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72" r:id="rId4"/>
    <p:sldId id="258" r:id="rId5"/>
    <p:sldId id="259" r:id="rId6"/>
    <p:sldId id="260" r:id="rId7"/>
    <p:sldId id="263" r:id="rId8"/>
    <p:sldId id="264" r:id="rId9"/>
    <p:sldId id="266" r:id="rId10"/>
    <p:sldId id="265" r:id="rId11"/>
    <p:sldId id="267" r:id="rId12"/>
    <p:sldId id="268" r:id="rId13"/>
    <p:sldId id="270" r:id="rId14"/>
    <p:sldId id="271" r:id="rId15"/>
    <p:sldId id="273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29529E-504C-405B-A683-9EBCD9E7537C}" v="126" dt="2021-10-27T16:07:44.728"/>
    <p1510:client id="{832A1CBF-6B4C-4AB4-8E1F-AC8CFC611662}" v="91" dt="2021-10-29T11:54:16.6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1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2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9028D7-7781-46D4-88CB-153DB9AEE515}" type="doc">
      <dgm:prSet loTypeId="urn:microsoft.com/office/officeart/2005/8/layout/vProcess5" loCatId="process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14CCA7B-07BC-44AF-AC06-7946AA15FCEB}">
      <dgm:prSet/>
      <dgm:spPr/>
      <dgm:t>
        <a:bodyPr/>
        <a:lstStyle/>
        <a:p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Direcția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administrativă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de personal.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Tratează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probleme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administrative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manageriale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precum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probleme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recrutare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plasare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personalului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i="1" dirty="0"/>
        </a:p>
      </dgm:t>
    </dgm:pt>
    <dgm:pt modelId="{38DB0265-3936-4D67-AF66-3A458AD74076}" type="parTrans" cxnId="{0D72EA4C-F9A0-45F1-9113-5093A489EF9E}">
      <dgm:prSet/>
      <dgm:spPr/>
      <dgm:t>
        <a:bodyPr/>
        <a:lstStyle/>
        <a:p>
          <a:endParaRPr lang="ru-RU"/>
        </a:p>
      </dgm:t>
    </dgm:pt>
    <dgm:pt modelId="{111083AC-A9A2-4B3A-8215-693DD4EA49EA}" type="sibTrans" cxnId="{0D72EA4C-F9A0-45F1-9113-5093A489EF9E}">
      <dgm:prSet/>
      <dgm:spPr/>
      <dgm:t>
        <a:bodyPr/>
        <a:lstStyle/>
        <a:p>
          <a:endParaRPr lang="ru-RU"/>
        </a:p>
      </dgm:t>
    </dgm:pt>
    <dgm:pt modelId="{8DFFC7EC-F7C2-414A-9AD8-37A4088271B8}">
      <dgm:prSet phldrT="[Текст]"/>
      <dgm:spPr/>
      <dgm:t>
        <a:bodyPr/>
        <a:lstStyle/>
        <a:p>
          <a:r>
            <a:rPr lang="en-US" b="1" i="1">
              <a:latin typeface="Times New Roman" panose="02020603050405020304" pitchFamily="18" charset="0"/>
              <a:cs typeface="Times New Roman" panose="02020603050405020304" pitchFamily="18" charset="0"/>
            </a:rPr>
            <a:t>Direcția de stabilire a atribuțiilor și pregătirea produselor de informații. Procesează și analizează informațiile primite de informații, pregătește și implementează documente de ieșire de informații.</a:t>
          </a:r>
          <a:endParaRPr lang="ru-RU" i="1" dirty="0"/>
        </a:p>
      </dgm:t>
    </dgm:pt>
    <dgm:pt modelId="{F630B433-AF70-407E-9D7A-90B106AAC607}" type="parTrans" cxnId="{AAE6CAB7-3F4E-4DEE-AF4E-7B76AC772FA6}">
      <dgm:prSet/>
      <dgm:spPr/>
      <dgm:t>
        <a:bodyPr/>
        <a:lstStyle/>
        <a:p>
          <a:endParaRPr lang="ru-RU"/>
        </a:p>
      </dgm:t>
    </dgm:pt>
    <dgm:pt modelId="{9278EC9D-CAAA-4ACF-9330-751FA1A5DA86}" type="sibTrans" cxnId="{AAE6CAB7-3F4E-4DEE-AF4E-7B76AC772FA6}">
      <dgm:prSet/>
      <dgm:spPr/>
      <dgm:t>
        <a:bodyPr/>
        <a:lstStyle/>
        <a:p>
          <a:endParaRPr lang="ru-RU"/>
        </a:p>
      </dgm:t>
    </dgm:pt>
    <dgm:pt modelId="{D3B0A920-E8DF-4022-92D3-3D68EE8CAE53}">
      <dgm:prSet phldrT="[Текст]"/>
      <dgm:spPr/>
      <dgm:t>
        <a:bodyPr/>
        <a:lstStyle/>
        <a:p>
          <a:r>
            <a:rPr lang="en-US" b="1" i="1">
              <a:latin typeface="Times New Roman" panose="02020603050405020304" pitchFamily="18" charset="0"/>
              <a:cs typeface="Times New Roman" panose="02020603050405020304" pitchFamily="18" charset="0"/>
            </a:rPr>
            <a:t>Direcția de supraveghere Regională. Se compune din mai multe departamente operaționale regionale și geografice. </a:t>
          </a:r>
          <a:endParaRPr lang="ru-RU" i="1" dirty="0"/>
        </a:p>
      </dgm:t>
    </dgm:pt>
    <dgm:pt modelId="{D17D7039-5D06-4D48-BDF6-AE3AF66EFF63}" type="parTrans" cxnId="{84AD5F65-3F19-4D24-9C07-D5AC40D26C6E}">
      <dgm:prSet/>
      <dgm:spPr/>
      <dgm:t>
        <a:bodyPr/>
        <a:lstStyle/>
        <a:p>
          <a:endParaRPr lang="ru-RU"/>
        </a:p>
      </dgm:t>
    </dgm:pt>
    <dgm:pt modelId="{BB6AD803-62E5-4453-BB74-DBAC34E35773}" type="sibTrans" cxnId="{84AD5F65-3F19-4D24-9C07-D5AC40D26C6E}">
      <dgm:prSet/>
      <dgm:spPr/>
      <dgm:t>
        <a:bodyPr/>
        <a:lstStyle/>
        <a:p>
          <a:endParaRPr lang="ru-RU"/>
        </a:p>
      </dgm:t>
    </dgm:pt>
    <dgm:pt modelId="{839158C2-85E6-4E33-9CD2-8432FF335AB8}" type="pres">
      <dgm:prSet presAssocID="{539028D7-7781-46D4-88CB-153DB9AEE515}" presName="outerComposite" presStyleCnt="0">
        <dgm:presLayoutVars>
          <dgm:chMax val="5"/>
          <dgm:dir/>
          <dgm:resizeHandles val="exact"/>
        </dgm:presLayoutVars>
      </dgm:prSet>
      <dgm:spPr/>
    </dgm:pt>
    <dgm:pt modelId="{9C2A5EDE-D0A8-4E0B-982C-41F226A2814B}" type="pres">
      <dgm:prSet presAssocID="{539028D7-7781-46D4-88CB-153DB9AEE515}" presName="dummyMaxCanvas" presStyleCnt="0">
        <dgm:presLayoutVars/>
      </dgm:prSet>
      <dgm:spPr/>
    </dgm:pt>
    <dgm:pt modelId="{F08FD90F-979D-44C6-A50C-DF5B0BBBD405}" type="pres">
      <dgm:prSet presAssocID="{539028D7-7781-46D4-88CB-153DB9AEE515}" presName="ThreeNodes_1" presStyleLbl="node1" presStyleIdx="0" presStyleCnt="3">
        <dgm:presLayoutVars>
          <dgm:bulletEnabled val="1"/>
        </dgm:presLayoutVars>
      </dgm:prSet>
      <dgm:spPr/>
    </dgm:pt>
    <dgm:pt modelId="{D6049105-92A6-44F7-9613-FB9DCAE85EA4}" type="pres">
      <dgm:prSet presAssocID="{539028D7-7781-46D4-88CB-153DB9AEE515}" presName="ThreeNodes_2" presStyleLbl="node1" presStyleIdx="1" presStyleCnt="3">
        <dgm:presLayoutVars>
          <dgm:bulletEnabled val="1"/>
        </dgm:presLayoutVars>
      </dgm:prSet>
      <dgm:spPr/>
    </dgm:pt>
    <dgm:pt modelId="{1CF6825B-E801-4155-A8E8-9E3F1037CC99}" type="pres">
      <dgm:prSet presAssocID="{539028D7-7781-46D4-88CB-153DB9AEE515}" presName="ThreeNodes_3" presStyleLbl="node1" presStyleIdx="2" presStyleCnt="3">
        <dgm:presLayoutVars>
          <dgm:bulletEnabled val="1"/>
        </dgm:presLayoutVars>
      </dgm:prSet>
      <dgm:spPr/>
    </dgm:pt>
    <dgm:pt modelId="{9751091B-FE89-4C88-ACF2-DED6C09CF3AC}" type="pres">
      <dgm:prSet presAssocID="{539028D7-7781-46D4-88CB-153DB9AEE515}" presName="ThreeConn_1-2" presStyleLbl="fgAccFollowNode1" presStyleIdx="0" presStyleCnt="2">
        <dgm:presLayoutVars>
          <dgm:bulletEnabled val="1"/>
        </dgm:presLayoutVars>
      </dgm:prSet>
      <dgm:spPr/>
    </dgm:pt>
    <dgm:pt modelId="{E1E8B40F-7EBA-4BA0-8C86-68EE99338931}" type="pres">
      <dgm:prSet presAssocID="{539028D7-7781-46D4-88CB-153DB9AEE515}" presName="ThreeConn_2-3" presStyleLbl="fgAccFollowNode1" presStyleIdx="1" presStyleCnt="2">
        <dgm:presLayoutVars>
          <dgm:bulletEnabled val="1"/>
        </dgm:presLayoutVars>
      </dgm:prSet>
      <dgm:spPr/>
    </dgm:pt>
    <dgm:pt modelId="{BAE6F0FD-9741-4F14-9B6C-607E705296AE}" type="pres">
      <dgm:prSet presAssocID="{539028D7-7781-46D4-88CB-153DB9AEE515}" presName="ThreeNodes_1_text" presStyleLbl="node1" presStyleIdx="2" presStyleCnt="3">
        <dgm:presLayoutVars>
          <dgm:bulletEnabled val="1"/>
        </dgm:presLayoutVars>
      </dgm:prSet>
      <dgm:spPr/>
    </dgm:pt>
    <dgm:pt modelId="{123A7B6C-7F85-4AAD-BDA5-393CEC6DB80F}" type="pres">
      <dgm:prSet presAssocID="{539028D7-7781-46D4-88CB-153DB9AEE515}" presName="ThreeNodes_2_text" presStyleLbl="node1" presStyleIdx="2" presStyleCnt="3">
        <dgm:presLayoutVars>
          <dgm:bulletEnabled val="1"/>
        </dgm:presLayoutVars>
      </dgm:prSet>
      <dgm:spPr/>
    </dgm:pt>
    <dgm:pt modelId="{B4797F79-BDB4-46F4-BB88-FFE22B93680A}" type="pres">
      <dgm:prSet presAssocID="{539028D7-7781-46D4-88CB-153DB9AEE515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E3A4A518-BB73-48E5-AD5E-D05E40F6C9ED}" type="presOf" srcId="{539028D7-7781-46D4-88CB-153DB9AEE515}" destId="{839158C2-85E6-4E33-9CD2-8432FF335AB8}" srcOrd="0" destOrd="0" presId="urn:microsoft.com/office/officeart/2005/8/layout/vProcess5"/>
    <dgm:cxn modelId="{C495F05D-4FA4-48AA-8BA7-5FE3009AAA33}" type="presOf" srcId="{B14CCA7B-07BC-44AF-AC06-7946AA15FCEB}" destId="{F08FD90F-979D-44C6-A50C-DF5B0BBBD405}" srcOrd="0" destOrd="0" presId="urn:microsoft.com/office/officeart/2005/8/layout/vProcess5"/>
    <dgm:cxn modelId="{E9E2275F-72F5-4AC6-9CA7-FC93486DACE2}" type="presOf" srcId="{8DFFC7EC-F7C2-414A-9AD8-37A4088271B8}" destId="{D6049105-92A6-44F7-9613-FB9DCAE85EA4}" srcOrd="0" destOrd="0" presId="urn:microsoft.com/office/officeart/2005/8/layout/vProcess5"/>
    <dgm:cxn modelId="{84AD5F65-3F19-4D24-9C07-D5AC40D26C6E}" srcId="{539028D7-7781-46D4-88CB-153DB9AEE515}" destId="{D3B0A920-E8DF-4022-92D3-3D68EE8CAE53}" srcOrd="2" destOrd="0" parTransId="{D17D7039-5D06-4D48-BDF6-AE3AF66EFF63}" sibTransId="{BB6AD803-62E5-4453-BB74-DBAC34E35773}"/>
    <dgm:cxn modelId="{0D72EA4C-F9A0-45F1-9113-5093A489EF9E}" srcId="{539028D7-7781-46D4-88CB-153DB9AEE515}" destId="{B14CCA7B-07BC-44AF-AC06-7946AA15FCEB}" srcOrd="0" destOrd="0" parTransId="{38DB0265-3936-4D67-AF66-3A458AD74076}" sibTransId="{111083AC-A9A2-4B3A-8215-693DD4EA49EA}"/>
    <dgm:cxn modelId="{196D8B9C-4175-480D-88FB-0AF1038D477D}" type="presOf" srcId="{D3B0A920-E8DF-4022-92D3-3D68EE8CAE53}" destId="{B4797F79-BDB4-46F4-BB88-FFE22B93680A}" srcOrd="1" destOrd="0" presId="urn:microsoft.com/office/officeart/2005/8/layout/vProcess5"/>
    <dgm:cxn modelId="{A700DEAC-C9CC-44E3-AFF6-4200A1EA7E4C}" type="presOf" srcId="{B14CCA7B-07BC-44AF-AC06-7946AA15FCEB}" destId="{BAE6F0FD-9741-4F14-9B6C-607E705296AE}" srcOrd="1" destOrd="0" presId="urn:microsoft.com/office/officeart/2005/8/layout/vProcess5"/>
    <dgm:cxn modelId="{AAE6CAB7-3F4E-4DEE-AF4E-7B76AC772FA6}" srcId="{539028D7-7781-46D4-88CB-153DB9AEE515}" destId="{8DFFC7EC-F7C2-414A-9AD8-37A4088271B8}" srcOrd="1" destOrd="0" parTransId="{F630B433-AF70-407E-9D7A-90B106AAC607}" sibTransId="{9278EC9D-CAAA-4ACF-9330-751FA1A5DA86}"/>
    <dgm:cxn modelId="{67EBE9D2-AE68-4AE7-9114-826E85E77F46}" type="presOf" srcId="{9278EC9D-CAAA-4ACF-9330-751FA1A5DA86}" destId="{E1E8B40F-7EBA-4BA0-8C86-68EE99338931}" srcOrd="0" destOrd="0" presId="urn:microsoft.com/office/officeart/2005/8/layout/vProcess5"/>
    <dgm:cxn modelId="{4A50D2E0-123E-4E1C-9E0F-AD99B1B3C838}" type="presOf" srcId="{D3B0A920-E8DF-4022-92D3-3D68EE8CAE53}" destId="{1CF6825B-E801-4155-A8E8-9E3F1037CC99}" srcOrd="0" destOrd="0" presId="urn:microsoft.com/office/officeart/2005/8/layout/vProcess5"/>
    <dgm:cxn modelId="{E37C9EED-E4F9-41AE-A4FF-FCEBE5D57F38}" type="presOf" srcId="{8DFFC7EC-F7C2-414A-9AD8-37A4088271B8}" destId="{123A7B6C-7F85-4AAD-BDA5-393CEC6DB80F}" srcOrd="1" destOrd="0" presId="urn:microsoft.com/office/officeart/2005/8/layout/vProcess5"/>
    <dgm:cxn modelId="{5F7DCCF4-ACA8-4513-8C6C-36A044CE49EA}" type="presOf" srcId="{111083AC-A9A2-4B3A-8215-693DD4EA49EA}" destId="{9751091B-FE89-4C88-ACF2-DED6C09CF3AC}" srcOrd="0" destOrd="0" presId="urn:microsoft.com/office/officeart/2005/8/layout/vProcess5"/>
    <dgm:cxn modelId="{E6EDF530-CED1-4772-9BC2-C01C6E8C4527}" type="presParOf" srcId="{839158C2-85E6-4E33-9CD2-8432FF335AB8}" destId="{9C2A5EDE-D0A8-4E0B-982C-41F226A2814B}" srcOrd="0" destOrd="0" presId="urn:microsoft.com/office/officeart/2005/8/layout/vProcess5"/>
    <dgm:cxn modelId="{6B5A3D6B-657E-459F-9349-0702426181D5}" type="presParOf" srcId="{839158C2-85E6-4E33-9CD2-8432FF335AB8}" destId="{F08FD90F-979D-44C6-A50C-DF5B0BBBD405}" srcOrd="1" destOrd="0" presId="urn:microsoft.com/office/officeart/2005/8/layout/vProcess5"/>
    <dgm:cxn modelId="{0CC7C91D-3C87-484C-B38A-3BD3C0768F5B}" type="presParOf" srcId="{839158C2-85E6-4E33-9CD2-8432FF335AB8}" destId="{D6049105-92A6-44F7-9613-FB9DCAE85EA4}" srcOrd="2" destOrd="0" presId="urn:microsoft.com/office/officeart/2005/8/layout/vProcess5"/>
    <dgm:cxn modelId="{32F8FF92-14E8-4063-8370-67964D4E1D5B}" type="presParOf" srcId="{839158C2-85E6-4E33-9CD2-8432FF335AB8}" destId="{1CF6825B-E801-4155-A8E8-9E3F1037CC99}" srcOrd="3" destOrd="0" presId="urn:microsoft.com/office/officeart/2005/8/layout/vProcess5"/>
    <dgm:cxn modelId="{6A37DF5C-CF78-410E-9295-4404A9446856}" type="presParOf" srcId="{839158C2-85E6-4E33-9CD2-8432FF335AB8}" destId="{9751091B-FE89-4C88-ACF2-DED6C09CF3AC}" srcOrd="4" destOrd="0" presId="urn:microsoft.com/office/officeart/2005/8/layout/vProcess5"/>
    <dgm:cxn modelId="{54F994C2-42F1-432B-A260-5F9C50BDC684}" type="presParOf" srcId="{839158C2-85E6-4E33-9CD2-8432FF335AB8}" destId="{E1E8B40F-7EBA-4BA0-8C86-68EE99338931}" srcOrd="5" destOrd="0" presId="urn:microsoft.com/office/officeart/2005/8/layout/vProcess5"/>
    <dgm:cxn modelId="{AFF6DC92-81E9-4F74-B028-CE1BA4793F0C}" type="presParOf" srcId="{839158C2-85E6-4E33-9CD2-8432FF335AB8}" destId="{BAE6F0FD-9741-4F14-9B6C-607E705296AE}" srcOrd="6" destOrd="0" presId="urn:microsoft.com/office/officeart/2005/8/layout/vProcess5"/>
    <dgm:cxn modelId="{465D3DC5-A3DF-4714-8FD2-BBB2AF8CED5C}" type="presParOf" srcId="{839158C2-85E6-4E33-9CD2-8432FF335AB8}" destId="{123A7B6C-7F85-4AAD-BDA5-393CEC6DB80F}" srcOrd="7" destOrd="0" presId="urn:microsoft.com/office/officeart/2005/8/layout/vProcess5"/>
    <dgm:cxn modelId="{59E1EE56-7886-4260-82FF-D0E0D7BA2BE3}" type="presParOf" srcId="{839158C2-85E6-4E33-9CD2-8432FF335AB8}" destId="{B4797F79-BDB4-46F4-BB88-FFE22B93680A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B04453-E9A2-44F4-9C94-84681AD9C474}" type="doc">
      <dgm:prSet loTypeId="urn:microsoft.com/office/officeart/2005/8/layout/vProcess5" loCatId="process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6F5A5A4-B2BC-405C-B62A-A01AD20F9793}">
      <dgm:prSet phldrT="[Текст]"/>
      <dgm:spPr/>
      <dgm:t>
        <a:bodyPr/>
        <a:lstStyle/>
        <a:p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Direcția de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contrainformații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Externe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securitate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Realizează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dezvoltarea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serviciilor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speciale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ale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statelor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străine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asigură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siguranța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muncii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informațiilor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Britanice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b="1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D94364-F102-47B5-A619-4FBC3887E813}" type="parTrans" cxnId="{E9AEBDC2-7CD7-45B9-AF6D-227708BAE52B}">
      <dgm:prSet/>
      <dgm:spPr/>
      <dgm:t>
        <a:bodyPr/>
        <a:lstStyle/>
        <a:p>
          <a:endParaRPr lang="ru-RU"/>
        </a:p>
      </dgm:t>
    </dgm:pt>
    <dgm:pt modelId="{A509A85C-38D2-486E-81F2-097A0F185E86}" type="sibTrans" cxnId="{E9AEBDC2-7CD7-45B9-AF6D-227708BAE52B}">
      <dgm:prSet/>
      <dgm:spPr/>
      <dgm:t>
        <a:bodyPr/>
        <a:lstStyle/>
        <a:p>
          <a:endParaRPr lang="ru-RU"/>
        </a:p>
      </dgm:t>
    </dgm:pt>
    <dgm:pt modelId="{F1EBEC43-9AD7-4A58-B51B-EDDA9899277B}">
      <dgm:prSet phldrT="[Текст]"/>
      <dgm:spPr/>
      <dgm:t>
        <a:bodyPr/>
        <a:lstStyle/>
        <a:p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Direcția de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informații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speciale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Furnizează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unității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informații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mijloace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operaționale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tehnice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moderne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desfășurare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activității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operaționale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b="1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B943DDD-E754-4120-B79C-F052A8122B21}" type="parTrans" cxnId="{7B7A73AC-F317-4F73-9107-359EA74A35AD}">
      <dgm:prSet/>
      <dgm:spPr/>
      <dgm:t>
        <a:bodyPr/>
        <a:lstStyle/>
        <a:p>
          <a:endParaRPr lang="ru-RU"/>
        </a:p>
      </dgm:t>
    </dgm:pt>
    <dgm:pt modelId="{E9CC27D9-BE1D-41D2-9048-6CFF2C3FFC50}" type="sibTrans" cxnId="{7B7A73AC-F317-4F73-9107-359EA74A35AD}">
      <dgm:prSet/>
      <dgm:spPr/>
      <dgm:t>
        <a:bodyPr/>
        <a:lstStyle/>
        <a:p>
          <a:endParaRPr lang="ru-RU"/>
        </a:p>
      </dgm:t>
    </dgm:pt>
    <dgm:pt modelId="{AD0DA05E-141B-47E1-BDA6-D97D7BA7B445}">
      <dgm:prSet phldrT="[Текст]"/>
      <dgm:spPr/>
      <dgm:t>
        <a:bodyPr/>
        <a:lstStyle/>
        <a:p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plus,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există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: un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grup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consilier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pentru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Relații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Internaționale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, un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grup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comunicări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serviciile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speciale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ale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Statelor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Unite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ale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altor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țări</a:t>
          </a:r>
          <a:r>
            <a:rPr lang="en-US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b="1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A17D0F9-8869-4FC9-B8B2-C926B705100E}" type="parTrans" cxnId="{085A0917-AACB-4E11-87AB-2C1384F08C6C}">
      <dgm:prSet/>
      <dgm:spPr/>
      <dgm:t>
        <a:bodyPr/>
        <a:lstStyle/>
        <a:p>
          <a:endParaRPr lang="ru-RU"/>
        </a:p>
      </dgm:t>
    </dgm:pt>
    <dgm:pt modelId="{20173921-0473-4B4B-9FBD-A1D4119834B7}" type="sibTrans" cxnId="{085A0917-AACB-4E11-87AB-2C1384F08C6C}">
      <dgm:prSet/>
      <dgm:spPr/>
      <dgm:t>
        <a:bodyPr/>
        <a:lstStyle/>
        <a:p>
          <a:endParaRPr lang="ru-RU"/>
        </a:p>
      </dgm:t>
    </dgm:pt>
    <dgm:pt modelId="{C7632530-8694-444F-B9D9-5D7E58D8F263}" type="pres">
      <dgm:prSet presAssocID="{01B04453-E9A2-44F4-9C94-84681AD9C474}" presName="outerComposite" presStyleCnt="0">
        <dgm:presLayoutVars>
          <dgm:chMax val="5"/>
          <dgm:dir/>
          <dgm:resizeHandles val="exact"/>
        </dgm:presLayoutVars>
      </dgm:prSet>
      <dgm:spPr/>
    </dgm:pt>
    <dgm:pt modelId="{E66C6AE7-F752-48AE-A650-2667BECC76A8}" type="pres">
      <dgm:prSet presAssocID="{01B04453-E9A2-44F4-9C94-84681AD9C474}" presName="dummyMaxCanvas" presStyleCnt="0">
        <dgm:presLayoutVars/>
      </dgm:prSet>
      <dgm:spPr/>
    </dgm:pt>
    <dgm:pt modelId="{56213C14-D275-4DFD-94E6-07E4DAF1639F}" type="pres">
      <dgm:prSet presAssocID="{01B04453-E9A2-44F4-9C94-84681AD9C474}" presName="ThreeNodes_1" presStyleLbl="node1" presStyleIdx="0" presStyleCnt="3" custLinFactNeighborX="22991" custLinFactNeighborY="-12930">
        <dgm:presLayoutVars>
          <dgm:bulletEnabled val="1"/>
        </dgm:presLayoutVars>
      </dgm:prSet>
      <dgm:spPr/>
    </dgm:pt>
    <dgm:pt modelId="{A55BE968-7FA8-433E-8310-0DFBC17A43A4}" type="pres">
      <dgm:prSet presAssocID="{01B04453-E9A2-44F4-9C94-84681AD9C474}" presName="ThreeNodes_2" presStyleLbl="node1" presStyleIdx="1" presStyleCnt="3" custLinFactNeighborX="10770" custLinFactNeighborY="12">
        <dgm:presLayoutVars>
          <dgm:bulletEnabled val="1"/>
        </dgm:presLayoutVars>
      </dgm:prSet>
      <dgm:spPr/>
    </dgm:pt>
    <dgm:pt modelId="{CA16D933-5AFF-414E-9DDD-81F7BDECE150}" type="pres">
      <dgm:prSet presAssocID="{01B04453-E9A2-44F4-9C94-84681AD9C474}" presName="ThreeNodes_3" presStyleLbl="node1" presStyleIdx="2" presStyleCnt="3">
        <dgm:presLayoutVars>
          <dgm:bulletEnabled val="1"/>
        </dgm:presLayoutVars>
      </dgm:prSet>
      <dgm:spPr/>
    </dgm:pt>
    <dgm:pt modelId="{0124500E-8EAA-4D12-A37B-4AA535CEF4B9}" type="pres">
      <dgm:prSet presAssocID="{01B04453-E9A2-44F4-9C94-84681AD9C474}" presName="ThreeConn_1-2" presStyleLbl="fgAccFollowNode1" presStyleIdx="0" presStyleCnt="2">
        <dgm:presLayoutVars>
          <dgm:bulletEnabled val="1"/>
        </dgm:presLayoutVars>
      </dgm:prSet>
      <dgm:spPr/>
    </dgm:pt>
    <dgm:pt modelId="{7D9D31E7-FB4F-4FDB-A2A1-F2298DCE26D2}" type="pres">
      <dgm:prSet presAssocID="{01B04453-E9A2-44F4-9C94-84681AD9C474}" presName="ThreeConn_2-3" presStyleLbl="fgAccFollowNode1" presStyleIdx="1" presStyleCnt="2">
        <dgm:presLayoutVars>
          <dgm:bulletEnabled val="1"/>
        </dgm:presLayoutVars>
      </dgm:prSet>
      <dgm:spPr/>
    </dgm:pt>
    <dgm:pt modelId="{D682EED2-4C54-422F-8D18-FA63D0F65DD7}" type="pres">
      <dgm:prSet presAssocID="{01B04453-E9A2-44F4-9C94-84681AD9C474}" presName="ThreeNodes_1_text" presStyleLbl="node1" presStyleIdx="2" presStyleCnt="3">
        <dgm:presLayoutVars>
          <dgm:bulletEnabled val="1"/>
        </dgm:presLayoutVars>
      </dgm:prSet>
      <dgm:spPr/>
    </dgm:pt>
    <dgm:pt modelId="{861C3652-E964-4A06-B45F-B5E1D0FB4C24}" type="pres">
      <dgm:prSet presAssocID="{01B04453-E9A2-44F4-9C94-84681AD9C474}" presName="ThreeNodes_2_text" presStyleLbl="node1" presStyleIdx="2" presStyleCnt="3">
        <dgm:presLayoutVars>
          <dgm:bulletEnabled val="1"/>
        </dgm:presLayoutVars>
      </dgm:prSet>
      <dgm:spPr/>
    </dgm:pt>
    <dgm:pt modelId="{791662C5-5DA0-4B1A-8C9A-E94559337F84}" type="pres">
      <dgm:prSet presAssocID="{01B04453-E9A2-44F4-9C94-84681AD9C474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0A0BD301-EA13-4D9F-95C7-A2DD05AF806A}" type="presOf" srcId="{C6F5A5A4-B2BC-405C-B62A-A01AD20F9793}" destId="{56213C14-D275-4DFD-94E6-07E4DAF1639F}" srcOrd="0" destOrd="0" presId="urn:microsoft.com/office/officeart/2005/8/layout/vProcess5"/>
    <dgm:cxn modelId="{3B5D5111-E733-4657-BF68-F1E3C17BCAC1}" type="presOf" srcId="{AD0DA05E-141B-47E1-BDA6-D97D7BA7B445}" destId="{791662C5-5DA0-4B1A-8C9A-E94559337F84}" srcOrd="1" destOrd="0" presId="urn:microsoft.com/office/officeart/2005/8/layout/vProcess5"/>
    <dgm:cxn modelId="{8EADFB12-90D0-486B-B630-084199C06134}" type="presOf" srcId="{F1EBEC43-9AD7-4A58-B51B-EDDA9899277B}" destId="{861C3652-E964-4A06-B45F-B5E1D0FB4C24}" srcOrd="1" destOrd="0" presId="urn:microsoft.com/office/officeart/2005/8/layout/vProcess5"/>
    <dgm:cxn modelId="{085A0917-AACB-4E11-87AB-2C1384F08C6C}" srcId="{01B04453-E9A2-44F4-9C94-84681AD9C474}" destId="{AD0DA05E-141B-47E1-BDA6-D97D7BA7B445}" srcOrd="2" destOrd="0" parTransId="{AA17D0F9-8869-4FC9-B8B2-C926B705100E}" sibTransId="{20173921-0473-4B4B-9FBD-A1D4119834B7}"/>
    <dgm:cxn modelId="{24B2D01D-4BEA-4C49-811B-31DA9B62BC94}" type="presOf" srcId="{01B04453-E9A2-44F4-9C94-84681AD9C474}" destId="{C7632530-8694-444F-B9D9-5D7E58D8F263}" srcOrd="0" destOrd="0" presId="urn:microsoft.com/office/officeart/2005/8/layout/vProcess5"/>
    <dgm:cxn modelId="{C1B3AC28-CF25-4B91-8D99-90A83D10BAF1}" type="presOf" srcId="{AD0DA05E-141B-47E1-BDA6-D97D7BA7B445}" destId="{CA16D933-5AFF-414E-9DDD-81F7BDECE150}" srcOrd="0" destOrd="0" presId="urn:microsoft.com/office/officeart/2005/8/layout/vProcess5"/>
    <dgm:cxn modelId="{9AA21778-6C11-43DE-A0A5-AE5175D63B6A}" type="presOf" srcId="{E9CC27D9-BE1D-41D2-9048-6CFF2C3FFC50}" destId="{7D9D31E7-FB4F-4FDB-A2A1-F2298DCE26D2}" srcOrd="0" destOrd="0" presId="urn:microsoft.com/office/officeart/2005/8/layout/vProcess5"/>
    <dgm:cxn modelId="{BD3F0A8C-CA0A-4B64-A942-25363F8EF921}" type="presOf" srcId="{A509A85C-38D2-486E-81F2-097A0F185E86}" destId="{0124500E-8EAA-4D12-A37B-4AA535CEF4B9}" srcOrd="0" destOrd="0" presId="urn:microsoft.com/office/officeart/2005/8/layout/vProcess5"/>
    <dgm:cxn modelId="{8231509D-B89F-4B2A-8908-58F303784126}" type="presOf" srcId="{C6F5A5A4-B2BC-405C-B62A-A01AD20F9793}" destId="{D682EED2-4C54-422F-8D18-FA63D0F65DD7}" srcOrd="1" destOrd="0" presId="urn:microsoft.com/office/officeart/2005/8/layout/vProcess5"/>
    <dgm:cxn modelId="{7B7A73AC-F317-4F73-9107-359EA74A35AD}" srcId="{01B04453-E9A2-44F4-9C94-84681AD9C474}" destId="{F1EBEC43-9AD7-4A58-B51B-EDDA9899277B}" srcOrd="1" destOrd="0" parTransId="{6B943DDD-E754-4120-B79C-F052A8122B21}" sibTransId="{E9CC27D9-BE1D-41D2-9048-6CFF2C3FFC50}"/>
    <dgm:cxn modelId="{BE3219B3-876A-4583-AEEA-9CA1BC3588DA}" type="presOf" srcId="{F1EBEC43-9AD7-4A58-B51B-EDDA9899277B}" destId="{A55BE968-7FA8-433E-8310-0DFBC17A43A4}" srcOrd="0" destOrd="0" presId="urn:microsoft.com/office/officeart/2005/8/layout/vProcess5"/>
    <dgm:cxn modelId="{E9AEBDC2-7CD7-45B9-AF6D-227708BAE52B}" srcId="{01B04453-E9A2-44F4-9C94-84681AD9C474}" destId="{C6F5A5A4-B2BC-405C-B62A-A01AD20F9793}" srcOrd="0" destOrd="0" parTransId="{7DD94364-F102-47B5-A619-4FBC3887E813}" sibTransId="{A509A85C-38D2-486E-81F2-097A0F185E86}"/>
    <dgm:cxn modelId="{9DEB56EC-AD01-4EEE-BEE3-E41665ACAAA5}" type="presParOf" srcId="{C7632530-8694-444F-B9D9-5D7E58D8F263}" destId="{E66C6AE7-F752-48AE-A650-2667BECC76A8}" srcOrd="0" destOrd="0" presId="urn:microsoft.com/office/officeart/2005/8/layout/vProcess5"/>
    <dgm:cxn modelId="{751A66B1-3AE2-4F1D-BF9B-7C6BCB72A20B}" type="presParOf" srcId="{C7632530-8694-444F-B9D9-5D7E58D8F263}" destId="{56213C14-D275-4DFD-94E6-07E4DAF1639F}" srcOrd="1" destOrd="0" presId="urn:microsoft.com/office/officeart/2005/8/layout/vProcess5"/>
    <dgm:cxn modelId="{2F12D9AA-A00B-4BC1-BB0D-7476BDBA3450}" type="presParOf" srcId="{C7632530-8694-444F-B9D9-5D7E58D8F263}" destId="{A55BE968-7FA8-433E-8310-0DFBC17A43A4}" srcOrd="2" destOrd="0" presId="urn:microsoft.com/office/officeart/2005/8/layout/vProcess5"/>
    <dgm:cxn modelId="{A475CB33-33DB-4745-8A2C-2D3163831497}" type="presParOf" srcId="{C7632530-8694-444F-B9D9-5D7E58D8F263}" destId="{CA16D933-5AFF-414E-9DDD-81F7BDECE150}" srcOrd="3" destOrd="0" presId="urn:microsoft.com/office/officeart/2005/8/layout/vProcess5"/>
    <dgm:cxn modelId="{B0741535-6D36-4955-95EF-6391E49816FA}" type="presParOf" srcId="{C7632530-8694-444F-B9D9-5D7E58D8F263}" destId="{0124500E-8EAA-4D12-A37B-4AA535CEF4B9}" srcOrd="4" destOrd="0" presId="urn:microsoft.com/office/officeart/2005/8/layout/vProcess5"/>
    <dgm:cxn modelId="{7B1E2394-1312-4EDF-A748-30E662AE5D91}" type="presParOf" srcId="{C7632530-8694-444F-B9D9-5D7E58D8F263}" destId="{7D9D31E7-FB4F-4FDB-A2A1-F2298DCE26D2}" srcOrd="5" destOrd="0" presId="urn:microsoft.com/office/officeart/2005/8/layout/vProcess5"/>
    <dgm:cxn modelId="{B608578E-EB40-4901-8657-0829D5231EAC}" type="presParOf" srcId="{C7632530-8694-444F-B9D9-5D7E58D8F263}" destId="{D682EED2-4C54-422F-8D18-FA63D0F65DD7}" srcOrd="6" destOrd="0" presId="urn:microsoft.com/office/officeart/2005/8/layout/vProcess5"/>
    <dgm:cxn modelId="{47E3D329-D3F9-4415-9C22-9B23EE8F7306}" type="presParOf" srcId="{C7632530-8694-444F-B9D9-5D7E58D8F263}" destId="{861C3652-E964-4A06-B45F-B5E1D0FB4C24}" srcOrd="7" destOrd="0" presId="urn:microsoft.com/office/officeart/2005/8/layout/vProcess5"/>
    <dgm:cxn modelId="{B17DDAC6-01FB-476F-B80B-18F64E13FD59}" type="presParOf" srcId="{C7632530-8694-444F-B9D9-5D7E58D8F263}" destId="{791662C5-5DA0-4B1A-8C9A-E94559337F84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8FD90F-979D-44C6-A50C-DF5B0BBBD405}">
      <dsp:nvSpPr>
        <dsp:cNvPr id="0" name=""/>
        <dsp:cNvSpPr/>
      </dsp:nvSpPr>
      <dsp:spPr>
        <a:xfrm>
          <a:off x="0" y="0"/>
          <a:ext cx="6217920" cy="15363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Direcția </a:t>
          </a:r>
          <a:r>
            <a:rPr lang="en-US" sz="18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administrativă</a:t>
          </a:r>
          <a:r>
            <a:rPr lang="en-US" sz="18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8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personal. </a:t>
          </a:r>
          <a:r>
            <a:rPr lang="en-US" sz="18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Tratează</a:t>
          </a:r>
          <a:r>
            <a:rPr lang="en-US" sz="18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probleme</a:t>
          </a:r>
          <a:r>
            <a:rPr lang="en-US" sz="18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administrative </a:t>
          </a:r>
          <a:r>
            <a:rPr lang="en-US" sz="18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8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manageriale</a:t>
          </a:r>
          <a:r>
            <a:rPr lang="en-US" sz="18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precum</a:t>
          </a:r>
          <a:r>
            <a:rPr lang="en-US" sz="18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8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probleme</a:t>
          </a:r>
          <a:r>
            <a:rPr lang="en-US" sz="18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recrutare</a:t>
          </a:r>
          <a:r>
            <a:rPr lang="en-US" sz="18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8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plasare</a:t>
          </a:r>
          <a:r>
            <a:rPr lang="en-US" sz="18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8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personalului</a:t>
          </a:r>
          <a:r>
            <a:rPr lang="en-US" sz="18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1800" i="1" kern="1200" dirty="0"/>
        </a:p>
      </dsp:txBody>
      <dsp:txXfrm>
        <a:off x="44999" y="44999"/>
        <a:ext cx="4560043" cy="1446384"/>
      </dsp:txXfrm>
    </dsp:sp>
    <dsp:sp modelId="{D6049105-92A6-44F7-9613-FB9DCAE85EA4}">
      <dsp:nvSpPr>
        <dsp:cNvPr id="0" name=""/>
        <dsp:cNvSpPr/>
      </dsp:nvSpPr>
      <dsp:spPr>
        <a:xfrm>
          <a:off x="548639" y="1792446"/>
          <a:ext cx="6217920" cy="15363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i="1" kern="1200">
              <a:latin typeface="Times New Roman" panose="02020603050405020304" pitchFamily="18" charset="0"/>
              <a:cs typeface="Times New Roman" panose="02020603050405020304" pitchFamily="18" charset="0"/>
            </a:rPr>
            <a:t>Direcția de stabilire a atribuțiilor și pregătirea produselor de informații. Procesează și analizează informațiile primite de informații, pregătește și implementează documente de ieșire de informații.</a:t>
          </a:r>
          <a:endParaRPr lang="ru-RU" sz="1800" i="1" kern="1200" dirty="0"/>
        </a:p>
      </dsp:txBody>
      <dsp:txXfrm>
        <a:off x="593638" y="1837445"/>
        <a:ext cx="4580633" cy="1446384"/>
      </dsp:txXfrm>
    </dsp:sp>
    <dsp:sp modelId="{1CF6825B-E801-4155-A8E8-9E3F1037CC99}">
      <dsp:nvSpPr>
        <dsp:cNvPr id="0" name=""/>
        <dsp:cNvSpPr/>
      </dsp:nvSpPr>
      <dsp:spPr>
        <a:xfrm>
          <a:off x="1097279" y="3584892"/>
          <a:ext cx="6217920" cy="15363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i="1" kern="1200">
              <a:latin typeface="Times New Roman" panose="02020603050405020304" pitchFamily="18" charset="0"/>
              <a:cs typeface="Times New Roman" panose="02020603050405020304" pitchFamily="18" charset="0"/>
            </a:rPr>
            <a:t>Direcția de supraveghere Regională. Se compune din mai multe departamente operaționale regionale și geografice. </a:t>
          </a:r>
          <a:endParaRPr lang="ru-RU" sz="1800" i="1" kern="1200" dirty="0"/>
        </a:p>
      </dsp:txBody>
      <dsp:txXfrm>
        <a:off x="1142278" y="3629891"/>
        <a:ext cx="4580633" cy="1446384"/>
      </dsp:txXfrm>
    </dsp:sp>
    <dsp:sp modelId="{9751091B-FE89-4C88-ACF2-DED6C09CF3AC}">
      <dsp:nvSpPr>
        <dsp:cNvPr id="0" name=""/>
        <dsp:cNvSpPr/>
      </dsp:nvSpPr>
      <dsp:spPr>
        <a:xfrm>
          <a:off x="5219271" y="1165090"/>
          <a:ext cx="998648" cy="99864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600" kern="1200"/>
        </a:p>
      </dsp:txBody>
      <dsp:txXfrm>
        <a:off x="5443967" y="1165090"/>
        <a:ext cx="549256" cy="751483"/>
      </dsp:txXfrm>
    </dsp:sp>
    <dsp:sp modelId="{E1E8B40F-7EBA-4BA0-8C86-68EE99338931}">
      <dsp:nvSpPr>
        <dsp:cNvPr id="0" name=""/>
        <dsp:cNvSpPr/>
      </dsp:nvSpPr>
      <dsp:spPr>
        <a:xfrm>
          <a:off x="5767911" y="2947293"/>
          <a:ext cx="998648" cy="99864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600" kern="1200"/>
        </a:p>
      </dsp:txBody>
      <dsp:txXfrm>
        <a:off x="5992607" y="2947293"/>
        <a:ext cx="549256" cy="7514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213C14-D275-4DFD-94E6-07E4DAF1639F}">
      <dsp:nvSpPr>
        <dsp:cNvPr id="0" name=""/>
        <dsp:cNvSpPr/>
      </dsp:nvSpPr>
      <dsp:spPr>
        <a:xfrm>
          <a:off x="1097279" y="0"/>
          <a:ext cx="6217920" cy="15363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Direcția de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contrainformații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Externe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securitate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Realizează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dezvoltarea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serviciilor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speciale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ale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statelor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străine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asigură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siguranța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muncii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informațiilor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Britanice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1900" b="1" i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42278" y="44999"/>
        <a:ext cx="4560043" cy="1446384"/>
      </dsp:txXfrm>
    </dsp:sp>
    <dsp:sp modelId="{A55BE968-7FA8-433E-8310-0DFBC17A43A4}">
      <dsp:nvSpPr>
        <dsp:cNvPr id="0" name=""/>
        <dsp:cNvSpPr/>
      </dsp:nvSpPr>
      <dsp:spPr>
        <a:xfrm>
          <a:off x="1097280" y="1792630"/>
          <a:ext cx="6217920" cy="15363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Direcția de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informații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speciale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Furnizează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unității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informații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mijloace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operaționale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tehnice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moderne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desfășurare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activității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operaționale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1900" b="1" i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42279" y="1837629"/>
        <a:ext cx="4580633" cy="1446384"/>
      </dsp:txXfrm>
    </dsp:sp>
    <dsp:sp modelId="{CA16D933-5AFF-414E-9DDD-81F7BDECE150}">
      <dsp:nvSpPr>
        <dsp:cNvPr id="0" name=""/>
        <dsp:cNvSpPr/>
      </dsp:nvSpPr>
      <dsp:spPr>
        <a:xfrm>
          <a:off x="1097279" y="3584892"/>
          <a:ext cx="6217920" cy="15363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plus,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există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un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grup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consilier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pentru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Relații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Internaționale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un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grup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comunicări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serviciile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speciale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ale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Statelor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Unite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ale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altor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țări</a:t>
          </a:r>
          <a:r>
            <a:rPr lang="en-US" sz="19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1900" b="1" i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42278" y="3629891"/>
        <a:ext cx="4580633" cy="1446384"/>
      </dsp:txXfrm>
    </dsp:sp>
    <dsp:sp modelId="{0124500E-8EAA-4D12-A37B-4AA535CEF4B9}">
      <dsp:nvSpPr>
        <dsp:cNvPr id="0" name=""/>
        <dsp:cNvSpPr/>
      </dsp:nvSpPr>
      <dsp:spPr>
        <a:xfrm>
          <a:off x="5219271" y="1165090"/>
          <a:ext cx="998648" cy="99864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600" kern="1200"/>
        </a:p>
      </dsp:txBody>
      <dsp:txXfrm>
        <a:off x="5443967" y="1165090"/>
        <a:ext cx="549256" cy="751483"/>
      </dsp:txXfrm>
    </dsp:sp>
    <dsp:sp modelId="{7D9D31E7-FB4F-4FDB-A2A1-F2298DCE26D2}">
      <dsp:nvSpPr>
        <dsp:cNvPr id="0" name=""/>
        <dsp:cNvSpPr/>
      </dsp:nvSpPr>
      <dsp:spPr>
        <a:xfrm>
          <a:off x="5767911" y="2947293"/>
          <a:ext cx="998648" cy="99864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600" kern="1200"/>
        </a:p>
      </dsp:txBody>
      <dsp:txXfrm>
        <a:off x="5992607" y="2947293"/>
        <a:ext cx="549256" cy="7514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10/29/2021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10/29/2021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10/29/2021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10/29/2021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10/29/2021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10/29/2021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jp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6448" y="1298448"/>
            <a:ext cx="7870371" cy="3255264"/>
          </a:xfrm>
        </p:spPr>
        <p:txBody>
          <a:bodyPr/>
          <a:lstStyle/>
          <a:p>
            <a:r>
              <a:rPr lang="en-US" b="1" dirty="0" err="1">
                <a:latin typeface="Times"/>
                <a:cs typeface="Times"/>
              </a:rPr>
              <a:t>Sistemul</a:t>
            </a:r>
            <a:r>
              <a:rPr lang="en-US" b="1" dirty="0">
                <a:latin typeface="Times"/>
                <a:cs typeface="Times"/>
              </a:rPr>
              <a:t> de </a:t>
            </a:r>
            <a:r>
              <a:rPr lang="en-US" b="1" dirty="0" err="1">
                <a:latin typeface="Times"/>
                <a:cs typeface="Times"/>
              </a:rPr>
              <a:t>securitate</a:t>
            </a:r>
            <a:r>
              <a:rPr lang="en-US" b="1" dirty="0">
                <a:latin typeface="Times"/>
                <a:cs typeface="Times"/>
              </a:rPr>
              <a:t> din Marea Britanie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1800" b="1" dirty="0">
                <a:latin typeface="Times"/>
                <a:cs typeface="Times"/>
              </a:rPr>
              <a:t>Au </a:t>
            </a:r>
            <a:r>
              <a:rPr lang="en-US" sz="1800" b="1" dirty="0" err="1">
                <a:latin typeface="Times"/>
                <a:cs typeface="Times"/>
              </a:rPr>
              <a:t>elaborat</a:t>
            </a:r>
            <a:r>
              <a:rPr lang="en-US" sz="1800" b="1" dirty="0">
                <a:latin typeface="Times"/>
                <a:cs typeface="Times"/>
              </a:rPr>
              <a:t>: Pascal Adelina, Stoian Denis </a:t>
            </a:r>
            <a:r>
              <a:rPr lang="en-US" sz="1800" b="1" dirty="0" err="1">
                <a:latin typeface="Times"/>
                <a:cs typeface="Times"/>
              </a:rPr>
              <a:t>grupa</a:t>
            </a:r>
            <a:r>
              <a:rPr lang="en-US" sz="1800" b="1" dirty="0">
                <a:latin typeface="Times"/>
                <a:cs typeface="Times"/>
              </a:rPr>
              <a:t> 301</a:t>
            </a:r>
          </a:p>
          <a:p>
            <a:r>
              <a:rPr lang="en-US" sz="1800" b="1" dirty="0" err="1">
                <a:latin typeface="Times"/>
                <a:cs typeface="Times"/>
              </a:rPr>
              <a:t>Coordonator</a:t>
            </a:r>
            <a:r>
              <a:rPr lang="en-US" sz="1800" b="1" dirty="0">
                <a:latin typeface="Times"/>
                <a:cs typeface="Times"/>
              </a:rPr>
              <a:t>: </a:t>
            </a:r>
            <a:r>
              <a:rPr lang="en-US" sz="1800" b="1" dirty="0" err="1">
                <a:latin typeface="Times"/>
                <a:cs typeface="Times"/>
              </a:rPr>
              <a:t>Ilasciuc</a:t>
            </a:r>
            <a:r>
              <a:rPr lang="en-US" sz="1800" b="1" dirty="0">
                <a:latin typeface="Times"/>
                <a:cs typeface="Times"/>
              </a:rPr>
              <a:t> Andrei, lector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0530" y="1184857"/>
            <a:ext cx="4681470" cy="468147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0593163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23837"/>
            <a:ext cx="3200401" cy="4601183"/>
          </a:xfrm>
        </p:spPr>
        <p:txBody>
          <a:bodyPr/>
          <a:lstStyle/>
          <a:p>
            <a:r>
              <a:rPr lang="en-US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Structura MI-5</a:t>
            </a:r>
            <a:endParaRPr lang="ru-RU" b="1" i="1" dirty="0">
              <a:solidFill>
                <a:schemeClr val="bg1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6215" y="904896"/>
            <a:ext cx="6779702" cy="460118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988496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23837"/>
            <a:ext cx="3200401" cy="4601183"/>
          </a:xfrm>
        </p:spPr>
        <p:txBody>
          <a:bodyPr>
            <a:normAutofit/>
          </a:bodyPr>
          <a:lstStyle/>
          <a:p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Sediul central al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Comunicațiilor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guvernamentale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(GCHQ/)</a:t>
            </a: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18508" y="913048"/>
            <a:ext cx="7811870" cy="251138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Centrul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responsabil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spionajul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radio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sistemul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serviciilor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speciale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Marea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Britanie.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Centrul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inclus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structura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Ministerului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Afacerilor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Externe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Șeful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Centrului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ministru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adjunct,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de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fapt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 organism independent care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raportează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direct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Primului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Ministru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Unitățile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periferice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centrului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situate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teritoriul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bazelor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militare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britanice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enumerate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structura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Ministerului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Apărării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o-RO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Centrul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fondat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1946, a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devenit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moștenitorul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școlii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guvernamentale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cod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cifru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care a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fost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creată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spionajul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radio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1919..</a:t>
            </a: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34119" y="3760630"/>
            <a:ext cx="7868992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dirty="0" err="1">
                <a:latin typeface="Times New Roman"/>
                <a:cs typeface="Times New Roman"/>
              </a:rPr>
              <a:t>Sediul</a:t>
            </a:r>
            <a:r>
              <a:rPr lang="en-US" dirty="0">
                <a:latin typeface="Times New Roman"/>
                <a:cs typeface="Times New Roman"/>
              </a:rPr>
              <a:t> GCHQ </a:t>
            </a:r>
            <a:r>
              <a:rPr lang="en-US" dirty="0" err="1">
                <a:latin typeface="Times New Roman"/>
                <a:cs typeface="Times New Roman"/>
              </a:rPr>
              <a:t>este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situat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în</a:t>
            </a:r>
            <a:r>
              <a:rPr lang="en-US" dirty="0">
                <a:latin typeface="Times New Roman"/>
                <a:cs typeface="Times New Roman"/>
              </a:rPr>
              <a:t> Cheltenham nu </a:t>
            </a:r>
            <a:r>
              <a:rPr lang="en-US" dirty="0" err="1">
                <a:latin typeface="Times New Roman"/>
                <a:cs typeface="Times New Roman"/>
              </a:rPr>
              <a:t>departe</a:t>
            </a:r>
            <a:r>
              <a:rPr lang="en-US" dirty="0">
                <a:latin typeface="Times New Roman"/>
                <a:cs typeface="Times New Roman"/>
              </a:rPr>
              <a:t> de Londra. </a:t>
            </a:r>
            <a:r>
              <a:rPr lang="en-US" dirty="0" err="1">
                <a:latin typeface="Times New Roman"/>
                <a:cs typeface="Times New Roman"/>
              </a:rPr>
              <a:t>În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străinătate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și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în</a:t>
            </a:r>
            <a:r>
              <a:rPr lang="en-US" dirty="0">
                <a:latin typeface="Times New Roman"/>
                <a:cs typeface="Times New Roman"/>
              </a:rPr>
              <a:t> Anglia, </a:t>
            </a:r>
            <a:r>
              <a:rPr lang="en-US" dirty="0" err="1">
                <a:latin typeface="Times New Roman"/>
                <a:cs typeface="Times New Roman"/>
              </a:rPr>
              <a:t>Centrul</a:t>
            </a:r>
            <a:r>
              <a:rPr lang="en-US" dirty="0">
                <a:latin typeface="Times New Roman"/>
                <a:cs typeface="Times New Roman"/>
              </a:rPr>
              <a:t> are </a:t>
            </a:r>
            <a:r>
              <a:rPr lang="en-US" dirty="0" err="1">
                <a:latin typeface="Times New Roman"/>
                <a:cs typeface="Times New Roman"/>
              </a:rPr>
              <a:t>stații</a:t>
            </a:r>
            <a:r>
              <a:rPr lang="en-US" dirty="0">
                <a:latin typeface="Times New Roman"/>
                <a:cs typeface="Times New Roman"/>
              </a:rPr>
              <a:t> de </a:t>
            </a:r>
            <a:r>
              <a:rPr lang="en-US" dirty="0" err="1">
                <a:latin typeface="Times New Roman"/>
                <a:cs typeface="Times New Roman"/>
              </a:rPr>
              <a:t>interceptare</a:t>
            </a:r>
            <a:r>
              <a:rPr lang="en-US" dirty="0">
                <a:latin typeface="Times New Roman"/>
                <a:cs typeface="Times New Roman"/>
              </a:rPr>
              <a:t> radio-</a:t>
            </a:r>
            <a:r>
              <a:rPr lang="en-US" dirty="0" err="1">
                <a:latin typeface="Times New Roman"/>
                <a:cs typeface="Times New Roman"/>
              </a:rPr>
              <a:t>electronice</a:t>
            </a:r>
            <a:r>
              <a:rPr lang="en-US" dirty="0">
                <a:latin typeface="Times New Roman"/>
                <a:cs typeface="Times New Roman"/>
              </a:rPr>
              <a:t>. </a:t>
            </a:r>
            <a:r>
              <a:rPr lang="en-US" dirty="0" err="1">
                <a:latin typeface="Times New Roman"/>
                <a:cs typeface="Times New Roman"/>
              </a:rPr>
              <a:t>Punctele</a:t>
            </a:r>
            <a:r>
              <a:rPr lang="en-US" dirty="0">
                <a:latin typeface="Times New Roman"/>
                <a:cs typeface="Times New Roman"/>
              </a:rPr>
              <a:t> de </a:t>
            </a:r>
            <a:r>
              <a:rPr lang="en-US" dirty="0" err="1">
                <a:latin typeface="Times New Roman"/>
                <a:cs typeface="Times New Roman"/>
              </a:rPr>
              <a:t>interceptare</a:t>
            </a:r>
            <a:r>
              <a:rPr lang="en-US" dirty="0">
                <a:latin typeface="Times New Roman"/>
                <a:cs typeface="Times New Roman"/>
              </a:rPr>
              <a:t> sunt situate </a:t>
            </a:r>
            <a:r>
              <a:rPr lang="en-US" dirty="0" err="1">
                <a:latin typeface="Times New Roman"/>
                <a:cs typeface="Times New Roman"/>
              </a:rPr>
              <a:t>în</a:t>
            </a:r>
            <a:r>
              <a:rPr lang="en-US" dirty="0">
                <a:latin typeface="Times New Roman"/>
                <a:cs typeface="Times New Roman"/>
              </a:rPr>
              <a:t> Germania, Gibraltar, </a:t>
            </a:r>
            <a:r>
              <a:rPr lang="en-US" dirty="0" err="1">
                <a:latin typeface="Times New Roman"/>
                <a:cs typeface="Times New Roman"/>
              </a:rPr>
              <a:t>Turcia</a:t>
            </a:r>
            <a:r>
              <a:rPr lang="en-US" dirty="0">
                <a:latin typeface="Times New Roman"/>
                <a:cs typeface="Times New Roman"/>
              </a:rPr>
              <a:t>, Oman, </a:t>
            </a:r>
            <a:r>
              <a:rPr lang="en-US" dirty="0" err="1">
                <a:latin typeface="Times New Roman"/>
                <a:cs typeface="Times New Roman"/>
              </a:rPr>
              <a:t>Cipru</a:t>
            </a:r>
            <a:r>
              <a:rPr lang="en-US" dirty="0">
                <a:latin typeface="Times New Roman"/>
                <a:cs typeface="Times New Roman"/>
              </a:rPr>
              <a:t>, Insula </a:t>
            </a:r>
            <a:r>
              <a:rPr lang="en-US" dirty="0" err="1">
                <a:latin typeface="Times New Roman"/>
                <a:cs typeface="Times New Roman"/>
              </a:rPr>
              <a:t>ascensiunii</a:t>
            </a:r>
            <a:r>
              <a:rPr lang="en-US" dirty="0">
                <a:latin typeface="Times New Roman"/>
                <a:cs typeface="Times New Roman"/>
              </a:rPr>
              <a:t>. </a:t>
            </a:r>
            <a:r>
              <a:rPr lang="en-US" dirty="0" err="1">
                <a:latin typeface="Times New Roman"/>
                <a:cs typeface="Times New Roman"/>
              </a:rPr>
              <a:t>Numărul</a:t>
            </a:r>
            <a:r>
              <a:rPr lang="en-US" dirty="0">
                <a:latin typeface="Times New Roman"/>
                <a:cs typeface="Times New Roman"/>
              </a:rPr>
              <a:t> de </a:t>
            </a:r>
            <a:r>
              <a:rPr lang="en-US" dirty="0" err="1">
                <a:latin typeface="Times New Roman"/>
                <a:cs typeface="Times New Roman"/>
              </a:rPr>
              <a:t>angajați</a:t>
            </a:r>
            <a:r>
              <a:rPr lang="en-US" dirty="0">
                <a:latin typeface="Times New Roman"/>
                <a:cs typeface="Times New Roman"/>
              </a:rPr>
              <a:t> din </a:t>
            </a:r>
            <a:r>
              <a:rPr lang="en-US" dirty="0" err="1">
                <a:latin typeface="Times New Roman"/>
                <a:cs typeface="Times New Roman"/>
              </a:rPr>
              <a:t>Centrul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ajunge</a:t>
            </a:r>
            <a:r>
              <a:rPr lang="en-US" dirty="0">
                <a:latin typeface="Times New Roman"/>
                <a:cs typeface="Times New Roman"/>
              </a:rPr>
              <a:t> la 11 mii. </a:t>
            </a:r>
            <a:r>
              <a:rPr lang="en-US" dirty="0" err="1">
                <a:latin typeface="Times New Roman"/>
                <a:cs typeface="Times New Roman"/>
              </a:rPr>
              <a:t>Sursele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ngleze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susțin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că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Centrul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este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cea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mai</a:t>
            </a:r>
            <a:r>
              <a:rPr lang="en-US" dirty="0">
                <a:latin typeface="Times New Roman"/>
                <a:cs typeface="Times New Roman"/>
              </a:rPr>
              <a:t> mare </a:t>
            </a:r>
            <a:r>
              <a:rPr lang="en-US" dirty="0" err="1">
                <a:latin typeface="Times New Roman"/>
                <a:cs typeface="Times New Roman"/>
              </a:rPr>
              <a:t>organizație</a:t>
            </a:r>
            <a:r>
              <a:rPr lang="en-US" dirty="0">
                <a:latin typeface="Times New Roman"/>
                <a:cs typeface="Times New Roman"/>
              </a:rPr>
              <a:t> de </a:t>
            </a:r>
            <a:r>
              <a:rPr lang="en-US" dirty="0" err="1">
                <a:latin typeface="Times New Roman"/>
                <a:cs typeface="Times New Roman"/>
              </a:rPr>
              <a:t>servicii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speciale</a:t>
            </a:r>
            <a:r>
              <a:rPr lang="en-US" dirty="0">
                <a:latin typeface="Times New Roman"/>
                <a:cs typeface="Times New Roman"/>
              </a:rPr>
              <a:t> de Marea Britanie </a:t>
            </a:r>
            <a:r>
              <a:rPr lang="en-US" dirty="0" err="1">
                <a:latin typeface="Times New Roman"/>
                <a:cs typeface="Times New Roman"/>
              </a:rPr>
              <a:t>în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ceea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ce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privește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numărul</a:t>
            </a:r>
            <a:r>
              <a:rPr lang="en-US" dirty="0">
                <a:latin typeface="Times New Roman"/>
                <a:cs typeface="Times New Roman"/>
              </a:rPr>
              <a:t> de personal </a:t>
            </a:r>
            <a:r>
              <a:rPr lang="en-US" dirty="0" err="1">
                <a:latin typeface="Times New Roman"/>
                <a:cs typeface="Times New Roman"/>
              </a:rPr>
              <a:t>și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volumul</a:t>
            </a:r>
            <a:r>
              <a:rPr lang="en-US" dirty="0">
                <a:latin typeface="Times New Roman"/>
                <a:cs typeface="Times New Roman"/>
              </a:rPr>
              <a:t> de </a:t>
            </a:r>
            <a:r>
              <a:rPr lang="en-US" dirty="0" err="1">
                <a:latin typeface="Times New Roman"/>
                <a:cs typeface="Times New Roman"/>
              </a:rPr>
              <a:t>informații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extrase</a:t>
            </a:r>
            <a:r>
              <a:rPr lang="en-US" dirty="0">
                <a:latin typeface="Times New Roman"/>
                <a:cs typeface="Times New Roman"/>
              </a:rPr>
              <a:t>. </a:t>
            </a:r>
            <a:r>
              <a:rPr lang="en-US" dirty="0" err="1">
                <a:latin typeface="Times New Roman"/>
                <a:cs typeface="Times New Roman"/>
              </a:rPr>
              <a:t>Centrul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lucrează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îndeaproape</a:t>
            </a:r>
            <a:r>
              <a:rPr lang="en-US" dirty="0">
                <a:latin typeface="Times New Roman"/>
                <a:cs typeface="Times New Roman"/>
              </a:rPr>
              <a:t> cu MI5 </a:t>
            </a:r>
            <a:r>
              <a:rPr lang="en-US" dirty="0" err="1">
                <a:latin typeface="Times New Roman"/>
                <a:cs typeface="Times New Roman"/>
              </a:rPr>
              <a:t>și</a:t>
            </a:r>
            <a:r>
              <a:rPr lang="en-US" dirty="0">
                <a:latin typeface="Times New Roman"/>
                <a:cs typeface="Times New Roman"/>
              </a:rPr>
              <a:t> MI6. </a:t>
            </a:r>
            <a:r>
              <a:rPr lang="en-US" dirty="0" err="1">
                <a:latin typeface="Times New Roman"/>
                <a:cs typeface="Times New Roman"/>
              </a:rPr>
              <a:t>Pentru</a:t>
            </a:r>
            <a:r>
              <a:rPr lang="en-US" dirty="0">
                <a:latin typeface="Times New Roman"/>
                <a:cs typeface="Times New Roman"/>
              </a:rPr>
              <a:t> a-</a:t>
            </a:r>
            <a:r>
              <a:rPr lang="en-US" dirty="0" err="1">
                <a:latin typeface="Times New Roman"/>
                <a:cs typeface="Times New Roman"/>
              </a:rPr>
              <a:t>și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coordona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activitățile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în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anii</a:t>
            </a:r>
            <a:r>
              <a:rPr lang="en-US" dirty="0">
                <a:latin typeface="Times New Roman"/>
                <a:cs typeface="Times New Roman"/>
              </a:rPr>
              <a:t> 60 a </a:t>
            </a:r>
            <a:r>
              <a:rPr lang="en-US" dirty="0" err="1">
                <a:latin typeface="Times New Roman"/>
                <a:cs typeface="Times New Roman"/>
              </a:rPr>
              <a:t>fost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înființat</a:t>
            </a:r>
            <a:r>
              <a:rPr lang="en-US" dirty="0">
                <a:latin typeface="Times New Roman"/>
                <a:cs typeface="Times New Roman"/>
              </a:rPr>
              <a:t> un </a:t>
            </a:r>
            <a:r>
              <a:rPr lang="en-US" dirty="0" err="1">
                <a:latin typeface="Times New Roman"/>
                <a:cs typeface="Times New Roman"/>
              </a:rPr>
              <a:t>comitet</a:t>
            </a:r>
            <a:r>
              <a:rPr lang="en-US" dirty="0">
                <a:latin typeface="Times New Roman"/>
                <a:cs typeface="Times New Roman"/>
              </a:rPr>
              <a:t> mixt format din </a:t>
            </a:r>
            <a:r>
              <a:rPr lang="en-US" dirty="0" err="1">
                <a:latin typeface="Times New Roman"/>
                <a:cs typeface="Times New Roman"/>
              </a:rPr>
              <a:t>trei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servicii</a:t>
            </a:r>
            <a:endParaRPr lang="ru-RU" dirty="0">
              <a:latin typeface="Times New Roman"/>
              <a:cs typeface="Times New Roman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927" y="4095481"/>
            <a:ext cx="2678333" cy="240715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42479590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Temeiul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juridic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activitățile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serviciilor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speciale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Regatul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Unit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44268" y="1123837"/>
            <a:ext cx="8352780" cy="3295767"/>
          </a:xfrm>
        </p:spPr>
        <p:txBody>
          <a:bodyPr/>
          <a:lstStyle/>
          <a:p>
            <a:pPr marL="0" indent="0" algn="just">
              <a:buNone/>
            </a:pP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fapt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până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mijlocul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anilor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90,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serviciile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informații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britanice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au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funcționat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fără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avea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statut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stat,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fiind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practic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necontestat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Parlament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MI6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finanțat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Ministerul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Afacerilor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Externe.Legea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"cu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privire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serviciile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informații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a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fost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adoptată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Parlamentul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britanic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1994.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prima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dată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definește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activitățile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informații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drept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obținerea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diseminarea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informațiilor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despre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activitățile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intențiile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străinilor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afara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Regatului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Unit,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precum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desfășurarea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operațiuni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speciale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interesul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securității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naționale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".</a:t>
            </a: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010938" y="3675673"/>
            <a:ext cx="800421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document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confirmat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dreptul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facto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deja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existent 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serviciilor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a-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desfășura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operațiunile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vizează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protejarea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securității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naționale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bunăstării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economice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Britanii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precum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prevenirea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dezvăluirea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infracțiunilor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grave.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plus,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scutit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ofițerii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informații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răspundere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acțiunile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comise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aceștia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afara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țării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îndeplini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funcțiile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cazurile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considerați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criminali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Anglia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însăși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Miniștrii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responsabili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serviciile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Autoritatea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autoriza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discreția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operațiuni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legate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interferența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viața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privată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interceptarea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convorbirilor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telefonice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pătrunderea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sub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acoperire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spațiile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rezidențiale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birouri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3703" y="5226886"/>
            <a:ext cx="1896698" cy="142252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41148078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61244" y="983794"/>
            <a:ext cx="2947482" cy="4601183"/>
          </a:xfrm>
        </p:spPr>
        <p:txBody>
          <a:bodyPr>
            <a:normAutofit fontScale="90000"/>
          </a:bodyPr>
          <a:lstStyle/>
          <a:p>
            <a:pPr algn="just"/>
            <a:r>
              <a:rPr lang="en-US" dirty="0"/>
              <a:t> </a:t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plus,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Marea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Britanie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utilizează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cadru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juridic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bazat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legile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existente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care pot fi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aplicate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mare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măsură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acțiunilor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spațiul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cibernetic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Regulamentul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Legii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puterile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investigație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(par),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adoptat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2000. El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sugerează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atacurile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asupra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sistemelor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informatice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pot fi considerate o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infracțiune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penală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comună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cu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toate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consecințele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decurg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aceasta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Acest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act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permite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guvernului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britanic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intercepteze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citească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e-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mailul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precum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solicite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decriptarea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fișierelor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personale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cererea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oficialilor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guvernamentali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7150" y="1691481"/>
            <a:ext cx="3475038" cy="34750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0" y="983794"/>
            <a:ext cx="3474720" cy="512064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Legislația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antiteroristă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Regatul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Unit</a:t>
            </a:r>
            <a:r>
              <a:rPr lang="ro-RO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Înainte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evenimentele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din 11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septembrie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2001,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Marea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Britanie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avea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deja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legislație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antiteroristă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bine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dezvoltată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fiabilă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formulată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Actul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terorism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din 2000. S-a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dovedit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fi un instrument vital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lupta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împotriva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terorismului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reprezentând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Autoritatea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a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confisca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fonduri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teroriste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granițele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țării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a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preveni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infracțiunile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specifice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contribuie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comiterea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actelor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teroriste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implementarea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activităților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scopuri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teroriste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El a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scos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afara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legii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activitățile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organizații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precum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Al-Qaeda.</a:t>
            </a: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90493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22760" y="502276"/>
            <a:ext cx="77788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Concluzii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81825" y="1519707"/>
            <a:ext cx="10238705" cy="410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După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cum am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deja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organizațiile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controlează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protecția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informațiilor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Britanie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subordonate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Guvernului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plus,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companiile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propriile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servicii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securitate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Întreprinderile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mijlocii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folosesc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adesea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serviciile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firmelor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private care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implementează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sprijină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securitate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informațiilor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corporative.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servicii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unesc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adesea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forțele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cooperează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agențiile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guvernamentale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fapt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poartă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luptei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împotriva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concurenței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neloiale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spionajului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industrial. 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securitate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informațiilor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Britanie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conservatorismul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dezvoltat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odată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rămas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neschimbat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foarte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timp.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domeniul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informației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totul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foarte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repede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astfel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încât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nevoie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anumită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corecție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autorităților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protecție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datelor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76994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6780" y="1157936"/>
            <a:ext cx="8910713" cy="570006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56780" y="412124"/>
            <a:ext cx="9722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Mulţumim pentru atenţie!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1223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E13AA-0120-4558-BACD-DF614D925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Cuprins: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002EBB-1339-4BB0-9F09-3D61EDC750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o-RO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Introducere</a:t>
            </a:r>
          </a:p>
          <a:p>
            <a:r>
              <a:rPr lang="ro-RO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Comitetul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de Securitate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și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Informații</a:t>
            </a:r>
            <a:endParaRPr lang="ro-RO" sz="2400" b="1" i="1" dirty="0">
              <a:solidFill>
                <a:schemeClr val="tx1"/>
              </a:solidFill>
              <a:latin typeface="Times New Roman" panose="02020603050405020304" pitchFamily="18" charset="0"/>
              <a:ea typeface="+mj-lt"/>
              <a:cs typeface="Times New Roman" panose="02020603050405020304" pitchFamily="18" charset="0"/>
            </a:endParaRPr>
          </a:p>
          <a:p>
            <a:r>
              <a:rPr lang="ro-RO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3.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Serviciul secret de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informații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MI6</a:t>
            </a:r>
            <a:endParaRPr lang="ro-RO" sz="2400" b="1" i="1" dirty="0">
              <a:solidFill>
                <a:schemeClr val="tx1"/>
              </a:solidFill>
              <a:latin typeface="Times New Roman" panose="02020603050405020304" pitchFamily="18" charset="0"/>
              <a:ea typeface="+mj-lt"/>
              <a:cs typeface="Times New Roman" panose="02020603050405020304" pitchFamily="18" charset="0"/>
            </a:endParaRPr>
          </a:p>
          <a:p>
            <a:r>
              <a:rPr lang="ro-RO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Serviciul de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contrainformații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MI-5 </a:t>
            </a:r>
            <a:endParaRPr lang="ro-RO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Sediul central al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Comunicațiilor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guvernamentale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(GCHQ/)</a:t>
            </a:r>
            <a:endParaRPr lang="ro-RO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Temeiul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juridic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activitățile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serviciilor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speciale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Regatul</a:t>
            </a: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Unit</a:t>
            </a:r>
            <a:endParaRPr lang="ro-RO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Concluzii</a:t>
            </a:r>
            <a:endParaRPr lang="en-US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2434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26546" y="669701"/>
            <a:ext cx="53447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Introducere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4851" y="1545466"/>
            <a:ext cx="11384924" cy="493981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>
                <a:latin typeface="Times New Roman"/>
                <a:cs typeface="Times New Roman"/>
              </a:rPr>
              <a:t>Guvernul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britanic</a:t>
            </a:r>
            <a:r>
              <a:rPr lang="en-US" dirty="0">
                <a:latin typeface="Times New Roman"/>
                <a:cs typeface="Times New Roman"/>
              </a:rPr>
              <a:t> a </a:t>
            </a:r>
            <a:r>
              <a:rPr lang="en-US" dirty="0" err="1">
                <a:latin typeface="Times New Roman"/>
                <a:cs typeface="Times New Roman"/>
              </a:rPr>
              <a:t>început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să</a:t>
            </a:r>
            <a:r>
              <a:rPr lang="en-US" dirty="0">
                <a:latin typeface="Times New Roman"/>
                <a:cs typeface="Times New Roman"/>
              </a:rPr>
              <a:t> se </a:t>
            </a:r>
            <a:r>
              <a:rPr lang="en-US" dirty="0" err="1">
                <a:latin typeface="Times New Roman"/>
                <a:cs typeface="Times New Roman"/>
              </a:rPr>
              <a:t>ocupe</a:t>
            </a:r>
            <a:r>
              <a:rPr lang="en-US" dirty="0">
                <a:latin typeface="Times New Roman"/>
                <a:cs typeface="Times New Roman"/>
              </a:rPr>
              <a:t> de </a:t>
            </a:r>
            <a:r>
              <a:rPr lang="en-US" dirty="0" err="1">
                <a:latin typeface="Times New Roman"/>
                <a:cs typeface="Times New Roman"/>
              </a:rPr>
              <a:t>problemele</a:t>
            </a:r>
            <a:r>
              <a:rPr lang="en-US" dirty="0">
                <a:latin typeface="Times New Roman"/>
                <a:cs typeface="Times New Roman"/>
              </a:rPr>
              <a:t> de </a:t>
            </a:r>
            <a:r>
              <a:rPr lang="en-US" dirty="0" err="1">
                <a:latin typeface="Times New Roman"/>
                <a:cs typeface="Times New Roman"/>
              </a:rPr>
              <a:t>securitate</a:t>
            </a:r>
            <a:r>
              <a:rPr lang="en-US" dirty="0">
                <a:latin typeface="Times New Roman"/>
                <a:cs typeface="Times New Roman"/>
              </a:rPr>
              <a:t> a </a:t>
            </a:r>
            <a:r>
              <a:rPr lang="en-US" dirty="0" err="1">
                <a:latin typeface="Times New Roman"/>
                <a:cs typeface="Times New Roman"/>
              </a:rPr>
              <a:t>informațiilor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mai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devreme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decât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alte</a:t>
            </a:r>
            <a:r>
              <a:rPr lang="en-US" dirty="0">
                <a:latin typeface="Times New Roman"/>
                <a:cs typeface="Times New Roman"/>
              </a:rPr>
              <a:t> state </a:t>
            </a:r>
            <a:r>
              <a:rPr lang="en-US" dirty="0" err="1">
                <a:latin typeface="Times New Roman"/>
                <a:cs typeface="Times New Roman"/>
              </a:rPr>
              <a:t>europene</a:t>
            </a:r>
            <a:r>
              <a:rPr lang="en-US" dirty="0">
                <a:latin typeface="Times New Roman"/>
                <a:cs typeface="Times New Roman"/>
              </a:rPr>
              <a:t>. Pe de o </a:t>
            </a:r>
            <a:r>
              <a:rPr lang="en-US" dirty="0" err="1">
                <a:latin typeface="Times New Roman"/>
                <a:cs typeface="Times New Roman"/>
              </a:rPr>
              <a:t>parte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acest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lucru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este</a:t>
            </a:r>
            <a:r>
              <a:rPr lang="en-US" dirty="0">
                <a:latin typeface="Times New Roman"/>
                <a:cs typeface="Times New Roman"/>
              </a:rPr>
              <a:t> bun, </a:t>
            </a:r>
            <a:r>
              <a:rPr lang="en-US" dirty="0" err="1">
                <a:latin typeface="Times New Roman"/>
                <a:cs typeface="Times New Roman"/>
              </a:rPr>
              <a:t>deoarece</a:t>
            </a:r>
            <a:r>
              <a:rPr lang="en-US" dirty="0">
                <a:latin typeface="Times New Roman"/>
                <a:cs typeface="Times New Roman"/>
              </a:rPr>
              <a:t> a </a:t>
            </a:r>
            <a:r>
              <a:rPr lang="en-US" dirty="0" err="1">
                <a:latin typeface="Times New Roman"/>
                <a:cs typeface="Times New Roman"/>
              </a:rPr>
              <a:t>permis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țării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să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acumuleze</a:t>
            </a:r>
            <a:r>
              <a:rPr lang="en-US" dirty="0">
                <a:latin typeface="Times New Roman"/>
                <a:cs typeface="Times New Roman"/>
              </a:rPr>
              <a:t> o </a:t>
            </a:r>
            <a:r>
              <a:rPr lang="en-US" dirty="0" err="1">
                <a:latin typeface="Times New Roman"/>
                <a:cs typeface="Times New Roman"/>
              </a:rPr>
              <a:t>experiență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destul</a:t>
            </a:r>
            <a:r>
              <a:rPr lang="en-US" dirty="0">
                <a:latin typeface="Times New Roman"/>
                <a:cs typeface="Times New Roman"/>
              </a:rPr>
              <a:t> de </a:t>
            </a:r>
            <a:r>
              <a:rPr lang="en-US" dirty="0" err="1">
                <a:latin typeface="Times New Roman"/>
                <a:cs typeface="Times New Roman"/>
              </a:rPr>
              <a:t>solidă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în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acest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domeniu</a:t>
            </a:r>
            <a:r>
              <a:rPr lang="en-US" dirty="0">
                <a:latin typeface="Times New Roman"/>
                <a:cs typeface="Times New Roman"/>
              </a:rPr>
              <a:t>. Cu </a:t>
            </a:r>
            <a:r>
              <a:rPr lang="en-US" dirty="0" err="1">
                <a:latin typeface="Times New Roman"/>
                <a:cs typeface="Times New Roman"/>
              </a:rPr>
              <a:t>toate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acestea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dacă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priviți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această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problemă</a:t>
            </a:r>
            <a:r>
              <a:rPr lang="en-US" dirty="0">
                <a:latin typeface="Times New Roman"/>
                <a:cs typeface="Times New Roman"/>
              </a:rPr>
              <a:t> din </a:t>
            </a:r>
            <a:r>
              <a:rPr lang="en-US" dirty="0" err="1">
                <a:latin typeface="Times New Roman"/>
                <a:cs typeface="Times New Roman"/>
              </a:rPr>
              <a:t>cealaltă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parte</a:t>
            </a:r>
            <a:r>
              <a:rPr lang="en-US" dirty="0">
                <a:latin typeface="Times New Roman"/>
                <a:cs typeface="Times New Roman"/>
              </a:rPr>
              <a:t>, se </a:t>
            </a:r>
            <a:r>
              <a:rPr lang="en-US" dirty="0" err="1">
                <a:latin typeface="Times New Roman"/>
                <a:cs typeface="Times New Roman"/>
              </a:rPr>
              <a:t>dovedește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că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întregul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sistem</a:t>
            </a:r>
            <a:r>
              <a:rPr lang="en-US" dirty="0">
                <a:latin typeface="Times New Roman"/>
                <a:cs typeface="Times New Roman"/>
              </a:rPr>
              <a:t> de </a:t>
            </a:r>
            <a:r>
              <a:rPr lang="en-US" dirty="0" err="1">
                <a:latin typeface="Times New Roman"/>
                <a:cs typeface="Times New Roman"/>
              </a:rPr>
              <a:t>securitate</a:t>
            </a:r>
            <a:r>
              <a:rPr lang="en-US" dirty="0">
                <a:latin typeface="Times New Roman"/>
                <a:cs typeface="Times New Roman"/>
              </a:rPr>
              <a:t> a </a:t>
            </a:r>
            <a:r>
              <a:rPr lang="en-US" dirty="0" err="1">
                <a:latin typeface="Times New Roman"/>
                <a:cs typeface="Times New Roman"/>
              </a:rPr>
              <a:t>informațiilor</a:t>
            </a:r>
            <a:r>
              <a:rPr lang="en-US" dirty="0">
                <a:latin typeface="Times New Roman"/>
                <a:cs typeface="Times New Roman"/>
              </a:rPr>
              <a:t> din Marea Britanie are </a:t>
            </a:r>
            <a:r>
              <a:rPr lang="en-US" dirty="0" err="1">
                <a:latin typeface="Times New Roman"/>
                <a:cs typeface="Times New Roman"/>
              </a:rPr>
              <a:t>defecte</a:t>
            </a:r>
            <a:r>
              <a:rPr lang="en-US" dirty="0">
                <a:latin typeface="Times New Roman"/>
                <a:cs typeface="Times New Roman"/>
              </a:rPr>
              <a:t> grave. Anterior, </a:t>
            </a:r>
            <a:r>
              <a:rPr lang="en-US" dirty="0" err="1">
                <a:latin typeface="Times New Roman"/>
                <a:cs typeface="Times New Roman"/>
              </a:rPr>
              <a:t>obiectivul</a:t>
            </a:r>
            <a:r>
              <a:rPr lang="en-US" dirty="0">
                <a:latin typeface="Times New Roman"/>
                <a:cs typeface="Times New Roman"/>
              </a:rPr>
              <a:t> principal a </a:t>
            </a:r>
            <a:r>
              <a:rPr lang="en-US" dirty="0" err="1">
                <a:latin typeface="Times New Roman"/>
                <a:cs typeface="Times New Roman"/>
              </a:rPr>
              <a:t>fost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considerat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securitatea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țării</a:t>
            </a:r>
            <a:r>
              <a:rPr lang="en-US" dirty="0">
                <a:latin typeface="Times New Roman"/>
                <a:cs typeface="Times New Roman"/>
              </a:rPr>
              <a:t>. </a:t>
            </a:r>
            <a:r>
              <a:rPr lang="en-US" dirty="0" err="1">
                <a:latin typeface="Times New Roman"/>
                <a:cs typeface="Times New Roman"/>
              </a:rPr>
              <a:t>În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consecință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toate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organismele</a:t>
            </a:r>
            <a:r>
              <a:rPr lang="en-US" dirty="0">
                <a:latin typeface="Times New Roman"/>
                <a:cs typeface="Times New Roman"/>
              </a:rPr>
              <a:t> care </a:t>
            </a:r>
            <a:r>
              <a:rPr lang="en-US" dirty="0" err="1">
                <a:latin typeface="Times New Roman"/>
                <a:cs typeface="Times New Roman"/>
              </a:rPr>
              <a:t>trebuiau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să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protejeze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informațiile</a:t>
            </a:r>
            <a:r>
              <a:rPr lang="en-US" dirty="0">
                <a:latin typeface="Times New Roman"/>
                <a:cs typeface="Times New Roman"/>
              </a:rPr>
              <a:t> au </a:t>
            </a:r>
            <a:r>
              <a:rPr lang="en-US" dirty="0" err="1">
                <a:latin typeface="Times New Roman"/>
                <a:cs typeface="Times New Roman"/>
              </a:rPr>
              <a:t>fost</a:t>
            </a:r>
            <a:r>
              <a:rPr lang="en-US" dirty="0">
                <a:latin typeface="Times New Roman"/>
                <a:cs typeface="Times New Roman"/>
              </a:rPr>
              <a:t> create de </a:t>
            </a:r>
            <a:r>
              <a:rPr lang="en-US" dirty="0" err="1">
                <a:latin typeface="Times New Roman"/>
                <a:cs typeface="Times New Roman"/>
              </a:rPr>
              <a:t>guvern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și</a:t>
            </a:r>
            <a:r>
              <a:rPr lang="en-US" dirty="0">
                <a:latin typeface="Times New Roman"/>
                <a:cs typeface="Times New Roman"/>
              </a:rPr>
              <a:t> au </a:t>
            </a:r>
            <a:r>
              <a:rPr lang="en-US" dirty="0" err="1">
                <a:latin typeface="Times New Roman"/>
                <a:cs typeface="Times New Roman"/>
              </a:rPr>
              <a:t>fost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subordonate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acestuia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sau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serviciilor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speciale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relevante</a:t>
            </a:r>
            <a:r>
              <a:rPr lang="en-US" dirty="0">
                <a:latin typeface="Times New Roman"/>
                <a:cs typeface="Times New Roman"/>
              </a:rPr>
              <a:t>. Ei bine, </a:t>
            </a:r>
            <a:r>
              <a:rPr lang="en-US" dirty="0" err="1">
                <a:latin typeface="Times New Roman"/>
                <a:cs typeface="Times New Roman"/>
              </a:rPr>
              <a:t>asigurarea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securității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datelor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personale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și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comerciale</a:t>
            </a:r>
            <a:r>
              <a:rPr lang="en-US" dirty="0">
                <a:latin typeface="Times New Roman"/>
                <a:cs typeface="Times New Roman"/>
              </a:rPr>
              <a:t> s-a </a:t>
            </a:r>
            <a:r>
              <a:rPr lang="en-US" dirty="0" err="1">
                <a:latin typeface="Times New Roman"/>
                <a:cs typeface="Times New Roman"/>
              </a:rPr>
              <a:t>dovedit</a:t>
            </a:r>
            <a:r>
              <a:rPr lang="en-US" dirty="0">
                <a:latin typeface="Times New Roman"/>
                <a:cs typeface="Times New Roman"/>
              </a:rPr>
              <a:t> a fi o </a:t>
            </a:r>
            <a:r>
              <a:rPr lang="en-US" dirty="0" err="1">
                <a:latin typeface="Times New Roman"/>
                <a:cs typeface="Times New Roman"/>
              </a:rPr>
              <a:t>sarcină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secundară</a:t>
            </a:r>
            <a:r>
              <a:rPr lang="en-US" dirty="0">
                <a:latin typeface="Times New Roman"/>
                <a:cs typeface="Times New Roman"/>
              </a:rPr>
              <a:t>. </a:t>
            </a:r>
            <a:r>
              <a:rPr lang="en-US" dirty="0" err="1">
                <a:latin typeface="Times New Roman"/>
                <a:cs typeface="Times New Roman"/>
              </a:rPr>
              <a:t>Luați</a:t>
            </a:r>
            <a:r>
              <a:rPr lang="en-US" dirty="0">
                <a:latin typeface="Times New Roman"/>
                <a:cs typeface="Times New Roman"/>
              </a:rPr>
              <a:t>, de </a:t>
            </a:r>
            <a:r>
              <a:rPr lang="en-US" dirty="0" err="1">
                <a:latin typeface="Times New Roman"/>
                <a:cs typeface="Times New Roman"/>
              </a:rPr>
              <a:t>exemplu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furnizarea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legală</a:t>
            </a:r>
            <a:r>
              <a:rPr lang="en-US" dirty="0">
                <a:latin typeface="Times New Roman"/>
                <a:cs typeface="Times New Roman"/>
              </a:rPr>
              <a:t> de </a:t>
            </a:r>
            <a:r>
              <a:rPr lang="en-US" dirty="0" err="1">
                <a:latin typeface="Times New Roman"/>
                <a:cs typeface="Times New Roman"/>
              </a:rPr>
              <a:t>protecție</a:t>
            </a:r>
            <a:r>
              <a:rPr lang="en-US" dirty="0">
                <a:latin typeface="Times New Roman"/>
                <a:cs typeface="Times New Roman"/>
              </a:rPr>
              <a:t> a </a:t>
            </a:r>
            <a:r>
              <a:rPr lang="en-US" dirty="0" err="1">
                <a:latin typeface="Times New Roman"/>
                <a:cs typeface="Times New Roman"/>
              </a:rPr>
              <a:t>informațiilor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în</a:t>
            </a:r>
            <a:r>
              <a:rPr lang="en-US" dirty="0">
                <a:latin typeface="Times New Roman"/>
                <a:cs typeface="Times New Roman"/>
              </a:rPr>
              <a:t> Marea Britanie. Baza e de </a:t>
            </a:r>
            <a:r>
              <a:rPr lang="en-US" dirty="0" err="1">
                <a:latin typeface="Times New Roman"/>
                <a:cs typeface="Times New Roman"/>
              </a:rPr>
              <a:t>fapt</a:t>
            </a:r>
            <a:r>
              <a:rPr lang="en-US" dirty="0">
                <a:latin typeface="Times New Roman"/>
                <a:cs typeface="Times New Roman"/>
              </a:rPr>
              <a:t>  </a:t>
            </a:r>
            <a:r>
              <a:rPr lang="en-US" dirty="0" err="1">
                <a:latin typeface="Times New Roman"/>
                <a:cs typeface="Times New Roman"/>
              </a:rPr>
              <a:t>legile</a:t>
            </a:r>
            <a:r>
              <a:rPr lang="en-US" dirty="0">
                <a:latin typeface="Times New Roman"/>
                <a:cs typeface="Times New Roman"/>
              </a:rPr>
              <a:t> "Cu </a:t>
            </a:r>
            <a:r>
              <a:rPr lang="en-US" dirty="0" err="1">
                <a:latin typeface="Times New Roman"/>
                <a:cs typeface="Times New Roman"/>
              </a:rPr>
              <a:t>privire</a:t>
            </a:r>
            <a:r>
              <a:rPr lang="en-US" dirty="0">
                <a:latin typeface="Times New Roman"/>
                <a:cs typeface="Times New Roman"/>
              </a:rPr>
              <a:t> la </a:t>
            </a:r>
            <a:r>
              <a:rPr lang="en-US" dirty="0" err="1">
                <a:latin typeface="Times New Roman"/>
                <a:cs typeface="Times New Roman"/>
              </a:rPr>
              <a:t>documentele</a:t>
            </a:r>
            <a:r>
              <a:rPr lang="en-US" dirty="0">
                <a:latin typeface="Times New Roman"/>
                <a:cs typeface="Times New Roman"/>
              </a:rPr>
              <a:t> de stat" </a:t>
            </a:r>
            <a:r>
              <a:rPr lang="en-US" dirty="0" err="1">
                <a:latin typeface="Times New Roman"/>
                <a:cs typeface="Times New Roman"/>
              </a:rPr>
              <a:t>și</a:t>
            </a:r>
            <a:r>
              <a:rPr lang="en-US" dirty="0">
                <a:latin typeface="Times New Roman"/>
                <a:cs typeface="Times New Roman"/>
              </a:rPr>
              <a:t> "cu </a:t>
            </a:r>
            <a:r>
              <a:rPr lang="en-US" dirty="0" err="1">
                <a:latin typeface="Times New Roman"/>
                <a:cs typeface="Times New Roman"/>
              </a:rPr>
              <a:t>privire</a:t>
            </a:r>
            <a:r>
              <a:rPr lang="en-US" dirty="0">
                <a:latin typeface="Times New Roman"/>
                <a:cs typeface="Times New Roman"/>
              </a:rPr>
              <a:t> la </a:t>
            </a:r>
            <a:r>
              <a:rPr lang="en-US" dirty="0" err="1">
                <a:latin typeface="Times New Roman"/>
                <a:cs typeface="Times New Roman"/>
              </a:rPr>
              <a:t>Secretele</a:t>
            </a:r>
            <a:r>
              <a:rPr lang="en-US" dirty="0">
                <a:latin typeface="Times New Roman"/>
                <a:cs typeface="Times New Roman"/>
              </a:rPr>
              <a:t> de stat". </a:t>
            </a:r>
            <a:r>
              <a:rPr lang="en-US" dirty="0" err="1">
                <a:latin typeface="Times New Roman"/>
                <a:cs typeface="Times New Roman"/>
              </a:rPr>
              <a:t>Pentru</a:t>
            </a:r>
            <a:r>
              <a:rPr lang="en-US" dirty="0">
                <a:latin typeface="Times New Roman"/>
                <a:cs typeface="Times New Roman"/>
              </a:rPr>
              <a:t> a </a:t>
            </a:r>
            <a:r>
              <a:rPr lang="en-US" dirty="0" err="1">
                <a:latin typeface="Times New Roman"/>
                <a:cs typeface="Times New Roman"/>
              </a:rPr>
              <a:t>asigura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securitatea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restului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informațiilor</a:t>
            </a:r>
            <a:r>
              <a:rPr lang="en-US" dirty="0">
                <a:latin typeface="Times New Roman"/>
                <a:cs typeface="Times New Roman"/>
              </a:rPr>
              <a:t>, se </a:t>
            </a:r>
            <a:r>
              <a:rPr lang="en-US" dirty="0" err="1">
                <a:latin typeface="Times New Roman"/>
                <a:cs typeface="Times New Roman"/>
              </a:rPr>
              <a:t>utilizează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Codul</a:t>
            </a:r>
            <a:r>
              <a:rPr lang="en-US" dirty="0">
                <a:latin typeface="Times New Roman"/>
                <a:cs typeface="Times New Roman"/>
              </a:rPr>
              <a:t> penal </a:t>
            </a:r>
            <a:r>
              <a:rPr lang="en-US" dirty="0" err="1">
                <a:latin typeface="Times New Roman"/>
                <a:cs typeface="Times New Roman"/>
              </a:rPr>
              <a:t>și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alte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acte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juridice</a:t>
            </a:r>
            <a:r>
              <a:rPr lang="en-US" dirty="0">
                <a:latin typeface="Times New Roman"/>
                <a:cs typeface="Times New Roman"/>
              </a:rPr>
              <a:t>. </a:t>
            </a:r>
            <a:r>
              <a:rPr lang="en-US" dirty="0" err="1">
                <a:latin typeface="Times New Roman"/>
                <a:cs typeface="Times New Roman"/>
              </a:rPr>
              <a:t>În</a:t>
            </a:r>
            <a:r>
              <a:rPr lang="en-US" dirty="0">
                <a:latin typeface="Times New Roman"/>
                <a:cs typeface="Times New Roman"/>
              </a:rPr>
              <a:t> mod </a:t>
            </a:r>
            <a:r>
              <a:rPr lang="en-US" dirty="0" err="1">
                <a:latin typeface="Times New Roman"/>
                <a:cs typeface="Times New Roman"/>
              </a:rPr>
              <a:t>separat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merită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menționată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protecția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secretelor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comerciale</a:t>
            </a:r>
            <a:r>
              <a:rPr lang="en-US" dirty="0">
                <a:latin typeface="Times New Roman"/>
                <a:cs typeface="Times New Roman"/>
              </a:rPr>
              <a:t>. Cert </a:t>
            </a:r>
            <a:r>
              <a:rPr lang="en-US" dirty="0" err="1">
                <a:latin typeface="Times New Roman"/>
                <a:cs typeface="Times New Roman"/>
              </a:rPr>
              <a:t>este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că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fiecare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organizație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ar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trebui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să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aibă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grijă</a:t>
            </a:r>
            <a:r>
              <a:rPr lang="en-US" dirty="0">
                <a:latin typeface="Times New Roman"/>
                <a:cs typeface="Times New Roman"/>
              </a:rPr>
              <a:t> de </a:t>
            </a:r>
            <a:r>
              <a:rPr lang="en-US" dirty="0" err="1">
                <a:latin typeface="Times New Roman"/>
                <a:cs typeface="Times New Roman"/>
              </a:rPr>
              <a:t>acest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lucru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în</a:t>
            </a:r>
            <a:r>
              <a:rPr lang="en-US" dirty="0">
                <a:latin typeface="Times New Roman"/>
                <a:cs typeface="Times New Roman"/>
              </a:rPr>
              <a:t> mod independent, </a:t>
            </a:r>
            <a:r>
              <a:rPr lang="en-US" dirty="0" err="1">
                <a:latin typeface="Times New Roman"/>
                <a:cs typeface="Times New Roman"/>
              </a:rPr>
              <a:t>folosind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contracte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speciale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încheiate</a:t>
            </a:r>
            <a:r>
              <a:rPr lang="en-US" dirty="0">
                <a:latin typeface="Times New Roman"/>
                <a:cs typeface="Times New Roman"/>
              </a:rPr>
              <a:t> cu </a:t>
            </a:r>
            <a:r>
              <a:rPr lang="en-US" dirty="0" err="1">
                <a:latin typeface="Times New Roman"/>
                <a:cs typeface="Times New Roman"/>
              </a:rPr>
              <a:t>angajații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înainte</a:t>
            </a:r>
            <a:r>
              <a:rPr lang="en-US" dirty="0">
                <a:latin typeface="Times New Roman"/>
                <a:cs typeface="Times New Roman"/>
              </a:rPr>
              <a:t> de a le </a:t>
            </a:r>
            <a:r>
              <a:rPr lang="en-US" dirty="0" err="1">
                <a:latin typeface="Times New Roman"/>
                <a:cs typeface="Times New Roman"/>
              </a:rPr>
              <a:t>acorda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err="1">
                <a:latin typeface="Times New Roman"/>
                <a:cs typeface="Times New Roman"/>
              </a:rPr>
              <a:t>acces</a:t>
            </a:r>
            <a:r>
              <a:rPr lang="en-US" dirty="0">
                <a:latin typeface="Times New Roman"/>
                <a:cs typeface="Times New Roman"/>
              </a:rPr>
              <a:t> la date.</a:t>
            </a:r>
            <a:endParaRPr lang="ru-RU" dirty="0">
              <a:latin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0680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70941-6BC0-4628-B5AD-F8961A7BF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err="1">
                <a:latin typeface="Times"/>
                <a:ea typeface="+mj-lt"/>
                <a:cs typeface="+mj-lt"/>
              </a:rPr>
              <a:t>Comitetul</a:t>
            </a:r>
            <a:r>
              <a:rPr lang="en-US" b="1" i="1" dirty="0">
                <a:latin typeface="Times"/>
                <a:ea typeface="+mj-lt"/>
                <a:cs typeface="+mj-lt"/>
              </a:rPr>
              <a:t> de Securitate </a:t>
            </a:r>
            <a:r>
              <a:rPr lang="en-US" b="1" i="1" dirty="0" err="1">
                <a:latin typeface="Times"/>
                <a:ea typeface="+mj-lt"/>
                <a:cs typeface="+mj-lt"/>
              </a:rPr>
              <a:t>și</a:t>
            </a:r>
            <a:r>
              <a:rPr lang="en-US" b="1" i="1" dirty="0">
                <a:latin typeface="Times"/>
                <a:ea typeface="+mj-lt"/>
                <a:cs typeface="+mj-lt"/>
              </a:rPr>
              <a:t> </a:t>
            </a:r>
            <a:r>
              <a:rPr lang="en-US" b="1" i="1" dirty="0" err="1">
                <a:latin typeface="Times"/>
                <a:ea typeface="+mj-lt"/>
                <a:cs typeface="+mj-lt"/>
              </a:rPr>
              <a:t>Informații</a:t>
            </a:r>
            <a:r>
              <a:rPr lang="en-US" b="1" dirty="0">
                <a:latin typeface="Times"/>
                <a:ea typeface="+mj-lt"/>
                <a:cs typeface="+mj-lt"/>
              </a:rPr>
              <a:t> </a:t>
            </a:r>
            <a:endParaRPr lang="en-US" b="1" dirty="0">
              <a:latin typeface="Time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C25C7-3E68-465B-AB5F-35C4BFD53A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4367" y="1401345"/>
            <a:ext cx="7481312" cy="220106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Comitetul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de Securitate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și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Informații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ca un organism de control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asupra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serviciilor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secrete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Britanice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s-a format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în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1994.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Comitetul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a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fost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creat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în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conformitate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cu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Serviciile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Informații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 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pentru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a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controla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cheltuirea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fondurilor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bugetare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, management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și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politici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trei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servicii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informații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: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Serviciul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Secret (MI5), SIS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și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Centrul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Comunicații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.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Comitetul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este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format din 9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parlamentari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(opt din Camera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Comunelor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și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unul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din Camera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Lorzilor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).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Comitetul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raportează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Prim-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ministrului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în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consultare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cu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liderul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opoziției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.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În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același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timp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membrii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comisiei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nu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ar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trebui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să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fie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aleși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colegi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parlamentari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, ci 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numiți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de prim-</a:t>
            </a:r>
            <a:r>
              <a:rPr lang="en-US" sz="1800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ministru</a:t>
            </a:r>
            <a:r>
              <a:rPr lang="en-US" sz="1800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. </a:t>
            </a:r>
            <a:endParaRPr lang="en-US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31087" y="4097507"/>
            <a:ext cx="816091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Activitatea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acestui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organism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ar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trebui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să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fie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asigurată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personalul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Cabinetului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Miniștri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principal din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personalul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Comitetului mixt de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Informații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al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Guvernului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Întâlnirile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săptămânale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se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desfășoară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într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-o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cameră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special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desemnată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Biroul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Primului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Ministru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Legea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nu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conținea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instrucțiuni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clare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cu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privire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la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competențele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gama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probleme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pe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care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Comisia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fost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chemată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să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le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rezolve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Comisia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responsabilă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pentru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prezentarea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unui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raport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anual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primului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ministru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dar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nu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Parlamentului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precum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altor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rapoarte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la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discreția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sa</a:t>
            </a:r>
            <a:r>
              <a:rPr lang="en-US" dirty="0"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5457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D40D38-08E9-45A5-BE74-1E3F27B18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Legea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prevedea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trei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dispoziții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privind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furnizarea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informațiilor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necesare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Comitetului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pentru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activitatea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sa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. Conform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acestor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prevederi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șeful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Serviciului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Național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informații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poate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:</a:t>
            </a:r>
          </a:p>
          <a:p>
            <a:pPr algn="just">
              <a:lnSpc>
                <a:spcPct val="150000"/>
              </a:lnSpc>
              <a:buFont typeface="Wingdings" pitchFamily="18" charset="2"/>
              <a:buChar char="ü"/>
            </a:pP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 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furniza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informațiile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solicitate "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în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conformitate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cu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acordurile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aprobate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ministru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";</a:t>
            </a:r>
          </a:p>
          <a:p>
            <a:pPr algn="just">
              <a:lnSpc>
                <a:spcPct val="150000"/>
              </a:lnSpc>
              <a:buFont typeface="Wingdings" pitchFamily="18" charset="2"/>
              <a:buChar char="ü"/>
            </a:pP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 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refuză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să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le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furnizeze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în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baza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Ordinului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Ministrului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, care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trebuie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să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se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ghideze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după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criteriile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securitate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națională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; </a:t>
            </a:r>
            <a:endParaRPr lang="en-US">
              <a:solidFill>
                <a:schemeClr val="tx1"/>
              </a:solidFill>
              <a:latin typeface="Times New Roman"/>
              <a:ea typeface="+mn-lt"/>
              <a:cs typeface="Times New Roman"/>
            </a:endParaRPr>
          </a:p>
          <a:p>
            <a:pPr algn="just">
              <a:lnSpc>
                <a:spcPct val="150000"/>
              </a:lnSpc>
              <a:buFont typeface="Wingdings" pitchFamily="18" charset="2"/>
              <a:buChar char="ü"/>
            </a:pP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notifică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Comitetului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că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informațiile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solicitate de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acesta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nu pot fi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dezvăluite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datorită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secretului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și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importanței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sale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speciale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. </a:t>
            </a:r>
            <a:endParaRPr lang="en-US">
              <a:solidFill>
                <a:schemeClr val="tx1"/>
              </a:solidFill>
              <a:latin typeface="Times New Roman"/>
              <a:ea typeface="+mn-lt"/>
              <a:cs typeface="Times New Roman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În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același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timp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informații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clasificate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de o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importanță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deosebită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înseamnă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informații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care pot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dezvălui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surse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și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metode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operaționale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sau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pot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conține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date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detaliate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despre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acestea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, se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referă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la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operațiuni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specifice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trecute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prezente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sau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viitoare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)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sau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furnizate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de o  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parte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terță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care nu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dorește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să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 le </a:t>
            </a:r>
            <a:r>
              <a:rPr lang="en-US" dirty="0" err="1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dezvăluie</a:t>
            </a:r>
            <a:r>
              <a:rPr lang="en-US" dirty="0">
                <a:solidFill>
                  <a:schemeClr val="tx1"/>
                </a:solidFill>
                <a:latin typeface="Times New Roman"/>
                <a:ea typeface="+mn-lt"/>
                <a:cs typeface="Times New Roman"/>
              </a:rPr>
              <a:t>.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793" y="864108"/>
            <a:ext cx="3249450" cy="537713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908155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6C980-7D84-49DE-97FF-4BE318D59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Serviciul secret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informații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MI6</a:t>
            </a:r>
            <a:br>
              <a:rPr lang="ru-RU" dirty="0"/>
            </a:b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Acesta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este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principalul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serviciu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informații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al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Regatului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Unit (http://www.sis.gov.uk )</a:t>
            </a:r>
            <a:r>
              <a:rPr lang="ro-RO" dirty="0">
                <a:solidFill>
                  <a:schemeClr val="tx1"/>
                </a:solidFill>
                <a:latin typeface="Times New Roman"/>
                <a:cs typeface="Times New Roman"/>
              </a:rPr>
              <a:t>. 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Ca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serviciu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regal,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inteligența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britanică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a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început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să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se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contureze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în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timpul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formării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Imperiului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Britanic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În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martie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1909,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primul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ministru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britanic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a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recomandat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Comitetului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Imperial de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apărare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să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acorde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o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atenție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deosebită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amenințării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reprezentate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informațiile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germane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și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să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reorganizeze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Serviciul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Național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informații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. Pe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baza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recomandărilor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Primului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Ministru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, au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fost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pregătite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instrucțiuni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pentru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crearea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Biroului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serviciilor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secrete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în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cadrul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Departamentului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Externe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al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Comitetului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Imperial de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apărare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, data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fondării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fiind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1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octombrie</a:t>
            </a:r>
            <a:r>
              <a:rPr lang="ro-RO" dirty="0">
                <a:solidFill>
                  <a:schemeClr val="tx1"/>
                </a:solidFill>
                <a:latin typeface="Times New Roman"/>
                <a:cs typeface="Times New Roman"/>
              </a:rPr>
              <a:t>. 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SIS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este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inclus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în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structura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Ministerului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Afacerilor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Externe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. SIS are 87 de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rezidențe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în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străinătate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și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are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sediul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în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Londra, pe Vauxhall Bridge Road. SIS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este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condus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directorul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General, care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este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și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viceministru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permanent al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Afacerilor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Externe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Astfel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, formal SIS se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află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sub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controlul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Ministerului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britanic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Externe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împreună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cu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acesta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, are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acces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direct la prim-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ministru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și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acționează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adesea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la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instrucțiunile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sale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sau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independent.</a:t>
            </a:r>
            <a:endParaRPr lang="ru-RU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9819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Există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cinci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direcții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SIS.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Acestea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includ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0425307"/>
              </p:ext>
            </p:extLst>
          </p:nvPr>
        </p:nvGraphicFramePr>
        <p:xfrm>
          <a:off x="3868738" y="863600"/>
          <a:ext cx="7315200" cy="5121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79326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2829744"/>
              </p:ext>
            </p:extLst>
          </p:nvPr>
        </p:nvGraphicFramePr>
        <p:xfrm>
          <a:off x="3868738" y="863600"/>
          <a:ext cx="7315200" cy="5121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4940"/>
            <a:ext cx="4675563" cy="549116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733009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23837"/>
            <a:ext cx="3200401" cy="4601183"/>
          </a:xfrm>
        </p:spPr>
        <p:txBody>
          <a:bodyPr/>
          <a:lstStyle/>
          <a:p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Serviciul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contrainformații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MI-5 (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Informații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Militare-5)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Serviciul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contrainformații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 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Informații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Militare-5 (MI-5), 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fost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înființată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în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1909 ca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departament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intern al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Biroului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serviciilor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secrete, care a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fost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implicat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în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asigurarea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securității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interne.</a:t>
            </a:r>
            <a:r>
              <a:rPr lang="ro-RO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Atribuțiile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Serviciului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contrainformații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includ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asigurarea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securității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interne,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monitorizarea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activităților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grupurilor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politice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extremiste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locale,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protejarea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Regatului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Unit de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acțiunile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subversive ale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serviciilor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secrete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străine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și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protejarea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secretelor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de stat ale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țării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Șeful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Serviciului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contrainformații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este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directorul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General, care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este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subordonat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ministrului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Afacerilor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Interne,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dar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fapt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are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acces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direct la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premierul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țării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Structura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MI-5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este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prezentată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în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/>
                <a:cs typeface="Times New Roman"/>
              </a:rPr>
              <a:t>următoarea</a:t>
            </a:r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 Fig.</a:t>
            </a:r>
            <a:endParaRPr lang="ru-RU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1950602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166</TotalTime>
  <Words>1704</Words>
  <Application>Microsoft Office PowerPoint</Application>
  <PresentationFormat>Widescreen</PresentationFormat>
  <Paragraphs>40</Paragraphs>
  <Slides>15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Frame</vt:lpstr>
      <vt:lpstr>Sistemul de securitate din Marea Britanie</vt:lpstr>
      <vt:lpstr>Cuprins:</vt:lpstr>
      <vt:lpstr>PowerPoint Presentation</vt:lpstr>
      <vt:lpstr>Comitetul de Securitate și Informații </vt:lpstr>
      <vt:lpstr>PowerPoint Presentation</vt:lpstr>
      <vt:lpstr>Serviciul secret de informații / MI6 </vt:lpstr>
      <vt:lpstr>Există cinci direcții în structura SIS. Acestea includ:</vt:lpstr>
      <vt:lpstr>PowerPoint Presentation</vt:lpstr>
      <vt:lpstr>Serviciul de contrainformații MI-5 (Informații Militare-5) </vt:lpstr>
      <vt:lpstr>Structura MI-5</vt:lpstr>
      <vt:lpstr>Sediul central al Comunicațiilor guvernamentale (GCHQ/)  </vt:lpstr>
      <vt:lpstr>Temeiul juridic pentru activitățile serviciilor speciale din Regatul Unit</vt:lpstr>
      <vt:lpstr>  În plus, Marea Britanie utilizează un cadru juridic bazat pe legile existente, care pot fi aplicate în mare măsură acțiunilor din spațiul cibernetic – Regulamentul Legii privind puterile de investigație (par), adoptat în 2000. El sugerează că atacurile asupra sistemelor informatice pot fi considerate o infracțiune penală comună, cu toate consecințele care decurg din aceasta. Acest act permite guvernului britanic să intercepteze și să citească e-mailul, precum și să solicite decriptarea fișierelor personale la cererea oficialilor guvernamentali.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Пользователь</dc:creator>
  <cp:lastModifiedBy>ECS</cp:lastModifiedBy>
  <cp:revision>91</cp:revision>
  <dcterms:created xsi:type="dcterms:W3CDTF">2021-10-27T15:56:29Z</dcterms:created>
  <dcterms:modified xsi:type="dcterms:W3CDTF">2021-10-29T11:55:36Z</dcterms:modified>
</cp:coreProperties>
</file>