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ru-RU" smtClean="0"/>
              <a:t>Образец заголовка</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p>
            <a:fld id="{C8C9A84A-DDDC-4DDD-A0F9-5F2057842837}" type="datetimeFigureOut">
              <a:rPr lang="ru-RU" smtClean="0"/>
              <a:t>08.10.2020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C9A84A-DDDC-4DDD-A0F9-5F2057842837}" type="datetimeFigureOut">
              <a:rPr lang="ru-RU" smtClean="0"/>
              <a:t>08.10.2020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C9A84A-DDDC-4DDD-A0F9-5F2057842837}" type="datetimeFigureOut">
              <a:rPr lang="ru-RU" smtClean="0"/>
              <a:t>08.10.2020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C9A84A-DDDC-4DDD-A0F9-5F2057842837}" type="datetimeFigureOut">
              <a:rPr lang="ru-RU" smtClean="0"/>
              <a:t>08.10.2020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ru-RU" smtClean="0"/>
              <a:t>Образец заголовка</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C9A84A-DDDC-4DDD-A0F9-5F2057842837}" type="datetimeFigureOut">
              <a:rPr lang="ru-RU" smtClean="0"/>
              <a:t>08.10.2020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C9A84A-DDDC-4DDD-A0F9-5F2057842837}" type="datetimeFigureOut">
              <a:rPr lang="ru-RU" smtClean="0"/>
              <a:t>08.10.2020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C8C9A84A-DDDC-4DDD-A0F9-5F2057842837}" type="datetimeFigureOut">
              <a:rPr lang="ru-RU" smtClean="0"/>
              <a:t>08.10.2020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C8C9A84A-DDDC-4DDD-A0F9-5F2057842837}" type="datetimeFigureOut">
              <a:rPr lang="ru-RU" smtClean="0"/>
              <a:t>08.10.2020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C9A84A-DDDC-4DDD-A0F9-5F2057842837}" type="datetimeFigureOut">
              <a:rPr lang="ru-RU" smtClean="0"/>
              <a:t>08.10.2020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ru-RU" smtClean="0"/>
              <a:t>Образец заголовка</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C9A84A-DDDC-4DDD-A0F9-5F2057842837}" type="datetimeFigureOut">
              <a:rPr lang="ru-RU" smtClean="0"/>
              <a:t>08.10.2020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868E73-1D63-43F0-9ABB-D187CF44BE5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ru-RU" smtClean="0"/>
              <a:t>Образец заголовка</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C9A84A-DDDC-4DDD-A0F9-5F2057842837}" type="datetimeFigureOut">
              <a:rPr lang="ru-RU" smtClean="0"/>
              <a:t>08.10.2020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868E73-1D63-43F0-9ABB-D187CF44BE55}" type="slidenum">
              <a:rPr lang="ru-RU" smtClean="0"/>
              <a:t>‹#›</a:t>
            </a:fld>
            <a:endParaRPr lang="ru-RU"/>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ru-RU" smtClean="0"/>
              <a:t>Вставка рисунка</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C8C9A84A-DDDC-4DDD-A0F9-5F2057842837}" type="datetimeFigureOut">
              <a:rPr lang="ru-RU" smtClean="0"/>
              <a:t>08.10.2020</a:t>
            </a:fld>
            <a:endParaRPr lang="ru-RU"/>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ru-RU"/>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EE868E73-1D63-43F0-9ABB-D187CF44BE55}" type="slidenum">
              <a:rPr lang="ru-RU" smtClean="0"/>
              <a:t>‹#›</a:t>
            </a:fld>
            <a:endParaRPr lang="ru-RU"/>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ww.spodas.ro/revista/index.php/revista/article/viewFile/130/159"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132856"/>
            <a:ext cx="7117180" cy="1470025"/>
          </a:xfrm>
        </p:spPr>
        <p:txBody>
          <a:bodyPr/>
          <a:lstStyle/>
          <a:p>
            <a:r>
              <a:rPr lang="en-US" dirty="0"/>
              <a:t>MEDIUL INTERNAȚIONAL DE SECURITATE.</a:t>
            </a:r>
            <a:br>
              <a:rPr lang="en-US" dirty="0"/>
            </a:br>
            <a:r>
              <a:rPr lang="en-US" dirty="0"/>
              <a:t>ELEMENTE DE ANALIZĂ </a:t>
            </a:r>
            <a:r>
              <a:rPr lang="en-US" dirty="0" smtClean="0"/>
              <a:t>GEOPOLITICĂ.</a:t>
            </a:r>
            <a:endParaRPr lang="ru-RU" dirty="0"/>
          </a:p>
        </p:txBody>
      </p:sp>
      <p:sp>
        <p:nvSpPr>
          <p:cNvPr id="3" name="Подзаголовок 2"/>
          <p:cNvSpPr>
            <a:spLocks noGrp="1"/>
          </p:cNvSpPr>
          <p:nvPr>
            <p:ph type="subTitle" idx="1"/>
          </p:nvPr>
        </p:nvSpPr>
        <p:spPr>
          <a:xfrm>
            <a:off x="1009442" y="4077072"/>
            <a:ext cx="7117180" cy="1561728"/>
          </a:xfrm>
        </p:spPr>
        <p:txBody>
          <a:bodyPr>
            <a:normAutofit fontScale="92500" lnSpcReduction="10000"/>
          </a:bodyPr>
          <a:lstStyle/>
          <a:p>
            <a:pPr algn="ctr"/>
            <a:r>
              <a:rPr lang="en-US" dirty="0" err="1" smtClean="0"/>
              <a:t>Lucrul</a:t>
            </a:r>
            <a:r>
              <a:rPr lang="en-US" dirty="0" smtClean="0"/>
              <a:t> individual</a:t>
            </a:r>
          </a:p>
          <a:p>
            <a:r>
              <a:rPr lang="en-US" dirty="0" err="1" smtClean="0"/>
              <a:t>Disciplina</a:t>
            </a:r>
            <a:r>
              <a:rPr lang="en-US" dirty="0" smtClean="0"/>
              <a:t>: </a:t>
            </a:r>
            <a:r>
              <a:rPr lang="en-US" dirty="0" err="1" smtClean="0"/>
              <a:t>Securitatea</a:t>
            </a:r>
            <a:r>
              <a:rPr lang="en-US" dirty="0" smtClean="0"/>
              <a:t> </a:t>
            </a:r>
            <a:r>
              <a:rPr lang="en-US" dirty="0" err="1" smtClean="0"/>
              <a:t>Interna</a:t>
            </a:r>
            <a:r>
              <a:rPr lang="ro-RO" dirty="0" smtClean="0"/>
              <a:t>țională.</a:t>
            </a:r>
            <a:endParaRPr lang="en-US" dirty="0" smtClean="0"/>
          </a:p>
          <a:p>
            <a:r>
              <a:rPr lang="en-US" dirty="0" err="1" smtClean="0"/>
              <a:t>Elaborat</a:t>
            </a:r>
            <a:r>
              <a:rPr lang="en-US" dirty="0" smtClean="0"/>
              <a:t> : Carp Angela, </a:t>
            </a:r>
            <a:r>
              <a:rPr lang="en-US" dirty="0" err="1" smtClean="0"/>
              <a:t>grupa</a:t>
            </a:r>
            <a:r>
              <a:rPr lang="en-US" dirty="0" smtClean="0"/>
              <a:t> 301, RI.</a:t>
            </a:r>
          </a:p>
          <a:p>
            <a:r>
              <a:rPr lang="ro-RO" dirty="0" smtClean="0"/>
              <a:t>Verificat</a:t>
            </a:r>
            <a:r>
              <a:rPr lang="en-US" dirty="0" smtClean="0"/>
              <a:t> : </a:t>
            </a:r>
            <a:r>
              <a:rPr lang="en-US" dirty="0" err="1" smtClean="0"/>
              <a:t>Ilasciuc</a:t>
            </a:r>
            <a:r>
              <a:rPr lang="en-US" dirty="0" smtClean="0"/>
              <a:t> Andrei, lector </a:t>
            </a:r>
            <a:r>
              <a:rPr lang="en-US" dirty="0" err="1" smtClean="0"/>
              <a:t>universitar</a:t>
            </a:r>
            <a:r>
              <a:rPr lang="en-US" dirty="0" smtClean="0"/>
              <a:t>.</a:t>
            </a:r>
            <a:endParaRPr lang="ru-RU" dirty="0"/>
          </a:p>
        </p:txBody>
      </p:sp>
    </p:spTree>
    <p:extLst>
      <p:ext uri="{BB962C8B-B14F-4D97-AF65-F5344CB8AC3E}">
        <p14:creationId xmlns:p14="http://schemas.microsoft.com/office/powerpoint/2010/main" val="40161632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755576" y="476672"/>
            <a:ext cx="7018942" cy="5904656"/>
          </a:xfrm>
        </p:spPr>
        <p:txBody>
          <a:bodyPr>
            <a:normAutofit fontScale="92500" lnSpcReduction="20000"/>
          </a:bodyPr>
          <a:lstStyle/>
          <a:p>
            <a:r>
              <a:rPr lang="ro-RO" spc="100" dirty="0">
                <a:solidFill>
                  <a:schemeClr val="bg2">
                    <a:lumMod val="50000"/>
                  </a:schemeClr>
                </a:solidFill>
                <a:latin typeface="Times New Roman" pitchFamily="18" charset="0"/>
                <a:cs typeface="Times New Roman" pitchFamily="18" charset="0"/>
              </a:rPr>
              <a:t>Influenţa crescândă a acestor centre de putere este facilitată şi de schimbările în relaţiile internaţionale, nu din punct de vedere militar, ci al dimensiunilor economice, ştiinţifice, tehnice, informaţionale şi culturale ale acestui fenomen.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Astfel, potenţialul economic şi tehnico-ştiinţific al Japoniei şi al Asociaţiei Naţiunilor din Sud-Estul Asiei – Association of Southeast Asian Nations (ASEAN) sunt comparabile cu cel al Statelor Unite. De exemplu, De exemplu, Japonia reprezintă a doua putere economică a lumii care împreună cu statele Unite, Germania, Franţa, Marea Britanie, Italia şi Canada alcătuiesc „Grupul celor 7”</a:t>
            </a:r>
            <a:endParaRPr lang="ru-RU"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Uniunea Europeană trebuie să-şi consolideze domeniul militar prin formarea unei armate proprii, iar, ulterior, prezenţa acesteia în zonele fierbinţi ale lumii. De asemenea, trebuie să se concentreze asupra unui număr de probleme de securitate globală, în conformitate cu propriile priorităţi de acţiune externă şi pentru a susţine în totalitate demersurile internaţionale, indiferent dacă acestea sunt sau nu lansate la iniţiativa sa.</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Evoluţia geostrategică a Chinei este un factor decisiv, care a făcut obiectul cercetării unor specialişti. Viziunile acestora asupra evoluţiei Chinei pot fi grupate în trei posibile paliere de dezvoltare, corespunzătoare şcolilor de gândire: primacistă sau „concurenţă strategică”, excepţionalistă sau „creştere paşnică” şi pragmatică sau „coexistenţă competitivă”. </a:t>
            </a:r>
            <a:endParaRPr lang="en-US" spc="100" dirty="0">
              <a:solidFill>
                <a:schemeClr val="bg2">
                  <a:lumMod val="50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295181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9442" y="675724"/>
            <a:ext cx="7125113" cy="4193436"/>
          </a:xfrm>
        </p:spPr>
        <p:txBody>
          <a:bodyPr/>
          <a:lstStyle/>
          <a:p>
            <a:r>
              <a:rPr lang="ro-RO" sz="1800" spc="100" dirty="0">
                <a:solidFill>
                  <a:schemeClr val="bg2">
                    <a:lumMod val="50000"/>
                  </a:schemeClr>
                </a:solidFill>
                <a:latin typeface="Times New Roman" pitchFamily="18" charset="0"/>
                <a:cs typeface="Times New Roman" pitchFamily="18" charset="0"/>
              </a:rPr>
              <a:t>Susţinătorii acestui concept se bazează pe teza că securitatea internaţională poate fi realizată cu adevărat numai la nivel global şi numai cu condiţia ca toţi membrii comunităţii internaţionale să ia parte la crearea sa. Crearea acestui model este posibilă numai dacă toate naţiunile şi popoarele vor împărtăşi la nivel global un minim de valori umane şi civile şi un sistem de control unic. Acest model va fi rezultatul unei evoluţii treptate a sistemului existent unde toate sistemele şi organizaţii de securitate internaţională recunosc rolul de lider al ONU.</a:t>
            </a:r>
            <a:r>
              <a:rPr lang="en-US" sz="1800" spc="100" dirty="0">
                <a:solidFill>
                  <a:schemeClr val="bg2">
                    <a:lumMod val="50000"/>
                  </a:schemeClr>
                </a:solidFill>
                <a:latin typeface="Times New Roman" pitchFamily="18" charset="0"/>
                <a:cs typeface="Times New Roman" pitchFamily="18" charset="0"/>
              </a:rPr>
              <a:t/>
            </a:r>
            <a:br>
              <a:rPr lang="en-US" sz="1800" spc="100" dirty="0">
                <a:solidFill>
                  <a:schemeClr val="bg2">
                    <a:lumMod val="50000"/>
                  </a:schemeClr>
                </a:solidFill>
                <a:latin typeface="Times New Roman" pitchFamily="18" charset="0"/>
                <a:cs typeface="Times New Roman" pitchFamily="18" charset="0"/>
              </a:rPr>
            </a:br>
            <a:endParaRPr lang="ru-RU" sz="1800" dirty="0">
              <a:latin typeface="Times New Roman" panose="02020603050405020304" pitchFamily="18" charset="0"/>
              <a:cs typeface="Times New Roman" panose="02020603050405020304" pitchFamily="18" charset="0"/>
            </a:endParaRPr>
          </a:p>
        </p:txBody>
      </p:sp>
      <p:sp>
        <p:nvSpPr>
          <p:cNvPr id="3" name="Овал 2"/>
          <p:cNvSpPr/>
          <p:nvPr/>
        </p:nvSpPr>
        <p:spPr>
          <a:xfrm>
            <a:off x="1259632" y="4797152"/>
            <a:ext cx="1872208"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dirty="0" smtClean="0">
                <a:latin typeface="Times New Roman" panose="02020603050405020304" pitchFamily="18" charset="0"/>
                <a:cs typeface="Times New Roman" panose="02020603050405020304" pitchFamily="18" charset="0"/>
              </a:rPr>
              <a:t>7</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346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980728"/>
            <a:ext cx="7125113" cy="924475"/>
          </a:xfrm>
        </p:spPr>
        <p:txBody>
          <a:bodyPr/>
          <a:lstStyle/>
          <a:p>
            <a:r>
              <a:rPr lang="ro-RO" dirty="0">
                <a:solidFill>
                  <a:schemeClr val="bg2">
                    <a:lumMod val="50000"/>
                  </a:schemeClr>
                </a:solidFill>
                <a:latin typeface="Times New Roman" pitchFamily="18" charset="0"/>
                <a:cs typeface="Times New Roman" pitchFamily="18" charset="0"/>
              </a:rPr>
              <a:t>Al doilea tip de modele de securitate internaţională este determinată de natura relaţiei dintre părţile la acest sistem de securitate.</a:t>
            </a:r>
            <a:br>
              <a:rPr lang="ro-RO" dirty="0">
                <a:solidFill>
                  <a:schemeClr val="bg2">
                    <a:lumMod val="50000"/>
                  </a:schemeClr>
                </a:solidFill>
                <a:latin typeface="Times New Roman" pitchFamily="18" charset="0"/>
                <a:cs typeface="Times New Roman" pitchFamily="18" charset="0"/>
              </a:rPr>
            </a:br>
            <a:r>
              <a:rPr lang="ro-RO" dirty="0">
                <a:solidFill>
                  <a:schemeClr val="bg2">
                    <a:lumMod val="50000"/>
                  </a:schemeClr>
                </a:solidFill>
                <a:latin typeface="Times New Roman" pitchFamily="18" charset="0"/>
                <a:cs typeface="Times New Roman" pitchFamily="18" charset="0"/>
              </a:rPr>
              <a:t> </a:t>
            </a:r>
            <a:r>
              <a:rPr lang="ro-RO" dirty="0" smtClean="0">
                <a:solidFill>
                  <a:schemeClr val="bg2">
                    <a:lumMod val="50000"/>
                  </a:schemeClr>
                </a:solidFill>
                <a:latin typeface="Times New Roman" pitchFamily="18" charset="0"/>
                <a:cs typeface="Times New Roman" pitchFamily="18" charset="0"/>
              </a:rPr>
              <a:t>Aceste </a:t>
            </a:r>
            <a:r>
              <a:rPr lang="ro-RO" dirty="0">
                <a:solidFill>
                  <a:schemeClr val="bg2">
                    <a:lumMod val="50000"/>
                  </a:schemeClr>
                </a:solidFill>
                <a:latin typeface="Times New Roman" pitchFamily="18" charset="0"/>
                <a:cs typeface="Times New Roman" pitchFamily="18" charset="0"/>
              </a:rPr>
              <a:t>trei modele  sunt:</a:t>
            </a:r>
            <a:r>
              <a:rPr lang="en-US"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r>
            <a:br>
              <a:rPr lang="en-US"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endParaRPr lang="ru-RU" dirty="0"/>
          </a:p>
        </p:txBody>
      </p:sp>
      <p:sp>
        <p:nvSpPr>
          <p:cNvPr id="4" name="Стрелка вправо 3"/>
          <p:cNvSpPr/>
          <p:nvPr/>
        </p:nvSpPr>
        <p:spPr>
          <a:xfrm>
            <a:off x="827584" y="2564904"/>
            <a:ext cx="2520280" cy="2052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COLETCIV</a:t>
            </a:r>
            <a:endParaRPr lang="ru-RU" dirty="0"/>
          </a:p>
        </p:txBody>
      </p:sp>
      <p:sp>
        <p:nvSpPr>
          <p:cNvPr id="5" name="Стрелка вправо 4"/>
          <p:cNvSpPr/>
          <p:nvPr/>
        </p:nvSpPr>
        <p:spPr>
          <a:xfrm>
            <a:off x="3203848" y="3429000"/>
            <a:ext cx="2160240" cy="20162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UNIVERSAL</a:t>
            </a:r>
            <a:endParaRPr lang="ru-RU" dirty="0"/>
          </a:p>
        </p:txBody>
      </p:sp>
      <p:sp>
        <p:nvSpPr>
          <p:cNvPr id="6" name="Стрелка вправо 5"/>
          <p:cNvSpPr/>
          <p:nvPr/>
        </p:nvSpPr>
        <p:spPr>
          <a:xfrm>
            <a:off x="5220072" y="4293096"/>
            <a:ext cx="2376264" cy="2052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DE COOPERARE</a:t>
            </a:r>
            <a:endParaRPr lang="ru-RU" dirty="0"/>
          </a:p>
        </p:txBody>
      </p:sp>
      <p:sp>
        <p:nvSpPr>
          <p:cNvPr id="7" name="Овал 6"/>
          <p:cNvSpPr/>
          <p:nvPr/>
        </p:nvSpPr>
        <p:spPr>
          <a:xfrm>
            <a:off x="1043608" y="5445224"/>
            <a:ext cx="1512168" cy="900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dirty="0" smtClean="0">
                <a:latin typeface="Times New Roman" panose="02020603050405020304" pitchFamily="18" charset="0"/>
                <a:cs typeface="Times New Roman" panose="02020603050405020304" pitchFamily="18" charset="0"/>
              </a:rPr>
              <a:t>8</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72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043608" y="1052737"/>
            <a:ext cx="6946934" cy="5772230"/>
          </a:xfrm>
        </p:spPr>
        <p:txBody>
          <a:bodyPr>
            <a:normAutofit fontScale="85000" lnSpcReduction="10000"/>
          </a:bodyPr>
          <a:lstStyle/>
          <a:p>
            <a:r>
              <a:rPr lang="ro-RO" spc="100" dirty="0">
                <a:solidFill>
                  <a:schemeClr val="bg2">
                    <a:lumMod val="50000"/>
                  </a:schemeClr>
                </a:solidFill>
                <a:latin typeface="Times New Roman" pitchFamily="18" charset="0"/>
                <a:cs typeface="Times New Roman" pitchFamily="18" charset="0"/>
              </a:rPr>
              <a:t>Conceptul a apărut în vocabularul politic global şi s-a înrădăcinat în practica diplomatică în anii 1920-1930, când s-au făcut încercări de a stabili un mecanism pentru a preveni un alt război mondial.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Principalele elemente ale securităţii colective sunt constituite de prezenţa unui grup de state, unite printr-un scop comun (protecţie şi securitate) şi de sistemul de măsuri politico-militare luate împotriva unui potenţial inamic sau agresor.</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Pot exista diferite tipuri de securitate colectivă, care diferă unele de altele în funcţie de tipul de coaliţie interstatală şi obiectivele stabilite între state. Aceasta poate fi o organizaţie ce cuprinde state cu structură similară socială şi politică, istorie şi valori comune (de exemplu, NATO, Uniunea Europeană, ţările CSI etc.), coaliţie ce apare ca urmare a ameninţării externe la acest grup, iar interesul este reprezentat de apărarea colectivă împotriva unui inamic comun.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În general, securitatea colectivă se concen-trează pe probleme strategice, militare şi nu vizează abordarea altor aspecte ale securităţii internaţionale (dimensiuni economice, sociale, de mediu şi altele). Începând cu anii ’90 s-a observat o creştere a interesului pentru acest model din partea oamenilor de ştiinţă şi a politicienilor, ca urmare a dinamicii statelor CSI, precum şi a extinderii NATO, a exacerbării fundamentalismului islamic, a conflictelor locale şi regionale. Nu este o coincidenţă, Tratatul de la Taşkent din 1992 a fost numit Tratatul privind Securitatea Colectivă.</a:t>
            </a:r>
            <a:endParaRPr lang="en-US" spc="100" dirty="0">
              <a:solidFill>
                <a:schemeClr val="bg2">
                  <a:lumMod val="50000"/>
                </a:schemeClr>
              </a:solidFill>
              <a:latin typeface="Times New Roman" pitchFamily="18" charset="0"/>
              <a:cs typeface="Times New Roman" pitchFamily="18" charset="0"/>
            </a:endParaRPr>
          </a:p>
          <a:p>
            <a:endParaRPr lang="ru-RU" dirty="0"/>
          </a:p>
        </p:txBody>
      </p:sp>
      <p:sp>
        <p:nvSpPr>
          <p:cNvPr id="6" name="Овал 5"/>
          <p:cNvSpPr/>
          <p:nvPr/>
        </p:nvSpPr>
        <p:spPr>
          <a:xfrm>
            <a:off x="1871255" y="260648"/>
            <a:ext cx="5616624"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SECURITATEA COLETIVĂ</a:t>
            </a:r>
            <a:endParaRPr lang="ru-RU" dirty="0"/>
          </a:p>
        </p:txBody>
      </p:sp>
    </p:spTree>
    <p:extLst>
      <p:ext uri="{BB962C8B-B14F-4D97-AF65-F5344CB8AC3E}">
        <p14:creationId xmlns:p14="http://schemas.microsoft.com/office/powerpoint/2010/main" val="1236008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009442" y="1052736"/>
            <a:ext cx="6658902" cy="5328591"/>
          </a:xfrm>
        </p:spPr>
        <p:txBody>
          <a:bodyPr>
            <a:normAutofit lnSpcReduction="10000"/>
          </a:bodyPr>
          <a:lstStyle/>
          <a:p>
            <a:r>
              <a:rPr lang="ro-RO" spc="100" dirty="0">
                <a:solidFill>
                  <a:schemeClr val="bg2">
                    <a:lumMod val="50000"/>
                  </a:schemeClr>
                </a:solidFill>
                <a:latin typeface="Times New Roman" pitchFamily="18" charset="0"/>
                <a:cs typeface="Times New Roman" pitchFamily="18" charset="0"/>
              </a:rPr>
              <a:t>Conceptul a apărut pentru prima dată în raportul Comisiei Palme în 1982. Acest concept este menit să sublinieze caracterul multidimensional al securităţii internaţionale, precum şi necesitatea de a lua în considerare nu numai interesele legitime ale unui grup restrâns de state, ci a tuturor membrilor comunităţii mondiale.</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Cadrul instituţional de securitate la nivel mondial trebuie să fie preluat, în acest caz, de către o organizaţie globală, cum ar fi ONU, şi nu de alianţe politico-militare ca în cazul securităţii colective.</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Unii specialişti susţin faptul că deşi conceptul de securitate la nivel mondial reprezintă un pas semnificativ în asigurarea securităţii acesta prezintă şi o serie de dezavantaje, cum ar fi: definiţie vagă a securităţii internaţionale (conceptul de securitate a devenit sinonim cu binele public), lipsa de priorităţi, cooperarea anevoioasă la nivel instituţional şi dificultăţile de punere în practică a unui sistem regional sau global de securitate internaţională</a:t>
            </a:r>
            <a:r>
              <a:rPr lang="ro-RO" spc="100" dirty="0" smtClean="0">
                <a:solidFill>
                  <a:schemeClr val="bg2">
                    <a:lumMod val="50000"/>
                  </a:schemeClr>
                </a:solidFill>
                <a:latin typeface="Times New Roman" pitchFamily="18" charset="0"/>
                <a:cs typeface="Times New Roman" pitchFamily="18" charset="0"/>
              </a:rPr>
              <a:t>.</a:t>
            </a:r>
            <a:endParaRPr lang="en-US" spc="100" dirty="0">
              <a:solidFill>
                <a:schemeClr val="bg2">
                  <a:lumMod val="50000"/>
                </a:schemeClr>
              </a:solidFill>
              <a:latin typeface="Times New Roman" pitchFamily="18" charset="0"/>
              <a:cs typeface="Times New Roman" pitchFamily="18" charset="0"/>
            </a:endParaRPr>
          </a:p>
        </p:txBody>
      </p:sp>
      <p:sp>
        <p:nvSpPr>
          <p:cNvPr id="5" name="Овал 4"/>
          <p:cNvSpPr/>
          <p:nvPr/>
        </p:nvSpPr>
        <p:spPr>
          <a:xfrm>
            <a:off x="2029481" y="260648"/>
            <a:ext cx="468052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SECURITATEA COMUNĂ</a:t>
            </a:r>
            <a:endParaRPr lang="ru-RU" dirty="0"/>
          </a:p>
        </p:txBody>
      </p:sp>
    </p:spTree>
    <p:extLst>
      <p:ext uri="{BB962C8B-B14F-4D97-AF65-F5344CB8AC3E}">
        <p14:creationId xmlns:p14="http://schemas.microsoft.com/office/powerpoint/2010/main" val="1279018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539552" y="1412777"/>
            <a:ext cx="7128792" cy="5184576"/>
          </a:xfrm>
        </p:spPr>
        <p:txBody>
          <a:bodyPr>
            <a:normAutofit fontScale="92500" lnSpcReduction="20000"/>
          </a:bodyPr>
          <a:lstStyle/>
          <a:p>
            <a:r>
              <a:rPr lang="ro-RO" spc="100" dirty="0">
                <a:solidFill>
                  <a:schemeClr val="bg2">
                    <a:lumMod val="50000"/>
                  </a:schemeClr>
                </a:solidFill>
                <a:latin typeface="Times New Roman" pitchFamily="18" charset="0"/>
                <a:cs typeface="Times New Roman" pitchFamily="18" charset="0"/>
              </a:rPr>
              <a:t>Modelul a devenit popular pe la mijlocul anilor 1990. Acest model combină cele mai bune părţi ale celor două concepte anterioare. Pe de o parte, acesta recunoaşte caracterul multidimensional al securităţii internaţionale, iar pe de altă parte stabileşte o ierarhie a priorităţilor ce vizează activităţile internaţionale.</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Modelul de securitate prin cooperare preferă mijloacele paşnice de soluţionare a litigiilor, dar, în acelaşi timp, nu exclude folosirea forţei militare (nu doar în ultimă instanţă, ci ca un instrument al diplomaţiei preventive şi a păcii). Promovează cooperarea şi contactele dintre state aparţinând diferitelor tipuri şi sisteme sociale şi se bazează pe sistemul existent de alianţe militaro-politice, recunoscând statul-naţiune ca subiect principal al activităţilor internaţionale, acordând în acelaşi timp o mare atenţie organizaţiilor multinaţionale.</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În acelaşi timp, modelul de dezvoltare al securităţii prin cooperare este încă departe de a fi complet. Trebuie înţeleşi pe deplin anumiţi parametrii specifici, şi anume: care instituţie ar trebui să devină nucleul unui nou sistem de securitate internaţional, care este natura forţei şi limitele utilizării sale în relaţiile internaţionale contemporane, care sunt perspectivele suveranităţii naţionale în contextul alianţelor politico-militare existente pentru a construi un sistem echitabil şi ierarhic de relaţii internaţionale.</a:t>
            </a:r>
            <a:endParaRPr lang="ru-RU" dirty="0"/>
          </a:p>
        </p:txBody>
      </p:sp>
      <p:sp>
        <p:nvSpPr>
          <p:cNvPr id="5" name="Овал 4"/>
          <p:cNvSpPr/>
          <p:nvPr/>
        </p:nvSpPr>
        <p:spPr>
          <a:xfrm>
            <a:off x="2195736" y="404664"/>
            <a:ext cx="4176464"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SECURITATE PRIN COOPERARE</a:t>
            </a:r>
            <a:endParaRPr lang="ru-RU" dirty="0"/>
          </a:p>
        </p:txBody>
      </p:sp>
    </p:spTree>
    <p:extLst>
      <p:ext uri="{BB962C8B-B14F-4D97-AF65-F5344CB8AC3E}">
        <p14:creationId xmlns:p14="http://schemas.microsoft.com/office/powerpoint/2010/main" val="184356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628800"/>
            <a:ext cx="7125113" cy="4464496"/>
          </a:xfrm>
        </p:spPr>
        <p:txBody>
          <a:bodyPr/>
          <a:lstStyle/>
          <a:p>
            <a:r>
              <a:rPr lang="ro-RO" dirty="0" smtClean="0"/>
              <a:t>                 Concluzie</a:t>
            </a:r>
            <a:br>
              <a:rPr lang="ro-RO" dirty="0" smtClean="0"/>
            </a:br>
            <a:r>
              <a:rPr lang="ro-RO" dirty="0" smtClean="0"/>
              <a:t/>
            </a:r>
            <a:br>
              <a:rPr lang="ro-RO" dirty="0" smtClean="0"/>
            </a:br>
            <a:r>
              <a:rPr lang="ro-RO" sz="2000" spc="100" dirty="0">
                <a:solidFill>
                  <a:schemeClr val="bg2">
                    <a:lumMod val="50000"/>
                  </a:schemeClr>
                </a:solidFill>
                <a:latin typeface="Times New Roman" pitchFamily="18" charset="0"/>
                <a:cs typeface="Times New Roman" pitchFamily="18" charset="0"/>
              </a:rPr>
              <a:t>Evenimentele din 11 septembrie 2001 au determinat crearea unei largi coaliții internaţionale împotriva terorismului în cadrul căreia marile puteri au fost dispuse să coopereze. În ciuda răcirii temporare a relaţiilor dintre Rusia, pe de o parte, şi Statele Unite, Uniunea Europeană, pe de altă parte, din cauza conflictului din Golf şi mai recent a celui din Ucraina, consider că există o strânsă cooperare pe probleme globale, cum ar fi neproliferarea armelor de distrugere în masă, reducerea capacităţilor militare şi dezarmarea, lupta împotriva terorismului internaţional, crima organizată, traficul de droguri etc. </a:t>
            </a:r>
            <a:r>
              <a:rPr lang="en-US" spc="100" dirty="0">
                <a:solidFill>
                  <a:schemeClr val="bg2">
                    <a:lumMod val="50000"/>
                  </a:schemeClr>
                </a:solidFill>
                <a:latin typeface="Times New Roman" pitchFamily="18" charset="0"/>
                <a:cs typeface="Times New Roman" pitchFamily="18" charset="0"/>
              </a:rPr>
              <a:t/>
            </a:r>
            <a:br>
              <a:rPr lang="en-US" spc="100" dirty="0">
                <a:solidFill>
                  <a:schemeClr val="bg2">
                    <a:lumMod val="50000"/>
                  </a:schemeClr>
                </a:solidFill>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2545727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t>Bibliografie</a:t>
            </a:r>
            <a:endParaRPr lang="ru-RU" dirty="0"/>
          </a:p>
        </p:txBody>
      </p:sp>
      <p:sp>
        <p:nvSpPr>
          <p:cNvPr id="3" name="Объект 2"/>
          <p:cNvSpPr>
            <a:spLocks noGrp="1"/>
          </p:cNvSpPr>
          <p:nvPr>
            <p:ph sz="half" idx="1"/>
          </p:nvPr>
        </p:nvSpPr>
        <p:spPr>
          <a:xfrm>
            <a:off x="1009442" y="1809749"/>
            <a:ext cx="6586894" cy="4643587"/>
          </a:xfrm>
        </p:spPr>
        <p:txBody>
          <a:bodyPr>
            <a:normAutofit lnSpcReduction="10000"/>
          </a:bodyPr>
          <a:lstStyle/>
          <a:p>
            <a:pPr marL="0" lvl="0">
              <a:spcBef>
                <a:spcPts val="0"/>
              </a:spcBef>
            </a:pPr>
            <a:r>
              <a:rPr lang="ro-RO" spc="100" dirty="0">
                <a:solidFill>
                  <a:schemeClr val="bg2">
                    <a:lumMod val="50000"/>
                  </a:schemeClr>
                </a:solidFill>
                <a:latin typeface="Times New Roman" pitchFamily="18" charset="0"/>
                <a:cs typeface="Times New Roman" pitchFamily="18" charset="0"/>
              </a:rPr>
              <a:t>Arădăvoaice Gh., Iliescu D., Niţă L. D. Terorism, antiterorism, contraterorism, Bucuresti: Antet, 1997. 384 p. </a:t>
            </a:r>
            <a:endParaRPr lang="en-US" spc="100" dirty="0">
              <a:solidFill>
                <a:schemeClr val="bg2">
                  <a:lumMod val="50000"/>
                </a:schemeClr>
              </a:solidFill>
              <a:latin typeface="Times New Roman" pitchFamily="18" charset="0"/>
              <a:cs typeface="Times New Roman" pitchFamily="18" charset="0"/>
            </a:endParaRPr>
          </a:p>
          <a:p>
            <a:pPr marL="0" lvl="0">
              <a:spcBef>
                <a:spcPts val="0"/>
              </a:spcBef>
            </a:pPr>
            <a:r>
              <a:rPr lang="ro-RO" spc="100" dirty="0">
                <a:solidFill>
                  <a:schemeClr val="bg2">
                    <a:lumMod val="50000"/>
                  </a:schemeClr>
                </a:solidFill>
                <a:latin typeface="Times New Roman" pitchFamily="18" charset="0"/>
                <a:cs typeface="Times New Roman" pitchFamily="18" charset="0"/>
              </a:rPr>
              <a:t>Brzezinski Z. 2000, p. 100.</a:t>
            </a:r>
            <a:endParaRPr lang="en-US" spc="100" dirty="0">
              <a:solidFill>
                <a:schemeClr val="bg2">
                  <a:lumMod val="50000"/>
                </a:schemeClr>
              </a:solidFill>
              <a:latin typeface="Times New Roman" pitchFamily="18" charset="0"/>
              <a:cs typeface="Times New Roman" pitchFamily="18" charset="0"/>
            </a:endParaRPr>
          </a:p>
          <a:p>
            <a:pPr marL="0" lvl="0">
              <a:spcBef>
                <a:spcPts val="0"/>
              </a:spcBef>
            </a:pPr>
            <a:r>
              <a:rPr lang="ro-RO" spc="100" dirty="0">
                <a:solidFill>
                  <a:schemeClr val="bg2">
                    <a:lumMod val="50000"/>
                  </a:schemeClr>
                </a:solidFill>
                <a:latin typeface="Times New Roman" pitchFamily="18" charset="0"/>
                <a:cs typeface="Times New Roman" pitchFamily="18" charset="0"/>
              </a:rPr>
              <a:t>Cronin A. K. Behind the Curve: Globalization and International Terrorism. Defeating Terrorism: Shaping the New Security Environment,. Guilford, CT: Mc-Graw-Hill, 2003. p. 29-50.</a:t>
            </a:r>
            <a:endParaRPr lang="en-US" spc="100" dirty="0">
              <a:solidFill>
                <a:schemeClr val="bg2">
                  <a:lumMod val="50000"/>
                </a:schemeClr>
              </a:solidFill>
              <a:latin typeface="Times New Roman" pitchFamily="18" charset="0"/>
              <a:cs typeface="Times New Roman" pitchFamily="18" charset="0"/>
            </a:endParaRPr>
          </a:p>
          <a:p>
            <a:pPr marL="0" lvl="0">
              <a:spcBef>
                <a:spcPts val="0"/>
              </a:spcBef>
            </a:pPr>
            <a:r>
              <a:rPr lang="ro-RO" spc="100" dirty="0">
                <a:solidFill>
                  <a:schemeClr val="bg2">
                    <a:lumMod val="50000"/>
                  </a:schemeClr>
                </a:solidFill>
                <a:latin typeface="Times New Roman" pitchFamily="18" charset="0"/>
                <a:cs typeface="Times New Roman" pitchFamily="18" charset="0"/>
              </a:rPr>
              <a:t>Dicţionarul Explicativ al Limbii Române. Ediţia a II-a, Editura Univers Enciclopedic, Bucureşti, 1998.</a:t>
            </a:r>
            <a:endParaRPr lang="en-US" spc="100" dirty="0">
              <a:solidFill>
                <a:schemeClr val="bg2">
                  <a:lumMod val="50000"/>
                </a:schemeClr>
              </a:solidFill>
              <a:latin typeface="Times New Roman" pitchFamily="18" charset="0"/>
              <a:cs typeface="Times New Roman" pitchFamily="18" charset="0"/>
            </a:endParaRPr>
          </a:p>
          <a:p>
            <a:pPr marL="0" lvl="0">
              <a:spcBef>
                <a:spcPts val="0"/>
              </a:spcBef>
            </a:pPr>
            <a:r>
              <a:rPr lang="ro-RO" spc="100" dirty="0">
                <a:solidFill>
                  <a:schemeClr val="bg2">
                    <a:lumMod val="50000"/>
                  </a:schemeClr>
                </a:solidFill>
                <a:latin typeface="Times New Roman" pitchFamily="18" charset="0"/>
                <a:cs typeface="Times New Roman" pitchFamily="18" charset="0"/>
              </a:rPr>
              <a:t>Gheorghe Arădăvoaice, Gabriel Naghi, Dan Niţă, Sfârşitul terorismului?, Editura Antet, Bucureşti, 2002, p. 23</a:t>
            </a:r>
            <a:endParaRPr lang="en-US" spc="100" dirty="0">
              <a:solidFill>
                <a:schemeClr val="bg2">
                  <a:lumMod val="50000"/>
                </a:schemeClr>
              </a:solidFill>
              <a:latin typeface="Times New Roman" pitchFamily="18" charset="0"/>
              <a:cs typeface="Times New Roman" pitchFamily="18" charset="0"/>
            </a:endParaRPr>
          </a:p>
          <a:p>
            <a:pPr marL="0" lvl="0">
              <a:spcBef>
                <a:spcPts val="0"/>
              </a:spcBef>
            </a:pPr>
            <a:r>
              <a:rPr lang="ro-RO" spc="100" dirty="0">
                <a:solidFill>
                  <a:schemeClr val="bg2">
                    <a:lumMod val="50000"/>
                  </a:schemeClr>
                </a:solidFill>
                <a:latin typeface="Times New Roman" pitchFamily="18" charset="0"/>
                <a:cs typeface="Times New Roman" pitchFamily="18" charset="0"/>
              </a:rPr>
              <a:t>Manoliu R. GLOBALIZAREA – O NOUĂ PROVOCARE A SECURITĂŢII NAŢIONALE. </a:t>
            </a:r>
            <a:r>
              <a:rPr lang="ro-RO" spc="100" dirty="0">
                <a:solidFill>
                  <a:schemeClr val="bg2">
                    <a:lumMod val="50000"/>
                  </a:schemeClr>
                </a:solidFill>
                <a:latin typeface="Times New Roman" pitchFamily="18" charset="0"/>
                <a:cs typeface="Times New Roman" pitchFamily="18" charset="0"/>
                <a:hlinkClick r:id="rId2"/>
              </a:rPr>
              <a:t>http://www.spodas.ro/revista/index.php/revista/article/viewFile/130/159</a:t>
            </a:r>
            <a:endParaRPr lang="en-US" spc="100" dirty="0">
              <a:solidFill>
                <a:schemeClr val="bg2">
                  <a:lumMod val="50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057646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9442" y="116633"/>
            <a:ext cx="7162958" cy="936104"/>
          </a:xfrm>
        </p:spPr>
        <p:txBody>
          <a:bodyPr/>
          <a:lstStyle/>
          <a:p>
            <a:pPr algn="ctr"/>
            <a:r>
              <a:rPr lang="ro-RO" dirty="0" smtClean="0"/>
              <a:t>CUPRINS</a:t>
            </a:r>
            <a:endParaRPr lang="ru-RU" dirty="0"/>
          </a:p>
        </p:txBody>
      </p:sp>
      <p:sp>
        <p:nvSpPr>
          <p:cNvPr id="6" name="Объект 5"/>
          <p:cNvSpPr>
            <a:spLocks noGrp="1"/>
          </p:cNvSpPr>
          <p:nvPr>
            <p:ph sz="quarter" idx="4"/>
          </p:nvPr>
        </p:nvSpPr>
        <p:spPr>
          <a:xfrm>
            <a:off x="899592" y="1886148"/>
            <a:ext cx="7234963" cy="4968551"/>
          </a:xfrm>
        </p:spPr>
        <p:txBody>
          <a:bodyPr>
            <a:normAutofit lnSpcReduction="10000"/>
          </a:bodyPr>
          <a:lstStyle/>
          <a:p>
            <a:r>
              <a:rPr lang="ro-RO" b="1" dirty="0">
                <a:solidFill>
                  <a:srgbClr val="002060"/>
                </a:solidFill>
                <a:latin typeface="Times New Roman" pitchFamily="18" charset="0"/>
                <a:cs typeface="Times New Roman" pitchFamily="18" charset="0"/>
              </a:rPr>
              <a:t>CONCEPTUL DE SECURITATE </a:t>
            </a:r>
            <a:r>
              <a:rPr lang="ro-RO" b="1" dirty="0" smtClean="0">
                <a:solidFill>
                  <a:srgbClr val="002060"/>
                </a:solidFill>
                <a:latin typeface="Times New Roman" pitchFamily="18" charset="0"/>
                <a:cs typeface="Times New Roman" pitchFamily="18" charset="0"/>
              </a:rPr>
              <a:t>ŞI </a:t>
            </a:r>
            <a:r>
              <a:rPr lang="ro-RO" b="1" dirty="0">
                <a:solidFill>
                  <a:srgbClr val="002060"/>
                </a:solidFill>
                <a:latin typeface="Times New Roman" pitchFamily="18" charset="0"/>
                <a:cs typeface="Times New Roman" pitchFamily="18" charset="0"/>
              </a:rPr>
              <a:t>TERMENUL DE ’’SECURITATE</a:t>
            </a:r>
            <a:r>
              <a:rPr lang="ro-RO" b="1" dirty="0" smtClean="0">
                <a:solidFill>
                  <a:srgbClr val="002060"/>
                </a:solidFill>
                <a:latin typeface="Times New Roman" pitchFamily="18" charset="0"/>
                <a:cs typeface="Times New Roman" pitchFamily="18" charset="0"/>
              </a:rPr>
              <a:t>’’.</a:t>
            </a:r>
          </a:p>
          <a:p>
            <a:r>
              <a:rPr lang="ro-RO" b="1" dirty="0">
                <a:solidFill>
                  <a:srgbClr val="002060"/>
                </a:solidFill>
                <a:latin typeface="Times New Roman" pitchFamily="18" charset="0"/>
                <a:cs typeface="Times New Roman" pitchFamily="18" charset="0"/>
              </a:rPr>
              <a:t>DEZVOLTAREA CONCEPTULUI DE </a:t>
            </a:r>
            <a:r>
              <a:rPr lang="ro-RO" b="1" dirty="0" smtClean="0">
                <a:solidFill>
                  <a:srgbClr val="002060"/>
                </a:solidFill>
                <a:latin typeface="Times New Roman" pitchFamily="18" charset="0"/>
                <a:cs typeface="Times New Roman" pitchFamily="18" charset="0"/>
              </a:rPr>
              <a:t>SECURITATE.</a:t>
            </a:r>
          </a:p>
          <a:p>
            <a:r>
              <a:rPr lang="ro-RO" b="1" dirty="0">
                <a:solidFill>
                  <a:srgbClr val="002060"/>
                </a:solidFill>
                <a:latin typeface="Times New Roman" pitchFamily="18" charset="0"/>
                <a:cs typeface="Times New Roman" pitchFamily="18" charset="0"/>
              </a:rPr>
              <a:t>Modelul operaţional al securităţii </a:t>
            </a:r>
            <a:r>
              <a:rPr lang="ro-RO" b="1" dirty="0" smtClean="0">
                <a:solidFill>
                  <a:srgbClr val="002060"/>
                </a:solidFill>
                <a:latin typeface="Times New Roman" pitchFamily="18" charset="0"/>
                <a:cs typeface="Times New Roman" pitchFamily="18" charset="0"/>
              </a:rPr>
              <a:t>internaţionale.</a:t>
            </a:r>
            <a:endParaRPr lang="en-US" b="1" dirty="0">
              <a:solidFill>
                <a:srgbClr val="002060"/>
              </a:solidFill>
              <a:latin typeface="Times New Roman" pitchFamily="18" charset="0"/>
              <a:cs typeface="Times New Roman" pitchFamily="18" charset="0"/>
            </a:endParaRPr>
          </a:p>
          <a:p>
            <a:r>
              <a:rPr lang="ro-RO" b="1" dirty="0">
                <a:solidFill>
                  <a:srgbClr val="002060"/>
                </a:solidFill>
                <a:latin typeface="Times New Roman" pitchFamily="18" charset="0"/>
                <a:cs typeface="Times New Roman" pitchFamily="18" charset="0"/>
              </a:rPr>
              <a:t>Securitatea sistemului </a:t>
            </a:r>
            <a:r>
              <a:rPr lang="ro-RO" b="1" dirty="0" smtClean="0">
                <a:solidFill>
                  <a:srgbClr val="002060"/>
                </a:solidFill>
                <a:latin typeface="Times New Roman" pitchFamily="18" charset="0"/>
                <a:cs typeface="Times New Roman" pitchFamily="18" charset="0"/>
              </a:rPr>
              <a:t>unipolar.</a:t>
            </a:r>
          </a:p>
          <a:p>
            <a:r>
              <a:rPr lang="ro-RO" b="1" dirty="0">
                <a:solidFill>
                  <a:srgbClr val="002060"/>
                </a:solidFill>
                <a:latin typeface="Times New Roman" pitchFamily="18" charset="0"/>
                <a:cs typeface="Times New Roman" pitchFamily="18" charset="0"/>
              </a:rPr>
              <a:t>Securitatea „mai multor mari puteri</a:t>
            </a:r>
            <a:r>
              <a:rPr lang="ro-RO" b="1" dirty="0" smtClean="0">
                <a:solidFill>
                  <a:srgbClr val="002060"/>
                </a:solidFill>
                <a:latin typeface="Times New Roman" pitchFamily="18" charset="0"/>
                <a:cs typeface="Times New Roman" pitchFamily="18" charset="0"/>
              </a:rPr>
              <a:t>”.</a:t>
            </a:r>
          </a:p>
          <a:p>
            <a:r>
              <a:rPr lang="ro-RO" b="1" dirty="0">
                <a:solidFill>
                  <a:srgbClr val="002060"/>
                </a:solidFill>
                <a:latin typeface="Times New Roman" pitchFamily="18" charset="0"/>
                <a:cs typeface="Times New Roman" pitchFamily="18" charset="0"/>
              </a:rPr>
              <a:t>Modelul </a:t>
            </a:r>
            <a:r>
              <a:rPr lang="ro-RO" b="1" dirty="0" smtClean="0">
                <a:solidFill>
                  <a:srgbClr val="002060"/>
                </a:solidFill>
                <a:latin typeface="Times New Roman" pitchFamily="18" charset="0"/>
                <a:cs typeface="Times New Roman" pitchFamily="18" charset="0"/>
              </a:rPr>
              <a:t>multipolar.</a:t>
            </a:r>
          </a:p>
          <a:p>
            <a:r>
              <a:rPr lang="ro-RO" b="1" dirty="0">
                <a:solidFill>
                  <a:srgbClr val="002060"/>
                </a:solidFill>
                <a:latin typeface="Times New Roman" pitchFamily="18" charset="0"/>
                <a:cs typeface="Times New Roman" pitchFamily="18" charset="0"/>
              </a:rPr>
              <a:t>Modelul global (universal) </a:t>
            </a:r>
            <a:r>
              <a:rPr lang="ro-RO" b="1" dirty="0" smtClean="0">
                <a:solidFill>
                  <a:srgbClr val="002060"/>
                </a:solidFill>
                <a:latin typeface="Times New Roman" pitchFamily="18" charset="0"/>
                <a:cs typeface="Times New Roman" pitchFamily="18" charset="0"/>
              </a:rPr>
              <a:t>.</a:t>
            </a:r>
          </a:p>
          <a:p>
            <a:r>
              <a:rPr lang="ro-RO" b="1" dirty="0">
                <a:solidFill>
                  <a:srgbClr val="002060"/>
                </a:solidFill>
                <a:latin typeface="Times New Roman" pitchFamily="18" charset="0"/>
                <a:cs typeface="Times New Roman" pitchFamily="18" charset="0"/>
              </a:rPr>
              <a:t>MODELE DE SECURITATE </a:t>
            </a:r>
            <a:r>
              <a:rPr lang="ro-RO" b="1" dirty="0" smtClean="0">
                <a:solidFill>
                  <a:srgbClr val="002060"/>
                </a:solidFill>
                <a:latin typeface="Times New Roman" pitchFamily="18" charset="0"/>
                <a:cs typeface="Times New Roman" pitchFamily="18" charset="0"/>
              </a:rPr>
              <a:t>INTERNAȚIONALĂ.</a:t>
            </a:r>
          </a:p>
          <a:p>
            <a:r>
              <a:rPr lang="ro-RO" b="1" dirty="0">
                <a:solidFill>
                  <a:srgbClr val="002060"/>
                </a:solidFill>
                <a:latin typeface="Times New Roman" pitchFamily="18" charset="0"/>
                <a:cs typeface="Times New Roman" pitchFamily="18" charset="0"/>
              </a:rPr>
              <a:t>SECURITATE </a:t>
            </a:r>
            <a:r>
              <a:rPr lang="ro-RO" b="1" dirty="0" smtClean="0">
                <a:solidFill>
                  <a:srgbClr val="002060"/>
                </a:solidFill>
                <a:latin typeface="Times New Roman" pitchFamily="18" charset="0"/>
                <a:cs typeface="Times New Roman" pitchFamily="18" charset="0"/>
              </a:rPr>
              <a:t>COLECTIVĂ.</a:t>
            </a:r>
          </a:p>
          <a:p>
            <a:r>
              <a:rPr lang="ro-RO" b="1" dirty="0">
                <a:solidFill>
                  <a:srgbClr val="002060"/>
                </a:solidFill>
                <a:latin typeface="Times New Roman" pitchFamily="18" charset="0"/>
                <a:cs typeface="Times New Roman" pitchFamily="18" charset="0"/>
              </a:rPr>
              <a:t>SECURITATE </a:t>
            </a:r>
            <a:r>
              <a:rPr lang="ro-RO" b="1" dirty="0" smtClean="0">
                <a:solidFill>
                  <a:srgbClr val="002060"/>
                </a:solidFill>
                <a:latin typeface="Times New Roman" pitchFamily="18" charset="0"/>
                <a:cs typeface="Times New Roman" pitchFamily="18" charset="0"/>
              </a:rPr>
              <a:t>COMUNĂ.</a:t>
            </a:r>
          </a:p>
          <a:p>
            <a:r>
              <a:rPr lang="ro-RO" b="1" dirty="0">
                <a:solidFill>
                  <a:srgbClr val="002060"/>
                </a:solidFill>
                <a:latin typeface="Times New Roman" pitchFamily="18" charset="0"/>
                <a:cs typeface="Times New Roman" pitchFamily="18" charset="0"/>
              </a:rPr>
              <a:t>SECURITATE PRIN </a:t>
            </a:r>
            <a:r>
              <a:rPr lang="ro-RO" b="1" dirty="0" smtClean="0">
                <a:solidFill>
                  <a:srgbClr val="002060"/>
                </a:solidFill>
                <a:latin typeface="Times New Roman" pitchFamily="18" charset="0"/>
                <a:cs typeface="Times New Roman" pitchFamily="18" charset="0"/>
              </a:rPr>
              <a:t>COOPERARE</a:t>
            </a:r>
          </a:p>
          <a:p>
            <a:r>
              <a:rPr lang="ro-RO" b="1" dirty="0" smtClean="0">
                <a:solidFill>
                  <a:srgbClr val="002060"/>
                </a:solidFill>
                <a:latin typeface="Times New Roman" pitchFamily="18" charset="0"/>
                <a:cs typeface="Times New Roman" pitchFamily="18" charset="0"/>
              </a:rPr>
              <a:t>Concluzie.</a:t>
            </a:r>
            <a:endParaRPr lang="en-US" dirty="0"/>
          </a:p>
          <a:p>
            <a:endParaRPr lang="ro-RO" b="1" dirty="0">
              <a:solidFill>
                <a:srgbClr val="002060"/>
              </a:solidFill>
              <a:latin typeface="Times New Roman" pitchFamily="18" charset="0"/>
              <a:cs typeface="Times New Roman" pitchFamily="18" charset="0"/>
            </a:endParaRPr>
          </a:p>
          <a:p>
            <a:endParaRPr lang="en-US" dirty="0"/>
          </a:p>
          <a:p>
            <a:pPr marL="0" indent="0">
              <a:buNone/>
            </a:pPr>
            <a:endParaRPr lang="ro-RO" dirty="0" smtClean="0"/>
          </a:p>
        </p:txBody>
      </p:sp>
    </p:spTree>
    <p:extLst>
      <p:ext uri="{BB962C8B-B14F-4D97-AF65-F5344CB8AC3E}">
        <p14:creationId xmlns:p14="http://schemas.microsoft.com/office/powerpoint/2010/main" val="2596276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404664"/>
            <a:ext cx="7125113" cy="4392488"/>
          </a:xfrm>
        </p:spPr>
        <p:txBody>
          <a:bodyPr/>
          <a:lstStyle/>
          <a:p>
            <a:r>
              <a:rPr lang="ro-RO" sz="1800" dirty="0" smtClean="0">
                <a:solidFill>
                  <a:schemeClr val="bg2">
                    <a:lumMod val="50000"/>
                  </a:schemeClr>
                </a:solidFill>
                <a:latin typeface="Times New Roman" pitchFamily="18" charset="0"/>
                <a:cs typeface="Times New Roman" pitchFamily="18" charset="0"/>
              </a:rPr>
              <a:t>       Mediul </a:t>
            </a:r>
            <a:r>
              <a:rPr lang="ro-RO" sz="1800" dirty="0">
                <a:solidFill>
                  <a:schemeClr val="bg2">
                    <a:lumMod val="50000"/>
                  </a:schemeClr>
                </a:solidFill>
                <a:latin typeface="Times New Roman" pitchFamily="18" charset="0"/>
                <a:cs typeface="Times New Roman" pitchFamily="18" charset="0"/>
              </a:rPr>
              <a:t>de securitate reprezintă o realitate contemporană care înglobează ansamblul condiţiilor, proceselor şi al fenomenelor politice, diplomatice, economice, sociale, culturale, militare, ecologice şi informaţionale, interne şi internaţionale. </a:t>
            </a:r>
            <a:br>
              <a:rPr lang="ro-RO" sz="1800" dirty="0">
                <a:solidFill>
                  <a:schemeClr val="bg2">
                    <a:lumMod val="50000"/>
                  </a:schemeClr>
                </a:solidFill>
                <a:latin typeface="Times New Roman" pitchFamily="18" charset="0"/>
                <a:cs typeface="Times New Roman" pitchFamily="18" charset="0"/>
              </a:rPr>
            </a:br>
            <a:r>
              <a:rPr lang="ro-RO" sz="1800" dirty="0">
                <a:solidFill>
                  <a:schemeClr val="bg2">
                    <a:lumMod val="50000"/>
                  </a:schemeClr>
                </a:solidFill>
                <a:latin typeface="Times New Roman" pitchFamily="18" charset="0"/>
                <a:cs typeface="Times New Roman" pitchFamily="18" charset="0"/>
              </a:rPr>
              <a:t>Prin prisma structurii sale care este una extrem de complexă şi datorită dependenţei sale evolutive de multitudinea de factori obiectivi şi subiectivi, determinarea trăsăturilor mediului actual de securitate impune, în opinia noastră, o nouă abordare care să ia în considerare multiplele modificări ce au loc în toate domeniile vieţii sociale.</a:t>
            </a:r>
            <a:br>
              <a:rPr lang="ro-RO" sz="1800" dirty="0">
                <a:solidFill>
                  <a:schemeClr val="bg2">
                    <a:lumMod val="50000"/>
                  </a:schemeClr>
                </a:solidFill>
                <a:latin typeface="Times New Roman" pitchFamily="18" charset="0"/>
                <a:cs typeface="Times New Roman" pitchFamily="18" charset="0"/>
              </a:rPr>
            </a:br>
            <a:r>
              <a:rPr lang="ro-RO" sz="1800" dirty="0">
                <a:solidFill>
                  <a:schemeClr val="bg2">
                    <a:lumMod val="50000"/>
                  </a:schemeClr>
                </a:solidFill>
                <a:latin typeface="Times New Roman" pitchFamily="18" charset="0"/>
                <a:cs typeface="Times New Roman" pitchFamily="18" charset="0"/>
              </a:rPr>
              <a:t>	Prin sintagma mediu de securitate,ce presupune o adaptare şi o ajustare permanentă a unui set de parametri interni (economico-sociali, politici, militari, juridici, culturali şi morali) la condiţiile mediului internaţional, un proces cu o dinamică fluidă, orientat spre prezervarea spaţiului, idealurilor şi valorilor comune şi totodată, punerea acestor elemente într-un echilibru stabil, neafectat de factori de risc sau de ameninţări.</a:t>
            </a:r>
            <a:r>
              <a:rPr lang="en-US" dirty="0">
                <a:solidFill>
                  <a:schemeClr val="bg2">
                    <a:lumMod val="50000"/>
                  </a:schemeClr>
                </a:solidFill>
                <a:latin typeface="Times New Roman" pitchFamily="18" charset="0"/>
                <a:cs typeface="Times New Roman" pitchFamily="18" charset="0"/>
              </a:rPr>
              <a:t/>
            </a:r>
            <a:br>
              <a:rPr lang="en-US" dirty="0">
                <a:solidFill>
                  <a:schemeClr val="bg2">
                    <a:lumMod val="50000"/>
                  </a:schemeClr>
                </a:solidFill>
                <a:latin typeface="Times New Roman" pitchFamily="18" charset="0"/>
                <a:cs typeface="Times New Roman" pitchFamily="18" charset="0"/>
              </a:rPr>
            </a:br>
            <a:endParaRPr lang="ru-RU"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87824" y="4437112"/>
            <a:ext cx="3331071" cy="2207890"/>
          </a:xfrm>
        </p:spPr>
      </p:pic>
      <p:sp>
        <p:nvSpPr>
          <p:cNvPr id="5" name="Овал 4"/>
          <p:cNvSpPr/>
          <p:nvPr/>
        </p:nvSpPr>
        <p:spPr>
          <a:xfrm>
            <a:off x="827584" y="5229200"/>
            <a:ext cx="1656184"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7200" dirty="0" smtClean="0">
                <a:latin typeface="Times New Roman" panose="02020603050405020304" pitchFamily="18" charset="0"/>
                <a:cs typeface="Times New Roman" panose="02020603050405020304" pitchFamily="18" charset="0"/>
              </a:rPr>
              <a:t>1</a:t>
            </a:r>
            <a:endParaRPr lang="ru-RU" sz="7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4277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501008"/>
            <a:ext cx="7227029" cy="1468800"/>
          </a:xfrm>
        </p:spPr>
        <p:txBody>
          <a:bodyPr/>
          <a:lstStyle/>
          <a:p>
            <a:pPr algn="just"/>
            <a:r>
              <a:rPr lang="ro-RO" sz="1800" dirty="0" smtClean="0">
                <a:solidFill>
                  <a:schemeClr val="bg2">
                    <a:lumMod val="50000"/>
                  </a:schemeClr>
                </a:solidFill>
                <a:latin typeface="Times New Roman" pitchFamily="18" charset="0"/>
                <a:cs typeface="Times New Roman" pitchFamily="18" charset="0"/>
              </a:rPr>
              <a:t>       Larg </a:t>
            </a:r>
            <a:r>
              <a:rPr lang="ro-RO" sz="1800" dirty="0">
                <a:solidFill>
                  <a:schemeClr val="bg2">
                    <a:lumMod val="50000"/>
                  </a:schemeClr>
                </a:solidFill>
                <a:latin typeface="Times New Roman" pitchFamily="18" charset="0"/>
                <a:cs typeface="Times New Roman" pitchFamily="18" charset="0"/>
              </a:rPr>
              <a:t>acceptat, conceptul de „securitate”, a început să fie utilizat frecvent în Statele Unite la sfârşitul anilor 1940 – începutul anilor 1950, când termenul făcea referire la sfera civil-militară privind strategia de cercetare, tehnologia, controlul armelor în timpul Războiului Rece, în care problema confruntărilor militare, în special în noua dimensiune nucleară, a </a:t>
            </a:r>
            <a:r>
              <a:rPr lang="ro-RO" sz="1800" dirty="0" smtClean="0">
                <a:solidFill>
                  <a:schemeClr val="bg2">
                    <a:lumMod val="50000"/>
                  </a:schemeClr>
                </a:solidFill>
                <a:latin typeface="Times New Roman" pitchFamily="18" charset="0"/>
                <a:cs typeface="Times New Roman" pitchFamily="18" charset="0"/>
              </a:rPr>
              <a:t>apărut ca </a:t>
            </a:r>
            <a:r>
              <a:rPr lang="ro-RO" sz="1800" dirty="0">
                <a:solidFill>
                  <a:schemeClr val="bg2">
                    <a:lumMod val="50000"/>
                  </a:schemeClr>
                </a:solidFill>
                <a:latin typeface="Times New Roman" pitchFamily="18" charset="0"/>
                <a:cs typeface="Times New Roman" pitchFamily="18" charset="0"/>
              </a:rPr>
              <a:t>domeniu dominant al relaţiilor internaţionale. </a:t>
            </a:r>
            <a:br>
              <a:rPr lang="ro-RO" sz="1800" dirty="0">
                <a:solidFill>
                  <a:schemeClr val="bg2">
                    <a:lumMod val="50000"/>
                  </a:schemeClr>
                </a:solidFill>
                <a:latin typeface="Times New Roman" pitchFamily="18" charset="0"/>
                <a:cs typeface="Times New Roman" pitchFamily="18" charset="0"/>
              </a:rPr>
            </a:br>
            <a:r>
              <a:rPr lang="ro-RO" sz="1800" dirty="0" smtClean="0">
                <a:solidFill>
                  <a:schemeClr val="bg2">
                    <a:lumMod val="50000"/>
                  </a:schemeClr>
                </a:solidFill>
                <a:latin typeface="Times New Roman" pitchFamily="18" charset="0"/>
                <a:cs typeface="Times New Roman" pitchFamily="18" charset="0"/>
              </a:rPr>
              <a:t>      Domeniul </a:t>
            </a:r>
            <a:r>
              <a:rPr lang="ro-RO" sz="1800" dirty="0">
                <a:solidFill>
                  <a:schemeClr val="bg2">
                    <a:lumMod val="50000"/>
                  </a:schemeClr>
                </a:solidFill>
                <a:latin typeface="Times New Roman" pitchFamily="18" charset="0"/>
                <a:cs typeface="Times New Roman" pitchFamily="18" charset="0"/>
              </a:rPr>
              <a:t>de aplicare al securităţii internaţionale şi naţionale este unul dintre domeniile-cheie ale oricărui stat. Acest lucru, necesită o abordare conştientă ale problemelor de securitate naţională şi internaţională nu numai de către profesionişti, ci şi pentru ceilalţi cetăţeni. Din acest motiv problemele de securitate naţională şi internaţională fac parte din programele instituţiilor de învăţământ superior, publicaţii, adresate nu numai profesioniştilor, ci şi publicul larg.</a:t>
            </a:r>
            <a:r>
              <a:rPr lang="en-US" dirty="0">
                <a:solidFill>
                  <a:schemeClr val="bg2">
                    <a:lumMod val="50000"/>
                  </a:schemeClr>
                </a:solidFill>
                <a:latin typeface="Times New Roman" pitchFamily="18" charset="0"/>
                <a:cs typeface="Times New Roman" pitchFamily="18" charset="0"/>
              </a:rPr>
              <a:t/>
            </a:r>
            <a:br>
              <a:rPr lang="en-US" dirty="0">
                <a:solidFill>
                  <a:schemeClr val="bg2">
                    <a:lumMod val="50000"/>
                  </a:schemeClr>
                </a:solidFill>
                <a:latin typeface="Times New Roman" pitchFamily="18" charset="0"/>
                <a:cs typeface="Times New Roman" pitchFamily="18" charset="0"/>
              </a:rPr>
            </a:br>
            <a:endParaRPr lang="ru-RU" dirty="0"/>
          </a:p>
        </p:txBody>
      </p:sp>
      <p:sp>
        <p:nvSpPr>
          <p:cNvPr id="4" name="Овал 3"/>
          <p:cNvSpPr/>
          <p:nvPr/>
        </p:nvSpPr>
        <p:spPr>
          <a:xfrm>
            <a:off x="1331640" y="5229200"/>
            <a:ext cx="172819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6000" dirty="0" smtClean="0">
                <a:latin typeface="Times New Roman" panose="02020603050405020304" pitchFamily="18" charset="0"/>
                <a:cs typeface="Times New Roman" panose="02020603050405020304" pitchFamily="18" charset="0"/>
              </a:rPr>
              <a:t>2</a:t>
            </a:r>
            <a:endParaRPr lang="ru-RU"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030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980728"/>
            <a:ext cx="7125113" cy="924475"/>
          </a:xfrm>
        </p:spPr>
        <p:txBody>
          <a:bodyPr/>
          <a:lstStyle/>
          <a:p>
            <a:r>
              <a:rPr lang="vi-VN" sz="1800" dirty="0">
                <a:latin typeface="Times New Roman" panose="02020603050405020304" pitchFamily="18" charset="0"/>
                <a:cs typeface="Times New Roman" panose="02020603050405020304" pitchFamily="18" charset="0"/>
              </a:rPr>
              <a:t>Pentru o caracterizare mai detaliată a opiniilor specialiștilor în domeniul securităţii internaţionale se iau în considerare două tipuri de modele privind securitatea internaţională. </a:t>
            </a:r>
            <a:br>
              <a:rPr lang="vi-VN" sz="1800" dirty="0">
                <a:latin typeface="Times New Roman" panose="02020603050405020304" pitchFamily="18" charset="0"/>
                <a:cs typeface="Times New Roman" panose="02020603050405020304" pitchFamily="18" charset="0"/>
              </a:rPr>
            </a:br>
            <a:r>
              <a:rPr lang="vi-VN" sz="1800" dirty="0">
                <a:latin typeface="Times New Roman" panose="02020603050405020304" pitchFamily="18" charset="0"/>
                <a:cs typeface="Times New Roman" panose="02020603050405020304" pitchFamily="18" charset="0"/>
              </a:rPr>
              <a:t>Primul tip de model de securitate internaţională este construit în funcţie de numărul de entități în securitatea sistemului, şi anume:</a:t>
            </a:r>
            <a:br>
              <a:rPr lang="vi-VN" sz="1800" dirty="0">
                <a:latin typeface="Times New Roman" panose="02020603050405020304" pitchFamily="18" charset="0"/>
                <a:cs typeface="Times New Roman" panose="02020603050405020304" pitchFamily="18" charset="0"/>
              </a:rPr>
            </a:br>
            <a:r>
              <a:rPr lang="vi-VN" sz="1800" dirty="0">
                <a:latin typeface="Times New Roman" panose="02020603050405020304" pitchFamily="18" charset="0"/>
                <a:cs typeface="Times New Roman" panose="02020603050405020304" pitchFamily="18" charset="0"/>
              </a:rPr>
              <a:t/>
            </a:r>
            <a:br>
              <a:rPr lang="vi-VN"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3131840" y="1268760"/>
            <a:ext cx="3471275" cy="3471861"/>
          </a:xfrm>
        </p:spPr>
        <p:txBody>
          <a:bodyPr/>
          <a:lstStyle/>
          <a:p>
            <a:r>
              <a:rPr lang="vi-VN" dirty="0">
                <a:latin typeface="Times New Roman" panose="02020603050405020304" pitchFamily="18" charset="0"/>
                <a:cs typeface="Times New Roman" panose="02020603050405020304" pitchFamily="18" charset="0"/>
              </a:rPr>
              <a:t>Securitatea sistemului </a:t>
            </a:r>
            <a:r>
              <a:rPr lang="vi-VN" dirty="0" smtClean="0">
                <a:latin typeface="Times New Roman" panose="02020603050405020304" pitchFamily="18" charset="0"/>
                <a:cs typeface="Times New Roman" panose="02020603050405020304" pitchFamily="18" charset="0"/>
              </a:rPr>
              <a:t>unipolar</a:t>
            </a:r>
            <a:endParaRPr lang="ro-RO" dirty="0" smtClean="0">
              <a:latin typeface="Times New Roman" panose="02020603050405020304" pitchFamily="18" charset="0"/>
              <a:cs typeface="Times New Roman" panose="02020603050405020304" pitchFamily="18" charset="0"/>
            </a:endParaRPr>
          </a:p>
          <a:p>
            <a:r>
              <a:rPr lang="vi-VN" dirty="0" smtClean="0">
                <a:latin typeface="Times New Roman" panose="02020603050405020304" pitchFamily="18" charset="0"/>
                <a:cs typeface="Times New Roman" panose="02020603050405020304" pitchFamily="18" charset="0"/>
              </a:rPr>
              <a:t>Securitatea </a:t>
            </a:r>
            <a:r>
              <a:rPr lang="vi-VN" dirty="0">
                <a:latin typeface="Times New Roman" panose="02020603050405020304" pitchFamily="18" charset="0"/>
                <a:cs typeface="Times New Roman" panose="02020603050405020304" pitchFamily="18" charset="0"/>
              </a:rPr>
              <a:t>„mai multor mari puteri</a:t>
            </a:r>
            <a:r>
              <a:rPr lang="vi-VN" dirty="0" smtClean="0">
                <a:latin typeface="Times New Roman" panose="02020603050405020304" pitchFamily="18" charset="0"/>
                <a:cs typeface="Times New Roman" panose="02020603050405020304" pitchFamily="18" charset="0"/>
              </a:rPr>
              <a:t>”</a:t>
            </a:r>
            <a:endParaRPr lang="ro-RO" dirty="0" smtClean="0">
              <a:latin typeface="Times New Roman" panose="02020603050405020304" pitchFamily="18" charset="0"/>
              <a:cs typeface="Times New Roman" panose="02020603050405020304" pitchFamily="18" charset="0"/>
            </a:endParaRPr>
          </a:p>
          <a:p>
            <a:r>
              <a:rPr lang="vi-VN" dirty="0" smtClean="0">
                <a:latin typeface="Times New Roman" panose="02020603050405020304" pitchFamily="18" charset="0"/>
                <a:cs typeface="Times New Roman" panose="02020603050405020304" pitchFamily="18" charset="0"/>
              </a:rPr>
              <a:t>Modelul multipolar</a:t>
            </a:r>
            <a:endParaRPr lang="ro-RO" dirty="0" smtClean="0">
              <a:latin typeface="Times New Roman" panose="02020603050405020304" pitchFamily="18" charset="0"/>
              <a:cs typeface="Times New Roman" panose="02020603050405020304" pitchFamily="18" charset="0"/>
            </a:endParaRPr>
          </a:p>
          <a:p>
            <a:r>
              <a:rPr lang="vi-VN" dirty="0" smtClean="0">
                <a:latin typeface="Times New Roman" panose="02020603050405020304" pitchFamily="18" charset="0"/>
                <a:cs typeface="Times New Roman" panose="02020603050405020304" pitchFamily="18" charset="0"/>
              </a:rPr>
              <a:t>Modelul </a:t>
            </a:r>
            <a:r>
              <a:rPr lang="vi-VN" dirty="0">
                <a:latin typeface="Times New Roman" panose="02020603050405020304" pitchFamily="18" charset="0"/>
                <a:cs typeface="Times New Roman" panose="02020603050405020304" pitchFamily="18" charset="0"/>
              </a:rPr>
              <a:t>global (universal)</a:t>
            </a:r>
            <a:endParaRPr lang="ru-RU" dirty="0"/>
          </a:p>
        </p:txBody>
      </p:sp>
      <p:sp>
        <p:nvSpPr>
          <p:cNvPr id="7" name="Овал 6"/>
          <p:cNvSpPr/>
          <p:nvPr/>
        </p:nvSpPr>
        <p:spPr>
          <a:xfrm>
            <a:off x="1259632" y="4941168"/>
            <a:ext cx="1512168"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6600" dirty="0" smtClean="0">
                <a:latin typeface="Times New Roman" panose="02020603050405020304" pitchFamily="18" charset="0"/>
                <a:cs typeface="Times New Roman" panose="02020603050405020304" pitchFamily="18" charset="0"/>
              </a:rPr>
              <a:t>3</a:t>
            </a: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8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p:cNvSpPr>
            <a:spLocks noGrp="1"/>
          </p:cNvSpPr>
          <p:nvPr>
            <p:ph sz="half" idx="1"/>
          </p:nvPr>
        </p:nvSpPr>
        <p:spPr>
          <a:xfrm>
            <a:off x="1009650" y="188913"/>
            <a:ext cx="7091363" cy="4968279"/>
          </a:xfrm>
        </p:spPr>
        <p:txBody>
          <a:bodyPr/>
          <a:lstStyle/>
          <a:p>
            <a:r>
              <a:rPr lang="ro-RO" spc="100" dirty="0">
                <a:solidFill>
                  <a:schemeClr val="bg2">
                    <a:lumMod val="50000"/>
                  </a:schemeClr>
                </a:solidFill>
                <a:latin typeface="Times New Roman" pitchFamily="18" charset="0"/>
                <a:cs typeface="Times New Roman" pitchFamily="18" charset="0"/>
              </a:rPr>
              <a:t>După prăbuşirea Uniunii Sovietice, Statele Unite ale Americii rămâne singura superputere, care încearcă să poarte „povara” de lider mondial, în scopul de a preveni vidul de putere în relaţiile internaţionale şi pentru a asigura propagarea democraţiei în întreaga lume.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Modelul unipolar presupune consolidarea alianţelor militare, politice conduse de Statele Unite ale Americii. Astfel, NATO, potrivit unor analişti, este autoritatea care asigură stabilitatea în subsistemul transatlantic al relaţiilor internaţionale, prin armonizarea relaţiilor dintre SUA şi statele europene într-o zonă strategică pentru a asigura prevenirea conflictelor pe continentul european, şi nu numai.</a:t>
            </a:r>
            <a:r>
              <a:rPr lang="ro-RO" dirty="0"/>
              <a:t> </a:t>
            </a:r>
            <a:endParaRPr lang="ru-RU" dirty="0"/>
          </a:p>
          <a:p>
            <a:r>
              <a:rPr lang="ro-RO" spc="100" dirty="0">
                <a:solidFill>
                  <a:schemeClr val="bg2">
                    <a:lumMod val="50000"/>
                  </a:schemeClr>
                </a:solidFill>
                <a:latin typeface="Times New Roman" pitchFamily="18" charset="0"/>
                <a:cs typeface="Times New Roman" pitchFamily="18" charset="0"/>
              </a:rPr>
              <a:t>Alte organizaţii regionale ca – UE, OSCE şi altele – pot juca, de asemenea, un rol important în arhitectura de securitate europeană a secolului XXI. </a:t>
            </a:r>
            <a:endParaRPr lang="en-US" spc="100" dirty="0">
              <a:solidFill>
                <a:schemeClr val="bg2">
                  <a:lumMod val="50000"/>
                </a:schemeClr>
              </a:solidFill>
              <a:latin typeface="Times New Roman" pitchFamily="18" charset="0"/>
              <a:cs typeface="Times New Roman" pitchFamily="18" charset="0"/>
            </a:endParaRPr>
          </a:p>
          <a:p>
            <a:pPr marL="0" indent="0">
              <a:buNone/>
            </a:pPr>
            <a:endParaRPr lang="ru-RU" dirty="0"/>
          </a:p>
        </p:txBody>
      </p:sp>
      <p:sp>
        <p:nvSpPr>
          <p:cNvPr id="6" name="Овал 5"/>
          <p:cNvSpPr/>
          <p:nvPr/>
        </p:nvSpPr>
        <p:spPr>
          <a:xfrm>
            <a:off x="1331640" y="5445224"/>
            <a:ext cx="1440160"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dirty="0" smtClean="0">
                <a:latin typeface="Times New Roman" panose="02020603050405020304" pitchFamily="18" charset="0"/>
                <a:cs typeface="Times New Roman" panose="02020603050405020304" pitchFamily="18" charset="0"/>
              </a:rPr>
              <a:t>4</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95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half" idx="2"/>
          </p:nvPr>
        </p:nvSpPr>
        <p:spPr>
          <a:xfrm>
            <a:off x="827584" y="188640"/>
            <a:ext cx="7304939" cy="6408712"/>
          </a:xfrm>
        </p:spPr>
        <p:txBody>
          <a:bodyPr/>
          <a:lstStyle/>
          <a:p>
            <a:r>
              <a:rPr lang="ro-RO" spc="100" dirty="0">
                <a:solidFill>
                  <a:schemeClr val="bg2">
                    <a:lumMod val="50000"/>
                  </a:schemeClr>
                </a:solidFill>
                <a:latin typeface="Times New Roman" pitchFamily="18" charset="0"/>
                <a:cs typeface="Times New Roman" pitchFamily="18" charset="0"/>
              </a:rPr>
              <a:t>După răsturnarea regimului lui Saddam Hussein, unii experţi au susținut că, odată cu victoria SUA în Irak, s-a stabilit în cele din urmă modelul unipolar al lumii, iar Washingtonul va conduce de fapt lumea în pace, fiind în măsură să identifice modalități de abordare a noilor provocări cu care se confruntă comunitatea mondială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Deocamdată, putem afirma că nici una din cele două mari puteri nu dispune de resursele necesare pentru a exercita funcțiile de lider mondial. De asemenea, suntem conștienți de faptul că acest rol presupune costuri financiare substanțiale.</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Alte centre de putere – Uniunea Europeană, Japonia, China – şi-au exprimat, de asemenea, opoziția fată de hegemonia unuia dintre principalii actori (în formă deschisă sau disimulată). În plus, mulţi analişti străini cred că pentru un răspuns adecvat la provocările din domeniul „securităţii” (crize financiare şi economice, dezastre ecologice, terorismul, traficul de droguri, migraţia ilegală, războiul informaţional, şi aşa mai departe) trebuie reconfigurat şi aparatul militar care, pur şi simplu nu mai face faţă.</a:t>
            </a:r>
            <a:endParaRPr lang="en-US" spc="100" dirty="0">
              <a:solidFill>
                <a:schemeClr val="bg2">
                  <a:lumMod val="50000"/>
                </a:schemeClr>
              </a:solidFill>
              <a:latin typeface="Times New Roman" pitchFamily="18" charset="0"/>
              <a:cs typeface="Times New Roman" pitchFamily="18" charset="0"/>
            </a:endParaRPr>
          </a:p>
          <a:p>
            <a:pPr marL="0" indent="0">
              <a:buNone/>
            </a:pPr>
            <a:endParaRPr lang="ru-RU" dirty="0"/>
          </a:p>
        </p:txBody>
      </p:sp>
    </p:spTree>
    <p:extLst>
      <p:ext uri="{BB962C8B-B14F-4D97-AF65-F5344CB8AC3E}">
        <p14:creationId xmlns:p14="http://schemas.microsoft.com/office/powerpoint/2010/main" val="3111064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half" idx="2"/>
          </p:nvPr>
        </p:nvSpPr>
        <p:spPr>
          <a:xfrm>
            <a:off x="827584" y="16737"/>
            <a:ext cx="7304939" cy="5428487"/>
          </a:xfrm>
        </p:spPr>
        <p:txBody>
          <a:bodyPr/>
          <a:lstStyle/>
          <a:p>
            <a:r>
              <a:rPr lang="ro-RO" spc="100" dirty="0">
                <a:solidFill>
                  <a:schemeClr val="bg2">
                    <a:lumMod val="50000"/>
                  </a:schemeClr>
                </a:solidFill>
                <a:latin typeface="Times New Roman" pitchFamily="18" charset="0"/>
                <a:cs typeface="Times New Roman" pitchFamily="18" charset="0"/>
              </a:rPr>
              <a:t>Unii specialişti sugerează că cel mai bun model de alianţă internaţională a „mai multor mari puteri” (după modelul Sfintei Alianţe), este acela care îşi asumă responsabilitatea pentru menţinerea stabilităţii atât în lume, cât şi prevenirea şi soluţionarea conflictelor regionale. Acest concept constă în o mai bună manipulare şi, în consecinţă, mai mare eficienţă, deoarece o astfel de alianţă îşi coordonează poziţiile şi decide mult mai uşor (de exemplu, ONU).</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criticii acestui model indică faptul că acesta discriminează statele mici şi mijlocii. Sistemul de securitate este creat pe baza statelor puternice din punct de vedere economic şi militar, nu pe bază legitimă şi nu se bucură de sprijinul majorităţii membrilor comunităţii internaţionale. În plus, eficacitatea acestui model poate fi subminată de rivalitatea dintre marile puteri sau de ieşirea din comunitatea internaţională a unuia sau mai multor membrii.</a:t>
            </a:r>
            <a:endParaRPr lang="en-US" spc="100" dirty="0">
              <a:solidFill>
                <a:schemeClr val="bg2">
                  <a:lumMod val="50000"/>
                </a:schemeClr>
              </a:solidFill>
              <a:latin typeface="Times New Roman" pitchFamily="18" charset="0"/>
              <a:cs typeface="Times New Roman" pitchFamily="18" charset="0"/>
            </a:endParaRPr>
          </a:p>
          <a:p>
            <a:pPr marL="0" indent="0">
              <a:buNone/>
            </a:pPr>
            <a:endParaRPr lang="ru-RU" dirty="0"/>
          </a:p>
        </p:txBody>
      </p:sp>
      <p:sp>
        <p:nvSpPr>
          <p:cNvPr id="5" name="Овал 4"/>
          <p:cNvSpPr/>
          <p:nvPr/>
        </p:nvSpPr>
        <p:spPr>
          <a:xfrm>
            <a:off x="1331640" y="5445224"/>
            <a:ext cx="1368152"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400" dirty="0" smtClean="0">
                <a:latin typeface="Times New Roman" panose="02020603050405020304" pitchFamily="18" charset="0"/>
                <a:cs typeface="Times New Roman" panose="02020603050405020304" pitchFamily="18" charset="0"/>
              </a:rPr>
              <a:t>5</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6474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611560" y="332657"/>
            <a:ext cx="7128792" cy="5256583"/>
          </a:xfrm>
        </p:spPr>
        <p:txBody>
          <a:bodyPr>
            <a:normAutofit fontScale="92500" lnSpcReduction="10000"/>
          </a:bodyPr>
          <a:lstStyle/>
          <a:p>
            <a:r>
              <a:rPr lang="ro-RO" spc="100" dirty="0">
                <a:solidFill>
                  <a:schemeClr val="bg2">
                    <a:lumMod val="50000"/>
                  </a:schemeClr>
                </a:solidFill>
                <a:latin typeface="Times New Roman" pitchFamily="18" charset="0"/>
                <a:cs typeface="Times New Roman" pitchFamily="18" charset="0"/>
              </a:rPr>
              <a:t>Dominaţia Statelor Unite este în mare măsură recunoscută, pentru actori, cum ar fi Uniunea Europeană, Japonia, China, India. Rusia recunoaşte puterea Statelor Unite, însă doreşte să redevină una dintre marile puteri. Pentagonul a anunţat că „pentru prima dată în 14 ani, Rusia are mai multe focoase nucleare mobilizate decât SUA. În ciuda programului de dezarmare nucleară, început în anul 1991, cele două puteri au reînceput să-şi consolideze forţa nucleară. Acum, Rusia deţine 1.643 de ogive nucleare, cu una mai mult decât SUA. </a:t>
            </a:r>
            <a:endParaRPr lang="en-US"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Din martie 2014, după ce a anexat Peninsula Crimeea, Federaţia Rusă a făcut eforturi impresionante pentru a-şi consolida forţa nucleară, se arată în raportul anual întocmit de Pentagon ca parte a efortului în lupta împotriva proliferării nucleare.</a:t>
            </a:r>
            <a:endParaRPr lang="ru-RU" spc="100" dirty="0">
              <a:solidFill>
                <a:schemeClr val="bg2">
                  <a:lumMod val="50000"/>
                </a:schemeClr>
              </a:solidFill>
              <a:latin typeface="Times New Roman" pitchFamily="18" charset="0"/>
              <a:cs typeface="Times New Roman" pitchFamily="18" charset="0"/>
            </a:endParaRPr>
          </a:p>
          <a:p>
            <a:r>
              <a:rPr lang="ro-RO" spc="100" dirty="0">
                <a:solidFill>
                  <a:schemeClr val="bg2">
                    <a:lumMod val="50000"/>
                  </a:schemeClr>
                </a:solidFill>
                <a:latin typeface="Times New Roman" pitchFamily="18" charset="0"/>
                <a:cs typeface="Times New Roman" pitchFamily="18" charset="0"/>
              </a:rPr>
              <a:t>Susţinătorii modelului multipolar insistă că SUA a recunoscut că nu mai deţine poziţia de lider mondial şi că au deschis un dialog de parteneriate cu alte centre de putere, în timp ce oponenţii susţin că un astfel de model nu va aduce stabilitate în relaţiile internaţionale. La urma urmei, este vorba despre viziunea relaţiilor internaţionale ca un câmp de competiţie eternă între „centrele de putere”.</a:t>
            </a:r>
            <a:endParaRPr lang="en-US" spc="100" dirty="0">
              <a:solidFill>
                <a:schemeClr val="bg2">
                  <a:lumMod val="50000"/>
                </a:schemeClr>
              </a:solidFill>
              <a:latin typeface="Times New Roman" pitchFamily="18" charset="0"/>
              <a:cs typeface="Times New Roman" pitchFamily="18" charset="0"/>
            </a:endParaRPr>
          </a:p>
          <a:p>
            <a:endParaRPr lang="ru-RU" dirty="0"/>
          </a:p>
        </p:txBody>
      </p:sp>
      <p:sp>
        <p:nvSpPr>
          <p:cNvPr id="5" name="Овал 4"/>
          <p:cNvSpPr/>
          <p:nvPr/>
        </p:nvSpPr>
        <p:spPr>
          <a:xfrm>
            <a:off x="1115616" y="5733256"/>
            <a:ext cx="158417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4800" dirty="0" smtClean="0">
                <a:latin typeface="Times New Roman" panose="02020603050405020304" pitchFamily="18" charset="0"/>
                <a:cs typeface="Times New Roman" panose="02020603050405020304" pitchFamily="18" charset="0"/>
              </a:rPr>
              <a:t>6</a:t>
            </a: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0436981"/>
      </p:ext>
    </p:extLst>
  </p:cSld>
  <p:clrMapOvr>
    <a:masterClrMapping/>
  </p:clrMapOvr>
</p:sld>
</file>

<file path=ppt/theme/theme1.xml><?xml version="1.0" encoding="utf-8"?>
<a:theme xmlns:a="http://schemas.openxmlformats.org/drawingml/2006/main" name="Autumn">
  <a:themeElements>
    <a:clrScheme name="Autumn">
      <a:dk1>
        <a:sysClr val="windowText" lastClr="000000"/>
      </a:dk1>
      <a:lt1>
        <a:sysClr val="window" lastClr="FFFFFF"/>
      </a:lt1>
      <a:dk2>
        <a:srgbClr val="B01F0F"/>
      </a:dk2>
      <a:lt2>
        <a:srgbClr val="FF9000"/>
      </a:lt2>
      <a:accent1>
        <a:srgbClr val="ED4600"/>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TM02455610[[fn=Осень]]</Template>
  <TotalTime>83</TotalTime>
  <Words>2038</Words>
  <Application>Microsoft Office PowerPoint</Application>
  <PresentationFormat>Экран (4:3)</PresentationFormat>
  <Paragraphs>75</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Autumn</vt:lpstr>
      <vt:lpstr>MEDIUL INTERNAȚIONAL DE SECURITATE. ELEMENTE DE ANALIZĂ GEOPOLITICĂ.</vt:lpstr>
      <vt:lpstr>CUPRINS</vt:lpstr>
      <vt:lpstr>       Mediul de securitate reprezintă o realitate contemporană care înglobează ansamblul condiţiilor, proceselor şi al fenomenelor politice, diplomatice, economice, sociale, culturale, militare, ecologice şi informaţionale, interne şi internaţionale.  Prin prisma structurii sale care este una extrem de complexă şi datorită dependenţei sale evolutive de multitudinea de factori obiectivi şi subiectivi, determinarea trăsăturilor mediului actual de securitate impune, în opinia noastră, o nouă abordare care să ia în considerare multiplele modificări ce au loc în toate domeniile vieţii sociale.  Prin sintagma mediu de securitate,ce presupune o adaptare şi o ajustare permanentă a unui set de parametri interni (economico-sociali, politici, militari, juridici, culturali şi morali) la condiţiile mediului internaţional, un proces cu o dinamică fluidă, orientat spre prezervarea spaţiului, idealurilor şi valorilor comune şi totodată, punerea acestor elemente într-un echilibru stabil, neafectat de factori de risc sau de ameninţări. </vt:lpstr>
      <vt:lpstr>       Larg acceptat, conceptul de „securitate”, a început să fie utilizat frecvent în Statele Unite la sfârşitul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relaţiilor internaţionale.        Domeniul de aplicare al securităţii internaţionale şi naţionale este unul dintre domeniile-cheie ale oricărui stat. Acest lucru, necesită o abordare conştientă ale problemelor de securitate naţională şi internaţională nu numai de către profesionişti, ci şi pentru ceilalţi cetăţeni. Din acest motiv problemele de securitate naţională şi internaţională fac parte din programele instituţiilor de învăţământ superior, publicaţii, adresate nu numai profesioniştilor, ci şi publicul larg. </vt:lpstr>
      <vt:lpstr>Pentru o caracterizare mai detaliată a opiniilor specialiștilor în domeniul securităţii internaţionale se iau în considerare două tipuri de modele privind securitatea internaţională.  Primul tip de model de securitate internaţională este construit în funcţie de numărul de entități în securitatea sistemului, şi anume:  </vt:lpstr>
      <vt:lpstr>Презентация PowerPoint</vt:lpstr>
      <vt:lpstr>Презентация PowerPoint</vt:lpstr>
      <vt:lpstr>Презентация PowerPoint</vt:lpstr>
      <vt:lpstr>Презентация PowerPoint</vt:lpstr>
      <vt:lpstr>Презентация PowerPoint</vt:lpstr>
      <vt:lpstr>Susţinătorii acestui concept se bazează pe teza că securitatea internaţională poate fi realizată cu adevărat numai la nivel global şi numai cu condiţia ca toţi membrii comunităţii internaţionale să ia parte la crearea sa. Crearea acestui model este posibilă numai dacă toate naţiunile şi popoarele vor împărtăşi la nivel global un minim de valori umane şi civile şi un sistem de control unic. Acest model va fi rezultatul unei evoluţii treptate a sistemului existent unde toate sistemele şi organizaţii de securitate internaţională recunosc rolul de lider al ONU. </vt:lpstr>
      <vt:lpstr>Al doilea tip de modele de securitate internaţională este determinată de natura relaţiei dintre părţile la acest sistem de securitate.  Aceste trei modele  sunt: </vt:lpstr>
      <vt:lpstr>Презентация PowerPoint</vt:lpstr>
      <vt:lpstr>Презентация PowerPoint</vt:lpstr>
      <vt:lpstr>Презентация PowerPoint</vt:lpstr>
      <vt:lpstr>                 Concluzie  Evenimentele din 11 septembrie 2001 au determinat crearea unei largi coaliții internaţionale împotriva terorismului în cadrul căreia marile puteri au fost dispuse să coopereze. În ciuda răcirii temporare a relaţiilor dintre Rusia, pe de o parte, şi Statele Unite, Uniunea Europeană, pe de altă parte, din cauza conflictului din Golf şi mai recent a celui din Ucraina, consider că există o strânsă cooperare pe probleme globale, cum ar fi neproliferarea armelor de distrugere în masă, reducerea capacităţilor militare şi dezarmarea, lupta împotriva terorismului internaţional, crima organizată, traficul de droguri etc.  </vt:lpstr>
      <vt:lpstr>Bibliografie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MEDIUL INTERNAȚIONAL DE SECURITATE. ELEMENTE DE ANALIZĂ GEOPOLITICĂ.</dc:title>
  <dc:creator>Пользователь Windows</dc:creator>
  <cp:lastModifiedBy>Пользователь Windows</cp:lastModifiedBy>
  <cp:revision>8</cp:revision>
  <dcterms:created xsi:type="dcterms:W3CDTF">2020-10-08T14:37:17Z</dcterms:created>
  <dcterms:modified xsi:type="dcterms:W3CDTF">2020-10-08T16:00:20Z</dcterms:modified>
</cp:coreProperties>
</file>