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
      <p:font typeface="Concert One"/>
      <p:regular r:id="rId39"/>
    </p:embeddedFont>
    <p:embeddedFont>
      <p:font typeface="EB Garamond"/>
      <p:regular r:id="rId40"/>
      <p:bold r:id="rId41"/>
      <p:italic r:id="rId42"/>
      <p:boldItalic r:id="rId43"/>
    </p:embeddedFont>
    <p:embeddedFont>
      <p:font typeface="Fira Sans"/>
      <p:regular r:id="rId44"/>
      <p:bold r:id="rId45"/>
      <p:italic r:id="rId46"/>
      <p:boldItalic r:id="rId47"/>
    </p:embeddedFont>
    <p:embeddedFont>
      <p:font typeface="PT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CD046C-FD37-4F9E-A575-5C5401A9F151}">
  <a:tblStyle styleId="{19CD046C-FD37-4F9E-A575-5C5401A9F1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EBGaramond-regular.fntdata"/><Relationship Id="rId42" Type="http://schemas.openxmlformats.org/officeDocument/2006/relationships/font" Target="fonts/EBGaramond-italic.fntdata"/><Relationship Id="rId41" Type="http://schemas.openxmlformats.org/officeDocument/2006/relationships/font" Target="fonts/EBGaramond-bold.fntdata"/><Relationship Id="rId44" Type="http://schemas.openxmlformats.org/officeDocument/2006/relationships/font" Target="fonts/FiraSans-regular.fntdata"/><Relationship Id="rId43" Type="http://schemas.openxmlformats.org/officeDocument/2006/relationships/font" Target="fonts/EBGaramond-boldItalic.fntdata"/><Relationship Id="rId46" Type="http://schemas.openxmlformats.org/officeDocument/2006/relationships/font" Target="fonts/FiraSans-italic.fntdata"/><Relationship Id="rId45" Type="http://schemas.openxmlformats.org/officeDocument/2006/relationships/font" Target="fonts/Fira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TSans-regular.fntdata"/><Relationship Id="rId47" Type="http://schemas.openxmlformats.org/officeDocument/2006/relationships/font" Target="fonts/FiraSans-boldItalic.fntdata"/><Relationship Id="rId49" Type="http://schemas.openxmlformats.org/officeDocument/2006/relationships/font" Target="fonts/PT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oboto-regular.fntdata"/><Relationship Id="rId34" Type="http://schemas.openxmlformats.org/officeDocument/2006/relationships/slide" Target="slides/slide29.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ConcertOne-regular.fntdata"/><Relationship Id="rId38"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TSans-boldItalic.fntdata"/><Relationship Id="rId50" Type="http://schemas.openxmlformats.org/officeDocument/2006/relationships/font" Target="fonts/PT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99f2f57a7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99f2f57a7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ef319ed183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ef319ed183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ef6029663a_0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1" name="Google Shape;1301;gef6029663a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ef505275c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ef505275c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f06a6b5abf_0_28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f06a6b5abf_0_28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ef505275c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ef505275c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ef505275c1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ef505275c1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fc8eec6d75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fc8eec6d75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fc8eec6d75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2" name="Google Shape;1382;gfc8eec6d75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fc8eec6d75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fc8eec6d75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bd6c00e73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bd6c00e73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fc8eec6d75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fc8eec6d75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1046dde382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2" name="Google Shape;1402;g1046dde382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1046dde3821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1046dde382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046dde3821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1046dde3821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046dde3821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1046dde3821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1046dde3821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1046dde3821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046dde3821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1046dde3821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1046dde3821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1046dde3821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043805a038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1043805a03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1043805a038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1043805a038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99f2f57a71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99f2f57a71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043805a03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043805a0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043805a03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043805a03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1043805a03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1043805a03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043805a03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1043805a03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1043805a03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1043805a03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ef319ed1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ef319ed1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94657" y="254012"/>
            <a:ext cx="8471057" cy="4635473"/>
            <a:chOff x="1075213" y="539400"/>
            <a:chExt cx="6657019" cy="4064778"/>
          </a:xfrm>
        </p:grpSpPr>
        <p:sp>
          <p:nvSpPr>
            <p:cNvPr id="10" name="Google Shape;10;p2"/>
            <p:cNvSpPr/>
            <p:nvPr/>
          </p:nvSpPr>
          <p:spPr>
            <a:xfrm>
              <a:off x="1439819" y="539400"/>
              <a:ext cx="6292400" cy="4064778"/>
            </a:xfrm>
            <a:custGeom>
              <a:rect b="b" l="l" r="r" t="t"/>
              <a:pathLst>
                <a:path extrusionOk="0" h="62348" w="89712">
                  <a:moveTo>
                    <a:pt x="1" y="0"/>
                  </a:moveTo>
                  <a:lnTo>
                    <a:pt x="1" y="58194"/>
                  </a:lnTo>
                  <a:cubicBezTo>
                    <a:pt x="1" y="60477"/>
                    <a:pt x="1856" y="62347"/>
                    <a:pt x="4153" y="62347"/>
                  </a:cubicBezTo>
                  <a:lnTo>
                    <a:pt x="85559" y="62347"/>
                  </a:lnTo>
                  <a:cubicBezTo>
                    <a:pt x="87855" y="62347"/>
                    <a:pt x="89712" y="60477"/>
                    <a:pt x="89712" y="58194"/>
                  </a:cubicBezTo>
                  <a:lnTo>
                    <a:pt x="897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439875" y="3963125"/>
              <a:ext cx="6292357" cy="260920"/>
            </a:xfrm>
            <a:custGeom>
              <a:rect b="b" l="l" r="r" t="t"/>
              <a:pathLst>
                <a:path extrusionOk="0" h="4002" w="90619">
                  <a:moveTo>
                    <a:pt x="15" y="1"/>
                  </a:moveTo>
                  <a:lnTo>
                    <a:pt x="0" y="14"/>
                  </a:lnTo>
                  <a:lnTo>
                    <a:pt x="0" y="3974"/>
                  </a:lnTo>
                  <a:cubicBezTo>
                    <a:pt x="0" y="3988"/>
                    <a:pt x="15" y="4002"/>
                    <a:pt x="15" y="4002"/>
                  </a:cubicBezTo>
                  <a:lnTo>
                    <a:pt x="90606" y="4002"/>
                  </a:lnTo>
                  <a:cubicBezTo>
                    <a:pt x="90606" y="4002"/>
                    <a:pt x="90619" y="3988"/>
                    <a:pt x="90619" y="3974"/>
                  </a:cubicBezTo>
                  <a:lnTo>
                    <a:pt x="90619" y="14"/>
                  </a:lnTo>
                  <a:lnTo>
                    <a:pt x="906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439819" y="860291"/>
              <a:ext cx="6292400" cy="53004"/>
            </a:xfrm>
            <a:custGeom>
              <a:rect b="b" l="l" r="r" t="t"/>
              <a:pathLst>
                <a:path extrusionOk="0" h="813" w="89712">
                  <a:moveTo>
                    <a:pt x="1" y="1"/>
                  </a:moveTo>
                  <a:lnTo>
                    <a:pt x="1" y="813"/>
                  </a:lnTo>
                  <a:lnTo>
                    <a:pt x="89712" y="813"/>
                  </a:lnTo>
                  <a:lnTo>
                    <a:pt x="897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075213" y="1086258"/>
              <a:ext cx="364658" cy="339862"/>
            </a:xfrm>
            <a:custGeom>
              <a:rect b="b" l="l" r="r" t="t"/>
              <a:pathLst>
                <a:path extrusionOk="0" h="5213" w="5199">
                  <a:moveTo>
                    <a:pt x="1" y="0"/>
                  </a:moveTo>
                  <a:lnTo>
                    <a:pt x="1733" y="2613"/>
                  </a:lnTo>
                  <a:lnTo>
                    <a:pt x="1" y="5212"/>
                  </a:lnTo>
                  <a:lnTo>
                    <a:pt x="5199" y="5212"/>
                  </a:lnTo>
                  <a:lnTo>
                    <a:pt x="51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1429200" y="1147925"/>
            <a:ext cx="6285600" cy="2033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rgbClr val="191919"/>
              </a:buClr>
              <a:buSzPts val="5200"/>
              <a:buNone/>
              <a:defRPr sz="7200">
                <a:solidFill>
                  <a:schemeClr val="accent4"/>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5" name="Google Shape;15;p2"/>
          <p:cNvSpPr txBox="1"/>
          <p:nvPr>
            <p:ph idx="1" type="subTitle"/>
          </p:nvPr>
        </p:nvSpPr>
        <p:spPr>
          <a:xfrm>
            <a:off x="2083581" y="3257225"/>
            <a:ext cx="5060400" cy="475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5" name="Shape 235"/>
        <p:cNvGrpSpPr/>
        <p:nvPr/>
      </p:nvGrpSpPr>
      <p:grpSpPr>
        <a:xfrm>
          <a:off x="0" y="0"/>
          <a:ext cx="0" cy="0"/>
          <a:chOff x="0" y="0"/>
          <a:chExt cx="0" cy="0"/>
        </a:xfrm>
      </p:grpSpPr>
      <p:grpSp>
        <p:nvGrpSpPr>
          <p:cNvPr id="236" name="Google Shape;236;p11"/>
          <p:cNvGrpSpPr/>
          <p:nvPr/>
        </p:nvGrpSpPr>
        <p:grpSpPr>
          <a:xfrm>
            <a:off x="578275" y="156040"/>
            <a:ext cx="7987458" cy="4833325"/>
            <a:chOff x="578275" y="156040"/>
            <a:chExt cx="7987458" cy="4833325"/>
          </a:xfrm>
        </p:grpSpPr>
        <p:sp>
          <p:nvSpPr>
            <p:cNvPr id="237" name="Google Shape;237;p11"/>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11"/>
            <p:cNvGrpSpPr/>
            <p:nvPr/>
          </p:nvGrpSpPr>
          <p:grpSpPr>
            <a:xfrm>
              <a:off x="1290309" y="156040"/>
              <a:ext cx="183301" cy="702705"/>
              <a:chOff x="1506468" y="154140"/>
              <a:chExt cx="183301" cy="702705"/>
            </a:xfrm>
          </p:grpSpPr>
          <p:sp>
            <p:nvSpPr>
              <p:cNvPr id="240" name="Google Shape;240;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11"/>
            <p:cNvGrpSpPr/>
            <p:nvPr/>
          </p:nvGrpSpPr>
          <p:grpSpPr>
            <a:xfrm>
              <a:off x="2087821" y="156040"/>
              <a:ext cx="183301" cy="702705"/>
              <a:chOff x="1506468" y="154140"/>
              <a:chExt cx="183301" cy="702705"/>
            </a:xfrm>
          </p:grpSpPr>
          <p:sp>
            <p:nvSpPr>
              <p:cNvPr id="243" name="Google Shape;243;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11"/>
            <p:cNvGrpSpPr/>
            <p:nvPr/>
          </p:nvGrpSpPr>
          <p:grpSpPr>
            <a:xfrm>
              <a:off x="2885334" y="156040"/>
              <a:ext cx="183301" cy="702705"/>
              <a:chOff x="1506468" y="154140"/>
              <a:chExt cx="183301" cy="702705"/>
            </a:xfrm>
          </p:grpSpPr>
          <p:sp>
            <p:nvSpPr>
              <p:cNvPr id="246" name="Google Shape;246;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11"/>
            <p:cNvGrpSpPr/>
            <p:nvPr/>
          </p:nvGrpSpPr>
          <p:grpSpPr>
            <a:xfrm>
              <a:off x="3682846" y="156040"/>
              <a:ext cx="183301" cy="702705"/>
              <a:chOff x="1506468" y="154140"/>
              <a:chExt cx="183301" cy="702705"/>
            </a:xfrm>
          </p:grpSpPr>
          <p:sp>
            <p:nvSpPr>
              <p:cNvPr id="249" name="Google Shape;249;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 name="Google Shape;251;p11"/>
            <p:cNvGrpSpPr/>
            <p:nvPr/>
          </p:nvGrpSpPr>
          <p:grpSpPr>
            <a:xfrm>
              <a:off x="4480359" y="156040"/>
              <a:ext cx="183301" cy="702705"/>
              <a:chOff x="1506468" y="154140"/>
              <a:chExt cx="183301" cy="702705"/>
            </a:xfrm>
          </p:grpSpPr>
          <p:sp>
            <p:nvSpPr>
              <p:cNvPr id="252" name="Google Shape;252;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5277871" y="156040"/>
              <a:ext cx="183301" cy="702705"/>
              <a:chOff x="1506468" y="154140"/>
              <a:chExt cx="183301" cy="702705"/>
            </a:xfrm>
          </p:grpSpPr>
          <p:sp>
            <p:nvSpPr>
              <p:cNvPr id="255" name="Google Shape;255;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11"/>
            <p:cNvGrpSpPr/>
            <p:nvPr/>
          </p:nvGrpSpPr>
          <p:grpSpPr>
            <a:xfrm>
              <a:off x="6075384" y="156040"/>
              <a:ext cx="183301" cy="702705"/>
              <a:chOff x="1506468" y="154140"/>
              <a:chExt cx="183301" cy="702705"/>
            </a:xfrm>
          </p:grpSpPr>
          <p:sp>
            <p:nvSpPr>
              <p:cNvPr id="258" name="Google Shape;258;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11"/>
            <p:cNvGrpSpPr/>
            <p:nvPr/>
          </p:nvGrpSpPr>
          <p:grpSpPr>
            <a:xfrm>
              <a:off x="6872896" y="156040"/>
              <a:ext cx="183301" cy="702705"/>
              <a:chOff x="1506468" y="154140"/>
              <a:chExt cx="183301" cy="702705"/>
            </a:xfrm>
          </p:grpSpPr>
          <p:sp>
            <p:nvSpPr>
              <p:cNvPr id="261" name="Google Shape;261;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7670409" y="156040"/>
              <a:ext cx="183301" cy="702705"/>
              <a:chOff x="1506468" y="154140"/>
              <a:chExt cx="183301" cy="702705"/>
            </a:xfrm>
          </p:grpSpPr>
          <p:sp>
            <p:nvSpPr>
              <p:cNvPr id="264" name="Google Shape;264;p1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11"/>
            <p:cNvGrpSpPr/>
            <p:nvPr/>
          </p:nvGrpSpPr>
          <p:grpSpPr>
            <a:xfrm>
              <a:off x="1180883" y="1303646"/>
              <a:ext cx="6782241" cy="3150214"/>
              <a:chOff x="5746702" y="1303655"/>
              <a:chExt cx="3391799" cy="3150214"/>
            </a:xfrm>
          </p:grpSpPr>
          <p:grpSp>
            <p:nvGrpSpPr>
              <p:cNvPr id="267" name="Google Shape;267;p11"/>
              <p:cNvGrpSpPr/>
              <p:nvPr/>
            </p:nvGrpSpPr>
            <p:grpSpPr>
              <a:xfrm>
                <a:off x="5746702" y="3144189"/>
                <a:ext cx="3391799" cy="1309681"/>
                <a:chOff x="4944009" y="1147678"/>
                <a:chExt cx="3391799" cy="3153578"/>
              </a:xfrm>
            </p:grpSpPr>
            <p:sp>
              <p:nvSpPr>
                <p:cNvPr id="268" name="Google Shape;268;p11"/>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11"/>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6" name="Google Shape;286;p11"/>
          <p:cNvSpPr txBox="1"/>
          <p:nvPr>
            <p:ph hasCustomPrompt="1" type="title"/>
          </p:nvPr>
        </p:nvSpPr>
        <p:spPr>
          <a:xfrm>
            <a:off x="1284000" y="1311100"/>
            <a:ext cx="6576000" cy="21003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14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87" name="Google Shape;287;p11"/>
          <p:cNvSpPr txBox="1"/>
          <p:nvPr>
            <p:ph idx="1" type="subTitle"/>
          </p:nvPr>
        </p:nvSpPr>
        <p:spPr>
          <a:xfrm rot="230382">
            <a:off x="2985439" y="3589023"/>
            <a:ext cx="3167310" cy="714714"/>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solidFill>
                  <a:schemeClr val="dk2"/>
                </a:solidFill>
              </a:defRPr>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88" name="Shape 28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89" name="Shape 289"/>
        <p:cNvGrpSpPr/>
        <p:nvPr/>
      </p:nvGrpSpPr>
      <p:grpSpPr>
        <a:xfrm>
          <a:off x="0" y="0"/>
          <a:ext cx="0" cy="0"/>
          <a:chOff x="0" y="0"/>
          <a:chExt cx="0" cy="0"/>
        </a:xfrm>
      </p:grpSpPr>
      <p:sp>
        <p:nvSpPr>
          <p:cNvPr id="290" name="Google Shape;290;p13"/>
          <p:cNvSpPr/>
          <p:nvPr/>
        </p:nvSpPr>
        <p:spPr>
          <a:xfrm>
            <a:off x="853474" y="46832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578275" y="25802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 name="Google Shape;292;p13"/>
          <p:cNvGrpSpPr/>
          <p:nvPr/>
        </p:nvGrpSpPr>
        <p:grpSpPr>
          <a:xfrm rot="-5400000">
            <a:off x="689759" y="3827440"/>
            <a:ext cx="183301" cy="702705"/>
            <a:chOff x="1506468" y="154140"/>
            <a:chExt cx="183301" cy="702705"/>
          </a:xfrm>
        </p:grpSpPr>
        <p:sp>
          <p:nvSpPr>
            <p:cNvPr id="293" name="Google Shape;293;p1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13"/>
          <p:cNvGrpSpPr/>
          <p:nvPr/>
        </p:nvGrpSpPr>
        <p:grpSpPr>
          <a:xfrm rot="-5400000">
            <a:off x="689759" y="3029928"/>
            <a:ext cx="183301" cy="702705"/>
            <a:chOff x="1506468" y="154140"/>
            <a:chExt cx="183301" cy="702705"/>
          </a:xfrm>
        </p:grpSpPr>
        <p:sp>
          <p:nvSpPr>
            <p:cNvPr id="296" name="Google Shape;296;p1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13"/>
          <p:cNvGrpSpPr/>
          <p:nvPr/>
        </p:nvGrpSpPr>
        <p:grpSpPr>
          <a:xfrm rot="-5400000">
            <a:off x="689759" y="2232415"/>
            <a:ext cx="183301" cy="702705"/>
            <a:chOff x="1506468" y="154140"/>
            <a:chExt cx="183301" cy="702705"/>
          </a:xfrm>
        </p:grpSpPr>
        <p:sp>
          <p:nvSpPr>
            <p:cNvPr id="299" name="Google Shape;299;p1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13"/>
          <p:cNvGrpSpPr/>
          <p:nvPr/>
        </p:nvGrpSpPr>
        <p:grpSpPr>
          <a:xfrm rot="-5400000">
            <a:off x="689759" y="1434903"/>
            <a:ext cx="183301" cy="702705"/>
            <a:chOff x="1506468" y="154140"/>
            <a:chExt cx="183301" cy="702705"/>
          </a:xfrm>
        </p:grpSpPr>
        <p:sp>
          <p:nvSpPr>
            <p:cNvPr id="302" name="Google Shape;302;p1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13"/>
          <p:cNvGrpSpPr/>
          <p:nvPr/>
        </p:nvGrpSpPr>
        <p:grpSpPr>
          <a:xfrm rot="-5400000">
            <a:off x="689759" y="637390"/>
            <a:ext cx="183301" cy="702705"/>
            <a:chOff x="1506468" y="154140"/>
            <a:chExt cx="183301" cy="702705"/>
          </a:xfrm>
        </p:grpSpPr>
        <p:sp>
          <p:nvSpPr>
            <p:cNvPr id="305" name="Google Shape;305;p1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13"/>
          <p:cNvSpPr txBox="1"/>
          <p:nvPr>
            <p:ph type="title"/>
          </p:nvPr>
        </p:nvSpPr>
        <p:spPr>
          <a:xfrm>
            <a:off x="4257350" y="1589838"/>
            <a:ext cx="2963400" cy="147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8" name="Google Shape;308;p13"/>
          <p:cNvSpPr txBox="1"/>
          <p:nvPr>
            <p:ph hasCustomPrompt="1" idx="2" type="title"/>
          </p:nvPr>
        </p:nvSpPr>
        <p:spPr>
          <a:xfrm rot="-441022">
            <a:off x="2309160" y="2198820"/>
            <a:ext cx="1097418" cy="89808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09" name="Google Shape;309;p13"/>
          <p:cNvSpPr txBox="1"/>
          <p:nvPr>
            <p:ph idx="1" type="subTitle"/>
          </p:nvPr>
        </p:nvSpPr>
        <p:spPr>
          <a:xfrm>
            <a:off x="4257350" y="3142375"/>
            <a:ext cx="3275400" cy="563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spTree>
      <p:nvGrpSpPr>
        <p:cNvPr id="310" name="Shape 310"/>
        <p:cNvGrpSpPr/>
        <p:nvPr/>
      </p:nvGrpSpPr>
      <p:grpSpPr>
        <a:xfrm>
          <a:off x="0" y="0"/>
          <a:ext cx="0" cy="0"/>
          <a:chOff x="0" y="0"/>
          <a:chExt cx="0" cy="0"/>
        </a:xfrm>
      </p:grpSpPr>
      <p:sp>
        <p:nvSpPr>
          <p:cNvPr id="311" name="Google Shape;311;p14"/>
          <p:cNvSpPr/>
          <p:nvPr/>
        </p:nvSpPr>
        <p:spPr>
          <a:xfrm>
            <a:off x="285500" y="162400"/>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680097" y="472972"/>
            <a:ext cx="7778290" cy="4196291"/>
          </a:xfrm>
          <a:custGeom>
            <a:rect b="b" l="l" r="r" t="t"/>
            <a:pathLst>
              <a:path extrusionOk="0" h="36157" w="67021">
                <a:moveTo>
                  <a:pt x="1740" y="0"/>
                </a:moveTo>
                <a:cubicBezTo>
                  <a:pt x="782" y="0"/>
                  <a:pt x="0" y="783"/>
                  <a:pt x="0" y="1753"/>
                </a:cubicBezTo>
                <a:lnTo>
                  <a:pt x="0" y="34416"/>
                </a:lnTo>
                <a:cubicBezTo>
                  <a:pt x="0" y="35374"/>
                  <a:pt x="782" y="36157"/>
                  <a:pt x="1740" y="36157"/>
                </a:cubicBezTo>
                <a:lnTo>
                  <a:pt x="65280" y="36157"/>
                </a:lnTo>
                <a:cubicBezTo>
                  <a:pt x="66238" y="36157"/>
                  <a:pt x="67021" y="35374"/>
                  <a:pt x="67021" y="34416"/>
                </a:cubicBezTo>
                <a:lnTo>
                  <a:pt x="67021" y="1753"/>
                </a:lnTo>
                <a:cubicBezTo>
                  <a:pt x="67021" y="783"/>
                  <a:pt x="66238" y="0"/>
                  <a:pt x="652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txBox="1"/>
          <p:nvPr>
            <p:ph type="title"/>
          </p:nvPr>
        </p:nvSpPr>
        <p:spPr>
          <a:xfrm>
            <a:off x="4257350" y="2373300"/>
            <a:ext cx="3781500" cy="99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4" name="Google Shape;314;p14"/>
          <p:cNvSpPr txBox="1"/>
          <p:nvPr>
            <p:ph hasCustomPrompt="1" idx="2" type="title"/>
          </p:nvPr>
        </p:nvSpPr>
        <p:spPr>
          <a:xfrm>
            <a:off x="5506710" y="1293130"/>
            <a:ext cx="1097400" cy="89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15" name="Google Shape;315;p14"/>
          <p:cNvSpPr txBox="1"/>
          <p:nvPr>
            <p:ph idx="1" type="subTitle"/>
          </p:nvPr>
        </p:nvSpPr>
        <p:spPr>
          <a:xfrm>
            <a:off x="4257350" y="3446088"/>
            <a:ext cx="3781500" cy="56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16" name="Shape 316"/>
        <p:cNvGrpSpPr/>
        <p:nvPr/>
      </p:nvGrpSpPr>
      <p:grpSpPr>
        <a:xfrm>
          <a:off x="0" y="0"/>
          <a:ext cx="0" cy="0"/>
          <a:chOff x="0" y="0"/>
          <a:chExt cx="0" cy="0"/>
        </a:xfrm>
      </p:grpSpPr>
      <p:grpSp>
        <p:nvGrpSpPr>
          <p:cNvPr id="317" name="Google Shape;317;p15"/>
          <p:cNvGrpSpPr/>
          <p:nvPr/>
        </p:nvGrpSpPr>
        <p:grpSpPr>
          <a:xfrm rot="10800000">
            <a:off x="578275" y="232240"/>
            <a:ext cx="7987458" cy="4833325"/>
            <a:chOff x="578275" y="156040"/>
            <a:chExt cx="7987458" cy="4833325"/>
          </a:xfrm>
        </p:grpSpPr>
        <p:sp>
          <p:nvSpPr>
            <p:cNvPr id="318" name="Google Shape;318;p15"/>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5"/>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 name="Google Shape;320;p15"/>
            <p:cNvGrpSpPr/>
            <p:nvPr/>
          </p:nvGrpSpPr>
          <p:grpSpPr>
            <a:xfrm>
              <a:off x="1290309" y="156040"/>
              <a:ext cx="183301" cy="702705"/>
              <a:chOff x="1506468" y="154140"/>
              <a:chExt cx="183301" cy="702705"/>
            </a:xfrm>
          </p:grpSpPr>
          <p:sp>
            <p:nvSpPr>
              <p:cNvPr id="321" name="Google Shape;321;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15"/>
            <p:cNvGrpSpPr/>
            <p:nvPr/>
          </p:nvGrpSpPr>
          <p:grpSpPr>
            <a:xfrm>
              <a:off x="2087821" y="156040"/>
              <a:ext cx="183301" cy="702705"/>
              <a:chOff x="1506468" y="154140"/>
              <a:chExt cx="183301" cy="702705"/>
            </a:xfrm>
          </p:grpSpPr>
          <p:sp>
            <p:nvSpPr>
              <p:cNvPr id="324" name="Google Shape;324;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5"/>
            <p:cNvGrpSpPr/>
            <p:nvPr/>
          </p:nvGrpSpPr>
          <p:grpSpPr>
            <a:xfrm>
              <a:off x="2885334" y="156040"/>
              <a:ext cx="183301" cy="702705"/>
              <a:chOff x="1506468" y="154140"/>
              <a:chExt cx="183301" cy="702705"/>
            </a:xfrm>
          </p:grpSpPr>
          <p:sp>
            <p:nvSpPr>
              <p:cNvPr id="327" name="Google Shape;327;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5"/>
            <p:cNvGrpSpPr/>
            <p:nvPr/>
          </p:nvGrpSpPr>
          <p:grpSpPr>
            <a:xfrm>
              <a:off x="3682846" y="156040"/>
              <a:ext cx="183301" cy="702705"/>
              <a:chOff x="1506468" y="154140"/>
              <a:chExt cx="183301" cy="702705"/>
            </a:xfrm>
          </p:grpSpPr>
          <p:sp>
            <p:nvSpPr>
              <p:cNvPr id="330" name="Google Shape;330;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 name="Google Shape;332;p15"/>
            <p:cNvGrpSpPr/>
            <p:nvPr/>
          </p:nvGrpSpPr>
          <p:grpSpPr>
            <a:xfrm>
              <a:off x="4480359" y="156040"/>
              <a:ext cx="183301" cy="702705"/>
              <a:chOff x="1506468" y="154140"/>
              <a:chExt cx="183301" cy="702705"/>
            </a:xfrm>
          </p:grpSpPr>
          <p:sp>
            <p:nvSpPr>
              <p:cNvPr id="333" name="Google Shape;333;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15"/>
            <p:cNvGrpSpPr/>
            <p:nvPr/>
          </p:nvGrpSpPr>
          <p:grpSpPr>
            <a:xfrm>
              <a:off x="5277871" y="156040"/>
              <a:ext cx="183301" cy="702705"/>
              <a:chOff x="1506468" y="154140"/>
              <a:chExt cx="183301" cy="702705"/>
            </a:xfrm>
          </p:grpSpPr>
          <p:sp>
            <p:nvSpPr>
              <p:cNvPr id="336" name="Google Shape;336;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 name="Google Shape;338;p15"/>
            <p:cNvGrpSpPr/>
            <p:nvPr/>
          </p:nvGrpSpPr>
          <p:grpSpPr>
            <a:xfrm>
              <a:off x="6075384" y="156040"/>
              <a:ext cx="183301" cy="702705"/>
              <a:chOff x="1506468" y="154140"/>
              <a:chExt cx="183301" cy="702705"/>
            </a:xfrm>
          </p:grpSpPr>
          <p:sp>
            <p:nvSpPr>
              <p:cNvPr id="339" name="Google Shape;339;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15"/>
            <p:cNvGrpSpPr/>
            <p:nvPr/>
          </p:nvGrpSpPr>
          <p:grpSpPr>
            <a:xfrm>
              <a:off x="6872896" y="156040"/>
              <a:ext cx="183301" cy="702705"/>
              <a:chOff x="1506468" y="154140"/>
              <a:chExt cx="183301" cy="702705"/>
            </a:xfrm>
          </p:grpSpPr>
          <p:sp>
            <p:nvSpPr>
              <p:cNvPr id="342" name="Google Shape;342;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5"/>
            <p:cNvGrpSpPr/>
            <p:nvPr/>
          </p:nvGrpSpPr>
          <p:grpSpPr>
            <a:xfrm>
              <a:off x="7670409" y="156040"/>
              <a:ext cx="183301" cy="702705"/>
              <a:chOff x="1506468" y="154140"/>
              <a:chExt cx="183301" cy="702705"/>
            </a:xfrm>
          </p:grpSpPr>
          <p:sp>
            <p:nvSpPr>
              <p:cNvPr id="345" name="Google Shape;345;p1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5"/>
            <p:cNvGrpSpPr/>
            <p:nvPr/>
          </p:nvGrpSpPr>
          <p:grpSpPr>
            <a:xfrm>
              <a:off x="1180883" y="1303646"/>
              <a:ext cx="6782241" cy="3150214"/>
              <a:chOff x="5746702" y="1303655"/>
              <a:chExt cx="3391799" cy="3150214"/>
            </a:xfrm>
          </p:grpSpPr>
          <p:grpSp>
            <p:nvGrpSpPr>
              <p:cNvPr id="348" name="Google Shape;348;p15"/>
              <p:cNvGrpSpPr/>
              <p:nvPr/>
            </p:nvGrpSpPr>
            <p:grpSpPr>
              <a:xfrm>
                <a:off x="5746702" y="3144189"/>
                <a:ext cx="3391799" cy="1309681"/>
                <a:chOff x="4944009" y="1147678"/>
                <a:chExt cx="3391799" cy="3153578"/>
              </a:xfrm>
            </p:grpSpPr>
            <p:sp>
              <p:nvSpPr>
                <p:cNvPr id="349" name="Google Shape;349;p15"/>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5"/>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5"/>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5"/>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5"/>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15"/>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5"/>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5"/>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7" name="Google Shape;367;p15"/>
          <p:cNvSpPr txBox="1"/>
          <p:nvPr>
            <p:ph type="title"/>
          </p:nvPr>
        </p:nvSpPr>
        <p:spPr>
          <a:xfrm>
            <a:off x="720000" y="539400"/>
            <a:ext cx="77040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368" name="Shape 368"/>
        <p:cNvGrpSpPr/>
        <p:nvPr/>
      </p:nvGrpSpPr>
      <p:grpSpPr>
        <a:xfrm>
          <a:off x="0" y="0"/>
          <a:ext cx="0" cy="0"/>
          <a:chOff x="0" y="0"/>
          <a:chExt cx="0" cy="0"/>
        </a:xfrm>
      </p:grpSpPr>
      <p:grpSp>
        <p:nvGrpSpPr>
          <p:cNvPr id="369" name="Google Shape;369;p16"/>
          <p:cNvGrpSpPr/>
          <p:nvPr/>
        </p:nvGrpSpPr>
        <p:grpSpPr>
          <a:xfrm>
            <a:off x="288950" y="145475"/>
            <a:ext cx="8566088" cy="4818707"/>
            <a:chOff x="288950" y="145475"/>
            <a:chExt cx="8566088" cy="4818707"/>
          </a:xfrm>
        </p:grpSpPr>
        <p:sp>
          <p:nvSpPr>
            <p:cNvPr id="370" name="Google Shape;370;p16"/>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16"/>
            <p:cNvGrpSpPr/>
            <p:nvPr/>
          </p:nvGrpSpPr>
          <p:grpSpPr>
            <a:xfrm>
              <a:off x="4984702" y="1303655"/>
              <a:ext cx="3391799" cy="3150214"/>
              <a:chOff x="5746702" y="1303655"/>
              <a:chExt cx="3391799" cy="3150214"/>
            </a:xfrm>
          </p:grpSpPr>
          <p:grpSp>
            <p:nvGrpSpPr>
              <p:cNvPr id="374" name="Google Shape;374;p16"/>
              <p:cNvGrpSpPr/>
              <p:nvPr/>
            </p:nvGrpSpPr>
            <p:grpSpPr>
              <a:xfrm>
                <a:off x="5746702" y="3144189"/>
                <a:ext cx="3391799" cy="1309681"/>
                <a:chOff x="4944009" y="1147678"/>
                <a:chExt cx="3391799" cy="3153578"/>
              </a:xfrm>
            </p:grpSpPr>
            <p:sp>
              <p:nvSpPr>
                <p:cNvPr id="375" name="Google Shape;375;p16"/>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6"/>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6"/>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6"/>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16"/>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6"/>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6"/>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6"/>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6"/>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6"/>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6"/>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6"/>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6"/>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6"/>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16"/>
            <p:cNvGrpSpPr/>
            <p:nvPr/>
          </p:nvGrpSpPr>
          <p:grpSpPr>
            <a:xfrm>
              <a:off x="878402" y="1303655"/>
              <a:ext cx="3391799" cy="3150214"/>
              <a:chOff x="5746702" y="1303655"/>
              <a:chExt cx="3391799" cy="3150214"/>
            </a:xfrm>
          </p:grpSpPr>
          <p:grpSp>
            <p:nvGrpSpPr>
              <p:cNvPr id="394" name="Google Shape;394;p16"/>
              <p:cNvGrpSpPr/>
              <p:nvPr/>
            </p:nvGrpSpPr>
            <p:grpSpPr>
              <a:xfrm>
                <a:off x="5746702" y="3144189"/>
                <a:ext cx="3391799" cy="1309681"/>
                <a:chOff x="4944009" y="1147678"/>
                <a:chExt cx="3391799" cy="3153578"/>
              </a:xfrm>
            </p:grpSpPr>
            <p:sp>
              <p:nvSpPr>
                <p:cNvPr id="395" name="Google Shape;395;p16"/>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6"/>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6"/>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6"/>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6"/>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6"/>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6"/>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16"/>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6"/>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6"/>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6"/>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6"/>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6"/>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6"/>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6"/>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6"/>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3" name="Google Shape;413;p16"/>
          <p:cNvSpPr txBox="1"/>
          <p:nvPr>
            <p:ph type="title"/>
          </p:nvPr>
        </p:nvSpPr>
        <p:spPr>
          <a:xfrm>
            <a:off x="861025" y="539400"/>
            <a:ext cx="3401100" cy="123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14" name="Shape 414"/>
        <p:cNvGrpSpPr/>
        <p:nvPr/>
      </p:nvGrpSpPr>
      <p:grpSpPr>
        <a:xfrm>
          <a:off x="0" y="0"/>
          <a:ext cx="0" cy="0"/>
          <a:chOff x="0" y="0"/>
          <a:chExt cx="0" cy="0"/>
        </a:xfrm>
      </p:grpSpPr>
      <p:grpSp>
        <p:nvGrpSpPr>
          <p:cNvPr id="415" name="Google Shape;415;p17"/>
          <p:cNvGrpSpPr/>
          <p:nvPr/>
        </p:nvGrpSpPr>
        <p:grpSpPr>
          <a:xfrm>
            <a:off x="578275" y="156040"/>
            <a:ext cx="7987458" cy="4833325"/>
            <a:chOff x="578275" y="156040"/>
            <a:chExt cx="7987458" cy="4833325"/>
          </a:xfrm>
        </p:grpSpPr>
        <p:sp>
          <p:nvSpPr>
            <p:cNvPr id="416" name="Google Shape;416;p17"/>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7"/>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8" name="Google Shape;418;p17"/>
            <p:cNvGrpSpPr/>
            <p:nvPr/>
          </p:nvGrpSpPr>
          <p:grpSpPr>
            <a:xfrm>
              <a:off x="1290309" y="156040"/>
              <a:ext cx="183301" cy="702705"/>
              <a:chOff x="1506468" y="154140"/>
              <a:chExt cx="183301" cy="702705"/>
            </a:xfrm>
          </p:grpSpPr>
          <p:sp>
            <p:nvSpPr>
              <p:cNvPr id="419" name="Google Shape;419;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17"/>
            <p:cNvGrpSpPr/>
            <p:nvPr/>
          </p:nvGrpSpPr>
          <p:grpSpPr>
            <a:xfrm>
              <a:off x="2087821" y="156040"/>
              <a:ext cx="183301" cy="702705"/>
              <a:chOff x="1506468" y="154140"/>
              <a:chExt cx="183301" cy="702705"/>
            </a:xfrm>
          </p:grpSpPr>
          <p:sp>
            <p:nvSpPr>
              <p:cNvPr id="422" name="Google Shape;422;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17"/>
            <p:cNvGrpSpPr/>
            <p:nvPr/>
          </p:nvGrpSpPr>
          <p:grpSpPr>
            <a:xfrm>
              <a:off x="2885334" y="156040"/>
              <a:ext cx="183301" cy="702705"/>
              <a:chOff x="1506468" y="154140"/>
              <a:chExt cx="183301" cy="702705"/>
            </a:xfrm>
          </p:grpSpPr>
          <p:sp>
            <p:nvSpPr>
              <p:cNvPr id="425" name="Google Shape;425;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 name="Google Shape;427;p17"/>
            <p:cNvGrpSpPr/>
            <p:nvPr/>
          </p:nvGrpSpPr>
          <p:grpSpPr>
            <a:xfrm>
              <a:off x="3682846" y="156040"/>
              <a:ext cx="183301" cy="702705"/>
              <a:chOff x="1506468" y="154140"/>
              <a:chExt cx="183301" cy="702705"/>
            </a:xfrm>
          </p:grpSpPr>
          <p:sp>
            <p:nvSpPr>
              <p:cNvPr id="428" name="Google Shape;428;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17"/>
            <p:cNvGrpSpPr/>
            <p:nvPr/>
          </p:nvGrpSpPr>
          <p:grpSpPr>
            <a:xfrm>
              <a:off x="4480359" y="156040"/>
              <a:ext cx="183301" cy="702705"/>
              <a:chOff x="1506468" y="154140"/>
              <a:chExt cx="183301" cy="702705"/>
            </a:xfrm>
          </p:grpSpPr>
          <p:sp>
            <p:nvSpPr>
              <p:cNvPr id="431" name="Google Shape;431;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 name="Google Shape;433;p17"/>
            <p:cNvGrpSpPr/>
            <p:nvPr/>
          </p:nvGrpSpPr>
          <p:grpSpPr>
            <a:xfrm>
              <a:off x="5277871" y="156040"/>
              <a:ext cx="183301" cy="702705"/>
              <a:chOff x="1506468" y="154140"/>
              <a:chExt cx="183301" cy="702705"/>
            </a:xfrm>
          </p:grpSpPr>
          <p:sp>
            <p:nvSpPr>
              <p:cNvPr id="434" name="Google Shape;434;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17"/>
            <p:cNvGrpSpPr/>
            <p:nvPr/>
          </p:nvGrpSpPr>
          <p:grpSpPr>
            <a:xfrm>
              <a:off x="6075384" y="156040"/>
              <a:ext cx="183301" cy="702705"/>
              <a:chOff x="1506468" y="154140"/>
              <a:chExt cx="183301" cy="702705"/>
            </a:xfrm>
          </p:grpSpPr>
          <p:sp>
            <p:nvSpPr>
              <p:cNvPr id="437" name="Google Shape;437;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17"/>
            <p:cNvGrpSpPr/>
            <p:nvPr/>
          </p:nvGrpSpPr>
          <p:grpSpPr>
            <a:xfrm>
              <a:off x="6872896" y="156040"/>
              <a:ext cx="183301" cy="702705"/>
              <a:chOff x="1506468" y="154140"/>
              <a:chExt cx="183301" cy="702705"/>
            </a:xfrm>
          </p:grpSpPr>
          <p:sp>
            <p:nvSpPr>
              <p:cNvPr id="440" name="Google Shape;440;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17"/>
            <p:cNvGrpSpPr/>
            <p:nvPr/>
          </p:nvGrpSpPr>
          <p:grpSpPr>
            <a:xfrm>
              <a:off x="7670409" y="156040"/>
              <a:ext cx="183301" cy="702705"/>
              <a:chOff x="1506468" y="154140"/>
              <a:chExt cx="183301" cy="702705"/>
            </a:xfrm>
          </p:grpSpPr>
          <p:sp>
            <p:nvSpPr>
              <p:cNvPr id="443" name="Google Shape;443;p17"/>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 name="Google Shape;445;p17"/>
            <p:cNvGrpSpPr/>
            <p:nvPr/>
          </p:nvGrpSpPr>
          <p:grpSpPr>
            <a:xfrm>
              <a:off x="1180883" y="1303646"/>
              <a:ext cx="6782241" cy="3150214"/>
              <a:chOff x="5746702" y="1303655"/>
              <a:chExt cx="3391799" cy="3150214"/>
            </a:xfrm>
          </p:grpSpPr>
          <p:grpSp>
            <p:nvGrpSpPr>
              <p:cNvPr id="446" name="Google Shape;446;p17"/>
              <p:cNvGrpSpPr/>
              <p:nvPr/>
            </p:nvGrpSpPr>
            <p:grpSpPr>
              <a:xfrm>
                <a:off x="5746702" y="3144189"/>
                <a:ext cx="3391799" cy="1309681"/>
                <a:chOff x="4944009" y="1147678"/>
                <a:chExt cx="3391799" cy="3153578"/>
              </a:xfrm>
            </p:grpSpPr>
            <p:sp>
              <p:nvSpPr>
                <p:cNvPr id="447" name="Google Shape;447;p17"/>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7"/>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7"/>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7"/>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7"/>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7"/>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7"/>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7"/>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p17"/>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7"/>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7"/>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7"/>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7"/>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7"/>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7"/>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5" name="Google Shape;465;p17"/>
          <p:cNvSpPr/>
          <p:nvPr/>
        </p:nvSpPr>
        <p:spPr>
          <a:xfrm>
            <a:off x="1129213" y="4778517"/>
            <a:ext cx="6889159" cy="24"/>
          </a:xfrm>
          <a:custGeom>
            <a:rect b="b" l="l" r="r" t="t"/>
            <a:pathLst>
              <a:path extrusionOk="0" h="1" w="266247">
                <a:moveTo>
                  <a:pt x="266246" y="1"/>
                </a:moveTo>
                <a:lnTo>
                  <a:pt x="0" y="1"/>
                </a:lnTo>
                <a:lnTo>
                  <a:pt x="221370" y="1"/>
                </a:lnTo>
                <a:close/>
              </a:path>
            </a:pathLst>
          </a:custGeom>
          <a:solidFill>
            <a:srgbClr val="D2D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7"/>
          <p:cNvSpPr txBox="1"/>
          <p:nvPr>
            <p:ph type="title"/>
          </p:nvPr>
        </p:nvSpPr>
        <p:spPr>
          <a:xfrm>
            <a:off x="3222750" y="3291063"/>
            <a:ext cx="43602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67" name="Google Shape;467;p17"/>
          <p:cNvSpPr txBox="1"/>
          <p:nvPr>
            <p:ph idx="1" type="subTitle"/>
          </p:nvPr>
        </p:nvSpPr>
        <p:spPr>
          <a:xfrm>
            <a:off x="1561050" y="1385100"/>
            <a:ext cx="6021900" cy="210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26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68" name="Shape 468"/>
        <p:cNvGrpSpPr/>
        <p:nvPr/>
      </p:nvGrpSpPr>
      <p:grpSpPr>
        <a:xfrm>
          <a:off x="0" y="0"/>
          <a:ext cx="0" cy="0"/>
          <a:chOff x="0" y="0"/>
          <a:chExt cx="0" cy="0"/>
        </a:xfrm>
      </p:grpSpPr>
      <p:grpSp>
        <p:nvGrpSpPr>
          <p:cNvPr id="469" name="Google Shape;469;p18"/>
          <p:cNvGrpSpPr/>
          <p:nvPr/>
        </p:nvGrpSpPr>
        <p:grpSpPr>
          <a:xfrm>
            <a:off x="288950" y="145475"/>
            <a:ext cx="8566088" cy="4818707"/>
            <a:chOff x="288950" y="145475"/>
            <a:chExt cx="8566088" cy="4818707"/>
          </a:xfrm>
        </p:grpSpPr>
        <p:sp>
          <p:nvSpPr>
            <p:cNvPr id="470" name="Google Shape;470;p18"/>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8"/>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8"/>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 name="Google Shape;473;p18"/>
            <p:cNvGrpSpPr/>
            <p:nvPr/>
          </p:nvGrpSpPr>
          <p:grpSpPr>
            <a:xfrm>
              <a:off x="4984702" y="1303655"/>
              <a:ext cx="3391799" cy="3150214"/>
              <a:chOff x="5746702" y="1303655"/>
              <a:chExt cx="3391799" cy="3150214"/>
            </a:xfrm>
          </p:grpSpPr>
          <p:grpSp>
            <p:nvGrpSpPr>
              <p:cNvPr id="474" name="Google Shape;474;p18"/>
              <p:cNvGrpSpPr/>
              <p:nvPr/>
            </p:nvGrpSpPr>
            <p:grpSpPr>
              <a:xfrm>
                <a:off x="5746702" y="3144189"/>
                <a:ext cx="3391799" cy="1309681"/>
                <a:chOff x="4944009" y="1147678"/>
                <a:chExt cx="3391799" cy="3153578"/>
              </a:xfrm>
            </p:grpSpPr>
            <p:sp>
              <p:nvSpPr>
                <p:cNvPr id="475" name="Google Shape;475;p18"/>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8"/>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8"/>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8"/>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8"/>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8"/>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8"/>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8"/>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3" name="Google Shape;483;p18"/>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8"/>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8"/>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8"/>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8"/>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8"/>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8"/>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8"/>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18"/>
            <p:cNvGrpSpPr/>
            <p:nvPr/>
          </p:nvGrpSpPr>
          <p:grpSpPr>
            <a:xfrm>
              <a:off x="878402" y="1303655"/>
              <a:ext cx="3391799" cy="3150214"/>
              <a:chOff x="5746702" y="1303655"/>
              <a:chExt cx="3391799" cy="3150214"/>
            </a:xfrm>
          </p:grpSpPr>
          <p:grpSp>
            <p:nvGrpSpPr>
              <p:cNvPr id="494" name="Google Shape;494;p18"/>
              <p:cNvGrpSpPr/>
              <p:nvPr/>
            </p:nvGrpSpPr>
            <p:grpSpPr>
              <a:xfrm>
                <a:off x="5746702" y="3144189"/>
                <a:ext cx="3391799" cy="1309681"/>
                <a:chOff x="4944009" y="1147678"/>
                <a:chExt cx="3391799" cy="3153578"/>
              </a:xfrm>
            </p:grpSpPr>
            <p:sp>
              <p:nvSpPr>
                <p:cNvPr id="495" name="Google Shape;495;p18"/>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8"/>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8"/>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8"/>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8"/>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8"/>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8"/>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 name="Google Shape;503;p18"/>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8"/>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8"/>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8"/>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8"/>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8"/>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8"/>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8"/>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8"/>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8"/>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3" name="Google Shape;513;p18"/>
          <p:cNvSpPr txBox="1"/>
          <p:nvPr>
            <p:ph type="title"/>
          </p:nvPr>
        </p:nvSpPr>
        <p:spPr>
          <a:xfrm>
            <a:off x="818250" y="539400"/>
            <a:ext cx="35259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4" name="Google Shape;514;p18"/>
          <p:cNvSpPr txBox="1"/>
          <p:nvPr>
            <p:ph idx="1" type="subTitle"/>
          </p:nvPr>
        </p:nvSpPr>
        <p:spPr>
          <a:xfrm rot="-174928">
            <a:off x="5531972" y="2211218"/>
            <a:ext cx="2264932" cy="1262234"/>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515" name="Shape 515"/>
        <p:cNvGrpSpPr/>
        <p:nvPr/>
      </p:nvGrpSpPr>
      <p:grpSpPr>
        <a:xfrm>
          <a:off x="0" y="0"/>
          <a:ext cx="0" cy="0"/>
          <a:chOff x="0" y="0"/>
          <a:chExt cx="0" cy="0"/>
        </a:xfrm>
      </p:grpSpPr>
      <p:sp>
        <p:nvSpPr>
          <p:cNvPr id="516" name="Google Shape;516;p19"/>
          <p:cNvSpPr/>
          <p:nvPr/>
        </p:nvSpPr>
        <p:spPr>
          <a:xfrm>
            <a:off x="853474" y="46832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a:off x="578275" y="25802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8" name="Google Shape;518;p19"/>
          <p:cNvGrpSpPr/>
          <p:nvPr/>
        </p:nvGrpSpPr>
        <p:grpSpPr>
          <a:xfrm rot="-5400000">
            <a:off x="689759" y="3827440"/>
            <a:ext cx="183301" cy="702705"/>
            <a:chOff x="1506468" y="154140"/>
            <a:chExt cx="183301" cy="702705"/>
          </a:xfrm>
        </p:grpSpPr>
        <p:sp>
          <p:nvSpPr>
            <p:cNvPr id="519" name="Google Shape;519;p1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19"/>
          <p:cNvGrpSpPr/>
          <p:nvPr/>
        </p:nvGrpSpPr>
        <p:grpSpPr>
          <a:xfrm rot="-5400000">
            <a:off x="689759" y="3029928"/>
            <a:ext cx="183301" cy="702705"/>
            <a:chOff x="1506468" y="154140"/>
            <a:chExt cx="183301" cy="702705"/>
          </a:xfrm>
        </p:grpSpPr>
        <p:sp>
          <p:nvSpPr>
            <p:cNvPr id="522" name="Google Shape;522;p1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19"/>
          <p:cNvGrpSpPr/>
          <p:nvPr/>
        </p:nvGrpSpPr>
        <p:grpSpPr>
          <a:xfrm rot="-5400000">
            <a:off x="689759" y="2232415"/>
            <a:ext cx="183301" cy="702705"/>
            <a:chOff x="1506468" y="154140"/>
            <a:chExt cx="183301" cy="702705"/>
          </a:xfrm>
        </p:grpSpPr>
        <p:sp>
          <p:nvSpPr>
            <p:cNvPr id="525" name="Google Shape;525;p1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9"/>
          <p:cNvGrpSpPr/>
          <p:nvPr/>
        </p:nvGrpSpPr>
        <p:grpSpPr>
          <a:xfrm rot="-5400000">
            <a:off x="689759" y="1434903"/>
            <a:ext cx="183301" cy="702705"/>
            <a:chOff x="1506468" y="154140"/>
            <a:chExt cx="183301" cy="702705"/>
          </a:xfrm>
        </p:grpSpPr>
        <p:sp>
          <p:nvSpPr>
            <p:cNvPr id="528" name="Google Shape;528;p1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19"/>
          <p:cNvGrpSpPr/>
          <p:nvPr/>
        </p:nvGrpSpPr>
        <p:grpSpPr>
          <a:xfrm rot="-5400000">
            <a:off x="689759" y="637390"/>
            <a:ext cx="183301" cy="702705"/>
            <a:chOff x="1506468" y="154140"/>
            <a:chExt cx="183301" cy="702705"/>
          </a:xfrm>
        </p:grpSpPr>
        <p:sp>
          <p:nvSpPr>
            <p:cNvPr id="531" name="Google Shape;531;p1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3" name="Google Shape;533;p19"/>
          <p:cNvSpPr txBox="1"/>
          <p:nvPr>
            <p:ph type="title"/>
          </p:nvPr>
        </p:nvSpPr>
        <p:spPr>
          <a:xfrm>
            <a:off x="720000" y="539400"/>
            <a:ext cx="77109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4" name="Google Shape;534;p19"/>
          <p:cNvSpPr txBox="1"/>
          <p:nvPr>
            <p:ph idx="1" type="subTitle"/>
          </p:nvPr>
        </p:nvSpPr>
        <p:spPr>
          <a:xfrm>
            <a:off x="1124050" y="1304700"/>
            <a:ext cx="4265400" cy="316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535" name="Shape 535"/>
        <p:cNvGrpSpPr/>
        <p:nvPr/>
      </p:nvGrpSpPr>
      <p:grpSpPr>
        <a:xfrm>
          <a:off x="0" y="0"/>
          <a:ext cx="0" cy="0"/>
          <a:chOff x="0" y="0"/>
          <a:chExt cx="0" cy="0"/>
        </a:xfrm>
      </p:grpSpPr>
      <p:sp>
        <p:nvSpPr>
          <p:cNvPr id="536" name="Google Shape;536;p20"/>
          <p:cNvSpPr/>
          <p:nvPr/>
        </p:nvSpPr>
        <p:spPr>
          <a:xfrm>
            <a:off x="853474" y="46832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0"/>
          <p:cNvSpPr/>
          <p:nvPr/>
        </p:nvSpPr>
        <p:spPr>
          <a:xfrm>
            <a:off x="578275" y="25802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8" name="Google Shape;538;p20"/>
          <p:cNvGrpSpPr/>
          <p:nvPr/>
        </p:nvGrpSpPr>
        <p:grpSpPr>
          <a:xfrm rot="-5400000">
            <a:off x="689759" y="3827440"/>
            <a:ext cx="183301" cy="702705"/>
            <a:chOff x="1506468" y="154140"/>
            <a:chExt cx="183301" cy="702705"/>
          </a:xfrm>
        </p:grpSpPr>
        <p:sp>
          <p:nvSpPr>
            <p:cNvPr id="539" name="Google Shape;539;p20"/>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20"/>
          <p:cNvGrpSpPr/>
          <p:nvPr/>
        </p:nvGrpSpPr>
        <p:grpSpPr>
          <a:xfrm rot="-5400000">
            <a:off x="689759" y="3029928"/>
            <a:ext cx="183301" cy="702705"/>
            <a:chOff x="1506468" y="154140"/>
            <a:chExt cx="183301" cy="702705"/>
          </a:xfrm>
        </p:grpSpPr>
        <p:sp>
          <p:nvSpPr>
            <p:cNvPr id="542" name="Google Shape;542;p20"/>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20"/>
          <p:cNvGrpSpPr/>
          <p:nvPr/>
        </p:nvGrpSpPr>
        <p:grpSpPr>
          <a:xfrm rot="-5400000">
            <a:off x="689759" y="2232415"/>
            <a:ext cx="183301" cy="702705"/>
            <a:chOff x="1506468" y="154140"/>
            <a:chExt cx="183301" cy="702705"/>
          </a:xfrm>
        </p:grpSpPr>
        <p:sp>
          <p:nvSpPr>
            <p:cNvPr id="545" name="Google Shape;545;p20"/>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20"/>
          <p:cNvGrpSpPr/>
          <p:nvPr/>
        </p:nvGrpSpPr>
        <p:grpSpPr>
          <a:xfrm rot="-5400000">
            <a:off x="689759" y="1434903"/>
            <a:ext cx="183301" cy="702705"/>
            <a:chOff x="1506468" y="154140"/>
            <a:chExt cx="183301" cy="702705"/>
          </a:xfrm>
        </p:grpSpPr>
        <p:sp>
          <p:nvSpPr>
            <p:cNvPr id="548" name="Google Shape;548;p20"/>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20"/>
          <p:cNvGrpSpPr/>
          <p:nvPr/>
        </p:nvGrpSpPr>
        <p:grpSpPr>
          <a:xfrm rot="-5400000">
            <a:off x="689759" y="637390"/>
            <a:ext cx="183301" cy="702705"/>
            <a:chOff x="1506468" y="154140"/>
            <a:chExt cx="183301" cy="702705"/>
          </a:xfrm>
        </p:grpSpPr>
        <p:sp>
          <p:nvSpPr>
            <p:cNvPr id="551" name="Google Shape;551;p20"/>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20"/>
          <p:cNvSpPr txBox="1"/>
          <p:nvPr>
            <p:ph type="title"/>
          </p:nvPr>
        </p:nvSpPr>
        <p:spPr>
          <a:xfrm>
            <a:off x="1388425" y="942913"/>
            <a:ext cx="3691500" cy="20640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4" name="Google Shape;554;p20"/>
          <p:cNvSpPr txBox="1"/>
          <p:nvPr>
            <p:ph idx="1" type="subTitle"/>
          </p:nvPr>
        </p:nvSpPr>
        <p:spPr>
          <a:xfrm>
            <a:off x="1388425" y="3311688"/>
            <a:ext cx="3183600" cy="888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grpSp>
        <p:nvGrpSpPr>
          <p:cNvPr id="17" name="Google Shape;17;p3"/>
          <p:cNvGrpSpPr/>
          <p:nvPr/>
        </p:nvGrpSpPr>
        <p:grpSpPr>
          <a:xfrm>
            <a:off x="578275" y="156040"/>
            <a:ext cx="7987458" cy="4833325"/>
            <a:chOff x="578275" y="156040"/>
            <a:chExt cx="7987458" cy="4833325"/>
          </a:xfrm>
        </p:grpSpPr>
        <p:sp>
          <p:nvSpPr>
            <p:cNvPr id="18" name="Google Shape;18;p3"/>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3"/>
            <p:cNvGrpSpPr/>
            <p:nvPr/>
          </p:nvGrpSpPr>
          <p:grpSpPr>
            <a:xfrm>
              <a:off x="1290309" y="156040"/>
              <a:ext cx="183301" cy="702705"/>
              <a:chOff x="1506468" y="154140"/>
              <a:chExt cx="183301" cy="702705"/>
            </a:xfrm>
          </p:grpSpPr>
          <p:sp>
            <p:nvSpPr>
              <p:cNvPr id="21" name="Google Shape;21;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3"/>
            <p:cNvGrpSpPr/>
            <p:nvPr/>
          </p:nvGrpSpPr>
          <p:grpSpPr>
            <a:xfrm>
              <a:off x="2087821" y="156040"/>
              <a:ext cx="183301" cy="702705"/>
              <a:chOff x="1506468" y="154140"/>
              <a:chExt cx="183301" cy="702705"/>
            </a:xfrm>
          </p:grpSpPr>
          <p:sp>
            <p:nvSpPr>
              <p:cNvPr id="24" name="Google Shape;24;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3"/>
            <p:cNvGrpSpPr/>
            <p:nvPr/>
          </p:nvGrpSpPr>
          <p:grpSpPr>
            <a:xfrm>
              <a:off x="2885334" y="156040"/>
              <a:ext cx="183301" cy="702705"/>
              <a:chOff x="1506468" y="154140"/>
              <a:chExt cx="183301" cy="702705"/>
            </a:xfrm>
          </p:grpSpPr>
          <p:sp>
            <p:nvSpPr>
              <p:cNvPr id="27" name="Google Shape;27;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3"/>
            <p:cNvGrpSpPr/>
            <p:nvPr/>
          </p:nvGrpSpPr>
          <p:grpSpPr>
            <a:xfrm>
              <a:off x="3682846" y="156040"/>
              <a:ext cx="183301" cy="702705"/>
              <a:chOff x="1506468" y="154140"/>
              <a:chExt cx="183301" cy="702705"/>
            </a:xfrm>
          </p:grpSpPr>
          <p:sp>
            <p:nvSpPr>
              <p:cNvPr id="30" name="Google Shape;30;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 name="Google Shape;32;p3"/>
            <p:cNvGrpSpPr/>
            <p:nvPr/>
          </p:nvGrpSpPr>
          <p:grpSpPr>
            <a:xfrm>
              <a:off x="4480359" y="156040"/>
              <a:ext cx="183301" cy="702705"/>
              <a:chOff x="1506468" y="154140"/>
              <a:chExt cx="183301" cy="702705"/>
            </a:xfrm>
          </p:grpSpPr>
          <p:sp>
            <p:nvSpPr>
              <p:cNvPr id="33" name="Google Shape;33;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3"/>
            <p:cNvGrpSpPr/>
            <p:nvPr/>
          </p:nvGrpSpPr>
          <p:grpSpPr>
            <a:xfrm>
              <a:off x="5277871" y="156040"/>
              <a:ext cx="183301" cy="702705"/>
              <a:chOff x="1506468" y="154140"/>
              <a:chExt cx="183301" cy="702705"/>
            </a:xfrm>
          </p:grpSpPr>
          <p:sp>
            <p:nvSpPr>
              <p:cNvPr id="36" name="Google Shape;36;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 name="Google Shape;38;p3"/>
            <p:cNvGrpSpPr/>
            <p:nvPr/>
          </p:nvGrpSpPr>
          <p:grpSpPr>
            <a:xfrm>
              <a:off x="6075384" y="156040"/>
              <a:ext cx="183301" cy="702705"/>
              <a:chOff x="1506468" y="154140"/>
              <a:chExt cx="183301" cy="702705"/>
            </a:xfrm>
          </p:grpSpPr>
          <p:sp>
            <p:nvSpPr>
              <p:cNvPr id="39" name="Google Shape;39;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 name="Google Shape;41;p3"/>
            <p:cNvGrpSpPr/>
            <p:nvPr/>
          </p:nvGrpSpPr>
          <p:grpSpPr>
            <a:xfrm>
              <a:off x="6872896" y="156040"/>
              <a:ext cx="183301" cy="702705"/>
              <a:chOff x="1506468" y="154140"/>
              <a:chExt cx="183301" cy="702705"/>
            </a:xfrm>
          </p:grpSpPr>
          <p:sp>
            <p:nvSpPr>
              <p:cNvPr id="42" name="Google Shape;42;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 name="Google Shape;44;p3"/>
            <p:cNvGrpSpPr/>
            <p:nvPr/>
          </p:nvGrpSpPr>
          <p:grpSpPr>
            <a:xfrm>
              <a:off x="7670409" y="156040"/>
              <a:ext cx="183301" cy="702705"/>
              <a:chOff x="1506468" y="154140"/>
              <a:chExt cx="183301" cy="702705"/>
            </a:xfrm>
          </p:grpSpPr>
          <p:sp>
            <p:nvSpPr>
              <p:cNvPr id="45" name="Google Shape;45;p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3"/>
            <p:cNvGrpSpPr/>
            <p:nvPr/>
          </p:nvGrpSpPr>
          <p:grpSpPr>
            <a:xfrm>
              <a:off x="1180883" y="1303646"/>
              <a:ext cx="6782241" cy="3150214"/>
              <a:chOff x="5746702" y="1303655"/>
              <a:chExt cx="3391799" cy="3150214"/>
            </a:xfrm>
          </p:grpSpPr>
          <p:grpSp>
            <p:nvGrpSpPr>
              <p:cNvPr id="48" name="Google Shape;48;p3"/>
              <p:cNvGrpSpPr/>
              <p:nvPr/>
            </p:nvGrpSpPr>
            <p:grpSpPr>
              <a:xfrm>
                <a:off x="5746702" y="3144189"/>
                <a:ext cx="3391799" cy="1309681"/>
                <a:chOff x="4944009" y="1147678"/>
                <a:chExt cx="3391799" cy="3153578"/>
              </a:xfrm>
            </p:grpSpPr>
            <p:sp>
              <p:nvSpPr>
                <p:cNvPr id="49" name="Google Shape;49;p3"/>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3"/>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 name="Google Shape;67;p3"/>
          <p:cNvSpPr txBox="1"/>
          <p:nvPr>
            <p:ph type="title"/>
          </p:nvPr>
        </p:nvSpPr>
        <p:spPr>
          <a:xfrm>
            <a:off x="2207550" y="2313800"/>
            <a:ext cx="4728900" cy="1476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8" name="Google Shape;68;p3"/>
          <p:cNvSpPr txBox="1"/>
          <p:nvPr>
            <p:ph hasCustomPrompt="1" idx="2" type="title"/>
          </p:nvPr>
        </p:nvSpPr>
        <p:spPr>
          <a:xfrm>
            <a:off x="4096500" y="1196083"/>
            <a:ext cx="951000" cy="778500"/>
          </a:xfrm>
          <a:prstGeom prst="rect">
            <a:avLst/>
          </a:prstGeom>
          <a:solidFill>
            <a:schemeClr val="lt2"/>
          </a:solidFill>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9" name="Google Shape;69;p3"/>
          <p:cNvSpPr txBox="1"/>
          <p:nvPr>
            <p:ph idx="1" type="subTitle"/>
          </p:nvPr>
        </p:nvSpPr>
        <p:spPr>
          <a:xfrm>
            <a:off x="2241276" y="3866316"/>
            <a:ext cx="4560300" cy="56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0" name="Google Shape;70;p3"/>
          <p:cNvSpPr/>
          <p:nvPr/>
        </p:nvSpPr>
        <p:spPr>
          <a:xfrm rot="-5400000">
            <a:off x="8410175" y="3956375"/>
            <a:ext cx="770725" cy="524725"/>
          </a:xfrm>
          <a:prstGeom prst="flowChartOffpageConnec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0">
    <p:spTree>
      <p:nvGrpSpPr>
        <p:cNvPr id="555" name="Shape 555"/>
        <p:cNvGrpSpPr/>
        <p:nvPr/>
      </p:nvGrpSpPr>
      <p:grpSpPr>
        <a:xfrm>
          <a:off x="0" y="0"/>
          <a:ext cx="0" cy="0"/>
          <a:chOff x="0" y="0"/>
          <a:chExt cx="0" cy="0"/>
        </a:xfrm>
      </p:grpSpPr>
      <p:grpSp>
        <p:nvGrpSpPr>
          <p:cNvPr id="556" name="Google Shape;556;p21"/>
          <p:cNvGrpSpPr/>
          <p:nvPr/>
        </p:nvGrpSpPr>
        <p:grpSpPr>
          <a:xfrm rot="10800000">
            <a:off x="578275" y="232240"/>
            <a:ext cx="7987458" cy="4833325"/>
            <a:chOff x="578275" y="156040"/>
            <a:chExt cx="7987458" cy="4833325"/>
          </a:xfrm>
        </p:grpSpPr>
        <p:sp>
          <p:nvSpPr>
            <p:cNvPr id="557" name="Google Shape;557;p21"/>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1"/>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21"/>
            <p:cNvGrpSpPr/>
            <p:nvPr/>
          </p:nvGrpSpPr>
          <p:grpSpPr>
            <a:xfrm>
              <a:off x="1290309" y="156040"/>
              <a:ext cx="183301" cy="702705"/>
              <a:chOff x="1506468" y="154140"/>
              <a:chExt cx="183301" cy="702705"/>
            </a:xfrm>
          </p:grpSpPr>
          <p:sp>
            <p:nvSpPr>
              <p:cNvPr id="560" name="Google Shape;560;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21"/>
            <p:cNvGrpSpPr/>
            <p:nvPr/>
          </p:nvGrpSpPr>
          <p:grpSpPr>
            <a:xfrm>
              <a:off x="2087821" y="156040"/>
              <a:ext cx="183301" cy="702705"/>
              <a:chOff x="1506468" y="154140"/>
              <a:chExt cx="183301" cy="702705"/>
            </a:xfrm>
          </p:grpSpPr>
          <p:sp>
            <p:nvSpPr>
              <p:cNvPr id="563" name="Google Shape;563;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21"/>
            <p:cNvGrpSpPr/>
            <p:nvPr/>
          </p:nvGrpSpPr>
          <p:grpSpPr>
            <a:xfrm>
              <a:off x="2885334" y="156040"/>
              <a:ext cx="183301" cy="702705"/>
              <a:chOff x="1506468" y="154140"/>
              <a:chExt cx="183301" cy="702705"/>
            </a:xfrm>
          </p:grpSpPr>
          <p:sp>
            <p:nvSpPr>
              <p:cNvPr id="566" name="Google Shape;566;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21"/>
            <p:cNvGrpSpPr/>
            <p:nvPr/>
          </p:nvGrpSpPr>
          <p:grpSpPr>
            <a:xfrm>
              <a:off x="3682846" y="156040"/>
              <a:ext cx="183301" cy="702705"/>
              <a:chOff x="1506468" y="154140"/>
              <a:chExt cx="183301" cy="702705"/>
            </a:xfrm>
          </p:grpSpPr>
          <p:sp>
            <p:nvSpPr>
              <p:cNvPr id="569" name="Google Shape;569;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21"/>
            <p:cNvGrpSpPr/>
            <p:nvPr/>
          </p:nvGrpSpPr>
          <p:grpSpPr>
            <a:xfrm>
              <a:off x="4480359" y="156040"/>
              <a:ext cx="183301" cy="702705"/>
              <a:chOff x="1506468" y="154140"/>
              <a:chExt cx="183301" cy="702705"/>
            </a:xfrm>
          </p:grpSpPr>
          <p:sp>
            <p:nvSpPr>
              <p:cNvPr id="572" name="Google Shape;572;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21"/>
            <p:cNvGrpSpPr/>
            <p:nvPr/>
          </p:nvGrpSpPr>
          <p:grpSpPr>
            <a:xfrm>
              <a:off x="5277871" y="156040"/>
              <a:ext cx="183301" cy="702705"/>
              <a:chOff x="1506468" y="154140"/>
              <a:chExt cx="183301" cy="702705"/>
            </a:xfrm>
          </p:grpSpPr>
          <p:sp>
            <p:nvSpPr>
              <p:cNvPr id="575" name="Google Shape;575;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21"/>
            <p:cNvGrpSpPr/>
            <p:nvPr/>
          </p:nvGrpSpPr>
          <p:grpSpPr>
            <a:xfrm>
              <a:off x="6075384" y="156040"/>
              <a:ext cx="183301" cy="702705"/>
              <a:chOff x="1506468" y="154140"/>
              <a:chExt cx="183301" cy="702705"/>
            </a:xfrm>
          </p:grpSpPr>
          <p:sp>
            <p:nvSpPr>
              <p:cNvPr id="578" name="Google Shape;578;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21"/>
            <p:cNvGrpSpPr/>
            <p:nvPr/>
          </p:nvGrpSpPr>
          <p:grpSpPr>
            <a:xfrm>
              <a:off x="6872896" y="156040"/>
              <a:ext cx="183301" cy="702705"/>
              <a:chOff x="1506468" y="154140"/>
              <a:chExt cx="183301" cy="702705"/>
            </a:xfrm>
          </p:grpSpPr>
          <p:sp>
            <p:nvSpPr>
              <p:cNvPr id="581" name="Google Shape;581;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21"/>
            <p:cNvGrpSpPr/>
            <p:nvPr/>
          </p:nvGrpSpPr>
          <p:grpSpPr>
            <a:xfrm>
              <a:off x="7670409" y="156040"/>
              <a:ext cx="183301" cy="702705"/>
              <a:chOff x="1506468" y="154140"/>
              <a:chExt cx="183301" cy="702705"/>
            </a:xfrm>
          </p:grpSpPr>
          <p:sp>
            <p:nvSpPr>
              <p:cNvPr id="584" name="Google Shape;584;p21"/>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1"/>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 name="Google Shape;586;p21"/>
            <p:cNvGrpSpPr/>
            <p:nvPr/>
          </p:nvGrpSpPr>
          <p:grpSpPr>
            <a:xfrm>
              <a:off x="1180883" y="1303646"/>
              <a:ext cx="6782241" cy="3150214"/>
              <a:chOff x="5746702" y="1303655"/>
              <a:chExt cx="3391799" cy="3150214"/>
            </a:xfrm>
          </p:grpSpPr>
          <p:grpSp>
            <p:nvGrpSpPr>
              <p:cNvPr id="587" name="Google Shape;587;p21"/>
              <p:cNvGrpSpPr/>
              <p:nvPr/>
            </p:nvGrpSpPr>
            <p:grpSpPr>
              <a:xfrm>
                <a:off x="5746702" y="3144189"/>
                <a:ext cx="3391799" cy="1309681"/>
                <a:chOff x="4944009" y="1147678"/>
                <a:chExt cx="3391799" cy="3153578"/>
              </a:xfrm>
            </p:grpSpPr>
            <p:sp>
              <p:nvSpPr>
                <p:cNvPr id="588" name="Google Shape;588;p21"/>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1"/>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1"/>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1"/>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1"/>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1"/>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1"/>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1"/>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 name="Google Shape;596;p21"/>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1"/>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1"/>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1"/>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1"/>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1"/>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1"/>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1"/>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1"/>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6" name="Google Shape;606;p21"/>
          <p:cNvSpPr txBox="1"/>
          <p:nvPr>
            <p:ph idx="1" type="body"/>
          </p:nvPr>
        </p:nvSpPr>
        <p:spPr>
          <a:xfrm>
            <a:off x="927075" y="1223825"/>
            <a:ext cx="3623100" cy="3255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
        <p:nvSpPr>
          <p:cNvPr id="607" name="Google Shape;607;p21"/>
          <p:cNvSpPr txBox="1"/>
          <p:nvPr>
            <p:ph idx="2" type="body"/>
          </p:nvPr>
        </p:nvSpPr>
        <p:spPr>
          <a:xfrm>
            <a:off x="4593816" y="1223825"/>
            <a:ext cx="3623100" cy="3255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a:solidFill>
                  <a:schemeClr val="dk1"/>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
        <p:nvSpPr>
          <p:cNvPr id="608" name="Google Shape;608;p21"/>
          <p:cNvSpPr txBox="1"/>
          <p:nvPr>
            <p:ph type="title"/>
          </p:nvPr>
        </p:nvSpPr>
        <p:spPr>
          <a:xfrm>
            <a:off x="720000" y="539400"/>
            <a:ext cx="77040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609" name="Shape 609"/>
        <p:cNvGrpSpPr/>
        <p:nvPr/>
      </p:nvGrpSpPr>
      <p:grpSpPr>
        <a:xfrm>
          <a:off x="0" y="0"/>
          <a:ext cx="0" cy="0"/>
          <a:chOff x="0" y="0"/>
          <a:chExt cx="0" cy="0"/>
        </a:xfrm>
      </p:grpSpPr>
      <p:grpSp>
        <p:nvGrpSpPr>
          <p:cNvPr id="610" name="Google Shape;610;p22"/>
          <p:cNvGrpSpPr/>
          <p:nvPr/>
        </p:nvGrpSpPr>
        <p:grpSpPr>
          <a:xfrm rot="10800000">
            <a:off x="578275" y="232240"/>
            <a:ext cx="7987458" cy="4833325"/>
            <a:chOff x="578275" y="156040"/>
            <a:chExt cx="7987458" cy="4833325"/>
          </a:xfrm>
        </p:grpSpPr>
        <p:sp>
          <p:nvSpPr>
            <p:cNvPr id="611" name="Google Shape;611;p22"/>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 name="Google Shape;613;p22"/>
            <p:cNvGrpSpPr/>
            <p:nvPr/>
          </p:nvGrpSpPr>
          <p:grpSpPr>
            <a:xfrm>
              <a:off x="1290309" y="156040"/>
              <a:ext cx="183301" cy="702705"/>
              <a:chOff x="1506468" y="154140"/>
              <a:chExt cx="183301" cy="702705"/>
            </a:xfrm>
          </p:grpSpPr>
          <p:sp>
            <p:nvSpPr>
              <p:cNvPr id="614" name="Google Shape;614;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22"/>
            <p:cNvGrpSpPr/>
            <p:nvPr/>
          </p:nvGrpSpPr>
          <p:grpSpPr>
            <a:xfrm>
              <a:off x="2087821" y="156040"/>
              <a:ext cx="183301" cy="702705"/>
              <a:chOff x="1506468" y="154140"/>
              <a:chExt cx="183301" cy="702705"/>
            </a:xfrm>
          </p:grpSpPr>
          <p:sp>
            <p:nvSpPr>
              <p:cNvPr id="617" name="Google Shape;617;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2"/>
            <p:cNvGrpSpPr/>
            <p:nvPr/>
          </p:nvGrpSpPr>
          <p:grpSpPr>
            <a:xfrm>
              <a:off x="2885334" y="156040"/>
              <a:ext cx="183301" cy="702705"/>
              <a:chOff x="1506468" y="154140"/>
              <a:chExt cx="183301" cy="702705"/>
            </a:xfrm>
          </p:grpSpPr>
          <p:sp>
            <p:nvSpPr>
              <p:cNvPr id="620" name="Google Shape;620;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 name="Google Shape;622;p22"/>
            <p:cNvGrpSpPr/>
            <p:nvPr/>
          </p:nvGrpSpPr>
          <p:grpSpPr>
            <a:xfrm>
              <a:off x="3682846" y="156040"/>
              <a:ext cx="183301" cy="702705"/>
              <a:chOff x="1506468" y="154140"/>
              <a:chExt cx="183301" cy="702705"/>
            </a:xfrm>
          </p:grpSpPr>
          <p:sp>
            <p:nvSpPr>
              <p:cNvPr id="623" name="Google Shape;623;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22"/>
            <p:cNvGrpSpPr/>
            <p:nvPr/>
          </p:nvGrpSpPr>
          <p:grpSpPr>
            <a:xfrm>
              <a:off x="4480359" y="156040"/>
              <a:ext cx="183301" cy="702705"/>
              <a:chOff x="1506468" y="154140"/>
              <a:chExt cx="183301" cy="702705"/>
            </a:xfrm>
          </p:grpSpPr>
          <p:sp>
            <p:nvSpPr>
              <p:cNvPr id="626" name="Google Shape;626;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2"/>
            <p:cNvGrpSpPr/>
            <p:nvPr/>
          </p:nvGrpSpPr>
          <p:grpSpPr>
            <a:xfrm>
              <a:off x="5277871" y="156040"/>
              <a:ext cx="183301" cy="702705"/>
              <a:chOff x="1506468" y="154140"/>
              <a:chExt cx="183301" cy="702705"/>
            </a:xfrm>
          </p:grpSpPr>
          <p:sp>
            <p:nvSpPr>
              <p:cNvPr id="629" name="Google Shape;629;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22"/>
            <p:cNvGrpSpPr/>
            <p:nvPr/>
          </p:nvGrpSpPr>
          <p:grpSpPr>
            <a:xfrm>
              <a:off x="6075384" y="156040"/>
              <a:ext cx="183301" cy="702705"/>
              <a:chOff x="1506468" y="154140"/>
              <a:chExt cx="183301" cy="702705"/>
            </a:xfrm>
          </p:grpSpPr>
          <p:sp>
            <p:nvSpPr>
              <p:cNvPr id="632" name="Google Shape;632;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22"/>
            <p:cNvGrpSpPr/>
            <p:nvPr/>
          </p:nvGrpSpPr>
          <p:grpSpPr>
            <a:xfrm>
              <a:off x="6872896" y="156040"/>
              <a:ext cx="183301" cy="702705"/>
              <a:chOff x="1506468" y="154140"/>
              <a:chExt cx="183301" cy="702705"/>
            </a:xfrm>
          </p:grpSpPr>
          <p:sp>
            <p:nvSpPr>
              <p:cNvPr id="635" name="Google Shape;635;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22"/>
            <p:cNvGrpSpPr/>
            <p:nvPr/>
          </p:nvGrpSpPr>
          <p:grpSpPr>
            <a:xfrm>
              <a:off x="7670409" y="156040"/>
              <a:ext cx="183301" cy="702705"/>
              <a:chOff x="1506468" y="154140"/>
              <a:chExt cx="183301" cy="702705"/>
            </a:xfrm>
          </p:grpSpPr>
          <p:sp>
            <p:nvSpPr>
              <p:cNvPr id="638" name="Google Shape;638;p2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22"/>
            <p:cNvGrpSpPr/>
            <p:nvPr/>
          </p:nvGrpSpPr>
          <p:grpSpPr>
            <a:xfrm>
              <a:off x="1180883" y="1303646"/>
              <a:ext cx="6782241" cy="3150214"/>
              <a:chOff x="5746702" y="1303655"/>
              <a:chExt cx="3391799" cy="3150214"/>
            </a:xfrm>
          </p:grpSpPr>
          <p:grpSp>
            <p:nvGrpSpPr>
              <p:cNvPr id="641" name="Google Shape;641;p22"/>
              <p:cNvGrpSpPr/>
              <p:nvPr/>
            </p:nvGrpSpPr>
            <p:grpSpPr>
              <a:xfrm>
                <a:off x="5746702" y="3144189"/>
                <a:ext cx="3391799" cy="1309681"/>
                <a:chOff x="4944009" y="1147678"/>
                <a:chExt cx="3391799" cy="3153578"/>
              </a:xfrm>
            </p:grpSpPr>
            <p:sp>
              <p:nvSpPr>
                <p:cNvPr id="642" name="Google Shape;642;p22"/>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2"/>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2"/>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2"/>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2"/>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2"/>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0" name="Google Shape;650;p22"/>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2"/>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2"/>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2"/>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2"/>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2"/>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2"/>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0" name="Google Shape;660;p22"/>
          <p:cNvSpPr txBox="1"/>
          <p:nvPr>
            <p:ph type="title"/>
          </p:nvPr>
        </p:nvSpPr>
        <p:spPr>
          <a:xfrm>
            <a:off x="713100" y="539400"/>
            <a:ext cx="77178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61" name="Google Shape;661;p22"/>
          <p:cNvSpPr txBox="1"/>
          <p:nvPr>
            <p:ph idx="2" type="title"/>
          </p:nvPr>
        </p:nvSpPr>
        <p:spPr>
          <a:xfrm>
            <a:off x="5855755" y="3036650"/>
            <a:ext cx="202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2" name="Google Shape;662;p22"/>
          <p:cNvSpPr txBox="1"/>
          <p:nvPr>
            <p:ph idx="1" type="subTitle"/>
          </p:nvPr>
        </p:nvSpPr>
        <p:spPr>
          <a:xfrm>
            <a:off x="5855755" y="3430817"/>
            <a:ext cx="2024400" cy="60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63" name="Google Shape;663;p22"/>
          <p:cNvSpPr txBox="1"/>
          <p:nvPr>
            <p:ph idx="3" type="title"/>
          </p:nvPr>
        </p:nvSpPr>
        <p:spPr>
          <a:xfrm>
            <a:off x="1263850" y="3036663"/>
            <a:ext cx="202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4" name="Google Shape;664;p22"/>
          <p:cNvSpPr txBox="1"/>
          <p:nvPr>
            <p:ph idx="4" type="subTitle"/>
          </p:nvPr>
        </p:nvSpPr>
        <p:spPr>
          <a:xfrm>
            <a:off x="1263852" y="3430830"/>
            <a:ext cx="2024400" cy="60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65" name="Google Shape;665;p22"/>
          <p:cNvSpPr txBox="1"/>
          <p:nvPr>
            <p:ph idx="5" type="title"/>
          </p:nvPr>
        </p:nvSpPr>
        <p:spPr>
          <a:xfrm>
            <a:off x="3559810" y="3036650"/>
            <a:ext cx="202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6" name="Google Shape;666;p22"/>
          <p:cNvSpPr txBox="1"/>
          <p:nvPr>
            <p:ph idx="6" type="subTitle"/>
          </p:nvPr>
        </p:nvSpPr>
        <p:spPr>
          <a:xfrm>
            <a:off x="3559810" y="3430817"/>
            <a:ext cx="2024400" cy="60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67" name="Google Shape;667;p22"/>
          <p:cNvSpPr txBox="1"/>
          <p:nvPr>
            <p:ph hasCustomPrompt="1" idx="7" type="title"/>
          </p:nvPr>
        </p:nvSpPr>
        <p:spPr>
          <a:xfrm>
            <a:off x="1263850" y="2574900"/>
            <a:ext cx="202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668" name="Google Shape;668;p22"/>
          <p:cNvSpPr txBox="1"/>
          <p:nvPr>
            <p:ph hasCustomPrompt="1" idx="8" type="title"/>
          </p:nvPr>
        </p:nvSpPr>
        <p:spPr>
          <a:xfrm>
            <a:off x="3558000" y="2574900"/>
            <a:ext cx="202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669" name="Google Shape;669;p22"/>
          <p:cNvSpPr txBox="1"/>
          <p:nvPr>
            <p:ph hasCustomPrompt="1" idx="9" type="title"/>
          </p:nvPr>
        </p:nvSpPr>
        <p:spPr>
          <a:xfrm>
            <a:off x="5855750" y="2574900"/>
            <a:ext cx="202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6_2">
    <p:spTree>
      <p:nvGrpSpPr>
        <p:cNvPr id="670" name="Shape 670"/>
        <p:cNvGrpSpPr/>
        <p:nvPr/>
      </p:nvGrpSpPr>
      <p:grpSpPr>
        <a:xfrm>
          <a:off x="0" y="0"/>
          <a:ext cx="0" cy="0"/>
          <a:chOff x="0" y="0"/>
          <a:chExt cx="0" cy="0"/>
        </a:xfrm>
      </p:grpSpPr>
      <p:grpSp>
        <p:nvGrpSpPr>
          <p:cNvPr id="671" name="Google Shape;671;p23"/>
          <p:cNvGrpSpPr/>
          <p:nvPr/>
        </p:nvGrpSpPr>
        <p:grpSpPr>
          <a:xfrm rot="10800000">
            <a:off x="578275" y="232240"/>
            <a:ext cx="7987458" cy="4833325"/>
            <a:chOff x="578275" y="156040"/>
            <a:chExt cx="7987458" cy="4833325"/>
          </a:xfrm>
        </p:grpSpPr>
        <p:sp>
          <p:nvSpPr>
            <p:cNvPr id="672" name="Google Shape;672;p23"/>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 name="Google Shape;674;p23"/>
            <p:cNvGrpSpPr/>
            <p:nvPr/>
          </p:nvGrpSpPr>
          <p:grpSpPr>
            <a:xfrm>
              <a:off x="1290309" y="156040"/>
              <a:ext cx="183301" cy="702705"/>
              <a:chOff x="1506468" y="154140"/>
              <a:chExt cx="183301" cy="702705"/>
            </a:xfrm>
          </p:grpSpPr>
          <p:sp>
            <p:nvSpPr>
              <p:cNvPr id="675" name="Google Shape;675;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23"/>
            <p:cNvGrpSpPr/>
            <p:nvPr/>
          </p:nvGrpSpPr>
          <p:grpSpPr>
            <a:xfrm>
              <a:off x="2087821" y="156040"/>
              <a:ext cx="183301" cy="702705"/>
              <a:chOff x="1506468" y="154140"/>
              <a:chExt cx="183301" cy="702705"/>
            </a:xfrm>
          </p:grpSpPr>
          <p:sp>
            <p:nvSpPr>
              <p:cNvPr id="678" name="Google Shape;678;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23"/>
            <p:cNvGrpSpPr/>
            <p:nvPr/>
          </p:nvGrpSpPr>
          <p:grpSpPr>
            <a:xfrm>
              <a:off x="2885334" y="156040"/>
              <a:ext cx="183301" cy="702705"/>
              <a:chOff x="1506468" y="154140"/>
              <a:chExt cx="183301" cy="702705"/>
            </a:xfrm>
          </p:grpSpPr>
          <p:sp>
            <p:nvSpPr>
              <p:cNvPr id="681" name="Google Shape;681;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23"/>
            <p:cNvGrpSpPr/>
            <p:nvPr/>
          </p:nvGrpSpPr>
          <p:grpSpPr>
            <a:xfrm>
              <a:off x="3682846" y="156040"/>
              <a:ext cx="183301" cy="702705"/>
              <a:chOff x="1506468" y="154140"/>
              <a:chExt cx="183301" cy="702705"/>
            </a:xfrm>
          </p:grpSpPr>
          <p:sp>
            <p:nvSpPr>
              <p:cNvPr id="684" name="Google Shape;684;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 name="Google Shape;686;p23"/>
            <p:cNvGrpSpPr/>
            <p:nvPr/>
          </p:nvGrpSpPr>
          <p:grpSpPr>
            <a:xfrm>
              <a:off x="4480359" y="156040"/>
              <a:ext cx="183301" cy="702705"/>
              <a:chOff x="1506468" y="154140"/>
              <a:chExt cx="183301" cy="702705"/>
            </a:xfrm>
          </p:grpSpPr>
          <p:sp>
            <p:nvSpPr>
              <p:cNvPr id="687" name="Google Shape;687;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 name="Google Shape;689;p23"/>
            <p:cNvGrpSpPr/>
            <p:nvPr/>
          </p:nvGrpSpPr>
          <p:grpSpPr>
            <a:xfrm>
              <a:off x="5277871" y="156040"/>
              <a:ext cx="183301" cy="702705"/>
              <a:chOff x="1506468" y="154140"/>
              <a:chExt cx="183301" cy="702705"/>
            </a:xfrm>
          </p:grpSpPr>
          <p:sp>
            <p:nvSpPr>
              <p:cNvPr id="690" name="Google Shape;690;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23"/>
            <p:cNvGrpSpPr/>
            <p:nvPr/>
          </p:nvGrpSpPr>
          <p:grpSpPr>
            <a:xfrm>
              <a:off x="6075384" y="156040"/>
              <a:ext cx="183301" cy="702705"/>
              <a:chOff x="1506468" y="154140"/>
              <a:chExt cx="183301" cy="702705"/>
            </a:xfrm>
          </p:grpSpPr>
          <p:sp>
            <p:nvSpPr>
              <p:cNvPr id="693" name="Google Shape;693;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23"/>
            <p:cNvGrpSpPr/>
            <p:nvPr/>
          </p:nvGrpSpPr>
          <p:grpSpPr>
            <a:xfrm>
              <a:off x="6872896" y="156040"/>
              <a:ext cx="183301" cy="702705"/>
              <a:chOff x="1506468" y="154140"/>
              <a:chExt cx="183301" cy="702705"/>
            </a:xfrm>
          </p:grpSpPr>
          <p:sp>
            <p:nvSpPr>
              <p:cNvPr id="696" name="Google Shape;696;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23"/>
            <p:cNvGrpSpPr/>
            <p:nvPr/>
          </p:nvGrpSpPr>
          <p:grpSpPr>
            <a:xfrm>
              <a:off x="7670409" y="156040"/>
              <a:ext cx="183301" cy="702705"/>
              <a:chOff x="1506468" y="154140"/>
              <a:chExt cx="183301" cy="702705"/>
            </a:xfrm>
          </p:grpSpPr>
          <p:sp>
            <p:nvSpPr>
              <p:cNvPr id="699" name="Google Shape;699;p23"/>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23"/>
            <p:cNvGrpSpPr/>
            <p:nvPr/>
          </p:nvGrpSpPr>
          <p:grpSpPr>
            <a:xfrm>
              <a:off x="1180883" y="1303646"/>
              <a:ext cx="6782241" cy="3150214"/>
              <a:chOff x="5746702" y="1303655"/>
              <a:chExt cx="3391799" cy="3150214"/>
            </a:xfrm>
          </p:grpSpPr>
          <p:grpSp>
            <p:nvGrpSpPr>
              <p:cNvPr id="702" name="Google Shape;702;p23"/>
              <p:cNvGrpSpPr/>
              <p:nvPr/>
            </p:nvGrpSpPr>
            <p:grpSpPr>
              <a:xfrm>
                <a:off x="5746702" y="3144189"/>
                <a:ext cx="3391799" cy="1309681"/>
                <a:chOff x="4944009" y="1147678"/>
                <a:chExt cx="3391799" cy="3153578"/>
              </a:xfrm>
            </p:grpSpPr>
            <p:sp>
              <p:nvSpPr>
                <p:cNvPr id="703" name="Google Shape;703;p23"/>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1" name="Google Shape;711;p23"/>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3"/>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3"/>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3"/>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3"/>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3"/>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21" name="Google Shape;721;p23"/>
          <p:cNvSpPr txBox="1"/>
          <p:nvPr>
            <p:ph type="title"/>
          </p:nvPr>
        </p:nvSpPr>
        <p:spPr>
          <a:xfrm>
            <a:off x="713100" y="539400"/>
            <a:ext cx="7717800" cy="756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22" name="Google Shape;722;p23"/>
          <p:cNvSpPr txBox="1"/>
          <p:nvPr>
            <p:ph idx="2" type="title"/>
          </p:nvPr>
        </p:nvSpPr>
        <p:spPr>
          <a:xfrm>
            <a:off x="5914424" y="3265250"/>
            <a:ext cx="2116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23" name="Google Shape;723;p23"/>
          <p:cNvSpPr txBox="1"/>
          <p:nvPr>
            <p:ph idx="1" type="subTitle"/>
          </p:nvPr>
        </p:nvSpPr>
        <p:spPr>
          <a:xfrm>
            <a:off x="5914424" y="3735615"/>
            <a:ext cx="2116800" cy="60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24" name="Google Shape;724;p23"/>
          <p:cNvSpPr txBox="1"/>
          <p:nvPr>
            <p:ph idx="3" type="title"/>
          </p:nvPr>
        </p:nvSpPr>
        <p:spPr>
          <a:xfrm>
            <a:off x="1112788" y="3265263"/>
            <a:ext cx="2116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25" name="Google Shape;725;p23"/>
          <p:cNvSpPr txBox="1"/>
          <p:nvPr>
            <p:ph idx="4" type="subTitle"/>
          </p:nvPr>
        </p:nvSpPr>
        <p:spPr>
          <a:xfrm>
            <a:off x="1112790" y="3735628"/>
            <a:ext cx="2116800" cy="60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26" name="Google Shape;726;p23"/>
          <p:cNvSpPr txBox="1"/>
          <p:nvPr>
            <p:ph idx="5" type="title"/>
          </p:nvPr>
        </p:nvSpPr>
        <p:spPr>
          <a:xfrm>
            <a:off x="3513614" y="3265250"/>
            <a:ext cx="2116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27" name="Google Shape;727;p23"/>
          <p:cNvSpPr txBox="1"/>
          <p:nvPr>
            <p:ph idx="6" type="subTitle"/>
          </p:nvPr>
        </p:nvSpPr>
        <p:spPr>
          <a:xfrm>
            <a:off x="3513614" y="3735615"/>
            <a:ext cx="2116800" cy="60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728" name="Shape 728"/>
        <p:cNvGrpSpPr/>
        <p:nvPr/>
      </p:nvGrpSpPr>
      <p:grpSpPr>
        <a:xfrm>
          <a:off x="0" y="0"/>
          <a:ext cx="0" cy="0"/>
          <a:chOff x="0" y="0"/>
          <a:chExt cx="0" cy="0"/>
        </a:xfrm>
      </p:grpSpPr>
      <p:grpSp>
        <p:nvGrpSpPr>
          <p:cNvPr id="729" name="Google Shape;729;p24"/>
          <p:cNvGrpSpPr/>
          <p:nvPr/>
        </p:nvGrpSpPr>
        <p:grpSpPr>
          <a:xfrm>
            <a:off x="288950" y="145475"/>
            <a:ext cx="8566088" cy="4818707"/>
            <a:chOff x="288950" y="145475"/>
            <a:chExt cx="8566088" cy="4818707"/>
          </a:xfrm>
        </p:grpSpPr>
        <p:sp>
          <p:nvSpPr>
            <p:cNvPr id="730" name="Google Shape;730;p24"/>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4"/>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4"/>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 name="Google Shape;733;p24"/>
            <p:cNvGrpSpPr/>
            <p:nvPr/>
          </p:nvGrpSpPr>
          <p:grpSpPr>
            <a:xfrm>
              <a:off x="4984702" y="1303655"/>
              <a:ext cx="3391799" cy="3150214"/>
              <a:chOff x="5746702" y="1303655"/>
              <a:chExt cx="3391799" cy="3150214"/>
            </a:xfrm>
          </p:grpSpPr>
          <p:grpSp>
            <p:nvGrpSpPr>
              <p:cNvPr id="734" name="Google Shape;734;p24"/>
              <p:cNvGrpSpPr/>
              <p:nvPr/>
            </p:nvGrpSpPr>
            <p:grpSpPr>
              <a:xfrm>
                <a:off x="5746702" y="3144189"/>
                <a:ext cx="3391799" cy="1309681"/>
                <a:chOff x="4944009" y="1147678"/>
                <a:chExt cx="3391799" cy="3153578"/>
              </a:xfrm>
            </p:grpSpPr>
            <p:sp>
              <p:nvSpPr>
                <p:cNvPr id="735" name="Google Shape;735;p24"/>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4"/>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4"/>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4"/>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4"/>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3" name="Google Shape;743;p24"/>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4"/>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4"/>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4"/>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4"/>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24"/>
            <p:cNvGrpSpPr/>
            <p:nvPr/>
          </p:nvGrpSpPr>
          <p:grpSpPr>
            <a:xfrm>
              <a:off x="878402" y="1303655"/>
              <a:ext cx="3391799" cy="3150214"/>
              <a:chOff x="5746702" y="1303655"/>
              <a:chExt cx="3391799" cy="3150214"/>
            </a:xfrm>
          </p:grpSpPr>
          <p:grpSp>
            <p:nvGrpSpPr>
              <p:cNvPr id="754" name="Google Shape;754;p24"/>
              <p:cNvGrpSpPr/>
              <p:nvPr/>
            </p:nvGrpSpPr>
            <p:grpSpPr>
              <a:xfrm>
                <a:off x="5746702" y="3144189"/>
                <a:ext cx="3391799" cy="1309681"/>
                <a:chOff x="4944009" y="1147678"/>
                <a:chExt cx="3391799" cy="3153578"/>
              </a:xfrm>
            </p:grpSpPr>
            <p:sp>
              <p:nvSpPr>
                <p:cNvPr id="755" name="Google Shape;755;p24"/>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4"/>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4"/>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4"/>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4"/>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3" name="Google Shape;763;p24"/>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4"/>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4"/>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4"/>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4"/>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4"/>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4"/>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4"/>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73" name="Google Shape;773;p24"/>
          <p:cNvSpPr txBox="1"/>
          <p:nvPr>
            <p:ph type="title"/>
          </p:nvPr>
        </p:nvSpPr>
        <p:spPr>
          <a:xfrm>
            <a:off x="871363" y="2560075"/>
            <a:ext cx="3299400" cy="130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4" name="Google Shape;774;p24"/>
          <p:cNvSpPr txBox="1"/>
          <p:nvPr>
            <p:ph idx="2" type="title"/>
          </p:nvPr>
        </p:nvSpPr>
        <p:spPr>
          <a:xfrm>
            <a:off x="5802725" y="3324925"/>
            <a:ext cx="217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2"/>
                </a:solidFill>
                <a:latin typeface="Concert One"/>
                <a:ea typeface="Concert One"/>
                <a:cs typeface="Concert One"/>
                <a:sym typeface="Concert One"/>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75" name="Google Shape;775;p24"/>
          <p:cNvSpPr txBox="1"/>
          <p:nvPr>
            <p:ph idx="1" type="subTitle"/>
          </p:nvPr>
        </p:nvSpPr>
        <p:spPr>
          <a:xfrm>
            <a:off x="5802725" y="3719100"/>
            <a:ext cx="2175300" cy="60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6" name="Google Shape;776;p24"/>
          <p:cNvSpPr txBox="1"/>
          <p:nvPr>
            <p:ph idx="3" type="title"/>
          </p:nvPr>
        </p:nvSpPr>
        <p:spPr>
          <a:xfrm>
            <a:off x="5802719" y="874575"/>
            <a:ext cx="217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2"/>
                </a:solidFill>
                <a:latin typeface="Concert One"/>
                <a:ea typeface="Concert One"/>
                <a:cs typeface="Concert One"/>
                <a:sym typeface="Concert One"/>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77" name="Google Shape;777;p24"/>
          <p:cNvSpPr txBox="1"/>
          <p:nvPr>
            <p:ph idx="4" type="subTitle"/>
          </p:nvPr>
        </p:nvSpPr>
        <p:spPr>
          <a:xfrm>
            <a:off x="5802722" y="1268750"/>
            <a:ext cx="2175300" cy="60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8" name="Google Shape;778;p24"/>
          <p:cNvSpPr txBox="1"/>
          <p:nvPr>
            <p:ph idx="5" type="title"/>
          </p:nvPr>
        </p:nvSpPr>
        <p:spPr>
          <a:xfrm>
            <a:off x="5802721" y="2099750"/>
            <a:ext cx="217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2"/>
                </a:solidFill>
                <a:latin typeface="Concert One"/>
                <a:ea typeface="Concert One"/>
                <a:cs typeface="Concert One"/>
                <a:sym typeface="Concert One"/>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79" name="Google Shape;779;p24"/>
          <p:cNvSpPr txBox="1"/>
          <p:nvPr>
            <p:ph idx="6" type="subTitle"/>
          </p:nvPr>
        </p:nvSpPr>
        <p:spPr>
          <a:xfrm>
            <a:off x="5802725" y="2493925"/>
            <a:ext cx="2175300" cy="60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1_1">
    <p:spTree>
      <p:nvGrpSpPr>
        <p:cNvPr id="780" name="Shape 780"/>
        <p:cNvGrpSpPr/>
        <p:nvPr/>
      </p:nvGrpSpPr>
      <p:grpSpPr>
        <a:xfrm>
          <a:off x="0" y="0"/>
          <a:ext cx="0" cy="0"/>
          <a:chOff x="0" y="0"/>
          <a:chExt cx="0" cy="0"/>
        </a:xfrm>
      </p:grpSpPr>
      <p:sp>
        <p:nvSpPr>
          <p:cNvPr id="781" name="Google Shape;781;p25"/>
          <p:cNvSpPr/>
          <p:nvPr/>
        </p:nvSpPr>
        <p:spPr>
          <a:xfrm>
            <a:off x="853474" y="46832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5"/>
          <p:cNvSpPr/>
          <p:nvPr/>
        </p:nvSpPr>
        <p:spPr>
          <a:xfrm>
            <a:off x="578275" y="25802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25"/>
          <p:cNvGrpSpPr/>
          <p:nvPr/>
        </p:nvGrpSpPr>
        <p:grpSpPr>
          <a:xfrm>
            <a:off x="1180883" y="1223796"/>
            <a:ext cx="6782241" cy="3150214"/>
            <a:chOff x="5746702" y="1303655"/>
            <a:chExt cx="3391799" cy="3150214"/>
          </a:xfrm>
        </p:grpSpPr>
        <p:grpSp>
          <p:nvGrpSpPr>
            <p:cNvPr id="784" name="Google Shape;784;p25"/>
            <p:cNvGrpSpPr/>
            <p:nvPr/>
          </p:nvGrpSpPr>
          <p:grpSpPr>
            <a:xfrm>
              <a:off x="5746702" y="3144189"/>
              <a:ext cx="3391799" cy="1309681"/>
              <a:chOff x="4944009" y="1147678"/>
              <a:chExt cx="3391799" cy="3153578"/>
            </a:xfrm>
          </p:grpSpPr>
          <p:sp>
            <p:nvSpPr>
              <p:cNvPr id="785" name="Google Shape;785;p25"/>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5"/>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5"/>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5"/>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5"/>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 name="Google Shape;793;p25"/>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5"/>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5"/>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5"/>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5"/>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5"/>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5"/>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5"/>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5"/>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3" name="Google Shape;803;p25"/>
          <p:cNvSpPr txBox="1"/>
          <p:nvPr>
            <p:ph type="title"/>
          </p:nvPr>
        </p:nvSpPr>
        <p:spPr>
          <a:xfrm>
            <a:off x="713097" y="539400"/>
            <a:ext cx="77178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04" name="Google Shape;804;p25"/>
          <p:cNvSpPr txBox="1"/>
          <p:nvPr>
            <p:ph idx="2" type="title"/>
          </p:nvPr>
        </p:nvSpPr>
        <p:spPr>
          <a:xfrm>
            <a:off x="2350575" y="3452050"/>
            <a:ext cx="1540500" cy="306300"/>
          </a:xfrm>
          <a:prstGeom prst="rect">
            <a:avLst/>
          </a:prstGeom>
          <a:solidFill>
            <a:schemeClr val="lt1"/>
          </a:solidFill>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5" name="Google Shape;805;p25"/>
          <p:cNvSpPr txBox="1"/>
          <p:nvPr>
            <p:ph idx="1" type="subTitle"/>
          </p:nvPr>
        </p:nvSpPr>
        <p:spPr>
          <a:xfrm>
            <a:off x="1715600" y="3777225"/>
            <a:ext cx="2175300" cy="602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06" name="Google Shape;806;p25"/>
          <p:cNvSpPr txBox="1"/>
          <p:nvPr>
            <p:ph idx="3" type="title"/>
          </p:nvPr>
        </p:nvSpPr>
        <p:spPr>
          <a:xfrm>
            <a:off x="2729425" y="1611400"/>
            <a:ext cx="1161300" cy="306300"/>
          </a:xfrm>
          <a:prstGeom prst="rect">
            <a:avLst/>
          </a:prstGeom>
          <a:solidFill>
            <a:schemeClr val="lt1"/>
          </a:solidFill>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7" name="Google Shape;807;p25"/>
          <p:cNvSpPr txBox="1"/>
          <p:nvPr>
            <p:ph idx="4" type="subTitle"/>
          </p:nvPr>
        </p:nvSpPr>
        <p:spPr>
          <a:xfrm>
            <a:off x="1715597" y="1936475"/>
            <a:ext cx="2175300" cy="602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08" name="Google Shape;808;p25"/>
          <p:cNvSpPr txBox="1"/>
          <p:nvPr>
            <p:ph idx="5" type="title"/>
          </p:nvPr>
        </p:nvSpPr>
        <p:spPr>
          <a:xfrm>
            <a:off x="5253100" y="2531675"/>
            <a:ext cx="997800" cy="3063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9" name="Google Shape;809;p25"/>
          <p:cNvSpPr txBox="1"/>
          <p:nvPr>
            <p:ph idx="6" type="subTitle"/>
          </p:nvPr>
        </p:nvSpPr>
        <p:spPr>
          <a:xfrm>
            <a:off x="5253100" y="2856850"/>
            <a:ext cx="2175300" cy="60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810" name="Google Shape;810;p25"/>
          <p:cNvGrpSpPr/>
          <p:nvPr/>
        </p:nvGrpSpPr>
        <p:grpSpPr>
          <a:xfrm rot="-5400000">
            <a:off x="689759" y="3827440"/>
            <a:ext cx="183301" cy="702705"/>
            <a:chOff x="1506468" y="154140"/>
            <a:chExt cx="183301" cy="702705"/>
          </a:xfrm>
        </p:grpSpPr>
        <p:sp>
          <p:nvSpPr>
            <p:cNvPr id="811" name="Google Shape;811;p2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25"/>
          <p:cNvGrpSpPr/>
          <p:nvPr/>
        </p:nvGrpSpPr>
        <p:grpSpPr>
          <a:xfrm rot="-5400000">
            <a:off x="689759" y="3029928"/>
            <a:ext cx="183301" cy="702705"/>
            <a:chOff x="1506468" y="154140"/>
            <a:chExt cx="183301" cy="702705"/>
          </a:xfrm>
        </p:grpSpPr>
        <p:sp>
          <p:nvSpPr>
            <p:cNvPr id="814" name="Google Shape;814;p2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25"/>
          <p:cNvGrpSpPr/>
          <p:nvPr/>
        </p:nvGrpSpPr>
        <p:grpSpPr>
          <a:xfrm rot="-5400000">
            <a:off x="689759" y="2232415"/>
            <a:ext cx="183301" cy="702705"/>
            <a:chOff x="1506468" y="154140"/>
            <a:chExt cx="183301" cy="702705"/>
          </a:xfrm>
        </p:grpSpPr>
        <p:sp>
          <p:nvSpPr>
            <p:cNvPr id="817" name="Google Shape;817;p2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25"/>
          <p:cNvGrpSpPr/>
          <p:nvPr/>
        </p:nvGrpSpPr>
        <p:grpSpPr>
          <a:xfrm rot="-5400000">
            <a:off x="689759" y="1434903"/>
            <a:ext cx="183301" cy="702705"/>
            <a:chOff x="1506468" y="154140"/>
            <a:chExt cx="183301" cy="702705"/>
          </a:xfrm>
        </p:grpSpPr>
        <p:sp>
          <p:nvSpPr>
            <p:cNvPr id="820" name="Google Shape;820;p2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25"/>
          <p:cNvGrpSpPr/>
          <p:nvPr/>
        </p:nvGrpSpPr>
        <p:grpSpPr>
          <a:xfrm rot="-5400000">
            <a:off x="689759" y="637390"/>
            <a:ext cx="183301" cy="702705"/>
            <a:chOff x="1506468" y="154140"/>
            <a:chExt cx="183301" cy="702705"/>
          </a:xfrm>
        </p:grpSpPr>
        <p:sp>
          <p:nvSpPr>
            <p:cNvPr id="823" name="Google Shape;823;p25"/>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5"/>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5" name="Google Shape;825;p25"/>
          <p:cNvSpPr txBox="1"/>
          <p:nvPr>
            <p:ph hasCustomPrompt="1" idx="7" type="title"/>
          </p:nvPr>
        </p:nvSpPr>
        <p:spPr>
          <a:xfrm>
            <a:off x="4185600" y="1734138"/>
            <a:ext cx="772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826" name="Google Shape;826;p25"/>
          <p:cNvSpPr txBox="1"/>
          <p:nvPr>
            <p:ph hasCustomPrompt="1" idx="8" type="title"/>
          </p:nvPr>
        </p:nvSpPr>
        <p:spPr>
          <a:xfrm>
            <a:off x="4185600" y="2656100"/>
            <a:ext cx="772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827" name="Google Shape;827;p25"/>
          <p:cNvSpPr txBox="1"/>
          <p:nvPr>
            <p:ph hasCustomPrompt="1" idx="9" type="title"/>
          </p:nvPr>
        </p:nvSpPr>
        <p:spPr>
          <a:xfrm>
            <a:off x="4185600" y="3581200"/>
            <a:ext cx="772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5">
    <p:spTree>
      <p:nvGrpSpPr>
        <p:cNvPr id="828" name="Shape 828"/>
        <p:cNvGrpSpPr/>
        <p:nvPr/>
      </p:nvGrpSpPr>
      <p:grpSpPr>
        <a:xfrm>
          <a:off x="0" y="0"/>
          <a:ext cx="0" cy="0"/>
          <a:chOff x="0" y="0"/>
          <a:chExt cx="0" cy="0"/>
        </a:xfrm>
      </p:grpSpPr>
      <p:grpSp>
        <p:nvGrpSpPr>
          <p:cNvPr id="829" name="Google Shape;829;p26"/>
          <p:cNvGrpSpPr/>
          <p:nvPr/>
        </p:nvGrpSpPr>
        <p:grpSpPr>
          <a:xfrm>
            <a:off x="288950" y="145475"/>
            <a:ext cx="8566088" cy="4818707"/>
            <a:chOff x="288950" y="145475"/>
            <a:chExt cx="8566088" cy="4818707"/>
          </a:xfrm>
        </p:grpSpPr>
        <p:sp>
          <p:nvSpPr>
            <p:cNvPr id="830" name="Google Shape;830;p26"/>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6"/>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6"/>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3" name="Google Shape;833;p26"/>
            <p:cNvGrpSpPr/>
            <p:nvPr/>
          </p:nvGrpSpPr>
          <p:grpSpPr>
            <a:xfrm>
              <a:off x="4984702" y="1303655"/>
              <a:ext cx="3391799" cy="3150214"/>
              <a:chOff x="5746702" y="1303655"/>
              <a:chExt cx="3391799" cy="3150214"/>
            </a:xfrm>
          </p:grpSpPr>
          <p:grpSp>
            <p:nvGrpSpPr>
              <p:cNvPr id="834" name="Google Shape;834;p26"/>
              <p:cNvGrpSpPr/>
              <p:nvPr/>
            </p:nvGrpSpPr>
            <p:grpSpPr>
              <a:xfrm>
                <a:off x="5746702" y="3144189"/>
                <a:ext cx="3391799" cy="1309681"/>
                <a:chOff x="4944009" y="1147678"/>
                <a:chExt cx="3391799" cy="3153578"/>
              </a:xfrm>
            </p:grpSpPr>
            <p:sp>
              <p:nvSpPr>
                <p:cNvPr id="835" name="Google Shape;835;p26"/>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6"/>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6"/>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6"/>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6"/>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6"/>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6"/>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6"/>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3" name="Google Shape;843;p26"/>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6"/>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6"/>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6"/>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6"/>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6"/>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6"/>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6"/>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6"/>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6"/>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3" name="Google Shape;853;p26"/>
            <p:cNvGrpSpPr/>
            <p:nvPr/>
          </p:nvGrpSpPr>
          <p:grpSpPr>
            <a:xfrm>
              <a:off x="878402" y="1303655"/>
              <a:ext cx="3391799" cy="3150214"/>
              <a:chOff x="5746702" y="1303655"/>
              <a:chExt cx="3391799" cy="3150214"/>
            </a:xfrm>
          </p:grpSpPr>
          <p:grpSp>
            <p:nvGrpSpPr>
              <p:cNvPr id="854" name="Google Shape;854;p26"/>
              <p:cNvGrpSpPr/>
              <p:nvPr/>
            </p:nvGrpSpPr>
            <p:grpSpPr>
              <a:xfrm>
                <a:off x="5746702" y="3144189"/>
                <a:ext cx="3391799" cy="1309681"/>
                <a:chOff x="4944009" y="1147678"/>
                <a:chExt cx="3391799" cy="3153578"/>
              </a:xfrm>
            </p:grpSpPr>
            <p:sp>
              <p:nvSpPr>
                <p:cNvPr id="855" name="Google Shape;855;p26"/>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6"/>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6"/>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6"/>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6"/>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6"/>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6"/>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6"/>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3" name="Google Shape;863;p26"/>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6"/>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6"/>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6"/>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6"/>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6"/>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6"/>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6"/>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6"/>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6"/>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73" name="Google Shape;873;p26"/>
          <p:cNvSpPr txBox="1"/>
          <p:nvPr>
            <p:ph type="title"/>
          </p:nvPr>
        </p:nvSpPr>
        <p:spPr>
          <a:xfrm>
            <a:off x="720000" y="531050"/>
            <a:ext cx="3708600" cy="7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74" name="Google Shape;874;p26"/>
          <p:cNvSpPr txBox="1"/>
          <p:nvPr>
            <p:ph idx="2" type="title"/>
          </p:nvPr>
        </p:nvSpPr>
        <p:spPr>
          <a:xfrm>
            <a:off x="1763913" y="1435038"/>
            <a:ext cx="2640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75" name="Google Shape;875;p26"/>
          <p:cNvSpPr txBox="1"/>
          <p:nvPr>
            <p:ph idx="1" type="subTitle"/>
          </p:nvPr>
        </p:nvSpPr>
        <p:spPr>
          <a:xfrm>
            <a:off x="1763900" y="1945363"/>
            <a:ext cx="2640600" cy="486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6" name="Google Shape;876;p26"/>
          <p:cNvSpPr txBox="1"/>
          <p:nvPr>
            <p:ph idx="3" type="title"/>
          </p:nvPr>
        </p:nvSpPr>
        <p:spPr>
          <a:xfrm>
            <a:off x="5732242" y="2495663"/>
            <a:ext cx="2640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77" name="Google Shape;877;p26"/>
          <p:cNvSpPr txBox="1"/>
          <p:nvPr>
            <p:ph idx="4" type="subTitle"/>
          </p:nvPr>
        </p:nvSpPr>
        <p:spPr>
          <a:xfrm>
            <a:off x="5732243" y="3005988"/>
            <a:ext cx="2640600" cy="486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8" name="Google Shape;878;p26"/>
          <p:cNvSpPr txBox="1"/>
          <p:nvPr>
            <p:ph idx="5" type="title"/>
          </p:nvPr>
        </p:nvSpPr>
        <p:spPr>
          <a:xfrm>
            <a:off x="1763913" y="3569100"/>
            <a:ext cx="2640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79" name="Google Shape;879;p26"/>
          <p:cNvSpPr txBox="1"/>
          <p:nvPr>
            <p:ph idx="6" type="subTitle"/>
          </p:nvPr>
        </p:nvSpPr>
        <p:spPr>
          <a:xfrm>
            <a:off x="1763900" y="4079425"/>
            <a:ext cx="2640600" cy="486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0" name="Google Shape;880;p26"/>
          <p:cNvSpPr txBox="1"/>
          <p:nvPr>
            <p:ph idx="7" type="title"/>
          </p:nvPr>
        </p:nvSpPr>
        <p:spPr>
          <a:xfrm>
            <a:off x="5732242" y="3569100"/>
            <a:ext cx="2640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81" name="Google Shape;881;p26"/>
          <p:cNvSpPr txBox="1"/>
          <p:nvPr>
            <p:ph idx="8" type="subTitle"/>
          </p:nvPr>
        </p:nvSpPr>
        <p:spPr>
          <a:xfrm>
            <a:off x="5732243" y="4079425"/>
            <a:ext cx="2640600" cy="486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2" name="Google Shape;882;p26"/>
          <p:cNvSpPr txBox="1"/>
          <p:nvPr>
            <p:ph hasCustomPrompt="1" idx="9" type="title"/>
          </p:nvPr>
        </p:nvSpPr>
        <p:spPr>
          <a:xfrm>
            <a:off x="771150" y="1435038"/>
            <a:ext cx="9321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sz="48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883" name="Google Shape;883;p26"/>
          <p:cNvSpPr txBox="1"/>
          <p:nvPr>
            <p:ph hasCustomPrompt="1" idx="13" type="title"/>
          </p:nvPr>
        </p:nvSpPr>
        <p:spPr>
          <a:xfrm>
            <a:off x="771150" y="3569095"/>
            <a:ext cx="9321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sz="48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884" name="Google Shape;884;p26"/>
          <p:cNvSpPr txBox="1"/>
          <p:nvPr>
            <p:ph hasCustomPrompt="1" idx="14" type="title"/>
          </p:nvPr>
        </p:nvSpPr>
        <p:spPr>
          <a:xfrm>
            <a:off x="4737538" y="2495663"/>
            <a:ext cx="9321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sz="48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885" name="Google Shape;885;p26"/>
          <p:cNvSpPr txBox="1"/>
          <p:nvPr>
            <p:ph hasCustomPrompt="1" idx="15" type="title"/>
          </p:nvPr>
        </p:nvSpPr>
        <p:spPr>
          <a:xfrm>
            <a:off x="4737538" y="3569095"/>
            <a:ext cx="9321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sz="48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886" name="Google Shape;886;p26"/>
          <p:cNvSpPr txBox="1"/>
          <p:nvPr>
            <p:ph idx="16" type="title"/>
          </p:nvPr>
        </p:nvSpPr>
        <p:spPr>
          <a:xfrm>
            <a:off x="1751342" y="2495663"/>
            <a:ext cx="2640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87" name="Google Shape;887;p26"/>
          <p:cNvSpPr txBox="1"/>
          <p:nvPr>
            <p:ph idx="17" type="subTitle"/>
          </p:nvPr>
        </p:nvSpPr>
        <p:spPr>
          <a:xfrm>
            <a:off x="1751343" y="3005988"/>
            <a:ext cx="2640600" cy="486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8" name="Google Shape;888;p26"/>
          <p:cNvSpPr txBox="1"/>
          <p:nvPr>
            <p:ph hasCustomPrompt="1" idx="18" type="title"/>
          </p:nvPr>
        </p:nvSpPr>
        <p:spPr>
          <a:xfrm>
            <a:off x="756638" y="2495663"/>
            <a:ext cx="932100" cy="99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sz="48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1">
    <p:spTree>
      <p:nvGrpSpPr>
        <p:cNvPr id="889" name="Shape 889"/>
        <p:cNvGrpSpPr/>
        <p:nvPr/>
      </p:nvGrpSpPr>
      <p:grpSpPr>
        <a:xfrm>
          <a:off x="0" y="0"/>
          <a:ext cx="0" cy="0"/>
          <a:chOff x="0" y="0"/>
          <a:chExt cx="0" cy="0"/>
        </a:xfrm>
      </p:grpSpPr>
      <p:sp>
        <p:nvSpPr>
          <p:cNvPr id="890" name="Google Shape;890;p27"/>
          <p:cNvSpPr/>
          <p:nvPr/>
        </p:nvSpPr>
        <p:spPr>
          <a:xfrm>
            <a:off x="285500" y="162400"/>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7"/>
          <p:cNvSpPr/>
          <p:nvPr/>
        </p:nvSpPr>
        <p:spPr>
          <a:xfrm>
            <a:off x="680097" y="472972"/>
            <a:ext cx="7778290" cy="4196291"/>
          </a:xfrm>
          <a:custGeom>
            <a:rect b="b" l="l" r="r" t="t"/>
            <a:pathLst>
              <a:path extrusionOk="0" h="36157" w="67021">
                <a:moveTo>
                  <a:pt x="1740" y="0"/>
                </a:moveTo>
                <a:cubicBezTo>
                  <a:pt x="782" y="0"/>
                  <a:pt x="0" y="783"/>
                  <a:pt x="0" y="1753"/>
                </a:cubicBezTo>
                <a:lnTo>
                  <a:pt x="0" y="34416"/>
                </a:lnTo>
                <a:cubicBezTo>
                  <a:pt x="0" y="35374"/>
                  <a:pt x="782" y="36157"/>
                  <a:pt x="1740" y="36157"/>
                </a:cubicBezTo>
                <a:lnTo>
                  <a:pt x="65280" y="36157"/>
                </a:lnTo>
                <a:cubicBezTo>
                  <a:pt x="66238" y="36157"/>
                  <a:pt x="67021" y="35374"/>
                  <a:pt x="67021" y="34416"/>
                </a:cubicBezTo>
                <a:lnTo>
                  <a:pt x="67021" y="1753"/>
                </a:lnTo>
                <a:cubicBezTo>
                  <a:pt x="67021" y="783"/>
                  <a:pt x="66238" y="0"/>
                  <a:pt x="652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7"/>
          <p:cNvSpPr txBox="1"/>
          <p:nvPr>
            <p:ph type="title"/>
          </p:nvPr>
        </p:nvSpPr>
        <p:spPr>
          <a:xfrm>
            <a:off x="720000" y="531050"/>
            <a:ext cx="7710900" cy="7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93" name="Google Shape;893;p27"/>
          <p:cNvSpPr txBox="1"/>
          <p:nvPr>
            <p:ph idx="2" type="title"/>
          </p:nvPr>
        </p:nvSpPr>
        <p:spPr>
          <a:xfrm>
            <a:off x="892573" y="1925575"/>
            <a:ext cx="22557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94" name="Google Shape;894;p27"/>
          <p:cNvSpPr txBox="1"/>
          <p:nvPr>
            <p:ph idx="1" type="subTitle"/>
          </p:nvPr>
        </p:nvSpPr>
        <p:spPr>
          <a:xfrm>
            <a:off x="892667" y="2338688"/>
            <a:ext cx="2255700" cy="48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5" name="Google Shape;895;p27"/>
          <p:cNvSpPr txBox="1"/>
          <p:nvPr>
            <p:ph idx="3" type="title"/>
          </p:nvPr>
        </p:nvSpPr>
        <p:spPr>
          <a:xfrm>
            <a:off x="3444209" y="1925575"/>
            <a:ext cx="22557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96" name="Google Shape;896;p27"/>
          <p:cNvSpPr txBox="1"/>
          <p:nvPr>
            <p:ph idx="4" type="subTitle"/>
          </p:nvPr>
        </p:nvSpPr>
        <p:spPr>
          <a:xfrm>
            <a:off x="3444205" y="2338688"/>
            <a:ext cx="2255700" cy="48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7" name="Google Shape;897;p27"/>
          <p:cNvSpPr txBox="1"/>
          <p:nvPr>
            <p:ph idx="5" type="title"/>
          </p:nvPr>
        </p:nvSpPr>
        <p:spPr>
          <a:xfrm>
            <a:off x="892550" y="3590100"/>
            <a:ext cx="22557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98" name="Google Shape;898;p27"/>
          <p:cNvSpPr txBox="1"/>
          <p:nvPr>
            <p:ph idx="6" type="subTitle"/>
          </p:nvPr>
        </p:nvSpPr>
        <p:spPr>
          <a:xfrm>
            <a:off x="892667" y="4003225"/>
            <a:ext cx="2255700" cy="48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9" name="Google Shape;899;p27"/>
          <p:cNvSpPr txBox="1"/>
          <p:nvPr>
            <p:ph idx="7" type="title"/>
          </p:nvPr>
        </p:nvSpPr>
        <p:spPr>
          <a:xfrm>
            <a:off x="3444209" y="3590100"/>
            <a:ext cx="22557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0" name="Google Shape;900;p27"/>
          <p:cNvSpPr txBox="1"/>
          <p:nvPr>
            <p:ph idx="8" type="subTitle"/>
          </p:nvPr>
        </p:nvSpPr>
        <p:spPr>
          <a:xfrm>
            <a:off x="3444205" y="4003225"/>
            <a:ext cx="2255700" cy="48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01" name="Google Shape;901;p27"/>
          <p:cNvSpPr txBox="1"/>
          <p:nvPr>
            <p:ph hasCustomPrompt="1" idx="9" type="title"/>
          </p:nvPr>
        </p:nvSpPr>
        <p:spPr>
          <a:xfrm>
            <a:off x="1088368" y="1393300"/>
            <a:ext cx="783600" cy="527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25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902" name="Google Shape;902;p27"/>
          <p:cNvSpPr txBox="1"/>
          <p:nvPr>
            <p:ph hasCustomPrompt="1" idx="13" type="title"/>
          </p:nvPr>
        </p:nvSpPr>
        <p:spPr>
          <a:xfrm>
            <a:off x="1085228" y="3062400"/>
            <a:ext cx="783600" cy="527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25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903" name="Google Shape;903;p27"/>
          <p:cNvSpPr txBox="1"/>
          <p:nvPr>
            <p:ph hasCustomPrompt="1" idx="14" type="title"/>
          </p:nvPr>
        </p:nvSpPr>
        <p:spPr>
          <a:xfrm>
            <a:off x="3643015" y="1393300"/>
            <a:ext cx="783600" cy="527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25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904" name="Google Shape;904;p27"/>
          <p:cNvSpPr txBox="1"/>
          <p:nvPr>
            <p:ph hasCustomPrompt="1" idx="15" type="title"/>
          </p:nvPr>
        </p:nvSpPr>
        <p:spPr>
          <a:xfrm>
            <a:off x="3630610" y="3062400"/>
            <a:ext cx="783600" cy="527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25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905" name="Google Shape;905;p27"/>
          <p:cNvSpPr txBox="1"/>
          <p:nvPr>
            <p:ph idx="16" type="title"/>
          </p:nvPr>
        </p:nvSpPr>
        <p:spPr>
          <a:xfrm>
            <a:off x="5995751" y="1925575"/>
            <a:ext cx="22557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6" name="Google Shape;906;p27"/>
          <p:cNvSpPr txBox="1"/>
          <p:nvPr>
            <p:ph idx="17" type="subTitle"/>
          </p:nvPr>
        </p:nvSpPr>
        <p:spPr>
          <a:xfrm>
            <a:off x="5995748" y="2338688"/>
            <a:ext cx="2255700" cy="48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07" name="Google Shape;907;p27"/>
          <p:cNvSpPr txBox="1"/>
          <p:nvPr>
            <p:ph idx="18" type="title"/>
          </p:nvPr>
        </p:nvSpPr>
        <p:spPr>
          <a:xfrm>
            <a:off x="5995751" y="3590100"/>
            <a:ext cx="22557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8" name="Google Shape;908;p27"/>
          <p:cNvSpPr txBox="1"/>
          <p:nvPr>
            <p:ph idx="19" type="subTitle"/>
          </p:nvPr>
        </p:nvSpPr>
        <p:spPr>
          <a:xfrm>
            <a:off x="5995748" y="4003225"/>
            <a:ext cx="2255700" cy="48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09" name="Google Shape;909;p27"/>
          <p:cNvSpPr txBox="1"/>
          <p:nvPr>
            <p:ph hasCustomPrompt="1" idx="20" type="title"/>
          </p:nvPr>
        </p:nvSpPr>
        <p:spPr>
          <a:xfrm>
            <a:off x="6197684" y="1393300"/>
            <a:ext cx="783600" cy="527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25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910" name="Google Shape;910;p27"/>
          <p:cNvSpPr txBox="1"/>
          <p:nvPr>
            <p:ph hasCustomPrompt="1" idx="21" type="title"/>
          </p:nvPr>
        </p:nvSpPr>
        <p:spPr>
          <a:xfrm>
            <a:off x="6228324" y="3062400"/>
            <a:ext cx="783600" cy="527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25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_1">
    <p:spTree>
      <p:nvGrpSpPr>
        <p:cNvPr id="911" name="Shape 911"/>
        <p:cNvGrpSpPr/>
        <p:nvPr/>
      </p:nvGrpSpPr>
      <p:grpSpPr>
        <a:xfrm>
          <a:off x="0" y="0"/>
          <a:ext cx="0" cy="0"/>
          <a:chOff x="0" y="0"/>
          <a:chExt cx="0" cy="0"/>
        </a:xfrm>
      </p:grpSpPr>
      <p:grpSp>
        <p:nvGrpSpPr>
          <p:cNvPr id="912" name="Google Shape;912;p28"/>
          <p:cNvGrpSpPr/>
          <p:nvPr/>
        </p:nvGrpSpPr>
        <p:grpSpPr>
          <a:xfrm>
            <a:off x="288950" y="145475"/>
            <a:ext cx="8566088" cy="4818707"/>
            <a:chOff x="288950" y="145475"/>
            <a:chExt cx="8566088" cy="4818707"/>
          </a:xfrm>
        </p:grpSpPr>
        <p:sp>
          <p:nvSpPr>
            <p:cNvPr id="913" name="Google Shape;913;p28"/>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8"/>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6" name="Google Shape;916;p28"/>
            <p:cNvGrpSpPr/>
            <p:nvPr/>
          </p:nvGrpSpPr>
          <p:grpSpPr>
            <a:xfrm>
              <a:off x="4984702" y="1303655"/>
              <a:ext cx="3391799" cy="3150214"/>
              <a:chOff x="5746702" y="1303655"/>
              <a:chExt cx="3391799" cy="3150214"/>
            </a:xfrm>
          </p:grpSpPr>
          <p:grpSp>
            <p:nvGrpSpPr>
              <p:cNvPr id="917" name="Google Shape;917;p28"/>
              <p:cNvGrpSpPr/>
              <p:nvPr/>
            </p:nvGrpSpPr>
            <p:grpSpPr>
              <a:xfrm>
                <a:off x="5746702" y="3144189"/>
                <a:ext cx="3391799" cy="1309681"/>
                <a:chOff x="4944009" y="1147678"/>
                <a:chExt cx="3391799" cy="3153578"/>
              </a:xfrm>
            </p:grpSpPr>
            <p:sp>
              <p:nvSpPr>
                <p:cNvPr id="918" name="Google Shape;918;p28"/>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8"/>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8"/>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8"/>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8"/>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8"/>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8"/>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8"/>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6" name="Google Shape;926;p28"/>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8"/>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8"/>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8"/>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8"/>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8"/>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8"/>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8"/>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8"/>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8"/>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28"/>
            <p:cNvGrpSpPr/>
            <p:nvPr/>
          </p:nvGrpSpPr>
          <p:grpSpPr>
            <a:xfrm>
              <a:off x="878402" y="1303655"/>
              <a:ext cx="3391799" cy="3150214"/>
              <a:chOff x="5746702" y="1303655"/>
              <a:chExt cx="3391799" cy="3150214"/>
            </a:xfrm>
          </p:grpSpPr>
          <p:grpSp>
            <p:nvGrpSpPr>
              <p:cNvPr id="937" name="Google Shape;937;p28"/>
              <p:cNvGrpSpPr/>
              <p:nvPr/>
            </p:nvGrpSpPr>
            <p:grpSpPr>
              <a:xfrm>
                <a:off x="5746702" y="3144189"/>
                <a:ext cx="3391799" cy="1309681"/>
                <a:chOff x="4944009" y="1147678"/>
                <a:chExt cx="3391799" cy="3153578"/>
              </a:xfrm>
            </p:grpSpPr>
            <p:sp>
              <p:nvSpPr>
                <p:cNvPr id="938" name="Google Shape;938;p28"/>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8"/>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8"/>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8"/>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8"/>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8"/>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8"/>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8"/>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6" name="Google Shape;946;p28"/>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8"/>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8"/>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8"/>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8"/>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8"/>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8"/>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8"/>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8"/>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8"/>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56" name="Google Shape;956;p28"/>
          <p:cNvSpPr txBox="1"/>
          <p:nvPr>
            <p:ph type="title"/>
          </p:nvPr>
        </p:nvSpPr>
        <p:spPr>
          <a:xfrm>
            <a:off x="713100" y="531050"/>
            <a:ext cx="3858900" cy="7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57" name="Google Shape;957;p28"/>
          <p:cNvSpPr txBox="1"/>
          <p:nvPr>
            <p:ph idx="2" type="title"/>
          </p:nvPr>
        </p:nvSpPr>
        <p:spPr>
          <a:xfrm>
            <a:off x="1138567" y="1570913"/>
            <a:ext cx="28356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58" name="Google Shape;958;p28"/>
          <p:cNvSpPr txBox="1"/>
          <p:nvPr>
            <p:ph idx="1" type="subTitle"/>
          </p:nvPr>
        </p:nvSpPr>
        <p:spPr>
          <a:xfrm>
            <a:off x="1138688" y="2001411"/>
            <a:ext cx="2835600" cy="71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59" name="Google Shape;959;p28"/>
          <p:cNvSpPr txBox="1"/>
          <p:nvPr>
            <p:ph idx="3" type="title"/>
          </p:nvPr>
        </p:nvSpPr>
        <p:spPr>
          <a:xfrm>
            <a:off x="5124215" y="1570913"/>
            <a:ext cx="28356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60" name="Google Shape;960;p28"/>
          <p:cNvSpPr txBox="1"/>
          <p:nvPr>
            <p:ph idx="4" type="subTitle"/>
          </p:nvPr>
        </p:nvSpPr>
        <p:spPr>
          <a:xfrm>
            <a:off x="5124213" y="2001411"/>
            <a:ext cx="2835600" cy="71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61" name="Google Shape;961;p28"/>
          <p:cNvSpPr txBox="1"/>
          <p:nvPr>
            <p:ph idx="5" type="title"/>
          </p:nvPr>
        </p:nvSpPr>
        <p:spPr>
          <a:xfrm>
            <a:off x="1138538" y="3279963"/>
            <a:ext cx="28356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62" name="Google Shape;962;p28"/>
          <p:cNvSpPr txBox="1"/>
          <p:nvPr>
            <p:ph idx="6" type="subTitle"/>
          </p:nvPr>
        </p:nvSpPr>
        <p:spPr>
          <a:xfrm>
            <a:off x="1138688" y="3710463"/>
            <a:ext cx="2835600" cy="71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63" name="Google Shape;963;p28"/>
          <p:cNvSpPr txBox="1"/>
          <p:nvPr>
            <p:ph idx="7" type="title"/>
          </p:nvPr>
        </p:nvSpPr>
        <p:spPr>
          <a:xfrm>
            <a:off x="5123940" y="3279963"/>
            <a:ext cx="2835900" cy="430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64" name="Google Shape;964;p28"/>
          <p:cNvSpPr txBox="1"/>
          <p:nvPr>
            <p:ph idx="8" type="subTitle"/>
          </p:nvPr>
        </p:nvSpPr>
        <p:spPr>
          <a:xfrm>
            <a:off x="5123938" y="3710463"/>
            <a:ext cx="2835900" cy="71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965" name="Shape 965"/>
        <p:cNvGrpSpPr/>
        <p:nvPr/>
      </p:nvGrpSpPr>
      <p:grpSpPr>
        <a:xfrm>
          <a:off x="0" y="0"/>
          <a:ext cx="0" cy="0"/>
          <a:chOff x="0" y="0"/>
          <a:chExt cx="0" cy="0"/>
        </a:xfrm>
      </p:grpSpPr>
      <p:grpSp>
        <p:nvGrpSpPr>
          <p:cNvPr id="966" name="Google Shape;966;p29"/>
          <p:cNvGrpSpPr/>
          <p:nvPr/>
        </p:nvGrpSpPr>
        <p:grpSpPr>
          <a:xfrm>
            <a:off x="288950" y="145475"/>
            <a:ext cx="8566088" cy="4818707"/>
            <a:chOff x="288950" y="145475"/>
            <a:chExt cx="8566088" cy="4818707"/>
          </a:xfrm>
        </p:grpSpPr>
        <p:sp>
          <p:nvSpPr>
            <p:cNvPr id="967" name="Google Shape;967;p29"/>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9"/>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9"/>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0" name="Google Shape;970;p29"/>
            <p:cNvGrpSpPr/>
            <p:nvPr/>
          </p:nvGrpSpPr>
          <p:grpSpPr>
            <a:xfrm>
              <a:off x="4984702" y="1303655"/>
              <a:ext cx="3391799" cy="3150214"/>
              <a:chOff x="5746702" y="1303655"/>
              <a:chExt cx="3391799" cy="3150214"/>
            </a:xfrm>
          </p:grpSpPr>
          <p:grpSp>
            <p:nvGrpSpPr>
              <p:cNvPr id="971" name="Google Shape;971;p29"/>
              <p:cNvGrpSpPr/>
              <p:nvPr/>
            </p:nvGrpSpPr>
            <p:grpSpPr>
              <a:xfrm>
                <a:off x="5746702" y="3144189"/>
                <a:ext cx="3391799" cy="1309681"/>
                <a:chOff x="4944009" y="1147678"/>
                <a:chExt cx="3391799" cy="3153578"/>
              </a:xfrm>
            </p:grpSpPr>
            <p:sp>
              <p:nvSpPr>
                <p:cNvPr id="972" name="Google Shape;972;p29"/>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9"/>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9"/>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9"/>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9"/>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9"/>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9"/>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9"/>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0" name="Google Shape;980;p29"/>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9"/>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9"/>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9"/>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9"/>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9"/>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9"/>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9"/>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9"/>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0" name="Google Shape;990;p29"/>
            <p:cNvGrpSpPr/>
            <p:nvPr/>
          </p:nvGrpSpPr>
          <p:grpSpPr>
            <a:xfrm>
              <a:off x="878402" y="1303655"/>
              <a:ext cx="3391799" cy="3150214"/>
              <a:chOff x="5746702" y="1303655"/>
              <a:chExt cx="3391799" cy="3150214"/>
            </a:xfrm>
          </p:grpSpPr>
          <p:grpSp>
            <p:nvGrpSpPr>
              <p:cNvPr id="991" name="Google Shape;991;p29"/>
              <p:cNvGrpSpPr/>
              <p:nvPr/>
            </p:nvGrpSpPr>
            <p:grpSpPr>
              <a:xfrm>
                <a:off x="5746702" y="3144189"/>
                <a:ext cx="3391799" cy="1309681"/>
                <a:chOff x="4944009" y="1147678"/>
                <a:chExt cx="3391799" cy="3153578"/>
              </a:xfrm>
            </p:grpSpPr>
            <p:sp>
              <p:nvSpPr>
                <p:cNvPr id="992" name="Google Shape;992;p29"/>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9"/>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9"/>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0" name="Google Shape;1000;p29"/>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9"/>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9"/>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9"/>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9"/>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9"/>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9"/>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9"/>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10" name="Google Shape;1010;p29"/>
          <p:cNvSpPr txBox="1"/>
          <p:nvPr>
            <p:ph hasCustomPrompt="1" type="title"/>
          </p:nvPr>
        </p:nvSpPr>
        <p:spPr>
          <a:xfrm>
            <a:off x="4795200" y="704888"/>
            <a:ext cx="36819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11" name="Google Shape;1011;p29"/>
          <p:cNvSpPr txBox="1"/>
          <p:nvPr>
            <p:ph idx="1" type="subTitle"/>
          </p:nvPr>
        </p:nvSpPr>
        <p:spPr>
          <a:xfrm>
            <a:off x="4795200" y="1269490"/>
            <a:ext cx="36819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12" name="Google Shape;1012;p29"/>
          <p:cNvSpPr txBox="1"/>
          <p:nvPr>
            <p:ph hasCustomPrompt="1" idx="2" type="title"/>
          </p:nvPr>
        </p:nvSpPr>
        <p:spPr>
          <a:xfrm>
            <a:off x="4795200" y="1988978"/>
            <a:ext cx="36819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13" name="Google Shape;1013;p29"/>
          <p:cNvSpPr txBox="1"/>
          <p:nvPr>
            <p:ph idx="3" type="subTitle"/>
          </p:nvPr>
        </p:nvSpPr>
        <p:spPr>
          <a:xfrm>
            <a:off x="4795200" y="2560464"/>
            <a:ext cx="36819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14" name="Google Shape;1014;p29"/>
          <p:cNvSpPr txBox="1"/>
          <p:nvPr>
            <p:ph hasCustomPrompt="1" idx="4" type="title"/>
          </p:nvPr>
        </p:nvSpPr>
        <p:spPr>
          <a:xfrm>
            <a:off x="4795200" y="3271460"/>
            <a:ext cx="36819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15" name="Google Shape;1015;p29"/>
          <p:cNvSpPr txBox="1"/>
          <p:nvPr>
            <p:ph idx="5" type="subTitle"/>
          </p:nvPr>
        </p:nvSpPr>
        <p:spPr>
          <a:xfrm>
            <a:off x="4795200" y="3839813"/>
            <a:ext cx="36819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016" name="Shape 1016"/>
        <p:cNvGrpSpPr/>
        <p:nvPr/>
      </p:nvGrpSpPr>
      <p:grpSpPr>
        <a:xfrm>
          <a:off x="0" y="0"/>
          <a:ext cx="0" cy="0"/>
          <a:chOff x="0" y="0"/>
          <a:chExt cx="0" cy="0"/>
        </a:xfrm>
      </p:grpSpPr>
      <p:grpSp>
        <p:nvGrpSpPr>
          <p:cNvPr id="1017" name="Google Shape;1017;p30"/>
          <p:cNvGrpSpPr/>
          <p:nvPr/>
        </p:nvGrpSpPr>
        <p:grpSpPr>
          <a:xfrm flipH="1">
            <a:off x="559419" y="254025"/>
            <a:ext cx="8471057" cy="4635473"/>
            <a:chOff x="1075213" y="539400"/>
            <a:chExt cx="6657019" cy="4064778"/>
          </a:xfrm>
        </p:grpSpPr>
        <p:sp>
          <p:nvSpPr>
            <p:cNvPr id="1018" name="Google Shape;1018;p30"/>
            <p:cNvSpPr/>
            <p:nvPr/>
          </p:nvSpPr>
          <p:spPr>
            <a:xfrm>
              <a:off x="1439819" y="539400"/>
              <a:ext cx="6292400" cy="4064778"/>
            </a:xfrm>
            <a:custGeom>
              <a:rect b="b" l="l" r="r" t="t"/>
              <a:pathLst>
                <a:path extrusionOk="0" h="62348" w="89712">
                  <a:moveTo>
                    <a:pt x="1" y="0"/>
                  </a:moveTo>
                  <a:lnTo>
                    <a:pt x="1" y="58194"/>
                  </a:lnTo>
                  <a:cubicBezTo>
                    <a:pt x="1" y="60477"/>
                    <a:pt x="1856" y="62347"/>
                    <a:pt x="4153" y="62347"/>
                  </a:cubicBezTo>
                  <a:lnTo>
                    <a:pt x="85559" y="62347"/>
                  </a:lnTo>
                  <a:cubicBezTo>
                    <a:pt x="87855" y="62347"/>
                    <a:pt x="89712" y="60477"/>
                    <a:pt x="89712" y="58194"/>
                  </a:cubicBezTo>
                  <a:lnTo>
                    <a:pt x="897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0"/>
            <p:cNvSpPr/>
            <p:nvPr/>
          </p:nvSpPr>
          <p:spPr>
            <a:xfrm>
              <a:off x="1439875" y="3963125"/>
              <a:ext cx="6292357" cy="260920"/>
            </a:xfrm>
            <a:custGeom>
              <a:rect b="b" l="l" r="r" t="t"/>
              <a:pathLst>
                <a:path extrusionOk="0" h="4002" w="90619">
                  <a:moveTo>
                    <a:pt x="15" y="1"/>
                  </a:moveTo>
                  <a:lnTo>
                    <a:pt x="0" y="14"/>
                  </a:lnTo>
                  <a:lnTo>
                    <a:pt x="0" y="3974"/>
                  </a:lnTo>
                  <a:cubicBezTo>
                    <a:pt x="0" y="3988"/>
                    <a:pt x="15" y="4002"/>
                    <a:pt x="15" y="4002"/>
                  </a:cubicBezTo>
                  <a:lnTo>
                    <a:pt x="90606" y="4002"/>
                  </a:lnTo>
                  <a:cubicBezTo>
                    <a:pt x="90606" y="4002"/>
                    <a:pt x="90619" y="3988"/>
                    <a:pt x="90619" y="3974"/>
                  </a:cubicBezTo>
                  <a:lnTo>
                    <a:pt x="90619" y="14"/>
                  </a:lnTo>
                  <a:lnTo>
                    <a:pt x="906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0"/>
            <p:cNvSpPr/>
            <p:nvPr/>
          </p:nvSpPr>
          <p:spPr>
            <a:xfrm>
              <a:off x="1075213" y="1086258"/>
              <a:ext cx="364658" cy="339862"/>
            </a:xfrm>
            <a:custGeom>
              <a:rect b="b" l="l" r="r" t="t"/>
              <a:pathLst>
                <a:path extrusionOk="0" h="5213" w="5199">
                  <a:moveTo>
                    <a:pt x="1" y="0"/>
                  </a:moveTo>
                  <a:lnTo>
                    <a:pt x="1733" y="2613"/>
                  </a:lnTo>
                  <a:lnTo>
                    <a:pt x="1" y="5212"/>
                  </a:lnTo>
                  <a:lnTo>
                    <a:pt x="5199" y="5212"/>
                  </a:lnTo>
                  <a:lnTo>
                    <a:pt x="51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1" name="Google Shape;1021;p30"/>
          <p:cNvSpPr txBox="1"/>
          <p:nvPr>
            <p:ph type="title"/>
          </p:nvPr>
        </p:nvSpPr>
        <p:spPr>
          <a:xfrm>
            <a:off x="2424600" y="691812"/>
            <a:ext cx="4294800" cy="87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7200">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2" name="Google Shape;1022;p30"/>
          <p:cNvSpPr txBox="1"/>
          <p:nvPr>
            <p:ph idx="1" type="subTitle"/>
          </p:nvPr>
        </p:nvSpPr>
        <p:spPr>
          <a:xfrm>
            <a:off x="2854650" y="1662750"/>
            <a:ext cx="3434700" cy="135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23" name="Google Shape;1023;p30"/>
          <p:cNvSpPr txBox="1"/>
          <p:nvPr/>
        </p:nvSpPr>
        <p:spPr>
          <a:xfrm>
            <a:off x="2561675" y="3575475"/>
            <a:ext cx="4000500" cy="572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rgbClr val="FFFFFF"/>
                </a:solidFill>
                <a:latin typeface="Fira Sans"/>
                <a:ea typeface="Fira Sans"/>
                <a:cs typeface="Fira Sans"/>
                <a:sym typeface="Fira Sans"/>
              </a:rPr>
              <a:t>CREDITS: This presentation template was created by </a:t>
            </a:r>
            <a:r>
              <a:rPr b="1" lang="en" sz="1000">
                <a:solidFill>
                  <a:srgbClr val="FFFFFF"/>
                </a:solidFill>
                <a:uFill>
                  <a:noFill/>
                </a:uFill>
                <a:latin typeface="Fira Sans"/>
                <a:ea typeface="Fira Sans"/>
                <a:cs typeface="Fira Sans"/>
                <a:sym typeface="Fira Sans"/>
                <a:hlinkClick r:id="rId2">
                  <a:extLst>
                    <a:ext uri="{A12FA001-AC4F-418D-AE19-62706E023703}">
                      <ahyp:hlinkClr val="tx"/>
                    </a:ext>
                  </a:extLst>
                </a:hlinkClick>
              </a:rPr>
              <a:t>Slidesgo</a:t>
            </a:r>
            <a:r>
              <a:rPr lang="en" sz="1000">
                <a:solidFill>
                  <a:srgbClr val="FFFFFF"/>
                </a:solidFill>
                <a:latin typeface="Fira Sans"/>
                <a:ea typeface="Fira Sans"/>
                <a:cs typeface="Fira Sans"/>
                <a:sym typeface="Fira Sans"/>
              </a:rPr>
              <a:t>, including icons by </a:t>
            </a:r>
            <a:r>
              <a:rPr b="1" lang="en" sz="1000">
                <a:solidFill>
                  <a:srgbClr val="FFFFFF"/>
                </a:solidFill>
                <a:uFill>
                  <a:noFill/>
                </a:uFill>
                <a:latin typeface="Fira Sans"/>
                <a:ea typeface="Fira Sans"/>
                <a:cs typeface="Fira Sans"/>
                <a:sym typeface="Fira Sans"/>
                <a:hlinkClick r:id="rId3">
                  <a:extLst>
                    <a:ext uri="{A12FA001-AC4F-418D-AE19-62706E023703}">
                      <ahyp:hlinkClr val="tx"/>
                    </a:ext>
                  </a:extLst>
                </a:hlinkClick>
              </a:rPr>
              <a:t>Flaticon</a:t>
            </a:r>
            <a:r>
              <a:rPr lang="en" sz="1000">
                <a:solidFill>
                  <a:srgbClr val="FFFFFF"/>
                </a:solidFill>
                <a:latin typeface="Fira Sans"/>
                <a:ea typeface="Fira Sans"/>
                <a:cs typeface="Fira Sans"/>
                <a:sym typeface="Fira Sans"/>
              </a:rPr>
              <a:t>, and infographics &amp; images by </a:t>
            </a:r>
            <a:r>
              <a:rPr b="1" lang="en" sz="1000">
                <a:solidFill>
                  <a:srgbClr val="FFFFFF"/>
                </a:solidFill>
                <a:uFill>
                  <a:noFill/>
                </a:uFill>
                <a:latin typeface="Fira Sans"/>
                <a:ea typeface="Fira Sans"/>
                <a:cs typeface="Fira Sans"/>
                <a:sym typeface="Fira Sans"/>
                <a:hlinkClick r:id="rId4">
                  <a:extLst>
                    <a:ext uri="{A12FA001-AC4F-418D-AE19-62706E023703}">
                      <ahyp:hlinkClr val="tx"/>
                    </a:ext>
                  </a:extLst>
                </a:hlinkClick>
              </a:rPr>
              <a:t>Freepik</a:t>
            </a:r>
            <a:r>
              <a:rPr lang="en" sz="1000">
                <a:solidFill>
                  <a:srgbClr val="FFFFFF"/>
                </a:solidFill>
                <a:latin typeface="Fira Sans"/>
                <a:ea typeface="Fira Sans"/>
                <a:cs typeface="Fira Sans"/>
                <a:sym typeface="Fira Sans"/>
              </a:rPr>
              <a:t> </a:t>
            </a:r>
            <a:endParaRPr sz="1000">
              <a:solidFill>
                <a:srgbClr val="FFFFFF"/>
              </a:solidFill>
              <a:latin typeface="Fira Sans"/>
              <a:ea typeface="Fira Sans"/>
              <a:cs typeface="Fira Sans"/>
              <a:sym typeface="Fira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4"/>
          <p:cNvSpPr/>
          <p:nvPr/>
        </p:nvSpPr>
        <p:spPr>
          <a:xfrm>
            <a:off x="285500" y="162400"/>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680097" y="472972"/>
            <a:ext cx="7778290" cy="4196291"/>
          </a:xfrm>
          <a:custGeom>
            <a:rect b="b" l="l" r="r" t="t"/>
            <a:pathLst>
              <a:path extrusionOk="0" h="36157" w="67021">
                <a:moveTo>
                  <a:pt x="1740" y="0"/>
                </a:moveTo>
                <a:cubicBezTo>
                  <a:pt x="782" y="0"/>
                  <a:pt x="0" y="783"/>
                  <a:pt x="0" y="1753"/>
                </a:cubicBezTo>
                <a:lnTo>
                  <a:pt x="0" y="34416"/>
                </a:lnTo>
                <a:cubicBezTo>
                  <a:pt x="0" y="35374"/>
                  <a:pt x="782" y="36157"/>
                  <a:pt x="1740" y="36157"/>
                </a:cubicBezTo>
                <a:lnTo>
                  <a:pt x="65280" y="36157"/>
                </a:lnTo>
                <a:cubicBezTo>
                  <a:pt x="66238" y="36157"/>
                  <a:pt x="67021" y="35374"/>
                  <a:pt x="67021" y="34416"/>
                </a:cubicBezTo>
                <a:lnTo>
                  <a:pt x="67021" y="1753"/>
                </a:lnTo>
                <a:cubicBezTo>
                  <a:pt x="67021" y="783"/>
                  <a:pt x="66238" y="0"/>
                  <a:pt x="652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txBox="1"/>
          <p:nvPr>
            <p:ph type="title"/>
          </p:nvPr>
        </p:nvSpPr>
        <p:spPr>
          <a:xfrm>
            <a:off x="713100" y="532852"/>
            <a:ext cx="7710900" cy="76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5" name="Google Shape;75;p4"/>
          <p:cNvSpPr txBox="1"/>
          <p:nvPr>
            <p:ph idx="1" type="body"/>
          </p:nvPr>
        </p:nvSpPr>
        <p:spPr>
          <a:xfrm>
            <a:off x="1061250" y="1336500"/>
            <a:ext cx="7021500" cy="32295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AutoNum type="arabicPeriod"/>
              <a:defRPr sz="1100">
                <a:solidFill>
                  <a:srgbClr val="434343"/>
                </a:solidFill>
              </a:defRPr>
            </a:lvl1pPr>
            <a:lvl2pPr indent="-304800" lvl="1" marL="9144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24" name="Shape 1024"/>
        <p:cNvGrpSpPr/>
        <p:nvPr/>
      </p:nvGrpSpPr>
      <p:grpSpPr>
        <a:xfrm>
          <a:off x="0" y="0"/>
          <a:ext cx="0" cy="0"/>
          <a:chOff x="0" y="0"/>
          <a:chExt cx="0" cy="0"/>
        </a:xfrm>
      </p:grpSpPr>
      <p:grpSp>
        <p:nvGrpSpPr>
          <p:cNvPr id="1025" name="Google Shape;1025;p31"/>
          <p:cNvGrpSpPr/>
          <p:nvPr/>
        </p:nvGrpSpPr>
        <p:grpSpPr>
          <a:xfrm>
            <a:off x="288950" y="145475"/>
            <a:ext cx="8566088" cy="4818707"/>
            <a:chOff x="288950" y="145475"/>
            <a:chExt cx="8566088" cy="4818707"/>
          </a:xfrm>
        </p:grpSpPr>
        <p:sp>
          <p:nvSpPr>
            <p:cNvPr id="1026" name="Google Shape;1026;p31"/>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9" name="Google Shape;1029;p31"/>
            <p:cNvGrpSpPr/>
            <p:nvPr/>
          </p:nvGrpSpPr>
          <p:grpSpPr>
            <a:xfrm>
              <a:off x="4984702" y="1303655"/>
              <a:ext cx="3391799" cy="3150214"/>
              <a:chOff x="5746702" y="1303655"/>
              <a:chExt cx="3391799" cy="3150214"/>
            </a:xfrm>
          </p:grpSpPr>
          <p:grpSp>
            <p:nvGrpSpPr>
              <p:cNvPr id="1030" name="Google Shape;1030;p31"/>
              <p:cNvGrpSpPr/>
              <p:nvPr/>
            </p:nvGrpSpPr>
            <p:grpSpPr>
              <a:xfrm>
                <a:off x="5746702" y="3144189"/>
                <a:ext cx="3391799" cy="1309681"/>
                <a:chOff x="4944009" y="1147678"/>
                <a:chExt cx="3391799" cy="3153578"/>
              </a:xfrm>
            </p:grpSpPr>
            <p:sp>
              <p:nvSpPr>
                <p:cNvPr id="1031" name="Google Shape;1031;p31"/>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1"/>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1"/>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1"/>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1"/>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9" name="Google Shape;1039;p31"/>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1"/>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1"/>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1"/>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1"/>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1"/>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1"/>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9" name="Google Shape;1049;p31"/>
            <p:cNvGrpSpPr/>
            <p:nvPr/>
          </p:nvGrpSpPr>
          <p:grpSpPr>
            <a:xfrm>
              <a:off x="878402" y="1303655"/>
              <a:ext cx="3391799" cy="3150214"/>
              <a:chOff x="5746702" y="1303655"/>
              <a:chExt cx="3391799" cy="3150214"/>
            </a:xfrm>
          </p:grpSpPr>
          <p:grpSp>
            <p:nvGrpSpPr>
              <p:cNvPr id="1050" name="Google Shape;1050;p31"/>
              <p:cNvGrpSpPr/>
              <p:nvPr/>
            </p:nvGrpSpPr>
            <p:grpSpPr>
              <a:xfrm>
                <a:off x="5746702" y="3144189"/>
                <a:ext cx="3391799" cy="1309681"/>
                <a:chOff x="4944009" y="1147678"/>
                <a:chExt cx="3391799" cy="3153578"/>
              </a:xfrm>
            </p:grpSpPr>
            <p:sp>
              <p:nvSpPr>
                <p:cNvPr id="1051" name="Google Shape;1051;p31"/>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1"/>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1"/>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1"/>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1"/>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1"/>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1"/>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9" name="Google Shape;1059;p31"/>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1"/>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1"/>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1"/>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1"/>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1"/>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1"/>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1"/>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1"/>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1"/>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069" name="Shape 1069"/>
        <p:cNvGrpSpPr/>
        <p:nvPr/>
      </p:nvGrpSpPr>
      <p:grpSpPr>
        <a:xfrm>
          <a:off x="0" y="0"/>
          <a:ext cx="0" cy="0"/>
          <a:chOff x="0" y="0"/>
          <a:chExt cx="0" cy="0"/>
        </a:xfrm>
      </p:grpSpPr>
      <p:grpSp>
        <p:nvGrpSpPr>
          <p:cNvPr id="1070" name="Google Shape;1070;p32"/>
          <p:cNvGrpSpPr/>
          <p:nvPr/>
        </p:nvGrpSpPr>
        <p:grpSpPr>
          <a:xfrm>
            <a:off x="430057" y="258025"/>
            <a:ext cx="8135676" cy="4651490"/>
            <a:chOff x="430057" y="258025"/>
            <a:chExt cx="8135676" cy="4651490"/>
          </a:xfrm>
        </p:grpSpPr>
        <p:sp>
          <p:nvSpPr>
            <p:cNvPr id="1071" name="Google Shape;1071;p32"/>
            <p:cNvSpPr/>
            <p:nvPr/>
          </p:nvSpPr>
          <p:spPr>
            <a:xfrm>
              <a:off x="853474" y="46832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2"/>
            <p:cNvSpPr/>
            <p:nvPr/>
          </p:nvSpPr>
          <p:spPr>
            <a:xfrm>
              <a:off x="578275" y="25802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3" name="Google Shape;1073;p32"/>
            <p:cNvGrpSpPr/>
            <p:nvPr/>
          </p:nvGrpSpPr>
          <p:grpSpPr>
            <a:xfrm>
              <a:off x="1180883" y="1223796"/>
              <a:ext cx="6782241" cy="3150214"/>
              <a:chOff x="5746702" y="1303655"/>
              <a:chExt cx="3391799" cy="3150214"/>
            </a:xfrm>
          </p:grpSpPr>
          <p:grpSp>
            <p:nvGrpSpPr>
              <p:cNvPr id="1074" name="Google Shape;1074;p32"/>
              <p:cNvGrpSpPr/>
              <p:nvPr/>
            </p:nvGrpSpPr>
            <p:grpSpPr>
              <a:xfrm>
                <a:off x="5746702" y="3144189"/>
                <a:ext cx="3391799" cy="1309681"/>
                <a:chOff x="4944009" y="1147678"/>
                <a:chExt cx="3391799" cy="3153578"/>
              </a:xfrm>
            </p:grpSpPr>
            <p:sp>
              <p:nvSpPr>
                <p:cNvPr id="1075" name="Google Shape;1075;p32"/>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2"/>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2"/>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2"/>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2"/>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2"/>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2"/>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2"/>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3" name="Google Shape;1083;p32"/>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2"/>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2"/>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2"/>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2"/>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2"/>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2"/>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2"/>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2"/>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2"/>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32"/>
            <p:cNvGrpSpPr/>
            <p:nvPr/>
          </p:nvGrpSpPr>
          <p:grpSpPr>
            <a:xfrm rot="-5400000">
              <a:off x="689759" y="3827440"/>
              <a:ext cx="183301" cy="702705"/>
              <a:chOff x="1506468" y="154140"/>
              <a:chExt cx="183301" cy="702705"/>
            </a:xfrm>
          </p:grpSpPr>
          <p:sp>
            <p:nvSpPr>
              <p:cNvPr id="1094" name="Google Shape;1094;p3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6" name="Google Shape;1096;p32"/>
            <p:cNvGrpSpPr/>
            <p:nvPr/>
          </p:nvGrpSpPr>
          <p:grpSpPr>
            <a:xfrm rot="-5400000">
              <a:off x="689759" y="3029928"/>
              <a:ext cx="183301" cy="702705"/>
              <a:chOff x="1506468" y="154140"/>
              <a:chExt cx="183301" cy="702705"/>
            </a:xfrm>
          </p:grpSpPr>
          <p:sp>
            <p:nvSpPr>
              <p:cNvPr id="1097" name="Google Shape;1097;p3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32"/>
            <p:cNvGrpSpPr/>
            <p:nvPr/>
          </p:nvGrpSpPr>
          <p:grpSpPr>
            <a:xfrm rot="-5400000">
              <a:off x="689759" y="2232415"/>
              <a:ext cx="183301" cy="702705"/>
              <a:chOff x="1506468" y="154140"/>
              <a:chExt cx="183301" cy="702705"/>
            </a:xfrm>
          </p:grpSpPr>
          <p:sp>
            <p:nvSpPr>
              <p:cNvPr id="1100" name="Google Shape;1100;p3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2" name="Google Shape;1102;p32"/>
            <p:cNvGrpSpPr/>
            <p:nvPr/>
          </p:nvGrpSpPr>
          <p:grpSpPr>
            <a:xfrm rot="-5400000">
              <a:off x="689759" y="1434903"/>
              <a:ext cx="183301" cy="702705"/>
              <a:chOff x="1506468" y="154140"/>
              <a:chExt cx="183301" cy="702705"/>
            </a:xfrm>
          </p:grpSpPr>
          <p:sp>
            <p:nvSpPr>
              <p:cNvPr id="1103" name="Google Shape;1103;p3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32"/>
            <p:cNvGrpSpPr/>
            <p:nvPr/>
          </p:nvGrpSpPr>
          <p:grpSpPr>
            <a:xfrm rot="-5400000">
              <a:off x="689759" y="637390"/>
              <a:ext cx="183301" cy="702705"/>
              <a:chOff x="1506468" y="154140"/>
              <a:chExt cx="183301" cy="702705"/>
            </a:xfrm>
          </p:grpSpPr>
          <p:sp>
            <p:nvSpPr>
              <p:cNvPr id="1106" name="Google Shape;1106;p32"/>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2"/>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grpSp>
        <p:nvGrpSpPr>
          <p:cNvPr id="77" name="Google Shape;77;p5"/>
          <p:cNvGrpSpPr/>
          <p:nvPr/>
        </p:nvGrpSpPr>
        <p:grpSpPr>
          <a:xfrm>
            <a:off x="288950" y="145475"/>
            <a:ext cx="8566088" cy="4818707"/>
            <a:chOff x="288950" y="145475"/>
            <a:chExt cx="8566088" cy="4818707"/>
          </a:xfrm>
        </p:grpSpPr>
        <p:sp>
          <p:nvSpPr>
            <p:cNvPr id="78" name="Google Shape;78;p5"/>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5"/>
            <p:cNvGrpSpPr/>
            <p:nvPr/>
          </p:nvGrpSpPr>
          <p:grpSpPr>
            <a:xfrm>
              <a:off x="4984702" y="1303655"/>
              <a:ext cx="3391799" cy="3150214"/>
              <a:chOff x="5746702" y="1303655"/>
              <a:chExt cx="3391799" cy="3150214"/>
            </a:xfrm>
          </p:grpSpPr>
          <p:grpSp>
            <p:nvGrpSpPr>
              <p:cNvPr id="82" name="Google Shape;82;p5"/>
              <p:cNvGrpSpPr/>
              <p:nvPr/>
            </p:nvGrpSpPr>
            <p:grpSpPr>
              <a:xfrm>
                <a:off x="5746702" y="3144189"/>
                <a:ext cx="3391799" cy="1309681"/>
                <a:chOff x="4944009" y="1147678"/>
                <a:chExt cx="3391799" cy="3153578"/>
              </a:xfrm>
            </p:grpSpPr>
            <p:sp>
              <p:nvSpPr>
                <p:cNvPr id="83" name="Google Shape;83;p5"/>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5"/>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5"/>
            <p:cNvGrpSpPr/>
            <p:nvPr/>
          </p:nvGrpSpPr>
          <p:grpSpPr>
            <a:xfrm>
              <a:off x="878402" y="1303655"/>
              <a:ext cx="3391799" cy="3150214"/>
              <a:chOff x="5746702" y="1303655"/>
              <a:chExt cx="3391799" cy="3150214"/>
            </a:xfrm>
          </p:grpSpPr>
          <p:grpSp>
            <p:nvGrpSpPr>
              <p:cNvPr id="102" name="Google Shape;102;p5"/>
              <p:cNvGrpSpPr/>
              <p:nvPr/>
            </p:nvGrpSpPr>
            <p:grpSpPr>
              <a:xfrm>
                <a:off x="5746702" y="3144189"/>
                <a:ext cx="3391799" cy="1309681"/>
                <a:chOff x="4944009" y="1147678"/>
                <a:chExt cx="3391799" cy="3153578"/>
              </a:xfrm>
            </p:grpSpPr>
            <p:sp>
              <p:nvSpPr>
                <p:cNvPr id="103" name="Google Shape;103;p5"/>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5"/>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1" name="Google Shape;121;p5"/>
          <p:cNvSpPr txBox="1"/>
          <p:nvPr>
            <p:ph type="title"/>
          </p:nvPr>
        </p:nvSpPr>
        <p:spPr>
          <a:xfrm>
            <a:off x="1092475" y="2747022"/>
            <a:ext cx="2742600" cy="55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b="0" sz="2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2" name="Google Shape;122;p5"/>
          <p:cNvSpPr txBox="1"/>
          <p:nvPr>
            <p:ph idx="2" type="title"/>
          </p:nvPr>
        </p:nvSpPr>
        <p:spPr>
          <a:xfrm>
            <a:off x="5308922" y="2747022"/>
            <a:ext cx="2742600" cy="55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b="0" sz="2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3" name="Google Shape;123;p5"/>
          <p:cNvSpPr txBox="1"/>
          <p:nvPr>
            <p:ph idx="1" type="subTitle"/>
          </p:nvPr>
        </p:nvSpPr>
        <p:spPr>
          <a:xfrm>
            <a:off x="5259575" y="3310850"/>
            <a:ext cx="28413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4" name="Google Shape;124;p5"/>
          <p:cNvSpPr txBox="1"/>
          <p:nvPr>
            <p:ph idx="3" type="subTitle"/>
          </p:nvPr>
        </p:nvSpPr>
        <p:spPr>
          <a:xfrm>
            <a:off x="1043350" y="3310850"/>
            <a:ext cx="28413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6"/>
          <p:cNvSpPr/>
          <p:nvPr/>
        </p:nvSpPr>
        <p:spPr>
          <a:xfrm>
            <a:off x="285500" y="162400"/>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680097" y="472972"/>
            <a:ext cx="7778290" cy="4196291"/>
          </a:xfrm>
          <a:custGeom>
            <a:rect b="b" l="l" r="r" t="t"/>
            <a:pathLst>
              <a:path extrusionOk="0" h="36157" w="67021">
                <a:moveTo>
                  <a:pt x="1740" y="0"/>
                </a:moveTo>
                <a:cubicBezTo>
                  <a:pt x="782" y="0"/>
                  <a:pt x="0" y="783"/>
                  <a:pt x="0" y="1753"/>
                </a:cubicBezTo>
                <a:lnTo>
                  <a:pt x="0" y="34416"/>
                </a:lnTo>
                <a:cubicBezTo>
                  <a:pt x="0" y="35374"/>
                  <a:pt x="782" y="36157"/>
                  <a:pt x="1740" y="36157"/>
                </a:cubicBezTo>
                <a:lnTo>
                  <a:pt x="65280" y="36157"/>
                </a:lnTo>
                <a:cubicBezTo>
                  <a:pt x="66238" y="36157"/>
                  <a:pt x="67021" y="35374"/>
                  <a:pt x="67021" y="34416"/>
                </a:cubicBezTo>
                <a:lnTo>
                  <a:pt x="67021" y="1753"/>
                </a:lnTo>
                <a:cubicBezTo>
                  <a:pt x="67021" y="783"/>
                  <a:pt x="66238" y="0"/>
                  <a:pt x="652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txBox="1"/>
          <p:nvPr>
            <p:ph type="title"/>
          </p:nvPr>
        </p:nvSpPr>
        <p:spPr>
          <a:xfrm>
            <a:off x="720000" y="539400"/>
            <a:ext cx="77040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9" name="Shape 129"/>
        <p:cNvGrpSpPr/>
        <p:nvPr/>
      </p:nvGrpSpPr>
      <p:grpSpPr>
        <a:xfrm>
          <a:off x="0" y="0"/>
          <a:ext cx="0" cy="0"/>
          <a:chOff x="0" y="0"/>
          <a:chExt cx="0" cy="0"/>
        </a:xfrm>
      </p:grpSpPr>
      <p:grpSp>
        <p:nvGrpSpPr>
          <p:cNvPr id="130" name="Google Shape;130;p7"/>
          <p:cNvGrpSpPr/>
          <p:nvPr/>
        </p:nvGrpSpPr>
        <p:grpSpPr>
          <a:xfrm>
            <a:off x="288950" y="145475"/>
            <a:ext cx="8566088" cy="4818707"/>
            <a:chOff x="288950" y="145475"/>
            <a:chExt cx="8566088" cy="4818707"/>
          </a:xfrm>
        </p:grpSpPr>
        <p:sp>
          <p:nvSpPr>
            <p:cNvPr id="131" name="Google Shape;131;p7"/>
            <p:cNvSpPr/>
            <p:nvPr/>
          </p:nvSpPr>
          <p:spPr>
            <a:xfrm>
              <a:off x="288950" y="145475"/>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4589589" y="395950"/>
              <a:ext cx="4075580" cy="4398124"/>
            </a:xfrm>
            <a:custGeom>
              <a:rect b="b" l="l" r="r" t="t"/>
              <a:pathLst>
                <a:path extrusionOk="0" h="31577" w="28342">
                  <a:moveTo>
                    <a:pt x="60" y="0"/>
                  </a:moveTo>
                  <a:cubicBezTo>
                    <a:pt x="24" y="0"/>
                    <a:pt x="1" y="23"/>
                    <a:pt x="1" y="58"/>
                  </a:cubicBezTo>
                  <a:lnTo>
                    <a:pt x="1" y="31530"/>
                  </a:lnTo>
                  <a:cubicBezTo>
                    <a:pt x="1" y="31553"/>
                    <a:pt x="24" y="31577"/>
                    <a:pt x="60" y="31577"/>
                  </a:cubicBezTo>
                  <a:lnTo>
                    <a:pt x="28295" y="31577"/>
                  </a:lnTo>
                  <a:cubicBezTo>
                    <a:pt x="28319" y="31577"/>
                    <a:pt x="28342" y="31553"/>
                    <a:pt x="28342" y="31530"/>
                  </a:cubicBezTo>
                  <a:lnTo>
                    <a:pt x="28342" y="58"/>
                  </a:lnTo>
                  <a:cubicBezTo>
                    <a:pt x="28342" y="23"/>
                    <a:pt x="28319" y="0"/>
                    <a:pt x="28295"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478825" y="395950"/>
              <a:ext cx="4075580" cy="4398124"/>
            </a:xfrm>
            <a:custGeom>
              <a:rect b="b" l="l" r="r" t="t"/>
              <a:pathLst>
                <a:path extrusionOk="0" h="31577" w="28342">
                  <a:moveTo>
                    <a:pt x="48" y="0"/>
                  </a:moveTo>
                  <a:cubicBezTo>
                    <a:pt x="24" y="0"/>
                    <a:pt x="1" y="23"/>
                    <a:pt x="1" y="58"/>
                  </a:cubicBezTo>
                  <a:lnTo>
                    <a:pt x="1" y="31530"/>
                  </a:lnTo>
                  <a:cubicBezTo>
                    <a:pt x="1" y="31553"/>
                    <a:pt x="24" y="31577"/>
                    <a:pt x="48" y="31577"/>
                  </a:cubicBezTo>
                  <a:lnTo>
                    <a:pt x="28283" y="31577"/>
                  </a:lnTo>
                  <a:cubicBezTo>
                    <a:pt x="28319" y="31577"/>
                    <a:pt x="28342" y="31553"/>
                    <a:pt x="28342" y="31530"/>
                  </a:cubicBezTo>
                  <a:lnTo>
                    <a:pt x="28342" y="58"/>
                  </a:lnTo>
                  <a:cubicBezTo>
                    <a:pt x="28342" y="23"/>
                    <a:pt x="28319" y="0"/>
                    <a:pt x="28283" y="0"/>
                  </a:cubicBezTo>
                  <a:close/>
                </a:path>
              </a:pathLst>
            </a:custGeom>
            <a:solidFill>
              <a:srgbClr val="F7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7"/>
            <p:cNvGrpSpPr/>
            <p:nvPr/>
          </p:nvGrpSpPr>
          <p:grpSpPr>
            <a:xfrm>
              <a:off x="4984702" y="1303655"/>
              <a:ext cx="3391799" cy="3150214"/>
              <a:chOff x="5746702" y="1303655"/>
              <a:chExt cx="3391799" cy="3150214"/>
            </a:xfrm>
          </p:grpSpPr>
          <p:grpSp>
            <p:nvGrpSpPr>
              <p:cNvPr id="135" name="Google Shape;135;p7"/>
              <p:cNvGrpSpPr/>
              <p:nvPr/>
            </p:nvGrpSpPr>
            <p:grpSpPr>
              <a:xfrm>
                <a:off x="5746702" y="3144189"/>
                <a:ext cx="3391799" cy="1309681"/>
                <a:chOff x="4944009" y="1147678"/>
                <a:chExt cx="3391799" cy="3153578"/>
              </a:xfrm>
            </p:grpSpPr>
            <p:sp>
              <p:nvSpPr>
                <p:cNvPr id="136" name="Google Shape;136;p7"/>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7"/>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7"/>
            <p:cNvGrpSpPr/>
            <p:nvPr/>
          </p:nvGrpSpPr>
          <p:grpSpPr>
            <a:xfrm>
              <a:off x="878402" y="1303655"/>
              <a:ext cx="3391799" cy="3150214"/>
              <a:chOff x="5746702" y="1303655"/>
              <a:chExt cx="3391799" cy="3150214"/>
            </a:xfrm>
          </p:grpSpPr>
          <p:grpSp>
            <p:nvGrpSpPr>
              <p:cNvPr id="155" name="Google Shape;155;p7"/>
              <p:cNvGrpSpPr/>
              <p:nvPr/>
            </p:nvGrpSpPr>
            <p:grpSpPr>
              <a:xfrm>
                <a:off x="5746702" y="3144189"/>
                <a:ext cx="3391799" cy="1309681"/>
                <a:chOff x="4944009" y="1147678"/>
                <a:chExt cx="3391799" cy="3153578"/>
              </a:xfrm>
            </p:grpSpPr>
            <p:sp>
              <p:nvSpPr>
                <p:cNvPr id="156" name="Google Shape;156;p7"/>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7"/>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4" name="Google Shape;174;p7"/>
          <p:cNvSpPr txBox="1"/>
          <p:nvPr>
            <p:ph idx="1" type="body"/>
          </p:nvPr>
        </p:nvSpPr>
        <p:spPr>
          <a:xfrm>
            <a:off x="4909425" y="1188200"/>
            <a:ext cx="3521400" cy="3271800"/>
          </a:xfrm>
          <a:prstGeom prst="rect">
            <a:avLst/>
          </a:prstGeom>
        </p:spPr>
        <p:txBody>
          <a:bodyPr anchorCtr="0" anchor="ctr" bIns="91425" lIns="91425" spcFirstLastPara="1" rIns="91425" wrap="square" tIns="91425">
            <a:noAutofit/>
          </a:bodyPr>
          <a:lstStyle>
            <a:lvl1pPr indent="-292100" lvl="0" marL="457200" rtl="0">
              <a:lnSpc>
                <a:spcPct val="200000"/>
              </a:lnSpc>
              <a:spcBef>
                <a:spcPts val="0"/>
              </a:spcBef>
              <a:spcAft>
                <a:spcPts val="0"/>
              </a:spcAft>
              <a:buSzPts val="1000"/>
              <a:buChar char="●"/>
              <a:defRPr>
                <a:solidFill>
                  <a:srgbClr val="434343"/>
                </a:solidFill>
              </a:defRPr>
            </a:lvl1pPr>
            <a:lvl2pPr indent="-317500" lvl="1" marL="914400" rtl="0">
              <a:lnSpc>
                <a:spcPct val="115000"/>
              </a:lnSpc>
              <a:spcBef>
                <a:spcPts val="0"/>
              </a:spcBef>
              <a:spcAft>
                <a:spcPts val="0"/>
              </a:spcAft>
              <a:buSzPts val="1400"/>
              <a:buChar char="○"/>
              <a:defRPr>
                <a:solidFill>
                  <a:srgbClr val="434343"/>
                </a:solidFill>
              </a:defRPr>
            </a:lvl2pPr>
            <a:lvl3pPr indent="-317500" lvl="2" marL="1371600" rtl="0">
              <a:lnSpc>
                <a:spcPct val="115000"/>
              </a:lnSpc>
              <a:spcBef>
                <a:spcPts val="1600"/>
              </a:spcBef>
              <a:spcAft>
                <a:spcPts val="0"/>
              </a:spcAft>
              <a:buSzPts val="1400"/>
              <a:buChar char="■"/>
              <a:defRPr>
                <a:solidFill>
                  <a:srgbClr val="434343"/>
                </a:solidFill>
              </a:defRPr>
            </a:lvl3pPr>
            <a:lvl4pPr indent="-317500" lvl="3" marL="1828800" rtl="0">
              <a:lnSpc>
                <a:spcPct val="115000"/>
              </a:lnSpc>
              <a:spcBef>
                <a:spcPts val="1600"/>
              </a:spcBef>
              <a:spcAft>
                <a:spcPts val="0"/>
              </a:spcAft>
              <a:buSzPts val="1400"/>
              <a:buChar char="●"/>
              <a:defRPr>
                <a:solidFill>
                  <a:srgbClr val="434343"/>
                </a:solidFill>
              </a:defRPr>
            </a:lvl4pPr>
            <a:lvl5pPr indent="-317500" lvl="4" marL="2286000" rtl="0">
              <a:lnSpc>
                <a:spcPct val="115000"/>
              </a:lnSpc>
              <a:spcBef>
                <a:spcPts val="1600"/>
              </a:spcBef>
              <a:spcAft>
                <a:spcPts val="0"/>
              </a:spcAft>
              <a:buSzPts val="1400"/>
              <a:buChar char="○"/>
              <a:defRPr>
                <a:solidFill>
                  <a:srgbClr val="434343"/>
                </a:solidFill>
              </a:defRPr>
            </a:lvl5pPr>
            <a:lvl6pPr indent="-317500" lvl="5" marL="2743200" rtl="0">
              <a:lnSpc>
                <a:spcPct val="115000"/>
              </a:lnSpc>
              <a:spcBef>
                <a:spcPts val="1600"/>
              </a:spcBef>
              <a:spcAft>
                <a:spcPts val="0"/>
              </a:spcAft>
              <a:buSzPts val="1400"/>
              <a:buChar char="■"/>
              <a:defRPr>
                <a:solidFill>
                  <a:srgbClr val="434343"/>
                </a:solidFill>
              </a:defRPr>
            </a:lvl6pPr>
            <a:lvl7pPr indent="-317500" lvl="6" marL="3200400" rtl="0">
              <a:lnSpc>
                <a:spcPct val="115000"/>
              </a:lnSpc>
              <a:spcBef>
                <a:spcPts val="1600"/>
              </a:spcBef>
              <a:spcAft>
                <a:spcPts val="0"/>
              </a:spcAft>
              <a:buSzPts val="1400"/>
              <a:buChar char="●"/>
              <a:defRPr>
                <a:solidFill>
                  <a:srgbClr val="434343"/>
                </a:solidFill>
              </a:defRPr>
            </a:lvl7pPr>
            <a:lvl8pPr indent="-317500" lvl="7" marL="3657600" rtl="0">
              <a:lnSpc>
                <a:spcPct val="115000"/>
              </a:lnSpc>
              <a:spcBef>
                <a:spcPts val="1600"/>
              </a:spcBef>
              <a:spcAft>
                <a:spcPts val="0"/>
              </a:spcAft>
              <a:buSzPts val="1400"/>
              <a:buChar char="○"/>
              <a:defRPr>
                <a:solidFill>
                  <a:srgbClr val="434343"/>
                </a:solidFill>
              </a:defRPr>
            </a:lvl8pPr>
            <a:lvl9pPr indent="-317500" lvl="8" marL="4114800" rtl="0">
              <a:lnSpc>
                <a:spcPct val="115000"/>
              </a:lnSpc>
              <a:spcBef>
                <a:spcPts val="1600"/>
              </a:spcBef>
              <a:spcAft>
                <a:spcPts val="1600"/>
              </a:spcAft>
              <a:buSzPts val="1400"/>
              <a:buChar char="■"/>
              <a:defRPr>
                <a:solidFill>
                  <a:srgbClr val="434343"/>
                </a:solidFill>
              </a:defRPr>
            </a:lvl9pPr>
          </a:lstStyle>
          <a:p/>
        </p:txBody>
      </p:sp>
      <p:sp>
        <p:nvSpPr>
          <p:cNvPr id="175" name="Google Shape;175;p7"/>
          <p:cNvSpPr txBox="1"/>
          <p:nvPr>
            <p:ph type="title"/>
          </p:nvPr>
        </p:nvSpPr>
        <p:spPr>
          <a:xfrm>
            <a:off x="1209450" y="2882900"/>
            <a:ext cx="2743500" cy="1086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6" name="Shape 176"/>
        <p:cNvGrpSpPr/>
        <p:nvPr/>
      </p:nvGrpSpPr>
      <p:grpSpPr>
        <a:xfrm>
          <a:off x="0" y="0"/>
          <a:ext cx="0" cy="0"/>
          <a:chOff x="0" y="0"/>
          <a:chExt cx="0" cy="0"/>
        </a:xfrm>
      </p:grpSpPr>
      <p:sp>
        <p:nvSpPr>
          <p:cNvPr id="177" name="Google Shape;177;p8"/>
          <p:cNvSpPr/>
          <p:nvPr/>
        </p:nvSpPr>
        <p:spPr>
          <a:xfrm>
            <a:off x="285500" y="162400"/>
            <a:ext cx="8566088" cy="4818707"/>
          </a:xfrm>
          <a:custGeom>
            <a:rect b="b" l="l" r="r" t="t"/>
            <a:pathLst>
              <a:path extrusionOk="0" h="41520" w="73809">
                <a:moveTo>
                  <a:pt x="631" y="1"/>
                </a:moveTo>
                <a:cubicBezTo>
                  <a:pt x="293" y="1"/>
                  <a:pt x="0" y="281"/>
                  <a:pt x="0" y="632"/>
                </a:cubicBezTo>
                <a:lnTo>
                  <a:pt x="0" y="40877"/>
                </a:lnTo>
                <a:cubicBezTo>
                  <a:pt x="0" y="41228"/>
                  <a:pt x="293" y="41520"/>
                  <a:pt x="631" y="41520"/>
                </a:cubicBezTo>
                <a:lnTo>
                  <a:pt x="73178" y="41520"/>
                </a:lnTo>
                <a:cubicBezTo>
                  <a:pt x="73528" y="41520"/>
                  <a:pt x="73809" y="41228"/>
                  <a:pt x="73809" y="40877"/>
                </a:cubicBezTo>
                <a:lnTo>
                  <a:pt x="73809" y="632"/>
                </a:lnTo>
                <a:cubicBezTo>
                  <a:pt x="73809" y="281"/>
                  <a:pt x="73528" y="1"/>
                  <a:pt x="731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a:off x="680097" y="472972"/>
            <a:ext cx="7778290" cy="4196291"/>
          </a:xfrm>
          <a:custGeom>
            <a:rect b="b" l="l" r="r" t="t"/>
            <a:pathLst>
              <a:path extrusionOk="0" h="36157" w="67021">
                <a:moveTo>
                  <a:pt x="1740" y="0"/>
                </a:moveTo>
                <a:cubicBezTo>
                  <a:pt x="782" y="0"/>
                  <a:pt x="0" y="783"/>
                  <a:pt x="0" y="1753"/>
                </a:cubicBezTo>
                <a:lnTo>
                  <a:pt x="0" y="34416"/>
                </a:lnTo>
                <a:cubicBezTo>
                  <a:pt x="0" y="35374"/>
                  <a:pt x="782" y="36157"/>
                  <a:pt x="1740" y="36157"/>
                </a:cubicBezTo>
                <a:lnTo>
                  <a:pt x="65280" y="36157"/>
                </a:lnTo>
                <a:cubicBezTo>
                  <a:pt x="66238" y="36157"/>
                  <a:pt x="67021" y="35374"/>
                  <a:pt x="67021" y="34416"/>
                </a:cubicBezTo>
                <a:lnTo>
                  <a:pt x="67021" y="1753"/>
                </a:lnTo>
                <a:cubicBezTo>
                  <a:pt x="67021" y="783"/>
                  <a:pt x="66238" y="0"/>
                  <a:pt x="652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txBox="1"/>
          <p:nvPr>
            <p:ph type="title"/>
          </p:nvPr>
        </p:nvSpPr>
        <p:spPr>
          <a:xfrm rot="188216">
            <a:off x="1704711" y="1053894"/>
            <a:ext cx="5734392" cy="3035753"/>
          </a:xfrm>
          <a:prstGeom prst="rect">
            <a:avLst/>
          </a:prstGeom>
          <a:solidFill>
            <a:schemeClr val="accent3"/>
          </a:solidFill>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0" name="Shape 180"/>
        <p:cNvGrpSpPr/>
        <p:nvPr/>
      </p:nvGrpSpPr>
      <p:grpSpPr>
        <a:xfrm>
          <a:off x="0" y="0"/>
          <a:ext cx="0" cy="0"/>
          <a:chOff x="0" y="0"/>
          <a:chExt cx="0" cy="0"/>
        </a:xfrm>
      </p:grpSpPr>
      <p:grpSp>
        <p:nvGrpSpPr>
          <p:cNvPr id="181" name="Google Shape;181;p9"/>
          <p:cNvGrpSpPr/>
          <p:nvPr/>
        </p:nvGrpSpPr>
        <p:grpSpPr>
          <a:xfrm rot="10800000">
            <a:off x="578275" y="232240"/>
            <a:ext cx="7987458" cy="4833325"/>
            <a:chOff x="578275" y="156040"/>
            <a:chExt cx="7987458" cy="4833325"/>
          </a:xfrm>
        </p:grpSpPr>
        <p:sp>
          <p:nvSpPr>
            <p:cNvPr id="182" name="Google Shape;182;p9"/>
            <p:cNvSpPr/>
            <p:nvPr/>
          </p:nvSpPr>
          <p:spPr>
            <a:xfrm>
              <a:off x="853474" y="548175"/>
              <a:ext cx="7437059" cy="4333887"/>
            </a:xfrm>
            <a:custGeom>
              <a:rect b="b" l="l" r="r" t="t"/>
              <a:pathLst>
                <a:path extrusionOk="0" h="179904" w="267785">
                  <a:moveTo>
                    <a:pt x="1" y="1"/>
                  </a:moveTo>
                  <a:lnTo>
                    <a:pt x="1" y="179903"/>
                  </a:lnTo>
                  <a:lnTo>
                    <a:pt x="267784" y="179903"/>
                  </a:lnTo>
                  <a:lnTo>
                    <a:pt x="2677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p:nvPr/>
          </p:nvSpPr>
          <p:spPr>
            <a:xfrm>
              <a:off x="578275" y="337875"/>
              <a:ext cx="7987458" cy="4651490"/>
            </a:xfrm>
            <a:custGeom>
              <a:rect b="b" l="l" r="r" t="t"/>
              <a:pathLst>
                <a:path extrusionOk="0" h="193088" w="285700">
                  <a:moveTo>
                    <a:pt x="276042" y="8731"/>
                  </a:moveTo>
                  <a:lnTo>
                    <a:pt x="276042" y="147738"/>
                  </a:lnTo>
                  <a:lnTo>
                    <a:pt x="276042" y="184337"/>
                  </a:lnTo>
                  <a:lnTo>
                    <a:pt x="9657" y="184337"/>
                  </a:lnTo>
                  <a:lnTo>
                    <a:pt x="9657" y="8731"/>
                  </a:lnTo>
                  <a:close/>
                  <a:moveTo>
                    <a:pt x="9618" y="1"/>
                  </a:moveTo>
                  <a:cubicBezTo>
                    <a:pt x="4317" y="1"/>
                    <a:pt x="0" y="3509"/>
                    <a:pt x="0" y="7845"/>
                  </a:cubicBezTo>
                  <a:lnTo>
                    <a:pt x="0" y="185224"/>
                  </a:lnTo>
                  <a:cubicBezTo>
                    <a:pt x="0" y="189560"/>
                    <a:pt x="4317" y="193087"/>
                    <a:pt x="9618" y="193087"/>
                  </a:cubicBezTo>
                  <a:lnTo>
                    <a:pt x="276082" y="193087"/>
                  </a:lnTo>
                  <a:cubicBezTo>
                    <a:pt x="281384" y="193087"/>
                    <a:pt x="285700" y="189560"/>
                    <a:pt x="285700" y="185224"/>
                  </a:cubicBezTo>
                  <a:lnTo>
                    <a:pt x="285700" y="7845"/>
                  </a:lnTo>
                  <a:cubicBezTo>
                    <a:pt x="285700" y="3509"/>
                    <a:pt x="281384" y="1"/>
                    <a:pt x="2760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9"/>
            <p:cNvGrpSpPr/>
            <p:nvPr/>
          </p:nvGrpSpPr>
          <p:grpSpPr>
            <a:xfrm>
              <a:off x="1290309" y="156040"/>
              <a:ext cx="183301" cy="702705"/>
              <a:chOff x="1506468" y="154140"/>
              <a:chExt cx="183301" cy="702705"/>
            </a:xfrm>
          </p:grpSpPr>
          <p:sp>
            <p:nvSpPr>
              <p:cNvPr id="185" name="Google Shape;185;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9"/>
            <p:cNvGrpSpPr/>
            <p:nvPr/>
          </p:nvGrpSpPr>
          <p:grpSpPr>
            <a:xfrm>
              <a:off x="2087821" y="156040"/>
              <a:ext cx="183301" cy="702705"/>
              <a:chOff x="1506468" y="154140"/>
              <a:chExt cx="183301" cy="702705"/>
            </a:xfrm>
          </p:grpSpPr>
          <p:sp>
            <p:nvSpPr>
              <p:cNvPr id="188" name="Google Shape;188;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9"/>
            <p:cNvGrpSpPr/>
            <p:nvPr/>
          </p:nvGrpSpPr>
          <p:grpSpPr>
            <a:xfrm>
              <a:off x="2885334" y="156040"/>
              <a:ext cx="183301" cy="702705"/>
              <a:chOff x="1506468" y="154140"/>
              <a:chExt cx="183301" cy="702705"/>
            </a:xfrm>
          </p:grpSpPr>
          <p:sp>
            <p:nvSpPr>
              <p:cNvPr id="191" name="Google Shape;191;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9"/>
            <p:cNvGrpSpPr/>
            <p:nvPr/>
          </p:nvGrpSpPr>
          <p:grpSpPr>
            <a:xfrm>
              <a:off x="3682846" y="156040"/>
              <a:ext cx="183301" cy="702705"/>
              <a:chOff x="1506468" y="154140"/>
              <a:chExt cx="183301" cy="702705"/>
            </a:xfrm>
          </p:grpSpPr>
          <p:sp>
            <p:nvSpPr>
              <p:cNvPr id="194" name="Google Shape;194;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9"/>
            <p:cNvGrpSpPr/>
            <p:nvPr/>
          </p:nvGrpSpPr>
          <p:grpSpPr>
            <a:xfrm>
              <a:off x="4480359" y="156040"/>
              <a:ext cx="183301" cy="702705"/>
              <a:chOff x="1506468" y="154140"/>
              <a:chExt cx="183301" cy="702705"/>
            </a:xfrm>
          </p:grpSpPr>
          <p:sp>
            <p:nvSpPr>
              <p:cNvPr id="197" name="Google Shape;197;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9"/>
            <p:cNvGrpSpPr/>
            <p:nvPr/>
          </p:nvGrpSpPr>
          <p:grpSpPr>
            <a:xfrm>
              <a:off x="5277871" y="156040"/>
              <a:ext cx="183301" cy="702705"/>
              <a:chOff x="1506468" y="154140"/>
              <a:chExt cx="183301" cy="702705"/>
            </a:xfrm>
          </p:grpSpPr>
          <p:sp>
            <p:nvSpPr>
              <p:cNvPr id="200" name="Google Shape;200;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9"/>
            <p:cNvGrpSpPr/>
            <p:nvPr/>
          </p:nvGrpSpPr>
          <p:grpSpPr>
            <a:xfrm>
              <a:off x="6075384" y="156040"/>
              <a:ext cx="183301" cy="702705"/>
              <a:chOff x="1506468" y="154140"/>
              <a:chExt cx="183301" cy="702705"/>
            </a:xfrm>
          </p:grpSpPr>
          <p:sp>
            <p:nvSpPr>
              <p:cNvPr id="203" name="Google Shape;203;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9"/>
            <p:cNvGrpSpPr/>
            <p:nvPr/>
          </p:nvGrpSpPr>
          <p:grpSpPr>
            <a:xfrm>
              <a:off x="6872896" y="156040"/>
              <a:ext cx="183301" cy="702705"/>
              <a:chOff x="1506468" y="154140"/>
              <a:chExt cx="183301" cy="702705"/>
            </a:xfrm>
          </p:grpSpPr>
          <p:sp>
            <p:nvSpPr>
              <p:cNvPr id="206" name="Google Shape;206;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9"/>
            <p:cNvGrpSpPr/>
            <p:nvPr/>
          </p:nvGrpSpPr>
          <p:grpSpPr>
            <a:xfrm>
              <a:off x="7670409" y="156040"/>
              <a:ext cx="183301" cy="702705"/>
              <a:chOff x="1506468" y="154140"/>
              <a:chExt cx="183301" cy="702705"/>
            </a:xfrm>
          </p:grpSpPr>
          <p:sp>
            <p:nvSpPr>
              <p:cNvPr id="209" name="Google Shape;209;p9"/>
              <p:cNvSpPr/>
              <p:nvPr/>
            </p:nvSpPr>
            <p:spPr>
              <a:xfrm>
                <a:off x="1506468" y="682097"/>
                <a:ext cx="183301" cy="174749"/>
              </a:xfrm>
              <a:custGeom>
                <a:rect b="b" l="l" r="r" t="t"/>
                <a:pathLst>
                  <a:path extrusionOk="0" h="7254" w="7609">
                    <a:moveTo>
                      <a:pt x="2168" y="0"/>
                    </a:moveTo>
                    <a:cubicBezTo>
                      <a:pt x="888" y="612"/>
                      <a:pt x="0" y="1932"/>
                      <a:pt x="0" y="3450"/>
                    </a:cubicBezTo>
                    <a:cubicBezTo>
                      <a:pt x="0" y="5539"/>
                      <a:pt x="1695" y="7253"/>
                      <a:pt x="3805" y="7253"/>
                    </a:cubicBezTo>
                    <a:cubicBezTo>
                      <a:pt x="5894" y="7253"/>
                      <a:pt x="7608" y="5539"/>
                      <a:pt x="7608" y="3450"/>
                    </a:cubicBezTo>
                    <a:cubicBezTo>
                      <a:pt x="7608" y="1932"/>
                      <a:pt x="6722" y="612"/>
                      <a:pt x="5421" y="0"/>
                    </a:cubicBezTo>
                    <a:lnTo>
                      <a:pt x="5421" y="4139"/>
                    </a:lnTo>
                    <a:cubicBezTo>
                      <a:pt x="5421" y="4633"/>
                      <a:pt x="5027" y="5027"/>
                      <a:pt x="4554" y="5027"/>
                    </a:cubicBezTo>
                    <a:lnTo>
                      <a:pt x="3036" y="5027"/>
                    </a:lnTo>
                    <a:cubicBezTo>
                      <a:pt x="2563" y="5027"/>
                      <a:pt x="2168" y="4633"/>
                      <a:pt x="2168" y="4139"/>
                    </a:cubicBezTo>
                    <a:lnTo>
                      <a:pt x="21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p:nvPr/>
            </p:nvSpPr>
            <p:spPr>
              <a:xfrm>
                <a:off x="1558695" y="154140"/>
                <a:ext cx="78389" cy="649057"/>
              </a:xfrm>
              <a:custGeom>
                <a:rect b="b" l="l" r="r" t="t"/>
                <a:pathLst>
                  <a:path extrusionOk="0" h="26943" w="3254">
                    <a:moveTo>
                      <a:pt x="868" y="0"/>
                    </a:moveTo>
                    <a:cubicBezTo>
                      <a:pt x="395" y="0"/>
                      <a:pt x="0" y="394"/>
                      <a:pt x="0" y="867"/>
                    </a:cubicBezTo>
                    <a:lnTo>
                      <a:pt x="0" y="7786"/>
                    </a:lnTo>
                    <a:lnTo>
                      <a:pt x="0" y="16516"/>
                    </a:lnTo>
                    <a:lnTo>
                      <a:pt x="0" y="21916"/>
                    </a:lnTo>
                    <a:lnTo>
                      <a:pt x="0" y="26055"/>
                    </a:lnTo>
                    <a:cubicBezTo>
                      <a:pt x="0" y="26549"/>
                      <a:pt x="395" y="26943"/>
                      <a:pt x="868" y="26943"/>
                    </a:cubicBezTo>
                    <a:lnTo>
                      <a:pt x="2386" y="26943"/>
                    </a:lnTo>
                    <a:cubicBezTo>
                      <a:pt x="2859" y="26943"/>
                      <a:pt x="3253" y="26549"/>
                      <a:pt x="3253" y="26055"/>
                    </a:cubicBezTo>
                    <a:lnTo>
                      <a:pt x="3253" y="21916"/>
                    </a:lnTo>
                    <a:lnTo>
                      <a:pt x="3253" y="16516"/>
                    </a:lnTo>
                    <a:lnTo>
                      <a:pt x="3253" y="7786"/>
                    </a:lnTo>
                    <a:lnTo>
                      <a:pt x="3253" y="867"/>
                    </a:lnTo>
                    <a:cubicBezTo>
                      <a:pt x="3253" y="394"/>
                      <a:pt x="2859" y="0"/>
                      <a:pt x="2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9"/>
            <p:cNvGrpSpPr/>
            <p:nvPr/>
          </p:nvGrpSpPr>
          <p:grpSpPr>
            <a:xfrm>
              <a:off x="1180883" y="1303646"/>
              <a:ext cx="6782241" cy="3150214"/>
              <a:chOff x="5746702" y="1303655"/>
              <a:chExt cx="3391799" cy="3150214"/>
            </a:xfrm>
          </p:grpSpPr>
          <p:grpSp>
            <p:nvGrpSpPr>
              <p:cNvPr id="212" name="Google Shape;212;p9"/>
              <p:cNvGrpSpPr/>
              <p:nvPr/>
            </p:nvGrpSpPr>
            <p:grpSpPr>
              <a:xfrm>
                <a:off x="5746702" y="3144189"/>
                <a:ext cx="3391799" cy="1309681"/>
                <a:chOff x="4944009" y="1147678"/>
                <a:chExt cx="3391799" cy="3153578"/>
              </a:xfrm>
            </p:grpSpPr>
            <p:sp>
              <p:nvSpPr>
                <p:cNvPr id="213" name="Google Shape;213;p9"/>
                <p:cNvSpPr/>
                <p:nvPr/>
              </p:nvSpPr>
              <p:spPr>
                <a:xfrm>
                  <a:off x="4944009" y="1147678"/>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a:off x="4944009" y="1595065"/>
                  <a:ext cx="3391799" cy="16435"/>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p:nvPr/>
              </p:nvSpPr>
              <p:spPr>
                <a:xfrm>
                  <a:off x="4944009" y="2042592"/>
                  <a:ext cx="3391799" cy="17967"/>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
                <p:cNvSpPr/>
                <p:nvPr/>
              </p:nvSpPr>
              <p:spPr>
                <a:xfrm>
                  <a:off x="4944009" y="2491650"/>
                  <a:ext cx="3391799" cy="16435"/>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a:off x="4944009" y="2939038"/>
                  <a:ext cx="3391799" cy="16435"/>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a:off x="4944009" y="3388236"/>
                  <a:ext cx="3391799" cy="16435"/>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
                <p:cNvSpPr/>
                <p:nvPr/>
              </p:nvSpPr>
              <p:spPr>
                <a:xfrm>
                  <a:off x="4944009" y="3835762"/>
                  <a:ext cx="3391799" cy="16435"/>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a:off x="4944009" y="4283149"/>
                  <a:ext cx="3391799" cy="18107"/>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9"/>
              <p:cNvSpPr/>
              <p:nvPr/>
            </p:nvSpPr>
            <p:spPr>
              <a:xfrm>
                <a:off x="5746702" y="16752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5746702" y="1861055"/>
                <a:ext cx="3391799" cy="6826"/>
              </a:xfrm>
              <a:custGeom>
                <a:rect b="b" l="l" r="r" t="t"/>
                <a:pathLst>
                  <a:path extrusionOk="0" h="118" w="23728">
                    <a:moveTo>
                      <a:pt x="71" y="0"/>
                    </a:moveTo>
                    <a:cubicBezTo>
                      <a:pt x="24" y="0"/>
                      <a:pt x="1" y="24"/>
                      <a:pt x="1" y="59"/>
                    </a:cubicBezTo>
                    <a:cubicBezTo>
                      <a:pt x="1" y="94"/>
                      <a:pt x="24" y="117"/>
                      <a:pt x="71" y="117"/>
                    </a:cubicBezTo>
                    <a:lnTo>
                      <a:pt x="23658" y="117"/>
                    </a:lnTo>
                    <a:cubicBezTo>
                      <a:pt x="23692" y="117"/>
                      <a:pt x="23728" y="94"/>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5746702" y="2046913"/>
                <a:ext cx="3391799" cy="7462"/>
              </a:xfrm>
              <a:custGeom>
                <a:rect b="b" l="l" r="r" t="t"/>
                <a:pathLst>
                  <a:path extrusionOk="0" h="129" w="23728">
                    <a:moveTo>
                      <a:pt x="71" y="0"/>
                    </a:moveTo>
                    <a:cubicBezTo>
                      <a:pt x="24" y="0"/>
                      <a:pt x="1" y="35"/>
                      <a:pt x="1" y="71"/>
                    </a:cubicBezTo>
                    <a:cubicBezTo>
                      <a:pt x="1" y="94"/>
                      <a:pt x="24" y="129"/>
                      <a:pt x="71" y="129"/>
                    </a:cubicBezTo>
                    <a:lnTo>
                      <a:pt x="23658" y="129"/>
                    </a:lnTo>
                    <a:cubicBezTo>
                      <a:pt x="23692" y="129"/>
                      <a:pt x="23728" y="94"/>
                      <a:pt x="23728" y="71"/>
                    </a:cubicBezTo>
                    <a:cubicBezTo>
                      <a:pt x="23728" y="35"/>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5746702" y="2233407"/>
                <a:ext cx="3391799" cy="6826"/>
              </a:xfrm>
              <a:custGeom>
                <a:rect b="b" l="l" r="r" t="t"/>
                <a:pathLst>
                  <a:path extrusionOk="0" h="118" w="23728">
                    <a:moveTo>
                      <a:pt x="71" y="1"/>
                    </a:moveTo>
                    <a:cubicBezTo>
                      <a:pt x="24" y="1"/>
                      <a:pt x="1" y="24"/>
                      <a:pt x="1" y="59"/>
                    </a:cubicBezTo>
                    <a:cubicBezTo>
                      <a:pt x="1" y="94"/>
                      <a:pt x="24" y="118"/>
                      <a:pt x="71" y="118"/>
                    </a:cubicBezTo>
                    <a:lnTo>
                      <a:pt x="23658" y="118"/>
                    </a:lnTo>
                    <a:cubicBezTo>
                      <a:pt x="23692" y="118"/>
                      <a:pt x="23728" y="94"/>
                      <a:pt x="23728" y="59"/>
                    </a:cubicBezTo>
                    <a:cubicBezTo>
                      <a:pt x="23728" y="24"/>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5746702" y="2419207"/>
                <a:ext cx="3391799" cy="6826"/>
              </a:xfrm>
              <a:custGeom>
                <a:rect b="b" l="l" r="r" t="t"/>
                <a:pathLst>
                  <a:path extrusionOk="0" h="118" w="23728">
                    <a:moveTo>
                      <a:pt x="71" y="1"/>
                    </a:moveTo>
                    <a:cubicBezTo>
                      <a:pt x="24" y="1"/>
                      <a:pt x="1" y="36"/>
                      <a:pt x="1" y="60"/>
                    </a:cubicBezTo>
                    <a:cubicBezTo>
                      <a:pt x="1" y="94"/>
                      <a:pt x="24" y="118"/>
                      <a:pt x="71" y="118"/>
                    </a:cubicBezTo>
                    <a:lnTo>
                      <a:pt x="23658" y="118"/>
                    </a:lnTo>
                    <a:cubicBezTo>
                      <a:pt x="23692" y="118"/>
                      <a:pt x="23728" y="94"/>
                      <a:pt x="23728" y="60"/>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5746702" y="2605759"/>
                <a:ext cx="3391799" cy="6826"/>
              </a:xfrm>
              <a:custGeom>
                <a:rect b="b" l="l" r="r" t="t"/>
                <a:pathLst>
                  <a:path extrusionOk="0" h="118" w="23728">
                    <a:moveTo>
                      <a:pt x="71" y="0"/>
                    </a:moveTo>
                    <a:cubicBezTo>
                      <a:pt x="24" y="0"/>
                      <a:pt x="1" y="24"/>
                      <a:pt x="1" y="59"/>
                    </a:cubicBezTo>
                    <a:cubicBezTo>
                      <a:pt x="1" y="83"/>
                      <a:pt x="24" y="117"/>
                      <a:pt x="71" y="117"/>
                    </a:cubicBezTo>
                    <a:lnTo>
                      <a:pt x="23658" y="117"/>
                    </a:lnTo>
                    <a:cubicBezTo>
                      <a:pt x="23692" y="117"/>
                      <a:pt x="23728" y="83"/>
                      <a:pt x="23728" y="59"/>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5746702" y="2791617"/>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5746702" y="2977417"/>
                <a:ext cx="3391799" cy="7520"/>
              </a:xfrm>
              <a:custGeom>
                <a:rect b="b" l="l" r="r" t="t"/>
                <a:pathLst>
                  <a:path extrusionOk="0" h="130" w="23728">
                    <a:moveTo>
                      <a:pt x="71" y="1"/>
                    </a:moveTo>
                    <a:cubicBezTo>
                      <a:pt x="24" y="1"/>
                      <a:pt x="1" y="36"/>
                      <a:pt x="1" y="59"/>
                    </a:cubicBezTo>
                    <a:cubicBezTo>
                      <a:pt x="1" y="94"/>
                      <a:pt x="24" y="129"/>
                      <a:pt x="71" y="129"/>
                    </a:cubicBezTo>
                    <a:lnTo>
                      <a:pt x="23658" y="129"/>
                    </a:lnTo>
                    <a:cubicBezTo>
                      <a:pt x="23692" y="129"/>
                      <a:pt x="23728" y="94"/>
                      <a:pt x="23728" y="59"/>
                    </a:cubicBezTo>
                    <a:cubicBezTo>
                      <a:pt x="23728" y="36"/>
                      <a:pt x="23692" y="1"/>
                      <a:pt x="23658" y="1"/>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5746702" y="14894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a:off x="5746702" y="1303655"/>
                <a:ext cx="3391799" cy="6826"/>
              </a:xfrm>
              <a:custGeom>
                <a:rect b="b" l="l" r="r" t="t"/>
                <a:pathLst>
                  <a:path extrusionOk="0" h="118" w="23728">
                    <a:moveTo>
                      <a:pt x="71" y="0"/>
                    </a:moveTo>
                    <a:cubicBezTo>
                      <a:pt x="24" y="0"/>
                      <a:pt x="1" y="24"/>
                      <a:pt x="1" y="58"/>
                    </a:cubicBezTo>
                    <a:cubicBezTo>
                      <a:pt x="1" y="94"/>
                      <a:pt x="24" y="117"/>
                      <a:pt x="71" y="117"/>
                    </a:cubicBezTo>
                    <a:lnTo>
                      <a:pt x="23658" y="117"/>
                    </a:lnTo>
                    <a:cubicBezTo>
                      <a:pt x="23692" y="117"/>
                      <a:pt x="23728" y="94"/>
                      <a:pt x="23728" y="58"/>
                    </a:cubicBezTo>
                    <a:cubicBezTo>
                      <a:pt x="23728" y="24"/>
                      <a:pt x="23692" y="0"/>
                      <a:pt x="23658" y="0"/>
                    </a:cubicBezTo>
                    <a:close/>
                  </a:path>
                </a:pathLst>
              </a:custGeom>
              <a:solidFill>
                <a:srgbClr val="F2E1CC">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1" name="Google Shape;231;p9"/>
          <p:cNvSpPr txBox="1"/>
          <p:nvPr>
            <p:ph type="title"/>
          </p:nvPr>
        </p:nvSpPr>
        <p:spPr>
          <a:xfrm>
            <a:off x="1630050" y="1304700"/>
            <a:ext cx="5883900" cy="1213200"/>
          </a:xfrm>
          <a:prstGeom prst="rect">
            <a:avLst/>
          </a:prstGeom>
          <a:solidFill>
            <a:schemeClr val="lt2"/>
          </a:solidFill>
        </p:spPr>
        <p:txBody>
          <a:bodyPr anchorCtr="0" anchor="ctr" bIns="91425" lIns="91425" spcFirstLastPara="1" rIns="91425" wrap="square" tIns="91425">
            <a:noAutofit/>
          </a:bodyPr>
          <a:lstStyle>
            <a:lvl1pPr lvl="0" rtl="0" algn="ctr">
              <a:spcBef>
                <a:spcPts val="0"/>
              </a:spcBef>
              <a:spcAft>
                <a:spcPts val="0"/>
              </a:spcAft>
              <a:buSzPts val="3600"/>
              <a:buNone/>
              <a:defRPr sz="45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2" name="Google Shape;232;p9"/>
          <p:cNvSpPr txBox="1"/>
          <p:nvPr>
            <p:ph idx="1" type="subTitle"/>
          </p:nvPr>
        </p:nvSpPr>
        <p:spPr>
          <a:xfrm>
            <a:off x="2241550" y="2809900"/>
            <a:ext cx="4661100" cy="110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3" name="Shape 233"/>
        <p:cNvGrpSpPr/>
        <p:nvPr/>
      </p:nvGrpSpPr>
      <p:grpSpPr>
        <a:xfrm>
          <a:off x="0" y="0"/>
          <a:ext cx="0" cy="0"/>
          <a:chOff x="0" y="0"/>
          <a:chExt cx="0" cy="0"/>
        </a:xfrm>
      </p:grpSpPr>
      <p:sp>
        <p:nvSpPr>
          <p:cNvPr id="234" name="Google Shape;234;p10"/>
          <p:cNvSpPr txBox="1"/>
          <p:nvPr>
            <p:ph type="title"/>
          </p:nvPr>
        </p:nvSpPr>
        <p:spPr>
          <a:xfrm>
            <a:off x="713100" y="3760200"/>
            <a:ext cx="2790300" cy="843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500"/>
              <a:buNone/>
              <a:defRPr sz="1800">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1pPr>
            <a:lvl2pPr lvl="1"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2pPr>
            <a:lvl3pPr lvl="2"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3pPr>
            <a:lvl4pPr lvl="3"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4pPr>
            <a:lvl5pPr lvl="4"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5pPr>
            <a:lvl6pPr lvl="5"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6pPr>
            <a:lvl7pPr lvl="6"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7pPr>
            <a:lvl8pPr lvl="7"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8pPr>
            <a:lvl9pPr lvl="8" rtl="0">
              <a:spcBef>
                <a:spcPts val="0"/>
              </a:spcBef>
              <a:spcAft>
                <a:spcPts val="0"/>
              </a:spcAft>
              <a:buClr>
                <a:schemeClr val="dk2"/>
              </a:buClr>
              <a:buSzPts val="3500"/>
              <a:buFont typeface="EB Garamond"/>
              <a:buNone/>
              <a:defRPr sz="3500">
                <a:solidFill>
                  <a:schemeClr val="dk2"/>
                </a:solidFill>
                <a:latin typeface="EB Garamond"/>
                <a:ea typeface="EB Garamond"/>
                <a:cs typeface="EB Garamond"/>
                <a:sym typeface="EB Garamon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indent="-317500" lvl="1" marL="9144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indent="-317500" lvl="2" marL="13716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indent="-317500" lvl="3" marL="18288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indent="-317500" lvl="4" marL="22860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indent="-317500" lvl="5" marL="27432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indent="-317500" lvl="6" marL="32004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indent="-317500" lvl="7" marL="36576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indent="-317500" lvl="8" marL="4114800">
              <a:lnSpc>
                <a:spcPct val="115000"/>
              </a:lnSpc>
              <a:spcBef>
                <a:spcPts val="1600"/>
              </a:spcBef>
              <a:spcAft>
                <a:spcPts val="1600"/>
              </a:spcAft>
              <a:buClr>
                <a:schemeClr val="dk1"/>
              </a:buClr>
              <a:buSzPts val="1400"/>
              <a:buFont typeface="Fira Sans"/>
              <a:buChar char="■"/>
              <a:defRPr>
                <a:solidFill>
                  <a:schemeClr val="dk1"/>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hyperlink" Target="https://www.eolss.net/sample-chapters/C14/E1-35-04-02.pdf" TargetMode="External"/><Relationship Id="rId4" Type="http://schemas.openxmlformats.org/officeDocument/2006/relationships/hyperlink" Target="https://www.eolss.net/sample-chapters/C14/E1-35-04-02.pdf" TargetMode="External"/><Relationship Id="rId9" Type="http://schemas.openxmlformats.org/officeDocument/2006/relationships/hyperlink" Target="https://www.americansecurityproject.org/climate-energy-and-security/climate-change/gsdicc/" TargetMode="External"/><Relationship Id="rId5" Type="http://schemas.openxmlformats.org/officeDocument/2006/relationships/hyperlink" Target="https://www.researchgate.net/publication/344325794_INTERNATIONAL_SECURITY_ENVIRONMENT" TargetMode="External"/><Relationship Id="rId6" Type="http://schemas.openxmlformats.org/officeDocument/2006/relationships/hyperlink" Target="https://www.researchgate.net/publication/344325794_INTERNATIONAL_SECURITY_ENVIRONMENT" TargetMode="External"/><Relationship Id="rId7" Type="http://schemas.openxmlformats.org/officeDocument/2006/relationships/hyperlink" Target="https://revista.unap.ro/index.php/revista/article/download/110/110/" TargetMode="External"/><Relationship Id="rId8" Type="http://schemas.openxmlformats.org/officeDocument/2006/relationships/hyperlink" Target="https://revista.unap.ro/index.php/revista/article/download/110/110/" TargetMode="External"/><Relationship Id="rId10" Type="http://schemas.openxmlformats.org/officeDocument/2006/relationships/hyperlink" Target="https://www.americansecurityproject.org/climate-energy-and-security/climate-change/gsdic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33"/>
          <p:cNvSpPr txBox="1"/>
          <p:nvPr>
            <p:ph type="ctrTitle"/>
          </p:nvPr>
        </p:nvSpPr>
        <p:spPr>
          <a:xfrm>
            <a:off x="572700" y="1071725"/>
            <a:ext cx="7866600" cy="203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Tipologia și clasificarea amenințărilor la adresa securității internaționale</a:t>
            </a:r>
            <a:endParaRPr sz="5500"/>
          </a:p>
        </p:txBody>
      </p:sp>
      <p:sp>
        <p:nvSpPr>
          <p:cNvPr id="1113" name="Google Shape;1113;p33"/>
          <p:cNvSpPr txBox="1"/>
          <p:nvPr>
            <p:ph idx="1" type="subTitle"/>
          </p:nvPr>
        </p:nvSpPr>
        <p:spPr>
          <a:xfrm>
            <a:off x="2041806" y="3181025"/>
            <a:ext cx="5060400" cy="47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Elaborat de: Burcă Valeria</a:t>
            </a:r>
            <a:br>
              <a:rPr lang="en" sz="1300"/>
            </a:br>
            <a:r>
              <a:rPr lang="en" sz="1300"/>
              <a:t>Pașcan Victoria</a:t>
            </a:r>
            <a:br>
              <a:rPr lang="en" sz="1300"/>
            </a:br>
            <a:r>
              <a:rPr lang="en" sz="1300"/>
              <a:t>Pisarenco Doina</a:t>
            </a:r>
            <a:br>
              <a:rPr lang="en" sz="1300"/>
            </a:br>
            <a:r>
              <a:rPr lang="en" sz="1300"/>
              <a:t>Coordonator: Ilasciuc A., lector </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cxnSp>
        <p:nvCxnSpPr>
          <p:cNvPr id="1270" name="Google Shape;1270;p42"/>
          <p:cNvCxnSpPr>
            <a:stCxn id="1271" idx="1"/>
            <a:endCxn id="1272" idx="2"/>
          </p:cNvCxnSpPr>
          <p:nvPr/>
        </p:nvCxnSpPr>
        <p:spPr>
          <a:xfrm rot="10800000">
            <a:off x="994025" y="2571875"/>
            <a:ext cx="4246200" cy="16470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273" name="Google Shape;1273;p42"/>
          <p:cNvCxnSpPr>
            <a:stCxn id="1274" idx="1"/>
            <a:endCxn id="1272" idx="2"/>
          </p:cNvCxnSpPr>
          <p:nvPr/>
        </p:nvCxnSpPr>
        <p:spPr>
          <a:xfrm rot="10800000">
            <a:off x="994050" y="2571625"/>
            <a:ext cx="4141500" cy="7059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275" name="Google Shape;1275;p42"/>
          <p:cNvCxnSpPr>
            <a:stCxn id="1276" idx="1"/>
            <a:endCxn id="1272" idx="2"/>
          </p:cNvCxnSpPr>
          <p:nvPr/>
        </p:nvCxnSpPr>
        <p:spPr>
          <a:xfrm flipH="1">
            <a:off x="994025" y="2435013"/>
            <a:ext cx="4529400" cy="1368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277" name="Google Shape;1277;p42"/>
          <p:cNvCxnSpPr>
            <a:stCxn id="1272" idx="2"/>
            <a:endCxn id="1278" idx="1"/>
          </p:cNvCxnSpPr>
          <p:nvPr/>
        </p:nvCxnSpPr>
        <p:spPr>
          <a:xfrm>
            <a:off x="994125" y="2571750"/>
            <a:ext cx="592800" cy="1732500"/>
          </a:xfrm>
          <a:prstGeom prst="bentConnector3">
            <a:avLst>
              <a:gd fmla="val 49987" name="adj1"/>
            </a:avLst>
          </a:prstGeom>
          <a:noFill/>
          <a:ln cap="flat" cmpd="sng" w="9525">
            <a:solidFill>
              <a:srgbClr val="C2C2C2"/>
            </a:solidFill>
            <a:prstDash val="solid"/>
            <a:round/>
            <a:headEnd len="sm" w="sm" type="none"/>
            <a:tailEnd len="sm" w="sm" type="none"/>
          </a:ln>
        </p:spPr>
      </p:cxnSp>
      <p:cxnSp>
        <p:nvCxnSpPr>
          <p:cNvPr id="1279" name="Google Shape;1279;p42"/>
          <p:cNvCxnSpPr>
            <a:stCxn id="1272" idx="2"/>
            <a:endCxn id="1280" idx="1"/>
          </p:cNvCxnSpPr>
          <p:nvPr/>
        </p:nvCxnSpPr>
        <p:spPr>
          <a:xfrm flipH="1" rot="10800000">
            <a:off x="994125" y="1650150"/>
            <a:ext cx="4017600" cy="921600"/>
          </a:xfrm>
          <a:prstGeom prst="bentConnector3">
            <a:avLst>
              <a:gd fmla="val 49998" name="adj1"/>
            </a:avLst>
          </a:prstGeom>
          <a:noFill/>
          <a:ln cap="flat" cmpd="sng" w="9525">
            <a:solidFill>
              <a:srgbClr val="C2C2C2"/>
            </a:solidFill>
            <a:prstDash val="solid"/>
            <a:round/>
            <a:headEnd len="sm" w="sm" type="none"/>
            <a:tailEnd len="sm" w="sm" type="none"/>
          </a:ln>
        </p:spPr>
      </p:cxnSp>
      <p:sp>
        <p:nvSpPr>
          <p:cNvPr id="1281" name="Google Shape;1281;p42"/>
          <p:cNvSpPr txBox="1"/>
          <p:nvPr>
            <p:ph type="title"/>
          </p:nvPr>
        </p:nvSpPr>
        <p:spPr>
          <a:xfrm>
            <a:off x="1586775" y="344450"/>
            <a:ext cx="7253400" cy="8814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450">
                <a:latin typeface="Fira Sans"/>
                <a:ea typeface="Fira Sans"/>
                <a:cs typeface="Fira Sans"/>
                <a:sym typeface="Fira Sans"/>
              </a:rPr>
              <a:t>Amenințările politice pot fi de natură ideologică sau națională și pot fi intenționate și structurale.</a:t>
            </a:r>
            <a:endParaRPr/>
          </a:p>
        </p:txBody>
      </p:sp>
      <p:sp>
        <p:nvSpPr>
          <p:cNvPr id="1282" name="Google Shape;1282;p42"/>
          <p:cNvSpPr/>
          <p:nvPr/>
        </p:nvSpPr>
        <p:spPr>
          <a:xfrm rot="-844730">
            <a:off x="1809600" y="93471"/>
            <a:ext cx="1139103" cy="451306"/>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2"/>
          <p:cNvSpPr/>
          <p:nvPr/>
        </p:nvSpPr>
        <p:spPr>
          <a:xfrm rot="-836881">
            <a:off x="7722092" y="1064475"/>
            <a:ext cx="722211" cy="313378"/>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84" name="Google Shape;1284;p42"/>
          <p:cNvCxnSpPr>
            <a:stCxn id="1272" idx="2"/>
            <a:endCxn id="1285" idx="1"/>
          </p:cNvCxnSpPr>
          <p:nvPr/>
        </p:nvCxnSpPr>
        <p:spPr>
          <a:xfrm flipH="1" rot="10800000">
            <a:off x="994125" y="2403450"/>
            <a:ext cx="637200" cy="168300"/>
          </a:xfrm>
          <a:prstGeom prst="bentConnector3">
            <a:avLst>
              <a:gd fmla="val 49988" name="adj1"/>
            </a:avLst>
          </a:prstGeom>
          <a:noFill/>
          <a:ln cap="flat" cmpd="sng" w="9525">
            <a:solidFill>
              <a:srgbClr val="C2C2C2"/>
            </a:solidFill>
            <a:prstDash val="solid"/>
            <a:round/>
            <a:headEnd len="sm" w="sm" type="none"/>
            <a:tailEnd len="sm" w="sm" type="none"/>
          </a:ln>
        </p:spPr>
      </p:cxnSp>
      <p:cxnSp>
        <p:nvCxnSpPr>
          <p:cNvPr id="1286" name="Google Shape;1286;p42"/>
          <p:cNvCxnSpPr>
            <a:stCxn id="1272" idx="2"/>
            <a:endCxn id="1287" idx="1"/>
          </p:cNvCxnSpPr>
          <p:nvPr/>
        </p:nvCxnSpPr>
        <p:spPr>
          <a:xfrm flipH="1" rot="10800000">
            <a:off x="994125" y="1650150"/>
            <a:ext cx="637200" cy="921600"/>
          </a:xfrm>
          <a:prstGeom prst="bentConnector3">
            <a:avLst>
              <a:gd fmla="val 49988" name="adj1"/>
            </a:avLst>
          </a:prstGeom>
          <a:noFill/>
          <a:ln cap="flat" cmpd="sng" w="9525">
            <a:solidFill>
              <a:srgbClr val="C2C2C2"/>
            </a:solidFill>
            <a:prstDash val="solid"/>
            <a:round/>
            <a:headEnd len="sm" w="sm" type="none"/>
            <a:tailEnd len="sm" w="sm" type="none"/>
          </a:ln>
        </p:spPr>
      </p:cxnSp>
      <p:sp>
        <p:nvSpPr>
          <p:cNvPr id="1272" name="Google Shape;1272;p42"/>
          <p:cNvSpPr/>
          <p:nvPr/>
        </p:nvSpPr>
        <p:spPr>
          <a:xfrm rot="-5400000">
            <a:off x="-1511625" y="2144550"/>
            <a:ext cx="4157100" cy="8544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600"/>
              </a:spcAft>
              <a:buNone/>
            </a:pPr>
            <a:r>
              <a:rPr lang="en" sz="1950">
                <a:solidFill>
                  <a:srgbClr val="FFFFFF"/>
                </a:solidFill>
                <a:latin typeface="EB Garamond"/>
                <a:ea typeface="EB Garamond"/>
                <a:cs typeface="EB Garamond"/>
                <a:sym typeface="EB Garamond"/>
              </a:rPr>
              <a:t>Din categoria ameninţărilor intenţionate se disting: </a:t>
            </a:r>
            <a:endParaRPr sz="1600">
              <a:solidFill>
                <a:srgbClr val="FFFFFF"/>
              </a:solidFill>
              <a:latin typeface="Roboto"/>
              <a:ea typeface="Roboto"/>
              <a:cs typeface="Roboto"/>
              <a:sym typeface="Roboto"/>
            </a:endParaRPr>
          </a:p>
        </p:txBody>
      </p:sp>
      <p:sp>
        <p:nvSpPr>
          <p:cNvPr id="1287" name="Google Shape;1287;p42"/>
          <p:cNvSpPr/>
          <p:nvPr/>
        </p:nvSpPr>
        <p:spPr>
          <a:xfrm>
            <a:off x="1631175" y="1350550"/>
            <a:ext cx="2928900" cy="5994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900"/>
              </a:spcAft>
              <a:buNone/>
            </a:pPr>
            <a:r>
              <a:rPr lang="en" sz="1500">
                <a:solidFill>
                  <a:schemeClr val="accent2"/>
                </a:solidFill>
                <a:latin typeface="EB Garamond"/>
                <a:ea typeface="EB Garamond"/>
                <a:cs typeface="EB Garamond"/>
                <a:sym typeface="EB Garamond"/>
              </a:rPr>
              <a:t>generate de natura regimului politic (dictatorial, fundamentalist); </a:t>
            </a:r>
            <a:endParaRPr sz="1100">
              <a:solidFill>
                <a:srgbClr val="FFFFFF"/>
              </a:solidFill>
              <a:latin typeface="Roboto"/>
              <a:ea typeface="Roboto"/>
              <a:cs typeface="Roboto"/>
              <a:sym typeface="Roboto"/>
            </a:endParaRPr>
          </a:p>
        </p:txBody>
      </p:sp>
      <p:sp>
        <p:nvSpPr>
          <p:cNvPr id="1285" name="Google Shape;1285;p42"/>
          <p:cNvSpPr/>
          <p:nvPr/>
        </p:nvSpPr>
        <p:spPr>
          <a:xfrm>
            <a:off x="1631175" y="2046100"/>
            <a:ext cx="2928900" cy="714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600"/>
              </a:spcAft>
              <a:buNone/>
            </a:pPr>
            <a:r>
              <a:rPr lang="en" sz="1500">
                <a:solidFill>
                  <a:schemeClr val="accent2"/>
                </a:solidFill>
                <a:latin typeface="EB Garamond"/>
                <a:ea typeface="EB Garamond"/>
                <a:cs typeface="EB Garamond"/>
                <a:sym typeface="EB Garamond"/>
              </a:rPr>
              <a:t>nerecunoașterea diplomatică a statului respectiv; </a:t>
            </a:r>
            <a:endParaRPr sz="1500">
              <a:solidFill>
                <a:srgbClr val="FFFFFF"/>
              </a:solidFill>
              <a:latin typeface="Roboto"/>
              <a:ea typeface="Roboto"/>
              <a:cs typeface="Roboto"/>
              <a:sym typeface="Roboto"/>
            </a:endParaRPr>
          </a:p>
        </p:txBody>
      </p:sp>
      <p:cxnSp>
        <p:nvCxnSpPr>
          <p:cNvPr id="1288" name="Google Shape;1288;p42"/>
          <p:cNvCxnSpPr>
            <a:stCxn id="1289" idx="1"/>
            <a:endCxn id="1272" idx="2"/>
          </p:cNvCxnSpPr>
          <p:nvPr/>
        </p:nvCxnSpPr>
        <p:spPr>
          <a:xfrm rot="10800000">
            <a:off x="994275" y="2571850"/>
            <a:ext cx="636900" cy="753000"/>
          </a:xfrm>
          <a:prstGeom prst="bentConnector3">
            <a:avLst>
              <a:gd fmla="val 50012" name="adj1"/>
            </a:avLst>
          </a:prstGeom>
          <a:noFill/>
          <a:ln cap="flat" cmpd="sng" w="9525">
            <a:solidFill>
              <a:srgbClr val="C2C2C2"/>
            </a:solidFill>
            <a:prstDash val="solid"/>
            <a:round/>
            <a:headEnd len="sm" w="sm" type="none"/>
            <a:tailEnd len="sm" w="sm" type="none"/>
          </a:ln>
        </p:spPr>
      </p:cxnSp>
      <p:sp>
        <p:nvSpPr>
          <p:cNvPr id="1289" name="Google Shape;1289;p42"/>
          <p:cNvSpPr/>
          <p:nvPr/>
        </p:nvSpPr>
        <p:spPr>
          <a:xfrm>
            <a:off x="1631175" y="2857150"/>
            <a:ext cx="2928900" cy="9354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br>
              <a:rPr lang="en" sz="1500">
                <a:solidFill>
                  <a:schemeClr val="accent2"/>
                </a:solidFill>
                <a:latin typeface="EB Garamond"/>
                <a:ea typeface="EB Garamond"/>
                <a:cs typeface="EB Garamond"/>
                <a:sym typeface="EB Garamond"/>
              </a:rPr>
            </a:br>
            <a:r>
              <a:rPr lang="en" sz="1500">
                <a:solidFill>
                  <a:schemeClr val="accent2"/>
                </a:solidFill>
                <a:latin typeface="EB Garamond"/>
                <a:ea typeface="EB Garamond"/>
                <a:cs typeface="EB Garamond"/>
                <a:sym typeface="EB Garamond"/>
              </a:rPr>
              <a:t>intervenţiile politice specifice ale unui stat în treburile interne ale altui stat; </a:t>
            </a:r>
            <a:endParaRPr sz="1500">
              <a:solidFill>
                <a:schemeClr val="accent2"/>
              </a:solidFill>
              <a:latin typeface="EB Garamond"/>
              <a:ea typeface="EB Garamond"/>
              <a:cs typeface="EB Garamond"/>
              <a:sym typeface="EB Garamond"/>
            </a:endParaRPr>
          </a:p>
          <a:p>
            <a:pPr indent="0" lvl="0" marL="0" rtl="0" algn="l">
              <a:spcBef>
                <a:spcPts val="900"/>
              </a:spcBef>
              <a:spcAft>
                <a:spcPts val="0"/>
              </a:spcAft>
              <a:buNone/>
            </a:pPr>
            <a:r>
              <a:t/>
            </a:r>
            <a:endParaRPr sz="1100">
              <a:solidFill>
                <a:srgbClr val="FFFFFF"/>
              </a:solidFill>
              <a:latin typeface="Roboto"/>
              <a:ea typeface="Roboto"/>
              <a:cs typeface="Roboto"/>
              <a:sym typeface="Roboto"/>
            </a:endParaRPr>
          </a:p>
        </p:txBody>
      </p:sp>
      <p:sp>
        <p:nvSpPr>
          <p:cNvPr id="1280" name="Google Shape;1280;p42"/>
          <p:cNvSpPr/>
          <p:nvPr/>
        </p:nvSpPr>
        <p:spPr>
          <a:xfrm>
            <a:off x="5011575" y="1350550"/>
            <a:ext cx="1793100" cy="5994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900"/>
              </a:spcAft>
              <a:buNone/>
            </a:pPr>
            <a:r>
              <a:rPr lang="en" sz="1500">
                <a:solidFill>
                  <a:schemeClr val="accent5"/>
                </a:solidFill>
                <a:latin typeface="EB Garamond"/>
                <a:ea typeface="EB Garamond"/>
                <a:cs typeface="EB Garamond"/>
                <a:sym typeface="EB Garamond"/>
              </a:rPr>
              <a:t>propaganda ostilă;</a:t>
            </a:r>
            <a:endParaRPr sz="1500">
              <a:solidFill>
                <a:schemeClr val="accent5"/>
              </a:solidFill>
              <a:latin typeface="EB Garamond"/>
              <a:ea typeface="EB Garamond"/>
              <a:cs typeface="EB Garamond"/>
              <a:sym typeface="EB Garamond"/>
            </a:endParaRPr>
          </a:p>
        </p:txBody>
      </p:sp>
      <p:sp>
        <p:nvSpPr>
          <p:cNvPr id="1278" name="Google Shape;1278;p42"/>
          <p:cNvSpPr/>
          <p:nvPr/>
        </p:nvSpPr>
        <p:spPr>
          <a:xfrm>
            <a:off x="1586775" y="3946750"/>
            <a:ext cx="3424800" cy="714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600"/>
              </a:spcAft>
              <a:buNone/>
            </a:pPr>
            <a:r>
              <a:rPr lang="en" sz="1500">
                <a:solidFill>
                  <a:schemeClr val="accent5"/>
                </a:solidFill>
                <a:latin typeface="EB Garamond"/>
                <a:ea typeface="EB Garamond"/>
                <a:cs typeface="EB Garamond"/>
                <a:sym typeface="EB Garamond"/>
              </a:rPr>
              <a:t>sprijinul multilateral acordat grupurilor politice anti-statale; </a:t>
            </a:r>
            <a:endParaRPr sz="900">
              <a:solidFill>
                <a:schemeClr val="accent5"/>
              </a:solidFill>
              <a:latin typeface="EB Garamond"/>
              <a:ea typeface="EB Garamond"/>
              <a:cs typeface="EB Garamond"/>
              <a:sym typeface="EB Garamond"/>
            </a:endParaRPr>
          </a:p>
        </p:txBody>
      </p:sp>
      <p:sp>
        <p:nvSpPr>
          <p:cNvPr id="1276" name="Google Shape;1276;p42"/>
          <p:cNvSpPr/>
          <p:nvPr/>
        </p:nvSpPr>
        <p:spPr>
          <a:xfrm>
            <a:off x="5523425" y="2077563"/>
            <a:ext cx="3424800" cy="714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600"/>
              </a:spcAft>
              <a:buNone/>
            </a:pPr>
            <a:r>
              <a:rPr lang="en" sz="1500">
                <a:solidFill>
                  <a:schemeClr val="accent4"/>
                </a:solidFill>
                <a:latin typeface="EB Garamond"/>
                <a:ea typeface="EB Garamond"/>
                <a:cs typeface="EB Garamond"/>
                <a:sym typeface="EB Garamond"/>
              </a:rPr>
              <a:t>suspendarea sau excluderea din diferite organe de securitate;</a:t>
            </a:r>
            <a:r>
              <a:rPr lang="en" sz="2100">
                <a:solidFill>
                  <a:schemeClr val="dk2"/>
                </a:solidFill>
              </a:rPr>
              <a:t> </a:t>
            </a:r>
            <a:endParaRPr sz="900">
              <a:solidFill>
                <a:schemeClr val="accent5"/>
              </a:solidFill>
              <a:latin typeface="EB Garamond"/>
              <a:ea typeface="EB Garamond"/>
              <a:cs typeface="EB Garamond"/>
              <a:sym typeface="EB Garamond"/>
            </a:endParaRPr>
          </a:p>
        </p:txBody>
      </p:sp>
      <p:sp>
        <p:nvSpPr>
          <p:cNvPr id="1274" name="Google Shape;1274;p42"/>
          <p:cNvSpPr/>
          <p:nvPr/>
        </p:nvSpPr>
        <p:spPr>
          <a:xfrm>
            <a:off x="5135550" y="2920075"/>
            <a:ext cx="3424800" cy="714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600"/>
              </a:spcAft>
              <a:buNone/>
            </a:pPr>
            <a:r>
              <a:rPr lang="en" sz="1500">
                <a:solidFill>
                  <a:schemeClr val="accent4"/>
                </a:solidFill>
                <a:latin typeface="EB Garamond"/>
                <a:ea typeface="EB Garamond"/>
                <a:cs typeface="EB Garamond"/>
                <a:sym typeface="EB Garamond"/>
              </a:rPr>
              <a:t>influenţarea elaborării unor recomandări şi rezoluţii ale unor organisme internaţionale nefavorabile statului în cauză;</a:t>
            </a:r>
            <a:endParaRPr sz="1500">
              <a:solidFill>
                <a:schemeClr val="accent4"/>
              </a:solidFill>
              <a:latin typeface="EB Garamond"/>
              <a:ea typeface="EB Garamond"/>
              <a:cs typeface="EB Garamond"/>
              <a:sym typeface="EB Garamond"/>
            </a:endParaRPr>
          </a:p>
        </p:txBody>
      </p:sp>
      <p:sp>
        <p:nvSpPr>
          <p:cNvPr id="1271" name="Google Shape;1271;p42"/>
          <p:cNvSpPr/>
          <p:nvPr/>
        </p:nvSpPr>
        <p:spPr>
          <a:xfrm>
            <a:off x="5240225" y="3861425"/>
            <a:ext cx="3424800" cy="714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600"/>
              </a:spcAft>
              <a:buNone/>
            </a:pPr>
            <a:r>
              <a:rPr lang="en" sz="1500">
                <a:solidFill>
                  <a:schemeClr val="accent2"/>
                </a:solidFill>
                <a:latin typeface="EB Garamond"/>
                <a:ea typeface="EB Garamond"/>
                <a:cs typeface="EB Garamond"/>
                <a:sym typeface="EB Garamond"/>
              </a:rPr>
              <a:t>crearea de grupuri interne, ostile statului naţional.</a:t>
            </a:r>
            <a:endParaRPr sz="1500">
              <a:solidFill>
                <a:schemeClr val="accent2"/>
              </a:solidFill>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43"/>
          <p:cNvSpPr txBox="1"/>
          <p:nvPr/>
        </p:nvSpPr>
        <p:spPr>
          <a:xfrm>
            <a:off x="982450" y="588925"/>
            <a:ext cx="3685500" cy="177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600"/>
              </a:spcAft>
              <a:buNone/>
            </a:pPr>
            <a:r>
              <a:rPr lang="en" sz="1500">
                <a:solidFill>
                  <a:schemeClr val="dk2"/>
                </a:solidFill>
                <a:latin typeface="EB Garamond"/>
                <a:ea typeface="EB Garamond"/>
                <a:cs typeface="EB Garamond"/>
                <a:sym typeface="EB Garamond"/>
              </a:rPr>
              <a:t>Amenințările structurale derivă din evoluția sistemului social global în care anumite entități pot deveni anacronice în toate relațiile bilaterale. Ele apar atunci când principiile organizatorice a două state se contrazic, într-un context în care nu pot ignora existența lor reciprocă.</a:t>
            </a:r>
            <a:endParaRPr sz="1500">
              <a:solidFill>
                <a:schemeClr val="dk2"/>
              </a:solidFill>
              <a:latin typeface="EB Garamond"/>
              <a:ea typeface="EB Garamond"/>
              <a:cs typeface="EB Garamond"/>
              <a:sym typeface="EB Garamond"/>
            </a:endParaRPr>
          </a:p>
        </p:txBody>
      </p:sp>
      <p:sp>
        <p:nvSpPr>
          <p:cNvPr id="1295" name="Google Shape;1295;p43"/>
          <p:cNvSpPr/>
          <p:nvPr/>
        </p:nvSpPr>
        <p:spPr>
          <a:xfrm rot="-2196712">
            <a:off x="389687" y="313752"/>
            <a:ext cx="927927" cy="451298"/>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3"/>
          <p:cNvSpPr/>
          <p:nvPr/>
        </p:nvSpPr>
        <p:spPr>
          <a:xfrm>
            <a:off x="4711288" y="1358875"/>
            <a:ext cx="313500" cy="237600"/>
          </a:xfrm>
          <a:prstGeom prst="striped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3"/>
          <p:cNvSpPr txBox="1"/>
          <p:nvPr/>
        </p:nvSpPr>
        <p:spPr>
          <a:xfrm>
            <a:off x="5068150" y="735325"/>
            <a:ext cx="3219900" cy="148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600"/>
              </a:spcAft>
              <a:buNone/>
            </a:pPr>
            <a:r>
              <a:rPr lang="en" sz="1500">
                <a:solidFill>
                  <a:schemeClr val="dk2"/>
                </a:solidFill>
                <a:latin typeface="EB Garamond"/>
                <a:ea typeface="EB Garamond"/>
                <a:cs typeface="EB Garamond"/>
                <a:sym typeface="EB Garamond"/>
              </a:rPr>
              <a:t>Mai recent, amenințările structurale se pot baza pe o anumită incompatibilitate între diferitele structuri supranaționale și statele membre ale acestora. </a:t>
            </a:r>
            <a:endParaRPr sz="1500">
              <a:solidFill>
                <a:schemeClr val="dk2"/>
              </a:solidFill>
              <a:latin typeface="EB Garamond"/>
              <a:ea typeface="EB Garamond"/>
              <a:cs typeface="EB Garamond"/>
              <a:sym typeface="EB Garamond"/>
            </a:endParaRPr>
          </a:p>
        </p:txBody>
      </p:sp>
      <p:graphicFrame>
        <p:nvGraphicFramePr>
          <p:cNvPr descr="Slidesgo" id="1298" name="Google Shape;1298;p43" title="Table"/>
          <p:cNvGraphicFramePr/>
          <p:nvPr/>
        </p:nvGraphicFramePr>
        <p:xfrm>
          <a:off x="463888" y="2500221"/>
          <a:ext cx="3000000" cy="3000000"/>
        </p:xfrm>
        <a:graphic>
          <a:graphicData uri="http://schemas.openxmlformats.org/drawingml/2006/table">
            <a:tbl>
              <a:tblPr>
                <a:noFill/>
                <a:tableStyleId>{19CD046C-FD37-4F9E-A575-5C5401A9F151}</a:tableStyleId>
              </a:tblPr>
              <a:tblGrid>
                <a:gridCol w="2572425"/>
                <a:gridCol w="3760150"/>
                <a:gridCol w="1893350"/>
              </a:tblGrid>
              <a:tr h="2249300">
                <a:tc>
                  <a:txBody>
                    <a:bodyPr/>
                    <a:lstStyle/>
                    <a:p>
                      <a:pPr indent="0" lvl="0" marL="0" rtl="0" algn="ctr">
                        <a:lnSpc>
                          <a:spcPct val="115000"/>
                        </a:lnSpc>
                        <a:spcBef>
                          <a:spcPts val="2100"/>
                        </a:spcBef>
                        <a:spcAft>
                          <a:spcPts val="2400"/>
                        </a:spcAft>
                        <a:buNone/>
                      </a:pPr>
                      <a:r>
                        <a:rPr lang="en">
                          <a:solidFill>
                            <a:schemeClr val="accent4"/>
                          </a:solidFill>
                          <a:latin typeface="EB Garamond"/>
                          <a:ea typeface="EB Garamond"/>
                          <a:cs typeface="EB Garamond"/>
                          <a:sym typeface="EB Garamond"/>
                        </a:rPr>
                        <a:t>Gama de amenințări politice este în mod constant completată de noi forme și tehnici. Contracararea lor este o activitate neîntreruptă, care necesită metode adecvate și acțiuni comunitare.</a:t>
                      </a:r>
                      <a:endParaRPr>
                        <a:solidFill>
                          <a:srgbClr val="FFFFFF"/>
                        </a:solidFill>
                        <a:latin typeface="EB Garamond"/>
                        <a:ea typeface="EB Garamond"/>
                        <a:cs typeface="EB Garamond"/>
                        <a:sym typeface="EB Garamond"/>
                      </a:endParaRPr>
                    </a:p>
                  </a:txBody>
                  <a:tcPr marT="91425" marB="91425" marR="91425" marL="91425" anchor="ctr">
                    <a:lnL cap="flat" cmpd="sng" w="19050">
                      <a:solidFill>
                        <a:srgbClr val="000000">
                          <a:alpha val="0"/>
                        </a:srgbClr>
                      </a:solidFill>
                      <a:prstDash val="solid"/>
                      <a:round/>
                      <a:headEnd len="sm" w="sm" type="none"/>
                      <a:tailEnd len="sm" w="sm" type="none"/>
                    </a:lnL>
                    <a:lnR cap="flat" cmpd="sng" w="19050">
                      <a:solidFill>
                        <a:srgbClr val="9E9E9E"/>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dk2"/>
                    </a:solidFill>
                  </a:tcPr>
                </a:tc>
                <a:tc>
                  <a:txBody>
                    <a:bodyPr/>
                    <a:lstStyle/>
                    <a:p>
                      <a:pPr indent="0" lvl="0" marL="0" rtl="0" algn="ctr">
                        <a:lnSpc>
                          <a:spcPct val="100000"/>
                        </a:lnSpc>
                        <a:spcBef>
                          <a:spcPts val="2100"/>
                        </a:spcBef>
                        <a:spcAft>
                          <a:spcPts val="2400"/>
                        </a:spcAft>
                        <a:buNone/>
                      </a:pPr>
                      <a:r>
                        <a:rPr lang="en">
                          <a:solidFill>
                            <a:schemeClr val="accent4"/>
                          </a:solidFill>
                          <a:latin typeface="EB Garamond"/>
                          <a:ea typeface="EB Garamond"/>
                          <a:cs typeface="EB Garamond"/>
                          <a:sym typeface="EB Garamond"/>
                        </a:rPr>
                        <a:t>Dar, mai presus de toate, starea de stabilitate politică caracterizată prin participare politică competitivă și reglementată, sisteme deschise de apărare a aparatului executiv și independența acestora față de stat reduce substanțele puterilor vulnerabile la recrutare care le pot amenință direct.</a:t>
                      </a:r>
                      <a:endParaRPr>
                        <a:solidFill>
                          <a:schemeClr val="accent4"/>
                        </a:solidFill>
                        <a:latin typeface="EB Garamond"/>
                        <a:ea typeface="EB Garamond"/>
                        <a:cs typeface="EB Garamond"/>
                        <a:sym typeface="EB Garamond"/>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dk2"/>
                    </a:solidFill>
                  </a:tcPr>
                </a:tc>
                <a:tc>
                  <a:txBody>
                    <a:bodyPr/>
                    <a:lstStyle/>
                    <a:p>
                      <a:pPr indent="0" lvl="0" marL="0" rtl="0" algn="ctr">
                        <a:lnSpc>
                          <a:spcPct val="115000"/>
                        </a:lnSpc>
                        <a:spcBef>
                          <a:spcPts val="2100"/>
                        </a:spcBef>
                        <a:spcAft>
                          <a:spcPts val="2400"/>
                        </a:spcAft>
                        <a:buNone/>
                      </a:pPr>
                      <a:r>
                        <a:rPr lang="en">
                          <a:solidFill>
                            <a:schemeClr val="accent4"/>
                          </a:solidFill>
                          <a:latin typeface="EB Garamond"/>
                          <a:ea typeface="EB Garamond"/>
                          <a:cs typeface="EB Garamond"/>
                          <a:sym typeface="EB Garamond"/>
                        </a:rPr>
                        <a:t>În acest fel, statutul devine credibil, ceea ce atrage interes și investiții străine, ca sursă de dezvoltare economică.</a:t>
                      </a:r>
                      <a:endParaRPr>
                        <a:solidFill>
                          <a:srgbClr val="FFFFFF"/>
                        </a:solidFill>
                        <a:latin typeface="EB Garamond"/>
                        <a:ea typeface="EB Garamond"/>
                        <a:cs typeface="EB Garamond"/>
                        <a:sym typeface="EB Garamond"/>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44"/>
          <p:cNvSpPr/>
          <p:nvPr/>
        </p:nvSpPr>
        <p:spPr>
          <a:xfrm>
            <a:off x="7011900" y="459950"/>
            <a:ext cx="770725" cy="844750"/>
          </a:xfrm>
          <a:prstGeom prst="flowChartOffpageConnec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4"/>
          <p:cNvSpPr txBox="1"/>
          <p:nvPr/>
        </p:nvSpPr>
        <p:spPr>
          <a:xfrm>
            <a:off x="1033750" y="549950"/>
            <a:ext cx="4007700" cy="507900"/>
          </a:xfrm>
          <a:prstGeom prst="rect">
            <a:avLst/>
          </a:prstGeom>
          <a:noFill/>
          <a:ln>
            <a:noFill/>
          </a:ln>
        </p:spPr>
        <p:txBody>
          <a:bodyPr anchorCtr="0" anchor="t" bIns="91425" lIns="91425" spcFirstLastPara="1" rIns="91425" wrap="square" tIns="91425">
            <a:spAutoFit/>
          </a:bodyPr>
          <a:lstStyle/>
          <a:p>
            <a:pPr indent="-361950" lvl="0" marL="457200" rtl="0" algn="ctr">
              <a:spcBef>
                <a:spcPts val="0"/>
              </a:spcBef>
              <a:spcAft>
                <a:spcPts val="0"/>
              </a:spcAft>
              <a:buClr>
                <a:schemeClr val="lt2"/>
              </a:buClr>
              <a:buSzPts val="2100"/>
              <a:buFont typeface="EB Garamond"/>
              <a:buChar char="●"/>
            </a:pPr>
            <a:r>
              <a:rPr lang="en" sz="2100">
                <a:solidFill>
                  <a:schemeClr val="lt2"/>
                </a:solidFill>
                <a:latin typeface="EB Garamond"/>
                <a:ea typeface="EB Garamond"/>
                <a:cs typeface="EB Garamond"/>
                <a:sym typeface="EB Garamond"/>
              </a:rPr>
              <a:t>Ameninţări economice</a:t>
            </a:r>
            <a:endParaRPr>
              <a:solidFill>
                <a:schemeClr val="lt2"/>
              </a:solidFill>
              <a:latin typeface="EB Garamond"/>
              <a:ea typeface="EB Garamond"/>
              <a:cs typeface="EB Garamond"/>
              <a:sym typeface="EB Garamond"/>
            </a:endParaRPr>
          </a:p>
        </p:txBody>
      </p:sp>
      <p:sp>
        <p:nvSpPr>
          <p:cNvPr id="1305" name="Google Shape;1305;p44"/>
          <p:cNvSpPr/>
          <p:nvPr/>
        </p:nvSpPr>
        <p:spPr>
          <a:xfrm>
            <a:off x="1190400" y="1304700"/>
            <a:ext cx="3683100" cy="29742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accent4"/>
                </a:solidFill>
                <a:latin typeface="EB Garamond"/>
                <a:ea typeface="EB Garamond"/>
                <a:cs typeface="EB Garamond"/>
                <a:sym typeface="EB Garamond"/>
              </a:rPr>
              <a:t>Severitatea conținutului amenințărilor economice și momentul în care acestea devin perturbatoare ale securității naționale pot fi determinate doar de factorii de decizie politică. Relația de dependență a capacității militare față de cea economică derivă din legile și principiile luptei armate. Din această perspectivă, acolo unde materiile prime strategice depind de importuri, amenințarea securității aprovizionării poate fi clasificată ca o problemă de securitate națională a statului în cauză. </a:t>
            </a:r>
            <a:endParaRPr sz="800">
              <a:solidFill>
                <a:schemeClr val="accent4"/>
              </a:solidFill>
              <a:latin typeface="EB Garamond"/>
              <a:ea typeface="EB Garamond"/>
              <a:cs typeface="EB Garamond"/>
              <a:sym typeface="EB Garamond"/>
            </a:endParaRPr>
          </a:p>
        </p:txBody>
      </p:sp>
      <p:pic>
        <p:nvPicPr>
          <p:cNvPr id="1306" name="Google Shape;1306;p44"/>
          <p:cNvPicPr preferRelativeResize="0"/>
          <p:nvPr/>
        </p:nvPicPr>
        <p:blipFill>
          <a:blip r:embed="rId3">
            <a:alphaModFix/>
          </a:blip>
          <a:stretch>
            <a:fillRect/>
          </a:stretch>
        </p:blipFill>
        <p:spPr>
          <a:xfrm>
            <a:off x="5122025" y="1404575"/>
            <a:ext cx="2874324" cy="2874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grpSp>
        <p:nvGrpSpPr>
          <p:cNvPr id="1311" name="Google Shape;1311;p45"/>
          <p:cNvGrpSpPr/>
          <p:nvPr/>
        </p:nvGrpSpPr>
        <p:grpSpPr>
          <a:xfrm>
            <a:off x="2708332" y="237687"/>
            <a:ext cx="2459725" cy="4819300"/>
            <a:chOff x="3071457" y="2013875"/>
            <a:chExt cx="1944600" cy="1569600"/>
          </a:xfrm>
        </p:grpSpPr>
        <p:sp>
          <p:nvSpPr>
            <p:cNvPr id="1312" name="Google Shape;1312;p45"/>
            <p:cNvSpPr/>
            <p:nvPr/>
          </p:nvSpPr>
          <p:spPr>
            <a:xfrm flipH="1" rot="10800000">
              <a:off x="3071457" y="2013875"/>
              <a:ext cx="1944600" cy="1569600"/>
            </a:xfrm>
            <a:prstGeom prst="round2DiagRect">
              <a:avLst>
                <a:gd fmla="val 0" name="adj1"/>
                <a:gd fmla="val 17764" name="adj2"/>
              </a:avLst>
            </a:pr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5"/>
            <p:cNvSpPr txBox="1"/>
            <p:nvPr/>
          </p:nvSpPr>
          <p:spPr>
            <a:xfrm>
              <a:off x="3199060" y="2100081"/>
              <a:ext cx="1684500" cy="459900"/>
            </a:xfrm>
            <a:prstGeom prst="rect">
              <a:avLst/>
            </a:prstGeom>
            <a:solidFill>
              <a:srgbClr val="213B55"/>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accent4"/>
                  </a:solidFill>
                  <a:latin typeface="EB Garamond"/>
                  <a:ea typeface="EB Garamond"/>
                  <a:cs typeface="EB Garamond"/>
                  <a:sym typeface="EB Garamond"/>
                </a:rPr>
                <a:t>O altă dimensiune a preocupărilor mai recente este dată de amenințările economice la adresa stabilității interne, deoarece statele urmăresc strategii economice bazate pe maximizarea bogăției prin comerț extins. Aceste politici, de-a lungul timpului, conduc la niveluri ridicate de dependență comercială, pentru a susține structurile sociale create special pe baza prosperității generale.</a:t>
              </a:r>
              <a:endParaRPr>
                <a:solidFill>
                  <a:schemeClr val="accent4"/>
                </a:solidFill>
                <a:latin typeface="EB Garamond"/>
                <a:ea typeface="EB Garamond"/>
                <a:cs typeface="EB Garamond"/>
                <a:sym typeface="EB Garamond"/>
              </a:endParaRPr>
            </a:p>
            <a:p>
              <a:pPr indent="0" lvl="0" marL="0" rtl="0" algn="ctr">
                <a:spcBef>
                  <a:spcPts val="500"/>
                </a:spcBef>
                <a:spcAft>
                  <a:spcPts val="0"/>
                </a:spcAft>
                <a:buNone/>
              </a:pPr>
              <a:r>
                <a:t/>
              </a:r>
              <a:endParaRPr b="1" sz="1300">
                <a:solidFill>
                  <a:schemeClr val="accent4"/>
                </a:solidFill>
                <a:latin typeface="EB Garamond"/>
                <a:ea typeface="EB Garamond"/>
                <a:cs typeface="EB Garamond"/>
                <a:sym typeface="EB Garamond"/>
              </a:endParaRPr>
            </a:p>
          </p:txBody>
        </p:sp>
      </p:grpSp>
      <p:sp>
        <p:nvSpPr>
          <p:cNvPr id="1314" name="Google Shape;1314;p45"/>
          <p:cNvSpPr/>
          <p:nvPr/>
        </p:nvSpPr>
        <p:spPr>
          <a:xfrm>
            <a:off x="248601" y="237687"/>
            <a:ext cx="2459725" cy="4819300"/>
          </a:xfrm>
          <a:prstGeom prst="round2DiagRect">
            <a:avLst>
              <a:gd fmla="val 0" name="adj1"/>
              <a:gd fmla="val 17764" name="adj2"/>
            </a:avLst>
          </a:prstGeom>
          <a:solidFill>
            <a:schemeClr val="dk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500"/>
              </a:spcAft>
              <a:buNone/>
            </a:pPr>
            <a:r>
              <a:rPr lang="en" sz="1500">
                <a:solidFill>
                  <a:schemeClr val="accent4"/>
                </a:solidFill>
                <a:latin typeface="Times New Roman"/>
                <a:ea typeface="Times New Roman"/>
                <a:cs typeface="Times New Roman"/>
                <a:sym typeface="Times New Roman"/>
              </a:rPr>
              <a:t>Puterea politică este dependentă de baza economică a statului și influențează sistemul de relații cu ceilalți parteneri. Declinul economic se poate datora atât cauzelor interne, cum ar fi incompetența managerială, cât și cauzelor externe, cum ar fi apariția de noi puteri economice rivale. Dovezile istorice prezintă o listă nesfârșită de puteri în creștere sau în scădere. </a:t>
            </a:r>
            <a:endParaRPr sz="1700">
              <a:solidFill>
                <a:schemeClr val="accent4"/>
              </a:solidFill>
            </a:endParaRPr>
          </a:p>
        </p:txBody>
      </p:sp>
      <p:sp>
        <p:nvSpPr>
          <p:cNvPr id="1315" name="Google Shape;1315;p45"/>
          <p:cNvSpPr/>
          <p:nvPr/>
        </p:nvSpPr>
        <p:spPr>
          <a:xfrm>
            <a:off x="5161868" y="237687"/>
            <a:ext cx="3796218" cy="4819300"/>
          </a:xfrm>
          <a:prstGeom prst="round2DiagRect">
            <a:avLst>
              <a:gd fmla="val 0" name="adj1"/>
              <a:gd fmla="val 17764" name="adj2"/>
            </a:avLst>
          </a:prstGeom>
          <a:solidFill>
            <a:srgbClr val="0E2A47"/>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50">
                <a:solidFill>
                  <a:schemeClr val="accent2"/>
                </a:solidFill>
                <a:latin typeface="EB Garamond"/>
                <a:ea typeface="EB Garamond"/>
                <a:cs typeface="EB Garamond"/>
                <a:sym typeface="EB Garamond"/>
              </a:rPr>
              <a:t>Amenințările economice pot fi privite ca un atac la adresa securității având în vedere că acțiunea externă dirijată conștient duce la pierderi materiale, presiune asupra diferitelor instituții și chiar daune substanțiale asupra sănătății și longevității populației statului țintă.</a:t>
            </a:r>
            <a:endParaRPr sz="1450">
              <a:solidFill>
                <a:schemeClr val="accent2"/>
              </a:solidFill>
              <a:latin typeface="EB Garamond"/>
              <a:ea typeface="EB Garamond"/>
              <a:cs typeface="EB Garamond"/>
              <a:sym typeface="EB Garamond"/>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16" name="Google Shape;1316;p45"/>
          <p:cNvPicPr preferRelativeResize="0"/>
          <p:nvPr/>
        </p:nvPicPr>
        <p:blipFill>
          <a:blip r:embed="rId3">
            <a:alphaModFix/>
          </a:blip>
          <a:stretch>
            <a:fillRect/>
          </a:stretch>
        </p:blipFill>
        <p:spPr>
          <a:xfrm>
            <a:off x="6164950" y="2942800"/>
            <a:ext cx="1790051" cy="1790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46"/>
          <p:cNvSpPr/>
          <p:nvPr/>
        </p:nvSpPr>
        <p:spPr>
          <a:xfrm>
            <a:off x="3538332" y="176079"/>
            <a:ext cx="249031" cy="480628"/>
          </a:xfrm>
          <a:custGeom>
            <a:rect b="b" l="l" r="r" t="t"/>
            <a:pathLst>
              <a:path extrusionOk="0" h="35841" w="18574">
                <a:moveTo>
                  <a:pt x="6846" y="0"/>
                </a:moveTo>
                <a:cubicBezTo>
                  <a:pt x="6438" y="0"/>
                  <a:pt x="6025" y="39"/>
                  <a:pt x="5611" y="118"/>
                </a:cubicBezTo>
                <a:cubicBezTo>
                  <a:pt x="3875" y="430"/>
                  <a:pt x="2364" y="1428"/>
                  <a:pt x="1368" y="2880"/>
                </a:cubicBezTo>
                <a:cubicBezTo>
                  <a:pt x="370" y="4361"/>
                  <a:pt x="0" y="6100"/>
                  <a:pt x="342" y="7837"/>
                </a:cubicBezTo>
                <a:lnTo>
                  <a:pt x="370" y="7951"/>
                </a:lnTo>
                <a:lnTo>
                  <a:pt x="2307" y="7951"/>
                </a:lnTo>
                <a:lnTo>
                  <a:pt x="2222" y="7495"/>
                </a:lnTo>
                <a:cubicBezTo>
                  <a:pt x="1737" y="4931"/>
                  <a:pt x="3419" y="2481"/>
                  <a:pt x="5953" y="1998"/>
                </a:cubicBezTo>
                <a:cubicBezTo>
                  <a:pt x="6251" y="1941"/>
                  <a:pt x="6548" y="1914"/>
                  <a:pt x="6842" y="1914"/>
                </a:cubicBezTo>
                <a:cubicBezTo>
                  <a:pt x="9044" y="1914"/>
                  <a:pt x="11024" y="3466"/>
                  <a:pt x="11452" y="5729"/>
                </a:cubicBezTo>
                <a:lnTo>
                  <a:pt x="16238" y="30883"/>
                </a:lnTo>
                <a:cubicBezTo>
                  <a:pt x="16523" y="32251"/>
                  <a:pt x="15611" y="33618"/>
                  <a:pt x="14214" y="33873"/>
                </a:cubicBezTo>
                <a:cubicBezTo>
                  <a:pt x="14055" y="33903"/>
                  <a:pt x="13897" y="33917"/>
                  <a:pt x="13741" y="33917"/>
                </a:cubicBezTo>
                <a:cubicBezTo>
                  <a:pt x="12528" y="33917"/>
                  <a:pt x="11450" y="33060"/>
                  <a:pt x="11224" y="31822"/>
                </a:cubicBezTo>
                <a:lnTo>
                  <a:pt x="8205" y="16070"/>
                </a:lnTo>
                <a:cubicBezTo>
                  <a:pt x="8127" y="15610"/>
                  <a:pt x="7705" y="15287"/>
                  <a:pt x="7249" y="15287"/>
                </a:cubicBezTo>
                <a:cubicBezTo>
                  <a:pt x="7197" y="15287"/>
                  <a:pt x="7145" y="15292"/>
                  <a:pt x="7092" y="15300"/>
                </a:cubicBezTo>
                <a:cubicBezTo>
                  <a:pt x="6580" y="15414"/>
                  <a:pt x="6238" y="15900"/>
                  <a:pt x="6324" y="16412"/>
                </a:cubicBezTo>
                <a:lnTo>
                  <a:pt x="9344" y="32194"/>
                </a:lnTo>
                <a:cubicBezTo>
                  <a:pt x="9743" y="34329"/>
                  <a:pt x="11623" y="35840"/>
                  <a:pt x="13731" y="35840"/>
                </a:cubicBezTo>
                <a:cubicBezTo>
                  <a:pt x="14016" y="35840"/>
                  <a:pt x="14301" y="35810"/>
                  <a:pt x="14556" y="35753"/>
                </a:cubicBezTo>
                <a:cubicBezTo>
                  <a:pt x="17006" y="35298"/>
                  <a:pt x="18574" y="32934"/>
                  <a:pt x="18118" y="30512"/>
                </a:cubicBezTo>
                <a:lnTo>
                  <a:pt x="13332" y="5360"/>
                </a:lnTo>
                <a:cubicBezTo>
                  <a:pt x="12728" y="2212"/>
                  <a:pt x="9944" y="0"/>
                  <a:pt x="68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6"/>
          <p:cNvSpPr txBox="1"/>
          <p:nvPr/>
        </p:nvSpPr>
        <p:spPr>
          <a:xfrm>
            <a:off x="75650" y="86450"/>
            <a:ext cx="57810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lt2"/>
              </a:buClr>
              <a:buSzPts val="2100"/>
              <a:buFont typeface="EB Garamond"/>
              <a:buChar char="●"/>
            </a:pPr>
            <a:r>
              <a:rPr lang="en" sz="2100">
                <a:solidFill>
                  <a:schemeClr val="lt2"/>
                </a:solidFill>
                <a:latin typeface="EB Garamond"/>
                <a:ea typeface="EB Garamond"/>
                <a:cs typeface="EB Garamond"/>
                <a:sym typeface="EB Garamond"/>
              </a:rPr>
              <a:t>Ameninţările de ordin militar</a:t>
            </a:r>
            <a:endParaRPr/>
          </a:p>
        </p:txBody>
      </p:sp>
      <p:pic>
        <p:nvPicPr>
          <p:cNvPr id="1323" name="Google Shape;1323;p46"/>
          <p:cNvPicPr preferRelativeResize="0"/>
          <p:nvPr/>
        </p:nvPicPr>
        <p:blipFill>
          <a:blip r:embed="rId3">
            <a:alphaModFix/>
          </a:blip>
          <a:stretch>
            <a:fillRect/>
          </a:stretch>
        </p:blipFill>
        <p:spPr>
          <a:xfrm>
            <a:off x="5948246" y="3061800"/>
            <a:ext cx="1875050" cy="1875050"/>
          </a:xfrm>
          <a:prstGeom prst="rect">
            <a:avLst/>
          </a:prstGeom>
          <a:noFill/>
          <a:ln>
            <a:noFill/>
          </a:ln>
        </p:spPr>
      </p:pic>
      <p:sp>
        <p:nvSpPr>
          <p:cNvPr id="1324" name="Google Shape;1324;p46"/>
          <p:cNvSpPr/>
          <p:nvPr/>
        </p:nvSpPr>
        <p:spPr>
          <a:xfrm>
            <a:off x="286075" y="745600"/>
            <a:ext cx="8434200" cy="1242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800100" lvl="0" marL="0" rtl="0" algn="ctr">
              <a:lnSpc>
                <a:spcPct val="115000"/>
              </a:lnSpc>
              <a:spcBef>
                <a:spcPts val="0"/>
              </a:spcBef>
              <a:spcAft>
                <a:spcPts val="500"/>
              </a:spcAft>
              <a:buNone/>
            </a:pPr>
            <a:r>
              <a:rPr lang="en" sz="1500">
                <a:solidFill>
                  <a:schemeClr val="accent4"/>
                </a:solidFill>
                <a:latin typeface="EB Garamond"/>
                <a:ea typeface="EB Garamond"/>
                <a:cs typeface="EB Garamond"/>
                <a:sym typeface="EB Garamond"/>
              </a:rPr>
              <a:t>Până de curând, amenințările militare erau percepute ca principalul tip de amenințare la securitate. Situația este ușor de înțeles deoarece actul de forță a fost singurul care putea cauza pierderi ireparabile atât pentru baza organizatorică a statelor în cauză, cât și pentru existența populației acestora. Folosirea forței rupe relațiile pașnice dintre actorii internaționali și pune capăt recunoașterii diplomatice.</a:t>
            </a:r>
            <a:endParaRPr sz="1500">
              <a:solidFill>
                <a:schemeClr val="accent4"/>
              </a:solidFill>
              <a:latin typeface="EB Garamond"/>
              <a:ea typeface="EB Garamond"/>
              <a:cs typeface="EB Garamond"/>
              <a:sym typeface="EB Garamond"/>
            </a:endParaRPr>
          </a:p>
        </p:txBody>
      </p:sp>
      <p:pic>
        <p:nvPicPr>
          <p:cNvPr id="1325" name="Google Shape;1325;p46"/>
          <p:cNvPicPr preferRelativeResize="0"/>
          <p:nvPr/>
        </p:nvPicPr>
        <p:blipFill rotWithShape="1">
          <a:blip r:embed="rId4">
            <a:alphaModFix/>
          </a:blip>
          <a:srcRect b="0" l="0" r="0" t="28997"/>
          <a:stretch/>
        </p:blipFill>
        <p:spPr>
          <a:xfrm rot="-973113">
            <a:off x="-7925" y="422211"/>
            <a:ext cx="1095875" cy="778083"/>
          </a:xfrm>
          <a:prstGeom prst="rect">
            <a:avLst/>
          </a:prstGeom>
          <a:noFill/>
          <a:ln>
            <a:noFill/>
          </a:ln>
        </p:spPr>
      </p:pic>
      <p:sp>
        <p:nvSpPr>
          <p:cNvPr id="1326" name="Google Shape;1326;p46"/>
          <p:cNvSpPr txBox="1"/>
          <p:nvPr/>
        </p:nvSpPr>
        <p:spPr>
          <a:xfrm>
            <a:off x="75650" y="2077100"/>
            <a:ext cx="3760500" cy="89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latin typeface="EB Garamond"/>
                <a:ea typeface="EB Garamond"/>
                <a:cs typeface="EB Garamond"/>
                <a:sym typeface="EB Garamond"/>
              </a:rPr>
              <a:t>Frica de înfrângere determină statele să-și aducă forțele armate la parametrii necesari pentru a respinge efectele amenințărilor percepute. </a:t>
            </a:r>
            <a:endParaRPr>
              <a:latin typeface="EB Garamond"/>
              <a:ea typeface="EB Garamond"/>
              <a:cs typeface="EB Garamond"/>
              <a:sym typeface="EB Garamond"/>
            </a:endParaRPr>
          </a:p>
        </p:txBody>
      </p:sp>
      <p:sp>
        <p:nvSpPr>
          <p:cNvPr id="1327" name="Google Shape;1327;p46"/>
          <p:cNvSpPr txBox="1"/>
          <p:nvPr/>
        </p:nvSpPr>
        <p:spPr>
          <a:xfrm>
            <a:off x="5139475" y="2077100"/>
            <a:ext cx="3760500" cy="89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latin typeface="EB Garamond"/>
                <a:ea typeface="EB Garamond"/>
                <a:cs typeface="EB Garamond"/>
                <a:sym typeface="EB Garamond"/>
              </a:rPr>
              <a:t>Modernizarea forțelor armate poate duce la atacuri de panică. Noile generații de arme au invariabil performanțe mai mari decât cele înlocuite. </a:t>
            </a:r>
            <a:endParaRPr>
              <a:latin typeface="EB Garamond"/>
              <a:ea typeface="EB Garamond"/>
              <a:cs typeface="EB Garamond"/>
              <a:sym typeface="EB Garamond"/>
            </a:endParaRPr>
          </a:p>
        </p:txBody>
      </p:sp>
      <p:sp>
        <p:nvSpPr>
          <p:cNvPr id="1328" name="Google Shape;1328;p46"/>
          <p:cNvSpPr/>
          <p:nvPr/>
        </p:nvSpPr>
        <p:spPr>
          <a:xfrm>
            <a:off x="75650" y="2972900"/>
            <a:ext cx="4819200" cy="205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500"/>
              </a:spcAft>
              <a:buNone/>
            </a:pPr>
            <a:r>
              <a:rPr lang="en">
                <a:solidFill>
                  <a:schemeClr val="accent4"/>
                </a:solidFill>
                <a:latin typeface="Times New Roman"/>
                <a:ea typeface="Times New Roman"/>
                <a:cs typeface="Times New Roman"/>
                <a:sym typeface="Times New Roman"/>
              </a:rPr>
              <a:t>Competitivitatea obișnuită în sectoarele politic, economic și social este înlocuită de o competiție militară dramatică. Efectul multiplu, distructiv și adesea ireparabil al consecințelor amenințărilor militare se află în centrul preocupărilor de securitate. Disproporția potențialului militar existent este de natură să perturbe unele state sau grupuri importante de state.</a:t>
            </a:r>
            <a:endParaRPr sz="1600">
              <a:solidFill>
                <a:schemeClr val="accent4"/>
              </a:solidFill>
            </a:endParaRPr>
          </a:p>
        </p:txBody>
      </p:sp>
      <p:pic>
        <p:nvPicPr>
          <p:cNvPr id="1329" name="Google Shape;1329;p46"/>
          <p:cNvPicPr preferRelativeResize="0"/>
          <p:nvPr/>
        </p:nvPicPr>
        <p:blipFill>
          <a:blip r:embed="rId5">
            <a:alphaModFix/>
          </a:blip>
          <a:stretch>
            <a:fillRect/>
          </a:stretch>
        </p:blipFill>
        <p:spPr>
          <a:xfrm>
            <a:off x="3817593" y="1886175"/>
            <a:ext cx="1371150" cy="1371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grpSp>
        <p:nvGrpSpPr>
          <p:cNvPr id="1334" name="Google Shape;1334;p47"/>
          <p:cNvGrpSpPr/>
          <p:nvPr/>
        </p:nvGrpSpPr>
        <p:grpSpPr>
          <a:xfrm>
            <a:off x="662021" y="394439"/>
            <a:ext cx="657430" cy="910319"/>
            <a:chOff x="2053800" y="394425"/>
            <a:chExt cx="881746" cy="1220922"/>
          </a:xfrm>
        </p:grpSpPr>
        <p:sp>
          <p:nvSpPr>
            <p:cNvPr id="1335" name="Google Shape;1335;p47"/>
            <p:cNvSpPr/>
            <p:nvPr/>
          </p:nvSpPr>
          <p:spPr>
            <a:xfrm>
              <a:off x="2053800" y="400939"/>
              <a:ext cx="881746" cy="1214408"/>
            </a:xfrm>
            <a:custGeom>
              <a:rect b="b" l="l" r="r" t="t"/>
              <a:pathLst>
                <a:path extrusionOk="0" h="21626" w="15702">
                  <a:moveTo>
                    <a:pt x="12056" y="1"/>
                  </a:moveTo>
                  <a:cubicBezTo>
                    <a:pt x="8400" y="12"/>
                    <a:pt x="4743" y="12"/>
                    <a:pt x="1087" y="12"/>
                  </a:cubicBezTo>
                  <a:cubicBezTo>
                    <a:pt x="970" y="12"/>
                    <a:pt x="841" y="36"/>
                    <a:pt x="724" y="48"/>
                  </a:cubicBezTo>
                  <a:cubicBezTo>
                    <a:pt x="514" y="82"/>
                    <a:pt x="409" y="188"/>
                    <a:pt x="409" y="363"/>
                  </a:cubicBezTo>
                  <a:cubicBezTo>
                    <a:pt x="397" y="1040"/>
                    <a:pt x="374" y="1707"/>
                    <a:pt x="374" y="2384"/>
                  </a:cubicBezTo>
                  <a:cubicBezTo>
                    <a:pt x="339" y="4510"/>
                    <a:pt x="351" y="6624"/>
                    <a:pt x="293" y="8750"/>
                  </a:cubicBezTo>
                  <a:cubicBezTo>
                    <a:pt x="199" y="12349"/>
                    <a:pt x="0" y="15959"/>
                    <a:pt x="246" y="19568"/>
                  </a:cubicBezTo>
                  <a:cubicBezTo>
                    <a:pt x="280" y="20094"/>
                    <a:pt x="280" y="20620"/>
                    <a:pt x="304" y="21157"/>
                  </a:cubicBezTo>
                  <a:cubicBezTo>
                    <a:pt x="304" y="21356"/>
                    <a:pt x="444" y="21508"/>
                    <a:pt x="666" y="21590"/>
                  </a:cubicBezTo>
                  <a:cubicBezTo>
                    <a:pt x="720" y="21612"/>
                    <a:pt x="772" y="21621"/>
                    <a:pt x="821" y="21621"/>
                  </a:cubicBezTo>
                  <a:cubicBezTo>
                    <a:pt x="953" y="21621"/>
                    <a:pt x="1070" y="21555"/>
                    <a:pt x="1180" y="21496"/>
                  </a:cubicBezTo>
                  <a:cubicBezTo>
                    <a:pt x="1321" y="21414"/>
                    <a:pt x="1461" y="21333"/>
                    <a:pt x="1589" y="21239"/>
                  </a:cubicBezTo>
                  <a:cubicBezTo>
                    <a:pt x="2944" y="20328"/>
                    <a:pt x="4171" y="19323"/>
                    <a:pt x="5491" y="18389"/>
                  </a:cubicBezTo>
                  <a:cubicBezTo>
                    <a:pt x="6309" y="17816"/>
                    <a:pt x="7080" y="17221"/>
                    <a:pt x="7874" y="16624"/>
                  </a:cubicBezTo>
                  <a:cubicBezTo>
                    <a:pt x="7967" y="16683"/>
                    <a:pt x="8050" y="16741"/>
                    <a:pt x="8120" y="16788"/>
                  </a:cubicBezTo>
                  <a:cubicBezTo>
                    <a:pt x="9662" y="17922"/>
                    <a:pt x="11192" y="19066"/>
                    <a:pt x="12723" y="20199"/>
                  </a:cubicBezTo>
                  <a:cubicBezTo>
                    <a:pt x="13318" y="20643"/>
                    <a:pt x="13902" y="21099"/>
                    <a:pt x="14568" y="21473"/>
                  </a:cubicBezTo>
                  <a:cubicBezTo>
                    <a:pt x="14687" y="21549"/>
                    <a:pt x="14819" y="21626"/>
                    <a:pt x="14963" y="21626"/>
                  </a:cubicBezTo>
                  <a:cubicBezTo>
                    <a:pt x="15016" y="21626"/>
                    <a:pt x="15072" y="21615"/>
                    <a:pt x="15129" y="21590"/>
                  </a:cubicBezTo>
                  <a:cubicBezTo>
                    <a:pt x="15351" y="21484"/>
                    <a:pt x="15467" y="21333"/>
                    <a:pt x="15467" y="21134"/>
                  </a:cubicBezTo>
                  <a:cubicBezTo>
                    <a:pt x="15526" y="19358"/>
                    <a:pt x="15620" y="17582"/>
                    <a:pt x="15654" y="15807"/>
                  </a:cubicBezTo>
                  <a:cubicBezTo>
                    <a:pt x="15701" y="13249"/>
                    <a:pt x="15491" y="10702"/>
                    <a:pt x="15467" y="8143"/>
                  </a:cubicBezTo>
                  <a:cubicBezTo>
                    <a:pt x="15444" y="5596"/>
                    <a:pt x="15421" y="3050"/>
                    <a:pt x="15351" y="503"/>
                  </a:cubicBezTo>
                  <a:cubicBezTo>
                    <a:pt x="15339" y="106"/>
                    <a:pt x="15234" y="24"/>
                    <a:pt x="14720" y="12"/>
                  </a:cubicBezTo>
                  <a:cubicBezTo>
                    <a:pt x="13832" y="12"/>
                    <a:pt x="12944" y="1"/>
                    <a:pt x="12056" y="1"/>
                  </a:cubicBezTo>
                  <a:close/>
                </a:path>
              </a:pathLst>
            </a:custGeom>
            <a:solidFill>
              <a:srgbClr val="E6AA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7"/>
            <p:cNvSpPr/>
            <p:nvPr/>
          </p:nvSpPr>
          <p:spPr>
            <a:xfrm>
              <a:off x="2347043" y="1403982"/>
              <a:ext cx="3987" cy="49304"/>
            </a:xfrm>
            <a:custGeom>
              <a:rect b="b" l="l" r="r" t="t"/>
              <a:pathLst>
                <a:path extrusionOk="0" h="878" w="71">
                  <a:moveTo>
                    <a:pt x="1" y="1"/>
                  </a:moveTo>
                  <a:lnTo>
                    <a:pt x="1" y="877"/>
                  </a:lnTo>
                  <a:cubicBezTo>
                    <a:pt x="24" y="865"/>
                    <a:pt x="47" y="842"/>
                    <a:pt x="71" y="818"/>
                  </a:cubicBez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7"/>
            <p:cNvSpPr/>
            <p:nvPr/>
          </p:nvSpPr>
          <p:spPr>
            <a:xfrm>
              <a:off x="2646800" y="1403982"/>
              <a:ext cx="3987" cy="51943"/>
            </a:xfrm>
            <a:custGeom>
              <a:rect b="b" l="l" r="r" t="t"/>
              <a:pathLst>
                <a:path extrusionOk="0" h="925" w="71">
                  <a:moveTo>
                    <a:pt x="1" y="1"/>
                  </a:moveTo>
                  <a:lnTo>
                    <a:pt x="1" y="901"/>
                  </a:lnTo>
                  <a:cubicBezTo>
                    <a:pt x="24" y="912"/>
                    <a:pt x="48" y="912"/>
                    <a:pt x="71" y="924"/>
                  </a:cubicBez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7"/>
            <p:cNvSpPr/>
            <p:nvPr/>
          </p:nvSpPr>
          <p:spPr>
            <a:xfrm>
              <a:off x="2196771" y="1403982"/>
              <a:ext cx="3987" cy="154258"/>
            </a:xfrm>
            <a:custGeom>
              <a:rect b="b" l="l" r="r" t="t"/>
              <a:pathLst>
                <a:path extrusionOk="0" h="2747" w="71">
                  <a:moveTo>
                    <a:pt x="1" y="1"/>
                  </a:moveTo>
                  <a:lnTo>
                    <a:pt x="1" y="2746"/>
                  </a:lnTo>
                  <a:cubicBezTo>
                    <a:pt x="24" y="2734"/>
                    <a:pt x="48" y="2711"/>
                    <a:pt x="71" y="2700"/>
                  </a:cubicBez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7"/>
            <p:cNvSpPr/>
            <p:nvPr/>
          </p:nvSpPr>
          <p:spPr>
            <a:xfrm>
              <a:off x="2797071" y="1403982"/>
              <a:ext cx="3987" cy="160154"/>
            </a:xfrm>
            <a:custGeom>
              <a:rect b="b" l="l" r="r" t="t"/>
              <a:pathLst>
                <a:path extrusionOk="0" h="2852" w="71">
                  <a:moveTo>
                    <a:pt x="1" y="1"/>
                  </a:moveTo>
                  <a:lnTo>
                    <a:pt x="1" y="2781"/>
                  </a:lnTo>
                  <a:lnTo>
                    <a:pt x="71" y="2851"/>
                  </a:ln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7"/>
            <p:cNvSpPr/>
            <p:nvPr/>
          </p:nvSpPr>
          <p:spPr>
            <a:xfrm>
              <a:off x="2871196" y="1330531"/>
              <a:ext cx="59749" cy="3987"/>
            </a:xfrm>
            <a:custGeom>
              <a:rect b="b" l="l" r="r" t="t"/>
              <a:pathLst>
                <a:path extrusionOk="0" h="71" w="1064">
                  <a:moveTo>
                    <a:pt x="0" y="0"/>
                  </a:moveTo>
                  <a:lnTo>
                    <a:pt x="0" y="70"/>
                  </a:lnTo>
                  <a:lnTo>
                    <a:pt x="1064" y="70"/>
                  </a:lnTo>
                  <a:lnTo>
                    <a:pt x="10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7"/>
            <p:cNvSpPr/>
            <p:nvPr/>
          </p:nvSpPr>
          <p:spPr>
            <a:xfrm>
              <a:off x="2871196" y="1030045"/>
              <a:ext cx="42004" cy="3987"/>
            </a:xfrm>
            <a:custGeom>
              <a:rect b="b" l="l" r="r" t="t"/>
              <a:pathLst>
                <a:path extrusionOk="0" h="71" w="748">
                  <a:moveTo>
                    <a:pt x="0" y="1"/>
                  </a:moveTo>
                  <a:lnTo>
                    <a:pt x="0" y="71"/>
                  </a:lnTo>
                  <a:lnTo>
                    <a:pt x="748" y="71"/>
                  </a:lnTo>
                  <a:lnTo>
                    <a:pt x="7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7"/>
            <p:cNvSpPr/>
            <p:nvPr/>
          </p:nvSpPr>
          <p:spPr>
            <a:xfrm>
              <a:off x="2871196" y="730289"/>
              <a:ext cx="38073" cy="3987"/>
            </a:xfrm>
            <a:custGeom>
              <a:rect b="b" l="l" r="r" t="t"/>
              <a:pathLst>
                <a:path extrusionOk="0" h="71" w="678">
                  <a:moveTo>
                    <a:pt x="0" y="0"/>
                  </a:moveTo>
                  <a:lnTo>
                    <a:pt x="0" y="71"/>
                  </a:lnTo>
                  <a:lnTo>
                    <a:pt x="667" y="71"/>
                  </a:lnTo>
                  <a:cubicBezTo>
                    <a:pt x="667" y="47"/>
                    <a:pt x="667" y="24"/>
                    <a:pt x="6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7"/>
            <p:cNvSpPr/>
            <p:nvPr/>
          </p:nvSpPr>
          <p:spPr>
            <a:xfrm>
              <a:off x="2871196" y="1180316"/>
              <a:ext cx="50596" cy="3987"/>
            </a:xfrm>
            <a:custGeom>
              <a:rect b="b" l="l" r="r" t="t"/>
              <a:pathLst>
                <a:path extrusionOk="0" h="71" w="901">
                  <a:moveTo>
                    <a:pt x="0" y="0"/>
                  </a:moveTo>
                  <a:lnTo>
                    <a:pt x="0" y="71"/>
                  </a:lnTo>
                  <a:lnTo>
                    <a:pt x="900" y="71"/>
                  </a:lnTo>
                  <a:cubicBezTo>
                    <a:pt x="888" y="47"/>
                    <a:pt x="888" y="24"/>
                    <a:pt x="8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7"/>
            <p:cNvSpPr/>
            <p:nvPr/>
          </p:nvSpPr>
          <p:spPr>
            <a:xfrm>
              <a:off x="2871196" y="880504"/>
              <a:ext cx="37455" cy="3369"/>
            </a:xfrm>
            <a:custGeom>
              <a:rect b="b" l="l" r="r" t="t"/>
              <a:pathLst>
                <a:path extrusionOk="0" h="60" w="667">
                  <a:moveTo>
                    <a:pt x="0" y="0"/>
                  </a:moveTo>
                  <a:lnTo>
                    <a:pt x="0" y="59"/>
                  </a:lnTo>
                  <a:lnTo>
                    <a:pt x="667" y="59"/>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7"/>
            <p:cNvSpPr/>
            <p:nvPr/>
          </p:nvSpPr>
          <p:spPr>
            <a:xfrm>
              <a:off x="2871196" y="580018"/>
              <a:ext cx="44643" cy="3987"/>
            </a:xfrm>
            <a:custGeom>
              <a:rect b="b" l="l" r="r" t="t"/>
              <a:pathLst>
                <a:path extrusionOk="0" h="71" w="795">
                  <a:moveTo>
                    <a:pt x="0" y="1"/>
                  </a:moveTo>
                  <a:lnTo>
                    <a:pt x="0" y="71"/>
                  </a:lnTo>
                  <a:lnTo>
                    <a:pt x="795" y="71"/>
                  </a:lnTo>
                  <a:lnTo>
                    <a:pt x="7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7"/>
            <p:cNvSpPr/>
            <p:nvPr/>
          </p:nvSpPr>
          <p:spPr>
            <a:xfrm>
              <a:off x="2347043" y="503928"/>
              <a:ext cx="3987" cy="906679"/>
            </a:xfrm>
            <a:custGeom>
              <a:rect b="b" l="l" r="r" t="t"/>
              <a:pathLst>
                <a:path extrusionOk="0" h="16146" w="71">
                  <a:moveTo>
                    <a:pt x="1" y="1"/>
                  </a:moveTo>
                  <a:lnTo>
                    <a:pt x="1" y="16145"/>
                  </a:lnTo>
                  <a:lnTo>
                    <a:pt x="71" y="16145"/>
                  </a:ln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7"/>
            <p:cNvSpPr/>
            <p:nvPr/>
          </p:nvSpPr>
          <p:spPr>
            <a:xfrm>
              <a:off x="2646800" y="503928"/>
              <a:ext cx="3987" cy="906679"/>
            </a:xfrm>
            <a:custGeom>
              <a:rect b="b" l="l" r="r" t="t"/>
              <a:pathLst>
                <a:path extrusionOk="0" h="16146" w="71">
                  <a:moveTo>
                    <a:pt x="1" y="1"/>
                  </a:moveTo>
                  <a:lnTo>
                    <a:pt x="1" y="16145"/>
                  </a:lnTo>
                  <a:lnTo>
                    <a:pt x="71" y="16145"/>
                  </a:ln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7"/>
            <p:cNvSpPr/>
            <p:nvPr/>
          </p:nvSpPr>
          <p:spPr>
            <a:xfrm>
              <a:off x="2070197" y="1330531"/>
              <a:ext cx="806947" cy="3987"/>
            </a:xfrm>
            <a:custGeom>
              <a:rect b="b" l="l" r="r" t="t"/>
              <a:pathLst>
                <a:path extrusionOk="0" h="71" w="14370">
                  <a:moveTo>
                    <a:pt x="1" y="0"/>
                  </a:moveTo>
                  <a:lnTo>
                    <a:pt x="1" y="70"/>
                  </a:lnTo>
                  <a:lnTo>
                    <a:pt x="14370" y="70"/>
                  </a:lnTo>
                  <a:lnTo>
                    <a:pt x="143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7"/>
            <p:cNvSpPr/>
            <p:nvPr/>
          </p:nvSpPr>
          <p:spPr>
            <a:xfrm>
              <a:off x="2070197" y="1030045"/>
              <a:ext cx="806947" cy="3987"/>
            </a:xfrm>
            <a:custGeom>
              <a:rect b="b" l="l" r="r" t="t"/>
              <a:pathLst>
                <a:path extrusionOk="0" h="71" w="14370">
                  <a:moveTo>
                    <a:pt x="1" y="1"/>
                  </a:moveTo>
                  <a:lnTo>
                    <a:pt x="1" y="71"/>
                  </a:lnTo>
                  <a:lnTo>
                    <a:pt x="14370" y="71"/>
                  </a:lnTo>
                  <a:lnTo>
                    <a:pt x="143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7"/>
            <p:cNvSpPr/>
            <p:nvPr/>
          </p:nvSpPr>
          <p:spPr>
            <a:xfrm>
              <a:off x="2070197" y="730289"/>
              <a:ext cx="806947" cy="3987"/>
            </a:xfrm>
            <a:custGeom>
              <a:rect b="b" l="l" r="r" t="t"/>
              <a:pathLst>
                <a:path extrusionOk="0" h="71" w="14370">
                  <a:moveTo>
                    <a:pt x="1" y="0"/>
                  </a:moveTo>
                  <a:lnTo>
                    <a:pt x="1" y="71"/>
                  </a:lnTo>
                  <a:lnTo>
                    <a:pt x="14370" y="71"/>
                  </a:lnTo>
                  <a:lnTo>
                    <a:pt x="143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7"/>
            <p:cNvSpPr/>
            <p:nvPr/>
          </p:nvSpPr>
          <p:spPr>
            <a:xfrm>
              <a:off x="2070197" y="1180316"/>
              <a:ext cx="806947" cy="3987"/>
            </a:xfrm>
            <a:custGeom>
              <a:rect b="b" l="l" r="r" t="t"/>
              <a:pathLst>
                <a:path extrusionOk="0" h="71" w="14370">
                  <a:moveTo>
                    <a:pt x="1" y="0"/>
                  </a:moveTo>
                  <a:lnTo>
                    <a:pt x="1" y="71"/>
                  </a:lnTo>
                  <a:lnTo>
                    <a:pt x="14370" y="71"/>
                  </a:lnTo>
                  <a:lnTo>
                    <a:pt x="143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7"/>
            <p:cNvSpPr/>
            <p:nvPr/>
          </p:nvSpPr>
          <p:spPr>
            <a:xfrm>
              <a:off x="2070197" y="880504"/>
              <a:ext cx="806947" cy="3369"/>
            </a:xfrm>
            <a:custGeom>
              <a:rect b="b" l="l" r="r" t="t"/>
              <a:pathLst>
                <a:path extrusionOk="0" h="60" w="14370">
                  <a:moveTo>
                    <a:pt x="1" y="0"/>
                  </a:moveTo>
                  <a:lnTo>
                    <a:pt x="1" y="59"/>
                  </a:lnTo>
                  <a:lnTo>
                    <a:pt x="14370" y="59"/>
                  </a:lnTo>
                  <a:lnTo>
                    <a:pt x="143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7"/>
            <p:cNvSpPr/>
            <p:nvPr/>
          </p:nvSpPr>
          <p:spPr>
            <a:xfrm>
              <a:off x="2070197" y="580018"/>
              <a:ext cx="806947" cy="3987"/>
            </a:xfrm>
            <a:custGeom>
              <a:rect b="b" l="l" r="r" t="t"/>
              <a:pathLst>
                <a:path extrusionOk="0" h="71" w="14370">
                  <a:moveTo>
                    <a:pt x="1" y="1"/>
                  </a:moveTo>
                  <a:lnTo>
                    <a:pt x="1" y="71"/>
                  </a:lnTo>
                  <a:lnTo>
                    <a:pt x="14370" y="71"/>
                  </a:lnTo>
                  <a:lnTo>
                    <a:pt x="143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7"/>
            <p:cNvSpPr/>
            <p:nvPr/>
          </p:nvSpPr>
          <p:spPr>
            <a:xfrm>
              <a:off x="2196771" y="503928"/>
              <a:ext cx="3987" cy="906679"/>
            </a:xfrm>
            <a:custGeom>
              <a:rect b="b" l="l" r="r" t="t"/>
              <a:pathLst>
                <a:path extrusionOk="0" h="16146" w="71">
                  <a:moveTo>
                    <a:pt x="1" y="1"/>
                  </a:moveTo>
                  <a:lnTo>
                    <a:pt x="1" y="16145"/>
                  </a:lnTo>
                  <a:lnTo>
                    <a:pt x="71" y="16145"/>
                  </a:ln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7"/>
            <p:cNvSpPr/>
            <p:nvPr/>
          </p:nvSpPr>
          <p:spPr>
            <a:xfrm>
              <a:off x="2497258" y="503928"/>
              <a:ext cx="3369" cy="861418"/>
            </a:xfrm>
            <a:custGeom>
              <a:rect b="b" l="l" r="r" t="t"/>
              <a:pathLst>
                <a:path extrusionOk="0" h="15340" w="60">
                  <a:moveTo>
                    <a:pt x="0" y="1"/>
                  </a:moveTo>
                  <a:lnTo>
                    <a:pt x="0" y="15340"/>
                  </a:lnTo>
                  <a:lnTo>
                    <a:pt x="59" y="15340"/>
                  </a:lnTo>
                  <a:lnTo>
                    <a:pt x="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7"/>
            <p:cNvSpPr/>
            <p:nvPr/>
          </p:nvSpPr>
          <p:spPr>
            <a:xfrm>
              <a:off x="2797071" y="503928"/>
              <a:ext cx="3987" cy="906679"/>
            </a:xfrm>
            <a:custGeom>
              <a:rect b="b" l="l" r="r" t="t"/>
              <a:pathLst>
                <a:path extrusionOk="0" h="16146" w="71">
                  <a:moveTo>
                    <a:pt x="1" y="1"/>
                  </a:moveTo>
                  <a:lnTo>
                    <a:pt x="1" y="16145"/>
                  </a:lnTo>
                  <a:lnTo>
                    <a:pt x="71" y="16145"/>
                  </a:ln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7"/>
            <p:cNvSpPr/>
            <p:nvPr/>
          </p:nvSpPr>
          <p:spPr>
            <a:xfrm>
              <a:off x="2347043" y="394425"/>
              <a:ext cx="3987" cy="115511"/>
            </a:xfrm>
            <a:custGeom>
              <a:rect b="b" l="l" r="r" t="t"/>
              <a:pathLst>
                <a:path extrusionOk="0" h="2057" w="71">
                  <a:moveTo>
                    <a:pt x="1" y="0"/>
                  </a:moveTo>
                  <a:lnTo>
                    <a:pt x="1" y="2056"/>
                  </a:lnTo>
                  <a:lnTo>
                    <a:pt x="71" y="2056"/>
                  </a:lnTo>
                  <a:lnTo>
                    <a:pt x="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7"/>
            <p:cNvSpPr/>
            <p:nvPr/>
          </p:nvSpPr>
          <p:spPr>
            <a:xfrm>
              <a:off x="2646800" y="406835"/>
              <a:ext cx="3987" cy="103101"/>
            </a:xfrm>
            <a:custGeom>
              <a:rect b="b" l="l" r="r" t="t"/>
              <a:pathLst>
                <a:path extrusionOk="0" h="1836" w="71">
                  <a:moveTo>
                    <a:pt x="1" y="1"/>
                  </a:moveTo>
                  <a:lnTo>
                    <a:pt x="1" y="1835"/>
                  </a:lnTo>
                  <a:lnTo>
                    <a:pt x="71" y="1835"/>
                  </a:lnTo>
                  <a:lnTo>
                    <a:pt x="71" y="13"/>
                  </a:lnTo>
                  <a:cubicBezTo>
                    <a:pt x="48" y="13"/>
                    <a:pt x="24" y="13"/>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7"/>
            <p:cNvSpPr/>
            <p:nvPr/>
          </p:nvSpPr>
          <p:spPr>
            <a:xfrm>
              <a:off x="2196771" y="404196"/>
              <a:ext cx="3987" cy="105740"/>
            </a:xfrm>
            <a:custGeom>
              <a:rect b="b" l="l" r="r" t="t"/>
              <a:pathLst>
                <a:path extrusionOk="0" h="1883" w="71">
                  <a:moveTo>
                    <a:pt x="1" y="1"/>
                  </a:moveTo>
                  <a:lnTo>
                    <a:pt x="1" y="1882"/>
                  </a:lnTo>
                  <a:lnTo>
                    <a:pt x="71" y="1882"/>
                  </a:ln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7"/>
            <p:cNvSpPr/>
            <p:nvPr/>
          </p:nvSpPr>
          <p:spPr>
            <a:xfrm>
              <a:off x="2497258" y="400939"/>
              <a:ext cx="3369" cy="108997"/>
            </a:xfrm>
            <a:custGeom>
              <a:rect b="b" l="l" r="r" t="t"/>
              <a:pathLst>
                <a:path extrusionOk="0" h="1941" w="60">
                  <a:moveTo>
                    <a:pt x="0" y="1"/>
                  </a:moveTo>
                  <a:lnTo>
                    <a:pt x="0" y="1940"/>
                  </a:lnTo>
                  <a:lnTo>
                    <a:pt x="59" y="1940"/>
                  </a:lnTo>
                  <a:lnTo>
                    <a:pt x="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7"/>
            <p:cNvSpPr/>
            <p:nvPr/>
          </p:nvSpPr>
          <p:spPr>
            <a:xfrm>
              <a:off x="2797071" y="411440"/>
              <a:ext cx="3987" cy="98496"/>
            </a:xfrm>
            <a:custGeom>
              <a:rect b="b" l="l" r="r" t="t"/>
              <a:pathLst>
                <a:path extrusionOk="0" h="1754" w="71">
                  <a:moveTo>
                    <a:pt x="1" y="1"/>
                  </a:moveTo>
                  <a:lnTo>
                    <a:pt x="1" y="1753"/>
                  </a:lnTo>
                  <a:lnTo>
                    <a:pt x="71" y="1753"/>
                  </a:lnTo>
                  <a:lnTo>
                    <a:pt x="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2" name="Google Shape;1362;p47"/>
          <p:cNvSpPr txBox="1"/>
          <p:nvPr/>
        </p:nvSpPr>
        <p:spPr>
          <a:xfrm>
            <a:off x="723975" y="1304750"/>
            <a:ext cx="3695400" cy="3154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500"/>
              </a:spcAft>
              <a:buNone/>
            </a:pPr>
            <a:r>
              <a:rPr lang="en" sz="1700">
                <a:latin typeface="EB Garamond"/>
                <a:ea typeface="EB Garamond"/>
                <a:cs typeface="EB Garamond"/>
                <a:sym typeface="EB Garamond"/>
              </a:rPr>
              <a:t>Amenințările directe au manifestări diferite: de la hărțuirea persoanelor și bunurilor aparținând statelor din afara granițelor naționale până la raiduri și incursiuni pe teritoriul său; de la blocaje si zone de interdictie aeriana sau navala pana la demonstratii de forta, mobilizari de trupe la frontiere, actiuni ale fortelor speciale si cele de ancheta-deturnare in cadrul statului tinta. </a:t>
            </a:r>
            <a:endParaRPr sz="1700">
              <a:latin typeface="EB Garamond"/>
              <a:ea typeface="EB Garamond"/>
              <a:cs typeface="EB Garamond"/>
              <a:sym typeface="EB Garamond"/>
            </a:endParaRPr>
          </a:p>
        </p:txBody>
      </p:sp>
      <p:pic>
        <p:nvPicPr>
          <p:cNvPr id="1363" name="Google Shape;1363;p47"/>
          <p:cNvPicPr preferRelativeResize="0"/>
          <p:nvPr/>
        </p:nvPicPr>
        <p:blipFill>
          <a:blip r:embed="rId3">
            <a:alphaModFix/>
          </a:blip>
          <a:stretch>
            <a:fillRect/>
          </a:stretch>
        </p:blipFill>
        <p:spPr>
          <a:xfrm>
            <a:off x="1956313" y="234237"/>
            <a:ext cx="1230725" cy="1230725"/>
          </a:xfrm>
          <a:prstGeom prst="rect">
            <a:avLst/>
          </a:prstGeom>
          <a:noFill/>
          <a:ln>
            <a:noFill/>
          </a:ln>
        </p:spPr>
      </p:pic>
      <p:sp>
        <p:nvSpPr>
          <p:cNvPr id="1364" name="Google Shape;1364;p47"/>
          <p:cNvSpPr txBox="1"/>
          <p:nvPr/>
        </p:nvSpPr>
        <p:spPr>
          <a:xfrm>
            <a:off x="5100275" y="1551400"/>
            <a:ext cx="3000000" cy="138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750">
                <a:latin typeface="EB Garamond"/>
                <a:ea typeface="EB Garamond"/>
                <a:cs typeface="EB Garamond"/>
                <a:sym typeface="EB Garamond"/>
              </a:rPr>
              <a:t>Sectorul militar are o dinamică de dezvoltare independentă, chiar și în statele în care controlul civil asupra armatei este eficient.</a:t>
            </a:r>
            <a:endParaRPr i="1" sz="1750">
              <a:latin typeface="EB Garamond"/>
              <a:ea typeface="EB Garamond"/>
              <a:cs typeface="EB Garamond"/>
              <a:sym typeface="EB Garamond"/>
            </a:endParaRPr>
          </a:p>
        </p:txBody>
      </p:sp>
      <p:pic>
        <p:nvPicPr>
          <p:cNvPr id="1365" name="Google Shape;1365;p47"/>
          <p:cNvPicPr preferRelativeResize="0"/>
          <p:nvPr/>
        </p:nvPicPr>
        <p:blipFill>
          <a:blip r:embed="rId4">
            <a:alphaModFix/>
          </a:blip>
          <a:stretch>
            <a:fillRect/>
          </a:stretch>
        </p:blipFill>
        <p:spPr>
          <a:xfrm>
            <a:off x="4598425" y="2846700"/>
            <a:ext cx="1931788" cy="1931788"/>
          </a:xfrm>
          <a:prstGeom prst="rect">
            <a:avLst/>
          </a:prstGeom>
          <a:noFill/>
          <a:ln>
            <a:noFill/>
          </a:ln>
        </p:spPr>
      </p:pic>
      <p:pic>
        <p:nvPicPr>
          <p:cNvPr id="1366" name="Google Shape;1366;p47"/>
          <p:cNvPicPr preferRelativeResize="0"/>
          <p:nvPr/>
        </p:nvPicPr>
        <p:blipFill>
          <a:blip r:embed="rId5">
            <a:alphaModFix/>
          </a:blip>
          <a:stretch>
            <a:fillRect/>
          </a:stretch>
        </p:blipFill>
        <p:spPr>
          <a:xfrm>
            <a:off x="7344175" y="575200"/>
            <a:ext cx="976200" cy="976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48"/>
          <p:cNvSpPr txBox="1"/>
          <p:nvPr>
            <p:ph type="title"/>
          </p:nvPr>
        </p:nvSpPr>
        <p:spPr>
          <a:xfrm>
            <a:off x="644450" y="366525"/>
            <a:ext cx="7717800" cy="454800"/>
          </a:xfrm>
          <a:prstGeom prst="rect">
            <a:avLst/>
          </a:prstGeom>
        </p:spPr>
        <p:txBody>
          <a:bodyPr anchorCtr="0" anchor="ctr" bIns="91425" lIns="91425" spcFirstLastPara="1" rIns="91425" wrap="square" tIns="91425">
            <a:noAutofit/>
          </a:bodyPr>
          <a:lstStyle/>
          <a:p>
            <a:pPr indent="-361950" lvl="0" marL="457200" rtl="0" algn="ctr">
              <a:spcBef>
                <a:spcPts val="0"/>
              </a:spcBef>
              <a:spcAft>
                <a:spcPts val="0"/>
              </a:spcAft>
              <a:buClr>
                <a:schemeClr val="lt2"/>
              </a:buClr>
              <a:buSzPts val="2100"/>
              <a:buFont typeface="EB Garamond"/>
              <a:buChar char="●"/>
            </a:pPr>
            <a:r>
              <a:rPr lang="en" sz="2100">
                <a:solidFill>
                  <a:schemeClr val="lt2"/>
                </a:solidFill>
              </a:rPr>
              <a:t>Ameninţările sociale</a:t>
            </a:r>
            <a:endParaRPr/>
          </a:p>
        </p:txBody>
      </p:sp>
      <p:pic>
        <p:nvPicPr>
          <p:cNvPr id="1372" name="Google Shape;1372;p48"/>
          <p:cNvPicPr preferRelativeResize="0"/>
          <p:nvPr/>
        </p:nvPicPr>
        <p:blipFill>
          <a:blip r:embed="rId3">
            <a:alphaModFix/>
          </a:blip>
          <a:stretch>
            <a:fillRect/>
          </a:stretch>
        </p:blipFill>
        <p:spPr>
          <a:xfrm>
            <a:off x="748375" y="730225"/>
            <a:ext cx="7509949" cy="3683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49"/>
          <p:cNvSpPr txBox="1"/>
          <p:nvPr/>
        </p:nvSpPr>
        <p:spPr>
          <a:xfrm>
            <a:off x="778000" y="551100"/>
            <a:ext cx="7618200" cy="921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450">
                <a:solidFill>
                  <a:schemeClr val="dk2"/>
                </a:solidFill>
                <a:latin typeface="EB Garamond"/>
                <a:ea typeface="EB Garamond"/>
                <a:cs typeface="EB Garamond"/>
                <a:sym typeface="EB Garamond"/>
              </a:rPr>
              <a:t>Amenințările din sfera socială pot duce la creșterea la un nivel critic al tensiunii în societate, la apariția unor contradicții insolubile în rândul diferitelor segmente ale populației urbane.</a:t>
            </a:r>
            <a:endParaRPr sz="145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b="1" i="1" lang="en" sz="1450">
                <a:solidFill>
                  <a:schemeClr val="dk2"/>
                </a:solidFill>
                <a:latin typeface="EB Garamond"/>
                <a:ea typeface="EB Garamond"/>
                <a:cs typeface="EB Garamond"/>
                <a:sym typeface="EB Garamond"/>
              </a:rPr>
              <a:t>Principalele amenințări sociale includ:</a:t>
            </a:r>
            <a:endParaRPr b="1" i="1" sz="1450">
              <a:solidFill>
                <a:schemeClr val="dk2"/>
              </a:solidFill>
              <a:latin typeface="EB Garamond"/>
              <a:ea typeface="EB Garamond"/>
              <a:cs typeface="EB Garamond"/>
              <a:sym typeface="EB Garamond"/>
            </a:endParaRPr>
          </a:p>
        </p:txBody>
      </p:sp>
      <p:sp>
        <p:nvSpPr>
          <p:cNvPr id="1378" name="Google Shape;1378;p49"/>
          <p:cNvSpPr/>
          <p:nvPr/>
        </p:nvSpPr>
        <p:spPr>
          <a:xfrm>
            <a:off x="734775" y="1545200"/>
            <a:ext cx="3706500" cy="32202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1150" lvl="0" marL="514350" rtl="0" algn="l">
              <a:lnSpc>
                <a:spcPct val="100000"/>
              </a:lnSpc>
              <a:spcBef>
                <a:spcPts val="2100"/>
              </a:spcBef>
              <a:spcAft>
                <a:spcPts val="0"/>
              </a:spcAft>
              <a:buClr>
                <a:schemeClr val="accent4"/>
              </a:buClr>
              <a:buSzPts val="1300"/>
              <a:buFont typeface="Times New Roman"/>
              <a:buChar char="●"/>
            </a:pPr>
            <a:r>
              <a:rPr lang="en" sz="1300">
                <a:solidFill>
                  <a:schemeClr val="accent4"/>
                </a:solidFill>
                <a:latin typeface="Times New Roman"/>
                <a:ea typeface="Times New Roman"/>
                <a:cs typeface="Times New Roman"/>
                <a:sym typeface="Times New Roman"/>
              </a:rPr>
              <a:t>stratificarea în continuare a societății în ceea ce privește nivelul veniturilor, o creștere semnificativă a masei rezidenților cu venituri mici;</a:t>
            </a:r>
            <a:br>
              <a:rPr lang="en" sz="1300">
                <a:solidFill>
                  <a:schemeClr val="accent4"/>
                </a:solidFill>
                <a:latin typeface="Times New Roman"/>
                <a:ea typeface="Times New Roman"/>
                <a:cs typeface="Times New Roman"/>
                <a:sym typeface="Times New Roman"/>
              </a:rPr>
            </a:br>
            <a:endParaRPr sz="1300">
              <a:solidFill>
                <a:schemeClr val="accent4"/>
              </a:solidFill>
              <a:latin typeface="Times New Roman"/>
              <a:ea typeface="Times New Roman"/>
              <a:cs typeface="Times New Roman"/>
              <a:sym typeface="Times New Roman"/>
            </a:endParaRPr>
          </a:p>
          <a:p>
            <a:pPr indent="-311150" lvl="0" marL="514350" rtl="0" algn="l">
              <a:lnSpc>
                <a:spcPct val="100000"/>
              </a:lnSpc>
              <a:spcBef>
                <a:spcPts val="0"/>
              </a:spcBef>
              <a:spcAft>
                <a:spcPts val="0"/>
              </a:spcAft>
              <a:buClr>
                <a:schemeClr val="accent4"/>
              </a:buClr>
              <a:buSzPts val="1300"/>
              <a:buFont typeface="Times New Roman"/>
              <a:buChar char="●"/>
            </a:pPr>
            <a:r>
              <a:rPr lang="en" sz="1300">
                <a:solidFill>
                  <a:schemeClr val="accent4"/>
                </a:solidFill>
                <a:latin typeface="Times New Roman"/>
                <a:ea typeface="Times New Roman"/>
                <a:cs typeface="Times New Roman"/>
                <a:sym typeface="Times New Roman"/>
              </a:rPr>
              <a:t>apariţia şi agravarea tendinţelor de creştere a conflictelor pe motive interetnice;</a:t>
            </a:r>
            <a:br>
              <a:rPr lang="en" sz="1300">
                <a:solidFill>
                  <a:schemeClr val="accent4"/>
                </a:solidFill>
                <a:latin typeface="Times New Roman"/>
                <a:ea typeface="Times New Roman"/>
                <a:cs typeface="Times New Roman"/>
                <a:sym typeface="Times New Roman"/>
              </a:rPr>
            </a:br>
            <a:r>
              <a:rPr lang="en" sz="1300">
                <a:solidFill>
                  <a:schemeClr val="accent4"/>
                </a:solidFill>
                <a:latin typeface="Times New Roman"/>
                <a:ea typeface="Times New Roman"/>
                <a:cs typeface="Times New Roman"/>
                <a:sym typeface="Times New Roman"/>
              </a:rPr>
              <a:t>prezența șomajului cetățenilor apți de muncă, protecția socială slabă a lucrătorilor din întreprinderile din sectorul privat al economiei;</a:t>
            </a:r>
            <a:endParaRPr sz="1300">
              <a:solidFill>
                <a:schemeClr val="accent4"/>
              </a:solidFill>
              <a:latin typeface="Times New Roman"/>
              <a:ea typeface="Times New Roman"/>
              <a:cs typeface="Times New Roman"/>
              <a:sym typeface="Times New Roman"/>
            </a:endParaRPr>
          </a:p>
          <a:p>
            <a:pPr indent="-311150" lvl="0" marL="514350" rtl="0" algn="l">
              <a:lnSpc>
                <a:spcPct val="100000"/>
              </a:lnSpc>
              <a:spcBef>
                <a:spcPts val="0"/>
              </a:spcBef>
              <a:spcAft>
                <a:spcPts val="0"/>
              </a:spcAft>
              <a:buClr>
                <a:schemeClr val="accent4"/>
              </a:buClr>
              <a:buSzPts val="1300"/>
              <a:buFont typeface="Times New Roman"/>
              <a:buChar char="●"/>
            </a:pPr>
            <a:r>
              <a:rPr lang="en" sz="1300">
                <a:solidFill>
                  <a:schemeClr val="accent4"/>
                </a:solidFill>
                <a:latin typeface="Times New Roman"/>
                <a:ea typeface="Times New Roman"/>
                <a:cs typeface="Times New Roman"/>
                <a:sym typeface="Times New Roman"/>
              </a:rPr>
              <a:t>apariţia tensiunilor în rândul unei părţi a populaţiei pe baza intoleranţei religioase;</a:t>
            </a:r>
            <a:endParaRPr/>
          </a:p>
        </p:txBody>
      </p:sp>
      <p:sp>
        <p:nvSpPr>
          <p:cNvPr id="1379" name="Google Shape;1379;p49"/>
          <p:cNvSpPr/>
          <p:nvPr/>
        </p:nvSpPr>
        <p:spPr>
          <a:xfrm>
            <a:off x="4658375" y="1199425"/>
            <a:ext cx="3706500" cy="33930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lnSpc>
                <a:spcPct val="115000"/>
              </a:lnSpc>
              <a:spcBef>
                <a:spcPts val="0"/>
              </a:spcBef>
              <a:spcAft>
                <a:spcPts val="0"/>
              </a:spcAft>
              <a:buClr>
                <a:schemeClr val="accent4"/>
              </a:buClr>
              <a:buSzPts val="1300"/>
              <a:buFont typeface="EB Garamond"/>
              <a:buChar char="●"/>
            </a:pPr>
            <a:r>
              <a:rPr lang="en" sz="1300">
                <a:solidFill>
                  <a:schemeClr val="accent4"/>
                </a:solidFill>
                <a:latin typeface="EB Garamond"/>
                <a:ea typeface="EB Garamond"/>
                <a:cs typeface="EB Garamond"/>
                <a:sym typeface="EB Garamond"/>
              </a:rPr>
              <a:t>scăderea nivelului de spiritualitate a unei părţi semnificative a populaţiei oraşului, în special a tinerilor, datorită expansiunii culturale din exterior, influenţei mass-media;</a:t>
            </a:r>
            <a:endParaRPr sz="1300">
              <a:solidFill>
                <a:schemeClr val="accent4"/>
              </a:solidFill>
              <a:latin typeface="EB Garamond"/>
              <a:ea typeface="EB Garamond"/>
              <a:cs typeface="EB Garamond"/>
              <a:sym typeface="EB Garamond"/>
            </a:endParaRPr>
          </a:p>
          <a:p>
            <a:pPr indent="-311150" lvl="0" marL="457200" rtl="0" algn="l">
              <a:lnSpc>
                <a:spcPct val="115000"/>
              </a:lnSpc>
              <a:spcBef>
                <a:spcPts val="0"/>
              </a:spcBef>
              <a:spcAft>
                <a:spcPts val="0"/>
              </a:spcAft>
              <a:buClr>
                <a:schemeClr val="accent4"/>
              </a:buClr>
              <a:buSzPts val="1300"/>
              <a:buFont typeface="EB Garamond"/>
              <a:buChar char="●"/>
            </a:pPr>
            <a:r>
              <a:rPr lang="en" sz="1300">
                <a:solidFill>
                  <a:schemeClr val="accent4"/>
                </a:solidFill>
                <a:latin typeface="EB Garamond"/>
                <a:ea typeface="EB Garamond"/>
                <a:cs typeface="EB Garamond"/>
                <a:sym typeface="EB Garamond"/>
              </a:rPr>
              <a:t>disponibilitate redusă de satisfacere a nevoilor urgente în hrană, locuințe, utilități, transport și alte tipuri de servicii;</a:t>
            </a:r>
            <a:endParaRPr sz="1300">
              <a:solidFill>
                <a:schemeClr val="accent4"/>
              </a:solidFill>
              <a:latin typeface="EB Garamond"/>
              <a:ea typeface="EB Garamond"/>
              <a:cs typeface="EB Garamond"/>
              <a:sym typeface="EB Garamond"/>
            </a:endParaRPr>
          </a:p>
          <a:p>
            <a:pPr indent="-311150" lvl="0" marL="457200" rtl="0" algn="l">
              <a:lnSpc>
                <a:spcPct val="115000"/>
              </a:lnSpc>
              <a:spcBef>
                <a:spcPts val="0"/>
              </a:spcBef>
              <a:spcAft>
                <a:spcPts val="0"/>
              </a:spcAft>
              <a:buClr>
                <a:schemeClr val="accent4"/>
              </a:buClr>
              <a:buSzPts val="1300"/>
              <a:buFont typeface="EB Garamond"/>
              <a:buChar char="●"/>
            </a:pPr>
            <a:r>
              <a:rPr lang="en" sz="1300">
                <a:solidFill>
                  <a:schemeClr val="accent4"/>
                </a:solidFill>
                <a:latin typeface="EB Garamond"/>
                <a:ea typeface="EB Garamond"/>
                <a:cs typeface="EB Garamond"/>
                <a:sym typeface="EB Garamond"/>
              </a:rPr>
              <a:t>deteriorarea sănătăţii populaţiei oraşului ca urmare a creşterii consumului de alcool, tutun şi droguri, o deteriorare accentuată a condiţiilor şi siguranţei muncii, intensificarea procesului de muncă.</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50"/>
          <p:cNvSpPr txBox="1"/>
          <p:nvPr>
            <p:ph type="title"/>
          </p:nvPr>
        </p:nvSpPr>
        <p:spPr>
          <a:xfrm>
            <a:off x="720000" y="539400"/>
            <a:ext cx="77040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i="1" lang="en" sz="1800"/>
              <a:t>Principalele premise care agravează apariția amenințărilor sociale sunt:</a:t>
            </a:r>
            <a:endParaRPr b="1" i="1" sz="3200"/>
          </a:p>
        </p:txBody>
      </p:sp>
      <p:sp>
        <p:nvSpPr>
          <p:cNvPr id="1385" name="Google Shape;1385;p50"/>
          <p:cNvSpPr txBox="1"/>
          <p:nvPr/>
        </p:nvSpPr>
        <p:spPr>
          <a:xfrm>
            <a:off x="1210225" y="1168225"/>
            <a:ext cx="6937200" cy="2979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populația mare a orașului și densitatea mare a reședinței acestuia;</a:t>
            </a:r>
            <a:endParaRPr sz="160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o proporție mare de rezidenți de vârstă înaintată și de pensionare;</a:t>
            </a:r>
            <a:endParaRPr sz="160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un aflux constant de oameni din exterior în orașele mari cu o mentalitate și un mod de viață diferit (diferit de populația indigenă);</a:t>
            </a:r>
            <a:endParaRPr sz="160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comercializarea sectorului de sănătate și a rețelei de farmacii;</a:t>
            </a:r>
            <a:endParaRPr sz="160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lipsa oportunităților economice egale în obținerea educației și realizarea oportunităților acestora;</a:t>
            </a:r>
            <a:endParaRPr sz="160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insuficienţa clasei de mijloc, care este garantul stabilităţii societăţii;</a:t>
            </a:r>
            <a:endParaRPr sz="160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prețuri relativ mari la alimente și bunuri de larg consum, locuințe;</a:t>
            </a:r>
            <a:endParaRPr sz="1600">
              <a:solidFill>
                <a:schemeClr val="dk2"/>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en" sz="1600">
                <a:solidFill>
                  <a:schemeClr val="dk2"/>
                </a:solidFill>
                <a:latin typeface="EB Garamond"/>
                <a:ea typeface="EB Garamond"/>
                <a:cs typeface="EB Garamond"/>
                <a:sym typeface="EB Garamond"/>
              </a:rPr>
              <a:t>• o pondere ridicată a livrărilor externe de alimente și bunuri de larg consum;</a:t>
            </a:r>
            <a:endParaRPr sz="1600">
              <a:solidFill>
                <a:schemeClr val="dk2"/>
              </a:solidFill>
              <a:latin typeface="EB Garamond"/>
              <a:ea typeface="EB Garamond"/>
              <a:cs typeface="EB Garamond"/>
              <a:sym typeface="EB 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51"/>
          <p:cNvSpPr txBox="1"/>
          <p:nvPr>
            <p:ph type="title"/>
          </p:nvPr>
        </p:nvSpPr>
        <p:spPr>
          <a:xfrm>
            <a:off x="1704711" y="1053966"/>
            <a:ext cx="5734500" cy="3035700"/>
          </a:xfrm>
          <a:prstGeom prst="rect">
            <a:avLst/>
          </a:prstGeom>
        </p:spPr>
        <p:txBody>
          <a:bodyPr anchorCtr="0" anchor="ctr" bIns="91425" lIns="91425" spcFirstLastPara="1" rIns="91425" wrap="square" tIns="91425">
            <a:noAutofit/>
          </a:bodyPr>
          <a:lstStyle/>
          <a:p>
            <a:pPr indent="800100" lvl="0" marL="0" rtl="0" algn="l">
              <a:lnSpc>
                <a:spcPct val="115000"/>
              </a:lnSpc>
              <a:spcBef>
                <a:spcPts val="0"/>
              </a:spcBef>
              <a:spcAft>
                <a:spcPts val="0"/>
              </a:spcAft>
              <a:buNone/>
            </a:pPr>
            <a:r>
              <a:rPr b="1" i="1" lang="en" sz="1600"/>
              <a:t>Implementarea acestor amenințări poate duce la:</a:t>
            </a:r>
            <a:endParaRPr b="1" i="1" sz="1600"/>
          </a:p>
          <a:p>
            <a:pPr indent="0" lvl="0" marL="0" rtl="0" algn="l">
              <a:lnSpc>
                <a:spcPct val="115000"/>
              </a:lnSpc>
              <a:spcBef>
                <a:spcPts val="0"/>
              </a:spcBef>
              <a:spcAft>
                <a:spcPts val="0"/>
              </a:spcAft>
              <a:buNone/>
            </a:pPr>
            <a:r>
              <a:rPr lang="en" sz="1600"/>
              <a:t>• scăderea nivelului general de moralitate și etică al rezidenților</a:t>
            </a:r>
            <a:endParaRPr sz="1600"/>
          </a:p>
          <a:p>
            <a:pPr indent="0" lvl="0" marL="0" rtl="0" algn="l">
              <a:lnSpc>
                <a:spcPct val="115000"/>
              </a:lnSpc>
              <a:spcBef>
                <a:spcPts val="0"/>
              </a:spcBef>
              <a:spcAft>
                <a:spcPts val="0"/>
              </a:spcAft>
              <a:buNone/>
            </a:pPr>
            <a:r>
              <a:rPr lang="en" sz="1600"/>
              <a:t>• la scăderea nivelului de sănătate a cetăţenilor, la reducerea speranţei medii de viaţă, la scăderea natalităţii şi la deteriorarea altor indicatori demografici;</a:t>
            </a:r>
            <a:endParaRPr sz="1600"/>
          </a:p>
          <a:p>
            <a:pPr indent="0" lvl="0" marL="0" rtl="0" algn="l">
              <a:lnSpc>
                <a:spcPct val="115000"/>
              </a:lnSpc>
              <a:spcBef>
                <a:spcPts val="0"/>
              </a:spcBef>
              <a:spcAft>
                <a:spcPts val="0"/>
              </a:spcAft>
              <a:buNone/>
            </a:pPr>
            <a:r>
              <a:rPr lang="en" sz="1600"/>
              <a:t>• stratificarea profundă a societății urbane și apariția pe această bază a conflictelor și revoltelor insolubile;</a:t>
            </a:r>
            <a:endParaRPr sz="1600"/>
          </a:p>
          <a:p>
            <a:pPr indent="0" lvl="0" marL="0" rtl="0" algn="l">
              <a:lnSpc>
                <a:spcPct val="115000"/>
              </a:lnSpc>
              <a:spcBef>
                <a:spcPts val="0"/>
              </a:spcBef>
              <a:spcAft>
                <a:spcPts val="0"/>
              </a:spcAft>
              <a:buNone/>
            </a:pPr>
            <a:r>
              <a:rPr lang="en" sz="1600"/>
              <a:t>• crearea unor premise pentru aprofundarea tendințelor negative periculoase (beție, dependență de droguri, criminalitate, inclusiv copii, prostituție);</a:t>
            </a:r>
            <a:endParaRPr sz="10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34"/>
          <p:cNvSpPr txBox="1"/>
          <p:nvPr>
            <p:ph idx="2" type="title"/>
          </p:nvPr>
        </p:nvSpPr>
        <p:spPr>
          <a:xfrm>
            <a:off x="1123513" y="1095063"/>
            <a:ext cx="26406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Introducere</a:t>
            </a:r>
            <a:endParaRPr sz="2100"/>
          </a:p>
        </p:txBody>
      </p:sp>
      <p:sp>
        <p:nvSpPr>
          <p:cNvPr id="1119" name="Google Shape;1119;p34"/>
          <p:cNvSpPr txBox="1"/>
          <p:nvPr>
            <p:ph idx="9" type="title"/>
          </p:nvPr>
        </p:nvSpPr>
        <p:spPr>
          <a:xfrm>
            <a:off x="618750" y="1011071"/>
            <a:ext cx="657600" cy="69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1</a:t>
            </a:r>
            <a:endParaRPr sz="3200"/>
          </a:p>
        </p:txBody>
      </p:sp>
      <p:sp>
        <p:nvSpPr>
          <p:cNvPr id="1120" name="Google Shape;1120;p34"/>
          <p:cNvSpPr txBox="1"/>
          <p:nvPr>
            <p:ph type="title"/>
          </p:nvPr>
        </p:nvSpPr>
        <p:spPr>
          <a:xfrm>
            <a:off x="589525" y="398775"/>
            <a:ext cx="3708600" cy="7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Cuprins:</a:t>
            </a:r>
            <a:endParaRPr/>
          </a:p>
        </p:txBody>
      </p:sp>
      <p:grpSp>
        <p:nvGrpSpPr>
          <p:cNvPr id="1121" name="Google Shape;1121;p34"/>
          <p:cNvGrpSpPr/>
          <p:nvPr/>
        </p:nvGrpSpPr>
        <p:grpSpPr>
          <a:xfrm>
            <a:off x="6106481" y="290479"/>
            <a:ext cx="1524330" cy="1631476"/>
            <a:chOff x="6371200" y="127171"/>
            <a:chExt cx="1535694" cy="1643473"/>
          </a:xfrm>
        </p:grpSpPr>
        <p:sp>
          <p:nvSpPr>
            <p:cNvPr id="1122" name="Google Shape;1122;p34"/>
            <p:cNvSpPr/>
            <p:nvPr/>
          </p:nvSpPr>
          <p:spPr>
            <a:xfrm>
              <a:off x="6371200" y="234558"/>
              <a:ext cx="1535668" cy="1536059"/>
            </a:xfrm>
            <a:custGeom>
              <a:rect b="b" l="l" r="r" t="t"/>
              <a:pathLst>
                <a:path extrusionOk="0" h="113719" w="113690">
                  <a:moveTo>
                    <a:pt x="1" y="1"/>
                  </a:moveTo>
                  <a:lnTo>
                    <a:pt x="1" y="113718"/>
                  </a:lnTo>
                  <a:lnTo>
                    <a:pt x="93892" y="113718"/>
                  </a:lnTo>
                  <a:lnTo>
                    <a:pt x="113689" y="93922"/>
                  </a:lnTo>
                  <a:lnTo>
                    <a:pt x="1136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4"/>
            <p:cNvSpPr/>
            <p:nvPr/>
          </p:nvSpPr>
          <p:spPr>
            <a:xfrm>
              <a:off x="7639473" y="1503223"/>
              <a:ext cx="267421" cy="267421"/>
            </a:xfrm>
            <a:custGeom>
              <a:rect b="b" l="l" r="r" t="t"/>
              <a:pathLst>
                <a:path extrusionOk="0" h="19798" w="19798">
                  <a:moveTo>
                    <a:pt x="19797" y="1"/>
                  </a:moveTo>
                  <a:lnTo>
                    <a:pt x="3818" y="3818"/>
                  </a:lnTo>
                  <a:lnTo>
                    <a:pt x="0" y="19797"/>
                  </a:lnTo>
                  <a:lnTo>
                    <a:pt x="1979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4"/>
            <p:cNvSpPr/>
            <p:nvPr/>
          </p:nvSpPr>
          <p:spPr>
            <a:xfrm>
              <a:off x="7522495" y="127171"/>
              <a:ext cx="250888" cy="484122"/>
            </a:xfrm>
            <a:custGeom>
              <a:rect b="b" l="l" r="r" t="t"/>
              <a:pathLst>
                <a:path extrusionOk="0" h="35841" w="18574">
                  <a:moveTo>
                    <a:pt x="6846" y="0"/>
                  </a:moveTo>
                  <a:cubicBezTo>
                    <a:pt x="6438" y="0"/>
                    <a:pt x="6025" y="39"/>
                    <a:pt x="5611" y="118"/>
                  </a:cubicBezTo>
                  <a:cubicBezTo>
                    <a:pt x="3875" y="430"/>
                    <a:pt x="2364" y="1428"/>
                    <a:pt x="1368" y="2880"/>
                  </a:cubicBezTo>
                  <a:cubicBezTo>
                    <a:pt x="370" y="4361"/>
                    <a:pt x="0" y="6100"/>
                    <a:pt x="342" y="7837"/>
                  </a:cubicBezTo>
                  <a:lnTo>
                    <a:pt x="370" y="7951"/>
                  </a:lnTo>
                  <a:lnTo>
                    <a:pt x="2307" y="7951"/>
                  </a:lnTo>
                  <a:lnTo>
                    <a:pt x="2222" y="7495"/>
                  </a:lnTo>
                  <a:cubicBezTo>
                    <a:pt x="1737" y="4931"/>
                    <a:pt x="3419" y="2481"/>
                    <a:pt x="5953" y="1998"/>
                  </a:cubicBezTo>
                  <a:cubicBezTo>
                    <a:pt x="6251" y="1941"/>
                    <a:pt x="6548" y="1914"/>
                    <a:pt x="6842" y="1914"/>
                  </a:cubicBezTo>
                  <a:cubicBezTo>
                    <a:pt x="9044" y="1914"/>
                    <a:pt x="11024" y="3466"/>
                    <a:pt x="11452" y="5729"/>
                  </a:cubicBezTo>
                  <a:lnTo>
                    <a:pt x="16238" y="30883"/>
                  </a:lnTo>
                  <a:cubicBezTo>
                    <a:pt x="16523" y="32251"/>
                    <a:pt x="15611" y="33618"/>
                    <a:pt x="14214" y="33873"/>
                  </a:cubicBezTo>
                  <a:cubicBezTo>
                    <a:pt x="14055" y="33903"/>
                    <a:pt x="13897" y="33917"/>
                    <a:pt x="13741" y="33917"/>
                  </a:cubicBezTo>
                  <a:cubicBezTo>
                    <a:pt x="12528" y="33917"/>
                    <a:pt x="11450" y="33060"/>
                    <a:pt x="11224" y="31822"/>
                  </a:cubicBezTo>
                  <a:lnTo>
                    <a:pt x="8205" y="16070"/>
                  </a:lnTo>
                  <a:cubicBezTo>
                    <a:pt x="8127" y="15610"/>
                    <a:pt x="7705" y="15287"/>
                    <a:pt x="7249" y="15287"/>
                  </a:cubicBezTo>
                  <a:cubicBezTo>
                    <a:pt x="7197" y="15287"/>
                    <a:pt x="7145" y="15292"/>
                    <a:pt x="7092" y="15300"/>
                  </a:cubicBezTo>
                  <a:cubicBezTo>
                    <a:pt x="6580" y="15414"/>
                    <a:pt x="6238" y="15900"/>
                    <a:pt x="6324" y="16412"/>
                  </a:cubicBezTo>
                  <a:lnTo>
                    <a:pt x="9344" y="32194"/>
                  </a:lnTo>
                  <a:cubicBezTo>
                    <a:pt x="9743" y="34329"/>
                    <a:pt x="11623" y="35840"/>
                    <a:pt x="13731" y="35840"/>
                  </a:cubicBezTo>
                  <a:cubicBezTo>
                    <a:pt x="14016" y="35840"/>
                    <a:pt x="14301" y="35810"/>
                    <a:pt x="14556" y="35753"/>
                  </a:cubicBezTo>
                  <a:cubicBezTo>
                    <a:pt x="17006" y="35298"/>
                    <a:pt x="18574" y="32934"/>
                    <a:pt x="18118" y="30512"/>
                  </a:cubicBezTo>
                  <a:lnTo>
                    <a:pt x="13332" y="5360"/>
                  </a:lnTo>
                  <a:cubicBezTo>
                    <a:pt x="12728" y="2212"/>
                    <a:pt x="9944" y="0"/>
                    <a:pt x="6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5" name="Google Shape;1125;p34"/>
          <p:cNvSpPr txBox="1"/>
          <p:nvPr>
            <p:ph idx="17" type="subTitle"/>
          </p:nvPr>
        </p:nvSpPr>
        <p:spPr>
          <a:xfrm>
            <a:off x="672775" y="2714250"/>
            <a:ext cx="3789900" cy="17658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Clr>
                <a:schemeClr val="lt2"/>
              </a:buClr>
              <a:buSzPts val="2000"/>
              <a:buFont typeface="EB Garamond"/>
              <a:buChar char="●"/>
            </a:pPr>
            <a:r>
              <a:rPr lang="en" sz="2000">
                <a:solidFill>
                  <a:schemeClr val="lt2"/>
                </a:solidFill>
                <a:latin typeface="EB Garamond"/>
                <a:ea typeface="EB Garamond"/>
                <a:cs typeface="EB Garamond"/>
                <a:sym typeface="EB Garamond"/>
              </a:rPr>
              <a:t>Amenințări de ordin politic</a:t>
            </a:r>
            <a:endParaRPr sz="2000">
              <a:solidFill>
                <a:schemeClr val="lt2"/>
              </a:solidFill>
              <a:latin typeface="EB Garamond"/>
              <a:ea typeface="EB Garamond"/>
              <a:cs typeface="EB Garamond"/>
              <a:sym typeface="EB Garamond"/>
            </a:endParaRPr>
          </a:p>
          <a:p>
            <a:pPr indent="-355600" lvl="0" marL="457200" rtl="0" algn="l">
              <a:spcBef>
                <a:spcPts val="0"/>
              </a:spcBef>
              <a:spcAft>
                <a:spcPts val="0"/>
              </a:spcAft>
              <a:buClr>
                <a:schemeClr val="lt2"/>
              </a:buClr>
              <a:buSzPts val="2000"/>
              <a:buFont typeface="EB Garamond"/>
              <a:buChar char="●"/>
            </a:pPr>
            <a:r>
              <a:rPr lang="en" sz="2000">
                <a:solidFill>
                  <a:schemeClr val="lt2"/>
                </a:solidFill>
                <a:latin typeface="EB Garamond"/>
                <a:ea typeface="EB Garamond"/>
                <a:cs typeface="EB Garamond"/>
                <a:sym typeface="EB Garamond"/>
              </a:rPr>
              <a:t>Amenințări de ordin economic</a:t>
            </a:r>
            <a:endParaRPr sz="2000">
              <a:solidFill>
                <a:schemeClr val="lt2"/>
              </a:solidFill>
              <a:latin typeface="EB Garamond"/>
              <a:ea typeface="EB Garamond"/>
              <a:cs typeface="EB Garamond"/>
              <a:sym typeface="EB Garamond"/>
            </a:endParaRPr>
          </a:p>
          <a:p>
            <a:pPr indent="-355600" lvl="0" marL="457200" rtl="0" algn="l">
              <a:spcBef>
                <a:spcPts val="0"/>
              </a:spcBef>
              <a:spcAft>
                <a:spcPts val="0"/>
              </a:spcAft>
              <a:buClr>
                <a:schemeClr val="lt2"/>
              </a:buClr>
              <a:buSzPts val="2000"/>
              <a:buFont typeface="EB Garamond"/>
              <a:buChar char="●"/>
            </a:pPr>
            <a:r>
              <a:rPr lang="en" sz="2000">
                <a:solidFill>
                  <a:schemeClr val="lt2"/>
                </a:solidFill>
                <a:latin typeface="EB Garamond"/>
                <a:ea typeface="EB Garamond"/>
                <a:cs typeface="EB Garamond"/>
                <a:sym typeface="EB Garamond"/>
              </a:rPr>
              <a:t>Amenințări de ordin militar</a:t>
            </a:r>
            <a:endParaRPr sz="2000">
              <a:solidFill>
                <a:schemeClr val="lt2"/>
              </a:solidFill>
              <a:latin typeface="EB Garamond"/>
              <a:ea typeface="EB Garamond"/>
              <a:cs typeface="EB Garamond"/>
              <a:sym typeface="EB Garamond"/>
            </a:endParaRPr>
          </a:p>
          <a:p>
            <a:pPr indent="-355600" lvl="0" marL="457200" rtl="0" algn="l">
              <a:spcBef>
                <a:spcPts val="0"/>
              </a:spcBef>
              <a:spcAft>
                <a:spcPts val="0"/>
              </a:spcAft>
              <a:buClr>
                <a:schemeClr val="lt2"/>
              </a:buClr>
              <a:buSzPts val="2000"/>
              <a:buFont typeface="EB Garamond"/>
              <a:buChar char="●"/>
            </a:pPr>
            <a:r>
              <a:rPr lang="en" sz="2000">
                <a:solidFill>
                  <a:schemeClr val="lt2"/>
                </a:solidFill>
                <a:latin typeface="EB Garamond"/>
                <a:ea typeface="EB Garamond"/>
                <a:cs typeface="EB Garamond"/>
                <a:sym typeface="EB Garamond"/>
              </a:rPr>
              <a:t>Amenințări de ordin social</a:t>
            </a:r>
            <a:endParaRPr sz="2000">
              <a:solidFill>
                <a:schemeClr val="lt2"/>
              </a:solidFill>
              <a:latin typeface="EB Garamond"/>
              <a:ea typeface="EB Garamond"/>
              <a:cs typeface="EB Garamond"/>
              <a:sym typeface="EB Garamond"/>
            </a:endParaRPr>
          </a:p>
          <a:p>
            <a:pPr indent="-355600" lvl="0" marL="457200" rtl="0" algn="l">
              <a:spcBef>
                <a:spcPts val="0"/>
              </a:spcBef>
              <a:spcAft>
                <a:spcPts val="0"/>
              </a:spcAft>
              <a:buClr>
                <a:schemeClr val="lt2"/>
              </a:buClr>
              <a:buSzPts val="2000"/>
              <a:buFont typeface="EB Garamond"/>
              <a:buChar char="●"/>
            </a:pPr>
            <a:r>
              <a:rPr lang="en" sz="2000">
                <a:solidFill>
                  <a:schemeClr val="lt2"/>
                </a:solidFill>
                <a:latin typeface="EB Garamond"/>
                <a:ea typeface="EB Garamond"/>
                <a:cs typeface="EB Garamond"/>
                <a:sym typeface="EB Garamond"/>
              </a:rPr>
              <a:t>Amenințări de ordin ecologic</a:t>
            </a:r>
            <a:endParaRPr sz="2000">
              <a:solidFill>
                <a:schemeClr val="lt2"/>
              </a:solidFill>
              <a:latin typeface="EB Garamond"/>
              <a:ea typeface="EB Garamond"/>
              <a:cs typeface="EB Garamond"/>
              <a:sym typeface="EB Garamond"/>
            </a:endParaRPr>
          </a:p>
        </p:txBody>
      </p:sp>
      <p:sp>
        <p:nvSpPr>
          <p:cNvPr id="1126" name="Google Shape;1126;p34"/>
          <p:cNvSpPr txBox="1"/>
          <p:nvPr>
            <p:ph idx="9" type="title"/>
          </p:nvPr>
        </p:nvSpPr>
        <p:spPr>
          <a:xfrm>
            <a:off x="618750" y="1484421"/>
            <a:ext cx="657600" cy="69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2</a:t>
            </a:r>
            <a:endParaRPr sz="3200"/>
          </a:p>
        </p:txBody>
      </p:sp>
      <p:sp>
        <p:nvSpPr>
          <p:cNvPr id="1127" name="Google Shape;1127;p34"/>
          <p:cNvSpPr txBox="1"/>
          <p:nvPr>
            <p:ph idx="2" type="title"/>
          </p:nvPr>
        </p:nvSpPr>
        <p:spPr>
          <a:xfrm>
            <a:off x="1123513" y="1568413"/>
            <a:ext cx="26406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Conceptul de securitate</a:t>
            </a:r>
            <a:endParaRPr sz="2100"/>
          </a:p>
        </p:txBody>
      </p:sp>
      <p:sp>
        <p:nvSpPr>
          <p:cNvPr id="1128" name="Google Shape;1128;p34"/>
          <p:cNvSpPr txBox="1"/>
          <p:nvPr>
            <p:ph idx="9" type="title"/>
          </p:nvPr>
        </p:nvSpPr>
        <p:spPr>
          <a:xfrm>
            <a:off x="618750" y="1935921"/>
            <a:ext cx="657600" cy="69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3</a:t>
            </a:r>
            <a:endParaRPr sz="3200"/>
          </a:p>
        </p:txBody>
      </p:sp>
      <p:sp>
        <p:nvSpPr>
          <p:cNvPr id="1129" name="Google Shape;1129;p34"/>
          <p:cNvSpPr txBox="1"/>
          <p:nvPr>
            <p:ph idx="2" type="title"/>
          </p:nvPr>
        </p:nvSpPr>
        <p:spPr>
          <a:xfrm>
            <a:off x="1123529" y="2092538"/>
            <a:ext cx="34041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Riscuri și amenințări vizând securitatea internațională</a:t>
            </a:r>
            <a:endParaRPr sz="2100"/>
          </a:p>
        </p:txBody>
      </p:sp>
      <p:sp>
        <p:nvSpPr>
          <p:cNvPr id="1130" name="Google Shape;1130;p34"/>
          <p:cNvSpPr txBox="1"/>
          <p:nvPr>
            <p:ph idx="2" type="title"/>
          </p:nvPr>
        </p:nvSpPr>
        <p:spPr>
          <a:xfrm>
            <a:off x="5166579" y="2350875"/>
            <a:ext cx="34041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Noi amenințări la adresa securității internaționale</a:t>
            </a:r>
            <a:endParaRPr sz="2100"/>
          </a:p>
        </p:txBody>
      </p:sp>
      <p:sp>
        <p:nvSpPr>
          <p:cNvPr id="1131" name="Google Shape;1131;p34"/>
          <p:cNvSpPr txBox="1"/>
          <p:nvPr>
            <p:ph idx="9" type="title"/>
          </p:nvPr>
        </p:nvSpPr>
        <p:spPr>
          <a:xfrm>
            <a:off x="4657350" y="2266871"/>
            <a:ext cx="657600" cy="69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4</a:t>
            </a:r>
            <a:endParaRPr sz="3200"/>
          </a:p>
        </p:txBody>
      </p:sp>
      <p:sp>
        <p:nvSpPr>
          <p:cNvPr id="1132" name="Google Shape;1132;p34"/>
          <p:cNvSpPr txBox="1"/>
          <p:nvPr>
            <p:ph idx="9" type="title"/>
          </p:nvPr>
        </p:nvSpPr>
        <p:spPr>
          <a:xfrm>
            <a:off x="4657350" y="2856021"/>
            <a:ext cx="657600" cy="69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5</a:t>
            </a:r>
            <a:endParaRPr sz="3200"/>
          </a:p>
        </p:txBody>
      </p:sp>
      <p:sp>
        <p:nvSpPr>
          <p:cNvPr id="1133" name="Google Shape;1133;p34"/>
          <p:cNvSpPr txBox="1"/>
          <p:nvPr>
            <p:ph idx="2" type="title"/>
          </p:nvPr>
        </p:nvSpPr>
        <p:spPr>
          <a:xfrm>
            <a:off x="5162113" y="2940013"/>
            <a:ext cx="26406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Concluzii</a:t>
            </a:r>
            <a:endParaRPr sz="2100"/>
          </a:p>
        </p:txBody>
      </p:sp>
      <p:sp>
        <p:nvSpPr>
          <p:cNvPr id="1134" name="Google Shape;1134;p34"/>
          <p:cNvSpPr txBox="1"/>
          <p:nvPr>
            <p:ph idx="9" type="title"/>
          </p:nvPr>
        </p:nvSpPr>
        <p:spPr>
          <a:xfrm>
            <a:off x="4657350" y="3307521"/>
            <a:ext cx="657600" cy="69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6</a:t>
            </a:r>
            <a:endParaRPr sz="3200"/>
          </a:p>
        </p:txBody>
      </p:sp>
      <p:sp>
        <p:nvSpPr>
          <p:cNvPr id="1135" name="Google Shape;1135;p34"/>
          <p:cNvSpPr txBox="1"/>
          <p:nvPr>
            <p:ph idx="2" type="title"/>
          </p:nvPr>
        </p:nvSpPr>
        <p:spPr>
          <a:xfrm>
            <a:off x="5166591" y="3391513"/>
            <a:ext cx="34041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Lista bibliografică</a:t>
            </a:r>
            <a:endParaRPr sz="2100"/>
          </a:p>
        </p:txBody>
      </p:sp>
      <p:pic>
        <p:nvPicPr>
          <p:cNvPr id="1136" name="Google Shape;1136;p34"/>
          <p:cNvPicPr preferRelativeResize="0"/>
          <p:nvPr/>
        </p:nvPicPr>
        <p:blipFill>
          <a:blip r:embed="rId3">
            <a:alphaModFix/>
          </a:blip>
          <a:stretch>
            <a:fillRect/>
          </a:stretch>
        </p:blipFill>
        <p:spPr>
          <a:xfrm>
            <a:off x="6149700" y="607838"/>
            <a:ext cx="1169650" cy="116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52"/>
          <p:cNvSpPr txBox="1"/>
          <p:nvPr>
            <p:ph type="title"/>
          </p:nvPr>
        </p:nvSpPr>
        <p:spPr>
          <a:xfrm>
            <a:off x="2156975" y="757775"/>
            <a:ext cx="4728900" cy="563700"/>
          </a:xfrm>
          <a:prstGeom prst="rect">
            <a:avLst/>
          </a:prstGeom>
        </p:spPr>
        <p:txBody>
          <a:bodyPr anchorCtr="0" anchor="ctr" bIns="91425" lIns="91425" spcFirstLastPara="1" rIns="91425" wrap="square" tIns="91425">
            <a:noAutofit/>
          </a:bodyPr>
          <a:lstStyle/>
          <a:p>
            <a:pPr indent="-368300" lvl="0" marL="457200" rtl="0" algn="ctr">
              <a:spcBef>
                <a:spcPts val="0"/>
              </a:spcBef>
              <a:spcAft>
                <a:spcPts val="0"/>
              </a:spcAft>
              <a:buClr>
                <a:schemeClr val="lt2"/>
              </a:buClr>
              <a:buSzPts val="2200"/>
              <a:buChar char="●"/>
            </a:pPr>
            <a:r>
              <a:rPr lang="en" sz="2200">
                <a:solidFill>
                  <a:schemeClr val="lt2"/>
                </a:solidFill>
              </a:rPr>
              <a:t>Amenințări ecologice</a:t>
            </a:r>
            <a:endParaRPr sz="2200">
              <a:solidFill>
                <a:schemeClr val="lt2"/>
              </a:solidFill>
            </a:endParaRPr>
          </a:p>
        </p:txBody>
      </p:sp>
      <p:sp>
        <p:nvSpPr>
          <p:cNvPr id="1396" name="Google Shape;1396;p52"/>
          <p:cNvSpPr txBox="1"/>
          <p:nvPr>
            <p:ph idx="1" type="subTitle"/>
          </p:nvPr>
        </p:nvSpPr>
        <p:spPr>
          <a:xfrm>
            <a:off x="1098300" y="2054692"/>
            <a:ext cx="2212200" cy="162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În zilele noastre, în epoca globalizării, schimbările actuale ale mediului devin din ce în ce mai evidente, iar societatea se confruntă cu o nevoie din ce în ce mai urgentă de a fi conștientă de problemele de mediu ca o amenințare la adresa securității internaționale.</a:t>
            </a:r>
            <a:endParaRPr sz="1500"/>
          </a:p>
        </p:txBody>
      </p:sp>
      <p:sp>
        <p:nvSpPr>
          <p:cNvPr id="1397" name="Google Shape;1397;p52"/>
          <p:cNvSpPr txBox="1"/>
          <p:nvPr/>
        </p:nvSpPr>
        <p:spPr>
          <a:xfrm>
            <a:off x="4162225" y="125677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600">
                <a:solidFill>
                  <a:schemeClr val="dk2"/>
                </a:solidFill>
                <a:latin typeface="EB Garamond"/>
                <a:ea typeface="EB Garamond"/>
                <a:cs typeface="EB Garamond"/>
                <a:sym typeface="EB Garamond"/>
              </a:rPr>
              <a:t>Încălzirea globală</a:t>
            </a:r>
            <a:endParaRPr b="1" i="1" sz="1600">
              <a:solidFill>
                <a:schemeClr val="dk2"/>
              </a:solidFill>
              <a:latin typeface="EB Garamond"/>
              <a:ea typeface="EB Garamond"/>
              <a:cs typeface="EB Garamond"/>
              <a:sym typeface="EB Garamond"/>
            </a:endParaRPr>
          </a:p>
        </p:txBody>
      </p:sp>
      <p:sp>
        <p:nvSpPr>
          <p:cNvPr id="1398" name="Google Shape;1398;p52"/>
          <p:cNvSpPr/>
          <p:nvPr/>
        </p:nvSpPr>
        <p:spPr>
          <a:xfrm>
            <a:off x="5545000" y="1687875"/>
            <a:ext cx="356700" cy="453900"/>
          </a:xfrm>
          <a:prstGeom prst="down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2"/>
          <p:cNvSpPr txBox="1"/>
          <p:nvPr/>
        </p:nvSpPr>
        <p:spPr>
          <a:xfrm>
            <a:off x="3429000" y="2242850"/>
            <a:ext cx="4728900" cy="1908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latin typeface="EB Garamond"/>
                <a:ea typeface="EB Garamond"/>
                <a:cs typeface="EB Garamond"/>
                <a:sym typeface="EB Garamond"/>
              </a:rPr>
              <a:t>un fapt incontestabil, indicând rezultatele activității economice umane și nu este doar o problemă de mediu care ar trebui să provoace îngrijorare organizațiilor de mediu.</a:t>
            </a:r>
            <a:endParaRPr>
              <a:latin typeface="EB Garamond"/>
              <a:ea typeface="EB Garamond"/>
              <a:cs typeface="EB Garamond"/>
              <a:sym typeface="EB Garamond"/>
            </a:endParaRPr>
          </a:p>
          <a:p>
            <a:pPr indent="0" lvl="0" marL="0" rtl="0" algn="just">
              <a:spcBef>
                <a:spcPts val="0"/>
              </a:spcBef>
              <a:spcAft>
                <a:spcPts val="0"/>
              </a:spcAft>
              <a:buNone/>
            </a:pPr>
            <a:r>
              <a:t/>
            </a:r>
            <a:endParaRPr>
              <a:latin typeface="EB Garamond"/>
              <a:ea typeface="EB Garamond"/>
              <a:cs typeface="EB Garamond"/>
              <a:sym typeface="EB Garamond"/>
            </a:endParaRPr>
          </a:p>
          <a:p>
            <a:pPr indent="0" lvl="0" marL="0" rtl="0" algn="just">
              <a:spcBef>
                <a:spcPts val="0"/>
              </a:spcBef>
              <a:spcAft>
                <a:spcPts val="0"/>
              </a:spcAft>
              <a:buNone/>
            </a:pPr>
            <a:r>
              <a:rPr lang="en">
                <a:latin typeface="EB Garamond"/>
                <a:ea typeface="EB Garamond"/>
                <a:cs typeface="EB Garamond"/>
                <a:sym typeface="EB Garamond"/>
              </a:rPr>
              <a:t>Securitatea mediului a fost inițial inclusă ca unul dintre elementele sistemului global de securitate internațională. Treptat, devine una dintre cele mai importante componente ale acestui sistem.</a:t>
            </a:r>
            <a:endParaRPr>
              <a:latin typeface="EB Garamond"/>
              <a:ea typeface="EB Garamond"/>
              <a:cs typeface="EB Garamond"/>
              <a:sym typeface="EB 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53"/>
          <p:cNvSpPr/>
          <p:nvPr/>
        </p:nvSpPr>
        <p:spPr>
          <a:xfrm>
            <a:off x="938125" y="603850"/>
            <a:ext cx="2393700" cy="5283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1800">
                <a:solidFill>
                  <a:schemeClr val="accent2"/>
                </a:solidFill>
                <a:latin typeface="EB Garamond"/>
                <a:ea typeface="EB Garamond"/>
                <a:cs typeface="EB Garamond"/>
                <a:sym typeface="EB Garamond"/>
              </a:rPr>
              <a:t>Schimbările climatice</a:t>
            </a:r>
            <a:endParaRPr b="1" i="1" sz="1800">
              <a:solidFill>
                <a:schemeClr val="accent2"/>
              </a:solidFill>
              <a:latin typeface="EB Garamond"/>
              <a:ea typeface="EB Garamond"/>
              <a:cs typeface="EB Garamond"/>
              <a:sym typeface="EB Garamond"/>
            </a:endParaRPr>
          </a:p>
        </p:txBody>
      </p:sp>
      <p:sp>
        <p:nvSpPr>
          <p:cNvPr id="1405" name="Google Shape;1405;p53"/>
          <p:cNvSpPr txBox="1"/>
          <p:nvPr/>
        </p:nvSpPr>
        <p:spPr>
          <a:xfrm>
            <a:off x="3331825" y="560200"/>
            <a:ext cx="507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Fira Sans"/>
                <a:ea typeface="Fira Sans"/>
                <a:cs typeface="Fira Sans"/>
                <a:sym typeface="Fira Sans"/>
              </a:rPr>
              <a:t>amenințare catastrofală la adresa securității internaționale în secolul 21</a:t>
            </a:r>
            <a:endParaRPr>
              <a:latin typeface="Fira Sans"/>
              <a:ea typeface="Fira Sans"/>
              <a:cs typeface="Fira Sans"/>
              <a:sym typeface="Fira Sans"/>
            </a:endParaRPr>
          </a:p>
        </p:txBody>
      </p:sp>
      <p:sp>
        <p:nvSpPr>
          <p:cNvPr id="1406" name="Google Shape;1406;p53"/>
          <p:cNvSpPr txBox="1"/>
          <p:nvPr/>
        </p:nvSpPr>
        <p:spPr>
          <a:xfrm>
            <a:off x="938125" y="1272400"/>
            <a:ext cx="7321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600">
                <a:latin typeface="EB Garamond"/>
                <a:ea typeface="EB Garamond"/>
                <a:cs typeface="EB Garamond"/>
                <a:sym typeface="EB Garamond"/>
              </a:rPr>
              <a:t>70% dintre guvernele internaționale consideră schimbările climatice o problemă de securitate națională</a:t>
            </a:r>
            <a:endParaRPr b="1" i="1" sz="1600">
              <a:latin typeface="EB Garamond"/>
              <a:ea typeface="EB Garamond"/>
              <a:cs typeface="EB Garamond"/>
              <a:sym typeface="EB Garamond"/>
            </a:endParaRPr>
          </a:p>
        </p:txBody>
      </p:sp>
      <p:sp>
        <p:nvSpPr>
          <p:cNvPr id="1407" name="Google Shape;1407;p53"/>
          <p:cNvSpPr/>
          <p:nvPr/>
        </p:nvSpPr>
        <p:spPr>
          <a:xfrm>
            <a:off x="1288075" y="1763350"/>
            <a:ext cx="356700" cy="453900"/>
          </a:xfrm>
          <a:prstGeom prst="down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3"/>
          <p:cNvSpPr/>
          <p:nvPr/>
        </p:nvSpPr>
        <p:spPr>
          <a:xfrm>
            <a:off x="6829625" y="1698650"/>
            <a:ext cx="356700" cy="453900"/>
          </a:xfrm>
          <a:prstGeom prst="down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3"/>
          <p:cNvSpPr txBox="1"/>
          <p:nvPr/>
        </p:nvSpPr>
        <p:spPr>
          <a:xfrm>
            <a:off x="690100" y="2480100"/>
            <a:ext cx="17685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Fira Sans"/>
                <a:ea typeface="Fira Sans"/>
                <a:cs typeface="Fira Sans"/>
                <a:sym typeface="Fira Sans"/>
              </a:rPr>
              <a:t>o provocare globală care va afecta toate țările pe termen lung, deoarece impactul schimbărilor climatice este distribuit inegal între regiuni</a:t>
            </a:r>
            <a:endParaRPr>
              <a:latin typeface="Fira Sans"/>
              <a:ea typeface="Fira Sans"/>
              <a:cs typeface="Fira Sans"/>
              <a:sym typeface="Fira Sans"/>
            </a:endParaRPr>
          </a:p>
        </p:txBody>
      </p:sp>
      <p:sp>
        <p:nvSpPr>
          <p:cNvPr id="1410" name="Google Shape;1410;p53"/>
          <p:cNvSpPr/>
          <p:nvPr/>
        </p:nvSpPr>
        <p:spPr>
          <a:xfrm>
            <a:off x="2512450" y="2217250"/>
            <a:ext cx="5898300" cy="23400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600">
                <a:solidFill>
                  <a:schemeClr val="accent2"/>
                </a:solidFill>
                <a:latin typeface="EB Garamond"/>
                <a:ea typeface="EB Garamond"/>
                <a:cs typeface="EB Garamond"/>
                <a:sym typeface="EB Garamond"/>
              </a:rPr>
              <a:t>Are consecințe care se află chiar în centrul agendei de securitate:</a:t>
            </a:r>
            <a:endParaRPr b="1" i="1" sz="1600">
              <a:solidFill>
                <a:schemeClr val="accent2"/>
              </a:solidFill>
              <a:latin typeface="EB Garamond"/>
              <a:ea typeface="EB Garamond"/>
              <a:cs typeface="EB Garamond"/>
              <a:sym typeface="EB Garamond"/>
            </a:endParaRPr>
          </a:p>
          <a:p>
            <a:pPr indent="0" lvl="0" marL="0" rtl="0" algn="l">
              <a:spcBef>
                <a:spcPts val="0"/>
              </a:spcBef>
              <a:spcAft>
                <a:spcPts val="0"/>
              </a:spcAft>
              <a:buNone/>
            </a:pPr>
            <a:r>
              <a:t/>
            </a:r>
            <a:endParaRPr>
              <a:solidFill>
                <a:schemeClr val="accent2"/>
              </a:solidFill>
            </a:endParaRPr>
          </a:p>
          <a:p>
            <a:pPr indent="0" lvl="0" marL="0" rtl="0" algn="l">
              <a:spcBef>
                <a:spcPts val="0"/>
              </a:spcBef>
              <a:spcAft>
                <a:spcPts val="0"/>
              </a:spcAft>
              <a:buNone/>
            </a:pPr>
            <a:r>
              <a:rPr lang="en">
                <a:solidFill>
                  <a:schemeClr val="accent2"/>
                </a:solidFill>
                <a:latin typeface="Fira Sans"/>
                <a:ea typeface="Fira Sans"/>
                <a:cs typeface="Fira Sans"/>
                <a:sym typeface="Fira Sans"/>
              </a:rPr>
              <a:t>inundații, boli și foamete, care au ca rezultat o migrație fără precedent în zone deja tensionate; secetă și pierderi de culturi, ceea ce duce la o concurență sporită pentru alimente, apă și energie în regiunile în care resursele sunt deja limitate; și perturbări economice. Schimbările climatice nu reprezintă doar o problemă de mediu, ci o amenințare serioasă la adresa securității internaționale.</a:t>
            </a:r>
            <a:endParaRPr>
              <a:solidFill>
                <a:schemeClr val="accent2"/>
              </a:solidFill>
              <a:latin typeface="Fira Sans"/>
              <a:ea typeface="Fira Sans"/>
              <a:cs typeface="Fira Sans"/>
              <a:sym typeface="Fir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54"/>
          <p:cNvSpPr/>
          <p:nvPr/>
        </p:nvSpPr>
        <p:spPr>
          <a:xfrm>
            <a:off x="733250" y="614625"/>
            <a:ext cx="3612300" cy="1250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a:solidFill>
                  <a:schemeClr val="accent5"/>
                </a:solidFill>
                <a:latin typeface="Fira Sans"/>
                <a:ea typeface="Fira Sans"/>
                <a:cs typeface="Fira Sans"/>
                <a:sym typeface="Fira Sans"/>
              </a:rPr>
              <a:t>Este clar că schimbarea mediului este o problemă serioasă, dar că poate și ar trebui să fie văzută ca o problemă de securitate nu este de la sine înțeles din două motive.</a:t>
            </a:r>
            <a:endParaRPr>
              <a:solidFill>
                <a:schemeClr val="accent5"/>
              </a:solidFill>
              <a:latin typeface="Fira Sans"/>
              <a:ea typeface="Fira Sans"/>
              <a:cs typeface="Fira Sans"/>
              <a:sym typeface="Fira Sans"/>
            </a:endParaRPr>
          </a:p>
        </p:txBody>
      </p:sp>
      <p:sp>
        <p:nvSpPr>
          <p:cNvPr id="1416" name="Google Shape;1416;p54"/>
          <p:cNvSpPr txBox="1"/>
          <p:nvPr/>
        </p:nvSpPr>
        <p:spPr>
          <a:xfrm>
            <a:off x="571550" y="2016400"/>
            <a:ext cx="3774000" cy="2339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latin typeface="Fira Sans"/>
                <a:ea typeface="Fira Sans"/>
                <a:cs typeface="Fira Sans"/>
                <a:sym typeface="Fira Sans"/>
              </a:rPr>
              <a:t>În primul rând, abordările tradiționale ale securității în mediul academic și politic sunt în mare măsură preocupate de amenințările externe, militare, la adresa teritoriului și suveranității statului-națiune. Pentru astfel de tradiționaliști, indiferent de implicațiile pentru pierderea vieții, probleme precum schimbările climatice se potrivesc neliniștit cu ceea ce este - și ar trebui să fie - despre securitate.</a:t>
            </a:r>
            <a:endParaRPr>
              <a:latin typeface="Fira Sans"/>
              <a:ea typeface="Fira Sans"/>
              <a:cs typeface="Fira Sans"/>
              <a:sym typeface="Fira Sans"/>
            </a:endParaRPr>
          </a:p>
        </p:txBody>
      </p:sp>
      <p:sp>
        <p:nvSpPr>
          <p:cNvPr id="1417" name="Google Shape;1417;p54"/>
          <p:cNvSpPr txBox="1"/>
          <p:nvPr/>
        </p:nvSpPr>
        <p:spPr>
          <a:xfrm>
            <a:off x="4809225" y="690150"/>
            <a:ext cx="3655500" cy="2770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latin typeface="Fira Sans"/>
                <a:ea typeface="Fira Sans"/>
                <a:cs typeface="Fira Sans"/>
                <a:sym typeface="Fira Sans"/>
              </a:rPr>
              <a:t>În al doilea rând, ideea că plasarea problemelor precum schimbările de mediu în domeniul securității va echivala cu o politică de mediu mai bună se bazează pe ipoteze despre beneficiile prioritizării care au fost contestate de analiștii militarizării mediului și de teoreticienii securității preocupați de asocierea schimbărilor de mediu cu o formă de „politică de panică” incompatibilă cu procesele politice deschise, deliberative.</a:t>
            </a:r>
            <a:endParaRPr>
              <a:latin typeface="Fira Sans"/>
              <a:ea typeface="Fira Sans"/>
              <a:cs typeface="Fira Sans"/>
              <a:sym typeface="Fir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55"/>
          <p:cNvSpPr txBox="1"/>
          <p:nvPr>
            <p:ph idx="4294967295" type="title"/>
          </p:nvPr>
        </p:nvSpPr>
        <p:spPr>
          <a:xfrm>
            <a:off x="1579200" y="970450"/>
            <a:ext cx="5985600" cy="778500"/>
          </a:xfrm>
          <a:prstGeom prst="rect">
            <a:avLst/>
          </a:prstGeom>
          <a:solidFill>
            <a:schemeClr val="dk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chemeClr val="accent2"/>
                </a:solidFill>
              </a:rPr>
              <a:t>4. </a:t>
            </a:r>
            <a:r>
              <a:rPr lang="en" sz="2100">
                <a:solidFill>
                  <a:schemeClr val="accent2"/>
                </a:solidFill>
              </a:rPr>
              <a:t>Noi amenințări la adresa securității internaționale</a:t>
            </a:r>
            <a:endParaRPr>
              <a:solidFill>
                <a:schemeClr val="accent2"/>
              </a:solidFill>
            </a:endParaRPr>
          </a:p>
        </p:txBody>
      </p:sp>
      <p:sp>
        <p:nvSpPr>
          <p:cNvPr id="1423" name="Google Shape;1423;p55"/>
          <p:cNvSpPr txBox="1"/>
          <p:nvPr/>
        </p:nvSpPr>
        <p:spPr>
          <a:xfrm>
            <a:off x="862650" y="1748950"/>
            <a:ext cx="21027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Fira Sans"/>
                <a:ea typeface="Fira Sans"/>
                <a:cs typeface="Fira Sans"/>
                <a:sym typeface="Fira Sans"/>
              </a:rPr>
              <a:t>Noile ameninţări la adresa securităţii internaţionale sunt reprezentate de o triadă de trei factori: răspândirea terorismului internaţional; utilizarea armelor de distrugere în masă și a mijloacelor lor de transport; conflicte armate interne.</a:t>
            </a:r>
            <a:endParaRPr>
              <a:latin typeface="Fira Sans"/>
              <a:ea typeface="Fira Sans"/>
              <a:cs typeface="Fira Sans"/>
              <a:sym typeface="Fira Sans"/>
            </a:endParaRPr>
          </a:p>
        </p:txBody>
      </p:sp>
      <p:sp>
        <p:nvSpPr>
          <p:cNvPr id="1424" name="Google Shape;1424;p55"/>
          <p:cNvSpPr/>
          <p:nvPr/>
        </p:nvSpPr>
        <p:spPr>
          <a:xfrm>
            <a:off x="3040800" y="1919375"/>
            <a:ext cx="4938600" cy="26634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Fira Sans"/>
                <a:ea typeface="Fira Sans"/>
                <a:cs typeface="Fira Sans"/>
                <a:sym typeface="Fira Sans"/>
              </a:rPr>
              <a:t>Terorismul internațional: problema cheie a timpului nostru și cea mai importantă nouă amenințare la adresa securității internaționale.</a:t>
            </a:r>
            <a:endParaRPr>
              <a:solidFill>
                <a:schemeClr val="accent4"/>
              </a:solidFill>
              <a:latin typeface="Fira Sans"/>
              <a:ea typeface="Fira Sans"/>
              <a:cs typeface="Fira Sans"/>
              <a:sym typeface="Fira Sans"/>
            </a:endParaRPr>
          </a:p>
          <a:p>
            <a:pPr indent="0" lvl="0" marL="0" rtl="0" algn="ctr">
              <a:spcBef>
                <a:spcPts val="0"/>
              </a:spcBef>
              <a:spcAft>
                <a:spcPts val="0"/>
              </a:spcAft>
              <a:buNone/>
            </a:pPr>
            <a:r>
              <a:t/>
            </a:r>
            <a:endParaRPr>
              <a:solidFill>
                <a:schemeClr val="accent4"/>
              </a:solidFill>
              <a:latin typeface="Fira Sans"/>
              <a:ea typeface="Fira Sans"/>
              <a:cs typeface="Fira Sans"/>
              <a:sym typeface="Fira Sans"/>
            </a:endParaRPr>
          </a:p>
          <a:p>
            <a:pPr indent="0" lvl="0" marL="0" rtl="0" algn="ctr">
              <a:spcBef>
                <a:spcPts val="0"/>
              </a:spcBef>
              <a:spcAft>
                <a:spcPts val="0"/>
              </a:spcAft>
              <a:buNone/>
            </a:pPr>
            <a:r>
              <a:rPr lang="en">
                <a:solidFill>
                  <a:schemeClr val="accent4"/>
                </a:solidFill>
                <a:latin typeface="Fira Sans"/>
                <a:ea typeface="Fira Sans"/>
                <a:cs typeface="Fira Sans"/>
                <a:sym typeface="Fira Sans"/>
              </a:rPr>
              <a:t>înțeles</a:t>
            </a:r>
            <a:r>
              <a:rPr lang="en">
                <a:solidFill>
                  <a:schemeClr val="accent4"/>
                </a:solidFill>
                <a:latin typeface="Fira Sans"/>
                <a:ea typeface="Fira Sans"/>
                <a:cs typeface="Fira Sans"/>
                <a:sym typeface="Fira Sans"/>
              </a:rPr>
              <a:t> în mod obișnuit ca o formă de activitate infracțională care depășește granițele unui stat, desfășurată de un grup de oameni, reprezentanți ai diferitelor țări, stabilind sarcini criminale care sunt îndreptate direct sau indirect împotriva vieților umane, a vieții conducătorilor de stat sau a puterii. structurilor.</a:t>
            </a:r>
            <a:endParaRPr>
              <a:solidFill>
                <a:schemeClr val="accent4"/>
              </a:solidFill>
              <a:latin typeface="Fira Sans"/>
              <a:ea typeface="Fira Sans"/>
              <a:cs typeface="Fira Sans"/>
              <a:sym typeface="Fir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56"/>
          <p:cNvSpPr txBox="1"/>
          <p:nvPr>
            <p:ph type="title"/>
          </p:nvPr>
        </p:nvSpPr>
        <p:spPr>
          <a:xfrm>
            <a:off x="713100" y="532852"/>
            <a:ext cx="7710900" cy="7668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600"/>
              <a:t>Terorismul internaţional poate urmări diverse obiective precum: încălcarea fundamentelor ordinii sociale; dezorganizarea administrației publice, cauzând prejudicii politice și economice etc.</a:t>
            </a:r>
            <a:endParaRPr sz="1600"/>
          </a:p>
        </p:txBody>
      </p:sp>
      <p:sp>
        <p:nvSpPr>
          <p:cNvPr id="1430" name="Google Shape;1430;p56"/>
          <p:cNvSpPr txBox="1"/>
          <p:nvPr>
            <p:ph idx="1" type="body"/>
          </p:nvPr>
        </p:nvSpPr>
        <p:spPr>
          <a:xfrm>
            <a:off x="713100" y="1299650"/>
            <a:ext cx="3553800" cy="3229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1800">
                <a:solidFill>
                  <a:schemeClr val="dk2"/>
                </a:solidFill>
                <a:latin typeface="EB Garamond"/>
                <a:ea typeface="EB Garamond"/>
                <a:cs typeface="EB Garamond"/>
                <a:sym typeface="EB Garamond"/>
              </a:rPr>
              <a:t>Principalele forme de combatere a acesteia sunt: </a:t>
            </a:r>
            <a:r>
              <a:rPr lang="en" sz="1600">
                <a:solidFill>
                  <a:schemeClr val="dk2"/>
                </a:solidFill>
              </a:rPr>
              <a:t>activitățile operaționale, schimbul de informații, îmbunătățirea cadrului legislativ și asistența judiciară reciprocă a statelor, extrădarea, transferul de martori dintr-o țară în alta, desfășurarea de operațiuni și exerciții comune de combatere a terorismului etc.</a:t>
            </a:r>
            <a:endParaRPr/>
          </a:p>
        </p:txBody>
      </p:sp>
      <p:sp>
        <p:nvSpPr>
          <p:cNvPr id="1431" name="Google Shape;1431;p56"/>
          <p:cNvSpPr txBox="1"/>
          <p:nvPr/>
        </p:nvSpPr>
        <p:spPr>
          <a:xfrm>
            <a:off x="4266900" y="1299650"/>
            <a:ext cx="4046700" cy="2262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2"/>
                </a:solidFill>
                <a:latin typeface="Fira Sans"/>
                <a:ea typeface="Fira Sans"/>
                <a:cs typeface="Fira Sans"/>
                <a:sym typeface="Fira Sans"/>
              </a:rPr>
              <a:t>Problema creării sistemelor de securitate colectivă la nivel mondial, regional și național devine deosebit de urgentă astăzi. Noile amenințări la adresa securității au un sens conceptual mai larg și includ nu numai terorismul ca atare, ci și fenomenele de corupție, criminalitate organizată, trafic de droguri, deteriorarea sistemelor informatice și incriminarea generală a societății.</a:t>
            </a:r>
            <a:endParaRPr sz="1300">
              <a:latin typeface="Fira Sans"/>
              <a:ea typeface="Fira Sans"/>
              <a:cs typeface="Fira Sans"/>
              <a:sym typeface="Fira Sans"/>
            </a:endParaRPr>
          </a:p>
        </p:txBody>
      </p:sp>
      <p:pic>
        <p:nvPicPr>
          <p:cNvPr id="1432" name="Google Shape;1432;p56"/>
          <p:cNvPicPr preferRelativeResize="0"/>
          <p:nvPr/>
        </p:nvPicPr>
        <p:blipFill>
          <a:blip r:embed="rId3">
            <a:alphaModFix/>
          </a:blip>
          <a:stretch>
            <a:fillRect/>
          </a:stretch>
        </p:blipFill>
        <p:spPr>
          <a:xfrm>
            <a:off x="7335925" y="3281875"/>
            <a:ext cx="1570851" cy="1570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57"/>
          <p:cNvSpPr txBox="1"/>
          <p:nvPr/>
        </p:nvSpPr>
        <p:spPr>
          <a:xfrm>
            <a:off x="539150" y="593075"/>
            <a:ext cx="3957300" cy="362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solidFill>
                  <a:schemeClr val="dk2"/>
                </a:solidFill>
                <a:latin typeface="Fira Sans"/>
                <a:ea typeface="Fira Sans"/>
                <a:cs typeface="Fira Sans"/>
                <a:sym typeface="Fira Sans"/>
              </a:rPr>
              <a:t>Armele de distrugere în masă - tipuri de arme capabile să provoace distrugeri pe scară largă și pierderi masive până la daune ireversibile. Există trei tipuri principale de arme de distrugere în masă: arme nucleare; arme biologice; arme chimice.</a:t>
            </a:r>
            <a:endParaRPr>
              <a:solidFill>
                <a:schemeClr val="dk2"/>
              </a:solidFill>
              <a:latin typeface="Fira Sans"/>
              <a:ea typeface="Fira Sans"/>
              <a:cs typeface="Fira Sans"/>
              <a:sym typeface="Fira Sans"/>
            </a:endParaRPr>
          </a:p>
          <a:p>
            <a:pPr indent="0" lvl="0" marL="0" rtl="0" algn="just">
              <a:lnSpc>
                <a:spcPct val="115000"/>
              </a:lnSpc>
              <a:spcBef>
                <a:spcPts val="0"/>
              </a:spcBef>
              <a:spcAft>
                <a:spcPts val="0"/>
              </a:spcAft>
              <a:buNone/>
            </a:pPr>
            <a:r>
              <a:t/>
            </a:r>
            <a:endParaRPr>
              <a:solidFill>
                <a:schemeClr val="dk2"/>
              </a:solidFill>
              <a:latin typeface="Fira Sans"/>
              <a:ea typeface="Fira Sans"/>
              <a:cs typeface="Fira Sans"/>
              <a:sym typeface="Fira Sans"/>
            </a:endParaRPr>
          </a:p>
          <a:p>
            <a:pPr indent="0" lvl="0" marL="0" rtl="0" algn="just">
              <a:lnSpc>
                <a:spcPct val="115000"/>
              </a:lnSpc>
              <a:spcBef>
                <a:spcPts val="0"/>
              </a:spcBef>
              <a:spcAft>
                <a:spcPts val="0"/>
              </a:spcAft>
              <a:buNone/>
            </a:pPr>
            <a:r>
              <a:rPr lang="en">
                <a:solidFill>
                  <a:schemeClr val="dk2"/>
                </a:solidFill>
                <a:latin typeface="Fira Sans"/>
                <a:ea typeface="Fira Sans"/>
                <a:cs typeface="Fira Sans"/>
                <a:sym typeface="Fira Sans"/>
              </a:rPr>
              <a:t>Proliferarea lor este o problemă serioasă de îngrijorare în întreaga comunitate mondială.</a:t>
            </a:r>
            <a:endParaRPr>
              <a:solidFill>
                <a:schemeClr val="dk2"/>
              </a:solidFill>
              <a:latin typeface="Fira Sans"/>
              <a:ea typeface="Fira Sans"/>
              <a:cs typeface="Fira Sans"/>
              <a:sym typeface="Fira Sans"/>
            </a:endParaRPr>
          </a:p>
          <a:p>
            <a:pPr indent="0" lvl="0" marL="0" rtl="0" algn="just">
              <a:lnSpc>
                <a:spcPct val="115000"/>
              </a:lnSpc>
              <a:spcBef>
                <a:spcPts val="0"/>
              </a:spcBef>
              <a:spcAft>
                <a:spcPts val="0"/>
              </a:spcAft>
              <a:buNone/>
            </a:pPr>
            <a:r>
              <a:rPr lang="en">
                <a:solidFill>
                  <a:schemeClr val="dk2"/>
                </a:solidFill>
                <a:latin typeface="Fira Sans"/>
                <a:ea typeface="Fira Sans"/>
                <a:cs typeface="Fira Sans"/>
                <a:sym typeface="Fira Sans"/>
              </a:rPr>
              <a:t>Pentru a contracara acest tip de amenințare la adresa securității internaționale, statele depun eforturi comune pentru a preveni proliferarea armelor de distrugere în masă și a mijloacelor lor de transport.</a:t>
            </a:r>
            <a:endParaRPr>
              <a:solidFill>
                <a:schemeClr val="dk2"/>
              </a:solidFill>
              <a:latin typeface="Fira Sans"/>
              <a:ea typeface="Fira Sans"/>
              <a:cs typeface="Fira Sans"/>
              <a:sym typeface="Fira Sans"/>
            </a:endParaRPr>
          </a:p>
        </p:txBody>
      </p:sp>
      <p:sp>
        <p:nvSpPr>
          <p:cNvPr id="1438" name="Google Shape;1438;p57"/>
          <p:cNvSpPr/>
          <p:nvPr/>
        </p:nvSpPr>
        <p:spPr>
          <a:xfrm>
            <a:off x="4820000" y="722475"/>
            <a:ext cx="3623100" cy="3849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1300">
                <a:solidFill>
                  <a:schemeClr val="accent4"/>
                </a:solidFill>
                <a:latin typeface="Fira Sans"/>
                <a:ea typeface="Fira Sans"/>
                <a:cs typeface="Fira Sans"/>
                <a:sym typeface="Fira Sans"/>
              </a:rPr>
              <a:t>Neproliferarea se bazează pe implementarea unui set de măsuri administrative, juridice, politice și economice implementate pentru asigurarea păcii și securității internaționale. Amenințarea unei catastrofe termonucleare a luat acum la nivel global. Trei aspecte tehnice ale armelor termonucleare au făcut din războiul termonuclear o amenințare: puterea distructivă enormă a unei explozii termonucleare, relativitatea ieftină a armelor de rachete termonucleare și imposibilitatea practică a unei protecții eficiente împotriva unui atac nuclear masiv.</a:t>
            </a:r>
            <a:endParaRPr sz="1100">
              <a:solidFill>
                <a:schemeClr val="accent4"/>
              </a:solidFill>
              <a:latin typeface="Fira Sans"/>
              <a:ea typeface="Fira Sans"/>
              <a:cs typeface="Fira Sans"/>
              <a:sym typeface="Fira Sans"/>
            </a:endParaRPr>
          </a:p>
        </p:txBody>
      </p:sp>
      <p:sp>
        <p:nvSpPr>
          <p:cNvPr id="1439" name="Google Shape;1439;p57"/>
          <p:cNvSpPr/>
          <p:nvPr/>
        </p:nvSpPr>
        <p:spPr>
          <a:xfrm rot="-2196712">
            <a:off x="4605862" y="712727"/>
            <a:ext cx="927927" cy="451298"/>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7"/>
          <p:cNvSpPr/>
          <p:nvPr/>
        </p:nvSpPr>
        <p:spPr>
          <a:xfrm rot="-2196712">
            <a:off x="7777512" y="4175502"/>
            <a:ext cx="927927" cy="451298"/>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1" name="Google Shape;1441;p57"/>
          <p:cNvPicPr preferRelativeResize="0"/>
          <p:nvPr/>
        </p:nvPicPr>
        <p:blipFill>
          <a:blip r:embed="rId3">
            <a:alphaModFix/>
          </a:blip>
          <a:stretch>
            <a:fillRect/>
          </a:stretch>
        </p:blipFill>
        <p:spPr>
          <a:xfrm>
            <a:off x="3288800" y="3885950"/>
            <a:ext cx="1160524" cy="11605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58"/>
          <p:cNvSpPr txBox="1"/>
          <p:nvPr>
            <p:ph idx="1" type="body"/>
          </p:nvPr>
        </p:nvSpPr>
        <p:spPr>
          <a:xfrm>
            <a:off x="4661425" y="424375"/>
            <a:ext cx="3914100" cy="20343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2"/>
                </a:solidFill>
              </a:rPr>
              <a:t>Activitățile de zi cu zi ale sistemelor bancare și energetice, controlul traficului aerian, rețeaua de transport și chiar asistența medicală de urgență depind complet de funcționarea fiabilă și sigură a sistemelor informatice electronice automatizate.</a:t>
            </a:r>
            <a:endParaRPr sz="1200"/>
          </a:p>
        </p:txBody>
      </p:sp>
      <p:sp>
        <p:nvSpPr>
          <p:cNvPr id="1447" name="Google Shape;1447;p58"/>
          <p:cNvSpPr txBox="1"/>
          <p:nvPr>
            <p:ph type="title"/>
          </p:nvPr>
        </p:nvSpPr>
        <p:spPr>
          <a:xfrm>
            <a:off x="355850" y="424375"/>
            <a:ext cx="4151700" cy="1581300"/>
          </a:xfrm>
          <a:prstGeom prst="rect">
            <a:avLst/>
          </a:prstGeom>
        </p:spPr>
        <p:txBody>
          <a:bodyPr anchorCtr="0" anchor="ctr" bIns="91425" lIns="91425" spcFirstLastPara="1" rIns="91425" wrap="square" tIns="91425">
            <a:noAutofit/>
          </a:bodyPr>
          <a:lstStyle/>
          <a:p>
            <a:pPr indent="-311150" lvl="0" marL="457200" rtl="0" algn="just">
              <a:spcBef>
                <a:spcPts val="0"/>
              </a:spcBef>
              <a:spcAft>
                <a:spcPts val="0"/>
              </a:spcAft>
              <a:buSzPts val="1300"/>
              <a:buFont typeface="Fira Sans"/>
              <a:buChar char="●"/>
            </a:pPr>
            <a:r>
              <a:rPr lang="en" sz="1300">
                <a:latin typeface="Fira Sans"/>
                <a:ea typeface="Fira Sans"/>
                <a:cs typeface="Fira Sans"/>
                <a:sym typeface="Fira Sans"/>
              </a:rPr>
              <a:t>Conflict armat - una dintre formele de rezolvare a contradicțiilor religioase, național-etnice și a altor contradicții incorecte asociate cu utilizarea mijloacelor de violență armată, atunci când țara nu intră într-o stare specială de război.</a:t>
            </a:r>
            <a:endParaRPr sz="3200">
              <a:latin typeface="Fira Sans"/>
              <a:ea typeface="Fira Sans"/>
              <a:cs typeface="Fira Sans"/>
              <a:sym typeface="Fira Sans"/>
            </a:endParaRPr>
          </a:p>
        </p:txBody>
      </p:sp>
      <p:sp>
        <p:nvSpPr>
          <p:cNvPr id="1448" name="Google Shape;1448;p58"/>
          <p:cNvSpPr txBox="1"/>
          <p:nvPr/>
        </p:nvSpPr>
        <p:spPr>
          <a:xfrm>
            <a:off x="528375" y="2005675"/>
            <a:ext cx="3914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600">
                <a:solidFill>
                  <a:schemeClr val="dk2"/>
                </a:solidFill>
                <a:latin typeface="EB Garamond"/>
                <a:ea typeface="EB Garamond"/>
                <a:cs typeface="EB Garamond"/>
                <a:sym typeface="EB Garamond"/>
              </a:rPr>
              <a:t>Criminalitatea cibernetică este o nouă amenințare la adresa securității internaționale.</a:t>
            </a:r>
            <a:endParaRPr b="1" i="1">
              <a:latin typeface="EB Garamond"/>
              <a:ea typeface="EB Garamond"/>
              <a:cs typeface="EB Garamond"/>
              <a:sym typeface="EB Garamond"/>
            </a:endParaRPr>
          </a:p>
        </p:txBody>
      </p:sp>
      <p:sp>
        <p:nvSpPr>
          <p:cNvPr id="1449" name="Google Shape;1449;p58"/>
          <p:cNvSpPr/>
          <p:nvPr/>
        </p:nvSpPr>
        <p:spPr>
          <a:xfrm>
            <a:off x="2286050" y="2929075"/>
            <a:ext cx="291300" cy="3558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8"/>
          <p:cNvSpPr txBox="1"/>
          <p:nvPr/>
        </p:nvSpPr>
        <p:spPr>
          <a:xfrm>
            <a:off x="528375" y="3284875"/>
            <a:ext cx="3914100" cy="1569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chemeClr val="dk2"/>
                </a:solidFill>
                <a:latin typeface="Fira Sans"/>
                <a:ea typeface="Fira Sans"/>
                <a:cs typeface="Fira Sans"/>
                <a:sym typeface="Fira Sans"/>
              </a:rPr>
              <a:t>un fenomen de importanță internațională, al cărui nivel depinde direct de nivelul de dezvoltare și implementare a tehnologiilor informaționale moderne, a rețelelor publice ale acestora și a accesului la acestea.</a:t>
            </a:r>
            <a:endParaRPr sz="1300">
              <a:latin typeface="Fira Sans"/>
              <a:ea typeface="Fira Sans"/>
              <a:cs typeface="Fira Sans"/>
              <a:sym typeface="Fira Sans"/>
            </a:endParaRPr>
          </a:p>
        </p:txBody>
      </p:sp>
      <p:sp>
        <p:nvSpPr>
          <p:cNvPr id="1451" name="Google Shape;1451;p58"/>
          <p:cNvSpPr txBox="1"/>
          <p:nvPr/>
        </p:nvSpPr>
        <p:spPr>
          <a:xfrm>
            <a:off x="4722950" y="2350700"/>
            <a:ext cx="38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600">
                <a:solidFill>
                  <a:schemeClr val="dk2"/>
                </a:solidFill>
                <a:latin typeface="EB Garamond"/>
                <a:ea typeface="EB Garamond"/>
                <a:cs typeface="EB Garamond"/>
                <a:sym typeface="EB Garamond"/>
              </a:rPr>
              <a:t>Dezvoltarea rapidă a informatizării</a:t>
            </a:r>
            <a:endParaRPr b="1" i="1">
              <a:latin typeface="EB Garamond"/>
              <a:ea typeface="EB Garamond"/>
              <a:cs typeface="EB Garamond"/>
              <a:sym typeface="EB Garamond"/>
            </a:endParaRPr>
          </a:p>
        </p:txBody>
      </p:sp>
      <p:sp>
        <p:nvSpPr>
          <p:cNvPr id="1452" name="Google Shape;1452;p58"/>
          <p:cNvSpPr/>
          <p:nvPr/>
        </p:nvSpPr>
        <p:spPr>
          <a:xfrm>
            <a:off x="6503600" y="2781800"/>
            <a:ext cx="291300" cy="3558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8"/>
          <p:cNvSpPr txBox="1"/>
          <p:nvPr/>
        </p:nvSpPr>
        <p:spPr>
          <a:xfrm>
            <a:off x="4819225" y="3148650"/>
            <a:ext cx="3598500" cy="1046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2"/>
                </a:solidFill>
                <a:latin typeface="Fira Sans"/>
                <a:ea typeface="Fira Sans"/>
                <a:cs typeface="Fira Sans"/>
                <a:sym typeface="Fira Sans"/>
              </a:rPr>
              <a:t>potențialul de a utiliza tehnologia informației din motive egoiste și din alte motive, care într-o oarecare măsură amenință securitatea.</a:t>
            </a:r>
            <a:endParaRPr sz="1200">
              <a:latin typeface="Fira Sans"/>
              <a:ea typeface="Fira Sans"/>
              <a:cs typeface="Fira Sans"/>
              <a:sym typeface="Fira Sans"/>
            </a:endParaRPr>
          </a:p>
        </p:txBody>
      </p:sp>
      <p:pic>
        <p:nvPicPr>
          <p:cNvPr id="1454" name="Google Shape;1454;p58"/>
          <p:cNvPicPr preferRelativeResize="0"/>
          <p:nvPr/>
        </p:nvPicPr>
        <p:blipFill>
          <a:blip r:embed="rId3">
            <a:alphaModFix/>
          </a:blip>
          <a:stretch>
            <a:fillRect/>
          </a:stretch>
        </p:blipFill>
        <p:spPr>
          <a:xfrm>
            <a:off x="7778325" y="3945625"/>
            <a:ext cx="993000" cy="99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59"/>
          <p:cNvSpPr txBox="1"/>
          <p:nvPr/>
        </p:nvSpPr>
        <p:spPr>
          <a:xfrm>
            <a:off x="593075" y="537075"/>
            <a:ext cx="3784800" cy="3140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600">
                <a:solidFill>
                  <a:schemeClr val="dk2"/>
                </a:solidFill>
                <a:latin typeface="PT Sans"/>
                <a:ea typeface="PT Sans"/>
                <a:cs typeface="PT Sans"/>
                <a:sym typeface="PT Sans"/>
              </a:rPr>
              <a:t>Spre deosebire de o crimă obișnuită, un criminal cibernetic nu folosește arme tradiționale. Arsenalul său este armele informaționale, toate instrumentele folosite pentru a pătrunde în rețea, a sparge și a modifica software-ul, a obține informații neautorizate sau a bloca funcționarea sistemelor informatice. Chiar și astăzi, un terorist cibernetic poate face mai mult rău folosind o tastatură și un mouse în arsenalul criminal decât un dispozitiv exploziv, cum ar fi o bombă.</a:t>
            </a:r>
            <a:endParaRPr>
              <a:latin typeface="PT Sans"/>
              <a:ea typeface="PT Sans"/>
              <a:cs typeface="PT Sans"/>
              <a:sym typeface="PT Sans"/>
            </a:endParaRPr>
          </a:p>
        </p:txBody>
      </p:sp>
      <p:sp>
        <p:nvSpPr>
          <p:cNvPr id="1460" name="Google Shape;1460;p59"/>
          <p:cNvSpPr txBox="1"/>
          <p:nvPr/>
        </p:nvSpPr>
        <p:spPr>
          <a:xfrm>
            <a:off x="4722975" y="432150"/>
            <a:ext cx="3784800" cy="4279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2"/>
                </a:solidFill>
                <a:latin typeface="PT Sans"/>
                <a:ea typeface="PT Sans"/>
                <a:cs typeface="PT Sans"/>
                <a:sym typeface="PT Sans"/>
              </a:rPr>
              <a:t>Ciberterorismul diferă de aceste forme de influență asupra spațiului cibernetic prin obiectivele sale, care rămân caracteristice terorismului politic în general. Principala formă este un atac informațional asupra sistemelor, a echipamentelor de transmisie a datelor și a altor componente ale infrastructurii informaționale. Un astfel de atac vă permite să intrați în sistemul atacat, să interceptați controlul sau să suprimați mijloacele de schimb de informații în rețea și să efectuați alte efecte distructive. Pericolul ste că nu are granițe naționale, iar actele pot fi comise oriunde în lume. De obicei, este foarte dificil să detectezi un terorist în spațiul informațional, deoarece acesta acționează prin intermediul unuia sau mai multor computere fictive, ceea ce îngreunează identificarea lui și determinarea locației sale.</a:t>
            </a:r>
            <a:endParaRPr sz="1200">
              <a:latin typeface="PT Sans"/>
              <a:ea typeface="PT Sans"/>
              <a:cs typeface="PT Sans"/>
              <a:sym typeface="PT Sans"/>
            </a:endParaRPr>
          </a:p>
        </p:txBody>
      </p:sp>
      <p:pic>
        <p:nvPicPr>
          <p:cNvPr id="1461" name="Google Shape;1461;p59"/>
          <p:cNvPicPr preferRelativeResize="0"/>
          <p:nvPr/>
        </p:nvPicPr>
        <p:blipFill>
          <a:blip r:embed="rId3">
            <a:alphaModFix/>
          </a:blip>
          <a:stretch>
            <a:fillRect/>
          </a:stretch>
        </p:blipFill>
        <p:spPr>
          <a:xfrm>
            <a:off x="1926075" y="3592550"/>
            <a:ext cx="1118801" cy="11188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60"/>
          <p:cNvSpPr txBox="1"/>
          <p:nvPr>
            <p:ph type="title"/>
          </p:nvPr>
        </p:nvSpPr>
        <p:spPr>
          <a:xfrm>
            <a:off x="841075" y="1585100"/>
            <a:ext cx="7321800" cy="3208800"/>
          </a:xfrm>
          <a:prstGeom prst="rect">
            <a:avLst/>
          </a:prstGeom>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rPr lang="en" sz="1200">
                <a:solidFill>
                  <a:srgbClr val="000000"/>
                </a:solidFill>
                <a:latin typeface="Times New Roman"/>
                <a:ea typeface="Times New Roman"/>
                <a:cs typeface="Times New Roman"/>
                <a:sym typeface="Times New Roman"/>
              </a:rPr>
              <a:t>Comunitatea internațională se confruntă cu o amenințare în evoluție la adresa păcii și securității globale. Pacea este amenințată de terorism, război cibernetic, crize economice, arme de distrugere în masă și conflicte interstatale. Ca urmare, eforturile de securitate se concentrează în primul rând pe aceste riscuri mai bine cunoscute.</a:t>
            </a:r>
            <a:endParaRPr sz="1200">
              <a:solidFill>
                <a:srgbClr val="000000"/>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sz="1200">
                <a:solidFill>
                  <a:srgbClr val="000000"/>
                </a:solidFill>
                <a:latin typeface="Times New Roman"/>
                <a:ea typeface="Times New Roman"/>
                <a:cs typeface="Times New Roman"/>
                <a:sym typeface="Times New Roman"/>
              </a:rPr>
              <a:t>Vorbind despre amenințările pe care le-am subliniat în cadrul cercetării, scoatem în evidență faptul că toate sunt interconectate și depind una de cealaltă, generând schimbări importante în mediul de securitate internațională.</a:t>
            </a:r>
            <a:endParaRPr sz="1200">
              <a:solidFill>
                <a:srgbClr val="000000"/>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sz="1200">
                <a:solidFill>
                  <a:srgbClr val="000000"/>
                </a:solidFill>
                <a:latin typeface="Times New Roman"/>
                <a:ea typeface="Times New Roman"/>
                <a:cs typeface="Times New Roman"/>
                <a:sym typeface="Times New Roman"/>
              </a:rPr>
              <a:t>Un factor important în politica mondială din ultimele decenii sunt descoperirile științifice și tehnologice cu consecințe de amploare în domeniile economice, sociale, politice, ideologice ale vieții umane și respectiv pentru mediul internațional de securitate. Informatizarea și revoluția informațională au deschis calea unei revoluții științifice și tehnologice în afacerile militare. Introducerea tehnologiilor înalte, a schimbat în mod semnificativ regulile care le urmează politica internațională.</a:t>
            </a:r>
            <a:endParaRPr/>
          </a:p>
        </p:txBody>
      </p:sp>
      <p:sp>
        <p:nvSpPr>
          <p:cNvPr id="1467" name="Google Shape;1467;p60"/>
          <p:cNvSpPr txBox="1"/>
          <p:nvPr>
            <p:ph idx="2" type="title"/>
          </p:nvPr>
        </p:nvSpPr>
        <p:spPr>
          <a:xfrm>
            <a:off x="3805225" y="884200"/>
            <a:ext cx="1393500" cy="778500"/>
          </a:xfrm>
          <a:prstGeom prst="rect">
            <a:avLst/>
          </a:prstGeom>
          <a:solidFill>
            <a:schemeClr val="dk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2100"/>
              <a:t>Concluzii</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61"/>
          <p:cNvSpPr txBox="1"/>
          <p:nvPr/>
        </p:nvSpPr>
        <p:spPr>
          <a:xfrm>
            <a:off x="1154825" y="879475"/>
            <a:ext cx="7017900" cy="3724800"/>
          </a:xfrm>
          <a:prstGeom prst="rect">
            <a:avLst/>
          </a:prstGeom>
          <a:noFill/>
          <a:ln>
            <a:noFill/>
          </a:ln>
        </p:spPr>
        <p:txBody>
          <a:bodyPr anchorCtr="0" anchor="t" bIns="91425" lIns="91425" spcFirstLastPara="1" rIns="91425" wrap="square" tIns="91425">
            <a:spAutoFit/>
          </a:bodyPr>
          <a:lstStyle/>
          <a:p>
            <a:pPr indent="-292100" lvl="0" marL="457200" rtl="0" algn="just">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Bertel Heurlin and Kristensen, International security. Encyclopedia of Life Support Systems, International relations – Vol.II.</a:t>
            </a:r>
            <a:r>
              <a:rPr lang="en" sz="1000">
                <a:uFill>
                  <a:noFill/>
                </a:uFill>
                <a:latin typeface="Times New Roman"/>
                <a:ea typeface="Times New Roman"/>
                <a:cs typeface="Times New Roman"/>
                <a:sym typeface="Times New Roman"/>
                <a:hlinkClick r:id="rId3"/>
              </a:rPr>
              <a:t> </a:t>
            </a:r>
            <a:r>
              <a:rPr lang="en" sz="1000" u="sng">
                <a:solidFill>
                  <a:srgbClr val="0563C1"/>
                </a:solidFill>
                <a:latin typeface="Times New Roman"/>
                <a:ea typeface="Times New Roman"/>
                <a:cs typeface="Times New Roman"/>
                <a:sym typeface="Times New Roman"/>
                <a:hlinkClick r:id="rId4">
                  <a:extLst>
                    <a:ext uri="{A12FA001-AC4F-418D-AE19-62706E023703}">
                      <ahyp:hlinkClr val="tx"/>
                    </a:ext>
                  </a:extLst>
                </a:hlinkClick>
              </a:rPr>
              <a:t>https://www.eolss.net/sample-chapters/C14/E1-35-04-02.pdf</a:t>
            </a:r>
            <a:r>
              <a:rPr lang="en" sz="1000">
                <a:latin typeface="Times New Roman"/>
                <a:ea typeface="Times New Roman"/>
                <a:cs typeface="Times New Roman"/>
                <a:sym typeface="Times New Roman"/>
              </a:rPr>
              <a:t> (Accesat la 23.11.2021).</a:t>
            </a:r>
            <a:endParaRPr sz="1000">
              <a:latin typeface="Times New Roman"/>
              <a:ea typeface="Times New Roman"/>
              <a:cs typeface="Times New Roman"/>
              <a:sym typeface="Times New Roman"/>
            </a:endParaRPr>
          </a:p>
          <a:p>
            <a:pPr indent="-292100" lvl="0" marL="457200" rtl="0" algn="just">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Buzan, Barry; Wæver, Ole; Securitatea, un nou cadru de analiză. Cluj: Editura Wilde Jaap de (2010).</a:t>
            </a:r>
            <a:endParaRPr sz="1000">
              <a:latin typeface="Times New Roman"/>
              <a:ea typeface="Times New Roman"/>
              <a:cs typeface="Times New Roman"/>
              <a:sym typeface="Times New Roman"/>
            </a:endParaRPr>
          </a:p>
          <a:p>
            <a:pPr indent="-292100" lvl="0" marL="457200" rtl="0" algn="just">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Callaghan Jean, Securitatea intenațională și forțele armate. București: Editura Tritonic (2011).</a:t>
            </a:r>
            <a:endParaRPr sz="1000">
              <a:latin typeface="Times New Roman"/>
              <a:ea typeface="Times New Roman"/>
              <a:cs typeface="Times New Roman"/>
              <a:sym typeface="Times New Roman"/>
            </a:endParaRPr>
          </a:p>
          <a:p>
            <a:pPr indent="-292100" lvl="0" marL="457200" rtl="0" algn="just">
              <a:lnSpc>
                <a:spcPct val="15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Cosma, Mircea &amp; Ispas, Securitatea în structurile europene şi euro-atlantice. București: Teofil (2012).</a:t>
            </a:r>
            <a:endParaRPr sz="1000">
              <a:latin typeface="Times New Roman"/>
              <a:ea typeface="Times New Roman"/>
              <a:cs typeface="Times New Roman"/>
              <a:sym typeface="Times New Roman"/>
            </a:endParaRPr>
          </a:p>
          <a:p>
            <a:pPr indent="-292100" lvl="0" marL="457200" rtl="0" algn="just">
              <a:lnSpc>
                <a:spcPct val="15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Global Catastrophic Risks 2020. (PDF). Global Challenges Foundation. July 13, 2020.</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Irimia Ion, Aspecte ale insecurităţii naţionale. În Buletinul AISM, 2002, p. 105.</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Janczewski, Lech; Colarik, Andrew (ed.). </a:t>
            </a:r>
            <a:r>
              <a:rPr i="1" lang="en" sz="1000">
                <a:latin typeface="Times New Roman"/>
                <a:ea typeface="Times New Roman"/>
                <a:cs typeface="Times New Roman"/>
                <a:sym typeface="Times New Roman"/>
              </a:rPr>
              <a:t>Cyber warfare and cyber terrorism</a:t>
            </a:r>
            <a:r>
              <a:rPr lang="en" sz="1000">
                <a:latin typeface="Times New Roman"/>
                <a:ea typeface="Times New Roman"/>
                <a:cs typeface="Times New Roman"/>
                <a:sym typeface="Times New Roman"/>
              </a:rPr>
              <a:t>. IGI Global, 2007.</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Pk Mallick, International security environment. The Centre for Land Warfare Studies, September 2020.</a:t>
            </a:r>
            <a:r>
              <a:rPr lang="en" sz="1000">
                <a:uFill>
                  <a:noFill/>
                </a:uFill>
                <a:latin typeface="Times New Roman"/>
                <a:ea typeface="Times New Roman"/>
                <a:cs typeface="Times New Roman"/>
                <a:sym typeface="Times New Roman"/>
                <a:hlinkClick r:id="rId5"/>
              </a:rPr>
              <a:t> </a:t>
            </a:r>
            <a:r>
              <a:rPr lang="en" sz="1000" u="sng">
                <a:solidFill>
                  <a:srgbClr val="0563C1"/>
                </a:solidFill>
                <a:latin typeface="Times New Roman"/>
                <a:ea typeface="Times New Roman"/>
                <a:cs typeface="Times New Roman"/>
                <a:sym typeface="Times New Roman"/>
                <a:hlinkClick r:id="rId6">
                  <a:extLst>
                    <a:ext uri="{A12FA001-AC4F-418D-AE19-62706E023703}">
                      <ahyp:hlinkClr val="tx"/>
                    </a:ext>
                  </a:extLst>
                </a:hlinkClick>
              </a:rPr>
              <a:t>https://www.researchgate.net/publication/344325794_INTERNATIONAL_SECURITY_ENVIRONMENT</a:t>
            </a:r>
            <a:r>
              <a:rPr lang="en" sz="1000">
                <a:latin typeface="Times New Roman"/>
                <a:ea typeface="Times New Roman"/>
                <a:cs typeface="Times New Roman"/>
                <a:sym typeface="Times New Roman"/>
              </a:rPr>
              <a:t> (Accesat la 23.11.2021).</a:t>
            </a:r>
            <a:endParaRPr sz="1000">
              <a:latin typeface="Times New Roman"/>
              <a:ea typeface="Times New Roman"/>
              <a:cs typeface="Times New Roman"/>
              <a:sym typeface="Times New Roman"/>
            </a:endParaRPr>
          </a:p>
          <a:p>
            <a:pPr indent="-292100" lvl="0" marL="457200" rtl="0" algn="just">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Sindico, Francesco. Climate change: A security (council) issue. </a:t>
            </a:r>
            <a:r>
              <a:rPr i="1" lang="en" sz="1000">
                <a:latin typeface="Times New Roman"/>
                <a:ea typeface="Times New Roman"/>
                <a:cs typeface="Times New Roman"/>
                <a:sym typeface="Times New Roman"/>
              </a:rPr>
              <a:t>Carbon &amp; Climate L. Rev.</a:t>
            </a:r>
            <a:r>
              <a:rPr lang="en" sz="1000">
                <a:latin typeface="Times New Roman"/>
                <a:ea typeface="Times New Roman"/>
                <a:cs typeface="Times New Roman"/>
                <a:sym typeface="Times New Roman"/>
              </a:rPr>
              <a:t>, 2007, 29.</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Stan Flavia-Emilia, Securitatea internaţională: aspecte globale şi regionale.</a:t>
            </a:r>
            <a:r>
              <a:rPr lang="en" sz="1000">
                <a:uFill>
                  <a:noFill/>
                </a:uFill>
                <a:latin typeface="Times New Roman"/>
                <a:ea typeface="Times New Roman"/>
                <a:cs typeface="Times New Roman"/>
                <a:sym typeface="Times New Roman"/>
                <a:hlinkClick r:id="rId7"/>
              </a:rPr>
              <a:t> </a:t>
            </a:r>
            <a:r>
              <a:rPr lang="en" sz="1000" u="sng">
                <a:solidFill>
                  <a:srgbClr val="0563C1"/>
                </a:solidFill>
                <a:latin typeface="Times New Roman"/>
                <a:ea typeface="Times New Roman"/>
                <a:cs typeface="Times New Roman"/>
                <a:sym typeface="Times New Roman"/>
                <a:hlinkClick r:id="rId8">
                  <a:extLst>
                    <a:ext uri="{A12FA001-AC4F-418D-AE19-62706E023703}">
                      <ahyp:hlinkClr val="tx"/>
                    </a:ext>
                  </a:extLst>
                </a:hlinkClick>
              </a:rPr>
              <a:t>https://revista.unap.ro/index.php/revista/article/download/110/110/</a:t>
            </a:r>
            <a:r>
              <a:rPr lang="en" sz="1000">
                <a:latin typeface="Times New Roman"/>
                <a:ea typeface="Times New Roman"/>
                <a:cs typeface="Times New Roman"/>
                <a:sym typeface="Times New Roman"/>
              </a:rPr>
              <a:t> (Accesat la 23.11.2021).</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Stern, Nicholas. Stern Review: The economics of climate change. 2006.</a:t>
            </a:r>
            <a:endParaRPr sz="1000">
              <a:latin typeface="Times New Roman"/>
              <a:ea typeface="Times New Roman"/>
              <a:cs typeface="Times New Roman"/>
              <a:sym typeface="Times New Roman"/>
            </a:endParaRPr>
          </a:p>
          <a:p>
            <a:pPr indent="-292100" lvl="0" marL="457200" rtl="0" algn="just">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The Global Security Defense Index on Climate Change. ASP. American Security Project. 2021.</a:t>
            </a:r>
            <a:r>
              <a:rPr lang="en" sz="1000">
                <a:uFill>
                  <a:noFill/>
                </a:uFill>
                <a:latin typeface="Times New Roman"/>
                <a:ea typeface="Times New Roman"/>
                <a:cs typeface="Times New Roman"/>
                <a:sym typeface="Times New Roman"/>
                <a:hlinkClick r:id="rId9"/>
              </a:rPr>
              <a:t> </a:t>
            </a:r>
            <a:r>
              <a:rPr lang="en" sz="1000" u="sng">
                <a:solidFill>
                  <a:srgbClr val="0000FF"/>
                </a:solidFill>
                <a:latin typeface="Times New Roman"/>
                <a:ea typeface="Times New Roman"/>
                <a:cs typeface="Times New Roman"/>
                <a:sym typeface="Times New Roman"/>
                <a:hlinkClick r:id="rId10">
                  <a:extLst>
                    <a:ext uri="{A12FA001-AC4F-418D-AE19-62706E023703}">
                      <ahyp:hlinkClr val="tx"/>
                    </a:ext>
                  </a:extLst>
                </a:hlinkClick>
              </a:rPr>
              <a:t>https://www.americansecurityproject.org/climate-energy-and-security/climate-change/gsdicc/</a:t>
            </a:r>
            <a:r>
              <a:rPr lang="en" sz="1000">
                <a:latin typeface="Times New Roman"/>
                <a:ea typeface="Times New Roman"/>
                <a:cs typeface="Times New Roman"/>
                <a:sym typeface="Times New Roman"/>
              </a:rPr>
              <a:t> (Accesat la 23.11.2021).</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William H. Mc N</a:t>
            </a:r>
            <a:r>
              <a:rPr lang="en" sz="1000">
                <a:latin typeface="Times New Roman"/>
                <a:ea typeface="Times New Roman"/>
                <a:cs typeface="Times New Roman"/>
                <a:sym typeface="Times New Roman"/>
              </a:rPr>
              <a:t>eill</a:t>
            </a:r>
            <a:r>
              <a:rPr lang="en" sz="1000">
                <a:latin typeface="Times New Roman"/>
                <a:ea typeface="Times New Roman"/>
                <a:cs typeface="Times New Roman"/>
                <a:sym typeface="Times New Roman"/>
              </a:rPr>
              <a:t>, The rise of the West, University of Chicago Press, Chicago, 1982, p. 74.</a:t>
            </a:r>
            <a:endParaRPr sz="1000">
              <a:latin typeface="Times New Roman"/>
              <a:ea typeface="Times New Roman"/>
              <a:cs typeface="Times New Roman"/>
              <a:sym typeface="Times New Roman"/>
            </a:endParaRPr>
          </a:p>
          <a:p>
            <a:pPr indent="-292100" lvl="0" marL="457200" rtl="0" algn="just">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Авдокушин Е.Ф. Международные экономические отношения. М. 2004</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Косов Ю.В. Международный терроризм как глобальная проблема // Сборник. Перспективы человека в глобализирующемся мире. – 2005, № 5.</a:t>
            </a:r>
            <a:endParaRPr sz="1000">
              <a:latin typeface="Times New Roman"/>
              <a:ea typeface="Times New Roman"/>
              <a:cs typeface="Times New Roman"/>
              <a:sym typeface="Times New Roman"/>
            </a:endParaRPr>
          </a:p>
          <a:p>
            <a:pPr indent="-292100" lvl="0" marL="457200" rtl="0" algn="l">
              <a:lnSpc>
                <a:spcPct val="1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Спиридонов И.А. Мировая экономика. – М.: 2003.</a:t>
            </a:r>
            <a:endParaRPr sz="1000">
              <a:latin typeface="Times New Roman"/>
              <a:ea typeface="Times New Roman"/>
              <a:cs typeface="Times New Roman"/>
              <a:sym typeface="Times New Roman"/>
            </a:endParaRPr>
          </a:p>
        </p:txBody>
      </p:sp>
      <p:sp>
        <p:nvSpPr>
          <p:cNvPr id="1473" name="Google Shape;1473;p61"/>
          <p:cNvSpPr txBox="1"/>
          <p:nvPr/>
        </p:nvSpPr>
        <p:spPr>
          <a:xfrm>
            <a:off x="3132900" y="371575"/>
            <a:ext cx="2878200" cy="5079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accent4"/>
                </a:solidFill>
                <a:latin typeface="EB Garamond"/>
                <a:ea typeface="EB Garamond"/>
                <a:cs typeface="EB Garamond"/>
                <a:sym typeface="EB Garamond"/>
              </a:rPr>
              <a:t>Lista bibliografică</a:t>
            </a:r>
            <a:endParaRPr sz="2100">
              <a:solidFill>
                <a:schemeClr val="accent4"/>
              </a:solidFill>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35"/>
          <p:cNvSpPr/>
          <p:nvPr/>
        </p:nvSpPr>
        <p:spPr>
          <a:xfrm>
            <a:off x="1127430" y="4778517"/>
            <a:ext cx="6889141" cy="24"/>
          </a:xfrm>
          <a:custGeom>
            <a:rect b="b" l="l" r="r" t="t"/>
            <a:pathLst>
              <a:path extrusionOk="0" h="1" w="266247">
                <a:moveTo>
                  <a:pt x="266246" y="1"/>
                </a:moveTo>
                <a:lnTo>
                  <a:pt x="0" y="1"/>
                </a:lnTo>
                <a:lnTo>
                  <a:pt x="221370" y="1"/>
                </a:lnTo>
                <a:close/>
              </a:path>
            </a:pathLst>
          </a:custGeom>
          <a:solidFill>
            <a:srgbClr val="D2D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5"/>
          <p:cNvSpPr txBox="1"/>
          <p:nvPr>
            <p:ph type="title"/>
          </p:nvPr>
        </p:nvSpPr>
        <p:spPr>
          <a:xfrm>
            <a:off x="2207550" y="768575"/>
            <a:ext cx="4728900" cy="56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400"/>
              <a:t>Introducere</a:t>
            </a:r>
            <a:endParaRPr b="1" sz="3400"/>
          </a:p>
        </p:txBody>
      </p:sp>
      <p:sp>
        <p:nvSpPr>
          <p:cNvPr id="1143" name="Google Shape;1143;p35"/>
          <p:cNvSpPr txBox="1"/>
          <p:nvPr>
            <p:ph idx="1" type="subTitle"/>
          </p:nvPr>
        </p:nvSpPr>
        <p:spPr>
          <a:xfrm>
            <a:off x="1030050" y="2141800"/>
            <a:ext cx="7083900" cy="1978500"/>
          </a:xfrm>
          <a:prstGeom prst="rect">
            <a:avLst/>
          </a:prstGeom>
        </p:spPr>
        <p:txBody>
          <a:bodyPr anchorCtr="0" anchor="ctr" bIns="91425" lIns="91425" spcFirstLastPara="1" rIns="91425" wrap="square" tIns="91425">
            <a:noAutofit/>
          </a:bodyPr>
          <a:lstStyle/>
          <a:p>
            <a:pPr indent="139700" lvl="0" marL="0" rtl="0" algn="just">
              <a:lnSpc>
                <a:spcPct val="115000"/>
              </a:lnSpc>
              <a:spcBef>
                <a:spcPts val="0"/>
              </a:spcBef>
              <a:spcAft>
                <a:spcPts val="0"/>
              </a:spcAft>
              <a:buNone/>
            </a:pPr>
            <a:r>
              <a:rPr lang="en" sz="1400">
                <a:solidFill>
                  <a:srgbClr val="000000"/>
                </a:solidFill>
                <a:latin typeface="Times New Roman"/>
                <a:ea typeface="Times New Roman"/>
                <a:cs typeface="Times New Roman"/>
                <a:sym typeface="Times New Roman"/>
              </a:rPr>
              <a:t>Problema securității internaționale este una dintre problemele centrale, iar omenirea s-a confruntat de foarte mult timp cu problema asigurării sale. Procesul de globalizare, care afectează progresiv dezvoltarea tuturor sferelor vieții societății și a statului, contribuie la crearea unor amenințări complet noi și mai sofisticate nu numai la adresa păcii și a dreptului internațional, ci și la securitatea internațională. Problemele de securitate au dobândit caracteristici fundamentale noi în lumea modernă. Viața actuală se caracterizează prin implicarea întregii omeniri în procesele mondiale, al căror curs este accelerat de progresul științific și tehnologic fără precedent, de agravarea materiilor prime sociale, economice și a altor probleme care devin de natură globală. Este important de menționat că provocările existente la adresa securității internaționale formează o serie de amenințări, printre care se observă criminalitatea cibernetică și terorismul cibernetic. Când vorbim despre amenințările respective, cu siguranță nu putem omite cele de tip politic, economic, militar, social sau ecologic.</a:t>
            </a:r>
            <a:endParaRPr sz="14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36"/>
          <p:cNvSpPr txBox="1"/>
          <p:nvPr>
            <p:ph type="title"/>
          </p:nvPr>
        </p:nvSpPr>
        <p:spPr>
          <a:xfrm>
            <a:off x="550350" y="557175"/>
            <a:ext cx="54036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100"/>
              <a:t>Conceptul de securitate</a:t>
            </a:r>
            <a:endParaRPr b="1" sz="2100"/>
          </a:p>
        </p:txBody>
      </p:sp>
      <p:sp>
        <p:nvSpPr>
          <p:cNvPr id="1149" name="Google Shape;1149;p36"/>
          <p:cNvSpPr txBox="1"/>
          <p:nvPr/>
        </p:nvSpPr>
        <p:spPr>
          <a:xfrm>
            <a:off x="1074875" y="1416700"/>
            <a:ext cx="3000000" cy="1985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latin typeface="Times New Roman"/>
                <a:ea typeface="Times New Roman"/>
                <a:cs typeface="Times New Roman"/>
                <a:sym typeface="Times New Roman"/>
              </a:rPr>
              <a:t>Conceptul de securitate internațională că securitate între state aparține secolului XX. </a:t>
            </a:r>
            <a:r>
              <a:rPr lang="en" sz="1300">
                <a:latin typeface="Times New Roman"/>
                <a:ea typeface="Times New Roman"/>
                <a:cs typeface="Times New Roman"/>
                <a:sym typeface="Times New Roman"/>
              </a:rPr>
              <a:t>Securitatea a reprezentat încă de la începutul omenirii o preocupare esenţială, aşa cum reiese şi din piramida lui Maslow, unde nevoia de securitate este plasată ca nivel de importanţă imediat după nevoile fiziologice.</a:t>
            </a:r>
            <a:endParaRPr sz="1300">
              <a:latin typeface="Times New Roman"/>
              <a:ea typeface="Times New Roman"/>
              <a:cs typeface="Times New Roman"/>
              <a:sym typeface="Times New Roman"/>
            </a:endParaRPr>
          </a:p>
        </p:txBody>
      </p:sp>
      <p:sp>
        <p:nvSpPr>
          <p:cNvPr id="1150" name="Google Shape;1150;p36"/>
          <p:cNvSpPr txBox="1"/>
          <p:nvPr/>
        </p:nvSpPr>
        <p:spPr>
          <a:xfrm>
            <a:off x="4681525" y="641175"/>
            <a:ext cx="3693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Amenințările nu mai vin în primul rând din partea statelor. Amenințările vin:</a:t>
            </a:r>
            <a:endParaRPr sz="1500"/>
          </a:p>
        </p:txBody>
      </p:sp>
      <p:sp>
        <p:nvSpPr>
          <p:cNvPr id="1151" name="Google Shape;1151;p36"/>
          <p:cNvSpPr/>
          <p:nvPr/>
        </p:nvSpPr>
        <p:spPr>
          <a:xfrm>
            <a:off x="947575" y="3699725"/>
            <a:ext cx="7248860" cy="801945"/>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imes New Roman"/>
                <a:ea typeface="Times New Roman"/>
                <a:cs typeface="Times New Roman"/>
                <a:sym typeface="Times New Roman"/>
              </a:rPr>
              <a:t>Ambiguitatea termenului derivă din multitudinea de arii pe care le acoperă, şi este „exacerbată de       faptul că în viaţa politică internă a statelor sub acoperirea securităţii naţionale sunt invocate - în funcţie de împrejurări - o serie largă de acţiuni şi activităţi politice”.</a:t>
            </a:r>
            <a:endParaRPr sz="1300">
              <a:latin typeface="Times New Roman"/>
              <a:ea typeface="Times New Roman"/>
              <a:cs typeface="Times New Roman"/>
              <a:sym typeface="Times New Roman"/>
            </a:endParaRPr>
          </a:p>
        </p:txBody>
      </p:sp>
      <p:sp>
        <p:nvSpPr>
          <p:cNvPr id="1152" name="Google Shape;1152;p36"/>
          <p:cNvSpPr/>
          <p:nvPr/>
        </p:nvSpPr>
        <p:spPr>
          <a:xfrm rot="-2196712">
            <a:off x="692812" y="1193202"/>
            <a:ext cx="927927" cy="451298"/>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6"/>
          <p:cNvSpPr/>
          <p:nvPr/>
        </p:nvSpPr>
        <p:spPr>
          <a:xfrm>
            <a:off x="4265225" y="1225600"/>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de la grupuri etnice obsedate de hipernaționalism, </a:t>
            </a:r>
            <a:endParaRPr/>
          </a:p>
        </p:txBody>
      </p:sp>
      <p:sp>
        <p:nvSpPr>
          <p:cNvPr id="1154" name="Google Shape;1154;p36"/>
          <p:cNvSpPr/>
          <p:nvPr/>
        </p:nvSpPr>
        <p:spPr>
          <a:xfrm>
            <a:off x="6504300" y="1225600"/>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de la bande criminale, de fluxuri de refugiați, </a:t>
            </a:r>
            <a:endParaRPr sz="1200">
              <a:latin typeface="Times New Roman"/>
              <a:ea typeface="Times New Roman"/>
              <a:cs typeface="Times New Roman"/>
              <a:sym typeface="Times New Roman"/>
            </a:endParaRPr>
          </a:p>
        </p:txBody>
      </p:sp>
      <p:sp>
        <p:nvSpPr>
          <p:cNvPr id="1155" name="Google Shape;1155;p36"/>
          <p:cNvSpPr/>
          <p:nvPr/>
        </p:nvSpPr>
        <p:spPr>
          <a:xfrm>
            <a:off x="6504300" y="2756675"/>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de la poluare și efectele poluării, </a:t>
            </a:r>
            <a:endParaRPr/>
          </a:p>
        </p:txBody>
      </p:sp>
      <p:sp>
        <p:nvSpPr>
          <p:cNvPr id="1156" name="Google Shape;1156;p36"/>
          <p:cNvSpPr/>
          <p:nvPr/>
        </p:nvSpPr>
        <p:spPr>
          <a:xfrm>
            <a:off x="4265225" y="2218900"/>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de suprapopulare, de state eșuate, </a:t>
            </a:r>
            <a:endParaRPr/>
          </a:p>
        </p:txBody>
      </p:sp>
      <p:sp>
        <p:nvSpPr>
          <p:cNvPr id="1157" name="Google Shape;1157;p36"/>
          <p:cNvSpPr/>
          <p:nvPr/>
        </p:nvSpPr>
        <p:spPr>
          <a:xfrm>
            <a:off x="6504300" y="2194650"/>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de sărăcie, de proasta gestionare economică,</a:t>
            </a:r>
            <a:endParaRPr/>
          </a:p>
        </p:txBody>
      </p:sp>
      <p:sp>
        <p:nvSpPr>
          <p:cNvPr id="1158" name="Google Shape;1158;p36"/>
          <p:cNvSpPr/>
          <p:nvPr/>
        </p:nvSpPr>
        <p:spPr>
          <a:xfrm>
            <a:off x="4265225" y="2727675"/>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terorism, alimente periculoase, </a:t>
            </a:r>
            <a:endParaRPr/>
          </a:p>
        </p:txBody>
      </p:sp>
      <p:sp>
        <p:nvSpPr>
          <p:cNvPr id="1159" name="Google Shape;1159;p36"/>
          <p:cNvSpPr/>
          <p:nvPr/>
        </p:nvSpPr>
        <p:spPr>
          <a:xfrm>
            <a:off x="6504300" y="1710125"/>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de la epidemii, SIDA,</a:t>
            </a:r>
            <a:endParaRPr/>
          </a:p>
        </p:txBody>
      </p:sp>
      <p:sp>
        <p:nvSpPr>
          <p:cNvPr id="1160" name="Google Shape;1160;p36"/>
          <p:cNvSpPr/>
          <p:nvPr/>
        </p:nvSpPr>
        <p:spPr>
          <a:xfrm>
            <a:off x="4265225" y="1710125"/>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de la guvernarea mafioților, </a:t>
            </a:r>
            <a:endParaRPr/>
          </a:p>
        </p:txBody>
      </p:sp>
      <p:sp>
        <p:nvSpPr>
          <p:cNvPr id="1161" name="Google Shape;1161;p36"/>
          <p:cNvSpPr/>
          <p:nvPr/>
        </p:nvSpPr>
        <p:spPr>
          <a:xfrm>
            <a:off x="5491975" y="3236450"/>
            <a:ext cx="2072100" cy="3693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irigarea și distrugerea naturii și diversificarea naturii.</a:t>
            </a:r>
            <a:endParaRPr sz="1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37"/>
          <p:cNvSpPr txBox="1"/>
          <p:nvPr/>
        </p:nvSpPr>
        <p:spPr>
          <a:xfrm>
            <a:off x="587275" y="1230750"/>
            <a:ext cx="3774600" cy="2786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În </a:t>
            </a:r>
            <a:r>
              <a:rPr b="1" i="1" lang="en" sz="1300">
                <a:latin typeface="Times New Roman"/>
                <a:ea typeface="Times New Roman"/>
                <a:cs typeface="Times New Roman"/>
                <a:sym typeface="Times New Roman"/>
              </a:rPr>
              <a:t>primul articol al Cartei ONU</a:t>
            </a:r>
            <a:r>
              <a:rPr lang="en" sz="1300">
                <a:latin typeface="Times New Roman"/>
                <a:ea typeface="Times New Roman"/>
                <a:cs typeface="Times New Roman"/>
                <a:sym typeface="Times New Roman"/>
              </a:rPr>
              <a:t> se defineşte obiectivul său principal, şi anume „pentru a menţine pacea şi securitatea internaţională şi, în acest scop: să ia măsuri colective eficace pentru prevenirea şi înlăturarea ameninţărilor împotriva păcii şi pentru reprimarea oricăror acte de agresiune sau altor încălcări ale păcii şi să înfăptuiască, prin mijloace paşnice şi în conformitate cu principiile justiţiei şi dreptului internaţional, aplanarea ori rezolvarea diferendelor sau situaţiilor cu caracter internaţional care ar putea duce la o încălcare a păcii.</a:t>
            </a:r>
            <a:endParaRPr sz="1500"/>
          </a:p>
        </p:txBody>
      </p:sp>
      <p:sp>
        <p:nvSpPr>
          <p:cNvPr id="1167" name="Google Shape;1167;p37"/>
          <p:cNvSpPr txBox="1"/>
          <p:nvPr/>
        </p:nvSpPr>
        <p:spPr>
          <a:xfrm>
            <a:off x="5033275" y="830550"/>
            <a:ext cx="3337500" cy="3586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Times New Roman"/>
                <a:ea typeface="Times New Roman"/>
                <a:cs typeface="Times New Roman"/>
                <a:sym typeface="Times New Roman"/>
              </a:rPr>
              <a:t>Larg acceptat, conceptul de „securitate”, a început să fie utilizat frecvent în Statele Unite la sfârşitul anilor 1940 – începutul anilor 1950, când termenul făcea referire la sfera civil-militară privind strategia de cercetare, tehnologia, controlul armelor în timpul Războiului Rece, în care problema confruntărilor militare, în special în noua dimensiune nucleară, a apărut ca domeniu dominant al relaţiilor internaţionale.</a:t>
            </a:r>
            <a:endParaRPr sz="1900"/>
          </a:p>
        </p:txBody>
      </p:sp>
      <p:pic>
        <p:nvPicPr>
          <p:cNvPr id="1168" name="Google Shape;1168;p37"/>
          <p:cNvPicPr preferRelativeResize="0"/>
          <p:nvPr/>
        </p:nvPicPr>
        <p:blipFill>
          <a:blip r:embed="rId3">
            <a:alphaModFix/>
          </a:blip>
          <a:stretch>
            <a:fillRect/>
          </a:stretch>
        </p:blipFill>
        <p:spPr>
          <a:xfrm>
            <a:off x="3296900" y="3783100"/>
            <a:ext cx="1081575" cy="1081575"/>
          </a:xfrm>
          <a:prstGeom prst="rect">
            <a:avLst/>
          </a:prstGeom>
          <a:noFill/>
          <a:ln>
            <a:noFill/>
          </a:ln>
        </p:spPr>
      </p:pic>
      <p:sp>
        <p:nvSpPr>
          <p:cNvPr id="1169" name="Google Shape;1169;p37"/>
          <p:cNvSpPr/>
          <p:nvPr/>
        </p:nvSpPr>
        <p:spPr>
          <a:xfrm>
            <a:off x="569575" y="461500"/>
            <a:ext cx="3810000" cy="6723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În forma generală a înţelegerii moderne, </a:t>
            </a:r>
            <a:r>
              <a:rPr b="1" i="1" lang="en">
                <a:latin typeface="Times New Roman"/>
                <a:ea typeface="Times New Roman"/>
                <a:cs typeface="Times New Roman"/>
                <a:sym typeface="Times New Roman"/>
              </a:rPr>
              <a:t>conceptul de securitate internaţională</a:t>
            </a:r>
            <a:r>
              <a:rPr lang="en">
                <a:latin typeface="Times New Roman"/>
                <a:ea typeface="Times New Roman"/>
                <a:cs typeface="Times New Roman"/>
                <a:sym typeface="Times New Roman"/>
              </a:rPr>
              <a:t> a fost formulat odată cu crearea </a:t>
            </a:r>
            <a:r>
              <a:rPr b="1" i="1" lang="en">
                <a:latin typeface="Times New Roman"/>
                <a:ea typeface="Times New Roman"/>
                <a:cs typeface="Times New Roman"/>
                <a:sym typeface="Times New Roman"/>
              </a:rPr>
              <a:t>ONU</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1170" name="Google Shape;1170;p37"/>
          <p:cNvSpPr/>
          <p:nvPr/>
        </p:nvSpPr>
        <p:spPr>
          <a:xfrm rot="-2196712">
            <a:off x="7741312" y="4098239"/>
            <a:ext cx="927927" cy="451298"/>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7"/>
          <p:cNvSpPr/>
          <p:nvPr/>
        </p:nvSpPr>
        <p:spPr>
          <a:xfrm rot="-2196712">
            <a:off x="4783137" y="638764"/>
            <a:ext cx="927927" cy="451298"/>
          </a:xfrm>
          <a:custGeom>
            <a:rect b="b" l="l" r="r" t="t"/>
            <a:pathLst>
              <a:path extrusionOk="0" h="5235" w="20842">
                <a:moveTo>
                  <a:pt x="234" y="0"/>
                </a:moveTo>
                <a:lnTo>
                  <a:pt x="0" y="4077"/>
                </a:lnTo>
                <a:lnTo>
                  <a:pt x="20619" y="5234"/>
                </a:lnTo>
                <a:lnTo>
                  <a:pt x="20841" y="1145"/>
                </a:lnTo>
                <a:lnTo>
                  <a:pt x="234" y="0"/>
                </a:lnTo>
                <a:close/>
              </a:path>
            </a:pathLst>
          </a:custGeom>
          <a:solidFill>
            <a:srgbClr val="E6AA54">
              <a:alpha val="84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2" name="Google Shape;1172;p37"/>
          <p:cNvPicPr preferRelativeResize="0"/>
          <p:nvPr/>
        </p:nvPicPr>
        <p:blipFill>
          <a:blip r:embed="rId4">
            <a:alphaModFix/>
          </a:blip>
          <a:stretch>
            <a:fillRect/>
          </a:stretch>
        </p:blipFill>
        <p:spPr>
          <a:xfrm>
            <a:off x="587275" y="3987737"/>
            <a:ext cx="790941" cy="672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38"/>
          <p:cNvSpPr txBox="1"/>
          <p:nvPr/>
        </p:nvSpPr>
        <p:spPr>
          <a:xfrm>
            <a:off x="954550" y="530750"/>
            <a:ext cx="3297900" cy="1185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i="1" lang="en" sz="1300">
                <a:latin typeface="Times New Roman"/>
                <a:ea typeface="Times New Roman"/>
                <a:cs typeface="Times New Roman"/>
                <a:sym typeface="Times New Roman"/>
              </a:rPr>
              <a:t>Mediul internațional de securitate</a:t>
            </a:r>
            <a:r>
              <a:rPr lang="en" sz="1300">
                <a:latin typeface="Times New Roman"/>
                <a:ea typeface="Times New Roman"/>
                <a:cs typeface="Times New Roman"/>
                <a:sym typeface="Times New Roman"/>
              </a:rPr>
              <a:t> presupune o serie de condiții și procese care au influență asupra securității la nivel internațional. Aici putem vorbi despre procesele interne şi internaționale:</a:t>
            </a:r>
            <a:endParaRPr sz="1300">
              <a:latin typeface="Times New Roman"/>
              <a:ea typeface="Times New Roman"/>
              <a:cs typeface="Times New Roman"/>
              <a:sym typeface="Times New Roman"/>
            </a:endParaRPr>
          </a:p>
        </p:txBody>
      </p:sp>
      <p:sp>
        <p:nvSpPr>
          <p:cNvPr id="1178" name="Google Shape;1178;p38"/>
          <p:cNvSpPr/>
          <p:nvPr/>
        </p:nvSpPr>
        <p:spPr>
          <a:xfrm>
            <a:off x="2463639" y="1651289"/>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diplomatice,</a:t>
            </a:r>
            <a:endParaRPr/>
          </a:p>
        </p:txBody>
      </p:sp>
      <p:sp>
        <p:nvSpPr>
          <p:cNvPr id="1179" name="Google Shape;1179;p38"/>
          <p:cNvSpPr/>
          <p:nvPr/>
        </p:nvSpPr>
        <p:spPr>
          <a:xfrm>
            <a:off x="2463639" y="2025114"/>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sociale,</a:t>
            </a:r>
            <a:endParaRPr/>
          </a:p>
        </p:txBody>
      </p:sp>
      <p:sp>
        <p:nvSpPr>
          <p:cNvPr id="1180" name="Google Shape;1180;p38"/>
          <p:cNvSpPr/>
          <p:nvPr/>
        </p:nvSpPr>
        <p:spPr>
          <a:xfrm>
            <a:off x="2463639" y="2410126"/>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militare,</a:t>
            </a:r>
            <a:endParaRPr/>
          </a:p>
        </p:txBody>
      </p:sp>
      <p:sp>
        <p:nvSpPr>
          <p:cNvPr id="1181" name="Google Shape;1181;p38"/>
          <p:cNvSpPr/>
          <p:nvPr/>
        </p:nvSpPr>
        <p:spPr>
          <a:xfrm>
            <a:off x="2463639" y="2787764"/>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informaționale.</a:t>
            </a:r>
            <a:endParaRPr/>
          </a:p>
        </p:txBody>
      </p:sp>
      <p:sp>
        <p:nvSpPr>
          <p:cNvPr id="1182" name="Google Shape;1182;p38"/>
          <p:cNvSpPr/>
          <p:nvPr/>
        </p:nvSpPr>
        <p:spPr>
          <a:xfrm>
            <a:off x="969114" y="1651289"/>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politice, </a:t>
            </a:r>
            <a:endParaRPr/>
          </a:p>
        </p:txBody>
      </p:sp>
      <p:sp>
        <p:nvSpPr>
          <p:cNvPr id="1183" name="Google Shape;1183;p38"/>
          <p:cNvSpPr/>
          <p:nvPr/>
        </p:nvSpPr>
        <p:spPr>
          <a:xfrm>
            <a:off x="969114" y="2020214"/>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economice, </a:t>
            </a:r>
            <a:endParaRPr/>
          </a:p>
        </p:txBody>
      </p:sp>
      <p:sp>
        <p:nvSpPr>
          <p:cNvPr id="1184" name="Google Shape;1184;p38"/>
          <p:cNvSpPr/>
          <p:nvPr/>
        </p:nvSpPr>
        <p:spPr>
          <a:xfrm>
            <a:off x="969114" y="2410126"/>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3"/>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culturale,</a:t>
            </a:r>
            <a:endParaRPr/>
          </a:p>
        </p:txBody>
      </p:sp>
      <p:sp>
        <p:nvSpPr>
          <p:cNvPr id="1185" name="Google Shape;1185;p38"/>
          <p:cNvSpPr/>
          <p:nvPr/>
        </p:nvSpPr>
        <p:spPr>
          <a:xfrm>
            <a:off x="969114" y="2777964"/>
            <a:ext cx="1660935" cy="453588"/>
          </a:xfrm>
          <a:custGeom>
            <a:rect b="b" l="l" r="r" t="t"/>
            <a:pathLst>
              <a:path extrusionOk="0" h="4121" w="17150">
                <a:moveTo>
                  <a:pt x="17149" y="2061"/>
                </a:moveTo>
                <a:lnTo>
                  <a:pt x="13582" y="1"/>
                </a:lnTo>
                <a:lnTo>
                  <a:pt x="13582" y="196"/>
                </a:lnTo>
                <a:lnTo>
                  <a:pt x="1" y="196"/>
                </a:lnTo>
                <a:lnTo>
                  <a:pt x="1" y="3924"/>
                </a:lnTo>
                <a:lnTo>
                  <a:pt x="13582" y="3924"/>
                </a:lnTo>
                <a:lnTo>
                  <a:pt x="13582" y="4120"/>
                </a:lnTo>
                <a:close/>
              </a:path>
            </a:pathLst>
          </a:custGeom>
          <a:solidFill>
            <a:schemeClr val="accent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ecologice,</a:t>
            </a:r>
            <a:endParaRPr/>
          </a:p>
        </p:txBody>
      </p:sp>
      <p:sp>
        <p:nvSpPr>
          <p:cNvPr id="1186" name="Google Shape;1186;p38"/>
          <p:cNvSpPr txBox="1"/>
          <p:nvPr/>
        </p:nvSpPr>
        <p:spPr>
          <a:xfrm>
            <a:off x="5003000" y="603900"/>
            <a:ext cx="3000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300">
                <a:latin typeface="Times New Roman"/>
                <a:ea typeface="Times New Roman"/>
                <a:cs typeface="Times New Roman"/>
                <a:sym typeface="Times New Roman"/>
              </a:rPr>
              <a:t>MEDIUL INTERNAȚIONAL DE SECURITATE</a:t>
            </a:r>
            <a:endParaRPr/>
          </a:p>
        </p:txBody>
      </p:sp>
      <p:sp>
        <p:nvSpPr>
          <p:cNvPr id="1187" name="Google Shape;1187;p38"/>
          <p:cNvSpPr txBox="1"/>
          <p:nvPr/>
        </p:nvSpPr>
        <p:spPr>
          <a:xfrm>
            <a:off x="868525" y="3356550"/>
            <a:ext cx="36297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200">
                <a:solidFill>
                  <a:schemeClr val="dk1"/>
                </a:solidFill>
                <a:latin typeface="Times New Roman"/>
                <a:ea typeface="Times New Roman"/>
                <a:cs typeface="Times New Roman"/>
                <a:sym typeface="Times New Roman"/>
              </a:rPr>
              <a:t>Pentru început termenul a fost utilizat în exclusivitate drept sinonim al absenței războiului, însă pe parcursul anilor, deoarece în condițiile globalizării acesta devine tot mai larg, respectiv mai greu de menținut și gestionat.</a:t>
            </a:r>
            <a:endParaRPr sz="1800">
              <a:solidFill>
                <a:schemeClr val="dk1"/>
              </a:solidFill>
              <a:latin typeface="Calibri"/>
              <a:ea typeface="Calibri"/>
              <a:cs typeface="Calibri"/>
              <a:sym typeface="Calibri"/>
            </a:endParaRPr>
          </a:p>
        </p:txBody>
      </p:sp>
      <p:pic>
        <p:nvPicPr>
          <p:cNvPr id="1188" name="Google Shape;1188;p38"/>
          <p:cNvPicPr preferRelativeResize="0"/>
          <p:nvPr/>
        </p:nvPicPr>
        <p:blipFill>
          <a:blip r:embed="rId3">
            <a:alphaModFix/>
          </a:blip>
          <a:stretch>
            <a:fillRect/>
          </a:stretch>
        </p:blipFill>
        <p:spPr>
          <a:xfrm rot="8920224">
            <a:off x="499197" y="3471403"/>
            <a:ext cx="658121" cy="584996"/>
          </a:xfrm>
          <a:prstGeom prst="rect">
            <a:avLst/>
          </a:prstGeom>
          <a:noFill/>
          <a:ln>
            <a:noFill/>
          </a:ln>
        </p:spPr>
      </p:pic>
      <p:grpSp>
        <p:nvGrpSpPr>
          <p:cNvPr id="1189" name="Google Shape;1189;p38"/>
          <p:cNvGrpSpPr/>
          <p:nvPr/>
        </p:nvGrpSpPr>
        <p:grpSpPr>
          <a:xfrm>
            <a:off x="4232658" y="1188887"/>
            <a:ext cx="3529097" cy="921761"/>
            <a:chOff x="3358992" y="1123856"/>
            <a:chExt cx="3770402" cy="1111895"/>
          </a:xfrm>
        </p:grpSpPr>
        <p:sp>
          <p:nvSpPr>
            <p:cNvPr id="1190" name="Google Shape;1190;p38"/>
            <p:cNvSpPr/>
            <p:nvPr/>
          </p:nvSpPr>
          <p:spPr>
            <a:xfrm>
              <a:off x="3365926" y="1128268"/>
              <a:ext cx="2310562" cy="1034661"/>
            </a:xfrm>
            <a:custGeom>
              <a:rect b="b" l="l" r="r" t="t"/>
              <a:pathLst>
                <a:path extrusionOk="0" h="37751" w="84304">
                  <a:moveTo>
                    <a:pt x="444" y="1"/>
                  </a:moveTo>
                  <a:cubicBezTo>
                    <a:pt x="127" y="6240"/>
                    <a:pt x="1" y="12478"/>
                    <a:pt x="159" y="18717"/>
                  </a:cubicBezTo>
                  <a:cubicBezTo>
                    <a:pt x="254" y="21536"/>
                    <a:pt x="381" y="24354"/>
                    <a:pt x="539" y="27173"/>
                  </a:cubicBezTo>
                  <a:cubicBezTo>
                    <a:pt x="698" y="29358"/>
                    <a:pt x="824" y="31575"/>
                    <a:pt x="1489" y="33665"/>
                  </a:cubicBezTo>
                  <a:cubicBezTo>
                    <a:pt x="1996" y="35280"/>
                    <a:pt x="2851" y="36705"/>
                    <a:pt x="4086" y="37750"/>
                  </a:cubicBezTo>
                  <a:cubicBezTo>
                    <a:pt x="6746" y="37592"/>
                    <a:pt x="8520" y="35153"/>
                    <a:pt x="7633" y="32525"/>
                  </a:cubicBezTo>
                  <a:cubicBezTo>
                    <a:pt x="7606" y="32443"/>
                    <a:pt x="7697" y="32360"/>
                    <a:pt x="7784" y="32360"/>
                  </a:cubicBezTo>
                  <a:cubicBezTo>
                    <a:pt x="7797" y="32360"/>
                    <a:pt x="7810" y="32362"/>
                    <a:pt x="7823" y="32366"/>
                  </a:cubicBezTo>
                  <a:cubicBezTo>
                    <a:pt x="12003" y="33443"/>
                    <a:pt x="21441" y="34742"/>
                    <a:pt x="32557" y="35438"/>
                  </a:cubicBezTo>
                  <a:cubicBezTo>
                    <a:pt x="52096" y="36642"/>
                    <a:pt x="76482" y="36832"/>
                    <a:pt x="84051" y="37497"/>
                  </a:cubicBezTo>
                  <a:cubicBezTo>
                    <a:pt x="84051" y="37465"/>
                    <a:pt x="84019" y="37433"/>
                    <a:pt x="84019" y="37402"/>
                  </a:cubicBezTo>
                  <a:cubicBezTo>
                    <a:pt x="84209" y="24988"/>
                    <a:pt x="84304" y="12605"/>
                    <a:pt x="84082" y="223"/>
                  </a:cubicBezTo>
                  <a:lnTo>
                    <a:pt x="84082" y="223"/>
                  </a:lnTo>
                  <a:cubicBezTo>
                    <a:pt x="76957" y="349"/>
                    <a:pt x="28946" y="381"/>
                    <a:pt x="21852" y="381"/>
                  </a:cubicBezTo>
                  <a:cubicBezTo>
                    <a:pt x="14695" y="349"/>
                    <a:pt x="7538" y="381"/>
                    <a:pt x="444"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8"/>
            <p:cNvSpPr/>
            <p:nvPr/>
          </p:nvSpPr>
          <p:spPr>
            <a:xfrm>
              <a:off x="3358992" y="1123856"/>
              <a:ext cx="2402569" cy="1111895"/>
            </a:xfrm>
            <a:custGeom>
              <a:rect b="b" l="l" r="r" t="t"/>
              <a:pathLst>
                <a:path extrusionOk="0" h="40569" w="87661">
                  <a:moveTo>
                    <a:pt x="697" y="162"/>
                  </a:moveTo>
                  <a:cubicBezTo>
                    <a:pt x="7791" y="542"/>
                    <a:pt x="14980" y="510"/>
                    <a:pt x="22105" y="542"/>
                  </a:cubicBezTo>
                  <a:cubicBezTo>
                    <a:pt x="23328" y="547"/>
                    <a:pt x="25754" y="550"/>
                    <a:pt x="28971" y="550"/>
                  </a:cubicBezTo>
                  <a:cubicBezTo>
                    <a:pt x="44502" y="550"/>
                    <a:pt x="78464" y="488"/>
                    <a:pt x="84367" y="384"/>
                  </a:cubicBezTo>
                  <a:lnTo>
                    <a:pt x="84367" y="384"/>
                  </a:lnTo>
                  <a:cubicBezTo>
                    <a:pt x="84557" y="12766"/>
                    <a:pt x="84462" y="25149"/>
                    <a:pt x="84272" y="37563"/>
                  </a:cubicBezTo>
                  <a:cubicBezTo>
                    <a:pt x="84272" y="37594"/>
                    <a:pt x="84304" y="37626"/>
                    <a:pt x="84335" y="37658"/>
                  </a:cubicBezTo>
                  <a:cubicBezTo>
                    <a:pt x="76228" y="36961"/>
                    <a:pt x="47187" y="36803"/>
                    <a:pt x="27109" y="35473"/>
                  </a:cubicBezTo>
                  <a:cubicBezTo>
                    <a:pt x="17640" y="34839"/>
                    <a:pt x="11781" y="33478"/>
                    <a:pt x="8076" y="32527"/>
                  </a:cubicBezTo>
                  <a:cubicBezTo>
                    <a:pt x="8063" y="32523"/>
                    <a:pt x="8050" y="32521"/>
                    <a:pt x="8037" y="32521"/>
                  </a:cubicBezTo>
                  <a:cubicBezTo>
                    <a:pt x="7950" y="32521"/>
                    <a:pt x="7859" y="32604"/>
                    <a:pt x="7886" y="32686"/>
                  </a:cubicBezTo>
                  <a:cubicBezTo>
                    <a:pt x="8773" y="35314"/>
                    <a:pt x="6999" y="37753"/>
                    <a:pt x="4339" y="37911"/>
                  </a:cubicBezTo>
                  <a:cubicBezTo>
                    <a:pt x="3104" y="36866"/>
                    <a:pt x="2249" y="35441"/>
                    <a:pt x="1742" y="33826"/>
                  </a:cubicBezTo>
                  <a:cubicBezTo>
                    <a:pt x="1077" y="31736"/>
                    <a:pt x="951" y="29519"/>
                    <a:pt x="792" y="27334"/>
                  </a:cubicBezTo>
                  <a:cubicBezTo>
                    <a:pt x="634" y="24515"/>
                    <a:pt x="507" y="21697"/>
                    <a:pt x="412" y="18878"/>
                  </a:cubicBezTo>
                  <a:cubicBezTo>
                    <a:pt x="254" y="12639"/>
                    <a:pt x="380" y="6401"/>
                    <a:pt x="697" y="162"/>
                  </a:cubicBezTo>
                  <a:close/>
                  <a:moveTo>
                    <a:pt x="8467" y="32900"/>
                  </a:moveTo>
                  <a:cubicBezTo>
                    <a:pt x="8692" y="32900"/>
                    <a:pt x="9607" y="33195"/>
                    <a:pt x="9723" y="33224"/>
                  </a:cubicBezTo>
                  <a:cubicBezTo>
                    <a:pt x="10293" y="33351"/>
                    <a:pt x="10863" y="33478"/>
                    <a:pt x="11433" y="33604"/>
                  </a:cubicBezTo>
                  <a:cubicBezTo>
                    <a:pt x="12446" y="33826"/>
                    <a:pt x="13428" y="34048"/>
                    <a:pt x="14442" y="34269"/>
                  </a:cubicBezTo>
                  <a:cubicBezTo>
                    <a:pt x="16627" y="34713"/>
                    <a:pt x="18780" y="35093"/>
                    <a:pt x="20965" y="35441"/>
                  </a:cubicBezTo>
                  <a:cubicBezTo>
                    <a:pt x="29421" y="36771"/>
                    <a:pt x="78856" y="37468"/>
                    <a:pt x="87375" y="38196"/>
                  </a:cubicBezTo>
                  <a:cubicBezTo>
                    <a:pt x="87375" y="38196"/>
                    <a:pt x="87375" y="38228"/>
                    <a:pt x="87375" y="38228"/>
                  </a:cubicBezTo>
                  <a:cubicBezTo>
                    <a:pt x="86995" y="40001"/>
                    <a:pt x="85159" y="40255"/>
                    <a:pt x="83670" y="40255"/>
                  </a:cubicBezTo>
                  <a:cubicBezTo>
                    <a:pt x="82245" y="40255"/>
                    <a:pt x="80820" y="40223"/>
                    <a:pt x="79395" y="40223"/>
                  </a:cubicBezTo>
                  <a:cubicBezTo>
                    <a:pt x="76671" y="40160"/>
                    <a:pt x="73916" y="40128"/>
                    <a:pt x="71193" y="40096"/>
                  </a:cubicBezTo>
                  <a:cubicBezTo>
                    <a:pt x="65619" y="40033"/>
                    <a:pt x="19192" y="39938"/>
                    <a:pt x="13618" y="39875"/>
                  </a:cubicBezTo>
                  <a:cubicBezTo>
                    <a:pt x="11243" y="39843"/>
                    <a:pt x="8709" y="39938"/>
                    <a:pt x="6398" y="39115"/>
                  </a:cubicBezTo>
                  <a:cubicBezTo>
                    <a:pt x="5669" y="38830"/>
                    <a:pt x="5036" y="38481"/>
                    <a:pt x="4497" y="38038"/>
                  </a:cubicBezTo>
                  <a:cubicBezTo>
                    <a:pt x="5701" y="38006"/>
                    <a:pt x="6873" y="37499"/>
                    <a:pt x="7633" y="36486"/>
                  </a:cubicBezTo>
                  <a:cubicBezTo>
                    <a:pt x="8013" y="35979"/>
                    <a:pt x="8266" y="35409"/>
                    <a:pt x="8361" y="34808"/>
                  </a:cubicBezTo>
                  <a:cubicBezTo>
                    <a:pt x="8424" y="34428"/>
                    <a:pt x="8234" y="33002"/>
                    <a:pt x="8424" y="32907"/>
                  </a:cubicBezTo>
                  <a:cubicBezTo>
                    <a:pt x="8432" y="32902"/>
                    <a:pt x="8447" y="32900"/>
                    <a:pt x="8467" y="32900"/>
                  </a:cubicBezTo>
                  <a:close/>
                  <a:moveTo>
                    <a:pt x="1928" y="1"/>
                  </a:moveTo>
                  <a:cubicBezTo>
                    <a:pt x="1507" y="1"/>
                    <a:pt x="1087" y="2"/>
                    <a:pt x="666" y="3"/>
                  </a:cubicBezTo>
                  <a:cubicBezTo>
                    <a:pt x="634" y="3"/>
                    <a:pt x="634" y="35"/>
                    <a:pt x="602" y="67"/>
                  </a:cubicBezTo>
                  <a:cubicBezTo>
                    <a:pt x="571" y="67"/>
                    <a:pt x="507" y="99"/>
                    <a:pt x="507" y="162"/>
                  </a:cubicBezTo>
                  <a:cubicBezTo>
                    <a:pt x="95" y="6369"/>
                    <a:pt x="0" y="12639"/>
                    <a:pt x="159" y="18878"/>
                  </a:cubicBezTo>
                  <a:cubicBezTo>
                    <a:pt x="222" y="21918"/>
                    <a:pt x="380" y="24990"/>
                    <a:pt x="602" y="28030"/>
                  </a:cubicBezTo>
                  <a:cubicBezTo>
                    <a:pt x="761" y="30247"/>
                    <a:pt x="951" y="32559"/>
                    <a:pt x="1774" y="34681"/>
                  </a:cubicBezTo>
                  <a:cubicBezTo>
                    <a:pt x="2439" y="36454"/>
                    <a:pt x="3611" y="38006"/>
                    <a:pt x="5289" y="38893"/>
                  </a:cubicBezTo>
                  <a:cubicBezTo>
                    <a:pt x="7316" y="39970"/>
                    <a:pt x="9660" y="40065"/>
                    <a:pt x="11876" y="40096"/>
                  </a:cubicBezTo>
                  <a:cubicBezTo>
                    <a:pt x="18115" y="40223"/>
                    <a:pt x="65207" y="40286"/>
                    <a:pt x="71414" y="40381"/>
                  </a:cubicBezTo>
                  <a:lnTo>
                    <a:pt x="81928" y="40540"/>
                  </a:lnTo>
                  <a:cubicBezTo>
                    <a:pt x="82369" y="40547"/>
                    <a:pt x="82874" y="40568"/>
                    <a:pt x="83398" y="40568"/>
                  </a:cubicBezTo>
                  <a:cubicBezTo>
                    <a:pt x="85207" y="40568"/>
                    <a:pt x="87243" y="40312"/>
                    <a:pt x="87660" y="38323"/>
                  </a:cubicBezTo>
                  <a:cubicBezTo>
                    <a:pt x="87660" y="38196"/>
                    <a:pt x="87565" y="38133"/>
                    <a:pt x="87470" y="38133"/>
                  </a:cubicBezTo>
                  <a:cubicBezTo>
                    <a:pt x="87534" y="38069"/>
                    <a:pt x="87502" y="37911"/>
                    <a:pt x="87375" y="37911"/>
                  </a:cubicBezTo>
                  <a:cubicBezTo>
                    <a:pt x="86394" y="37816"/>
                    <a:pt x="85444" y="37753"/>
                    <a:pt x="84462" y="37658"/>
                  </a:cubicBezTo>
                  <a:cubicBezTo>
                    <a:pt x="84494" y="37658"/>
                    <a:pt x="84525" y="37626"/>
                    <a:pt x="84525" y="37563"/>
                  </a:cubicBezTo>
                  <a:cubicBezTo>
                    <a:pt x="84684" y="25180"/>
                    <a:pt x="85254" y="12671"/>
                    <a:pt x="84525" y="289"/>
                  </a:cubicBezTo>
                  <a:cubicBezTo>
                    <a:pt x="84554" y="202"/>
                    <a:pt x="84504" y="63"/>
                    <a:pt x="84399" y="63"/>
                  </a:cubicBezTo>
                  <a:cubicBezTo>
                    <a:pt x="84389" y="63"/>
                    <a:pt x="84378" y="64"/>
                    <a:pt x="84367" y="67"/>
                  </a:cubicBezTo>
                  <a:cubicBezTo>
                    <a:pt x="78464" y="172"/>
                    <a:pt x="44502" y="233"/>
                    <a:pt x="28953" y="233"/>
                  </a:cubicBezTo>
                  <a:cubicBezTo>
                    <a:pt x="25732" y="233"/>
                    <a:pt x="23302" y="231"/>
                    <a:pt x="22074" y="225"/>
                  </a:cubicBezTo>
                  <a:cubicBezTo>
                    <a:pt x="15367" y="225"/>
                    <a:pt x="8661" y="1"/>
                    <a:pt x="1928" y="1"/>
                  </a:cubicBezTo>
                  <a:close/>
                </a:path>
              </a:pathLst>
            </a:cu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8"/>
            <p:cNvSpPr/>
            <p:nvPr/>
          </p:nvSpPr>
          <p:spPr>
            <a:xfrm flipH="1" rot="2436459">
              <a:off x="6235715" y="1411438"/>
              <a:ext cx="823862" cy="519146"/>
            </a:xfrm>
            <a:custGeom>
              <a:rect b="b" l="l" r="r" t="t"/>
              <a:pathLst>
                <a:path extrusionOk="0" h="287077" w="112241">
                  <a:moveTo>
                    <a:pt x="15224" y="0"/>
                  </a:moveTo>
                  <a:lnTo>
                    <a:pt x="15112" y="100"/>
                  </a:lnTo>
                  <a:lnTo>
                    <a:pt x="14994" y="199"/>
                  </a:lnTo>
                  <a:lnTo>
                    <a:pt x="14869" y="331"/>
                  </a:lnTo>
                  <a:lnTo>
                    <a:pt x="14745" y="530"/>
                  </a:lnTo>
                  <a:lnTo>
                    <a:pt x="14614" y="729"/>
                  </a:lnTo>
                  <a:lnTo>
                    <a:pt x="14483" y="961"/>
                  </a:lnTo>
                  <a:lnTo>
                    <a:pt x="14209" y="1524"/>
                  </a:lnTo>
                  <a:lnTo>
                    <a:pt x="13935" y="2187"/>
                  </a:lnTo>
                  <a:lnTo>
                    <a:pt x="13648" y="2916"/>
                  </a:lnTo>
                  <a:lnTo>
                    <a:pt x="13356" y="3678"/>
                  </a:lnTo>
                  <a:lnTo>
                    <a:pt x="13069" y="4473"/>
                  </a:lnTo>
                  <a:lnTo>
                    <a:pt x="12783" y="5301"/>
                  </a:lnTo>
                  <a:lnTo>
                    <a:pt x="12216" y="6958"/>
                  </a:lnTo>
                  <a:lnTo>
                    <a:pt x="11948" y="7720"/>
                  </a:lnTo>
                  <a:lnTo>
                    <a:pt x="11686" y="8448"/>
                  </a:lnTo>
                  <a:lnTo>
                    <a:pt x="11605" y="8714"/>
                  </a:lnTo>
                  <a:lnTo>
                    <a:pt x="11531" y="9045"/>
                  </a:lnTo>
                  <a:lnTo>
                    <a:pt x="11456" y="9409"/>
                  </a:lnTo>
                  <a:lnTo>
                    <a:pt x="11387" y="9840"/>
                  </a:lnTo>
                  <a:lnTo>
                    <a:pt x="11325" y="10337"/>
                  </a:lnTo>
                  <a:lnTo>
                    <a:pt x="11269" y="10834"/>
                  </a:lnTo>
                  <a:lnTo>
                    <a:pt x="11213" y="11397"/>
                  </a:lnTo>
                  <a:lnTo>
                    <a:pt x="11157" y="11993"/>
                  </a:lnTo>
                  <a:lnTo>
                    <a:pt x="11057" y="13186"/>
                  </a:lnTo>
                  <a:lnTo>
                    <a:pt x="10964" y="14445"/>
                  </a:lnTo>
                  <a:lnTo>
                    <a:pt x="10870" y="15671"/>
                  </a:lnTo>
                  <a:lnTo>
                    <a:pt x="10777" y="16830"/>
                  </a:lnTo>
                  <a:lnTo>
                    <a:pt x="9786" y="27962"/>
                  </a:lnTo>
                  <a:lnTo>
                    <a:pt x="8796" y="39094"/>
                  </a:lnTo>
                  <a:lnTo>
                    <a:pt x="7799" y="50226"/>
                  </a:lnTo>
                  <a:lnTo>
                    <a:pt x="6809" y="61391"/>
                  </a:lnTo>
                  <a:lnTo>
                    <a:pt x="5824" y="72556"/>
                  </a:lnTo>
                  <a:lnTo>
                    <a:pt x="5339" y="78122"/>
                  </a:lnTo>
                  <a:lnTo>
                    <a:pt x="4859" y="83721"/>
                  </a:lnTo>
                  <a:lnTo>
                    <a:pt x="4385" y="89353"/>
                  </a:lnTo>
                  <a:lnTo>
                    <a:pt x="3912" y="94986"/>
                  </a:lnTo>
                  <a:lnTo>
                    <a:pt x="3445" y="100618"/>
                  </a:lnTo>
                  <a:lnTo>
                    <a:pt x="2990" y="106283"/>
                  </a:lnTo>
                  <a:lnTo>
                    <a:pt x="2760" y="109199"/>
                  </a:lnTo>
                  <a:lnTo>
                    <a:pt x="2542" y="112114"/>
                  </a:lnTo>
                  <a:lnTo>
                    <a:pt x="2324" y="115063"/>
                  </a:lnTo>
                  <a:lnTo>
                    <a:pt x="2118" y="118044"/>
                  </a:lnTo>
                  <a:lnTo>
                    <a:pt x="1919" y="121059"/>
                  </a:lnTo>
                  <a:lnTo>
                    <a:pt x="1732" y="124074"/>
                  </a:lnTo>
                  <a:lnTo>
                    <a:pt x="1545" y="127089"/>
                  </a:lnTo>
                  <a:lnTo>
                    <a:pt x="1370" y="130137"/>
                  </a:lnTo>
                  <a:lnTo>
                    <a:pt x="1202" y="133185"/>
                  </a:lnTo>
                  <a:lnTo>
                    <a:pt x="1040" y="136266"/>
                  </a:lnTo>
                  <a:lnTo>
                    <a:pt x="885" y="139314"/>
                  </a:lnTo>
                  <a:lnTo>
                    <a:pt x="735" y="142395"/>
                  </a:lnTo>
                  <a:lnTo>
                    <a:pt x="592" y="145477"/>
                  </a:lnTo>
                  <a:lnTo>
                    <a:pt x="455" y="148591"/>
                  </a:lnTo>
                  <a:lnTo>
                    <a:pt x="330" y="151672"/>
                  </a:lnTo>
                  <a:lnTo>
                    <a:pt x="206" y="154753"/>
                  </a:lnTo>
                  <a:lnTo>
                    <a:pt x="143" y="156410"/>
                  </a:lnTo>
                  <a:lnTo>
                    <a:pt x="93" y="158000"/>
                  </a:lnTo>
                  <a:lnTo>
                    <a:pt x="56" y="159557"/>
                  </a:lnTo>
                  <a:lnTo>
                    <a:pt x="25" y="161015"/>
                  </a:lnTo>
                  <a:lnTo>
                    <a:pt x="6" y="162473"/>
                  </a:lnTo>
                  <a:lnTo>
                    <a:pt x="0" y="163831"/>
                  </a:lnTo>
                  <a:lnTo>
                    <a:pt x="0" y="165189"/>
                  </a:lnTo>
                  <a:lnTo>
                    <a:pt x="19" y="166448"/>
                  </a:lnTo>
                  <a:lnTo>
                    <a:pt x="44" y="167674"/>
                  </a:lnTo>
                  <a:lnTo>
                    <a:pt x="81" y="168867"/>
                  </a:lnTo>
                  <a:lnTo>
                    <a:pt x="125" y="170026"/>
                  </a:lnTo>
                  <a:lnTo>
                    <a:pt x="187" y="171086"/>
                  </a:lnTo>
                  <a:lnTo>
                    <a:pt x="255" y="172147"/>
                  </a:lnTo>
                  <a:lnTo>
                    <a:pt x="336" y="173141"/>
                  </a:lnTo>
                  <a:lnTo>
                    <a:pt x="430" y="174101"/>
                  </a:lnTo>
                  <a:lnTo>
                    <a:pt x="536" y="174996"/>
                  </a:lnTo>
                  <a:lnTo>
                    <a:pt x="654" y="175890"/>
                  </a:lnTo>
                  <a:lnTo>
                    <a:pt x="785" y="176719"/>
                  </a:lnTo>
                  <a:lnTo>
                    <a:pt x="928" y="177481"/>
                  </a:lnTo>
                  <a:lnTo>
                    <a:pt x="1078" y="178243"/>
                  </a:lnTo>
                  <a:lnTo>
                    <a:pt x="1246" y="178938"/>
                  </a:lnTo>
                  <a:lnTo>
                    <a:pt x="1420" y="179601"/>
                  </a:lnTo>
                  <a:lnTo>
                    <a:pt x="1613" y="180230"/>
                  </a:lnTo>
                  <a:lnTo>
                    <a:pt x="1813" y="180827"/>
                  </a:lnTo>
                  <a:lnTo>
                    <a:pt x="2031" y="181357"/>
                  </a:lnTo>
                  <a:lnTo>
                    <a:pt x="2261" y="181887"/>
                  </a:lnTo>
                  <a:lnTo>
                    <a:pt x="2498" y="182351"/>
                  </a:lnTo>
                  <a:lnTo>
                    <a:pt x="2753" y="182815"/>
                  </a:lnTo>
                  <a:lnTo>
                    <a:pt x="3021" y="183212"/>
                  </a:lnTo>
                  <a:lnTo>
                    <a:pt x="3302" y="183610"/>
                  </a:lnTo>
                  <a:lnTo>
                    <a:pt x="3594" y="183941"/>
                  </a:lnTo>
                  <a:lnTo>
                    <a:pt x="3900" y="184272"/>
                  </a:lnTo>
                  <a:lnTo>
                    <a:pt x="4697" y="185001"/>
                  </a:lnTo>
                  <a:lnTo>
                    <a:pt x="5494" y="185697"/>
                  </a:lnTo>
                  <a:lnTo>
                    <a:pt x="6298" y="186360"/>
                  </a:lnTo>
                  <a:lnTo>
                    <a:pt x="7095" y="187022"/>
                  </a:lnTo>
                  <a:lnTo>
                    <a:pt x="7899" y="187619"/>
                  </a:lnTo>
                  <a:lnTo>
                    <a:pt x="8702" y="188182"/>
                  </a:lnTo>
                  <a:lnTo>
                    <a:pt x="9506" y="188745"/>
                  </a:lnTo>
                  <a:lnTo>
                    <a:pt x="10310" y="189275"/>
                  </a:lnTo>
                  <a:lnTo>
                    <a:pt x="11113" y="189772"/>
                  </a:lnTo>
                  <a:lnTo>
                    <a:pt x="11917" y="190236"/>
                  </a:lnTo>
                  <a:lnTo>
                    <a:pt x="13530" y="191164"/>
                  </a:lnTo>
                  <a:lnTo>
                    <a:pt x="15144" y="191992"/>
                  </a:lnTo>
                  <a:lnTo>
                    <a:pt x="16757" y="192754"/>
                  </a:lnTo>
                  <a:lnTo>
                    <a:pt x="17193" y="192953"/>
                  </a:lnTo>
                  <a:lnTo>
                    <a:pt x="17629" y="193118"/>
                  </a:lnTo>
                  <a:lnTo>
                    <a:pt x="18071" y="193251"/>
                  </a:lnTo>
                  <a:lnTo>
                    <a:pt x="18514" y="193383"/>
                  </a:lnTo>
                  <a:lnTo>
                    <a:pt x="18950" y="193450"/>
                  </a:lnTo>
                  <a:lnTo>
                    <a:pt x="19392" y="193516"/>
                  </a:lnTo>
                  <a:lnTo>
                    <a:pt x="20276" y="193516"/>
                  </a:lnTo>
                  <a:lnTo>
                    <a:pt x="20719" y="193450"/>
                  </a:lnTo>
                  <a:lnTo>
                    <a:pt x="21161" y="193350"/>
                  </a:lnTo>
                  <a:lnTo>
                    <a:pt x="21597" y="193185"/>
                  </a:lnTo>
                  <a:lnTo>
                    <a:pt x="22033" y="192986"/>
                  </a:lnTo>
                  <a:lnTo>
                    <a:pt x="22469" y="192754"/>
                  </a:lnTo>
                  <a:lnTo>
                    <a:pt x="22899" y="192456"/>
                  </a:lnTo>
                  <a:lnTo>
                    <a:pt x="23329" y="192091"/>
                  </a:lnTo>
                  <a:lnTo>
                    <a:pt x="23759" y="191694"/>
                  </a:lnTo>
                  <a:lnTo>
                    <a:pt x="23846" y="191561"/>
                  </a:lnTo>
                  <a:lnTo>
                    <a:pt x="23933" y="191396"/>
                  </a:lnTo>
                  <a:lnTo>
                    <a:pt x="24027" y="191230"/>
                  </a:lnTo>
                  <a:lnTo>
                    <a:pt x="24120" y="190998"/>
                  </a:lnTo>
                  <a:lnTo>
                    <a:pt x="24207" y="190733"/>
                  </a:lnTo>
                  <a:lnTo>
                    <a:pt x="24301" y="190402"/>
                  </a:lnTo>
                  <a:lnTo>
                    <a:pt x="24394" y="190070"/>
                  </a:lnTo>
                  <a:lnTo>
                    <a:pt x="24488" y="189706"/>
                  </a:lnTo>
                  <a:lnTo>
                    <a:pt x="24575" y="189308"/>
                  </a:lnTo>
                  <a:lnTo>
                    <a:pt x="24668" y="188911"/>
                  </a:lnTo>
                  <a:lnTo>
                    <a:pt x="24755" y="188447"/>
                  </a:lnTo>
                  <a:lnTo>
                    <a:pt x="24843" y="187983"/>
                  </a:lnTo>
                  <a:lnTo>
                    <a:pt x="25017" y="186989"/>
                  </a:lnTo>
                  <a:lnTo>
                    <a:pt x="25179" y="185929"/>
                  </a:lnTo>
                  <a:lnTo>
                    <a:pt x="25335" y="184803"/>
                  </a:lnTo>
                  <a:lnTo>
                    <a:pt x="25472" y="183643"/>
                  </a:lnTo>
                  <a:lnTo>
                    <a:pt x="25603" y="182483"/>
                  </a:lnTo>
                  <a:lnTo>
                    <a:pt x="25715" y="181291"/>
                  </a:lnTo>
                  <a:lnTo>
                    <a:pt x="25765" y="180694"/>
                  </a:lnTo>
                  <a:lnTo>
                    <a:pt x="25814" y="180098"/>
                  </a:lnTo>
                  <a:lnTo>
                    <a:pt x="25852" y="179535"/>
                  </a:lnTo>
                  <a:lnTo>
                    <a:pt x="25889" y="178938"/>
                  </a:lnTo>
                  <a:lnTo>
                    <a:pt x="25920" y="178375"/>
                  </a:lnTo>
                  <a:lnTo>
                    <a:pt x="25945" y="177812"/>
                  </a:lnTo>
                  <a:lnTo>
                    <a:pt x="25964" y="177282"/>
                  </a:lnTo>
                  <a:lnTo>
                    <a:pt x="25976" y="176752"/>
                  </a:lnTo>
                  <a:lnTo>
                    <a:pt x="25976" y="176321"/>
                  </a:lnTo>
                  <a:lnTo>
                    <a:pt x="25976" y="175924"/>
                  </a:lnTo>
                  <a:lnTo>
                    <a:pt x="25964" y="175460"/>
                  </a:lnTo>
                  <a:lnTo>
                    <a:pt x="25945" y="175029"/>
                  </a:lnTo>
                  <a:lnTo>
                    <a:pt x="25920" y="174598"/>
                  </a:lnTo>
                  <a:lnTo>
                    <a:pt x="25889" y="174134"/>
                  </a:lnTo>
                  <a:lnTo>
                    <a:pt x="25852" y="173671"/>
                  </a:lnTo>
                  <a:lnTo>
                    <a:pt x="25814" y="173207"/>
                  </a:lnTo>
                  <a:lnTo>
                    <a:pt x="25765" y="172743"/>
                  </a:lnTo>
                  <a:lnTo>
                    <a:pt x="25708" y="172279"/>
                  </a:lnTo>
                  <a:lnTo>
                    <a:pt x="25590" y="171318"/>
                  </a:lnTo>
                  <a:lnTo>
                    <a:pt x="25453" y="170358"/>
                  </a:lnTo>
                  <a:lnTo>
                    <a:pt x="25304" y="169430"/>
                  </a:lnTo>
                  <a:lnTo>
                    <a:pt x="25142" y="168469"/>
                  </a:lnTo>
                  <a:lnTo>
                    <a:pt x="24973" y="167541"/>
                  </a:lnTo>
                  <a:lnTo>
                    <a:pt x="24793" y="166647"/>
                  </a:lnTo>
                  <a:lnTo>
                    <a:pt x="24612" y="165786"/>
                  </a:lnTo>
                  <a:lnTo>
                    <a:pt x="24431" y="164924"/>
                  </a:lnTo>
                  <a:lnTo>
                    <a:pt x="24245" y="164129"/>
                  </a:lnTo>
                  <a:lnTo>
                    <a:pt x="24070" y="163367"/>
                  </a:lnTo>
                  <a:lnTo>
                    <a:pt x="23896" y="162671"/>
                  </a:lnTo>
                  <a:lnTo>
                    <a:pt x="23765" y="162174"/>
                  </a:lnTo>
                  <a:lnTo>
                    <a:pt x="23622" y="161744"/>
                  </a:lnTo>
                  <a:lnTo>
                    <a:pt x="23478" y="161379"/>
                  </a:lnTo>
                  <a:lnTo>
                    <a:pt x="23323" y="161015"/>
                  </a:lnTo>
                  <a:lnTo>
                    <a:pt x="23161" y="160717"/>
                  </a:lnTo>
                  <a:lnTo>
                    <a:pt x="22999" y="160452"/>
                  </a:lnTo>
                  <a:lnTo>
                    <a:pt x="22831" y="160220"/>
                  </a:lnTo>
                  <a:lnTo>
                    <a:pt x="22656" y="159988"/>
                  </a:lnTo>
                  <a:lnTo>
                    <a:pt x="22482" y="159822"/>
                  </a:lnTo>
                  <a:lnTo>
                    <a:pt x="22307" y="159656"/>
                  </a:lnTo>
                  <a:lnTo>
                    <a:pt x="21952" y="159358"/>
                  </a:lnTo>
                  <a:lnTo>
                    <a:pt x="21248" y="158828"/>
                  </a:lnTo>
                  <a:lnTo>
                    <a:pt x="19959" y="157867"/>
                  </a:lnTo>
                  <a:lnTo>
                    <a:pt x="18651" y="156873"/>
                  </a:lnTo>
                  <a:lnTo>
                    <a:pt x="15972" y="154952"/>
                  </a:lnTo>
                  <a:lnTo>
                    <a:pt x="10029" y="150711"/>
                  </a:lnTo>
                  <a:lnTo>
                    <a:pt x="11157" y="146239"/>
                  </a:lnTo>
                  <a:lnTo>
                    <a:pt x="12228" y="141932"/>
                  </a:lnTo>
                  <a:lnTo>
                    <a:pt x="14246" y="133815"/>
                  </a:lnTo>
                  <a:lnTo>
                    <a:pt x="15212" y="129971"/>
                  </a:lnTo>
                  <a:lnTo>
                    <a:pt x="16159" y="126228"/>
                  </a:lnTo>
                  <a:lnTo>
                    <a:pt x="17100" y="122583"/>
                  </a:lnTo>
                  <a:lnTo>
                    <a:pt x="17567" y="120827"/>
                  </a:lnTo>
                  <a:lnTo>
                    <a:pt x="18034" y="119071"/>
                  </a:lnTo>
                  <a:lnTo>
                    <a:pt x="18320" y="118044"/>
                  </a:lnTo>
                  <a:lnTo>
                    <a:pt x="18601" y="117017"/>
                  </a:lnTo>
                  <a:lnTo>
                    <a:pt x="18881" y="116057"/>
                  </a:lnTo>
                  <a:lnTo>
                    <a:pt x="19161" y="115129"/>
                  </a:lnTo>
                  <a:lnTo>
                    <a:pt x="19442" y="114234"/>
                  </a:lnTo>
                  <a:lnTo>
                    <a:pt x="19716" y="113373"/>
                  </a:lnTo>
                  <a:lnTo>
                    <a:pt x="19996" y="112545"/>
                  </a:lnTo>
                  <a:lnTo>
                    <a:pt x="20270" y="111750"/>
                  </a:lnTo>
                  <a:lnTo>
                    <a:pt x="20544" y="110988"/>
                  </a:lnTo>
                  <a:lnTo>
                    <a:pt x="20818" y="110259"/>
                  </a:lnTo>
                  <a:lnTo>
                    <a:pt x="21093" y="109563"/>
                  </a:lnTo>
                  <a:lnTo>
                    <a:pt x="21367" y="108900"/>
                  </a:lnTo>
                  <a:lnTo>
                    <a:pt x="21634" y="108304"/>
                  </a:lnTo>
                  <a:lnTo>
                    <a:pt x="21909" y="107708"/>
                  </a:lnTo>
                  <a:lnTo>
                    <a:pt x="22176" y="107178"/>
                  </a:lnTo>
                  <a:lnTo>
                    <a:pt x="22444" y="106647"/>
                  </a:lnTo>
                  <a:lnTo>
                    <a:pt x="22712" y="106184"/>
                  </a:lnTo>
                  <a:lnTo>
                    <a:pt x="22980" y="105720"/>
                  </a:lnTo>
                  <a:lnTo>
                    <a:pt x="23242" y="105322"/>
                  </a:lnTo>
                  <a:lnTo>
                    <a:pt x="23510" y="104958"/>
                  </a:lnTo>
                  <a:lnTo>
                    <a:pt x="23771" y="104627"/>
                  </a:lnTo>
                  <a:lnTo>
                    <a:pt x="24033" y="104328"/>
                  </a:lnTo>
                  <a:lnTo>
                    <a:pt x="24301" y="104063"/>
                  </a:lnTo>
                  <a:lnTo>
                    <a:pt x="24562" y="103831"/>
                  </a:lnTo>
                  <a:lnTo>
                    <a:pt x="24818" y="103633"/>
                  </a:lnTo>
                  <a:lnTo>
                    <a:pt x="25079" y="103500"/>
                  </a:lnTo>
                  <a:lnTo>
                    <a:pt x="25341" y="103368"/>
                  </a:lnTo>
                  <a:lnTo>
                    <a:pt x="25596" y="103301"/>
                  </a:lnTo>
                  <a:lnTo>
                    <a:pt x="25852" y="103268"/>
                  </a:lnTo>
                  <a:lnTo>
                    <a:pt x="26107" y="103268"/>
                  </a:lnTo>
                  <a:lnTo>
                    <a:pt x="26363" y="103301"/>
                  </a:lnTo>
                  <a:lnTo>
                    <a:pt x="26618" y="103368"/>
                  </a:lnTo>
                  <a:lnTo>
                    <a:pt x="26873" y="103500"/>
                  </a:lnTo>
                  <a:lnTo>
                    <a:pt x="27123" y="103633"/>
                  </a:lnTo>
                  <a:lnTo>
                    <a:pt x="27378" y="103831"/>
                  </a:lnTo>
                  <a:lnTo>
                    <a:pt x="27627" y="104063"/>
                  </a:lnTo>
                  <a:lnTo>
                    <a:pt x="27876" y="104328"/>
                  </a:lnTo>
                  <a:lnTo>
                    <a:pt x="28125" y="104627"/>
                  </a:lnTo>
                  <a:lnTo>
                    <a:pt x="28375" y="104958"/>
                  </a:lnTo>
                  <a:lnTo>
                    <a:pt x="28624" y="105355"/>
                  </a:lnTo>
                  <a:lnTo>
                    <a:pt x="28873" y="105753"/>
                  </a:lnTo>
                  <a:lnTo>
                    <a:pt x="29116" y="106217"/>
                  </a:lnTo>
                  <a:lnTo>
                    <a:pt x="29359" y="106714"/>
                  </a:lnTo>
                  <a:lnTo>
                    <a:pt x="29608" y="107244"/>
                  </a:lnTo>
                  <a:lnTo>
                    <a:pt x="29851" y="107840"/>
                  </a:lnTo>
                  <a:lnTo>
                    <a:pt x="30094" y="108437"/>
                  </a:lnTo>
                  <a:lnTo>
                    <a:pt x="30331" y="109099"/>
                  </a:lnTo>
                  <a:lnTo>
                    <a:pt x="30574" y="109795"/>
                  </a:lnTo>
                  <a:lnTo>
                    <a:pt x="30817" y="110557"/>
                  </a:lnTo>
                  <a:lnTo>
                    <a:pt x="31053" y="111319"/>
                  </a:lnTo>
                  <a:lnTo>
                    <a:pt x="31290" y="112147"/>
                  </a:lnTo>
                  <a:lnTo>
                    <a:pt x="31533" y="112975"/>
                  </a:lnTo>
                  <a:lnTo>
                    <a:pt x="31770" y="113903"/>
                  </a:lnTo>
                  <a:lnTo>
                    <a:pt x="32006" y="114831"/>
                  </a:lnTo>
                  <a:lnTo>
                    <a:pt x="32237" y="115792"/>
                  </a:lnTo>
                  <a:lnTo>
                    <a:pt x="32474" y="116819"/>
                  </a:lnTo>
                  <a:lnTo>
                    <a:pt x="32710" y="117879"/>
                  </a:lnTo>
                  <a:lnTo>
                    <a:pt x="32941" y="119005"/>
                  </a:lnTo>
                  <a:lnTo>
                    <a:pt x="33171" y="120132"/>
                  </a:lnTo>
                  <a:lnTo>
                    <a:pt x="33408" y="121324"/>
                  </a:lnTo>
                  <a:lnTo>
                    <a:pt x="33638" y="122550"/>
                  </a:lnTo>
                  <a:lnTo>
                    <a:pt x="33869" y="123809"/>
                  </a:lnTo>
                  <a:lnTo>
                    <a:pt x="34093" y="125134"/>
                  </a:lnTo>
                  <a:lnTo>
                    <a:pt x="34324" y="126493"/>
                  </a:lnTo>
                  <a:lnTo>
                    <a:pt x="34610" y="128249"/>
                  </a:lnTo>
                  <a:lnTo>
                    <a:pt x="34897" y="130071"/>
                  </a:lnTo>
                  <a:lnTo>
                    <a:pt x="35171" y="131893"/>
                  </a:lnTo>
                  <a:lnTo>
                    <a:pt x="35439" y="133748"/>
                  </a:lnTo>
                  <a:lnTo>
                    <a:pt x="35707" y="135637"/>
                  </a:lnTo>
                  <a:lnTo>
                    <a:pt x="35962" y="137558"/>
                  </a:lnTo>
                  <a:lnTo>
                    <a:pt x="36217" y="139513"/>
                  </a:lnTo>
                  <a:lnTo>
                    <a:pt x="36467" y="141468"/>
                  </a:lnTo>
                  <a:lnTo>
                    <a:pt x="36709" y="143456"/>
                  </a:lnTo>
                  <a:lnTo>
                    <a:pt x="36946" y="145477"/>
                  </a:lnTo>
                  <a:lnTo>
                    <a:pt x="37183" y="147497"/>
                  </a:lnTo>
                  <a:lnTo>
                    <a:pt x="37413" y="149518"/>
                  </a:lnTo>
                  <a:lnTo>
                    <a:pt x="37644" y="151606"/>
                  </a:lnTo>
                  <a:lnTo>
                    <a:pt x="37868" y="153660"/>
                  </a:lnTo>
                  <a:lnTo>
                    <a:pt x="38086" y="155780"/>
                  </a:lnTo>
                  <a:lnTo>
                    <a:pt x="38304" y="157867"/>
                  </a:lnTo>
                  <a:lnTo>
                    <a:pt x="38734" y="162108"/>
                  </a:lnTo>
                  <a:lnTo>
                    <a:pt x="39151" y="166382"/>
                  </a:lnTo>
                  <a:lnTo>
                    <a:pt x="39562" y="170689"/>
                  </a:lnTo>
                  <a:lnTo>
                    <a:pt x="39967" y="175029"/>
                  </a:lnTo>
                  <a:lnTo>
                    <a:pt x="40777" y="183643"/>
                  </a:lnTo>
                  <a:lnTo>
                    <a:pt x="41182" y="187950"/>
                  </a:lnTo>
                  <a:lnTo>
                    <a:pt x="41587" y="192224"/>
                  </a:lnTo>
                  <a:lnTo>
                    <a:pt x="41699" y="193450"/>
                  </a:lnTo>
                  <a:lnTo>
                    <a:pt x="41811" y="194675"/>
                  </a:lnTo>
                  <a:lnTo>
                    <a:pt x="41917" y="195934"/>
                  </a:lnTo>
                  <a:lnTo>
                    <a:pt x="42017" y="197226"/>
                  </a:lnTo>
                  <a:lnTo>
                    <a:pt x="42110" y="198485"/>
                  </a:lnTo>
                  <a:lnTo>
                    <a:pt x="42204" y="199778"/>
                  </a:lnTo>
                  <a:lnTo>
                    <a:pt x="42384" y="202395"/>
                  </a:lnTo>
                  <a:lnTo>
                    <a:pt x="42553" y="205012"/>
                  </a:lnTo>
                  <a:lnTo>
                    <a:pt x="42708" y="207663"/>
                  </a:lnTo>
                  <a:lnTo>
                    <a:pt x="43014" y="212997"/>
                  </a:lnTo>
                  <a:lnTo>
                    <a:pt x="43169" y="215647"/>
                  </a:lnTo>
                  <a:lnTo>
                    <a:pt x="43325" y="218331"/>
                  </a:lnTo>
                  <a:lnTo>
                    <a:pt x="43487" y="220948"/>
                  </a:lnTo>
                  <a:lnTo>
                    <a:pt x="43661" y="223565"/>
                  </a:lnTo>
                  <a:lnTo>
                    <a:pt x="43749" y="224857"/>
                  </a:lnTo>
                  <a:lnTo>
                    <a:pt x="43842" y="226149"/>
                  </a:lnTo>
                  <a:lnTo>
                    <a:pt x="43942" y="227408"/>
                  </a:lnTo>
                  <a:lnTo>
                    <a:pt x="44041" y="228667"/>
                  </a:lnTo>
                  <a:lnTo>
                    <a:pt x="44147" y="229926"/>
                  </a:lnTo>
                  <a:lnTo>
                    <a:pt x="44259" y="231152"/>
                  </a:lnTo>
                  <a:lnTo>
                    <a:pt x="44372" y="232378"/>
                  </a:lnTo>
                  <a:lnTo>
                    <a:pt x="44490" y="233604"/>
                  </a:lnTo>
                  <a:lnTo>
                    <a:pt x="44571" y="234300"/>
                  </a:lnTo>
                  <a:lnTo>
                    <a:pt x="44652" y="235028"/>
                  </a:lnTo>
                  <a:lnTo>
                    <a:pt x="44739" y="235757"/>
                  </a:lnTo>
                  <a:lnTo>
                    <a:pt x="44833" y="236486"/>
                  </a:lnTo>
                  <a:lnTo>
                    <a:pt x="44932" y="237215"/>
                  </a:lnTo>
                  <a:lnTo>
                    <a:pt x="45032" y="237944"/>
                  </a:lnTo>
                  <a:lnTo>
                    <a:pt x="45144" y="238673"/>
                  </a:lnTo>
                  <a:lnTo>
                    <a:pt x="45256" y="239369"/>
                  </a:lnTo>
                  <a:lnTo>
                    <a:pt x="45374" y="240097"/>
                  </a:lnTo>
                  <a:lnTo>
                    <a:pt x="45493" y="240793"/>
                  </a:lnTo>
                  <a:lnTo>
                    <a:pt x="45617" y="241489"/>
                  </a:lnTo>
                  <a:lnTo>
                    <a:pt x="45742" y="242152"/>
                  </a:lnTo>
                  <a:lnTo>
                    <a:pt x="45873" y="242847"/>
                  </a:lnTo>
                  <a:lnTo>
                    <a:pt x="46010" y="243477"/>
                  </a:lnTo>
                  <a:lnTo>
                    <a:pt x="46141" y="244106"/>
                  </a:lnTo>
                  <a:lnTo>
                    <a:pt x="46278" y="244736"/>
                  </a:lnTo>
                  <a:lnTo>
                    <a:pt x="46421" y="245299"/>
                  </a:lnTo>
                  <a:lnTo>
                    <a:pt x="46558" y="245862"/>
                  </a:lnTo>
                  <a:lnTo>
                    <a:pt x="46701" y="246425"/>
                  </a:lnTo>
                  <a:lnTo>
                    <a:pt x="46845" y="246922"/>
                  </a:lnTo>
                  <a:lnTo>
                    <a:pt x="46988" y="247419"/>
                  </a:lnTo>
                  <a:lnTo>
                    <a:pt x="47131" y="247850"/>
                  </a:lnTo>
                  <a:lnTo>
                    <a:pt x="47274" y="248281"/>
                  </a:lnTo>
                  <a:lnTo>
                    <a:pt x="47418" y="248645"/>
                  </a:lnTo>
                  <a:lnTo>
                    <a:pt x="47555" y="248976"/>
                  </a:lnTo>
                  <a:lnTo>
                    <a:pt x="47698" y="249308"/>
                  </a:lnTo>
                  <a:lnTo>
                    <a:pt x="47841" y="249540"/>
                  </a:lnTo>
                  <a:lnTo>
                    <a:pt x="47978" y="249772"/>
                  </a:lnTo>
                  <a:lnTo>
                    <a:pt x="48115" y="249937"/>
                  </a:lnTo>
                  <a:lnTo>
                    <a:pt x="48252" y="250070"/>
                  </a:lnTo>
                  <a:lnTo>
                    <a:pt x="48383" y="250136"/>
                  </a:lnTo>
                  <a:lnTo>
                    <a:pt x="48514" y="250169"/>
                  </a:lnTo>
                  <a:lnTo>
                    <a:pt x="48664" y="250136"/>
                  </a:lnTo>
                  <a:lnTo>
                    <a:pt x="48807" y="250070"/>
                  </a:lnTo>
                  <a:lnTo>
                    <a:pt x="48956" y="249937"/>
                  </a:lnTo>
                  <a:lnTo>
                    <a:pt x="49106" y="249805"/>
                  </a:lnTo>
                  <a:lnTo>
                    <a:pt x="49255" y="249573"/>
                  </a:lnTo>
                  <a:lnTo>
                    <a:pt x="49405" y="249341"/>
                  </a:lnTo>
                  <a:lnTo>
                    <a:pt x="49554" y="249076"/>
                  </a:lnTo>
                  <a:lnTo>
                    <a:pt x="49704" y="248745"/>
                  </a:lnTo>
                  <a:lnTo>
                    <a:pt x="49853" y="248380"/>
                  </a:lnTo>
                  <a:lnTo>
                    <a:pt x="50003" y="248016"/>
                  </a:lnTo>
                  <a:lnTo>
                    <a:pt x="50159" y="247585"/>
                  </a:lnTo>
                  <a:lnTo>
                    <a:pt x="50308" y="247154"/>
                  </a:lnTo>
                  <a:lnTo>
                    <a:pt x="50458" y="246690"/>
                  </a:lnTo>
                  <a:lnTo>
                    <a:pt x="50607" y="246193"/>
                  </a:lnTo>
                  <a:lnTo>
                    <a:pt x="50757" y="245663"/>
                  </a:lnTo>
                  <a:lnTo>
                    <a:pt x="50906" y="245133"/>
                  </a:lnTo>
                  <a:lnTo>
                    <a:pt x="51199" y="243974"/>
                  </a:lnTo>
                  <a:lnTo>
                    <a:pt x="51492" y="242781"/>
                  </a:lnTo>
                  <a:lnTo>
                    <a:pt x="51778" y="241522"/>
                  </a:lnTo>
                  <a:lnTo>
                    <a:pt x="52059" y="240263"/>
                  </a:lnTo>
                  <a:lnTo>
                    <a:pt x="52333" y="238938"/>
                  </a:lnTo>
                  <a:lnTo>
                    <a:pt x="52600" y="237646"/>
                  </a:lnTo>
                  <a:lnTo>
                    <a:pt x="53105" y="235062"/>
                  </a:lnTo>
                  <a:lnTo>
                    <a:pt x="53186" y="234598"/>
                  </a:lnTo>
                  <a:lnTo>
                    <a:pt x="53267" y="234167"/>
                  </a:lnTo>
                  <a:lnTo>
                    <a:pt x="53342" y="233670"/>
                  </a:lnTo>
                  <a:lnTo>
                    <a:pt x="53410" y="233173"/>
                  </a:lnTo>
                  <a:lnTo>
                    <a:pt x="53479" y="232676"/>
                  </a:lnTo>
                  <a:lnTo>
                    <a:pt x="53547" y="232146"/>
                  </a:lnTo>
                  <a:lnTo>
                    <a:pt x="53672" y="231020"/>
                  </a:lnTo>
                  <a:lnTo>
                    <a:pt x="53790" y="229893"/>
                  </a:lnTo>
                  <a:lnTo>
                    <a:pt x="53896" y="228701"/>
                  </a:lnTo>
                  <a:lnTo>
                    <a:pt x="53996" y="227475"/>
                  </a:lnTo>
                  <a:lnTo>
                    <a:pt x="54089" y="226216"/>
                  </a:lnTo>
                  <a:lnTo>
                    <a:pt x="54183" y="224924"/>
                  </a:lnTo>
                  <a:lnTo>
                    <a:pt x="54276" y="223632"/>
                  </a:lnTo>
                  <a:lnTo>
                    <a:pt x="54451" y="221047"/>
                  </a:lnTo>
                  <a:lnTo>
                    <a:pt x="54544" y="219755"/>
                  </a:lnTo>
                  <a:lnTo>
                    <a:pt x="54637" y="218496"/>
                  </a:lnTo>
                  <a:lnTo>
                    <a:pt x="54737" y="217237"/>
                  </a:lnTo>
                  <a:lnTo>
                    <a:pt x="54843" y="216012"/>
                  </a:lnTo>
                  <a:lnTo>
                    <a:pt x="55192" y="212003"/>
                  </a:lnTo>
                  <a:lnTo>
                    <a:pt x="55534" y="207994"/>
                  </a:lnTo>
                  <a:lnTo>
                    <a:pt x="55877" y="203952"/>
                  </a:lnTo>
                  <a:lnTo>
                    <a:pt x="56207" y="199910"/>
                  </a:lnTo>
                  <a:lnTo>
                    <a:pt x="56880" y="191793"/>
                  </a:lnTo>
                  <a:lnTo>
                    <a:pt x="57216" y="187751"/>
                  </a:lnTo>
                  <a:lnTo>
                    <a:pt x="57553" y="183709"/>
                  </a:lnTo>
                  <a:lnTo>
                    <a:pt x="57902" y="179667"/>
                  </a:lnTo>
                  <a:lnTo>
                    <a:pt x="58250" y="175692"/>
                  </a:lnTo>
                  <a:lnTo>
                    <a:pt x="58612" y="171716"/>
                  </a:lnTo>
                  <a:lnTo>
                    <a:pt x="58986" y="167807"/>
                  </a:lnTo>
                  <a:lnTo>
                    <a:pt x="59179" y="165852"/>
                  </a:lnTo>
                  <a:lnTo>
                    <a:pt x="59372" y="163930"/>
                  </a:lnTo>
                  <a:lnTo>
                    <a:pt x="59571" y="162009"/>
                  </a:lnTo>
                  <a:lnTo>
                    <a:pt x="59770" y="160087"/>
                  </a:lnTo>
                  <a:lnTo>
                    <a:pt x="59982" y="158199"/>
                  </a:lnTo>
                  <a:lnTo>
                    <a:pt x="60188" y="156310"/>
                  </a:lnTo>
                  <a:lnTo>
                    <a:pt x="60406" y="154455"/>
                  </a:lnTo>
                  <a:lnTo>
                    <a:pt x="60624" y="152600"/>
                  </a:lnTo>
                  <a:lnTo>
                    <a:pt x="60854" y="150711"/>
                  </a:lnTo>
                  <a:lnTo>
                    <a:pt x="61097" y="148856"/>
                  </a:lnTo>
                  <a:lnTo>
                    <a:pt x="61340" y="147001"/>
                  </a:lnTo>
                  <a:lnTo>
                    <a:pt x="61596" y="145145"/>
                  </a:lnTo>
                  <a:lnTo>
                    <a:pt x="61851" y="143323"/>
                  </a:lnTo>
                  <a:lnTo>
                    <a:pt x="62119" y="141534"/>
                  </a:lnTo>
                  <a:lnTo>
                    <a:pt x="62387" y="139778"/>
                  </a:lnTo>
                  <a:lnTo>
                    <a:pt x="62667" y="138022"/>
                  </a:lnTo>
                  <a:lnTo>
                    <a:pt x="62947" y="136299"/>
                  </a:lnTo>
                  <a:lnTo>
                    <a:pt x="63240" y="134610"/>
                  </a:lnTo>
                  <a:lnTo>
                    <a:pt x="63533" y="132953"/>
                  </a:lnTo>
                  <a:lnTo>
                    <a:pt x="63838" y="131330"/>
                  </a:lnTo>
                  <a:lnTo>
                    <a:pt x="64143" y="129706"/>
                  </a:lnTo>
                  <a:lnTo>
                    <a:pt x="64455" y="128149"/>
                  </a:lnTo>
                  <a:lnTo>
                    <a:pt x="64779" y="126625"/>
                  </a:lnTo>
                  <a:lnTo>
                    <a:pt x="65103" y="125134"/>
                  </a:lnTo>
                  <a:lnTo>
                    <a:pt x="65433" y="123677"/>
                  </a:lnTo>
                  <a:lnTo>
                    <a:pt x="65769" y="122285"/>
                  </a:lnTo>
                  <a:lnTo>
                    <a:pt x="66112" y="120894"/>
                  </a:lnTo>
                  <a:lnTo>
                    <a:pt x="66455" y="119602"/>
                  </a:lnTo>
                  <a:lnTo>
                    <a:pt x="66810" y="118309"/>
                  </a:lnTo>
                  <a:lnTo>
                    <a:pt x="67165" y="117084"/>
                  </a:lnTo>
                  <a:lnTo>
                    <a:pt x="67526" y="115891"/>
                  </a:lnTo>
                  <a:lnTo>
                    <a:pt x="67893" y="114764"/>
                  </a:lnTo>
                  <a:lnTo>
                    <a:pt x="68267" y="113704"/>
                  </a:lnTo>
                  <a:lnTo>
                    <a:pt x="68641" y="112677"/>
                  </a:lnTo>
                  <a:lnTo>
                    <a:pt x="69027" y="111716"/>
                  </a:lnTo>
                  <a:lnTo>
                    <a:pt x="69413" y="110789"/>
                  </a:lnTo>
                  <a:lnTo>
                    <a:pt x="69800" y="109961"/>
                  </a:lnTo>
                  <a:lnTo>
                    <a:pt x="70198" y="109165"/>
                  </a:lnTo>
                  <a:lnTo>
                    <a:pt x="70597" y="108437"/>
                  </a:lnTo>
                  <a:lnTo>
                    <a:pt x="71002" y="107774"/>
                  </a:lnTo>
                  <a:lnTo>
                    <a:pt x="71413" y="107178"/>
                  </a:lnTo>
                  <a:lnTo>
                    <a:pt x="71824" y="106647"/>
                  </a:lnTo>
                  <a:lnTo>
                    <a:pt x="72242" y="106184"/>
                  </a:lnTo>
                  <a:lnTo>
                    <a:pt x="72665" y="105786"/>
                  </a:lnTo>
                  <a:lnTo>
                    <a:pt x="73089" y="105455"/>
                  </a:lnTo>
                  <a:lnTo>
                    <a:pt x="73519" y="105223"/>
                  </a:lnTo>
                  <a:lnTo>
                    <a:pt x="73948" y="105024"/>
                  </a:lnTo>
                  <a:lnTo>
                    <a:pt x="74391" y="104958"/>
                  </a:lnTo>
                  <a:lnTo>
                    <a:pt x="74827" y="104925"/>
                  </a:lnTo>
                  <a:lnTo>
                    <a:pt x="75051" y="104958"/>
                  </a:lnTo>
                  <a:lnTo>
                    <a:pt x="75275" y="104991"/>
                  </a:lnTo>
                  <a:lnTo>
                    <a:pt x="75500" y="105057"/>
                  </a:lnTo>
                  <a:lnTo>
                    <a:pt x="75724" y="105123"/>
                  </a:lnTo>
                  <a:lnTo>
                    <a:pt x="75948" y="105223"/>
                  </a:lnTo>
                  <a:lnTo>
                    <a:pt x="76172" y="105355"/>
                  </a:lnTo>
                  <a:lnTo>
                    <a:pt x="76397" y="105488"/>
                  </a:lnTo>
                  <a:lnTo>
                    <a:pt x="76627" y="105654"/>
                  </a:lnTo>
                  <a:lnTo>
                    <a:pt x="76858" y="105852"/>
                  </a:lnTo>
                  <a:lnTo>
                    <a:pt x="77088" y="106084"/>
                  </a:lnTo>
                  <a:lnTo>
                    <a:pt x="77318" y="106316"/>
                  </a:lnTo>
                  <a:lnTo>
                    <a:pt x="77549" y="106548"/>
                  </a:lnTo>
                  <a:lnTo>
                    <a:pt x="77779" y="106846"/>
                  </a:lnTo>
                  <a:lnTo>
                    <a:pt x="78010" y="107144"/>
                  </a:lnTo>
                  <a:lnTo>
                    <a:pt x="78247" y="107443"/>
                  </a:lnTo>
                  <a:lnTo>
                    <a:pt x="78477" y="107807"/>
                  </a:lnTo>
                  <a:lnTo>
                    <a:pt x="78714" y="108171"/>
                  </a:lnTo>
                  <a:lnTo>
                    <a:pt x="78951" y="108569"/>
                  </a:lnTo>
                  <a:lnTo>
                    <a:pt x="79187" y="108967"/>
                  </a:lnTo>
                  <a:lnTo>
                    <a:pt x="79424" y="109397"/>
                  </a:lnTo>
                  <a:lnTo>
                    <a:pt x="79661" y="109861"/>
                  </a:lnTo>
                  <a:lnTo>
                    <a:pt x="79897" y="110358"/>
                  </a:lnTo>
                  <a:lnTo>
                    <a:pt x="80140" y="110888"/>
                  </a:lnTo>
                  <a:lnTo>
                    <a:pt x="80377" y="111418"/>
                  </a:lnTo>
                  <a:lnTo>
                    <a:pt x="80620" y="111982"/>
                  </a:lnTo>
                  <a:lnTo>
                    <a:pt x="80863" y="112545"/>
                  </a:lnTo>
                  <a:lnTo>
                    <a:pt x="81100" y="113174"/>
                  </a:lnTo>
                  <a:lnTo>
                    <a:pt x="81343" y="113804"/>
                  </a:lnTo>
                  <a:lnTo>
                    <a:pt x="81586" y="114466"/>
                  </a:lnTo>
                  <a:lnTo>
                    <a:pt x="81835" y="115162"/>
                  </a:lnTo>
                  <a:lnTo>
                    <a:pt x="82078" y="115858"/>
                  </a:lnTo>
                  <a:lnTo>
                    <a:pt x="82321" y="116620"/>
                  </a:lnTo>
                  <a:lnTo>
                    <a:pt x="82570" y="117382"/>
                  </a:lnTo>
                  <a:lnTo>
                    <a:pt x="82813" y="118177"/>
                  </a:lnTo>
                  <a:lnTo>
                    <a:pt x="83062" y="119005"/>
                  </a:lnTo>
                  <a:lnTo>
                    <a:pt x="83305" y="119833"/>
                  </a:lnTo>
                  <a:lnTo>
                    <a:pt x="83554" y="120728"/>
                  </a:lnTo>
                  <a:lnTo>
                    <a:pt x="83803" y="121623"/>
                  </a:lnTo>
                  <a:lnTo>
                    <a:pt x="84052" y="122550"/>
                  </a:lnTo>
                  <a:lnTo>
                    <a:pt x="84302" y="123511"/>
                  </a:lnTo>
                  <a:lnTo>
                    <a:pt x="84551" y="124505"/>
                  </a:lnTo>
                  <a:lnTo>
                    <a:pt x="84800" y="125499"/>
                  </a:lnTo>
                  <a:lnTo>
                    <a:pt x="85055" y="126559"/>
                  </a:lnTo>
                  <a:lnTo>
                    <a:pt x="85304" y="127619"/>
                  </a:lnTo>
                  <a:lnTo>
                    <a:pt x="85560" y="128746"/>
                  </a:lnTo>
                  <a:lnTo>
                    <a:pt x="85809" y="129872"/>
                  </a:lnTo>
                  <a:lnTo>
                    <a:pt x="86550" y="133251"/>
                  </a:lnTo>
                  <a:lnTo>
                    <a:pt x="87285" y="136730"/>
                  </a:lnTo>
                  <a:lnTo>
                    <a:pt x="88002" y="140209"/>
                  </a:lnTo>
                  <a:lnTo>
                    <a:pt x="88712" y="143754"/>
                  </a:lnTo>
                  <a:lnTo>
                    <a:pt x="89410" y="147332"/>
                  </a:lnTo>
                  <a:lnTo>
                    <a:pt x="90095" y="150976"/>
                  </a:lnTo>
                  <a:lnTo>
                    <a:pt x="90774" y="154621"/>
                  </a:lnTo>
                  <a:lnTo>
                    <a:pt x="91440" y="158331"/>
                  </a:lnTo>
                  <a:lnTo>
                    <a:pt x="92101" y="162075"/>
                  </a:lnTo>
                  <a:lnTo>
                    <a:pt x="92749" y="165885"/>
                  </a:lnTo>
                  <a:lnTo>
                    <a:pt x="93390" y="169695"/>
                  </a:lnTo>
                  <a:lnTo>
                    <a:pt x="94019" y="173571"/>
                  </a:lnTo>
                  <a:lnTo>
                    <a:pt x="94636" y="177481"/>
                  </a:lnTo>
                  <a:lnTo>
                    <a:pt x="95246" y="181423"/>
                  </a:lnTo>
                  <a:lnTo>
                    <a:pt x="95851" y="185399"/>
                  </a:lnTo>
                  <a:lnTo>
                    <a:pt x="96443" y="189408"/>
                  </a:lnTo>
                  <a:lnTo>
                    <a:pt x="97028" y="193450"/>
                  </a:lnTo>
                  <a:lnTo>
                    <a:pt x="97601" y="197558"/>
                  </a:lnTo>
                  <a:lnTo>
                    <a:pt x="98168" y="201666"/>
                  </a:lnTo>
                  <a:lnTo>
                    <a:pt x="98729" y="205807"/>
                  </a:lnTo>
                  <a:lnTo>
                    <a:pt x="99283" y="210015"/>
                  </a:lnTo>
                  <a:lnTo>
                    <a:pt x="99825" y="214222"/>
                  </a:lnTo>
                  <a:lnTo>
                    <a:pt x="100361" y="218463"/>
                  </a:lnTo>
                  <a:lnTo>
                    <a:pt x="100890" y="222770"/>
                  </a:lnTo>
                  <a:lnTo>
                    <a:pt x="101414" y="227077"/>
                  </a:lnTo>
                  <a:lnTo>
                    <a:pt x="101931" y="231417"/>
                  </a:lnTo>
                  <a:lnTo>
                    <a:pt x="102435" y="235790"/>
                  </a:lnTo>
                  <a:lnTo>
                    <a:pt x="102940" y="240197"/>
                  </a:lnTo>
                  <a:lnTo>
                    <a:pt x="103432" y="244636"/>
                  </a:lnTo>
                  <a:lnTo>
                    <a:pt x="103924" y="249109"/>
                  </a:lnTo>
                  <a:lnTo>
                    <a:pt x="104404" y="253582"/>
                  </a:lnTo>
                  <a:lnTo>
                    <a:pt x="104877" y="258087"/>
                  </a:lnTo>
                  <a:lnTo>
                    <a:pt x="105213" y="261334"/>
                  </a:lnTo>
                  <a:lnTo>
                    <a:pt x="105556" y="264581"/>
                  </a:lnTo>
                  <a:lnTo>
                    <a:pt x="105905" y="267795"/>
                  </a:lnTo>
                  <a:lnTo>
                    <a:pt x="106086" y="269385"/>
                  </a:lnTo>
                  <a:lnTo>
                    <a:pt x="106272" y="270942"/>
                  </a:lnTo>
                  <a:lnTo>
                    <a:pt x="106453" y="272499"/>
                  </a:lnTo>
                  <a:lnTo>
                    <a:pt x="106646" y="274056"/>
                  </a:lnTo>
                  <a:lnTo>
                    <a:pt x="106846" y="275580"/>
                  </a:lnTo>
                  <a:lnTo>
                    <a:pt x="107045" y="277071"/>
                  </a:lnTo>
                  <a:lnTo>
                    <a:pt x="107250" y="278529"/>
                  </a:lnTo>
                  <a:lnTo>
                    <a:pt x="107462" y="279954"/>
                  </a:lnTo>
                  <a:lnTo>
                    <a:pt x="107686" y="281345"/>
                  </a:lnTo>
                  <a:lnTo>
                    <a:pt x="107911" y="282703"/>
                  </a:lnTo>
                  <a:lnTo>
                    <a:pt x="107973" y="283035"/>
                  </a:lnTo>
                  <a:lnTo>
                    <a:pt x="108035" y="283333"/>
                  </a:lnTo>
                  <a:lnTo>
                    <a:pt x="108104" y="283631"/>
                  </a:lnTo>
                  <a:lnTo>
                    <a:pt x="108179" y="283929"/>
                  </a:lnTo>
                  <a:lnTo>
                    <a:pt x="108253" y="284194"/>
                  </a:lnTo>
                  <a:lnTo>
                    <a:pt x="108334" y="284459"/>
                  </a:lnTo>
                  <a:lnTo>
                    <a:pt x="108509" y="284989"/>
                  </a:lnTo>
                  <a:lnTo>
                    <a:pt x="108689" y="285420"/>
                  </a:lnTo>
                  <a:lnTo>
                    <a:pt x="108889" y="285851"/>
                  </a:lnTo>
                  <a:lnTo>
                    <a:pt x="109088" y="286182"/>
                  </a:lnTo>
                  <a:lnTo>
                    <a:pt x="109294" y="286480"/>
                  </a:lnTo>
                  <a:lnTo>
                    <a:pt x="109505" y="286712"/>
                  </a:lnTo>
                  <a:lnTo>
                    <a:pt x="109717" y="286911"/>
                  </a:lnTo>
                  <a:lnTo>
                    <a:pt x="109923" y="287010"/>
                  </a:lnTo>
                  <a:lnTo>
                    <a:pt x="110128" y="287077"/>
                  </a:lnTo>
                  <a:lnTo>
                    <a:pt x="110328" y="287077"/>
                  </a:lnTo>
                  <a:lnTo>
                    <a:pt x="110521" y="286977"/>
                  </a:lnTo>
                  <a:lnTo>
                    <a:pt x="110608" y="286911"/>
                  </a:lnTo>
                  <a:lnTo>
                    <a:pt x="110701" y="286845"/>
                  </a:lnTo>
                  <a:lnTo>
                    <a:pt x="110782" y="286712"/>
                  </a:lnTo>
                  <a:lnTo>
                    <a:pt x="110870" y="286613"/>
                  </a:lnTo>
                  <a:lnTo>
                    <a:pt x="110926" y="286480"/>
                  </a:lnTo>
                  <a:lnTo>
                    <a:pt x="110988" y="286348"/>
                  </a:lnTo>
                  <a:lnTo>
                    <a:pt x="111044" y="286149"/>
                  </a:lnTo>
                  <a:lnTo>
                    <a:pt x="111106" y="285917"/>
                  </a:lnTo>
                  <a:lnTo>
                    <a:pt x="111162" y="285685"/>
                  </a:lnTo>
                  <a:lnTo>
                    <a:pt x="111212" y="285420"/>
                  </a:lnTo>
                  <a:lnTo>
                    <a:pt x="111268" y="285122"/>
                  </a:lnTo>
                  <a:lnTo>
                    <a:pt x="111324" y="284791"/>
                  </a:lnTo>
                  <a:lnTo>
                    <a:pt x="111424" y="284062"/>
                  </a:lnTo>
                  <a:lnTo>
                    <a:pt x="111524" y="283267"/>
                  </a:lnTo>
                  <a:lnTo>
                    <a:pt x="111611" y="282405"/>
                  </a:lnTo>
                  <a:lnTo>
                    <a:pt x="111698" y="281478"/>
                  </a:lnTo>
                  <a:lnTo>
                    <a:pt x="111779" y="280484"/>
                  </a:lnTo>
                  <a:lnTo>
                    <a:pt x="111860" y="279490"/>
                  </a:lnTo>
                  <a:lnTo>
                    <a:pt x="111929" y="278463"/>
                  </a:lnTo>
                  <a:lnTo>
                    <a:pt x="111991" y="277436"/>
                  </a:lnTo>
                  <a:lnTo>
                    <a:pt x="112053" y="276409"/>
                  </a:lnTo>
                  <a:lnTo>
                    <a:pt x="112103" y="275415"/>
                  </a:lnTo>
                  <a:lnTo>
                    <a:pt x="112153" y="274421"/>
                  </a:lnTo>
                  <a:lnTo>
                    <a:pt x="112190" y="273493"/>
                  </a:lnTo>
                  <a:lnTo>
                    <a:pt x="112221" y="272731"/>
                  </a:lnTo>
                  <a:lnTo>
                    <a:pt x="112234" y="271969"/>
                  </a:lnTo>
                  <a:lnTo>
                    <a:pt x="112240" y="271174"/>
                  </a:lnTo>
                  <a:lnTo>
                    <a:pt x="112240" y="270379"/>
                  </a:lnTo>
                  <a:lnTo>
                    <a:pt x="112234" y="269584"/>
                  </a:lnTo>
                  <a:lnTo>
                    <a:pt x="112221" y="268755"/>
                  </a:lnTo>
                  <a:lnTo>
                    <a:pt x="112203" y="267927"/>
                  </a:lnTo>
                  <a:lnTo>
                    <a:pt x="112172" y="267132"/>
                  </a:lnTo>
                  <a:lnTo>
                    <a:pt x="112147" y="266304"/>
                  </a:lnTo>
                  <a:lnTo>
                    <a:pt x="112109" y="265475"/>
                  </a:lnTo>
                  <a:lnTo>
                    <a:pt x="112028" y="263819"/>
                  </a:lnTo>
                  <a:lnTo>
                    <a:pt x="111941" y="262229"/>
                  </a:lnTo>
                  <a:lnTo>
                    <a:pt x="111848" y="260638"/>
                  </a:lnTo>
                  <a:lnTo>
                    <a:pt x="111617" y="256928"/>
                  </a:lnTo>
                  <a:lnTo>
                    <a:pt x="111380" y="253217"/>
                  </a:lnTo>
                  <a:lnTo>
                    <a:pt x="111138" y="249540"/>
                  </a:lnTo>
                  <a:lnTo>
                    <a:pt x="110888" y="245895"/>
                  </a:lnTo>
                  <a:lnTo>
                    <a:pt x="110633" y="242251"/>
                  </a:lnTo>
                  <a:lnTo>
                    <a:pt x="110371" y="238673"/>
                  </a:lnTo>
                  <a:lnTo>
                    <a:pt x="110103" y="235062"/>
                  </a:lnTo>
                  <a:lnTo>
                    <a:pt x="109829" y="231517"/>
                  </a:lnTo>
                  <a:lnTo>
                    <a:pt x="109549" y="228005"/>
                  </a:lnTo>
                  <a:lnTo>
                    <a:pt x="109269" y="224493"/>
                  </a:lnTo>
                  <a:lnTo>
                    <a:pt x="108976" y="221014"/>
                  </a:lnTo>
                  <a:lnTo>
                    <a:pt x="108677" y="217536"/>
                  </a:lnTo>
                  <a:lnTo>
                    <a:pt x="108372" y="214123"/>
                  </a:lnTo>
                  <a:lnTo>
                    <a:pt x="108060" y="210711"/>
                  </a:lnTo>
                  <a:lnTo>
                    <a:pt x="107749" y="207331"/>
                  </a:lnTo>
                  <a:lnTo>
                    <a:pt x="107425" y="203985"/>
                  </a:lnTo>
                  <a:lnTo>
                    <a:pt x="107095" y="200672"/>
                  </a:lnTo>
                  <a:lnTo>
                    <a:pt x="106765" y="197359"/>
                  </a:lnTo>
                  <a:lnTo>
                    <a:pt x="106422" y="194079"/>
                  </a:lnTo>
                  <a:lnTo>
                    <a:pt x="106073" y="190832"/>
                  </a:lnTo>
                  <a:lnTo>
                    <a:pt x="105718" y="187619"/>
                  </a:lnTo>
                  <a:lnTo>
                    <a:pt x="105357" y="184438"/>
                  </a:lnTo>
                  <a:lnTo>
                    <a:pt x="104995" y="181258"/>
                  </a:lnTo>
                  <a:lnTo>
                    <a:pt x="104622" y="178110"/>
                  </a:lnTo>
                  <a:lnTo>
                    <a:pt x="104242" y="174996"/>
                  </a:lnTo>
                  <a:lnTo>
                    <a:pt x="103855" y="171915"/>
                  </a:lnTo>
                  <a:lnTo>
                    <a:pt x="103463" y="168867"/>
                  </a:lnTo>
                  <a:lnTo>
                    <a:pt x="103064" y="165852"/>
                  </a:lnTo>
                  <a:lnTo>
                    <a:pt x="102659" y="162837"/>
                  </a:lnTo>
                  <a:lnTo>
                    <a:pt x="102248" y="159855"/>
                  </a:lnTo>
                  <a:lnTo>
                    <a:pt x="101831" y="156907"/>
                  </a:lnTo>
                  <a:lnTo>
                    <a:pt x="101407" y="153991"/>
                  </a:lnTo>
                  <a:lnTo>
                    <a:pt x="100977" y="151109"/>
                  </a:lnTo>
                  <a:lnTo>
                    <a:pt x="100535" y="148259"/>
                  </a:lnTo>
                  <a:lnTo>
                    <a:pt x="100093" y="145410"/>
                  </a:lnTo>
                  <a:lnTo>
                    <a:pt x="99644" y="142627"/>
                  </a:lnTo>
                  <a:lnTo>
                    <a:pt x="99183" y="139844"/>
                  </a:lnTo>
                  <a:lnTo>
                    <a:pt x="98722" y="137094"/>
                  </a:lnTo>
                  <a:lnTo>
                    <a:pt x="98249" y="134378"/>
                  </a:lnTo>
                  <a:lnTo>
                    <a:pt x="97776" y="131694"/>
                  </a:lnTo>
                  <a:lnTo>
                    <a:pt x="97290" y="129044"/>
                  </a:lnTo>
                  <a:lnTo>
                    <a:pt x="96798" y="126393"/>
                  </a:lnTo>
                  <a:lnTo>
                    <a:pt x="96299" y="123809"/>
                  </a:lnTo>
                  <a:lnTo>
                    <a:pt x="95801" y="121258"/>
                  </a:lnTo>
                  <a:lnTo>
                    <a:pt x="95290" y="118707"/>
                  </a:lnTo>
                  <a:lnTo>
                    <a:pt x="94767" y="116189"/>
                  </a:lnTo>
                  <a:lnTo>
                    <a:pt x="94244" y="113704"/>
                  </a:lnTo>
                  <a:lnTo>
                    <a:pt x="93714" y="111286"/>
                  </a:lnTo>
                  <a:lnTo>
                    <a:pt x="93178" y="108867"/>
                  </a:lnTo>
                  <a:lnTo>
                    <a:pt x="92630" y="106482"/>
                  </a:lnTo>
                  <a:lnTo>
                    <a:pt x="92076" y="104130"/>
                  </a:lnTo>
                  <a:lnTo>
                    <a:pt x="91521" y="101777"/>
                  </a:lnTo>
                  <a:lnTo>
                    <a:pt x="90954" y="99491"/>
                  </a:lnTo>
                  <a:lnTo>
                    <a:pt x="90381" y="97238"/>
                  </a:lnTo>
                  <a:lnTo>
                    <a:pt x="89802" y="95019"/>
                  </a:lnTo>
                  <a:lnTo>
                    <a:pt x="89217" y="92799"/>
                  </a:lnTo>
                  <a:lnTo>
                    <a:pt x="88625" y="90645"/>
                  </a:lnTo>
                  <a:lnTo>
                    <a:pt x="88020" y="88525"/>
                  </a:lnTo>
                  <a:lnTo>
                    <a:pt x="87416" y="86405"/>
                  </a:lnTo>
                  <a:lnTo>
                    <a:pt x="86800" y="84351"/>
                  </a:lnTo>
                  <a:lnTo>
                    <a:pt x="86177" y="82297"/>
                  </a:lnTo>
                  <a:lnTo>
                    <a:pt x="85547" y="80309"/>
                  </a:lnTo>
                  <a:lnTo>
                    <a:pt x="84912" y="78321"/>
                  </a:lnTo>
                  <a:lnTo>
                    <a:pt x="84270" y="76366"/>
                  </a:lnTo>
                  <a:lnTo>
                    <a:pt x="83965" y="75505"/>
                  </a:lnTo>
                  <a:lnTo>
                    <a:pt x="83647" y="74643"/>
                  </a:lnTo>
                  <a:lnTo>
                    <a:pt x="83324" y="73848"/>
                  </a:lnTo>
                  <a:lnTo>
                    <a:pt x="83000" y="73086"/>
                  </a:lnTo>
                  <a:lnTo>
                    <a:pt x="82663" y="72390"/>
                  </a:lnTo>
                  <a:lnTo>
                    <a:pt x="82321" y="71695"/>
                  </a:lnTo>
                  <a:lnTo>
                    <a:pt x="81978" y="71065"/>
                  </a:lnTo>
                  <a:lnTo>
                    <a:pt x="81629" y="70469"/>
                  </a:lnTo>
                  <a:lnTo>
                    <a:pt x="81274" y="69906"/>
                  </a:lnTo>
                  <a:lnTo>
                    <a:pt x="80913" y="69376"/>
                  </a:lnTo>
                  <a:lnTo>
                    <a:pt x="80551" y="68912"/>
                  </a:lnTo>
                  <a:lnTo>
                    <a:pt x="80184" y="68448"/>
                  </a:lnTo>
                  <a:lnTo>
                    <a:pt x="79810" y="68050"/>
                  </a:lnTo>
                  <a:lnTo>
                    <a:pt x="79436" y="67653"/>
                  </a:lnTo>
                  <a:lnTo>
                    <a:pt x="79063" y="67321"/>
                  </a:lnTo>
                  <a:lnTo>
                    <a:pt x="78689" y="67023"/>
                  </a:lnTo>
                  <a:lnTo>
                    <a:pt x="78309" y="66725"/>
                  </a:lnTo>
                  <a:lnTo>
                    <a:pt x="77929" y="66493"/>
                  </a:lnTo>
                  <a:lnTo>
                    <a:pt x="77543" y="66294"/>
                  </a:lnTo>
                  <a:lnTo>
                    <a:pt x="77163" y="66096"/>
                  </a:lnTo>
                  <a:lnTo>
                    <a:pt x="76783" y="65963"/>
                  </a:lnTo>
                  <a:lnTo>
                    <a:pt x="76403" y="65864"/>
                  </a:lnTo>
                  <a:lnTo>
                    <a:pt x="76017" y="65764"/>
                  </a:lnTo>
                  <a:lnTo>
                    <a:pt x="75637" y="65731"/>
                  </a:lnTo>
                  <a:lnTo>
                    <a:pt x="75257" y="65698"/>
                  </a:lnTo>
                  <a:lnTo>
                    <a:pt x="74883" y="65698"/>
                  </a:lnTo>
                  <a:lnTo>
                    <a:pt x="74509" y="65731"/>
                  </a:lnTo>
                  <a:lnTo>
                    <a:pt x="74135" y="65797"/>
                  </a:lnTo>
                  <a:lnTo>
                    <a:pt x="73768" y="65897"/>
                  </a:lnTo>
                  <a:lnTo>
                    <a:pt x="73400" y="66029"/>
                  </a:lnTo>
                  <a:lnTo>
                    <a:pt x="73033" y="66162"/>
                  </a:lnTo>
                  <a:lnTo>
                    <a:pt x="72678" y="66328"/>
                  </a:lnTo>
                  <a:lnTo>
                    <a:pt x="72235" y="66593"/>
                  </a:lnTo>
                  <a:lnTo>
                    <a:pt x="71793" y="66858"/>
                  </a:lnTo>
                  <a:lnTo>
                    <a:pt x="71363" y="67189"/>
                  </a:lnTo>
                  <a:lnTo>
                    <a:pt x="70933" y="67553"/>
                  </a:lnTo>
                  <a:lnTo>
                    <a:pt x="70510" y="67951"/>
                  </a:lnTo>
                  <a:lnTo>
                    <a:pt x="70092" y="68382"/>
                  </a:lnTo>
                  <a:lnTo>
                    <a:pt x="69675" y="68879"/>
                  </a:lnTo>
                  <a:lnTo>
                    <a:pt x="69264" y="69376"/>
                  </a:lnTo>
                  <a:lnTo>
                    <a:pt x="68859" y="69939"/>
                  </a:lnTo>
                  <a:lnTo>
                    <a:pt x="68454" y="70535"/>
                  </a:lnTo>
                  <a:lnTo>
                    <a:pt x="68055" y="71165"/>
                  </a:lnTo>
                  <a:lnTo>
                    <a:pt x="67663" y="71827"/>
                  </a:lnTo>
                  <a:lnTo>
                    <a:pt x="67277" y="72490"/>
                  </a:lnTo>
                  <a:lnTo>
                    <a:pt x="66891" y="73219"/>
                  </a:lnTo>
                  <a:lnTo>
                    <a:pt x="66511" y="73981"/>
                  </a:lnTo>
                  <a:lnTo>
                    <a:pt x="66137" y="74809"/>
                  </a:lnTo>
                  <a:lnTo>
                    <a:pt x="65763" y="75637"/>
                  </a:lnTo>
                  <a:lnTo>
                    <a:pt x="65396" y="76499"/>
                  </a:lnTo>
                  <a:lnTo>
                    <a:pt x="65034" y="77393"/>
                  </a:lnTo>
                  <a:lnTo>
                    <a:pt x="64673" y="78321"/>
                  </a:lnTo>
                  <a:lnTo>
                    <a:pt x="64318" y="79282"/>
                  </a:lnTo>
                  <a:lnTo>
                    <a:pt x="63969" y="80276"/>
                  </a:lnTo>
                  <a:lnTo>
                    <a:pt x="63620" y="81303"/>
                  </a:lnTo>
                  <a:lnTo>
                    <a:pt x="63278" y="82363"/>
                  </a:lnTo>
                  <a:lnTo>
                    <a:pt x="62935" y="83423"/>
                  </a:lnTo>
                  <a:lnTo>
                    <a:pt x="62599" y="84549"/>
                  </a:lnTo>
                  <a:lnTo>
                    <a:pt x="62268" y="85709"/>
                  </a:lnTo>
                  <a:lnTo>
                    <a:pt x="61938" y="86869"/>
                  </a:lnTo>
                  <a:lnTo>
                    <a:pt x="61614" y="88061"/>
                  </a:lnTo>
                  <a:lnTo>
                    <a:pt x="61297" y="89320"/>
                  </a:lnTo>
                  <a:lnTo>
                    <a:pt x="60979" y="90579"/>
                  </a:lnTo>
                  <a:lnTo>
                    <a:pt x="60661" y="91871"/>
                  </a:lnTo>
                  <a:lnTo>
                    <a:pt x="60356" y="93163"/>
                  </a:lnTo>
                  <a:lnTo>
                    <a:pt x="60045" y="94522"/>
                  </a:lnTo>
                  <a:lnTo>
                    <a:pt x="59746" y="95880"/>
                  </a:lnTo>
                  <a:lnTo>
                    <a:pt x="59447" y="97305"/>
                  </a:lnTo>
                  <a:lnTo>
                    <a:pt x="59148" y="98729"/>
                  </a:lnTo>
                  <a:lnTo>
                    <a:pt x="58855" y="100154"/>
                  </a:lnTo>
                  <a:lnTo>
                    <a:pt x="58568" y="101645"/>
                  </a:lnTo>
                  <a:lnTo>
                    <a:pt x="58282" y="103136"/>
                  </a:lnTo>
                  <a:lnTo>
                    <a:pt x="58001" y="104660"/>
                  </a:lnTo>
                  <a:lnTo>
                    <a:pt x="57721" y="106217"/>
                  </a:lnTo>
                  <a:lnTo>
                    <a:pt x="57447" y="107774"/>
                  </a:lnTo>
                  <a:lnTo>
                    <a:pt x="57173" y="109364"/>
                  </a:lnTo>
                  <a:lnTo>
                    <a:pt x="56905" y="110988"/>
                  </a:lnTo>
                  <a:lnTo>
                    <a:pt x="56637" y="112644"/>
                  </a:lnTo>
                  <a:lnTo>
                    <a:pt x="56375" y="114301"/>
                  </a:lnTo>
                  <a:lnTo>
                    <a:pt x="56120" y="115990"/>
                  </a:lnTo>
                  <a:lnTo>
                    <a:pt x="55858" y="117680"/>
                  </a:lnTo>
                  <a:lnTo>
                    <a:pt x="55609" y="119436"/>
                  </a:lnTo>
                  <a:lnTo>
                    <a:pt x="55360" y="121159"/>
                  </a:lnTo>
                  <a:lnTo>
                    <a:pt x="55111" y="122948"/>
                  </a:lnTo>
                  <a:lnTo>
                    <a:pt x="54868" y="124737"/>
                  </a:lnTo>
                  <a:lnTo>
                    <a:pt x="54625" y="126526"/>
                  </a:lnTo>
                  <a:lnTo>
                    <a:pt x="54382" y="128381"/>
                  </a:lnTo>
                  <a:lnTo>
                    <a:pt x="54152" y="130203"/>
                  </a:lnTo>
                  <a:lnTo>
                    <a:pt x="53915" y="132092"/>
                  </a:lnTo>
                  <a:lnTo>
                    <a:pt x="53684" y="133947"/>
                  </a:lnTo>
                  <a:lnTo>
                    <a:pt x="53460" y="135869"/>
                  </a:lnTo>
                  <a:lnTo>
                    <a:pt x="53236" y="137790"/>
                  </a:lnTo>
                  <a:lnTo>
                    <a:pt x="53012" y="139712"/>
                  </a:lnTo>
                  <a:lnTo>
                    <a:pt x="52794" y="141667"/>
                  </a:lnTo>
                  <a:lnTo>
                    <a:pt x="52358" y="145642"/>
                  </a:lnTo>
                  <a:lnTo>
                    <a:pt x="52146" y="147630"/>
                  </a:lnTo>
                  <a:lnTo>
                    <a:pt x="51940" y="149651"/>
                  </a:lnTo>
                  <a:lnTo>
                    <a:pt x="51735" y="151705"/>
                  </a:lnTo>
                  <a:lnTo>
                    <a:pt x="51535" y="153759"/>
                  </a:lnTo>
                  <a:lnTo>
                    <a:pt x="51137" y="157934"/>
                  </a:lnTo>
                  <a:lnTo>
                    <a:pt x="50744" y="162141"/>
                  </a:lnTo>
                  <a:lnTo>
                    <a:pt x="49959" y="170821"/>
                  </a:lnTo>
                  <a:lnTo>
                    <a:pt x="49554" y="175228"/>
                  </a:lnTo>
                  <a:lnTo>
                    <a:pt x="49131" y="179767"/>
                  </a:lnTo>
                  <a:lnTo>
                    <a:pt x="48645" y="174466"/>
                  </a:lnTo>
                  <a:lnTo>
                    <a:pt x="48165" y="169297"/>
                  </a:lnTo>
                  <a:lnTo>
                    <a:pt x="47686" y="164295"/>
                  </a:lnTo>
                  <a:lnTo>
                    <a:pt x="47206" y="159391"/>
                  </a:lnTo>
                  <a:lnTo>
                    <a:pt x="46732" y="154654"/>
                  </a:lnTo>
                  <a:lnTo>
                    <a:pt x="46259" y="150049"/>
                  </a:lnTo>
                  <a:lnTo>
                    <a:pt x="45786" y="145576"/>
                  </a:lnTo>
                  <a:lnTo>
                    <a:pt x="45318" y="141236"/>
                  </a:lnTo>
                  <a:lnTo>
                    <a:pt x="44845" y="137028"/>
                  </a:lnTo>
                  <a:lnTo>
                    <a:pt x="44378" y="132953"/>
                  </a:lnTo>
                  <a:lnTo>
                    <a:pt x="43911" y="129044"/>
                  </a:lnTo>
                  <a:lnTo>
                    <a:pt x="43443" y="125234"/>
                  </a:lnTo>
                  <a:lnTo>
                    <a:pt x="42976" y="121556"/>
                  </a:lnTo>
                  <a:lnTo>
                    <a:pt x="42509" y="118011"/>
                  </a:lnTo>
                  <a:lnTo>
                    <a:pt x="42042" y="114599"/>
                  </a:lnTo>
                  <a:lnTo>
                    <a:pt x="41805" y="112942"/>
                  </a:lnTo>
                  <a:lnTo>
                    <a:pt x="41575" y="111319"/>
                  </a:lnTo>
                  <a:lnTo>
                    <a:pt x="41338" y="109729"/>
                  </a:lnTo>
                  <a:lnTo>
                    <a:pt x="41101" y="108171"/>
                  </a:lnTo>
                  <a:lnTo>
                    <a:pt x="40864" y="106647"/>
                  </a:lnTo>
                  <a:lnTo>
                    <a:pt x="40628" y="105123"/>
                  </a:lnTo>
                  <a:lnTo>
                    <a:pt x="40397" y="103666"/>
                  </a:lnTo>
                  <a:lnTo>
                    <a:pt x="40161" y="102241"/>
                  </a:lnTo>
                  <a:lnTo>
                    <a:pt x="39924" y="100850"/>
                  </a:lnTo>
                  <a:lnTo>
                    <a:pt x="39681" y="99458"/>
                  </a:lnTo>
                  <a:lnTo>
                    <a:pt x="39444" y="98133"/>
                  </a:lnTo>
                  <a:lnTo>
                    <a:pt x="39207" y="96841"/>
                  </a:lnTo>
                  <a:lnTo>
                    <a:pt x="38971" y="95549"/>
                  </a:lnTo>
                  <a:lnTo>
                    <a:pt x="38728" y="94323"/>
                  </a:lnTo>
                  <a:lnTo>
                    <a:pt x="38485" y="93097"/>
                  </a:lnTo>
                  <a:lnTo>
                    <a:pt x="38248" y="91904"/>
                  </a:lnTo>
                  <a:lnTo>
                    <a:pt x="38005" y="90778"/>
                  </a:lnTo>
                  <a:lnTo>
                    <a:pt x="37762" y="89652"/>
                  </a:lnTo>
                  <a:lnTo>
                    <a:pt x="37519" y="88558"/>
                  </a:lnTo>
                  <a:lnTo>
                    <a:pt x="37276" y="87498"/>
                  </a:lnTo>
                  <a:lnTo>
                    <a:pt x="37027" y="86471"/>
                  </a:lnTo>
                  <a:lnTo>
                    <a:pt x="36784" y="85477"/>
                  </a:lnTo>
                  <a:lnTo>
                    <a:pt x="36535" y="84516"/>
                  </a:lnTo>
                  <a:lnTo>
                    <a:pt x="36286" y="83589"/>
                  </a:lnTo>
                  <a:lnTo>
                    <a:pt x="36037" y="82694"/>
                  </a:lnTo>
                  <a:lnTo>
                    <a:pt x="35788" y="81800"/>
                  </a:lnTo>
                  <a:lnTo>
                    <a:pt x="35538" y="80971"/>
                  </a:lnTo>
                  <a:lnTo>
                    <a:pt x="35283" y="80143"/>
                  </a:lnTo>
                  <a:lnTo>
                    <a:pt x="35034" y="79381"/>
                  </a:lnTo>
                  <a:lnTo>
                    <a:pt x="34778" y="78619"/>
                  </a:lnTo>
                  <a:lnTo>
                    <a:pt x="34523" y="77890"/>
                  </a:lnTo>
                  <a:lnTo>
                    <a:pt x="34261" y="77194"/>
                  </a:lnTo>
                  <a:lnTo>
                    <a:pt x="34006" y="76532"/>
                  </a:lnTo>
                  <a:lnTo>
                    <a:pt x="33744" y="75902"/>
                  </a:lnTo>
                  <a:lnTo>
                    <a:pt x="33483" y="75306"/>
                  </a:lnTo>
                  <a:lnTo>
                    <a:pt x="33221" y="74743"/>
                  </a:lnTo>
                  <a:lnTo>
                    <a:pt x="32959" y="74180"/>
                  </a:lnTo>
                  <a:lnTo>
                    <a:pt x="32692" y="73683"/>
                  </a:lnTo>
                  <a:lnTo>
                    <a:pt x="32430" y="73186"/>
                  </a:lnTo>
                  <a:lnTo>
                    <a:pt x="32156" y="72755"/>
                  </a:lnTo>
                  <a:lnTo>
                    <a:pt x="31888" y="72324"/>
                  </a:lnTo>
                  <a:lnTo>
                    <a:pt x="31620" y="71927"/>
                  </a:lnTo>
                  <a:lnTo>
                    <a:pt x="31346" y="71562"/>
                  </a:lnTo>
                  <a:lnTo>
                    <a:pt x="31072" y="71198"/>
                  </a:lnTo>
                  <a:lnTo>
                    <a:pt x="30792" y="70900"/>
                  </a:lnTo>
                  <a:lnTo>
                    <a:pt x="30518" y="70601"/>
                  </a:lnTo>
                  <a:lnTo>
                    <a:pt x="30237" y="70370"/>
                  </a:lnTo>
                  <a:lnTo>
                    <a:pt x="29957" y="70138"/>
                  </a:lnTo>
                  <a:lnTo>
                    <a:pt x="29670" y="69939"/>
                  </a:lnTo>
                  <a:lnTo>
                    <a:pt x="29384" y="69773"/>
                  </a:lnTo>
                  <a:lnTo>
                    <a:pt x="29097" y="69641"/>
                  </a:lnTo>
                  <a:lnTo>
                    <a:pt x="28811" y="69541"/>
                  </a:lnTo>
                  <a:lnTo>
                    <a:pt x="28518" y="69442"/>
                  </a:lnTo>
                  <a:lnTo>
                    <a:pt x="28225" y="69409"/>
                  </a:lnTo>
                  <a:lnTo>
                    <a:pt x="27932" y="69376"/>
                  </a:lnTo>
                  <a:lnTo>
                    <a:pt x="27633" y="69376"/>
                  </a:lnTo>
                  <a:lnTo>
                    <a:pt x="27334" y="69409"/>
                  </a:lnTo>
                  <a:lnTo>
                    <a:pt x="27035" y="69475"/>
                  </a:lnTo>
                  <a:lnTo>
                    <a:pt x="26730" y="69541"/>
                  </a:lnTo>
                  <a:lnTo>
                    <a:pt x="26425" y="69674"/>
                  </a:lnTo>
                  <a:lnTo>
                    <a:pt x="26120" y="69806"/>
                  </a:lnTo>
                  <a:lnTo>
                    <a:pt x="25808" y="69972"/>
                  </a:lnTo>
                  <a:lnTo>
                    <a:pt x="25497" y="70171"/>
                  </a:lnTo>
                  <a:lnTo>
                    <a:pt x="25179" y="70403"/>
                  </a:lnTo>
                  <a:lnTo>
                    <a:pt x="24861" y="70635"/>
                  </a:lnTo>
                  <a:lnTo>
                    <a:pt x="24544" y="70933"/>
                  </a:lnTo>
                  <a:lnTo>
                    <a:pt x="24220" y="71231"/>
                  </a:lnTo>
                  <a:lnTo>
                    <a:pt x="23896" y="71562"/>
                  </a:lnTo>
                  <a:lnTo>
                    <a:pt x="23572" y="71927"/>
                  </a:lnTo>
                  <a:lnTo>
                    <a:pt x="23242" y="72291"/>
                  </a:lnTo>
                  <a:lnTo>
                    <a:pt x="22911" y="72722"/>
                  </a:lnTo>
                  <a:lnTo>
                    <a:pt x="22575" y="73152"/>
                  </a:lnTo>
                  <a:lnTo>
                    <a:pt x="22239" y="73616"/>
                  </a:lnTo>
                  <a:lnTo>
                    <a:pt x="21896" y="74113"/>
                  </a:lnTo>
                  <a:lnTo>
                    <a:pt x="21553" y="74643"/>
                  </a:lnTo>
                  <a:lnTo>
                    <a:pt x="21211" y="75173"/>
                  </a:lnTo>
                  <a:lnTo>
                    <a:pt x="20862" y="75770"/>
                  </a:lnTo>
                  <a:lnTo>
                    <a:pt x="20513" y="76366"/>
                  </a:lnTo>
                  <a:lnTo>
                    <a:pt x="20158" y="76996"/>
                  </a:lnTo>
                  <a:lnTo>
                    <a:pt x="19803" y="77625"/>
                  </a:lnTo>
                  <a:lnTo>
                    <a:pt x="19080" y="79017"/>
                  </a:lnTo>
                  <a:lnTo>
                    <a:pt x="18345" y="80507"/>
                  </a:lnTo>
                  <a:lnTo>
                    <a:pt x="17598" y="82098"/>
                  </a:lnTo>
                  <a:lnTo>
                    <a:pt x="16844" y="83787"/>
                  </a:lnTo>
                  <a:lnTo>
                    <a:pt x="16072" y="85576"/>
                  </a:lnTo>
                  <a:lnTo>
                    <a:pt x="15287" y="87465"/>
                  </a:lnTo>
                  <a:lnTo>
                    <a:pt x="14489" y="89453"/>
                  </a:lnTo>
                  <a:lnTo>
                    <a:pt x="13680" y="91540"/>
                  </a:lnTo>
                  <a:lnTo>
                    <a:pt x="12857" y="93727"/>
                  </a:lnTo>
                  <a:lnTo>
                    <a:pt x="13879" y="79878"/>
                  </a:lnTo>
                  <a:lnTo>
                    <a:pt x="14352" y="73384"/>
                  </a:lnTo>
                  <a:lnTo>
                    <a:pt x="14813" y="67023"/>
                  </a:lnTo>
                  <a:lnTo>
                    <a:pt x="15019" y="64240"/>
                  </a:lnTo>
                  <a:lnTo>
                    <a:pt x="15224" y="61457"/>
                  </a:lnTo>
                  <a:lnTo>
                    <a:pt x="15654" y="55958"/>
                  </a:lnTo>
                  <a:lnTo>
                    <a:pt x="16084" y="50425"/>
                  </a:lnTo>
                  <a:lnTo>
                    <a:pt x="16296" y="47642"/>
                  </a:lnTo>
                  <a:lnTo>
                    <a:pt x="16502" y="44892"/>
                  </a:lnTo>
                  <a:lnTo>
                    <a:pt x="16707" y="42109"/>
                  </a:lnTo>
                  <a:lnTo>
                    <a:pt x="16900" y="39326"/>
                  </a:lnTo>
                  <a:lnTo>
                    <a:pt x="17087" y="36510"/>
                  </a:lnTo>
                  <a:lnTo>
                    <a:pt x="17261" y="33727"/>
                  </a:lnTo>
                  <a:lnTo>
                    <a:pt x="17423" y="30911"/>
                  </a:lnTo>
                  <a:lnTo>
                    <a:pt x="17498" y="29486"/>
                  </a:lnTo>
                  <a:lnTo>
                    <a:pt x="17567" y="28062"/>
                  </a:lnTo>
                  <a:lnTo>
                    <a:pt x="17635" y="26637"/>
                  </a:lnTo>
                  <a:lnTo>
                    <a:pt x="17704" y="25213"/>
                  </a:lnTo>
                  <a:lnTo>
                    <a:pt x="17760" y="23788"/>
                  </a:lnTo>
                  <a:lnTo>
                    <a:pt x="17816" y="22330"/>
                  </a:lnTo>
                  <a:lnTo>
                    <a:pt x="17835" y="21701"/>
                  </a:lnTo>
                  <a:lnTo>
                    <a:pt x="17847" y="21038"/>
                  </a:lnTo>
                  <a:lnTo>
                    <a:pt x="17847" y="20342"/>
                  </a:lnTo>
                  <a:lnTo>
                    <a:pt x="17847" y="19613"/>
                  </a:lnTo>
                  <a:lnTo>
                    <a:pt x="17835" y="18885"/>
                  </a:lnTo>
                  <a:lnTo>
                    <a:pt x="17816" y="18123"/>
                  </a:lnTo>
                  <a:lnTo>
                    <a:pt x="17791" y="17361"/>
                  </a:lnTo>
                  <a:lnTo>
                    <a:pt x="17766" y="16565"/>
                  </a:lnTo>
                  <a:lnTo>
                    <a:pt x="17729" y="15770"/>
                  </a:lnTo>
                  <a:lnTo>
                    <a:pt x="17685" y="14975"/>
                  </a:lnTo>
                  <a:lnTo>
                    <a:pt x="17641" y="14180"/>
                  </a:lnTo>
                  <a:lnTo>
                    <a:pt x="17585" y="13352"/>
                  </a:lnTo>
                  <a:lnTo>
                    <a:pt x="17529" y="12557"/>
                  </a:lnTo>
                  <a:lnTo>
                    <a:pt x="17467" y="11762"/>
                  </a:lnTo>
                  <a:lnTo>
                    <a:pt x="17399" y="10933"/>
                  </a:lnTo>
                  <a:lnTo>
                    <a:pt x="17330" y="10171"/>
                  </a:lnTo>
                  <a:lnTo>
                    <a:pt x="17255" y="9376"/>
                  </a:lnTo>
                  <a:lnTo>
                    <a:pt x="17174" y="8614"/>
                  </a:lnTo>
                  <a:lnTo>
                    <a:pt x="17093" y="7852"/>
                  </a:lnTo>
                  <a:lnTo>
                    <a:pt x="17006" y="7123"/>
                  </a:lnTo>
                  <a:lnTo>
                    <a:pt x="16919" y="6394"/>
                  </a:lnTo>
                  <a:lnTo>
                    <a:pt x="16825" y="5699"/>
                  </a:lnTo>
                  <a:lnTo>
                    <a:pt x="16732" y="5036"/>
                  </a:lnTo>
                  <a:lnTo>
                    <a:pt x="16632" y="4407"/>
                  </a:lnTo>
                  <a:lnTo>
                    <a:pt x="16539" y="3777"/>
                  </a:lnTo>
                  <a:lnTo>
                    <a:pt x="16439" y="3181"/>
                  </a:lnTo>
                  <a:lnTo>
                    <a:pt x="16333" y="2651"/>
                  </a:lnTo>
                  <a:lnTo>
                    <a:pt x="16234" y="2154"/>
                  </a:lnTo>
                  <a:lnTo>
                    <a:pt x="16128" y="1690"/>
                  </a:lnTo>
                  <a:lnTo>
                    <a:pt x="16022" y="1259"/>
                  </a:lnTo>
                  <a:lnTo>
                    <a:pt x="15916" y="862"/>
                  </a:lnTo>
                  <a:lnTo>
                    <a:pt x="15810" y="530"/>
                  </a:lnTo>
                  <a:lnTo>
                    <a:pt x="15723" y="331"/>
                  </a:lnTo>
                  <a:lnTo>
                    <a:pt x="15636" y="166"/>
                  </a:lnTo>
                  <a:lnTo>
                    <a:pt x="15542" y="66"/>
                  </a:lnTo>
                  <a:lnTo>
                    <a:pt x="15443" y="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8"/>
            <p:cNvSpPr txBox="1"/>
            <p:nvPr/>
          </p:nvSpPr>
          <p:spPr>
            <a:xfrm>
              <a:off x="3427414" y="1131812"/>
              <a:ext cx="2209200" cy="9303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accelerarea globalizării și a integrării regionale, persistența acțiunilor care vizează fragmentarea statului;</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Roboto"/>
                <a:ea typeface="Roboto"/>
                <a:cs typeface="Roboto"/>
                <a:sym typeface="Roboto"/>
              </a:endParaRPr>
            </a:p>
          </p:txBody>
        </p:sp>
      </p:grpSp>
      <p:grpSp>
        <p:nvGrpSpPr>
          <p:cNvPr id="1194" name="Google Shape;1194;p38"/>
          <p:cNvGrpSpPr/>
          <p:nvPr/>
        </p:nvGrpSpPr>
        <p:grpSpPr>
          <a:xfrm>
            <a:off x="4737685" y="2108775"/>
            <a:ext cx="3518250" cy="1171577"/>
            <a:chOff x="2255035" y="3602463"/>
            <a:chExt cx="3518250" cy="1171577"/>
          </a:xfrm>
        </p:grpSpPr>
        <p:sp>
          <p:nvSpPr>
            <p:cNvPr id="1195" name="Google Shape;1195;p38"/>
            <p:cNvSpPr/>
            <p:nvPr/>
          </p:nvSpPr>
          <p:spPr>
            <a:xfrm>
              <a:off x="3342075" y="3666475"/>
              <a:ext cx="2310562" cy="1034661"/>
            </a:xfrm>
            <a:custGeom>
              <a:rect b="b" l="l" r="r" t="t"/>
              <a:pathLst>
                <a:path extrusionOk="0" h="37751" w="84304">
                  <a:moveTo>
                    <a:pt x="444" y="1"/>
                  </a:moveTo>
                  <a:cubicBezTo>
                    <a:pt x="127" y="6239"/>
                    <a:pt x="0" y="12478"/>
                    <a:pt x="159" y="18749"/>
                  </a:cubicBezTo>
                  <a:cubicBezTo>
                    <a:pt x="254" y="21567"/>
                    <a:pt x="381" y="24386"/>
                    <a:pt x="539" y="27204"/>
                  </a:cubicBezTo>
                  <a:cubicBezTo>
                    <a:pt x="697" y="29358"/>
                    <a:pt x="824" y="31575"/>
                    <a:pt x="1489" y="33696"/>
                  </a:cubicBezTo>
                  <a:cubicBezTo>
                    <a:pt x="1996" y="35312"/>
                    <a:pt x="2851" y="36737"/>
                    <a:pt x="4086" y="37750"/>
                  </a:cubicBezTo>
                  <a:cubicBezTo>
                    <a:pt x="6746" y="37592"/>
                    <a:pt x="8519" y="35153"/>
                    <a:pt x="7633" y="32556"/>
                  </a:cubicBezTo>
                  <a:cubicBezTo>
                    <a:pt x="7605" y="32446"/>
                    <a:pt x="7697" y="32360"/>
                    <a:pt x="7784" y="32360"/>
                  </a:cubicBezTo>
                  <a:cubicBezTo>
                    <a:pt x="7797" y="32360"/>
                    <a:pt x="7810" y="32362"/>
                    <a:pt x="7823" y="32366"/>
                  </a:cubicBezTo>
                  <a:cubicBezTo>
                    <a:pt x="11908" y="33411"/>
                    <a:pt x="20997" y="34741"/>
                    <a:pt x="31765" y="35407"/>
                  </a:cubicBezTo>
                  <a:cubicBezTo>
                    <a:pt x="51431" y="36642"/>
                    <a:pt x="76386" y="36863"/>
                    <a:pt x="84050" y="37497"/>
                  </a:cubicBezTo>
                  <a:cubicBezTo>
                    <a:pt x="84050" y="37497"/>
                    <a:pt x="84019" y="37465"/>
                    <a:pt x="84019" y="37433"/>
                  </a:cubicBezTo>
                  <a:cubicBezTo>
                    <a:pt x="84209" y="25019"/>
                    <a:pt x="84304" y="12637"/>
                    <a:pt x="84082" y="222"/>
                  </a:cubicBezTo>
                  <a:lnTo>
                    <a:pt x="84082" y="222"/>
                  </a:lnTo>
                  <a:cubicBezTo>
                    <a:pt x="78179" y="327"/>
                    <a:pt x="44239" y="389"/>
                    <a:pt x="28715" y="389"/>
                  </a:cubicBezTo>
                  <a:cubicBezTo>
                    <a:pt x="25500" y="389"/>
                    <a:pt x="23075" y="386"/>
                    <a:pt x="21852" y="381"/>
                  </a:cubicBezTo>
                  <a:cubicBezTo>
                    <a:pt x="14695" y="349"/>
                    <a:pt x="7538" y="412"/>
                    <a:pt x="44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8"/>
            <p:cNvSpPr/>
            <p:nvPr/>
          </p:nvSpPr>
          <p:spPr>
            <a:xfrm>
              <a:off x="3370716" y="3662939"/>
              <a:ext cx="2402569" cy="1111100"/>
            </a:xfrm>
            <a:custGeom>
              <a:rect b="b" l="l" r="r" t="t"/>
              <a:pathLst>
                <a:path extrusionOk="0" h="40540" w="87661">
                  <a:moveTo>
                    <a:pt x="697" y="130"/>
                  </a:moveTo>
                  <a:cubicBezTo>
                    <a:pt x="7791" y="541"/>
                    <a:pt x="14980" y="478"/>
                    <a:pt x="22105" y="510"/>
                  </a:cubicBezTo>
                  <a:cubicBezTo>
                    <a:pt x="23328" y="515"/>
                    <a:pt x="25754" y="518"/>
                    <a:pt x="28970" y="518"/>
                  </a:cubicBezTo>
                  <a:cubicBezTo>
                    <a:pt x="44502" y="518"/>
                    <a:pt x="78464" y="456"/>
                    <a:pt x="84367" y="351"/>
                  </a:cubicBezTo>
                  <a:lnTo>
                    <a:pt x="84367" y="351"/>
                  </a:lnTo>
                  <a:cubicBezTo>
                    <a:pt x="84557" y="12766"/>
                    <a:pt x="84462" y="25148"/>
                    <a:pt x="84272" y="37562"/>
                  </a:cubicBezTo>
                  <a:cubicBezTo>
                    <a:pt x="84272" y="37591"/>
                    <a:pt x="84298" y="37620"/>
                    <a:pt x="84327" y="37625"/>
                  </a:cubicBezTo>
                  <a:lnTo>
                    <a:pt x="84327" y="37625"/>
                  </a:lnTo>
                  <a:cubicBezTo>
                    <a:pt x="76209" y="36961"/>
                    <a:pt x="47180" y="36802"/>
                    <a:pt x="27109" y="35472"/>
                  </a:cubicBezTo>
                  <a:cubicBezTo>
                    <a:pt x="17640" y="34839"/>
                    <a:pt x="11781" y="33445"/>
                    <a:pt x="8076" y="32495"/>
                  </a:cubicBezTo>
                  <a:cubicBezTo>
                    <a:pt x="8063" y="32491"/>
                    <a:pt x="8050" y="32489"/>
                    <a:pt x="8037" y="32489"/>
                  </a:cubicBezTo>
                  <a:cubicBezTo>
                    <a:pt x="7951" y="32489"/>
                    <a:pt x="7862" y="32575"/>
                    <a:pt x="7917" y="32685"/>
                  </a:cubicBezTo>
                  <a:cubicBezTo>
                    <a:pt x="8772" y="35282"/>
                    <a:pt x="6999" y="37721"/>
                    <a:pt x="4339" y="37879"/>
                  </a:cubicBezTo>
                  <a:cubicBezTo>
                    <a:pt x="3104" y="36866"/>
                    <a:pt x="2249" y="35441"/>
                    <a:pt x="1742" y="33825"/>
                  </a:cubicBezTo>
                  <a:cubicBezTo>
                    <a:pt x="1109" y="31735"/>
                    <a:pt x="950" y="29487"/>
                    <a:pt x="824" y="27333"/>
                  </a:cubicBezTo>
                  <a:cubicBezTo>
                    <a:pt x="634" y="24515"/>
                    <a:pt x="507" y="21696"/>
                    <a:pt x="412" y="18878"/>
                  </a:cubicBezTo>
                  <a:cubicBezTo>
                    <a:pt x="253" y="12607"/>
                    <a:pt x="380" y="6368"/>
                    <a:pt x="697" y="130"/>
                  </a:cubicBezTo>
                  <a:close/>
                  <a:moveTo>
                    <a:pt x="8460" y="32868"/>
                  </a:moveTo>
                  <a:cubicBezTo>
                    <a:pt x="8665" y="32868"/>
                    <a:pt x="9606" y="33163"/>
                    <a:pt x="9723" y="33192"/>
                  </a:cubicBezTo>
                  <a:cubicBezTo>
                    <a:pt x="10293" y="33350"/>
                    <a:pt x="10863" y="33477"/>
                    <a:pt x="11433" y="33604"/>
                  </a:cubicBezTo>
                  <a:cubicBezTo>
                    <a:pt x="12446" y="33825"/>
                    <a:pt x="13428" y="34047"/>
                    <a:pt x="14441" y="34237"/>
                  </a:cubicBezTo>
                  <a:cubicBezTo>
                    <a:pt x="16626" y="34680"/>
                    <a:pt x="18780" y="35060"/>
                    <a:pt x="20965" y="35409"/>
                  </a:cubicBezTo>
                  <a:cubicBezTo>
                    <a:pt x="29421" y="36739"/>
                    <a:pt x="78856" y="37467"/>
                    <a:pt x="87375" y="38164"/>
                  </a:cubicBezTo>
                  <a:cubicBezTo>
                    <a:pt x="87375" y="38196"/>
                    <a:pt x="87375" y="38196"/>
                    <a:pt x="87375" y="38227"/>
                  </a:cubicBezTo>
                  <a:cubicBezTo>
                    <a:pt x="86995" y="40001"/>
                    <a:pt x="85158" y="40254"/>
                    <a:pt x="83670" y="40254"/>
                  </a:cubicBezTo>
                  <a:cubicBezTo>
                    <a:pt x="82245" y="40254"/>
                    <a:pt x="80820" y="40223"/>
                    <a:pt x="79394" y="40191"/>
                  </a:cubicBezTo>
                  <a:cubicBezTo>
                    <a:pt x="76671" y="40159"/>
                    <a:pt x="73916" y="40128"/>
                    <a:pt x="71192" y="40096"/>
                  </a:cubicBezTo>
                  <a:cubicBezTo>
                    <a:pt x="65618" y="40001"/>
                    <a:pt x="19192" y="39938"/>
                    <a:pt x="13618" y="39842"/>
                  </a:cubicBezTo>
                  <a:cubicBezTo>
                    <a:pt x="11243" y="39811"/>
                    <a:pt x="8709" y="39938"/>
                    <a:pt x="6397" y="39082"/>
                  </a:cubicBezTo>
                  <a:cubicBezTo>
                    <a:pt x="5669" y="38829"/>
                    <a:pt x="5036" y="38449"/>
                    <a:pt x="4497" y="38037"/>
                  </a:cubicBezTo>
                  <a:cubicBezTo>
                    <a:pt x="5701" y="38006"/>
                    <a:pt x="6872" y="37467"/>
                    <a:pt x="7632" y="36454"/>
                  </a:cubicBezTo>
                  <a:cubicBezTo>
                    <a:pt x="8012" y="35979"/>
                    <a:pt x="8266" y="35377"/>
                    <a:pt x="8361" y="34775"/>
                  </a:cubicBezTo>
                  <a:cubicBezTo>
                    <a:pt x="8424" y="34427"/>
                    <a:pt x="8234" y="33002"/>
                    <a:pt x="8424" y="32875"/>
                  </a:cubicBezTo>
                  <a:cubicBezTo>
                    <a:pt x="8429" y="32870"/>
                    <a:pt x="8442" y="32868"/>
                    <a:pt x="8460" y="32868"/>
                  </a:cubicBezTo>
                  <a:close/>
                  <a:moveTo>
                    <a:pt x="1928" y="0"/>
                  </a:moveTo>
                  <a:cubicBezTo>
                    <a:pt x="1507" y="0"/>
                    <a:pt x="1086" y="1"/>
                    <a:pt x="665" y="3"/>
                  </a:cubicBezTo>
                  <a:cubicBezTo>
                    <a:pt x="634" y="3"/>
                    <a:pt x="634" y="35"/>
                    <a:pt x="602" y="66"/>
                  </a:cubicBezTo>
                  <a:cubicBezTo>
                    <a:pt x="593" y="58"/>
                    <a:pt x="583" y="54"/>
                    <a:pt x="571" y="54"/>
                  </a:cubicBezTo>
                  <a:cubicBezTo>
                    <a:pt x="541" y="54"/>
                    <a:pt x="507" y="83"/>
                    <a:pt x="507" y="130"/>
                  </a:cubicBezTo>
                  <a:cubicBezTo>
                    <a:pt x="95" y="6368"/>
                    <a:pt x="0" y="12639"/>
                    <a:pt x="158" y="18878"/>
                  </a:cubicBezTo>
                  <a:cubicBezTo>
                    <a:pt x="222" y="21918"/>
                    <a:pt x="380" y="24958"/>
                    <a:pt x="602" y="27998"/>
                  </a:cubicBezTo>
                  <a:cubicBezTo>
                    <a:pt x="760" y="30247"/>
                    <a:pt x="950" y="32559"/>
                    <a:pt x="1774" y="34649"/>
                  </a:cubicBezTo>
                  <a:cubicBezTo>
                    <a:pt x="2439" y="36422"/>
                    <a:pt x="3610" y="37974"/>
                    <a:pt x="5289" y="38892"/>
                  </a:cubicBezTo>
                  <a:cubicBezTo>
                    <a:pt x="7316" y="39938"/>
                    <a:pt x="9659" y="40033"/>
                    <a:pt x="11876" y="40096"/>
                  </a:cubicBezTo>
                  <a:cubicBezTo>
                    <a:pt x="18115" y="40223"/>
                    <a:pt x="65207" y="40286"/>
                    <a:pt x="71414" y="40349"/>
                  </a:cubicBezTo>
                  <a:lnTo>
                    <a:pt x="81928" y="40508"/>
                  </a:lnTo>
                  <a:cubicBezTo>
                    <a:pt x="82390" y="40515"/>
                    <a:pt x="82923" y="40540"/>
                    <a:pt x="83474" y="40540"/>
                  </a:cubicBezTo>
                  <a:cubicBezTo>
                    <a:pt x="85263" y="40540"/>
                    <a:pt x="87248" y="40276"/>
                    <a:pt x="87660" y="38291"/>
                  </a:cubicBezTo>
                  <a:cubicBezTo>
                    <a:pt x="87660" y="38196"/>
                    <a:pt x="87565" y="38132"/>
                    <a:pt x="87470" y="38132"/>
                  </a:cubicBezTo>
                  <a:cubicBezTo>
                    <a:pt x="87533" y="38037"/>
                    <a:pt x="87502" y="37911"/>
                    <a:pt x="87375" y="37911"/>
                  </a:cubicBezTo>
                  <a:cubicBezTo>
                    <a:pt x="86393" y="37816"/>
                    <a:pt x="85443" y="37721"/>
                    <a:pt x="84462" y="37657"/>
                  </a:cubicBezTo>
                  <a:cubicBezTo>
                    <a:pt x="84493" y="37626"/>
                    <a:pt x="84525" y="37594"/>
                    <a:pt x="84525" y="37562"/>
                  </a:cubicBezTo>
                  <a:cubicBezTo>
                    <a:pt x="84683" y="25148"/>
                    <a:pt x="85253" y="12639"/>
                    <a:pt x="84525" y="256"/>
                  </a:cubicBezTo>
                  <a:cubicBezTo>
                    <a:pt x="84557" y="161"/>
                    <a:pt x="84493" y="35"/>
                    <a:pt x="84367" y="35"/>
                  </a:cubicBezTo>
                  <a:cubicBezTo>
                    <a:pt x="77241" y="161"/>
                    <a:pt x="29231" y="225"/>
                    <a:pt x="22073" y="225"/>
                  </a:cubicBezTo>
                  <a:cubicBezTo>
                    <a:pt x="15367" y="225"/>
                    <a:pt x="8661" y="0"/>
                    <a:pt x="1928" y="0"/>
                  </a:cubicBezTo>
                  <a:close/>
                </a:path>
              </a:pathLst>
            </a:cu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8"/>
            <p:cNvSpPr/>
            <p:nvPr/>
          </p:nvSpPr>
          <p:spPr>
            <a:xfrm rot="-3347183">
              <a:off x="2219686" y="4023865"/>
              <a:ext cx="766532" cy="319886"/>
            </a:xfrm>
            <a:custGeom>
              <a:rect b="b" l="l" r="r" t="t"/>
              <a:pathLst>
                <a:path extrusionOk="0" h="287077" w="112241">
                  <a:moveTo>
                    <a:pt x="15224" y="0"/>
                  </a:moveTo>
                  <a:lnTo>
                    <a:pt x="15112" y="100"/>
                  </a:lnTo>
                  <a:lnTo>
                    <a:pt x="14994" y="199"/>
                  </a:lnTo>
                  <a:lnTo>
                    <a:pt x="14869" y="331"/>
                  </a:lnTo>
                  <a:lnTo>
                    <a:pt x="14745" y="530"/>
                  </a:lnTo>
                  <a:lnTo>
                    <a:pt x="14614" y="729"/>
                  </a:lnTo>
                  <a:lnTo>
                    <a:pt x="14483" y="961"/>
                  </a:lnTo>
                  <a:lnTo>
                    <a:pt x="14209" y="1524"/>
                  </a:lnTo>
                  <a:lnTo>
                    <a:pt x="13935" y="2187"/>
                  </a:lnTo>
                  <a:lnTo>
                    <a:pt x="13648" y="2916"/>
                  </a:lnTo>
                  <a:lnTo>
                    <a:pt x="13356" y="3678"/>
                  </a:lnTo>
                  <a:lnTo>
                    <a:pt x="13069" y="4473"/>
                  </a:lnTo>
                  <a:lnTo>
                    <a:pt x="12783" y="5301"/>
                  </a:lnTo>
                  <a:lnTo>
                    <a:pt x="12216" y="6958"/>
                  </a:lnTo>
                  <a:lnTo>
                    <a:pt x="11948" y="7720"/>
                  </a:lnTo>
                  <a:lnTo>
                    <a:pt x="11686" y="8448"/>
                  </a:lnTo>
                  <a:lnTo>
                    <a:pt x="11605" y="8714"/>
                  </a:lnTo>
                  <a:lnTo>
                    <a:pt x="11531" y="9045"/>
                  </a:lnTo>
                  <a:lnTo>
                    <a:pt x="11456" y="9409"/>
                  </a:lnTo>
                  <a:lnTo>
                    <a:pt x="11387" y="9840"/>
                  </a:lnTo>
                  <a:lnTo>
                    <a:pt x="11325" y="10337"/>
                  </a:lnTo>
                  <a:lnTo>
                    <a:pt x="11269" y="10834"/>
                  </a:lnTo>
                  <a:lnTo>
                    <a:pt x="11213" y="11397"/>
                  </a:lnTo>
                  <a:lnTo>
                    <a:pt x="11157" y="11993"/>
                  </a:lnTo>
                  <a:lnTo>
                    <a:pt x="11057" y="13186"/>
                  </a:lnTo>
                  <a:lnTo>
                    <a:pt x="10964" y="14445"/>
                  </a:lnTo>
                  <a:lnTo>
                    <a:pt x="10870" y="15671"/>
                  </a:lnTo>
                  <a:lnTo>
                    <a:pt x="10777" y="16830"/>
                  </a:lnTo>
                  <a:lnTo>
                    <a:pt x="9786" y="27962"/>
                  </a:lnTo>
                  <a:lnTo>
                    <a:pt x="8796" y="39094"/>
                  </a:lnTo>
                  <a:lnTo>
                    <a:pt x="7799" y="50226"/>
                  </a:lnTo>
                  <a:lnTo>
                    <a:pt x="6809" y="61391"/>
                  </a:lnTo>
                  <a:lnTo>
                    <a:pt x="5824" y="72556"/>
                  </a:lnTo>
                  <a:lnTo>
                    <a:pt x="5339" y="78122"/>
                  </a:lnTo>
                  <a:lnTo>
                    <a:pt x="4859" y="83721"/>
                  </a:lnTo>
                  <a:lnTo>
                    <a:pt x="4385" y="89353"/>
                  </a:lnTo>
                  <a:lnTo>
                    <a:pt x="3912" y="94986"/>
                  </a:lnTo>
                  <a:lnTo>
                    <a:pt x="3445" y="100618"/>
                  </a:lnTo>
                  <a:lnTo>
                    <a:pt x="2990" y="106283"/>
                  </a:lnTo>
                  <a:lnTo>
                    <a:pt x="2760" y="109199"/>
                  </a:lnTo>
                  <a:lnTo>
                    <a:pt x="2542" y="112114"/>
                  </a:lnTo>
                  <a:lnTo>
                    <a:pt x="2324" y="115063"/>
                  </a:lnTo>
                  <a:lnTo>
                    <a:pt x="2118" y="118044"/>
                  </a:lnTo>
                  <a:lnTo>
                    <a:pt x="1919" y="121059"/>
                  </a:lnTo>
                  <a:lnTo>
                    <a:pt x="1732" y="124074"/>
                  </a:lnTo>
                  <a:lnTo>
                    <a:pt x="1545" y="127089"/>
                  </a:lnTo>
                  <a:lnTo>
                    <a:pt x="1370" y="130137"/>
                  </a:lnTo>
                  <a:lnTo>
                    <a:pt x="1202" y="133185"/>
                  </a:lnTo>
                  <a:lnTo>
                    <a:pt x="1040" y="136266"/>
                  </a:lnTo>
                  <a:lnTo>
                    <a:pt x="885" y="139314"/>
                  </a:lnTo>
                  <a:lnTo>
                    <a:pt x="735" y="142395"/>
                  </a:lnTo>
                  <a:lnTo>
                    <a:pt x="592" y="145477"/>
                  </a:lnTo>
                  <a:lnTo>
                    <a:pt x="455" y="148591"/>
                  </a:lnTo>
                  <a:lnTo>
                    <a:pt x="330" y="151672"/>
                  </a:lnTo>
                  <a:lnTo>
                    <a:pt x="206" y="154753"/>
                  </a:lnTo>
                  <a:lnTo>
                    <a:pt x="143" y="156410"/>
                  </a:lnTo>
                  <a:lnTo>
                    <a:pt x="93" y="158000"/>
                  </a:lnTo>
                  <a:lnTo>
                    <a:pt x="56" y="159557"/>
                  </a:lnTo>
                  <a:lnTo>
                    <a:pt x="25" y="161015"/>
                  </a:lnTo>
                  <a:lnTo>
                    <a:pt x="6" y="162473"/>
                  </a:lnTo>
                  <a:lnTo>
                    <a:pt x="0" y="163831"/>
                  </a:lnTo>
                  <a:lnTo>
                    <a:pt x="0" y="165189"/>
                  </a:lnTo>
                  <a:lnTo>
                    <a:pt x="19" y="166448"/>
                  </a:lnTo>
                  <a:lnTo>
                    <a:pt x="44" y="167674"/>
                  </a:lnTo>
                  <a:lnTo>
                    <a:pt x="81" y="168867"/>
                  </a:lnTo>
                  <a:lnTo>
                    <a:pt x="125" y="170026"/>
                  </a:lnTo>
                  <a:lnTo>
                    <a:pt x="187" y="171086"/>
                  </a:lnTo>
                  <a:lnTo>
                    <a:pt x="255" y="172147"/>
                  </a:lnTo>
                  <a:lnTo>
                    <a:pt x="336" y="173141"/>
                  </a:lnTo>
                  <a:lnTo>
                    <a:pt x="430" y="174101"/>
                  </a:lnTo>
                  <a:lnTo>
                    <a:pt x="536" y="174996"/>
                  </a:lnTo>
                  <a:lnTo>
                    <a:pt x="654" y="175890"/>
                  </a:lnTo>
                  <a:lnTo>
                    <a:pt x="785" y="176719"/>
                  </a:lnTo>
                  <a:lnTo>
                    <a:pt x="928" y="177481"/>
                  </a:lnTo>
                  <a:lnTo>
                    <a:pt x="1078" y="178243"/>
                  </a:lnTo>
                  <a:lnTo>
                    <a:pt x="1246" y="178938"/>
                  </a:lnTo>
                  <a:lnTo>
                    <a:pt x="1420" y="179601"/>
                  </a:lnTo>
                  <a:lnTo>
                    <a:pt x="1613" y="180230"/>
                  </a:lnTo>
                  <a:lnTo>
                    <a:pt x="1813" y="180827"/>
                  </a:lnTo>
                  <a:lnTo>
                    <a:pt x="2031" y="181357"/>
                  </a:lnTo>
                  <a:lnTo>
                    <a:pt x="2261" y="181887"/>
                  </a:lnTo>
                  <a:lnTo>
                    <a:pt x="2498" y="182351"/>
                  </a:lnTo>
                  <a:lnTo>
                    <a:pt x="2753" y="182815"/>
                  </a:lnTo>
                  <a:lnTo>
                    <a:pt x="3021" y="183212"/>
                  </a:lnTo>
                  <a:lnTo>
                    <a:pt x="3302" y="183610"/>
                  </a:lnTo>
                  <a:lnTo>
                    <a:pt x="3594" y="183941"/>
                  </a:lnTo>
                  <a:lnTo>
                    <a:pt x="3900" y="184272"/>
                  </a:lnTo>
                  <a:lnTo>
                    <a:pt x="4697" y="185001"/>
                  </a:lnTo>
                  <a:lnTo>
                    <a:pt x="5494" y="185697"/>
                  </a:lnTo>
                  <a:lnTo>
                    <a:pt x="6298" y="186360"/>
                  </a:lnTo>
                  <a:lnTo>
                    <a:pt x="7095" y="187022"/>
                  </a:lnTo>
                  <a:lnTo>
                    <a:pt x="7899" y="187619"/>
                  </a:lnTo>
                  <a:lnTo>
                    <a:pt x="8702" y="188182"/>
                  </a:lnTo>
                  <a:lnTo>
                    <a:pt x="9506" y="188745"/>
                  </a:lnTo>
                  <a:lnTo>
                    <a:pt x="10310" y="189275"/>
                  </a:lnTo>
                  <a:lnTo>
                    <a:pt x="11113" y="189772"/>
                  </a:lnTo>
                  <a:lnTo>
                    <a:pt x="11917" y="190236"/>
                  </a:lnTo>
                  <a:lnTo>
                    <a:pt x="13530" y="191164"/>
                  </a:lnTo>
                  <a:lnTo>
                    <a:pt x="15144" y="191992"/>
                  </a:lnTo>
                  <a:lnTo>
                    <a:pt x="16757" y="192754"/>
                  </a:lnTo>
                  <a:lnTo>
                    <a:pt x="17193" y="192953"/>
                  </a:lnTo>
                  <a:lnTo>
                    <a:pt x="17629" y="193118"/>
                  </a:lnTo>
                  <a:lnTo>
                    <a:pt x="18071" y="193251"/>
                  </a:lnTo>
                  <a:lnTo>
                    <a:pt x="18514" y="193383"/>
                  </a:lnTo>
                  <a:lnTo>
                    <a:pt x="18950" y="193450"/>
                  </a:lnTo>
                  <a:lnTo>
                    <a:pt x="19392" y="193516"/>
                  </a:lnTo>
                  <a:lnTo>
                    <a:pt x="20276" y="193516"/>
                  </a:lnTo>
                  <a:lnTo>
                    <a:pt x="20719" y="193450"/>
                  </a:lnTo>
                  <a:lnTo>
                    <a:pt x="21161" y="193350"/>
                  </a:lnTo>
                  <a:lnTo>
                    <a:pt x="21597" y="193185"/>
                  </a:lnTo>
                  <a:lnTo>
                    <a:pt x="22033" y="192986"/>
                  </a:lnTo>
                  <a:lnTo>
                    <a:pt x="22469" y="192754"/>
                  </a:lnTo>
                  <a:lnTo>
                    <a:pt x="22899" y="192456"/>
                  </a:lnTo>
                  <a:lnTo>
                    <a:pt x="23329" y="192091"/>
                  </a:lnTo>
                  <a:lnTo>
                    <a:pt x="23759" y="191694"/>
                  </a:lnTo>
                  <a:lnTo>
                    <a:pt x="23846" y="191561"/>
                  </a:lnTo>
                  <a:lnTo>
                    <a:pt x="23933" y="191396"/>
                  </a:lnTo>
                  <a:lnTo>
                    <a:pt x="24027" y="191230"/>
                  </a:lnTo>
                  <a:lnTo>
                    <a:pt x="24120" y="190998"/>
                  </a:lnTo>
                  <a:lnTo>
                    <a:pt x="24207" y="190733"/>
                  </a:lnTo>
                  <a:lnTo>
                    <a:pt x="24301" y="190402"/>
                  </a:lnTo>
                  <a:lnTo>
                    <a:pt x="24394" y="190070"/>
                  </a:lnTo>
                  <a:lnTo>
                    <a:pt x="24488" y="189706"/>
                  </a:lnTo>
                  <a:lnTo>
                    <a:pt x="24575" y="189308"/>
                  </a:lnTo>
                  <a:lnTo>
                    <a:pt x="24668" y="188911"/>
                  </a:lnTo>
                  <a:lnTo>
                    <a:pt x="24755" y="188447"/>
                  </a:lnTo>
                  <a:lnTo>
                    <a:pt x="24843" y="187983"/>
                  </a:lnTo>
                  <a:lnTo>
                    <a:pt x="25017" y="186989"/>
                  </a:lnTo>
                  <a:lnTo>
                    <a:pt x="25179" y="185929"/>
                  </a:lnTo>
                  <a:lnTo>
                    <a:pt x="25335" y="184803"/>
                  </a:lnTo>
                  <a:lnTo>
                    <a:pt x="25472" y="183643"/>
                  </a:lnTo>
                  <a:lnTo>
                    <a:pt x="25603" y="182483"/>
                  </a:lnTo>
                  <a:lnTo>
                    <a:pt x="25715" y="181291"/>
                  </a:lnTo>
                  <a:lnTo>
                    <a:pt x="25765" y="180694"/>
                  </a:lnTo>
                  <a:lnTo>
                    <a:pt x="25814" y="180098"/>
                  </a:lnTo>
                  <a:lnTo>
                    <a:pt x="25852" y="179535"/>
                  </a:lnTo>
                  <a:lnTo>
                    <a:pt x="25889" y="178938"/>
                  </a:lnTo>
                  <a:lnTo>
                    <a:pt x="25920" y="178375"/>
                  </a:lnTo>
                  <a:lnTo>
                    <a:pt x="25945" y="177812"/>
                  </a:lnTo>
                  <a:lnTo>
                    <a:pt x="25964" y="177282"/>
                  </a:lnTo>
                  <a:lnTo>
                    <a:pt x="25976" y="176752"/>
                  </a:lnTo>
                  <a:lnTo>
                    <a:pt x="25976" y="176321"/>
                  </a:lnTo>
                  <a:lnTo>
                    <a:pt x="25976" y="175924"/>
                  </a:lnTo>
                  <a:lnTo>
                    <a:pt x="25964" y="175460"/>
                  </a:lnTo>
                  <a:lnTo>
                    <a:pt x="25945" y="175029"/>
                  </a:lnTo>
                  <a:lnTo>
                    <a:pt x="25920" y="174598"/>
                  </a:lnTo>
                  <a:lnTo>
                    <a:pt x="25889" y="174134"/>
                  </a:lnTo>
                  <a:lnTo>
                    <a:pt x="25852" y="173671"/>
                  </a:lnTo>
                  <a:lnTo>
                    <a:pt x="25814" y="173207"/>
                  </a:lnTo>
                  <a:lnTo>
                    <a:pt x="25765" y="172743"/>
                  </a:lnTo>
                  <a:lnTo>
                    <a:pt x="25708" y="172279"/>
                  </a:lnTo>
                  <a:lnTo>
                    <a:pt x="25590" y="171318"/>
                  </a:lnTo>
                  <a:lnTo>
                    <a:pt x="25453" y="170358"/>
                  </a:lnTo>
                  <a:lnTo>
                    <a:pt x="25304" y="169430"/>
                  </a:lnTo>
                  <a:lnTo>
                    <a:pt x="25142" y="168469"/>
                  </a:lnTo>
                  <a:lnTo>
                    <a:pt x="24973" y="167541"/>
                  </a:lnTo>
                  <a:lnTo>
                    <a:pt x="24793" y="166647"/>
                  </a:lnTo>
                  <a:lnTo>
                    <a:pt x="24612" y="165786"/>
                  </a:lnTo>
                  <a:lnTo>
                    <a:pt x="24431" y="164924"/>
                  </a:lnTo>
                  <a:lnTo>
                    <a:pt x="24245" y="164129"/>
                  </a:lnTo>
                  <a:lnTo>
                    <a:pt x="24070" y="163367"/>
                  </a:lnTo>
                  <a:lnTo>
                    <a:pt x="23896" y="162671"/>
                  </a:lnTo>
                  <a:lnTo>
                    <a:pt x="23765" y="162174"/>
                  </a:lnTo>
                  <a:lnTo>
                    <a:pt x="23622" y="161744"/>
                  </a:lnTo>
                  <a:lnTo>
                    <a:pt x="23478" y="161379"/>
                  </a:lnTo>
                  <a:lnTo>
                    <a:pt x="23323" y="161015"/>
                  </a:lnTo>
                  <a:lnTo>
                    <a:pt x="23161" y="160717"/>
                  </a:lnTo>
                  <a:lnTo>
                    <a:pt x="22999" y="160452"/>
                  </a:lnTo>
                  <a:lnTo>
                    <a:pt x="22831" y="160220"/>
                  </a:lnTo>
                  <a:lnTo>
                    <a:pt x="22656" y="159988"/>
                  </a:lnTo>
                  <a:lnTo>
                    <a:pt x="22482" y="159822"/>
                  </a:lnTo>
                  <a:lnTo>
                    <a:pt x="22307" y="159656"/>
                  </a:lnTo>
                  <a:lnTo>
                    <a:pt x="21952" y="159358"/>
                  </a:lnTo>
                  <a:lnTo>
                    <a:pt x="21248" y="158828"/>
                  </a:lnTo>
                  <a:lnTo>
                    <a:pt x="19959" y="157867"/>
                  </a:lnTo>
                  <a:lnTo>
                    <a:pt x="18651" y="156873"/>
                  </a:lnTo>
                  <a:lnTo>
                    <a:pt x="15972" y="154952"/>
                  </a:lnTo>
                  <a:lnTo>
                    <a:pt x="10029" y="150711"/>
                  </a:lnTo>
                  <a:lnTo>
                    <a:pt x="11157" y="146239"/>
                  </a:lnTo>
                  <a:lnTo>
                    <a:pt x="12228" y="141932"/>
                  </a:lnTo>
                  <a:lnTo>
                    <a:pt x="14246" y="133815"/>
                  </a:lnTo>
                  <a:lnTo>
                    <a:pt x="15212" y="129971"/>
                  </a:lnTo>
                  <a:lnTo>
                    <a:pt x="16159" y="126228"/>
                  </a:lnTo>
                  <a:lnTo>
                    <a:pt x="17100" y="122583"/>
                  </a:lnTo>
                  <a:lnTo>
                    <a:pt x="17567" y="120827"/>
                  </a:lnTo>
                  <a:lnTo>
                    <a:pt x="18034" y="119071"/>
                  </a:lnTo>
                  <a:lnTo>
                    <a:pt x="18320" y="118044"/>
                  </a:lnTo>
                  <a:lnTo>
                    <a:pt x="18601" y="117017"/>
                  </a:lnTo>
                  <a:lnTo>
                    <a:pt x="18881" y="116057"/>
                  </a:lnTo>
                  <a:lnTo>
                    <a:pt x="19161" y="115129"/>
                  </a:lnTo>
                  <a:lnTo>
                    <a:pt x="19442" y="114234"/>
                  </a:lnTo>
                  <a:lnTo>
                    <a:pt x="19716" y="113373"/>
                  </a:lnTo>
                  <a:lnTo>
                    <a:pt x="19996" y="112545"/>
                  </a:lnTo>
                  <a:lnTo>
                    <a:pt x="20270" y="111750"/>
                  </a:lnTo>
                  <a:lnTo>
                    <a:pt x="20544" y="110988"/>
                  </a:lnTo>
                  <a:lnTo>
                    <a:pt x="20818" y="110259"/>
                  </a:lnTo>
                  <a:lnTo>
                    <a:pt x="21093" y="109563"/>
                  </a:lnTo>
                  <a:lnTo>
                    <a:pt x="21367" y="108900"/>
                  </a:lnTo>
                  <a:lnTo>
                    <a:pt x="21634" y="108304"/>
                  </a:lnTo>
                  <a:lnTo>
                    <a:pt x="21909" y="107708"/>
                  </a:lnTo>
                  <a:lnTo>
                    <a:pt x="22176" y="107178"/>
                  </a:lnTo>
                  <a:lnTo>
                    <a:pt x="22444" y="106647"/>
                  </a:lnTo>
                  <a:lnTo>
                    <a:pt x="22712" y="106184"/>
                  </a:lnTo>
                  <a:lnTo>
                    <a:pt x="22980" y="105720"/>
                  </a:lnTo>
                  <a:lnTo>
                    <a:pt x="23242" y="105322"/>
                  </a:lnTo>
                  <a:lnTo>
                    <a:pt x="23510" y="104958"/>
                  </a:lnTo>
                  <a:lnTo>
                    <a:pt x="23771" y="104627"/>
                  </a:lnTo>
                  <a:lnTo>
                    <a:pt x="24033" y="104328"/>
                  </a:lnTo>
                  <a:lnTo>
                    <a:pt x="24301" y="104063"/>
                  </a:lnTo>
                  <a:lnTo>
                    <a:pt x="24562" y="103831"/>
                  </a:lnTo>
                  <a:lnTo>
                    <a:pt x="24818" y="103633"/>
                  </a:lnTo>
                  <a:lnTo>
                    <a:pt x="25079" y="103500"/>
                  </a:lnTo>
                  <a:lnTo>
                    <a:pt x="25341" y="103368"/>
                  </a:lnTo>
                  <a:lnTo>
                    <a:pt x="25596" y="103301"/>
                  </a:lnTo>
                  <a:lnTo>
                    <a:pt x="25852" y="103268"/>
                  </a:lnTo>
                  <a:lnTo>
                    <a:pt x="26107" y="103268"/>
                  </a:lnTo>
                  <a:lnTo>
                    <a:pt x="26363" y="103301"/>
                  </a:lnTo>
                  <a:lnTo>
                    <a:pt x="26618" y="103368"/>
                  </a:lnTo>
                  <a:lnTo>
                    <a:pt x="26873" y="103500"/>
                  </a:lnTo>
                  <a:lnTo>
                    <a:pt x="27123" y="103633"/>
                  </a:lnTo>
                  <a:lnTo>
                    <a:pt x="27378" y="103831"/>
                  </a:lnTo>
                  <a:lnTo>
                    <a:pt x="27627" y="104063"/>
                  </a:lnTo>
                  <a:lnTo>
                    <a:pt x="27876" y="104328"/>
                  </a:lnTo>
                  <a:lnTo>
                    <a:pt x="28125" y="104627"/>
                  </a:lnTo>
                  <a:lnTo>
                    <a:pt x="28375" y="104958"/>
                  </a:lnTo>
                  <a:lnTo>
                    <a:pt x="28624" y="105355"/>
                  </a:lnTo>
                  <a:lnTo>
                    <a:pt x="28873" y="105753"/>
                  </a:lnTo>
                  <a:lnTo>
                    <a:pt x="29116" y="106217"/>
                  </a:lnTo>
                  <a:lnTo>
                    <a:pt x="29359" y="106714"/>
                  </a:lnTo>
                  <a:lnTo>
                    <a:pt x="29608" y="107244"/>
                  </a:lnTo>
                  <a:lnTo>
                    <a:pt x="29851" y="107840"/>
                  </a:lnTo>
                  <a:lnTo>
                    <a:pt x="30094" y="108437"/>
                  </a:lnTo>
                  <a:lnTo>
                    <a:pt x="30331" y="109099"/>
                  </a:lnTo>
                  <a:lnTo>
                    <a:pt x="30574" y="109795"/>
                  </a:lnTo>
                  <a:lnTo>
                    <a:pt x="30817" y="110557"/>
                  </a:lnTo>
                  <a:lnTo>
                    <a:pt x="31053" y="111319"/>
                  </a:lnTo>
                  <a:lnTo>
                    <a:pt x="31290" y="112147"/>
                  </a:lnTo>
                  <a:lnTo>
                    <a:pt x="31533" y="112975"/>
                  </a:lnTo>
                  <a:lnTo>
                    <a:pt x="31770" y="113903"/>
                  </a:lnTo>
                  <a:lnTo>
                    <a:pt x="32006" y="114831"/>
                  </a:lnTo>
                  <a:lnTo>
                    <a:pt x="32237" y="115792"/>
                  </a:lnTo>
                  <a:lnTo>
                    <a:pt x="32474" y="116819"/>
                  </a:lnTo>
                  <a:lnTo>
                    <a:pt x="32710" y="117879"/>
                  </a:lnTo>
                  <a:lnTo>
                    <a:pt x="32941" y="119005"/>
                  </a:lnTo>
                  <a:lnTo>
                    <a:pt x="33171" y="120132"/>
                  </a:lnTo>
                  <a:lnTo>
                    <a:pt x="33408" y="121324"/>
                  </a:lnTo>
                  <a:lnTo>
                    <a:pt x="33638" y="122550"/>
                  </a:lnTo>
                  <a:lnTo>
                    <a:pt x="33869" y="123809"/>
                  </a:lnTo>
                  <a:lnTo>
                    <a:pt x="34093" y="125134"/>
                  </a:lnTo>
                  <a:lnTo>
                    <a:pt x="34324" y="126493"/>
                  </a:lnTo>
                  <a:lnTo>
                    <a:pt x="34610" y="128249"/>
                  </a:lnTo>
                  <a:lnTo>
                    <a:pt x="34897" y="130071"/>
                  </a:lnTo>
                  <a:lnTo>
                    <a:pt x="35171" y="131893"/>
                  </a:lnTo>
                  <a:lnTo>
                    <a:pt x="35439" y="133748"/>
                  </a:lnTo>
                  <a:lnTo>
                    <a:pt x="35707" y="135637"/>
                  </a:lnTo>
                  <a:lnTo>
                    <a:pt x="35962" y="137558"/>
                  </a:lnTo>
                  <a:lnTo>
                    <a:pt x="36217" y="139513"/>
                  </a:lnTo>
                  <a:lnTo>
                    <a:pt x="36467" y="141468"/>
                  </a:lnTo>
                  <a:lnTo>
                    <a:pt x="36709" y="143456"/>
                  </a:lnTo>
                  <a:lnTo>
                    <a:pt x="36946" y="145477"/>
                  </a:lnTo>
                  <a:lnTo>
                    <a:pt x="37183" y="147497"/>
                  </a:lnTo>
                  <a:lnTo>
                    <a:pt x="37413" y="149518"/>
                  </a:lnTo>
                  <a:lnTo>
                    <a:pt x="37644" y="151606"/>
                  </a:lnTo>
                  <a:lnTo>
                    <a:pt x="37868" y="153660"/>
                  </a:lnTo>
                  <a:lnTo>
                    <a:pt x="38086" y="155780"/>
                  </a:lnTo>
                  <a:lnTo>
                    <a:pt x="38304" y="157867"/>
                  </a:lnTo>
                  <a:lnTo>
                    <a:pt x="38734" y="162108"/>
                  </a:lnTo>
                  <a:lnTo>
                    <a:pt x="39151" y="166382"/>
                  </a:lnTo>
                  <a:lnTo>
                    <a:pt x="39562" y="170689"/>
                  </a:lnTo>
                  <a:lnTo>
                    <a:pt x="39967" y="175029"/>
                  </a:lnTo>
                  <a:lnTo>
                    <a:pt x="40777" y="183643"/>
                  </a:lnTo>
                  <a:lnTo>
                    <a:pt x="41182" y="187950"/>
                  </a:lnTo>
                  <a:lnTo>
                    <a:pt x="41587" y="192224"/>
                  </a:lnTo>
                  <a:lnTo>
                    <a:pt x="41699" y="193450"/>
                  </a:lnTo>
                  <a:lnTo>
                    <a:pt x="41811" y="194675"/>
                  </a:lnTo>
                  <a:lnTo>
                    <a:pt x="41917" y="195934"/>
                  </a:lnTo>
                  <a:lnTo>
                    <a:pt x="42017" y="197226"/>
                  </a:lnTo>
                  <a:lnTo>
                    <a:pt x="42110" y="198485"/>
                  </a:lnTo>
                  <a:lnTo>
                    <a:pt x="42204" y="199778"/>
                  </a:lnTo>
                  <a:lnTo>
                    <a:pt x="42384" y="202395"/>
                  </a:lnTo>
                  <a:lnTo>
                    <a:pt x="42553" y="205012"/>
                  </a:lnTo>
                  <a:lnTo>
                    <a:pt x="42708" y="207663"/>
                  </a:lnTo>
                  <a:lnTo>
                    <a:pt x="43014" y="212997"/>
                  </a:lnTo>
                  <a:lnTo>
                    <a:pt x="43169" y="215647"/>
                  </a:lnTo>
                  <a:lnTo>
                    <a:pt x="43325" y="218331"/>
                  </a:lnTo>
                  <a:lnTo>
                    <a:pt x="43487" y="220948"/>
                  </a:lnTo>
                  <a:lnTo>
                    <a:pt x="43661" y="223565"/>
                  </a:lnTo>
                  <a:lnTo>
                    <a:pt x="43749" y="224857"/>
                  </a:lnTo>
                  <a:lnTo>
                    <a:pt x="43842" y="226149"/>
                  </a:lnTo>
                  <a:lnTo>
                    <a:pt x="43942" y="227408"/>
                  </a:lnTo>
                  <a:lnTo>
                    <a:pt x="44041" y="228667"/>
                  </a:lnTo>
                  <a:lnTo>
                    <a:pt x="44147" y="229926"/>
                  </a:lnTo>
                  <a:lnTo>
                    <a:pt x="44259" y="231152"/>
                  </a:lnTo>
                  <a:lnTo>
                    <a:pt x="44372" y="232378"/>
                  </a:lnTo>
                  <a:lnTo>
                    <a:pt x="44490" y="233604"/>
                  </a:lnTo>
                  <a:lnTo>
                    <a:pt x="44571" y="234300"/>
                  </a:lnTo>
                  <a:lnTo>
                    <a:pt x="44652" y="235028"/>
                  </a:lnTo>
                  <a:lnTo>
                    <a:pt x="44739" y="235757"/>
                  </a:lnTo>
                  <a:lnTo>
                    <a:pt x="44833" y="236486"/>
                  </a:lnTo>
                  <a:lnTo>
                    <a:pt x="44932" y="237215"/>
                  </a:lnTo>
                  <a:lnTo>
                    <a:pt x="45032" y="237944"/>
                  </a:lnTo>
                  <a:lnTo>
                    <a:pt x="45144" y="238673"/>
                  </a:lnTo>
                  <a:lnTo>
                    <a:pt x="45256" y="239369"/>
                  </a:lnTo>
                  <a:lnTo>
                    <a:pt x="45374" y="240097"/>
                  </a:lnTo>
                  <a:lnTo>
                    <a:pt x="45493" y="240793"/>
                  </a:lnTo>
                  <a:lnTo>
                    <a:pt x="45617" y="241489"/>
                  </a:lnTo>
                  <a:lnTo>
                    <a:pt x="45742" y="242152"/>
                  </a:lnTo>
                  <a:lnTo>
                    <a:pt x="45873" y="242847"/>
                  </a:lnTo>
                  <a:lnTo>
                    <a:pt x="46010" y="243477"/>
                  </a:lnTo>
                  <a:lnTo>
                    <a:pt x="46141" y="244106"/>
                  </a:lnTo>
                  <a:lnTo>
                    <a:pt x="46278" y="244736"/>
                  </a:lnTo>
                  <a:lnTo>
                    <a:pt x="46421" y="245299"/>
                  </a:lnTo>
                  <a:lnTo>
                    <a:pt x="46558" y="245862"/>
                  </a:lnTo>
                  <a:lnTo>
                    <a:pt x="46701" y="246425"/>
                  </a:lnTo>
                  <a:lnTo>
                    <a:pt x="46845" y="246922"/>
                  </a:lnTo>
                  <a:lnTo>
                    <a:pt x="46988" y="247419"/>
                  </a:lnTo>
                  <a:lnTo>
                    <a:pt x="47131" y="247850"/>
                  </a:lnTo>
                  <a:lnTo>
                    <a:pt x="47274" y="248281"/>
                  </a:lnTo>
                  <a:lnTo>
                    <a:pt x="47418" y="248645"/>
                  </a:lnTo>
                  <a:lnTo>
                    <a:pt x="47555" y="248976"/>
                  </a:lnTo>
                  <a:lnTo>
                    <a:pt x="47698" y="249308"/>
                  </a:lnTo>
                  <a:lnTo>
                    <a:pt x="47841" y="249540"/>
                  </a:lnTo>
                  <a:lnTo>
                    <a:pt x="47978" y="249772"/>
                  </a:lnTo>
                  <a:lnTo>
                    <a:pt x="48115" y="249937"/>
                  </a:lnTo>
                  <a:lnTo>
                    <a:pt x="48252" y="250070"/>
                  </a:lnTo>
                  <a:lnTo>
                    <a:pt x="48383" y="250136"/>
                  </a:lnTo>
                  <a:lnTo>
                    <a:pt x="48514" y="250169"/>
                  </a:lnTo>
                  <a:lnTo>
                    <a:pt x="48664" y="250136"/>
                  </a:lnTo>
                  <a:lnTo>
                    <a:pt x="48807" y="250070"/>
                  </a:lnTo>
                  <a:lnTo>
                    <a:pt x="48956" y="249937"/>
                  </a:lnTo>
                  <a:lnTo>
                    <a:pt x="49106" y="249805"/>
                  </a:lnTo>
                  <a:lnTo>
                    <a:pt x="49255" y="249573"/>
                  </a:lnTo>
                  <a:lnTo>
                    <a:pt x="49405" y="249341"/>
                  </a:lnTo>
                  <a:lnTo>
                    <a:pt x="49554" y="249076"/>
                  </a:lnTo>
                  <a:lnTo>
                    <a:pt x="49704" y="248745"/>
                  </a:lnTo>
                  <a:lnTo>
                    <a:pt x="49853" y="248380"/>
                  </a:lnTo>
                  <a:lnTo>
                    <a:pt x="50003" y="248016"/>
                  </a:lnTo>
                  <a:lnTo>
                    <a:pt x="50159" y="247585"/>
                  </a:lnTo>
                  <a:lnTo>
                    <a:pt x="50308" y="247154"/>
                  </a:lnTo>
                  <a:lnTo>
                    <a:pt x="50458" y="246690"/>
                  </a:lnTo>
                  <a:lnTo>
                    <a:pt x="50607" y="246193"/>
                  </a:lnTo>
                  <a:lnTo>
                    <a:pt x="50757" y="245663"/>
                  </a:lnTo>
                  <a:lnTo>
                    <a:pt x="50906" y="245133"/>
                  </a:lnTo>
                  <a:lnTo>
                    <a:pt x="51199" y="243974"/>
                  </a:lnTo>
                  <a:lnTo>
                    <a:pt x="51492" y="242781"/>
                  </a:lnTo>
                  <a:lnTo>
                    <a:pt x="51778" y="241522"/>
                  </a:lnTo>
                  <a:lnTo>
                    <a:pt x="52059" y="240263"/>
                  </a:lnTo>
                  <a:lnTo>
                    <a:pt x="52333" y="238938"/>
                  </a:lnTo>
                  <a:lnTo>
                    <a:pt x="52600" y="237646"/>
                  </a:lnTo>
                  <a:lnTo>
                    <a:pt x="53105" y="235062"/>
                  </a:lnTo>
                  <a:lnTo>
                    <a:pt x="53186" y="234598"/>
                  </a:lnTo>
                  <a:lnTo>
                    <a:pt x="53267" y="234167"/>
                  </a:lnTo>
                  <a:lnTo>
                    <a:pt x="53342" y="233670"/>
                  </a:lnTo>
                  <a:lnTo>
                    <a:pt x="53410" y="233173"/>
                  </a:lnTo>
                  <a:lnTo>
                    <a:pt x="53479" y="232676"/>
                  </a:lnTo>
                  <a:lnTo>
                    <a:pt x="53547" y="232146"/>
                  </a:lnTo>
                  <a:lnTo>
                    <a:pt x="53672" y="231020"/>
                  </a:lnTo>
                  <a:lnTo>
                    <a:pt x="53790" y="229893"/>
                  </a:lnTo>
                  <a:lnTo>
                    <a:pt x="53896" y="228701"/>
                  </a:lnTo>
                  <a:lnTo>
                    <a:pt x="53996" y="227475"/>
                  </a:lnTo>
                  <a:lnTo>
                    <a:pt x="54089" y="226216"/>
                  </a:lnTo>
                  <a:lnTo>
                    <a:pt x="54183" y="224924"/>
                  </a:lnTo>
                  <a:lnTo>
                    <a:pt x="54276" y="223632"/>
                  </a:lnTo>
                  <a:lnTo>
                    <a:pt x="54451" y="221047"/>
                  </a:lnTo>
                  <a:lnTo>
                    <a:pt x="54544" y="219755"/>
                  </a:lnTo>
                  <a:lnTo>
                    <a:pt x="54637" y="218496"/>
                  </a:lnTo>
                  <a:lnTo>
                    <a:pt x="54737" y="217237"/>
                  </a:lnTo>
                  <a:lnTo>
                    <a:pt x="54843" y="216012"/>
                  </a:lnTo>
                  <a:lnTo>
                    <a:pt x="55192" y="212003"/>
                  </a:lnTo>
                  <a:lnTo>
                    <a:pt x="55534" y="207994"/>
                  </a:lnTo>
                  <a:lnTo>
                    <a:pt x="55877" y="203952"/>
                  </a:lnTo>
                  <a:lnTo>
                    <a:pt x="56207" y="199910"/>
                  </a:lnTo>
                  <a:lnTo>
                    <a:pt x="56880" y="191793"/>
                  </a:lnTo>
                  <a:lnTo>
                    <a:pt x="57216" y="187751"/>
                  </a:lnTo>
                  <a:lnTo>
                    <a:pt x="57553" y="183709"/>
                  </a:lnTo>
                  <a:lnTo>
                    <a:pt x="57902" y="179667"/>
                  </a:lnTo>
                  <a:lnTo>
                    <a:pt x="58250" y="175692"/>
                  </a:lnTo>
                  <a:lnTo>
                    <a:pt x="58612" y="171716"/>
                  </a:lnTo>
                  <a:lnTo>
                    <a:pt x="58986" y="167807"/>
                  </a:lnTo>
                  <a:lnTo>
                    <a:pt x="59179" y="165852"/>
                  </a:lnTo>
                  <a:lnTo>
                    <a:pt x="59372" y="163930"/>
                  </a:lnTo>
                  <a:lnTo>
                    <a:pt x="59571" y="162009"/>
                  </a:lnTo>
                  <a:lnTo>
                    <a:pt x="59770" y="160087"/>
                  </a:lnTo>
                  <a:lnTo>
                    <a:pt x="59982" y="158199"/>
                  </a:lnTo>
                  <a:lnTo>
                    <a:pt x="60188" y="156310"/>
                  </a:lnTo>
                  <a:lnTo>
                    <a:pt x="60406" y="154455"/>
                  </a:lnTo>
                  <a:lnTo>
                    <a:pt x="60624" y="152600"/>
                  </a:lnTo>
                  <a:lnTo>
                    <a:pt x="60854" y="150711"/>
                  </a:lnTo>
                  <a:lnTo>
                    <a:pt x="61097" y="148856"/>
                  </a:lnTo>
                  <a:lnTo>
                    <a:pt x="61340" y="147001"/>
                  </a:lnTo>
                  <a:lnTo>
                    <a:pt x="61596" y="145145"/>
                  </a:lnTo>
                  <a:lnTo>
                    <a:pt x="61851" y="143323"/>
                  </a:lnTo>
                  <a:lnTo>
                    <a:pt x="62119" y="141534"/>
                  </a:lnTo>
                  <a:lnTo>
                    <a:pt x="62387" y="139778"/>
                  </a:lnTo>
                  <a:lnTo>
                    <a:pt x="62667" y="138022"/>
                  </a:lnTo>
                  <a:lnTo>
                    <a:pt x="62947" y="136299"/>
                  </a:lnTo>
                  <a:lnTo>
                    <a:pt x="63240" y="134610"/>
                  </a:lnTo>
                  <a:lnTo>
                    <a:pt x="63533" y="132953"/>
                  </a:lnTo>
                  <a:lnTo>
                    <a:pt x="63838" y="131330"/>
                  </a:lnTo>
                  <a:lnTo>
                    <a:pt x="64143" y="129706"/>
                  </a:lnTo>
                  <a:lnTo>
                    <a:pt x="64455" y="128149"/>
                  </a:lnTo>
                  <a:lnTo>
                    <a:pt x="64779" y="126625"/>
                  </a:lnTo>
                  <a:lnTo>
                    <a:pt x="65103" y="125134"/>
                  </a:lnTo>
                  <a:lnTo>
                    <a:pt x="65433" y="123677"/>
                  </a:lnTo>
                  <a:lnTo>
                    <a:pt x="65769" y="122285"/>
                  </a:lnTo>
                  <a:lnTo>
                    <a:pt x="66112" y="120894"/>
                  </a:lnTo>
                  <a:lnTo>
                    <a:pt x="66455" y="119602"/>
                  </a:lnTo>
                  <a:lnTo>
                    <a:pt x="66810" y="118309"/>
                  </a:lnTo>
                  <a:lnTo>
                    <a:pt x="67165" y="117084"/>
                  </a:lnTo>
                  <a:lnTo>
                    <a:pt x="67526" y="115891"/>
                  </a:lnTo>
                  <a:lnTo>
                    <a:pt x="67893" y="114764"/>
                  </a:lnTo>
                  <a:lnTo>
                    <a:pt x="68267" y="113704"/>
                  </a:lnTo>
                  <a:lnTo>
                    <a:pt x="68641" y="112677"/>
                  </a:lnTo>
                  <a:lnTo>
                    <a:pt x="69027" y="111716"/>
                  </a:lnTo>
                  <a:lnTo>
                    <a:pt x="69413" y="110789"/>
                  </a:lnTo>
                  <a:lnTo>
                    <a:pt x="69800" y="109961"/>
                  </a:lnTo>
                  <a:lnTo>
                    <a:pt x="70198" y="109165"/>
                  </a:lnTo>
                  <a:lnTo>
                    <a:pt x="70597" y="108437"/>
                  </a:lnTo>
                  <a:lnTo>
                    <a:pt x="71002" y="107774"/>
                  </a:lnTo>
                  <a:lnTo>
                    <a:pt x="71413" y="107178"/>
                  </a:lnTo>
                  <a:lnTo>
                    <a:pt x="71824" y="106647"/>
                  </a:lnTo>
                  <a:lnTo>
                    <a:pt x="72242" y="106184"/>
                  </a:lnTo>
                  <a:lnTo>
                    <a:pt x="72665" y="105786"/>
                  </a:lnTo>
                  <a:lnTo>
                    <a:pt x="73089" y="105455"/>
                  </a:lnTo>
                  <a:lnTo>
                    <a:pt x="73519" y="105223"/>
                  </a:lnTo>
                  <a:lnTo>
                    <a:pt x="73948" y="105024"/>
                  </a:lnTo>
                  <a:lnTo>
                    <a:pt x="74391" y="104958"/>
                  </a:lnTo>
                  <a:lnTo>
                    <a:pt x="74827" y="104925"/>
                  </a:lnTo>
                  <a:lnTo>
                    <a:pt x="75051" y="104958"/>
                  </a:lnTo>
                  <a:lnTo>
                    <a:pt x="75275" y="104991"/>
                  </a:lnTo>
                  <a:lnTo>
                    <a:pt x="75500" y="105057"/>
                  </a:lnTo>
                  <a:lnTo>
                    <a:pt x="75724" y="105123"/>
                  </a:lnTo>
                  <a:lnTo>
                    <a:pt x="75948" y="105223"/>
                  </a:lnTo>
                  <a:lnTo>
                    <a:pt x="76172" y="105355"/>
                  </a:lnTo>
                  <a:lnTo>
                    <a:pt x="76397" y="105488"/>
                  </a:lnTo>
                  <a:lnTo>
                    <a:pt x="76627" y="105654"/>
                  </a:lnTo>
                  <a:lnTo>
                    <a:pt x="76858" y="105852"/>
                  </a:lnTo>
                  <a:lnTo>
                    <a:pt x="77088" y="106084"/>
                  </a:lnTo>
                  <a:lnTo>
                    <a:pt x="77318" y="106316"/>
                  </a:lnTo>
                  <a:lnTo>
                    <a:pt x="77549" y="106548"/>
                  </a:lnTo>
                  <a:lnTo>
                    <a:pt x="77779" y="106846"/>
                  </a:lnTo>
                  <a:lnTo>
                    <a:pt x="78010" y="107144"/>
                  </a:lnTo>
                  <a:lnTo>
                    <a:pt x="78247" y="107443"/>
                  </a:lnTo>
                  <a:lnTo>
                    <a:pt x="78477" y="107807"/>
                  </a:lnTo>
                  <a:lnTo>
                    <a:pt x="78714" y="108171"/>
                  </a:lnTo>
                  <a:lnTo>
                    <a:pt x="78951" y="108569"/>
                  </a:lnTo>
                  <a:lnTo>
                    <a:pt x="79187" y="108967"/>
                  </a:lnTo>
                  <a:lnTo>
                    <a:pt x="79424" y="109397"/>
                  </a:lnTo>
                  <a:lnTo>
                    <a:pt x="79661" y="109861"/>
                  </a:lnTo>
                  <a:lnTo>
                    <a:pt x="79897" y="110358"/>
                  </a:lnTo>
                  <a:lnTo>
                    <a:pt x="80140" y="110888"/>
                  </a:lnTo>
                  <a:lnTo>
                    <a:pt x="80377" y="111418"/>
                  </a:lnTo>
                  <a:lnTo>
                    <a:pt x="80620" y="111982"/>
                  </a:lnTo>
                  <a:lnTo>
                    <a:pt x="80863" y="112545"/>
                  </a:lnTo>
                  <a:lnTo>
                    <a:pt x="81100" y="113174"/>
                  </a:lnTo>
                  <a:lnTo>
                    <a:pt x="81343" y="113804"/>
                  </a:lnTo>
                  <a:lnTo>
                    <a:pt x="81586" y="114466"/>
                  </a:lnTo>
                  <a:lnTo>
                    <a:pt x="81835" y="115162"/>
                  </a:lnTo>
                  <a:lnTo>
                    <a:pt x="82078" y="115858"/>
                  </a:lnTo>
                  <a:lnTo>
                    <a:pt x="82321" y="116620"/>
                  </a:lnTo>
                  <a:lnTo>
                    <a:pt x="82570" y="117382"/>
                  </a:lnTo>
                  <a:lnTo>
                    <a:pt x="82813" y="118177"/>
                  </a:lnTo>
                  <a:lnTo>
                    <a:pt x="83062" y="119005"/>
                  </a:lnTo>
                  <a:lnTo>
                    <a:pt x="83305" y="119833"/>
                  </a:lnTo>
                  <a:lnTo>
                    <a:pt x="83554" y="120728"/>
                  </a:lnTo>
                  <a:lnTo>
                    <a:pt x="83803" y="121623"/>
                  </a:lnTo>
                  <a:lnTo>
                    <a:pt x="84052" y="122550"/>
                  </a:lnTo>
                  <a:lnTo>
                    <a:pt x="84302" y="123511"/>
                  </a:lnTo>
                  <a:lnTo>
                    <a:pt x="84551" y="124505"/>
                  </a:lnTo>
                  <a:lnTo>
                    <a:pt x="84800" y="125499"/>
                  </a:lnTo>
                  <a:lnTo>
                    <a:pt x="85055" y="126559"/>
                  </a:lnTo>
                  <a:lnTo>
                    <a:pt x="85304" y="127619"/>
                  </a:lnTo>
                  <a:lnTo>
                    <a:pt x="85560" y="128746"/>
                  </a:lnTo>
                  <a:lnTo>
                    <a:pt x="85809" y="129872"/>
                  </a:lnTo>
                  <a:lnTo>
                    <a:pt x="86550" y="133251"/>
                  </a:lnTo>
                  <a:lnTo>
                    <a:pt x="87285" y="136730"/>
                  </a:lnTo>
                  <a:lnTo>
                    <a:pt x="88002" y="140209"/>
                  </a:lnTo>
                  <a:lnTo>
                    <a:pt x="88712" y="143754"/>
                  </a:lnTo>
                  <a:lnTo>
                    <a:pt x="89410" y="147332"/>
                  </a:lnTo>
                  <a:lnTo>
                    <a:pt x="90095" y="150976"/>
                  </a:lnTo>
                  <a:lnTo>
                    <a:pt x="90774" y="154621"/>
                  </a:lnTo>
                  <a:lnTo>
                    <a:pt x="91440" y="158331"/>
                  </a:lnTo>
                  <a:lnTo>
                    <a:pt x="92101" y="162075"/>
                  </a:lnTo>
                  <a:lnTo>
                    <a:pt x="92749" y="165885"/>
                  </a:lnTo>
                  <a:lnTo>
                    <a:pt x="93390" y="169695"/>
                  </a:lnTo>
                  <a:lnTo>
                    <a:pt x="94019" y="173571"/>
                  </a:lnTo>
                  <a:lnTo>
                    <a:pt x="94636" y="177481"/>
                  </a:lnTo>
                  <a:lnTo>
                    <a:pt x="95246" y="181423"/>
                  </a:lnTo>
                  <a:lnTo>
                    <a:pt x="95851" y="185399"/>
                  </a:lnTo>
                  <a:lnTo>
                    <a:pt x="96443" y="189408"/>
                  </a:lnTo>
                  <a:lnTo>
                    <a:pt x="97028" y="193450"/>
                  </a:lnTo>
                  <a:lnTo>
                    <a:pt x="97601" y="197558"/>
                  </a:lnTo>
                  <a:lnTo>
                    <a:pt x="98168" y="201666"/>
                  </a:lnTo>
                  <a:lnTo>
                    <a:pt x="98729" y="205807"/>
                  </a:lnTo>
                  <a:lnTo>
                    <a:pt x="99283" y="210015"/>
                  </a:lnTo>
                  <a:lnTo>
                    <a:pt x="99825" y="214222"/>
                  </a:lnTo>
                  <a:lnTo>
                    <a:pt x="100361" y="218463"/>
                  </a:lnTo>
                  <a:lnTo>
                    <a:pt x="100890" y="222770"/>
                  </a:lnTo>
                  <a:lnTo>
                    <a:pt x="101414" y="227077"/>
                  </a:lnTo>
                  <a:lnTo>
                    <a:pt x="101931" y="231417"/>
                  </a:lnTo>
                  <a:lnTo>
                    <a:pt x="102435" y="235790"/>
                  </a:lnTo>
                  <a:lnTo>
                    <a:pt x="102940" y="240197"/>
                  </a:lnTo>
                  <a:lnTo>
                    <a:pt x="103432" y="244636"/>
                  </a:lnTo>
                  <a:lnTo>
                    <a:pt x="103924" y="249109"/>
                  </a:lnTo>
                  <a:lnTo>
                    <a:pt x="104404" y="253582"/>
                  </a:lnTo>
                  <a:lnTo>
                    <a:pt x="104877" y="258087"/>
                  </a:lnTo>
                  <a:lnTo>
                    <a:pt x="105213" y="261334"/>
                  </a:lnTo>
                  <a:lnTo>
                    <a:pt x="105556" y="264581"/>
                  </a:lnTo>
                  <a:lnTo>
                    <a:pt x="105905" y="267795"/>
                  </a:lnTo>
                  <a:lnTo>
                    <a:pt x="106086" y="269385"/>
                  </a:lnTo>
                  <a:lnTo>
                    <a:pt x="106272" y="270942"/>
                  </a:lnTo>
                  <a:lnTo>
                    <a:pt x="106453" y="272499"/>
                  </a:lnTo>
                  <a:lnTo>
                    <a:pt x="106646" y="274056"/>
                  </a:lnTo>
                  <a:lnTo>
                    <a:pt x="106846" y="275580"/>
                  </a:lnTo>
                  <a:lnTo>
                    <a:pt x="107045" y="277071"/>
                  </a:lnTo>
                  <a:lnTo>
                    <a:pt x="107250" y="278529"/>
                  </a:lnTo>
                  <a:lnTo>
                    <a:pt x="107462" y="279954"/>
                  </a:lnTo>
                  <a:lnTo>
                    <a:pt x="107686" y="281345"/>
                  </a:lnTo>
                  <a:lnTo>
                    <a:pt x="107911" y="282703"/>
                  </a:lnTo>
                  <a:lnTo>
                    <a:pt x="107973" y="283035"/>
                  </a:lnTo>
                  <a:lnTo>
                    <a:pt x="108035" y="283333"/>
                  </a:lnTo>
                  <a:lnTo>
                    <a:pt x="108104" y="283631"/>
                  </a:lnTo>
                  <a:lnTo>
                    <a:pt x="108179" y="283929"/>
                  </a:lnTo>
                  <a:lnTo>
                    <a:pt x="108253" y="284194"/>
                  </a:lnTo>
                  <a:lnTo>
                    <a:pt x="108334" y="284459"/>
                  </a:lnTo>
                  <a:lnTo>
                    <a:pt x="108509" y="284989"/>
                  </a:lnTo>
                  <a:lnTo>
                    <a:pt x="108689" y="285420"/>
                  </a:lnTo>
                  <a:lnTo>
                    <a:pt x="108889" y="285851"/>
                  </a:lnTo>
                  <a:lnTo>
                    <a:pt x="109088" y="286182"/>
                  </a:lnTo>
                  <a:lnTo>
                    <a:pt x="109294" y="286480"/>
                  </a:lnTo>
                  <a:lnTo>
                    <a:pt x="109505" y="286712"/>
                  </a:lnTo>
                  <a:lnTo>
                    <a:pt x="109717" y="286911"/>
                  </a:lnTo>
                  <a:lnTo>
                    <a:pt x="109923" y="287010"/>
                  </a:lnTo>
                  <a:lnTo>
                    <a:pt x="110128" y="287077"/>
                  </a:lnTo>
                  <a:lnTo>
                    <a:pt x="110328" y="287077"/>
                  </a:lnTo>
                  <a:lnTo>
                    <a:pt x="110521" y="286977"/>
                  </a:lnTo>
                  <a:lnTo>
                    <a:pt x="110608" y="286911"/>
                  </a:lnTo>
                  <a:lnTo>
                    <a:pt x="110701" y="286845"/>
                  </a:lnTo>
                  <a:lnTo>
                    <a:pt x="110782" y="286712"/>
                  </a:lnTo>
                  <a:lnTo>
                    <a:pt x="110870" y="286613"/>
                  </a:lnTo>
                  <a:lnTo>
                    <a:pt x="110926" y="286480"/>
                  </a:lnTo>
                  <a:lnTo>
                    <a:pt x="110988" y="286348"/>
                  </a:lnTo>
                  <a:lnTo>
                    <a:pt x="111044" y="286149"/>
                  </a:lnTo>
                  <a:lnTo>
                    <a:pt x="111106" y="285917"/>
                  </a:lnTo>
                  <a:lnTo>
                    <a:pt x="111162" y="285685"/>
                  </a:lnTo>
                  <a:lnTo>
                    <a:pt x="111212" y="285420"/>
                  </a:lnTo>
                  <a:lnTo>
                    <a:pt x="111268" y="285122"/>
                  </a:lnTo>
                  <a:lnTo>
                    <a:pt x="111324" y="284791"/>
                  </a:lnTo>
                  <a:lnTo>
                    <a:pt x="111424" y="284062"/>
                  </a:lnTo>
                  <a:lnTo>
                    <a:pt x="111524" y="283267"/>
                  </a:lnTo>
                  <a:lnTo>
                    <a:pt x="111611" y="282405"/>
                  </a:lnTo>
                  <a:lnTo>
                    <a:pt x="111698" y="281478"/>
                  </a:lnTo>
                  <a:lnTo>
                    <a:pt x="111779" y="280484"/>
                  </a:lnTo>
                  <a:lnTo>
                    <a:pt x="111860" y="279490"/>
                  </a:lnTo>
                  <a:lnTo>
                    <a:pt x="111929" y="278463"/>
                  </a:lnTo>
                  <a:lnTo>
                    <a:pt x="111991" y="277436"/>
                  </a:lnTo>
                  <a:lnTo>
                    <a:pt x="112053" y="276409"/>
                  </a:lnTo>
                  <a:lnTo>
                    <a:pt x="112103" y="275415"/>
                  </a:lnTo>
                  <a:lnTo>
                    <a:pt x="112153" y="274421"/>
                  </a:lnTo>
                  <a:lnTo>
                    <a:pt x="112190" y="273493"/>
                  </a:lnTo>
                  <a:lnTo>
                    <a:pt x="112221" y="272731"/>
                  </a:lnTo>
                  <a:lnTo>
                    <a:pt x="112234" y="271969"/>
                  </a:lnTo>
                  <a:lnTo>
                    <a:pt x="112240" y="271174"/>
                  </a:lnTo>
                  <a:lnTo>
                    <a:pt x="112240" y="270379"/>
                  </a:lnTo>
                  <a:lnTo>
                    <a:pt x="112234" y="269584"/>
                  </a:lnTo>
                  <a:lnTo>
                    <a:pt x="112221" y="268755"/>
                  </a:lnTo>
                  <a:lnTo>
                    <a:pt x="112203" y="267927"/>
                  </a:lnTo>
                  <a:lnTo>
                    <a:pt x="112172" y="267132"/>
                  </a:lnTo>
                  <a:lnTo>
                    <a:pt x="112147" y="266304"/>
                  </a:lnTo>
                  <a:lnTo>
                    <a:pt x="112109" y="265475"/>
                  </a:lnTo>
                  <a:lnTo>
                    <a:pt x="112028" y="263819"/>
                  </a:lnTo>
                  <a:lnTo>
                    <a:pt x="111941" y="262229"/>
                  </a:lnTo>
                  <a:lnTo>
                    <a:pt x="111848" y="260638"/>
                  </a:lnTo>
                  <a:lnTo>
                    <a:pt x="111617" y="256928"/>
                  </a:lnTo>
                  <a:lnTo>
                    <a:pt x="111380" y="253217"/>
                  </a:lnTo>
                  <a:lnTo>
                    <a:pt x="111138" y="249540"/>
                  </a:lnTo>
                  <a:lnTo>
                    <a:pt x="110888" y="245895"/>
                  </a:lnTo>
                  <a:lnTo>
                    <a:pt x="110633" y="242251"/>
                  </a:lnTo>
                  <a:lnTo>
                    <a:pt x="110371" y="238673"/>
                  </a:lnTo>
                  <a:lnTo>
                    <a:pt x="110103" y="235062"/>
                  </a:lnTo>
                  <a:lnTo>
                    <a:pt x="109829" y="231517"/>
                  </a:lnTo>
                  <a:lnTo>
                    <a:pt x="109549" y="228005"/>
                  </a:lnTo>
                  <a:lnTo>
                    <a:pt x="109269" y="224493"/>
                  </a:lnTo>
                  <a:lnTo>
                    <a:pt x="108976" y="221014"/>
                  </a:lnTo>
                  <a:lnTo>
                    <a:pt x="108677" y="217536"/>
                  </a:lnTo>
                  <a:lnTo>
                    <a:pt x="108372" y="214123"/>
                  </a:lnTo>
                  <a:lnTo>
                    <a:pt x="108060" y="210711"/>
                  </a:lnTo>
                  <a:lnTo>
                    <a:pt x="107749" y="207331"/>
                  </a:lnTo>
                  <a:lnTo>
                    <a:pt x="107425" y="203985"/>
                  </a:lnTo>
                  <a:lnTo>
                    <a:pt x="107095" y="200672"/>
                  </a:lnTo>
                  <a:lnTo>
                    <a:pt x="106765" y="197359"/>
                  </a:lnTo>
                  <a:lnTo>
                    <a:pt x="106422" y="194079"/>
                  </a:lnTo>
                  <a:lnTo>
                    <a:pt x="106073" y="190832"/>
                  </a:lnTo>
                  <a:lnTo>
                    <a:pt x="105718" y="187619"/>
                  </a:lnTo>
                  <a:lnTo>
                    <a:pt x="105357" y="184438"/>
                  </a:lnTo>
                  <a:lnTo>
                    <a:pt x="104995" y="181258"/>
                  </a:lnTo>
                  <a:lnTo>
                    <a:pt x="104622" y="178110"/>
                  </a:lnTo>
                  <a:lnTo>
                    <a:pt x="104242" y="174996"/>
                  </a:lnTo>
                  <a:lnTo>
                    <a:pt x="103855" y="171915"/>
                  </a:lnTo>
                  <a:lnTo>
                    <a:pt x="103463" y="168867"/>
                  </a:lnTo>
                  <a:lnTo>
                    <a:pt x="103064" y="165852"/>
                  </a:lnTo>
                  <a:lnTo>
                    <a:pt x="102659" y="162837"/>
                  </a:lnTo>
                  <a:lnTo>
                    <a:pt x="102248" y="159855"/>
                  </a:lnTo>
                  <a:lnTo>
                    <a:pt x="101831" y="156907"/>
                  </a:lnTo>
                  <a:lnTo>
                    <a:pt x="101407" y="153991"/>
                  </a:lnTo>
                  <a:lnTo>
                    <a:pt x="100977" y="151109"/>
                  </a:lnTo>
                  <a:lnTo>
                    <a:pt x="100535" y="148259"/>
                  </a:lnTo>
                  <a:lnTo>
                    <a:pt x="100093" y="145410"/>
                  </a:lnTo>
                  <a:lnTo>
                    <a:pt x="99644" y="142627"/>
                  </a:lnTo>
                  <a:lnTo>
                    <a:pt x="99183" y="139844"/>
                  </a:lnTo>
                  <a:lnTo>
                    <a:pt x="98722" y="137094"/>
                  </a:lnTo>
                  <a:lnTo>
                    <a:pt x="98249" y="134378"/>
                  </a:lnTo>
                  <a:lnTo>
                    <a:pt x="97776" y="131694"/>
                  </a:lnTo>
                  <a:lnTo>
                    <a:pt x="97290" y="129044"/>
                  </a:lnTo>
                  <a:lnTo>
                    <a:pt x="96798" y="126393"/>
                  </a:lnTo>
                  <a:lnTo>
                    <a:pt x="96299" y="123809"/>
                  </a:lnTo>
                  <a:lnTo>
                    <a:pt x="95801" y="121258"/>
                  </a:lnTo>
                  <a:lnTo>
                    <a:pt x="95290" y="118707"/>
                  </a:lnTo>
                  <a:lnTo>
                    <a:pt x="94767" y="116189"/>
                  </a:lnTo>
                  <a:lnTo>
                    <a:pt x="94244" y="113704"/>
                  </a:lnTo>
                  <a:lnTo>
                    <a:pt x="93714" y="111286"/>
                  </a:lnTo>
                  <a:lnTo>
                    <a:pt x="93178" y="108867"/>
                  </a:lnTo>
                  <a:lnTo>
                    <a:pt x="92630" y="106482"/>
                  </a:lnTo>
                  <a:lnTo>
                    <a:pt x="92076" y="104130"/>
                  </a:lnTo>
                  <a:lnTo>
                    <a:pt x="91521" y="101777"/>
                  </a:lnTo>
                  <a:lnTo>
                    <a:pt x="90954" y="99491"/>
                  </a:lnTo>
                  <a:lnTo>
                    <a:pt x="90381" y="97238"/>
                  </a:lnTo>
                  <a:lnTo>
                    <a:pt x="89802" y="95019"/>
                  </a:lnTo>
                  <a:lnTo>
                    <a:pt x="89217" y="92799"/>
                  </a:lnTo>
                  <a:lnTo>
                    <a:pt x="88625" y="90645"/>
                  </a:lnTo>
                  <a:lnTo>
                    <a:pt x="88020" y="88525"/>
                  </a:lnTo>
                  <a:lnTo>
                    <a:pt x="87416" y="86405"/>
                  </a:lnTo>
                  <a:lnTo>
                    <a:pt x="86800" y="84351"/>
                  </a:lnTo>
                  <a:lnTo>
                    <a:pt x="86177" y="82297"/>
                  </a:lnTo>
                  <a:lnTo>
                    <a:pt x="85547" y="80309"/>
                  </a:lnTo>
                  <a:lnTo>
                    <a:pt x="84912" y="78321"/>
                  </a:lnTo>
                  <a:lnTo>
                    <a:pt x="84270" y="76366"/>
                  </a:lnTo>
                  <a:lnTo>
                    <a:pt x="83965" y="75505"/>
                  </a:lnTo>
                  <a:lnTo>
                    <a:pt x="83647" y="74643"/>
                  </a:lnTo>
                  <a:lnTo>
                    <a:pt x="83324" y="73848"/>
                  </a:lnTo>
                  <a:lnTo>
                    <a:pt x="83000" y="73086"/>
                  </a:lnTo>
                  <a:lnTo>
                    <a:pt x="82663" y="72390"/>
                  </a:lnTo>
                  <a:lnTo>
                    <a:pt x="82321" y="71695"/>
                  </a:lnTo>
                  <a:lnTo>
                    <a:pt x="81978" y="71065"/>
                  </a:lnTo>
                  <a:lnTo>
                    <a:pt x="81629" y="70469"/>
                  </a:lnTo>
                  <a:lnTo>
                    <a:pt x="81274" y="69906"/>
                  </a:lnTo>
                  <a:lnTo>
                    <a:pt x="80913" y="69376"/>
                  </a:lnTo>
                  <a:lnTo>
                    <a:pt x="80551" y="68912"/>
                  </a:lnTo>
                  <a:lnTo>
                    <a:pt x="80184" y="68448"/>
                  </a:lnTo>
                  <a:lnTo>
                    <a:pt x="79810" y="68050"/>
                  </a:lnTo>
                  <a:lnTo>
                    <a:pt x="79436" y="67653"/>
                  </a:lnTo>
                  <a:lnTo>
                    <a:pt x="79063" y="67321"/>
                  </a:lnTo>
                  <a:lnTo>
                    <a:pt x="78689" y="67023"/>
                  </a:lnTo>
                  <a:lnTo>
                    <a:pt x="78309" y="66725"/>
                  </a:lnTo>
                  <a:lnTo>
                    <a:pt x="77929" y="66493"/>
                  </a:lnTo>
                  <a:lnTo>
                    <a:pt x="77543" y="66294"/>
                  </a:lnTo>
                  <a:lnTo>
                    <a:pt x="77163" y="66096"/>
                  </a:lnTo>
                  <a:lnTo>
                    <a:pt x="76783" y="65963"/>
                  </a:lnTo>
                  <a:lnTo>
                    <a:pt x="76403" y="65864"/>
                  </a:lnTo>
                  <a:lnTo>
                    <a:pt x="76017" y="65764"/>
                  </a:lnTo>
                  <a:lnTo>
                    <a:pt x="75637" y="65731"/>
                  </a:lnTo>
                  <a:lnTo>
                    <a:pt x="75257" y="65698"/>
                  </a:lnTo>
                  <a:lnTo>
                    <a:pt x="74883" y="65698"/>
                  </a:lnTo>
                  <a:lnTo>
                    <a:pt x="74509" y="65731"/>
                  </a:lnTo>
                  <a:lnTo>
                    <a:pt x="74135" y="65797"/>
                  </a:lnTo>
                  <a:lnTo>
                    <a:pt x="73768" y="65897"/>
                  </a:lnTo>
                  <a:lnTo>
                    <a:pt x="73400" y="66029"/>
                  </a:lnTo>
                  <a:lnTo>
                    <a:pt x="73033" y="66162"/>
                  </a:lnTo>
                  <a:lnTo>
                    <a:pt x="72678" y="66328"/>
                  </a:lnTo>
                  <a:lnTo>
                    <a:pt x="72235" y="66593"/>
                  </a:lnTo>
                  <a:lnTo>
                    <a:pt x="71793" y="66858"/>
                  </a:lnTo>
                  <a:lnTo>
                    <a:pt x="71363" y="67189"/>
                  </a:lnTo>
                  <a:lnTo>
                    <a:pt x="70933" y="67553"/>
                  </a:lnTo>
                  <a:lnTo>
                    <a:pt x="70510" y="67951"/>
                  </a:lnTo>
                  <a:lnTo>
                    <a:pt x="70092" y="68382"/>
                  </a:lnTo>
                  <a:lnTo>
                    <a:pt x="69675" y="68879"/>
                  </a:lnTo>
                  <a:lnTo>
                    <a:pt x="69264" y="69376"/>
                  </a:lnTo>
                  <a:lnTo>
                    <a:pt x="68859" y="69939"/>
                  </a:lnTo>
                  <a:lnTo>
                    <a:pt x="68454" y="70535"/>
                  </a:lnTo>
                  <a:lnTo>
                    <a:pt x="68055" y="71165"/>
                  </a:lnTo>
                  <a:lnTo>
                    <a:pt x="67663" y="71827"/>
                  </a:lnTo>
                  <a:lnTo>
                    <a:pt x="67277" y="72490"/>
                  </a:lnTo>
                  <a:lnTo>
                    <a:pt x="66891" y="73219"/>
                  </a:lnTo>
                  <a:lnTo>
                    <a:pt x="66511" y="73981"/>
                  </a:lnTo>
                  <a:lnTo>
                    <a:pt x="66137" y="74809"/>
                  </a:lnTo>
                  <a:lnTo>
                    <a:pt x="65763" y="75637"/>
                  </a:lnTo>
                  <a:lnTo>
                    <a:pt x="65396" y="76499"/>
                  </a:lnTo>
                  <a:lnTo>
                    <a:pt x="65034" y="77393"/>
                  </a:lnTo>
                  <a:lnTo>
                    <a:pt x="64673" y="78321"/>
                  </a:lnTo>
                  <a:lnTo>
                    <a:pt x="64318" y="79282"/>
                  </a:lnTo>
                  <a:lnTo>
                    <a:pt x="63969" y="80276"/>
                  </a:lnTo>
                  <a:lnTo>
                    <a:pt x="63620" y="81303"/>
                  </a:lnTo>
                  <a:lnTo>
                    <a:pt x="63278" y="82363"/>
                  </a:lnTo>
                  <a:lnTo>
                    <a:pt x="62935" y="83423"/>
                  </a:lnTo>
                  <a:lnTo>
                    <a:pt x="62599" y="84549"/>
                  </a:lnTo>
                  <a:lnTo>
                    <a:pt x="62268" y="85709"/>
                  </a:lnTo>
                  <a:lnTo>
                    <a:pt x="61938" y="86869"/>
                  </a:lnTo>
                  <a:lnTo>
                    <a:pt x="61614" y="88061"/>
                  </a:lnTo>
                  <a:lnTo>
                    <a:pt x="61297" y="89320"/>
                  </a:lnTo>
                  <a:lnTo>
                    <a:pt x="60979" y="90579"/>
                  </a:lnTo>
                  <a:lnTo>
                    <a:pt x="60661" y="91871"/>
                  </a:lnTo>
                  <a:lnTo>
                    <a:pt x="60356" y="93163"/>
                  </a:lnTo>
                  <a:lnTo>
                    <a:pt x="60045" y="94522"/>
                  </a:lnTo>
                  <a:lnTo>
                    <a:pt x="59746" y="95880"/>
                  </a:lnTo>
                  <a:lnTo>
                    <a:pt x="59447" y="97305"/>
                  </a:lnTo>
                  <a:lnTo>
                    <a:pt x="59148" y="98729"/>
                  </a:lnTo>
                  <a:lnTo>
                    <a:pt x="58855" y="100154"/>
                  </a:lnTo>
                  <a:lnTo>
                    <a:pt x="58568" y="101645"/>
                  </a:lnTo>
                  <a:lnTo>
                    <a:pt x="58282" y="103136"/>
                  </a:lnTo>
                  <a:lnTo>
                    <a:pt x="58001" y="104660"/>
                  </a:lnTo>
                  <a:lnTo>
                    <a:pt x="57721" y="106217"/>
                  </a:lnTo>
                  <a:lnTo>
                    <a:pt x="57447" y="107774"/>
                  </a:lnTo>
                  <a:lnTo>
                    <a:pt x="57173" y="109364"/>
                  </a:lnTo>
                  <a:lnTo>
                    <a:pt x="56905" y="110988"/>
                  </a:lnTo>
                  <a:lnTo>
                    <a:pt x="56637" y="112644"/>
                  </a:lnTo>
                  <a:lnTo>
                    <a:pt x="56375" y="114301"/>
                  </a:lnTo>
                  <a:lnTo>
                    <a:pt x="56120" y="115990"/>
                  </a:lnTo>
                  <a:lnTo>
                    <a:pt x="55858" y="117680"/>
                  </a:lnTo>
                  <a:lnTo>
                    <a:pt x="55609" y="119436"/>
                  </a:lnTo>
                  <a:lnTo>
                    <a:pt x="55360" y="121159"/>
                  </a:lnTo>
                  <a:lnTo>
                    <a:pt x="55111" y="122948"/>
                  </a:lnTo>
                  <a:lnTo>
                    <a:pt x="54868" y="124737"/>
                  </a:lnTo>
                  <a:lnTo>
                    <a:pt x="54625" y="126526"/>
                  </a:lnTo>
                  <a:lnTo>
                    <a:pt x="54382" y="128381"/>
                  </a:lnTo>
                  <a:lnTo>
                    <a:pt x="54152" y="130203"/>
                  </a:lnTo>
                  <a:lnTo>
                    <a:pt x="53915" y="132092"/>
                  </a:lnTo>
                  <a:lnTo>
                    <a:pt x="53684" y="133947"/>
                  </a:lnTo>
                  <a:lnTo>
                    <a:pt x="53460" y="135869"/>
                  </a:lnTo>
                  <a:lnTo>
                    <a:pt x="53236" y="137790"/>
                  </a:lnTo>
                  <a:lnTo>
                    <a:pt x="53012" y="139712"/>
                  </a:lnTo>
                  <a:lnTo>
                    <a:pt x="52794" y="141667"/>
                  </a:lnTo>
                  <a:lnTo>
                    <a:pt x="52358" y="145642"/>
                  </a:lnTo>
                  <a:lnTo>
                    <a:pt x="52146" y="147630"/>
                  </a:lnTo>
                  <a:lnTo>
                    <a:pt x="51940" y="149651"/>
                  </a:lnTo>
                  <a:lnTo>
                    <a:pt x="51735" y="151705"/>
                  </a:lnTo>
                  <a:lnTo>
                    <a:pt x="51535" y="153759"/>
                  </a:lnTo>
                  <a:lnTo>
                    <a:pt x="51137" y="157934"/>
                  </a:lnTo>
                  <a:lnTo>
                    <a:pt x="50744" y="162141"/>
                  </a:lnTo>
                  <a:lnTo>
                    <a:pt x="49959" y="170821"/>
                  </a:lnTo>
                  <a:lnTo>
                    <a:pt x="49554" y="175228"/>
                  </a:lnTo>
                  <a:lnTo>
                    <a:pt x="49131" y="179767"/>
                  </a:lnTo>
                  <a:lnTo>
                    <a:pt x="48645" y="174466"/>
                  </a:lnTo>
                  <a:lnTo>
                    <a:pt x="48165" y="169297"/>
                  </a:lnTo>
                  <a:lnTo>
                    <a:pt x="47686" y="164295"/>
                  </a:lnTo>
                  <a:lnTo>
                    <a:pt x="47206" y="159391"/>
                  </a:lnTo>
                  <a:lnTo>
                    <a:pt x="46732" y="154654"/>
                  </a:lnTo>
                  <a:lnTo>
                    <a:pt x="46259" y="150049"/>
                  </a:lnTo>
                  <a:lnTo>
                    <a:pt x="45786" y="145576"/>
                  </a:lnTo>
                  <a:lnTo>
                    <a:pt x="45318" y="141236"/>
                  </a:lnTo>
                  <a:lnTo>
                    <a:pt x="44845" y="137028"/>
                  </a:lnTo>
                  <a:lnTo>
                    <a:pt x="44378" y="132953"/>
                  </a:lnTo>
                  <a:lnTo>
                    <a:pt x="43911" y="129044"/>
                  </a:lnTo>
                  <a:lnTo>
                    <a:pt x="43443" y="125234"/>
                  </a:lnTo>
                  <a:lnTo>
                    <a:pt x="42976" y="121556"/>
                  </a:lnTo>
                  <a:lnTo>
                    <a:pt x="42509" y="118011"/>
                  </a:lnTo>
                  <a:lnTo>
                    <a:pt x="42042" y="114599"/>
                  </a:lnTo>
                  <a:lnTo>
                    <a:pt x="41805" y="112942"/>
                  </a:lnTo>
                  <a:lnTo>
                    <a:pt x="41575" y="111319"/>
                  </a:lnTo>
                  <a:lnTo>
                    <a:pt x="41338" y="109729"/>
                  </a:lnTo>
                  <a:lnTo>
                    <a:pt x="41101" y="108171"/>
                  </a:lnTo>
                  <a:lnTo>
                    <a:pt x="40864" y="106647"/>
                  </a:lnTo>
                  <a:lnTo>
                    <a:pt x="40628" y="105123"/>
                  </a:lnTo>
                  <a:lnTo>
                    <a:pt x="40397" y="103666"/>
                  </a:lnTo>
                  <a:lnTo>
                    <a:pt x="40161" y="102241"/>
                  </a:lnTo>
                  <a:lnTo>
                    <a:pt x="39924" y="100850"/>
                  </a:lnTo>
                  <a:lnTo>
                    <a:pt x="39681" y="99458"/>
                  </a:lnTo>
                  <a:lnTo>
                    <a:pt x="39444" y="98133"/>
                  </a:lnTo>
                  <a:lnTo>
                    <a:pt x="39207" y="96841"/>
                  </a:lnTo>
                  <a:lnTo>
                    <a:pt x="38971" y="95549"/>
                  </a:lnTo>
                  <a:lnTo>
                    <a:pt x="38728" y="94323"/>
                  </a:lnTo>
                  <a:lnTo>
                    <a:pt x="38485" y="93097"/>
                  </a:lnTo>
                  <a:lnTo>
                    <a:pt x="38248" y="91904"/>
                  </a:lnTo>
                  <a:lnTo>
                    <a:pt x="38005" y="90778"/>
                  </a:lnTo>
                  <a:lnTo>
                    <a:pt x="37762" y="89652"/>
                  </a:lnTo>
                  <a:lnTo>
                    <a:pt x="37519" y="88558"/>
                  </a:lnTo>
                  <a:lnTo>
                    <a:pt x="37276" y="87498"/>
                  </a:lnTo>
                  <a:lnTo>
                    <a:pt x="37027" y="86471"/>
                  </a:lnTo>
                  <a:lnTo>
                    <a:pt x="36784" y="85477"/>
                  </a:lnTo>
                  <a:lnTo>
                    <a:pt x="36535" y="84516"/>
                  </a:lnTo>
                  <a:lnTo>
                    <a:pt x="36286" y="83589"/>
                  </a:lnTo>
                  <a:lnTo>
                    <a:pt x="36037" y="82694"/>
                  </a:lnTo>
                  <a:lnTo>
                    <a:pt x="35788" y="81800"/>
                  </a:lnTo>
                  <a:lnTo>
                    <a:pt x="35538" y="80971"/>
                  </a:lnTo>
                  <a:lnTo>
                    <a:pt x="35283" y="80143"/>
                  </a:lnTo>
                  <a:lnTo>
                    <a:pt x="35034" y="79381"/>
                  </a:lnTo>
                  <a:lnTo>
                    <a:pt x="34778" y="78619"/>
                  </a:lnTo>
                  <a:lnTo>
                    <a:pt x="34523" y="77890"/>
                  </a:lnTo>
                  <a:lnTo>
                    <a:pt x="34261" y="77194"/>
                  </a:lnTo>
                  <a:lnTo>
                    <a:pt x="34006" y="76532"/>
                  </a:lnTo>
                  <a:lnTo>
                    <a:pt x="33744" y="75902"/>
                  </a:lnTo>
                  <a:lnTo>
                    <a:pt x="33483" y="75306"/>
                  </a:lnTo>
                  <a:lnTo>
                    <a:pt x="33221" y="74743"/>
                  </a:lnTo>
                  <a:lnTo>
                    <a:pt x="32959" y="74180"/>
                  </a:lnTo>
                  <a:lnTo>
                    <a:pt x="32692" y="73683"/>
                  </a:lnTo>
                  <a:lnTo>
                    <a:pt x="32430" y="73186"/>
                  </a:lnTo>
                  <a:lnTo>
                    <a:pt x="32156" y="72755"/>
                  </a:lnTo>
                  <a:lnTo>
                    <a:pt x="31888" y="72324"/>
                  </a:lnTo>
                  <a:lnTo>
                    <a:pt x="31620" y="71927"/>
                  </a:lnTo>
                  <a:lnTo>
                    <a:pt x="31346" y="71562"/>
                  </a:lnTo>
                  <a:lnTo>
                    <a:pt x="31072" y="71198"/>
                  </a:lnTo>
                  <a:lnTo>
                    <a:pt x="30792" y="70900"/>
                  </a:lnTo>
                  <a:lnTo>
                    <a:pt x="30518" y="70601"/>
                  </a:lnTo>
                  <a:lnTo>
                    <a:pt x="30237" y="70370"/>
                  </a:lnTo>
                  <a:lnTo>
                    <a:pt x="29957" y="70138"/>
                  </a:lnTo>
                  <a:lnTo>
                    <a:pt x="29670" y="69939"/>
                  </a:lnTo>
                  <a:lnTo>
                    <a:pt x="29384" y="69773"/>
                  </a:lnTo>
                  <a:lnTo>
                    <a:pt x="29097" y="69641"/>
                  </a:lnTo>
                  <a:lnTo>
                    <a:pt x="28811" y="69541"/>
                  </a:lnTo>
                  <a:lnTo>
                    <a:pt x="28518" y="69442"/>
                  </a:lnTo>
                  <a:lnTo>
                    <a:pt x="28225" y="69409"/>
                  </a:lnTo>
                  <a:lnTo>
                    <a:pt x="27932" y="69376"/>
                  </a:lnTo>
                  <a:lnTo>
                    <a:pt x="27633" y="69376"/>
                  </a:lnTo>
                  <a:lnTo>
                    <a:pt x="27334" y="69409"/>
                  </a:lnTo>
                  <a:lnTo>
                    <a:pt x="27035" y="69475"/>
                  </a:lnTo>
                  <a:lnTo>
                    <a:pt x="26730" y="69541"/>
                  </a:lnTo>
                  <a:lnTo>
                    <a:pt x="26425" y="69674"/>
                  </a:lnTo>
                  <a:lnTo>
                    <a:pt x="26120" y="69806"/>
                  </a:lnTo>
                  <a:lnTo>
                    <a:pt x="25808" y="69972"/>
                  </a:lnTo>
                  <a:lnTo>
                    <a:pt x="25497" y="70171"/>
                  </a:lnTo>
                  <a:lnTo>
                    <a:pt x="25179" y="70403"/>
                  </a:lnTo>
                  <a:lnTo>
                    <a:pt x="24861" y="70635"/>
                  </a:lnTo>
                  <a:lnTo>
                    <a:pt x="24544" y="70933"/>
                  </a:lnTo>
                  <a:lnTo>
                    <a:pt x="24220" y="71231"/>
                  </a:lnTo>
                  <a:lnTo>
                    <a:pt x="23896" y="71562"/>
                  </a:lnTo>
                  <a:lnTo>
                    <a:pt x="23572" y="71927"/>
                  </a:lnTo>
                  <a:lnTo>
                    <a:pt x="23242" y="72291"/>
                  </a:lnTo>
                  <a:lnTo>
                    <a:pt x="22911" y="72722"/>
                  </a:lnTo>
                  <a:lnTo>
                    <a:pt x="22575" y="73152"/>
                  </a:lnTo>
                  <a:lnTo>
                    <a:pt x="22239" y="73616"/>
                  </a:lnTo>
                  <a:lnTo>
                    <a:pt x="21896" y="74113"/>
                  </a:lnTo>
                  <a:lnTo>
                    <a:pt x="21553" y="74643"/>
                  </a:lnTo>
                  <a:lnTo>
                    <a:pt x="21211" y="75173"/>
                  </a:lnTo>
                  <a:lnTo>
                    <a:pt x="20862" y="75770"/>
                  </a:lnTo>
                  <a:lnTo>
                    <a:pt x="20513" y="76366"/>
                  </a:lnTo>
                  <a:lnTo>
                    <a:pt x="20158" y="76996"/>
                  </a:lnTo>
                  <a:lnTo>
                    <a:pt x="19803" y="77625"/>
                  </a:lnTo>
                  <a:lnTo>
                    <a:pt x="19080" y="79017"/>
                  </a:lnTo>
                  <a:lnTo>
                    <a:pt x="18345" y="80507"/>
                  </a:lnTo>
                  <a:lnTo>
                    <a:pt x="17598" y="82098"/>
                  </a:lnTo>
                  <a:lnTo>
                    <a:pt x="16844" y="83787"/>
                  </a:lnTo>
                  <a:lnTo>
                    <a:pt x="16072" y="85576"/>
                  </a:lnTo>
                  <a:lnTo>
                    <a:pt x="15287" y="87465"/>
                  </a:lnTo>
                  <a:lnTo>
                    <a:pt x="14489" y="89453"/>
                  </a:lnTo>
                  <a:lnTo>
                    <a:pt x="13680" y="91540"/>
                  </a:lnTo>
                  <a:lnTo>
                    <a:pt x="12857" y="93727"/>
                  </a:lnTo>
                  <a:lnTo>
                    <a:pt x="13879" y="79878"/>
                  </a:lnTo>
                  <a:lnTo>
                    <a:pt x="14352" y="73384"/>
                  </a:lnTo>
                  <a:lnTo>
                    <a:pt x="14813" y="67023"/>
                  </a:lnTo>
                  <a:lnTo>
                    <a:pt x="15019" y="64240"/>
                  </a:lnTo>
                  <a:lnTo>
                    <a:pt x="15224" y="61457"/>
                  </a:lnTo>
                  <a:lnTo>
                    <a:pt x="15654" y="55958"/>
                  </a:lnTo>
                  <a:lnTo>
                    <a:pt x="16084" y="50425"/>
                  </a:lnTo>
                  <a:lnTo>
                    <a:pt x="16296" y="47642"/>
                  </a:lnTo>
                  <a:lnTo>
                    <a:pt x="16502" y="44892"/>
                  </a:lnTo>
                  <a:lnTo>
                    <a:pt x="16707" y="42109"/>
                  </a:lnTo>
                  <a:lnTo>
                    <a:pt x="16900" y="39326"/>
                  </a:lnTo>
                  <a:lnTo>
                    <a:pt x="17087" y="36510"/>
                  </a:lnTo>
                  <a:lnTo>
                    <a:pt x="17261" y="33727"/>
                  </a:lnTo>
                  <a:lnTo>
                    <a:pt x="17423" y="30911"/>
                  </a:lnTo>
                  <a:lnTo>
                    <a:pt x="17498" y="29486"/>
                  </a:lnTo>
                  <a:lnTo>
                    <a:pt x="17567" y="28062"/>
                  </a:lnTo>
                  <a:lnTo>
                    <a:pt x="17635" y="26637"/>
                  </a:lnTo>
                  <a:lnTo>
                    <a:pt x="17704" y="25213"/>
                  </a:lnTo>
                  <a:lnTo>
                    <a:pt x="17760" y="23788"/>
                  </a:lnTo>
                  <a:lnTo>
                    <a:pt x="17816" y="22330"/>
                  </a:lnTo>
                  <a:lnTo>
                    <a:pt x="17835" y="21701"/>
                  </a:lnTo>
                  <a:lnTo>
                    <a:pt x="17847" y="21038"/>
                  </a:lnTo>
                  <a:lnTo>
                    <a:pt x="17847" y="20342"/>
                  </a:lnTo>
                  <a:lnTo>
                    <a:pt x="17847" y="19613"/>
                  </a:lnTo>
                  <a:lnTo>
                    <a:pt x="17835" y="18885"/>
                  </a:lnTo>
                  <a:lnTo>
                    <a:pt x="17816" y="18123"/>
                  </a:lnTo>
                  <a:lnTo>
                    <a:pt x="17791" y="17361"/>
                  </a:lnTo>
                  <a:lnTo>
                    <a:pt x="17766" y="16565"/>
                  </a:lnTo>
                  <a:lnTo>
                    <a:pt x="17729" y="15770"/>
                  </a:lnTo>
                  <a:lnTo>
                    <a:pt x="17685" y="14975"/>
                  </a:lnTo>
                  <a:lnTo>
                    <a:pt x="17641" y="14180"/>
                  </a:lnTo>
                  <a:lnTo>
                    <a:pt x="17585" y="13352"/>
                  </a:lnTo>
                  <a:lnTo>
                    <a:pt x="17529" y="12557"/>
                  </a:lnTo>
                  <a:lnTo>
                    <a:pt x="17467" y="11762"/>
                  </a:lnTo>
                  <a:lnTo>
                    <a:pt x="17399" y="10933"/>
                  </a:lnTo>
                  <a:lnTo>
                    <a:pt x="17330" y="10171"/>
                  </a:lnTo>
                  <a:lnTo>
                    <a:pt x="17255" y="9376"/>
                  </a:lnTo>
                  <a:lnTo>
                    <a:pt x="17174" y="8614"/>
                  </a:lnTo>
                  <a:lnTo>
                    <a:pt x="17093" y="7852"/>
                  </a:lnTo>
                  <a:lnTo>
                    <a:pt x="17006" y="7123"/>
                  </a:lnTo>
                  <a:lnTo>
                    <a:pt x="16919" y="6394"/>
                  </a:lnTo>
                  <a:lnTo>
                    <a:pt x="16825" y="5699"/>
                  </a:lnTo>
                  <a:lnTo>
                    <a:pt x="16732" y="5036"/>
                  </a:lnTo>
                  <a:lnTo>
                    <a:pt x="16632" y="4407"/>
                  </a:lnTo>
                  <a:lnTo>
                    <a:pt x="16539" y="3777"/>
                  </a:lnTo>
                  <a:lnTo>
                    <a:pt x="16439" y="3181"/>
                  </a:lnTo>
                  <a:lnTo>
                    <a:pt x="16333" y="2651"/>
                  </a:lnTo>
                  <a:lnTo>
                    <a:pt x="16234" y="2154"/>
                  </a:lnTo>
                  <a:lnTo>
                    <a:pt x="16128" y="1690"/>
                  </a:lnTo>
                  <a:lnTo>
                    <a:pt x="16022" y="1259"/>
                  </a:lnTo>
                  <a:lnTo>
                    <a:pt x="15916" y="862"/>
                  </a:lnTo>
                  <a:lnTo>
                    <a:pt x="15810" y="530"/>
                  </a:lnTo>
                  <a:lnTo>
                    <a:pt x="15723" y="331"/>
                  </a:lnTo>
                  <a:lnTo>
                    <a:pt x="15636" y="166"/>
                  </a:lnTo>
                  <a:lnTo>
                    <a:pt x="15542" y="66"/>
                  </a:lnTo>
                  <a:lnTo>
                    <a:pt x="15443" y="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8"/>
            <p:cNvSpPr txBox="1"/>
            <p:nvPr/>
          </p:nvSpPr>
          <p:spPr>
            <a:xfrm>
              <a:off x="3317000" y="3602463"/>
              <a:ext cx="2360700" cy="1056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200">
                  <a:latin typeface="Times New Roman"/>
                  <a:ea typeface="Times New Roman"/>
                  <a:cs typeface="Times New Roman"/>
                  <a:sym typeface="Times New Roman"/>
                </a:rPr>
                <a:t>convergența rezonabilă a eforturilor de a stabili o arhitectură de securitate stabilă și previzibilă, însoțită de tendințe anarhice accentuate în unele regiuni;</a:t>
              </a:r>
              <a:endParaRPr sz="1200">
                <a:solidFill>
                  <a:srgbClr val="000000"/>
                </a:solidFill>
                <a:latin typeface="Roboto"/>
                <a:ea typeface="Roboto"/>
                <a:cs typeface="Roboto"/>
                <a:sym typeface="Roboto"/>
              </a:endParaRPr>
            </a:p>
          </p:txBody>
        </p:sp>
      </p:grpSp>
      <p:sp>
        <p:nvSpPr>
          <p:cNvPr id="1199" name="Google Shape;1199;p38"/>
          <p:cNvSpPr/>
          <p:nvPr/>
        </p:nvSpPr>
        <p:spPr>
          <a:xfrm flipH="1">
            <a:off x="4737491" y="3351179"/>
            <a:ext cx="3297982" cy="958602"/>
          </a:xfrm>
          <a:custGeom>
            <a:rect b="b" l="l" r="r" t="t"/>
            <a:pathLst>
              <a:path extrusionOk="0" h="40835" w="86869">
                <a:moveTo>
                  <a:pt x="34678" y="1"/>
                </a:moveTo>
                <a:cubicBezTo>
                  <a:pt x="19671" y="1"/>
                  <a:pt x="4315" y="70"/>
                  <a:pt x="792" y="298"/>
                </a:cubicBezTo>
                <a:cubicBezTo>
                  <a:pt x="570" y="13757"/>
                  <a:pt x="539" y="27216"/>
                  <a:pt x="95" y="40644"/>
                </a:cubicBezTo>
                <a:cubicBezTo>
                  <a:pt x="95" y="40707"/>
                  <a:pt x="32" y="40739"/>
                  <a:pt x="0" y="40739"/>
                </a:cubicBezTo>
                <a:lnTo>
                  <a:pt x="127" y="40834"/>
                </a:lnTo>
                <a:cubicBezTo>
                  <a:pt x="127" y="40802"/>
                  <a:pt x="159" y="40771"/>
                  <a:pt x="222" y="40771"/>
                </a:cubicBezTo>
                <a:cubicBezTo>
                  <a:pt x="6302" y="40644"/>
                  <a:pt x="57036" y="40644"/>
                  <a:pt x="63148" y="40612"/>
                </a:cubicBezTo>
                <a:cubicBezTo>
                  <a:pt x="65809" y="40581"/>
                  <a:pt x="68500" y="40581"/>
                  <a:pt x="71192" y="40549"/>
                </a:cubicBezTo>
                <a:cubicBezTo>
                  <a:pt x="71874" y="40549"/>
                  <a:pt x="72559" y="40555"/>
                  <a:pt x="73246" y="40555"/>
                </a:cubicBezTo>
                <a:cubicBezTo>
                  <a:pt x="74790" y="40555"/>
                  <a:pt x="76340" y="40525"/>
                  <a:pt x="77874" y="40327"/>
                </a:cubicBezTo>
                <a:lnTo>
                  <a:pt x="78001" y="40327"/>
                </a:lnTo>
                <a:cubicBezTo>
                  <a:pt x="78001" y="40327"/>
                  <a:pt x="78001" y="40296"/>
                  <a:pt x="78033" y="40296"/>
                </a:cubicBezTo>
                <a:cubicBezTo>
                  <a:pt x="80915" y="40169"/>
                  <a:pt x="79996" y="35292"/>
                  <a:pt x="79141" y="33740"/>
                </a:cubicBezTo>
                <a:cubicBezTo>
                  <a:pt x="79078" y="33645"/>
                  <a:pt x="79141" y="33487"/>
                  <a:pt x="79268" y="33487"/>
                </a:cubicBezTo>
                <a:cubicBezTo>
                  <a:pt x="79533" y="33503"/>
                  <a:pt x="79797" y="33512"/>
                  <a:pt x="80059" y="33512"/>
                </a:cubicBezTo>
                <a:cubicBezTo>
                  <a:pt x="82302" y="33512"/>
                  <a:pt x="84434" y="32908"/>
                  <a:pt x="86362" y="31745"/>
                </a:cubicBezTo>
                <a:lnTo>
                  <a:pt x="86425" y="31745"/>
                </a:lnTo>
                <a:cubicBezTo>
                  <a:pt x="86425" y="31618"/>
                  <a:pt x="86425" y="31523"/>
                  <a:pt x="86457" y="31428"/>
                </a:cubicBezTo>
                <a:cubicBezTo>
                  <a:pt x="86647" y="29053"/>
                  <a:pt x="86583" y="26646"/>
                  <a:pt x="86615" y="24271"/>
                </a:cubicBezTo>
                <a:cubicBezTo>
                  <a:pt x="86647" y="21579"/>
                  <a:pt x="86678" y="18919"/>
                  <a:pt x="86710" y="16227"/>
                </a:cubicBezTo>
                <a:cubicBezTo>
                  <a:pt x="86773" y="10939"/>
                  <a:pt x="86805" y="5650"/>
                  <a:pt x="86868" y="361"/>
                </a:cubicBezTo>
                <a:cubicBezTo>
                  <a:pt x="79901" y="298"/>
                  <a:pt x="72934" y="203"/>
                  <a:pt x="65967" y="108"/>
                </a:cubicBezTo>
                <a:cubicBezTo>
                  <a:pt x="62634" y="62"/>
                  <a:pt x="48811" y="1"/>
                  <a:pt x="34678"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latin typeface="Times New Roman"/>
                <a:ea typeface="Times New Roman"/>
                <a:cs typeface="Times New Roman"/>
                <a:sym typeface="Times New Roman"/>
              </a:rPr>
              <a:t>eforturile statelor de a-și păstra influența în dinamica relațiilor internaționale, dezvoltarea de noi forme de intervenție și creșterea numărului de actori nestatali în relațiile internaționale.</a:t>
            </a:r>
            <a:endParaRPr/>
          </a:p>
        </p:txBody>
      </p:sp>
      <p:sp>
        <p:nvSpPr>
          <p:cNvPr id="1200" name="Google Shape;1200;p38"/>
          <p:cNvSpPr/>
          <p:nvPr/>
        </p:nvSpPr>
        <p:spPr>
          <a:xfrm flipH="1">
            <a:off x="4737681" y="3351175"/>
            <a:ext cx="3297794" cy="958581"/>
          </a:xfrm>
          <a:custGeom>
            <a:rect b="b" l="l" r="r" t="t"/>
            <a:pathLst>
              <a:path extrusionOk="0" h="41287" w="87249">
                <a:moveTo>
                  <a:pt x="86489" y="32429"/>
                </a:moveTo>
                <a:cubicBezTo>
                  <a:pt x="86235" y="34520"/>
                  <a:pt x="85602" y="36641"/>
                  <a:pt x="84082" y="38161"/>
                </a:cubicBezTo>
                <a:cubicBezTo>
                  <a:pt x="82783" y="39428"/>
                  <a:pt x="81137" y="40093"/>
                  <a:pt x="79395" y="40442"/>
                </a:cubicBezTo>
                <a:cubicBezTo>
                  <a:pt x="80947" y="39365"/>
                  <a:pt x="80345" y="35691"/>
                  <a:pt x="79648" y="34171"/>
                </a:cubicBezTo>
                <a:lnTo>
                  <a:pt x="79648" y="34171"/>
                </a:lnTo>
                <a:cubicBezTo>
                  <a:pt x="79813" y="34178"/>
                  <a:pt x="79977" y="34181"/>
                  <a:pt x="80142" y="34181"/>
                </a:cubicBezTo>
                <a:cubicBezTo>
                  <a:pt x="82378" y="34181"/>
                  <a:pt x="84571" y="33580"/>
                  <a:pt x="86489" y="32429"/>
                </a:cubicBezTo>
                <a:close/>
                <a:moveTo>
                  <a:pt x="33447" y="0"/>
                </a:moveTo>
                <a:cubicBezTo>
                  <a:pt x="18844" y="0"/>
                  <a:pt x="4244" y="111"/>
                  <a:pt x="824" y="507"/>
                </a:cubicBezTo>
                <a:cubicBezTo>
                  <a:pt x="808" y="499"/>
                  <a:pt x="788" y="495"/>
                  <a:pt x="767" y="495"/>
                </a:cubicBezTo>
                <a:cubicBezTo>
                  <a:pt x="705" y="495"/>
                  <a:pt x="634" y="531"/>
                  <a:pt x="634" y="602"/>
                </a:cubicBezTo>
                <a:cubicBezTo>
                  <a:pt x="412" y="14061"/>
                  <a:pt x="1" y="27521"/>
                  <a:pt x="32" y="40980"/>
                </a:cubicBezTo>
                <a:cubicBezTo>
                  <a:pt x="32" y="41043"/>
                  <a:pt x="64" y="41075"/>
                  <a:pt x="127" y="41075"/>
                </a:cubicBezTo>
                <a:cubicBezTo>
                  <a:pt x="159" y="41075"/>
                  <a:pt x="191" y="41043"/>
                  <a:pt x="222" y="40980"/>
                </a:cubicBezTo>
                <a:cubicBezTo>
                  <a:pt x="666" y="27552"/>
                  <a:pt x="697" y="14093"/>
                  <a:pt x="919" y="634"/>
                </a:cubicBezTo>
                <a:cubicBezTo>
                  <a:pt x="4442" y="406"/>
                  <a:pt x="19798" y="337"/>
                  <a:pt x="34805" y="337"/>
                </a:cubicBezTo>
                <a:cubicBezTo>
                  <a:pt x="48938" y="337"/>
                  <a:pt x="62761" y="398"/>
                  <a:pt x="66094" y="444"/>
                </a:cubicBezTo>
                <a:cubicBezTo>
                  <a:pt x="73061" y="539"/>
                  <a:pt x="80028" y="634"/>
                  <a:pt x="86964" y="697"/>
                </a:cubicBezTo>
                <a:cubicBezTo>
                  <a:pt x="86932" y="5986"/>
                  <a:pt x="86900" y="11275"/>
                  <a:pt x="86837" y="16563"/>
                </a:cubicBezTo>
                <a:cubicBezTo>
                  <a:pt x="86805" y="19255"/>
                  <a:pt x="86774" y="21947"/>
                  <a:pt x="86742" y="24607"/>
                </a:cubicBezTo>
                <a:cubicBezTo>
                  <a:pt x="86710" y="26982"/>
                  <a:pt x="86774" y="29389"/>
                  <a:pt x="86584" y="31764"/>
                </a:cubicBezTo>
                <a:cubicBezTo>
                  <a:pt x="86552" y="31859"/>
                  <a:pt x="86552" y="31986"/>
                  <a:pt x="86552" y="32081"/>
                </a:cubicBezTo>
                <a:lnTo>
                  <a:pt x="86489" y="32081"/>
                </a:lnTo>
                <a:cubicBezTo>
                  <a:pt x="84561" y="33244"/>
                  <a:pt x="82429" y="33848"/>
                  <a:pt x="80186" y="33848"/>
                </a:cubicBezTo>
                <a:cubicBezTo>
                  <a:pt x="79924" y="33848"/>
                  <a:pt x="79660" y="33839"/>
                  <a:pt x="79395" y="33823"/>
                </a:cubicBezTo>
                <a:cubicBezTo>
                  <a:pt x="79268" y="33823"/>
                  <a:pt x="79205" y="33981"/>
                  <a:pt x="79268" y="34076"/>
                </a:cubicBezTo>
                <a:cubicBezTo>
                  <a:pt x="80123" y="35628"/>
                  <a:pt x="81042" y="40505"/>
                  <a:pt x="78160" y="40632"/>
                </a:cubicBezTo>
                <a:cubicBezTo>
                  <a:pt x="78128" y="40632"/>
                  <a:pt x="78128" y="40663"/>
                  <a:pt x="78096" y="40663"/>
                </a:cubicBezTo>
                <a:lnTo>
                  <a:pt x="78001" y="40663"/>
                </a:lnTo>
                <a:cubicBezTo>
                  <a:pt x="76467" y="40861"/>
                  <a:pt x="74902" y="40891"/>
                  <a:pt x="73348" y="40891"/>
                </a:cubicBezTo>
                <a:cubicBezTo>
                  <a:pt x="72658" y="40891"/>
                  <a:pt x="71970" y="40885"/>
                  <a:pt x="71288" y="40885"/>
                </a:cubicBezTo>
                <a:cubicBezTo>
                  <a:pt x="68627" y="40917"/>
                  <a:pt x="65936" y="40917"/>
                  <a:pt x="63244" y="40948"/>
                </a:cubicBezTo>
                <a:cubicBezTo>
                  <a:pt x="57163" y="40980"/>
                  <a:pt x="6429" y="40980"/>
                  <a:pt x="317" y="41107"/>
                </a:cubicBezTo>
                <a:cubicBezTo>
                  <a:pt x="286" y="41107"/>
                  <a:pt x="254" y="41138"/>
                  <a:pt x="254" y="41170"/>
                </a:cubicBezTo>
                <a:cubicBezTo>
                  <a:pt x="222" y="41202"/>
                  <a:pt x="254" y="41265"/>
                  <a:pt x="317" y="41265"/>
                </a:cubicBezTo>
                <a:cubicBezTo>
                  <a:pt x="1696" y="41280"/>
                  <a:pt x="5655" y="41286"/>
                  <a:pt x="10953" y="41286"/>
                </a:cubicBezTo>
                <a:cubicBezTo>
                  <a:pt x="27687" y="41286"/>
                  <a:pt x="57782" y="41226"/>
                  <a:pt x="62135" y="41202"/>
                </a:cubicBezTo>
                <a:cubicBezTo>
                  <a:pt x="65049" y="41202"/>
                  <a:pt x="67931" y="41170"/>
                  <a:pt x="70844" y="41170"/>
                </a:cubicBezTo>
                <a:cubicBezTo>
                  <a:pt x="71438" y="41162"/>
                  <a:pt x="72034" y="41162"/>
                  <a:pt x="72631" y="41162"/>
                </a:cubicBezTo>
                <a:lnTo>
                  <a:pt x="72631" y="41162"/>
                </a:lnTo>
                <a:cubicBezTo>
                  <a:pt x="74421" y="41162"/>
                  <a:pt x="76220" y="41162"/>
                  <a:pt x="78001" y="40948"/>
                </a:cubicBezTo>
                <a:cubicBezTo>
                  <a:pt x="81833" y="40505"/>
                  <a:pt x="85095" y="38732"/>
                  <a:pt x="86267" y="34868"/>
                </a:cubicBezTo>
                <a:cubicBezTo>
                  <a:pt x="86900" y="32778"/>
                  <a:pt x="86932" y="30561"/>
                  <a:pt x="86964" y="28407"/>
                </a:cubicBezTo>
                <a:cubicBezTo>
                  <a:pt x="86995" y="25589"/>
                  <a:pt x="87027" y="22739"/>
                  <a:pt x="87027" y="19920"/>
                </a:cubicBezTo>
                <a:cubicBezTo>
                  <a:pt x="87090" y="13460"/>
                  <a:pt x="87185" y="6999"/>
                  <a:pt x="87249" y="507"/>
                </a:cubicBezTo>
                <a:cubicBezTo>
                  <a:pt x="87249" y="410"/>
                  <a:pt x="87175" y="369"/>
                  <a:pt x="87098" y="369"/>
                </a:cubicBezTo>
                <a:cubicBezTo>
                  <a:pt x="87074" y="369"/>
                  <a:pt x="87050" y="373"/>
                  <a:pt x="87027" y="381"/>
                </a:cubicBezTo>
                <a:lnTo>
                  <a:pt x="86995" y="381"/>
                </a:lnTo>
                <a:cubicBezTo>
                  <a:pt x="80028" y="285"/>
                  <a:pt x="73061" y="222"/>
                  <a:pt x="66094" y="159"/>
                </a:cubicBezTo>
                <a:cubicBezTo>
                  <a:pt x="62658" y="111"/>
                  <a:pt x="48050" y="0"/>
                  <a:pt x="33447" y="0"/>
                </a:cubicBezTo>
                <a:close/>
              </a:path>
            </a:pathLst>
          </a:custGeom>
          <a:solidFill>
            <a:srgbClr val="00000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pic>
        <p:nvPicPr>
          <p:cNvPr id="1205" name="Google Shape;1205;p39"/>
          <p:cNvPicPr preferRelativeResize="0"/>
          <p:nvPr/>
        </p:nvPicPr>
        <p:blipFill>
          <a:blip r:embed="rId3">
            <a:alphaModFix/>
          </a:blip>
          <a:stretch>
            <a:fillRect/>
          </a:stretch>
        </p:blipFill>
        <p:spPr>
          <a:xfrm>
            <a:off x="549965" y="473475"/>
            <a:ext cx="1129724" cy="1136550"/>
          </a:xfrm>
          <a:prstGeom prst="rect">
            <a:avLst/>
          </a:prstGeom>
          <a:noFill/>
          <a:ln>
            <a:noFill/>
          </a:ln>
        </p:spPr>
      </p:pic>
      <p:pic>
        <p:nvPicPr>
          <p:cNvPr id="1206" name="Google Shape;1206;p39"/>
          <p:cNvPicPr preferRelativeResize="0"/>
          <p:nvPr/>
        </p:nvPicPr>
        <p:blipFill>
          <a:blip r:embed="rId4">
            <a:alphaModFix/>
          </a:blip>
          <a:stretch>
            <a:fillRect/>
          </a:stretch>
        </p:blipFill>
        <p:spPr>
          <a:xfrm>
            <a:off x="7899600" y="331725"/>
            <a:ext cx="724500" cy="724500"/>
          </a:xfrm>
          <a:prstGeom prst="rect">
            <a:avLst/>
          </a:prstGeom>
          <a:noFill/>
          <a:ln>
            <a:noFill/>
          </a:ln>
        </p:spPr>
      </p:pic>
      <p:sp>
        <p:nvSpPr>
          <p:cNvPr id="1207" name="Google Shape;1207;p39"/>
          <p:cNvSpPr/>
          <p:nvPr/>
        </p:nvSpPr>
        <p:spPr>
          <a:xfrm>
            <a:off x="4682625" y="1544475"/>
            <a:ext cx="3859200" cy="11367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a:latin typeface="Times New Roman"/>
                <a:ea typeface="Times New Roman"/>
                <a:cs typeface="Times New Roman"/>
                <a:sym typeface="Times New Roman"/>
              </a:rPr>
              <a:t>Acestea sunt state și entități sau actori nestatali care și-au dezvoltat o capacitate ridicată într-un domeniu relativ îngust și restrâns, care le permit să influențeze, uneori decisiv, evoluția pe termen scurt a mediului internațional. </a:t>
            </a:r>
            <a:endParaRPr/>
          </a:p>
        </p:txBody>
      </p:sp>
      <p:sp>
        <p:nvSpPr>
          <p:cNvPr id="1208" name="Google Shape;1208;p39"/>
          <p:cNvSpPr/>
          <p:nvPr/>
        </p:nvSpPr>
        <p:spPr>
          <a:xfrm>
            <a:off x="4682625" y="3539625"/>
            <a:ext cx="3859200" cy="11757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a:latin typeface="Times New Roman"/>
                <a:ea typeface="Times New Roman"/>
                <a:cs typeface="Times New Roman"/>
                <a:sym typeface="Times New Roman"/>
              </a:rPr>
              <a:t>Organizațiile teroriste produc efecte majore asupra relațiilor dintre diferiții actori din arena internațională, atât prin marele impact emoțional pe care acțiunile teroriste îl au asupra oamenilor și politicienilor, cât și prin mass-media.</a:t>
            </a:r>
            <a:endParaRPr>
              <a:latin typeface="Times New Roman"/>
              <a:ea typeface="Times New Roman"/>
              <a:cs typeface="Times New Roman"/>
              <a:sym typeface="Times New Roman"/>
            </a:endParaRPr>
          </a:p>
        </p:txBody>
      </p:sp>
      <p:sp>
        <p:nvSpPr>
          <p:cNvPr id="1209" name="Google Shape;1209;p39"/>
          <p:cNvSpPr/>
          <p:nvPr/>
        </p:nvSpPr>
        <p:spPr>
          <a:xfrm>
            <a:off x="4682625" y="2748150"/>
            <a:ext cx="3859200" cy="72450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a:latin typeface="Times New Roman"/>
                <a:ea typeface="Times New Roman"/>
                <a:cs typeface="Times New Roman"/>
                <a:sym typeface="Times New Roman"/>
              </a:rPr>
              <a:t>Din ce în ce mai multe entități nestatale sunt situate între puteri de nișă, inclusiv organizații teroriste. </a:t>
            </a:r>
            <a:endParaRPr>
              <a:latin typeface="Times New Roman"/>
              <a:ea typeface="Times New Roman"/>
              <a:cs typeface="Times New Roman"/>
              <a:sym typeface="Times New Roman"/>
            </a:endParaRPr>
          </a:p>
        </p:txBody>
      </p:sp>
      <p:sp>
        <p:nvSpPr>
          <p:cNvPr id="1210" name="Google Shape;1210;p39"/>
          <p:cNvSpPr/>
          <p:nvPr/>
        </p:nvSpPr>
        <p:spPr>
          <a:xfrm>
            <a:off x="4682625" y="1047000"/>
            <a:ext cx="3859200" cy="430500"/>
          </a:xfrm>
          <a:prstGeom prst="round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a:latin typeface="Times New Roman"/>
                <a:ea typeface="Times New Roman"/>
                <a:cs typeface="Times New Roman"/>
                <a:sym typeface="Times New Roman"/>
              </a:rPr>
              <a:t>Pe lângă superputeri și puteri regionale există și puteri de nișă. </a:t>
            </a:r>
            <a:endParaRPr/>
          </a:p>
        </p:txBody>
      </p:sp>
      <p:sp>
        <p:nvSpPr>
          <p:cNvPr id="1211" name="Google Shape;1211;p39"/>
          <p:cNvSpPr/>
          <p:nvPr/>
        </p:nvSpPr>
        <p:spPr>
          <a:xfrm>
            <a:off x="1761601" y="661173"/>
            <a:ext cx="1653943" cy="2086974"/>
          </a:xfrm>
          <a:custGeom>
            <a:rect b="b" l="l" r="r" t="t"/>
            <a:pathLst>
              <a:path extrusionOk="0" h="60593" w="45604">
                <a:moveTo>
                  <a:pt x="5824" y="777"/>
                </a:moveTo>
                <a:cubicBezTo>
                  <a:pt x="8640" y="777"/>
                  <a:pt x="12313" y="931"/>
                  <a:pt x="15170" y="1055"/>
                </a:cubicBezTo>
                <a:cubicBezTo>
                  <a:pt x="17913" y="1149"/>
                  <a:pt x="20569" y="1260"/>
                  <a:pt x="22419" y="1260"/>
                </a:cubicBezTo>
                <a:cubicBezTo>
                  <a:pt x="23068" y="1260"/>
                  <a:pt x="23618" y="1246"/>
                  <a:pt x="24037" y="1213"/>
                </a:cubicBezTo>
                <a:cubicBezTo>
                  <a:pt x="26877" y="1037"/>
                  <a:pt x="33363" y="836"/>
                  <a:pt x="38221" y="836"/>
                </a:cubicBezTo>
                <a:cubicBezTo>
                  <a:pt x="41218" y="836"/>
                  <a:pt x="43596" y="913"/>
                  <a:pt x="44115" y="1118"/>
                </a:cubicBezTo>
                <a:cubicBezTo>
                  <a:pt x="44559" y="2195"/>
                  <a:pt x="44875" y="11664"/>
                  <a:pt x="44749" y="17934"/>
                </a:cubicBezTo>
                <a:cubicBezTo>
                  <a:pt x="44717" y="19328"/>
                  <a:pt x="44685" y="21006"/>
                  <a:pt x="44654" y="22938"/>
                </a:cubicBezTo>
                <a:cubicBezTo>
                  <a:pt x="44527" y="28480"/>
                  <a:pt x="44337" y="36112"/>
                  <a:pt x="44369" y="41939"/>
                </a:cubicBezTo>
                <a:lnTo>
                  <a:pt x="44369" y="43744"/>
                </a:lnTo>
                <a:cubicBezTo>
                  <a:pt x="44400" y="48780"/>
                  <a:pt x="44432" y="58122"/>
                  <a:pt x="43862" y="59041"/>
                </a:cubicBezTo>
                <a:cubicBezTo>
                  <a:pt x="43370" y="59508"/>
                  <a:pt x="39328" y="59593"/>
                  <a:pt x="35722" y="59593"/>
                </a:cubicBezTo>
                <a:cubicBezTo>
                  <a:pt x="34683" y="59593"/>
                  <a:pt x="33681" y="59586"/>
                  <a:pt x="32809" y="59579"/>
                </a:cubicBezTo>
                <a:cubicBezTo>
                  <a:pt x="31894" y="59567"/>
                  <a:pt x="31029" y="59560"/>
                  <a:pt x="30255" y="59560"/>
                </a:cubicBezTo>
                <a:cubicBezTo>
                  <a:pt x="28916" y="59560"/>
                  <a:pt x="27850" y="59582"/>
                  <a:pt x="27267" y="59642"/>
                </a:cubicBezTo>
                <a:cubicBezTo>
                  <a:pt x="25957" y="59786"/>
                  <a:pt x="23019" y="59823"/>
                  <a:pt x="20147" y="59823"/>
                </a:cubicBezTo>
                <a:cubicBezTo>
                  <a:pt x="18576" y="59823"/>
                  <a:pt x="17026" y="59812"/>
                  <a:pt x="15772" y="59801"/>
                </a:cubicBezTo>
                <a:lnTo>
                  <a:pt x="13713" y="59801"/>
                </a:lnTo>
                <a:lnTo>
                  <a:pt x="12953" y="59769"/>
                </a:lnTo>
                <a:cubicBezTo>
                  <a:pt x="12641" y="59770"/>
                  <a:pt x="12337" y="59771"/>
                  <a:pt x="12041" y="59771"/>
                </a:cubicBezTo>
                <a:cubicBezTo>
                  <a:pt x="3619" y="59771"/>
                  <a:pt x="1510" y="59343"/>
                  <a:pt x="1204" y="58946"/>
                </a:cubicBezTo>
                <a:cubicBezTo>
                  <a:pt x="729" y="58249"/>
                  <a:pt x="824" y="52928"/>
                  <a:pt x="887" y="49413"/>
                </a:cubicBezTo>
                <a:cubicBezTo>
                  <a:pt x="919" y="47513"/>
                  <a:pt x="950" y="45740"/>
                  <a:pt x="919" y="44631"/>
                </a:cubicBezTo>
                <a:cubicBezTo>
                  <a:pt x="792" y="41179"/>
                  <a:pt x="792" y="23730"/>
                  <a:pt x="919" y="16351"/>
                </a:cubicBezTo>
                <a:cubicBezTo>
                  <a:pt x="950" y="14641"/>
                  <a:pt x="950" y="12931"/>
                  <a:pt x="950" y="11284"/>
                </a:cubicBezTo>
                <a:cubicBezTo>
                  <a:pt x="982" y="6755"/>
                  <a:pt x="982" y="1625"/>
                  <a:pt x="1584" y="1150"/>
                </a:cubicBezTo>
                <a:cubicBezTo>
                  <a:pt x="1932" y="871"/>
                  <a:pt x="3614" y="777"/>
                  <a:pt x="5824" y="777"/>
                </a:cubicBezTo>
                <a:close/>
                <a:moveTo>
                  <a:pt x="5976" y="0"/>
                </a:moveTo>
                <a:cubicBezTo>
                  <a:pt x="3301" y="0"/>
                  <a:pt x="1596" y="145"/>
                  <a:pt x="1109" y="548"/>
                </a:cubicBezTo>
                <a:cubicBezTo>
                  <a:pt x="254" y="1245"/>
                  <a:pt x="190" y="4697"/>
                  <a:pt x="159" y="11284"/>
                </a:cubicBezTo>
                <a:cubicBezTo>
                  <a:pt x="159" y="12931"/>
                  <a:pt x="159" y="14641"/>
                  <a:pt x="127" y="16351"/>
                </a:cubicBezTo>
                <a:cubicBezTo>
                  <a:pt x="0" y="23730"/>
                  <a:pt x="0" y="41211"/>
                  <a:pt x="127" y="44695"/>
                </a:cubicBezTo>
                <a:cubicBezTo>
                  <a:pt x="159" y="45771"/>
                  <a:pt x="127" y="47545"/>
                  <a:pt x="95" y="49413"/>
                </a:cubicBezTo>
                <a:cubicBezTo>
                  <a:pt x="0" y="54924"/>
                  <a:pt x="0" y="58597"/>
                  <a:pt x="570" y="59421"/>
                </a:cubicBezTo>
                <a:cubicBezTo>
                  <a:pt x="1175" y="60237"/>
                  <a:pt x="4351" y="60563"/>
                  <a:pt x="11864" y="60563"/>
                </a:cubicBezTo>
                <a:cubicBezTo>
                  <a:pt x="12218" y="60563"/>
                  <a:pt x="12580" y="60562"/>
                  <a:pt x="12953" y="60561"/>
                </a:cubicBezTo>
                <a:lnTo>
                  <a:pt x="13713" y="60561"/>
                </a:lnTo>
                <a:cubicBezTo>
                  <a:pt x="14188" y="60561"/>
                  <a:pt x="14916" y="60561"/>
                  <a:pt x="15772" y="60592"/>
                </a:cubicBezTo>
                <a:lnTo>
                  <a:pt x="20459" y="60592"/>
                </a:lnTo>
                <a:cubicBezTo>
                  <a:pt x="23245" y="60592"/>
                  <a:pt x="26064" y="60561"/>
                  <a:pt x="27362" y="60434"/>
                </a:cubicBezTo>
                <a:cubicBezTo>
                  <a:pt x="27904" y="60374"/>
                  <a:pt x="28956" y="60352"/>
                  <a:pt x="30282" y="60352"/>
                </a:cubicBezTo>
                <a:cubicBezTo>
                  <a:pt x="31048" y="60352"/>
                  <a:pt x="31905" y="60359"/>
                  <a:pt x="32809" y="60371"/>
                </a:cubicBezTo>
                <a:cubicBezTo>
                  <a:pt x="33602" y="60374"/>
                  <a:pt x="34348" y="60376"/>
                  <a:pt x="35050" y="60376"/>
                </a:cubicBezTo>
                <a:cubicBezTo>
                  <a:pt x="41311" y="60376"/>
                  <a:pt x="44071" y="60224"/>
                  <a:pt x="44527" y="59484"/>
                </a:cubicBezTo>
                <a:cubicBezTo>
                  <a:pt x="45192" y="58439"/>
                  <a:pt x="45192" y="51757"/>
                  <a:pt x="45160" y="43776"/>
                </a:cubicBezTo>
                <a:lnTo>
                  <a:pt x="45160" y="41939"/>
                </a:lnTo>
                <a:cubicBezTo>
                  <a:pt x="45129" y="36144"/>
                  <a:pt x="45319" y="28512"/>
                  <a:pt x="45414" y="22938"/>
                </a:cubicBezTo>
                <a:cubicBezTo>
                  <a:pt x="45477" y="21038"/>
                  <a:pt x="45509" y="19328"/>
                  <a:pt x="45540" y="17966"/>
                </a:cubicBezTo>
                <a:cubicBezTo>
                  <a:pt x="45604" y="14704"/>
                  <a:pt x="45540" y="1593"/>
                  <a:pt x="44717" y="611"/>
                </a:cubicBezTo>
                <a:cubicBezTo>
                  <a:pt x="44547" y="385"/>
                  <a:pt x="44277" y="58"/>
                  <a:pt x="38070" y="58"/>
                </a:cubicBezTo>
                <a:cubicBezTo>
                  <a:pt x="37324" y="58"/>
                  <a:pt x="36492" y="63"/>
                  <a:pt x="35565" y="73"/>
                </a:cubicBezTo>
                <a:cubicBezTo>
                  <a:pt x="31004" y="136"/>
                  <a:pt x="26096" y="326"/>
                  <a:pt x="24005" y="453"/>
                </a:cubicBezTo>
                <a:cubicBezTo>
                  <a:pt x="23594" y="485"/>
                  <a:pt x="23062" y="499"/>
                  <a:pt x="22435" y="499"/>
                </a:cubicBezTo>
                <a:cubicBezTo>
                  <a:pt x="20602" y="499"/>
                  <a:pt x="17963" y="381"/>
                  <a:pt x="15201" y="263"/>
                </a:cubicBezTo>
                <a:cubicBezTo>
                  <a:pt x="11481" y="114"/>
                  <a:pt x="8348" y="0"/>
                  <a:pt x="59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Consolidarea avantajelor politice, economice și culturale occidentale în noul mediu global a provocat o reacție de opoziție în rândul acelor forțe politice cărora le-a fost greu să accepte aceste schimbări. </a:t>
            </a:r>
            <a:endParaRPr/>
          </a:p>
        </p:txBody>
      </p:sp>
      <p:sp>
        <p:nvSpPr>
          <p:cNvPr id="1212" name="Google Shape;1212;p39"/>
          <p:cNvSpPr/>
          <p:nvPr/>
        </p:nvSpPr>
        <p:spPr>
          <a:xfrm>
            <a:off x="793875" y="2925025"/>
            <a:ext cx="1653943" cy="1646463"/>
          </a:xfrm>
          <a:custGeom>
            <a:rect b="b" l="l" r="r" t="t"/>
            <a:pathLst>
              <a:path extrusionOk="0" h="60593" w="45604">
                <a:moveTo>
                  <a:pt x="5824" y="777"/>
                </a:moveTo>
                <a:cubicBezTo>
                  <a:pt x="8640" y="777"/>
                  <a:pt x="12313" y="931"/>
                  <a:pt x="15170" y="1055"/>
                </a:cubicBezTo>
                <a:cubicBezTo>
                  <a:pt x="17913" y="1149"/>
                  <a:pt x="20569" y="1260"/>
                  <a:pt x="22419" y="1260"/>
                </a:cubicBezTo>
                <a:cubicBezTo>
                  <a:pt x="23068" y="1260"/>
                  <a:pt x="23618" y="1246"/>
                  <a:pt x="24037" y="1213"/>
                </a:cubicBezTo>
                <a:cubicBezTo>
                  <a:pt x="26877" y="1037"/>
                  <a:pt x="33363" y="836"/>
                  <a:pt x="38221" y="836"/>
                </a:cubicBezTo>
                <a:cubicBezTo>
                  <a:pt x="41218" y="836"/>
                  <a:pt x="43596" y="913"/>
                  <a:pt x="44115" y="1118"/>
                </a:cubicBezTo>
                <a:cubicBezTo>
                  <a:pt x="44559" y="2195"/>
                  <a:pt x="44875" y="11664"/>
                  <a:pt x="44749" y="17934"/>
                </a:cubicBezTo>
                <a:cubicBezTo>
                  <a:pt x="44717" y="19328"/>
                  <a:pt x="44685" y="21006"/>
                  <a:pt x="44654" y="22938"/>
                </a:cubicBezTo>
                <a:cubicBezTo>
                  <a:pt x="44527" y="28480"/>
                  <a:pt x="44337" y="36112"/>
                  <a:pt x="44369" y="41939"/>
                </a:cubicBezTo>
                <a:lnTo>
                  <a:pt x="44369" y="43744"/>
                </a:lnTo>
                <a:cubicBezTo>
                  <a:pt x="44400" y="48780"/>
                  <a:pt x="44432" y="58122"/>
                  <a:pt x="43862" y="59041"/>
                </a:cubicBezTo>
                <a:cubicBezTo>
                  <a:pt x="43370" y="59508"/>
                  <a:pt x="39328" y="59593"/>
                  <a:pt x="35722" y="59593"/>
                </a:cubicBezTo>
                <a:cubicBezTo>
                  <a:pt x="34683" y="59593"/>
                  <a:pt x="33681" y="59586"/>
                  <a:pt x="32809" y="59579"/>
                </a:cubicBezTo>
                <a:cubicBezTo>
                  <a:pt x="31894" y="59567"/>
                  <a:pt x="31029" y="59560"/>
                  <a:pt x="30255" y="59560"/>
                </a:cubicBezTo>
                <a:cubicBezTo>
                  <a:pt x="28916" y="59560"/>
                  <a:pt x="27850" y="59582"/>
                  <a:pt x="27267" y="59642"/>
                </a:cubicBezTo>
                <a:cubicBezTo>
                  <a:pt x="25957" y="59786"/>
                  <a:pt x="23019" y="59823"/>
                  <a:pt x="20147" y="59823"/>
                </a:cubicBezTo>
                <a:cubicBezTo>
                  <a:pt x="18576" y="59823"/>
                  <a:pt x="17026" y="59812"/>
                  <a:pt x="15772" y="59801"/>
                </a:cubicBezTo>
                <a:lnTo>
                  <a:pt x="13713" y="59801"/>
                </a:lnTo>
                <a:lnTo>
                  <a:pt x="12953" y="59769"/>
                </a:lnTo>
                <a:cubicBezTo>
                  <a:pt x="12641" y="59770"/>
                  <a:pt x="12337" y="59771"/>
                  <a:pt x="12041" y="59771"/>
                </a:cubicBezTo>
                <a:cubicBezTo>
                  <a:pt x="3619" y="59771"/>
                  <a:pt x="1510" y="59343"/>
                  <a:pt x="1204" y="58946"/>
                </a:cubicBezTo>
                <a:cubicBezTo>
                  <a:pt x="729" y="58249"/>
                  <a:pt x="824" y="52928"/>
                  <a:pt x="887" y="49413"/>
                </a:cubicBezTo>
                <a:cubicBezTo>
                  <a:pt x="919" y="47513"/>
                  <a:pt x="950" y="45740"/>
                  <a:pt x="919" y="44631"/>
                </a:cubicBezTo>
                <a:cubicBezTo>
                  <a:pt x="792" y="41179"/>
                  <a:pt x="792" y="23730"/>
                  <a:pt x="919" y="16351"/>
                </a:cubicBezTo>
                <a:cubicBezTo>
                  <a:pt x="950" y="14641"/>
                  <a:pt x="950" y="12931"/>
                  <a:pt x="950" y="11284"/>
                </a:cubicBezTo>
                <a:cubicBezTo>
                  <a:pt x="982" y="6755"/>
                  <a:pt x="982" y="1625"/>
                  <a:pt x="1584" y="1150"/>
                </a:cubicBezTo>
                <a:cubicBezTo>
                  <a:pt x="1932" y="871"/>
                  <a:pt x="3614" y="777"/>
                  <a:pt x="5824" y="777"/>
                </a:cubicBezTo>
                <a:close/>
                <a:moveTo>
                  <a:pt x="5976" y="0"/>
                </a:moveTo>
                <a:cubicBezTo>
                  <a:pt x="3301" y="0"/>
                  <a:pt x="1596" y="145"/>
                  <a:pt x="1109" y="548"/>
                </a:cubicBezTo>
                <a:cubicBezTo>
                  <a:pt x="254" y="1245"/>
                  <a:pt x="190" y="4697"/>
                  <a:pt x="159" y="11284"/>
                </a:cubicBezTo>
                <a:cubicBezTo>
                  <a:pt x="159" y="12931"/>
                  <a:pt x="159" y="14641"/>
                  <a:pt x="127" y="16351"/>
                </a:cubicBezTo>
                <a:cubicBezTo>
                  <a:pt x="0" y="23730"/>
                  <a:pt x="0" y="41211"/>
                  <a:pt x="127" y="44695"/>
                </a:cubicBezTo>
                <a:cubicBezTo>
                  <a:pt x="159" y="45771"/>
                  <a:pt x="127" y="47545"/>
                  <a:pt x="95" y="49413"/>
                </a:cubicBezTo>
                <a:cubicBezTo>
                  <a:pt x="0" y="54924"/>
                  <a:pt x="0" y="58597"/>
                  <a:pt x="570" y="59421"/>
                </a:cubicBezTo>
                <a:cubicBezTo>
                  <a:pt x="1175" y="60237"/>
                  <a:pt x="4351" y="60563"/>
                  <a:pt x="11864" y="60563"/>
                </a:cubicBezTo>
                <a:cubicBezTo>
                  <a:pt x="12218" y="60563"/>
                  <a:pt x="12580" y="60562"/>
                  <a:pt x="12953" y="60561"/>
                </a:cubicBezTo>
                <a:lnTo>
                  <a:pt x="13713" y="60561"/>
                </a:lnTo>
                <a:cubicBezTo>
                  <a:pt x="14188" y="60561"/>
                  <a:pt x="14916" y="60561"/>
                  <a:pt x="15772" y="60592"/>
                </a:cubicBezTo>
                <a:lnTo>
                  <a:pt x="20459" y="60592"/>
                </a:lnTo>
                <a:cubicBezTo>
                  <a:pt x="23245" y="60592"/>
                  <a:pt x="26064" y="60561"/>
                  <a:pt x="27362" y="60434"/>
                </a:cubicBezTo>
                <a:cubicBezTo>
                  <a:pt x="27904" y="60374"/>
                  <a:pt x="28956" y="60352"/>
                  <a:pt x="30282" y="60352"/>
                </a:cubicBezTo>
                <a:cubicBezTo>
                  <a:pt x="31048" y="60352"/>
                  <a:pt x="31905" y="60359"/>
                  <a:pt x="32809" y="60371"/>
                </a:cubicBezTo>
                <a:cubicBezTo>
                  <a:pt x="33602" y="60374"/>
                  <a:pt x="34348" y="60376"/>
                  <a:pt x="35050" y="60376"/>
                </a:cubicBezTo>
                <a:cubicBezTo>
                  <a:pt x="41311" y="60376"/>
                  <a:pt x="44071" y="60224"/>
                  <a:pt x="44527" y="59484"/>
                </a:cubicBezTo>
                <a:cubicBezTo>
                  <a:pt x="45192" y="58439"/>
                  <a:pt x="45192" y="51757"/>
                  <a:pt x="45160" y="43776"/>
                </a:cubicBezTo>
                <a:lnTo>
                  <a:pt x="45160" y="41939"/>
                </a:lnTo>
                <a:cubicBezTo>
                  <a:pt x="45129" y="36144"/>
                  <a:pt x="45319" y="28512"/>
                  <a:pt x="45414" y="22938"/>
                </a:cubicBezTo>
                <a:cubicBezTo>
                  <a:pt x="45477" y="21038"/>
                  <a:pt x="45509" y="19328"/>
                  <a:pt x="45540" y="17966"/>
                </a:cubicBezTo>
                <a:cubicBezTo>
                  <a:pt x="45604" y="14704"/>
                  <a:pt x="45540" y="1593"/>
                  <a:pt x="44717" y="611"/>
                </a:cubicBezTo>
                <a:cubicBezTo>
                  <a:pt x="44547" y="385"/>
                  <a:pt x="44277" y="58"/>
                  <a:pt x="38070" y="58"/>
                </a:cubicBezTo>
                <a:cubicBezTo>
                  <a:pt x="37324" y="58"/>
                  <a:pt x="36492" y="63"/>
                  <a:pt x="35565" y="73"/>
                </a:cubicBezTo>
                <a:cubicBezTo>
                  <a:pt x="31004" y="136"/>
                  <a:pt x="26096" y="326"/>
                  <a:pt x="24005" y="453"/>
                </a:cubicBezTo>
                <a:cubicBezTo>
                  <a:pt x="23594" y="485"/>
                  <a:pt x="23062" y="499"/>
                  <a:pt x="22435" y="499"/>
                </a:cubicBezTo>
                <a:cubicBezTo>
                  <a:pt x="20602" y="499"/>
                  <a:pt x="17963" y="381"/>
                  <a:pt x="15201" y="263"/>
                </a:cubicBezTo>
                <a:cubicBezTo>
                  <a:pt x="11481" y="114"/>
                  <a:pt x="8348" y="0"/>
                  <a:pt x="59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Într-o serie de țări, sentimentele celor mai nemulțumite pături ale societății s-au îndreptat către radicalismul social, național sau religios. </a:t>
            </a:r>
            <a:endParaRPr/>
          </a:p>
        </p:txBody>
      </p:sp>
      <p:sp>
        <p:nvSpPr>
          <p:cNvPr id="1213" name="Google Shape;1213;p39"/>
          <p:cNvSpPr/>
          <p:nvPr/>
        </p:nvSpPr>
        <p:spPr>
          <a:xfrm>
            <a:off x="2738250" y="2925025"/>
            <a:ext cx="1653943" cy="1646463"/>
          </a:xfrm>
          <a:custGeom>
            <a:rect b="b" l="l" r="r" t="t"/>
            <a:pathLst>
              <a:path extrusionOk="0" h="60593" w="45604">
                <a:moveTo>
                  <a:pt x="5824" y="777"/>
                </a:moveTo>
                <a:cubicBezTo>
                  <a:pt x="8640" y="777"/>
                  <a:pt x="12313" y="931"/>
                  <a:pt x="15170" y="1055"/>
                </a:cubicBezTo>
                <a:cubicBezTo>
                  <a:pt x="17913" y="1149"/>
                  <a:pt x="20569" y="1260"/>
                  <a:pt x="22419" y="1260"/>
                </a:cubicBezTo>
                <a:cubicBezTo>
                  <a:pt x="23068" y="1260"/>
                  <a:pt x="23618" y="1246"/>
                  <a:pt x="24037" y="1213"/>
                </a:cubicBezTo>
                <a:cubicBezTo>
                  <a:pt x="26877" y="1037"/>
                  <a:pt x="33363" y="836"/>
                  <a:pt x="38221" y="836"/>
                </a:cubicBezTo>
                <a:cubicBezTo>
                  <a:pt x="41218" y="836"/>
                  <a:pt x="43596" y="913"/>
                  <a:pt x="44115" y="1118"/>
                </a:cubicBezTo>
                <a:cubicBezTo>
                  <a:pt x="44559" y="2195"/>
                  <a:pt x="44875" y="11664"/>
                  <a:pt x="44749" y="17934"/>
                </a:cubicBezTo>
                <a:cubicBezTo>
                  <a:pt x="44717" y="19328"/>
                  <a:pt x="44685" y="21006"/>
                  <a:pt x="44654" y="22938"/>
                </a:cubicBezTo>
                <a:cubicBezTo>
                  <a:pt x="44527" y="28480"/>
                  <a:pt x="44337" y="36112"/>
                  <a:pt x="44369" y="41939"/>
                </a:cubicBezTo>
                <a:lnTo>
                  <a:pt x="44369" y="43744"/>
                </a:lnTo>
                <a:cubicBezTo>
                  <a:pt x="44400" y="48780"/>
                  <a:pt x="44432" y="58122"/>
                  <a:pt x="43862" y="59041"/>
                </a:cubicBezTo>
                <a:cubicBezTo>
                  <a:pt x="43370" y="59508"/>
                  <a:pt x="39328" y="59593"/>
                  <a:pt x="35722" y="59593"/>
                </a:cubicBezTo>
                <a:cubicBezTo>
                  <a:pt x="34683" y="59593"/>
                  <a:pt x="33681" y="59586"/>
                  <a:pt x="32809" y="59579"/>
                </a:cubicBezTo>
                <a:cubicBezTo>
                  <a:pt x="31894" y="59567"/>
                  <a:pt x="31029" y="59560"/>
                  <a:pt x="30255" y="59560"/>
                </a:cubicBezTo>
                <a:cubicBezTo>
                  <a:pt x="28916" y="59560"/>
                  <a:pt x="27850" y="59582"/>
                  <a:pt x="27267" y="59642"/>
                </a:cubicBezTo>
                <a:cubicBezTo>
                  <a:pt x="25957" y="59786"/>
                  <a:pt x="23019" y="59823"/>
                  <a:pt x="20147" y="59823"/>
                </a:cubicBezTo>
                <a:cubicBezTo>
                  <a:pt x="18576" y="59823"/>
                  <a:pt x="17026" y="59812"/>
                  <a:pt x="15772" y="59801"/>
                </a:cubicBezTo>
                <a:lnTo>
                  <a:pt x="13713" y="59801"/>
                </a:lnTo>
                <a:lnTo>
                  <a:pt x="12953" y="59769"/>
                </a:lnTo>
                <a:cubicBezTo>
                  <a:pt x="12641" y="59770"/>
                  <a:pt x="12337" y="59771"/>
                  <a:pt x="12041" y="59771"/>
                </a:cubicBezTo>
                <a:cubicBezTo>
                  <a:pt x="3619" y="59771"/>
                  <a:pt x="1510" y="59343"/>
                  <a:pt x="1204" y="58946"/>
                </a:cubicBezTo>
                <a:cubicBezTo>
                  <a:pt x="729" y="58249"/>
                  <a:pt x="824" y="52928"/>
                  <a:pt x="887" y="49413"/>
                </a:cubicBezTo>
                <a:cubicBezTo>
                  <a:pt x="919" y="47513"/>
                  <a:pt x="950" y="45740"/>
                  <a:pt x="919" y="44631"/>
                </a:cubicBezTo>
                <a:cubicBezTo>
                  <a:pt x="792" y="41179"/>
                  <a:pt x="792" y="23730"/>
                  <a:pt x="919" y="16351"/>
                </a:cubicBezTo>
                <a:cubicBezTo>
                  <a:pt x="950" y="14641"/>
                  <a:pt x="950" y="12931"/>
                  <a:pt x="950" y="11284"/>
                </a:cubicBezTo>
                <a:cubicBezTo>
                  <a:pt x="982" y="6755"/>
                  <a:pt x="982" y="1625"/>
                  <a:pt x="1584" y="1150"/>
                </a:cubicBezTo>
                <a:cubicBezTo>
                  <a:pt x="1932" y="871"/>
                  <a:pt x="3614" y="777"/>
                  <a:pt x="5824" y="777"/>
                </a:cubicBezTo>
                <a:close/>
                <a:moveTo>
                  <a:pt x="5976" y="0"/>
                </a:moveTo>
                <a:cubicBezTo>
                  <a:pt x="3301" y="0"/>
                  <a:pt x="1596" y="145"/>
                  <a:pt x="1109" y="548"/>
                </a:cubicBezTo>
                <a:cubicBezTo>
                  <a:pt x="254" y="1245"/>
                  <a:pt x="190" y="4697"/>
                  <a:pt x="159" y="11284"/>
                </a:cubicBezTo>
                <a:cubicBezTo>
                  <a:pt x="159" y="12931"/>
                  <a:pt x="159" y="14641"/>
                  <a:pt x="127" y="16351"/>
                </a:cubicBezTo>
                <a:cubicBezTo>
                  <a:pt x="0" y="23730"/>
                  <a:pt x="0" y="41211"/>
                  <a:pt x="127" y="44695"/>
                </a:cubicBezTo>
                <a:cubicBezTo>
                  <a:pt x="159" y="45771"/>
                  <a:pt x="127" y="47545"/>
                  <a:pt x="95" y="49413"/>
                </a:cubicBezTo>
                <a:cubicBezTo>
                  <a:pt x="0" y="54924"/>
                  <a:pt x="0" y="58597"/>
                  <a:pt x="570" y="59421"/>
                </a:cubicBezTo>
                <a:cubicBezTo>
                  <a:pt x="1175" y="60237"/>
                  <a:pt x="4351" y="60563"/>
                  <a:pt x="11864" y="60563"/>
                </a:cubicBezTo>
                <a:cubicBezTo>
                  <a:pt x="12218" y="60563"/>
                  <a:pt x="12580" y="60562"/>
                  <a:pt x="12953" y="60561"/>
                </a:cubicBezTo>
                <a:lnTo>
                  <a:pt x="13713" y="60561"/>
                </a:lnTo>
                <a:cubicBezTo>
                  <a:pt x="14188" y="60561"/>
                  <a:pt x="14916" y="60561"/>
                  <a:pt x="15772" y="60592"/>
                </a:cubicBezTo>
                <a:lnTo>
                  <a:pt x="20459" y="60592"/>
                </a:lnTo>
                <a:cubicBezTo>
                  <a:pt x="23245" y="60592"/>
                  <a:pt x="26064" y="60561"/>
                  <a:pt x="27362" y="60434"/>
                </a:cubicBezTo>
                <a:cubicBezTo>
                  <a:pt x="27904" y="60374"/>
                  <a:pt x="28956" y="60352"/>
                  <a:pt x="30282" y="60352"/>
                </a:cubicBezTo>
                <a:cubicBezTo>
                  <a:pt x="31048" y="60352"/>
                  <a:pt x="31905" y="60359"/>
                  <a:pt x="32809" y="60371"/>
                </a:cubicBezTo>
                <a:cubicBezTo>
                  <a:pt x="33602" y="60374"/>
                  <a:pt x="34348" y="60376"/>
                  <a:pt x="35050" y="60376"/>
                </a:cubicBezTo>
                <a:cubicBezTo>
                  <a:pt x="41311" y="60376"/>
                  <a:pt x="44071" y="60224"/>
                  <a:pt x="44527" y="59484"/>
                </a:cubicBezTo>
                <a:cubicBezTo>
                  <a:pt x="45192" y="58439"/>
                  <a:pt x="45192" y="51757"/>
                  <a:pt x="45160" y="43776"/>
                </a:cubicBezTo>
                <a:lnTo>
                  <a:pt x="45160" y="41939"/>
                </a:lnTo>
                <a:cubicBezTo>
                  <a:pt x="45129" y="36144"/>
                  <a:pt x="45319" y="28512"/>
                  <a:pt x="45414" y="22938"/>
                </a:cubicBezTo>
                <a:cubicBezTo>
                  <a:pt x="45477" y="21038"/>
                  <a:pt x="45509" y="19328"/>
                  <a:pt x="45540" y="17966"/>
                </a:cubicBezTo>
                <a:cubicBezTo>
                  <a:pt x="45604" y="14704"/>
                  <a:pt x="45540" y="1593"/>
                  <a:pt x="44717" y="611"/>
                </a:cubicBezTo>
                <a:cubicBezTo>
                  <a:pt x="44547" y="385"/>
                  <a:pt x="44277" y="58"/>
                  <a:pt x="38070" y="58"/>
                </a:cubicBezTo>
                <a:cubicBezTo>
                  <a:pt x="37324" y="58"/>
                  <a:pt x="36492" y="63"/>
                  <a:pt x="35565" y="73"/>
                </a:cubicBezTo>
                <a:cubicBezTo>
                  <a:pt x="31004" y="136"/>
                  <a:pt x="26096" y="326"/>
                  <a:pt x="24005" y="453"/>
                </a:cubicBezTo>
                <a:cubicBezTo>
                  <a:pt x="23594" y="485"/>
                  <a:pt x="23062" y="499"/>
                  <a:pt x="22435" y="499"/>
                </a:cubicBezTo>
                <a:cubicBezTo>
                  <a:pt x="20602" y="499"/>
                  <a:pt x="17963" y="381"/>
                  <a:pt x="15201" y="263"/>
                </a:cubicBezTo>
                <a:cubicBezTo>
                  <a:pt x="11481" y="114"/>
                  <a:pt x="8348" y="0"/>
                  <a:pt x="59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În domeniul relaţiilor internaţionale au ieşit în prim-plan probleme care în lumea bipolară nu aveau o semnificaţie atât de importantă.</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p:txBody>
      </p:sp>
      <p:pic>
        <p:nvPicPr>
          <p:cNvPr id="1214" name="Google Shape;1214;p39"/>
          <p:cNvPicPr preferRelativeResize="0"/>
          <p:nvPr/>
        </p:nvPicPr>
        <p:blipFill>
          <a:blip r:embed="rId5">
            <a:alphaModFix/>
          </a:blip>
          <a:stretch>
            <a:fillRect/>
          </a:stretch>
        </p:blipFill>
        <p:spPr>
          <a:xfrm>
            <a:off x="682100" y="2644297"/>
            <a:ext cx="467201" cy="467201"/>
          </a:xfrm>
          <a:prstGeom prst="rect">
            <a:avLst/>
          </a:prstGeom>
          <a:noFill/>
          <a:ln>
            <a:noFill/>
          </a:ln>
        </p:spPr>
      </p:pic>
      <p:pic>
        <p:nvPicPr>
          <p:cNvPr id="1215" name="Google Shape;1215;p39"/>
          <p:cNvPicPr preferRelativeResize="0"/>
          <p:nvPr/>
        </p:nvPicPr>
        <p:blipFill>
          <a:blip r:embed="rId5">
            <a:alphaModFix/>
          </a:blip>
          <a:stretch>
            <a:fillRect/>
          </a:stretch>
        </p:blipFill>
        <p:spPr>
          <a:xfrm flipH="1">
            <a:off x="3448400" y="2644300"/>
            <a:ext cx="467200" cy="467201"/>
          </a:xfrm>
          <a:prstGeom prst="rect">
            <a:avLst/>
          </a:prstGeom>
          <a:noFill/>
          <a:ln>
            <a:noFill/>
          </a:ln>
        </p:spPr>
      </p:pic>
      <p:pic>
        <p:nvPicPr>
          <p:cNvPr id="1216" name="Google Shape;1216;p39"/>
          <p:cNvPicPr preferRelativeResize="0"/>
          <p:nvPr/>
        </p:nvPicPr>
        <p:blipFill>
          <a:blip r:embed="rId5">
            <a:alphaModFix/>
          </a:blip>
          <a:stretch>
            <a:fillRect/>
          </a:stretch>
        </p:blipFill>
        <p:spPr>
          <a:xfrm flipH="1">
            <a:off x="3096050" y="460375"/>
            <a:ext cx="467201" cy="46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grpSp>
        <p:nvGrpSpPr>
          <p:cNvPr id="1221" name="Google Shape;1221;p40"/>
          <p:cNvGrpSpPr/>
          <p:nvPr/>
        </p:nvGrpSpPr>
        <p:grpSpPr>
          <a:xfrm>
            <a:off x="639532" y="437353"/>
            <a:ext cx="3525630" cy="1111626"/>
            <a:chOff x="79950" y="937296"/>
            <a:chExt cx="3583686" cy="1326047"/>
          </a:xfrm>
        </p:grpSpPr>
        <p:sp>
          <p:nvSpPr>
            <p:cNvPr id="1222" name="Google Shape;1222;p40"/>
            <p:cNvSpPr/>
            <p:nvPr/>
          </p:nvSpPr>
          <p:spPr>
            <a:xfrm>
              <a:off x="79950" y="937296"/>
              <a:ext cx="2646750" cy="1326047"/>
            </a:xfrm>
            <a:custGeom>
              <a:rect b="b" l="l" r="r" t="t"/>
              <a:pathLst>
                <a:path extrusionOk="0" fill="none" h="4949" w="10316">
                  <a:moveTo>
                    <a:pt x="584" y="1900"/>
                  </a:moveTo>
                  <a:cubicBezTo>
                    <a:pt x="1" y="2883"/>
                    <a:pt x="417" y="4599"/>
                    <a:pt x="1301" y="4782"/>
                  </a:cubicBezTo>
                  <a:cubicBezTo>
                    <a:pt x="2200" y="4949"/>
                    <a:pt x="7932" y="4949"/>
                    <a:pt x="9099" y="4616"/>
                  </a:cubicBezTo>
                  <a:cubicBezTo>
                    <a:pt x="10282" y="4266"/>
                    <a:pt x="10315" y="2849"/>
                    <a:pt x="9932" y="1533"/>
                  </a:cubicBezTo>
                  <a:cubicBezTo>
                    <a:pt x="9565" y="217"/>
                    <a:pt x="2167" y="0"/>
                    <a:pt x="217" y="1750"/>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0"/>
            <p:cNvSpPr/>
            <p:nvPr/>
          </p:nvSpPr>
          <p:spPr>
            <a:xfrm rot="380728">
              <a:off x="2838794" y="1595015"/>
              <a:ext cx="760022" cy="364910"/>
            </a:xfrm>
            <a:custGeom>
              <a:rect b="b" l="l" r="r" t="t"/>
              <a:pathLst>
                <a:path extrusionOk="0" fill="none" h="1251" w="4966">
                  <a:moveTo>
                    <a:pt x="4966" y="1251"/>
                  </a:moveTo>
                  <a:cubicBezTo>
                    <a:pt x="3999" y="434"/>
                    <a:pt x="1300" y="1"/>
                    <a:pt x="0" y="101"/>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0"/>
            <p:cNvSpPr txBox="1"/>
            <p:nvPr/>
          </p:nvSpPr>
          <p:spPr>
            <a:xfrm flipH="1">
              <a:off x="182657" y="1239321"/>
              <a:ext cx="2497200" cy="10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Migrația, cu efecte destabilizatoare, poate reprezenta o amenințare în ceea ce privește liberalizarea circulației persoanelor, conducând la perpetuarea conflictelor și a crizelor economice.</a:t>
              </a:r>
              <a:endParaRPr sz="1000">
                <a:solidFill>
                  <a:srgbClr val="000000"/>
                </a:solidFill>
                <a:latin typeface="Roboto"/>
                <a:ea typeface="Roboto"/>
                <a:cs typeface="Roboto"/>
                <a:sym typeface="Roboto"/>
              </a:endParaRPr>
            </a:p>
          </p:txBody>
        </p:sp>
      </p:grpSp>
      <p:grpSp>
        <p:nvGrpSpPr>
          <p:cNvPr id="1225" name="Google Shape;1225;p40"/>
          <p:cNvGrpSpPr/>
          <p:nvPr/>
        </p:nvGrpSpPr>
        <p:grpSpPr>
          <a:xfrm>
            <a:off x="677938" y="3055047"/>
            <a:ext cx="2843978" cy="882351"/>
            <a:chOff x="124440" y="2612141"/>
            <a:chExt cx="3289356" cy="1052548"/>
          </a:xfrm>
        </p:grpSpPr>
        <p:sp>
          <p:nvSpPr>
            <p:cNvPr id="1226" name="Google Shape;1226;p40"/>
            <p:cNvSpPr/>
            <p:nvPr/>
          </p:nvSpPr>
          <p:spPr>
            <a:xfrm>
              <a:off x="124440" y="2612141"/>
              <a:ext cx="2652604" cy="1052548"/>
            </a:xfrm>
            <a:custGeom>
              <a:rect b="b" l="l" r="r" t="t"/>
              <a:pathLst>
                <a:path extrusionOk="0" fill="none" h="4633" w="11382">
                  <a:moveTo>
                    <a:pt x="568" y="1100"/>
                  </a:moveTo>
                  <a:cubicBezTo>
                    <a:pt x="34" y="2150"/>
                    <a:pt x="501" y="4549"/>
                    <a:pt x="1617" y="4449"/>
                  </a:cubicBezTo>
                  <a:cubicBezTo>
                    <a:pt x="2734" y="4366"/>
                    <a:pt x="10782" y="4633"/>
                    <a:pt x="10998" y="3716"/>
                  </a:cubicBezTo>
                  <a:cubicBezTo>
                    <a:pt x="11232" y="2800"/>
                    <a:pt x="11382" y="567"/>
                    <a:pt x="10515" y="284"/>
                  </a:cubicBezTo>
                  <a:cubicBezTo>
                    <a:pt x="9649" y="0"/>
                    <a:pt x="934" y="84"/>
                    <a:pt x="1" y="1134"/>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0"/>
            <p:cNvSpPr/>
            <p:nvPr/>
          </p:nvSpPr>
          <p:spPr>
            <a:xfrm rot="-1013775">
              <a:off x="2842250" y="2928983"/>
              <a:ext cx="555080" cy="169037"/>
            </a:xfrm>
            <a:custGeom>
              <a:rect b="b" l="l" r="r" t="t"/>
              <a:pathLst>
                <a:path extrusionOk="0" fill="none" h="384" w="3467">
                  <a:moveTo>
                    <a:pt x="1" y="34"/>
                  </a:moveTo>
                  <a:cubicBezTo>
                    <a:pt x="667" y="1"/>
                    <a:pt x="2950" y="384"/>
                    <a:pt x="3467" y="367"/>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0"/>
            <p:cNvSpPr txBox="1"/>
            <p:nvPr/>
          </p:nvSpPr>
          <p:spPr>
            <a:xfrm>
              <a:off x="157750" y="2748416"/>
              <a:ext cx="2586000" cy="78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Se păstrează vechile tensiuni, prejudecăți, traume și dorințe de răzbunare, fapt care perpetuează statele conflictuale regionale sau zonale.</a:t>
              </a:r>
              <a:endParaRPr sz="1000">
                <a:solidFill>
                  <a:srgbClr val="000000"/>
                </a:solidFill>
                <a:latin typeface="Roboto"/>
                <a:ea typeface="Roboto"/>
                <a:cs typeface="Roboto"/>
                <a:sym typeface="Roboto"/>
              </a:endParaRPr>
            </a:p>
          </p:txBody>
        </p:sp>
      </p:grpSp>
      <p:grpSp>
        <p:nvGrpSpPr>
          <p:cNvPr id="1229" name="Google Shape;1229;p40"/>
          <p:cNvGrpSpPr/>
          <p:nvPr/>
        </p:nvGrpSpPr>
        <p:grpSpPr>
          <a:xfrm>
            <a:off x="877618" y="3671285"/>
            <a:ext cx="2985995" cy="1034857"/>
            <a:chOff x="355325" y="3499650"/>
            <a:chExt cx="3453614" cy="1234470"/>
          </a:xfrm>
        </p:grpSpPr>
        <p:sp>
          <p:nvSpPr>
            <p:cNvPr id="1230" name="Google Shape;1230;p40"/>
            <p:cNvSpPr/>
            <p:nvPr/>
          </p:nvSpPr>
          <p:spPr>
            <a:xfrm>
              <a:off x="355325" y="3789850"/>
              <a:ext cx="2377468" cy="944271"/>
            </a:xfrm>
            <a:custGeom>
              <a:rect b="b" l="l" r="r" t="t"/>
              <a:pathLst>
                <a:path extrusionOk="0" fill="none" h="4217" w="10948">
                  <a:moveTo>
                    <a:pt x="784" y="867"/>
                  </a:moveTo>
                  <a:cubicBezTo>
                    <a:pt x="0" y="2017"/>
                    <a:pt x="467" y="4049"/>
                    <a:pt x="1867" y="3999"/>
                  </a:cubicBezTo>
                  <a:cubicBezTo>
                    <a:pt x="3250" y="3933"/>
                    <a:pt x="9215" y="4216"/>
                    <a:pt x="9915" y="3849"/>
                  </a:cubicBezTo>
                  <a:cubicBezTo>
                    <a:pt x="10615" y="3483"/>
                    <a:pt x="10948" y="1733"/>
                    <a:pt x="10098" y="867"/>
                  </a:cubicBezTo>
                  <a:cubicBezTo>
                    <a:pt x="9265" y="0"/>
                    <a:pt x="1633" y="84"/>
                    <a:pt x="1167" y="1233"/>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0"/>
            <p:cNvSpPr/>
            <p:nvPr/>
          </p:nvSpPr>
          <p:spPr>
            <a:xfrm rot="1514842">
              <a:off x="2948987" y="3573901"/>
              <a:ext cx="645680" cy="1010344"/>
            </a:xfrm>
            <a:custGeom>
              <a:rect b="b" l="l" r="r" t="t"/>
              <a:pathLst>
                <a:path extrusionOk="0" fill="none" h="2000" w="5100">
                  <a:moveTo>
                    <a:pt x="5099" y="0"/>
                  </a:moveTo>
                  <a:cubicBezTo>
                    <a:pt x="4849" y="883"/>
                    <a:pt x="3466" y="2000"/>
                    <a:pt x="1" y="1950"/>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0"/>
            <p:cNvSpPr txBox="1"/>
            <p:nvPr/>
          </p:nvSpPr>
          <p:spPr>
            <a:xfrm flipH="1">
              <a:off x="514288" y="3963025"/>
              <a:ext cx="21306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Disputele teritoriale </a:t>
              </a:r>
              <a:endParaRPr sz="10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sunt încă o sursă de instabilitate și o creștere permanentă a situațiilor de risc.</a:t>
              </a:r>
              <a:endParaRPr sz="1000">
                <a:solidFill>
                  <a:srgbClr val="000000"/>
                </a:solidFill>
                <a:latin typeface="Roboto"/>
                <a:ea typeface="Roboto"/>
                <a:cs typeface="Roboto"/>
                <a:sym typeface="Roboto"/>
              </a:endParaRPr>
            </a:p>
          </p:txBody>
        </p:sp>
      </p:grpSp>
      <p:grpSp>
        <p:nvGrpSpPr>
          <p:cNvPr id="1233" name="Google Shape;1233;p40"/>
          <p:cNvGrpSpPr/>
          <p:nvPr/>
        </p:nvGrpSpPr>
        <p:grpSpPr>
          <a:xfrm>
            <a:off x="4726138" y="482048"/>
            <a:ext cx="3525737" cy="1003032"/>
            <a:chOff x="5479983" y="1254658"/>
            <a:chExt cx="3098188" cy="1008680"/>
          </a:xfrm>
        </p:grpSpPr>
        <p:sp>
          <p:nvSpPr>
            <p:cNvPr id="1234" name="Google Shape;1234;p40"/>
            <p:cNvSpPr/>
            <p:nvPr/>
          </p:nvSpPr>
          <p:spPr>
            <a:xfrm>
              <a:off x="6475615" y="1254658"/>
              <a:ext cx="2102556" cy="1008680"/>
            </a:xfrm>
            <a:custGeom>
              <a:rect b="b" l="l" r="r" t="t"/>
              <a:pathLst>
                <a:path extrusionOk="0" fill="none" h="4949" w="10316">
                  <a:moveTo>
                    <a:pt x="584" y="1900"/>
                  </a:moveTo>
                  <a:cubicBezTo>
                    <a:pt x="1" y="2883"/>
                    <a:pt x="417" y="4599"/>
                    <a:pt x="1301" y="4782"/>
                  </a:cubicBezTo>
                  <a:cubicBezTo>
                    <a:pt x="2200" y="4949"/>
                    <a:pt x="7932" y="4949"/>
                    <a:pt x="9099" y="4616"/>
                  </a:cubicBezTo>
                  <a:cubicBezTo>
                    <a:pt x="10282" y="4266"/>
                    <a:pt x="10315" y="2849"/>
                    <a:pt x="9932" y="1533"/>
                  </a:cubicBezTo>
                  <a:cubicBezTo>
                    <a:pt x="9565" y="217"/>
                    <a:pt x="2167" y="0"/>
                    <a:pt x="217" y="1750"/>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0"/>
            <p:cNvSpPr/>
            <p:nvPr/>
          </p:nvSpPr>
          <p:spPr>
            <a:xfrm flipH="1" rot="-374458">
              <a:off x="5545188" y="1748274"/>
              <a:ext cx="760019" cy="364909"/>
            </a:xfrm>
            <a:custGeom>
              <a:rect b="b" l="l" r="r" t="t"/>
              <a:pathLst>
                <a:path extrusionOk="0" fill="none" h="1251" w="4966">
                  <a:moveTo>
                    <a:pt x="4966" y="1251"/>
                  </a:moveTo>
                  <a:cubicBezTo>
                    <a:pt x="3999" y="434"/>
                    <a:pt x="1300" y="1"/>
                    <a:pt x="0" y="101"/>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0"/>
            <p:cNvSpPr txBox="1"/>
            <p:nvPr/>
          </p:nvSpPr>
          <p:spPr>
            <a:xfrm flipH="1">
              <a:off x="6577097" y="1531640"/>
              <a:ext cx="1899600" cy="6891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000">
                  <a:solidFill>
                    <a:srgbClr val="000000"/>
                  </a:solidFill>
                  <a:latin typeface="Times New Roman"/>
                  <a:ea typeface="Times New Roman"/>
                  <a:cs typeface="Times New Roman"/>
                  <a:sym typeface="Times New Roman"/>
                </a:rPr>
                <a:t>Terorismul va rămâne o amenințare constantă, manifestată atât ca instrument pentru clanurile mafiote, cât și pentru presiunea politică violentă.</a:t>
              </a:r>
              <a:endParaRPr sz="1000">
                <a:solidFill>
                  <a:srgbClr val="000000"/>
                </a:solidFill>
                <a:latin typeface="Roboto"/>
                <a:ea typeface="Roboto"/>
                <a:cs typeface="Roboto"/>
                <a:sym typeface="Roboto"/>
              </a:endParaRPr>
            </a:p>
          </p:txBody>
        </p:sp>
      </p:grpSp>
      <p:grpSp>
        <p:nvGrpSpPr>
          <p:cNvPr id="1237" name="Google Shape;1237;p40"/>
          <p:cNvGrpSpPr/>
          <p:nvPr/>
        </p:nvGrpSpPr>
        <p:grpSpPr>
          <a:xfrm>
            <a:off x="5358454" y="1442809"/>
            <a:ext cx="3107972" cy="1668171"/>
            <a:chOff x="5833327" y="2586638"/>
            <a:chExt cx="2930943" cy="1003230"/>
          </a:xfrm>
        </p:grpSpPr>
        <p:sp>
          <p:nvSpPr>
            <p:cNvPr id="1238" name="Google Shape;1238;p40"/>
            <p:cNvSpPr/>
            <p:nvPr/>
          </p:nvSpPr>
          <p:spPr>
            <a:xfrm rot="10800000">
              <a:off x="6367021" y="2586638"/>
              <a:ext cx="2397248" cy="1003230"/>
            </a:xfrm>
            <a:custGeom>
              <a:rect b="b" l="l" r="r" t="t"/>
              <a:pathLst>
                <a:path extrusionOk="0" fill="none" h="4633" w="11382">
                  <a:moveTo>
                    <a:pt x="568" y="1100"/>
                  </a:moveTo>
                  <a:cubicBezTo>
                    <a:pt x="34" y="2150"/>
                    <a:pt x="501" y="4549"/>
                    <a:pt x="1617" y="4449"/>
                  </a:cubicBezTo>
                  <a:cubicBezTo>
                    <a:pt x="2734" y="4366"/>
                    <a:pt x="10782" y="4633"/>
                    <a:pt x="10998" y="3716"/>
                  </a:cubicBezTo>
                  <a:cubicBezTo>
                    <a:pt x="11232" y="2800"/>
                    <a:pt x="11382" y="567"/>
                    <a:pt x="10515" y="284"/>
                  </a:cubicBezTo>
                  <a:cubicBezTo>
                    <a:pt x="9649" y="0"/>
                    <a:pt x="934" y="84"/>
                    <a:pt x="1" y="1134"/>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0"/>
            <p:cNvSpPr/>
            <p:nvPr/>
          </p:nvSpPr>
          <p:spPr>
            <a:xfrm flipH="1" rot="1013779">
              <a:off x="5851229" y="3054430"/>
              <a:ext cx="488545" cy="169034"/>
            </a:xfrm>
            <a:custGeom>
              <a:rect b="b" l="l" r="r" t="t"/>
              <a:pathLst>
                <a:path extrusionOk="0" fill="none" h="384" w="3467">
                  <a:moveTo>
                    <a:pt x="1" y="34"/>
                  </a:moveTo>
                  <a:cubicBezTo>
                    <a:pt x="667" y="1"/>
                    <a:pt x="2950" y="384"/>
                    <a:pt x="3467" y="367"/>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0"/>
            <p:cNvSpPr txBox="1"/>
            <p:nvPr/>
          </p:nvSpPr>
          <p:spPr>
            <a:xfrm>
              <a:off x="6451698" y="2704446"/>
              <a:ext cx="2209800" cy="83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Rolul structurilor de securitate (ONU, NATO, UE) este sporit și diversificat, în prevenirea și gestionarea situațiilor instabile. Aceasta implică noi linii directoare privind coalițiile militare, strategia operațională (impunere, întreținere, stabilitate post conflict) și modurile de intervenție în diferite operațiuni.</a:t>
              </a:r>
              <a:endParaRPr sz="1000">
                <a:solidFill>
                  <a:srgbClr val="000000"/>
                </a:solidFill>
                <a:latin typeface="Roboto"/>
                <a:ea typeface="Roboto"/>
                <a:cs typeface="Roboto"/>
                <a:sym typeface="Roboto"/>
              </a:endParaRPr>
            </a:p>
          </p:txBody>
        </p:sp>
      </p:grpSp>
      <p:grpSp>
        <p:nvGrpSpPr>
          <p:cNvPr id="1241" name="Google Shape;1241;p40"/>
          <p:cNvGrpSpPr/>
          <p:nvPr/>
        </p:nvGrpSpPr>
        <p:grpSpPr>
          <a:xfrm>
            <a:off x="5096744" y="3786697"/>
            <a:ext cx="3050192" cy="919446"/>
            <a:chOff x="5235184" y="3637325"/>
            <a:chExt cx="3527865" cy="1096798"/>
          </a:xfrm>
        </p:grpSpPr>
        <p:sp>
          <p:nvSpPr>
            <p:cNvPr id="1242" name="Google Shape;1242;p40"/>
            <p:cNvSpPr/>
            <p:nvPr/>
          </p:nvSpPr>
          <p:spPr>
            <a:xfrm>
              <a:off x="6411200" y="3923700"/>
              <a:ext cx="2351849" cy="810423"/>
            </a:xfrm>
            <a:custGeom>
              <a:rect b="b" l="l" r="r" t="t"/>
              <a:pathLst>
                <a:path extrusionOk="0" fill="none" h="4217" w="10948">
                  <a:moveTo>
                    <a:pt x="784" y="867"/>
                  </a:moveTo>
                  <a:cubicBezTo>
                    <a:pt x="0" y="2017"/>
                    <a:pt x="467" y="4049"/>
                    <a:pt x="1867" y="3999"/>
                  </a:cubicBezTo>
                  <a:cubicBezTo>
                    <a:pt x="3250" y="3933"/>
                    <a:pt x="9215" y="4216"/>
                    <a:pt x="9915" y="3849"/>
                  </a:cubicBezTo>
                  <a:cubicBezTo>
                    <a:pt x="10615" y="3483"/>
                    <a:pt x="10948" y="1733"/>
                    <a:pt x="10098" y="867"/>
                  </a:cubicBezTo>
                  <a:cubicBezTo>
                    <a:pt x="9265" y="0"/>
                    <a:pt x="1633" y="84"/>
                    <a:pt x="1167" y="1233"/>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0"/>
            <p:cNvSpPr/>
            <p:nvPr/>
          </p:nvSpPr>
          <p:spPr>
            <a:xfrm flipH="1" rot="-1514842">
              <a:off x="5411258" y="3721464"/>
              <a:ext cx="645680" cy="852892"/>
            </a:xfrm>
            <a:custGeom>
              <a:rect b="b" l="l" r="r" t="t"/>
              <a:pathLst>
                <a:path extrusionOk="0" fill="none" h="2000" w="5100">
                  <a:moveTo>
                    <a:pt x="5099" y="0"/>
                  </a:moveTo>
                  <a:cubicBezTo>
                    <a:pt x="4849" y="883"/>
                    <a:pt x="3466" y="2000"/>
                    <a:pt x="1" y="1950"/>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0"/>
            <p:cNvSpPr txBox="1"/>
            <p:nvPr/>
          </p:nvSpPr>
          <p:spPr>
            <a:xfrm flipH="1">
              <a:off x="6587825" y="4069375"/>
              <a:ext cx="19986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Națiunile, chiar și marile puteri, nu pot evita singure amenințările transnaționale.</a:t>
              </a:r>
              <a:endParaRPr sz="1000">
                <a:solidFill>
                  <a:srgbClr val="000000"/>
                </a:solidFill>
                <a:latin typeface="Roboto"/>
                <a:ea typeface="Roboto"/>
                <a:cs typeface="Roboto"/>
                <a:sym typeface="Roboto"/>
              </a:endParaRPr>
            </a:p>
          </p:txBody>
        </p:sp>
      </p:grpSp>
      <p:sp>
        <p:nvSpPr>
          <p:cNvPr id="1245" name="Google Shape;1245;p40"/>
          <p:cNvSpPr/>
          <p:nvPr/>
        </p:nvSpPr>
        <p:spPr>
          <a:xfrm>
            <a:off x="3521925" y="1589550"/>
            <a:ext cx="1803810" cy="2253222"/>
          </a:xfrm>
          <a:custGeom>
            <a:rect b="b" l="l" r="r" t="t"/>
            <a:pathLst>
              <a:path extrusionOk="0" fill="none" h="9399" w="11298">
                <a:moveTo>
                  <a:pt x="2566" y="784"/>
                </a:moveTo>
                <a:cubicBezTo>
                  <a:pt x="517" y="2017"/>
                  <a:pt x="0" y="6782"/>
                  <a:pt x="2533" y="8082"/>
                </a:cubicBezTo>
                <a:cubicBezTo>
                  <a:pt x="5066" y="9398"/>
                  <a:pt x="10398" y="8982"/>
                  <a:pt x="10698" y="6449"/>
                </a:cubicBezTo>
                <a:cubicBezTo>
                  <a:pt x="10998" y="3916"/>
                  <a:pt x="11298" y="834"/>
                  <a:pt x="9132" y="417"/>
                </a:cubicBezTo>
                <a:cubicBezTo>
                  <a:pt x="6965" y="1"/>
                  <a:pt x="3233" y="151"/>
                  <a:pt x="2200" y="1567"/>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171450" marR="79272" rtl="0" algn="ctr">
              <a:spcBef>
                <a:spcPts val="0"/>
              </a:spcBef>
              <a:spcAft>
                <a:spcPts val="0"/>
              </a:spcAft>
              <a:buNone/>
            </a:pPr>
            <a:r>
              <a:rPr lang="en" sz="1000">
                <a:solidFill>
                  <a:srgbClr val="000000"/>
                </a:solidFill>
                <a:latin typeface="Times New Roman"/>
                <a:ea typeface="Times New Roman"/>
                <a:cs typeface="Times New Roman"/>
                <a:sym typeface="Times New Roman"/>
              </a:rPr>
              <a:t>Schimbările și tendințele</a:t>
            </a:r>
            <a:r>
              <a:rPr lang="en" sz="1000">
                <a:latin typeface="Times New Roman"/>
                <a:ea typeface="Times New Roman"/>
                <a:cs typeface="Times New Roman"/>
                <a:sym typeface="Times New Roman"/>
              </a:rPr>
              <a:t> </a:t>
            </a:r>
            <a:r>
              <a:rPr lang="en" sz="1000">
                <a:solidFill>
                  <a:srgbClr val="000000"/>
                </a:solidFill>
                <a:latin typeface="Times New Roman"/>
                <a:ea typeface="Times New Roman"/>
                <a:cs typeface="Times New Roman"/>
                <a:sym typeface="Times New Roman"/>
              </a:rPr>
              <a:t>din mediul de securitate  sunt greu de prezis, dar în unele aspecte generale ale evoluției și ale mediului de securitate actual au apărut noi configurații:</a:t>
            </a:r>
            <a:endParaRPr sz="1200"/>
          </a:p>
        </p:txBody>
      </p:sp>
      <p:grpSp>
        <p:nvGrpSpPr>
          <p:cNvPr id="1246" name="Google Shape;1246;p40"/>
          <p:cNvGrpSpPr/>
          <p:nvPr/>
        </p:nvGrpSpPr>
        <p:grpSpPr>
          <a:xfrm>
            <a:off x="639532" y="1548888"/>
            <a:ext cx="2948673" cy="1539425"/>
            <a:chOff x="365443" y="2206355"/>
            <a:chExt cx="3048354" cy="1583281"/>
          </a:xfrm>
        </p:grpSpPr>
        <p:sp>
          <p:nvSpPr>
            <p:cNvPr id="1247" name="Google Shape;1247;p40"/>
            <p:cNvSpPr/>
            <p:nvPr/>
          </p:nvSpPr>
          <p:spPr>
            <a:xfrm>
              <a:off x="365443" y="2206355"/>
              <a:ext cx="2460333" cy="1583281"/>
            </a:xfrm>
            <a:custGeom>
              <a:rect b="b" l="l" r="r" t="t"/>
              <a:pathLst>
                <a:path extrusionOk="0" fill="none" h="4633" w="11382">
                  <a:moveTo>
                    <a:pt x="568" y="1100"/>
                  </a:moveTo>
                  <a:cubicBezTo>
                    <a:pt x="34" y="2150"/>
                    <a:pt x="501" y="4549"/>
                    <a:pt x="1617" y="4449"/>
                  </a:cubicBezTo>
                  <a:cubicBezTo>
                    <a:pt x="2734" y="4366"/>
                    <a:pt x="10782" y="4633"/>
                    <a:pt x="10998" y="3716"/>
                  </a:cubicBezTo>
                  <a:cubicBezTo>
                    <a:pt x="11232" y="2800"/>
                    <a:pt x="11382" y="567"/>
                    <a:pt x="10515" y="284"/>
                  </a:cubicBezTo>
                  <a:cubicBezTo>
                    <a:pt x="9649" y="0"/>
                    <a:pt x="934" y="84"/>
                    <a:pt x="1" y="1134"/>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0"/>
            <p:cNvSpPr/>
            <p:nvPr/>
          </p:nvSpPr>
          <p:spPr>
            <a:xfrm rot="-1013775">
              <a:off x="2842250" y="2928983"/>
              <a:ext cx="555080" cy="169037"/>
            </a:xfrm>
            <a:custGeom>
              <a:rect b="b" l="l" r="r" t="t"/>
              <a:pathLst>
                <a:path extrusionOk="0" fill="none" h="384" w="3467">
                  <a:moveTo>
                    <a:pt x="1" y="34"/>
                  </a:moveTo>
                  <a:cubicBezTo>
                    <a:pt x="667" y="1"/>
                    <a:pt x="2950" y="384"/>
                    <a:pt x="3467" y="367"/>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0"/>
            <p:cNvSpPr txBox="1"/>
            <p:nvPr/>
          </p:nvSpPr>
          <p:spPr>
            <a:xfrm>
              <a:off x="501425" y="2768275"/>
              <a:ext cx="2225700" cy="69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Securitatea nu mai este o problemă legată exclusiv de state, nemaifiind limitată la război și pace, ci include și acțiuni non-militare care au un impact mare asupra societății, devenind o preocupare majoră a structurilor de securitate, în cooperare cu statele; îngrijorat.</a:t>
              </a:r>
              <a:endParaRPr sz="10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sz="1200">
                <a:solidFill>
                  <a:srgbClr val="000000"/>
                </a:solidFill>
                <a:latin typeface="Roboto"/>
                <a:ea typeface="Roboto"/>
                <a:cs typeface="Roboto"/>
                <a:sym typeface="Roboto"/>
              </a:endParaRPr>
            </a:p>
          </p:txBody>
        </p:sp>
      </p:grpSp>
      <p:grpSp>
        <p:nvGrpSpPr>
          <p:cNvPr id="1250" name="Google Shape;1250;p40"/>
          <p:cNvGrpSpPr/>
          <p:nvPr/>
        </p:nvGrpSpPr>
        <p:grpSpPr>
          <a:xfrm>
            <a:off x="5258988" y="3055046"/>
            <a:ext cx="3245488" cy="1023859"/>
            <a:chOff x="5346630" y="2612149"/>
            <a:chExt cx="3753745" cy="1221351"/>
          </a:xfrm>
        </p:grpSpPr>
        <p:sp>
          <p:nvSpPr>
            <p:cNvPr id="1251" name="Google Shape;1251;p40"/>
            <p:cNvSpPr/>
            <p:nvPr/>
          </p:nvSpPr>
          <p:spPr>
            <a:xfrm rot="10800000">
              <a:off x="6017817" y="2612149"/>
              <a:ext cx="3082559" cy="1221351"/>
            </a:xfrm>
            <a:custGeom>
              <a:rect b="b" l="l" r="r" t="t"/>
              <a:pathLst>
                <a:path extrusionOk="0" fill="none" h="4633" w="11382">
                  <a:moveTo>
                    <a:pt x="568" y="1100"/>
                  </a:moveTo>
                  <a:cubicBezTo>
                    <a:pt x="34" y="2150"/>
                    <a:pt x="501" y="4549"/>
                    <a:pt x="1617" y="4449"/>
                  </a:cubicBezTo>
                  <a:cubicBezTo>
                    <a:pt x="2734" y="4366"/>
                    <a:pt x="10782" y="4633"/>
                    <a:pt x="10998" y="3716"/>
                  </a:cubicBezTo>
                  <a:cubicBezTo>
                    <a:pt x="11232" y="2800"/>
                    <a:pt x="11382" y="567"/>
                    <a:pt x="10515" y="284"/>
                  </a:cubicBezTo>
                  <a:cubicBezTo>
                    <a:pt x="9649" y="0"/>
                    <a:pt x="934" y="84"/>
                    <a:pt x="1" y="1134"/>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0"/>
            <p:cNvSpPr/>
            <p:nvPr/>
          </p:nvSpPr>
          <p:spPr>
            <a:xfrm flipH="1" rot="1888967">
              <a:off x="5352156" y="3111298"/>
              <a:ext cx="558247" cy="168005"/>
            </a:xfrm>
            <a:custGeom>
              <a:rect b="b" l="l" r="r" t="t"/>
              <a:pathLst>
                <a:path extrusionOk="0" fill="none" h="384" w="3467">
                  <a:moveTo>
                    <a:pt x="1" y="34"/>
                  </a:moveTo>
                  <a:cubicBezTo>
                    <a:pt x="667" y="1"/>
                    <a:pt x="2950" y="384"/>
                    <a:pt x="3467" y="367"/>
                  </a:cubicBezTo>
                </a:path>
              </a:pathLst>
            </a:custGeom>
            <a:solidFill>
              <a:srgbClr val="000000"/>
            </a:solidFill>
            <a:ln cap="rnd" cmpd="sng" w="28575">
              <a:solidFill>
                <a:srgbClr val="000000"/>
              </a:solidFill>
              <a:prstDash val="solid"/>
              <a:miter lim="166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0"/>
            <p:cNvSpPr txBox="1"/>
            <p:nvPr/>
          </p:nvSpPr>
          <p:spPr>
            <a:xfrm>
              <a:off x="6026700" y="2740100"/>
              <a:ext cx="2949300" cy="10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Times New Roman"/>
                  <a:ea typeface="Times New Roman"/>
                  <a:cs typeface="Times New Roman"/>
                  <a:sym typeface="Times New Roman"/>
                </a:rPr>
                <a:t>Progresul mare al tehnologiei comunicaţiilor şi informaţiei permite accesul aproape nelimitat, greu de controlat la informaţie al grupărilor teroriste, specializate în organizarea acţiunilor de destabilizare.</a:t>
              </a:r>
              <a:endParaRPr sz="1000">
                <a:solidFill>
                  <a:srgbClr val="000000"/>
                </a:solidFill>
                <a:latin typeface="Roboto"/>
                <a:ea typeface="Roboto"/>
                <a:cs typeface="Roboto"/>
                <a:sym typeface="Roboto"/>
              </a:endParaRPr>
            </a:p>
          </p:txBody>
        </p:sp>
      </p:grpSp>
      <p:pic>
        <p:nvPicPr>
          <p:cNvPr id="1254" name="Google Shape;1254;p40"/>
          <p:cNvPicPr preferRelativeResize="0"/>
          <p:nvPr/>
        </p:nvPicPr>
        <p:blipFill>
          <a:blip r:embed="rId3">
            <a:alphaModFix/>
          </a:blip>
          <a:stretch>
            <a:fillRect/>
          </a:stretch>
        </p:blipFill>
        <p:spPr>
          <a:xfrm>
            <a:off x="8146920" y="181025"/>
            <a:ext cx="750975" cy="750975"/>
          </a:xfrm>
          <a:prstGeom prst="rect">
            <a:avLst/>
          </a:prstGeom>
          <a:noFill/>
          <a:ln>
            <a:noFill/>
          </a:ln>
        </p:spPr>
      </p:pic>
      <p:pic>
        <p:nvPicPr>
          <p:cNvPr id="1255" name="Google Shape;1255;p40"/>
          <p:cNvPicPr preferRelativeResize="0"/>
          <p:nvPr/>
        </p:nvPicPr>
        <p:blipFill>
          <a:blip r:embed="rId4">
            <a:alphaModFix/>
          </a:blip>
          <a:stretch>
            <a:fillRect/>
          </a:stretch>
        </p:blipFill>
        <p:spPr>
          <a:xfrm rot="3555007">
            <a:off x="-384050" y="3193713"/>
            <a:ext cx="1990000" cy="199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41"/>
          <p:cNvSpPr txBox="1"/>
          <p:nvPr>
            <p:ph type="title"/>
          </p:nvPr>
        </p:nvSpPr>
        <p:spPr>
          <a:xfrm>
            <a:off x="720000" y="485350"/>
            <a:ext cx="77040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100"/>
              <a:t>Riscuri și amenințări vizând securitatea internațională</a:t>
            </a:r>
            <a:endParaRPr b="1"/>
          </a:p>
        </p:txBody>
      </p:sp>
      <p:sp>
        <p:nvSpPr>
          <p:cNvPr id="1261" name="Google Shape;1261;p41"/>
          <p:cNvSpPr txBox="1"/>
          <p:nvPr/>
        </p:nvSpPr>
        <p:spPr>
          <a:xfrm>
            <a:off x="2568150" y="884925"/>
            <a:ext cx="4007700" cy="507900"/>
          </a:xfrm>
          <a:prstGeom prst="rect">
            <a:avLst/>
          </a:prstGeom>
          <a:noFill/>
          <a:ln>
            <a:noFill/>
          </a:ln>
        </p:spPr>
        <p:txBody>
          <a:bodyPr anchorCtr="0" anchor="t" bIns="91425" lIns="91425" spcFirstLastPara="1" rIns="91425" wrap="square" tIns="91425">
            <a:spAutoFit/>
          </a:bodyPr>
          <a:lstStyle/>
          <a:p>
            <a:pPr indent="-361950" lvl="0" marL="457200" rtl="0" algn="ctr">
              <a:spcBef>
                <a:spcPts val="0"/>
              </a:spcBef>
              <a:spcAft>
                <a:spcPts val="0"/>
              </a:spcAft>
              <a:buClr>
                <a:schemeClr val="lt2"/>
              </a:buClr>
              <a:buSzPts val="2100"/>
              <a:buFont typeface="EB Garamond"/>
              <a:buChar char="●"/>
            </a:pPr>
            <a:r>
              <a:rPr lang="en" sz="2100">
                <a:solidFill>
                  <a:schemeClr val="lt2"/>
                </a:solidFill>
                <a:latin typeface="EB Garamond"/>
                <a:ea typeface="EB Garamond"/>
                <a:cs typeface="EB Garamond"/>
                <a:sym typeface="EB Garamond"/>
              </a:rPr>
              <a:t>Ameninţări de natură politică</a:t>
            </a:r>
            <a:endParaRPr>
              <a:solidFill>
                <a:schemeClr val="lt2"/>
              </a:solidFill>
              <a:latin typeface="EB Garamond"/>
              <a:ea typeface="EB Garamond"/>
              <a:cs typeface="EB Garamond"/>
              <a:sym typeface="EB Garamond"/>
            </a:endParaRPr>
          </a:p>
        </p:txBody>
      </p:sp>
      <p:pic>
        <p:nvPicPr>
          <p:cNvPr id="1262" name="Google Shape;1262;p41"/>
          <p:cNvPicPr preferRelativeResize="0"/>
          <p:nvPr/>
        </p:nvPicPr>
        <p:blipFill>
          <a:blip r:embed="rId3">
            <a:alphaModFix/>
          </a:blip>
          <a:stretch>
            <a:fillRect/>
          </a:stretch>
        </p:blipFill>
        <p:spPr>
          <a:xfrm>
            <a:off x="822325" y="968025"/>
            <a:ext cx="1825075" cy="1825075"/>
          </a:xfrm>
          <a:prstGeom prst="rect">
            <a:avLst/>
          </a:prstGeom>
          <a:noFill/>
          <a:ln>
            <a:noFill/>
          </a:ln>
        </p:spPr>
      </p:pic>
      <p:sp>
        <p:nvSpPr>
          <p:cNvPr id="1263" name="Google Shape;1263;p41"/>
          <p:cNvSpPr txBox="1"/>
          <p:nvPr/>
        </p:nvSpPr>
        <p:spPr>
          <a:xfrm>
            <a:off x="2960725" y="1315588"/>
            <a:ext cx="53271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2"/>
                </a:solidFill>
                <a:latin typeface="Fira Sans"/>
                <a:ea typeface="Fira Sans"/>
                <a:cs typeface="Fira Sans"/>
                <a:sym typeface="Fira Sans"/>
              </a:rPr>
              <a:t>Statul necesită o atenție deosebită amenințărilor de natură politică. În absența unei ideologii dominante, pluralismul de opinii și curente ideologice existente poate duce la perturbări în dezvoltarea durabilă a lui, pierderea orientărilor politice de către oameni și pierderea controlului politic de către societate, deteriorarea sistemului politic a statului.</a:t>
            </a:r>
            <a:endParaRPr>
              <a:latin typeface="Fira Sans"/>
              <a:ea typeface="Fira Sans"/>
              <a:cs typeface="Fira Sans"/>
              <a:sym typeface="Fira Sans"/>
            </a:endParaRPr>
          </a:p>
        </p:txBody>
      </p:sp>
      <p:sp>
        <p:nvSpPr>
          <p:cNvPr id="1264" name="Google Shape;1264;p41"/>
          <p:cNvSpPr txBox="1"/>
          <p:nvPr/>
        </p:nvSpPr>
        <p:spPr>
          <a:xfrm>
            <a:off x="1231825" y="2793100"/>
            <a:ext cx="7056000" cy="1887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600"/>
              </a:spcAft>
              <a:buNone/>
            </a:pPr>
            <a:r>
              <a:rPr lang="en">
                <a:solidFill>
                  <a:schemeClr val="dk2"/>
                </a:solidFill>
                <a:latin typeface="Fira Sans"/>
                <a:ea typeface="Fira Sans"/>
                <a:cs typeface="Fira Sans"/>
                <a:sym typeface="Fira Sans"/>
              </a:rPr>
              <a:t>Majoritatea amenințărilor politice sunt îndreptate împotriva statului de drept într-un stat sau a statutului unui organism internațional. Acest lucru se poate realiza prin: exercitarea presiunii asupra factorilor de decizie în favoarea unei anumite politici; răsturnarea guvernului unui stat sau a organelor de conducere colective ale unui organism internațional; favorizarea și impunerea secesionismului; distrugerea structurii politice; izolarea politică; suspendarea sau excluderea din structurile de securitate, desființarea organului de securitate etc. </a:t>
            </a:r>
            <a:endParaRPr>
              <a:solidFill>
                <a:schemeClr val="dk2"/>
              </a:solidFill>
              <a:latin typeface="Fira Sans"/>
              <a:ea typeface="Fira Sans"/>
              <a:cs typeface="Fira Sans"/>
              <a:sym typeface="Fira Sans"/>
            </a:endParaRPr>
          </a:p>
        </p:txBody>
      </p:sp>
      <p:pic>
        <p:nvPicPr>
          <p:cNvPr id="1265" name="Google Shape;1265;p41"/>
          <p:cNvPicPr preferRelativeResize="0"/>
          <p:nvPr/>
        </p:nvPicPr>
        <p:blipFill>
          <a:blip r:embed="rId4">
            <a:alphaModFix/>
          </a:blip>
          <a:stretch>
            <a:fillRect/>
          </a:stretch>
        </p:blipFill>
        <p:spPr>
          <a:xfrm rot="565672">
            <a:off x="7772071" y="339195"/>
            <a:ext cx="979985" cy="9799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otebook Meeting by Slidesgo">
  <a:themeElements>
    <a:clrScheme name="Simple Light">
      <a:dk1>
        <a:srgbClr val="2E2E2E"/>
      </a:dk1>
      <a:lt1>
        <a:srgbClr val="F2E1CC"/>
      </a:lt1>
      <a:dk2>
        <a:srgbClr val="273970"/>
      </a:dk2>
      <a:lt2>
        <a:srgbClr val="7D3B26"/>
      </a:lt2>
      <a:accent1>
        <a:srgbClr val="E6AA54"/>
      </a:accent1>
      <a:accent2>
        <a:srgbClr val="F7F7F5"/>
      </a:accent2>
      <a:accent3>
        <a:srgbClr val="C0B2A7"/>
      </a:accent3>
      <a:accent4>
        <a:srgbClr val="FFFFFF"/>
      </a:accent4>
      <a:accent5>
        <a:srgbClr val="FFFFFF"/>
      </a:accent5>
      <a:accent6>
        <a:srgbClr val="FFFFFF"/>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