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1"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7CC8AB-2833-43CB-8326-7F81C41B9810}" type="doc">
      <dgm:prSet loTypeId="urn:microsoft.com/office/officeart/2005/8/layout/default" loCatId="list" qsTypeId="urn:microsoft.com/office/officeart/2005/8/quickstyle/3d3" qsCatId="3D" csTypeId="urn:microsoft.com/office/officeart/2005/8/colors/accent2_5" csCatId="accent2" phldr="1"/>
      <dgm:spPr/>
      <dgm:t>
        <a:bodyPr/>
        <a:lstStyle/>
        <a:p>
          <a:endParaRPr lang="ru-RU"/>
        </a:p>
      </dgm:t>
    </dgm:pt>
    <dgm:pt modelId="{60E6E686-3AF9-462E-B709-7E015FDD37A8}">
      <dgm:prSet phldrT="[Текст]" custT="1"/>
      <dgm:spPr/>
      <dgm:t>
        <a:bodyPr/>
        <a:lstStyle/>
        <a:p>
          <a:r>
            <a:rPr lang="ro-MD" sz="2000" b="1" dirty="0">
              <a:solidFill>
                <a:srgbClr val="FF0000"/>
              </a:solidFill>
              <a:latin typeface="Times New Roman" panose="02020603050405020304" pitchFamily="18" charset="0"/>
              <a:cs typeface="Times New Roman" panose="02020603050405020304" pitchFamily="18" charset="0"/>
            </a:rPr>
            <a:t>Cuvinte cheie: </a:t>
          </a:r>
          <a:r>
            <a:rPr lang="ro-MD" sz="2000" dirty="0">
              <a:solidFill>
                <a:schemeClr val="accent3"/>
              </a:solidFill>
              <a:latin typeface="Times New Roman" panose="02020603050405020304" pitchFamily="18" charset="0"/>
              <a:cs typeface="Times New Roman" panose="02020603050405020304" pitchFamily="18" charset="0"/>
            </a:rPr>
            <a:t>concept, securitate colectivă, securitate umană, sisteme autonome, regiune, sub-regiune, stat, relații internaționale, evoluție.</a:t>
          </a:r>
          <a:endParaRPr lang="ru-RU" sz="2000" dirty="0">
            <a:solidFill>
              <a:schemeClr val="accent3"/>
            </a:solidFill>
            <a:latin typeface="Times New Roman" panose="02020603050405020304" pitchFamily="18" charset="0"/>
            <a:cs typeface="Times New Roman" panose="02020603050405020304" pitchFamily="18" charset="0"/>
          </a:endParaRPr>
        </a:p>
      </dgm:t>
    </dgm:pt>
    <dgm:pt modelId="{36B73438-A80C-4398-B864-E0BD4283AE9E}" type="parTrans" cxnId="{0245E26A-A833-4604-812F-1BE5D107A0A7}">
      <dgm:prSet/>
      <dgm:spPr/>
      <dgm:t>
        <a:bodyPr/>
        <a:lstStyle/>
        <a:p>
          <a:endParaRPr lang="ru-RU"/>
        </a:p>
      </dgm:t>
    </dgm:pt>
    <dgm:pt modelId="{E6F19D64-6969-4A93-8D53-6D5880B4586A}" type="sibTrans" cxnId="{0245E26A-A833-4604-812F-1BE5D107A0A7}">
      <dgm:prSet/>
      <dgm:spPr/>
      <dgm:t>
        <a:bodyPr/>
        <a:lstStyle/>
        <a:p>
          <a:endParaRPr lang="ru-RU"/>
        </a:p>
      </dgm:t>
    </dgm:pt>
    <dgm:pt modelId="{A312C0AF-8D61-4996-A79E-4685D598341E}">
      <dgm:prSet phldrT="[Текст]" custT="1"/>
      <dgm:spPr/>
      <dgm:t>
        <a:bodyPr/>
        <a:lstStyle/>
        <a:p>
          <a:r>
            <a:rPr lang="ro-MD" sz="1800" b="1" i="0" dirty="0">
              <a:solidFill>
                <a:srgbClr val="FF0000"/>
              </a:solidFill>
              <a:latin typeface="Times New Roman" panose="02020603050405020304" pitchFamily="18" charset="0"/>
              <a:cs typeface="Times New Roman" panose="02020603050405020304" pitchFamily="18" charset="0"/>
            </a:rPr>
            <a:t>Actualitatea și importanța problemei abordate: </a:t>
          </a:r>
          <a:r>
            <a:rPr lang="ro-MD" sz="1800" dirty="0">
              <a:solidFill>
                <a:srgbClr val="0070C0"/>
              </a:solidFill>
              <a:latin typeface="Times New Roman" panose="02020603050405020304" pitchFamily="18" charset="0"/>
              <a:cs typeface="Times New Roman" panose="02020603050405020304" pitchFamily="18" charset="0"/>
            </a:rPr>
            <a:t>În primul articol al Cartei ONU se defineşte obiectivul său principal, şi anume „pentru a menţine pacea şi securitatea internaţională şi, în acest scop: să ia măsuri colective eficace pentru prevenirea şi înlăturarea ameninţărilor împotriva păcii.</a:t>
          </a:r>
          <a:r>
            <a:rPr lang="ro-MD" sz="1800" b="1" i="0" dirty="0">
              <a:solidFill>
                <a:srgbClr val="0070C0"/>
              </a:solidFill>
              <a:latin typeface="Times New Roman" panose="02020603050405020304" pitchFamily="18" charset="0"/>
              <a:cs typeface="Times New Roman" panose="02020603050405020304" pitchFamily="18" charset="0"/>
            </a:rPr>
            <a:t> </a:t>
          </a:r>
          <a:endParaRPr lang="ru-RU" sz="1800" i="0" dirty="0">
            <a:solidFill>
              <a:srgbClr val="0070C0"/>
            </a:solidFill>
            <a:latin typeface="Times New Roman" panose="02020603050405020304" pitchFamily="18" charset="0"/>
            <a:cs typeface="Times New Roman" panose="02020603050405020304" pitchFamily="18" charset="0"/>
          </a:endParaRPr>
        </a:p>
      </dgm:t>
    </dgm:pt>
    <dgm:pt modelId="{69424256-90AB-4A91-B4C4-979D9183583D}" type="parTrans" cxnId="{31D51911-413F-42E5-95B2-F3D3A82C6BAF}">
      <dgm:prSet/>
      <dgm:spPr/>
      <dgm:t>
        <a:bodyPr/>
        <a:lstStyle/>
        <a:p>
          <a:endParaRPr lang="ru-RU"/>
        </a:p>
      </dgm:t>
    </dgm:pt>
    <dgm:pt modelId="{847CD108-2DD9-4A2B-AA72-983D7A682A16}" type="sibTrans" cxnId="{31D51911-413F-42E5-95B2-F3D3A82C6BAF}">
      <dgm:prSet/>
      <dgm:spPr/>
      <dgm:t>
        <a:bodyPr/>
        <a:lstStyle/>
        <a:p>
          <a:endParaRPr lang="ru-RU"/>
        </a:p>
      </dgm:t>
    </dgm:pt>
    <dgm:pt modelId="{D31E124C-D050-4416-BE66-9F6D0C961299}">
      <dgm:prSet phldrT="[Текст]" custT="1"/>
      <dgm:spPr/>
      <dgm:t>
        <a:bodyPr/>
        <a:lstStyle/>
        <a:p>
          <a:r>
            <a:rPr lang="ro-MD" sz="1800" dirty="0">
              <a:solidFill>
                <a:srgbClr val="0070C0"/>
              </a:solidFill>
              <a:latin typeface="Times New Roman" panose="02020603050405020304" pitchFamily="18" charset="0"/>
              <a:cs typeface="Times New Roman" panose="02020603050405020304" pitchFamily="18" charset="0"/>
            </a:rPr>
            <a:t>Pentru reprimarea oricăror acte de agresiune sau altor încălcări ale păcii şi să înfăptuiască, prin mijloace paşnice şi în conformitate cu principiile justiţiei şi dreptului internaţional, aplanarea ori rezolvarea diferendelor sau situaţiilor cu caracter internaţional.</a:t>
          </a:r>
          <a:endParaRPr lang="ru-RU" sz="1800" dirty="0">
            <a:solidFill>
              <a:srgbClr val="0070C0"/>
            </a:solidFill>
            <a:latin typeface="Times New Roman" panose="02020603050405020304" pitchFamily="18" charset="0"/>
            <a:cs typeface="Times New Roman" panose="02020603050405020304" pitchFamily="18" charset="0"/>
          </a:endParaRPr>
        </a:p>
      </dgm:t>
    </dgm:pt>
    <dgm:pt modelId="{90ED80BD-55B9-4F23-8CE7-859BCBED599A}" type="parTrans" cxnId="{8031FB0D-4323-4BA9-AE4F-91E560857150}">
      <dgm:prSet/>
      <dgm:spPr/>
      <dgm:t>
        <a:bodyPr/>
        <a:lstStyle/>
        <a:p>
          <a:endParaRPr lang="ru-RU"/>
        </a:p>
      </dgm:t>
    </dgm:pt>
    <dgm:pt modelId="{D4B7EC48-F8D4-49A0-8381-02D6FB5C4A6D}" type="sibTrans" cxnId="{8031FB0D-4323-4BA9-AE4F-91E560857150}">
      <dgm:prSet/>
      <dgm:spPr/>
      <dgm:t>
        <a:bodyPr/>
        <a:lstStyle/>
        <a:p>
          <a:endParaRPr lang="ru-RU"/>
        </a:p>
      </dgm:t>
    </dgm:pt>
    <dgm:pt modelId="{56591F67-4F5D-4002-A309-CDA828C4F9E4}">
      <dgm:prSet phldrT="[Текст]" custT="1"/>
      <dgm:spPr/>
      <dgm:t>
        <a:bodyPr/>
        <a:lstStyle/>
        <a:p>
          <a:r>
            <a:rPr lang="ro-MD" sz="1600" dirty="0">
              <a:solidFill>
                <a:srgbClr val="0070C0"/>
              </a:solidFill>
              <a:latin typeface="Times New Roman" panose="02020603050405020304" pitchFamily="18" charset="0"/>
              <a:cs typeface="Times New Roman" panose="02020603050405020304" pitchFamily="18" charset="0"/>
            </a:rPr>
            <a:t>Acest lucru, la rândul său, necesită o abordare conştientă ale problemelor de securitate naţională şi internaţională nu numai de către profesionişti, ci şi pentru ceilalţi cetăţeni. Din acest motiv problemele de securitate naţională şi internaţională fac parte din programele instituţiilor de învăţământ superior, publicaţii, adresate nu numai profesioniştilor, ci şi publicul larg.</a:t>
          </a:r>
          <a:endParaRPr lang="ru-RU" sz="1600" dirty="0">
            <a:solidFill>
              <a:srgbClr val="0070C0"/>
            </a:solidFill>
            <a:latin typeface="Times New Roman" panose="02020603050405020304" pitchFamily="18" charset="0"/>
            <a:cs typeface="Times New Roman" panose="02020603050405020304" pitchFamily="18" charset="0"/>
          </a:endParaRPr>
        </a:p>
      </dgm:t>
    </dgm:pt>
    <dgm:pt modelId="{E7BA26DF-7B7A-46BE-8B99-FF78BD20A118}" type="parTrans" cxnId="{6701A776-081E-4BDC-9DC3-FB563909072D}">
      <dgm:prSet/>
      <dgm:spPr/>
      <dgm:t>
        <a:bodyPr/>
        <a:lstStyle/>
        <a:p>
          <a:endParaRPr lang="ru-RU"/>
        </a:p>
      </dgm:t>
    </dgm:pt>
    <dgm:pt modelId="{660EC556-91C2-4738-AEFD-CC654DE28778}" type="sibTrans" cxnId="{6701A776-081E-4BDC-9DC3-FB563909072D}">
      <dgm:prSet/>
      <dgm:spPr/>
      <dgm:t>
        <a:bodyPr/>
        <a:lstStyle/>
        <a:p>
          <a:endParaRPr lang="ru-RU"/>
        </a:p>
      </dgm:t>
    </dgm:pt>
    <dgm:pt modelId="{F257AE1F-E1E9-4CA2-9078-2A8E003DEFA3}">
      <dgm:prSet phldrT="[Текст]"/>
      <dgm:spPr/>
      <dgm:t>
        <a:bodyPr/>
        <a:lstStyle/>
        <a:p>
          <a:r>
            <a:rPr lang="ro-MD" b="1" i="0" dirty="0">
              <a:solidFill>
                <a:srgbClr val="FF0000"/>
              </a:solidFill>
              <a:latin typeface="Times New Roman" panose="02020603050405020304" pitchFamily="18" charset="0"/>
              <a:cs typeface="Times New Roman" panose="02020603050405020304" pitchFamily="18" charset="0"/>
            </a:rPr>
            <a:t>Scopul lucrării: </a:t>
          </a:r>
          <a:r>
            <a:rPr lang="ro-MD" dirty="0">
              <a:solidFill>
                <a:srgbClr val="0070C0"/>
              </a:solidFill>
              <a:latin typeface="Times New Roman" panose="02020603050405020304" pitchFamily="18" charset="0"/>
              <a:cs typeface="Times New Roman" panose="02020603050405020304" pitchFamily="18" charset="0"/>
            </a:rPr>
            <a:t>Determinarea conceptului de securitate și evoluția acestuia în perioada contemporană; estimarea rolului și esența statului ca subiect al relațiilor internaționale și evaluarea creării sistemelor autonome de securitate regionale şi sub-regional prin intermediul surselor bibliografice și literaturii de specialitate</a:t>
          </a:r>
          <a:r>
            <a:rPr lang="ro-MD" dirty="0"/>
            <a:t>.</a:t>
          </a:r>
          <a:r>
            <a:rPr lang="ro-MD" b="1" i="0" dirty="0">
              <a:solidFill>
                <a:srgbClr val="FF0000"/>
              </a:solidFill>
              <a:latin typeface="Times New Roman" panose="02020603050405020304" pitchFamily="18" charset="0"/>
              <a:cs typeface="Times New Roman" panose="02020603050405020304" pitchFamily="18" charset="0"/>
            </a:rPr>
            <a:t> </a:t>
          </a:r>
          <a:endParaRPr lang="ru-RU" i="0" dirty="0">
            <a:solidFill>
              <a:srgbClr val="FF0000"/>
            </a:solidFill>
            <a:latin typeface="Times New Roman" panose="02020603050405020304" pitchFamily="18" charset="0"/>
            <a:cs typeface="Times New Roman" panose="02020603050405020304" pitchFamily="18" charset="0"/>
          </a:endParaRPr>
        </a:p>
      </dgm:t>
    </dgm:pt>
    <dgm:pt modelId="{AB832BB0-FA6D-4834-9292-1F40433E678A}" type="parTrans" cxnId="{5C5A98CC-0DCD-4357-BF23-184B527C6BEA}">
      <dgm:prSet/>
      <dgm:spPr/>
      <dgm:t>
        <a:bodyPr/>
        <a:lstStyle/>
        <a:p>
          <a:endParaRPr lang="ru-RU"/>
        </a:p>
      </dgm:t>
    </dgm:pt>
    <dgm:pt modelId="{50485D26-CADD-4E68-B461-F44DFA81632F}" type="sibTrans" cxnId="{5C5A98CC-0DCD-4357-BF23-184B527C6BEA}">
      <dgm:prSet/>
      <dgm:spPr/>
      <dgm:t>
        <a:bodyPr/>
        <a:lstStyle/>
        <a:p>
          <a:endParaRPr lang="ru-RU"/>
        </a:p>
      </dgm:t>
    </dgm:pt>
    <dgm:pt modelId="{BD9DFD1C-5B3C-4E7E-89EC-F507033DDB89}" type="pres">
      <dgm:prSet presAssocID="{5E7CC8AB-2833-43CB-8326-7F81C41B9810}" presName="diagram" presStyleCnt="0">
        <dgm:presLayoutVars>
          <dgm:dir/>
          <dgm:resizeHandles val="exact"/>
        </dgm:presLayoutVars>
      </dgm:prSet>
      <dgm:spPr/>
    </dgm:pt>
    <dgm:pt modelId="{E0682744-0FF9-4628-B2D8-80DF36B5D312}" type="pres">
      <dgm:prSet presAssocID="{60E6E686-3AF9-462E-B709-7E015FDD37A8}" presName="node" presStyleLbl="node1" presStyleIdx="0" presStyleCnt="5">
        <dgm:presLayoutVars>
          <dgm:bulletEnabled val="1"/>
        </dgm:presLayoutVars>
      </dgm:prSet>
      <dgm:spPr/>
    </dgm:pt>
    <dgm:pt modelId="{A19C760C-59E7-4257-AEEC-B0EC1803E08E}" type="pres">
      <dgm:prSet presAssocID="{E6F19D64-6969-4A93-8D53-6D5880B4586A}" presName="sibTrans" presStyleCnt="0"/>
      <dgm:spPr/>
    </dgm:pt>
    <dgm:pt modelId="{CC73EFC5-71D9-4310-8EAC-848EBBFF0F6A}" type="pres">
      <dgm:prSet presAssocID="{A312C0AF-8D61-4996-A79E-4685D598341E}" presName="node" presStyleLbl="node1" presStyleIdx="1" presStyleCnt="5">
        <dgm:presLayoutVars>
          <dgm:bulletEnabled val="1"/>
        </dgm:presLayoutVars>
      </dgm:prSet>
      <dgm:spPr/>
    </dgm:pt>
    <dgm:pt modelId="{409488A7-EE3B-42FA-A3F2-A8163FD434A7}" type="pres">
      <dgm:prSet presAssocID="{847CD108-2DD9-4A2B-AA72-983D7A682A16}" presName="sibTrans" presStyleCnt="0"/>
      <dgm:spPr/>
    </dgm:pt>
    <dgm:pt modelId="{B79CF350-E441-46DE-9FE8-BD3693E0A337}" type="pres">
      <dgm:prSet presAssocID="{D31E124C-D050-4416-BE66-9F6D0C961299}" presName="node" presStyleLbl="node1" presStyleIdx="2" presStyleCnt="5">
        <dgm:presLayoutVars>
          <dgm:bulletEnabled val="1"/>
        </dgm:presLayoutVars>
      </dgm:prSet>
      <dgm:spPr/>
    </dgm:pt>
    <dgm:pt modelId="{12C3EB9B-316A-425E-9B6B-CC017D05B30C}" type="pres">
      <dgm:prSet presAssocID="{D4B7EC48-F8D4-49A0-8381-02D6FB5C4A6D}" presName="sibTrans" presStyleCnt="0"/>
      <dgm:spPr/>
    </dgm:pt>
    <dgm:pt modelId="{52FBCB6B-1667-49A5-9211-81A9CC761344}" type="pres">
      <dgm:prSet presAssocID="{56591F67-4F5D-4002-A309-CDA828C4F9E4}" presName="node" presStyleLbl="node1" presStyleIdx="3" presStyleCnt="5">
        <dgm:presLayoutVars>
          <dgm:bulletEnabled val="1"/>
        </dgm:presLayoutVars>
      </dgm:prSet>
      <dgm:spPr/>
    </dgm:pt>
    <dgm:pt modelId="{E389E5FC-E4BC-4F08-9815-E351B179DBF3}" type="pres">
      <dgm:prSet presAssocID="{660EC556-91C2-4738-AEFD-CC654DE28778}" presName="sibTrans" presStyleCnt="0"/>
      <dgm:spPr/>
    </dgm:pt>
    <dgm:pt modelId="{4372409D-46D5-48D4-A049-1817C3760509}" type="pres">
      <dgm:prSet presAssocID="{F257AE1F-E1E9-4CA2-9078-2A8E003DEFA3}" presName="node" presStyleLbl="node1" presStyleIdx="4" presStyleCnt="5">
        <dgm:presLayoutVars>
          <dgm:bulletEnabled val="1"/>
        </dgm:presLayoutVars>
      </dgm:prSet>
      <dgm:spPr/>
    </dgm:pt>
  </dgm:ptLst>
  <dgm:cxnLst>
    <dgm:cxn modelId="{8031FB0D-4323-4BA9-AE4F-91E560857150}" srcId="{5E7CC8AB-2833-43CB-8326-7F81C41B9810}" destId="{D31E124C-D050-4416-BE66-9F6D0C961299}" srcOrd="2" destOrd="0" parTransId="{90ED80BD-55B9-4F23-8CE7-859BCBED599A}" sibTransId="{D4B7EC48-F8D4-49A0-8381-02D6FB5C4A6D}"/>
    <dgm:cxn modelId="{31D51911-413F-42E5-95B2-F3D3A82C6BAF}" srcId="{5E7CC8AB-2833-43CB-8326-7F81C41B9810}" destId="{A312C0AF-8D61-4996-A79E-4685D598341E}" srcOrd="1" destOrd="0" parTransId="{69424256-90AB-4A91-B4C4-979D9183583D}" sibTransId="{847CD108-2DD9-4A2B-AA72-983D7A682A16}"/>
    <dgm:cxn modelId="{17FB281B-350D-41CF-B36D-E015D4518906}" type="presOf" srcId="{A312C0AF-8D61-4996-A79E-4685D598341E}" destId="{CC73EFC5-71D9-4310-8EAC-848EBBFF0F6A}" srcOrd="0" destOrd="0" presId="urn:microsoft.com/office/officeart/2005/8/layout/default"/>
    <dgm:cxn modelId="{50C81B69-D709-4524-B1DE-55CB6E3D472F}" type="presOf" srcId="{D31E124C-D050-4416-BE66-9F6D0C961299}" destId="{B79CF350-E441-46DE-9FE8-BD3693E0A337}" srcOrd="0" destOrd="0" presId="urn:microsoft.com/office/officeart/2005/8/layout/default"/>
    <dgm:cxn modelId="{0245E26A-A833-4604-812F-1BE5D107A0A7}" srcId="{5E7CC8AB-2833-43CB-8326-7F81C41B9810}" destId="{60E6E686-3AF9-462E-B709-7E015FDD37A8}" srcOrd="0" destOrd="0" parTransId="{36B73438-A80C-4398-B864-E0BD4283AE9E}" sibTransId="{E6F19D64-6969-4A93-8D53-6D5880B4586A}"/>
    <dgm:cxn modelId="{CFD71C70-C110-445A-89AE-EF3E32168E9B}" type="presOf" srcId="{60E6E686-3AF9-462E-B709-7E015FDD37A8}" destId="{E0682744-0FF9-4628-B2D8-80DF36B5D312}" srcOrd="0" destOrd="0" presId="urn:microsoft.com/office/officeart/2005/8/layout/default"/>
    <dgm:cxn modelId="{6701A776-081E-4BDC-9DC3-FB563909072D}" srcId="{5E7CC8AB-2833-43CB-8326-7F81C41B9810}" destId="{56591F67-4F5D-4002-A309-CDA828C4F9E4}" srcOrd="3" destOrd="0" parTransId="{E7BA26DF-7B7A-46BE-8B99-FF78BD20A118}" sibTransId="{660EC556-91C2-4738-AEFD-CC654DE28778}"/>
    <dgm:cxn modelId="{FD676994-5670-421C-9C8E-F30E260FF9B3}" type="presOf" srcId="{56591F67-4F5D-4002-A309-CDA828C4F9E4}" destId="{52FBCB6B-1667-49A5-9211-81A9CC761344}" srcOrd="0" destOrd="0" presId="urn:microsoft.com/office/officeart/2005/8/layout/default"/>
    <dgm:cxn modelId="{5A9B469C-A8B8-4053-A82D-26F9857B3B56}" type="presOf" srcId="{5E7CC8AB-2833-43CB-8326-7F81C41B9810}" destId="{BD9DFD1C-5B3C-4E7E-89EC-F507033DDB89}" srcOrd="0" destOrd="0" presId="urn:microsoft.com/office/officeart/2005/8/layout/default"/>
    <dgm:cxn modelId="{339596A9-50B0-4FCC-B5E1-F23EE3147BC5}" type="presOf" srcId="{F257AE1F-E1E9-4CA2-9078-2A8E003DEFA3}" destId="{4372409D-46D5-48D4-A049-1817C3760509}" srcOrd="0" destOrd="0" presId="urn:microsoft.com/office/officeart/2005/8/layout/default"/>
    <dgm:cxn modelId="{5C5A98CC-0DCD-4357-BF23-184B527C6BEA}" srcId="{5E7CC8AB-2833-43CB-8326-7F81C41B9810}" destId="{F257AE1F-E1E9-4CA2-9078-2A8E003DEFA3}" srcOrd="4" destOrd="0" parTransId="{AB832BB0-FA6D-4834-9292-1F40433E678A}" sibTransId="{50485D26-CADD-4E68-B461-F44DFA81632F}"/>
    <dgm:cxn modelId="{D11FD052-1E49-426A-93CB-8C292D2AE1CC}" type="presParOf" srcId="{BD9DFD1C-5B3C-4E7E-89EC-F507033DDB89}" destId="{E0682744-0FF9-4628-B2D8-80DF36B5D312}" srcOrd="0" destOrd="0" presId="urn:microsoft.com/office/officeart/2005/8/layout/default"/>
    <dgm:cxn modelId="{56FC89FA-34EB-4B29-A0C1-7211D09DA5DA}" type="presParOf" srcId="{BD9DFD1C-5B3C-4E7E-89EC-F507033DDB89}" destId="{A19C760C-59E7-4257-AEEC-B0EC1803E08E}" srcOrd="1" destOrd="0" presId="urn:microsoft.com/office/officeart/2005/8/layout/default"/>
    <dgm:cxn modelId="{2A3E23EE-43AE-4421-9487-FDF560A18647}" type="presParOf" srcId="{BD9DFD1C-5B3C-4E7E-89EC-F507033DDB89}" destId="{CC73EFC5-71D9-4310-8EAC-848EBBFF0F6A}" srcOrd="2" destOrd="0" presId="urn:microsoft.com/office/officeart/2005/8/layout/default"/>
    <dgm:cxn modelId="{226A6A58-1D9B-491A-A443-A792690E9217}" type="presParOf" srcId="{BD9DFD1C-5B3C-4E7E-89EC-F507033DDB89}" destId="{409488A7-EE3B-42FA-A3F2-A8163FD434A7}" srcOrd="3" destOrd="0" presId="urn:microsoft.com/office/officeart/2005/8/layout/default"/>
    <dgm:cxn modelId="{E8F077FA-56E8-4647-8FBA-70481D86D584}" type="presParOf" srcId="{BD9DFD1C-5B3C-4E7E-89EC-F507033DDB89}" destId="{B79CF350-E441-46DE-9FE8-BD3693E0A337}" srcOrd="4" destOrd="0" presId="urn:microsoft.com/office/officeart/2005/8/layout/default"/>
    <dgm:cxn modelId="{A4A9F6D6-950F-4193-9DA3-25459DDB3455}" type="presParOf" srcId="{BD9DFD1C-5B3C-4E7E-89EC-F507033DDB89}" destId="{12C3EB9B-316A-425E-9B6B-CC017D05B30C}" srcOrd="5" destOrd="0" presId="urn:microsoft.com/office/officeart/2005/8/layout/default"/>
    <dgm:cxn modelId="{F56DADF5-954E-4799-92FC-C97B497208D3}" type="presParOf" srcId="{BD9DFD1C-5B3C-4E7E-89EC-F507033DDB89}" destId="{52FBCB6B-1667-49A5-9211-81A9CC761344}" srcOrd="6" destOrd="0" presId="urn:microsoft.com/office/officeart/2005/8/layout/default"/>
    <dgm:cxn modelId="{292E348E-1A29-43CA-8E97-2A106F0F52B0}" type="presParOf" srcId="{BD9DFD1C-5B3C-4E7E-89EC-F507033DDB89}" destId="{E389E5FC-E4BC-4F08-9815-E351B179DBF3}" srcOrd="7" destOrd="0" presId="urn:microsoft.com/office/officeart/2005/8/layout/default"/>
    <dgm:cxn modelId="{35017652-5061-48C8-A531-11DDDFD6C205}" type="presParOf" srcId="{BD9DFD1C-5B3C-4E7E-89EC-F507033DDB89}" destId="{4372409D-46D5-48D4-A049-1817C376050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C4319-171C-4952-A086-6CE34E50CB63}" type="doc">
      <dgm:prSet loTypeId="urn:microsoft.com/office/officeart/2005/8/layout/hierarchy4" loCatId="list" qsTypeId="urn:microsoft.com/office/officeart/2005/8/quickstyle/simple5" qsCatId="simple" csTypeId="urn:microsoft.com/office/officeart/2005/8/colors/accent2_4" csCatId="accent2" phldr="1"/>
      <dgm:spPr/>
      <dgm:t>
        <a:bodyPr/>
        <a:lstStyle/>
        <a:p>
          <a:endParaRPr lang="ru-RU"/>
        </a:p>
      </dgm:t>
    </dgm:pt>
    <dgm:pt modelId="{EFEE1303-44C0-4168-9C37-99EE106EEC38}">
      <dgm:prSet phldrT="[Текст]"/>
      <dgm:spPr/>
      <dgm:t>
        <a:bodyPr/>
        <a:lstStyle/>
        <a:p>
          <a:r>
            <a:rPr lang="ro-MD" b="1" dirty="0">
              <a:solidFill>
                <a:srgbClr val="FF0000"/>
              </a:solidFill>
              <a:latin typeface="Times New Roman" panose="02020603050405020304" pitchFamily="18" charset="0"/>
              <a:cs typeface="Times New Roman" panose="02020603050405020304" pitchFamily="18" charset="0"/>
            </a:rPr>
            <a:t>Obiectivele: </a:t>
          </a:r>
          <a:r>
            <a:rPr lang="it-IT" b="0" dirty="0">
              <a:solidFill>
                <a:schemeClr val="tx1"/>
              </a:solidFill>
              <a:latin typeface="Times New Roman" panose="02020603050405020304" pitchFamily="18" charset="0"/>
              <a:cs typeface="Times New Roman" panose="02020603050405020304" pitchFamily="18" charset="0"/>
            </a:rPr>
            <a:t>să definească originea și evoluția conceptului</a:t>
          </a:r>
          <a:endParaRPr lang="ru-RU" b="0" dirty="0">
            <a:solidFill>
              <a:schemeClr val="tx1"/>
            </a:solidFill>
            <a:latin typeface="Times New Roman" panose="02020603050405020304" pitchFamily="18" charset="0"/>
            <a:cs typeface="Times New Roman" panose="02020603050405020304" pitchFamily="18" charset="0"/>
          </a:endParaRPr>
        </a:p>
        <a:p>
          <a:r>
            <a:rPr lang="en-US" b="0" dirty="0">
              <a:solidFill>
                <a:schemeClr val="tx1"/>
              </a:solidFill>
              <a:latin typeface="Times New Roman" panose="02020603050405020304" pitchFamily="18" charset="0"/>
              <a:cs typeface="Times New Roman" panose="02020603050405020304" pitchFamily="18" charset="0"/>
            </a:rPr>
            <a:t>de </a:t>
          </a:r>
          <a:r>
            <a:rPr lang="en-US" b="0" dirty="0" err="1">
              <a:solidFill>
                <a:schemeClr val="tx1"/>
              </a:solidFill>
              <a:latin typeface="Times New Roman" panose="02020603050405020304" pitchFamily="18" charset="0"/>
              <a:cs typeface="Times New Roman" panose="02020603050405020304" pitchFamily="18" charset="0"/>
            </a:rPr>
            <a:t>securitate</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să</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estimeze</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rolul</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și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esența</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statului</a:t>
          </a:r>
          <a:r>
            <a:rPr lang="en-US" b="0" dirty="0">
              <a:solidFill>
                <a:schemeClr val="tx1"/>
              </a:solidFill>
              <a:latin typeface="Times New Roman" panose="02020603050405020304" pitchFamily="18" charset="0"/>
              <a:cs typeface="Times New Roman" panose="02020603050405020304" pitchFamily="18" charset="0"/>
            </a:rPr>
            <a:t> ca </a:t>
          </a:r>
          <a:r>
            <a:rPr lang="en-US" b="0" dirty="0" err="1">
              <a:solidFill>
                <a:schemeClr val="tx1"/>
              </a:solidFill>
              <a:latin typeface="Times New Roman" panose="02020603050405020304" pitchFamily="18" charset="0"/>
              <a:cs typeface="Times New Roman" panose="02020603050405020304" pitchFamily="18" charset="0"/>
            </a:rPr>
            <a:t>subiect</a:t>
          </a:r>
          <a:endParaRPr lang="ru-RU" b="0" dirty="0">
            <a:solidFill>
              <a:schemeClr val="tx1"/>
            </a:solidFill>
            <a:latin typeface="Times New Roman" panose="02020603050405020304" pitchFamily="18" charset="0"/>
            <a:cs typeface="Times New Roman" panose="02020603050405020304" pitchFamily="18" charset="0"/>
          </a:endParaRPr>
        </a:p>
        <a:p>
          <a:r>
            <a:rPr lang="en-US" b="0" dirty="0">
              <a:solidFill>
                <a:schemeClr val="tx1"/>
              </a:solidFill>
              <a:latin typeface="Times New Roman" panose="02020603050405020304" pitchFamily="18" charset="0"/>
              <a:cs typeface="Times New Roman" panose="02020603050405020304" pitchFamily="18" charset="0"/>
            </a:rPr>
            <a:t>al </a:t>
          </a:r>
          <a:r>
            <a:rPr lang="en-US" b="0" dirty="0" err="1">
              <a:solidFill>
                <a:schemeClr val="tx1"/>
              </a:solidFill>
              <a:latin typeface="Times New Roman" panose="02020603050405020304" pitchFamily="18" charset="0"/>
              <a:cs typeface="Times New Roman" panose="02020603050405020304" pitchFamily="18" charset="0"/>
            </a:rPr>
            <a:t>relațiilor</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internaționale</a:t>
          </a:r>
          <a:r>
            <a:rPr lang="ro-MD" b="0" dirty="0">
              <a:solidFill>
                <a:schemeClr val="tx1"/>
              </a:solidFill>
              <a:latin typeface="Times New Roman" panose="02020603050405020304" pitchFamily="18" charset="0"/>
              <a:cs typeface="Times New Roman" panose="02020603050405020304" pitchFamily="18" charset="0"/>
            </a:rPr>
            <a: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să</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evalueze</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crearea</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sistemelor</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autonome</a:t>
          </a:r>
          <a:r>
            <a:rPr lang="en-US" b="0" dirty="0">
              <a:solidFill>
                <a:schemeClr val="tx1"/>
              </a:solidFill>
              <a:latin typeface="Times New Roman" panose="02020603050405020304" pitchFamily="18" charset="0"/>
              <a:cs typeface="Times New Roman" panose="02020603050405020304" pitchFamily="18" charset="0"/>
            </a:rPr>
            <a:t> de</a:t>
          </a:r>
          <a:endParaRPr lang="ru-RU" b="0" dirty="0">
            <a:solidFill>
              <a:schemeClr val="tx1"/>
            </a:solidFill>
            <a:latin typeface="Times New Roman" panose="02020603050405020304" pitchFamily="18" charset="0"/>
            <a:cs typeface="Times New Roman" panose="02020603050405020304" pitchFamily="18" charset="0"/>
          </a:endParaRPr>
        </a:p>
        <a:p>
          <a:r>
            <a:rPr lang="en-US" b="0" dirty="0" err="1">
              <a:solidFill>
                <a:schemeClr val="tx1"/>
              </a:solidFill>
              <a:latin typeface="Times New Roman" panose="02020603050405020304" pitchFamily="18" charset="0"/>
              <a:cs typeface="Times New Roman" panose="02020603050405020304" pitchFamily="18" charset="0"/>
            </a:rPr>
            <a:t>securitate</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regionale</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şi</a:t>
          </a:r>
          <a:r>
            <a:rPr lang="en-US" b="0" dirty="0">
              <a:solidFill>
                <a:schemeClr val="tx1"/>
              </a:solidFill>
              <a:latin typeface="Times New Roman" panose="02020603050405020304" pitchFamily="18" charset="0"/>
              <a:cs typeface="Times New Roman" panose="02020603050405020304" pitchFamily="18" charset="0"/>
            </a:rPr>
            <a:t> sub-</a:t>
          </a:r>
          <a:r>
            <a:rPr lang="en-US" b="0" dirty="0" err="1">
              <a:solidFill>
                <a:schemeClr val="tx1"/>
              </a:solidFill>
              <a:latin typeface="Times New Roman" panose="02020603050405020304" pitchFamily="18" charset="0"/>
              <a:cs typeface="Times New Roman" panose="02020603050405020304" pitchFamily="18" charset="0"/>
            </a:rPr>
            <a:t>regionale</a:t>
          </a:r>
          <a:r>
            <a:rPr lang="en-US" b="0" dirty="0">
              <a:solidFill>
                <a:schemeClr val="tx1"/>
              </a:solidFill>
              <a:latin typeface="Times New Roman" panose="02020603050405020304" pitchFamily="18" charset="0"/>
              <a:cs typeface="Times New Roman" panose="02020603050405020304" pitchFamily="18" charset="0"/>
            </a:rPr>
            <a:t>;</a:t>
          </a:r>
          <a:r>
            <a:rPr lang="ro-MD" b="0" dirty="0">
              <a:solidFill>
                <a:schemeClr val="tx1"/>
              </a:solidFill>
              <a:latin typeface="Times New Roman" panose="02020603050405020304" pitchFamily="18" charset="0"/>
              <a:cs typeface="Times New Roman" panose="02020603050405020304" pitchFamily="18" charset="0"/>
            </a:rPr>
            <a:t>  </a:t>
          </a:r>
          <a:endParaRPr lang="ru-RU" b="0" dirty="0">
            <a:solidFill>
              <a:schemeClr val="tx1"/>
            </a:solidFill>
            <a:latin typeface="Times New Roman" panose="02020603050405020304" pitchFamily="18" charset="0"/>
            <a:cs typeface="Times New Roman" panose="02020603050405020304" pitchFamily="18" charset="0"/>
          </a:endParaRPr>
        </a:p>
      </dgm:t>
    </dgm:pt>
    <dgm:pt modelId="{3538DCD5-A70D-40D1-9F65-23E2E492B254}" type="parTrans" cxnId="{CF8C91F5-AE33-4DA7-85F9-4D063835C54F}">
      <dgm:prSet/>
      <dgm:spPr/>
      <dgm:t>
        <a:bodyPr/>
        <a:lstStyle/>
        <a:p>
          <a:endParaRPr lang="ru-RU"/>
        </a:p>
      </dgm:t>
    </dgm:pt>
    <dgm:pt modelId="{CCBBD772-F446-4712-85EC-07E223A47B60}" type="sibTrans" cxnId="{CF8C91F5-AE33-4DA7-85F9-4D063835C54F}">
      <dgm:prSet/>
      <dgm:spPr/>
      <dgm:t>
        <a:bodyPr/>
        <a:lstStyle/>
        <a:p>
          <a:endParaRPr lang="ru-RU"/>
        </a:p>
      </dgm:t>
    </dgm:pt>
    <dgm:pt modelId="{85E43337-A577-4D5D-836E-33352DB4A0B7}">
      <dgm:prSet phldrT="[Текст]" custT="1"/>
      <dgm:spPr/>
      <dgm:t>
        <a:bodyPr/>
        <a:lstStyle/>
        <a:p>
          <a:r>
            <a:rPr lang="ro-MD" sz="2000" dirty="0">
              <a:solidFill>
                <a:schemeClr val="tx1"/>
              </a:solidFill>
              <a:latin typeface="Times New Roman" panose="02020603050405020304" pitchFamily="18" charset="0"/>
              <a:cs typeface="Times New Roman" panose="02020603050405020304" pitchFamily="18" charset="0"/>
            </a:rPr>
            <a:t>Securitatea a reprezentat încă de la începutul omenirii o preocupare esenţială, aşa cum reiese şi din piramida lui Maslow, unde nevoia de securitate este plasată ca nivel de importanţă imediat după nevoile fiziologice. </a:t>
          </a:r>
          <a:endParaRPr lang="ru-RU" sz="2000" dirty="0">
            <a:solidFill>
              <a:schemeClr val="tx1"/>
            </a:solidFill>
            <a:latin typeface="Times New Roman" panose="02020603050405020304" pitchFamily="18" charset="0"/>
            <a:cs typeface="Times New Roman" panose="02020603050405020304" pitchFamily="18" charset="0"/>
          </a:endParaRPr>
        </a:p>
      </dgm:t>
    </dgm:pt>
    <dgm:pt modelId="{4313945A-87D1-4302-9951-0ED25DFB9CF9}" type="parTrans" cxnId="{CB13DB6E-304C-4689-9502-704101A7F62C}">
      <dgm:prSet/>
      <dgm:spPr/>
      <dgm:t>
        <a:bodyPr/>
        <a:lstStyle/>
        <a:p>
          <a:endParaRPr lang="ru-RU"/>
        </a:p>
      </dgm:t>
    </dgm:pt>
    <dgm:pt modelId="{AFEE000D-5925-42E5-9120-59FA5C90DCE3}" type="sibTrans" cxnId="{CB13DB6E-304C-4689-9502-704101A7F62C}">
      <dgm:prSet/>
      <dgm:spPr/>
      <dgm:t>
        <a:bodyPr/>
        <a:lstStyle/>
        <a:p>
          <a:endParaRPr lang="ru-RU"/>
        </a:p>
      </dgm:t>
    </dgm:pt>
    <dgm:pt modelId="{9E4F8B62-271D-4F94-8CAB-B7F8CACB3FA2}">
      <dgm:prSet phldrT="[Текст]" custT="1"/>
      <dgm:spPr/>
      <dgm:t>
        <a:bodyPr/>
        <a:lstStyle/>
        <a:p>
          <a:r>
            <a:rPr lang="ro-MD" sz="1600" dirty="0">
              <a:solidFill>
                <a:schemeClr val="tx1"/>
              </a:solidFill>
              <a:latin typeface="Times New Roman" panose="02020603050405020304" pitchFamily="18" charset="0"/>
              <a:cs typeface="Times New Roman" panose="02020603050405020304" pitchFamily="18" charset="0"/>
            </a:rPr>
            <a:t>Sfârşitul Războiului Rece a determinat o reflecţie la scară largă asupra conceptului de securitate. Există numeroase studii recente care analizează modul în care acest concept s-a modificat datorită transformărilor petrecute pe arena internaţională. </a:t>
          </a:r>
          <a:endParaRPr lang="ru-RU" sz="1600" dirty="0">
            <a:solidFill>
              <a:schemeClr val="tx1"/>
            </a:solidFill>
            <a:latin typeface="Times New Roman" panose="02020603050405020304" pitchFamily="18" charset="0"/>
            <a:cs typeface="Times New Roman" panose="02020603050405020304" pitchFamily="18" charset="0"/>
          </a:endParaRPr>
        </a:p>
      </dgm:t>
    </dgm:pt>
    <dgm:pt modelId="{5FCA03D7-5F5F-4B55-927E-E955D00602E2}" type="parTrans" cxnId="{4A8905B2-7B8C-4B4D-9BCE-A986AF2BE262}">
      <dgm:prSet/>
      <dgm:spPr/>
      <dgm:t>
        <a:bodyPr/>
        <a:lstStyle/>
        <a:p>
          <a:endParaRPr lang="ru-RU"/>
        </a:p>
      </dgm:t>
    </dgm:pt>
    <dgm:pt modelId="{A67FAD3E-C9EF-44E7-A860-EB109980BA54}" type="sibTrans" cxnId="{4A8905B2-7B8C-4B4D-9BCE-A986AF2BE262}">
      <dgm:prSet/>
      <dgm:spPr/>
      <dgm:t>
        <a:bodyPr/>
        <a:lstStyle/>
        <a:p>
          <a:endParaRPr lang="ru-RU"/>
        </a:p>
      </dgm:t>
    </dgm:pt>
    <dgm:pt modelId="{1183F7AF-16B2-4946-80D8-B1C7FE9108C9}">
      <dgm:prSet phldrT="[Текст]" custT="1"/>
      <dgm:spPr/>
      <dgm:t>
        <a:bodyPr/>
        <a:lstStyle/>
        <a:p>
          <a:r>
            <a:rPr lang="ro-MD" sz="1600" dirty="0">
              <a:solidFill>
                <a:schemeClr val="tx1"/>
              </a:solidFill>
              <a:latin typeface="Times New Roman" panose="02020603050405020304" pitchFamily="18" charset="0"/>
              <a:cs typeface="Times New Roman" panose="02020603050405020304" pitchFamily="18" charset="0"/>
            </a:rPr>
            <a:t>În literatura de specialitate contemporană se poate observa un accent deosebit pus de către cercetători pe dimensiunile securităţii, şi mai ales pe dimensiunile nonmilitare ale securităţi.</a:t>
          </a:r>
          <a:endParaRPr lang="ru-RU" sz="1600" dirty="0">
            <a:solidFill>
              <a:schemeClr val="tx1"/>
            </a:solidFill>
            <a:latin typeface="Times New Roman" panose="02020603050405020304" pitchFamily="18" charset="0"/>
            <a:cs typeface="Times New Roman" panose="02020603050405020304" pitchFamily="18" charset="0"/>
          </a:endParaRPr>
        </a:p>
      </dgm:t>
    </dgm:pt>
    <dgm:pt modelId="{4191969E-E81C-4FBB-8000-9030358BE0CA}" type="parTrans" cxnId="{180B9B0A-A03A-4181-A855-2C02B1DC9752}">
      <dgm:prSet/>
      <dgm:spPr/>
      <dgm:t>
        <a:bodyPr/>
        <a:lstStyle/>
        <a:p>
          <a:endParaRPr lang="ru-RU"/>
        </a:p>
      </dgm:t>
    </dgm:pt>
    <dgm:pt modelId="{6FC36C67-B006-43C1-8804-67B7C932593A}" type="sibTrans" cxnId="{180B9B0A-A03A-4181-A855-2C02B1DC9752}">
      <dgm:prSet/>
      <dgm:spPr/>
      <dgm:t>
        <a:bodyPr/>
        <a:lstStyle/>
        <a:p>
          <a:endParaRPr lang="ru-RU"/>
        </a:p>
      </dgm:t>
    </dgm:pt>
    <dgm:pt modelId="{A7FBB65B-B284-4648-A9A7-100887F88BF9}">
      <dgm:prSet phldrT="[Текст]" custT="1"/>
      <dgm:spPr/>
      <dgm:t>
        <a:bodyPr/>
        <a:lstStyle/>
        <a:p>
          <a:r>
            <a:rPr lang="ro-MD" sz="1600" dirty="0">
              <a:solidFill>
                <a:schemeClr val="tx1"/>
              </a:solidFill>
              <a:latin typeface="Times New Roman" panose="02020603050405020304" pitchFamily="18" charset="0"/>
              <a:cs typeface="Times New Roman" panose="02020603050405020304" pitchFamily="18" charset="0"/>
            </a:rPr>
            <a:t>Ambiguitatea termenului derivă din multitudinea de arii pe care le acoperă, şi este „exacerbată de faptul că în viaţa politică internă a statelor sub acoperirea securităţii naţionale sunt invocate - în funcţie de împrejurări - o serie largă de acţiuni şi activităţi politice. </a:t>
          </a:r>
          <a:endParaRPr lang="ru-RU" sz="1600" dirty="0">
            <a:solidFill>
              <a:schemeClr val="tx1"/>
            </a:solidFill>
            <a:latin typeface="Times New Roman" panose="02020603050405020304" pitchFamily="18" charset="0"/>
            <a:cs typeface="Times New Roman" panose="02020603050405020304" pitchFamily="18" charset="0"/>
          </a:endParaRPr>
        </a:p>
      </dgm:t>
    </dgm:pt>
    <dgm:pt modelId="{28B1760A-C9D5-45A8-B4FB-2D780485DAEB}" type="parTrans" cxnId="{0461C2D0-D8AC-47B1-A06A-A62301FB0AC5}">
      <dgm:prSet/>
      <dgm:spPr/>
      <dgm:t>
        <a:bodyPr/>
        <a:lstStyle/>
        <a:p>
          <a:endParaRPr lang="ru-RU"/>
        </a:p>
      </dgm:t>
    </dgm:pt>
    <dgm:pt modelId="{D2602F8B-D255-44EE-A09F-D1F9BFA5061A}" type="sibTrans" cxnId="{0461C2D0-D8AC-47B1-A06A-A62301FB0AC5}">
      <dgm:prSet/>
      <dgm:spPr/>
      <dgm:t>
        <a:bodyPr/>
        <a:lstStyle/>
        <a:p>
          <a:endParaRPr lang="ru-RU"/>
        </a:p>
      </dgm:t>
    </dgm:pt>
    <dgm:pt modelId="{121C1E3E-4F94-4CEC-944B-2BECF67B8E25}">
      <dgm:prSet phldrT="[Текст]"/>
      <dgm:spPr/>
      <dgm:t>
        <a:bodyPr/>
        <a:lstStyle/>
        <a:p>
          <a:r>
            <a:rPr lang="ro-MD" dirty="0">
              <a:solidFill>
                <a:schemeClr val="tx1"/>
              </a:solidFill>
              <a:latin typeface="Times New Roman" panose="02020603050405020304" pitchFamily="18" charset="0"/>
              <a:cs typeface="Times New Roman" panose="02020603050405020304" pitchFamily="18" charset="0"/>
            </a:rPr>
            <a:t>Pot fi astfel menţionate ca dimensiuni ale securităţii următoarele: dimensiunea militară, dimensiunea politică, dimensiunea economică, dimensiunea socială, dimensiunea culturală, dimensiunea ecologică. </a:t>
          </a:r>
          <a:endParaRPr lang="ru-RU" dirty="0">
            <a:solidFill>
              <a:schemeClr val="tx1"/>
            </a:solidFill>
            <a:latin typeface="Times New Roman" panose="02020603050405020304" pitchFamily="18" charset="0"/>
            <a:cs typeface="Times New Roman" panose="02020603050405020304" pitchFamily="18" charset="0"/>
          </a:endParaRPr>
        </a:p>
      </dgm:t>
    </dgm:pt>
    <dgm:pt modelId="{1853545C-E298-4C67-AD1D-7E7B80150D7E}" type="parTrans" cxnId="{BD5657ED-127B-4505-93AC-9A283CE5D832}">
      <dgm:prSet/>
      <dgm:spPr/>
      <dgm:t>
        <a:bodyPr/>
        <a:lstStyle/>
        <a:p>
          <a:endParaRPr lang="ru-RU"/>
        </a:p>
      </dgm:t>
    </dgm:pt>
    <dgm:pt modelId="{FC82E8C2-FE33-46B7-A98C-9D601F497316}" type="sibTrans" cxnId="{BD5657ED-127B-4505-93AC-9A283CE5D832}">
      <dgm:prSet/>
      <dgm:spPr/>
      <dgm:t>
        <a:bodyPr/>
        <a:lstStyle/>
        <a:p>
          <a:endParaRPr lang="ru-RU"/>
        </a:p>
      </dgm:t>
    </dgm:pt>
    <dgm:pt modelId="{4D70A077-65E0-456A-BCE7-9804517AD782}" type="pres">
      <dgm:prSet presAssocID="{3A9C4319-171C-4952-A086-6CE34E50CB63}" presName="Name0" presStyleCnt="0">
        <dgm:presLayoutVars>
          <dgm:chPref val="1"/>
          <dgm:dir/>
          <dgm:animOne val="branch"/>
          <dgm:animLvl val="lvl"/>
          <dgm:resizeHandles/>
        </dgm:presLayoutVars>
      </dgm:prSet>
      <dgm:spPr/>
    </dgm:pt>
    <dgm:pt modelId="{8AA9A813-AFAF-4EC1-A4FF-379154F56E36}" type="pres">
      <dgm:prSet presAssocID="{EFEE1303-44C0-4168-9C37-99EE106EEC38}" presName="vertOne" presStyleCnt="0"/>
      <dgm:spPr/>
    </dgm:pt>
    <dgm:pt modelId="{FCB7F140-4C5B-4B0D-BA1A-D837BDB018D9}" type="pres">
      <dgm:prSet presAssocID="{EFEE1303-44C0-4168-9C37-99EE106EEC38}" presName="txOne" presStyleLbl="node0" presStyleIdx="0" presStyleCnt="1">
        <dgm:presLayoutVars>
          <dgm:chPref val="3"/>
        </dgm:presLayoutVars>
      </dgm:prSet>
      <dgm:spPr/>
    </dgm:pt>
    <dgm:pt modelId="{0181106A-CAD8-4C7A-80E8-C4998323F64F}" type="pres">
      <dgm:prSet presAssocID="{EFEE1303-44C0-4168-9C37-99EE106EEC38}" presName="parTransOne" presStyleCnt="0"/>
      <dgm:spPr/>
    </dgm:pt>
    <dgm:pt modelId="{32FA5ABC-5995-4CBB-A778-B2B185CD8286}" type="pres">
      <dgm:prSet presAssocID="{EFEE1303-44C0-4168-9C37-99EE106EEC38}" presName="horzOne" presStyleCnt="0"/>
      <dgm:spPr/>
    </dgm:pt>
    <dgm:pt modelId="{AB0309FA-794C-4EB8-BBBF-1063C54D4F50}" type="pres">
      <dgm:prSet presAssocID="{85E43337-A577-4D5D-836E-33352DB4A0B7}" presName="vertTwo" presStyleCnt="0"/>
      <dgm:spPr/>
    </dgm:pt>
    <dgm:pt modelId="{99831823-BD1F-4BEA-A764-F4FB6F2AEA65}" type="pres">
      <dgm:prSet presAssocID="{85E43337-A577-4D5D-836E-33352DB4A0B7}" presName="txTwo" presStyleLbl="node2" presStyleIdx="0" presStyleCnt="2">
        <dgm:presLayoutVars>
          <dgm:chPref val="3"/>
        </dgm:presLayoutVars>
      </dgm:prSet>
      <dgm:spPr/>
    </dgm:pt>
    <dgm:pt modelId="{8833C6E8-64E9-4A9D-84DD-3B04EAA9736C}" type="pres">
      <dgm:prSet presAssocID="{85E43337-A577-4D5D-836E-33352DB4A0B7}" presName="parTransTwo" presStyleCnt="0"/>
      <dgm:spPr/>
    </dgm:pt>
    <dgm:pt modelId="{528FC04F-702B-4F13-914C-73FFC40F660C}" type="pres">
      <dgm:prSet presAssocID="{85E43337-A577-4D5D-836E-33352DB4A0B7}" presName="horzTwo" presStyleCnt="0"/>
      <dgm:spPr/>
    </dgm:pt>
    <dgm:pt modelId="{B585AAC2-9D50-4CB0-8015-BA469E380619}" type="pres">
      <dgm:prSet presAssocID="{9E4F8B62-271D-4F94-8CAB-B7F8CACB3FA2}" presName="vertThree" presStyleCnt="0"/>
      <dgm:spPr/>
    </dgm:pt>
    <dgm:pt modelId="{CE611CB1-DA5A-48DA-A451-AFAC4171AE07}" type="pres">
      <dgm:prSet presAssocID="{9E4F8B62-271D-4F94-8CAB-B7F8CACB3FA2}" presName="txThree" presStyleLbl="node3" presStyleIdx="0" presStyleCnt="3">
        <dgm:presLayoutVars>
          <dgm:chPref val="3"/>
        </dgm:presLayoutVars>
      </dgm:prSet>
      <dgm:spPr/>
    </dgm:pt>
    <dgm:pt modelId="{8108EBB6-0A3C-4E9F-A8CA-CE17A73C323E}" type="pres">
      <dgm:prSet presAssocID="{9E4F8B62-271D-4F94-8CAB-B7F8CACB3FA2}" presName="horzThree" presStyleCnt="0"/>
      <dgm:spPr/>
    </dgm:pt>
    <dgm:pt modelId="{30E43F87-841D-4AFF-A37B-E48BE7283B24}" type="pres">
      <dgm:prSet presAssocID="{A67FAD3E-C9EF-44E7-A860-EB109980BA54}" presName="sibSpaceThree" presStyleCnt="0"/>
      <dgm:spPr/>
    </dgm:pt>
    <dgm:pt modelId="{AD382151-99BD-40C2-B497-1B46FB552A2E}" type="pres">
      <dgm:prSet presAssocID="{1183F7AF-16B2-4946-80D8-B1C7FE9108C9}" presName="vertThree" presStyleCnt="0"/>
      <dgm:spPr/>
    </dgm:pt>
    <dgm:pt modelId="{241EE754-0C27-4E50-B6E8-AE1D2E6656A4}" type="pres">
      <dgm:prSet presAssocID="{1183F7AF-16B2-4946-80D8-B1C7FE9108C9}" presName="txThree" presStyleLbl="node3" presStyleIdx="1" presStyleCnt="3">
        <dgm:presLayoutVars>
          <dgm:chPref val="3"/>
        </dgm:presLayoutVars>
      </dgm:prSet>
      <dgm:spPr/>
    </dgm:pt>
    <dgm:pt modelId="{FA6CCAC6-F27E-48BC-893F-063030B0ACE7}" type="pres">
      <dgm:prSet presAssocID="{1183F7AF-16B2-4946-80D8-B1C7FE9108C9}" presName="horzThree" presStyleCnt="0"/>
      <dgm:spPr/>
    </dgm:pt>
    <dgm:pt modelId="{ECDB2CAC-EB39-4DF7-92A5-8B4AA83A62F4}" type="pres">
      <dgm:prSet presAssocID="{AFEE000D-5925-42E5-9120-59FA5C90DCE3}" presName="sibSpaceTwo" presStyleCnt="0"/>
      <dgm:spPr/>
    </dgm:pt>
    <dgm:pt modelId="{3D127A27-B672-4E34-8980-33857F12A736}" type="pres">
      <dgm:prSet presAssocID="{A7FBB65B-B284-4648-A9A7-100887F88BF9}" presName="vertTwo" presStyleCnt="0"/>
      <dgm:spPr/>
    </dgm:pt>
    <dgm:pt modelId="{FA2D97E0-263B-413E-A460-62470215DDE7}" type="pres">
      <dgm:prSet presAssocID="{A7FBB65B-B284-4648-A9A7-100887F88BF9}" presName="txTwo" presStyleLbl="node2" presStyleIdx="1" presStyleCnt="2">
        <dgm:presLayoutVars>
          <dgm:chPref val="3"/>
        </dgm:presLayoutVars>
      </dgm:prSet>
      <dgm:spPr/>
    </dgm:pt>
    <dgm:pt modelId="{3AB2C468-E3C3-48BC-BD7B-E0E73FB63F56}" type="pres">
      <dgm:prSet presAssocID="{A7FBB65B-B284-4648-A9A7-100887F88BF9}" presName="parTransTwo" presStyleCnt="0"/>
      <dgm:spPr/>
    </dgm:pt>
    <dgm:pt modelId="{29922BBE-A548-4C91-88B9-FD5AD989524A}" type="pres">
      <dgm:prSet presAssocID="{A7FBB65B-B284-4648-A9A7-100887F88BF9}" presName="horzTwo" presStyleCnt="0"/>
      <dgm:spPr/>
    </dgm:pt>
    <dgm:pt modelId="{1AF16D3C-5C15-4BE3-AD4B-568252B448B8}" type="pres">
      <dgm:prSet presAssocID="{121C1E3E-4F94-4CEC-944B-2BECF67B8E25}" presName="vertThree" presStyleCnt="0"/>
      <dgm:spPr/>
    </dgm:pt>
    <dgm:pt modelId="{364AF60E-7215-4BE2-86AF-585CD1B664EB}" type="pres">
      <dgm:prSet presAssocID="{121C1E3E-4F94-4CEC-944B-2BECF67B8E25}" presName="txThree" presStyleLbl="node3" presStyleIdx="2" presStyleCnt="3">
        <dgm:presLayoutVars>
          <dgm:chPref val="3"/>
        </dgm:presLayoutVars>
      </dgm:prSet>
      <dgm:spPr/>
    </dgm:pt>
    <dgm:pt modelId="{2C7FF535-2128-41CF-87E4-E48D33DE924B}" type="pres">
      <dgm:prSet presAssocID="{121C1E3E-4F94-4CEC-944B-2BECF67B8E25}" presName="horzThree" presStyleCnt="0"/>
      <dgm:spPr/>
    </dgm:pt>
  </dgm:ptLst>
  <dgm:cxnLst>
    <dgm:cxn modelId="{180B9B0A-A03A-4181-A855-2C02B1DC9752}" srcId="{85E43337-A577-4D5D-836E-33352DB4A0B7}" destId="{1183F7AF-16B2-4946-80D8-B1C7FE9108C9}" srcOrd="1" destOrd="0" parTransId="{4191969E-E81C-4FBB-8000-9030358BE0CA}" sibTransId="{6FC36C67-B006-43C1-8804-67B7C932593A}"/>
    <dgm:cxn modelId="{83817515-C9CF-4B2B-B60F-92486FB7BF40}" type="presOf" srcId="{9E4F8B62-271D-4F94-8CAB-B7F8CACB3FA2}" destId="{CE611CB1-DA5A-48DA-A451-AFAC4171AE07}" srcOrd="0" destOrd="0" presId="urn:microsoft.com/office/officeart/2005/8/layout/hierarchy4"/>
    <dgm:cxn modelId="{5E69F722-2E29-4055-8475-60CD1C4F49B3}" type="presOf" srcId="{121C1E3E-4F94-4CEC-944B-2BECF67B8E25}" destId="{364AF60E-7215-4BE2-86AF-585CD1B664EB}" srcOrd="0" destOrd="0" presId="urn:microsoft.com/office/officeart/2005/8/layout/hierarchy4"/>
    <dgm:cxn modelId="{CB13DB6E-304C-4689-9502-704101A7F62C}" srcId="{EFEE1303-44C0-4168-9C37-99EE106EEC38}" destId="{85E43337-A577-4D5D-836E-33352DB4A0B7}" srcOrd="0" destOrd="0" parTransId="{4313945A-87D1-4302-9951-0ED25DFB9CF9}" sibTransId="{AFEE000D-5925-42E5-9120-59FA5C90DCE3}"/>
    <dgm:cxn modelId="{27487B80-6334-4054-818D-046E134BFDA2}" type="presOf" srcId="{3A9C4319-171C-4952-A086-6CE34E50CB63}" destId="{4D70A077-65E0-456A-BCE7-9804517AD782}" srcOrd="0" destOrd="0" presId="urn:microsoft.com/office/officeart/2005/8/layout/hierarchy4"/>
    <dgm:cxn modelId="{4A8905B2-7B8C-4B4D-9BCE-A986AF2BE262}" srcId="{85E43337-A577-4D5D-836E-33352DB4A0B7}" destId="{9E4F8B62-271D-4F94-8CAB-B7F8CACB3FA2}" srcOrd="0" destOrd="0" parTransId="{5FCA03D7-5F5F-4B55-927E-E955D00602E2}" sibTransId="{A67FAD3E-C9EF-44E7-A860-EB109980BA54}"/>
    <dgm:cxn modelId="{9636C7BC-B3D5-4EB5-8FD3-7CFFE666F9C3}" type="presOf" srcId="{A7FBB65B-B284-4648-A9A7-100887F88BF9}" destId="{FA2D97E0-263B-413E-A460-62470215DDE7}" srcOrd="0" destOrd="0" presId="urn:microsoft.com/office/officeart/2005/8/layout/hierarchy4"/>
    <dgm:cxn modelId="{E98B31BE-2124-4376-A2E5-E7DBD94EB435}" type="presOf" srcId="{EFEE1303-44C0-4168-9C37-99EE106EEC38}" destId="{FCB7F140-4C5B-4B0D-BA1A-D837BDB018D9}" srcOrd="0" destOrd="0" presId="urn:microsoft.com/office/officeart/2005/8/layout/hierarchy4"/>
    <dgm:cxn modelId="{4A7547CD-5E66-4B91-ADDF-990BF33CB0A9}" type="presOf" srcId="{1183F7AF-16B2-4946-80D8-B1C7FE9108C9}" destId="{241EE754-0C27-4E50-B6E8-AE1D2E6656A4}" srcOrd="0" destOrd="0" presId="urn:microsoft.com/office/officeart/2005/8/layout/hierarchy4"/>
    <dgm:cxn modelId="{0461C2D0-D8AC-47B1-A06A-A62301FB0AC5}" srcId="{EFEE1303-44C0-4168-9C37-99EE106EEC38}" destId="{A7FBB65B-B284-4648-A9A7-100887F88BF9}" srcOrd="1" destOrd="0" parTransId="{28B1760A-C9D5-45A8-B4FB-2D780485DAEB}" sibTransId="{D2602F8B-D255-44EE-A09F-D1F9BFA5061A}"/>
    <dgm:cxn modelId="{BD5657ED-127B-4505-93AC-9A283CE5D832}" srcId="{A7FBB65B-B284-4648-A9A7-100887F88BF9}" destId="{121C1E3E-4F94-4CEC-944B-2BECF67B8E25}" srcOrd="0" destOrd="0" parTransId="{1853545C-E298-4C67-AD1D-7E7B80150D7E}" sibTransId="{FC82E8C2-FE33-46B7-A98C-9D601F497316}"/>
    <dgm:cxn modelId="{337459EF-37B3-4C9A-B00C-7B753355239A}" type="presOf" srcId="{85E43337-A577-4D5D-836E-33352DB4A0B7}" destId="{99831823-BD1F-4BEA-A764-F4FB6F2AEA65}" srcOrd="0" destOrd="0" presId="urn:microsoft.com/office/officeart/2005/8/layout/hierarchy4"/>
    <dgm:cxn modelId="{CF8C91F5-AE33-4DA7-85F9-4D063835C54F}" srcId="{3A9C4319-171C-4952-A086-6CE34E50CB63}" destId="{EFEE1303-44C0-4168-9C37-99EE106EEC38}" srcOrd="0" destOrd="0" parTransId="{3538DCD5-A70D-40D1-9F65-23E2E492B254}" sibTransId="{CCBBD772-F446-4712-85EC-07E223A47B60}"/>
    <dgm:cxn modelId="{4AF08DD6-B362-4115-839E-986A0FEFCD56}" type="presParOf" srcId="{4D70A077-65E0-456A-BCE7-9804517AD782}" destId="{8AA9A813-AFAF-4EC1-A4FF-379154F56E36}" srcOrd="0" destOrd="0" presId="urn:microsoft.com/office/officeart/2005/8/layout/hierarchy4"/>
    <dgm:cxn modelId="{C3DA881C-CF87-4796-8776-CAC8DBA80F3B}" type="presParOf" srcId="{8AA9A813-AFAF-4EC1-A4FF-379154F56E36}" destId="{FCB7F140-4C5B-4B0D-BA1A-D837BDB018D9}" srcOrd="0" destOrd="0" presId="urn:microsoft.com/office/officeart/2005/8/layout/hierarchy4"/>
    <dgm:cxn modelId="{034996B1-8308-4A72-8169-38F9B820C3A6}" type="presParOf" srcId="{8AA9A813-AFAF-4EC1-A4FF-379154F56E36}" destId="{0181106A-CAD8-4C7A-80E8-C4998323F64F}" srcOrd="1" destOrd="0" presId="urn:microsoft.com/office/officeart/2005/8/layout/hierarchy4"/>
    <dgm:cxn modelId="{63815A9E-BE16-4B05-AA33-D8D30CD55CE6}" type="presParOf" srcId="{8AA9A813-AFAF-4EC1-A4FF-379154F56E36}" destId="{32FA5ABC-5995-4CBB-A778-B2B185CD8286}" srcOrd="2" destOrd="0" presId="urn:microsoft.com/office/officeart/2005/8/layout/hierarchy4"/>
    <dgm:cxn modelId="{E15F7F9D-698C-4DA3-A4E1-60E9D45D95DF}" type="presParOf" srcId="{32FA5ABC-5995-4CBB-A778-B2B185CD8286}" destId="{AB0309FA-794C-4EB8-BBBF-1063C54D4F50}" srcOrd="0" destOrd="0" presId="urn:microsoft.com/office/officeart/2005/8/layout/hierarchy4"/>
    <dgm:cxn modelId="{CE17299F-45B1-4234-AE62-21434C0D85F3}" type="presParOf" srcId="{AB0309FA-794C-4EB8-BBBF-1063C54D4F50}" destId="{99831823-BD1F-4BEA-A764-F4FB6F2AEA65}" srcOrd="0" destOrd="0" presId="urn:microsoft.com/office/officeart/2005/8/layout/hierarchy4"/>
    <dgm:cxn modelId="{39AB0215-45DD-4F44-A4ED-09BC3DD9D38D}" type="presParOf" srcId="{AB0309FA-794C-4EB8-BBBF-1063C54D4F50}" destId="{8833C6E8-64E9-4A9D-84DD-3B04EAA9736C}" srcOrd="1" destOrd="0" presId="urn:microsoft.com/office/officeart/2005/8/layout/hierarchy4"/>
    <dgm:cxn modelId="{F02B31B5-B8B7-4DA4-9DFC-73DE872B8297}" type="presParOf" srcId="{AB0309FA-794C-4EB8-BBBF-1063C54D4F50}" destId="{528FC04F-702B-4F13-914C-73FFC40F660C}" srcOrd="2" destOrd="0" presId="urn:microsoft.com/office/officeart/2005/8/layout/hierarchy4"/>
    <dgm:cxn modelId="{5DE8AD86-14AF-4C8F-9EA6-52864C194953}" type="presParOf" srcId="{528FC04F-702B-4F13-914C-73FFC40F660C}" destId="{B585AAC2-9D50-4CB0-8015-BA469E380619}" srcOrd="0" destOrd="0" presId="urn:microsoft.com/office/officeart/2005/8/layout/hierarchy4"/>
    <dgm:cxn modelId="{B14078F0-9DE7-44F1-A14C-C372280EFDC8}" type="presParOf" srcId="{B585AAC2-9D50-4CB0-8015-BA469E380619}" destId="{CE611CB1-DA5A-48DA-A451-AFAC4171AE07}" srcOrd="0" destOrd="0" presId="urn:microsoft.com/office/officeart/2005/8/layout/hierarchy4"/>
    <dgm:cxn modelId="{1ADFFEFA-FD13-4305-AF2B-2BCAA531E508}" type="presParOf" srcId="{B585AAC2-9D50-4CB0-8015-BA469E380619}" destId="{8108EBB6-0A3C-4E9F-A8CA-CE17A73C323E}" srcOrd="1" destOrd="0" presId="urn:microsoft.com/office/officeart/2005/8/layout/hierarchy4"/>
    <dgm:cxn modelId="{F456E9A9-6B25-40AD-990C-84D57128A179}" type="presParOf" srcId="{528FC04F-702B-4F13-914C-73FFC40F660C}" destId="{30E43F87-841D-4AFF-A37B-E48BE7283B24}" srcOrd="1" destOrd="0" presId="urn:microsoft.com/office/officeart/2005/8/layout/hierarchy4"/>
    <dgm:cxn modelId="{102E7228-719A-4993-84E5-6983F71D366C}" type="presParOf" srcId="{528FC04F-702B-4F13-914C-73FFC40F660C}" destId="{AD382151-99BD-40C2-B497-1B46FB552A2E}" srcOrd="2" destOrd="0" presId="urn:microsoft.com/office/officeart/2005/8/layout/hierarchy4"/>
    <dgm:cxn modelId="{3FE5AA18-9E67-45D8-B1ED-1E16B0E05583}" type="presParOf" srcId="{AD382151-99BD-40C2-B497-1B46FB552A2E}" destId="{241EE754-0C27-4E50-B6E8-AE1D2E6656A4}" srcOrd="0" destOrd="0" presId="urn:microsoft.com/office/officeart/2005/8/layout/hierarchy4"/>
    <dgm:cxn modelId="{B2597450-FF6B-45DF-9FA2-E1729EA4416E}" type="presParOf" srcId="{AD382151-99BD-40C2-B497-1B46FB552A2E}" destId="{FA6CCAC6-F27E-48BC-893F-063030B0ACE7}" srcOrd="1" destOrd="0" presId="urn:microsoft.com/office/officeart/2005/8/layout/hierarchy4"/>
    <dgm:cxn modelId="{E1491D50-07EC-4B68-A622-94F903835E68}" type="presParOf" srcId="{32FA5ABC-5995-4CBB-A778-B2B185CD8286}" destId="{ECDB2CAC-EB39-4DF7-92A5-8B4AA83A62F4}" srcOrd="1" destOrd="0" presId="urn:microsoft.com/office/officeart/2005/8/layout/hierarchy4"/>
    <dgm:cxn modelId="{64892709-6772-4186-AC8B-3536F5FE0825}" type="presParOf" srcId="{32FA5ABC-5995-4CBB-A778-B2B185CD8286}" destId="{3D127A27-B672-4E34-8980-33857F12A736}" srcOrd="2" destOrd="0" presId="urn:microsoft.com/office/officeart/2005/8/layout/hierarchy4"/>
    <dgm:cxn modelId="{9002CE49-117F-447C-A8F0-197D27E0A040}" type="presParOf" srcId="{3D127A27-B672-4E34-8980-33857F12A736}" destId="{FA2D97E0-263B-413E-A460-62470215DDE7}" srcOrd="0" destOrd="0" presId="urn:microsoft.com/office/officeart/2005/8/layout/hierarchy4"/>
    <dgm:cxn modelId="{062CD2F8-F7B7-458B-82ED-3BBF5487C75B}" type="presParOf" srcId="{3D127A27-B672-4E34-8980-33857F12A736}" destId="{3AB2C468-E3C3-48BC-BD7B-E0E73FB63F56}" srcOrd="1" destOrd="0" presId="urn:microsoft.com/office/officeart/2005/8/layout/hierarchy4"/>
    <dgm:cxn modelId="{D502C2FA-89DD-4418-A13A-368C0BEE964A}" type="presParOf" srcId="{3D127A27-B672-4E34-8980-33857F12A736}" destId="{29922BBE-A548-4C91-88B9-FD5AD989524A}" srcOrd="2" destOrd="0" presId="urn:microsoft.com/office/officeart/2005/8/layout/hierarchy4"/>
    <dgm:cxn modelId="{4425B6C5-7E07-48B5-936A-3FE75486CACE}" type="presParOf" srcId="{29922BBE-A548-4C91-88B9-FD5AD989524A}" destId="{1AF16D3C-5C15-4BE3-AD4B-568252B448B8}" srcOrd="0" destOrd="0" presId="urn:microsoft.com/office/officeart/2005/8/layout/hierarchy4"/>
    <dgm:cxn modelId="{74DB1806-643F-45D2-B304-6F8AB97C1452}" type="presParOf" srcId="{1AF16D3C-5C15-4BE3-AD4B-568252B448B8}" destId="{364AF60E-7215-4BE2-86AF-585CD1B664EB}" srcOrd="0" destOrd="0" presId="urn:microsoft.com/office/officeart/2005/8/layout/hierarchy4"/>
    <dgm:cxn modelId="{6042360E-16B8-4327-98A7-D8BB9732503E}" type="presParOf" srcId="{1AF16D3C-5C15-4BE3-AD4B-568252B448B8}" destId="{2C7FF535-2128-41CF-87E4-E48D33DE924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B8DA9A-7DA7-47B0-908E-7A1235763C40}" type="doc">
      <dgm:prSet loTypeId="urn:microsoft.com/office/officeart/2005/8/layout/matrix1" loCatId="matrix" qsTypeId="urn:microsoft.com/office/officeart/2005/8/quickstyle/simple5" qsCatId="simple" csTypeId="urn:microsoft.com/office/officeart/2005/8/colors/accent2_2" csCatId="accent2" phldr="1"/>
      <dgm:spPr/>
      <dgm:t>
        <a:bodyPr/>
        <a:lstStyle/>
        <a:p>
          <a:endParaRPr lang="ru-RU"/>
        </a:p>
      </dgm:t>
    </dgm:pt>
    <dgm:pt modelId="{2E3E7D89-B235-4329-8614-0499038C9F32}">
      <dgm:prSet phldrT="[Текст]" phldr="1"/>
      <dgm:spPr>
        <a:blipFill rotWithShape="0">
          <a:blip xmlns:r="http://schemas.openxmlformats.org/officeDocument/2006/relationships" r:embed="rId1"/>
          <a:srcRect/>
          <a:stretch>
            <a:fillRect l="-41000" r="-41000"/>
          </a:stretch>
        </a:blipFill>
      </dgm:spPr>
      <dgm:t>
        <a:bodyPr/>
        <a:lstStyle/>
        <a:p>
          <a:endParaRPr lang="ru-RU" dirty="0"/>
        </a:p>
      </dgm:t>
    </dgm:pt>
    <dgm:pt modelId="{D1C53517-B26E-488B-BB77-8A54DF20A139}" type="parTrans" cxnId="{09B973C9-CE6F-4FF5-B288-8C264729CC12}">
      <dgm:prSet/>
      <dgm:spPr/>
      <dgm:t>
        <a:bodyPr/>
        <a:lstStyle/>
        <a:p>
          <a:endParaRPr lang="ru-RU"/>
        </a:p>
      </dgm:t>
    </dgm:pt>
    <dgm:pt modelId="{510391BA-F348-4961-9345-6CB6805E54C7}" type="sibTrans" cxnId="{09B973C9-CE6F-4FF5-B288-8C264729CC12}">
      <dgm:prSet/>
      <dgm:spPr/>
      <dgm:t>
        <a:bodyPr/>
        <a:lstStyle/>
        <a:p>
          <a:endParaRPr lang="ru-RU"/>
        </a:p>
      </dgm:t>
    </dgm:pt>
    <dgm:pt modelId="{A5C65D80-41F5-4A41-BA82-7841148C7056}">
      <dgm:prSet phldrT="[Текст]" custT="1"/>
      <dgm:spPr/>
      <dgm:t>
        <a:bodyPr/>
        <a:lstStyle/>
        <a:p>
          <a:r>
            <a:rPr lang="ro-MD" sz="2000" dirty="0">
              <a:solidFill>
                <a:schemeClr val="tx1"/>
              </a:solidFill>
            </a:rPr>
            <a:t>Securitatea internațională, numită și securitate globală, este un termen care se referă la măsurile luate de state și organizații internaționale, precum Națiunile Unite, Uniunea Europeană și altele, pentru a asigura supraviețuirea și siguranța reciprocă.</a:t>
          </a:r>
          <a:endParaRPr lang="ru-RU" sz="2000" dirty="0">
            <a:solidFill>
              <a:schemeClr val="tx1"/>
            </a:solidFill>
          </a:endParaRPr>
        </a:p>
      </dgm:t>
    </dgm:pt>
    <dgm:pt modelId="{79077796-2B44-4F47-B646-1442CADA32E3}" type="parTrans" cxnId="{31C8348D-1321-4A2B-A9C5-95F14B86346D}">
      <dgm:prSet/>
      <dgm:spPr/>
      <dgm:t>
        <a:bodyPr/>
        <a:lstStyle/>
        <a:p>
          <a:endParaRPr lang="ru-RU"/>
        </a:p>
      </dgm:t>
    </dgm:pt>
    <dgm:pt modelId="{E1200AAD-5108-463A-BB9B-83BBCA7230F9}" type="sibTrans" cxnId="{31C8348D-1321-4A2B-A9C5-95F14B86346D}">
      <dgm:prSet/>
      <dgm:spPr/>
      <dgm:t>
        <a:bodyPr/>
        <a:lstStyle/>
        <a:p>
          <a:endParaRPr lang="ru-RU"/>
        </a:p>
      </dgm:t>
    </dgm:pt>
    <dgm:pt modelId="{E9580FCA-C719-4A67-BC5A-D20181B7FB3F}">
      <dgm:prSet phldrT="[Текст]"/>
      <dgm:spPr/>
      <dgm:t>
        <a:bodyPr/>
        <a:lstStyle/>
        <a:p>
          <a:r>
            <a:rPr lang="ro-MD" dirty="0">
              <a:solidFill>
                <a:schemeClr val="tx1"/>
              </a:solidFill>
              <a:latin typeface="Times New Roman" panose="02020603050405020304" pitchFamily="18" charset="0"/>
              <a:cs typeface="Times New Roman" panose="02020603050405020304" pitchFamily="18" charset="0"/>
            </a:rPr>
            <a:t>Conținutul securității internaționale s-a extins de-a lungul anilor. Astăzi acoperă o varietate de probleme interconectate din lume care afectează supraviețuirea. Ea variază de la modurile tradiționale sau convenționale de putere militară, cauzele și consecințele războiului între state, puterea economică, până la conflicte etnice, religioase și ideologice, conflicte comerciale și economice, aprovizionarea cu energie, știință și tehnologie, alimente, precum și amenințări. la securitatea umană și la stabilitatea statelor de la degradarea mediului, bolile infecțioase, schimbările climatice și activitățile actorilor nestatali</a:t>
          </a:r>
          <a:r>
            <a:rPr lang="ro-MD" dirty="0"/>
            <a:t>.</a:t>
          </a:r>
          <a:endParaRPr lang="ru-RU" dirty="0"/>
        </a:p>
      </dgm:t>
    </dgm:pt>
    <dgm:pt modelId="{50F60D12-56B2-4B72-BDE2-5680031C3DDB}" type="parTrans" cxnId="{74B5D7D0-C891-4639-A9B3-88F5941B25AF}">
      <dgm:prSet/>
      <dgm:spPr/>
      <dgm:t>
        <a:bodyPr/>
        <a:lstStyle/>
        <a:p>
          <a:endParaRPr lang="ru-RU"/>
        </a:p>
      </dgm:t>
    </dgm:pt>
    <dgm:pt modelId="{DA0FD90D-1971-4530-9236-7B00EF1DEE4B}" type="sibTrans" cxnId="{74B5D7D0-C891-4639-A9B3-88F5941B25AF}">
      <dgm:prSet/>
      <dgm:spPr/>
      <dgm:t>
        <a:bodyPr/>
        <a:lstStyle/>
        <a:p>
          <a:endParaRPr lang="ru-RU"/>
        </a:p>
      </dgm:t>
    </dgm:pt>
    <dgm:pt modelId="{D4AFE16E-DC58-439D-B637-BEEB6D0A2B00}">
      <dgm:prSet phldrT="[Текст]" custT="1"/>
      <dgm:spPr/>
      <dgm:t>
        <a:bodyPr/>
        <a:lstStyle/>
        <a:p>
          <a:r>
            <a:rPr lang="ro-MD" sz="2400" dirty="0">
              <a:solidFill>
                <a:schemeClr val="tx1"/>
              </a:solidFill>
              <a:latin typeface="Times New Roman" panose="02020603050405020304" pitchFamily="18" charset="0"/>
              <a:cs typeface="Times New Roman" panose="02020603050405020304" pitchFamily="18" charset="0"/>
            </a:rPr>
            <a:t>Conceptul de securitate internaţională a fost formulat odată cu crearea ONU. În primul articol al Cartei ONU se defineşte obiectivul său principal, şi anume „pentru a menţine pacea şi securitatea internaţională”</a:t>
          </a:r>
          <a:endParaRPr lang="ru-RU" sz="2400" dirty="0">
            <a:solidFill>
              <a:schemeClr val="tx1"/>
            </a:solidFill>
            <a:latin typeface="Times New Roman" panose="02020603050405020304" pitchFamily="18" charset="0"/>
            <a:cs typeface="Times New Roman" panose="02020603050405020304" pitchFamily="18" charset="0"/>
          </a:endParaRPr>
        </a:p>
      </dgm:t>
    </dgm:pt>
    <dgm:pt modelId="{CA546F8E-CBFD-4F6E-B126-84B00E6A2AE9}" type="parTrans" cxnId="{2EBA11C8-077F-4611-B425-035E82FD0944}">
      <dgm:prSet/>
      <dgm:spPr/>
      <dgm:t>
        <a:bodyPr/>
        <a:lstStyle/>
        <a:p>
          <a:endParaRPr lang="ru-RU"/>
        </a:p>
      </dgm:t>
    </dgm:pt>
    <dgm:pt modelId="{1E893914-82DD-4B87-9548-9A100555E09A}" type="sibTrans" cxnId="{2EBA11C8-077F-4611-B425-035E82FD0944}">
      <dgm:prSet/>
      <dgm:spPr/>
      <dgm:t>
        <a:bodyPr/>
        <a:lstStyle/>
        <a:p>
          <a:endParaRPr lang="ru-RU"/>
        </a:p>
      </dgm:t>
    </dgm:pt>
    <dgm:pt modelId="{CCA156F2-C702-4774-ACD1-2A01391F5859}">
      <dgm:prSet phldrT="[Текст]" custT="1"/>
      <dgm:spPr/>
      <dgm:t>
        <a:bodyPr/>
        <a:lstStyle/>
        <a:p>
          <a:r>
            <a:rPr lang="ro-MD" sz="1800" dirty="0">
              <a:solidFill>
                <a:schemeClr val="tx1"/>
              </a:solidFill>
              <a:latin typeface="Times New Roman" panose="02020603050405020304" pitchFamily="18" charset="0"/>
              <a:cs typeface="Times New Roman" panose="02020603050405020304" pitchFamily="18" charset="0"/>
            </a:rPr>
            <a:t>Larg acceptat, conceptul de „securitate”, a început să fie utilizat frecvent în Statele Unite la sfârşitul anilor 1940 – începutul anilor 1950 când termenul făcea referire la sfera civilmilitară privind strategia de cercetare, tehnologia, controlul armelor în timpul Războiului Rece, în care problema confruntărilor militare, în special în noua dimensiune nucleară, a apărut ca domeniu dominant al relaţiilor internaţionale.</a:t>
          </a:r>
          <a:endParaRPr lang="ru-RU" sz="1800" dirty="0">
            <a:solidFill>
              <a:schemeClr val="tx1"/>
            </a:solidFill>
            <a:latin typeface="Times New Roman" panose="02020603050405020304" pitchFamily="18" charset="0"/>
            <a:cs typeface="Times New Roman" panose="02020603050405020304" pitchFamily="18" charset="0"/>
          </a:endParaRPr>
        </a:p>
      </dgm:t>
    </dgm:pt>
    <dgm:pt modelId="{7BB5C781-EAD9-4A8E-80D4-3E4B2F07CDF9}" type="parTrans" cxnId="{06BD899A-6D76-42B2-BB59-09E460D3181E}">
      <dgm:prSet/>
      <dgm:spPr/>
      <dgm:t>
        <a:bodyPr/>
        <a:lstStyle/>
        <a:p>
          <a:endParaRPr lang="ru-RU"/>
        </a:p>
      </dgm:t>
    </dgm:pt>
    <dgm:pt modelId="{617D7674-DD77-4099-9689-9E619FEA2A83}" type="sibTrans" cxnId="{06BD899A-6D76-42B2-BB59-09E460D3181E}">
      <dgm:prSet/>
      <dgm:spPr/>
      <dgm:t>
        <a:bodyPr/>
        <a:lstStyle/>
        <a:p>
          <a:endParaRPr lang="ru-RU"/>
        </a:p>
      </dgm:t>
    </dgm:pt>
    <dgm:pt modelId="{DF960BF4-A86E-4990-94D5-6942050AE23D}" type="pres">
      <dgm:prSet presAssocID="{46B8DA9A-7DA7-47B0-908E-7A1235763C40}" presName="diagram" presStyleCnt="0">
        <dgm:presLayoutVars>
          <dgm:chMax val="1"/>
          <dgm:dir/>
          <dgm:animLvl val="ctr"/>
          <dgm:resizeHandles val="exact"/>
        </dgm:presLayoutVars>
      </dgm:prSet>
      <dgm:spPr/>
    </dgm:pt>
    <dgm:pt modelId="{B55AC0AF-EF92-44BA-8FC6-40517454BD86}" type="pres">
      <dgm:prSet presAssocID="{46B8DA9A-7DA7-47B0-908E-7A1235763C40}" presName="matrix" presStyleCnt="0"/>
      <dgm:spPr/>
    </dgm:pt>
    <dgm:pt modelId="{F06AB0FB-6652-4D58-9470-F38E74DD0835}" type="pres">
      <dgm:prSet presAssocID="{46B8DA9A-7DA7-47B0-908E-7A1235763C40}" presName="tile1" presStyleLbl="node1" presStyleIdx="0" presStyleCnt="4"/>
      <dgm:spPr/>
    </dgm:pt>
    <dgm:pt modelId="{88001C2A-DB20-4D42-96D8-608D8523D209}" type="pres">
      <dgm:prSet presAssocID="{46B8DA9A-7DA7-47B0-908E-7A1235763C40}" presName="tile1text" presStyleLbl="node1" presStyleIdx="0" presStyleCnt="4">
        <dgm:presLayoutVars>
          <dgm:chMax val="0"/>
          <dgm:chPref val="0"/>
          <dgm:bulletEnabled val="1"/>
        </dgm:presLayoutVars>
      </dgm:prSet>
      <dgm:spPr/>
    </dgm:pt>
    <dgm:pt modelId="{9724C5B9-762F-479C-B3EE-5587FA99EF0A}" type="pres">
      <dgm:prSet presAssocID="{46B8DA9A-7DA7-47B0-908E-7A1235763C40}" presName="tile2" presStyleLbl="node1" presStyleIdx="1" presStyleCnt="4"/>
      <dgm:spPr/>
    </dgm:pt>
    <dgm:pt modelId="{97FFA5E7-6660-4BE7-ACE4-E89A67044230}" type="pres">
      <dgm:prSet presAssocID="{46B8DA9A-7DA7-47B0-908E-7A1235763C40}" presName="tile2text" presStyleLbl="node1" presStyleIdx="1" presStyleCnt="4">
        <dgm:presLayoutVars>
          <dgm:chMax val="0"/>
          <dgm:chPref val="0"/>
          <dgm:bulletEnabled val="1"/>
        </dgm:presLayoutVars>
      </dgm:prSet>
      <dgm:spPr/>
    </dgm:pt>
    <dgm:pt modelId="{AAA3B567-A486-4118-86F3-F655F4A5578F}" type="pres">
      <dgm:prSet presAssocID="{46B8DA9A-7DA7-47B0-908E-7A1235763C40}" presName="tile3" presStyleLbl="node1" presStyleIdx="2" presStyleCnt="4"/>
      <dgm:spPr/>
    </dgm:pt>
    <dgm:pt modelId="{EF132778-58B1-4646-9B37-28BF94E470F6}" type="pres">
      <dgm:prSet presAssocID="{46B8DA9A-7DA7-47B0-908E-7A1235763C40}" presName="tile3text" presStyleLbl="node1" presStyleIdx="2" presStyleCnt="4">
        <dgm:presLayoutVars>
          <dgm:chMax val="0"/>
          <dgm:chPref val="0"/>
          <dgm:bulletEnabled val="1"/>
        </dgm:presLayoutVars>
      </dgm:prSet>
      <dgm:spPr/>
    </dgm:pt>
    <dgm:pt modelId="{DFE3B4FC-DFF3-4036-9461-566306301771}" type="pres">
      <dgm:prSet presAssocID="{46B8DA9A-7DA7-47B0-908E-7A1235763C40}" presName="tile4" presStyleLbl="node1" presStyleIdx="3" presStyleCnt="4"/>
      <dgm:spPr/>
    </dgm:pt>
    <dgm:pt modelId="{D35878F4-60B9-4F78-B571-9BC0520CEBAA}" type="pres">
      <dgm:prSet presAssocID="{46B8DA9A-7DA7-47B0-908E-7A1235763C40}" presName="tile4text" presStyleLbl="node1" presStyleIdx="3" presStyleCnt="4">
        <dgm:presLayoutVars>
          <dgm:chMax val="0"/>
          <dgm:chPref val="0"/>
          <dgm:bulletEnabled val="1"/>
        </dgm:presLayoutVars>
      </dgm:prSet>
      <dgm:spPr/>
    </dgm:pt>
    <dgm:pt modelId="{4F4EEF28-F715-4071-8050-240037E595E2}" type="pres">
      <dgm:prSet presAssocID="{46B8DA9A-7DA7-47B0-908E-7A1235763C40}" presName="centerTile" presStyleLbl="fgShp" presStyleIdx="0" presStyleCnt="1">
        <dgm:presLayoutVars>
          <dgm:chMax val="0"/>
          <dgm:chPref val="0"/>
        </dgm:presLayoutVars>
      </dgm:prSet>
      <dgm:spPr/>
    </dgm:pt>
  </dgm:ptLst>
  <dgm:cxnLst>
    <dgm:cxn modelId="{39E1EE3A-8FCF-4527-B31C-D4C9DE52C684}" type="presOf" srcId="{E9580FCA-C719-4A67-BC5A-D20181B7FB3F}" destId="{9724C5B9-762F-479C-B3EE-5587FA99EF0A}" srcOrd="0" destOrd="0" presId="urn:microsoft.com/office/officeart/2005/8/layout/matrix1"/>
    <dgm:cxn modelId="{55EE2A3B-1135-4197-8234-C2F7CF353991}" type="presOf" srcId="{A5C65D80-41F5-4A41-BA82-7841148C7056}" destId="{F06AB0FB-6652-4D58-9470-F38E74DD0835}" srcOrd="0" destOrd="0" presId="urn:microsoft.com/office/officeart/2005/8/layout/matrix1"/>
    <dgm:cxn modelId="{CFE30B42-EDC2-419B-8B48-33D012DDEBF6}" type="presOf" srcId="{A5C65D80-41F5-4A41-BA82-7841148C7056}" destId="{88001C2A-DB20-4D42-96D8-608D8523D209}" srcOrd="1" destOrd="0" presId="urn:microsoft.com/office/officeart/2005/8/layout/matrix1"/>
    <dgm:cxn modelId="{4BE82B66-E6B7-478A-9FC8-C0E4EAA047E7}" type="presOf" srcId="{CCA156F2-C702-4774-ACD1-2A01391F5859}" destId="{DFE3B4FC-DFF3-4036-9461-566306301771}" srcOrd="0" destOrd="0" presId="urn:microsoft.com/office/officeart/2005/8/layout/matrix1"/>
    <dgm:cxn modelId="{ED749F55-E48D-4C35-98C0-247054CA122C}" type="presOf" srcId="{2E3E7D89-B235-4329-8614-0499038C9F32}" destId="{4F4EEF28-F715-4071-8050-240037E595E2}" srcOrd="0" destOrd="0" presId="urn:microsoft.com/office/officeart/2005/8/layout/matrix1"/>
    <dgm:cxn modelId="{5B082A7D-6A3B-421A-ADE1-16A2602E4CA3}" type="presOf" srcId="{E9580FCA-C719-4A67-BC5A-D20181B7FB3F}" destId="{97FFA5E7-6660-4BE7-ACE4-E89A67044230}" srcOrd="1" destOrd="0" presId="urn:microsoft.com/office/officeart/2005/8/layout/matrix1"/>
    <dgm:cxn modelId="{3D207E8B-68D8-4369-90EF-D659E00817CD}" type="presOf" srcId="{D4AFE16E-DC58-439D-B637-BEEB6D0A2B00}" destId="{EF132778-58B1-4646-9B37-28BF94E470F6}" srcOrd="1" destOrd="0" presId="urn:microsoft.com/office/officeart/2005/8/layout/matrix1"/>
    <dgm:cxn modelId="{31C8348D-1321-4A2B-A9C5-95F14B86346D}" srcId="{2E3E7D89-B235-4329-8614-0499038C9F32}" destId="{A5C65D80-41F5-4A41-BA82-7841148C7056}" srcOrd="0" destOrd="0" parTransId="{79077796-2B44-4F47-B646-1442CADA32E3}" sibTransId="{E1200AAD-5108-463A-BB9B-83BBCA7230F9}"/>
    <dgm:cxn modelId="{06BD899A-6D76-42B2-BB59-09E460D3181E}" srcId="{2E3E7D89-B235-4329-8614-0499038C9F32}" destId="{CCA156F2-C702-4774-ACD1-2A01391F5859}" srcOrd="3" destOrd="0" parTransId="{7BB5C781-EAD9-4A8E-80D4-3E4B2F07CDF9}" sibTransId="{617D7674-DD77-4099-9689-9E619FEA2A83}"/>
    <dgm:cxn modelId="{C19A24A7-DE36-4AC6-8497-3039A766296D}" type="presOf" srcId="{D4AFE16E-DC58-439D-B637-BEEB6D0A2B00}" destId="{AAA3B567-A486-4118-86F3-F655F4A5578F}" srcOrd="0" destOrd="0" presId="urn:microsoft.com/office/officeart/2005/8/layout/matrix1"/>
    <dgm:cxn modelId="{F330EBC2-4916-429A-A2AD-95EA05D3FFE3}" type="presOf" srcId="{46B8DA9A-7DA7-47B0-908E-7A1235763C40}" destId="{DF960BF4-A86E-4990-94D5-6942050AE23D}" srcOrd="0" destOrd="0" presId="urn:microsoft.com/office/officeart/2005/8/layout/matrix1"/>
    <dgm:cxn modelId="{2EBA11C8-077F-4611-B425-035E82FD0944}" srcId="{2E3E7D89-B235-4329-8614-0499038C9F32}" destId="{D4AFE16E-DC58-439D-B637-BEEB6D0A2B00}" srcOrd="2" destOrd="0" parTransId="{CA546F8E-CBFD-4F6E-B126-84B00E6A2AE9}" sibTransId="{1E893914-82DD-4B87-9548-9A100555E09A}"/>
    <dgm:cxn modelId="{09B973C9-CE6F-4FF5-B288-8C264729CC12}" srcId="{46B8DA9A-7DA7-47B0-908E-7A1235763C40}" destId="{2E3E7D89-B235-4329-8614-0499038C9F32}" srcOrd="0" destOrd="0" parTransId="{D1C53517-B26E-488B-BB77-8A54DF20A139}" sibTransId="{510391BA-F348-4961-9345-6CB6805E54C7}"/>
    <dgm:cxn modelId="{74B5D7D0-C891-4639-A9B3-88F5941B25AF}" srcId="{2E3E7D89-B235-4329-8614-0499038C9F32}" destId="{E9580FCA-C719-4A67-BC5A-D20181B7FB3F}" srcOrd="1" destOrd="0" parTransId="{50F60D12-56B2-4B72-BDE2-5680031C3DDB}" sibTransId="{DA0FD90D-1971-4530-9236-7B00EF1DEE4B}"/>
    <dgm:cxn modelId="{4A6419E5-52C1-4B4A-8387-57BD34EC703B}" type="presOf" srcId="{CCA156F2-C702-4774-ACD1-2A01391F5859}" destId="{D35878F4-60B9-4F78-B571-9BC0520CEBAA}" srcOrd="1" destOrd="0" presId="urn:microsoft.com/office/officeart/2005/8/layout/matrix1"/>
    <dgm:cxn modelId="{56638A3F-58E5-40E6-8CFA-E33EF8B24821}" type="presParOf" srcId="{DF960BF4-A86E-4990-94D5-6942050AE23D}" destId="{B55AC0AF-EF92-44BA-8FC6-40517454BD86}" srcOrd="0" destOrd="0" presId="urn:microsoft.com/office/officeart/2005/8/layout/matrix1"/>
    <dgm:cxn modelId="{E001C559-4CB2-442A-80C9-35932629616B}" type="presParOf" srcId="{B55AC0AF-EF92-44BA-8FC6-40517454BD86}" destId="{F06AB0FB-6652-4D58-9470-F38E74DD0835}" srcOrd="0" destOrd="0" presId="urn:microsoft.com/office/officeart/2005/8/layout/matrix1"/>
    <dgm:cxn modelId="{06E2DAFE-9F75-4D34-B138-E47E417F4705}" type="presParOf" srcId="{B55AC0AF-EF92-44BA-8FC6-40517454BD86}" destId="{88001C2A-DB20-4D42-96D8-608D8523D209}" srcOrd="1" destOrd="0" presId="urn:microsoft.com/office/officeart/2005/8/layout/matrix1"/>
    <dgm:cxn modelId="{C7F1A0AB-666B-409A-B464-79DD17C44255}" type="presParOf" srcId="{B55AC0AF-EF92-44BA-8FC6-40517454BD86}" destId="{9724C5B9-762F-479C-B3EE-5587FA99EF0A}" srcOrd="2" destOrd="0" presId="urn:microsoft.com/office/officeart/2005/8/layout/matrix1"/>
    <dgm:cxn modelId="{4CBB389C-0975-463E-B45D-F752A98B88D8}" type="presParOf" srcId="{B55AC0AF-EF92-44BA-8FC6-40517454BD86}" destId="{97FFA5E7-6660-4BE7-ACE4-E89A67044230}" srcOrd="3" destOrd="0" presId="urn:microsoft.com/office/officeart/2005/8/layout/matrix1"/>
    <dgm:cxn modelId="{C665372E-4007-491F-9FCF-75D9A33F2419}" type="presParOf" srcId="{B55AC0AF-EF92-44BA-8FC6-40517454BD86}" destId="{AAA3B567-A486-4118-86F3-F655F4A5578F}" srcOrd="4" destOrd="0" presId="urn:microsoft.com/office/officeart/2005/8/layout/matrix1"/>
    <dgm:cxn modelId="{0BEA20D4-CF39-40EB-8B4C-01FD8BBD54B4}" type="presParOf" srcId="{B55AC0AF-EF92-44BA-8FC6-40517454BD86}" destId="{EF132778-58B1-4646-9B37-28BF94E470F6}" srcOrd="5" destOrd="0" presId="urn:microsoft.com/office/officeart/2005/8/layout/matrix1"/>
    <dgm:cxn modelId="{5BACE9AB-7051-4CF0-A3FE-7B68F1E870E7}" type="presParOf" srcId="{B55AC0AF-EF92-44BA-8FC6-40517454BD86}" destId="{DFE3B4FC-DFF3-4036-9461-566306301771}" srcOrd="6" destOrd="0" presId="urn:microsoft.com/office/officeart/2005/8/layout/matrix1"/>
    <dgm:cxn modelId="{F35FAD00-9CBB-46E9-AA0B-FBB4188A5592}" type="presParOf" srcId="{B55AC0AF-EF92-44BA-8FC6-40517454BD86}" destId="{D35878F4-60B9-4F78-B571-9BC0520CEBAA}" srcOrd="7" destOrd="0" presId="urn:microsoft.com/office/officeart/2005/8/layout/matrix1"/>
    <dgm:cxn modelId="{8340B4CE-0425-48D0-B364-FDC525F3CF6E}" type="presParOf" srcId="{DF960BF4-A86E-4990-94D5-6942050AE23D}" destId="{4F4EEF28-F715-4071-8050-240037E595E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8AFA96-817F-4F80-8818-8AD9F2EC1E7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ECC28F97-ABAE-4132-8DB1-A8AB616DDB0C}">
      <dgm:prSet phldrT="[Текст]"/>
      <dgm:spPr/>
      <dgm:t>
        <a:bodyPr/>
        <a:lstStyle/>
        <a:p>
          <a:r>
            <a:rPr lang="ro-MD" dirty="0">
              <a:latin typeface="Times New Roman" panose="02020603050405020304" pitchFamily="18" charset="0"/>
              <a:cs typeface="Times New Roman" panose="02020603050405020304" pitchFamily="18" charset="0"/>
            </a:rPr>
            <a:t>Edward Kolodziej a comparat securitatea internațională cu un Turn al Babel, iar Roland Paris îl consideră „în ochiul privitorului”. </a:t>
          </a:r>
          <a:endParaRPr lang="ru-RU" dirty="0">
            <a:latin typeface="Times New Roman" panose="02020603050405020304" pitchFamily="18" charset="0"/>
            <a:cs typeface="Times New Roman" panose="02020603050405020304" pitchFamily="18" charset="0"/>
          </a:endParaRPr>
        </a:p>
      </dgm:t>
    </dgm:pt>
    <dgm:pt modelId="{8B25BDF1-9D66-40C8-844C-ED685CA9AD49}" type="parTrans" cxnId="{F834052C-2AE1-4276-A9CA-93CEC18E8E4F}">
      <dgm:prSet/>
      <dgm:spPr/>
      <dgm:t>
        <a:bodyPr/>
        <a:lstStyle/>
        <a:p>
          <a:endParaRPr lang="ru-RU"/>
        </a:p>
      </dgm:t>
    </dgm:pt>
    <dgm:pt modelId="{2F48DB80-D320-408F-9B15-A1D593C7A78E}" type="sibTrans" cxnId="{F834052C-2AE1-4276-A9CA-93CEC18E8E4F}">
      <dgm:prSet/>
      <dgm:spPr/>
      <dgm:t>
        <a:bodyPr/>
        <a:lstStyle/>
        <a:p>
          <a:endParaRPr lang="ru-RU"/>
        </a:p>
      </dgm:t>
    </dgm:pt>
    <dgm:pt modelId="{82DCFC5B-FD27-4D35-9402-1A5A9F8A32B4}">
      <dgm:prSet phldrT="[Текст]"/>
      <dgm:spPr/>
      <dgm:t>
        <a:bodyPr/>
        <a:lstStyle/>
        <a:p>
          <a:r>
            <a:rPr lang="ro-MD" dirty="0">
              <a:solidFill>
                <a:schemeClr val="bg1"/>
              </a:solidFill>
              <a:latin typeface="Times New Roman" panose="02020603050405020304" pitchFamily="18" charset="0"/>
              <a:cs typeface="Times New Roman" panose="02020603050405020304" pitchFamily="18" charset="0"/>
            </a:rPr>
            <a:t>Walter Lippmann vede securitatea ca fiind capacitatea unei țări de a-și proteja valorile de bază, atât în ​​termeni în care un stat nu trebuie să sacrifice valorile de bază pentru a evita războiul și le poate menține prin câștigarea războiului.</a:t>
          </a:r>
          <a:endParaRPr lang="ru-RU" dirty="0">
            <a:solidFill>
              <a:schemeClr val="bg1"/>
            </a:solidFill>
            <a:latin typeface="Times New Roman" panose="02020603050405020304" pitchFamily="18" charset="0"/>
            <a:cs typeface="Times New Roman" panose="02020603050405020304" pitchFamily="18" charset="0"/>
          </a:endParaRPr>
        </a:p>
      </dgm:t>
    </dgm:pt>
    <dgm:pt modelId="{FC114B0F-E62A-4194-BFD7-1E686D6E1F7C}" type="parTrans" cxnId="{020675BB-F018-41DF-9B0F-BFE2A5252DED}">
      <dgm:prSet/>
      <dgm:spPr/>
      <dgm:t>
        <a:bodyPr/>
        <a:lstStyle/>
        <a:p>
          <a:endParaRPr lang="ru-RU"/>
        </a:p>
      </dgm:t>
    </dgm:pt>
    <dgm:pt modelId="{9596966D-701A-42CC-87C3-27AF7B7853AB}" type="sibTrans" cxnId="{020675BB-F018-41DF-9B0F-BFE2A5252DED}">
      <dgm:prSet/>
      <dgm:spPr/>
      <dgm:t>
        <a:bodyPr/>
        <a:lstStyle/>
        <a:p>
          <a:endParaRPr lang="ru-RU"/>
        </a:p>
      </dgm:t>
    </dgm:pt>
    <dgm:pt modelId="{4C19AD46-AFBE-424D-8DF4-CBD635DD208D}">
      <dgm:prSet phldrT="[Текст]"/>
      <dgm:spPr/>
      <dgm:t>
        <a:bodyPr/>
        <a:lstStyle/>
        <a:p>
          <a:r>
            <a:rPr lang="ro-MD" dirty="0">
              <a:solidFill>
                <a:schemeClr val="bg1"/>
              </a:solidFill>
              <a:latin typeface="Times New Roman" panose="02020603050405020304" pitchFamily="18" charset="0"/>
              <a:cs typeface="Times New Roman" panose="02020603050405020304" pitchFamily="18" charset="0"/>
            </a:rPr>
            <a:t>Wolfers susține că diferitele națiuni au, de asemenea, așteptări diferite de securitate. Nu numai că există o diferență între toleranța amenințărilor, dar diferitele națiuni se confruntă, de asemenea, cu niveluri diferite de amenințări din cauza mediului lor geografic, economic, ecologic și politic unic.</a:t>
          </a:r>
          <a:endParaRPr lang="ru-RU" dirty="0">
            <a:solidFill>
              <a:schemeClr val="bg1"/>
            </a:solidFill>
            <a:latin typeface="Times New Roman" panose="02020603050405020304" pitchFamily="18" charset="0"/>
            <a:cs typeface="Times New Roman" panose="02020603050405020304" pitchFamily="18" charset="0"/>
          </a:endParaRPr>
        </a:p>
      </dgm:t>
    </dgm:pt>
    <dgm:pt modelId="{BEAC2B29-96BD-443A-AFFE-865BFAF811A3}" type="parTrans" cxnId="{2374B8D8-F0AE-49D9-9DE4-78129F03E633}">
      <dgm:prSet/>
      <dgm:spPr/>
      <dgm:t>
        <a:bodyPr/>
        <a:lstStyle/>
        <a:p>
          <a:endParaRPr lang="ru-RU"/>
        </a:p>
      </dgm:t>
    </dgm:pt>
    <dgm:pt modelId="{C0E544F7-EED3-41D1-B60E-440F2A9CF3EE}" type="sibTrans" cxnId="{2374B8D8-F0AE-49D9-9DE4-78129F03E633}">
      <dgm:prSet/>
      <dgm:spPr/>
      <dgm:t>
        <a:bodyPr/>
        <a:lstStyle/>
        <a:p>
          <a:endParaRPr lang="ru-RU"/>
        </a:p>
      </dgm:t>
    </dgm:pt>
    <dgm:pt modelId="{273E0365-0615-4C29-B172-0AB5ABE58B5F}">
      <dgm:prSet/>
      <dgm:spPr/>
      <dgm:t>
        <a:bodyPr/>
        <a:lstStyle/>
        <a:p>
          <a:r>
            <a:rPr lang="ro-MD" dirty="0">
              <a:latin typeface="Times New Roman" panose="02020603050405020304" pitchFamily="18" charset="0"/>
              <a:cs typeface="Times New Roman" panose="02020603050405020304" pitchFamily="18" charset="0"/>
            </a:rPr>
            <a:t>Barry Buzan vede studiul securității internaționale ca mai mult decât un studiu al amenințărilor, dar și un studiu al amenințărilor care pot fi tolerate și care necesită acțiuni imediate. El vede conceptul de securitate nu ca fiind putere sau pace, ci ceva între ele.</a:t>
          </a:r>
          <a:endParaRPr lang="ru-RU" dirty="0">
            <a:latin typeface="Times New Roman" panose="02020603050405020304" pitchFamily="18" charset="0"/>
            <a:cs typeface="Times New Roman" panose="02020603050405020304" pitchFamily="18" charset="0"/>
          </a:endParaRPr>
        </a:p>
      </dgm:t>
    </dgm:pt>
    <dgm:pt modelId="{0557C57C-1C57-4AE6-9406-405D44205B2A}" type="parTrans" cxnId="{5D1C2AEE-E856-4862-A9E0-6DC12E295EE0}">
      <dgm:prSet/>
      <dgm:spPr/>
      <dgm:t>
        <a:bodyPr/>
        <a:lstStyle/>
        <a:p>
          <a:endParaRPr lang="ru-RU"/>
        </a:p>
      </dgm:t>
    </dgm:pt>
    <dgm:pt modelId="{B7A950B1-943B-4283-B0EE-EF3E8B954A60}" type="sibTrans" cxnId="{5D1C2AEE-E856-4862-A9E0-6DC12E295EE0}">
      <dgm:prSet/>
      <dgm:spPr/>
      <dgm:t>
        <a:bodyPr/>
        <a:lstStyle/>
        <a:p>
          <a:endParaRPr lang="ru-RU"/>
        </a:p>
      </dgm:t>
    </dgm:pt>
    <dgm:pt modelId="{DBB5D3A3-4BD3-4738-A111-60FCBE3C6BA6}">
      <dgm:prSet/>
      <dgm:spPr/>
      <dgm:t>
        <a:bodyPr/>
        <a:lstStyle/>
        <a:p>
          <a:r>
            <a:rPr lang="ro-MD" dirty="0">
              <a:latin typeface="Times New Roman" panose="02020603050405020304" pitchFamily="18" charset="0"/>
              <a:cs typeface="Times New Roman" panose="02020603050405020304" pitchFamily="18" charset="0"/>
            </a:rPr>
            <a:t>Abordările tradiționale ale securității internaționale se concentrează de obicei pe actorii statali și pe capacitățile lor militare de a proteja securitatea națională.</a:t>
          </a:r>
          <a:endParaRPr lang="ru-RU" dirty="0">
            <a:latin typeface="Times New Roman" panose="02020603050405020304" pitchFamily="18" charset="0"/>
            <a:cs typeface="Times New Roman" panose="02020603050405020304" pitchFamily="18" charset="0"/>
          </a:endParaRPr>
        </a:p>
      </dgm:t>
    </dgm:pt>
    <dgm:pt modelId="{48F85126-23A3-460C-8DDE-49563AEAFBFB}" type="parTrans" cxnId="{623AD7B0-318B-4905-91DC-3FF6E2876E6D}">
      <dgm:prSet/>
      <dgm:spPr/>
      <dgm:t>
        <a:bodyPr/>
        <a:lstStyle/>
        <a:p>
          <a:endParaRPr lang="ru-RU"/>
        </a:p>
      </dgm:t>
    </dgm:pt>
    <dgm:pt modelId="{4884B926-48AA-494D-89A2-BFD8F7E75123}" type="sibTrans" cxnId="{623AD7B0-318B-4905-91DC-3FF6E2876E6D}">
      <dgm:prSet/>
      <dgm:spPr/>
      <dgm:t>
        <a:bodyPr/>
        <a:lstStyle/>
        <a:p>
          <a:endParaRPr lang="ru-RU"/>
        </a:p>
      </dgm:t>
    </dgm:pt>
    <dgm:pt modelId="{E0D52A10-F75E-4A4B-B8C4-11EAF766C3F7}">
      <dgm:prSet/>
      <dgm:spPr/>
      <dgm:t>
        <a:bodyPr/>
        <a:lstStyle/>
        <a:p>
          <a:r>
            <a:rPr lang="ro-MD" dirty="0">
              <a:latin typeface="Times New Roman" panose="02020603050405020304" pitchFamily="18" charset="0"/>
              <a:cs typeface="Times New Roman" panose="02020603050405020304" pitchFamily="18" charset="0"/>
            </a:rPr>
            <a:t>Nayef Al-Rodhan consideră </a:t>
          </a:r>
          <a:r>
            <a:rPr lang="en-US" dirty="0" err="1">
              <a:latin typeface="Times New Roman" panose="02020603050405020304" pitchFamily="18" charset="0"/>
              <a:cs typeface="Times New Roman" panose="02020603050405020304" pitchFamily="18" charset="0"/>
            </a:rPr>
            <a:t>Securitatea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globală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schimb</a:t>
          </a:r>
          <a:r>
            <a:rPr lang="en-US" dirty="0">
              <a:latin typeface="Times New Roman" panose="02020603050405020304" pitchFamily="18" charset="0"/>
              <a:cs typeface="Times New Roman" panose="02020603050405020304" pitchFamily="18" charset="0"/>
            </a:rPr>
            <a:t>, are </a:t>
          </a:r>
          <a:r>
            <a:rPr lang="en-US" dirty="0" err="1">
              <a:latin typeface="Times New Roman" panose="02020603050405020304" pitchFamily="18" charset="0"/>
              <a:cs typeface="Times New Roman" panose="02020603050405020304" pitchFamily="18" charset="0"/>
            </a:rPr>
            <a:t>cinci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dimensiuni</a:t>
          </a:r>
          <a:r>
            <a:rPr lang="en-US" dirty="0">
              <a:latin typeface="Times New Roman" panose="02020603050405020304" pitchFamily="18" charset="0"/>
              <a:cs typeface="Times New Roman" panose="02020603050405020304" pitchFamily="18" charset="0"/>
            </a:rPr>
            <a:t> care </a:t>
          </a:r>
          <a:r>
            <a:rPr lang="en-US" dirty="0" err="1">
              <a:latin typeface="Times New Roman" panose="02020603050405020304" pitchFamily="18" charset="0"/>
              <a:cs typeface="Times New Roman" panose="02020603050405020304" pitchFamily="18" charset="0"/>
            </a:rPr>
            <a:t>includ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securitatea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umană</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mediu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națională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transnațională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transculturală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urmare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securitatea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globală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securitatea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oricărui</a:t>
          </a:r>
          <a:r>
            <a:rPr lang="en-US" dirty="0">
              <a:latin typeface="Times New Roman" panose="02020603050405020304" pitchFamily="18" charset="0"/>
              <a:cs typeface="Times New Roman" panose="02020603050405020304" pitchFamily="18" charset="0"/>
            </a:rPr>
            <a:t> stat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cultură</a:t>
          </a:r>
          <a:r>
            <a:rPr lang="en-US" dirty="0">
              <a:latin typeface="Times New Roman" panose="02020603050405020304" pitchFamily="18" charset="0"/>
              <a:cs typeface="Times New Roman" panose="02020603050405020304" pitchFamily="18" charset="0"/>
            </a:rPr>
            <a:t> nu pot fi </a:t>
          </a:r>
          <a:r>
            <a:rPr lang="en-US" dirty="0" err="1">
              <a:latin typeface="Times New Roman" panose="02020603050405020304" pitchFamily="18" charset="0"/>
              <a:cs typeface="Times New Roman" panose="02020603050405020304" pitchFamily="18" charset="0"/>
            </a:rPr>
            <a:t>realizate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fără</a:t>
          </a:r>
          <a:r>
            <a:rPr lang="en-US" dirty="0">
              <a:latin typeface="Times New Roman" panose="02020603050405020304" pitchFamily="18" charset="0"/>
              <a:cs typeface="Times New Roman" panose="02020603050405020304" pitchFamily="18" charset="0"/>
            </a:rPr>
            <a:t> o </a:t>
          </a:r>
          <a:r>
            <a:rPr lang="en-US" dirty="0" err="1">
              <a:latin typeface="Times New Roman" panose="02020603050405020304" pitchFamily="18" charset="0"/>
              <a:cs typeface="Times New Roman" panose="02020603050405020304" pitchFamily="18" charset="0"/>
            </a:rPr>
            <a:t>bună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guvernare</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toate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nivelurile</a:t>
          </a:r>
          <a:r>
            <a:rPr lang="en-US" dirty="0">
              <a:latin typeface="Times New Roman" panose="02020603050405020304" pitchFamily="18" charset="0"/>
              <a:cs typeface="Times New Roman" panose="02020603050405020304" pitchFamily="18" charset="0"/>
            </a:rPr>
            <a:t> care </a:t>
          </a:r>
          <a:r>
            <a:rPr lang="en-US" dirty="0" err="1">
              <a:latin typeface="Times New Roman" panose="02020603050405020304" pitchFamily="18" charset="0"/>
              <a:cs typeface="Times New Roman" panose="02020603050405020304" pitchFamily="18" charset="0"/>
            </a:rPr>
            <a:t>să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garanteze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securitatea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justiție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pentru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indivizii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statele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culturile</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dgm:t>
    </dgm:pt>
    <dgm:pt modelId="{99BDD9A0-96B5-4D71-A6A8-53D7A71CA52B}" type="parTrans" cxnId="{47DC0D33-88D7-4C54-856E-72E6FEEF1357}">
      <dgm:prSet/>
      <dgm:spPr/>
      <dgm:t>
        <a:bodyPr/>
        <a:lstStyle/>
        <a:p>
          <a:endParaRPr lang="ru-RU"/>
        </a:p>
      </dgm:t>
    </dgm:pt>
    <dgm:pt modelId="{06B11241-57A4-4A17-AA6B-E944D1314883}" type="sibTrans" cxnId="{47DC0D33-88D7-4C54-856E-72E6FEEF1357}">
      <dgm:prSet/>
      <dgm:spPr/>
      <dgm:t>
        <a:bodyPr/>
        <a:lstStyle/>
        <a:p>
          <a:endParaRPr lang="ru-RU"/>
        </a:p>
      </dgm:t>
    </dgm:pt>
    <dgm:pt modelId="{0546061A-FABC-4FB9-A3F2-AEEDEB4B706F}" type="pres">
      <dgm:prSet presAssocID="{318AFA96-817F-4F80-8818-8AD9F2EC1E7B}" presName="Name0" presStyleCnt="0">
        <dgm:presLayoutVars>
          <dgm:chMax val="7"/>
          <dgm:chPref val="7"/>
          <dgm:dir/>
        </dgm:presLayoutVars>
      </dgm:prSet>
      <dgm:spPr/>
    </dgm:pt>
    <dgm:pt modelId="{E0BADAE5-49F6-4B3D-A879-EC76DB7E8DE0}" type="pres">
      <dgm:prSet presAssocID="{318AFA96-817F-4F80-8818-8AD9F2EC1E7B}" presName="Name1" presStyleCnt="0"/>
      <dgm:spPr/>
    </dgm:pt>
    <dgm:pt modelId="{BD871C00-3FD6-470F-8F6F-94B47A30B926}" type="pres">
      <dgm:prSet presAssocID="{318AFA96-817F-4F80-8818-8AD9F2EC1E7B}" presName="cycle" presStyleCnt="0"/>
      <dgm:spPr/>
    </dgm:pt>
    <dgm:pt modelId="{2D003C8B-84DB-4433-9FE1-A230EE1D3F22}" type="pres">
      <dgm:prSet presAssocID="{318AFA96-817F-4F80-8818-8AD9F2EC1E7B}" presName="srcNode" presStyleLbl="node1" presStyleIdx="0" presStyleCnt="6"/>
      <dgm:spPr/>
    </dgm:pt>
    <dgm:pt modelId="{CE77F8BA-D03C-4F74-A1D2-6C5C0367F384}" type="pres">
      <dgm:prSet presAssocID="{318AFA96-817F-4F80-8818-8AD9F2EC1E7B}" presName="conn" presStyleLbl="parChTrans1D2" presStyleIdx="0" presStyleCnt="1"/>
      <dgm:spPr/>
    </dgm:pt>
    <dgm:pt modelId="{ECBD17BB-381C-4A9D-815F-E6EE13D205EB}" type="pres">
      <dgm:prSet presAssocID="{318AFA96-817F-4F80-8818-8AD9F2EC1E7B}" presName="extraNode" presStyleLbl="node1" presStyleIdx="0" presStyleCnt="6"/>
      <dgm:spPr/>
    </dgm:pt>
    <dgm:pt modelId="{8E3B6B3E-65E0-4B9F-9F84-9306E313B634}" type="pres">
      <dgm:prSet presAssocID="{318AFA96-817F-4F80-8818-8AD9F2EC1E7B}" presName="dstNode" presStyleLbl="node1" presStyleIdx="0" presStyleCnt="6"/>
      <dgm:spPr/>
    </dgm:pt>
    <dgm:pt modelId="{4905ACD4-CC41-4F91-9B7B-718865C8E43D}" type="pres">
      <dgm:prSet presAssocID="{ECC28F97-ABAE-4132-8DB1-A8AB616DDB0C}" presName="text_1" presStyleLbl="node1" presStyleIdx="0" presStyleCnt="6">
        <dgm:presLayoutVars>
          <dgm:bulletEnabled val="1"/>
        </dgm:presLayoutVars>
      </dgm:prSet>
      <dgm:spPr/>
    </dgm:pt>
    <dgm:pt modelId="{1AA78F46-B96A-4901-A0BC-F5D19575FC8C}" type="pres">
      <dgm:prSet presAssocID="{ECC28F97-ABAE-4132-8DB1-A8AB616DDB0C}" presName="accent_1" presStyleCnt="0"/>
      <dgm:spPr/>
    </dgm:pt>
    <dgm:pt modelId="{A0D6F580-83CD-435C-A819-38B55F326315}" type="pres">
      <dgm:prSet presAssocID="{ECC28F97-ABAE-4132-8DB1-A8AB616DDB0C}" presName="accentRepeatNode" presStyleLbl="solidFgAcc1" presStyleIdx="0" presStyleCnt="6"/>
      <dgm:spPr>
        <a:blipFill rotWithShape="0">
          <a:blip xmlns:r="http://schemas.openxmlformats.org/officeDocument/2006/relationships" r:embed="rId1"/>
          <a:srcRect/>
          <a:stretch>
            <a:fillRect l="-100000" r="-100000"/>
          </a:stretch>
        </a:blipFill>
      </dgm:spPr>
    </dgm:pt>
    <dgm:pt modelId="{9D93029A-A28B-4C6C-B5F7-7FFAC3F682E4}" type="pres">
      <dgm:prSet presAssocID="{82DCFC5B-FD27-4D35-9402-1A5A9F8A32B4}" presName="text_2" presStyleLbl="node1" presStyleIdx="1" presStyleCnt="6">
        <dgm:presLayoutVars>
          <dgm:bulletEnabled val="1"/>
        </dgm:presLayoutVars>
      </dgm:prSet>
      <dgm:spPr/>
    </dgm:pt>
    <dgm:pt modelId="{8BF709A8-89E3-4321-8D2C-32762E874D99}" type="pres">
      <dgm:prSet presAssocID="{82DCFC5B-FD27-4D35-9402-1A5A9F8A32B4}" presName="accent_2" presStyleCnt="0"/>
      <dgm:spPr/>
    </dgm:pt>
    <dgm:pt modelId="{82987FCA-866F-4E1B-B037-935AEFF3137B}" type="pres">
      <dgm:prSet presAssocID="{82DCFC5B-FD27-4D35-9402-1A5A9F8A32B4}" presName="accentRepeatNode" presStyleLbl="solidFgAcc1" presStyleIdx="1" presStyleCnt="6"/>
      <dgm:spPr>
        <a:blipFill rotWithShape="0">
          <a:blip xmlns:r="http://schemas.openxmlformats.org/officeDocument/2006/relationships" r:embed="rId2"/>
          <a:srcRect/>
          <a:stretch>
            <a:fillRect t="-26000" b="-26000"/>
          </a:stretch>
        </a:blipFill>
      </dgm:spPr>
    </dgm:pt>
    <dgm:pt modelId="{5D792149-0001-46F3-9CE4-C4AE80E27E4E}" type="pres">
      <dgm:prSet presAssocID="{4C19AD46-AFBE-424D-8DF4-CBD635DD208D}" presName="text_3" presStyleLbl="node1" presStyleIdx="2" presStyleCnt="6">
        <dgm:presLayoutVars>
          <dgm:bulletEnabled val="1"/>
        </dgm:presLayoutVars>
      </dgm:prSet>
      <dgm:spPr/>
    </dgm:pt>
    <dgm:pt modelId="{86015599-9070-46B4-B0B6-B3FF795A8C80}" type="pres">
      <dgm:prSet presAssocID="{4C19AD46-AFBE-424D-8DF4-CBD635DD208D}" presName="accent_3" presStyleCnt="0"/>
      <dgm:spPr/>
    </dgm:pt>
    <dgm:pt modelId="{8872BCE4-2708-4E57-BB0F-23726DF39814}" type="pres">
      <dgm:prSet presAssocID="{4C19AD46-AFBE-424D-8DF4-CBD635DD208D}" presName="accentRepeatNode" presStyleLbl="solidFgAcc1" presStyleIdx="2" presStyleCnt="6"/>
      <dgm:spPr>
        <a:blipFill rotWithShape="0">
          <a:blip xmlns:r="http://schemas.openxmlformats.org/officeDocument/2006/relationships" r:embed="rId3"/>
          <a:srcRect/>
          <a:stretch>
            <a:fillRect/>
          </a:stretch>
        </a:blipFill>
      </dgm:spPr>
    </dgm:pt>
    <dgm:pt modelId="{8C88E091-941C-4B00-A103-7B24337F293E}" type="pres">
      <dgm:prSet presAssocID="{273E0365-0615-4C29-B172-0AB5ABE58B5F}" presName="text_4" presStyleLbl="node1" presStyleIdx="3" presStyleCnt="6">
        <dgm:presLayoutVars>
          <dgm:bulletEnabled val="1"/>
        </dgm:presLayoutVars>
      </dgm:prSet>
      <dgm:spPr/>
    </dgm:pt>
    <dgm:pt modelId="{5731C77D-9D30-4842-8ABB-3B7FD586FCA7}" type="pres">
      <dgm:prSet presAssocID="{273E0365-0615-4C29-B172-0AB5ABE58B5F}" presName="accent_4" presStyleCnt="0"/>
      <dgm:spPr/>
    </dgm:pt>
    <dgm:pt modelId="{6AA42ED2-C59D-40F1-9298-643B3D66F8E9}" type="pres">
      <dgm:prSet presAssocID="{273E0365-0615-4C29-B172-0AB5ABE58B5F}" presName="accentRepeatNode" presStyleLbl="solidFgAcc1" presStyleIdx="3" presStyleCnt="6"/>
      <dgm:spPr>
        <a:blipFill rotWithShape="0">
          <a:blip xmlns:r="http://schemas.openxmlformats.org/officeDocument/2006/relationships" r:embed="rId4"/>
          <a:srcRect/>
          <a:stretch>
            <a:fillRect l="-30000" r="-30000"/>
          </a:stretch>
        </a:blipFill>
      </dgm:spPr>
    </dgm:pt>
    <dgm:pt modelId="{9E3778FE-FEB7-418E-83EB-6A6B6AF7B43B}" type="pres">
      <dgm:prSet presAssocID="{DBB5D3A3-4BD3-4738-A111-60FCBE3C6BA6}" presName="text_5" presStyleLbl="node1" presStyleIdx="4" presStyleCnt="6">
        <dgm:presLayoutVars>
          <dgm:bulletEnabled val="1"/>
        </dgm:presLayoutVars>
      </dgm:prSet>
      <dgm:spPr/>
    </dgm:pt>
    <dgm:pt modelId="{A1C4DF33-4122-44BD-B262-BE77B73435D0}" type="pres">
      <dgm:prSet presAssocID="{DBB5D3A3-4BD3-4738-A111-60FCBE3C6BA6}" presName="accent_5" presStyleCnt="0"/>
      <dgm:spPr/>
    </dgm:pt>
    <dgm:pt modelId="{43321201-9CAB-4591-8CDE-C697EEDBF64A}" type="pres">
      <dgm:prSet presAssocID="{DBB5D3A3-4BD3-4738-A111-60FCBE3C6BA6}" presName="accentRepeatNode" presStyleLbl="solidFgAcc1" presStyleIdx="4" presStyleCnt="6"/>
      <dgm:spPr>
        <a:blipFill rotWithShape="0">
          <a:blip xmlns:r="http://schemas.openxmlformats.org/officeDocument/2006/relationships" r:embed="rId5"/>
          <a:srcRect/>
          <a:stretch>
            <a:fillRect l="-16000" r="-16000"/>
          </a:stretch>
        </a:blipFill>
      </dgm:spPr>
    </dgm:pt>
    <dgm:pt modelId="{37192FCB-5C65-44A6-A91E-0CFB4B2A42B7}" type="pres">
      <dgm:prSet presAssocID="{E0D52A10-F75E-4A4B-B8C4-11EAF766C3F7}" presName="text_6" presStyleLbl="node1" presStyleIdx="5" presStyleCnt="6" custLinFactNeighborX="1454" custLinFactNeighborY="2060">
        <dgm:presLayoutVars>
          <dgm:bulletEnabled val="1"/>
        </dgm:presLayoutVars>
      </dgm:prSet>
      <dgm:spPr/>
    </dgm:pt>
    <dgm:pt modelId="{D2B3F97A-6B5F-48FE-99CF-A2D50238AD75}" type="pres">
      <dgm:prSet presAssocID="{E0D52A10-F75E-4A4B-B8C4-11EAF766C3F7}" presName="accent_6" presStyleCnt="0"/>
      <dgm:spPr/>
    </dgm:pt>
    <dgm:pt modelId="{62AC237B-B677-43DE-9FF2-DBA892D0B919}" type="pres">
      <dgm:prSet presAssocID="{E0D52A10-F75E-4A4B-B8C4-11EAF766C3F7}" presName="accentRepeatNode" presStyleLbl="solidFgAcc1" presStyleIdx="5" presStyleCnt="6"/>
      <dgm:spPr>
        <a:blipFill rotWithShape="0">
          <a:blip xmlns:r="http://schemas.openxmlformats.org/officeDocument/2006/relationships" r:embed="rId6"/>
          <a:srcRect/>
          <a:stretch>
            <a:fillRect l="-46000" r="-46000"/>
          </a:stretch>
        </a:blipFill>
      </dgm:spPr>
    </dgm:pt>
  </dgm:ptLst>
  <dgm:cxnLst>
    <dgm:cxn modelId="{10B21414-60A4-4170-9CC4-F8FFA7D2DE19}" type="presOf" srcId="{273E0365-0615-4C29-B172-0AB5ABE58B5F}" destId="{8C88E091-941C-4B00-A103-7B24337F293E}" srcOrd="0" destOrd="0" presId="urn:microsoft.com/office/officeart/2008/layout/VerticalCurvedList"/>
    <dgm:cxn modelId="{F834052C-2AE1-4276-A9CA-93CEC18E8E4F}" srcId="{318AFA96-817F-4F80-8818-8AD9F2EC1E7B}" destId="{ECC28F97-ABAE-4132-8DB1-A8AB616DDB0C}" srcOrd="0" destOrd="0" parTransId="{8B25BDF1-9D66-40C8-844C-ED685CA9AD49}" sibTransId="{2F48DB80-D320-408F-9B15-A1D593C7A78E}"/>
    <dgm:cxn modelId="{47DC0D33-88D7-4C54-856E-72E6FEEF1357}" srcId="{318AFA96-817F-4F80-8818-8AD9F2EC1E7B}" destId="{E0D52A10-F75E-4A4B-B8C4-11EAF766C3F7}" srcOrd="5" destOrd="0" parTransId="{99BDD9A0-96B5-4D71-A6A8-53D7A71CA52B}" sibTransId="{06B11241-57A4-4A17-AA6B-E944D1314883}"/>
    <dgm:cxn modelId="{474CB662-618A-44B3-8898-5E6760C58133}" type="presOf" srcId="{318AFA96-817F-4F80-8818-8AD9F2EC1E7B}" destId="{0546061A-FABC-4FB9-A3F2-AEEDEB4B706F}" srcOrd="0" destOrd="0" presId="urn:microsoft.com/office/officeart/2008/layout/VerticalCurvedList"/>
    <dgm:cxn modelId="{D0CEF843-D912-4EA2-8CBD-7B6487D4ED89}" type="presOf" srcId="{ECC28F97-ABAE-4132-8DB1-A8AB616DDB0C}" destId="{4905ACD4-CC41-4F91-9B7B-718865C8E43D}" srcOrd="0" destOrd="0" presId="urn:microsoft.com/office/officeart/2008/layout/VerticalCurvedList"/>
    <dgm:cxn modelId="{5AD64D65-6C89-4C38-AB70-525C27CFC5D3}" type="presOf" srcId="{E0D52A10-F75E-4A4B-B8C4-11EAF766C3F7}" destId="{37192FCB-5C65-44A6-A91E-0CFB4B2A42B7}" srcOrd="0" destOrd="0" presId="urn:microsoft.com/office/officeart/2008/layout/VerticalCurvedList"/>
    <dgm:cxn modelId="{344E136A-EB78-4C1A-94FB-5CF499784F98}" type="presOf" srcId="{DBB5D3A3-4BD3-4738-A111-60FCBE3C6BA6}" destId="{9E3778FE-FEB7-418E-83EB-6A6B6AF7B43B}" srcOrd="0" destOrd="0" presId="urn:microsoft.com/office/officeart/2008/layout/VerticalCurvedList"/>
    <dgm:cxn modelId="{B91A6782-7F91-4A64-A4F5-1D5C57D87CDB}" type="presOf" srcId="{82DCFC5B-FD27-4D35-9402-1A5A9F8A32B4}" destId="{9D93029A-A28B-4C6C-B5F7-7FFAC3F682E4}" srcOrd="0" destOrd="0" presId="urn:microsoft.com/office/officeart/2008/layout/VerticalCurvedList"/>
    <dgm:cxn modelId="{623AD7B0-318B-4905-91DC-3FF6E2876E6D}" srcId="{318AFA96-817F-4F80-8818-8AD9F2EC1E7B}" destId="{DBB5D3A3-4BD3-4738-A111-60FCBE3C6BA6}" srcOrd="4" destOrd="0" parTransId="{48F85126-23A3-460C-8DDE-49563AEAFBFB}" sibTransId="{4884B926-48AA-494D-89A2-BFD8F7E75123}"/>
    <dgm:cxn modelId="{3F008EB9-3366-492A-9988-E9D49E3B4800}" type="presOf" srcId="{2F48DB80-D320-408F-9B15-A1D593C7A78E}" destId="{CE77F8BA-D03C-4F74-A1D2-6C5C0367F384}" srcOrd="0" destOrd="0" presId="urn:microsoft.com/office/officeart/2008/layout/VerticalCurvedList"/>
    <dgm:cxn modelId="{020675BB-F018-41DF-9B0F-BFE2A5252DED}" srcId="{318AFA96-817F-4F80-8818-8AD9F2EC1E7B}" destId="{82DCFC5B-FD27-4D35-9402-1A5A9F8A32B4}" srcOrd="1" destOrd="0" parTransId="{FC114B0F-E62A-4194-BFD7-1E686D6E1F7C}" sibTransId="{9596966D-701A-42CC-87C3-27AF7B7853AB}"/>
    <dgm:cxn modelId="{2374B8D8-F0AE-49D9-9DE4-78129F03E633}" srcId="{318AFA96-817F-4F80-8818-8AD9F2EC1E7B}" destId="{4C19AD46-AFBE-424D-8DF4-CBD635DD208D}" srcOrd="2" destOrd="0" parTransId="{BEAC2B29-96BD-443A-AFFE-865BFAF811A3}" sibTransId="{C0E544F7-EED3-41D1-B60E-440F2A9CF3EE}"/>
    <dgm:cxn modelId="{5D1C2AEE-E856-4862-A9E0-6DC12E295EE0}" srcId="{318AFA96-817F-4F80-8818-8AD9F2EC1E7B}" destId="{273E0365-0615-4C29-B172-0AB5ABE58B5F}" srcOrd="3" destOrd="0" parTransId="{0557C57C-1C57-4AE6-9406-405D44205B2A}" sibTransId="{B7A950B1-943B-4283-B0EE-EF3E8B954A60}"/>
    <dgm:cxn modelId="{DAD3EAFC-3CD7-4C78-BD73-49A982550F7A}" type="presOf" srcId="{4C19AD46-AFBE-424D-8DF4-CBD635DD208D}" destId="{5D792149-0001-46F3-9CE4-C4AE80E27E4E}" srcOrd="0" destOrd="0" presId="urn:microsoft.com/office/officeart/2008/layout/VerticalCurvedList"/>
    <dgm:cxn modelId="{7D2E08FB-069A-4172-9D71-C1D25C0BCC5D}" type="presParOf" srcId="{0546061A-FABC-4FB9-A3F2-AEEDEB4B706F}" destId="{E0BADAE5-49F6-4B3D-A879-EC76DB7E8DE0}" srcOrd="0" destOrd="0" presId="urn:microsoft.com/office/officeart/2008/layout/VerticalCurvedList"/>
    <dgm:cxn modelId="{3C6024B2-6D8C-4339-867F-AF04685855E6}" type="presParOf" srcId="{E0BADAE5-49F6-4B3D-A879-EC76DB7E8DE0}" destId="{BD871C00-3FD6-470F-8F6F-94B47A30B926}" srcOrd="0" destOrd="0" presId="urn:microsoft.com/office/officeart/2008/layout/VerticalCurvedList"/>
    <dgm:cxn modelId="{FD95AD00-5CF9-4C84-AC90-A80B2FE33D7C}" type="presParOf" srcId="{BD871C00-3FD6-470F-8F6F-94B47A30B926}" destId="{2D003C8B-84DB-4433-9FE1-A230EE1D3F22}" srcOrd="0" destOrd="0" presId="urn:microsoft.com/office/officeart/2008/layout/VerticalCurvedList"/>
    <dgm:cxn modelId="{10CD0C06-B596-482C-BADA-D15FC12EB3C5}" type="presParOf" srcId="{BD871C00-3FD6-470F-8F6F-94B47A30B926}" destId="{CE77F8BA-D03C-4F74-A1D2-6C5C0367F384}" srcOrd="1" destOrd="0" presId="urn:microsoft.com/office/officeart/2008/layout/VerticalCurvedList"/>
    <dgm:cxn modelId="{A9B7AB9A-DACC-485E-9CEB-EDD1AB12A22B}" type="presParOf" srcId="{BD871C00-3FD6-470F-8F6F-94B47A30B926}" destId="{ECBD17BB-381C-4A9D-815F-E6EE13D205EB}" srcOrd="2" destOrd="0" presId="urn:microsoft.com/office/officeart/2008/layout/VerticalCurvedList"/>
    <dgm:cxn modelId="{F7608394-CE44-4241-B0BD-15C2ED53C019}" type="presParOf" srcId="{BD871C00-3FD6-470F-8F6F-94B47A30B926}" destId="{8E3B6B3E-65E0-4B9F-9F84-9306E313B634}" srcOrd="3" destOrd="0" presId="urn:microsoft.com/office/officeart/2008/layout/VerticalCurvedList"/>
    <dgm:cxn modelId="{00CEB47D-D1CE-4CC2-B773-928F242499DE}" type="presParOf" srcId="{E0BADAE5-49F6-4B3D-A879-EC76DB7E8DE0}" destId="{4905ACD4-CC41-4F91-9B7B-718865C8E43D}" srcOrd="1" destOrd="0" presId="urn:microsoft.com/office/officeart/2008/layout/VerticalCurvedList"/>
    <dgm:cxn modelId="{1DCA98D4-538E-4501-B07C-1A8C62EC5647}" type="presParOf" srcId="{E0BADAE5-49F6-4B3D-A879-EC76DB7E8DE0}" destId="{1AA78F46-B96A-4901-A0BC-F5D19575FC8C}" srcOrd="2" destOrd="0" presId="urn:microsoft.com/office/officeart/2008/layout/VerticalCurvedList"/>
    <dgm:cxn modelId="{284C280E-50D0-4CF1-8B7D-DA9BC8FCFD45}" type="presParOf" srcId="{1AA78F46-B96A-4901-A0BC-F5D19575FC8C}" destId="{A0D6F580-83CD-435C-A819-38B55F326315}" srcOrd="0" destOrd="0" presId="urn:microsoft.com/office/officeart/2008/layout/VerticalCurvedList"/>
    <dgm:cxn modelId="{45B0210A-19BE-4C9A-8DB7-5F0EA04365A3}" type="presParOf" srcId="{E0BADAE5-49F6-4B3D-A879-EC76DB7E8DE0}" destId="{9D93029A-A28B-4C6C-B5F7-7FFAC3F682E4}" srcOrd="3" destOrd="0" presId="urn:microsoft.com/office/officeart/2008/layout/VerticalCurvedList"/>
    <dgm:cxn modelId="{1397B788-2056-4063-A35F-AB23C865465B}" type="presParOf" srcId="{E0BADAE5-49F6-4B3D-A879-EC76DB7E8DE0}" destId="{8BF709A8-89E3-4321-8D2C-32762E874D99}" srcOrd="4" destOrd="0" presId="urn:microsoft.com/office/officeart/2008/layout/VerticalCurvedList"/>
    <dgm:cxn modelId="{44EEC3D1-0CA6-4BCC-982D-72DFCDF70D5E}" type="presParOf" srcId="{8BF709A8-89E3-4321-8D2C-32762E874D99}" destId="{82987FCA-866F-4E1B-B037-935AEFF3137B}" srcOrd="0" destOrd="0" presId="urn:microsoft.com/office/officeart/2008/layout/VerticalCurvedList"/>
    <dgm:cxn modelId="{26AD5351-25BF-409E-8F29-04E42258626B}" type="presParOf" srcId="{E0BADAE5-49F6-4B3D-A879-EC76DB7E8DE0}" destId="{5D792149-0001-46F3-9CE4-C4AE80E27E4E}" srcOrd="5" destOrd="0" presId="urn:microsoft.com/office/officeart/2008/layout/VerticalCurvedList"/>
    <dgm:cxn modelId="{108C6FF6-1211-4914-8271-61EE05D6C452}" type="presParOf" srcId="{E0BADAE5-49F6-4B3D-A879-EC76DB7E8DE0}" destId="{86015599-9070-46B4-B0B6-B3FF795A8C80}" srcOrd="6" destOrd="0" presId="urn:microsoft.com/office/officeart/2008/layout/VerticalCurvedList"/>
    <dgm:cxn modelId="{F7AD08D0-B8AC-4302-8E26-2B961F9B8743}" type="presParOf" srcId="{86015599-9070-46B4-B0B6-B3FF795A8C80}" destId="{8872BCE4-2708-4E57-BB0F-23726DF39814}" srcOrd="0" destOrd="0" presId="urn:microsoft.com/office/officeart/2008/layout/VerticalCurvedList"/>
    <dgm:cxn modelId="{A908ED8C-91E6-4703-9AA9-E0A688107EEC}" type="presParOf" srcId="{E0BADAE5-49F6-4B3D-A879-EC76DB7E8DE0}" destId="{8C88E091-941C-4B00-A103-7B24337F293E}" srcOrd="7" destOrd="0" presId="urn:microsoft.com/office/officeart/2008/layout/VerticalCurvedList"/>
    <dgm:cxn modelId="{722BF25F-96C8-4FCA-BDBF-3DF9E686B63B}" type="presParOf" srcId="{E0BADAE5-49F6-4B3D-A879-EC76DB7E8DE0}" destId="{5731C77D-9D30-4842-8ABB-3B7FD586FCA7}" srcOrd="8" destOrd="0" presId="urn:microsoft.com/office/officeart/2008/layout/VerticalCurvedList"/>
    <dgm:cxn modelId="{2E2D467D-2465-453E-B6AF-85A2CC0C5EF3}" type="presParOf" srcId="{5731C77D-9D30-4842-8ABB-3B7FD586FCA7}" destId="{6AA42ED2-C59D-40F1-9298-643B3D66F8E9}" srcOrd="0" destOrd="0" presId="urn:microsoft.com/office/officeart/2008/layout/VerticalCurvedList"/>
    <dgm:cxn modelId="{25F0830D-07B2-41DB-AD9F-E5AAD9191498}" type="presParOf" srcId="{E0BADAE5-49F6-4B3D-A879-EC76DB7E8DE0}" destId="{9E3778FE-FEB7-418E-83EB-6A6B6AF7B43B}" srcOrd="9" destOrd="0" presId="urn:microsoft.com/office/officeart/2008/layout/VerticalCurvedList"/>
    <dgm:cxn modelId="{6EDAA101-72D1-42CA-957E-E1504086908C}" type="presParOf" srcId="{E0BADAE5-49F6-4B3D-A879-EC76DB7E8DE0}" destId="{A1C4DF33-4122-44BD-B262-BE77B73435D0}" srcOrd="10" destOrd="0" presId="urn:microsoft.com/office/officeart/2008/layout/VerticalCurvedList"/>
    <dgm:cxn modelId="{7BE0E0D8-3818-432E-A444-00588ECCDFB3}" type="presParOf" srcId="{A1C4DF33-4122-44BD-B262-BE77B73435D0}" destId="{43321201-9CAB-4591-8CDE-C697EEDBF64A}" srcOrd="0" destOrd="0" presId="urn:microsoft.com/office/officeart/2008/layout/VerticalCurvedList"/>
    <dgm:cxn modelId="{DF40EBAD-5125-432A-893D-CFD806C0742D}" type="presParOf" srcId="{E0BADAE5-49F6-4B3D-A879-EC76DB7E8DE0}" destId="{37192FCB-5C65-44A6-A91E-0CFB4B2A42B7}" srcOrd="11" destOrd="0" presId="urn:microsoft.com/office/officeart/2008/layout/VerticalCurvedList"/>
    <dgm:cxn modelId="{F480BD50-D2AE-4D85-905E-A2A1A6CC1916}" type="presParOf" srcId="{E0BADAE5-49F6-4B3D-A879-EC76DB7E8DE0}" destId="{D2B3F97A-6B5F-48FE-99CF-A2D50238AD75}" srcOrd="12" destOrd="0" presId="urn:microsoft.com/office/officeart/2008/layout/VerticalCurvedList"/>
    <dgm:cxn modelId="{5C377CB8-E41C-44F6-9F25-8BFD715F3674}" type="presParOf" srcId="{D2B3F97A-6B5F-48FE-99CF-A2D50238AD75}" destId="{62AC237B-B677-43DE-9FF2-DBA892D0B91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82744-0FF9-4628-B2D8-80DF36B5D312}">
      <dsp:nvSpPr>
        <dsp:cNvPr id="0" name=""/>
        <dsp:cNvSpPr/>
      </dsp:nvSpPr>
      <dsp:spPr>
        <a:xfrm>
          <a:off x="0" y="462189"/>
          <a:ext cx="3565071" cy="2139042"/>
        </a:xfrm>
        <a:prstGeom prst="rect">
          <a:avLst/>
        </a:prstGeom>
        <a:solidFill>
          <a:schemeClr val="accent2">
            <a:alpha val="90000"/>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MD" sz="2000" b="1" kern="1200" dirty="0">
              <a:solidFill>
                <a:srgbClr val="FF0000"/>
              </a:solidFill>
              <a:latin typeface="Times New Roman" panose="02020603050405020304" pitchFamily="18" charset="0"/>
              <a:cs typeface="Times New Roman" panose="02020603050405020304" pitchFamily="18" charset="0"/>
            </a:rPr>
            <a:t>Cuvinte cheie: </a:t>
          </a:r>
          <a:r>
            <a:rPr lang="ro-MD" sz="2000" kern="1200" dirty="0">
              <a:solidFill>
                <a:schemeClr val="accent3"/>
              </a:solidFill>
              <a:latin typeface="Times New Roman" panose="02020603050405020304" pitchFamily="18" charset="0"/>
              <a:cs typeface="Times New Roman" panose="02020603050405020304" pitchFamily="18" charset="0"/>
            </a:rPr>
            <a:t>concept, securitate colectivă, securitate umană, sisteme autonome, regiune, sub-regiune, stat, relații internaționale, evoluție.</a:t>
          </a:r>
          <a:endParaRPr lang="ru-RU" sz="2000" kern="1200" dirty="0">
            <a:solidFill>
              <a:schemeClr val="accent3"/>
            </a:solidFill>
            <a:latin typeface="Times New Roman" panose="02020603050405020304" pitchFamily="18" charset="0"/>
            <a:cs typeface="Times New Roman" panose="02020603050405020304" pitchFamily="18" charset="0"/>
          </a:endParaRPr>
        </a:p>
      </dsp:txBody>
      <dsp:txXfrm>
        <a:off x="0" y="462189"/>
        <a:ext cx="3565071" cy="2139042"/>
      </dsp:txXfrm>
    </dsp:sp>
    <dsp:sp modelId="{CC73EFC5-71D9-4310-8EAC-848EBBFF0F6A}">
      <dsp:nvSpPr>
        <dsp:cNvPr id="0" name=""/>
        <dsp:cNvSpPr/>
      </dsp:nvSpPr>
      <dsp:spPr>
        <a:xfrm>
          <a:off x="3921578" y="462189"/>
          <a:ext cx="3565071" cy="2139042"/>
        </a:xfrm>
        <a:prstGeom prst="rect">
          <a:avLst/>
        </a:prstGeom>
        <a:solidFill>
          <a:schemeClr val="accent2">
            <a:alpha val="90000"/>
            <a:hueOff val="0"/>
            <a:satOff val="0"/>
            <a:lumOff val="0"/>
            <a:alphaOff val="-1000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MD" sz="1800" b="1" i="0" kern="1200" dirty="0">
              <a:solidFill>
                <a:srgbClr val="FF0000"/>
              </a:solidFill>
              <a:latin typeface="Times New Roman" panose="02020603050405020304" pitchFamily="18" charset="0"/>
              <a:cs typeface="Times New Roman" panose="02020603050405020304" pitchFamily="18" charset="0"/>
            </a:rPr>
            <a:t>Actualitatea și importanța problemei abordate: </a:t>
          </a:r>
          <a:r>
            <a:rPr lang="ro-MD" sz="1800" kern="1200" dirty="0">
              <a:solidFill>
                <a:srgbClr val="0070C0"/>
              </a:solidFill>
              <a:latin typeface="Times New Roman" panose="02020603050405020304" pitchFamily="18" charset="0"/>
              <a:cs typeface="Times New Roman" panose="02020603050405020304" pitchFamily="18" charset="0"/>
            </a:rPr>
            <a:t>În primul articol al Cartei ONU se defineşte obiectivul său principal, şi anume „pentru a menţine pacea şi securitatea internaţională şi, în acest scop: să ia măsuri colective eficace pentru prevenirea şi înlăturarea ameninţărilor împotriva păcii.</a:t>
          </a:r>
          <a:r>
            <a:rPr lang="ro-MD" sz="1800" b="1" i="0" kern="1200" dirty="0">
              <a:solidFill>
                <a:srgbClr val="0070C0"/>
              </a:solidFill>
              <a:latin typeface="Times New Roman" panose="02020603050405020304" pitchFamily="18" charset="0"/>
              <a:cs typeface="Times New Roman" panose="02020603050405020304" pitchFamily="18" charset="0"/>
            </a:rPr>
            <a:t> </a:t>
          </a:r>
          <a:endParaRPr lang="ru-RU" sz="1800" i="0" kern="1200" dirty="0">
            <a:solidFill>
              <a:srgbClr val="0070C0"/>
            </a:solidFill>
            <a:latin typeface="Times New Roman" panose="02020603050405020304" pitchFamily="18" charset="0"/>
            <a:cs typeface="Times New Roman" panose="02020603050405020304" pitchFamily="18" charset="0"/>
          </a:endParaRPr>
        </a:p>
      </dsp:txBody>
      <dsp:txXfrm>
        <a:off x="3921578" y="462189"/>
        <a:ext cx="3565071" cy="2139042"/>
      </dsp:txXfrm>
    </dsp:sp>
    <dsp:sp modelId="{B79CF350-E441-46DE-9FE8-BD3693E0A337}">
      <dsp:nvSpPr>
        <dsp:cNvPr id="0" name=""/>
        <dsp:cNvSpPr/>
      </dsp:nvSpPr>
      <dsp:spPr>
        <a:xfrm>
          <a:off x="7843157" y="462189"/>
          <a:ext cx="3565071" cy="2139042"/>
        </a:xfrm>
        <a:prstGeom prst="rect">
          <a:avLst/>
        </a:prstGeom>
        <a:solidFill>
          <a:schemeClr val="accent2">
            <a:alpha val="90000"/>
            <a:hueOff val="0"/>
            <a:satOff val="0"/>
            <a:lumOff val="0"/>
            <a:alphaOff val="-2000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MD" sz="1800" kern="1200" dirty="0">
              <a:solidFill>
                <a:srgbClr val="0070C0"/>
              </a:solidFill>
              <a:latin typeface="Times New Roman" panose="02020603050405020304" pitchFamily="18" charset="0"/>
              <a:cs typeface="Times New Roman" panose="02020603050405020304" pitchFamily="18" charset="0"/>
            </a:rPr>
            <a:t>Pentru reprimarea oricăror acte de agresiune sau altor încălcări ale păcii şi să înfăptuiască, prin mijloace paşnice şi în conformitate cu principiile justiţiei şi dreptului internaţional, aplanarea ori rezolvarea diferendelor sau situaţiilor cu caracter internaţional.</a:t>
          </a:r>
          <a:endParaRPr lang="ru-RU" sz="1800" kern="1200" dirty="0">
            <a:solidFill>
              <a:srgbClr val="0070C0"/>
            </a:solidFill>
            <a:latin typeface="Times New Roman" panose="02020603050405020304" pitchFamily="18" charset="0"/>
            <a:cs typeface="Times New Roman" panose="02020603050405020304" pitchFamily="18" charset="0"/>
          </a:endParaRPr>
        </a:p>
      </dsp:txBody>
      <dsp:txXfrm>
        <a:off x="7843157" y="462189"/>
        <a:ext cx="3565071" cy="2139042"/>
      </dsp:txXfrm>
    </dsp:sp>
    <dsp:sp modelId="{52FBCB6B-1667-49A5-9211-81A9CC761344}">
      <dsp:nvSpPr>
        <dsp:cNvPr id="0" name=""/>
        <dsp:cNvSpPr/>
      </dsp:nvSpPr>
      <dsp:spPr>
        <a:xfrm>
          <a:off x="1960789" y="2957739"/>
          <a:ext cx="3565071" cy="2139042"/>
        </a:xfrm>
        <a:prstGeom prst="rect">
          <a:avLst/>
        </a:prstGeom>
        <a:solidFill>
          <a:schemeClr val="accent2">
            <a:alpha val="90000"/>
            <a:hueOff val="0"/>
            <a:satOff val="0"/>
            <a:lumOff val="0"/>
            <a:alphaOff val="-3000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kern="1200" dirty="0">
              <a:solidFill>
                <a:srgbClr val="0070C0"/>
              </a:solidFill>
              <a:latin typeface="Times New Roman" panose="02020603050405020304" pitchFamily="18" charset="0"/>
              <a:cs typeface="Times New Roman" panose="02020603050405020304" pitchFamily="18" charset="0"/>
            </a:rPr>
            <a:t>Acest lucru, la rândul său, necesită o abordare conştientă ale problemelor de securitate naţională şi internaţională nu numai de către profesionişti, ci şi pentru ceilalţi cetăţeni. Din acest motiv problemele de securitate naţională şi internaţională fac parte din programele instituţiilor de învăţământ superior, publicaţii, adresate nu numai profesioniştilor, ci şi publicul larg.</a:t>
          </a:r>
          <a:endParaRPr lang="ru-RU" sz="1600" kern="1200" dirty="0">
            <a:solidFill>
              <a:srgbClr val="0070C0"/>
            </a:solidFill>
            <a:latin typeface="Times New Roman" panose="02020603050405020304" pitchFamily="18" charset="0"/>
            <a:cs typeface="Times New Roman" panose="02020603050405020304" pitchFamily="18" charset="0"/>
          </a:endParaRPr>
        </a:p>
      </dsp:txBody>
      <dsp:txXfrm>
        <a:off x="1960789" y="2957739"/>
        <a:ext cx="3565071" cy="2139042"/>
      </dsp:txXfrm>
    </dsp:sp>
    <dsp:sp modelId="{4372409D-46D5-48D4-A049-1817C3760509}">
      <dsp:nvSpPr>
        <dsp:cNvPr id="0" name=""/>
        <dsp:cNvSpPr/>
      </dsp:nvSpPr>
      <dsp:spPr>
        <a:xfrm>
          <a:off x="5882368" y="2957739"/>
          <a:ext cx="3565071" cy="2139042"/>
        </a:xfrm>
        <a:prstGeom prst="rect">
          <a:avLst/>
        </a:prstGeom>
        <a:solidFill>
          <a:schemeClr val="accent2">
            <a:alpha val="90000"/>
            <a:hueOff val="0"/>
            <a:satOff val="0"/>
            <a:lumOff val="0"/>
            <a:alphaOff val="-4000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b="1" i="0" kern="1200" dirty="0">
              <a:solidFill>
                <a:srgbClr val="FF0000"/>
              </a:solidFill>
              <a:latin typeface="Times New Roman" panose="02020603050405020304" pitchFamily="18" charset="0"/>
              <a:cs typeface="Times New Roman" panose="02020603050405020304" pitchFamily="18" charset="0"/>
            </a:rPr>
            <a:t>Scopul lucrării: </a:t>
          </a:r>
          <a:r>
            <a:rPr lang="ro-MD" sz="1600" kern="1200" dirty="0">
              <a:solidFill>
                <a:srgbClr val="0070C0"/>
              </a:solidFill>
              <a:latin typeface="Times New Roman" panose="02020603050405020304" pitchFamily="18" charset="0"/>
              <a:cs typeface="Times New Roman" panose="02020603050405020304" pitchFamily="18" charset="0"/>
            </a:rPr>
            <a:t>Determinarea conceptului de securitate și evoluția acestuia în perioada contemporană; estimarea rolului și esența statului ca subiect al relațiilor internaționale și evaluarea creării sistemelor autonome de securitate regionale şi sub-regional prin intermediul surselor bibliografice și literaturii de specialitate</a:t>
          </a:r>
          <a:r>
            <a:rPr lang="ro-MD" sz="1600" kern="1200" dirty="0"/>
            <a:t>.</a:t>
          </a:r>
          <a:r>
            <a:rPr lang="ro-MD" sz="1600" b="1" i="0" kern="1200" dirty="0">
              <a:solidFill>
                <a:srgbClr val="FF0000"/>
              </a:solidFill>
              <a:latin typeface="Times New Roman" panose="02020603050405020304" pitchFamily="18" charset="0"/>
              <a:cs typeface="Times New Roman" panose="02020603050405020304" pitchFamily="18" charset="0"/>
            </a:rPr>
            <a:t> </a:t>
          </a:r>
          <a:endParaRPr lang="ru-RU" sz="1600" i="0" kern="1200" dirty="0">
            <a:solidFill>
              <a:srgbClr val="FF0000"/>
            </a:solidFill>
            <a:latin typeface="Times New Roman" panose="02020603050405020304" pitchFamily="18" charset="0"/>
            <a:cs typeface="Times New Roman" panose="02020603050405020304" pitchFamily="18" charset="0"/>
          </a:endParaRPr>
        </a:p>
      </dsp:txBody>
      <dsp:txXfrm>
        <a:off x="5882368" y="2957739"/>
        <a:ext cx="3565071" cy="2139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7F140-4C5B-4B0D-BA1A-D837BDB018D9}">
      <dsp:nvSpPr>
        <dsp:cNvPr id="0" name=""/>
        <dsp:cNvSpPr/>
      </dsp:nvSpPr>
      <dsp:spPr>
        <a:xfrm>
          <a:off x="1310" y="1569"/>
          <a:ext cx="11420121" cy="1421839"/>
        </a:xfrm>
        <a:prstGeom prst="roundRect">
          <a:avLst>
            <a:gd name="adj" fmla="val 10000"/>
          </a:avLst>
        </a:prstGeom>
        <a:gradFill rotWithShape="0">
          <a:gsLst>
            <a:gs pos="0">
              <a:schemeClr val="accent2">
                <a:shade val="60000"/>
                <a:hueOff val="0"/>
                <a:satOff val="0"/>
                <a:lumOff val="0"/>
                <a:alphaOff val="0"/>
                <a:tint val="96000"/>
                <a:lumMod val="104000"/>
              </a:schemeClr>
            </a:gs>
            <a:gs pos="100000">
              <a:schemeClr val="accent2">
                <a:shade val="60000"/>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o-MD" sz="1700" b="1" kern="1200" dirty="0">
              <a:solidFill>
                <a:srgbClr val="FF0000"/>
              </a:solidFill>
              <a:latin typeface="Times New Roman" panose="02020603050405020304" pitchFamily="18" charset="0"/>
              <a:cs typeface="Times New Roman" panose="02020603050405020304" pitchFamily="18" charset="0"/>
            </a:rPr>
            <a:t>Obiectivele: </a:t>
          </a:r>
          <a:r>
            <a:rPr lang="it-IT" sz="1700" b="0" kern="1200" dirty="0">
              <a:solidFill>
                <a:schemeClr val="tx1"/>
              </a:solidFill>
              <a:latin typeface="Times New Roman" panose="02020603050405020304" pitchFamily="18" charset="0"/>
              <a:cs typeface="Times New Roman" panose="02020603050405020304" pitchFamily="18" charset="0"/>
            </a:rPr>
            <a:t>să definească originea și evoluția conceptului</a:t>
          </a:r>
          <a:endParaRPr lang="ru-RU" sz="1700" b="0" kern="1200" dirty="0">
            <a:solidFill>
              <a:schemeClr val="tx1"/>
            </a:solidFill>
            <a:latin typeface="Times New Roman" panose="02020603050405020304" pitchFamily="18" charset="0"/>
            <a:cs typeface="Times New Roman" panose="02020603050405020304" pitchFamily="18" charset="0"/>
          </a:endParaRPr>
        </a:p>
        <a:p>
          <a:pPr marL="0" lvl="0" indent="0" algn="ctr" defTabSz="755650">
            <a:lnSpc>
              <a:spcPct val="90000"/>
            </a:lnSpc>
            <a:spcBef>
              <a:spcPct val="0"/>
            </a:spcBef>
            <a:spcAft>
              <a:spcPct val="35000"/>
            </a:spcAft>
            <a:buNone/>
          </a:pPr>
          <a:r>
            <a:rPr lang="en-US" sz="1700" b="0" kern="1200" dirty="0">
              <a:solidFill>
                <a:schemeClr val="tx1"/>
              </a:solidFill>
              <a:latin typeface="Times New Roman" panose="02020603050405020304" pitchFamily="18" charset="0"/>
              <a:cs typeface="Times New Roman" panose="02020603050405020304" pitchFamily="18" charset="0"/>
            </a:rPr>
            <a:t>de </a:t>
          </a:r>
          <a:r>
            <a:rPr lang="en-US" sz="1700" b="0" kern="1200" dirty="0" err="1">
              <a:solidFill>
                <a:schemeClr val="tx1"/>
              </a:solidFill>
              <a:latin typeface="Times New Roman" panose="02020603050405020304" pitchFamily="18" charset="0"/>
              <a:cs typeface="Times New Roman" panose="02020603050405020304" pitchFamily="18" charset="0"/>
            </a:rPr>
            <a:t>securitate</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să</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estimeze</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rolul</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și</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esența</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statului</a:t>
          </a:r>
          <a:r>
            <a:rPr lang="en-US" sz="1700" b="0" kern="1200" dirty="0">
              <a:solidFill>
                <a:schemeClr val="tx1"/>
              </a:solidFill>
              <a:latin typeface="Times New Roman" panose="02020603050405020304" pitchFamily="18" charset="0"/>
              <a:cs typeface="Times New Roman" panose="02020603050405020304" pitchFamily="18" charset="0"/>
            </a:rPr>
            <a:t> ca </a:t>
          </a:r>
          <a:r>
            <a:rPr lang="en-US" sz="1700" b="0" kern="1200" dirty="0" err="1">
              <a:solidFill>
                <a:schemeClr val="tx1"/>
              </a:solidFill>
              <a:latin typeface="Times New Roman" panose="02020603050405020304" pitchFamily="18" charset="0"/>
              <a:cs typeface="Times New Roman" panose="02020603050405020304" pitchFamily="18" charset="0"/>
            </a:rPr>
            <a:t>subiect</a:t>
          </a:r>
          <a:endParaRPr lang="ru-RU" sz="1700" b="0" kern="1200" dirty="0">
            <a:solidFill>
              <a:schemeClr val="tx1"/>
            </a:solidFill>
            <a:latin typeface="Times New Roman" panose="02020603050405020304" pitchFamily="18" charset="0"/>
            <a:cs typeface="Times New Roman" panose="02020603050405020304" pitchFamily="18" charset="0"/>
          </a:endParaRPr>
        </a:p>
        <a:p>
          <a:pPr marL="0" lvl="0" indent="0" algn="ctr" defTabSz="755650">
            <a:lnSpc>
              <a:spcPct val="90000"/>
            </a:lnSpc>
            <a:spcBef>
              <a:spcPct val="0"/>
            </a:spcBef>
            <a:spcAft>
              <a:spcPct val="35000"/>
            </a:spcAft>
            <a:buNone/>
          </a:pPr>
          <a:r>
            <a:rPr lang="en-US" sz="1700" b="0" kern="1200" dirty="0">
              <a:solidFill>
                <a:schemeClr val="tx1"/>
              </a:solidFill>
              <a:latin typeface="Times New Roman" panose="02020603050405020304" pitchFamily="18" charset="0"/>
              <a:cs typeface="Times New Roman" panose="02020603050405020304" pitchFamily="18" charset="0"/>
            </a:rPr>
            <a:t>al </a:t>
          </a:r>
          <a:r>
            <a:rPr lang="en-US" sz="1700" b="0" kern="1200" dirty="0" err="1">
              <a:solidFill>
                <a:schemeClr val="tx1"/>
              </a:solidFill>
              <a:latin typeface="Times New Roman" panose="02020603050405020304" pitchFamily="18" charset="0"/>
              <a:cs typeface="Times New Roman" panose="02020603050405020304" pitchFamily="18" charset="0"/>
            </a:rPr>
            <a:t>relațiilor</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internaționale</a:t>
          </a:r>
          <a:r>
            <a:rPr lang="ro-MD" sz="1700" b="0" kern="1200" dirty="0">
              <a:solidFill>
                <a:schemeClr val="tx1"/>
              </a:solidFill>
              <a:latin typeface="Times New Roman" panose="02020603050405020304" pitchFamily="18" charset="0"/>
              <a:cs typeface="Times New Roman" panose="02020603050405020304" pitchFamily="18" charset="0"/>
            </a:rPr>
            <a:t>;</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să</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evalueze</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crearea</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sistemelor</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autonome</a:t>
          </a:r>
          <a:r>
            <a:rPr lang="en-US" sz="1700" b="0" kern="1200" dirty="0">
              <a:solidFill>
                <a:schemeClr val="tx1"/>
              </a:solidFill>
              <a:latin typeface="Times New Roman" panose="02020603050405020304" pitchFamily="18" charset="0"/>
              <a:cs typeface="Times New Roman" panose="02020603050405020304" pitchFamily="18" charset="0"/>
            </a:rPr>
            <a:t> de</a:t>
          </a:r>
          <a:endParaRPr lang="ru-RU" sz="1700" b="0" kern="1200" dirty="0">
            <a:solidFill>
              <a:schemeClr val="tx1"/>
            </a:solidFill>
            <a:latin typeface="Times New Roman" panose="02020603050405020304" pitchFamily="18" charset="0"/>
            <a:cs typeface="Times New Roman" panose="02020603050405020304" pitchFamily="18" charset="0"/>
          </a:endParaRPr>
        </a:p>
        <a:p>
          <a:pPr marL="0" lvl="0" indent="0" algn="ctr" defTabSz="755650">
            <a:lnSpc>
              <a:spcPct val="90000"/>
            </a:lnSpc>
            <a:spcBef>
              <a:spcPct val="0"/>
            </a:spcBef>
            <a:spcAft>
              <a:spcPct val="35000"/>
            </a:spcAft>
            <a:buNone/>
          </a:pPr>
          <a:r>
            <a:rPr lang="en-US" sz="1700" b="0" kern="1200" dirty="0" err="1">
              <a:solidFill>
                <a:schemeClr val="tx1"/>
              </a:solidFill>
              <a:latin typeface="Times New Roman" panose="02020603050405020304" pitchFamily="18" charset="0"/>
              <a:cs typeface="Times New Roman" panose="02020603050405020304" pitchFamily="18" charset="0"/>
            </a:rPr>
            <a:t>securitate</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regionale</a:t>
          </a:r>
          <a:r>
            <a:rPr lang="en-US" sz="1700" b="0" kern="1200" dirty="0">
              <a:solidFill>
                <a:schemeClr val="tx1"/>
              </a:solidFill>
              <a:latin typeface="Times New Roman" panose="02020603050405020304" pitchFamily="18" charset="0"/>
              <a:cs typeface="Times New Roman" panose="02020603050405020304" pitchFamily="18" charset="0"/>
            </a:rPr>
            <a:t> </a:t>
          </a:r>
          <a:r>
            <a:rPr lang="en-US" sz="1700" b="0" kern="1200" dirty="0" err="1">
              <a:solidFill>
                <a:schemeClr val="tx1"/>
              </a:solidFill>
              <a:latin typeface="Times New Roman" panose="02020603050405020304" pitchFamily="18" charset="0"/>
              <a:cs typeface="Times New Roman" panose="02020603050405020304" pitchFamily="18" charset="0"/>
            </a:rPr>
            <a:t>şi</a:t>
          </a:r>
          <a:r>
            <a:rPr lang="en-US" sz="1700" b="0" kern="1200" dirty="0">
              <a:solidFill>
                <a:schemeClr val="tx1"/>
              </a:solidFill>
              <a:latin typeface="Times New Roman" panose="02020603050405020304" pitchFamily="18" charset="0"/>
              <a:cs typeface="Times New Roman" panose="02020603050405020304" pitchFamily="18" charset="0"/>
            </a:rPr>
            <a:t> sub-</a:t>
          </a:r>
          <a:r>
            <a:rPr lang="en-US" sz="1700" b="0" kern="1200" dirty="0" err="1">
              <a:solidFill>
                <a:schemeClr val="tx1"/>
              </a:solidFill>
              <a:latin typeface="Times New Roman" panose="02020603050405020304" pitchFamily="18" charset="0"/>
              <a:cs typeface="Times New Roman" panose="02020603050405020304" pitchFamily="18" charset="0"/>
            </a:rPr>
            <a:t>regionale</a:t>
          </a:r>
          <a:r>
            <a:rPr lang="en-US" sz="1700" b="0" kern="1200" dirty="0">
              <a:solidFill>
                <a:schemeClr val="tx1"/>
              </a:solidFill>
              <a:latin typeface="Times New Roman" panose="02020603050405020304" pitchFamily="18" charset="0"/>
              <a:cs typeface="Times New Roman" panose="02020603050405020304" pitchFamily="18" charset="0"/>
            </a:rPr>
            <a:t>;</a:t>
          </a:r>
          <a:r>
            <a:rPr lang="ro-MD" sz="1700" b="0" kern="1200" dirty="0">
              <a:solidFill>
                <a:schemeClr val="tx1"/>
              </a:solidFill>
              <a:latin typeface="Times New Roman" panose="02020603050405020304" pitchFamily="18" charset="0"/>
              <a:cs typeface="Times New Roman" panose="02020603050405020304" pitchFamily="18" charset="0"/>
            </a:rPr>
            <a:t>  </a:t>
          </a:r>
          <a:endParaRPr lang="ru-RU" sz="1700" b="0" kern="1200" dirty="0">
            <a:solidFill>
              <a:schemeClr val="tx1"/>
            </a:solidFill>
            <a:latin typeface="Times New Roman" panose="02020603050405020304" pitchFamily="18" charset="0"/>
            <a:cs typeface="Times New Roman" panose="02020603050405020304" pitchFamily="18" charset="0"/>
          </a:endParaRPr>
        </a:p>
      </dsp:txBody>
      <dsp:txXfrm>
        <a:off x="42954" y="43213"/>
        <a:ext cx="11336833" cy="1338551"/>
      </dsp:txXfrm>
    </dsp:sp>
    <dsp:sp modelId="{99831823-BD1F-4BEA-A764-F4FB6F2AEA65}">
      <dsp:nvSpPr>
        <dsp:cNvPr id="0" name=""/>
        <dsp:cNvSpPr/>
      </dsp:nvSpPr>
      <dsp:spPr>
        <a:xfrm>
          <a:off x="1310" y="1618622"/>
          <a:ext cx="7459977" cy="1421839"/>
        </a:xfrm>
        <a:prstGeom prst="roundRect">
          <a:avLst>
            <a:gd name="adj" fmla="val 10000"/>
          </a:avLst>
        </a:prstGeom>
        <a:gradFill rotWithShape="0">
          <a:gsLst>
            <a:gs pos="0">
              <a:schemeClr val="accent2">
                <a:shade val="80000"/>
                <a:hueOff val="0"/>
                <a:satOff val="0"/>
                <a:lumOff val="0"/>
                <a:alphaOff val="0"/>
                <a:tint val="96000"/>
                <a:lumMod val="104000"/>
              </a:schemeClr>
            </a:gs>
            <a:gs pos="100000">
              <a:schemeClr val="accent2">
                <a:shade val="80000"/>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MD" sz="2000" kern="1200" dirty="0">
              <a:solidFill>
                <a:schemeClr val="tx1"/>
              </a:solidFill>
              <a:latin typeface="Times New Roman" panose="02020603050405020304" pitchFamily="18" charset="0"/>
              <a:cs typeface="Times New Roman" panose="02020603050405020304" pitchFamily="18" charset="0"/>
            </a:rPr>
            <a:t>Securitatea a reprezentat încă de la începutul omenirii o preocupare esenţială, aşa cum reiese şi din piramida lui Maslow, unde nevoia de securitate este plasată ca nivel de importanţă imediat după nevoile fiziologice. </a:t>
          </a:r>
          <a:endParaRPr lang="ru-RU" sz="2000" kern="1200" dirty="0">
            <a:solidFill>
              <a:schemeClr val="tx1"/>
            </a:solidFill>
            <a:latin typeface="Times New Roman" panose="02020603050405020304" pitchFamily="18" charset="0"/>
            <a:cs typeface="Times New Roman" panose="02020603050405020304" pitchFamily="18" charset="0"/>
          </a:endParaRPr>
        </a:p>
      </dsp:txBody>
      <dsp:txXfrm>
        <a:off x="42954" y="1660266"/>
        <a:ext cx="7376689" cy="1338551"/>
      </dsp:txXfrm>
    </dsp:sp>
    <dsp:sp modelId="{CE611CB1-DA5A-48DA-A451-AFAC4171AE07}">
      <dsp:nvSpPr>
        <dsp:cNvPr id="0" name=""/>
        <dsp:cNvSpPr/>
      </dsp:nvSpPr>
      <dsp:spPr>
        <a:xfrm>
          <a:off x="1310" y="3235675"/>
          <a:ext cx="3653269" cy="1421839"/>
        </a:xfrm>
        <a:prstGeom prst="roundRect">
          <a:avLst>
            <a:gd name="adj" fmla="val 10000"/>
          </a:avLst>
        </a:prstGeom>
        <a:gradFill rotWithShape="0">
          <a:gsLst>
            <a:gs pos="0">
              <a:schemeClr val="accent2">
                <a:tint val="99000"/>
                <a:hueOff val="0"/>
                <a:satOff val="0"/>
                <a:lumOff val="0"/>
                <a:alphaOff val="0"/>
                <a:tint val="96000"/>
                <a:lumMod val="104000"/>
              </a:schemeClr>
            </a:gs>
            <a:gs pos="100000">
              <a:schemeClr val="accent2">
                <a:tint val="99000"/>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kern="1200" dirty="0">
              <a:solidFill>
                <a:schemeClr val="tx1"/>
              </a:solidFill>
              <a:latin typeface="Times New Roman" panose="02020603050405020304" pitchFamily="18" charset="0"/>
              <a:cs typeface="Times New Roman" panose="02020603050405020304" pitchFamily="18" charset="0"/>
            </a:rPr>
            <a:t>Sfârşitul Războiului Rece a determinat o reflecţie la scară largă asupra conceptului de securitate. Există numeroase studii recente care analizează modul în care acest concept s-a modificat datorită transformărilor petrecute pe arena internaţională. </a:t>
          </a:r>
          <a:endParaRPr lang="ru-RU" sz="1600" kern="1200" dirty="0">
            <a:solidFill>
              <a:schemeClr val="tx1"/>
            </a:solidFill>
            <a:latin typeface="Times New Roman" panose="02020603050405020304" pitchFamily="18" charset="0"/>
            <a:cs typeface="Times New Roman" panose="02020603050405020304" pitchFamily="18" charset="0"/>
          </a:endParaRPr>
        </a:p>
      </dsp:txBody>
      <dsp:txXfrm>
        <a:off x="42954" y="3277319"/>
        <a:ext cx="3569981" cy="1338551"/>
      </dsp:txXfrm>
    </dsp:sp>
    <dsp:sp modelId="{241EE754-0C27-4E50-B6E8-AE1D2E6656A4}">
      <dsp:nvSpPr>
        <dsp:cNvPr id="0" name=""/>
        <dsp:cNvSpPr/>
      </dsp:nvSpPr>
      <dsp:spPr>
        <a:xfrm>
          <a:off x="3808017" y="3235675"/>
          <a:ext cx="3653269" cy="1421839"/>
        </a:xfrm>
        <a:prstGeom prst="roundRect">
          <a:avLst>
            <a:gd name="adj" fmla="val 10000"/>
          </a:avLst>
        </a:prstGeom>
        <a:gradFill rotWithShape="0">
          <a:gsLst>
            <a:gs pos="0">
              <a:schemeClr val="accent2">
                <a:tint val="99000"/>
                <a:hueOff val="0"/>
                <a:satOff val="0"/>
                <a:lumOff val="0"/>
                <a:alphaOff val="0"/>
                <a:tint val="96000"/>
                <a:lumMod val="104000"/>
              </a:schemeClr>
            </a:gs>
            <a:gs pos="100000">
              <a:schemeClr val="accent2">
                <a:tint val="99000"/>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kern="1200" dirty="0">
              <a:solidFill>
                <a:schemeClr val="tx1"/>
              </a:solidFill>
              <a:latin typeface="Times New Roman" panose="02020603050405020304" pitchFamily="18" charset="0"/>
              <a:cs typeface="Times New Roman" panose="02020603050405020304" pitchFamily="18" charset="0"/>
            </a:rPr>
            <a:t>În literatura de specialitate contemporană se poate observa un accent deosebit pus de către cercetători pe dimensiunile securităţii, şi mai ales pe dimensiunile nonmilitare ale securităţi.</a:t>
          </a:r>
          <a:endParaRPr lang="ru-RU" sz="1600" kern="1200" dirty="0">
            <a:solidFill>
              <a:schemeClr val="tx1"/>
            </a:solidFill>
            <a:latin typeface="Times New Roman" panose="02020603050405020304" pitchFamily="18" charset="0"/>
            <a:cs typeface="Times New Roman" panose="02020603050405020304" pitchFamily="18" charset="0"/>
          </a:endParaRPr>
        </a:p>
      </dsp:txBody>
      <dsp:txXfrm>
        <a:off x="3849661" y="3277319"/>
        <a:ext cx="3569981" cy="1338551"/>
      </dsp:txXfrm>
    </dsp:sp>
    <dsp:sp modelId="{FA2D97E0-263B-413E-A460-62470215DDE7}">
      <dsp:nvSpPr>
        <dsp:cNvPr id="0" name=""/>
        <dsp:cNvSpPr/>
      </dsp:nvSpPr>
      <dsp:spPr>
        <a:xfrm>
          <a:off x="7768162" y="1618622"/>
          <a:ext cx="3653269" cy="1421839"/>
        </a:xfrm>
        <a:prstGeom prst="roundRect">
          <a:avLst>
            <a:gd name="adj" fmla="val 10000"/>
          </a:avLst>
        </a:prstGeom>
        <a:gradFill rotWithShape="0">
          <a:gsLst>
            <a:gs pos="0">
              <a:schemeClr val="accent2">
                <a:shade val="80000"/>
                <a:hueOff val="0"/>
                <a:satOff val="0"/>
                <a:lumOff val="0"/>
                <a:alphaOff val="0"/>
                <a:tint val="96000"/>
                <a:lumMod val="104000"/>
              </a:schemeClr>
            </a:gs>
            <a:gs pos="100000">
              <a:schemeClr val="accent2">
                <a:shade val="80000"/>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kern="1200" dirty="0">
              <a:solidFill>
                <a:schemeClr val="tx1"/>
              </a:solidFill>
              <a:latin typeface="Times New Roman" panose="02020603050405020304" pitchFamily="18" charset="0"/>
              <a:cs typeface="Times New Roman" panose="02020603050405020304" pitchFamily="18" charset="0"/>
            </a:rPr>
            <a:t>Ambiguitatea termenului derivă din multitudinea de arii pe care le acoperă, şi este „exacerbată de faptul că în viaţa politică internă a statelor sub acoperirea securităţii naţionale sunt invocate - în funcţie de împrejurări - o serie largă de acţiuni şi activităţi politice. </a:t>
          </a:r>
          <a:endParaRPr lang="ru-RU" sz="1600" kern="1200" dirty="0">
            <a:solidFill>
              <a:schemeClr val="tx1"/>
            </a:solidFill>
            <a:latin typeface="Times New Roman" panose="02020603050405020304" pitchFamily="18" charset="0"/>
            <a:cs typeface="Times New Roman" panose="02020603050405020304" pitchFamily="18" charset="0"/>
          </a:endParaRPr>
        </a:p>
      </dsp:txBody>
      <dsp:txXfrm>
        <a:off x="7809806" y="1660266"/>
        <a:ext cx="3569981" cy="1338551"/>
      </dsp:txXfrm>
    </dsp:sp>
    <dsp:sp modelId="{364AF60E-7215-4BE2-86AF-585CD1B664EB}">
      <dsp:nvSpPr>
        <dsp:cNvPr id="0" name=""/>
        <dsp:cNvSpPr/>
      </dsp:nvSpPr>
      <dsp:spPr>
        <a:xfrm>
          <a:off x="7768162" y="3235675"/>
          <a:ext cx="3653269" cy="1421839"/>
        </a:xfrm>
        <a:prstGeom prst="roundRect">
          <a:avLst>
            <a:gd name="adj" fmla="val 10000"/>
          </a:avLst>
        </a:prstGeom>
        <a:gradFill rotWithShape="0">
          <a:gsLst>
            <a:gs pos="0">
              <a:schemeClr val="accent2">
                <a:tint val="99000"/>
                <a:hueOff val="0"/>
                <a:satOff val="0"/>
                <a:lumOff val="0"/>
                <a:alphaOff val="0"/>
                <a:tint val="96000"/>
                <a:lumMod val="104000"/>
              </a:schemeClr>
            </a:gs>
            <a:gs pos="100000">
              <a:schemeClr val="accent2">
                <a:tint val="99000"/>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o-MD" sz="1500" kern="1200" dirty="0">
              <a:solidFill>
                <a:schemeClr val="tx1"/>
              </a:solidFill>
              <a:latin typeface="Times New Roman" panose="02020603050405020304" pitchFamily="18" charset="0"/>
              <a:cs typeface="Times New Roman" panose="02020603050405020304" pitchFamily="18" charset="0"/>
            </a:rPr>
            <a:t>Pot fi astfel menţionate ca dimensiuni ale securităţii următoarele: dimensiunea militară, dimensiunea politică, dimensiunea economică, dimensiunea socială, dimensiunea culturală, dimensiunea ecologică. </a:t>
          </a:r>
          <a:endParaRPr lang="ru-RU" sz="1500" kern="1200" dirty="0">
            <a:solidFill>
              <a:schemeClr val="tx1"/>
            </a:solidFill>
            <a:latin typeface="Times New Roman" panose="02020603050405020304" pitchFamily="18" charset="0"/>
            <a:cs typeface="Times New Roman" panose="02020603050405020304" pitchFamily="18" charset="0"/>
          </a:endParaRPr>
        </a:p>
      </dsp:txBody>
      <dsp:txXfrm>
        <a:off x="7809806" y="3277319"/>
        <a:ext cx="3569981" cy="13385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AB0FB-6652-4D58-9470-F38E74DD0835}">
      <dsp:nvSpPr>
        <dsp:cNvPr id="0" name=""/>
        <dsp:cNvSpPr/>
      </dsp:nvSpPr>
      <dsp:spPr>
        <a:xfrm rot="16200000">
          <a:off x="1550963" y="-1550963"/>
          <a:ext cx="2757267" cy="5859194"/>
        </a:xfrm>
        <a:prstGeom prst="round1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MD" sz="2000" kern="1200" dirty="0">
              <a:solidFill>
                <a:schemeClr val="tx1"/>
              </a:solidFill>
            </a:rPr>
            <a:t>Securitatea internațională, numită și securitate globală, este un termen care se referă la măsurile luate de state și organizații internaționale, precum Națiunile Unite, Uniunea Europeană și altele, pentru a asigura supraviețuirea și siguranța reciprocă.</a:t>
          </a:r>
          <a:endParaRPr lang="ru-RU" sz="2000" kern="1200" dirty="0">
            <a:solidFill>
              <a:schemeClr val="tx1"/>
            </a:solidFill>
          </a:endParaRPr>
        </a:p>
      </dsp:txBody>
      <dsp:txXfrm rot="5400000">
        <a:off x="-1" y="1"/>
        <a:ext cx="5859194" cy="2067950"/>
      </dsp:txXfrm>
    </dsp:sp>
    <dsp:sp modelId="{9724C5B9-762F-479C-B3EE-5587FA99EF0A}">
      <dsp:nvSpPr>
        <dsp:cNvPr id="0" name=""/>
        <dsp:cNvSpPr/>
      </dsp:nvSpPr>
      <dsp:spPr>
        <a:xfrm>
          <a:off x="5859194" y="0"/>
          <a:ext cx="5859194" cy="2757267"/>
        </a:xfrm>
        <a:prstGeom prst="round1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ro-MD" sz="1500" kern="1200" dirty="0">
              <a:solidFill>
                <a:schemeClr val="tx1"/>
              </a:solidFill>
              <a:latin typeface="Times New Roman" panose="02020603050405020304" pitchFamily="18" charset="0"/>
              <a:cs typeface="Times New Roman" panose="02020603050405020304" pitchFamily="18" charset="0"/>
            </a:rPr>
            <a:t>Conținutul securității internaționale s-a extins de-a lungul anilor. Astăzi acoperă o varietate de probleme interconectate din lume care afectează supraviețuirea. Ea variază de la modurile tradiționale sau convenționale de putere militară, cauzele și consecințele războiului între state, puterea economică, până la conflicte etnice, religioase și ideologice, conflicte comerciale și economice, aprovizionarea cu energie, știință și tehnologie, alimente, precum și amenințări. la securitatea umană și la stabilitatea statelor de la degradarea mediului, bolile infecțioase, schimbările climatice și activitățile actorilor nestatali</a:t>
          </a:r>
          <a:r>
            <a:rPr lang="ro-MD" sz="1500" kern="1200" dirty="0"/>
            <a:t>.</a:t>
          </a:r>
          <a:endParaRPr lang="ru-RU" sz="1500" kern="1200" dirty="0"/>
        </a:p>
      </dsp:txBody>
      <dsp:txXfrm>
        <a:off x="5859194" y="0"/>
        <a:ext cx="5859194" cy="2067950"/>
      </dsp:txXfrm>
    </dsp:sp>
    <dsp:sp modelId="{AAA3B567-A486-4118-86F3-F655F4A5578F}">
      <dsp:nvSpPr>
        <dsp:cNvPr id="0" name=""/>
        <dsp:cNvSpPr/>
      </dsp:nvSpPr>
      <dsp:spPr>
        <a:xfrm rot="10800000">
          <a:off x="0" y="2757267"/>
          <a:ext cx="5859194" cy="2757267"/>
        </a:xfrm>
        <a:prstGeom prst="round1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ro-MD" sz="2400" kern="1200" dirty="0">
              <a:solidFill>
                <a:schemeClr val="tx1"/>
              </a:solidFill>
              <a:latin typeface="Times New Roman" panose="02020603050405020304" pitchFamily="18" charset="0"/>
              <a:cs typeface="Times New Roman" panose="02020603050405020304" pitchFamily="18" charset="0"/>
            </a:rPr>
            <a:t>Conceptul de securitate internaţională a fost formulat odată cu crearea ONU. În primul articol al Cartei ONU se defineşte obiectivul său principal, şi anume „pentru a menţine pacea şi securitatea internaţională”</a:t>
          </a:r>
          <a:endParaRPr lang="ru-RU" sz="2400" kern="1200" dirty="0">
            <a:solidFill>
              <a:schemeClr val="tx1"/>
            </a:solidFill>
            <a:latin typeface="Times New Roman" panose="02020603050405020304" pitchFamily="18" charset="0"/>
            <a:cs typeface="Times New Roman" panose="02020603050405020304" pitchFamily="18" charset="0"/>
          </a:endParaRPr>
        </a:p>
      </dsp:txBody>
      <dsp:txXfrm rot="10800000">
        <a:off x="0" y="3446584"/>
        <a:ext cx="5859194" cy="2067950"/>
      </dsp:txXfrm>
    </dsp:sp>
    <dsp:sp modelId="{DFE3B4FC-DFF3-4036-9461-566306301771}">
      <dsp:nvSpPr>
        <dsp:cNvPr id="0" name=""/>
        <dsp:cNvSpPr/>
      </dsp:nvSpPr>
      <dsp:spPr>
        <a:xfrm rot="5400000">
          <a:off x="7410157" y="1206304"/>
          <a:ext cx="2757267" cy="5859194"/>
        </a:xfrm>
        <a:prstGeom prst="round1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o-MD" sz="1800" kern="1200" dirty="0">
              <a:solidFill>
                <a:schemeClr val="tx1"/>
              </a:solidFill>
              <a:latin typeface="Times New Roman" panose="02020603050405020304" pitchFamily="18" charset="0"/>
              <a:cs typeface="Times New Roman" panose="02020603050405020304" pitchFamily="18" charset="0"/>
            </a:rPr>
            <a:t>Larg acceptat, conceptul de „securitate”, a început să fie utilizat frecvent în Statele Unite la sfârşitul anilor 1940 – începutul anilor 1950 când termenul făcea referire la sfera civilmilitară privind strategia de cercetare, tehnologia, controlul armelor în timpul Războiului Rece, în care problema confruntărilor militare, în special în noua dimensiune nucleară, a apărut ca domeniu dominant al relaţiilor internaţionale.</a:t>
          </a:r>
          <a:endParaRPr lang="ru-RU" sz="1800" kern="1200" dirty="0">
            <a:solidFill>
              <a:schemeClr val="tx1"/>
            </a:solidFill>
            <a:latin typeface="Times New Roman" panose="02020603050405020304" pitchFamily="18" charset="0"/>
            <a:cs typeface="Times New Roman" panose="02020603050405020304" pitchFamily="18" charset="0"/>
          </a:endParaRPr>
        </a:p>
      </dsp:txBody>
      <dsp:txXfrm rot="-5400000">
        <a:off x="5859193" y="3446584"/>
        <a:ext cx="5859194" cy="2067950"/>
      </dsp:txXfrm>
    </dsp:sp>
    <dsp:sp modelId="{4F4EEF28-F715-4071-8050-240037E595E2}">
      <dsp:nvSpPr>
        <dsp:cNvPr id="0" name=""/>
        <dsp:cNvSpPr/>
      </dsp:nvSpPr>
      <dsp:spPr>
        <a:xfrm>
          <a:off x="4101435" y="2067950"/>
          <a:ext cx="3515516" cy="1378633"/>
        </a:xfrm>
        <a:prstGeom prst="roundRect">
          <a:avLst/>
        </a:prstGeom>
        <a:blipFill rotWithShape="0">
          <a:blip xmlns:r="http://schemas.openxmlformats.org/officeDocument/2006/relationships" r:embed="rId1"/>
          <a:srcRect/>
          <a:stretch>
            <a:fillRect l="-41000" r="-41000"/>
          </a:stretch>
        </a:blip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ru-RU" sz="1500" kern="1200" dirty="0"/>
        </a:p>
      </dsp:txBody>
      <dsp:txXfrm>
        <a:off x="4168734" y="2135249"/>
        <a:ext cx="3380918" cy="1244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7F8BA-D03C-4F74-A1D2-6C5C0367F384}">
      <dsp:nvSpPr>
        <dsp:cNvPr id="0" name=""/>
        <dsp:cNvSpPr/>
      </dsp:nvSpPr>
      <dsp:spPr>
        <a:xfrm>
          <a:off x="-7332629" y="-1120855"/>
          <a:ext cx="8726914" cy="8726914"/>
        </a:xfrm>
        <a:prstGeom prst="blockArc">
          <a:avLst>
            <a:gd name="adj1" fmla="val 18900000"/>
            <a:gd name="adj2" fmla="val 2700000"/>
            <a:gd name="adj3" fmla="val 248"/>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05ACD4-CC41-4F91-9B7B-718865C8E43D}">
      <dsp:nvSpPr>
        <dsp:cNvPr id="0" name=""/>
        <dsp:cNvSpPr/>
      </dsp:nvSpPr>
      <dsp:spPr>
        <a:xfrm>
          <a:off x="519140" y="341510"/>
          <a:ext cx="9671928" cy="68276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943" tIns="33020" rIns="33020" bIns="33020" numCol="1" spcCol="1270" anchor="ctr" anchorCtr="0">
          <a:noAutofit/>
        </a:bodyPr>
        <a:lstStyle/>
        <a:p>
          <a:pPr marL="0" lvl="0" indent="0" algn="l" defTabSz="577850">
            <a:lnSpc>
              <a:spcPct val="90000"/>
            </a:lnSpc>
            <a:spcBef>
              <a:spcPct val="0"/>
            </a:spcBef>
            <a:spcAft>
              <a:spcPct val="35000"/>
            </a:spcAft>
            <a:buNone/>
          </a:pPr>
          <a:r>
            <a:rPr lang="ro-MD" sz="1300" kern="1200" dirty="0">
              <a:latin typeface="Times New Roman" panose="02020603050405020304" pitchFamily="18" charset="0"/>
              <a:cs typeface="Times New Roman" panose="02020603050405020304" pitchFamily="18" charset="0"/>
            </a:rPr>
            <a:t>Edward Kolodziej a comparat securitatea internațională cu un Turn al Babel, iar Roland Paris îl consideră „în ochiul privitorului”. </a:t>
          </a:r>
          <a:endParaRPr lang="ru-RU" sz="1300" kern="1200" dirty="0">
            <a:latin typeface="Times New Roman" panose="02020603050405020304" pitchFamily="18" charset="0"/>
            <a:cs typeface="Times New Roman" panose="02020603050405020304" pitchFamily="18" charset="0"/>
          </a:endParaRPr>
        </a:p>
      </dsp:txBody>
      <dsp:txXfrm>
        <a:off x="519140" y="341510"/>
        <a:ext cx="9671928" cy="682762"/>
      </dsp:txXfrm>
    </dsp:sp>
    <dsp:sp modelId="{A0D6F580-83CD-435C-A819-38B55F326315}">
      <dsp:nvSpPr>
        <dsp:cNvPr id="0" name=""/>
        <dsp:cNvSpPr/>
      </dsp:nvSpPr>
      <dsp:spPr>
        <a:xfrm>
          <a:off x="92414" y="256165"/>
          <a:ext cx="853452" cy="853452"/>
        </a:xfrm>
        <a:prstGeom prst="ellipse">
          <a:avLst/>
        </a:prstGeom>
        <a:blipFill rotWithShape="0">
          <a:blip xmlns:r="http://schemas.openxmlformats.org/officeDocument/2006/relationships" r:embed="rId1"/>
          <a:srcRect/>
          <a:stretch>
            <a:fillRect l="-100000" r="-100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93029A-A28B-4C6C-B5F7-7FFAC3F682E4}">
      <dsp:nvSpPr>
        <dsp:cNvPr id="0" name=""/>
        <dsp:cNvSpPr/>
      </dsp:nvSpPr>
      <dsp:spPr>
        <a:xfrm>
          <a:off x="1080759" y="1365524"/>
          <a:ext cx="9110309" cy="68276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943" tIns="33020" rIns="33020" bIns="33020" numCol="1" spcCol="1270" anchor="ctr" anchorCtr="0">
          <a:noAutofit/>
        </a:bodyPr>
        <a:lstStyle/>
        <a:p>
          <a:pPr marL="0" lvl="0" indent="0" algn="l" defTabSz="577850">
            <a:lnSpc>
              <a:spcPct val="90000"/>
            </a:lnSpc>
            <a:spcBef>
              <a:spcPct val="0"/>
            </a:spcBef>
            <a:spcAft>
              <a:spcPct val="35000"/>
            </a:spcAft>
            <a:buNone/>
          </a:pPr>
          <a:r>
            <a:rPr lang="ro-MD" sz="1300" kern="1200" dirty="0">
              <a:solidFill>
                <a:schemeClr val="bg1"/>
              </a:solidFill>
              <a:latin typeface="Times New Roman" panose="02020603050405020304" pitchFamily="18" charset="0"/>
              <a:cs typeface="Times New Roman" panose="02020603050405020304" pitchFamily="18" charset="0"/>
            </a:rPr>
            <a:t>Walter Lippmann vede securitatea ca fiind capacitatea unei țări de a-și proteja valorile de bază, atât în ​​termeni în care un stat nu trebuie să sacrifice valorile de bază pentru a evita războiul și le poate menține prin câștigarea războiului.</a:t>
          </a:r>
          <a:endParaRPr lang="ru-RU" sz="1300" kern="1200" dirty="0">
            <a:solidFill>
              <a:schemeClr val="bg1"/>
            </a:solidFill>
            <a:latin typeface="Times New Roman" panose="02020603050405020304" pitchFamily="18" charset="0"/>
            <a:cs typeface="Times New Roman" panose="02020603050405020304" pitchFamily="18" charset="0"/>
          </a:endParaRPr>
        </a:p>
      </dsp:txBody>
      <dsp:txXfrm>
        <a:off x="1080759" y="1365524"/>
        <a:ext cx="9110309" cy="682762"/>
      </dsp:txXfrm>
    </dsp:sp>
    <dsp:sp modelId="{82987FCA-866F-4E1B-B037-935AEFF3137B}">
      <dsp:nvSpPr>
        <dsp:cNvPr id="0" name=""/>
        <dsp:cNvSpPr/>
      </dsp:nvSpPr>
      <dsp:spPr>
        <a:xfrm>
          <a:off x="654032" y="1280179"/>
          <a:ext cx="853452" cy="853452"/>
        </a:xfrm>
        <a:prstGeom prst="ellipse">
          <a:avLst/>
        </a:prstGeom>
        <a:blipFill rotWithShape="0">
          <a:blip xmlns:r="http://schemas.openxmlformats.org/officeDocument/2006/relationships" r:embed="rId2"/>
          <a:srcRect/>
          <a:stretch>
            <a:fillRect t="-26000" b="-26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792149-0001-46F3-9CE4-C4AE80E27E4E}">
      <dsp:nvSpPr>
        <dsp:cNvPr id="0" name=""/>
        <dsp:cNvSpPr/>
      </dsp:nvSpPr>
      <dsp:spPr>
        <a:xfrm>
          <a:off x="1337573" y="2389538"/>
          <a:ext cx="8853495" cy="68276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943" tIns="33020" rIns="33020" bIns="33020" numCol="1" spcCol="1270" anchor="ctr" anchorCtr="0">
          <a:noAutofit/>
        </a:bodyPr>
        <a:lstStyle/>
        <a:p>
          <a:pPr marL="0" lvl="0" indent="0" algn="l" defTabSz="577850">
            <a:lnSpc>
              <a:spcPct val="90000"/>
            </a:lnSpc>
            <a:spcBef>
              <a:spcPct val="0"/>
            </a:spcBef>
            <a:spcAft>
              <a:spcPct val="35000"/>
            </a:spcAft>
            <a:buNone/>
          </a:pPr>
          <a:r>
            <a:rPr lang="ro-MD" sz="1300" kern="1200" dirty="0">
              <a:solidFill>
                <a:schemeClr val="bg1"/>
              </a:solidFill>
              <a:latin typeface="Times New Roman" panose="02020603050405020304" pitchFamily="18" charset="0"/>
              <a:cs typeface="Times New Roman" panose="02020603050405020304" pitchFamily="18" charset="0"/>
            </a:rPr>
            <a:t>Wolfers susține că diferitele națiuni au, de asemenea, așteptări diferite de securitate. Nu numai că există o diferență între toleranța amenințărilor, dar diferitele națiuni se confruntă, de asemenea, cu niveluri diferite de amenințări din cauza mediului lor geografic, economic, ecologic și politic unic.</a:t>
          </a:r>
          <a:endParaRPr lang="ru-RU" sz="1300" kern="1200" dirty="0">
            <a:solidFill>
              <a:schemeClr val="bg1"/>
            </a:solidFill>
            <a:latin typeface="Times New Roman" panose="02020603050405020304" pitchFamily="18" charset="0"/>
            <a:cs typeface="Times New Roman" panose="02020603050405020304" pitchFamily="18" charset="0"/>
          </a:endParaRPr>
        </a:p>
      </dsp:txBody>
      <dsp:txXfrm>
        <a:off x="1337573" y="2389538"/>
        <a:ext cx="8853495" cy="682762"/>
      </dsp:txXfrm>
    </dsp:sp>
    <dsp:sp modelId="{8872BCE4-2708-4E57-BB0F-23726DF39814}">
      <dsp:nvSpPr>
        <dsp:cNvPr id="0" name=""/>
        <dsp:cNvSpPr/>
      </dsp:nvSpPr>
      <dsp:spPr>
        <a:xfrm>
          <a:off x="910846" y="2304192"/>
          <a:ext cx="853452" cy="853452"/>
        </a:xfrm>
        <a:prstGeom prst="ellipse">
          <a:avLst/>
        </a:prstGeom>
        <a:blipFill rotWithShape="0">
          <a:blip xmlns:r="http://schemas.openxmlformats.org/officeDocument/2006/relationships" r:embed="rId3"/>
          <a:srcRect/>
          <a:stretch>
            <a:fillRect/>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88E091-941C-4B00-A103-7B24337F293E}">
      <dsp:nvSpPr>
        <dsp:cNvPr id="0" name=""/>
        <dsp:cNvSpPr/>
      </dsp:nvSpPr>
      <dsp:spPr>
        <a:xfrm>
          <a:off x="1337573" y="3412903"/>
          <a:ext cx="8853495" cy="68276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943" tIns="33020" rIns="33020" bIns="33020" numCol="1" spcCol="1270" anchor="ctr" anchorCtr="0">
          <a:noAutofit/>
        </a:bodyPr>
        <a:lstStyle/>
        <a:p>
          <a:pPr marL="0" lvl="0" indent="0" algn="l" defTabSz="577850">
            <a:lnSpc>
              <a:spcPct val="90000"/>
            </a:lnSpc>
            <a:spcBef>
              <a:spcPct val="0"/>
            </a:spcBef>
            <a:spcAft>
              <a:spcPct val="35000"/>
            </a:spcAft>
            <a:buNone/>
          </a:pPr>
          <a:r>
            <a:rPr lang="ro-MD" sz="1300" kern="1200" dirty="0">
              <a:latin typeface="Times New Roman" panose="02020603050405020304" pitchFamily="18" charset="0"/>
              <a:cs typeface="Times New Roman" panose="02020603050405020304" pitchFamily="18" charset="0"/>
            </a:rPr>
            <a:t>Barry Buzan vede studiul securității internaționale ca mai mult decât un studiu al amenințărilor, dar și un studiu al amenințărilor care pot fi tolerate și care necesită acțiuni imediate. El vede conceptul de securitate nu ca fiind putere sau pace, ci ceva între ele.</a:t>
          </a:r>
          <a:endParaRPr lang="ru-RU" sz="1300" kern="1200" dirty="0">
            <a:latin typeface="Times New Roman" panose="02020603050405020304" pitchFamily="18" charset="0"/>
            <a:cs typeface="Times New Roman" panose="02020603050405020304" pitchFamily="18" charset="0"/>
          </a:endParaRPr>
        </a:p>
      </dsp:txBody>
      <dsp:txXfrm>
        <a:off x="1337573" y="3412903"/>
        <a:ext cx="8853495" cy="682762"/>
      </dsp:txXfrm>
    </dsp:sp>
    <dsp:sp modelId="{6AA42ED2-C59D-40F1-9298-643B3D66F8E9}">
      <dsp:nvSpPr>
        <dsp:cNvPr id="0" name=""/>
        <dsp:cNvSpPr/>
      </dsp:nvSpPr>
      <dsp:spPr>
        <a:xfrm>
          <a:off x="910846" y="3327558"/>
          <a:ext cx="853452" cy="853452"/>
        </a:xfrm>
        <a:prstGeom prst="ellipse">
          <a:avLst/>
        </a:prstGeom>
        <a:blipFill rotWithShape="0">
          <a:blip xmlns:r="http://schemas.openxmlformats.org/officeDocument/2006/relationships" r:embed="rId4"/>
          <a:srcRect/>
          <a:stretch>
            <a:fillRect l="-30000" r="-30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3778FE-FEB7-418E-83EB-6A6B6AF7B43B}">
      <dsp:nvSpPr>
        <dsp:cNvPr id="0" name=""/>
        <dsp:cNvSpPr/>
      </dsp:nvSpPr>
      <dsp:spPr>
        <a:xfrm>
          <a:off x="1080759" y="4436917"/>
          <a:ext cx="9110309" cy="68276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943" tIns="33020" rIns="33020" bIns="33020" numCol="1" spcCol="1270" anchor="ctr" anchorCtr="0">
          <a:noAutofit/>
        </a:bodyPr>
        <a:lstStyle/>
        <a:p>
          <a:pPr marL="0" lvl="0" indent="0" algn="l" defTabSz="577850">
            <a:lnSpc>
              <a:spcPct val="90000"/>
            </a:lnSpc>
            <a:spcBef>
              <a:spcPct val="0"/>
            </a:spcBef>
            <a:spcAft>
              <a:spcPct val="35000"/>
            </a:spcAft>
            <a:buNone/>
          </a:pPr>
          <a:r>
            <a:rPr lang="ro-MD" sz="1300" kern="1200" dirty="0">
              <a:latin typeface="Times New Roman" panose="02020603050405020304" pitchFamily="18" charset="0"/>
              <a:cs typeface="Times New Roman" panose="02020603050405020304" pitchFamily="18" charset="0"/>
            </a:rPr>
            <a:t>Abordările tradiționale ale securității internaționale se concentrează de obicei pe actorii statali și pe capacitățile lor militare de a proteja securitatea națională.</a:t>
          </a:r>
          <a:endParaRPr lang="ru-RU" sz="1300" kern="1200" dirty="0">
            <a:latin typeface="Times New Roman" panose="02020603050405020304" pitchFamily="18" charset="0"/>
            <a:cs typeface="Times New Roman" panose="02020603050405020304" pitchFamily="18" charset="0"/>
          </a:endParaRPr>
        </a:p>
      </dsp:txBody>
      <dsp:txXfrm>
        <a:off x="1080759" y="4436917"/>
        <a:ext cx="9110309" cy="682762"/>
      </dsp:txXfrm>
    </dsp:sp>
    <dsp:sp modelId="{43321201-9CAB-4591-8CDE-C697EEDBF64A}">
      <dsp:nvSpPr>
        <dsp:cNvPr id="0" name=""/>
        <dsp:cNvSpPr/>
      </dsp:nvSpPr>
      <dsp:spPr>
        <a:xfrm>
          <a:off x="654032" y="4351571"/>
          <a:ext cx="853452" cy="853452"/>
        </a:xfrm>
        <a:prstGeom prst="ellipse">
          <a:avLst/>
        </a:prstGeom>
        <a:blipFill rotWithShape="0">
          <a:blip xmlns:r="http://schemas.openxmlformats.org/officeDocument/2006/relationships" r:embed="rId5"/>
          <a:srcRect/>
          <a:stretch>
            <a:fillRect l="-16000" r="-16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192FCB-5C65-44A6-A91E-0CFB4B2A42B7}">
      <dsp:nvSpPr>
        <dsp:cNvPr id="0" name=""/>
        <dsp:cNvSpPr/>
      </dsp:nvSpPr>
      <dsp:spPr>
        <a:xfrm>
          <a:off x="611554" y="5474995"/>
          <a:ext cx="9671928" cy="68276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943" tIns="33020" rIns="33020" bIns="33020" numCol="1" spcCol="1270" anchor="ctr" anchorCtr="0">
          <a:noAutofit/>
        </a:bodyPr>
        <a:lstStyle/>
        <a:p>
          <a:pPr marL="0" lvl="0" indent="0" algn="l" defTabSz="577850">
            <a:lnSpc>
              <a:spcPct val="90000"/>
            </a:lnSpc>
            <a:spcBef>
              <a:spcPct val="0"/>
            </a:spcBef>
            <a:spcAft>
              <a:spcPct val="35000"/>
            </a:spcAft>
            <a:buNone/>
          </a:pPr>
          <a:r>
            <a:rPr lang="ro-MD" sz="1300" kern="1200" dirty="0">
              <a:latin typeface="Times New Roman" panose="02020603050405020304" pitchFamily="18" charset="0"/>
              <a:cs typeface="Times New Roman" panose="02020603050405020304" pitchFamily="18" charset="0"/>
            </a:rPr>
            <a:t>Nayef Al-Rodhan consideră </a:t>
          </a:r>
          <a:r>
            <a:rPr lang="en-US" sz="1300" kern="1200" dirty="0" err="1">
              <a:latin typeface="Times New Roman" panose="02020603050405020304" pitchFamily="18" charset="0"/>
              <a:cs typeface="Times New Roman" panose="02020603050405020304" pitchFamily="18" charset="0"/>
            </a:rPr>
            <a:t>Securitatea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globală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în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schimb</a:t>
          </a:r>
          <a:r>
            <a:rPr lang="en-US" sz="1300" kern="1200" dirty="0">
              <a:latin typeface="Times New Roman" panose="02020603050405020304" pitchFamily="18" charset="0"/>
              <a:cs typeface="Times New Roman" panose="02020603050405020304" pitchFamily="18" charset="0"/>
            </a:rPr>
            <a:t>, are </a:t>
          </a:r>
          <a:r>
            <a:rPr lang="en-US" sz="1300" kern="1200" dirty="0" err="1">
              <a:latin typeface="Times New Roman" panose="02020603050405020304" pitchFamily="18" charset="0"/>
              <a:cs typeface="Times New Roman" panose="02020603050405020304" pitchFamily="18" charset="0"/>
            </a:rPr>
            <a:t>cinci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dimensiuni</a:t>
          </a:r>
          <a:r>
            <a:rPr lang="en-US" sz="1300" kern="1200" dirty="0">
              <a:latin typeface="Times New Roman" panose="02020603050405020304" pitchFamily="18" charset="0"/>
              <a:cs typeface="Times New Roman" panose="02020603050405020304" pitchFamily="18" charset="0"/>
            </a:rPr>
            <a:t> care </a:t>
          </a:r>
          <a:r>
            <a:rPr lang="en-US" sz="1300" kern="1200" dirty="0" err="1">
              <a:latin typeface="Times New Roman" panose="02020603050405020304" pitchFamily="18" charset="0"/>
              <a:cs typeface="Times New Roman" panose="02020603050405020304" pitchFamily="18" charset="0"/>
            </a:rPr>
            <a:t>includ</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securitatea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umană</a:t>
          </a:r>
          <a:r>
            <a:rPr lang="en-US" sz="1300" kern="1200" dirty="0">
              <a:latin typeface="Times New Roman" panose="02020603050405020304" pitchFamily="18" charset="0"/>
              <a:cs typeface="Times New Roman" panose="02020603050405020304" pitchFamily="18" charset="0"/>
            </a:rPr>
            <a:t>, de </a:t>
          </a:r>
          <a:r>
            <a:rPr lang="en-US" sz="1300" kern="1200" dirty="0" err="1">
              <a:latin typeface="Times New Roman" panose="02020603050405020304" pitchFamily="18" charset="0"/>
              <a:cs typeface="Times New Roman" panose="02020603050405020304" pitchFamily="18" charset="0"/>
            </a:rPr>
            <a:t>mediu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națională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transnațională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și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transculturală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și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prin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urmare</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securitatea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globală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și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securitatea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oricărui</a:t>
          </a:r>
          <a:r>
            <a:rPr lang="en-US" sz="1300" kern="1200" dirty="0">
              <a:latin typeface="Times New Roman" panose="02020603050405020304" pitchFamily="18" charset="0"/>
              <a:cs typeface="Times New Roman" panose="02020603050405020304" pitchFamily="18" charset="0"/>
            </a:rPr>
            <a:t> stat </a:t>
          </a:r>
          <a:r>
            <a:rPr lang="en-US" sz="1300" kern="1200" dirty="0" err="1">
              <a:latin typeface="Times New Roman" panose="02020603050405020304" pitchFamily="18" charset="0"/>
              <a:cs typeface="Times New Roman" panose="02020603050405020304" pitchFamily="18" charset="0"/>
            </a:rPr>
            <a:t>sau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cultură</a:t>
          </a:r>
          <a:r>
            <a:rPr lang="en-US" sz="1300" kern="1200" dirty="0">
              <a:latin typeface="Times New Roman" panose="02020603050405020304" pitchFamily="18" charset="0"/>
              <a:cs typeface="Times New Roman" panose="02020603050405020304" pitchFamily="18" charset="0"/>
            </a:rPr>
            <a:t> nu pot fi </a:t>
          </a:r>
          <a:r>
            <a:rPr lang="en-US" sz="1300" kern="1200" dirty="0" err="1">
              <a:latin typeface="Times New Roman" panose="02020603050405020304" pitchFamily="18" charset="0"/>
              <a:cs typeface="Times New Roman" panose="02020603050405020304" pitchFamily="18" charset="0"/>
            </a:rPr>
            <a:t>realizate</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fără</a:t>
          </a:r>
          <a:r>
            <a:rPr lang="en-US" sz="1300" kern="1200" dirty="0">
              <a:latin typeface="Times New Roman" panose="02020603050405020304" pitchFamily="18" charset="0"/>
              <a:cs typeface="Times New Roman" panose="02020603050405020304" pitchFamily="18" charset="0"/>
            </a:rPr>
            <a:t> o </a:t>
          </a:r>
          <a:r>
            <a:rPr lang="en-US" sz="1300" kern="1200" dirty="0" err="1">
              <a:latin typeface="Times New Roman" panose="02020603050405020304" pitchFamily="18" charset="0"/>
              <a:cs typeface="Times New Roman" panose="02020603050405020304" pitchFamily="18" charset="0"/>
            </a:rPr>
            <a:t>bună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guvernare</a:t>
          </a:r>
          <a:r>
            <a:rPr lang="en-US" sz="1300" kern="1200" dirty="0">
              <a:latin typeface="Times New Roman" panose="02020603050405020304" pitchFamily="18" charset="0"/>
              <a:cs typeface="Times New Roman" panose="02020603050405020304" pitchFamily="18" charset="0"/>
            </a:rPr>
            <a:t> la </a:t>
          </a:r>
          <a:r>
            <a:rPr lang="en-US" sz="1300" kern="1200" dirty="0" err="1">
              <a:latin typeface="Times New Roman" panose="02020603050405020304" pitchFamily="18" charset="0"/>
              <a:cs typeface="Times New Roman" panose="02020603050405020304" pitchFamily="18" charset="0"/>
            </a:rPr>
            <a:t>toate</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nivelurile</a:t>
          </a:r>
          <a:r>
            <a:rPr lang="en-US" sz="1300" kern="1200" dirty="0">
              <a:latin typeface="Times New Roman" panose="02020603050405020304" pitchFamily="18" charset="0"/>
              <a:cs typeface="Times New Roman" panose="02020603050405020304" pitchFamily="18" charset="0"/>
            </a:rPr>
            <a:t> care </a:t>
          </a:r>
          <a:r>
            <a:rPr lang="en-US" sz="1300" kern="1200" dirty="0" err="1">
              <a:latin typeface="Times New Roman" panose="02020603050405020304" pitchFamily="18" charset="0"/>
              <a:cs typeface="Times New Roman" panose="02020603050405020304" pitchFamily="18" charset="0"/>
            </a:rPr>
            <a:t>să</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garanteze</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securitatea</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prin</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justiție</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pentru</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toți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indivizii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statele</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și</a:t>
          </a:r>
          <a:r>
            <a:rPr lang="en-US" sz="1300" kern="1200" dirty="0">
              <a:latin typeface="Times New Roman" panose="02020603050405020304" pitchFamily="18" charset="0"/>
              <a:cs typeface="Times New Roman" panose="02020603050405020304" pitchFamily="18" charset="0"/>
            </a:rPr>
            <a:t> </a:t>
          </a:r>
          <a:r>
            <a:rPr lang="en-US" sz="1300" kern="1200" dirty="0" err="1">
              <a:latin typeface="Times New Roman" panose="02020603050405020304" pitchFamily="18" charset="0"/>
              <a:cs typeface="Times New Roman" panose="02020603050405020304" pitchFamily="18" charset="0"/>
            </a:rPr>
            <a:t>culturile</a:t>
          </a:r>
          <a:r>
            <a:rPr lang="en-US" sz="1300" kern="1200" dirty="0">
              <a:latin typeface="Times New Roman" panose="02020603050405020304" pitchFamily="18" charset="0"/>
              <a:cs typeface="Times New Roman" panose="02020603050405020304" pitchFamily="18" charset="0"/>
            </a:rPr>
            <a:t>.</a:t>
          </a:r>
          <a:endParaRPr lang="ru-RU" sz="1300" kern="1200" dirty="0">
            <a:latin typeface="Times New Roman" panose="02020603050405020304" pitchFamily="18" charset="0"/>
            <a:cs typeface="Times New Roman" panose="02020603050405020304" pitchFamily="18" charset="0"/>
          </a:endParaRPr>
        </a:p>
      </dsp:txBody>
      <dsp:txXfrm>
        <a:off x="611554" y="5474995"/>
        <a:ext cx="9671928" cy="682762"/>
      </dsp:txXfrm>
    </dsp:sp>
    <dsp:sp modelId="{62AC237B-B677-43DE-9FF2-DBA892D0B919}">
      <dsp:nvSpPr>
        <dsp:cNvPr id="0" name=""/>
        <dsp:cNvSpPr/>
      </dsp:nvSpPr>
      <dsp:spPr>
        <a:xfrm>
          <a:off x="92414" y="5375585"/>
          <a:ext cx="853452" cy="853452"/>
        </a:xfrm>
        <a:prstGeom prst="ellipse">
          <a:avLst/>
        </a:prstGeom>
        <a:blipFill rotWithShape="0">
          <a:blip xmlns:r="http://schemas.openxmlformats.org/officeDocument/2006/relationships" r:embed="rId6"/>
          <a:srcRect/>
          <a:stretch>
            <a:fillRect l="-46000" r="-46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FCB52396-D5C1-4553-96E9-708C6D335A97}" type="datetimeFigureOut">
              <a:rPr lang="ru-RU" smtClean="0"/>
              <a:t>02.12.2021</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289777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CB52396-D5C1-4553-96E9-708C6D335A97}" type="datetimeFigureOut">
              <a:rPr lang="ru-RU" smtClean="0"/>
              <a:t>02.12.2021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1235257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CB52396-D5C1-4553-96E9-708C6D335A97}" type="datetimeFigureOut">
              <a:rPr lang="ru-RU" smtClean="0"/>
              <a:t>02.12.2021</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0CB3D5E-D06E-4E25-B1DD-319FCFD9D605}"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8081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FCB52396-D5C1-4553-96E9-708C6D335A97}" type="datetimeFigureOut">
              <a:rPr lang="ru-RU" smtClean="0"/>
              <a:t>02.12.2021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931696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FCB52396-D5C1-4553-96E9-708C6D335A97}" type="datetimeFigureOut">
              <a:rPr lang="ru-RU" smtClean="0"/>
              <a:t>02.12.2021</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0CB3D5E-D06E-4E25-B1DD-319FCFD9D605}"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0075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FCB52396-D5C1-4553-96E9-708C6D335A97}" type="datetimeFigureOut">
              <a:rPr lang="ru-RU" smtClean="0"/>
              <a:t>02.12.2021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397852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CB52396-D5C1-4553-96E9-708C6D335A97}" type="datetimeFigureOut">
              <a:rPr lang="ru-RU" smtClean="0"/>
              <a:t>02.12.2021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4261393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CB52396-D5C1-4553-96E9-708C6D335A97}" type="datetimeFigureOut">
              <a:rPr lang="ru-RU" smtClean="0"/>
              <a:t>02.12.2021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252303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CB52396-D5C1-4553-96E9-708C6D335A97}" type="datetimeFigureOut">
              <a:rPr lang="ru-RU" smtClean="0"/>
              <a:t>02.12.2021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70969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CB52396-D5C1-4553-96E9-708C6D335A97}" type="datetimeFigureOut">
              <a:rPr lang="ru-RU" smtClean="0"/>
              <a:t>02.12.2021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220920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CB52396-D5C1-4553-96E9-708C6D335A97}" type="datetimeFigureOut">
              <a:rPr lang="ru-RU" smtClean="0"/>
              <a:t>02.12.2021</a:t>
            </a:fld>
            <a:endParaRPr lang="ru-RU"/>
          </a:p>
        </p:txBody>
      </p:sp>
      <p:sp>
        <p:nvSpPr>
          <p:cNvPr id="6" name="Footer Placeholder 5"/>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134276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CB52396-D5C1-4553-96E9-708C6D335A97}" type="datetimeFigureOut">
              <a:rPr lang="ru-RU" smtClean="0"/>
              <a:t>02.12.2021</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3140162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FCB52396-D5C1-4553-96E9-708C6D335A97}" type="datetimeFigureOut">
              <a:rPr lang="ru-RU" smtClean="0"/>
              <a:t>02.12.2021</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243632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52396-D5C1-4553-96E9-708C6D335A97}" type="datetimeFigureOut">
              <a:rPr lang="ru-RU" smtClean="0"/>
              <a:t>02.12.2021</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348118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CB52396-D5C1-4553-96E9-708C6D335A97}" type="datetimeFigureOut">
              <a:rPr lang="ru-RU" smtClean="0"/>
              <a:t>02.12.2021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2193606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CB52396-D5C1-4553-96E9-708C6D335A97}" type="datetimeFigureOut">
              <a:rPr lang="ru-RU" smtClean="0"/>
              <a:t>02.12.2021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0CB3D5E-D06E-4E25-B1DD-319FCFD9D605}" type="slidenum">
              <a:rPr lang="ru-RU" smtClean="0"/>
              <a:t>‹#›</a:t>
            </a:fld>
            <a:endParaRPr lang="ru-RU"/>
          </a:p>
        </p:txBody>
      </p:sp>
    </p:spTree>
    <p:extLst>
      <p:ext uri="{BB962C8B-B14F-4D97-AF65-F5344CB8AC3E}">
        <p14:creationId xmlns:p14="http://schemas.microsoft.com/office/powerpoint/2010/main" val="356233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CB52396-D5C1-4553-96E9-708C6D335A97}" type="datetimeFigureOut">
              <a:rPr lang="ru-RU" smtClean="0"/>
              <a:t>02.12.2021</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0CB3D5E-D06E-4E25-B1DD-319FCFD9D605}" type="slidenum">
              <a:rPr lang="ru-RU" smtClean="0"/>
              <a:t>‹#›</a:t>
            </a:fld>
            <a:endParaRPr lang="ru-RU"/>
          </a:p>
        </p:txBody>
      </p:sp>
    </p:spTree>
    <p:extLst>
      <p:ext uri="{BB962C8B-B14F-4D97-AF65-F5344CB8AC3E}">
        <p14:creationId xmlns:p14="http://schemas.microsoft.com/office/powerpoint/2010/main" val="17493232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9DAFF34-F2E6-4C29-9F2F-BC8B1D35D6E5}"/>
              </a:ext>
            </a:extLst>
          </p:cNvPr>
          <p:cNvSpPr/>
          <p:nvPr/>
        </p:nvSpPr>
        <p:spPr>
          <a:xfrm>
            <a:off x="336941" y="660232"/>
            <a:ext cx="11715066"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000" b="1" cap="none" spc="0" dirty="0">
                <a:ln/>
                <a:solidFill>
                  <a:schemeClr val="accent3"/>
                </a:solidFill>
                <a:effectLst/>
              </a:rPr>
              <a:t>Conceptul de securitate: evoluția paradigmei </a:t>
            </a:r>
            <a:endParaRPr lang="ro-MD" sz="4000" b="1" cap="none" spc="0" dirty="0">
              <a:ln/>
              <a:solidFill>
                <a:schemeClr val="accent3"/>
              </a:solidFill>
              <a:effectLst/>
            </a:endParaRPr>
          </a:p>
          <a:p>
            <a:pPr algn="ctr"/>
            <a:r>
              <a:rPr lang="pt-BR" sz="4000" b="1" cap="none" spc="0" dirty="0">
                <a:ln/>
                <a:solidFill>
                  <a:schemeClr val="accent3"/>
                </a:solidFill>
                <a:effectLst/>
              </a:rPr>
              <a:t>în perioada contemporană</a:t>
            </a:r>
            <a:endParaRPr lang="ru-RU" sz="4000" b="1" cap="none" spc="0" dirty="0">
              <a:ln/>
              <a:solidFill>
                <a:schemeClr val="accent3"/>
              </a:solidFill>
              <a:effectLst/>
            </a:endParaRPr>
          </a:p>
        </p:txBody>
      </p:sp>
      <p:sp>
        <p:nvSpPr>
          <p:cNvPr id="5" name="Прямоугольник 4">
            <a:extLst>
              <a:ext uri="{FF2B5EF4-FFF2-40B4-BE49-F238E27FC236}">
                <a16:creationId xmlns:a16="http://schemas.microsoft.com/office/drawing/2014/main" id="{4B1609FF-54EA-4FB1-99E3-D9D8EDD7E04B}"/>
              </a:ext>
            </a:extLst>
          </p:cNvPr>
          <p:cNvSpPr/>
          <p:nvPr/>
        </p:nvSpPr>
        <p:spPr>
          <a:xfrm>
            <a:off x="5093050" y="5689936"/>
            <a:ext cx="6958957"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MD" sz="2000" dirty="0">
                <a:ln w="0"/>
                <a:effectLst>
                  <a:outerShdw blurRad="38100" dist="19050" dir="2700000" algn="tl" rotWithShape="0">
                    <a:schemeClr val="dk1">
                      <a:alpha val="40000"/>
                    </a:schemeClr>
                  </a:outerShdw>
                </a:effectLst>
              </a:rPr>
              <a:t>Au elaborat: Cujba Cătălin, Liviu Munteanu, </a:t>
            </a:r>
          </a:p>
          <a:p>
            <a:pPr algn="ctr"/>
            <a:r>
              <a:rPr lang="ro-MD" sz="2000" dirty="0">
                <a:ln w="0"/>
                <a:effectLst>
                  <a:outerShdw blurRad="38100" dist="19050" dir="2700000" algn="tl" rotWithShape="0">
                    <a:schemeClr val="dk1">
                      <a:alpha val="40000"/>
                    </a:schemeClr>
                  </a:outerShdw>
                </a:effectLst>
              </a:rPr>
              <a:t>Buga Alexandru, RIFRISPA301.</a:t>
            </a:r>
          </a:p>
          <a:p>
            <a:pPr algn="ctr"/>
            <a:r>
              <a:rPr lang="ro-MD" sz="2000" dirty="0">
                <a:ln w="0"/>
                <a:effectLst>
                  <a:outerShdw blurRad="38100" dist="19050" dir="2700000" algn="tl" rotWithShape="0">
                    <a:schemeClr val="dk1">
                      <a:alpha val="40000"/>
                    </a:schemeClr>
                  </a:outerShdw>
                </a:effectLst>
              </a:rPr>
              <a:t>Coordonator științific: Ilasciuc Andrei, lector universitar.</a:t>
            </a:r>
            <a:endParaRPr lang="ru-RU" sz="2000" dirty="0">
              <a:ln w="0"/>
              <a:effectLst>
                <a:outerShdw blurRad="38100" dist="19050" dir="2700000" algn="tl" rotWithShape="0">
                  <a:schemeClr val="dk1">
                    <a:alpha val="40000"/>
                  </a:schemeClr>
                </a:outerShdw>
              </a:effectLst>
            </a:endParaRPr>
          </a:p>
        </p:txBody>
      </p:sp>
      <p:pic>
        <p:nvPicPr>
          <p:cNvPr id="6" name="Рисунок 5">
            <a:extLst>
              <a:ext uri="{FF2B5EF4-FFF2-40B4-BE49-F238E27FC236}">
                <a16:creationId xmlns:a16="http://schemas.microsoft.com/office/drawing/2014/main" id="{408703D5-8D22-4EF6-AEA1-730D4236B06F}"/>
              </a:ext>
            </a:extLst>
          </p:cNvPr>
          <p:cNvPicPr>
            <a:picLocks noChangeAspect="1"/>
          </p:cNvPicPr>
          <p:nvPr/>
        </p:nvPicPr>
        <p:blipFill>
          <a:blip r:embed="rId2"/>
          <a:stretch>
            <a:fillRect/>
          </a:stretch>
        </p:blipFill>
        <p:spPr>
          <a:xfrm>
            <a:off x="1857828" y="2207683"/>
            <a:ext cx="4470174" cy="3348316"/>
          </a:xfrm>
          <a:prstGeom prst="rect">
            <a:avLst/>
          </a:prstGeom>
        </p:spPr>
      </p:pic>
      <p:pic>
        <p:nvPicPr>
          <p:cNvPr id="7" name="Рисунок 6">
            <a:extLst>
              <a:ext uri="{FF2B5EF4-FFF2-40B4-BE49-F238E27FC236}">
                <a16:creationId xmlns:a16="http://schemas.microsoft.com/office/drawing/2014/main" id="{0B091DF1-AC0B-48B9-9093-44C2C24DEE3D}"/>
              </a:ext>
            </a:extLst>
          </p:cNvPr>
          <p:cNvPicPr>
            <a:picLocks noChangeAspect="1"/>
          </p:cNvPicPr>
          <p:nvPr/>
        </p:nvPicPr>
        <p:blipFill>
          <a:blip r:embed="rId3"/>
          <a:stretch>
            <a:fillRect/>
          </a:stretch>
        </p:blipFill>
        <p:spPr>
          <a:xfrm>
            <a:off x="6626259" y="2207683"/>
            <a:ext cx="5141303" cy="3430304"/>
          </a:xfrm>
          <a:prstGeom prst="rect">
            <a:avLst/>
          </a:prstGeom>
        </p:spPr>
      </p:pic>
    </p:spTree>
    <p:extLst>
      <p:ext uri="{BB962C8B-B14F-4D97-AF65-F5344CB8AC3E}">
        <p14:creationId xmlns:p14="http://schemas.microsoft.com/office/powerpoint/2010/main" val="2806315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21F9EB-D9AB-4485-A38F-7F918ED45D2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D17E869-FF95-4B1C-B386-AC510B1FA798}"/>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91718E61-4BFB-4937-B121-6ACD6EF55EA0}"/>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2857335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2601A0-EF13-42BB-9C84-AEBD494B5BAB}"/>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8194D4CF-1E26-4A1D-BD8E-B133D1DFECD9}"/>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168686CA-946A-4217-9C2D-6A8DFF60F4B6}"/>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3123432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34A0CB-FF92-4F38-AD99-2A6D8AC8EF5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EC5FE01E-C241-40B3-81E9-25704E50E6C2}"/>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2E65CF97-0022-43D1-B10A-4460F9117B22}"/>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3663795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19C734-A02E-4BAC-A3B0-CBE1AB233CF8}"/>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957C4966-1A5E-4907-92AA-F264570CF3AB}"/>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2D449310-F84F-4B46-BF51-9837346FF69D}"/>
              </a:ext>
            </a:extLst>
          </p:cNvPr>
          <p:cNvPicPr>
            <a:picLocks noChangeAspect="1"/>
          </p:cNvPicPr>
          <p:nvPr/>
        </p:nvPicPr>
        <p:blipFill>
          <a:blip r:embed="rId2"/>
          <a:stretch>
            <a:fillRect/>
          </a:stretch>
        </p:blipFill>
        <p:spPr>
          <a:xfrm>
            <a:off x="-1" y="-1"/>
            <a:ext cx="12192001" cy="6858001"/>
          </a:xfrm>
          <a:prstGeom prst="rect">
            <a:avLst/>
          </a:prstGeom>
        </p:spPr>
      </p:pic>
      <p:pic>
        <p:nvPicPr>
          <p:cNvPr id="5" name="Рисунок 4">
            <a:extLst>
              <a:ext uri="{FF2B5EF4-FFF2-40B4-BE49-F238E27FC236}">
                <a16:creationId xmlns:a16="http://schemas.microsoft.com/office/drawing/2014/main" id="{D0B31E45-24B9-47C1-AB82-019A3A8CDAE7}"/>
              </a:ext>
            </a:extLst>
          </p:cNvPr>
          <p:cNvPicPr>
            <a:picLocks noChangeAspect="1"/>
          </p:cNvPicPr>
          <p:nvPr/>
        </p:nvPicPr>
        <p:blipFill>
          <a:blip r:embed="rId3"/>
          <a:stretch>
            <a:fillRect/>
          </a:stretch>
        </p:blipFill>
        <p:spPr>
          <a:xfrm>
            <a:off x="208380" y="2529112"/>
            <a:ext cx="2809966" cy="2863582"/>
          </a:xfrm>
          <a:prstGeom prst="rect">
            <a:avLst/>
          </a:prstGeom>
        </p:spPr>
      </p:pic>
      <p:pic>
        <p:nvPicPr>
          <p:cNvPr id="6" name="Рисунок 5">
            <a:extLst>
              <a:ext uri="{FF2B5EF4-FFF2-40B4-BE49-F238E27FC236}">
                <a16:creationId xmlns:a16="http://schemas.microsoft.com/office/drawing/2014/main" id="{D97807B6-EAE9-46F2-9686-856466083799}"/>
              </a:ext>
            </a:extLst>
          </p:cNvPr>
          <p:cNvPicPr>
            <a:picLocks noChangeAspect="1"/>
          </p:cNvPicPr>
          <p:nvPr/>
        </p:nvPicPr>
        <p:blipFill>
          <a:blip r:embed="rId4"/>
          <a:stretch>
            <a:fillRect/>
          </a:stretch>
        </p:blipFill>
        <p:spPr>
          <a:xfrm>
            <a:off x="9628270" y="2684507"/>
            <a:ext cx="1876342" cy="2708187"/>
          </a:xfrm>
          <a:prstGeom prst="rect">
            <a:avLst/>
          </a:prstGeom>
        </p:spPr>
      </p:pic>
    </p:spTree>
    <p:extLst>
      <p:ext uri="{BB962C8B-B14F-4D97-AF65-F5344CB8AC3E}">
        <p14:creationId xmlns:p14="http://schemas.microsoft.com/office/powerpoint/2010/main" val="330956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FCF452-3514-4911-9C52-66A0E7F7046C}"/>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D519909-18E5-47B9-BC30-76647A8722DD}"/>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4FB5A1A6-8E5E-4190-A805-84C2DF4DA3B8}"/>
              </a:ext>
            </a:extLst>
          </p:cNvPr>
          <p:cNvPicPr>
            <a:picLocks noChangeAspect="1"/>
          </p:cNvPicPr>
          <p:nvPr/>
        </p:nvPicPr>
        <p:blipFill>
          <a:blip r:embed="rId2"/>
          <a:stretch>
            <a:fillRect/>
          </a:stretch>
        </p:blipFill>
        <p:spPr>
          <a:xfrm>
            <a:off x="-1" y="-1"/>
            <a:ext cx="12192001" cy="6858001"/>
          </a:xfrm>
          <a:prstGeom prst="rect">
            <a:avLst/>
          </a:prstGeom>
        </p:spPr>
      </p:pic>
      <p:pic>
        <p:nvPicPr>
          <p:cNvPr id="5" name="Рисунок 4">
            <a:extLst>
              <a:ext uri="{FF2B5EF4-FFF2-40B4-BE49-F238E27FC236}">
                <a16:creationId xmlns:a16="http://schemas.microsoft.com/office/drawing/2014/main" id="{7B726364-25B9-48F5-8CB2-0656D4588A35}"/>
              </a:ext>
            </a:extLst>
          </p:cNvPr>
          <p:cNvPicPr>
            <a:picLocks noChangeAspect="1"/>
          </p:cNvPicPr>
          <p:nvPr/>
        </p:nvPicPr>
        <p:blipFill>
          <a:blip r:embed="rId3"/>
          <a:stretch>
            <a:fillRect/>
          </a:stretch>
        </p:blipFill>
        <p:spPr>
          <a:xfrm>
            <a:off x="2212510" y="2316460"/>
            <a:ext cx="7766977" cy="4182218"/>
          </a:xfrm>
          <a:prstGeom prst="rect">
            <a:avLst/>
          </a:prstGeom>
        </p:spPr>
      </p:pic>
      <p:pic>
        <p:nvPicPr>
          <p:cNvPr id="6" name="Рисунок 5">
            <a:extLst>
              <a:ext uri="{FF2B5EF4-FFF2-40B4-BE49-F238E27FC236}">
                <a16:creationId xmlns:a16="http://schemas.microsoft.com/office/drawing/2014/main" id="{246580CF-068F-4B8A-ABA5-46982A1559CB}"/>
              </a:ext>
            </a:extLst>
          </p:cNvPr>
          <p:cNvPicPr>
            <a:picLocks noChangeAspect="1"/>
          </p:cNvPicPr>
          <p:nvPr/>
        </p:nvPicPr>
        <p:blipFill>
          <a:blip r:embed="rId4"/>
          <a:stretch>
            <a:fillRect/>
          </a:stretch>
        </p:blipFill>
        <p:spPr>
          <a:xfrm>
            <a:off x="203491" y="142656"/>
            <a:ext cx="3172790" cy="2243797"/>
          </a:xfrm>
          <a:prstGeom prst="rect">
            <a:avLst/>
          </a:prstGeom>
        </p:spPr>
      </p:pic>
      <p:pic>
        <p:nvPicPr>
          <p:cNvPr id="7" name="Рисунок 6">
            <a:extLst>
              <a:ext uri="{FF2B5EF4-FFF2-40B4-BE49-F238E27FC236}">
                <a16:creationId xmlns:a16="http://schemas.microsoft.com/office/drawing/2014/main" id="{701C9BA5-FA96-4BC8-8886-F272D5D3FA0C}"/>
              </a:ext>
            </a:extLst>
          </p:cNvPr>
          <p:cNvPicPr>
            <a:picLocks noChangeAspect="1"/>
          </p:cNvPicPr>
          <p:nvPr/>
        </p:nvPicPr>
        <p:blipFill>
          <a:blip r:embed="rId5"/>
          <a:stretch>
            <a:fillRect/>
          </a:stretch>
        </p:blipFill>
        <p:spPr>
          <a:xfrm>
            <a:off x="7875928" y="142657"/>
            <a:ext cx="4207118" cy="2243796"/>
          </a:xfrm>
          <a:prstGeom prst="rect">
            <a:avLst/>
          </a:prstGeom>
        </p:spPr>
      </p:pic>
    </p:spTree>
    <p:extLst>
      <p:ext uri="{BB962C8B-B14F-4D97-AF65-F5344CB8AC3E}">
        <p14:creationId xmlns:p14="http://schemas.microsoft.com/office/powerpoint/2010/main" val="49842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8FDAA81-0DEC-4453-B68C-60F8DD559951}"/>
              </a:ext>
            </a:extLst>
          </p:cNvPr>
          <p:cNvSpPr/>
          <p:nvPr/>
        </p:nvSpPr>
        <p:spPr>
          <a:xfrm>
            <a:off x="3935214" y="0"/>
            <a:ext cx="3927678" cy="923330"/>
          </a:xfrm>
          <a:prstGeom prst="rect">
            <a:avLst/>
          </a:prstGeom>
          <a:noFill/>
        </p:spPr>
        <p:txBody>
          <a:bodyPr wrap="none" lIns="91440" tIns="45720" rIns="91440" bIns="45720">
            <a:spAutoFit/>
          </a:bodyPr>
          <a:lstStyle/>
          <a:p>
            <a:pPr algn="ctr"/>
            <a:r>
              <a:rPr lang="ro-MD"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Bibliografie</a:t>
            </a:r>
            <a:endParaRPr lang="ru-RU"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Свиток: вертикальный 4">
            <a:extLst>
              <a:ext uri="{FF2B5EF4-FFF2-40B4-BE49-F238E27FC236}">
                <a16:creationId xmlns:a16="http://schemas.microsoft.com/office/drawing/2014/main" id="{F2A8DED7-BCA0-4DD2-B8DA-29BF57EE8BAD}"/>
              </a:ext>
            </a:extLst>
          </p:cNvPr>
          <p:cNvSpPr/>
          <p:nvPr/>
        </p:nvSpPr>
        <p:spPr>
          <a:xfrm>
            <a:off x="759654" y="1083213"/>
            <a:ext cx="10494500" cy="5401994"/>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lvl="0" indent="-342900" algn="just">
              <a:lnSpc>
                <a:spcPct val="150000"/>
              </a:lnSpc>
              <a:buFont typeface="+mj-lt"/>
              <a:buAutoNum type="arabicPeriod"/>
            </a:pPr>
            <a:r>
              <a:rPr lang="en-US" sz="1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Aaron L. Friedberg, Ripe for Rivalry: Prospects for Peace in a Multipolar Asia,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International Security, 1993/94.</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Buzan, B. and L. Hansen (2009). The Evolution of International Security Studies. Cambridge, Cambridge University Press.</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Buzan, Barry, Ole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Waever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şi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Jaap de Wilde, Security: A New Framework for Analysis, Lynne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Rienner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Publishers Inc., USA, Colorado, 1998.</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Center for Defense Information, World at War,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„The Defense Monitor”, vol. </a:t>
            </a:r>
            <a:r>
              <a:rPr lang="ro-RO" sz="1400" dirty="0">
                <a:effectLst/>
                <a:latin typeface="Times New Roman" panose="02020603050405020304" pitchFamily="18" charset="0"/>
                <a:ea typeface="Calibri" panose="020F0502020204030204" pitchFamily="34" charset="0"/>
                <a:cs typeface="Times New Roman" panose="02020603050405020304" pitchFamily="18" charset="0"/>
              </a:rPr>
              <a:t>XXXIV, nr. 1/2005.</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Fortna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Virginia Page (2004). Does Peacekeeping Keep Peace? International Intervention and the Duration of Peace After Civil War. International Studies Quarterly.</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Nef</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Jorge, Human Security and Mutual Vulnerability: The Global Political Economy of Development and Underdevelopment, Ottawa: IDRC Books, 1999.</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Nichiporuk</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Brian, The Security Dynamics of Demographic Factors, RAND Corporation, 2000.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Omand</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David, The National Security Strategy: Implications for the UK intelligence community. A discussion paper for the IPPR Commission on National Security for the 21st Century, February 2009.</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ro-MD" dirty="0">
                <a:ln w="0"/>
                <a:solidFill>
                  <a:schemeClr val="tx1"/>
                </a:solidFill>
                <a:effectLst>
                  <a:outerShdw blurRad="38100" dist="19050" dir="2700000" algn="tl" rotWithShape="0">
                    <a:schemeClr val="dk1">
                      <a:alpha val="40000"/>
                    </a:schemeClr>
                  </a:outerShdw>
                </a:effectLst>
              </a:rPr>
              <a:t> </a:t>
            </a:r>
            <a:endParaRPr lang="ru-RU"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91767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08488D2-FE81-4E2E-BBD3-3DC8AEE824AF}"/>
              </a:ext>
            </a:extLst>
          </p:cNvPr>
          <p:cNvSpPr/>
          <p:nvPr/>
        </p:nvSpPr>
        <p:spPr>
          <a:xfrm>
            <a:off x="4743706" y="0"/>
            <a:ext cx="270458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MD" sz="5400" b="1" cap="none" spc="0" dirty="0">
                <a:ln/>
                <a:solidFill>
                  <a:schemeClr val="accent3"/>
                </a:solidFill>
                <a:effectLst/>
              </a:rPr>
              <a:t>Cuprins</a:t>
            </a:r>
            <a:endParaRPr lang="ru-RU" sz="5400" b="1" cap="none" spc="0" dirty="0">
              <a:ln/>
              <a:solidFill>
                <a:schemeClr val="accent3"/>
              </a:solidFill>
              <a:effectLst/>
            </a:endParaRPr>
          </a:p>
        </p:txBody>
      </p:sp>
      <p:sp>
        <p:nvSpPr>
          <p:cNvPr id="5" name="Свиток: вертикальный 4">
            <a:extLst>
              <a:ext uri="{FF2B5EF4-FFF2-40B4-BE49-F238E27FC236}">
                <a16:creationId xmlns:a16="http://schemas.microsoft.com/office/drawing/2014/main" id="{5711F0C0-E547-49DA-B9E2-7293D62A5504}"/>
              </a:ext>
            </a:extLst>
          </p:cNvPr>
          <p:cNvSpPr/>
          <p:nvPr/>
        </p:nvSpPr>
        <p:spPr>
          <a:xfrm>
            <a:off x="827314" y="923330"/>
            <a:ext cx="6444344" cy="5738727"/>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indent="-342900" algn="ctr">
              <a:buAutoNum type="arabicPeriod"/>
            </a:pPr>
            <a:r>
              <a:rPr lang="ro-MD" dirty="0">
                <a:ln w="0"/>
                <a:solidFill>
                  <a:schemeClr val="accent1"/>
                </a:solidFill>
                <a:effectLst>
                  <a:outerShdw blurRad="38100" dist="25400" dir="5400000" algn="ctr" rotWithShape="0">
                    <a:srgbClr val="6E747A">
                      <a:alpha val="43000"/>
                    </a:srgbClr>
                  </a:outerShdw>
                </a:effectLst>
              </a:rPr>
              <a:t>Introducere</a:t>
            </a:r>
          </a:p>
          <a:p>
            <a:pPr marL="342900" indent="-342900" algn="ctr">
              <a:buAutoNum type="arabicPeriod"/>
            </a:pPr>
            <a:r>
              <a:rPr lang="ro-MD" dirty="0">
                <a:ln w="0"/>
                <a:solidFill>
                  <a:schemeClr val="accent1"/>
                </a:solidFill>
                <a:effectLst>
                  <a:outerShdw blurRad="38100" dist="25400" dir="5400000" algn="ctr" rotWithShape="0">
                    <a:srgbClr val="6E747A">
                      <a:alpha val="43000"/>
                    </a:srgbClr>
                  </a:outerShdw>
                </a:effectLst>
              </a:rPr>
              <a:t>Dezvoltarea conceptului de securitate internațională</a:t>
            </a:r>
          </a:p>
          <a:p>
            <a:pPr marL="342900" indent="-342900" algn="ctr">
              <a:buAutoNum type="arabicPeriod"/>
            </a:pPr>
            <a:r>
              <a:rPr lang="ro-MD" dirty="0">
                <a:ln w="0"/>
                <a:solidFill>
                  <a:schemeClr val="accent1"/>
                </a:solidFill>
                <a:effectLst>
                  <a:outerShdw blurRad="38100" dist="25400" dir="5400000" algn="ctr" rotWithShape="0">
                    <a:srgbClr val="6E747A">
                      <a:alpha val="43000"/>
                    </a:srgbClr>
                  </a:outerShdw>
                </a:effectLst>
              </a:rPr>
              <a:t>3 </a:t>
            </a:r>
            <a:endParaRPr lang="ru-RU" dirty="0">
              <a:ln w="0"/>
              <a:solidFill>
                <a:schemeClr val="accent1"/>
              </a:solidFill>
              <a:effectLst>
                <a:outerShdw blurRad="38100" dist="25400" dir="5400000" algn="ctr" rotWithShape="0">
                  <a:srgbClr val="6E747A">
                    <a:alpha val="43000"/>
                  </a:srgbClr>
                </a:outerShdw>
              </a:effectLst>
            </a:endParaRPr>
          </a:p>
        </p:txBody>
      </p:sp>
      <p:pic>
        <p:nvPicPr>
          <p:cNvPr id="6" name="Рисунок 5">
            <a:extLst>
              <a:ext uri="{FF2B5EF4-FFF2-40B4-BE49-F238E27FC236}">
                <a16:creationId xmlns:a16="http://schemas.microsoft.com/office/drawing/2014/main" id="{9218CFC8-EC48-4318-971D-8661242A14DA}"/>
              </a:ext>
            </a:extLst>
          </p:cNvPr>
          <p:cNvPicPr>
            <a:picLocks noChangeAspect="1"/>
          </p:cNvPicPr>
          <p:nvPr/>
        </p:nvPicPr>
        <p:blipFill>
          <a:blip r:embed="rId2"/>
          <a:stretch>
            <a:fillRect/>
          </a:stretch>
        </p:blipFill>
        <p:spPr>
          <a:xfrm>
            <a:off x="7448293" y="701151"/>
            <a:ext cx="4637313" cy="3091542"/>
          </a:xfrm>
          <a:prstGeom prst="rect">
            <a:avLst/>
          </a:prstGeom>
        </p:spPr>
      </p:pic>
      <p:pic>
        <p:nvPicPr>
          <p:cNvPr id="7" name="Рисунок 6">
            <a:extLst>
              <a:ext uri="{FF2B5EF4-FFF2-40B4-BE49-F238E27FC236}">
                <a16:creationId xmlns:a16="http://schemas.microsoft.com/office/drawing/2014/main" id="{D458B95D-2D13-4D75-8638-CDA30EBF3E9D}"/>
              </a:ext>
            </a:extLst>
          </p:cNvPr>
          <p:cNvPicPr>
            <a:picLocks noChangeAspect="1"/>
          </p:cNvPicPr>
          <p:nvPr/>
        </p:nvPicPr>
        <p:blipFill>
          <a:blip r:embed="rId3"/>
          <a:stretch>
            <a:fillRect/>
          </a:stretch>
        </p:blipFill>
        <p:spPr>
          <a:xfrm>
            <a:off x="6995886" y="4060299"/>
            <a:ext cx="4624682" cy="2601757"/>
          </a:xfrm>
          <a:prstGeom prst="rect">
            <a:avLst/>
          </a:prstGeom>
        </p:spPr>
      </p:pic>
    </p:spTree>
    <p:extLst>
      <p:ext uri="{BB962C8B-B14F-4D97-AF65-F5344CB8AC3E}">
        <p14:creationId xmlns:p14="http://schemas.microsoft.com/office/powerpoint/2010/main" val="53932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623D808-D10B-4404-AEB1-C1C52DDEDC69}"/>
              </a:ext>
            </a:extLst>
          </p:cNvPr>
          <p:cNvSpPr/>
          <p:nvPr/>
        </p:nvSpPr>
        <p:spPr>
          <a:xfrm>
            <a:off x="4049606" y="0"/>
            <a:ext cx="409278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MD" sz="5400" b="1" cap="none" spc="0" dirty="0">
                <a:ln/>
                <a:solidFill>
                  <a:schemeClr val="accent3"/>
                </a:solidFill>
                <a:effectLst/>
              </a:rPr>
              <a:t>Introducere</a:t>
            </a:r>
            <a:endParaRPr lang="ru-RU" sz="5400" b="1" cap="none" spc="0" dirty="0">
              <a:ln/>
              <a:solidFill>
                <a:schemeClr val="accent3"/>
              </a:solidFill>
              <a:effectLst/>
            </a:endParaRPr>
          </a:p>
        </p:txBody>
      </p:sp>
      <p:graphicFrame>
        <p:nvGraphicFramePr>
          <p:cNvPr id="5" name="Схема 4">
            <a:extLst>
              <a:ext uri="{FF2B5EF4-FFF2-40B4-BE49-F238E27FC236}">
                <a16:creationId xmlns:a16="http://schemas.microsoft.com/office/drawing/2014/main" id="{0701AAC0-A7F7-471B-B029-06721C06D39F}"/>
              </a:ext>
            </a:extLst>
          </p:cNvPr>
          <p:cNvGraphicFramePr/>
          <p:nvPr>
            <p:extLst>
              <p:ext uri="{D42A27DB-BD31-4B8C-83A1-F6EECF244321}">
                <p14:modId xmlns:p14="http://schemas.microsoft.com/office/powerpoint/2010/main" val="2100254742"/>
              </p:ext>
            </p:extLst>
          </p:nvPr>
        </p:nvGraphicFramePr>
        <p:xfrm>
          <a:off x="464457" y="1074057"/>
          <a:ext cx="11408229" cy="5558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a:extLst>
              <a:ext uri="{FF2B5EF4-FFF2-40B4-BE49-F238E27FC236}">
                <a16:creationId xmlns:a16="http://schemas.microsoft.com/office/drawing/2014/main" id="{A527DBD9-543A-4001-83E0-4D2B6E59BD63}"/>
              </a:ext>
            </a:extLst>
          </p:cNvPr>
          <p:cNvPicPr>
            <a:picLocks noChangeAspect="1"/>
          </p:cNvPicPr>
          <p:nvPr/>
        </p:nvPicPr>
        <p:blipFill>
          <a:blip r:embed="rId7"/>
          <a:stretch>
            <a:fillRect/>
          </a:stretch>
        </p:blipFill>
        <p:spPr>
          <a:xfrm>
            <a:off x="319314" y="4363358"/>
            <a:ext cx="1905000" cy="1905000"/>
          </a:xfrm>
          <a:prstGeom prst="rect">
            <a:avLst/>
          </a:prstGeom>
        </p:spPr>
      </p:pic>
      <p:pic>
        <p:nvPicPr>
          <p:cNvPr id="7" name="Рисунок 6">
            <a:extLst>
              <a:ext uri="{FF2B5EF4-FFF2-40B4-BE49-F238E27FC236}">
                <a16:creationId xmlns:a16="http://schemas.microsoft.com/office/drawing/2014/main" id="{43DDAC93-D8DA-456C-8372-435214C1FC6B}"/>
              </a:ext>
            </a:extLst>
          </p:cNvPr>
          <p:cNvPicPr>
            <a:picLocks noChangeAspect="1"/>
          </p:cNvPicPr>
          <p:nvPr/>
        </p:nvPicPr>
        <p:blipFill>
          <a:blip r:embed="rId8"/>
          <a:stretch>
            <a:fillRect/>
          </a:stretch>
        </p:blipFill>
        <p:spPr>
          <a:xfrm>
            <a:off x="9875016" y="4031117"/>
            <a:ext cx="2142813" cy="2171927"/>
          </a:xfrm>
          <a:prstGeom prst="rect">
            <a:avLst/>
          </a:prstGeom>
        </p:spPr>
      </p:pic>
    </p:spTree>
    <p:extLst>
      <p:ext uri="{BB962C8B-B14F-4D97-AF65-F5344CB8AC3E}">
        <p14:creationId xmlns:p14="http://schemas.microsoft.com/office/powerpoint/2010/main" val="826266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a:extLst>
              <a:ext uri="{FF2B5EF4-FFF2-40B4-BE49-F238E27FC236}">
                <a16:creationId xmlns:a16="http://schemas.microsoft.com/office/drawing/2014/main" id="{69811927-54AA-4E94-845D-5AB27C5FE86C}"/>
              </a:ext>
            </a:extLst>
          </p:cNvPr>
          <p:cNvGraphicFramePr/>
          <p:nvPr>
            <p:extLst>
              <p:ext uri="{D42A27DB-BD31-4B8C-83A1-F6EECF244321}">
                <p14:modId xmlns:p14="http://schemas.microsoft.com/office/powerpoint/2010/main" val="2858452523"/>
              </p:ext>
            </p:extLst>
          </p:nvPr>
        </p:nvGraphicFramePr>
        <p:xfrm>
          <a:off x="522513" y="232229"/>
          <a:ext cx="11422743" cy="4659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a:extLst>
              <a:ext uri="{FF2B5EF4-FFF2-40B4-BE49-F238E27FC236}">
                <a16:creationId xmlns:a16="http://schemas.microsoft.com/office/drawing/2014/main" id="{30320F3B-2EDA-46F4-9775-1424855DC114}"/>
              </a:ext>
            </a:extLst>
          </p:cNvPr>
          <p:cNvPicPr>
            <a:picLocks noChangeAspect="1"/>
          </p:cNvPicPr>
          <p:nvPr/>
        </p:nvPicPr>
        <p:blipFill>
          <a:blip r:embed="rId7"/>
          <a:stretch>
            <a:fillRect/>
          </a:stretch>
        </p:blipFill>
        <p:spPr>
          <a:xfrm>
            <a:off x="522513" y="5021942"/>
            <a:ext cx="2233183" cy="1734457"/>
          </a:xfrm>
          <a:prstGeom prst="rect">
            <a:avLst/>
          </a:prstGeom>
        </p:spPr>
      </p:pic>
      <p:pic>
        <p:nvPicPr>
          <p:cNvPr id="9" name="Рисунок 8">
            <a:extLst>
              <a:ext uri="{FF2B5EF4-FFF2-40B4-BE49-F238E27FC236}">
                <a16:creationId xmlns:a16="http://schemas.microsoft.com/office/drawing/2014/main" id="{E26E1815-61CB-4BA0-A2DF-B368F3BFB8A5}"/>
              </a:ext>
            </a:extLst>
          </p:cNvPr>
          <p:cNvPicPr>
            <a:picLocks noChangeAspect="1"/>
          </p:cNvPicPr>
          <p:nvPr/>
        </p:nvPicPr>
        <p:blipFill>
          <a:blip r:embed="rId8"/>
          <a:stretch>
            <a:fillRect/>
          </a:stretch>
        </p:blipFill>
        <p:spPr>
          <a:xfrm>
            <a:off x="9685622" y="5018934"/>
            <a:ext cx="1983865" cy="1606837"/>
          </a:xfrm>
          <a:prstGeom prst="rect">
            <a:avLst/>
          </a:prstGeom>
        </p:spPr>
      </p:pic>
      <p:pic>
        <p:nvPicPr>
          <p:cNvPr id="10" name="Рисунок 9">
            <a:extLst>
              <a:ext uri="{FF2B5EF4-FFF2-40B4-BE49-F238E27FC236}">
                <a16:creationId xmlns:a16="http://schemas.microsoft.com/office/drawing/2014/main" id="{0EE37525-E1AF-40D1-8FA5-F9196BB49B09}"/>
              </a:ext>
            </a:extLst>
          </p:cNvPr>
          <p:cNvPicPr>
            <a:picLocks noChangeAspect="1"/>
          </p:cNvPicPr>
          <p:nvPr/>
        </p:nvPicPr>
        <p:blipFill>
          <a:blip r:embed="rId9"/>
          <a:stretch>
            <a:fillRect/>
          </a:stretch>
        </p:blipFill>
        <p:spPr>
          <a:xfrm>
            <a:off x="5326742" y="4897974"/>
            <a:ext cx="2490289" cy="1858425"/>
          </a:xfrm>
          <a:prstGeom prst="rect">
            <a:avLst/>
          </a:prstGeom>
        </p:spPr>
      </p:pic>
    </p:spTree>
    <p:extLst>
      <p:ext uri="{BB962C8B-B14F-4D97-AF65-F5344CB8AC3E}">
        <p14:creationId xmlns:p14="http://schemas.microsoft.com/office/powerpoint/2010/main" val="20015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C8A4F42-851A-49BF-92DA-9CCEFDFF876B}"/>
              </a:ext>
            </a:extLst>
          </p:cNvPr>
          <p:cNvSpPr/>
          <p:nvPr/>
        </p:nvSpPr>
        <p:spPr>
          <a:xfrm>
            <a:off x="692889" y="0"/>
            <a:ext cx="11059438"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err="1">
                <a:ln/>
                <a:solidFill>
                  <a:schemeClr val="accent3"/>
                </a:solidFill>
                <a:effectLst/>
              </a:rPr>
              <a:t>Dezvoltarea</a:t>
            </a:r>
            <a:r>
              <a:rPr lang="en-US" sz="3200" b="1" cap="none" spc="0" dirty="0">
                <a:ln/>
                <a:solidFill>
                  <a:schemeClr val="accent3"/>
                </a:solidFill>
                <a:effectLst/>
              </a:rPr>
              <a:t> </a:t>
            </a:r>
            <a:r>
              <a:rPr lang="en-US" sz="3200" b="1" cap="none" spc="0" dirty="0" err="1">
                <a:ln/>
                <a:solidFill>
                  <a:schemeClr val="accent3"/>
                </a:solidFill>
                <a:effectLst/>
              </a:rPr>
              <a:t>conceptului</a:t>
            </a:r>
            <a:r>
              <a:rPr lang="en-US" sz="3200" b="1" cap="none" spc="0" dirty="0">
                <a:ln/>
                <a:solidFill>
                  <a:schemeClr val="accent3"/>
                </a:solidFill>
                <a:effectLst/>
              </a:rPr>
              <a:t> de „</a:t>
            </a:r>
            <a:r>
              <a:rPr lang="en-US" sz="3200" b="1" cap="none" spc="0" dirty="0" err="1">
                <a:ln/>
                <a:solidFill>
                  <a:schemeClr val="accent3"/>
                </a:solidFill>
                <a:effectLst/>
              </a:rPr>
              <a:t>securitate</a:t>
            </a:r>
            <a:r>
              <a:rPr lang="en-US" sz="3200" b="1" cap="none" spc="0" dirty="0">
                <a:ln/>
                <a:solidFill>
                  <a:schemeClr val="accent3"/>
                </a:solidFill>
                <a:effectLst/>
              </a:rPr>
              <a:t> </a:t>
            </a:r>
            <a:r>
              <a:rPr lang="en-US" sz="3200" b="1" cap="none" spc="0" dirty="0" err="1">
                <a:ln/>
                <a:solidFill>
                  <a:schemeClr val="accent3"/>
                </a:solidFill>
                <a:effectLst/>
              </a:rPr>
              <a:t>internaţională</a:t>
            </a:r>
            <a:r>
              <a:rPr lang="en-US" sz="3200" b="1" cap="none" spc="0" dirty="0">
                <a:ln/>
                <a:solidFill>
                  <a:schemeClr val="accent3"/>
                </a:solidFill>
                <a:effectLst/>
              </a:rPr>
              <a:t>”</a:t>
            </a:r>
            <a:endParaRPr lang="ru-RU" sz="3200" b="1" cap="none" spc="0" dirty="0">
              <a:ln/>
              <a:solidFill>
                <a:schemeClr val="accent3"/>
              </a:solidFill>
              <a:effectLst/>
            </a:endParaRPr>
          </a:p>
        </p:txBody>
      </p:sp>
      <p:graphicFrame>
        <p:nvGraphicFramePr>
          <p:cNvPr id="2" name="Схема 1">
            <a:extLst>
              <a:ext uri="{FF2B5EF4-FFF2-40B4-BE49-F238E27FC236}">
                <a16:creationId xmlns:a16="http://schemas.microsoft.com/office/drawing/2014/main" id="{575E9322-F354-440F-BA76-A2E0DAD4A353}"/>
              </a:ext>
            </a:extLst>
          </p:cNvPr>
          <p:cNvGraphicFramePr/>
          <p:nvPr>
            <p:extLst>
              <p:ext uri="{D42A27DB-BD31-4B8C-83A1-F6EECF244321}">
                <p14:modId xmlns:p14="http://schemas.microsoft.com/office/powerpoint/2010/main" val="3175141367"/>
              </p:ext>
            </p:extLst>
          </p:nvPr>
        </p:nvGraphicFramePr>
        <p:xfrm>
          <a:off x="168812" y="970670"/>
          <a:ext cx="11718388" cy="5514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829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id="{FD57009D-03D2-4098-935C-323B0560BB78}"/>
              </a:ext>
            </a:extLst>
          </p:cNvPr>
          <p:cNvGraphicFramePr/>
          <p:nvPr>
            <p:extLst>
              <p:ext uri="{D42A27DB-BD31-4B8C-83A1-F6EECF244321}">
                <p14:modId xmlns:p14="http://schemas.microsoft.com/office/powerpoint/2010/main" val="3547547399"/>
              </p:ext>
            </p:extLst>
          </p:nvPr>
        </p:nvGraphicFramePr>
        <p:xfrm>
          <a:off x="1448972" y="168814"/>
          <a:ext cx="10283483" cy="6485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a:extLst>
              <a:ext uri="{FF2B5EF4-FFF2-40B4-BE49-F238E27FC236}">
                <a16:creationId xmlns:a16="http://schemas.microsoft.com/office/drawing/2014/main" id="{B8E6EAA2-7437-40B9-94BD-C98A5005BB1E}"/>
              </a:ext>
            </a:extLst>
          </p:cNvPr>
          <p:cNvPicPr>
            <a:picLocks noChangeAspect="1"/>
          </p:cNvPicPr>
          <p:nvPr/>
        </p:nvPicPr>
        <p:blipFill>
          <a:blip r:embed="rId7"/>
          <a:stretch>
            <a:fillRect/>
          </a:stretch>
        </p:blipFill>
        <p:spPr>
          <a:xfrm>
            <a:off x="129049" y="3051192"/>
            <a:ext cx="2074890" cy="720448"/>
          </a:xfrm>
          <a:prstGeom prst="rect">
            <a:avLst/>
          </a:prstGeom>
        </p:spPr>
      </p:pic>
    </p:spTree>
    <p:extLst>
      <p:ext uri="{BB962C8B-B14F-4D97-AF65-F5344CB8AC3E}">
        <p14:creationId xmlns:p14="http://schemas.microsoft.com/office/powerpoint/2010/main" val="3101317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1BC1986-6727-433A-A26A-9746960AD4B5}"/>
              </a:ext>
            </a:extLst>
          </p:cNvPr>
          <p:cNvPicPr>
            <a:picLocks noChangeAspect="1"/>
          </p:cNvPicPr>
          <p:nvPr/>
        </p:nvPicPr>
        <p:blipFill>
          <a:blip r:embed="rId2"/>
          <a:stretch>
            <a:fillRect/>
          </a:stretch>
        </p:blipFill>
        <p:spPr>
          <a:xfrm>
            <a:off x="0" y="-1"/>
            <a:ext cx="12462934" cy="7010401"/>
          </a:xfrm>
          <a:prstGeom prst="rect">
            <a:avLst/>
          </a:prstGeom>
        </p:spPr>
      </p:pic>
    </p:spTree>
    <p:extLst>
      <p:ext uri="{BB962C8B-B14F-4D97-AF65-F5344CB8AC3E}">
        <p14:creationId xmlns:p14="http://schemas.microsoft.com/office/powerpoint/2010/main" val="3689340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626A21-F7B2-4DD3-AC44-BB3C22C2E37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02AAE0FD-593A-48AE-B848-D31C1E6B560F}"/>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600B6A55-E2C4-4D95-AB53-A3660A178F0A}"/>
              </a:ext>
            </a:extLst>
          </p:cNvPr>
          <p:cNvPicPr>
            <a:picLocks noChangeAspect="1"/>
          </p:cNvPicPr>
          <p:nvPr/>
        </p:nvPicPr>
        <p:blipFill>
          <a:blip r:embed="rId2"/>
          <a:stretch>
            <a:fillRect/>
          </a:stretch>
        </p:blipFill>
        <p:spPr>
          <a:xfrm>
            <a:off x="0" y="0"/>
            <a:ext cx="12192000" cy="6858001"/>
          </a:xfrm>
          <a:prstGeom prst="rect">
            <a:avLst/>
          </a:prstGeom>
        </p:spPr>
      </p:pic>
      <p:pic>
        <p:nvPicPr>
          <p:cNvPr id="5" name="Рисунок 4">
            <a:extLst>
              <a:ext uri="{FF2B5EF4-FFF2-40B4-BE49-F238E27FC236}">
                <a16:creationId xmlns:a16="http://schemas.microsoft.com/office/drawing/2014/main" id="{5C379769-BB59-4E75-B231-4BB9C2202FB3}"/>
              </a:ext>
            </a:extLst>
          </p:cNvPr>
          <p:cNvPicPr>
            <a:picLocks noChangeAspect="1"/>
          </p:cNvPicPr>
          <p:nvPr/>
        </p:nvPicPr>
        <p:blipFill>
          <a:blip r:embed="rId3"/>
          <a:stretch>
            <a:fillRect/>
          </a:stretch>
        </p:blipFill>
        <p:spPr>
          <a:xfrm>
            <a:off x="-57025" y="834189"/>
            <a:ext cx="12306049" cy="6023811"/>
          </a:xfrm>
          <a:prstGeom prst="rect">
            <a:avLst/>
          </a:prstGeom>
        </p:spPr>
      </p:pic>
    </p:spTree>
    <p:extLst>
      <p:ext uri="{BB962C8B-B14F-4D97-AF65-F5344CB8AC3E}">
        <p14:creationId xmlns:p14="http://schemas.microsoft.com/office/powerpoint/2010/main" val="1008408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99626F-7756-49D1-9322-7F73EE54137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A662FABD-013D-4BF5-8550-F7A4E98D5286}"/>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7823D916-58F0-448E-9A31-1DABB8DDCD6D}"/>
              </a:ext>
            </a:extLst>
          </p:cNvPr>
          <p:cNvPicPr>
            <a:picLocks noChangeAspect="1"/>
          </p:cNvPicPr>
          <p:nvPr/>
        </p:nvPicPr>
        <p:blipFill>
          <a:blip r:embed="rId2"/>
          <a:stretch>
            <a:fillRect/>
          </a:stretch>
        </p:blipFill>
        <p:spPr>
          <a:xfrm>
            <a:off x="-1" y="-1"/>
            <a:ext cx="12192001" cy="6858001"/>
          </a:xfrm>
          <a:prstGeom prst="rect">
            <a:avLst/>
          </a:prstGeom>
        </p:spPr>
      </p:pic>
      <p:sp>
        <p:nvSpPr>
          <p:cNvPr id="5" name="TextBox 4">
            <a:extLst>
              <a:ext uri="{FF2B5EF4-FFF2-40B4-BE49-F238E27FC236}">
                <a16:creationId xmlns:a16="http://schemas.microsoft.com/office/drawing/2014/main" id="{33DBA67C-D18A-461C-8FC4-3209179377F9}"/>
              </a:ext>
            </a:extLst>
          </p:cNvPr>
          <p:cNvSpPr txBox="1"/>
          <p:nvPr/>
        </p:nvSpPr>
        <p:spPr>
          <a:xfrm>
            <a:off x="687388" y="1697919"/>
            <a:ext cx="11039391" cy="31700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indent="0" algn="ctr">
              <a:buNone/>
            </a:pPr>
            <a:r>
              <a:rPr lang="en-US" sz="2000" dirty="0" err="1">
                <a:latin typeface="Times New Roman" panose="02020603050405020304" pitchFamily="18" charset="0"/>
                <a:cs typeface="Times New Roman" panose="02020603050405020304" pitchFamily="18" charset="0"/>
              </a:rPr>
              <a:t>Securitatea</a:t>
            </a:r>
            <a:r>
              <a:rPr lang="en-US" sz="2000" dirty="0">
                <a:latin typeface="Times New Roman" panose="02020603050405020304" pitchFamily="18" charset="0"/>
                <a:cs typeface="Times New Roman" panose="02020603050405020304" pitchFamily="18" charset="0"/>
              </a:rPr>
              <a:t>, de la </a:t>
            </a:r>
            <a:r>
              <a:rPr lang="en-US" sz="2000" dirty="0" err="1">
                <a:latin typeface="Times New Roman" panose="02020603050405020304" pitchFamily="18" charset="0"/>
                <a:cs typeface="Times New Roman" panose="02020603050405020304" pitchFamily="18" charset="0"/>
              </a:rPr>
              <a:t>nivelul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naţional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până</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cel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internaţional</a:t>
            </a:r>
            <a:r>
              <a:rPr lang="en-US" sz="2000" dirty="0">
                <a:latin typeface="Times New Roman" panose="02020603050405020304" pitchFamily="18" charset="0"/>
                <a:cs typeface="Times New Roman" panose="02020603050405020304" pitchFamily="18" charset="0"/>
              </a:rPr>
              <a:t>, nu </a:t>
            </a:r>
            <a:r>
              <a:rPr lang="en-US" sz="2000" dirty="0" err="1">
                <a:latin typeface="Times New Roman" panose="02020603050405020304" pitchFamily="18" charset="0"/>
                <a:cs typeface="Times New Roman" panose="02020603050405020304" pitchFamily="18" charset="0"/>
              </a:rPr>
              <a:t>poate</a:t>
            </a:r>
            <a:r>
              <a:rPr lang="en-US" sz="2000" dirty="0">
                <a:latin typeface="Times New Roman" panose="02020603050405020304" pitchFamily="18" charset="0"/>
                <a:cs typeface="Times New Roman" panose="02020603050405020304" pitchFamily="18" charset="0"/>
              </a:rPr>
              <a:t> fi </a:t>
            </a:r>
            <a:r>
              <a:rPr lang="en-US" sz="2000" dirty="0" err="1">
                <a:latin typeface="Times New Roman" panose="02020603050405020304" pitchFamily="18" charset="0"/>
                <a:cs typeface="Times New Roman" panose="02020603050405020304" pitchFamily="18" charset="0"/>
              </a:rPr>
              <a:t>analizată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numai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termeni</a:t>
            </a:r>
            <a:r>
              <a:rPr lang="en-US" sz="2000" dirty="0">
                <a:latin typeface="Times New Roman" panose="02020603050405020304" pitchFamily="18" charset="0"/>
                <a:cs typeface="Times New Roman" panose="02020603050405020304" pitchFamily="18" charset="0"/>
              </a:rPr>
              <a:t> de state </a:t>
            </a:r>
            <a:r>
              <a:rPr lang="en-US" sz="2000" dirty="0" err="1">
                <a:latin typeface="Times New Roman" panose="02020603050405020304" pitchFamily="18" charset="0"/>
                <a:cs typeface="Times New Roman" panose="02020603050405020304" pitchFamily="18" charset="0"/>
              </a:rPr>
              <a:t>naţiune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interesele</a:t>
            </a:r>
            <a:r>
              <a:rPr lang="en-US" sz="2000" dirty="0">
                <a:latin typeface="Times New Roman" panose="02020603050405020304" pitchFamily="18" charset="0"/>
                <a:cs typeface="Times New Roman" panose="02020603050405020304" pitchFamily="18" charset="0"/>
              </a:rPr>
              <a:t> lor, ci, </a:t>
            </a:r>
            <a:r>
              <a:rPr lang="en-US" sz="2000" dirty="0" err="1">
                <a:latin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ultimă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instanţă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depinde</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indivizii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umani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interesele</a:t>
            </a:r>
            <a:r>
              <a:rPr lang="en-US" sz="2000" dirty="0">
                <a:latin typeface="Times New Roman" panose="02020603050405020304" pitchFamily="18" charset="0"/>
                <a:cs typeface="Times New Roman" panose="02020603050405020304" pitchFamily="18" charset="0"/>
              </a:rPr>
              <a:t> lor, cu </a:t>
            </a:r>
            <a:r>
              <a:rPr lang="en-US" sz="2000" dirty="0" err="1">
                <a:latin typeface="Times New Roman" panose="02020603050405020304" pitchFamily="18" charset="0"/>
                <a:cs typeface="Times New Roman" panose="02020603050405020304" pitchFamily="18" charset="0"/>
              </a:rPr>
              <a:t>alte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cuvinte</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securitatea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umană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Securitatea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umană</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manifestă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cs typeface="Times New Roman" panose="02020603050405020304" pitchFamily="18" charset="0"/>
              </a:rPr>
              <a:t> special </a:t>
            </a:r>
            <a:r>
              <a:rPr lang="en-US" sz="2000" dirty="0" err="1">
                <a:latin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cadrul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dimensiunilor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nonmilitare</a:t>
            </a:r>
            <a:r>
              <a:rPr lang="en-US" sz="2000" dirty="0">
                <a:latin typeface="Times New Roman" panose="02020603050405020304" pitchFamily="18" charset="0"/>
                <a:cs typeface="Times New Roman" panose="02020603050405020304" pitchFamily="18" charset="0"/>
              </a:rPr>
              <a:t> ale </a:t>
            </a:r>
            <a:r>
              <a:rPr lang="en-US" sz="2000" dirty="0" err="1">
                <a:latin typeface="Times New Roman" panose="02020603050405020304" pitchFamily="18" charset="0"/>
                <a:cs typeface="Times New Roman" panose="02020603050405020304" pitchFamily="18" charset="0"/>
              </a:rPr>
              <a:t>securităţii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întrucât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dimensiunea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militară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vizează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cs typeface="Times New Roman" panose="02020603050405020304" pitchFamily="18" charset="0"/>
              </a:rPr>
              <a:t> mare </a:t>
            </a:r>
            <a:r>
              <a:rPr lang="en-US" sz="2000" dirty="0" err="1">
                <a:latin typeface="Times New Roman" panose="02020603050405020304" pitchFamily="18" charset="0"/>
                <a:cs typeface="Times New Roman" panose="02020603050405020304" pitchFamily="18" charset="0"/>
              </a:rPr>
              <a:t>parte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capacitatea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guvernului</a:t>
            </a:r>
            <a:r>
              <a:rPr lang="en-US" sz="2000" dirty="0">
                <a:latin typeface="Times New Roman" panose="02020603050405020304" pitchFamily="18" charset="0"/>
                <a:cs typeface="Times New Roman" panose="02020603050405020304" pitchFamily="18" charset="0"/>
              </a:rPr>
              <a:t> de a </a:t>
            </a:r>
            <a:r>
              <a:rPr lang="en-US" sz="2000" dirty="0" err="1">
                <a:latin typeface="Times New Roman" panose="02020603050405020304" pitchFamily="18" charset="0"/>
                <a:cs typeface="Times New Roman" panose="02020603050405020304" pitchFamily="18" charset="0"/>
              </a:rPr>
              <a:t>contracara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pericolele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ameninţările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militare</a:t>
            </a:r>
            <a:r>
              <a:rPr lang="en-US" sz="2000" dirty="0">
                <a:latin typeface="Times New Roman" panose="02020603050405020304" pitchFamily="18" charset="0"/>
                <a:cs typeface="Times New Roman" panose="02020603050405020304" pitchFamily="18" charset="0"/>
              </a:rPr>
              <a:t> interne </a:t>
            </a:r>
            <a:r>
              <a:rPr lang="en-US" sz="2000" dirty="0" err="1">
                <a:latin typeface="Times New Roman" panose="02020603050405020304" pitchFamily="18" charset="0"/>
                <a:cs typeface="Times New Roman" panose="02020603050405020304" pitchFamily="18" charset="0"/>
              </a:rPr>
              <a:t>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externe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folosirea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forţei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militare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pentru</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apăra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statele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guvernele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împotriva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pericolelor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ameninţărilor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nonmilitare</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adresa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existenţei</a:t>
            </a:r>
            <a:r>
              <a:rPr lang="en-US" sz="2000" dirty="0">
                <a:latin typeface="Times New Roman" panose="02020603050405020304" pitchFamily="18" charset="0"/>
                <a:cs typeface="Times New Roman" panose="02020603050405020304" pitchFamily="18" charset="0"/>
              </a:rPr>
              <a:t> lor. Cu </a:t>
            </a:r>
            <a:r>
              <a:rPr lang="en-US" sz="2000" dirty="0" err="1">
                <a:latin typeface="Times New Roman" panose="02020603050405020304" pitchFamily="18" charset="0"/>
                <a:cs typeface="Times New Roman" panose="02020603050405020304" pitchFamily="18" charset="0"/>
              </a:rPr>
              <a:t>toate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acestea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dimensiunile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nonmilitare</a:t>
            </a:r>
            <a:r>
              <a:rPr lang="en-US" sz="2000" dirty="0">
                <a:latin typeface="Times New Roman" panose="02020603050405020304" pitchFamily="18" charset="0"/>
                <a:cs typeface="Times New Roman" panose="02020603050405020304" pitchFamily="18" charset="0"/>
              </a:rPr>
              <a:t> ale </a:t>
            </a:r>
            <a:r>
              <a:rPr lang="en-US" sz="2000" dirty="0" err="1">
                <a:latin typeface="Times New Roman" panose="02020603050405020304" pitchFamily="18" charset="0"/>
                <a:cs typeface="Times New Roman" panose="02020603050405020304" pitchFamily="18" charset="0"/>
              </a:rPr>
              <a:t>securităţii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cea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militară</a:t>
            </a:r>
            <a:r>
              <a:rPr lang="en-US" sz="2000" dirty="0">
                <a:latin typeface="Times New Roman" panose="02020603050405020304" pitchFamily="18" charset="0"/>
                <a:cs typeface="Times New Roman" panose="02020603050405020304" pitchFamily="18" charset="0"/>
              </a:rPr>
              <a:t> sunt </a:t>
            </a:r>
            <a:r>
              <a:rPr lang="en-US" sz="2000" dirty="0" err="1">
                <a:latin typeface="Times New Roman" panose="02020603050405020304" pitchFamily="18" charset="0"/>
                <a:cs typeface="Times New Roman" panose="02020603050405020304" pitchFamily="18" charset="0"/>
              </a:rPr>
              <a:t>profund</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interdependente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orice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risc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pericol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ameninţare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manifestat</a:t>
            </a:r>
            <a:r>
              <a:rPr lang="en-US" sz="2000" dirty="0">
                <a:latin typeface="Times New Roman" panose="02020603050405020304" pitchFamily="18" charset="0"/>
                <a:cs typeface="Times New Roman" panose="02020603050405020304" pitchFamily="18" charset="0"/>
              </a:rPr>
              <a:t>(ă) </a:t>
            </a:r>
            <a:r>
              <a:rPr lang="en-US" sz="2000" dirty="0" err="1">
                <a:latin typeface="Times New Roman" panose="02020603050405020304" pitchFamily="18" charset="0"/>
                <a:cs typeface="Times New Roman" panose="02020603050405020304" pitchFamily="18" charset="0"/>
              </a:rPr>
              <a:t>într</a:t>
            </a:r>
            <a:r>
              <a:rPr lang="en-US" sz="2000" dirty="0">
                <a:latin typeface="Times New Roman" panose="02020603050405020304" pitchFamily="18" charset="0"/>
                <a:cs typeface="Times New Roman" panose="02020603050405020304" pitchFamily="18" charset="0"/>
              </a:rPr>
              <a:t>-una </a:t>
            </a:r>
            <a:r>
              <a:rPr lang="en-US" sz="2000" dirty="0" err="1">
                <a:latin typeface="Times New Roman" panose="02020603050405020304" pitchFamily="18" charset="0"/>
                <a:cs typeface="Times New Roman" panose="02020603050405020304" pitchFamily="18" charset="0"/>
              </a:rPr>
              <a:t>dintre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afectându</a:t>
            </a:r>
            <a:r>
              <a:rPr lang="en-US" sz="2000" dirty="0">
                <a:latin typeface="Times New Roman" panose="02020603050405020304" pitchFamily="18" charset="0"/>
                <a:cs typeface="Times New Roman" panose="02020603050405020304" pitchFamily="18" charset="0"/>
              </a:rPr>
              <a:t>-le </a:t>
            </a:r>
            <a:r>
              <a:rPr lang="en-US" sz="2000" dirty="0" err="1">
                <a:latin typeface="Times New Roman" panose="02020603050405020304" pitchFamily="18" charset="0"/>
                <a:cs typeface="Times New Roman" panose="02020603050405020304" pitchFamily="18" charset="0"/>
              </a:rPr>
              <a:t>şi</a:t>
            </a:r>
            <a:r>
              <a:rPr lang="en-US" sz="2000" dirty="0">
                <a:latin typeface="Times New Roman" panose="02020603050405020304" pitchFamily="18" charset="0"/>
                <a:cs typeface="Times New Roman" panose="02020603050405020304" pitchFamily="18" charset="0"/>
              </a:rPr>
              <a:t> pe </a:t>
            </a:r>
            <a:r>
              <a:rPr lang="en-US" sz="2000" dirty="0" err="1">
                <a:latin typeface="Times New Roman" panose="02020603050405020304" pitchFamily="18" charset="0"/>
                <a:cs typeface="Times New Roman" panose="02020603050405020304" pitchFamily="18" charset="0"/>
              </a:rPr>
              <a:t>celelalte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Problema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securităţii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umane</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referă</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fapt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practica</a:t>
            </a:r>
            <a:r>
              <a:rPr lang="en-US" sz="2000" dirty="0">
                <a:latin typeface="Times New Roman" panose="02020603050405020304" pitchFamily="18" charset="0"/>
                <a:cs typeface="Times New Roman" panose="02020603050405020304" pitchFamily="18" charset="0"/>
              </a:rPr>
              <a:t> de zi cu zi la </a:t>
            </a:r>
            <a:r>
              <a:rPr lang="en-US" sz="2000" dirty="0" err="1">
                <a:latin typeface="Times New Roman" panose="02020603050405020304" pitchFamily="18" charset="0"/>
                <a:cs typeface="Times New Roman" panose="02020603050405020304" pitchFamily="18" charset="0"/>
              </a:rPr>
              <a:t>insecuritatea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umană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întrucât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existenţa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vulnerabilităţilor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riscurilor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pericolelor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ameninţărilor</a:t>
            </a:r>
            <a:r>
              <a:rPr lang="en-US" sz="2000" dirty="0">
                <a:latin typeface="Times New Roman" panose="02020603050405020304" pitchFamily="18" charset="0"/>
                <a:cs typeface="Times New Roman" panose="02020603050405020304" pitchFamily="18" charset="0"/>
              </a:rPr>
              <a:t> ne face </a:t>
            </a:r>
            <a:r>
              <a:rPr lang="en-US" sz="2000" dirty="0" err="1">
                <a:latin typeface="Times New Roman" panose="02020603050405020304" pitchFamily="18" charset="0"/>
                <a:cs typeface="Times New Roman" panose="02020603050405020304" pitchFamily="18" charset="0"/>
              </a:rPr>
              <a:t>să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conştientizăm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nevoia</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securitate</a:t>
            </a:r>
            <a:r>
              <a:rPr lang="en-US"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098378"/>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58</TotalTime>
  <Words>1332</Words>
  <Application>Microsoft Office PowerPoint</Application>
  <PresentationFormat>Широкоэкранный</PresentationFormat>
  <Paragraphs>46</Paragraphs>
  <Slides>15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Century Gothic</vt:lpstr>
      <vt:lpstr>Times New Roman</vt:lpstr>
      <vt:lpstr>Wingdings 3</vt:lpstr>
      <vt:lpstr>Легкий дым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asus</cp:lastModifiedBy>
  <cp:revision>9</cp:revision>
  <dcterms:created xsi:type="dcterms:W3CDTF">2021-12-01T17:41:36Z</dcterms:created>
  <dcterms:modified xsi:type="dcterms:W3CDTF">2021-12-02T17:28:52Z</dcterms:modified>
</cp:coreProperties>
</file>