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3517613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582741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08468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4239360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7274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419320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4283542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360436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954687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30F96DC-2113-4C9E-9413-5F3688576D58}" type="datetimeFigureOut">
              <a:rPr lang="en-US" smtClean="0"/>
              <a:t>16-Nov-23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2630798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30F96DC-2113-4C9E-9413-5F3688576D58}" type="datetimeFigureOut">
              <a:rPr lang="en-US" smtClean="0"/>
              <a:t>16-Nov-23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999375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30F96DC-2113-4C9E-9413-5F3688576D58}" type="datetimeFigureOut">
              <a:rPr lang="en-US" smtClean="0"/>
              <a:t>16-Nov-23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3397274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30F96DC-2113-4C9E-9413-5F3688576D58}" type="datetimeFigureOut">
              <a:rPr lang="en-US" smtClean="0"/>
              <a:t>16-Nov-23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668985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F96DC-2113-4C9E-9413-5F3688576D58}" type="datetimeFigureOut">
              <a:rPr lang="en-US" smtClean="0"/>
              <a:t>16-Nov-23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2303236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30F96DC-2113-4C9E-9413-5F3688576D58}" type="datetimeFigureOut">
              <a:rPr lang="en-US" smtClean="0"/>
              <a:t>16-Nov-23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1512030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30F96DC-2113-4C9E-9413-5F3688576D58}" type="datetimeFigureOut">
              <a:rPr lang="en-US" smtClean="0"/>
              <a:t>16-Nov-23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52A87D-5A83-4DD4-BC20-92DB5ECB75F7}" type="slidenum">
              <a:rPr lang="en-US" smtClean="0"/>
              <a:t>‹#›</a:t>
            </a:fld>
            <a:endParaRPr lang="en-US"/>
          </a:p>
        </p:txBody>
      </p:sp>
    </p:spTree>
    <p:extLst>
      <p:ext uri="{BB962C8B-B14F-4D97-AF65-F5344CB8AC3E}">
        <p14:creationId xmlns:p14="http://schemas.microsoft.com/office/powerpoint/2010/main" val="219274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30F96DC-2113-4C9E-9413-5F3688576D58}" type="datetimeFigureOut">
              <a:rPr lang="en-US" smtClean="0"/>
              <a:t>16-Nov-23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B52A87D-5A83-4DD4-BC20-92DB5ECB75F7}" type="slidenum">
              <a:rPr lang="en-US" smtClean="0"/>
              <a:t>‹#›</a:t>
            </a:fld>
            <a:endParaRPr lang="en-US"/>
          </a:p>
        </p:txBody>
      </p:sp>
    </p:spTree>
    <p:extLst>
      <p:ext uri="{BB962C8B-B14F-4D97-AF65-F5344CB8AC3E}">
        <p14:creationId xmlns:p14="http://schemas.microsoft.com/office/powerpoint/2010/main" val="3329240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4368" y="582168"/>
            <a:ext cx="6601968" cy="1320800"/>
          </a:xfrm>
        </p:spPr>
        <p:txBody>
          <a:bodyPr>
            <a:normAutofit fontScale="90000"/>
          </a:bodyPr>
          <a:lstStyle/>
          <a:p>
            <a:pPr algn="ctr">
              <a:lnSpc>
                <a:spcPct val="150000"/>
              </a:lnSpc>
              <a:spcAft>
                <a:spcPts val="800"/>
              </a:spcAft>
              <a:tabLst>
                <a:tab pos="4221480" algn="l"/>
              </a:tabLst>
            </a:pPr>
            <a:r>
              <a:rPr lang="ro-RO" sz="22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UNIVERSITATEA DE STAT DIN MOLDOVA</a:t>
            </a:r>
            <a:r>
              <a:rPr lang="x-none" sz="2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x-none" sz="2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r>
              <a:rPr lang="ro-RO" sz="22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FACULTATEA RELAȚII INTERNAȚIONALE ȘTIINȚE POLITICE ȘI ADMINISTRATIVE</a:t>
            </a:r>
            <a:r>
              <a:rPr lang="x-none" dirty="0">
                <a:latin typeface="Calibri" panose="020F0502020204030204" pitchFamily="34" charset="0"/>
                <a:ea typeface="Calibri" panose="020F0502020204030204" pitchFamily="34" charset="0"/>
                <a:cs typeface="Times New Roman" panose="02020603050405020304" pitchFamily="18" charset="0"/>
              </a:rPr>
              <a:t/>
            </a:r>
            <a:br>
              <a:rPr lang="x-none"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1763547" y="2980424"/>
            <a:ext cx="8596668" cy="1625027"/>
          </a:xfrm>
        </p:spPr>
        <p:txBody>
          <a:bodyPr>
            <a:normAutofit/>
          </a:bodyPr>
          <a:lstStyle/>
          <a:p>
            <a:pPr algn="ctr"/>
            <a:r>
              <a:rPr lang="ro-RO" sz="3600" b="1" dirty="0">
                <a:solidFill>
                  <a:schemeClr val="tx1"/>
                </a:solidFill>
                <a:latin typeface="Times New Roman" panose="02020603050405020304" pitchFamily="18" charset="0"/>
                <a:cs typeface="Times New Roman" panose="02020603050405020304" pitchFamily="18" charset="0"/>
              </a:rPr>
              <a:t>Esența și conceptualizarea securității informaționale</a:t>
            </a: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722" y="283483"/>
            <a:ext cx="1834770" cy="19181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3889248" y="5437555"/>
            <a:ext cx="6096000" cy="646331"/>
          </a:xfrm>
          <a:prstGeom prst="rect">
            <a:avLst/>
          </a:prstGeom>
        </p:spPr>
        <p:txBody>
          <a:bodyPr>
            <a:spAutoFit/>
          </a:bodyPr>
          <a:lstStyle/>
          <a:p>
            <a:pPr algn="r"/>
            <a:r>
              <a:rPr lang="ro-RO" dirty="0">
                <a:latin typeface="Times New Roman" panose="02020603050405020304" pitchFamily="18" charset="0"/>
                <a:cs typeface="Times New Roman" panose="02020603050405020304" pitchFamily="18" charset="0"/>
              </a:rPr>
              <a:t>Gupal Vitalina</a:t>
            </a:r>
          </a:p>
          <a:p>
            <a:pPr algn="r"/>
            <a:r>
              <a:rPr lang="ro-RO" dirty="0">
                <a:latin typeface="Times New Roman" panose="02020603050405020304" pitchFamily="18" charset="0"/>
                <a:cs typeface="Times New Roman" panose="02020603050405020304" pitchFamily="18" charset="0"/>
              </a:rPr>
              <a:t>Gr.SSN01</a:t>
            </a:r>
            <a:endParaRPr lang="en-US" dirty="0">
              <a:latin typeface="Times New Roman" panose="02020603050405020304" pitchFamily="18" charset="0"/>
              <a:cs typeface="Times New Roman" panose="02020603050405020304" pitchFamily="18" charset="0"/>
            </a:endParaRPr>
          </a:p>
        </p:txBody>
      </p:sp>
      <p:sp>
        <p:nvSpPr>
          <p:cNvPr id="6" name="Rectangle 5"/>
          <p:cNvSpPr/>
          <p:nvPr/>
        </p:nvSpPr>
        <p:spPr>
          <a:xfrm>
            <a:off x="4364966" y="6141493"/>
            <a:ext cx="3493697" cy="621615"/>
          </a:xfrm>
          <a:prstGeom prst="rect">
            <a:avLst/>
          </a:prstGeom>
          <a:noFill/>
          <a:ln w="15875" cap="rnd"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ro-RO" sz="18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Chișinău 2023</a:t>
            </a:r>
            <a:endParaRPr kumimoji="0" lang="en-US" sz="1800" b="0"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01746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MD" b="1" dirty="0">
                <a:solidFill>
                  <a:schemeClr val="tx1"/>
                </a:solidFill>
                <a:latin typeface="Times New Roman" panose="02020603050405020304" pitchFamily="18" charset="0"/>
                <a:cs typeface="Times New Roman" panose="02020603050405020304" pitchFamily="18" charset="0"/>
              </a:rPr>
              <a:t>Concluzie</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700785"/>
            <a:ext cx="8596668" cy="4340578"/>
          </a:xfrm>
        </p:spPr>
        <p:txBody>
          <a:bodyPr>
            <a:normAutofit fontScale="85000" lnSpcReduction="10000"/>
          </a:bodyPr>
          <a:lstStyle/>
          <a:p>
            <a:pPr marL="400050" lvl="1" indent="0" algn="just">
              <a:lnSpc>
                <a:spcPct val="150000"/>
              </a:lnSpc>
              <a:spcBef>
                <a:spcPts val="0"/>
              </a:spcBef>
            </a:pPr>
            <a:endParaRPr lang="en-US" sz="1800" dirty="0" smtClean="0">
              <a:solidFill>
                <a:schemeClr val="tx1"/>
              </a:solidFill>
              <a:latin typeface="Times New Roman" panose="02020603050405020304" pitchFamily="18" charset="0"/>
              <a:cs typeface="Times New Roman" panose="02020603050405020304" pitchFamily="18" charset="0"/>
            </a:endParaRPr>
          </a:p>
          <a:p>
            <a:pPr marL="400050" lvl="1" indent="0" algn="just">
              <a:lnSpc>
                <a:spcPct val="150000"/>
              </a:lnSpc>
              <a:spcBef>
                <a:spcPts val="0"/>
              </a:spcBef>
            </a:pPr>
            <a:r>
              <a:rPr lang="ro-MD" sz="2100" dirty="0">
                <a:solidFill>
                  <a:schemeClr val="tx1"/>
                </a:solidFill>
                <a:latin typeface="Times New Roman" panose="02020603050405020304" pitchFamily="18" charset="0"/>
                <a:cs typeface="Times New Roman" panose="02020603050405020304" pitchFamily="18" charset="0"/>
              </a:rPr>
              <a:t>Securitatea informaţională este un domeniu mult prea vast şi cu prea multe domenii conexe pentru a fi detaliat complet undeva. Lumea este în continuă mişcare, cerinţele de securitate şi confidenţialitate cresc pe zi ce trece, ameninţările ţin pasul. </a:t>
            </a:r>
            <a:endParaRPr lang="en-US" sz="2100" dirty="0">
              <a:solidFill>
                <a:schemeClr val="tx1"/>
              </a:solidFill>
              <a:latin typeface="Times New Roman" panose="02020603050405020304" pitchFamily="18" charset="0"/>
              <a:cs typeface="Times New Roman" panose="02020603050405020304" pitchFamily="18" charset="0"/>
            </a:endParaRPr>
          </a:p>
          <a:p>
            <a:pPr marL="400050" lvl="1" indent="0" algn="just">
              <a:lnSpc>
                <a:spcPct val="150000"/>
              </a:lnSpc>
              <a:spcBef>
                <a:spcPts val="0"/>
              </a:spcBef>
              <a:buNone/>
            </a:pPr>
            <a:r>
              <a:rPr lang="en-US" sz="2100" dirty="0" smtClean="0">
                <a:solidFill>
                  <a:schemeClr val="tx1"/>
                </a:solidFill>
                <a:latin typeface="Times New Roman" panose="02020603050405020304" pitchFamily="18" charset="0"/>
                <a:cs typeface="Times New Roman" panose="02020603050405020304" pitchFamily="18" charset="0"/>
              </a:rPr>
              <a:t>		N</a:t>
            </a:r>
            <a:r>
              <a:rPr lang="ro-MD" sz="2100" dirty="0" smtClean="0">
                <a:solidFill>
                  <a:schemeClr val="tx1"/>
                </a:solidFill>
                <a:latin typeface="Times New Roman" panose="02020603050405020304" pitchFamily="18" charset="0"/>
                <a:cs typeface="Times New Roman" panose="02020603050405020304" pitchFamily="18" charset="0"/>
              </a:rPr>
              <a:t>oile </a:t>
            </a:r>
            <a:r>
              <a:rPr lang="ro-MD" sz="2100" dirty="0">
                <a:solidFill>
                  <a:schemeClr val="tx1"/>
                </a:solidFill>
                <a:latin typeface="Times New Roman" panose="02020603050405020304" pitchFamily="18" charset="0"/>
                <a:cs typeface="Times New Roman" panose="02020603050405020304" pitchFamily="18" charset="0"/>
              </a:rPr>
              <a:t>condiţii ce implică dezvoltarea societăţii informaţionale pe baza utilizării reţelelor informaţionale globale, dezvoltarea schimbului informaţional transfrontalier, globalizarea sistemului economiei mondiale şi creşterea nivelului informatizării necesită scoaterea în evidenţă a factorilor care anterior nu reprezentau ameninţări consi derabile. Aceşti factori fac ca securitatea intereselor naţionale în sfera informaţională să fie un element important al securităţii naţionale a statului. </a:t>
            </a:r>
            <a:endParaRPr lang="en-US" sz="21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3394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MD" dirty="0">
                <a:solidFill>
                  <a:schemeClr val="tx1"/>
                </a:solidFill>
                <a:latin typeface="Times New Roman" panose="02020603050405020304" pitchFamily="18" charset="0"/>
                <a:cs typeface="Times New Roman" panose="02020603050405020304" pitchFamily="18" charset="0"/>
              </a:rPr>
              <a:t>Bibliografie</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856233"/>
            <a:ext cx="8596668" cy="4185130"/>
          </a:xfrm>
        </p:spPr>
        <p:txBody>
          <a:bodyPr>
            <a:normAutofit lnSpcReduction="10000"/>
          </a:bodyPr>
          <a:lstStyle/>
          <a:p>
            <a:pPr algn="just"/>
            <a:r>
              <a:rPr lang="en-US" dirty="0">
                <a:solidFill>
                  <a:schemeClr val="tx1"/>
                </a:solidFill>
                <a:latin typeface="Times New Roman" panose="02020603050405020304" pitchFamily="18" charset="0"/>
                <a:cs typeface="Times New Roman" panose="02020603050405020304" pitchFamily="18" charset="0"/>
              </a:rPr>
              <a:t>1. Bellamy BJ. Vulnerability Identification and Remediation Through Best Security Practices, SANS Institute, 2002.</a:t>
            </a:r>
          </a:p>
          <a:p>
            <a:pPr algn="just"/>
            <a:r>
              <a:rPr lang="en-US" dirty="0">
                <a:solidFill>
                  <a:schemeClr val="tx1"/>
                </a:solidFill>
                <a:latin typeface="Times New Roman" panose="02020603050405020304" pitchFamily="18" charset="0"/>
                <a:cs typeface="Times New Roman" panose="02020603050405020304" pitchFamily="18" charset="0"/>
              </a:rPr>
              <a:t> 2. Grime R.- Implementing Vulnerability Scanning in a Large </a:t>
            </a:r>
            <a:r>
              <a:rPr lang="en-US" dirty="0" err="1">
                <a:solidFill>
                  <a:schemeClr val="tx1"/>
                </a:solidFill>
                <a:latin typeface="Times New Roman" panose="02020603050405020304" pitchFamily="18" charset="0"/>
                <a:cs typeface="Times New Roman" panose="02020603050405020304" pitchFamily="18" charset="0"/>
              </a:rPr>
              <a:t>Organisation</a:t>
            </a:r>
            <a:r>
              <a:rPr lang="en-US" dirty="0">
                <a:solidFill>
                  <a:schemeClr val="tx1"/>
                </a:solidFill>
                <a:latin typeface="Times New Roman" panose="02020603050405020304" pitchFamily="18" charset="0"/>
                <a:cs typeface="Times New Roman" panose="02020603050405020304" pitchFamily="18" charset="0"/>
              </a:rPr>
              <a:t>, SANS Institute, June 2003. </a:t>
            </a:r>
          </a:p>
          <a:p>
            <a:pPr algn="just"/>
            <a:r>
              <a:rPr lang="en-US" dirty="0">
                <a:solidFill>
                  <a:schemeClr val="tx1"/>
                </a:solidFill>
                <a:latin typeface="Times New Roman" panose="02020603050405020304" pitchFamily="18" charset="0"/>
                <a:cs typeface="Times New Roman" panose="02020603050405020304" pitchFamily="18" charset="0"/>
              </a:rPr>
              <a:t>3. Lundin E., </a:t>
            </a:r>
            <a:r>
              <a:rPr lang="en-US" dirty="0" err="1">
                <a:solidFill>
                  <a:schemeClr val="tx1"/>
                </a:solidFill>
                <a:latin typeface="Times New Roman" panose="02020603050405020304" pitchFamily="18" charset="0"/>
                <a:cs typeface="Times New Roman" panose="02020603050405020304" pitchFamily="18" charset="0"/>
              </a:rPr>
              <a:t>Jonsson</a:t>
            </a:r>
            <a:r>
              <a:rPr lang="en-US" dirty="0">
                <a:solidFill>
                  <a:schemeClr val="tx1"/>
                </a:solidFill>
                <a:latin typeface="Times New Roman" panose="02020603050405020304" pitchFamily="18" charset="0"/>
                <a:cs typeface="Times New Roman" panose="02020603050405020304" pitchFamily="18" charset="0"/>
              </a:rPr>
              <a:t> E. Survey of Intrusion Detection Research, Technical Report </a:t>
            </a:r>
            <a:r>
              <a:rPr lang="en-US" dirty="0" err="1">
                <a:solidFill>
                  <a:schemeClr val="tx1"/>
                </a:solidFill>
                <a:latin typeface="Times New Roman" panose="02020603050405020304" pitchFamily="18" charset="0"/>
                <a:cs typeface="Times New Roman" panose="02020603050405020304" pitchFamily="18" charset="0"/>
              </a:rPr>
              <a:t>nr</a:t>
            </a:r>
            <a:r>
              <a:rPr lang="en-US" dirty="0">
                <a:solidFill>
                  <a:schemeClr val="tx1"/>
                </a:solidFill>
                <a:latin typeface="Times New Roman" panose="02020603050405020304" pitchFamily="18" charset="0"/>
                <a:cs typeface="Times New Roman" panose="02020603050405020304" pitchFamily="18" charset="0"/>
              </a:rPr>
              <a:t>. 02-04, 2002. </a:t>
            </a:r>
          </a:p>
          <a:p>
            <a:pPr algn="just"/>
            <a:r>
              <a:rPr lang="en-US" dirty="0">
                <a:solidFill>
                  <a:schemeClr val="tx1"/>
                </a:solidFill>
                <a:latin typeface="Times New Roman" panose="02020603050405020304" pitchFamily="18" charset="0"/>
                <a:cs typeface="Times New Roman" panose="02020603050405020304" pitchFamily="18" charset="0"/>
              </a:rPr>
              <a:t>4. Patriciu Victor-</a:t>
            </a:r>
            <a:r>
              <a:rPr lang="en-US" dirty="0" err="1">
                <a:solidFill>
                  <a:schemeClr val="tx1"/>
                </a:solidFill>
                <a:latin typeface="Times New Roman" panose="02020603050405020304" pitchFamily="18" charset="0"/>
                <a:cs typeface="Times New Roman" panose="02020603050405020304" pitchFamily="18" charset="0"/>
              </a:rPr>
              <a:t>Valeriu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Pietroşanu-Ene</a:t>
            </a:r>
            <a:r>
              <a:rPr lang="en-US" dirty="0">
                <a:solidFill>
                  <a:schemeClr val="tx1"/>
                </a:solidFill>
                <a:latin typeface="Times New Roman" panose="02020603050405020304" pitchFamily="18" charset="0"/>
                <a:cs typeface="Times New Roman" panose="02020603050405020304" pitchFamily="18" charset="0"/>
              </a:rPr>
              <a:t> Monica, </a:t>
            </a:r>
            <a:r>
              <a:rPr lang="en-US" dirty="0" err="1">
                <a:solidFill>
                  <a:schemeClr val="tx1"/>
                </a:solidFill>
                <a:latin typeface="Times New Roman" panose="02020603050405020304" pitchFamily="18" charset="0"/>
                <a:cs typeface="Times New Roman" panose="02020603050405020304" pitchFamily="18" charset="0"/>
              </a:rPr>
              <a:t>Bica</a:t>
            </a:r>
            <a:r>
              <a:rPr lang="en-US" dirty="0">
                <a:solidFill>
                  <a:schemeClr val="tx1"/>
                </a:solidFill>
                <a:latin typeface="Times New Roman" panose="02020603050405020304" pitchFamily="18" charset="0"/>
                <a:cs typeface="Times New Roman" panose="02020603050405020304" pitchFamily="18" charset="0"/>
              </a:rPr>
              <a:t> Ion, </a:t>
            </a:r>
            <a:r>
              <a:rPr lang="en-US" dirty="0" err="1">
                <a:solidFill>
                  <a:schemeClr val="tx1"/>
                </a:solidFill>
                <a:latin typeface="Times New Roman" panose="02020603050405020304" pitchFamily="18" charset="0"/>
                <a:cs typeface="Times New Roman" panose="02020603050405020304" pitchFamily="18" charset="0"/>
              </a:rPr>
              <a:t>Cristea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Costel-Securitatea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informatică</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în</a:t>
            </a:r>
            <a:r>
              <a:rPr lang="en-US" dirty="0">
                <a:solidFill>
                  <a:schemeClr val="tx1"/>
                </a:solidFill>
                <a:latin typeface="Times New Roman" panose="02020603050405020304" pitchFamily="18" charset="0"/>
                <a:cs typeface="Times New Roman" panose="02020603050405020304" pitchFamily="18" charset="0"/>
              </a:rPr>
              <a:t> UNIX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INTERNET, </a:t>
            </a:r>
            <a:r>
              <a:rPr lang="en-US" dirty="0" err="1">
                <a:solidFill>
                  <a:schemeClr val="tx1"/>
                </a:solidFill>
                <a:latin typeface="Times New Roman" panose="02020603050405020304" pitchFamily="18" charset="0"/>
                <a:cs typeface="Times New Roman" panose="02020603050405020304" pitchFamily="18" charset="0"/>
              </a:rPr>
              <a:t>Editura</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Tehnică</a:t>
            </a:r>
            <a:r>
              <a:rPr lang="en-US" dirty="0">
                <a:solidFill>
                  <a:schemeClr val="tx1"/>
                </a:solidFill>
                <a:latin typeface="Times New Roman" panose="02020603050405020304" pitchFamily="18" charset="0"/>
                <a:cs typeface="Times New Roman" panose="02020603050405020304" pitchFamily="18" charset="0"/>
              </a:rPr>
              <a:t>, 1998.</a:t>
            </a:r>
          </a:p>
          <a:p>
            <a:pPr algn="just"/>
            <a:r>
              <a:rPr lang="en-US" dirty="0">
                <a:solidFill>
                  <a:schemeClr val="tx1"/>
                </a:solidFill>
                <a:latin typeface="Times New Roman" panose="02020603050405020304" pitchFamily="18" charset="0"/>
                <a:cs typeface="Times New Roman" panose="02020603050405020304" pitchFamily="18" charset="0"/>
              </a:rPr>
              <a:t>5. Patriciu Victor-</a:t>
            </a:r>
            <a:r>
              <a:rPr lang="en-US" dirty="0" err="1">
                <a:solidFill>
                  <a:schemeClr val="tx1"/>
                </a:solidFill>
                <a:latin typeface="Times New Roman" panose="02020603050405020304" pitchFamily="18" charset="0"/>
                <a:cs typeface="Times New Roman" panose="02020603050405020304" pitchFamily="18" charset="0"/>
              </a:rPr>
              <a:t>Valeriu</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Pietroşanu-Ene</a:t>
            </a:r>
            <a:r>
              <a:rPr lang="en-US" dirty="0">
                <a:solidFill>
                  <a:schemeClr val="tx1"/>
                </a:solidFill>
                <a:latin typeface="Times New Roman" panose="02020603050405020304" pitchFamily="18" charset="0"/>
                <a:cs typeface="Times New Roman" panose="02020603050405020304" pitchFamily="18" charset="0"/>
              </a:rPr>
              <a:t> Monica, </a:t>
            </a:r>
            <a:r>
              <a:rPr lang="en-US" dirty="0" err="1">
                <a:solidFill>
                  <a:schemeClr val="tx1"/>
                </a:solidFill>
                <a:latin typeface="Times New Roman" panose="02020603050405020304" pitchFamily="18" charset="0"/>
                <a:cs typeface="Times New Roman" panose="02020603050405020304" pitchFamily="18" charset="0"/>
              </a:rPr>
              <a:t>Bica</a:t>
            </a:r>
            <a:r>
              <a:rPr lang="en-US" dirty="0">
                <a:solidFill>
                  <a:schemeClr val="tx1"/>
                </a:solidFill>
                <a:latin typeface="Times New Roman" panose="02020603050405020304" pitchFamily="18" charset="0"/>
                <a:cs typeface="Times New Roman" panose="02020603050405020304" pitchFamily="18" charset="0"/>
              </a:rPr>
              <a:t> Ion, </a:t>
            </a:r>
            <a:r>
              <a:rPr lang="en-US" dirty="0" err="1">
                <a:solidFill>
                  <a:schemeClr val="tx1"/>
                </a:solidFill>
                <a:latin typeface="Times New Roman" panose="02020603050405020304" pitchFamily="18" charset="0"/>
                <a:cs typeface="Times New Roman" panose="02020603050405020304" pitchFamily="18" charset="0"/>
              </a:rPr>
              <a:t>Priescu</a:t>
            </a:r>
            <a:r>
              <a:rPr lang="en-US" dirty="0">
                <a:solidFill>
                  <a:schemeClr val="tx1"/>
                </a:solidFill>
                <a:latin typeface="Times New Roman" panose="02020603050405020304" pitchFamily="18" charset="0"/>
                <a:cs typeface="Times New Roman" panose="02020603050405020304" pitchFamily="18" charset="0"/>
              </a:rPr>
              <a:t> Justin-</a:t>
            </a:r>
            <a:r>
              <a:rPr lang="en-US" dirty="0" err="1">
                <a:solidFill>
                  <a:schemeClr val="tx1"/>
                </a:solidFill>
                <a:latin typeface="Times New Roman" panose="02020603050405020304" pitchFamily="18" charset="0"/>
                <a:cs typeface="Times New Roman" panose="02020603050405020304" pitchFamily="18" charset="0"/>
              </a:rPr>
              <a:t>Semnături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electronice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şi</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securitate</a:t>
            </a:r>
            <a:r>
              <a:rPr lang="en-US" dirty="0">
                <a:solidFill>
                  <a:schemeClr val="tx1"/>
                </a:solidFill>
                <a:latin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cs typeface="Times New Roman" panose="02020603050405020304" pitchFamily="18" charset="0"/>
              </a:rPr>
              <a:t>informatică</a:t>
            </a:r>
            <a:r>
              <a:rPr lang="en-US" dirty="0">
                <a:solidFill>
                  <a:schemeClr val="tx1"/>
                </a:solidFill>
                <a:latin typeface="Times New Roman" panose="02020603050405020304" pitchFamily="18" charset="0"/>
                <a:cs typeface="Times New Roman" panose="02020603050405020304" pitchFamily="18" charset="0"/>
              </a:rPr>
              <a:t>. </a:t>
            </a:r>
            <a:r>
              <a:rPr lang="fr-FR" dirty="0">
                <a:solidFill>
                  <a:schemeClr val="tx1"/>
                </a:solidFill>
                <a:latin typeface="Times New Roman" panose="02020603050405020304" pitchFamily="18" charset="0"/>
                <a:cs typeface="Times New Roman" panose="02020603050405020304" pitchFamily="18" charset="0"/>
              </a:rPr>
              <a:t>Aspecte </a:t>
            </a:r>
            <a:r>
              <a:rPr lang="fr-FR" dirty="0" err="1">
                <a:solidFill>
                  <a:schemeClr val="tx1"/>
                </a:solidFill>
                <a:latin typeface="Times New Roman" panose="02020603050405020304" pitchFamily="18" charset="0"/>
                <a:cs typeface="Times New Roman" panose="02020603050405020304" pitchFamily="18" charset="0"/>
              </a:rPr>
              <a:t>criptografice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tehnice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juridice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şi</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standardizare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Editura</a:t>
            </a:r>
            <a:r>
              <a:rPr lang="fr-FR" dirty="0">
                <a:solidFill>
                  <a:schemeClr val="tx1"/>
                </a:solidFill>
                <a:latin typeface="Times New Roman" panose="02020603050405020304" pitchFamily="18" charset="0"/>
                <a:cs typeface="Times New Roman" panose="02020603050405020304" pitchFamily="18" charset="0"/>
              </a:rPr>
              <a:t> BIC ALL, 2006. </a:t>
            </a:r>
            <a:endParaRPr lang="en-US" dirty="0">
              <a:solidFill>
                <a:schemeClr val="tx1"/>
              </a:solidFill>
              <a:latin typeface="Times New Roman" panose="02020603050405020304" pitchFamily="18" charset="0"/>
              <a:cs typeface="Times New Roman" panose="02020603050405020304" pitchFamily="18" charset="0"/>
            </a:endParaRPr>
          </a:p>
          <a:p>
            <a:pPr algn="just"/>
            <a:r>
              <a:rPr lang="en-US" dirty="0">
                <a:solidFill>
                  <a:schemeClr val="tx1"/>
                </a:solidFill>
                <a:latin typeface="Times New Roman" panose="02020603050405020304" pitchFamily="18" charset="0"/>
                <a:cs typeface="Times New Roman" panose="02020603050405020304" pitchFamily="18" charset="0"/>
              </a:rPr>
              <a:t>6. Petersen </a:t>
            </a:r>
            <a:r>
              <a:rPr lang="en-US" dirty="0" err="1">
                <a:solidFill>
                  <a:schemeClr val="tx1"/>
                </a:solidFill>
                <a:latin typeface="Times New Roman" panose="02020603050405020304" pitchFamily="18" charset="0"/>
                <a:cs typeface="Times New Roman" panose="02020603050405020304" pitchFamily="18" charset="0"/>
              </a:rPr>
              <a:t>R.Security</a:t>
            </a:r>
            <a:r>
              <a:rPr lang="en-US" dirty="0">
                <a:solidFill>
                  <a:schemeClr val="tx1"/>
                </a:solidFill>
                <a:latin typeface="Times New Roman" panose="02020603050405020304" pitchFamily="18" charset="0"/>
                <a:cs typeface="Times New Roman" panose="02020603050405020304" pitchFamily="18" charset="0"/>
              </a:rPr>
              <a:t> Breaches: Notification, Treatment and Prevention, EDUCAUSE review, July/August 2005. </a:t>
            </a:r>
          </a:p>
        </p:txBody>
      </p:sp>
    </p:spTree>
    <p:extLst>
      <p:ext uri="{BB962C8B-B14F-4D97-AF65-F5344CB8AC3E}">
        <p14:creationId xmlns:p14="http://schemas.microsoft.com/office/powerpoint/2010/main" val="501854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tx1"/>
                </a:solidFill>
                <a:latin typeface="Times New Roman" panose="02020603050405020304" pitchFamily="18" charset="0"/>
                <a:cs typeface="Times New Roman" panose="02020603050405020304" pitchFamily="18" charset="0"/>
              </a:rPr>
              <a:t>Cuprins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a:t> </a:t>
            </a:r>
          </a:p>
          <a:p>
            <a:r>
              <a:rPr lang="en-US" sz="2000" dirty="0" err="1">
                <a:solidFill>
                  <a:schemeClr val="tx1"/>
                </a:solidFill>
                <a:latin typeface="Times New Roman" panose="02020603050405020304" pitchFamily="18" charset="0"/>
                <a:cs typeface="Times New Roman" panose="02020603050405020304" pitchFamily="18" charset="0"/>
              </a:rPr>
              <a:t>Introducere</a:t>
            </a:r>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1. </a:t>
            </a:r>
            <a:r>
              <a:rPr lang="en-US" sz="2000" dirty="0" err="1">
                <a:solidFill>
                  <a:schemeClr val="tx1"/>
                </a:solidFill>
                <a:latin typeface="Times New Roman" panose="02020603050405020304" pitchFamily="18" charset="0"/>
                <a:cs typeface="Times New Roman" panose="02020603050405020304" pitchFamily="18" charset="0"/>
              </a:rPr>
              <a:t>Noțiuni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generale</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privind</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securitatea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informațională</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Cadrul</a:t>
            </a:r>
            <a:r>
              <a:rPr lang="en-US" sz="2000" dirty="0">
                <a:solidFill>
                  <a:schemeClr val="tx1"/>
                </a:solidFill>
                <a:latin typeface="Times New Roman" panose="02020603050405020304" pitchFamily="18" charset="0"/>
                <a:cs typeface="Times New Roman" panose="02020603050405020304" pitchFamily="18" charset="0"/>
              </a:rPr>
              <a:t> conceptual </a:t>
            </a:r>
            <a:r>
              <a:rPr lang="en-US" sz="2000" dirty="0" err="1">
                <a:solidFill>
                  <a:schemeClr val="tx1"/>
                </a:solidFill>
                <a:latin typeface="Times New Roman" panose="02020603050405020304" pitchFamily="18" charset="0"/>
                <a:cs typeface="Times New Roman" panose="02020603050405020304" pitchFamily="18" charset="0"/>
              </a:rPr>
              <a:t>și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terminologic</a:t>
            </a:r>
            <a:r>
              <a:rPr lang="en-US" sz="2000" dirty="0">
                <a:solidFill>
                  <a:schemeClr val="tx1"/>
                </a:solidFill>
                <a:latin typeface="Times New Roman" panose="02020603050405020304" pitchFamily="18" charset="0"/>
                <a:cs typeface="Times New Roman" panose="02020603050405020304" pitchFamily="18" charset="0"/>
              </a:rPr>
              <a:t>. </a:t>
            </a:r>
          </a:p>
          <a:p>
            <a:r>
              <a:rPr lang="en-US" sz="2000" dirty="0">
                <a:solidFill>
                  <a:schemeClr val="tx1"/>
                </a:solidFill>
                <a:latin typeface="Times New Roman" panose="02020603050405020304" pitchFamily="18" charset="0"/>
                <a:cs typeface="Times New Roman" panose="02020603050405020304" pitchFamily="18" charset="0"/>
              </a:rPr>
              <a:t>2. </a:t>
            </a:r>
            <a:r>
              <a:rPr lang="en-US" sz="2000" dirty="0" err="1">
                <a:solidFill>
                  <a:schemeClr val="tx1"/>
                </a:solidFill>
                <a:latin typeface="Times New Roman" panose="02020603050405020304" pitchFamily="18" charset="0"/>
                <a:cs typeface="Times New Roman" panose="02020603050405020304" pitchFamily="18" charset="0"/>
              </a:rPr>
              <a:t>Securitatea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informațională</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în</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contextul</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globalizării</a:t>
            </a:r>
            <a:r>
              <a:rPr lang="en-US" sz="2000" dirty="0">
                <a:solidFill>
                  <a:schemeClr val="tx1"/>
                </a:solidFill>
                <a:latin typeface="Times New Roman" panose="02020603050405020304" pitchFamily="18" charset="0"/>
                <a:cs typeface="Times New Roman" panose="02020603050405020304" pitchFamily="18" charset="0"/>
              </a:rPr>
              <a:t>. </a:t>
            </a:r>
          </a:p>
          <a:p>
            <a:r>
              <a:rPr lang="en-US" sz="2000" dirty="0">
                <a:solidFill>
                  <a:schemeClr val="tx1"/>
                </a:solidFill>
                <a:latin typeface="Times New Roman" panose="02020603050405020304" pitchFamily="18" charset="0"/>
                <a:cs typeface="Times New Roman" panose="02020603050405020304" pitchFamily="18" charset="0"/>
              </a:rPr>
              <a:t>3. </a:t>
            </a:r>
            <a:r>
              <a:rPr lang="en-US" sz="2000" dirty="0" err="1">
                <a:solidFill>
                  <a:schemeClr val="tx1"/>
                </a:solidFill>
                <a:latin typeface="Times New Roman" panose="02020603050405020304" pitchFamily="18" charset="0"/>
                <a:cs typeface="Times New Roman" panose="02020603050405020304" pitchFamily="18" charset="0"/>
              </a:rPr>
              <a:t>Riscuri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și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amenințări</a:t>
            </a:r>
            <a:r>
              <a:rPr lang="en-US" sz="2000" dirty="0">
                <a:solidFill>
                  <a:schemeClr val="tx1"/>
                </a:solidFill>
                <a:latin typeface="Times New Roman" panose="02020603050405020304" pitchFamily="18" charset="0"/>
                <a:cs typeface="Times New Roman" panose="02020603050405020304" pitchFamily="18" charset="0"/>
              </a:rPr>
              <a:t> la </a:t>
            </a:r>
            <a:r>
              <a:rPr lang="en-US" sz="2000" dirty="0" err="1">
                <a:solidFill>
                  <a:schemeClr val="tx1"/>
                </a:solidFill>
                <a:latin typeface="Times New Roman" panose="02020603050405020304" pitchFamily="18" charset="0"/>
                <a:cs typeface="Times New Roman" panose="02020603050405020304" pitchFamily="18" charset="0"/>
              </a:rPr>
              <a:t>adresa</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securității</a:t>
            </a:r>
            <a:r>
              <a:rPr lang="en-US" sz="2000" dirty="0">
                <a:solidFill>
                  <a:schemeClr val="tx1"/>
                </a:solidFill>
                <a:latin typeface="Times New Roman" panose="02020603050405020304" pitchFamily="18" charset="0"/>
                <a:cs typeface="Times New Roman" panose="02020603050405020304" pitchFamily="18" charset="0"/>
              </a:rPr>
              <a:t> </a:t>
            </a:r>
            <a:r>
              <a:rPr lang="en-US" sz="2000" dirty="0" err="1">
                <a:solidFill>
                  <a:schemeClr val="tx1"/>
                </a:solidFill>
                <a:latin typeface="Times New Roman" panose="02020603050405020304" pitchFamily="18" charset="0"/>
                <a:cs typeface="Times New Roman" panose="02020603050405020304" pitchFamily="18" charset="0"/>
              </a:rPr>
              <a:t>informaționale</a:t>
            </a:r>
            <a:r>
              <a:rPr lang="en-US" sz="2000" dirty="0">
                <a:solidFill>
                  <a:schemeClr val="tx1"/>
                </a:solidFill>
                <a:latin typeface="Times New Roman" panose="02020603050405020304" pitchFamily="18" charset="0"/>
                <a:cs typeface="Times New Roman" panose="02020603050405020304" pitchFamily="18" charset="0"/>
              </a:rPr>
              <a:t>. </a:t>
            </a:r>
          </a:p>
          <a:p>
            <a:r>
              <a:rPr lang="en-US" sz="2000" dirty="0" err="1">
                <a:solidFill>
                  <a:schemeClr val="tx1"/>
                </a:solidFill>
                <a:latin typeface="Times New Roman" panose="02020603050405020304" pitchFamily="18" charset="0"/>
                <a:cs typeface="Times New Roman" panose="02020603050405020304" pitchFamily="18" charset="0"/>
              </a:rPr>
              <a:t>Concluzie</a:t>
            </a:r>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err="1">
                <a:solidFill>
                  <a:schemeClr val="tx1"/>
                </a:solidFill>
                <a:latin typeface="Times New Roman" panose="02020603050405020304" pitchFamily="18" charset="0"/>
                <a:cs typeface="Times New Roman" panose="02020603050405020304" pitchFamily="18" charset="0"/>
              </a:rPr>
              <a:t>Bibliografie</a:t>
            </a:r>
            <a:endParaRPr lang="en-US" sz="2000"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35686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chemeClr val="tx1"/>
                </a:solidFill>
                <a:latin typeface="Times New Roman" panose="02020603050405020304" pitchFamily="18" charset="0"/>
                <a:cs typeface="Times New Roman" panose="02020603050405020304" pitchFamily="18" charset="0"/>
              </a:rPr>
              <a:t>Introducere</a:t>
            </a: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677334" y="1810513"/>
            <a:ext cx="8596668" cy="4507992"/>
          </a:xfrm>
        </p:spPr>
        <p:txBody>
          <a:bodyPr>
            <a:normAutofit lnSpcReduction="10000"/>
          </a:bodyPr>
          <a:lstStyle/>
          <a:p>
            <a:pPr algn="just">
              <a:lnSpc>
                <a:spcPct val="110000"/>
              </a:lnSpc>
              <a:spcBef>
                <a:spcPts val="0"/>
              </a:spcBef>
            </a:pPr>
            <a:r>
              <a:rPr lang="ro-MD" dirty="0">
                <a:solidFill>
                  <a:schemeClr val="tx1"/>
                </a:solidFill>
                <a:latin typeface="Times New Roman" panose="02020603050405020304" pitchFamily="18" charset="0"/>
                <a:cs typeface="Times New Roman" panose="02020603050405020304" pitchFamily="18" charset="0"/>
              </a:rPr>
              <a:t>Încă din timpuri străvechi, informaţia a fost asociată cu puterea și, în ultimă instanţă, cu războiul. Relaţia dintre putere și informaţie a atras, de-a lungul timpului, atenţia mai multor gânditori, ca Sun Tzu, care a constatat: </a:t>
            </a:r>
            <a:r>
              <a:rPr lang="ro-MD" i="1" dirty="0">
                <a:solidFill>
                  <a:schemeClr val="tx1"/>
                </a:solidFill>
                <a:latin typeface="Times New Roman" panose="02020603050405020304" pitchFamily="18" charset="0"/>
                <a:cs typeface="Times New Roman" panose="02020603050405020304" pitchFamily="18" charset="0"/>
              </a:rPr>
              <a:t>„Cunoaște-ţi inamicul, cunoaște-te pe tine însuţi; victoria ta nu va fi niciodată în pericol”</a:t>
            </a:r>
            <a:r>
              <a:rPr lang="ro-MD" dirty="0">
                <a:solidFill>
                  <a:schemeClr val="tx1"/>
                </a:solidFill>
                <a:latin typeface="Times New Roman" panose="02020603050405020304" pitchFamily="18" charset="0"/>
                <a:cs typeface="Times New Roman" panose="02020603050405020304" pitchFamily="18" charset="0"/>
              </a:rPr>
              <a:t>, iar mai aproape de timpurile noastre, Carl von Clausewitz privea rolul cunoașterii în război ca </a:t>
            </a:r>
            <a:r>
              <a:rPr lang="ro-MD" i="1" dirty="0">
                <a:solidFill>
                  <a:schemeClr val="tx1"/>
                </a:solidFill>
                <a:latin typeface="Times New Roman" panose="02020603050405020304" pitchFamily="18" charset="0"/>
                <a:cs typeface="Times New Roman" panose="02020603050405020304" pitchFamily="18" charset="0"/>
              </a:rPr>
              <a:t>“un factor mai vital decât oricare altul</a:t>
            </a:r>
            <a:r>
              <a:rPr lang="ro-MD" i="1" dirty="0" smtClean="0">
                <a:solidFill>
                  <a:schemeClr val="tx1"/>
                </a:solidFill>
                <a:latin typeface="Times New Roman" panose="02020603050405020304" pitchFamily="18" charset="0"/>
                <a:cs typeface="Times New Roman" panose="02020603050405020304" pitchFamily="18" charset="0"/>
              </a:rPr>
              <a:t>”</a:t>
            </a:r>
            <a:r>
              <a:rPr lang="ro-MD" dirty="0" smtClean="0">
                <a:solidFill>
                  <a:schemeClr val="tx1"/>
                </a:solidFill>
                <a:latin typeface="Times New Roman" panose="02020603050405020304" pitchFamily="18" charset="0"/>
                <a:cs typeface="Times New Roman" panose="02020603050405020304" pitchFamily="18" charset="0"/>
              </a:rPr>
              <a:t>.</a:t>
            </a:r>
            <a:endParaRPr lang="en-US" dirty="0" smtClean="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0"/>
              </a:spcBef>
            </a:pPr>
            <a:endParaRPr lang="fr-FR" dirty="0" smtClean="0">
              <a:solidFill>
                <a:schemeClr val="tx1"/>
              </a:solidFill>
              <a:latin typeface="Times New Roman" panose="02020603050405020304" pitchFamily="18" charset="0"/>
              <a:cs typeface="Times New Roman" panose="02020603050405020304" pitchFamily="18" charset="0"/>
            </a:endParaRPr>
          </a:p>
          <a:p>
            <a:pPr algn="just">
              <a:lnSpc>
                <a:spcPct val="110000"/>
              </a:lnSpc>
              <a:spcBef>
                <a:spcPts val="0"/>
              </a:spcBef>
            </a:pPr>
            <a:r>
              <a:rPr lang="fr-FR" dirty="0" err="1" smtClean="0">
                <a:solidFill>
                  <a:schemeClr val="tx1"/>
                </a:solidFill>
                <a:latin typeface="Times New Roman" panose="02020603050405020304" pitchFamily="18" charset="0"/>
                <a:cs typeface="Times New Roman" panose="02020603050405020304" pitchFamily="18" charset="0"/>
              </a:rPr>
              <a:t>Securitatea</a:t>
            </a:r>
            <a:r>
              <a:rPr lang="fr-FR" dirty="0" smtClean="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este </a:t>
            </a:r>
            <a:r>
              <a:rPr lang="fr-FR" dirty="0" err="1">
                <a:solidFill>
                  <a:schemeClr val="tx1"/>
                </a:solidFill>
                <a:latin typeface="Times New Roman" panose="02020603050405020304" pitchFamily="18" charset="0"/>
                <a:cs typeface="Times New Roman" panose="02020603050405020304" pitchFamily="18" charset="0"/>
              </a:rPr>
              <a:t>practica</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protejare</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prin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atenuarea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riscurilor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Aceasta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implică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sistemelor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informatice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prelucrate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stocate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transmise de </a:t>
            </a:r>
            <a:r>
              <a:rPr lang="fr-FR" dirty="0" err="1">
                <a:solidFill>
                  <a:schemeClr val="tx1"/>
                </a:solidFill>
                <a:latin typeface="Times New Roman" panose="02020603050405020304" pitchFamily="18" charset="0"/>
                <a:cs typeface="Times New Roman" panose="02020603050405020304" pitchFamily="18" charset="0"/>
              </a:rPr>
              <a:t>aceste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sisteme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împotriva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accesului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utilizării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dezvăluirii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întreruperii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modificării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distrugerii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neautorizate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Aceasta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include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personale,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financiare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sensibile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confidențiale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stocate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atât</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formă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digitală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cât</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fizică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eficientă</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necesită</a:t>
            </a:r>
            <a:r>
              <a:rPr lang="fr-FR" dirty="0">
                <a:solidFill>
                  <a:schemeClr val="tx1"/>
                </a:solidFill>
                <a:latin typeface="Times New Roman" panose="02020603050405020304" pitchFamily="18" charset="0"/>
                <a:cs typeface="Times New Roman" panose="02020603050405020304" pitchFamily="18" charset="0"/>
              </a:rPr>
              <a:t> o </a:t>
            </a:r>
            <a:r>
              <a:rPr lang="fr-FR" dirty="0" err="1">
                <a:solidFill>
                  <a:schemeClr val="tx1"/>
                </a:solidFill>
                <a:latin typeface="Times New Roman" panose="02020603050405020304" pitchFamily="18" charset="0"/>
                <a:cs typeface="Times New Roman" panose="02020603050405020304" pitchFamily="18" charset="0"/>
              </a:rPr>
              <a:t>abordare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cuprinzătoare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multidisciplinară</a:t>
            </a:r>
            <a:r>
              <a:rPr lang="fr-FR" dirty="0">
                <a:solidFill>
                  <a:schemeClr val="tx1"/>
                </a:solidFill>
                <a:latin typeface="Times New Roman" panose="02020603050405020304" pitchFamily="18" charset="0"/>
                <a:cs typeface="Times New Roman" panose="02020603050405020304" pitchFamily="18" charset="0"/>
              </a:rPr>
              <a:t>, care </a:t>
            </a:r>
            <a:r>
              <a:rPr lang="fr-FR" dirty="0" err="1">
                <a:solidFill>
                  <a:schemeClr val="tx1"/>
                </a:solidFill>
                <a:latin typeface="Times New Roman" panose="02020603050405020304" pitchFamily="18" charset="0"/>
                <a:cs typeface="Times New Roman" panose="02020603050405020304" pitchFamily="18" charset="0"/>
              </a:rPr>
              <a:t>implică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oameni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procese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tehnologie</a:t>
            </a:r>
            <a:r>
              <a:rPr lang="fr-FR" dirty="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67391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300" b="1" dirty="0">
                <a:solidFill>
                  <a:schemeClr val="tx1"/>
                </a:solidFill>
                <a:latin typeface="Times New Roman" panose="02020603050405020304" pitchFamily="18" charset="0"/>
                <a:cs typeface="Times New Roman" panose="02020603050405020304" pitchFamily="18" charset="0"/>
              </a:rPr>
              <a:t>1. </a:t>
            </a:r>
            <a:r>
              <a:rPr lang="en-US" sz="3300" b="1" dirty="0" err="1">
                <a:solidFill>
                  <a:schemeClr val="tx1"/>
                </a:solidFill>
                <a:latin typeface="Times New Roman" panose="02020603050405020304" pitchFamily="18" charset="0"/>
                <a:cs typeface="Times New Roman" panose="02020603050405020304" pitchFamily="18" charset="0"/>
              </a:rPr>
              <a:t>Noțiuni</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generale</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privind</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securitatea</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informațională</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Cadrul</a:t>
            </a:r>
            <a:r>
              <a:rPr lang="en-US" sz="3300" b="1" dirty="0">
                <a:solidFill>
                  <a:schemeClr val="tx1"/>
                </a:solidFill>
                <a:latin typeface="Times New Roman" panose="02020603050405020304" pitchFamily="18" charset="0"/>
                <a:cs typeface="Times New Roman" panose="02020603050405020304" pitchFamily="18" charset="0"/>
              </a:rPr>
              <a:t> conceptual </a:t>
            </a:r>
            <a:r>
              <a:rPr lang="en-US" sz="3300" b="1" dirty="0" err="1">
                <a:solidFill>
                  <a:schemeClr val="tx1"/>
                </a:solidFill>
                <a:latin typeface="Times New Roman" panose="02020603050405020304" pitchFamily="18" charset="0"/>
                <a:cs typeface="Times New Roman" panose="02020603050405020304" pitchFamily="18" charset="0"/>
              </a:rPr>
              <a:t>și</a:t>
            </a:r>
            <a:r>
              <a:rPr lang="en-US" sz="3300" b="1" dirty="0">
                <a:solidFill>
                  <a:schemeClr val="tx1"/>
                </a:solidFill>
                <a:latin typeface="Times New Roman" panose="02020603050405020304" pitchFamily="18" charset="0"/>
                <a:cs typeface="Times New Roman" panose="02020603050405020304" pitchFamily="18" charset="0"/>
              </a:rPr>
              <a:t> </a:t>
            </a:r>
            <a:r>
              <a:rPr lang="en-US" sz="3300" b="1" dirty="0" err="1">
                <a:solidFill>
                  <a:schemeClr val="tx1"/>
                </a:solidFill>
                <a:latin typeface="Times New Roman" panose="02020603050405020304" pitchFamily="18" charset="0"/>
                <a:cs typeface="Times New Roman" panose="02020603050405020304" pitchFamily="18" charset="0"/>
              </a:rPr>
              <a:t>terminologic</a:t>
            </a:r>
            <a:r>
              <a:rPr lang="en-US" sz="3300" b="1" dirty="0">
                <a:solidFill>
                  <a:schemeClr val="tx1"/>
                </a:solidFill>
                <a:latin typeface="Times New Roman" panose="02020603050405020304" pitchFamily="18" charset="0"/>
                <a:cs typeface="Times New Roman" panose="02020603050405020304" pitchFamily="18" charset="0"/>
              </a:rPr>
              <a:t>.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just"/>
            <a:r>
              <a:rPr lang="fr-FR" b="1" i="1" dirty="0" err="1">
                <a:solidFill>
                  <a:schemeClr val="tx1"/>
                </a:solidFill>
                <a:latin typeface="Times New Roman" panose="02020603050405020304" pitchFamily="18" charset="0"/>
                <a:cs typeface="Times New Roman" panose="02020603050405020304" pitchFamily="18" charset="0"/>
              </a:rPr>
              <a:t>Securitatea</a:t>
            </a:r>
            <a:r>
              <a:rPr lang="fr-FR" b="1" i="1" dirty="0">
                <a:solidFill>
                  <a:schemeClr val="tx1"/>
                </a:solidFill>
                <a:latin typeface="Times New Roman" panose="02020603050405020304" pitchFamily="18" charset="0"/>
                <a:cs typeface="Times New Roman" panose="02020603050405020304" pitchFamily="18" charset="0"/>
              </a:rPr>
              <a:t> </a:t>
            </a:r>
            <a:r>
              <a:rPr lang="fr-FR" b="1" i="1" dirty="0" err="1" smtClean="0">
                <a:solidFill>
                  <a:schemeClr val="tx1"/>
                </a:solidFill>
                <a:latin typeface="Times New Roman" panose="02020603050405020304" pitchFamily="18" charset="0"/>
                <a:cs typeface="Times New Roman" panose="02020603050405020304" pitchFamily="18" charset="0"/>
              </a:rPr>
              <a:t>informațională</a:t>
            </a:r>
            <a:r>
              <a:rPr lang="fr-FR" b="1" i="1" dirty="0" smtClean="0">
                <a:solidFill>
                  <a:schemeClr val="tx1"/>
                </a:solidFill>
                <a:latin typeface="Times New Roman" panose="02020603050405020304" pitchFamily="18" charset="0"/>
                <a:cs typeface="Times New Roman" panose="02020603050405020304" pitchFamily="18" charset="0"/>
              </a:rPr>
              <a:t> </a:t>
            </a:r>
            <a:r>
              <a:rPr lang="fr-FR" dirty="0" err="1" smtClean="0">
                <a:solidFill>
                  <a:schemeClr val="tx1"/>
                </a:solidFill>
                <a:latin typeface="Times New Roman" panose="02020603050405020304" pitchFamily="18" charset="0"/>
                <a:cs typeface="Times New Roman" panose="02020603050405020304" pitchFamily="18" charset="0"/>
              </a:rPr>
              <a:t>reflectă</a:t>
            </a:r>
            <a:r>
              <a:rPr lang="fr-FR" dirty="0" smtClean="0">
                <a:solidFill>
                  <a:schemeClr val="tx1"/>
                </a:solidFill>
                <a:latin typeface="Times New Roman" panose="02020603050405020304" pitchFamily="18" charset="0"/>
                <a:cs typeface="Times New Roman" panose="02020603050405020304" pitchFamily="18" charset="0"/>
              </a:rPr>
              <a:t>  </a:t>
            </a:r>
            <a:r>
              <a:rPr lang="fr-FR" dirty="0">
                <a:solidFill>
                  <a:schemeClr val="tx1"/>
                </a:solidFill>
                <a:latin typeface="Times New Roman" panose="02020603050405020304" pitchFamily="18" charset="0"/>
                <a:cs typeface="Times New Roman" panose="02020603050405020304" pitchFamily="18" charset="0"/>
              </a:rPr>
              <a:t>o </a:t>
            </a:r>
            <a:r>
              <a:rPr lang="fr-FR" dirty="0" err="1">
                <a:solidFill>
                  <a:schemeClr val="tx1"/>
                </a:solidFill>
                <a:latin typeface="Times New Roman" panose="02020603050405020304" pitchFamily="18" charset="0"/>
                <a:cs typeface="Times New Roman" panose="02020603050405020304" pitchFamily="18" charset="0"/>
              </a:rPr>
              <a:t>realitate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sistemică</a:t>
            </a:r>
            <a:r>
              <a:rPr lang="fr-FR" dirty="0">
                <a:solidFill>
                  <a:schemeClr val="tx1"/>
                </a:solidFill>
                <a:latin typeface="Times New Roman" panose="02020603050405020304" pitchFamily="18" charset="0"/>
                <a:cs typeface="Times New Roman" panose="02020603050405020304" pitchFamily="18" charset="0"/>
              </a:rPr>
              <a:t> mai </a:t>
            </a:r>
            <a:r>
              <a:rPr lang="fr-FR" dirty="0" err="1">
                <a:solidFill>
                  <a:schemeClr val="tx1"/>
                </a:solidFill>
                <a:latin typeface="Times New Roman" panose="02020603050405020304" pitchFamily="18" charset="0"/>
                <a:cs typeface="Times New Roman" panose="02020603050405020304" pitchFamily="18" charset="0"/>
              </a:rPr>
              <a:t>complexă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înglobând</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sine </a:t>
            </a:r>
            <a:r>
              <a:rPr lang="fr-FR" dirty="0" err="1">
                <a:solidFill>
                  <a:schemeClr val="tx1"/>
                </a:solidFill>
                <a:latin typeface="Times New Roman" panose="02020603050405020304" pitchFamily="18" charset="0"/>
                <a:cs typeface="Times New Roman" panose="02020603050405020304" pitchFamily="18" charset="0"/>
              </a:rPr>
              <a:t>atât</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sistemelor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informaționale</a:t>
            </a:r>
            <a:r>
              <a:rPr lang="fr-FR" dirty="0">
                <a:solidFill>
                  <a:schemeClr val="tx1"/>
                </a:solidFill>
                <a:latin typeface="Times New Roman" panose="02020603050405020304" pitchFamily="18" charset="0"/>
                <a:cs typeface="Times New Roman" panose="02020603050405020304" pitchFamily="18" charset="0"/>
              </a:rPr>
              <a:t> (IS),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informatică</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calculatoarelor</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rețelelor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dispozitivelor</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rețea</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tehnologiei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informației</a:t>
            </a:r>
            <a:r>
              <a:rPr lang="fr-FR" dirty="0">
                <a:solidFill>
                  <a:schemeClr val="tx1"/>
                </a:solidFill>
                <a:latin typeface="Times New Roman" panose="02020603050405020304" pitchFamily="18" charset="0"/>
                <a:cs typeface="Times New Roman" panose="02020603050405020304" pitchFamily="18" charset="0"/>
              </a:rPr>
              <a:t> (IT), </a:t>
            </a:r>
            <a:r>
              <a:rPr lang="fr-FR" dirty="0" err="1">
                <a:solidFill>
                  <a:schemeClr val="tx1"/>
                </a:solidFill>
                <a:latin typeface="Times New Roman" panose="02020603050405020304" pitchFamily="18" charset="0"/>
                <a:cs typeface="Times New Roman" panose="02020603050405020304" pitchFamily="18" charset="0"/>
              </a:rPr>
              <a:t>adesea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referită</a:t>
            </a:r>
            <a:r>
              <a:rPr lang="fr-FR" dirty="0">
                <a:solidFill>
                  <a:schemeClr val="tx1"/>
                </a:solidFill>
                <a:latin typeface="Times New Roman" panose="02020603050405020304" pitchFamily="18" charset="0"/>
                <a:cs typeface="Times New Roman" panose="02020603050405020304" pitchFamily="18" charset="0"/>
              </a:rPr>
              <a:t>  ca </a:t>
            </a:r>
            <a:r>
              <a:rPr lang="fr-FR" dirty="0" err="1">
                <a:solidFill>
                  <a:schemeClr val="tx1"/>
                </a:solidFill>
                <a:latin typeface="Times New Roman" panose="02020603050405020304" pitchFamily="18" charset="0"/>
                <a:cs typeface="Times New Roman" panose="02020603050405020304" pitchFamily="18" charset="0"/>
              </a:rPr>
              <a:t>securitate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cibernetică</a:t>
            </a:r>
            <a:r>
              <a:rPr lang="fr-FR" dirty="0">
                <a:solidFill>
                  <a:schemeClr val="tx1"/>
                </a:solidFill>
                <a:latin typeface="Times New Roman" panose="02020603050405020304" pitchFamily="18" charset="0"/>
                <a:cs typeface="Times New Roman" panose="02020603050405020304" pitchFamily="18" charset="0"/>
              </a:rPr>
              <a:t>/</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spațiul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cibernetic</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virtual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Internet),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datelor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caracter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personal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cât</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drepturilor</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autor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drepturilor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libertăților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omului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spațiul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spațiului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infrastructurii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critice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personalului</a:t>
            </a:r>
            <a:r>
              <a:rPr lang="fr-FR" dirty="0">
                <a:solidFill>
                  <a:schemeClr val="tx1"/>
                </a:solidFill>
                <a:latin typeface="Times New Roman" panose="02020603050405020304" pitchFamily="18" charset="0"/>
                <a:cs typeface="Times New Roman" panose="02020603050405020304" pitchFamily="18" charset="0"/>
              </a:rPr>
              <a:t> care </a:t>
            </a:r>
            <a:r>
              <a:rPr lang="fr-FR" dirty="0" err="1">
                <a:solidFill>
                  <a:schemeClr val="tx1"/>
                </a:solidFill>
                <a:latin typeface="Times New Roman" panose="02020603050405020304" pitchFamily="18" charset="0"/>
                <a:cs typeface="Times New Roman" panose="02020603050405020304" pitchFamily="18" charset="0"/>
              </a:rPr>
              <a:t>lucrează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cu</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sistemele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oficiale</a:t>
            </a:r>
            <a:r>
              <a:rPr lang="fr-FR" dirty="0">
                <a:solidFill>
                  <a:schemeClr val="tx1"/>
                </a:solidFill>
                <a:latin typeface="Times New Roman" panose="02020603050405020304" pitchFamily="18" charset="0"/>
                <a:cs typeface="Times New Roman" panose="02020603050405020304" pitchFamily="18" charset="0"/>
              </a:rPr>
              <a:t> ale </a:t>
            </a:r>
            <a:r>
              <a:rPr lang="fr-FR" dirty="0" err="1">
                <a:solidFill>
                  <a:schemeClr val="tx1"/>
                </a:solidFill>
                <a:latin typeface="Times New Roman" panose="02020603050405020304" pitchFamily="18" charset="0"/>
                <a:cs typeface="Times New Roman" panose="02020603050405020304" pitchFamily="18" charset="0"/>
              </a:rPr>
              <a:t>statului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inclusiv</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atribuite</a:t>
            </a:r>
            <a:r>
              <a:rPr lang="fr-FR" dirty="0">
                <a:solidFill>
                  <a:schemeClr val="tx1"/>
                </a:solidFill>
                <a:latin typeface="Times New Roman" panose="02020603050405020304" pitchFamily="18" charset="0"/>
                <a:cs typeface="Times New Roman" panose="02020603050405020304" pitchFamily="18" charset="0"/>
              </a:rPr>
              <a:t> la secret de stat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celor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cu</a:t>
            </a:r>
            <a:r>
              <a:rPr lang="fr-FR" dirty="0">
                <a:solidFill>
                  <a:schemeClr val="tx1"/>
                </a:solidFill>
                <a:latin typeface="Times New Roman" panose="02020603050405020304" pitchFamily="18" charset="0"/>
                <a:cs typeface="Times New Roman" panose="02020603050405020304" pitchFamily="18" charset="0"/>
              </a:rPr>
              <a:t> </a:t>
            </a:r>
            <a:r>
              <a:rPr lang="fr-FR" dirty="0" err="1" smtClean="0">
                <a:solidFill>
                  <a:schemeClr val="tx1"/>
                </a:solidFill>
                <a:latin typeface="Times New Roman" panose="02020603050405020304" pitchFamily="18" charset="0"/>
                <a:cs typeface="Times New Roman" panose="02020603050405020304" pitchFamily="18" charset="0"/>
              </a:rPr>
              <a:t>accesibilitate</a:t>
            </a:r>
            <a:r>
              <a:rPr lang="fr-FR" dirty="0" smtClean="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limitată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spațiului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impactul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dezinformării</a:t>
            </a: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etc.</a:t>
            </a:r>
          </a:p>
          <a:p>
            <a:pPr algn="just"/>
            <a:r>
              <a:rPr lang="fr-FR" sz="1900" b="1" i="1" dirty="0" err="1" smtClean="0">
                <a:solidFill>
                  <a:schemeClr val="tx1"/>
                </a:solidFill>
                <a:latin typeface="Times New Roman" panose="02020603050405020304" pitchFamily="18" charset="0"/>
                <a:cs typeface="Times New Roman" panose="02020603050405020304" pitchFamily="18" charset="0"/>
              </a:rPr>
              <a:t>Securitatea</a:t>
            </a:r>
            <a:r>
              <a:rPr lang="fr-FR" sz="1900" b="1" i="1" dirty="0" smtClean="0">
                <a:solidFill>
                  <a:schemeClr val="tx1"/>
                </a:solidFill>
                <a:latin typeface="Times New Roman" panose="02020603050405020304" pitchFamily="18" charset="0"/>
                <a:cs typeface="Times New Roman" panose="02020603050405020304" pitchFamily="18" charset="0"/>
              </a:rPr>
              <a:t> </a:t>
            </a:r>
            <a:r>
              <a:rPr lang="fr-FR" sz="1900" b="1" i="1" dirty="0" err="1">
                <a:solidFill>
                  <a:schemeClr val="tx1"/>
                </a:solidFill>
                <a:latin typeface="Times New Roman" panose="02020603050405020304" pitchFamily="18" charset="0"/>
                <a:cs typeface="Times New Roman" panose="02020603050405020304" pitchFamily="18" charset="0"/>
              </a:rPr>
              <a:t>informațională</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în</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mod</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general</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poate</a:t>
            </a:r>
            <a:r>
              <a:rPr lang="fr-FR" sz="1900" dirty="0">
                <a:solidFill>
                  <a:schemeClr val="tx1"/>
                </a:solidFill>
                <a:latin typeface="Times New Roman" panose="02020603050405020304" pitchFamily="18" charset="0"/>
                <a:cs typeface="Times New Roman" panose="02020603050405020304" pitchFamily="18" charset="0"/>
              </a:rPr>
              <a:t> fi </a:t>
            </a:r>
            <a:r>
              <a:rPr lang="fr-FR" sz="1900" dirty="0" err="1">
                <a:solidFill>
                  <a:schemeClr val="tx1"/>
                </a:solidFill>
                <a:latin typeface="Times New Roman" panose="02020603050405020304" pitchFamily="18" charset="0"/>
                <a:cs typeface="Times New Roman" panose="02020603050405020304" pitchFamily="18" charset="0"/>
              </a:rPr>
              <a:t>definită</a:t>
            </a:r>
            <a:r>
              <a:rPr lang="fr-FR" sz="1900" dirty="0">
                <a:solidFill>
                  <a:schemeClr val="tx1"/>
                </a:solidFill>
                <a:latin typeface="Times New Roman" panose="02020603050405020304" pitchFamily="18" charset="0"/>
                <a:cs typeface="Times New Roman" panose="02020603050405020304" pitchFamily="18" charset="0"/>
              </a:rPr>
              <a:t> ca </a:t>
            </a:r>
            <a:r>
              <a:rPr lang="fr-FR" sz="1900" dirty="0" err="1">
                <a:solidFill>
                  <a:schemeClr val="tx1"/>
                </a:solidFill>
                <a:latin typeface="Times New Roman" panose="02020603050405020304" pitchFamily="18" charset="0"/>
                <a:cs typeface="Times New Roman" panose="02020603050405020304" pitchFamily="18" charset="0"/>
              </a:rPr>
              <a:t>stare</a:t>
            </a:r>
            <a:r>
              <a:rPr lang="fr-FR" sz="1900" dirty="0">
                <a:solidFill>
                  <a:schemeClr val="tx1"/>
                </a:solidFill>
                <a:latin typeface="Times New Roman" panose="02020603050405020304" pitchFamily="18" charset="0"/>
                <a:cs typeface="Times New Roman" panose="02020603050405020304" pitchFamily="18" charset="0"/>
              </a:rPr>
              <a:t> a </a:t>
            </a:r>
            <a:r>
              <a:rPr lang="fr-FR" sz="1900" dirty="0" err="1">
                <a:solidFill>
                  <a:schemeClr val="tx1"/>
                </a:solidFill>
                <a:latin typeface="Times New Roman" panose="02020603050405020304" pitchFamily="18" charset="0"/>
                <a:cs typeface="Times New Roman" panose="02020603050405020304" pitchFamily="18" charset="0"/>
              </a:rPr>
              <a:t>spațiului</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informațional</a:t>
            </a:r>
            <a:r>
              <a:rPr lang="fr-FR" sz="1900" dirty="0">
                <a:solidFill>
                  <a:schemeClr val="tx1"/>
                </a:solidFill>
                <a:latin typeface="Times New Roman" panose="02020603050405020304" pitchFamily="18" charset="0"/>
                <a:cs typeface="Times New Roman" panose="02020603050405020304" pitchFamily="18" charset="0"/>
              </a:rPr>
              <a:t>, care </a:t>
            </a:r>
            <a:r>
              <a:rPr lang="fr-FR" sz="1900" dirty="0" err="1">
                <a:solidFill>
                  <a:schemeClr val="tx1"/>
                </a:solidFill>
                <a:latin typeface="Times New Roman" panose="02020603050405020304" pitchFamily="18" charset="0"/>
                <a:cs typeface="Times New Roman" panose="02020603050405020304" pitchFamily="18" charset="0"/>
              </a:rPr>
              <a:t>asigură</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nevoile</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informaționale</a:t>
            </a:r>
            <a:r>
              <a:rPr lang="fr-FR" sz="1900" dirty="0">
                <a:solidFill>
                  <a:schemeClr val="tx1"/>
                </a:solidFill>
                <a:latin typeface="Times New Roman" panose="02020603050405020304" pitchFamily="18" charset="0"/>
                <a:cs typeface="Times New Roman" panose="02020603050405020304" pitchFamily="18" charset="0"/>
              </a:rPr>
              <a:t> ale </a:t>
            </a:r>
            <a:r>
              <a:rPr lang="fr-FR" sz="1900" dirty="0" err="1">
                <a:solidFill>
                  <a:schemeClr val="tx1"/>
                </a:solidFill>
                <a:latin typeface="Times New Roman" panose="02020603050405020304" pitchFamily="18" charset="0"/>
                <a:cs typeface="Times New Roman" panose="02020603050405020304" pitchFamily="18" charset="0"/>
              </a:rPr>
              <a:t>subiecților</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în</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relațiile</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informaționale</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securitatea</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informațiilor</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și</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protecția</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subiecților</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relațiilor</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informaționale</a:t>
            </a:r>
            <a:r>
              <a:rPr lang="fr-FR" sz="1900" dirty="0">
                <a:solidFill>
                  <a:schemeClr val="tx1"/>
                </a:solidFill>
                <a:latin typeface="Times New Roman" panose="02020603050405020304" pitchFamily="18" charset="0"/>
                <a:cs typeface="Times New Roman" panose="02020603050405020304" pitchFamily="18" charset="0"/>
              </a:rPr>
              <a:t> de </a:t>
            </a:r>
            <a:r>
              <a:rPr lang="fr-FR" sz="1900" dirty="0" err="1">
                <a:solidFill>
                  <a:schemeClr val="tx1"/>
                </a:solidFill>
                <a:latin typeface="Times New Roman" panose="02020603050405020304" pitchFamily="18" charset="0"/>
                <a:cs typeface="Times New Roman" panose="02020603050405020304" pitchFamily="18" charset="0"/>
              </a:rPr>
              <a:t>influențe</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negative</a:t>
            </a:r>
            <a:r>
              <a:rPr lang="fr-FR" sz="1900" dirty="0">
                <a:solidFill>
                  <a:schemeClr val="tx1"/>
                </a:solidFill>
                <a:latin typeface="Times New Roman" panose="02020603050405020304" pitchFamily="18" charset="0"/>
                <a:cs typeface="Times New Roman" panose="02020603050405020304" pitchFamily="18" charset="0"/>
              </a:rPr>
              <a:t>. Iar </a:t>
            </a:r>
            <a:r>
              <a:rPr lang="fr-FR" sz="1900" dirty="0" err="1">
                <a:solidFill>
                  <a:schemeClr val="tx1"/>
                </a:solidFill>
                <a:latin typeface="Times New Roman" panose="02020603050405020304" pitchFamily="18" charset="0"/>
                <a:cs typeface="Times New Roman" panose="02020603050405020304" pitchFamily="18" charset="0"/>
              </a:rPr>
              <a:t>spațiul</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informațional</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poate</a:t>
            </a:r>
            <a:r>
              <a:rPr lang="fr-FR" sz="1900" dirty="0">
                <a:solidFill>
                  <a:schemeClr val="tx1"/>
                </a:solidFill>
                <a:latin typeface="Times New Roman" panose="02020603050405020304" pitchFamily="18" charset="0"/>
                <a:cs typeface="Times New Roman" panose="02020603050405020304" pitchFamily="18" charset="0"/>
              </a:rPr>
              <a:t> fi </a:t>
            </a:r>
            <a:r>
              <a:rPr lang="fr-FR" sz="1900" dirty="0" err="1">
                <a:solidFill>
                  <a:schemeClr val="tx1"/>
                </a:solidFill>
                <a:latin typeface="Times New Roman" panose="02020603050405020304" pitchFamily="18" charset="0"/>
                <a:cs typeface="Times New Roman" panose="02020603050405020304" pitchFamily="18" charset="0"/>
              </a:rPr>
              <a:t>definit</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drept</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mediu</a:t>
            </a:r>
            <a:r>
              <a:rPr lang="fr-FR" sz="1900" dirty="0">
                <a:solidFill>
                  <a:schemeClr val="tx1"/>
                </a:solidFill>
                <a:latin typeface="Times New Roman" panose="02020603050405020304" pitchFamily="18" charset="0"/>
                <a:cs typeface="Times New Roman" panose="02020603050405020304" pitchFamily="18" charset="0"/>
              </a:rPr>
              <a:t> de </a:t>
            </a:r>
            <a:r>
              <a:rPr lang="fr-FR" sz="1900" dirty="0" err="1">
                <a:solidFill>
                  <a:schemeClr val="tx1"/>
                </a:solidFill>
                <a:latin typeface="Times New Roman" panose="02020603050405020304" pitchFamily="18" charset="0"/>
                <a:cs typeface="Times New Roman" panose="02020603050405020304" pitchFamily="18" charset="0"/>
              </a:rPr>
              <a:t>activitate</a:t>
            </a:r>
            <a:r>
              <a:rPr lang="fr-FR" sz="1900" dirty="0">
                <a:solidFill>
                  <a:schemeClr val="tx1"/>
                </a:solidFill>
                <a:latin typeface="Times New Roman" panose="02020603050405020304" pitchFamily="18" charset="0"/>
                <a:cs typeface="Times New Roman" panose="02020603050405020304" pitchFamily="18" charset="0"/>
              </a:rPr>
              <a:t> a </a:t>
            </a:r>
            <a:r>
              <a:rPr lang="fr-FR" sz="1900" dirty="0" err="1">
                <a:solidFill>
                  <a:schemeClr val="tx1"/>
                </a:solidFill>
                <a:latin typeface="Times New Roman" panose="02020603050405020304" pitchFamily="18" charset="0"/>
                <a:cs typeface="Times New Roman" panose="02020603050405020304" pitchFamily="18" charset="0"/>
              </a:rPr>
              <a:t>subiecților</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preocupați</a:t>
            </a:r>
            <a:r>
              <a:rPr lang="fr-FR" sz="1900" dirty="0">
                <a:solidFill>
                  <a:schemeClr val="tx1"/>
                </a:solidFill>
                <a:latin typeface="Times New Roman" panose="02020603050405020304" pitchFamily="18" charset="0"/>
                <a:cs typeface="Times New Roman" panose="02020603050405020304" pitchFamily="18" charset="0"/>
              </a:rPr>
              <a:t> de </a:t>
            </a:r>
            <a:r>
              <a:rPr lang="fr-FR" sz="1900" dirty="0" err="1">
                <a:solidFill>
                  <a:schemeClr val="tx1"/>
                </a:solidFill>
                <a:latin typeface="Times New Roman" panose="02020603050405020304" pitchFamily="18" charset="0"/>
                <a:cs typeface="Times New Roman" panose="02020603050405020304" pitchFamily="18" charset="0"/>
              </a:rPr>
              <a:t>crearea</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transformarea</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și</a:t>
            </a:r>
            <a:r>
              <a:rPr lang="fr-FR" sz="1900" dirty="0">
                <a:solidFill>
                  <a:schemeClr val="tx1"/>
                </a:solidFill>
                <a:latin typeface="Times New Roman" panose="02020603050405020304" pitchFamily="18" charset="0"/>
                <a:cs typeface="Times New Roman" panose="02020603050405020304" pitchFamily="18" charset="0"/>
              </a:rPr>
              <a:t> </a:t>
            </a:r>
            <a:r>
              <a:rPr lang="fr-FR" sz="1900" dirty="0" err="1">
                <a:solidFill>
                  <a:schemeClr val="tx1"/>
                </a:solidFill>
                <a:latin typeface="Times New Roman" panose="02020603050405020304" pitchFamily="18" charset="0"/>
                <a:cs typeface="Times New Roman" panose="02020603050405020304" pitchFamily="18" charset="0"/>
              </a:rPr>
              <a:t>consumul</a:t>
            </a:r>
            <a:r>
              <a:rPr lang="fr-FR" sz="1900" dirty="0">
                <a:solidFill>
                  <a:schemeClr val="tx1"/>
                </a:solidFill>
                <a:latin typeface="Times New Roman" panose="02020603050405020304" pitchFamily="18" charset="0"/>
                <a:cs typeface="Times New Roman" panose="02020603050405020304" pitchFamily="18" charset="0"/>
              </a:rPr>
              <a:t> de </a:t>
            </a:r>
            <a:r>
              <a:rPr lang="fr-FR" sz="1900" dirty="0" err="1">
                <a:solidFill>
                  <a:schemeClr val="tx1"/>
                </a:solidFill>
                <a:latin typeface="Times New Roman" panose="02020603050405020304" pitchFamily="18" charset="0"/>
                <a:cs typeface="Times New Roman" panose="02020603050405020304" pitchFamily="18" charset="0"/>
              </a:rPr>
              <a:t>informații</a:t>
            </a:r>
            <a:r>
              <a:rPr lang="fr-FR" sz="1900" dirty="0">
                <a:solidFill>
                  <a:schemeClr val="tx1"/>
                </a:solidFill>
                <a:latin typeface="Times New Roman" panose="02020603050405020304" pitchFamily="18" charset="0"/>
                <a:cs typeface="Times New Roman" panose="02020603050405020304" pitchFamily="18" charset="0"/>
              </a:rPr>
              <a:t>. </a:t>
            </a:r>
            <a:endParaRPr lang="en-US" sz="19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190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000" b="1" dirty="0">
                <a:solidFill>
                  <a:schemeClr val="tx1"/>
                </a:solidFill>
                <a:latin typeface="Times New Roman" panose="02020603050405020304" pitchFamily="18" charset="0"/>
                <a:cs typeface="Times New Roman" panose="02020603050405020304" pitchFamily="18" charset="0"/>
              </a:rPr>
              <a:t>1. </a:t>
            </a:r>
            <a:r>
              <a:rPr lang="en-US" sz="3000" b="1" dirty="0" err="1">
                <a:solidFill>
                  <a:schemeClr val="tx1"/>
                </a:solidFill>
                <a:latin typeface="Times New Roman" panose="02020603050405020304" pitchFamily="18" charset="0"/>
                <a:cs typeface="Times New Roman" panose="02020603050405020304" pitchFamily="18" charset="0"/>
              </a:rPr>
              <a:t>Noțiuni</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generale</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privind</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securitatea</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informațională</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Cadrul</a:t>
            </a:r>
            <a:r>
              <a:rPr lang="en-US" sz="3000" b="1" dirty="0">
                <a:solidFill>
                  <a:schemeClr val="tx1"/>
                </a:solidFill>
                <a:latin typeface="Times New Roman" panose="02020603050405020304" pitchFamily="18" charset="0"/>
                <a:cs typeface="Times New Roman" panose="02020603050405020304" pitchFamily="18" charset="0"/>
              </a:rPr>
              <a:t> conceptual </a:t>
            </a:r>
            <a:r>
              <a:rPr lang="en-US" sz="3000" b="1" dirty="0" err="1">
                <a:solidFill>
                  <a:schemeClr val="tx1"/>
                </a:solidFill>
                <a:latin typeface="Times New Roman" panose="02020603050405020304" pitchFamily="18" charset="0"/>
                <a:cs typeface="Times New Roman" panose="02020603050405020304" pitchFamily="18" charset="0"/>
              </a:rPr>
              <a:t>și</a:t>
            </a:r>
            <a:r>
              <a:rPr lang="en-US" sz="3000" b="1" dirty="0">
                <a:solidFill>
                  <a:schemeClr val="tx1"/>
                </a:solidFill>
                <a:latin typeface="Times New Roman" panose="02020603050405020304" pitchFamily="18" charset="0"/>
                <a:cs typeface="Times New Roman" panose="02020603050405020304" pitchFamily="18" charset="0"/>
              </a:rPr>
              <a:t> </a:t>
            </a:r>
            <a:r>
              <a:rPr lang="en-US" sz="3000" b="1" dirty="0" err="1">
                <a:solidFill>
                  <a:schemeClr val="tx1"/>
                </a:solidFill>
                <a:latin typeface="Times New Roman" panose="02020603050405020304" pitchFamily="18" charset="0"/>
                <a:cs typeface="Times New Roman" panose="02020603050405020304" pitchFamily="18" charset="0"/>
              </a:rPr>
              <a:t>terminologic</a:t>
            </a:r>
            <a:r>
              <a:rPr lang="en-US" sz="3000" b="1" dirty="0">
                <a:solidFill>
                  <a:schemeClr val="tx1"/>
                </a:solidFill>
                <a:latin typeface="Times New Roman" panose="02020603050405020304" pitchFamily="18" charset="0"/>
                <a:cs typeface="Times New Roman" panose="02020603050405020304" pitchFamily="18" charset="0"/>
              </a:rPr>
              <a:t>.</a:t>
            </a:r>
            <a:endParaRPr lang="en-US" sz="3000" dirty="0"/>
          </a:p>
        </p:txBody>
      </p:sp>
      <p:sp>
        <p:nvSpPr>
          <p:cNvPr id="3" name="Content Placeholder 2"/>
          <p:cNvSpPr>
            <a:spLocks noGrp="1"/>
          </p:cNvSpPr>
          <p:nvPr>
            <p:ph idx="1"/>
          </p:nvPr>
        </p:nvSpPr>
        <p:spPr/>
        <p:txBody>
          <a:bodyPr/>
          <a:lstStyle/>
          <a:p>
            <a:pPr algn="just">
              <a:spcBef>
                <a:spcPts val="0"/>
              </a:spcBef>
            </a:pPr>
            <a:r>
              <a:rPr lang="fr-FR" dirty="0" err="1" smtClean="0">
                <a:solidFill>
                  <a:schemeClr val="tx1"/>
                </a:solidFill>
                <a:latin typeface="Times New Roman" panose="02020603050405020304" pitchFamily="18" charset="0"/>
                <a:cs typeface="Times New Roman" panose="02020603050405020304" pitchFamily="18" charset="0"/>
              </a:rPr>
              <a:t>Conceptul</a:t>
            </a:r>
            <a:r>
              <a:rPr lang="fr-FR" dirty="0" smtClean="0">
                <a:solidFill>
                  <a:schemeClr val="tx1"/>
                </a:solidFill>
                <a:latin typeface="Times New Roman" panose="02020603050405020304" pitchFamily="18" charset="0"/>
                <a:cs typeface="Times New Roman" panose="02020603050405020304" pitchFamily="18" charset="0"/>
              </a:rPr>
              <a:t> </a:t>
            </a:r>
            <a:r>
              <a:rPr lang="fr-FR" dirty="0">
                <a:solidFill>
                  <a:schemeClr val="tx1"/>
                </a:solidFill>
                <a:latin typeface="Times New Roman" panose="02020603050405020304" pitchFamily="18" charset="0"/>
                <a:cs typeface="Times New Roman" panose="02020603050405020304" pitchFamily="18" charset="0"/>
              </a:rPr>
              <a:t>„</a:t>
            </a:r>
            <a:r>
              <a:rPr lang="fr-FR" i="1" dirty="0" err="1">
                <a:solidFill>
                  <a:schemeClr val="tx1"/>
                </a:solidFill>
                <a:latin typeface="Times New Roman" panose="02020603050405020304" pitchFamily="18" charset="0"/>
                <a:cs typeface="Times New Roman" panose="02020603050405020304" pitchFamily="18" charset="0"/>
              </a:rPr>
              <a:t>securitate</a:t>
            </a:r>
            <a:r>
              <a:rPr lang="fr-FR" i="1" dirty="0">
                <a:solidFill>
                  <a:schemeClr val="tx1"/>
                </a:solidFill>
                <a:latin typeface="Times New Roman" panose="02020603050405020304" pitchFamily="18" charset="0"/>
                <a:cs typeface="Times New Roman" panose="02020603050405020304" pitchFamily="18" charset="0"/>
              </a:rPr>
              <a:t> </a:t>
            </a:r>
            <a:r>
              <a:rPr lang="fr-FR" i="1" dirty="0" err="1">
                <a:solidFill>
                  <a:schemeClr val="tx1"/>
                </a:solidFill>
                <a:latin typeface="Times New Roman" panose="02020603050405020304" pitchFamily="18" charset="0"/>
                <a:cs typeface="Times New Roman" panose="02020603050405020304" pitchFamily="18" charset="0"/>
              </a:rPr>
              <a:t>informațională</a:t>
            </a:r>
            <a:r>
              <a:rPr lang="fr-FR" dirty="0">
                <a:solidFill>
                  <a:schemeClr val="tx1"/>
                </a:solidFill>
                <a:latin typeface="Times New Roman" panose="02020603050405020304" pitchFamily="18" charset="0"/>
                <a:cs typeface="Times New Roman" panose="02020603050405020304" pitchFamily="18" charset="0"/>
              </a:rPr>
              <a:t>” este </a:t>
            </a:r>
            <a:r>
              <a:rPr lang="fr-FR" dirty="0" err="1">
                <a:solidFill>
                  <a:schemeClr val="tx1"/>
                </a:solidFill>
                <a:latin typeface="Times New Roman" panose="02020603050405020304" pitchFamily="18" charset="0"/>
                <a:cs typeface="Times New Roman" panose="02020603050405020304" pitchFamily="18" charset="0"/>
              </a:rPr>
              <a:t>unul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acoperitor</a:t>
            </a:r>
            <a:r>
              <a:rPr lang="fr-FR" dirty="0">
                <a:solidFill>
                  <a:schemeClr val="tx1"/>
                </a:solidFill>
                <a:latin typeface="Times New Roman" panose="02020603050405020304" pitchFamily="18" charset="0"/>
                <a:cs typeface="Times New Roman" panose="02020603050405020304" pitchFamily="18" charset="0"/>
              </a:rPr>
              <a:t>, care </a:t>
            </a:r>
            <a:r>
              <a:rPr lang="fr-FR" dirty="0" err="1">
                <a:solidFill>
                  <a:schemeClr val="tx1"/>
                </a:solidFill>
                <a:latin typeface="Times New Roman" panose="02020603050405020304" pitchFamily="18" charset="0"/>
                <a:cs typeface="Times New Roman" panose="02020603050405020304" pitchFamily="18" charset="0"/>
              </a:rPr>
              <a:t>include</a:t>
            </a:r>
            <a:r>
              <a:rPr lang="fr-FR" dirty="0">
                <a:solidFill>
                  <a:schemeClr val="tx1"/>
                </a:solidFill>
                <a:latin typeface="Times New Roman" panose="02020603050405020304" pitchFamily="18" charset="0"/>
                <a:cs typeface="Times New Roman" panose="02020603050405020304" pitchFamily="18" charset="0"/>
              </a:rPr>
              <a:t> nu </a:t>
            </a:r>
            <a:r>
              <a:rPr lang="fr-FR" dirty="0" err="1">
                <a:solidFill>
                  <a:schemeClr val="tx1"/>
                </a:solidFill>
                <a:latin typeface="Times New Roman" panose="02020603050405020304" pitchFamily="18" charset="0"/>
                <a:cs typeface="Times New Roman" panose="02020603050405020304" pitchFamily="18" charset="0"/>
              </a:rPr>
              <a:t>doar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ci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protecția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mediului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obiectului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statului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organizației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persoanei</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impactul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negative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destabilizarea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unor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componente</a:t>
            </a:r>
            <a:r>
              <a:rPr lang="fr-FR" dirty="0">
                <a:solidFill>
                  <a:schemeClr val="tx1"/>
                </a:solidFill>
                <a:latin typeface="Times New Roman" panose="02020603050405020304" pitchFamily="18" charset="0"/>
                <a:cs typeface="Times New Roman" panose="02020603050405020304" pitchFamily="18" charset="0"/>
              </a:rPr>
              <a:t> ale </a:t>
            </a:r>
            <a:r>
              <a:rPr lang="fr-FR" dirty="0" err="1">
                <a:solidFill>
                  <a:schemeClr val="tx1"/>
                </a:solidFill>
                <a:latin typeface="Times New Roman" panose="02020603050405020304" pitchFamily="18" charset="0"/>
                <a:cs typeface="Times New Roman" panose="02020603050405020304" pitchFamily="18" charset="0"/>
              </a:rPr>
              <a:t>sistemului</a:t>
            </a:r>
            <a:r>
              <a:rPr lang="fr-FR" dirty="0">
                <a:solidFill>
                  <a:schemeClr val="tx1"/>
                </a:solidFill>
                <a:latin typeface="Times New Roman" panose="02020603050405020304" pitchFamily="18" charset="0"/>
                <a:cs typeface="Times New Roman" panose="02020603050405020304" pitchFamily="18" charset="0"/>
              </a:rPr>
              <a:t>/</a:t>
            </a:r>
            <a:r>
              <a:rPr lang="fr-FR" dirty="0" err="1">
                <a:solidFill>
                  <a:schemeClr val="tx1"/>
                </a:solidFill>
                <a:latin typeface="Times New Roman" panose="02020603050405020304" pitchFamily="18" charset="0"/>
                <a:cs typeface="Times New Roman" panose="02020603050405020304" pitchFamily="18" charset="0"/>
              </a:rPr>
              <a:t>obiectului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respectiv</a:t>
            </a:r>
            <a:r>
              <a:rPr lang="fr-FR" dirty="0">
                <a:solidFill>
                  <a:schemeClr val="tx1"/>
                </a:solidFill>
                <a:latin typeface="Times New Roman" panose="02020603050405020304" pitchFamily="18" charset="0"/>
                <a:cs typeface="Times New Roman" panose="02020603050405020304" pitchFamily="18" charset="0"/>
              </a:rPr>
              <a:t>. </a:t>
            </a:r>
            <a:endParaRPr lang="fr-FR" dirty="0" smtClean="0">
              <a:solidFill>
                <a:schemeClr val="tx1"/>
              </a:solidFill>
              <a:latin typeface="Times New Roman" panose="02020603050405020304" pitchFamily="18" charset="0"/>
              <a:cs typeface="Times New Roman" panose="02020603050405020304" pitchFamily="18" charset="0"/>
            </a:endParaRPr>
          </a:p>
          <a:p>
            <a:pPr algn="just">
              <a:spcBef>
                <a:spcPts val="0"/>
              </a:spcBef>
            </a:pPr>
            <a:r>
              <a:rPr lang="fr-FR" dirty="0" err="1" smtClean="0">
                <a:solidFill>
                  <a:schemeClr val="tx1"/>
                </a:solidFill>
                <a:latin typeface="Times New Roman" panose="02020603050405020304" pitchFamily="18" charset="0"/>
                <a:cs typeface="Times New Roman" panose="02020603050405020304" pitchFamily="18" charset="0"/>
              </a:rPr>
              <a:t>Rezumând</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securitatea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informațională</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poate</a:t>
            </a:r>
            <a:r>
              <a:rPr lang="fr-FR" dirty="0">
                <a:solidFill>
                  <a:schemeClr val="tx1"/>
                </a:solidFill>
                <a:latin typeface="Times New Roman" panose="02020603050405020304" pitchFamily="18" charset="0"/>
                <a:cs typeface="Times New Roman" panose="02020603050405020304" pitchFamily="18" charset="0"/>
              </a:rPr>
              <a:t> fi </a:t>
            </a:r>
            <a:r>
              <a:rPr lang="fr-FR" dirty="0" err="1">
                <a:solidFill>
                  <a:schemeClr val="tx1"/>
                </a:solidFill>
                <a:latin typeface="Times New Roman" panose="02020603050405020304" pitchFamily="18" charset="0"/>
                <a:cs typeface="Times New Roman" panose="02020603050405020304" pitchFamily="18" charset="0"/>
              </a:rPr>
              <a:t>definită</a:t>
            </a:r>
            <a:r>
              <a:rPr lang="fr-FR" dirty="0">
                <a:solidFill>
                  <a:schemeClr val="tx1"/>
                </a:solidFill>
                <a:latin typeface="Times New Roman" panose="02020603050405020304" pitchFamily="18" charset="0"/>
                <a:cs typeface="Times New Roman" panose="02020603050405020304" pitchFamily="18" charset="0"/>
              </a:rPr>
              <a:t> ca </a:t>
            </a:r>
            <a:r>
              <a:rPr lang="fr-FR" dirty="0" err="1">
                <a:solidFill>
                  <a:schemeClr val="tx1"/>
                </a:solidFill>
                <a:latin typeface="Times New Roman" panose="02020603050405020304" pitchFamily="18" charset="0"/>
                <a:cs typeface="Times New Roman" panose="02020603050405020304" pitchFamily="18" charset="0"/>
              </a:rPr>
              <a:t>protejarea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persoanei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organizației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societății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statului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spațiul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informațional</a:t>
            </a:r>
            <a:r>
              <a:rPr lang="fr-FR" dirty="0">
                <a:solidFill>
                  <a:schemeClr val="tx1"/>
                </a:solidFill>
                <a:latin typeface="Times New Roman" panose="02020603050405020304" pitchFamily="18" charset="0"/>
                <a:cs typeface="Times New Roman" panose="02020603050405020304" pitchFamily="18" charset="0"/>
              </a:rPr>
              <a:t>, a </a:t>
            </a:r>
            <a:r>
              <a:rPr lang="fr-FR" dirty="0" err="1">
                <a:solidFill>
                  <a:schemeClr val="tx1"/>
                </a:solidFill>
                <a:latin typeface="Times New Roman" panose="02020603050405020304" pitchFamily="18" charset="0"/>
                <a:cs typeface="Times New Roman" panose="02020603050405020304" pitchFamily="18" charset="0"/>
              </a:rPr>
              <a:t>drepturilor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intereselor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acestora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față</a:t>
            </a:r>
            <a:r>
              <a:rPr lang="fr-FR" dirty="0">
                <a:solidFill>
                  <a:schemeClr val="tx1"/>
                </a:solidFill>
                <a:latin typeface="Times New Roman" panose="02020603050405020304" pitchFamily="18" charset="0"/>
                <a:cs typeface="Times New Roman" panose="02020603050405020304" pitchFamily="18" charset="0"/>
              </a:rPr>
              <a:t> de (1) </a:t>
            </a:r>
            <a:r>
              <a:rPr lang="fr-FR" i="1" dirty="0" err="1">
                <a:solidFill>
                  <a:schemeClr val="tx1"/>
                </a:solidFill>
                <a:latin typeface="Times New Roman" panose="02020603050405020304" pitchFamily="18" charset="0"/>
                <a:cs typeface="Times New Roman" panose="02020603050405020304" pitchFamily="18" charset="0"/>
              </a:rPr>
              <a:t>acces</a:t>
            </a:r>
            <a:r>
              <a:rPr lang="fr-FR" dirty="0">
                <a:solidFill>
                  <a:schemeClr val="tx1"/>
                </a:solidFill>
                <a:latin typeface="Times New Roman" panose="02020603050405020304" pitchFamily="18" charset="0"/>
                <a:cs typeface="Times New Roman" panose="02020603050405020304" pitchFamily="18" charset="0"/>
              </a:rPr>
              <a:t>, (2) </a:t>
            </a:r>
            <a:r>
              <a:rPr lang="fr-FR" i="1" dirty="0" err="1">
                <a:solidFill>
                  <a:schemeClr val="tx1"/>
                </a:solidFill>
                <a:latin typeface="Times New Roman" panose="02020603050405020304" pitchFamily="18" charset="0"/>
                <a:cs typeface="Times New Roman" panose="02020603050405020304" pitchFamily="18" charset="0"/>
              </a:rPr>
              <a:t>utilizare</a:t>
            </a:r>
            <a:r>
              <a:rPr lang="fr-FR" dirty="0">
                <a:solidFill>
                  <a:schemeClr val="tx1"/>
                </a:solidFill>
                <a:latin typeface="Times New Roman" panose="02020603050405020304" pitchFamily="18" charset="0"/>
                <a:cs typeface="Times New Roman" panose="02020603050405020304" pitchFamily="18" charset="0"/>
              </a:rPr>
              <a:t>, (3) </a:t>
            </a:r>
            <a:r>
              <a:rPr lang="fr-FR" i="1" dirty="0" err="1">
                <a:solidFill>
                  <a:schemeClr val="tx1"/>
                </a:solidFill>
                <a:latin typeface="Times New Roman" panose="02020603050405020304" pitchFamily="18" charset="0"/>
                <a:cs typeface="Times New Roman" panose="02020603050405020304" pitchFamily="18" charset="0"/>
              </a:rPr>
              <a:t>divulgare</a:t>
            </a:r>
            <a:r>
              <a:rPr lang="fr-FR" dirty="0">
                <a:solidFill>
                  <a:schemeClr val="tx1"/>
                </a:solidFill>
                <a:latin typeface="Times New Roman" panose="02020603050405020304" pitchFamily="18" charset="0"/>
                <a:cs typeface="Times New Roman" panose="02020603050405020304" pitchFamily="18" charset="0"/>
              </a:rPr>
              <a:t>, (4) </a:t>
            </a:r>
            <a:r>
              <a:rPr lang="fr-FR" i="1" dirty="0" err="1">
                <a:solidFill>
                  <a:schemeClr val="tx1"/>
                </a:solidFill>
                <a:latin typeface="Times New Roman" panose="02020603050405020304" pitchFamily="18" charset="0"/>
                <a:cs typeface="Times New Roman" panose="02020603050405020304" pitchFamily="18" charset="0"/>
              </a:rPr>
              <a:t>modificare</a:t>
            </a:r>
            <a:r>
              <a:rPr lang="fr-FR" dirty="0">
                <a:solidFill>
                  <a:schemeClr val="tx1"/>
                </a:solidFill>
                <a:latin typeface="Times New Roman" panose="02020603050405020304" pitchFamily="18" charset="0"/>
                <a:cs typeface="Times New Roman" panose="02020603050405020304" pitchFamily="18" charset="0"/>
              </a:rPr>
              <a:t>, (5) </a:t>
            </a:r>
            <a:r>
              <a:rPr lang="fr-FR" i="1" dirty="0" err="1">
                <a:solidFill>
                  <a:schemeClr val="tx1"/>
                </a:solidFill>
                <a:latin typeface="Times New Roman" panose="02020603050405020304" pitchFamily="18" charset="0"/>
                <a:cs typeface="Times New Roman" panose="02020603050405020304" pitchFamily="18" charset="0"/>
              </a:rPr>
              <a:t>dislocare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sau</a:t>
            </a:r>
            <a:r>
              <a:rPr lang="fr-FR" dirty="0">
                <a:solidFill>
                  <a:schemeClr val="tx1"/>
                </a:solidFill>
                <a:latin typeface="Times New Roman" panose="02020603050405020304" pitchFamily="18" charset="0"/>
                <a:cs typeface="Times New Roman" panose="02020603050405020304" pitchFamily="18" charset="0"/>
              </a:rPr>
              <a:t> (6) </a:t>
            </a:r>
            <a:r>
              <a:rPr lang="fr-FR" i="1" dirty="0" err="1">
                <a:solidFill>
                  <a:schemeClr val="tx1"/>
                </a:solidFill>
                <a:latin typeface="Times New Roman" panose="02020603050405020304" pitchFamily="18" charset="0"/>
                <a:cs typeface="Times New Roman" panose="02020603050405020304" pitchFamily="18" charset="0"/>
              </a:rPr>
              <a:t>distrugeri</a:t>
            </a:r>
            <a:r>
              <a:rPr lang="fr-FR" i="1" dirty="0">
                <a:solidFill>
                  <a:schemeClr val="tx1"/>
                </a:solidFill>
                <a:latin typeface="Times New Roman" panose="02020603050405020304" pitchFamily="18" charset="0"/>
                <a:cs typeface="Times New Roman" panose="02020603050405020304" pitchFamily="18" charset="0"/>
              </a:rPr>
              <a:t> </a:t>
            </a:r>
            <a:r>
              <a:rPr lang="fr-FR" i="1" dirty="0" err="1">
                <a:solidFill>
                  <a:schemeClr val="tx1"/>
                </a:solidFill>
                <a:latin typeface="Times New Roman" panose="02020603050405020304" pitchFamily="18" charset="0"/>
                <a:cs typeface="Times New Roman" panose="02020603050405020304" pitchFamily="18" charset="0"/>
              </a:rPr>
              <a:t>neautorizate</a:t>
            </a:r>
            <a:r>
              <a:rPr lang="fr-FR" i="1" dirty="0">
                <a:solidFill>
                  <a:schemeClr val="tx1"/>
                </a:solidFill>
                <a:latin typeface="Times New Roman" panose="02020603050405020304" pitchFamily="18" charset="0"/>
                <a:cs typeface="Times New Roman" panose="02020603050405020304" pitchFamily="18" charset="0"/>
              </a:rPr>
              <a:t> ale </a:t>
            </a:r>
            <a:r>
              <a:rPr lang="fr-FR" i="1" dirty="0" err="1">
                <a:solidFill>
                  <a:schemeClr val="tx1"/>
                </a:solidFill>
                <a:latin typeface="Times New Roman" panose="02020603050405020304" pitchFamily="18" charset="0"/>
                <a:cs typeface="Times New Roman" panose="02020603050405020304" pitchFamily="18" charset="0"/>
              </a:rPr>
              <a:t>atributelor</a:t>
            </a:r>
            <a:r>
              <a:rPr lang="fr-FR" i="1" dirty="0">
                <a:solidFill>
                  <a:schemeClr val="tx1"/>
                </a:solidFill>
                <a:latin typeface="Times New Roman" panose="02020603050405020304" pitchFamily="18" charset="0"/>
                <a:cs typeface="Times New Roman" panose="02020603050405020304" pitchFamily="18" charset="0"/>
              </a:rPr>
              <a:t> </a:t>
            </a:r>
            <a:r>
              <a:rPr lang="fr-FR" i="1" dirty="0" err="1">
                <a:solidFill>
                  <a:schemeClr val="tx1"/>
                </a:solidFill>
                <a:latin typeface="Times New Roman" panose="02020603050405020304" pitchFamily="18" charset="0"/>
                <a:cs typeface="Times New Roman" panose="02020603050405020304" pitchFamily="18" charset="0"/>
              </a:rPr>
              <a:t>informației</a:t>
            </a:r>
            <a:r>
              <a:rPr lang="fr-FR" dirty="0">
                <a:solidFill>
                  <a:schemeClr val="tx1"/>
                </a:solidFill>
                <a:latin typeface="Times New Roman" panose="02020603050405020304" pitchFamily="18" charset="0"/>
                <a:cs typeface="Times New Roman" panose="02020603050405020304" pitchFamily="18" charset="0"/>
              </a:rPr>
              <a:t>, ale IS, TIC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infrastructurilor</a:t>
            </a:r>
            <a:r>
              <a:rPr lang="fr-FR" dirty="0">
                <a:solidFill>
                  <a:schemeClr val="tx1"/>
                </a:solidFill>
                <a:latin typeface="Times New Roman" panose="02020603050405020304" pitchFamily="18" charset="0"/>
                <a:cs typeface="Times New Roman" panose="02020603050405020304" pitchFamily="18" charset="0"/>
              </a:rPr>
              <a:t> de </a:t>
            </a:r>
            <a:r>
              <a:rPr lang="fr-FR" dirty="0" err="1">
                <a:solidFill>
                  <a:schemeClr val="tx1"/>
                </a:solidFill>
                <a:latin typeface="Times New Roman" panose="02020603050405020304" pitchFamily="18" charset="0"/>
                <a:cs typeface="Times New Roman" panose="02020603050405020304" pitchFamily="18" charset="0"/>
              </a:rPr>
              <a:t>procesare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depozitare</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acces</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și</a:t>
            </a:r>
            <a:r>
              <a:rPr lang="fr-FR" dirty="0">
                <a:solidFill>
                  <a:schemeClr val="tx1"/>
                </a:solidFill>
                <a:latin typeface="Times New Roman" panose="02020603050405020304" pitchFamily="18" charset="0"/>
                <a:cs typeface="Times New Roman" panose="02020603050405020304" pitchFamily="18" charset="0"/>
              </a:rPr>
              <a:t> transport al  </a:t>
            </a:r>
            <a:r>
              <a:rPr lang="fr-FR" dirty="0" err="1">
                <a:solidFill>
                  <a:schemeClr val="tx1"/>
                </a:solidFill>
                <a:latin typeface="Times New Roman" panose="02020603050405020304" pitchFamily="18" charset="0"/>
                <a:cs typeface="Times New Roman" panose="02020603050405020304" pitchFamily="18" charset="0"/>
              </a:rPr>
              <a:t>informațiilor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inclusiv</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mass-media</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în</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scopul</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asigurării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intimității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persoanei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continuității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afacerii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suveranității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statului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diminuării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pierderilor</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dezinformării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inclusiv</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prevenirii</a:t>
            </a:r>
            <a:r>
              <a:rPr lang="fr-FR" dirty="0">
                <a:solidFill>
                  <a:schemeClr val="tx1"/>
                </a:solidFill>
                <a:latin typeface="Times New Roman" panose="02020603050405020304" pitchFamily="18" charset="0"/>
                <a:cs typeface="Times New Roman" panose="02020603050405020304" pitchFamily="18" charset="0"/>
              </a:rPr>
              <a:t> </a:t>
            </a:r>
            <a:r>
              <a:rPr lang="fr-FR" dirty="0" err="1">
                <a:solidFill>
                  <a:schemeClr val="tx1"/>
                </a:solidFill>
                <a:latin typeface="Times New Roman" panose="02020603050405020304" pitchFamily="18" charset="0"/>
                <a:cs typeface="Times New Roman" panose="02020603050405020304" pitchFamily="18" charset="0"/>
              </a:rPr>
              <a:t>scurgerii</a:t>
            </a:r>
            <a:r>
              <a:rPr lang="fr-FR" dirty="0">
                <a:solidFill>
                  <a:schemeClr val="tx1"/>
                </a:solidFill>
                <a:latin typeface="Times New Roman" panose="02020603050405020304" pitchFamily="18" charset="0"/>
                <a:cs typeface="Times New Roman" panose="02020603050405020304" pitchFamily="18" charset="0"/>
              </a:rPr>
              <a:t> de date, </a:t>
            </a:r>
            <a:r>
              <a:rPr lang="fr-FR" dirty="0" err="1" smtClean="0">
                <a:solidFill>
                  <a:schemeClr val="tx1"/>
                </a:solidFill>
                <a:latin typeface="Times New Roman" panose="02020603050405020304" pitchFamily="18" charset="0"/>
                <a:cs typeface="Times New Roman" panose="02020603050405020304" pitchFamily="18" charset="0"/>
              </a:rPr>
              <a:t>spionaj</a:t>
            </a:r>
            <a:r>
              <a:rPr lang="fr-FR"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2933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MD" b="1" dirty="0">
                <a:solidFill>
                  <a:schemeClr val="tx1"/>
                </a:solidFill>
                <a:latin typeface="Times New Roman" panose="02020603050405020304" pitchFamily="18" charset="0"/>
                <a:cs typeface="Times New Roman" panose="02020603050405020304" pitchFamily="18" charset="0"/>
              </a:rPr>
              <a:t>2. Securitatea informațională în contextul globalizării.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gn="just"/>
            <a:r>
              <a:rPr lang="ro-MD" sz="2000" dirty="0">
                <a:solidFill>
                  <a:schemeClr val="tx1"/>
                </a:solidFill>
                <a:latin typeface="Times New Roman" panose="02020603050405020304" pitchFamily="18" charset="0"/>
                <a:cs typeface="Times New Roman" panose="02020603050405020304" pitchFamily="18" charset="0"/>
              </a:rPr>
              <a:t>Globalizarea, este un fenomen amplu dezbătut, nu putea să nu influenţeze aspectele legate de securitatea naţională, de ameninţările privind siguranţa oamenilor şi informaţiilor, a instituţiilor naţionale şi internaţionale. Extinderea la scară globală a utilizării diferitelor mecanisme de prelucrare şi comunicare a informaţiilor, de control al activităţilor a condus şi la apariţia nevoii de a lua în considerare noile aspecte ce influenţează securitatea spaţiului cibernetic global. </a:t>
            </a:r>
            <a:endParaRPr lang="en-US" sz="2000" dirty="0" smtClean="0">
              <a:solidFill>
                <a:schemeClr val="tx1"/>
              </a:solidFill>
              <a:latin typeface="Times New Roman" panose="02020603050405020304" pitchFamily="18" charset="0"/>
              <a:cs typeface="Times New Roman" panose="02020603050405020304" pitchFamily="18" charset="0"/>
            </a:endParaRPr>
          </a:p>
          <a:p>
            <a:pPr algn="just"/>
            <a:r>
              <a:rPr lang="ro-MD" sz="2000" dirty="0">
                <a:solidFill>
                  <a:schemeClr val="tx1"/>
                </a:solidFill>
                <a:latin typeface="Times New Roman" panose="02020603050405020304" pitchFamily="18" charset="0"/>
                <a:cs typeface="Times New Roman" panose="02020603050405020304" pitchFamily="18" charset="0"/>
              </a:rPr>
              <a:t>Securitatea naţională şi economia sînt total dependente de tehnologiile informaţionale şi de infrastructura informaţională. Nucleul infrastructurii informaţionale, de care depinde omenirea, se află Internetul. Utilizarea de către infractori a tehnologiilor informaţionale şi telecomunicaţionale, în primul rînd a reţelei Internet, prezintă un pericol serios în procesul de promovare a securităţii societăţii la nivel global. Cea mai importantă problemă de care sunt preocupaţi utilizatorii Internetului este problema securităţii </a:t>
            </a:r>
            <a:r>
              <a:rPr lang="ro-MD" sz="2000" dirty="0" smtClean="0">
                <a:solidFill>
                  <a:schemeClr val="tx1"/>
                </a:solidFill>
                <a:latin typeface="Times New Roman" panose="02020603050405020304" pitchFamily="18" charset="0"/>
                <a:cs typeface="Times New Roman" panose="02020603050405020304" pitchFamily="18" charset="0"/>
              </a:rPr>
              <a:t>informaţionale</a:t>
            </a:r>
            <a:r>
              <a:rPr lang="en-US" sz="2000" dirty="0" smtClean="0">
                <a:solidFill>
                  <a:schemeClr val="tx1"/>
                </a:solidFill>
                <a:latin typeface="Times New Roman" panose="02020603050405020304" pitchFamily="18" charset="0"/>
                <a:cs typeface="Times New Roman" panose="02020603050405020304" pitchFamily="18" charset="0"/>
              </a:rPr>
              <a:t>.</a:t>
            </a:r>
            <a:endParaRPr lang="en-US" sz="2000"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34002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ro-MD" b="1" dirty="0">
                <a:solidFill>
                  <a:schemeClr val="tx1"/>
                </a:solidFill>
                <a:latin typeface="Times New Roman" panose="02020603050405020304" pitchFamily="18" charset="0"/>
                <a:cs typeface="Times New Roman" panose="02020603050405020304" pitchFamily="18" charset="0"/>
              </a:rPr>
              <a:t>2. Securitatea informațională în contextul globalizării.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solidFill>
                  <a:schemeClr val="tx1"/>
                </a:solidFill>
                <a:latin typeface="Times New Roman" panose="02020603050405020304" pitchFamily="18" charset="0"/>
                <a:cs typeface="Times New Roman" panose="02020603050405020304" pitchFamily="18" charset="0"/>
              </a:rPr>
              <a:t>	</a:t>
            </a:r>
            <a:r>
              <a:rPr lang="ro-MD" dirty="0" smtClean="0">
                <a:solidFill>
                  <a:schemeClr val="tx1"/>
                </a:solidFill>
                <a:latin typeface="Times New Roman" panose="02020603050405020304" pitchFamily="18" charset="0"/>
                <a:cs typeface="Times New Roman" panose="02020603050405020304" pitchFamily="18" charset="0"/>
              </a:rPr>
              <a:t>Scopurile </a:t>
            </a:r>
            <a:r>
              <a:rPr lang="ro-MD" dirty="0">
                <a:solidFill>
                  <a:schemeClr val="tx1"/>
                </a:solidFill>
                <a:latin typeface="Times New Roman" panose="02020603050405020304" pitchFamily="18" charset="0"/>
                <a:cs typeface="Times New Roman" panose="02020603050405020304" pitchFamily="18" charset="0"/>
              </a:rPr>
              <a:t>securităţii informaţionale trebuie să fie stabilite pe baza priorităţilor constante ale securităţii naţionale ce corespund sarcinilor de lungă durată ale dezvoltării mediului informaţional al societăţii, incluzînd:</a:t>
            </a:r>
            <a:endParaRPr lang="en-US" dirty="0">
              <a:solidFill>
                <a:schemeClr val="tx1"/>
              </a:solidFill>
              <a:latin typeface="Times New Roman" panose="02020603050405020304" pitchFamily="18" charset="0"/>
              <a:cs typeface="Times New Roman" panose="02020603050405020304" pitchFamily="18" charset="0"/>
            </a:endParaRPr>
          </a:p>
          <a:p>
            <a:pPr algn="just"/>
            <a:r>
              <a:rPr lang="ro-MD" dirty="0">
                <a:solidFill>
                  <a:schemeClr val="tx1"/>
                </a:solidFill>
                <a:latin typeface="Times New Roman" panose="02020603050405020304" pitchFamily="18" charset="0"/>
                <a:cs typeface="Times New Roman" panose="02020603050405020304" pitchFamily="18" charset="0"/>
              </a:rPr>
              <a:t>- apărarea intereselor naţionale ale statului în condiţiile globalizării proceselor informaţionale şi formării reţelelor informaţionale globale;</a:t>
            </a:r>
            <a:endParaRPr lang="en-US" dirty="0">
              <a:solidFill>
                <a:schemeClr val="tx1"/>
              </a:solidFill>
              <a:latin typeface="Times New Roman" panose="02020603050405020304" pitchFamily="18" charset="0"/>
              <a:cs typeface="Times New Roman" panose="02020603050405020304" pitchFamily="18" charset="0"/>
            </a:endParaRPr>
          </a:p>
          <a:p>
            <a:pPr algn="just"/>
            <a:r>
              <a:rPr lang="ro-MD" dirty="0">
                <a:solidFill>
                  <a:schemeClr val="tx1"/>
                </a:solidFill>
                <a:latin typeface="Times New Roman" panose="02020603050405020304" pitchFamily="18" charset="0"/>
                <a:cs typeface="Times New Roman" panose="02020603050405020304" pitchFamily="18" charset="0"/>
              </a:rPr>
              <a:t> - asigurarea organelor puterii şi conducerii de stat, persoanelor fizice şi juridice cu informaţie veridică, completă şi oportună, necesară pentru luarea deciziilor; prevenirea încălcării integrităţii resurselor informaţionale de stat, utilizării lor nelegitime şi ineficiente;</a:t>
            </a:r>
            <a:endParaRPr lang="en-US" dirty="0">
              <a:solidFill>
                <a:schemeClr val="tx1"/>
              </a:solidFill>
              <a:latin typeface="Times New Roman" panose="02020603050405020304" pitchFamily="18" charset="0"/>
              <a:cs typeface="Times New Roman" panose="02020603050405020304" pitchFamily="18" charset="0"/>
            </a:endParaRPr>
          </a:p>
          <a:p>
            <a:pPr algn="just"/>
            <a:r>
              <a:rPr lang="ro-MD" dirty="0">
                <a:solidFill>
                  <a:schemeClr val="tx1"/>
                </a:solidFill>
                <a:latin typeface="Times New Roman" panose="02020603050405020304" pitchFamily="18" charset="0"/>
                <a:cs typeface="Times New Roman" panose="02020603050405020304" pitchFamily="18" charset="0"/>
              </a:rPr>
              <a:t> - realizarea drepturilor cetăţenilor, organizaţiilor şi statului în vederea obţinerii, difuzării şi utilizării </a:t>
            </a:r>
            <a:r>
              <a:rPr lang="ro-MD" dirty="0" smtClean="0">
                <a:solidFill>
                  <a:schemeClr val="tx1"/>
                </a:solidFill>
                <a:latin typeface="Times New Roman" panose="02020603050405020304" pitchFamily="18" charset="0"/>
                <a:cs typeface="Times New Roman" panose="02020603050405020304" pitchFamily="18" charset="0"/>
              </a:rPr>
              <a:t>informaţiei;</a:t>
            </a:r>
            <a:endParaRPr lang="en-US" dirty="0" smtClean="0">
              <a:solidFill>
                <a:schemeClr val="tx1"/>
              </a:solidFill>
              <a:latin typeface="Times New Roman" panose="02020603050405020304" pitchFamily="18" charset="0"/>
              <a:cs typeface="Times New Roman" panose="02020603050405020304" pitchFamily="18" charset="0"/>
            </a:endParaRPr>
          </a:p>
          <a:p>
            <a:pPr algn="just"/>
            <a:r>
              <a:rPr lang="ro-MD" dirty="0"/>
              <a:t> </a:t>
            </a:r>
            <a:r>
              <a:rPr lang="ro-MD" dirty="0">
                <a:solidFill>
                  <a:schemeClr val="tx1"/>
                </a:solidFill>
                <a:latin typeface="Times New Roman" panose="02020603050405020304" pitchFamily="18" charset="0"/>
                <a:cs typeface="Times New Roman" panose="02020603050405020304" pitchFamily="18" charset="0"/>
              </a:rPr>
              <a:t>- susţinerea normelor democratice, în special a principiilor de interacţiune a statului, societăţii şi persoanei în mediul informaţional, în calitate de agenţi realmente egali ai relaţiilor democratice; </a:t>
            </a:r>
            <a:endParaRPr lang="en-US" dirty="0">
              <a:solidFill>
                <a:schemeClr val="tx1"/>
              </a:solidFill>
              <a:latin typeface="Times New Roman" panose="02020603050405020304" pitchFamily="18" charset="0"/>
              <a:cs typeface="Times New Roman" panose="02020603050405020304" pitchFamily="18" charset="0"/>
            </a:endParaRPr>
          </a:p>
          <a:p>
            <a:pPr algn="just"/>
            <a:r>
              <a:rPr lang="ro-MD" dirty="0">
                <a:solidFill>
                  <a:schemeClr val="tx1"/>
                </a:solidFill>
                <a:latin typeface="Times New Roman" panose="02020603050405020304" pitchFamily="18" charset="0"/>
                <a:cs typeface="Times New Roman" panose="02020603050405020304" pitchFamily="18" charset="0"/>
              </a:rPr>
              <a:t>- protecţia informaţională a cetăţenilor. </a:t>
            </a:r>
            <a:endParaRPr lang="en-US" dirty="0">
              <a:solidFill>
                <a:schemeClr val="tx1"/>
              </a:solidFill>
              <a:latin typeface="Times New Roman" panose="02020603050405020304" pitchFamily="18" charset="0"/>
              <a:cs typeface="Times New Roman" panose="02020603050405020304" pitchFamily="18" charset="0"/>
            </a:endParaRPr>
          </a:p>
          <a:p>
            <a:pPr algn="just"/>
            <a:endParaRPr lang="en-US"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98337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MD" sz="3000" b="1" dirty="0">
                <a:solidFill>
                  <a:schemeClr val="tx1"/>
                </a:solidFill>
                <a:latin typeface="Times New Roman" panose="02020603050405020304" pitchFamily="18" charset="0"/>
                <a:cs typeface="Times New Roman" panose="02020603050405020304" pitchFamily="18" charset="0"/>
              </a:rPr>
              <a:t>3. Riscuri şi ameninţări la adresa securității informaționale. </a:t>
            </a:r>
            <a:r>
              <a:rPr lang="en-US" sz="3000" dirty="0">
                <a:solidFill>
                  <a:schemeClr val="tx1"/>
                </a:solidFill>
                <a:latin typeface="Times New Roman" panose="02020603050405020304" pitchFamily="18" charset="0"/>
                <a:cs typeface="Times New Roman" panose="02020603050405020304" pitchFamily="18" charset="0"/>
              </a:rPr>
              <a:t/>
            </a:r>
            <a:br>
              <a:rPr lang="en-US" sz="3000" dirty="0">
                <a:solidFill>
                  <a:schemeClr val="tx1"/>
                </a:solidFill>
                <a:latin typeface="Times New Roman" panose="02020603050405020304" pitchFamily="18" charset="0"/>
                <a:cs typeface="Times New Roman" panose="02020603050405020304" pitchFamily="18" charset="0"/>
              </a:rPr>
            </a:br>
            <a:endParaRPr lang="en-US" sz="30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1" algn="just"/>
            <a:r>
              <a:rPr lang="ro-MD" sz="1800" dirty="0">
                <a:solidFill>
                  <a:schemeClr val="tx1"/>
                </a:solidFill>
                <a:latin typeface="Times New Roman" panose="02020603050405020304" pitchFamily="18" charset="0"/>
                <a:cs typeface="Times New Roman" panose="02020603050405020304" pitchFamily="18" charset="0"/>
              </a:rPr>
              <a:t>Ameninţările specifice spaţiului cibernetic se caracterizează prin asimetrie şi dinamică accentuată şi caracter global, ceea ce le face dificil de identificat şi de contracarat prin măsuri proporţionale cu impactul materializării riscurilor</a:t>
            </a:r>
            <a:r>
              <a:rPr lang="ro-MD" sz="1800" dirty="0" smtClean="0">
                <a:solidFill>
                  <a:schemeClr val="tx1"/>
                </a:solidFill>
                <a:latin typeface="Times New Roman" panose="02020603050405020304" pitchFamily="18" charset="0"/>
                <a:cs typeface="Times New Roman" panose="02020603050405020304" pitchFamily="18" charset="0"/>
              </a:rPr>
              <a:t>.</a:t>
            </a:r>
            <a:endParaRPr lang="en-US" sz="1800" dirty="0" smtClean="0">
              <a:solidFill>
                <a:schemeClr val="tx1"/>
              </a:solidFill>
              <a:latin typeface="Times New Roman" panose="02020603050405020304" pitchFamily="18" charset="0"/>
              <a:cs typeface="Times New Roman" panose="02020603050405020304" pitchFamily="18" charset="0"/>
            </a:endParaRPr>
          </a:p>
          <a:p>
            <a:pPr lvl="1" algn="just"/>
            <a:r>
              <a:rPr lang="ro-MD" sz="1800" dirty="0" smtClean="0">
                <a:solidFill>
                  <a:schemeClr val="tx1"/>
                </a:solidFill>
                <a:latin typeface="Times New Roman" panose="02020603050405020304" pitchFamily="18" charset="0"/>
                <a:cs typeface="Times New Roman" panose="02020603050405020304" pitchFamily="18" charset="0"/>
              </a:rPr>
              <a:t> </a:t>
            </a:r>
            <a:r>
              <a:rPr lang="ro-MD" sz="1800" dirty="0">
                <a:solidFill>
                  <a:schemeClr val="tx1"/>
                </a:solidFill>
                <a:latin typeface="Times New Roman" panose="02020603050405020304" pitchFamily="18" charset="0"/>
                <a:cs typeface="Times New Roman" panose="02020603050405020304" pitchFamily="18" charset="0"/>
              </a:rPr>
              <a:t>În prezent, confruntările cu ameninţările provenite din spaţiul cibernetic la adresa infrastructurilor critice, având în vedere interdependenţa din ce în ce mai ridicată între infrastructurile cibernetice şi infrastructuri, precum cele din sectoarele financiar-bancar, transport, energie şi apărare naţională. </a:t>
            </a:r>
            <a:endParaRPr lang="en-US" sz="1800" dirty="0" smtClean="0">
              <a:solidFill>
                <a:schemeClr val="tx1"/>
              </a:solidFill>
              <a:latin typeface="Times New Roman" panose="02020603050405020304" pitchFamily="18" charset="0"/>
              <a:cs typeface="Times New Roman" panose="02020603050405020304" pitchFamily="18" charset="0"/>
            </a:endParaRPr>
          </a:p>
          <a:p>
            <a:endParaRPr lang="en-US" dirty="0"/>
          </a:p>
          <a:p>
            <a:pPr algn="ctr"/>
            <a:r>
              <a:rPr lang="ro-MD" b="1" dirty="0">
                <a:solidFill>
                  <a:schemeClr val="tx1"/>
                </a:solidFill>
                <a:latin typeface="Times New Roman" panose="02020603050405020304" pitchFamily="18" charset="0"/>
                <a:cs typeface="Times New Roman" panose="02020603050405020304" pitchFamily="18" charset="0"/>
              </a:rPr>
              <a:t>RISC = AMENINŢĂRI+VULNERABILITĂŢI+VALOAREA INFORMAŢIILOR</a:t>
            </a:r>
            <a:endParaRPr lang="en-US"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67192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MD" sz="3000" b="1" dirty="0">
                <a:solidFill>
                  <a:schemeClr val="tx1"/>
                </a:solidFill>
                <a:latin typeface="Times New Roman" panose="02020603050405020304" pitchFamily="18" charset="0"/>
                <a:cs typeface="Times New Roman" panose="02020603050405020304" pitchFamily="18" charset="0"/>
              </a:rPr>
              <a:t>3. Riscuri şi ameninţări la adresa securității informaționale. </a:t>
            </a:r>
            <a:r>
              <a:rPr lang="en-US" sz="3000" dirty="0">
                <a:solidFill>
                  <a:schemeClr val="tx1"/>
                </a:solidFill>
                <a:latin typeface="Times New Roman" panose="02020603050405020304" pitchFamily="18" charset="0"/>
                <a:cs typeface="Times New Roman" panose="02020603050405020304" pitchFamily="18" charset="0"/>
              </a:rPr>
              <a:t/>
            </a:r>
            <a:br>
              <a:rPr lang="en-US" sz="3000" dirty="0">
                <a:solidFill>
                  <a:schemeClr val="tx1"/>
                </a:solidFill>
                <a:latin typeface="Times New Roman" panose="02020603050405020304" pitchFamily="18" charset="0"/>
                <a:cs typeface="Times New Roman" panose="02020603050405020304" pitchFamily="18" charset="0"/>
              </a:rPr>
            </a:br>
            <a:endParaRPr lang="en-US" sz="3000" dirty="0"/>
          </a:p>
        </p:txBody>
      </p:sp>
      <p:sp>
        <p:nvSpPr>
          <p:cNvPr id="3" name="Content Placeholder 2"/>
          <p:cNvSpPr>
            <a:spLocks noGrp="1"/>
          </p:cNvSpPr>
          <p:nvPr>
            <p:ph idx="1"/>
          </p:nvPr>
        </p:nvSpPr>
        <p:spPr/>
        <p:txBody>
          <a:bodyPr/>
          <a:lstStyle/>
          <a:p>
            <a:pPr marL="0" indent="0" algn="just">
              <a:lnSpc>
                <a:spcPct val="150000"/>
              </a:lnSpc>
              <a:spcBef>
                <a:spcPts val="0"/>
              </a:spcBef>
              <a:buNone/>
            </a:pPr>
            <a:r>
              <a:rPr lang="en-US" dirty="0" smtClean="0"/>
              <a:t>	</a:t>
            </a:r>
            <a:r>
              <a:rPr lang="ro-MD" dirty="0" smtClean="0">
                <a:solidFill>
                  <a:schemeClr val="tx1"/>
                </a:solidFill>
                <a:latin typeface="Times New Roman" panose="02020603050405020304" pitchFamily="18" charset="0"/>
                <a:cs typeface="Times New Roman" panose="02020603050405020304" pitchFamily="18" charset="0"/>
              </a:rPr>
              <a:t>Principale </a:t>
            </a:r>
            <a:r>
              <a:rPr lang="ro-MD" dirty="0">
                <a:solidFill>
                  <a:schemeClr val="tx1"/>
                </a:solidFill>
                <a:latin typeface="Times New Roman" panose="02020603050405020304" pitchFamily="18" charset="0"/>
                <a:cs typeface="Times New Roman" panose="02020603050405020304" pitchFamily="18" charset="0"/>
              </a:rPr>
              <a:t>persoane care generează ameninţări în spaţiul cibernetic sunt:</a:t>
            </a:r>
            <a:endParaRPr lang="en-US" dirty="0">
              <a:solidFill>
                <a:schemeClr val="tx1"/>
              </a:solidFill>
              <a:latin typeface="Times New Roman" panose="02020603050405020304" pitchFamily="18" charset="0"/>
              <a:cs typeface="Times New Roman" panose="02020603050405020304" pitchFamily="18" charset="0"/>
            </a:endParaRPr>
          </a:p>
          <a:p>
            <a:pPr marL="0" indent="0" algn="just">
              <a:lnSpc>
                <a:spcPct val="150000"/>
              </a:lnSpc>
              <a:spcBef>
                <a:spcPts val="0"/>
              </a:spcBef>
            </a:pPr>
            <a:r>
              <a:rPr lang="ro-MD" dirty="0">
                <a:solidFill>
                  <a:schemeClr val="tx1"/>
                </a:solidFill>
                <a:latin typeface="Times New Roman" panose="02020603050405020304" pitchFamily="18" charset="0"/>
                <a:cs typeface="Times New Roman" panose="02020603050405020304" pitchFamily="18" charset="0"/>
              </a:rPr>
              <a:t> </a:t>
            </a:r>
            <a:r>
              <a:rPr lang="ro-MD" dirty="0" smtClean="0">
                <a:solidFill>
                  <a:schemeClr val="tx1"/>
                </a:solidFill>
                <a:latin typeface="Times New Roman" panose="02020603050405020304" pitchFamily="18" charset="0"/>
                <a:cs typeface="Times New Roman" panose="02020603050405020304" pitchFamily="18" charset="0"/>
              </a:rPr>
              <a:t> </a:t>
            </a:r>
            <a:r>
              <a:rPr lang="ro-MD" i="1" dirty="0">
                <a:solidFill>
                  <a:schemeClr val="tx1"/>
                </a:solidFill>
                <a:latin typeface="Times New Roman" panose="02020603050405020304" pitchFamily="18" charset="0"/>
                <a:cs typeface="Times New Roman" panose="02020603050405020304" pitchFamily="18" charset="0"/>
              </a:rPr>
              <a:t>persoane sau grupări de criminalitate organizată </a:t>
            </a:r>
            <a:r>
              <a:rPr lang="ro-MD" dirty="0">
                <a:solidFill>
                  <a:schemeClr val="tx1"/>
                </a:solidFill>
                <a:latin typeface="Times New Roman" panose="02020603050405020304" pitchFamily="18" charset="0"/>
                <a:cs typeface="Times New Roman" panose="02020603050405020304" pitchFamily="18" charset="0"/>
              </a:rPr>
              <a:t>care exploatează vulnerabilităţile spaţiului cibernetic în scopul obţinerii de avantaje patrimoniale sau nepatrimoniale;</a:t>
            </a:r>
            <a:endParaRPr lang="en-US" dirty="0">
              <a:solidFill>
                <a:schemeClr val="tx1"/>
              </a:solidFill>
              <a:latin typeface="Times New Roman" panose="02020603050405020304" pitchFamily="18" charset="0"/>
              <a:cs typeface="Times New Roman" panose="02020603050405020304" pitchFamily="18" charset="0"/>
            </a:endParaRPr>
          </a:p>
          <a:p>
            <a:pPr marL="0" indent="0" algn="just">
              <a:lnSpc>
                <a:spcPct val="150000"/>
              </a:lnSpc>
              <a:spcBef>
                <a:spcPts val="0"/>
              </a:spcBef>
            </a:pPr>
            <a:r>
              <a:rPr lang="ro-MD" dirty="0">
                <a:solidFill>
                  <a:schemeClr val="tx1"/>
                </a:solidFill>
                <a:latin typeface="Times New Roman" panose="02020603050405020304" pitchFamily="18" charset="0"/>
                <a:cs typeface="Times New Roman" panose="02020603050405020304" pitchFamily="18" charset="0"/>
              </a:rPr>
              <a:t> </a:t>
            </a:r>
            <a:r>
              <a:rPr lang="ro-MD" i="1" dirty="0" smtClean="0">
                <a:solidFill>
                  <a:schemeClr val="tx1"/>
                </a:solidFill>
                <a:latin typeface="Times New Roman" panose="02020603050405020304" pitchFamily="18" charset="0"/>
                <a:cs typeface="Times New Roman" panose="02020603050405020304" pitchFamily="18" charset="0"/>
              </a:rPr>
              <a:t>terorişti </a:t>
            </a:r>
            <a:r>
              <a:rPr lang="ro-MD" i="1" dirty="0">
                <a:solidFill>
                  <a:schemeClr val="tx1"/>
                </a:solidFill>
                <a:latin typeface="Times New Roman" panose="02020603050405020304" pitchFamily="18" charset="0"/>
                <a:cs typeface="Times New Roman" panose="02020603050405020304" pitchFamily="18" charset="0"/>
              </a:rPr>
              <a:t>sau extremişti </a:t>
            </a:r>
            <a:r>
              <a:rPr lang="ro-MD" dirty="0">
                <a:solidFill>
                  <a:schemeClr val="tx1"/>
                </a:solidFill>
                <a:latin typeface="Times New Roman" panose="02020603050405020304" pitchFamily="18" charset="0"/>
                <a:cs typeface="Times New Roman" panose="02020603050405020304" pitchFamily="18" charset="0"/>
              </a:rPr>
              <a:t>care utilizează spaţiul cibernetic pentru desfăşurarea şi coordonarea unor atacuri teroriste, activităţi de comunicare, propagandă, recrutare şi instruire, colectare de fonduri etc., în scopuri teroriste; </a:t>
            </a:r>
            <a:endParaRPr lang="en-US" dirty="0">
              <a:solidFill>
                <a:schemeClr val="tx1"/>
              </a:solidFill>
              <a:latin typeface="Times New Roman" panose="02020603050405020304" pitchFamily="18" charset="0"/>
              <a:cs typeface="Times New Roman" panose="02020603050405020304" pitchFamily="18" charset="0"/>
            </a:endParaRPr>
          </a:p>
          <a:p>
            <a:pPr marL="0" indent="0" algn="just">
              <a:lnSpc>
                <a:spcPct val="150000"/>
              </a:lnSpc>
              <a:spcBef>
                <a:spcPts val="0"/>
              </a:spcBef>
            </a:pPr>
            <a:r>
              <a:rPr lang="ro-MD" i="1" dirty="0" smtClean="0">
                <a:solidFill>
                  <a:schemeClr val="tx1"/>
                </a:solidFill>
                <a:latin typeface="Times New Roman" panose="02020603050405020304" pitchFamily="18" charset="0"/>
                <a:cs typeface="Times New Roman" panose="02020603050405020304" pitchFamily="18" charset="0"/>
              </a:rPr>
              <a:t>state </a:t>
            </a:r>
            <a:r>
              <a:rPr lang="ro-MD" i="1" dirty="0">
                <a:solidFill>
                  <a:schemeClr val="tx1"/>
                </a:solidFill>
                <a:latin typeface="Times New Roman" panose="02020603050405020304" pitchFamily="18" charset="0"/>
                <a:cs typeface="Times New Roman" panose="02020603050405020304" pitchFamily="18" charset="0"/>
              </a:rPr>
              <a:t>sau actori non-statali </a:t>
            </a:r>
            <a:r>
              <a:rPr lang="ro-MD" dirty="0">
                <a:solidFill>
                  <a:schemeClr val="tx1"/>
                </a:solidFill>
                <a:latin typeface="Times New Roman" panose="02020603050405020304" pitchFamily="18" charset="0"/>
                <a:cs typeface="Times New Roman" panose="02020603050405020304" pitchFamily="18" charset="0"/>
              </a:rPr>
              <a:t>care iniţiază sau derulează operaţiuni în spaţiul cibernetic în scopul culegerii de informaţii din domeniile guvernamental, militar, economic sau al materializării altor ameninţări la adresa securităţii naţionale</a:t>
            </a:r>
            <a:r>
              <a:rPr lang="ro-MD" dirty="0" smtClean="0">
                <a:solidFill>
                  <a:schemeClr val="tx1"/>
                </a:solidFill>
                <a:latin typeface="Times New Roman" panose="02020603050405020304" pitchFamily="18" charset="0"/>
                <a:cs typeface="Times New Roman" panose="02020603050405020304" pitchFamily="18" charset="0"/>
              </a:rPr>
              <a:t>.</a:t>
            </a:r>
            <a:endParaRPr lang="en-US" dirty="0">
              <a:solidFill>
                <a:schemeClr val="tx1"/>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4694632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35</TotalTime>
  <Words>995</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Times New Roman</vt:lpstr>
      <vt:lpstr>Trebuchet MS</vt:lpstr>
      <vt:lpstr>Wingdings 3</vt:lpstr>
      <vt:lpstr>Facet</vt:lpstr>
      <vt:lpstr>UNIVERSITATEA DE STAT DIN MOLDOVA FACULTATEA RELAȚII INTERNAȚIONALE ȘTIINȚE POLITICE ȘI ADMINISTRATIVE </vt:lpstr>
      <vt:lpstr>Cuprins</vt:lpstr>
      <vt:lpstr>Introducere </vt:lpstr>
      <vt:lpstr>1. Noțiuni generale privind securitatea informațională. Cadrul conceptual și terminologic.  </vt:lpstr>
      <vt:lpstr>1. Noțiuni generale privind securitatea informațională. Cadrul conceptual și terminologic.</vt:lpstr>
      <vt:lpstr>2. Securitatea informațională în contextul globalizării.  </vt:lpstr>
      <vt:lpstr>2. Securitatea informațională în contextul globalizării.  </vt:lpstr>
      <vt:lpstr>3. Riscuri şi ameninţări la adresa securității informaționale.  </vt:lpstr>
      <vt:lpstr>3. Riscuri şi ameninţări la adresa securității informaționale.  </vt:lpstr>
      <vt:lpstr>Concluzie</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UNIVERSITATEA DE STAT DIN MOLDOVA FACULTATEA RELAȚII INTERNAȚIONALE ȘTIINȚE POLITICE ȘI ADMINISTRATIVE </dc:title>
  <dc:creator>User-06</dc:creator>
  <cp:lastModifiedBy>User-06</cp:lastModifiedBy>
  <cp:revision>20</cp:revision>
  <dcterms:created xsi:type="dcterms:W3CDTF">2023-11-16T11:56:07Z</dcterms:created>
  <dcterms:modified xsi:type="dcterms:W3CDTF">2023-11-16T12:31:44Z</dcterms:modified>
</cp:coreProperties>
</file>