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1B805F-FF0F-4BAA-A3A3-E4F945D687F8}" type="datetimeFigureOut">
              <a:rPr lang="en-US" dirty="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0B5C51-60B3-48EF-AA78-DB950F30DBA2}" type="datetimeFigureOut">
              <a:rPr lang="en-US" dirty="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D676B-6E73-4E3B-A9B3-4966DB9B52A5}" type="datetimeFigureOut">
              <a:rPr lang="en-US" dirty="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F3A6-CC5D-4649-8527-DB0C21FDDFD9}" type="datetimeFigureOut">
              <a:rPr lang="en-US" dirty="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5B6F927C-B73E-4F9D-ADFE-F6E23BD7CEE8}" type="datetimeFigureOut">
              <a:rPr lang="en-US" dirty="0"/>
              <a:t>12/12/2021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B1FFFF-984A-4EE5-9BF2-EC9310C878F1}" type="datetimeFigureOut">
              <a:rPr lang="en-US" dirty="0"/>
              <a:t>12/12/2021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271C1-B42E-4A60-A25F-0185B888604B}" type="datetimeFigureOut">
              <a:rPr lang="en-US" dirty="0"/>
              <a:t>12/12/2021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416292-3725-4763-8973-4C59F0403D99}" type="datetimeFigureOut">
              <a:rPr lang="en-US" dirty="0"/>
              <a:t>12/12/2021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96D1-8909-469F-911A-4C12C68BF5D9}" type="datetimeFigureOut">
              <a:rPr lang="en-US" dirty="0"/>
              <a:t>12/12/2021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6A73BC-5D11-4675-B334-102E1E8C9B50}" type="datetimeFigureOut">
              <a:rPr lang="en-US" dirty="0"/>
              <a:t>12/12/2021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27B8E45F-652B-4E89-8925-000B0AB8FD98}" type="datetimeFigureOut">
              <a:rPr lang="en-US" dirty="0"/>
              <a:t>12/12/2021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C4A3462A-2D5B-48AF-A3D4-EF8A90A50A80}" type="datetimeFigureOut">
              <a:rPr lang="en-US" dirty="0"/>
              <a:t>12/12/2021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ibn.idsi.md/sites/default/files/imag_file/Conflictele%2520armate%2520fara%2520caracter%2520international.pdf" TargetMode="External"/><Relationship Id="rId7" Type="http://schemas.openxmlformats.org/officeDocument/2006/relationships/hyperlink" Target="http://www.academy.army.md/wp-content/uploads/Probleme-ale-stiintei-militare-studii-2016-1.pdf" TargetMode="External"/><Relationship Id="rId2" Type="http://schemas.openxmlformats.org/officeDocument/2006/relationships/hyperlink" Target="https://www.scribd.com/presentation/403038782/Conflictele-Militare-Interne-amestecul-Militar-Intern" TargetMode="External"/><Relationship Id="rId1" Type="http://schemas.openxmlformats.org/officeDocument/2006/relationships/slideLayout" Target="../slideLayouts/slideLayout6.xml"/><Relationship Id="rId6" Type="http://schemas.openxmlformats.org/officeDocument/2006/relationships/hyperlink" Target="https://eur-lex.europa.eu/legal-content/RO/TXT/HTML/?uri=LEGISSUM:ah0004&amp;from=EN" TargetMode="External"/><Relationship Id="rId5" Type="http://schemas.openxmlformats.org/officeDocument/2006/relationships/hyperlink" Target="http://lex.justice.md/index.php?action=view&amp;view=doc&amp;lang=1&amp;id=376667" TargetMode="External"/><Relationship Id="rId4" Type="http://schemas.openxmlformats.org/officeDocument/2006/relationships/hyperlink" Target="http://legislatie.just.ro/Public/DetaliiDocument/1936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8CC11-C403-4A45-B4F6-237E2B490466}"/>
              </a:ext>
            </a:extLst>
          </p:cNvPr>
          <p:cNvSpPr>
            <a:spLocks noGrp="1"/>
          </p:cNvSpPr>
          <p:nvPr>
            <p:ph type="ctrTitle"/>
          </p:nvPr>
        </p:nvSpPr>
        <p:spPr/>
        <p:txBody>
          <a:bodyPr/>
          <a:lstStyle/>
          <a:p>
            <a:r>
              <a:rPr lang="ro-RO" sz="7200" b="1" dirty="0">
                <a:solidFill>
                  <a:srgbClr val="19557D"/>
                </a:solidFill>
                <a:latin typeface="Microsoft Tai Le" panose="020B0502040204020203" pitchFamily="34" charset="0"/>
                <a:cs typeface="Microsoft Tai Le" panose="020B0502040204020203" pitchFamily="34" charset="0"/>
              </a:rPr>
              <a:t>CONFLICTE MILITARE</a:t>
            </a:r>
            <a:endParaRPr lang="ru-RU" dirty="0">
              <a:cs typeface="Microsoft Tai Le" panose="020B0502040204020203" pitchFamily="34" charset="0"/>
            </a:endParaRPr>
          </a:p>
        </p:txBody>
      </p:sp>
      <p:sp>
        <p:nvSpPr>
          <p:cNvPr id="3" name="Subtitle 2">
            <a:extLst>
              <a:ext uri="{FF2B5EF4-FFF2-40B4-BE49-F238E27FC236}">
                <a16:creationId xmlns:a16="http://schemas.microsoft.com/office/drawing/2014/main" id="{01A874EF-CCA2-4ABC-90D9-CEDAC7FD0403}"/>
              </a:ext>
            </a:extLst>
          </p:cNvPr>
          <p:cNvSpPr>
            <a:spLocks noGrp="1"/>
          </p:cNvSpPr>
          <p:nvPr>
            <p:ph type="subTitle" idx="1"/>
          </p:nvPr>
        </p:nvSpPr>
        <p:spPr/>
        <p:txBody>
          <a:bodyPr/>
          <a:lstStyle/>
          <a:p>
            <a:pPr algn="r"/>
            <a:r>
              <a:rPr lang="en-US" dirty="0" err="1"/>
              <a:t>Realizat</a:t>
            </a:r>
            <a:r>
              <a:rPr lang="en-US" dirty="0"/>
              <a:t> de </a:t>
            </a:r>
            <a:r>
              <a:rPr lang="en-US" dirty="0" err="1"/>
              <a:t>Ionesie</a:t>
            </a:r>
            <a:r>
              <a:rPr lang="en-US" dirty="0"/>
              <a:t> Ion, </a:t>
            </a:r>
            <a:r>
              <a:rPr lang="en-US" dirty="0" err="1"/>
              <a:t>Grupa</a:t>
            </a:r>
            <a:r>
              <a:rPr lang="en-US" dirty="0"/>
              <a:t> 301</a:t>
            </a:r>
            <a:endParaRPr lang="ru-RU" dirty="0"/>
          </a:p>
        </p:txBody>
      </p:sp>
    </p:spTree>
    <p:extLst>
      <p:ext uri="{BB962C8B-B14F-4D97-AF65-F5344CB8AC3E}">
        <p14:creationId xmlns:p14="http://schemas.microsoft.com/office/powerpoint/2010/main" val="2277409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9A0BA-0FDF-494A-A92A-B0AE92E2C133}"/>
              </a:ext>
            </a:extLst>
          </p:cNvPr>
          <p:cNvSpPr>
            <a:spLocks noGrp="1"/>
          </p:cNvSpPr>
          <p:nvPr>
            <p:ph type="title"/>
          </p:nvPr>
        </p:nvSpPr>
        <p:spPr>
          <a:xfrm>
            <a:off x="1066800" y="688693"/>
            <a:ext cx="10058400" cy="850392"/>
          </a:xfrm>
        </p:spPr>
        <p:txBody>
          <a:bodyPr>
            <a:normAutofit fontScale="90000"/>
          </a:bodyPr>
          <a:lstStyle/>
          <a:p>
            <a:pPr algn="ctr"/>
            <a:r>
              <a:rPr lang="ro-RO" sz="4800" i="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Combatanți</a:t>
            </a:r>
            <a:br>
              <a:rPr lang="ro-RO" sz="4800" i="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ru-RU" dirty="0"/>
          </a:p>
        </p:txBody>
      </p:sp>
      <p:sp>
        <p:nvSpPr>
          <p:cNvPr id="3" name="Content Placeholder 2">
            <a:extLst>
              <a:ext uri="{FF2B5EF4-FFF2-40B4-BE49-F238E27FC236}">
                <a16:creationId xmlns:a16="http://schemas.microsoft.com/office/drawing/2014/main" id="{005D7755-DCF4-4316-8048-E3CC3EE9BB31}"/>
              </a:ext>
            </a:extLst>
          </p:cNvPr>
          <p:cNvSpPr>
            <a:spLocks noGrp="1"/>
          </p:cNvSpPr>
          <p:nvPr>
            <p:ph idx="1"/>
          </p:nvPr>
        </p:nvSpPr>
        <p:spPr>
          <a:xfrm>
            <a:off x="213360" y="2432304"/>
            <a:ext cx="4489704" cy="4050792"/>
          </a:xfrm>
        </p:spPr>
        <p:txBody>
          <a:bodyPr>
            <a:normAutofit/>
          </a:bodyPr>
          <a:lstStyle/>
          <a:p>
            <a:pPr lvl="0"/>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membrii forțelor armate ale unei părți la conflict;</a:t>
            </a:r>
          </a:p>
          <a:p>
            <a:pPr lvl="0"/>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membrii miliţiilor și corpurilor de voluntari;</a:t>
            </a:r>
          </a:p>
          <a:p>
            <a:pPr lvl="0"/>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membrii forțelor armate care aparțin unui guvern sau autorități nerecunoscute de puterea deținătoare;</a:t>
            </a:r>
          </a:p>
          <a:p>
            <a:pPr lvl="0"/>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membrii mișcărilor de rezistență organizată;</a:t>
            </a:r>
            <a:endParaRPr lang="ro-RO" sz="2000" i="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populația civilă în cazul unei „</a:t>
            </a:r>
            <a:r>
              <a:rPr lang="ro-RO" sz="2000" b="1"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ridicări în masă</a:t>
            </a:r>
            <a:r>
              <a:rPr lang="ro-RO" sz="20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u-RU" dirty="0"/>
          </a:p>
        </p:txBody>
      </p:sp>
      <p:sp>
        <p:nvSpPr>
          <p:cNvPr id="5" name="TextBox 4">
            <a:extLst>
              <a:ext uri="{FF2B5EF4-FFF2-40B4-BE49-F238E27FC236}">
                <a16:creationId xmlns:a16="http://schemas.microsoft.com/office/drawing/2014/main" id="{B7103D4F-9F91-4893-9573-314373CE2C9B}"/>
              </a:ext>
            </a:extLst>
          </p:cNvPr>
          <p:cNvSpPr txBox="1"/>
          <p:nvPr/>
        </p:nvSpPr>
        <p:spPr>
          <a:xfrm>
            <a:off x="856488" y="1883664"/>
            <a:ext cx="2782824" cy="369332"/>
          </a:xfrm>
          <a:prstGeom prst="rect">
            <a:avLst/>
          </a:prstGeom>
          <a:solidFill>
            <a:schemeClr val="accent2"/>
          </a:solidFill>
        </p:spPr>
        <p:txBody>
          <a:bodyPr wrap="square" rtlCol="0">
            <a:spAutoFit/>
          </a:bodyPr>
          <a:lstStyle/>
          <a:p>
            <a:r>
              <a:rPr lang="en-US" i="1" dirty="0" err="1">
                <a:effectLst>
                  <a:outerShdw blurRad="38100" dist="38100" dir="2700000" algn="tl">
                    <a:srgbClr val="000000">
                      <a:alpha val="43137"/>
                    </a:srgbClr>
                  </a:outerShdw>
                </a:effectLst>
              </a:rPr>
              <a:t>Combatan</a:t>
            </a:r>
            <a:r>
              <a:rPr lang="ro-MD" i="1" dirty="0">
                <a:effectLst>
                  <a:outerShdw blurRad="38100" dist="38100" dir="2700000" algn="tl">
                    <a:srgbClr val="000000">
                      <a:alpha val="43137"/>
                    </a:srgbClr>
                  </a:outerShdw>
                </a:effectLst>
              </a:rPr>
              <a:t>ți legali</a:t>
            </a:r>
            <a:endParaRPr lang="ru-RU" i="1" dirty="0">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7EA3EF06-802C-4E90-BB85-39133FDF89AC}"/>
              </a:ext>
            </a:extLst>
          </p:cNvPr>
          <p:cNvSpPr txBox="1"/>
          <p:nvPr/>
        </p:nvSpPr>
        <p:spPr>
          <a:xfrm>
            <a:off x="5300472" y="2880360"/>
            <a:ext cx="2304288" cy="2031325"/>
          </a:xfrm>
          <a:prstGeom prst="rect">
            <a:avLst/>
          </a:prstGeom>
          <a:noFill/>
        </p:spPr>
        <p:txBody>
          <a:bodyPr wrap="square" rtlCol="0">
            <a:spAutoFit/>
          </a:bodyPr>
          <a:lstStyle/>
          <a:p>
            <a:pPr marL="285750" lvl="0" indent="-285750">
              <a:lnSpc>
                <a:spcPct val="200000"/>
              </a:lnSpc>
              <a:buClr>
                <a:schemeClr val="accent2"/>
              </a:buClr>
              <a:buFont typeface="Wingdings" panose="05000000000000000000" pitchFamily="2" charset="2"/>
              <a:buChar char="§"/>
            </a:pPr>
            <a:r>
              <a:rPr lang="ro-RO" sz="18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mercenari</a:t>
            </a:r>
          </a:p>
          <a:p>
            <a:pPr marL="285750" lvl="0" indent="-285750">
              <a:lnSpc>
                <a:spcPct val="200000"/>
              </a:lnSpc>
              <a:buClr>
                <a:schemeClr val="accent2"/>
              </a:buClr>
              <a:buFont typeface="Wingdings" panose="05000000000000000000" pitchFamily="2" charset="2"/>
              <a:buChar char="§"/>
            </a:pPr>
            <a:r>
              <a:rPr lang="ro-RO" sz="18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spioni</a:t>
            </a:r>
          </a:p>
          <a:p>
            <a:pPr marL="285750" lvl="0" indent="-285750">
              <a:lnSpc>
                <a:spcPct val="200000"/>
              </a:lnSpc>
              <a:buClr>
                <a:schemeClr val="accent2"/>
              </a:buClr>
              <a:buFont typeface="Wingdings" panose="05000000000000000000" pitchFamily="2" charset="2"/>
              <a:buChar char="§"/>
            </a:pPr>
            <a:r>
              <a:rPr lang="ro-RO" sz="18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cercetaș</a:t>
            </a:r>
            <a:r>
              <a:rPr lang="ro-RO" sz="180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a:t>
            </a:r>
          </a:p>
          <a:p>
            <a:endParaRPr lang="ru-RU" dirty="0"/>
          </a:p>
        </p:txBody>
      </p:sp>
      <p:sp>
        <p:nvSpPr>
          <p:cNvPr id="7" name="TextBox 6">
            <a:extLst>
              <a:ext uri="{FF2B5EF4-FFF2-40B4-BE49-F238E27FC236}">
                <a16:creationId xmlns:a16="http://schemas.microsoft.com/office/drawing/2014/main" id="{D9458B25-F036-48BB-AE77-4521DB9F773D}"/>
              </a:ext>
            </a:extLst>
          </p:cNvPr>
          <p:cNvSpPr txBox="1"/>
          <p:nvPr/>
        </p:nvSpPr>
        <p:spPr>
          <a:xfrm>
            <a:off x="5061204" y="1883664"/>
            <a:ext cx="2782824" cy="369332"/>
          </a:xfrm>
          <a:prstGeom prst="rect">
            <a:avLst/>
          </a:prstGeom>
          <a:solidFill>
            <a:schemeClr val="accent2"/>
          </a:solidFill>
        </p:spPr>
        <p:txBody>
          <a:bodyPr wrap="square" rtlCol="0">
            <a:spAutoFit/>
          </a:bodyPr>
          <a:lstStyle/>
          <a:p>
            <a:r>
              <a:rPr lang="en-US" i="1" dirty="0" err="1">
                <a:effectLst>
                  <a:outerShdw blurRad="38100" dist="38100" dir="2700000" algn="tl">
                    <a:srgbClr val="000000">
                      <a:alpha val="43137"/>
                    </a:srgbClr>
                  </a:outerShdw>
                </a:effectLst>
              </a:rPr>
              <a:t>Combatan</a:t>
            </a:r>
            <a:r>
              <a:rPr lang="ro-MD" i="1" dirty="0">
                <a:effectLst>
                  <a:outerShdw blurRad="38100" dist="38100" dir="2700000" algn="tl">
                    <a:srgbClr val="000000">
                      <a:alpha val="43137"/>
                    </a:srgbClr>
                  </a:outerShdw>
                </a:effectLst>
              </a:rPr>
              <a:t>ți ilegali</a:t>
            </a:r>
            <a:endParaRPr lang="ru-RU" i="1" dirty="0">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81FB4E91-27C2-4DA1-9478-4C29EF4A9CE4}"/>
              </a:ext>
            </a:extLst>
          </p:cNvPr>
          <p:cNvSpPr txBox="1"/>
          <p:nvPr/>
        </p:nvSpPr>
        <p:spPr>
          <a:xfrm>
            <a:off x="8772144" y="1883664"/>
            <a:ext cx="2782824" cy="369332"/>
          </a:xfrm>
          <a:prstGeom prst="rect">
            <a:avLst/>
          </a:prstGeom>
          <a:solidFill>
            <a:schemeClr val="accent2"/>
          </a:solidFill>
        </p:spPr>
        <p:txBody>
          <a:bodyPr wrap="square" rtlCol="0">
            <a:spAutoFit/>
          </a:bodyPr>
          <a:lstStyle/>
          <a:p>
            <a:pPr lvl="0" algn="ctr">
              <a:lnSpc>
                <a:spcPct val="100000"/>
              </a:lnSpc>
              <a:spcAft>
                <a:spcPts val="0"/>
              </a:spcAft>
            </a:pPr>
            <a:r>
              <a:rPr lang="ro-RO" sz="1800" i="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Necombatanți</a:t>
            </a:r>
          </a:p>
        </p:txBody>
      </p:sp>
      <p:sp>
        <p:nvSpPr>
          <p:cNvPr id="9" name="TextBox 8">
            <a:extLst>
              <a:ext uri="{FF2B5EF4-FFF2-40B4-BE49-F238E27FC236}">
                <a16:creationId xmlns:a16="http://schemas.microsoft.com/office/drawing/2014/main" id="{BA090793-5C0D-40AC-9724-23A03E51B931}"/>
              </a:ext>
            </a:extLst>
          </p:cNvPr>
          <p:cNvSpPr txBox="1"/>
          <p:nvPr/>
        </p:nvSpPr>
        <p:spPr>
          <a:xfrm>
            <a:off x="8869682" y="2741860"/>
            <a:ext cx="2926078" cy="2308324"/>
          </a:xfrm>
          <a:prstGeom prst="rect">
            <a:avLst/>
          </a:prstGeom>
          <a:noFill/>
        </p:spPr>
        <p:txBody>
          <a:bodyPr wrap="square" rtlCol="0">
            <a:spAutoFit/>
          </a:bodyPr>
          <a:lstStyle/>
          <a:p>
            <a:pPr lvl="0">
              <a:lnSpc>
                <a:spcPct val="100000"/>
              </a:lnSpc>
              <a:spcAft>
                <a:spcPts val="0"/>
              </a:spcAft>
            </a:pPr>
            <a:r>
              <a:rPr lang="ro-RO" sz="18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sunt membri ai forțelor armate, dar care, în baza reglementărilor naționale, nu îndeplinesc misiuni  de luptă judecătorii, oficialii guvernamentali, muncitorii,</a:t>
            </a:r>
          </a:p>
          <a:p>
            <a:pPr lvl="0">
              <a:lnSpc>
                <a:spcPct val="100000"/>
              </a:lnSpc>
              <a:spcAft>
                <a:spcPts val="0"/>
              </a:spcAft>
            </a:pPr>
            <a:r>
              <a:rPr lang="ro-RO" sz="1800" b="0" i="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personalul serviciului medical și religios</a:t>
            </a:r>
            <a:endParaRPr lang="ru-RU" dirty="0"/>
          </a:p>
        </p:txBody>
      </p:sp>
    </p:spTree>
    <p:extLst>
      <p:ext uri="{BB962C8B-B14F-4D97-AF65-F5344CB8AC3E}">
        <p14:creationId xmlns:p14="http://schemas.microsoft.com/office/powerpoint/2010/main" val="3526226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09179-FD75-4DD4-97B4-8BA2E6F8F5DA}"/>
              </a:ext>
            </a:extLst>
          </p:cNvPr>
          <p:cNvSpPr>
            <a:spLocks noGrp="1"/>
          </p:cNvSpPr>
          <p:nvPr>
            <p:ph type="title"/>
          </p:nvPr>
        </p:nvSpPr>
        <p:spPr>
          <a:xfrm>
            <a:off x="4562856" y="246888"/>
            <a:ext cx="4681728" cy="658368"/>
          </a:xfrm>
        </p:spPr>
        <p:txBody>
          <a:bodyPr>
            <a:normAutofit fontScale="90000"/>
          </a:bodyPr>
          <a:lstStyle/>
          <a:p>
            <a:r>
              <a:rPr lang="ro-RO" sz="4800" b="1" dirty="0">
                <a:latin typeface="Times New Roman" panose="02020603050405020304" pitchFamily="18" charset="0"/>
                <a:cs typeface="Times New Roman" panose="02020603050405020304" pitchFamily="18" charset="0"/>
              </a:rPr>
              <a:t>Bibliografie</a:t>
            </a:r>
            <a:r>
              <a:rPr lang="en-US" sz="4800" b="1" dirty="0">
                <a:latin typeface="Times New Roman" panose="02020603050405020304" pitchFamily="18" charset="0"/>
                <a:cs typeface="Times New Roman" panose="02020603050405020304" pitchFamily="18" charset="0"/>
              </a:rPr>
              <a:t>:</a:t>
            </a:r>
            <a:endParaRPr lang="ru-RU" dirty="0"/>
          </a:p>
        </p:txBody>
      </p:sp>
      <p:sp>
        <p:nvSpPr>
          <p:cNvPr id="5" name="TextBox 4">
            <a:extLst>
              <a:ext uri="{FF2B5EF4-FFF2-40B4-BE49-F238E27FC236}">
                <a16:creationId xmlns:a16="http://schemas.microsoft.com/office/drawing/2014/main" id="{E7B97C4C-4C2F-45DA-B5A1-21B0CE08AA7F}"/>
              </a:ext>
            </a:extLst>
          </p:cNvPr>
          <p:cNvSpPr txBox="1"/>
          <p:nvPr/>
        </p:nvSpPr>
        <p:spPr>
          <a:xfrm>
            <a:off x="210312" y="1252728"/>
            <a:ext cx="11484864" cy="5262979"/>
          </a:xfrm>
          <a:prstGeom prst="rect">
            <a:avLst/>
          </a:prstGeom>
          <a:noFill/>
        </p:spPr>
        <p:txBody>
          <a:bodyPr wrap="square" rtlCol="0">
            <a:spAutoFit/>
          </a:bodyPr>
          <a:lstStyle/>
          <a:p>
            <a:pPr lvl="0" fontAlgn="base"/>
            <a:r>
              <a:rPr lang="ro-RO" sz="1600" dirty="0">
                <a:latin typeface="Times New Roman" panose="02020603050405020304" pitchFamily="18" charset="0"/>
                <a:cs typeface="Times New Roman" panose="02020603050405020304" pitchFamily="18" charset="0"/>
              </a:rPr>
              <a:t> Bulgac A., Sîrbu S., Drept internațional umanitar. Ghid, Chișinău, 2019, p. 21</a:t>
            </a:r>
          </a:p>
          <a:p>
            <a:pPr lvl="0" fontAlgn="base"/>
            <a:r>
              <a:rPr lang="ro-RO" sz="1600" dirty="0">
                <a:latin typeface="Times New Roman" panose="02020603050405020304" pitchFamily="18" charset="0"/>
                <a:cs typeface="Times New Roman" panose="02020603050405020304" pitchFamily="18" charset="0"/>
              </a:rPr>
              <a:t>Busuncian T. Conflicte militare interne, amestecul militar internațional. </a:t>
            </a:r>
            <a:r>
              <a:rPr lang="ro-RO" sz="1600" u="sng" dirty="0">
                <a:latin typeface="Times New Roman" panose="02020603050405020304" pitchFamily="18" charset="0"/>
                <a:cs typeface="Times New Roman" panose="02020603050405020304" pitchFamily="18" charset="0"/>
                <a:hlinkClick r:id="rId2"/>
              </a:rPr>
              <a:t>https://www.scribd.com/presentation/403038782/Conflictele-Militare-Interne-amestecul-Militar-Intern</a:t>
            </a:r>
            <a:r>
              <a:rPr lang="ro-RO" sz="1600" u="sng" dirty="0">
                <a:latin typeface="Times New Roman" panose="02020603050405020304" pitchFamily="18" charset="0"/>
                <a:cs typeface="Times New Roman" panose="02020603050405020304" pitchFamily="18" charset="0"/>
              </a:rPr>
              <a:t> </a:t>
            </a:r>
            <a:endParaRPr lang="ro-RO" sz="1600" dirty="0">
              <a:latin typeface="Times New Roman" panose="02020603050405020304" pitchFamily="18" charset="0"/>
              <a:cs typeface="Times New Roman" panose="02020603050405020304" pitchFamily="18" charset="0"/>
            </a:endParaRPr>
          </a:p>
          <a:p>
            <a:pPr lvl="0" fontAlgn="base"/>
            <a:r>
              <a:rPr lang="ro-RO" sz="1600" dirty="0">
                <a:latin typeface="Times New Roman" panose="02020603050405020304" pitchFamily="18" charset="0"/>
                <a:cs typeface="Times New Roman" panose="02020603050405020304" pitchFamily="18" charset="0"/>
              </a:rPr>
              <a:t>Cauia A. Conflictele armate fără caracter internațional. Esența și aplicabilitatea normelor de drept internațional umanitar, Revista militară, nr. 2(8), 2012, p. 18, </a:t>
            </a:r>
            <a:r>
              <a:rPr lang="ro-RO" sz="1600" u="sng" dirty="0">
                <a:latin typeface="Times New Roman" panose="02020603050405020304" pitchFamily="18" charset="0"/>
                <a:cs typeface="Times New Roman" panose="02020603050405020304" pitchFamily="18" charset="0"/>
                <a:hlinkClick r:id="rId3"/>
              </a:rPr>
              <a:t>https://ibn.idsi.md/sites/default/files/imag_file/Conflictele%20armate%20fara%20caracter%20international.pdf</a:t>
            </a:r>
            <a:endParaRPr lang="ro-RO" sz="1600" dirty="0">
              <a:latin typeface="Times New Roman" panose="02020603050405020304" pitchFamily="18" charset="0"/>
              <a:cs typeface="Times New Roman" panose="02020603050405020304" pitchFamily="18" charset="0"/>
            </a:endParaRPr>
          </a:p>
          <a:p>
            <a:pPr lvl="0" fontAlgn="base"/>
            <a:r>
              <a:rPr lang="ro-RO" sz="1600" dirty="0">
                <a:latin typeface="Times New Roman" panose="02020603050405020304" pitchFamily="18" charset="0"/>
                <a:cs typeface="Times New Roman" panose="02020603050405020304" pitchFamily="18" charset="0"/>
              </a:rPr>
              <a:t>Carta Națiunilor Unite, capitolul 7 și 8. Organizația Națiunilor Unite. </a:t>
            </a:r>
            <a:r>
              <a:rPr lang="ro-RO" sz="1600" dirty="0">
                <a:latin typeface="Times New Roman" panose="02020603050405020304" pitchFamily="18" charset="0"/>
                <a:cs typeface="Times New Roman" panose="02020603050405020304" pitchFamily="18" charset="0"/>
                <a:hlinkClick r:id="rId4"/>
              </a:rPr>
              <a:t>http://legislatie.just.ro/Public/DetaliiDocument/19362</a:t>
            </a:r>
            <a:endParaRPr lang="ro-RO" sz="1600" dirty="0">
              <a:latin typeface="Times New Roman" panose="02020603050405020304" pitchFamily="18" charset="0"/>
              <a:cs typeface="Times New Roman" panose="02020603050405020304" pitchFamily="18" charset="0"/>
            </a:endParaRPr>
          </a:p>
          <a:p>
            <a:pPr lvl="0" fontAlgn="base"/>
            <a:r>
              <a:rPr lang="ro-RO" sz="1600" dirty="0">
                <a:latin typeface="Times New Roman" panose="02020603050405020304" pitchFamily="18" charset="0"/>
                <a:cs typeface="Times New Roman" panose="02020603050405020304" pitchFamily="18" charset="0"/>
              </a:rPr>
              <a:t>Diaconu A. Tipologia intervenției militare în cadrul conflictului armat. Buletinul Universităţii Naţionale de Apărare „Carol I“, p. 156-157.</a:t>
            </a:r>
          </a:p>
          <a:p>
            <a:pPr lvl="0" fontAlgn="base"/>
            <a:r>
              <a:rPr lang="ro-RO" sz="1600" dirty="0">
                <a:latin typeface="Times New Roman" panose="02020603050405020304" pitchFamily="18" charset="0"/>
                <a:cs typeface="Times New Roman" panose="02020603050405020304" pitchFamily="18" charset="0"/>
              </a:rPr>
              <a:t>Hotărârea Parlamentului Nr. 134 din  19.07.2018 pentru aprobarea Strategiei naționale de apărare și a Planului de acțiuni privind implementarea Strategiei naționale de apărare pentru anii 2018–2022. Publicat în Monitorul Oficial Nr. 285-294 din 03.08.2018. </a:t>
            </a:r>
            <a:r>
              <a:rPr lang="ro-RO" sz="1600" u="sng" dirty="0">
                <a:latin typeface="Times New Roman" panose="02020603050405020304" pitchFamily="18" charset="0"/>
                <a:cs typeface="Times New Roman" panose="02020603050405020304" pitchFamily="18" charset="0"/>
                <a:hlinkClick r:id="rId5"/>
              </a:rPr>
              <a:t>http://lex.justice.md/index.php?action=view&amp;view=doc&amp;lang=1&amp;id=376667</a:t>
            </a:r>
            <a:endParaRPr lang="ro-RO" sz="1600" dirty="0">
              <a:latin typeface="Times New Roman" panose="02020603050405020304" pitchFamily="18" charset="0"/>
              <a:cs typeface="Times New Roman" panose="02020603050405020304" pitchFamily="18" charset="0"/>
            </a:endParaRPr>
          </a:p>
          <a:p>
            <a:pPr lvl="0" fontAlgn="base"/>
            <a:r>
              <a:rPr lang="ro-RO" sz="1600" dirty="0">
                <a:latin typeface="Times New Roman" panose="02020603050405020304" pitchFamily="18" charset="0"/>
                <a:cs typeface="Times New Roman" panose="02020603050405020304" pitchFamily="18" charset="0"/>
              </a:rPr>
              <a:t>Mureșan M. Curs de teoria artei militare, Viitorul conflictelor militare, București, 2005, p. 9</a:t>
            </a:r>
          </a:p>
          <a:p>
            <a:pPr lvl="0" fontAlgn="base"/>
            <a:r>
              <a:rPr lang="ro-RO" sz="1600" dirty="0">
                <a:latin typeface="Times New Roman" panose="02020603050405020304" pitchFamily="18" charset="0"/>
                <a:cs typeface="Times New Roman" panose="02020603050405020304" pitchFamily="18" charset="0"/>
              </a:rPr>
              <a:t>Orientările UE privind promovarea respectării dreptului internațional umanitar, </a:t>
            </a:r>
            <a:r>
              <a:rPr lang="ro-RO" sz="1600" u="sng" dirty="0">
                <a:latin typeface="Times New Roman" panose="02020603050405020304" pitchFamily="18" charset="0"/>
                <a:cs typeface="Times New Roman" panose="02020603050405020304" pitchFamily="18" charset="0"/>
                <a:hlinkClick r:id="rId6"/>
              </a:rPr>
              <a:t>https://eur-lex.europa.eu/legal-content/RO/TXT/HTML/?uri=LEGISSUM:ah0004&amp;from=EN</a:t>
            </a:r>
            <a:r>
              <a:rPr lang="ro-RO" sz="1600" dirty="0">
                <a:latin typeface="Times New Roman" panose="02020603050405020304" pitchFamily="18" charset="0"/>
                <a:cs typeface="Times New Roman" panose="02020603050405020304" pitchFamily="18" charset="0"/>
              </a:rPr>
              <a:t> </a:t>
            </a:r>
          </a:p>
          <a:p>
            <a:pPr lvl="0" fontAlgn="base"/>
            <a:r>
              <a:rPr lang="ro-RO" sz="1600" dirty="0">
                <a:latin typeface="Times New Roman" panose="02020603050405020304" pitchFamily="18" charset="0"/>
                <a:cs typeface="Times New Roman" panose="02020603050405020304" pitchFamily="18" charset="0"/>
              </a:rPr>
              <a:t>Șaramet S., Protecția infrastructurii critice – sarcină prioritară în cazul amenințărilor de tip hibrid, în Probleme actuale ale științei militare și securității naționale, Materialele Conferinței internaționale ”Republica Moldova în contextual noii arhitecturi de securitate regională”, 2016, p. 144, </a:t>
            </a:r>
            <a:r>
              <a:rPr lang="ro-RO" sz="1600" u="sng" dirty="0">
                <a:latin typeface="Times New Roman" panose="02020603050405020304" pitchFamily="18" charset="0"/>
                <a:cs typeface="Times New Roman" panose="02020603050405020304" pitchFamily="18" charset="0"/>
                <a:hlinkClick r:id="rId7"/>
              </a:rPr>
              <a:t>http://www.academy.army.md/wp-content/uploads/Probleme-ale-stiintei-militare-studii-2016-1.pdf</a:t>
            </a:r>
            <a:endParaRPr lang="ro-RO" sz="1600" dirty="0">
              <a:latin typeface="Times New Roman" panose="02020603050405020304" pitchFamily="18" charset="0"/>
              <a:cs typeface="Times New Roman" panose="02020603050405020304" pitchFamily="18" charset="0"/>
            </a:endParaRPr>
          </a:p>
          <a:p>
            <a:pPr lvl="0" fontAlgn="base"/>
            <a:r>
              <a:rPr lang="ro-RO" sz="1600" dirty="0">
                <a:latin typeface="Times New Roman" panose="02020603050405020304" pitchFamily="18" charset="0"/>
                <a:cs typeface="Times New Roman" panose="02020603050405020304" pitchFamily="18" charset="0"/>
              </a:rPr>
              <a:t>Vasilescu G., Busuncian T. Separatism in the Black Sea and Caspian Sea Region as a source of international terrorism. In: Moldoscopie, Moldova State University, Chisinau 2013, nr. 1 (LX), p. 183-195.</a:t>
            </a:r>
          </a:p>
          <a:p>
            <a:pPr lvl="0" fontAlgn="base"/>
            <a:r>
              <a:rPr lang="ro-RO" sz="1600" dirty="0">
                <a:latin typeface="Times New Roman" panose="02020603050405020304" pitchFamily="18" charset="0"/>
                <a:cs typeface="Times New Roman" panose="02020603050405020304" pitchFamily="18" charset="0"/>
              </a:rPr>
              <a:t>Văduva Gh. Războiul bazat pe rețea în fizionomia noilor conflicte militare. Editura Universității Naționale de Apărar. Bucurețti, 2005, p. 6-7.</a:t>
            </a:r>
          </a:p>
          <a:p>
            <a:endParaRPr lang="ru-RU" sz="1600" dirty="0"/>
          </a:p>
        </p:txBody>
      </p:sp>
    </p:spTree>
    <p:extLst>
      <p:ext uri="{BB962C8B-B14F-4D97-AF65-F5344CB8AC3E}">
        <p14:creationId xmlns:p14="http://schemas.microsoft.com/office/powerpoint/2010/main" val="2396655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52DD4-64A1-4D88-BE2F-984E3AEB1758}"/>
              </a:ext>
            </a:extLst>
          </p:cNvPr>
          <p:cNvSpPr>
            <a:spLocks noGrp="1"/>
          </p:cNvSpPr>
          <p:nvPr>
            <p:ph type="title"/>
          </p:nvPr>
        </p:nvSpPr>
        <p:spPr/>
        <p:txBody>
          <a:bodyPr>
            <a:normAutofit/>
          </a:bodyPr>
          <a:lstStyle/>
          <a:p>
            <a:pPr algn="ctr"/>
            <a:r>
              <a:rPr lang="ro-RO" sz="4000" b="0" dirty="0">
                <a:latin typeface="Times New Roman" panose="02020603050405020304" pitchFamily="18" charset="0"/>
                <a:cs typeface="Times New Roman" panose="02020603050405020304" pitchFamily="18" charset="0"/>
              </a:rPr>
              <a:t>CONCEPTUL DE CONFLICT MILITAR, CARACTERISTICI</a:t>
            </a:r>
            <a:endParaRPr lang="ru-RU" sz="4000" dirty="0"/>
          </a:p>
        </p:txBody>
      </p:sp>
      <p:sp>
        <p:nvSpPr>
          <p:cNvPr id="3" name="Content Placeholder 2">
            <a:extLst>
              <a:ext uri="{FF2B5EF4-FFF2-40B4-BE49-F238E27FC236}">
                <a16:creationId xmlns:a16="http://schemas.microsoft.com/office/drawing/2014/main" id="{EA9C1A5E-37BE-468B-807F-D3A72D3F88CE}"/>
              </a:ext>
            </a:extLst>
          </p:cNvPr>
          <p:cNvSpPr>
            <a:spLocks noGrp="1"/>
          </p:cNvSpPr>
          <p:nvPr>
            <p:ph sz="half" idx="1"/>
          </p:nvPr>
        </p:nvSpPr>
        <p:spPr/>
        <p:txBody>
          <a:bodyPr/>
          <a:lstStyle/>
          <a:p>
            <a:r>
              <a:rPr lang="ro-RO" sz="2000" b="0" dirty="0">
                <a:latin typeface="Times New Roman" panose="02020603050405020304" pitchFamily="18" charset="0"/>
                <a:cs typeface="Times New Roman" panose="02020603050405020304" pitchFamily="18" charset="0"/>
              </a:rPr>
              <a:t>Conflictul militar este o stare de neînțelegere, dezacord sau ciocniri de interese antagonice între părți adverse, care a degenerat, ca urmare a anumitor condiţii, în acțiuni violente sau război.</a:t>
            </a:r>
            <a:br>
              <a:rPr lang="ro-RO" sz="6000" b="1" dirty="0">
                <a:latin typeface="Times New Roman" panose="02020603050405020304" pitchFamily="18" charset="0"/>
                <a:cs typeface="Times New Roman" panose="02020603050405020304" pitchFamily="18" charset="0"/>
              </a:rPr>
            </a:br>
            <a:endParaRPr lang="ru-RU" dirty="0"/>
          </a:p>
        </p:txBody>
      </p:sp>
      <p:sp>
        <p:nvSpPr>
          <p:cNvPr id="4" name="Content Placeholder 3">
            <a:extLst>
              <a:ext uri="{FF2B5EF4-FFF2-40B4-BE49-F238E27FC236}">
                <a16:creationId xmlns:a16="http://schemas.microsoft.com/office/drawing/2014/main" id="{7ED7A617-694D-4CF2-A507-1D7201CF17E2}"/>
              </a:ext>
            </a:extLst>
          </p:cNvPr>
          <p:cNvSpPr>
            <a:spLocks noGrp="1"/>
          </p:cNvSpPr>
          <p:nvPr>
            <p:ph sz="half" idx="2"/>
          </p:nvPr>
        </p:nvSpPr>
        <p:spPr/>
        <p:txBody>
          <a:bodyPr/>
          <a:lstStyle/>
          <a:p>
            <a:r>
              <a:rPr lang="ro-RO" sz="2000" dirty="0">
                <a:latin typeface="Times New Roman" panose="02020603050405020304" pitchFamily="18" charset="0"/>
                <a:cs typeface="Times New Roman" panose="02020603050405020304" pitchFamily="18" charset="0"/>
              </a:rPr>
              <a:t>În caz de conflict armat între două sau mai multe state, devine aplicabil dreptul internaţional umanitar, indiferent de faptul că a existat sau nu declaraţie de război sau că starea de beligeranţă a fost recunoscută sau nu de către părţile în conflict. </a:t>
            </a:r>
          </a:p>
          <a:p>
            <a:endParaRPr lang="ru-RU" dirty="0"/>
          </a:p>
        </p:txBody>
      </p:sp>
      <p:pic>
        <p:nvPicPr>
          <p:cNvPr id="6" name="Picture 5">
            <a:extLst>
              <a:ext uri="{FF2B5EF4-FFF2-40B4-BE49-F238E27FC236}">
                <a16:creationId xmlns:a16="http://schemas.microsoft.com/office/drawing/2014/main" id="{1CB79011-0D72-4C91-AA66-4D4D92AEBFA7}"/>
              </a:ext>
            </a:extLst>
          </p:cNvPr>
          <p:cNvPicPr>
            <a:picLocks noChangeAspect="1"/>
          </p:cNvPicPr>
          <p:nvPr/>
        </p:nvPicPr>
        <p:blipFill>
          <a:blip r:embed="rId2"/>
          <a:stretch>
            <a:fillRect/>
          </a:stretch>
        </p:blipFill>
        <p:spPr>
          <a:xfrm>
            <a:off x="1624011" y="4441030"/>
            <a:ext cx="3105151" cy="1476375"/>
          </a:xfrm>
          <a:prstGeom prst="rect">
            <a:avLst/>
          </a:prstGeom>
        </p:spPr>
      </p:pic>
      <p:pic>
        <p:nvPicPr>
          <p:cNvPr id="8" name="Picture 7">
            <a:extLst>
              <a:ext uri="{FF2B5EF4-FFF2-40B4-BE49-F238E27FC236}">
                <a16:creationId xmlns:a16="http://schemas.microsoft.com/office/drawing/2014/main" id="{9307B877-0B86-423A-8CAB-DC56014B5911}"/>
              </a:ext>
            </a:extLst>
          </p:cNvPr>
          <p:cNvPicPr>
            <a:picLocks noChangeAspect="1"/>
          </p:cNvPicPr>
          <p:nvPr/>
        </p:nvPicPr>
        <p:blipFill>
          <a:blip r:embed="rId3"/>
          <a:stretch>
            <a:fillRect/>
          </a:stretch>
        </p:blipFill>
        <p:spPr>
          <a:xfrm>
            <a:off x="7099935" y="4441031"/>
            <a:ext cx="3105150" cy="1476375"/>
          </a:xfrm>
          <a:prstGeom prst="rect">
            <a:avLst/>
          </a:prstGeom>
        </p:spPr>
      </p:pic>
    </p:spTree>
    <p:extLst>
      <p:ext uri="{BB962C8B-B14F-4D97-AF65-F5344CB8AC3E}">
        <p14:creationId xmlns:p14="http://schemas.microsoft.com/office/powerpoint/2010/main" val="3828176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A7CC7-7493-478C-B9B7-2E5D68AB1464}"/>
              </a:ext>
            </a:extLst>
          </p:cNvPr>
          <p:cNvSpPr>
            <a:spLocks noGrp="1"/>
          </p:cNvSpPr>
          <p:nvPr>
            <p:ph type="title"/>
          </p:nvPr>
        </p:nvSpPr>
        <p:spPr>
          <a:xfrm>
            <a:off x="8686800" y="384048"/>
            <a:ext cx="3200400" cy="950976"/>
          </a:xfrm>
        </p:spPr>
        <p:txBody>
          <a:bodyPr>
            <a:normAutofit fontScale="90000"/>
          </a:bodyPr>
          <a:lstStyle/>
          <a:p>
            <a:pPr algn="ctr"/>
            <a:r>
              <a:rPr lang="ro-RO" sz="3200" dirty="0">
                <a:latin typeface="Times New Roman" panose="02020603050405020304" pitchFamily="18" charset="0"/>
                <a:cs typeface="Times New Roman" panose="02020603050405020304" pitchFamily="18" charset="0"/>
              </a:rPr>
              <a:t>Convenții de la Geneva</a:t>
            </a:r>
            <a:endParaRPr lang="ru-RU" dirty="0"/>
          </a:p>
        </p:txBody>
      </p:sp>
      <p:sp>
        <p:nvSpPr>
          <p:cNvPr id="3" name="Content Placeholder 2">
            <a:extLst>
              <a:ext uri="{FF2B5EF4-FFF2-40B4-BE49-F238E27FC236}">
                <a16:creationId xmlns:a16="http://schemas.microsoft.com/office/drawing/2014/main" id="{E7A5A59D-C2C2-4309-B5D0-504831A7731E}"/>
              </a:ext>
            </a:extLst>
          </p:cNvPr>
          <p:cNvSpPr>
            <a:spLocks noGrp="1"/>
          </p:cNvSpPr>
          <p:nvPr>
            <p:ph idx="1"/>
          </p:nvPr>
        </p:nvSpPr>
        <p:spPr>
          <a:xfrm>
            <a:off x="911352" y="740664"/>
            <a:ext cx="6711696" cy="5971032"/>
          </a:xfrm>
        </p:spPr>
        <p:txBody>
          <a:bodyPr/>
          <a:lstStyle/>
          <a:p>
            <a:r>
              <a:rPr lang="ro-RO" sz="2400" dirty="0">
                <a:latin typeface="Times New Roman" panose="02020603050405020304" pitchFamily="18" charset="0"/>
                <a:cs typeface="Times New Roman" panose="02020603050405020304" pitchFamily="18" charset="0"/>
              </a:rPr>
              <a:t> </a:t>
            </a:r>
            <a:r>
              <a:rPr lang="ro-RO" sz="2400" dirty="0">
                <a:ln w="3175" cmpd="sng">
                  <a:noFill/>
                </a:ln>
                <a:solidFill>
                  <a:srgbClr val="19557D"/>
                </a:solidFill>
                <a:latin typeface="Times New Roman" panose="02020603050405020304" pitchFamily="18" charset="0"/>
                <a:ea typeface="+mj-ea"/>
                <a:cs typeface="Times New Roman" panose="02020603050405020304" pitchFamily="18" charset="0"/>
              </a:rPr>
              <a:t>În caz de conflict armat între două sau mai multe state, devine aplicabil dreptul internaţional umanitar, indiferent de faptul că a existat sau nu declaraţie de război sau că starea de beligeranţă a fost recunoscută sau nu de către părţile în conflict. </a:t>
            </a:r>
          </a:p>
          <a:p>
            <a:r>
              <a:rPr lang="ro-RO" sz="2400" dirty="0">
                <a:ln w="3175" cmpd="sng">
                  <a:noFill/>
                </a:ln>
                <a:solidFill>
                  <a:srgbClr val="19557D"/>
                </a:solidFill>
                <a:latin typeface="Times New Roman" panose="02020603050405020304" pitchFamily="18" charset="0"/>
                <a:ea typeface="+mj-ea"/>
                <a:cs typeface="Times New Roman" panose="02020603050405020304" pitchFamily="18" charset="0"/>
              </a:rPr>
              <a:t>Același concept de conflict armat apare şi în articolul 3 comun al Convenţiilor de la Geneva care tratează despre conflictele armate neinternaţionale. În acest caz nu este vorba de ostilităţi între două state, ci de confruntări între forţele guvernamentale şi rebeli.</a:t>
            </a:r>
          </a:p>
          <a:p>
            <a:r>
              <a:rPr lang="ro-RO" sz="2400" dirty="0">
                <a:ln w="3175" cmpd="sng">
                  <a:noFill/>
                </a:ln>
                <a:solidFill>
                  <a:srgbClr val="19557D"/>
                </a:solidFill>
                <a:latin typeface="Times New Roman" panose="02020603050405020304" pitchFamily="18" charset="0"/>
                <a:ea typeface="+mj-ea"/>
                <a:cs typeface="Times New Roman" panose="02020603050405020304" pitchFamily="18" charset="0"/>
              </a:rPr>
              <a:t>Experiența conflictelor militare este una veche și vastă, din care s-au învățat lecții, pentru care au fost create diverse organizații (ONU) și mecanisme internaționale de prevenire și negociere. </a:t>
            </a:r>
          </a:p>
          <a:p>
            <a:endParaRPr lang="ru-RU" dirty="0"/>
          </a:p>
        </p:txBody>
      </p:sp>
      <p:sp>
        <p:nvSpPr>
          <p:cNvPr id="4" name="Text Placeholder 3">
            <a:extLst>
              <a:ext uri="{FF2B5EF4-FFF2-40B4-BE49-F238E27FC236}">
                <a16:creationId xmlns:a16="http://schemas.microsoft.com/office/drawing/2014/main" id="{C8A84F3B-900C-4964-8588-8CAAEFCF05A4}"/>
              </a:ext>
            </a:extLst>
          </p:cNvPr>
          <p:cNvSpPr>
            <a:spLocks noGrp="1"/>
          </p:cNvSpPr>
          <p:nvPr>
            <p:ph type="body" sz="half" idx="2"/>
          </p:nvPr>
        </p:nvSpPr>
        <p:spPr>
          <a:xfrm>
            <a:off x="8476488" y="4242816"/>
            <a:ext cx="3621024" cy="3291840"/>
          </a:xfrm>
        </p:spPr>
        <p:txBody>
          <a:bodyPr>
            <a:normAutofit/>
          </a:bodyPr>
          <a:lstStyle/>
          <a:p>
            <a:r>
              <a:rPr lang="en-US" sz="1800" b="1" dirty="0">
                <a:latin typeface="Times New Roman" panose="02020603050405020304" pitchFamily="18" charset="0"/>
                <a:cs typeface="Times New Roman" panose="02020603050405020304" pitchFamily="18" charset="0"/>
              </a:rPr>
              <a:t> </a:t>
            </a:r>
            <a:r>
              <a:rPr lang="ro-RO" sz="1800" b="1" dirty="0">
                <a:latin typeface="Times New Roman" panose="02020603050405020304" pitchFamily="18" charset="0"/>
                <a:cs typeface="Times New Roman" panose="02020603050405020304" pitchFamily="18" charset="0"/>
              </a:rPr>
              <a:t>Prezenta Convenție se va aplica în caz de război declarat sau în orice alt conflict militar care survine între două sau mai multe înalte Pârți Contractante, chiar dacă starea de război nu este recunoscută de către una din ele”.</a:t>
            </a:r>
            <a:endParaRPr lang="ru-RU" sz="1800" dirty="0"/>
          </a:p>
        </p:txBody>
      </p:sp>
      <p:pic>
        <p:nvPicPr>
          <p:cNvPr id="6" name="Picture 5">
            <a:extLst>
              <a:ext uri="{FF2B5EF4-FFF2-40B4-BE49-F238E27FC236}">
                <a16:creationId xmlns:a16="http://schemas.microsoft.com/office/drawing/2014/main" id="{7D9BDF5F-212A-41D7-8502-DE0529C9B168}"/>
              </a:ext>
            </a:extLst>
          </p:cNvPr>
          <p:cNvPicPr>
            <a:picLocks noChangeAspect="1"/>
          </p:cNvPicPr>
          <p:nvPr/>
        </p:nvPicPr>
        <p:blipFill>
          <a:blip r:embed="rId2"/>
          <a:stretch>
            <a:fillRect/>
          </a:stretch>
        </p:blipFill>
        <p:spPr>
          <a:xfrm>
            <a:off x="8829675" y="2154555"/>
            <a:ext cx="2914650" cy="1571625"/>
          </a:xfrm>
          <a:prstGeom prst="rect">
            <a:avLst/>
          </a:prstGeom>
        </p:spPr>
      </p:pic>
    </p:spTree>
    <p:extLst>
      <p:ext uri="{BB962C8B-B14F-4D97-AF65-F5344CB8AC3E}">
        <p14:creationId xmlns:p14="http://schemas.microsoft.com/office/powerpoint/2010/main" val="872073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8D6E393-AF9B-4A7E-8E59-7151F77C5413}"/>
              </a:ext>
            </a:extLst>
          </p:cNvPr>
          <p:cNvSpPr>
            <a:spLocks noGrp="1"/>
          </p:cNvSpPr>
          <p:nvPr>
            <p:ph sz="half" idx="2"/>
          </p:nvPr>
        </p:nvSpPr>
        <p:spPr>
          <a:xfrm>
            <a:off x="1066800" y="5061204"/>
            <a:ext cx="4754880" cy="1508760"/>
          </a:xfrm>
        </p:spPr>
        <p:txBody>
          <a:bodyPr/>
          <a:lstStyle/>
          <a:p>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Conflictele duc la schimbări negative dure a mediului național și internațional. Acestea amenință valorile fundamentale ale statelor și organizațiilor.</a:t>
            </a:r>
          </a:p>
          <a:p>
            <a:endParaRPr lang="ru-RU" dirty="0"/>
          </a:p>
        </p:txBody>
      </p:sp>
      <p:sp>
        <p:nvSpPr>
          <p:cNvPr id="6" name="Content Placeholder 5">
            <a:extLst>
              <a:ext uri="{FF2B5EF4-FFF2-40B4-BE49-F238E27FC236}">
                <a16:creationId xmlns:a16="http://schemas.microsoft.com/office/drawing/2014/main" id="{2978AF78-2359-46E2-A09E-931D3CACACC9}"/>
              </a:ext>
            </a:extLst>
          </p:cNvPr>
          <p:cNvSpPr>
            <a:spLocks noGrp="1"/>
          </p:cNvSpPr>
          <p:nvPr>
            <p:ph sz="quarter" idx="4"/>
          </p:nvPr>
        </p:nvSpPr>
        <p:spPr>
          <a:xfrm>
            <a:off x="6601968" y="679966"/>
            <a:ext cx="4754880" cy="1764792"/>
          </a:xfrm>
        </p:spPr>
        <p:txBody>
          <a:bodyPr/>
          <a:lstStyle/>
          <a:p>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Toate conflictele nu duc decât la o probabilitate crescută de apariție a unor acțiuni militare ostile, ce sunt desfășurate pe câmpuri de luptă, uneori impredictibile, cu forțe şi inamici greu de determinat sau de anihilat.</a:t>
            </a:r>
          </a:p>
          <a:p>
            <a:endParaRPr lang="ru-RU" dirty="0"/>
          </a:p>
        </p:txBody>
      </p:sp>
      <p:sp>
        <p:nvSpPr>
          <p:cNvPr id="9" name="TextBox 8">
            <a:extLst>
              <a:ext uri="{FF2B5EF4-FFF2-40B4-BE49-F238E27FC236}">
                <a16:creationId xmlns:a16="http://schemas.microsoft.com/office/drawing/2014/main" id="{2C1A709D-65C7-43F8-84DF-FA873CFAE757}"/>
              </a:ext>
            </a:extLst>
          </p:cNvPr>
          <p:cNvSpPr txBox="1"/>
          <p:nvPr/>
        </p:nvSpPr>
        <p:spPr>
          <a:xfrm>
            <a:off x="1066800" y="679966"/>
            <a:ext cx="4425696" cy="2523768"/>
          </a:xfrm>
          <a:prstGeom prst="rect">
            <a:avLst/>
          </a:prstGeom>
          <a:noFill/>
        </p:spPr>
        <p:txBody>
          <a:bodyPr wrap="square" rtlCol="0">
            <a:spAutoFit/>
          </a:bodyPr>
          <a:lstStyle/>
          <a:p>
            <a:pPr marL="285750" indent="-285750">
              <a:buClr>
                <a:schemeClr val="accent2"/>
              </a:buClr>
              <a:buFont typeface="Wingdings" panose="05000000000000000000" pitchFamily="2" charset="2"/>
              <a:buChar char="§"/>
            </a:pPr>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În ultimii ani, la scară internațională, au fost înregistrate mai multe evenimente care au afectat și continuă să afecteze, în mod direct sau indirect, mediul de securitate, deteriorându-l progresiv și generând disensiuni între diferiți actori. </a:t>
            </a:r>
          </a:p>
          <a:p>
            <a:endParaRPr lang="ru-RU" dirty="0"/>
          </a:p>
        </p:txBody>
      </p:sp>
      <p:sp>
        <p:nvSpPr>
          <p:cNvPr id="10" name="TextBox 9">
            <a:extLst>
              <a:ext uri="{FF2B5EF4-FFF2-40B4-BE49-F238E27FC236}">
                <a16:creationId xmlns:a16="http://schemas.microsoft.com/office/drawing/2014/main" id="{2E785AFF-9C11-4336-8B94-2FC377D21E51}"/>
              </a:ext>
            </a:extLst>
          </p:cNvPr>
          <p:cNvSpPr txBox="1"/>
          <p:nvPr/>
        </p:nvSpPr>
        <p:spPr>
          <a:xfrm>
            <a:off x="6601968" y="5061204"/>
            <a:ext cx="3721608" cy="1292662"/>
          </a:xfrm>
          <a:prstGeom prst="rect">
            <a:avLst/>
          </a:prstGeom>
          <a:noFill/>
        </p:spPr>
        <p:txBody>
          <a:bodyPr wrap="square" rtlCol="0">
            <a:spAutoFit/>
          </a:bodyPr>
          <a:lstStyle/>
          <a:p>
            <a:pPr marL="285750" indent="-285750">
              <a:buClr>
                <a:schemeClr val="accent2"/>
              </a:buClr>
              <a:buFont typeface="Wingdings" panose="05000000000000000000" pitchFamily="2" charset="2"/>
              <a:buChar char="§"/>
            </a:pPr>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 urmare, securitatea de pe continentul european devine tot mai complexă. </a:t>
            </a:r>
          </a:p>
          <a:p>
            <a:pPr>
              <a:buClr>
                <a:schemeClr val="accent2"/>
              </a:buClr>
            </a:pPr>
            <a:endParaRPr lang="ru-RU" dirty="0"/>
          </a:p>
        </p:txBody>
      </p:sp>
      <p:pic>
        <p:nvPicPr>
          <p:cNvPr id="12" name="Picture 11">
            <a:extLst>
              <a:ext uri="{FF2B5EF4-FFF2-40B4-BE49-F238E27FC236}">
                <a16:creationId xmlns:a16="http://schemas.microsoft.com/office/drawing/2014/main" id="{20A35304-BC37-4882-9992-BFD654AC7595}"/>
              </a:ext>
            </a:extLst>
          </p:cNvPr>
          <p:cNvPicPr>
            <a:picLocks noChangeAspect="1"/>
          </p:cNvPicPr>
          <p:nvPr/>
        </p:nvPicPr>
        <p:blipFill>
          <a:blip r:embed="rId2"/>
          <a:stretch>
            <a:fillRect/>
          </a:stretch>
        </p:blipFill>
        <p:spPr>
          <a:xfrm>
            <a:off x="4667250" y="3027369"/>
            <a:ext cx="2857500" cy="1600200"/>
          </a:xfrm>
          <a:prstGeom prst="rect">
            <a:avLst/>
          </a:prstGeom>
        </p:spPr>
      </p:pic>
    </p:spTree>
    <p:extLst>
      <p:ext uri="{BB962C8B-B14F-4D97-AF65-F5344CB8AC3E}">
        <p14:creationId xmlns:p14="http://schemas.microsoft.com/office/powerpoint/2010/main" val="21581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DDB6F-FB0D-4080-A466-10275980DAD6}"/>
              </a:ext>
            </a:extLst>
          </p:cNvPr>
          <p:cNvSpPr>
            <a:spLocks noGrp="1"/>
          </p:cNvSpPr>
          <p:nvPr>
            <p:ph type="title"/>
          </p:nvPr>
        </p:nvSpPr>
        <p:spPr/>
        <p:txBody>
          <a:bodyPr/>
          <a:lstStyle/>
          <a:p>
            <a:pPr algn="ctr"/>
            <a:r>
              <a:rPr lang="en-US" dirty="0" err="1"/>
              <a:t>Caracteristicile</a:t>
            </a:r>
            <a:r>
              <a:rPr lang="en-US" dirty="0"/>
              <a:t> </a:t>
            </a:r>
            <a:r>
              <a:rPr lang="en-US" dirty="0" err="1"/>
              <a:t>unui</a:t>
            </a:r>
            <a:r>
              <a:rPr lang="en-US" dirty="0"/>
              <a:t> Conflict</a:t>
            </a:r>
            <a:endParaRPr lang="ru-RU" dirty="0"/>
          </a:p>
        </p:txBody>
      </p:sp>
      <p:sp>
        <p:nvSpPr>
          <p:cNvPr id="3" name="Content Placeholder 2">
            <a:extLst>
              <a:ext uri="{FF2B5EF4-FFF2-40B4-BE49-F238E27FC236}">
                <a16:creationId xmlns:a16="http://schemas.microsoft.com/office/drawing/2014/main" id="{DE89D101-F496-4D4D-AB9C-86EA67B929E1}"/>
              </a:ext>
            </a:extLst>
          </p:cNvPr>
          <p:cNvSpPr>
            <a:spLocks noGrp="1"/>
          </p:cNvSpPr>
          <p:nvPr>
            <p:ph sz="half" idx="1"/>
          </p:nvPr>
        </p:nvSpPr>
        <p:spPr>
          <a:xfrm>
            <a:off x="512064" y="2194560"/>
            <a:ext cx="4754880" cy="1380744"/>
          </a:xfrm>
        </p:spPr>
        <p:txBody>
          <a:bodyPr>
            <a:normAutofit fontScale="92500" lnSpcReduction="20000"/>
          </a:bodyPr>
          <a:lstStyle/>
          <a:p>
            <a:pPr marL="0" indent="0">
              <a:buNone/>
            </a:pPr>
            <a:r>
              <a:rPr lang="en-US"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ro-RO"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Amprenta pusă asupra noilor conflicte militare de decalajele imense dintre lumea bogată și lumea săracă, dintre civilizația modernizată și civilizațiile tradiționale, diversificate, pe trepte diferite de dezvoltare, cu tradiții, obiceiuri și valori ancestrale</a:t>
            </a:r>
          </a:p>
          <a:p>
            <a:endParaRPr lang="ru-RU" dirty="0"/>
          </a:p>
        </p:txBody>
      </p:sp>
      <p:sp>
        <p:nvSpPr>
          <p:cNvPr id="4" name="Content Placeholder 3">
            <a:extLst>
              <a:ext uri="{FF2B5EF4-FFF2-40B4-BE49-F238E27FC236}">
                <a16:creationId xmlns:a16="http://schemas.microsoft.com/office/drawing/2014/main" id="{F5E43592-7F6F-4FFA-A14E-B566C79199BB}"/>
              </a:ext>
            </a:extLst>
          </p:cNvPr>
          <p:cNvSpPr>
            <a:spLocks noGrp="1"/>
          </p:cNvSpPr>
          <p:nvPr>
            <p:ph sz="half" idx="2"/>
          </p:nvPr>
        </p:nvSpPr>
        <p:spPr>
          <a:xfrm>
            <a:off x="512064" y="4078224"/>
            <a:ext cx="4754880" cy="749808"/>
          </a:xfrm>
        </p:spPr>
        <p:txBody>
          <a:bodyPr>
            <a:normAutofit fontScale="92500" lnSpcReduction="20000"/>
          </a:bodyPr>
          <a:lstStyle/>
          <a:p>
            <a:pPr marL="0" indent="0">
              <a:buNone/>
            </a:pPr>
            <a:r>
              <a:rPr lang="en-US"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
            </a:r>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lexibilitatea și confuzia, caracterul indirect, extremismul politic și religios</a:t>
            </a:r>
          </a:p>
          <a:p>
            <a:endParaRPr lang="ru-RU" dirty="0"/>
          </a:p>
        </p:txBody>
      </p:sp>
      <p:sp>
        <p:nvSpPr>
          <p:cNvPr id="5" name="TextBox 4">
            <a:extLst>
              <a:ext uri="{FF2B5EF4-FFF2-40B4-BE49-F238E27FC236}">
                <a16:creationId xmlns:a16="http://schemas.microsoft.com/office/drawing/2014/main" id="{7F7BBB83-68B6-4E1E-B2D0-DAFFB4E66979}"/>
              </a:ext>
            </a:extLst>
          </p:cNvPr>
          <p:cNvSpPr txBox="1"/>
          <p:nvPr/>
        </p:nvSpPr>
        <p:spPr>
          <a:xfrm>
            <a:off x="512064" y="5193792"/>
            <a:ext cx="4754880" cy="1477328"/>
          </a:xfrm>
          <a:prstGeom prst="rect">
            <a:avLst/>
          </a:prstGeom>
          <a:noFill/>
        </p:spPr>
        <p:txBody>
          <a:bodyPr wrap="square" rtlCol="0">
            <a:spAutoFit/>
          </a:bodyPr>
          <a:lstStyle/>
          <a:p>
            <a:r>
              <a:rPr lang="en-U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ntensitatea diferită, de la violența extremă a atentatelor teroriste la strategiile de îndiguire, la cele de dominare sau la cele de impunere a unui anumit tip de comportament</a:t>
            </a:r>
          </a:p>
          <a:p>
            <a:endParaRPr lang="ru-RU" dirty="0"/>
          </a:p>
        </p:txBody>
      </p:sp>
      <p:sp>
        <p:nvSpPr>
          <p:cNvPr id="12" name="Arrow: Down 11">
            <a:extLst>
              <a:ext uri="{FF2B5EF4-FFF2-40B4-BE49-F238E27FC236}">
                <a16:creationId xmlns:a16="http://schemas.microsoft.com/office/drawing/2014/main" id="{580F4704-EA47-4162-A5A5-914AF3399C18}"/>
              </a:ext>
            </a:extLst>
          </p:cNvPr>
          <p:cNvSpPr/>
          <p:nvPr/>
        </p:nvSpPr>
        <p:spPr>
          <a:xfrm>
            <a:off x="2615184" y="3502152"/>
            <a:ext cx="256032" cy="4389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Arrow: Down 13">
            <a:extLst>
              <a:ext uri="{FF2B5EF4-FFF2-40B4-BE49-F238E27FC236}">
                <a16:creationId xmlns:a16="http://schemas.microsoft.com/office/drawing/2014/main" id="{0E183884-975E-40F8-9211-4C3BBBE06D37}"/>
              </a:ext>
            </a:extLst>
          </p:cNvPr>
          <p:cNvSpPr/>
          <p:nvPr/>
        </p:nvSpPr>
        <p:spPr>
          <a:xfrm>
            <a:off x="2615184" y="4663440"/>
            <a:ext cx="256032" cy="4389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TextBox 14">
            <a:extLst>
              <a:ext uri="{FF2B5EF4-FFF2-40B4-BE49-F238E27FC236}">
                <a16:creationId xmlns:a16="http://schemas.microsoft.com/office/drawing/2014/main" id="{540A9A9A-1B24-48D9-A7A5-46C1A61DFA33}"/>
              </a:ext>
            </a:extLst>
          </p:cNvPr>
          <p:cNvSpPr txBox="1"/>
          <p:nvPr/>
        </p:nvSpPr>
        <p:spPr>
          <a:xfrm>
            <a:off x="6995160" y="2194560"/>
            <a:ext cx="3730752" cy="923330"/>
          </a:xfrm>
          <a:prstGeom prst="rect">
            <a:avLst/>
          </a:prstGeom>
          <a:noFill/>
        </p:spPr>
        <p:txBody>
          <a:bodyPr wrap="square" rtlCol="0">
            <a:spAutoFit/>
          </a:bodyPr>
          <a:lstStyle/>
          <a:p>
            <a:r>
              <a:rPr lang="en-U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ermanenta amenințare nucleară, chimică, biologică şi radiologică</a:t>
            </a:r>
          </a:p>
          <a:p>
            <a:endParaRPr lang="ru-RU" dirty="0"/>
          </a:p>
        </p:txBody>
      </p:sp>
      <p:sp>
        <p:nvSpPr>
          <p:cNvPr id="16" name="Arrow: Down 15">
            <a:extLst>
              <a:ext uri="{FF2B5EF4-FFF2-40B4-BE49-F238E27FC236}">
                <a16:creationId xmlns:a16="http://schemas.microsoft.com/office/drawing/2014/main" id="{30DE4A05-0D5E-4733-85D6-7CD97F597B19}"/>
              </a:ext>
            </a:extLst>
          </p:cNvPr>
          <p:cNvSpPr/>
          <p:nvPr/>
        </p:nvSpPr>
        <p:spPr>
          <a:xfrm>
            <a:off x="8741664" y="3163824"/>
            <a:ext cx="256032" cy="4389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Arrow: Down 16">
            <a:extLst>
              <a:ext uri="{FF2B5EF4-FFF2-40B4-BE49-F238E27FC236}">
                <a16:creationId xmlns:a16="http://schemas.microsoft.com/office/drawing/2014/main" id="{68A3DEB5-DBCB-4CB8-B365-81997586213F}"/>
              </a:ext>
            </a:extLst>
          </p:cNvPr>
          <p:cNvSpPr/>
          <p:nvPr/>
        </p:nvSpPr>
        <p:spPr>
          <a:xfrm>
            <a:off x="8741664" y="4507992"/>
            <a:ext cx="256032" cy="4389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a:extLst>
              <a:ext uri="{FF2B5EF4-FFF2-40B4-BE49-F238E27FC236}">
                <a16:creationId xmlns:a16="http://schemas.microsoft.com/office/drawing/2014/main" id="{E956EC43-357A-498D-ABFA-3696567B9AAA}"/>
              </a:ext>
            </a:extLst>
          </p:cNvPr>
          <p:cNvSpPr txBox="1"/>
          <p:nvPr/>
        </p:nvSpPr>
        <p:spPr>
          <a:xfrm>
            <a:off x="6995160" y="3922990"/>
            <a:ext cx="3886200" cy="923330"/>
          </a:xfrm>
          <a:prstGeom prst="rect">
            <a:avLst/>
          </a:prstGeom>
          <a:noFill/>
        </p:spPr>
        <p:txBody>
          <a:bodyPr wrap="square" rtlCol="0">
            <a:spAutoFit/>
          </a:bodyPr>
          <a:lstStyle/>
          <a:p>
            <a:r>
              <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redominanța strategiilor de alianță şi de coaliție</a:t>
            </a:r>
            <a:endParaRPr lang="ru-RU" dirty="0"/>
          </a:p>
          <a:p>
            <a:endParaRPr lang="ru-RU" dirty="0"/>
          </a:p>
        </p:txBody>
      </p:sp>
      <p:sp>
        <p:nvSpPr>
          <p:cNvPr id="19" name="TextBox 18">
            <a:extLst>
              <a:ext uri="{FF2B5EF4-FFF2-40B4-BE49-F238E27FC236}">
                <a16:creationId xmlns:a16="http://schemas.microsoft.com/office/drawing/2014/main" id="{9C500756-CE30-444D-9DF1-2E0B799386E6}"/>
              </a:ext>
            </a:extLst>
          </p:cNvPr>
          <p:cNvSpPr txBox="1"/>
          <p:nvPr/>
        </p:nvSpPr>
        <p:spPr>
          <a:xfrm>
            <a:off x="7034022" y="5166574"/>
            <a:ext cx="3927348" cy="923330"/>
          </a:xfrm>
          <a:prstGeom prst="rect">
            <a:avLst/>
          </a:prstGeom>
          <a:noFill/>
        </p:spPr>
        <p:txBody>
          <a:bodyPr wrap="square" rtlCol="0">
            <a:spAutoFit/>
          </a:bodyPr>
          <a:lstStyle/>
          <a:p>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a:t>
            </a:r>
            <a:r>
              <a:rPr lang="en-US" dirty="0">
                <a:latin typeface="Times New Roman" panose="02020603050405020304" pitchFamily="18" charset="0"/>
                <a:cs typeface="Times New Roman" panose="02020603050405020304" pitchFamily="18" charset="0"/>
              </a:rPr>
              <a:t>.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mplicarea unui nou tip de binom terorism-contraterorism</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179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B56E8-A294-4A6D-B291-1DB56B873805}"/>
              </a:ext>
            </a:extLst>
          </p:cNvPr>
          <p:cNvSpPr>
            <a:spLocks noGrp="1"/>
          </p:cNvSpPr>
          <p:nvPr>
            <p:ph type="title"/>
          </p:nvPr>
        </p:nvSpPr>
        <p:spPr>
          <a:xfrm>
            <a:off x="8470392" y="0"/>
            <a:ext cx="3200400" cy="1737360"/>
          </a:xfrm>
        </p:spPr>
        <p:txBody>
          <a:bodyPr/>
          <a:lstStyle/>
          <a:p>
            <a:pPr algn="ctr"/>
            <a:r>
              <a:rPr lang="en-US" dirty="0" err="1"/>
              <a:t>Principiile</a:t>
            </a:r>
            <a:endParaRPr lang="ru-RU" dirty="0"/>
          </a:p>
        </p:txBody>
      </p:sp>
      <p:sp>
        <p:nvSpPr>
          <p:cNvPr id="3" name="Content Placeholder 2">
            <a:extLst>
              <a:ext uri="{FF2B5EF4-FFF2-40B4-BE49-F238E27FC236}">
                <a16:creationId xmlns:a16="http://schemas.microsoft.com/office/drawing/2014/main" id="{FC7355DB-B3B4-4540-82F3-4B51F14CEB6C}"/>
              </a:ext>
            </a:extLst>
          </p:cNvPr>
          <p:cNvSpPr>
            <a:spLocks noGrp="1"/>
          </p:cNvSpPr>
          <p:nvPr>
            <p:ph idx="1"/>
          </p:nvPr>
        </p:nvSpPr>
        <p:spPr>
          <a:xfrm>
            <a:off x="911352" y="1458468"/>
            <a:ext cx="6711696" cy="5020056"/>
          </a:xfrm>
        </p:spPr>
        <p:txBody>
          <a:bodyPr/>
          <a:lstStyle/>
          <a:p>
            <a:pPr>
              <a:buFont typeface="Wingdings" panose="05000000000000000000" pitchFamily="2" charset="2"/>
              <a:buChar char="q"/>
            </a:pPr>
            <a:r>
              <a:rPr lang="ro-RO"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Conflictele militare sunt reglementate de dreptul internațional umanitar, care mai este denumit și „dreptul conflictelor armate” sau „dreptul războiului”. </a:t>
            </a:r>
          </a:p>
          <a:p>
            <a:pPr>
              <a:buFont typeface="Wingdings" panose="05000000000000000000" pitchFamily="2" charset="2"/>
              <a:buChar char="q"/>
            </a:pPr>
            <a:r>
              <a:rPr lang="ro-RO"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Acesta reglementează mijloacele și metodele de luptă, în scopul de a reduce impactul conflictelor armate. </a:t>
            </a:r>
          </a:p>
          <a:p>
            <a:pPr>
              <a:buFont typeface="Wingdings" panose="05000000000000000000" pitchFamily="2" charset="2"/>
              <a:buChar char="q"/>
            </a:pPr>
            <a:r>
              <a:rPr lang="ro-RO"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Respectarea acestor principii juridice ar trebui să permită protejarea celor care nu (mai) iau parte la conflicte, în special a civililor și a prizonierilor de război</a:t>
            </a:r>
            <a:r>
              <a:rPr lang="en-US"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a:t>
            </a:r>
            <a:endParaRPr lang="ro-RO"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endParaRPr>
          </a:p>
          <a:p>
            <a:pPr>
              <a:buFont typeface="Wingdings" panose="05000000000000000000" pitchFamily="2" charset="2"/>
              <a:buChar char="q"/>
            </a:pPr>
            <a:r>
              <a:rPr lang="ro-RO" sz="2000" b="1" dirty="0">
                <a:ln w="3175" cmpd="sng">
                  <a:noFill/>
                </a:ln>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Războiul reprezintă un fenomen complex, ce presupune o angajare pe planuri multiple (politic, economic, social, informaţional, militar şi cultural) a părților aflate în conflict. </a:t>
            </a:r>
          </a:p>
          <a:p>
            <a:endParaRPr lang="ru-RU" dirty="0"/>
          </a:p>
        </p:txBody>
      </p:sp>
      <p:sp>
        <p:nvSpPr>
          <p:cNvPr id="4" name="Text Placeholder 3">
            <a:extLst>
              <a:ext uri="{FF2B5EF4-FFF2-40B4-BE49-F238E27FC236}">
                <a16:creationId xmlns:a16="http://schemas.microsoft.com/office/drawing/2014/main" id="{571C1728-7A49-4EE6-9F03-37DF51ECC665}"/>
              </a:ext>
            </a:extLst>
          </p:cNvPr>
          <p:cNvSpPr>
            <a:spLocks noGrp="1"/>
          </p:cNvSpPr>
          <p:nvPr>
            <p:ph type="body" sz="half" idx="2"/>
          </p:nvPr>
        </p:nvSpPr>
        <p:spPr>
          <a:xfrm>
            <a:off x="8470392" y="3186684"/>
            <a:ext cx="3721608" cy="3291840"/>
          </a:xfrm>
        </p:spPr>
        <p:txBody>
          <a:bodyPr/>
          <a:lstStyle/>
          <a:p>
            <a:r>
              <a:rPr lang="ro-RO" sz="1600" b="1" dirty="0">
                <a:ln w="3175" cmpd="sng">
                  <a:noFill/>
                </a:ln>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Noile conflicte militare vor continua să fie una dintre expresiile violente ale conflictualității politice, economice și sociale. Principala caracteristică a acestora va fi dependenţa, în sensul că ele vor fi tot mai mult condiţionate strict de relaţiile şi realităţile politice, economice şi sociale, adică de strategiile politice, economice, informaţionale şi sociale globale, regionale şi naţionale. </a:t>
            </a:r>
          </a:p>
          <a:p>
            <a:endParaRPr lang="ru-RU" dirty="0"/>
          </a:p>
        </p:txBody>
      </p:sp>
    </p:spTree>
    <p:extLst>
      <p:ext uri="{BB962C8B-B14F-4D97-AF65-F5344CB8AC3E}">
        <p14:creationId xmlns:p14="http://schemas.microsoft.com/office/powerpoint/2010/main" val="251347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B9CA2-CFD6-4758-B831-2327EFC98A5D}"/>
              </a:ext>
            </a:extLst>
          </p:cNvPr>
          <p:cNvSpPr>
            <a:spLocks noGrp="1"/>
          </p:cNvSpPr>
          <p:nvPr>
            <p:ph type="title"/>
          </p:nvPr>
        </p:nvSpPr>
        <p:spPr>
          <a:xfrm>
            <a:off x="932688" y="219456"/>
            <a:ext cx="10058400" cy="1609344"/>
          </a:xfrm>
        </p:spPr>
        <p:txBody>
          <a:bodyPr>
            <a:normAutofit/>
          </a:bodyPr>
          <a:lstStyle/>
          <a:p>
            <a:pPr algn="ctr"/>
            <a:r>
              <a:rPr lang="it-IT" sz="4000" b="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Două caracteristici reprezentative sunt:</a:t>
            </a:r>
            <a:br>
              <a:rPr lang="ru-RU" dirty="0"/>
            </a:br>
            <a:endParaRPr lang="ru-RU" dirty="0"/>
          </a:p>
        </p:txBody>
      </p:sp>
      <p:sp>
        <p:nvSpPr>
          <p:cNvPr id="3" name="Text Placeholder 2">
            <a:extLst>
              <a:ext uri="{FF2B5EF4-FFF2-40B4-BE49-F238E27FC236}">
                <a16:creationId xmlns:a16="http://schemas.microsoft.com/office/drawing/2014/main" id="{6CF11702-7575-4B64-BCA9-53939641EC01}"/>
              </a:ext>
            </a:extLst>
          </p:cNvPr>
          <p:cNvSpPr>
            <a:spLocks noGrp="1"/>
          </p:cNvSpPr>
          <p:nvPr>
            <p:ph type="body" idx="1"/>
          </p:nvPr>
        </p:nvSpPr>
        <p:spPr>
          <a:xfrm>
            <a:off x="1200912" y="1188720"/>
            <a:ext cx="4754880" cy="640080"/>
          </a:xfrm>
        </p:spPr>
        <p:txBody>
          <a:bodyPr>
            <a:normAutofit/>
          </a:bodyPr>
          <a:lstStyle/>
          <a:p>
            <a:pPr algn="ctr"/>
            <a:r>
              <a:rPr lang="it-IT" sz="2800" b="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Organizarea</a:t>
            </a:r>
            <a:endParaRPr lang="ru-RU" sz="2800" dirty="0"/>
          </a:p>
        </p:txBody>
      </p:sp>
      <p:sp>
        <p:nvSpPr>
          <p:cNvPr id="4" name="Content Placeholder 3">
            <a:extLst>
              <a:ext uri="{FF2B5EF4-FFF2-40B4-BE49-F238E27FC236}">
                <a16:creationId xmlns:a16="http://schemas.microsoft.com/office/drawing/2014/main" id="{2E883CA8-5474-4915-99E8-976ABB3DD0B4}"/>
              </a:ext>
            </a:extLst>
          </p:cNvPr>
          <p:cNvSpPr>
            <a:spLocks noGrp="1"/>
          </p:cNvSpPr>
          <p:nvPr>
            <p:ph sz="half" idx="2"/>
          </p:nvPr>
        </p:nvSpPr>
        <p:spPr/>
        <p:txBody>
          <a:bodyPr/>
          <a:lstStyle/>
          <a:p>
            <a:r>
              <a:rPr lang="ro-RO" sz="2000" b="0" i="1" noProof="0" dirty="0">
                <a:solidFill>
                  <a:schemeClr val="tx1"/>
                </a:solidFill>
                <a:latin typeface="Times New Roman" panose="02020603050405020304" pitchFamily="18" charset="0"/>
                <a:cs typeface="Times New Roman" panose="02020603050405020304" pitchFamily="18" charset="0"/>
              </a:rPr>
              <a:t>se referă la faptul că conflictele militare trebuie să aibă loc între două sau mai multe grupuri armate, organizate, care au o structură, lider, un regulament de funcționare, instruire militară, care achiziționează arme într-un mod organizat, care recrutează noi membri, și deține o infrastructură de comunicare.</a:t>
            </a:r>
            <a:endParaRPr lang="ru-RU" dirty="0"/>
          </a:p>
          <a:p>
            <a:endParaRPr lang="ru-RU" dirty="0"/>
          </a:p>
        </p:txBody>
      </p:sp>
      <p:sp>
        <p:nvSpPr>
          <p:cNvPr id="5" name="Text Placeholder 4">
            <a:extLst>
              <a:ext uri="{FF2B5EF4-FFF2-40B4-BE49-F238E27FC236}">
                <a16:creationId xmlns:a16="http://schemas.microsoft.com/office/drawing/2014/main" id="{A04B71D5-D1AC-48E8-B250-77983812936A}"/>
              </a:ext>
            </a:extLst>
          </p:cNvPr>
          <p:cNvSpPr>
            <a:spLocks noGrp="1"/>
          </p:cNvSpPr>
          <p:nvPr>
            <p:ph type="body" sz="quarter" idx="3"/>
          </p:nvPr>
        </p:nvSpPr>
        <p:spPr>
          <a:xfrm>
            <a:off x="6224016" y="1188720"/>
            <a:ext cx="4754880" cy="640080"/>
          </a:xfrm>
        </p:spPr>
        <p:txBody>
          <a:bodyPr>
            <a:normAutofit/>
          </a:bodyPr>
          <a:lstStyle/>
          <a:p>
            <a:pPr algn="ctr"/>
            <a:r>
              <a:rPr lang="it-IT" sz="2800" b="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Intensitatea</a:t>
            </a:r>
            <a:endParaRPr lang="ru-RU" sz="2800" dirty="0"/>
          </a:p>
        </p:txBody>
      </p:sp>
      <p:sp>
        <p:nvSpPr>
          <p:cNvPr id="6" name="Content Placeholder 5">
            <a:extLst>
              <a:ext uri="{FF2B5EF4-FFF2-40B4-BE49-F238E27FC236}">
                <a16:creationId xmlns:a16="http://schemas.microsoft.com/office/drawing/2014/main" id="{C54A1325-AC91-43AA-BC2D-DD52E233B68F}"/>
              </a:ext>
            </a:extLst>
          </p:cNvPr>
          <p:cNvSpPr>
            <a:spLocks noGrp="1"/>
          </p:cNvSpPr>
          <p:nvPr>
            <p:ph sz="quarter" idx="4"/>
          </p:nvPr>
        </p:nvSpPr>
        <p:spPr/>
        <p:txBody>
          <a:bodyPr/>
          <a:lstStyle/>
          <a:p>
            <a:r>
              <a:rPr lang="it-IT" sz="2000" b="0" i="1" dirty="0">
                <a:solidFill>
                  <a:schemeClr val="tx1"/>
                </a:solidFill>
                <a:latin typeface="Times New Roman" panose="02020603050405020304" pitchFamily="18" charset="0"/>
                <a:cs typeface="Times New Roman" panose="02020603050405020304" pitchFamily="18" charset="0"/>
              </a:rPr>
              <a:t>se referă la ideea că o ostilitate trebuie să atingă un anumit nivel de intensitate, pentru a se califica ca conflict militar. Intensitatea poate fi măsurată după numărul de luptători implicați, cantitatea de armament, durata și extinderea teritorială a luptelor, numărul de victime, daune create, implicarea Consiliului de Securitate și a altor actori în eforturile de încetare a focului.</a:t>
            </a:r>
            <a:endParaRPr lang="ru-RU" dirty="0"/>
          </a:p>
          <a:p>
            <a:endParaRPr lang="ru-RU" dirty="0"/>
          </a:p>
        </p:txBody>
      </p:sp>
      <p:cxnSp>
        <p:nvCxnSpPr>
          <p:cNvPr id="8" name="Connector: Elbow 7">
            <a:extLst>
              <a:ext uri="{FF2B5EF4-FFF2-40B4-BE49-F238E27FC236}">
                <a16:creationId xmlns:a16="http://schemas.microsoft.com/office/drawing/2014/main" id="{08732D9B-E7AF-4358-BA58-9742AC225E09}"/>
              </a:ext>
            </a:extLst>
          </p:cNvPr>
          <p:cNvCxnSpPr/>
          <p:nvPr/>
        </p:nvCxnSpPr>
        <p:spPr>
          <a:xfrm rot="16200000" flipH="1">
            <a:off x="3209544" y="2066544"/>
            <a:ext cx="704088" cy="228600"/>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Connector: Elbow 9">
            <a:extLst>
              <a:ext uri="{FF2B5EF4-FFF2-40B4-BE49-F238E27FC236}">
                <a16:creationId xmlns:a16="http://schemas.microsoft.com/office/drawing/2014/main" id="{39209126-49DA-4123-9331-8F12D2A16FE4}"/>
              </a:ext>
            </a:extLst>
          </p:cNvPr>
          <p:cNvCxnSpPr/>
          <p:nvPr/>
        </p:nvCxnSpPr>
        <p:spPr>
          <a:xfrm rot="16200000" flipH="1">
            <a:off x="8179308" y="2071116"/>
            <a:ext cx="731520" cy="246888"/>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790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30EE1-CA62-46D4-B7F8-500658874D0E}"/>
              </a:ext>
            </a:extLst>
          </p:cNvPr>
          <p:cNvSpPr>
            <a:spLocks noGrp="1"/>
          </p:cNvSpPr>
          <p:nvPr>
            <p:ph type="title"/>
          </p:nvPr>
        </p:nvSpPr>
        <p:spPr/>
        <p:txBody>
          <a:bodyPr>
            <a:normAutofit fontScale="90000"/>
          </a:bodyPr>
          <a:lstStyle/>
          <a:p>
            <a:pPr algn="ctr"/>
            <a:r>
              <a:rPr lang="ro-RO" sz="2200" b="1" dirty="0">
                <a:ln w="3175" cmpd="sng">
                  <a:noFill/>
                </a:ln>
                <a:latin typeface="Times New Roman" panose="02020603050405020304" pitchFamily="18" charset="0"/>
                <a:ea typeface="+mj-ea"/>
                <a:cs typeface="Times New Roman" panose="02020603050405020304" pitchFamily="18" charset="0"/>
              </a:rPr>
              <a:t>Există mai multe clasificări ale conflictelor militare, care au fost elaborate de-a lungul timpului după mai multe criterii. În convențiile adoptate după 1945, conflictul armat internațional este definit ca o formă de luptă armată dintre două subiecte cu personalitate internaţională, care nu implică recunoașterea formală de către beligeranți.</a:t>
            </a:r>
            <a:br>
              <a:rPr lang="ro-RO" sz="2700" b="1" dirty="0">
                <a:ln w="3175" cmpd="sng">
                  <a:noFill/>
                </a:ln>
                <a:latin typeface="Times New Roman" panose="02020603050405020304" pitchFamily="18" charset="0"/>
                <a:ea typeface="+mj-ea"/>
                <a:cs typeface="Times New Roman" panose="02020603050405020304" pitchFamily="18" charset="0"/>
              </a:rPr>
            </a:br>
            <a:endParaRPr lang="ru-RU" dirty="0"/>
          </a:p>
        </p:txBody>
      </p:sp>
      <p:sp>
        <p:nvSpPr>
          <p:cNvPr id="4" name="TextBox 3">
            <a:extLst>
              <a:ext uri="{FF2B5EF4-FFF2-40B4-BE49-F238E27FC236}">
                <a16:creationId xmlns:a16="http://schemas.microsoft.com/office/drawing/2014/main" id="{49DE43D3-D444-430B-838D-478E2227F3CA}"/>
              </a:ext>
            </a:extLst>
          </p:cNvPr>
          <p:cNvSpPr txBox="1"/>
          <p:nvPr/>
        </p:nvSpPr>
        <p:spPr>
          <a:xfrm>
            <a:off x="4160520" y="1764792"/>
            <a:ext cx="3035808" cy="830997"/>
          </a:xfrm>
          <a:prstGeom prst="rect">
            <a:avLst/>
          </a:prstGeom>
          <a:noFill/>
        </p:spPr>
        <p:txBody>
          <a:bodyPr wrap="square" rtlCol="0">
            <a:spAutoFit/>
          </a:bodyPr>
          <a:lstStyle/>
          <a:p>
            <a:pPr algn="ctr"/>
            <a:r>
              <a:rPr lang="ro-RO" sz="2400" b="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Tipologie</a:t>
            </a:r>
            <a:endParaRPr lang="ru-RU" sz="2400" dirty="0"/>
          </a:p>
          <a:p>
            <a:endParaRPr lang="ru-RU" sz="2400" dirty="0"/>
          </a:p>
        </p:txBody>
      </p:sp>
      <p:sp>
        <p:nvSpPr>
          <p:cNvPr id="5" name="TextBox 4">
            <a:extLst>
              <a:ext uri="{FF2B5EF4-FFF2-40B4-BE49-F238E27FC236}">
                <a16:creationId xmlns:a16="http://schemas.microsoft.com/office/drawing/2014/main" id="{B72A11CD-4D98-4622-A214-E1D97EA457A5}"/>
              </a:ext>
            </a:extLst>
          </p:cNvPr>
          <p:cNvSpPr txBox="1"/>
          <p:nvPr/>
        </p:nvSpPr>
        <p:spPr>
          <a:xfrm>
            <a:off x="560832" y="2180290"/>
            <a:ext cx="3730752" cy="3970318"/>
          </a:xfrm>
          <a:prstGeom prst="rect">
            <a:avLst/>
          </a:prstGeom>
          <a:noFill/>
        </p:spPr>
        <p:txBody>
          <a:bodyPr wrap="square" rtlCol="0">
            <a:spAutoFit/>
          </a:bodyPr>
          <a:lstStyle/>
          <a:p>
            <a:pPr marL="342900" indent="-342900">
              <a:buFont typeface="+mj-lt"/>
              <a:buAutoNum type="arabicPeriod"/>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ăzboaie de eliberare națională duse de mișcări de eliberare împotriva dominațiilor coloniale;</a:t>
            </a:r>
            <a:endPar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ezistența  mișcărilor organizate în situații de ocupație totală sau parțială a teritoriului unui stat</a:t>
            </a:r>
            <a:r>
              <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upta popoarelor aflate sub regim de ocupație împotriva puterii ocupante;</a:t>
            </a:r>
            <a:endPar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onflicte  interstatale declanșate printr-o declarație de război sau ultimatum; </a:t>
            </a:r>
          </a:p>
          <a:p>
            <a:pPr marL="342900" indent="-342900">
              <a:buFont typeface="+mj-lt"/>
              <a:buAutoNum type="arabicPeriod"/>
            </a:pPr>
            <a:endPar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buFont typeface="+mj-lt"/>
              <a:buAutoNum type="arabicPeriod"/>
            </a:pPr>
            <a:endParaRPr lang="ru-RU" dirty="0"/>
          </a:p>
        </p:txBody>
      </p:sp>
      <p:sp>
        <p:nvSpPr>
          <p:cNvPr id="6" name="TextBox 5">
            <a:extLst>
              <a:ext uri="{FF2B5EF4-FFF2-40B4-BE49-F238E27FC236}">
                <a16:creationId xmlns:a16="http://schemas.microsoft.com/office/drawing/2014/main" id="{F6F1A148-E2FC-4993-B9C2-4C0A159A6E3C}"/>
              </a:ext>
            </a:extLst>
          </p:cNvPr>
          <p:cNvSpPr txBox="1"/>
          <p:nvPr/>
        </p:nvSpPr>
        <p:spPr>
          <a:xfrm>
            <a:off x="7763256" y="2318789"/>
            <a:ext cx="3364992" cy="3693319"/>
          </a:xfrm>
          <a:prstGeom prst="rect">
            <a:avLst/>
          </a:prstGeom>
          <a:noFill/>
        </p:spPr>
        <p:txBody>
          <a:bodyPr wrap="square" rtlCol="0">
            <a:spAutoFit/>
          </a:bodyPr>
          <a:lstStyle/>
          <a:p>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 C</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onflicte armate dintre două sau mai multe state, chiar dacă starea de război nu este recunoscută de unul din ele</a:t>
            </a:r>
            <a:r>
              <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 </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t>
            </a:r>
            <a:r>
              <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upta popoarelor aflate sub regim de ocupație împotriva puterii ocupante;</a:t>
            </a:r>
            <a:endParaRPr lang="en-US"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 L</a:t>
            </a:r>
            <a:r>
              <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upte duse de populațiile majoritare dintr-un stat împotriva regimurilor rasiste</a:t>
            </a:r>
            <a:r>
              <a:rPr lang="en-U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o-RO"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o-RO" sz="18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dirty="0"/>
          </a:p>
        </p:txBody>
      </p:sp>
      <p:cxnSp>
        <p:nvCxnSpPr>
          <p:cNvPr id="8" name="Straight Arrow Connector 7">
            <a:extLst>
              <a:ext uri="{FF2B5EF4-FFF2-40B4-BE49-F238E27FC236}">
                <a16:creationId xmlns:a16="http://schemas.microsoft.com/office/drawing/2014/main" id="{2466178A-C983-4E75-87A4-5D1CF49CD925}"/>
              </a:ext>
            </a:extLst>
          </p:cNvPr>
          <p:cNvCxnSpPr/>
          <p:nvPr/>
        </p:nvCxnSpPr>
        <p:spPr>
          <a:xfrm flipH="1">
            <a:off x="3483864" y="2048256"/>
            <a:ext cx="1353312" cy="1320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1146AE2-9097-4836-B20A-4F0659711610}"/>
              </a:ext>
            </a:extLst>
          </p:cNvPr>
          <p:cNvCxnSpPr>
            <a:cxnSpLocks/>
          </p:cNvCxnSpPr>
          <p:nvPr/>
        </p:nvCxnSpPr>
        <p:spPr>
          <a:xfrm>
            <a:off x="6492240" y="2012190"/>
            <a:ext cx="1267968" cy="3835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20205AB-28C8-445F-B1D5-F4841BD495C9}"/>
              </a:ext>
            </a:extLst>
          </p:cNvPr>
          <p:cNvPicPr>
            <a:picLocks noChangeAspect="1"/>
          </p:cNvPicPr>
          <p:nvPr/>
        </p:nvPicPr>
        <p:blipFill>
          <a:blip r:embed="rId2"/>
          <a:stretch>
            <a:fillRect/>
          </a:stretch>
        </p:blipFill>
        <p:spPr>
          <a:xfrm>
            <a:off x="4363974" y="2463754"/>
            <a:ext cx="2762250" cy="1657350"/>
          </a:xfrm>
          <a:prstGeom prst="rect">
            <a:avLst/>
          </a:prstGeom>
        </p:spPr>
      </p:pic>
      <p:pic>
        <p:nvPicPr>
          <p:cNvPr id="18" name="Picture 17">
            <a:extLst>
              <a:ext uri="{FF2B5EF4-FFF2-40B4-BE49-F238E27FC236}">
                <a16:creationId xmlns:a16="http://schemas.microsoft.com/office/drawing/2014/main" id="{CD451C84-A253-40E8-9072-7D515315F18B}"/>
              </a:ext>
            </a:extLst>
          </p:cNvPr>
          <p:cNvPicPr>
            <a:picLocks noChangeAspect="1"/>
          </p:cNvPicPr>
          <p:nvPr/>
        </p:nvPicPr>
        <p:blipFill>
          <a:blip r:embed="rId3"/>
          <a:stretch>
            <a:fillRect/>
          </a:stretch>
        </p:blipFill>
        <p:spPr>
          <a:xfrm>
            <a:off x="4363974" y="4503372"/>
            <a:ext cx="2762250" cy="1733550"/>
          </a:xfrm>
          <a:prstGeom prst="rect">
            <a:avLst/>
          </a:prstGeom>
        </p:spPr>
      </p:pic>
    </p:spTree>
    <p:extLst>
      <p:ext uri="{BB962C8B-B14F-4D97-AF65-F5344CB8AC3E}">
        <p14:creationId xmlns:p14="http://schemas.microsoft.com/office/powerpoint/2010/main" val="62966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DD3B4-BBE3-4D30-BC5C-0AD8455CE957}"/>
              </a:ext>
            </a:extLst>
          </p:cNvPr>
          <p:cNvSpPr>
            <a:spLocks noGrp="1"/>
          </p:cNvSpPr>
          <p:nvPr>
            <p:ph type="title"/>
          </p:nvPr>
        </p:nvSpPr>
        <p:spPr>
          <a:xfrm>
            <a:off x="8549640" y="91440"/>
            <a:ext cx="3465576" cy="1737360"/>
          </a:xfrm>
        </p:spPr>
        <p:txBody>
          <a:bodyPr>
            <a:normAutofit fontScale="90000"/>
          </a:bodyPr>
          <a:lstStyle/>
          <a:p>
            <a:pPr algn="ctr"/>
            <a:r>
              <a:rPr lang="ro-RO" b="1" dirty="0">
                <a:latin typeface="Times New Roman" panose="02020603050405020304" pitchFamily="18" charset="0"/>
                <a:cs typeface="Times New Roman" panose="02020603050405020304" pitchFamily="18" charset="0"/>
              </a:rPr>
              <a:t>PARTICIPANȚI LA CONFLICTUL ARMAT </a:t>
            </a:r>
            <a:endParaRPr lang="ru-RU" dirty="0"/>
          </a:p>
        </p:txBody>
      </p:sp>
      <p:sp>
        <p:nvSpPr>
          <p:cNvPr id="3" name="Content Placeholder 2">
            <a:extLst>
              <a:ext uri="{FF2B5EF4-FFF2-40B4-BE49-F238E27FC236}">
                <a16:creationId xmlns:a16="http://schemas.microsoft.com/office/drawing/2014/main" id="{4E12A8FF-DBA5-45CB-BB50-8D28044AD7B2}"/>
              </a:ext>
            </a:extLst>
          </p:cNvPr>
          <p:cNvSpPr>
            <a:spLocks noGrp="1"/>
          </p:cNvSpPr>
          <p:nvPr>
            <p:ph idx="1"/>
          </p:nvPr>
        </p:nvSpPr>
        <p:spPr/>
        <p:txBody>
          <a:bodyPr/>
          <a:lstStyle/>
          <a:p>
            <a:endParaRPr lang="en-US" sz="2000" b="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000" b="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o-RO" sz="2000" b="1"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Persoana civilă </a:t>
            </a:r>
            <a:r>
              <a:rPr lang="ro-RO" sz="2000" noProof="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este orice persoană care nu aparține forțelor armate și trebuie să fie protejată în timpul conflictului.</a:t>
            </a:r>
          </a:p>
          <a:p>
            <a:r>
              <a:rPr lang="ro-RO" sz="2000" b="1" i="0" noProof="0" dirty="0">
                <a:solidFill>
                  <a:schemeClr val="tx1"/>
                </a:solidFill>
                <a:effectLst/>
                <a:latin typeface="Times New Roman" panose="02020603050405020304" pitchFamily="18" charset="0"/>
                <a:cs typeface="Times New Roman" panose="02020603050405020304" pitchFamily="18" charset="0"/>
              </a:rPr>
              <a:t>Combatanții </a:t>
            </a:r>
            <a:r>
              <a:rPr lang="ro-RO" sz="2000" b="0" i="0" noProof="0" dirty="0">
                <a:solidFill>
                  <a:schemeClr val="tx1"/>
                </a:solidFill>
                <a:effectLst/>
                <a:latin typeface="Times New Roman" panose="02020603050405020304" pitchFamily="18" charset="0"/>
                <a:cs typeface="Times New Roman" panose="02020603050405020304" pitchFamily="18" charset="0"/>
              </a:rPr>
              <a:t>care au dreptul și obligația de a pregăti și desfășura acțiunile armate împotriva obiectivelor militare ale adversarului, dar nu și împotriva persoanelor și bunurilor civile ale acestuia. Beneficiază de statut de prizonier de război, în caz de capturare.</a:t>
            </a:r>
            <a:endParaRPr lang="ro-RO" sz="2000" noProof="0" dirty="0">
              <a:solidFill>
                <a:schemeClr val="tx1"/>
              </a:solidFill>
              <a:effectLst/>
              <a:latin typeface="Times New Roman" panose="02020603050405020304" pitchFamily="18" charset="0"/>
              <a:cs typeface="Times New Roman" panose="02020603050405020304" pitchFamily="18" charset="0"/>
            </a:endParaRPr>
          </a:p>
          <a:p>
            <a:endParaRPr lang="ru-RU" dirty="0"/>
          </a:p>
        </p:txBody>
      </p:sp>
      <p:sp>
        <p:nvSpPr>
          <p:cNvPr id="4" name="Text Placeholder 3">
            <a:extLst>
              <a:ext uri="{FF2B5EF4-FFF2-40B4-BE49-F238E27FC236}">
                <a16:creationId xmlns:a16="http://schemas.microsoft.com/office/drawing/2014/main" id="{CDD9AAEB-0EBB-4E85-8996-714836659457}"/>
              </a:ext>
            </a:extLst>
          </p:cNvPr>
          <p:cNvSpPr>
            <a:spLocks noGrp="1"/>
          </p:cNvSpPr>
          <p:nvPr>
            <p:ph type="body" sz="half" idx="2"/>
          </p:nvPr>
        </p:nvSpPr>
        <p:spPr>
          <a:xfrm>
            <a:off x="8412480" y="2880360"/>
            <a:ext cx="3739896" cy="3291840"/>
          </a:xfrm>
        </p:spPr>
        <p:txBody>
          <a:bodyPr/>
          <a:lstStyle/>
          <a:p>
            <a:r>
              <a:rPr lang="ro-RO"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Sunt acele persoane fizice care, potrivit statutului lor, au dreptul şi obligația legală de a participa la acțiunile militare, precum și forțele armate constituite într-o anumită structură ierarhică.</a:t>
            </a:r>
            <a:endParaRPr lang="ro-RO"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dirty="0"/>
          </a:p>
        </p:txBody>
      </p:sp>
      <p:pic>
        <p:nvPicPr>
          <p:cNvPr id="6" name="Picture 5">
            <a:extLst>
              <a:ext uri="{FF2B5EF4-FFF2-40B4-BE49-F238E27FC236}">
                <a16:creationId xmlns:a16="http://schemas.microsoft.com/office/drawing/2014/main" id="{1CA9CBAC-9EB1-4C56-8A40-67FE7E04D6E2}"/>
              </a:ext>
            </a:extLst>
          </p:cNvPr>
          <p:cNvPicPr>
            <a:picLocks noChangeAspect="1"/>
          </p:cNvPicPr>
          <p:nvPr/>
        </p:nvPicPr>
        <p:blipFill>
          <a:blip r:embed="rId2"/>
          <a:stretch>
            <a:fillRect/>
          </a:stretch>
        </p:blipFill>
        <p:spPr>
          <a:xfrm>
            <a:off x="2792920" y="390334"/>
            <a:ext cx="2619375" cy="1743075"/>
          </a:xfrm>
          <a:prstGeom prst="rect">
            <a:avLst/>
          </a:prstGeom>
        </p:spPr>
      </p:pic>
      <p:pic>
        <p:nvPicPr>
          <p:cNvPr id="8" name="Picture 7">
            <a:extLst>
              <a:ext uri="{FF2B5EF4-FFF2-40B4-BE49-F238E27FC236}">
                <a16:creationId xmlns:a16="http://schemas.microsoft.com/office/drawing/2014/main" id="{5EB93D50-F7D0-4BB0-BED2-C1044D6C57BA}"/>
              </a:ext>
            </a:extLst>
          </p:cNvPr>
          <p:cNvPicPr>
            <a:picLocks noChangeAspect="1"/>
          </p:cNvPicPr>
          <p:nvPr/>
        </p:nvPicPr>
        <p:blipFill>
          <a:blip r:embed="rId3"/>
          <a:stretch>
            <a:fillRect/>
          </a:stretch>
        </p:blipFill>
        <p:spPr>
          <a:xfrm>
            <a:off x="3041523" y="4596384"/>
            <a:ext cx="2305050" cy="1981200"/>
          </a:xfrm>
          <a:prstGeom prst="rect">
            <a:avLst/>
          </a:prstGeom>
        </p:spPr>
      </p:pic>
    </p:spTree>
    <p:extLst>
      <p:ext uri="{BB962C8B-B14F-4D97-AF65-F5344CB8AC3E}">
        <p14:creationId xmlns:p14="http://schemas.microsoft.com/office/powerpoint/2010/main" val="32649418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TM03090434[[fn=Wood Type]]</Template>
  <TotalTime>60</TotalTime>
  <Words>1556</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Bookman Old Style</vt:lpstr>
      <vt:lpstr>Cambria</vt:lpstr>
      <vt:lpstr>Century Gothic</vt:lpstr>
      <vt:lpstr>Microsoft Tai Le</vt:lpstr>
      <vt:lpstr>Times New Roman</vt:lpstr>
      <vt:lpstr>Wingdings</vt:lpstr>
      <vt:lpstr>Wood Type</vt:lpstr>
      <vt:lpstr>CONFLICTE MILITARE</vt:lpstr>
      <vt:lpstr>CONCEPTUL DE CONFLICT MILITAR, CARACTERISTICI</vt:lpstr>
      <vt:lpstr>Convenții de la Geneva</vt:lpstr>
      <vt:lpstr>PowerPoint Presentation</vt:lpstr>
      <vt:lpstr>Caracteristicile unui Conflict</vt:lpstr>
      <vt:lpstr>Principiile</vt:lpstr>
      <vt:lpstr>Două caracteristici reprezentative sunt: </vt:lpstr>
      <vt:lpstr>Există mai multe clasificări ale conflictelor militare, care au fost elaborate de-a lungul timpului după mai multe criterii. În convențiile adoptate după 1945, conflictul armat internațional este definit ca o formă de luptă armată dintre două subiecte cu personalitate internaţională, care nu implică recunoașterea formală de către beligeranți. </vt:lpstr>
      <vt:lpstr>PARTICIPANȚI LA CONFLICTUL ARMAT </vt:lpstr>
      <vt:lpstr>Combatanți </vt:lpstr>
      <vt:lpstr>Bibliografie: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CONFLICTE MILITARE</dc:title>
  <dc:creator>Властелин мира</dc:creator>
  <cp:lastModifiedBy>Властелин мира</cp:lastModifiedBy>
  <cp:revision>1</cp:revision>
  <dcterms:created xsi:type="dcterms:W3CDTF">2021-12-12T08:45:03Z</dcterms:created>
  <dcterms:modified xsi:type="dcterms:W3CDTF">2021-12-12T09:45:11Z</dcterms:modified>
</cp:coreProperties>
</file>