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A2DE99F-90BE-4C68-9AE5-345A25E094D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40F25907-E511-4F68-BBE4-F7D25F8E4AFA}" type="slidenum">
              <a:rPr lang="ru-RU" smtClean="0"/>
              <a:t>‹#›</a:t>
            </a:fld>
            <a:endParaRPr lang="ru-RU"/>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A2DE99F-90BE-4C68-9AE5-345A25E094D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0F25907-E511-4F68-BBE4-F7D25F8E4AFA}"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A2DE99F-90BE-4C68-9AE5-345A25E094D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0F25907-E511-4F68-BBE4-F7D25F8E4AFA}"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A2DE99F-90BE-4C68-9AE5-345A25E094D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0F25907-E511-4F68-BBE4-F7D25F8E4AFA}"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A2DE99F-90BE-4C68-9AE5-345A25E094D4}" type="datetimeFigureOut">
              <a:rPr lang="ru-RU" smtClean="0"/>
              <a:t>02.10.2020</a:t>
            </a:fld>
            <a:endParaRPr lang="ru-RU"/>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0F25907-E511-4F68-BBE4-F7D25F8E4AFA}" type="slidenum">
              <a:rPr lang="ru-RU" smtClean="0"/>
              <a:t>‹#›</a:t>
            </a:fld>
            <a:endParaRPr lang="ru-RU"/>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ru-RU" smtClean="0"/>
              <a:t>Образец заголовка</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A2DE99F-90BE-4C68-9AE5-345A25E094D4}" type="datetimeFigureOut">
              <a:rPr lang="ru-RU" smtClean="0"/>
              <a:t>02.10.2020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0F25907-E511-4F68-BBE4-F7D25F8E4AFA}"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A2DE99F-90BE-4C68-9AE5-345A25E094D4}" type="datetimeFigureOut">
              <a:rPr lang="ru-RU" smtClean="0"/>
              <a:t>02.10.2020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0F25907-E511-4F68-BBE4-F7D25F8E4AFA}"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A2DE99F-90BE-4C68-9AE5-345A25E094D4}" type="datetimeFigureOut">
              <a:rPr lang="ru-RU" smtClean="0"/>
              <a:t>02.10.2020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0F25907-E511-4F68-BBE4-F7D25F8E4AFA}"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A2DE99F-90BE-4C68-9AE5-345A25E094D4}" type="datetimeFigureOut">
              <a:rPr lang="ru-RU" smtClean="0"/>
              <a:t>02.10.2020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0F25907-E511-4F68-BBE4-F7D25F8E4AFA}"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A2DE99F-90BE-4C68-9AE5-345A25E094D4}" type="datetimeFigureOut">
              <a:rPr lang="ru-RU" smtClean="0"/>
              <a:t>02.10.2020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0F25907-E511-4F68-BBE4-F7D25F8E4AFA}" type="slidenum">
              <a:rPr lang="ru-RU" smtClean="0"/>
              <a:t>‹#›</a:t>
            </a:fld>
            <a:endParaRPr lang="ru-RU"/>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5" name="Date Placeholder 4"/>
          <p:cNvSpPr>
            <a:spLocks noGrp="1"/>
          </p:cNvSpPr>
          <p:nvPr>
            <p:ph type="dt" sz="half" idx="10"/>
          </p:nvPr>
        </p:nvSpPr>
        <p:spPr/>
        <p:txBody>
          <a:bodyPr/>
          <a:lstStyle/>
          <a:p>
            <a:fld id="{AA2DE99F-90BE-4C68-9AE5-345A25E094D4}" type="datetimeFigureOut">
              <a:rPr lang="ru-RU" smtClean="0"/>
              <a:t>02.10.2020</a:t>
            </a:fld>
            <a:endParaRPr lang="ru-RU"/>
          </a:p>
        </p:txBody>
      </p:sp>
      <p:sp>
        <p:nvSpPr>
          <p:cNvPr id="7" name="Slide Number Placeholder 6"/>
          <p:cNvSpPr>
            <a:spLocks noGrp="1"/>
          </p:cNvSpPr>
          <p:nvPr>
            <p:ph type="sldNum" sz="quarter" idx="12"/>
          </p:nvPr>
        </p:nvSpPr>
        <p:spPr/>
        <p:txBody>
          <a:bodyPr/>
          <a:lstStyle/>
          <a:p>
            <a:fld id="{40F25907-E511-4F68-BBE4-F7D25F8E4AFA}" type="slidenum">
              <a:rPr lang="ru-RU" smtClean="0"/>
              <a:t>‹#›</a:t>
            </a:fld>
            <a:endParaRPr lang="ru-RU"/>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ru-RU"/>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AA2DE99F-90BE-4C68-9AE5-345A25E094D4}" type="datetimeFigureOut">
              <a:rPr lang="ru-RU" smtClean="0"/>
              <a:t>02.10.2020</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40F25907-E511-4F68-BBE4-F7D25F8E4AFA}" type="slidenum">
              <a:rPr lang="ru-RU" smtClean="0"/>
              <a:t>‹#›</a:t>
            </a:fld>
            <a:endParaRPr lang="ru-RU"/>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42805" y="4005064"/>
            <a:ext cx="6553200" cy="1224136"/>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ro-RO" dirty="0" smtClean="0"/>
              <a:t>Disciplina- Securitatea Internațională</a:t>
            </a:r>
          </a:p>
          <a:p>
            <a:r>
              <a:rPr lang="en-US" dirty="0" smtClean="0"/>
              <a:t>Lector u</a:t>
            </a:r>
            <a:r>
              <a:rPr lang="ro-RO" dirty="0" smtClean="0"/>
              <a:t>niv. – Ilasciuc Andrei</a:t>
            </a:r>
          </a:p>
          <a:p>
            <a:r>
              <a:rPr lang="ro-RO" dirty="0" smtClean="0"/>
              <a:t>Studenta – Litovcenco Inga,gr.301,RI</a:t>
            </a:r>
            <a:endParaRPr lang="ro-RO" dirty="0"/>
          </a:p>
        </p:txBody>
      </p:sp>
      <p:sp>
        <p:nvSpPr>
          <p:cNvPr id="2" name="Заголовок 1"/>
          <p:cNvSpPr>
            <a:spLocks noGrp="1"/>
          </p:cNvSpPr>
          <p:nvPr>
            <p:ph type="ctrTitle"/>
          </p:nvPr>
        </p:nvSpPr>
        <p:spPr>
          <a:xfrm>
            <a:off x="971600" y="476672"/>
            <a:ext cx="6629400" cy="2241370"/>
          </a:xfrm>
        </p:spPr>
        <p:txBody>
          <a:bodyPr/>
          <a:lstStyle/>
          <a:p>
            <a:r>
              <a:rPr lang="en-US" sz="3600" dirty="0"/>
              <a:t>MEDIUL INTERNAȚIONAL DE SECURITATE.</a:t>
            </a:r>
            <a:br>
              <a:rPr lang="en-US" sz="3600" dirty="0"/>
            </a:br>
            <a:r>
              <a:rPr lang="en-US" sz="3600" dirty="0"/>
              <a:t>ELEMENTE DE ANALIZĂ GEOPOLITICĂ</a:t>
            </a:r>
            <a:endParaRPr lang="ru-RU" sz="3600" dirty="0"/>
          </a:p>
        </p:txBody>
      </p:sp>
    </p:spTree>
    <p:extLst>
      <p:ext uri="{BB962C8B-B14F-4D97-AF65-F5344CB8AC3E}">
        <p14:creationId xmlns:p14="http://schemas.microsoft.com/office/powerpoint/2010/main" val="2474327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57883" y="2060848"/>
            <a:ext cx="2994273" cy="2304256"/>
          </a:xfrm>
          <a:prstGeom prst="rect">
            <a:avLst/>
          </a:prstGeom>
          <a:ln>
            <a:noFill/>
          </a:ln>
          <a:effectLst>
            <a:softEdge rad="112500"/>
          </a:effectLst>
        </p:spPr>
      </p:pic>
      <p:sp>
        <p:nvSpPr>
          <p:cNvPr id="5" name="Блок-схема: альтернативный процесс 4"/>
          <p:cNvSpPr/>
          <p:nvPr/>
        </p:nvSpPr>
        <p:spPr>
          <a:xfrm>
            <a:off x="205555" y="316810"/>
            <a:ext cx="2952328" cy="633670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1600" dirty="0" smtClean="0"/>
              <a:t>În acelaşi interval, SUA şi-au majorat numărul</a:t>
            </a:r>
            <a:r>
              <a:rPr lang="ro-RO" sz="1600" dirty="0" smtClean="0"/>
              <a:t> </a:t>
            </a:r>
            <a:r>
              <a:rPr lang="vi-VN" sz="1600" dirty="0" smtClean="0"/>
              <a:t>ogivelor active de la 1.585 la 1.642, dar şi-a redus</a:t>
            </a:r>
            <a:r>
              <a:rPr lang="ro-RO" sz="1600" dirty="0" smtClean="0"/>
              <a:t> </a:t>
            </a:r>
            <a:r>
              <a:rPr lang="vi-VN" sz="1600" dirty="0" smtClean="0"/>
              <a:t>numărul de lansatoare de la 952 la 912, potrivit</a:t>
            </a:r>
            <a:r>
              <a:rPr lang="ro-RO" sz="1600" dirty="0" smtClean="0"/>
              <a:t> </a:t>
            </a:r>
            <a:r>
              <a:rPr lang="vi-VN" sz="1600" dirty="0" smtClean="0"/>
              <a:t>datelor Pentagonului. Deşi ultimele şase luni</a:t>
            </a:r>
            <a:r>
              <a:rPr lang="ro-RO" sz="1600" dirty="0" smtClean="0"/>
              <a:t> </a:t>
            </a:r>
            <a:r>
              <a:rPr lang="vi-VN" sz="1600" dirty="0" smtClean="0"/>
              <a:t>ale anului 2014 au adus o cursă a înarmării între</a:t>
            </a:r>
            <a:r>
              <a:rPr lang="ro-RO" sz="1600" dirty="0" smtClean="0"/>
              <a:t> </a:t>
            </a:r>
            <a:r>
              <a:rPr lang="vi-VN" sz="1600" dirty="0" smtClean="0"/>
              <a:t>SUA şi Rusia, cele două puteri mondiale au avut</a:t>
            </a:r>
            <a:r>
              <a:rPr lang="ro-RO" sz="1600" dirty="0" smtClean="0"/>
              <a:t>  </a:t>
            </a:r>
            <a:r>
              <a:rPr lang="it-IT" sz="1600" dirty="0" smtClean="0"/>
              <a:t>strategii diferite în ultimii ani</a:t>
            </a:r>
            <a:r>
              <a:rPr lang="ro-RO" sz="1600" dirty="0" smtClean="0"/>
              <a:t>.</a:t>
            </a:r>
            <a:endParaRPr lang="ru-RU" sz="1600" dirty="0"/>
          </a:p>
        </p:txBody>
      </p:sp>
      <p:sp>
        <p:nvSpPr>
          <p:cNvPr id="6" name="Блок-схема: альтернативный процесс 5"/>
          <p:cNvSpPr/>
          <p:nvPr/>
        </p:nvSpPr>
        <p:spPr>
          <a:xfrm>
            <a:off x="6012160" y="316810"/>
            <a:ext cx="2880320" cy="633670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Astfel, ruşii aveau1.537 de focoase în 2011, cu 106 mai puţine decât</a:t>
            </a:r>
            <a:r>
              <a:rPr lang="ro-RO" dirty="0" smtClean="0"/>
              <a:t> </a:t>
            </a:r>
            <a:r>
              <a:rPr lang="vi-VN" dirty="0" smtClean="0"/>
              <a:t>au astăzi. SUA aveau însă peste 1.800 de ogive</a:t>
            </a:r>
            <a:r>
              <a:rPr lang="ro-RO" dirty="0" smtClean="0"/>
              <a:t> </a:t>
            </a:r>
            <a:r>
              <a:rPr lang="vi-VN" dirty="0" smtClean="0"/>
              <a:t>mobilizate, ceea ce înseamnă că au dezarmat 158</a:t>
            </a:r>
            <a:r>
              <a:rPr lang="ro-RO" dirty="0" smtClean="0"/>
              <a:t> </a:t>
            </a:r>
            <a:r>
              <a:rPr lang="vi-VN" dirty="0" smtClean="0"/>
              <a:t>dintre acestea”</a:t>
            </a:r>
            <a:endParaRPr lang="ru-RU" dirty="0"/>
          </a:p>
        </p:txBody>
      </p:sp>
    </p:spTree>
    <p:extLst>
      <p:ext uri="{BB962C8B-B14F-4D97-AF65-F5344CB8AC3E}">
        <p14:creationId xmlns:p14="http://schemas.microsoft.com/office/powerpoint/2010/main" val="815994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620689"/>
            <a:ext cx="8229600" cy="3456384"/>
          </a:xfrm>
        </p:spPr>
        <p:style>
          <a:lnRef idx="1">
            <a:schemeClr val="accent1"/>
          </a:lnRef>
          <a:fillRef idx="2">
            <a:schemeClr val="accent1"/>
          </a:fillRef>
          <a:effectRef idx="1">
            <a:schemeClr val="accent1"/>
          </a:effectRef>
          <a:fontRef idx="minor">
            <a:schemeClr val="dk1"/>
          </a:fontRef>
        </p:style>
        <p:txBody>
          <a:bodyPr/>
          <a:lstStyle/>
          <a:p>
            <a:pPr marL="114300" indent="0">
              <a:buNone/>
            </a:pPr>
            <a:r>
              <a:rPr lang="vi-VN" dirty="0"/>
              <a:t>Susţinătorii modelului multipolar insistă </a:t>
            </a:r>
            <a:r>
              <a:rPr lang="vi-VN" dirty="0" smtClean="0"/>
              <a:t>că</a:t>
            </a:r>
            <a:r>
              <a:rPr lang="ro-RO" dirty="0" smtClean="0"/>
              <a:t> </a:t>
            </a:r>
            <a:r>
              <a:rPr lang="vi-VN" dirty="0" smtClean="0"/>
              <a:t>SUA </a:t>
            </a:r>
            <a:r>
              <a:rPr lang="vi-VN" dirty="0"/>
              <a:t>a recunoscut că nu mai deţine poziţia de </a:t>
            </a:r>
            <a:r>
              <a:rPr lang="vi-VN" dirty="0" smtClean="0"/>
              <a:t>lider</a:t>
            </a:r>
            <a:r>
              <a:rPr lang="ro-RO" dirty="0" smtClean="0"/>
              <a:t> </a:t>
            </a:r>
            <a:r>
              <a:rPr lang="vi-VN" dirty="0" smtClean="0"/>
              <a:t>mondial </a:t>
            </a:r>
            <a:r>
              <a:rPr lang="vi-VN" dirty="0"/>
              <a:t>şi că au deschis un dialog de </a:t>
            </a:r>
            <a:r>
              <a:rPr lang="vi-VN" dirty="0" smtClean="0"/>
              <a:t>parteneriate</a:t>
            </a:r>
            <a:r>
              <a:rPr lang="ro-RO" dirty="0" smtClean="0"/>
              <a:t> </a:t>
            </a:r>
            <a:r>
              <a:rPr lang="vi-VN" dirty="0" smtClean="0"/>
              <a:t>cu </a:t>
            </a:r>
            <a:r>
              <a:rPr lang="vi-VN" dirty="0"/>
              <a:t>alte centre de putere, în timp ce oponenţii </a:t>
            </a:r>
            <a:r>
              <a:rPr lang="vi-VN" dirty="0" smtClean="0"/>
              <a:t>susţin</a:t>
            </a:r>
            <a:r>
              <a:rPr lang="ro-RO" dirty="0" smtClean="0"/>
              <a:t> </a:t>
            </a:r>
            <a:r>
              <a:rPr lang="vi-VN" dirty="0" smtClean="0"/>
              <a:t>că </a:t>
            </a:r>
            <a:r>
              <a:rPr lang="vi-VN" dirty="0"/>
              <a:t>un astfel de model nu va aduce stabilitate </a:t>
            </a:r>
            <a:r>
              <a:rPr lang="vi-VN" dirty="0" smtClean="0"/>
              <a:t>în</a:t>
            </a:r>
            <a:r>
              <a:rPr lang="ro-RO" dirty="0" smtClean="0"/>
              <a:t> </a:t>
            </a:r>
            <a:r>
              <a:rPr lang="vi-VN" dirty="0" smtClean="0"/>
              <a:t>relaţiile </a:t>
            </a:r>
            <a:r>
              <a:rPr lang="vi-VN" dirty="0"/>
              <a:t>internaţionale. La urma urmei, este </a:t>
            </a:r>
            <a:r>
              <a:rPr lang="vi-VN" dirty="0" smtClean="0"/>
              <a:t>vorba</a:t>
            </a:r>
            <a:r>
              <a:rPr lang="ro-RO" dirty="0" smtClean="0"/>
              <a:t> </a:t>
            </a:r>
            <a:r>
              <a:rPr lang="vi-VN" dirty="0" smtClean="0"/>
              <a:t>despre </a:t>
            </a:r>
            <a:r>
              <a:rPr lang="vi-VN" dirty="0"/>
              <a:t>viziunea relaţiilor internaţionale ca un </a:t>
            </a:r>
            <a:r>
              <a:rPr lang="vi-VN" dirty="0" smtClean="0"/>
              <a:t>câmp</a:t>
            </a:r>
            <a:r>
              <a:rPr lang="ro-RO" dirty="0" smtClean="0"/>
              <a:t> </a:t>
            </a:r>
            <a:r>
              <a:rPr lang="vi-VN" dirty="0" smtClean="0"/>
              <a:t>de </a:t>
            </a:r>
            <a:r>
              <a:rPr lang="vi-VN" dirty="0"/>
              <a:t>competiţie eternă între „centrele de putere”</a:t>
            </a: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616" y="4357108"/>
            <a:ext cx="6912768" cy="2088232"/>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439475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a:p>
        </p:txBody>
      </p:sp>
      <p:sp>
        <p:nvSpPr>
          <p:cNvPr id="4" name="Прямоугольник 3"/>
          <p:cNvSpPr/>
          <p:nvPr/>
        </p:nvSpPr>
        <p:spPr>
          <a:xfrm>
            <a:off x="2513767" y="836712"/>
            <a:ext cx="4032448"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 </a:t>
            </a:r>
            <a:r>
              <a:rPr lang="ro-RO" dirty="0" smtClean="0"/>
              <a:t>Modelul global </a:t>
            </a:r>
            <a:r>
              <a:rPr lang="en-US" dirty="0" smtClean="0"/>
              <a:t>(universal)</a:t>
            </a:r>
            <a:endParaRPr lang="ru-RU" dirty="0"/>
          </a:p>
        </p:txBody>
      </p:sp>
      <p:sp>
        <p:nvSpPr>
          <p:cNvPr id="5" name="Прямоугольник 4"/>
          <p:cNvSpPr/>
          <p:nvPr/>
        </p:nvSpPr>
        <p:spPr>
          <a:xfrm>
            <a:off x="613048" y="1628800"/>
            <a:ext cx="7848872" cy="34563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Susţinătorii acestui concept se bazează pe teza</a:t>
            </a:r>
            <a:r>
              <a:rPr lang="ro-RO" dirty="0" smtClean="0"/>
              <a:t> </a:t>
            </a:r>
            <a:r>
              <a:rPr lang="vi-VN" dirty="0" smtClean="0"/>
              <a:t>că securitatea internaţională poate fi realizată cu</a:t>
            </a:r>
            <a:r>
              <a:rPr lang="ro-RO" dirty="0" smtClean="0"/>
              <a:t> </a:t>
            </a:r>
            <a:r>
              <a:rPr lang="vi-VN" dirty="0" smtClean="0"/>
              <a:t>adevărat numai la nivel global şi numai cu condiţia</a:t>
            </a:r>
            <a:r>
              <a:rPr lang="ro-RO" dirty="0" smtClean="0"/>
              <a:t> </a:t>
            </a:r>
            <a:r>
              <a:rPr lang="vi-VN" dirty="0" smtClean="0"/>
              <a:t>ca toţi membrii comunităţii internaţionale să ia</a:t>
            </a:r>
            <a:r>
              <a:rPr lang="ro-RO" dirty="0" smtClean="0"/>
              <a:t> </a:t>
            </a:r>
            <a:r>
              <a:rPr lang="vi-VN" dirty="0" smtClean="0"/>
              <a:t>parte la crearea sa. Crearea acestui model este</a:t>
            </a:r>
            <a:r>
              <a:rPr lang="ro-RO" dirty="0" smtClean="0"/>
              <a:t> </a:t>
            </a:r>
            <a:r>
              <a:rPr lang="vi-VN" dirty="0" smtClean="0"/>
              <a:t>posibilă numai dacă toate naţiunile şi popoarele vor</a:t>
            </a:r>
            <a:r>
              <a:rPr lang="ro-RO" dirty="0" smtClean="0"/>
              <a:t> </a:t>
            </a:r>
            <a:r>
              <a:rPr lang="vi-VN" dirty="0" smtClean="0"/>
              <a:t>împărtăşi la nivel global un minim de valori umane</a:t>
            </a:r>
            <a:r>
              <a:rPr lang="ro-RO" dirty="0" smtClean="0"/>
              <a:t> </a:t>
            </a:r>
            <a:r>
              <a:rPr lang="vi-VN" dirty="0" smtClean="0"/>
              <a:t>şi civile şi un sistem de control unic. Acest model</a:t>
            </a:r>
            <a:r>
              <a:rPr lang="ro-RO" dirty="0" smtClean="0"/>
              <a:t> </a:t>
            </a:r>
            <a:r>
              <a:rPr lang="vi-VN" dirty="0" smtClean="0"/>
              <a:t>va fi rezultatul unei evoluţii treptate a sistemului</a:t>
            </a:r>
            <a:r>
              <a:rPr lang="ro-RO" dirty="0" smtClean="0"/>
              <a:t> </a:t>
            </a:r>
            <a:r>
              <a:rPr lang="vi-VN" dirty="0" smtClean="0"/>
              <a:t>existent unde toate sistemele şi organizaţii de</a:t>
            </a:r>
            <a:r>
              <a:rPr lang="ro-RO" dirty="0" smtClean="0"/>
              <a:t> </a:t>
            </a:r>
            <a:r>
              <a:rPr lang="vi-VN" dirty="0" smtClean="0"/>
              <a:t>securitate internaţională recunosc rolul de lider al</a:t>
            </a:r>
            <a:r>
              <a:rPr lang="ro-RO" dirty="0" smtClean="0"/>
              <a:t> </a:t>
            </a:r>
            <a:r>
              <a:rPr lang="vi-VN" dirty="0" smtClean="0"/>
              <a:t>ONU.</a:t>
            </a:r>
            <a:endParaRPr lang="ru-RU" dirty="0"/>
          </a:p>
        </p:txBody>
      </p:sp>
    </p:spTree>
    <p:extLst>
      <p:ext uri="{BB962C8B-B14F-4D97-AF65-F5344CB8AC3E}">
        <p14:creationId xmlns:p14="http://schemas.microsoft.com/office/powerpoint/2010/main" val="1411671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vi-VN" dirty="0"/>
              <a:t>Al doilea tip de modele de </a:t>
            </a:r>
            <a:r>
              <a:rPr lang="vi-VN" dirty="0" smtClean="0"/>
              <a:t>securitate</a:t>
            </a:r>
            <a:r>
              <a:rPr lang="ro-RO" dirty="0" smtClean="0"/>
              <a:t> </a:t>
            </a:r>
            <a:r>
              <a:rPr lang="vi-VN" dirty="0" smtClean="0"/>
              <a:t>internaţională </a:t>
            </a:r>
            <a:endParaRPr lang="ru-RU" dirty="0"/>
          </a:p>
        </p:txBody>
      </p:sp>
      <p:sp>
        <p:nvSpPr>
          <p:cNvPr id="3" name="Объект 2"/>
          <p:cNvSpPr>
            <a:spLocks noGrp="1"/>
          </p:cNvSpPr>
          <p:nvPr>
            <p:ph idx="1"/>
          </p:nvPr>
        </p:nvSpPr>
        <p:spPr/>
        <p:txBody>
          <a:bodyPr/>
          <a:lstStyle/>
          <a:p>
            <a:endParaRPr lang="ru-RU" dirty="0"/>
          </a:p>
        </p:txBody>
      </p:sp>
      <p:sp>
        <p:nvSpPr>
          <p:cNvPr id="4" name="Прямоугольник 3"/>
          <p:cNvSpPr/>
          <p:nvPr/>
        </p:nvSpPr>
        <p:spPr>
          <a:xfrm>
            <a:off x="2397727" y="1520788"/>
            <a:ext cx="396044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a) Securitate colectivă</a:t>
            </a:r>
            <a:endParaRPr lang="ru-RU" dirty="0"/>
          </a:p>
        </p:txBody>
      </p:sp>
      <p:sp>
        <p:nvSpPr>
          <p:cNvPr id="5" name="Прямоугольник 4"/>
          <p:cNvSpPr/>
          <p:nvPr/>
        </p:nvSpPr>
        <p:spPr>
          <a:xfrm>
            <a:off x="612452" y="2361749"/>
            <a:ext cx="7848872" cy="33123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Principalele elemente ale securităţii colective</a:t>
            </a:r>
            <a:r>
              <a:rPr lang="ro-RO" dirty="0" smtClean="0"/>
              <a:t> </a:t>
            </a:r>
            <a:r>
              <a:rPr lang="vi-VN" dirty="0" smtClean="0"/>
              <a:t>sunt constituite de prezenţa unui grup de state, unite</a:t>
            </a:r>
            <a:r>
              <a:rPr lang="ro-RO" dirty="0" smtClean="0"/>
              <a:t> </a:t>
            </a:r>
            <a:r>
              <a:rPr lang="vi-VN" dirty="0" smtClean="0"/>
              <a:t>printr-un scop comun (protecţie şi securitate) şi de</a:t>
            </a:r>
            <a:r>
              <a:rPr lang="ro-RO" dirty="0" smtClean="0"/>
              <a:t> </a:t>
            </a:r>
            <a:r>
              <a:rPr lang="vi-VN" dirty="0" smtClean="0"/>
              <a:t>sistemul de măsuri politico-militare luate împotriv</a:t>
            </a:r>
            <a:r>
              <a:rPr lang="ro-RO" dirty="0" smtClean="0"/>
              <a:t> </a:t>
            </a:r>
            <a:r>
              <a:rPr lang="vi-VN" dirty="0" smtClean="0"/>
              <a:t>aunui potenţial inamic sau agresor.Pot exista diferite tipuri de securitate colectivă,care diferă unele de altele în funcţie de tipul de</a:t>
            </a:r>
            <a:r>
              <a:rPr lang="ro-RO" dirty="0" smtClean="0"/>
              <a:t> </a:t>
            </a:r>
            <a:r>
              <a:rPr lang="vi-VN" dirty="0" smtClean="0"/>
              <a:t>coaliţie interstatală şi obiectivele stabilite între</a:t>
            </a:r>
            <a:r>
              <a:rPr lang="ro-RO" dirty="0" smtClean="0"/>
              <a:t> </a:t>
            </a:r>
            <a:r>
              <a:rPr lang="vi-VN" dirty="0" smtClean="0"/>
              <a:t>state. Aceasta poate fi o organizaţie ce cuprinde</a:t>
            </a:r>
            <a:r>
              <a:rPr lang="ro-RO" dirty="0" smtClean="0"/>
              <a:t> </a:t>
            </a:r>
            <a:r>
              <a:rPr lang="vi-VN" dirty="0" smtClean="0"/>
              <a:t>state cu structură similară socială şi politică, istorie</a:t>
            </a:r>
            <a:r>
              <a:rPr lang="ro-RO" dirty="0" smtClean="0"/>
              <a:t> </a:t>
            </a:r>
            <a:r>
              <a:rPr lang="vi-VN" dirty="0" smtClean="0"/>
              <a:t>şi valori comune (de exemplu, NATO, Uniunea</a:t>
            </a:r>
            <a:r>
              <a:rPr lang="ro-RO" dirty="0" smtClean="0"/>
              <a:t> </a:t>
            </a:r>
            <a:r>
              <a:rPr lang="vi-VN" dirty="0" smtClean="0"/>
              <a:t>Europeană, ţările CSI etc.), coaliţie ce apare ca</a:t>
            </a:r>
            <a:r>
              <a:rPr lang="ro-RO" dirty="0" smtClean="0"/>
              <a:t> </a:t>
            </a:r>
            <a:r>
              <a:rPr lang="vi-VN" dirty="0" smtClean="0"/>
              <a:t>urmare a ameninţării externe la acest grup, iar</a:t>
            </a:r>
            <a:r>
              <a:rPr lang="ro-RO" dirty="0" smtClean="0"/>
              <a:t> </a:t>
            </a:r>
            <a:r>
              <a:rPr lang="vi-VN" dirty="0" smtClean="0"/>
              <a:t>interesul este reprezentat de apărarea colectivă</a:t>
            </a:r>
            <a:r>
              <a:rPr lang="ro-RO" dirty="0" smtClean="0"/>
              <a:t>  </a:t>
            </a:r>
            <a:r>
              <a:rPr lang="vi-VN" dirty="0" smtClean="0"/>
              <a:t>împotriva unui inamic comun.</a:t>
            </a:r>
            <a:endParaRPr lang="ru-RU" dirty="0"/>
          </a:p>
        </p:txBody>
      </p:sp>
    </p:spTree>
    <p:extLst>
      <p:ext uri="{BB962C8B-B14F-4D97-AF65-F5344CB8AC3E}">
        <p14:creationId xmlns:p14="http://schemas.microsoft.com/office/powerpoint/2010/main" val="3337286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669793" y="1880828"/>
            <a:ext cx="3888432"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b) Securitatea comună</a:t>
            </a:r>
            <a:endParaRPr lang="ru-RU" dirty="0"/>
          </a:p>
        </p:txBody>
      </p:sp>
      <p:sp>
        <p:nvSpPr>
          <p:cNvPr id="5" name="Прямоугольник 4"/>
          <p:cNvSpPr/>
          <p:nvPr/>
        </p:nvSpPr>
        <p:spPr>
          <a:xfrm>
            <a:off x="683568" y="2636912"/>
            <a:ext cx="7848872" cy="35241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Conceptul a apărut pentru prima dată în raportul</a:t>
            </a:r>
            <a:r>
              <a:rPr lang="ro-RO" dirty="0" smtClean="0"/>
              <a:t> </a:t>
            </a:r>
            <a:r>
              <a:rPr lang="vi-VN" dirty="0" smtClean="0"/>
              <a:t>Comisiei Palme în 1982. Acest concept este menit</a:t>
            </a:r>
            <a:r>
              <a:rPr lang="ro-RO" dirty="0" smtClean="0"/>
              <a:t> </a:t>
            </a:r>
            <a:r>
              <a:rPr lang="vi-VN" dirty="0" smtClean="0"/>
              <a:t>să sublinieze caracterul multidimensional al</a:t>
            </a:r>
            <a:r>
              <a:rPr lang="ro-RO" dirty="0" smtClean="0"/>
              <a:t> </a:t>
            </a:r>
            <a:r>
              <a:rPr lang="vi-VN" dirty="0" smtClean="0"/>
              <a:t>securităţii internaţionale, precum şi necesitatea de a</a:t>
            </a:r>
            <a:r>
              <a:rPr lang="ro-RO" dirty="0" smtClean="0"/>
              <a:t> </a:t>
            </a:r>
            <a:r>
              <a:rPr lang="vi-VN" dirty="0" smtClean="0"/>
              <a:t>lua în considerare nu numai interesele legitime ale</a:t>
            </a:r>
            <a:r>
              <a:rPr lang="ro-RO" dirty="0" smtClean="0"/>
              <a:t> </a:t>
            </a:r>
            <a:r>
              <a:rPr lang="vi-VN" dirty="0" smtClean="0"/>
              <a:t>unui grup restrâns de state, ci a tuturor membrilor</a:t>
            </a:r>
            <a:r>
              <a:rPr lang="ro-RO" dirty="0" smtClean="0"/>
              <a:t> </a:t>
            </a:r>
            <a:r>
              <a:rPr lang="vi-VN" dirty="0" smtClean="0"/>
              <a:t>comunităţii mondiale.Cadrul instituţional de securitate la nivel</a:t>
            </a:r>
            <a:r>
              <a:rPr lang="ro-RO" dirty="0" smtClean="0"/>
              <a:t> </a:t>
            </a:r>
            <a:r>
              <a:rPr lang="vi-VN" dirty="0" smtClean="0"/>
              <a:t>mondial trebuie să fie preluat, în acest caz, de</a:t>
            </a:r>
            <a:r>
              <a:rPr lang="ro-RO" dirty="0" smtClean="0"/>
              <a:t> </a:t>
            </a:r>
            <a:r>
              <a:rPr lang="vi-VN" dirty="0" smtClean="0"/>
              <a:t>către o organizaţie globală, cum ar fi ONU, şi nu</a:t>
            </a:r>
            <a:r>
              <a:rPr lang="ro-RO" dirty="0" smtClean="0"/>
              <a:t> </a:t>
            </a:r>
            <a:r>
              <a:rPr lang="vi-VN" dirty="0" smtClean="0"/>
              <a:t>de alianţe politico-militare ca în cazul securităţii</a:t>
            </a:r>
            <a:r>
              <a:rPr lang="ro-RO" dirty="0" smtClean="0"/>
              <a:t> </a:t>
            </a:r>
            <a:r>
              <a:rPr lang="vi-VN" dirty="0" smtClean="0"/>
              <a:t>colective.</a:t>
            </a:r>
            <a:endParaRPr lang="ru-RU" dirty="0"/>
          </a:p>
        </p:txBody>
      </p:sp>
      <p:pic>
        <p:nvPicPr>
          <p:cNvPr id="8" name="Рисунок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1242" y="118889"/>
            <a:ext cx="2190750" cy="2085975"/>
          </a:xfrm>
          <a:prstGeom prst="rect">
            <a:avLst/>
          </a:prstGeom>
        </p:spPr>
      </p:pic>
      <p:sp>
        <p:nvSpPr>
          <p:cNvPr id="10" name="Объект 9"/>
          <p:cNvSpPr>
            <a:spLocks noGrp="1"/>
          </p:cNvSpPr>
          <p:nvPr>
            <p:ph idx="1"/>
          </p:nvPr>
        </p:nvSpPr>
        <p:spPr/>
        <p:txBody>
          <a:bodyPr/>
          <a:lstStyle/>
          <a:p>
            <a:endParaRPr lang="ru-RU" dirty="0"/>
          </a:p>
        </p:txBody>
      </p:sp>
    </p:spTree>
    <p:extLst>
      <p:ext uri="{BB962C8B-B14F-4D97-AF65-F5344CB8AC3E}">
        <p14:creationId xmlns:p14="http://schemas.microsoft.com/office/powerpoint/2010/main" val="2606303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dirty="0"/>
          </a:p>
        </p:txBody>
      </p:sp>
      <p:sp>
        <p:nvSpPr>
          <p:cNvPr id="4" name="Овал 3"/>
          <p:cNvSpPr/>
          <p:nvPr/>
        </p:nvSpPr>
        <p:spPr>
          <a:xfrm>
            <a:off x="899592" y="1052736"/>
            <a:ext cx="7128792" cy="47525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Unii specialişti susţin faptul că deşi conceptul</a:t>
            </a:r>
            <a:r>
              <a:rPr lang="ro-RO" dirty="0" smtClean="0"/>
              <a:t> </a:t>
            </a:r>
            <a:r>
              <a:rPr lang="vi-VN" dirty="0" smtClean="0"/>
              <a:t>de securitate la nivel mondial reprezintă un pas</a:t>
            </a:r>
            <a:r>
              <a:rPr lang="ro-RO" dirty="0" smtClean="0"/>
              <a:t> </a:t>
            </a:r>
            <a:r>
              <a:rPr lang="vi-VN" dirty="0" smtClean="0"/>
              <a:t>semnificativ în asigurarea securităţii acesta prezintă</a:t>
            </a:r>
            <a:r>
              <a:rPr lang="ro-RO" dirty="0" smtClean="0"/>
              <a:t> </a:t>
            </a:r>
            <a:r>
              <a:rPr lang="vi-VN" dirty="0" smtClean="0"/>
              <a:t>şi o serie de dezavantaje, cum ar fi: definiţie vagă a</a:t>
            </a:r>
            <a:r>
              <a:rPr lang="ro-RO" dirty="0" smtClean="0"/>
              <a:t> </a:t>
            </a:r>
            <a:r>
              <a:rPr lang="vi-VN" dirty="0" smtClean="0"/>
              <a:t>securităţii internaţionale (conceptul de securitate a</a:t>
            </a:r>
            <a:r>
              <a:rPr lang="ro-RO" dirty="0" smtClean="0"/>
              <a:t> </a:t>
            </a:r>
            <a:r>
              <a:rPr lang="vi-VN" dirty="0" smtClean="0"/>
              <a:t>devenit sinonim cu binele public), lipsa de priorităţi,cooperarea anevoioasă la nivel instituţional şi</a:t>
            </a:r>
            <a:r>
              <a:rPr lang="ro-RO" dirty="0" smtClean="0"/>
              <a:t> </a:t>
            </a:r>
            <a:r>
              <a:rPr lang="vi-VN" dirty="0" smtClean="0"/>
              <a:t>dificultăţile de punere în practică a unui sistem</a:t>
            </a:r>
            <a:r>
              <a:rPr lang="ro-RO" dirty="0" smtClean="0"/>
              <a:t> </a:t>
            </a:r>
            <a:r>
              <a:rPr lang="vi-VN" dirty="0" smtClean="0"/>
              <a:t>regional sau global de securitate internaţională</a:t>
            </a:r>
            <a:endParaRPr lang="ru-RU" dirty="0"/>
          </a:p>
        </p:txBody>
      </p:sp>
    </p:spTree>
    <p:extLst>
      <p:ext uri="{BB962C8B-B14F-4D97-AF65-F5344CB8AC3E}">
        <p14:creationId xmlns:p14="http://schemas.microsoft.com/office/powerpoint/2010/main" val="2494853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Объект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72200" y="404664"/>
            <a:ext cx="2143125" cy="2143125"/>
          </a:xfrm>
        </p:spPr>
      </p:pic>
      <p:sp>
        <p:nvSpPr>
          <p:cNvPr id="4" name="Прямоугольник 3"/>
          <p:cNvSpPr/>
          <p:nvPr/>
        </p:nvSpPr>
        <p:spPr>
          <a:xfrm>
            <a:off x="1907704" y="1667477"/>
            <a:ext cx="4536504"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 </a:t>
            </a:r>
            <a:r>
              <a:rPr lang="ro-RO" dirty="0" smtClean="0"/>
              <a:t>Securitatea  prin cooperare</a:t>
            </a:r>
            <a:endParaRPr lang="ro-RO" dirty="0"/>
          </a:p>
        </p:txBody>
      </p:sp>
      <p:sp>
        <p:nvSpPr>
          <p:cNvPr id="5" name="Прямоугольник 4"/>
          <p:cNvSpPr/>
          <p:nvPr/>
        </p:nvSpPr>
        <p:spPr>
          <a:xfrm>
            <a:off x="736607" y="2315549"/>
            <a:ext cx="7560840" cy="45424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Modelul a devenit popular pe la mijlocul anilor1990. Acest model combină cele mai bune părţiale celor două concepte anterioare. Pe de o parte,acesta recunoaşte caracterul multidimensionalal securităţii internaţionale, iar pe de altă parte</a:t>
            </a:r>
            <a:r>
              <a:rPr lang="ro-RO" dirty="0" smtClean="0"/>
              <a:t> </a:t>
            </a:r>
            <a:r>
              <a:rPr lang="vi-VN" dirty="0" smtClean="0"/>
              <a:t>stabileşte o ierarhie a priorităţilor ce vizează</a:t>
            </a:r>
            <a:r>
              <a:rPr lang="ro-RO" dirty="0" smtClean="0"/>
              <a:t> </a:t>
            </a:r>
            <a:r>
              <a:rPr lang="vi-VN" dirty="0" smtClean="0"/>
              <a:t>activităţile internaţionale.Modelul de securitate prin cooperare preferă</a:t>
            </a:r>
            <a:r>
              <a:rPr lang="ro-RO" dirty="0" smtClean="0"/>
              <a:t> </a:t>
            </a:r>
            <a:r>
              <a:rPr lang="vi-VN" dirty="0" smtClean="0"/>
              <a:t>mijloacele paşnice de soluţionare a litigiilor, dar,în acelaşi timp, nu exclude folosirea forţei militare(nu doar în ultimă instanţă, ci ca un instrument</a:t>
            </a:r>
            <a:r>
              <a:rPr lang="ro-RO" dirty="0" smtClean="0"/>
              <a:t> </a:t>
            </a:r>
            <a:r>
              <a:rPr lang="vi-VN" dirty="0" smtClean="0"/>
              <a:t>al diplomaţiei preventive şi a păcii). Promovează</a:t>
            </a:r>
            <a:r>
              <a:rPr lang="ro-RO" dirty="0" smtClean="0"/>
              <a:t> </a:t>
            </a:r>
            <a:r>
              <a:rPr lang="vi-VN" dirty="0" smtClean="0"/>
              <a:t>cooperarea şi contactele dintre state aparţinând</a:t>
            </a:r>
            <a:r>
              <a:rPr lang="ro-RO" dirty="0" smtClean="0"/>
              <a:t> </a:t>
            </a:r>
            <a:r>
              <a:rPr lang="vi-VN" dirty="0" smtClean="0"/>
              <a:t>diferitelor tipuri şi sisteme sociale şi se bazeazăpe sistemul existent de alianţe militaro-politice,recunoscând statul-naţiune ca subiect principal al</a:t>
            </a:r>
            <a:r>
              <a:rPr lang="ro-RO" dirty="0" smtClean="0"/>
              <a:t> </a:t>
            </a:r>
            <a:r>
              <a:rPr lang="vi-VN" dirty="0" smtClean="0"/>
              <a:t>activităţilor internaţionale, acordând în acelaşi timp</a:t>
            </a:r>
            <a:r>
              <a:rPr lang="ro-RO" dirty="0" smtClean="0"/>
              <a:t> </a:t>
            </a:r>
            <a:r>
              <a:rPr lang="vi-VN" dirty="0" smtClean="0"/>
              <a:t>o mare atenţie organizaţiilor multinaţionale.</a:t>
            </a:r>
            <a:endParaRPr lang="ru-RU" dirty="0"/>
          </a:p>
        </p:txBody>
      </p:sp>
    </p:spTree>
    <p:extLst>
      <p:ext uri="{BB962C8B-B14F-4D97-AF65-F5344CB8AC3E}">
        <p14:creationId xmlns:p14="http://schemas.microsoft.com/office/powerpoint/2010/main" val="25792056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
        <p:nvSpPr>
          <p:cNvPr id="4" name="Овал 3"/>
          <p:cNvSpPr/>
          <p:nvPr/>
        </p:nvSpPr>
        <p:spPr>
          <a:xfrm>
            <a:off x="683568" y="818576"/>
            <a:ext cx="7344816" cy="540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În acelaşi timp, modelul de dezvoltare al</a:t>
            </a:r>
            <a:r>
              <a:rPr lang="ro-RO" dirty="0" smtClean="0"/>
              <a:t> </a:t>
            </a:r>
            <a:r>
              <a:rPr lang="vi-VN" dirty="0" smtClean="0"/>
              <a:t>securităţii prin cooperare este încă departe dea fi complet. Trebuie înţeleşi pe deplin anumiţi</a:t>
            </a:r>
            <a:r>
              <a:rPr lang="ro-RO" dirty="0" smtClean="0"/>
              <a:t> </a:t>
            </a:r>
            <a:r>
              <a:rPr lang="vi-VN" dirty="0" smtClean="0"/>
              <a:t>parametrii specifici, şi anume: care instituţiear trebui să devină nucleul unui nou sistem de</a:t>
            </a:r>
            <a:r>
              <a:rPr lang="ro-RO" dirty="0" smtClean="0"/>
              <a:t> </a:t>
            </a:r>
            <a:r>
              <a:rPr lang="vi-VN" dirty="0" smtClean="0"/>
              <a:t>securitate internaţional, care este natura forţei şi</a:t>
            </a:r>
            <a:r>
              <a:rPr lang="ro-RO" dirty="0" smtClean="0"/>
              <a:t> </a:t>
            </a:r>
            <a:r>
              <a:rPr lang="vi-VN" dirty="0" smtClean="0"/>
              <a:t>limitele utilizării sale în relaţiile internaţionale</a:t>
            </a:r>
            <a:r>
              <a:rPr lang="ro-RO" dirty="0" smtClean="0"/>
              <a:t> </a:t>
            </a:r>
            <a:r>
              <a:rPr lang="vi-VN" dirty="0" smtClean="0"/>
              <a:t>contemporane, care sunt perspectivele suveranităţii</a:t>
            </a:r>
            <a:r>
              <a:rPr lang="ro-RO" dirty="0" smtClean="0"/>
              <a:t> </a:t>
            </a:r>
            <a:r>
              <a:rPr lang="vi-VN" dirty="0" smtClean="0"/>
              <a:t>naţionale în contextul alianţelor politico-militare</a:t>
            </a:r>
            <a:r>
              <a:rPr lang="ro-RO" dirty="0" smtClean="0"/>
              <a:t> </a:t>
            </a:r>
            <a:r>
              <a:rPr lang="vi-VN" dirty="0" smtClean="0"/>
              <a:t>existente pentru a construi un sistem echitabil şi</a:t>
            </a:r>
            <a:r>
              <a:rPr lang="ro-RO" dirty="0" smtClean="0"/>
              <a:t> </a:t>
            </a:r>
            <a:r>
              <a:rPr lang="vi-VN" dirty="0" smtClean="0"/>
              <a:t>ierarhic de relaţii internaţionale.</a:t>
            </a:r>
            <a:endParaRPr lang="ru-RU" dirty="0"/>
          </a:p>
        </p:txBody>
      </p:sp>
    </p:spTree>
    <p:extLst>
      <p:ext uri="{BB962C8B-B14F-4D97-AF65-F5344CB8AC3E}">
        <p14:creationId xmlns:p14="http://schemas.microsoft.com/office/powerpoint/2010/main" val="2562720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concluzii</a:t>
            </a:r>
            <a:endParaRPr lang="ru-RU"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pPr marL="114300" indent="0">
              <a:buNone/>
            </a:pPr>
            <a:r>
              <a:rPr lang="vi-VN" dirty="0"/>
              <a:t>În prezent, din cauza reducerii tensiunilorinternaţionale şi a declanşării unei confruntărila nivel mondial, problema conflictului militarrămâne de actualitate şi constituie un permanentobiect de un studiu. În fiecare an, în lume, au locaproximativ 30 de conflicte armate. Din păcate,toate sunt caracterizate de consecinţe negativemari (traficul de arme, ilicite, terorism, fluxurile derefugiaţii etc.)</a:t>
            </a:r>
            <a:endParaRPr lang="ru-RU" dirty="0"/>
          </a:p>
        </p:txBody>
      </p:sp>
    </p:spTree>
    <p:extLst>
      <p:ext uri="{BB962C8B-B14F-4D97-AF65-F5344CB8AC3E}">
        <p14:creationId xmlns:p14="http://schemas.microsoft.com/office/powerpoint/2010/main" val="13975889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bibliografie</a:t>
            </a:r>
            <a:endParaRPr lang="ru-RU" dirty="0"/>
          </a:p>
        </p:txBody>
      </p:sp>
      <p:sp>
        <p:nvSpPr>
          <p:cNvPr id="3" name="Объект 2"/>
          <p:cNvSpPr>
            <a:spLocks noGrp="1"/>
          </p:cNvSpPr>
          <p:nvPr>
            <p:ph idx="1"/>
          </p:nvPr>
        </p:nvSpPr>
        <p:spPr/>
        <p:txBody>
          <a:bodyPr>
            <a:normAutofit fontScale="85000" lnSpcReduction="10000"/>
          </a:bodyPr>
          <a:lstStyle/>
          <a:p>
            <a:pPr marL="114300" indent="0">
              <a:buNone/>
            </a:pPr>
            <a:r>
              <a:rPr lang="ro-RO" dirty="0" smtClean="0"/>
              <a:t>1. </a:t>
            </a:r>
            <a:r>
              <a:rPr lang="vi-VN" dirty="0" smtClean="0"/>
              <a:t>Flavia-Emilia </a:t>
            </a:r>
            <a:r>
              <a:rPr lang="vi-VN" dirty="0"/>
              <a:t>STAN. Securitatea internaţională: aspecte globale şi regionale în: Buletinul</a:t>
            </a:r>
          </a:p>
          <a:p>
            <a:pPr marL="114300" indent="0">
              <a:buNone/>
            </a:pPr>
            <a:r>
              <a:rPr lang="vi-VN" dirty="0"/>
              <a:t>Universităţii Naţionale de Apărare „Carol I“,Martie, 2015.</a:t>
            </a:r>
          </a:p>
          <a:p>
            <a:pPr marL="114300" indent="0">
              <a:buNone/>
            </a:pPr>
            <a:r>
              <a:rPr lang="vi-VN" dirty="0"/>
              <a:t>https://webcache.googleusercontent.com/search?q=cache:F5ShocS3qKYJ:https://revista.un</a:t>
            </a:r>
          </a:p>
          <a:p>
            <a:pPr marL="114300" indent="0">
              <a:buNone/>
            </a:pPr>
            <a:r>
              <a:rPr lang="vi-VN" dirty="0"/>
              <a:t>ap.ro/index.php/revista/article/download/110/110/+&amp;cd=12&amp;hl=ro&amp;ct=clnk&amp;gl=md</a:t>
            </a:r>
          </a:p>
          <a:p>
            <a:pPr marL="114300" indent="0">
              <a:buNone/>
            </a:pPr>
            <a:r>
              <a:rPr lang="ro-RO" dirty="0" smtClean="0"/>
              <a:t>2. </a:t>
            </a:r>
            <a:r>
              <a:rPr lang="vi-VN" dirty="0" smtClean="0"/>
              <a:t> </a:t>
            </a:r>
            <a:r>
              <a:rPr lang="vi-VN" dirty="0"/>
              <a:t>Noul mediu international de securitate din perspectivă europeană în Politica europeană de securitate şi</a:t>
            </a:r>
          </a:p>
          <a:p>
            <a:pPr marL="114300" indent="0">
              <a:buNone/>
            </a:pPr>
            <a:r>
              <a:rPr lang="vi-VN" dirty="0"/>
              <a:t>apărare - element de influenţare a acţiunilor României în domeniul politicii de securitate şi apărare.</a:t>
            </a:r>
          </a:p>
          <a:p>
            <a:pPr marL="114300" indent="0">
              <a:buNone/>
            </a:pPr>
            <a:r>
              <a:rPr lang="vi-VN" dirty="0"/>
              <a:t>Studiul nr. 4: http://ier.gov.ro/wp-content/uploads/publicatii/Pais2_studiu_4_ro.pdf</a:t>
            </a:r>
          </a:p>
          <a:p>
            <a:pPr marL="114300" indent="0">
              <a:buNone/>
            </a:pPr>
            <a:endParaRPr lang="ru-RU" dirty="0"/>
          </a:p>
        </p:txBody>
      </p:sp>
    </p:spTree>
    <p:extLst>
      <p:ext uri="{BB962C8B-B14F-4D97-AF65-F5344CB8AC3E}">
        <p14:creationId xmlns:p14="http://schemas.microsoft.com/office/powerpoint/2010/main" val="4079260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29243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vi-VN" sz="3100" dirty="0"/>
              <a:t>Modele de asigurare a securităţii internaţionale în condițiile globalizării</a:t>
            </a:r>
            <a:r>
              <a:rPr lang="vi-VN" dirty="0"/>
              <a:t>.</a:t>
            </a:r>
            <a:endParaRPr lang="ru-RU"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buFont typeface="Wingdings" pitchFamily="2" charset="2"/>
              <a:buChar char="Ø"/>
            </a:pPr>
            <a:r>
              <a:rPr lang="vi-VN" dirty="0"/>
              <a:t>Modelul operaţional al </a:t>
            </a:r>
            <a:r>
              <a:rPr lang="vi-VN" dirty="0" smtClean="0"/>
              <a:t>securităţii</a:t>
            </a:r>
            <a:r>
              <a:rPr lang="ro-RO" dirty="0" smtClean="0"/>
              <a:t> </a:t>
            </a:r>
            <a:r>
              <a:rPr lang="vi-VN" dirty="0" smtClean="0"/>
              <a:t>internaţionale</a:t>
            </a:r>
            <a:endParaRPr lang="ro-RO" dirty="0"/>
          </a:p>
          <a:p>
            <a:pPr marL="571500" indent="-457200">
              <a:buFont typeface="+mj-lt"/>
              <a:buAutoNum type="alphaLcParenR"/>
            </a:pPr>
            <a:r>
              <a:rPr lang="ro-RO" dirty="0" smtClean="0"/>
              <a:t> </a:t>
            </a:r>
            <a:r>
              <a:rPr lang="ro-RO" dirty="0"/>
              <a:t>Securitatea sistemului </a:t>
            </a:r>
            <a:r>
              <a:rPr lang="ro-RO" dirty="0" smtClean="0"/>
              <a:t>unipolar</a:t>
            </a:r>
          </a:p>
          <a:p>
            <a:pPr marL="571500" indent="-457200">
              <a:buFont typeface="+mj-lt"/>
              <a:buAutoNum type="alphaLcParenR"/>
            </a:pPr>
            <a:r>
              <a:rPr lang="it-IT" dirty="0"/>
              <a:t>Securitatea „mai multor mari </a:t>
            </a:r>
            <a:r>
              <a:rPr lang="it-IT" dirty="0" smtClean="0"/>
              <a:t>puteri”</a:t>
            </a:r>
            <a:endParaRPr lang="ro-RO" dirty="0"/>
          </a:p>
          <a:p>
            <a:pPr marL="571500" indent="-457200">
              <a:buFont typeface="+mj-lt"/>
              <a:buAutoNum type="alphaLcParenR"/>
            </a:pPr>
            <a:r>
              <a:rPr lang="ro-RO" dirty="0" smtClean="0"/>
              <a:t>Modelul </a:t>
            </a:r>
            <a:r>
              <a:rPr lang="en-US" dirty="0" smtClean="0"/>
              <a:t>multipolar</a:t>
            </a:r>
            <a:endParaRPr lang="ro-RO" dirty="0" smtClean="0"/>
          </a:p>
          <a:p>
            <a:pPr marL="571500" indent="-457200">
              <a:buFont typeface="+mj-lt"/>
              <a:buAutoNum type="alphaLcParenR"/>
            </a:pPr>
            <a:r>
              <a:rPr lang="ro-RO" dirty="0" smtClean="0"/>
              <a:t>Modelul </a:t>
            </a:r>
            <a:r>
              <a:rPr lang="en-US" dirty="0" smtClean="0"/>
              <a:t>global </a:t>
            </a:r>
            <a:r>
              <a:rPr lang="en-US" dirty="0"/>
              <a:t>(universal</a:t>
            </a:r>
            <a:r>
              <a:rPr lang="en-US" dirty="0" smtClean="0"/>
              <a:t>)</a:t>
            </a:r>
            <a:endParaRPr lang="ro-RO" dirty="0" smtClean="0"/>
          </a:p>
          <a:p>
            <a:pPr>
              <a:buFont typeface="Wingdings" pitchFamily="2" charset="2"/>
              <a:buChar char="Ø"/>
            </a:pPr>
            <a:r>
              <a:rPr lang="ro-RO" dirty="0" smtClean="0"/>
              <a:t>M</a:t>
            </a:r>
            <a:r>
              <a:rPr lang="vi-VN" dirty="0" smtClean="0"/>
              <a:t>odele </a:t>
            </a:r>
            <a:r>
              <a:rPr lang="vi-VN" dirty="0"/>
              <a:t>de </a:t>
            </a:r>
            <a:r>
              <a:rPr lang="vi-VN" dirty="0" smtClean="0"/>
              <a:t>securitate</a:t>
            </a:r>
            <a:r>
              <a:rPr lang="ro-RO" dirty="0" smtClean="0"/>
              <a:t> </a:t>
            </a:r>
            <a:r>
              <a:rPr lang="vi-VN" dirty="0" smtClean="0"/>
              <a:t>internaţional</a:t>
            </a:r>
            <a:r>
              <a:rPr lang="ro-RO" dirty="0" smtClean="0"/>
              <a:t>e</a:t>
            </a:r>
          </a:p>
          <a:p>
            <a:pPr marL="571500" indent="-457200">
              <a:buFont typeface="+mj-lt"/>
              <a:buAutoNum type="alphaLcParenR"/>
            </a:pPr>
            <a:r>
              <a:rPr lang="ro-RO" dirty="0" smtClean="0"/>
              <a:t>Colectivă</a:t>
            </a:r>
          </a:p>
          <a:p>
            <a:pPr marL="571500" indent="-457200">
              <a:buFont typeface="+mj-lt"/>
              <a:buAutoNum type="alphaLcParenR"/>
            </a:pPr>
            <a:r>
              <a:rPr lang="ro-RO" dirty="0" smtClean="0"/>
              <a:t>Universală</a:t>
            </a:r>
          </a:p>
          <a:p>
            <a:pPr marL="571500" indent="-457200">
              <a:buFont typeface="+mj-lt"/>
              <a:buAutoNum type="alphaLcParenR"/>
            </a:pPr>
            <a:r>
              <a:rPr lang="ro-RO" dirty="0" smtClean="0"/>
              <a:t>De </a:t>
            </a:r>
            <a:r>
              <a:rPr lang="ro-RO" dirty="0"/>
              <a:t>cooperare.</a:t>
            </a:r>
          </a:p>
        </p:txBody>
      </p:sp>
    </p:spTree>
    <p:extLst>
      <p:ext uri="{BB962C8B-B14F-4D97-AF65-F5344CB8AC3E}">
        <p14:creationId xmlns:p14="http://schemas.microsoft.com/office/powerpoint/2010/main" val="1882658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124744"/>
            <a:ext cx="8229600" cy="4373563"/>
          </a:xfrm>
        </p:spPr>
        <p:style>
          <a:lnRef idx="1">
            <a:schemeClr val="accent4"/>
          </a:lnRef>
          <a:fillRef idx="2">
            <a:schemeClr val="accent4"/>
          </a:fillRef>
          <a:effectRef idx="1">
            <a:schemeClr val="accent4"/>
          </a:effectRef>
          <a:fontRef idx="minor">
            <a:schemeClr val="dk1"/>
          </a:fontRef>
        </p:style>
        <p:txBody>
          <a:bodyPr>
            <a:normAutofit/>
          </a:bodyPr>
          <a:lstStyle/>
          <a:p>
            <a:r>
              <a:rPr lang="vi-VN" sz="2800" dirty="0"/>
              <a:t>În funcţie de domeniul de </a:t>
            </a:r>
            <a:r>
              <a:rPr lang="vi-VN" sz="2800" dirty="0" smtClean="0"/>
              <a:t>aplicare,</a:t>
            </a:r>
            <a:r>
              <a:rPr lang="ro-RO" sz="2800" dirty="0" smtClean="0"/>
              <a:t> </a:t>
            </a:r>
            <a:r>
              <a:rPr lang="vi-VN" sz="2800" dirty="0" smtClean="0"/>
              <a:t>securitatea</a:t>
            </a:r>
            <a:r>
              <a:rPr lang="ro-RO" sz="2800" dirty="0" smtClean="0"/>
              <a:t> </a:t>
            </a:r>
            <a:r>
              <a:rPr lang="vi-VN" sz="2800" dirty="0" smtClean="0"/>
              <a:t>internaţională </a:t>
            </a:r>
            <a:r>
              <a:rPr lang="vi-VN" sz="2800" dirty="0"/>
              <a:t>se manifestă atât la nivel naţional,cât şi la nivel regional şi mondial.Această tipologie este strâns legată de </a:t>
            </a:r>
            <a:r>
              <a:rPr lang="vi-VN" sz="2800" dirty="0" smtClean="0"/>
              <a:t>teritoriul</a:t>
            </a:r>
            <a:r>
              <a:rPr lang="ro-RO" sz="2800" dirty="0" smtClean="0"/>
              <a:t> </a:t>
            </a:r>
            <a:r>
              <a:rPr lang="vi-VN" sz="2800" dirty="0" smtClean="0"/>
              <a:t>de </a:t>
            </a:r>
            <a:r>
              <a:rPr lang="vi-VN" sz="2800" dirty="0"/>
              <a:t>stat, regiunile geopolitice şi geostrategice </a:t>
            </a:r>
            <a:r>
              <a:rPr lang="vi-VN" sz="2800" dirty="0" smtClean="0"/>
              <a:t>şi</a:t>
            </a:r>
            <a:r>
              <a:rPr lang="ro-RO" sz="2800" dirty="0" smtClean="0"/>
              <a:t> </a:t>
            </a:r>
            <a:r>
              <a:rPr lang="vi-VN" sz="2800" dirty="0" smtClean="0"/>
              <a:t>spaţiul </a:t>
            </a:r>
            <a:r>
              <a:rPr lang="vi-VN" sz="2800" dirty="0"/>
              <a:t>geopolitic </a:t>
            </a:r>
            <a:r>
              <a:rPr lang="vi-VN" sz="2800" dirty="0" smtClean="0"/>
              <a:t>global</a:t>
            </a:r>
            <a:r>
              <a:rPr lang="ro-RO" sz="2800" dirty="0" smtClean="0"/>
              <a:t>!</a:t>
            </a:r>
          </a:p>
          <a:p>
            <a:endParaRPr lang="ro-RO" sz="2800" dirty="0"/>
          </a:p>
          <a:p>
            <a:endParaRPr lang="ru-RU" sz="2800" dirty="0"/>
          </a:p>
        </p:txBody>
      </p:sp>
    </p:spTree>
    <p:extLst>
      <p:ext uri="{BB962C8B-B14F-4D97-AF65-F5344CB8AC3E}">
        <p14:creationId xmlns:p14="http://schemas.microsoft.com/office/powerpoint/2010/main" val="4119813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vi-VN" sz="2000" dirty="0"/>
              <a:t>Primul tip de model de securitate </a:t>
            </a:r>
            <a:r>
              <a:rPr lang="vi-VN" sz="2000" dirty="0" smtClean="0"/>
              <a:t>internaţională</a:t>
            </a:r>
            <a:r>
              <a:rPr lang="ro-RO" sz="2000" dirty="0" smtClean="0"/>
              <a:t> </a:t>
            </a:r>
            <a:r>
              <a:rPr lang="vi-VN" sz="2000" dirty="0" smtClean="0"/>
              <a:t>este </a:t>
            </a:r>
            <a:r>
              <a:rPr lang="vi-VN" sz="2000" dirty="0"/>
              <a:t>construit în funcţie de numărul de entităţi </a:t>
            </a:r>
            <a:r>
              <a:rPr lang="vi-VN" sz="2000" dirty="0" smtClean="0"/>
              <a:t>în</a:t>
            </a:r>
            <a:r>
              <a:rPr lang="ro-RO" sz="2000" dirty="0" smtClean="0"/>
              <a:t> </a:t>
            </a:r>
            <a:r>
              <a:rPr lang="vi-VN" sz="2000" dirty="0" smtClean="0"/>
              <a:t>securitatea </a:t>
            </a:r>
            <a:r>
              <a:rPr lang="vi-VN" sz="2000" dirty="0"/>
              <a:t>sistemului, şi anume:</a:t>
            </a:r>
            <a:endParaRPr lang="ru-RU" sz="2000" dirty="0"/>
          </a:p>
        </p:txBody>
      </p:sp>
      <p:sp>
        <p:nvSpPr>
          <p:cNvPr id="3" name="Объект 2"/>
          <p:cNvSpPr>
            <a:spLocks noGrp="1"/>
          </p:cNvSpPr>
          <p:nvPr>
            <p:ph idx="1"/>
          </p:nvPr>
        </p:nvSpPr>
        <p:spPr/>
        <p:txBody>
          <a:bodyPr/>
          <a:lstStyle/>
          <a:p>
            <a:endParaRPr lang="ru-RU" dirty="0"/>
          </a:p>
        </p:txBody>
      </p:sp>
      <p:sp>
        <p:nvSpPr>
          <p:cNvPr id="4" name="Прямоугольник 3"/>
          <p:cNvSpPr/>
          <p:nvPr/>
        </p:nvSpPr>
        <p:spPr>
          <a:xfrm>
            <a:off x="2627784" y="1916832"/>
            <a:ext cx="3888432"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 Securitatea sistemului </a:t>
            </a:r>
            <a:r>
              <a:rPr lang="en-US" dirty="0" smtClean="0"/>
              <a:t>unipolar</a:t>
            </a:r>
            <a:endParaRPr lang="ru-RU" dirty="0"/>
          </a:p>
        </p:txBody>
      </p:sp>
      <p:sp>
        <p:nvSpPr>
          <p:cNvPr id="5" name="Блок-схема: альтернативный процесс 4"/>
          <p:cNvSpPr/>
          <p:nvPr/>
        </p:nvSpPr>
        <p:spPr>
          <a:xfrm>
            <a:off x="683568" y="2564904"/>
            <a:ext cx="7776864" cy="345638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Modelul unipolar presupune consolidarea</a:t>
            </a:r>
            <a:r>
              <a:rPr lang="ro-RO" dirty="0" smtClean="0"/>
              <a:t> </a:t>
            </a:r>
            <a:r>
              <a:rPr lang="vi-VN" dirty="0" smtClean="0"/>
              <a:t>alianţelor militare, politice conduse de Statele</a:t>
            </a:r>
            <a:r>
              <a:rPr lang="ro-RO" dirty="0" smtClean="0"/>
              <a:t> </a:t>
            </a:r>
            <a:r>
              <a:rPr lang="vi-VN" dirty="0" smtClean="0"/>
              <a:t>Unite ale Americii. Astfel, NATO, potrivit unor</a:t>
            </a:r>
            <a:r>
              <a:rPr lang="ro-RO" dirty="0" smtClean="0"/>
              <a:t> </a:t>
            </a:r>
            <a:r>
              <a:rPr lang="vi-VN" dirty="0" smtClean="0"/>
              <a:t>analişti, este autoritatea care asigură stabilitatea în</a:t>
            </a:r>
            <a:r>
              <a:rPr lang="ro-RO" dirty="0" smtClean="0"/>
              <a:t> </a:t>
            </a:r>
            <a:r>
              <a:rPr lang="vi-VN" dirty="0" smtClean="0"/>
              <a:t>subsistemul transatlantic al relaţiilor internaţionale,prin armonizarea relaţiilor dintre SUA şi statele</a:t>
            </a:r>
            <a:r>
              <a:rPr lang="ro-RO" dirty="0" smtClean="0"/>
              <a:t> </a:t>
            </a:r>
            <a:r>
              <a:rPr lang="vi-VN" dirty="0" smtClean="0"/>
              <a:t>europene într-o zonă strategică pentru a asigura</a:t>
            </a:r>
            <a:r>
              <a:rPr lang="ro-RO" dirty="0" smtClean="0"/>
              <a:t> </a:t>
            </a:r>
            <a:r>
              <a:rPr lang="vi-VN" dirty="0" smtClean="0"/>
              <a:t>prevenirea conflictelor pe continentul european, şi</a:t>
            </a:r>
            <a:r>
              <a:rPr lang="ro-RO" dirty="0" smtClean="0"/>
              <a:t> </a:t>
            </a:r>
            <a:r>
              <a:rPr lang="vi-VN" dirty="0" smtClean="0"/>
              <a:t>nu numai.</a:t>
            </a:r>
            <a:endParaRPr lang="ru-RU" dirty="0"/>
          </a:p>
        </p:txBody>
      </p:sp>
    </p:spTree>
    <p:extLst>
      <p:ext uri="{BB962C8B-B14F-4D97-AF65-F5344CB8AC3E}">
        <p14:creationId xmlns:p14="http://schemas.microsoft.com/office/powerpoint/2010/main" val="3715579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pPr marL="114300" indent="0">
              <a:buNone/>
            </a:pPr>
            <a:r>
              <a:rPr lang="vi-VN" dirty="0"/>
              <a:t>Alte organizaţii regionale ca – UE, OSCE </a:t>
            </a:r>
            <a:r>
              <a:rPr lang="vi-VN" dirty="0" smtClean="0"/>
              <a:t>şi</a:t>
            </a:r>
            <a:r>
              <a:rPr lang="ro-RO" dirty="0" smtClean="0"/>
              <a:t> </a:t>
            </a:r>
            <a:r>
              <a:rPr lang="vi-VN" dirty="0" smtClean="0"/>
              <a:t>altele </a:t>
            </a:r>
            <a:r>
              <a:rPr lang="vi-VN" dirty="0"/>
              <a:t>– pot juca, de asemenea, un rol important </a:t>
            </a:r>
            <a:r>
              <a:rPr lang="vi-VN" dirty="0" smtClean="0"/>
              <a:t>în</a:t>
            </a:r>
            <a:r>
              <a:rPr lang="ro-RO" dirty="0" smtClean="0"/>
              <a:t> </a:t>
            </a:r>
            <a:r>
              <a:rPr lang="vi-VN" dirty="0" smtClean="0"/>
              <a:t>arhitectura </a:t>
            </a:r>
            <a:r>
              <a:rPr lang="vi-VN" dirty="0"/>
              <a:t>de securitate europeană a secolului XXI</a:t>
            </a:r>
            <a:r>
              <a:rPr lang="vi-VN" dirty="0" smtClean="0"/>
              <a:t>.</a:t>
            </a:r>
            <a:r>
              <a:rPr lang="ro-RO" dirty="0" smtClean="0"/>
              <a:t> </a:t>
            </a:r>
            <a:r>
              <a:rPr lang="vi-VN" dirty="0" smtClean="0"/>
              <a:t>În </a:t>
            </a:r>
            <a:r>
              <a:rPr lang="vi-VN" dirty="0"/>
              <a:t>conformitate cu conceptul strategic al </a:t>
            </a:r>
            <a:r>
              <a:rPr lang="vi-VN" dirty="0" smtClean="0"/>
              <a:t>NATO</a:t>
            </a:r>
            <a:r>
              <a:rPr lang="ro-RO" dirty="0" smtClean="0"/>
              <a:t> </a:t>
            </a:r>
            <a:r>
              <a:rPr lang="vi-VN" dirty="0" smtClean="0"/>
              <a:t>adoptat </a:t>
            </a:r>
            <a:r>
              <a:rPr lang="vi-VN" dirty="0"/>
              <a:t>în anul 1999, prin care membrii Alianţei seangajau în apărarea comună, promovarea păcii şi astabilităţii într-un spaţiu </a:t>
            </a:r>
            <a:r>
              <a:rPr lang="vi-VN" dirty="0" smtClean="0"/>
              <a:t>euro</a:t>
            </a:r>
            <a:r>
              <a:rPr lang="ro-RO" dirty="0" smtClean="0"/>
              <a:t> </a:t>
            </a:r>
            <a:r>
              <a:rPr lang="vi-VN" dirty="0" smtClean="0"/>
              <a:t>atlantic </a:t>
            </a:r>
            <a:r>
              <a:rPr lang="vi-VN" dirty="0"/>
              <a:t>lărgit, zona </a:t>
            </a:r>
            <a:r>
              <a:rPr lang="vi-VN" dirty="0" smtClean="0"/>
              <a:t>de</a:t>
            </a:r>
            <a:r>
              <a:rPr lang="ro-RO" dirty="0" smtClean="0"/>
              <a:t> </a:t>
            </a:r>
            <a:r>
              <a:rPr lang="vi-VN" dirty="0" smtClean="0"/>
              <a:t>responsabilitate </a:t>
            </a:r>
            <a:r>
              <a:rPr lang="vi-VN" dirty="0"/>
              <a:t>a Alianţei s-a extins pentru a </a:t>
            </a:r>
            <a:r>
              <a:rPr lang="vi-VN" dirty="0" smtClean="0"/>
              <a:t>include</a:t>
            </a:r>
            <a:r>
              <a:rPr lang="ro-RO" dirty="0" smtClean="0"/>
              <a:t> </a:t>
            </a:r>
            <a:r>
              <a:rPr lang="vi-VN" dirty="0" smtClean="0"/>
              <a:t>şi </a:t>
            </a:r>
            <a:r>
              <a:rPr lang="vi-VN" dirty="0"/>
              <a:t>regiunile </a:t>
            </a:r>
            <a:r>
              <a:rPr lang="vi-VN" dirty="0" smtClean="0"/>
              <a:t>în</a:t>
            </a:r>
            <a:r>
              <a:rPr lang="ro-RO" dirty="0" smtClean="0"/>
              <a:t> </a:t>
            </a:r>
            <a:r>
              <a:rPr lang="vi-VN" dirty="0" smtClean="0"/>
              <a:t>vecinate</a:t>
            </a:r>
            <a:r>
              <a:rPr lang="vi-VN" dirty="0"/>
              <a:t>. Din punctul de vedere </a:t>
            </a:r>
            <a:r>
              <a:rPr lang="vi-VN" dirty="0" smtClean="0"/>
              <a:t>al</a:t>
            </a:r>
            <a:r>
              <a:rPr lang="ro-RO" dirty="0" smtClean="0"/>
              <a:t> </a:t>
            </a:r>
            <a:r>
              <a:rPr lang="vi-VN" dirty="0" smtClean="0"/>
              <a:t>unor </a:t>
            </a:r>
            <a:r>
              <a:rPr lang="vi-VN" dirty="0"/>
              <a:t>experţi, aderarea sau deţinerea calităţii </a:t>
            </a:r>
            <a:r>
              <a:rPr lang="vi-VN" dirty="0" smtClean="0"/>
              <a:t>de</a:t>
            </a:r>
            <a:r>
              <a:rPr lang="ro-RO" dirty="0" smtClean="0"/>
              <a:t> </a:t>
            </a:r>
            <a:r>
              <a:rPr lang="vi-VN" dirty="0" smtClean="0"/>
              <a:t>membru </a:t>
            </a:r>
            <a:r>
              <a:rPr lang="vi-VN" dirty="0"/>
              <a:t>NATO serveşte ca indicator „democratic”de apartenenţă la civilizaţia occidentală.</a:t>
            </a:r>
            <a:endParaRPr lang="ru-RU" dirty="0"/>
          </a:p>
        </p:txBody>
      </p:sp>
      <p:sp>
        <p:nvSpPr>
          <p:cNvPr id="4" name="Стрелка вниз 3"/>
          <p:cNvSpPr/>
          <p:nvPr/>
        </p:nvSpPr>
        <p:spPr>
          <a:xfrm>
            <a:off x="3563888" y="404664"/>
            <a:ext cx="1224136" cy="10801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440253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lstStyle/>
          <a:p>
            <a:endParaRPr lang="ru-RU" dirty="0"/>
          </a:p>
        </p:txBody>
      </p:sp>
      <p:sp>
        <p:nvSpPr>
          <p:cNvPr id="4" name="Облако 3"/>
          <p:cNvSpPr/>
          <p:nvPr/>
        </p:nvSpPr>
        <p:spPr>
          <a:xfrm>
            <a:off x="467544" y="1157536"/>
            <a:ext cx="4320480" cy="4248472"/>
          </a:xfrm>
          <a:prstGeom prst="cloud">
            <a:avLst/>
          </a:prstGeom>
        </p:spPr>
        <p:style>
          <a:lnRef idx="1">
            <a:schemeClr val="dk1"/>
          </a:lnRef>
          <a:fillRef idx="2">
            <a:schemeClr val="dk1"/>
          </a:fillRef>
          <a:effectRef idx="1">
            <a:schemeClr val="dk1"/>
          </a:effectRef>
          <a:fontRef idx="minor">
            <a:schemeClr val="dk1"/>
          </a:fontRef>
        </p:style>
        <p:txBody>
          <a:bodyPr rtlCol="0" anchor="ctr"/>
          <a:lstStyle/>
          <a:p>
            <a:pPr algn="ctr"/>
            <a:r>
              <a:rPr lang="vi-VN" dirty="0" smtClean="0"/>
              <a:t>Ar trebui remarcat, totuşi, că modelul unipolaral securităţii internaţionale suferă şi este criticat,atât de către Rusia şi Statele Unite ale Americii, câtşi de către alte state</a:t>
            </a:r>
            <a:endParaRPr lang="ru-RU" dirty="0"/>
          </a:p>
        </p:txBody>
      </p:sp>
      <p:sp>
        <p:nvSpPr>
          <p:cNvPr id="7" name="Капля 6"/>
          <p:cNvSpPr/>
          <p:nvPr/>
        </p:nvSpPr>
        <p:spPr>
          <a:xfrm>
            <a:off x="4788024" y="764704"/>
            <a:ext cx="3816424" cy="5184576"/>
          </a:xfrm>
          <a:prstGeom prst="teardrop">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vi-VN" dirty="0" smtClean="0"/>
              <a:t>Deocamdată, putem afirma că nici una din cele</a:t>
            </a:r>
            <a:r>
              <a:rPr lang="ro-RO" dirty="0" smtClean="0"/>
              <a:t> </a:t>
            </a:r>
            <a:r>
              <a:rPr lang="vi-VN" dirty="0" smtClean="0"/>
              <a:t>două mari puteri nu dispune de resursele necesare</a:t>
            </a:r>
            <a:r>
              <a:rPr lang="ro-RO" dirty="0" smtClean="0"/>
              <a:t> </a:t>
            </a:r>
            <a:r>
              <a:rPr lang="vi-VN" dirty="0" smtClean="0"/>
              <a:t>pentru a exercita funcţiile de lider mondial. Deasemenea, suntem conştienţi de faptul că acest rol</a:t>
            </a:r>
            <a:r>
              <a:rPr lang="ro-RO" dirty="0" smtClean="0"/>
              <a:t> </a:t>
            </a:r>
            <a:r>
              <a:rPr lang="vi-VN" dirty="0" smtClean="0"/>
              <a:t>presupune costuri financiare substanţiale</a:t>
            </a:r>
            <a:endParaRPr lang="ru-RU" dirty="0"/>
          </a:p>
        </p:txBody>
      </p:sp>
    </p:spTree>
    <p:extLst>
      <p:ext uri="{BB962C8B-B14F-4D97-AF65-F5344CB8AC3E}">
        <p14:creationId xmlns:p14="http://schemas.microsoft.com/office/powerpoint/2010/main" val="2080654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lstStyle/>
          <a:p>
            <a:endParaRPr lang="ru-RU" dirty="0"/>
          </a:p>
        </p:txBody>
      </p:sp>
      <p:sp>
        <p:nvSpPr>
          <p:cNvPr id="4" name="Прямоугольник 3"/>
          <p:cNvSpPr/>
          <p:nvPr/>
        </p:nvSpPr>
        <p:spPr>
          <a:xfrm>
            <a:off x="2051720" y="836712"/>
            <a:ext cx="5256584"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b) Securitatea „mai multor mari puteri”</a:t>
            </a:r>
            <a:endParaRPr lang="ru-RU" dirty="0"/>
          </a:p>
        </p:txBody>
      </p:sp>
      <p:sp>
        <p:nvSpPr>
          <p:cNvPr id="6" name="Скругленный прямоугольник 5"/>
          <p:cNvSpPr/>
          <p:nvPr/>
        </p:nvSpPr>
        <p:spPr>
          <a:xfrm>
            <a:off x="401630" y="1604717"/>
            <a:ext cx="8352928" cy="3672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Unii specialişti sugerează că cel mai bun</a:t>
            </a:r>
            <a:r>
              <a:rPr lang="ro-RO" dirty="0" smtClean="0"/>
              <a:t> </a:t>
            </a:r>
            <a:r>
              <a:rPr lang="vi-VN" dirty="0" smtClean="0"/>
              <a:t>model de alianţă internaţională a „mai multor mari</a:t>
            </a:r>
            <a:r>
              <a:rPr lang="ro-RO" dirty="0" smtClean="0"/>
              <a:t> </a:t>
            </a:r>
            <a:r>
              <a:rPr lang="vi-VN" dirty="0" smtClean="0"/>
              <a:t>puteri” (după modelul Sfintei Alianţe), este acela</a:t>
            </a:r>
            <a:r>
              <a:rPr lang="ro-RO" dirty="0" smtClean="0"/>
              <a:t> </a:t>
            </a:r>
            <a:r>
              <a:rPr lang="vi-VN" dirty="0" smtClean="0"/>
              <a:t>care îşi asumă responsabilitatea pentru menţinerea</a:t>
            </a:r>
            <a:r>
              <a:rPr lang="ro-RO" dirty="0" smtClean="0"/>
              <a:t> </a:t>
            </a:r>
            <a:r>
              <a:rPr lang="vi-VN" dirty="0" smtClean="0"/>
              <a:t>stabilităţii atât în lume, cât şi prevenirea şi</a:t>
            </a:r>
            <a:r>
              <a:rPr lang="ro-RO" dirty="0" smtClean="0"/>
              <a:t> </a:t>
            </a:r>
            <a:r>
              <a:rPr lang="vi-VN" dirty="0" smtClean="0"/>
              <a:t>soluţionarea conflictelor regionale. Acest concept</a:t>
            </a:r>
            <a:r>
              <a:rPr lang="ro-RO" dirty="0" smtClean="0"/>
              <a:t> </a:t>
            </a:r>
            <a:r>
              <a:rPr lang="vi-VN" dirty="0" smtClean="0"/>
              <a:t>constă în o mai bună manipulare şi, în consecinţă, o mai mare eficienţă, deoarece o astfel de alianţă îşi</a:t>
            </a:r>
            <a:r>
              <a:rPr lang="ro-RO" dirty="0" smtClean="0"/>
              <a:t> </a:t>
            </a:r>
            <a:r>
              <a:rPr lang="vi-VN" dirty="0" smtClean="0"/>
              <a:t>coordonează poziţiile şi decide mult mai uşor (de</a:t>
            </a:r>
            <a:r>
              <a:rPr lang="ro-RO" dirty="0" smtClean="0"/>
              <a:t> </a:t>
            </a:r>
            <a:r>
              <a:rPr lang="vi-VN" dirty="0" smtClean="0"/>
              <a:t>exemplu, ONU).</a:t>
            </a:r>
            <a:endParaRPr lang="ru-RU" dirty="0"/>
          </a:p>
        </p:txBody>
      </p:sp>
    </p:spTree>
    <p:extLst>
      <p:ext uri="{BB962C8B-B14F-4D97-AF65-F5344CB8AC3E}">
        <p14:creationId xmlns:p14="http://schemas.microsoft.com/office/powerpoint/2010/main" val="3109024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76056" y="1916832"/>
            <a:ext cx="3888432" cy="3336726"/>
          </a:xfrm>
        </p:spPr>
      </p:pic>
      <p:sp>
        <p:nvSpPr>
          <p:cNvPr id="5" name="Прямоугольник 4"/>
          <p:cNvSpPr/>
          <p:nvPr/>
        </p:nvSpPr>
        <p:spPr>
          <a:xfrm>
            <a:off x="323528" y="476672"/>
            <a:ext cx="4572000" cy="5909310"/>
          </a:xfrm>
          <a:prstGeom prst="rect">
            <a:avLst/>
          </a:prstGeom>
        </p:spPr>
        <p:style>
          <a:lnRef idx="1">
            <a:schemeClr val="dk1"/>
          </a:lnRef>
          <a:fillRef idx="2">
            <a:schemeClr val="dk1"/>
          </a:fillRef>
          <a:effectRef idx="1">
            <a:schemeClr val="dk1"/>
          </a:effectRef>
          <a:fontRef idx="minor">
            <a:schemeClr val="dk1"/>
          </a:fontRef>
        </p:style>
        <p:txBody>
          <a:bodyPr>
            <a:spAutoFit/>
          </a:bodyPr>
          <a:lstStyle/>
          <a:p>
            <a:r>
              <a:rPr lang="vi-VN" dirty="0" smtClean="0"/>
              <a:t>În acest caz, unii experţi sunt de acord pentru</a:t>
            </a:r>
            <a:r>
              <a:rPr lang="ro-RO" dirty="0" smtClean="0"/>
              <a:t> </a:t>
            </a:r>
            <a:r>
              <a:rPr lang="vi-VN" dirty="0" smtClean="0"/>
              <a:t>a forma această alianţă având la bază cele „opt</a:t>
            </a:r>
            <a:r>
              <a:rPr lang="ro-RO" dirty="0" smtClean="0"/>
              <a:t> </a:t>
            </a:r>
            <a:r>
              <a:rPr lang="vi-VN" dirty="0" smtClean="0"/>
              <a:t>state puternic industrializate –  (în special,după războiul din Irak), în timp ce alţii insistă pe</a:t>
            </a:r>
            <a:r>
              <a:rPr lang="ro-RO" dirty="0" smtClean="0"/>
              <a:t> </a:t>
            </a:r>
            <a:r>
              <a:rPr lang="vi-VN" dirty="0" smtClean="0"/>
              <a:t>participarea indispensabilă a Chinei şi a Indiei.Cu toate acestea, criticii acestui model indică</a:t>
            </a:r>
            <a:r>
              <a:rPr lang="ro-RO" dirty="0" smtClean="0"/>
              <a:t> </a:t>
            </a:r>
            <a:r>
              <a:rPr lang="vi-VN" dirty="0" smtClean="0"/>
              <a:t>faptul că acesta discriminează statele mici şi mijlocii.Sistemul de securitate este creat pe baza statelorputernice din punct de vedere economic şi militar,nu pe bază legitimă şi nu se bucură de sprijinul</a:t>
            </a:r>
            <a:r>
              <a:rPr lang="ro-RO" dirty="0" smtClean="0"/>
              <a:t> </a:t>
            </a:r>
            <a:r>
              <a:rPr lang="vi-VN" dirty="0" smtClean="0"/>
              <a:t>majorităţii membrilor comunităţii internaţionale. În</a:t>
            </a:r>
            <a:r>
              <a:rPr lang="ro-RO" dirty="0" smtClean="0"/>
              <a:t> </a:t>
            </a:r>
            <a:r>
              <a:rPr lang="vi-VN" dirty="0" smtClean="0"/>
              <a:t>plus, eficacitatea acestui model poate fi subminată</a:t>
            </a:r>
            <a:r>
              <a:rPr lang="ro-RO" dirty="0" smtClean="0"/>
              <a:t> </a:t>
            </a:r>
            <a:r>
              <a:rPr lang="vi-VN" dirty="0" smtClean="0"/>
              <a:t>de rivalitatea dintre marile puteri sau de ieşirea din</a:t>
            </a:r>
            <a:r>
              <a:rPr lang="ro-RO" dirty="0" smtClean="0"/>
              <a:t> </a:t>
            </a:r>
            <a:r>
              <a:rPr lang="vi-VN" dirty="0" smtClean="0"/>
              <a:t>comunitatea internaţională a unuia sau mai multor</a:t>
            </a:r>
            <a:r>
              <a:rPr lang="ro-RO" dirty="0" smtClean="0"/>
              <a:t> </a:t>
            </a:r>
          </a:p>
          <a:p>
            <a:r>
              <a:rPr lang="vi-VN" dirty="0" smtClean="0"/>
              <a:t>membrii.</a:t>
            </a:r>
            <a:endParaRPr lang="ru-RU" dirty="0"/>
          </a:p>
        </p:txBody>
      </p:sp>
    </p:spTree>
    <p:extLst>
      <p:ext uri="{BB962C8B-B14F-4D97-AF65-F5344CB8AC3E}">
        <p14:creationId xmlns:p14="http://schemas.microsoft.com/office/powerpoint/2010/main" val="1584634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548680"/>
            <a:ext cx="8229600" cy="5525691"/>
          </a:xfrm>
        </p:spPr>
        <p:txBody>
          <a:bodyPr/>
          <a:lstStyle/>
          <a:p>
            <a:endParaRPr lang="ru-RU" dirty="0"/>
          </a:p>
        </p:txBody>
      </p:sp>
      <p:sp>
        <p:nvSpPr>
          <p:cNvPr id="5" name="Прямоугольник 4"/>
          <p:cNvSpPr/>
          <p:nvPr/>
        </p:nvSpPr>
        <p:spPr>
          <a:xfrm>
            <a:off x="2339752" y="548680"/>
            <a:ext cx="4536504"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r>
              <a:rPr lang="ro-RO" dirty="0" smtClean="0"/>
              <a:t>) Modelul </a:t>
            </a:r>
            <a:r>
              <a:rPr lang="en-US" dirty="0" smtClean="0"/>
              <a:t>multipolar</a:t>
            </a:r>
            <a:endParaRPr lang="ru-RU" dirty="0"/>
          </a:p>
        </p:txBody>
      </p:sp>
      <p:sp>
        <p:nvSpPr>
          <p:cNvPr id="6" name="Скругленный прямоугольник 5"/>
          <p:cNvSpPr/>
          <p:nvPr/>
        </p:nvSpPr>
        <p:spPr>
          <a:xfrm>
            <a:off x="423245" y="1522868"/>
            <a:ext cx="8064896" cy="41044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Dominaţia Statelor Unite este în mare măsură</a:t>
            </a:r>
            <a:r>
              <a:rPr lang="ro-RO" dirty="0" smtClean="0"/>
              <a:t> </a:t>
            </a:r>
            <a:r>
              <a:rPr lang="vi-VN" dirty="0" smtClean="0"/>
              <a:t>recunoscută, pentru actori, cum ar fi Uniunea</a:t>
            </a:r>
            <a:r>
              <a:rPr lang="ro-RO" dirty="0" smtClean="0"/>
              <a:t> </a:t>
            </a:r>
            <a:r>
              <a:rPr lang="vi-VN" dirty="0" smtClean="0"/>
              <a:t>Europeană, Japonia, China, India. Rusia recunoaşte</a:t>
            </a:r>
            <a:r>
              <a:rPr lang="ro-RO" dirty="0" smtClean="0"/>
              <a:t> </a:t>
            </a:r>
            <a:r>
              <a:rPr lang="vi-VN" dirty="0" smtClean="0"/>
              <a:t>puterea Statelor Unite, însă doreşte să redevină</a:t>
            </a:r>
            <a:r>
              <a:rPr lang="ro-RO" dirty="0" smtClean="0"/>
              <a:t> </a:t>
            </a:r>
            <a:r>
              <a:rPr lang="vi-VN" dirty="0" smtClean="0"/>
              <a:t>una dintre marile puteri. Pentagonul a anunţat că„pentru prima dată în 14 ani, Rusia are mai multe</a:t>
            </a:r>
            <a:r>
              <a:rPr lang="ro-RO" dirty="0" smtClean="0"/>
              <a:t> </a:t>
            </a:r>
            <a:r>
              <a:rPr lang="vi-VN" dirty="0" smtClean="0"/>
              <a:t>focoase nucleare mobilizate decât SUA. În ciuda</a:t>
            </a:r>
            <a:r>
              <a:rPr lang="ro-RO" dirty="0" smtClean="0"/>
              <a:t> </a:t>
            </a:r>
            <a:r>
              <a:rPr lang="vi-VN" dirty="0" smtClean="0"/>
              <a:t>programului de dezarmare nucleară, început în anul1991, cele două puteri au reînceput să-şi consolideze</a:t>
            </a:r>
            <a:r>
              <a:rPr lang="ro-RO" dirty="0" smtClean="0"/>
              <a:t> </a:t>
            </a:r>
            <a:r>
              <a:rPr lang="vi-VN" dirty="0" smtClean="0"/>
              <a:t>forţa nucleară. Acum, Rusia deţine 1.643 de ogive</a:t>
            </a:r>
            <a:r>
              <a:rPr lang="ro-RO" dirty="0" smtClean="0"/>
              <a:t> </a:t>
            </a:r>
            <a:r>
              <a:rPr lang="vi-VN" dirty="0" smtClean="0"/>
              <a:t>nucleare, cu una mai mult decât SUA</a:t>
            </a:r>
            <a:r>
              <a:rPr lang="ro-RO" dirty="0" smtClean="0"/>
              <a:t>.</a:t>
            </a:r>
            <a:endParaRPr lang="ru-RU" dirty="0"/>
          </a:p>
        </p:txBody>
      </p:sp>
    </p:spTree>
    <p:extLst>
      <p:ext uri="{BB962C8B-B14F-4D97-AF65-F5344CB8AC3E}">
        <p14:creationId xmlns:p14="http://schemas.microsoft.com/office/powerpoint/2010/main" val="1154896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тека">
  <a:themeElements>
    <a:clrScheme name="Аптека">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Аптека">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птека">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106</TotalTime>
  <Words>1552</Words>
  <Application>Microsoft Office PowerPoint</Application>
  <PresentationFormat>Экран (4:3)</PresentationFormat>
  <Paragraphs>51</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Аптека</vt:lpstr>
      <vt:lpstr>MEDIUL INTERNAȚIONAL DE SECURITATE. ELEMENTE DE ANALIZĂ GEOPOLITICĂ</vt:lpstr>
      <vt:lpstr>Modele de asigurare a securităţii internaţionale în condițiile globalizării.</vt:lpstr>
      <vt:lpstr>Презентация PowerPoint</vt:lpstr>
      <vt:lpstr>Primul tip de model de securitate internaţională este construit în funcţie de numărul de entităţi în securitatea sistemului, şi anume: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Al doilea tip de modele de securitate internaţională </vt:lpstr>
      <vt:lpstr>Презентация PowerPoint</vt:lpstr>
      <vt:lpstr>Презентация PowerPoint</vt:lpstr>
      <vt:lpstr>Презентация PowerPoint</vt:lpstr>
      <vt:lpstr>Презентация PowerPoint</vt:lpstr>
      <vt:lpstr>concluzii</vt:lpstr>
      <vt:lpstr>bibliografie</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MEDIUL INTERNAȚIONAL DE SECURITATE. ELEMENTE DE ANALIZĂ GEOPOLITICĂ</dc:title>
  <dc:creator>Inga</dc:creator>
  <cp:lastModifiedBy>Inga</cp:lastModifiedBy>
  <cp:revision>10</cp:revision>
  <dcterms:created xsi:type="dcterms:W3CDTF">2020-10-02T11:12:55Z</dcterms:created>
  <dcterms:modified xsi:type="dcterms:W3CDTF">2020-10-02T12:59:07Z</dcterms:modified>
</cp:coreProperties>
</file>