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p:scale>
          <a:sx n="83" d="100"/>
          <a:sy n="83" d="100"/>
        </p:scale>
        <p:origin x="-624"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02725-A47F-4E51-AE3A-20848BEA4FBF}" type="datetimeFigureOut">
              <a:rPr lang="x-none" smtClean="0"/>
              <a:t>29.11.2021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887CE-4EEF-435A-B660-8EDF344DB20A}" type="slidenum">
              <a:rPr lang="x-none" smtClean="0"/>
              <a:t>‹#›</a:t>
            </a:fld>
            <a:endParaRPr lang="x-none"/>
          </a:p>
        </p:txBody>
      </p:sp>
    </p:spTree>
    <p:extLst>
      <p:ext uri="{BB962C8B-B14F-4D97-AF65-F5344CB8AC3E}">
        <p14:creationId xmlns:p14="http://schemas.microsoft.com/office/powerpoint/2010/main" val="408877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56887CE-4EEF-435A-B660-8EDF344DB20A}" type="slidenum">
              <a:rPr lang="x-none" smtClean="0"/>
              <a:t>6</a:t>
            </a:fld>
            <a:endParaRPr lang="x-none"/>
          </a:p>
        </p:txBody>
      </p:sp>
    </p:spTree>
    <p:extLst>
      <p:ext uri="{BB962C8B-B14F-4D97-AF65-F5344CB8AC3E}">
        <p14:creationId xmlns:p14="http://schemas.microsoft.com/office/powerpoint/2010/main" val="212517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56887CE-4EEF-435A-B660-8EDF344DB20A}" type="slidenum">
              <a:rPr lang="x-none" smtClean="0"/>
              <a:t>7</a:t>
            </a:fld>
            <a:endParaRPr lang="x-none"/>
          </a:p>
        </p:txBody>
      </p:sp>
    </p:spTree>
    <p:extLst>
      <p:ext uri="{BB962C8B-B14F-4D97-AF65-F5344CB8AC3E}">
        <p14:creationId xmlns:p14="http://schemas.microsoft.com/office/powerpoint/2010/main" val="393348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56887CE-4EEF-435A-B660-8EDF344DB20A}" type="slidenum">
              <a:rPr lang="x-none" smtClean="0"/>
              <a:t>16</a:t>
            </a:fld>
            <a:endParaRPr lang="x-none"/>
          </a:p>
        </p:txBody>
      </p:sp>
    </p:spTree>
    <p:extLst>
      <p:ext uri="{BB962C8B-B14F-4D97-AF65-F5344CB8AC3E}">
        <p14:creationId xmlns:p14="http://schemas.microsoft.com/office/powerpoint/2010/main" val="275446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xmlns=""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D7F0ABC6-907E-47DE-8E40-61F2DD1B408B}"/>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5" name="Footer Placeholder 4">
            <a:extLst>
              <a:ext uri="{FF2B5EF4-FFF2-40B4-BE49-F238E27FC236}">
                <a16:creationId xmlns:a16="http://schemas.microsoft.com/office/drawing/2014/main" xmlns=""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22978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xmlns=""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xmlns=""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F421888E-6FA1-446E-A77C-7D26923F6BAA}"/>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5" name="Footer Placeholder 4">
            <a:extLst>
              <a:ext uri="{FF2B5EF4-FFF2-40B4-BE49-F238E27FC236}">
                <a16:creationId xmlns:a16="http://schemas.microsoft.com/office/drawing/2014/main" xmlns=""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677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xmlns=""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xmlns=""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A082700-F509-4302-AE0E-6CC56401A40F}"/>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5" name="Footer Placeholder 4">
            <a:extLst>
              <a:ext uri="{FF2B5EF4-FFF2-40B4-BE49-F238E27FC236}">
                <a16:creationId xmlns:a16="http://schemas.microsoft.com/office/drawing/2014/main" xmlns=""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75815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0CBBFF-8889-497F-B4CA-A031E8DD3B95}"/>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5" name="Footer Placeholder 4">
            <a:extLst>
              <a:ext uri="{FF2B5EF4-FFF2-40B4-BE49-F238E27FC236}">
                <a16:creationId xmlns:a16="http://schemas.microsoft.com/office/drawing/2014/main" xmlns=""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52961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75419F49-690E-49EC-BD41-75A18C9E37FC}"/>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5" name="Footer Placeholder 4">
            <a:extLst>
              <a:ext uri="{FF2B5EF4-FFF2-40B4-BE49-F238E27FC236}">
                <a16:creationId xmlns:a16="http://schemas.microsoft.com/office/drawing/2014/main" xmlns=""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41902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4C94AAD8-D444-410E-98EC-47076908FA37}"/>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6" name="Footer Placeholder 5">
            <a:extLst>
              <a:ext uri="{FF2B5EF4-FFF2-40B4-BE49-F238E27FC236}">
                <a16:creationId xmlns:a16="http://schemas.microsoft.com/office/drawing/2014/main" xmlns=""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46349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200FC563-D319-494F-AA63-0BDF1D25E5D4}"/>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8" name="Footer Placeholder 7">
            <a:extLst>
              <a:ext uri="{FF2B5EF4-FFF2-40B4-BE49-F238E27FC236}">
                <a16:creationId xmlns:a16="http://schemas.microsoft.com/office/drawing/2014/main" xmlns=""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6042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0C87ECA-0E5D-4DD2-B664-DF351875FE29}"/>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4" name="Footer Placeholder 3">
            <a:extLst>
              <a:ext uri="{FF2B5EF4-FFF2-40B4-BE49-F238E27FC236}">
                <a16:creationId xmlns:a16="http://schemas.microsoft.com/office/drawing/2014/main" xmlns=""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03673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8BF592-6A15-4999-ACFA-A535A113B25D}"/>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3" name="Footer Placeholder 2">
            <a:extLst>
              <a:ext uri="{FF2B5EF4-FFF2-40B4-BE49-F238E27FC236}">
                <a16:creationId xmlns:a16="http://schemas.microsoft.com/office/drawing/2014/main" xmlns=""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58532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0EF4FC41-0A32-438D-9A47-F932AB492CBA}"/>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6" name="Footer Placeholder 5">
            <a:extLst>
              <a:ext uri="{FF2B5EF4-FFF2-40B4-BE49-F238E27FC236}">
                <a16:creationId xmlns:a16="http://schemas.microsoft.com/office/drawing/2014/main" xmlns=""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77868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EFD67F-901E-4423-A48F-41F00ECA520B}"/>
              </a:ext>
            </a:extLst>
          </p:cNvPr>
          <p:cNvSpPr>
            <a:spLocks noGrp="1"/>
          </p:cNvSpPr>
          <p:nvPr>
            <p:ph type="dt" sz="half" idx="10"/>
          </p:nvPr>
        </p:nvSpPr>
        <p:spPr/>
        <p:txBody>
          <a:bodyPr/>
          <a:lstStyle/>
          <a:p>
            <a:fld id="{11008460-8B2F-4AAA-A4E2-10730069204C}" type="datetimeFigureOut">
              <a:rPr lang="en-US" smtClean="0"/>
              <a:t>11/29/2021</a:t>
            </a:fld>
            <a:endParaRPr lang="en-US"/>
          </a:p>
        </p:txBody>
      </p:sp>
      <p:sp>
        <p:nvSpPr>
          <p:cNvPr id="6" name="Footer Placeholder 5">
            <a:extLst>
              <a:ext uri="{FF2B5EF4-FFF2-40B4-BE49-F238E27FC236}">
                <a16:creationId xmlns:a16="http://schemas.microsoft.com/office/drawing/2014/main" xmlns=""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4895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xmlns=""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xmlns=""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11/29/2021</a:t>
            </a:fld>
            <a:endParaRPr lang="en-US" dirty="0"/>
          </a:p>
        </p:txBody>
      </p:sp>
      <p:sp>
        <p:nvSpPr>
          <p:cNvPr id="5" name="Footer Placeholder 4">
            <a:extLst>
              <a:ext uri="{FF2B5EF4-FFF2-40B4-BE49-F238E27FC236}">
                <a16:creationId xmlns:a16="http://schemas.microsoft.com/office/drawing/2014/main" xmlns=""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2227050420"/>
      </p:ext>
    </p:extLst>
  </p:cSld>
  <p:clrMap bg1="lt1" tx1="dk1" bg2="lt2" tx2="dk2" accent1="accent1" accent2="accent2" accent3="accent3" accent4="accent4" accent5="accent5" accent6="accent6" hlink="hlink" folHlink="folHlink"/>
  <p:sldLayoutIdLst>
    <p:sldLayoutId id="2147483839" r:id="rId1"/>
    <p:sldLayoutId id="2147483838" r:id="rId2"/>
    <p:sldLayoutId id="2147483837" r:id="rId3"/>
    <p:sldLayoutId id="2147483836" r:id="rId4"/>
    <p:sldLayoutId id="2147483835" r:id="rId5"/>
    <p:sldLayoutId id="2147483834" r:id="rId6"/>
    <p:sldLayoutId id="2147483833" r:id="rId7"/>
    <p:sldLayoutId id="2147483832" r:id="rId8"/>
    <p:sldLayoutId id="2147483831" r:id="rId9"/>
    <p:sldLayoutId id="2147483830" r:id="rId10"/>
    <p:sldLayoutId id="2147483829"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dupress.ndu.edu/Portals/68/Documents/occasional/cswmd/CSWMD_OccationalPaper-8.pdf" TargetMode="External"/><Relationship Id="rId2" Type="http://schemas.openxmlformats.org/officeDocument/2006/relationships/hyperlink" Target="https://www.referatele.com/referate/chimie/online3/Arme-de-distrugere-in-masa---arme-biologice--arme-chimice-referatele-com.php" TargetMode="External"/><Relationship Id="rId1" Type="http://schemas.openxmlformats.org/officeDocument/2006/relationships/slideLayout" Target="../slideLayouts/slideLayout2.xml"/><Relationship Id="rId5" Type="http://schemas.openxmlformats.org/officeDocument/2006/relationships/hyperlink" Target="https://russiancouncil.ru/upload/NuclearWeapon.pdf" TargetMode="External"/><Relationship Id="rId4" Type="http://schemas.openxmlformats.org/officeDocument/2006/relationships/hyperlink" Target="https://globalaffairs.ru/articles/kontrol-nad-vooruzheniyami-sotrudnichestvo-v-oblasti-bezopasnosti-i-otnosheniya-ssha-i-rossi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A04B8D1-3EFF-5D45-844B-79033FF5B6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7825908-D2A9-4531-B54D-CAFBDB8CD7A9}"/>
              </a:ext>
            </a:extLst>
          </p:cNvPr>
          <p:cNvSpPr>
            <a:spLocks noGrp="1"/>
          </p:cNvSpPr>
          <p:nvPr>
            <p:ph type="ctrTitle"/>
          </p:nvPr>
        </p:nvSpPr>
        <p:spPr>
          <a:xfrm>
            <a:off x="819150" y="1602581"/>
            <a:ext cx="3239487" cy="3652838"/>
          </a:xfrm>
        </p:spPr>
        <p:txBody>
          <a:bodyPr anchor="ctr">
            <a:normAutofit/>
          </a:bodyPr>
          <a:lstStyle/>
          <a:p>
            <a:pPr algn="r">
              <a:lnSpc>
                <a:spcPct val="90000"/>
              </a:lnSpc>
            </a:pPr>
            <a:r>
              <a:rPr lang="ro-RO" sz="3100" b="1" i="1" dirty="0">
                <a:effectLst/>
                <a:latin typeface="Times New Roman" panose="02020603050405020304" pitchFamily="18" charset="0"/>
                <a:ea typeface="Calibri" panose="020F0502020204030204" pitchFamily="34" charset="0"/>
                <a:cs typeface="Times New Roman" panose="02020603050405020304" pitchFamily="18" charset="0"/>
              </a:rPr>
              <a:t> Armele de distrugere în masă şi controlul asupra răspândirii lor în contextul securității internaționale</a:t>
            </a:r>
            <a:r>
              <a:rPr lang="x-none" sz="3100" dirty="0">
                <a:effectLst/>
                <a:latin typeface="Calibri" panose="020F0502020204030204" pitchFamily="34" charset="0"/>
                <a:ea typeface="Calibri" panose="020F0502020204030204" pitchFamily="34" charset="0"/>
                <a:cs typeface="Times New Roman" panose="02020603050405020304" pitchFamily="18" charset="0"/>
              </a:rPr>
              <a:t/>
            </a:r>
            <a:br>
              <a:rPr lang="x-none" sz="3100" dirty="0">
                <a:effectLst/>
                <a:latin typeface="Calibri" panose="020F0502020204030204" pitchFamily="34" charset="0"/>
                <a:ea typeface="Calibri" panose="020F0502020204030204" pitchFamily="34" charset="0"/>
                <a:cs typeface="Times New Roman" panose="02020603050405020304" pitchFamily="18" charset="0"/>
              </a:rPr>
            </a:br>
            <a:endParaRPr lang="x-none" sz="3100" dirty="0"/>
          </a:p>
        </p:txBody>
      </p:sp>
      <p:sp>
        <p:nvSpPr>
          <p:cNvPr id="3" name="Subtitle 2">
            <a:extLst>
              <a:ext uri="{FF2B5EF4-FFF2-40B4-BE49-F238E27FC236}">
                <a16:creationId xmlns:a16="http://schemas.microsoft.com/office/drawing/2014/main" xmlns="" id="{B4B83982-F1BD-4B2A-937A-8EF22DA2BC0E}"/>
              </a:ext>
            </a:extLst>
          </p:cNvPr>
          <p:cNvSpPr>
            <a:spLocks noGrp="1"/>
          </p:cNvSpPr>
          <p:nvPr>
            <p:ph type="subTitle" idx="1"/>
          </p:nvPr>
        </p:nvSpPr>
        <p:spPr>
          <a:xfrm>
            <a:off x="7824247" y="2020451"/>
            <a:ext cx="4211317" cy="2155623"/>
          </a:xfrm>
        </p:spPr>
        <p:txBody>
          <a:bodyPr anchor="ctr">
            <a:normAutofit/>
          </a:bodyPr>
          <a:lstStyle/>
          <a:p>
            <a:r>
              <a:rPr lang="en-US" dirty="0" err="1">
                <a:latin typeface="Times New Roman" panose="02020603050405020304" pitchFamily="18" charset="0"/>
                <a:cs typeface="Times New Roman" panose="02020603050405020304" pitchFamily="18" charset="0"/>
              </a:rPr>
              <a:t>Realizat</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Caramanutsa</a:t>
            </a:r>
            <a:r>
              <a:rPr lang="en-US" dirty="0">
                <a:latin typeface="Times New Roman" panose="02020603050405020304" pitchFamily="18" charset="0"/>
                <a:cs typeface="Times New Roman" panose="02020603050405020304" pitchFamily="18" charset="0"/>
              </a:rPr>
              <a:t> Dina</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Demidenco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Vlada</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Gaburea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Elisaveta</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Coordonator:ilasciuc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andrei</a:t>
            </a:r>
            <a:endParaRPr lang="x-none" dirty="0">
              <a:latin typeface="Times New Roman" panose="02020603050405020304" pitchFamily="18" charset="0"/>
              <a:cs typeface="Times New Roman" panose="02020603050405020304" pitchFamily="18" charset="0"/>
            </a:endParaRPr>
          </a:p>
        </p:txBody>
      </p:sp>
      <p:sp>
        <p:nvSpPr>
          <p:cNvPr id="11" name="Freeform: Shape 15">
            <a:extLst>
              <a:ext uri="{FF2B5EF4-FFF2-40B4-BE49-F238E27FC236}">
                <a16:creationId xmlns:a16="http://schemas.microsoft.com/office/drawing/2014/main" xmlns="" id="{3B20425D-36AE-3B41-9D94-AA50C25A5B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1100" y="1366978"/>
            <a:ext cx="3047936" cy="4124044"/>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solidFill>
            <a:srgbClr val="FFFFFF"/>
          </a:solidFill>
          <a:ln w="254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72E67446-732B-4F72-8560-6FABB6CB25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48959" y="1296427"/>
            <a:ext cx="3152219" cy="426514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F6C1A5A5-A10D-457D-917D-32C4CDA92102}"/>
              </a:ext>
            </a:extLst>
          </p:cNvPr>
          <p:cNvPicPr>
            <a:picLocks noChangeAspect="1"/>
          </p:cNvPicPr>
          <p:nvPr/>
        </p:nvPicPr>
        <p:blipFill>
          <a:blip r:embed="rId2"/>
          <a:stretch>
            <a:fillRect/>
          </a:stretch>
        </p:blipFill>
        <p:spPr>
          <a:xfrm rot="21600000">
            <a:off x="4987128" y="2895230"/>
            <a:ext cx="2306415" cy="1067540"/>
          </a:xfrm>
          <a:prstGeom prst="rect">
            <a:avLst/>
          </a:prstGeom>
        </p:spPr>
      </p:pic>
    </p:spTree>
    <p:extLst>
      <p:ext uri="{BB962C8B-B14F-4D97-AF65-F5344CB8AC3E}">
        <p14:creationId xmlns:p14="http://schemas.microsoft.com/office/powerpoint/2010/main" val="413735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519D6-9662-46F9-BB53-3FD0C5BDEE88}"/>
              </a:ext>
            </a:extLst>
          </p:cNvPr>
          <p:cNvSpPr>
            <a:spLocks noGrp="1"/>
          </p:cNvSpPr>
          <p:nvPr>
            <p:ph type="title"/>
          </p:nvPr>
        </p:nvSpPr>
        <p:spPr>
          <a:xfrm>
            <a:off x="2861532" y="-104689"/>
            <a:ext cx="9076329" cy="1064277"/>
          </a:xfrm>
        </p:spPr>
        <p:txBody>
          <a:bodyPr/>
          <a:lstStyle/>
          <a:p>
            <a:r>
              <a:rPr lang="ro-RO" sz="1800" b="1" dirty="0">
                <a:effectLst/>
                <a:latin typeface="Times New Roman" panose="02020603050405020304" pitchFamily="18" charset="0"/>
                <a:ea typeface="Calibri" panose="020F0502020204030204" pitchFamily="34" charset="0"/>
              </a:rPr>
              <a:t>Armele nucleare şi mijloacele de transportare a lor</a:t>
            </a:r>
            <a:endParaRPr lang="x-none" dirty="0"/>
          </a:p>
        </p:txBody>
      </p:sp>
      <p:sp>
        <p:nvSpPr>
          <p:cNvPr id="4" name="Rectangle: Rounded Corners 3">
            <a:extLst>
              <a:ext uri="{FF2B5EF4-FFF2-40B4-BE49-F238E27FC236}">
                <a16:creationId xmlns:a16="http://schemas.microsoft.com/office/drawing/2014/main" xmlns="" id="{5A600BEC-C7C3-4124-970B-C8D7B4420378}"/>
              </a:ext>
            </a:extLst>
          </p:cNvPr>
          <p:cNvSpPr/>
          <p:nvPr/>
        </p:nvSpPr>
        <p:spPr>
          <a:xfrm>
            <a:off x="197963" y="763571"/>
            <a:ext cx="5476973" cy="2733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Transportul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arme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se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efectueazăde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statele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ce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posedă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armele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mecanisme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speciale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Sunt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transportate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diferite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tipuri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substanțe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radioactive,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inclusiv</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compuși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conținutul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radionuclizi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cantități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mici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surse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radioactive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diverse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aplicații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economia</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națională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țărilor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surse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radioactive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sigilate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iradiatoarele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medicale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ultimii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ani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ani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datorită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construcției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centralelor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transportul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combustibilului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nuclear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uzat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este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creștere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Este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destul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firesc</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ca la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transportul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diferitelor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categorii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substanțe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radioactive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se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impună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cerințe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diferite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din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punctul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vedere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al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asigurării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respectării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tuturor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măsurilor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siguranță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exemplu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transportul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compușilor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marcați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activitate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scăzută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radionuclizilor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scopuri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cercetare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utilizare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medicină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se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realizează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alte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condiții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decât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transportul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surselor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activitate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mare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transportul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combustibilului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nuclear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uzat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din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centralele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47BAE1B4-09DF-4F3D-8618-00E8203742F6}"/>
              </a:ext>
            </a:extLst>
          </p:cNvPr>
          <p:cNvSpPr/>
          <p:nvPr/>
        </p:nvSpPr>
        <p:spPr>
          <a:xfrm>
            <a:off x="5844619" y="763570"/>
            <a:ext cx="5778630" cy="2733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Transportul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armelor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este</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asemenea</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integrant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ă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sistemului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suport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material</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ș</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tehnic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trupelor</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Sistemul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transpostare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include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conducere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autorut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ăț</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militare</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depozite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focoase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ș</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alte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infrastructuri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pe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continentul</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ță</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rii</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plus,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forțele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militare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mențin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spații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depozitare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bombe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situate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apropierea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bazelor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aeriene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aeronavelor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transportă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tactice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teritoriul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statelor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străine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1249E7A8-AB3E-4498-94F3-5DC30948055E}"/>
              </a:ext>
            </a:extLst>
          </p:cNvPr>
          <p:cNvSpPr/>
          <p:nvPr/>
        </p:nvSpPr>
        <p:spPr>
          <a:xfrm>
            <a:off x="179606" y="3926264"/>
            <a:ext cx="5495330" cy="2733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Livrarea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armelor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depozitele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vederea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pregătirii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operațiunilor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alte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teatre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operațiuni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îndepărtate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organizează</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loturi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mici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transport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aerian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maritim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Transporturile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aeriene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sunt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efectuate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avioane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transport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militar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special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echipate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acest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scop</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același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timp</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bombele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regulă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sunt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livrate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aeronave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fără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containere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două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moduri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cărucioare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mobile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depozitare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care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sunt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amplasate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spații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depozitare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precum</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cărucioare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remorcă</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utilizate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la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bazele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aeriene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tactice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aviației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americane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depozitarea</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bombelor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transportul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intra-</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aerodrom</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200" dirty="0">
                <a:effectLst/>
                <a:latin typeface="Times New Roman" panose="02020603050405020304" pitchFamily="18" charset="0"/>
                <a:ea typeface="Calibri" panose="020F0502020204030204" pitchFamily="34" charset="0"/>
              </a:rPr>
              <a:t>O atenție deosebită este acordată pregătirii vehiculelor pentru fiecare transport specific de </a:t>
            </a:r>
            <a:r>
              <a:rPr lang="ro-RO" sz="1200" dirty="0">
                <a:effectLst/>
                <a:latin typeface="Times New Roman" panose="02020603050405020304" pitchFamily="18" charset="0"/>
                <a:ea typeface="Calibri" panose="020F0502020204030204" pitchFamily="34" charset="0"/>
              </a:rPr>
              <a:t>arme </a:t>
            </a:r>
            <a:r>
              <a:rPr lang="ru-RU" sz="1200" dirty="0">
                <a:effectLst/>
                <a:latin typeface="Times New Roman" panose="02020603050405020304" pitchFamily="18" charset="0"/>
                <a:ea typeface="Calibri" panose="020F0502020204030204" pitchFamily="34" charset="0"/>
              </a:rPr>
              <a:t> nucleare. În cazul unei schimbări sau apariției de noi factori sau amenințări care afectează siguranța transportului armelor nucleare, aspectele de asigurare a fiabilității și siguranței trebuie revizuite. Echipamentul vehiculelor trebuie să corespundă specificului armelor nucleare.</a:t>
            </a:r>
            <a:endParaRPr lang="x-none" sz="1200" dirty="0"/>
          </a:p>
        </p:txBody>
      </p:sp>
      <p:sp>
        <p:nvSpPr>
          <p:cNvPr id="7" name="Rectangle: Rounded Corners 6">
            <a:extLst>
              <a:ext uri="{FF2B5EF4-FFF2-40B4-BE49-F238E27FC236}">
                <a16:creationId xmlns:a16="http://schemas.microsoft.com/office/drawing/2014/main" xmlns="" id="{8FCF88AE-4A89-4629-8444-646048B60378}"/>
              </a:ext>
            </a:extLst>
          </p:cNvPr>
          <p:cNvSpPr/>
          <p:nvPr/>
        </p:nvSpPr>
        <p:spPr>
          <a:xfrm>
            <a:off x="5762920" y="3766007"/>
            <a:ext cx="6429080" cy="2894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Operațiunile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încărcare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descărcare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arme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nucleare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trebui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efectuate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terminale,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depozite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locuri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special</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echipate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aceasta</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care au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trecut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certificare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Toate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punctele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încărcare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sunt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prevăzute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mecanisme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ridicare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certificate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sunt</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dotate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cu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protecție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împotriva</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effectLst/>
                <a:latin typeface="Times New Roman" panose="02020603050405020304" pitchFamily="18" charset="0"/>
                <a:ea typeface="Calibri" panose="020F0502020204030204" pitchFamily="34" charset="0"/>
                <a:cs typeface="Times New Roman" panose="02020603050405020304" pitchFamily="18" charset="0"/>
              </a:rPr>
              <a:t>incendiilor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Lucrările trebuie efectuate în locuri închise sub supraveghere externă.</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La organizarea transportului, sunt prevăzute diferite opțiuni pentru apariția situațiilor de urgență cu arme nucleare și acțiunile formațiunilor teroriste, precum și procedura pentru acțiunile personalului și unităților speciale.</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200" dirty="0">
                <a:effectLst/>
                <a:latin typeface="Times New Roman" panose="02020603050405020304" pitchFamily="18" charset="0"/>
                <a:ea typeface="Calibri" panose="020F0502020204030204" pitchFamily="34" charset="0"/>
              </a:rPr>
              <a:t>Se acordă o atenție deosebită asigurării siguranței transportului focoaselor nucleare, se efectuează monitorizarea constantă a posibilelor amenințări și riscuri, problemelor eliminării consecințelor urgențelor naturale și provocate de om legate de contaminarea cu radiații a zonei și scurgerile de substanțe radioactive. substanțele sunt în curs de elaborare. Sunt analizați factori precum densitatea și uniformitatea distribuției populației, posibila reacție a acesteia la rezultatele accidentului, condițiile meteorologice și direcția predominantă a vântului la punctul de plecare și destinație, sunt preconizate consecințe economice, juridice </a:t>
            </a:r>
            <a:endParaRPr lang="x-none" sz="1200" dirty="0"/>
          </a:p>
        </p:txBody>
      </p:sp>
    </p:spTree>
    <p:extLst>
      <p:ext uri="{BB962C8B-B14F-4D97-AF65-F5344CB8AC3E}">
        <p14:creationId xmlns:p14="http://schemas.microsoft.com/office/powerpoint/2010/main" val="82489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BA740-6F44-4D28-A0A0-DB9A34757C54}"/>
              </a:ext>
            </a:extLst>
          </p:cNvPr>
          <p:cNvSpPr>
            <a:spLocks noGrp="1"/>
          </p:cNvSpPr>
          <p:nvPr>
            <p:ph type="title"/>
          </p:nvPr>
        </p:nvSpPr>
        <p:spPr>
          <a:xfrm>
            <a:off x="344575" y="318565"/>
            <a:ext cx="9076329" cy="1064277"/>
          </a:xfrm>
        </p:spPr>
        <p:txBody>
          <a:bodyPr/>
          <a:lstStyle/>
          <a:p>
            <a:r>
              <a:rPr lang="ro-RO" sz="1800" b="1" dirty="0">
                <a:effectLst/>
                <a:latin typeface="Times New Roman" panose="02020603050405020304" pitchFamily="18" charset="0"/>
                <a:ea typeface="Calibri" panose="020F0502020204030204" pitchFamily="34" charset="0"/>
              </a:rPr>
              <a:t>Controlul internațional asupra armelor de distrugere în masă(SUA / RUSIA)</a:t>
            </a:r>
            <a:endParaRPr lang="x-none" dirty="0"/>
          </a:p>
        </p:txBody>
      </p:sp>
      <p:sp>
        <p:nvSpPr>
          <p:cNvPr id="3" name="Content Placeholder 2">
            <a:extLst>
              <a:ext uri="{FF2B5EF4-FFF2-40B4-BE49-F238E27FC236}">
                <a16:creationId xmlns:a16="http://schemas.microsoft.com/office/drawing/2014/main" xmlns="" id="{21AF2FCF-AE6B-4C01-A60E-5B1F1351E790}"/>
              </a:ext>
            </a:extLst>
          </p:cNvPr>
          <p:cNvSpPr>
            <a:spLocks noGrp="1"/>
          </p:cNvSpPr>
          <p:nvPr>
            <p:ph idx="1"/>
          </p:nvPr>
        </p:nvSpPr>
        <p:spPr>
          <a:xfrm>
            <a:off x="108906" y="1027523"/>
            <a:ext cx="5905396" cy="2401477"/>
          </a:xfrm>
        </p:spPr>
        <p:txBody>
          <a:bodyPr>
            <a:normAutofit fontScale="85000" lnSpcReduction="10000"/>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Majoritatea programelor strategice de modernizare din Rusia și Statele Unite nu sunt motive de îngrijorare. Acestea se referă în principal la înlocuirea sistemelor vechi care se apropie de sfârșitul duratei de viață. Cu toate acestea, ar fi util ca ambele țări să facă schimb de opinii cu privire la programele lor de modernizare pentru a înțelege mai bine structura viitoare a forțelor armate și implicațiile acestora pentru stabilitatea strategică. Acest schimb va oferi, de asemenea, o oportunitate pentru ambele țări de a identifica programele care reprezintă cea mai mare amenințare pentru ele.</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Rectangle 3">
            <a:extLst>
              <a:ext uri="{FF2B5EF4-FFF2-40B4-BE49-F238E27FC236}">
                <a16:creationId xmlns:a16="http://schemas.microsoft.com/office/drawing/2014/main" xmlns="" id="{8CA92883-F506-44F8-8C35-616C88A8CE8F}"/>
              </a:ext>
            </a:extLst>
          </p:cNvPr>
          <p:cNvSpPr/>
          <p:nvPr/>
        </p:nvSpPr>
        <p:spPr>
          <a:xfrm>
            <a:off x="6177700" y="1078937"/>
            <a:ext cx="5905396" cy="261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Diferențele dintre Statele Unite și Rusia cu privire la reducerile nucleare și problemele conexe sunt depășite cu voința politică. De exemplu, Moscova ar putea atenua preocupările SUA și ale NATO abordând problema armelor nucleare nestrategice și a restricțiilor asupra unor astfel de arme, iar Washingtonul ar putea lua măsuri pentru a răspunde preocupărilor Rusiei cu privire la apărarea antirachetă și la armele de lovitură convenționale ghidate de precizie. Cu toate acestea, în situația politică actuală, este nerealist să ne așteptăm la progrese timpurii în acest domeniu. Perspectivele pot deveni mai luminoase pe fondul unei îmbunătățiri generale a situației politice.</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206AC68D-64AF-47C2-B2ED-4D1AE928368D}"/>
              </a:ext>
            </a:extLst>
          </p:cNvPr>
          <p:cNvSpPr/>
          <p:nvPr/>
        </p:nvSpPr>
        <p:spPr>
          <a:xfrm>
            <a:off x="6177700" y="3893270"/>
            <a:ext cx="5905394" cy="2646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Ar fi recomandabil ca Statele Unite și Rusia să se concentreze pe menținerea regimului existent de control al armelor nucleare. Potrivit schimbului de date de la 1 septembrie 2017, ambele părți sunt aproape de a atinge limitele START III, care vor intra în vigoare în februarie 2018. Menținerea și extinderea START III ar fi un pas pozitiv, precum și menținerea Tratatului INF. SUA și Rusia ar trebui, de asemenea, să se concentreze pe pași mici care pot reduce riscul de accident sau calcul greșit. Succesul în abordarea acestor probleme ar putea oferi un impuls pentru relații mai bune între SUA și Rusia pe o bază mai largă și ar putea crea condiții pentru rezolvarea unor sarcini mai mari și mai ambițioase.</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12457485-47F0-43B5-99CE-63FDF8CC2AED}"/>
              </a:ext>
            </a:extLst>
          </p:cNvPr>
          <p:cNvPicPr>
            <a:picLocks noChangeAspect="1"/>
          </p:cNvPicPr>
          <p:nvPr/>
        </p:nvPicPr>
        <p:blipFill>
          <a:blip r:embed="rId2"/>
          <a:stretch>
            <a:fillRect/>
          </a:stretch>
        </p:blipFill>
        <p:spPr>
          <a:xfrm>
            <a:off x="275834" y="3277126"/>
            <a:ext cx="5571540" cy="3142920"/>
          </a:xfrm>
          <a:prstGeom prst="rect">
            <a:avLst/>
          </a:prstGeom>
        </p:spPr>
      </p:pic>
    </p:spTree>
    <p:extLst>
      <p:ext uri="{BB962C8B-B14F-4D97-AF65-F5344CB8AC3E}">
        <p14:creationId xmlns:p14="http://schemas.microsoft.com/office/powerpoint/2010/main" val="215869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B279E3-E730-4412-8FEE-0DEDD1450704}"/>
              </a:ext>
            </a:extLst>
          </p:cNvPr>
          <p:cNvSpPr>
            <a:spLocks noGrp="1"/>
          </p:cNvSpPr>
          <p:nvPr>
            <p:ph type="title"/>
          </p:nvPr>
        </p:nvSpPr>
        <p:spPr>
          <a:xfrm>
            <a:off x="146612" y="120601"/>
            <a:ext cx="9076329" cy="1064277"/>
          </a:xfrm>
        </p:spPr>
        <p:txBody>
          <a:bodyPr/>
          <a:lstStyle/>
          <a:p>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Controlul armamentului din alte state:China,Coreea de nord, Arabia Saudită, Iran, etc</a:t>
            </a:r>
            <a:r>
              <a:rPr lang="x-none" sz="1800" dirty="0">
                <a:effectLst/>
                <a:latin typeface="Calibri" panose="020F0502020204030204" pitchFamily="34" charset="0"/>
                <a:ea typeface="Calibri" panose="020F0502020204030204" pitchFamily="34" charset="0"/>
                <a:cs typeface="Times New Roman" panose="02020603050405020304" pitchFamily="18" charset="0"/>
              </a:rPr>
              <a:t/>
            </a:r>
            <a:br>
              <a:rPr lang="x-none" sz="1800" dirty="0">
                <a:effectLst/>
                <a:latin typeface="Calibri" panose="020F0502020204030204" pitchFamily="34" charset="0"/>
                <a:ea typeface="Calibri" panose="020F0502020204030204" pitchFamily="34" charset="0"/>
                <a:cs typeface="Times New Roman" panose="02020603050405020304" pitchFamily="18" charset="0"/>
              </a:rPr>
            </a:br>
            <a:endParaRPr lang="x-none" dirty="0"/>
          </a:p>
        </p:txBody>
      </p:sp>
      <p:sp>
        <p:nvSpPr>
          <p:cNvPr id="3" name="Content Placeholder 2">
            <a:extLst>
              <a:ext uri="{FF2B5EF4-FFF2-40B4-BE49-F238E27FC236}">
                <a16:creationId xmlns:a16="http://schemas.microsoft.com/office/drawing/2014/main" xmlns="" id="{A0F20CC7-A339-4F4E-AD5F-9DA1772F08D1}"/>
              </a:ext>
            </a:extLst>
          </p:cNvPr>
          <p:cNvSpPr>
            <a:spLocks noGrp="1"/>
          </p:cNvSpPr>
          <p:nvPr>
            <p:ph idx="1"/>
          </p:nvPr>
        </p:nvSpPr>
        <p:spPr>
          <a:xfrm>
            <a:off x="1" y="678730"/>
            <a:ext cx="7154944" cy="3624164"/>
          </a:xfrm>
        </p:spPr>
        <p:txBody>
          <a:bodyPr/>
          <a:lstStyle/>
          <a:p>
            <a:pPr algn="just"/>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Forțele nucleare ale Chinei sunt luate în considerare atât în ​​calculele Washingtonului, cât și ale Moscovei. Programele nucleare și de rachete balistice ale Coreei de Nord influențează din ce în ce mai mult gândirea SUA și au condus deja la desfășurarea sistemului de apărare antirachetă THAAD în Coreea de Sud. Discuțiile de stabilitate strategică dintre Statele Unite și Rusia ar putea lua în considerare modul în care aceste și alte decizii luate de țări terțe afectează stabilitatea relațiilor dintre cele două state.</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Rectangle 3">
            <a:extLst>
              <a:ext uri="{FF2B5EF4-FFF2-40B4-BE49-F238E27FC236}">
                <a16:creationId xmlns:a16="http://schemas.microsoft.com/office/drawing/2014/main" xmlns="" id="{8B4297E7-F94D-4A7A-929F-B934D0B17F96}"/>
              </a:ext>
            </a:extLst>
          </p:cNvPr>
          <p:cNvSpPr/>
          <p:nvPr/>
        </p:nvSpPr>
        <p:spPr>
          <a:xfrm>
            <a:off x="7371761" y="678730"/>
            <a:ext cx="4506012" cy="2149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effectLst/>
                <a:latin typeface="Times New Roman" panose="02020603050405020304" pitchFamily="18" charset="0"/>
                <a:ea typeface="Calibri" panose="020F0502020204030204" pitchFamily="34" charset="0"/>
              </a:rPr>
              <a:t>După semnarea START III, Rusia a respins propunerile SUA de a purta discuții bilaterale cu privire la continuarea reducerii armelor nucleare. În schimb, ea a propus negocieri multilaterale care să implice cel puțin Marea Britanie, Franța și China. Cu toate acestea, Moscova nu a furnizat prevederi specifice cu privire la subiectul discuțiilor. Având în vedere discrepanța dintre arsenalul nuclear al Statelor Unite și Rusiei</a:t>
            </a:r>
            <a:endParaRPr lang="x-none" sz="1600" b="1" dirty="0"/>
          </a:p>
        </p:txBody>
      </p:sp>
      <p:sp>
        <p:nvSpPr>
          <p:cNvPr id="5" name="Rectangle: Rounded Corners 4">
            <a:extLst>
              <a:ext uri="{FF2B5EF4-FFF2-40B4-BE49-F238E27FC236}">
                <a16:creationId xmlns:a16="http://schemas.microsoft.com/office/drawing/2014/main" xmlns="" id="{90E73642-F9E0-49D0-8333-7B9ED87291B8}"/>
              </a:ext>
            </a:extLst>
          </p:cNvPr>
          <p:cNvSpPr/>
          <p:nvPr/>
        </p:nvSpPr>
        <p:spPr>
          <a:xfrm>
            <a:off x="348793" y="3429000"/>
            <a:ext cx="5747208" cy="2981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O abordare alternativă și posibil fezabilă ar putea fi un tratat bilateral de reducere a armelor nucleare dintre SUA și Rusia, care să depășească START III, combinat cu angajamente unilaterale, politice obligatorii din partea celorlalte trei țări de a nu-și spori totalul de arme nucleare. În plus, Statele Unite, Rusia, Marea Britanie, Franța și China ar putea lua în considerare posibilitatea de a-și continua negocierile anterioare în cadrul Grupului celor 5 (programul nuclear iranian - n.red.), Și subiectul menținerii stabilității strategice, sau la cel puțin angajamente de a evita pașii, care ar putea să-l submineze - în cadrul modelului multilateral.</a:t>
            </a:r>
            <a:endParaRPr lang="x-non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51766E45-8EF9-4870-BB41-0FAD10823419}"/>
              </a:ext>
            </a:extLst>
          </p:cNvPr>
          <p:cNvPicPr>
            <a:picLocks noChangeAspect="1"/>
          </p:cNvPicPr>
          <p:nvPr/>
        </p:nvPicPr>
        <p:blipFill>
          <a:blip r:embed="rId2"/>
          <a:stretch>
            <a:fillRect/>
          </a:stretch>
        </p:blipFill>
        <p:spPr>
          <a:xfrm>
            <a:off x="6716720" y="3373913"/>
            <a:ext cx="5012441" cy="2819498"/>
          </a:xfrm>
          <a:prstGeom prst="rect">
            <a:avLst/>
          </a:prstGeom>
        </p:spPr>
      </p:pic>
    </p:spTree>
    <p:extLst>
      <p:ext uri="{BB962C8B-B14F-4D97-AF65-F5344CB8AC3E}">
        <p14:creationId xmlns:p14="http://schemas.microsoft.com/office/powerpoint/2010/main" val="159529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7A937-DBC0-4712-BCE8-C9F4D20598FB}"/>
              </a:ext>
            </a:extLst>
          </p:cNvPr>
          <p:cNvSpPr>
            <a:spLocks noGrp="1"/>
          </p:cNvSpPr>
          <p:nvPr>
            <p:ph type="title"/>
          </p:nvPr>
        </p:nvSpPr>
        <p:spPr>
          <a:xfrm>
            <a:off x="1017544" y="304800"/>
            <a:ext cx="9076329" cy="1064277"/>
          </a:xfrm>
        </p:spPr>
        <p:txBody>
          <a:bodyPr>
            <a:normAutofit fontScale="90000"/>
          </a:bodyPr>
          <a:lstStyle/>
          <a:p>
            <a:pPr algn="ctr"/>
            <a:r>
              <a:rPr lang="ro-RO" b="1" dirty="0">
                <a:latin typeface="Times New Roman" pitchFamily="18" charset="0"/>
                <a:cs typeface="Times New Roman" pitchFamily="18" charset="0"/>
              </a:rPr>
              <a:t>Perspectivele stabilităţii nucleare pe scară mondială.</a:t>
            </a:r>
            <a:r>
              <a:rPr lang="ru-RU" dirty="0"/>
              <a:t/>
            </a:r>
            <a:br>
              <a:rPr lang="ru-RU" dirty="0"/>
            </a:br>
            <a:endParaRPr lang="x-none"/>
          </a:p>
        </p:txBody>
      </p:sp>
      <p:sp>
        <p:nvSpPr>
          <p:cNvPr id="3" name="Content Placeholder 2">
            <a:extLst>
              <a:ext uri="{FF2B5EF4-FFF2-40B4-BE49-F238E27FC236}">
                <a16:creationId xmlns:a16="http://schemas.microsoft.com/office/drawing/2014/main" xmlns="" id="{C7B20371-D186-422A-A2EB-1C1B90AA07FD}"/>
              </a:ext>
            </a:extLst>
          </p:cNvPr>
          <p:cNvSpPr>
            <a:spLocks noGrp="1"/>
          </p:cNvSpPr>
          <p:nvPr>
            <p:ph idx="1"/>
          </p:nvPr>
        </p:nvSpPr>
        <p:spPr>
          <a:xfrm>
            <a:off x="0" y="1791057"/>
            <a:ext cx="9076329" cy="1358543"/>
          </a:xfrm>
        </p:spPr>
        <p:txBody>
          <a:bodyPr>
            <a:normAutofit/>
          </a:bodyPr>
          <a:lstStyle/>
          <a:p>
            <a:pPr algn="just"/>
            <a:r>
              <a:rPr lang="ro-RO" sz="1800" dirty="0">
                <a:latin typeface="Times New Roman" pitchFamily="18" charset="0"/>
                <a:cs typeface="Times New Roman" pitchFamily="18" charset="0"/>
              </a:rPr>
              <a:t>Tratatul privind comerțul cu arme este primul instrument obligatoriu din punct de vedere juridic negociat vreodată în cadrul Națiunilor Unite pentru a stabili standarde comune pentru transferul internațional de arme convenționale.</a:t>
            </a:r>
            <a:endParaRPr lang="x-none" sz="1800">
              <a:latin typeface="Times New Roman" pitchFamily="18" charset="0"/>
              <a:cs typeface="Times New Roman" pitchFamily="18" charset="0"/>
            </a:endParaRPr>
          </a:p>
        </p:txBody>
      </p:sp>
      <p:sp>
        <p:nvSpPr>
          <p:cNvPr id="4" name="TextBox 3"/>
          <p:cNvSpPr txBox="1"/>
          <p:nvPr/>
        </p:nvSpPr>
        <p:spPr>
          <a:xfrm>
            <a:off x="296333" y="1314397"/>
            <a:ext cx="5299271" cy="369332"/>
          </a:xfrm>
          <a:prstGeom prst="rect">
            <a:avLst/>
          </a:prstGeom>
          <a:noFill/>
        </p:spPr>
        <p:txBody>
          <a:bodyPr wrap="none" rtlCol="0">
            <a:spAutoFit/>
          </a:bodyPr>
          <a:lstStyle/>
          <a:p>
            <a:r>
              <a:rPr lang="ro-RO" b="1" i="1" dirty="0" smtClean="0">
                <a:latin typeface="Times New Roman" pitchFamily="18" charset="0"/>
                <a:cs typeface="Times New Roman" pitchFamily="18" charset="0"/>
              </a:rPr>
              <a:t>Tratatele </a:t>
            </a:r>
            <a:r>
              <a:rPr lang="ro-RO" b="1" i="1" dirty="0">
                <a:latin typeface="Times New Roman" pitchFamily="18" charset="0"/>
                <a:cs typeface="Times New Roman" pitchFamily="18" charset="0"/>
              </a:rPr>
              <a:t>internaționale privind armele de distrugere. </a:t>
            </a:r>
            <a:endParaRPr lang="ru-RU" dirty="0">
              <a:latin typeface="Times New Roman" pitchFamily="18" charset="0"/>
              <a:cs typeface="Times New Roman" pitchFamily="18" charset="0"/>
            </a:endParaRPr>
          </a:p>
        </p:txBody>
      </p:sp>
      <p:sp>
        <p:nvSpPr>
          <p:cNvPr id="5" name="Скругленный прямоугольник 4"/>
          <p:cNvSpPr/>
          <p:nvPr/>
        </p:nvSpPr>
        <p:spPr>
          <a:xfrm>
            <a:off x="810491" y="3081867"/>
            <a:ext cx="3041842" cy="3547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300" dirty="0">
                <a:latin typeface="Times New Roman" pitchFamily="18" charset="0"/>
                <a:cs typeface="Times New Roman" pitchFamily="18" charset="0"/>
              </a:rPr>
              <a:t>După Războiul Rece, impactul devastator al violenței armate pe scară largă, în special în situații de sărăcie și inegalitate extremă, a ajuns în atenția comunității internaționale. La începutul și mijlocul anilor 1990, pentru a ajuta la contracararea proliferării armelor convenționale, au apărut mai multe seturi de linii directoare sau principii privind transferurile de arme în rândul unor grupuri de țări, care includeau unii dintre cei mai mari exportatori de arme.</a:t>
            </a:r>
            <a:endParaRPr lang="ru-RU" sz="1300" dirty="0">
              <a:latin typeface="Times New Roman" pitchFamily="18" charset="0"/>
              <a:cs typeface="Times New Roman" pitchFamily="18" charset="0"/>
            </a:endParaRPr>
          </a:p>
        </p:txBody>
      </p:sp>
      <p:sp>
        <p:nvSpPr>
          <p:cNvPr id="6" name="Скругленный прямоугольник 5"/>
          <p:cNvSpPr/>
          <p:nvPr/>
        </p:nvSpPr>
        <p:spPr>
          <a:xfrm>
            <a:off x="4966855" y="3081867"/>
            <a:ext cx="3210789" cy="3547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latin typeface="Times New Roman" pitchFamily="18" charset="0"/>
                <a:cs typeface="Times New Roman" pitchFamily="18" charset="0"/>
              </a:rPr>
              <a:t> </a:t>
            </a:r>
            <a:r>
              <a:rPr lang="ro-RO" sz="1300" dirty="0" smtClean="0">
                <a:latin typeface="Times New Roman" pitchFamily="18" charset="0"/>
                <a:cs typeface="Times New Roman" pitchFamily="18" charset="0"/>
              </a:rPr>
              <a:t>Traficul </a:t>
            </a:r>
            <a:r>
              <a:rPr lang="ro-RO" sz="1300" dirty="0">
                <a:latin typeface="Times New Roman" pitchFamily="18" charset="0"/>
                <a:cs typeface="Times New Roman" pitchFamily="18" charset="0"/>
              </a:rPr>
              <a:t>ilicit a fost o problemă în special în Africa, America Latină, Pacific și Asia de Sud-Est. În 1999, un studiu realizat de Comitetul Internațional al Crucii Roșii (CICR) a demonstrat că disponibilitatea nereglementată a armelor a fost un factor major care contribuie la suferința civilă în timpul și după conflictele armate și la creșterea victimelor civile. Atâta timp cât armele erau prea mari. ușor de accesibil, ar fi mai probabil să apară încălcări ale dreptului internațional umanitar și ale drepturilor omului și ar fi împiedicată furnizarea de asistență umanitară și pentru dezvoltare</a:t>
            </a:r>
            <a:r>
              <a:rPr lang="ro-RO" sz="1300" dirty="0"/>
              <a:t>.</a:t>
            </a:r>
            <a:endParaRPr lang="ru-RU" sz="1300" dirty="0"/>
          </a:p>
        </p:txBody>
      </p:sp>
      <p:sp>
        <p:nvSpPr>
          <p:cNvPr id="7" name="Скругленный прямоугольник 6"/>
          <p:cNvSpPr/>
          <p:nvPr/>
        </p:nvSpPr>
        <p:spPr>
          <a:xfrm>
            <a:off x="9227126" y="2182091"/>
            <a:ext cx="2618509" cy="4447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400" dirty="0">
                <a:latin typeface="Times New Roman" pitchFamily="18" charset="0"/>
                <a:cs typeface="Times New Roman" pitchFamily="18" charset="0"/>
              </a:rPr>
              <a:t>În urma unei campanii a societății civile susținute de grupul laureaților Premiului Nobel pentru Pace, șapte guverne (Argentina, Australia, Costa Rica, Finlanda, Japonia, Kenya și Regatul Unit al Marii Britanii și Irlandei de Nord – cunoscute sub numele de „co-autori”) a sponsorizat prima rezoluție a Adunării Generale a Națiunilor Unite privind un tratat privind comerțul cu arme în 2006</a:t>
            </a:r>
            <a:r>
              <a:rPr lang="ro-RO" dirty="0"/>
              <a:t>.</a:t>
            </a:r>
            <a:endParaRPr lang="ru-RU" dirty="0"/>
          </a:p>
        </p:txBody>
      </p:sp>
      <p:sp>
        <p:nvSpPr>
          <p:cNvPr id="10" name="Стрелка вправо 9"/>
          <p:cNvSpPr/>
          <p:nvPr/>
        </p:nvSpPr>
        <p:spPr>
          <a:xfrm>
            <a:off x="4000500" y="4696691"/>
            <a:ext cx="872836" cy="238991"/>
          </a:xfrm>
          <a:prstGeom prst="righ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8271164" y="4696691"/>
            <a:ext cx="789709" cy="238991"/>
          </a:xfrm>
          <a:prstGeom prst="righ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165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218210" y="1371601"/>
            <a:ext cx="5746172" cy="2867891"/>
          </a:xfrm>
          <a:prstGeom prst="righ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p:txBody>
      </p:sp>
      <p:sp>
        <p:nvSpPr>
          <p:cNvPr id="8" name="Стрелка вправо 7"/>
          <p:cNvSpPr/>
          <p:nvPr/>
        </p:nvSpPr>
        <p:spPr>
          <a:xfrm>
            <a:off x="5527963" y="1371602"/>
            <a:ext cx="5995555" cy="2867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o-RO" sz="1400" dirty="0" smtClean="0">
              <a:latin typeface="Times New Roman" pitchFamily="18" charset="0"/>
              <a:cs typeface="Times New Roman" pitchFamily="18" charset="0"/>
            </a:endParaRPr>
          </a:p>
          <a:p>
            <a:pPr algn="just"/>
            <a:r>
              <a:rPr lang="ro-RO" sz="1400" dirty="0" smtClean="0">
                <a:latin typeface="Times New Roman" pitchFamily="18" charset="0"/>
                <a:cs typeface="Times New Roman" pitchFamily="18" charset="0"/>
              </a:rPr>
              <a:t>Peter </a:t>
            </a:r>
            <a:r>
              <a:rPr lang="ro-RO" sz="1400" dirty="0">
                <a:latin typeface="Times New Roman" pitchFamily="18" charset="0"/>
                <a:cs typeface="Times New Roman" pitchFamily="18" charset="0"/>
              </a:rPr>
              <a:t>Woolcott , președintele Conferinței finale a ONU privind Tratatul privind comerțul cu arme, se adresează deschiderii Conferinței, care are loc la New York până la 28 martie 2013. Tratatul ar stabili standarde comune înalte pentru comerțul internațional cu arme convenționale . În dreapta președintelui se află Angela Kane, Înaltul Reprezentant al ONU pentru afaceri de dezarmare.</a:t>
            </a:r>
            <a:endParaRPr lang="ru-RU" sz="1400" dirty="0">
              <a:latin typeface="Times New Roman" pitchFamily="18" charset="0"/>
              <a:cs typeface="Times New Roman" pitchFamily="18" charset="0"/>
            </a:endParaRPr>
          </a:p>
          <a:p>
            <a:pPr algn="ctr"/>
            <a:endParaRPr lang="ru-RU" dirty="0"/>
          </a:p>
        </p:txBody>
      </p:sp>
      <p:sp>
        <p:nvSpPr>
          <p:cNvPr id="2" name="Заголовок 1"/>
          <p:cNvSpPr>
            <a:spLocks noGrp="1"/>
          </p:cNvSpPr>
          <p:nvPr>
            <p:ph type="title"/>
          </p:nvPr>
        </p:nvSpPr>
        <p:spPr>
          <a:xfrm>
            <a:off x="1091435" y="253005"/>
            <a:ext cx="9076329" cy="1064277"/>
          </a:xfrm>
        </p:spPr>
        <p:txBody>
          <a:bodyPr>
            <a:normAutofit/>
          </a:bodyPr>
          <a:lstStyle/>
          <a:p>
            <a:pPr algn="ctr"/>
            <a:r>
              <a:rPr lang="ro-RO" sz="2800" b="1" dirty="0">
                <a:solidFill>
                  <a:schemeClr val="tx1"/>
                </a:solidFill>
                <a:latin typeface="Times New Roman" pitchFamily="18" charset="0"/>
                <a:cs typeface="Times New Roman" pitchFamily="18" charset="0"/>
              </a:rPr>
              <a:t>Tratatului privind comerțul cu arme </a:t>
            </a:r>
            <a:r>
              <a:rPr lang="ro-RO" sz="2800" b="1" dirty="0" smtClean="0">
                <a:solidFill>
                  <a:schemeClr val="tx1"/>
                </a:solidFill>
                <a:latin typeface="Times New Roman" pitchFamily="18" charset="0"/>
                <a:cs typeface="Times New Roman" pitchFamily="18" charset="0"/>
              </a:rPr>
              <a:t>(TCA) </a:t>
            </a:r>
            <a:r>
              <a:rPr lang="ro-RO" sz="2800" b="1" dirty="0">
                <a:solidFill>
                  <a:schemeClr val="tx1"/>
                </a:solidFill>
                <a:latin typeface="Times New Roman" pitchFamily="18" charset="0"/>
                <a:cs typeface="Times New Roman" pitchFamily="18" charset="0"/>
              </a:rPr>
              <a:t>la 2 aprilie 2006-2013 </a:t>
            </a:r>
            <a:endParaRPr lang="ru-RU" sz="2800" b="1" dirty="0">
              <a:solidFill>
                <a:schemeClr val="tx1"/>
              </a:solidFill>
              <a:latin typeface="Times New Roman" pitchFamily="18" charset="0"/>
              <a:cs typeface="Times New Roman" pitchFamily="18" charset="0"/>
            </a:endParaRPr>
          </a:p>
        </p:txBody>
      </p:sp>
      <p:sp>
        <p:nvSpPr>
          <p:cNvPr id="7" name="TextBox 6"/>
          <p:cNvSpPr txBox="1"/>
          <p:nvPr/>
        </p:nvSpPr>
        <p:spPr>
          <a:xfrm>
            <a:off x="228599" y="2328492"/>
            <a:ext cx="5299364" cy="954107"/>
          </a:xfrm>
          <a:prstGeom prst="rect">
            <a:avLst/>
          </a:prstGeom>
          <a:noFill/>
        </p:spPr>
        <p:txBody>
          <a:bodyPr wrap="square" rtlCol="0">
            <a:spAutoFit/>
          </a:bodyPr>
          <a:lstStyle/>
          <a:p>
            <a:pPr algn="just"/>
            <a:r>
              <a:rPr lang="ro-RO" sz="1400" dirty="0">
                <a:latin typeface="Times New Roman" pitchFamily="18" charset="0"/>
                <a:cs typeface="Times New Roman" pitchFamily="18" charset="0"/>
              </a:rPr>
              <a:t>Statele exportatoare au văzut TCA ca un cadru care să permită industriilor lor de apărare să participe mai transparent la comerțul internațional legitim cu arme și să egaleze condițiile de concurență cu un set de standarde convenite. </a:t>
            </a:r>
            <a:endParaRPr lang="ru-RU" sz="1400" dirty="0">
              <a:latin typeface="Times New Roman" pitchFamily="18" charset="0"/>
              <a:cs typeface="Times New Roman" pitchFamily="18" charset="0"/>
            </a:endParaRPr>
          </a:p>
        </p:txBody>
      </p:sp>
      <p:sp>
        <p:nvSpPr>
          <p:cNvPr id="9" name="Стрелка вправо 8"/>
          <p:cNvSpPr/>
          <p:nvPr/>
        </p:nvSpPr>
        <p:spPr>
          <a:xfrm>
            <a:off x="1868597" y="4005072"/>
            <a:ext cx="7318732" cy="2624328"/>
          </a:xfrm>
          <a:prstGeom prst="righ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o-RO" sz="1400" dirty="0" smtClean="0">
              <a:latin typeface="Times New Roman" pitchFamily="18" charset="0"/>
              <a:cs typeface="Times New Roman" pitchFamily="18" charset="0"/>
            </a:endParaRPr>
          </a:p>
          <a:p>
            <a:pPr algn="just"/>
            <a:r>
              <a:rPr lang="ro-RO" sz="1400" dirty="0" smtClean="0">
                <a:solidFill>
                  <a:schemeClr val="tx1"/>
                </a:solidFill>
                <a:latin typeface="Times New Roman" pitchFamily="18" charset="0"/>
                <a:cs typeface="Times New Roman" pitchFamily="18" charset="0"/>
              </a:rPr>
              <a:t>TCA </a:t>
            </a:r>
            <a:r>
              <a:rPr lang="ro-RO" sz="1400" dirty="0">
                <a:solidFill>
                  <a:schemeClr val="tx1"/>
                </a:solidFill>
                <a:latin typeface="Times New Roman" pitchFamily="18" charset="0"/>
                <a:cs typeface="Times New Roman" pitchFamily="18" charset="0"/>
              </a:rPr>
              <a:t>își va dovedi impactul și eficacitatea în modul în care solicită statelor să manifeste responsabilitate și transparență în transferurile de arme, cu mai mult respect pentru dreptul internațional. În conformitate cu articolul 5 privind punerea în aplicare generală a tratatului, statele părți sunt încurajate să aplice prevederile tratatului la cea mai largă gamă de arme convenționale.</a:t>
            </a:r>
            <a:endParaRPr lang="ru-RU" sz="1400" dirty="0">
              <a:solidFill>
                <a:schemeClr val="tx1"/>
              </a:solidFill>
              <a:latin typeface="Times New Roman" pitchFamily="18" charset="0"/>
              <a:cs typeface="Times New Roman" pitchFamily="18" charset="0"/>
            </a:endParaRPr>
          </a:p>
          <a:p>
            <a:pPr algn="ctr"/>
            <a:endParaRPr lang="ru-RU"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1670" y="0"/>
            <a:ext cx="2117929" cy="1647071"/>
          </a:xfrm>
          <a:prstGeom prst="rect">
            <a:avLst/>
          </a:prstGeom>
        </p:spPr>
      </p:pic>
    </p:spTree>
    <p:extLst>
      <p:ext uri="{BB962C8B-B14F-4D97-AF65-F5344CB8AC3E}">
        <p14:creationId xmlns:p14="http://schemas.microsoft.com/office/powerpoint/2010/main" val="418368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280" y="328651"/>
            <a:ext cx="9076329" cy="722909"/>
          </a:xfrm>
        </p:spPr>
        <p:txBody>
          <a:bodyPr>
            <a:normAutofit fontScale="90000"/>
          </a:bodyPr>
          <a:lstStyle/>
          <a:p>
            <a:r>
              <a:rPr lang="ro-RO" sz="2700" b="1" i="1" dirty="0" smtClean="0">
                <a:latin typeface="Times New Roman" pitchFamily="18" charset="0"/>
                <a:cs typeface="Times New Roman" pitchFamily="18" charset="0"/>
              </a:rPr>
              <a:t>Măsurile </a:t>
            </a:r>
            <a:r>
              <a:rPr lang="ro-RO" sz="2700" b="1" i="1" dirty="0">
                <a:latin typeface="Times New Roman" pitchFamily="18" charset="0"/>
                <a:cs typeface="Times New Roman" pitchFamily="18" charset="0"/>
              </a:rPr>
              <a:t>statelor asupra răspândirii armelor nucleare</a:t>
            </a:r>
            <a:r>
              <a:rPr lang="ru-RU" dirty="0"/>
              <a:t/>
            </a:r>
            <a:br>
              <a:rPr lang="ru-RU" dirty="0"/>
            </a:br>
            <a:endParaRPr lang="ru-RU" dirty="0"/>
          </a:p>
        </p:txBody>
      </p:sp>
      <p:sp>
        <p:nvSpPr>
          <p:cNvPr id="5" name="Скругленный прямоугольник 4"/>
          <p:cNvSpPr/>
          <p:nvPr/>
        </p:nvSpPr>
        <p:spPr>
          <a:xfrm>
            <a:off x="320040" y="1207008"/>
            <a:ext cx="5724144" cy="2322576"/>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chemeClr val="tx1"/>
                </a:solidFill>
                <a:latin typeface="Times New Roman" pitchFamily="18" charset="0"/>
                <a:cs typeface="Times New Roman" pitchFamily="18" charset="0"/>
              </a:rPr>
              <a:t>Tratatul privind comerțul cu arme contează pentru o gamă largă de țări. Încheierea cu succes a procesului de negociere la 2 aprilie 2013 a fost doar primul pas. Potențialul umanitar și de securitate al acestui tratat va fi realizat doar atunci când țările din toate punctele din lanțul de aprovizionare, atât statele majore producătoare de arme, cât și țările în curs de dezvoltare, se vor alătura și vor pune în aplicare tratatul.</a:t>
            </a:r>
            <a:endParaRPr lang="ru-RU" sz="1600" dirty="0">
              <a:solidFill>
                <a:schemeClr val="tx1"/>
              </a:solidFill>
              <a:latin typeface="Times New Roman" pitchFamily="18" charset="0"/>
              <a:cs typeface="Times New Roman" pitchFamily="18" charset="0"/>
            </a:endParaRPr>
          </a:p>
          <a:p>
            <a:pPr algn="ctr"/>
            <a:endParaRPr lang="ru-RU" dirty="0"/>
          </a:p>
        </p:txBody>
      </p:sp>
      <p:sp>
        <p:nvSpPr>
          <p:cNvPr id="7" name="Скругленный прямоугольник 6"/>
          <p:cNvSpPr/>
          <p:nvPr/>
        </p:nvSpPr>
        <p:spPr>
          <a:xfrm>
            <a:off x="6556248" y="877824"/>
            <a:ext cx="5166360" cy="4992624"/>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400" dirty="0">
                <a:solidFill>
                  <a:schemeClr val="tx1"/>
                </a:solidFill>
                <a:latin typeface="Times New Roman" pitchFamily="18" charset="0"/>
                <a:cs typeface="Times New Roman" pitchFamily="18" charset="0"/>
              </a:rPr>
              <a:t>Structura forțelor: Fiecare parte are flexibilitatea de a determina singură structura forțelor sale supuse limitelor centrale. Noul Tratat START oferă Statelor Unite flexibilitatea de a desfășura și menține forțele nucleare strategice ale SUA într-un mod care servește cel mai bine interesele de securitate națională a SUA.</a:t>
            </a:r>
            <a:endParaRPr lang="ru-RU" sz="1400" dirty="0">
              <a:solidFill>
                <a:schemeClr val="tx1"/>
              </a:solidFill>
              <a:latin typeface="Times New Roman" pitchFamily="18" charset="0"/>
              <a:cs typeface="Times New Roman" pitchFamily="18" charset="0"/>
            </a:endParaRPr>
          </a:p>
          <a:p>
            <a:pPr algn="just"/>
            <a:r>
              <a:rPr lang="ro-RO" sz="1400" dirty="0">
                <a:solidFill>
                  <a:schemeClr val="tx1"/>
                </a:solidFill>
                <a:latin typeface="Times New Roman" pitchFamily="18" charset="0"/>
                <a:cs typeface="Times New Roman" pitchFamily="18" charset="0"/>
              </a:rPr>
              <a:t>Verificare și transparență: Tratatul conține proceduri detaliate pentru implementarea și verificarea limitelor centrale ale armelor strategice ofensive (discutate mai sus) și toate obligațiile tratatelor. </a:t>
            </a:r>
            <a:endParaRPr lang="ro-RO" sz="1400" dirty="0" smtClean="0">
              <a:solidFill>
                <a:schemeClr val="tx1"/>
              </a:solidFill>
              <a:latin typeface="Times New Roman" pitchFamily="18" charset="0"/>
              <a:cs typeface="Times New Roman" pitchFamily="18" charset="0"/>
            </a:endParaRPr>
          </a:p>
          <a:p>
            <a:pPr algn="just"/>
            <a:r>
              <a:rPr lang="ro-RO" sz="1400" dirty="0">
                <a:solidFill>
                  <a:schemeClr val="tx1"/>
                </a:solidFill>
                <a:latin typeface="Times New Roman" pitchFamily="18" charset="0"/>
                <a:cs typeface="Times New Roman" pitchFamily="18" charset="0"/>
              </a:rPr>
              <a:t>Atât Rusia, cât și China dețin, de asemenea, un număr mai mic de focoase nucleare nestrategice, care nu sunt supuse niciunei limite ale tratatului.</a:t>
            </a:r>
            <a:endParaRPr lang="ru-RU" sz="1400" dirty="0">
              <a:solidFill>
                <a:schemeClr val="tx1"/>
              </a:solidFill>
              <a:latin typeface="Times New Roman" pitchFamily="18" charset="0"/>
              <a:cs typeface="Times New Roman" pitchFamily="18" charset="0"/>
            </a:endParaRPr>
          </a:p>
          <a:p>
            <a:pPr algn="just"/>
            <a:r>
              <a:rPr lang="ro-RO" sz="1400" dirty="0">
                <a:solidFill>
                  <a:schemeClr val="tx1"/>
                </a:solidFill>
                <a:latin typeface="Times New Roman" pitchFamily="18" charset="0"/>
                <a:cs typeface="Times New Roman" pitchFamily="18" charset="0"/>
              </a:rPr>
              <a:t>China, India și Pakistan urmăresc noi rachete balistice, rachete de croazieră și sisteme de livrare nucleare pe mare. În plus, Pakistanul a scăzut pragul de utilizare a armelor nucleare prin dezvoltarea capacităților de arme nucleare tactice pentru a contracara amenințările militare convenționale indiene. Coreea de Nord își continuă activitățile nucleare, încălcând angajamentele sale anterioare de denuclearizare.</a:t>
            </a:r>
            <a:endParaRPr lang="ru-RU" sz="1400" dirty="0">
              <a:solidFill>
                <a:schemeClr val="tx1"/>
              </a:solidFill>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8" name="Скругленный прямоугольник 7"/>
          <p:cNvSpPr/>
          <p:nvPr/>
        </p:nvSpPr>
        <p:spPr>
          <a:xfrm>
            <a:off x="320040" y="3950208"/>
            <a:ext cx="5724144" cy="2286000"/>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chemeClr val="tx1"/>
                </a:solidFill>
                <a:latin typeface="Times New Roman" pitchFamily="18" charset="0"/>
                <a:cs typeface="Times New Roman" pitchFamily="18" charset="0"/>
              </a:rPr>
              <a:t>TCA determină deja statele să facă un bilanț al controalelor lor existente asupra transferurilor - fie că sunt state exportatoare, importatoare sau de tranzit - și să identifice punctele slabe și lacunele.Când Tratatul intră în vigoare și pe măsură ce Conferința obișnuită a Statelor Părți se instalează, va sublinia faptul că discuțiile și examinarea comerțului cu arme și-au găsit ferm un loc pe agenda multilaterală.</a:t>
            </a:r>
            <a:endParaRPr lang="ru-RU" sz="1600" dirty="0">
              <a:solidFill>
                <a:schemeClr val="tx1"/>
              </a:solidFill>
              <a:latin typeface="Times New Roman" pitchFamily="18" charset="0"/>
              <a:cs typeface="Times New Roman" pitchFamily="18" charset="0"/>
            </a:endParaRPr>
          </a:p>
          <a:p>
            <a:pPr algn="ctr"/>
            <a:endParaRPr lang="ru-RU" dirty="0"/>
          </a:p>
        </p:txBody>
      </p:sp>
      <p:sp>
        <p:nvSpPr>
          <p:cNvPr id="9" name="Выгнутая влево стрелка 8"/>
          <p:cNvSpPr/>
          <p:nvPr/>
        </p:nvSpPr>
        <p:spPr>
          <a:xfrm>
            <a:off x="0" y="3300984"/>
            <a:ext cx="333756" cy="859536"/>
          </a:xfrm>
          <a:prstGeom prst="curvedRightArrow">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лево стрелка 9"/>
          <p:cNvSpPr/>
          <p:nvPr/>
        </p:nvSpPr>
        <p:spPr>
          <a:xfrm rot="16200000">
            <a:off x="6615685" y="4978906"/>
            <a:ext cx="1142999" cy="2286000"/>
          </a:xfrm>
          <a:prstGeom prst="curvedRightArrow">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76767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984" y="136627"/>
            <a:ext cx="9076329" cy="1064277"/>
          </a:xfrm>
        </p:spPr>
        <p:txBody>
          <a:bodyPr/>
          <a:lstStyle/>
          <a:p>
            <a:r>
              <a:rPr lang="ro-MO" b="1" dirty="0" smtClean="0">
                <a:latin typeface="Times New Roman" pitchFamily="18" charset="0"/>
                <a:cs typeface="Times New Roman" pitchFamily="18" charset="0"/>
              </a:rPr>
              <a:t>Concluzie</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290089" y="1132689"/>
            <a:ext cx="7317719" cy="5021223"/>
          </a:xfrm>
        </p:spPr>
        <p:txBody>
          <a:bodyPr>
            <a:normAutofit/>
          </a:bodyPr>
          <a:lstStyle/>
          <a:p>
            <a:pPr algn="just"/>
            <a:r>
              <a:rPr lang="ru-RU" dirty="0" err="1">
                <a:latin typeface="Times New Roman" pitchFamily="18" charset="0"/>
                <a:cs typeface="Times New Roman" pitchFamily="18" charset="0"/>
              </a:rPr>
              <a:t>Astfel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în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ciuda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faptului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aproape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toate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statele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lumii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își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declară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angajamentul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față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neproliferarea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nucleară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și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continuă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lucreze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pentru</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consolidarea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regimului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acestuia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conducerea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unor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țări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având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în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vedere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situația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politico-militar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dificilă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și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existența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unei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amenințări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reale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adresa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interesele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lor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naționale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lucrează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pentru</a:t>
            </a:r>
            <a:r>
              <a:rPr lang="ru-RU" dirty="0">
                <a:latin typeface="Times New Roman" pitchFamily="18" charset="0"/>
                <a:cs typeface="Times New Roman" pitchFamily="18" charset="0"/>
              </a:rPr>
              <a:t> a </a:t>
            </a:r>
            <a:r>
              <a:rPr lang="ru-RU" dirty="0" err="1">
                <a:latin typeface="Times New Roman" pitchFamily="18" charset="0"/>
                <a:cs typeface="Times New Roman" pitchFamily="18" charset="0"/>
              </a:rPr>
              <a:t>construi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puterea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existentă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sau</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pentru</a:t>
            </a:r>
            <a:r>
              <a:rPr lang="ru-RU" dirty="0">
                <a:latin typeface="Times New Roman" pitchFamily="18" charset="0"/>
                <a:cs typeface="Times New Roman" pitchFamily="18" charset="0"/>
              </a:rPr>
              <a:t> a </a:t>
            </a:r>
            <a:r>
              <a:rPr lang="ru-RU" dirty="0" err="1">
                <a:latin typeface="Times New Roman" pitchFamily="18" charset="0"/>
                <a:cs typeface="Times New Roman" pitchFamily="18" charset="0"/>
              </a:rPr>
              <a:t>crea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propriul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potențial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nuclear</a:t>
            </a:r>
            <a:r>
              <a:rPr lang="ru-RU" dirty="0">
                <a:latin typeface="Times New Roman" pitchFamily="18" charset="0"/>
                <a:cs typeface="Times New Roman" pitchFamily="18" charset="0"/>
              </a:rPr>
              <a:t>.  </a:t>
            </a:r>
          </a:p>
          <a:p>
            <a:pPr algn="just"/>
            <a:r>
              <a:rPr lang="fr-FR" dirty="0">
                <a:latin typeface="Times New Roman" pitchFamily="18" charset="0"/>
                <a:cs typeface="Times New Roman" pitchFamily="18" charset="0"/>
              </a:rPr>
              <a:t>Astăzi, discuții despre complexitatea controlului armelor strategice, cum ar fi problema potențialului de reintrare, focoase desfășurate și nedislocate, reguli de punctare etc. capata un nou sens. </a:t>
            </a:r>
            <a:r>
              <a:rPr lang="en-US" dirty="0" err="1">
                <a:latin typeface="Times New Roman" pitchFamily="18" charset="0"/>
                <a:cs typeface="Times New Roman" pitchFamily="18" charset="0"/>
              </a:rPr>
              <a:t>Fără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îndoială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controlul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armelor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ajută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puterile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nucleare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rezolve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unele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probleme</a:t>
            </a:r>
            <a:r>
              <a:rPr lang="en-US" dirty="0">
                <a:latin typeface="Times New Roman" pitchFamily="18" charset="0"/>
                <a:cs typeface="Times New Roman" pitchFamily="18" charset="0"/>
              </a:rPr>
              <a:t> legate de </a:t>
            </a:r>
            <a:r>
              <a:rPr lang="en-US" dirty="0" err="1">
                <a:latin typeface="Times New Roman" pitchFamily="18" charset="0"/>
                <a:cs typeface="Times New Roman" pitchFamily="18" charset="0"/>
              </a:rPr>
              <a:t>politică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externă</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apărare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economică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folosind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factorul</a:t>
            </a:r>
            <a:r>
              <a:rPr lang="en-US" dirty="0">
                <a:latin typeface="Times New Roman" pitchFamily="18" charset="0"/>
                <a:cs typeface="Times New Roman" pitchFamily="18" charset="0"/>
              </a:rPr>
              <a:t> nuclear </a:t>
            </a:r>
            <a:r>
              <a:rPr lang="en-US" dirty="0" err="1">
                <a:latin typeface="Times New Roman" pitchFamily="18" charset="0"/>
                <a:cs typeface="Times New Roman" pitchFamily="18" charset="0"/>
              </a:rPr>
              <a:t>ca</a:t>
            </a:r>
            <a:r>
              <a:rPr lang="en-US" dirty="0">
                <a:latin typeface="Times New Roman" pitchFamily="18" charset="0"/>
                <a:cs typeface="Times New Roman" pitchFamily="18" charset="0"/>
              </a:rPr>
              <a:t> argument de </a:t>
            </a:r>
            <a:r>
              <a:rPr lang="en-US" dirty="0" err="1">
                <a:latin typeface="Times New Roman" pitchFamily="18" charset="0"/>
                <a:cs typeface="Times New Roman" pitchFamily="18" charset="0"/>
              </a:rPr>
              <a:t>greutate</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680" y="1662445"/>
            <a:ext cx="4216043" cy="2842022"/>
          </a:xfrm>
          <a:prstGeom prst="rect">
            <a:avLst/>
          </a:prstGeom>
        </p:spPr>
      </p:pic>
    </p:spTree>
    <p:extLst>
      <p:ext uri="{BB962C8B-B14F-4D97-AF65-F5344CB8AC3E}">
        <p14:creationId xmlns:p14="http://schemas.microsoft.com/office/powerpoint/2010/main" val="3721207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latin typeface="Times New Roman" pitchFamily="18" charset="0"/>
                <a:cs typeface="Times New Roman" pitchFamily="18" charset="0"/>
              </a:rPr>
              <a:t>Bibliografie</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966744" y="2248257"/>
            <a:ext cx="9076329" cy="4253127"/>
          </a:xfrm>
        </p:spPr>
        <p:txBody>
          <a:bodyPr>
            <a:normAutofit fontScale="47500" lnSpcReduction="20000"/>
          </a:bodyPr>
          <a:lstStyle/>
          <a:p>
            <a:pPr lvl="0"/>
            <a:r>
              <a:rPr lang="ro-RO" sz="3400" dirty="0">
                <a:latin typeface="Times New Roman" pitchFamily="18" charset="0"/>
                <a:cs typeface="Times New Roman" pitchFamily="18" charset="0"/>
              </a:rPr>
              <a:t>Arme de distrugere in masa - arme biologice, arme chimice, </a:t>
            </a:r>
            <a:r>
              <a:rPr lang="ro-RO" sz="3400" u="sng" dirty="0">
                <a:latin typeface="Times New Roman" pitchFamily="18" charset="0"/>
                <a:cs typeface="Times New Roman" pitchFamily="18" charset="0"/>
                <a:hlinkClick r:id="rId2"/>
              </a:rPr>
              <a:t>https://www.referatele.com/referate/chimie/online3/Arme-de-distrugere-in-masa---arme-biologice--arme-chimice-referatele-com.php</a:t>
            </a:r>
            <a:r>
              <a:rPr lang="ro-RO" sz="3400" dirty="0">
                <a:latin typeface="Times New Roman" pitchFamily="18" charset="0"/>
                <a:cs typeface="Times New Roman" pitchFamily="18" charset="0"/>
              </a:rPr>
              <a:t> (vizitat 25.11.2021)</a:t>
            </a:r>
            <a:endParaRPr lang="ru-RU" sz="3400" dirty="0">
              <a:latin typeface="Times New Roman" pitchFamily="18" charset="0"/>
              <a:cs typeface="Times New Roman" pitchFamily="18" charset="0"/>
            </a:endParaRPr>
          </a:p>
          <a:p>
            <a:pPr lvl="0"/>
            <a:r>
              <a:rPr lang="ro-RO" sz="3400" dirty="0">
                <a:latin typeface="Times New Roman" pitchFamily="18" charset="0"/>
                <a:cs typeface="Times New Roman" pitchFamily="18" charset="0"/>
              </a:rPr>
              <a:t>Carus W. Seth , Defining“Weapons of Mass Destruction” ,Occasional Paper 8, National Defense University Press Washington, D.C. January 2012, </a:t>
            </a:r>
            <a:r>
              <a:rPr lang="ro-RO" sz="3400" u="sng" dirty="0">
                <a:latin typeface="Times New Roman" pitchFamily="18" charset="0"/>
                <a:cs typeface="Times New Roman" pitchFamily="18" charset="0"/>
                <a:hlinkClick r:id="rId3"/>
              </a:rPr>
              <a:t>https://ndupress.ndu.edu/Portals/68/Documents/occasional/cswmd/CSWMD_OccationalPaper-8.pdf</a:t>
            </a:r>
            <a:r>
              <a:rPr lang="ro-RO" sz="3400" dirty="0">
                <a:latin typeface="Times New Roman" pitchFamily="18" charset="0"/>
                <a:cs typeface="Times New Roman" pitchFamily="18" charset="0"/>
              </a:rPr>
              <a:t>  (vizitat 25.11.2021)</a:t>
            </a:r>
            <a:endParaRPr lang="ru-RU" sz="3400" dirty="0">
              <a:latin typeface="Times New Roman" pitchFamily="18" charset="0"/>
              <a:cs typeface="Times New Roman" pitchFamily="18" charset="0"/>
            </a:endParaRPr>
          </a:p>
          <a:p>
            <a:pPr lvl="0"/>
            <a:r>
              <a:rPr lang="ro-RO" sz="3400" dirty="0">
                <a:latin typeface="Times New Roman" pitchFamily="18" charset="0"/>
                <a:cs typeface="Times New Roman" pitchFamily="18" charset="0"/>
              </a:rPr>
              <a:t>SHTRBA J., Transportul substanțelor radioactive, Mesaje speciale.</a:t>
            </a:r>
            <a:endParaRPr lang="ru-RU" sz="3400" dirty="0">
              <a:latin typeface="Times New Roman" pitchFamily="18" charset="0"/>
              <a:cs typeface="Times New Roman" pitchFamily="18" charset="0"/>
            </a:endParaRPr>
          </a:p>
          <a:p>
            <a:pPr lvl="0"/>
            <a:r>
              <a:rPr lang="ro-RO" sz="3400" dirty="0">
                <a:latin typeface="Times New Roman" pitchFamily="18" charset="0"/>
                <a:cs typeface="Times New Roman" pitchFamily="18" charset="0"/>
              </a:rPr>
              <a:t>PIFER S., Controlul armelor, cooperarea în materie de securitate și relațiile dintre SUA și Rusia, Note Valdai, 2017, </a:t>
            </a:r>
            <a:r>
              <a:rPr lang="ro-RO" sz="3400" u="sng" dirty="0">
                <a:latin typeface="Times New Roman" pitchFamily="18" charset="0"/>
                <a:cs typeface="Times New Roman" pitchFamily="18" charset="0"/>
                <a:hlinkClick r:id="rId4"/>
              </a:rPr>
              <a:t>https://globalaffairs.ru/articles/kontrol-nad-vooruzheniyami-sotrudnichestvo-v-oblasti-bezopasnosti-i-otnosheniya-ssha-i-rossii/</a:t>
            </a:r>
            <a:r>
              <a:rPr lang="ro-RO" sz="3400" dirty="0">
                <a:latin typeface="Times New Roman" pitchFamily="18" charset="0"/>
                <a:cs typeface="Times New Roman" pitchFamily="18" charset="0"/>
              </a:rPr>
              <a:t> (vizitat 25.11.2021)</a:t>
            </a:r>
            <a:endParaRPr lang="ru-RU" sz="3400" dirty="0">
              <a:latin typeface="Times New Roman" pitchFamily="18" charset="0"/>
              <a:cs typeface="Times New Roman" pitchFamily="18" charset="0"/>
            </a:endParaRPr>
          </a:p>
          <a:p>
            <a:pPr lvl="0"/>
            <a:r>
              <a:rPr lang="ro-RO" sz="3400" dirty="0">
                <a:latin typeface="Times New Roman" pitchFamily="18" charset="0"/>
                <a:cs typeface="Times New Roman" pitchFamily="18" charset="0"/>
              </a:rPr>
              <a:t> С. Рогов и др. Ядерное оружие и стратегическая стабильность: поиски российско-американского консенсуса в XXI; Российский совет по междунар. делам (РСМД),2012, </a:t>
            </a:r>
            <a:r>
              <a:rPr lang="ro-RO" sz="3400" u="sng" dirty="0">
                <a:latin typeface="Times New Roman" pitchFamily="18" charset="0"/>
                <a:cs typeface="Times New Roman" pitchFamily="18" charset="0"/>
                <a:hlinkClick r:id="rId5"/>
              </a:rPr>
              <a:t>https://russiancouncil.ru/upload/NuclearWeapon.pdf</a:t>
            </a:r>
            <a:r>
              <a:rPr lang="ro-RO" sz="3400" dirty="0">
                <a:latin typeface="Times New Roman" pitchFamily="18" charset="0"/>
                <a:cs typeface="Times New Roman" pitchFamily="18" charset="0"/>
              </a:rPr>
              <a:t> (vizitat 25.11.2021)</a:t>
            </a:r>
            <a:endParaRPr lang="ru-RU" sz="3400" dirty="0">
              <a:latin typeface="Times New Roman" pitchFamily="18" charset="0"/>
              <a:cs typeface="Times New Roman" pitchFamily="18" charset="0"/>
            </a:endParaRPr>
          </a:p>
          <a:p>
            <a:pPr marL="0" indent="0">
              <a:buNone/>
            </a:pPr>
            <a:r>
              <a:rPr lang="ro-RO" dirty="0"/>
              <a:t> </a:t>
            </a:r>
            <a:endParaRPr lang="ru-RU" dirty="0"/>
          </a:p>
          <a:p>
            <a:endParaRPr lang="ru-RU" dirty="0"/>
          </a:p>
        </p:txBody>
      </p:sp>
    </p:spTree>
    <p:extLst>
      <p:ext uri="{BB962C8B-B14F-4D97-AF65-F5344CB8AC3E}">
        <p14:creationId xmlns:p14="http://schemas.microsoft.com/office/powerpoint/2010/main" val="399552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B49DDE3-D095-6B49-8468-C97AFBEC5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FA1420B-1E8E-4756-BBF2-0B2AD224A35E}"/>
              </a:ext>
            </a:extLst>
          </p:cNvPr>
          <p:cNvSpPr>
            <a:spLocks noGrp="1"/>
          </p:cNvSpPr>
          <p:nvPr>
            <p:ph type="title"/>
          </p:nvPr>
        </p:nvSpPr>
        <p:spPr>
          <a:xfrm>
            <a:off x="960120" y="196016"/>
            <a:ext cx="5280912" cy="1507397"/>
          </a:xfrm>
        </p:spPr>
        <p:txBody>
          <a:bodyPr anchor="ctr">
            <a:normAutofit/>
          </a:bodyPr>
          <a:lstStyle/>
          <a:p>
            <a:r>
              <a:rPr lang="en-US" dirty="0" err="1"/>
              <a:t>Cuprins</a:t>
            </a:r>
            <a:endParaRPr lang="x-none" dirty="0"/>
          </a:p>
        </p:txBody>
      </p:sp>
      <p:sp>
        <p:nvSpPr>
          <p:cNvPr id="3" name="Content Placeholder 2">
            <a:extLst>
              <a:ext uri="{FF2B5EF4-FFF2-40B4-BE49-F238E27FC236}">
                <a16:creationId xmlns:a16="http://schemas.microsoft.com/office/drawing/2014/main" xmlns="" id="{1C3A9369-244B-4A80-952C-E80E610F44FD}"/>
              </a:ext>
            </a:extLst>
          </p:cNvPr>
          <p:cNvSpPr>
            <a:spLocks noGrp="1"/>
          </p:cNvSpPr>
          <p:nvPr>
            <p:ph idx="1"/>
          </p:nvPr>
        </p:nvSpPr>
        <p:spPr>
          <a:xfrm>
            <a:off x="879268" y="1703413"/>
            <a:ext cx="5280912" cy="3060701"/>
          </a:xfrm>
        </p:spPr>
        <p:txBody>
          <a:bodyPr anchor="t">
            <a:normAutofit fontScale="25000" lnSpcReduction="20000"/>
          </a:bodyPr>
          <a:lstStyle/>
          <a:p>
            <a:pPr marL="0" indent="0">
              <a:lnSpc>
                <a:spcPct val="100000"/>
              </a:lnSpc>
              <a:spcAft>
                <a:spcPts val="1000"/>
              </a:spcAft>
              <a:buNone/>
            </a:pPr>
            <a:r>
              <a:rPr lang="en-US" sz="4800"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INTRODUCERE</a:t>
            </a:r>
          </a:p>
          <a:p>
            <a:pPr marL="0" indent="0">
              <a:lnSpc>
                <a:spcPct val="100000"/>
              </a:lnSpc>
              <a:spcAft>
                <a:spcPts val="1000"/>
              </a:spcAft>
              <a:buNone/>
            </a:pPr>
            <a:r>
              <a:rPr lang="ro-RO" sz="4800"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o-RO" sz="4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Conceptul de arma de distrugere în masă și clasificarea ei</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1.1.Esența conceptului de armă de distrugere în masă</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1.2.Clasificarea armelor de distrugere</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1.3. Armele nucleare şi mijloacele de transportare a lor; </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ro-RO" sz="4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ro-RO" sz="4800" dirty="0" smtClean="0">
                <a:effectLst/>
                <a:latin typeface="Times New Roman" panose="02020603050405020304" pitchFamily="18" charset="0"/>
                <a:ea typeface="Calibri" panose="020F0502020204030204" pitchFamily="34" charset="0"/>
                <a:cs typeface="Times New Roman" panose="02020603050405020304" pitchFamily="18" charset="0"/>
              </a:rPr>
              <a:t>Controlul </a:t>
            </a: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internațional asupra armelor de distrugere în masă</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2.1.Controlul  armamentului strategic din SUA şi Federaţia Rusă;</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2.2.Controlul armamentului din alte state:Coreea de nord, Arabia Saudită, Iran, etc</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ro-RO" sz="4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 Perspectivele stabilităţii nucleare pe scară mondială</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en-US" sz="4800" dirty="0" smtClean="0">
                <a:effectLst/>
                <a:latin typeface="Times New Roman" panose="02020603050405020304" pitchFamily="18" charset="0"/>
                <a:ea typeface="Calibri" panose="020F0502020204030204" pitchFamily="34" charset="0"/>
                <a:cs typeface="Times New Roman" panose="02020603050405020304" pitchFamily="18" charset="0"/>
              </a:rPr>
              <a:t>3.1.</a:t>
            </a:r>
            <a:r>
              <a:rPr lang="ro-RO" sz="4800" dirty="0" smtClean="0">
                <a:effectLst/>
                <a:latin typeface="Times New Roman" panose="02020603050405020304" pitchFamily="18" charset="0"/>
                <a:ea typeface="Calibri" panose="020F0502020204030204" pitchFamily="34" charset="0"/>
                <a:cs typeface="Times New Roman" panose="02020603050405020304" pitchFamily="18" charset="0"/>
              </a:rPr>
              <a:t>Tratatele </a:t>
            </a: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internaționale privind armele de distrugere </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en-US" sz="4800" dirty="0" smtClean="0">
                <a:effectLst/>
                <a:latin typeface="Times New Roman" panose="02020603050405020304" pitchFamily="18" charset="0"/>
                <a:ea typeface="Calibri" panose="020F0502020204030204" pitchFamily="34" charset="0"/>
                <a:cs typeface="Times New Roman" panose="02020603050405020304" pitchFamily="18" charset="0"/>
              </a:rPr>
              <a:t>3.2.</a:t>
            </a:r>
            <a:r>
              <a:rPr lang="ro-RO" sz="4800" dirty="0" smtClean="0">
                <a:effectLst/>
                <a:latin typeface="Times New Roman" panose="02020603050405020304" pitchFamily="18" charset="0"/>
                <a:ea typeface="Calibri" panose="020F0502020204030204" pitchFamily="34" charset="0"/>
                <a:cs typeface="Times New Roman" panose="02020603050405020304" pitchFamily="18" charset="0"/>
              </a:rPr>
              <a:t>Măsurile </a:t>
            </a:r>
            <a:r>
              <a:rPr lang="ro-RO" sz="4800" dirty="0">
                <a:effectLst/>
                <a:latin typeface="Times New Roman" panose="02020603050405020304" pitchFamily="18" charset="0"/>
                <a:ea typeface="Calibri" panose="020F0502020204030204" pitchFamily="34" charset="0"/>
                <a:cs typeface="Times New Roman" panose="02020603050405020304" pitchFamily="18" charset="0"/>
              </a:rPr>
              <a:t>statelor asupra răspândirii armelor nucleare</a:t>
            </a:r>
            <a:endParaRPr lang="x-none"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ro-RO" sz="4400" dirty="0" smtClean="0">
                <a:effectLst/>
                <a:latin typeface="Times New Roman" panose="02020603050405020304" pitchFamily="18" charset="0"/>
                <a:ea typeface="Calibri" panose="020F0502020204030204" pitchFamily="34" charset="0"/>
                <a:cs typeface="Times New Roman" panose="02020603050405020304" pitchFamily="18" charset="0"/>
              </a:rPr>
              <a:t>CONCLUZIE</a:t>
            </a:r>
            <a:endParaRPr lang="x-none" sz="4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x-none" sz="500" dirty="0"/>
          </a:p>
        </p:txBody>
      </p:sp>
      <p:pic>
        <p:nvPicPr>
          <p:cNvPr id="4" name="Picture 3">
            <a:extLst>
              <a:ext uri="{FF2B5EF4-FFF2-40B4-BE49-F238E27FC236}">
                <a16:creationId xmlns:a16="http://schemas.microsoft.com/office/drawing/2014/main" xmlns="" id="{3B0F587A-045C-4584-B0BF-E360AA1A3B0B}"/>
              </a:ext>
            </a:extLst>
          </p:cNvPr>
          <p:cNvPicPr>
            <a:picLocks noChangeAspect="1"/>
          </p:cNvPicPr>
          <p:nvPr/>
        </p:nvPicPr>
        <p:blipFill rotWithShape="1">
          <a:blip r:embed="rId2"/>
          <a:srcRect l="24021" r="26646" b="-2"/>
          <a:stretch/>
        </p:blipFill>
        <p:spPr>
          <a:xfrm>
            <a:off x="7108215" y="805232"/>
            <a:ext cx="3876811" cy="5245563"/>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p:spPr>
      </p:pic>
      <p:sp>
        <p:nvSpPr>
          <p:cNvPr id="11" name="Freeform: Shape 10">
            <a:extLst>
              <a:ext uri="{FF2B5EF4-FFF2-40B4-BE49-F238E27FC236}">
                <a16:creationId xmlns:a16="http://schemas.microsoft.com/office/drawing/2014/main" xmlns="" id="{C3CA578B-5FA2-42B3-85A7-E78AFE06B4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3944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778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68B0F-DB9F-4135-8431-DE00BD6E4F6E}"/>
              </a:ext>
            </a:extLst>
          </p:cNvPr>
          <p:cNvSpPr>
            <a:spLocks noGrp="1"/>
          </p:cNvSpPr>
          <p:nvPr>
            <p:ph type="title"/>
          </p:nvPr>
        </p:nvSpPr>
        <p:spPr>
          <a:xfrm>
            <a:off x="457697" y="450540"/>
            <a:ext cx="9076329" cy="1064277"/>
          </a:xfrm>
        </p:spPr>
        <p:txBody>
          <a:bodyPr/>
          <a:lstStyle/>
          <a:p>
            <a:r>
              <a:rPr lang="en-US" dirty="0" err="1"/>
              <a:t>Introducere</a:t>
            </a:r>
            <a:endParaRPr lang="x-none" dirty="0"/>
          </a:p>
        </p:txBody>
      </p:sp>
      <p:sp>
        <p:nvSpPr>
          <p:cNvPr id="3" name="Content Placeholder 2">
            <a:extLst>
              <a:ext uri="{FF2B5EF4-FFF2-40B4-BE49-F238E27FC236}">
                <a16:creationId xmlns:a16="http://schemas.microsoft.com/office/drawing/2014/main" xmlns="" id="{17078F7A-64C1-438E-B681-3D3B899D5B27}"/>
              </a:ext>
            </a:extLst>
          </p:cNvPr>
          <p:cNvSpPr>
            <a:spLocks noGrp="1"/>
          </p:cNvSpPr>
          <p:nvPr>
            <p:ph sz="half" idx="1"/>
          </p:nvPr>
        </p:nvSpPr>
        <p:spPr>
          <a:xfrm>
            <a:off x="108906" y="1354560"/>
            <a:ext cx="4445899" cy="3752673"/>
          </a:xfrm>
        </p:spPr>
        <p:txBody>
          <a:bodyPr>
            <a:normAutofit fontScale="77500" lnSpcReduction="20000"/>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Încă de la primele încercări de la  apariția armelor de distrugere în masă pe câmpul de luptă, comunitatea mondială a făcut încercări de a le interzice.Una dintre sarcinile principale ale apărării securității pe arena internațională este  protejarea populației de armele de distrugere în masă și de alte mijloace moderne de atac ale inamicului.</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p>
            <a:r>
              <a:rPr lang="ro-RO" sz="1800" dirty="0">
                <a:effectLst/>
                <a:latin typeface="Times New Roman" panose="02020603050405020304" pitchFamily="18" charset="0"/>
                <a:ea typeface="Calibri" panose="020F0502020204030204" pitchFamily="34" charset="0"/>
              </a:rPr>
              <a:t>În ultimele decenii, atenția acordată problemei proliferării armelor de distrugere în masă a crescut din nou brusc, ceea ce, la rândul său, se datorează mai multor motive la scară cu adevărat planetară. </a:t>
            </a:r>
            <a:endParaRPr lang="en-US" sz="1800" dirty="0">
              <a:effectLst/>
              <a:latin typeface="Times New Roman" panose="02020603050405020304" pitchFamily="18" charset="0"/>
              <a:ea typeface="Calibri" panose="020F0502020204030204" pitchFamily="34" charset="0"/>
            </a:endParaRPr>
          </a:p>
          <a:p>
            <a:r>
              <a:rPr lang="fr-FR" sz="1800" dirty="0" err="1">
                <a:effectLst/>
                <a:latin typeface="Times New Roman" panose="02020603050405020304" pitchFamily="18" charset="0"/>
                <a:ea typeface="Calibri" panose="020F0502020204030204" pitchFamily="34" charset="0"/>
              </a:rPr>
              <a:t>Procesele</a:t>
            </a:r>
            <a:r>
              <a:rPr lang="fr-FR" sz="1800" dirty="0">
                <a:effectLst/>
                <a:latin typeface="Times New Roman" panose="02020603050405020304" pitchFamily="18" charset="0"/>
                <a:ea typeface="Calibri" panose="020F0502020204030204" pitchFamily="34" charset="0"/>
              </a:rPr>
              <a:t> de </a:t>
            </a:r>
            <a:r>
              <a:rPr lang="fr-FR" sz="1800" dirty="0" err="1">
                <a:effectLst/>
                <a:latin typeface="Times New Roman" panose="02020603050405020304" pitchFamily="18" charset="0"/>
                <a:ea typeface="Calibri" panose="020F0502020204030204" pitchFamily="34" charset="0"/>
              </a:rPr>
              <a:t>globalizare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însoțite</a:t>
            </a:r>
            <a:r>
              <a:rPr lang="fr-FR" sz="1800" dirty="0">
                <a:effectLst/>
                <a:latin typeface="Times New Roman" panose="02020603050405020304" pitchFamily="18" charset="0"/>
                <a:ea typeface="Calibri" panose="020F0502020204030204" pitchFamily="34" charset="0"/>
              </a:rPr>
              <a:t> de </a:t>
            </a:r>
            <a:r>
              <a:rPr lang="fr-FR" sz="1800" dirty="0" err="1">
                <a:effectLst/>
                <a:latin typeface="Times New Roman" panose="02020603050405020304" pitchFamily="18" charset="0"/>
                <a:ea typeface="Calibri" panose="020F0502020204030204" pitchFamily="34" charset="0"/>
              </a:rPr>
              <a:t>întărirea</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confruntării</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civilizaționale</a:t>
            </a:r>
            <a:r>
              <a:rPr lang="fr-FR" sz="1800" dirty="0">
                <a:effectLst/>
                <a:latin typeface="Times New Roman" panose="02020603050405020304" pitchFamily="18" charset="0"/>
                <a:ea typeface="Calibri" panose="020F0502020204030204" pitchFamily="34" charset="0"/>
              </a:rPr>
              <a:t>”, au </a:t>
            </a:r>
            <a:r>
              <a:rPr lang="fr-FR" sz="1800" dirty="0" err="1">
                <a:effectLst/>
                <a:latin typeface="Times New Roman" panose="02020603050405020304" pitchFamily="18" charset="0"/>
                <a:ea typeface="Calibri" panose="020F0502020204030204" pitchFamily="34" charset="0"/>
              </a:rPr>
              <a:t>afectat</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aproape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toate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societățile</a:t>
            </a:r>
            <a:r>
              <a:rPr lang="fr-FR" sz="1800" dirty="0">
                <a:effectLst/>
                <a:latin typeface="Times New Roman" panose="02020603050405020304" pitchFamily="18" charset="0"/>
                <a:ea typeface="Calibri" panose="020F0502020204030204" pitchFamily="34" charset="0"/>
              </a:rPr>
              <a:t> moderne, </a:t>
            </a:r>
            <a:r>
              <a:rPr lang="fr-FR" sz="1800" dirty="0" err="1">
                <a:effectLst/>
                <a:latin typeface="Times New Roman" panose="02020603050405020304" pitchFamily="18" charset="0"/>
                <a:ea typeface="Calibri" panose="020F0502020204030204" pitchFamily="34" charset="0"/>
              </a:rPr>
              <a:t>indiferent</a:t>
            </a:r>
            <a:r>
              <a:rPr lang="fr-FR" sz="1800" dirty="0">
                <a:effectLst/>
                <a:latin typeface="Times New Roman" panose="02020603050405020304" pitchFamily="18" charset="0"/>
                <a:ea typeface="Calibri" panose="020F0502020204030204" pitchFamily="34" charset="0"/>
              </a:rPr>
              <a:t> de </a:t>
            </a:r>
            <a:r>
              <a:rPr lang="fr-FR" sz="1800" dirty="0" err="1">
                <a:effectLst/>
                <a:latin typeface="Times New Roman" panose="02020603050405020304" pitchFamily="18" charset="0"/>
                <a:ea typeface="Calibri" panose="020F0502020204030204" pitchFamily="34" charset="0"/>
              </a:rPr>
              <a:t>diferențele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și</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caracteristicile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naționale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economice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religioase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și</a:t>
            </a:r>
            <a:r>
              <a:rPr lang="fr-FR" sz="1800" dirty="0">
                <a:effectLst/>
                <a:latin typeface="Times New Roman" panose="02020603050405020304" pitchFamily="18" charset="0"/>
                <a:ea typeface="Calibri" panose="020F0502020204030204" pitchFamily="34" charset="0"/>
              </a:rPr>
              <a:t> de </a:t>
            </a:r>
            <a:r>
              <a:rPr lang="fr-FR" sz="1800" dirty="0" err="1">
                <a:effectLst/>
                <a:latin typeface="Times New Roman" panose="02020603050405020304" pitchFamily="18" charset="0"/>
                <a:ea typeface="Calibri" panose="020F0502020204030204" pitchFamily="34" charset="0"/>
              </a:rPr>
              <a:t>altă</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natură</a:t>
            </a:r>
            <a:r>
              <a:rPr lang="fr-FR" sz="1800" dirty="0">
                <a:effectLst/>
                <a:latin typeface="Times New Roman" panose="02020603050405020304" pitchFamily="18" charset="0"/>
                <a:ea typeface="Calibri" panose="020F0502020204030204" pitchFamily="34" charset="0"/>
              </a:rPr>
              <a:t>.</a:t>
            </a:r>
            <a:endParaRPr lang="x-none" dirty="0"/>
          </a:p>
        </p:txBody>
      </p:sp>
      <p:sp>
        <p:nvSpPr>
          <p:cNvPr id="4" name="Content Placeholder 3">
            <a:extLst>
              <a:ext uri="{FF2B5EF4-FFF2-40B4-BE49-F238E27FC236}">
                <a16:creationId xmlns:a16="http://schemas.microsoft.com/office/drawing/2014/main" xmlns="" id="{95B8C866-3BD2-49B6-BAE4-1A7B523D2525}"/>
              </a:ext>
            </a:extLst>
          </p:cNvPr>
          <p:cNvSpPr>
            <a:spLocks noGrp="1"/>
          </p:cNvSpPr>
          <p:nvPr>
            <p:ph sz="half" idx="2"/>
          </p:nvPr>
        </p:nvSpPr>
        <p:spPr>
          <a:xfrm>
            <a:off x="4488817" y="232368"/>
            <a:ext cx="4445899" cy="3752673"/>
          </a:xfrm>
        </p:spPr>
        <p:txBody>
          <a:bodyPr>
            <a:normAutofit fontScale="77500" lnSpcReduction="20000"/>
          </a:bodyPr>
          <a:lstStyle/>
          <a:p>
            <a:pPr algn="just">
              <a:lnSpc>
                <a:spcPct val="150000"/>
              </a:lnSpc>
              <a:spcAft>
                <a:spcPts val="10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Obiectul cercetării îl constituie folosirea armelor de distrugere în masă ca încălcarea securității internaționale, problema ADM și relațiile care apar între subiecții dreptului internațional în legătură cu neproliferarea armelor de distrugere în masă, prevenirea numărul statelor, ce au arme de distrugere ,cu utilizarea armelor de distrugere în masă.</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ro-RO" sz="1800" dirty="0">
                <a:effectLst/>
                <a:latin typeface="Times New Roman" panose="02020603050405020304" pitchFamily="18" charset="0"/>
                <a:ea typeface="Calibri" panose="020F0502020204030204" pitchFamily="34" charset="0"/>
              </a:rPr>
              <a:t>Scopul studiului este studierea sistematică și cuprinzătoare a conceptului de esență și semne ale armelor de distrugere în masă din punctul de vedere al securității  internaționale, studierea cooperării între state în neproliferarea armelor de distrugere în masă</a:t>
            </a:r>
            <a:endParaRPr lang="x-none" dirty="0"/>
          </a:p>
        </p:txBody>
      </p:sp>
      <p:sp>
        <p:nvSpPr>
          <p:cNvPr id="5" name="Oval 4">
            <a:extLst>
              <a:ext uri="{FF2B5EF4-FFF2-40B4-BE49-F238E27FC236}">
                <a16:creationId xmlns:a16="http://schemas.microsoft.com/office/drawing/2014/main" xmlns="" id="{3998DE9F-2AA5-4058-9189-DCEBFC45C02C}"/>
              </a:ext>
            </a:extLst>
          </p:cNvPr>
          <p:cNvSpPr/>
          <p:nvPr/>
        </p:nvSpPr>
        <p:spPr>
          <a:xfrm>
            <a:off x="4488817" y="4268396"/>
            <a:ext cx="7219273" cy="2589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Prestigiul și statutul marilor puteri, relațiile lor între ele și conflictele cu țările terțe și mișcările vor fi determinate nu de potențialul lor nuclear, ci de eficiența forțelor cu scop general în noile tipuri de operațiuni, de cele mai noi arme convenționale, de superioritate. în controlul luptei şi sfera informaţiei.</a:t>
            </a:r>
            <a:endParaRPr lang="x-none"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ro-RO" sz="1800" dirty="0">
                <a:effectLst/>
                <a:latin typeface="Times New Roman" panose="02020603050405020304" pitchFamily="18" charset="0"/>
                <a:ea typeface="Calibri" panose="020F0502020204030204" pitchFamily="34" charset="0"/>
              </a:rPr>
              <a:t/>
            </a:r>
            <a:br>
              <a:rPr lang="ro-RO" sz="1800" dirty="0">
                <a:effectLst/>
                <a:latin typeface="Times New Roman" panose="02020603050405020304" pitchFamily="18" charset="0"/>
                <a:ea typeface="Calibri" panose="020F0502020204030204" pitchFamily="34" charset="0"/>
              </a:rPr>
            </a:b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CC884A16-FD62-4621-8989-D9CA6B7D6A60}"/>
              </a:ext>
            </a:extLst>
          </p:cNvPr>
          <p:cNvPicPr>
            <a:picLocks noChangeAspect="1"/>
          </p:cNvPicPr>
          <p:nvPr/>
        </p:nvPicPr>
        <p:blipFill>
          <a:blip r:embed="rId2"/>
          <a:stretch>
            <a:fillRect/>
          </a:stretch>
        </p:blipFill>
        <p:spPr>
          <a:xfrm>
            <a:off x="1068664" y="4788816"/>
            <a:ext cx="3242820" cy="2069184"/>
          </a:xfrm>
          <a:prstGeom prst="rect">
            <a:avLst/>
          </a:prstGeom>
        </p:spPr>
      </p:pic>
    </p:spTree>
    <p:extLst>
      <p:ext uri="{BB962C8B-B14F-4D97-AF65-F5344CB8AC3E}">
        <p14:creationId xmlns:p14="http://schemas.microsoft.com/office/powerpoint/2010/main" val="146928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3658527-D192-4E7F-9A0B-468784F03BC0}"/>
              </a:ext>
            </a:extLst>
          </p:cNvPr>
          <p:cNvPicPr>
            <a:picLocks noChangeAspect="1"/>
          </p:cNvPicPr>
          <p:nvPr/>
        </p:nvPicPr>
        <p:blipFill>
          <a:blip r:embed="rId2"/>
          <a:stretch>
            <a:fillRect/>
          </a:stretch>
        </p:blipFill>
        <p:spPr>
          <a:xfrm>
            <a:off x="612788" y="3116464"/>
            <a:ext cx="3186597" cy="2974157"/>
          </a:xfrm>
          <a:prstGeom prst="rect">
            <a:avLst/>
          </a:prstGeom>
        </p:spPr>
      </p:pic>
      <p:sp>
        <p:nvSpPr>
          <p:cNvPr id="2" name="Title 1">
            <a:extLst>
              <a:ext uri="{FF2B5EF4-FFF2-40B4-BE49-F238E27FC236}">
                <a16:creationId xmlns:a16="http://schemas.microsoft.com/office/drawing/2014/main" xmlns="" id="{E8F7A037-2A23-428E-AFDD-76AD3FC8A97C}"/>
              </a:ext>
            </a:extLst>
          </p:cNvPr>
          <p:cNvSpPr>
            <a:spLocks noGrp="1"/>
          </p:cNvSpPr>
          <p:nvPr>
            <p:ph type="title"/>
          </p:nvPr>
        </p:nvSpPr>
        <p:spPr>
          <a:xfrm>
            <a:off x="410563" y="148882"/>
            <a:ext cx="9076329" cy="1064277"/>
          </a:xfrm>
        </p:spPr>
        <p:txBody>
          <a:bodyPr/>
          <a:lstStyle/>
          <a:p>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Conceptul de arma de distrugere în masă și clasificarea ei</a:t>
            </a:r>
            <a:r>
              <a:rPr lang="x-none" sz="1800" b="1" dirty="0">
                <a:effectLst/>
                <a:latin typeface="Calibri" panose="020F0502020204030204" pitchFamily="34" charset="0"/>
                <a:ea typeface="Calibri" panose="020F0502020204030204" pitchFamily="34" charset="0"/>
                <a:cs typeface="Times New Roman" panose="02020603050405020304" pitchFamily="18" charset="0"/>
              </a:rPr>
              <a:t/>
            </a:r>
            <a:br>
              <a:rPr lang="x-none" sz="1800" b="1" dirty="0">
                <a:effectLst/>
                <a:latin typeface="Calibri" panose="020F0502020204030204" pitchFamily="34" charset="0"/>
                <a:ea typeface="Calibri" panose="020F0502020204030204" pitchFamily="34" charset="0"/>
                <a:cs typeface="Times New Roman" panose="02020603050405020304" pitchFamily="18" charset="0"/>
              </a:rPr>
            </a:br>
            <a:endParaRPr lang="x-none" b="1" dirty="0"/>
          </a:p>
        </p:txBody>
      </p:sp>
      <p:sp>
        <p:nvSpPr>
          <p:cNvPr id="3" name="Content Placeholder 2">
            <a:extLst>
              <a:ext uri="{FF2B5EF4-FFF2-40B4-BE49-F238E27FC236}">
                <a16:creationId xmlns:a16="http://schemas.microsoft.com/office/drawing/2014/main" xmlns="" id="{45F825CE-7365-4FD4-BBA8-DEFD75DA9DC6}"/>
              </a:ext>
            </a:extLst>
          </p:cNvPr>
          <p:cNvSpPr>
            <a:spLocks noGrp="1"/>
          </p:cNvSpPr>
          <p:nvPr>
            <p:ph idx="1"/>
          </p:nvPr>
        </p:nvSpPr>
        <p:spPr>
          <a:xfrm>
            <a:off x="411636" y="681020"/>
            <a:ext cx="5684364" cy="4870889"/>
          </a:xfrm>
        </p:spPr>
        <p: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1977, Adunarea Generală, prin rezoluția sa a afirmat definiția armelor de distrugere în masă ca „arme explozive atomice, arme cu materiale radioactive, arme chimice și biologice letale și orice arme. dezvoltate în viitor, care ar putea avea caracteristici comparabile ca efect distructiv cu cele ale bombei atomice sau ale altor arme menționate mai sus.”</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Rectangle 3">
            <a:extLst>
              <a:ext uri="{FF2B5EF4-FFF2-40B4-BE49-F238E27FC236}">
                <a16:creationId xmlns:a16="http://schemas.microsoft.com/office/drawing/2014/main" xmlns="" id="{D47DF717-1F3E-4543-B5C8-AAC2A3479D56}"/>
              </a:ext>
            </a:extLst>
          </p:cNvPr>
          <p:cNvSpPr/>
          <p:nvPr/>
        </p:nvSpPr>
        <p:spPr>
          <a:xfrm>
            <a:off x="6353666" y="617006"/>
            <a:ext cx="5684363" cy="1802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800" dirty="0">
                <a:effectLst/>
                <a:latin typeface="Times New Roman" panose="02020603050405020304" pitchFamily="18" charset="0"/>
                <a:ea typeface="Calibri" panose="020F0502020204030204" pitchFamily="34" charset="0"/>
              </a:rPr>
              <a:t>Expresia „arme de distrugere în masă”, de exemplu, este una amorfă, schimbând sensul în funcție de capriciile vorbitorului. Creșterea spectrului ADM este mai degrabă o modalitate prin care politicienii atribuie vina sau iau atitudine față de standardele morale aparent obiective, decât o modalitate prin care evaluează un anumit sistem de arme</a:t>
            </a:r>
            <a:endParaRPr lang="x-none" dirty="0"/>
          </a:p>
        </p:txBody>
      </p:sp>
      <p:sp>
        <p:nvSpPr>
          <p:cNvPr id="5" name="Rectangle: Rounded Corners 4">
            <a:extLst>
              <a:ext uri="{FF2B5EF4-FFF2-40B4-BE49-F238E27FC236}">
                <a16:creationId xmlns:a16="http://schemas.microsoft.com/office/drawing/2014/main" xmlns="" id="{59480EDF-EB08-4161-AEA2-FB165C6BBE1B}"/>
              </a:ext>
            </a:extLst>
          </p:cNvPr>
          <p:cNvSpPr/>
          <p:nvPr/>
        </p:nvSpPr>
        <p:spPr>
          <a:xfrm>
            <a:off x="4057051" y="3462219"/>
            <a:ext cx="5429841" cy="256173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ro-RO" sz="1800" dirty="0">
                <a:effectLst/>
                <a:latin typeface="Times New Roman" panose="02020603050405020304" pitchFamily="18" charset="0"/>
                <a:ea typeface="Calibri" panose="020F0502020204030204" pitchFamily="34" charset="0"/>
              </a:rPr>
              <a:t>După sfârșitul Războiului Rece, termenul a cunoscut o utilizare în creștere. A apărut în medie de peste 100 de ori pe an la începutul anilor 1990 și în medie de 160 de ori pe an la sfârșitul anilor 1990 (atingând un vârf de 370 de apariții în 1998). Cea mai intensă utilizare a termenului ADM a avut loc în timpul și după invazia Irakului din 2003: 1.069 de povestiri în 2003 și 632 de povești în 2004. </a:t>
            </a:r>
            <a:endParaRPr lang="x-none" dirty="0"/>
          </a:p>
        </p:txBody>
      </p:sp>
    </p:spTree>
    <p:extLst>
      <p:ext uri="{BB962C8B-B14F-4D97-AF65-F5344CB8AC3E}">
        <p14:creationId xmlns:p14="http://schemas.microsoft.com/office/powerpoint/2010/main" val="429358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43D8E-3FE0-497B-8EAF-AA686278D119}"/>
              </a:ext>
            </a:extLst>
          </p:cNvPr>
          <p:cNvSpPr>
            <a:spLocks noGrp="1"/>
          </p:cNvSpPr>
          <p:nvPr>
            <p:ph type="title"/>
          </p:nvPr>
        </p:nvSpPr>
        <p:spPr>
          <a:xfrm>
            <a:off x="0" y="0"/>
            <a:ext cx="9076329" cy="1064277"/>
          </a:xfrm>
        </p:spPr>
        <p:txBody>
          <a:bodyPr/>
          <a:lstStyle/>
          <a:p>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Clasificarea armelor de distrugere</a:t>
            </a:r>
            <a:r>
              <a:rPr lang="x-none" sz="1800" dirty="0">
                <a:effectLst/>
                <a:latin typeface="Calibri" panose="020F0502020204030204" pitchFamily="34" charset="0"/>
                <a:ea typeface="Calibri" panose="020F0502020204030204" pitchFamily="34" charset="0"/>
                <a:cs typeface="Times New Roman" panose="02020603050405020304" pitchFamily="18" charset="0"/>
              </a:rPr>
              <a:t/>
            </a:r>
            <a:br>
              <a:rPr lang="x-none" sz="1800" dirty="0">
                <a:effectLst/>
                <a:latin typeface="Calibri" panose="020F0502020204030204" pitchFamily="34" charset="0"/>
                <a:ea typeface="Calibri" panose="020F0502020204030204" pitchFamily="34" charset="0"/>
                <a:cs typeface="Times New Roman" panose="02020603050405020304" pitchFamily="18" charset="0"/>
              </a:rPr>
            </a:br>
            <a:endParaRPr lang="x-none" dirty="0"/>
          </a:p>
        </p:txBody>
      </p:sp>
      <p:sp>
        <p:nvSpPr>
          <p:cNvPr id="3" name="Content Placeholder 2">
            <a:extLst>
              <a:ext uri="{FF2B5EF4-FFF2-40B4-BE49-F238E27FC236}">
                <a16:creationId xmlns:a16="http://schemas.microsoft.com/office/drawing/2014/main" xmlns="" id="{2FDF5E67-D033-4E0A-9494-4CE61E2D814B}"/>
              </a:ext>
            </a:extLst>
          </p:cNvPr>
          <p:cNvSpPr>
            <a:spLocks noGrp="1"/>
          </p:cNvSpPr>
          <p:nvPr>
            <p:ph idx="1"/>
          </p:nvPr>
        </p:nvSpPr>
        <p:spPr>
          <a:xfrm>
            <a:off x="90051" y="692834"/>
            <a:ext cx="9076329" cy="3650155"/>
          </a:xfrm>
        </p:spPr>
        <p:txBody>
          <a:bodyPr/>
          <a:lstStyle/>
          <a:p>
            <a:pPr marL="0" indent="0">
              <a:buNone/>
            </a:pPr>
            <a:r>
              <a:rPr lang="ro-RO" sz="1800" dirty="0">
                <a:effectLst/>
                <a:latin typeface="Times New Roman" panose="02020603050405020304" pitchFamily="18" charset="0"/>
                <a:ea typeface="Calibri" panose="020F0502020204030204" pitchFamily="34" charset="0"/>
              </a:rPr>
              <a:t>Principalele caracteristici distinctive ale armelor de distrugere în masă sunt: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rPr>
              <a:t>efectul dăunător multifactorial;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rPr>
              <a:t>prezența factorilor dăunători cu acțiune prelungită și răspândirea lor dincolo de țintă;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rPr>
              <a:t>efect psiho-traumatic pe termen lung la om;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rPr>
              <a:t>consecințe grave genetice și de mediu;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rPr>
              <a:t>complexitatea protejării trupelor, a populației, a instalațiilor critice și a eliminării consecințelor utilizării acesteia. </a:t>
            </a:r>
            <a:endParaRPr lang="x-none" dirty="0"/>
          </a:p>
        </p:txBody>
      </p:sp>
      <p:sp>
        <p:nvSpPr>
          <p:cNvPr id="4" name="Oval 3">
            <a:extLst>
              <a:ext uri="{FF2B5EF4-FFF2-40B4-BE49-F238E27FC236}">
                <a16:creationId xmlns:a16="http://schemas.microsoft.com/office/drawing/2014/main" xmlns="" id="{8B0E2EE0-FE59-4B77-96BA-E6B95237FE98}"/>
              </a:ext>
            </a:extLst>
          </p:cNvPr>
          <p:cNvSpPr/>
          <p:nvPr/>
        </p:nvSpPr>
        <p:spPr>
          <a:xfrm>
            <a:off x="9421249" y="499144"/>
            <a:ext cx="1942612" cy="721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ADM</a:t>
            </a:r>
            <a:endParaRPr lang="x-none" dirty="0"/>
          </a:p>
        </p:txBody>
      </p:sp>
      <p:cxnSp>
        <p:nvCxnSpPr>
          <p:cNvPr id="6" name="Straight Connector 5">
            <a:extLst>
              <a:ext uri="{FF2B5EF4-FFF2-40B4-BE49-F238E27FC236}">
                <a16:creationId xmlns:a16="http://schemas.microsoft.com/office/drawing/2014/main" xmlns="" id="{6372033B-4E28-4C7D-8305-3176BC4FB0BC}"/>
              </a:ext>
            </a:extLst>
          </p:cNvPr>
          <p:cNvCxnSpPr/>
          <p:nvPr/>
        </p:nvCxnSpPr>
        <p:spPr>
          <a:xfrm>
            <a:off x="10972800" y="1253765"/>
            <a:ext cx="716437" cy="414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DF45403-90F6-4F89-91A9-811179B267DD}"/>
              </a:ext>
            </a:extLst>
          </p:cNvPr>
          <p:cNvCxnSpPr/>
          <p:nvPr/>
        </p:nvCxnSpPr>
        <p:spPr>
          <a:xfrm flipH="1">
            <a:off x="9076329" y="1253765"/>
            <a:ext cx="670296" cy="41477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286CCBCB-A3C2-4ADD-BAF6-2E63D27C0B27}"/>
              </a:ext>
            </a:extLst>
          </p:cNvPr>
          <p:cNvSpPr/>
          <p:nvPr/>
        </p:nvSpPr>
        <p:spPr>
          <a:xfrm>
            <a:off x="11124662" y="1668544"/>
            <a:ext cx="1129149" cy="480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latin typeface="Times New Roman" panose="02020603050405020304" pitchFamily="18" charset="0"/>
                <a:cs typeface="Times New Roman" panose="02020603050405020304" pitchFamily="18" charset="0"/>
              </a:rPr>
              <a:t>ARME NUCLEARE</a:t>
            </a:r>
            <a:endParaRPr lang="x-none" sz="1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EFECE74-943F-4394-9A58-C5C812A47C7E}"/>
              </a:ext>
            </a:extLst>
          </p:cNvPr>
          <p:cNvSpPr/>
          <p:nvPr/>
        </p:nvSpPr>
        <p:spPr>
          <a:xfrm>
            <a:off x="8455843" y="1734532"/>
            <a:ext cx="942681" cy="626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latin typeface="Times New Roman" panose="02020603050405020304" pitchFamily="18" charset="0"/>
                <a:cs typeface="Times New Roman" panose="02020603050405020304" pitchFamily="18" charset="0"/>
              </a:rPr>
              <a:t>ARME CHIMICE</a:t>
            </a:r>
            <a:endParaRPr lang="x-none" sz="1200"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61E428EA-47B9-41A3-9226-279613393C24}"/>
              </a:ext>
            </a:extLst>
          </p:cNvPr>
          <p:cNvCxnSpPr/>
          <p:nvPr/>
        </p:nvCxnSpPr>
        <p:spPr>
          <a:xfrm>
            <a:off x="10392555" y="1456441"/>
            <a:ext cx="0" cy="5561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6711390-9325-4B37-8CD3-90C2CDA8E451}"/>
              </a:ext>
            </a:extLst>
          </p:cNvPr>
          <p:cNvSpPr/>
          <p:nvPr/>
        </p:nvSpPr>
        <p:spPr>
          <a:xfrm>
            <a:off x="9662991" y="2149311"/>
            <a:ext cx="1197203" cy="626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latin typeface="Times New Roman" panose="02020603050405020304" pitchFamily="18" charset="0"/>
                <a:cs typeface="Times New Roman" panose="02020603050405020304" pitchFamily="18" charset="0"/>
              </a:rPr>
              <a:t>ARME BIOLOGICE</a:t>
            </a:r>
            <a:endParaRPr lang="x-none" sz="12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3794413E-9CAD-47B2-8DA0-237BE44D4E1E}"/>
              </a:ext>
            </a:extLst>
          </p:cNvPr>
          <p:cNvPicPr>
            <a:picLocks noChangeAspect="1"/>
          </p:cNvPicPr>
          <p:nvPr/>
        </p:nvPicPr>
        <p:blipFill>
          <a:blip r:embed="rId2"/>
          <a:stretch>
            <a:fillRect/>
          </a:stretch>
        </p:blipFill>
        <p:spPr>
          <a:xfrm>
            <a:off x="5821857" y="3532304"/>
            <a:ext cx="4570698" cy="3007038"/>
          </a:xfrm>
          <a:prstGeom prst="rect">
            <a:avLst/>
          </a:prstGeom>
        </p:spPr>
      </p:pic>
    </p:spTree>
    <p:extLst>
      <p:ext uri="{BB962C8B-B14F-4D97-AF65-F5344CB8AC3E}">
        <p14:creationId xmlns:p14="http://schemas.microsoft.com/office/powerpoint/2010/main" val="86128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17AD8-0B72-4994-9105-73700DB61712}"/>
              </a:ext>
            </a:extLst>
          </p:cNvPr>
          <p:cNvSpPr>
            <a:spLocks noGrp="1"/>
          </p:cNvSpPr>
          <p:nvPr>
            <p:ph type="title"/>
          </p:nvPr>
        </p:nvSpPr>
        <p:spPr>
          <a:xfrm>
            <a:off x="259734" y="167735"/>
            <a:ext cx="9076329" cy="1064277"/>
          </a:xfrm>
        </p:spPr>
        <p:txBody>
          <a:bodyPr/>
          <a:lstStyle/>
          <a:p>
            <a:r>
              <a:rPr lang="ro-RO" dirty="0"/>
              <a:t>ARME NUCLEARE</a:t>
            </a:r>
            <a:endParaRPr lang="x-none" dirty="0"/>
          </a:p>
        </p:txBody>
      </p:sp>
      <p:sp>
        <p:nvSpPr>
          <p:cNvPr id="3" name="Content Placeholder 2">
            <a:extLst>
              <a:ext uri="{FF2B5EF4-FFF2-40B4-BE49-F238E27FC236}">
                <a16:creationId xmlns:a16="http://schemas.microsoft.com/office/drawing/2014/main" xmlns="" id="{F21EEA55-91CD-4548-8754-A3C9D578D7E7}"/>
              </a:ext>
            </a:extLst>
          </p:cNvPr>
          <p:cNvSpPr>
            <a:spLocks noGrp="1"/>
          </p:cNvSpPr>
          <p:nvPr>
            <p:ph idx="1"/>
          </p:nvPr>
        </p:nvSpPr>
        <p:spPr>
          <a:xfrm>
            <a:off x="90051" y="1107613"/>
            <a:ext cx="9076329" cy="3650155"/>
          </a:xfrm>
        </p:spPr>
        <p:txBody>
          <a:bodyPr/>
          <a:lstStyle/>
          <a:p>
            <a:r>
              <a:rPr lang="ro-RO" sz="1800" dirty="0">
                <a:latin typeface="Times New Roman" panose="02020603050405020304" pitchFamily="18" charset="0"/>
                <a:ea typeface="Calibri" panose="020F0502020204030204" pitchFamily="34" charset="0"/>
              </a:rPr>
              <a:t>A</a:t>
            </a:r>
            <a:r>
              <a:rPr lang="ro-RO" sz="1800" dirty="0">
                <a:effectLst/>
                <a:latin typeface="Times New Roman" panose="02020603050405020304" pitchFamily="18" charset="0"/>
                <a:ea typeface="Calibri" panose="020F0502020204030204" pitchFamily="34" charset="0"/>
              </a:rPr>
              <a:t>rmele nucleare sunt în serviciu cu multe armate și flote ale lumii, practic toate ramurile Forțelor Armate și ramurile forțelor armate. </a:t>
            </a:r>
            <a:endParaRPr lang="x-none" dirty="0"/>
          </a:p>
        </p:txBody>
      </p:sp>
      <p:sp>
        <p:nvSpPr>
          <p:cNvPr id="4" name="Oval 3">
            <a:extLst>
              <a:ext uri="{FF2B5EF4-FFF2-40B4-BE49-F238E27FC236}">
                <a16:creationId xmlns:a16="http://schemas.microsoft.com/office/drawing/2014/main" xmlns="" id="{E6D3DBB1-7E1E-462F-B623-A47666A89889}"/>
              </a:ext>
            </a:extLst>
          </p:cNvPr>
          <p:cNvSpPr/>
          <p:nvPr/>
        </p:nvSpPr>
        <p:spPr>
          <a:xfrm>
            <a:off x="8880049" y="452488"/>
            <a:ext cx="3052217" cy="1177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a:effectLst/>
                <a:latin typeface="Times New Roman" panose="02020603050405020304" pitchFamily="18" charset="0"/>
                <a:ea typeface="Calibri" panose="020F0502020204030204" pitchFamily="34" charset="0"/>
              </a:rPr>
              <a:t>Principalul mijloc de distrugere este muniția nucleară.</a:t>
            </a:r>
            <a:endParaRPr lang="x-none"/>
          </a:p>
        </p:txBody>
      </p:sp>
      <p:sp>
        <p:nvSpPr>
          <p:cNvPr id="5" name="Rectangle 4">
            <a:extLst>
              <a:ext uri="{FF2B5EF4-FFF2-40B4-BE49-F238E27FC236}">
                <a16:creationId xmlns:a16="http://schemas.microsoft.com/office/drawing/2014/main" xmlns="" id="{364AAABB-B42F-4BB2-BA7D-C69146E64C25}"/>
              </a:ext>
            </a:extLst>
          </p:cNvPr>
          <p:cNvSpPr/>
          <p:nvPr/>
        </p:nvSpPr>
        <p:spPr>
          <a:xfrm>
            <a:off x="524900" y="1953276"/>
            <a:ext cx="4445122" cy="1958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800" dirty="0">
                <a:effectLst/>
                <a:latin typeface="Times New Roman" panose="02020603050405020304" pitchFamily="18" charset="0"/>
                <a:ea typeface="Calibri" panose="020F0502020204030204" pitchFamily="34" charset="0"/>
              </a:rPr>
              <a:t>Principalii factori dăunători ai armelor nucleare:</a:t>
            </a:r>
          </a:p>
          <a:p>
            <a:pPr marL="285750" indent="-285750" algn="ctr">
              <a:buFont typeface="Arial" panose="020B0604020202020204" pitchFamily="34" charset="0"/>
              <a:buChar char="•"/>
            </a:pPr>
            <a:r>
              <a:rPr lang="ro-RO" sz="1800" dirty="0">
                <a:effectLst/>
                <a:latin typeface="Times New Roman" panose="02020603050405020304" pitchFamily="18" charset="0"/>
                <a:ea typeface="Calibri" panose="020F0502020204030204" pitchFamily="34" charset="0"/>
              </a:rPr>
              <a:t>unda de șoc</a:t>
            </a:r>
          </a:p>
          <a:p>
            <a:pPr marL="285750" indent="-285750" algn="ctr">
              <a:buFont typeface="Arial" panose="020B0604020202020204" pitchFamily="34" charset="0"/>
              <a:buChar char="•"/>
            </a:pPr>
            <a:r>
              <a:rPr lang="ro-RO" sz="1800" dirty="0">
                <a:effectLst/>
                <a:latin typeface="Times New Roman" panose="02020603050405020304" pitchFamily="18" charset="0"/>
                <a:ea typeface="Calibri" panose="020F0502020204030204" pitchFamily="34" charset="0"/>
              </a:rPr>
              <a:t> radiația luminoasă</a:t>
            </a:r>
          </a:p>
          <a:p>
            <a:pPr marL="285750" indent="-285750" algn="ctr">
              <a:buFont typeface="Arial" panose="020B0604020202020204" pitchFamily="34" charset="0"/>
              <a:buChar char="•"/>
            </a:pPr>
            <a:r>
              <a:rPr lang="ro-RO" sz="1800" dirty="0">
                <a:effectLst/>
                <a:latin typeface="Times New Roman" panose="02020603050405020304" pitchFamily="18" charset="0"/>
                <a:ea typeface="Calibri" panose="020F0502020204030204" pitchFamily="34" charset="0"/>
              </a:rPr>
              <a:t> radiația penetrantă</a:t>
            </a:r>
          </a:p>
          <a:p>
            <a:pPr marL="285750" indent="-285750" algn="ctr">
              <a:buFont typeface="Arial" panose="020B0604020202020204" pitchFamily="34" charset="0"/>
              <a:buChar char="•"/>
            </a:pPr>
            <a:r>
              <a:rPr lang="ro-RO" sz="1800" dirty="0">
                <a:effectLst/>
                <a:latin typeface="Times New Roman" panose="02020603050405020304" pitchFamily="18" charset="0"/>
                <a:ea typeface="Calibri" panose="020F0502020204030204" pitchFamily="34" charset="0"/>
              </a:rPr>
              <a:t>contaminarea radioactivă </a:t>
            </a:r>
          </a:p>
          <a:p>
            <a:pPr marL="285750" indent="-285750" algn="ctr">
              <a:buFont typeface="Arial" panose="020B0604020202020204" pitchFamily="34" charset="0"/>
              <a:buChar char="•"/>
            </a:pPr>
            <a:r>
              <a:rPr lang="ro-RO" sz="1800" dirty="0">
                <a:effectLst/>
                <a:latin typeface="Times New Roman" panose="02020603050405020304" pitchFamily="18" charset="0"/>
                <a:ea typeface="Calibri" panose="020F0502020204030204" pitchFamily="34" charset="0"/>
              </a:rPr>
              <a:t> impuls electromagnetic </a:t>
            </a:r>
            <a:endParaRPr lang="x-none" dirty="0"/>
          </a:p>
        </p:txBody>
      </p:sp>
      <p:sp>
        <p:nvSpPr>
          <p:cNvPr id="6" name="TextBox 5">
            <a:extLst>
              <a:ext uri="{FF2B5EF4-FFF2-40B4-BE49-F238E27FC236}">
                <a16:creationId xmlns:a16="http://schemas.microsoft.com/office/drawing/2014/main" xmlns="" id="{1F0D5F0E-0218-464E-9B0A-15ACB9E931FE}"/>
              </a:ext>
            </a:extLst>
          </p:cNvPr>
          <p:cNvSpPr txBox="1"/>
          <p:nvPr/>
        </p:nvSpPr>
        <p:spPr>
          <a:xfrm>
            <a:off x="5513347" y="1973429"/>
            <a:ext cx="5035976" cy="923330"/>
          </a:xfrm>
          <a:prstGeom prst="rect">
            <a:avLst/>
          </a:prstGeom>
          <a:noFill/>
        </p:spPr>
        <p:txBody>
          <a:bodyPr wrap="square" rtlCol="0">
            <a:spAutoFit/>
          </a:bodyPr>
          <a:lstStyle/>
          <a:p>
            <a:r>
              <a:rPr lang="ro-RO" sz="1800" dirty="0">
                <a:effectLst/>
                <a:latin typeface="Times New Roman" panose="02020603050405020304" pitchFamily="18" charset="0"/>
                <a:ea typeface="Calibri" panose="020F0502020204030204" pitchFamily="34" charset="0"/>
              </a:rPr>
              <a:t>Principalele mijloace de livrare a armelor nucleare strategice sunt bombardierele strategice și rachetele balistice intercontinentale.</a:t>
            </a:r>
            <a:endParaRPr lang="x-none" dirty="0"/>
          </a:p>
        </p:txBody>
      </p:sp>
      <p:sp>
        <p:nvSpPr>
          <p:cNvPr id="7" name="Oval 6">
            <a:extLst>
              <a:ext uri="{FF2B5EF4-FFF2-40B4-BE49-F238E27FC236}">
                <a16:creationId xmlns:a16="http://schemas.microsoft.com/office/drawing/2014/main" xmlns="" id="{82B5D18C-FE52-48E4-B33E-DD859F8E7515}"/>
              </a:ext>
            </a:extLst>
          </p:cNvPr>
          <p:cNvSpPr/>
          <p:nvPr/>
        </p:nvSpPr>
        <p:spPr>
          <a:xfrm>
            <a:off x="5403895" y="3429000"/>
            <a:ext cx="6058152" cy="2783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ro-RO" sz="1500" dirty="0">
                <a:effectLst/>
                <a:latin typeface="Times New Roman" panose="02020603050405020304" pitchFamily="18" charset="0"/>
                <a:ea typeface="Calibri" panose="020F0502020204030204" pitchFamily="34" charset="0"/>
                <a:cs typeface="Times New Roman" panose="02020603050405020304" pitchFamily="18" charset="0"/>
              </a:rPr>
              <a:t>În așezări, centre industriale, obiecte de mediu (păduri, munți etc.), exploziile de arme nucleare (muniție) duc la incendii masive, moloz, inundații și alte fenomene de urgență, care, împreună cu contaminarea radioactivă (contaminarea), vor deveni obstacole formidabile în eliminarea consecințelor folosirii armelor de distrugere în masă de către inamic.</a:t>
            </a:r>
            <a:endParaRPr lang="x-none"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02F0286B-9E1C-45EA-84CD-9D430C88B8F7}"/>
              </a:ext>
            </a:extLst>
          </p:cNvPr>
          <p:cNvPicPr>
            <a:picLocks noChangeAspect="1"/>
          </p:cNvPicPr>
          <p:nvPr/>
        </p:nvPicPr>
        <p:blipFill>
          <a:blip r:embed="rId3"/>
          <a:stretch>
            <a:fillRect/>
          </a:stretch>
        </p:blipFill>
        <p:spPr>
          <a:xfrm>
            <a:off x="523924" y="4072380"/>
            <a:ext cx="4446098" cy="2508055"/>
          </a:xfrm>
          <a:prstGeom prst="rect">
            <a:avLst/>
          </a:prstGeom>
        </p:spPr>
      </p:pic>
    </p:spTree>
    <p:extLst>
      <p:ext uri="{BB962C8B-B14F-4D97-AF65-F5344CB8AC3E}">
        <p14:creationId xmlns:p14="http://schemas.microsoft.com/office/powerpoint/2010/main" val="329574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9D9BA31-A949-436B-8648-24976D6108F3}"/>
              </a:ext>
            </a:extLst>
          </p:cNvPr>
          <p:cNvPicPr>
            <a:picLocks noChangeAspect="1"/>
          </p:cNvPicPr>
          <p:nvPr/>
        </p:nvPicPr>
        <p:blipFill>
          <a:blip r:embed="rId3"/>
          <a:stretch>
            <a:fillRect/>
          </a:stretch>
        </p:blipFill>
        <p:spPr>
          <a:xfrm>
            <a:off x="118332" y="2196671"/>
            <a:ext cx="5088395" cy="2883424"/>
          </a:xfrm>
          <a:prstGeom prst="rect">
            <a:avLst/>
          </a:prstGeom>
        </p:spPr>
      </p:pic>
      <p:sp>
        <p:nvSpPr>
          <p:cNvPr id="2" name="Title 1">
            <a:extLst>
              <a:ext uri="{FF2B5EF4-FFF2-40B4-BE49-F238E27FC236}">
                <a16:creationId xmlns:a16="http://schemas.microsoft.com/office/drawing/2014/main" xmlns="" id="{C9CD68C2-D49A-484D-A514-7A937927C8CE}"/>
              </a:ext>
            </a:extLst>
          </p:cNvPr>
          <p:cNvSpPr>
            <a:spLocks noGrp="1"/>
          </p:cNvSpPr>
          <p:nvPr>
            <p:ph type="title"/>
          </p:nvPr>
        </p:nvSpPr>
        <p:spPr>
          <a:xfrm>
            <a:off x="118332" y="7481"/>
            <a:ext cx="9076329" cy="1064277"/>
          </a:xfrm>
        </p:spPr>
        <p:txBody>
          <a:bodyPr>
            <a:normAutofit/>
          </a:bodyPr>
          <a:lstStyle/>
          <a:p>
            <a:r>
              <a:rPr lang="ro-RO" dirty="0"/>
              <a:t>ARME CHIMICE</a:t>
            </a:r>
            <a:endParaRPr lang="x-none" dirty="0"/>
          </a:p>
        </p:txBody>
      </p:sp>
      <p:sp>
        <p:nvSpPr>
          <p:cNvPr id="3" name="Content Placeholder 2">
            <a:extLst>
              <a:ext uri="{FF2B5EF4-FFF2-40B4-BE49-F238E27FC236}">
                <a16:creationId xmlns:a16="http://schemas.microsoft.com/office/drawing/2014/main" xmlns="" id="{98220FA8-D33C-4B0A-9503-229467C47D12}"/>
              </a:ext>
            </a:extLst>
          </p:cNvPr>
          <p:cNvSpPr>
            <a:spLocks noGrp="1"/>
          </p:cNvSpPr>
          <p:nvPr>
            <p:ph idx="1"/>
          </p:nvPr>
        </p:nvSpPr>
        <p:spPr>
          <a:xfrm>
            <a:off x="335148" y="1071758"/>
            <a:ext cx="4321347" cy="1593129"/>
          </a:xfrm>
        </p:spPr>
        <p:txBody>
          <a:bodyPr>
            <a:normAutofit fontScale="62500" lnSpcReduction="20000"/>
          </a:bodyPr>
          <a:lstStyle/>
          <a:p>
            <a:r>
              <a:rPr lang="ro-RO" sz="1800" dirty="0">
                <a:effectLst/>
                <a:latin typeface="Times New Roman" panose="02020603050405020304" pitchFamily="18" charset="0"/>
                <a:ea typeface="Calibri" panose="020F0502020204030204" pitchFamily="34" charset="0"/>
              </a:rPr>
              <a:t>Armele chimice  se bazează pe acțiunea substanțelor chimice toxice de luptă - substanțe toxice (OM), toxine și fitotoxice.</a:t>
            </a:r>
          </a:p>
          <a:p>
            <a:r>
              <a:rPr lang="ro-RO" sz="1800" dirty="0">
                <a:effectLst/>
                <a:latin typeface="Times New Roman" panose="02020603050405020304" pitchFamily="18" charset="0"/>
                <a:ea typeface="Calibri" panose="020F0502020204030204" pitchFamily="34" charset="0"/>
              </a:rPr>
              <a:t> AC includ muniție chimică de unică folosință (obuze de artilerie, bombe aeriene, dame etc.) sau dispozitive de război chimic reutilizabile (dispozitive de turnare și pulverizare avioanelor, generatoare termomecanice și mecanice). </a:t>
            </a:r>
            <a:endParaRPr lang="x-none" dirty="0"/>
          </a:p>
        </p:txBody>
      </p:sp>
      <p:sp>
        <p:nvSpPr>
          <p:cNvPr id="4" name="Oval 3">
            <a:extLst>
              <a:ext uri="{FF2B5EF4-FFF2-40B4-BE49-F238E27FC236}">
                <a16:creationId xmlns:a16="http://schemas.microsoft.com/office/drawing/2014/main" xmlns="" id="{A8A56BE8-01CB-4C01-97E1-0225E2F00BAF}"/>
              </a:ext>
            </a:extLst>
          </p:cNvPr>
          <p:cNvSpPr/>
          <p:nvPr/>
        </p:nvSpPr>
        <p:spPr>
          <a:xfrm>
            <a:off x="4656496" y="1"/>
            <a:ext cx="7200355" cy="1593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În dreptul internațional, armele nucleare include: substanțe chimice toxice și reactivi chimici implicați în orice stadiu al producției acestor arme; muniție și dispozitive concepute pentru a distruge substanțele chimice toxice; orice echipament special conceput pentru utilizarea munițiilor chimice și a altor dispozitive similare.</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9A186B05-FBF6-4A12-BCD0-7CA952BD5696}"/>
              </a:ext>
            </a:extLst>
          </p:cNvPr>
          <p:cNvSpPr txBox="1"/>
          <p:nvPr/>
        </p:nvSpPr>
        <p:spPr>
          <a:xfrm>
            <a:off x="5329288" y="1751062"/>
            <a:ext cx="6165130" cy="1754326"/>
          </a:xfrm>
          <a:prstGeom prst="rect">
            <a:avLst/>
          </a:prstGeom>
          <a:noFill/>
        </p:spPr>
        <p:txBody>
          <a:bodyPr wrap="square" rtlCol="0">
            <a:spAutoFit/>
          </a:bodyPr>
          <a:lstStyle/>
          <a:p>
            <a:r>
              <a:rPr lang="ro-RO" sz="1800" dirty="0">
                <a:effectLst/>
                <a:latin typeface="Times New Roman" panose="02020603050405020304" pitchFamily="18" charset="0"/>
                <a:ea typeface="Calibri" panose="020F0502020204030204" pitchFamily="34" charset="0"/>
              </a:rPr>
              <a:t>Armele nuclere  bazat pe OM și toxine este destinat distrugerii în masă a forței de muncă, împiedicând activitățile trupelor, dezorganizând sistemul de comandă și control, dezactivând spatele și facilitățile de transport și pe baza de fitotoxice - pentru distrugerea culturilor agricole. culturi cu scopul de a priva baza alimentară, otrăvirea apei, a aerului etc. </a:t>
            </a:r>
            <a:endParaRPr lang="x-none" dirty="0"/>
          </a:p>
        </p:txBody>
      </p:sp>
      <p:sp>
        <p:nvSpPr>
          <p:cNvPr id="6" name="Rectangle 5">
            <a:extLst>
              <a:ext uri="{FF2B5EF4-FFF2-40B4-BE49-F238E27FC236}">
                <a16:creationId xmlns:a16="http://schemas.microsoft.com/office/drawing/2014/main" xmlns="" id="{0E180C85-C1B7-4128-BEE3-06FF75573624}"/>
              </a:ext>
            </a:extLst>
          </p:cNvPr>
          <p:cNvSpPr/>
          <p:nvPr/>
        </p:nvSpPr>
        <p:spPr>
          <a:xfrm>
            <a:off x="335149" y="5118755"/>
            <a:ext cx="3708950" cy="1470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Aviația, rachetele, artileria, inginerie, trupele chimice și alte trupe sunt folosite ca mijloace de livrare a armelor chimice către ținte.</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x-none" dirty="0"/>
          </a:p>
        </p:txBody>
      </p:sp>
      <p:sp>
        <p:nvSpPr>
          <p:cNvPr id="7" name="Rectangle: Rounded Corners 6">
            <a:extLst>
              <a:ext uri="{FF2B5EF4-FFF2-40B4-BE49-F238E27FC236}">
                <a16:creationId xmlns:a16="http://schemas.microsoft.com/office/drawing/2014/main" xmlns="" id="{BBE00730-77E2-4D11-A8A2-9C657217E9B9}"/>
              </a:ext>
            </a:extLst>
          </p:cNvPr>
          <p:cNvSpPr/>
          <p:nvPr/>
        </p:nvSpPr>
        <p:spPr>
          <a:xfrm>
            <a:off x="4641131" y="3936696"/>
            <a:ext cx="7541444" cy="2530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effectLst/>
                <a:latin typeface="Times New Roman" panose="02020603050405020304" pitchFamily="18" charset="0"/>
                <a:ea typeface="Calibri" panose="020F0502020204030204" pitchFamily="34" charset="0"/>
              </a:rPr>
              <a:t>Proprietățile de luptă și caracteristicile specifice ale armelor :</a:t>
            </a:r>
          </a:p>
          <a:p>
            <a:pPr marL="285750" indent="-285750" algn="ctr">
              <a:buFont typeface="Arial" panose="020B0604020202020204" pitchFamily="34" charset="0"/>
              <a:buChar char="•"/>
            </a:pPr>
            <a:r>
              <a:rPr lang="ro-RO" sz="1400" dirty="0">
                <a:latin typeface="Times New Roman" panose="02020603050405020304" pitchFamily="18" charset="0"/>
                <a:ea typeface="Calibri" panose="020F0502020204030204" pitchFamily="34" charset="0"/>
                <a:cs typeface="Times New Roman" panose="02020603050405020304" pitchFamily="18" charset="0"/>
              </a:rPr>
              <a:t>toxicitatea ridicată, care permite în doze mici să provoace doze severe și letale de rănirea oamenilor; </a:t>
            </a:r>
          </a:p>
          <a:p>
            <a:pPr marL="285750" indent="-285750" algn="ctr">
              <a:buFont typeface="Arial" panose="020B0604020202020204" pitchFamily="34" charset="0"/>
              <a:buChar char="•"/>
            </a:pPr>
            <a:r>
              <a:rPr lang="ro-RO" sz="1400" dirty="0">
                <a:latin typeface="Times New Roman" panose="02020603050405020304" pitchFamily="18" charset="0"/>
                <a:ea typeface="Calibri" panose="020F0502020204030204" pitchFamily="34" charset="0"/>
                <a:cs typeface="Times New Roman" panose="02020603050405020304" pitchFamily="18" charset="0"/>
              </a:rPr>
              <a:t>mecanismul biochimic al efectului dăunător al asupra organismelor vii și efectul moral și psihologic ridicat al impactului asupra oamenilor; </a:t>
            </a:r>
          </a:p>
          <a:p>
            <a:pPr marL="285750" indent="-285750" algn="ctr">
              <a:buFont typeface="Arial" panose="020B0604020202020204" pitchFamily="34" charset="0"/>
              <a:buChar char="•"/>
            </a:pPr>
            <a:r>
              <a:rPr lang="ro-RO" sz="1400" dirty="0">
                <a:latin typeface="Times New Roman" panose="02020603050405020304" pitchFamily="18" charset="0"/>
                <a:ea typeface="Calibri" panose="020F0502020204030204" pitchFamily="34" charset="0"/>
                <a:cs typeface="Times New Roman" panose="02020603050405020304" pitchFamily="18" charset="0"/>
              </a:rPr>
              <a:t>capacitatea agenților și toxinelor de a pătrunde în inginerie deschisă, structuri și obiecte industriale, clădiri rezidențiale și de a infecta oamenii din acestea; </a:t>
            </a:r>
          </a:p>
          <a:p>
            <a:pPr marL="285750" indent="-285750" algn="ctr">
              <a:buFont typeface="Arial" panose="020B0604020202020204" pitchFamily="34" charset="0"/>
              <a:buChar char="•"/>
            </a:pPr>
            <a:r>
              <a:rPr lang="ro-RO" sz="1400" dirty="0">
                <a:latin typeface="Times New Roman" panose="02020603050405020304" pitchFamily="18" charset="0"/>
                <a:ea typeface="Calibri" panose="020F0502020204030204" pitchFamily="34" charset="0"/>
                <a:cs typeface="Times New Roman" panose="02020603050405020304" pitchFamily="18" charset="0"/>
              </a:rPr>
              <a:t>dificultatea detectării în timp util a faptului utilizării agenților chimici și stabilirea tipului de agenți sau toxine aplicate; </a:t>
            </a:r>
          </a:p>
          <a:p>
            <a:pPr marL="285750" indent="-285750" algn="ctr">
              <a:buFont typeface="Arial" panose="020B0604020202020204" pitchFamily="34" charset="0"/>
              <a:buChar char="•"/>
            </a:pPr>
            <a:r>
              <a:rPr lang="ro-RO" sz="1400" dirty="0">
                <a:latin typeface="Times New Roman" panose="02020603050405020304" pitchFamily="18" charset="0"/>
                <a:ea typeface="Calibri" panose="020F0502020204030204" pitchFamily="34" charset="0"/>
                <a:cs typeface="Times New Roman" panose="02020603050405020304" pitchFamily="18" charset="0"/>
              </a:rPr>
              <a:t>durata de acțiune datorită capacității sale de a-și păstra proprietățile dăunătoare în timp.</a:t>
            </a:r>
            <a:endParaRPr lang="x-non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ro-RO" sz="1400" dirty="0">
                <a:effectLst/>
                <a:latin typeface="Times New Roman" panose="02020603050405020304" pitchFamily="18" charset="0"/>
                <a:ea typeface="Calibri" panose="020F0502020204030204" pitchFamily="34" charset="0"/>
              </a:rPr>
              <a:t>nucleare:</a:t>
            </a:r>
          </a:p>
          <a:p>
            <a:pPr algn="ctr"/>
            <a:endParaRPr lang="x-none" dirty="0"/>
          </a:p>
        </p:txBody>
      </p:sp>
    </p:spTree>
    <p:extLst>
      <p:ext uri="{BB962C8B-B14F-4D97-AF65-F5344CB8AC3E}">
        <p14:creationId xmlns:p14="http://schemas.microsoft.com/office/powerpoint/2010/main" val="77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5B17C-078B-4E37-9BDC-7C0E364010F5}"/>
              </a:ext>
            </a:extLst>
          </p:cNvPr>
          <p:cNvSpPr>
            <a:spLocks noGrp="1"/>
          </p:cNvSpPr>
          <p:nvPr>
            <p:ph type="title"/>
          </p:nvPr>
        </p:nvSpPr>
        <p:spPr>
          <a:xfrm>
            <a:off x="2842678" y="16908"/>
            <a:ext cx="9076329" cy="1064277"/>
          </a:xfrm>
        </p:spPr>
        <p:txBody>
          <a:bodyPr>
            <a:normAutofit/>
          </a:bodyPr>
          <a:lstStyle/>
          <a:p>
            <a:r>
              <a:rPr lang="ro-RO" dirty="0"/>
              <a:t>ARME BIOLOGICE</a:t>
            </a:r>
            <a:endParaRPr lang="x-none" dirty="0"/>
          </a:p>
        </p:txBody>
      </p:sp>
      <p:sp>
        <p:nvSpPr>
          <p:cNvPr id="3" name="Content Placeholder 2">
            <a:extLst>
              <a:ext uri="{FF2B5EF4-FFF2-40B4-BE49-F238E27FC236}">
                <a16:creationId xmlns:a16="http://schemas.microsoft.com/office/drawing/2014/main" xmlns="" id="{CB6818EF-578C-497D-872F-CE6E8E63B5F3}"/>
              </a:ext>
            </a:extLst>
          </p:cNvPr>
          <p:cNvSpPr>
            <a:spLocks noGrp="1"/>
          </p:cNvSpPr>
          <p:nvPr>
            <p:ph idx="1"/>
          </p:nvPr>
        </p:nvSpPr>
        <p:spPr>
          <a:xfrm>
            <a:off x="272993" y="1081185"/>
            <a:ext cx="9076329" cy="3650155"/>
          </a:xfrm>
        </p:spPr>
        <p:txBody>
          <a:bodyPr/>
          <a:lstStyle/>
          <a:p>
            <a:r>
              <a:rPr lang="ro-RO" sz="1800" b="1" dirty="0">
                <a:effectLst/>
                <a:latin typeface="Times New Roman" panose="02020603050405020304" pitchFamily="18" charset="0"/>
                <a:ea typeface="Calibri" panose="020F0502020204030204" pitchFamily="34" charset="0"/>
              </a:rPr>
              <a:t>Utilizarea armelor biologice poate duce la răspândirea bolilor infecțioase la un număr mare de oameni și poate provoca epidemii. </a:t>
            </a:r>
          </a:p>
          <a:p>
            <a:r>
              <a:rPr lang="ro-RO" sz="1800" dirty="0">
                <a:effectLst/>
                <a:latin typeface="Times New Roman" panose="02020603050405020304" pitchFamily="18" charset="0"/>
                <a:ea typeface="Calibri" panose="020F0502020204030204" pitchFamily="34" charset="0"/>
              </a:rPr>
              <a:t>Există diferite moduri de distrugere în masă a oamenilor BS: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rPr>
              <a:t>contaminarea stratului de suprafață de aer cu particule de aerosoli;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rPr>
              <a:t>dispersia în zona țintă a BS infectate artificial de insecte suge de sânge-purtători de boli infecțioase;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rPr>
              <a:t>contaminarea aerului, apei și alimentelor etc.</a:t>
            </a:r>
            <a:endParaRPr lang="x-none" dirty="0"/>
          </a:p>
        </p:txBody>
      </p:sp>
      <p:sp>
        <p:nvSpPr>
          <p:cNvPr id="4" name="Oval 3">
            <a:extLst>
              <a:ext uri="{FF2B5EF4-FFF2-40B4-BE49-F238E27FC236}">
                <a16:creationId xmlns:a16="http://schemas.microsoft.com/office/drawing/2014/main" xmlns="" id="{AFEE3607-4E30-4C34-B21E-F6B385C99D8E}"/>
              </a:ext>
            </a:extLst>
          </p:cNvPr>
          <p:cNvSpPr/>
          <p:nvPr/>
        </p:nvSpPr>
        <p:spPr>
          <a:xfrm>
            <a:off x="4666268" y="3110846"/>
            <a:ext cx="6966409" cy="3568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Progresele în biologie și științe conexe (biochimie, genetică și inginerie genetică, microbiologie și aerobiologie experimentală) pot duce la dezvoltarea de noi agenți patogeni sau la o creștere a eficacității armelor biologice. Prin urmare, un pericol deosebit este cauzat de problema dezvoltării și utilizării  în scopuri de sabotaj și terorism, atunci când obiectele utilizării acestuia pot fi locuri de mari concentrații de oameni, structuri de protecție, surse de apă, rețele de alimentare cu apă, depozite alimentare și magazine. , unități de alimentație publică etc.</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DADF8ECC-13F6-4847-A8FC-A051C1C15DD8}"/>
              </a:ext>
            </a:extLst>
          </p:cNvPr>
          <p:cNvPicPr>
            <a:picLocks noChangeAspect="1"/>
          </p:cNvPicPr>
          <p:nvPr/>
        </p:nvPicPr>
        <p:blipFill>
          <a:blip r:embed="rId2"/>
          <a:stretch>
            <a:fillRect/>
          </a:stretch>
        </p:blipFill>
        <p:spPr>
          <a:xfrm>
            <a:off x="807760" y="4087796"/>
            <a:ext cx="3619500" cy="2038350"/>
          </a:xfrm>
          <a:prstGeom prst="rect">
            <a:avLst/>
          </a:prstGeom>
        </p:spPr>
      </p:pic>
    </p:spTree>
    <p:extLst>
      <p:ext uri="{BB962C8B-B14F-4D97-AF65-F5344CB8AC3E}">
        <p14:creationId xmlns:p14="http://schemas.microsoft.com/office/powerpoint/2010/main" val="40752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F757E64-6857-4893-AD56-7EB8BBDECFA3}"/>
              </a:ext>
            </a:extLst>
          </p:cNvPr>
          <p:cNvSpPr>
            <a:spLocks noGrp="1"/>
          </p:cNvSpPr>
          <p:nvPr>
            <p:ph idx="1"/>
          </p:nvPr>
        </p:nvSpPr>
        <p:spPr>
          <a:xfrm>
            <a:off x="1178351" y="876693"/>
            <a:ext cx="8864722" cy="5021719"/>
          </a:xfrm>
        </p:spPr>
        <p: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Utilizarea oricărui tip de arme de distrugere în masă poate duce la rezultate imprevizibile pentru întreaga umanitate. Prin urmare, o serie de state, partide politice, organizații publice și mișcări au lansat o luptă pentru a interzice producerea, diseminarea și utilizarea armelor de distrugere în masă. În acest sens, au fost adoptate o serie de tratate, convenții și acorduri internaționale. </a:t>
            </a:r>
          </a:p>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Principalele sunt: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​​„Tratatul de interzicere a testelor de arme nucleare 1963”, „Tratatul de neproliferare a armelor nucleare 1968”, </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„Convenția privind interzicerea dezvoltării, producerii și stocării armelor bacteriologice (biologice) și toxinice și distrugerea acestora. 1972”,</a:t>
            </a:r>
          </a:p>
          <a:p>
            <a:pPr marL="342900" indent="-342900">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„Convenția privind interzicerea dezvoltării, producerii, stocării și utilizării armelor chimice și distrugerea acestora 1997” și altele.</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4708" y="4797552"/>
            <a:ext cx="2199132" cy="1466088"/>
          </a:xfrm>
          <a:prstGeom prst="rect">
            <a:avLst/>
          </a:prstGeom>
        </p:spPr>
      </p:pic>
    </p:spTree>
    <p:extLst>
      <p:ext uri="{BB962C8B-B14F-4D97-AF65-F5344CB8AC3E}">
        <p14:creationId xmlns:p14="http://schemas.microsoft.com/office/powerpoint/2010/main" val="326698062"/>
      </p:ext>
    </p:extLst>
  </p:cSld>
  <p:clrMapOvr>
    <a:masterClrMapping/>
  </p:clrMapOvr>
</p:sld>
</file>

<file path=ppt/theme/theme1.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rrakeshVTI" id="{DCD97A9B-DAE4-42FA-B2F9-0A5C34F43D6C}" vid="{A7163F41-974B-4A88-831F-D9DFFFE40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1271</TotalTime>
  <Words>3642</Words>
  <Application>Microsoft Office PowerPoint</Application>
  <PresentationFormat>Произвольный</PresentationFormat>
  <Paragraphs>123</Paragraphs>
  <Slides>17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MarrakeshVTI</vt:lpstr>
      <vt:lpstr> Armele de distrugere în masă şi controlul asupra răspândirii lor în contextul securității internaționale </vt:lpstr>
      <vt:lpstr>Cuprins</vt:lpstr>
      <vt:lpstr>Introducere</vt:lpstr>
      <vt:lpstr> Conceptul de arma de distrugere în masă și clasificarea ei </vt:lpstr>
      <vt:lpstr>Clasificarea armelor de distrugere </vt:lpstr>
      <vt:lpstr>ARME NUCLEARE</vt:lpstr>
      <vt:lpstr>ARME CHIMICE</vt:lpstr>
      <vt:lpstr>ARME BIOLOGICE</vt:lpstr>
      <vt:lpstr>Презентация PowerPoint</vt:lpstr>
      <vt:lpstr>Armele nucleare şi mijloacele de transportare a lor</vt:lpstr>
      <vt:lpstr>Controlul internațional asupra armelor de distrugere în masă(SUA / RUSIA)</vt:lpstr>
      <vt:lpstr>Controlul armamentului din alte state:China,Coreea de nord, Arabia Saudită, Iran, etc </vt:lpstr>
      <vt:lpstr>Perspectivele stabilităţii nucleare pe scară mondială. </vt:lpstr>
      <vt:lpstr>Tratatului privind comerțul cu arme (TCA) la 2 aprilie 2006-2013 </vt:lpstr>
      <vt:lpstr>Măsurile statelor asupra răspândirii armelor nucleare </vt:lpstr>
      <vt:lpstr>Concluzie</vt:lpstr>
      <vt:lpstr>Bibliografie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Armele de distrugere în masă şi controlul asupra răspândirii lor în contextul securității internaționale </dc:title>
  <dc:creator>AER</dc:creator>
  <cp:lastModifiedBy>Hi-tech</cp:lastModifiedBy>
  <cp:revision>9</cp:revision>
  <dcterms:created xsi:type="dcterms:W3CDTF">2021-11-23T20:29:31Z</dcterms:created>
  <dcterms:modified xsi:type="dcterms:W3CDTF">2021-11-29T17:58:04Z</dcterms:modified>
</cp:coreProperties>
</file>