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3" r:id="rId8"/>
    <p:sldId id="264" r:id="rId9"/>
    <p:sldId id="265" r:id="rId10"/>
    <p:sldId id="266" r:id="rId11"/>
    <p:sldId id="267"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2" d="100"/>
          <a:sy n="112" d="100"/>
        </p:scale>
        <p:origin x="41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D504795-E5D6-49D4-9AEC-77516FC4DE14}"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ru-RU"/>
        </a:p>
      </dgm:t>
    </dgm:pt>
    <dgm:pt modelId="{500A4B71-43AD-4D82-8B40-24A920FFDB13}">
      <dgm:prSet phldrT="[Текст]" custT="1"/>
      <dgm:spPr/>
      <dgm:t>
        <a:bodyPr/>
        <a:lstStyle/>
        <a:p>
          <a:r>
            <a:rPr lang="ro-RO" sz="1400" dirty="0" smtClean="0">
              <a:latin typeface="Times New Roman" panose="02020603050405020304" pitchFamily="18" charset="0"/>
              <a:cs typeface="Times New Roman" panose="02020603050405020304" pitchFamily="18" charset="0"/>
            </a:rPr>
            <a:t>Să dea guvernului statului respectiv posibilitatea de a aborda toate amenințările într-o manieră coerentă; </a:t>
          </a:r>
          <a:endParaRPr lang="ru-RU" sz="1400" dirty="0">
            <a:latin typeface="Times New Roman" panose="02020603050405020304" pitchFamily="18" charset="0"/>
            <a:cs typeface="Times New Roman" panose="02020603050405020304" pitchFamily="18" charset="0"/>
          </a:endParaRPr>
        </a:p>
      </dgm:t>
    </dgm:pt>
    <dgm:pt modelId="{86812E29-1E5A-43FA-84A1-14439C040BC5}" type="parTrans" cxnId="{5F2E9DDB-52A4-4349-A471-FE87D75B3C61}">
      <dgm:prSet/>
      <dgm:spPr/>
      <dgm:t>
        <a:bodyPr/>
        <a:lstStyle/>
        <a:p>
          <a:endParaRPr lang="ru-RU"/>
        </a:p>
      </dgm:t>
    </dgm:pt>
    <dgm:pt modelId="{8E3ED6CD-9960-4BDB-8542-9EDB8B6EDC0A}" type="sibTrans" cxnId="{5F2E9DDB-52A4-4349-A471-FE87D75B3C61}">
      <dgm:prSet/>
      <dgm:spPr/>
      <dgm:t>
        <a:bodyPr/>
        <a:lstStyle/>
        <a:p>
          <a:endParaRPr lang="ru-RU"/>
        </a:p>
      </dgm:t>
    </dgm:pt>
    <dgm:pt modelId="{6AF07C46-6201-4F12-9C6D-18854C7AE205}">
      <dgm:prSet phldrT="[Текст]" custT="1"/>
      <dgm:spPr/>
      <dgm:t>
        <a:bodyPr/>
        <a:lstStyle/>
        <a:p>
          <a:r>
            <a:rPr lang="ro-RO" sz="1400" dirty="0" smtClean="0">
              <a:latin typeface="Times New Roman" panose="02020603050405020304" pitchFamily="18" charset="0"/>
              <a:cs typeface="Times New Roman" panose="02020603050405020304" pitchFamily="18" charset="0"/>
            </a:rPr>
            <a:t>Să crească eficiența sectorului de securitate prin optimizarea contribuțiilor tuturor structurilor responsabile din acest domeniu;</a:t>
          </a:r>
          <a:endParaRPr lang="ru-RU" sz="1400" dirty="0">
            <a:latin typeface="Times New Roman" panose="02020603050405020304" pitchFamily="18" charset="0"/>
            <a:cs typeface="Times New Roman" panose="02020603050405020304" pitchFamily="18" charset="0"/>
          </a:endParaRPr>
        </a:p>
      </dgm:t>
    </dgm:pt>
    <dgm:pt modelId="{3004ADAB-909E-47FA-B634-306E151CC391}" type="parTrans" cxnId="{A8C4DE36-CC4C-4A65-A76D-65E04F10D7C8}">
      <dgm:prSet/>
      <dgm:spPr/>
      <dgm:t>
        <a:bodyPr/>
        <a:lstStyle/>
        <a:p>
          <a:endParaRPr lang="ru-RU"/>
        </a:p>
      </dgm:t>
    </dgm:pt>
    <dgm:pt modelId="{F93DB465-6B72-46FA-BCB7-8B87073F7018}" type="sibTrans" cxnId="{A8C4DE36-CC4C-4A65-A76D-65E04F10D7C8}">
      <dgm:prSet/>
      <dgm:spPr/>
      <dgm:t>
        <a:bodyPr/>
        <a:lstStyle/>
        <a:p>
          <a:endParaRPr lang="ru-RU"/>
        </a:p>
      </dgm:t>
    </dgm:pt>
    <dgm:pt modelId="{75C2C55F-EAA9-4E1E-9B50-F68F5C1CE737}">
      <dgm:prSet phldrT="[Текст]" custT="1"/>
      <dgm:spPr/>
      <dgm:t>
        <a:bodyPr/>
        <a:lstStyle/>
        <a:p>
          <a:r>
            <a:rPr lang="ro-RO" sz="1400" dirty="0" smtClean="0">
              <a:latin typeface="Times New Roman" panose="02020603050405020304" pitchFamily="18" charset="0"/>
              <a:cs typeface="Times New Roman" panose="02020603050405020304" pitchFamily="18" charset="0"/>
            </a:rPr>
            <a:t>S</a:t>
          </a:r>
          <a:r>
            <a:rPr lang="it-IT" sz="1400" dirty="0" smtClean="0">
              <a:latin typeface="Times New Roman" panose="02020603050405020304" pitchFamily="18" charset="0"/>
              <a:cs typeface="Times New Roman" panose="02020603050405020304" pitchFamily="18" charset="0"/>
            </a:rPr>
            <a:t>ă vegheze la aplicarea politicii;</a:t>
          </a:r>
          <a:endParaRPr lang="ru-RU" sz="1400" dirty="0">
            <a:latin typeface="Times New Roman" panose="02020603050405020304" pitchFamily="18" charset="0"/>
            <a:cs typeface="Times New Roman" panose="02020603050405020304" pitchFamily="18" charset="0"/>
          </a:endParaRPr>
        </a:p>
      </dgm:t>
    </dgm:pt>
    <dgm:pt modelId="{CC425A72-07F8-43EE-AAE5-85CEB0D956C2}" type="parTrans" cxnId="{50191DA0-FE07-4475-9422-4D78DA08E732}">
      <dgm:prSet/>
      <dgm:spPr/>
      <dgm:t>
        <a:bodyPr/>
        <a:lstStyle/>
        <a:p>
          <a:endParaRPr lang="ru-RU"/>
        </a:p>
      </dgm:t>
    </dgm:pt>
    <dgm:pt modelId="{1F3D34C2-62CA-4B46-8101-95B38A7CA324}" type="sibTrans" cxnId="{50191DA0-FE07-4475-9422-4D78DA08E732}">
      <dgm:prSet/>
      <dgm:spPr/>
      <dgm:t>
        <a:bodyPr/>
        <a:lstStyle/>
        <a:p>
          <a:endParaRPr lang="ru-RU"/>
        </a:p>
      </dgm:t>
    </dgm:pt>
    <dgm:pt modelId="{D783C96F-0039-418F-B3F8-6A2821C2AA1C}">
      <dgm:prSet phldrT="[Текст]" custT="1"/>
      <dgm:spPr/>
      <dgm:t>
        <a:bodyPr/>
        <a:lstStyle/>
        <a:p>
          <a:r>
            <a:rPr lang="fr-FR" sz="1400" dirty="0" smtClean="0">
              <a:latin typeface="Times New Roman" panose="02020603050405020304" pitchFamily="18" charset="0"/>
              <a:cs typeface="Times New Roman" panose="02020603050405020304" pitchFamily="18" charset="0"/>
            </a:rPr>
            <a:t>Să construiască consensul pe plan intern;</a:t>
          </a:r>
          <a:endParaRPr lang="ru-RU" sz="1400" dirty="0">
            <a:latin typeface="Times New Roman" panose="02020603050405020304" pitchFamily="18" charset="0"/>
            <a:cs typeface="Times New Roman" panose="02020603050405020304" pitchFamily="18" charset="0"/>
          </a:endParaRPr>
        </a:p>
      </dgm:t>
    </dgm:pt>
    <dgm:pt modelId="{7363544D-6D3D-435D-9A26-8EB1CD4A1A95}" type="parTrans" cxnId="{EA13C4F0-6CB7-41FE-B64F-2935E1BB02B1}">
      <dgm:prSet/>
      <dgm:spPr/>
      <dgm:t>
        <a:bodyPr/>
        <a:lstStyle/>
        <a:p>
          <a:endParaRPr lang="ru-RU"/>
        </a:p>
      </dgm:t>
    </dgm:pt>
    <dgm:pt modelId="{A4B6598A-8B40-4C3A-821D-FA21FF660C27}" type="sibTrans" cxnId="{EA13C4F0-6CB7-41FE-B64F-2935E1BB02B1}">
      <dgm:prSet/>
      <dgm:spPr/>
      <dgm:t>
        <a:bodyPr/>
        <a:lstStyle/>
        <a:p>
          <a:endParaRPr lang="ru-RU"/>
        </a:p>
      </dgm:t>
    </dgm:pt>
    <dgm:pt modelId="{9562777E-022D-4060-9AC3-02CF048002A2}">
      <dgm:prSet phldrT="[Текст]" custT="1"/>
      <dgm:spPr/>
      <dgm:t>
        <a:bodyPr/>
        <a:lstStyle/>
        <a:p>
          <a:r>
            <a:rPr lang="ro-RO" sz="1400" dirty="0" smtClean="0">
              <a:latin typeface="Times New Roman" panose="02020603050405020304" pitchFamily="18" charset="0"/>
              <a:cs typeface="Times New Roman" panose="02020603050405020304" pitchFamily="18" charset="0"/>
            </a:rPr>
            <a:t>Să întărească încrederea şi cooperarea la nivel regional şi internațional;</a:t>
          </a:r>
          <a:endParaRPr lang="ru-RU" sz="1400" dirty="0">
            <a:latin typeface="Times New Roman" panose="02020603050405020304" pitchFamily="18" charset="0"/>
            <a:cs typeface="Times New Roman" panose="02020603050405020304" pitchFamily="18" charset="0"/>
          </a:endParaRPr>
        </a:p>
      </dgm:t>
    </dgm:pt>
    <dgm:pt modelId="{7990E8AA-D2C0-4286-BED3-339182257493}" type="parTrans" cxnId="{39CB40A5-936C-4794-8087-00B811107917}">
      <dgm:prSet/>
      <dgm:spPr/>
      <dgm:t>
        <a:bodyPr/>
        <a:lstStyle/>
        <a:p>
          <a:endParaRPr lang="ru-RU"/>
        </a:p>
      </dgm:t>
    </dgm:pt>
    <dgm:pt modelId="{45043928-B46B-4477-B7A0-6DA3D67F2D3F}" type="sibTrans" cxnId="{39CB40A5-936C-4794-8087-00B811107917}">
      <dgm:prSet/>
      <dgm:spPr/>
      <dgm:t>
        <a:bodyPr/>
        <a:lstStyle/>
        <a:p>
          <a:endParaRPr lang="ru-RU"/>
        </a:p>
      </dgm:t>
    </dgm:pt>
    <dgm:pt modelId="{806E8693-65DE-48BF-9E27-F43C2AE06C0F}" type="pres">
      <dgm:prSet presAssocID="{4D504795-E5D6-49D4-9AEC-77516FC4DE14}" presName="CompostProcess" presStyleCnt="0">
        <dgm:presLayoutVars>
          <dgm:dir/>
          <dgm:resizeHandles val="exact"/>
        </dgm:presLayoutVars>
      </dgm:prSet>
      <dgm:spPr/>
      <dgm:t>
        <a:bodyPr/>
        <a:lstStyle/>
        <a:p>
          <a:endParaRPr lang="ru-RU"/>
        </a:p>
      </dgm:t>
    </dgm:pt>
    <dgm:pt modelId="{1081D2FE-EFC4-48CA-80E8-73CB406FC5C1}" type="pres">
      <dgm:prSet presAssocID="{4D504795-E5D6-49D4-9AEC-77516FC4DE14}" presName="arrow" presStyleLbl="bgShp" presStyleIdx="0" presStyleCnt="1"/>
      <dgm:spPr/>
    </dgm:pt>
    <dgm:pt modelId="{DBE5DDF3-9B9A-488C-8BCB-5DE9589DFA74}" type="pres">
      <dgm:prSet presAssocID="{4D504795-E5D6-49D4-9AEC-77516FC4DE14}" presName="linearProcess" presStyleCnt="0"/>
      <dgm:spPr/>
    </dgm:pt>
    <dgm:pt modelId="{6E3D1385-CE35-4E8E-BE30-122D49D777A5}" type="pres">
      <dgm:prSet presAssocID="{500A4B71-43AD-4D82-8B40-24A920FFDB13}" presName="textNode" presStyleLbl="node1" presStyleIdx="0" presStyleCnt="5">
        <dgm:presLayoutVars>
          <dgm:bulletEnabled val="1"/>
        </dgm:presLayoutVars>
      </dgm:prSet>
      <dgm:spPr/>
      <dgm:t>
        <a:bodyPr/>
        <a:lstStyle/>
        <a:p>
          <a:endParaRPr lang="ru-RU"/>
        </a:p>
      </dgm:t>
    </dgm:pt>
    <dgm:pt modelId="{16D40175-EAB3-4C02-A926-D937428B9138}" type="pres">
      <dgm:prSet presAssocID="{8E3ED6CD-9960-4BDB-8542-9EDB8B6EDC0A}" presName="sibTrans" presStyleCnt="0"/>
      <dgm:spPr/>
    </dgm:pt>
    <dgm:pt modelId="{6513E681-2B12-4691-A836-23C8879BC57D}" type="pres">
      <dgm:prSet presAssocID="{6AF07C46-6201-4F12-9C6D-18854C7AE205}" presName="textNode" presStyleLbl="node1" presStyleIdx="1" presStyleCnt="5">
        <dgm:presLayoutVars>
          <dgm:bulletEnabled val="1"/>
        </dgm:presLayoutVars>
      </dgm:prSet>
      <dgm:spPr/>
      <dgm:t>
        <a:bodyPr/>
        <a:lstStyle/>
        <a:p>
          <a:endParaRPr lang="ru-RU"/>
        </a:p>
      </dgm:t>
    </dgm:pt>
    <dgm:pt modelId="{E5153845-A8FF-410A-9E66-670E7AAF9CF2}" type="pres">
      <dgm:prSet presAssocID="{F93DB465-6B72-46FA-BCB7-8B87073F7018}" presName="sibTrans" presStyleCnt="0"/>
      <dgm:spPr/>
    </dgm:pt>
    <dgm:pt modelId="{058881AD-2F7F-4ACE-A698-CC1B773D8853}" type="pres">
      <dgm:prSet presAssocID="{75C2C55F-EAA9-4E1E-9B50-F68F5C1CE737}" presName="textNode" presStyleLbl="node1" presStyleIdx="2" presStyleCnt="5">
        <dgm:presLayoutVars>
          <dgm:bulletEnabled val="1"/>
        </dgm:presLayoutVars>
      </dgm:prSet>
      <dgm:spPr/>
      <dgm:t>
        <a:bodyPr/>
        <a:lstStyle/>
        <a:p>
          <a:endParaRPr lang="ru-RU"/>
        </a:p>
      </dgm:t>
    </dgm:pt>
    <dgm:pt modelId="{0DE129EE-A824-4CFA-B4FC-A9ACF4130BFB}" type="pres">
      <dgm:prSet presAssocID="{1F3D34C2-62CA-4B46-8101-95B38A7CA324}" presName="sibTrans" presStyleCnt="0"/>
      <dgm:spPr/>
    </dgm:pt>
    <dgm:pt modelId="{87D6583B-65C3-4C39-BB20-B39D3390C0BA}" type="pres">
      <dgm:prSet presAssocID="{D783C96F-0039-418F-B3F8-6A2821C2AA1C}" presName="textNode" presStyleLbl="node1" presStyleIdx="3" presStyleCnt="5">
        <dgm:presLayoutVars>
          <dgm:bulletEnabled val="1"/>
        </dgm:presLayoutVars>
      </dgm:prSet>
      <dgm:spPr/>
      <dgm:t>
        <a:bodyPr/>
        <a:lstStyle/>
        <a:p>
          <a:endParaRPr lang="ru-RU"/>
        </a:p>
      </dgm:t>
    </dgm:pt>
    <dgm:pt modelId="{C857CB2A-0793-477F-B2CD-CDBD4305CFCB}" type="pres">
      <dgm:prSet presAssocID="{A4B6598A-8B40-4C3A-821D-FA21FF660C27}" presName="sibTrans" presStyleCnt="0"/>
      <dgm:spPr/>
    </dgm:pt>
    <dgm:pt modelId="{D93D5B40-A5DC-4B1A-AEE7-192F1E6B23FD}" type="pres">
      <dgm:prSet presAssocID="{9562777E-022D-4060-9AC3-02CF048002A2}" presName="textNode" presStyleLbl="node1" presStyleIdx="4" presStyleCnt="5">
        <dgm:presLayoutVars>
          <dgm:bulletEnabled val="1"/>
        </dgm:presLayoutVars>
      </dgm:prSet>
      <dgm:spPr/>
      <dgm:t>
        <a:bodyPr/>
        <a:lstStyle/>
        <a:p>
          <a:endParaRPr lang="ru-RU"/>
        </a:p>
      </dgm:t>
    </dgm:pt>
  </dgm:ptLst>
  <dgm:cxnLst>
    <dgm:cxn modelId="{A8C4DE36-CC4C-4A65-A76D-65E04F10D7C8}" srcId="{4D504795-E5D6-49D4-9AEC-77516FC4DE14}" destId="{6AF07C46-6201-4F12-9C6D-18854C7AE205}" srcOrd="1" destOrd="0" parTransId="{3004ADAB-909E-47FA-B634-306E151CC391}" sibTransId="{F93DB465-6B72-46FA-BCB7-8B87073F7018}"/>
    <dgm:cxn modelId="{5F2E9DDB-52A4-4349-A471-FE87D75B3C61}" srcId="{4D504795-E5D6-49D4-9AEC-77516FC4DE14}" destId="{500A4B71-43AD-4D82-8B40-24A920FFDB13}" srcOrd="0" destOrd="0" parTransId="{86812E29-1E5A-43FA-84A1-14439C040BC5}" sibTransId="{8E3ED6CD-9960-4BDB-8542-9EDB8B6EDC0A}"/>
    <dgm:cxn modelId="{F04D37DE-7AA5-43C1-B50F-3B61B6B22E7A}" type="presOf" srcId="{75C2C55F-EAA9-4E1E-9B50-F68F5C1CE737}" destId="{058881AD-2F7F-4ACE-A698-CC1B773D8853}" srcOrd="0" destOrd="0" presId="urn:microsoft.com/office/officeart/2005/8/layout/hProcess9"/>
    <dgm:cxn modelId="{C0272A62-ECEC-406C-81F4-6CD51C69276F}" type="presOf" srcId="{9562777E-022D-4060-9AC3-02CF048002A2}" destId="{D93D5B40-A5DC-4B1A-AEE7-192F1E6B23FD}" srcOrd="0" destOrd="0" presId="urn:microsoft.com/office/officeart/2005/8/layout/hProcess9"/>
    <dgm:cxn modelId="{39CB40A5-936C-4794-8087-00B811107917}" srcId="{4D504795-E5D6-49D4-9AEC-77516FC4DE14}" destId="{9562777E-022D-4060-9AC3-02CF048002A2}" srcOrd="4" destOrd="0" parTransId="{7990E8AA-D2C0-4286-BED3-339182257493}" sibTransId="{45043928-B46B-4477-B7A0-6DA3D67F2D3F}"/>
    <dgm:cxn modelId="{60CDCDB6-CCF2-4FC3-A6EA-78BEC76CEE04}" type="presOf" srcId="{500A4B71-43AD-4D82-8B40-24A920FFDB13}" destId="{6E3D1385-CE35-4E8E-BE30-122D49D777A5}" srcOrd="0" destOrd="0" presId="urn:microsoft.com/office/officeart/2005/8/layout/hProcess9"/>
    <dgm:cxn modelId="{63DAA395-A8F7-4EE3-948B-AD19EF4DF723}" type="presOf" srcId="{D783C96F-0039-418F-B3F8-6A2821C2AA1C}" destId="{87D6583B-65C3-4C39-BB20-B39D3390C0BA}" srcOrd="0" destOrd="0" presId="urn:microsoft.com/office/officeart/2005/8/layout/hProcess9"/>
    <dgm:cxn modelId="{EA13C4F0-6CB7-41FE-B64F-2935E1BB02B1}" srcId="{4D504795-E5D6-49D4-9AEC-77516FC4DE14}" destId="{D783C96F-0039-418F-B3F8-6A2821C2AA1C}" srcOrd="3" destOrd="0" parTransId="{7363544D-6D3D-435D-9A26-8EB1CD4A1A95}" sibTransId="{A4B6598A-8B40-4C3A-821D-FA21FF660C27}"/>
    <dgm:cxn modelId="{53174F5D-8C8B-41DD-8B29-3AB16CEA8F18}" type="presOf" srcId="{4D504795-E5D6-49D4-9AEC-77516FC4DE14}" destId="{806E8693-65DE-48BF-9E27-F43C2AE06C0F}" srcOrd="0" destOrd="0" presId="urn:microsoft.com/office/officeart/2005/8/layout/hProcess9"/>
    <dgm:cxn modelId="{20003E88-6A01-4EB2-A279-0DFBA5267E2A}" type="presOf" srcId="{6AF07C46-6201-4F12-9C6D-18854C7AE205}" destId="{6513E681-2B12-4691-A836-23C8879BC57D}" srcOrd="0" destOrd="0" presId="urn:microsoft.com/office/officeart/2005/8/layout/hProcess9"/>
    <dgm:cxn modelId="{50191DA0-FE07-4475-9422-4D78DA08E732}" srcId="{4D504795-E5D6-49D4-9AEC-77516FC4DE14}" destId="{75C2C55F-EAA9-4E1E-9B50-F68F5C1CE737}" srcOrd="2" destOrd="0" parTransId="{CC425A72-07F8-43EE-AAE5-85CEB0D956C2}" sibTransId="{1F3D34C2-62CA-4B46-8101-95B38A7CA324}"/>
    <dgm:cxn modelId="{8B672A35-B32F-46CA-8ED2-06D845B7638C}" type="presParOf" srcId="{806E8693-65DE-48BF-9E27-F43C2AE06C0F}" destId="{1081D2FE-EFC4-48CA-80E8-73CB406FC5C1}" srcOrd="0" destOrd="0" presId="urn:microsoft.com/office/officeart/2005/8/layout/hProcess9"/>
    <dgm:cxn modelId="{DAB64D9B-0964-4A5B-8C36-2B4249736257}" type="presParOf" srcId="{806E8693-65DE-48BF-9E27-F43C2AE06C0F}" destId="{DBE5DDF3-9B9A-488C-8BCB-5DE9589DFA74}" srcOrd="1" destOrd="0" presId="urn:microsoft.com/office/officeart/2005/8/layout/hProcess9"/>
    <dgm:cxn modelId="{CAF44940-4CE9-470C-B0F2-C2FFC41C68FF}" type="presParOf" srcId="{DBE5DDF3-9B9A-488C-8BCB-5DE9589DFA74}" destId="{6E3D1385-CE35-4E8E-BE30-122D49D777A5}" srcOrd="0" destOrd="0" presId="urn:microsoft.com/office/officeart/2005/8/layout/hProcess9"/>
    <dgm:cxn modelId="{F7DF8BD3-15BD-4CFE-A2B2-E31347F4F1B7}" type="presParOf" srcId="{DBE5DDF3-9B9A-488C-8BCB-5DE9589DFA74}" destId="{16D40175-EAB3-4C02-A926-D937428B9138}" srcOrd="1" destOrd="0" presId="urn:microsoft.com/office/officeart/2005/8/layout/hProcess9"/>
    <dgm:cxn modelId="{850D1B33-E9E7-47DC-9A0F-36D8660A8D60}" type="presParOf" srcId="{DBE5DDF3-9B9A-488C-8BCB-5DE9589DFA74}" destId="{6513E681-2B12-4691-A836-23C8879BC57D}" srcOrd="2" destOrd="0" presId="urn:microsoft.com/office/officeart/2005/8/layout/hProcess9"/>
    <dgm:cxn modelId="{D456A1D3-7C58-4E6C-83D3-18EFBF59AB9A}" type="presParOf" srcId="{DBE5DDF3-9B9A-488C-8BCB-5DE9589DFA74}" destId="{E5153845-A8FF-410A-9E66-670E7AAF9CF2}" srcOrd="3" destOrd="0" presId="urn:microsoft.com/office/officeart/2005/8/layout/hProcess9"/>
    <dgm:cxn modelId="{D4B13E28-EB8F-4D1E-B164-1CDFBD5515A0}" type="presParOf" srcId="{DBE5DDF3-9B9A-488C-8BCB-5DE9589DFA74}" destId="{058881AD-2F7F-4ACE-A698-CC1B773D8853}" srcOrd="4" destOrd="0" presId="urn:microsoft.com/office/officeart/2005/8/layout/hProcess9"/>
    <dgm:cxn modelId="{2DE7CD3B-9616-474D-8EAF-E04F18F67AE0}" type="presParOf" srcId="{DBE5DDF3-9B9A-488C-8BCB-5DE9589DFA74}" destId="{0DE129EE-A824-4CFA-B4FC-A9ACF4130BFB}" srcOrd="5" destOrd="0" presId="urn:microsoft.com/office/officeart/2005/8/layout/hProcess9"/>
    <dgm:cxn modelId="{4AEBAE7B-7525-47E8-8658-3A00441D1B77}" type="presParOf" srcId="{DBE5DDF3-9B9A-488C-8BCB-5DE9589DFA74}" destId="{87D6583B-65C3-4C39-BB20-B39D3390C0BA}" srcOrd="6" destOrd="0" presId="urn:microsoft.com/office/officeart/2005/8/layout/hProcess9"/>
    <dgm:cxn modelId="{963CFB81-8EDA-45E1-915F-40744831DC1E}" type="presParOf" srcId="{DBE5DDF3-9B9A-488C-8BCB-5DE9589DFA74}" destId="{C857CB2A-0793-477F-B2CD-CDBD4305CFCB}" srcOrd="7" destOrd="0" presId="urn:microsoft.com/office/officeart/2005/8/layout/hProcess9"/>
    <dgm:cxn modelId="{41C75BA4-92B0-4BA7-B37B-45AAA4254BB8}" type="presParOf" srcId="{DBE5DDF3-9B9A-488C-8BCB-5DE9589DFA74}" destId="{D93D5B40-A5DC-4B1A-AEE7-192F1E6B23FD}" srcOrd="8"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7CF6FD2-E1F4-4983-9F29-D402E4112A60}"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ru-RU"/>
        </a:p>
      </dgm:t>
    </dgm:pt>
    <dgm:pt modelId="{E252BA6A-29AD-4050-A577-A604AA57D19C}">
      <dgm:prSet phldrT="[Текст]"/>
      <dgm:spPr/>
      <dgm:t>
        <a:bodyPr/>
        <a:lstStyle/>
        <a:p>
          <a:r>
            <a:rPr lang="ro-RO" dirty="0" smtClean="0">
              <a:latin typeface="Times New Roman" panose="02020603050405020304" pitchFamily="18" charset="0"/>
              <a:cs typeface="Times New Roman" panose="02020603050405020304" pitchFamily="18" charset="0"/>
            </a:rPr>
            <a:t>În primul rând, pentru a constitui un cadru cuprinzător, politica de securitate națională necesită o analiză aprofundată a tuturor amenințărilor la adresa securității naționale. Amenințările interne şi externe au fost vreme îndelungată tratate separat, dar actualmente politica de securitate tinde din ce în ce mai mult spre o evaluare complexă a condițiilor interne şi internaționale, în egală măsură.</a:t>
          </a:r>
          <a:endParaRPr lang="ru-RU" dirty="0">
            <a:latin typeface="Times New Roman" panose="02020603050405020304" pitchFamily="18" charset="0"/>
            <a:cs typeface="Times New Roman" panose="02020603050405020304" pitchFamily="18" charset="0"/>
          </a:endParaRPr>
        </a:p>
      </dgm:t>
    </dgm:pt>
    <dgm:pt modelId="{3A31E6C3-B7E0-410B-BFC2-A7E1E247DF92}" type="parTrans" cxnId="{D00112A2-D2E3-4B16-A54A-C3C92018E2FB}">
      <dgm:prSet/>
      <dgm:spPr/>
      <dgm:t>
        <a:bodyPr/>
        <a:lstStyle/>
        <a:p>
          <a:endParaRPr lang="ru-RU"/>
        </a:p>
      </dgm:t>
    </dgm:pt>
    <dgm:pt modelId="{7AF5F49F-8357-4CB3-9D4C-F4AF59D1D5A4}" type="sibTrans" cxnId="{D00112A2-D2E3-4B16-A54A-C3C92018E2FB}">
      <dgm:prSet/>
      <dgm:spPr/>
      <dgm:t>
        <a:bodyPr/>
        <a:lstStyle/>
        <a:p>
          <a:endParaRPr lang="ru-RU"/>
        </a:p>
      </dgm:t>
    </dgm:pt>
    <dgm:pt modelId="{E03C4AAC-4589-449C-BCEE-B30175F2D93B}">
      <dgm:prSet phldrT="[Текст]"/>
      <dgm:spPr/>
      <dgm:t>
        <a:bodyPr/>
        <a:lstStyle/>
        <a:p>
          <a:r>
            <a:rPr lang="ro-RO" dirty="0" smtClean="0">
              <a:latin typeface="Times New Roman" panose="02020603050405020304" pitchFamily="18" charset="0"/>
              <a:cs typeface="Times New Roman" panose="02020603050405020304" pitchFamily="18" charset="0"/>
            </a:rPr>
            <a:t>În al doilea rând, politica de securitate națională poate juca un rol pozitiv în armonizarea contribuțiilor aduse de numărul crescând de actori din domeniul securității, printre care cei de nivel național, autoritățile locale, comunitatea de afaceri (de exemplu, pentru protejarea infrastructurii vitale), diverse organizații ale societății civile, precum şi instituțiile regionale şi internaționale.</a:t>
          </a:r>
          <a:endParaRPr lang="ru-RU" dirty="0">
            <a:latin typeface="Times New Roman" panose="02020603050405020304" pitchFamily="18" charset="0"/>
            <a:cs typeface="Times New Roman" panose="02020603050405020304" pitchFamily="18" charset="0"/>
          </a:endParaRPr>
        </a:p>
      </dgm:t>
    </dgm:pt>
    <dgm:pt modelId="{07B6D4A2-498C-45EF-8CCF-DD50259B3B91}" type="parTrans" cxnId="{B5183DF3-C16F-4980-8D6A-BA7A64ED98C5}">
      <dgm:prSet/>
      <dgm:spPr/>
      <dgm:t>
        <a:bodyPr/>
        <a:lstStyle/>
        <a:p>
          <a:endParaRPr lang="ru-RU"/>
        </a:p>
      </dgm:t>
    </dgm:pt>
    <dgm:pt modelId="{B2B91417-475E-4AD2-952C-FCF7F9A0CC9D}" type="sibTrans" cxnId="{B5183DF3-C16F-4980-8D6A-BA7A64ED98C5}">
      <dgm:prSet/>
      <dgm:spPr/>
      <dgm:t>
        <a:bodyPr/>
        <a:lstStyle/>
        <a:p>
          <a:endParaRPr lang="ru-RU"/>
        </a:p>
      </dgm:t>
    </dgm:pt>
    <dgm:pt modelId="{2F50546F-A7DB-457E-8F42-58695CAC6D3A}">
      <dgm:prSet phldrT="[Текст]"/>
      <dgm:spPr/>
      <dgm:t>
        <a:bodyPr/>
        <a:lstStyle/>
        <a:p>
          <a:r>
            <a:rPr lang="ro-RO" dirty="0" smtClean="0">
              <a:latin typeface="Times New Roman" panose="02020603050405020304" pitchFamily="18" charset="0"/>
              <a:cs typeface="Times New Roman" panose="02020603050405020304" pitchFamily="18" charset="0"/>
            </a:rPr>
            <a:t>În al treilea rând, politica de securitate națională dă o orientare politică diverșilor actori implicați în securitatea națională. Politica de securitate națională oferă repere pentru alinierea deciziilor operaționale la obiectivele pe termen lung şi scurt ale politicii naționale. </a:t>
          </a:r>
          <a:endParaRPr lang="ru-RU" dirty="0">
            <a:latin typeface="Times New Roman" panose="02020603050405020304" pitchFamily="18" charset="0"/>
            <a:cs typeface="Times New Roman" panose="02020603050405020304" pitchFamily="18" charset="0"/>
          </a:endParaRPr>
        </a:p>
      </dgm:t>
    </dgm:pt>
    <dgm:pt modelId="{C88E16BE-36BB-4BDE-B01E-D8DE00D7D8A9}" type="parTrans" cxnId="{AE5A155F-BDD1-4872-965E-C25E047046B3}">
      <dgm:prSet/>
      <dgm:spPr/>
      <dgm:t>
        <a:bodyPr/>
        <a:lstStyle/>
        <a:p>
          <a:endParaRPr lang="ru-RU"/>
        </a:p>
      </dgm:t>
    </dgm:pt>
    <dgm:pt modelId="{B69A5467-F2A0-4EB2-9024-F813275669CA}" type="sibTrans" cxnId="{AE5A155F-BDD1-4872-965E-C25E047046B3}">
      <dgm:prSet/>
      <dgm:spPr/>
      <dgm:t>
        <a:bodyPr/>
        <a:lstStyle/>
        <a:p>
          <a:endParaRPr lang="ru-RU"/>
        </a:p>
      </dgm:t>
    </dgm:pt>
    <dgm:pt modelId="{C622333F-C78A-4C18-93EE-D8C018A070FC}">
      <dgm:prSet phldrT="[Текст]"/>
      <dgm:spPr/>
      <dgm:t>
        <a:bodyPr/>
        <a:lstStyle/>
        <a:p>
          <a:r>
            <a:rPr lang="ro-RO" dirty="0" smtClean="0">
              <a:latin typeface="Times New Roman" panose="02020603050405020304" pitchFamily="18" charset="0"/>
              <a:cs typeface="Times New Roman" panose="02020603050405020304" pitchFamily="18" charset="0"/>
            </a:rPr>
            <a:t>În al patrulea rând, politica de securitate națională asigură o largă participare la elaborarea politicii de securitate deoarece extinde dialogul şi cooperarea dincolo de limitările profesionale, instituționale sau partinice. În acest fel, dialogul poate duce la un consens cu privire la valorile şi interesele naționale fundamentale şi la gama de amenințări la adresa acestor valori şi interese. </a:t>
          </a:r>
          <a:endParaRPr lang="ru-RU" dirty="0">
            <a:latin typeface="Times New Roman" panose="02020603050405020304" pitchFamily="18" charset="0"/>
            <a:cs typeface="Times New Roman" panose="02020603050405020304" pitchFamily="18" charset="0"/>
          </a:endParaRPr>
        </a:p>
      </dgm:t>
    </dgm:pt>
    <dgm:pt modelId="{4DDB1ADE-54B7-4D52-9D25-D13F393FB2C0}" type="parTrans" cxnId="{EBC4A622-F79C-4B31-AB5C-B204971A411B}">
      <dgm:prSet/>
      <dgm:spPr/>
      <dgm:t>
        <a:bodyPr/>
        <a:lstStyle/>
        <a:p>
          <a:endParaRPr lang="ru-RU"/>
        </a:p>
      </dgm:t>
    </dgm:pt>
    <dgm:pt modelId="{52DE2A20-692F-4A9B-9F50-02BC9FDA5BC5}" type="sibTrans" cxnId="{EBC4A622-F79C-4B31-AB5C-B204971A411B}">
      <dgm:prSet/>
      <dgm:spPr/>
      <dgm:t>
        <a:bodyPr/>
        <a:lstStyle/>
        <a:p>
          <a:endParaRPr lang="ru-RU"/>
        </a:p>
      </dgm:t>
    </dgm:pt>
    <dgm:pt modelId="{3F6CCC86-86B7-4E9B-94D7-64FB5BB5611E}">
      <dgm:prSet phldrT="[Текст]"/>
      <dgm:spPr/>
      <dgm:t>
        <a:bodyPr/>
        <a:lstStyle/>
        <a:p>
          <a:r>
            <a:rPr lang="ro-RO" dirty="0" smtClean="0">
              <a:latin typeface="Times New Roman" panose="02020603050405020304" pitchFamily="18" charset="0"/>
              <a:cs typeface="Times New Roman" panose="02020603050405020304" pitchFamily="18" charset="0"/>
            </a:rPr>
            <a:t>În al cincilea rând, politica de securitate națională este un instrument de întărire a încrederii la nivel regional şi internațional. Printr-o politică coerentă şi transparentă, statul împărtășește preocupările sale legate de securitate comunității internaționale, facilitând astfel înțelegerea şi cooperarea internațională.</a:t>
          </a:r>
          <a:endParaRPr lang="ru-RU" dirty="0">
            <a:latin typeface="Times New Roman" panose="02020603050405020304" pitchFamily="18" charset="0"/>
            <a:cs typeface="Times New Roman" panose="02020603050405020304" pitchFamily="18" charset="0"/>
          </a:endParaRPr>
        </a:p>
      </dgm:t>
    </dgm:pt>
    <dgm:pt modelId="{E8815503-AFB3-4160-84BD-7800EC2AAEA2}" type="parTrans" cxnId="{0CEAD10B-AFAD-4BE3-BA31-C4D81464D030}">
      <dgm:prSet/>
      <dgm:spPr/>
      <dgm:t>
        <a:bodyPr/>
        <a:lstStyle/>
        <a:p>
          <a:endParaRPr lang="ru-RU"/>
        </a:p>
      </dgm:t>
    </dgm:pt>
    <dgm:pt modelId="{807C32E8-DBC5-4FB6-9068-7DE909537ED2}" type="sibTrans" cxnId="{0CEAD10B-AFAD-4BE3-BA31-C4D81464D030}">
      <dgm:prSet/>
      <dgm:spPr/>
      <dgm:t>
        <a:bodyPr/>
        <a:lstStyle/>
        <a:p>
          <a:endParaRPr lang="ru-RU"/>
        </a:p>
      </dgm:t>
    </dgm:pt>
    <dgm:pt modelId="{BC83C08C-CF44-4101-8DB2-373E919BD80B}" type="pres">
      <dgm:prSet presAssocID="{47CF6FD2-E1F4-4983-9F29-D402E4112A60}" presName="diagram" presStyleCnt="0">
        <dgm:presLayoutVars>
          <dgm:dir/>
          <dgm:resizeHandles val="exact"/>
        </dgm:presLayoutVars>
      </dgm:prSet>
      <dgm:spPr/>
      <dgm:t>
        <a:bodyPr/>
        <a:lstStyle/>
        <a:p>
          <a:endParaRPr lang="ru-RU"/>
        </a:p>
      </dgm:t>
    </dgm:pt>
    <dgm:pt modelId="{2960B7B3-8A92-4F75-8CF3-B99200F0C27E}" type="pres">
      <dgm:prSet presAssocID="{E252BA6A-29AD-4050-A577-A604AA57D19C}" presName="node" presStyleLbl="node1" presStyleIdx="0" presStyleCnt="5">
        <dgm:presLayoutVars>
          <dgm:bulletEnabled val="1"/>
        </dgm:presLayoutVars>
      </dgm:prSet>
      <dgm:spPr/>
      <dgm:t>
        <a:bodyPr/>
        <a:lstStyle/>
        <a:p>
          <a:endParaRPr lang="ru-RU"/>
        </a:p>
      </dgm:t>
    </dgm:pt>
    <dgm:pt modelId="{D6CDA286-BB91-49A4-8EAA-7DB14AFE01B7}" type="pres">
      <dgm:prSet presAssocID="{7AF5F49F-8357-4CB3-9D4C-F4AF59D1D5A4}" presName="sibTrans" presStyleCnt="0"/>
      <dgm:spPr/>
    </dgm:pt>
    <dgm:pt modelId="{8AF75EA1-DCD7-4BC6-B550-4E92FB1AE72A}" type="pres">
      <dgm:prSet presAssocID="{E03C4AAC-4589-449C-BCEE-B30175F2D93B}" presName="node" presStyleLbl="node1" presStyleIdx="1" presStyleCnt="5">
        <dgm:presLayoutVars>
          <dgm:bulletEnabled val="1"/>
        </dgm:presLayoutVars>
      </dgm:prSet>
      <dgm:spPr/>
      <dgm:t>
        <a:bodyPr/>
        <a:lstStyle/>
        <a:p>
          <a:endParaRPr lang="ru-RU"/>
        </a:p>
      </dgm:t>
    </dgm:pt>
    <dgm:pt modelId="{7487BE8C-9399-4B9D-A380-540AD9365CB0}" type="pres">
      <dgm:prSet presAssocID="{B2B91417-475E-4AD2-952C-FCF7F9A0CC9D}" presName="sibTrans" presStyleCnt="0"/>
      <dgm:spPr/>
    </dgm:pt>
    <dgm:pt modelId="{F3255A38-E301-4812-B861-B0DCFE9CE90B}" type="pres">
      <dgm:prSet presAssocID="{2F50546F-A7DB-457E-8F42-58695CAC6D3A}" presName="node" presStyleLbl="node1" presStyleIdx="2" presStyleCnt="5">
        <dgm:presLayoutVars>
          <dgm:bulletEnabled val="1"/>
        </dgm:presLayoutVars>
      </dgm:prSet>
      <dgm:spPr/>
      <dgm:t>
        <a:bodyPr/>
        <a:lstStyle/>
        <a:p>
          <a:endParaRPr lang="ru-RU"/>
        </a:p>
      </dgm:t>
    </dgm:pt>
    <dgm:pt modelId="{9C3F1679-DE35-42A6-9684-9711A7E87E41}" type="pres">
      <dgm:prSet presAssocID="{B69A5467-F2A0-4EB2-9024-F813275669CA}" presName="sibTrans" presStyleCnt="0"/>
      <dgm:spPr/>
    </dgm:pt>
    <dgm:pt modelId="{0345AFF0-B044-4A06-81B9-234F47932E61}" type="pres">
      <dgm:prSet presAssocID="{C622333F-C78A-4C18-93EE-D8C018A070FC}" presName="node" presStyleLbl="node1" presStyleIdx="3" presStyleCnt="5">
        <dgm:presLayoutVars>
          <dgm:bulletEnabled val="1"/>
        </dgm:presLayoutVars>
      </dgm:prSet>
      <dgm:spPr/>
      <dgm:t>
        <a:bodyPr/>
        <a:lstStyle/>
        <a:p>
          <a:endParaRPr lang="ru-RU"/>
        </a:p>
      </dgm:t>
    </dgm:pt>
    <dgm:pt modelId="{1B75B05B-DA57-420B-8514-748B73691C64}" type="pres">
      <dgm:prSet presAssocID="{52DE2A20-692F-4A9B-9F50-02BC9FDA5BC5}" presName="sibTrans" presStyleCnt="0"/>
      <dgm:spPr/>
    </dgm:pt>
    <dgm:pt modelId="{DD55A8B2-B2EF-4626-8F6F-20BE5A001BE4}" type="pres">
      <dgm:prSet presAssocID="{3F6CCC86-86B7-4E9B-94D7-64FB5BB5611E}" presName="node" presStyleLbl="node1" presStyleIdx="4" presStyleCnt="5">
        <dgm:presLayoutVars>
          <dgm:bulletEnabled val="1"/>
        </dgm:presLayoutVars>
      </dgm:prSet>
      <dgm:spPr/>
      <dgm:t>
        <a:bodyPr/>
        <a:lstStyle/>
        <a:p>
          <a:endParaRPr lang="ru-RU"/>
        </a:p>
      </dgm:t>
    </dgm:pt>
  </dgm:ptLst>
  <dgm:cxnLst>
    <dgm:cxn modelId="{A5954AA1-1E5B-44E0-87B6-914A8ED8844E}" type="presOf" srcId="{E03C4AAC-4589-449C-BCEE-B30175F2D93B}" destId="{8AF75EA1-DCD7-4BC6-B550-4E92FB1AE72A}" srcOrd="0" destOrd="0" presId="urn:microsoft.com/office/officeart/2005/8/layout/default"/>
    <dgm:cxn modelId="{AE5A155F-BDD1-4872-965E-C25E047046B3}" srcId="{47CF6FD2-E1F4-4983-9F29-D402E4112A60}" destId="{2F50546F-A7DB-457E-8F42-58695CAC6D3A}" srcOrd="2" destOrd="0" parTransId="{C88E16BE-36BB-4BDE-B01E-D8DE00D7D8A9}" sibTransId="{B69A5467-F2A0-4EB2-9024-F813275669CA}"/>
    <dgm:cxn modelId="{09E67B3A-1851-4F5C-92CF-CC0C709156F4}" type="presOf" srcId="{2F50546F-A7DB-457E-8F42-58695CAC6D3A}" destId="{F3255A38-E301-4812-B861-B0DCFE9CE90B}" srcOrd="0" destOrd="0" presId="urn:microsoft.com/office/officeart/2005/8/layout/default"/>
    <dgm:cxn modelId="{0CEAD10B-AFAD-4BE3-BA31-C4D81464D030}" srcId="{47CF6FD2-E1F4-4983-9F29-D402E4112A60}" destId="{3F6CCC86-86B7-4E9B-94D7-64FB5BB5611E}" srcOrd="4" destOrd="0" parTransId="{E8815503-AFB3-4160-84BD-7800EC2AAEA2}" sibTransId="{807C32E8-DBC5-4FB6-9068-7DE909537ED2}"/>
    <dgm:cxn modelId="{B5183DF3-C16F-4980-8D6A-BA7A64ED98C5}" srcId="{47CF6FD2-E1F4-4983-9F29-D402E4112A60}" destId="{E03C4AAC-4589-449C-BCEE-B30175F2D93B}" srcOrd="1" destOrd="0" parTransId="{07B6D4A2-498C-45EF-8CCF-DD50259B3B91}" sibTransId="{B2B91417-475E-4AD2-952C-FCF7F9A0CC9D}"/>
    <dgm:cxn modelId="{EBC4A622-F79C-4B31-AB5C-B204971A411B}" srcId="{47CF6FD2-E1F4-4983-9F29-D402E4112A60}" destId="{C622333F-C78A-4C18-93EE-D8C018A070FC}" srcOrd="3" destOrd="0" parTransId="{4DDB1ADE-54B7-4D52-9D25-D13F393FB2C0}" sibTransId="{52DE2A20-692F-4A9B-9F50-02BC9FDA5BC5}"/>
    <dgm:cxn modelId="{1F6C1B18-6D77-4124-B729-54CF33C9FB16}" type="presOf" srcId="{C622333F-C78A-4C18-93EE-D8C018A070FC}" destId="{0345AFF0-B044-4A06-81B9-234F47932E61}" srcOrd="0" destOrd="0" presId="urn:microsoft.com/office/officeart/2005/8/layout/default"/>
    <dgm:cxn modelId="{98218E56-6F7D-417C-955C-50AB7C78D5AA}" type="presOf" srcId="{3F6CCC86-86B7-4E9B-94D7-64FB5BB5611E}" destId="{DD55A8B2-B2EF-4626-8F6F-20BE5A001BE4}" srcOrd="0" destOrd="0" presId="urn:microsoft.com/office/officeart/2005/8/layout/default"/>
    <dgm:cxn modelId="{D00112A2-D2E3-4B16-A54A-C3C92018E2FB}" srcId="{47CF6FD2-E1F4-4983-9F29-D402E4112A60}" destId="{E252BA6A-29AD-4050-A577-A604AA57D19C}" srcOrd="0" destOrd="0" parTransId="{3A31E6C3-B7E0-410B-BFC2-A7E1E247DF92}" sibTransId="{7AF5F49F-8357-4CB3-9D4C-F4AF59D1D5A4}"/>
    <dgm:cxn modelId="{41108CF3-427A-4C8D-B982-26E89F010CCA}" type="presOf" srcId="{E252BA6A-29AD-4050-A577-A604AA57D19C}" destId="{2960B7B3-8A92-4F75-8CF3-B99200F0C27E}" srcOrd="0" destOrd="0" presId="urn:microsoft.com/office/officeart/2005/8/layout/default"/>
    <dgm:cxn modelId="{A2E5DE1E-08BF-4F60-B472-8FB82717F6D1}" type="presOf" srcId="{47CF6FD2-E1F4-4983-9F29-D402E4112A60}" destId="{BC83C08C-CF44-4101-8DB2-373E919BD80B}" srcOrd="0" destOrd="0" presId="urn:microsoft.com/office/officeart/2005/8/layout/default"/>
    <dgm:cxn modelId="{5B521E18-7999-44D1-9859-AE2FB7E8D247}" type="presParOf" srcId="{BC83C08C-CF44-4101-8DB2-373E919BD80B}" destId="{2960B7B3-8A92-4F75-8CF3-B99200F0C27E}" srcOrd="0" destOrd="0" presId="urn:microsoft.com/office/officeart/2005/8/layout/default"/>
    <dgm:cxn modelId="{4EF594EA-0A52-4B2D-8CA4-187D7B826CED}" type="presParOf" srcId="{BC83C08C-CF44-4101-8DB2-373E919BD80B}" destId="{D6CDA286-BB91-49A4-8EAA-7DB14AFE01B7}" srcOrd="1" destOrd="0" presId="urn:microsoft.com/office/officeart/2005/8/layout/default"/>
    <dgm:cxn modelId="{2651A87F-309C-4AC8-8258-7E6703D02C2B}" type="presParOf" srcId="{BC83C08C-CF44-4101-8DB2-373E919BD80B}" destId="{8AF75EA1-DCD7-4BC6-B550-4E92FB1AE72A}" srcOrd="2" destOrd="0" presId="urn:microsoft.com/office/officeart/2005/8/layout/default"/>
    <dgm:cxn modelId="{9FF1E4F1-5B02-491A-87F4-B988D8F6570D}" type="presParOf" srcId="{BC83C08C-CF44-4101-8DB2-373E919BD80B}" destId="{7487BE8C-9399-4B9D-A380-540AD9365CB0}" srcOrd="3" destOrd="0" presId="urn:microsoft.com/office/officeart/2005/8/layout/default"/>
    <dgm:cxn modelId="{976410DC-5222-4CB2-9AA6-D24901B77448}" type="presParOf" srcId="{BC83C08C-CF44-4101-8DB2-373E919BD80B}" destId="{F3255A38-E301-4812-B861-B0DCFE9CE90B}" srcOrd="4" destOrd="0" presId="urn:microsoft.com/office/officeart/2005/8/layout/default"/>
    <dgm:cxn modelId="{068FB573-F033-4FC1-98F6-B1A5829D3589}" type="presParOf" srcId="{BC83C08C-CF44-4101-8DB2-373E919BD80B}" destId="{9C3F1679-DE35-42A6-9684-9711A7E87E41}" srcOrd="5" destOrd="0" presId="urn:microsoft.com/office/officeart/2005/8/layout/default"/>
    <dgm:cxn modelId="{90FD24BC-6686-4F45-A0BA-5970044294FD}" type="presParOf" srcId="{BC83C08C-CF44-4101-8DB2-373E919BD80B}" destId="{0345AFF0-B044-4A06-81B9-234F47932E61}" srcOrd="6" destOrd="0" presId="urn:microsoft.com/office/officeart/2005/8/layout/default"/>
    <dgm:cxn modelId="{9D6A2445-7E5A-4EF6-892E-19DF87406FDF}" type="presParOf" srcId="{BC83C08C-CF44-4101-8DB2-373E919BD80B}" destId="{1B75B05B-DA57-420B-8514-748B73691C64}" srcOrd="7" destOrd="0" presId="urn:microsoft.com/office/officeart/2005/8/layout/default"/>
    <dgm:cxn modelId="{F9158F54-CA44-4E93-A061-62487DEBD1C4}" type="presParOf" srcId="{BC83C08C-CF44-4101-8DB2-373E919BD80B}" destId="{DD55A8B2-B2EF-4626-8F6F-20BE5A001BE4}"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DFA42B4-1B74-4839-A650-F2B8B39253EA}" type="doc">
      <dgm:prSet loTypeId="urn:microsoft.com/office/officeart/2009/3/layout/IncreasingArrowsProcess" loCatId="process" qsTypeId="urn:microsoft.com/office/officeart/2005/8/quickstyle/simple1" qsCatId="simple" csTypeId="urn:microsoft.com/office/officeart/2005/8/colors/accent1_2" csCatId="accent1" phldr="1"/>
      <dgm:spPr/>
      <dgm:t>
        <a:bodyPr/>
        <a:lstStyle/>
        <a:p>
          <a:endParaRPr lang="ru-RU"/>
        </a:p>
      </dgm:t>
    </dgm:pt>
    <dgm:pt modelId="{F071F471-1439-49DB-B943-55DC48DDDAC5}">
      <dgm:prSet/>
      <dgm:spPr/>
      <dgm:t>
        <a:bodyPr/>
        <a:lstStyle/>
        <a:p>
          <a:r>
            <a:rPr lang="ro-RO" dirty="0" smtClean="0">
              <a:latin typeface="Times New Roman" panose="02020603050405020304" pitchFamily="18" charset="0"/>
              <a:cs typeface="Times New Roman" panose="02020603050405020304" pitchFamily="18" charset="0"/>
            </a:rPr>
            <a:t>Spațiul politic</a:t>
          </a:r>
          <a:endParaRPr lang="ru-RU" dirty="0">
            <a:latin typeface="Times New Roman" panose="02020603050405020304" pitchFamily="18" charset="0"/>
            <a:cs typeface="Times New Roman" panose="02020603050405020304" pitchFamily="18" charset="0"/>
          </a:endParaRPr>
        </a:p>
      </dgm:t>
    </dgm:pt>
    <dgm:pt modelId="{49ABFAE9-5D70-4076-8EFA-D6FC13BA8477}" type="parTrans" cxnId="{EBFAE7EC-7E87-4E1C-9A75-69D1DF6D7C4A}">
      <dgm:prSet/>
      <dgm:spPr/>
      <dgm:t>
        <a:bodyPr/>
        <a:lstStyle/>
        <a:p>
          <a:endParaRPr lang="ru-RU"/>
        </a:p>
      </dgm:t>
    </dgm:pt>
    <dgm:pt modelId="{CCC1AE52-B4E6-45E4-90ED-0DE5F923CC85}" type="sibTrans" cxnId="{EBFAE7EC-7E87-4E1C-9A75-69D1DF6D7C4A}">
      <dgm:prSet/>
      <dgm:spPr/>
      <dgm:t>
        <a:bodyPr/>
        <a:lstStyle/>
        <a:p>
          <a:endParaRPr lang="ru-RU"/>
        </a:p>
      </dgm:t>
    </dgm:pt>
    <dgm:pt modelId="{0D0BF0C0-BBA5-4B03-91F9-DE5BA99267C0}">
      <dgm:prSet phldrT="[Текст]" custT="1"/>
      <dgm:spPr/>
      <dgm:t>
        <a:bodyPr/>
        <a:lstStyle/>
        <a:p>
          <a:pPr algn="ctr"/>
          <a:r>
            <a:rPr lang="ro-RO" sz="1200" dirty="0" smtClean="0">
              <a:latin typeface="Times New Roman" panose="02020603050405020304" pitchFamily="18" charset="0"/>
              <a:cs typeface="Times New Roman" panose="02020603050405020304" pitchFamily="18" charset="0"/>
            </a:rPr>
            <a:t>Spațiul politic este constituit din zonele de manifestare şi proliferare a politicii în spațiu. Abordarea din această perspectivă se numește geopolitică.</a:t>
          </a:r>
          <a:endParaRPr lang="ru-RU" sz="1200" dirty="0">
            <a:latin typeface="Times New Roman" panose="02020603050405020304" pitchFamily="18" charset="0"/>
            <a:cs typeface="Times New Roman" panose="02020603050405020304" pitchFamily="18" charset="0"/>
          </a:endParaRPr>
        </a:p>
      </dgm:t>
    </dgm:pt>
    <dgm:pt modelId="{8109F5DA-5753-458B-AE54-EF4D60470EFE}" type="parTrans" cxnId="{A850F14C-5532-4020-9772-F465D973792C}">
      <dgm:prSet/>
      <dgm:spPr/>
      <dgm:t>
        <a:bodyPr/>
        <a:lstStyle/>
        <a:p>
          <a:endParaRPr lang="ru-RU"/>
        </a:p>
      </dgm:t>
    </dgm:pt>
    <dgm:pt modelId="{D92933A0-2980-4438-8D67-EF9627DE321B}" type="sibTrans" cxnId="{A850F14C-5532-4020-9772-F465D973792C}">
      <dgm:prSet/>
      <dgm:spPr/>
      <dgm:t>
        <a:bodyPr/>
        <a:lstStyle/>
        <a:p>
          <a:endParaRPr lang="ru-RU"/>
        </a:p>
      </dgm:t>
    </dgm:pt>
    <dgm:pt modelId="{055212B9-4485-4DFA-AEE9-E9F7B71AF4C8}">
      <dgm:prSet phldrT="[Текст]"/>
      <dgm:spPr/>
      <dgm:t>
        <a:bodyPr/>
        <a:lstStyle/>
        <a:p>
          <a:r>
            <a:rPr lang="ro-RO" dirty="0" smtClean="0">
              <a:latin typeface="Times New Roman" panose="02020603050405020304" pitchFamily="18" charset="0"/>
              <a:cs typeface="Times New Roman" panose="02020603050405020304" pitchFamily="18" charset="0"/>
            </a:rPr>
            <a:t>Ideologia puterii politice </a:t>
          </a:r>
          <a:endParaRPr lang="ru-RU" dirty="0">
            <a:latin typeface="Times New Roman" panose="02020603050405020304" pitchFamily="18" charset="0"/>
            <a:cs typeface="Times New Roman" panose="02020603050405020304" pitchFamily="18" charset="0"/>
          </a:endParaRPr>
        </a:p>
      </dgm:t>
    </dgm:pt>
    <dgm:pt modelId="{1D3BD62B-7A9B-4FE5-9158-56D214BFE47F}" type="parTrans" cxnId="{EF403B53-3DDD-49CC-8398-3C5C94DAD73B}">
      <dgm:prSet/>
      <dgm:spPr/>
      <dgm:t>
        <a:bodyPr/>
        <a:lstStyle/>
        <a:p>
          <a:endParaRPr lang="ru-RU"/>
        </a:p>
      </dgm:t>
    </dgm:pt>
    <dgm:pt modelId="{D7DB0BF7-5DEE-4671-AB25-727097860294}" type="sibTrans" cxnId="{EF403B53-3DDD-49CC-8398-3C5C94DAD73B}">
      <dgm:prSet/>
      <dgm:spPr/>
      <dgm:t>
        <a:bodyPr/>
        <a:lstStyle/>
        <a:p>
          <a:endParaRPr lang="ru-RU"/>
        </a:p>
      </dgm:t>
    </dgm:pt>
    <dgm:pt modelId="{24DBC84A-17A1-4294-A217-96D63EAE0244}">
      <dgm:prSet phldrT="[Текст]"/>
      <dgm:spPr/>
      <dgm:t>
        <a:bodyPr/>
        <a:lstStyle/>
        <a:p>
          <a:pPr algn="ctr"/>
          <a:r>
            <a:rPr lang="ro-RO" dirty="0" smtClean="0">
              <a:latin typeface="Times New Roman" panose="02020603050405020304" pitchFamily="18" charset="0"/>
              <a:cs typeface="Times New Roman" panose="02020603050405020304" pitchFamily="18" charset="0"/>
            </a:rPr>
            <a:t>De puterea politică sunt create şi realizate în practica politică în funcție de modalitățile în care acestea răspund aspirației de organizare mai bună a relațiilor dintre membrii comunității guvernate.</a:t>
          </a:r>
          <a:endParaRPr lang="ru-RU" dirty="0">
            <a:latin typeface="Times New Roman" panose="02020603050405020304" pitchFamily="18" charset="0"/>
            <a:cs typeface="Times New Roman" panose="02020603050405020304" pitchFamily="18" charset="0"/>
          </a:endParaRPr>
        </a:p>
      </dgm:t>
    </dgm:pt>
    <dgm:pt modelId="{FE98753A-E2F9-4118-BAEF-7EDEB2DE9D53}" type="parTrans" cxnId="{3C976300-9701-40A0-99D8-81EF2B8141AB}">
      <dgm:prSet/>
      <dgm:spPr/>
      <dgm:t>
        <a:bodyPr/>
        <a:lstStyle/>
        <a:p>
          <a:endParaRPr lang="ru-RU"/>
        </a:p>
      </dgm:t>
    </dgm:pt>
    <dgm:pt modelId="{C5F76252-8203-4C5F-9823-AB899CDC5D4C}" type="sibTrans" cxnId="{3C976300-9701-40A0-99D8-81EF2B8141AB}">
      <dgm:prSet/>
      <dgm:spPr/>
      <dgm:t>
        <a:bodyPr/>
        <a:lstStyle/>
        <a:p>
          <a:endParaRPr lang="ru-RU"/>
        </a:p>
      </dgm:t>
    </dgm:pt>
    <dgm:pt modelId="{6422F160-210C-46AD-86CC-B1A064DAB37A}">
      <dgm:prSet phldrT="[Текст]"/>
      <dgm:spPr/>
      <dgm:t>
        <a:bodyPr/>
        <a:lstStyle/>
        <a:p>
          <a:pPr algn="ctr"/>
          <a:r>
            <a:rPr lang="ro-RO" dirty="0" smtClean="0">
              <a:latin typeface="Times New Roman" panose="02020603050405020304" pitchFamily="18" charset="0"/>
              <a:cs typeface="Times New Roman" panose="02020603050405020304" pitchFamily="18" charset="0"/>
            </a:rPr>
            <a:t>Constituie liantul orientării comportamentului cetățenilor în domeniul elaborării şi asigurării securității. Ideologia definește, pe fond, modul de guvernare, natura sistemului economic etc. </a:t>
          </a:r>
          <a:endParaRPr lang="ru-RU" dirty="0">
            <a:latin typeface="Times New Roman" panose="02020603050405020304" pitchFamily="18" charset="0"/>
            <a:cs typeface="Times New Roman" panose="02020603050405020304" pitchFamily="18" charset="0"/>
          </a:endParaRPr>
        </a:p>
      </dgm:t>
    </dgm:pt>
    <dgm:pt modelId="{2E7AB27F-078E-47E4-8DFC-72E2FC2CB3F2}" type="parTrans" cxnId="{5E445CAA-FD4D-43F9-A71D-F303D668CE8D}">
      <dgm:prSet/>
      <dgm:spPr/>
      <dgm:t>
        <a:bodyPr/>
        <a:lstStyle/>
        <a:p>
          <a:endParaRPr lang="ru-RU"/>
        </a:p>
      </dgm:t>
    </dgm:pt>
    <dgm:pt modelId="{8E9F632E-9ACD-4950-B6C9-E0E21EC720A8}" type="sibTrans" cxnId="{5E445CAA-FD4D-43F9-A71D-F303D668CE8D}">
      <dgm:prSet/>
      <dgm:spPr/>
      <dgm:t>
        <a:bodyPr/>
        <a:lstStyle/>
        <a:p>
          <a:endParaRPr lang="ru-RU"/>
        </a:p>
      </dgm:t>
    </dgm:pt>
    <dgm:pt modelId="{812C01F3-C31F-4A36-866A-5C4BE033A8E2}">
      <dgm:prSet phldrT="[Текст]"/>
      <dgm:spPr/>
      <dgm:t>
        <a:bodyPr/>
        <a:lstStyle/>
        <a:p>
          <a:r>
            <a:rPr lang="ro-RO" dirty="0" smtClean="0">
              <a:latin typeface="Times New Roman" panose="02020603050405020304" pitchFamily="18" charset="0"/>
              <a:cs typeface="Times New Roman" panose="02020603050405020304" pitchFamily="18" charset="0"/>
            </a:rPr>
            <a:t>Valorile politice asumate</a:t>
          </a:r>
          <a:endParaRPr lang="ru-RU" dirty="0">
            <a:latin typeface="Times New Roman" panose="02020603050405020304" pitchFamily="18" charset="0"/>
            <a:cs typeface="Times New Roman" panose="02020603050405020304" pitchFamily="18" charset="0"/>
          </a:endParaRPr>
        </a:p>
      </dgm:t>
    </dgm:pt>
    <dgm:pt modelId="{00F95D83-E41D-4A56-B52F-FD596C7D03D6}" type="parTrans" cxnId="{65CD9DC8-93D1-45ED-94D1-5B20030155EE}">
      <dgm:prSet/>
      <dgm:spPr/>
      <dgm:t>
        <a:bodyPr/>
        <a:lstStyle/>
        <a:p>
          <a:endParaRPr lang="ru-RU"/>
        </a:p>
      </dgm:t>
    </dgm:pt>
    <dgm:pt modelId="{F418586D-00A7-4EDA-824E-8D21638B93C6}" type="sibTrans" cxnId="{65CD9DC8-93D1-45ED-94D1-5B20030155EE}">
      <dgm:prSet/>
      <dgm:spPr/>
      <dgm:t>
        <a:bodyPr/>
        <a:lstStyle/>
        <a:p>
          <a:endParaRPr lang="ru-RU"/>
        </a:p>
      </dgm:t>
    </dgm:pt>
    <dgm:pt modelId="{5AE721FB-4046-41CC-8D6D-DDF442880111}">
      <dgm:prSet phldrT="[Текст]"/>
      <dgm:spPr/>
      <dgm:t>
        <a:bodyPr/>
        <a:lstStyle/>
        <a:p>
          <a:r>
            <a:rPr lang="ro-RO" smtClean="0">
              <a:latin typeface="Times New Roman" panose="02020603050405020304" pitchFamily="18" charset="0"/>
              <a:cs typeface="Times New Roman" panose="02020603050405020304" pitchFamily="18" charset="0"/>
            </a:rPr>
            <a:t>Cultura politică</a:t>
          </a:r>
          <a:endParaRPr lang="ru-RU" dirty="0">
            <a:latin typeface="Times New Roman" panose="02020603050405020304" pitchFamily="18" charset="0"/>
            <a:cs typeface="Times New Roman" panose="02020603050405020304" pitchFamily="18" charset="0"/>
          </a:endParaRPr>
        </a:p>
      </dgm:t>
    </dgm:pt>
    <dgm:pt modelId="{F89D0A26-91D3-4E93-947E-DBC2E824E28C}" type="parTrans" cxnId="{E14710BF-046F-41A8-9232-63D7AB0D98AC}">
      <dgm:prSet/>
      <dgm:spPr/>
      <dgm:t>
        <a:bodyPr/>
        <a:lstStyle/>
        <a:p>
          <a:endParaRPr lang="ru-RU"/>
        </a:p>
      </dgm:t>
    </dgm:pt>
    <dgm:pt modelId="{2E97A0D2-DB91-494B-AE21-CD0842B1210A}" type="sibTrans" cxnId="{E14710BF-046F-41A8-9232-63D7AB0D98AC}">
      <dgm:prSet/>
      <dgm:spPr/>
      <dgm:t>
        <a:bodyPr/>
        <a:lstStyle/>
        <a:p>
          <a:endParaRPr lang="ru-RU"/>
        </a:p>
      </dgm:t>
    </dgm:pt>
    <dgm:pt modelId="{774C32CD-E605-40E8-86EE-C7308DBF85F5}">
      <dgm:prSet phldrT="[Текст]"/>
      <dgm:spPr/>
      <dgm:t>
        <a:bodyPr/>
        <a:lstStyle/>
        <a:p>
          <a:pPr algn="ctr"/>
          <a:r>
            <a:rPr lang="ro-RO" dirty="0" smtClean="0">
              <a:latin typeface="Times New Roman" panose="02020603050405020304" pitchFamily="18" charset="0"/>
              <a:cs typeface="Times New Roman" panose="02020603050405020304" pitchFamily="18" charset="0"/>
            </a:rPr>
            <a:t>Constituie un proces complex, rezultat al unui sistem de atitudini şi un sistem de conduite ale actorilor puterii politice în raport cu viața politică.</a:t>
          </a:r>
          <a:endParaRPr lang="ru-RU" dirty="0">
            <a:latin typeface="Times New Roman" panose="02020603050405020304" pitchFamily="18" charset="0"/>
            <a:cs typeface="Times New Roman" panose="02020603050405020304" pitchFamily="18" charset="0"/>
          </a:endParaRPr>
        </a:p>
      </dgm:t>
    </dgm:pt>
    <dgm:pt modelId="{A6F827A1-28EB-409C-A7D2-8E4F487C2134}" type="parTrans" cxnId="{F02F3244-210F-4259-9E73-D1879E362373}">
      <dgm:prSet/>
      <dgm:spPr/>
      <dgm:t>
        <a:bodyPr/>
        <a:lstStyle/>
        <a:p>
          <a:endParaRPr lang="ru-RU"/>
        </a:p>
      </dgm:t>
    </dgm:pt>
    <dgm:pt modelId="{2DDBD60E-02B3-449A-92A1-25171DA3227C}" type="sibTrans" cxnId="{F02F3244-210F-4259-9E73-D1879E362373}">
      <dgm:prSet/>
      <dgm:spPr/>
      <dgm:t>
        <a:bodyPr/>
        <a:lstStyle/>
        <a:p>
          <a:endParaRPr lang="ru-RU"/>
        </a:p>
      </dgm:t>
    </dgm:pt>
    <dgm:pt modelId="{59C6E6A4-E1C4-49E4-A465-7F8780682AC0}">
      <dgm:prSet phldrT="[Текст]"/>
      <dgm:spPr/>
      <dgm:t>
        <a:bodyPr/>
        <a:lstStyle/>
        <a:p>
          <a:pPr algn="ctr"/>
          <a:r>
            <a:rPr lang="ro-RO" smtClean="0">
              <a:latin typeface="Times New Roman" panose="02020603050405020304" pitchFamily="18" charset="0"/>
              <a:cs typeface="Times New Roman" panose="02020603050405020304" pitchFamily="18" charset="0"/>
            </a:rPr>
            <a:t>Decizia politică</a:t>
          </a:r>
          <a:endParaRPr lang="ru-RU" dirty="0">
            <a:latin typeface="Times New Roman" panose="02020603050405020304" pitchFamily="18" charset="0"/>
            <a:cs typeface="Times New Roman" panose="02020603050405020304" pitchFamily="18" charset="0"/>
          </a:endParaRPr>
        </a:p>
      </dgm:t>
    </dgm:pt>
    <dgm:pt modelId="{9DF6A1AB-5D11-4591-9016-A194D11924F3}" type="parTrans" cxnId="{774811F7-E9A8-483C-81D6-99D0BEEB01B1}">
      <dgm:prSet/>
      <dgm:spPr/>
      <dgm:t>
        <a:bodyPr/>
        <a:lstStyle/>
        <a:p>
          <a:endParaRPr lang="ru-RU"/>
        </a:p>
      </dgm:t>
    </dgm:pt>
    <dgm:pt modelId="{11A50494-6EE6-44CF-B7DD-DCB52DFDE685}" type="sibTrans" cxnId="{774811F7-E9A8-483C-81D6-99D0BEEB01B1}">
      <dgm:prSet/>
      <dgm:spPr/>
      <dgm:t>
        <a:bodyPr/>
        <a:lstStyle/>
        <a:p>
          <a:endParaRPr lang="ru-RU"/>
        </a:p>
      </dgm:t>
    </dgm:pt>
    <dgm:pt modelId="{9D6B7037-4624-422F-AB45-A04744F73140}">
      <dgm:prSet phldrT="[Текст]"/>
      <dgm:spPr/>
      <dgm:t>
        <a:bodyPr/>
        <a:lstStyle/>
        <a:p>
          <a:pPr algn="ctr"/>
          <a:r>
            <a:rPr lang="ro-RO" dirty="0" smtClean="0">
              <a:latin typeface="Times New Roman" panose="02020603050405020304" pitchFamily="18" charset="0"/>
              <a:cs typeface="Times New Roman" panose="02020603050405020304" pitchFamily="18" charset="0"/>
            </a:rPr>
            <a:t>Este actul de opțiune şi de voință politică pentru un anumit mod de acțiune, din mai multe alternative disponibile, în abordarea securității, ca problemă de interes public.</a:t>
          </a:r>
          <a:endParaRPr lang="ru-RU" dirty="0">
            <a:latin typeface="Times New Roman" panose="02020603050405020304" pitchFamily="18" charset="0"/>
            <a:cs typeface="Times New Roman" panose="02020603050405020304" pitchFamily="18" charset="0"/>
          </a:endParaRPr>
        </a:p>
      </dgm:t>
    </dgm:pt>
    <dgm:pt modelId="{069F33BB-F424-4CE9-A9C3-D30A629D6C65}" type="parTrans" cxnId="{FDDA21C5-12BF-47B1-BC63-121876B2363D}">
      <dgm:prSet/>
      <dgm:spPr/>
      <dgm:t>
        <a:bodyPr/>
        <a:lstStyle/>
        <a:p>
          <a:endParaRPr lang="ru-RU"/>
        </a:p>
      </dgm:t>
    </dgm:pt>
    <dgm:pt modelId="{BAD81FC9-CBDB-4EE4-BBD0-810B21FDED44}" type="sibTrans" cxnId="{FDDA21C5-12BF-47B1-BC63-121876B2363D}">
      <dgm:prSet/>
      <dgm:spPr/>
      <dgm:t>
        <a:bodyPr/>
        <a:lstStyle/>
        <a:p>
          <a:endParaRPr lang="ru-RU"/>
        </a:p>
      </dgm:t>
    </dgm:pt>
    <dgm:pt modelId="{7B46A07F-91A0-48F7-BC99-06E6E48F4787}" type="pres">
      <dgm:prSet presAssocID="{2DFA42B4-1B74-4839-A650-F2B8B39253EA}" presName="Name0" presStyleCnt="0">
        <dgm:presLayoutVars>
          <dgm:chMax val="5"/>
          <dgm:chPref val="5"/>
          <dgm:dir/>
          <dgm:animLvl val="lvl"/>
        </dgm:presLayoutVars>
      </dgm:prSet>
      <dgm:spPr/>
      <dgm:t>
        <a:bodyPr/>
        <a:lstStyle/>
        <a:p>
          <a:endParaRPr lang="ru-RU"/>
        </a:p>
      </dgm:t>
    </dgm:pt>
    <dgm:pt modelId="{CEF820D0-6704-404D-B215-4019BAD3EA47}" type="pres">
      <dgm:prSet presAssocID="{F071F471-1439-49DB-B943-55DC48DDDAC5}" presName="parentText1" presStyleLbl="node1" presStyleIdx="0" presStyleCnt="5">
        <dgm:presLayoutVars>
          <dgm:chMax/>
          <dgm:chPref val="3"/>
          <dgm:bulletEnabled val="1"/>
        </dgm:presLayoutVars>
      </dgm:prSet>
      <dgm:spPr/>
      <dgm:t>
        <a:bodyPr/>
        <a:lstStyle/>
        <a:p>
          <a:endParaRPr lang="ru-RU"/>
        </a:p>
      </dgm:t>
    </dgm:pt>
    <dgm:pt modelId="{D31876FF-F670-41B4-98B7-DF55E875640A}" type="pres">
      <dgm:prSet presAssocID="{F071F471-1439-49DB-B943-55DC48DDDAC5}" presName="childText1" presStyleLbl="solidAlignAcc1" presStyleIdx="0" presStyleCnt="5">
        <dgm:presLayoutVars>
          <dgm:chMax val="0"/>
          <dgm:chPref val="0"/>
          <dgm:bulletEnabled val="1"/>
        </dgm:presLayoutVars>
      </dgm:prSet>
      <dgm:spPr/>
      <dgm:t>
        <a:bodyPr/>
        <a:lstStyle/>
        <a:p>
          <a:endParaRPr lang="ru-RU"/>
        </a:p>
      </dgm:t>
    </dgm:pt>
    <dgm:pt modelId="{8266B2DC-5759-4E55-A5A3-7CD9E9BE0937}" type="pres">
      <dgm:prSet presAssocID="{055212B9-4485-4DFA-AEE9-E9F7B71AF4C8}" presName="parentText2" presStyleLbl="node1" presStyleIdx="1" presStyleCnt="5">
        <dgm:presLayoutVars>
          <dgm:chMax/>
          <dgm:chPref val="3"/>
          <dgm:bulletEnabled val="1"/>
        </dgm:presLayoutVars>
      </dgm:prSet>
      <dgm:spPr/>
      <dgm:t>
        <a:bodyPr/>
        <a:lstStyle/>
        <a:p>
          <a:endParaRPr lang="ru-RU"/>
        </a:p>
      </dgm:t>
    </dgm:pt>
    <dgm:pt modelId="{CB4ECA1F-6B64-4DC1-B0BD-A798D97DB1E6}" type="pres">
      <dgm:prSet presAssocID="{055212B9-4485-4DFA-AEE9-E9F7B71AF4C8}" presName="childText2" presStyleLbl="solidAlignAcc1" presStyleIdx="1" presStyleCnt="5">
        <dgm:presLayoutVars>
          <dgm:chMax val="0"/>
          <dgm:chPref val="0"/>
          <dgm:bulletEnabled val="1"/>
        </dgm:presLayoutVars>
      </dgm:prSet>
      <dgm:spPr/>
      <dgm:t>
        <a:bodyPr/>
        <a:lstStyle/>
        <a:p>
          <a:endParaRPr lang="ru-RU"/>
        </a:p>
      </dgm:t>
    </dgm:pt>
    <dgm:pt modelId="{3F73954F-1704-42B8-9D20-5B8E819EF170}" type="pres">
      <dgm:prSet presAssocID="{812C01F3-C31F-4A36-866A-5C4BE033A8E2}" presName="parentText3" presStyleLbl="node1" presStyleIdx="2" presStyleCnt="5">
        <dgm:presLayoutVars>
          <dgm:chMax/>
          <dgm:chPref val="3"/>
          <dgm:bulletEnabled val="1"/>
        </dgm:presLayoutVars>
      </dgm:prSet>
      <dgm:spPr/>
      <dgm:t>
        <a:bodyPr/>
        <a:lstStyle/>
        <a:p>
          <a:endParaRPr lang="ru-RU"/>
        </a:p>
      </dgm:t>
    </dgm:pt>
    <dgm:pt modelId="{2F1FCEFA-3764-4EF9-AA74-35660CE33C57}" type="pres">
      <dgm:prSet presAssocID="{812C01F3-C31F-4A36-866A-5C4BE033A8E2}" presName="childText3" presStyleLbl="solidAlignAcc1" presStyleIdx="2" presStyleCnt="5">
        <dgm:presLayoutVars>
          <dgm:chMax val="0"/>
          <dgm:chPref val="0"/>
          <dgm:bulletEnabled val="1"/>
        </dgm:presLayoutVars>
      </dgm:prSet>
      <dgm:spPr/>
      <dgm:t>
        <a:bodyPr/>
        <a:lstStyle/>
        <a:p>
          <a:endParaRPr lang="ru-RU"/>
        </a:p>
      </dgm:t>
    </dgm:pt>
    <dgm:pt modelId="{B9B93B02-4951-48D0-B9D0-9BE45DB251D9}" type="pres">
      <dgm:prSet presAssocID="{5AE721FB-4046-41CC-8D6D-DDF442880111}" presName="parentText4" presStyleLbl="node1" presStyleIdx="3" presStyleCnt="5">
        <dgm:presLayoutVars>
          <dgm:chMax/>
          <dgm:chPref val="3"/>
          <dgm:bulletEnabled val="1"/>
        </dgm:presLayoutVars>
      </dgm:prSet>
      <dgm:spPr/>
      <dgm:t>
        <a:bodyPr/>
        <a:lstStyle/>
        <a:p>
          <a:endParaRPr lang="ru-RU"/>
        </a:p>
      </dgm:t>
    </dgm:pt>
    <dgm:pt modelId="{F4A86871-ED2A-4289-A011-3B4A1C993BB0}" type="pres">
      <dgm:prSet presAssocID="{5AE721FB-4046-41CC-8D6D-DDF442880111}" presName="childText4" presStyleLbl="solidAlignAcc1" presStyleIdx="3" presStyleCnt="5">
        <dgm:presLayoutVars>
          <dgm:chMax val="0"/>
          <dgm:chPref val="0"/>
          <dgm:bulletEnabled val="1"/>
        </dgm:presLayoutVars>
      </dgm:prSet>
      <dgm:spPr/>
      <dgm:t>
        <a:bodyPr/>
        <a:lstStyle/>
        <a:p>
          <a:endParaRPr lang="ru-RU"/>
        </a:p>
      </dgm:t>
    </dgm:pt>
    <dgm:pt modelId="{49DE067B-45DA-4CC1-A622-29376320E3D0}" type="pres">
      <dgm:prSet presAssocID="{59C6E6A4-E1C4-49E4-A465-7F8780682AC0}" presName="parentText5" presStyleLbl="node1" presStyleIdx="4" presStyleCnt="5">
        <dgm:presLayoutVars>
          <dgm:chMax/>
          <dgm:chPref val="3"/>
          <dgm:bulletEnabled val="1"/>
        </dgm:presLayoutVars>
      </dgm:prSet>
      <dgm:spPr/>
      <dgm:t>
        <a:bodyPr/>
        <a:lstStyle/>
        <a:p>
          <a:endParaRPr lang="ru-RU"/>
        </a:p>
      </dgm:t>
    </dgm:pt>
    <dgm:pt modelId="{FC682759-91A4-4DC8-ACE9-FBF65B39EA6D}" type="pres">
      <dgm:prSet presAssocID="{59C6E6A4-E1C4-49E4-A465-7F8780682AC0}" presName="childText5" presStyleLbl="solidAlignAcc1" presStyleIdx="4" presStyleCnt="5">
        <dgm:presLayoutVars>
          <dgm:chMax val="0"/>
          <dgm:chPref val="0"/>
          <dgm:bulletEnabled val="1"/>
        </dgm:presLayoutVars>
      </dgm:prSet>
      <dgm:spPr/>
      <dgm:t>
        <a:bodyPr/>
        <a:lstStyle/>
        <a:p>
          <a:endParaRPr lang="ru-RU"/>
        </a:p>
      </dgm:t>
    </dgm:pt>
  </dgm:ptLst>
  <dgm:cxnLst>
    <dgm:cxn modelId="{86DA1D56-139C-45A8-88D5-35049CFE7AC0}" type="presOf" srcId="{055212B9-4485-4DFA-AEE9-E9F7B71AF4C8}" destId="{8266B2DC-5759-4E55-A5A3-7CD9E9BE0937}" srcOrd="0" destOrd="0" presId="urn:microsoft.com/office/officeart/2009/3/layout/IncreasingArrowsProcess"/>
    <dgm:cxn modelId="{7A59505E-5E9C-45C4-9FA3-DA6E384DC49D}" type="presOf" srcId="{6422F160-210C-46AD-86CC-B1A064DAB37A}" destId="{CB4ECA1F-6B64-4DC1-B0BD-A798D97DB1E6}" srcOrd="0" destOrd="0" presId="urn:microsoft.com/office/officeart/2009/3/layout/IncreasingArrowsProcess"/>
    <dgm:cxn modelId="{EF4397E8-4357-4631-8CB1-0F2E8C3FFF0B}" type="presOf" srcId="{2DFA42B4-1B74-4839-A650-F2B8B39253EA}" destId="{7B46A07F-91A0-48F7-BC99-06E6E48F4787}" srcOrd="0" destOrd="0" presId="urn:microsoft.com/office/officeart/2009/3/layout/IncreasingArrowsProcess"/>
    <dgm:cxn modelId="{2581FBFA-57F3-438A-8C30-23493AE4D7AD}" type="presOf" srcId="{812C01F3-C31F-4A36-866A-5C4BE033A8E2}" destId="{3F73954F-1704-42B8-9D20-5B8E819EF170}" srcOrd="0" destOrd="0" presId="urn:microsoft.com/office/officeart/2009/3/layout/IncreasingArrowsProcess"/>
    <dgm:cxn modelId="{FDDA21C5-12BF-47B1-BC63-121876B2363D}" srcId="{59C6E6A4-E1C4-49E4-A465-7F8780682AC0}" destId="{9D6B7037-4624-422F-AB45-A04744F73140}" srcOrd="0" destOrd="0" parTransId="{069F33BB-F424-4CE9-A9C3-D30A629D6C65}" sibTransId="{BAD81FC9-CBDB-4EE4-BBD0-810B21FDED44}"/>
    <dgm:cxn modelId="{3C976300-9701-40A0-99D8-81EF2B8141AB}" srcId="{812C01F3-C31F-4A36-866A-5C4BE033A8E2}" destId="{24DBC84A-17A1-4294-A217-96D63EAE0244}" srcOrd="0" destOrd="0" parTransId="{FE98753A-E2F9-4118-BAEF-7EDEB2DE9D53}" sibTransId="{C5F76252-8203-4C5F-9823-AB899CDC5D4C}"/>
    <dgm:cxn modelId="{EBFAE7EC-7E87-4E1C-9A75-69D1DF6D7C4A}" srcId="{2DFA42B4-1B74-4839-A650-F2B8B39253EA}" destId="{F071F471-1439-49DB-B943-55DC48DDDAC5}" srcOrd="0" destOrd="0" parTransId="{49ABFAE9-5D70-4076-8EFA-D6FC13BA8477}" sibTransId="{CCC1AE52-B4E6-45E4-90ED-0DE5F923CC85}"/>
    <dgm:cxn modelId="{7744D0A3-FA7E-47C4-A844-E905A17258ED}" type="presOf" srcId="{774C32CD-E605-40E8-86EE-C7308DBF85F5}" destId="{F4A86871-ED2A-4289-A011-3B4A1C993BB0}" srcOrd="0" destOrd="0" presId="urn:microsoft.com/office/officeart/2009/3/layout/IncreasingArrowsProcess"/>
    <dgm:cxn modelId="{524753A7-7F74-4DF6-B482-A2148990608D}" type="presOf" srcId="{59C6E6A4-E1C4-49E4-A465-7F8780682AC0}" destId="{49DE067B-45DA-4CC1-A622-29376320E3D0}" srcOrd="0" destOrd="0" presId="urn:microsoft.com/office/officeart/2009/3/layout/IncreasingArrowsProcess"/>
    <dgm:cxn modelId="{B86AC1A1-96F8-46B7-A236-A5D91081E6EF}" type="presOf" srcId="{5AE721FB-4046-41CC-8D6D-DDF442880111}" destId="{B9B93B02-4951-48D0-B9D0-9BE45DB251D9}" srcOrd="0" destOrd="0" presId="urn:microsoft.com/office/officeart/2009/3/layout/IncreasingArrowsProcess"/>
    <dgm:cxn modelId="{E14710BF-046F-41A8-9232-63D7AB0D98AC}" srcId="{2DFA42B4-1B74-4839-A650-F2B8B39253EA}" destId="{5AE721FB-4046-41CC-8D6D-DDF442880111}" srcOrd="3" destOrd="0" parTransId="{F89D0A26-91D3-4E93-947E-DBC2E824E28C}" sibTransId="{2E97A0D2-DB91-494B-AE21-CD0842B1210A}"/>
    <dgm:cxn modelId="{06DB8AC7-E7EB-4515-885A-FCBF2DE244A5}" type="presOf" srcId="{0D0BF0C0-BBA5-4B03-91F9-DE5BA99267C0}" destId="{D31876FF-F670-41B4-98B7-DF55E875640A}" srcOrd="0" destOrd="0" presId="urn:microsoft.com/office/officeart/2009/3/layout/IncreasingArrowsProcess"/>
    <dgm:cxn modelId="{8B8528FA-ABD6-481C-A0A8-288CB0E8C2C8}" type="presOf" srcId="{F071F471-1439-49DB-B943-55DC48DDDAC5}" destId="{CEF820D0-6704-404D-B215-4019BAD3EA47}" srcOrd="0" destOrd="0" presId="urn:microsoft.com/office/officeart/2009/3/layout/IncreasingArrowsProcess"/>
    <dgm:cxn modelId="{5E445CAA-FD4D-43F9-A71D-F303D668CE8D}" srcId="{055212B9-4485-4DFA-AEE9-E9F7B71AF4C8}" destId="{6422F160-210C-46AD-86CC-B1A064DAB37A}" srcOrd="0" destOrd="0" parTransId="{2E7AB27F-078E-47E4-8DFC-72E2FC2CB3F2}" sibTransId="{8E9F632E-9ACD-4950-B6C9-E0E21EC720A8}"/>
    <dgm:cxn modelId="{774811F7-E9A8-483C-81D6-99D0BEEB01B1}" srcId="{2DFA42B4-1B74-4839-A650-F2B8B39253EA}" destId="{59C6E6A4-E1C4-49E4-A465-7F8780682AC0}" srcOrd="4" destOrd="0" parTransId="{9DF6A1AB-5D11-4591-9016-A194D11924F3}" sibTransId="{11A50494-6EE6-44CF-B7DD-DCB52DFDE685}"/>
    <dgm:cxn modelId="{65CD9DC8-93D1-45ED-94D1-5B20030155EE}" srcId="{2DFA42B4-1B74-4839-A650-F2B8B39253EA}" destId="{812C01F3-C31F-4A36-866A-5C4BE033A8E2}" srcOrd="2" destOrd="0" parTransId="{00F95D83-E41D-4A56-B52F-FD596C7D03D6}" sibTransId="{F418586D-00A7-4EDA-824E-8D21638B93C6}"/>
    <dgm:cxn modelId="{EF403B53-3DDD-49CC-8398-3C5C94DAD73B}" srcId="{2DFA42B4-1B74-4839-A650-F2B8B39253EA}" destId="{055212B9-4485-4DFA-AEE9-E9F7B71AF4C8}" srcOrd="1" destOrd="0" parTransId="{1D3BD62B-7A9B-4FE5-9158-56D214BFE47F}" sibTransId="{D7DB0BF7-5DEE-4671-AB25-727097860294}"/>
    <dgm:cxn modelId="{A850F14C-5532-4020-9772-F465D973792C}" srcId="{F071F471-1439-49DB-B943-55DC48DDDAC5}" destId="{0D0BF0C0-BBA5-4B03-91F9-DE5BA99267C0}" srcOrd="0" destOrd="0" parTransId="{8109F5DA-5753-458B-AE54-EF4D60470EFE}" sibTransId="{D92933A0-2980-4438-8D67-EF9627DE321B}"/>
    <dgm:cxn modelId="{2A7E2446-3DF1-444C-B885-879244588B66}" type="presOf" srcId="{24DBC84A-17A1-4294-A217-96D63EAE0244}" destId="{2F1FCEFA-3764-4EF9-AA74-35660CE33C57}" srcOrd="0" destOrd="0" presId="urn:microsoft.com/office/officeart/2009/3/layout/IncreasingArrowsProcess"/>
    <dgm:cxn modelId="{F02F3244-210F-4259-9E73-D1879E362373}" srcId="{5AE721FB-4046-41CC-8D6D-DDF442880111}" destId="{774C32CD-E605-40E8-86EE-C7308DBF85F5}" srcOrd="0" destOrd="0" parTransId="{A6F827A1-28EB-409C-A7D2-8E4F487C2134}" sibTransId="{2DDBD60E-02B3-449A-92A1-25171DA3227C}"/>
    <dgm:cxn modelId="{20B3522F-1E59-4900-997D-25DB7C595FAC}" type="presOf" srcId="{9D6B7037-4624-422F-AB45-A04744F73140}" destId="{FC682759-91A4-4DC8-ACE9-FBF65B39EA6D}" srcOrd="0" destOrd="0" presId="urn:microsoft.com/office/officeart/2009/3/layout/IncreasingArrowsProcess"/>
    <dgm:cxn modelId="{F19B3D78-8900-4168-8F73-323721CAF20D}" type="presParOf" srcId="{7B46A07F-91A0-48F7-BC99-06E6E48F4787}" destId="{CEF820D0-6704-404D-B215-4019BAD3EA47}" srcOrd="0" destOrd="0" presId="urn:microsoft.com/office/officeart/2009/3/layout/IncreasingArrowsProcess"/>
    <dgm:cxn modelId="{2CAEB3F4-7062-4E6D-9AD7-50279BE8B0EE}" type="presParOf" srcId="{7B46A07F-91A0-48F7-BC99-06E6E48F4787}" destId="{D31876FF-F670-41B4-98B7-DF55E875640A}" srcOrd="1" destOrd="0" presId="urn:microsoft.com/office/officeart/2009/3/layout/IncreasingArrowsProcess"/>
    <dgm:cxn modelId="{51CE8066-988A-4D13-BE58-86354B24654D}" type="presParOf" srcId="{7B46A07F-91A0-48F7-BC99-06E6E48F4787}" destId="{8266B2DC-5759-4E55-A5A3-7CD9E9BE0937}" srcOrd="2" destOrd="0" presId="urn:microsoft.com/office/officeart/2009/3/layout/IncreasingArrowsProcess"/>
    <dgm:cxn modelId="{55D89FB8-28A5-4EC5-B324-68406189C4CB}" type="presParOf" srcId="{7B46A07F-91A0-48F7-BC99-06E6E48F4787}" destId="{CB4ECA1F-6B64-4DC1-B0BD-A798D97DB1E6}" srcOrd="3" destOrd="0" presId="urn:microsoft.com/office/officeart/2009/3/layout/IncreasingArrowsProcess"/>
    <dgm:cxn modelId="{5347FF13-A04C-4A46-978E-84DB8ADDADCE}" type="presParOf" srcId="{7B46A07F-91A0-48F7-BC99-06E6E48F4787}" destId="{3F73954F-1704-42B8-9D20-5B8E819EF170}" srcOrd="4" destOrd="0" presId="urn:microsoft.com/office/officeart/2009/3/layout/IncreasingArrowsProcess"/>
    <dgm:cxn modelId="{A4B12E49-DA6C-4203-B30D-77A6E4065377}" type="presParOf" srcId="{7B46A07F-91A0-48F7-BC99-06E6E48F4787}" destId="{2F1FCEFA-3764-4EF9-AA74-35660CE33C57}" srcOrd="5" destOrd="0" presId="urn:microsoft.com/office/officeart/2009/3/layout/IncreasingArrowsProcess"/>
    <dgm:cxn modelId="{5A592C5C-DE6F-4F7D-AC03-352F5975B802}" type="presParOf" srcId="{7B46A07F-91A0-48F7-BC99-06E6E48F4787}" destId="{B9B93B02-4951-48D0-B9D0-9BE45DB251D9}" srcOrd="6" destOrd="0" presId="urn:microsoft.com/office/officeart/2009/3/layout/IncreasingArrowsProcess"/>
    <dgm:cxn modelId="{83B4ED47-5075-40A6-8EE0-78F785C3CF7E}" type="presParOf" srcId="{7B46A07F-91A0-48F7-BC99-06E6E48F4787}" destId="{F4A86871-ED2A-4289-A011-3B4A1C993BB0}" srcOrd="7" destOrd="0" presId="urn:microsoft.com/office/officeart/2009/3/layout/IncreasingArrowsProcess"/>
    <dgm:cxn modelId="{B14A1C57-8363-4E55-BC4D-739E375FE838}" type="presParOf" srcId="{7B46A07F-91A0-48F7-BC99-06E6E48F4787}" destId="{49DE067B-45DA-4CC1-A622-29376320E3D0}" srcOrd="8" destOrd="0" presId="urn:microsoft.com/office/officeart/2009/3/layout/IncreasingArrowsProcess"/>
    <dgm:cxn modelId="{BA8B9858-3430-4B6F-95B2-F0E749D5C2DF}" type="presParOf" srcId="{7B46A07F-91A0-48F7-BC99-06E6E48F4787}" destId="{FC682759-91A4-4DC8-ACE9-FBF65B39EA6D}" srcOrd="9" destOrd="0" presId="urn:microsoft.com/office/officeart/2009/3/layout/IncreasingArrows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645FE2F-2DD9-4831-982A-2EC22DE1B2AC}" type="doc">
      <dgm:prSet loTypeId="urn:microsoft.com/office/officeart/2005/8/layout/process1" loCatId="process" qsTypeId="urn:microsoft.com/office/officeart/2005/8/quickstyle/simple1" qsCatId="simple" csTypeId="urn:microsoft.com/office/officeart/2005/8/colors/accent1_2" csCatId="accent1" phldr="1"/>
      <dgm:spPr/>
    </dgm:pt>
    <dgm:pt modelId="{7EB57AE9-C878-4771-A190-04EBDEAFF1F5}">
      <dgm:prSet phldrT="[Текст]" custT="1"/>
      <dgm:spPr/>
      <dgm:t>
        <a:bodyPr/>
        <a:lstStyle/>
        <a:p>
          <a:r>
            <a:rPr lang="ro-RO" sz="2000" dirty="0" smtClean="0">
              <a:latin typeface="Times New Roman" panose="02020603050405020304" pitchFamily="18" charset="0"/>
              <a:cs typeface="Times New Roman" panose="02020603050405020304" pitchFamily="18" charset="0"/>
            </a:rPr>
            <a:t>Rolul statului în sistemul internațional;</a:t>
          </a:r>
          <a:endParaRPr lang="ru-RU" sz="2000" dirty="0">
            <a:latin typeface="Times New Roman" panose="02020603050405020304" pitchFamily="18" charset="0"/>
            <a:cs typeface="Times New Roman" panose="02020603050405020304" pitchFamily="18" charset="0"/>
          </a:endParaRPr>
        </a:p>
      </dgm:t>
    </dgm:pt>
    <dgm:pt modelId="{660E46F5-2228-4EF4-BE6A-938D65E37E8D}" type="parTrans" cxnId="{3B2FF0B8-06A1-4DC7-8745-511FC19649DA}">
      <dgm:prSet/>
      <dgm:spPr/>
      <dgm:t>
        <a:bodyPr/>
        <a:lstStyle/>
        <a:p>
          <a:endParaRPr lang="ru-RU"/>
        </a:p>
      </dgm:t>
    </dgm:pt>
    <dgm:pt modelId="{A6F0EE94-A007-4C37-AEA5-19C0E78B3EA0}" type="sibTrans" cxnId="{3B2FF0B8-06A1-4DC7-8745-511FC19649DA}">
      <dgm:prSet/>
      <dgm:spPr/>
      <dgm:t>
        <a:bodyPr/>
        <a:lstStyle/>
        <a:p>
          <a:endParaRPr lang="ru-RU"/>
        </a:p>
      </dgm:t>
    </dgm:pt>
    <dgm:pt modelId="{BA336BD0-4685-4FEA-A636-D3D570B0C25D}">
      <dgm:prSet phldrT="[Текст]" custT="1"/>
      <dgm:spPr/>
      <dgm:t>
        <a:bodyPr/>
        <a:lstStyle/>
        <a:p>
          <a:r>
            <a:rPr lang="it-IT" sz="2000" dirty="0" smtClean="0">
              <a:latin typeface="Times New Roman" panose="02020603050405020304" pitchFamily="18" charset="0"/>
              <a:cs typeface="Times New Roman" panose="02020603050405020304" pitchFamily="18" charset="0"/>
            </a:rPr>
            <a:t>Situaţiile percepute ca favorabile sau nefavorabile la nivel naţional şi internaţional;</a:t>
          </a:r>
          <a:endParaRPr lang="ru-RU" sz="2000" dirty="0">
            <a:latin typeface="Times New Roman" panose="02020603050405020304" pitchFamily="18" charset="0"/>
            <a:cs typeface="Times New Roman" panose="02020603050405020304" pitchFamily="18" charset="0"/>
          </a:endParaRPr>
        </a:p>
      </dgm:t>
    </dgm:pt>
    <dgm:pt modelId="{676B6D1B-9993-4528-AC68-A0E2C2070167}" type="parTrans" cxnId="{D2C9CF59-A037-4D09-AB2B-7B28AD0418F0}">
      <dgm:prSet/>
      <dgm:spPr/>
      <dgm:t>
        <a:bodyPr/>
        <a:lstStyle/>
        <a:p>
          <a:endParaRPr lang="ru-RU"/>
        </a:p>
      </dgm:t>
    </dgm:pt>
    <dgm:pt modelId="{111ECA8F-1B50-49E3-BF06-CDC9B1544023}" type="sibTrans" cxnId="{D2C9CF59-A037-4D09-AB2B-7B28AD0418F0}">
      <dgm:prSet/>
      <dgm:spPr/>
      <dgm:t>
        <a:bodyPr/>
        <a:lstStyle/>
        <a:p>
          <a:endParaRPr lang="ru-RU"/>
        </a:p>
      </dgm:t>
    </dgm:pt>
    <dgm:pt modelId="{2FE4BE8A-9DD3-425C-AF05-5F17CBE15FDC}">
      <dgm:prSet phldrT="[Текст]" custT="1"/>
      <dgm:spPr/>
      <dgm:t>
        <a:bodyPr/>
        <a:lstStyle/>
        <a:p>
          <a:r>
            <a:rPr lang="ro-RO" sz="2000" dirty="0" smtClean="0">
              <a:latin typeface="Times New Roman" panose="02020603050405020304" pitchFamily="18" charset="0"/>
              <a:cs typeface="Times New Roman" panose="02020603050405020304" pitchFamily="18" charset="0"/>
            </a:rPr>
            <a:t>Răspunderile ce revin celor ce aplică politica de securitate națională în situațiile menționate.</a:t>
          </a:r>
          <a:endParaRPr lang="ru-RU" sz="2000" dirty="0">
            <a:latin typeface="Times New Roman" panose="02020603050405020304" pitchFamily="18" charset="0"/>
            <a:cs typeface="Times New Roman" panose="02020603050405020304" pitchFamily="18" charset="0"/>
          </a:endParaRPr>
        </a:p>
      </dgm:t>
    </dgm:pt>
    <dgm:pt modelId="{082D08D4-8F44-40A3-BC9A-280F64101A44}" type="parTrans" cxnId="{E89317D4-25B6-478E-9372-740C7F9FE85F}">
      <dgm:prSet/>
      <dgm:spPr/>
      <dgm:t>
        <a:bodyPr/>
        <a:lstStyle/>
        <a:p>
          <a:endParaRPr lang="ru-RU"/>
        </a:p>
      </dgm:t>
    </dgm:pt>
    <dgm:pt modelId="{69E52A5E-B52D-468B-8B3A-87CED847C54E}" type="sibTrans" cxnId="{E89317D4-25B6-478E-9372-740C7F9FE85F}">
      <dgm:prSet/>
      <dgm:spPr/>
      <dgm:t>
        <a:bodyPr/>
        <a:lstStyle/>
        <a:p>
          <a:endParaRPr lang="ru-RU"/>
        </a:p>
      </dgm:t>
    </dgm:pt>
    <dgm:pt modelId="{DCA3781A-3E1F-4B4F-A3D5-FF99C4FBDD18}" type="pres">
      <dgm:prSet presAssocID="{7645FE2F-2DD9-4831-982A-2EC22DE1B2AC}" presName="Name0" presStyleCnt="0">
        <dgm:presLayoutVars>
          <dgm:dir/>
          <dgm:resizeHandles val="exact"/>
        </dgm:presLayoutVars>
      </dgm:prSet>
      <dgm:spPr/>
    </dgm:pt>
    <dgm:pt modelId="{680375DC-F90D-42F5-B898-5D6365F9B5F8}" type="pres">
      <dgm:prSet presAssocID="{7EB57AE9-C878-4771-A190-04EBDEAFF1F5}" presName="node" presStyleLbl="node1" presStyleIdx="0" presStyleCnt="3">
        <dgm:presLayoutVars>
          <dgm:bulletEnabled val="1"/>
        </dgm:presLayoutVars>
      </dgm:prSet>
      <dgm:spPr/>
      <dgm:t>
        <a:bodyPr/>
        <a:lstStyle/>
        <a:p>
          <a:endParaRPr lang="ru-RU"/>
        </a:p>
      </dgm:t>
    </dgm:pt>
    <dgm:pt modelId="{9BDF6004-3BA8-4117-BEA2-F344D7174BBB}" type="pres">
      <dgm:prSet presAssocID="{A6F0EE94-A007-4C37-AEA5-19C0E78B3EA0}" presName="sibTrans" presStyleLbl="sibTrans2D1" presStyleIdx="0" presStyleCnt="2"/>
      <dgm:spPr/>
      <dgm:t>
        <a:bodyPr/>
        <a:lstStyle/>
        <a:p>
          <a:endParaRPr lang="ru-RU"/>
        </a:p>
      </dgm:t>
    </dgm:pt>
    <dgm:pt modelId="{264AD69C-BF23-4BEA-BE1A-9391ACB259DF}" type="pres">
      <dgm:prSet presAssocID="{A6F0EE94-A007-4C37-AEA5-19C0E78B3EA0}" presName="connectorText" presStyleLbl="sibTrans2D1" presStyleIdx="0" presStyleCnt="2"/>
      <dgm:spPr/>
      <dgm:t>
        <a:bodyPr/>
        <a:lstStyle/>
        <a:p>
          <a:endParaRPr lang="ru-RU"/>
        </a:p>
      </dgm:t>
    </dgm:pt>
    <dgm:pt modelId="{4D826B2D-DAF1-4F9D-A564-B559FD857757}" type="pres">
      <dgm:prSet presAssocID="{BA336BD0-4685-4FEA-A636-D3D570B0C25D}" presName="node" presStyleLbl="node1" presStyleIdx="1" presStyleCnt="3">
        <dgm:presLayoutVars>
          <dgm:bulletEnabled val="1"/>
        </dgm:presLayoutVars>
      </dgm:prSet>
      <dgm:spPr/>
      <dgm:t>
        <a:bodyPr/>
        <a:lstStyle/>
        <a:p>
          <a:endParaRPr lang="ru-RU"/>
        </a:p>
      </dgm:t>
    </dgm:pt>
    <dgm:pt modelId="{CD4431D0-1CA0-431F-B2B0-486EB62A1431}" type="pres">
      <dgm:prSet presAssocID="{111ECA8F-1B50-49E3-BF06-CDC9B1544023}" presName="sibTrans" presStyleLbl="sibTrans2D1" presStyleIdx="1" presStyleCnt="2"/>
      <dgm:spPr/>
      <dgm:t>
        <a:bodyPr/>
        <a:lstStyle/>
        <a:p>
          <a:endParaRPr lang="ru-RU"/>
        </a:p>
      </dgm:t>
    </dgm:pt>
    <dgm:pt modelId="{728C0DCB-274F-4ABE-981D-7B3D1CF65CD7}" type="pres">
      <dgm:prSet presAssocID="{111ECA8F-1B50-49E3-BF06-CDC9B1544023}" presName="connectorText" presStyleLbl="sibTrans2D1" presStyleIdx="1" presStyleCnt="2"/>
      <dgm:spPr/>
      <dgm:t>
        <a:bodyPr/>
        <a:lstStyle/>
        <a:p>
          <a:endParaRPr lang="ru-RU"/>
        </a:p>
      </dgm:t>
    </dgm:pt>
    <dgm:pt modelId="{C8D2A292-0519-444F-B046-B500262D4B12}" type="pres">
      <dgm:prSet presAssocID="{2FE4BE8A-9DD3-425C-AF05-5F17CBE15FDC}" presName="node" presStyleLbl="node1" presStyleIdx="2" presStyleCnt="3">
        <dgm:presLayoutVars>
          <dgm:bulletEnabled val="1"/>
        </dgm:presLayoutVars>
      </dgm:prSet>
      <dgm:spPr/>
      <dgm:t>
        <a:bodyPr/>
        <a:lstStyle/>
        <a:p>
          <a:endParaRPr lang="ru-RU"/>
        </a:p>
      </dgm:t>
    </dgm:pt>
  </dgm:ptLst>
  <dgm:cxnLst>
    <dgm:cxn modelId="{30553F29-C123-4E39-8A01-42072BE5474E}" type="presOf" srcId="{A6F0EE94-A007-4C37-AEA5-19C0E78B3EA0}" destId="{9BDF6004-3BA8-4117-BEA2-F344D7174BBB}" srcOrd="0" destOrd="0" presId="urn:microsoft.com/office/officeart/2005/8/layout/process1"/>
    <dgm:cxn modelId="{D2C9CF59-A037-4D09-AB2B-7B28AD0418F0}" srcId="{7645FE2F-2DD9-4831-982A-2EC22DE1B2AC}" destId="{BA336BD0-4685-4FEA-A636-D3D570B0C25D}" srcOrd="1" destOrd="0" parTransId="{676B6D1B-9993-4528-AC68-A0E2C2070167}" sibTransId="{111ECA8F-1B50-49E3-BF06-CDC9B1544023}"/>
    <dgm:cxn modelId="{09A6EB40-39FA-4872-9E4F-E0116E5CB396}" type="presOf" srcId="{2FE4BE8A-9DD3-425C-AF05-5F17CBE15FDC}" destId="{C8D2A292-0519-444F-B046-B500262D4B12}" srcOrd="0" destOrd="0" presId="urn:microsoft.com/office/officeart/2005/8/layout/process1"/>
    <dgm:cxn modelId="{E89317D4-25B6-478E-9372-740C7F9FE85F}" srcId="{7645FE2F-2DD9-4831-982A-2EC22DE1B2AC}" destId="{2FE4BE8A-9DD3-425C-AF05-5F17CBE15FDC}" srcOrd="2" destOrd="0" parTransId="{082D08D4-8F44-40A3-BC9A-280F64101A44}" sibTransId="{69E52A5E-B52D-468B-8B3A-87CED847C54E}"/>
    <dgm:cxn modelId="{D0B1EC1C-E77B-4DDA-8359-9CE04F9FBD9C}" type="presOf" srcId="{111ECA8F-1B50-49E3-BF06-CDC9B1544023}" destId="{CD4431D0-1CA0-431F-B2B0-486EB62A1431}" srcOrd="0" destOrd="0" presId="urn:microsoft.com/office/officeart/2005/8/layout/process1"/>
    <dgm:cxn modelId="{1D1EC35C-31F0-4B65-A84D-8A7F7CD83222}" type="presOf" srcId="{A6F0EE94-A007-4C37-AEA5-19C0E78B3EA0}" destId="{264AD69C-BF23-4BEA-BE1A-9391ACB259DF}" srcOrd="1" destOrd="0" presId="urn:microsoft.com/office/officeart/2005/8/layout/process1"/>
    <dgm:cxn modelId="{07189412-B1FA-4FBF-A606-468FF52B0523}" type="presOf" srcId="{111ECA8F-1B50-49E3-BF06-CDC9B1544023}" destId="{728C0DCB-274F-4ABE-981D-7B3D1CF65CD7}" srcOrd="1" destOrd="0" presId="urn:microsoft.com/office/officeart/2005/8/layout/process1"/>
    <dgm:cxn modelId="{AD050B1F-16FA-4BC2-A7E4-009D62B71AF4}" type="presOf" srcId="{BA336BD0-4685-4FEA-A636-D3D570B0C25D}" destId="{4D826B2D-DAF1-4F9D-A564-B559FD857757}" srcOrd="0" destOrd="0" presId="urn:microsoft.com/office/officeart/2005/8/layout/process1"/>
    <dgm:cxn modelId="{3B2FF0B8-06A1-4DC7-8745-511FC19649DA}" srcId="{7645FE2F-2DD9-4831-982A-2EC22DE1B2AC}" destId="{7EB57AE9-C878-4771-A190-04EBDEAFF1F5}" srcOrd="0" destOrd="0" parTransId="{660E46F5-2228-4EF4-BE6A-938D65E37E8D}" sibTransId="{A6F0EE94-A007-4C37-AEA5-19C0E78B3EA0}"/>
    <dgm:cxn modelId="{C8EBCE1D-C559-437B-8012-FA6062CADEFF}" type="presOf" srcId="{7645FE2F-2DD9-4831-982A-2EC22DE1B2AC}" destId="{DCA3781A-3E1F-4B4F-A3D5-FF99C4FBDD18}" srcOrd="0" destOrd="0" presId="urn:microsoft.com/office/officeart/2005/8/layout/process1"/>
    <dgm:cxn modelId="{5CCA797C-1E36-4CA0-AE37-453FC57C3F9C}" type="presOf" srcId="{7EB57AE9-C878-4771-A190-04EBDEAFF1F5}" destId="{680375DC-F90D-42F5-B898-5D6365F9B5F8}" srcOrd="0" destOrd="0" presId="urn:microsoft.com/office/officeart/2005/8/layout/process1"/>
    <dgm:cxn modelId="{3DAC06CD-3F1E-4FF0-898D-499DB5930F88}" type="presParOf" srcId="{DCA3781A-3E1F-4B4F-A3D5-FF99C4FBDD18}" destId="{680375DC-F90D-42F5-B898-5D6365F9B5F8}" srcOrd="0" destOrd="0" presId="urn:microsoft.com/office/officeart/2005/8/layout/process1"/>
    <dgm:cxn modelId="{6304DAA2-B497-4263-849F-61BF2760861C}" type="presParOf" srcId="{DCA3781A-3E1F-4B4F-A3D5-FF99C4FBDD18}" destId="{9BDF6004-3BA8-4117-BEA2-F344D7174BBB}" srcOrd="1" destOrd="0" presId="urn:microsoft.com/office/officeart/2005/8/layout/process1"/>
    <dgm:cxn modelId="{A0FD7C8F-7A69-4B00-B7B4-8D42DDECE4ED}" type="presParOf" srcId="{9BDF6004-3BA8-4117-BEA2-F344D7174BBB}" destId="{264AD69C-BF23-4BEA-BE1A-9391ACB259DF}" srcOrd="0" destOrd="0" presId="urn:microsoft.com/office/officeart/2005/8/layout/process1"/>
    <dgm:cxn modelId="{EEB80A64-FF7B-40CF-BCE8-453E0EB82FFD}" type="presParOf" srcId="{DCA3781A-3E1F-4B4F-A3D5-FF99C4FBDD18}" destId="{4D826B2D-DAF1-4F9D-A564-B559FD857757}" srcOrd="2" destOrd="0" presId="urn:microsoft.com/office/officeart/2005/8/layout/process1"/>
    <dgm:cxn modelId="{0E5F792A-A4F3-4D05-8073-15DBB59BB33A}" type="presParOf" srcId="{DCA3781A-3E1F-4B4F-A3D5-FF99C4FBDD18}" destId="{CD4431D0-1CA0-431F-B2B0-486EB62A1431}" srcOrd="3" destOrd="0" presId="urn:microsoft.com/office/officeart/2005/8/layout/process1"/>
    <dgm:cxn modelId="{49DAA971-5E0E-447A-9004-61E82CC4B584}" type="presParOf" srcId="{CD4431D0-1CA0-431F-B2B0-486EB62A1431}" destId="{728C0DCB-274F-4ABE-981D-7B3D1CF65CD7}" srcOrd="0" destOrd="0" presId="urn:microsoft.com/office/officeart/2005/8/layout/process1"/>
    <dgm:cxn modelId="{AAB7E8AF-4E94-4B1E-BDA0-97542B4B8A10}" type="presParOf" srcId="{DCA3781A-3E1F-4B4F-A3D5-FF99C4FBDD18}" destId="{C8D2A292-0519-444F-B046-B500262D4B12}"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81D2FE-EFC4-48CA-80E8-73CB406FC5C1}">
      <dsp:nvSpPr>
        <dsp:cNvPr id="0" name=""/>
        <dsp:cNvSpPr/>
      </dsp:nvSpPr>
      <dsp:spPr>
        <a:xfrm>
          <a:off x="860561" y="0"/>
          <a:ext cx="9753030" cy="3803946"/>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E3D1385-CE35-4E8E-BE30-122D49D777A5}">
      <dsp:nvSpPr>
        <dsp:cNvPr id="0" name=""/>
        <dsp:cNvSpPr/>
      </dsp:nvSpPr>
      <dsp:spPr>
        <a:xfrm>
          <a:off x="3361" y="1141183"/>
          <a:ext cx="2023664" cy="1521578"/>
        </a:xfrm>
        <a:prstGeom prst="roundRect">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ro-RO" sz="1400" kern="1200" dirty="0" smtClean="0">
              <a:latin typeface="Times New Roman" panose="02020603050405020304" pitchFamily="18" charset="0"/>
              <a:cs typeface="Times New Roman" panose="02020603050405020304" pitchFamily="18" charset="0"/>
            </a:rPr>
            <a:t>Să dea guvernului statului respectiv posibilitatea de a aborda toate amenințările într-o manieră coerentă; </a:t>
          </a:r>
          <a:endParaRPr lang="ru-RU" sz="1400" kern="1200" dirty="0">
            <a:latin typeface="Times New Roman" panose="02020603050405020304" pitchFamily="18" charset="0"/>
            <a:cs typeface="Times New Roman" panose="02020603050405020304" pitchFamily="18" charset="0"/>
          </a:endParaRPr>
        </a:p>
      </dsp:txBody>
      <dsp:txXfrm>
        <a:off x="77638" y="1215460"/>
        <a:ext cx="1875110" cy="1373024"/>
      </dsp:txXfrm>
    </dsp:sp>
    <dsp:sp modelId="{6513E681-2B12-4691-A836-23C8879BC57D}">
      <dsp:nvSpPr>
        <dsp:cNvPr id="0" name=""/>
        <dsp:cNvSpPr/>
      </dsp:nvSpPr>
      <dsp:spPr>
        <a:xfrm>
          <a:off x="2364303" y="1141183"/>
          <a:ext cx="2023664" cy="1521578"/>
        </a:xfrm>
        <a:prstGeom prst="roundRect">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ro-RO" sz="1400" kern="1200" dirty="0" smtClean="0">
              <a:latin typeface="Times New Roman" panose="02020603050405020304" pitchFamily="18" charset="0"/>
              <a:cs typeface="Times New Roman" panose="02020603050405020304" pitchFamily="18" charset="0"/>
            </a:rPr>
            <a:t>Să crească eficiența sectorului de securitate prin optimizarea contribuțiilor tuturor structurilor responsabile din acest domeniu;</a:t>
          </a:r>
          <a:endParaRPr lang="ru-RU" sz="1400" kern="1200" dirty="0">
            <a:latin typeface="Times New Roman" panose="02020603050405020304" pitchFamily="18" charset="0"/>
            <a:cs typeface="Times New Roman" panose="02020603050405020304" pitchFamily="18" charset="0"/>
          </a:endParaRPr>
        </a:p>
      </dsp:txBody>
      <dsp:txXfrm>
        <a:off x="2438580" y="1215460"/>
        <a:ext cx="1875110" cy="1373024"/>
      </dsp:txXfrm>
    </dsp:sp>
    <dsp:sp modelId="{058881AD-2F7F-4ACE-A698-CC1B773D8853}">
      <dsp:nvSpPr>
        <dsp:cNvPr id="0" name=""/>
        <dsp:cNvSpPr/>
      </dsp:nvSpPr>
      <dsp:spPr>
        <a:xfrm>
          <a:off x="4725244" y="1141183"/>
          <a:ext cx="2023664" cy="1521578"/>
        </a:xfrm>
        <a:prstGeom prst="roundRect">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ro-RO" sz="1400" kern="1200" dirty="0" smtClean="0">
              <a:latin typeface="Times New Roman" panose="02020603050405020304" pitchFamily="18" charset="0"/>
              <a:cs typeface="Times New Roman" panose="02020603050405020304" pitchFamily="18" charset="0"/>
            </a:rPr>
            <a:t>S</a:t>
          </a:r>
          <a:r>
            <a:rPr lang="it-IT" sz="1400" kern="1200" dirty="0" smtClean="0">
              <a:latin typeface="Times New Roman" panose="02020603050405020304" pitchFamily="18" charset="0"/>
              <a:cs typeface="Times New Roman" panose="02020603050405020304" pitchFamily="18" charset="0"/>
            </a:rPr>
            <a:t>ă vegheze la aplicarea politicii;</a:t>
          </a:r>
          <a:endParaRPr lang="ru-RU" sz="1400" kern="1200" dirty="0">
            <a:latin typeface="Times New Roman" panose="02020603050405020304" pitchFamily="18" charset="0"/>
            <a:cs typeface="Times New Roman" panose="02020603050405020304" pitchFamily="18" charset="0"/>
          </a:endParaRPr>
        </a:p>
      </dsp:txBody>
      <dsp:txXfrm>
        <a:off x="4799521" y="1215460"/>
        <a:ext cx="1875110" cy="1373024"/>
      </dsp:txXfrm>
    </dsp:sp>
    <dsp:sp modelId="{87D6583B-65C3-4C39-BB20-B39D3390C0BA}">
      <dsp:nvSpPr>
        <dsp:cNvPr id="0" name=""/>
        <dsp:cNvSpPr/>
      </dsp:nvSpPr>
      <dsp:spPr>
        <a:xfrm>
          <a:off x="7086185" y="1141183"/>
          <a:ext cx="2023664" cy="1521578"/>
        </a:xfrm>
        <a:prstGeom prst="roundRect">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fr-FR" sz="1400" kern="1200" dirty="0" smtClean="0">
              <a:latin typeface="Times New Roman" panose="02020603050405020304" pitchFamily="18" charset="0"/>
              <a:cs typeface="Times New Roman" panose="02020603050405020304" pitchFamily="18" charset="0"/>
            </a:rPr>
            <a:t>Să construiască consensul pe plan intern;</a:t>
          </a:r>
          <a:endParaRPr lang="ru-RU" sz="1400" kern="1200" dirty="0">
            <a:latin typeface="Times New Roman" panose="02020603050405020304" pitchFamily="18" charset="0"/>
            <a:cs typeface="Times New Roman" panose="02020603050405020304" pitchFamily="18" charset="0"/>
          </a:endParaRPr>
        </a:p>
      </dsp:txBody>
      <dsp:txXfrm>
        <a:off x="7160462" y="1215460"/>
        <a:ext cx="1875110" cy="1373024"/>
      </dsp:txXfrm>
    </dsp:sp>
    <dsp:sp modelId="{D93D5B40-A5DC-4B1A-AEE7-192F1E6B23FD}">
      <dsp:nvSpPr>
        <dsp:cNvPr id="0" name=""/>
        <dsp:cNvSpPr/>
      </dsp:nvSpPr>
      <dsp:spPr>
        <a:xfrm>
          <a:off x="9447127" y="1141183"/>
          <a:ext cx="2023664" cy="1521578"/>
        </a:xfrm>
        <a:prstGeom prst="roundRect">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ro-RO" sz="1400" kern="1200" dirty="0" smtClean="0">
              <a:latin typeface="Times New Roman" panose="02020603050405020304" pitchFamily="18" charset="0"/>
              <a:cs typeface="Times New Roman" panose="02020603050405020304" pitchFamily="18" charset="0"/>
            </a:rPr>
            <a:t>Să întărească încrederea şi cooperarea la nivel regional şi internațional;</a:t>
          </a:r>
          <a:endParaRPr lang="ru-RU" sz="1400" kern="1200" dirty="0">
            <a:latin typeface="Times New Roman" panose="02020603050405020304" pitchFamily="18" charset="0"/>
            <a:cs typeface="Times New Roman" panose="02020603050405020304" pitchFamily="18" charset="0"/>
          </a:endParaRPr>
        </a:p>
      </dsp:txBody>
      <dsp:txXfrm>
        <a:off x="9521404" y="1215460"/>
        <a:ext cx="1875110" cy="137302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60B7B3-8A92-4F75-8CF3-B99200F0C27E}">
      <dsp:nvSpPr>
        <dsp:cNvPr id="0" name=""/>
        <dsp:cNvSpPr/>
      </dsp:nvSpPr>
      <dsp:spPr>
        <a:xfrm>
          <a:off x="0" y="488156"/>
          <a:ext cx="3381375" cy="2028825"/>
        </a:xfrm>
        <a:prstGeom prst="rect">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ro-RO" sz="1400" kern="1200" dirty="0" smtClean="0">
              <a:latin typeface="Times New Roman" panose="02020603050405020304" pitchFamily="18" charset="0"/>
              <a:cs typeface="Times New Roman" panose="02020603050405020304" pitchFamily="18" charset="0"/>
            </a:rPr>
            <a:t>În primul rând, pentru a constitui un cadru cuprinzător, politica de securitate națională necesită o analiză aprofundată a tuturor amenințărilor la adresa securității naționale. Amenințările interne şi externe au fost vreme îndelungată tratate separat, dar actualmente politica de securitate tinde din ce în ce mai mult spre o evaluare complexă a condițiilor interne şi internaționale, în egală măsură.</a:t>
          </a:r>
          <a:endParaRPr lang="ru-RU" sz="1400" kern="1200" dirty="0">
            <a:latin typeface="Times New Roman" panose="02020603050405020304" pitchFamily="18" charset="0"/>
            <a:cs typeface="Times New Roman" panose="02020603050405020304" pitchFamily="18" charset="0"/>
          </a:endParaRPr>
        </a:p>
      </dsp:txBody>
      <dsp:txXfrm>
        <a:off x="0" y="488156"/>
        <a:ext cx="3381375" cy="2028825"/>
      </dsp:txXfrm>
    </dsp:sp>
    <dsp:sp modelId="{8AF75EA1-DCD7-4BC6-B550-4E92FB1AE72A}">
      <dsp:nvSpPr>
        <dsp:cNvPr id="0" name=""/>
        <dsp:cNvSpPr/>
      </dsp:nvSpPr>
      <dsp:spPr>
        <a:xfrm>
          <a:off x="3719512" y="488156"/>
          <a:ext cx="3381375" cy="2028825"/>
        </a:xfrm>
        <a:prstGeom prst="rect">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ro-RO" sz="1400" kern="1200" dirty="0" smtClean="0">
              <a:latin typeface="Times New Roman" panose="02020603050405020304" pitchFamily="18" charset="0"/>
              <a:cs typeface="Times New Roman" panose="02020603050405020304" pitchFamily="18" charset="0"/>
            </a:rPr>
            <a:t>În al doilea rând, politica de securitate națională poate juca un rol pozitiv în armonizarea contribuțiilor aduse de numărul crescând de actori din domeniul securității, printre care cei de nivel național, autoritățile locale, comunitatea de afaceri (de exemplu, pentru protejarea infrastructurii vitale), diverse organizații ale societății civile, precum şi instituțiile regionale şi internaționale.</a:t>
          </a:r>
          <a:endParaRPr lang="ru-RU" sz="1400" kern="1200" dirty="0">
            <a:latin typeface="Times New Roman" panose="02020603050405020304" pitchFamily="18" charset="0"/>
            <a:cs typeface="Times New Roman" panose="02020603050405020304" pitchFamily="18" charset="0"/>
          </a:endParaRPr>
        </a:p>
      </dsp:txBody>
      <dsp:txXfrm>
        <a:off x="3719512" y="488156"/>
        <a:ext cx="3381375" cy="2028825"/>
      </dsp:txXfrm>
    </dsp:sp>
    <dsp:sp modelId="{F3255A38-E301-4812-B861-B0DCFE9CE90B}">
      <dsp:nvSpPr>
        <dsp:cNvPr id="0" name=""/>
        <dsp:cNvSpPr/>
      </dsp:nvSpPr>
      <dsp:spPr>
        <a:xfrm>
          <a:off x="7439025" y="488156"/>
          <a:ext cx="3381375" cy="2028825"/>
        </a:xfrm>
        <a:prstGeom prst="rect">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ro-RO" sz="1400" kern="1200" dirty="0" smtClean="0">
              <a:latin typeface="Times New Roman" panose="02020603050405020304" pitchFamily="18" charset="0"/>
              <a:cs typeface="Times New Roman" panose="02020603050405020304" pitchFamily="18" charset="0"/>
            </a:rPr>
            <a:t>În al treilea rând, politica de securitate națională dă o orientare politică diverșilor actori implicați în securitatea națională. Politica de securitate națională oferă repere pentru alinierea deciziilor operaționale la obiectivele pe termen lung şi scurt ale politicii naționale. </a:t>
          </a:r>
          <a:endParaRPr lang="ru-RU" sz="1400" kern="1200" dirty="0">
            <a:latin typeface="Times New Roman" panose="02020603050405020304" pitchFamily="18" charset="0"/>
            <a:cs typeface="Times New Roman" panose="02020603050405020304" pitchFamily="18" charset="0"/>
          </a:endParaRPr>
        </a:p>
      </dsp:txBody>
      <dsp:txXfrm>
        <a:off x="7439025" y="488156"/>
        <a:ext cx="3381375" cy="2028825"/>
      </dsp:txXfrm>
    </dsp:sp>
    <dsp:sp modelId="{0345AFF0-B044-4A06-81B9-234F47932E61}">
      <dsp:nvSpPr>
        <dsp:cNvPr id="0" name=""/>
        <dsp:cNvSpPr/>
      </dsp:nvSpPr>
      <dsp:spPr>
        <a:xfrm>
          <a:off x="1859756" y="2855118"/>
          <a:ext cx="3381375" cy="2028825"/>
        </a:xfrm>
        <a:prstGeom prst="rect">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ro-RO" sz="1400" kern="1200" dirty="0" smtClean="0">
              <a:latin typeface="Times New Roman" panose="02020603050405020304" pitchFamily="18" charset="0"/>
              <a:cs typeface="Times New Roman" panose="02020603050405020304" pitchFamily="18" charset="0"/>
            </a:rPr>
            <a:t>În al patrulea rând, politica de securitate națională asigură o largă participare la elaborarea politicii de securitate deoarece extinde dialogul şi cooperarea dincolo de limitările profesionale, instituționale sau partinice. În acest fel, dialogul poate duce la un consens cu privire la valorile şi interesele naționale fundamentale şi la gama de amenințări la adresa acestor valori şi interese. </a:t>
          </a:r>
          <a:endParaRPr lang="ru-RU" sz="1400" kern="1200" dirty="0">
            <a:latin typeface="Times New Roman" panose="02020603050405020304" pitchFamily="18" charset="0"/>
            <a:cs typeface="Times New Roman" panose="02020603050405020304" pitchFamily="18" charset="0"/>
          </a:endParaRPr>
        </a:p>
      </dsp:txBody>
      <dsp:txXfrm>
        <a:off x="1859756" y="2855118"/>
        <a:ext cx="3381375" cy="2028825"/>
      </dsp:txXfrm>
    </dsp:sp>
    <dsp:sp modelId="{DD55A8B2-B2EF-4626-8F6F-20BE5A001BE4}">
      <dsp:nvSpPr>
        <dsp:cNvPr id="0" name=""/>
        <dsp:cNvSpPr/>
      </dsp:nvSpPr>
      <dsp:spPr>
        <a:xfrm>
          <a:off x="5579268" y="2855118"/>
          <a:ext cx="3381375" cy="2028825"/>
        </a:xfrm>
        <a:prstGeom prst="rect">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ro-RO" sz="1400" kern="1200" dirty="0" smtClean="0">
              <a:latin typeface="Times New Roman" panose="02020603050405020304" pitchFamily="18" charset="0"/>
              <a:cs typeface="Times New Roman" panose="02020603050405020304" pitchFamily="18" charset="0"/>
            </a:rPr>
            <a:t>În al cincilea rând, politica de securitate națională este un instrument de întărire a încrederii la nivel regional şi internațional. Printr-o politică coerentă şi transparentă, statul împărtășește preocupările sale legate de securitate comunității internaționale, facilitând astfel înțelegerea şi cooperarea internațională.</a:t>
          </a:r>
          <a:endParaRPr lang="ru-RU" sz="1400" kern="1200" dirty="0">
            <a:latin typeface="Times New Roman" panose="02020603050405020304" pitchFamily="18" charset="0"/>
            <a:cs typeface="Times New Roman" panose="02020603050405020304" pitchFamily="18" charset="0"/>
          </a:endParaRPr>
        </a:p>
      </dsp:txBody>
      <dsp:txXfrm>
        <a:off x="5579268" y="2855118"/>
        <a:ext cx="3381375" cy="202882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F820D0-6704-404D-B215-4019BAD3EA47}">
      <dsp:nvSpPr>
        <dsp:cNvPr id="0" name=""/>
        <dsp:cNvSpPr/>
      </dsp:nvSpPr>
      <dsp:spPr>
        <a:xfrm>
          <a:off x="2029850" y="60741"/>
          <a:ext cx="8132298" cy="1182664"/>
        </a:xfrm>
        <a:prstGeom prst="rightArrow">
          <a:avLst>
            <a:gd name="adj1" fmla="val 50000"/>
            <a:gd name="adj2" fmla="val 50000"/>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254000" bIns="187748" numCol="1" spcCol="1270" anchor="ctr" anchorCtr="0">
          <a:noAutofit/>
        </a:bodyPr>
        <a:lstStyle/>
        <a:p>
          <a:pPr lvl="0" algn="l" defTabSz="800100">
            <a:lnSpc>
              <a:spcPct val="90000"/>
            </a:lnSpc>
            <a:spcBef>
              <a:spcPct val="0"/>
            </a:spcBef>
            <a:spcAft>
              <a:spcPct val="35000"/>
            </a:spcAft>
          </a:pPr>
          <a:r>
            <a:rPr lang="ro-RO" sz="1800" kern="1200" dirty="0" smtClean="0">
              <a:latin typeface="Times New Roman" panose="02020603050405020304" pitchFamily="18" charset="0"/>
              <a:cs typeface="Times New Roman" panose="02020603050405020304" pitchFamily="18" charset="0"/>
            </a:rPr>
            <a:t>Spațiul politic</a:t>
          </a:r>
          <a:endParaRPr lang="ru-RU" sz="1800" kern="1200" dirty="0">
            <a:latin typeface="Times New Roman" panose="02020603050405020304" pitchFamily="18" charset="0"/>
            <a:cs typeface="Times New Roman" panose="02020603050405020304" pitchFamily="18" charset="0"/>
          </a:endParaRPr>
        </a:p>
      </dsp:txBody>
      <dsp:txXfrm>
        <a:off x="2029850" y="356407"/>
        <a:ext cx="7836632" cy="591332"/>
      </dsp:txXfrm>
    </dsp:sp>
    <dsp:sp modelId="{D31876FF-F670-41B4-98B7-DF55E875640A}">
      <dsp:nvSpPr>
        <dsp:cNvPr id="0" name=""/>
        <dsp:cNvSpPr/>
      </dsp:nvSpPr>
      <dsp:spPr>
        <a:xfrm>
          <a:off x="2029850" y="971219"/>
          <a:ext cx="1503011" cy="2171561"/>
        </a:xfrm>
        <a:prstGeom prst="rect">
          <a:avLst/>
        </a:prstGeom>
        <a:solidFill>
          <a:schemeClr val="lt1">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t" anchorCtr="0">
          <a:noAutofit/>
        </a:bodyPr>
        <a:lstStyle/>
        <a:p>
          <a:pPr lvl="0" algn="ctr" defTabSz="533400">
            <a:lnSpc>
              <a:spcPct val="90000"/>
            </a:lnSpc>
            <a:spcBef>
              <a:spcPct val="0"/>
            </a:spcBef>
            <a:spcAft>
              <a:spcPct val="35000"/>
            </a:spcAft>
          </a:pPr>
          <a:r>
            <a:rPr lang="ro-RO" sz="1200" kern="1200" dirty="0" smtClean="0">
              <a:latin typeface="Times New Roman" panose="02020603050405020304" pitchFamily="18" charset="0"/>
              <a:cs typeface="Times New Roman" panose="02020603050405020304" pitchFamily="18" charset="0"/>
            </a:rPr>
            <a:t>Spațiul politic este constituit din zonele de manifestare şi proliferare a politicii în spațiu. Abordarea din această perspectivă se numește geopolitică.</a:t>
          </a:r>
          <a:endParaRPr lang="ru-RU" sz="1200" kern="1200" dirty="0">
            <a:latin typeface="Times New Roman" panose="02020603050405020304" pitchFamily="18" charset="0"/>
            <a:cs typeface="Times New Roman" panose="02020603050405020304" pitchFamily="18" charset="0"/>
          </a:endParaRPr>
        </a:p>
      </dsp:txBody>
      <dsp:txXfrm>
        <a:off x="2029850" y="971219"/>
        <a:ext cx="1503011" cy="2171561"/>
      </dsp:txXfrm>
    </dsp:sp>
    <dsp:sp modelId="{8266B2DC-5759-4E55-A5A3-7CD9E9BE0937}">
      <dsp:nvSpPr>
        <dsp:cNvPr id="0" name=""/>
        <dsp:cNvSpPr/>
      </dsp:nvSpPr>
      <dsp:spPr>
        <a:xfrm>
          <a:off x="3532699" y="455114"/>
          <a:ext cx="6629449" cy="1182664"/>
        </a:xfrm>
        <a:prstGeom prst="rightArrow">
          <a:avLst>
            <a:gd name="adj1" fmla="val 50000"/>
            <a:gd name="adj2" fmla="val 50000"/>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254000" bIns="187748" numCol="1" spcCol="1270" anchor="ctr" anchorCtr="0">
          <a:noAutofit/>
        </a:bodyPr>
        <a:lstStyle/>
        <a:p>
          <a:pPr lvl="0" algn="l" defTabSz="800100">
            <a:lnSpc>
              <a:spcPct val="90000"/>
            </a:lnSpc>
            <a:spcBef>
              <a:spcPct val="0"/>
            </a:spcBef>
            <a:spcAft>
              <a:spcPct val="35000"/>
            </a:spcAft>
          </a:pPr>
          <a:r>
            <a:rPr lang="ro-RO" sz="1800" kern="1200" dirty="0" smtClean="0">
              <a:latin typeface="Times New Roman" panose="02020603050405020304" pitchFamily="18" charset="0"/>
              <a:cs typeface="Times New Roman" panose="02020603050405020304" pitchFamily="18" charset="0"/>
            </a:rPr>
            <a:t>Ideologia puterii politice </a:t>
          </a:r>
          <a:endParaRPr lang="ru-RU" sz="1800" kern="1200" dirty="0">
            <a:latin typeface="Times New Roman" panose="02020603050405020304" pitchFamily="18" charset="0"/>
            <a:cs typeface="Times New Roman" panose="02020603050405020304" pitchFamily="18" charset="0"/>
          </a:endParaRPr>
        </a:p>
      </dsp:txBody>
      <dsp:txXfrm>
        <a:off x="3532699" y="750780"/>
        <a:ext cx="6333783" cy="591332"/>
      </dsp:txXfrm>
    </dsp:sp>
    <dsp:sp modelId="{CB4ECA1F-6B64-4DC1-B0BD-A798D97DB1E6}">
      <dsp:nvSpPr>
        <dsp:cNvPr id="0" name=""/>
        <dsp:cNvSpPr/>
      </dsp:nvSpPr>
      <dsp:spPr>
        <a:xfrm>
          <a:off x="3532699" y="1365593"/>
          <a:ext cx="1503011" cy="2171561"/>
        </a:xfrm>
        <a:prstGeom prst="rect">
          <a:avLst/>
        </a:prstGeom>
        <a:solidFill>
          <a:schemeClr val="lt1">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t" anchorCtr="0">
          <a:noAutofit/>
        </a:bodyPr>
        <a:lstStyle/>
        <a:p>
          <a:pPr lvl="0" algn="ctr" defTabSz="577850">
            <a:lnSpc>
              <a:spcPct val="90000"/>
            </a:lnSpc>
            <a:spcBef>
              <a:spcPct val="0"/>
            </a:spcBef>
            <a:spcAft>
              <a:spcPct val="35000"/>
            </a:spcAft>
          </a:pPr>
          <a:r>
            <a:rPr lang="ro-RO" sz="1300" kern="1200" dirty="0" smtClean="0">
              <a:latin typeface="Times New Roman" panose="02020603050405020304" pitchFamily="18" charset="0"/>
              <a:cs typeface="Times New Roman" panose="02020603050405020304" pitchFamily="18" charset="0"/>
            </a:rPr>
            <a:t>Constituie liantul orientării comportamentului cetățenilor în domeniul elaborării şi asigurării securității. Ideologia definește, pe fond, modul de guvernare, natura sistemului economic etc. </a:t>
          </a:r>
          <a:endParaRPr lang="ru-RU" sz="1300" kern="1200" dirty="0">
            <a:latin typeface="Times New Roman" panose="02020603050405020304" pitchFamily="18" charset="0"/>
            <a:cs typeface="Times New Roman" panose="02020603050405020304" pitchFamily="18" charset="0"/>
          </a:endParaRPr>
        </a:p>
      </dsp:txBody>
      <dsp:txXfrm>
        <a:off x="3532699" y="1365593"/>
        <a:ext cx="1503011" cy="2171561"/>
      </dsp:txXfrm>
    </dsp:sp>
    <dsp:sp modelId="{3F73954F-1704-42B8-9D20-5B8E819EF170}">
      <dsp:nvSpPr>
        <dsp:cNvPr id="0" name=""/>
        <dsp:cNvSpPr/>
      </dsp:nvSpPr>
      <dsp:spPr>
        <a:xfrm>
          <a:off x="5035548" y="849488"/>
          <a:ext cx="5126600" cy="1182664"/>
        </a:xfrm>
        <a:prstGeom prst="rightArrow">
          <a:avLst>
            <a:gd name="adj1" fmla="val 50000"/>
            <a:gd name="adj2" fmla="val 50000"/>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254000" bIns="187748" numCol="1" spcCol="1270" anchor="ctr" anchorCtr="0">
          <a:noAutofit/>
        </a:bodyPr>
        <a:lstStyle/>
        <a:p>
          <a:pPr lvl="0" algn="l" defTabSz="800100">
            <a:lnSpc>
              <a:spcPct val="90000"/>
            </a:lnSpc>
            <a:spcBef>
              <a:spcPct val="0"/>
            </a:spcBef>
            <a:spcAft>
              <a:spcPct val="35000"/>
            </a:spcAft>
          </a:pPr>
          <a:r>
            <a:rPr lang="ro-RO" sz="1800" kern="1200" dirty="0" smtClean="0">
              <a:latin typeface="Times New Roman" panose="02020603050405020304" pitchFamily="18" charset="0"/>
              <a:cs typeface="Times New Roman" panose="02020603050405020304" pitchFamily="18" charset="0"/>
            </a:rPr>
            <a:t>Valorile politice asumate</a:t>
          </a:r>
          <a:endParaRPr lang="ru-RU" sz="1800" kern="1200" dirty="0">
            <a:latin typeface="Times New Roman" panose="02020603050405020304" pitchFamily="18" charset="0"/>
            <a:cs typeface="Times New Roman" panose="02020603050405020304" pitchFamily="18" charset="0"/>
          </a:endParaRPr>
        </a:p>
      </dsp:txBody>
      <dsp:txXfrm>
        <a:off x="5035548" y="1145154"/>
        <a:ext cx="4830934" cy="591332"/>
      </dsp:txXfrm>
    </dsp:sp>
    <dsp:sp modelId="{2F1FCEFA-3764-4EF9-AA74-35660CE33C57}">
      <dsp:nvSpPr>
        <dsp:cNvPr id="0" name=""/>
        <dsp:cNvSpPr/>
      </dsp:nvSpPr>
      <dsp:spPr>
        <a:xfrm>
          <a:off x="5035548" y="1759966"/>
          <a:ext cx="1503011" cy="2171561"/>
        </a:xfrm>
        <a:prstGeom prst="rect">
          <a:avLst/>
        </a:prstGeom>
        <a:solidFill>
          <a:schemeClr val="lt1">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t" anchorCtr="0">
          <a:noAutofit/>
        </a:bodyPr>
        <a:lstStyle/>
        <a:p>
          <a:pPr lvl="0" algn="ctr" defTabSz="577850">
            <a:lnSpc>
              <a:spcPct val="90000"/>
            </a:lnSpc>
            <a:spcBef>
              <a:spcPct val="0"/>
            </a:spcBef>
            <a:spcAft>
              <a:spcPct val="35000"/>
            </a:spcAft>
          </a:pPr>
          <a:r>
            <a:rPr lang="ro-RO" sz="1300" kern="1200" dirty="0" smtClean="0">
              <a:latin typeface="Times New Roman" panose="02020603050405020304" pitchFamily="18" charset="0"/>
              <a:cs typeface="Times New Roman" panose="02020603050405020304" pitchFamily="18" charset="0"/>
            </a:rPr>
            <a:t>De puterea politică sunt create şi realizate în practica politică în funcție de modalitățile în care acestea răspund aspirației de organizare mai bună a relațiilor dintre membrii comunității guvernate.</a:t>
          </a:r>
          <a:endParaRPr lang="ru-RU" sz="1300" kern="1200" dirty="0">
            <a:latin typeface="Times New Roman" panose="02020603050405020304" pitchFamily="18" charset="0"/>
            <a:cs typeface="Times New Roman" panose="02020603050405020304" pitchFamily="18" charset="0"/>
          </a:endParaRPr>
        </a:p>
      </dsp:txBody>
      <dsp:txXfrm>
        <a:off x="5035548" y="1759966"/>
        <a:ext cx="1503011" cy="2171561"/>
      </dsp:txXfrm>
    </dsp:sp>
    <dsp:sp modelId="{B9B93B02-4951-48D0-B9D0-9BE45DB251D9}">
      <dsp:nvSpPr>
        <dsp:cNvPr id="0" name=""/>
        <dsp:cNvSpPr/>
      </dsp:nvSpPr>
      <dsp:spPr>
        <a:xfrm>
          <a:off x="6539210" y="1243861"/>
          <a:ext cx="3622938" cy="1182664"/>
        </a:xfrm>
        <a:prstGeom prst="rightArrow">
          <a:avLst>
            <a:gd name="adj1" fmla="val 50000"/>
            <a:gd name="adj2" fmla="val 50000"/>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254000" bIns="187748" numCol="1" spcCol="1270" anchor="ctr" anchorCtr="0">
          <a:noAutofit/>
        </a:bodyPr>
        <a:lstStyle/>
        <a:p>
          <a:pPr lvl="0" algn="l" defTabSz="800100">
            <a:lnSpc>
              <a:spcPct val="90000"/>
            </a:lnSpc>
            <a:spcBef>
              <a:spcPct val="0"/>
            </a:spcBef>
            <a:spcAft>
              <a:spcPct val="35000"/>
            </a:spcAft>
          </a:pPr>
          <a:r>
            <a:rPr lang="ro-RO" sz="1800" kern="1200" smtClean="0">
              <a:latin typeface="Times New Roman" panose="02020603050405020304" pitchFamily="18" charset="0"/>
              <a:cs typeface="Times New Roman" panose="02020603050405020304" pitchFamily="18" charset="0"/>
            </a:rPr>
            <a:t>Cultura politică</a:t>
          </a:r>
          <a:endParaRPr lang="ru-RU" sz="1800" kern="1200" dirty="0">
            <a:latin typeface="Times New Roman" panose="02020603050405020304" pitchFamily="18" charset="0"/>
            <a:cs typeface="Times New Roman" panose="02020603050405020304" pitchFamily="18" charset="0"/>
          </a:endParaRPr>
        </a:p>
      </dsp:txBody>
      <dsp:txXfrm>
        <a:off x="6539210" y="1539527"/>
        <a:ext cx="3327272" cy="591332"/>
      </dsp:txXfrm>
    </dsp:sp>
    <dsp:sp modelId="{F4A86871-ED2A-4289-A011-3B4A1C993BB0}">
      <dsp:nvSpPr>
        <dsp:cNvPr id="0" name=""/>
        <dsp:cNvSpPr/>
      </dsp:nvSpPr>
      <dsp:spPr>
        <a:xfrm>
          <a:off x="6539210" y="2154339"/>
          <a:ext cx="1503011" cy="2171561"/>
        </a:xfrm>
        <a:prstGeom prst="rect">
          <a:avLst/>
        </a:prstGeom>
        <a:solidFill>
          <a:schemeClr val="lt1">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t" anchorCtr="0">
          <a:noAutofit/>
        </a:bodyPr>
        <a:lstStyle/>
        <a:p>
          <a:pPr lvl="0" algn="ctr" defTabSz="577850">
            <a:lnSpc>
              <a:spcPct val="90000"/>
            </a:lnSpc>
            <a:spcBef>
              <a:spcPct val="0"/>
            </a:spcBef>
            <a:spcAft>
              <a:spcPct val="35000"/>
            </a:spcAft>
          </a:pPr>
          <a:r>
            <a:rPr lang="ro-RO" sz="1300" kern="1200" dirty="0" smtClean="0">
              <a:latin typeface="Times New Roman" panose="02020603050405020304" pitchFamily="18" charset="0"/>
              <a:cs typeface="Times New Roman" panose="02020603050405020304" pitchFamily="18" charset="0"/>
            </a:rPr>
            <a:t>Constituie un proces complex, rezultat al unui sistem de atitudini şi un sistem de conduite ale actorilor puterii politice în raport cu viața politică.</a:t>
          </a:r>
          <a:endParaRPr lang="ru-RU" sz="1300" kern="1200" dirty="0">
            <a:latin typeface="Times New Roman" panose="02020603050405020304" pitchFamily="18" charset="0"/>
            <a:cs typeface="Times New Roman" panose="02020603050405020304" pitchFamily="18" charset="0"/>
          </a:endParaRPr>
        </a:p>
      </dsp:txBody>
      <dsp:txXfrm>
        <a:off x="6539210" y="2154339"/>
        <a:ext cx="1503011" cy="2171561"/>
      </dsp:txXfrm>
    </dsp:sp>
    <dsp:sp modelId="{49DE067B-45DA-4CC1-A622-29376320E3D0}">
      <dsp:nvSpPr>
        <dsp:cNvPr id="0" name=""/>
        <dsp:cNvSpPr/>
      </dsp:nvSpPr>
      <dsp:spPr>
        <a:xfrm>
          <a:off x="8042059" y="1638235"/>
          <a:ext cx="2120090" cy="1182664"/>
        </a:xfrm>
        <a:prstGeom prst="rightArrow">
          <a:avLst>
            <a:gd name="adj1" fmla="val 50000"/>
            <a:gd name="adj2" fmla="val 50000"/>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254000" bIns="187748" numCol="1" spcCol="1270" anchor="ctr" anchorCtr="0">
          <a:noAutofit/>
        </a:bodyPr>
        <a:lstStyle/>
        <a:p>
          <a:pPr lvl="0" algn="ctr" defTabSz="800100">
            <a:lnSpc>
              <a:spcPct val="90000"/>
            </a:lnSpc>
            <a:spcBef>
              <a:spcPct val="0"/>
            </a:spcBef>
            <a:spcAft>
              <a:spcPct val="35000"/>
            </a:spcAft>
          </a:pPr>
          <a:r>
            <a:rPr lang="ro-RO" sz="1800" kern="1200" smtClean="0">
              <a:latin typeface="Times New Roman" panose="02020603050405020304" pitchFamily="18" charset="0"/>
              <a:cs typeface="Times New Roman" panose="02020603050405020304" pitchFamily="18" charset="0"/>
            </a:rPr>
            <a:t>Decizia politică</a:t>
          </a:r>
          <a:endParaRPr lang="ru-RU" sz="1800" kern="1200" dirty="0">
            <a:latin typeface="Times New Roman" panose="02020603050405020304" pitchFamily="18" charset="0"/>
            <a:cs typeface="Times New Roman" panose="02020603050405020304" pitchFamily="18" charset="0"/>
          </a:endParaRPr>
        </a:p>
      </dsp:txBody>
      <dsp:txXfrm>
        <a:off x="8042059" y="1933901"/>
        <a:ext cx="1824424" cy="591332"/>
      </dsp:txXfrm>
    </dsp:sp>
    <dsp:sp modelId="{FC682759-91A4-4DC8-ACE9-FBF65B39EA6D}">
      <dsp:nvSpPr>
        <dsp:cNvPr id="0" name=""/>
        <dsp:cNvSpPr/>
      </dsp:nvSpPr>
      <dsp:spPr>
        <a:xfrm>
          <a:off x="8042059" y="2548713"/>
          <a:ext cx="1503011" cy="2171561"/>
        </a:xfrm>
        <a:prstGeom prst="rect">
          <a:avLst/>
        </a:prstGeom>
        <a:solidFill>
          <a:schemeClr val="lt1">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t" anchorCtr="0">
          <a:noAutofit/>
        </a:bodyPr>
        <a:lstStyle/>
        <a:p>
          <a:pPr lvl="0" algn="ctr" defTabSz="577850">
            <a:lnSpc>
              <a:spcPct val="90000"/>
            </a:lnSpc>
            <a:spcBef>
              <a:spcPct val="0"/>
            </a:spcBef>
            <a:spcAft>
              <a:spcPct val="35000"/>
            </a:spcAft>
          </a:pPr>
          <a:r>
            <a:rPr lang="ro-RO" sz="1300" kern="1200" dirty="0" smtClean="0">
              <a:latin typeface="Times New Roman" panose="02020603050405020304" pitchFamily="18" charset="0"/>
              <a:cs typeface="Times New Roman" panose="02020603050405020304" pitchFamily="18" charset="0"/>
            </a:rPr>
            <a:t>Este actul de opțiune şi de voință politică pentru un anumit mod de acțiune, din mai multe alternative disponibile, în abordarea securității, ca problemă de interes public.</a:t>
          </a:r>
          <a:endParaRPr lang="ru-RU" sz="1300" kern="1200" dirty="0">
            <a:latin typeface="Times New Roman" panose="02020603050405020304" pitchFamily="18" charset="0"/>
            <a:cs typeface="Times New Roman" panose="02020603050405020304" pitchFamily="18" charset="0"/>
          </a:endParaRPr>
        </a:p>
      </dsp:txBody>
      <dsp:txXfrm>
        <a:off x="8042059" y="2548713"/>
        <a:ext cx="1503011" cy="217156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0375DC-F90D-42F5-B898-5D6365F9B5F8}">
      <dsp:nvSpPr>
        <dsp:cNvPr id="0" name=""/>
        <dsp:cNvSpPr/>
      </dsp:nvSpPr>
      <dsp:spPr>
        <a:xfrm>
          <a:off x="8438" y="331646"/>
          <a:ext cx="2522190" cy="1584250"/>
        </a:xfrm>
        <a:prstGeom prst="roundRect">
          <a:avLst>
            <a:gd name="adj" fmla="val 10000"/>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o-RO" sz="2000" kern="1200" dirty="0" smtClean="0">
              <a:latin typeface="Times New Roman" panose="02020603050405020304" pitchFamily="18" charset="0"/>
              <a:cs typeface="Times New Roman" panose="02020603050405020304" pitchFamily="18" charset="0"/>
            </a:rPr>
            <a:t>Rolul statului în sistemul internațional;</a:t>
          </a:r>
          <a:endParaRPr lang="ru-RU" sz="2000" kern="1200" dirty="0">
            <a:latin typeface="Times New Roman" panose="02020603050405020304" pitchFamily="18" charset="0"/>
            <a:cs typeface="Times New Roman" panose="02020603050405020304" pitchFamily="18" charset="0"/>
          </a:endParaRPr>
        </a:p>
      </dsp:txBody>
      <dsp:txXfrm>
        <a:off x="54839" y="378047"/>
        <a:ext cx="2429388" cy="1491448"/>
      </dsp:txXfrm>
    </dsp:sp>
    <dsp:sp modelId="{9BDF6004-3BA8-4117-BEA2-F344D7174BBB}">
      <dsp:nvSpPr>
        <dsp:cNvPr id="0" name=""/>
        <dsp:cNvSpPr/>
      </dsp:nvSpPr>
      <dsp:spPr>
        <a:xfrm>
          <a:off x="2782847" y="811019"/>
          <a:ext cx="534704" cy="62550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244600">
            <a:lnSpc>
              <a:spcPct val="90000"/>
            </a:lnSpc>
            <a:spcBef>
              <a:spcPct val="0"/>
            </a:spcBef>
            <a:spcAft>
              <a:spcPct val="35000"/>
            </a:spcAft>
          </a:pPr>
          <a:endParaRPr lang="ru-RU" sz="2800" kern="1200"/>
        </a:p>
      </dsp:txBody>
      <dsp:txXfrm>
        <a:off x="2782847" y="936120"/>
        <a:ext cx="374293" cy="375301"/>
      </dsp:txXfrm>
    </dsp:sp>
    <dsp:sp modelId="{4D826B2D-DAF1-4F9D-A564-B559FD857757}">
      <dsp:nvSpPr>
        <dsp:cNvPr id="0" name=""/>
        <dsp:cNvSpPr/>
      </dsp:nvSpPr>
      <dsp:spPr>
        <a:xfrm>
          <a:off x="3539504" y="331646"/>
          <a:ext cx="2522190" cy="1584250"/>
        </a:xfrm>
        <a:prstGeom prst="roundRect">
          <a:avLst>
            <a:gd name="adj" fmla="val 10000"/>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it-IT" sz="2000" kern="1200" dirty="0" smtClean="0">
              <a:latin typeface="Times New Roman" panose="02020603050405020304" pitchFamily="18" charset="0"/>
              <a:cs typeface="Times New Roman" panose="02020603050405020304" pitchFamily="18" charset="0"/>
            </a:rPr>
            <a:t>Situaţiile percepute ca favorabile sau nefavorabile la nivel naţional şi internaţional;</a:t>
          </a:r>
          <a:endParaRPr lang="ru-RU" sz="2000" kern="1200" dirty="0">
            <a:latin typeface="Times New Roman" panose="02020603050405020304" pitchFamily="18" charset="0"/>
            <a:cs typeface="Times New Roman" panose="02020603050405020304" pitchFamily="18" charset="0"/>
          </a:endParaRPr>
        </a:p>
      </dsp:txBody>
      <dsp:txXfrm>
        <a:off x="3585905" y="378047"/>
        <a:ext cx="2429388" cy="1491448"/>
      </dsp:txXfrm>
    </dsp:sp>
    <dsp:sp modelId="{CD4431D0-1CA0-431F-B2B0-486EB62A1431}">
      <dsp:nvSpPr>
        <dsp:cNvPr id="0" name=""/>
        <dsp:cNvSpPr/>
      </dsp:nvSpPr>
      <dsp:spPr>
        <a:xfrm>
          <a:off x="6313914" y="811019"/>
          <a:ext cx="534704" cy="62550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244600">
            <a:lnSpc>
              <a:spcPct val="90000"/>
            </a:lnSpc>
            <a:spcBef>
              <a:spcPct val="0"/>
            </a:spcBef>
            <a:spcAft>
              <a:spcPct val="35000"/>
            </a:spcAft>
          </a:pPr>
          <a:endParaRPr lang="ru-RU" sz="2800" kern="1200"/>
        </a:p>
      </dsp:txBody>
      <dsp:txXfrm>
        <a:off x="6313914" y="936120"/>
        <a:ext cx="374293" cy="375301"/>
      </dsp:txXfrm>
    </dsp:sp>
    <dsp:sp modelId="{C8D2A292-0519-444F-B046-B500262D4B12}">
      <dsp:nvSpPr>
        <dsp:cNvPr id="0" name=""/>
        <dsp:cNvSpPr/>
      </dsp:nvSpPr>
      <dsp:spPr>
        <a:xfrm>
          <a:off x="7070571" y="331646"/>
          <a:ext cx="2522190" cy="1584250"/>
        </a:xfrm>
        <a:prstGeom prst="roundRect">
          <a:avLst>
            <a:gd name="adj" fmla="val 10000"/>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o-RO" sz="2000" kern="1200" dirty="0" smtClean="0">
              <a:latin typeface="Times New Roman" panose="02020603050405020304" pitchFamily="18" charset="0"/>
              <a:cs typeface="Times New Roman" panose="02020603050405020304" pitchFamily="18" charset="0"/>
            </a:rPr>
            <a:t>Răspunderile ce revin celor ce aplică politica de securitate națională în situațiile menționate.</a:t>
          </a:r>
          <a:endParaRPr lang="ru-RU" sz="2000" kern="1200" dirty="0">
            <a:latin typeface="Times New Roman" panose="02020603050405020304" pitchFamily="18" charset="0"/>
            <a:cs typeface="Times New Roman" panose="02020603050405020304" pitchFamily="18" charset="0"/>
          </a:endParaRPr>
        </a:p>
      </dsp:txBody>
      <dsp:txXfrm>
        <a:off x="7116972" y="378047"/>
        <a:ext cx="2429388" cy="1491448"/>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9/3/layout/IncreasingArrowsProcess">
  <dgm:title val=""/>
  <dgm:desc val=""/>
  <dgm:catLst>
    <dgm:cat type="process" pri="5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40" srcId="0" destId="10" srcOrd="0" destOrd="0"/>
        <dgm:cxn modelId="12" srcId="10" destId="11" srcOrd="0" destOrd="0"/>
        <dgm:cxn modelId="5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val="5"/>
      <dgm:chPref val="5"/>
      <dgm:dir/>
      <dgm:animLvl val="lvl"/>
    </dgm:varLst>
    <dgm:shape xmlns:r="http://schemas.openxmlformats.org/officeDocument/2006/relationships" r:blip="">
      <dgm:adjLst/>
    </dgm:shape>
    <dgm:choose name="Name1">
      <dgm:if name="Name2" axis="ch" ptType="node" func="cnt" op="equ" val="1">
        <dgm:choose name="Name3">
          <dgm:if name="Name4" axis="ch ch" ptType="node node" func="cnt" op="equ" val="0">
            <dgm:alg type="composite">
              <dgm:param type="ar" val="6.8662"/>
            </dgm:alg>
            <dgm:choose name="Name5">
              <dgm:if name="Name6" func="var" arg="dir" op="equ" val="norm">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if>
              <dgm:else name="Name7">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else>
            </dgm:choose>
          </dgm:if>
          <dgm:else name="Name8">
            <dgm:alg type="composite">
              <dgm:param type="ar" val="1.9864"/>
            </dgm:alg>
            <dgm:choose name="Name9">
              <dgm:if name="Name10" func="var" arg="dir" op="equ" val="norm">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
                  <dgm:constr type="t" for="ch" forName="childText1" refType="h" fact="0.224"/>
                  <dgm:constr type="w" for="ch" forName="childText1" refType="w" fact="0.9241"/>
                  <dgm:constr type="h" for="ch" forName="childText1" refType="h" fact="0.776"/>
                </dgm:constrLst>
              </dgm:if>
              <dgm:else name="Name11">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076"/>
                  <dgm:constr type="t" for="ch" forName="childText1" refType="h" fact="0.224"/>
                  <dgm:constr type="w" for="ch" forName="childText1" refType="w" fact="0.9241"/>
                  <dgm:constr type="h" for="ch" forName="childText1" refType="h" fact="0.776"/>
                </dgm:constrLst>
              </dgm:else>
            </dgm:choose>
          </dgm:else>
        </dgm:choose>
      </dgm:if>
      <dgm:if name="Name12" axis="ch" ptType="node" func="cnt" op="equ" val="2">
        <dgm:choose name="Name13">
          <dgm:if name="Name14" axis="ch ch" ptType="node node" func="cnt" op="equ" val="0">
            <dgm:alg type="composite">
              <dgm:param type="ar" val="5.1498"/>
            </dgm:alg>
            <dgm:choose name="Name15">
              <dgm:if name="Name16" func="var" arg="dir" op="equ" val="norm">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462"/>
                  <dgm:constr type="t" for="ch" forName="parentText2" refType="h" fact="0.2499"/>
                  <dgm:constr type="w" for="ch" forName="parentText2" refType="w" fact="0.538"/>
                  <dgm:constr type="h" for="ch" forName="parentText2" refType="h" fact="0.7501"/>
                </dgm:constrLst>
              </dgm:if>
              <dgm:else name="Name17">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
                  <dgm:constr type="t" for="ch" forName="parentText2" refType="h" fact="0.2499"/>
                  <dgm:constr type="w" for="ch" forName="parentText2" refType="w" fact="0.538"/>
                  <dgm:constr type="h" for="ch" forName="parentText2" refType="h" fact="0.7501"/>
                </dgm:constrLst>
              </dgm:else>
            </dgm:choose>
          </dgm:if>
          <dgm:else name="Name18">
            <dgm:alg type="composite">
              <dgm:param type="ar" val="2.0563"/>
            </dgm:alg>
            <dgm:choose name="Name19">
              <dgm:if name="Name2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462"/>
                  <dgm:constr type="t" for="ch" forName="parentText2" refType="h" fact="0.0998"/>
                  <dgm:constr type="w" for="ch" forName="parentText2" refType="w" fact="0.538"/>
                  <dgm:constr type="h" for="ch" forName="parentText2" refType="h" fact="0.2995"/>
                  <dgm:constr type="l" for="ch" forName="childText1" refType="w" fact="0"/>
                  <dgm:constr type="t" for="ch" forName="childText1" refType="h" fact="0.2317"/>
                  <dgm:constr type="w" for="ch" forName="childText1" refType="w" fact="0.462"/>
                  <dgm:constr type="h" for="ch" forName="childText1" refType="h" fact="0.6685"/>
                  <dgm:constr type="l" for="ch" forName="childText2" refType="w" fact="0.462"/>
                  <dgm:constr type="t" for="ch" forName="childText2" refType="h" fact="0.3315"/>
                  <dgm:constr type="w" for="ch" forName="childText2" refType="w" fact="0.462"/>
                  <dgm:constr type="h" for="ch" forName="childText2" refType="h" fact="0.6685"/>
                </dgm:constrLst>
              </dgm:if>
              <dgm:else name="Name2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
                  <dgm:constr type="t" for="ch" forName="parentText2" refType="h" fact="0.0998"/>
                  <dgm:constr type="w" for="ch" forName="parentText2" refType="w" fact="0.538"/>
                  <dgm:constr type="h" for="ch" forName="parentText2" refType="h" fact="0.2995"/>
                  <dgm:constr type="l" for="ch" forName="childText1" refType="w" fact="0.538"/>
                  <dgm:constr type="t" for="ch" forName="childText1" refType="h" fact="0.2317"/>
                  <dgm:constr type="w" for="ch" forName="childText1" refType="w" fact="0.462"/>
                  <dgm:constr type="h" for="ch" forName="childText1" refType="h" fact="0.6685"/>
                  <dgm:constr type="l" for="ch" forName="childText2" refType="w" fact="0.076"/>
                  <dgm:constr type="t" for="ch" forName="childText2" refType="h" fact="0.3315"/>
                  <dgm:constr type="w" for="ch" forName="childText2" refType="w" fact="0.462"/>
                  <dgm:constr type="h" for="ch" forName="childText2" refType="h" fact="0.6685"/>
                </dgm:constrLst>
              </dgm:else>
            </dgm:choose>
          </dgm:else>
        </dgm:choose>
      </dgm:if>
      <dgm:if name="Name22" axis="ch" ptType="node" func="cnt" op="equ" val="3">
        <dgm:choose name="Name23">
          <dgm:if name="Name24" axis="ch ch" ptType="node node" func="cnt" op="equ" val="0">
            <dgm:alg type="composite">
              <dgm:param type="ar" val="4.1198"/>
            </dgm:alg>
            <dgm:choose name="Name25">
              <dgm:if name="Name2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308"/>
                  <dgm:constr type="t" for="ch" forName="parentText2" refType="h" fact="0.2"/>
                  <dgm:constr type="w" for="ch" forName="parentText2" refType="w" fact="0.692"/>
                  <dgm:constr type="h" for="ch" forName="parentText2" refType="h" fact="0.6"/>
                  <dgm:constr type="l" for="ch" forName="parentText3" refType="w" fact="0.616"/>
                  <dgm:constr type="t" for="ch" forName="parentText3" refType="h" fact="0.4"/>
                  <dgm:constr type="w" for="ch" forName="parentText3" refType="w" fact="0.384"/>
                  <dgm:constr type="h" for="ch" forName="parentText3" refType="h" fact="0.6"/>
                </dgm:constrLst>
              </dgm:if>
              <dgm:else name="Name2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
                  <dgm:constr type="t" for="ch" forName="parentText2" refType="h" fact="0.2"/>
                  <dgm:constr type="w" for="ch" forName="parentText2" refType="w" fact="0.692"/>
                  <dgm:constr type="h" for="ch" forName="parentText2" refType="h" fact="0.6"/>
                  <dgm:constr type="l" for="ch" forName="parentText3" refType="w" fact="0"/>
                  <dgm:constr type="t" for="ch" forName="parentText3" refType="h" fact="0.4"/>
                  <dgm:constr type="w" for="ch" forName="parentText3" refType="w" fact="0.384"/>
                  <dgm:constr type="h" for="ch" forName="parentText3" refType="h" fact="0.6"/>
                </dgm:constrLst>
              </dgm:else>
            </dgm:choose>
          </dgm:if>
          <dgm:else name="Name28">
            <dgm:alg type="composite">
              <dgm:param type="ar" val="2.0702"/>
            </dgm:alg>
            <dgm:choose name="Name29">
              <dgm:if name="Name3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
                  <dgm:constr type="t" for="ch" forName="childText1" refType="h" fact="0.2325"/>
                  <dgm:constr type="w" for="ch" forName="childText1" refType="w" fact="0.308"/>
                  <dgm:constr type="h" for="ch" forName="childText1" refType="h" fact="0.5808"/>
                  <dgm:constr type="l" for="ch" forName="childText2" refType="w" fact="0.308"/>
                  <dgm:constr type="t" for="ch" forName="childText2" refType="h" fact="0.333"/>
                  <dgm:constr type="w" for="ch" forName="childText2" refType="w" fact="0.308"/>
                  <dgm:constr type="h" for="ch" forName="childText2" refType="h" fact="0.5808"/>
                  <dgm:constr type="l" for="ch" forName="childText3" refType="w" fact="0.61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308"/>
                  <dgm:constr type="t" for="ch" forName="parentText2" refType="h" fact="0.1005"/>
                  <dgm:constr type="w" for="ch" forName="parentText2" refType="w" fact="0.692"/>
                  <dgm:constr type="h" for="ch" forName="parentText2" refType="h" fact="0.3015"/>
                  <dgm:constr type="l" for="ch" forName="parentText3" refType="w" fact="0.616"/>
                  <dgm:constr type="t" for="ch" forName="parentText3" refType="h" fact="0.201"/>
                  <dgm:constr type="w" for="ch" forName="parentText3" refType="w" fact="0.384"/>
                  <dgm:constr type="h" for="ch" forName="parentText3" refType="h" fact="0.3015"/>
                </dgm:constrLst>
              </dgm:if>
              <dgm:else name="Name3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692"/>
                  <dgm:constr type="t" for="ch" forName="childText1" refType="h" fact="0.2325"/>
                  <dgm:constr type="w" for="ch" forName="childText1" refType="w" fact="0.308"/>
                  <dgm:constr type="h" for="ch" forName="childText1" refType="h" fact="0.5808"/>
                  <dgm:constr type="l" for="ch" forName="childText2" refType="w" fact="0.384"/>
                  <dgm:constr type="t" for="ch" forName="childText2" refType="h" fact="0.333"/>
                  <dgm:constr type="w" for="ch" forName="childText2" refType="w" fact="0.308"/>
                  <dgm:constr type="h" for="ch" forName="childText2" refType="h" fact="0.5808"/>
                  <dgm:constr type="l" for="ch" forName="childText3" refType="w" fact="0.07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
                  <dgm:constr type="t" for="ch" forName="parentText2" refType="h" fact="0.1005"/>
                  <dgm:constr type="w" for="ch" forName="parentText2" refType="w" fact="0.692"/>
                  <dgm:constr type="h" for="ch" forName="parentText2" refType="h" fact="0.3015"/>
                  <dgm:constr type="l" for="ch" forName="parentText3" refType="w" fact="0"/>
                  <dgm:constr type="t" for="ch" forName="parentText3" refType="h" fact="0.201"/>
                  <dgm:constr type="w" for="ch" forName="parentText3" refType="w" fact="0.384"/>
                  <dgm:constr type="h" for="ch" forName="parentText3" refType="h" fact="0.3015"/>
                </dgm:constrLst>
              </dgm:else>
            </dgm:choose>
          </dgm:else>
        </dgm:choose>
      </dgm:if>
      <dgm:if name="Name32" axis="ch" ptType="node" func="cnt" op="equ" val="4">
        <dgm:choose name="Name33">
          <dgm:if name="Name34" axis="ch ch" ptType="node node" func="cnt" op="equ" val="0">
            <dgm:alg type="composite">
              <dgm:param type="ar" val="3.435"/>
            </dgm:alg>
            <dgm:choose name="Name35">
              <dgm:if name="Name3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2305"/>
                  <dgm:constr type="t" for="ch" forName="parentText2" refType="h" fact="0.1666"/>
                  <dgm:constr type="w" for="ch" forName="parentText2" refType="w" fact="0.7695"/>
                  <dgm:constr type="h" for="ch" forName="parentText2" refType="h" fact="0.5001"/>
                  <dgm:constr type="l" for="ch" forName="parentText3" refType="w" fact="0.461"/>
                  <dgm:constr type="t" for="ch" forName="parentText3" refType="h" fact="0.3333"/>
                  <dgm:constr type="w" for="ch" forName="parentText3" refType="w" fact="0.539"/>
                  <dgm:constr type="h" for="ch" forName="parentText3" refType="h" fact="0.5001"/>
                  <dgm:constr type="l" for="ch" forName="parentText4" refType="w" fact="0.6915"/>
                  <dgm:constr type="t" for="ch" forName="parentText4" refType="h" fact="0.4999"/>
                  <dgm:constr type="w" for="ch" forName="parentText4" refType="w" fact="0.3085"/>
                  <dgm:constr type="h" for="ch" forName="parentText4" refType="h" fact="0.5001"/>
                </dgm:constrLst>
              </dgm:if>
              <dgm:else name="Name3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
                  <dgm:constr type="t" for="ch" forName="parentText2" refType="h" fact="0.1666"/>
                  <dgm:constr type="w" for="ch" forName="parentText2" refType="w" fact="0.7695"/>
                  <dgm:constr type="h" for="ch" forName="parentText2" refType="h" fact="0.5001"/>
                  <dgm:constr type="l" for="ch" forName="parentText3" refType="w" fact="0"/>
                  <dgm:constr type="t" for="ch" forName="parentText3" refType="h" fact="0.3333"/>
                  <dgm:constr type="w" for="ch" forName="parentText3" refType="w" fact="0.539"/>
                  <dgm:constr type="h" for="ch" forName="parentText3" refType="h" fact="0.5001"/>
                  <dgm:constr type="l" for="ch" forName="parentText4" refType="w" fact="0"/>
                  <dgm:constr type="t" for="ch" forName="parentText4" refType="h" fact="0.4999"/>
                  <dgm:constr type="w" for="ch" forName="parentText4" refType="w" fact="0.3085"/>
                  <dgm:constr type="h" for="ch" forName="parentText4" refType="h" fact="0.5001"/>
                </dgm:constrLst>
              </dgm:else>
            </dgm:choose>
          </dgm:if>
          <dgm:else name="Name38">
            <dgm:alg type="composite">
              <dgm:param type="ar" val="1.9377"/>
            </dgm:alg>
            <dgm:choose name="Name39">
              <dgm:if name="Name4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
                  <dgm:constr type="t" for="ch" forName="childText1" refType="h" fact="0.218"/>
                  <dgm:constr type="w" for="ch" forName="childText1" refType="w" fact="0.2305"/>
                  <dgm:constr type="h" for="ch" forName="childText1" refType="h" fact="0.5218"/>
                  <dgm:constr type="l" for="ch" forName="childText2" refType="w" fact="0.2305"/>
                  <dgm:constr type="t" for="ch" forName="childText2" refType="h" fact="0.312"/>
                  <dgm:constr type="w" for="ch" forName="childText2" refType="w" fact="0.2305"/>
                  <dgm:constr type="h" for="ch" forName="childText2" refType="h" fact="0.5085"/>
                  <dgm:constr type="l" for="ch" forName="childText3" refType="w" fact="0.461"/>
                  <dgm:constr type="t" for="ch" forName="childText3" refType="h" fact="0.406"/>
                  <dgm:constr type="w" for="ch" forName="childText3" refType="w" fact="0.2305"/>
                  <dgm:constr type="h" for="ch" forName="childText3" refType="h" fact="0.5119"/>
                  <dgm:constr type="l" for="ch" forName="childText4" refType="w" fact="0.6915"/>
                  <dgm:constr type="t" for="ch" forName="childText4" refType="h" fact="0.5"/>
                  <dgm:constr type="w" for="ch" forName="childText4" refType="w" fact="0.232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2305"/>
                  <dgm:constr type="t" for="ch" forName="parentText2" refType="h" fact="0.094"/>
                  <dgm:constr type="w" for="ch" forName="parentText2" refType="w" fact="0.7695"/>
                  <dgm:constr type="h" for="ch" forName="parentText2" refType="h" fact="0.2821"/>
                  <dgm:constr type="l" for="ch" forName="parentText3" refType="w" fact="0.461"/>
                  <dgm:constr type="t" for="ch" forName="parentText3" refType="h" fact="0.188"/>
                  <dgm:constr type="w" for="ch" forName="parentText3" refType="w" fact="0.539"/>
                  <dgm:constr type="h" for="ch" forName="parentText3" refType="h" fact="0.2821"/>
                  <dgm:constr type="l" for="ch" forName="parentText4" refType="w" fact="0.6915"/>
                  <dgm:constr type="t" for="ch" forName="parentText4" refType="h" fact="0.282"/>
                  <dgm:constr type="w" for="ch" forName="parentText4" refType="w" fact="0.3085"/>
                  <dgm:constr type="h" for="ch" forName="parentText4" refType="h" fact="0.2821"/>
                </dgm:constrLst>
              </dgm:if>
              <dgm:else name="Name4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7695"/>
                  <dgm:constr type="t" for="ch" forName="childText1" refType="h" fact="0.218"/>
                  <dgm:constr type="w" for="ch" forName="childText1" refType="w" fact="0.2305"/>
                  <dgm:constr type="h" for="ch" forName="childText1" refType="h" fact="0.5218"/>
                  <dgm:constr type="l" for="ch" forName="childText2" refType="w" fact="0.539"/>
                  <dgm:constr type="t" for="ch" forName="childText2" refType="h" fact="0.312"/>
                  <dgm:constr type="w" for="ch" forName="childText2" refType="w" fact="0.2305"/>
                  <dgm:constr type="h" for="ch" forName="childText2" refType="h" fact="0.5085"/>
                  <dgm:constr type="l" for="ch" forName="childText3" refType="w" fact="0.3085"/>
                  <dgm:constr type="t" for="ch" forName="childText3" refType="h" fact="0.406"/>
                  <dgm:constr type="w" for="ch" forName="childText3" refType="w" fact="0.2305"/>
                  <dgm:constr type="h" for="ch" forName="childText3" refType="h" fact="0.5119"/>
                  <dgm:constr type="l" for="ch" forName="childText4" refType="w" fact="0.076"/>
                  <dgm:constr type="t" for="ch" forName="childText4" refType="h" fact="0.5"/>
                  <dgm:constr type="w" for="ch" forName="childText4" refType="w" fact="0.234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
                  <dgm:constr type="t" for="ch" forName="parentText2" refType="h" fact="0.094"/>
                  <dgm:constr type="w" for="ch" forName="parentText2" refType="w" fact="0.7695"/>
                  <dgm:constr type="h" for="ch" forName="parentText2" refType="h" fact="0.2821"/>
                  <dgm:constr type="l" for="ch" forName="parentText3" refType="w" fact="0"/>
                  <dgm:constr type="t" for="ch" forName="parentText3" refType="h" fact="0.188"/>
                  <dgm:constr type="w" for="ch" forName="parentText3" refType="w" fact="0.539"/>
                  <dgm:constr type="h" for="ch" forName="parentText3" refType="h" fact="0.2821"/>
                  <dgm:constr type="l" for="ch" forName="parentText4" refType="w" fact="0"/>
                  <dgm:constr type="t" for="ch" forName="parentText4" refType="h" fact="0.282"/>
                  <dgm:constr type="w" for="ch" forName="parentText4" refType="w" fact="0.3085"/>
                  <dgm:constr type="h" for="ch" forName="parentText4" refType="h" fact="0.2821"/>
                </dgm:constrLst>
              </dgm:else>
            </dgm:choose>
          </dgm:else>
        </dgm:choose>
      </dgm:if>
      <dgm:else name="Name42">
        <dgm:choose name="Name43">
          <dgm:if name="Name44" axis="ch ch" ptType="node node" func="cnt" op="equ" val="0">
            <dgm:alg type="composite">
              <dgm:param type="ar" val="2.9463"/>
            </dgm:alg>
            <dgm:choose name="Name45">
              <dgm:if name="Name4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1848"/>
                  <dgm:constr type="t" for="ch" forName="parentText2" refType="h" fact="0.1429"/>
                  <dgm:constr type="w" for="ch" forName="parentText2" refType="w" fact="0.8152"/>
                  <dgm:constr type="h" for="ch" forName="parentText2" refType="h" fact="0.4285"/>
                  <dgm:constr type="l" for="ch" forName="parentText3" refType="w" fact="0.3696"/>
                  <dgm:constr type="t" for="ch" forName="parentText3" refType="h" fact="0.2858"/>
                  <dgm:constr type="w" for="ch" forName="parentText3" refType="w" fact="0.6304"/>
                  <dgm:constr type="h" for="ch" forName="parentText3" refType="h" fact="0.4285"/>
                  <dgm:constr type="l" for="ch" forName="parentText4" refType="w" fact="0.5545"/>
                  <dgm:constr type="t" for="ch" forName="parentText4" refType="h" fact="0.4286"/>
                  <dgm:constr type="w" for="ch" forName="parentText4" refType="w" fact="0.4455"/>
                  <dgm:constr type="h" for="ch" forName="parentText4" refType="h" fact="0.4285"/>
                  <dgm:constr type="l" for="ch" forName="parentText5" refType="w" fact="0.7393"/>
                  <dgm:constr type="t" for="ch" forName="parentText5" refType="h" fact="0.5715"/>
                  <dgm:constr type="w" for="ch" forName="parentText5" refType="w" fact="0.2607"/>
                  <dgm:constr type="h" for="ch" forName="parentText5" refType="h" fact="0.4285"/>
                </dgm:constrLst>
              </dgm:if>
              <dgm:else name="Name4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
                  <dgm:constr type="t" for="ch" forName="parentText2" refType="h" fact="0.1429"/>
                  <dgm:constr type="w" for="ch" forName="parentText2" refType="w" fact="0.8152"/>
                  <dgm:constr type="h" for="ch" forName="parentText2" refType="h" fact="0.4285"/>
                  <dgm:constr type="l" for="ch" forName="parentText3" refType="w" fact="0"/>
                  <dgm:constr type="t" for="ch" forName="parentText3" refType="h" fact="0.2858"/>
                  <dgm:constr type="w" for="ch" forName="parentText3" refType="w" fact="0.6304"/>
                  <dgm:constr type="h" for="ch" forName="parentText3" refType="h" fact="0.4285"/>
                  <dgm:constr type="l" for="ch" forName="parentText4" refType="w" fact="0"/>
                  <dgm:constr type="t" for="ch" forName="parentText4" refType="h" fact="0.4286"/>
                  <dgm:constr type="w" for="ch" forName="parentText4" refType="w" fact="0.4455"/>
                  <dgm:constr type="h" for="ch" forName="parentText4" refType="h" fact="0.4285"/>
                  <dgm:constr type="l" for="ch" forName="parentText5" refType="w" fact="0"/>
                  <dgm:constr type="t" for="ch" forName="parentText5" refType="h" fact="0.5715"/>
                  <dgm:constr type="w" for="ch" forName="parentText5" refType="w" fact="0.2607"/>
                  <dgm:constr type="h" for="ch" forName="parentText5" refType="h" fact="0.4285"/>
                </dgm:constrLst>
              </dgm:else>
            </dgm:choose>
          </dgm:if>
          <dgm:else name="Name48">
            <dgm:alg type="composite">
              <dgm:param type="ar" val="1.7837"/>
            </dgm:alg>
            <dgm:choose name="Name49">
              <dgm:if name="Name5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
                  <dgm:constr type="t" for="ch" forName="childText1" refType="h" fact="0.1997"/>
                  <dgm:constr type="w" for="ch" forName="childText1" refType="w" fact="0.18482"/>
                  <dgm:constr type="h" for="ch" forName="childText1" refType="h" fact="0.4763"/>
                  <dgm:constr type="l" for="ch" forName="childText2" refType="w" fact="0.1848"/>
                  <dgm:constr type="t" for="ch" forName="childText2" refType="h" fact="0.2862"/>
                  <dgm:constr type="w" for="ch" forName="childText2" refType="w" fact="0.18482"/>
                  <dgm:constr type="h" for="ch" forName="childText2" refType="h" fact="0.4763"/>
                  <dgm:constr type="l" for="ch" forName="childText3" refType="w" fact="0.3696"/>
                  <dgm:constr type="t" for="ch" forName="childText3" refType="h" fact="0.3727"/>
                  <dgm:constr type="w" for="ch" forName="childText3" refType="w" fact="0.18482"/>
                  <dgm:constr type="h" for="ch" forName="childText3" refType="h" fact="0.4763"/>
                  <dgm:constr type="l" for="ch" forName="childText4" refType="w" fact="0.5545"/>
                  <dgm:constr type="t" for="ch" forName="childText4" refType="h" fact="0.4592"/>
                  <dgm:constr type="w" for="ch" forName="childText4" refType="w" fact="0.18482"/>
                  <dgm:constr type="h" for="ch" forName="childText4" refType="h" fact="0.4763"/>
                  <dgm:constr type="l" for="ch" forName="childText5" refType="w" fact="0.7393"/>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1848"/>
                  <dgm:constr type="t" for="ch" forName="parentText2" refType="h" fact="0.0865"/>
                  <dgm:constr type="w" for="ch" forName="parentText2" refType="w" fact="0.8152"/>
                  <dgm:constr type="h" for="ch" forName="parentText2" refType="h" fact="0.2594"/>
                  <dgm:constr type="l" for="ch" forName="parentText3" refType="w" fact="0.3696"/>
                  <dgm:constr type="t" for="ch" forName="parentText3" refType="h" fact="0.173"/>
                  <dgm:constr type="w" for="ch" forName="parentText3" refType="w" fact="0.6304"/>
                  <dgm:constr type="h" for="ch" forName="parentText3" refType="h" fact="0.2594"/>
                  <dgm:constr type="l" for="ch" forName="parentText4" refType="w" fact="0.5545"/>
                  <dgm:constr type="t" for="ch" forName="parentText4" refType="h" fact="0.2595"/>
                  <dgm:constr type="w" for="ch" forName="parentText4" refType="w" fact="0.4455"/>
                  <dgm:constr type="h" for="ch" forName="parentText4" refType="h" fact="0.2594"/>
                  <dgm:constr type="l" for="ch" forName="parentText5" refType="w" fact="0.7393"/>
                  <dgm:constr type="t" for="ch" forName="parentText5" refType="h" fact="0.346"/>
                  <dgm:constr type="w" for="ch" forName="parentText5" refType="w" fact="0.2607"/>
                  <dgm:constr type="h" for="ch" forName="parentText5" refType="h" fact="0.2594"/>
                </dgm:constrLst>
              </dgm:if>
              <dgm:else name="Name5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81518"/>
                  <dgm:constr type="t" for="ch" forName="childText1" refType="h" fact="0.1997"/>
                  <dgm:constr type="w" for="ch" forName="childText1" refType="w" fact="0.18482"/>
                  <dgm:constr type="h" for="ch" forName="childText1" refType="h" fact="0.4763"/>
                  <dgm:constr type="l" for="ch" forName="childText2" refType="w" fact="0.63036"/>
                  <dgm:constr type="t" for="ch" forName="childText2" refType="h" fact="0.2862"/>
                  <dgm:constr type="w" for="ch" forName="childText2" refType="w" fact="0.18482"/>
                  <dgm:constr type="h" for="ch" forName="childText2" refType="h" fact="0.4763"/>
                  <dgm:constr type="l" for="ch" forName="childText3" refType="w" fact="0.44554"/>
                  <dgm:constr type="t" for="ch" forName="childText3" refType="h" fact="0.3727"/>
                  <dgm:constr type="w" for="ch" forName="childText3" refType="w" fact="0.18482"/>
                  <dgm:constr type="h" for="ch" forName="childText3" refType="h" fact="0.4763"/>
                  <dgm:constr type="l" for="ch" forName="childText4" refType="w" fact="0.26072"/>
                  <dgm:constr type="t" for="ch" forName="childText4" refType="h" fact="0.4592"/>
                  <dgm:constr type="w" for="ch" forName="childText4" refType="w" fact="0.18482"/>
                  <dgm:constr type="h" for="ch" forName="childText4" refType="h" fact="0.4763"/>
                  <dgm:constr type="l" for="ch" forName="childText5" refType="w" fact="0.0759"/>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
                  <dgm:constr type="t" for="ch" forName="parentText2" refType="h" fact="0.0865"/>
                  <dgm:constr type="w" for="ch" forName="parentText2" refType="w" fact="0.8152"/>
                  <dgm:constr type="h" for="ch" forName="parentText2" refType="h" fact="0.2594"/>
                  <dgm:constr type="l" for="ch" forName="parentText3" refType="w" fact="0"/>
                  <dgm:constr type="t" for="ch" forName="parentText3" refType="h" fact="0.173"/>
                  <dgm:constr type="w" for="ch" forName="parentText3" refType="w" fact="0.6304"/>
                  <dgm:constr type="h" for="ch" forName="parentText3" refType="h" fact="0.2594"/>
                  <dgm:constr type="l" for="ch" forName="parentText4" refType="w" fact="0"/>
                  <dgm:constr type="t" for="ch" forName="parentText4" refType="h" fact="0.2595"/>
                  <dgm:constr type="w" for="ch" forName="parentText4" refType="w" fact="0.4455"/>
                  <dgm:constr type="h" for="ch" forName="parentText4" refType="h" fact="0.2594"/>
                  <dgm:constr type="l" for="ch" forName="parentText5" refType="w" fact="0"/>
                  <dgm:constr type="t" for="ch" forName="parentText5" refType="h" fact="0.346"/>
                  <dgm:constr type="w" for="ch" forName="parentText5" refType="w" fact="0.2607"/>
                  <dgm:constr type="h" for="ch" forName="parentText5" refType="h" fact="0.2594"/>
                </dgm:constrLst>
              </dgm:else>
            </dgm:choose>
          </dgm:else>
        </dgm:choose>
      </dgm:else>
    </dgm:choose>
    <dgm:forEach name="Name52" axis="ch" ptType="node" cnt="1">
      <dgm:layoutNode name="parentText1" styleLbl="node1">
        <dgm:varLst>
          <dgm:chMax/>
          <dgm:chPref val="3"/>
          <dgm:bulletEnabled val="1"/>
        </dgm:varLst>
        <dgm:choose name="Name53">
          <dgm:if name="Name54"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55">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56">
        <dgm:if name="Name57" axis="ch" ptType="node" func="cnt" op="gte" val="1">
          <dgm:layoutNode name="childText1"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dgm:forEach>
    <dgm:forEach name="Name59" axis="ch" ptType="node" st="2" cnt="1">
      <dgm:layoutNode name="parentText2" styleLbl="node1">
        <dgm:varLst>
          <dgm:chMax/>
          <dgm:chPref val="3"/>
          <dgm:bulletEnabled val="1"/>
        </dgm:varLst>
        <dgm:choose name="Name60">
          <dgm:if name="Name61"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2">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63">
        <dgm:if name="Name64" axis="ch" ptType="node" func="cnt" op="gte" val="1">
          <dgm:layoutNode name="childText2"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5"/>
      </dgm:choose>
    </dgm:forEach>
    <dgm:forEach name="Name66" axis="ch" ptType="node" st="3" cnt="1">
      <dgm:layoutNode name="parentText3" styleLbl="node1">
        <dgm:varLst>
          <dgm:chMax/>
          <dgm:chPref val="3"/>
          <dgm:bulletEnabled val="1"/>
        </dgm:varLst>
        <dgm:choose name="Name67">
          <dgm:if name="Name68"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9">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0">
        <dgm:if name="Name71" axis="ch" ptType="node" func="cnt" op="gte" val="1">
          <dgm:layoutNode name="childText3"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forEach>
    <dgm:forEach name="Name73" axis="ch" ptType="node" st="4" cnt="1">
      <dgm:layoutNode name="parentText4" styleLbl="node1">
        <dgm:varLst>
          <dgm:chMax/>
          <dgm:chPref val="3"/>
          <dgm:bulletEnabled val="1"/>
        </dgm:varLst>
        <dgm:choose name="Name74">
          <dgm:if name="Name75"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76">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7">
        <dgm:if name="Name78" axis="ch" ptType="node" func="cnt" op="gte" val="1">
          <dgm:layoutNode name="childText4"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dgm:forEach>
    <dgm:forEach name="Name80" axis="ch" ptType="node" st="5" cnt="1">
      <dgm:layoutNode name="parentText5" styleLbl="node1">
        <dgm:varLst>
          <dgm:chMax/>
          <dgm:chPref val="3"/>
          <dgm:bulletEnabled val="1"/>
        </dgm:varLst>
        <dgm:choose name="Name81">
          <dgm:if name="Name82"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83">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84">
        <dgm:if name="Name85" axis="ch" ptType="node" func="cnt" op="gte" val="1">
          <dgm:layoutNode name="childText5"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6"/>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11/26/2021</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11/26/2021</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ru-RU" smtClean="0"/>
              <a:t>Образец заголовка</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11/26/2021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11/26/2021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11/26/2021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11/26/2021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11/26/2021</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11/26/2021</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11/26/2021</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cssas.unap.ro/ro/pdf_carti/ssa2.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o-RO" sz="3600" dirty="0">
                <a:latin typeface="Times New Roman" panose="02020603050405020304" pitchFamily="18" charset="0"/>
                <a:cs typeface="Times New Roman" panose="02020603050405020304" pitchFamily="18" charset="0"/>
              </a:rPr>
              <a:t>Identificarea aspectelor conceptuale</a:t>
            </a:r>
            <a:br>
              <a:rPr lang="ro-RO" sz="3600" dirty="0">
                <a:latin typeface="Times New Roman" panose="02020603050405020304" pitchFamily="18" charset="0"/>
                <a:cs typeface="Times New Roman" panose="02020603050405020304" pitchFamily="18" charset="0"/>
              </a:rPr>
            </a:br>
            <a:r>
              <a:rPr lang="ro-RO" sz="3600" dirty="0">
                <a:latin typeface="Times New Roman" panose="02020603050405020304" pitchFamily="18" charset="0"/>
                <a:cs typeface="Times New Roman" panose="02020603050405020304" pitchFamily="18" charset="0"/>
              </a:rPr>
              <a:t>privind termenul de securitate </a:t>
            </a:r>
            <a:r>
              <a:rPr lang="ro-RO" sz="3600" dirty="0" smtClean="0">
                <a:latin typeface="Times New Roman" panose="02020603050405020304" pitchFamily="18" charset="0"/>
                <a:cs typeface="Times New Roman" panose="02020603050405020304" pitchFamily="18" charset="0"/>
              </a:rPr>
              <a:t>națională </a:t>
            </a:r>
            <a:endParaRPr lang="ro-RO" sz="3600"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p:txBody>
          <a:bodyPr>
            <a:normAutofit/>
          </a:bodyPr>
          <a:lstStyle/>
          <a:p>
            <a:pPr algn="r"/>
            <a:r>
              <a:rPr lang="ro-RO" sz="1800" dirty="0">
                <a:latin typeface="Times New Roman" panose="02020603050405020304" pitchFamily="18" charset="0"/>
                <a:cs typeface="Times New Roman" panose="02020603050405020304" pitchFamily="18" charset="0"/>
              </a:rPr>
              <a:t>A realizat: Buga Alexandru</a:t>
            </a:r>
          </a:p>
          <a:p>
            <a:pPr algn="r"/>
            <a:endParaRPr lang="ro-RO"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5653789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1371600" y="685800"/>
            <a:ext cx="9601200" cy="784077"/>
          </a:xfrm>
        </p:spPr>
        <p:txBody>
          <a:bodyPr>
            <a:normAutofit/>
          </a:bodyPr>
          <a:lstStyle/>
          <a:p>
            <a:pPr algn="ctr"/>
            <a:r>
              <a:rPr lang="ro-RO" sz="4000" dirty="0" smtClean="0">
                <a:latin typeface="Times New Roman" panose="02020603050405020304" pitchFamily="18" charset="0"/>
                <a:cs typeface="Times New Roman" panose="02020603050405020304" pitchFamily="18" charset="0"/>
              </a:rPr>
              <a:t>Concluzii</a:t>
            </a:r>
            <a:endParaRPr lang="ro-RO" sz="4000" dirty="0">
              <a:latin typeface="Times New Roman" panose="02020603050405020304" pitchFamily="18" charset="0"/>
              <a:cs typeface="Times New Roman" panose="02020603050405020304" pitchFamily="18" charset="0"/>
            </a:endParaRPr>
          </a:p>
        </p:txBody>
      </p:sp>
      <p:sp>
        <p:nvSpPr>
          <p:cNvPr id="6" name="Объект 5"/>
          <p:cNvSpPr>
            <a:spLocks noGrp="1"/>
          </p:cNvSpPr>
          <p:nvPr>
            <p:ph idx="1"/>
          </p:nvPr>
        </p:nvSpPr>
        <p:spPr>
          <a:xfrm>
            <a:off x="1371600" y="1469876"/>
            <a:ext cx="9601200" cy="5388123"/>
          </a:xfrm>
        </p:spPr>
        <p:txBody>
          <a:bodyPr>
            <a:normAutofit/>
          </a:bodyPr>
          <a:lstStyle/>
          <a:p>
            <a:pPr algn="just"/>
            <a:r>
              <a:rPr lang="ro-RO" dirty="0">
                <a:latin typeface="Times New Roman" panose="02020603050405020304" pitchFamily="18" charset="0"/>
                <a:cs typeface="Times New Roman" panose="02020603050405020304" pitchFamily="18" charset="0"/>
              </a:rPr>
              <a:t>Se observă că </a:t>
            </a:r>
            <a:r>
              <a:rPr lang="ro-RO" dirty="0" smtClean="0">
                <a:latin typeface="Times New Roman" panose="02020603050405020304" pitchFamily="18" charset="0"/>
                <a:cs typeface="Times New Roman" panose="02020603050405020304" pitchFamily="18" charset="0"/>
              </a:rPr>
              <a:t>noțiunea </a:t>
            </a:r>
            <a:r>
              <a:rPr lang="ro-RO" dirty="0">
                <a:latin typeface="Times New Roman" panose="02020603050405020304" pitchFamily="18" charset="0"/>
                <a:cs typeface="Times New Roman" panose="02020603050405020304" pitchFamily="18" charset="0"/>
              </a:rPr>
              <a:t>de politică de securitate suferă în prezent transformări majore. Primul motiv ar fi acela că, la nivel </a:t>
            </a:r>
            <a:r>
              <a:rPr lang="ro-RO" dirty="0" smtClean="0">
                <a:latin typeface="Times New Roman" panose="02020603050405020304" pitchFamily="18" charset="0"/>
                <a:cs typeface="Times New Roman" panose="02020603050405020304" pitchFamily="18" charset="0"/>
              </a:rPr>
              <a:t>național, amenințările </a:t>
            </a:r>
            <a:r>
              <a:rPr lang="ro-RO" dirty="0">
                <a:latin typeface="Times New Roman" panose="02020603050405020304" pitchFamily="18" charset="0"/>
                <a:cs typeface="Times New Roman" panose="02020603050405020304" pitchFamily="18" charset="0"/>
              </a:rPr>
              <a:t>s-au schimbat, implicând acum </a:t>
            </a:r>
            <a:r>
              <a:rPr lang="ro-RO" dirty="0" smtClean="0">
                <a:latin typeface="Times New Roman" panose="02020603050405020304" pitchFamily="18" charset="0"/>
                <a:cs typeface="Times New Roman" panose="02020603050405020304" pitchFamily="18" charset="0"/>
              </a:rPr>
              <a:t>acțiuni </a:t>
            </a:r>
            <a:r>
              <a:rPr lang="ro-RO" dirty="0">
                <a:latin typeface="Times New Roman" panose="02020603050405020304" pitchFamily="18" charset="0"/>
                <a:cs typeface="Times New Roman" panose="02020603050405020304" pitchFamily="18" charset="0"/>
              </a:rPr>
              <a:t>ale unor actori non-statali, care duc la proliferarea unor fenomene precum crima organizată, traficul de droguri, terorismul etc. Conflictele interstatale, degradarea mediului înconjurător, masele mari de </a:t>
            </a:r>
            <a:r>
              <a:rPr lang="ro-RO" dirty="0" smtClean="0">
                <a:latin typeface="Times New Roman" panose="02020603050405020304" pitchFamily="18" charset="0"/>
                <a:cs typeface="Times New Roman" panose="02020603050405020304" pitchFamily="18" charset="0"/>
              </a:rPr>
              <a:t>refugiați </a:t>
            </a:r>
            <a:r>
              <a:rPr lang="ro-RO" dirty="0">
                <a:latin typeface="Times New Roman" panose="02020603050405020304" pitchFamily="18" charset="0"/>
                <a:cs typeface="Times New Roman" panose="02020603050405020304" pitchFamily="18" charset="0"/>
              </a:rPr>
              <a:t>constituie, la rândul lor, noi riscuri. Un alt fenomen ce poate constitui o </a:t>
            </a:r>
            <a:r>
              <a:rPr lang="ro-RO" dirty="0" smtClean="0">
                <a:latin typeface="Times New Roman" panose="02020603050405020304" pitchFamily="18" charset="0"/>
                <a:cs typeface="Times New Roman" panose="02020603050405020304" pitchFamily="18" charset="0"/>
              </a:rPr>
              <a:t>amenințare </a:t>
            </a:r>
            <a:r>
              <a:rPr lang="ro-RO" dirty="0">
                <a:latin typeface="Times New Roman" panose="02020603050405020304" pitchFamily="18" charset="0"/>
                <a:cs typeface="Times New Roman" panose="02020603050405020304" pitchFamily="18" charset="0"/>
              </a:rPr>
              <a:t>la adresa </a:t>
            </a:r>
            <a:r>
              <a:rPr lang="ro-RO" dirty="0" smtClean="0">
                <a:latin typeface="Times New Roman" panose="02020603050405020304" pitchFamily="18" charset="0"/>
                <a:cs typeface="Times New Roman" panose="02020603050405020304" pitchFamily="18" charset="0"/>
              </a:rPr>
              <a:t>securității naționale </a:t>
            </a:r>
            <a:r>
              <a:rPr lang="ro-RO" dirty="0">
                <a:latin typeface="Times New Roman" panose="02020603050405020304" pitchFamily="18" charset="0"/>
                <a:cs typeface="Times New Roman" panose="02020603050405020304" pitchFamily="18" charset="0"/>
              </a:rPr>
              <a:t>este intensificarea </a:t>
            </a:r>
            <a:r>
              <a:rPr lang="ro-RO" dirty="0" smtClean="0">
                <a:latin typeface="Times New Roman" panose="02020603050405020304" pitchFamily="18" charset="0"/>
                <a:cs typeface="Times New Roman" panose="02020603050405020304" pitchFamily="18" charset="0"/>
              </a:rPr>
              <a:t>corupției. Corupția </a:t>
            </a:r>
            <a:r>
              <a:rPr lang="ro-RO" dirty="0">
                <a:latin typeface="Times New Roman" panose="02020603050405020304" pitchFamily="18" charset="0"/>
                <a:cs typeface="Times New Roman" panose="02020603050405020304" pitchFamily="18" charset="0"/>
              </a:rPr>
              <a:t>provoacă, în primul rând, neîncredere în principalele </a:t>
            </a:r>
            <a:r>
              <a:rPr lang="ro-RO" dirty="0" smtClean="0">
                <a:latin typeface="Times New Roman" panose="02020603050405020304" pitchFamily="18" charset="0"/>
                <a:cs typeface="Times New Roman" panose="02020603050405020304" pitchFamily="18" charset="0"/>
              </a:rPr>
              <a:t>instituții </a:t>
            </a:r>
            <a:r>
              <a:rPr lang="ro-RO" dirty="0">
                <a:latin typeface="Times New Roman" panose="02020603050405020304" pitchFamily="18" charset="0"/>
                <a:cs typeface="Times New Roman" panose="02020603050405020304" pitchFamily="18" charset="0"/>
              </a:rPr>
              <a:t>ale statului, afectează </a:t>
            </a:r>
            <a:r>
              <a:rPr lang="ro-RO" dirty="0" smtClean="0">
                <a:latin typeface="Times New Roman" panose="02020603050405020304" pitchFamily="18" charset="0"/>
                <a:cs typeface="Times New Roman" panose="02020603050405020304" pitchFamily="18" charset="0"/>
              </a:rPr>
              <a:t>relațiile </a:t>
            </a:r>
            <a:r>
              <a:rPr lang="ro-RO" dirty="0">
                <a:latin typeface="Times New Roman" panose="02020603050405020304" pitchFamily="18" charset="0"/>
                <a:cs typeface="Times New Roman" panose="02020603050405020304" pitchFamily="18" charset="0"/>
              </a:rPr>
              <a:t>sociale, subminează fundamentele democratice ale </a:t>
            </a:r>
            <a:r>
              <a:rPr lang="ro-RO" dirty="0" smtClean="0">
                <a:latin typeface="Times New Roman" panose="02020603050405020304" pitchFamily="18" charset="0"/>
                <a:cs typeface="Times New Roman" panose="02020603050405020304" pitchFamily="18" charset="0"/>
              </a:rPr>
              <a:t>societății </a:t>
            </a:r>
            <a:r>
              <a:rPr lang="ro-RO" dirty="0">
                <a:latin typeface="Times New Roman" panose="02020603050405020304" pitchFamily="18" charset="0"/>
                <a:cs typeface="Times New Roman" panose="02020603050405020304" pitchFamily="18" charset="0"/>
              </a:rPr>
              <a:t>şi credibilitatea statului pe plan </a:t>
            </a:r>
            <a:r>
              <a:rPr lang="ro-RO" dirty="0" smtClean="0">
                <a:latin typeface="Times New Roman" panose="02020603050405020304" pitchFamily="18" charset="0"/>
                <a:cs typeface="Times New Roman" panose="02020603050405020304" pitchFamily="18" charset="0"/>
              </a:rPr>
              <a:t>internațional. </a:t>
            </a:r>
            <a:r>
              <a:rPr lang="ro-RO" dirty="0">
                <a:latin typeface="Times New Roman" panose="02020603050405020304" pitchFamily="18" charset="0"/>
                <a:cs typeface="Times New Roman" panose="02020603050405020304" pitchFamily="18" charset="0"/>
              </a:rPr>
              <a:t>De asemenea, generează </a:t>
            </a:r>
            <a:r>
              <a:rPr lang="ro-RO" dirty="0" smtClean="0">
                <a:latin typeface="Times New Roman" panose="02020603050405020304" pitchFamily="18" charset="0"/>
                <a:cs typeface="Times New Roman" panose="02020603050405020304" pitchFamily="18" charset="0"/>
              </a:rPr>
              <a:t>relații </a:t>
            </a:r>
            <a:r>
              <a:rPr lang="ro-RO" dirty="0">
                <a:latin typeface="Times New Roman" panose="02020603050405020304" pitchFamily="18" charset="0"/>
                <a:cs typeface="Times New Roman" panose="02020603050405020304" pitchFamily="18" charset="0"/>
              </a:rPr>
              <a:t>ce pot </a:t>
            </a:r>
            <a:r>
              <a:rPr lang="ro-RO" dirty="0" smtClean="0">
                <a:latin typeface="Times New Roman" panose="02020603050405020304" pitchFamily="18" charset="0"/>
                <a:cs typeface="Times New Roman" panose="02020603050405020304" pitchFamily="18" charset="0"/>
              </a:rPr>
              <a:t>fi ușor </a:t>
            </a:r>
            <a:r>
              <a:rPr lang="ro-RO" dirty="0">
                <a:latin typeface="Times New Roman" panose="02020603050405020304" pitchFamily="18" charset="0"/>
                <a:cs typeface="Times New Roman" panose="02020603050405020304" pitchFamily="18" charset="0"/>
              </a:rPr>
              <a:t>exploatate de către crima organizată, terorism şi alte tipuri de </a:t>
            </a:r>
            <a:r>
              <a:rPr lang="ro-RO" dirty="0" smtClean="0">
                <a:latin typeface="Times New Roman" panose="02020603050405020304" pitchFamily="18" charset="0"/>
                <a:cs typeface="Times New Roman" panose="02020603050405020304" pitchFamily="18" charset="0"/>
              </a:rPr>
              <a:t>infracțiuni </a:t>
            </a:r>
            <a:r>
              <a:rPr lang="ro-RO" dirty="0">
                <a:latin typeface="Times New Roman" panose="02020603050405020304" pitchFamily="18" charset="0"/>
                <a:cs typeface="Times New Roman" panose="02020603050405020304" pitchFamily="18" charset="0"/>
              </a:rPr>
              <a:t>care alterează coeziunea socială. Dimensiunile politică, economică, culturală, de mediu se adaugă celei militare, în cadrul </a:t>
            </a:r>
            <a:r>
              <a:rPr lang="ro-RO" dirty="0" smtClean="0">
                <a:latin typeface="Times New Roman" panose="02020603050405020304" pitchFamily="18" charset="0"/>
                <a:cs typeface="Times New Roman" panose="02020603050405020304" pitchFamily="18" charset="0"/>
              </a:rPr>
              <a:t>securității naționale, </a:t>
            </a:r>
            <a:r>
              <a:rPr lang="ro-RO" dirty="0">
                <a:latin typeface="Times New Roman" panose="02020603050405020304" pitchFamily="18" charset="0"/>
                <a:cs typeface="Times New Roman" panose="02020603050405020304" pitchFamily="18" charset="0"/>
              </a:rPr>
              <a:t>crescând numărul actorilor </a:t>
            </a:r>
            <a:r>
              <a:rPr lang="ro-RO" dirty="0" smtClean="0">
                <a:latin typeface="Times New Roman" panose="02020603050405020304" pitchFamily="18" charset="0"/>
                <a:cs typeface="Times New Roman" panose="02020603050405020304" pitchFamily="18" charset="0"/>
              </a:rPr>
              <a:t>implicați </a:t>
            </a:r>
            <a:r>
              <a:rPr lang="ro-RO" dirty="0">
                <a:latin typeface="Times New Roman" panose="02020603050405020304" pitchFamily="18" charset="0"/>
                <a:cs typeface="Times New Roman" panose="02020603050405020304" pitchFamily="18" charset="0"/>
              </a:rPr>
              <a:t>în sistemul </a:t>
            </a:r>
            <a:r>
              <a:rPr lang="ro-RO" dirty="0" smtClean="0">
                <a:latin typeface="Times New Roman" panose="02020603050405020304" pitchFamily="18" charset="0"/>
                <a:cs typeface="Times New Roman" panose="02020603050405020304" pitchFamily="18" charset="0"/>
              </a:rPr>
              <a:t>național </a:t>
            </a:r>
            <a:r>
              <a:rPr lang="ro-RO" dirty="0">
                <a:latin typeface="Times New Roman" panose="02020603050405020304" pitchFamily="18" charset="0"/>
                <a:cs typeface="Times New Roman" panose="02020603050405020304" pitchFamily="18" charset="0"/>
              </a:rPr>
              <a:t>de securitate şi al mecanismelor de realizare a </a:t>
            </a:r>
            <a:r>
              <a:rPr lang="ro-RO" dirty="0" smtClean="0">
                <a:latin typeface="Times New Roman" panose="02020603050405020304" pitchFamily="18" charset="0"/>
                <a:cs typeface="Times New Roman" panose="02020603050405020304" pitchFamily="18" charset="0"/>
              </a:rPr>
              <a:t>securității.</a:t>
            </a:r>
            <a:endParaRPr lang="ro-RO"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11387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o-RO" sz="4000" dirty="0" smtClean="0">
                <a:latin typeface="Times New Roman" panose="02020603050405020304" pitchFamily="18" charset="0"/>
                <a:cs typeface="Times New Roman" panose="02020603050405020304" pitchFamily="18" charset="0"/>
              </a:rPr>
              <a:t>Bibliografie</a:t>
            </a:r>
            <a:endParaRPr lang="ro-RO" sz="40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lstStyle/>
          <a:p>
            <a:pPr lvl="0" algn="just"/>
            <a:r>
              <a:rPr lang="ro-RO" dirty="0">
                <a:latin typeface="Times New Roman" panose="02020603050405020304" pitchFamily="18" charset="0"/>
                <a:cs typeface="Times New Roman" panose="02020603050405020304" pitchFamily="18" charset="0"/>
              </a:rPr>
              <a:t>Bidu I., Troncotă C., Coordonate de securitate, București: Editura ANI, 2005. 220 p</a:t>
            </a:r>
            <a:r>
              <a:rPr lang="ro-RO" dirty="0" smtClean="0">
                <a:latin typeface="Times New Roman" panose="02020603050405020304" pitchFamily="18" charset="0"/>
                <a:cs typeface="Times New Roman" panose="02020603050405020304" pitchFamily="18" charset="0"/>
              </a:rPr>
              <a:t>.</a:t>
            </a:r>
          </a:p>
          <a:p>
            <a:pPr algn="just"/>
            <a:r>
              <a:rPr lang="ro-RO" dirty="0">
                <a:latin typeface="Times New Roman" panose="02020603050405020304" pitchFamily="18" charset="0"/>
                <a:cs typeface="Times New Roman" panose="02020603050405020304" pitchFamily="18" charset="0"/>
              </a:rPr>
              <a:t>Moștoflei C., Duțu P., Sarcinschi A. Studii de Securitate și apărare. Volumul 2 pag. 14 </a:t>
            </a:r>
            <a:r>
              <a:rPr lang="ro-RO" u="sng" dirty="0">
                <a:latin typeface="Times New Roman" panose="02020603050405020304" pitchFamily="18" charset="0"/>
                <a:cs typeface="Times New Roman" panose="02020603050405020304" pitchFamily="18" charset="0"/>
                <a:hlinkClick r:id="rId2"/>
              </a:rPr>
              <a:t>http://cssas.unap.ro/ro/pdf_carti/ssa2.pdf</a:t>
            </a:r>
            <a:r>
              <a:rPr lang="ro-RO" u="sng" dirty="0">
                <a:latin typeface="Times New Roman" panose="02020603050405020304" pitchFamily="18" charset="0"/>
                <a:cs typeface="Times New Roman" panose="02020603050405020304" pitchFamily="18" charset="0"/>
              </a:rPr>
              <a:t> </a:t>
            </a:r>
            <a:r>
              <a:rPr lang="ro-RO" dirty="0">
                <a:latin typeface="Times New Roman" panose="02020603050405020304" pitchFamily="18" charset="0"/>
                <a:cs typeface="Times New Roman" panose="02020603050405020304" pitchFamily="18" charset="0"/>
              </a:rPr>
              <a:t>(vizitat </a:t>
            </a:r>
            <a:r>
              <a:rPr lang="ro-RO" dirty="0" smtClean="0">
                <a:latin typeface="Times New Roman" panose="02020603050405020304" pitchFamily="18" charset="0"/>
                <a:cs typeface="Times New Roman" panose="02020603050405020304" pitchFamily="18" charset="0"/>
              </a:rPr>
              <a:t>24.11.2021)</a:t>
            </a:r>
          </a:p>
          <a:p>
            <a:pPr lvl="0" algn="just"/>
            <a:r>
              <a:rPr lang="ro-RO" dirty="0">
                <a:latin typeface="Times New Roman" panose="02020603050405020304" pitchFamily="18" charset="0"/>
                <a:cs typeface="Times New Roman" panose="02020603050405020304" pitchFamily="18" charset="0"/>
              </a:rPr>
              <a:t>Sarcinschi A. Elemente noi în studiul securității naționale şi internaționale, Bucureşti: Editura Universității Naționale de Apărare, 2005. 45 p.</a:t>
            </a:r>
            <a:endParaRPr lang="ru-RU" dirty="0">
              <a:latin typeface="Times New Roman" panose="02020603050405020304" pitchFamily="18" charset="0"/>
              <a:cs typeface="Times New Roman" panose="02020603050405020304" pitchFamily="18" charset="0"/>
            </a:endParaRPr>
          </a:p>
          <a:p>
            <a:pPr lvl="0" algn="just"/>
            <a:r>
              <a:rPr lang="ro-RO" dirty="0">
                <a:latin typeface="Times New Roman" panose="02020603050405020304" pitchFamily="18" charset="0"/>
                <a:cs typeface="Times New Roman" panose="02020603050405020304" pitchFamily="18" charset="0"/>
              </a:rPr>
              <a:t>Rotschild E. What is security? in Daedalus, Vol. 124, Nr. 3, 1995. 90 p.</a:t>
            </a:r>
            <a:endParaRPr lang="ru-RU" dirty="0">
              <a:latin typeface="Times New Roman" panose="02020603050405020304" pitchFamily="18" charset="0"/>
              <a:cs typeface="Times New Roman" panose="02020603050405020304" pitchFamily="18" charset="0"/>
            </a:endParaRPr>
          </a:p>
          <a:p>
            <a:pPr lvl="0" algn="just"/>
            <a:r>
              <a:rPr lang="ru-RU" dirty="0">
                <a:latin typeface="Times New Roman" panose="02020603050405020304" pitchFamily="18" charset="0"/>
                <a:cs typeface="Times New Roman" panose="02020603050405020304" pitchFamily="18" charset="0"/>
              </a:rPr>
              <a:t>Косолапов Н. "Национальная безопасность в меняющемся мире" Мировая экономика и международные отношения, 2007, 325 с.</a:t>
            </a:r>
          </a:p>
          <a:p>
            <a:pPr marL="0" indent="0" algn="just">
              <a:buNone/>
            </a:pPr>
            <a:endParaRPr lang="ru-RU" dirty="0">
              <a:latin typeface="Times New Roman" panose="02020603050405020304" pitchFamily="18" charset="0"/>
              <a:cs typeface="Times New Roman" panose="02020603050405020304" pitchFamily="18" charset="0"/>
            </a:endParaRPr>
          </a:p>
          <a:p>
            <a:pPr lvl="0" algn="just"/>
            <a:endParaRPr lang="ru-RU" dirty="0">
              <a:latin typeface="Times New Roman" panose="02020603050405020304" pitchFamily="18" charset="0"/>
              <a:cs typeface="Times New Roman" panose="02020603050405020304" pitchFamily="18" charset="0"/>
            </a:endParaRPr>
          </a:p>
          <a:p>
            <a:endParaRPr lang="ro-RO" dirty="0"/>
          </a:p>
        </p:txBody>
      </p:sp>
    </p:spTree>
    <p:extLst>
      <p:ext uri="{BB962C8B-B14F-4D97-AF65-F5344CB8AC3E}">
        <p14:creationId xmlns:p14="http://schemas.microsoft.com/office/powerpoint/2010/main" val="26822084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o-RO" sz="4000" dirty="0" smtClean="0">
                <a:latin typeface="Times New Roman" panose="02020603050405020304" pitchFamily="18" charset="0"/>
                <a:cs typeface="Times New Roman" panose="02020603050405020304" pitchFamily="18" charset="0"/>
              </a:rPr>
              <a:t>Cuprins</a:t>
            </a:r>
            <a:endParaRPr lang="ro-RO" sz="40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lstStyle/>
          <a:p>
            <a:r>
              <a:rPr lang="ro-RO" dirty="0" smtClean="0">
                <a:latin typeface="Times New Roman" panose="02020603050405020304" pitchFamily="18" charset="0"/>
                <a:cs typeface="Times New Roman" panose="02020603050405020304" pitchFamily="18" charset="0"/>
              </a:rPr>
              <a:t>Introducere</a:t>
            </a:r>
          </a:p>
          <a:p>
            <a:r>
              <a:rPr lang="it-IT" dirty="0">
                <a:latin typeface="Times New Roman" panose="02020603050405020304" pitchFamily="18" charset="0"/>
                <a:cs typeface="Times New Roman" panose="02020603050405020304" pitchFamily="18" charset="0"/>
              </a:rPr>
              <a:t>Definirea politicii de securitate </a:t>
            </a:r>
            <a:r>
              <a:rPr lang="it-IT" dirty="0" smtClean="0">
                <a:latin typeface="Times New Roman" panose="02020603050405020304" pitchFamily="18" charset="0"/>
                <a:cs typeface="Times New Roman" panose="02020603050405020304" pitchFamily="18" charset="0"/>
              </a:rPr>
              <a:t>naţională</a:t>
            </a:r>
            <a:endParaRPr lang="ro-RO" dirty="0" smtClean="0">
              <a:latin typeface="Times New Roman" panose="02020603050405020304" pitchFamily="18" charset="0"/>
              <a:cs typeface="Times New Roman" panose="02020603050405020304" pitchFamily="18" charset="0"/>
            </a:endParaRPr>
          </a:p>
          <a:p>
            <a:r>
              <a:rPr lang="it-IT" dirty="0" smtClean="0">
                <a:latin typeface="Times New Roman" panose="02020603050405020304" pitchFamily="18" charset="0"/>
                <a:cs typeface="Times New Roman" panose="02020603050405020304" pitchFamily="18" charset="0"/>
              </a:rPr>
              <a:t>Necesitatea </a:t>
            </a:r>
            <a:r>
              <a:rPr lang="it-IT" dirty="0">
                <a:latin typeface="Times New Roman" panose="02020603050405020304" pitchFamily="18" charset="0"/>
                <a:cs typeface="Times New Roman" panose="02020603050405020304" pitchFamily="18" charset="0"/>
              </a:rPr>
              <a:t>elaborării politicii de securitate </a:t>
            </a:r>
            <a:r>
              <a:rPr lang="it-IT" dirty="0" smtClean="0">
                <a:latin typeface="Times New Roman" panose="02020603050405020304" pitchFamily="18" charset="0"/>
                <a:cs typeface="Times New Roman" panose="02020603050405020304" pitchFamily="18" charset="0"/>
              </a:rPr>
              <a:t>naţională</a:t>
            </a:r>
            <a:endParaRPr lang="ro-RO" dirty="0" smtClean="0">
              <a:latin typeface="Times New Roman" panose="02020603050405020304" pitchFamily="18" charset="0"/>
              <a:cs typeface="Times New Roman" panose="02020603050405020304" pitchFamily="18" charset="0"/>
            </a:endParaRPr>
          </a:p>
          <a:p>
            <a:r>
              <a:rPr lang="ro-RO" dirty="0" smtClean="0">
                <a:latin typeface="Times New Roman" panose="02020603050405020304" pitchFamily="18" charset="0"/>
                <a:cs typeface="Times New Roman" panose="02020603050405020304" pitchFamily="18" charset="0"/>
              </a:rPr>
              <a:t>Fundamentele </a:t>
            </a:r>
            <a:r>
              <a:rPr lang="ro-RO" dirty="0">
                <a:latin typeface="Times New Roman" panose="02020603050405020304" pitchFamily="18" charset="0"/>
                <a:cs typeface="Times New Roman" panose="02020603050405020304" pitchFamily="18" charset="0"/>
              </a:rPr>
              <a:t>politicii de securitate </a:t>
            </a:r>
            <a:r>
              <a:rPr lang="ro-RO" dirty="0" smtClean="0">
                <a:latin typeface="Times New Roman" panose="02020603050405020304" pitchFamily="18" charset="0"/>
                <a:cs typeface="Times New Roman" panose="02020603050405020304" pitchFamily="18" charset="0"/>
              </a:rPr>
              <a:t>națională</a:t>
            </a:r>
          </a:p>
          <a:p>
            <a:r>
              <a:rPr lang="ro-RO" dirty="0">
                <a:latin typeface="Times New Roman" panose="02020603050405020304" pitchFamily="18" charset="0"/>
                <a:cs typeface="Times New Roman" panose="02020603050405020304" pitchFamily="18" charset="0"/>
              </a:rPr>
              <a:t>Structura şi conținutul politicii de securitate </a:t>
            </a:r>
            <a:r>
              <a:rPr lang="ro-RO" dirty="0" smtClean="0">
                <a:latin typeface="Times New Roman" panose="02020603050405020304" pitchFamily="18" charset="0"/>
                <a:cs typeface="Times New Roman" panose="02020603050405020304" pitchFamily="18" charset="0"/>
              </a:rPr>
              <a:t>națională</a:t>
            </a:r>
          </a:p>
          <a:p>
            <a:r>
              <a:rPr lang="ro-RO" dirty="0">
                <a:latin typeface="Times New Roman" panose="02020603050405020304" pitchFamily="18" charset="0"/>
                <a:cs typeface="Times New Roman" panose="02020603050405020304" pitchFamily="18" charset="0"/>
              </a:rPr>
              <a:t>Punerea în aplicare a politicii de securitate </a:t>
            </a:r>
            <a:r>
              <a:rPr lang="ro-RO" dirty="0" smtClean="0">
                <a:latin typeface="Times New Roman" panose="02020603050405020304" pitchFamily="18" charset="0"/>
                <a:cs typeface="Times New Roman" panose="02020603050405020304" pitchFamily="18" charset="0"/>
              </a:rPr>
              <a:t>națională</a:t>
            </a:r>
          </a:p>
          <a:p>
            <a:r>
              <a:rPr lang="ro-RO" dirty="0" smtClean="0">
                <a:latin typeface="Times New Roman" panose="02020603050405020304" pitchFamily="18" charset="0"/>
                <a:cs typeface="Times New Roman" panose="02020603050405020304" pitchFamily="18" charset="0"/>
              </a:rPr>
              <a:t>Concluzii</a:t>
            </a:r>
          </a:p>
          <a:p>
            <a:r>
              <a:rPr lang="ro-RO" dirty="0" smtClean="0">
                <a:latin typeface="Times New Roman" panose="02020603050405020304" pitchFamily="18" charset="0"/>
                <a:cs typeface="Times New Roman" panose="02020603050405020304" pitchFamily="18" charset="0"/>
              </a:rPr>
              <a:t>Bibliografia </a:t>
            </a:r>
            <a:endParaRPr lang="ro-RO"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01197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685800"/>
            <a:ext cx="9601200" cy="818260"/>
          </a:xfrm>
        </p:spPr>
        <p:txBody>
          <a:bodyPr>
            <a:normAutofit/>
          </a:bodyPr>
          <a:lstStyle/>
          <a:p>
            <a:pPr algn="ctr"/>
            <a:r>
              <a:rPr lang="ro-RO" sz="4000" dirty="0" smtClean="0">
                <a:latin typeface="Times New Roman" panose="02020603050405020304" pitchFamily="18" charset="0"/>
                <a:cs typeface="Times New Roman" panose="02020603050405020304" pitchFamily="18" charset="0"/>
              </a:rPr>
              <a:t>Introducere</a:t>
            </a:r>
            <a:endParaRPr lang="ro-RO" sz="40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371600" y="1504060"/>
            <a:ext cx="9601200" cy="4734370"/>
          </a:xfrm>
        </p:spPr>
        <p:txBody>
          <a:bodyPr/>
          <a:lstStyle/>
          <a:p>
            <a:pPr algn="just"/>
            <a:r>
              <a:rPr lang="ro-RO" dirty="0" smtClean="0">
                <a:latin typeface="Times New Roman" panose="02020603050405020304" pitchFamily="18" charset="0"/>
                <a:cs typeface="Times New Roman" panose="02020603050405020304" pitchFamily="18" charset="0"/>
              </a:rPr>
              <a:t>Evoluția </a:t>
            </a:r>
            <a:r>
              <a:rPr lang="ro-RO" dirty="0">
                <a:latin typeface="Times New Roman" panose="02020603050405020304" pitchFamily="18" charset="0"/>
                <a:cs typeface="Times New Roman" panose="02020603050405020304" pitchFamily="18" charset="0"/>
              </a:rPr>
              <a:t>mediului de securitate, precum şi faptul că, o lungă perioadă de timp, conceptul de securitate </a:t>
            </a:r>
            <a:r>
              <a:rPr lang="ro-RO" dirty="0" smtClean="0">
                <a:latin typeface="Times New Roman" panose="02020603050405020304" pitchFamily="18" charset="0"/>
                <a:cs typeface="Times New Roman" panose="02020603050405020304" pitchFamily="18" charset="0"/>
              </a:rPr>
              <a:t>națională </a:t>
            </a:r>
            <a:r>
              <a:rPr lang="ro-RO" dirty="0">
                <a:latin typeface="Times New Roman" panose="02020603050405020304" pitchFamily="18" charset="0"/>
                <a:cs typeface="Times New Roman" panose="02020603050405020304" pitchFamily="18" charset="0"/>
              </a:rPr>
              <a:t>a fost asimilat celui de apărarea militară, justifică eforturile actuale de reconsiderare a conceptului respectiv şi de abordare a acestuia în </a:t>
            </a:r>
            <a:r>
              <a:rPr lang="ro-RO" dirty="0" smtClean="0">
                <a:latin typeface="Times New Roman" panose="02020603050405020304" pitchFamily="18" charset="0"/>
                <a:cs typeface="Times New Roman" panose="02020603050405020304" pitchFamily="18" charset="0"/>
              </a:rPr>
              <a:t>corelație </a:t>
            </a:r>
            <a:r>
              <a:rPr lang="ro-RO" dirty="0">
                <a:latin typeface="Times New Roman" panose="02020603050405020304" pitchFamily="18" charset="0"/>
                <a:cs typeface="Times New Roman" panose="02020603050405020304" pitchFamily="18" charset="0"/>
              </a:rPr>
              <a:t>cu </a:t>
            </a:r>
            <a:r>
              <a:rPr lang="ro-RO" dirty="0" smtClean="0">
                <a:latin typeface="Times New Roman" panose="02020603050405020304" pitchFamily="18" charset="0"/>
                <a:cs typeface="Times New Roman" panose="02020603050405020304" pitchFamily="18" charset="0"/>
              </a:rPr>
              <a:t>numeroși </a:t>
            </a:r>
            <a:r>
              <a:rPr lang="ro-RO" dirty="0">
                <a:latin typeface="Times New Roman" panose="02020603050405020304" pitchFamily="18" charset="0"/>
                <a:cs typeface="Times New Roman" panose="02020603050405020304" pitchFamily="18" charset="0"/>
              </a:rPr>
              <a:t>factori ce participă la apărarea intereselor </a:t>
            </a:r>
            <a:r>
              <a:rPr lang="ro-RO" dirty="0" smtClean="0">
                <a:latin typeface="Times New Roman" panose="02020603050405020304" pitchFamily="18" charset="0"/>
                <a:cs typeface="Times New Roman" panose="02020603050405020304" pitchFamily="18" charset="0"/>
              </a:rPr>
              <a:t>naționale. La etapa actuală, </a:t>
            </a:r>
            <a:r>
              <a:rPr lang="ro-RO" dirty="0">
                <a:latin typeface="Times New Roman" panose="02020603050405020304" pitchFamily="18" charset="0"/>
                <a:cs typeface="Times New Roman" panose="02020603050405020304" pitchFamily="18" charset="0"/>
              </a:rPr>
              <a:t>abordarea de ansamblu a conceptului de securitate aduce în </a:t>
            </a:r>
            <a:r>
              <a:rPr lang="ro-RO" dirty="0" smtClean="0">
                <a:latin typeface="Times New Roman" panose="02020603050405020304" pitchFamily="18" charset="0"/>
                <a:cs typeface="Times New Roman" panose="02020603050405020304" pitchFamily="18" charset="0"/>
              </a:rPr>
              <a:t>discuție </a:t>
            </a:r>
            <a:r>
              <a:rPr lang="ro-RO" dirty="0">
                <a:latin typeface="Times New Roman" panose="02020603050405020304" pitchFamily="18" charset="0"/>
                <a:cs typeface="Times New Roman" panose="02020603050405020304" pitchFamily="18" charset="0"/>
              </a:rPr>
              <a:t>componente fundamentale ale acesteia care impun atât definirea cât şi </a:t>
            </a:r>
            <a:r>
              <a:rPr lang="ro-RO" dirty="0" smtClean="0">
                <a:latin typeface="Times New Roman" panose="02020603050405020304" pitchFamily="18" charset="0"/>
                <a:cs typeface="Times New Roman" panose="02020603050405020304" pitchFamily="18" charset="0"/>
              </a:rPr>
              <a:t>evidențierea necesității </a:t>
            </a:r>
            <a:r>
              <a:rPr lang="ro-RO" dirty="0">
                <a:latin typeface="Times New Roman" panose="02020603050405020304" pitchFamily="18" charset="0"/>
                <a:cs typeface="Times New Roman" panose="02020603050405020304" pitchFamily="18" charset="0"/>
              </a:rPr>
              <a:t>implementării lor în politicile interne şi externe ale statelor, precum şi în structurile </a:t>
            </a:r>
            <a:r>
              <a:rPr lang="ro-RO" dirty="0" smtClean="0">
                <a:latin typeface="Times New Roman" panose="02020603050405020304" pitchFamily="18" charset="0"/>
                <a:cs typeface="Times New Roman" panose="02020603050405020304" pitchFamily="18" charset="0"/>
              </a:rPr>
              <a:t>societății </a:t>
            </a:r>
            <a:r>
              <a:rPr lang="ro-RO" dirty="0">
                <a:latin typeface="Times New Roman" panose="02020603050405020304" pitchFamily="18" charset="0"/>
                <a:cs typeface="Times New Roman" panose="02020603050405020304" pitchFamily="18" charset="0"/>
              </a:rPr>
              <a:t>civile, create în scopul respectării drepturilor omului şi </a:t>
            </a:r>
            <a:r>
              <a:rPr lang="ro-RO" dirty="0" smtClean="0">
                <a:latin typeface="Times New Roman" panose="02020603050405020304" pitchFamily="18" charset="0"/>
                <a:cs typeface="Times New Roman" panose="02020603050405020304" pitchFamily="18" charset="0"/>
              </a:rPr>
              <a:t>libertăților </a:t>
            </a:r>
            <a:r>
              <a:rPr lang="ro-RO" dirty="0">
                <a:latin typeface="Times New Roman" panose="02020603050405020304" pitchFamily="18" charset="0"/>
                <a:cs typeface="Times New Roman" panose="02020603050405020304" pitchFamily="18" charset="0"/>
              </a:rPr>
              <a:t>lui fundamentale</a:t>
            </a:r>
            <a:r>
              <a:rPr lang="ro-RO" dirty="0" smtClean="0">
                <a:latin typeface="Times New Roman" panose="02020603050405020304" pitchFamily="18" charset="0"/>
                <a:cs typeface="Times New Roman" panose="02020603050405020304" pitchFamily="18" charset="0"/>
              </a:rPr>
              <a:t>. Scopul prezentări este de-a defini securitatea națională, n</a:t>
            </a:r>
            <a:r>
              <a:rPr lang="it-IT" dirty="0" smtClean="0">
                <a:latin typeface="Times New Roman" panose="02020603050405020304" pitchFamily="18" charset="0"/>
                <a:cs typeface="Times New Roman" panose="02020603050405020304" pitchFamily="18" charset="0"/>
              </a:rPr>
              <a:t>ecesitatea </a:t>
            </a:r>
            <a:r>
              <a:rPr lang="it-IT" dirty="0">
                <a:latin typeface="Times New Roman" panose="02020603050405020304" pitchFamily="18" charset="0"/>
                <a:cs typeface="Times New Roman" panose="02020603050405020304" pitchFamily="18" charset="0"/>
              </a:rPr>
              <a:t>elaborării politicii de securitate </a:t>
            </a:r>
            <a:r>
              <a:rPr lang="it-IT" dirty="0" smtClean="0">
                <a:latin typeface="Times New Roman" panose="02020603050405020304" pitchFamily="18" charset="0"/>
                <a:cs typeface="Times New Roman" panose="02020603050405020304" pitchFamily="18" charset="0"/>
              </a:rPr>
              <a:t>naţională</a:t>
            </a:r>
            <a:r>
              <a:rPr lang="ro-RO" dirty="0" smtClean="0">
                <a:latin typeface="Times New Roman" panose="02020603050405020304" pitchFamily="18" charset="0"/>
                <a:cs typeface="Times New Roman" panose="02020603050405020304" pitchFamily="18" charset="0"/>
              </a:rPr>
              <a:t>, fundamentele </a:t>
            </a:r>
            <a:r>
              <a:rPr lang="ro-RO" dirty="0">
                <a:latin typeface="Times New Roman" panose="02020603050405020304" pitchFamily="18" charset="0"/>
                <a:cs typeface="Times New Roman" panose="02020603050405020304" pitchFamily="18" charset="0"/>
              </a:rPr>
              <a:t>politicii de securitate </a:t>
            </a:r>
            <a:r>
              <a:rPr lang="ro-RO" dirty="0" smtClean="0">
                <a:latin typeface="Times New Roman" panose="02020603050405020304" pitchFamily="18" charset="0"/>
                <a:cs typeface="Times New Roman" panose="02020603050405020304" pitchFamily="18" charset="0"/>
              </a:rPr>
              <a:t>națională.</a:t>
            </a:r>
            <a:endParaRPr lang="ro-RO" dirty="0">
              <a:latin typeface="Times New Roman" panose="02020603050405020304" pitchFamily="18" charset="0"/>
              <a:cs typeface="Times New Roman" panose="02020603050405020304" pitchFamily="18" charset="0"/>
            </a:endParaRPr>
          </a:p>
          <a:p>
            <a:pPr algn="just"/>
            <a:endParaRPr lang="ro-RO" dirty="0">
              <a:latin typeface="Times New Roman" panose="02020603050405020304" pitchFamily="18" charset="0"/>
              <a:cs typeface="Times New Roman" panose="02020603050405020304" pitchFamily="18" charset="0"/>
            </a:endParaRPr>
          </a:p>
          <a:p>
            <a:pPr algn="just"/>
            <a:endParaRPr lang="ro-RO" dirty="0">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4612" y="4563455"/>
            <a:ext cx="9178187" cy="2294546"/>
          </a:xfrm>
          <a:prstGeom prst="rect">
            <a:avLst/>
          </a:prstGeom>
        </p:spPr>
      </p:pic>
    </p:spTree>
    <p:extLst>
      <p:ext uri="{BB962C8B-B14F-4D97-AF65-F5344CB8AC3E}">
        <p14:creationId xmlns:p14="http://schemas.microsoft.com/office/powerpoint/2010/main" val="17415182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3900" y="0"/>
            <a:ext cx="3855720" cy="1433146"/>
          </a:xfrm>
        </p:spPr>
        <p:txBody>
          <a:bodyPr>
            <a:normAutofit fontScale="90000"/>
          </a:bodyPr>
          <a:lstStyle/>
          <a:p>
            <a:pPr algn="ctr"/>
            <a:r>
              <a:rPr lang="it-IT" sz="4000" dirty="0">
                <a:latin typeface="Times New Roman" panose="02020603050405020304" pitchFamily="18" charset="0"/>
                <a:cs typeface="Times New Roman" panose="02020603050405020304" pitchFamily="18" charset="0"/>
              </a:rPr>
              <a:t>Definirea politicii de securitate naţională</a:t>
            </a:r>
            <a:r>
              <a:rPr lang="ro-RO" dirty="0">
                <a:latin typeface="Times New Roman" panose="02020603050405020304" pitchFamily="18" charset="0"/>
                <a:cs typeface="Times New Roman" panose="02020603050405020304" pitchFamily="18" charset="0"/>
              </a:rPr>
              <a:t/>
            </a:r>
            <a:br>
              <a:rPr lang="ro-RO" dirty="0">
                <a:latin typeface="Times New Roman" panose="02020603050405020304" pitchFamily="18" charset="0"/>
                <a:cs typeface="Times New Roman" panose="02020603050405020304" pitchFamily="18" charset="0"/>
              </a:rPr>
            </a:br>
            <a:endParaRPr lang="ro-RO" dirty="0">
              <a:latin typeface="Times New Roman" panose="02020603050405020304" pitchFamily="18" charset="0"/>
              <a:cs typeface="Times New Roman" panose="02020603050405020304" pitchFamily="18" charset="0"/>
            </a:endParaRPr>
          </a:p>
        </p:txBody>
      </p:sp>
      <p:pic>
        <p:nvPicPr>
          <p:cNvPr id="14" name="Рисунок 13"/>
          <p:cNvPicPr>
            <a:picLocks noGrp="1" noChangeAspect="1"/>
          </p:cNvPicPr>
          <p:nvPr>
            <p:ph type="pic" idx="1"/>
          </p:nvPr>
        </p:nvPicPr>
        <p:blipFill rotWithShape="1">
          <a:blip r:embed="rId2">
            <a:extLst>
              <a:ext uri="{28A0092B-C50C-407E-A947-70E740481C1C}">
                <a14:useLocalDpi xmlns:a14="http://schemas.microsoft.com/office/drawing/2010/main" val="0"/>
              </a:ext>
            </a:extLst>
          </a:blip>
          <a:srcRect l="13586" r="2688"/>
          <a:stretch/>
        </p:blipFill>
        <p:spPr>
          <a:xfrm>
            <a:off x="5532120" y="0"/>
            <a:ext cx="7656342" cy="6857999"/>
          </a:xfrm>
        </p:spPr>
      </p:pic>
      <p:sp>
        <p:nvSpPr>
          <p:cNvPr id="3" name="Объект 2"/>
          <p:cNvSpPr>
            <a:spLocks noGrp="1"/>
          </p:cNvSpPr>
          <p:nvPr>
            <p:ph type="body" sz="half" idx="2"/>
          </p:nvPr>
        </p:nvSpPr>
        <p:spPr>
          <a:xfrm>
            <a:off x="723900" y="1433147"/>
            <a:ext cx="3855720" cy="5424852"/>
          </a:xfrm>
        </p:spPr>
        <p:txBody>
          <a:bodyPr>
            <a:noAutofit/>
          </a:bodyPr>
          <a:lstStyle/>
          <a:p>
            <a:pPr algn="just"/>
            <a:r>
              <a:rPr lang="ro-RO" sz="1800" dirty="0">
                <a:latin typeface="Times New Roman" panose="02020603050405020304" pitchFamily="18" charset="0"/>
                <a:cs typeface="Times New Roman" panose="02020603050405020304" pitchFamily="18" charset="0"/>
              </a:rPr>
              <a:t>Politica de securitate </a:t>
            </a:r>
            <a:r>
              <a:rPr lang="ro-RO" sz="1800" dirty="0" smtClean="0">
                <a:latin typeface="Times New Roman" panose="02020603050405020304" pitchFamily="18" charset="0"/>
                <a:cs typeface="Times New Roman" panose="02020603050405020304" pitchFamily="18" charset="0"/>
              </a:rPr>
              <a:t>națională </a:t>
            </a:r>
            <a:r>
              <a:rPr lang="ro-RO" sz="1800" dirty="0">
                <a:latin typeface="Times New Roman" panose="02020603050405020304" pitchFamily="18" charset="0"/>
                <a:cs typeface="Times New Roman" panose="02020603050405020304" pitchFamily="18" charset="0"/>
              </a:rPr>
              <a:t>este cadrul în care este descris modul cum o </a:t>
            </a:r>
            <a:r>
              <a:rPr lang="ro-RO" sz="1800" dirty="0" smtClean="0">
                <a:latin typeface="Times New Roman" panose="02020603050405020304" pitchFamily="18" charset="0"/>
                <a:cs typeface="Times New Roman" panose="02020603050405020304" pitchFamily="18" charset="0"/>
              </a:rPr>
              <a:t>țară </a:t>
            </a:r>
            <a:r>
              <a:rPr lang="ro-RO" sz="1800" dirty="0">
                <a:latin typeface="Times New Roman" panose="02020603050405020304" pitchFamily="18" charset="0"/>
                <a:cs typeface="Times New Roman" panose="02020603050405020304" pitchFamily="18" charset="0"/>
              </a:rPr>
              <a:t>asigură securitatea statului şi a </a:t>
            </a:r>
            <a:r>
              <a:rPr lang="ro-RO" sz="1800" dirty="0" smtClean="0">
                <a:latin typeface="Times New Roman" panose="02020603050405020304" pitchFamily="18" charset="0"/>
                <a:cs typeface="Times New Roman" panose="02020603050405020304" pitchFamily="18" charset="0"/>
              </a:rPr>
              <a:t>cetățenilor. </a:t>
            </a:r>
            <a:r>
              <a:rPr lang="ro-RO" sz="1800" dirty="0">
                <a:latin typeface="Times New Roman" panose="02020603050405020304" pitchFamily="18" charset="0"/>
                <a:cs typeface="Times New Roman" panose="02020603050405020304" pitchFamily="18" charset="0"/>
              </a:rPr>
              <a:t>Aceasta se elaborează sub forma unui document unic şi structurat, care poate fi numit plan, strategie, concept sau doctrină</a:t>
            </a:r>
            <a:r>
              <a:rPr lang="ro-RO" sz="1800" dirty="0" smtClean="0">
                <a:latin typeface="Times New Roman" panose="02020603050405020304" pitchFamily="18" charset="0"/>
                <a:cs typeface="Times New Roman" panose="02020603050405020304" pitchFamily="18" charset="0"/>
              </a:rPr>
              <a:t>.</a:t>
            </a:r>
          </a:p>
          <a:p>
            <a:pPr algn="just"/>
            <a:r>
              <a:rPr lang="ro-RO" sz="1800" dirty="0">
                <a:latin typeface="Times New Roman" panose="02020603050405020304" pitchFamily="18" charset="0"/>
                <a:cs typeface="Times New Roman" panose="02020603050405020304" pitchFamily="18" charset="0"/>
              </a:rPr>
              <a:t>Politica de securitate </a:t>
            </a:r>
            <a:r>
              <a:rPr lang="ro-RO" sz="1800" dirty="0" smtClean="0">
                <a:latin typeface="Times New Roman" panose="02020603050405020304" pitchFamily="18" charset="0"/>
                <a:cs typeface="Times New Roman" panose="02020603050405020304" pitchFamily="18" charset="0"/>
              </a:rPr>
              <a:t>națională </a:t>
            </a:r>
            <a:r>
              <a:rPr lang="ro-RO" sz="1800" dirty="0">
                <a:latin typeface="Times New Roman" panose="02020603050405020304" pitchFamily="18" charset="0"/>
                <a:cs typeface="Times New Roman" panose="02020603050405020304" pitchFamily="18" charset="0"/>
              </a:rPr>
              <a:t>se referă atât la prezent cât şi la viitor, pentru că </a:t>
            </a:r>
            <a:r>
              <a:rPr lang="ro-RO" sz="1800" dirty="0" smtClean="0">
                <a:latin typeface="Times New Roman" panose="02020603050405020304" pitchFamily="18" charset="0"/>
                <a:cs typeface="Times New Roman" panose="02020603050405020304" pitchFamily="18" charset="0"/>
              </a:rPr>
              <a:t>definește </a:t>
            </a:r>
            <a:r>
              <a:rPr lang="ro-RO" sz="1800" dirty="0">
                <a:latin typeface="Times New Roman" panose="02020603050405020304" pitchFamily="18" charset="0"/>
                <a:cs typeface="Times New Roman" panose="02020603050405020304" pitchFamily="18" charset="0"/>
              </a:rPr>
              <a:t>interesele vitale ale </a:t>
            </a:r>
            <a:r>
              <a:rPr lang="ro-RO" sz="1800" dirty="0" smtClean="0">
                <a:latin typeface="Times New Roman" panose="02020603050405020304" pitchFamily="18" charset="0"/>
                <a:cs typeface="Times New Roman" panose="02020603050405020304" pitchFamily="18" charset="0"/>
              </a:rPr>
              <a:t>națiunii </a:t>
            </a:r>
            <a:r>
              <a:rPr lang="ro-RO" sz="1800" dirty="0">
                <a:latin typeface="Times New Roman" panose="02020603050405020304" pitchFamily="18" charset="0"/>
                <a:cs typeface="Times New Roman" panose="02020603050405020304" pitchFamily="18" charset="0"/>
              </a:rPr>
              <a:t>şi </a:t>
            </a:r>
            <a:r>
              <a:rPr lang="ro-RO" sz="1800" dirty="0" smtClean="0">
                <a:latin typeface="Times New Roman" panose="02020603050405020304" pitchFamily="18" charset="0"/>
                <a:cs typeface="Times New Roman" panose="02020603050405020304" pitchFamily="18" charset="0"/>
              </a:rPr>
              <a:t>stabilește </a:t>
            </a:r>
            <a:r>
              <a:rPr lang="ro-RO" sz="1800" dirty="0">
                <a:latin typeface="Times New Roman" panose="02020603050405020304" pitchFamily="18" charset="0"/>
                <a:cs typeface="Times New Roman" panose="02020603050405020304" pitchFamily="18" charset="0"/>
              </a:rPr>
              <a:t>liniile de </a:t>
            </a:r>
            <a:r>
              <a:rPr lang="ro-RO" sz="1800" dirty="0" smtClean="0">
                <a:latin typeface="Times New Roman" panose="02020603050405020304" pitchFamily="18" charset="0"/>
                <a:cs typeface="Times New Roman" panose="02020603050405020304" pitchFamily="18" charset="0"/>
              </a:rPr>
              <a:t>acțiune </a:t>
            </a:r>
            <a:r>
              <a:rPr lang="ro-RO" sz="1800" dirty="0">
                <a:latin typeface="Times New Roman" panose="02020603050405020304" pitchFamily="18" charset="0"/>
                <a:cs typeface="Times New Roman" panose="02020603050405020304" pitchFamily="18" charset="0"/>
              </a:rPr>
              <a:t>pentru a face </a:t>
            </a:r>
            <a:r>
              <a:rPr lang="ro-RO" sz="1800" dirty="0" smtClean="0">
                <a:latin typeface="Times New Roman" panose="02020603050405020304" pitchFamily="18" charset="0"/>
                <a:cs typeface="Times New Roman" panose="02020603050405020304" pitchFamily="18" charset="0"/>
              </a:rPr>
              <a:t>față amenințărilor </a:t>
            </a:r>
            <a:r>
              <a:rPr lang="ro-RO" sz="1800" dirty="0">
                <a:latin typeface="Times New Roman" panose="02020603050405020304" pitchFamily="18" charset="0"/>
                <a:cs typeface="Times New Roman" panose="02020603050405020304" pitchFamily="18" charset="0"/>
              </a:rPr>
              <a:t>prezente şi viitoare şi a gestiona </a:t>
            </a:r>
            <a:r>
              <a:rPr lang="ro-RO" sz="1800" dirty="0" smtClean="0">
                <a:latin typeface="Times New Roman" panose="02020603050405020304" pitchFamily="18" charset="0"/>
                <a:cs typeface="Times New Roman" panose="02020603050405020304" pitchFamily="18" charset="0"/>
              </a:rPr>
              <a:t>evoluțiile </a:t>
            </a:r>
            <a:r>
              <a:rPr lang="ro-RO" sz="1800" dirty="0">
                <a:latin typeface="Times New Roman" panose="02020603050405020304" pitchFamily="18" charset="0"/>
                <a:cs typeface="Times New Roman" panose="02020603050405020304" pitchFamily="18" charset="0"/>
              </a:rPr>
              <a:t>favorabile. Ea cuprinde o gamă largă de subiecte pe care le abordează, în încercarea de a defini atât </a:t>
            </a:r>
            <a:r>
              <a:rPr lang="ro-RO" sz="1800" dirty="0" smtClean="0">
                <a:latin typeface="Times New Roman" panose="02020603050405020304" pitchFamily="18" charset="0"/>
                <a:cs typeface="Times New Roman" panose="02020603050405020304" pitchFamily="18" charset="0"/>
              </a:rPr>
              <a:t>amenințările </a:t>
            </a:r>
            <a:r>
              <a:rPr lang="ro-RO" sz="1800" dirty="0">
                <a:latin typeface="Times New Roman" panose="02020603050405020304" pitchFamily="18" charset="0"/>
                <a:cs typeface="Times New Roman" panose="02020603050405020304" pitchFamily="18" charset="0"/>
              </a:rPr>
              <a:t>interne cât şi externe.</a:t>
            </a:r>
          </a:p>
          <a:p>
            <a:endParaRPr lang="ro-RO" sz="1800" dirty="0"/>
          </a:p>
        </p:txBody>
      </p:sp>
    </p:spTree>
    <p:extLst>
      <p:ext uri="{BB962C8B-B14F-4D97-AF65-F5344CB8AC3E}">
        <p14:creationId xmlns:p14="http://schemas.microsoft.com/office/powerpoint/2010/main" val="10603628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p:txBody>
          <a:bodyPr>
            <a:normAutofit/>
          </a:bodyPr>
          <a:lstStyle/>
          <a:p>
            <a:pPr algn="ctr"/>
            <a:r>
              <a:rPr lang="it-IT" sz="4000" dirty="0">
                <a:latin typeface="Times New Roman" panose="02020603050405020304" pitchFamily="18" charset="0"/>
                <a:cs typeface="Times New Roman" panose="02020603050405020304" pitchFamily="18" charset="0"/>
              </a:rPr>
              <a:t>Necesitatea elaborării politicii de securitate </a:t>
            </a:r>
            <a:r>
              <a:rPr lang="it-IT" sz="4000" dirty="0" smtClean="0">
                <a:latin typeface="Times New Roman" panose="02020603050405020304" pitchFamily="18" charset="0"/>
                <a:cs typeface="Times New Roman" panose="02020603050405020304" pitchFamily="18" charset="0"/>
              </a:rPr>
              <a:t>naţională</a:t>
            </a:r>
            <a:endParaRPr lang="ro-RO" sz="4000" dirty="0">
              <a:latin typeface="Times New Roman" panose="02020603050405020304" pitchFamily="18" charset="0"/>
              <a:cs typeface="Times New Roman" panose="02020603050405020304" pitchFamily="18" charset="0"/>
            </a:endParaRPr>
          </a:p>
        </p:txBody>
      </p:sp>
      <p:sp>
        <p:nvSpPr>
          <p:cNvPr id="6" name="Объект 5"/>
          <p:cNvSpPr>
            <a:spLocks noGrp="1"/>
          </p:cNvSpPr>
          <p:nvPr>
            <p:ph idx="1"/>
          </p:nvPr>
        </p:nvSpPr>
        <p:spPr>
          <a:xfrm>
            <a:off x="1371600" y="2286000"/>
            <a:ext cx="9601200" cy="653753"/>
          </a:xfrm>
        </p:spPr>
        <p:txBody>
          <a:bodyPr>
            <a:normAutofit lnSpcReduction="10000"/>
          </a:bodyPr>
          <a:lstStyle/>
          <a:p>
            <a:r>
              <a:rPr lang="ro-RO" dirty="0">
                <a:latin typeface="Times New Roman" panose="02020603050405020304" pitchFamily="18" charset="0"/>
                <a:cs typeface="Times New Roman" panose="02020603050405020304" pitchFamily="18" charset="0"/>
              </a:rPr>
              <a:t>Necesitatea ca un stat să-şi elaboreze o politică de securitate </a:t>
            </a:r>
            <a:r>
              <a:rPr lang="ro-RO" dirty="0" smtClean="0">
                <a:latin typeface="Times New Roman" panose="02020603050405020304" pitchFamily="18" charset="0"/>
                <a:cs typeface="Times New Roman" panose="02020603050405020304" pitchFamily="18" charset="0"/>
              </a:rPr>
              <a:t>națională </a:t>
            </a:r>
            <a:r>
              <a:rPr lang="ro-RO" dirty="0">
                <a:latin typeface="Times New Roman" panose="02020603050405020304" pitchFamily="18" charset="0"/>
                <a:cs typeface="Times New Roman" panose="02020603050405020304" pitchFamily="18" charset="0"/>
              </a:rPr>
              <a:t>coerentă şi detaliată rezultă, în principal, din următoarele motive:</a:t>
            </a:r>
          </a:p>
        </p:txBody>
      </p:sp>
      <p:graphicFrame>
        <p:nvGraphicFramePr>
          <p:cNvPr id="2" name="Схема 1"/>
          <p:cNvGraphicFramePr/>
          <p:nvPr>
            <p:extLst>
              <p:ext uri="{D42A27DB-BD31-4B8C-83A1-F6EECF244321}">
                <p14:modId xmlns:p14="http://schemas.microsoft.com/office/powerpoint/2010/main" val="3687956139"/>
              </p:ext>
            </p:extLst>
          </p:nvPr>
        </p:nvGraphicFramePr>
        <p:xfrm>
          <a:off x="717847" y="3054054"/>
          <a:ext cx="11474153" cy="38039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336640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0"/>
            <a:ext cx="10820400" cy="1485900"/>
          </a:xfrm>
        </p:spPr>
        <p:txBody>
          <a:bodyPr>
            <a:normAutofit/>
          </a:bodyPr>
          <a:lstStyle/>
          <a:p>
            <a:pPr algn="ctr"/>
            <a:r>
              <a:rPr lang="it-IT" sz="4000" dirty="0">
                <a:latin typeface="Times New Roman" panose="02020603050405020304" pitchFamily="18" charset="0"/>
                <a:cs typeface="Times New Roman" panose="02020603050405020304" pitchFamily="18" charset="0"/>
              </a:rPr>
              <a:t>Necesitatea elaborării politicii de securitate naţională</a:t>
            </a:r>
            <a:endParaRPr lang="ro-RO" sz="4000" dirty="0">
              <a:latin typeface="Times New Roman" panose="02020603050405020304" pitchFamily="18" charset="0"/>
              <a:cs typeface="Times New Roman" panose="02020603050405020304" pitchFamily="18" charset="0"/>
            </a:endParaRPr>
          </a:p>
        </p:txBody>
      </p:sp>
      <p:graphicFrame>
        <p:nvGraphicFramePr>
          <p:cNvPr id="8" name="Объект 7"/>
          <p:cNvGraphicFramePr>
            <a:graphicFrameLocks noGrp="1"/>
          </p:cNvGraphicFramePr>
          <p:nvPr>
            <p:ph idx="1"/>
            <p:extLst>
              <p:ext uri="{D42A27DB-BD31-4B8C-83A1-F6EECF244321}">
                <p14:modId xmlns:p14="http://schemas.microsoft.com/office/powerpoint/2010/main" val="2058728930"/>
              </p:ext>
            </p:extLst>
          </p:nvPr>
        </p:nvGraphicFramePr>
        <p:xfrm>
          <a:off x="1371600" y="1485900"/>
          <a:ext cx="10820400" cy="53721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581855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0"/>
            <a:ext cx="9601200" cy="715710"/>
          </a:xfrm>
        </p:spPr>
        <p:txBody>
          <a:bodyPr>
            <a:normAutofit/>
          </a:bodyPr>
          <a:lstStyle/>
          <a:p>
            <a:pPr algn="ctr"/>
            <a:r>
              <a:rPr lang="ro-RO" sz="4000" dirty="0">
                <a:latin typeface="Times New Roman" panose="02020603050405020304" pitchFamily="18" charset="0"/>
                <a:cs typeface="Times New Roman" panose="02020603050405020304" pitchFamily="18" charset="0"/>
              </a:rPr>
              <a:t>Fundamentele politicii de securitate </a:t>
            </a:r>
            <a:r>
              <a:rPr lang="ro-RO" sz="4000" dirty="0" smtClean="0">
                <a:latin typeface="Times New Roman" panose="02020603050405020304" pitchFamily="18" charset="0"/>
                <a:cs typeface="Times New Roman" panose="02020603050405020304" pitchFamily="18" charset="0"/>
              </a:rPr>
              <a:t>națională</a:t>
            </a:r>
            <a:endParaRPr lang="ro-RO" sz="40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sz="half" idx="1"/>
          </p:nvPr>
        </p:nvSpPr>
        <p:spPr>
          <a:xfrm>
            <a:off x="1371600" y="715710"/>
            <a:ext cx="9601200" cy="1292552"/>
          </a:xfrm>
        </p:spPr>
        <p:txBody>
          <a:bodyPr>
            <a:normAutofit/>
          </a:bodyPr>
          <a:lstStyle/>
          <a:p>
            <a:pPr algn="just"/>
            <a:r>
              <a:rPr lang="ro-RO" dirty="0">
                <a:solidFill>
                  <a:schemeClr val="tx1"/>
                </a:solidFill>
                <a:latin typeface="Times New Roman" panose="02020603050405020304" pitchFamily="18" charset="0"/>
                <a:cs typeface="Times New Roman" panose="02020603050405020304" pitchFamily="18" charset="0"/>
              </a:rPr>
              <a:t>Conceptul securitate </a:t>
            </a:r>
            <a:r>
              <a:rPr lang="ro-RO" dirty="0" smtClean="0">
                <a:solidFill>
                  <a:schemeClr val="tx1"/>
                </a:solidFill>
                <a:latin typeface="Times New Roman" panose="02020603050405020304" pitchFamily="18" charset="0"/>
                <a:cs typeface="Times New Roman" panose="02020603050405020304" pitchFamily="18" charset="0"/>
              </a:rPr>
              <a:t>națională </a:t>
            </a:r>
            <a:r>
              <a:rPr lang="ro-RO" dirty="0">
                <a:solidFill>
                  <a:schemeClr val="tx1"/>
                </a:solidFill>
                <a:latin typeface="Times New Roman" panose="02020603050405020304" pitchFamily="18" charset="0"/>
                <a:cs typeface="Times New Roman" panose="02020603050405020304" pitchFamily="18" charset="0"/>
              </a:rPr>
              <a:t>este grevat de implicarea ideologiilor pe care este fundamentată puterea politică ce administrează o </a:t>
            </a:r>
            <a:r>
              <a:rPr lang="ro-RO" dirty="0" smtClean="0">
                <a:solidFill>
                  <a:schemeClr val="tx1"/>
                </a:solidFill>
                <a:latin typeface="Times New Roman" panose="02020603050405020304" pitchFamily="18" charset="0"/>
                <a:cs typeface="Times New Roman" panose="02020603050405020304" pitchFamily="18" charset="0"/>
              </a:rPr>
              <a:t>națiune. </a:t>
            </a:r>
            <a:r>
              <a:rPr lang="ro-RO" dirty="0">
                <a:solidFill>
                  <a:schemeClr val="tx1"/>
                </a:solidFill>
                <a:latin typeface="Times New Roman" panose="02020603050405020304" pitchFamily="18" charset="0"/>
                <a:cs typeface="Times New Roman" panose="02020603050405020304" pitchFamily="18" charset="0"/>
              </a:rPr>
              <a:t>În fundamentarea acestuia se implică indivizi şi grupurile socio-politice (partidele politice) care impun puterea </a:t>
            </a:r>
            <a:r>
              <a:rPr lang="ro-RO" dirty="0" smtClean="0">
                <a:solidFill>
                  <a:schemeClr val="tx1"/>
                </a:solidFill>
                <a:latin typeface="Times New Roman" panose="02020603050405020304" pitchFamily="18" charset="0"/>
                <a:cs typeface="Times New Roman" panose="02020603050405020304" pitchFamily="18" charset="0"/>
              </a:rPr>
              <a:t>politică. Pentru </a:t>
            </a:r>
            <a:r>
              <a:rPr lang="ro-RO" dirty="0">
                <a:solidFill>
                  <a:schemeClr val="tx1"/>
                </a:solidFill>
                <a:latin typeface="Times New Roman" panose="02020603050405020304" pitchFamily="18" charset="0"/>
                <a:cs typeface="Times New Roman" panose="02020603050405020304" pitchFamily="18" charset="0"/>
              </a:rPr>
              <a:t>fundamentarea politicii de securitate, relevante </a:t>
            </a:r>
            <a:r>
              <a:rPr lang="ro-RO" dirty="0" smtClean="0">
                <a:solidFill>
                  <a:schemeClr val="tx1"/>
                </a:solidFill>
                <a:latin typeface="Times New Roman" panose="02020603050405020304" pitchFamily="18" charset="0"/>
                <a:cs typeface="Times New Roman" panose="02020603050405020304" pitchFamily="18" charset="0"/>
              </a:rPr>
              <a:t>sunt:</a:t>
            </a:r>
            <a:endParaRPr lang="ro-RO" dirty="0">
              <a:solidFill>
                <a:schemeClr val="tx1"/>
              </a:solidFill>
              <a:latin typeface="Times New Roman" panose="02020603050405020304" pitchFamily="18" charset="0"/>
              <a:cs typeface="Times New Roman" panose="02020603050405020304" pitchFamily="18" charset="0"/>
            </a:endParaRPr>
          </a:p>
        </p:txBody>
      </p:sp>
      <p:graphicFrame>
        <p:nvGraphicFramePr>
          <p:cNvPr id="7" name="Объект 6"/>
          <p:cNvGraphicFramePr>
            <a:graphicFrameLocks noGrp="1"/>
          </p:cNvGraphicFramePr>
          <p:nvPr>
            <p:ph sz="half" idx="2"/>
            <p:extLst>
              <p:ext uri="{D42A27DB-BD31-4B8C-83A1-F6EECF244321}">
                <p14:modId xmlns:p14="http://schemas.microsoft.com/office/powerpoint/2010/main" val="1746903038"/>
              </p:ext>
            </p:extLst>
          </p:nvPr>
        </p:nvGraphicFramePr>
        <p:xfrm>
          <a:off x="0" y="2008262"/>
          <a:ext cx="12192000" cy="47810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660541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0"/>
            <a:ext cx="9601200" cy="1392964"/>
          </a:xfrm>
        </p:spPr>
        <p:txBody>
          <a:bodyPr>
            <a:normAutofit/>
          </a:bodyPr>
          <a:lstStyle/>
          <a:p>
            <a:pPr algn="ctr"/>
            <a:r>
              <a:rPr lang="ro-RO" sz="4000" dirty="0" smtClean="0">
                <a:latin typeface="Times New Roman" panose="02020603050405020304" pitchFamily="18" charset="0"/>
                <a:cs typeface="Times New Roman" panose="02020603050405020304" pitchFamily="18" charset="0"/>
              </a:rPr>
              <a:t>Structura şi conținutul politicii de securitate națională</a:t>
            </a:r>
            <a:endParaRPr lang="ro-RO" sz="4000" dirty="0">
              <a:latin typeface="Times New Roman" panose="02020603050405020304" pitchFamily="18" charset="0"/>
              <a:cs typeface="Times New Roman" panose="02020603050405020304" pitchFamily="18" charset="0"/>
            </a:endParaRPr>
          </a:p>
        </p:txBody>
      </p:sp>
      <p:sp>
        <p:nvSpPr>
          <p:cNvPr id="8" name="Объект 7"/>
          <p:cNvSpPr>
            <a:spLocks noGrp="1"/>
          </p:cNvSpPr>
          <p:nvPr>
            <p:ph idx="1"/>
          </p:nvPr>
        </p:nvSpPr>
        <p:spPr>
          <a:xfrm>
            <a:off x="1371600" y="1392964"/>
            <a:ext cx="9601200" cy="901581"/>
          </a:xfrm>
        </p:spPr>
        <p:txBody>
          <a:bodyPr>
            <a:normAutofit lnSpcReduction="10000"/>
          </a:bodyPr>
          <a:lstStyle/>
          <a:p>
            <a:pPr algn="just"/>
            <a:r>
              <a:rPr lang="ro-RO" dirty="0" smtClean="0">
                <a:latin typeface="Times New Roman" panose="02020603050405020304" pitchFamily="18" charset="0"/>
                <a:cs typeface="Times New Roman" panose="02020603050405020304" pitchFamily="18" charset="0"/>
              </a:rPr>
              <a:t>Deși </a:t>
            </a:r>
            <a:r>
              <a:rPr lang="ro-RO" dirty="0">
                <a:latin typeface="Times New Roman" panose="02020603050405020304" pitchFamily="18" charset="0"/>
                <a:cs typeface="Times New Roman" panose="02020603050405020304" pitchFamily="18" charset="0"/>
              </a:rPr>
              <a:t>politica de securitate </a:t>
            </a:r>
            <a:r>
              <a:rPr lang="ro-RO" dirty="0" smtClean="0">
                <a:latin typeface="Times New Roman" panose="02020603050405020304" pitchFamily="18" charset="0"/>
                <a:cs typeface="Times New Roman" panose="02020603050405020304" pitchFamily="18" charset="0"/>
              </a:rPr>
              <a:t>națională </a:t>
            </a:r>
            <a:r>
              <a:rPr lang="ro-RO" dirty="0">
                <a:latin typeface="Times New Roman" panose="02020603050405020304" pitchFamily="18" charset="0"/>
                <a:cs typeface="Times New Roman" panose="02020603050405020304" pitchFamily="18" charset="0"/>
              </a:rPr>
              <a:t>diferă de la un stat la altul, </a:t>
            </a:r>
            <a:r>
              <a:rPr lang="ro-RO" dirty="0" smtClean="0">
                <a:latin typeface="Times New Roman" panose="02020603050405020304" pitchFamily="18" charset="0"/>
                <a:cs typeface="Times New Roman" panose="02020603050405020304" pitchFamily="18" charset="0"/>
              </a:rPr>
              <a:t>tendința </a:t>
            </a:r>
            <a:r>
              <a:rPr lang="ro-RO" dirty="0">
                <a:latin typeface="Times New Roman" panose="02020603050405020304" pitchFamily="18" charset="0"/>
                <a:cs typeface="Times New Roman" panose="02020603050405020304" pitchFamily="18" charset="0"/>
              </a:rPr>
              <a:t>generală este ca aceasta să constituie un document unic care abordează cel </a:t>
            </a:r>
            <a:r>
              <a:rPr lang="ro-RO" dirty="0" smtClean="0">
                <a:latin typeface="Times New Roman" panose="02020603050405020304" pitchFamily="18" charset="0"/>
                <a:cs typeface="Times New Roman" panose="02020603050405020304" pitchFamily="18" charset="0"/>
              </a:rPr>
              <a:t>puțin </a:t>
            </a:r>
            <a:r>
              <a:rPr lang="ro-RO" dirty="0">
                <a:latin typeface="Times New Roman" panose="02020603050405020304" pitchFamily="18" charset="0"/>
                <a:cs typeface="Times New Roman" panose="02020603050405020304" pitchFamily="18" charset="0"/>
              </a:rPr>
              <a:t>trei aspecte fundamentale:</a:t>
            </a:r>
          </a:p>
        </p:txBody>
      </p:sp>
      <p:graphicFrame>
        <p:nvGraphicFramePr>
          <p:cNvPr id="9" name="Схема 8"/>
          <p:cNvGraphicFramePr/>
          <p:nvPr>
            <p:extLst>
              <p:ext uri="{D42A27DB-BD31-4B8C-83A1-F6EECF244321}">
                <p14:modId xmlns:p14="http://schemas.microsoft.com/office/powerpoint/2010/main" val="1357388036"/>
              </p:ext>
            </p:extLst>
          </p:nvPr>
        </p:nvGraphicFramePr>
        <p:xfrm>
          <a:off x="1303234" y="2394959"/>
          <a:ext cx="9601200" cy="22475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p:cNvSpPr txBox="1"/>
          <p:nvPr/>
        </p:nvSpPr>
        <p:spPr>
          <a:xfrm>
            <a:off x="1303234" y="4742916"/>
            <a:ext cx="9601200" cy="1323439"/>
          </a:xfrm>
          <a:prstGeom prst="rect">
            <a:avLst/>
          </a:prstGeom>
          <a:noFill/>
        </p:spPr>
        <p:txBody>
          <a:bodyPr wrap="square" rtlCol="0">
            <a:spAutoFit/>
          </a:bodyPr>
          <a:lstStyle/>
          <a:p>
            <a:pPr marL="342900" indent="-342900" algn="just">
              <a:buFont typeface="Wingdings" panose="05000000000000000000" pitchFamily="2" charset="2"/>
              <a:buChar char="§"/>
            </a:pPr>
            <a:r>
              <a:rPr lang="ro-RO" sz="2000" dirty="0">
                <a:latin typeface="Times New Roman" panose="02020603050405020304" pitchFamily="18" charset="0"/>
                <a:cs typeface="Times New Roman" panose="02020603050405020304" pitchFamily="18" charset="0"/>
              </a:rPr>
              <a:t>Sistemul </a:t>
            </a:r>
            <a:r>
              <a:rPr lang="ro-RO" sz="2000" dirty="0" smtClean="0">
                <a:latin typeface="Times New Roman" panose="02020603050405020304" pitchFamily="18" charset="0"/>
                <a:cs typeface="Times New Roman" panose="02020603050405020304" pitchFamily="18" charset="0"/>
              </a:rPr>
              <a:t>internațional </a:t>
            </a:r>
            <a:r>
              <a:rPr lang="ro-RO" sz="2000" dirty="0">
                <a:latin typeface="Times New Roman" panose="02020603050405020304" pitchFamily="18" charset="0"/>
                <a:cs typeface="Times New Roman" panose="02020603050405020304" pitchFamily="18" charset="0"/>
              </a:rPr>
              <a:t>şi despre rolul pe care statul îl joacă în acest sistem. Aceasta implică luarea în considerare a intereselor şi valorilor acelui stat, a structurilor de guvernământ şi a proceselor de luare a deciziilor. Rezultatul este o </a:t>
            </a:r>
            <a:r>
              <a:rPr lang="ro-RO" sz="2000" dirty="0" smtClean="0">
                <a:latin typeface="Times New Roman" panose="02020603050405020304" pitchFamily="18" charset="0"/>
                <a:cs typeface="Times New Roman" panose="02020603050405020304" pitchFamily="18" charset="0"/>
              </a:rPr>
              <a:t>concepție </a:t>
            </a:r>
            <a:r>
              <a:rPr lang="ro-RO" sz="2000" dirty="0">
                <a:latin typeface="Times New Roman" panose="02020603050405020304" pitchFamily="18" charset="0"/>
                <a:cs typeface="Times New Roman" panose="02020603050405020304" pitchFamily="18" charset="0"/>
              </a:rPr>
              <a:t>pe termen lung cu privire la rolul şi locul statului şi </a:t>
            </a:r>
            <a:r>
              <a:rPr lang="ro-RO" sz="2000" dirty="0" smtClean="0">
                <a:latin typeface="Times New Roman" panose="02020603050405020304" pitchFamily="18" charset="0"/>
                <a:cs typeface="Times New Roman" panose="02020603050405020304" pitchFamily="18" charset="0"/>
              </a:rPr>
              <a:t>societății </a:t>
            </a:r>
            <a:r>
              <a:rPr lang="ro-RO" sz="2000" dirty="0">
                <a:latin typeface="Times New Roman" panose="02020603050405020304" pitchFamily="18" charset="0"/>
                <a:cs typeface="Times New Roman" panose="02020603050405020304" pitchFamily="18" charset="0"/>
              </a:rPr>
              <a:t>în viitor.</a:t>
            </a:r>
          </a:p>
        </p:txBody>
      </p:sp>
    </p:spTree>
    <p:extLst>
      <p:ext uri="{BB962C8B-B14F-4D97-AF65-F5344CB8AC3E}">
        <p14:creationId xmlns:p14="http://schemas.microsoft.com/office/powerpoint/2010/main" val="310495669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3900" y="-1"/>
            <a:ext cx="3855720" cy="2259623"/>
          </a:xfrm>
        </p:spPr>
        <p:txBody>
          <a:bodyPr>
            <a:normAutofit/>
          </a:bodyPr>
          <a:lstStyle/>
          <a:p>
            <a:pPr algn="ctr"/>
            <a:r>
              <a:rPr lang="ro-RO" sz="4000" dirty="0">
                <a:latin typeface="Times New Roman" panose="02020603050405020304" pitchFamily="18" charset="0"/>
                <a:cs typeface="Times New Roman" panose="02020603050405020304" pitchFamily="18" charset="0"/>
              </a:rPr>
              <a:t>Punerea în aplicare a politicii de securitate </a:t>
            </a:r>
            <a:r>
              <a:rPr lang="ro-RO" sz="4000" dirty="0" smtClean="0">
                <a:latin typeface="Times New Roman" panose="02020603050405020304" pitchFamily="18" charset="0"/>
                <a:cs typeface="Times New Roman" panose="02020603050405020304" pitchFamily="18" charset="0"/>
              </a:rPr>
              <a:t>națională </a:t>
            </a:r>
            <a:endParaRPr lang="ro-RO" sz="4000" dirty="0">
              <a:latin typeface="Times New Roman" panose="02020603050405020304" pitchFamily="18" charset="0"/>
              <a:cs typeface="Times New Roman" panose="02020603050405020304" pitchFamily="18" charset="0"/>
            </a:endParaRPr>
          </a:p>
        </p:txBody>
      </p:sp>
      <p:pic>
        <p:nvPicPr>
          <p:cNvPr id="5" name="Объект 4"/>
          <p:cNvPicPr>
            <a:picLocks noGrp="1" noChangeAspect="1"/>
          </p:cNvPicPr>
          <p:nvPr>
            <p:ph idx="1"/>
          </p:nvPr>
        </p:nvPicPr>
        <p:blipFill rotWithShape="1">
          <a:blip r:embed="rId2">
            <a:extLst>
              <a:ext uri="{28A0092B-C50C-407E-A947-70E740481C1C}">
                <a14:useLocalDpi xmlns:a14="http://schemas.microsoft.com/office/drawing/2010/main" val="0"/>
              </a:ext>
            </a:extLst>
          </a:blip>
          <a:stretch/>
        </p:blipFill>
        <p:spPr>
          <a:xfrm>
            <a:off x="5534246" y="0"/>
            <a:ext cx="6657754" cy="6858000"/>
          </a:xfrm>
        </p:spPr>
      </p:pic>
      <p:sp>
        <p:nvSpPr>
          <p:cNvPr id="3" name="Объект 2"/>
          <p:cNvSpPr>
            <a:spLocks noGrp="1"/>
          </p:cNvSpPr>
          <p:nvPr>
            <p:ph type="body" sz="half" idx="2"/>
          </p:nvPr>
        </p:nvSpPr>
        <p:spPr>
          <a:xfrm>
            <a:off x="723900" y="2259622"/>
            <a:ext cx="3855720" cy="4598378"/>
          </a:xfrm>
        </p:spPr>
        <p:txBody>
          <a:bodyPr>
            <a:normAutofit/>
          </a:bodyPr>
          <a:lstStyle/>
          <a:p>
            <a:pPr algn="just"/>
            <a:r>
              <a:rPr lang="ro-RO" sz="1800" dirty="0">
                <a:latin typeface="Times New Roman" panose="02020603050405020304" pitchFamily="18" charset="0"/>
                <a:cs typeface="Times New Roman" panose="02020603050405020304" pitchFamily="18" charset="0"/>
              </a:rPr>
              <a:t>Politica de securitate </a:t>
            </a:r>
            <a:r>
              <a:rPr lang="ro-RO" sz="1800" dirty="0" smtClean="0">
                <a:latin typeface="Times New Roman" panose="02020603050405020304" pitchFamily="18" charset="0"/>
                <a:cs typeface="Times New Roman" panose="02020603050405020304" pitchFamily="18" charset="0"/>
              </a:rPr>
              <a:t>națională </a:t>
            </a:r>
            <a:r>
              <a:rPr lang="ro-RO" sz="1800" dirty="0">
                <a:latin typeface="Times New Roman" panose="02020603050405020304" pitchFamily="18" charset="0"/>
                <a:cs typeface="Times New Roman" panose="02020603050405020304" pitchFamily="18" charset="0"/>
              </a:rPr>
              <a:t>devine element de </a:t>
            </a:r>
            <a:r>
              <a:rPr lang="ro-RO" sz="1800" dirty="0" smtClean="0">
                <a:latin typeface="Times New Roman" panose="02020603050405020304" pitchFamily="18" charset="0"/>
                <a:cs typeface="Times New Roman" panose="02020603050405020304" pitchFamily="18" charset="0"/>
              </a:rPr>
              <a:t>susținere </a:t>
            </a:r>
            <a:r>
              <a:rPr lang="ro-RO" sz="1800" dirty="0">
                <a:latin typeface="Times New Roman" panose="02020603050405020304" pitchFamily="18" charset="0"/>
                <a:cs typeface="Times New Roman" panose="02020603050405020304" pitchFamily="18" charset="0"/>
              </a:rPr>
              <a:t>a politicii de securitate zonale, regionale în contextul în care statul </a:t>
            </a:r>
            <a:r>
              <a:rPr lang="ro-RO" sz="1800" dirty="0" smtClean="0">
                <a:latin typeface="Times New Roman" panose="02020603050405020304" pitchFamily="18" charset="0"/>
                <a:cs typeface="Times New Roman" panose="02020603050405020304" pitchFamily="18" charset="0"/>
              </a:rPr>
              <a:t>național </a:t>
            </a:r>
            <a:r>
              <a:rPr lang="ro-RO" sz="1800" dirty="0">
                <a:latin typeface="Times New Roman" panose="02020603050405020304" pitchFamily="18" charset="0"/>
                <a:cs typeface="Times New Roman" panose="02020603050405020304" pitchFamily="18" charset="0"/>
              </a:rPr>
              <a:t>aderă la </a:t>
            </a:r>
            <a:r>
              <a:rPr lang="ro-RO" sz="1800" dirty="0" smtClean="0">
                <a:latin typeface="Times New Roman" panose="02020603050405020304" pitchFamily="18" charset="0"/>
                <a:cs typeface="Times New Roman" panose="02020603050405020304" pitchFamily="18" charset="0"/>
              </a:rPr>
              <a:t>alianțe </a:t>
            </a:r>
            <a:r>
              <a:rPr lang="ro-RO" sz="1800" dirty="0">
                <a:latin typeface="Times New Roman" panose="02020603050405020304" pitchFamily="18" charset="0"/>
                <a:cs typeface="Times New Roman" panose="02020603050405020304" pitchFamily="18" charset="0"/>
              </a:rPr>
              <a:t>politico-militare sau se asociază cu alte state democratice şi suverane. În acest context, politica de securitate </a:t>
            </a:r>
            <a:r>
              <a:rPr lang="ro-RO" sz="1800" dirty="0" smtClean="0">
                <a:latin typeface="Times New Roman" panose="02020603050405020304" pitchFamily="18" charset="0"/>
                <a:cs typeface="Times New Roman" panose="02020603050405020304" pitchFamily="18" charset="0"/>
              </a:rPr>
              <a:t>națională </a:t>
            </a:r>
            <a:r>
              <a:rPr lang="ro-RO" sz="1800" dirty="0">
                <a:latin typeface="Times New Roman" panose="02020603050405020304" pitchFamily="18" charset="0"/>
                <a:cs typeface="Times New Roman" panose="02020603050405020304" pitchFamily="18" charset="0"/>
              </a:rPr>
              <a:t>este subsumată nevoii de </a:t>
            </a:r>
            <a:r>
              <a:rPr lang="ro-RO" sz="1800" dirty="0" smtClean="0">
                <a:latin typeface="Times New Roman" panose="02020603050405020304" pitchFamily="18" charset="0"/>
                <a:cs typeface="Times New Roman" panose="02020603050405020304" pitchFamily="18" charset="0"/>
              </a:rPr>
              <a:t>menținere </a:t>
            </a:r>
            <a:r>
              <a:rPr lang="ro-RO" sz="1800" dirty="0">
                <a:latin typeface="Times New Roman" panose="02020603050405020304" pitchFamily="18" charset="0"/>
                <a:cs typeface="Times New Roman" panose="02020603050405020304" pitchFamily="18" charset="0"/>
              </a:rPr>
              <a:t>a </a:t>
            </a:r>
            <a:r>
              <a:rPr lang="ro-RO" sz="1800" dirty="0" smtClean="0">
                <a:latin typeface="Times New Roman" panose="02020603050405020304" pitchFamily="18" charset="0"/>
                <a:cs typeface="Times New Roman" panose="02020603050405020304" pitchFamily="18" charset="0"/>
              </a:rPr>
              <a:t>integrității, unității, suveranității </a:t>
            </a:r>
            <a:r>
              <a:rPr lang="ro-RO" sz="1800" dirty="0">
                <a:latin typeface="Times New Roman" panose="02020603050405020304" pitchFamily="18" charset="0"/>
                <a:cs typeface="Times New Roman" panose="02020603050405020304" pitchFamily="18" charset="0"/>
              </a:rPr>
              <a:t>şi </a:t>
            </a:r>
            <a:r>
              <a:rPr lang="ro-RO" sz="1800" dirty="0" smtClean="0">
                <a:latin typeface="Times New Roman" panose="02020603050405020304" pitchFamily="18" charset="0"/>
                <a:cs typeface="Times New Roman" panose="02020603050405020304" pitchFamily="18" charset="0"/>
              </a:rPr>
              <a:t>independenței </a:t>
            </a:r>
            <a:r>
              <a:rPr lang="ro-RO" sz="1800" dirty="0">
                <a:latin typeface="Times New Roman" panose="02020603050405020304" pitchFamily="18" charset="0"/>
                <a:cs typeface="Times New Roman" panose="02020603050405020304" pitchFamily="18" charset="0"/>
              </a:rPr>
              <a:t>sale, asigurării unei dezvoltări economice, politice şi sociale a </a:t>
            </a:r>
            <a:r>
              <a:rPr lang="ro-RO" sz="1800" dirty="0" smtClean="0">
                <a:latin typeface="Times New Roman" panose="02020603050405020304" pitchFamily="18" charset="0"/>
                <a:cs typeface="Times New Roman" panose="02020603050405020304" pitchFamily="18" charset="0"/>
              </a:rPr>
              <a:t>națiunii </a:t>
            </a:r>
            <a:r>
              <a:rPr lang="ro-RO" sz="1800" dirty="0">
                <a:latin typeface="Times New Roman" panose="02020603050405020304" pitchFamily="18" charset="0"/>
                <a:cs typeface="Times New Roman" panose="02020603050405020304" pitchFamily="18" charset="0"/>
              </a:rPr>
              <a:t>pe care o gestionează şi participării la asigurarea </a:t>
            </a:r>
            <a:r>
              <a:rPr lang="ro-RO" sz="1800" dirty="0" smtClean="0">
                <a:latin typeface="Times New Roman" panose="02020603050405020304" pitchFamily="18" charset="0"/>
                <a:cs typeface="Times New Roman" panose="02020603050405020304" pitchFamily="18" charset="0"/>
              </a:rPr>
              <a:t>securității </a:t>
            </a:r>
            <a:r>
              <a:rPr lang="ro-RO" sz="1800" dirty="0">
                <a:latin typeface="Times New Roman" panose="02020603050405020304" pitchFamily="18" charset="0"/>
                <a:cs typeface="Times New Roman" panose="02020603050405020304" pitchFamily="18" charset="0"/>
              </a:rPr>
              <a:t>şi </a:t>
            </a:r>
            <a:r>
              <a:rPr lang="ro-RO" sz="1800" dirty="0" smtClean="0">
                <a:latin typeface="Times New Roman" panose="02020603050405020304" pitchFamily="18" charset="0"/>
                <a:cs typeface="Times New Roman" panose="02020603050405020304" pitchFamily="18" charset="0"/>
              </a:rPr>
              <a:t>stabilității </a:t>
            </a:r>
            <a:r>
              <a:rPr lang="ro-RO" sz="1800" dirty="0">
                <a:latin typeface="Times New Roman" panose="02020603050405020304" pitchFamily="18" charset="0"/>
                <a:cs typeface="Times New Roman" panose="02020603050405020304" pitchFamily="18" charset="0"/>
              </a:rPr>
              <a:t>în zona de interes strategic.</a:t>
            </a:r>
          </a:p>
        </p:txBody>
      </p:sp>
    </p:spTree>
    <p:extLst>
      <p:ext uri="{BB962C8B-B14F-4D97-AF65-F5344CB8AC3E}">
        <p14:creationId xmlns:p14="http://schemas.microsoft.com/office/powerpoint/2010/main" val="1698126348"/>
      </p:ext>
    </p:extLst>
  </p:cSld>
  <p:clrMapOvr>
    <a:masterClrMapping/>
  </p:clrMapOvr>
  <p:timing>
    <p:tnLst>
      <p:par>
        <p:cTn id="1" dur="indefinite" restart="never" nodeType="tmRoot"/>
      </p:par>
    </p:tnLst>
  </p:timing>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Уголки</Template>
  <TotalTime>644</TotalTime>
  <Words>1371</Words>
  <Application>Microsoft Office PowerPoint</Application>
  <PresentationFormat>Широкоэкранный</PresentationFormat>
  <Paragraphs>58</Paragraphs>
  <Slides>11</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11</vt:i4>
      </vt:variant>
    </vt:vector>
  </HeadingPairs>
  <TitlesOfParts>
    <vt:vector size="15" baseType="lpstr">
      <vt:lpstr>Franklin Gothic Book</vt:lpstr>
      <vt:lpstr>Times New Roman</vt:lpstr>
      <vt:lpstr>Wingdings</vt:lpstr>
      <vt:lpstr>Crop</vt:lpstr>
      <vt:lpstr>Identificarea aspectelor conceptuale privind termenul de securitate națională </vt:lpstr>
      <vt:lpstr>Cuprins</vt:lpstr>
      <vt:lpstr>Introducere</vt:lpstr>
      <vt:lpstr>Definirea politicii de securitate naţională </vt:lpstr>
      <vt:lpstr>Necesitatea elaborării politicii de securitate naţională</vt:lpstr>
      <vt:lpstr>Necesitatea elaborării politicii de securitate naţională</vt:lpstr>
      <vt:lpstr>Fundamentele politicii de securitate națională</vt:lpstr>
      <vt:lpstr>Structura şi conținutul politicii de securitate națională</vt:lpstr>
      <vt:lpstr>Punerea în aplicare a politicii de securitate națională </vt:lpstr>
      <vt:lpstr>Concluzii</vt:lpstr>
      <vt:lpstr>Bibliografie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Identificarea aspectelor conceptuale privind termenul de securitate națională</dc:title>
  <dc:creator>Саша Буга</dc:creator>
  <cp:lastModifiedBy>Саша Буга</cp:lastModifiedBy>
  <cp:revision>37</cp:revision>
  <dcterms:created xsi:type="dcterms:W3CDTF">2021-11-19T18:18:57Z</dcterms:created>
  <dcterms:modified xsi:type="dcterms:W3CDTF">2021-11-26T14:27:17Z</dcterms:modified>
</cp:coreProperties>
</file>