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3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9E59F1-6B95-4E94-BA06-52C1C8D3244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ru-RU"/>
        </a:p>
      </dgm:t>
    </dgm:pt>
    <dgm:pt modelId="{68B1228A-CF60-4007-B933-A9B42A0681B4}">
      <dgm:prSet phldrT="[Текст]" custT="1"/>
      <dgm:spPr/>
      <dgm:t>
        <a:bodyPr/>
        <a:lstStyle/>
        <a:p>
          <a:r>
            <a:rPr lang="ro-MD" sz="1600" b="1" dirty="0" smtClean="0"/>
            <a:t>Consiliu de Securitate</a:t>
          </a:r>
          <a:endParaRPr lang="ru-RU" sz="1600" dirty="0" smtClean="0"/>
        </a:p>
        <a:p>
          <a:r>
            <a:rPr lang="ro-MD" sz="1600" dirty="0" smtClean="0"/>
            <a:t>De-a lungul deceniilor, ONU a ajutat la sfârșitul numeroaselor conflicte, adesea prin acțiuni ale  Consiliului de Securitate  - organul cu responsabilitatea principală, conform  Cartei Națiunilor Unite pentru menținerea păcii și securității internaționale. Când primește o plângere cu privire la o amenințare la adresa păcii, Consiliul recomandă mai întâi părților să caute un acord prin mijloace pașnice. În unele cazuri, Consiliul însuși investighează și mediază. Poate numi reprezentanți speciali sau poate cere secretarului general să facă acest lucru sau să folosească bunele sale funcții. Poate stabili principii pentru o soluționare pașnică.</a:t>
          </a:r>
          <a:endParaRPr lang="ru-RU" sz="1600" dirty="0"/>
        </a:p>
      </dgm:t>
    </dgm:pt>
    <dgm:pt modelId="{158AE004-5883-4961-92EA-5DB7E90860E1}" type="parTrans" cxnId="{5D0D34AB-29BB-45EF-A38E-311A3A4BDBEB}">
      <dgm:prSet/>
      <dgm:spPr/>
      <dgm:t>
        <a:bodyPr/>
        <a:lstStyle/>
        <a:p>
          <a:endParaRPr lang="ru-RU"/>
        </a:p>
      </dgm:t>
    </dgm:pt>
    <dgm:pt modelId="{2482E1A1-7DF5-4ECE-91A9-548D8A5A034D}" type="sibTrans" cxnId="{5D0D34AB-29BB-45EF-A38E-311A3A4BDBEB}">
      <dgm:prSet/>
      <dgm:spPr/>
      <dgm:t>
        <a:bodyPr/>
        <a:lstStyle/>
        <a:p>
          <a:endParaRPr lang="ru-RU"/>
        </a:p>
      </dgm:t>
    </dgm:pt>
    <dgm:pt modelId="{9CC1FD9A-6FA4-448A-969C-239A0A0BC52C}">
      <dgm:prSet phldrT="[Текст]"/>
      <dgm:spPr/>
      <dgm:t>
        <a:bodyPr/>
        <a:lstStyle/>
        <a:p>
          <a:r>
            <a:rPr lang="ro-MD" b="1" dirty="0" smtClean="0"/>
            <a:t>Adunare Generală</a:t>
          </a:r>
          <a:endParaRPr lang="ru-RU" dirty="0" smtClean="0"/>
        </a:p>
        <a:p>
          <a:r>
            <a:rPr lang="ro-MD" dirty="0" smtClean="0"/>
            <a:t>Conform Cartei, Adunarea Generală poate face recomandări cu privire la principiile generale ale cooperării pentru menținerea păcii și securității internaționale, inclusiv dezarmarea și pentru soluționarea pașnică a oricărei situații care ar putea afecta relațiile de prietenie între națiuni. Adunarea Generală poate discuta, de asemenea, orice problemă legată de pacea și securitatea internațională și poate face recomandări pe care Consiliul de Securitate nu le discută în acest moment. </a:t>
          </a:r>
          <a:endParaRPr lang="ru-RU" dirty="0"/>
        </a:p>
      </dgm:t>
    </dgm:pt>
    <dgm:pt modelId="{B8046208-A503-45B6-AC22-B705242014DD}" type="parTrans" cxnId="{DB455159-1340-4474-98EA-1D789F9755E4}">
      <dgm:prSet/>
      <dgm:spPr/>
      <dgm:t>
        <a:bodyPr/>
        <a:lstStyle/>
        <a:p>
          <a:endParaRPr lang="ru-RU"/>
        </a:p>
      </dgm:t>
    </dgm:pt>
    <dgm:pt modelId="{BDF48E03-2050-4E48-9812-756D3416158C}" type="sibTrans" cxnId="{DB455159-1340-4474-98EA-1D789F9755E4}">
      <dgm:prSet/>
      <dgm:spPr/>
      <dgm:t>
        <a:bodyPr/>
        <a:lstStyle/>
        <a:p>
          <a:endParaRPr lang="ru-RU"/>
        </a:p>
      </dgm:t>
    </dgm:pt>
    <dgm:pt modelId="{38E2895C-B8DF-4FA5-BC71-51811BE06D71}" type="pres">
      <dgm:prSet presAssocID="{2E9E59F1-6B95-4E94-BA06-52C1C8D32442}" presName="outerComposite" presStyleCnt="0">
        <dgm:presLayoutVars>
          <dgm:chMax val="5"/>
          <dgm:dir/>
          <dgm:resizeHandles val="exact"/>
        </dgm:presLayoutVars>
      </dgm:prSet>
      <dgm:spPr/>
    </dgm:pt>
    <dgm:pt modelId="{7B17ABDA-0E90-4C09-87FB-C271895DD1C5}" type="pres">
      <dgm:prSet presAssocID="{2E9E59F1-6B95-4E94-BA06-52C1C8D32442}" presName="dummyMaxCanvas" presStyleCnt="0">
        <dgm:presLayoutVars/>
      </dgm:prSet>
      <dgm:spPr/>
    </dgm:pt>
    <dgm:pt modelId="{0F450A40-6420-4EDA-A328-DD64355802A4}" type="pres">
      <dgm:prSet presAssocID="{2E9E59F1-6B95-4E94-BA06-52C1C8D32442}" presName="TwoNodes_1" presStyleLbl="node1" presStyleIdx="0" presStyleCnt="2" custScaleX="117647" custLinFactNeighborX="344" custLinFactNeighborY="-1948">
        <dgm:presLayoutVars>
          <dgm:bulletEnabled val="1"/>
        </dgm:presLayoutVars>
      </dgm:prSet>
      <dgm:spPr/>
      <dgm:t>
        <a:bodyPr/>
        <a:lstStyle/>
        <a:p>
          <a:endParaRPr lang="ru-RU"/>
        </a:p>
      </dgm:t>
    </dgm:pt>
    <dgm:pt modelId="{914AC025-2F6C-49B4-B805-986C66A8D3A2}" type="pres">
      <dgm:prSet presAssocID="{2E9E59F1-6B95-4E94-BA06-52C1C8D32442}" presName="TwoNodes_2" presStyleLbl="node1" presStyleIdx="1" presStyleCnt="2">
        <dgm:presLayoutVars>
          <dgm:bulletEnabled val="1"/>
        </dgm:presLayoutVars>
      </dgm:prSet>
      <dgm:spPr/>
      <dgm:t>
        <a:bodyPr/>
        <a:lstStyle/>
        <a:p>
          <a:endParaRPr lang="ru-RU"/>
        </a:p>
      </dgm:t>
    </dgm:pt>
    <dgm:pt modelId="{ACA6B5CC-3664-4256-99AF-8A72CF89D4D0}" type="pres">
      <dgm:prSet presAssocID="{2E9E59F1-6B95-4E94-BA06-52C1C8D32442}" presName="TwoConn_1-2" presStyleLbl="fgAccFollowNode1" presStyleIdx="0" presStyleCnt="1">
        <dgm:presLayoutVars>
          <dgm:bulletEnabled val="1"/>
        </dgm:presLayoutVars>
      </dgm:prSet>
      <dgm:spPr/>
    </dgm:pt>
    <dgm:pt modelId="{EC05125B-6B4B-4C0A-AF60-81642E0F4FCE}" type="pres">
      <dgm:prSet presAssocID="{2E9E59F1-6B95-4E94-BA06-52C1C8D32442}" presName="TwoNodes_1_text" presStyleLbl="node1" presStyleIdx="1" presStyleCnt="2">
        <dgm:presLayoutVars>
          <dgm:bulletEnabled val="1"/>
        </dgm:presLayoutVars>
      </dgm:prSet>
      <dgm:spPr/>
      <dgm:t>
        <a:bodyPr/>
        <a:lstStyle/>
        <a:p>
          <a:endParaRPr lang="ru-RU"/>
        </a:p>
      </dgm:t>
    </dgm:pt>
    <dgm:pt modelId="{31B05559-B52E-42C8-B512-8EFD7987A031}" type="pres">
      <dgm:prSet presAssocID="{2E9E59F1-6B95-4E94-BA06-52C1C8D32442}" presName="TwoNodes_2_text" presStyleLbl="node1" presStyleIdx="1" presStyleCnt="2">
        <dgm:presLayoutVars>
          <dgm:bulletEnabled val="1"/>
        </dgm:presLayoutVars>
      </dgm:prSet>
      <dgm:spPr/>
      <dgm:t>
        <a:bodyPr/>
        <a:lstStyle/>
        <a:p>
          <a:endParaRPr lang="ru-RU"/>
        </a:p>
      </dgm:t>
    </dgm:pt>
  </dgm:ptLst>
  <dgm:cxnLst>
    <dgm:cxn modelId="{CB7DDA6D-1BE9-4D13-A774-FB13DDCD9642}" type="presOf" srcId="{9CC1FD9A-6FA4-448A-969C-239A0A0BC52C}" destId="{31B05559-B52E-42C8-B512-8EFD7987A031}" srcOrd="1" destOrd="0" presId="urn:microsoft.com/office/officeart/2005/8/layout/vProcess5"/>
    <dgm:cxn modelId="{6C424205-54B9-4A05-B7BC-367C8267DCCD}" type="presOf" srcId="{68B1228A-CF60-4007-B933-A9B42A0681B4}" destId="{EC05125B-6B4B-4C0A-AF60-81642E0F4FCE}" srcOrd="1" destOrd="0" presId="urn:microsoft.com/office/officeart/2005/8/layout/vProcess5"/>
    <dgm:cxn modelId="{0EDB0E95-67B5-44A5-8AF5-F936879A5E82}" type="presOf" srcId="{2E9E59F1-6B95-4E94-BA06-52C1C8D32442}" destId="{38E2895C-B8DF-4FA5-BC71-51811BE06D71}" srcOrd="0" destOrd="0" presId="urn:microsoft.com/office/officeart/2005/8/layout/vProcess5"/>
    <dgm:cxn modelId="{5D0D34AB-29BB-45EF-A38E-311A3A4BDBEB}" srcId="{2E9E59F1-6B95-4E94-BA06-52C1C8D32442}" destId="{68B1228A-CF60-4007-B933-A9B42A0681B4}" srcOrd="0" destOrd="0" parTransId="{158AE004-5883-4961-92EA-5DB7E90860E1}" sibTransId="{2482E1A1-7DF5-4ECE-91A9-548D8A5A034D}"/>
    <dgm:cxn modelId="{0689B30B-5A1D-4137-8EE2-DE205D4BAE08}" type="presOf" srcId="{68B1228A-CF60-4007-B933-A9B42A0681B4}" destId="{0F450A40-6420-4EDA-A328-DD64355802A4}" srcOrd="0" destOrd="0" presId="urn:microsoft.com/office/officeart/2005/8/layout/vProcess5"/>
    <dgm:cxn modelId="{DB455159-1340-4474-98EA-1D789F9755E4}" srcId="{2E9E59F1-6B95-4E94-BA06-52C1C8D32442}" destId="{9CC1FD9A-6FA4-448A-969C-239A0A0BC52C}" srcOrd="1" destOrd="0" parTransId="{B8046208-A503-45B6-AC22-B705242014DD}" sibTransId="{BDF48E03-2050-4E48-9812-756D3416158C}"/>
    <dgm:cxn modelId="{4A790122-A61C-4DD6-89C3-CAC19D953FC8}" type="presOf" srcId="{9CC1FD9A-6FA4-448A-969C-239A0A0BC52C}" destId="{914AC025-2F6C-49B4-B805-986C66A8D3A2}" srcOrd="0" destOrd="0" presId="urn:microsoft.com/office/officeart/2005/8/layout/vProcess5"/>
    <dgm:cxn modelId="{CBAE332B-0278-4C27-87D4-2D8BEC0BEC35}" type="presOf" srcId="{2482E1A1-7DF5-4ECE-91A9-548D8A5A034D}" destId="{ACA6B5CC-3664-4256-99AF-8A72CF89D4D0}" srcOrd="0" destOrd="0" presId="urn:microsoft.com/office/officeart/2005/8/layout/vProcess5"/>
    <dgm:cxn modelId="{C7515D5D-D6A1-48B8-86CE-129903B8AC75}" type="presParOf" srcId="{38E2895C-B8DF-4FA5-BC71-51811BE06D71}" destId="{7B17ABDA-0E90-4C09-87FB-C271895DD1C5}" srcOrd="0" destOrd="0" presId="urn:microsoft.com/office/officeart/2005/8/layout/vProcess5"/>
    <dgm:cxn modelId="{B054E8F7-25CD-42CC-9A83-8BECE58923FE}" type="presParOf" srcId="{38E2895C-B8DF-4FA5-BC71-51811BE06D71}" destId="{0F450A40-6420-4EDA-A328-DD64355802A4}" srcOrd="1" destOrd="0" presId="urn:microsoft.com/office/officeart/2005/8/layout/vProcess5"/>
    <dgm:cxn modelId="{3AFFB062-7A64-44ED-9754-616EBE7897FA}" type="presParOf" srcId="{38E2895C-B8DF-4FA5-BC71-51811BE06D71}" destId="{914AC025-2F6C-49B4-B805-986C66A8D3A2}" srcOrd="2" destOrd="0" presId="urn:microsoft.com/office/officeart/2005/8/layout/vProcess5"/>
    <dgm:cxn modelId="{F646DE72-3D39-4E7A-92BF-E6787453E802}" type="presParOf" srcId="{38E2895C-B8DF-4FA5-BC71-51811BE06D71}" destId="{ACA6B5CC-3664-4256-99AF-8A72CF89D4D0}" srcOrd="3" destOrd="0" presId="urn:microsoft.com/office/officeart/2005/8/layout/vProcess5"/>
    <dgm:cxn modelId="{03D0E9B8-467E-49C1-9891-D39ACEFA7C8F}" type="presParOf" srcId="{38E2895C-B8DF-4FA5-BC71-51811BE06D71}" destId="{EC05125B-6B4B-4C0A-AF60-81642E0F4FCE}" srcOrd="4" destOrd="0" presId="urn:microsoft.com/office/officeart/2005/8/layout/vProcess5"/>
    <dgm:cxn modelId="{352785D1-55F4-4BF3-902B-9FB82ECD84E2}" type="presParOf" srcId="{38E2895C-B8DF-4FA5-BC71-51811BE06D71}" destId="{31B05559-B52E-42C8-B512-8EFD7987A031}"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F4B3F1-15A2-4BC0-9904-FA3C261B92C8}"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FD091914-99D8-4448-AD1C-6AA0EE3137E7}">
      <dgm:prSet phldrT="[Текст]"/>
      <dgm:spPr/>
      <dgm:t>
        <a:bodyPr/>
        <a:lstStyle/>
        <a:p>
          <a:r>
            <a:rPr lang="ro-MD" b="1" dirty="0" smtClean="0"/>
            <a:t>Consolidarea păcii</a:t>
          </a:r>
          <a:endParaRPr lang="ru-RU" dirty="0"/>
        </a:p>
      </dgm:t>
    </dgm:pt>
    <dgm:pt modelId="{3438AE88-4CE7-420D-9D6B-8C81A71B0066}" type="parTrans" cxnId="{1696CDD7-46BE-4E14-9BE5-03A334EE691E}">
      <dgm:prSet/>
      <dgm:spPr/>
      <dgm:t>
        <a:bodyPr/>
        <a:lstStyle/>
        <a:p>
          <a:endParaRPr lang="ru-RU"/>
        </a:p>
      </dgm:t>
    </dgm:pt>
    <dgm:pt modelId="{6F655AEF-5D28-4C0F-BCC1-25EAC6F6748B}" type="sibTrans" cxnId="{1696CDD7-46BE-4E14-9BE5-03A334EE691E}">
      <dgm:prSet/>
      <dgm:spPr/>
      <dgm:t>
        <a:bodyPr/>
        <a:lstStyle/>
        <a:p>
          <a:endParaRPr lang="ru-RU"/>
        </a:p>
      </dgm:t>
    </dgm:pt>
    <dgm:pt modelId="{899842BB-32DC-40CB-A540-6AF554297671}">
      <dgm:prSet phldrT="[Текст]"/>
      <dgm:spPr/>
      <dgm:t>
        <a:bodyPr/>
        <a:lstStyle/>
        <a:p>
          <a:r>
            <a:rPr lang="ro-MD" dirty="0" smtClean="0"/>
            <a:t>În cadrul Organizației Națiunilor Unite,  consolidar păcii  se referă la eforturile de a sprijini țările și regiunile în tranziția lor de la război la pace și de a reduce riscul unei țări de a dispărea sau de a recidiva în conflict prin consolidarea capacităților naționale de gestionare a conflictelor și punerea bazelor pentru o pace și o dezvoltare durabile. .</a:t>
          </a:r>
          <a:endParaRPr lang="ru-RU" b="1" dirty="0"/>
        </a:p>
      </dgm:t>
    </dgm:pt>
    <dgm:pt modelId="{C07EFFA8-F9ED-41DF-9711-3C20C60E21B4}" type="parTrans" cxnId="{6E8341A1-FCA0-47F8-B7EE-CC05EBC0D664}">
      <dgm:prSet/>
      <dgm:spPr/>
      <dgm:t>
        <a:bodyPr/>
        <a:lstStyle/>
        <a:p>
          <a:endParaRPr lang="ru-RU"/>
        </a:p>
      </dgm:t>
    </dgm:pt>
    <dgm:pt modelId="{0BB92D5A-FEDC-4CE3-A7F7-41591CA6DB47}" type="sibTrans" cxnId="{6E8341A1-FCA0-47F8-B7EE-CC05EBC0D664}">
      <dgm:prSet/>
      <dgm:spPr/>
      <dgm:t>
        <a:bodyPr/>
        <a:lstStyle/>
        <a:p>
          <a:endParaRPr lang="ru-RU"/>
        </a:p>
      </dgm:t>
    </dgm:pt>
    <dgm:pt modelId="{64B81049-0D23-41A0-BF02-037F14DA97A6}">
      <dgm:prSet/>
      <dgm:spPr/>
      <dgm:t>
        <a:bodyPr/>
        <a:lstStyle/>
        <a:p>
          <a:r>
            <a:rPr lang="ro-MD" smtClean="0"/>
            <a:t>Construirea păcii durabile în societățile devastate de război este o provocare descurajantă pentru pacea și securitatea globală. Consolidarea păcii necesită un sprijin internațional susținut pentru eforturile naționale în cea mai largă gamă de activități. De exemplu, constructorii păcii monitorizează încetarea focului, demobilizează și reintegrează combatanții, ajută la întoarcerea refugiaților și a persoanelor strămutate, ajută la organizarea și monitorizarea alegerilor unui nou guvern, susțin reformele sectorului justiției și securității, sporesc protecțiile drepturilor omului și încurajează reconcilierea după atrocitățile din trecut .</a:t>
          </a:r>
          <a:endParaRPr lang="ru-RU"/>
        </a:p>
      </dgm:t>
    </dgm:pt>
    <dgm:pt modelId="{1B468C9E-18CE-46CE-A69F-6C6DFA2C3B48}" type="parTrans" cxnId="{973067F0-1F7B-4C00-8FB3-FD905CA37086}">
      <dgm:prSet/>
      <dgm:spPr/>
      <dgm:t>
        <a:bodyPr/>
        <a:lstStyle/>
        <a:p>
          <a:endParaRPr lang="ru-RU"/>
        </a:p>
      </dgm:t>
    </dgm:pt>
    <dgm:pt modelId="{579E10B0-3067-4D99-A317-3602DC5F8AE6}" type="sibTrans" cxnId="{973067F0-1F7B-4C00-8FB3-FD905CA37086}">
      <dgm:prSet/>
      <dgm:spPr/>
      <dgm:t>
        <a:bodyPr/>
        <a:lstStyle/>
        <a:p>
          <a:endParaRPr lang="ru-RU"/>
        </a:p>
      </dgm:t>
    </dgm:pt>
    <dgm:pt modelId="{ACD564B1-C8E7-4D2C-88FA-076898296111}" type="pres">
      <dgm:prSet presAssocID="{DFF4B3F1-15A2-4BC0-9904-FA3C261B92C8}" presName="Name0" presStyleCnt="0">
        <dgm:presLayoutVars>
          <dgm:chPref val="1"/>
          <dgm:dir/>
          <dgm:animOne val="branch"/>
          <dgm:animLvl val="lvl"/>
          <dgm:resizeHandles val="exact"/>
        </dgm:presLayoutVars>
      </dgm:prSet>
      <dgm:spPr/>
    </dgm:pt>
    <dgm:pt modelId="{40A5CAE1-B3CE-4E83-AB83-0577F0410A0C}" type="pres">
      <dgm:prSet presAssocID="{FD091914-99D8-4448-AD1C-6AA0EE3137E7}" presName="root1" presStyleCnt="0"/>
      <dgm:spPr/>
    </dgm:pt>
    <dgm:pt modelId="{C1CE7924-29E1-43AE-B5FA-A3E8CE63D526}" type="pres">
      <dgm:prSet presAssocID="{FD091914-99D8-4448-AD1C-6AA0EE3137E7}" presName="LevelOneTextNode" presStyleLbl="node0" presStyleIdx="0" presStyleCnt="1" custLinFactX="-100000" custLinFactNeighborX="-168754" custLinFactNeighborY="1096">
        <dgm:presLayoutVars>
          <dgm:chPref val="3"/>
        </dgm:presLayoutVars>
      </dgm:prSet>
      <dgm:spPr/>
      <dgm:t>
        <a:bodyPr/>
        <a:lstStyle/>
        <a:p>
          <a:endParaRPr lang="ru-RU"/>
        </a:p>
      </dgm:t>
    </dgm:pt>
    <dgm:pt modelId="{EFBFE76D-2742-4168-952B-F21E5839A9BD}" type="pres">
      <dgm:prSet presAssocID="{FD091914-99D8-4448-AD1C-6AA0EE3137E7}" presName="level2hierChild" presStyleCnt="0"/>
      <dgm:spPr/>
    </dgm:pt>
    <dgm:pt modelId="{FC079F0B-3602-4DB4-B459-2EE895A1FF80}" type="pres">
      <dgm:prSet presAssocID="{C07EFFA8-F9ED-41DF-9711-3C20C60E21B4}" presName="conn2-1" presStyleLbl="parChTrans1D2" presStyleIdx="0" presStyleCnt="2"/>
      <dgm:spPr/>
    </dgm:pt>
    <dgm:pt modelId="{B3747ED2-FC2D-4C53-8ED9-20D25923D2F9}" type="pres">
      <dgm:prSet presAssocID="{C07EFFA8-F9ED-41DF-9711-3C20C60E21B4}" presName="connTx" presStyleLbl="parChTrans1D2" presStyleIdx="0" presStyleCnt="2"/>
      <dgm:spPr/>
    </dgm:pt>
    <dgm:pt modelId="{1FBF2FD4-2B3E-4963-BDCD-AB1AB0A0F4B3}" type="pres">
      <dgm:prSet presAssocID="{899842BB-32DC-40CB-A540-6AF554297671}" presName="root2" presStyleCnt="0"/>
      <dgm:spPr/>
    </dgm:pt>
    <dgm:pt modelId="{2BF42E62-9B01-4954-89D5-FDE9BCB7D868}" type="pres">
      <dgm:prSet presAssocID="{899842BB-32DC-40CB-A540-6AF554297671}" presName="LevelTwoTextNode" presStyleLbl="node2" presStyleIdx="0" presStyleCnt="2" custScaleX="218729" custScaleY="227927">
        <dgm:presLayoutVars>
          <dgm:chPref val="3"/>
        </dgm:presLayoutVars>
      </dgm:prSet>
      <dgm:spPr/>
      <dgm:t>
        <a:bodyPr/>
        <a:lstStyle/>
        <a:p>
          <a:endParaRPr lang="ru-RU"/>
        </a:p>
      </dgm:t>
    </dgm:pt>
    <dgm:pt modelId="{885B226D-96E0-4EDD-925B-A30264557664}" type="pres">
      <dgm:prSet presAssocID="{899842BB-32DC-40CB-A540-6AF554297671}" presName="level3hierChild" presStyleCnt="0"/>
      <dgm:spPr/>
    </dgm:pt>
    <dgm:pt modelId="{650F8689-E911-4A23-B900-2F9B4D632EDE}" type="pres">
      <dgm:prSet presAssocID="{1B468C9E-18CE-46CE-A69F-6C6DFA2C3B48}" presName="conn2-1" presStyleLbl="parChTrans1D2" presStyleIdx="1" presStyleCnt="2"/>
      <dgm:spPr/>
    </dgm:pt>
    <dgm:pt modelId="{4756B792-61E0-4E33-9FA8-436C16FB7229}" type="pres">
      <dgm:prSet presAssocID="{1B468C9E-18CE-46CE-A69F-6C6DFA2C3B48}" presName="connTx" presStyleLbl="parChTrans1D2" presStyleIdx="1" presStyleCnt="2"/>
      <dgm:spPr/>
    </dgm:pt>
    <dgm:pt modelId="{C46C60FF-F644-40F9-8816-AA30EC63CAAA}" type="pres">
      <dgm:prSet presAssocID="{64B81049-0D23-41A0-BF02-037F14DA97A6}" presName="root2" presStyleCnt="0"/>
      <dgm:spPr/>
    </dgm:pt>
    <dgm:pt modelId="{EE7CA9D2-EADE-40B5-B344-48D213DCA5C0}" type="pres">
      <dgm:prSet presAssocID="{64B81049-0D23-41A0-BF02-037F14DA97A6}" presName="LevelTwoTextNode" presStyleLbl="node2" presStyleIdx="1" presStyleCnt="2" custScaleX="237416" custScaleY="210006" custLinFactNeighborX="8792" custLinFactNeighborY="1153">
        <dgm:presLayoutVars>
          <dgm:chPref val="3"/>
        </dgm:presLayoutVars>
      </dgm:prSet>
      <dgm:spPr/>
    </dgm:pt>
    <dgm:pt modelId="{F1B14BF0-5F57-4BA4-A3CE-4AC887A8DB49}" type="pres">
      <dgm:prSet presAssocID="{64B81049-0D23-41A0-BF02-037F14DA97A6}" presName="level3hierChild" presStyleCnt="0"/>
      <dgm:spPr/>
    </dgm:pt>
  </dgm:ptLst>
  <dgm:cxnLst>
    <dgm:cxn modelId="{17E918CF-A6E5-4A0D-A062-7617C9171466}" type="presOf" srcId="{C07EFFA8-F9ED-41DF-9711-3C20C60E21B4}" destId="{FC079F0B-3602-4DB4-B459-2EE895A1FF80}" srcOrd="0" destOrd="0" presId="urn:microsoft.com/office/officeart/2008/layout/HorizontalMultiLevelHierarchy"/>
    <dgm:cxn modelId="{32CA4FE4-82FA-4654-ADD6-576D3F9FB351}" type="presOf" srcId="{899842BB-32DC-40CB-A540-6AF554297671}" destId="{2BF42E62-9B01-4954-89D5-FDE9BCB7D868}" srcOrd="0" destOrd="0" presId="urn:microsoft.com/office/officeart/2008/layout/HorizontalMultiLevelHierarchy"/>
    <dgm:cxn modelId="{07F651BA-F117-4C0B-9D07-485814E31DB1}" type="presOf" srcId="{1B468C9E-18CE-46CE-A69F-6C6DFA2C3B48}" destId="{4756B792-61E0-4E33-9FA8-436C16FB7229}" srcOrd="1" destOrd="0" presId="urn:microsoft.com/office/officeart/2008/layout/HorizontalMultiLevelHierarchy"/>
    <dgm:cxn modelId="{973067F0-1F7B-4C00-8FB3-FD905CA37086}" srcId="{FD091914-99D8-4448-AD1C-6AA0EE3137E7}" destId="{64B81049-0D23-41A0-BF02-037F14DA97A6}" srcOrd="1" destOrd="0" parTransId="{1B468C9E-18CE-46CE-A69F-6C6DFA2C3B48}" sibTransId="{579E10B0-3067-4D99-A317-3602DC5F8AE6}"/>
    <dgm:cxn modelId="{241C90AD-4E8F-448E-807F-8AF81B801F55}" type="presOf" srcId="{1B468C9E-18CE-46CE-A69F-6C6DFA2C3B48}" destId="{650F8689-E911-4A23-B900-2F9B4D632EDE}" srcOrd="0" destOrd="0" presId="urn:microsoft.com/office/officeart/2008/layout/HorizontalMultiLevelHierarchy"/>
    <dgm:cxn modelId="{1696CDD7-46BE-4E14-9BE5-03A334EE691E}" srcId="{DFF4B3F1-15A2-4BC0-9904-FA3C261B92C8}" destId="{FD091914-99D8-4448-AD1C-6AA0EE3137E7}" srcOrd="0" destOrd="0" parTransId="{3438AE88-4CE7-420D-9D6B-8C81A71B0066}" sibTransId="{6F655AEF-5D28-4C0F-BCC1-25EAC6F6748B}"/>
    <dgm:cxn modelId="{6E8341A1-FCA0-47F8-B7EE-CC05EBC0D664}" srcId="{FD091914-99D8-4448-AD1C-6AA0EE3137E7}" destId="{899842BB-32DC-40CB-A540-6AF554297671}" srcOrd="0" destOrd="0" parTransId="{C07EFFA8-F9ED-41DF-9711-3C20C60E21B4}" sibTransId="{0BB92D5A-FEDC-4CE3-A7F7-41591CA6DB47}"/>
    <dgm:cxn modelId="{652EC4B4-3232-427D-9BAC-3BDBAEACA449}" type="presOf" srcId="{64B81049-0D23-41A0-BF02-037F14DA97A6}" destId="{EE7CA9D2-EADE-40B5-B344-48D213DCA5C0}" srcOrd="0" destOrd="0" presId="urn:microsoft.com/office/officeart/2008/layout/HorizontalMultiLevelHierarchy"/>
    <dgm:cxn modelId="{E025F413-F391-499A-97FE-D77C040601F2}" type="presOf" srcId="{C07EFFA8-F9ED-41DF-9711-3C20C60E21B4}" destId="{B3747ED2-FC2D-4C53-8ED9-20D25923D2F9}" srcOrd="1" destOrd="0" presId="urn:microsoft.com/office/officeart/2008/layout/HorizontalMultiLevelHierarchy"/>
    <dgm:cxn modelId="{198446C6-4FA7-4C03-A789-6B5B216BC215}" type="presOf" srcId="{FD091914-99D8-4448-AD1C-6AA0EE3137E7}" destId="{C1CE7924-29E1-43AE-B5FA-A3E8CE63D526}" srcOrd="0" destOrd="0" presId="urn:microsoft.com/office/officeart/2008/layout/HorizontalMultiLevelHierarchy"/>
    <dgm:cxn modelId="{E5D61776-ACA7-439A-A567-C7D806D0D32B}" type="presOf" srcId="{DFF4B3F1-15A2-4BC0-9904-FA3C261B92C8}" destId="{ACD564B1-C8E7-4D2C-88FA-076898296111}" srcOrd="0" destOrd="0" presId="urn:microsoft.com/office/officeart/2008/layout/HorizontalMultiLevelHierarchy"/>
    <dgm:cxn modelId="{2793A046-B14C-45EC-BD7F-0C59FDF7AA53}" type="presParOf" srcId="{ACD564B1-C8E7-4D2C-88FA-076898296111}" destId="{40A5CAE1-B3CE-4E83-AB83-0577F0410A0C}" srcOrd="0" destOrd="0" presId="urn:microsoft.com/office/officeart/2008/layout/HorizontalMultiLevelHierarchy"/>
    <dgm:cxn modelId="{E4988AA1-5FF1-4055-A60B-661524D3C37F}" type="presParOf" srcId="{40A5CAE1-B3CE-4E83-AB83-0577F0410A0C}" destId="{C1CE7924-29E1-43AE-B5FA-A3E8CE63D526}" srcOrd="0" destOrd="0" presId="urn:microsoft.com/office/officeart/2008/layout/HorizontalMultiLevelHierarchy"/>
    <dgm:cxn modelId="{BD027923-1569-4193-8945-112509749EFB}" type="presParOf" srcId="{40A5CAE1-B3CE-4E83-AB83-0577F0410A0C}" destId="{EFBFE76D-2742-4168-952B-F21E5839A9BD}" srcOrd="1" destOrd="0" presId="urn:microsoft.com/office/officeart/2008/layout/HorizontalMultiLevelHierarchy"/>
    <dgm:cxn modelId="{40E2C7E2-CDA2-4FD4-B565-81BE0FF08DA6}" type="presParOf" srcId="{EFBFE76D-2742-4168-952B-F21E5839A9BD}" destId="{FC079F0B-3602-4DB4-B459-2EE895A1FF80}" srcOrd="0" destOrd="0" presId="urn:microsoft.com/office/officeart/2008/layout/HorizontalMultiLevelHierarchy"/>
    <dgm:cxn modelId="{E81379D4-8C56-40F1-98B8-5C5585544592}" type="presParOf" srcId="{FC079F0B-3602-4DB4-B459-2EE895A1FF80}" destId="{B3747ED2-FC2D-4C53-8ED9-20D25923D2F9}" srcOrd="0" destOrd="0" presId="urn:microsoft.com/office/officeart/2008/layout/HorizontalMultiLevelHierarchy"/>
    <dgm:cxn modelId="{8D7B3E38-127C-4B97-BA2E-90A526CBC267}" type="presParOf" srcId="{EFBFE76D-2742-4168-952B-F21E5839A9BD}" destId="{1FBF2FD4-2B3E-4963-BDCD-AB1AB0A0F4B3}" srcOrd="1" destOrd="0" presId="urn:microsoft.com/office/officeart/2008/layout/HorizontalMultiLevelHierarchy"/>
    <dgm:cxn modelId="{227A7080-8C5F-4EA2-A138-695E5D757BA5}" type="presParOf" srcId="{1FBF2FD4-2B3E-4963-BDCD-AB1AB0A0F4B3}" destId="{2BF42E62-9B01-4954-89D5-FDE9BCB7D868}" srcOrd="0" destOrd="0" presId="urn:microsoft.com/office/officeart/2008/layout/HorizontalMultiLevelHierarchy"/>
    <dgm:cxn modelId="{176C2955-EAA6-4AD0-95DC-FFA8CD5088C6}" type="presParOf" srcId="{1FBF2FD4-2B3E-4963-BDCD-AB1AB0A0F4B3}" destId="{885B226D-96E0-4EDD-925B-A30264557664}" srcOrd="1" destOrd="0" presId="urn:microsoft.com/office/officeart/2008/layout/HorizontalMultiLevelHierarchy"/>
    <dgm:cxn modelId="{0E4B16A2-6C8E-41C0-BAA0-D27BC8AA220C}" type="presParOf" srcId="{EFBFE76D-2742-4168-952B-F21E5839A9BD}" destId="{650F8689-E911-4A23-B900-2F9B4D632EDE}" srcOrd="2" destOrd="0" presId="urn:microsoft.com/office/officeart/2008/layout/HorizontalMultiLevelHierarchy"/>
    <dgm:cxn modelId="{78740E74-B6E5-42F1-BBED-81991515F482}" type="presParOf" srcId="{650F8689-E911-4A23-B900-2F9B4D632EDE}" destId="{4756B792-61E0-4E33-9FA8-436C16FB7229}" srcOrd="0" destOrd="0" presId="urn:microsoft.com/office/officeart/2008/layout/HorizontalMultiLevelHierarchy"/>
    <dgm:cxn modelId="{D7993025-9137-4BE8-A016-658E7D7767DA}" type="presParOf" srcId="{EFBFE76D-2742-4168-952B-F21E5839A9BD}" destId="{C46C60FF-F644-40F9-8816-AA30EC63CAAA}" srcOrd="3" destOrd="0" presId="urn:microsoft.com/office/officeart/2008/layout/HorizontalMultiLevelHierarchy"/>
    <dgm:cxn modelId="{76C50984-29DC-4D7C-B565-2697A97C03C5}" type="presParOf" srcId="{C46C60FF-F644-40F9-8816-AA30EC63CAAA}" destId="{EE7CA9D2-EADE-40B5-B344-48D213DCA5C0}" srcOrd="0" destOrd="0" presId="urn:microsoft.com/office/officeart/2008/layout/HorizontalMultiLevelHierarchy"/>
    <dgm:cxn modelId="{0B18F570-1B7A-477A-A05E-C8BA28BB116A}" type="presParOf" srcId="{C46C60FF-F644-40F9-8816-AA30EC63CAAA}" destId="{F1B14BF0-5F57-4BA4-A3CE-4AC887A8DB49}"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50A40-6420-4EDA-A328-DD64355802A4}">
      <dsp:nvSpPr>
        <dsp:cNvPr id="0" name=""/>
        <dsp:cNvSpPr/>
      </dsp:nvSpPr>
      <dsp:spPr>
        <a:xfrm>
          <a:off x="-338699" y="0"/>
          <a:ext cx="9795818" cy="24384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o-MD" sz="1600" b="1" kern="1200" dirty="0" smtClean="0"/>
            <a:t>Consiliu de Securitate</a:t>
          </a:r>
          <a:endParaRPr lang="ru-RU" sz="1600" kern="1200" dirty="0" smtClean="0"/>
        </a:p>
        <a:p>
          <a:pPr lvl="0" algn="l" defTabSz="711200">
            <a:lnSpc>
              <a:spcPct val="90000"/>
            </a:lnSpc>
            <a:spcBef>
              <a:spcPct val="0"/>
            </a:spcBef>
            <a:spcAft>
              <a:spcPct val="35000"/>
            </a:spcAft>
          </a:pPr>
          <a:r>
            <a:rPr lang="ro-MD" sz="1600" kern="1200" dirty="0" smtClean="0"/>
            <a:t>De-a lungul deceniilor, ONU a ajutat la sfârșitul numeroaselor conflicte, adesea prin acțiuni ale  Consiliului de Securitate  - organul cu responsabilitatea principală, conform  Cartei Națiunilor Unite pentru menținerea păcii și securității internaționale. Când primește o plângere cu privire la o amenințare la adresa păcii, Consiliul recomandă mai întâi părților să caute un acord prin mijloace pașnice. În unele cazuri, Consiliul însuși investighează și mediază. Poate numi reprezentanți speciali sau poate cere secretarului general să facă acest lucru sau să folosească bunele sale funcții. Poate stabili principii pentru o soluționare pașnică.</a:t>
          </a:r>
          <a:endParaRPr lang="ru-RU" sz="1600" kern="1200" dirty="0"/>
        </a:p>
      </dsp:txBody>
      <dsp:txXfrm>
        <a:off x="-267281" y="71418"/>
        <a:ext cx="6855995" cy="2295564"/>
      </dsp:txXfrm>
    </dsp:sp>
    <dsp:sp modelId="{914AC025-2F6C-49B4-B805-986C66A8D3A2}">
      <dsp:nvSpPr>
        <dsp:cNvPr id="0" name=""/>
        <dsp:cNvSpPr/>
      </dsp:nvSpPr>
      <dsp:spPr>
        <a:xfrm>
          <a:off x="1836715" y="2980266"/>
          <a:ext cx="8326449" cy="24384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o-MD" sz="1600" b="1" kern="1200" dirty="0" smtClean="0"/>
            <a:t>Adunare Generală</a:t>
          </a:r>
          <a:endParaRPr lang="ru-RU" sz="1600" kern="1200" dirty="0" smtClean="0"/>
        </a:p>
        <a:p>
          <a:pPr lvl="0" algn="l" defTabSz="711200">
            <a:lnSpc>
              <a:spcPct val="90000"/>
            </a:lnSpc>
            <a:spcBef>
              <a:spcPct val="0"/>
            </a:spcBef>
            <a:spcAft>
              <a:spcPct val="35000"/>
            </a:spcAft>
          </a:pPr>
          <a:r>
            <a:rPr lang="ro-MD" sz="1600" kern="1200" dirty="0" smtClean="0"/>
            <a:t>Conform Cartei, Adunarea Generală poate face recomandări cu privire la principiile generale ale cooperării pentru menținerea păcii și securității internaționale, inclusiv dezarmarea și pentru soluționarea pașnică a oricărei situații care ar putea afecta relațiile de prietenie între națiuni. Adunarea Generală poate discuta, de asemenea, orice problemă legată de pacea și securitatea internațională și poate face recomandări pe care Consiliul de Securitate nu le discută în acest moment. </a:t>
          </a:r>
          <a:endParaRPr lang="ru-RU" sz="1600" kern="1200" dirty="0"/>
        </a:p>
      </dsp:txBody>
      <dsp:txXfrm>
        <a:off x="1908133" y="3051684"/>
        <a:ext cx="5129280" cy="2295564"/>
      </dsp:txXfrm>
    </dsp:sp>
    <dsp:sp modelId="{ACA6B5CC-3664-4256-99AF-8A72CF89D4D0}">
      <dsp:nvSpPr>
        <dsp:cNvPr id="0" name=""/>
        <dsp:cNvSpPr/>
      </dsp:nvSpPr>
      <dsp:spPr>
        <a:xfrm>
          <a:off x="7108831" y="1916853"/>
          <a:ext cx="1584960" cy="1584960"/>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7465447" y="1916853"/>
        <a:ext cx="871728" cy="11926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F8689-E911-4A23-B900-2F9B4D632EDE}">
      <dsp:nvSpPr>
        <dsp:cNvPr id="0" name=""/>
        <dsp:cNvSpPr/>
      </dsp:nvSpPr>
      <dsp:spPr>
        <a:xfrm>
          <a:off x="1017366" y="2677281"/>
          <a:ext cx="1400112" cy="1298327"/>
        </a:xfrm>
        <a:custGeom>
          <a:avLst/>
          <a:gdLst/>
          <a:ahLst/>
          <a:cxnLst/>
          <a:rect l="0" t="0" r="0" b="0"/>
          <a:pathLst>
            <a:path>
              <a:moveTo>
                <a:pt x="0" y="0"/>
              </a:moveTo>
              <a:lnTo>
                <a:pt x="700056" y="0"/>
              </a:lnTo>
              <a:lnTo>
                <a:pt x="700056" y="1298327"/>
              </a:lnTo>
              <a:lnTo>
                <a:pt x="1400112" y="129832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kern="1200"/>
        </a:p>
      </dsp:txBody>
      <dsp:txXfrm>
        <a:off x="1669686" y="3278708"/>
        <a:ext cx="95472" cy="95472"/>
      </dsp:txXfrm>
    </dsp:sp>
    <dsp:sp modelId="{FC079F0B-3602-4DB4-B459-2EE895A1FF80}">
      <dsp:nvSpPr>
        <dsp:cNvPr id="0" name=""/>
        <dsp:cNvSpPr/>
      </dsp:nvSpPr>
      <dsp:spPr>
        <a:xfrm>
          <a:off x="1017366" y="1481844"/>
          <a:ext cx="1106726" cy="1195436"/>
        </a:xfrm>
        <a:custGeom>
          <a:avLst/>
          <a:gdLst/>
          <a:ahLst/>
          <a:cxnLst/>
          <a:rect l="0" t="0" r="0" b="0"/>
          <a:pathLst>
            <a:path>
              <a:moveTo>
                <a:pt x="0" y="1195436"/>
              </a:moveTo>
              <a:lnTo>
                <a:pt x="553363" y="1195436"/>
              </a:lnTo>
              <a:lnTo>
                <a:pt x="553363" y="0"/>
              </a:lnTo>
              <a:lnTo>
                <a:pt x="1106726"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1530002" y="2038835"/>
        <a:ext cx="81454" cy="81454"/>
      </dsp:txXfrm>
    </dsp:sp>
    <dsp:sp modelId="{C1CE7924-29E1-43AE-B5FA-A3E8CE63D526}">
      <dsp:nvSpPr>
        <dsp:cNvPr id="0" name=""/>
        <dsp:cNvSpPr/>
      </dsp:nvSpPr>
      <dsp:spPr>
        <a:xfrm rot="16200000">
          <a:off x="-2168597" y="2168597"/>
          <a:ext cx="5354562" cy="101736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2311400">
            <a:lnSpc>
              <a:spcPct val="90000"/>
            </a:lnSpc>
            <a:spcBef>
              <a:spcPct val="0"/>
            </a:spcBef>
            <a:spcAft>
              <a:spcPct val="35000"/>
            </a:spcAft>
          </a:pPr>
          <a:r>
            <a:rPr lang="ro-MD" sz="5200" b="1" kern="1200" dirty="0" smtClean="0"/>
            <a:t>Consolidarea păcii</a:t>
          </a:r>
          <a:endParaRPr lang="ru-RU" sz="5200" kern="1200" dirty="0"/>
        </a:p>
      </dsp:txBody>
      <dsp:txXfrm>
        <a:off x="-2168597" y="2168597"/>
        <a:ext cx="5354562" cy="1017366"/>
      </dsp:txXfrm>
    </dsp:sp>
    <dsp:sp modelId="{2BF42E62-9B01-4954-89D5-FDE9BCB7D868}">
      <dsp:nvSpPr>
        <dsp:cNvPr id="0" name=""/>
        <dsp:cNvSpPr/>
      </dsp:nvSpPr>
      <dsp:spPr>
        <a:xfrm>
          <a:off x="2124093" y="322417"/>
          <a:ext cx="7298905" cy="231885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ro-MD" sz="1500" kern="1200" dirty="0" smtClean="0"/>
            <a:t>În cadrul Organizației Națiunilor Unite,  consolidar păcii  se referă la eforturile de a sprijini țările și regiunile în tranziția lor de la război la pace și de a reduce riscul unei țări de a dispărea sau de a recidiva în conflict prin consolidarea capacităților naționale de gestionare a conflictelor și punerea bazelor pentru o pace și o dezvoltare durabile. .</a:t>
          </a:r>
          <a:endParaRPr lang="ru-RU" sz="1500" b="1" kern="1200" dirty="0"/>
        </a:p>
      </dsp:txBody>
      <dsp:txXfrm>
        <a:off x="2124093" y="322417"/>
        <a:ext cx="7298905" cy="2318853"/>
      </dsp:txXfrm>
    </dsp:sp>
    <dsp:sp modelId="{EE7CA9D2-EADE-40B5-B344-48D213DCA5C0}">
      <dsp:nvSpPr>
        <dsp:cNvPr id="0" name=""/>
        <dsp:cNvSpPr/>
      </dsp:nvSpPr>
      <dsp:spPr>
        <a:xfrm>
          <a:off x="2417478" y="2907343"/>
          <a:ext cx="7922484" cy="213653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o-MD" sz="1400" kern="1200" smtClean="0"/>
            <a:t>Construirea păcii durabile în societățile devastate de război este o provocare descurajantă pentru pacea și securitatea globală. Consolidarea păcii necesită un sprijin internațional susținut pentru eforturile naționale în cea mai largă gamă de activități. De exemplu, constructorii păcii monitorizează încetarea focului, demobilizează și reintegrează combatanții, ajută la întoarcerea refugiaților și a persoanelor strămutate, ajută la organizarea și monitorizarea alegerilor unui nou guvern, susțin reformele sectorului justiției și securității, sporesc protecțiile drepturilor omului și încurajează reconcilierea după atrocitățile din trecut .</a:t>
          </a:r>
          <a:endParaRPr lang="ru-RU" sz="1400" kern="1200"/>
        </a:p>
      </dsp:txBody>
      <dsp:txXfrm>
        <a:off x="2417478" y="2907343"/>
        <a:ext cx="7922484" cy="213653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6A3CD19-EBE3-403B-BDF5-84565ADD3A01}" type="datetimeFigureOut">
              <a:rPr lang="ru-RU" smtClean="0"/>
              <a:t>08.10.2021</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43536DF7-57E7-453C-8871-D3CF3AFA792F}"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2824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6A3CD19-EBE3-403B-BDF5-84565ADD3A01}" type="datetimeFigureOut">
              <a:rPr lang="ru-RU" smtClean="0"/>
              <a:t>08.10.2021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3536DF7-57E7-453C-8871-D3CF3AFA792F}" type="slidenum">
              <a:rPr lang="ru-RU" smtClean="0"/>
              <a:t>‹#›</a:t>
            </a:fld>
            <a:endParaRPr lang="ru-RU"/>
          </a:p>
        </p:txBody>
      </p:sp>
    </p:spTree>
    <p:extLst>
      <p:ext uri="{BB962C8B-B14F-4D97-AF65-F5344CB8AC3E}">
        <p14:creationId xmlns:p14="http://schemas.microsoft.com/office/powerpoint/2010/main" val="2316216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6A3CD19-EBE3-403B-BDF5-84565ADD3A01}" type="datetimeFigureOut">
              <a:rPr lang="ru-RU" smtClean="0"/>
              <a:t>08.10.2021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536DF7-57E7-453C-8871-D3CF3AFA792F}"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618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6A3CD19-EBE3-403B-BDF5-84565ADD3A01}" type="datetimeFigureOut">
              <a:rPr lang="ru-RU" smtClean="0"/>
              <a:t>08.10.2021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536DF7-57E7-453C-8871-D3CF3AFA792F}"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5146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6A3CD19-EBE3-403B-BDF5-84565ADD3A01}" type="datetimeFigureOut">
              <a:rPr lang="ru-RU" smtClean="0"/>
              <a:t>08.10.2021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536DF7-57E7-453C-8871-D3CF3AFA792F}" type="slidenum">
              <a:rPr lang="ru-RU" smtClean="0"/>
              <a:t>‹#›</a:t>
            </a:fld>
            <a:endParaRPr lang="ru-RU"/>
          </a:p>
        </p:txBody>
      </p:sp>
    </p:spTree>
    <p:extLst>
      <p:ext uri="{BB962C8B-B14F-4D97-AF65-F5344CB8AC3E}">
        <p14:creationId xmlns:p14="http://schemas.microsoft.com/office/powerpoint/2010/main" val="2523684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6A3CD19-EBE3-403B-BDF5-84565ADD3A01}" type="datetimeFigureOut">
              <a:rPr lang="ru-RU" smtClean="0"/>
              <a:t>08.10.2021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536DF7-57E7-453C-8871-D3CF3AFA792F}"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6364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6A3CD19-EBE3-403B-BDF5-84565ADD3A01}" type="datetimeFigureOut">
              <a:rPr lang="ru-RU" smtClean="0"/>
              <a:t>08.10.2021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536DF7-57E7-453C-8871-D3CF3AFA792F}"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1622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6A3CD19-EBE3-403B-BDF5-84565ADD3A01}" type="datetimeFigureOut">
              <a:rPr lang="ru-RU" smtClean="0"/>
              <a:t>08.10.2021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536DF7-57E7-453C-8871-D3CF3AFA792F}"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4247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6A3CD19-EBE3-403B-BDF5-84565ADD3A01}" type="datetimeFigureOut">
              <a:rPr lang="ru-RU" smtClean="0"/>
              <a:t>08.10.2021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536DF7-57E7-453C-8871-D3CF3AFA792F}"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5278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6A3CD19-EBE3-403B-BDF5-84565ADD3A01}" type="datetimeFigureOut">
              <a:rPr lang="ru-RU" smtClean="0"/>
              <a:t>08.10.2021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536DF7-57E7-453C-8871-D3CF3AFA792F}" type="slidenum">
              <a:rPr lang="ru-RU" smtClean="0"/>
              <a:t>‹#›</a:t>
            </a:fld>
            <a:endParaRPr lang="ru-RU"/>
          </a:p>
        </p:txBody>
      </p:sp>
    </p:spTree>
    <p:extLst>
      <p:ext uri="{BB962C8B-B14F-4D97-AF65-F5344CB8AC3E}">
        <p14:creationId xmlns:p14="http://schemas.microsoft.com/office/powerpoint/2010/main" val="679632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6A3CD19-EBE3-403B-BDF5-84565ADD3A01}" type="datetimeFigureOut">
              <a:rPr lang="ru-RU" smtClean="0"/>
              <a:t>08.10.2021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536DF7-57E7-453C-8871-D3CF3AFA792F}"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0160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6A3CD19-EBE3-403B-BDF5-84565ADD3A01}" type="datetimeFigureOut">
              <a:rPr lang="ru-RU" smtClean="0"/>
              <a:t>08.10.2021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3536DF7-57E7-453C-8871-D3CF3AFA792F}" type="slidenum">
              <a:rPr lang="ru-RU" smtClean="0"/>
              <a:t>‹#›</a:t>
            </a:fld>
            <a:endParaRPr lang="ru-RU"/>
          </a:p>
        </p:txBody>
      </p:sp>
    </p:spTree>
    <p:extLst>
      <p:ext uri="{BB962C8B-B14F-4D97-AF65-F5344CB8AC3E}">
        <p14:creationId xmlns:p14="http://schemas.microsoft.com/office/powerpoint/2010/main" val="556279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6A3CD19-EBE3-403B-BDF5-84565ADD3A01}" type="datetimeFigureOut">
              <a:rPr lang="ru-RU" smtClean="0"/>
              <a:t>08.10.2021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3536DF7-57E7-453C-8871-D3CF3AFA792F}"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334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6A3CD19-EBE3-403B-BDF5-84565ADD3A01}" type="datetimeFigureOut">
              <a:rPr lang="ru-RU" smtClean="0"/>
              <a:t>08.10.2021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3536DF7-57E7-453C-8871-D3CF3AFA792F}"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313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A3CD19-EBE3-403B-BDF5-84565ADD3A01}" type="datetimeFigureOut">
              <a:rPr lang="ru-RU" smtClean="0"/>
              <a:t>08.10.2021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3536DF7-57E7-453C-8871-D3CF3AFA792F}" type="slidenum">
              <a:rPr lang="ru-RU" smtClean="0"/>
              <a:t>‹#›</a:t>
            </a:fld>
            <a:endParaRPr lang="ru-RU"/>
          </a:p>
        </p:txBody>
      </p:sp>
    </p:spTree>
    <p:extLst>
      <p:ext uri="{BB962C8B-B14F-4D97-AF65-F5344CB8AC3E}">
        <p14:creationId xmlns:p14="http://schemas.microsoft.com/office/powerpoint/2010/main" val="3766101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6A3CD19-EBE3-403B-BDF5-84565ADD3A01}" type="datetimeFigureOut">
              <a:rPr lang="ru-RU" smtClean="0"/>
              <a:t>08.10.2021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3536DF7-57E7-453C-8871-D3CF3AFA792F}"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5026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6A3CD19-EBE3-403B-BDF5-84565ADD3A01}" type="datetimeFigureOut">
              <a:rPr lang="ru-RU" smtClean="0"/>
              <a:t>08.10.2021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3536DF7-57E7-453C-8871-D3CF3AFA792F}" type="slidenum">
              <a:rPr lang="ru-RU" smtClean="0"/>
              <a:t>‹#›</a:t>
            </a:fld>
            <a:endParaRPr lang="ru-RU"/>
          </a:p>
        </p:txBody>
      </p:sp>
    </p:spTree>
    <p:extLst>
      <p:ext uri="{BB962C8B-B14F-4D97-AF65-F5344CB8AC3E}">
        <p14:creationId xmlns:p14="http://schemas.microsoft.com/office/powerpoint/2010/main" val="1437364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A3CD19-EBE3-403B-BDF5-84565ADD3A01}" type="datetimeFigureOut">
              <a:rPr lang="ru-RU" smtClean="0"/>
              <a:t>08.10.2021</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3536DF7-57E7-453C-8871-D3CF3AFA792F}" type="slidenum">
              <a:rPr lang="ru-RU" smtClean="0"/>
              <a:t>‹#›</a:t>
            </a:fld>
            <a:endParaRPr lang="ru-RU"/>
          </a:p>
        </p:txBody>
      </p:sp>
    </p:spTree>
    <p:extLst>
      <p:ext uri="{BB962C8B-B14F-4D97-AF65-F5344CB8AC3E}">
        <p14:creationId xmlns:p14="http://schemas.microsoft.com/office/powerpoint/2010/main" val="321244730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ro.wikipedia.org/wiki/Organiza%C8%9Bia_Na%C8%9Biunilor_Unite"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legislatie.just.ro/Public/DetaliiDocument/19362" TargetMode="External"/><Relationship Id="rId2" Type="http://schemas.openxmlformats.org/officeDocument/2006/relationships/hyperlink" Target="https://www.mae.ro/node/1587" TargetMode="Externa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o-MD" u="sng" dirty="0">
                <a:hlinkClick r:id="rId2"/>
              </a:rPr>
              <a:t>Organizația Națiunilor Unite </a:t>
            </a:r>
            <a:endParaRPr lang="ru-RU" dirty="0"/>
          </a:p>
        </p:txBody>
      </p:sp>
      <p:sp>
        <p:nvSpPr>
          <p:cNvPr id="3" name="Подзаголовок 2"/>
          <p:cNvSpPr>
            <a:spLocks noGrp="1"/>
          </p:cNvSpPr>
          <p:nvPr>
            <p:ph type="subTitle" idx="1"/>
          </p:nvPr>
        </p:nvSpPr>
        <p:spPr/>
        <p:txBody>
          <a:bodyPr/>
          <a:lstStyle/>
          <a:p>
            <a:r>
              <a:rPr lang="ro-RO" dirty="0" smtClean="0"/>
              <a:t>Pisarenco Doina</a:t>
            </a:r>
            <a:endParaRPr lang="ru-RU" dirty="0"/>
          </a:p>
        </p:txBody>
      </p:sp>
    </p:spTree>
    <p:extLst>
      <p:ext uri="{BB962C8B-B14F-4D97-AF65-F5344CB8AC3E}">
        <p14:creationId xmlns:p14="http://schemas.microsoft.com/office/powerpoint/2010/main" val="1126177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smtClean="0"/>
              <a:t>Plan</a:t>
            </a:r>
            <a:endParaRPr lang="ru-RU" dirty="0"/>
          </a:p>
        </p:txBody>
      </p:sp>
      <p:sp>
        <p:nvSpPr>
          <p:cNvPr id="4" name="Текст 3"/>
          <p:cNvSpPr>
            <a:spLocks noGrp="1"/>
          </p:cNvSpPr>
          <p:nvPr>
            <p:ph type="body" sz="half" idx="2"/>
          </p:nvPr>
        </p:nvSpPr>
        <p:spPr/>
        <p:txBody>
          <a:bodyPr>
            <a:normAutofit lnSpcReduction="10000"/>
          </a:bodyPr>
          <a:lstStyle/>
          <a:p>
            <a:r>
              <a:rPr lang="ro-RO" dirty="0" smtClean="0"/>
              <a:t>Introducere</a:t>
            </a:r>
          </a:p>
          <a:p>
            <a:r>
              <a:rPr lang="ro-MD" b="1" dirty="0"/>
              <a:t>Consiliu de Securitate</a:t>
            </a:r>
            <a:endParaRPr lang="ru-RU" dirty="0"/>
          </a:p>
          <a:p>
            <a:r>
              <a:rPr lang="ro-MD" b="1" dirty="0"/>
              <a:t>Adunare Generală</a:t>
            </a:r>
            <a:endParaRPr lang="ru-RU" dirty="0"/>
          </a:p>
          <a:p>
            <a:r>
              <a:rPr lang="ro-MD" b="1" dirty="0"/>
              <a:t>Secretar general</a:t>
            </a:r>
            <a:endParaRPr lang="ru-RU" dirty="0"/>
          </a:p>
          <a:p>
            <a:r>
              <a:rPr lang="ro-MD" b="1" dirty="0"/>
              <a:t>Prevenirea conflictelor</a:t>
            </a:r>
            <a:endParaRPr lang="ru-RU" b="1" dirty="0"/>
          </a:p>
          <a:p>
            <a:r>
              <a:rPr lang="ro-MD" b="1" dirty="0"/>
              <a:t>Menținerea păcii</a:t>
            </a:r>
            <a:endParaRPr lang="ru-RU" b="1" dirty="0"/>
          </a:p>
          <a:p>
            <a:r>
              <a:rPr lang="ro-MD" b="1" dirty="0"/>
              <a:t>Consolidarea </a:t>
            </a:r>
            <a:r>
              <a:rPr lang="ro-MD" b="1" dirty="0" smtClean="0"/>
              <a:t>păcii</a:t>
            </a:r>
            <a:endParaRPr lang="ru-RU" b="1" dirty="0"/>
          </a:p>
        </p:txBody>
      </p:sp>
      <p:pic>
        <p:nvPicPr>
          <p:cNvPr id="1026" name="Picture 2" descr="ONU îşi va menţine misiunea de asistenţă în Afganistan după retragerea SUA  şi NAT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12266" y="1578540"/>
            <a:ext cx="6362758" cy="3579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139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smtClean="0"/>
              <a:t>Introducere</a:t>
            </a:r>
            <a:endParaRPr lang="ru-RU" dirty="0"/>
          </a:p>
        </p:txBody>
      </p:sp>
      <p:sp>
        <p:nvSpPr>
          <p:cNvPr id="3" name="Прямоугольник 2"/>
          <p:cNvSpPr/>
          <p:nvPr/>
        </p:nvSpPr>
        <p:spPr>
          <a:xfrm>
            <a:off x="961901" y="2565069"/>
            <a:ext cx="9162801" cy="1477328"/>
          </a:xfrm>
          <a:prstGeom prst="rect">
            <a:avLst/>
          </a:prstGeom>
        </p:spPr>
        <p:txBody>
          <a:bodyPr wrap="square">
            <a:spAutoFit/>
          </a:bodyPr>
          <a:lstStyle/>
          <a:p>
            <a:pPr algn="just"/>
            <a:r>
              <a:rPr lang="ro-MD" spc="-25" dirty="0" smtClean="0">
                <a:effectLst/>
                <a:latin typeface="Times New Roman" panose="02020603050405020304" pitchFamily="18" charset="0"/>
                <a:ea typeface="Times New Roman" panose="02020603050405020304" pitchFamily="18" charset="0"/>
              </a:rPr>
              <a:t>Națiunile Unite au fost create în 1945, în urma devastării celui de-al doilea război mondial, cu o misiune centrală: menținerea păcii și securității internaționale. ONU realizează acest lucru lucrând pentru prevenirea conflictelor, ajutând părțile aflate în conflict să facă pace,  creând condițiile pentru a permite pacii să se mențină și să înflorească. Aceste activități se suprapun adesea și ar trebui să se consolideze reciproc, pentru a fi eficiente.</a:t>
            </a:r>
            <a:endParaRPr lang="ru-RU" sz="1600" dirty="0" smtClean="0">
              <a:effectLst/>
              <a:latin typeface="Times New Roman" panose="02020603050405020304" pitchFamily="18" charset="0"/>
              <a:ea typeface="Times New Roman" panose="02020603050405020304" pitchFamily="18" charset="0"/>
            </a:endParaRPr>
          </a:p>
        </p:txBody>
      </p:sp>
      <p:sp>
        <p:nvSpPr>
          <p:cNvPr id="4" name="Прямоугольник 3"/>
          <p:cNvSpPr/>
          <p:nvPr/>
        </p:nvSpPr>
        <p:spPr>
          <a:xfrm>
            <a:off x="4247408" y="4500154"/>
            <a:ext cx="6096000" cy="1277786"/>
          </a:xfrm>
          <a:prstGeom prst="rect">
            <a:avLst/>
          </a:prstGeom>
        </p:spPr>
        <p:txBody>
          <a:bodyPr>
            <a:spAutoFit/>
          </a:bodyPr>
          <a:lstStyle/>
          <a:p>
            <a:pPr algn="just">
              <a:lnSpc>
                <a:spcPct val="107000"/>
              </a:lnSpc>
              <a:spcAft>
                <a:spcPts val="800"/>
              </a:spcAft>
            </a:pPr>
            <a:r>
              <a:rPr lang="ro-MD" spc="-25" dirty="0" smtClean="0">
                <a:effectLst/>
                <a:latin typeface="Times New Roman" panose="02020603050405020304" pitchFamily="18" charset="0"/>
                <a:ea typeface="Times New Roman" panose="02020603050405020304" pitchFamily="18" charset="0"/>
                <a:cs typeface="Times New Roman" panose="02020603050405020304" pitchFamily="18" charset="0"/>
              </a:rPr>
              <a:t>„ Pentru a salva generațiile următoare de flagelul războiului ” sunt printre primele cuvinte ale Cartei ONU (în Preambulul său), iar aceste cuvinte au fost principala motivație pentru crearea Națiunilor Unite.</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Выгнутая влево стрелка 4"/>
          <p:cNvSpPr/>
          <p:nvPr/>
        </p:nvSpPr>
        <p:spPr>
          <a:xfrm>
            <a:off x="1295402" y="4370119"/>
            <a:ext cx="2017814" cy="140782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5122" name="Picture 2" descr="omulet calendare - Excelsior Media Pri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74431" y="674172"/>
            <a:ext cx="2122167" cy="1919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994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2620126551"/>
              </p:ext>
            </p:extLst>
          </p:nvPr>
        </p:nvGraphicFramePr>
        <p:xfrm>
          <a:off x="1307604" y="731541"/>
          <a:ext cx="979582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omulet-cu-cheie | Business Wa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3963" y="3841667"/>
            <a:ext cx="1704110" cy="1704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855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9190" y="917249"/>
            <a:ext cx="6096000" cy="2862194"/>
          </a:xfrm>
          <a:prstGeom prst="rect">
            <a:avLst/>
          </a:prstGeom>
        </p:spPr>
        <p:txBody>
          <a:bodyPr>
            <a:spAutoFit/>
          </a:bodyPr>
          <a:lstStyle/>
          <a:p>
            <a:pPr algn="just">
              <a:lnSpc>
                <a:spcPct val="107000"/>
              </a:lnSpc>
              <a:spcAft>
                <a:spcPts val="800"/>
              </a:spcAft>
            </a:pPr>
            <a:r>
              <a:rPr lang="ro-MD" b="1" spc="-60" dirty="0" smtClean="0">
                <a:effectLst/>
                <a:latin typeface="Times New Roman" panose="02020603050405020304" pitchFamily="18" charset="0"/>
                <a:ea typeface="Times New Roman" panose="02020603050405020304" pitchFamily="18" charset="0"/>
                <a:cs typeface="Times New Roman" panose="02020603050405020304" pitchFamily="18" charset="0"/>
              </a:rPr>
              <a:t>Secretar general</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MD" spc="-25" dirty="0" smtClean="0">
                <a:effectLst/>
                <a:latin typeface="Times New Roman" panose="02020603050405020304" pitchFamily="18" charset="0"/>
                <a:ea typeface="Times New Roman" panose="02020603050405020304" pitchFamily="18" charset="0"/>
                <a:cs typeface="Times New Roman" panose="02020603050405020304" pitchFamily="18" charset="0"/>
              </a:rPr>
              <a:t>Carta îl împuternicește pe secretarul general să „ aducă la cunoștința Consiliului de securitate orice problemă care, în opinia sa, poate amenința menținerea păcii și securității internaționale ”. Unul dintre cele mai vitale roluri pe care le joacă secretarul general este utilizarea „ bunelor</a:t>
            </a:r>
            <a:r>
              <a:rPr lang="ro-MD" spc="-25" dirty="0">
                <a:latin typeface="Times New Roman" panose="02020603050405020304" pitchFamily="18" charset="0"/>
                <a:ea typeface="Times New Roman" panose="02020603050405020304" pitchFamily="18" charset="0"/>
                <a:cs typeface="Times New Roman" panose="02020603050405020304" pitchFamily="18" charset="0"/>
              </a:rPr>
              <a:t> </a:t>
            </a:r>
            <a:r>
              <a:rPr lang="ro-MD" spc="-25" dirty="0" smtClean="0">
                <a:effectLst/>
                <a:latin typeface="Times New Roman" panose="02020603050405020304" pitchFamily="18" charset="0"/>
                <a:ea typeface="Times New Roman" panose="02020603050405020304" pitchFamily="18" charset="0"/>
                <a:cs typeface="Times New Roman" panose="02020603050405020304" pitchFamily="18" charset="0"/>
              </a:rPr>
              <a:t>sale funcții ” - măsuri întreprinse în mod public și privat care se bazează pe independența, imparțialitatea și integritatea sa pentru a preveni apariția, escaladarea sau răspândirea disputelor internaționale.</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5221184" y="3835851"/>
            <a:ext cx="6096000" cy="2308324"/>
          </a:xfrm>
          <a:prstGeom prst="rect">
            <a:avLst/>
          </a:prstGeom>
        </p:spPr>
        <p:txBody>
          <a:bodyPr>
            <a:spAutoFit/>
          </a:bodyPr>
          <a:lstStyle/>
          <a:p>
            <a:pPr algn="just"/>
            <a:r>
              <a:rPr lang="ro-MD" b="1" spc="-60" dirty="0" smtClean="0">
                <a:effectLst/>
                <a:latin typeface="Times New Roman" panose="02020603050405020304" pitchFamily="18" charset="0"/>
                <a:ea typeface="Times New Roman" panose="02020603050405020304" pitchFamily="18" charset="0"/>
              </a:rPr>
              <a:t>Prevenirea conflictelor</a:t>
            </a:r>
            <a:endParaRPr lang="ru-RU" sz="2400" b="1" dirty="0" smtClean="0">
              <a:effectLst/>
              <a:latin typeface="Times New Roman" panose="02020603050405020304" pitchFamily="18" charset="0"/>
              <a:ea typeface="Times New Roman" panose="02020603050405020304" pitchFamily="18" charset="0"/>
            </a:endParaRPr>
          </a:p>
          <a:p>
            <a:pPr algn="just"/>
            <a:r>
              <a:rPr lang="ro-MD" spc="-25" dirty="0" smtClean="0">
                <a:effectLst/>
                <a:latin typeface="Times New Roman" panose="02020603050405020304" pitchFamily="18" charset="0"/>
                <a:ea typeface="Times New Roman" panose="02020603050405020304" pitchFamily="18" charset="0"/>
              </a:rPr>
              <a:t>Principalele strategii pentru a preveni conflictelor  și pentru a preveni reapariția conflictului sunt diplomația preventivă și dezarmarea preventivă. Diplomația preventivă se referă la acțiunile întreprinse pentru a preveni apariția conflictelor sau escaladarea lor în conflicte și pentru a limita răspândirea conflictelor pe măsură ce apar. Poate lua forma de mediere sau negociere.</a:t>
            </a:r>
            <a:endParaRPr lang="ru-RU" sz="1600" dirty="0">
              <a:effectLst/>
              <a:latin typeface="Times New Roman" panose="02020603050405020304" pitchFamily="18" charset="0"/>
              <a:ea typeface="Times New Roman" panose="02020603050405020304" pitchFamily="18" charset="0"/>
            </a:endParaRPr>
          </a:p>
        </p:txBody>
      </p:sp>
      <p:sp>
        <p:nvSpPr>
          <p:cNvPr id="4" name="Молния 3"/>
          <p:cNvSpPr/>
          <p:nvPr/>
        </p:nvSpPr>
        <p:spPr>
          <a:xfrm>
            <a:off x="7813964" y="1413164"/>
            <a:ext cx="2386940" cy="2125804"/>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углом 4"/>
          <p:cNvSpPr/>
          <p:nvPr/>
        </p:nvSpPr>
        <p:spPr>
          <a:xfrm>
            <a:off x="1781299" y="4168238"/>
            <a:ext cx="2470068" cy="122315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4272807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68779" y="1028343"/>
            <a:ext cx="10284031" cy="3139321"/>
          </a:xfrm>
          <a:prstGeom prst="rect">
            <a:avLst/>
          </a:prstGeom>
        </p:spPr>
        <p:txBody>
          <a:bodyPr wrap="square">
            <a:spAutoFit/>
          </a:bodyPr>
          <a:lstStyle/>
          <a:p>
            <a:pPr algn="just"/>
            <a:r>
              <a:rPr lang="ro-MD" spc="-60" dirty="0" smtClean="0">
                <a:effectLst/>
                <a:latin typeface="Times New Roman" panose="02020603050405020304" pitchFamily="18" charset="0"/>
                <a:ea typeface="Times New Roman" panose="02020603050405020304" pitchFamily="18" charset="0"/>
              </a:rPr>
              <a:t>Menținerea păcii</a:t>
            </a:r>
            <a:endParaRPr lang="ru-RU" sz="2400" dirty="0" smtClean="0">
              <a:effectLst/>
              <a:latin typeface="Times New Roman" panose="02020603050405020304" pitchFamily="18" charset="0"/>
              <a:ea typeface="Times New Roman" panose="02020603050405020304" pitchFamily="18" charset="0"/>
            </a:endParaRPr>
          </a:p>
          <a:p>
            <a:pPr algn="just"/>
            <a:r>
              <a:rPr lang="ro-MD" spc="-25" dirty="0" smtClean="0">
                <a:effectLst/>
                <a:latin typeface="Times New Roman" panose="02020603050405020304" pitchFamily="18" charset="0"/>
                <a:ea typeface="Times New Roman" panose="02020603050405020304" pitchFamily="18" charset="0"/>
              </a:rPr>
              <a:t>Operațiunile de menținere a păcii ale Națiunilor Unite  sunt un instrument vital utilizat de comunitatea internațională pentru a promova pacea și securitatea.</a:t>
            </a:r>
            <a:endParaRPr lang="ru-RU" sz="1600" dirty="0" smtClean="0">
              <a:effectLst/>
              <a:latin typeface="Times New Roman" panose="02020603050405020304" pitchFamily="18" charset="0"/>
              <a:ea typeface="Times New Roman" panose="02020603050405020304" pitchFamily="18" charset="0"/>
            </a:endParaRPr>
          </a:p>
          <a:p>
            <a:pPr algn="just"/>
            <a:r>
              <a:rPr lang="ro-MD" spc="-25" dirty="0" smtClean="0">
                <a:effectLst/>
                <a:latin typeface="Times New Roman" panose="02020603050405020304" pitchFamily="18" charset="0"/>
                <a:ea typeface="Times New Roman" panose="02020603050405020304" pitchFamily="18" charset="0"/>
              </a:rPr>
              <a:t>În noul mileniu, forțele de menținere a păcii au fost dislocate în  Liberia ,  Côte d'Ivoire,  Sudan,  Sudanul de Sud ,  Haiti și  Mali .</a:t>
            </a:r>
            <a:endParaRPr lang="ru-RU" sz="1600" dirty="0" smtClean="0">
              <a:effectLst/>
              <a:latin typeface="Times New Roman" panose="02020603050405020304" pitchFamily="18" charset="0"/>
              <a:ea typeface="Times New Roman" panose="02020603050405020304" pitchFamily="18" charset="0"/>
            </a:endParaRPr>
          </a:p>
          <a:p>
            <a:pPr algn="just"/>
            <a:r>
              <a:rPr lang="ro-MD" spc="-25" dirty="0" smtClean="0">
                <a:effectLst/>
                <a:latin typeface="Times New Roman" panose="02020603050405020304" pitchFamily="18" charset="0"/>
                <a:ea typeface="Times New Roman" panose="02020603050405020304" pitchFamily="18" charset="0"/>
              </a:rPr>
              <a:t>Conflictele de astăzi sunt mai puțin numeroase, dar adânc înrădăcinate. De exemplu, Republica Democrată Congo, Darfur și Sudanul de Sud se află astăzi într-un al doilea sau al treilea val de conflicte. Și multe sunt complicate de dimensiunile regionale care sunt cheia soluției lor. De fapt, aproximativ două treimi din personalul de menținere a păcii de astăzi sunt dislocate pe fondul unui conflict în curs, în care acordurile de pace sunt tremurate sau absente. Conflictele de astăzi sunt, de asemenea, din ce în ce mai intense, implicând grupuri armate determinate cu acces la armament și tehnici sofisticate.</a:t>
            </a:r>
            <a:endParaRPr lang="ru-RU" sz="1600" dirty="0">
              <a:effectLst/>
              <a:latin typeface="Times New Roman" panose="02020603050405020304" pitchFamily="18" charset="0"/>
              <a:ea typeface="Times New Roman" panose="02020603050405020304" pitchFamily="18" charset="0"/>
            </a:endParaRPr>
          </a:p>
        </p:txBody>
      </p:sp>
      <p:sp>
        <p:nvSpPr>
          <p:cNvPr id="4" name="Прямоугольник 3"/>
          <p:cNvSpPr/>
          <p:nvPr/>
        </p:nvSpPr>
        <p:spPr>
          <a:xfrm>
            <a:off x="2739241" y="4289777"/>
            <a:ext cx="8423564" cy="2031325"/>
          </a:xfrm>
          <a:prstGeom prst="rect">
            <a:avLst/>
          </a:prstGeom>
        </p:spPr>
        <p:txBody>
          <a:bodyPr wrap="square">
            <a:spAutoFit/>
          </a:bodyPr>
          <a:lstStyle/>
          <a:p>
            <a:pPr algn="just"/>
            <a:r>
              <a:rPr lang="ro-MD" spc="-25" dirty="0" smtClean="0">
                <a:effectLst/>
                <a:latin typeface="Times New Roman" panose="02020603050405020304" pitchFamily="18" charset="0"/>
                <a:ea typeface="Times New Roman" panose="02020603050405020304" pitchFamily="18" charset="0"/>
              </a:rPr>
              <a:t>Natura conflictului s-a schimbat, de asemenea, de-a lungul anilor. Menținerea păcii ONU, dezvoltată inițial ca mijloc de rezolvare a conflictelor inter-statale, a fost aplicată din ce în ce mai mult conflictelor intra-statale și războaielor civile. Deși armata rămâne coloana vertebrală a majorității operațiunilor de menținere a păcii, forțele de menținere a păcii de astăzi îndeplinesc o varietate de sarcini complexe, de la contribuția la construirea unor instituții durabile de guvernare, prin monitorizarea drepturilor omului și reforma sectorului de securitate, până la dezarmarea, demobilizarea și reintegrarea .</a:t>
            </a:r>
            <a:endParaRPr lang="ru-RU" sz="1600" dirty="0">
              <a:effectLst/>
              <a:latin typeface="Times New Roman" panose="02020603050405020304" pitchFamily="18" charset="0"/>
              <a:ea typeface="Times New Roman" panose="02020603050405020304" pitchFamily="18" charset="0"/>
            </a:endParaRPr>
          </a:p>
        </p:txBody>
      </p:sp>
      <p:sp>
        <p:nvSpPr>
          <p:cNvPr id="5" name="Выноска со стрелкой вправо 4"/>
          <p:cNvSpPr/>
          <p:nvPr/>
        </p:nvSpPr>
        <p:spPr>
          <a:xfrm>
            <a:off x="973776" y="4289777"/>
            <a:ext cx="1484415" cy="127066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Выноска со стрелкой вправо 5"/>
          <p:cNvSpPr/>
          <p:nvPr/>
        </p:nvSpPr>
        <p:spPr>
          <a:xfrm>
            <a:off x="1114301" y="4759748"/>
            <a:ext cx="1484415" cy="127066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4834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914279861"/>
              </p:ext>
            </p:extLst>
          </p:nvPr>
        </p:nvGraphicFramePr>
        <p:xfrm>
          <a:off x="902525" y="783771"/>
          <a:ext cx="10485911" cy="5354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Încă un omuleț interior… | Victor21&amp;#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01496" y="2752694"/>
            <a:ext cx="2185060" cy="1228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13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1070" y="919377"/>
            <a:ext cx="7283532" cy="2327688"/>
          </a:xfrm>
          <a:prstGeom prst="rect">
            <a:avLst/>
          </a:prstGeom>
        </p:spPr>
        <p:txBody>
          <a:bodyPr wrap="square">
            <a:spAutoFit/>
          </a:bodyPr>
          <a:lstStyle/>
          <a:p>
            <a:pPr algn="just">
              <a:lnSpc>
                <a:spcPct val="107000"/>
              </a:lnSpc>
              <a:spcBef>
                <a:spcPts val="200"/>
              </a:spcBef>
              <a:spcAft>
                <a:spcPts val="0"/>
              </a:spcAft>
            </a:pPr>
            <a:r>
              <a:rPr lang="ro-MD" b="1" spc="-4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Combaterea terorismului</a:t>
            </a:r>
            <a:endParaRPr lang="ru-RU" sz="1600" b="1" dirty="0" smtClean="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spcAft>
                <a:spcPts val="0"/>
              </a:spcAft>
            </a:pPr>
            <a:r>
              <a:rPr lang="ro-MD" spc="-25" dirty="0" smtClean="0">
                <a:solidFill>
                  <a:srgbClr val="000000"/>
                </a:solidFill>
                <a:effectLst/>
                <a:latin typeface="Times New Roman" panose="02020603050405020304" pitchFamily="18" charset="0"/>
                <a:ea typeface="Times New Roman" panose="02020603050405020304" pitchFamily="18" charset="0"/>
              </a:rPr>
              <a:t>Organizația Națiunilor Unite este tot mai chemată să coordoneze lupta globală împotriva terorismului . Optsprezece instrumente universale împotriva terorismului internațional au fost elaborate în cadrul sistemului Națiunilor Unite referitor la activități teroriste specifice. În septembrie 2006, statele membre ale ONU au adoptat Strategia Națională a ONU împotriva terorismului. Aceasta a fost prima dată când statele membre au convenit asupra unui cadru strategic și operațional comun împotriva terorismului.</a:t>
            </a:r>
            <a:endParaRPr lang="ru-RU" sz="1600" dirty="0">
              <a:effectLst/>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1337953" y="3854638"/>
            <a:ext cx="6096000" cy="2070054"/>
          </a:xfrm>
          <a:prstGeom prst="rect">
            <a:avLst/>
          </a:prstGeom>
        </p:spPr>
        <p:txBody>
          <a:bodyPr>
            <a:spAutoFit/>
          </a:bodyPr>
          <a:lstStyle/>
          <a:p>
            <a:pPr algn="just">
              <a:lnSpc>
                <a:spcPct val="107000"/>
              </a:lnSpc>
              <a:spcBef>
                <a:spcPts val="200"/>
              </a:spcBef>
              <a:spcAft>
                <a:spcPts val="0"/>
              </a:spcAft>
            </a:pPr>
            <a:r>
              <a:rPr lang="ro-MD" b="1" spc="-4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Dezarmare</a:t>
            </a:r>
            <a:endParaRPr lang="ru-RU" sz="1600" b="1" dirty="0" smtClean="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spcAft>
                <a:spcPts val="0"/>
              </a:spcAft>
            </a:pPr>
            <a:r>
              <a:rPr lang="ro-MD" spc="-25" dirty="0" smtClean="0">
                <a:solidFill>
                  <a:srgbClr val="000000"/>
                </a:solidFill>
                <a:effectLst/>
                <a:latin typeface="Times New Roman" panose="02020603050405020304" pitchFamily="18" charset="0"/>
                <a:ea typeface="Times New Roman" panose="02020603050405020304" pitchFamily="18" charset="0"/>
              </a:rPr>
              <a:t>Adunarea Generală și alte organe ale Organizației Națiunilor Unite, susținute de Oficiul pentru Afaceri cu Dezarmarea , lucrează pentru a promova pacea și securitatea internațională prin urmărirea eliminării armelor nucleare și a altor arme de distrugere în masă și prin reglementarea armelor convenționale.</a:t>
            </a:r>
            <a:endParaRPr lang="ru-RU" sz="1600" dirty="0" smtClean="0">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ro-MD"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Двойная стрелка вверх/вниз 3"/>
          <p:cNvSpPr/>
          <p:nvPr/>
        </p:nvSpPr>
        <p:spPr>
          <a:xfrm>
            <a:off x="2481943" y="3431969"/>
            <a:ext cx="45719" cy="4571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Двойная стрелка вверх/вниз 4"/>
          <p:cNvSpPr/>
          <p:nvPr/>
        </p:nvSpPr>
        <p:spPr>
          <a:xfrm>
            <a:off x="8874826" y="1101437"/>
            <a:ext cx="2505694" cy="378822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Выгнутая вверх стрелка 5"/>
          <p:cNvSpPr/>
          <p:nvPr/>
        </p:nvSpPr>
        <p:spPr>
          <a:xfrm>
            <a:off x="4987637" y="3168929"/>
            <a:ext cx="1828799" cy="89243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4098" name="Picture 2" descr="semn intrebare omulet - PRESSALERT.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0432" y="4346369"/>
            <a:ext cx="1453820" cy="1449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399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90109" y="2460978"/>
            <a:ext cx="8383979" cy="2215991"/>
          </a:xfrm>
          <a:prstGeom prst="rect">
            <a:avLst/>
          </a:prstGeom>
        </p:spPr>
        <p:txBody>
          <a:bodyPr wrap="square">
            <a:spAutoFit/>
          </a:bodyPr>
          <a:lstStyle/>
          <a:p>
            <a:endParaRPr lang="ro-RO" sz="2400" b="0" i="0" dirty="0" smtClean="0">
              <a:solidFill>
                <a:srgbClr val="202122"/>
              </a:solidFill>
              <a:effectLst/>
              <a:latin typeface="Arial" panose="020B0604020202020204" pitchFamily="34" charset="0"/>
              <a:hlinkClick r:id="rId2"/>
            </a:endParaRPr>
          </a:p>
          <a:p>
            <a:pPr>
              <a:buFont typeface="Arial" panose="020B0604020202020204" pitchFamily="34" charset="0"/>
              <a:buChar char="•"/>
            </a:pPr>
            <a:r>
              <a:rPr lang="en-US" sz="2400" b="0" i="0" dirty="0" smtClean="0">
                <a:effectLst/>
                <a:latin typeface="Arial" panose="020B0604020202020204" pitchFamily="34" charset="0"/>
                <a:hlinkClick r:id="rId2"/>
              </a:rPr>
              <a:t>https://www.un.org/</a:t>
            </a:r>
            <a:r>
              <a:rPr lang="ro-RO" sz="2400" b="0" i="0" dirty="0" smtClean="0">
                <a:effectLst/>
                <a:latin typeface="Arial" panose="020B0604020202020204" pitchFamily="34" charset="0"/>
                <a:hlinkClick r:id="rId2"/>
              </a:rPr>
              <a:t> </a:t>
            </a:r>
          </a:p>
          <a:p>
            <a:pPr>
              <a:buFont typeface="Arial" panose="020B0604020202020204" pitchFamily="34" charset="0"/>
              <a:buChar char="•"/>
            </a:pPr>
            <a:r>
              <a:rPr lang="en-US" sz="2400" b="0" i="0" dirty="0" smtClean="0">
                <a:effectLst/>
                <a:latin typeface="Arial" panose="020B0604020202020204" pitchFamily="34" charset="0"/>
                <a:hlinkClick r:id="rId2"/>
              </a:rPr>
              <a:t>https://www.mae.ro/node/1587</a:t>
            </a:r>
            <a:endParaRPr lang="ro-RO" sz="2400" b="0" i="0" dirty="0" smtClean="0">
              <a:effectLst/>
              <a:latin typeface="Arial" panose="020B0604020202020204" pitchFamily="34" charset="0"/>
            </a:endParaRPr>
          </a:p>
          <a:p>
            <a:pPr>
              <a:buFont typeface="Arial" panose="020B0604020202020204" pitchFamily="34" charset="0"/>
              <a:buChar char="•"/>
            </a:pPr>
            <a:r>
              <a:rPr lang="ro-MD" sz="2400" b="1" dirty="0" smtClean="0"/>
              <a:t>CARTA </a:t>
            </a:r>
            <a:r>
              <a:rPr lang="ro-MD" sz="2400" b="1" dirty="0"/>
              <a:t>NAŢIUNILOR UNITE</a:t>
            </a:r>
            <a:r>
              <a:rPr lang="ro-MD" sz="2400" b="1" dirty="0" smtClean="0"/>
              <a:t>* </a:t>
            </a:r>
            <a:r>
              <a:rPr lang="ro-MD" sz="2400" b="1" dirty="0" smtClean="0">
                <a:hlinkClick r:id="rId3"/>
              </a:rPr>
              <a:t>http://legislatie.just.ro/Public/DetaliiDocument/19362</a:t>
            </a:r>
            <a:endParaRPr lang="ro-MD" b="1" dirty="0" smtClean="0"/>
          </a:p>
          <a:p>
            <a:pPr>
              <a:buFont typeface="Arial" panose="020B0604020202020204" pitchFamily="34" charset="0"/>
              <a:buChar char="•"/>
            </a:pPr>
            <a:endParaRPr lang="ro-RO" b="0" i="0" dirty="0" smtClean="0">
              <a:effectLst/>
              <a:latin typeface="Arial" panose="020B0604020202020204" pitchFamily="34" charset="0"/>
            </a:endParaRPr>
          </a:p>
        </p:txBody>
      </p:sp>
      <p:sp>
        <p:nvSpPr>
          <p:cNvPr id="3" name="Прямоугольник 2"/>
          <p:cNvSpPr/>
          <p:nvPr/>
        </p:nvSpPr>
        <p:spPr>
          <a:xfrm>
            <a:off x="4981735" y="999899"/>
            <a:ext cx="3330992" cy="523220"/>
          </a:xfrm>
          <a:prstGeom prst="rect">
            <a:avLst/>
          </a:prstGeom>
        </p:spPr>
        <p:txBody>
          <a:bodyPr wrap="square">
            <a:spAutoFit/>
          </a:bodyPr>
          <a:lstStyle/>
          <a:p>
            <a:r>
              <a:rPr lang="ro-MD" sz="2800" b="1" i="0" dirty="0" smtClean="0">
                <a:solidFill>
                  <a:srgbClr val="000000"/>
                </a:solidFill>
                <a:effectLst/>
                <a:latin typeface="Linux Libertine"/>
              </a:rPr>
              <a:t>Bibliografie</a:t>
            </a:r>
            <a:endParaRPr lang="ro-MD" sz="2800" b="1" i="0" dirty="0">
              <a:solidFill>
                <a:srgbClr val="000000"/>
              </a:solidFill>
              <a:effectLst/>
              <a:latin typeface="Linux Libertine"/>
            </a:endParaRPr>
          </a:p>
        </p:txBody>
      </p:sp>
      <p:pic>
        <p:nvPicPr>
          <p:cNvPr id="3074" name="Picture 2" descr="160 Omuleti ideas in 2021 | organizator grafic, ilustrator, tăblia patulu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4455" y="7620887"/>
            <a:ext cx="2085327" cy="196297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53 Power point ideas | sculpture lessons, emoji images, funny emoji fac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060" y="1950339"/>
            <a:ext cx="3025049" cy="3820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3407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43</TotalTime>
  <Words>230</Words>
  <Application>Microsoft Office PowerPoint</Application>
  <PresentationFormat>Широкоэкранный</PresentationFormat>
  <Paragraphs>39</Paragraphs>
  <Slides>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9</vt:i4>
      </vt:variant>
    </vt:vector>
  </HeadingPairs>
  <TitlesOfParts>
    <vt:vector size="16" baseType="lpstr">
      <vt:lpstr>Arial</vt:lpstr>
      <vt:lpstr>Calibri</vt:lpstr>
      <vt:lpstr>Calibri Light</vt:lpstr>
      <vt:lpstr>Garamond</vt:lpstr>
      <vt:lpstr>Linux Libertine</vt:lpstr>
      <vt:lpstr>Times New Roman</vt:lpstr>
      <vt:lpstr>Натуральные материалы</vt:lpstr>
      <vt:lpstr>Organizația Națiunilor Unite </vt:lpstr>
      <vt:lpstr>Plan</vt:lpstr>
      <vt:lpstr>Introducere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Organizația Națiunilor Unite </dc:title>
  <dc:creator>Учетная запись Майкрософт</dc:creator>
  <cp:lastModifiedBy>Учетная запись Майкрософт</cp:lastModifiedBy>
  <cp:revision>23</cp:revision>
  <dcterms:created xsi:type="dcterms:W3CDTF">2021-10-08T12:27:00Z</dcterms:created>
  <dcterms:modified xsi:type="dcterms:W3CDTF">2021-10-08T13:10:34Z</dcterms:modified>
</cp:coreProperties>
</file>