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ru-RU" smtClean="0"/>
              <a:t>Образец заголовка</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C85C23AD-E2D7-4F4F-B68B-ACD96543CE32}" type="datetimeFigureOut">
              <a:rPr lang="en-US" smtClean="0"/>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F6FC17-AFB6-45C1-AB2D-48F500AE08BF}" type="slidenum">
              <a:rPr lang="en-US" smtClean="0"/>
              <a:t>‹#›</a:t>
            </a:fld>
            <a:endParaRPr lang="en-US"/>
          </a:p>
        </p:txBody>
      </p:sp>
    </p:spTree>
    <p:extLst>
      <p:ext uri="{BB962C8B-B14F-4D97-AF65-F5344CB8AC3E}">
        <p14:creationId xmlns:p14="http://schemas.microsoft.com/office/powerpoint/2010/main" val="28090817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85C23AD-E2D7-4F4F-B68B-ACD96543CE32}" type="datetimeFigureOut">
              <a:rPr lang="en-US" smtClean="0"/>
              <a:t>11/14/2023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F6FC17-AFB6-45C1-AB2D-48F500AE08BF}" type="slidenum">
              <a:rPr lang="en-US" smtClean="0"/>
              <a:t>‹#›</a:t>
            </a:fld>
            <a:endParaRPr lang="en-US"/>
          </a:p>
        </p:txBody>
      </p:sp>
    </p:spTree>
    <p:extLst>
      <p:ext uri="{BB962C8B-B14F-4D97-AF65-F5344CB8AC3E}">
        <p14:creationId xmlns:p14="http://schemas.microsoft.com/office/powerpoint/2010/main" val="32539520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ru-RU" smtClean="0"/>
              <a:t>Образец заголовка</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C85C23AD-E2D7-4F4F-B68B-ACD96543CE32}" type="datetimeFigureOut">
              <a:rPr lang="en-US" smtClean="0"/>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F6FC17-AFB6-45C1-AB2D-48F500AE08BF}" type="slidenum">
              <a:rPr lang="en-US" smtClean="0"/>
              <a:t>‹#›</a:t>
            </a:fld>
            <a:endParaRPr lang="en-US"/>
          </a:p>
        </p:txBody>
      </p:sp>
    </p:spTree>
    <p:extLst>
      <p:ext uri="{BB962C8B-B14F-4D97-AF65-F5344CB8AC3E}">
        <p14:creationId xmlns:p14="http://schemas.microsoft.com/office/powerpoint/2010/main" val="41719280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ru-RU" smtClean="0"/>
              <a:t>Образец заголовка</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ru-RU" smtClean="0"/>
              <a:t>Образец текста</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C85C23AD-E2D7-4F4F-B68B-ACD96543CE32}" type="datetimeFigureOut">
              <a:rPr lang="en-US" smtClean="0"/>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F6FC17-AFB6-45C1-AB2D-48F500AE08BF}"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1085584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85C23AD-E2D7-4F4F-B68B-ACD96543CE32}" type="datetimeFigureOut">
              <a:rPr lang="en-US" smtClean="0"/>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F6FC17-AFB6-45C1-AB2D-48F500AE08BF}" type="slidenum">
              <a:rPr lang="en-US" smtClean="0"/>
              <a:t>‹#›</a:t>
            </a:fld>
            <a:endParaRPr lang="en-US"/>
          </a:p>
        </p:txBody>
      </p:sp>
    </p:spTree>
    <p:extLst>
      <p:ext uri="{BB962C8B-B14F-4D97-AF65-F5344CB8AC3E}">
        <p14:creationId xmlns:p14="http://schemas.microsoft.com/office/powerpoint/2010/main" val="41700504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85C23AD-E2D7-4F4F-B68B-ACD96543CE32}" type="datetimeFigureOut">
              <a:rPr lang="en-US" smtClean="0"/>
              <a:t>11/14/2023</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F6FC17-AFB6-45C1-AB2D-48F500AE08BF}" type="slidenum">
              <a:rPr lang="en-US" smtClean="0"/>
              <a:t>‹#›</a:t>
            </a:fld>
            <a:endParaRPr lang="en-US"/>
          </a:p>
        </p:txBody>
      </p:sp>
    </p:spTree>
    <p:extLst>
      <p:ext uri="{BB962C8B-B14F-4D97-AF65-F5344CB8AC3E}">
        <p14:creationId xmlns:p14="http://schemas.microsoft.com/office/powerpoint/2010/main" val="30288798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85C23AD-E2D7-4F4F-B68B-ACD96543CE32}" type="datetimeFigureOut">
              <a:rPr lang="en-US" smtClean="0"/>
              <a:t>11/14/2023</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F6FC17-AFB6-45C1-AB2D-48F500AE08BF}" type="slidenum">
              <a:rPr lang="en-US" smtClean="0"/>
              <a:t>‹#›</a:t>
            </a:fld>
            <a:endParaRPr lang="en-US"/>
          </a:p>
        </p:txBody>
      </p:sp>
    </p:spTree>
    <p:extLst>
      <p:ext uri="{BB962C8B-B14F-4D97-AF65-F5344CB8AC3E}">
        <p14:creationId xmlns:p14="http://schemas.microsoft.com/office/powerpoint/2010/main" val="1540430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nchorCtr="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85C23AD-E2D7-4F4F-B68B-ACD96543CE32}" type="datetimeFigureOut">
              <a:rPr lang="en-US" smtClean="0"/>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F6FC17-AFB6-45C1-AB2D-48F500AE08BF}" type="slidenum">
              <a:rPr lang="en-US" smtClean="0"/>
              <a:t>‹#›</a:t>
            </a:fld>
            <a:endParaRPr lang="en-US"/>
          </a:p>
        </p:txBody>
      </p:sp>
    </p:spTree>
    <p:extLst>
      <p:ext uri="{BB962C8B-B14F-4D97-AF65-F5344CB8AC3E}">
        <p14:creationId xmlns:p14="http://schemas.microsoft.com/office/powerpoint/2010/main" val="21412655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85C23AD-E2D7-4F4F-B68B-ACD96543CE32}" type="datetimeFigureOut">
              <a:rPr lang="en-US" smtClean="0"/>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F6FC17-AFB6-45C1-AB2D-48F500AE08BF}" type="slidenum">
              <a:rPr lang="en-US" smtClean="0"/>
              <a:t>‹#›</a:t>
            </a:fld>
            <a:endParaRPr lang="en-US"/>
          </a:p>
        </p:txBody>
      </p:sp>
    </p:spTree>
    <p:extLst>
      <p:ext uri="{BB962C8B-B14F-4D97-AF65-F5344CB8AC3E}">
        <p14:creationId xmlns:p14="http://schemas.microsoft.com/office/powerpoint/2010/main" val="6409426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3"/>
          <p:cNvSpPr>
            <a:spLocks noGrp="1"/>
          </p:cNvSpPr>
          <p:nvPr>
            <p:ph type="dt" sz="half" idx="10"/>
          </p:nvPr>
        </p:nvSpPr>
        <p:spPr/>
        <p:txBody>
          <a:bodyPr/>
          <a:lstStyle/>
          <a:p>
            <a:fld id="{C85C23AD-E2D7-4F4F-B68B-ACD96543CE32}" type="datetimeFigureOut">
              <a:rPr lang="en-US" smtClean="0"/>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F6FC17-AFB6-45C1-AB2D-48F500AE08BF}" type="slidenum">
              <a:rPr lang="en-US" smtClean="0"/>
              <a:t>‹#›</a:t>
            </a:fld>
            <a:endParaRPr lang="en-US"/>
          </a:p>
        </p:txBody>
      </p:sp>
    </p:spTree>
    <p:extLst>
      <p:ext uri="{BB962C8B-B14F-4D97-AF65-F5344CB8AC3E}">
        <p14:creationId xmlns:p14="http://schemas.microsoft.com/office/powerpoint/2010/main" val="1290762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85C23AD-E2D7-4F4F-B68B-ACD96543CE32}" type="datetimeFigureOut">
              <a:rPr lang="en-US" smtClean="0"/>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F6FC17-AFB6-45C1-AB2D-48F500AE08BF}" type="slidenum">
              <a:rPr lang="en-US" smtClean="0"/>
              <a:t>‹#›</a:t>
            </a:fld>
            <a:endParaRPr lang="en-US"/>
          </a:p>
        </p:txBody>
      </p:sp>
    </p:spTree>
    <p:extLst>
      <p:ext uri="{BB962C8B-B14F-4D97-AF65-F5344CB8AC3E}">
        <p14:creationId xmlns:p14="http://schemas.microsoft.com/office/powerpoint/2010/main" val="38001722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C85C23AD-E2D7-4F4F-B68B-ACD96543CE32}" type="datetimeFigureOut">
              <a:rPr lang="en-US" smtClean="0"/>
              <a:t>11/14/2023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F6FC17-AFB6-45C1-AB2D-48F500AE08BF}" type="slidenum">
              <a:rPr lang="en-US" smtClean="0"/>
              <a:t>‹#›</a:t>
            </a:fld>
            <a:endParaRPr lang="en-US"/>
          </a:p>
        </p:txBody>
      </p:sp>
    </p:spTree>
    <p:extLst>
      <p:ext uri="{BB962C8B-B14F-4D97-AF65-F5344CB8AC3E}">
        <p14:creationId xmlns:p14="http://schemas.microsoft.com/office/powerpoint/2010/main" val="2369303885"/>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C85C23AD-E2D7-4F4F-B68B-ACD96543CE32}" type="datetimeFigureOut">
              <a:rPr lang="en-US" smtClean="0"/>
              <a:t>11/14/2023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F6FC17-AFB6-45C1-AB2D-48F500AE08BF}" type="slidenum">
              <a:rPr lang="en-US" smtClean="0"/>
              <a:t>‹#›</a:t>
            </a:fld>
            <a:endParaRPr lang="en-US"/>
          </a:p>
        </p:txBody>
      </p:sp>
    </p:spTree>
    <p:extLst>
      <p:ext uri="{BB962C8B-B14F-4D97-AF65-F5344CB8AC3E}">
        <p14:creationId xmlns:p14="http://schemas.microsoft.com/office/powerpoint/2010/main" val="3281986619"/>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7" name="Date Placeholder 2"/>
          <p:cNvSpPr>
            <a:spLocks noGrp="1"/>
          </p:cNvSpPr>
          <p:nvPr>
            <p:ph type="dt" sz="half" idx="10"/>
          </p:nvPr>
        </p:nvSpPr>
        <p:spPr/>
        <p:txBody>
          <a:bodyPr/>
          <a:lstStyle/>
          <a:p>
            <a:fld id="{C85C23AD-E2D7-4F4F-B68B-ACD96543CE32}" type="datetimeFigureOut">
              <a:rPr lang="en-US" smtClean="0"/>
              <a:t>11/14/2023</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DFF6FC17-AFB6-45C1-AB2D-48F500AE08BF}" type="slidenum">
              <a:rPr lang="en-US" smtClean="0"/>
              <a:t>‹#›</a:t>
            </a:fld>
            <a:endParaRPr lang="en-US"/>
          </a:p>
        </p:txBody>
      </p:sp>
    </p:spTree>
    <p:extLst>
      <p:ext uri="{BB962C8B-B14F-4D97-AF65-F5344CB8AC3E}">
        <p14:creationId xmlns:p14="http://schemas.microsoft.com/office/powerpoint/2010/main" val="2771905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C85C23AD-E2D7-4F4F-B68B-ACD96543CE32}" type="datetimeFigureOut">
              <a:rPr lang="en-US" smtClean="0"/>
              <a:t>11/14/2023</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DFF6FC17-AFB6-45C1-AB2D-48F500AE08BF}" type="slidenum">
              <a:rPr lang="en-US" smtClean="0"/>
              <a:t>‹#›</a:t>
            </a:fld>
            <a:endParaRPr lang="en-US"/>
          </a:p>
        </p:txBody>
      </p:sp>
    </p:spTree>
    <p:extLst>
      <p:ext uri="{BB962C8B-B14F-4D97-AF65-F5344CB8AC3E}">
        <p14:creationId xmlns:p14="http://schemas.microsoft.com/office/powerpoint/2010/main" val="29821685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7" name="Date Placeholder 4"/>
          <p:cNvSpPr>
            <a:spLocks noGrp="1"/>
          </p:cNvSpPr>
          <p:nvPr>
            <p:ph type="dt" sz="half" idx="10"/>
          </p:nvPr>
        </p:nvSpPr>
        <p:spPr/>
        <p:txBody>
          <a:bodyPr/>
          <a:lstStyle/>
          <a:p>
            <a:fld id="{C85C23AD-E2D7-4F4F-B68B-ACD96543CE32}" type="datetimeFigureOut">
              <a:rPr lang="en-US" smtClean="0"/>
              <a:t>11/14/2023</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DFF6FC17-AFB6-45C1-AB2D-48F500AE08BF}" type="slidenum">
              <a:rPr lang="en-US" smtClean="0"/>
              <a:t>‹#›</a:t>
            </a:fld>
            <a:endParaRPr lang="en-US"/>
          </a:p>
        </p:txBody>
      </p:sp>
    </p:spTree>
    <p:extLst>
      <p:ext uri="{BB962C8B-B14F-4D97-AF65-F5344CB8AC3E}">
        <p14:creationId xmlns:p14="http://schemas.microsoft.com/office/powerpoint/2010/main" val="111716699"/>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85C23AD-E2D7-4F4F-B68B-ACD96543CE32}" type="datetimeFigureOut">
              <a:rPr lang="en-US" smtClean="0"/>
              <a:t>11/14/2023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F6FC17-AFB6-45C1-AB2D-48F500AE08BF}" type="slidenum">
              <a:rPr lang="en-US" smtClean="0"/>
              <a:t>‹#›</a:t>
            </a:fld>
            <a:endParaRPr lang="en-US"/>
          </a:p>
        </p:txBody>
      </p:sp>
    </p:spTree>
    <p:extLst>
      <p:ext uri="{BB962C8B-B14F-4D97-AF65-F5344CB8AC3E}">
        <p14:creationId xmlns:p14="http://schemas.microsoft.com/office/powerpoint/2010/main" val="584789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C85C23AD-E2D7-4F4F-B68B-ACD96543CE32}" type="datetimeFigureOut">
              <a:rPr lang="en-US" smtClean="0"/>
              <a:t>11/14/2023</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FF6FC17-AFB6-45C1-AB2D-48F500AE08BF}" type="slidenum">
              <a:rPr lang="en-US" smtClean="0"/>
              <a:t>‹#›</a:t>
            </a:fld>
            <a:endParaRPr lang="en-US"/>
          </a:p>
        </p:txBody>
      </p:sp>
    </p:spTree>
    <p:extLst>
      <p:ext uri="{BB962C8B-B14F-4D97-AF65-F5344CB8AC3E}">
        <p14:creationId xmlns:p14="http://schemas.microsoft.com/office/powerpoint/2010/main" val="327821961"/>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 id="2147483701"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633926" y="3675021"/>
            <a:ext cx="8825658" cy="3329581"/>
          </a:xfrm>
        </p:spPr>
        <p:txBody>
          <a:bodyPr/>
          <a:lstStyle/>
          <a:p>
            <a:r>
              <a:rPr lang="ro-MD" sz="2400" dirty="0" smtClean="0"/>
              <a:t>         Lucru individual </a:t>
            </a:r>
            <a:r>
              <a:rPr lang="ro-MD" sz="2400" dirty="0" smtClean="0"/>
              <a:t>:</a:t>
            </a:r>
            <a:r>
              <a:rPr lang="en-US" sz="2400" dirty="0" smtClean="0"/>
              <a:t> </a:t>
            </a:r>
            <a:r>
              <a:rPr lang="ro-MD" sz="2400" dirty="0" smtClean="0"/>
              <a:t>Securitatea </a:t>
            </a:r>
            <a:r>
              <a:rPr lang="ro-MD" sz="2400" dirty="0" smtClean="0"/>
              <a:t>informațională</a:t>
            </a:r>
            <a:r>
              <a:rPr lang="ro-MD" sz="3200" dirty="0"/>
              <a:t/>
            </a:r>
            <a:br>
              <a:rPr lang="ro-MD" sz="3200" dirty="0"/>
            </a:br>
            <a:r>
              <a:rPr lang="ro-MD" sz="3200" dirty="0"/>
              <a:t/>
            </a:r>
            <a:br>
              <a:rPr lang="ro-MD" sz="3200" dirty="0"/>
            </a:br>
            <a:r>
              <a:rPr lang="it-IT" sz="3200" i="1" dirty="0" smtClean="0"/>
              <a:t>Structuri </a:t>
            </a:r>
            <a:r>
              <a:rPr lang="it-IT" sz="3200" i="1" dirty="0"/>
              <a:t>de securitate </a:t>
            </a:r>
            <a:r>
              <a:rPr lang="ro-MD" sz="3200" i="1" dirty="0" smtClean="0"/>
              <a:t>	î</a:t>
            </a:r>
            <a:r>
              <a:rPr lang="it-IT" sz="3200" i="1" dirty="0" smtClean="0"/>
              <a:t>ntr-o </a:t>
            </a:r>
            <a:r>
              <a:rPr lang="it-IT" sz="3200" i="1" dirty="0"/>
              <a:t>societate </a:t>
            </a:r>
            <a:r>
              <a:rPr lang="it-IT" sz="3200" i="1" dirty="0" smtClean="0"/>
              <a:t>democrat</a:t>
            </a:r>
            <a:r>
              <a:rPr lang="ro-MD" sz="3200" i="1" dirty="0" smtClean="0"/>
              <a:t>ă</a:t>
            </a:r>
            <a:r>
              <a:rPr lang="ro-MD" sz="3200" dirty="0" smtClean="0"/>
              <a:t/>
            </a:r>
            <a:br>
              <a:rPr lang="ro-MD" sz="3200" dirty="0" smtClean="0"/>
            </a:br>
            <a:r>
              <a:rPr lang="ro-MD" sz="3200" dirty="0"/>
              <a:t/>
            </a:r>
            <a:br>
              <a:rPr lang="ro-MD" sz="3200" dirty="0"/>
            </a:br>
            <a:r>
              <a:rPr lang="ro-MD" sz="3200" dirty="0" smtClean="0"/>
              <a:t/>
            </a:r>
            <a:br>
              <a:rPr lang="ro-MD" sz="3200" dirty="0" smtClean="0"/>
            </a:br>
            <a:r>
              <a:rPr lang="ro-MD" sz="3200" dirty="0" smtClean="0"/>
              <a:t/>
            </a:r>
            <a:br>
              <a:rPr lang="ro-MD" sz="3200" dirty="0" smtClean="0"/>
            </a:br>
            <a:r>
              <a:rPr lang="ro-MD" sz="3200" dirty="0"/>
              <a:t/>
            </a:r>
            <a:br>
              <a:rPr lang="ro-MD" sz="3200" dirty="0"/>
            </a:br>
            <a:endParaRPr lang="en-US" sz="3200" dirty="0"/>
          </a:p>
        </p:txBody>
      </p:sp>
      <p:sp>
        <p:nvSpPr>
          <p:cNvPr id="3" name="Подзаголовок 2"/>
          <p:cNvSpPr>
            <a:spLocks noGrp="1"/>
          </p:cNvSpPr>
          <p:nvPr>
            <p:ph type="subTitle" idx="1"/>
          </p:nvPr>
        </p:nvSpPr>
        <p:spPr>
          <a:xfrm>
            <a:off x="3366342" y="5975538"/>
            <a:ext cx="8825658" cy="861420"/>
          </a:xfrm>
        </p:spPr>
        <p:txBody>
          <a:bodyPr/>
          <a:lstStyle/>
          <a:p>
            <a:r>
              <a:rPr lang="en-US" dirty="0" err="1"/>
              <a:t>Autorul</a:t>
            </a:r>
            <a:r>
              <a:rPr lang="en-US" dirty="0"/>
              <a:t>: MÎNDRU Paul</a:t>
            </a:r>
          </a:p>
          <a:p>
            <a:r>
              <a:rPr lang="en-US" dirty="0" err="1"/>
              <a:t>Coordonator</a:t>
            </a:r>
            <a:r>
              <a:rPr lang="en-US" dirty="0"/>
              <a:t>: </a:t>
            </a:r>
            <a:r>
              <a:rPr lang="ro-MD" dirty="0" smtClean="0"/>
              <a:t>BUSUNCIAN TATIANA</a:t>
            </a:r>
            <a:r>
              <a:rPr lang="en-US" dirty="0" smtClean="0"/>
              <a:t>, </a:t>
            </a:r>
            <a:r>
              <a:rPr lang="en-US" dirty="0" err="1"/>
              <a:t>dr</a:t>
            </a:r>
            <a:r>
              <a:rPr lang="en-US" dirty="0"/>
              <a:t>, hab., prof </a:t>
            </a:r>
            <a:r>
              <a:rPr lang="en-US" dirty="0" err="1"/>
              <a:t>univ.</a:t>
            </a:r>
            <a:endParaRPr lang="en-US" dirty="0"/>
          </a:p>
          <a:p>
            <a:endParaRPr lang="en-US" dirty="0"/>
          </a:p>
        </p:txBody>
      </p:sp>
      <p:sp>
        <p:nvSpPr>
          <p:cNvPr id="4" name="Подзаголовок 2"/>
          <p:cNvSpPr txBox="1">
            <a:spLocks/>
          </p:cNvSpPr>
          <p:nvPr/>
        </p:nvSpPr>
        <p:spPr>
          <a:xfrm>
            <a:off x="2219507" y="619708"/>
            <a:ext cx="6903709" cy="1656184"/>
          </a:xfrm>
          <a:prstGeom prst="rect">
            <a:avLst/>
          </a:prstGeom>
        </p:spPr>
        <p:txBody>
          <a:bodyPr vert="horz" lIns="91440" tIns="45720" rIns="91440" bIns="45720" rtlCol="0">
            <a:normAutofit fontScale="62500" lnSpcReduction="20000"/>
          </a:bodyPr>
          <a:lstStyle>
            <a:lvl1pPr marL="0" indent="0" algn="ctr" defTabSz="914400" rtl="0" eaLnBrk="1" latinLnBrk="0" hangingPunct="1">
              <a:spcBef>
                <a:spcPct val="20000"/>
              </a:spcBef>
              <a:buClr>
                <a:schemeClr val="accent1"/>
              </a:buClr>
              <a:buFont typeface="Wingdings" pitchFamily="2" charset="2"/>
              <a:buNone/>
              <a:defRPr sz="2400" kern="1200">
                <a:solidFill>
                  <a:schemeClr val="tx1"/>
                </a:solidFill>
                <a:effectLst>
                  <a:outerShdw blurRad="34925" dist="12700" dir="14400000" rotWithShape="0">
                    <a:prstClr val="black">
                      <a:alpha val="21000"/>
                    </a:prstClr>
                  </a:outerShdw>
                </a:effectLst>
                <a:latin typeface="+mn-lt"/>
                <a:ea typeface="+mn-ea"/>
                <a:cs typeface="+mn-cs"/>
              </a:defRPr>
            </a:lvl1pPr>
            <a:lvl2pPr marL="457200" indent="0" algn="ctr" defTabSz="914400" rtl="0" eaLnBrk="1" latinLnBrk="0" hangingPunct="1">
              <a:spcBef>
                <a:spcPct val="20000"/>
              </a:spcBef>
              <a:buClr>
                <a:schemeClr val="accent1"/>
              </a:buClr>
              <a:buFont typeface="Wingdings" pitchFamily="2" charset="2"/>
              <a:buNone/>
              <a:defRPr sz="2200" kern="120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1"/>
              </a:buClr>
              <a:buFont typeface="Wingdings" pitchFamily="2" charset="2"/>
              <a:buNone/>
              <a:defRPr sz="2000" kern="120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1"/>
              </a:buClr>
              <a:buFont typeface="Wingdings" pitchFamily="2" charset="2"/>
              <a:buNone/>
              <a:defRPr sz="18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1"/>
              </a:buClr>
              <a:buFont typeface="Wingdings" pitchFamily="2" charset="2"/>
              <a:buNone/>
              <a:defRPr sz="1600" kern="1200">
                <a:solidFill>
                  <a:schemeClr val="tx1">
                    <a:tint val="75000"/>
                  </a:schemeClr>
                </a:solidFill>
                <a:latin typeface="+mn-lt"/>
                <a:ea typeface="+mn-ea"/>
                <a:cs typeface="+mn-cs"/>
              </a:defRPr>
            </a:lvl5pPr>
            <a:lvl6pPr marL="2286000" indent="0" algn="ctr" defTabSz="914400" rtl="0" eaLnBrk="1" latinLnBrk="0" hangingPunct="1">
              <a:spcBef>
                <a:spcPts val="400"/>
              </a:spcBef>
              <a:buClr>
                <a:schemeClr val="accent1"/>
              </a:buClr>
              <a:buFont typeface="Wingdings" pitchFamily="2" charset="2"/>
              <a:buNone/>
              <a:defRPr sz="1400" kern="1200">
                <a:solidFill>
                  <a:schemeClr val="tx1">
                    <a:tint val="75000"/>
                  </a:schemeClr>
                </a:solidFill>
                <a:latin typeface="+mn-lt"/>
                <a:ea typeface="+mn-ea"/>
                <a:cs typeface="+mn-cs"/>
              </a:defRPr>
            </a:lvl6pPr>
            <a:lvl7pPr marL="2743200" indent="0" algn="ctr" defTabSz="914400" rtl="0" eaLnBrk="1" latinLnBrk="0" hangingPunct="1">
              <a:spcBef>
                <a:spcPts val="400"/>
              </a:spcBef>
              <a:buClr>
                <a:schemeClr val="accent1"/>
              </a:buClr>
              <a:buFont typeface="Wingdings" pitchFamily="2" charset="2"/>
              <a:buNone/>
              <a:defRPr sz="1400" kern="1200">
                <a:solidFill>
                  <a:schemeClr val="tx1">
                    <a:tint val="75000"/>
                  </a:schemeClr>
                </a:solidFill>
                <a:latin typeface="+mn-lt"/>
                <a:ea typeface="+mn-ea"/>
                <a:cs typeface="+mn-cs"/>
              </a:defRPr>
            </a:lvl7pPr>
            <a:lvl8pPr marL="3200400" indent="0" algn="ctr" defTabSz="914400" rtl="0" eaLnBrk="1" latinLnBrk="0" hangingPunct="1">
              <a:spcBef>
                <a:spcPts val="400"/>
              </a:spcBef>
              <a:buClr>
                <a:schemeClr val="accent1"/>
              </a:buClr>
              <a:buFont typeface="Wingdings" pitchFamily="2" charset="2"/>
              <a:buNone/>
              <a:defRPr sz="1400" kern="1200">
                <a:solidFill>
                  <a:schemeClr val="tx1">
                    <a:tint val="75000"/>
                  </a:schemeClr>
                </a:solidFill>
                <a:latin typeface="+mn-lt"/>
                <a:ea typeface="+mn-ea"/>
                <a:cs typeface="+mn-cs"/>
              </a:defRPr>
            </a:lvl8pPr>
            <a:lvl9pPr marL="3657600" indent="0" algn="ctr" defTabSz="914400" rtl="0" eaLnBrk="1" latinLnBrk="0" hangingPunct="1">
              <a:spcBef>
                <a:spcPts val="400"/>
              </a:spcBef>
              <a:buClr>
                <a:schemeClr val="accent1"/>
              </a:buClr>
              <a:buFont typeface="Wingdings" pitchFamily="2" charset="2"/>
              <a:buNone/>
              <a:defRPr sz="1400" kern="1200">
                <a:solidFill>
                  <a:schemeClr val="tx1">
                    <a:tint val="75000"/>
                  </a:schemeClr>
                </a:solidFill>
                <a:latin typeface="+mn-lt"/>
                <a:ea typeface="+mn-ea"/>
                <a:cs typeface="+mn-cs"/>
              </a:defRPr>
            </a:lvl9pPr>
          </a:lstStyle>
          <a:p>
            <a:pPr>
              <a:buClr>
                <a:srgbClr val="873624"/>
              </a:buClr>
            </a:pPr>
            <a:r>
              <a:rPr lang="ro-RO" sz="1100" b="1" dirty="0">
                <a:solidFill>
                  <a:schemeClr val="accent5">
                    <a:lumMod val="40000"/>
                    <a:lumOff val="60000"/>
                  </a:schemeClr>
                </a:solidFill>
                <a:latin typeface="Book Antiqua"/>
              </a:rPr>
              <a:t> </a:t>
            </a:r>
            <a:r>
              <a:rPr lang="ro-RO" sz="1400" b="1" dirty="0">
                <a:solidFill>
                  <a:schemeClr val="accent5">
                    <a:lumMod val="40000"/>
                    <a:lumOff val="60000"/>
                  </a:schemeClr>
                </a:solidFill>
                <a:latin typeface="Book Antiqua"/>
              </a:rPr>
              <a:t>UNIVERSITATEA DE STAT DIN MOLDOVA</a:t>
            </a:r>
          </a:p>
          <a:p>
            <a:pPr>
              <a:buClr>
                <a:srgbClr val="873624"/>
              </a:buClr>
            </a:pPr>
            <a:endParaRPr lang="ro-RO" sz="1400" b="1" dirty="0">
              <a:solidFill>
                <a:schemeClr val="accent5">
                  <a:lumMod val="40000"/>
                  <a:lumOff val="60000"/>
                </a:schemeClr>
              </a:solidFill>
              <a:latin typeface="Book Antiqua"/>
            </a:endParaRPr>
          </a:p>
          <a:p>
            <a:pPr>
              <a:buClr>
                <a:srgbClr val="873624"/>
              </a:buClr>
            </a:pPr>
            <a:r>
              <a:rPr lang="ro-RO" sz="1400" b="1" dirty="0">
                <a:solidFill>
                  <a:schemeClr val="accent5">
                    <a:lumMod val="40000"/>
                    <a:lumOff val="60000"/>
                  </a:schemeClr>
                </a:solidFill>
                <a:latin typeface="Book Antiqua"/>
              </a:rPr>
              <a:t>FACULTATEA RELAŢII INTERNAŢIONALE, ŞTIINŢE POLITICE</a:t>
            </a:r>
          </a:p>
          <a:p>
            <a:pPr>
              <a:buClr>
                <a:srgbClr val="873624"/>
              </a:buClr>
            </a:pPr>
            <a:endParaRPr lang="ro-RO" sz="1400" b="1" dirty="0">
              <a:solidFill>
                <a:schemeClr val="accent5">
                  <a:lumMod val="40000"/>
                  <a:lumOff val="60000"/>
                </a:schemeClr>
              </a:solidFill>
              <a:latin typeface="Book Antiqua"/>
            </a:endParaRPr>
          </a:p>
          <a:p>
            <a:pPr>
              <a:buClr>
                <a:srgbClr val="873624"/>
              </a:buClr>
            </a:pPr>
            <a:r>
              <a:rPr lang="ro-RO" sz="1400" b="1" dirty="0">
                <a:solidFill>
                  <a:schemeClr val="accent5">
                    <a:lumMod val="40000"/>
                    <a:lumOff val="60000"/>
                  </a:schemeClr>
                </a:solidFill>
                <a:latin typeface="Book Antiqua"/>
              </a:rPr>
              <a:t>ŞI ADMINISTRATIVE</a:t>
            </a:r>
          </a:p>
          <a:p>
            <a:pPr>
              <a:buClr>
                <a:srgbClr val="873624"/>
              </a:buClr>
            </a:pPr>
            <a:endParaRPr lang="ro-RO" sz="1400" b="1" dirty="0">
              <a:solidFill>
                <a:schemeClr val="accent5">
                  <a:lumMod val="40000"/>
                  <a:lumOff val="60000"/>
                </a:schemeClr>
              </a:solidFill>
              <a:latin typeface="Book Antiqua"/>
            </a:endParaRPr>
          </a:p>
          <a:p>
            <a:pPr>
              <a:buClr>
                <a:srgbClr val="873624"/>
              </a:buClr>
            </a:pPr>
            <a:r>
              <a:rPr lang="ro-RO" sz="1400" b="1" dirty="0">
                <a:solidFill>
                  <a:schemeClr val="accent5">
                    <a:lumMod val="40000"/>
                    <a:lumOff val="60000"/>
                  </a:schemeClr>
                </a:solidFill>
                <a:latin typeface="Book Antiqua"/>
              </a:rPr>
              <a:t>DEPARTAMENTUL RELAŢII </a:t>
            </a:r>
            <a:r>
              <a:rPr lang="ro-RO" sz="1400" b="1" dirty="0" smtClean="0">
                <a:solidFill>
                  <a:schemeClr val="accent5">
                    <a:lumMod val="40000"/>
                    <a:lumOff val="60000"/>
                  </a:schemeClr>
                </a:solidFill>
                <a:latin typeface="Book Antiqua"/>
              </a:rPr>
              <a:t>INTERNAŢIONALE</a:t>
            </a:r>
          </a:p>
          <a:p>
            <a:pPr>
              <a:buClr>
                <a:srgbClr val="873624"/>
              </a:buClr>
            </a:pPr>
            <a:endParaRPr lang="ro-RO" sz="1400" dirty="0" smtClean="0">
              <a:solidFill>
                <a:prstClr val="black"/>
              </a:solidFill>
              <a:latin typeface="Book Antiqua"/>
            </a:endParaRPr>
          </a:p>
          <a:p>
            <a:pPr>
              <a:buClr>
                <a:srgbClr val="873624"/>
              </a:buClr>
            </a:pPr>
            <a:endParaRPr lang="ro-RO" sz="1400" b="1" dirty="0" smtClean="0">
              <a:solidFill>
                <a:prstClr val="black"/>
              </a:solidFill>
              <a:latin typeface="Book Antiqua"/>
            </a:endParaRPr>
          </a:p>
          <a:p>
            <a:pPr>
              <a:buClr>
                <a:srgbClr val="873624"/>
              </a:buClr>
            </a:pPr>
            <a:endParaRPr lang="ro-RO" sz="1400" b="1" dirty="0">
              <a:solidFill>
                <a:prstClr val="black"/>
              </a:solidFill>
              <a:latin typeface="Book Antiqua"/>
            </a:endParaRPr>
          </a:p>
          <a:p>
            <a:pPr>
              <a:buClr>
                <a:srgbClr val="873624"/>
              </a:buClr>
            </a:pPr>
            <a:r>
              <a:rPr lang="en-US" sz="1400" b="1" dirty="0" smtClean="0">
                <a:solidFill>
                  <a:prstClr val="black"/>
                </a:solidFill>
                <a:latin typeface="Times New Roman" panose="02020603050405020304" pitchFamily="18" charset="0"/>
              </a:rPr>
              <a:t> </a:t>
            </a:r>
            <a:endParaRPr lang="ru-RU" sz="1400" b="1" dirty="0">
              <a:solidFill>
                <a:prstClr val="black"/>
              </a:solidFill>
              <a:latin typeface="Times New Roman" panose="02020603050405020304" pitchFamily="18" charset="0"/>
            </a:endParaRPr>
          </a:p>
        </p:txBody>
      </p:sp>
      <p:pic>
        <p:nvPicPr>
          <p:cNvPr id="5"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92652" y="1315956"/>
            <a:ext cx="2105025" cy="285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843502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8911" y="107278"/>
            <a:ext cx="9404723" cy="1400530"/>
          </a:xfrm>
        </p:spPr>
        <p:txBody>
          <a:bodyPr/>
          <a:lstStyle/>
          <a:p>
            <a:r>
              <a:rPr lang="ro-MD" dirty="0" smtClean="0"/>
              <a:t>Concluzii</a:t>
            </a:r>
            <a:endParaRPr lang="en-US" dirty="0"/>
          </a:p>
        </p:txBody>
      </p:sp>
      <p:sp>
        <p:nvSpPr>
          <p:cNvPr id="3" name="Объект 2"/>
          <p:cNvSpPr>
            <a:spLocks noGrp="1"/>
          </p:cNvSpPr>
          <p:nvPr>
            <p:ph idx="1"/>
          </p:nvPr>
        </p:nvSpPr>
        <p:spPr>
          <a:xfrm>
            <a:off x="0" y="807542"/>
            <a:ext cx="7670800" cy="6131737"/>
          </a:xfrm>
        </p:spPr>
        <p:txBody>
          <a:bodyPr/>
          <a:lstStyle/>
          <a:p>
            <a:pPr marL="0" indent="0">
              <a:buNone/>
            </a:pPr>
            <a:r>
              <a:rPr lang="ro-MD" dirty="0"/>
              <a:t> </a:t>
            </a:r>
            <a:r>
              <a:rPr lang="ro-MD" dirty="0" smtClean="0"/>
              <a:t>  </a:t>
            </a:r>
            <a:r>
              <a:rPr lang="en-US" dirty="0" err="1" smtClean="0"/>
              <a:t>În</a:t>
            </a:r>
            <a:r>
              <a:rPr lang="en-US" dirty="0" smtClean="0"/>
              <a:t> </a:t>
            </a:r>
            <a:r>
              <a:rPr lang="ro-MD" dirty="0" smtClean="0"/>
              <a:t> concluzie </a:t>
            </a:r>
            <a:r>
              <a:rPr lang="en-US" dirty="0" err="1" smtClean="0"/>
              <a:t>examinarea</a:t>
            </a:r>
            <a:r>
              <a:rPr lang="en-US" dirty="0" smtClean="0"/>
              <a:t> </a:t>
            </a:r>
            <a:r>
              <a:rPr lang="en-US" dirty="0" err="1"/>
              <a:t>structurilor</a:t>
            </a:r>
            <a:r>
              <a:rPr lang="en-US" dirty="0"/>
              <a:t> de </a:t>
            </a:r>
            <a:r>
              <a:rPr lang="en-US" dirty="0" err="1"/>
              <a:t>securitate</a:t>
            </a:r>
            <a:r>
              <a:rPr lang="en-US" dirty="0"/>
              <a:t> din </a:t>
            </a:r>
            <a:r>
              <a:rPr lang="en-US" dirty="0" err="1"/>
              <a:t>cadrul</a:t>
            </a:r>
            <a:r>
              <a:rPr lang="en-US" dirty="0"/>
              <a:t> </a:t>
            </a:r>
            <a:r>
              <a:rPr lang="en-US" dirty="0" err="1"/>
              <a:t>unei</a:t>
            </a:r>
            <a:r>
              <a:rPr lang="en-US" dirty="0"/>
              <a:t> </a:t>
            </a:r>
            <a:r>
              <a:rPr lang="en-US" dirty="0" err="1"/>
              <a:t>societăți</a:t>
            </a:r>
            <a:r>
              <a:rPr lang="en-US" dirty="0"/>
              <a:t> </a:t>
            </a:r>
            <a:r>
              <a:rPr lang="en-US" dirty="0" err="1"/>
              <a:t>democratice</a:t>
            </a:r>
            <a:r>
              <a:rPr lang="en-US" dirty="0"/>
              <a:t>, </a:t>
            </a:r>
            <a:r>
              <a:rPr lang="en-US" dirty="0" err="1"/>
              <a:t>evidențiază</a:t>
            </a:r>
            <a:r>
              <a:rPr lang="en-US" dirty="0"/>
              <a:t> </a:t>
            </a:r>
            <a:r>
              <a:rPr lang="en-US" dirty="0" err="1"/>
              <a:t>câteva</a:t>
            </a:r>
            <a:r>
              <a:rPr lang="en-US" dirty="0"/>
              <a:t> </a:t>
            </a:r>
            <a:r>
              <a:rPr lang="en-US" dirty="0" err="1"/>
              <a:t>puncte</a:t>
            </a:r>
            <a:r>
              <a:rPr lang="en-US" dirty="0"/>
              <a:t> </a:t>
            </a:r>
            <a:r>
              <a:rPr lang="en-US" dirty="0" err="1"/>
              <a:t>cheie</a:t>
            </a:r>
            <a:r>
              <a:rPr lang="en-US" dirty="0"/>
              <a:t>. </a:t>
            </a:r>
            <a:r>
              <a:rPr lang="en-US" dirty="0" err="1"/>
              <a:t>Structurile</a:t>
            </a:r>
            <a:r>
              <a:rPr lang="en-US" dirty="0"/>
              <a:t> de </a:t>
            </a:r>
            <a:r>
              <a:rPr lang="en-US" dirty="0" err="1"/>
              <a:t>securitate</a:t>
            </a:r>
            <a:r>
              <a:rPr lang="en-US" dirty="0"/>
              <a:t> </a:t>
            </a:r>
            <a:r>
              <a:rPr lang="en-US" dirty="0" err="1"/>
              <a:t>cuprind</a:t>
            </a:r>
            <a:r>
              <a:rPr lang="en-US" dirty="0"/>
              <a:t> o </a:t>
            </a:r>
            <a:r>
              <a:rPr lang="en-US" dirty="0" err="1"/>
              <a:t>gamă</a:t>
            </a:r>
            <a:r>
              <a:rPr lang="en-US" dirty="0"/>
              <a:t> </a:t>
            </a:r>
            <a:r>
              <a:rPr lang="en-US" dirty="0" err="1"/>
              <a:t>variată</a:t>
            </a:r>
            <a:r>
              <a:rPr lang="en-US" dirty="0"/>
              <a:t> de </a:t>
            </a:r>
            <a:r>
              <a:rPr lang="en-US" dirty="0" err="1"/>
              <a:t>entități</a:t>
            </a:r>
            <a:r>
              <a:rPr lang="en-US" dirty="0"/>
              <a:t>, </a:t>
            </a:r>
            <a:r>
              <a:rPr lang="en-US" dirty="0" err="1"/>
              <a:t>inclusiv</a:t>
            </a:r>
            <a:r>
              <a:rPr lang="en-US" dirty="0"/>
              <a:t> </a:t>
            </a:r>
            <a:r>
              <a:rPr lang="en-US" dirty="0" err="1"/>
              <a:t>forțele</a:t>
            </a:r>
            <a:r>
              <a:rPr lang="en-US" dirty="0"/>
              <a:t> de </a:t>
            </a:r>
            <a:r>
              <a:rPr lang="en-US" dirty="0" err="1"/>
              <a:t>ordine</a:t>
            </a:r>
            <a:r>
              <a:rPr lang="en-US" dirty="0"/>
              <a:t>, </a:t>
            </a:r>
            <a:r>
              <a:rPr lang="en-US" dirty="0" err="1"/>
              <a:t>agențiile</a:t>
            </a:r>
            <a:r>
              <a:rPr lang="en-US" dirty="0"/>
              <a:t> de </a:t>
            </a:r>
            <a:r>
              <a:rPr lang="en-US" dirty="0" err="1"/>
              <a:t>informații</a:t>
            </a:r>
            <a:r>
              <a:rPr lang="en-US" dirty="0"/>
              <a:t> </a:t>
            </a:r>
            <a:r>
              <a:rPr lang="en-US" dirty="0" err="1"/>
              <a:t>și</a:t>
            </a:r>
            <a:r>
              <a:rPr lang="en-US" dirty="0"/>
              <a:t> </a:t>
            </a:r>
            <a:r>
              <a:rPr lang="en-US" dirty="0" err="1"/>
              <a:t>armata</a:t>
            </a:r>
            <a:r>
              <a:rPr lang="en-US" dirty="0"/>
              <a:t>. </a:t>
            </a:r>
            <a:endParaRPr lang="ro-MD" dirty="0" smtClean="0"/>
          </a:p>
          <a:p>
            <a:pPr marL="0" indent="0">
              <a:buNone/>
            </a:pPr>
            <a:r>
              <a:rPr lang="ro-MD" dirty="0"/>
              <a:t> </a:t>
            </a:r>
            <a:r>
              <a:rPr lang="ro-MD" dirty="0" smtClean="0"/>
              <a:t> </a:t>
            </a:r>
            <a:r>
              <a:rPr lang="en-US" dirty="0" err="1" smtClean="0"/>
              <a:t>Scopul</a:t>
            </a:r>
            <a:r>
              <a:rPr lang="en-US" dirty="0" smtClean="0"/>
              <a:t> </a:t>
            </a:r>
            <a:r>
              <a:rPr lang="en-US" dirty="0" err="1"/>
              <a:t>lor</a:t>
            </a:r>
            <a:r>
              <a:rPr lang="en-US" dirty="0"/>
              <a:t> principal </a:t>
            </a:r>
            <a:r>
              <a:rPr lang="en-US" dirty="0" err="1"/>
              <a:t>este</a:t>
            </a:r>
            <a:r>
              <a:rPr lang="en-US" dirty="0"/>
              <a:t> de a </a:t>
            </a:r>
            <a:r>
              <a:rPr lang="en-US" dirty="0" err="1"/>
              <a:t>asigura</a:t>
            </a:r>
            <a:r>
              <a:rPr lang="en-US" dirty="0"/>
              <a:t> </a:t>
            </a:r>
            <a:r>
              <a:rPr lang="en-US" dirty="0" err="1"/>
              <a:t>siguranța</a:t>
            </a:r>
            <a:r>
              <a:rPr lang="en-US" dirty="0"/>
              <a:t>, </a:t>
            </a:r>
            <a:r>
              <a:rPr lang="en-US" dirty="0" err="1"/>
              <a:t>protecția</a:t>
            </a:r>
            <a:r>
              <a:rPr lang="en-US" dirty="0"/>
              <a:t> </a:t>
            </a:r>
            <a:r>
              <a:rPr lang="en-US" dirty="0" err="1"/>
              <a:t>și</a:t>
            </a:r>
            <a:r>
              <a:rPr lang="en-US" dirty="0"/>
              <a:t> </a:t>
            </a:r>
            <a:r>
              <a:rPr lang="en-US" dirty="0" err="1"/>
              <a:t>bunăstarea</a:t>
            </a:r>
            <a:r>
              <a:rPr lang="en-US" dirty="0"/>
              <a:t> </a:t>
            </a:r>
            <a:r>
              <a:rPr lang="en-US" dirty="0" err="1"/>
              <a:t>cetățenilor</a:t>
            </a:r>
            <a:r>
              <a:rPr lang="en-US" dirty="0"/>
              <a:t>, </a:t>
            </a:r>
            <a:r>
              <a:rPr lang="en-US" dirty="0" err="1"/>
              <a:t>respectând</a:t>
            </a:r>
            <a:r>
              <a:rPr lang="en-US" dirty="0"/>
              <a:t> </a:t>
            </a:r>
            <a:r>
              <a:rPr lang="en-US" dirty="0" err="1"/>
              <a:t>în</a:t>
            </a:r>
            <a:r>
              <a:rPr lang="en-US" dirty="0"/>
              <a:t> </a:t>
            </a:r>
            <a:r>
              <a:rPr lang="en-US" dirty="0" err="1"/>
              <a:t>același</a:t>
            </a:r>
            <a:r>
              <a:rPr lang="en-US" dirty="0"/>
              <a:t> </a:t>
            </a:r>
            <a:r>
              <a:rPr lang="en-US" dirty="0" err="1"/>
              <a:t>timp</a:t>
            </a:r>
            <a:r>
              <a:rPr lang="en-US" dirty="0"/>
              <a:t> </a:t>
            </a:r>
            <a:r>
              <a:rPr lang="en-US" dirty="0" err="1"/>
              <a:t>principiile</a:t>
            </a:r>
            <a:r>
              <a:rPr lang="en-US" dirty="0"/>
              <a:t> </a:t>
            </a:r>
            <a:r>
              <a:rPr lang="en-US" dirty="0" err="1"/>
              <a:t>democratice</a:t>
            </a:r>
            <a:r>
              <a:rPr lang="en-US" dirty="0" smtClean="0"/>
              <a:t>.</a:t>
            </a:r>
            <a:endParaRPr lang="ro-MD" dirty="0" smtClean="0"/>
          </a:p>
          <a:p>
            <a:pPr marL="0" indent="0">
              <a:buNone/>
            </a:pPr>
            <a:r>
              <a:rPr lang="ro-MD" dirty="0" smtClean="0"/>
              <a:t>   </a:t>
            </a:r>
            <a:r>
              <a:rPr lang="en-US" dirty="0" err="1" smtClean="0"/>
              <a:t>În</a:t>
            </a:r>
            <a:r>
              <a:rPr lang="en-US" dirty="0" smtClean="0"/>
              <a:t> </a:t>
            </a:r>
            <a:r>
              <a:rPr lang="en-US" dirty="0" err="1"/>
              <a:t>viitor</a:t>
            </a:r>
            <a:r>
              <a:rPr lang="en-US" dirty="0"/>
              <a:t>, </a:t>
            </a:r>
            <a:r>
              <a:rPr lang="en-US" dirty="0" err="1"/>
              <a:t>structurile</a:t>
            </a:r>
            <a:r>
              <a:rPr lang="en-US" dirty="0"/>
              <a:t> de </a:t>
            </a:r>
            <a:r>
              <a:rPr lang="en-US" dirty="0" err="1"/>
              <a:t>securitate</a:t>
            </a:r>
            <a:r>
              <a:rPr lang="en-US" dirty="0"/>
              <a:t> din </a:t>
            </a:r>
            <a:r>
              <a:rPr lang="en-US" dirty="0" err="1"/>
              <a:t>societățile</a:t>
            </a:r>
            <a:r>
              <a:rPr lang="en-US" dirty="0"/>
              <a:t> </a:t>
            </a:r>
            <a:r>
              <a:rPr lang="en-US" dirty="0" err="1"/>
              <a:t>democratice</a:t>
            </a:r>
            <a:r>
              <a:rPr lang="en-US" dirty="0"/>
              <a:t> </a:t>
            </a:r>
            <a:r>
              <a:rPr lang="en-US" dirty="0" err="1"/>
              <a:t>vor</a:t>
            </a:r>
            <a:r>
              <a:rPr lang="en-US" dirty="0"/>
              <a:t> </a:t>
            </a:r>
            <a:r>
              <a:rPr lang="en-US" dirty="0" err="1"/>
              <a:t>trebui</a:t>
            </a:r>
            <a:r>
              <a:rPr lang="en-US" dirty="0"/>
              <a:t> </a:t>
            </a:r>
            <a:r>
              <a:rPr lang="en-US" dirty="0" err="1"/>
              <a:t>să</a:t>
            </a:r>
            <a:r>
              <a:rPr lang="en-US" dirty="0"/>
              <a:t> </a:t>
            </a:r>
            <a:r>
              <a:rPr lang="en-US" dirty="0" err="1"/>
              <a:t>facă</a:t>
            </a:r>
            <a:r>
              <a:rPr lang="en-US" dirty="0"/>
              <a:t> </a:t>
            </a:r>
            <a:r>
              <a:rPr lang="en-US" dirty="0" err="1"/>
              <a:t>față</a:t>
            </a:r>
            <a:r>
              <a:rPr lang="en-US" dirty="0"/>
              <a:t> </a:t>
            </a:r>
            <a:r>
              <a:rPr lang="en-US" dirty="0" err="1"/>
              <a:t>provocărilor</a:t>
            </a:r>
            <a:r>
              <a:rPr lang="en-US" dirty="0"/>
              <a:t> </a:t>
            </a:r>
            <a:r>
              <a:rPr lang="en-US" dirty="0" err="1"/>
              <a:t>în</a:t>
            </a:r>
            <a:r>
              <a:rPr lang="en-US" dirty="0"/>
              <a:t> </a:t>
            </a:r>
            <a:r>
              <a:rPr lang="en-US" dirty="0" err="1"/>
              <a:t>evoluție</a:t>
            </a:r>
            <a:r>
              <a:rPr lang="en-US" dirty="0"/>
              <a:t>, </a:t>
            </a:r>
            <a:r>
              <a:rPr lang="en-US" dirty="0" err="1"/>
              <a:t>susținând</a:t>
            </a:r>
            <a:r>
              <a:rPr lang="en-US" dirty="0"/>
              <a:t> </a:t>
            </a:r>
            <a:r>
              <a:rPr lang="en-US" dirty="0" err="1"/>
              <a:t>în</a:t>
            </a:r>
            <a:r>
              <a:rPr lang="en-US" dirty="0"/>
              <a:t> </a:t>
            </a:r>
            <a:r>
              <a:rPr lang="en-US" dirty="0" err="1"/>
              <a:t>același</a:t>
            </a:r>
            <a:r>
              <a:rPr lang="en-US" dirty="0"/>
              <a:t> </a:t>
            </a:r>
            <a:r>
              <a:rPr lang="en-US" dirty="0" err="1"/>
              <a:t>timp</a:t>
            </a:r>
            <a:r>
              <a:rPr lang="en-US" dirty="0"/>
              <a:t> </a:t>
            </a:r>
            <a:r>
              <a:rPr lang="en-US" dirty="0" err="1"/>
              <a:t>valorile</a:t>
            </a:r>
            <a:r>
              <a:rPr lang="en-US" dirty="0"/>
              <a:t> </a:t>
            </a:r>
            <a:r>
              <a:rPr lang="en-US" dirty="0" err="1"/>
              <a:t>democratice</a:t>
            </a:r>
            <a:r>
              <a:rPr lang="en-US" dirty="0"/>
              <a:t>. </a:t>
            </a:r>
            <a:endParaRPr lang="ro-MD" dirty="0" smtClean="0"/>
          </a:p>
          <a:p>
            <a:pPr marL="0" indent="0">
              <a:buNone/>
            </a:pPr>
            <a:r>
              <a:rPr lang="ro-MD" dirty="0"/>
              <a:t> </a:t>
            </a:r>
            <a:r>
              <a:rPr lang="ro-MD" dirty="0" smtClean="0"/>
              <a:t>  </a:t>
            </a:r>
            <a:r>
              <a:rPr lang="en-US" dirty="0" err="1" smtClean="0"/>
              <a:t>Găsirea</a:t>
            </a:r>
            <a:r>
              <a:rPr lang="en-US" dirty="0" smtClean="0"/>
              <a:t> </a:t>
            </a:r>
            <a:r>
              <a:rPr lang="en-US" dirty="0" err="1"/>
              <a:t>echilibrului</a:t>
            </a:r>
            <a:r>
              <a:rPr lang="en-US" dirty="0"/>
              <a:t> </a:t>
            </a:r>
            <a:r>
              <a:rPr lang="en-US" dirty="0" err="1"/>
              <a:t>corect</a:t>
            </a:r>
            <a:r>
              <a:rPr lang="en-US" dirty="0"/>
              <a:t> </a:t>
            </a:r>
            <a:r>
              <a:rPr lang="en-US" dirty="0" err="1"/>
              <a:t>între</a:t>
            </a:r>
            <a:r>
              <a:rPr lang="en-US" dirty="0"/>
              <a:t> </a:t>
            </a:r>
            <a:r>
              <a:rPr lang="en-US" dirty="0" err="1"/>
              <a:t>securitate</a:t>
            </a:r>
            <a:r>
              <a:rPr lang="en-US" dirty="0"/>
              <a:t> </a:t>
            </a:r>
            <a:r>
              <a:rPr lang="en-US" dirty="0" err="1"/>
              <a:t>și</a:t>
            </a:r>
            <a:r>
              <a:rPr lang="en-US" dirty="0"/>
              <a:t> </a:t>
            </a:r>
            <a:r>
              <a:rPr lang="en-US" dirty="0" err="1"/>
              <a:t>libertățile</a:t>
            </a:r>
            <a:r>
              <a:rPr lang="en-US" dirty="0"/>
              <a:t> </a:t>
            </a:r>
            <a:r>
              <a:rPr lang="en-US" dirty="0" err="1"/>
              <a:t>individuale</a:t>
            </a:r>
            <a:r>
              <a:rPr lang="en-US" dirty="0"/>
              <a:t>, </a:t>
            </a:r>
            <a:r>
              <a:rPr lang="en-US" dirty="0" err="1"/>
              <a:t>valorificarea</a:t>
            </a:r>
            <a:r>
              <a:rPr lang="en-US" dirty="0"/>
              <a:t> </a:t>
            </a:r>
            <a:r>
              <a:rPr lang="en-US" dirty="0" err="1"/>
              <a:t>responsabilă</a:t>
            </a:r>
            <a:r>
              <a:rPr lang="en-US" dirty="0"/>
              <a:t> a </a:t>
            </a:r>
            <a:r>
              <a:rPr lang="en-US" dirty="0" err="1"/>
              <a:t>tehnologiei</a:t>
            </a:r>
            <a:r>
              <a:rPr lang="en-US" dirty="0"/>
              <a:t> </a:t>
            </a:r>
            <a:r>
              <a:rPr lang="en-US" dirty="0" err="1"/>
              <a:t>și</a:t>
            </a:r>
            <a:r>
              <a:rPr lang="en-US" dirty="0"/>
              <a:t> </a:t>
            </a:r>
            <a:r>
              <a:rPr lang="en-US" dirty="0" err="1"/>
              <a:t>promovarea</a:t>
            </a:r>
            <a:r>
              <a:rPr lang="en-US" dirty="0"/>
              <a:t> </a:t>
            </a:r>
            <a:r>
              <a:rPr lang="en-US" dirty="0" err="1"/>
              <a:t>colaborării</a:t>
            </a:r>
            <a:r>
              <a:rPr lang="en-US" dirty="0"/>
              <a:t> </a:t>
            </a:r>
            <a:r>
              <a:rPr lang="en-US" dirty="0" err="1"/>
              <a:t>internaționale</a:t>
            </a:r>
            <a:r>
              <a:rPr lang="en-US" dirty="0"/>
              <a:t> </a:t>
            </a:r>
            <a:r>
              <a:rPr lang="en-US" dirty="0" err="1"/>
              <a:t>vor</a:t>
            </a:r>
            <a:r>
              <a:rPr lang="en-US" dirty="0"/>
              <a:t> fi </a:t>
            </a:r>
            <a:r>
              <a:rPr lang="en-US" dirty="0" err="1"/>
              <a:t>esențiale</a:t>
            </a:r>
            <a:r>
              <a:rPr lang="en-US" dirty="0"/>
              <a:t> </a:t>
            </a:r>
            <a:r>
              <a:rPr lang="en-US" dirty="0" err="1"/>
              <a:t>pentru</a:t>
            </a:r>
            <a:r>
              <a:rPr lang="en-US" dirty="0"/>
              <a:t> </a:t>
            </a:r>
            <a:r>
              <a:rPr lang="en-US" dirty="0" err="1"/>
              <a:t>asigurarea</a:t>
            </a:r>
            <a:r>
              <a:rPr lang="en-US" dirty="0"/>
              <a:t> </a:t>
            </a:r>
            <a:r>
              <a:rPr lang="en-US" dirty="0" err="1"/>
              <a:t>eficacității</a:t>
            </a:r>
            <a:r>
              <a:rPr lang="en-US" dirty="0"/>
              <a:t> </a:t>
            </a:r>
            <a:r>
              <a:rPr lang="en-US" dirty="0" err="1"/>
              <a:t>și</a:t>
            </a:r>
            <a:r>
              <a:rPr lang="en-US" dirty="0"/>
              <a:t> </a:t>
            </a:r>
            <a:r>
              <a:rPr lang="en-US" dirty="0" err="1"/>
              <a:t>legitimității</a:t>
            </a:r>
            <a:r>
              <a:rPr lang="en-US" dirty="0"/>
              <a:t> </a:t>
            </a:r>
            <a:r>
              <a:rPr lang="en-US" dirty="0" err="1"/>
              <a:t>măsurilor</a:t>
            </a:r>
            <a:r>
              <a:rPr lang="en-US" dirty="0"/>
              <a:t> de </a:t>
            </a:r>
            <a:r>
              <a:rPr lang="en-US" dirty="0" err="1"/>
              <a:t>securitate</a:t>
            </a:r>
            <a:r>
              <a:rPr lang="en-US" dirty="0"/>
              <a:t> </a:t>
            </a:r>
            <a:r>
              <a:rPr lang="en-US" dirty="0" err="1"/>
              <a:t>în</a:t>
            </a:r>
            <a:r>
              <a:rPr lang="en-US" dirty="0"/>
              <a:t> </a:t>
            </a:r>
            <a:r>
              <a:rPr lang="en-US" dirty="0" err="1"/>
              <a:t>anii</a:t>
            </a:r>
            <a:r>
              <a:rPr lang="en-US" dirty="0"/>
              <a:t> </a:t>
            </a:r>
            <a:r>
              <a:rPr lang="en-US" dirty="0" err="1"/>
              <a:t>următori</a:t>
            </a:r>
            <a:r>
              <a:rPr lang="en-US" dirty="0"/>
              <a:t>.</a:t>
            </a:r>
          </a:p>
        </p:txBody>
      </p:sp>
      <p:pic>
        <p:nvPicPr>
          <p:cNvPr id="1026" name="Picture 2" descr="Transumanismul: Viitorul evoluției umane? / Articol generat cu AI"/>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86883" y="1158241"/>
            <a:ext cx="3705117" cy="23156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80783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o-MD" dirty="0" smtClean="0"/>
              <a:t>Cuprins:</a:t>
            </a:r>
            <a:endParaRPr lang="en-US" dirty="0"/>
          </a:p>
        </p:txBody>
      </p:sp>
      <p:sp>
        <p:nvSpPr>
          <p:cNvPr id="3" name="Объект 2"/>
          <p:cNvSpPr>
            <a:spLocks noGrp="1"/>
          </p:cNvSpPr>
          <p:nvPr>
            <p:ph idx="1"/>
          </p:nvPr>
        </p:nvSpPr>
        <p:spPr>
          <a:xfrm>
            <a:off x="415335" y="1853248"/>
            <a:ext cx="8946541" cy="4195481"/>
          </a:xfrm>
        </p:spPr>
        <p:txBody>
          <a:bodyPr/>
          <a:lstStyle/>
          <a:p>
            <a:r>
              <a:rPr lang="ro-MD" sz="2800" dirty="0" smtClean="0"/>
              <a:t>Introducere</a:t>
            </a:r>
          </a:p>
          <a:p>
            <a:r>
              <a:rPr lang="ro-MD" sz="2800" dirty="0" smtClean="0"/>
              <a:t>Tipuri de structuri de securitate</a:t>
            </a:r>
          </a:p>
          <a:p>
            <a:r>
              <a:rPr lang="ro-MD" sz="2800" dirty="0" smtClean="0"/>
              <a:t>Componenetele cheie ale structurilor de securitate</a:t>
            </a:r>
          </a:p>
          <a:p>
            <a:r>
              <a:rPr lang="ro-MD" sz="2800" dirty="0" smtClean="0"/>
              <a:t>Provocări și critici la adresa structurilor de securitate</a:t>
            </a:r>
          </a:p>
          <a:p>
            <a:r>
              <a:rPr lang="ro-MD" sz="2800" dirty="0" smtClean="0"/>
              <a:t>Concluzii</a:t>
            </a:r>
          </a:p>
          <a:p>
            <a:pPr marL="0" indent="0">
              <a:buNone/>
            </a:pPr>
            <a:endParaRPr lang="ro-MD" dirty="0" smtClean="0"/>
          </a:p>
          <a:p>
            <a:endParaRPr lang="ro-MD" dirty="0" smtClean="0"/>
          </a:p>
          <a:p>
            <a:endParaRPr lang="ro-MD" dirty="0" smtClean="0"/>
          </a:p>
          <a:p>
            <a:endParaRPr lang="ro-MD" dirty="0" smtClean="0"/>
          </a:p>
        </p:txBody>
      </p:sp>
    </p:spTree>
    <p:extLst>
      <p:ext uri="{BB962C8B-B14F-4D97-AF65-F5344CB8AC3E}">
        <p14:creationId xmlns:p14="http://schemas.microsoft.com/office/powerpoint/2010/main" val="30598419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o-MD" dirty="0" smtClean="0"/>
              <a:t>                     </a:t>
            </a:r>
            <a:r>
              <a:rPr lang="ro-MD" dirty="0" smtClean="0">
                <a:solidFill>
                  <a:schemeClr val="accent6">
                    <a:lumMod val="40000"/>
                    <a:lumOff val="60000"/>
                  </a:schemeClr>
                </a:solidFill>
              </a:rPr>
              <a:t>Introducere</a:t>
            </a:r>
            <a:endParaRPr lang="en-US" dirty="0">
              <a:solidFill>
                <a:schemeClr val="accent6">
                  <a:lumMod val="40000"/>
                  <a:lumOff val="60000"/>
                </a:schemeClr>
              </a:solidFill>
            </a:endParaRPr>
          </a:p>
        </p:txBody>
      </p:sp>
      <p:sp>
        <p:nvSpPr>
          <p:cNvPr id="3" name="Объект 2"/>
          <p:cNvSpPr>
            <a:spLocks noGrp="1"/>
          </p:cNvSpPr>
          <p:nvPr>
            <p:ph idx="1"/>
          </p:nvPr>
        </p:nvSpPr>
        <p:spPr>
          <a:xfrm>
            <a:off x="435429" y="1297577"/>
            <a:ext cx="11625942" cy="5486399"/>
          </a:xfrm>
        </p:spPr>
        <p:txBody>
          <a:bodyPr>
            <a:normAutofit lnSpcReduction="10000"/>
          </a:bodyPr>
          <a:lstStyle/>
          <a:p>
            <a:pPr marL="0" indent="0">
              <a:buNone/>
            </a:pPr>
            <a:r>
              <a:rPr lang="ro-MD" dirty="0" smtClean="0">
                <a:latin typeface="Arial Black" panose="020B0A04020102020204" pitchFamily="34" charset="0"/>
              </a:rPr>
              <a:t>Definiția: </a:t>
            </a:r>
            <a:r>
              <a:rPr lang="ro-MD" dirty="0" smtClean="0"/>
              <a:t>Structurile </a:t>
            </a:r>
            <a:r>
              <a:rPr lang="ro-MD" dirty="0"/>
              <a:t>de securitate se referă la diferitele sisteme, măsuri și mecanisme puse în aplicare pentru a proteja activele, informațiile sau persoanele de diferite amenințări și riscuri. Aceste structuri pot lua mai multe forme și sunt concepute pentru a proteja împotriva unei game largi de pericole potențiale, inclusiv amenințări fizice, cibernetice, financiare sau organizaționale</a:t>
            </a:r>
            <a:r>
              <a:rPr lang="ro-MD" dirty="0" smtClean="0"/>
              <a:t>.</a:t>
            </a:r>
          </a:p>
          <a:p>
            <a:pPr marL="0" indent="0">
              <a:buNone/>
            </a:pPr>
            <a:r>
              <a:rPr lang="ro-MD" dirty="0" smtClean="0">
                <a:latin typeface="Arial Black" panose="020B0A04020102020204" pitchFamily="34" charset="0"/>
              </a:rPr>
              <a:t>Importanța structrurilor de securitate într-o societate democrată se exprimă prin:</a:t>
            </a:r>
          </a:p>
          <a:p>
            <a:r>
              <a:rPr lang="ro-MD" dirty="0">
                <a:latin typeface="+mn-lt"/>
              </a:rPr>
              <a:t>Protecția drepturilor fundamentale </a:t>
            </a:r>
            <a:r>
              <a:rPr lang="ro-MD" dirty="0" smtClean="0">
                <a:latin typeface="+mn-lt"/>
              </a:rPr>
              <a:t>și </a:t>
            </a:r>
            <a:r>
              <a:rPr lang="ro-MD" dirty="0">
                <a:latin typeface="+mn-lt"/>
              </a:rPr>
              <a:t>libertăților individuale ale cetățeanului</a:t>
            </a:r>
            <a:r>
              <a:rPr lang="ro-MD" dirty="0" smtClean="0">
                <a:latin typeface="+mn-lt"/>
              </a:rPr>
              <a:t>;</a:t>
            </a:r>
          </a:p>
          <a:p>
            <a:r>
              <a:rPr lang="ro-MD" dirty="0" smtClean="0">
                <a:latin typeface="+mn-lt"/>
              </a:rPr>
              <a:t> </a:t>
            </a:r>
            <a:r>
              <a:rPr lang="ro-MD" dirty="0">
                <a:latin typeface="+mn-lt"/>
              </a:rPr>
              <a:t>Sprijinirea </a:t>
            </a:r>
            <a:r>
              <a:rPr lang="ro-MD" dirty="0" smtClean="0">
                <a:latin typeface="+mn-lt"/>
              </a:rPr>
              <a:t>Statului </a:t>
            </a:r>
            <a:r>
              <a:rPr lang="ro-MD" dirty="0">
                <a:latin typeface="+mn-lt"/>
              </a:rPr>
              <a:t>de </a:t>
            </a:r>
            <a:r>
              <a:rPr lang="ro-MD" dirty="0" smtClean="0">
                <a:latin typeface="+mn-lt"/>
              </a:rPr>
              <a:t>drept</a:t>
            </a:r>
            <a:r>
              <a:rPr lang="ro-MD" dirty="0">
                <a:latin typeface="+mn-lt"/>
              </a:rPr>
              <a:t>, toți cetățenii, inclusiv cei implicați în securitate și aplicarea legii, sunt supuși legii; </a:t>
            </a:r>
            <a:endParaRPr lang="ro-MD" dirty="0" smtClean="0">
              <a:latin typeface="+mn-lt"/>
            </a:endParaRPr>
          </a:p>
          <a:p>
            <a:r>
              <a:rPr lang="ro-MD" dirty="0" smtClean="0">
                <a:latin typeface="+mn-lt"/>
              </a:rPr>
              <a:t>Menținerea </a:t>
            </a:r>
            <a:r>
              <a:rPr lang="ro-MD" dirty="0">
                <a:latin typeface="+mn-lt"/>
              </a:rPr>
              <a:t>siguranței publice și protejarea cetățenilor de diverse amenințări, inclusiv activități criminale, terorism, dezastre naturale și crize de sănătate publică; </a:t>
            </a:r>
            <a:endParaRPr lang="ro-MD" dirty="0" smtClean="0">
              <a:latin typeface="+mn-lt"/>
            </a:endParaRPr>
          </a:p>
          <a:p>
            <a:r>
              <a:rPr lang="ro-MD" dirty="0" smtClean="0">
                <a:latin typeface="+mn-lt"/>
              </a:rPr>
              <a:t>Structurile </a:t>
            </a:r>
            <a:r>
              <a:rPr lang="ro-MD" dirty="0">
                <a:latin typeface="+mn-lt"/>
              </a:rPr>
              <a:t>de securitate sunt responsabile pentru protejarea instituțiilor democratice precum guvernul, sistemul judiciar și procesele electorale; </a:t>
            </a:r>
            <a:endParaRPr lang="ro-MD" dirty="0" smtClean="0">
              <a:latin typeface="+mn-lt"/>
            </a:endParaRPr>
          </a:p>
          <a:p>
            <a:r>
              <a:rPr lang="ro-MD" dirty="0" smtClean="0">
                <a:latin typeface="+mn-lt"/>
              </a:rPr>
              <a:t>Libertatea </a:t>
            </a:r>
            <a:r>
              <a:rPr lang="ro-MD" dirty="0">
                <a:latin typeface="+mn-lt"/>
              </a:rPr>
              <a:t>de exprimare este un principiu democratic de bază. Structurile de securitate ajută la protejarea acestei libertăți, asigurându-se că indivizii își pot exprima opiniile și ideile fără teama de vătămare fizică sau intimidare.</a:t>
            </a:r>
          </a:p>
          <a:p>
            <a:pPr marL="0" indent="0">
              <a:buNone/>
            </a:pPr>
            <a:endParaRPr lang="ro-MD" dirty="0" smtClean="0">
              <a:latin typeface="+mn-lt"/>
            </a:endParaRPr>
          </a:p>
          <a:p>
            <a:pPr marL="0" indent="0">
              <a:buNone/>
            </a:pPr>
            <a:endParaRPr lang="en-US" dirty="0">
              <a:latin typeface="Arial Black" panose="020B0A04020102020204" pitchFamily="34" charset="0"/>
            </a:endParaRPr>
          </a:p>
        </p:txBody>
      </p:sp>
    </p:spTree>
    <p:extLst>
      <p:ext uri="{BB962C8B-B14F-4D97-AF65-F5344CB8AC3E}">
        <p14:creationId xmlns:p14="http://schemas.microsoft.com/office/powerpoint/2010/main" val="38715612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35132" y="296091"/>
            <a:ext cx="7428411" cy="6392091"/>
          </a:xfrm>
        </p:spPr>
        <p:txBody>
          <a:bodyPr/>
          <a:lstStyle/>
          <a:p>
            <a:r>
              <a:rPr lang="en-US" dirty="0" err="1"/>
              <a:t>Într</a:t>
            </a:r>
            <a:r>
              <a:rPr lang="en-US" dirty="0"/>
              <a:t>-o </a:t>
            </a:r>
            <a:r>
              <a:rPr lang="en-US" dirty="0" err="1"/>
              <a:t>societate</a:t>
            </a:r>
            <a:r>
              <a:rPr lang="en-US" dirty="0"/>
              <a:t> </a:t>
            </a:r>
            <a:r>
              <a:rPr lang="en-US" dirty="0" err="1"/>
              <a:t>democratică</a:t>
            </a:r>
            <a:r>
              <a:rPr lang="en-US" dirty="0"/>
              <a:t>, </a:t>
            </a:r>
            <a:r>
              <a:rPr lang="en-US" dirty="0" err="1"/>
              <a:t>există</a:t>
            </a:r>
            <a:r>
              <a:rPr lang="en-US" dirty="0"/>
              <a:t> o </a:t>
            </a:r>
            <a:r>
              <a:rPr lang="en-US" dirty="0" err="1"/>
              <a:t>tensiune</a:t>
            </a:r>
            <a:r>
              <a:rPr lang="en-US" dirty="0"/>
              <a:t> </a:t>
            </a:r>
            <a:r>
              <a:rPr lang="en-US" dirty="0" err="1"/>
              <a:t>constantă</a:t>
            </a:r>
            <a:r>
              <a:rPr lang="en-US" dirty="0"/>
              <a:t> </a:t>
            </a:r>
            <a:r>
              <a:rPr lang="en-US" dirty="0" err="1"/>
              <a:t>între</a:t>
            </a:r>
            <a:r>
              <a:rPr lang="en-US" dirty="0"/>
              <a:t> </a:t>
            </a:r>
            <a:r>
              <a:rPr lang="en-US" dirty="0" err="1"/>
              <a:t>nevoia</a:t>
            </a:r>
            <a:r>
              <a:rPr lang="en-US" dirty="0"/>
              <a:t> de </a:t>
            </a:r>
            <a:r>
              <a:rPr lang="en-US" dirty="0" err="1"/>
              <a:t>securitate</a:t>
            </a:r>
            <a:r>
              <a:rPr lang="en-US" dirty="0"/>
              <a:t> </a:t>
            </a:r>
            <a:r>
              <a:rPr lang="en-US" dirty="0" err="1"/>
              <a:t>și</a:t>
            </a:r>
            <a:r>
              <a:rPr lang="en-US" dirty="0"/>
              <a:t> </a:t>
            </a:r>
            <a:r>
              <a:rPr lang="en-US" dirty="0" err="1"/>
              <a:t>protecția</a:t>
            </a:r>
            <a:r>
              <a:rPr lang="en-US" dirty="0"/>
              <a:t> </a:t>
            </a:r>
            <a:r>
              <a:rPr lang="en-US" dirty="0" err="1"/>
              <a:t>libertăților</a:t>
            </a:r>
            <a:r>
              <a:rPr lang="en-US" dirty="0"/>
              <a:t> </a:t>
            </a:r>
            <a:r>
              <a:rPr lang="en-US" dirty="0" err="1"/>
              <a:t>civile</a:t>
            </a:r>
            <a:r>
              <a:rPr lang="en-US" dirty="0"/>
              <a:t>. </a:t>
            </a:r>
            <a:r>
              <a:rPr lang="en-US" dirty="0" err="1"/>
              <a:t>Structurile</a:t>
            </a:r>
            <a:r>
              <a:rPr lang="en-US" dirty="0"/>
              <a:t> de </a:t>
            </a:r>
            <a:r>
              <a:rPr lang="en-US" dirty="0" err="1"/>
              <a:t>securitate</a:t>
            </a:r>
            <a:r>
              <a:rPr lang="en-US" dirty="0"/>
              <a:t> </a:t>
            </a:r>
            <a:r>
              <a:rPr lang="en-US" dirty="0" err="1"/>
              <a:t>sunt</a:t>
            </a:r>
            <a:r>
              <a:rPr lang="en-US" dirty="0"/>
              <a:t> </a:t>
            </a:r>
            <a:r>
              <a:rPr lang="en-US" dirty="0" err="1"/>
              <a:t>responsabile</a:t>
            </a:r>
            <a:r>
              <a:rPr lang="en-US" dirty="0"/>
              <a:t> </a:t>
            </a:r>
            <a:r>
              <a:rPr lang="en-US" dirty="0" err="1"/>
              <a:t>pentru</a:t>
            </a:r>
            <a:r>
              <a:rPr lang="en-US" dirty="0"/>
              <a:t> </a:t>
            </a:r>
            <a:r>
              <a:rPr lang="en-US" dirty="0" err="1"/>
              <a:t>atingerea</a:t>
            </a:r>
            <a:r>
              <a:rPr lang="en-US" dirty="0"/>
              <a:t> </a:t>
            </a:r>
            <a:r>
              <a:rPr lang="en-US" dirty="0" err="1"/>
              <a:t>unui</a:t>
            </a:r>
            <a:r>
              <a:rPr lang="en-US" dirty="0"/>
              <a:t> </a:t>
            </a:r>
            <a:r>
              <a:rPr lang="en-US" dirty="0" err="1"/>
              <a:t>echilibru</a:t>
            </a:r>
            <a:r>
              <a:rPr lang="en-US" dirty="0"/>
              <a:t> </a:t>
            </a:r>
            <a:r>
              <a:rPr lang="en-US" dirty="0" err="1"/>
              <a:t>între</a:t>
            </a:r>
            <a:r>
              <a:rPr lang="en-US" dirty="0"/>
              <a:t> </a:t>
            </a:r>
            <a:r>
              <a:rPr lang="en-US" dirty="0" err="1"/>
              <a:t>aceste</a:t>
            </a:r>
            <a:r>
              <a:rPr lang="en-US" dirty="0"/>
              <a:t> </a:t>
            </a:r>
            <a:r>
              <a:rPr lang="en-US" dirty="0" err="1"/>
              <a:t>interese</a:t>
            </a:r>
            <a:r>
              <a:rPr lang="en-US" dirty="0"/>
              <a:t>, </a:t>
            </a:r>
            <a:r>
              <a:rPr lang="en-US" dirty="0" err="1"/>
              <a:t>asigurându</a:t>
            </a:r>
            <a:r>
              <a:rPr lang="en-US" dirty="0"/>
              <a:t>-se </a:t>
            </a:r>
            <a:r>
              <a:rPr lang="en-US" dirty="0" err="1"/>
              <a:t>că</a:t>
            </a:r>
            <a:r>
              <a:rPr lang="en-US" dirty="0"/>
              <a:t> </a:t>
            </a:r>
            <a:r>
              <a:rPr lang="en-US" dirty="0" err="1"/>
              <a:t>măsurile</a:t>
            </a:r>
            <a:r>
              <a:rPr lang="en-US" dirty="0"/>
              <a:t> de </a:t>
            </a:r>
            <a:r>
              <a:rPr lang="en-US" dirty="0" err="1"/>
              <a:t>securitate</a:t>
            </a:r>
            <a:r>
              <a:rPr lang="en-US" dirty="0"/>
              <a:t> nu </a:t>
            </a:r>
            <a:r>
              <a:rPr lang="en-US" dirty="0" err="1"/>
              <a:t>încalcă</a:t>
            </a:r>
            <a:r>
              <a:rPr lang="en-US" dirty="0"/>
              <a:t> </a:t>
            </a:r>
            <a:r>
              <a:rPr lang="en-US" dirty="0" err="1"/>
              <a:t>în</a:t>
            </a:r>
            <a:r>
              <a:rPr lang="en-US" dirty="0"/>
              <a:t> mod </a:t>
            </a:r>
            <a:r>
              <a:rPr lang="en-US" dirty="0" err="1"/>
              <a:t>nejustificat</a:t>
            </a:r>
            <a:r>
              <a:rPr lang="en-US" dirty="0"/>
              <a:t> </a:t>
            </a:r>
            <a:r>
              <a:rPr lang="en-US" dirty="0" err="1"/>
              <a:t>drepturile</a:t>
            </a:r>
            <a:r>
              <a:rPr lang="en-US" dirty="0"/>
              <a:t> </a:t>
            </a:r>
            <a:r>
              <a:rPr lang="en-US" dirty="0" err="1"/>
              <a:t>și</a:t>
            </a:r>
            <a:r>
              <a:rPr lang="en-US" dirty="0"/>
              <a:t> </a:t>
            </a:r>
            <a:r>
              <a:rPr lang="en-US" dirty="0" err="1"/>
              <a:t>libertățile</a:t>
            </a:r>
            <a:r>
              <a:rPr lang="en-US" dirty="0"/>
              <a:t> </a:t>
            </a:r>
            <a:r>
              <a:rPr lang="en-US" dirty="0" err="1"/>
              <a:t>cetățenilor</a:t>
            </a:r>
            <a:r>
              <a:rPr lang="en-US" dirty="0" smtClean="0"/>
              <a:t>.</a:t>
            </a:r>
            <a:endParaRPr lang="ro-MD" dirty="0" smtClean="0"/>
          </a:p>
          <a:p>
            <a:r>
              <a:rPr lang="en-US" dirty="0" err="1"/>
              <a:t>Societățile</a:t>
            </a:r>
            <a:r>
              <a:rPr lang="en-US" dirty="0"/>
              <a:t> </a:t>
            </a:r>
            <a:r>
              <a:rPr lang="en-US" dirty="0" err="1"/>
              <a:t>democratice</a:t>
            </a:r>
            <a:r>
              <a:rPr lang="en-US" dirty="0"/>
              <a:t> au de </a:t>
            </a:r>
            <a:r>
              <a:rPr lang="en-US" dirty="0" err="1"/>
              <a:t>obicei</a:t>
            </a:r>
            <a:r>
              <a:rPr lang="en-US" dirty="0"/>
              <a:t> </a:t>
            </a:r>
            <a:r>
              <a:rPr lang="en-US" dirty="0" err="1"/>
              <a:t>mecanisme</a:t>
            </a:r>
            <a:r>
              <a:rPr lang="en-US" dirty="0"/>
              <a:t> de </a:t>
            </a:r>
            <a:r>
              <a:rPr lang="en-US" dirty="0" err="1"/>
              <a:t>supraveghere</a:t>
            </a:r>
            <a:r>
              <a:rPr lang="en-US" dirty="0"/>
              <a:t> </a:t>
            </a:r>
            <a:r>
              <a:rPr lang="en-US" dirty="0" err="1"/>
              <a:t>și</a:t>
            </a:r>
            <a:r>
              <a:rPr lang="en-US" dirty="0"/>
              <a:t> </a:t>
            </a:r>
            <a:r>
              <a:rPr lang="en-US" dirty="0" err="1"/>
              <a:t>responsabilitate</a:t>
            </a:r>
            <a:r>
              <a:rPr lang="en-US" dirty="0"/>
              <a:t> a </a:t>
            </a:r>
            <a:r>
              <a:rPr lang="en-US" dirty="0" err="1"/>
              <a:t>structurilor</a:t>
            </a:r>
            <a:r>
              <a:rPr lang="en-US" dirty="0"/>
              <a:t> de </a:t>
            </a:r>
            <a:r>
              <a:rPr lang="en-US" dirty="0" err="1"/>
              <a:t>securitate</a:t>
            </a:r>
            <a:r>
              <a:rPr lang="en-US" dirty="0"/>
              <a:t>. </a:t>
            </a:r>
            <a:r>
              <a:rPr lang="en-US" dirty="0" err="1"/>
              <a:t>Acest</a:t>
            </a:r>
            <a:r>
              <a:rPr lang="en-US" dirty="0"/>
              <a:t> </a:t>
            </a:r>
            <a:r>
              <a:rPr lang="en-US" dirty="0" err="1"/>
              <a:t>lucru</a:t>
            </a:r>
            <a:r>
              <a:rPr lang="en-US" dirty="0"/>
              <a:t> </a:t>
            </a:r>
            <a:r>
              <a:rPr lang="en-US" dirty="0" err="1"/>
              <a:t>ajută</a:t>
            </a:r>
            <a:r>
              <a:rPr lang="en-US" dirty="0"/>
              <a:t> la </a:t>
            </a:r>
            <a:r>
              <a:rPr lang="en-US" dirty="0" err="1"/>
              <a:t>prevenirea</a:t>
            </a:r>
            <a:r>
              <a:rPr lang="en-US" dirty="0"/>
              <a:t> </a:t>
            </a:r>
            <a:r>
              <a:rPr lang="en-US" dirty="0" err="1"/>
              <a:t>abuzului</a:t>
            </a:r>
            <a:r>
              <a:rPr lang="en-US" dirty="0"/>
              <a:t> de </a:t>
            </a:r>
            <a:r>
              <a:rPr lang="en-US" dirty="0" err="1"/>
              <a:t>putere</a:t>
            </a:r>
            <a:r>
              <a:rPr lang="en-US" dirty="0"/>
              <a:t>, a </a:t>
            </a:r>
            <a:r>
              <a:rPr lang="en-US" dirty="0" err="1"/>
              <a:t>conduitei</a:t>
            </a:r>
            <a:r>
              <a:rPr lang="en-US" dirty="0"/>
              <a:t> </a:t>
            </a:r>
            <a:r>
              <a:rPr lang="en-US" dirty="0" err="1"/>
              <a:t>greșite</a:t>
            </a:r>
            <a:r>
              <a:rPr lang="en-US" dirty="0"/>
              <a:t> </a:t>
            </a:r>
            <a:r>
              <a:rPr lang="en-US" dirty="0" err="1"/>
              <a:t>și</a:t>
            </a:r>
            <a:r>
              <a:rPr lang="en-US" dirty="0"/>
              <a:t> a </a:t>
            </a:r>
            <a:r>
              <a:rPr lang="en-US" dirty="0" err="1"/>
              <a:t>încălcării</a:t>
            </a:r>
            <a:r>
              <a:rPr lang="en-US" dirty="0"/>
              <a:t> </a:t>
            </a:r>
            <a:r>
              <a:rPr lang="en-US" dirty="0" err="1"/>
              <a:t>drepturilor</a:t>
            </a:r>
            <a:r>
              <a:rPr lang="en-US" dirty="0"/>
              <a:t> </a:t>
            </a:r>
            <a:r>
              <a:rPr lang="en-US" dirty="0" err="1"/>
              <a:t>cetățenilor</a:t>
            </a:r>
            <a:r>
              <a:rPr lang="en-US" dirty="0" smtClean="0"/>
              <a:t>.</a:t>
            </a:r>
            <a:endParaRPr lang="ro-MD" dirty="0" smtClean="0"/>
          </a:p>
          <a:p>
            <a:r>
              <a:rPr lang="ro-MD" dirty="0" smtClean="0"/>
              <a:t>Structurile </a:t>
            </a:r>
            <a:r>
              <a:rPr lang="ro-MD" dirty="0"/>
              <a:t>de securitate sunt responsabile pentru apărarea națiunii de amenințările externe. În timp ce rolul agențiilor militare și de apărare este diferit de cel al aplicării legii, existența lor este vitală pentru apărarea suveranității unui stat democratic.</a:t>
            </a:r>
            <a:endParaRPr lang="ro-MD" dirty="0" smtClean="0"/>
          </a:p>
          <a:p>
            <a:endParaRPr lang="en-US" dirty="0"/>
          </a:p>
        </p:txBody>
      </p:sp>
      <p:pic>
        <p:nvPicPr>
          <p:cNvPr id="1028" name="Picture 4" descr="Rule of Law and Democracy: Addressing the Gap Between Policies and  Practices | United Nations"/>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b="978"/>
          <a:stretch/>
        </p:blipFill>
        <p:spPr bwMode="auto">
          <a:xfrm>
            <a:off x="7519634" y="1"/>
            <a:ext cx="4672366" cy="29522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68765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fr-FR" b="1" i="1" dirty="0"/>
              <a:t>Tipuri de structuri de securitate</a:t>
            </a:r>
            <a:endParaRPr lang="en-US" b="1" i="1" dirty="0"/>
          </a:p>
        </p:txBody>
      </p:sp>
      <p:sp>
        <p:nvSpPr>
          <p:cNvPr id="3" name="Объект 2"/>
          <p:cNvSpPr>
            <a:spLocks noGrp="1"/>
          </p:cNvSpPr>
          <p:nvPr>
            <p:ph idx="1"/>
          </p:nvPr>
        </p:nvSpPr>
        <p:spPr>
          <a:xfrm>
            <a:off x="365760" y="1506583"/>
            <a:ext cx="11678194" cy="5181599"/>
          </a:xfrm>
        </p:spPr>
        <p:txBody>
          <a:bodyPr/>
          <a:lstStyle/>
          <a:p>
            <a:pPr marL="0" indent="0">
              <a:buNone/>
            </a:pPr>
            <a:r>
              <a:rPr lang="en-US" dirty="0" err="1"/>
              <a:t>Există</a:t>
            </a:r>
            <a:r>
              <a:rPr lang="en-US" dirty="0"/>
              <a:t> </a:t>
            </a:r>
            <a:r>
              <a:rPr lang="en-US" dirty="0" err="1"/>
              <a:t>diferite</a:t>
            </a:r>
            <a:r>
              <a:rPr lang="en-US" dirty="0"/>
              <a:t> </a:t>
            </a:r>
            <a:r>
              <a:rPr lang="en-US" dirty="0" err="1"/>
              <a:t>tipuri</a:t>
            </a:r>
            <a:r>
              <a:rPr lang="en-US" dirty="0"/>
              <a:t> de </a:t>
            </a:r>
            <a:r>
              <a:rPr lang="en-US" dirty="0" err="1"/>
              <a:t>structuri</a:t>
            </a:r>
            <a:r>
              <a:rPr lang="en-US" dirty="0"/>
              <a:t> de </a:t>
            </a:r>
            <a:r>
              <a:rPr lang="en-US" dirty="0" err="1"/>
              <a:t>securitate</a:t>
            </a:r>
            <a:r>
              <a:rPr lang="en-US" dirty="0"/>
              <a:t> </a:t>
            </a:r>
            <a:r>
              <a:rPr lang="en-US" dirty="0" err="1"/>
              <a:t>concepute</a:t>
            </a:r>
            <a:r>
              <a:rPr lang="en-US" dirty="0"/>
              <a:t> </a:t>
            </a:r>
            <a:r>
              <a:rPr lang="en-US" dirty="0" err="1"/>
              <a:t>pentru</a:t>
            </a:r>
            <a:r>
              <a:rPr lang="en-US" dirty="0"/>
              <a:t> a </a:t>
            </a:r>
            <a:r>
              <a:rPr lang="en-US" dirty="0" err="1"/>
              <a:t>aborda</a:t>
            </a:r>
            <a:r>
              <a:rPr lang="en-US" dirty="0"/>
              <a:t> </a:t>
            </a:r>
            <a:r>
              <a:rPr lang="en-US" dirty="0" err="1"/>
              <a:t>diferite</a:t>
            </a:r>
            <a:r>
              <a:rPr lang="en-US" dirty="0"/>
              <a:t> </a:t>
            </a:r>
            <a:r>
              <a:rPr lang="en-US" dirty="0" err="1"/>
              <a:t>aspecte</a:t>
            </a:r>
            <a:r>
              <a:rPr lang="en-US" dirty="0"/>
              <a:t> ale </a:t>
            </a:r>
            <a:r>
              <a:rPr lang="en-US" dirty="0" err="1"/>
              <a:t>securității</a:t>
            </a:r>
            <a:r>
              <a:rPr lang="en-US" dirty="0"/>
              <a:t> </a:t>
            </a:r>
            <a:r>
              <a:rPr lang="en-US" dirty="0" err="1"/>
              <a:t>și</a:t>
            </a:r>
            <a:r>
              <a:rPr lang="en-US" dirty="0"/>
              <a:t> </a:t>
            </a:r>
            <a:r>
              <a:rPr lang="en-US" dirty="0" err="1"/>
              <a:t>protecției</a:t>
            </a:r>
            <a:r>
              <a:rPr lang="en-US" dirty="0"/>
              <a:t>. </a:t>
            </a:r>
            <a:r>
              <a:rPr lang="en-US" dirty="0" err="1"/>
              <a:t>Aceste</a:t>
            </a:r>
            <a:r>
              <a:rPr lang="en-US" dirty="0"/>
              <a:t> </a:t>
            </a:r>
            <a:r>
              <a:rPr lang="en-US" dirty="0" err="1"/>
              <a:t>structuri</a:t>
            </a:r>
            <a:r>
              <a:rPr lang="en-US" dirty="0"/>
              <a:t> pot include </a:t>
            </a:r>
            <a:r>
              <a:rPr lang="en-US" dirty="0" err="1"/>
              <a:t>măsuri</a:t>
            </a:r>
            <a:r>
              <a:rPr lang="en-US" dirty="0"/>
              <a:t> </a:t>
            </a:r>
            <a:r>
              <a:rPr lang="en-US" dirty="0" err="1"/>
              <a:t>fizice</a:t>
            </a:r>
            <a:r>
              <a:rPr lang="en-US" dirty="0"/>
              <a:t>, </a:t>
            </a:r>
            <a:r>
              <a:rPr lang="en-US" dirty="0" err="1"/>
              <a:t>informaționale</a:t>
            </a:r>
            <a:r>
              <a:rPr lang="en-US" dirty="0"/>
              <a:t>, de </a:t>
            </a:r>
            <a:r>
              <a:rPr lang="en-US" dirty="0" err="1"/>
              <a:t>securitate</a:t>
            </a:r>
            <a:r>
              <a:rPr lang="en-US" dirty="0"/>
              <a:t> </a:t>
            </a:r>
            <a:r>
              <a:rPr lang="en-US" dirty="0" err="1"/>
              <a:t>cibernetică</a:t>
            </a:r>
            <a:r>
              <a:rPr lang="en-US" dirty="0"/>
              <a:t> </a:t>
            </a:r>
            <a:r>
              <a:rPr lang="en-US" dirty="0" err="1"/>
              <a:t>și</a:t>
            </a:r>
            <a:r>
              <a:rPr lang="en-US" dirty="0"/>
              <a:t> de </a:t>
            </a:r>
            <a:r>
              <a:rPr lang="en-US" dirty="0" err="1"/>
              <a:t>securitate</a:t>
            </a:r>
            <a:r>
              <a:rPr lang="en-US" dirty="0"/>
              <a:t> </a:t>
            </a:r>
            <a:r>
              <a:rPr lang="en-US" dirty="0" err="1"/>
              <a:t>organizațională</a:t>
            </a:r>
            <a:r>
              <a:rPr lang="en-US" dirty="0"/>
              <a:t>.</a:t>
            </a:r>
          </a:p>
        </p:txBody>
      </p:sp>
      <p:sp>
        <p:nvSpPr>
          <p:cNvPr id="4" name="Параллелограмм 3"/>
          <p:cNvSpPr/>
          <p:nvPr/>
        </p:nvSpPr>
        <p:spPr>
          <a:xfrm>
            <a:off x="646111" y="2605004"/>
            <a:ext cx="2016224" cy="4104456"/>
          </a:xfrm>
          <a:prstGeom prst="parallelogram">
            <a:avLst/>
          </a:prstGeom>
          <a:solidFill>
            <a:srgbClr val="D0BE40">
              <a:lumMod val="60000"/>
              <a:lumOff val="40000"/>
            </a:srgbClr>
          </a:solidFill>
          <a:ln w="19050" cap="flat" cmpd="sng" algn="ctr">
            <a:solidFill>
              <a:srgbClr val="873624">
                <a:shade val="50000"/>
                <a:shade val="75000"/>
                <a:lumMod val="90000"/>
              </a:srgbClr>
            </a:solidFill>
            <a:prstDash val="solid"/>
          </a:ln>
          <a:effectLst/>
        </p:spPr>
        <p:txBody>
          <a:bodyPr rtlCol="0" anchor="ctr"/>
          <a:lstStyle/>
          <a:p>
            <a:pPr lvl="0" algn="ctr"/>
            <a:r>
              <a:rPr kumimoji="0" lang="en-US" sz="1200" b="0" i="0" u="none" strike="noStrike" kern="0" cap="none" spc="0" normalizeH="0" baseline="0" noProof="0" dirty="0" err="1" smtClean="0">
                <a:ln>
                  <a:noFill/>
                </a:ln>
                <a:solidFill>
                  <a:prstClr val="black"/>
                </a:solidFill>
                <a:effectLst/>
                <a:uLnTx/>
                <a:uFillTx/>
                <a:latin typeface="Times New Roman" panose="02020603050405020304" pitchFamily="18" charset="0"/>
                <a:ea typeface="+mn-ea"/>
                <a:cs typeface="+mn-cs"/>
              </a:rPr>
              <a:t>Structurile</a:t>
            </a:r>
            <a:r>
              <a:rPr kumimoji="0" lang="en-US" sz="1200" b="0"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mn-cs"/>
              </a:rPr>
              <a:t> de </a:t>
            </a:r>
            <a:r>
              <a:rPr kumimoji="0" lang="en-US" sz="1200" b="0" i="0" u="none" strike="noStrike" kern="0" cap="none" spc="0" normalizeH="0" baseline="0" noProof="0" dirty="0" err="1" smtClean="0">
                <a:ln>
                  <a:noFill/>
                </a:ln>
                <a:solidFill>
                  <a:prstClr val="black"/>
                </a:solidFill>
                <a:effectLst/>
                <a:uLnTx/>
                <a:uFillTx/>
                <a:latin typeface="Times New Roman" panose="02020603050405020304" pitchFamily="18" charset="0"/>
                <a:ea typeface="+mn-ea"/>
                <a:cs typeface="+mn-cs"/>
              </a:rPr>
              <a:t>securitate</a:t>
            </a:r>
            <a:r>
              <a:rPr kumimoji="0" lang="en-US" sz="1200" b="0"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mn-cs"/>
              </a:rPr>
              <a:t> </a:t>
            </a:r>
            <a:r>
              <a:rPr kumimoji="0" lang="en-US" sz="1200" b="0" i="0" u="none" strike="noStrike" kern="0" cap="none" spc="0" normalizeH="0" baseline="0" noProof="0" dirty="0" err="1" smtClean="0">
                <a:ln>
                  <a:noFill/>
                </a:ln>
                <a:solidFill>
                  <a:prstClr val="black"/>
                </a:solidFill>
                <a:effectLst/>
                <a:uLnTx/>
                <a:uFillTx/>
                <a:latin typeface="Times New Roman" panose="02020603050405020304" pitchFamily="18" charset="0"/>
                <a:ea typeface="+mn-ea"/>
                <a:cs typeface="+mn-cs"/>
              </a:rPr>
              <a:t>națională</a:t>
            </a:r>
            <a:r>
              <a:rPr kumimoji="0" lang="en-US" sz="1200" b="0"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mn-cs"/>
              </a:rPr>
              <a:t> se </a:t>
            </a:r>
            <a:r>
              <a:rPr kumimoji="0" lang="en-US" sz="1200" b="0" i="0" u="none" strike="noStrike" kern="0" cap="none" spc="0" normalizeH="0" baseline="0" noProof="0" dirty="0" err="1" smtClean="0">
                <a:ln>
                  <a:noFill/>
                </a:ln>
                <a:solidFill>
                  <a:prstClr val="black"/>
                </a:solidFill>
                <a:effectLst/>
                <a:uLnTx/>
                <a:uFillTx/>
                <a:latin typeface="Times New Roman" panose="02020603050405020304" pitchFamily="18" charset="0"/>
                <a:ea typeface="+mn-ea"/>
                <a:cs typeface="+mn-cs"/>
              </a:rPr>
              <a:t>referă</a:t>
            </a:r>
            <a:r>
              <a:rPr kumimoji="0" lang="en-US" sz="1200" b="0"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mn-cs"/>
              </a:rPr>
              <a:t> la </a:t>
            </a:r>
            <a:r>
              <a:rPr kumimoji="0" lang="en-US" sz="1200" b="0" i="0" u="none" strike="noStrike" kern="0" cap="none" spc="0" normalizeH="0" baseline="0" noProof="0" dirty="0" err="1" smtClean="0">
                <a:ln>
                  <a:noFill/>
                </a:ln>
                <a:solidFill>
                  <a:prstClr val="black"/>
                </a:solidFill>
                <a:effectLst/>
                <a:uLnTx/>
                <a:uFillTx/>
                <a:latin typeface="Times New Roman" panose="02020603050405020304" pitchFamily="18" charset="0"/>
                <a:ea typeface="+mn-ea"/>
                <a:cs typeface="+mn-cs"/>
              </a:rPr>
              <a:t>instituțiile</a:t>
            </a:r>
            <a:r>
              <a:rPr kumimoji="0" lang="en-US" sz="1200" b="0"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mn-cs"/>
              </a:rPr>
              <a:t>, </a:t>
            </a:r>
            <a:r>
              <a:rPr kumimoji="0" lang="en-US" sz="1200" b="0" i="0" u="none" strike="noStrike" kern="0" cap="none" spc="0" normalizeH="0" baseline="0" noProof="0" dirty="0" err="1" smtClean="0">
                <a:ln>
                  <a:noFill/>
                </a:ln>
                <a:solidFill>
                  <a:prstClr val="black"/>
                </a:solidFill>
                <a:effectLst/>
                <a:uLnTx/>
                <a:uFillTx/>
                <a:latin typeface="Times New Roman" panose="02020603050405020304" pitchFamily="18" charset="0"/>
                <a:ea typeface="+mn-ea"/>
                <a:cs typeface="+mn-cs"/>
              </a:rPr>
              <a:t>organizațiile</a:t>
            </a:r>
            <a:r>
              <a:rPr kumimoji="0" lang="en-US" sz="1200" b="0"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mn-cs"/>
              </a:rPr>
              <a:t> </a:t>
            </a:r>
            <a:r>
              <a:rPr kumimoji="0" lang="en-US" sz="1200" b="0" i="0" u="none" strike="noStrike" kern="0" cap="none" spc="0" normalizeH="0" baseline="0" noProof="0" dirty="0" err="1" smtClean="0">
                <a:ln>
                  <a:noFill/>
                </a:ln>
                <a:solidFill>
                  <a:prstClr val="black"/>
                </a:solidFill>
                <a:effectLst/>
                <a:uLnTx/>
                <a:uFillTx/>
                <a:latin typeface="Times New Roman" panose="02020603050405020304" pitchFamily="18" charset="0"/>
                <a:ea typeface="+mn-ea"/>
                <a:cs typeface="+mn-cs"/>
              </a:rPr>
              <a:t>și</a:t>
            </a:r>
            <a:r>
              <a:rPr kumimoji="0" lang="en-US" sz="1200" b="0"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mn-cs"/>
              </a:rPr>
              <a:t> </a:t>
            </a:r>
            <a:r>
              <a:rPr kumimoji="0" lang="en-US" sz="1200" b="0" i="0" u="none" strike="noStrike" kern="0" cap="none" spc="0" normalizeH="0" baseline="0" noProof="0" dirty="0" err="1" smtClean="0">
                <a:ln>
                  <a:noFill/>
                </a:ln>
                <a:solidFill>
                  <a:prstClr val="black"/>
                </a:solidFill>
                <a:effectLst/>
                <a:uLnTx/>
                <a:uFillTx/>
                <a:latin typeface="Times New Roman" panose="02020603050405020304" pitchFamily="18" charset="0"/>
                <a:ea typeface="+mn-ea"/>
                <a:cs typeface="+mn-cs"/>
              </a:rPr>
              <a:t>sistemele</a:t>
            </a:r>
            <a:r>
              <a:rPr kumimoji="0" lang="en-US" sz="1200" b="0"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mn-cs"/>
              </a:rPr>
              <a:t> </a:t>
            </a:r>
            <a:r>
              <a:rPr kumimoji="0" lang="en-US" sz="1200" b="0" i="0" u="none" strike="noStrike" kern="0" cap="none" spc="0" normalizeH="0" baseline="0" noProof="0" dirty="0" err="1" smtClean="0">
                <a:ln>
                  <a:noFill/>
                </a:ln>
                <a:solidFill>
                  <a:prstClr val="black"/>
                </a:solidFill>
                <a:effectLst/>
                <a:uLnTx/>
                <a:uFillTx/>
                <a:latin typeface="Times New Roman" panose="02020603050405020304" pitchFamily="18" charset="0"/>
                <a:ea typeface="+mn-ea"/>
                <a:cs typeface="+mn-cs"/>
              </a:rPr>
              <a:t>pe</a:t>
            </a:r>
            <a:r>
              <a:rPr kumimoji="0" lang="en-US" sz="1200" b="0"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mn-cs"/>
              </a:rPr>
              <a:t> care o </a:t>
            </a:r>
            <a:r>
              <a:rPr kumimoji="0" lang="en-US" sz="1200" b="0" i="0" u="none" strike="noStrike" kern="0" cap="none" spc="0" normalizeH="0" baseline="0" noProof="0" dirty="0" err="1" smtClean="0">
                <a:ln>
                  <a:noFill/>
                </a:ln>
                <a:solidFill>
                  <a:prstClr val="black"/>
                </a:solidFill>
                <a:effectLst/>
                <a:uLnTx/>
                <a:uFillTx/>
                <a:latin typeface="Times New Roman" panose="02020603050405020304" pitchFamily="18" charset="0"/>
                <a:ea typeface="+mn-ea"/>
                <a:cs typeface="+mn-cs"/>
              </a:rPr>
              <a:t>națiune</a:t>
            </a:r>
            <a:r>
              <a:rPr kumimoji="0" lang="en-US" sz="1200" b="0"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mn-cs"/>
              </a:rPr>
              <a:t> le </a:t>
            </a:r>
            <a:r>
              <a:rPr kumimoji="0" lang="en-US" sz="1200" b="0" i="0" u="none" strike="noStrike" kern="0" cap="none" spc="0" normalizeH="0" baseline="0" noProof="0" dirty="0" err="1" smtClean="0">
                <a:ln>
                  <a:noFill/>
                </a:ln>
                <a:solidFill>
                  <a:prstClr val="black"/>
                </a:solidFill>
                <a:effectLst/>
                <a:uLnTx/>
                <a:uFillTx/>
                <a:latin typeface="Times New Roman" panose="02020603050405020304" pitchFamily="18" charset="0"/>
                <a:ea typeface="+mn-ea"/>
                <a:cs typeface="+mn-cs"/>
              </a:rPr>
              <a:t>stabilește</a:t>
            </a:r>
            <a:r>
              <a:rPr kumimoji="0" lang="en-US" sz="1200" b="0"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mn-cs"/>
              </a:rPr>
              <a:t> </a:t>
            </a:r>
            <a:r>
              <a:rPr kumimoji="0" lang="en-US" sz="1200" b="0" i="0" u="none" strike="noStrike" kern="0" cap="none" spc="0" normalizeH="0" baseline="0" noProof="0" dirty="0" err="1" smtClean="0">
                <a:ln>
                  <a:noFill/>
                </a:ln>
                <a:solidFill>
                  <a:prstClr val="black"/>
                </a:solidFill>
                <a:effectLst/>
                <a:uLnTx/>
                <a:uFillTx/>
                <a:latin typeface="Times New Roman" panose="02020603050405020304" pitchFamily="18" charset="0"/>
                <a:ea typeface="+mn-ea"/>
                <a:cs typeface="+mn-cs"/>
              </a:rPr>
              <a:t>pentru</a:t>
            </a:r>
            <a:r>
              <a:rPr kumimoji="0" lang="en-US" sz="1200" b="0"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mn-cs"/>
              </a:rPr>
              <a:t> a-</a:t>
            </a:r>
            <a:r>
              <a:rPr kumimoji="0" lang="en-US" sz="1200" b="0" i="0" u="none" strike="noStrike" kern="0" cap="none" spc="0" normalizeH="0" baseline="0" noProof="0" dirty="0" err="1" smtClean="0">
                <a:ln>
                  <a:noFill/>
                </a:ln>
                <a:solidFill>
                  <a:prstClr val="black"/>
                </a:solidFill>
                <a:effectLst/>
                <a:uLnTx/>
                <a:uFillTx/>
                <a:latin typeface="Times New Roman" panose="02020603050405020304" pitchFamily="18" charset="0"/>
                <a:ea typeface="+mn-ea"/>
                <a:cs typeface="+mn-cs"/>
              </a:rPr>
              <a:t>și</a:t>
            </a:r>
            <a:r>
              <a:rPr kumimoji="0" lang="en-US" sz="1200" b="0"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mn-cs"/>
              </a:rPr>
              <a:t> </a:t>
            </a:r>
            <a:r>
              <a:rPr kumimoji="0" lang="en-US" sz="1200" b="0" i="0" u="none" strike="noStrike" kern="0" cap="none" spc="0" normalizeH="0" baseline="0" noProof="0" dirty="0" err="1" smtClean="0">
                <a:ln>
                  <a:noFill/>
                </a:ln>
                <a:solidFill>
                  <a:prstClr val="black"/>
                </a:solidFill>
                <a:effectLst/>
                <a:uLnTx/>
                <a:uFillTx/>
                <a:latin typeface="Times New Roman" panose="02020603050405020304" pitchFamily="18" charset="0"/>
                <a:ea typeface="+mn-ea"/>
                <a:cs typeface="+mn-cs"/>
              </a:rPr>
              <a:t>proteja</a:t>
            </a:r>
            <a:r>
              <a:rPr kumimoji="0" lang="en-US" sz="1200" b="0"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mn-cs"/>
              </a:rPr>
              <a:t> </a:t>
            </a:r>
            <a:r>
              <a:rPr kumimoji="0" lang="en-US" sz="1200" b="0" i="0" u="none" strike="noStrike" kern="0" cap="none" spc="0" normalizeH="0" baseline="0" noProof="0" dirty="0" err="1" smtClean="0">
                <a:ln>
                  <a:noFill/>
                </a:ln>
                <a:solidFill>
                  <a:prstClr val="black"/>
                </a:solidFill>
                <a:effectLst/>
                <a:uLnTx/>
                <a:uFillTx/>
                <a:latin typeface="Times New Roman" panose="02020603050405020304" pitchFamily="18" charset="0"/>
                <a:ea typeface="+mn-ea"/>
                <a:cs typeface="+mn-cs"/>
              </a:rPr>
              <a:t>suveranitatea</a:t>
            </a:r>
            <a:r>
              <a:rPr kumimoji="0" lang="en-US" sz="1200" b="0"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mn-cs"/>
              </a:rPr>
              <a:t>, a-</a:t>
            </a:r>
            <a:r>
              <a:rPr kumimoji="0" lang="en-US" sz="1200" b="0" i="0" u="none" strike="noStrike" kern="0" cap="none" spc="0" normalizeH="0" baseline="0" noProof="0" dirty="0" err="1" smtClean="0">
                <a:ln>
                  <a:noFill/>
                </a:ln>
                <a:solidFill>
                  <a:prstClr val="black"/>
                </a:solidFill>
                <a:effectLst/>
                <a:uLnTx/>
                <a:uFillTx/>
                <a:latin typeface="Times New Roman" panose="02020603050405020304" pitchFamily="18" charset="0"/>
                <a:ea typeface="+mn-ea"/>
                <a:cs typeface="+mn-cs"/>
              </a:rPr>
              <a:t>și</a:t>
            </a:r>
            <a:r>
              <a:rPr kumimoji="0" lang="en-US" sz="1200" b="0"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mn-cs"/>
              </a:rPr>
              <a:t> </a:t>
            </a:r>
            <a:r>
              <a:rPr kumimoji="0" lang="en-US" sz="1200" b="0" i="0" u="none" strike="noStrike" kern="0" cap="none" spc="0" normalizeH="0" baseline="0" noProof="0" dirty="0" err="1" smtClean="0">
                <a:ln>
                  <a:noFill/>
                </a:ln>
                <a:solidFill>
                  <a:prstClr val="black"/>
                </a:solidFill>
                <a:effectLst/>
                <a:uLnTx/>
                <a:uFillTx/>
                <a:latin typeface="Times New Roman" panose="02020603050405020304" pitchFamily="18" charset="0"/>
                <a:ea typeface="+mn-ea"/>
                <a:cs typeface="+mn-cs"/>
              </a:rPr>
              <a:t>proteja</a:t>
            </a:r>
            <a:r>
              <a:rPr kumimoji="0" lang="en-US" sz="1200" b="0"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mn-cs"/>
              </a:rPr>
              <a:t> </a:t>
            </a:r>
            <a:r>
              <a:rPr kumimoji="0" lang="en-US" sz="1200" b="0" i="0" u="none" strike="noStrike" kern="0" cap="none" spc="0" normalizeH="0" baseline="0" noProof="0" dirty="0" err="1" smtClean="0">
                <a:ln>
                  <a:noFill/>
                </a:ln>
                <a:solidFill>
                  <a:prstClr val="black"/>
                </a:solidFill>
                <a:effectLst/>
                <a:uLnTx/>
                <a:uFillTx/>
                <a:latin typeface="Times New Roman" panose="02020603050405020304" pitchFamily="18" charset="0"/>
                <a:ea typeface="+mn-ea"/>
                <a:cs typeface="+mn-cs"/>
              </a:rPr>
              <a:t>cetățenii</a:t>
            </a:r>
            <a:r>
              <a:rPr kumimoji="0" lang="en-US" sz="1200" b="0"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mn-cs"/>
              </a:rPr>
              <a:t> </a:t>
            </a:r>
            <a:r>
              <a:rPr kumimoji="0" lang="en-US" sz="1200" b="0" i="0" u="none" strike="noStrike" kern="0" cap="none" spc="0" normalizeH="0" baseline="0" noProof="0" dirty="0" err="1" smtClean="0">
                <a:ln>
                  <a:noFill/>
                </a:ln>
                <a:solidFill>
                  <a:prstClr val="black"/>
                </a:solidFill>
                <a:effectLst/>
                <a:uLnTx/>
                <a:uFillTx/>
                <a:latin typeface="Times New Roman" panose="02020603050405020304" pitchFamily="18" charset="0"/>
                <a:ea typeface="+mn-ea"/>
                <a:cs typeface="+mn-cs"/>
              </a:rPr>
              <a:t>și</a:t>
            </a:r>
            <a:r>
              <a:rPr kumimoji="0" lang="en-US" sz="1200" b="0"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mn-cs"/>
              </a:rPr>
              <a:t> a </a:t>
            </a:r>
            <a:r>
              <a:rPr kumimoji="0" lang="en-US" sz="1200" b="0" i="0" u="none" strike="noStrike" kern="0" cap="none" spc="0" normalizeH="0" baseline="0" noProof="0" dirty="0" err="1" smtClean="0">
                <a:ln>
                  <a:noFill/>
                </a:ln>
                <a:solidFill>
                  <a:prstClr val="black"/>
                </a:solidFill>
                <a:effectLst/>
                <a:uLnTx/>
                <a:uFillTx/>
                <a:latin typeface="Times New Roman" panose="02020603050405020304" pitchFamily="18" charset="0"/>
                <a:ea typeface="+mn-ea"/>
                <a:cs typeface="+mn-cs"/>
              </a:rPr>
              <a:t>aborda</a:t>
            </a:r>
            <a:r>
              <a:rPr kumimoji="0" lang="en-US" sz="1200" b="0"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mn-cs"/>
              </a:rPr>
              <a:t> </a:t>
            </a:r>
            <a:r>
              <a:rPr kumimoji="0" lang="en-US" sz="1200" b="0" i="0" u="none" strike="noStrike" kern="0" cap="none" spc="0" normalizeH="0" baseline="0" noProof="0" dirty="0" err="1" smtClean="0">
                <a:ln>
                  <a:noFill/>
                </a:ln>
                <a:solidFill>
                  <a:prstClr val="black"/>
                </a:solidFill>
                <a:effectLst/>
                <a:uLnTx/>
                <a:uFillTx/>
                <a:latin typeface="Times New Roman" panose="02020603050405020304" pitchFamily="18" charset="0"/>
                <a:ea typeface="+mn-ea"/>
                <a:cs typeface="+mn-cs"/>
              </a:rPr>
              <a:t>amenințările</a:t>
            </a:r>
            <a:r>
              <a:rPr kumimoji="0" lang="en-US" sz="1200" b="0"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mn-cs"/>
              </a:rPr>
              <a:t> la </a:t>
            </a:r>
            <a:r>
              <a:rPr kumimoji="0" lang="en-US" sz="1200" b="0" i="0" u="none" strike="noStrike" kern="0" cap="none" spc="0" normalizeH="0" baseline="0" noProof="0" dirty="0" err="1" smtClean="0">
                <a:ln>
                  <a:noFill/>
                </a:ln>
                <a:solidFill>
                  <a:prstClr val="black"/>
                </a:solidFill>
                <a:effectLst/>
                <a:uLnTx/>
                <a:uFillTx/>
                <a:latin typeface="Times New Roman" panose="02020603050405020304" pitchFamily="18" charset="0"/>
                <a:ea typeface="+mn-ea"/>
                <a:cs typeface="+mn-cs"/>
              </a:rPr>
              <a:t>adresa</a:t>
            </a:r>
            <a:r>
              <a:rPr kumimoji="0" lang="en-US" sz="1200" b="0"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mn-cs"/>
              </a:rPr>
              <a:t> </a:t>
            </a:r>
            <a:r>
              <a:rPr kumimoji="0" lang="en-US" sz="1200" b="0" i="0" u="none" strike="noStrike" kern="0" cap="none" spc="0" normalizeH="0" baseline="0" noProof="0" dirty="0" err="1" smtClean="0">
                <a:ln>
                  <a:noFill/>
                </a:ln>
                <a:solidFill>
                  <a:prstClr val="black"/>
                </a:solidFill>
                <a:effectLst/>
                <a:uLnTx/>
                <a:uFillTx/>
                <a:latin typeface="Times New Roman" panose="02020603050405020304" pitchFamily="18" charset="0"/>
                <a:ea typeface="+mn-ea"/>
                <a:cs typeface="+mn-cs"/>
              </a:rPr>
              <a:t>securității</a:t>
            </a:r>
            <a:r>
              <a:rPr kumimoji="0" lang="en-US" sz="1200" b="0"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mn-cs"/>
              </a:rPr>
              <a:t> sale, </a:t>
            </a:r>
            <a:r>
              <a:rPr kumimoji="0" lang="en-US" sz="1200" b="0" i="0" u="none" strike="noStrike" kern="0" cap="none" spc="0" normalizeH="0" baseline="0" noProof="0" dirty="0" err="1" smtClean="0">
                <a:ln>
                  <a:noFill/>
                </a:ln>
                <a:solidFill>
                  <a:prstClr val="black"/>
                </a:solidFill>
                <a:effectLst/>
                <a:uLnTx/>
                <a:uFillTx/>
                <a:latin typeface="Times New Roman" panose="02020603050405020304" pitchFamily="18" charset="0"/>
                <a:ea typeface="+mn-ea"/>
                <a:cs typeface="+mn-cs"/>
              </a:rPr>
              <a:t>atât</a:t>
            </a:r>
            <a:r>
              <a:rPr kumimoji="0" lang="en-US" sz="1200" b="0"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mn-cs"/>
              </a:rPr>
              <a:t> interne, </a:t>
            </a:r>
            <a:r>
              <a:rPr kumimoji="0" lang="en-US" sz="1200" b="0" i="0" u="none" strike="noStrike" kern="0" cap="none" spc="0" normalizeH="0" baseline="0" noProof="0" dirty="0" err="1" smtClean="0">
                <a:ln>
                  <a:noFill/>
                </a:ln>
                <a:solidFill>
                  <a:prstClr val="black"/>
                </a:solidFill>
                <a:effectLst/>
                <a:uLnTx/>
                <a:uFillTx/>
                <a:latin typeface="Times New Roman" panose="02020603050405020304" pitchFamily="18" charset="0"/>
                <a:ea typeface="+mn-ea"/>
                <a:cs typeface="+mn-cs"/>
              </a:rPr>
              <a:t>cât</a:t>
            </a:r>
            <a:r>
              <a:rPr kumimoji="0" lang="en-US" sz="1200" b="0"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mn-cs"/>
              </a:rPr>
              <a:t> </a:t>
            </a:r>
            <a:r>
              <a:rPr kumimoji="0" lang="en-US" sz="1200" b="0" i="0" u="none" strike="noStrike" kern="0" cap="none" spc="0" normalizeH="0" baseline="0" noProof="0" dirty="0" err="1" smtClean="0">
                <a:ln>
                  <a:noFill/>
                </a:ln>
                <a:solidFill>
                  <a:prstClr val="black"/>
                </a:solidFill>
                <a:effectLst/>
                <a:uLnTx/>
                <a:uFillTx/>
                <a:latin typeface="Times New Roman" panose="02020603050405020304" pitchFamily="18" charset="0"/>
                <a:ea typeface="+mn-ea"/>
                <a:cs typeface="+mn-cs"/>
              </a:rPr>
              <a:t>și</a:t>
            </a:r>
            <a:r>
              <a:rPr kumimoji="0" lang="en-US" sz="1200" b="0"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mn-cs"/>
              </a:rPr>
              <a:t> </a:t>
            </a:r>
            <a:r>
              <a:rPr kumimoji="0" lang="en-US" sz="1200" b="0" i="0" u="none" strike="noStrike" kern="0" cap="none" spc="0" normalizeH="0" baseline="0" noProof="0" dirty="0" err="1" smtClean="0">
                <a:ln>
                  <a:noFill/>
                </a:ln>
                <a:solidFill>
                  <a:prstClr val="black"/>
                </a:solidFill>
                <a:effectLst/>
                <a:uLnTx/>
                <a:uFillTx/>
                <a:latin typeface="Times New Roman" panose="02020603050405020304" pitchFamily="18" charset="0"/>
                <a:ea typeface="+mn-ea"/>
                <a:cs typeface="+mn-cs"/>
              </a:rPr>
              <a:t>internaționale</a:t>
            </a:r>
            <a:r>
              <a:rPr kumimoji="0" lang="en-US" sz="1200" b="0"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mn-cs"/>
              </a:rPr>
              <a:t>.</a:t>
            </a:r>
            <a:endParaRPr kumimoji="0" lang="ru-RU" sz="1200" b="0" i="0" u="none" strike="noStrike" kern="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Параллелограмм 4"/>
          <p:cNvSpPr/>
          <p:nvPr/>
        </p:nvSpPr>
        <p:spPr>
          <a:xfrm>
            <a:off x="2541900" y="2605004"/>
            <a:ext cx="2016224" cy="4104456"/>
          </a:xfrm>
          <a:prstGeom prst="parallelogram">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err="1" smtClean="0">
                <a:solidFill>
                  <a:schemeClr val="bg1">
                    <a:lumMod val="95000"/>
                    <a:lumOff val="5000"/>
                  </a:schemeClr>
                </a:solidFill>
                <a:latin typeface="Times New Roman" panose="02020603050405020304" pitchFamily="18" charset="0"/>
                <a:cs typeface="Times New Roman" panose="02020603050405020304" pitchFamily="18" charset="0"/>
              </a:rPr>
              <a:t>Structurile</a:t>
            </a:r>
            <a:r>
              <a:rPr lang="en-US" sz="1200" dirty="0" smtClean="0">
                <a:solidFill>
                  <a:schemeClr val="bg1">
                    <a:lumMod val="95000"/>
                    <a:lumOff val="5000"/>
                  </a:schemeClr>
                </a:solidFill>
                <a:latin typeface="Times New Roman" panose="02020603050405020304" pitchFamily="18" charset="0"/>
                <a:cs typeface="Times New Roman" panose="02020603050405020304" pitchFamily="18" charset="0"/>
              </a:rPr>
              <a:t> de </a:t>
            </a:r>
            <a:r>
              <a:rPr lang="en-US" sz="1200" dirty="0" err="1" smtClean="0">
                <a:solidFill>
                  <a:schemeClr val="bg1">
                    <a:lumMod val="95000"/>
                    <a:lumOff val="5000"/>
                  </a:schemeClr>
                </a:solidFill>
                <a:latin typeface="Times New Roman" panose="02020603050405020304" pitchFamily="18" charset="0"/>
                <a:cs typeface="Times New Roman" panose="02020603050405020304" pitchFamily="18" charset="0"/>
              </a:rPr>
              <a:t>aplicare</a:t>
            </a:r>
            <a:r>
              <a:rPr lang="en-US" sz="1200" dirty="0" smtClean="0">
                <a:solidFill>
                  <a:schemeClr val="bg1">
                    <a:lumMod val="95000"/>
                    <a:lumOff val="5000"/>
                  </a:schemeClr>
                </a:solidFill>
                <a:latin typeface="Times New Roman" panose="02020603050405020304" pitchFamily="18" charset="0"/>
                <a:cs typeface="Times New Roman" panose="02020603050405020304" pitchFamily="18" charset="0"/>
              </a:rPr>
              <a:t> a </a:t>
            </a:r>
            <a:r>
              <a:rPr lang="en-US" sz="1200" dirty="0" err="1" smtClean="0">
                <a:solidFill>
                  <a:schemeClr val="bg1">
                    <a:lumMod val="95000"/>
                    <a:lumOff val="5000"/>
                  </a:schemeClr>
                </a:solidFill>
                <a:latin typeface="Times New Roman" panose="02020603050405020304" pitchFamily="18" charset="0"/>
                <a:cs typeface="Times New Roman" panose="02020603050405020304" pitchFamily="18" charset="0"/>
              </a:rPr>
              <a:t>legii</a:t>
            </a:r>
            <a:r>
              <a:rPr lang="en-US" sz="1200" dirty="0" smtClean="0">
                <a:solidFill>
                  <a:schemeClr val="bg1">
                    <a:lumMod val="95000"/>
                    <a:lumOff val="5000"/>
                  </a:schemeClr>
                </a:solidFill>
                <a:latin typeface="Times New Roman" panose="02020603050405020304" pitchFamily="18" charset="0"/>
                <a:cs typeface="Times New Roman" panose="02020603050405020304" pitchFamily="18" charset="0"/>
              </a:rPr>
              <a:t> se </a:t>
            </a:r>
            <a:r>
              <a:rPr lang="en-US" sz="1200" dirty="0" err="1" smtClean="0">
                <a:solidFill>
                  <a:schemeClr val="bg1">
                    <a:lumMod val="95000"/>
                    <a:lumOff val="5000"/>
                  </a:schemeClr>
                </a:solidFill>
                <a:latin typeface="Times New Roman" panose="02020603050405020304" pitchFamily="18" charset="0"/>
                <a:cs typeface="Times New Roman" panose="02020603050405020304" pitchFamily="18" charset="0"/>
              </a:rPr>
              <a:t>referă</a:t>
            </a:r>
            <a:r>
              <a:rPr lang="en-US" sz="1200" dirty="0" smtClean="0">
                <a:solidFill>
                  <a:schemeClr val="bg1">
                    <a:lumMod val="95000"/>
                    <a:lumOff val="5000"/>
                  </a:schemeClr>
                </a:solidFill>
                <a:latin typeface="Times New Roman" panose="02020603050405020304" pitchFamily="18" charset="0"/>
                <a:cs typeface="Times New Roman" panose="02020603050405020304" pitchFamily="18" charset="0"/>
              </a:rPr>
              <a:t> la </a:t>
            </a:r>
            <a:r>
              <a:rPr lang="en-US" sz="1200" dirty="0" err="1" smtClean="0">
                <a:solidFill>
                  <a:schemeClr val="bg1">
                    <a:lumMod val="95000"/>
                    <a:lumOff val="5000"/>
                  </a:schemeClr>
                </a:solidFill>
                <a:latin typeface="Times New Roman" panose="02020603050405020304" pitchFamily="18" charset="0"/>
                <a:cs typeface="Times New Roman" panose="02020603050405020304" pitchFamily="18" charset="0"/>
              </a:rPr>
              <a:t>organizațiile</a:t>
            </a:r>
            <a:r>
              <a:rPr lang="en-US" sz="12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200" dirty="0" err="1" smtClean="0">
                <a:solidFill>
                  <a:schemeClr val="bg1">
                    <a:lumMod val="95000"/>
                    <a:lumOff val="5000"/>
                  </a:schemeClr>
                </a:solidFill>
                <a:latin typeface="Times New Roman" panose="02020603050405020304" pitchFamily="18" charset="0"/>
                <a:cs typeface="Times New Roman" panose="02020603050405020304" pitchFamily="18" charset="0"/>
              </a:rPr>
              <a:t>și</a:t>
            </a:r>
            <a:r>
              <a:rPr lang="en-US" sz="12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200" dirty="0" err="1" smtClean="0">
                <a:solidFill>
                  <a:schemeClr val="bg1">
                    <a:lumMod val="95000"/>
                    <a:lumOff val="5000"/>
                  </a:schemeClr>
                </a:solidFill>
                <a:latin typeface="Times New Roman" panose="02020603050405020304" pitchFamily="18" charset="0"/>
                <a:cs typeface="Times New Roman" panose="02020603050405020304" pitchFamily="18" charset="0"/>
              </a:rPr>
              <a:t>agențiile</a:t>
            </a:r>
            <a:r>
              <a:rPr lang="en-US" sz="12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200" dirty="0" err="1" smtClean="0">
                <a:solidFill>
                  <a:schemeClr val="bg1">
                    <a:lumMod val="95000"/>
                    <a:lumOff val="5000"/>
                  </a:schemeClr>
                </a:solidFill>
                <a:latin typeface="Times New Roman" panose="02020603050405020304" pitchFamily="18" charset="0"/>
                <a:cs typeface="Times New Roman" panose="02020603050405020304" pitchFamily="18" charset="0"/>
              </a:rPr>
              <a:t>responsabile</a:t>
            </a:r>
            <a:r>
              <a:rPr lang="en-US" sz="1200" dirty="0" smtClean="0">
                <a:solidFill>
                  <a:schemeClr val="bg1">
                    <a:lumMod val="95000"/>
                    <a:lumOff val="5000"/>
                  </a:schemeClr>
                </a:solidFill>
                <a:latin typeface="Times New Roman" panose="02020603050405020304" pitchFamily="18" charset="0"/>
                <a:cs typeface="Times New Roman" panose="02020603050405020304" pitchFamily="18" charset="0"/>
              </a:rPr>
              <a:t> cu </a:t>
            </a:r>
            <a:r>
              <a:rPr lang="en-US" sz="1200" dirty="0" err="1" smtClean="0">
                <a:solidFill>
                  <a:schemeClr val="bg1">
                    <a:lumMod val="95000"/>
                    <a:lumOff val="5000"/>
                  </a:schemeClr>
                </a:solidFill>
                <a:latin typeface="Times New Roman" panose="02020603050405020304" pitchFamily="18" charset="0"/>
                <a:cs typeface="Times New Roman" panose="02020603050405020304" pitchFamily="18" charset="0"/>
              </a:rPr>
              <a:t>respectarea</a:t>
            </a:r>
            <a:r>
              <a:rPr lang="en-US" sz="12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200" dirty="0" err="1" smtClean="0">
                <a:solidFill>
                  <a:schemeClr val="bg1">
                    <a:lumMod val="95000"/>
                    <a:lumOff val="5000"/>
                  </a:schemeClr>
                </a:solidFill>
                <a:latin typeface="Times New Roman" panose="02020603050405020304" pitchFamily="18" charset="0"/>
                <a:cs typeface="Times New Roman" panose="02020603050405020304" pitchFamily="18" charset="0"/>
              </a:rPr>
              <a:t>și</a:t>
            </a:r>
            <a:r>
              <a:rPr lang="en-US" sz="12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200" dirty="0" err="1" smtClean="0">
                <a:solidFill>
                  <a:schemeClr val="bg1">
                    <a:lumMod val="95000"/>
                    <a:lumOff val="5000"/>
                  </a:schemeClr>
                </a:solidFill>
                <a:latin typeface="Times New Roman" panose="02020603050405020304" pitchFamily="18" charset="0"/>
                <a:cs typeface="Times New Roman" panose="02020603050405020304" pitchFamily="18" charset="0"/>
              </a:rPr>
              <a:t>aplicarea</a:t>
            </a:r>
            <a:r>
              <a:rPr lang="en-US" sz="12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200" dirty="0" err="1" smtClean="0">
                <a:solidFill>
                  <a:schemeClr val="bg1">
                    <a:lumMod val="95000"/>
                    <a:lumOff val="5000"/>
                  </a:schemeClr>
                </a:solidFill>
                <a:latin typeface="Times New Roman" panose="02020603050405020304" pitchFamily="18" charset="0"/>
                <a:cs typeface="Times New Roman" panose="02020603050405020304" pitchFamily="18" charset="0"/>
              </a:rPr>
              <a:t>legii</a:t>
            </a:r>
            <a:r>
              <a:rPr lang="en-US" sz="12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200" dirty="0" err="1" smtClean="0">
                <a:solidFill>
                  <a:schemeClr val="bg1">
                    <a:lumMod val="95000"/>
                    <a:lumOff val="5000"/>
                  </a:schemeClr>
                </a:solidFill>
                <a:latin typeface="Times New Roman" panose="02020603050405020304" pitchFamily="18" charset="0"/>
                <a:cs typeface="Times New Roman" panose="02020603050405020304" pitchFamily="18" charset="0"/>
              </a:rPr>
              <a:t>într</a:t>
            </a:r>
            <a:r>
              <a:rPr lang="en-US" sz="1200" dirty="0" smtClean="0">
                <a:solidFill>
                  <a:schemeClr val="bg1">
                    <a:lumMod val="95000"/>
                    <a:lumOff val="5000"/>
                  </a:schemeClr>
                </a:solidFill>
                <a:latin typeface="Times New Roman" panose="02020603050405020304" pitchFamily="18" charset="0"/>
                <a:cs typeface="Times New Roman" panose="02020603050405020304" pitchFamily="18" charset="0"/>
              </a:rPr>
              <a:t>-o </a:t>
            </a:r>
            <a:r>
              <a:rPr lang="en-US" sz="1200" dirty="0" err="1" smtClean="0">
                <a:solidFill>
                  <a:schemeClr val="bg1">
                    <a:lumMod val="95000"/>
                    <a:lumOff val="5000"/>
                  </a:schemeClr>
                </a:solidFill>
                <a:latin typeface="Times New Roman" panose="02020603050405020304" pitchFamily="18" charset="0"/>
                <a:cs typeface="Times New Roman" panose="02020603050405020304" pitchFamily="18" charset="0"/>
              </a:rPr>
              <a:t>jurisdicție</a:t>
            </a:r>
            <a:endParaRPr lang="ru-RU" sz="1200" dirty="0">
              <a:solidFill>
                <a:schemeClr val="bg1">
                  <a:lumMod val="95000"/>
                  <a:lumOff val="5000"/>
                </a:schemeClr>
              </a:solidFill>
              <a:latin typeface="Times New Roman" panose="02020603050405020304" pitchFamily="18" charset="0"/>
              <a:cs typeface="Times New Roman" panose="02020603050405020304" pitchFamily="18" charset="0"/>
            </a:endParaRPr>
          </a:p>
        </p:txBody>
      </p:sp>
      <p:sp>
        <p:nvSpPr>
          <p:cNvPr id="6" name="Параллелограмм 5"/>
          <p:cNvSpPr/>
          <p:nvPr/>
        </p:nvSpPr>
        <p:spPr>
          <a:xfrm>
            <a:off x="4495635" y="2541171"/>
            <a:ext cx="2016224" cy="4104456"/>
          </a:xfrm>
          <a:prstGeom prst="parallelogram">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err="1" smtClean="0">
                <a:solidFill>
                  <a:schemeClr val="bg1">
                    <a:lumMod val="95000"/>
                    <a:lumOff val="5000"/>
                  </a:schemeClr>
                </a:solidFill>
                <a:latin typeface="Times New Roman" panose="02020603050405020304" pitchFamily="18" charset="0"/>
                <a:cs typeface="Times New Roman" panose="02020603050405020304" pitchFamily="18" charset="0"/>
              </a:rPr>
              <a:t>Structurile</a:t>
            </a:r>
            <a:r>
              <a:rPr lang="en-US" sz="1100" dirty="0" smtClean="0">
                <a:solidFill>
                  <a:schemeClr val="bg1">
                    <a:lumMod val="95000"/>
                    <a:lumOff val="5000"/>
                  </a:schemeClr>
                </a:solidFill>
                <a:latin typeface="Times New Roman" panose="02020603050405020304" pitchFamily="18" charset="0"/>
                <a:cs typeface="Times New Roman" panose="02020603050405020304" pitchFamily="18" charset="0"/>
              </a:rPr>
              <a:t> de </a:t>
            </a:r>
            <a:r>
              <a:rPr lang="en-US" sz="1100" dirty="0" err="1" smtClean="0">
                <a:solidFill>
                  <a:schemeClr val="bg1">
                    <a:lumMod val="95000"/>
                    <a:lumOff val="5000"/>
                  </a:schemeClr>
                </a:solidFill>
                <a:latin typeface="Times New Roman" panose="02020603050405020304" pitchFamily="18" charset="0"/>
                <a:cs typeface="Times New Roman" panose="02020603050405020304" pitchFamily="18" charset="0"/>
              </a:rPr>
              <a:t>i</a:t>
            </a:r>
            <a:r>
              <a:rPr lang="ro-MD" sz="1100" dirty="0" smtClean="0">
                <a:solidFill>
                  <a:schemeClr val="bg1">
                    <a:lumMod val="95000"/>
                    <a:lumOff val="5000"/>
                  </a:schemeClr>
                </a:solidFill>
                <a:latin typeface="Times New Roman" panose="02020603050405020304" pitchFamily="18" charset="0"/>
                <a:cs typeface="Times New Roman" panose="02020603050405020304" pitchFamily="18" charset="0"/>
              </a:rPr>
              <a:t>ntellegence</a:t>
            </a:r>
            <a:r>
              <a:rPr lang="en-US" sz="11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100" dirty="0" err="1" smtClean="0">
                <a:solidFill>
                  <a:schemeClr val="bg1">
                    <a:lumMod val="95000"/>
                    <a:lumOff val="5000"/>
                  </a:schemeClr>
                </a:solidFill>
                <a:latin typeface="Times New Roman" panose="02020603050405020304" pitchFamily="18" charset="0"/>
                <a:cs typeface="Times New Roman" panose="02020603050405020304" pitchFamily="18" charset="0"/>
              </a:rPr>
              <a:t>adesea</a:t>
            </a:r>
            <a:r>
              <a:rPr lang="en-US" sz="11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100" dirty="0" err="1" smtClean="0">
                <a:solidFill>
                  <a:schemeClr val="bg1">
                    <a:lumMod val="95000"/>
                    <a:lumOff val="5000"/>
                  </a:schemeClr>
                </a:solidFill>
                <a:latin typeface="Times New Roman" panose="02020603050405020304" pitchFamily="18" charset="0"/>
                <a:cs typeface="Times New Roman" panose="02020603050405020304" pitchFamily="18" charset="0"/>
              </a:rPr>
              <a:t>denumite</a:t>
            </a:r>
            <a:r>
              <a:rPr lang="en-US" sz="11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100" dirty="0" err="1" smtClean="0">
                <a:solidFill>
                  <a:schemeClr val="bg1">
                    <a:lumMod val="95000"/>
                    <a:lumOff val="5000"/>
                  </a:schemeClr>
                </a:solidFill>
                <a:latin typeface="Times New Roman" panose="02020603050405020304" pitchFamily="18" charset="0"/>
                <a:cs typeface="Times New Roman" panose="02020603050405020304" pitchFamily="18" charset="0"/>
              </a:rPr>
              <a:t>agenții</a:t>
            </a:r>
            <a:r>
              <a:rPr lang="en-US" sz="11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100" dirty="0" err="1" smtClean="0">
                <a:solidFill>
                  <a:schemeClr val="bg1">
                    <a:lumMod val="95000"/>
                    <a:lumOff val="5000"/>
                  </a:schemeClr>
                </a:solidFill>
                <a:latin typeface="Times New Roman" panose="02020603050405020304" pitchFamily="18" charset="0"/>
                <a:cs typeface="Times New Roman" panose="02020603050405020304" pitchFamily="18" charset="0"/>
              </a:rPr>
              <a:t>sau</a:t>
            </a:r>
            <a:r>
              <a:rPr lang="en-US" sz="11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100" dirty="0" err="1" smtClean="0">
                <a:solidFill>
                  <a:schemeClr val="bg1">
                    <a:lumMod val="95000"/>
                    <a:lumOff val="5000"/>
                  </a:schemeClr>
                </a:solidFill>
                <a:latin typeface="Times New Roman" panose="02020603050405020304" pitchFamily="18" charset="0"/>
                <a:cs typeface="Times New Roman" panose="02020603050405020304" pitchFamily="18" charset="0"/>
              </a:rPr>
              <a:t>servicii</a:t>
            </a:r>
            <a:r>
              <a:rPr lang="en-US" sz="1100" dirty="0" smtClean="0">
                <a:solidFill>
                  <a:schemeClr val="bg1">
                    <a:lumMod val="95000"/>
                    <a:lumOff val="5000"/>
                  </a:schemeClr>
                </a:solidFill>
                <a:latin typeface="Times New Roman" panose="02020603050405020304" pitchFamily="18" charset="0"/>
                <a:cs typeface="Times New Roman" panose="02020603050405020304" pitchFamily="18" charset="0"/>
              </a:rPr>
              <a:t> de </a:t>
            </a:r>
            <a:r>
              <a:rPr lang="en-US" sz="1100" dirty="0" err="1" smtClean="0">
                <a:solidFill>
                  <a:schemeClr val="bg1">
                    <a:lumMod val="95000"/>
                    <a:lumOff val="5000"/>
                  </a:schemeClr>
                </a:solidFill>
                <a:latin typeface="Times New Roman" panose="02020603050405020304" pitchFamily="18" charset="0"/>
                <a:cs typeface="Times New Roman" panose="02020603050405020304" pitchFamily="18" charset="0"/>
              </a:rPr>
              <a:t>informații</a:t>
            </a:r>
            <a:r>
              <a:rPr lang="en-US" sz="11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100" dirty="0" err="1" smtClean="0">
                <a:solidFill>
                  <a:schemeClr val="bg1">
                    <a:lumMod val="95000"/>
                    <a:lumOff val="5000"/>
                  </a:schemeClr>
                </a:solidFill>
                <a:latin typeface="Times New Roman" panose="02020603050405020304" pitchFamily="18" charset="0"/>
                <a:cs typeface="Times New Roman" panose="02020603050405020304" pitchFamily="18" charset="0"/>
              </a:rPr>
              <a:t>sunt</a:t>
            </a:r>
            <a:r>
              <a:rPr lang="en-US" sz="11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100" dirty="0" err="1" smtClean="0">
                <a:solidFill>
                  <a:schemeClr val="bg1">
                    <a:lumMod val="95000"/>
                    <a:lumOff val="5000"/>
                  </a:schemeClr>
                </a:solidFill>
                <a:latin typeface="Times New Roman" panose="02020603050405020304" pitchFamily="18" charset="0"/>
                <a:cs typeface="Times New Roman" panose="02020603050405020304" pitchFamily="18" charset="0"/>
              </a:rPr>
              <a:t>organizații</a:t>
            </a:r>
            <a:r>
              <a:rPr lang="en-US" sz="11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100" dirty="0" err="1" smtClean="0">
                <a:solidFill>
                  <a:schemeClr val="bg1">
                    <a:lumMod val="95000"/>
                    <a:lumOff val="5000"/>
                  </a:schemeClr>
                </a:solidFill>
                <a:latin typeface="Times New Roman" panose="02020603050405020304" pitchFamily="18" charset="0"/>
                <a:cs typeface="Times New Roman" panose="02020603050405020304" pitchFamily="18" charset="0"/>
              </a:rPr>
              <a:t>guvernamentale</a:t>
            </a:r>
            <a:r>
              <a:rPr lang="en-US" sz="11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100" dirty="0" err="1" smtClean="0">
                <a:solidFill>
                  <a:schemeClr val="bg1">
                    <a:lumMod val="95000"/>
                    <a:lumOff val="5000"/>
                  </a:schemeClr>
                </a:solidFill>
                <a:latin typeface="Times New Roman" panose="02020603050405020304" pitchFamily="18" charset="0"/>
                <a:cs typeface="Times New Roman" panose="02020603050405020304" pitchFamily="18" charset="0"/>
              </a:rPr>
              <a:t>responsabile</a:t>
            </a:r>
            <a:r>
              <a:rPr lang="en-US" sz="1100" dirty="0" smtClean="0">
                <a:solidFill>
                  <a:schemeClr val="bg1">
                    <a:lumMod val="95000"/>
                    <a:lumOff val="5000"/>
                  </a:schemeClr>
                </a:solidFill>
                <a:latin typeface="Times New Roman" panose="02020603050405020304" pitchFamily="18" charset="0"/>
                <a:cs typeface="Times New Roman" panose="02020603050405020304" pitchFamily="18" charset="0"/>
              </a:rPr>
              <a:t> cu </a:t>
            </a:r>
            <a:r>
              <a:rPr lang="en-US" sz="1100" dirty="0" err="1" smtClean="0">
                <a:solidFill>
                  <a:schemeClr val="bg1">
                    <a:lumMod val="95000"/>
                    <a:lumOff val="5000"/>
                  </a:schemeClr>
                </a:solidFill>
                <a:latin typeface="Times New Roman" panose="02020603050405020304" pitchFamily="18" charset="0"/>
                <a:cs typeface="Times New Roman" panose="02020603050405020304" pitchFamily="18" charset="0"/>
              </a:rPr>
              <a:t>colectarea</a:t>
            </a:r>
            <a:r>
              <a:rPr lang="en-US" sz="11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100" dirty="0" err="1" smtClean="0">
                <a:solidFill>
                  <a:schemeClr val="bg1">
                    <a:lumMod val="95000"/>
                    <a:lumOff val="5000"/>
                  </a:schemeClr>
                </a:solidFill>
                <a:latin typeface="Times New Roman" panose="02020603050405020304" pitchFamily="18" charset="0"/>
                <a:cs typeface="Times New Roman" panose="02020603050405020304" pitchFamily="18" charset="0"/>
              </a:rPr>
              <a:t>analizarea</a:t>
            </a:r>
            <a:r>
              <a:rPr lang="en-US" sz="11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100" dirty="0" err="1" smtClean="0">
                <a:solidFill>
                  <a:schemeClr val="bg1">
                    <a:lumMod val="95000"/>
                    <a:lumOff val="5000"/>
                  </a:schemeClr>
                </a:solidFill>
                <a:latin typeface="Times New Roman" panose="02020603050405020304" pitchFamily="18" charset="0"/>
                <a:cs typeface="Times New Roman" panose="02020603050405020304" pitchFamily="18" charset="0"/>
              </a:rPr>
              <a:t>și</a:t>
            </a:r>
            <a:r>
              <a:rPr lang="en-US" sz="11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100" dirty="0" err="1" smtClean="0">
                <a:solidFill>
                  <a:schemeClr val="bg1">
                    <a:lumMod val="95000"/>
                    <a:lumOff val="5000"/>
                  </a:schemeClr>
                </a:solidFill>
                <a:latin typeface="Times New Roman" panose="02020603050405020304" pitchFamily="18" charset="0"/>
                <a:cs typeface="Times New Roman" panose="02020603050405020304" pitchFamily="18" charset="0"/>
              </a:rPr>
              <a:t>diseminarea</a:t>
            </a:r>
            <a:r>
              <a:rPr lang="en-US" sz="11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100" dirty="0" err="1" smtClean="0">
                <a:solidFill>
                  <a:schemeClr val="bg1">
                    <a:lumMod val="95000"/>
                    <a:lumOff val="5000"/>
                  </a:schemeClr>
                </a:solidFill>
                <a:latin typeface="Times New Roman" panose="02020603050405020304" pitchFamily="18" charset="0"/>
                <a:cs typeface="Times New Roman" panose="02020603050405020304" pitchFamily="18" charset="0"/>
              </a:rPr>
              <a:t>informațiilor</a:t>
            </a:r>
            <a:r>
              <a:rPr lang="en-US" sz="1100" dirty="0" smtClean="0">
                <a:solidFill>
                  <a:schemeClr val="bg1">
                    <a:lumMod val="95000"/>
                    <a:lumOff val="5000"/>
                  </a:schemeClr>
                </a:solidFill>
                <a:latin typeface="Times New Roman" panose="02020603050405020304" pitchFamily="18" charset="0"/>
                <a:cs typeface="Times New Roman" panose="02020603050405020304" pitchFamily="18" charset="0"/>
              </a:rPr>
              <a:t> de </a:t>
            </a:r>
            <a:r>
              <a:rPr lang="en-US" sz="1100" dirty="0" err="1" smtClean="0">
                <a:solidFill>
                  <a:schemeClr val="bg1">
                    <a:lumMod val="95000"/>
                    <a:lumOff val="5000"/>
                  </a:schemeClr>
                </a:solidFill>
                <a:latin typeface="Times New Roman" panose="02020603050405020304" pitchFamily="18" charset="0"/>
                <a:cs typeface="Times New Roman" panose="02020603050405020304" pitchFamily="18" charset="0"/>
              </a:rPr>
              <a:t>informații</a:t>
            </a:r>
            <a:r>
              <a:rPr lang="en-US" sz="11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100" dirty="0" err="1" smtClean="0">
                <a:solidFill>
                  <a:schemeClr val="bg1">
                    <a:lumMod val="95000"/>
                    <a:lumOff val="5000"/>
                  </a:schemeClr>
                </a:solidFill>
                <a:latin typeface="Times New Roman" panose="02020603050405020304" pitchFamily="18" charset="0"/>
                <a:cs typeface="Times New Roman" panose="02020603050405020304" pitchFamily="18" charset="0"/>
              </a:rPr>
              <a:t>pentru</a:t>
            </a:r>
            <a:r>
              <a:rPr lang="en-US" sz="1100" dirty="0" smtClean="0">
                <a:solidFill>
                  <a:schemeClr val="bg1">
                    <a:lumMod val="95000"/>
                    <a:lumOff val="5000"/>
                  </a:schemeClr>
                </a:solidFill>
                <a:latin typeface="Times New Roman" panose="02020603050405020304" pitchFamily="18" charset="0"/>
                <a:cs typeface="Times New Roman" panose="02020603050405020304" pitchFamily="18" charset="0"/>
              </a:rPr>
              <a:t> a </a:t>
            </a:r>
            <a:r>
              <a:rPr lang="en-US" sz="1100" dirty="0" err="1" smtClean="0">
                <a:solidFill>
                  <a:schemeClr val="bg1">
                    <a:lumMod val="95000"/>
                    <a:lumOff val="5000"/>
                  </a:schemeClr>
                </a:solidFill>
                <a:latin typeface="Times New Roman" panose="02020603050405020304" pitchFamily="18" charset="0"/>
                <a:cs typeface="Times New Roman" panose="02020603050405020304" pitchFamily="18" charset="0"/>
              </a:rPr>
              <a:t>sprijini</a:t>
            </a:r>
            <a:r>
              <a:rPr lang="en-US" sz="11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100" dirty="0" err="1" smtClean="0">
                <a:solidFill>
                  <a:schemeClr val="bg1">
                    <a:lumMod val="95000"/>
                    <a:lumOff val="5000"/>
                  </a:schemeClr>
                </a:solidFill>
                <a:latin typeface="Times New Roman" panose="02020603050405020304" pitchFamily="18" charset="0"/>
                <a:cs typeface="Times New Roman" panose="02020603050405020304" pitchFamily="18" charset="0"/>
              </a:rPr>
              <a:t>securitatea</a:t>
            </a:r>
            <a:r>
              <a:rPr lang="en-US" sz="11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100" dirty="0" err="1" smtClean="0">
                <a:solidFill>
                  <a:schemeClr val="bg1">
                    <a:lumMod val="95000"/>
                    <a:lumOff val="5000"/>
                  </a:schemeClr>
                </a:solidFill>
                <a:latin typeface="Times New Roman" panose="02020603050405020304" pitchFamily="18" charset="0"/>
                <a:cs typeface="Times New Roman" panose="02020603050405020304" pitchFamily="18" charset="0"/>
              </a:rPr>
              <a:t>națională</a:t>
            </a:r>
            <a:r>
              <a:rPr lang="en-US" sz="11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100" dirty="0" err="1" smtClean="0">
                <a:solidFill>
                  <a:schemeClr val="bg1">
                    <a:lumMod val="95000"/>
                    <a:lumOff val="5000"/>
                  </a:schemeClr>
                </a:solidFill>
                <a:latin typeface="Times New Roman" panose="02020603050405020304" pitchFamily="18" charset="0"/>
                <a:cs typeface="Times New Roman" panose="02020603050405020304" pitchFamily="18" charset="0"/>
              </a:rPr>
              <a:t>politica</a:t>
            </a:r>
            <a:r>
              <a:rPr lang="en-US" sz="11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100" dirty="0" err="1" smtClean="0">
                <a:solidFill>
                  <a:schemeClr val="bg1">
                    <a:lumMod val="95000"/>
                    <a:lumOff val="5000"/>
                  </a:schemeClr>
                </a:solidFill>
                <a:latin typeface="Times New Roman" panose="02020603050405020304" pitchFamily="18" charset="0"/>
                <a:cs typeface="Times New Roman" panose="02020603050405020304" pitchFamily="18" charset="0"/>
              </a:rPr>
              <a:t>externă</a:t>
            </a:r>
            <a:r>
              <a:rPr lang="en-US" sz="11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100" dirty="0" err="1" smtClean="0">
                <a:solidFill>
                  <a:schemeClr val="bg1">
                    <a:lumMod val="95000"/>
                    <a:lumOff val="5000"/>
                  </a:schemeClr>
                </a:solidFill>
                <a:latin typeface="Times New Roman" panose="02020603050405020304" pitchFamily="18" charset="0"/>
                <a:cs typeface="Times New Roman" panose="02020603050405020304" pitchFamily="18" charset="0"/>
              </a:rPr>
              <a:t>și</a:t>
            </a:r>
            <a:r>
              <a:rPr lang="en-US" sz="11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100" dirty="0" err="1" smtClean="0">
                <a:solidFill>
                  <a:schemeClr val="bg1">
                    <a:lumMod val="95000"/>
                    <a:lumOff val="5000"/>
                  </a:schemeClr>
                </a:solidFill>
                <a:latin typeface="Times New Roman" panose="02020603050405020304" pitchFamily="18" charset="0"/>
                <a:cs typeface="Times New Roman" panose="02020603050405020304" pitchFamily="18" charset="0"/>
              </a:rPr>
              <a:t>luarea</a:t>
            </a:r>
            <a:r>
              <a:rPr lang="en-US" sz="11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100" dirty="0" err="1" smtClean="0">
                <a:solidFill>
                  <a:schemeClr val="bg1">
                    <a:lumMod val="95000"/>
                    <a:lumOff val="5000"/>
                  </a:schemeClr>
                </a:solidFill>
                <a:latin typeface="Times New Roman" panose="02020603050405020304" pitchFamily="18" charset="0"/>
                <a:cs typeface="Times New Roman" panose="02020603050405020304" pitchFamily="18" charset="0"/>
              </a:rPr>
              <a:t>deciziilor</a:t>
            </a:r>
            <a:r>
              <a:rPr lang="en-US" sz="1100" dirty="0" smtClean="0">
                <a:solidFill>
                  <a:schemeClr val="bg1">
                    <a:lumMod val="95000"/>
                    <a:lumOff val="5000"/>
                  </a:schemeClr>
                </a:solidFill>
                <a:latin typeface="Times New Roman" panose="02020603050405020304" pitchFamily="18" charset="0"/>
                <a:cs typeface="Times New Roman" panose="02020603050405020304" pitchFamily="18" charset="0"/>
              </a:rPr>
              <a:t>.</a:t>
            </a:r>
            <a:endParaRPr lang="ru-RU" sz="1100" dirty="0">
              <a:solidFill>
                <a:schemeClr val="bg1">
                  <a:lumMod val="95000"/>
                  <a:lumOff val="5000"/>
                </a:schemeClr>
              </a:solidFill>
              <a:latin typeface="Times New Roman" panose="02020603050405020304" pitchFamily="18" charset="0"/>
              <a:cs typeface="Times New Roman" panose="02020603050405020304" pitchFamily="18" charset="0"/>
            </a:endParaRPr>
          </a:p>
        </p:txBody>
      </p:sp>
      <p:sp>
        <p:nvSpPr>
          <p:cNvPr id="7" name="Параллелограмм 6"/>
          <p:cNvSpPr/>
          <p:nvPr/>
        </p:nvSpPr>
        <p:spPr>
          <a:xfrm>
            <a:off x="6609287" y="2541171"/>
            <a:ext cx="2016224" cy="4104456"/>
          </a:xfrm>
          <a:prstGeom prst="parallelogram">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err="1" smtClean="0">
                <a:solidFill>
                  <a:schemeClr val="bg1">
                    <a:lumMod val="95000"/>
                    <a:lumOff val="5000"/>
                  </a:schemeClr>
                </a:solidFill>
                <a:latin typeface="Times New Roman" panose="02020603050405020304" pitchFamily="18" charset="0"/>
                <a:cs typeface="Times New Roman" panose="02020603050405020304" pitchFamily="18" charset="0"/>
              </a:rPr>
              <a:t>Structurile</a:t>
            </a:r>
            <a:r>
              <a:rPr lang="en-US" sz="12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200" dirty="0" err="1" smtClean="0">
                <a:solidFill>
                  <a:schemeClr val="bg1">
                    <a:lumMod val="95000"/>
                    <a:lumOff val="5000"/>
                  </a:schemeClr>
                </a:solidFill>
                <a:latin typeface="Times New Roman" panose="02020603050405020304" pitchFamily="18" charset="0"/>
                <a:cs typeface="Times New Roman" panose="02020603050405020304" pitchFamily="18" charset="0"/>
              </a:rPr>
              <a:t>militare</a:t>
            </a:r>
            <a:r>
              <a:rPr lang="en-US" sz="1200" dirty="0" smtClean="0">
                <a:solidFill>
                  <a:schemeClr val="bg1">
                    <a:lumMod val="95000"/>
                    <a:lumOff val="5000"/>
                  </a:schemeClr>
                </a:solidFill>
                <a:latin typeface="Times New Roman" panose="02020603050405020304" pitchFamily="18" charset="0"/>
                <a:cs typeface="Times New Roman" panose="02020603050405020304" pitchFamily="18" charset="0"/>
              </a:rPr>
              <a:t> se </a:t>
            </a:r>
            <a:r>
              <a:rPr lang="en-US" sz="1200" dirty="0" err="1" smtClean="0">
                <a:solidFill>
                  <a:schemeClr val="bg1">
                    <a:lumMod val="95000"/>
                    <a:lumOff val="5000"/>
                  </a:schemeClr>
                </a:solidFill>
                <a:latin typeface="Times New Roman" panose="02020603050405020304" pitchFamily="18" charset="0"/>
                <a:cs typeface="Times New Roman" panose="02020603050405020304" pitchFamily="18" charset="0"/>
              </a:rPr>
              <a:t>referă</a:t>
            </a:r>
            <a:r>
              <a:rPr lang="en-US" sz="1200" dirty="0" smtClean="0">
                <a:solidFill>
                  <a:schemeClr val="bg1">
                    <a:lumMod val="95000"/>
                    <a:lumOff val="5000"/>
                  </a:schemeClr>
                </a:solidFill>
                <a:latin typeface="Times New Roman" panose="02020603050405020304" pitchFamily="18" charset="0"/>
                <a:cs typeface="Times New Roman" panose="02020603050405020304" pitchFamily="18" charset="0"/>
              </a:rPr>
              <a:t> la </a:t>
            </a:r>
            <a:r>
              <a:rPr lang="en-US" sz="1200" dirty="0" err="1" smtClean="0">
                <a:solidFill>
                  <a:schemeClr val="bg1">
                    <a:lumMod val="95000"/>
                    <a:lumOff val="5000"/>
                  </a:schemeClr>
                </a:solidFill>
                <a:latin typeface="Times New Roman" panose="02020603050405020304" pitchFamily="18" charset="0"/>
                <a:cs typeface="Times New Roman" panose="02020603050405020304" pitchFamily="18" charset="0"/>
              </a:rPr>
              <a:t>instituțiile</a:t>
            </a:r>
            <a:r>
              <a:rPr lang="en-US" sz="12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200" dirty="0" err="1" smtClean="0">
                <a:solidFill>
                  <a:schemeClr val="bg1">
                    <a:lumMod val="95000"/>
                    <a:lumOff val="5000"/>
                  </a:schemeClr>
                </a:solidFill>
                <a:latin typeface="Times New Roman" panose="02020603050405020304" pitchFamily="18" charset="0"/>
                <a:cs typeface="Times New Roman" panose="02020603050405020304" pitchFamily="18" charset="0"/>
              </a:rPr>
              <a:t>și</a:t>
            </a:r>
            <a:r>
              <a:rPr lang="en-US" sz="12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200" dirty="0" err="1" smtClean="0">
                <a:solidFill>
                  <a:schemeClr val="bg1">
                    <a:lumMod val="95000"/>
                    <a:lumOff val="5000"/>
                  </a:schemeClr>
                </a:solidFill>
                <a:latin typeface="Times New Roman" panose="02020603050405020304" pitchFamily="18" charset="0"/>
                <a:cs typeface="Times New Roman" panose="02020603050405020304" pitchFamily="18" charset="0"/>
              </a:rPr>
              <a:t>ierarhiile</a:t>
            </a:r>
            <a:r>
              <a:rPr lang="en-US" sz="12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200" dirty="0" err="1" smtClean="0">
                <a:solidFill>
                  <a:schemeClr val="bg1">
                    <a:lumMod val="95000"/>
                    <a:lumOff val="5000"/>
                  </a:schemeClr>
                </a:solidFill>
                <a:latin typeface="Times New Roman" panose="02020603050405020304" pitchFamily="18" charset="0"/>
                <a:cs typeface="Times New Roman" panose="02020603050405020304" pitchFamily="18" charset="0"/>
              </a:rPr>
              <a:t>organizate</a:t>
            </a:r>
            <a:r>
              <a:rPr lang="en-US" sz="1200" dirty="0" smtClean="0">
                <a:solidFill>
                  <a:schemeClr val="bg1">
                    <a:lumMod val="95000"/>
                    <a:lumOff val="5000"/>
                  </a:schemeClr>
                </a:solidFill>
                <a:latin typeface="Times New Roman" panose="02020603050405020304" pitchFamily="18" charset="0"/>
                <a:cs typeface="Times New Roman" panose="02020603050405020304" pitchFamily="18" charset="0"/>
              </a:rPr>
              <a:t> din </a:t>
            </a:r>
            <a:r>
              <a:rPr lang="en-US" sz="1200" dirty="0" err="1" smtClean="0">
                <a:solidFill>
                  <a:schemeClr val="bg1">
                    <a:lumMod val="95000"/>
                    <a:lumOff val="5000"/>
                  </a:schemeClr>
                </a:solidFill>
                <a:latin typeface="Times New Roman" panose="02020603050405020304" pitchFamily="18" charset="0"/>
                <a:cs typeface="Times New Roman" panose="02020603050405020304" pitchFamily="18" charset="0"/>
              </a:rPr>
              <a:t>cadrul</a:t>
            </a:r>
            <a:r>
              <a:rPr lang="en-US" sz="12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200" dirty="0" err="1" smtClean="0">
                <a:solidFill>
                  <a:schemeClr val="bg1">
                    <a:lumMod val="95000"/>
                    <a:lumOff val="5000"/>
                  </a:schemeClr>
                </a:solidFill>
                <a:latin typeface="Times New Roman" panose="02020603050405020304" pitchFamily="18" charset="0"/>
                <a:cs typeface="Times New Roman" panose="02020603050405020304" pitchFamily="18" charset="0"/>
              </a:rPr>
              <a:t>forțelor</a:t>
            </a:r>
            <a:r>
              <a:rPr lang="en-US" sz="12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200" dirty="0" err="1" smtClean="0">
                <a:solidFill>
                  <a:schemeClr val="bg1">
                    <a:lumMod val="95000"/>
                    <a:lumOff val="5000"/>
                  </a:schemeClr>
                </a:solidFill>
                <a:latin typeface="Times New Roman" panose="02020603050405020304" pitchFamily="18" charset="0"/>
                <a:cs typeface="Times New Roman" panose="02020603050405020304" pitchFamily="18" charset="0"/>
              </a:rPr>
              <a:t>armate</a:t>
            </a:r>
            <a:r>
              <a:rPr lang="en-US" sz="1200" dirty="0" smtClean="0">
                <a:solidFill>
                  <a:schemeClr val="bg1">
                    <a:lumMod val="95000"/>
                    <a:lumOff val="5000"/>
                  </a:schemeClr>
                </a:solidFill>
                <a:latin typeface="Times New Roman" panose="02020603050405020304" pitchFamily="18" charset="0"/>
                <a:cs typeface="Times New Roman" panose="02020603050405020304" pitchFamily="18" charset="0"/>
              </a:rPr>
              <a:t> ale </a:t>
            </a:r>
            <a:r>
              <a:rPr lang="en-US" sz="1200" dirty="0" err="1" smtClean="0">
                <a:solidFill>
                  <a:schemeClr val="bg1">
                    <a:lumMod val="95000"/>
                    <a:lumOff val="5000"/>
                  </a:schemeClr>
                </a:solidFill>
                <a:latin typeface="Times New Roman" panose="02020603050405020304" pitchFamily="18" charset="0"/>
                <a:cs typeface="Times New Roman" panose="02020603050405020304" pitchFamily="18" charset="0"/>
              </a:rPr>
              <a:t>unei</a:t>
            </a:r>
            <a:r>
              <a:rPr lang="en-US" sz="12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200" dirty="0" err="1" smtClean="0">
                <a:solidFill>
                  <a:schemeClr val="bg1">
                    <a:lumMod val="95000"/>
                    <a:lumOff val="5000"/>
                  </a:schemeClr>
                </a:solidFill>
                <a:latin typeface="Times New Roman" panose="02020603050405020304" pitchFamily="18" charset="0"/>
                <a:cs typeface="Times New Roman" panose="02020603050405020304" pitchFamily="18" charset="0"/>
              </a:rPr>
              <a:t>țări</a:t>
            </a:r>
            <a:r>
              <a:rPr lang="en-US" sz="1200" dirty="0" smtClean="0">
                <a:solidFill>
                  <a:schemeClr val="bg1">
                    <a:lumMod val="95000"/>
                    <a:lumOff val="5000"/>
                  </a:schemeClr>
                </a:solidFill>
                <a:latin typeface="Times New Roman" panose="02020603050405020304" pitchFamily="18" charset="0"/>
                <a:cs typeface="Times New Roman" panose="02020603050405020304" pitchFamily="18" charset="0"/>
              </a:rPr>
              <a:t>.</a:t>
            </a:r>
            <a:endParaRPr lang="ru-RU" sz="1200" dirty="0">
              <a:solidFill>
                <a:schemeClr val="bg1">
                  <a:lumMod val="95000"/>
                  <a:lumOff val="5000"/>
                </a:schemeClr>
              </a:solidFill>
              <a:latin typeface="Times New Roman" panose="02020603050405020304" pitchFamily="18" charset="0"/>
              <a:cs typeface="Times New Roman" panose="02020603050405020304" pitchFamily="18" charset="0"/>
            </a:endParaRPr>
          </a:p>
        </p:txBody>
      </p:sp>
      <p:sp>
        <p:nvSpPr>
          <p:cNvPr id="8" name="Параллелограмм 7"/>
          <p:cNvSpPr/>
          <p:nvPr/>
        </p:nvSpPr>
        <p:spPr>
          <a:xfrm>
            <a:off x="8918740" y="2541171"/>
            <a:ext cx="2016224" cy="4104456"/>
          </a:xfrm>
          <a:prstGeom prst="parallelogram">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err="1" smtClean="0">
                <a:solidFill>
                  <a:schemeClr val="bg1">
                    <a:lumMod val="95000"/>
                    <a:lumOff val="5000"/>
                  </a:schemeClr>
                </a:solidFill>
                <a:latin typeface="Times New Roman" panose="02020603050405020304" pitchFamily="18" charset="0"/>
                <a:cs typeface="Times New Roman" panose="02020603050405020304" pitchFamily="18" charset="0"/>
              </a:rPr>
              <a:t>Structurile</a:t>
            </a:r>
            <a:r>
              <a:rPr lang="en-US" sz="10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000" dirty="0" err="1" smtClean="0">
                <a:solidFill>
                  <a:schemeClr val="bg1">
                    <a:lumMod val="95000"/>
                    <a:lumOff val="5000"/>
                  </a:schemeClr>
                </a:solidFill>
                <a:latin typeface="Times New Roman" panose="02020603050405020304" pitchFamily="18" charset="0"/>
                <a:cs typeface="Times New Roman" panose="02020603050405020304" pitchFamily="18" charset="0"/>
              </a:rPr>
              <a:t>civile</a:t>
            </a:r>
            <a:r>
              <a:rPr lang="en-US" sz="1000" dirty="0" smtClean="0">
                <a:solidFill>
                  <a:schemeClr val="bg1">
                    <a:lumMod val="95000"/>
                    <a:lumOff val="5000"/>
                  </a:schemeClr>
                </a:solidFill>
                <a:latin typeface="Times New Roman" panose="02020603050405020304" pitchFamily="18" charset="0"/>
                <a:cs typeface="Times New Roman" panose="02020603050405020304" pitchFamily="18" charset="0"/>
              </a:rPr>
              <a:t> se </a:t>
            </a:r>
            <a:r>
              <a:rPr lang="en-US" sz="1000" dirty="0" err="1" smtClean="0">
                <a:solidFill>
                  <a:schemeClr val="bg1">
                    <a:lumMod val="95000"/>
                    <a:lumOff val="5000"/>
                  </a:schemeClr>
                </a:solidFill>
                <a:latin typeface="Times New Roman" panose="02020603050405020304" pitchFamily="18" charset="0"/>
                <a:cs typeface="Times New Roman" panose="02020603050405020304" pitchFamily="18" charset="0"/>
              </a:rPr>
              <a:t>referă</a:t>
            </a:r>
            <a:r>
              <a:rPr lang="en-US" sz="1000" dirty="0" smtClean="0">
                <a:solidFill>
                  <a:schemeClr val="bg1">
                    <a:lumMod val="95000"/>
                    <a:lumOff val="5000"/>
                  </a:schemeClr>
                </a:solidFill>
                <a:latin typeface="Times New Roman" panose="02020603050405020304" pitchFamily="18" charset="0"/>
                <a:cs typeface="Times New Roman" panose="02020603050405020304" pitchFamily="18" charset="0"/>
              </a:rPr>
              <a:t> la </a:t>
            </a:r>
            <a:r>
              <a:rPr lang="en-US" sz="1000" dirty="0" err="1" smtClean="0">
                <a:solidFill>
                  <a:schemeClr val="bg1">
                    <a:lumMod val="95000"/>
                    <a:lumOff val="5000"/>
                  </a:schemeClr>
                </a:solidFill>
                <a:latin typeface="Times New Roman" panose="02020603050405020304" pitchFamily="18" charset="0"/>
                <a:cs typeface="Times New Roman" panose="02020603050405020304" pitchFamily="18" charset="0"/>
              </a:rPr>
              <a:t>diferitele</a:t>
            </a:r>
            <a:r>
              <a:rPr lang="en-US" sz="10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000" dirty="0" err="1" smtClean="0">
                <a:solidFill>
                  <a:schemeClr val="bg1">
                    <a:lumMod val="95000"/>
                    <a:lumOff val="5000"/>
                  </a:schemeClr>
                </a:solidFill>
                <a:latin typeface="Times New Roman" panose="02020603050405020304" pitchFamily="18" charset="0"/>
                <a:cs typeface="Times New Roman" panose="02020603050405020304" pitchFamily="18" charset="0"/>
              </a:rPr>
              <a:t>organizații</a:t>
            </a:r>
            <a:r>
              <a:rPr lang="en-US" sz="10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000" dirty="0" err="1" smtClean="0">
                <a:solidFill>
                  <a:schemeClr val="bg1">
                    <a:lumMod val="95000"/>
                    <a:lumOff val="5000"/>
                  </a:schemeClr>
                </a:solidFill>
                <a:latin typeface="Times New Roman" panose="02020603050405020304" pitchFamily="18" charset="0"/>
                <a:cs typeface="Times New Roman" panose="02020603050405020304" pitchFamily="18" charset="0"/>
              </a:rPr>
              <a:t>guvernamentale</a:t>
            </a:r>
            <a:r>
              <a:rPr lang="en-US" sz="10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000" dirty="0" err="1" smtClean="0">
                <a:solidFill>
                  <a:schemeClr val="bg1">
                    <a:lumMod val="95000"/>
                    <a:lumOff val="5000"/>
                  </a:schemeClr>
                </a:solidFill>
                <a:latin typeface="Times New Roman" panose="02020603050405020304" pitchFamily="18" charset="0"/>
                <a:cs typeface="Times New Roman" panose="02020603050405020304" pitchFamily="18" charset="0"/>
              </a:rPr>
              <a:t>neguvernamentale</a:t>
            </a:r>
            <a:r>
              <a:rPr lang="en-US" sz="10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000" dirty="0" err="1" smtClean="0">
                <a:solidFill>
                  <a:schemeClr val="bg1">
                    <a:lumMod val="95000"/>
                    <a:lumOff val="5000"/>
                  </a:schemeClr>
                </a:solidFill>
                <a:latin typeface="Times New Roman" panose="02020603050405020304" pitchFamily="18" charset="0"/>
                <a:cs typeface="Times New Roman" panose="02020603050405020304" pitchFamily="18" charset="0"/>
              </a:rPr>
              <a:t>și</a:t>
            </a:r>
            <a:r>
              <a:rPr lang="en-US" sz="1000" dirty="0" smtClean="0">
                <a:solidFill>
                  <a:schemeClr val="bg1">
                    <a:lumMod val="95000"/>
                    <a:lumOff val="5000"/>
                  </a:schemeClr>
                </a:solidFill>
                <a:latin typeface="Times New Roman" panose="02020603050405020304" pitchFamily="18" charset="0"/>
                <a:cs typeface="Times New Roman" panose="02020603050405020304" pitchFamily="18" charset="0"/>
              </a:rPr>
              <a:t> administrative care nu </a:t>
            </a:r>
            <a:r>
              <a:rPr lang="en-US" sz="1000" dirty="0" err="1" smtClean="0">
                <a:solidFill>
                  <a:schemeClr val="bg1">
                    <a:lumMod val="95000"/>
                    <a:lumOff val="5000"/>
                  </a:schemeClr>
                </a:solidFill>
                <a:latin typeface="Times New Roman" panose="02020603050405020304" pitchFamily="18" charset="0"/>
                <a:cs typeface="Times New Roman" panose="02020603050405020304" pitchFamily="18" charset="0"/>
              </a:rPr>
              <a:t>fac</a:t>
            </a:r>
            <a:r>
              <a:rPr lang="en-US" sz="1000" dirty="0" smtClean="0">
                <a:solidFill>
                  <a:schemeClr val="bg1">
                    <a:lumMod val="95000"/>
                    <a:lumOff val="5000"/>
                  </a:schemeClr>
                </a:solidFill>
                <a:latin typeface="Times New Roman" panose="02020603050405020304" pitchFamily="18" charset="0"/>
                <a:cs typeface="Times New Roman" panose="02020603050405020304" pitchFamily="18" charset="0"/>
              </a:rPr>
              <a:t> parte din </a:t>
            </a:r>
            <a:r>
              <a:rPr lang="en-US" sz="1000" dirty="0" err="1" smtClean="0">
                <a:solidFill>
                  <a:schemeClr val="bg1">
                    <a:lumMod val="95000"/>
                    <a:lumOff val="5000"/>
                  </a:schemeClr>
                </a:solidFill>
                <a:latin typeface="Times New Roman" panose="02020603050405020304" pitchFamily="18" charset="0"/>
                <a:cs typeface="Times New Roman" panose="02020603050405020304" pitchFamily="18" charset="0"/>
              </a:rPr>
              <a:t>agențiile</a:t>
            </a:r>
            <a:r>
              <a:rPr lang="en-US" sz="10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000" dirty="0" err="1" smtClean="0">
                <a:solidFill>
                  <a:schemeClr val="bg1">
                    <a:lumMod val="95000"/>
                    <a:lumOff val="5000"/>
                  </a:schemeClr>
                </a:solidFill>
                <a:latin typeface="Times New Roman" panose="02020603050405020304" pitchFamily="18" charset="0"/>
                <a:cs typeface="Times New Roman" panose="02020603050405020304" pitchFamily="18" charset="0"/>
              </a:rPr>
              <a:t>militare</a:t>
            </a:r>
            <a:r>
              <a:rPr lang="en-US" sz="10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000" dirty="0" err="1" smtClean="0">
                <a:solidFill>
                  <a:schemeClr val="bg1">
                    <a:lumMod val="95000"/>
                    <a:lumOff val="5000"/>
                  </a:schemeClr>
                </a:solidFill>
                <a:latin typeface="Times New Roman" panose="02020603050405020304" pitchFamily="18" charset="0"/>
                <a:cs typeface="Times New Roman" panose="02020603050405020304" pitchFamily="18" charset="0"/>
              </a:rPr>
              <a:t>sau</a:t>
            </a:r>
            <a:r>
              <a:rPr lang="en-US" sz="1000" dirty="0" smtClean="0">
                <a:solidFill>
                  <a:schemeClr val="bg1">
                    <a:lumMod val="95000"/>
                    <a:lumOff val="5000"/>
                  </a:schemeClr>
                </a:solidFill>
                <a:latin typeface="Times New Roman" panose="02020603050405020304" pitchFamily="18" charset="0"/>
                <a:cs typeface="Times New Roman" panose="02020603050405020304" pitchFamily="18" charset="0"/>
              </a:rPr>
              <a:t> de </a:t>
            </a:r>
            <a:r>
              <a:rPr lang="en-US" sz="1000" dirty="0" err="1" smtClean="0">
                <a:solidFill>
                  <a:schemeClr val="bg1">
                    <a:lumMod val="95000"/>
                    <a:lumOff val="5000"/>
                  </a:schemeClr>
                </a:solidFill>
                <a:latin typeface="Times New Roman" panose="02020603050405020304" pitchFamily="18" charset="0"/>
                <a:cs typeface="Times New Roman" panose="02020603050405020304" pitchFamily="18" charset="0"/>
              </a:rPr>
              <a:t>aplicare</a:t>
            </a:r>
            <a:r>
              <a:rPr lang="en-US" sz="1000" dirty="0" smtClean="0">
                <a:solidFill>
                  <a:schemeClr val="bg1">
                    <a:lumMod val="95000"/>
                    <a:lumOff val="5000"/>
                  </a:schemeClr>
                </a:solidFill>
                <a:latin typeface="Times New Roman" panose="02020603050405020304" pitchFamily="18" charset="0"/>
                <a:cs typeface="Times New Roman" panose="02020603050405020304" pitchFamily="18" charset="0"/>
              </a:rPr>
              <a:t> a </a:t>
            </a:r>
            <a:r>
              <a:rPr lang="en-US" sz="1000" dirty="0" err="1" smtClean="0">
                <a:solidFill>
                  <a:schemeClr val="bg1">
                    <a:lumMod val="95000"/>
                    <a:lumOff val="5000"/>
                  </a:schemeClr>
                </a:solidFill>
                <a:latin typeface="Times New Roman" panose="02020603050405020304" pitchFamily="18" charset="0"/>
                <a:cs typeface="Times New Roman" panose="02020603050405020304" pitchFamily="18" charset="0"/>
              </a:rPr>
              <a:t>legii</a:t>
            </a:r>
            <a:r>
              <a:rPr lang="en-US" sz="10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000" dirty="0" err="1" smtClean="0">
                <a:solidFill>
                  <a:schemeClr val="bg1">
                    <a:lumMod val="95000"/>
                    <a:lumOff val="5000"/>
                  </a:schemeClr>
                </a:solidFill>
                <a:latin typeface="Times New Roman" panose="02020603050405020304" pitchFamily="18" charset="0"/>
                <a:cs typeface="Times New Roman" panose="02020603050405020304" pitchFamily="18" charset="0"/>
              </a:rPr>
              <a:t>Aceste</a:t>
            </a:r>
            <a:r>
              <a:rPr lang="en-US" sz="10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000" dirty="0" err="1" smtClean="0">
                <a:solidFill>
                  <a:schemeClr val="bg1">
                    <a:lumMod val="95000"/>
                    <a:lumOff val="5000"/>
                  </a:schemeClr>
                </a:solidFill>
                <a:latin typeface="Times New Roman" panose="02020603050405020304" pitchFamily="18" charset="0"/>
                <a:cs typeface="Times New Roman" panose="02020603050405020304" pitchFamily="18" charset="0"/>
              </a:rPr>
              <a:t>structuri</a:t>
            </a:r>
            <a:r>
              <a:rPr lang="en-US" sz="10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000" dirty="0" err="1" smtClean="0">
                <a:solidFill>
                  <a:schemeClr val="bg1">
                    <a:lumMod val="95000"/>
                    <a:lumOff val="5000"/>
                  </a:schemeClr>
                </a:solidFill>
                <a:latin typeface="Times New Roman" panose="02020603050405020304" pitchFamily="18" charset="0"/>
                <a:cs typeface="Times New Roman" panose="02020603050405020304" pitchFamily="18" charset="0"/>
              </a:rPr>
              <a:t>sunt</a:t>
            </a:r>
            <a:r>
              <a:rPr lang="en-US" sz="10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000" dirty="0" err="1" smtClean="0">
                <a:solidFill>
                  <a:schemeClr val="bg1">
                    <a:lumMod val="95000"/>
                    <a:lumOff val="5000"/>
                  </a:schemeClr>
                </a:solidFill>
                <a:latin typeface="Times New Roman" panose="02020603050405020304" pitchFamily="18" charset="0"/>
                <a:cs typeface="Times New Roman" panose="02020603050405020304" pitchFamily="18" charset="0"/>
              </a:rPr>
              <a:t>responsabile</a:t>
            </a:r>
            <a:r>
              <a:rPr lang="en-US" sz="10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000" dirty="0" err="1" smtClean="0">
                <a:solidFill>
                  <a:schemeClr val="bg1">
                    <a:lumMod val="95000"/>
                    <a:lumOff val="5000"/>
                  </a:schemeClr>
                </a:solidFill>
                <a:latin typeface="Times New Roman" panose="02020603050405020304" pitchFamily="18" charset="0"/>
                <a:cs typeface="Times New Roman" panose="02020603050405020304" pitchFamily="18" charset="0"/>
              </a:rPr>
              <a:t>pentru</a:t>
            </a:r>
            <a:r>
              <a:rPr lang="en-US" sz="10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000" dirty="0" err="1" smtClean="0">
                <a:solidFill>
                  <a:schemeClr val="bg1">
                    <a:lumMod val="95000"/>
                    <a:lumOff val="5000"/>
                  </a:schemeClr>
                </a:solidFill>
                <a:latin typeface="Times New Roman" panose="02020603050405020304" pitchFamily="18" charset="0"/>
                <a:cs typeface="Times New Roman" panose="02020603050405020304" pitchFamily="18" charset="0"/>
              </a:rPr>
              <a:t>furnizarea</a:t>
            </a:r>
            <a:r>
              <a:rPr lang="en-US" sz="1000" dirty="0" smtClean="0">
                <a:solidFill>
                  <a:schemeClr val="bg1">
                    <a:lumMod val="95000"/>
                    <a:lumOff val="5000"/>
                  </a:schemeClr>
                </a:solidFill>
                <a:latin typeface="Times New Roman" panose="02020603050405020304" pitchFamily="18" charset="0"/>
                <a:cs typeface="Times New Roman" panose="02020603050405020304" pitchFamily="18" charset="0"/>
              </a:rPr>
              <a:t> de </a:t>
            </a:r>
            <a:r>
              <a:rPr lang="en-US" sz="1000" dirty="0" err="1" smtClean="0">
                <a:solidFill>
                  <a:schemeClr val="bg1">
                    <a:lumMod val="95000"/>
                    <a:lumOff val="5000"/>
                  </a:schemeClr>
                </a:solidFill>
                <a:latin typeface="Times New Roman" panose="02020603050405020304" pitchFamily="18" charset="0"/>
                <a:cs typeface="Times New Roman" panose="02020603050405020304" pitchFamily="18" charset="0"/>
              </a:rPr>
              <a:t>servicii</a:t>
            </a:r>
            <a:r>
              <a:rPr lang="en-US" sz="10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000" dirty="0" err="1" smtClean="0">
                <a:solidFill>
                  <a:schemeClr val="bg1">
                    <a:lumMod val="95000"/>
                    <a:lumOff val="5000"/>
                  </a:schemeClr>
                </a:solidFill>
                <a:latin typeface="Times New Roman" panose="02020603050405020304" pitchFamily="18" charset="0"/>
                <a:cs typeface="Times New Roman" panose="02020603050405020304" pitchFamily="18" charset="0"/>
              </a:rPr>
              <a:t>publice</a:t>
            </a:r>
            <a:r>
              <a:rPr lang="en-US" sz="10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000" dirty="0" err="1" smtClean="0">
                <a:solidFill>
                  <a:schemeClr val="bg1">
                    <a:lumMod val="95000"/>
                    <a:lumOff val="5000"/>
                  </a:schemeClr>
                </a:solidFill>
                <a:latin typeface="Times New Roman" panose="02020603050405020304" pitchFamily="18" charset="0"/>
                <a:cs typeface="Times New Roman" panose="02020603050405020304" pitchFamily="18" charset="0"/>
              </a:rPr>
              <a:t>guvernare</a:t>
            </a:r>
            <a:r>
              <a:rPr lang="en-US" sz="10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000" dirty="0" err="1" smtClean="0">
                <a:solidFill>
                  <a:schemeClr val="bg1">
                    <a:lumMod val="95000"/>
                    <a:lumOff val="5000"/>
                  </a:schemeClr>
                </a:solidFill>
                <a:latin typeface="Times New Roman" panose="02020603050405020304" pitchFamily="18" charset="0"/>
                <a:cs typeface="Times New Roman" panose="02020603050405020304" pitchFamily="18" charset="0"/>
              </a:rPr>
              <a:t>și</a:t>
            </a:r>
            <a:r>
              <a:rPr lang="en-US" sz="10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000" dirty="0" err="1" smtClean="0">
                <a:solidFill>
                  <a:schemeClr val="bg1">
                    <a:lumMod val="95000"/>
                    <a:lumOff val="5000"/>
                  </a:schemeClr>
                </a:solidFill>
                <a:latin typeface="Times New Roman" panose="02020603050405020304" pitchFamily="18" charset="0"/>
                <a:cs typeface="Times New Roman" panose="02020603050405020304" pitchFamily="18" charset="0"/>
              </a:rPr>
              <a:t>sprijin</a:t>
            </a:r>
            <a:r>
              <a:rPr lang="en-US" sz="10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000" dirty="0" err="1" smtClean="0">
                <a:solidFill>
                  <a:schemeClr val="bg1">
                    <a:lumMod val="95000"/>
                    <a:lumOff val="5000"/>
                  </a:schemeClr>
                </a:solidFill>
                <a:latin typeface="Times New Roman" panose="02020603050405020304" pitchFamily="18" charset="0"/>
                <a:cs typeface="Times New Roman" panose="02020603050405020304" pitchFamily="18" charset="0"/>
              </a:rPr>
              <a:t>pentru</a:t>
            </a:r>
            <a:r>
              <a:rPr lang="en-US" sz="10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000" dirty="0" err="1" smtClean="0">
                <a:solidFill>
                  <a:schemeClr val="bg1">
                    <a:lumMod val="95000"/>
                    <a:lumOff val="5000"/>
                  </a:schemeClr>
                </a:solidFill>
                <a:latin typeface="Times New Roman" panose="02020603050405020304" pitchFamily="18" charset="0"/>
                <a:cs typeface="Times New Roman" panose="02020603050405020304" pitchFamily="18" charset="0"/>
              </a:rPr>
              <a:t>bunăstarea</a:t>
            </a:r>
            <a:r>
              <a:rPr lang="en-US" sz="10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000" dirty="0" err="1" smtClean="0">
                <a:solidFill>
                  <a:schemeClr val="bg1">
                    <a:lumMod val="95000"/>
                    <a:lumOff val="5000"/>
                  </a:schemeClr>
                </a:solidFill>
                <a:latin typeface="Times New Roman" panose="02020603050405020304" pitchFamily="18" charset="0"/>
                <a:cs typeface="Times New Roman" panose="02020603050405020304" pitchFamily="18" charset="0"/>
              </a:rPr>
              <a:t>populației</a:t>
            </a:r>
            <a:r>
              <a:rPr lang="en-US" sz="1000" dirty="0" smtClean="0">
                <a:solidFill>
                  <a:schemeClr val="bg1">
                    <a:lumMod val="95000"/>
                    <a:lumOff val="5000"/>
                  </a:schemeClr>
                </a:solidFill>
                <a:latin typeface="Times New Roman" panose="02020603050405020304" pitchFamily="18" charset="0"/>
                <a:cs typeface="Times New Roman" panose="02020603050405020304" pitchFamily="18" charset="0"/>
              </a:rPr>
              <a:t> </a:t>
            </a:r>
            <a:r>
              <a:rPr lang="en-US" sz="1000" dirty="0" err="1" smtClean="0">
                <a:solidFill>
                  <a:schemeClr val="bg1">
                    <a:lumMod val="95000"/>
                    <a:lumOff val="5000"/>
                  </a:schemeClr>
                </a:solidFill>
                <a:latin typeface="Times New Roman" panose="02020603050405020304" pitchFamily="18" charset="0"/>
                <a:cs typeface="Times New Roman" panose="02020603050405020304" pitchFamily="18" charset="0"/>
              </a:rPr>
              <a:t>civile</a:t>
            </a:r>
            <a:r>
              <a:rPr lang="en-US" sz="1000" dirty="0" smtClean="0">
                <a:solidFill>
                  <a:schemeClr val="bg1">
                    <a:lumMod val="95000"/>
                    <a:lumOff val="5000"/>
                  </a:schemeClr>
                </a:solidFill>
                <a:latin typeface="Times New Roman" panose="02020603050405020304" pitchFamily="18" charset="0"/>
                <a:cs typeface="Times New Roman" panose="02020603050405020304" pitchFamily="18" charset="0"/>
              </a:rPr>
              <a:t>.</a:t>
            </a:r>
            <a:endParaRPr lang="ru-RU" sz="1000" dirty="0">
              <a:solidFill>
                <a:schemeClr val="bg1">
                  <a:lumMod val="95000"/>
                  <a:lumOff val="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908811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571987" y="692331"/>
            <a:ext cx="2946866" cy="576262"/>
          </a:xfrm>
        </p:spPr>
        <p:txBody>
          <a:bodyPr/>
          <a:lstStyle/>
          <a:p>
            <a:r>
              <a:rPr lang="en-US" sz="2000" b="1" dirty="0" err="1">
                <a:solidFill>
                  <a:srgbClr val="92D050"/>
                </a:solidFill>
              </a:rPr>
              <a:t>Structurile</a:t>
            </a:r>
            <a:r>
              <a:rPr lang="en-US" sz="2000" b="1" dirty="0">
                <a:solidFill>
                  <a:srgbClr val="92D050"/>
                </a:solidFill>
              </a:rPr>
              <a:t> de </a:t>
            </a:r>
            <a:r>
              <a:rPr lang="en-US" sz="2000" b="1" dirty="0" err="1">
                <a:solidFill>
                  <a:srgbClr val="92D050"/>
                </a:solidFill>
              </a:rPr>
              <a:t>securitate</a:t>
            </a:r>
            <a:r>
              <a:rPr lang="en-US" sz="2000" b="1" dirty="0">
                <a:solidFill>
                  <a:srgbClr val="92D050"/>
                </a:solidFill>
              </a:rPr>
              <a:t> </a:t>
            </a:r>
            <a:r>
              <a:rPr lang="en-US" sz="2000" b="1" dirty="0" err="1">
                <a:solidFill>
                  <a:srgbClr val="92D050"/>
                </a:solidFill>
              </a:rPr>
              <a:t>națională</a:t>
            </a:r>
            <a:endParaRPr lang="en-US" sz="2000" b="1" dirty="0">
              <a:solidFill>
                <a:srgbClr val="92D050"/>
              </a:solidFill>
            </a:endParaRPr>
          </a:p>
        </p:txBody>
      </p:sp>
      <p:sp>
        <p:nvSpPr>
          <p:cNvPr id="4" name="Текст 3"/>
          <p:cNvSpPr>
            <a:spLocks noGrp="1"/>
          </p:cNvSpPr>
          <p:nvPr>
            <p:ph type="body" sz="half" idx="15"/>
          </p:nvPr>
        </p:nvSpPr>
        <p:spPr>
          <a:xfrm>
            <a:off x="460875" y="1377387"/>
            <a:ext cx="2927350" cy="5382228"/>
          </a:xfrm>
        </p:spPr>
        <p:txBody>
          <a:bodyPr>
            <a:normAutofit/>
          </a:bodyPr>
          <a:lstStyle/>
          <a:p>
            <a:pPr marL="285750" indent="-285750">
              <a:buFont typeface="Wingdings" panose="05000000000000000000" pitchFamily="2" charset="2"/>
              <a:buChar char="q"/>
            </a:pPr>
            <a:r>
              <a:rPr lang="en-US" dirty="0" err="1"/>
              <a:t>Forțele</a:t>
            </a:r>
            <a:r>
              <a:rPr lang="en-US" dirty="0"/>
              <a:t> </a:t>
            </a:r>
            <a:r>
              <a:rPr lang="en-US" dirty="0" err="1" smtClean="0"/>
              <a:t>militare</a:t>
            </a:r>
            <a:r>
              <a:rPr lang="ro-MD" dirty="0"/>
              <a:t>: acestea includ armata, </a:t>
            </a:r>
            <a:r>
              <a:rPr lang="ro-MD" dirty="0" smtClean="0"/>
              <a:t>armata marina</a:t>
            </a:r>
            <a:r>
              <a:rPr lang="ro-MD" dirty="0"/>
              <a:t>, forțele aeriene și alte ramuri militare responsabile de apărarea națiunii. </a:t>
            </a:r>
            <a:endParaRPr lang="ro-MD" dirty="0" smtClean="0"/>
          </a:p>
          <a:p>
            <a:pPr marL="342900" indent="-342900">
              <a:buFont typeface="Wingdings" panose="05000000000000000000" pitchFamily="2" charset="2"/>
              <a:buChar char="q"/>
            </a:pPr>
            <a:r>
              <a:rPr lang="ro-MD" dirty="0" smtClean="0"/>
              <a:t> </a:t>
            </a:r>
            <a:r>
              <a:rPr lang="en-US" dirty="0" err="1" smtClean="0"/>
              <a:t>Agenții</a:t>
            </a:r>
            <a:r>
              <a:rPr lang="en-US" dirty="0" smtClean="0"/>
              <a:t> </a:t>
            </a:r>
            <a:r>
              <a:rPr lang="en-US" dirty="0"/>
              <a:t>de </a:t>
            </a:r>
            <a:r>
              <a:rPr lang="en-US" dirty="0" err="1" smtClean="0"/>
              <a:t>informații</a:t>
            </a:r>
            <a:endParaRPr lang="ro-MD" dirty="0" smtClean="0"/>
          </a:p>
          <a:p>
            <a:pPr marL="285750" indent="-285750">
              <a:buFont typeface="Wingdings" panose="05000000000000000000" pitchFamily="2" charset="2"/>
              <a:buChar char="q"/>
            </a:pPr>
            <a:r>
              <a:rPr lang="pt-BR" dirty="0"/>
              <a:t>Agenții de aplicare a </a:t>
            </a:r>
            <a:r>
              <a:rPr lang="pt-BR" dirty="0" smtClean="0"/>
              <a:t>legii</a:t>
            </a:r>
            <a:endParaRPr lang="ro-MD" dirty="0" smtClean="0"/>
          </a:p>
          <a:p>
            <a:pPr marL="285750" indent="-285750">
              <a:buFont typeface="Wingdings" panose="05000000000000000000" pitchFamily="2" charset="2"/>
              <a:buChar char="q"/>
            </a:pPr>
            <a:r>
              <a:rPr lang="en-US" dirty="0" err="1" smtClean="0"/>
              <a:t>Agenții</a:t>
            </a:r>
            <a:r>
              <a:rPr lang="en-US" dirty="0" smtClean="0"/>
              <a:t> </a:t>
            </a:r>
            <a:r>
              <a:rPr lang="en-US" dirty="0"/>
              <a:t>de </a:t>
            </a:r>
            <a:r>
              <a:rPr lang="en-US" dirty="0" err="1"/>
              <a:t>securitate</a:t>
            </a:r>
            <a:r>
              <a:rPr lang="en-US" dirty="0"/>
              <a:t> </a:t>
            </a:r>
            <a:r>
              <a:rPr lang="en-US" dirty="0" err="1" smtClean="0"/>
              <a:t>internă</a:t>
            </a:r>
            <a:endParaRPr lang="ro-MD" dirty="0" smtClean="0"/>
          </a:p>
          <a:p>
            <a:pPr marL="285750" indent="-285750">
              <a:buFont typeface="Wingdings" panose="05000000000000000000" pitchFamily="2" charset="2"/>
              <a:buChar char="q"/>
            </a:pPr>
            <a:r>
              <a:rPr lang="en-US" dirty="0" err="1"/>
              <a:t>Securitatea</a:t>
            </a:r>
            <a:r>
              <a:rPr lang="en-US" dirty="0"/>
              <a:t> </a:t>
            </a:r>
            <a:r>
              <a:rPr lang="en-US" dirty="0" err="1"/>
              <a:t>frontierei</a:t>
            </a:r>
            <a:r>
              <a:rPr lang="en-US" dirty="0"/>
              <a:t> </a:t>
            </a:r>
            <a:r>
              <a:rPr lang="en-US" dirty="0" err="1"/>
              <a:t>și</a:t>
            </a:r>
            <a:r>
              <a:rPr lang="en-US" dirty="0"/>
              <a:t> </a:t>
            </a:r>
            <a:r>
              <a:rPr lang="en-US" dirty="0" err="1"/>
              <a:t>controlul</a:t>
            </a:r>
            <a:r>
              <a:rPr lang="en-US" dirty="0"/>
              <a:t> </a:t>
            </a:r>
            <a:r>
              <a:rPr lang="en-US" dirty="0" err="1" smtClean="0"/>
              <a:t>imigrației</a:t>
            </a:r>
            <a:endParaRPr lang="ro-MD" dirty="0" smtClean="0"/>
          </a:p>
          <a:p>
            <a:pPr marL="285750" indent="-285750">
              <a:buFont typeface="Wingdings" panose="05000000000000000000" pitchFamily="2" charset="2"/>
              <a:buChar char="q"/>
            </a:pPr>
            <a:r>
              <a:rPr lang="en-US" dirty="0" err="1"/>
              <a:t>Unități</a:t>
            </a:r>
            <a:r>
              <a:rPr lang="en-US" dirty="0"/>
              <a:t> de </a:t>
            </a:r>
            <a:r>
              <a:rPr lang="en-US" dirty="0" err="1"/>
              <a:t>combatere</a:t>
            </a:r>
            <a:r>
              <a:rPr lang="en-US" dirty="0"/>
              <a:t> a </a:t>
            </a:r>
            <a:r>
              <a:rPr lang="en-US" dirty="0" err="1" smtClean="0"/>
              <a:t>terorismului</a:t>
            </a:r>
            <a:endParaRPr lang="ro-MD" dirty="0" smtClean="0"/>
          </a:p>
          <a:p>
            <a:pPr marL="285750" indent="-285750">
              <a:buFont typeface="Wingdings" panose="05000000000000000000" pitchFamily="2" charset="2"/>
              <a:buChar char="q"/>
            </a:pPr>
            <a:r>
              <a:rPr lang="en-US" dirty="0" err="1"/>
              <a:t>Unități</a:t>
            </a:r>
            <a:r>
              <a:rPr lang="en-US" dirty="0"/>
              <a:t> de </a:t>
            </a:r>
            <a:r>
              <a:rPr lang="en-US" dirty="0" err="1"/>
              <a:t>securitate</a:t>
            </a:r>
            <a:r>
              <a:rPr lang="en-US" dirty="0"/>
              <a:t> </a:t>
            </a:r>
            <a:r>
              <a:rPr lang="en-US" dirty="0" err="1"/>
              <a:t>cibernetică</a:t>
            </a:r>
            <a:r>
              <a:rPr lang="en-US" dirty="0"/>
              <a:t> </a:t>
            </a:r>
            <a:r>
              <a:rPr lang="en-US" dirty="0" err="1"/>
              <a:t>și</a:t>
            </a:r>
            <a:r>
              <a:rPr lang="en-US" dirty="0"/>
              <a:t> de </a:t>
            </a:r>
            <a:r>
              <a:rPr lang="en-US" dirty="0" err="1"/>
              <a:t>securitate</a:t>
            </a:r>
            <a:r>
              <a:rPr lang="en-US" dirty="0"/>
              <a:t> a </a:t>
            </a:r>
            <a:r>
              <a:rPr lang="en-US" dirty="0" err="1"/>
              <a:t>informațiilor</a:t>
            </a:r>
            <a:endParaRPr lang="en-US" dirty="0"/>
          </a:p>
        </p:txBody>
      </p:sp>
      <p:sp>
        <p:nvSpPr>
          <p:cNvPr id="5" name="Текст 4"/>
          <p:cNvSpPr>
            <a:spLocks noGrp="1"/>
          </p:cNvSpPr>
          <p:nvPr>
            <p:ph type="body" sz="quarter" idx="3"/>
          </p:nvPr>
        </p:nvSpPr>
        <p:spPr>
          <a:xfrm>
            <a:off x="3518853" y="692331"/>
            <a:ext cx="2936241" cy="576262"/>
          </a:xfrm>
        </p:spPr>
        <p:txBody>
          <a:bodyPr/>
          <a:lstStyle/>
          <a:p>
            <a:r>
              <a:rPr lang="en-US" sz="2000" b="1" dirty="0" err="1">
                <a:solidFill>
                  <a:srgbClr val="92D050"/>
                </a:solidFill>
              </a:rPr>
              <a:t>Structurile</a:t>
            </a:r>
            <a:r>
              <a:rPr lang="en-US" sz="2000" b="1" dirty="0">
                <a:solidFill>
                  <a:srgbClr val="92D050"/>
                </a:solidFill>
              </a:rPr>
              <a:t> de </a:t>
            </a:r>
            <a:r>
              <a:rPr lang="en-US" sz="2000" b="1" dirty="0" err="1">
                <a:solidFill>
                  <a:srgbClr val="92D050"/>
                </a:solidFill>
              </a:rPr>
              <a:t>aplicare</a:t>
            </a:r>
            <a:r>
              <a:rPr lang="en-US" sz="2000" b="1" dirty="0">
                <a:solidFill>
                  <a:srgbClr val="92D050"/>
                </a:solidFill>
              </a:rPr>
              <a:t> a </a:t>
            </a:r>
            <a:r>
              <a:rPr lang="en-US" sz="2000" b="1" dirty="0" err="1">
                <a:solidFill>
                  <a:srgbClr val="92D050"/>
                </a:solidFill>
              </a:rPr>
              <a:t>legii</a:t>
            </a:r>
            <a:endParaRPr lang="en-US" sz="2000" b="1" dirty="0">
              <a:solidFill>
                <a:srgbClr val="92D050"/>
              </a:solidFill>
            </a:endParaRPr>
          </a:p>
        </p:txBody>
      </p:sp>
      <p:sp>
        <p:nvSpPr>
          <p:cNvPr id="6" name="Текст 5"/>
          <p:cNvSpPr>
            <a:spLocks noGrp="1"/>
          </p:cNvSpPr>
          <p:nvPr>
            <p:ph type="body" sz="half" idx="16"/>
          </p:nvPr>
        </p:nvSpPr>
        <p:spPr>
          <a:xfrm>
            <a:off x="3934066" y="1685108"/>
            <a:ext cx="2946794" cy="3589338"/>
          </a:xfrm>
        </p:spPr>
        <p:txBody>
          <a:bodyPr/>
          <a:lstStyle/>
          <a:p>
            <a:pPr marL="285750" indent="-285750">
              <a:buFont typeface="Wingdings" panose="05000000000000000000" pitchFamily="2" charset="2"/>
              <a:buChar char="q"/>
            </a:pPr>
            <a:r>
              <a:rPr lang="en-US" dirty="0" err="1" smtClean="0"/>
              <a:t>Departamentele</a:t>
            </a:r>
            <a:r>
              <a:rPr lang="en-US" dirty="0" smtClean="0"/>
              <a:t> </a:t>
            </a:r>
            <a:r>
              <a:rPr lang="en-US" dirty="0"/>
              <a:t>de </a:t>
            </a:r>
            <a:r>
              <a:rPr lang="en-US" dirty="0" err="1" smtClean="0"/>
              <a:t>poliție</a:t>
            </a:r>
            <a:endParaRPr lang="ro-MD" dirty="0" smtClean="0"/>
          </a:p>
          <a:p>
            <a:pPr marL="285750" indent="-285750">
              <a:buFont typeface="Wingdings" panose="05000000000000000000" pitchFamily="2" charset="2"/>
              <a:buChar char="q"/>
            </a:pPr>
            <a:r>
              <a:rPr lang="en-US" dirty="0" err="1"/>
              <a:t>Departamentele</a:t>
            </a:r>
            <a:r>
              <a:rPr lang="en-US" dirty="0"/>
              <a:t> de </a:t>
            </a:r>
            <a:r>
              <a:rPr lang="en-US" dirty="0" err="1"/>
              <a:t>Investigații</a:t>
            </a:r>
            <a:r>
              <a:rPr lang="en-US" dirty="0"/>
              <a:t> </a:t>
            </a:r>
            <a:r>
              <a:rPr lang="en-US" dirty="0" err="1" smtClean="0"/>
              <a:t>Criminale</a:t>
            </a:r>
            <a:endParaRPr lang="ro-MD" dirty="0" smtClean="0"/>
          </a:p>
          <a:p>
            <a:pPr marL="285750" indent="-285750">
              <a:buFont typeface="Wingdings" panose="05000000000000000000" pitchFamily="2" charset="2"/>
              <a:buChar char="q"/>
            </a:pPr>
            <a:r>
              <a:rPr lang="en-US" dirty="0" err="1"/>
              <a:t>Unități</a:t>
            </a:r>
            <a:r>
              <a:rPr lang="en-US" dirty="0"/>
              <a:t> de </a:t>
            </a:r>
            <a:r>
              <a:rPr lang="en-US" dirty="0" err="1"/>
              <a:t>aplicare</a:t>
            </a:r>
            <a:r>
              <a:rPr lang="en-US" dirty="0"/>
              <a:t> a </a:t>
            </a:r>
            <a:r>
              <a:rPr lang="en-US" dirty="0" err="1"/>
              <a:t>legii</a:t>
            </a:r>
            <a:r>
              <a:rPr lang="en-US" dirty="0"/>
              <a:t> </a:t>
            </a:r>
            <a:r>
              <a:rPr lang="en-US" dirty="0" err="1"/>
              <a:t>în</a:t>
            </a:r>
            <a:r>
              <a:rPr lang="en-US" dirty="0"/>
              <a:t> </a:t>
            </a:r>
            <a:r>
              <a:rPr lang="en-US" dirty="0" smtClean="0"/>
              <a:t>traffic</a:t>
            </a:r>
            <a:endParaRPr lang="ro-MD" dirty="0"/>
          </a:p>
          <a:p>
            <a:pPr marL="285750" indent="-285750">
              <a:buFont typeface="Wingdings" panose="05000000000000000000" pitchFamily="2" charset="2"/>
              <a:buChar char="q"/>
            </a:pPr>
            <a:r>
              <a:rPr lang="ro-MD" dirty="0"/>
              <a:t>Unități de poliție comunitară</a:t>
            </a:r>
          </a:p>
          <a:p>
            <a:endParaRPr lang="en-US" dirty="0"/>
          </a:p>
        </p:txBody>
      </p:sp>
      <p:sp>
        <p:nvSpPr>
          <p:cNvPr id="7" name="Текст 6"/>
          <p:cNvSpPr>
            <a:spLocks noGrp="1"/>
          </p:cNvSpPr>
          <p:nvPr>
            <p:ph type="body" sz="quarter" idx="13"/>
          </p:nvPr>
        </p:nvSpPr>
        <p:spPr>
          <a:xfrm>
            <a:off x="6880860" y="434680"/>
            <a:ext cx="2932113" cy="576262"/>
          </a:xfrm>
        </p:spPr>
        <p:txBody>
          <a:bodyPr/>
          <a:lstStyle/>
          <a:p>
            <a:r>
              <a:rPr lang="en-US" sz="2000" b="1" dirty="0" err="1">
                <a:solidFill>
                  <a:srgbClr val="92D050"/>
                </a:solidFill>
              </a:rPr>
              <a:t>Structurile</a:t>
            </a:r>
            <a:r>
              <a:rPr lang="en-US" sz="2000" b="1" dirty="0">
                <a:solidFill>
                  <a:srgbClr val="92D050"/>
                </a:solidFill>
              </a:rPr>
              <a:t> </a:t>
            </a:r>
            <a:r>
              <a:rPr lang="en-US" sz="2000" b="1" dirty="0" err="1">
                <a:solidFill>
                  <a:srgbClr val="92D050"/>
                </a:solidFill>
              </a:rPr>
              <a:t>civile</a:t>
            </a:r>
            <a:endParaRPr lang="en-US" sz="2000" b="1" dirty="0">
              <a:solidFill>
                <a:srgbClr val="92D050"/>
              </a:solidFill>
            </a:endParaRPr>
          </a:p>
        </p:txBody>
      </p:sp>
      <p:sp>
        <p:nvSpPr>
          <p:cNvPr id="8" name="Текст 7"/>
          <p:cNvSpPr>
            <a:spLocks noGrp="1"/>
          </p:cNvSpPr>
          <p:nvPr>
            <p:ph type="body" sz="half" idx="17"/>
          </p:nvPr>
        </p:nvSpPr>
        <p:spPr>
          <a:xfrm>
            <a:off x="7150826" y="1682931"/>
            <a:ext cx="2932113" cy="3589338"/>
          </a:xfrm>
        </p:spPr>
        <p:txBody>
          <a:bodyPr/>
          <a:lstStyle/>
          <a:p>
            <a:pPr marL="285750" indent="-285750">
              <a:buFont typeface="Wingdings" panose="05000000000000000000" pitchFamily="2" charset="2"/>
              <a:buChar char="q"/>
            </a:pPr>
            <a:r>
              <a:rPr lang="en-US" dirty="0" err="1"/>
              <a:t>Ramura</a:t>
            </a:r>
            <a:r>
              <a:rPr lang="en-US" dirty="0"/>
              <a:t> </a:t>
            </a:r>
            <a:r>
              <a:rPr lang="en-US" dirty="0" err="1" smtClean="0"/>
              <a:t>executiv</a:t>
            </a:r>
            <a:r>
              <a:rPr lang="ro-MD" dirty="0" smtClean="0"/>
              <a:t>ă</a:t>
            </a:r>
          </a:p>
          <a:p>
            <a:pPr marL="285750" indent="-285750">
              <a:buFont typeface="Wingdings" panose="05000000000000000000" pitchFamily="2" charset="2"/>
              <a:buChar char="q"/>
            </a:pPr>
            <a:r>
              <a:rPr lang="ro-MD" dirty="0"/>
              <a:t>Ramura </a:t>
            </a:r>
            <a:r>
              <a:rPr lang="ro-MD" dirty="0" smtClean="0"/>
              <a:t>legislativă</a:t>
            </a:r>
          </a:p>
          <a:p>
            <a:pPr marL="285750" indent="-285750">
              <a:buFont typeface="Wingdings" panose="05000000000000000000" pitchFamily="2" charset="2"/>
              <a:buChar char="q"/>
            </a:pPr>
            <a:r>
              <a:rPr lang="ro-MD" dirty="0"/>
              <a:t>Ramura </a:t>
            </a:r>
            <a:r>
              <a:rPr lang="ro-MD" dirty="0" smtClean="0"/>
              <a:t>legislativă</a:t>
            </a:r>
          </a:p>
          <a:p>
            <a:pPr marL="285750" indent="-285750">
              <a:buFont typeface="Wingdings" panose="05000000000000000000" pitchFamily="2" charset="2"/>
              <a:buChar char="q"/>
            </a:pPr>
            <a:r>
              <a:rPr lang="ro-MD" dirty="0"/>
              <a:t>Serviciul </a:t>
            </a:r>
            <a:r>
              <a:rPr lang="ro-MD" dirty="0" smtClean="0"/>
              <a:t>public</a:t>
            </a:r>
          </a:p>
          <a:p>
            <a:pPr marL="285750" indent="-285750">
              <a:buFont typeface="Wingdings" panose="05000000000000000000" pitchFamily="2" charset="2"/>
              <a:buChar char="q"/>
            </a:pPr>
            <a:r>
              <a:rPr lang="ro-MD" dirty="0"/>
              <a:t>Administrație </a:t>
            </a:r>
            <a:r>
              <a:rPr lang="ro-MD" dirty="0" smtClean="0"/>
              <a:t>locală</a:t>
            </a:r>
          </a:p>
          <a:p>
            <a:pPr marL="285750" indent="-285750">
              <a:buFont typeface="Wingdings" panose="05000000000000000000" pitchFamily="2" charset="2"/>
              <a:buChar char="q"/>
            </a:pPr>
            <a:r>
              <a:rPr lang="ro-MD" dirty="0"/>
              <a:t>Organizații non-guvernamentale (ONG</a:t>
            </a:r>
            <a:r>
              <a:rPr lang="ro-MD" dirty="0" smtClean="0"/>
              <a:t>)</a:t>
            </a:r>
          </a:p>
          <a:p>
            <a:pPr marL="285750" indent="-285750">
              <a:buFont typeface="Wingdings" panose="05000000000000000000" pitchFamily="2" charset="2"/>
              <a:buChar char="q"/>
            </a:pPr>
            <a:r>
              <a:rPr lang="ro-MD" dirty="0"/>
              <a:t>Instituții de </a:t>
            </a:r>
            <a:r>
              <a:rPr lang="ro-MD" dirty="0" smtClean="0"/>
              <a:t>învățământ</a:t>
            </a:r>
          </a:p>
          <a:p>
            <a:pPr marL="285750" indent="-285750">
              <a:buFont typeface="Wingdings" panose="05000000000000000000" pitchFamily="2" charset="2"/>
              <a:buChar char="q"/>
            </a:pPr>
            <a:r>
              <a:rPr lang="ro-MD" dirty="0"/>
              <a:t>Sistemul de sănătate</a:t>
            </a:r>
            <a:endParaRPr lang="ro-MD" dirty="0" smtClean="0"/>
          </a:p>
        </p:txBody>
      </p:sp>
    </p:spTree>
    <p:extLst>
      <p:ext uri="{BB962C8B-B14F-4D97-AF65-F5344CB8AC3E}">
        <p14:creationId xmlns:p14="http://schemas.microsoft.com/office/powerpoint/2010/main" val="40730692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76739" y="121792"/>
            <a:ext cx="9404723" cy="496517"/>
          </a:xfrm>
        </p:spPr>
        <p:txBody>
          <a:bodyPr/>
          <a:lstStyle/>
          <a:p>
            <a:r>
              <a:rPr lang="en-US" sz="3600" dirty="0" err="1">
                <a:solidFill>
                  <a:schemeClr val="bg2">
                    <a:lumMod val="20000"/>
                    <a:lumOff val="80000"/>
                  </a:schemeClr>
                </a:solidFill>
              </a:rPr>
              <a:t>Componentele</a:t>
            </a:r>
            <a:r>
              <a:rPr lang="en-US" sz="3600" dirty="0">
                <a:solidFill>
                  <a:schemeClr val="bg2">
                    <a:lumMod val="20000"/>
                    <a:lumOff val="80000"/>
                  </a:schemeClr>
                </a:solidFill>
              </a:rPr>
              <a:t> </a:t>
            </a:r>
            <a:r>
              <a:rPr lang="en-US" sz="3600" dirty="0" err="1">
                <a:solidFill>
                  <a:schemeClr val="bg2">
                    <a:lumMod val="20000"/>
                    <a:lumOff val="80000"/>
                  </a:schemeClr>
                </a:solidFill>
              </a:rPr>
              <a:t>cheie</a:t>
            </a:r>
            <a:r>
              <a:rPr lang="en-US" sz="3600" dirty="0">
                <a:solidFill>
                  <a:schemeClr val="bg2">
                    <a:lumMod val="20000"/>
                    <a:lumOff val="80000"/>
                  </a:schemeClr>
                </a:solidFill>
              </a:rPr>
              <a:t> ale </a:t>
            </a:r>
            <a:r>
              <a:rPr lang="en-US" sz="3600" dirty="0" err="1">
                <a:solidFill>
                  <a:schemeClr val="bg2">
                    <a:lumMod val="20000"/>
                    <a:lumOff val="80000"/>
                  </a:schemeClr>
                </a:solidFill>
              </a:rPr>
              <a:t>structurilor</a:t>
            </a:r>
            <a:r>
              <a:rPr lang="en-US" sz="3600" dirty="0">
                <a:solidFill>
                  <a:schemeClr val="bg2">
                    <a:lumMod val="20000"/>
                    <a:lumOff val="80000"/>
                  </a:schemeClr>
                </a:solidFill>
              </a:rPr>
              <a:t> de </a:t>
            </a:r>
            <a:r>
              <a:rPr lang="en-US" sz="3600" dirty="0" err="1">
                <a:solidFill>
                  <a:schemeClr val="bg2">
                    <a:lumMod val="20000"/>
                    <a:lumOff val="80000"/>
                  </a:schemeClr>
                </a:solidFill>
              </a:rPr>
              <a:t>securitate</a:t>
            </a:r>
            <a:endParaRPr lang="en-US" sz="3600" dirty="0">
              <a:solidFill>
                <a:schemeClr val="bg2">
                  <a:lumMod val="20000"/>
                  <a:lumOff val="80000"/>
                </a:schemeClr>
              </a:solidFill>
            </a:endParaRPr>
          </a:p>
        </p:txBody>
      </p:sp>
      <p:sp>
        <p:nvSpPr>
          <p:cNvPr id="5" name="Скругленный прямоугольник 4"/>
          <p:cNvSpPr/>
          <p:nvPr/>
        </p:nvSpPr>
        <p:spPr>
          <a:xfrm>
            <a:off x="1527858" y="4467828"/>
            <a:ext cx="4483143" cy="2390233"/>
          </a:xfrm>
          <a:prstGeom prst="roundRect">
            <a:avLst>
              <a:gd name="adj" fmla="val 14516"/>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ro-MD" dirty="0" smtClean="0">
                <a:solidFill>
                  <a:schemeClr val="bg2"/>
                </a:solidFill>
              </a:rPr>
              <a:t>  Colectarea și analiza de informații    </a:t>
            </a:r>
            <a:r>
              <a:rPr lang="en-US" dirty="0" err="1" smtClean="0">
                <a:solidFill>
                  <a:schemeClr val="tx1"/>
                </a:solidFill>
              </a:rPr>
              <a:t>achiziționarea</a:t>
            </a:r>
            <a:r>
              <a:rPr lang="en-US" dirty="0" smtClean="0">
                <a:solidFill>
                  <a:schemeClr val="tx1"/>
                </a:solidFill>
              </a:rPr>
              <a:t> de </a:t>
            </a:r>
            <a:r>
              <a:rPr lang="en-US" dirty="0" err="1" smtClean="0">
                <a:solidFill>
                  <a:schemeClr val="tx1"/>
                </a:solidFill>
              </a:rPr>
              <a:t>informații</a:t>
            </a:r>
            <a:r>
              <a:rPr lang="en-US" dirty="0" smtClean="0">
                <a:solidFill>
                  <a:schemeClr val="tx1"/>
                </a:solidFill>
              </a:rPr>
              <a:t> legate de </a:t>
            </a:r>
            <a:r>
              <a:rPr lang="en-US" dirty="0" err="1" smtClean="0">
                <a:solidFill>
                  <a:schemeClr val="tx1"/>
                </a:solidFill>
              </a:rPr>
              <a:t>potențiale</a:t>
            </a:r>
            <a:r>
              <a:rPr lang="en-US" dirty="0" smtClean="0">
                <a:solidFill>
                  <a:schemeClr val="tx1"/>
                </a:solidFill>
              </a:rPr>
              <a:t> </a:t>
            </a:r>
            <a:r>
              <a:rPr lang="en-US" dirty="0" err="1" smtClean="0">
                <a:solidFill>
                  <a:schemeClr val="tx1"/>
                </a:solidFill>
              </a:rPr>
              <a:t>amenințări</a:t>
            </a:r>
            <a:r>
              <a:rPr lang="en-US" dirty="0" smtClean="0">
                <a:solidFill>
                  <a:schemeClr val="tx1"/>
                </a:solidFill>
              </a:rPr>
              <a:t>, </a:t>
            </a:r>
            <a:r>
              <a:rPr lang="en-US" dirty="0" err="1" smtClean="0">
                <a:solidFill>
                  <a:schemeClr val="tx1"/>
                </a:solidFill>
              </a:rPr>
              <a:t>atât</a:t>
            </a:r>
            <a:r>
              <a:rPr lang="en-US" dirty="0" smtClean="0">
                <a:solidFill>
                  <a:schemeClr val="tx1"/>
                </a:solidFill>
              </a:rPr>
              <a:t> interne, </a:t>
            </a:r>
            <a:r>
              <a:rPr lang="en-US" dirty="0" err="1" smtClean="0">
                <a:solidFill>
                  <a:schemeClr val="tx1"/>
                </a:solidFill>
              </a:rPr>
              <a:t>cât</a:t>
            </a:r>
            <a:r>
              <a:rPr lang="en-US" dirty="0" smtClean="0">
                <a:solidFill>
                  <a:schemeClr val="tx1"/>
                </a:solidFill>
              </a:rPr>
              <a:t> </a:t>
            </a:r>
            <a:r>
              <a:rPr lang="en-US" dirty="0" err="1" smtClean="0">
                <a:solidFill>
                  <a:schemeClr val="tx1"/>
                </a:solidFill>
              </a:rPr>
              <a:t>și</a:t>
            </a:r>
            <a:r>
              <a:rPr lang="en-US" dirty="0" smtClean="0">
                <a:solidFill>
                  <a:schemeClr val="tx1"/>
                </a:solidFill>
              </a:rPr>
              <a:t> </a:t>
            </a:r>
            <a:r>
              <a:rPr lang="en-US" dirty="0" err="1" smtClean="0">
                <a:solidFill>
                  <a:schemeClr val="tx1"/>
                </a:solidFill>
              </a:rPr>
              <a:t>internaționale</a:t>
            </a:r>
            <a:r>
              <a:rPr lang="en-US" dirty="0" smtClean="0">
                <a:solidFill>
                  <a:schemeClr val="tx1"/>
                </a:solidFill>
              </a:rPr>
              <a:t>, </a:t>
            </a:r>
            <a:r>
              <a:rPr lang="en-US" dirty="0" err="1" smtClean="0">
                <a:solidFill>
                  <a:schemeClr val="tx1"/>
                </a:solidFill>
              </a:rPr>
              <a:t>prin</a:t>
            </a:r>
            <a:r>
              <a:rPr lang="en-US" dirty="0" smtClean="0">
                <a:solidFill>
                  <a:schemeClr val="tx1"/>
                </a:solidFill>
              </a:rPr>
              <a:t> diverse </a:t>
            </a:r>
            <a:r>
              <a:rPr lang="en-US" dirty="0" err="1" smtClean="0">
                <a:solidFill>
                  <a:schemeClr val="tx1"/>
                </a:solidFill>
              </a:rPr>
              <a:t>mijloace</a:t>
            </a:r>
            <a:r>
              <a:rPr lang="en-US" dirty="0" smtClean="0">
                <a:solidFill>
                  <a:schemeClr val="tx1"/>
                </a:solidFill>
              </a:rPr>
              <a:t>, </a:t>
            </a:r>
            <a:r>
              <a:rPr lang="en-US" dirty="0" err="1" smtClean="0">
                <a:solidFill>
                  <a:schemeClr val="tx1"/>
                </a:solidFill>
              </a:rPr>
              <a:t>inclusiv</a:t>
            </a:r>
            <a:r>
              <a:rPr lang="en-US" dirty="0" smtClean="0">
                <a:solidFill>
                  <a:schemeClr val="tx1"/>
                </a:solidFill>
              </a:rPr>
              <a:t> </a:t>
            </a:r>
            <a:r>
              <a:rPr lang="en-US" dirty="0" err="1" smtClean="0">
                <a:solidFill>
                  <a:schemeClr val="tx1"/>
                </a:solidFill>
              </a:rPr>
              <a:t>inteligență</a:t>
            </a:r>
            <a:r>
              <a:rPr lang="en-US" dirty="0" smtClean="0">
                <a:solidFill>
                  <a:schemeClr val="tx1"/>
                </a:solidFill>
              </a:rPr>
              <a:t> </a:t>
            </a:r>
            <a:r>
              <a:rPr lang="en-US" dirty="0" err="1" smtClean="0">
                <a:solidFill>
                  <a:schemeClr val="tx1"/>
                </a:solidFill>
              </a:rPr>
              <a:t>umană</a:t>
            </a:r>
            <a:endParaRPr lang="ru-RU" dirty="0">
              <a:solidFill>
                <a:schemeClr val="tx1"/>
              </a:solidFill>
            </a:endParaRPr>
          </a:p>
        </p:txBody>
      </p:sp>
      <p:sp>
        <p:nvSpPr>
          <p:cNvPr id="6" name="Скругленный прямоугольник 5"/>
          <p:cNvSpPr/>
          <p:nvPr/>
        </p:nvSpPr>
        <p:spPr>
          <a:xfrm>
            <a:off x="97547" y="1760273"/>
            <a:ext cx="3085492" cy="2406612"/>
          </a:xfrm>
          <a:prstGeom prst="roundRect">
            <a:avLst/>
          </a:prstGeom>
          <a:solidFill>
            <a:schemeClr val="accent5">
              <a:lumMod val="20000"/>
              <a:lumOff val="80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ro-MD" sz="1600" dirty="0" smtClean="0">
                <a:solidFill>
                  <a:schemeClr val="bg1"/>
                </a:solidFill>
              </a:rPr>
              <a:t>Cadrul legal </a:t>
            </a:r>
            <a:r>
              <a:rPr lang="en-US" sz="1600" dirty="0" err="1" smtClean="0">
                <a:solidFill>
                  <a:srgbClr val="002060"/>
                </a:solidFill>
              </a:rPr>
              <a:t>stabilirea</a:t>
            </a:r>
            <a:r>
              <a:rPr lang="en-US" sz="1600" dirty="0" smtClean="0">
                <a:solidFill>
                  <a:srgbClr val="002060"/>
                </a:solidFill>
              </a:rPr>
              <a:t> </a:t>
            </a:r>
            <a:r>
              <a:rPr lang="en-US" sz="1600" dirty="0" err="1" smtClean="0">
                <a:solidFill>
                  <a:srgbClr val="002060"/>
                </a:solidFill>
              </a:rPr>
              <a:t>unui</a:t>
            </a:r>
            <a:r>
              <a:rPr lang="en-US" sz="1600" dirty="0" smtClean="0">
                <a:solidFill>
                  <a:srgbClr val="002060"/>
                </a:solidFill>
              </a:rPr>
              <a:t> </a:t>
            </a:r>
            <a:r>
              <a:rPr lang="en-US" sz="1600" dirty="0" err="1" smtClean="0">
                <a:solidFill>
                  <a:srgbClr val="002060"/>
                </a:solidFill>
              </a:rPr>
              <a:t>cadru</a:t>
            </a:r>
            <a:r>
              <a:rPr lang="en-US" sz="1600" dirty="0" smtClean="0">
                <a:solidFill>
                  <a:srgbClr val="002060"/>
                </a:solidFill>
              </a:rPr>
              <a:t> legal care </a:t>
            </a:r>
            <a:r>
              <a:rPr lang="en-US" sz="1600" dirty="0" err="1" smtClean="0">
                <a:solidFill>
                  <a:srgbClr val="002060"/>
                </a:solidFill>
              </a:rPr>
              <a:t>definește</a:t>
            </a:r>
            <a:r>
              <a:rPr lang="en-US" sz="1600" dirty="0" smtClean="0">
                <a:solidFill>
                  <a:srgbClr val="002060"/>
                </a:solidFill>
              </a:rPr>
              <a:t> </a:t>
            </a:r>
            <a:r>
              <a:rPr lang="en-US" sz="1600" dirty="0" err="1" smtClean="0">
                <a:solidFill>
                  <a:srgbClr val="002060"/>
                </a:solidFill>
              </a:rPr>
              <a:t>puterile</a:t>
            </a:r>
            <a:r>
              <a:rPr lang="en-US" sz="1600" dirty="0" smtClean="0">
                <a:solidFill>
                  <a:srgbClr val="002060"/>
                </a:solidFill>
              </a:rPr>
              <a:t> </a:t>
            </a:r>
            <a:r>
              <a:rPr lang="en-US" sz="1600" dirty="0" err="1" smtClean="0">
                <a:solidFill>
                  <a:srgbClr val="002060"/>
                </a:solidFill>
              </a:rPr>
              <a:t>și</a:t>
            </a:r>
            <a:r>
              <a:rPr lang="en-US" sz="1600" dirty="0" smtClean="0">
                <a:solidFill>
                  <a:srgbClr val="002060"/>
                </a:solidFill>
              </a:rPr>
              <a:t> </a:t>
            </a:r>
            <a:r>
              <a:rPr lang="en-US" sz="1600" dirty="0" err="1" smtClean="0">
                <a:solidFill>
                  <a:srgbClr val="002060"/>
                </a:solidFill>
              </a:rPr>
              <a:t>responsabilitățile</a:t>
            </a:r>
            <a:r>
              <a:rPr lang="en-US" sz="1600" dirty="0" smtClean="0">
                <a:solidFill>
                  <a:srgbClr val="002060"/>
                </a:solidFill>
              </a:rPr>
              <a:t> </a:t>
            </a:r>
            <a:r>
              <a:rPr lang="en-US" sz="1600" dirty="0" err="1" smtClean="0">
                <a:solidFill>
                  <a:srgbClr val="002060"/>
                </a:solidFill>
              </a:rPr>
              <a:t>structurilor</a:t>
            </a:r>
            <a:r>
              <a:rPr lang="en-US" sz="1600" dirty="0" smtClean="0">
                <a:solidFill>
                  <a:srgbClr val="002060"/>
                </a:solidFill>
              </a:rPr>
              <a:t> de </a:t>
            </a:r>
            <a:r>
              <a:rPr lang="en-US" sz="1600" dirty="0" err="1" smtClean="0">
                <a:solidFill>
                  <a:srgbClr val="002060"/>
                </a:solidFill>
              </a:rPr>
              <a:t>securitate</a:t>
            </a:r>
            <a:r>
              <a:rPr lang="en-US" sz="1600" dirty="0" smtClean="0">
                <a:solidFill>
                  <a:srgbClr val="002060"/>
                </a:solidFill>
              </a:rPr>
              <a:t>. </a:t>
            </a:r>
            <a:r>
              <a:rPr lang="en-US" sz="1600" dirty="0" err="1" smtClean="0">
                <a:solidFill>
                  <a:srgbClr val="002060"/>
                </a:solidFill>
              </a:rPr>
              <a:t>Acest</a:t>
            </a:r>
            <a:r>
              <a:rPr lang="en-US" sz="1600" dirty="0" smtClean="0">
                <a:solidFill>
                  <a:srgbClr val="002060"/>
                </a:solidFill>
              </a:rPr>
              <a:t> </a:t>
            </a:r>
            <a:r>
              <a:rPr lang="en-US" sz="1600" dirty="0" err="1" smtClean="0">
                <a:solidFill>
                  <a:srgbClr val="002060"/>
                </a:solidFill>
              </a:rPr>
              <a:t>cadru</a:t>
            </a:r>
            <a:r>
              <a:rPr lang="en-US" sz="1600" dirty="0" smtClean="0">
                <a:solidFill>
                  <a:srgbClr val="002060"/>
                </a:solidFill>
              </a:rPr>
              <a:t> </a:t>
            </a:r>
            <a:r>
              <a:rPr lang="en-US" sz="1600" dirty="0" err="1" smtClean="0">
                <a:solidFill>
                  <a:srgbClr val="002060"/>
                </a:solidFill>
              </a:rPr>
              <a:t>conturează</a:t>
            </a:r>
            <a:r>
              <a:rPr lang="en-US" sz="1600" dirty="0" smtClean="0">
                <a:solidFill>
                  <a:srgbClr val="002060"/>
                </a:solidFill>
              </a:rPr>
              <a:t> </a:t>
            </a:r>
            <a:r>
              <a:rPr lang="en-US" sz="1600" dirty="0" err="1" smtClean="0">
                <a:solidFill>
                  <a:srgbClr val="002060"/>
                </a:solidFill>
              </a:rPr>
              <a:t>limitele</a:t>
            </a:r>
            <a:r>
              <a:rPr lang="en-US" sz="1600" dirty="0" smtClean="0">
                <a:solidFill>
                  <a:srgbClr val="002060"/>
                </a:solidFill>
              </a:rPr>
              <a:t> </a:t>
            </a:r>
            <a:r>
              <a:rPr lang="en-US" sz="1600" dirty="0" err="1" smtClean="0">
                <a:solidFill>
                  <a:srgbClr val="002060"/>
                </a:solidFill>
              </a:rPr>
              <a:t>în</a:t>
            </a:r>
            <a:r>
              <a:rPr lang="en-US" sz="1600" dirty="0" smtClean="0">
                <a:solidFill>
                  <a:srgbClr val="002060"/>
                </a:solidFill>
              </a:rPr>
              <a:t> care </a:t>
            </a:r>
            <a:r>
              <a:rPr lang="en-US" sz="1600" dirty="0" err="1" smtClean="0">
                <a:solidFill>
                  <a:srgbClr val="002060"/>
                </a:solidFill>
              </a:rPr>
              <a:t>aceste</a:t>
            </a:r>
            <a:r>
              <a:rPr lang="en-US" sz="1600" dirty="0" smtClean="0">
                <a:solidFill>
                  <a:srgbClr val="002060"/>
                </a:solidFill>
              </a:rPr>
              <a:t> </a:t>
            </a:r>
            <a:r>
              <a:rPr lang="en-US" sz="1600" dirty="0" err="1" smtClean="0">
                <a:solidFill>
                  <a:srgbClr val="002060"/>
                </a:solidFill>
              </a:rPr>
              <a:t>organizații</a:t>
            </a:r>
            <a:r>
              <a:rPr lang="en-US" sz="1600" dirty="0" smtClean="0">
                <a:solidFill>
                  <a:srgbClr val="002060"/>
                </a:solidFill>
              </a:rPr>
              <a:t> pot </a:t>
            </a:r>
            <a:r>
              <a:rPr lang="en-US" sz="1600" dirty="0" err="1" smtClean="0">
                <a:solidFill>
                  <a:srgbClr val="002060"/>
                </a:solidFill>
              </a:rPr>
              <a:t>funcționa</a:t>
            </a:r>
            <a:r>
              <a:rPr lang="en-US" sz="1600" dirty="0" smtClean="0">
                <a:solidFill>
                  <a:schemeClr val="tx1"/>
                </a:solidFill>
              </a:rPr>
              <a:t>.</a:t>
            </a:r>
            <a:endParaRPr lang="ru-RU" sz="1600" dirty="0">
              <a:solidFill>
                <a:schemeClr val="tx1"/>
              </a:solidFill>
            </a:endParaRPr>
          </a:p>
        </p:txBody>
      </p:sp>
      <p:sp>
        <p:nvSpPr>
          <p:cNvPr id="7" name="Скругленный прямоугольник 6"/>
          <p:cNvSpPr/>
          <p:nvPr/>
        </p:nvSpPr>
        <p:spPr>
          <a:xfrm>
            <a:off x="8310623" y="1157467"/>
            <a:ext cx="3692324" cy="2615879"/>
          </a:xfrm>
          <a:prstGeom prst="roundRect">
            <a:avLst/>
          </a:prstGeom>
          <a:solidFill>
            <a:schemeClr val="accent2">
              <a:lumMod val="40000"/>
              <a:lumOff val="60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ro-MD" dirty="0" smtClean="0">
                <a:solidFill>
                  <a:schemeClr val="tx2">
                    <a:lumMod val="10000"/>
                  </a:schemeClr>
                </a:solidFill>
              </a:rPr>
              <a:t>Instruire și educație  </a:t>
            </a:r>
            <a:r>
              <a:rPr lang="en-US" dirty="0" err="1" smtClean="0">
                <a:solidFill>
                  <a:schemeClr val="bg2"/>
                </a:solidFill>
              </a:rPr>
              <a:t>programe</a:t>
            </a:r>
            <a:r>
              <a:rPr lang="en-US" dirty="0" smtClean="0">
                <a:solidFill>
                  <a:schemeClr val="bg2"/>
                </a:solidFill>
              </a:rPr>
              <a:t> de </a:t>
            </a:r>
            <a:r>
              <a:rPr lang="en-US" dirty="0" err="1" smtClean="0">
                <a:solidFill>
                  <a:schemeClr val="bg2"/>
                </a:solidFill>
              </a:rPr>
              <a:t>formare</a:t>
            </a:r>
            <a:r>
              <a:rPr lang="en-US" dirty="0" smtClean="0">
                <a:solidFill>
                  <a:schemeClr val="bg2"/>
                </a:solidFill>
              </a:rPr>
              <a:t> </a:t>
            </a:r>
            <a:r>
              <a:rPr lang="en-US" dirty="0" err="1" smtClean="0">
                <a:solidFill>
                  <a:schemeClr val="bg2"/>
                </a:solidFill>
              </a:rPr>
              <a:t>și</a:t>
            </a:r>
            <a:r>
              <a:rPr lang="en-US" dirty="0" smtClean="0">
                <a:solidFill>
                  <a:schemeClr val="bg2"/>
                </a:solidFill>
              </a:rPr>
              <a:t> </a:t>
            </a:r>
            <a:r>
              <a:rPr lang="en-US" dirty="0" err="1" smtClean="0">
                <a:solidFill>
                  <a:schemeClr val="bg2"/>
                </a:solidFill>
              </a:rPr>
              <a:t>educație</a:t>
            </a:r>
            <a:r>
              <a:rPr lang="en-US" dirty="0" smtClean="0">
                <a:solidFill>
                  <a:schemeClr val="bg2"/>
                </a:solidFill>
              </a:rPr>
              <a:t> </a:t>
            </a:r>
            <a:r>
              <a:rPr lang="en-US" dirty="0" err="1" smtClean="0">
                <a:solidFill>
                  <a:schemeClr val="bg2"/>
                </a:solidFill>
              </a:rPr>
              <a:t>continuă</a:t>
            </a:r>
            <a:r>
              <a:rPr lang="en-US" dirty="0" smtClean="0">
                <a:solidFill>
                  <a:schemeClr val="bg2"/>
                </a:solidFill>
              </a:rPr>
              <a:t> </a:t>
            </a:r>
            <a:r>
              <a:rPr lang="en-US" dirty="0" err="1" smtClean="0">
                <a:solidFill>
                  <a:schemeClr val="bg2"/>
                </a:solidFill>
              </a:rPr>
              <a:t>pentru</a:t>
            </a:r>
            <a:r>
              <a:rPr lang="en-US" dirty="0" smtClean="0">
                <a:solidFill>
                  <a:schemeClr val="bg2"/>
                </a:solidFill>
              </a:rPr>
              <a:t> a se </a:t>
            </a:r>
            <a:r>
              <a:rPr lang="en-US" dirty="0" err="1" smtClean="0">
                <a:solidFill>
                  <a:schemeClr val="bg2"/>
                </a:solidFill>
              </a:rPr>
              <a:t>asigura</a:t>
            </a:r>
            <a:r>
              <a:rPr lang="en-US" dirty="0" smtClean="0">
                <a:solidFill>
                  <a:schemeClr val="bg2"/>
                </a:solidFill>
              </a:rPr>
              <a:t> </a:t>
            </a:r>
            <a:r>
              <a:rPr lang="en-US" dirty="0" err="1" smtClean="0">
                <a:solidFill>
                  <a:schemeClr val="bg2"/>
                </a:solidFill>
              </a:rPr>
              <a:t>că</a:t>
            </a:r>
            <a:r>
              <a:rPr lang="en-US" dirty="0" smtClean="0">
                <a:solidFill>
                  <a:schemeClr val="bg2"/>
                </a:solidFill>
              </a:rPr>
              <a:t> </a:t>
            </a:r>
            <a:r>
              <a:rPr lang="en-US" dirty="0" err="1" smtClean="0">
                <a:solidFill>
                  <a:schemeClr val="bg2"/>
                </a:solidFill>
              </a:rPr>
              <a:t>personalul</a:t>
            </a:r>
            <a:r>
              <a:rPr lang="en-US" dirty="0" smtClean="0">
                <a:solidFill>
                  <a:schemeClr val="bg2"/>
                </a:solidFill>
              </a:rPr>
              <a:t> din </a:t>
            </a:r>
            <a:r>
              <a:rPr lang="en-US" dirty="0" err="1" smtClean="0">
                <a:solidFill>
                  <a:schemeClr val="bg2"/>
                </a:solidFill>
              </a:rPr>
              <a:t>cadrul</a:t>
            </a:r>
            <a:r>
              <a:rPr lang="en-US" dirty="0" smtClean="0">
                <a:solidFill>
                  <a:schemeClr val="bg2"/>
                </a:solidFill>
              </a:rPr>
              <a:t> </a:t>
            </a:r>
            <a:r>
              <a:rPr lang="en-US" dirty="0" err="1" smtClean="0">
                <a:solidFill>
                  <a:schemeClr val="bg2"/>
                </a:solidFill>
              </a:rPr>
              <a:t>structurilor</a:t>
            </a:r>
            <a:r>
              <a:rPr lang="en-US" dirty="0" smtClean="0">
                <a:solidFill>
                  <a:schemeClr val="bg2"/>
                </a:solidFill>
              </a:rPr>
              <a:t> de </a:t>
            </a:r>
            <a:r>
              <a:rPr lang="en-US" dirty="0" err="1" smtClean="0">
                <a:solidFill>
                  <a:schemeClr val="bg2"/>
                </a:solidFill>
              </a:rPr>
              <a:t>securitate</a:t>
            </a:r>
            <a:r>
              <a:rPr lang="en-US" dirty="0" smtClean="0">
                <a:solidFill>
                  <a:schemeClr val="bg2"/>
                </a:solidFill>
              </a:rPr>
              <a:t> </a:t>
            </a:r>
            <a:r>
              <a:rPr lang="en-US" dirty="0" err="1" smtClean="0">
                <a:solidFill>
                  <a:schemeClr val="bg2"/>
                </a:solidFill>
              </a:rPr>
              <a:t>este</a:t>
            </a:r>
            <a:r>
              <a:rPr lang="en-US" dirty="0" smtClean="0">
                <a:solidFill>
                  <a:schemeClr val="bg2"/>
                </a:solidFill>
              </a:rPr>
              <a:t> bine </a:t>
            </a:r>
            <a:r>
              <a:rPr lang="en-US" dirty="0" err="1" smtClean="0">
                <a:solidFill>
                  <a:schemeClr val="bg2"/>
                </a:solidFill>
              </a:rPr>
              <a:t>pregătit</a:t>
            </a:r>
            <a:r>
              <a:rPr lang="en-US" dirty="0" smtClean="0">
                <a:solidFill>
                  <a:schemeClr val="bg2"/>
                </a:solidFill>
              </a:rPr>
              <a:t>, </a:t>
            </a:r>
            <a:r>
              <a:rPr lang="en-US" dirty="0" err="1" smtClean="0">
                <a:solidFill>
                  <a:schemeClr val="bg2"/>
                </a:solidFill>
              </a:rPr>
              <a:t>calificat</a:t>
            </a:r>
            <a:r>
              <a:rPr lang="en-US" dirty="0" smtClean="0">
                <a:solidFill>
                  <a:schemeClr val="bg2"/>
                </a:solidFill>
              </a:rPr>
              <a:t> </a:t>
            </a:r>
            <a:r>
              <a:rPr lang="en-US" dirty="0" err="1" smtClean="0">
                <a:solidFill>
                  <a:schemeClr val="bg2"/>
                </a:solidFill>
              </a:rPr>
              <a:t>și</a:t>
            </a:r>
            <a:r>
              <a:rPr lang="en-US" dirty="0" smtClean="0">
                <a:solidFill>
                  <a:schemeClr val="bg2"/>
                </a:solidFill>
              </a:rPr>
              <a:t> </a:t>
            </a:r>
            <a:r>
              <a:rPr lang="en-US" dirty="0" err="1" smtClean="0">
                <a:solidFill>
                  <a:schemeClr val="bg2"/>
                </a:solidFill>
              </a:rPr>
              <a:t>avizat</a:t>
            </a:r>
            <a:r>
              <a:rPr lang="en-US" dirty="0" smtClean="0">
                <a:solidFill>
                  <a:schemeClr val="bg2"/>
                </a:solidFill>
              </a:rPr>
              <a:t> </a:t>
            </a:r>
            <a:r>
              <a:rPr lang="en-US" dirty="0" err="1" smtClean="0">
                <a:solidFill>
                  <a:schemeClr val="bg2"/>
                </a:solidFill>
              </a:rPr>
              <a:t>în</a:t>
            </a:r>
            <a:r>
              <a:rPr lang="en-US" dirty="0" smtClean="0">
                <a:solidFill>
                  <a:schemeClr val="bg2"/>
                </a:solidFill>
              </a:rPr>
              <a:t> </a:t>
            </a:r>
            <a:r>
              <a:rPr lang="en-US" dirty="0" err="1" smtClean="0">
                <a:solidFill>
                  <a:schemeClr val="bg2"/>
                </a:solidFill>
              </a:rPr>
              <a:t>rolurile</a:t>
            </a:r>
            <a:r>
              <a:rPr lang="en-US" dirty="0" smtClean="0">
                <a:solidFill>
                  <a:schemeClr val="bg2"/>
                </a:solidFill>
              </a:rPr>
              <a:t> </a:t>
            </a:r>
            <a:r>
              <a:rPr lang="en-US" dirty="0" err="1" smtClean="0">
                <a:solidFill>
                  <a:schemeClr val="bg2"/>
                </a:solidFill>
              </a:rPr>
              <a:t>lor</a:t>
            </a:r>
            <a:r>
              <a:rPr lang="en-US" dirty="0" smtClean="0">
                <a:solidFill>
                  <a:schemeClr val="tx1"/>
                </a:solidFill>
              </a:rPr>
              <a:t>.</a:t>
            </a:r>
            <a:endParaRPr lang="ru-RU" dirty="0">
              <a:solidFill>
                <a:schemeClr val="tx1"/>
              </a:solidFill>
            </a:endParaRPr>
          </a:p>
        </p:txBody>
      </p:sp>
      <p:sp>
        <p:nvSpPr>
          <p:cNvPr id="8" name="Скругленный прямоугольник 7"/>
          <p:cNvSpPr/>
          <p:nvPr/>
        </p:nvSpPr>
        <p:spPr>
          <a:xfrm>
            <a:off x="3865944" y="1157467"/>
            <a:ext cx="3958542" cy="3009418"/>
          </a:xfrm>
          <a:prstGeom prst="roundRect">
            <a:avLst/>
          </a:prstGeom>
          <a:solidFill>
            <a:schemeClr val="tx2">
              <a:lumMod val="50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ro-MD" dirty="0" smtClean="0">
                <a:solidFill>
                  <a:schemeClr val="tx2">
                    <a:lumMod val="10000"/>
                  </a:schemeClr>
                </a:solidFill>
              </a:rPr>
              <a:t>Mecanisme de supraveghere și responsabilitate </a:t>
            </a:r>
            <a:r>
              <a:rPr lang="en-US" dirty="0" err="1" smtClean="0">
                <a:solidFill>
                  <a:schemeClr val="tx1"/>
                </a:solidFill>
              </a:rPr>
              <a:t>organisme</a:t>
            </a:r>
            <a:r>
              <a:rPr lang="en-US" dirty="0" smtClean="0">
                <a:solidFill>
                  <a:schemeClr val="tx1"/>
                </a:solidFill>
              </a:rPr>
              <a:t> </a:t>
            </a:r>
            <a:r>
              <a:rPr lang="en-US" dirty="0" err="1" smtClean="0">
                <a:solidFill>
                  <a:schemeClr val="tx1"/>
                </a:solidFill>
              </a:rPr>
              <a:t>independente</a:t>
            </a:r>
            <a:r>
              <a:rPr lang="en-US" dirty="0" smtClean="0">
                <a:solidFill>
                  <a:schemeClr val="tx1"/>
                </a:solidFill>
              </a:rPr>
              <a:t> de </a:t>
            </a:r>
            <a:r>
              <a:rPr lang="en-US" dirty="0" err="1" smtClean="0">
                <a:solidFill>
                  <a:schemeClr val="tx1"/>
                </a:solidFill>
              </a:rPr>
              <a:t>supraveghere</a:t>
            </a:r>
            <a:r>
              <a:rPr lang="en-US" dirty="0" smtClean="0">
                <a:solidFill>
                  <a:schemeClr val="tx1"/>
                </a:solidFill>
              </a:rPr>
              <a:t>, cum </a:t>
            </a:r>
            <a:r>
              <a:rPr lang="en-US" dirty="0" err="1" smtClean="0">
                <a:solidFill>
                  <a:schemeClr val="tx1"/>
                </a:solidFill>
              </a:rPr>
              <a:t>ar</a:t>
            </a:r>
            <a:r>
              <a:rPr lang="en-US" dirty="0" smtClean="0">
                <a:solidFill>
                  <a:schemeClr val="tx1"/>
                </a:solidFill>
              </a:rPr>
              <a:t> fi </a:t>
            </a:r>
            <a:r>
              <a:rPr lang="en-US" dirty="0" err="1" smtClean="0">
                <a:solidFill>
                  <a:schemeClr val="tx1"/>
                </a:solidFill>
              </a:rPr>
              <a:t>comisiile</a:t>
            </a:r>
            <a:r>
              <a:rPr lang="en-US" dirty="0" smtClean="0">
                <a:solidFill>
                  <a:schemeClr val="tx1"/>
                </a:solidFill>
              </a:rPr>
              <a:t> </a:t>
            </a:r>
            <a:r>
              <a:rPr lang="en-US" dirty="0" err="1" smtClean="0">
                <a:solidFill>
                  <a:schemeClr val="tx1"/>
                </a:solidFill>
              </a:rPr>
              <a:t>parlamentare</a:t>
            </a:r>
            <a:r>
              <a:rPr lang="en-US" dirty="0" smtClean="0">
                <a:solidFill>
                  <a:schemeClr val="tx1"/>
                </a:solidFill>
              </a:rPr>
              <a:t>, </a:t>
            </a:r>
            <a:r>
              <a:rPr lang="en-US" dirty="0" err="1" smtClean="0">
                <a:solidFill>
                  <a:schemeClr val="tx1"/>
                </a:solidFill>
              </a:rPr>
              <a:t>birourile</a:t>
            </a:r>
            <a:r>
              <a:rPr lang="en-US" dirty="0" smtClean="0">
                <a:solidFill>
                  <a:schemeClr val="tx1"/>
                </a:solidFill>
              </a:rPr>
              <a:t> </a:t>
            </a:r>
            <a:r>
              <a:rPr lang="en-US" dirty="0" err="1" smtClean="0">
                <a:solidFill>
                  <a:schemeClr val="tx1"/>
                </a:solidFill>
              </a:rPr>
              <a:t>ombudsmanului</a:t>
            </a:r>
            <a:r>
              <a:rPr lang="en-US" dirty="0" smtClean="0">
                <a:solidFill>
                  <a:schemeClr val="tx1"/>
                </a:solidFill>
              </a:rPr>
              <a:t> </a:t>
            </a:r>
            <a:r>
              <a:rPr lang="en-US" dirty="0" err="1" smtClean="0">
                <a:solidFill>
                  <a:schemeClr val="tx1"/>
                </a:solidFill>
              </a:rPr>
              <a:t>și</a:t>
            </a:r>
            <a:r>
              <a:rPr lang="en-US" dirty="0" smtClean="0">
                <a:solidFill>
                  <a:schemeClr val="tx1"/>
                </a:solidFill>
              </a:rPr>
              <a:t> </a:t>
            </a:r>
            <a:r>
              <a:rPr lang="en-US" dirty="0" err="1" smtClean="0">
                <a:solidFill>
                  <a:schemeClr val="tx1"/>
                </a:solidFill>
              </a:rPr>
              <a:t>inspectorii</a:t>
            </a:r>
            <a:r>
              <a:rPr lang="en-US" dirty="0" smtClean="0">
                <a:solidFill>
                  <a:schemeClr val="tx1"/>
                </a:solidFill>
              </a:rPr>
              <a:t> </a:t>
            </a:r>
            <a:r>
              <a:rPr lang="en-US" dirty="0" err="1" smtClean="0">
                <a:solidFill>
                  <a:schemeClr val="tx1"/>
                </a:solidFill>
              </a:rPr>
              <a:t>generali</a:t>
            </a:r>
            <a:r>
              <a:rPr lang="en-US" dirty="0" smtClean="0">
                <a:solidFill>
                  <a:schemeClr val="tx1"/>
                </a:solidFill>
              </a:rPr>
              <a:t>, care </a:t>
            </a:r>
            <a:r>
              <a:rPr lang="en-US" dirty="0" err="1" smtClean="0">
                <a:solidFill>
                  <a:schemeClr val="tx1"/>
                </a:solidFill>
              </a:rPr>
              <a:t>monitorizează</a:t>
            </a:r>
            <a:r>
              <a:rPr lang="en-US" dirty="0" smtClean="0">
                <a:solidFill>
                  <a:schemeClr val="tx1"/>
                </a:solidFill>
              </a:rPr>
              <a:t> </a:t>
            </a:r>
            <a:r>
              <a:rPr lang="en-US" dirty="0" err="1" smtClean="0">
                <a:solidFill>
                  <a:schemeClr val="tx1"/>
                </a:solidFill>
              </a:rPr>
              <a:t>și</a:t>
            </a:r>
            <a:r>
              <a:rPr lang="en-US" dirty="0" smtClean="0">
                <a:solidFill>
                  <a:schemeClr val="tx1"/>
                </a:solidFill>
              </a:rPr>
              <a:t> </a:t>
            </a:r>
            <a:r>
              <a:rPr lang="en-US" dirty="0" err="1" smtClean="0">
                <a:solidFill>
                  <a:schemeClr val="tx1"/>
                </a:solidFill>
              </a:rPr>
              <a:t>revizuiesc</a:t>
            </a:r>
            <a:r>
              <a:rPr lang="en-US" dirty="0" smtClean="0">
                <a:solidFill>
                  <a:schemeClr val="tx1"/>
                </a:solidFill>
              </a:rPr>
              <a:t> </a:t>
            </a:r>
            <a:r>
              <a:rPr lang="en-US" dirty="0" err="1" smtClean="0">
                <a:solidFill>
                  <a:schemeClr val="tx1"/>
                </a:solidFill>
              </a:rPr>
              <a:t>acțiunile</a:t>
            </a:r>
            <a:r>
              <a:rPr lang="en-US" dirty="0" smtClean="0">
                <a:solidFill>
                  <a:schemeClr val="tx1"/>
                </a:solidFill>
              </a:rPr>
              <a:t> </a:t>
            </a:r>
            <a:r>
              <a:rPr lang="en-US" dirty="0" err="1" smtClean="0">
                <a:solidFill>
                  <a:schemeClr val="tx1"/>
                </a:solidFill>
              </a:rPr>
              <a:t>structurilor</a:t>
            </a:r>
            <a:r>
              <a:rPr lang="en-US" dirty="0" smtClean="0">
                <a:solidFill>
                  <a:schemeClr val="tx1"/>
                </a:solidFill>
              </a:rPr>
              <a:t> de </a:t>
            </a:r>
            <a:r>
              <a:rPr lang="en-US" dirty="0" err="1" smtClean="0">
                <a:solidFill>
                  <a:schemeClr val="tx1"/>
                </a:solidFill>
              </a:rPr>
              <a:t>securitate</a:t>
            </a:r>
            <a:r>
              <a:rPr lang="en-US" dirty="0" smtClean="0">
                <a:solidFill>
                  <a:schemeClr val="tx1"/>
                </a:solidFill>
              </a:rPr>
              <a:t> </a:t>
            </a:r>
            <a:r>
              <a:rPr lang="en-US" dirty="0" err="1" smtClean="0">
                <a:solidFill>
                  <a:schemeClr val="tx1"/>
                </a:solidFill>
              </a:rPr>
              <a:t>pentru</a:t>
            </a:r>
            <a:r>
              <a:rPr lang="en-US" dirty="0" smtClean="0">
                <a:solidFill>
                  <a:schemeClr val="tx1"/>
                </a:solidFill>
              </a:rPr>
              <a:t> a se </a:t>
            </a:r>
            <a:r>
              <a:rPr lang="en-US" dirty="0" err="1" smtClean="0">
                <a:solidFill>
                  <a:schemeClr val="tx1"/>
                </a:solidFill>
              </a:rPr>
              <a:t>asigura</a:t>
            </a:r>
            <a:r>
              <a:rPr lang="en-US" dirty="0" smtClean="0">
                <a:solidFill>
                  <a:schemeClr val="tx1"/>
                </a:solidFill>
              </a:rPr>
              <a:t> </a:t>
            </a:r>
            <a:r>
              <a:rPr lang="en-US" dirty="0" err="1" smtClean="0">
                <a:solidFill>
                  <a:schemeClr val="tx1"/>
                </a:solidFill>
              </a:rPr>
              <a:t>că</a:t>
            </a:r>
            <a:r>
              <a:rPr lang="en-US" dirty="0" smtClean="0">
                <a:solidFill>
                  <a:schemeClr val="tx1"/>
                </a:solidFill>
              </a:rPr>
              <a:t> </a:t>
            </a:r>
            <a:r>
              <a:rPr lang="en-US" dirty="0" err="1" smtClean="0">
                <a:solidFill>
                  <a:schemeClr val="tx1"/>
                </a:solidFill>
              </a:rPr>
              <a:t>respectă</a:t>
            </a:r>
            <a:r>
              <a:rPr lang="en-US" dirty="0" smtClean="0">
                <a:solidFill>
                  <a:schemeClr val="tx1"/>
                </a:solidFill>
              </a:rPr>
              <a:t> </a:t>
            </a:r>
            <a:r>
              <a:rPr lang="en-US" dirty="0" err="1" smtClean="0">
                <a:solidFill>
                  <a:schemeClr val="tx1"/>
                </a:solidFill>
              </a:rPr>
              <a:t>legea</a:t>
            </a:r>
            <a:r>
              <a:rPr lang="en-US" dirty="0" smtClean="0">
                <a:solidFill>
                  <a:schemeClr val="tx1"/>
                </a:solidFill>
              </a:rPr>
              <a:t>.</a:t>
            </a:r>
            <a:endParaRPr lang="ru-RU" dirty="0">
              <a:solidFill>
                <a:schemeClr val="tx1"/>
              </a:solidFill>
            </a:endParaRPr>
          </a:p>
        </p:txBody>
      </p:sp>
      <p:sp>
        <p:nvSpPr>
          <p:cNvPr id="9" name="Скругленный прямоугольник 8"/>
          <p:cNvSpPr/>
          <p:nvPr/>
        </p:nvSpPr>
        <p:spPr>
          <a:xfrm>
            <a:off x="7488820" y="4166885"/>
            <a:ext cx="4247909" cy="2534857"/>
          </a:xfrm>
          <a:prstGeom prst="roundRect">
            <a:avLst/>
          </a:prstGeom>
          <a:solidFill>
            <a:schemeClr val="bg2">
              <a:lumMod val="40000"/>
              <a:lumOff val="60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ro-MD" dirty="0" smtClean="0">
                <a:solidFill>
                  <a:schemeClr val="bg2"/>
                </a:solidFill>
              </a:rPr>
              <a:t>  Comunicare și coordonare  </a:t>
            </a:r>
            <a:r>
              <a:rPr lang="en-US" dirty="0" err="1" smtClean="0">
                <a:solidFill>
                  <a:schemeClr val="bg1">
                    <a:lumMod val="85000"/>
                    <a:lumOff val="15000"/>
                  </a:schemeClr>
                </a:solidFill>
              </a:rPr>
              <a:t>Eforturi</a:t>
            </a:r>
            <a:r>
              <a:rPr lang="en-US" dirty="0" smtClean="0">
                <a:solidFill>
                  <a:schemeClr val="bg1">
                    <a:lumMod val="85000"/>
                    <a:lumOff val="15000"/>
                  </a:schemeClr>
                </a:solidFill>
              </a:rPr>
              <a:t> de </a:t>
            </a:r>
            <a:r>
              <a:rPr lang="en-US" dirty="0" err="1" smtClean="0">
                <a:solidFill>
                  <a:schemeClr val="bg1">
                    <a:lumMod val="85000"/>
                    <a:lumOff val="15000"/>
                  </a:schemeClr>
                </a:solidFill>
              </a:rPr>
              <a:t>colaborare</a:t>
            </a:r>
            <a:r>
              <a:rPr lang="en-US" dirty="0" smtClean="0">
                <a:solidFill>
                  <a:schemeClr val="bg1">
                    <a:lumMod val="85000"/>
                    <a:lumOff val="15000"/>
                  </a:schemeClr>
                </a:solidFill>
              </a:rPr>
              <a:t> </a:t>
            </a:r>
            <a:r>
              <a:rPr lang="en-US" dirty="0" err="1" smtClean="0">
                <a:solidFill>
                  <a:schemeClr val="bg1">
                    <a:lumMod val="85000"/>
                    <a:lumOff val="15000"/>
                  </a:schemeClr>
                </a:solidFill>
              </a:rPr>
              <a:t>și</a:t>
            </a:r>
            <a:r>
              <a:rPr lang="en-US" dirty="0" smtClean="0">
                <a:solidFill>
                  <a:schemeClr val="bg1">
                    <a:lumMod val="85000"/>
                    <a:lumOff val="15000"/>
                  </a:schemeClr>
                </a:solidFill>
              </a:rPr>
              <a:t> </a:t>
            </a:r>
            <a:r>
              <a:rPr lang="en-US" dirty="0" err="1" smtClean="0">
                <a:solidFill>
                  <a:schemeClr val="bg1">
                    <a:lumMod val="85000"/>
                    <a:lumOff val="15000"/>
                  </a:schemeClr>
                </a:solidFill>
              </a:rPr>
              <a:t>comunicare</a:t>
            </a:r>
            <a:r>
              <a:rPr lang="en-US" dirty="0" smtClean="0">
                <a:solidFill>
                  <a:schemeClr val="bg1">
                    <a:lumMod val="85000"/>
                    <a:lumOff val="15000"/>
                  </a:schemeClr>
                </a:solidFill>
              </a:rPr>
              <a:t> </a:t>
            </a:r>
            <a:r>
              <a:rPr lang="en-US" dirty="0" err="1" smtClean="0">
                <a:solidFill>
                  <a:schemeClr val="bg1">
                    <a:lumMod val="85000"/>
                    <a:lumOff val="15000"/>
                  </a:schemeClr>
                </a:solidFill>
              </a:rPr>
              <a:t>între</a:t>
            </a:r>
            <a:r>
              <a:rPr lang="en-US" dirty="0" smtClean="0">
                <a:solidFill>
                  <a:schemeClr val="bg1">
                    <a:lumMod val="85000"/>
                    <a:lumOff val="15000"/>
                  </a:schemeClr>
                </a:solidFill>
              </a:rPr>
              <a:t> </a:t>
            </a:r>
            <a:r>
              <a:rPr lang="en-US" dirty="0" err="1" smtClean="0">
                <a:solidFill>
                  <a:schemeClr val="bg1">
                    <a:lumMod val="85000"/>
                    <a:lumOff val="15000"/>
                  </a:schemeClr>
                </a:solidFill>
              </a:rPr>
              <a:t>diferite</a:t>
            </a:r>
            <a:r>
              <a:rPr lang="en-US" dirty="0" smtClean="0">
                <a:solidFill>
                  <a:schemeClr val="bg1">
                    <a:lumMod val="85000"/>
                    <a:lumOff val="15000"/>
                  </a:schemeClr>
                </a:solidFill>
              </a:rPr>
              <a:t> </a:t>
            </a:r>
            <a:r>
              <a:rPr lang="en-US" dirty="0" err="1" smtClean="0">
                <a:solidFill>
                  <a:schemeClr val="bg1">
                    <a:lumMod val="85000"/>
                    <a:lumOff val="15000"/>
                  </a:schemeClr>
                </a:solidFill>
              </a:rPr>
              <a:t>structuri</a:t>
            </a:r>
            <a:r>
              <a:rPr lang="en-US" dirty="0" smtClean="0">
                <a:solidFill>
                  <a:schemeClr val="bg1">
                    <a:lumMod val="85000"/>
                    <a:lumOff val="15000"/>
                  </a:schemeClr>
                </a:solidFill>
              </a:rPr>
              <a:t> de </a:t>
            </a:r>
            <a:r>
              <a:rPr lang="en-US" dirty="0" err="1" smtClean="0">
                <a:solidFill>
                  <a:schemeClr val="bg1">
                    <a:lumMod val="85000"/>
                    <a:lumOff val="15000"/>
                  </a:schemeClr>
                </a:solidFill>
              </a:rPr>
              <a:t>securitate</a:t>
            </a:r>
            <a:r>
              <a:rPr lang="en-US" dirty="0" smtClean="0">
                <a:solidFill>
                  <a:schemeClr val="bg1">
                    <a:lumMod val="85000"/>
                    <a:lumOff val="15000"/>
                  </a:schemeClr>
                </a:solidFill>
              </a:rPr>
              <a:t> (</a:t>
            </a:r>
            <a:r>
              <a:rPr lang="en-US" dirty="0" err="1" smtClean="0">
                <a:solidFill>
                  <a:schemeClr val="bg1">
                    <a:lumMod val="85000"/>
                    <a:lumOff val="15000"/>
                  </a:schemeClr>
                </a:solidFill>
              </a:rPr>
              <a:t>agenții</a:t>
            </a:r>
            <a:r>
              <a:rPr lang="en-US" dirty="0" smtClean="0">
                <a:solidFill>
                  <a:schemeClr val="bg1">
                    <a:lumMod val="85000"/>
                    <a:lumOff val="15000"/>
                  </a:schemeClr>
                </a:solidFill>
              </a:rPr>
              <a:t> de </a:t>
            </a:r>
            <a:r>
              <a:rPr lang="en-US" dirty="0" err="1" smtClean="0">
                <a:solidFill>
                  <a:schemeClr val="bg1">
                    <a:lumMod val="85000"/>
                    <a:lumOff val="15000"/>
                  </a:schemeClr>
                </a:solidFill>
              </a:rPr>
              <a:t>aplicare</a:t>
            </a:r>
            <a:r>
              <a:rPr lang="en-US" dirty="0" smtClean="0">
                <a:solidFill>
                  <a:schemeClr val="bg1">
                    <a:lumMod val="85000"/>
                    <a:lumOff val="15000"/>
                  </a:schemeClr>
                </a:solidFill>
              </a:rPr>
              <a:t> a </a:t>
            </a:r>
            <a:r>
              <a:rPr lang="en-US" dirty="0" err="1" smtClean="0">
                <a:solidFill>
                  <a:schemeClr val="bg1">
                    <a:lumMod val="85000"/>
                    <a:lumOff val="15000"/>
                  </a:schemeClr>
                </a:solidFill>
              </a:rPr>
              <a:t>legii</a:t>
            </a:r>
            <a:r>
              <a:rPr lang="en-US" dirty="0" smtClean="0">
                <a:solidFill>
                  <a:schemeClr val="bg1">
                    <a:lumMod val="85000"/>
                    <a:lumOff val="15000"/>
                  </a:schemeClr>
                </a:solidFill>
              </a:rPr>
              <a:t>, </a:t>
            </a:r>
            <a:r>
              <a:rPr lang="en-US" dirty="0" err="1" smtClean="0">
                <a:solidFill>
                  <a:schemeClr val="bg1">
                    <a:lumMod val="85000"/>
                    <a:lumOff val="15000"/>
                  </a:schemeClr>
                </a:solidFill>
              </a:rPr>
              <a:t>agenții</a:t>
            </a:r>
            <a:r>
              <a:rPr lang="en-US" dirty="0" smtClean="0">
                <a:solidFill>
                  <a:schemeClr val="bg1">
                    <a:lumMod val="85000"/>
                    <a:lumOff val="15000"/>
                  </a:schemeClr>
                </a:solidFill>
              </a:rPr>
              <a:t> de </a:t>
            </a:r>
            <a:r>
              <a:rPr lang="en-US" dirty="0" err="1" smtClean="0">
                <a:solidFill>
                  <a:schemeClr val="bg1">
                    <a:lumMod val="85000"/>
                    <a:lumOff val="15000"/>
                  </a:schemeClr>
                </a:solidFill>
              </a:rPr>
              <a:t>informații</a:t>
            </a:r>
            <a:r>
              <a:rPr lang="en-US" dirty="0" smtClean="0">
                <a:solidFill>
                  <a:schemeClr val="bg1">
                    <a:lumMod val="85000"/>
                    <a:lumOff val="15000"/>
                  </a:schemeClr>
                </a:solidFill>
              </a:rPr>
              <a:t>, </a:t>
            </a:r>
            <a:r>
              <a:rPr lang="en-US" dirty="0" err="1" smtClean="0">
                <a:solidFill>
                  <a:schemeClr val="bg1">
                    <a:lumMod val="85000"/>
                    <a:lumOff val="15000"/>
                  </a:schemeClr>
                </a:solidFill>
              </a:rPr>
              <a:t>armate</a:t>
            </a:r>
            <a:r>
              <a:rPr lang="en-US" dirty="0" smtClean="0">
                <a:solidFill>
                  <a:schemeClr val="bg1">
                    <a:lumMod val="85000"/>
                    <a:lumOff val="15000"/>
                  </a:schemeClr>
                </a:solidFill>
              </a:rPr>
              <a:t>) </a:t>
            </a:r>
            <a:r>
              <a:rPr lang="en-US" dirty="0" err="1" smtClean="0">
                <a:solidFill>
                  <a:schemeClr val="bg1">
                    <a:lumMod val="85000"/>
                    <a:lumOff val="15000"/>
                  </a:schemeClr>
                </a:solidFill>
              </a:rPr>
              <a:t>pentru</a:t>
            </a:r>
            <a:r>
              <a:rPr lang="en-US" dirty="0" smtClean="0">
                <a:solidFill>
                  <a:schemeClr val="bg1">
                    <a:lumMod val="85000"/>
                    <a:lumOff val="15000"/>
                  </a:schemeClr>
                </a:solidFill>
              </a:rPr>
              <a:t> a </a:t>
            </a:r>
            <a:r>
              <a:rPr lang="en-US" dirty="0" err="1" smtClean="0">
                <a:solidFill>
                  <a:schemeClr val="bg1">
                    <a:lumMod val="85000"/>
                    <a:lumOff val="15000"/>
                  </a:schemeClr>
                </a:solidFill>
              </a:rPr>
              <a:t>asigura</a:t>
            </a:r>
            <a:r>
              <a:rPr lang="en-US" dirty="0" smtClean="0">
                <a:solidFill>
                  <a:schemeClr val="bg1">
                    <a:lumMod val="85000"/>
                    <a:lumOff val="15000"/>
                  </a:schemeClr>
                </a:solidFill>
              </a:rPr>
              <a:t> un </a:t>
            </a:r>
            <a:r>
              <a:rPr lang="en-US" dirty="0" err="1" smtClean="0">
                <a:solidFill>
                  <a:schemeClr val="bg1">
                    <a:lumMod val="85000"/>
                    <a:lumOff val="15000"/>
                  </a:schemeClr>
                </a:solidFill>
              </a:rPr>
              <a:t>răspuns</a:t>
            </a:r>
            <a:r>
              <a:rPr lang="en-US" dirty="0" smtClean="0">
                <a:solidFill>
                  <a:schemeClr val="bg1">
                    <a:lumMod val="85000"/>
                    <a:lumOff val="15000"/>
                  </a:schemeClr>
                </a:solidFill>
              </a:rPr>
              <a:t> </a:t>
            </a:r>
            <a:r>
              <a:rPr lang="en-US" dirty="0" err="1" smtClean="0">
                <a:solidFill>
                  <a:schemeClr val="bg1">
                    <a:lumMod val="85000"/>
                    <a:lumOff val="15000"/>
                  </a:schemeClr>
                </a:solidFill>
              </a:rPr>
              <a:t>unitar</a:t>
            </a:r>
            <a:r>
              <a:rPr lang="en-US" dirty="0" smtClean="0">
                <a:solidFill>
                  <a:schemeClr val="bg1">
                    <a:lumMod val="85000"/>
                    <a:lumOff val="15000"/>
                  </a:schemeClr>
                </a:solidFill>
              </a:rPr>
              <a:t> </a:t>
            </a:r>
            <a:r>
              <a:rPr lang="en-US" dirty="0" err="1" smtClean="0">
                <a:solidFill>
                  <a:schemeClr val="bg1">
                    <a:lumMod val="85000"/>
                    <a:lumOff val="15000"/>
                  </a:schemeClr>
                </a:solidFill>
              </a:rPr>
              <a:t>și</a:t>
            </a:r>
            <a:r>
              <a:rPr lang="en-US" dirty="0" smtClean="0">
                <a:solidFill>
                  <a:schemeClr val="bg1">
                    <a:lumMod val="85000"/>
                    <a:lumOff val="15000"/>
                  </a:schemeClr>
                </a:solidFill>
              </a:rPr>
              <a:t> </a:t>
            </a:r>
            <a:r>
              <a:rPr lang="en-US" dirty="0" err="1" smtClean="0">
                <a:solidFill>
                  <a:schemeClr val="bg1">
                    <a:lumMod val="85000"/>
                    <a:lumOff val="15000"/>
                  </a:schemeClr>
                </a:solidFill>
              </a:rPr>
              <a:t>eficient</a:t>
            </a:r>
            <a:r>
              <a:rPr lang="en-US" dirty="0" smtClean="0">
                <a:solidFill>
                  <a:schemeClr val="bg1">
                    <a:lumMod val="85000"/>
                    <a:lumOff val="15000"/>
                  </a:schemeClr>
                </a:solidFill>
              </a:rPr>
              <a:t> la </a:t>
            </a:r>
            <a:r>
              <a:rPr lang="en-US" dirty="0" err="1" smtClean="0">
                <a:solidFill>
                  <a:schemeClr val="bg1">
                    <a:lumMod val="85000"/>
                    <a:lumOff val="15000"/>
                  </a:schemeClr>
                </a:solidFill>
              </a:rPr>
              <a:t>amenințările</a:t>
            </a:r>
            <a:r>
              <a:rPr lang="en-US" dirty="0" smtClean="0">
                <a:solidFill>
                  <a:schemeClr val="bg1">
                    <a:lumMod val="85000"/>
                    <a:lumOff val="15000"/>
                  </a:schemeClr>
                </a:solidFill>
              </a:rPr>
              <a:t> de </a:t>
            </a:r>
            <a:r>
              <a:rPr lang="en-US" dirty="0" err="1" smtClean="0">
                <a:solidFill>
                  <a:schemeClr val="bg1">
                    <a:lumMod val="85000"/>
                    <a:lumOff val="15000"/>
                  </a:schemeClr>
                </a:solidFill>
              </a:rPr>
              <a:t>securitate</a:t>
            </a:r>
            <a:r>
              <a:rPr lang="en-US" dirty="0" smtClean="0">
                <a:solidFill>
                  <a:schemeClr val="bg1">
                    <a:lumMod val="85000"/>
                    <a:lumOff val="15000"/>
                  </a:schemeClr>
                </a:solidFill>
              </a:rPr>
              <a:t>.</a:t>
            </a:r>
            <a:endParaRPr lang="ru-RU" dirty="0">
              <a:solidFill>
                <a:schemeClr val="bg1">
                  <a:lumMod val="85000"/>
                  <a:lumOff val="15000"/>
                </a:schemeClr>
              </a:solidFill>
            </a:endParaRPr>
          </a:p>
        </p:txBody>
      </p:sp>
    </p:spTree>
    <p:extLst>
      <p:ext uri="{BB962C8B-B14F-4D97-AF65-F5344CB8AC3E}">
        <p14:creationId xmlns:p14="http://schemas.microsoft.com/office/powerpoint/2010/main" val="22791644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35301"/>
            <a:ext cx="9404723" cy="1400530"/>
          </a:xfrm>
        </p:spPr>
        <p:txBody>
          <a:bodyPr/>
          <a:lstStyle/>
          <a:p>
            <a:r>
              <a:rPr lang="en-US" dirty="0" err="1"/>
              <a:t>Provocări</a:t>
            </a:r>
            <a:r>
              <a:rPr lang="en-US" dirty="0"/>
              <a:t> </a:t>
            </a:r>
            <a:r>
              <a:rPr lang="en-US" dirty="0" err="1"/>
              <a:t>și</a:t>
            </a:r>
            <a:r>
              <a:rPr lang="en-US" dirty="0"/>
              <a:t> </a:t>
            </a:r>
            <a:r>
              <a:rPr lang="en-US" dirty="0" err="1"/>
              <a:t>critici</a:t>
            </a:r>
            <a:r>
              <a:rPr lang="en-US" dirty="0"/>
              <a:t> la </a:t>
            </a:r>
            <a:r>
              <a:rPr lang="en-US" dirty="0" err="1"/>
              <a:t>adresa</a:t>
            </a:r>
            <a:r>
              <a:rPr lang="en-US" dirty="0"/>
              <a:t> </a:t>
            </a:r>
            <a:r>
              <a:rPr lang="en-US" dirty="0" err="1"/>
              <a:t>structurilor</a:t>
            </a:r>
            <a:r>
              <a:rPr lang="en-US" dirty="0"/>
              <a:t> de </a:t>
            </a:r>
            <a:r>
              <a:rPr lang="en-US" dirty="0" err="1"/>
              <a:t>securitate</a:t>
            </a:r>
            <a:endParaRPr lang="en-US" dirty="0"/>
          </a:p>
        </p:txBody>
      </p:sp>
      <p:sp>
        <p:nvSpPr>
          <p:cNvPr id="3" name="Объект 2"/>
          <p:cNvSpPr>
            <a:spLocks noGrp="1"/>
          </p:cNvSpPr>
          <p:nvPr>
            <p:ph idx="1"/>
          </p:nvPr>
        </p:nvSpPr>
        <p:spPr>
          <a:xfrm>
            <a:off x="139337" y="1853247"/>
            <a:ext cx="11991703" cy="4922021"/>
          </a:xfrm>
        </p:spPr>
        <p:txBody>
          <a:bodyPr/>
          <a:lstStyle/>
          <a:p>
            <a:pPr marL="0" indent="0">
              <a:buNone/>
            </a:pPr>
            <a:r>
              <a:rPr lang="ro-MD" dirty="0" smtClean="0"/>
              <a:t>     </a:t>
            </a:r>
            <a:r>
              <a:rPr lang="en-US" dirty="0" err="1" smtClean="0"/>
              <a:t>Structurile</a:t>
            </a:r>
            <a:r>
              <a:rPr lang="en-US" dirty="0" smtClean="0"/>
              <a:t> </a:t>
            </a:r>
            <a:r>
              <a:rPr lang="en-US" dirty="0"/>
              <a:t>de </a:t>
            </a:r>
            <a:r>
              <a:rPr lang="en-US" dirty="0" err="1"/>
              <a:t>securitate</a:t>
            </a:r>
            <a:r>
              <a:rPr lang="en-US" dirty="0"/>
              <a:t>, </a:t>
            </a:r>
            <a:r>
              <a:rPr lang="en-US" dirty="0" err="1"/>
              <a:t>indiferent</a:t>
            </a:r>
            <a:r>
              <a:rPr lang="en-US" dirty="0"/>
              <a:t> </a:t>
            </a:r>
            <a:r>
              <a:rPr lang="en-US" dirty="0" err="1"/>
              <a:t>dacă</a:t>
            </a:r>
            <a:r>
              <a:rPr lang="en-US" dirty="0"/>
              <a:t> </a:t>
            </a:r>
            <a:r>
              <a:rPr lang="en-US" dirty="0" err="1"/>
              <a:t>țin</a:t>
            </a:r>
            <a:r>
              <a:rPr lang="en-US" dirty="0"/>
              <a:t> de </a:t>
            </a:r>
            <a:r>
              <a:rPr lang="en-US" dirty="0" err="1"/>
              <a:t>securitatea</a:t>
            </a:r>
            <a:r>
              <a:rPr lang="en-US" dirty="0"/>
              <a:t> </a:t>
            </a:r>
            <a:r>
              <a:rPr lang="en-US" dirty="0" err="1"/>
              <a:t>națională</a:t>
            </a:r>
            <a:r>
              <a:rPr lang="en-US" dirty="0"/>
              <a:t>, </a:t>
            </a:r>
            <a:r>
              <a:rPr lang="en-US" dirty="0" err="1"/>
              <a:t>securitatea</a:t>
            </a:r>
            <a:r>
              <a:rPr lang="en-US" dirty="0"/>
              <a:t> </a:t>
            </a:r>
            <a:r>
              <a:rPr lang="en-US" dirty="0" err="1"/>
              <a:t>cibernetică</a:t>
            </a:r>
            <a:r>
              <a:rPr lang="en-US" dirty="0"/>
              <a:t> </a:t>
            </a:r>
            <a:r>
              <a:rPr lang="en-US" dirty="0" err="1"/>
              <a:t>sau</a:t>
            </a:r>
            <a:r>
              <a:rPr lang="en-US" dirty="0"/>
              <a:t> </a:t>
            </a:r>
            <a:r>
              <a:rPr lang="en-US" dirty="0" err="1"/>
              <a:t>alte</a:t>
            </a:r>
            <a:r>
              <a:rPr lang="en-US" dirty="0"/>
              <a:t> </a:t>
            </a:r>
            <a:r>
              <a:rPr lang="en-US" dirty="0" err="1"/>
              <a:t>domenii</a:t>
            </a:r>
            <a:r>
              <a:rPr lang="en-US" dirty="0"/>
              <a:t>, se </a:t>
            </a:r>
            <a:r>
              <a:rPr lang="en-US" dirty="0" err="1"/>
              <a:t>confruntă</a:t>
            </a:r>
            <a:r>
              <a:rPr lang="en-US" dirty="0"/>
              <a:t> cu diverse </a:t>
            </a:r>
            <a:r>
              <a:rPr lang="en-US" dirty="0" err="1"/>
              <a:t>provocări</a:t>
            </a:r>
            <a:r>
              <a:rPr lang="en-US" dirty="0"/>
              <a:t> </a:t>
            </a:r>
            <a:r>
              <a:rPr lang="en-US" dirty="0" err="1"/>
              <a:t>și</a:t>
            </a:r>
            <a:r>
              <a:rPr lang="en-US" dirty="0"/>
              <a:t> </a:t>
            </a:r>
            <a:r>
              <a:rPr lang="en-US" dirty="0" err="1"/>
              <a:t>critici</a:t>
            </a:r>
            <a:r>
              <a:rPr lang="en-US" dirty="0" smtClean="0"/>
              <a:t>.</a:t>
            </a:r>
            <a:endParaRPr lang="ro-MD" dirty="0" smtClean="0"/>
          </a:p>
          <a:p>
            <a:pPr marL="0" indent="0">
              <a:buNone/>
            </a:pPr>
            <a:r>
              <a:rPr lang="ro-MD" dirty="0">
                <a:solidFill>
                  <a:srgbClr val="FFFF00"/>
                </a:solidFill>
              </a:rPr>
              <a:t>Adaptabilitate și agilitate: </a:t>
            </a:r>
            <a:r>
              <a:rPr lang="ro-MD" dirty="0">
                <a:solidFill>
                  <a:schemeClr val="accent4">
                    <a:lumMod val="40000"/>
                    <a:lumOff val="60000"/>
                  </a:schemeClr>
                </a:solidFill>
              </a:rPr>
              <a:t>Amenințările de securitate sunt dinamice și în evoluție. Structurile tradiționale de securitate pot avea dificultăți să se adapteze rapid la provocări noi și neprevăzute</a:t>
            </a:r>
            <a:r>
              <a:rPr lang="ro-MD" dirty="0" smtClean="0">
                <a:solidFill>
                  <a:schemeClr val="accent4">
                    <a:lumMod val="40000"/>
                    <a:lumOff val="60000"/>
                  </a:schemeClr>
                </a:solidFill>
              </a:rPr>
              <a:t>.</a:t>
            </a:r>
          </a:p>
          <a:p>
            <a:pPr marL="0" indent="0">
              <a:buNone/>
            </a:pPr>
            <a:r>
              <a:rPr lang="ro-MD" dirty="0">
                <a:solidFill>
                  <a:schemeClr val="accent4">
                    <a:lumMod val="40000"/>
                    <a:lumOff val="60000"/>
                  </a:schemeClr>
                </a:solidFill>
              </a:rPr>
              <a:t>Unele structuri de securitate sunt criticate pentru că sunt rigide și lente în a răspunde amenințărilor emergente, în special în contextul tehnologiilor în schimbare rapidă</a:t>
            </a:r>
            <a:r>
              <a:rPr lang="ro-MD" dirty="0" smtClean="0">
                <a:solidFill>
                  <a:schemeClr val="accent4">
                    <a:lumMod val="40000"/>
                    <a:lumOff val="60000"/>
                  </a:schemeClr>
                </a:solidFill>
              </a:rPr>
              <a:t>.</a:t>
            </a:r>
          </a:p>
          <a:p>
            <a:pPr marL="0" indent="0">
              <a:buNone/>
            </a:pPr>
            <a:r>
              <a:rPr lang="ro-MD" dirty="0">
                <a:solidFill>
                  <a:srgbClr val="FFFF00"/>
                </a:solidFill>
              </a:rPr>
              <a:t>Preocupări privind confidențialitatea: </a:t>
            </a:r>
            <a:r>
              <a:rPr lang="ro-MD" dirty="0">
                <a:solidFill>
                  <a:schemeClr val="accent5">
                    <a:lumMod val="20000"/>
                    <a:lumOff val="80000"/>
                  </a:schemeClr>
                </a:solidFill>
              </a:rPr>
              <a:t>Echilibrarea măsurilor de securitate cu drepturile individuale la confidențialitate este o provocare constantă. Unele măsuri de securitate pot încălca confidențialitatea, ceea ce duce la îngrijorări legate de supraveghere și libertăți civile</a:t>
            </a:r>
            <a:r>
              <a:rPr lang="ro-MD" dirty="0" smtClean="0">
                <a:solidFill>
                  <a:schemeClr val="accent5">
                    <a:lumMod val="20000"/>
                    <a:lumOff val="80000"/>
                  </a:schemeClr>
                </a:solidFill>
              </a:rPr>
              <a:t>. </a:t>
            </a:r>
          </a:p>
          <a:p>
            <a:pPr marL="0" indent="0">
              <a:buNone/>
            </a:pPr>
            <a:r>
              <a:rPr lang="ro-MD" dirty="0">
                <a:solidFill>
                  <a:schemeClr val="accent5">
                    <a:lumMod val="20000"/>
                    <a:lumOff val="80000"/>
                  </a:schemeClr>
                </a:solidFill>
              </a:rPr>
              <a:t>Practicile de supraveghere invazive pot fi puternic criticate, mai ales dacă sunt percepute ca fiind disproporționate sau fără o supraveghere adecvată.</a:t>
            </a:r>
            <a:endParaRPr lang="ro-MD" dirty="0" smtClean="0">
              <a:solidFill>
                <a:schemeClr val="accent5">
                  <a:lumMod val="20000"/>
                  <a:lumOff val="80000"/>
                </a:schemeClr>
              </a:solidFill>
            </a:endParaRPr>
          </a:p>
          <a:p>
            <a:pPr marL="0" indent="0">
              <a:buNone/>
            </a:pPr>
            <a:endParaRPr lang="en-US" dirty="0"/>
          </a:p>
        </p:txBody>
      </p:sp>
    </p:spTree>
    <p:extLst>
      <p:ext uri="{BB962C8B-B14F-4D97-AF65-F5344CB8AC3E}">
        <p14:creationId xmlns:p14="http://schemas.microsoft.com/office/powerpoint/2010/main" val="42242980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09006" y="252549"/>
            <a:ext cx="11713028" cy="6531427"/>
          </a:xfrm>
        </p:spPr>
        <p:txBody>
          <a:bodyPr/>
          <a:lstStyle/>
          <a:p>
            <a:pPr marL="0" indent="0">
              <a:buNone/>
            </a:pPr>
            <a:r>
              <a:rPr lang="en-US" dirty="0" err="1">
                <a:solidFill>
                  <a:srgbClr val="FFFF00"/>
                </a:solidFill>
              </a:rPr>
              <a:t>Alocare</a:t>
            </a:r>
            <a:r>
              <a:rPr lang="en-US" dirty="0">
                <a:solidFill>
                  <a:srgbClr val="FFFF00"/>
                </a:solidFill>
              </a:rPr>
              <a:t> </a:t>
            </a:r>
            <a:r>
              <a:rPr lang="en-US" dirty="0" err="1">
                <a:solidFill>
                  <a:srgbClr val="FFFF00"/>
                </a:solidFill>
              </a:rPr>
              <a:t>resurselor</a:t>
            </a:r>
            <a:r>
              <a:rPr lang="en-US" dirty="0" smtClean="0">
                <a:solidFill>
                  <a:srgbClr val="FFFF00"/>
                </a:solidFill>
              </a:rPr>
              <a:t>:</a:t>
            </a:r>
            <a:r>
              <a:rPr lang="ro-MD" dirty="0">
                <a:solidFill>
                  <a:srgbClr val="FFFF00"/>
                </a:solidFill>
              </a:rPr>
              <a:t> </a:t>
            </a:r>
            <a:r>
              <a:rPr lang="ro-MD" dirty="0">
                <a:solidFill>
                  <a:schemeClr val="accent5">
                    <a:lumMod val="20000"/>
                    <a:lumOff val="80000"/>
                  </a:schemeClr>
                </a:solidFill>
              </a:rPr>
              <a:t>resursele limitate forțează adesea structurile de securitate să acorde prioritate anumitor amenințări față de altele. A decide unde să aloci resursele poate fi o sarcină dificilă. Criticii pot argumenta că resursele nu sunt întotdeauna distribuite eficient sau că unele amenințări sunt subestimate sau ignorate</a:t>
            </a:r>
            <a:r>
              <a:rPr lang="ro-MD" dirty="0" smtClean="0">
                <a:solidFill>
                  <a:schemeClr val="accent5">
                    <a:lumMod val="20000"/>
                    <a:lumOff val="80000"/>
                  </a:schemeClr>
                </a:solidFill>
              </a:rPr>
              <a:t>. </a:t>
            </a:r>
          </a:p>
          <a:p>
            <a:pPr marL="0" indent="0">
              <a:buNone/>
            </a:pPr>
            <a:r>
              <a:rPr lang="en-US" dirty="0" err="1">
                <a:solidFill>
                  <a:srgbClr val="FFFF00"/>
                </a:solidFill>
              </a:rPr>
              <a:t>Complexitatea</a:t>
            </a:r>
            <a:r>
              <a:rPr lang="en-US" dirty="0">
                <a:solidFill>
                  <a:srgbClr val="FFFF00"/>
                </a:solidFill>
              </a:rPr>
              <a:t> </a:t>
            </a:r>
            <a:r>
              <a:rPr lang="en-US" dirty="0" err="1">
                <a:solidFill>
                  <a:srgbClr val="FFFF00"/>
                </a:solidFill>
              </a:rPr>
              <a:t>securității</a:t>
            </a:r>
            <a:r>
              <a:rPr lang="en-US" dirty="0">
                <a:solidFill>
                  <a:srgbClr val="FFFF00"/>
                </a:solidFill>
              </a:rPr>
              <a:t> </a:t>
            </a:r>
            <a:r>
              <a:rPr lang="en-US" dirty="0" err="1" smtClean="0">
                <a:solidFill>
                  <a:srgbClr val="FFFF00"/>
                </a:solidFill>
              </a:rPr>
              <a:t>cibernetice</a:t>
            </a:r>
            <a:r>
              <a:rPr lang="ro-MD" dirty="0">
                <a:solidFill>
                  <a:srgbClr val="FFFF00"/>
                </a:solidFill>
              </a:rPr>
              <a:t>: </a:t>
            </a:r>
            <a:r>
              <a:rPr lang="ro-MD" dirty="0">
                <a:solidFill>
                  <a:schemeClr val="accent5">
                    <a:lumMod val="20000"/>
                    <a:lumOff val="80000"/>
                  </a:schemeClr>
                </a:solidFill>
              </a:rPr>
              <a:t>complexitatea tot mai mare a amenințărilor la adresa securității cibernetice reprezintă o provocare semnificativă. Structurile de securitate cibernetică trebuie să evolueze în mod constant pentru a contracara noile și sofisticate amenințări cibernetice. </a:t>
            </a:r>
            <a:r>
              <a:rPr lang="ro-MD" dirty="0" smtClean="0">
                <a:solidFill>
                  <a:schemeClr val="accent5">
                    <a:lumMod val="20000"/>
                    <a:lumOff val="80000"/>
                  </a:schemeClr>
                </a:solidFill>
              </a:rPr>
              <a:t>Măsurile </a:t>
            </a:r>
            <a:r>
              <a:rPr lang="ro-MD" dirty="0">
                <a:solidFill>
                  <a:schemeClr val="accent5">
                    <a:lumMod val="20000"/>
                    <a:lumOff val="80000"/>
                  </a:schemeClr>
                </a:solidFill>
              </a:rPr>
              <a:t>de securitate cibernetică pot fi criticate pentru că sunt insuficiente sau reactive, mai degrabă decât proactive în abordarea amenințărilor cibernetice</a:t>
            </a:r>
            <a:r>
              <a:rPr lang="ro-MD" dirty="0" smtClean="0">
                <a:solidFill>
                  <a:schemeClr val="accent5">
                    <a:lumMod val="20000"/>
                    <a:lumOff val="80000"/>
                  </a:schemeClr>
                </a:solidFill>
              </a:rPr>
              <a:t>.</a:t>
            </a:r>
          </a:p>
          <a:p>
            <a:pPr marL="0" indent="0">
              <a:buNone/>
            </a:pPr>
            <a:r>
              <a:rPr lang="en-US" dirty="0" err="1">
                <a:solidFill>
                  <a:srgbClr val="FFFF00"/>
                </a:solidFill>
              </a:rPr>
              <a:t>Cooperare</a:t>
            </a:r>
            <a:r>
              <a:rPr lang="en-US" dirty="0">
                <a:solidFill>
                  <a:srgbClr val="FFFF00"/>
                </a:solidFill>
              </a:rPr>
              <a:t> </a:t>
            </a:r>
            <a:r>
              <a:rPr lang="en-US" dirty="0" err="1">
                <a:solidFill>
                  <a:srgbClr val="FFFF00"/>
                </a:solidFill>
              </a:rPr>
              <a:t>internationala</a:t>
            </a:r>
            <a:r>
              <a:rPr lang="en-US" dirty="0" smtClean="0">
                <a:solidFill>
                  <a:srgbClr val="FFFF00"/>
                </a:solidFill>
              </a:rPr>
              <a:t>:</a:t>
            </a:r>
            <a:r>
              <a:rPr lang="ro-MD" dirty="0">
                <a:solidFill>
                  <a:srgbClr val="FFFF00"/>
                </a:solidFill>
              </a:rPr>
              <a:t> </a:t>
            </a:r>
            <a:r>
              <a:rPr lang="ro-MD" dirty="0">
                <a:solidFill>
                  <a:schemeClr val="accent5">
                    <a:lumMod val="20000"/>
                    <a:lumOff val="80000"/>
                  </a:schemeClr>
                </a:solidFill>
              </a:rPr>
              <a:t>Multe amenințări la securitate, cum ar fi terorismul și atacurile cibernetice, sunt transnaționale. Răspunsurile eficiente necesită adesea cooperare internațională, care poate fi dificil de realizat. Criticile pot apărea atunci când există eșecuri percepute în colaborarea internațională sau când tensiunile geopolitice împiedică cooperarea eficientă în materie de securitate</a:t>
            </a:r>
            <a:r>
              <a:rPr lang="ro-MD" dirty="0" smtClean="0">
                <a:solidFill>
                  <a:schemeClr val="accent5">
                    <a:lumMod val="20000"/>
                    <a:lumOff val="80000"/>
                  </a:schemeClr>
                </a:solidFill>
              </a:rPr>
              <a:t>.</a:t>
            </a:r>
          </a:p>
          <a:p>
            <a:pPr marL="0" indent="0">
              <a:buNone/>
            </a:pPr>
            <a:r>
              <a:rPr lang="en-US" dirty="0" err="1">
                <a:solidFill>
                  <a:srgbClr val="FFFF00"/>
                </a:solidFill>
              </a:rPr>
              <a:t>Factorul</a:t>
            </a:r>
            <a:r>
              <a:rPr lang="en-US" dirty="0">
                <a:solidFill>
                  <a:srgbClr val="FFFF00"/>
                </a:solidFill>
              </a:rPr>
              <a:t> </a:t>
            </a:r>
            <a:r>
              <a:rPr lang="en-US" dirty="0" err="1">
                <a:solidFill>
                  <a:srgbClr val="FFFF00"/>
                </a:solidFill>
              </a:rPr>
              <a:t>uman</a:t>
            </a:r>
            <a:r>
              <a:rPr lang="en-US" dirty="0" smtClean="0">
                <a:solidFill>
                  <a:srgbClr val="FFFF00"/>
                </a:solidFill>
              </a:rPr>
              <a:t>:</a:t>
            </a:r>
            <a:r>
              <a:rPr lang="ro-MD" dirty="0">
                <a:solidFill>
                  <a:srgbClr val="FFFF00"/>
                </a:solidFill>
              </a:rPr>
              <a:t> </a:t>
            </a:r>
            <a:r>
              <a:rPr lang="ro-MD" dirty="0">
                <a:solidFill>
                  <a:schemeClr val="accent5">
                    <a:lumMod val="20000"/>
                    <a:lumOff val="80000"/>
                  </a:schemeClr>
                </a:solidFill>
              </a:rPr>
              <a:t>eroarea umană, neglijența sau acțiunile rău intenționate pot compromite securitatea. Amenințările interne și atacurile de inginerie socială sunt exemple de provocări asociate cu factorul uman. Structurile de securitate pot fi criticate pentru că nu abordează sau atenuează în mod adecvat elementul uman în incidentele de securitate.</a:t>
            </a:r>
            <a:endParaRPr lang="en-US" dirty="0">
              <a:solidFill>
                <a:schemeClr val="accent5">
                  <a:lumMod val="20000"/>
                  <a:lumOff val="80000"/>
                </a:schemeClr>
              </a:solidFill>
            </a:endParaRPr>
          </a:p>
        </p:txBody>
      </p:sp>
    </p:spTree>
    <p:extLst>
      <p:ext uri="{BB962C8B-B14F-4D97-AF65-F5344CB8AC3E}">
        <p14:creationId xmlns:p14="http://schemas.microsoft.com/office/powerpoint/2010/main" val="203429641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он">
  <a:themeElements>
    <a:clrScheme name="Ион">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Ио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о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208</TotalTime>
  <Words>1330</Words>
  <Application>Microsoft Office PowerPoint</Application>
  <PresentationFormat>Широкоэкранный</PresentationFormat>
  <Paragraphs>83</Paragraphs>
  <Slides>10</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10</vt:i4>
      </vt:variant>
    </vt:vector>
  </HeadingPairs>
  <TitlesOfParts>
    <vt:vector size="18" baseType="lpstr">
      <vt:lpstr>Arial</vt:lpstr>
      <vt:lpstr>Arial Black</vt:lpstr>
      <vt:lpstr>Book Antiqua</vt:lpstr>
      <vt:lpstr>Century Gothic</vt:lpstr>
      <vt:lpstr>Times New Roman</vt:lpstr>
      <vt:lpstr>Wingdings</vt:lpstr>
      <vt:lpstr>Wingdings 3</vt:lpstr>
      <vt:lpstr>Ион</vt:lpstr>
      <vt:lpstr>         Lucru individual : Securitatea informațională  Structuri de securitate  într-o societate democrată     </vt:lpstr>
      <vt:lpstr>Cuprins:</vt:lpstr>
      <vt:lpstr>                     Introducere</vt:lpstr>
      <vt:lpstr>Презентация PowerPoint</vt:lpstr>
      <vt:lpstr>Tipuri de structuri de securitate</vt:lpstr>
      <vt:lpstr>Презентация PowerPoint</vt:lpstr>
      <vt:lpstr>Componentele cheie ale structurilor de securitate</vt:lpstr>
      <vt:lpstr>Provocări și critici la adresa structurilor de securitate</vt:lpstr>
      <vt:lpstr>Презентация PowerPoint</vt:lpstr>
      <vt:lpstr>Concluzii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Lucru individual :Securitatea informațională  Structuri de securitate  într-o societate democrată</dc:title>
  <dc:creator>Пользователь</dc:creator>
  <cp:lastModifiedBy>Пользователь</cp:lastModifiedBy>
  <cp:revision>13</cp:revision>
  <dcterms:created xsi:type="dcterms:W3CDTF">2023-11-07T09:51:45Z</dcterms:created>
  <dcterms:modified xsi:type="dcterms:W3CDTF">2023-11-14T12:33:09Z</dcterms:modified>
</cp:coreProperties>
</file>