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7" r:id="rId10"/>
    <p:sldId id="263" r:id="rId11"/>
    <p:sldId id="265" r:id="rId12"/>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1" d="100"/>
          <a:sy n="61"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387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91440" y="0"/>
            <a:ext cx="14630400" cy="8229600"/>
          </a:xfrm>
          <a:prstGeom prst="rect">
            <a:avLst/>
          </a:prstGeom>
          <a:solidFill>
            <a:srgbClr val="F3F3F7"/>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897971"/>
            <a:ext cx="7477601" cy="3332798"/>
          </a:xfrm>
          <a:prstGeom prst="rect">
            <a:avLst/>
          </a:prstGeom>
          <a:noFill/>
          <a:ln/>
        </p:spPr>
        <p:txBody>
          <a:bodyPr wrap="square" rtlCol="0" anchor="t"/>
          <a:lstStyle/>
          <a:p>
            <a:pPr marL="0" indent="0">
              <a:lnSpc>
                <a:spcPts val="6561"/>
              </a:lnSpc>
              <a:buNone/>
            </a:pPr>
            <a:r>
              <a:rPr lang="en-US" sz="5249" b="1" dirty="0">
                <a:solidFill>
                  <a:srgbClr val="101014"/>
                </a:solidFill>
                <a:latin typeface="Playfair Display" pitchFamily="34" charset="0"/>
                <a:ea typeface="Playfair Display" pitchFamily="34" charset="-122"/>
                <a:cs typeface="Playfair Display" pitchFamily="34" charset="-120"/>
              </a:rPr>
              <a:t>Securitatea Informațională: Concepte și Noțiuni Esențiale</a:t>
            </a:r>
            <a:endParaRPr lang="en-US" sz="5249" dirty="0"/>
          </a:p>
        </p:txBody>
      </p:sp>
      <p:sp>
        <p:nvSpPr>
          <p:cNvPr id="7" name="Shape 4"/>
          <p:cNvSpPr/>
          <p:nvPr/>
        </p:nvSpPr>
        <p:spPr>
          <a:xfrm>
            <a:off x="833199" y="6672499"/>
            <a:ext cx="355402" cy="355402"/>
          </a:xfrm>
          <a:prstGeom prst="roundRect">
            <a:avLst>
              <a:gd name="adj" fmla="val 25726039"/>
            </a:avLst>
          </a:prstGeom>
          <a:solidFill>
            <a:srgbClr val="DE788D"/>
          </a:solidFill>
          <a:ln w="7620">
            <a:solidFill>
              <a:srgbClr val="FFFFFF"/>
            </a:solidFill>
            <a:prstDash val="solid"/>
          </a:ln>
        </p:spPr>
      </p:sp>
      <p:sp>
        <p:nvSpPr>
          <p:cNvPr id="9" name="Text 6"/>
          <p:cNvSpPr/>
          <p:nvPr/>
        </p:nvSpPr>
        <p:spPr>
          <a:xfrm>
            <a:off x="1299685" y="6589156"/>
            <a:ext cx="3493031" cy="1167477"/>
          </a:xfrm>
          <a:prstGeom prst="rect">
            <a:avLst/>
          </a:prstGeom>
          <a:noFill/>
          <a:ln/>
        </p:spPr>
        <p:txBody>
          <a:bodyPr wrap="none" rtlCol="0" anchor="t"/>
          <a:lstStyle/>
          <a:p>
            <a:pPr marL="0" indent="0" algn="l">
              <a:lnSpc>
                <a:spcPts val="3062"/>
              </a:lnSpc>
              <a:buNone/>
            </a:pPr>
            <a:r>
              <a:rPr lang="ro-RO" sz="2187" b="1" dirty="0">
                <a:solidFill>
                  <a:srgbClr val="39393C"/>
                </a:solidFill>
                <a:latin typeface="Open Sans" pitchFamily="34" charset="0"/>
                <a:ea typeface="Open Sans" pitchFamily="34" charset="-122"/>
                <a:cs typeface="Open Sans" pitchFamily="34" charset="-120"/>
              </a:rPr>
              <a:t>Realizat de:</a:t>
            </a:r>
          </a:p>
          <a:p>
            <a:pPr marL="0" indent="0" algn="l">
              <a:lnSpc>
                <a:spcPts val="3062"/>
              </a:lnSpc>
              <a:buNone/>
            </a:pPr>
            <a:r>
              <a:rPr lang="ro-RO" sz="2187" b="1" dirty="0">
                <a:solidFill>
                  <a:srgbClr val="39393C"/>
                </a:solidFill>
                <a:latin typeface="Open Sans" pitchFamily="34" charset="0"/>
                <a:ea typeface="Open Sans" pitchFamily="34" charset="-122"/>
                <a:cs typeface="Open Sans" pitchFamily="34" charset="-120"/>
              </a:rPr>
              <a:t>Cobzac Natalia</a:t>
            </a:r>
          </a:p>
          <a:p>
            <a:pPr marL="0" indent="0" algn="l">
              <a:lnSpc>
                <a:spcPts val="3062"/>
              </a:lnSpc>
              <a:buNone/>
            </a:pPr>
            <a:r>
              <a:rPr lang="ro-RO" sz="2187" b="1" dirty="0">
                <a:solidFill>
                  <a:srgbClr val="39393C"/>
                </a:solidFill>
                <a:latin typeface="Open Sans" pitchFamily="34" charset="0"/>
                <a:ea typeface="Open Sans" pitchFamily="34" charset="-122"/>
                <a:cs typeface="Open Sans" pitchFamily="34" charset="-120"/>
              </a:rPr>
              <a:t>SSN / Grupa 01 / Anul II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3F3F7">
              <a:alpha val="85000"/>
            </a:srgbClr>
          </a:solidFill>
          <a:ln/>
        </p:spPr>
      </p:sp>
      <p:sp>
        <p:nvSpPr>
          <p:cNvPr id="6" name="Text 3"/>
          <p:cNvSpPr/>
          <p:nvPr/>
        </p:nvSpPr>
        <p:spPr>
          <a:xfrm>
            <a:off x="1752093" y="1282040"/>
            <a:ext cx="6583680" cy="694373"/>
          </a:xfrm>
          <a:prstGeom prst="rect">
            <a:avLst/>
          </a:prstGeom>
          <a:noFill/>
          <a:ln/>
        </p:spPr>
        <p:txBody>
          <a:bodyPr wrap="none" rtlCol="0" anchor="t"/>
          <a:lstStyle/>
          <a:p>
            <a:pPr marL="0" indent="0">
              <a:lnSpc>
                <a:spcPts val="5468"/>
              </a:lnSpc>
              <a:buNone/>
            </a:pPr>
            <a:r>
              <a:rPr lang="en-US" sz="4374" b="1" dirty="0">
                <a:solidFill>
                  <a:srgbClr val="101014"/>
                </a:solidFill>
                <a:latin typeface="Playfair Display" pitchFamily="34" charset="0"/>
                <a:ea typeface="Playfair Display" pitchFamily="34" charset="-122"/>
                <a:cs typeface="Playfair Display" pitchFamily="34" charset="-120"/>
              </a:rPr>
              <a:t>Concluzii și Recomandari</a:t>
            </a:r>
            <a:endParaRPr lang="en-US" sz="4374" dirty="0"/>
          </a:p>
        </p:txBody>
      </p:sp>
      <p:sp>
        <p:nvSpPr>
          <p:cNvPr id="7" name="Text 4"/>
          <p:cNvSpPr/>
          <p:nvPr/>
        </p:nvSpPr>
        <p:spPr>
          <a:xfrm>
            <a:off x="1752093" y="2856429"/>
            <a:ext cx="11126214" cy="4091131"/>
          </a:xfrm>
          <a:prstGeom prst="rect">
            <a:avLst/>
          </a:prstGeom>
          <a:noFill/>
          <a:ln/>
        </p:spPr>
        <p:txBody>
          <a:bodyPr wrap="square" rtlCol="0" anchor="t"/>
          <a:lstStyle/>
          <a:p>
            <a:pPr algn="just">
              <a:lnSpc>
                <a:spcPts val="2799"/>
              </a:lnSpc>
            </a:pPr>
            <a:r>
              <a:rPr lang="ro-RO" sz="2000" dirty="0"/>
              <a:t>	În concluzie, în lumea digitală în continuă schimbare, înțelegerea și aplicarea conceptelor de securitate informațională sunt cruciale pentru protejarea datelor și a resurselor noastre și pentru menținerea integrității și disponibilității acestora. Securitatea informațională nu este doar un obiectiv tehnic, ci o responsabilitate colectivă a fiecărui individ, organizație și societate în ansamblu. Securitatea informațională este un domeniu important, datele și sistemele noastre informatice pot fi vulnerabile la numeroase amenințări și atacuri cibernetice. Confidențialitatea, integritatea și disponibilitatea datelor reprezintă pilonii de bază ai securității informaționale. </a:t>
            </a:r>
          </a:p>
          <a:p>
            <a:pPr algn="just">
              <a:lnSpc>
                <a:spcPts val="2799"/>
              </a:lnSpc>
            </a:pPr>
            <a:r>
              <a:rPr lang="ro-RO" dirty="0"/>
              <a:t>	Pentru a contracara amenințările cibernetice, este esențial să implementăm măsuri de securitate adecvate, cum ar fi criptarea datelor, gestionarea vulnerabilităților, monitorizarea activităților și educația utilizatorilor. În plus, colaborarea între organizații și guverne este esențială pentru a combate amenințările la nivel global</a:t>
            </a:r>
            <a:r>
              <a:rPr lang="ro-RO" sz="2400" dirty="0"/>
              <a:t>.</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
            <a:extLst>
              <a:ext uri="{FF2B5EF4-FFF2-40B4-BE49-F238E27FC236}">
                <a16:creationId xmlns:a16="http://schemas.microsoft.com/office/drawing/2014/main" id="{8E682668-9386-486C-B5C1-06DB5AB956C7}"/>
              </a:ext>
            </a:extLst>
          </p:cNvPr>
          <p:cNvSpPr/>
          <p:nvPr/>
        </p:nvSpPr>
        <p:spPr>
          <a:xfrm>
            <a:off x="0" y="0"/>
            <a:ext cx="14630400" cy="8229600"/>
          </a:xfrm>
          <a:prstGeom prst="rect">
            <a:avLst/>
          </a:prstGeom>
          <a:solidFill>
            <a:srgbClr val="F3F3F7">
              <a:alpha val="85000"/>
            </a:srgbClr>
          </a:solidFill>
          <a:ln/>
        </p:spPr>
      </p:sp>
      <p:sp>
        <p:nvSpPr>
          <p:cNvPr id="3" name="TextBox 2">
            <a:extLst>
              <a:ext uri="{FF2B5EF4-FFF2-40B4-BE49-F238E27FC236}">
                <a16:creationId xmlns:a16="http://schemas.microsoft.com/office/drawing/2014/main" id="{E3B7079B-0720-4298-9739-D492030281A4}"/>
              </a:ext>
            </a:extLst>
          </p:cNvPr>
          <p:cNvSpPr txBox="1"/>
          <p:nvPr/>
        </p:nvSpPr>
        <p:spPr>
          <a:xfrm>
            <a:off x="488731" y="466044"/>
            <a:ext cx="13652938" cy="7297511"/>
          </a:xfrm>
          <a:prstGeom prst="rect">
            <a:avLst/>
          </a:prstGeom>
          <a:noFill/>
        </p:spPr>
        <p:txBody>
          <a:bodyPr wrap="square" rtlCol="0">
            <a:spAutoFit/>
          </a:bodyPr>
          <a:lstStyle/>
          <a:p>
            <a:pPr>
              <a:lnSpc>
                <a:spcPct val="150000"/>
              </a:lnSpc>
            </a:pPr>
            <a:r>
              <a:rPr lang="ro-RO" sz="4400" b="1" dirty="0"/>
              <a:t>BIBLIOGRAFIE:</a:t>
            </a:r>
          </a:p>
          <a:p>
            <a:pPr>
              <a:lnSpc>
                <a:spcPct val="150000"/>
              </a:lnSpc>
            </a:pPr>
            <a:r>
              <a:rPr lang="en-US" dirty="0"/>
              <a:t>1. </a:t>
            </a:r>
            <a:r>
              <a:rPr lang="en-US" dirty="0" err="1"/>
              <a:t>Abomhara</a:t>
            </a:r>
            <a:r>
              <a:rPr lang="en-US" dirty="0"/>
              <a:t> M, M. </a:t>
            </a:r>
            <a:r>
              <a:rPr lang="en-US" dirty="0" err="1"/>
              <a:t>Køien</a:t>
            </a:r>
            <a:r>
              <a:rPr lang="en-US" dirty="0"/>
              <a:t> G. Cyber Security and the Internet of Things: Vulnerabilities,</a:t>
            </a:r>
            <a:r>
              <a:rPr lang="ro-RO" dirty="0"/>
              <a:t> </a:t>
            </a:r>
            <a:r>
              <a:rPr lang="en-US" dirty="0"/>
              <a:t>Threats, Intruders and Attacks. JCSANDM [Internet]. 2015 May 22 [cited 2023 Nov. 7];</a:t>
            </a:r>
            <a:r>
              <a:rPr lang="ro-RO" dirty="0"/>
              <a:t> </a:t>
            </a:r>
            <a:r>
              <a:rPr lang="en-US" dirty="0"/>
              <a:t>4(1): 65–88.</a:t>
            </a:r>
            <a:br>
              <a:rPr lang="en-US" dirty="0"/>
            </a:br>
            <a:r>
              <a:rPr lang="en-US" dirty="0"/>
              <a:t>2. </a:t>
            </a:r>
            <a:r>
              <a:rPr lang="en-US" dirty="0" err="1"/>
              <a:t>Aminzade</a:t>
            </a:r>
            <a:r>
              <a:rPr lang="en-US" dirty="0"/>
              <a:t>, M. (2018). </a:t>
            </a:r>
            <a:r>
              <a:rPr lang="en-US" i="1" dirty="0"/>
              <a:t>Confidentiality, integrity and availability – finding a balanced IT</a:t>
            </a:r>
            <a:r>
              <a:rPr lang="ro-RO" i="1" dirty="0"/>
              <a:t> </a:t>
            </a:r>
            <a:r>
              <a:rPr lang="en-US" i="1" dirty="0"/>
              <a:t>framework. Network Security, 2018(5), 9–11. </a:t>
            </a:r>
            <a:r>
              <a:rPr lang="en-US" dirty="0"/>
              <a:t>doi:10.1016/s1353-4858(18)30043-6</a:t>
            </a:r>
            <a:br>
              <a:rPr lang="en-US" dirty="0"/>
            </a:br>
            <a:r>
              <a:rPr lang="en-US" dirty="0"/>
              <a:t>3. Anderson, J. M. (2003). </a:t>
            </a:r>
            <a:r>
              <a:rPr lang="en-US" i="1" dirty="0"/>
              <a:t>Why we need a new definition of information security. Computers</a:t>
            </a:r>
            <a:r>
              <a:rPr lang="ro-RO" i="1" dirty="0"/>
              <a:t> </a:t>
            </a:r>
            <a:r>
              <a:rPr lang="en-US" i="1" dirty="0"/>
              <a:t>&amp; Security, 22(4), 308–313. </a:t>
            </a:r>
            <a:r>
              <a:rPr lang="en-US" dirty="0"/>
              <a:t>doi:10.1016/s0167-4048(03)00407-3</a:t>
            </a:r>
            <a:br>
              <a:rPr lang="en-US" dirty="0"/>
            </a:br>
            <a:r>
              <a:rPr lang="en-US" dirty="0"/>
              <a:t>4. Chai, K. Y., &amp; </a:t>
            </a:r>
            <a:r>
              <a:rPr lang="en-US" dirty="0" err="1"/>
              <a:t>Zolkipli</a:t>
            </a:r>
            <a:r>
              <a:rPr lang="en-US" dirty="0"/>
              <a:t>, M. F.(2021). Review on confidentiality, integrity and availability</a:t>
            </a:r>
            <a:r>
              <a:rPr lang="ro-RO" dirty="0"/>
              <a:t> </a:t>
            </a:r>
            <a:r>
              <a:rPr lang="en-US" dirty="0"/>
              <a:t>in information security. Journal of ICT in Education, 8(2), 34-42.</a:t>
            </a:r>
            <a:r>
              <a:rPr lang="ro-RO" dirty="0"/>
              <a:t> </a:t>
            </a:r>
            <a:r>
              <a:rPr lang="en-US" dirty="0"/>
              <a:t>https://doi.org/10.37134/jictie.vol8.2.4.2021</a:t>
            </a:r>
            <a:br>
              <a:rPr lang="en-US" dirty="0"/>
            </a:br>
            <a:r>
              <a:rPr lang="en-US" dirty="0"/>
              <a:t>5. Singh, Ajeet and Jain, Anurag, Study of Cyber Attacks on Cyber-Physical System (April</a:t>
            </a:r>
            <a:r>
              <a:rPr lang="ro-RO" dirty="0"/>
              <a:t> </a:t>
            </a:r>
            <a:r>
              <a:rPr lang="en-US" dirty="0"/>
              <a:t>28, 2018). Proceedings of 3rd International Conference on Internet of Things and</a:t>
            </a:r>
            <a:r>
              <a:rPr lang="ro-RO" dirty="0"/>
              <a:t> </a:t>
            </a:r>
            <a:r>
              <a:rPr lang="en-US" dirty="0"/>
              <a:t>Connected Technologies (</a:t>
            </a:r>
            <a:r>
              <a:rPr lang="en-US" dirty="0" err="1"/>
              <a:t>ICIoTCT</a:t>
            </a:r>
            <a:r>
              <a:rPr lang="en-US" dirty="0"/>
              <a:t>), 2018 held at </a:t>
            </a:r>
            <a:r>
              <a:rPr lang="en-US" dirty="0" err="1"/>
              <a:t>Malaviya</a:t>
            </a:r>
            <a:r>
              <a:rPr lang="en-US" dirty="0"/>
              <a:t> National Institute of</a:t>
            </a:r>
            <a:r>
              <a:rPr lang="ro-RO" dirty="0"/>
              <a:t> </a:t>
            </a:r>
            <a:r>
              <a:rPr lang="en-US" dirty="0"/>
              <a:t>Technology, Jaipur (India) on March 26-27, 2018, Available</a:t>
            </a:r>
            <a:r>
              <a:rPr lang="ro-RO" dirty="0"/>
              <a:t> </a:t>
            </a:r>
            <a:r>
              <a:rPr lang="en-US" dirty="0"/>
              <a:t>at http://dx.doi.org/10.2139/ssrn.3170288</a:t>
            </a:r>
            <a:br>
              <a:rPr lang="en-US" dirty="0"/>
            </a:br>
            <a:r>
              <a:rPr lang="en-US" dirty="0"/>
              <a:t>6. </a:t>
            </a:r>
            <a:r>
              <a:rPr lang="en-US" dirty="0" err="1"/>
              <a:t>Sohrabi</a:t>
            </a:r>
            <a:r>
              <a:rPr lang="en-US" dirty="0"/>
              <a:t> </a:t>
            </a:r>
            <a:r>
              <a:rPr lang="en-US" dirty="0" err="1"/>
              <a:t>Safa</a:t>
            </a:r>
            <a:r>
              <a:rPr lang="en-US" dirty="0"/>
              <a:t>, N., Von </a:t>
            </a:r>
            <a:r>
              <a:rPr lang="en-US" dirty="0" err="1"/>
              <a:t>Solms</a:t>
            </a:r>
            <a:r>
              <a:rPr lang="en-US" dirty="0"/>
              <a:t>, R., &amp; </a:t>
            </a:r>
            <a:r>
              <a:rPr lang="en-US" dirty="0" err="1"/>
              <a:t>Furnell</a:t>
            </a:r>
            <a:r>
              <a:rPr lang="en-US" dirty="0"/>
              <a:t>, S. (2016). </a:t>
            </a:r>
            <a:r>
              <a:rPr lang="en-US" i="1" dirty="0"/>
              <a:t>Information security policy</a:t>
            </a:r>
            <a:r>
              <a:rPr lang="ro-RO" i="1" dirty="0"/>
              <a:t> </a:t>
            </a:r>
            <a:r>
              <a:rPr lang="en-US" i="1" dirty="0"/>
              <a:t>compliance model in organizations. Computers &amp; Security, 56, 70–82. </a:t>
            </a:r>
            <a:r>
              <a:rPr lang="en-US" dirty="0"/>
              <a:t>doi:10.1016/j.cose.2015.10.006</a:t>
            </a:r>
            <a:br>
              <a:rPr lang="en-US" dirty="0"/>
            </a:br>
            <a:r>
              <a:rPr lang="en-US" dirty="0"/>
              <a:t>7. Ravi S. Sandhu. 1993. On Five Definitions of Data Integrity. In Proceedings of the IFIP</a:t>
            </a:r>
            <a:r>
              <a:rPr lang="ro-RO" dirty="0"/>
              <a:t> </a:t>
            </a:r>
            <a:r>
              <a:rPr lang="en-US" dirty="0"/>
              <a:t>WG11.3 Working Conference on Database Security VII. North-Holland Publishing Co.,</a:t>
            </a:r>
            <a:r>
              <a:rPr lang="ro-RO" dirty="0"/>
              <a:t> </a:t>
            </a:r>
            <a:r>
              <a:rPr lang="en-US" dirty="0"/>
              <a:t>NLD, 257–267. </a:t>
            </a:r>
            <a:endParaRPr lang="ro-RO" dirty="0"/>
          </a:p>
        </p:txBody>
      </p:sp>
    </p:spTree>
    <p:extLst>
      <p:ext uri="{BB962C8B-B14F-4D97-AF65-F5344CB8AC3E}">
        <p14:creationId xmlns:p14="http://schemas.microsoft.com/office/powerpoint/2010/main" val="295992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a:extLst>
              <a:ext uri="{FF2B5EF4-FFF2-40B4-BE49-F238E27FC236}">
                <a16:creationId xmlns:a16="http://schemas.microsoft.com/office/drawing/2014/main" id="{6049F567-14C8-4C15-A1CF-147666578F79}"/>
              </a:ext>
            </a:extLst>
          </p:cNvPr>
          <p:cNvSpPr/>
          <p:nvPr/>
        </p:nvSpPr>
        <p:spPr>
          <a:xfrm>
            <a:off x="0" y="0"/>
            <a:ext cx="14630400" cy="8229600"/>
          </a:xfrm>
          <a:prstGeom prst="rect">
            <a:avLst/>
          </a:prstGeom>
          <a:solidFill>
            <a:srgbClr val="F3F3F7"/>
          </a:solidFill>
          <a:ln/>
        </p:spPr>
      </p:sp>
      <p:sp>
        <p:nvSpPr>
          <p:cNvPr id="3" name="Text 2">
            <a:extLst>
              <a:ext uri="{FF2B5EF4-FFF2-40B4-BE49-F238E27FC236}">
                <a16:creationId xmlns:a16="http://schemas.microsoft.com/office/drawing/2014/main" id="{F8ECF29C-B026-4318-ADAE-655E8EEADF61}"/>
              </a:ext>
            </a:extLst>
          </p:cNvPr>
          <p:cNvSpPr/>
          <p:nvPr/>
        </p:nvSpPr>
        <p:spPr>
          <a:xfrm>
            <a:off x="1476196" y="1379228"/>
            <a:ext cx="9753600" cy="694373"/>
          </a:xfrm>
          <a:prstGeom prst="rect">
            <a:avLst/>
          </a:prstGeom>
          <a:noFill/>
          <a:ln/>
        </p:spPr>
        <p:txBody>
          <a:bodyPr wrap="none" rtlCol="0" anchor="t"/>
          <a:lstStyle/>
          <a:p>
            <a:pPr marL="0" indent="0">
              <a:lnSpc>
                <a:spcPts val="5468"/>
              </a:lnSpc>
              <a:buNone/>
            </a:pPr>
            <a:r>
              <a:rPr lang="ro-RO" sz="4374" b="1" dirty="0">
                <a:solidFill>
                  <a:srgbClr val="101014"/>
                </a:solidFill>
                <a:latin typeface="Playfair Display" pitchFamily="34" charset="0"/>
                <a:ea typeface="Playfair Display" pitchFamily="34" charset="-122"/>
                <a:cs typeface="Playfair Display" pitchFamily="34" charset="-120"/>
              </a:rPr>
              <a:t>INTRODUCERE</a:t>
            </a:r>
            <a:endParaRPr lang="en-US" sz="4374" dirty="0"/>
          </a:p>
        </p:txBody>
      </p:sp>
      <p:sp>
        <p:nvSpPr>
          <p:cNvPr id="5" name="Text 3">
            <a:extLst>
              <a:ext uri="{FF2B5EF4-FFF2-40B4-BE49-F238E27FC236}">
                <a16:creationId xmlns:a16="http://schemas.microsoft.com/office/drawing/2014/main" id="{E4383C30-94ED-4905-9031-A73BC38A776A}"/>
              </a:ext>
            </a:extLst>
          </p:cNvPr>
          <p:cNvSpPr/>
          <p:nvPr/>
        </p:nvSpPr>
        <p:spPr>
          <a:xfrm>
            <a:off x="1476196" y="2918271"/>
            <a:ext cx="11678008" cy="4399783"/>
          </a:xfrm>
          <a:prstGeom prst="rect">
            <a:avLst/>
          </a:prstGeom>
          <a:noFill/>
          <a:ln/>
        </p:spPr>
        <p:txBody>
          <a:bodyPr wrap="square" rtlCol="0" anchor="t"/>
          <a:lstStyle/>
          <a:p>
            <a:pPr>
              <a:lnSpc>
                <a:spcPts val="2799"/>
              </a:lnSpc>
            </a:pPr>
            <a:r>
              <a:rPr lang="en-US" sz="2000" dirty="0" err="1"/>
              <a:t>În</a:t>
            </a:r>
            <a:r>
              <a:rPr lang="en-US" sz="2000" dirty="0"/>
              <a:t> era </a:t>
            </a:r>
            <a:r>
              <a:rPr lang="en-US" sz="2000" dirty="0" err="1"/>
              <a:t>digitală</a:t>
            </a:r>
            <a:r>
              <a:rPr lang="en-US" sz="2000" dirty="0"/>
              <a:t> </a:t>
            </a:r>
            <a:r>
              <a:rPr lang="en-US" sz="2000" dirty="0" err="1"/>
              <a:t>în</a:t>
            </a:r>
            <a:r>
              <a:rPr lang="en-US" sz="2000" dirty="0"/>
              <a:t> care </a:t>
            </a:r>
            <a:r>
              <a:rPr lang="en-US" sz="2000" dirty="0" err="1"/>
              <a:t>trăim</a:t>
            </a:r>
            <a:r>
              <a:rPr lang="en-US" sz="2000" dirty="0"/>
              <a:t>, </a:t>
            </a:r>
            <a:r>
              <a:rPr lang="en-US" sz="2000" dirty="0" err="1"/>
              <a:t>securitatea</a:t>
            </a:r>
            <a:r>
              <a:rPr lang="en-US" sz="2000" dirty="0"/>
              <a:t> </a:t>
            </a:r>
            <a:r>
              <a:rPr lang="en-US" sz="2000" dirty="0" err="1"/>
              <a:t>informațională</a:t>
            </a:r>
            <a:r>
              <a:rPr lang="en-US" sz="2000" dirty="0"/>
              <a:t> </a:t>
            </a:r>
            <a:r>
              <a:rPr lang="en-US" sz="2000" dirty="0" err="1"/>
              <a:t>este</a:t>
            </a:r>
            <a:r>
              <a:rPr lang="en-US" sz="2000" dirty="0"/>
              <a:t> un </a:t>
            </a:r>
            <a:r>
              <a:rPr lang="en-US" sz="2000" dirty="0" err="1"/>
              <a:t>subiect</a:t>
            </a:r>
            <a:r>
              <a:rPr lang="en-US" sz="2000" dirty="0"/>
              <a:t> vital </a:t>
            </a:r>
            <a:r>
              <a:rPr lang="en-US" sz="2000" dirty="0" err="1"/>
              <a:t>pentru</a:t>
            </a:r>
            <a:r>
              <a:rPr lang="en-US" sz="2000" dirty="0"/>
              <a:t> </a:t>
            </a:r>
            <a:r>
              <a:rPr lang="en-US" sz="2000" dirty="0" err="1"/>
              <a:t>individ</a:t>
            </a:r>
            <a:r>
              <a:rPr lang="en-US" sz="2000" dirty="0"/>
              <a:t> </a:t>
            </a:r>
            <a:r>
              <a:rPr lang="en-US" sz="2000" dirty="0" err="1"/>
              <a:t>și</a:t>
            </a:r>
            <a:r>
              <a:rPr lang="en-US" sz="2000" dirty="0"/>
              <a:t> </a:t>
            </a:r>
            <a:r>
              <a:rPr lang="en-US" sz="2000" dirty="0" err="1"/>
              <a:t>organizații</a:t>
            </a:r>
            <a:r>
              <a:rPr lang="en-US" sz="2000" dirty="0"/>
              <a:t>. </a:t>
            </a:r>
            <a:r>
              <a:rPr lang="en-US" sz="2000" dirty="0" err="1"/>
              <a:t>În</a:t>
            </a:r>
            <a:r>
              <a:rPr lang="en-US" sz="2000" dirty="0"/>
              <a:t> </a:t>
            </a:r>
            <a:r>
              <a:rPr lang="en-US" sz="2000" dirty="0" err="1"/>
              <a:t>această</a:t>
            </a:r>
            <a:r>
              <a:rPr lang="en-US" sz="2000" dirty="0"/>
              <a:t> </a:t>
            </a:r>
            <a:r>
              <a:rPr lang="en-US" sz="2000" dirty="0" err="1"/>
              <a:t>prezentare</a:t>
            </a:r>
            <a:r>
              <a:rPr lang="en-US" sz="2000" dirty="0"/>
              <a:t> </a:t>
            </a:r>
            <a:r>
              <a:rPr lang="en-US" sz="2000" dirty="0" err="1"/>
              <a:t>vom</a:t>
            </a:r>
            <a:r>
              <a:rPr lang="en-US" sz="2000" dirty="0"/>
              <a:t> </a:t>
            </a:r>
            <a:r>
              <a:rPr lang="en-US" sz="2000" dirty="0" err="1"/>
              <a:t>explora</a:t>
            </a:r>
            <a:r>
              <a:rPr lang="en-US" sz="2000" dirty="0"/>
              <a:t> </a:t>
            </a:r>
            <a:r>
              <a:rPr lang="en-US" sz="2000" dirty="0" err="1"/>
              <a:t>principalele</a:t>
            </a:r>
            <a:r>
              <a:rPr lang="en-US" sz="2000" dirty="0"/>
              <a:t> </a:t>
            </a:r>
            <a:r>
              <a:rPr lang="en-US" sz="2000" dirty="0" err="1"/>
              <a:t>concepte</a:t>
            </a:r>
            <a:r>
              <a:rPr lang="en-US" sz="2000" dirty="0"/>
              <a:t> </a:t>
            </a:r>
            <a:r>
              <a:rPr lang="en-US" sz="2000" dirty="0" err="1"/>
              <a:t>și</a:t>
            </a:r>
            <a:r>
              <a:rPr lang="en-US" sz="2000" dirty="0"/>
              <a:t> </a:t>
            </a:r>
            <a:r>
              <a:rPr lang="en-US" sz="2000" dirty="0" err="1"/>
              <a:t>amenințări</a:t>
            </a:r>
            <a:r>
              <a:rPr lang="en-US" sz="2000" dirty="0"/>
              <a:t> </a:t>
            </a:r>
            <a:r>
              <a:rPr lang="en-US" sz="2000" dirty="0" err="1"/>
              <a:t>cibernetice</a:t>
            </a:r>
            <a:r>
              <a:rPr lang="en-US" sz="2000" dirty="0"/>
              <a:t>, precum </a:t>
            </a:r>
            <a:r>
              <a:rPr lang="en-US" sz="2000" dirty="0" err="1"/>
              <a:t>și</a:t>
            </a:r>
            <a:r>
              <a:rPr lang="en-US" sz="2000" dirty="0"/>
              <a:t> </a:t>
            </a:r>
            <a:r>
              <a:rPr lang="en-US" sz="2000" dirty="0" err="1"/>
              <a:t>metodele</a:t>
            </a:r>
            <a:r>
              <a:rPr lang="en-US" sz="2000" dirty="0"/>
              <a:t> de </a:t>
            </a:r>
            <a:r>
              <a:rPr lang="en-US" sz="2000" dirty="0" err="1"/>
              <a:t>protecție</a:t>
            </a:r>
            <a:r>
              <a:rPr lang="en-US" sz="2000" dirty="0"/>
              <a:t> a </a:t>
            </a:r>
            <a:r>
              <a:rPr lang="en-US" sz="2000" dirty="0" err="1"/>
              <a:t>datelor</a:t>
            </a:r>
            <a:r>
              <a:rPr lang="en-US" sz="2000" dirty="0"/>
              <a:t>.</a:t>
            </a:r>
            <a:endParaRPr lang="ro-RO" sz="2000" dirty="0"/>
          </a:p>
          <a:p>
            <a:pPr>
              <a:lnSpc>
                <a:spcPts val="2799"/>
              </a:lnSpc>
            </a:pPr>
            <a:endParaRPr lang="ro-RO" sz="2000" dirty="0"/>
          </a:p>
          <a:p>
            <a:pPr>
              <a:lnSpc>
                <a:spcPts val="2799"/>
              </a:lnSpc>
            </a:pPr>
            <a:r>
              <a:rPr lang="ro-RO" sz="2000" i="1" dirty="0"/>
              <a:t>Ce este securitatea informațiilor? </a:t>
            </a:r>
            <a:r>
              <a:rPr lang="ro-RO" sz="2000" dirty="0"/>
              <a:t>Este, așa cum ar trebui să se concluzioneze dintr-un studiu amplu al materialelor publicate, este totul despre confidențialitate, integritate și disponibilitate (CID). Pentru a măsura </a:t>
            </a:r>
            <a:r>
              <a:rPr lang="ro-RO" sz="2000" dirty="0" err="1"/>
              <a:t>InfoSec</a:t>
            </a:r>
            <a:r>
              <a:rPr lang="ro-RO" sz="2000" dirty="0"/>
              <a:t> (Securitatea informațiilor) , trebuie măsurate elementele CID; măsurători care sunt evazive. Concluzia este că nu avem măsurători general acceptate de confidențialitate, integritate și disponibilitate, în afară de numărul brut al incidentelor dăunătoare, împreună cu estimări slabe ale daunelor. Când numărul de incidente dăunătoare scade din cauza unui program </a:t>
            </a:r>
            <a:r>
              <a:rPr lang="ro-RO" sz="2000" dirty="0" err="1"/>
              <a:t>InfoSec</a:t>
            </a:r>
            <a:r>
              <a:rPr lang="ro-RO" sz="2000" dirty="0"/>
              <a:t> eficient, problema de măsurare crește. Fără incidente înseamnă că nu există imagini „înainte” și „după” și nicio întoarcere măsurabilă de la evitarea incidentelor. </a:t>
            </a:r>
            <a:endParaRPr lang="en-US" sz="2000" dirty="0"/>
          </a:p>
        </p:txBody>
      </p:sp>
    </p:spTree>
    <p:extLst>
      <p:ext uri="{BB962C8B-B14F-4D97-AF65-F5344CB8AC3E}">
        <p14:creationId xmlns:p14="http://schemas.microsoft.com/office/powerpoint/2010/main" val="414141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
        <p:nvSpPr>
          <p:cNvPr id="4" name="Text 2"/>
          <p:cNvSpPr/>
          <p:nvPr/>
        </p:nvSpPr>
        <p:spPr>
          <a:xfrm>
            <a:off x="2037993" y="1107400"/>
            <a:ext cx="9753600" cy="694373"/>
          </a:xfrm>
          <a:prstGeom prst="rect">
            <a:avLst/>
          </a:prstGeom>
          <a:noFill/>
          <a:ln/>
        </p:spPr>
        <p:txBody>
          <a:bodyPr wrap="none" rtlCol="0" anchor="t"/>
          <a:lstStyle/>
          <a:p>
            <a:pPr marL="0" indent="0">
              <a:lnSpc>
                <a:spcPts val="5468"/>
              </a:lnSpc>
              <a:buNone/>
            </a:pPr>
            <a:r>
              <a:rPr lang="en-US" sz="4374" b="1" dirty="0" err="1">
                <a:solidFill>
                  <a:srgbClr val="101014"/>
                </a:solidFill>
                <a:latin typeface="Playfair Display" pitchFamily="34" charset="0"/>
                <a:ea typeface="Playfair Display" pitchFamily="34" charset="-122"/>
                <a:cs typeface="Playfair Display" pitchFamily="34" charset="-120"/>
              </a:rPr>
              <a:t>Im</a:t>
            </a:r>
            <a:r>
              <a:rPr lang="ro-RO" sz="4374" b="1" dirty="0">
                <a:solidFill>
                  <a:srgbClr val="101014"/>
                </a:solidFill>
                <a:latin typeface="Playfair Display" pitchFamily="34" charset="0"/>
                <a:ea typeface="Playfair Display" pitchFamily="34" charset="-122"/>
                <a:cs typeface="Playfair Display" pitchFamily="34" charset="-120"/>
              </a:rPr>
              <a:t>p</a:t>
            </a:r>
            <a:r>
              <a:rPr lang="en-US" sz="4374" b="1" dirty="0" err="1">
                <a:solidFill>
                  <a:srgbClr val="101014"/>
                </a:solidFill>
                <a:latin typeface="Playfair Display" pitchFamily="34" charset="0"/>
                <a:ea typeface="Playfair Display" pitchFamily="34" charset="-122"/>
                <a:cs typeface="Playfair Display" pitchFamily="34" charset="-120"/>
              </a:rPr>
              <a:t>ortanța</a:t>
            </a:r>
            <a:r>
              <a:rPr lang="en-US" sz="4374" b="1" dirty="0">
                <a:solidFill>
                  <a:srgbClr val="101014"/>
                </a:solidFill>
                <a:latin typeface="Playfair Display" pitchFamily="34" charset="0"/>
                <a:ea typeface="Playfair Display" pitchFamily="34" charset="-122"/>
                <a:cs typeface="Playfair Display" pitchFamily="34" charset="-120"/>
              </a:rPr>
              <a:t> Securității Informaționale</a:t>
            </a:r>
            <a:endParaRPr lang="en-US" sz="4374" dirty="0"/>
          </a:p>
        </p:txBody>
      </p:sp>
      <p:sp>
        <p:nvSpPr>
          <p:cNvPr id="5" name="Shape 3"/>
          <p:cNvSpPr/>
          <p:nvPr/>
        </p:nvSpPr>
        <p:spPr>
          <a:xfrm>
            <a:off x="2037993" y="2246114"/>
            <a:ext cx="5166122" cy="2149197"/>
          </a:xfrm>
          <a:prstGeom prst="roundRect">
            <a:avLst>
              <a:gd name="adj" fmla="val 6203"/>
            </a:avLst>
          </a:prstGeom>
          <a:solidFill>
            <a:srgbClr val="E4E4ED"/>
          </a:solidFill>
          <a:ln/>
        </p:spPr>
      </p:sp>
      <p:sp>
        <p:nvSpPr>
          <p:cNvPr id="6" name="Text 4"/>
          <p:cNvSpPr/>
          <p:nvPr/>
        </p:nvSpPr>
        <p:spPr>
          <a:xfrm>
            <a:off x="2260163" y="2468285"/>
            <a:ext cx="2666286" cy="416481"/>
          </a:xfrm>
          <a:prstGeom prst="rect">
            <a:avLst/>
          </a:prstGeom>
          <a:noFill/>
          <a:ln/>
        </p:spPr>
        <p:txBody>
          <a:bodyPr wrap="none" rtlCol="0" anchor="t"/>
          <a:lstStyle/>
          <a:p>
            <a:pPr marL="0" indent="0">
              <a:lnSpc>
                <a:spcPts val="3281"/>
              </a:lnSpc>
              <a:buNone/>
            </a:pPr>
            <a:r>
              <a:rPr lang="en-US" sz="2624" b="1" dirty="0">
                <a:solidFill>
                  <a:srgbClr val="101014"/>
                </a:solidFill>
                <a:latin typeface="Playfair Display" pitchFamily="34" charset="0"/>
                <a:ea typeface="Playfair Display" pitchFamily="34" charset="-122"/>
                <a:cs typeface="Playfair Display" pitchFamily="34" charset="-120"/>
              </a:rPr>
              <a:t>Confidențialitate</a:t>
            </a:r>
            <a:endParaRPr lang="en-US" sz="2624" dirty="0"/>
          </a:p>
        </p:txBody>
      </p:sp>
      <p:sp>
        <p:nvSpPr>
          <p:cNvPr id="8" name="Shape 6"/>
          <p:cNvSpPr/>
          <p:nvPr/>
        </p:nvSpPr>
        <p:spPr>
          <a:xfrm>
            <a:off x="7426285" y="2246114"/>
            <a:ext cx="5166122" cy="2149197"/>
          </a:xfrm>
          <a:prstGeom prst="roundRect">
            <a:avLst>
              <a:gd name="adj" fmla="val 6203"/>
            </a:avLst>
          </a:prstGeom>
          <a:solidFill>
            <a:srgbClr val="E4E4ED"/>
          </a:solidFill>
          <a:ln/>
        </p:spPr>
      </p:sp>
      <p:sp>
        <p:nvSpPr>
          <p:cNvPr id="9" name="Text 7"/>
          <p:cNvSpPr/>
          <p:nvPr/>
        </p:nvSpPr>
        <p:spPr>
          <a:xfrm>
            <a:off x="7648456" y="2468285"/>
            <a:ext cx="2666286" cy="416481"/>
          </a:xfrm>
          <a:prstGeom prst="rect">
            <a:avLst/>
          </a:prstGeom>
          <a:noFill/>
          <a:ln/>
        </p:spPr>
        <p:txBody>
          <a:bodyPr wrap="none" rtlCol="0" anchor="t"/>
          <a:lstStyle/>
          <a:p>
            <a:pPr marL="0" indent="0">
              <a:lnSpc>
                <a:spcPts val="3281"/>
              </a:lnSpc>
              <a:buNone/>
            </a:pPr>
            <a:r>
              <a:rPr lang="en-US" sz="2624" b="1" dirty="0">
                <a:solidFill>
                  <a:srgbClr val="101014"/>
                </a:solidFill>
                <a:latin typeface="Playfair Display" pitchFamily="34" charset="0"/>
                <a:ea typeface="Playfair Display" pitchFamily="34" charset="-122"/>
                <a:cs typeface="Playfair Display" pitchFamily="34" charset="-120"/>
              </a:rPr>
              <a:t>Integritate</a:t>
            </a:r>
            <a:endParaRPr lang="en-US" sz="2624" dirty="0"/>
          </a:p>
        </p:txBody>
      </p:sp>
      <p:sp>
        <p:nvSpPr>
          <p:cNvPr id="11" name="Shape 9"/>
          <p:cNvSpPr/>
          <p:nvPr/>
        </p:nvSpPr>
        <p:spPr>
          <a:xfrm>
            <a:off x="2037993" y="4617482"/>
            <a:ext cx="5166122" cy="2504599"/>
          </a:xfrm>
          <a:prstGeom prst="roundRect">
            <a:avLst>
              <a:gd name="adj" fmla="val 5323"/>
            </a:avLst>
          </a:prstGeom>
          <a:solidFill>
            <a:srgbClr val="E4E4ED"/>
          </a:solidFill>
          <a:ln/>
        </p:spPr>
      </p:sp>
      <p:sp>
        <p:nvSpPr>
          <p:cNvPr id="12" name="Text 10"/>
          <p:cNvSpPr/>
          <p:nvPr/>
        </p:nvSpPr>
        <p:spPr>
          <a:xfrm>
            <a:off x="2260163" y="4839653"/>
            <a:ext cx="2666286" cy="416481"/>
          </a:xfrm>
          <a:prstGeom prst="rect">
            <a:avLst/>
          </a:prstGeom>
          <a:noFill/>
          <a:ln/>
        </p:spPr>
        <p:txBody>
          <a:bodyPr wrap="none" rtlCol="0" anchor="t"/>
          <a:lstStyle/>
          <a:p>
            <a:pPr marL="0" indent="0">
              <a:lnSpc>
                <a:spcPts val="3281"/>
              </a:lnSpc>
              <a:buNone/>
            </a:pPr>
            <a:r>
              <a:rPr lang="en-US" sz="2624" b="1" dirty="0">
                <a:solidFill>
                  <a:srgbClr val="101014"/>
                </a:solidFill>
                <a:latin typeface="Playfair Display" pitchFamily="34" charset="0"/>
                <a:ea typeface="Playfair Display" pitchFamily="34" charset="-122"/>
                <a:cs typeface="Playfair Display" pitchFamily="34" charset="-120"/>
              </a:rPr>
              <a:t>Dis</a:t>
            </a:r>
            <a:r>
              <a:rPr lang="ro-RO" sz="2624" b="1" dirty="0">
                <a:solidFill>
                  <a:srgbClr val="101014"/>
                </a:solidFill>
                <a:latin typeface="Playfair Display" pitchFamily="34" charset="0"/>
                <a:ea typeface="Playfair Display" pitchFamily="34" charset="-122"/>
                <a:cs typeface="Playfair Display" pitchFamily="34" charset="-120"/>
              </a:rPr>
              <a:t>p</a:t>
            </a:r>
            <a:r>
              <a:rPr lang="en-US" sz="2624" b="1" dirty="0" err="1">
                <a:solidFill>
                  <a:srgbClr val="101014"/>
                </a:solidFill>
                <a:latin typeface="Playfair Display" pitchFamily="34" charset="0"/>
                <a:ea typeface="Playfair Display" pitchFamily="34" charset="-122"/>
                <a:cs typeface="Playfair Display" pitchFamily="34" charset="-120"/>
              </a:rPr>
              <a:t>onibilitate</a:t>
            </a:r>
            <a:endParaRPr lang="en-US" sz="2624" dirty="0"/>
          </a:p>
        </p:txBody>
      </p:sp>
      <p:sp>
        <p:nvSpPr>
          <p:cNvPr id="14" name="Shape 12"/>
          <p:cNvSpPr/>
          <p:nvPr/>
        </p:nvSpPr>
        <p:spPr>
          <a:xfrm>
            <a:off x="7426285" y="4617482"/>
            <a:ext cx="5166122" cy="2504599"/>
          </a:xfrm>
          <a:prstGeom prst="roundRect">
            <a:avLst>
              <a:gd name="adj" fmla="val 5323"/>
            </a:avLst>
          </a:prstGeom>
          <a:solidFill>
            <a:srgbClr val="E4E4ED"/>
          </a:solidFill>
          <a:ln/>
        </p:spPr>
      </p:sp>
      <p:sp>
        <p:nvSpPr>
          <p:cNvPr id="15" name="Text 13"/>
          <p:cNvSpPr/>
          <p:nvPr/>
        </p:nvSpPr>
        <p:spPr>
          <a:xfrm>
            <a:off x="7648456" y="4839653"/>
            <a:ext cx="2666286" cy="416481"/>
          </a:xfrm>
          <a:prstGeom prst="rect">
            <a:avLst/>
          </a:prstGeom>
          <a:noFill/>
          <a:ln/>
        </p:spPr>
        <p:txBody>
          <a:bodyPr wrap="none" rtlCol="0" anchor="t"/>
          <a:lstStyle/>
          <a:p>
            <a:pPr marL="0" indent="0">
              <a:lnSpc>
                <a:spcPts val="3281"/>
              </a:lnSpc>
              <a:buNone/>
            </a:pPr>
            <a:r>
              <a:rPr lang="en-US" sz="2624" b="1" dirty="0">
                <a:solidFill>
                  <a:srgbClr val="101014"/>
                </a:solidFill>
                <a:latin typeface="Playfair Display" pitchFamily="34" charset="0"/>
                <a:ea typeface="Playfair Display" pitchFamily="34" charset="-122"/>
                <a:cs typeface="Playfair Display" pitchFamily="34" charset="-120"/>
              </a:rPr>
              <a:t>Re</a:t>
            </a:r>
            <a:r>
              <a:rPr lang="ro-RO" sz="2624" b="1" dirty="0">
                <a:solidFill>
                  <a:srgbClr val="101014"/>
                </a:solidFill>
                <a:latin typeface="Playfair Display" pitchFamily="34" charset="0"/>
                <a:ea typeface="Playfair Display" pitchFamily="34" charset="-122"/>
                <a:cs typeface="Playfair Display" pitchFamily="34" charset="-120"/>
              </a:rPr>
              <a:t>p</a:t>
            </a:r>
            <a:r>
              <a:rPr lang="en-US" sz="2624" b="1" dirty="0" err="1">
                <a:solidFill>
                  <a:srgbClr val="101014"/>
                </a:solidFill>
                <a:latin typeface="Playfair Display" pitchFamily="34" charset="0"/>
                <a:ea typeface="Playfair Display" pitchFamily="34" charset="-122"/>
                <a:cs typeface="Playfair Display" pitchFamily="34" charset="-120"/>
              </a:rPr>
              <a:t>utație</a:t>
            </a:r>
            <a:endParaRPr lang="en-US" sz="2624" dirty="0"/>
          </a:p>
        </p:txBody>
      </p:sp>
      <p:sp>
        <p:nvSpPr>
          <p:cNvPr id="18" name="TextBox 17">
            <a:extLst>
              <a:ext uri="{FF2B5EF4-FFF2-40B4-BE49-F238E27FC236}">
                <a16:creationId xmlns:a16="http://schemas.microsoft.com/office/drawing/2014/main" id="{96468AFD-531F-4C29-8063-E5D5B7EE6DC5}"/>
              </a:ext>
            </a:extLst>
          </p:cNvPr>
          <p:cNvSpPr txBox="1"/>
          <p:nvPr/>
        </p:nvSpPr>
        <p:spPr>
          <a:xfrm>
            <a:off x="2260163" y="3125284"/>
            <a:ext cx="4721781" cy="1015663"/>
          </a:xfrm>
          <a:prstGeom prst="rect">
            <a:avLst/>
          </a:prstGeom>
          <a:noFill/>
        </p:spPr>
        <p:txBody>
          <a:bodyPr wrap="square" rtlCol="0">
            <a:spAutoFit/>
          </a:bodyPr>
          <a:lstStyle/>
          <a:p>
            <a:r>
              <a:rPr lang="ro-RO" sz="2000" dirty="0"/>
              <a:t>Protecția informațiilor personale și de afaceri împotriva accesului neautorizat sau a divulgării.</a:t>
            </a:r>
          </a:p>
        </p:txBody>
      </p:sp>
      <p:sp>
        <p:nvSpPr>
          <p:cNvPr id="19" name="TextBox 18">
            <a:extLst>
              <a:ext uri="{FF2B5EF4-FFF2-40B4-BE49-F238E27FC236}">
                <a16:creationId xmlns:a16="http://schemas.microsoft.com/office/drawing/2014/main" id="{A56730B5-5C22-4A4E-BA08-E638D7347827}"/>
              </a:ext>
            </a:extLst>
          </p:cNvPr>
          <p:cNvSpPr txBox="1"/>
          <p:nvPr/>
        </p:nvSpPr>
        <p:spPr>
          <a:xfrm>
            <a:off x="7648456" y="3156020"/>
            <a:ext cx="4593697" cy="707886"/>
          </a:xfrm>
          <a:prstGeom prst="rect">
            <a:avLst/>
          </a:prstGeom>
          <a:noFill/>
        </p:spPr>
        <p:txBody>
          <a:bodyPr wrap="square" rtlCol="0">
            <a:spAutoFit/>
          </a:bodyPr>
          <a:lstStyle/>
          <a:p>
            <a:r>
              <a:rPr lang="ro-RO" sz="2000" dirty="0"/>
              <a:t>Asigurarea faptului că datele sunt exacte, complete și neschimbate.</a:t>
            </a:r>
          </a:p>
        </p:txBody>
      </p:sp>
      <p:sp>
        <p:nvSpPr>
          <p:cNvPr id="20" name="TextBox 19">
            <a:extLst>
              <a:ext uri="{FF2B5EF4-FFF2-40B4-BE49-F238E27FC236}">
                <a16:creationId xmlns:a16="http://schemas.microsoft.com/office/drawing/2014/main" id="{A5FAB770-790A-4481-80AE-AF3CB3DCA1A6}"/>
              </a:ext>
            </a:extLst>
          </p:cNvPr>
          <p:cNvSpPr txBox="1"/>
          <p:nvPr/>
        </p:nvSpPr>
        <p:spPr>
          <a:xfrm>
            <a:off x="2260163" y="5584235"/>
            <a:ext cx="4430110" cy="1015663"/>
          </a:xfrm>
          <a:prstGeom prst="rect">
            <a:avLst/>
          </a:prstGeom>
          <a:noFill/>
        </p:spPr>
        <p:txBody>
          <a:bodyPr wrap="square" rtlCol="0">
            <a:spAutoFit/>
          </a:bodyPr>
          <a:lstStyle/>
          <a:p>
            <a:r>
              <a:rPr lang="ro-RO" sz="2000" dirty="0"/>
              <a:t>Păstrarea informațiilor la îndemână și prevenirea deteriorărilor sau pierderilor din cauze tehnologice sau fizice.</a:t>
            </a:r>
          </a:p>
        </p:txBody>
      </p:sp>
      <p:sp>
        <p:nvSpPr>
          <p:cNvPr id="21" name="TextBox 20">
            <a:extLst>
              <a:ext uri="{FF2B5EF4-FFF2-40B4-BE49-F238E27FC236}">
                <a16:creationId xmlns:a16="http://schemas.microsoft.com/office/drawing/2014/main" id="{B3B81F15-3149-4423-BCFD-F61C6C8CE205}"/>
              </a:ext>
            </a:extLst>
          </p:cNvPr>
          <p:cNvSpPr txBox="1"/>
          <p:nvPr/>
        </p:nvSpPr>
        <p:spPr>
          <a:xfrm>
            <a:off x="7648456" y="5584234"/>
            <a:ext cx="4593697" cy="1323439"/>
          </a:xfrm>
          <a:prstGeom prst="rect">
            <a:avLst/>
          </a:prstGeom>
          <a:noFill/>
        </p:spPr>
        <p:txBody>
          <a:bodyPr wrap="square" rtlCol="0">
            <a:spAutoFit/>
          </a:bodyPr>
          <a:lstStyle/>
          <a:p>
            <a:r>
              <a:rPr lang="ro-RO" sz="2000" dirty="0"/>
              <a:t>Protecția imaginii și brand-ului companiei prin prevenirea scurgerilor de informații și evitarea consecințelor negative asupra clienților și partenerilor.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974098"/>
          </a:xfrm>
          <a:prstGeom prst="rect">
            <a:avLst/>
          </a:prstGeom>
          <a:solidFill>
            <a:srgbClr val="F3F3F7"/>
          </a:solidFill>
          <a:ln/>
        </p:spPr>
      </p:sp>
      <p:pic>
        <p:nvPicPr>
          <p:cNvPr id="5" name="Image 0" descr="preencoded.png"/>
          <p:cNvPicPr>
            <a:picLocks noChangeAspect="1"/>
          </p:cNvPicPr>
          <p:nvPr/>
        </p:nvPicPr>
        <p:blipFill>
          <a:blip r:embed="rId3"/>
          <a:stretch>
            <a:fillRect/>
          </a:stretch>
        </p:blipFill>
        <p:spPr>
          <a:xfrm>
            <a:off x="1832491" y="1612109"/>
            <a:ext cx="3577352" cy="1882647"/>
          </a:xfrm>
          <a:prstGeom prst="rect">
            <a:avLst/>
          </a:prstGeom>
        </p:spPr>
      </p:pic>
      <p:sp>
        <p:nvSpPr>
          <p:cNvPr id="7" name="Text 4"/>
          <p:cNvSpPr/>
          <p:nvPr/>
        </p:nvSpPr>
        <p:spPr>
          <a:xfrm>
            <a:off x="1832491" y="4450197"/>
            <a:ext cx="4347592" cy="497443"/>
          </a:xfrm>
          <a:prstGeom prst="rect">
            <a:avLst/>
          </a:prstGeom>
          <a:noFill/>
          <a:ln/>
        </p:spPr>
        <p:txBody>
          <a:bodyPr wrap="square" rtlCol="0" anchor="t"/>
          <a:lstStyle/>
          <a:p>
            <a:pPr marL="0" indent="0" algn="l">
              <a:lnSpc>
                <a:spcPts val="1960"/>
              </a:lnSpc>
              <a:buNone/>
            </a:pPr>
            <a:endParaRPr lang="en-US" sz="1600" dirty="0"/>
          </a:p>
        </p:txBody>
      </p:sp>
      <p:pic>
        <p:nvPicPr>
          <p:cNvPr id="8" name="Image 1" descr="preencoded.png"/>
          <p:cNvPicPr>
            <a:picLocks noChangeAspect="1"/>
          </p:cNvPicPr>
          <p:nvPr/>
        </p:nvPicPr>
        <p:blipFill>
          <a:blip r:embed="rId4"/>
          <a:stretch>
            <a:fillRect/>
          </a:stretch>
        </p:blipFill>
        <p:spPr>
          <a:xfrm>
            <a:off x="8630066" y="1612109"/>
            <a:ext cx="3577471" cy="1882648"/>
          </a:xfrm>
          <a:prstGeom prst="rect">
            <a:avLst/>
          </a:prstGeom>
        </p:spPr>
      </p:pic>
      <p:pic>
        <p:nvPicPr>
          <p:cNvPr id="11" name="Image 2" descr="preencoded.png"/>
          <p:cNvPicPr>
            <a:picLocks noChangeAspect="1"/>
          </p:cNvPicPr>
          <p:nvPr/>
        </p:nvPicPr>
        <p:blipFill>
          <a:blip r:embed="rId5"/>
          <a:stretch>
            <a:fillRect/>
          </a:stretch>
        </p:blipFill>
        <p:spPr>
          <a:xfrm>
            <a:off x="1832491" y="5185053"/>
            <a:ext cx="3577352" cy="1862133"/>
          </a:xfrm>
          <a:prstGeom prst="rect">
            <a:avLst/>
          </a:prstGeom>
        </p:spPr>
      </p:pic>
      <p:pic>
        <p:nvPicPr>
          <p:cNvPr id="14" name="Image 3" descr="preencoded.png"/>
          <p:cNvPicPr>
            <a:picLocks noChangeAspect="1"/>
          </p:cNvPicPr>
          <p:nvPr/>
        </p:nvPicPr>
        <p:blipFill>
          <a:blip r:embed="rId6"/>
          <a:stretch>
            <a:fillRect/>
          </a:stretch>
        </p:blipFill>
        <p:spPr>
          <a:xfrm>
            <a:off x="8630065" y="5225713"/>
            <a:ext cx="3577471" cy="1821474"/>
          </a:xfrm>
          <a:prstGeom prst="rect">
            <a:avLst/>
          </a:prstGeom>
        </p:spPr>
      </p:pic>
      <p:sp>
        <p:nvSpPr>
          <p:cNvPr id="18" name="TextBox 17">
            <a:extLst>
              <a:ext uri="{FF2B5EF4-FFF2-40B4-BE49-F238E27FC236}">
                <a16:creationId xmlns:a16="http://schemas.microsoft.com/office/drawing/2014/main" id="{35D1FF80-CC4A-44FD-94F0-A4ECB093C1A9}"/>
              </a:ext>
            </a:extLst>
          </p:cNvPr>
          <p:cNvSpPr txBox="1"/>
          <p:nvPr/>
        </p:nvSpPr>
        <p:spPr>
          <a:xfrm>
            <a:off x="1123629" y="594489"/>
            <a:ext cx="9295173" cy="584775"/>
          </a:xfrm>
          <a:prstGeom prst="rect">
            <a:avLst/>
          </a:prstGeom>
          <a:noFill/>
        </p:spPr>
        <p:txBody>
          <a:bodyPr wrap="none" rtlCol="0">
            <a:spAutoFit/>
          </a:bodyPr>
          <a:lstStyle/>
          <a:p>
            <a:r>
              <a:rPr lang="ro-RO" sz="3200" b="1" dirty="0"/>
              <a:t>Concepte Fundamentale de Securitate Informațională</a:t>
            </a:r>
          </a:p>
        </p:txBody>
      </p:sp>
      <p:sp>
        <p:nvSpPr>
          <p:cNvPr id="19" name="Shape 4">
            <a:extLst>
              <a:ext uri="{FF2B5EF4-FFF2-40B4-BE49-F238E27FC236}">
                <a16:creationId xmlns:a16="http://schemas.microsoft.com/office/drawing/2014/main" id="{AAE46521-E564-484B-9063-85DDAB9A8430}"/>
              </a:ext>
            </a:extLst>
          </p:cNvPr>
          <p:cNvSpPr/>
          <p:nvPr/>
        </p:nvSpPr>
        <p:spPr>
          <a:xfrm>
            <a:off x="768227" y="717189"/>
            <a:ext cx="355402" cy="355402"/>
          </a:xfrm>
          <a:prstGeom prst="roundRect">
            <a:avLst>
              <a:gd name="adj" fmla="val 25726039"/>
            </a:avLst>
          </a:prstGeom>
          <a:solidFill>
            <a:srgbClr val="DE788D"/>
          </a:solidFill>
          <a:ln w="7620">
            <a:solidFill>
              <a:srgbClr val="FFFFFF"/>
            </a:solidFill>
            <a:prstDash val="solid"/>
          </a:ln>
        </p:spPr>
      </p:sp>
      <p:sp>
        <p:nvSpPr>
          <p:cNvPr id="20" name="TextBox 19">
            <a:extLst>
              <a:ext uri="{FF2B5EF4-FFF2-40B4-BE49-F238E27FC236}">
                <a16:creationId xmlns:a16="http://schemas.microsoft.com/office/drawing/2014/main" id="{AA3098AC-86D5-4431-93BA-DC23A06A87DD}"/>
              </a:ext>
            </a:extLst>
          </p:cNvPr>
          <p:cNvSpPr txBox="1"/>
          <p:nvPr/>
        </p:nvSpPr>
        <p:spPr>
          <a:xfrm>
            <a:off x="1832492" y="3653135"/>
            <a:ext cx="1311962" cy="461665"/>
          </a:xfrm>
          <a:prstGeom prst="rect">
            <a:avLst/>
          </a:prstGeom>
          <a:noFill/>
        </p:spPr>
        <p:txBody>
          <a:bodyPr wrap="none" rtlCol="0">
            <a:spAutoFit/>
          </a:bodyPr>
          <a:lstStyle/>
          <a:p>
            <a:r>
              <a:rPr lang="ro-RO" sz="2400" b="1" dirty="0" err="1"/>
              <a:t>Encripția</a:t>
            </a:r>
            <a:endParaRPr lang="ro-RO" sz="2400" b="1" dirty="0"/>
          </a:p>
        </p:txBody>
      </p:sp>
      <p:sp>
        <p:nvSpPr>
          <p:cNvPr id="21" name="TextBox 20">
            <a:extLst>
              <a:ext uri="{FF2B5EF4-FFF2-40B4-BE49-F238E27FC236}">
                <a16:creationId xmlns:a16="http://schemas.microsoft.com/office/drawing/2014/main" id="{D991CB39-0135-43AE-B5CE-C641DA5BF1F8}"/>
              </a:ext>
            </a:extLst>
          </p:cNvPr>
          <p:cNvSpPr txBox="1"/>
          <p:nvPr/>
        </p:nvSpPr>
        <p:spPr>
          <a:xfrm>
            <a:off x="1827711" y="4200072"/>
            <a:ext cx="4978212" cy="646331"/>
          </a:xfrm>
          <a:prstGeom prst="rect">
            <a:avLst/>
          </a:prstGeom>
          <a:noFill/>
        </p:spPr>
        <p:txBody>
          <a:bodyPr wrap="square" rtlCol="0">
            <a:spAutoFit/>
          </a:bodyPr>
          <a:lstStyle/>
          <a:p>
            <a:r>
              <a:rPr lang="ro-RO" dirty="0"/>
              <a:t>Transformarea datelor într-o formă criptată pentru a preveni accesul neautorizat.</a:t>
            </a:r>
          </a:p>
        </p:txBody>
      </p:sp>
      <p:sp>
        <p:nvSpPr>
          <p:cNvPr id="22" name="TextBox 21">
            <a:extLst>
              <a:ext uri="{FF2B5EF4-FFF2-40B4-BE49-F238E27FC236}">
                <a16:creationId xmlns:a16="http://schemas.microsoft.com/office/drawing/2014/main" id="{B575FC12-5FB8-4359-A213-EBD731A60123}"/>
              </a:ext>
            </a:extLst>
          </p:cNvPr>
          <p:cNvSpPr txBox="1"/>
          <p:nvPr/>
        </p:nvSpPr>
        <p:spPr>
          <a:xfrm>
            <a:off x="8630065" y="3653135"/>
            <a:ext cx="4380430" cy="461665"/>
          </a:xfrm>
          <a:prstGeom prst="rect">
            <a:avLst/>
          </a:prstGeom>
          <a:noFill/>
        </p:spPr>
        <p:txBody>
          <a:bodyPr wrap="none" rtlCol="0">
            <a:spAutoFit/>
          </a:bodyPr>
          <a:lstStyle/>
          <a:p>
            <a:r>
              <a:rPr lang="ro-RO" sz="2400" b="1" dirty="0"/>
              <a:t>Autentificarea cu Factori Multipli</a:t>
            </a:r>
          </a:p>
        </p:txBody>
      </p:sp>
      <p:sp>
        <p:nvSpPr>
          <p:cNvPr id="23" name="TextBox 22">
            <a:extLst>
              <a:ext uri="{FF2B5EF4-FFF2-40B4-BE49-F238E27FC236}">
                <a16:creationId xmlns:a16="http://schemas.microsoft.com/office/drawing/2014/main" id="{B04AA1BF-FD64-4C33-9616-DC1FD217B21B}"/>
              </a:ext>
            </a:extLst>
          </p:cNvPr>
          <p:cNvSpPr txBox="1"/>
          <p:nvPr/>
        </p:nvSpPr>
        <p:spPr>
          <a:xfrm>
            <a:off x="8630065" y="4200072"/>
            <a:ext cx="4978212" cy="646331"/>
          </a:xfrm>
          <a:prstGeom prst="rect">
            <a:avLst/>
          </a:prstGeom>
          <a:noFill/>
        </p:spPr>
        <p:txBody>
          <a:bodyPr wrap="square" rtlCol="0">
            <a:spAutoFit/>
          </a:bodyPr>
          <a:lstStyle/>
          <a:p>
            <a:r>
              <a:rPr lang="ro-RO" dirty="0"/>
              <a:t>Utilizarea a două sau mai multe informații pentru a confirma identitatea unui utilizator.</a:t>
            </a:r>
          </a:p>
        </p:txBody>
      </p:sp>
      <p:sp>
        <p:nvSpPr>
          <p:cNvPr id="24" name="TextBox 23">
            <a:extLst>
              <a:ext uri="{FF2B5EF4-FFF2-40B4-BE49-F238E27FC236}">
                <a16:creationId xmlns:a16="http://schemas.microsoft.com/office/drawing/2014/main" id="{66A2FEC1-24FF-4A11-817D-243FA76CC27E}"/>
              </a:ext>
            </a:extLst>
          </p:cNvPr>
          <p:cNvSpPr txBox="1"/>
          <p:nvPr/>
        </p:nvSpPr>
        <p:spPr>
          <a:xfrm>
            <a:off x="1832492" y="7204977"/>
            <a:ext cx="1524520" cy="461665"/>
          </a:xfrm>
          <a:prstGeom prst="rect">
            <a:avLst/>
          </a:prstGeom>
          <a:noFill/>
        </p:spPr>
        <p:txBody>
          <a:bodyPr wrap="none" rtlCol="0">
            <a:spAutoFit/>
          </a:bodyPr>
          <a:lstStyle/>
          <a:p>
            <a:r>
              <a:rPr lang="ro-RO" sz="2400" b="1" dirty="0"/>
              <a:t>Firewall-</a:t>
            </a:r>
            <a:r>
              <a:rPr lang="ro-RO" sz="2400" b="1" dirty="0" err="1"/>
              <a:t>ul</a:t>
            </a:r>
            <a:endParaRPr lang="ro-RO" sz="2400" b="1" dirty="0"/>
          </a:p>
        </p:txBody>
      </p:sp>
      <p:sp>
        <p:nvSpPr>
          <p:cNvPr id="25" name="TextBox 24">
            <a:extLst>
              <a:ext uri="{FF2B5EF4-FFF2-40B4-BE49-F238E27FC236}">
                <a16:creationId xmlns:a16="http://schemas.microsoft.com/office/drawing/2014/main" id="{D79EBD86-A169-4DEE-99BF-2CE125F04035}"/>
              </a:ext>
            </a:extLst>
          </p:cNvPr>
          <p:cNvSpPr txBox="1"/>
          <p:nvPr/>
        </p:nvSpPr>
        <p:spPr>
          <a:xfrm>
            <a:off x="1827711" y="7755800"/>
            <a:ext cx="4978212" cy="646331"/>
          </a:xfrm>
          <a:prstGeom prst="rect">
            <a:avLst/>
          </a:prstGeom>
          <a:noFill/>
        </p:spPr>
        <p:txBody>
          <a:bodyPr wrap="square" rtlCol="0">
            <a:spAutoFit/>
          </a:bodyPr>
          <a:lstStyle/>
          <a:p>
            <a:r>
              <a:rPr lang="ro-RO" dirty="0"/>
              <a:t>Sistemul de securitate care protejează rețeaua împotriva atacurilor cibernetice.</a:t>
            </a:r>
          </a:p>
        </p:txBody>
      </p:sp>
      <p:sp>
        <p:nvSpPr>
          <p:cNvPr id="26" name="TextBox 25">
            <a:extLst>
              <a:ext uri="{FF2B5EF4-FFF2-40B4-BE49-F238E27FC236}">
                <a16:creationId xmlns:a16="http://schemas.microsoft.com/office/drawing/2014/main" id="{F47D0EE5-D992-46CE-8102-D8E8BF9009A9}"/>
              </a:ext>
            </a:extLst>
          </p:cNvPr>
          <p:cNvSpPr txBox="1"/>
          <p:nvPr/>
        </p:nvSpPr>
        <p:spPr>
          <a:xfrm>
            <a:off x="8630065" y="7199462"/>
            <a:ext cx="2454262" cy="461665"/>
          </a:xfrm>
          <a:prstGeom prst="rect">
            <a:avLst/>
          </a:prstGeom>
          <a:noFill/>
        </p:spPr>
        <p:txBody>
          <a:bodyPr wrap="none" rtlCol="0">
            <a:spAutoFit/>
          </a:bodyPr>
          <a:lstStyle/>
          <a:p>
            <a:r>
              <a:rPr lang="ro-RO" sz="2400" b="1" dirty="0" err="1"/>
              <a:t>Gestorii</a:t>
            </a:r>
            <a:r>
              <a:rPr lang="ro-RO" sz="2400" b="1" dirty="0"/>
              <a:t> de Parole</a:t>
            </a:r>
          </a:p>
        </p:txBody>
      </p:sp>
      <p:sp>
        <p:nvSpPr>
          <p:cNvPr id="27" name="TextBox 26">
            <a:extLst>
              <a:ext uri="{FF2B5EF4-FFF2-40B4-BE49-F238E27FC236}">
                <a16:creationId xmlns:a16="http://schemas.microsoft.com/office/drawing/2014/main" id="{0B58CB29-2231-4E42-8BF0-3DC19B2DBD93}"/>
              </a:ext>
            </a:extLst>
          </p:cNvPr>
          <p:cNvSpPr txBox="1"/>
          <p:nvPr/>
        </p:nvSpPr>
        <p:spPr>
          <a:xfrm>
            <a:off x="8630066" y="7790720"/>
            <a:ext cx="4978211" cy="646331"/>
          </a:xfrm>
          <a:prstGeom prst="rect">
            <a:avLst/>
          </a:prstGeom>
          <a:noFill/>
        </p:spPr>
        <p:txBody>
          <a:bodyPr wrap="square" rtlCol="0">
            <a:spAutoFit/>
          </a:bodyPr>
          <a:lstStyle/>
          <a:p>
            <a:r>
              <a:rPr lang="ro-RO" dirty="0"/>
              <a:t>Aplicații care stochează și criptează parolele utilizatorilor.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
        <p:nvSpPr>
          <p:cNvPr id="4" name="Text 2"/>
          <p:cNvSpPr/>
          <p:nvPr/>
        </p:nvSpPr>
        <p:spPr>
          <a:xfrm>
            <a:off x="2037993" y="1371124"/>
            <a:ext cx="8564880" cy="694373"/>
          </a:xfrm>
          <a:prstGeom prst="rect">
            <a:avLst/>
          </a:prstGeom>
          <a:noFill/>
          <a:ln/>
        </p:spPr>
        <p:txBody>
          <a:bodyPr wrap="none" rtlCol="0" anchor="t"/>
          <a:lstStyle/>
          <a:p>
            <a:pPr marL="0" indent="0">
              <a:lnSpc>
                <a:spcPts val="5468"/>
              </a:lnSpc>
              <a:buNone/>
            </a:pPr>
            <a:r>
              <a:rPr lang="en-US" sz="4374" b="1" dirty="0">
                <a:solidFill>
                  <a:srgbClr val="101014"/>
                </a:solidFill>
                <a:latin typeface="Playfair Display" pitchFamily="34" charset="0"/>
                <a:ea typeface="Playfair Display" pitchFamily="34" charset="-122"/>
                <a:cs typeface="Playfair Display" pitchFamily="34" charset="-120"/>
              </a:rPr>
              <a:t>Tipuri de Amenințări Cibernetice</a:t>
            </a:r>
            <a:endParaRPr lang="en-US" sz="4374" dirty="0"/>
          </a:p>
        </p:txBody>
      </p:sp>
      <p:sp>
        <p:nvSpPr>
          <p:cNvPr id="5" name="Shape 3"/>
          <p:cNvSpPr/>
          <p:nvPr/>
        </p:nvSpPr>
        <p:spPr>
          <a:xfrm>
            <a:off x="2037993" y="2683431"/>
            <a:ext cx="499943" cy="499943"/>
          </a:xfrm>
          <a:prstGeom prst="roundRect">
            <a:avLst>
              <a:gd name="adj" fmla="val 26667"/>
            </a:avLst>
          </a:prstGeom>
          <a:solidFill>
            <a:srgbClr val="E4E4ED"/>
          </a:solidFill>
          <a:ln/>
        </p:spPr>
      </p:sp>
      <p:sp>
        <p:nvSpPr>
          <p:cNvPr id="6" name="Text 4"/>
          <p:cNvSpPr/>
          <p:nvPr/>
        </p:nvSpPr>
        <p:spPr>
          <a:xfrm>
            <a:off x="2223135" y="2725102"/>
            <a:ext cx="129540" cy="416481"/>
          </a:xfrm>
          <a:prstGeom prst="rect">
            <a:avLst/>
          </a:prstGeom>
          <a:noFill/>
          <a:ln/>
        </p:spPr>
        <p:txBody>
          <a:bodyPr wrap="none" rtlCol="0" anchor="t"/>
          <a:lstStyle/>
          <a:p>
            <a:pPr marL="0" indent="0" algn="ctr">
              <a:lnSpc>
                <a:spcPts val="3281"/>
              </a:lnSpc>
              <a:buNone/>
            </a:pPr>
            <a:r>
              <a:rPr lang="en-US" sz="2624" b="1" dirty="0">
                <a:solidFill>
                  <a:srgbClr val="101014"/>
                </a:solidFill>
                <a:latin typeface="Playfair Display" pitchFamily="34" charset="0"/>
                <a:ea typeface="Playfair Display" pitchFamily="34" charset="-122"/>
                <a:cs typeface="Playfair Display" pitchFamily="34" charset="-120"/>
              </a:rPr>
              <a:t>1</a:t>
            </a:r>
            <a:endParaRPr lang="en-US" sz="2624" dirty="0"/>
          </a:p>
        </p:txBody>
      </p:sp>
      <p:sp>
        <p:nvSpPr>
          <p:cNvPr id="7" name="Text 5"/>
          <p:cNvSpPr/>
          <p:nvPr/>
        </p:nvSpPr>
        <p:spPr>
          <a:xfrm>
            <a:off x="2760107" y="2759750"/>
            <a:ext cx="2221944" cy="347186"/>
          </a:xfrm>
          <a:prstGeom prst="rect">
            <a:avLst/>
          </a:prstGeom>
          <a:noFill/>
          <a:ln/>
        </p:spPr>
        <p:txBody>
          <a:bodyPr wrap="none" rtlCol="0" anchor="t"/>
          <a:lstStyle/>
          <a:p>
            <a:pPr marL="0" indent="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Atacuri malware</a:t>
            </a:r>
            <a:endParaRPr lang="en-US" sz="2187" dirty="0"/>
          </a:p>
        </p:txBody>
      </p:sp>
      <p:sp>
        <p:nvSpPr>
          <p:cNvPr id="9" name="Shape 7"/>
          <p:cNvSpPr/>
          <p:nvPr/>
        </p:nvSpPr>
        <p:spPr>
          <a:xfrm>
            <a:off x="7426285" y="2683431"/>
            <a:ext cx="499943" cy="499943"/>
          </a:xfrm>
          <a:prstGeom prst="roundRect">
            <a:avLst>
              <a:gd name="adj" fmla="val 26667"/>
            </a:avLst>
          </a:prstGeom>
          <a:solidFill>
            <a:srgbClr val="E4E4ED"/>
          </a:solidFill>
          <a:ln/>
        </p:spPr>
      </p:sp>
      <p:sp>
        <p:nvSpPr>
          <p:cNvPr id="10" name="Text 8"/>
          <p:cNvSpPr/>
          <p:nvPr/>
        </p:nvSpPr>
        <p:spPr>
          <a:xfrm>
            <a:off x="7588568" y="2725102"/>
            <a:ext cx="175260" cy="416481"/>
          </a:xfrm>
          <a:prstGeom prst="rect">
            <a:avLst/>
          </a:prstGeom>
          <a:noFill/>
          <a:ln/>
        </p:spPr>
        <p:txBody>
          <a:bodyPr wrap="none" rtlCol="0" anchor="t"/>
          <a:lstStyle/>
          <a:p>
            <a:pPr marL="0" indent="0" algn="ctr">
              <a:lnSpc>
                <a:spcPts val="3281"/>
              </a:lnSpc>
              <a:buNone/>
            </a:pPr>
            <a:r>
              <a:rPr lang="en-US" sz="2624" b="1" dirty="0">
                <a:solidFill>
                  <a:srgbClr val="101014"/>
                </a:solidFill>
                <a:latin typeface="Playfair Display" pitchFamily="34" charset="0"/>
                <a:ea typeface="Playfair Display" pitchFamily="34" charset="-122"/>
                <a:cs typeface="Playfair Display" pitchFamily="34" charset="-120"/>
              </a:rPr>
              <a:t>2</a:t>
            </a:r>
            <a:endParaRPr lang="en-US" sz="2624" dirty="0"/>
          </a:p>
        </p:txBody>
      </p:sp>
      <p:sp>
        <p:nvSpPr>
          <p:cNvPr id="11" name="Text 9"/>
          <p:cNvSpPr/>
          <p:nvPr/>
        </p:nvSpPr>
        <p:spPr>
          <a:xfrm>
            <a:off x="8148399" y="2759750"/>
            <a:ext cx="3398520" cy="347186"/>
          </a:xfrm>
          <a:prstGeom prst="rect">
            <a:avLst/>
          </a:prstGeom>
          <a:noFill/>
          <a:ln/>
        </p:spPr>
        <p:txBody>
          <a:bodyPr wrap="none" rtlCol="0" anchor="t"/>
          <a:lstStyle/>
          <a:p>
            <a:pPr marL="0" indent="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Furtul de Identitate Online</a:t>
            </a:r>
            <a:endParaRPr lang="en-US" sz="2187" dirty="0"/>
          </a:p>
        </p:txBody>
      </p:sp>
      <p:sp>
        <p:nvSpPr>
          <p:cNvPr id="13" name="Shape 11"/>
          <p:cNvSpPr/>
          <p:nvPr/>
        </p:nvSpPr>
        <p:spPr>
          <a:xfrm>
            <a:off x="2037993" y="5146477"/>
            <a:ext cx="499943" cy="499943"/>
          </a:xfrm>
          <a:prstGeom prst="roundRect">
            <a:avLst>
              <a:gd name="adj" fmla="val 26667"/>
            </a:avLst>
          </a:prstGeom>
          <a:solidFill>
            <a:srgbClr val="E4E4ED"/>
          </a:solidFill>
          <a:ln/>
        </p:spPr>
      </p:sp>
      <p:sp>
        <p:nvSpPr>
          <p:cNvPr id="14" name="Text 12"/>
          <p:cNvSpPr/>
          <p:nvPr/>
        </p:nvSpPr>
        <p:spPr>
          <a:xfrm>
            <a:off x="2207895" y="5188148"/>
            <a:ext cx="160020" cy="416481"/>
          </a:xfrm>
          <a:prstGeom prst="rect">
            <a:avLst/>
          </a:prstGeom>
          <a:noFill/>
          <a:ln/>
        </p:spPr>
        <p:txBody>
          <a:bodyPr wrap="none" rtlCol="0" anchor="t"/>
          <a:lstStyle/>
          <a:p>
            <a:pPr marL="0" indent="0" algn="ctr">
              <a:lnSpc>
                <a:spcPts val="3281"/>
              </a:lnSpc>
              <a:buNone/>
            </a:pPr>
            <a:r>
              <a:rPr lang="en-US" sz="2624" b="1" dirty="0">
                <a:solidFill>
                  <a:srgbClr val="101014"/>
                </a:solidFill>
                <a:latin typeface="Playfair Display" pitchFamily="34" charset="0"/>
                <a:ea typeface="Playfair Display" pitchFamily="34" charset="-122"/>
                <a:cs typeface="Playfair Display" pitchFamily="34" charset="-120"/>
              </a:rPr>
              <a:t>3</a:t>
            </a:r>
            <a:endParaRPr lang="en-US" sz="2624" dirty="0"/>
          </a:p>
        </p:txBody>
      </p:sp>
      <p:sp>
        <p:nvSpPr>
          <p:cNvPr id="15" name="Text 13"/>
          <p:cNvSpPr/>
          <p:nvPr/>
        </p:nvSpPr>
        <p:spPr>
          <a:xfrm>
            <a:off x="2760107" y="5222796"/>
            <a:ext cx="2221944" cy="347186"/>
          </a:xfrm>
          <a:prstGeom prst="rect">
            <a:avLst/>
          </a:prstGeom>
          <a:noFill/>
          <a:ln/>
        </p:spPr>
        <p:txBody>
          <a:bodyPr wrap="none" rtlCol="0" anchor="t"/>
          <a:lstStyle/>
          <a:p>
            <a:pPr marL="0" indent="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Phishing</a:t>
            </a:r>
            <a:endParaRPr lang="en-US" sz="2187" dirty="0"/>
          </a:p>
        </p:txBody>
      </p:sp>
      <p:sp>
        <p:nvSpPr>
          <p:cNvPr id="17" name="Shape 15"/>
          <p:cNvSpPr/>
          <p:nvPr/>
        </p:nvSpPr>
        <p:spPr>
          <a:xfrm>
            <a:off x="7426285" y="5146477"/>
            <a:ext cx="499943" cy="499943"/>
          </a:xfrm>
          <a:prstGeom prst="roundRect">
            <a:avLst>
              <a:gd name="adj" fmla="val 26667"/>
            </a:avLst>
          </a:prstGeom>
          <a:solidFill>
            <a:srgbClr val="E4E4ED"/>
          </a:solidFill>
          <a:ln/>
        </p:spPr>
      </p:sp>
      <p:sp>
        <p:nvSpPr>
          <p:cNvPr id="18" name="Text 16"/>
          <p:cNvSpPr/>
          <p:nvPr/>
        </p:nvSpPr>
        <p:spPr>
          <a:xfrm>
            <a:off x="7588568" y="5188148"/>
            <a:ext cx="175260" cy="416481"/>
          </a:xfrm>
          <a:prstGeom prst="rect">
            <a:avLst/>
          </a:prstGeom>
          <a:noFill/>
          <a:ln/>
        </p:spPr>
        <p:txBody>
          <a:bodyPr wrap="none" rtlCol="0" anchor="t"/>
          <a:lstStyle/>
          <a:p>
            <a:pPr marL="0" indent="0" algn="ctr">
              <a:lnSpc>
                <a:spcPts val="3281"/>
              </a:lnSpc>
              <a:buNone/>
            </a:pPr>
            <a:r>
              <a:rPr lang="en-US" sz="2624" b="1" dirty="0">
                <a:solidFill>
                  <a:srgbClr val="101014"/>
                </a:solidFill>
                <a:latin typeface="Playfair Display" pitchFamily="34" charset="0"/>
                <a:ea typeface="Playfair Display" pitchFamily="34" charset="-122"/>
                <a:cs typeface="Playfair Display" pitchFamily="34" charset="-120"/>
              </a:rPr>
              <a:t>4</a:t>
            </a:r>
            <a:endParaRPr lang="en-US" sz="2624" dirty="0"/>
          </a:p>
        </p:txBody>
      </p:sp>
      <p:sp>
        <p:nvSpPr>
          <p:cNvPr id="19" name="Text 17"/>
          <p:cNvSpPr/>
          <p:nvPr/>
        </p:nvSpPr>
        <p:spPr>
          <a:xfrm>
            <a:off x="8148399" y="5222796"/>
            <a:ext cx="2221944" cy="347186"/>
          </a:xfrm>
          <a:prstGeom prst="rect">
            <a:avLst/>
          </a:prstGeom>
          <a:noFill/>
          <a:ln/>
        </p:spPr>
        <p:txBody>
          <a:bodyPr wrap="none" rtlCol="0" anchor="t"/>
          <a:lstStyle/>
          <a:p>
            <a:pPr marL="0" indent="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DDoS</a:t>
            </a:r>
            <a:endParaRPr lang="en-US" sz="2187" dirty="0"/>
          </a:p>
        </p:txBody>
      </p:sp>
      <p:sp>
        <p:nvSpPr>
          <p:cNvPr id="22" name="TextBox 21">
            <a:extLst>
              <a:ext uri="{FF2B5EF4-FFF2-40B4-BE49-F238E27FC236}">
                <a16:creationId xmlns:a16="http://schemas.microsoft.com/office/drawing/2014/main" id="{2CC0264C-8649-4C47-9CE1-420457430E3F}"/>
              </a:ext>
            </a:extLst>
          </p:cNvPr>
          <p:cNvSpPr txBox="1"/>
          <p:nvPr/>
        </p:nvSpPr>
        <p:spPr>
          <a:xfrm>
            <a:off x="2760047" y="3436757"/>
            <a:ext cx="4444008" cy="1015663"/>
          </a:xfrm>
          <a:prstGeom prst="rect">
            <a:avLst/>
          </a:prstGeom>
          <a:noFill/>
        </p:spPr>
        <p:txBody>
          <a:bodyPr wrap="square" rtlCol="0">
            <a:spAutoFit/>
          </a:bodyPr>
          <a:lstStyle/>
          <a:p>
            <a:r>
              <a:rPr lang="ro-RO" sz="2000" dirty="0"/>
              <a:t>Programe rău intenționate, care infectează dispozitivele generând pagube financiare sau de confidențialitate.</a:t>
            </a:r>
          </a:p>
        </p:txBody>
      </p:sp>
      <p:sp>
        <p:nvSpPr>
          <p:cNvPr id="23" name="TextBox 22">
            <a:extLst>
              <a:ext uri="{FF2B5EF4-FFF2-40B4-BE49-F238E27FC236}">
                <a16:creationId xmlns:a16="http://schemas.microsoft.com/office/drawing/2014/main" id="{8B9B6AD1-DF61-4C77-A33A-80B3E4258A0D}"/>
              </a:ext>
            </a:extLst>
          </p:cNvPr>
          <p:cNvSpPr txBox="1"/>
          <p:nvPr/>
        </p:nvSpPr>
        <p:spPr>
          <a:xfrm>
            <a:off x="2760107" y="5904437"/>
            <a:ext cx="4444008" cy="1015663"/>
          </a:xfrm>
          <a:prstGeom prst="rect">
            <a:avLst/>
          </a:prstGeom>
          <a:noFill/>
        </p:spPr>
        <p:txBody>
          <a:bodyPr wrap="square" rtlCol="0">
            <a:spAutoFit/>
          </a:bodyPr>
          <a:lstStyle/>
          <a:p>
            <a:r>
              <a:rPr lang="ro-RO" sz="2000" dirty="0"/>
              <a:t>Procesul prin care un atacator încearcă să capete informații confidențiale prin email-uri sau aplicații false.</a:t>
            </a:r>
          </a:p>
        </p:txBody>
      </p:sp>
      <p:sp>
        <p:nvSpPr>
          <p:cNvPr id="24" name="TextBox 23">
            <a:extLst>
              <a:ext uri="{FF2B5EF4-FFF2-40B4-BE49-F238E27FC236}">
                <a16:creationId xmlns:a16="http://schemas.microsoft.com/office/drawing/2014/main" id="{23AD1202-5B6A-408A-8D67-B08882E6D9D9}"/>
              </a:ext>
            </a:extLst>
          </p:cNvPr>
          <p:cNvSpPr txBox="1"/>
          <p:nvPr/>
        </p:nvSpPr>
        <p:spPr>
          <a:xfrm>
            <a:off x="7926227" y="5922346"/>
            <a:ext cx="4444008" cy="1015663"/>
          </a:xfrm>
          <a:prstGeom prst="rect">
            <a:avLst/>
          </a:prstGeom>
          <a:noFill/>
        </p:spPr>
        <p:txBody>
          <a:bodyPr wrap="square" rtlCol="0">
            <a:spAutoFit/>
          </a:bodyPr>
          <a:lstStyle/>
          <a:p>
            <a:r>
              <a:rPr lang="ro-RO" sz="2000" dirty="0"/>
              <a:t>Atacurile prin suprasolicitarea serviciilor online pana când acestea se blochează sau devin inaccesibile victimelor.</a:t>
            </a:r>
          </a:p>
        </p:txBody>
      </p:sp>
      <p:sp>
        <p:nvSpPr>
          <p:cNvPr id="25" name="TextBox 24">
            <a:extLst>
              <a:ext uri="{FF2B5EF4-FFF2-40B4-BE49-F238E27FC236}">
                <a16:creationId xmlns:a16="http://schemas.microsoft.com/office/drawing/2014/main" id="{12D267D5-79B3-413D-A394-F1FC1505A7B6}"/>
              </a:ext>
            </a:extLst>
          </p:cNvPr>
          <p:cNvSpPr txBox="1"/>
          <p:nvPr/>
        </p:nvSpPr>
        <p:spPr>
          <a:xfrm>
            <a:off x="7926227" y="3223135"/>
            <a:ext cx="4666179" cy="1323439"/>
          </a:xfrm>
          <a:prstGeom prst="rect">
            <a:avLst/>
          </a:prstGeom>
          <a:noFill/>
        </p:spPr>
        <p:txBody>
          <a:bodyPr wrap="square" rtlCol="0">
            <a:spAutoFit/>
          </a:bodyPr>
          <a:lstStyle/>
          <a:p>
            <a:r>
              <a:rPr lang="ro-RO" sz="2000" dirty="0"/>
              <a:t>Acțiunea prin care un atacator fura datele cu caracter personal și le </a:t>
            </a:r>
            <a:r>
              <a:rPr lang="ro-RO" sz="2000" dirty="0" err="1"/>
              <a:t>utilizeaza</a:t>
            </a:r>
            <a:r>
              <a:rPr lang="ro-RO" sz="2000" dirty="0"/>
              <a:t> împotriva victimei, generând daune financiare și personale.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495348"/>
          </a:xfrm>
          <a:prstGeom prst="rect">
            <a:avLst/>
          </a:prstGeom>
          <a:solidFill>
            <a:srgbClr val="F3F3F7"/>
          </a:solidFill>
          <a:ln/>
        </p:spPr>
      </p:sp>
      <p:sp>
        <p:nvSpPr>
          <p:cNvPr id="4" name="Text 2"/>
          <p:cNvSpPr/>
          <p:nvPr/>
        </p:nvSpPr>
        <p:spPr>
          <a:xfrm>
            <a:off x="3621167" y="427673"/>
            <a:ext cx="6332220" cy="486013"/>
          </a:xfrm>
          <a:prstGeom prst="rect">
            <a:avLst/>
          </a:prstGeom>
          <a:noFill/>
          <a:ln/>
        </p:spPr>
        <p:txBody>
          <a:bodyPr wrap="none" rtlCol="0" anchor="t"/>
          <a:lstStyle/>
          <a:p>
            <a:pPr marL="0" indent="0">
              <a:lnSpc>
                <a:spcPts val="3827"/>
              </a:lnSpc>
              <a:buNone/>
            </a:pPr>
            <a:r>
              <a:rPr lang="en-US" sz="3062" b="1" dirty="0">
                <a:solidFill>
                  <a:srgbClr val="101014"/>
                </a:solidFill>
                <a:latin typeface="Playfair Display" pitchFamily="34" charset="0"/>
                <a:ea typeface="Playfair Display" pitchFamily="34" charset="-122"/>
                <a:cs typeface="Playfair Display" pitchFamily="34" charset="-120"/>
              </a:rPr>
              <a:t>Metode de Protecție a Informațiilor</a:t>
            </a:r>
            <a:endParaRPr lang="en-US" sz="3062" dirty="0"/>
          </a:p>
        </p:txBody>
      </p:sp>
      <p:sp>
        <p:nvSpPr>
          <p:cNvPr id="5" name="Shape 3"/>
          <p:cNvSpPr/>
          <p:nvPr/>
        </p:nvSpPr>
        <p:spPr>
          <a:xfrm>
            <a:off x="3838932" y="1224677"/>
            <a:ext cx="31075" cy="6842998"/>
          </a:xfrm>
          <a:prstGeom prst="rect">
            <a:avLst/>
          </a:prstGeom>
          <a:solidFill>
            <a:srgbClr val="E4E4ED"/>
          </a:solidFill>
          <a:ln/>
        </p:spPr>
      </p:sp>
      <p:sp>
        <p:nvSpPr>
          <p:cNvPr id="6" name="Shape 4"/>
          <p:cNvSpPr/>
          <p:nvPr/>
        </p:nvSpPr>
        <p:spPr>
          <a:xfrm>
            <a:off x="4029373" y="1505486"/>
            <a:ext cx="544354" cy="31075"/>
          </a:xfrm>
          <a:prstGeom prst="rect">
            <a:avLst/>
          </a:prstGeom>
          <a:solidFill>
            <a:srgbClr val="E4E4ED"/>
          </a:solidFill>
          <a:ln/>
        </p:spPr>
      </p:sp>
      <p:sp>
        <p:nvSpPr>
          <p:cNvPr id="7" name="Shape 5"/>
          <p:cNvSpPr/>
          <p:nvPr/>
        </p:nvSpPr>
        <p:spPr>
          <a:xfrm>
            <a:off x="3679448" y="1346121"/>
            <a:ext cx="349925" cy="349925"/>
          </a:xfrm>
          <a:prstGeom prst="roundRect">
            <a:avLst>
              <a:gd name="adj" fmla="val 26670"/>
            </a:avLst>
          </a:prstGeom>
          <a:solidFill>
            <a:srgbClr val="E4E4ED"/>
          </a:solidFill>
          <a:ln/>
        </p:spPr>
      </p:sp>
      <p:sp>
        <p:nvSpPr>
          <p:cNvPr id="8" name="Text 6"/>
          <p:cNvSpPr/>
          <p:nvPr/>
        </p:nvSpPr>
        <p:spPr>
          <a:xfrm>
            <a:off x="3808631" y="1375172"/>
            <a:ext cx="91440" cy="291703"/>
          </a:xfrm>
          <a:prstGeom prst="rect">
            <a:avLst/>
          </a:prstGeom>
          <a:noFill/>
          <a:ln/>
        </p:spPr>
        <p:txBody>
          <a:bodyPr wrap="none" rtlCol="0" anchor="t"/>
          <a:lstStyle/>
          <a:p>
            <a:pPr marL="0" indent="0" algn="ctr">
              <a:lnSpc>
                <a:spcPts val="2296"/>
              </a:lnSpc>
              <a:buNone/>
            </a:pPr>
            <a:r>
              <a:rPr lang="en-US" sz="1837" b="1" dirty="0">
                <a:solidFill>
                  <a:srgbClr val="101014"/>
                </a:solidFill>
                <a:latin typeface="Playfair Display" pitchFamily="34" charset="0"/>
                <a:ea typeface="Playfair Display" pitchFamily="34" charset="-122"/>
                <a:cs typeface="Playfair Display" pitchFamily="34" charset="-120"/>
              </a:rPr>
              <a:t>1</a:t>
            </a:r>
            <a:endParaRPr lang="en-US" sz="1837" dirty="0"/>
          </a:p>
        </p:txBody>
      </p:sp>
      <p:sp>
        <p:nvSpPr>
          <p:cNvPr id="9" name="Text 7"/>
          <p:cNvSpPr/>
          <p:nvPr/>
        </p:nvSpPr>
        <p:spPr>
          <a:xfrm>
            <a:off x="4709874" y="1380173"/>
            <a:ext cx="1555313" cy="243007"/>
          </a:xfrm>
          <a:prstGeom prst="rect">
            <a:avLst/>
          </a:prstGeom>
          <a:noFill/>
          <a:ln/>
        </p:spPr>
        <p:txBody>
          <a:bodyPr wrap="none" rtlCol="0" anchor="t"/>
          <a:lstStyle/>
          <a:p>
            <a:pPr marL="0" indent="0" algn="l">
              <a:lnSpc>
                <a:spcPts val="1914"/>
              </a:lnSpc>
              <a:buNone/>
            </a:pPr>
            <a:r>
              <a:rPr lang="en-US" sz="1531" b="1" dirty="0">
                <a:solidFill>
                  <a:srgbClr val="101014"/>
                </a:solidFill>
                <a:latin typeface="Playfair Display" pitchFamily="34" charset="0"/>
                <a:ea typeface="Playfair Display" pitchFamily="34" charset="-122"/>
                <a:cs typeface="Playfair Display" pitchFamily="34" charset="-120"/>
              </a:rPr>
              <a:t>Antivirus</a:t>
            </a:r>
            <a:endParaRPr lang="en-US" sz="1531" dirty="0"/>
          </a:p>
        </p:txBody>
      </p:sp>
      <p:sp>
        <p:nvSpPr>
          <p:cNvPr id="10" name="Text 8"/>
          <p:cNvSpPr/>
          <p:nvPr/>
        </p:nvSpPr>
        <p:spPr>
          <a:xfrm>
            <a:off x="4709874" y="1778675"/>
            <a:ext cx="6299359" cy="497443"/>
          </a:xfrm>
          <a:prstGeom prst="rect">
            <a:avLst/>
          </a:prstGeom>
          <a:noFill/>
          <a:ln/>
        </p:spPr>
        <p:txBody>
          <a:bodyPr wrap="square" rtlCol="0" anchor="t"/>
          <a:lstStyle/>
          <a:p>
            <a:pPr marL="0" indent="0" algn="l">
              <a:lnSpc>
                <a:spcPts val="1960"/>
              </a:lnSpc>
              <a:buNone/>
            </a:pPr>
            <a:r>
              <a:rPr lang="en-US" sz="1225" dirty="0">
                <a:solidFill>
                  <a:srgbClr val="39393C"/>
                </a:solidFill>
                <a:latin typeface="Open Sans" pitchFamily="34" charset="0"/>
                <a:ea typeface="Open Sans" pitchFamily="34" charset="-122"/>
                <a:cs typeface="Open Sans" pitchFamily="34" charset="-120"/>
              </a:rPr>
              <a:t>Instalarea software-ului de protecție pentru prevenirea și detectarea amenințărilor cibernetice.</a:t>
            </a:r>
            <a:endParaRPr lang="en-US" sz="1225" dirty="0"/>
          </a:p>
        </p:txBody>
      </p:sp>
      <p:sp>
        <p:nvSpPr>
          <p:cNvPr id="11" name="Shape 9"/>
          <p:cNvSpPr/>
          <p:nvPr/>
        </p:nvSpPr>
        <p:spPr>
          <a:xfrm>
            <a:off x="4029373" y="2905185"/>
            <a:ext cx="544354" cy="31075"/>
          </a:xfrm>
          <a:prstGeom prst="rect">
            <a:avLst/>
          </a:prstGeom>
          <a:solidFill>
            <a:srgbClr val="E4E4ED"/>
          </a:solidFill>
          <a:ln/>
        </p:spPr>
      </p:sp>
      <p:sp>
        <p:nvSpPr>
          <p:cNvPr id="12" name="Shape 10"/>
          <p:cNvSpPr/>
          <p:nvPr/>
        </p:nvSpPr>
        <p:spPr>
          <a:xfrm>
            <a:off x="3679448" y="2745819"/>
            <a:ext cx="349925" cy="349925"/>
          </a:xfrm>
          <a:prstGeom prst="roundRect">
            <a:avLst>
              <a:gd name="adj" fmla="val 26670"/>
            </a:avLst>
          </a:prstGeom>
          <a:solidFill>
            <a:srgbClr val="E4E4ED"/>
          </a:solidFill>
          <a:ln/>
        </p:spPr>
      </p:sp>
      <p:sp>
        <p:nvSpPr>
          <p:cNvPr id="13" name="Text 11"/>
          <p:cNvSpPr/>
          <p:nvPr/>
        </p:nvSpPr>
        <p:spPr>
          <a:xfrm>
            <a:off x="3793391" y="2774871"/>
            <a:ext cx="121920" cy="291703"/>
          </a:xfrm>
          <a:prstGeom prst="rect">
            <a:avLst/>
          </a:prstGeom>
          <a:noFill/>
          <a:ln/>
        </p:spPr>
        <p:txBody>
          <a:bodyPr wrap="none" rtlCol="0" anchor="t"/>
          <a:lstStyle/>
          <a:p>
            <a:pPr marL="0" indent="0" algn="ctr">
              <a:lnSpc>
                <a:spcPts val="2296"/>
              </a:lnSpc>
              <a:buNone/>
            </a:pPr>
            <a:r>
              <a:rPr lang="en-US" sz="1837" b="1" dirty="0">
                <a:solidFill>
                  <a:srgbClr val="101014"/>
                </a:solidFill>
                <a:latin typeface="Playfair Display" pitchFamily="34" charset="0"/>
                <a:ea typeface="Playfair Display" pitchFamily="34" charset="-122"/>
                <a:cs typeface="Playfair Display" pitchFamily="34" charset="-120"/>
              </a:rPr>
              <a:t>2</a:t>
            </a:r>
            <a:endParaRPr lang="en-US" sz="1837" dirty="0"/>
          </a:p>
        </p:txBody>
      </p:sp>
      <p:sp>
        <p:nvSpPr>
          <p:cNvPr id="14" name="Text 12"/>
          <p:cNvSpPr/>
          <p:nvPr/>
        </p:nvSpPr>
        <p:spPr>
          <a:xfrm>
            <a:off x="4709874" y="2779871"/>
            <a:ext cx="1783080" cy="243007"/>
          </a:xfrm>
          <a:prstGeom prst="rect">
            <a:avLst/>
          </a:prstGeom>
          <a:noFill/>
          <a:ln/>
        </p:spPr>
        <p:txBody>
          <a:bodyPr wrap="none" rtlCol="0" anchor="t"/>
          <a:lstStyle/>
          <a:p>
            <a:pPr marL="0" indent="0" algn="l">
              <a:lnSpc>
                <a:spcPts val="1914"/>
              </a:lnSpc>
              <a:buNone/>
            </a:pPr>
            <a:r>
              <a:rPr lang="en-US" sz="1531" b="1" dirty="0">
                <a:solidFill>
                  <a:srgbClr val="101014"/>
                </a:solidFill>
                <a:latin typeface="Playfair Display" pitchFamily="34" charset="0"/>
                <a:ea typeface="Playfair Display" pitchFamily="34" charset="-122"/>
                <a:cs typeface="Playfair Display" pitchFamily="34" charset="-120"/>
              </a:rPr>
              <a:t>Actualizări regulare</a:t>
            </a:r>
            <a:endParaRPr lang="en-US" sz="1531" dirty="0"/>
          </a:p>
        </p:txBody>
      </p:sp>
      <p:sp>
        <p:nvSpPr>
          <p:cNvPr id="15" name="Text 13"/>
          <p:cNvSpPr/>
          <p:nvPr/>
        </p:nvSpPr>
        <p:spPr>
          <a:xfrm>
            <a:off x="4709874" y="3178373"/>
            <a:ext cx="6299359" cy="497443"/>
          </a:xfrm>
          <a:prstGeom prst="rect">
            <a:avLst/>
          </a:prstGeom>
          <a:noFill/>
          <a:ln/>
        </p:spPr>
        <p:txBody>
          <a:bodyPr wrap="square" rtlCol="0" anchor="t"/>
          <a:lstStyle/>
          <a:p>
            <a:pPr marL="0" indent="0" algn="l">
              <a:lnSpc>
                <a:spcPts val="1960"/>
              </a:lnSpc>
              <a:buNone/>
            </a:pPr>
            <a:r>
              <a:rPr lang="en-US" sz="1225" dirty="0">
                <a:solidFill>
                  <a:srgbClr val="39393C"/>
                </a:solidFill>
                <a:latin typeface="Open Sans" pitchFamily="34" charset="0"/>
                <a:ea typeface="Open Sans" pitchFamily="34" charset="-122"/>
                <a:cs typeface="Open Sans" pitchFamily="34" charset="-120"/>
              </a:rPr>
              <a:t>Urmarirea și aplicarea tuturor actualizărilor de securitate la timp pentru a preveni breșe de securitate.</a:t>
            </a:r>
            <a:endParaRPr lang="en-US" sz="1225" dirty="0"/>
          </a:p>
        </p:txBody>
      </p:sp>
      <p:sp>
        <p:nvSpPr>
          <p:cNvPr id="16" name="Shape 14"/>
          <p:cNvSpPr/>
          <p:nvPr/>
        </p:nvSpPr>
        <p:spPr>
          <a:xfrm>
            <a:off x="4029373" y="4304883"/>
            <a:ext cx="544354" cy="31075"/>
          </a:xfrm>
          <a:prstGeom prst="rect">
            <a:avLst/>
          </a:prstGeom>
          <a:solidFill>
            <a:srgbClr val="E4E4ED"/>
          </a:solidFill>
          <a:ln/>
        </p:spPr>
      </p:sp>
      <p:sp>
        <p:nvSpPr>
          <p:cNvPr id="17" name="Shape 15"/>
          <p:cNvSpPr/>
          <p:nvPr/>
        </p:nvSpPr>
        <p:spPr>
          <a:xfrm>
            <a:off x="3679448" y="4145518"/>
            <a:ext cx="349925" cy="349925"/>
          </a:xfrm>
          <a:prstGeom prst="roundRect">
            <a:avLst>
              <a:gd name="adj" fmla="val 26670"/>
            </a:avLst>
          </a:prstGeom>
          <a:solidFill>
            <a:srgbClr val="E4E4ED"/>
          </a:solidFill>
          <a:ln/>
        </p:spPr>
      </p:sp>
      <p:sp>
        <p:nvSpPr>
          <p:cNvPr id="18" name="Text 16"/>
          <p:cNvSpPr/>
          <p:nvPr/>
        </p:nvSpPr>
        <p:spPr>
          <a:xfrm>
            <a:off x="3797201" y="4174569"/>
            <a:ext cx="114300" cy="291703"/>
          </a:xfrm>
          <a:prstGeom prst="rect">
            <a:avLst/>
          </a:prstGeom>
          <a:noFill/>
          <a:ln/>
        </p:spPr>
        <p:txBody>
          <a:bodyPr wrap="none" rtlCol="0" anchor="t"/>
          <a:lstStyle/>
          <a:p>
            <a:pPr marL="0" indent="0" algn="ctr">
              <a:lnSpc>
                <a:spcPts val="2296"/>
              </a:lnSpc>
              <a:buNone/>
            </a:pPr>
            <a:r>
              <a:rPr lang="en-US" sz="1837" b="1" dirty="0">
                <a:solidFill>
                  <a:srgbClr val="101014"/>
                </a:solidFill>
                <a:latin typeface="Playfair Display" pitchFamily="34" charset="0"/>
                <a:ea typeface="Playfair Display" pitchFamily="34" charset="-122"/>
                <a:cs typeface="Playfair Display" pitchFamily="34" charset="-120"/>
              </a:rPr>
              <a:t>3</a:t>
            </a:r>
            <a:endParaRPr lang="en-US" sz="1837" dirty="0"/>
          </a:p>
        </p:txBody>
      </p:sp>
      <p:sp>
        <p:nvSpPr>
          <p:cNvPr id="19" name="Text 17"/>
          <p:cNvSpPr/>
          <p:nvPr/>
        </p:nvSpPr>
        <p:spPr>
          <a:xfrm>
            <a:off x="4709874" y="4179570"/>
            <a:ext cx="1562100" cy="243007"/>
          </a:xfrm>
          <a:prstGeom prst="rect">
            <a:avLst/>
          </a:prstGeom>
          <a:noFill/>
          <a:ln/>
        </p:spPr>
        <p:txBody>
          <a:bodyPr wrap="none" rtlCol="0" anchor="t"/>
          <a:lstStyle/>
          <a:p>
            <a:pPr marL="0" indent="0" algn="l">
              <a:lnSpc>
                <a:spcPts val="1914"/>
              </a:lnSpc>
              <a:buNone/>
            </a:pPr>
            <a:r>
              <a:rPr lang="en-US" sz="1531" b="1" dirty="0">
                <a:solidFill>
                  <a:srgbClr val="101014"/>
                </a:solidFill>
                <a:latin typeface="Playfair Display" pitchFamily="34" charset="0"/>
                <a:ea typeface="Playfair Display" pitchFamily="34" charset="-122"/>
                <a:cs typeface="Playfair Display" pitchFamily="34" charset="-120"/>
              </a:rPr>
              <a:t>Politica de Parolă</a:t>
            </a:r>
            <a:endParaRPr lang="en-US" sz="1531" dirty="0"/>
          </a:p>
        </p:txBody>
      </p:sp>
      <p:sp>
        <p:nvSpPr>
          <p:cNvPr id="20" name="Text 18"/>
          <p:cNvSpPr/>
          <p:nvPr/>
        </p:nvSpPr>
        <p:spPr>
          <a:xfrm>
            <a:off x="4709874" y="4578072"/>
            <a:ext cx="6299359" cy="248722"/>
          </a:xfrm>
          <a:prstGeom prst="rect">
            <a:avLst/>
          </a:prstGeom>
          <a:noFill/>
          <a:ln/>
        </p:spPr>
        <p:txBody>
          <a:bodyPr wrap="none" rtlCol="0" anchor="t"/>
          <a:lstStyle/>
          <a:p>
            <a:pPr marL="0" indent="0" algn="l">
              <a:lnSpc>
                <a:spcPts val="1960"/>
              </a:lnSpc>
              <a:buNone/>
            </a:pPr>
            <a:r>
              <a:rPr lang="en-US" sz="1225" dirty="0">
                <a:solidFill>
                  <a:srgbClr val="39393C"/>
                </a:solidFill>
                <a:latin typeface="Open Sans" pitchFamily="34" charset="0"/>
                <a:ea typeface="Open Sans" pitchFamily="34" charset="-122"/>
                <a:cs typeface="Open Sans" pitchFamily="34" charset="-120"/>
              </a:rPr>
              <a:t>O parolă puternică care este schimbată periodic poate preveni furtul de date.</a:t>
            </a:r>
            <a:endParaRPr lang="en-US" sz="1225" dirty="0"/>
          </a:p>
        </p:txBody>
      </p:sp>
      <p:sp>
        <p:nvSpPr>
          <p:cNvPr id="21" name="Shape 19"/>
          <p:cNvSpPr/>
          <p:nvPr/>
        </p:nvSpPr>
        <p:spPr>
          <a:xfrm>
            <a:off x="4029373" y="5704582"/>
            <a:ext cx="544354" cy="31075"/>
          </a:xfrm>
          <a:prstGeom prst="rect">
            <a:avLst/>
          </a:prstGeom>
          <a:solidFill>
            <a:srgbClr val="E4E4ED"/>
          </a:solidFill>
          <a:ln/>
        </p:spPr>
      </p:sp>
      <p:sp>
        <p:nvSpPr>
          <p:cNvPr id="22" name="Shape 20"/>
          <p:cNvSpPr/>
          <p:nvPr/>
        </p:nvSpPr>
        <p:spPr>
          <a:xfrm>
            <a:off x="3679448" y="5545217"/>
            <a:ext cx="349925" cy="349925"/>
          </a:xfrm>
          <a:prstGeom prst="roundRect">
            <a:avLst>
              <a:gd name="adj" fmla="val 26670"/>
            </a:avLst>
          </a:prstGeom>
          <a:solidFill>
            <a:srgbClr val="E4E4ED"/>
          </a:solidFill>
          <a:ln/>
        </p:spPr>
      </p:sp>
      <p:sp>
        <p:nvSpPr>
          <p:cNvPr id="23" name="Text 21"/>
          <p:cNvSpPr/>
          <p:nvPr/>
        </p:nvSpPr>
        <p:spPr>
          <a:xfrm>
            <a:off x="3793391" y="5574268"/>
            <a:ext cx="121920" cy="291703"/>
          </a:xfrm>
          <a:prstGeom prst="rect">
            <a:avLst/>
          </a:prstGeom>
          <a:noFill/>
          <a:ln/>
        </p:spPr>
        <p:txBody>
          <a:bodyPr wrap="none" rtlCol="0" anchor="t"/>
          <a:lstStyle/>
          <a:p>
            <a:pPr marL="0" indent="0" algn="ctr">
              <a:lnSpc>
                <a:spcPts val="2296"/>
              </a:lnSpc>
              <a:buNone/>
            </a:pPr>
            <a:r>
              <a:rPr lang="en-US" sz="1837" b="1" dirty="0">
                <a:solidFill>
                  <a:srgbClr val="101014"/>
                </a:solidFill>
                <a:latin typeface="Playfair Display" pitchFamily="34" charset="0"/>
                <a:ea typeface="Playfair Display" pitchFamily="34" charset="-122"/>
                <a:cs typeface="Playfair Display" pitchFamily="34" charset="-120"/>
              </a:rPr>
              <a:t>4</a:t>
            </a:r>
            <a:endParaRPr lang="en-US" sz="1837" dirty="0"/>
          </a:p>
        </p:txBody>
      </p:sp>
      <p:sp>
        <p:nvSpPr>
          <p:cNvPr id="24" name="Text 22"/>
          <p:cNvSpPr/>
          <p:nvPr/>
        </p:nvSpPr>
        <p:spPr>
          <a:xfrm>
            <a:off x="4709874" y="5579269"/>
            <a:ext cx="1555313" cy="243007"/>
          </a:xfrm>
          <a:prstGeom prst="rect">
            <a:avLst/>
          </a:prstGeom>
          <a:noFill/>
          <a:ln/>
        </p:spPr>
        <p:txBody>
          <a:bodyPr wrap="none" rtlCol="0" anchor="t"/>
          <a:lstStyle/>
          <a:p>
            <a:pPr marL="0" indent="0" algn="l">
              <a:lnSpc>
                <a:spcPts val="1914"/>
              </a:lnSpc>
              <a:buNone/>
            </a:pPr>
            <a:r>
              <a:rPr lang="en-US" sz="1531" b="1" dirty="0">
                <a:solidFill>
                  <a:srgbClr val="101014"/>
                </a:solidFill>
                <a:latin typeface="Playfair Display" pitchFamily="34" charset="0"/>
                <a:ea typeface="Playfair Display" pitchFamily="34" charset="-122"/>
                <a:cs typeface="Playfair Display" pitchFamily="34" charset="-120"/>
              </a:rPr>
              <a:t>Protecția Rețelei</a:t>
            </a:r>
            <a:endParaRPr lang="en-US" sz="1531" dirty="0"/>
          </a:p>
        </p:txBody>
      </p:sp>
      <p:sp>
        <p:nvSpPr>
          <p:cNvPr id="25" name="Text 23"/>
          <p:cNvSpPr/>
          <p:nvPr/>
        </p:nvSpPr>
        <p:spPr>
          <a:xfrm>
            <a:off x="4709874" y="5977771"/>
            <a:ext cx="6299359" cy="248722"/>
          </a:xfrm>
          <a:prstGeom prst="rect">
            <a:avLst/>
          </a:prstGeom>
          <a:noFill/>
          <a:ln/>
        </p:spPr>
        <p:txBody>
          <a:bodyPr wrap="none" rtlCol="0" anchor="t"/>
          <a:lstStyle/>
          <a:p>
            <a:pPr marL="0" indent="0" algn="l">
              <a:lnSpc>
                <a:spcPts val="1960"/>
              </a:lnSpc>
              <a:buNone/>
            </a:pPr>
            <a:r>
              <a:rPr lang="en-US" sz="1225" dirty="0">
                <a:solidFill>
                  <a:srgbClr val="39393C"/>
                </a:solidFill>
                <a:latin typeface="Open Sans" pitchFamily="34" charset="0"/>
                <a:ea typeface="Open Sans" pitchFamily="34" charset="-122"/>
                <a:cs typeface="Open Sans" pitchFamily="34" charset="-120"/>
              </a:rPr>
              <a:t>Firewallurile și VPN-urile asigură protecția rețelei împotriva atacurilor și a intruziunilor.</a:t>
            </a:r>
            <a:endParaRPr lang="en-US" sz="1225" dirty="0"/>
          </a:p>
        </p:txBody>
      </p:sp>
      <p:sp>
        <p:nvSpPr>
          <p:cNvPr id="26" name="Shape 24"/>
          <p:cNvSpPr/>
          <p:nvPr/>
        </p:nvSpPr>
        <p:spPr>
          <a:xfrm>
            <a:off x="4029373" y="7104281"/>
            <a:ext cx="544354" cy="31075"/>
          </a:xfrm>
          <a:prstGeom prst="rect">
            <a:avLst/>
          </a:prstGeom>
          <a:solidFill>
            <a:srgbClr val="E4E4ED"/>
          </a:solidFill>
          <a:ln/>
        </p:spPr>
      </p:sp>
      <p:sp>
        <p:nvSpPr>
          <p:cNvPr id="27" name="Shape 25"/>
          <p:cNvSpPr/>
          <p:nvPr/>
        </p:nvSpPr>
        <p:spPr>
          <a:xfrm>
            <a:off x="3679448" y="6944916"/>
            <a:ext cx="349925" cy="349925"/>
          </a:xfrm>
          <a:prstGeom prst="roundRect">
            <a:avLst>
              <a:gd name="adj" fmla="val 26670"/>
            </a:avLst>
          </a:prstGeom>
          <a:solidFill>
            <a:srgbClr val="E4E4ED"/>
          </a:solidFill>
          <a:ln/>
        </p:spPr>
      </p:sp>
      <p:sp>
        <p:nvSpPr>
          <p:cNvPr id="28" name="Text 26"/>
          <p:cNvSpPr/>
          <p:nvPr/>
        </p:nvSpPr>
        <p:spPr>
          <a:xfrm>
            <a:off x="3801011" y="6973967"/>
            <a:ext cx="106680" cy="291703"/>
          </a:xfrm>
          <a:prstGeom prst="rect">
            <a:avLst/>
          </a:prstGeom>
          <a:noFill/>
          <a:ln/>
        </p:spPr>
        <p:txBody>
          <a:bodyPr wrap="none" rtlCol="0" anchor="t"/>
          <a:lstStyle/>
          <a:p>
            <a:pPr marL="0" indent="0" algn="ctr">
              <a:lnSpc>
                <a:spcPts val="2296"/>
              </a:lnSpc>
              <a:buNone/>
            </a:pPr>
            <a:r>
              <a:rPr lang="en-US" sz="1837" b="1" dirty="0">
                <a:solidFill>
                  <a:srgbClr val="101014"/>
                </a:solidFill>
                <a:latin typeface="Playfair Display" pitchFamily="34" charset="0"/>
                <a:ea typeface="Playfair Display" pitchFamily="34" charset="-122"/>
                <a:cs typeface="Playfair Display" pitchFamily="34" charset="-120"/>
              </a:rPr>
              <a:t>5</a:t>
            </a:r>
            <a:endParaRPr lang="en-US" sz="1837" dirty="0"/>
          </a:p>
        </p:txBody>
      </p:sp>
      <p:sp>
        <p:nvSpPr>
          <p:cNvPr id="29" name="Text 27"/>
          <p:cNvSpPr/>
          <p:nvPr/>
        </p:nvSpPr>
        <p:spPr>
          <a:xfrm>
            <a:off x="4709874" y="6978968"/>
            <a:ext cx="2080260" cy="243007"/>
          </a:xfrm>
          <a:prstGeom prst="rect">
            <a:avLst/>
          </a:prstGeom>
          <a:noFill/>
          <a:ln/>
        </p:spPr>
        <p:txBody>
          <a:bodyPr wrap="none" rtlCol="0" anchor="t"/>
          <a:lstStyle/>
          <a:p>
            <a:pPr marL="0" indent="0" algn="l">
              <a:lnSpc>
                <a:spcPts val="1914"/>
              </a:lnSpc>
              <a:buNone/>
            </a:pPr>
            <a:r>
              <a:rPr lang="en-US" sz="1531" b="1" dirty="0">
                <a:solidFill>
                  <a:srgbClr val="101014"/>
                </a:solidFill>
                <a:latin typeface="Playfair Display" pitchFamily="34" charset="0"/>
                <a:ea typeface="Playfair Display" pitchFamily="34" charset="-122"/>
                <a:cs typeface="Playfair Display" pitchFamily="34" charset="-120"/>
              </a:rPr>
              <a:t>Formarea Utilizatorilor</a:t>
            </a:r>
            <a:endParaRPr lang="en-US" sz="1531" dirty="0"/>
          </a:p>
        </p:txBody>
      </p:sp>
      <p:sp>
        <p:nvSpPr>
          <p:cNvPr id="30" name="Text 28"/>
          <p:cNvSpPr/>
          <p:nvPr/>
        </p:nvSpPr>
        <p:spPr>
          <a:xfrm>
            <a:off x="4709874" y="7377470"/>
            <a:ext cx="6299359" cy="497443"/>
          </a:xfrm>
          <a:prstGeom prst="rect">
            <a:avLst/>
          </a:prstGeom>
          <a:noFill/>
          <a:ln/>
        </p:spPr>
        <p:txBody>
          <a:bodyPr wrap="square" rtlCol="0" anchor="t"/>
          <a:lstStyle/>
          <a:p>
            <a:pPr marL="0" indent="0" algn="l">
              <a:lnSpc>
                <a:spcPts val="1960"/>
              </a:lnSpc>
              <a:buNone/>
            </a:pPr>
            <a:r>
              <a:rPr lang="en-US" sz="1225" dirty="0">
                <a:solidFill>
                  <a:srgbClr val="39393C"/>
                </a:solidFill>
                <a:latin typeface="Open Sans" pitchFamily="34" charset="0"/>
                <a:ea typeface="Open Sans" pitchFamily="34" charset="-122"/>
                <a:cs typeface="Open Sans" pitchFamily="34" charset="-120"/>
              </a:rPr>
              <a:t>Utilizatorii trebuie să fie conștienți de amenințările cibernetice și să fie pregatiti să recunoască și să raporteze posibilele atacuri.</a:t>
            </a:r>
            <a:endParaRPr lang="en-US" sz="12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9471422"/>
          </a:xfrm>
          <a:prstGeom prst="rect">
            <a:avLst/>
          </a:prstGeom>
          <a:solidFill>
            <a:srgbClr val="F3F3F7"/>
          </a:solidFill>
          <a:ln/>
        </p:spPr>
      </p:sp>
      <p:sp>
        <p:nvSpPr>
          <p:cNvPr id="4" name="Text 2"/>
          <p:cNvSpPr/>
          <p:nvPr/>
        </p:nvSpPr>
        <p:spPr>
          <a:xfrm>
            <a:off x="2527914" y="371336"/>
            <a:ext cx="9574571" cy="972026"/>
          </a:xfrm>
          <a:prstGeom prst="rect">
            <a:avLst/>
          </a:prstGeom>
          <a:noFill/>
          <a:ln/>
        </p:spPr>
        <p:txBody>
          <a:bodyPr wrap="square" rtlCol="0" anchor="t"/>
          <a:lstStyle/>
          <a:p>
            <a:pPr marL="0" indent="0">
              <a:lnSpc>
                <a:spcPts val="3827"/>
              </a:lnSpc>
              <a:buNone/>
            </a:pPr>
            <a:r>
              <a:rPr lang="en-US" sz="3062" b="1" dirty="0">
                <a:solidFill>
                  <a:srgbClr val="101014"/>
                </a:solidFill>
                <a:latin typeface="Playfair Display" pitchFamily="34" charset="0"/>
                <a:ea typeface="Playfair Display" pitchFamily="34" charset="-122"/>
                <a:cs typeface="Playfair Display" pitchFamily="34" charset="-120"/>
              </a:rPr>
              <a:t>Practici de Securitate Informativă în Cadrul Organizațiilor</a:t>
            </a:r>
            <a:endParaRPr lang="en-US" sz="3062" dirty="0"/>
          </a:p>
        </p:txBody>
      </p:sp>
      <p:pic>
        <p:nvPicPr>
          <p:cNvPr id="5" name="Image 0" descr="preencoded.png"/>
          <p:cNvPicPr>
            <a:picLocks noChangeAspect="1"/>
          </p:cNvPicPr>
          <p:nvPr/>
        </p:nvPicPr>
        <p:blipFill>
          <a:blip r:embed="rId3"/>
          <a:stretch>
            <a:fillRect/>
          </a:stretch>
        </p:blipFill>
        <p:spPr>
          <a:xfrm>
            <a:off x="1697774" y="1343362"/>
            <a:ext cx="3577352" cy="1870850"/>
          </a:xfrm>
          <a:prstGeom prst="rect">
            <a:avLst/>
          </a:prstGeom>
        </p:spPr>
      </p:pic>
      <p:sp>
        <p:nvSpPr>
          <p:cNvPr id="6" name="Text 3"/>
          <p:cNvSpPr/>
          <p:nvPr/>
        </p:nvSpPr>
        <p:spPr>
          <a:xfrm>
            <a:off x="1697774" y="3513856"/>
            <a:ext cx="2804160" cy="243007"/>
          </a:xfrm>
          <a:prstGeom prst="rect">
            <a:avLst/>
          </a:prstGeom>
          <a:noFill/>
          <a:ln/>
        </p:spPr>
        <p:txBody>
          <a:bodyPr wrap="none" rtlCol="0" anchor="t"/>
          <a:lstStyle/>
          <a:p>
            <a:pPr marL="0" indent="0" algn="l">
              <a:lnSpc>
                <a:spcPts val="1914"/>
              </a:lnSpc>
              <a:buNone/>
            </a:pPr>
            <a:r>
              <a:rPr lang="en-US" sz="2000" b="1" dirty="0">
                <a:solidFill>
                  <a:srgbClr val="101014"/>
                </a:solidFill>
                <a:latin typeface="Playfair Display" pitchFamily="34" charset="0"/>
                <a:ea typeface="Playfair Display" pitchFamily="34" charset="-122"/>
                <a:cs typeface="Playfair Display" pitchFamily="34" charset="-120"/>
              </a:rPr>
              <a:t>Backup-uri regulate ale datelor</a:t>
            </a:r>
            <a:endParaRPr lang="en-US" sz="2000" dirty="0"/>
          </a:p>
        </p:txBody>
      </p:sp>
      <p:sp>
        <p:nvSpPr>
          <p:cNvPr id="7" name="Text 4"/>
          <p:cNvSpPr/>
          <p:nvPr/>
        </p:nvSpPr>
        <p:spPr>
          <a:xfrm>
            <a:off x="1684557" y="3962420"/>
            <a:ext cx="4369401" cy="746165"/>
          </a:xfrm>
          <a:prstGeom prst="rect">
            <a:avLst/>
          </a:prstGeom>
          <a:noFill/>
          <a:ln/>
        </p:spPr>
        <p:txBody>
          <a:bodyPr wrap="square" rtlCol="0" anchor="t"/>
          <a:lstStyle/>
          <a:p>
            <a:pPr marL="0" indent="0" algn="l">
              <a:lnSpc>
                <a:spcPts val="1960"/>
              </a:lnSpc>
              <a:buNone/>
            </a:pPr>
            <a:r>
              <a:rPr lang="en-US" dirty="0">
                <a:solidFill>
                  <a:srgbClr val="39393C"/>
                </a:solidFill>
                <a:latin typeface="Open Sans" pitchFamily="34" charset="0"/>
                <a:ea typeface="Open Sans" pitchFamily="34" charset="-122"/>
                <a:cs typeface="Open Sans" pitchFamily="34" charset="-120"/>
              </a:rPr>
              <a:t>Crearea unei politici pentru efectuarea de backup-uri regulate pentru a preveni pierderea datelor și a informațiilor.</a:t>
            </a:r>
            <a:endParaRPr lang="en-US" dirty="0"/>
          </a:p>
        </p:txBody>
      </p:sp>
      <p:pic>
        <p:nvPicPr>
          <p:cNvPr id="8" name="Image 1" descr="preencoded.png"/>
          <p:cNvPicPr>
            <a:picLocks noChangeAspect="1"/>
          </p:cNvPicPr>
          <p:nvPr/>
        </p:nvPicPr>
        <p:blipFill>
          <a:blip r:embed="rId4"/>
          <a:stretch>
            <a:fillRect/>
          </a:stretch>
        </p:blipFill>
        <p:spPr>
          <a:xfrm>
            <a:off x="8734365" y="1194950"/>
            <a:ext cx="3577471" cy="1979472"/>
          </a:xfrm>
          <a:prstGeom prst="rect">
            <a:avLst/>
          </a:prstGeom>
        </p:spPr>
      </p:pic>
      <p:sp>
        <p:nvSpPr>
          <p:cNvPr id="9" name="Text 5"/>
          <p:cNvSpPr/>
          <p:nvPr/>
        </p:nvSpPr>
        <p:spPr>
          <a:xfrm>
            <a:off x="8734365" y="3421498"/>
            <a:ext cx="2956560" cy="243007"/>
          </a:xfrm>
          <a:prstGeom prst="rect">
            <a:avLst/>
          </a:prstGeom>
          <a:noFill/>
          <a:ln/>
        </p:spPr>
        <p:txBody>
          <a:bodyPr wrap="none" rtlCol="0" anchor="t"/>
          <a:lstStyle/>
          <a:p>
            <a:pPr marL="0" indent="0" algn="l">
              <a:lnSpc>
                <a:spcPts val="1914"/>
              </a:lnSpc>
              <a:buNone/>
            </a:pPr>
            <a:r>
              <a:rPr lang="en-US" sz="2000" b="1" dirty="0">
                <a:solidFill>
                  <a:srgbClr val="101014"/>
                </a:solidFill>
                <a:latin typeface="Playfair Display" pitchFamily="34" charset="0"/>
                <a:ea typeface="Playfair Display" pitchFamily="34" charset="-122"/>
                <a:cs typeface="Playfair Display" pitchFamily="34" charset="-120"/>
              </a:rPr>
              <a:t>Formarea în domeniul securității</a:t>
            </a:r>
            <a:endParaRPr lang="en-US" sz="2000" dirty="0"/>
          </a:p>
        </p:txBody>
      </p:sp>
      <p:sp>
        <p:nvSpPr>
          <p:cNvPr id="10" name="Text 6"/>
          <p:cNvSpPr/>
          <p:nvPr/>
        </p:nvSpPr>
        <p:spPr>
          <a:xfrm>
            <a:off x="8734365" y="3866078"/>
            <a:ext cx="5060463" cy="497443"/>
          </a:xfrm>
          <a:prstGeom prst="rect">
            <a:avLst/>
          </a:prstGeom>
          <a:noFill/>
          <a:ln/>
        </p:spPr>
        <p:txBody>
          <a:bodyPr wrap="square" rtlCol="0" anchor="t"/>
          <a:lstStyle/>
          <a:p>
            <a:pPr marL="0" indent="0" algn="l">
              <a:lnSpc>
                <a:spcPts val="1960"/>
              </a:lnSpc>
              <a:buNone/>
            </a:pPr>
            <a:r>
              <a:rPr lang="en-US" dirty="0">
                <a:solidFill>
                  <a:srgbClr val="39393C"/>
                </a:solidFill>
                <a:latin typeface="Open Sans" pitchFamily="34" charset="0"/>
                <a:ea typeface="Open Sans" pitchFamily="34" charset="-122"/>
                <a:cs typeface="Open Sans" pitchFamily="34" charset="-120"/>
              </a:rPr>
              <a:t>Angajarea unui formator pentru instruirea angajaților în privința securității informaționale.</a:t>
            </a:r>
            <a:endParaRPr lang="en-US" dirty="0"/>
          </a:p>
        </p:txBody>
      </p:sp>
      <p:pic>
        <p:nvPicPr>
          <p:cNvPr id="11" name="Image 2" descr="preencoded.png"/>
          <p:cNvPicPr>
            <a:picLocks noChangeAspect="1"/>
          </p:cNvPicPr>
          <p:nvPr/>
        </p:nvPicPr>
        <p:blipFill>
          <a:blip r:embed="rId5"/>
          <a:stretch>
            <a:fillRect/>
          </a:stretch>
        </p:blipFill>
        <p:spPr>
          <a:xfrm>
            <a:off x="1697774" y="5192446"/>
            <a:ext cx="3577352" cy="1870850"/>
          </a:xfrm>
          <a:prstGeom prst="rect">
            <a:avLst/>
          </a:prstGeom>
        </p:spPr>
      </p:pic>
      <p:sp>
        <p:nvSpPr>
          <p:cNvPr id="12" name="Text 7"/>
          <p:cNvSpPr/>
          <p:nvPr/>
        </p:nvSpPr>
        <p:spPr>
          <a:xfrm>
            <a:off x="1697774" y="7268853"/>
            <a:ext cx="1775460" cy="243007"/>
          </a:xfrm>
          <a:prstGeom prst="rect">
            <a:avLst/>
          </a:prstGeom>
          <a:noFill/>
          <a:ln/>
        </p:spPr>
        <p:txBody>
          <a:bodyPr wrap="none" rtlCol="0" anchor="t"/>
          <a:lstStyle/>
          <a:p>
            <a:pPr marL="0" indent="0" algn="l">
              <a:lnSpc>
                <a:spcPts val="1914"/>
              </a:lnSpc>
              <a:buNone/>
            </a:pPr>
            <a:r>
              <a:rPr lang="en-US" sz="2000" b="1" dirty="0">
                <a:solidFill>
                  <a:srgbClr val="101014"/>
                </a:solidFill>
                <a:latin typeface="Playfair Display" pitchFamily="34" charset="0"/>
                <a:ea typeface="Playfair Display" pitchFamily="34" charset="-122"/>
                <a:cs typeface="Playfair Display" pitchFamily="34" charset="-120"/>
              </a:rPr>
              <a:t>Controlul Accesului</a:t>
            </a:r>
            <a:endParaRPr lang="en-US" sz="2000" dirty="0"/>
          </a:p>
        </p:txBody>
      </p:sp>
      <p:sp>
        <p:nvSpPr>
          <p:cNvPr id="13" name="Text 8"/>
          <p:cNvSpPr/>
          <p:nvPr/>
        </p:nvSpPr>
        <p:spPr>
          <a:xfrm>
            <a:off x="1684557" y="7586213"/>
            <a:ext cx="4810835" cy="746165"/>
          </a:xfrm>
          <a:prstGeom prst="rect">
            <a:avLst/>
          </a:prstGeom>
          <a:noFill/>
          <a:ln/>
        </p:spPr>
        <p:txBody>
          <a:bodyPr wrap="square" rtlCol="0" anchor="t"/>
          <a:lstStyle/>
          <a:p>
            <a:pPr marL="0" indent="0" algn="l">
              <a:lnSpc>
                <a:spcPts val="1960"/>
              </a:lnSpc>
              <a:buNone/>
            </a:pPr>
            <a:r>
              <a:rPr lang="en-US" dirty="0">
                <a:solidFill>
                  <a:srgbClr val="39393C"/>
                </a:solidFill>
                <a:latin typeface="Open Sans" pitchFamily="34" charset="0"/>
                <a:ea typeface="Open Sans" pitchFamily="34" charset="-122"/>
                <a:cs typeface="Open Sans" pitchFamily="34" charset="-120"/>
              </a:rPr>
              <a:t>Limitarea accesului la informațiile sensibile și crearea unui sistem de autorizare pentru accesul la aceste informații.</a:t>
            </a:r>
            <a:endParaRPr lang="en-US" dirty="0"/>
          </a:p>
        </p:txBody>
      </p:sp>
      <p:pic>
        <p:nvPicPr>
          <p:cNvPr id="14" name="Image 3" descr="preencoded.png"/>
          <p:cNvPicPr>
            <a:picLocks noChangeAspect="1"/>
          </p:cNvPicPr>
          <p:nvPr/>
        </p:nvPicPr>
        <p:blipFill>
          <a:blip r:embed="rId6"/>
          <a:stretch>
            <a:fillRect/>
          </a:stretch>
        </p:blipFill>
        <p:spPr>
          <a:xfrm>
            <a:off x="8734365" y="4941112"/>
            <a:ext cx="3577471" cy="1979473"/>
          </a:xfrm>
          <a:prstGeom prst="rect">
            <a:avLst/>
          </a:prstGeom>
        </p:spPr>
      </p:pic>
      <p:sp>
        <p:nvSpPr>
          <p:cNvPr id="15" name="Text 9"/>
          <p:cNvSpPr/>
          <p:nvPr/>
        </p:nvSpPr>
        <p:spPr>
          <a:xfrm>
            <a:off x="8734365" y="7147348"/>
            <a:ext cx="2065020" cy="243007"/>
          </a:xfrm>
          <a:prstGeom prst="rect">
            <a:avLst/>
          </a:prstGeom>
          <a:noFill/>
          <a:ln/>
        </p:spPr>
        <p:txBody>
          <a:bodyPr wrap="none" rtlCol="0" anchor="t"/>
          <a:lstStyle/>
          <a:p>
            <a:pPr marL="0" indent="0" algn="l">
              <a:lnSpc>
                <a:spcPts val="1914"/>
              </a:lnSpc>
              <a:buNone/>
            </a:pPr>
            <a:r>
              <a:rPr lang="en-US" sz="2000" b="1" dirty="0">
                <a:solidFill>
                  <a:srgbClr val="101014"/>
                </a:solidFill>
                <a:latin typeface="Playfair Display" pitchFamily="34" charset="0"/>
                <a:ea typeface="Playfair Display" pitchFamily="34" charset="-122"/>
                <a:cs typeface="Playfair Display" pitchFamily="34" charset="-120"/>
              </a:rPr>
              <a:t>Politici si Regulamente</a:t>
            </a:r>
            <a:endParaRPr lang="en-US" sz="2000" dirty="0"/>
          </a:p>
        </p:txBody>
      </p:sp>
      <p:sp>
        <p:nvSpPr>
          <p:cNvPr id="16" name="Text 10"/>
          <p:cNvSpPr/>
          <p:nvPr/>
        </p:nvSpPr>
        <p:spPr>
          <a:xfrm>
            <a:off x="8734365" y="7511860"/>
            <a:ext cx="5265414" cy="746165"/>
          </a:xfrm>
          <a:prstGeom prst="rect">
            <a:avLst/>
          </a:prstGeom>
          <a:noFill/>
          <a:ln/>
        </p:spPr>
        <p:txBody>
          <a:bodyPr wrap="square" rtlCol="0" anchor="t"/>
          <a:lstStyle/>
          <a:p>
            <a:pPr marL="0" indent="0" algn="l">
              <a:lnSpc>
                <a:spcPts val="1960"/>
              </a:lnSpc>
              <a:buNone/>
            </a:pPr>
            <a:r>
              <a:rPr lang="en-US" dirty="0">
                <a:solidFill>
                  <a:srgbClr val="39393C"/>
                </a:solidFill>
                <a:latin typeface="Open Sans" pitchFamily="34" charset="0"/>
                <a:ea typeface="Open Sans" pitchFamily="34" charset="-122"/>
                <a:cs typeface="Open Sans" pitchFamily="34" charset="-120"/>
              </a:rPr>
              <a:t>Înființarea de politici și regulamente clare privind securitatea informațiilor, care să fie respectate în toate etapele de dezvoltare și utilizare.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37934"/>
          </a:xfrm>
          <a:prstGeom prst="rect">
            <a:avLst/>
          </a:prstGeom>
          <a:solidFill>
            <a:srgbClr val="F3F3F7"/>
          </a:solidFill>
          <a:ln/>
        </p:spPr>
      </p:sp>
      <p:sp>
        <p:nvSpPr>
          <p:cNvPr id="4" name="Text 2"/>
          <p:cNvSpPr/>
          <p:nvPr/>
        </p:nvSpPr>
        <p:spPr>
          <a:xfrm>
            <a:off x="2533769" y="553522"/>
            <a:ext cx="9562743" cy="1258014"/>
          </a:xfrm>
          <a:prstGeom prst="rect">
            <a:avLst/>
          </a:prstGeom>
          <a:noFill/>
          <a:ln/>
        </p:spPr>
        <p:txBody>
          <a:bodyPr wrap="square" rtlCol="0" anchor="t"/>
          <a:lstStyle/>
          <a:p>
            <a:pPr>
              <a:lnSpc>
                <a:spcPts val="4954"/>
              </a:lnSpc>
            </a:pPr>
            <a:r>
              <a:rPr lang="ro-RO" sz="2800" b="1" dirty="0"/>
              <a:t>Securitatea informațională este de o importanță crucială în  societatea modernă din mai multe motive: </a:t>
            </a:r>
            <a:endParaRPr lang="en-US" sz="2800" b="1" dirty="0"/>
          </a:p>
        </p:txBody>
      </p:sp>
      <p:sp>
        <p:nvSpPr>
          <p:cNvPr id="5" name="Shape 3"/>
          <p:cNvSpPr/>
          <p:nvPr/>
        </p:nvSpPr>
        <p:spPr>
          <a:xfrm>
            <a:off x="1087761" y="2214086"/>
            <a:ext cx="12454758" cy="578763"/>
          </a:xfrm>
          <a:prstGeom prst="rect">
            <a:avLst/>
          </a:prstGeom>
          <a:solidFill>
            <a:srgbClr val="E4E4ED"/>
          </a:solidFill>
          <a:ln/>
        </p:spPr>
      </p:sp>
      <p:sp>
        <p:nvSpPr>
          <p:cNvPr id="6" name="Text 4"/>
          <p:cNvSpPr/>
          <p:nvPr/>
        </p:nvSpPr>
        <p:spPr>
          <a:xfrm>
            <a:off x="2735104" y="2341244"/>
            <a:ext cx="1844638" cy="322064"/>
          </a:xfrm>
          <a:prstGeom prst="rect">
            <a:avLst/>
          </a:prstGeom>
          <a:noFill/>
          <a:ln/>
        </p:spPr>
        <p:txBody>
          <a:bodyPr wrap="none" rtlCol="0" anchor="t"/>
          <a:lstStyle/>
          <a:p>
            <a:pPr marL="0" indent="0" algn="ctr">
              <a:lnSpc>
                <a:spcPts val="2536"/>
              </a:lnSpc>
              <a:buNone/>
            </a:pPr>
            <a:r>
              <a:rPr lang="ro-RO" sz="1585" dirty="0">
                <a:solidFill>
                  <a:srgbClr val="39393C"/>
                </a:solidFill>
                <a:latin typeface="Open Sans" pitchFamily="34" charset="0"/>
                <a:ea typeface="Open Sans" pitchFamily="34" charset="-122"/>
                <a:cs typeface="Open Sans" pitchFamily="34" charset="-120"/>
              </a:rPr>
              <a:t>Motiv</a:t>
            </a:r>
            <a:endParaRPr lang="en-US" sz="1585" dirty="0"/>
          </a:p>
        </p:txBody>
      </p:sp>
      <p:sp>
        <p:nvSpPr>
          <p:cNvPr id="7" name="Text 5"/>
          <p:cNvSpPr/>
          <p:nvPr/>
        </p:nvSpPr>
        <p:spPr>
          <a:xfrm>
            <a:off x="8785442" y="2357280"/>
            <a:ext cx="1844638" cy="322064"/>
          </a:xfrm>
          <a:prstGeom prst="rect">
            <a:avLst/>
          </a:prstGeom>
          <a:noFill/>
          <a:ln/>
        </p:spPr>
        <p:txBody>
          <a:bodyPr wrap="none" rtlCol="0" anchor="t"/>
          <a:lstStyle/>
          <a:p>
            <a:pPr marL="0" indent="0" algn="ctr">
              <a:lnSpc>
                <a:spcPts val="2536"/>
              </a:lnSpc>
              <a:buNone/>
            </a:pPr>
            <a:r>
              <a:rPr lang="en-US" sz="1585" dirty="0">
                <a:solidFill>
                  <a:srgbClr val="39393C"/>
                </a:solidFill>
                <a:latin typeface="Open Sans" pitchFamily="34" charset="0"/>
                <a:ea typeface="Open Sans" pitchFamily="34" charset="-122"/>
                <a:cs typeface="Open Sans" pitchFamily="34" charset="-120"/>
              </a:rPr>
              <a:t>Descriere</a:t>
            </a:r>
            <a:endParaRPr lang="en-US" sz="1585" dirty="0"/>
          </a:p>
        </p:txBody>
      </p:sp>
      <p:sp>
        <p:nvSpPr>
          <p:cNvPr id="8" name="Text 6"/>
          <p:cNvSpPr/>
          <p:nvPr/>
        </p:nvSpPr>
        <p:spPr>
          <a:xfrm>
            <a:off x="1087821" y="3113722"/>
            <a:ext cx="4375071" cy="322064"/>
          </a:xfrm>
          <a:prstGeom prst="rect">
            <a:avLst/>
          </a:prstGeom>
          <a:noFill/>
          <a:ln/>
        </p:spPr>
        <p:txBody>
          <a:bodyPr wrap="none" rtlCol="0" anchor="t"/>
          <a:lstStyle/>
          <a:p>
            <a:pPr>
              <a:lnSpc>
                <a:spcPts val="2536"/>
              </a:lnSpc>
            </a:pPr>
            <a:r>
              <a:rPr lang="ro-RO" dirty="0"/>
              <a:t>Protecția datelor personale</a:t>
            </a:r>
            <a:r>
              <a:rPr lang="ro-RO" sz="1600" dirty="0"/>
              <a:t> </a:t>
            </a:r>
            <a:endParaRPr lang="en-US" sz="1585" dirty="0"/>
          </a:p>
        </p:txBody>
      </p:sp>
      <p:sp>
        <p:nvSpPr>
          <p:cNvPr id="9" name="Text 7"/>
          <p:cNvSpPr/>
          <p:nvPr/>
        </p:nvSpPr>
        <p:spPr>
          <a:xfrm>
            <a:off x="6554720" y="2792848"/>
            <a:ext cx="6987860" cy="892493"/>
          </a:xfrm>
          <a:prstGeom prst="rect">
            <a:avLst/>
          </a:prstGeom>
          <a:noFill/>
          <a:ln/>
        </p:spPr>
        <p:txBody>
          <a:bodyPr wrap="square" rtlCol="0" anchor="t"/>
          <a:lstStyle/>
          <a:p>
            <a:pPr>
              <a:lnSpc>
                <a:spcPts val="2536"/>
              </a:lnSpc>
            </a:pPr>
            <a:r>
              <a:rPr lang="ro-RO" dirty="0"/>
              <a:t>Asigurarea confidențialității informațiilor este esențială pentru prevenirea furtului de identitate și a utilizării frauduloase a acestor date.</a:t>
            </a:r>
            <a:r>
              <a:rPr lang="ro-RO" sz="1600" dirty="0"/>
              <a:t>  </a:t>
            </a:r>
            <a:endParaRPr lang="en-US" sz="1585" dirty="0"/>
          </a:p>
        </p:txBody>
      </p:sp>
      <p:sp>
        <p:nvSpPr>
          <p:cNvPr id="10" name="Shape 8"/>
          <p:cNvSpPr/>
          <p:nvPr/>
        </p:nvSpPr>
        <p:spPr>
          <a:xfrm>
            <a:off x="1087821" y="3693676"/>
            <a:ext cx="12454758" cy="1222891"/>
          </a:xfrm>
          <a:prstGeom prst="rect">
            <a:avLst/>
          </a:prstGeom>
          <a:solidFill>
            <a:srgbClr val="E4E4ED"/>
          </a:solidFill>
          <a:ln/>
        </p:spPr>
      </p:sp>
      <p:sp>
        <p:nvSpPr>
          <p:cNvPr id="11" name="Text 9"/>
          <p:cNvSpPr/>
          <p:nvPr/>
        </p:nvSpPr>
        <p:spPr>
          <a:xfrm>
            <a:off x="1087821" y="4093519"/>
            <a:ext cx="4576406" cy="386239"/>
          </a:xfrm>
          <a:prstGeom prst="rect">
            <a:avLst/>
          </a:prstGeom>
          <a:noFill/>
          <a:ln/>
        </p:spPr>
        <p:txBody>
          <a:bodyPr wrap="none" rtlCol="0" anchor="t"/>
          <a:lstStyle/>
          <a:p>
            <a:pPr>
              <a:lnSpc>
                <a:spcPts val="2536"/>
              </a:lnSpc>
            </a:pPr>
            <a:r>
              <a:rPr lang="ro-RO" dirty="0"/>
              <a:t>Protecția afacerilor și a proprietății intelectuale</a:t>
            </a:r>
            <a:r>
              <a:rPr lang="ro-RO" sz="1600" dirty="0"/>
              <a:t> </a:t>
            </a:r>
            <a:endParaRPr lang="en-US" sz="1585" dirty="0"/>
          </a:p>
        </p:txBody>
      </p:sp>
      <p:sp>
        <p:nvSpPr>
          <p:cNvPr id="12" name="Text 10"/>
          <p:cNvSpPr/>
          <p:nvPr/>
        </p:nvSpPr>
        <p:spPr>
          <a:xfrm>
            <a:off x="6554720" y="3822025"/>
            <a:ext cx="6987799" cy="966192"/>
          </a:xfrm>
          <a:prstGeom prst="rect">
            <a:avLst/>
          </a:prstGeom>
          <a:noFill/>
          <a:ln/>
        </p:spPr>
        <p:txBody>
          <a:bodyPr wrap="square" rtlCol="0" anchor="t"/>
          <a:lstStyle/>
          <a:p>
            <a:pPr>
              <a:lnSpc>
                <a:spcPts val="2536"/>
              </a:lnSpc>
            </a:pPr>
            <a:r>
              <a:rPr lang="ro-RO" dirty="0"/>
              <a:t>Securitatea informațională este vitală pentru protejarea informațiilor de afaceri și a proprietății intelectuale împotriva concurenței neloiale sau a spionajului industrial</a:t>
            </a:r>
            <a:r>
              <a:rPr lang="ro-RO" sz="1600" dirty="0"/>
              <a:t> </a:t>
            </a:r>
            <a:br>
              <a:rPr lang="ro-RO" sz="1600" dirty="0"/>
            </a:br>
            <a:endParaRPr lang="en-US" sz="1585" dirty="0"/>
          </a:p>
        </p:txBody>
      </p:sp>
      <p:sp>
        <p:nvSpPr>
          <p:cNvPr id="13" name="Text 11"/>
          <p:cNvSpPr/>
          <p:nvPr/>
        </p:nvSpPr>
        <p:spPr>
          <a:xfrm>
            <a:off x="1087821" y="5272207"/>
            <a:ext cx="4375071" cy="322064"/>
          </a:xfrm>
          <a:prstGeom prst="rect">
            <a:avLst/>
          </a:prstGeom>
          <a:noFill/>
          <a:ln/>
        </p:spPr>
        <p:txBody>
          <a:bodyPr wrap="none" rtlCol="0" anchor="t"/>
          <a:lstStyle/>
          <a:p>
            <a:pPr>
              <a:lnSpc>
                <a:spcPts val="2536"/>
              </a:lnSpc>
            </a:pPr>
            <a:r>
              <a:rPr lang="ro-RO" dirty="0"/>
              <a:t>Conformitatea legală</a:t>
            </a:r>
            <a:r>
              <a:rPr lang="ro-RO" sz="1600" dirty="0"/>
              <a:t> </a:t>
            </a:r>
            <a:endParaRPr lang="en-US" sz="1585" dirty="0"/>
          </a:p>
        </p:txBody>
      </p:sp>
      <p:sp>
        <p:nvSpPr>
          <p:cNvPr id="14" name="Text 12"/>
          <p:cNvSpPr/>
          <p:nvPr/>
        </p:nvSpPr>
        <p:spPr>
          <a:xfrm>
            <a:off x="6554720" y="5044916"/>
            <a:ext cx="6987799" cy="966192"/>
          </a:xfrm>
          <a:prstGeom prst="rect">
            <a:avLst/>
          </a:prstGeom>
          <a:noFill/>
          <a:ln/>
        </p:spPr>
        <p:txBody>
          <a:bodyPr wrap="square" rtlCol="0" anchor="t"/>
          <a:lstStyle/>
          <a:p>
            <a:pPr>
              <a:lnSpc>
                <a:spcPts val="2536"/>
              </a:lnSpc>
            </a:pPr>
            <a:r>
              <a:rPr lang="ro-RO" dirty="0"/>
              <a:t>Multe jurisdicții au legi și reglementări stricte privind protecția datelor și</a:t>
            </a:r>
            <a:br>
              <a:rPr lang="ro-RO" dirty="0"/>
            </a:br>
            <a:r>
              <a:rPr lang="ro-RO" dirty="0"/>
              <a:t>securitatea informațională. Organizațiile trebuie să respecte aceste norme pentru a evita consecințe legale.</a:t>
            </a:r>
            <a:r>
              <a:rPr lang="ro-RO" sz="1600" dirty="0"/>
              <a:t> </a:t>
            </a:r>
            <a:br>
              <a:rPr lang="ro-RO" sz="1600" dirty="0"/>
            </a:br>
            <a:endParaRPr lang="en-US" sz="1585" dirty="0"/>
          </a:p>
        </p:txBody>
      </p:sp>
      <p:sp>
        <p:nvSpPr>
          <p:cNvPr id="15" name="Shape 13"/>
          <p:cNvSpPr/>
          <p:nvPr/>
        </p:nvSpPr>
        <p:spPr>
          <a:xfrm>
            <a:off x="1087821" y="6139458"/>
            <a:ext cx="12454758" cy="1544955"/>
          </a:xfrm>
          <a:prstGeom prst="rect">
            <a:avLst/>
          </a:prstGeom>
          <a:solidFill>
            <a:srgbClr val="E4E4ED"/>
          </a:solidFill>
          <a:ln/>
        </p:spPr>
      </p:sp>
      <p:sp>
        <p:nvSpPr>
          <p:cNvPr id="16" name="Text 14"/>
          <p:cNvSpPr/>
          <p:nvPr/>
        </p:nvSpPr>
        <p:spPr>
          <a:xfrm>
            <a:off x="1087761" y="6589871"/>
            <a:ext cx="4375071" cy="322064"/>
          </a:xfrm>
          <a:prstGeom prst="rect">
            <a:avLst/>
          </a:prstGeom>
          <a:noFill/>
          <a:ln/>
        </p:spPr>
        <p:txBody>
          <a:bodyPr wrap="none" rtlCol="0" anchor="t"/>
          <a:lstStyle/>
          <a:p>
            <a:pPr>
              <a:lnSpc>
                <a:spcPts val="2536"/>
              </a:lnSpc>
            </a:pPr>
            <a:r>
              <a:rPr lang="ro-RO" dirty="0"/>
              <a:t>Continuitatea afacerii</a:t>
            </a:r>
            <a:r>
              <a:rPr lang="ro-RO" sz="1600" dirty="0"/>
              <a:t> </a:t>
            </a:r>
            <a:endParaRPr lang="en-US" sz="1585" dirty="0"/>
          </a:p>
        </p:txBody>
      </p:sp>
      <p:sp>
        <p:nvSpPr>
          <p:cNvPr id="17" name="Text 15"/>
          <p:cNvSpPr/>
          <p:nvPr/>
        </p:nvSpPr>
        <p:spPr>
          <a:xfrm>
            <a:off x="6550594" y="6267807"/>
            <a:ext cx="6991986" cy="1288256"/>
          </a:xfrm>
          <a:prstGeom prst="rect">
            <a:avLst/>
          </a:prstGeom>
          <a:noFill/>
          <a:ln/>
        </p:spPr>
        <p:txBody>
          <a:bodyPr wrap="square" rtlCol="0" anchor="t"/>
          <a:lstStyle/>
          <a:p>
            <a:pPr>
              <a:lnSpc>
                <a:spcPts val="2536"/>
              </a:lnSpc>
            </a:pPr>
            <a:r>
              <a:rPr lang="ro-RO" dirty="0"/>
              <a:t>Asigurarea disponibilității datelor și a infrastructurii informatice este esențială pentru menținerea funcționării normale a afacerilor în fața amenințărilor precum atacurile cibernetice sau dezastrele naturale</a:t>
            </a:r>
            <a:r>
              <a:rPr lang="ro-RO" sz="1600" dirty="0"/>
              <a:t> </a:t>
            </a:r>
            <a:br>
              <a:rPr lang="ro-RO" sz="1600" dirty="0"/>
            </a:br>
            <a:endParaRPr lang="en-US" sz="158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a:extLst>
              <a:ext uri="{FF2B5EF4-FFF2-40B4-BE49-F238E27FC236}">
                <a16:creationId xmlns:a16="http://schemas.microsoft.com/office/drawing/2014/main" id="{FF4C43A3-FAA0-404A-BE27-E42CC2E5E411}"/>
              </a:ext>
            </a:extLst>
          </p:cNvPr>
          <p:cNvSpPr/>
          <p:nvPr/>
        </p:nvSpPr>
        <p:spPr>
          <a:xfrm>
            <a:off x="0" y="0"/>
            <a:ext cx="14630400" cy="8237934"/>
          </a:xfrm>
          <a:prstGeom prst="rect">
            <a:avLst/>
          </a:prstGeom>
          <a:solidFill>
            <a:srgbClr val="F3F3F7"/>
          </a:solidFill>
          <a:ln/>
        </p:spPr>
      </p:sp>
      <p:sp>
        <p:nvSpPr>
          <p:cNvPr id="3" name="TextBox 2">
            <a:extLst>
              <a:ext uri="{FF2B5EF4-FFF2-40B4-BE49-F238E27FC236}">
                <a16:creationId xmlns:a16="http://schemas.microsoft.com/office/drawing/2014/main" id="{84948986-CDB1-4D4D-B7DB-C19B0D52FDBC}"/>
              </a:ext>
            </a:extLst>
          </p:cNvPr>
          <p:cNvSpPr txBox="1"/>
          <p:nvPr/>
        </p:nvSpPr>
        <p:spPr>
          <a:xfrm>
            <a:off x="1148467" y="2547457"/>
            <a:ext cx="12331050" cy="923330"/>
          </a:xfrm>
          <a:prstGeom prst="rect">
            <a:avLst/>
          </a:prstGeom>
          <a:noFill/>
        </p:spPr>
        <p:txBody>
          <a:bodyPr wrap="square" rtlCol="0">
            <a:spAutoFit/>
          </a:bodyPr>
          <a:lstStyle/>
          <a:p>
            <a:r>
              <a:rPr lang="ro-RO" dirty="0"/>
              <a:t>Creșterea exponențială a dispozitivelor de internet a dus la riscuri mai mari de securitate și confidențialitate. Multe astfel de riscuri sunt atribuite vulnerabilităților dispozitivelor care decurg din criminalitatea cibernetică de către hackeri și utilizării necorespunzătoare a resurselor sistemului. </a:t>
            </a:r>
          </a:p>
        </p:txBody>
      </p:sp>
      <p:sp>
        <p:nvSpPr>
          <p:cNvPr id="4" name="TextBox 3">
            <a:extLst>
              <a:ext uri="{FF2B5EF4-FFF2-40B4-BE49-F238E27FC236}">
                <a16:creationId xmlns:a16="http://schemas.microsoft.com/office/drawing/2014/main" id="{51CF923C-D195-4668-8F86-E88F71308567}"/>
              </a:ext>
            </a:extLst>
          </p:cNvPr>
          <p:cNvSpPr txBox="1"/>
          <p:nvPr/>
        </p:nvSpPr>
        <p:spPr>
          <a:xfrm>
            <a:off x="833199" y="613404"/>
            <a:ext cx="7498784" cy="584775"/>
          </a:xfrm>
          <a:prstGeom prst="rect">
            <a:avLst/>
          </a:prstGeom>
          <a:noFill/>
        </p:spPr>
        <p:txBody>
          <a:bodyPr wrap="none" rtlCol="0">
            <a:spAutoFit/>
          </a:bodyPr>
          <a:lstStyle/>
          <a:p>
            <a:r>
              <a:rPr lang="ro-RO" sz="3200" b="1" dirty="0"/>
              <a:t>RISCURI, AMENINȚĂRI ȘI VULNERABILITĂȚI</a:t>
            </a:r>
            <a:r>
              <a:rPr lang="ro-RO" sz="3200" dirty="0"/>
              <a:t> </a:t>
            </a:r>
          </a:p>
        </p:txBody>
      </p:sp>
      <p:sp>
        <p:nvSpPr>
          <p:cNvPr id="5" name="Shape 4">
            <a:extLst>
              <a:ext uri="{FF2B5EF4-FFF2-40B4-BE49-F238E27FC236}">
                <a16:creationId xmlns:a16="http://schemas.microsoft.com/office/drawing/2014/main" id="{CCA09C2B-34D4-47F8-BE9C-0D346CC6372C}"/>
              </a:ext>
            </a:extLst>
          </p:cNvPr>
          <p:cNvSpPr/>
          <p:nvPr/>
        </p:nvSpPr>
        <p:spPr>
          <a:xfrm>
            <a:off x="655498" y="1825925"/>
            <a:ext cx="355402" cy="355402"/>
          </a:xfrm>
          <a:prstGeom prst="roundRect">
            <a:avLst>
              <a:gd name="adj" fmla="val 25726039"/>
            </a:avLst>
          </a:prstGeom>
          <a:solidFill>
            <a:srgbClr val="DE788D"/>
          </a:solidFill>
          <a:ln w="7620">
            <a:solidFill>
              <a:srgbClr val="FFFFFF"/>
            </a:solidFill>
            <a:prstDash val="solid"/>
          </a:ln>
        </p:spPr>
      </p:sp>
      <p:sp>
        <p:nvSpPr>
          <p:cNvPr id="6" name="TextBox 5">
            <a:extLst>
              <a:ext uri="{FF2B5EF4-FFF2-40B4-BE49-F238E27FC236}">
                <a16:creationId xmlns:a16="http://schemas.microsoft.com/office/drawing/2014/main" id="{C34FB9E6-9308-40C3-8DA8-232B44F62B2A}"/>
              </a:ext>
            </a:extLst>
          </p:cNvPr>
          <p:cNvSpPr txBox="1"/>
          <p:nvPr/>
        </p:nvSpPr>
        <p:spPr>
          <a:xfrm>
            <a:off x="1148467" y="1831033"/>
            <a:ext cx="1035861" cy="400110"/>
          </a:xfrm>
          <a:prstGeom prst="rect">
            <a:avLst/>
          </a:prstGeom>
          <a:noFill/>
        </p:spPr>
        <p:txBody>
          <a:bodyPr wrap="none" rtlCol="0">
            <a:spAutoFit/>
          </a:bodyPr>
          <a:lstStyle/>
          <a:p>
            <a:r>
              <a:rPr lang="ro-RO" sz="2000" b="1" dirty="0"/>
              <a:t>RISCURI</a:t>
            </a:r>
            <a:endParaRPr lang="ro-RO" sz="2000" dirty="0"/>
          </a:p>
        </p:txBody>
      </p:sp>
      <p:sp>
        <p:nvSpPr>
          <p:cNvPr id="7" name="Shape 4">
            <a:extLst>
              <a:ext uri="{FF2B5EF4-FFF2-40B4-BE49-F238E27FC236}">
                <a16:creationId xmlns:a16="http://schemas.microsoft.com/office/drawing/2014/main" id="{C6ED7AEE-C642-4E5D-BCAE-C83B6C8BC350}"/>
              </a:ext>
            </a:extLst>
          </p:cNvPr>
          <p:cNvSpPr/>
          <p:nvPr/>
        </p:nvSpPr>
        <p:spPr>
          <a:xfrm>
            <a:off x="653125" y="3759398"/>
            <a:ext cx="355402" cy="355402"/>
          </a:xfrm>
          <a:prstGeom prst="roundRect">
            <a:avLst>
              <a:gd name="adj" fmla="val 25726039"/>
            </a:avLst>
          </a:prstGeom>
          <a:solidFill>
            <a:srgbClr val="DE788D"/>
          </a:solidFill>
          <a:ln w="7620">
            <a:solidFill>
              <a:srgbClr val="FFFFFF"/>
            </a:solidFill>
            <a:prstDash val="solid"/>
          </a:ln>
        </p:spPr>
      </p:sp>
      <p:sp>
        <p:nvSpPr>
          <p:cNvPr id="8" name="TextBox 7">
            <a:extLst>
              <a:ext uri="{FF2B5EF4-FFF2-40B4-BE49-F238E27FC236}">
                <a16:creationId xmlns:a16="http://schemas.microsoft.com/office/drawing/2014/main" id="{7479607E-C62B-4D07-AC5D-6F0C299EF737}"/>
              </a:ext>
            </a:extLst>
          </p:cNvPr>
          <p:cNvSpPr txBox="1"/>
          <p:nvPr/>
        </p:nvSpPr>
        <p:spPr>
          <a:xfrm>
            <a:off x="1148467" y="3782345"/>
            <a:ext cx="1570366" cy="400110"/>
          </a:xfrm>
          <a:prstGeom prst="rect">
            <a:avLst/>
          </a:prstGeom>
          <a:noFill/>
        </p:spPr>
        <p:txBody>
          <a:bodyPr wrap="none" rtlCol="0">
            <a:spAutoFit/>
          </a:bodyPr>
          <a:lstStyle/>
          <a:p>
            <a:r>
              <a:rPr lang="ro-RO" sz="2000" b="1" dirty="0"/>
              <a:t>AMENINȚĂRI</a:t>
            </a:r>
            <a:endParaRPr lang="ro-RO" sz="2000" dirty="0"/>
          </a:p>
        </p:txBody>
      </p:sp>
      <p:sp>
        <p:nvSpPr>
          <p:cNvPr id="9" name="TextBox 8">
            <a:extLst>
              <a:ext uri="{FF2B5EF4-FFF2-40B4-BE49-F238E27FC236}">
                <a16:creationId xmlns:a16="http://schemas.microsoft.com/office/drawing/2014/main" id="{8A56AD36-7240-4DC3-A8B0-06D30417F0A3}"/>
              </a:ext>
            </a:extLst>
          </p:cNvPr>
          <p:cNvSpPr txBox="1"/>
          <p:nvPr/>
        </p:nvSpPr>
        <p:spPr>
          <a:xfrm>
            <a:off x="1142958" y="4214827"/>
            <a:ext cx="12161971" cy="1477328"/>
          </a:xfrm>
          <a:prstGeom prst="rect">
            <a:avLst/>
          </a:prstGeom>
          <a:noFill/>
        </p:spPr>
        <p:txBody>
          <a:bodyPr wrap="square" rtlCol="0">
            <a:spAutoFit/>
          </a:bodyPr>
          <a:lstStyle/>
          <a:p>
            <a:r>
              <a:rPr lang="ro-RO" dirty="0"/>
              <a:t>O amenințare este o acțiune care profită de slăbiciunile de securitate dintr-un sistem și are un impact negativ asupra acestuia. Amenințările pot proveni din două surse primare: oameni și natură. Amenințările naturale pot provoca daune grave sistemelor informatice. Puține măsuri de protecție pot fi implementate împotriva dezastrelor naturale și nimeni nu le poate împiedica să se întâmple. Amenințările umane sunt cele cauzate de oameni, cum ar fi amenințările rău intenționate constând în amenințări interne sau externe care caută să dăuneze și să perturbe un sistem. </a:t>
            </a:r>
          </a:p>
        </p:txBody>
      </p:sp>
      <p:sp>
        <p:nvSpPr>
          <p:cNvPr id="10" name="Shape 4">
            <a:extLst>
              <a:ext uri="{FF2B5EF4-FFF2-40B4-BE49-F238E27FC236}">
                <a16:creationId xmlns:a16="http://schemas.microsoft.com/office/drawing/2014/main" id="{807548BF-CB9F-4A57-8589-33C2A25D91D1}"/>
              </a:ext>
            </a:extLst>
          </p:cNvPr>
          <p:cNvSpPr/>
          <p:nvPr/>
        </p:nvSpPr>
        <p:spPr>
          <a:xfrm>
            <a:off x="653125" y="5820965"/>
            <a:ext cx="355402" cy="355402"/>
          </a:xfrm>
          <a:prstGeom prst="roundRect">
            <a:avLst>
              <a:gd name="adj" fmla="val 25726039"/>
            </a:avLst>
          </a:prstGeom>
          <a:solidFill>
            <a:srgbClr val="DE788D"/>
          </a:solidFill>
          <a:ln w="7620">
            <a:solidFill>
              <a:srgbClr val="FFFFFF"/>
            </a:solidFill>
            <a:prstDash val="solid"/>
          </a:ln>
        </p:spPr>
      </p:sp>
      <p:sp>
        <p:nvSpPr>
          <p:cNvPr id="11" name="TextBox 10">
            <a:extLst>
              <a:ext uri="{FF2B5EF4-FFF2-40B4-BE49-F238E27FC236}">
                <a16:creationId xmlns:a16="http://schemas.microsoft.com/office/drawing/2014/main" id="{40F48C6D-4A6B-4FF0-A96A-AE7E4ADF12E3}"/>
              </a:ext>
            </a:extLst>
          </p:cNvPr>
          <p:cNvSpPr txBox="1"/>
          <p:nvPr/>
        </p:nvSpPr>
        <p:spPr>
          <a:xfrm>
            <a:off x="1142958" y="5818189"/>
            <a:ext cx="2034403" cy="400110"/>
          </a:xfrm>
          <a:prstGeom prst="rect">
            <a:avLst/>
          </a:prstGeom>
          <a:noFill/>
        </p:spPr>
        <p:txBody>
          <a:bodyPr wrap="none" rtlCol="0">
            <a:spAutoFit/>
          </a:bodyPr>
          <a:lstStyle/>
          <a:p>
            <a:r>
              <a:rPr lang="ro-RO" sz="2000" b="1" dirty="0"/>
              <a:t>VULNERABILITĂȚI</a:t>
            </a:r>
            <a:endParaRPr lang="ro-RO" sz="2000" dirty="0"/>
          </a:p>
        </p:txBody>
      </p:sp>
      <p:sp>
        <p:nvSpPr>
          <p:cNvPr id="12" name="TextBox 11">
            <a:extLst>
              <a:ext uri="{FF2B5EF4-FFF2-40B4-BE49-F238E27FC236}">
                <a16:creationId xmlns:a16="http://schemas.microsoft.com/office/drawing/2014/main" id="{224DA6FB-770D-4B86-B41D-3868708146F0}"/>
              </a:ext>
            </a:extLst>
          </p:cNvPr>
          <p:cNvSpPr txBox="1"/>
          <p:nvPr/>
        </p:nvSpPr>
        <p:spPr>
          <a:xfrm>
            <a:off x="1148467" y="6460439"/>
            <a:ext cx="12156462" cy="1200329"/>
          </a:xfrm>
          <a:prstGeom prst="rect">
            <a:avLst/>
          </a:prstGeom>
          <a:noFill/>
        </p:spPr>
        <p:txBody>
          <a:bodyPr wrap="square" rtlCol="0">
            <a:spAutoFit/>
          </a:bodyPr>
          <a:lstStyle/>
          <a:p>
            <a:r>
              <a:rPr lang="ro-RO" dirty="0"/>
              <a:t>Vulnerabilitățile sunt punctele slabe ale unui sistem sau ale designului acestuia care permit unui intrus să execute comenzi, să acceseze date neautorizate și/sau să efectueze atacuri de refuzare a serviciului. Vulnerabilitățile pot fi găsite într-o varietate de zone ale sistemelor dispozitivelor de internet. În special, acestea pot fi slăbiciuni în hardware-</a:t>
            </a:r>
            <a:r>
              <a:rPr lang="ro-RO" dirty="0" err="1"/>
              <a:t>ul</a:t>
            </a:r>
            <a:r>
              <a:rPr lang="ro-RO" dirty="0"/>
              <a:t> sau software-</a:t>
            </a:r>
            <a:r>
              <a:rPr lang="ro-RO" dirty="0" err="1"/>
              <a:t>ul</a:t>
            </a:r>
            <a:r>
              <a:rPr lang="ro-RO" dirty="0"/>
              <a:t> sistemului, slăbiciuni în politicile și procedurile utilizate în sistemele și slăbiciunile utilizatorilor de sistem înșiși. </a:t>
            </a:r>
          </a:p>
        </p:txBody>
      </p:sp>
    </p:spTree>
    <p:extLst>
      <p:ext uri="{BB962C8B-B14F-4D97-AF65-F5344CB8AC3E}">
        <p14:creationId xmlns:p14="http://schemas.microsoft.com/office/powerpoint/2010/main" val="2793013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946</Words>
  <Application>Microsoft Office PowerPoint</Application>
  <PresentationFormat>Custom</PresentationFormat>
  <Paragraphs>95</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Open Sans</vt:lpstr>
      <vt:lpstr>Playfair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Natalia Cobzac</cp:lastModifiedBy>
  <cp:revision>15</cp:revision>
  <dcterms:created xsi:type="dcterms:W3CDTF">2023-11-16T09:32:24Z</dcterms:created>
  <dcterms:modified xsi:type="dcterms:W3CDTF">2023-11-16T11:03:58Z</dcterms:modified>
</cp:coreProperties>
</file>