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9" r:id="rId5"/>
    <p:sldId id="259" r:id="rId6"/>
    <p:sldId id="260" r:id="rId7"/>
    <p:sldId id="263" r:id="rId8"/>
    <p:sldId id="265" r:id="rId9"/>
    <p:sldId id="266" r:id="rId10"/>
    <p:sldId id="267" r:id="rId11"/>
    <p:sldId id="262"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10"/>
  </p:normalViewPr>
  <p:slideViewPr>
    <p:cSldViewPr snapToGrid="0" snapToObjects="1">
      <p:cViewPr>
        <p:scale>
          <a:sx n="79" d="100"/>
          <a:sy n="79" d="100"/>
        </p:scale>
        <p:origin x="-173" y="91"/>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5D2469A-582A-42C2-B456-FE0D92D36DED}" type="datetimeFigureOut">
              <a:rPr lang="ru-RU" smtClean="0"/>
              <a:t>13.11.2023</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F039B84A-FE49-430F-B426-DD78769C69E4}" type="slidenum">
              <a:rPr lang="ru-RU" smtClean="0"/>
              <a:t>‹#›</a:t>
            </a:fld>
            <a:endParaRPr lang="ru-RU"/>
          </a:p>
        </p:txBody>
      </p:sp>
    </p:spTree>
    <p:extLst>
      <p:ext uri="{BB962C8B-B14F-4D97-AF65-F5344CB8AC3E}">
        <p14:creationId xmlns:p14="http://schemas.microsoft.com/office/powerpoint/2010/main" val="323487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https://gamma.ap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gamma.ap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academic.oup.com/cybersecurity/article/9/1/tyad017/7240366" TargetMode="External"/><Relationship Id="rId5" Type="http://schemas.openxmlformats.org/officeDocument/2006/relationships/hyperlink" Target="http://surl.li/ncqan" TargetMode="External"/><Relationship Id="rId4" Type="http://schemas.openxmlformats.org/officeDocument/2006/relationships/hyperlink" Target="http://www.iee.unn.ru/wp-content/uploads/sites/9/2018/02/2.Inf.ugrozy-vred.programmykomp.prestupleniya.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5" name="Text 2"/>
          <p:cNvSpPr/>
          <p:nvPr/>
        </p:nvSpPr>
        <p:spPr>
          <a:xfrm>
            <a:off x="1626670" y="1724413"/>
            <a:ext cx="9523583" cy="1666399"/>
          </a:xfrm>
          <a:prstGeom prst="rect">
            <a:avLst/>
          </a:prstGeom>
          <a:noFill/>
          <a:ln/>
        </p:spPr>
        <p:txBody>
          <a:bodyPr wrap="square" rtlCol="0" anchor="t"/>
          <a:lstStyle/>
          <a:p>
            <a:pPr marL="0" indent="0" algn="ctr">
              <a:lnSpc>
                <a:spcPts val="6561"/>
              </a:lnSpc>
              <a:buNone/>
            </a:pPr>
            <a:r>
              <a:rPr lang="en-US" sz="5249" dirty="0">
                <a:solidFill>
                  <a:srgbClr val="60A9FF"/>
                </a:solidFill>
                <a:latin typeface="Roboto Slab" pitchFamily="34" charset="0"/>
                <a:ea typeface="Roboto Slab" pitchFamily="34" charset="-122"/>
                <a:cs typeface="Roboto Slab" pitchFamily="34" charset="-120"/>
              </a:rPr>
              <a:t>Spațiul </a:t>
            </a:r>
            <a:r>
              <a:rPr lang="en-US" sz="5249" dirty="0" err="1">
                <a:solidFill>
                  <a:srgbClr val="60A9FF"/>
                </a:solidFill>
                <a:latin typeface="Roboto Slab" pitchFamily="34" charset="0"/>
                <a:ea typeface="Roboto Slab" pitchFamily="34" charset="-122"/>
                <a:cs typeface="Roboto Slab" pitchFamily="34" charset="-120"/>
              </a:rPr>
              <a:t>informațional</a:t>
            </a:r>
            <a:r>
              <a:rPr lang="en-US" sz="5249" dirty="0">
                <a:solidFill>
                  <a:srgbClr val="60A9FF"/>
                </a:solidFill>
                <a:latin typeface="Roboto Slab" pitchFamily="34" charset="0"/>
                <a:ea typeface="Roboto Slab" pitchFamily="34" charset="-122"/>
                <a:cs typeface="Roboto Slab" pitchFamily="34" charset="-120"/>
              </a:rPr>
              <a:t> </a:t>
            </a:r>
            <a:r>
              <a:rPr lang="en-US" sz="5249" dirty="0" smtClean="0">
                <a:solidFill>
                  <a:srgbClr val="60A9FF"/>
                </a:solidFill>
                <a:latin typeface="Roboto Slab" pitchFamily="34" charset="0"/>
                <a:ea typeface="Roboto Slab" pitchFamily="34" charset="-122"/>
                <a:cs typeface="Roboto Slab" pitchFamily="34" charset="-120"/>
              </a:rPr>
              <a:t>-</a:t>
            </a:r>
            <a:r>
              <a:rPr lang="en-US" sz="5249" dirty="0" err="1" smtClean="0">
                <a:solidFill>
                  <a:srgbClr val="60A9FF"/>
                </a:solidFill>
                <a:latin typeface="Roboto Slab" pitchFamily="34" charset="0"/>
                <a:ea typeface="Roboto Slab" pitchFamily="34" charset="-122"/>
                <a:cs typeface="Roboto Slab" pitchFamily="34" charset="-120"/>
              </a:rPr>
              <a:t>teren</a:t>
            </a:r>
            <a:r>
              <a:rPr lang="en-US" sz="5249" dirty="0" smtClean="0">
                <a:solidFill>
                  <a:srgbClr val="60A9FF"/>
                </a:solidFill>
                <a:latin typeface="Roboto Slab" pitchFamily="34" charset="0"/>
                <a:ea typeface="Roboto Slab" pitchFamily="34" charset="-122"/>
                <a:cs typeface="Roboto Slab" pitchFamily="34" charset="-120"/>
              </a:rPr>
              <a:t> </a:t>
            </a:r>
            <a:r>
              <a:rPr lang="en-US" sz="5249" dirty="0">
                <a:solidFill>
                  <a:srgbClr val="60A9FF"/>
                </a:solidFill>
                <a:latin typeface="Roboto Slab" pitchFamily="34" charset="0"/>
                <a:ea typeface="Roboto Slab" pitchFamily="34" charset="-122"/>
                <a:cs typeface="Roboto Slab" pitchFamily="34" charset="-120"/>
              </a:rPr>
              <a:t>de confruntare.</a:t>
            </a:r>
            <a:endParaRPr lang="en-US" sz="5249" dirty="0"/>
          </a:p>
        </p:txBody>
      </p:sp>
      <p:sp>
        <p:nvSpPr>
          <p:cNvPr id="6" name="Text 3"/>
          <p:cNvSpPr/>
          <p:nvPr/>
        </p:nvSpPr>
        <p:spPr>
          <a:xfrm>
            <a:off x="833199" y="4965630"/>
            <a:ext cx="7477601" cy="355402"/>
          </a:xfrm>
          <a:prstGeom prst="rect">
            <a:avLst/>
          </a:prstGeom>
          <a:noFill/>
          <a:ln/>
        </p:spPr>
        <p:txBody>
          <a:bodyPr wrap="none" rtlCol="0" anchor="t"/>
          <a:lstStyle/>
          <a:p>
            <a:pPr marL="0" indent="0">
              <a:lnSpc>
                <a:spcPts val="2799"/>
              </a:lnSpc>
              <a:buNone/>
            </a:pPr>
            <a:r>
              <a:rPr lang="en-US" sz="1750" i="1" dirty="0">
                <a:solidFill>
                  <a:srgbClr val="D6E5EF"/>
                </a:solidFill>
                <a:latin typeface="Times New Roman" pitchFamily="18" charset="0"/>
                <a:ea typeface="Roboto" pitchFamily="34" charset="-122"/>
                <a:cs typeface="Times New Roman" pitchFamily="18" charset="0"/>
              </a:rPr>
              <a:t>Elaborat </a:t>
            </a:r>
            <a:r>
              <a:rPr lang="en-US" sz="1750" dirty="0">
                <a:solidFill>
                  <a:srgbClr val="D6E5EF"/>
                </a:solidFill>
                <a:latin typeface="Times New Roman" pitchFamily="18" charset="0"/>
                <a:ea typeface="Roboto" pitchFamily="34" charset="-122"/>
                <a:cs typeface="Times New Roman" pitchFamily="18" charset="0"/>
              </a:rPr>
              <a:t>: Caramanuța Dina</a:t>
            </a:r>
            <a:endParaRPr lang="en-US" sz="1750" dirty="0">
              <a:latin typeface="Times New Roman" pitchFamily="18" charset="0"/>
              <a:cs typeface="Times New Roman" pitchFamily="18" charset="0"/>
            </a:endParaRPr>
          </a:p>
        </p:txBody>
      </p:sp>
      <p:sp>
        <p:nvSpPr>
          <p:cNvPr id="7" name="Text 4"/>
          <p:cNvSpPr/>
          <p:nvPr/>
        </p:nvSpPr>
        <p:spPr>
          <a:xfrm>
            <a:off x="833199" y="5239583"/>
            <a:ext cx="7477601" cy="355402"/>
          </a:xfrm>
          <a:prstGeom prst="rect">
            <a:avLst/>
          </a:prstGeom>
          <a:noFill/>
          <a:ln/>
        </p:spPr>
        <p:txBody>
          <a:bodyPr wrap="none" rtlCol="0" anchor="t"/>
          <a:lstStyle/>
          <a:p>
            <a:pPr>
              <a:lnSpc>
                <a:spcPts val="2799"/>
              </a:lnSpc>
            </a:pPr>
            <a:r>
              <a:rPr lang="en-US" sz="1750" i="1" dirty="0">
                <a:solidFill>
                  <a:srgbClr val="D6E5EF"/>
                </a:solidFill>
                <a:latin typeface="Times New Roman" pitchFamily="18" charset="0"/>
                <a:ea typeface="Roboto" pitchFamily="34" charset="-122"/>
                <a:cs typeface="Times New Roman" pitchFamily="18" charset="0"/>
              </a:rPr>
              <a:t>Controlat</a:t>
            </a:r>
            <a:r>
              <a:rPr lang="en-US" sz="1750" b="1" i="1" dirty="0">
                <a:solidFill>
                  <a:srgbClr val="D6E5EF"/>
                </a:solidFill>
                <a:latin typeface="Times New Roman" pitchFamily="18" charset="0"/>
                <a:ea typeface="Roboto" pitchFamily="34" charset="-122"/>
                <a:cs typeface="Times New Roman" pitchFamily="18" charset="0"/>
              </a:rPr>
              <a:t> </a:t>
            </a:r>
            <a:r>
              <a:rPr lang="en-US" sz="1750" i="1" dirty="0">
                <a:solidFill>
                  <a:srgbClr val="D6E5EF"/>
                </a:solidFill>
                <a:latin typeface="Times New Roman" pitchFamily="18" charset="0"/>
                <a:ea typeface="Roboto" pitchFamily="34" charset="-122"/>
                <a:cs typeface="Times New Roman" pitchFamily="18" charset="0"/>
              </a:rPr>
              <a:t>:</a:t>
            </a:r>
            <a:r>
              <a:rPr lang="en-US" sz="1600" i="1" dirty="0">
                <a:solidFill>
                  <a:schemeClr val="bg1"/>
                </a:solidFill>
                <a:latin typeface="Times New Roman" pitchFamily="18" charset="0"/>
                <a:ea typeface="Roboto" pitchFamily="34" charset="-122"/>
                <a:cs typeface="Times New Roman" pitchFamily="18" charset="0"/>
              </a:rPr>
              <a:t> </a:t>
            </a:r>
            <a:r>
              <a:rPr lang="en-US" sz="1600" dirty="0" err="1">
                <a:solidFill>
                  <a:schemeClr val="bg1"/>
                </a:solidFill>
                <a:latin typeface="Times New Roman" pitchFamily="18" charset="0"/>
                <a:ea typeface="Roboto" pitchFamily="34" charset="-122"/>
                <a:cs typeface="Times New Roman" pitchFamily="18" charset="0"/>
              </a:rPr>
              <a:t>Busuncean</a:t>
            </a:r>
            <a:r>
              <a:rPr lang="en-US" sz="1600" dirty="0">
                <a:solidFill>
                  <a:schemeClr val="bg1"/>
                </a:solidFill>
                <a:latin typeface="Times New Roman" pitchFamily="18" charset="0"/>
                <a:ea typeface="Roboto" pitchFamily="34" charset="-122"/>
                <a:cs typeface="Times New Roman" pitchFamily="18" charset="0"/>
              </a:rPr>
              <a:t> </a:t>
            </a:r>
            <a:r>
              <a:rPr lang="en-US" sz="1600" dirty="0" smtClean="0">
                <a:solidFill>
                  <a:schemeClr val="bg1"/>
                </a:solidFill>
                <a:latin typeface="Times New Roman" pitchFamily="18" charset="0"/>
                <a:ea typeface="Roboto" pitchFamily="34" charset="-122"/>
                <a:cs typeface="Times New Roman" pitchFamily="18" charset="0"/>
              </a:rPr>
              <a:t>Tatiana</a:t>
            </a:r>
            <a:r>
              <a:rPr lang="ro-MO" sz="1600" dirty="0" smtClean="0">
                <a:solidFill>
                  <a:schemeClr val="bg1"/>
                </a:solidFill>
                <a:latin typeface="Times New Roman" pitchFamily="18" charset="0"/>
                <a:ea typeface="Roboto" pitchFamily="34" charset="-122"/>
                <a:cs typeface="Times New Roman" pitchFamily="18" charset="0"/>
              </a:rPr>
              <a:t>, </a:t>
            </a:r>
            <a:r>
              <a:rPr lang="ro-RO" sz="1600" dirty="0">
                <a:solidFill>
                  <a:schemeClr val="bg1"/>
                </a:solidFill>
                <a:latin typeface="Times New Roman" pitchFamily="18" charset="0"/>
                <a:cs typeface="Times New Roman" pitchFamily="18" charset="0"/>
              </a:rPr>
              <a:t>Dr., lector universitar</a:t>
            </a:r>
            <a:endParaRPr lang="ru-RU" sz="1600" dirty="0">
              <a:solidFill>
                <a:schemeClr val="bg1"/>
              </a:solidFill>
              <a:latin typeface="Times New Roman" pitchFamily="18" charset="0"/>
              <a:cs typeface="Times New Roman" pitchFamily="18" charset="0"/>
            </a:endParaRPr>
          </a:p>
          <a:p>
            <a:pPr marL="0" indent="0" algn="l">
              <a:lnSpc>
                <a:spcPts val="2799"/>
              </a:lnSpc>
              <a:buNone/>
            </a:pPr>
            <a:endParaRPr lang="en-US" sz="1750" dirty="0">
              <a:latin typeface="Times New Roman" pitchFamily="18" charset="0"/>
              <a:cs typeface="Times New Roman" pitchFamily="18" charset="0"/>
            </a:endParaRPr>
          </a:p>
        </p:txBody>
      </p:sp>
      <p:pic>
        <p:nvPicPr>
          <p:cNvPr id="8" name="Image 1"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91440" y="-462012"/>
            <a:ext cx="14630400" cy="8229600"/>
          </a:xfrm>
          <a:prstGeom prst="rect">
            <a:avLst/>
          </a:prstGeom>
          <a:solidFill>
            <a:srgbClr val="202733">
              <a:alpha val="80000"/>
            </a:srgbClr>
          </a:solidFill>
          <a:ln/>
        </p:spPr>
      </p:sp>
      <p:sp>
        <p:nvSpPr>
          <p:cNvPr id="6" name="Text 3"/>
          <p:cNvSpPr/>
          <p:nvPr/>
        </p:nvSpPr>
        <p:spPr>
          <a:xfrm>
            <a:off x="1946553" y="1459788"/>
            <a:ext cx="10554414" cy="1388745"/>
          </a:xfrm>
          <a:prstGeom prst="rect">
            <a:avLst/>
          </a:prstGeom>
          <a:noFill/>
          <a:ln/>
        </p:spPr>
        <p:txBody>
          <a:bodyPr wrap="square" rtlCol="0" anchor="t"/>
          <a:lstStyle/>
          <a:p>
            <a:pPr marL="0" indent="0">
              <a:lnSpc>
                <a:spcPts val="5468"/>
              </a:lnSpc>
              <a:buNone/>
            </a:pPr>
            <a:r>
              <a:rPr lang="ro-MO" sz="4374" dirty="0" smtClean="0">
                <a:solidFill>
                  <a:srgbClr val="60A9FF"/>
                </a:solidFill>
                <a:latin typeface="Roboto Slab" pitchFamily="34" charset="0"/>
                <a:ea typeface="Roboto Slab" pitchFamily="34" charset="-122"/>
                <a:cs typeface="Roboto Slab" pitchFamily="34" charset="-120"/>
              </a:rPr>
              <a:t>CONCLUZII</a:t>
            </a:r>
            <a:endParaRPr lang="en-US" sz="4374" dirty="0"/>
          </a:p>
        </p:txBody>
      </p:sp>
      <p:sp>
        <p:nvSpPr>
          <p:cNvPr id="7" name="Text 4"/>
          <p:cNvSpPr/>
          <p:nvPr/>
        </p:nvSpPr>
        <p:spPr>
          <a:xfrm>
            <a:off x="2037993" y="4442698"/>
            <a:ext cx="10554414" cy="1066205"/>
          </a:xfrm>
          <a:prstGeom prst="rect">
            <a:avLst/>
          </a:prstGeom>
          <a:noFill/>
          <a:ln/>
        </p:spPr>
        <p:txBody>
          <a:bodyPr wrap="square" rtlCol="0" anchor="t"/>
          <a:lstStyle/>
          <a:p>
            <a:pPr algn="just">
              <a:lnSpc>
                <a:spcPts val="2799"/>
              </a:lnSpc>
            </a:pPr>
            <a:endParaRPr lang="ro-MO" dirty="0" smtClean="0">
              <a:solidFill>
                <a:schemeClr val="bg1"/>
              </a:solidFill>
              <a:latin typeface="Times New Roman" pitchFamily="18" charset="0"/>
              <a:cs typeface="Times New Roman" pitchFamily="18" charset="0"/>
            </a:endParaRPr>
          </a:p>
          <a:p>
            <a:pPr algn="just">
              <a:lnSpc>
                <a:spcPts val="2799"/>
              </a:lnSpc>
            </a:pPr>
            <a:r>
              <a:rPr lang="vi-VN" dirty="0" smtClean="0">
                <a:solidFill>
                  <a:schemeClr val="bg1"/>
                </a:solidFill>
                <a:latin typeface="Times New Roman" pitchFamily="18" charset="0"/>
                <a:cs typeface="Times New Roman" pitchFamily="18" charset="0"/>
              </a:rPr>
              <a:t>Spațiul </a:t>
            </a:r>
            <a:r>
              <a:rPr lang="vi-VN" dirty="0">
                <a:solidFill>
                  <a:schemeClr val="bg1"/>
                </a:solidFill>
                <a:latin typeface="Times New Roman" pitchFamily="18" charset="0"/>
                <a:cs typeface="Times New Roman" pitchFamily="18" charset="0"/>
              </a:rPr>
              <a:t>informațional reprezintă un teren </a:t>
            </a:r>
            <a:r>
              <a:rPr lang="ro-MO" sz="2000" dirty="0" smtClean="0">
                <a:solidFill>
                  <a:schemeClr val="bg1"/>
                </a:solidFill>
                <a:latin typeface="Times New Roman" pitchFamily="18" charset="0"/>
                <a:cs typeface="Times New Roman" pitchFamily="18" charset="0"/>
              </a:rPr>
              <a:t>vast</a:t>
            </a:r>
            <a:r>
              <a:rPr lang="ro-MO" dirty="0" smtClean="0">
                <a:solidFill>
                  <a:schemeClr val="bg1"/>
                </a:solidFill>
                <a:latin typeface="Times New Roman" pitchFamily="18" charset="0"/>
                <a:cs typeface="Times New Roman" pitchFamily="18" charset="0"/>
              </a:rPr>
              <a:t> </a:t>
            </a:r>
            <a:r>
              <a:rPr lang="vi-VN" dirty="0" smtClean="0">
                <a:solidFill>
                  <a:schemeClr val="bg1"/>
                </a:solidFill>
                <a:latin typeface="Times New Roman" pitchFamily="18" charset="0"/>
                <a:cs typeface="Times New Roman" pitchFamily="18" charset="0"/>
              </a:rPr>
              <a:t>al </a:t>
            </a:r>
            <a:r>
              <a:rPr lang="vi-VN" dirty="0">
                <a:solidFill>
                  <a:schemeClr val="bg1"/>
                </a:solidFill>
                <a:latin typeface="Times New Roman" pitchFamily="18" charset="0"/>
                <a:cs typeface="Times New Roman" pitchFamily="18" charset="0"/>
              </a:rPr>
              <a:t>confruntării contemporane, unde informațiile devin arme și manipularea devine o tactică. În acest mediu digital, lupta pentru controlul narrativei și influențarea opiniei publice atinge cote fără precedent. Este un domeniu în care puterea comunicării și accesul la informații determină direcția dezbaterii și a deciziilor sociale. Confruntarea în spațiul informațional nu se desfășoară doar între actori statali, ci și între entități non-guvernamentale și chiar indivizi, evidențiind importanța discernământului și a alfabetizării mediilor digitale în era actuală.</a:t>
            </a:r>
            <a:endParaRPr lang="en-US" dirty="0">
              <a:solidFill>
                <a:schemeClr val="bg1"/>
              </a:solidFill>
              <a:latin typeface="Times New Roman" pitchFamily="18" charset="0"/>
              <a:cs typeface="Times New Roman" pitchFamily="18" charset="0"/>
            </a:endParaRPr>
          </a:p>
        </p:txBody>
      </p:sp>
      <p:pic>
        <p:nvPicPr>
          <p:cNvPr id="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pic>
        <p:nvPicPr>
          <p:cNvPr id="4098" name="Picture 2" descr="Actualizări în cadrul Sistemului Informațional Automatizat „e-Factura”  Serviciul Fiscal de St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569" y="1028155"/>
            <a:ext cx="7091744" cy="3414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1452417"/>
            <a:ext cx="14808100" cy="8229600"/>
          </a:xfrm>
          <a:prstGeom prst="rect">
            <a:avLst/>
          </a:prstGeom>
          <a:solidFill>
            <a:srgbClr val="202733">
              <a:alpha val="80000"/>
            </a:srgbClr>
          </a:solidFill>
          <a:ln/>
        </p:spPr>
      </p:sp>
      <p:sp>
        <p:nvSpPr>
          <p:cNvPr id="6" name="Text 3"/>
          <p:cNvSpPr/>
          <p:nvPr/>
        </p:nvSpPr>
        <p:spPr>
          <a:xfrm>
            <a:off x="517201" y="516059"/>
            <a:ext cx="10554414" cy="1388745"/>
          </a:xfrm>
          <a:prstGeom prst="rect">
            <a:avLst/>
          </a:prstGeom>
          <a:noFill/>
          <a:ln/>
        </p:spPr>
        <p:txBody>
          <a:bodyPr wrap="square" rtlCol="0" anchor="t"/>
          <a:lstStyle/>
          <a:p>
            <a:pPr marL="0" indent="0">
              <a:lnSpc>
                <a:spcPts val="5468"/>
              </a:lnSpc>
              <a:buNone/>
            </a:pPr>
            <a:r>
              <a:rPr lang="ro-MO" sz="4374" dirty="0" smtClean="0">
                <a:solidFill>
                  <a:srgbClr val="60A9FF"/>
                </a:solidFill>
                <a:latin typeface="Roboto Slab" pitchFamily="34" charset="0"/>
                <a:ea typeface="Roboto Slab" pitchFamily="34" charset="-122"/>
                <a:cs typeface="Roboto Slab" pitchFamily="34" charset="-120"/>
              </a:rPr>
              <a:t>Bibliografie</a:t>
            </a:r>
            <a:endParaRPr lang="en-US" sz="4374" dirty="0"/>
          </a:p>
        </p:txBody>
      </p:sp>
      <p:sp>
        <p:nvSpPr>
          <p:cNvPr id="7" name="Text 4"/>
          <p:cNvSpPr/>
          <p:nvPr/>
        </p:nvSpPr>
        <p:spPr>
          <a:xfrm>
            <a:off x="872602" y="3150445"/>
            <a:ext cx="10199013" cy="2232810"/>
          </a:xfrm>
          <a:prstGeom prst="rect">
            <a:avLst/>
          </a:prstGeom>
          <a:noFill/>
          <a:ln/>
        </p:spPr>
        <p:txBody>
          <a:bodyPr wrap="none" rtlCol="0" anchor="t"/>
          <a:lstStyle/>
          <a:p>
            <a:pPr marL="342900" indent="-342900">
              <a:lnSpc>
                <a:spcPts val="2799"/>
              </a:lnSpc>
              <a:buSzPct val="100000"/>
              <a:buFont typeface="+mj-lt"/>
              <a:buAutoNum type="arabicPeriod"/>
            </a:pPr>
            <a:r>
              <a:rPr lang="ru-RU" dirty="0" smtClean="0">
                <a:solidFill>
                  <a:schemeClr val="bg1"/>
                </a:solidFill>
                <a:latin typeface="Times New Roman" pitchFamily="18" charset="0"/>
                <a:cs typeface="Times New Roman" pitchFamily="18" charset="0"/>
              </a:rPr>
              <a:t>М.И</a:t>
            </a:r>
            <a:r>
              <a:rPr lang="ru-RU" dirty="0">
                <a:solidFill>
                  <a:schemeClr val="bg1"/>
                </a:solidFill>
                <a:latin typeface="Times New Roman" pitchFamily="18" charset="0"/>
                <a:cs typeface="Times New Roman" pitchFamily="18" charset="0"/>
              </a:rPr>
              <a:t>. Фалеев, Г.С. Черных. Угрозы национальной безопасности государства в информационной </a:t>
            </a:r>
            <a:r>
              <a:rPr lang="ru-RU" dirty="0" smtClean="0">
                <a:solidFill>
                  <a:schemeClr val="bg1"/>
                </a:solidFill>
                <a:latin typeface="Times New Roman" pitchFamily="18" charset="0"/>
                <a:cs typeface="Times New Roman" pitchFamily="18" charset="0"/>
              </a:rPr>
              <a:t>сфере</a:t>
            </a:r>
            <a:r>
              <a:rPr lang="fr-FR" dirty="0">
                <a:solidFill>
                  <a:schemeClr val="bg1"/>
                </a:solidFill>
                <a:latin typeface="Times New Roman" pitchFamily="18" charset="0"/>
                <a:cs typeface="Times New Roman" pitchFamily="18" charset="0"/>
              </a:rPr>
              <a:t>; </a:t>
            </a:r>
            <a:endParaRPr lang="fr-FR" dirty="0" smtClean="0">
              <a:solidFill>
                <a:schemeClr val="bg1"/>
              </a:solidFill>
              <a:latin typeface="Times New Roman" pitchFamily="18" charset="0"/>
              <a:cs typeface="Times New Roman" pitchFamily="18" charset="0"/>
            </a:endParaRPr>
          </a:p>
          <a:p>
            <a:pPr lvl="0">
              <a:lnSpc>
                <a:spcPts val="2799"/>
              </a:lnSpc>
              <a:buSzPct val="100000"/>
            </a:pPr>
            <a:r>
              <a:rPr lang="fr-FR" dirty="0" smtClean="0">
                <a:solidFill>
                  <a:schemeClr val="bg1"/>
                </a:solidFill>
                <a:latin typeface="Times New Roman" pitchFamily="18" charset="0"/>
                <a:cs typeface="Times New Roman" pitchFamily="18" charset="0"/>
                <a:hlinkClick r:id="rId4"/>
              </a:rPr>
              <a:t>http</a:t>
            </a:r>
            <a:r>
              <a:rPr lang="fr-FR" dirty="0">
                <a:solidFill>
                  <a:schemeClr val="bg1"/>
                </a:solidFill>
                <a:latin typeface="Times New Roman" pitchFamily="18" charset="0"/>
                <a:cs typeface="Times New Roman" pitchFamily="18" charset="0"/>
                <a:hlinkClick r:id="rId4"/>
              </a:rPr>
              <a:t>://</a:t>
            </a:r>
            <a:r>
              <a:rPr lang="fr-FR" dirty="0" smtClean="0">
                <a:solidFill>
                  <a:schemeClr val="bg1"/>
                </a:solidFill>
                <a:latin typeface="Times New Roman" pitchFamily="18" charset="0"/>
                <a:cs typeface="Times New Roman" pitchFamily="18" charset="0"/>
                <a:hlinkClick r:id="rId4"/>
              </a:rPr>
              <a:t>www.iee.unn.ru/wp-content/uploads/sites/9/2018/02/2.Inf.ugrozy-vred.programmykomp.prestupleniya.pdf</a:t>
            </a:r>
            <a:r>
              <a:rPr lang="fr-FR"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vizitat</a:t>
            </a:r>
            <a:r>
              <a:rPr lang="en-US" dirty="0">
                <a:solidFill>
                  <a:schemeClr val="bg1"/>
                </a:solidFill>
                <a:latin typeface="Times New Roman" pitchFamily="18" charset="0"/>
                <a:cs typeface="Times New Roman" pitchFamily="18" charset="0"/>
              </a:rPr>
              <a:t> 12.11.2023)</a:t>
            </a:r>
            <a:endParaRPr lang="ru-RU" dirty="0">
              <a:solidFill>
                <a:schemeClr val="bg1"/>
              </a:solidFill>
              <a:latin typeface="Times New Roman" pitchFamily="18" charset="0"/>
              <a:cs typeface="Times New Roman" pitchFamily="18" charset="0"/>
            </a:endParaRPr>
          </a:p>
          <a:p>
            <a:pPr marL="342900" indent="-342900">
              <a:lnSpc>
                <a:spcPts val="2799"/>
              </a:lnSpc>
              <a:buSzPct val="100000"/>
              <a:buFont typeface="+mj-lt"/>
              <a:buAutoNum type="arabicPeriod"/>
            </a:pPr>
            <a:endParaRPr lang="ru-RU" dirty="0" smtClean="0">
              <a:solidFill>
                <a:schemeClr val="bg1"/>
              </a:solidFill>
              <a:latin typeface="Times New Roman" pitchFamily="18" charset="0"/>
              <a:cs typeface="Times New Roman" pitchFamily="18" charset="0"/>
            </a:endParaRPr>
          </a:p>
          <a:p>
            <a:pPr>
              <a:lnSpc>
                <a:spcPts val="2799"/>
              </a:lnSpc>
              <a:buSzPct val="100000"/>
            </a:pPr>
            <a:r>
              <a:rPr lang="en-US" dirty="0" smtClean="0">
                <a:solidFill>
                  <a:schemeClr val="bg1"/>
                </a:solidFill>
                <a:latin typeface="Times New Roman" pitchFamily="18" charset="0"/>
                <a:cs typeface="Times New Roman" pitchFamily="18" charset="0"/>
              </a:rPr>
              <a:t>2. </a:t>
            </a:r>
            <a:r>
              <a:rPr lang="ru-RU"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Jones, A. Dictionary of Globalization. – Cambridge, </a:t>
            </a:r>
            <a:r>
              <a:rPr lang="en-US" dirty="0" smtClean="0">
                <a:solidFill>
                  <a:schemeClr val="bg1"/>
                </a:solidFill>
                <a:latin typeface="Times New Roman" pitchFamily="18" charset="0"/>
                <a:cs typeface="Times New Roman" pitchFamily="18" charset="0"/>
              </a:rPr>
              <a:t>2006. p. 112–114.</a:t>
            </a:r>
          </a:p>
          <a:p>
            <a:pPr>
              <a:lnSpc>
                <a:spcPts val="2799"/>
              </a:lnSpc>
              <a:buSzPct val="100000"/>
            </a:pPr>
            <a:r>
              <a:rPr lang="ro-MO" dirty="0" smtClean="0">
                <a:solidFill>
                  <a:schemeClr val="bg1"/>
                </a:solidFill>
                <a:latin typeface="Times New Roman" pitchFamily="18" charset="0"/>
                <a:cs typeface="Times New Roman" pitchFamily="18" charset="0"/>
              </a:rPr>
              <a:t>3. </a:t>
            </a:r>
            <a:r>
              <a:rPr lang="en-US" dirty="0" smtClean="0">
                <a:solidFill>
                  <a:schemeClr val="bg1"/>
                </a:solidFill>
                <a:latin typeface="Times New Roman" pitchFamily="18" charset="0"/>
                <a:cs typeface="Times New Roman" pitchFamily="18" charset="0"/>
              </a:rPr>
              <a:t>Protecting </a:t>
            </a:r>
            <a:r>
              <a:rPr lang="en-US" dirty="0">
                <a:solidFill>
                  <a:schemeClr val="bg1"/>
                </a:solidFill>
                <a:latin typeface="Times New Roman" pitchFamily="18" charset="0"/>
                <a:cs typeface="Times New Roman" pitchFamily="18" charset="0"/>
              </a:rPr>
              <a:t>the global information space in times of armed </a:t>
            </a:r>
            <a:r>
              <a:rPr lang="en-US" dirty="0" smtClean="0">
                <a:solidFill>
                  <a:schemeClr val="bg1"/>
                </a:solidFill>
                <a:latin typeface="Times New Roman" pitchFamily="18" charset="0"/>
                <a:cs typeface="Times New Roman" pitchFamily="18" charset="0"/>
              </a:rPr>
              <a:t>conflict,</a:t>
            </a:r>
            <a:r>
              <a:rPr lang="ro-MO"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hlinkClick r:id="rId5"/>
              </a:rPr>
              <a:t>http</a:t>
            </a:r>
            <a:r>
              <a:rPr lang="en-US" dirty="0">
                <a:solidFill>
                  <a:schemeClr val="bg1"/>
                </a:solidFill>
                <a:latin typeface="Times New Roman" pitchFamily="18" charset="0"/>
                <a:cs typeface="Times New Roman" pitchFamily="18" charset="0"/>
                <a:hlinkClick r:id="rId5"/>
              </a:rPr>
              <a:t>://</a:t>
            </a:r>
            <a:r>
              <a:rPr lang="en-US" dirty="0" smtClean="0">
                <a:solidFill>
                  <a:schemeClr val="bg1"/>
                </a:solidFill>
                <a:latin typeface="Times New Roman" pitchFamily="18" charset="0"/>
                <a:cs typeface="Times New Roman" pitchFamily="18" charset="0"/>
                <a:hlinkClick r:id="rId5"/>
              </a:rPr>
              <a:t>surl.li/ncqan</a:t>
            </a:r>
            <a:r>
              <a:rPr lang="ro-MO"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vizitat</a:t>
            </a:r>
            <a:r>
              <a:rPr lang="en-US" dirty="0">
                <a:solidFill>
                  <a:schemeClr val="bg1"/>
                </a:solidFill>
                <a:latin typeface="Times New Roman" pitchFamily="18" charset="0"/>
                <a:cs typeface="Times New Roman" pitchFamily="18" charset="0"/>
              </a:rPr>
              <a:t> 12.11.2023</a:t>
            </a:r>
            <a:r>
              <a:rPr lang="en-US" dirty="0" smtClean="0">
                <a:solidFill>
                  <a:schemeClr val="bg1"/>
                </a:solidFill>
                <a:latin typeface="Times New Roman" pitchFamily="18" charset="0"/>
                <a:cs typeface="Times New Roman" pitchFamily="18" charset="0"/>
              </a:rPr>
              <a:t>)</a:t>
            </a:r>
          </a:p>
          <a:p>
            <a:pPr marL="342900" lvl="0" indent="-342900">
              <a:lnSpc>
                <a:spcPts val="2799"/>
              </a:lnSpc>
              <a:buSzPct val="100000"/>
              <a:buFont typeface="+mj-lt"/>
              <a:buAutoNum type="arabicPeriod"/>
            </a:pPr>
            <a:endParaRPr lang="en-US" b="1" dirty="0" smtClean="0">
              <a:solidFill>
                <a:schemeClr val="bg1"/>
              </a:solidFill>
              <a:latin typeface="Times New Roman" pitchFamily="18" charset="0"/>
              <a:cs typeface="Times New Roman" pitchFamily="18" charset="0"/>
            </a:endParaRPr>
          </a:p>
          <a:p>
            <a:pPr lvl="0">
              <a:lnSpc>
                <a:spcPts val="2799"/>
              </a:lnSpc>
              <a:buSzPct val="100000"/>
            </a:pPr>
            <a:r>
              <a:rPr lang="ro-MO" dirty="0">
                <a:solidFill>
                  <a:schemeClr val="bg1"/>
                </a:solidFill>
                <a:latin typeface="Times New Roman" pitchFamily="18" charset="0"/>
                <a:cs typeface="Times New Roman" pitchFamily="18" charset="0"/>
              </a:rPr>
              <a:t>4</a:t>
            </a:r>
            <a:r>
              <a:rPr lang="en-US"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The</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concept</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of</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modern</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political</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confrontation</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in</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cyber</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space</a:t>
            </a:r>
            <a:r>
              <a:rPr lang="ru-RU" dirty="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pPr lvl="0">
              <a:lnSpc>
                <a:spcPts val="2799"/>
              </a:lnSpc>
              <a:buSzPct val="100000"/>
            </a:pPr>
            <a:r>
              <a:rPr lang="en-US" dirty="0" smtClean="0">
                <a:solidFill>
                  <a:schemeClr val="bg1"/>
                </a:solidFill>
                <a:latin typeface="Times New Roman" pitchFamily="18" charset="0"/>
                <a:cs typeface="Times New Roman" pitchFamily="18" charset="0"/>
                <a:hlinkClick r:id="rId6"/>
              </a:rPr>
              <a:t>https</a:t>
            </a:r>
            <a:r>
              <a:rPr lang="en-US" dirty="0">
                <a:solidFill>
                  <a:schemeClr val="bg1"/>
                </a:solidFill>
                <a:latin typeface="Times New Roman" pitchFamily="18" charset="0"/>
                <a:cs typeface="Times New Roman" pitchFamily="18" charset="0"/>
                <a:hlinkClick r:id="rId6"/>
              </a:rPr>
              <a:t>://</a:t>
            </a:r>
            <a:r>
              <a:rPr lang="en-US" dirty="0" smtClean="0">
                <a:solidFill>
                  <a:schemeClr val="bg1"/>
                </a:solidFill>
                <a:latin typeface="Times New Roman" pitchFamily="18" charset="0"/>
                <a:cs typeface="Times New Roman" pitchFamily="18" charset="0"/>
                <a:hlinkClick r:id="rId6"/>
              </a:rPr>
              <a:t>academic.oup.com/cybersecurity/article/9/1/tyad017/7240366</a:t>
            </a:r>
            <a:r>
              <a:rPr lang="en-US" dirty="0" smtClean="0">
                <a:solidFill>
                  <a:schemeClr val="bg1"/>
                </a:solidFill>
                <a:latin typeface="Times New Roman" pitchFamily="18" charset="0"/>
                <a:cs typeface="Times New Roman" pitchFamily="18" charset="0"/>
              </a:rPr>
              <a:t> ( </a:t>
            </a:r>
            <a:r>
              <a:rPr lang="en-US" dirty="0" err="1" smtClean="0">
                <a:solidFill>
                  <a:schemeClr val="bg1"/>
                </a:solidFill>
                <a:latin typeface="Times New Roman" pitchFamily="18" charset="0"/>
                <a:cs typeface="Times New Roman" pitchFamily="18" charset="0"/>
              </a:rPr>
              <a:t>vizitat</a:t>
            </a:r>
            <a:r>
              <a:rPr lang="en-US" dirty="0" smtClean="0">
                <a:solidFill>
                  <a:schemeClr val="bg1"/>
                </a:solidFill>
                <a:latin typeface="Times New Roman" pitchFamily="18" charset="0"/>
                <a:cs typeface="Times New Roman" pitchFamily="18" charset="0"/>
              </a:rPr>
              <a:t> 12.11.2023)</a:t>
            </a:r>
            <a:endParaRPr lang="ru-RU" dirty="0">
              <a:solidFill>
                <a:schemeClr val="bg1"/>
              </a:solidFill>
              <a:latin typeface="Times New Roman" pitchFamily="18" charset="0"/>
              <a:cs typeface="Times New Roman" pitchFamily="18" charset="0"/>
            </a:endParaRPr>
          </a:p>
          <a:p>
            <a:pPr>
              <a:lnSpc>
                <a:spcPts val="2799"/>
              </a:lnSpc>
              <a:buSzPct val="100000"/>
            </a:pPr>
            <a:endParaRPr lang="en-US" sz="1750" dirty="0">
              <a:solidFill>
                <a:schemeClr val="bg1"/>
              </a:solidFill>
            </a:endParaRPr>
          </a:p>
        </p:txBody>
      </p:sp>
      <p:pic>
        <p:nvPicPr>
          <p:cNvPr id="11" name="Image 1"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2842855"/>
            <a:ext cx="10554414" cy="1388745"/>
          </a:xfrm>
          <a:prstGeom prst="rect">
            <a:avLst/>
          </a:prstGeom>
          <a:noFill/>
          <a:ln/>
        </p:spPr>
        <p:txBody>
          <a:bodyPr wrap="square" rtlCol="0" anchor="t"/>
          <a:lstStyle/>
          <a:p>
            <a:pPr marL="0" indent="0">
              <a:lnSpc>
                <a:spcPts val="5468"/>
              </a:lnSpc>
              <a:buNone/>
            </a:pPr>
            <a:r>
              <a:rPr lang="ro-MO" sz="4374" dirty="0" smtClean="0">
                <a:solidFill>
                  <a:srgbClr val="60A9FF"/>
                </a:solidFill>
                <a:latin typeface="Roboto Slab" pitchFamily="34" charset="0"/>
              </a:rPr>
              <a:t>Cuprins</a:t>
            </a:r>
            <a:r>
              <a:rPr lang="en-US" sz="4374" dirty="0" smtClean="0">
                <a:solidFill>
                  <a:srgbClr val="60A9FF"/>
                </a:solidFill>
                <a:latin typeface="Roboto Slab" pitchFamily="34" charset="0"/>
              </a:rPr>
              <a:t>:</a:t>
            </a:r>
            <a:endParaRPr lang="en-US" sz="4374" dirty="0"/>
          </a:p>
        </p:txBody>
      </p:sp>
      <p:sp>
        <p:nvSpPr>
          <p:cNvPr id="5" name="Text 3"/>
          <p:cNvSpPr/>
          <p:nvPr/>
        </p:nvSpPr>
        <p:spPr>
          <a:xfrm>
            <a:off x="2037993" y="4675942"/>
            <a:ext cx="10554414" cy="3187898"/>
          </a:xfrm>
          <a:prstGeom prst="rect">
            <a:avLst/>
          </a:prstGeom>
          <a:noFill/>
          <a:ln/>
        </p:spPr>
        <p:txBody>
          <a:bodyPr wrap="square" rtlCol="0" anchor="t"/>
          <a:lstStyle/>
          <a:p>
            <a:pPr marL="0" indent="0">
              <a:lnSpc>
                <a:spcPts val="2799"/>
              </a:lnSpc>
              <a:buNone/>
            </a:pPr>
            <a:r>
              <a:rPr lang="en-US" dirty="0" smtClean="0">
                <a:solidFill>
                  <a:srgbClr val="D6E5EF"/>
                </a:solidFill>
                <a:latin typeface="Times New Roman" pitchFamily="18" charset="0"/>
                <a:ea typeface="Roboto" pitchFamily="34" charset="-122"/>
                <a:cs typeface="Times New Roman" pitchFamily="18" charset="0"/>
              </a:rPr>
              <a:t>INTRODUCERE</a:t>
            </a:r>
          </a:p>
          <a:p>
            <a:pPr marL="342900" indent="-342900">
              <a:lnSpc>
                <a:spcPts val="2799"/>
              </a:lnSpc>
              <a:buAutoNum type="arabicPeriod"/>
            </a:pPr>
            <a:r>
              <a:rPr lang="en-US" dirty="0" err="1" smtClean="0">
                <a:solidFill>
                  <a:srgbClr val="D6E5EF"/>
                </a:solidFill>
                <a:latin typeface="Times New Roman" pitchFamily="18" charset="0"/>
                <a:ea typeface="Roboto" pitchFamily="34" charset="-122"/>
                <a:cs typeface="Times New Roman" pitchFamily="18" charset="0"/>
              </a:rPr>
              <a:t>Defini</a:t>
            </a:r>
            <a:r>
              <a:rPr lang="ro-MO" dirty="0" smtClean="0">
                <a:solidFill>
                  <a:srgbClr val="D6E5EF"/>
                </a:solidFill>
                <a:latin typeface="Times New Roman" pitchFamily="18" charset="0"/>
                <a:ea typeface="Roboto" pitchFamily="34" charset="-122"/>
                <a:cs typeface="Times New Roman" pitchFamily="18" charset="0"/>
              </a:rPr>
              <a:t>rea spațiului informațional în contextul actual.</a:t>
            </a:r>
          </a:p>
          <a:p>
            <a:pPr marL="342900" indent="-342900">
              <a:lnSpc>
                <a:spcPts val="2799"/>
              </a:lnSpc>
              <a:buFontTx/>
              <a:buAutoNum type="arabicPeriod"/>
            </a:pPr>
            <a:r>
              <a:rPr lang="en-US" dirty="0" err="1">
                <a:solidFill>
                  <a:schemeClr val="bg1"/>
                </a:solidFill>
                <a:latin typeface="Times New Roman" pitchFamily="18" charset="0"/>
                <a:ea typeface="Roboto Slab" pitchFamily="34" charset="-122"/>
                <a:cs typeface="Times New Roman" pitchFamily="18" charset="0"/>
              </a:rPr>
              <a:t>Confruntarea</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informațională</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în</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spațiul</a:t>
            </a:r>
            <a:r>
              <a:rPr lang="en-US" dirty="0">
                <a:solidFill>
                  <a:schemeClr val="bg1"/>
                </a:solidFill>
                <a:latin typeface="Times New Roman" pitchFamily="18" charset="0"/>
                <a:ea typeface="Roboto Slab" pitchFamily="34" charset="-122"/>
                <a:cs typeface="Times New Roman" pitchFamily="18" charset="0"/>
              </a:rPr>
              <a:t> </a:t>
            </a:r>
            <a:r>
              <a:rPr lang="en-US" dirty="0" smtClean="0">
                <a:solidFill>
                  <a:schemeClr val="bg1"/>
                </a:solidFill>
                <a:latin typeface="Times New Roman" pitchFamily="18" charset="0"/>
                <a:ea typeface="Roboto Slab" pitchFamily="34" charset="-122"/>
                <a:cs typeface="Times New Roman" pitchFamily="18" charset="0"/>
              </a:rPr>
              <a:t>virtual</a:t>
            </a:r>
            <a:r>
              <a:rPr lang="ro-MO" dirty="0" smtClean="0">
                <a:solidFill>
                  <a:schemeClr val="bg1"/>
                </a:solidFill>
                <a:latin typeface="Times New Roman" pitchFamily="18" charset="0"/>
                <a:ea typeface="Roboto Slab" pitchFamily="34" charset="-122"/>
                <a:cs typeface="Times New Roman" pitchFamily="18" charset="0"/>
              </a:rPr>
              <a:t>.</a:t>
            </a:r>
            <a:endParaRPr lang="en-US" dirty="0">
              <a:solidFill>
                <a:schemeClr val="bg1"/>
              </a:solidFill>
              <a:latin typeface="Times New Roman" pitchFamily="18" charset="0"/>
              <a:cs typeface="Times New Roman" pitchFamily="18" charset="0"/>
            </a:endParaRPr>
          </a:p>
          <a:p>
            <a:pPr marL="342900" indent="-342900">
              <a:lnSpc>
                <a:spcPts val="2799"/>
              </a:lnSpc>
              <a:buFontTx/>
              <a:buAutoNum type="arabicPeriod"/>
            </a:pPr>
            <a:r>
              <a:rPr lang="en-US" dirty="0" err="1">
                <a:solidFill>
                  <a:schemeClr val="bg1"/>
                </a:solidFill>
                <a:latin typeface="Times New Roman" pitchFamily="18" charset="0"/>
                <a:ea typeface="Roboto Slab" pitchFamily="34" charset="-122"/>
                <a:cs typeface="Times New Roman" pitchFamily="18" charset="0"/>
              </a:rPr>
              <a:t>Strategii</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pentru</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gestionarea</a:t>
            </a:r>
            <a:r>
              <a:rPr lang="en-US" dirty="0">
                <a:solidFill>
                  <a:schemeClr val="bg1"/>
                </a:solidFill>
                <a:latin typeface="Times New Roman" pitchFamily="18" charset="0"/>
                <a:ea typeface="Roboto Slab" pitchFamily="34" charset="-122"/>
                <a:cs typeface="Times New Roman" pitchFamily="18" charset="0"/>
              </a:rPr>
              <a:t> </a:t>
            </a:r>
            <a:r>
              <a:rPr lang="en-US" dirty="0" err="1">
                <a:solidFill>
                  <a:schemeClr val="bg1"/>
                </a:solidFill>
                <a:latin typeface="Times New Roman" pitchFamily="18" charset="0"/>
                <a:ea typeface="Roboto Slab" pitchFamily="34" charset="-122"/>
                <a:cs typeface="Times New Roman" pitchFamily="18" charset="0"/>
              </a:rPr>
              <a:t>confruntării</a:t>
            </a:r>
            <a:r>
              <a:rPr lang="en-US" dirty="0">
                <a:solidFill>
                  <a:schemeClr val="bg1"/>
                </a:solidFill>
                <a:latin typeface="Times New Roman" pitchFamily="18" charset="0"/>
                <a:ea typeface="Roboto Slab" pitchFamily="34" charset="-122"/>
                <a:cs typeface="Times New Roman" pitchFamily="18" charset="0"/>
              </a:rPr>
              <a:t> </a:t>
            </a:r>
            <a:r>
              <a:rPr lang="en-US" dirty="0" err="1" smtClean="0">
                <a:solidFill>
                  <a:schemeClr val="bg1"/>
                </a:solidFill>
                <a:latin typeface="Times New Roman" pitchFamily="18" charset="0"/>
                <a:ea typeface="Roboto Slab" pitchFamily="34" charset="-122"/>
                <a:cs typeface="Times New Roman" pitchFamily="18" charset="0"/>
              </a:rPr>
              <a:t>informaționale</a:t>
            </a:r>
            <a:r>
              <a:rPr lang="ro-MO" dirty="0" smtClean="0">
                <a:solidFill>
                  <a:schemeClr val="bg1"/>
                </a:solidFill>
                <a:latin typeface="Times New Roman" pitchFamily="18" charset="0"/>
                <a:ea typeface="Roboto Slab" pitchFamily="34" charset="-122"/>
                <a:cs typeface="Times New Roman" pitchFamily="18" charset="0"/>
              </a:rPr>
              <a:t>.</a:t>
            </a:r>
            <a:endParaRPr lang="en-US" dirty="0">
              <a:solidFill>
                <a:schemeClr val="bg1"/>
              </a:solidFill>
              <a:latin typeface="Times New Roman" pitchFamily="18" charset="0"/>
              <a:cs typeface="Times New Roman" pitchFamily="18" charset="0"/>
            </a:endParaRPr>
          </a:p>
          <a:p>
            <a:pPr>
              <a:lnSpc>
                <a:spcPts val="2799"/>
              </a:lnSpc>
            </a:pPr>
            <a:r>
              <a:rPr lang="ro-MO" dirty="0" smtClean="0">
                <a:solidFill>
                  <a:srgbClr val="D6E5EF"/>
                </a:solidFill>
                <a:latin typeface="Times New Roman" pitchFamily="18" charset="0"/>
                <a:ea typeface="Roboto" pitchFamily="34" charset="-122"/>
                <a:cs typeface="Times New Roman" pitchFamily="18" charset="0"/>
              </a:rPr>
              <a:t>CONCLUZIE</a:t>
            </a:r>
          </a:p>
          <a:p>
            <a:pPr>
              <a:lnSpc>
                <a:spcPts val="2799"/>
              </a:lnSpc>
            </a:pPr>
            <a:r>
              <a:rPr lang="ro-MO" dirty="0" smtClean="0">
                <a:solidFill>
                  <a:srgbClr val="D6E5EF"/>
                </a:solidFill>
                <a:latin typeface="Times New Roman" pitchFamily="18" charset="0"/>
                <a:ea typeface="Roboto" pitchFamily="34" charset="-122"/>
                <a:cs typeface="Times New Roman" pitchFamily="18" charset="0"/>
              </a:rPr>
              <a:t>BIBLIOGRAFIE</a:t>
            </a:r>
          </a:p>
          <a:p>
            <a:pPr marL="342900" indent="-342900">
              <a:lnSpc>
                <a:spcPts val="2799"/>
              </a:lnSpc>
              <a:buAutoNum type="arabicPeriod"/>
            </a:pPr>
            <a:endParaRPr lang="en-US" sz="1750" dirty="0" smtClean="0">
              <a:solidFill>
                <a:srgbClr val="D6E5EF"/>
              </a:solidFill>
              <a:latin typeface="Roboto" pitchFamily="34" charset="0"/>
              <a:ea typeface="Roboto" pitchFamily="34" charset="-122"/>
              <a:cs typeface="Roboto" pitchFamily="34" charset="-120"/>
            </a:endParaRPr>
          </a:p>
          <a:p>
            <a:pPr marL="0" indent="0">
              <a:lnSpc>
                <a:spcPts val="2799"/>
              </a:lnSpc>
              <a:buNone/>
            </a:pPr>
            <a:endParaRPr lang="en-US" sz="1750" dirty="0"/>
          </a:p>
        </p:txBody>
      </p:sp>
      <p:pic>
        <p:nvPicPr>
          <p:cNvPr id="6"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4" name="Text 2"/>
          <p:cNvSpPr/>
          <p:nvPr/>
        </p:nvSpPr>
        <p:spPr>
          <a:xfrm>
            <a:off x="189943" y="1071805"/>
            <a:ext cx="13665624" cy="1388745"/>
          </a:xfrm>
          <a:prstGeom prst="rect">
            <a:avLst/>
          </a:prstGeom>
          <a:noFill/>
          <a:ln/>
        </p:spPr>
        <p:txBody>
          <a:bodyPr wrap="square" rtlCol="0" anchor="t"/>
          <a:lstStyle/>
          <a:p>
            <a:pPr>
              <a:lnSpc>
                <a:spcPts val="2799"/>
              </a:lnSpc>
            </a:pPr>
            <a:r>
              <a:rPr lang="en-US" sz="4400" dirty="0" err="1" smtClean="0">
                <a:solidFill>
                  <a:srgbClr val="00B0F0"/>
                </a:solidFill>
                <a:ea typeface="Roboto" pitchFamily="34" charset="-122"/>
                <a:cs typeface="Roboto" pitchFamily="34" charset="-120"/>
              </a:rPr>
              <a:t>Defini</a:t>
            </a:r>
            <a:r>
              <a:rPr lang="ro-MO" sz="4400" dirty="0">
                <a:solidFill>
                  <a:srgbClr val="00B0F0"/>
                </a:solidFill>
                <a:ea typeface="Roboto" pitchFamily="34" charset="-122"/>
                <a:cs typeface="Roboto" pitchFamily="34" charset="-120"/>
              </a:rPr>
              <a:t>rea spațiului informațional în contextul actual.</a:t>
            </a:r>
          </a:p>
        </p:txBody>
      </p:sp>
      <p:pic>
        <p:nvPicPr>
          <p:cNvPr id="6"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
        <p:nvSpPr>
          <p:cNvPr id="5" name="Text 3"/>
          <p:cNvSpPr/>
          <p:nvPr/>
        </p:nvSpPr>
        <p:spPr>
          <a:xfrm>
            <a:off x="6595555" y="2064560"/>
            <a:ext cx="7260012" cy="2259889"/>
          </a:xfrm>
          <a:prstGeom prst="rect">
            <a:avLst/>
          </a:prstGeom>
          <a:noFill/>
          <a:ln/>
        </p:spPr>
        <p:txBody>
          <a:bodyPr wrap="square" rtlCol="0" anchor="t"/>
          <a:lstStyle/>
          <a:p>
            <a:pPr algn="just">
              <a:lnSpc>
                <a:spcPts val="2799"/>
              </a:lnSpc>
            </a:pPr>
            <a:r>
              <a:rPr lang="vi-VN" sz="1600" dirty="0">
                <a:solidFill>
                  <a:schemeClr val="bg1"/>
                </a:solidFill>
                <a:latin typeface="+mj-lt"/>
              </a:rPr>
              <a:t>Spațiul informațional reprezintă, în epoca contemporană, un teren complex și disputat, unde informațiile devin monede de schimb și manipularea devine o armă strategică. Într-o lume tot mai interconectată digital, spațiul informațional devine arena principală a confruntărilor ideologice, politice și sociale. </a:t>
            </a:r>
            <a:endParaRPr lang="ro-MO" sz="1600" dirty="0" smtClean="0">
              <a:solidFill>
                <a:schemeClr val="bg1"/>
              </a:solidFill>
              <a:latin typeface="+mj-lt"/>
            </a:endParaRPr>
          </a:p>
          <a:p>
            <a:pPr algn="just">
              <a:lnSpc>
                <a:spcPts val="2799"/>
              </a:lnSpc>
            </a:pPr>
            <a:r>
              <a:rPr lang="vi-VN" sz="1600" dirty="0">
                <a:solidFill>
                  <a:schemeClr val="bg1"/>
                </a:solidFill>
                <a:latin typeface="+mj-lt"/>
              </a:rPr>
              <a:t>În primul rând, putem privi spațiul informațional ca pe un câmp de bătălie al opiniei publice. Prin intermediul rețelelor sociale și al altor platforme online, informațiile circulă rapid și capătă o influență considerabilă asupra percepțiilor individuale și colective. Astfel, actorii interesați, fie ei state, organizații sau entități individuale, își dispută controlul asupra narativelor, folosind tehnici de manipulare și propagandă pentru a-și promova interesele. Un alt aspect important al confruntării în spațiul informațional este răspândirea știrilor false și a dezinformării. Astfel, adevărul devine relativ, iar distincția între informație veridică și cea falsă devine din ce în ce mai subțire. Această tendință generează confuzie în rândul publicului și subminează încrederea în instituțiile și sursele tradiționale de informație. </a:t>
            </a:r>
            <a:r>
              <a:rPr lang="ro-MO" sz="1600" dirty="0" smtClean="0">
                <a:latin typeface="+mj-lt"/>
              </a:rPr>
              <a:t> </a:t>
            </a:r>
            <a:endParaRPr lang="en-US" sz="1750" dirty="0">
              <a:latin typeface="+mj-lt"/>
            </a:endParaRPr>
          </a:p>
        </p:txBody>
      </p:sp>
      <p:pic>
        <p:nvPicPr>
          <p:cNvPr id="1026" name="Picture 2" descr="C:\Users\Hi-tech\Desktop\29274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823" y="206456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873336" y="1273937"/>
            <a:ext cx="10554414" cy="1388745"/>
          </a:xfrm>
          <a:prstGeom prst="rect">
            <a:avLst/>
          </a:prstGeom>
          <a:noFill/>
          <a:ln/>
        </p:spPr>
        <p:txBody>
          <a:bodyPr wrap="square" rtlCol="0" anchor="t"/>
          <a:lstStyle/>
          <a:p>
            <a:pPr>
              <a:lnSpc>
                <a:spcPts val="2799"/>
              </a:lnSpc>
            </a:pPr>
            <a:r>
              <a:rPr lang="en-US" sz="3600" dirty="0" err="1" smtClean="0">
                <a:solidFill>
                  <a:srgbClr val="00B0F0"/>
                </a:solidFill>
                <a:ea typeface="Roboto" pitchFamily="34" charset="-122"/>
                <a:cs typeface="Roboto" pitchFamily="34" charset="-120"/>
              </a:rPr>
              <a:t>Defini</a:t>
            </a:r>
            <a:r>
              <a:rPr lang="ro-MO" sz="3600" dirty="0">
                <a:solidFill>
                  <a:srgbClr val="00B0F0"/>
                </a:solidFill>
                <a:ea typeface="Roboto" pitchFamily="34" charset="-122"/>
                <a:cs typeface="Roboto" pitchFamily="34" charset="-120"/>
              </a:rPr>
              <a:t>rea spațiului informațional în contextul actual.</a:t>
            </a:r>
          </a:p>
        </p:txBody>
      </p:sp>
      <p:sp>
        <p:nvSpPr>
          <p:cNvPr id="5" name="Text 3"/>
          <p:cNvSpPr/>
          <p:nvPr/>
        </p:nvSpPr>
        <p:spPr>
          <a:xfrm>
            <a:off x="1123592" y="2394315"/>
            <a:ext cx="6191607" cy="1940901"/>
          </a:xfrm>
          <a:prstGeom prst="rect">
            <a:avLst/>
          </a:prstGeom>
          <a:noFill/>
          <a:ln/>
        </p:spPr>
        <p:txBody>
          <a:bodyPr wrap="square" rtlCol="0" anchor="t"/>
          <a:lstStyle/>
          <a:p>
            <a:pPr algn="just">
              <a:lnSpc>
                <a:spcPts val="2799"/>
              </a:lnSpc>
            </a:pPr>
            <a:r>
              <a:rPr lang="vi-VN" sz="1600" dirty="0">
                <a:solidFill>
                  <a:schemeClr val="bg1"/>
                </a:solidFill>
              </a:rPr>
              <a:t>Confruntarea în spațiul informațional nu este doar între state, ci și între actori non-statali, inclusiv grupuri extremiste și hackeri. Atacurile cibernetice, manipularea online și campaniile de dezinformare devin instrumente frecvente în arsenalul acestor entități, amplificând insecuritățile și provocările în gestionarea informației</a:t>
            </a:r>
            <a:r>
              <a:rPr lang="vi-VN" sz="1600" dirty="0" smtClean="0">
                <a:solidFill>
                  <a:schemeClr val="bg1"/>
                </a:solidFill>
              </a:rPr>
              <a:t>.</a:t>
            </a:r>
            <a:endParaRPr lang="ro-MO" sz="1600" dirty="0" smtClean="0">
              <a:solidFill>
                <a:schemeClr val="bg1"/>
              </a:solidFill>
            </a:endParaRPr>
          </a:p>
          <a:p>
            <a:pPr algn="just">
              <a:lnSpc>
                <a:spcPts val="2799"/>
              </a:lnSpc>
            </a:pPr>
            <a:endParaRPr lang="ro-MO" sz="1600" dirty="0" smtClean="0">
              <a:solidFill>
                <a:schemeClr val="bg1"/>
              </a:solidFill>
            </a:endParaRPr>
          </a:p>
          <a:p>
            <a:pPr algn="just">
              <a:lnSpc>
                <a:spcPts val="2799"/>
              </a:lnSpc>
            </a:pPr>
            <a:endParaRPr lang="ro-MO" sz="1600" dirty="0">
              <a:solidFill>
                <a:schemeClr val="bg1"/>
              </a:solidFill>
            </a:endParaRPr>
          </a:p>
          <a:p>
            <a:pPr algn="just">
              <a:lnSpc>
                <a:spcPts val="2799"/>
              </a:lnSpc>
            </a:pPr>
            <a:endParaRPr lang="ro-MO" sz="1600" dirty="0" smtClean="0">
              <a:solidFill>
                <a:schemeClr val="bg1"/>
              </a:solidFill>
            </a:endParaRPr>
          </a:p>
          <a:p>
            <a:pPr algn="just">
              <a:lnSpc>
                <a:spcPts val="2799"/>
              </a:lnSpc>
            </a:pPr>
            <a:r>
              <a:rPr lang="vi-VN" sz="1600" dirty="0" smtClean="0">
                <a:solidFill>
                  <a:schemeClr val="bg1"/>
                </a:solidFill>
              </a:rPr>
              <a:t>În </a:t>
            </a:r>
            <a:r>
              <a:rPr lang="vi-VN" sz="1600" dirty="0">
                <a:solidFill>
                  <a:schemeClr val="bg1"/>
                </a:solidFill>
              </a:rPr>
              <a:t>contextul acestei confruntări, alfabetizarea mediatică devine esențială pentru indivizi. Capacitatea de a evalua critic sursele de informație, de a identifica manipularea și de a naviga în mod inteligent în spațiul informațional devine crucială pentru o societate sănătoasă și rezilientă.</a:t>
            </a:r>
            <a:endParaRPr lang="en-US" sz="1750" dirty="0">
              <a:solidFill>
                <a:schemeClr val="bg1"/>
              </a:solidFill>
            </a:endParaRPr>
          </a:p>
        </p:txBody>
      </p:sp>
      <p:pic>
        <p:nvPicPr>
          <p:cNvPr id="6"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pic>
        <p:nvPicPr>
          <p:cNvPr id="1026" name="Picture 2" descr="Administrarea şi dezvoltarea Sistemului Informaţional al Serviciului Fiscal  de Stat - sarcina de bază a Î.S. „Fiscservin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984" y="3463110"/>
            <a:ext cx="5106558" cy="301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2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542937"/>
            <a:ext cx="7477601" cy="1388745"/>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Contextul actual al </a:t>
            </a:r>
            <a:r>
              <a:rPr lang="en-US" sz="4374" dirty="0" err="1">
                <a:solidFill>
                  <a:srgbClr val="60A9FF"/>
                </a:solidFill>
                <a:latin typeface="Roboto Slab" pitchFamily="34" charset="0"/>
                <a:ea typeface="Roboto Slab" pitchFamily="34" charset="-122"/>
                <a:cs typeface="Roboto Slab" pitchFamily="34" charset="-120"/>
              </a:rPr>
              <a:t>spațiului</a:t>
            </a:r>
            <a:r>
              <a:rPr lang="en-US" sz="4374" dirty="0">
                <a:solidFill>
                  <a:srgbClr val="60A9FF"/>
                </a:solidFill>
                <a:latin typeface="Roboto Slab" pitchFamily="34" charset="0"/>
                <a:ea typeface="Roboto Slab" pitchFamily="34" charset="-122"/>
                <a:cs typeface="Roboto Slab" pitchFamily="34" charset="-120"/>
              </a:rPr>
              <a:t> </a:t>
            </a:r>
            <a:r>
              <a:rPr lang="en-US" sz="4374" dirty="0" err="1" smtClean="0">
                <a:solidFill>
                  <a:srgbClr val="60A9FF"/>
                </a:solidFill>
                <a:latin typeface="Roboto Slab" pitchFamily="34" charset="0"/>
                <a:ea typeface="Roboto Slab" pitchFamily="34" charset="-122"/>
                <a:cs typeface="Roboto Slab" pitchFamily="34" charset="-120"/>
              </a:rPr>
              <a:t>informațional</a:t>
            </a:r>
            <a:r>
              <a:rPr lang="ro-MO" sz="4374" dirty="0" smtClean="0">
                <a:solidFill>
                  <a:srgbClr val="60A9FF"/>
                </a:solidFill>
                <a:latin typeface="Roboto Slab" pitchFamily="34" charset="0"/>
                <a:ea typeface="Roboto Slab" pitchFamily="34" charset="-122"/>
                <a:cs typeface="Roboto Slab" pitchFamily="34" charset="-120"/>
              </a:rPr>
              <a:t>.</a:t>
            </a:r>
            <a:endParaRPr lang="en-US" sz="4374" dirty="0"/>
          </a:p>
        </p:txBody>
      </p:sp>
      <p:sp>
        <p:nvSpPr>
          <p:cNvPr id="6" name="Text 3"/>
          <p:cNvSpPr/>
          <p:nvPr/>
        </p:nvSpPr>
        <p:spPr>
          <a:xfrm>
            <a:off x="6319599" y="4264938"/>
            <a:ext cx="7477601" cy="1421606"/>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În prezent, accesul la informație este rapid și la îndemâna tuturor prin intermediul internetului și rețelelor sociale. Cu toate acestea, se conturează și provocări precum dezinformarea, manipularea și polarizarea opiniei publice.</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4109442"/>
            <a:ext cx="10554414" cy="1388745"/>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Confruntarea informațională în </a:t>
            </a:r>
            <a:r>
              <a:rPr lang="en-US" sz="4374" dirty="0" err="1">
                <a:solidFill>
                  <a:srgbClr val="60A9FF"/>
                </a:solidFill>
                <a:latin typeface="Roboto Slab" pitchFamily="34" charset="0"/>
                <a:ea typeface="Roboto Slab" pitchFamily="34" charset="-122"/>
                <a:cs typeface="Roboto Slab" pitchFamily="34" charset="-120"/>
              </a:rPr>
              <a:t>spațiul</a:t>
            </a:r>
            <a:r>
              <a:rPr lang="en-US" sz="4374" dirty="0">
                <a:solidFill>
                  <a:srgbClr val="60A9FF"/>
                </a:solidFill>
                <a:latin typeface="Roboto Slab" pitchFamily="34" charset="0"/>
                <a:ea typeface="Roboto Slab" pitchFamily="34" charset="-122"/>
                <a:cs typeface="Roboto Slab" pitchFamily="34" charset="-120"/>
              </a:rPr>
              <a:t> </a:t>
            </a:r>
            <a:r>
              <a:rPr lang="en-US" sz="4374" dirty="0" smtClean="0">
                <a:solidFill>
                  <a:srgbClr val="60A9FF"/>
                </a:solidFill>
                <a:latin typeface="Roboto Slab" pitchFamily="34" charset="0"/>
                <a:ea typeface="Roboto Slab" pitchFamily="34" charset="-122"/>
                <a:cs typeface="Roboto Slab" pitchFamily="34" charset="-120"/>
              </a:rPr>
              <a:t>virtual</a:t>
            </a:r>
            <a:r>
              <a:rPr lang="ro-MO" sz="4374" dirty="0" smtClean="0">
                <a:solidFill>
                  <a:srgbClr val="60A9FF"/>
                </a:solidFill>
                <a:latin typeface="Roboto Slab" pitchFamily="34" charset="0"/>
                <a:ea typeface="Roboto Slab" pitchFamily="34" charset="-122"/>
                <a:cs typeface="Roboto Slab" pitchFamily="34" charset="-120"/>
              </a:rPr>
              <a:t>.</a:t>
            </a:r>
            <a:endParaRPr lang="en-US" sz="4374" dirty="0"/>
          </a:p>
        </p:txBody>
      </p:sp>
      <p:sp>
        <p:nvSpPr>
          <p:cNvPr id="6" name="Text 3"/>
          <p:cNvSpPr/>
          <p:nvPr/>
        </p:nvSpPr>
        <p:spPr>
          <a:xfrm>
            <a:off x="2037993" y="5831443"/>
            <a:ext cx="10554414" cy="1066205"/>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Spațiul informațional a devenit un teren de luptă unde diverse entități și grupuri își promovează propriile agende, generând conflicte, dezinformare și propagandă. Manipularea emoțională și utilizarea tehnicilor persuasive sunt frecvente.</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02733">
              <a:alpha val="80000"/>
            </a:srgbClr>
          </a:solidFill>
          <a:ln/>
        </p:spPr>
      </p:sp>
      <p:sp>
        <p:nvSpPr>
          <p:cNvPr id="6" name="Text 3"/>
          <p:cNvSpPr/>
          <p:nvPr/>
        </p:nvSpPr>
        <p:spPr>
          <a:xfrm>
            <a:off x="2037993" y="2409706"/>
            <a:ext cx="10554414" cy="1388745"/>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Tehnici de manipulare în </a:t>
            </a:r>
            <a:r>
              <a:rPr lang="en-US" sz="4374" dirty="0" err="1">
                <a:solidFill>
                  <a:srgbClr val="60A9FF"/>
                </a:solidFill>
                <a:latin typeface="Roboto Slab" pitchFamily="34" charset="0"/>
                <a:ea typeface="Roboto Slab" pitchFamily="34" charset="-122"/>
                <a:cs typeface="Roboto Slab" pitchFamily="34" charset="-120"/>
              </a:rPr>
              <a:t>spațiul</a:t>
            </a:r>
            <a:r>
              <a:rPr lang="en-US" sz="4374" dirty="0">
                <a:solidFill>
                  <a:srgbClr val="60A9FF"/>
                </a:solidFill>
                <a:latin typeface="Roboto Slab" pitchFamily="34" charset="0"/>
                <a:ea typeface="Roboto Slab" pitchFamily="34" charset="-122"/>
                <a:cs typeface="Roboto Slab" pitchFamily="34" charset="-120"/>
              </a:rPr>
              <a:t> </a:t>
            </a:r>
            <a:r>
              <a:rPr lang="en-US" sz="4374" dirty="0" err="1" smtClean="0">
                <a:solidFill>
                  <a:srgbClr val="60A9FF"/>
                </a:solidFill>
                <a:latin typeface="Roboto Slab" pitchFamily="34" charset="0"/>
                <a:ea typeface="Roboto Slab" pitchFamily="34" charset="-122"/>
                <a:cs typeface="Roboto Slab" pitchFamily="34" charset="-120"/>
              </a:rPr>
              <a:t>informațional</a:t>
            </a:r>
            <a:r>
              <a:rPr lang="ro-MO" sz="4374" dirty="0" smtClean="0">
                <a:solidFill>
                  <a:srgbClr val="60A9FF"/>
                </a:solidFill>
                <a:latin typeface="Roboto Slab" pitchFamily="34" charset="0"/>
                <a:ea typeface="Roboto Slab" pitchFamily="34" charset="-122"/>
                <a:cs typeface="Roboto Slab" pitchFamily="34" charset="-120"/>
              </a:rPr>
              <a:t>.</a:t>
            </a:r>
            <a:endParaRPr lang="en-US" sz="4374" dirty="0"/>
          </a:p>
        </p:txBody>
      </p:sp>
      <p:sp>
        <p:nvSpPr>
          <p:cNvPr id="7" name="Text 4"/>
          <p:cNvSpPr/>
          <p:nvPr/>
        </p:nvSpPr>
        <p:spPr>
          <a:xfrm>
            <a:off x="2393394" y="4131707"/>
            <a:ext cx="10199013"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6E5EF"/>
                </a:solidFill>
                <a:latin typeface="Roboto" pitchFamily="34" charset="0"/>
                <a:ea typeface="Roboto" pitchFamily="34" charset="-122"/>
                <a:cs typeface="Roboto" pitchFamily="34" charset="-120"/>
              </a:rPr>
              <a:t>Manipularea prin selectarea și modificarea selectivă a informațiilor.</a:t>
            </a:r>
            <a:endParaRPr lang="en-US" sz="1750" dirty="0"/>
          </a:p>
        </p:txBody>
      </p:sp>
      <p:sp>
        <p:nvSpPr>
          <p:cNvPr id="8" name="Text 5"/>
          <p:cNvSpPr/>
          <p:nvPr/>
        </p:nvSpPr>
        <p:spPr>
          <a:xfrm>
            <a:off x="2393394" y="4575929"/>
            <a:ext cx="10199013"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6E5EF"/>
                </a:solidFill>
                <a:latin typeface="Roboto" pitchFamily="34" charset="0"/>
                <a:ea typeface="Roboto" pitchFamily="34" charset="-122"/>
                <a:cs typeface="Roboto" pitchFamily="34" charset="-120"/>
              </a:rPr>
              <a:t>Crearea de conținut fals și dezinformare prin intermediul site-urilor și conturilor sociale neautentificate.</a:t>
            </a:r>
            <a:endParaRPr lang="en-US" sz="1750" dirty="0"/>
          </a:p>
        </p:txBody>
      </p:sp>
      <p:sp>
        <p:nvSpPr>
          <p:cNvPr id="9" name="Text 6"/>
          <p:cNvSpPr/>
          <p:nvPr/>
        </p:nvSpPr>
        <p:spPr>
          <a:xfrm>
            <a:off x="2393394" y="5020151"/>
            <a:ext cx="10199013"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6E5EF"/>
                </a:solidFill>
                <a:latin typeface="Roboto" pitchFamily="34" charset="0"/>
                <a:ea typeface="Roboto" pitchFamily="34" charset="-122"/>
                <a:cs typeface="Roboto" pitchFamily="34" charset="-120"/>
              </a:rPr>
              <a:t>Exploatarea emoțiilor și vulnerabilităților umane pentru a influența opinia publică.</a:t>
            </a:r>
            <a:endParaRPr lang="en-US" sz="1750" dirty="0"/>
          </a:p>
        </p:txBody>
      </p:sp>
      <p:sp>
        <p:nvSpPr>
          <p:cNvPr id="10" name="Text 7"/>
          <p:cNvSpPr/>
          <p:nvPr/>
        </p:nvSpPr>
        <p:spPr>
          <a:xfrm>
            <a:off x="2393394" y="5464373"/>
            <a:ext cx="10199013"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6E5EF"/>
                </a:solidFill>
                <a:latin typeface="Roboto" pitchFamily="34" charset="0"/>
                <a:ea typeface="Roboto" pitchFamily="34" charset="-122"/>
                <a:cs typeface="Roboto" pitchFamily="34" charset="-120"/>
              </a:rPr>
              <a:t>Utilizarea algoritmilor și analizei datelor pentru a personaliza și distribui conținutul selectiv.</a:t>
            </a:r>
            <a:endParaRPr lang="en-US" sz="1750" dirty="0"/>
          </a:p>
        </p:txBody>
      </p:sp>
      <p:pic>
        <p:nvPicPr>
          <p:cNvPr id="1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1273850"/>
            <a:ext cx="10554414" cy="1388745"/>
          </a:xfrm>
          <a:prstGeom prst="rect">
            <a:avLst/>
          </a:prstGeom>
          <a:noFill/>
          <a:ln/>
        </p:spPr>
        <p:txBody>
          <a:bodyPr wrap="square" rtlCol="0" anchor="t"/>
          <a:lstStyle/>
          <a:p>
            <a:pPr marL="0" indent="0">
              <a:lnSpc>
                <a:spcPts val="5468"/>
              </a:lnSpc>
              <a:buNone/>
            </a:pPr>
            <a:r>
              <a:rPr lang="en-US" sz="4374" dirty="0">
                <a:solidFill>
                  <a:srgbClr val="60A9FF"/>
                </a:solidFill>
                <a:latin typeface="Roboto Slab" pitchFamily="34" charset="0"/>
                <a:ea typeface="Roboto Slab" pitchFamily="34" charset="-122"/>
                <a:cs typeface="Roboto Slab" pitchFamily="34" charset="-120"/>
              </a:rPr>
              <a:t>Efectele negative ale </a:t>
            </a:r>
            <a:r>
              <a:rPr lang="en-US" sz="4374" dirty="0" err="1">
                <a:solidFill>
                  <a:srgbClr val="60A9FF"/>
                </a:solidFill>
                <a:latin typeface="Roboto Slab" pitchFamily="34" charset="0"/>
                <a:ea typeface="Roboto Slab" pitchFamily="34" charset="-122"/>
                <a:cs typeface="Roboto Slab" pitchFamily="34" charset="-120"/>
              </a:rPr>
              <a:t>confruntării</a:t>
            </a:r>
            <a:r>
              <a:rPr lang="en-US" sz="4374" dirty="0">
                <a:solidFill>
                  <a:srgbClr val="60A9FF"/>
                </a:solidFill>
                <a:latin typeface="Roboto Slab" pitchFamily="34" charset="0"/>
                <a:ea typeface="Roboto Slab" pitchFamily="34" charset="-122"/>
                <a:cs typeface="Roboto Slab" pitchFamily="34" charset="-120"/>
              </a:rPr>
              <a:t> </a:t>
            </a:r>
            <a:r>
              <a:rPr lang="en-US" sz="4374" dirty="0" err="1" smtClean="0">
                <a:solidFill>
                  <a:srgbClr val="60A9FF"/>
                </a:solidFill>
                <a:latin typeface="Roboto Slab" pitchFamily="34" charset="0"/>
                <a:ea typeface="Roboto Slab" pitchFamily="34" charset="-122"/>
                <a:cs typeface="Roboto Slab" pitchFamily="34" charset="-120"/>
              </a:rPr>
              <a:t>informaționale</a:t>
            </a:r>
            <a:r>
              <a:rPr lang="ro-MO" sz="4374" dirty="0" smtClean="0">
                <a:solidFill>
                  <a:srgbClr val="60A9FF"/>
                </a:solidFill>
                <a:latin typeface="Roboto Slab" pitchFamily="34" charset="0"/>
                <a:ea typeface="Roboto Slab" pitchFamily="34" charset="-122"/>
                <a:cs typeface="Roboto Slab" pitchFamily="34" charset="-120"/>
              </a:rPr>
              <a:t>.</a:t>
            </a:r>
            <a:endParaRPr lang="en-US" sz="4374" dirty="0"/>
          </a:p>
        </p:txBody>
      </p:sp>
      <p:sp>
        <p:nvSpPr>
          <p:cNvPr id="5" name="Shape 3"/>
          <p:cNvSpPr/>
          <p:nvPr/>
        </p:nvSpPr>
        <p:spPr>
          <a:xfrm>
            <a:off x="2037993" y="3106936"/>
            <a:ext cx="3370064" cy="3848695"/>
          </a:xfrm>
          <a:prstGeom prst="roundRect">
            <a:avLst>
              <a:gd name="adj" fmla="val 3956"/>
            </a:avLst>
          </a:prstGeom>
          <a:solidFill>
            <a:srgbClr val="161B23"/>
          </a:solidFill>
          <a:ln/>
        </p:spPr>
      </p:sp>
      <p:sp>
        <p:nvSpPr>
          <p:cNvPr id="6" name="Text 4"/>
          <p:cNvSpPr/>
          <p:nvPr/>
        </p:nvSpPr>
        <p:spPr>
          <a:xfrm>
            <a:off x="2260163" y="3329107"/>
            <a:ext cx="2925723" cy="694373"/>
          </a:xfrm>
          <a:prstGeom prst="rect">
            <a:avLst/>
          </a:prstGeom>
          <a:noFill/>
          <a:ln/>
        </p:spPr>
        <p:txBody>
          <a:bodyPr wrap="squar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Polarizarea opiniei publice</a:t>
            </a:r>
            <a:endParaRPr lang="en-US" sz="2187" dirty="0"/>
          </a:p>
        </p:txBody>
      </p:sp>
      <p:sp>
        <p:nvSpPr>
          <p:cNvPr id="7" name="Text 5"/>
          <p:cNvSpPr/>
          <p:nvPr/>
        </p:nvSpPr>
        <p:spPr>
          <a:xfrm>
            <a:off x="2260163" y="4245650"/>
            <a:ext cx="2925723" cy="2487811"/>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Conflictele și dezinformarea duc la o fragmentare și polarizare a societății, deteriorând relațiile interpersonale și încrederea în informațiile furnizate online.</a:t>
            </a:r>
            <a:endParaRPr lang="en-US" sz="1750" dirty="0"/>
          </a:p>
        </p:txBody>
      </p:sp>
      <p:sp>
        <p:nvSpPr>
          <p:cNvPr id="8" name="Shape 6"/>
          <p:cNvSpPr/>
          <p:nvPr/>
        </p:nvSpPr>
        <p:spPr>
          <a:xfrm>
            <a:off x="5630228" y="3106936"/>
            <a:ext cx="3370064" cy="3848695"/>
          </a:xfrm>
          <a:prstGeom prst="roundRect">
            <a:avLst>
              <a:gd name="adj" fmla="val 3956"/>
            </a:avLst>
          </a:prstGeom>
          <a:solidFill>
            <a:srgbClr val="161B23"/>
          </a:solidFill>
          <a:ln/>
        </p:spPr>
      </p:sp>
      <p:sp>
        <p:nvSpPr>
          <p:cNvPr id="9" name="Text 7"/>
          <p:cNvSpPr/>
          <p:nvPr/>
        </p:nvSpPr>
        <p:spPr>
          <a:xfrm>
            <a:off x="5852398" y="3329107"/>
            <a:ext cx="2925723" cy="694373"/>
          </a:xfrm>
          <a:prstGeom prst="rect">
            <a:avLst/>
          </a:prstGeom>
          <a:noFill/>
          <a:ln/>
        </p:spPr>
        <p:txBody>
          <a:bodyPr wrap="squar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Sursa de stres și anxietate</a:t>
            </a:r>
            <a:endParaRPr lang="en-US" sz="2187" dirty="0"/>
          </a:p>
        </p:txBody>
      </p:sp>
      <p:sp>
        <p:nvSpPr>
          <p:cNvPr id="10" name="Text 8"/>
          <p:cNvSpPr/>
          <p:nvPr/>
        </p:nvSpPr>
        <p:spPr>
          <a:xfrm>
            <a:off x="5852398" y="4245650"/>
            <a:ext cx="2925723" cy="2132409"/>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Supraexpunerea la informații negative și manipulatoare poate genera stres, anxietate și confuzie în rândul utilizatorilor spațiului informațional.</a:t>
            </a:r>
            <a:endParaRPr lang="en-US" sz="1750" dirty="0"/>
          </a:p>
        </p:txBody>
      </p:sp>
      <p:sp>
        <p:nvSpPr>
          <p:cNvPr id="11" name="Shape 9"/>
          <p:cNvSpPr/>
          <p:nvPr/>
        </p:nvSpPr>
        <p:spPr>
          <a:xfrm>
            <a:off x="9222462" y="3106936"/>
            <a:ext cx="3370064" cy="3848695"/>
          </a:xfrm>
          <a:prstGeom prst="roundRect">
            <a:avLst>
              <a:gd name="adj" fmla="val 3956"/>
            </a:avLst>
          </a:prstGeom>
          <a:solidFill>
            <a:srgbClr val="161B23"/>
          </a:solidFill>
          <a:ln/>
        </p:spPr>
      </p:sp>
      <p:sp>
        <p:nvSpPr>
          <p:cNvPr id="12" name="Text 10"/>
          <p:cNvSpPr/>
          <p:nvPr/>
        </p:nvSpPr>
        <p:spPr>
          <a:xfrm>
            <a:off x="9444633" y="3329107"/>
            <a:ext cx="2925723" cy="694373"/>
          </a:xfrm>
          <a:prstGeom prst="rect">
            <a:avLst/>
          </a:prstGeom>
          <a:noFill/>
          <a:ln/>
        </p:spPr>
        <p:txBody>
          <a:bodyPr wrap="square" rtlCol="0" anchor="t"/>
          <a:lstStyle/>
          <a:p>
            <a:pPr marL="0" indent="0">
              <a:lnSpc>
                <a:spcPts val="2734"/>
              </a:lnSpc>
              <a:buNone/>
            </a:pPr>
            <a:r>
              <a:rPr lang="en-US" sz="2187" dirty="0">
                <a:solidFill>
                  <a:srgbClr val="60A9FF"/>
                </a:solidFill>
                <a:latin typeface="Roboto Slab" pitchFamily="34" charset="0"/>
                <a:ea typeface="Roboto Slab" pitchFamily="34" charset="-122"/>
                <a:cs typeface="Roboto Slab" pitchFamily="34" charset="-120"/>
              </a:rPr>
              <a:t>Răspândirea rapidă a dezinformării</a:t>
            </a:r>
            <a:endParaRPr lang="en-US" sz="2187" dirty="0"/>
          </a:p>
        </p:txBody>
      </p:sp>
      <p:sp>
        <p:nvSpPr>
          <p:cNvPr id="13" name="Text 11"/>
          <p:cNvSpPr/>
          <p:nvPr/>
        </p:nvSpPr>
        <p:spPr>
          <a:xfrm>
            <a:off x="9444633" y="4245650"/>
            <a:ext cx="2925723" cy="2132409"/>
          </a:xfrm>
          <a:prstGeom prst="rect">
            <a:avLst/>
          </a:prstGeom>
          <a:noFill/>
          <a:ln/>
        </p:spPr>
        <p:txBody>
          <a:bodyPr wrap="square" rtlCol="0" anchor="t"/>
          <a:lstStyle/>
          <a:p>
            <a:pPr marL="0" indent="0">
              <a:lnSpc>
                <a:spcPts val="2799"/>
              </a:lnSpc>
              <a:buNone/>
            </a:pPr>
            <a:r>
              <a:rPr lang="en-US" sz="1750" dirty="0">
                <a:solidFill>
                  <a:srgbClr val="D6E5EF"/>
                </a:solidFill>
                <a:latin typeface="Roboto" pitchFamily="34" charset="0"/>
                <a:ea typeface="Roboto" pitchFamily="34" charset="-122"/>
                <a:cs typeface="Roboto" pitchFamily="34" charset="-120"/>
              </a:rPr>
              <a:t>Prin intermediul rețelelor sociale, dezinformarea poate ajunge rapid la un număr mare de oameni, având potențialul de a influența opinii și decizii.</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02733">
              <a:alpha val="80000"/>
            </a:srgbClr>
          </a:solidFill>
          <a:ln/>
        </p:spPr>
      </p:sp>
      <p:sp>
        <p:nvSpPr>
          <p:cNvPr id="6" name="Text 3"/>
          <p:cNvSpPr/>
          <p:nvPr/>
        </p:nvSpPr>
        <p:spPr>
          <a:xfrm>
            <a:off x="2346246" y="575429"/>
            <a:ext cx="9937909" cy="1307544"/>
          </a:xfrm>
          <a:prstGeom prst="rect">
            <a:avLst/>
          </a:prstGeom>
          <a:noFill/>
          <a:ln/>
        </p:spPr>
        <p:txBody>
          <a:bodyPr wrap="square" rtlCol="0" anchor="t"/>
          <a:lstStyle/>
          <a:p>
            <a:pPr marL="0" indent="0">
              <a:lnSpc>
                <a:spcPts val="5148"/>
              </a:lnSpc>
              <a:buNone/>
            </a:pPr>
            <a:r>
              <a:rPr lang="en-US" sz="4119" dirty="0">
                <a:solidFill>
                  <a:srgbClr val="60A9FF"/>
                </a:solidFill>
                <a:latin typeface="Roboto Slab" pitchFamily="34" charset="0"/>
                <a:ea typeface="Roboto Slab" pitchFamily="34" charset="-122"/>
                <a:cs typeface="Roboto Slab" pitchFamily="34" charset="-120"/>
              </a:rPr>
              <a:t>Strategii pentru gestionarea </a:t>
            </a:r>
            <a:r>
              <a:rPr lang="en-US" sz="4119" dirty="0" err="1">
                <a:solidFill>
                  <a:srgbClr val="60A9FF"/>
                </a:solidFill>
                <a:latin typeface="Roboto Slab" pitchFamily="34" charset="0"/>
                <a:ea typeface="Roboto Slab" pitchFamily="34" charset="-122"/>
                <a:cs typeface="Roboto Slab" pitchFamily="34" charset="-120"/>
              </a:rPr>
              <a:t>confruntării</a:t>
            </a:r>
            <a:r>
              <a:rPr lang="en-US" sz="4119" dirty="0">
                <a:solidFill>
                  <a:srgbClr val="60A9FF"/>
                </a:solidFill>
                <a:latin typeface="Roboto Slab" pitchFamily="34" charset="0"/>
                <a:ea typeface="Roboto Slab" pitchFamily="34" charset="-122"/>
                <a:cs typeface="Roboto Slab" pitchFamily="34" charset="-120"/>
              </a:rPr>
              <a:t> </a:t>
            </a:r>
            <a:r>
              <a:rPr lang="en-US" sz="4119" dirty="0" err="1" smtClean="0">
                <a:solidFill>
                  <a:srgbClr val="60A9FF"/>
                </a:solidFill>
                <a:latin typeface="Roboto Slab" pitchFamily="34" charset="0"/>
                <a:ea typeface="Roboto Slab" pitchFamily="34" charset="-122"/>
                <a:cs typeface="Roboto Slab" pitchFamily="34" charset="-120"/>
              </a:rPr>
              <a:t>informaționale</a:t>
            </a:r>
            <a:r>
              <a:rPr lang="ro-MO" sz="4119" dirty="0" smtClean="0">
                <a:solidFill>
                  <a:srgbClr val="60A9FF"/>
                </a:solidFill>
                <a:latin typeface="Roboto Slab" pitchFamily="34" charset="0"/>
                <a:ea typeface="Roboto Slab" pitchFamily="34" charset="-122"/>
                <a:cs typeface="Roboto Slab" pitchFamily="34" charset="-120"/>
              </a:rPr>
              <a:t>.</a:t>
            </a:r>
            <a:endParaRPr lang="en-US" sz="4119" dirty="0"/>
          </a:p>
        </p:txBody>
      </p:sp>
      <p:sp>
        <p:nvSpPr>
          <p:cNvPr id="7" name="Shape 4"/>
          <p:cNvSpPr/>
          <p:nvPr/>
        </p:nvSpPr>
        <p:spPr>
          <a:xfrm>
            <a:off x="7294364" y="2196703"/>
            <a:ext cx="41791" cy="5457349"/>
          </a:xfrm>
          <a:prstGeom prst="rect">
            <a:avLst/>
          </a:prstGeom>
          <a:solidFill>
            <a:srgbClr val="161B23"/>
          </a:solidFill>
          <a:ln/>
        </p:spPr>
      </p:sp>
      <p:sp>
        <p:nvSpPr>
          <p:cNvPr id="8" name="Shape 5"/>
          <p:cNvSpPr/>
          <p:nvPr/>
        </p:nvSpPr>
        <p:spPr>
          <a:xfrm>
            <a:off x="7550527" y="2574429"/>
            <a:ext cx="732234" cy="41791"/>
          </a:xfrm>
          <a:prstGeom prst="rect">
            <a:avLst/>
          </a:prstGeom>
          <a:solidFill>
            <a:srgbClr val="161B23"/>
          </a:solidFill>
          <a:ln/>
        </p:spPr>
      </p:sp>
      <p:sp>
        <p:nvSpPr>
          <p:cNvPr id="9" name="Shape 6"/>
          <p:cNvSpPr/>
          <p:nvPr/>
        </p:nvSpPr>
        <p:spPr>
          <a:xfrm>
            <a:off x="7079873" y="2360057"/>
            <a:ext cx="470654" cy="470654"/>
          </a:xfrm>
          <a:prstGeom prst="roundRect">
            <a:avLst>
              <a:gd name="adj" fmla="val 26672"/>
            </a:avLst>
          </a:prstGeom>
          <a:solidFill>
            <a:srgbClr val="161B23"/>
          </a:solidFill>
          <a:ln/>
        </p:spPr>
      </p:sp>
      <p:sp>
        <p:nvSpPr>
          <p:cNvPr id="10" name="Text 7"/>
          <p:cNvSpPr/>
          <p:nvPr/>
        </p:nvSpPr>
        <p:spPr>
          <a:xfrm>
            <a:off x="7250370" y="2399228"/>
            <a:ext cx="129540" cy="392311"/>
          </a:xfrm>
          <a:prstGeom prst="rect">
            <a:avLst/>
          </a:prstGeom>
          <a:noFill/>
          <a:ln/>
        </p:spPr>
        <p:txBody>
          <a:bodyPr wrap="none" rtlCol="0" anchor="t"/>
          <a:lstStyle/>
          <a:p>
            <a:pPr marL="0" indent="0" algn="ctr">
              <a:lnSpc>
                <a:spcPts val="3089"/>
              </a:lnSpc>
              <a:buNone/>
            </a:pPr>
            <a:r>
              <a:rPr lang="en-US" sz="2471" dirty="0">
                <a:solidFill>
                  <a:srgbClr val="60A9FF"/>
                </a:solidFill>
                <a:latin typeface="Roboto Slab" pitchFamily="34" charset="0"/>
                <a:ea typeface="Roboto Slab" pitchFamily="34" charset="-122"/>
                <a:cs typeface="Roboto Slab" pitchFamily="34" charset="-120"/>
              </a:rPr>
              <a:t>1</a:t>
            </a:r>
            <a:endParaRPr lang="en-US" sz="2471" dirty="0"/>
          </a:p>
        </p:txBody>
      </p:sp>
      <p:sp>
        <p:nvSpPr>
          <p:cNvPr id="11" name="Text 8"/>
          <p:cNvSpPr/>
          <p:nvPr/>
        </p:nvSpPr>
        <p:spPr>
          <a:xfrm>
            <a:off x="8465820" y="2405896"/>
            <a:ext cx="3337560" cy="326946"/>
          </a:xfrm>
          <a:prstGeom prst="rect">
            <a:avLst/>
          </a:prstGeom>
          <a:noFill/>
          <a:ln/>
        </p:spPr>
        <p:txBody>
          <a:bodyPr wrap="none" rtlCol="0" anchor="t"/>
          <a:lstStyle/>
          <a:p>
            <a:pPr marL="0" indent="0" algn="l">
              <a:lnSpc>
                <a:spcPts val="2574"/>
              </a:lnSpc>
              <a:buNone/>
            </a:pPr>
            <a:r>
              <a:rPr lang="en-US" sz="2059" dirty="0">
                <a:solidFill>
                  <a:srgbClr val="60A9FF"/>
                </a:solidFill>
                <a:latin typeface="Roboto Slab" pitchFamily="34" charset="0"/>
                <a:ea typeface="Roboto Slab" pitchFamily="34" charset="-122"/>
                <a:cs typeface="Roboto Slab" pitchFamily="34" charset="-120"/>
              </a:rPr>
              <a:t>Dezvoltarea gândirii critice</a:t>
            </a:r>
            <a:endParaRPr lang="en-US" sz="2059" dirty="0"/>
          </a:p>
        </p:txBody>
      </p:sp>
      <p:sp>
        <p:nvSpPr>
          <p:cNvPr id="12" name="Text 9"/>
          <p:cNvSpPr/>
          <p:nvPr/>
        </p:nvSpPr>
        <p:spPr>
          <a:xfrm>
            <a:off x="8465820" y="2942034"/>
            <a:ext cx="3818334" cy="1338739"/>
          </a:xfrm>
          <a:prstGeom prst="rect">
            <a:avLst/>
          </a:prstGeom>
          <a:noFill/>
          <a:ln/>
        </p:spPr>
        <p:txBody>
          <a:bodyPr wrap="square" rtlCol="0" anchor="t"/>
          <a:lstStyle/>
          <a:p>
            <a:pPr marL="0" indent="0" algn="l">
              <a:lnSpc>
                <a:spcPts val="2636"/>
              </a:lnSpc>
              <a:buNone/>
            </a:pPr>
            <a:r>
              <a:rPr lang="en-US" sz="1647" dirty="0">
                <a:solidFill>
                  <a:srgbClr val="D6E5EF"/>
                </a:solidFill>
                <a:latin typeface="Roboto" pitchFamily="34" charset="0"/>
                <a:ea typeface="Roboto" pitchFamily="34" charset="-122"/>
                <a:cs typeface="Roboto" pitchFamily="34" charset="-120"/>
              </a:rPr>
              <a:t>Învățarea să evaluăm și să analizăm cu atenție informațiile primite, să căutăm surse de încredere și să fim conștienți de posibilele manipulări.</a:t>
            </a:r>
            <a:endParaRPr lang="en-US" sz="1647" dirty="0"/>
          </a:p>
        </p:txBody>
      </p:sp>
      <p:sp>
        <p:nvSpPr>
          <p:cNvPr id="13" name="Shape 10"/>
          <p:cNvSpPr/>
          <p:nvPr/>
        </p:nvSpPr>
        <p:spPr>
          <a:xfrm>
            <a:off x="6347639" y="3620393"/>
            <a:ext cx="732234" cy="41791"/>
          </a:xfrm>
          <a:prstGeom prst="rect">
            <a:avLst/>
          </a:prstGeom>
          <a:solidFill>
            <a:srgbClr val="161B23"/>
          </a:solidFill>
          <a:ln/>
        </p:spPr>
      </p:sp>
      <p:sp>
        <p:nvSpPr>
          <p:cNvPr id="14" name="Shape 11"/>
          <p:cNvSpPr/>
          <p:nvPr/>
        </p:nvSpPr>
        <p:spPr>
          <a:xfrm>
            <a:off x="7079873" y="3406021"/>
            <a:ext cx="470654" cy="470654"/>
          </a:xfrm>
          <a:prstGeom prst="roundRect">
            <a:avLst>
              <a:gd name="adj" fmla="val 26672"/>
            </a:avLst>
          </a:prstGeom>
          <a:solidFill>
            <a:srgbClr val="161B23"/>
          </a:solidFill>
          <a:ln/>
        </p:spPr>
      </p:sp>
      <p:sp>
        <p:nvSpPr>
          <p:cNvPr id="15" name="Text 12"/>
          <p:cNvSpPr/>
          <p:nvPr/>
        </p:nvSpPr>
        <p:spPr>
          <a:xfrm>
            <a:off x="7227510" y="3445193"/>
            <a:ext cx="175260" cy="392311"/>
          </a:xfrm>
          <a:prstGeom prst="rect">
            <a:avLst/>
          </a:prstGeom>
          <a:noFill/>
          <a:ln/>
        </p:spPr>
        <p:txBody>
          <a:bodyPr wrap="none" rtlCol="0" anchor="t"/>
          <a:lstStyle/>
          <a:p>
            <a:pPr marL="0" indent="0" algn="ctr">
              <a:lnSpc>
                <a:spcPts val="3089"/>
              </a:lnSpc>
              <a:buNone/>
            </a:pPr>
            <a:r>
              <a:rPr lang="en-US" sz="2471" dirty="0">
                <a:solidFill>
                  <a:srgbClr val="60A9FF"/>
                </a:solidFill>
                <a:latin typeface="Roboto Slab" pitchFamily="34" charset="0"/>
                <a:ea typeface="Roboto Slab" pitchFamily="34" charset="-122"/>
                <a:cs typeface="Roboto Slab" pitchFamily="34" charset="-120"/>
              </a:rPr>
              <a:t>2</a:t>
            </a:r>
            <a:endParaRPr lang="en-US" sz="2471" dirty="0"/>
          </a:p>
        </p:txBody>
      </p:sp>
      <p:sp>
        <p:nvSpPr>
          <p:cNvPr id="16" name="Text 13"/>
          <p:cNvSpPr/>
          <p:nvPr/>
        </p:nvSpPr>
        <p:spPr>
          <a:xfrm>
            <a:off x="4072414" y="3451860"/>
            <a:ext cx="2092166" cy="326946"/>
          </a:xfrm>
          <a:prstGeom prst="rect">
            <a:avLst/>
          </a:prstGeom>
          <a:noFill/>
          <a:ln/>
        </p:spPr>
        <p:txBody>
          <a:bodyPr wrap="none" rtlCol="0" anchor="t"/>
          <a:lstStyle/>
          <a:p>
            <a:pPr marL="0" indent="0" algn="r">
              <a:lnSpc>
                <a:spcPts val="2574"/>
              </a:lnSpc>
              <a:buNone/>
            </a:pPr>
            <a:r>
              <a:rPr lang="en-US" sz="2059" dirty="0">
                <a:solidFill>
                  <a:srgbClr val="60A9FF"/>
                </a:solidFill>
                <a:latin typeface="Roboto Slab" pitchFamily="34" charset="0"/>
                <a:ea typeface="Roboto Slab" pitchFamily="34" charset="-122"/>
                <a:cs typeface="Roboto Slab" pitchFamily="34" charset="-120"/>
              </a:rPr>
              <a:t>Educația digitală</a:t>
            </a:r>
            <a:endParaRPr lang="en-US" sz="2059" dirty="0"/>
          </a:p>
        </p:txBody>
      </p:sp>
      <p:sp>
        <p:nvSpPr>
          <p:cNvPr id="17" name="Text 14"/>
          <p:cNvSpPr/>
          <p:nvPr/>
        </p:nvSpPr>
        <p:spPr>
          <a:xfrm>
            <a:off x="2346246" y="3987998"/>
            <a:ext cx="3818334" cy="1673423"/>
          </a:xfrm>
          <a:prstGeom prst="rect">
            <a:avLst/>
          </a:prstGeom>
          <a:noFill/>
          <a:ln/>
        </p:spPr>
        <p:txBody>
          <a:bodyPr wrap="square" rtlCol="0" anchor="t"/>
          <a:lstStyle/>
          <a:p>
            <a:pPr marL="0" indent="0" algn="r">
              <a:lnSpc>
                <a:spcPts val="2636"/>
              </a:lnSpc>
              <a:buNone/>
            </a:pPr>
            <a:r>
              <a:rPr lang="en-US" sz="1647" dirty="0">
                <a:solidFill>
                  <a:srgbClr val="D6E5EF"/>
                </a:solidFill>
                <a:latin typeface="Roboto" pitchFamily="34" charset="0"/>
                <a:ea typeface="Roboto" pitchFamily="34" charset="-122"/>
                <a:cs typeface="Roboto" pitchFamily="34" charset="-120"/>
              </a:rPr>
              <a:t>Formarea și instruirea continuă a indivizilor pentru a înțelege bunele practici în utilizarea spațiului informațional, precum identificarea fraudei și protejarea datelor personale.</a:t>
            </a:r>
            <a:endParaRPr lang="en-US" sz="1647" dirty="0"/>
          </a:p>
        </p:txBody>
      </p:sp>
      <p:sp>
        <p:nvSpPr>
          <p:cNvPr id="18" name="Shape 15"/>
          <p:cNvSpPr/>
          <p:nvPr/>
        </p:nvSpPr>
        <p:spPr>
          <a:xfrm>
            <a:off x="7550527" y="5076885"/>
            <a:ext cx="732234" cy="41791"/>
          </a:xfrm>
          <a:prstGeom prst="rect">
            <a:avLst/>
          </a:prstGeom>
          <a:solidFill>
            <a:srgbClr val="161B23"/>
          </a:solidFill>
          <a:ln/>
        </p:spPr>
      </p:sp>
      <p:sp>
        <p:nvSpPr>
          <p:cNvPr id="19" name="Shape 16"/>
          <p:cNvSpPr/>
          <p:nvPr/>
        </p:nvSpPr>
        <p:spPr>
          <a:xfrm>
            <a:off x="7079873" y="4862512"/>
            <a:ext cx="470654" cy="470654"/>
          </a:xfrm>
          <a:prstGeom prst="roundRect">
            <a:avLst>
              <a:gd name="adj" fmla="val 26672"/>
            </a:avLst>
          </a:prstGeom>
          <a:solidFill>
            <a:srgbClr val="161B23"/>
          </a:solidFill>
          <a:ln/>
        </p:spPr>
      </p:sp>
      <p:sp>
        <p:nvSpPr>
          <p:cNvPr id="20" name="Text 17"/>
          <p:cNvSpPr/>
          <p:nvPr/>
        </p:nvSpPr>
        <p:spPr>
          <a:xfrm>
            <a:off x="7231320" y="4901684"/>
            <a:ext cx="167640" cy="392311"/>
          </a:xfrm>
          <a:prstGeom prst="rect">
            <a:avLst/>
          </a:prstGeom>
          <a:noFill/>
          <a:ln/>
        </p:spPr>
        <p:txBody>
          <a:bodyPr wrap="none" rtlCol="0" anchor="t"/>
          <a:lstStyle/>
          <a:p>
            <a:pPr marL="0" indent="0" algn="ctr">
              <a:lnSpc>
                <a:spcPts val="3089"/>
              </a:lnSpc>
              <a:buNone/>
            </a:pPr>
            <a:r>
              <a:rPr lang="en-US" sz="2471" dirty="0">
                <a:solidFill>
                  <a:srgbClr val="60A9FF"/>
                </a:solidFill>
                <a:latin typeface="Roboto Slab" pitchFamily="34" charset="0"/>
                <a:ea typeface="Roboto Slab" pitchFamily="34" charset="-122"/>
                <a:cs typeface="Roboto Slab" pitchFamily="34" charset="-120"/>
              </a:rPr>
              <a:t>3</a:t>
            </a:r>
            <a:endParaRPr lang="en-US" sz="2471" dirty="0"/>
          </a:p>
        </p:txBody>
      </p:sp>
      <p:sp>
        <p:nvSpPr>
          <p:cNvPr id="21" name="Text 18"/>
          <p:cNvSpPr/>
          <p:nvPr/>
        </p:nvSpPr>
        <p:spPr>
          <a:xfrm>
            <a:off x="8465820" y="4908352"/>
            <a:ext cx="3818334" cy="653891"/>
          </a:xfrm>
          <a:prstGeom prst="rect">
            <a:avLst/>
          </a:prstGeom>
          <a:noFill/>
          <a:ln/>
        </p:spPr>
        <p:txBody>
          <a:bodyPr wrap="square" rtlCol="0" anchor="t"/>
          <a:lstStyle/>
          <a:p>
            <a:pPr marL="0" indent="0" algn="l">
              <a:lnSpc>
                <a:spcPts val="2574"/>
              </a:lnSpc>
              <a:buNone/>
            </a:pPr>
            <a:r>
              <a:rPr lang="en-US" sz="2059" dirty="0">
                <a:solidFill>
                  <a:srgbClr val="60A9FF"/>
                </a:solidFill>
                <a:latin typeface="Roboto Slab" pitchFamily="34" charset="0"/>
                <a:ea typeface="Roboto Slab" pitchFamily="34" charset="-122"/>
                <a:cs typeface="Roboto Slab" pitchFamily="34" charset="-120"/>
              </a:rPr>
              <a:t>Colaborarea și verificarea împreună</a:t>
            </a:r>
            <a:endParaRPr lang="en-US" sz="2059" dirty="0"/>
          </a:p>
        </p:txBody>
      </p:sp>
      <p:sp>
        <p:nvSpPr>
          <p:cNvPr id="22" name="Text 19"/>
          <p:cNvSpPr/>
          <p:nvPr/>
        </p:nvSpPr>
        <p:spPr>
          <a:xfrm>
            <a:off x="8465820" y="5771436"/>
            <a:ext cx="3818334" cy="1673423"/>
          </a:xfrm>
          <a:prstGeom prst="rect">
            <a:avLst/>
          </a:prstGeom>
          <a:noFill/>
          <a:ln/>
        </p:spPr>
        <p:txBody>
          <a:bodyPr wrap="square" rtlCol="0" anchor="t"/>
          <a:lstStyle/>
          <a:p>
            <a:pPr marL="0" indent="0" algn="l">
              <a:lnSpc>
                <a:spcPts val="2636"/>
              </a:lnSpc>
              <a:buNone/>
            </a:pPr>
            <a:r>
              <a:rPr lang="en-US" sz="1647" dirty="0">
                <a:solidFill>
                  <a:srgbClr val="D6E5EF"/>
                </a:solidFill>
                <a:latin typeface="Roboto" pitchFamily="34" charset="0"/>
                <a:ea typeface="Roboto" pitchFamily="34" charset="-122"/>
                <a:cs typeface="Roboto" pitchFamily="34" charset="-120"/>
              </a:rPr>
              <a:t>Promovarea cooperării și verificarea informațiilor prin intermediul sursei și a mai multor surse pentru a valida sau respinge conținutul înainte de a-l distribui ulterior.</a:t>
            </a:r>
            <a:endParaRPr lang="en-US" sz="1647" dirty="0"/>
          </a:p>
        </p:txBody>
      </p:sp>
      <p:pic>
        <p:nvPicPr>
          <p:cNvPr id="2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824</Words>
  <Application>Microsoft Office PowerPoint</Application>
  <PresentationFormat>Произвольный</PresentationFormat>
  <Paragraphs>68</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Hi-tech</cp:lastModifiedBy>
  <cp:revision>12</cp:revision>
  <dcterms:created xsi:type="dcterms:W3CDTF">2023-11-12T22:52:55Z</dcterms:created>
  <dcterms:modified xsi:type="dcterms:W3CDTF">2023-11-13T09:40:13Z</dcterms:modified>
</cp:coreProperties>
</file>