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17"/>
  </p:notesMasterIdLst>
  <p:sldIdLst>
    <p:sldId id="349" r:id="rId4"/>
    <p:sldId id="353" r:id="rId5"/>
    <p:sldId id="356" r:id="rId6"/>
    <p:sldId id="357" r:id="rId7"/>
    <p:sldId id="316" r:id="rId8"/>
    <p:sldId id="359" r:id="rId9"/>
    <p:sldId id="339" r:id="rId10"/>
    <p:sldId id="313" r:id="rId11"/>
    <p:sldId id="358" r:id="rId12"/>
    <p:sldId id="321" r:id="rId13"/>
    <p:sldId id="260" r:id="rId14"/>
    <p:sldId id="311" r:id="rId15"/>
    <p:sldId id="3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AE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2"/>
      </p:cViewPr>
      <p:guideLst>
        <p:guide orient="horz" pos="2136"/>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A02A73-3186-4FAA-B590-6FAE63F21158}" type="doc">
      <dgm:prSet loTypeId="urn:microsoft.com/office/officeart/2005/8/layout/hProcess3" loCatId="process" qsTypeId="urn:microsoft.com/office/officeart/2005/8/quickstyle/simple1" qsCatId="simple" csTypeId="urn:microsoft.com/office/officeart/2005/8/colors/accent1_2" csCatId="accent1" phldr="0"/>
      <dgm:spPr/>
    </dgm:pt>
    <dgm:pt modelId="{C4C79774-C646-4AD6-853A-B059B92D792C}" type="pres">
      <dgm:prSet presAssocID="{8EA02A73-3186-4FAA-B590-6FAE63F21158}" presName="Name0" presStyleCnt="0">
        <dgm:presLayoutVars>
          <dgm:dir/>
          <dgm:animLvl val="lvl"/>
          <dgm:resizeHandles val="exact"/>
        </dgm:presLayoutVars>
      </dgm:prSet>
      <dgm:spPr/>
    </dgm:pt>
    <dgm:pt modelId="{152D5E2A-41FE-4778-995B-4902B9E995DB}" type="pres">
      <dgm:prSet presAssocID="{8EA02A73-3186-4FAA-B590-6FAE63F21158}" presName="dummy" presStyleCnt="0"/>
      <dgm:spPr/>
    </dgm:pt>
    <dgm:pt modelId="{BDF83BA9-771B-481E-8F9B-3DE9B67B4C1A}" type="pres">
      <dgm:prSet presAssocID="{8EA02A73-3186-4FAA-B590-6FAE63F21158}" presName="linH" presStyleCnt="0"/>
      <dgm:spPr/>
    </dgm:pt>
    <dgm:pt modelId="{4F4F4C51-D9EF-4168-9E9C-8B20EA7C0D75}" type="pres">
      <dgm:prSet presAssocID="{8EA02A73-3186-4FAA-B590-6FAE63F21158}" presName="padding1" presStyleCnt="0"/>
      <dgm:spPr/>
    </dgm:pt>
    <dgm:pt modelId="{40F22FD5-F798-4A2A-BFC4-2261E079390D}" type="pres">
      <dgm:prSet presAssocID="{8EA02A73-3186-4FAA-B590-6FAE63F21158}" presName="padding2" presStyleCnt="0"/>
      <dgm:spPr/>
    </dgm:pt>
    <dgm:pt modelId="{A7DD3C76-FE00-458E-AEE0-B6C39618CC5B}" type="pres">
      <dgm:prSet presAssocID="{8EA02A73-3186-4FAA-B590-6FAE63F21158}" presName="negArrow" presStyleCnt="0"/>
      <dgm:spPr/>
    </dgm:pt>
    <dgm:pt modelId="{9BBA8A26-3D46-463D-8416-0CFBD536C274}" type="pres">
      <dgm:prSet presAssocID="{8EA02A73-3186-4FAA-B590-6FAE63F21158}" presName="backgroundArrow" presStyleLbl="node1" presStyleIdx="0" presStyleCnt="1" custLinFactNeighborX="2511" custLinFactNeighborY="-77722"/>
      <dgm:spPr>
        <a:solidFill>
          <a:srgbClr val="FFC000"/>
        </a:solidFill>
      </dgm:spPr>
    </dgm:pt>
  </dgm:ptLst>
  <dgm:cxnLst>
    <dgm:cxn modelId="{046AE859-C296-464C-8F62-C4232FA40DB6}" type="presOf" srcId="{8EA02A73-3186-4FAA-B590-6FAE63F21158}" destId="{C4C79774-C646-4AD6-853A-B059B92D792C}" srcOrd="0" destOrd="0" presId="urn:microsoft.com/office/officeart/2005/8/layout/hProcess3"/>
    <dgm:cxn modelId="{22493E8B-7A71-408B-8B1C-4786871086A7}" type="presParOf" srcId="{C4C79774-C646-4AD6-853A-B059B92D792C}" destId="{152D5E2A-41FE-4778-995B-4902B9E995DB}" srcOrd="0" destOrd="0" presId="urn:microsoft.com/office/officeart/2005/8/layout/hProcess3"/>
    <dgm:cxn modelId="{189F67DF-C16B-401F-8B25-713C0ECC5558}" type="presParOf" srcId="{C4C79774-C646-4AD6-853A-B059B92D792C}" destId="{BDF83BA9-771B-481E-8F9B-3DE9B67B4C1A}" srcOrd="1" destOrd="0" presId="urn:microsoft.com/office/officeart/2005/8/layout/hProcess3"/>
    <dgm:cxn modelId="{F5F5E546-01B3-4310-8CEC-8E631B1E0557}" type="presParOf" srcId="{BDF83BA9-771B-481E-8F9B-3DE9B67B4C1A}" destId="{4F4F4C51-D9EF-4168-9E9C-8B20EA7C0D75}" srcOrd="0" destOrd="0" presId="urn:microsoft.com/office/officeart/2005/8/layout/hProcess3"/>
    <dgm:cxn modelId="{4A944DF5-5149-42E5-AA77-C79E05A8B874}" type="presParOf" srcId="{BDF83BA9-771B-481E-8F9B-3DE9B67B4C1A}" destId="{40F22FD5-F798-4A2A-BFC4-2261E079390D}" srcOrd="1" destOrd="0" presId="urn:microsoft.com/office/officeart/2005/8/layout/hProcess3"/>
    <dgm:cxn modelId="{7D7381BD-59AB-40EF-9D4F-D905C45C9821}" type="presParOf" srcId="{BDF83BA9-771B-481E-8F9B-3DE9B67B4C1A}" destId="{A7DD3C76-FE00-458E-AEE0-B6C39618CC5B}" srcOrd="2" destOrd="0" presId="urn:microsoft.com/office/officeart/2005/8/layout/hProcess3"/>
    <dgm:cxn modelId="{E80DD287-84E8-40CD-963F-266D14A87FFD}" type="presParOf" srcId="{BDF83BA9-771B-481E-8F9B-3DE9B67B4C1A}" destId="{9BBA8A26-3D46-463D-8416-0CFBD536C274}" srcOrd="3"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A8A26-3D46-463D-8416-0CFBD536C274}">
      <dsp:nvSpPr>
        <dsp:cNvPr id="0" name=""/>
        <dsp:cNvSpPr/>
      </dsp:nvSpPr>
      <dsp:spPr>
        <a:xfrm>
          <a:off x="0" y="0"/>
          <a:ext cx="11561699" cy="2160000"/>
        </a:xfrm>
        <a:prstGeom prst="rightArrow">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12/12/2021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dirty="0"/>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45B078-9C2E-4F0F-A743-1BD2E374A3F2}"/>
              </a:ext>
            </a:extLst>
          </p:cNvPr>
          <p:cNvSpPr/>
          <p:nvPr userDrawn="1"/>
        </p:nvSpPr>
        <p:spPr>
          <a:xfrm>
            <a:off x="0" y="3254185"/>
            <a:ext cx="12192000" cy="1296144"/>
          </a:xfrm>
          <a:prstGeom prst="rect">
            <a:avLst/>
          </a:prstGeom>
          <a:solidFill>
            <a:schemeClr val="accent6"/>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8">
            <a:extLst>
              <a:ext uri="{FF2B5EF4-FFF2-40B4-BE49-F238E27FC236}">
                <a16:creationId xmlns:a16="http://schemas.microsoft.com/office/drawing/2014/main" id="{346031F5-1B63-4620-8505-DE5C4A40B24C}"/>
              </a:ext>
            </a:extLst>
          </p:cNvPr>
          <p:cNvGrpSpPr/>
          <p:nvPr userDrawn="1"/>
        </p:nvGrpSpPr>
        <p:grpSpPr>
          <a:xfrm>
            <a:off x="741800" y="1570966"/>
            <a:ext cx="2520000" cy="4680000"/>
            <a:chOff x="445712" y="1449040"/>
            <a:chExt cx="2520000" cy="4680000"/>
          </a:xfrm>
        </p:grpSpPr>
        <p:sp>
          <p:nvSpPr>
            <p:cNvPr id="4" name="Rounded Rectangle 3">
              <a:extLst>
                <a:ext uri="{FF2B5EF4-FFF2-40B4-BE49-F238E27FC236}">
                  <a16:creationId xmlns:a16="http://schemas.microsoft.com/office/drawing/2014/main" id="{FC27CB74-33CD-4A23-B325-C122DA66528C}"/>
                </a:ext>
              </a:extLst>
            </p:cNvPr>
            <p:cNvSpPr/>
            <p:nvPr userDrawn="1"/>
          </p:nvSpPr>
          <p:spPr>
            <a:xfrm>
              <a:off x="445712" y="1449040"/>
              <a:ext cx="2520000" cy="468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5">
              <a:extLst>
                <a:ext uri="{FF2B5EF4-FFF2-40B4-BE49-F238E27FC236}">
                  <a16:creationId xmlns:a16="http://schemas.microsoft.com/office/drawing/2014/main" id="{58D7BEA8-16EF-49F6-A423-7760EDAB82F5}"/>
                </a:ext>
              </a:extLst>
            </p:cNvPr>
            <p:cNvSpPr/>
            <p:nvPr userDrawn="1"/>
          </p:nvSpPr>
          <p:spPr>
            <a:xfrm>
              <a:off x="1597700" y="1680321"/>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 name="Group 1">
              <a:extLst>
                <a:ext uri="{FF2B5EF4-FFF2-40B4-BE49-F238E27FC236}">
                  <a16:creationId xmlns:a16="http://schemas.microsoft.com/office/drawing/2014/main" id="{ADA26798-7DB1-4A1B-8875-4A1F787E724F}"/>
                </a:ext>
              </a:extLst>
            </p:cNvPr>
            <p:cNvGrpSpPr/>
            <p:nvPr userDrawn="1"/>
          </p:nvGrpSpPr>
          <p:grpSpPr>
            <a:xfrm>
              <a:off x="1549420" y="5712364"/>
              <a:ext cx="312583" cy="312583"/>
              <a:chOff x="1570727" y="5532687"/>
              <a:chExt cx="312583" cy="312583"/>
            </a:xfrm>
          </p:grpSpPr>
          <p:sp>
            <p:nvSpPr>
              <p:cNvPr id="7" name="Oval 4">
                <a:extLst>
                  <a:ext uri="{FF2B5EF4-FFF2-40B4-BE49-F238E27FC236}">
                    <a16:creationId xmlns:a16="http://schemas.microsoft.com/office/drawing/2014/main" id="{3F0E6646-AD22-4810-B8E0-6B3AA6FA86A2}"/>
                  </a:ext>
                </a:extLst>
              </p:cNvPr>
              <p:cNvSpPr/>
              <p:nvPr userDrawn="1"/>
            </p:nvSpPr>
            <p:spPr>
              <a:xfrm>
                <a:off x="1570727" y="5532687"/>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7">
                <a:extLst>
                  <a:ext uri="{FF2B5EF4-FFF2-40B4-BE49-F238E27FC236}">
                    <a16:creationId xmlns:a16="http://schemas.microsoft.com/office/drawing/2014/main" id="{84E7817A-50E1-44BF-B5F3-B2BEF3E94706}"/>
                  </a:ext>
                </a:extLst>
              </p:cNvPr>
              <p:cNvSpPr/>
              <p:nvPr userDrawn="1"/>
            </p:nvSpPr>
            <p:spPr>
              <a:xfrm>
                <a:off x="1655532" y="5616970"/>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9" name="Picture Placeholder 9">
            <a:extLst>
              <a:ext uri="{FF2B5EF4-FFF2-40B4-BE49-F238E27FC236}">
                <a16:creationId xmlns:a16="http://schemas.microsoft.com/office/drawing/2014/main" id="{FD8E3FD2-2332-4C3D-A627-541B7AFCAC9B}"/>
              </a:ext>
            </a:extLst>
          </p:cNvPr>
          <p:cNvSpPr>
            <a:spLocks noGrp="1"/>
          </p:cNvSpPr>
          <p:nvPr>
            <p:ph type="pic" sz="quarter" idx="10" hasCustomPrompt="1"/>
          </p:nvPr>
        </p:nvSpPr>
        <p:spPr>
          <a:xfrm>
            <a:off x="921680" y="1930403"/>
            <a:ext cx="2160240" cy="3744416"/>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a:t>
            </a:r>
            <a:endParaRPr lang="ko-KR" altLang="en-US" dirty="0"/>
          </a:p>
        </p:txBody>
      </p:sp>
      <p:sp>
        <p:nvSpPr>
          <p:cNvPr id="10" name="Text Placeholder 9">
            <a:extLst>
              <a:ext uri="{FF2B5EF4-FFF2-40B4-BE49-F238E27FC236}">
                <a16:creationId xmlns:a16="http://schemas.microsoft.com/office/drawing/2014/main" id="{88439E42-0E0F-4CED-B659-F8D68A350182}"/>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550C2BD9-6214-4567-96BE-E813DFC881B3}"/>
              </a:ext>
            </a:extLst>
          </p:cNvPr>
          <p:cNvSpPr>
            <a:spLocks noGrp="1"/>
          </p:cNvSpPr>
          <p:nvPr>
            <p:ph type="pic" idx="14" hasCustomPrompt="1"/>
          </p:nvPr>
        </p:nvSpPr>
        <p:spPr>
          <a:xfrm>
            <a:off x="3779656" y="1838324"/>
            <a:ext cx="8412345" cy="4067177"/>
          </a:xfrm>
          <a:custGeom>
            <a:avLst/>
            <a:gdLst>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0 w 8412345"/>
              <a:gd name="connsiteY4" fmla="*/ 0 h 4067177"/>
              <a:gd name="connsiteX5" fmla="*/ 8412345 w 8412345"/>
              <a:gd name="connsiteY5" fmla="*/ 0 h 4067177"/>
              <a:gd name="connsiteX6" fmla="*/ 8412345 w 8412345"/>
              <a:gd name="connsiteY6" fmla="*/ 4067177 h 4067177"/>
              <a:gd name="connsiteX7" fmla="*/ 1452936 w 8412345"/>
              <a:gd name="connsiteY7" fmla="*/ 4067177 h 4067177"/>
              <a:gd name="connsiteX8" fmla="*/ 1340647 w 8412345"/>
              <a:gd name="connsiteY8" fmla="*/ 3752847 h 4067177"/>
              <a:gd name="connsiteX9" fmla="*/ 2028961 w 8412345"/>
              <a:gd name="connsiteY9" fmla="*/ 3752847 h 4067177"/>
              <a:gd name="connsiteX10" fmla="*/ 2028961 w 8412345"/>
              <a:gd name="connsiteY10" fmla="*/ 3524256 h 4067177"/>
              <a:gd name="connsiteX11" fmla="*/ 1258986 w 8412345"/>
              <a:gd name="connsiteY11" fmla="*/ 3524256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340647 w 8412345"/>
              <a:gd name="connsiteY9" fmla="*/ 3752847 h 4067177"/>
              <a:gd name="connsiteX10" fmla="*/ 2028961 w 8412345"/>
              <a:gd name="connsiteY10" fmla="*/ 3752847 h 4067177"/>
              <a:gd name="connsiteX11" fmla="*/ 1258986 w 8412345"/>
              <a:gd name="connsiteY11" fmla="*/ 3524256 h 4067177"/>
              <a:gd name="connsiteX12" fmla="*/ 0 w 8412345"/>
              <a:gd name="connsiteY12"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340647 w 8412345"/>
              <a:gd name="connsiteY9" fmla="*/ 3752847 h 4067177"/>
              <a:gd name="connsiteX10" fmla="*/ 1258986 w 8412345"/>
              <a:gd name="connsiteY10" fmla="*/ 3524256 h 4067177"/>
              <a:gd name="connsiteX11" fmla="*/ 0 w 8412345"/>
              <a:gd name="connsiteY11"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258986 w 8412345"/>
              <a:gd name="connsiteY9" fmla="*/ 3524256 h 4067177"/>
              <a:gd name="connsiteX10" fmla="*/ 0 w 8412345"/>
              <a:gd name="connsiteY10"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0 w 8412345"/>
              <a:gd name="connsiteY9" fmla="*/ 0 h 4067177"/>
              <a:gd name="connsiteX0" fmla="*/ 8412344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0 w 8412345"/>
              <a:gd name="connsiteY4" fmla="*/ 0 h 4067177"/>
              <a:gd name="connsiteX5" fmla="*/ 8412345 w 8412345"/>
              <a:gd name="connsiteY5" fmla="*/ 0 h 4067177"/>
              <a:gd name="connsiteX6" fmla="*/ 8412345 w 8412345"/>
              <a:gd name="connsiteY6" fmla="*/ 4067177 h 4067177"/>
              <a:gd name="connsiteX7" fmla="*/ 1452936 w 8412345"/>
              <a:gd name="connsiteY7" fmla="*/ 4067177 h 4067177"/>
              <a:gd name="connsiteX8" fmla="*/ 0 w 8412345"/>
              <a:gd name="connsiteY8" fmla="*/ 0 h 4067177"/>
              <a:gd name="connsiteX0" fmla="*/ 8412344 w 8412345"/>
              <a:gd name="connsiteY0" fmla="*/ 3524256 h 4067177"/>
              <a:gd name="connsiteX1" fmla="*/ 8412344 w 8412345"/>
              <a:gd name="connsiteY1" fmla="*/ 3752847 h 4067177"/>
              <a:gd name="connsiteX2" fmla="*/ 8412344 w 8412345"/>
              <a:gd name="connsiteY2" fmla="*/ 3524256 h 4067177"/>
              <a:gd name="connsiteX3" fmla="*/ 0 w 8412345"/>
              <a:gd name="connsiteY3" fmla="*/ 0 h 4067177"/>
              <a:gd name="connsiteX4" fmla="*/ 8412345 w 8412345"/>
              <a:gd name="connsiteY4" fmla="*/ 0 h 4067177"/>
              <a:gd name="connsiteX5" fmla="*/ 8412345 w 8412345"/>
              <a:gd name="connsiteY5" fmla="*/ 4067177 h 4067177"/>
              <a:gd name="connsiteX6" fmla="*/ 1452936 w 8412345"/>
              <a:gd name="connsiteY6" fmla="*/ 4067177 h 4067177"/>
              <a:gd name="connsiteX7" fmla="*/ 0 w 8412345"/>
              <a:gd name="connsiteY7" fmla="*/ 0 h 4067177"/>
              <a:gd name="connsiteX0" fmla="*/ 0 w 8412345"/>
              <a:gd name="connsiteY0" fmla="*/ 0 h 4067177"/>
              <a:gd name="connsiteX1" fmla="*/ 8412345 w 8412345"/>
              <a:gd name="connsiteY1" fmla="*/ 0 h 4067177"/>
              <a:gd name="connsiteX2" fmla="*/ 8412345 w 8412345"/>
              <a:gd name="connsiteY2" fmla="*/ 4067177 h 4067177"/>
              <a:gd name="connsiteX3" fmla="*/ 1452936 w 8412345"/>
              <a:gd name="connsiteY3" fmla="*/ 4067177 h 4067177"/>
              <a:gd name="connsiteX4" fmla="*/ 0 w 8412345"/>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2345" h="4067177">
                <a:moveTo>
                  <a:pt x="0" y="0"/>
                </a:moveTo>
                <a:lnTo>
                  <a:pt x="8412345" y="0"/>
                </a:lnTo>
                <a:lnTo>
                  <a:pt x="8412345" y="4067177"/>
                </a:lnTo>
                <a:lnTo>
                  <a:pt x="1452936" y="4067177"/>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3" name="Picture Placeholder 33">
            <a:extLst>
              <a:ext uri="{FF2B5EF4-FFF2-40B4-BE49-F238E27FC236}">
                <a16:creationId xmlns:a16="http://schemas.microsoft.com/office/drawing/2014/main" id="{98249CAB-AC39-4CCE-919B-8382181E4BB3}"/>
              </a:ext>
            </a:extLst>
          </p:cNvPr>
          <p:cNvSpPr>
            <a:spLocks noGrp="1"/>
          </p:cNvSpPr>
          <p:nvPr>
            <p:ph type="pic" idx="15" hasCustomPrompt="1"/>
          </p:nvPr>
        </p:nvSpPr>
        <p:spPr>
          <a:xfrm>
            <a:off x="0" y="1285875"/>
            <a:ext cx="4432248" cy="4067177"/>
          </a:xfrm>
          <a:custGeom>
            <a:avLst/>
            <a:gdLst>
              <a:gd name="connsiteX0" fmla="*/ 0 w 4432248"/>
              <a:gd name="connsiteY0" fmla="*/ 0 h 4067177"/>
              <a:gd name="connsiteX1" fmla="*/ 571500 w 4432248"/>
              <a:gd name="connsiteY1" fmla="*/ 0 h 4067177"/>
              <a:gd name="connsiteX2" fmla="*/ 904875 w 4432248"/>
              <a:gd name="connsiteY2" fmla="*/ 0 h 4067177"/>
              <a:gd name="connsiteX3" fmla="*/ 2979312 w 4432248"/>
              <a:gd name="connsiteY3" fmla="*/ 0 h 4067177"/>
              <a:gd name="connsiteX4" fmla="*/ 4432248 w 4432248"/>
              <a:gd name="connsiteY4" fmla="*/ 4067177 h 4067177"/>
              <a:gd name="connsiteX5" fmla="*/ 571500 w 4432248"/>
              <a:gd name="connsiteY5" fmla="*/ 4067177 h 4067177"/>
              <a:gd name="connsiteX6" fmla="*/ 571500 w 4432248"/>
              <a:gd name="connsiteY6" fmla="*/ 4067175 h 4067177"/>
              <a:gd name="connsiteX7" fmla="*/ 0 w 4432248"/>
              <a:gd name="connsiteY7" fmla="*/ 4067175 h 4067177"/>
              <a:gd name="connsiteX0" fmla="*/ 0 w 4432248"/>
              <a:gd name="connsiteY0" fmla="*/ 0 h 4067177"/>
              <a:gd name="connsiteX1" fmla="*/ 571500 w 4432248"/>
              <a:gd name="connsiteY1" fmla="*/ 0 h 4067177"/>
              <a:gd name="connsiteX2" fmla="*/ 2979312 w 4432248"/>
              <a:gd name="connsiteY2" fmla="*/ 0 h 4067177"/>
              <a:gd name="connsiteX3" fmla="*/ 4432248 w 4432248"/>
              <a:gd name="connsiteY3" fmla="*/ 4067177 h 4067177"/>
              <a:gd name="connsiteX4" fmla="*/ 571500 w 4432248"/>
              <a:gd name="connsiteY4" fmla="*/ 4067177 h 4067177"/>
              <a:gd name="connsiteX5" fmla="*/ 571500 w 4432248"/>
              <a:gd name="connsiteY5" fmla="*/ 4067175 h 4067177"/>
              <a:gd name="connsiteX6" fmla="*/ 0 w 4432248"/>
              <a:gd name="connsiteY6" fmla="*/ 4067175 h 4067177"/>
              <a:gd name="connsiteX7" fmla="*/ 0 w 4432248"/>
              <a:gd name="connsiteY7"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571500 w 4432248"/>
              <a:gd name="connsiteY4" fmla="*/ 4067175 h 4067177"/>
              <a:gd name="connsiteX5" fmla="*/ 0 w 4432248"/>
              <a:gd name="connsiteY5" fmla="*/ 4067175 h 4067177"/>
              <a:gd name="connsiteX6" fmla="*/ 0 w 4432248"/>
              <a:gd name="connsiteY6"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0 w 4432248"/>
              <a:gd name="connsiteY4" fmla="*/ 4067175 h 4067177"/>
              <a:gd name="connsiteX5" fmla="*/ 0 w 4432248"/>
              <a:gd name="connsiteY5" fmla="*/ 0 h 4067177"/>
              <a:gd name="connsiteX0" fmla="*/ 0 w 4432248"/>
              <a:gd name="connsiteY0" fmla="*/ 0 h 4067177"/>
              <a:gd name="connsiteX1" fmla="*/ 2979312 w 4432248"/>
              <a:gd name="connsiteY1" fmla="*/ 0 h 4067177"/>
              <a:gd name="connsiteX2" fmla="*/ 4432248 w 4432248"/>
              <a:gd name="connsiteY2" fmla="*/ 4067177 h 4067177"/>
              <a:gd name="connsiteX3" fmla="*/ 0 w 4432248"/>
              <a:gd name="connsiteY3" fmla="*/ 4067175 h 4067177"/>
              <a:gd name="connsiteX4" fmla="*/ 0 w 4432248"/>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2248" h="4067177">
                <a:moveTo>
                  <a:pt x="0" y="0"/>
                </a:moveTo>
                <a:lnTo>
                  <a:pt x="2979312" y="0"/>
                </a:lnTo>
                <a:lnTo>
                  <a:pt x="4432248" y="4067177"/>
                </a:lnTo>
                <a:lnTo>
                  <a:pt x="0" y="4067175"/>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Picture Placeholder 9">
            <a:extLst>
              <a:ext uri="{FF2B5EF4-FFF2-40B4-BE49-F238E27FC236}">
                <a16:creationId xmlns:a16="http://schemas.microsoft.com/office/drawing/2014/main" id="{6D0E4AAB-0F04-4DBA-B80B-E677726620AB}"/>
              </a:ext>
            </a:extLst>
          </p:cNvPr>
          <p:cNvSpPr>
            <a:spLocks noGrp="1"/>
          </p:cNvSpPr>
          <p:nvPr>
            <p:ph type="pic" sz="quarter" idx="10" hasCustomPrompt="1"/>
          </p:nvPr>
        </p:nvSpPr>
        <p:spPr>
          <a:xfrm>
            <a:off x="0" y="-1"/>
            <a:ext cx="12192000" cy="4580547"/>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Picture Placeholder 2">
            <a:extLst>
              <a:ext uri="{FF2B5EF4-FFF2-40B4-BE49-F238E27FC236}">
                <a16:creationId xmlns:a16="http://schemas.microsoft.com/office/drawing/2014/main" id="{CB93A692-6FE4-459D-971B-4D9666573565}"/>
              </a:ext>
            </a:extLst>
          </p:cNvPr>
          <p:cNvSpPr>
            <a:spLocks noGrp="1"/>
          </p:cNvSpPr>
          <p:nvPr>
            <p:ph type="pic" idx="15" hasCustomPrompt="1"/>
          </p:nvPr>
        </p:nvSpPr>
        <p:spPr>
          <a:xfrm>
            <a:off x="3650190"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CE149D9E-74F2-422A-9403-DE25D7880EE3}"/>
              </a:ext>
            </a:extLst>
          </p:cNvPr>
          <p:cNvSpPr>
            <a:spLocks noGrp="1"/>
          </p:cNvSpPr>
          <p:nvPr>
            <p:ph type="pic" idx="16" hasCustomPrompt="1"/>
          </p:nvPr>
        </p:nvSpPr>
        <p:spPr>
          <a:xfrm>
            <a:off x="6403397"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0B5A09A4-9D5C-43E2-B67D-0F7F764E33B2}"/>
              </a:ext>
            </a:extLst>
          </p:cNvPr>
          <p:cNvSpPr>
            <a:spLocks noGrp="1"/>
          </p:cNvSpPr>
          <p:nvPr>
            <p:ph type="pic" idx="17" hasCustomPrompt="1"/>
          </p:nvPr>
        </p:nvSpPr>
        <p:spPr>
          <a:xfrm>
            <a:off x="9156603"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63E81662-E3DD-4893-A0D0-8BE33B2D3F55}"/>
              </a:ext>
            </a:extLst>
          </p:cNvPr>
          <p:cNvSpPr>
            <a:spLocks noGrp="1"/>
          </p:cNvSpPr>
          <p:nvPr>
            <p:ph type="pic" idx="18" hasCustomPrompt="1"/>
          </p:nvPr>
        </p:nvSpPr>
        <p:spPr>
          <a:xfrm>
            <a:off x="896983"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F949C55-7049-48E6-BF47-20C885196F95}"/>
              </a:ext>
            </a:extLst>
          </p:cNvPr>
          <p:cNvSpPr/>
          <p:nvPr userDrawn="1"/>
        </p:nvSpPr>
        <p:spPr>
          <a:xfrm>
            <a:off x="0" y="5724052"/>
            <a:ext cx="7228116" cy="530052"/>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 name="Group 2">
            <a:extLst>
              <a:ext uri="{FF2B5EF4-FFF2-40B4-BE49-F238E27FC236}">
                <a16:creationId xmlns:a16="http://schemas.microsoft.com/office/drawing/2014/main" id="{5B6E9378-3AE8-4175-BFF9-D4A80A07DBEA}"/>
              </a:ext>
            </a:extLst>
          </p:cNvPr>
          <p:cNvGrpSpPr/>
          <p:nvPr userDrawn="1"/>
        </p:nvGrpSpPr>
        <p:grpSpPr>
          <a:xfrm>
            <a:off x="738218" y="2580613"/>
            <a:ext cx="6123410" cy="3364399"/>
            <a:chOff x="-548507" y="477868"/>
            <a:chExt cx="11570449" cy="6357177"/>
          </a:xfrm>
        </p:grpSpPr>
        <p:sp>
          <p:nvSpPr>
            <p:cNvPr id="4" name="Freeform: Shape 3">
              <a:extLst>
                <a:ext uri="{FF2B5EF4-FFF2-40B4-BE49-F238E27FC236}">
                  <a16:creationId xmlns:a16="http://schemas.microsoft.com/office/drawing/2014/main" id="{0910F74B-EC52-4773-BC59-A95B4A2C6E34}"/>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7FF96CEC-5ECE-4416-AB10-FE34AE7BAF11}"/>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7F755C6F-D202-4C89-B564-B246B06F1F6D}"/>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662E5B49-F2D4-4500-B669-8FBE9BB58346}"/>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F77D40F1-5CB3-48EE-924E-6E3223E10226}"/>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dirty="0"/>
            </a:p>
          </p:txBody>
        </p:sp>
        <p:grpSp>
          <p:nvGrpSpPr>
            <p:cNvPr id="9" name="Group 8">
              <a:extLst>
                <a:ext uri="{FF2B5EF4-FFF2-40B4-BE49-F238E27FC236}">
                  <a16:creationId xmlns:a16="http://schemas.microsoft.com/office/drawing/2014/main" id="{9AFA37A4-144E-4F6B-A5A4-A8C4BBDC697A}"/>
                </a:ext>
              </a:extLst>
            </p:cNvPr>
            <p:cNvGrpSpPr/>
            <p:nvPr/>
          </p:nvGrpSpPr>
          <p:grpSpPr>
            <a:xfrm>
              <a:off x="1606" y="6382978"/>
              <a:ext cx="413937" cy="115242"/>
              <a:chOff x="5955" y="6353672"/>
              <a:chExt cx="413937" cy="115242"/>
            </a:xfrm>
          </p:grpSpPr>
          <p:sp>
            <p:nvSpPr>
              <p:cNvPr id="14" name="Rectangle: Rounded Corners 13">
                <a:extLst>
                  <a:ext uri="{FF2B5EF4-FFF2-40B4-BE49-F238E27FC236}">
                    <a16:creationId xmlns:a16="http://schemas.microsoft.com/office/drawing/2014/main" id="{BA89A6E2-E8EB-4AD0-85F6-B0A17B2422D0}"/>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F8314224-AFA8-48BD-BEE7-13ED7B48495E}"/>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4E6139F3-8852-433B-9901-75B623701259}"/>
                </a:ext>
              </a:extLst>
            </p:cNvPr>
            <p:cNvGrpSpPr/>
            <p:nvPr/>
          </p:nvGrpSpPr>
          <p:grpSpPr>
            <a:xfrm>
              <a:off x="9855291" y="6381600"/>
              <a:ext cx="885989" cy="115242"/>
              <a:chOff x="5955" y="6353672"/>
              <a:chExt cx="413937" cy="115242"/>
            </a:xfrm>
          </p:grpSpPr>
          <p:sp>
            <p:nvSpPr>
              <p:cNvPr id="12" name="Rectangle: Rounded Corners 11">
                <a:extLst>
                  <a:ext uri="{FF2B5EF4-FFF2-40B4-BE49-F238E27FC236}">
                    <a16:creationId xmlns:a16="http://schemas.microsoft.com/office/drawing/2014/main" id="{8EFA1CC8-0444-4599-AC49-BA67BBF07DD2}"/>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E768C533-0E1A-45D1-A3AF-081C6C4A09E2}"/>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id="{9F295247-3F7C-4048-9891-FA9EC6DCF741}"/>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6" name="Picture Placeholder 2">
            <a:extLst>
              <a:ext uri="{FF2B5EF4-FFF2-40B4-BE49-F238E27FC236}">
                <a16:creationId xmlns:a16="http://schemas.microsoft.com/office/drawing/2014/main" id="{7BB75F30-01AA-4ED9-8798-66B87A667AAA}"/>
              </a:ext>
            </a:extLst>
          </p:cNvPr>
          <p:cNvSpPr>
            <a:spLocks noGrp="1"/>
          </p:cNvSpPr>
          <p:nvPr>
            <p:ph type="pic" idx="11" hasCustomPrompt="1"/>
          </p:nvPr>
        </p:nvSpPr>
        <p:spPr>
          <a:xfrm>
            <a:off x="1560919" y="2771971"/>
            <a:ext cx="4535081" cy="2723593"/>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17" name="Text Placeholder 9">
            <a:extLst>
              <a:ext uri="{FF2B5EF4-FFF2-40B4-BE49-F238E27FC236}">
                <a16:creationId xmlns:a16="http://schemas.microsoft.com/office/drawing/2014/main" id="{B3616A90-E1DE-47A7-83AE-E8FD3279FFFD}"/>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79" r:id="rId7"/>
    <p:sldLayoutId id="2147483680" r:id="rId8"/>
    <p:sldLayoutId id="2147483682" r:id="rId9"/>
    <p:sldLayoutId id="2147483683" r:id="rId10"/>
    <p:sldLayoutId id="2147483684" r:id="rId11"/>
    <p:sldLayoutId id="2147483685" r:id="rId12"/>
    <p:sldLayoutId id="2147483686" r:id="rId13"/>
    <p:sldLayoutId id="2147483689" r:id="rId14"/>
    <p:sldLayoutId id="2147483687" r:id="rId15"/>
    <p:sldLayoutId id="2147483688" r:id="rId16"/>
    <p:sldLayoutId id="2147483671" r:id="rId17"/>
    <p:sldLayoutId id="2147483672"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24548" y="1180403"/>
            <a:ext cx="7768045" cy="1754326"/>
          </a:xfrm>
          <a:prstGeom prst="rect">
            <a:avLst/>
          </a:prstGeom>
        </p:spPr>
        <p:txBody>
          <a:bodyPr wrap="square">
            <a:spAutoFit/>
          </a:bodyPr>
          <a:lstStyle/>
          <a:p>
            <a:pPr algn="ctr"/>
            <a:r>
              <a:rPr lang="ro-MD" sz="5400" dirty="0" smtClean="0">
                <a:solidFill>
                  <a:schemeClr val="bg1"/>
                </a:solidFill>
                <a:latin typeface="Times New Roman" panose="02020603050405020304" pitchFamily="18" charset="0"/>
                <a:cs typeface="Times New Roman" panose="02020603050405020304" pitchFamily="18" charset="0"/>
              </a:rPr>
              <a:t>Instituții și organizații de </a:t>
            </a:r>
          </a:p>
          <a:p>
            <a:pPr algn="ctr"/>
            <a:r>
              <a:rPr lang="ro-MD" sz="5400" dirty="0" smtClean="0">
                <a:solidFill>
                  <a:schemeClr val="bg1"/>
                </a:solidFill>
                <a:latin typeface="Times New Roman" panose="02020603050405020304" pitchFamily="18" charset="0"/>
                <a:cs typeface="Times New Roman" panose="02020603050405020304" pitchFamily="18" charset="0"/>
              </a:rPr>
              <a:t>securitate internațională</a:t>
            </a:r>
            <a:endParaRPr lang="ro-MD" sz="54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168640" y="5467534"/>
            <a:ext cx="3927566" cy="707886"/>
          </a:xfrm>
          <a:prstGeom prst="rect">
            <a:avLst/>
          </a:prstGeom>
        </p:spPr>
        <p:txBody>
          <a:bodyPr wrap="square">
            <a:spAutoFit/>
          </a:bodyPr>
          <a:lstStyle/>
          <a:p>
            <a:pPr algn="just"/>
            <a:r>
              <a:rPr lang="en-US" sz="2000" dirty="0">
                <a:solidFill>
                  <a:schemeClr val="bg1"/>
                </a:solidFill>
                <a:latin typeface="Times New Roman" panose="02020603050405020304" pitchFamily="18" charset="0"/>
                <a:cs typeface="Times New Roman" panose="02020603050405020304" pitchFamily="18" charset="0"/>
              </a:rPr>
              <a:t>Realizat: </a:t>
            </a:r>
            <a:r>
              <a:rPr lang="ro-MD" sz="2000" dirty="0" smtClean="0">
                <a:solidFill>
                  <a:schemeClr val="bg1"/>
                </a:solidFill>
                <a:latin typeface="Times New Roman" panose="02020603050405020304" pitchFamily="18" charset="0"/>
                <a:cs typeface="Times New Roman" panose="02020603050405020304" pitchFamily="18" charset="0"/>
              </a:rPr>
              <a:t>Josan </a:t>
            </a:r>
            <a:r>
              <a:rPr lang="ro-MD" sz="2000" dirty="0" smtClean="0">
                <a:solidFill>
                  <a:schemeClr val="bg1"/>
                </a:solidFill>
                <a:latin typeface="Times New Roman" panose="02020603050405020304" pitchFamily="18" charset="0"/>
                <a:cs typeface="Times New Roman" panose="02020603050405020304" pitchFamily="18" charset="0"/>
              </a:rPr>
              <a:t>Daniela, gr.301</a:t>
            </a:r>
            <a:endParaRPr lang="ro-MD" sz="2000" dirty="0" smtClean="0">
              <a:solidFill>
                <a:schemeClr val="bg1"/>
              </a:solidFill>
              <a:latin typeface="Times New Roman" panose="02020603050405020304" pitchFamily="18" charset="0"/>
              <a:cs typeface="Times New Roman" panose="02020603050405020304" pitchFamily="18" charset="0"/>
            </a:endParaRPr>
          </a:p>
          <a:p>
            <a:pPr algn="just"/>
            <a:r>
              <a:rPr lang="ro-MD" sz="2000" dirty="0" smtClean="0">
                <a:solidFill>
                  <a:schemeClr val="bg1"/>
                </a:solidFill>
                <a:latin typeface="Times New Roman" panose="02020603050405020304" pitchFamily="18" charset="0"/>
                <a:cs typeface="Times New Roman" panose="02020603050405020304" pitchFamily="18" charset="0"/>
              </a:rPr>
              <a:t>Coordonator: Ilașciuc </a:t>
            </a:r>
            <a:r>
              <a:rPr lang="en-US" sz="2000" dirty="0" smtClean="0">
                <a:solidFill>
                  <a:schemeClr val="bg1"/>
                </a:solidFill>
                <a:latin typeface="Times New Roman" panose="02020603050405020304" pitchFamily="18" charset="0"/>
                <a:cs typeface="Times New Roman" panose="02020603050405020304" pitchFamily="18" charset="0"/>
              </a:rPr>
              <a:t>Andrei</a:t>
            </a:r>
            <a:r>
              <a:rPr lang="ro-MD" sz="2000" dirty="0" smtClean="0">
                <a:solidFill>
                  <a:schemeClr val="bg1"/>
                </a:solidFill>
                <a:latin typeface="Times New Roman" panose="02020603050405020304" pitchFamily="18" charset="0"/>
                <a:cs typeface="Times New Roman" panose="02020603050405020304" pitchFamily="18" charset="0"/>
              </a:rPr>
              <a:t>, lector</a:t>
            </a:r>
            <a:endParaRPr lang="en-US"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2863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BD5A143F-35C9-4FA1-9959-B0F530A08EE9}"/>
              </a:ext>
            </a:extLst>
          </p:cNvPr>
          <p:cNvGrpSpPr/>
          <p:nvPr/>
        </p:nvGrpSpPr>
        <p:grpSpPr>
          <a:xfrm>
            <a:off x="5076101" y="1431887"/>
            <a:ext cx="7037953" cy="4130356"/>
            <a:chOff x="2687161" y="3731096"/>
            <a:chExt cx="5158677" cy="3027467"/>
          </a:xfrm>
        </p:grpSpPr>
        <p:sp>
          <p:nvSpPr>
            <p:cNvPr id="5" name="Freeform: Shape 4">
              <a:extLst>
                <a:ext uri="{FF2B5EF4-FFF2-40B4-BE49-F238E27FC236}">
                  <a16:creationId xmlns:a16="http://schemas.microsoft.com/office/drawing/2014/main" id="{F0CCBF14-70F0-4935-93EC-12280353A9FA}"/>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solidFill>
              <a:srgbClr val="D9D9D9"/>
            </a:solidFill>
            <a:ln w="3104"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BF22A5A0-CEF2-4F57-9C5E-C519E8F50222}"/>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solidFill>
              <a:srgbClr val="D9D9D9"/>
            </a:solidFill>
            <a:ln w="3104"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41B0AE31-8A7F-4779-AD75-74DE95488A8F}"/>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solidFill>
              <a:srgbClr val="D9D9D9"/>
            </a:solidFill>
            <a:ln w="3104"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5BE10B45-11BC-4454-9888-6ADF89602F91}"/>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solidFill>
              <a:srgbClr val="D9D9D9"/>
            </a:solidFill>
            <a:ln w="3104"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B59BF5E4-614D-489C-9730-497C9FED26E3}"/>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solidFill>
              <a:srgbClr val="D9D9D9"/>
            </a:solidFill>
            <a:ln w="3104"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1324D024-192B-4D02-8566-854CF6C11ACD}"/>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solidFill>
              <a:srgbClr val="D9D9D9"/>
            </a:solidFill>
            <a:ln w="3104"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D501BEB4-2C2A-4EB7-A5F2-EA3CA8D70F1F}"/>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solidFill>
              <a:srgbClr val="D9D9D9"/>
            </a:solidFill>
            <a:ln w="3104"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1226AC44-D661-4CB5-8F22-1C4C5C2511A2}"/>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solidFill>
              <a:srgbClr val="D9D9D9"/>
            </a:solidFill>
            <a:ln w="3104"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EF6DE04F-6FD6-4298-BF49-F1B54B3564D2}"/>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solidFill>
              <a:srgbClr val="D9D9D9"/>
            </a:solidFill>
            <a:ln w="3104"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F03CDF3A-3E40-4225-9587-FED0B94AF7B9}"/>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solidFill>
              <a:srgbClr val="D9D9D9"/>
            </a:solidFill>
            <a:ln w="3104"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80EC0CBA-239A-4D10-B82E-EFB766C992F4}"/>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solidFill>
              <a:srgbClr val="D9D9D9"/>
            </a:solidFill>
            <a:ln w="3104"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93BA76AC-BD6B-44B1-974B-C0C62AC8A46E}"/>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solidFill>
              <a:srgbClr val="D9D9D9"/>
            </a:solidFill>
            <a:ln w="3104"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64393CB1-8082-463A-8791-3D64D0B02A69}"/>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solidFill>
              <a:srgbClr val="D9D9D9"/>
            </a:solidFill>
            <a:ln w="3104"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59D02F82-05CF-451D-BF26-FFA14CAF4ABE}"/>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solidFill>
              <a:srgbClr val="D9D9D9"/>
            </a:solidFill>
            <a:ln w="3104"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69FEE459-AD8E-4DA3-800B-7D7E237C6C47}"/>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solidFill>
              <a:srgbClr val="D9D9D9"/>
            </a:solidFill>
            <a:ln w="3104"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3630FA8A-2372-4E01-BDDE-CB7AD6FCFC51}"/>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solidFill>
              <a:srgbClr val="D9D9D9"/>
            </a:solidFill>
            <a:ln w="3104"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8F90EC13-A238-40F1-8189-97B72D763EDA}"/>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solidFill>
              <a:srgbClr val="D9D9D9"/>
            </a:solidFill>
            <a:ln w="3104"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D898277-5D56-4A84-BF51-38D72EBE6BF1}"/>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solidFill>
              <a:srgbClr val="D9D9D9"/>
            </a:solidFill>
            <a:ln w="3104"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572C170D-60F4-44D5-AFF9-92266B00FCE9}"/>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solidFill>
              <a:srgbClr val="D9D9D9"/>
            </a:solidFill>
            <a:ln w="3104"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1E072B6C-C2A0-4BBA-B4E8-A63FE9042385}"/>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solidFill>
              <a:srgbClr val="D9D9D9"/>
            </a:solidFill>
            <a:ln w="3104"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05AFF402-27AD-48AE-B51B-8A5CE8397BB3}"/>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solidFill>
              <a:srgbClr val="D9D9D9"/>
            </a:solidFill>
            <a:ln w="3104"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529DE88E-DFFA-4C88-8895-891EDFD7D413}"/>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solidFill>
              <a:srgbClr val="D9D9D9"/>
            </a:solidFill>
            <a:ln w="3104"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CD88B2AD-F564-4F34-BBDB-9959B0153E16}"/>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solidFill>
              <a:srgbClr val="D9D9D9"/>
            </a:solidFill>
            <a:ln w="3104"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F99B2646-D50C-4C70-A72A-4211459403A2}"/>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solidFill>
              <a:srgbClr val="D9D9D9"/>
            </a:solidFill>
            <a:ln w="3104"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F6BB2124-F9BA-4CDA-9588-7A000F31043B}"/>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solidFill>
              <a:srgbClr val="D9D9D9"/>
            </a:solidFill>
            <a:ln w="3104"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BBF27FB2-1251-4601-884E-41CFC34DD504}"/>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solidFill>
              <a:srgbClr val="D9D9D9"/>
            </a:solidFill>
            <a:ln w="3104"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6AB2A71C-4563-4D1A-A02B-8869D01B8067}"/>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solidFill>
              <a:srgbClr val="D9D9D9"/>
            </a:solidFill>
            <a:ln w="3104"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F8E5801E-A411-4A31-8F68-2AC224B77C9B}"/>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solidFill>
              <a:srgbClr val="D9D9D9"/>
            </a:solidFill>
            <a:ln w="3104"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A8103D57-EFFD-45F7-8F13-A4BF30038C3C}"/>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solidFill>
              <a:srgbClr val="D9D9D9"/>
            </a:solidFill>
            <a:ln w="3104"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AB7102E1-A40E-49F7-9EE5-76E5A506A430}"/>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solidFill>
              <a:srgbClr val="D9D9D9"/>
            </a:solidFill>
            <a:ln w="3104"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B3199E6D-FD82-48EF-8644-F4B00CB0D0AE}"/>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solidFill>
              <a:srgbClr val="D9D9D9"/>
            </a:solidFill>
            <a:ln w="3104"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953D5DD5-59B3-4727-9A81-CC7F702A7ACC}"/>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solidFill>
              <a:srgbClr val="D9D9D9"/>
            </a:solidFill>
            <a:ln w="3104"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3DDA6F6F-40A7-4A84-8360-F92BD5D27362}"/>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solidFill>
              <a:srgbClr val="D9D9D9"/>
            </a:solidFill>
            <a:ln w="3104"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7E12D273-CE74-4D61-8BC7-CB9CCA85801F}"/>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solidFill>
              <a:srgbClr val="D9D9D9"/>
            </a:solidFill>
            <a:ln w="3104"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DE5B085E-1CB8-4A07-9843-05A243A19856}"/>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solidFill>
              <a:srgbClr val="D9D9D9"/>
            </a:solidFill>
            <a:ln w="3104"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D1EA697D-D4E7-4AC4-92E1-7FCB3B7CC8AC}"/>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solidFill>
              <a:srgbClr val="D9D9D9"/>
            </a:solidFill>
            <a:ln w="3104"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704987E9-ECEB-47CF-8F78-8A145DE4D733}"/>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solidFill>
              <a:srgbClr val="D9D9D9"/>
            </a:solidFill>
            <a:ln w="3104"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DD6564F9-E027-40D7-96B0-1FBE88AB4D2F}"/>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solidFill>
              <a:srgbClr val="D9D9D9"/>
            </a:solidFill>
            <a:ln w="3104"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4BDA52E6-115D-4502-9C3C-0401B45E3D36}"/>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solidFill>
              <a:srgbClr val="D9D9D9"/>
            </a:solidFill>
            <a:ln w="3104"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F1DFEDE0-B4AD-46B6-A04C-DE268A8F1188}"/>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solidFill>
              <a:srgbClr val="D9D9D9"/>
            </a:solidFill>
            <a:ln w="3104"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8B1371F2-2E2B-4697-A765-16661C14612E}"/>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solidFill>
              <a:srgbClr val="D9D9D9"/>
            </a:solidFill>
            <a:ln w="3104"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9F29BA08-A578-4E20-B14A-246DB7840542}"/>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solidFill>
              <a:srgbClr val="D9D9D9"/>
            </a:solidFill>
            <a:ln w="3104"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19143839-A4E0-4CC0-99D1-2A2307DD3AF5}"/>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solidFill>
              <a:srgbClr val="D9D9D9"/>
            </a:solidFill>
            <a:ln w="3104"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83E7599F-D8CD-4ECC-9953-7F45B5369C4E}"/>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solidFill>
              <a:srgbClr val="D9D9D9"/>
            </a:solidFill>
            <a:ln w="3104"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A9A65C2D-5CDF-4DBA-B3B4-86BA4B84D976}"/>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solidFill>
              <a:srgbClr val="D9D9D9"/>
            </a:solidFill>
            <a:ln w="3104"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F3BA7086-4422-444B-8865-C5FF59094FE4}"/>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solidFill>
              <a:srgbClr val="D9D9D9"/>
            </a:solidFill>
            <a:ln w="3104"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5E8323D5-6597-41C2-96CB-E07F99E06D27}"/>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solidFill>
              <a:srgbClr val="D9D9D9"/>
            </a:solidFill>
            <a:ln w="3104"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5907FEFB-DCBB-459E-9D10-83FC8F0BE355}"/>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solidFill>
              <a:srgbClr val="D9D9D9"/>
            </a:solidFill>
            <a:ln w="3104"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95FDEEBB-6945-42F4-9EF3-6607DC4077DA}"/>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solidFill>
              <a:srgbClr val="D9D9D9"/>
            </a:solidFill>
            <a:ln w="3104"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F1AE72A7-3058-4ED5-A944-2A62CDB1391A}"/>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solidFill>
              <a:srgbClr val="D9D9D9"/>
            </a:solidFill>
            <a:ln w="3104"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EF42DDDB-452E-4C56-9B1A-B3644DD30DD7}"/>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solidFill>
              <a:srgbClr val="D9D9D9"/>
            </a:solidFill>
            <a:ln w="3104"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FB527236-6FFA-4255-B672-4EEDD8FBCFD6}"/>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solidFill>
              <a:srgbClr val="D9D9D9"/>
            </a:solidFill>
            <a:ln w="3104"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C3396BFB-8061-4561-AF1C-EB03FD9D90AC}"/>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solidFill>
              <a:srgbClr val="D9D9D9"/>
            </a:solidFill>
            <a:ln w="3104"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C3D577BB-7F7F-4C5B-BE09-AF813C09783A}"/>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solidFill>
              <a:srgbClr val="D9D9D9"/>
            </a:solidFill>
            <a:ln w="3104"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01CF1D65-9693-4B5A-8E3D-A90E20DE787F}"/>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solidFill>
              <a:srgbClr val="D9D9D9"/>
            </a:solidFill>
            <a:ln w="3104"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D66963E3-3288-4952-91A2-24517D30C379}"/>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solidFill>
              <a:srgbClr val="D9D9D9"/>
            </a:solidFill>
            <a:ln w="3104"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A1EFBBEE-B636-48C1-9D2C-FC40FA871312}"/>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solidFill>
              <a:srgbClr val="D9D9D9"/>
            </a:solidFill>
            <a:ln w="3104"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EF6AE106-8E5F-46A2-8FB3-F47AA1CAFCFF}"/>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solidFill>
              <a:srgbClr val="D9D9D9"/>
            </a:solidFill>
            <a:ln w="3104"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C2358766-EBC2-44D9-B269-8F7AD421E2AF}"/>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solidFill>
              <a:srgbClr val="D9D9D9"/>
            </a:solidFill>
            <a:ln w="3104"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id="{6B41D20C-1D08-41B8-BE06-1EE67D5FC613}"/>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solidFill>
              <a:srgbClr val="D9D9D9"/>
            </a:solidFill>
            <a:ln w="3104"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D03C4092-C8E9-448D-84A4-057E83E907B3}"/>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solidFill>
              <a:srgbClr val="D9D9D9"/>
            </a:solidFill>
            <a:ln w="3104"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F5A66512-6337-4959-AAB7-7692014EC862}"/>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solidFill>
              <a:srgbClr val="D9D9D9"/>
            </a:solidFill>
            <a:ln w="3104"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AF7D837D-8040-4C0E-A157-0F779B2CB78E}"/>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solidFill>
              <a:srgbClr val="D9D9D9"/>
            </a:solidFill>
            <a:ln w="3104"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6F082019-F086-49CF-BFC7-C8BC6A69348A}"/>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solidFill>
              <a:srgbClr val="D9D9D9"/>
            </a:solidFill>
            <a:ln w="3104"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01260A02-4E1C-4829-882B-52E4311766E3}"/>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solidFill>
              <a:srgbClr val="D9D9D9"/>
            </a:solidFill>
            <a:ln w="3104"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99204F02-6123-4550-B694-01983EF92391}"/>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solidFill>
              <a:srgbClr val="D9D9D9"/>
            </a:solidFill>
            <a:ln w="3104"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8ACC5538-1FEC-4943-A0E9-A27DA0727625}"/>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solidFill>
              <a:srgbClr val="D9D9D9"/>
            </a:solidFill>
            <a:ln w="3104"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B4FE5275-6190-4EB4-A090-3A689A983E8E}"/>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solidFill>
              <a:srgbClr val="D9D9D9"/>
            </a:solidFill>
            <a:ln w="3104"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4DB4DFDD-2B97-42E2-9C41-58CC2D48AF73}"/>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solidFill>
              <a:srgbClr val="D9D9D9"/>
            </a:solidFill>
            <a:ln w="3104"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57A2D96D-3D60-4EEE-872D-2B9502ACC839}"/>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solidFill>
              <a:srgbClr val="D9D9D9"/>
            </a:solidFill>
            <a:ln w="3104"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BD4BDDE5-3AAA-496D-B574-67E28636EA46}"/>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solidFill>
              <a:srgbClr val="D9D9D9"/>
            </a:solidFill>
            <a:ln w="3104"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68229C3F-B3F8-4E47-860A-715210D14FD2}"/>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solidFill>
              <a:srgbClr val="D9D9D9"/>
            </a:solidFill>
            <a:ln w="3104"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8513864E-AB68-4FFD-97C6-01D57529E711}"/>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solidFill>
              <a:srgbClr val="D9D9D9"/>
            </a:solidFill>
            <a:ln w="3104"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D2062DDD-B81C-4270-B10B-A270A9636822}"/>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solidFill>
              <a:srgbClr val="D9D9D9"/>
            </a:solidFill>
            <a:ln w="3104"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C81C47EE-EAC9-4267-A0B2-137262EFDB51}"/>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solidFill>
              <a:srgbClr val="D9D9D9"/>
            </a:solidFill>
            <a:ln w="3104"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84DECD77-44F0-4083-AA7F-781425473C9F}"/>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solidFill>
              <a:srgbClr val="D9D9D9"/>
            </a:solidFill>
            <a:ln w="3104"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0F582870-ACEF-4122-94E2-5D7BD680C4C0}"/>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solidFill>
              <a:srgbClr val="D9D9D9"/>
            </a:solidFill>
            <a:ln w="3104"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16E19D56-9B5F-441D-9DC3-9C0DDD2C4BAF}"/>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solidFill>
              <a:srgbClr val="D9D9D9"/>
            </a:solidFill>
            <a:ln w="3104"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741B9801-B16B-41C8-B7F2-04DDF12831D3}"/>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solidFill>
              <a:srgbClr val="D9D9D9"/>
            </a:solidFill>
            <a:ln w="3104"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FF9D937B-7B66-4448-A190-3D9B438D763A}"/>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solidFill>
              <a:srgbClr val="D9D9D9"/>
            </a:solidFill>
            <a:ln w="3104"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44DE21F3-E2F2-4E41-81B6-624C3C2CBE7D}"/>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solidFill>
              <a:srgbClr val="D9D9D9"/>
            </a:solidFill>
            <a:ln w="3104"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61AFC6F9-4E06-4669-8AB1-77D7AFA16D75}"/>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solidFill>
              <a:srgbClr val="D9D9D9"/>
            </a:solidFill>
            <a:ln w="3104"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8FEABCEC-26A3-4B12-B1EC-E422B9601E39}"/>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solidFill>
              <a:srgbClr val="D9D9D9"/>
            </a:solidFill>
            <a:ln w="3104"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A85573B0-7A8D-4BD2-8FCA-75E523BFB6A6}"/>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solidFill>
              <a:srgbClr val="D9D9D9"/>
            </a:solidFill>
            <a:ln w="3104"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043E5180-A4E0-4064-8006-E3416949E5C6}"/>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solidFill>
              <a:srgbClr val="D9D9D9"/>
            </a:solidFill>
            <a:ln w="3104"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5316659B-E07B-4654-A647-72C063DEBB9B}"/>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noFill/>
            <a:ln w="3104"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71565BA9-D286-43E9-8A05-90286DFAD6A0}"/>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solidFill>
              <a:srgbClr val="D9D9D9"/>
            </a:solidFill>
            <a:ln w="3104" cap="flat">
              <a:noFill/>
              <a:prstDash val="solid"/>
              <a:miter/>
            </a:ln>
          </p:spPr>
          <p:txBody>
            <a:bodyPr rtlCol="0" anchor="ctr"/>
            <a:lstStyle/>
            <a:p>
              <a:endParaRPr lang="en-US" dirty="0"/>
            </a:p>
          </p:txBody>
        </p:sp>
        <p:sp>
          <p:nvSpPr>
            <p:cNvPr id="92" name="Freeform: Shape 91">
              <a:extLst>
                <a:ext uri="{FF2B5EF4-FFF2-40B4-BE49-F238E27FC236}">
                  <a16:creationId xmlns:a16="http://schemas.microsoft.com/office/drawing/2014/main" id="{ADE695D7-68C3-4C23-949E-C3CDE2522C05}"/>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solidFill>
              <a:srgbClr val="D9D9D9"/>
            </a:solidFill>
            <a:ln w="3104" cap="flat">
              <a:noFill/>
              <a:prstDash val="solid"/>
              <a:miter/>
            </a:ln>
          </p:spPr>
          <p:txBody>
            <a:bodyPr rtlCol="0" anchor="ctr"/>
            <a:lstStyle/>
            <a:p>
              <a:endParaRPr lang="en-US" dirty="0"/>
            </a:p>
          </p:txBody>
        </p:sp>
        <p:sp>
          <p:nvSpPr>
            <p:cNvPr id="93" name="Freeform: Shape 92">
              <a:extLst>
                <a:ext uri="{FF2B5EF4-FFF2-40B4-BE49-F238E27FC236}">
                  <a16:creationId xmlns:a16="http://schemas.microsoft.com/office/drawing/2014/main" id="{9D853294-7E7F-4D8F-BEF8-136D5A584120}"/>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solidFill>
              <a:srgbClr val="D9D9D9"/>
            </a:solidFill>
            <a:ln w="3104"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292F4B59-6D74-472D-BDD8-A7D38891A291}"/>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solidFill>
              <a:srgbClr val="D9D9D9"/>
            </a:solidFill>
            <a:ln w="3104"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7BDD6E92-D2A5-4F81-88CD-15A8B0BD1950}"/>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solidFill>
              <a:srgbClr val="D9D9D9"/>
            </a:solidFill>
            <a:ln w="3104"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394DD129-36AF-4360-8151-FAA0F9383E6C}"/>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solidFill>
              <a:srgbClr val="D9D9D9"/>
            </a:solidFill>
            <a:ln w="3104"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D4DC2253-A6A6-4AB1-9524-850D5C6FD6A6}"/>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solidFill>
              <a:srgbClr val="D9D9D9"/>
            </a:solidFill>
            <a:ln w="3104"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D0300346-FCF0-41BD-8C74-9C112B0F4425}"/>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solidFill>
              <a:srgbClr val="D9D9D9"/>
            </a:solidFill>
            <a:ln w="3104"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83FA16A2-FA53-496A-9323-34D14712B11F}"/>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solidFill>
              <a:srgbClr val="D9D9D9"/>
            </a:solidFill>
            <a:ln w="3104"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53D6E846-1C76-439F-A52E-8E07526B628F}"/>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solidFill>
              <a:srgbClr val="D9D9D9"/>
            </a:solidFill>
            <a:ln w="3104"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343B1CFE-0C2C-446E-AF42-A5F7380529E2}"/>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solidFill>
              <a:srgbClr val="D9D9D9"/>
            </a:solidFill>
            <a:ln w="3104"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E882D1B3-2488-4480-A231-83766003F5EB}"/>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solidFill>
              <a:srgbClr val="D9D9D9"/>
            </a:solidFill>
            <a:ln w="3104"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0D3A6A75-75FF-4E76-B647-158CCC1D207A}"/>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solidFill>
              <a:srgbClr val="D9D9D9"/>
            </a:solidFill>
            <a:ln w="3104"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24C7747D-008F-4BBC-967E-64CF8850F1BB}"/>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solidFill>
              <a:srgbClr val="D9D9D9"/>
            </a:solidFill>
            <a:ln w="3104"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950DE370-B2A8-4F2E-B59C-B44EB6D146F9}"/>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solidFill>
              <a:srgbClr val="D9D9D9"/>
            </a:solidFill>
            <a:ln w="3104"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A61C8A98-C204-4155-9A53-D6672CABEC8F}"/>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solidFill>
              <a:srgbClr val="D9D9D9"/>
            </a:solidFill>
            <a:ln w="3104"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B13C8F60-8135-4649-96B8-E52F9283340B}"/>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solidFill>
              <a:srgbClr val="D9D9D9"/>
            </a:solidFill>
            <a:ln w="3104"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DEC045EF-AF7F-454F-BF8B-728FE678C383}"/>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solidFill>
              <a:srgbClr val="D9D9D9"/>
            </a:solidFill>
            <a:ln w="3104"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F7FDB527-0BC6-4B1C-9AB3-1E6BC5BCC160}"/>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solidFill>
              <a:srgbClr val="D9D9D9"/>
            </a:solidFill>
            <a:ln w="3104"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3F86C800-0AED-4ACA-9F6B-0A9F8EC154EC}"/>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solidFill>
              <a:srgbClr val="D9D9D9"/>
            </a:solidFill>
            <a:ln w="3104"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831FD051-8C44-4CED-8284-4812DA4B9FF8}"/>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solidFill>
              <a:srgbClr val="D9D9D9"/>
            </a:solidFill>
            <a:ln w="3104"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06ECE976-6FF1-4EC5-88BF-E0119EF95F8E}"/>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solidFill>
              <a:srgbClr val="D9D9D9"/>
            </a:solidFill>
            <a:ln w="3104"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8317BA27-5C6D-4849-8348-0D1CAC4EB1F0}"/>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solidFill>
              <a:srgbClr val="D9D9D9"/>
            </a:solidFill>
            <a:ln w="3104"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019205F7-B5FD-476F-866D-DB9CDAEB178E}"/>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solidFill>
              <a:srgbClr val="D9D9D9"/>
            </a:solidFill>
            <a:ln w="3104"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28DB0B7F-A835-4E0D-98C6-AD7EA7343F32}"/>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solidFill>
              <a:srgbClr val="D9D9D9"/>
            </a:solidFill>
            <a:ln w="3104" cap="flat">
              <a:no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4963D973-D147-4CDB-9E26-7C07C107B6FE}"/>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solidFill>
              <a:srgbClr val="D9D9D9"/>
            </a:solidFill>
            <a:ln w="3104" cap="flat">
              <a:noFill/>
              <a:prstDash val="solid"/>
              <a:miter/>
            </a:ln>
          </p:spPr>
          <p:txBody>
            <a:bodyPr rtlCol="0" anchor="ctr"/>
            <a:lstStyle/>
            <a:p>
              <a:endParaRPr lang="en-US" dirty="0"/>
            </a:p>
          </p:txBody>
        </p:sp>
      </p:grpSp>
      <p:grpSp>
        <p:nvGrpSpPr>
          <p:cNvPr id="118" name="Group 117">
            <a:extLst>
              <a:ext uri="{FF2B5EF4-FFF2-40B4-BE49-F238E27FC236}">
                <a16:creationId xmlns:a16="http://schemas.microsoft.com/office/drawing/2014/main" id="{22F0E5F7-F0DE-4BAB-A33C-A000D6EE88C4}"/>
              </a:ext>
            </a:extLst>
          </p:cNvPr>
          <p:cNvGrpSpPr/>
          <p:nvPr/>
        </p:nvGrpSpPr>
        <p:grpSpPr>
          <a:xfrm>
            <a:off x="6398839" y="2659342"/>
            <a:ext cx="3846989" cy="2113660"/>
            <a:chOff x="-548507" y="477868"/>
            <a:chExt cx="11570449" cy="6357177"/>
          </a:xfrm>
        </p:grpSpPr>
        <p:sp>
          <p:nvSpPr>
            <p:cNvPr id="119" name="Freeform: Shape 118">
              <a:extLst>
                <a:ext uri="{FF2B5EF4-FFF2-40B4-BE49-F238E27FC236}">
                  <a16:creationId xmlns:a16="http://schemas.microsoft.com/office/drawing/2014/main" id="{1DCADB55-2991-437A-9E4E-5526115DCC4B}"/>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484D54A5-5439-49C2-9511-1733FC3CB721}"/>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94AE38DF-2E25-49E9-BFA6-B91BF4723D41}"/>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5084BD5B-815D-4B9E-8104-6588A9DA24D2}"/>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7509019A-E1ED-48CD-95CC-97C8BE2B8717}"/>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dirty="0"/>
            </a:p>
          </p:txBody>
        </p:sp>
        <p:grpSp>
          <p:nvGrpSpPr>
            <p:cNvPr id="124" name="Group 123">
              <a:extLst>
                <a:ext uri="{FF2B5EF4-FFF2-40B4-BE49-F238E27FC236}">
                  <a16:creationId xmlns:a16="http://schemas.microsoft.com/office/drawing/2014/main" id="{B5EB7E7E-18DE-4D04-8F30-7BF2809D9339}"/>
                </a:ext>
              </a:extLst>
            </p:cNvPr>
            <p:cNvGrpSpPr/>
            <p:nvPr/>
          </p:nvGrpSpPr>
          <p:grpSpPr>
            <a:xfrm>
              <a:off x="1606" y="6382978"/>
              <a:ext cx="413937" cy="115242"/>
              <a:chOff x="5955" y="6353672"/>
              <a:chExt cx="413937" cy="115242"/>
            </a:xfrm>
          </p:grpSpPr>
          <p:sp>
            <p:nvSpPr>
              <p:cNvPr id="129" name="Rectangle: Rounded Corners 128">
                <a:extLst>
                  <a:ext uri="{FF2B5EF4-FFF2-40B4-BE49-F238E27FC236}">
                    <a16:creationId xmlns:a16="http://schemas.microsoft.com/office/drawing/2014/main" id="{C08F9218-E963-4BA9-9D26-F965854D926B}"/>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Rectangle: Rounded Corners 129">
                <a:extLst>
                  <a:ext uri="{FF2B5EF4-FFF2-40B4-BE49-F238E27FC236}">
                    <a16:creationId xmlns:a16="http://schemas.microsoft.com/office/drawing/2014/main" id="{90D532AB-070A-4797-918F-20B345237F73}"/>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5" name="Group 124">
              <a:extLst>
                <a:ext uri="{FF2B5EF4-FFF2-40B4-BE49-F238E27FC236}">
                  <a16:creationId xmlns:a16="http://schemas.microsoft.com/office/drawing/2014/main" id="{DBD27F3F-FAF9-4F58-BE91-0A845D438AA4}"/>
                </a:ext>
              </a:extLst>
            </p:cNvPr>
            <p:cNvGrpSpPr/>
            <p:nvPr/>
          </p:nvGrpSpPr>
          <p:grpSpPr>
            <a:xfrm>
              <a:off x="9855291" y="6381600"/>
              <a:ext cx="885989" cy="115242"/>
              <a:chOff x="5955" y="6353672"/>
              <a:chExt cx="413937" cy="115242"/>
            </a:xfrm>
          </p:grpSpPr>
          <p:sp>
            <p:nvSpPr>
              <p:cNvPr id="127" name="Rectangle: Rounded Corners 126">
                <a:extLst>
                  <a:ext uri="{FF2B5EF4-FFF2-40B4-BE49-F238E27FC236}">
                    <a16:creationId xmlns:a16="http://schemas.microsoft.com/office/drawing/2014/main" id="{2B19F5F4-77EA-4E81-A6B9-35A3B2371939}"/>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Rectangle: Rounded Corners 127">
                <a:extLst>
                  <a:ext uri="{FF2B5EF4-FFF2-40B4-BE49-F238E27FC236}">
                    <a16:creationId xmlns:a16="http://schemas.microsoft.com/office/drawing/2014/main" id="{C88FA945-FF60-4B30-A691-DD1691618166}"/>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6" name="Freeform: Shape 125">
              <a:extLst>
                <a:ext uri="{FF2B5EF4-FFF2-40B4-BE49-F238E27FC236}">
                  <a16:creationId xmlns:a16="http://schemas.microsoft.com/office/drawing/2014/main" id="{CB8928CD-BE50-4B5D-B656-4D9E96049037}"/>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31" name="Graphic 21">
            <a:extLst>
              <a:ext uri="{FF2B5EF4-FFF2-40B4-BE49-F238E27FC236}">
                <a16:creationId xmlns:a16="http://schemas.microsoft.com/office/drawing/2014/main" id="{D138D492-2242-492C-BDF6-60B95F628AAF}"/>
              </a:ext>
            </a:extLst>
          </p:cNvPr>
          <p:cNvGrpSpPr/>
          <p:nvPr/>
        </p:nvGrpSpPr>
        <p:grpSpPr>
          <a:xfrm>
            <a:off x="7853819" y="3061038"/>
            <a:ext cx="942766" cy="1210370"/>
            <a:chOff x="3425127" y="0"/>
            <a:chExt cx="5341746" cy="6858000"/>
          </a:xfrm>
        </p:grpSpPr>
        <p:sp>
          <p:nvSpPr>
            <p:cNvPr id="132" name="Freeform: Shape 131">
              <a:extLst>
                <a:ext uri="{FF2B5EF4-FFF2-40B4-BE49-F238E27FC236}">
                  <a16:creationId xmlns:a16="http://schemas.microsoft.com/office/drawing/2014/main" id="{6D7685E9-4F19-46ED-8FEC-D33F39060BFC}"/>
                </a:ext>
              </a:extLst>
            </p:cNvPr>
            <p:cNvSpPr/>
            <p:nvPr/>
          </p:nvSpPr>
          <p:spPr>
            <a:xfrm>
              <a:off x="3425013" y="0"/>
              <a:ext cx="5341478" cy="6856954"/>
            </a:xfrm>
            <a:custGeom>
              <a:avLst/>
              <a:gdLst>
                <a:gd name="connsiteX0" fmla="*/ 2688415 w 5341478"/>
                <a:gd name="connsiteY0" fmla="*/ 0 h 6856954"/>
                <a:gd name="connsiteX1" fmla="*/ 25123 w 5341478"/>
                <a:gd name="connsiteY1" fmla="*/ 1019550 h 6856954"/>
                <a:gd name="connsiteX2" fmla="*/ 25123 w 5341478"/>
                <a:gd name="connsiteY2" fmla="*/ 3846231 h 6856954"/>
                <a:gd name="connsiteX3" fmla="*/ 2642056 w 5341478"/>
                <a:gd name="connsiteY3" fmla="*/ 6856955 h 6856954"/>
                <a:gd name="connsiteX4" fmla="*/ 5338636 w 5341478"/>
                <a:gd name="connsiteY4" fmla="*/ 3952543 h 6856954"/>
                <a:gd name="connsiteX5" fmla="*/ 5338636 w 5341478"/>
                <a:gd name="connsiteY5" fmla="*/ 1048917 h 6856954"/>
                <a:gd name="connsiteX6" fmla="*/ 2688415 w 5341478"/>
                <a:gd name="connsiteY6" fmla="*/ 0 h 685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478" h="6856954">
                  <a:moveTo>
                    <a:pt x="2688415" y="0"/>
                  </a:moveTo>
                  <a:cubicBezTo>
                    <a:pt x="2688415" y="0"/>
                    <a:pt x="956487" y="1166644"/>
                    <a:pt x="25123" y="1019550"/>
                  </a:cubicBezTo>
                  <a:cubicBezTo>
                    <a:pt x="-26116" y="2058707"/>
                    <a:pt x="15276" y="3058651"/>
                    <a:pt x="25123" y="3846231"/>
                  </a:cubicBezTo>
                  <a:cubicBezTo>
                    <a:pt x="54577" y="5744861"/>
                    <a:pt x="2642056" y="6856955"/>
                    <a:pt x="2642056" y="6856955"/>
                  </a:cubicBezTo>
                  <a:cubicBezTo>
                    <a:pt x="2642056" y="6856955"/>
                    <a:pt x="5064141" y="5921234"/>
                    <a:pt x="5338636" y="3952543"/>
                  </a:cubicBezTo>
                  <a:cubicBezTo>
                    <a:pt x="5328789" y="2980224"/>
                    <a:pt x="5348483" y="1950827"/>
                    <a:pt x="5338636" y="1048917"/>
                  </a:cubicBezTo>
                  <a:cubicBezTo>
                    <a:pt x="3593636" y="764663"/>
                    <a:pt x="2688415" y="0"/>
                    <a:pt x="2688415" y="0"/>
                  </a:cubicBezTo>
                  <a:close/>
                </a:path>
              </a:pathLst>
            </a:custGeom>
            <a:noFill/>
            <a:ln w="31750" cap="flat">
              <a:solidFill>
                <a:schemeClr val="accent1"/>
              </a:solid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2EEC4270-DAE2-4707-B134-F5CC9C11EF00}"/>
                </a:ext>
              </a:extLst>
            </p:cNvPr>
            <p:cNvSpPr/>
            <p:nvPr/>
          </p:nvSpPr>
          <p:spPr>
            <a:xfrm>
              <a:off x="3692070" y="321376"/>
              <a:ext cx="4817313" cy="6184138"/>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1"/>
            </a:solidFill>
            <a:ln w="8701" cap="flat">
              <a:no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B4BDCFB1-C654-4481-B2B6-1D4B4BE13B55}"/>
                </a:ext>
              </a:extLst>
            </p:cNvPr>
            <p:cNvSpPr/>
            <p:nvPr/>
          </p:nvSpPr>
          <p:spPr>
            <a:xfrm>
              <a:off x="5077582" y="3107623"/>
              <a:ext cx="1971904" cy="1813799"/>
            </a:xfrm>
            <a:custGeom>
              <a:avLst/>
              <a:gdLst>
                <a:gd name="connsiteX0" fmla="*/ 1970433 w 1971904"/>
                <a:gd name="connsiteY0" fmla="*/ 1441139 h 1813799"/>
                <a:gd name="connsiteX1" fmla="*/ 0 w 1971904"/>
                <a:gd name="connsiteY1" fmla="*/ 1441139 h 1813799"/>
                <a:gd name="connsiteX2" fmla="*/ 0 w 1971904"/>
                <a:gd name="connsiteY2" fmla="*/ 0 h 1813799"/>
                <a:gd name="connsiteX3" fmla="*/ 1970433 w 1971904"/>
                <a:gd name="connsiteY3" fmla="*/ 0 h 1813799"/>
                <a:gd name="connsiteX4" fmla="*/ 1970433 w 1971904"/>
                <a:gd name="connsiteY4" fmla="*/ 1441139 h 181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904" h="1813799">
                  <a:moveTo>
                    <a:pt x="1970433" y="1441139"/>
                  </a:moveTo>
                  <a:cubicBezTo>
                    <a:pt x="1467194" y="1954225"/>
                    <a:pt x="555524" y="1921547"/>
                    <a:pt x="0" y="1441139"/>
                  </a:cubicBezTo>
                  <a:cubicBezTo>
                    <a:pt x="0" y="1079329"/>
                    <a:pt x="0" y="0"/>
                    <a:pt x="0" y="0"/>
                  </a:cubicBezTo>
                  <a:lnTo>
                    <a:pt x="1970433" y="0"/>
                  </a:lnTo>
                  <a:cubicBezTo>
                    <a:pt x="1970433" y="87"/>
                    <a:pt x="1973745" y="1079329"/>
                    <a:pt x="1970433" y="1441139"/>
                  </a:cubicBezTo>
                  <a:close/>
                </a:path>
              </a:pathLst>
            </a:custGeom>
            <a:solidFill>
              <a:srgbClr val="FFFFFF"/>
            </a:solidFill>
            <a:ln w="8701" cap="flat">
              <a:no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D69598B6-BDAD-4D6B-B2F9-06473D8B24D6}"/>
                </a:ext>
              </a:extLst>
            </p:cNvPr>
            <p:cNvSpPr/>
            <p:nvPr/>
          </p:nvSpPr>
          <p:spPr>
            <a:xfrm>
              <a:off x="5332382" y="1718072"/>
              <a:ext cx="1483576" cy="1261366"/>
            </a:xfrm>
            <a:custGeom>
              <a:avLst/>
              <a:gdLst>
                <a:gd name="connsiteX0" fmla="*/ 741832 w 1483576"/>
                <a:gd name="connsiteY0" fmla="*/ 0 h 1261366"/>
                <a:gd name="connsiteX1" fmla="*/ 741832 w 1483576"/>
                <a:gd name="connsiteY1" fmla="*/ 0 h 1261366"/>
                <a:gd name="connsiteX2" fmla="*/ 0 w 1483576"/>
                <a:gd name="connsiteY2" fmla="*/ 741745 h 1261366"/>
                <a:gd name="connsiteX3" fmla="*/ 0 w 1483576"/>
                <a:gd name="connsiteY3" fmla="*/ 1261367 h 1261366"/>
                <a:gd name="connsiteX4" fmla="*/ 292445 w 1483576"/>
                <a:gd name="connsiteY4" fmla="*/ 1261367 h 1261366"/>
                <a:gd name="connsiteX5" fmla="*/ 292445 w 1483576"/>
                <a:gd name="connsiteY5" fmla="*/ 735209 h 1261366"/>
                <a:gd name="connsiteX6" fmla="*/ 719698 w 1483576"/>
                <a:gd name="connsiteY6" fmla="*/ 307956 h 1261366"/>
                <a:gd name="connsiteX7" fmla="*/ 719698 w 1483576"/>
                <a:gd name="connsiteY7" fmla="*/ 307956 h 1261366"/>
                <a:gd name="connsiteX8" fmla="*/ 1146950 w 1483576"/>
                <a:gd name="connsiteY8" fmla="*/ 735209 h 1261366"/>
                <a:gd name="connsiteX9" fmla="*/ 1146950 w 1483576"/>
                <a:gd name="connsiteY9" fmla="*/ 1261367 h 1261366"/>
                <a:gd name="connsiteX10" fmla="*/ 1483576 w 1483576"/>
                <a:gd name="connsiteY10" fmla="*/ 1261367 h 1261366"/>
                <a:gd name="connsiteX11" fmla="*/ 1483576 w 1483576"/>
                <a:gd name="connsiteY11" fmla="*/ 741745 h 1261366"/>
                <a:gd name="connsiteX12" fmla="*/ 741832 w 1483576"/>
                <a:gd name="connsiteY12" fmla="*/ 0 h 126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3576" h="1261366">
                  <a:moveTo>
                    <a:pt x="741832" y="0"/>
                  </a:moveTo>
                  <a:lnTo>
                    <a:pt x="741832" y="0"/>
                  </a:lnTo>
                  <a:cubicBezTo>
                    <a:pt x="332182" y="0"/>
                    <a:pt x="0" y="332095"/>
                    <a:pt x="0" y="741745"/>
                  </a:cubicBezTo>
                  <a:lnTo>
                    <a:pt x="0" y="1261367"/>
                  </a:lnTo>
                  <a:lnTo>
                    <a:pt x="292445" y="1261367"/>
                  </a:lnTo>
                  <a:lnTo>
                    <a:pt x="292445" y="735209"/>
                  </a:lnTo>
                  <a:cubicBezTo>
                    <a:pt x="292445" y="499231"/>
                    <a:pt x="483720" y="307956"/>
                    <a:pt x="719698" y="307956"/>
                  </a:cubicBezTo>
                  <a:lnTo>
                    <a:pt x="719698" y="307956"/>
                  </a:lnTo>
                  <a:cubicBezTo>
                    <a:pt x="955676" y="307956"/>
                    <a:pt x="1146950" y="499231"/>
                    <a:pt x="1146950" y="735209"/>
                  </a:cubicBezTo>
                  <a:lnTo>
                    <a:pt x="1146950" y="1261367"/>
                  </a:lnTo>
                  <a:lnTo>
                    <a:pt x="1483576" y="1261367"/>
                  </a:lnTo>
                  <a:lnTo>
                    <a:pt x="1483576" y="741745"/>
                  </a:lnTo>
                  <a:cubicBezTo>
                    <a:pt x="1483664" y="332095"/>
                    <a:pt x="1151569" y="0"/>
                    <a:pt x="741832" y="0"/>
                  </a:cubicBezTo>
                  <a:close/>
                </a:path>
              </a:pathLst>
            </a:custGeom>
            <a:solidFill>
              <a:srgbClr val="FFFFFF"/>
            </a:solidFill>
            <a:ln w="8701" cap="flat">
              <a:no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E0948A73-4850-4226-84BA-639B844F54D0}"/>
                </a:ext>
              </a:extLst>
            </p:cNvPr>
            <p:cNvSpPr/>
            <p:nvPr/>
          </p:nvSpPr>
          <p:spPr>
            <a:xfrm>
              <a:off x="5864640" y="3547424"/>
              <a:ext cx="405205" cy="796469"/>
            </a:xfrm>
            <a:custGeom>
              <a:avLst/>
              <a:gdLst>
                <a:gd name="connsiteX0" fmla="*/ 353618 w 405205"/>
                <a:gd name="connsiteY0" fmla="*/ 639528 h 796469"/>
                <a:gd name="connsiteX1" fmla="*/ 310135 w 405205"/>
                <a:gd name="connsiteY1" fmla="*/ 639528 h 796469"/>
                <a:gd name="connsiteX2" fmla="*/ 311529 w 405205"/>
                <a:gd name="connsiteY2" fmla="*/ 628026 h 796469"/>
                <a:gd name="connsiteX3" fmla="*/ 311529 w 405205"/>
                <a:gd name="connsiteY3" fmla="*/ 570861 h 796469"/>
                <a:gd name="connsiteX4" fmla="*/ 261685 w 405205"/>
                <a:gd name="connsiteY4" fmla="*/ 521016 h 796469"/>
                <a:gd name="connsiteX5" fmla="*/ 261423 w 405205"/>
                <a:gd name="connsiteY5" fmla="*/ 521016 h 796469"/>
                <a:gd name="connsiteX6" fmla="*/ 261423 w 405205"/>
                <a:gd name="connsiteY6" fmla="*/ 396492 h 796469"/>
                <a:gd name="connsiteX7" fmla="*/ 405206 w 405205"/>
                <a:gd name="connsiteY7" fmla="*/ 202603 h 796469"/>
                <a:gd name="connsiteX8" fmla="*/ 202603 w 405205"/>
                <a:gd name="connsiteY8" fmla="*/ 0 h 796469"/>
                <a:gd name="connsiteX9" fmla="*/ 0 w 405205"/>
                <a:gd name="connsiteY9" fmla="*/ 202603 h 796469"/>
                <a:gd name="connsiteX10" fmla="*/ 143783 w 405205"/>
                <a:gd name="connsiteY10" fmla="*/ 396492 h 796469"/>
                <a:gd name="connsiteX11" fmla="*/ 143783 w 405205"/>
                <a:gd name="connsiteY11" fmla="*/ 521016 h 796469"/>
                <a:gd name="connsiteX12" fmla="*/ 143521 w 405205"/>
                <a:gd name="connsiteY12" fmla="*/ 521016 h 796469"/>
                <a:gd name="connsiteX13" fmla="*/ 93677 w 405205"/>
                <a:gd name="connsiteY13" fmla="*/ 570861 h 796469"/>
                <a:gd name="connsiteX14" fmla="*/ 93677 w 405205"/>
                <a:gd name="connsiteY14" fmla="*/ 628026 h 796469"/>
                <a:gd name="connsiteX15" fmla="*/ 95071 w 405205"/>
                <a:gd name="connsiteY15" fmla="*/ 639528 h 796469"/>
                <a:gd name="connsiteX16" fmla="*/ 51587 w 405205"/>
                <a:gd name="connsiteY16" fmla="*/ 639528 h 796469"/>
                <a:gd name="connsiteX17" fmla="*/ 21785 w 405205"/>
                <a:gd name="connsiteY17" fmla="*/ 669330 h 796469"/>
                <a:gd name="connsiteX18" fmla="*/ 21785 w 405205"/>
                <a:gd name="connsiteY18" fmla="*/ 766667 h 796469"/>
                <a:gd name="connsiteX19" fmla="*/ 51587 w 405205"/>
                <a:gd name="connsiteY19" fmla="*/ 796469 h 796469"/>
                <a:gd name="connsiteX20" fmla="*/ 353705 w 405205"/>
                <a:gd name="connsiteY20" fmla="*/ 796469 h 796469"/>
                <a:gd name="connsiteX21" fmla="*/ 383508 w 405205"/>
                <a:gd name="connsiteY21" fmla="*/ 766667 h 796469"/>
                <a:gd name="connsiteX22" fmla="*/ 383508 w 405205"/>
                <a:gd name="connsiteY22" fmla="*/ 669330 h 796469"/>
                <a:gd name="connsiteX23" fmla="*/ 353618 w 405205"/>
                <a:gd name="connsiteY23" fmla="*/ 639528 h 79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205" h="796469">
                  <a:moveTo>
                    <a:pt x="353618" y="639528"/>
                  </a:moveTo>
                  <a:lnTo>
                    <a:pt x="310135" y="639528"/>
                  </a:lnTo>
                  <a:cubicBezTo>
                    <a:pt x="311006" y="635781"/>
                    <a:pt x="311529" y="631947"/>
                    <a:pt x="311529" y="628026"/>
                  </a:cubicBezTo>
                  <a:lnTo>
                    <a:pt x="311529" y="570861"/>
                  </a:lnTo>
                  <a:cubicBezTo>
                    <a:pt x="311529" y="543324"/>
                    <a:pt x="289221" y="521016"/>
                    <a:pt x="261685" y="521016"/>
                  </a:cubicBezTo>
                  <a:lnTo>
                    <a:pt x="261423" y="521016"/>
                  </a:lnTo>
                  <a:lnTo>
                    <a:pt x="261423" y="396492"/>
                  </a:lnTo>
                  <a:cubicBezTo>
                    <a:pt x="344643" y="371308"/>
                    <a:pt x="405206" y="294014"/>
                    <a:pt x="405206" y="202603"/>
                  </a:cubicBezTo>
                  <a:cubicBezTo>
                    <a:pt x="405206" y="90714"/>
                    <a:pt x="314492" y="0"/>
                    <a:pt x="202603" y="0"/>
                  </a:cubicBezTo>
                  <a:cubicBezTo>
                    <a:pt x="90714" y="0"/>
                    <a:pt x="0" y="90714"/>
                    <a:pt x="0" y="202603"/>
                  </a:cubicBezTo>
                  <a:cubicBezTo>
                    <a:pt x="0" y="294014"/>
                    <a:pt x="60563" y="371308"/>
                    <a:pt x="143783" y="396492"/>
                  </a:cubicBezTo>
                  <a:lnTo>
                    <a:pt x="143783" y="521016"/>
                  </a:lnTo>
                  <a:lnTo>
                    <a:pt x="143521" y="521016"/>
                  </a:lnTo>
                  <a:cubicBezTo>
                    <a:pt x="115985" y="521016"/>
                    <a:pt x="93677" y="543324"/>
                    <a:pt x="93677" y="570861"/>
                  </a:cubicBezTo>
                  <a:lnTo>
                    <a:pt x="93677" y="628026"/>
                  </a:lnTo>
                  <a:cubicBezTo>
                    <a:pt x="93677" y="632034"/>
                    <a:pt x="94199" y="635868"/>
                    <a:pt x="95071" y="639528"/>
                  </a:cubicBezTo>
                  <a:lnTo>
                    <a:pt x="51587" y="639528"/>
                  </a:lnTo>
                  <a:cubicBezTo>
                    <a:pt x="35118" y="639528"/>
                    <a:pt x="21785" y="652861"/>
                    <a:pt x="21785" y="669330"/>
                  </a:cubicBezTo>
                  <a:lnTo>
                    <a:pt x="21785" y="766667"/>
                  </a:lnTo>
                  <a:cubicBezTo>
                    <a:pt x="21785" y="783137"/>
                    <a:pt x="35118" y="796469"/>
                    <a:pt x="51587" y="796469"/>
                  </a:cubicBezTo>
                  <a:lnTo>
                    <a:pt x="353705" y="796469"/>
                  </a:lnTo>
                  <a:cubicBezTo>
                    <a:pt x="370175" y="796469"/>
                    <a:pt x="383508" y="783137"/>
                    <a:pt x="383508" y="766667"/>
                  </a:cubicBezTo>
                  <a:lnTo>
                    <a:pt x="383508" y="669330"/>
                  </a:lnTo>
                  <a:cubicBezTo>
                    <a:pt x="383333" y="652861"/>
                    <a:pt x="370001" y="639528"/>
                    <a:pt x="353618" y="639528"/>
                  </a:cubicBezTo>
                  <a:close/>
                </a:path>
              </a:pathLst>
            </a:custGeom>
            <a:solidFill>
              <a:schemeClr val="accent1"/>
            </a:solidFill>
            <a:ln w="8701" cap="flat">
              <a:noFill/>
              <a:prstDash val="solid"/>
              <a:miter/>
            </a:ln>
          </p:spPr>
          <p:txBody>
            <a:bodyPr rtlCol="0" anchor="ctr"/>
            <a:lstStyle/>
            <a:p>
              <a:endParaRPr lang="en-US" dirty="0"/>
            </a:p>
          </p:txBody>
        </p:sp>
      </p:grpSp>
      <p:cxnSp>
        <p:nvCxnSpPr>
          <p:cNvPr id="137" name="Connector: Elbow 136">
            <a:extLst>
              <a:ext uri="{FF2B5EF4-FFF2-40B4-BE49-F238E27FC236}">
                <a16:creationId xmlns:a16="http://schemas.microsoft.com/office/drawing/2014/main" id="{BC316F2E-77D8-44A6-AF2F-8988207417E3}"/>
              </a:ext>
            </a:extLst>
          </p:cNvPr>
          <p:cNvCxnSpPr>
            <a:cxnSpLocks/>
          </p:cNvCxnSpPr>
          <p:nvPr/>
        </p:nvCxnSpPr>
        <p:spPr>
          <a:xfrm flipV="1">
            <a:off x="8831069" y="2835210"/>
            <a:ext cx="1566067" cy="612537"/>
          </a:xfrm>
          <a:prstGeom prst="bentConnector3">
            <a:avLst>
              <a:gd name="adj1" fmla="val 76739"/>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Connector: Elbow 140">
            <a:extLst>
              <a:ext uri="{FF2B5EF4-FFF2-40B4-BE49-F238E27FC236}">
                <a16:creationId xmlns:a16="http://schemas.microsoft.com/office/drawing/2014/main" id="{50860B2A-4380-4A55-9238-BEC913B08FD3}"/>
              </a:ext>
            </a:extLst>
          </p:cNvPr>
          <p:cNvCxnSpPr>
            <a:cxnSpLocks/>
          </p:cNvCxnSpPr>
          <p:nvPr/>
        </p:nvCxnSpPr>
        <p:spPr>
          <a:xfrm rot="10800000">
            <a:off x="5921738" y="2935165"/>
            <a:ext cx="1886684" cy="678354"/>
          </a:xfrm>
          <a:prstGeom prst="bentConnector3">
            <a:avLst>
              <a:gd name="adj1" fmla="val 66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F1931450-76AE-4B79-8493-EA665EE7AF29}"/>
              </a:ext>
            </a:extLst>
          </p:cNvPr>
          <p:cNvCxnSpPr>
            <a:cxnSpLocks/>
          </p:cNvCxnSpPr>
          <p:nvPr/>
        </p:nvCxnSpPr>
        <p:spPr>
          <a:xfrm>
            <a:off x="8711026" y="3922014"/>
            <a:ext cx="1337771" cy="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76" name="Straight Arrow Connector 175">
            <a:extLst>
              <a:ext uri="{FF2B5EF4-FFF2-40B4-BE49-F238E27FC236}">
                <a16:creationId xmlns:a16="http://schemas.microsoft.com/office/drawing/2014/main" id="{E5C779BA-CC2D-4FA6-B371-2FC84E6FB1BE}"/>
              </a:ext>
            </a:extLst>
          </p:cNvPr>
          <p:cNvCxnSpPr>
            <a:cxnSpLocks/>
          </p:cNvCxnSpPr>
          <p:nvPr/>
        </p:nvCxnSpPr>
        <p:spPr>
          <a:xfrm flipH="1">
            <a:off x="6584859" y="3945071"/>
            <a:ext cx="1337771"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045029" y="257816"/>
            <a:ext cx="10859587" cy="461665"/>
          </a:xfrm>
          <a:prstGeom prst="rect">
            <a:avLst/>
          </a:prstGeom>
        </p:spPr>
        <p:txBody>
          <a:bodyPr wrap="square">
            <a:spAutoFit/>
          </a:bodyPr>
          <a:lstStyle/>
          <a:p>
            <a:pPr algn="ctr"/>
            <a:r>
              <a:rPr lang="ro-MD" sz="2400" b="1" dirty="0" smtClean="0">
                <a:latin typeface="Times New Roman" panose="02020603050405020304" pitchFamily="18" charset="0"/>
                <a:cs typeface="Times New Roman" panose="02020603050405020304" pitchFamily="18" charset="0"/>
              </a:rPr>
              <a:t>4. Rolul Alianței Nord-Atlantică (NATO) în asigurarea securității internaționale</a:t>
            </a:r>
            <a:endParaRPr lang="ro-MD" sz="2400" b="1" dirty="0">
              <a:latin typeface="Times New Roman" panose="02020603050405020304" pitchFamily="18" charset="0"/>
              <a:cs typeface="Times New Roman" panose="02020603050405020304" pitchFamily="18" charset="0"/>
            </a:endParaRPr>
          </a:p>
        </p:txBody>
      </p:sp>
      <p:pic>
        <p:nvPicPr>
          <p:cNvPr id="138" name="Рисунок 137"/>
          <p:cNvPicPr>
            <a:picLocks noChangeAspect="1"/>
          </p:cNvPicPr>
          <p:nvPr/>
        </p:nvPicPr>
        <p:blipFill>
          <a:blip r:embed="rId2"/>
          <a:stretch>
            <a:fillRect/>
          </a:stretch>
        </p:blipFill>
        <p:spPr>
          <a:xfrm>
            <a:off x="7514598" y="3043185"/>
            <a:ext cx="1655720" cy="1241790"/>
          </a:xfrm>
          <a:prstGeom prst="rect">
            <a:avLst/>
          </a:prstGeom>
        </p:spPr>
      </p:pic>
      <p:sp>
        <p:nvSpPr>
          <p:cNvPr id="139" name="Прямоугольник 138"/>
          <p:cNvSpPr/>
          <p:nvPr/>
        </p:nvSpPr>
        <p:spPr>
          <a:xfrm>
            <a:off x="514332" y="2224020"/>
            <a:ext cx="2674557" cy="2031325"/>
          </a:xfrm>
          <a:prstGeom prst="rect">
            <a:avLst/>
          </a:prstGeom>
          <a:solidFill>
            <a:schemeClr val="accent3">
              <a:lumMod val="20000"/>
              <a:lumOff val="80000"/>
            </a:schemeClr>
          </a:solidFill>
        </p:spPr>
        <p:txBody>
          <a:bodyPr wrap="square">
            <a:spAutoFit/>
          </a:bodyPr>
          <a:lstStyle/>
          <a:p>
            <a:pPr algn="ctr"/>
            <a:r>
              <a:rPr lang="en-US" sz="1400" dirty="0">
                <a:latin typeface="Times New Roman" panose="02020603050405020304" pitchFamily="18" charset="0"/>
                <a:cs typeface="Times New Roman" panose="02020603050405020304" pitchFamily="18" charset="0"/>
              </a:rPr>
              <a:t>Organizația Tratatului Atlanticului de </a:t>
            </a:r>
            <a:r>
              <a:rPr lang="en-US" sz="1400" dirty="0" smtClean="0">
                <a:latin typeface="Times New Roman" panose="02020603050405020304" pitchFamily="18" charset="0"/>
                <a:cs typeface="Times New Roman" panose="02020603050405020304" pitchFamily="18" charset="0"/>
              </a:rPr>
              <a:t>Nord</a:t>
            </a:r>
            <a:r>
              <a:rPr lang="ro-MD"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cunoscută </a:t>
            </a:r>
            <a:r>
              <a:rPr lang="en-US" sz="1400" dirty="0">
                <a:latin typeface="Times New Roman" panose="02020603050405020304" pitchFamily="18" charset="0"/>
                <a:cs typeface="Times New Roman" panose="02020603050405020304" pitchFamily="18" charset="0"/>
              </a:rPr>
              <a:t>și ca Alianța Atlanticului de Nord, este o alianță politico-militară ce reunește 30 de țări din Europa și America de Nord. Organizația a fost înființată în 1949 prin Tratatul Atlanticului de Nord, semnat la Washington, D.C. pe 4 aprilie </a:t>
            </a:r>
            <a:r>
              <a:rPr lang="en-US" sz="1400" dirty="0" smtClean="0">
                <a:latin typeface="Times New Roman" panose="02020603050405020304" pitchFamily="18" charset="0"/>
                <a:cs typeface="Times New Roman" panose="02020603050405020304" pitchFamily="18" charset="0"/>
              </a:rPr>
              <a:t>1949</a:t>
            </a:r>
            <a:r>
              <a:rPr lang="ro-MD" sz="1400"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grpSp>
        <p:nvGrpSpPr>
          <p:cNvPr id="142" name="Группа 141"/>
          <p:cNvGrpSpPr/>
          <p:nvPr/>
        </p:nvGrpSpPr>
        <p:grpSpPr>
          <a:xfrm>
            <a:off x="248403" y="699132"/>
            <a:ext cx="9053307" cy="3229753"/>
            <a:chOff x="240162" y="1775635"/>
            <a:chExt cx="6144014" cy="2749528"/>
          </a:xfrm>
        </p:grpSpPr>
        <p:sp>
          <p:nvSpPr>
            <p:cNvPr id="143" name="Фигура, имеющая форму буквы L 142"/>
            <p:cNvSpPr/>
            <p:nvPr/>
          </p:nvSpPr>
          <p:spPr>
            <a:xfrm rot="5400000">
              <a:off x="621750" y="2440172"/>
              <a:ext cx="1149401" cy="1912578"/>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5" name="Полилиния 144"/>
            <p:cNvSpPr/>
            <p:nvPr/>
          </p:nvSpPr>
          <p:spPr>
            <a:xfrm>
              <a:off x="429886" y="3011621"/>
              <a:ext cx="1726686" cy="1513542"/>
            </a:xfrm>
            <a:custGeom>
              <a:avLst/>
              <a:gdLst>
                <a:gd name="connsiteX0" fmla="*/ 0 w 1726686"/>
                <a:gd name="connsiteY0" fmla="*/ 0 h 1513542"/>
                <a:gd name="connsiteX1" fmla="*/ 1726686 w 1726686"/>
                <a:gd name="connsiteY1" fmla="*/ 0 h 1513542"/>
                <a:gd name="connsiteX2" fmla="*/ 1726686 w 1726686"/>
                <a:gd name="connsiteY2" fmla="*/ 1513542 h 1513542"/>
                <a:gd name="connsiteX3" fmla="*/ 0 w 1726686"/>
                <a:gd name="connsiteY3" fmla="*/ 1513542 h 1513542"/>
                <a:gd name="connsiteX4" fmla="*/ 0 w 1726686"/>
                <a:gd name="connsiteY4" fmla="*/ 0 h 151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686" h="1513542">
                  <a:moveTo>
                    <a:pt x="0" y="0"/>
                  </a:moveTo>
                  <a:lnTo>
                    <a:pt x="1726686" y="0"/>
                  </a:lnTo>
                  <a:lnTo>
                    <a:pt x="1726686" y="1513542"/>
                  </a:lnTo>
                  <a:lnTo>
                    <a:pt x="0" y="1513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endParaRPr lang="ru-RU" sz="3700" kern="1200" dirty="0"/>
            </a:p>
          </p:txBody>
        </p:sp>
        <p:sp>
          <p:nvSpPr>
            <p:cNvPr id="146" name="Равнобедренный треугольник 145"/>
            <p:cNvSpPr/>
            <p:nvPr/>
          </p:nvSpPr>
          <p:spPr>
            <a:xfrm>
              <a:off x="1830783" y="2299365"/>
              <a:ext cx="325789" cy="325789"/>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7" name="Фигура, имеющая форму буквы L 146"/>
            <p:cNvSpPr/>
            <p:nvPr/>
          </p:nvSpPr>
          <p:spPr>
            <a:xfrm rot="5400000">
              <a:off x="2735552" y="1917109"/>
              <a:ext cx="1149401" cy="1912578"/>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8" name="Полилиния 147"/>
            <p:cNvSpPr/>
            <p:nvPr/>
          </p:nvSpPr>
          <p:spPr>
            <a:xfrm>
              <a:off x="2543688" y="2488558"/>
              <a:ext cx="1726686" cy="1513542"/>
            </a:xfrm>
            <a:custGeom>
              <a:avLst/>
              <a:gdLst>
                <a:gd name="connsiteX0" fmla="*/ 0 w 1726686"/>
                <a:gd name="connsiteY0" fmla="*/ 0 h 1513542"/>
                <a:gd name="connsiteX1" fmla="*/ 1726686 w 1726686"/>
                <a:gd name="connsiteY1" fmla="*/ 0 h 1513542"/>
                <a:gd name="connsiteX2" fmla="*/ 1726686 w 1726686"/>
                <a:gd name="connsiteY2" fmla="*/ 1513542 h 1513542"/>
                <a:gd name="connsiteX3" fmla="*/ 0 w 1726686"/>
                <a:gd name="connsiteY3" fmla="*/ 1513542 h 1513542"/>
                <a:gd name="connsiteX4" fmla="*/ 0 w 1726686"/>
                <a:gd name="connsiteY4" fmla="*/ 0 h 151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686" h="1513542">
                  <a:moveTo>
                    <a:pt x="0" y="0"/>
                  </a:moveTo>
                  <a:lnTo>
                    <a:pt x="1726686" y="0"/>
                  </a:lnTo>
                  <a:lnTo>
                    <a:pt x="1726686" y="1513542"/>
                  </a:lnTo>
                  <a:lnTo>
                    <a:pt x="0" y="1513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endParaRPr lang="ru-RU" sz="3700" kern="1200" dirty="0"/>
            </a:p>
          </p:txBody>
        </p:sp>
        <p:sp>
          <p:nvSpPr>
            <p:cNvPr id="149" name="Равнобедренный треугольник 148"/>
            <p:cNvSpPr/>
            <p:nvPr/>
          </p:nvSpPr>
          <p:spPr>
            <a:xfrm>
              <a:off x="3944585" y="1776303"/>
              <a:ext cx="325789" cy="325789"/>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0" name="Фигура, имеющая форму буквы L 149"/>
            <p:cNvSpPr/>
            <p:nvPr/>
          </p:nvSpPr>
          <p:spPr>
            <a:xfrm rot="5400000">
              <a:off x="4849354" y="1394047"/>
              <a:ext cx="1149401" cy="1912578"/>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1" name="Полилиния 150"/>
            <p:cNvSpPr/>
            <p:nvPr/>
          </p:nvSpPr>
          <p:spPr>
            <a:xfrm>
              <a:off x="4657490" y="1965496"/>
              <a:ext cx="1726686" cy="1513542"/>
            </a:xfrm>
            <a:custGeom>
              <a:avLst/>
              <a:gdLst>
                <a:gd name="connsiteX0" fmla="*/ 0 w 1726686"/>
                <a:gd name="connsiteY0" fmla="*/ 0 h 1513542"/>
                <a:gd name="connsiteX1" fmla="*/ 1726686 w 1726686"/>
                <a:gd name="connsiteY1" fmla="*/ 0 h 1513542"/>
                <a:gd name="connsiteX2" fmla="*/ 1726686 w 1726686"/>
                <a:gd name="connsiteY2" fmla="*/ 1513542 h 1513542"/>
                <a:gd name="connsiteX3" fmla="*/ 0 w 1726686"/>
                <a:gd name="connsiteY3" fmla="*/ 1513542 h 1513542"/>
                <a:gd name="connsiteX4" fmla="*/ 0 w 1726686"/>
                <a:gd name="connsiteY4" fmla="*/ 0 h 151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686" h="1513542">
                  <a:moveTo>
                    <a:pt x="0" y="0"/>
                  </a:moveTo>
                  <a:lnTo>
                    <a:pt x="1726686" y="0"/>
                  </a:lnTo>
                  <a:lnTo>
                    <a:pt x="1726686" y="1513542"/>
                  </a:lnTo>
                  <a:lnTo>
                    <a:pt x="0" y="1513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endParaRPr lang="ru-RU" sz="3700" kern="1200" dirty="0"/>
            </a:p>
          </p:txBody>
        </p:sp>
      </p:grpSp>
      <p:sp>
        <p:nvSpPr>
          <p:cNvPr id="152" name="Прямоугольник 151"/>
          <p:cNvSpPr/>
          <p:nvPr/>
        </p:nvSpPr>
        <p:spPr>
          <a:xfrm>
            <a:off x="3630978" y="1646870"/>
            <a:ext cx="2685300" cy="3108543"/>
          </a:xfrm>
          <a:prstGeom prst="rect">
            <a:avLst/>
          </a:prstGeom>
          <a:solidFill>
            <a:schemeClr val="accent2">
              <a:lumMod val="20000"/>
              <a:lumOff val="80000"/>
            </a:schemeClr>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Principiul fundamental de activitate al NATO este angajarea comună în sprijinul cooperării reciproce între statele membre, bazată pe indivizibilitatea şi securitatea membrilor săi. </a:t>
            </a:r>
          </a:p>
          <a:p>
            <a:r>
              <a:rPr lang="ro-MD" sz="1400" dirty="0" smtClean="0">
                <a:latin typeface="Times New Roman" panose="02020603050405020304" pitchFamily="18" charset="0"/>
                <a:cs typeface="Times New Roman" panose="02020603050405020304" pitchFamily="18" charset="0"/>
              </a:rPr>
              <a:t>Articolul 5 al NATO se referă la dreptul la apărare colectivă, care stipulează că “Un atac asupra unuia sau a mai mulţi membri NATO va fi considerat ca fiind un atac împotriva tuturor membrilor, aşa cum prevede Carta Naţiunilor Unite”.</a:t>
            </a:r>
            <a:endParaRPr lang="ro-MD" sz="1400" dirty="0">
              <a:latin typeface="Times New Roman" panose="02020603050405020304" pitchFamily="18" charset="0"/>
              <a:cs typeface="Times New Roman" panose="02020603050405020304" pitchFamily="18" charset="0"/>
            </a:endParaRPr>
          </a:p>
        </p:txBody>
      </p:sp>
      <p:sp>
        <p:nvSpPr>
          <p:cNvPr id="153" name="Прямоугольник 152"/>
          <p:cNvSpPr/>
          <p:nvPr/>
        </p:nvSpPr>
        <p:spPr>
          <a:xfrm>
            <a:off x="6813808" y="998000"/>
            <a:ext cx="2600308" cy="1384995"/>
          </a:xfrm>
          <a:prstGeom prst="rect">
            <a:avLst/>
          </a:prstGeom>
          <a:solidFill>
            <a:schemeClr val="accent5">
              <a:lumMod val="20000"/>
              <a:lumOff val="80000"/>
            </a:schemeClr>
          </a:solidFill>
        </p:spPr>
        <p:txBody>
          <a:bodyPr wrap="square">
            <a:spAutoFit/>
          </a:bodyPr>
          <a:lstStyle/>
          <a:p>
            <a:pPr algn="ctr"/>
            <a:r>
              <a:rPr lang="ro-MD" sz="1400" dirty="0" smtClean="0">
                <a:latin typeface="Times New Roman" panose="02020603050405020304" pitchFamily="18" charset="0"/>
                <a:cs typeface="Times New Roman" panose="02020603050405020304" pitchFamily="18" charset="0"/>
              </a:rPr>
              <a:t>În cadrul Tratatului, ţările membre se angajează să-şi menţină şi să-şi dezvolte capacităţile de apărare, individual şi colectiv, creând premize pentru planificarea apărării colective. </a:t>
            </a:r>
            <a:endParaRPr lang="ro-MD" sz="1400" dirty="0">
              <a:latin typeface="Times New Roman" panose="02020603050405020304" pitchFamily="18" charset="0"/>
              <a:cs typeface="Times New Roman" panose="02020603050405020304" pitchFamily="18" charset="0"/>
            </a:endParaRPr>
          </a:p>
        </p:txBody>
      </p:sp>
      <p:grpSp>
        <p:nvGrpSpPr>
          <p:cNvPr id="156" name="Группа 155"/>
          <p:cNvGrpSpPr/>
          <p:nvPr/>
        </p:nvGrpSpPr>
        <p:grpSpPr>
          <a:xfrm>
            <a:off x="319420" y="4312830"/>
            <a:ext cx="11872580" cy="2520000"/>
            <a:chOff x="319420" y="4312830"/>
            <a:chExt cx="11872580" cy="2520000"/>
          </a:xfrm>
        </p:grpSpPr>
        <p:sp>
          <p:nvSpPr>
            <p:cNvPr id="157" name="Стрелка вправо 156"/>
            <p:cNvSpPr/>
            <p:nvPr/>
          </p:nvSpPr>
          <p:spPr>
            <a:xfrm>
              <a:off x="319420" y="4312830"/>
              <a:ext cx="11872580" cy="2520000"/>
            </a:xfrm>
            <a:prstGeom prst="rightArrow">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8" name="Полилиния 157"/>
            <p:cNvSpPr/>
            <p:nvPr/>
          </p:nvSpPr>
          <p:spPr>
            <a:xfrm>
              <a:off x="8523774" y="4942831"/>
              <a:ext cx="3020319" cy="1260000"/>
            </a:xfrm>
            <a:custGeom>
              <a:avLst/>
              <a:gdLst>
                <a:gd name="connsiteX0" fmla="*/ 0 w 3020319"/>
                <a:gd name="connsiteY0" fmla="*/ 0 h 1260000"/>
                <a:gd name="connsiteX1" fmla="*/ 3020319 w 3020319"/>
                <a:gd name="connsiteY1" fmla="*/ 0 h 1260000"/>
                <a:gd name="connsiteX2" fmla="*/ 3020319 w 3020319"/>
                <a:gd name="connsiteY2" fmla="*/ 1260000 h 1260000"/>
                <a:gd name="connsiteX3" fmla="*/ 0 w 3020319"/>
                <a:gd name="connsiteY3" fmla="*/ 1260000 h 1260000"/>
                <a:gd name="connsiteX4" fmla="*/ 0 w 3020319"/>
                <a:gd name="connsiteY4" fmla="*/ 0 h 12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19" h="1260000">
                  <a:moveTo>
                    <a:pt x="0" y="0"/>
                  </a:moveTo>
                  <a:lnTo>
                    <a:pt x="3020319" y="0"/>
                  </a:lnTo>
                  <a:lnTo>
                    <a:pt x="3020319" y="1260000"/>
                  </a:lnTo>
                  <a:lnTo>
                    <a:pt x="0" y="12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355600" rIns="0" bIns="355600" numCol="1" spcCol="1270" anchor="ctr" anchorCtr="0">
              <a:noAutofit/>
            </a:bodyPr>
            <a:lstStyle/>
            <a:p>
              <a:pPr lvl="0" algn="ctr" defTabSz="1555750">
                <a:lnSpc>
                  <a:spcPct val="90000"/>
                </a:lnSpc>
                <a:spcBef>
                  <a:spcPct val="0"/>
                </a:spcBef>
                <a:spcAft>
                  <a:spcPct val="35000"/>
                </a:spcAft>
              </a:pPr>
              <a:endParaRPr lang="ru-RU" sz="3500" kern="1200"/>
            </a:p>
          </p:txBody>
        </p:sp>
        <p:sp>
          <p:nvSpPr>
            <p:cNvPr id="159" name="Полилиния 158"/>
            <p:cNvSpPr/>
            <p:nvPr/>
          </p:nvSpPr>
          <p:spPr>
            <a:xfrm>
              <a:off x="4899391" y="4942831"/>
              <a:ext cx="3020319" cy="1260000"/>
            </a:xfrm>
            <a:custGeom>
              <a:avLst/>
              <a:gdLst>
                <a:gd name="connsiteX0" fmla="*/ 0 w 3020319"/>
                <a:gd name="connsiteY0" fmla="*/ 0 h 1260000"/>
                <a:gd name="connsiteX1" fmla="*/ 3020319 w 3020319"/>
                <a:gd name="connsiteY1" fmla="*/ 0 h 1260000"/>
                <a:gd name="connsiteX2" fmla="*/ 3020319 w 3020319"/>
                <a:gd name="connsiteY2" fmla="*/ 1260000 h 1260000"/>
                <a:gd name="connsiteX3" fmla="*/ 0 w 3020319"/>
                <a:gd name="connsiteY3" fmla="*/ 1260000 h 1260000"/>
                <a:gd name="connsiteX4" fmla="*/ 0 w 3020319"/>
                <a:gd name="connsiteY4" fmla="*/ 0 h 12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19" h="1260000">
                  <a:moveTo>
                    <a:pt x="0" y="0"/>
                  </a:moveTo>
                  <a:lnTo>
                    <a:pt x="3020319" y="0"/>
                  </a:lnTo>
                  <a:lnTo>
                    <a:pt x="3020319" y="1260000"/>
                  </a:lnTo>
                  <a:lnTo>
                    <a:pt x="0" y="12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355600" rIns="0" bIns="355600" numCol="1" spcCol="1270" anchor="ctr" anchorCtr="0">
              <a:noAutofit/>
            </a:bodyPr>
            <a:lstStyle/>
            <a:p>
              <a:pPr lvl="0" algn="ctr" defTabSz="1555750">
                <a:lnSpc>
                  <a:spcPct val="90000"/>
                </a:lnSpc>
                <a:spcBef>
                  <a:spcPct val="0"/>
                </a:spcBef>
                <a:spcAft>
                  <a:spcPct val="35000"/>
                </a:spcAft>
              </a:pPr>
              <a:endParaRPr lang="ru-RU" sz="3500" kern="1200"/>
            </a:p>
          </p:txBody>
        </p:sp>
        <p:sp>
          <p:nvSpPr>
            <p:cNvPr id="160" name="Полилиния 159"/>
            <p:cNvSpPr/>
            <p:nvPr/>
          </p:nvSpPr>
          <p:spPr>
            <a:xfrm>
              <a:off x="1275007" y="4942831"/>
              <a:ext cx="3020319" cy="1260000"/>
            </a:xfrm>
            <a:custGeom>
              <a:avLst/>
              <a:gdLst>
                <a:gd name="connsiteX0" fmla="*/ 0 w 3020319"/>
                <a:gd name="connsiteY0" fmla="*/ 0 h 1260000"/>
                <a:gd name="connsiteX1" fmla="*/ 3020319 w 3020319"/>
                <a:gd name="connsiteY1" fmla="*/ 0 h 1260000"/>
                <a:gd name="connsiteX2" fmla="*/ 3020319 w 3020319"/>
                <a:gd name="connsiteY2" fmla="*/ 1260000 h 1260000"/>
                <a:gd name="connsiteX3" fmla="*/ 0 w 3020319"/>
                <a:gd name="connsiteY3" fmla="*/ 1260000 h 1260000"/>
                <a:gd name="connsiteX4" fmla="*/ 0 w 3020319"/>
                <a:gd name="connsiteY4" fmla="*/ 0 h 12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319" h="1260000">
                  <a:moveTo>
                    <a:pt x="0" y="0"/>
                  </a:moveTo>
                  <a:lnTo>
                    <a:pt x="3020319" y="0"/>
                  </a:lnTo>
                  <a:lnTo>
                    <a:pt x="3020319" y="1260000"/>
                  </a:lnTo>
                  <a:lnTo>
                    <a:pt x="0" y="126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355600" rIns="0" bIns="355600" numCol="1" spcCol="1270" anchor="ctr" anchorCtr="0">
              <a:noAutofit/>
            </a:bodyPr>
            <a:lstStyle/>
            <a:p>
              <a:pPr lvl="0" algn="ctr" defTabSz="1555750">
                <a:lnSpc>
                  <a:spcPct val="90000"/>
                </a:lnSpc>
                <a:spcBef>
                  <a:spcPct val="0"/>
                </a:spcBef>
                <a:spcAft>
                  <a:spcPct val="35000"/>
                </a:spcAft>
              </a:pPr>
              <a:endParaRPr lang="ru-RU" sz="3500" kern="1200"/>
            </a:p>
          </p:txBody>
        </p:sp>
      </p:grpSp>
      <p:sp>
        <p:nvSpPr>
          <p:cNvPr id="177" name="Прямоугольник 176"/>
          <p:cNvSpPr/>
          <p:nvPr/>
        </p:nvSpPr>
        <p:spPr>
          <a:xfrm>
            <a:off x="463327" y="5038169"/>
            <a:ext cx="11022197" cy="1077218"/>
          </a:xfrm>
          <a:prstGeom prst="rect">
            <a:avLst/>
          </a:prstGeom>
        </p:spPr>
        <p:txBody>
          <a:bodyPr wrap="square">
            <a:spAutoFit/>
          </a:bodyPr>
          <a:lstStyle/>
          <a:p>
            <a:pPr algn="ctr"/>
            <a:r>
              <a:rPr lang="ro-MD" sz="1600" dirty="0" smtClean="0">
                <a:latin typeface="Times New Roman" panose="02020603050405020304" pitchFamily="18" charset="0"/>
                <a:cs typeface="Times New Roman" panose="02020603050405020304" pitchFamily="18" charset="0"/>
              </a:rPr>
              <a:t>În conformitate cu Articolul 10 al Tratatului, “Alianţa rămâne deschisă pentru aderarea viitoare a altor state europene în măsură să favorizeze dezvoltarea principiilor NATO şi să contribuie la securitatea regiunii Atlanticului de Nord”.</a:t>
            </a:r>
          </a:p>
          <a:p>
            <a:pPr algn="ctr"/>
            <a:r>
              <a:rPr lang="ro-MD" sz="1600" dirty="0" smtClean="0">
                <a:latin typeface="Times New Roman" panose="02020603050405020304" pitchFamily="18" charset="0"/>
                <a:cs typeface="Times New Roman" panose="02020603050405020304" pitchFamily="18" charset="0"/>
              </a:rPr>
              <a:t>În alte articole ale Tratatului, fiecare din statele membre se angajează să contribuie la dezvoltarea unor relaţii internaţionale de pace şi prietenie prin promovarea valorilor democratice şi libertăţii individuale a cetăţeanului.</a:t>
            </a:r>
            <a:endParaRPr lang="ro-M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2126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a:stretch>
            <a:fillRect/>
          </a:stretch>
        </p:blipFill>
        <p:spPr>
          <a:xfrm>
            <a:off x="2457128" y="169988"/>
            <a:ext cx="7183260" cy="851578"/>
          </a:xfrm>
          <a:prstGeom prst="rect">
            <a:avLst/>
          </a:prstGeom>
        </p:spPr>
      </p:pic>
      <p:pic>
        <p:nvPicPr>
          <p:cNvPr id="35" name="Рисунок 34"/>
          <p:cNvPicPr>
            <a:picLocks noChangeAspect="1"/>
          </p:cNvPicPr>
          <p:nvPr/>
        </p:nvPicPr>
        <p:blipFill>
          <a:blip r:embed="rId3"/>
          <a:stretch>
            <a:fillRect/>
          </a:stretch>
        </p:blipFill>
        <p:spPr>
          <a:xfrm>
            <a:off x="1883198" y="1540775"/>
            <a:ext cx="10047546" cy="4693037"/>
          </a:xfrm>
          <a:prstGeom prst="rect">
            <a:avLst/>
          </a:prstGeom>
        </p:spPr>
      </p:pic>
      <p:pic>
        <p:nvPicPr>
          <p:cNvPr id="36" name="Рисунок 35"/>
          <p:cNvPicPr>
            <a:picLocks noChangeAspect="1"/>
          </p:cNvPicPr>
          <p:nvPr/>
        </p:nvPicPr>
        <p:blipFill>
          <a:blip r:embed="rId4"/>
          <a:stretch>
            <a:fillRect/>
          </a:stretch>
        </p:blipFill>
        <p:spPr>
          <a:xfrm>
            <a:off x="0" y="1447287"/>
            <a:ext cx="1841152" cy="1786283"/>
          </a:xfrm>
          <a:prstGeom prst="rect">
            <a:avLst/>
          </a:prstGeom>
        </p:spPr>
      </p:pic>
      <p:pic>
        <p:nvPicPr>
          <p:cNvPr id="38" name="Рисунок 37"/>
          <p:cNvPicPr>
            <a:picLocks noChangeAspect="1"/>
          </p:cNvPicPr>
          <p:nvPr/>
        </p:nvPicPr>
        <p:blipFill>
          <a:blip r:embed="rId5"/>
          <a:stretch>
            <a:fillRect/>
          </a:stretch>
        </p:blipFill>
        <p:spPr>
          <a:xfrm>
            <a:off x="5467" y="3089302"/>
            <a:ext cx="1877731" cy="1463167"/>
          </a:xfrm>
          <a:prstGeom prst="rect">
            <a:avLst/>
          </a:prstGeom>
        </p:spPr>
      </p:pic>
      <p:pic>
        <p:nvPicPr>
          <p:cNvPr id="40" name="Picture 10" descr="Image result for NATO Operations and missions">
            <a:extLst>
              <a:ext uri="{FF2B5EF4-FFF2-40B4-BE49-F238E27FC236}">
                <a16:creationId xmlns:a16="http://schemas.microsoft.com/office/drawing/2014/main" id="{4976B120-BEDA-4C20-ABE6-CD15A0159A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055" y="4552469"/>
            <a:ext cx="1505981" cy="14339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78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2273" y="466299"/>
            <a:ext cx="2133918" cy="646331"/>
          </a:xfrm>
          <a:prstGeom prst="rect">
            <a:avLst/>
          </a:prstGeom>
        </p:spPr>
        <p:txBody>
          <a:bodyPr wrap="none">
            <a:spAutoFit/>
          </a:bodyPr>
          <a:lstStyle/>
          <a:p>
            <a:r>
              <a:rPr lang="ro-MD" sz="3600" b="1" dirty="0" smtClean="0">
                <a:solidFill>
                  <a:schemeClr val="bg1"/>
                </a:solidFill>
                <a:latin typeface="Times New Roman" panose="02020603050405020304" pitchFamily="18" charset="0"/>
                <a:cs typeface="Times New Roman" panose="02020603050405020304" pitchFamily="18" charset="0"/>
              </a:rPr>
              <a:t>Concluzie</a:t>
            </a:r>
            <a:endParaRPr lang="ro-MD" sz="3600" b="1"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93597" y="1417382"/>
            <a:ext cx="11597807" cy="3539430"/>
          </a:xfrm>
          <a:prstGeom prst="rect">
            <a:avLst/>
          </a:prstGeom>
        </p:spPr>
        <p:txBody>
          <a:bodyPr wrap="square">
            <a:spAutoFit/>
          </a:bodyPr>
          <a:lstStyle/>
          <a:p>
            <a:pPr algn="ctr"/>
            <a:r>
              <a:rPr lang="ro-MD" sz="1600" b="1" dirty="0" smtClean="0">
                <a:solidFill>
                  <a:schemeClr val="bg1"/>
                </a:solidFill>
                <a:latin typeface="Times New Roman" panose="02020603050405020304" pitchFamily="18" charset="0"/>
                <a:cs typeface="Times New Roman" panose="02020603050405020304" pitchFamily="18" charset="0"/>
              </a:rPr>
              <a:t>Odată cu cristalizarea organizaţiilor socio-umane au apărut şi preocupările pentru securitatea acestora, în care scop au fost asigurate mijloacele şi condiţiile necesare prevenirii şi respingerii agresiunii. La baza securităţii a stat practica şi teoria forţei prin care s-au emis principii, norme şi modalităţi de organizare a forţelor pentru descurajarea agresiunii şi a rezistenţei la acţiunile agresive.</a:t>
            </a:r>
          </a:p>
          <a:p>
            <a:pPr algn="ctr"/>
            <a:r>
              <a:rPr lang="ro-MD" sz="1600" b="1" dirty="0" smtClean="0">
                <a:solidFill>
                  <a:schemeClr val="bg1"/>
                </a:solidFill>
                <a:latin typeface="Times New Roman" panose="02020603050405020304" pitchFamily="18" charset="0"/>
                <a:cs typeface="Times New Roman" panose="02020603050405020304" pitchFamily="18" charset="0"/>
              </a:rPr>
              <a:t>Pentru asigurarea securităţii, statele naţionale au recurs la crearea unor</a:t>
            </a:r>
          </a:p>
          <a:p>
            <a:pPr algn="ctr"/>
            <a:r>
              <a:rPr lang="ro-MD" sz="1600" b="1" dirty="0" smtClean="0">
                <a:solidFill>
                  <a:schemeClr val="bg1"/>
                </a:solidFill>
                <a:latin typeface="Times New Roman" panose="02020603050405020304" pitchFamily="18" charset="0"/>
                <a:cs typeface="Times New Roman" panose="02020603050405020304" pitchFamily="18" charset="0"/>
              </a:rPr>
              <a:t>structuri internaţionale de securitate care, pe baza unor principii, norme şi instrumente specifice, să poată realiza cooperarea şi înţelegerea dintre actorii internaţionali. Astfel, la această dată în Europa sunt constituite şi funcţionează: Organizaţia Naţiunilor Unite (ONU), Organizaţia pentru Securitate şi Cooperare în Europa (OSCE), Organizaţia Atlanticului de Nord (NATO), Uniunea Europeană</a:t>
            </a:r>
          </a:p>
          <a:p>
            <a:pPr algn="ctr"/>
            <a:r>
              <a:rPr lang="ro-MD" sz="1600" b="1" dirty="0" smtClean="0">
                <a:solidFill>
                  <a:schemeClr val="bg1"/>
                </a:solidFill>
                <a:latin typeface="Times New Roman" panose="02020603050405020304" pitchFamily="18" charset="0"/>
                <a:cs typeface="Times New Roman" panose="02020603050405020304" pitchFamily="18" charset="0"/>
              </a:rPr>
              <a:t>(UE), Consiliul Europei şi o serie de organizaţii de securitate regionale. </a:t>
            </a:r>
          </a:p>
          <a:p>
            <a:pPr algn="ctr"/>
            <a:r>
              <a:rPr lang="ro-MD" sz="1600" b="1" dirty="0">
                <a:solidFill>
                  <a:schemeClr val="bg1"/>
                </a:solidFill>
                <a:latin typeface="Times New Roman" panose="02020603050405020304" pitchFamily="18" charset="0"/>
                <a:cs typeface="Times New Roman" panose="02020603050405020304" pitchFamily="18" charset="0"/>
              </a:rPr>
              <a:t> Ele promovează dialogul de securitate şi gestionarea crizelor, creează sisteme de cooperare militară bazate pe constrângeri reciproce sau pe capacităţi comune pentru misiuni de pace, aplică standarde democratice şi respectă drepturile omului, promovează securitatea prin mecanisme economice şi nu numai, dar şi prin abordări cooperative ale riscurilor şi provocărilor, inclusiv terorismul şi proliferarea armelor de distrugere în masă. </a:t>
            </a:r>
          </a:p>
        </p:txBody>
      </p:sp>
    </p:spTree>
    <p:extLst>
      <p:ext uri="{BB962C8B-B14F-4D97-AF65-F5344CB8AC3E}">
        <p14:creationId xmlns:p14="http://schemas.microsoft.com/office/powerpoint/2010/main" val="2498161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6461" y="640471"/>
            <a:ext cx="2167581" cy="584775"/>
          </a:xfrm>
          <a:prstGeom prst="rect">
            <a:avLst/>
          </a:prstGeom>
        </p:spPr>
        <p:txBody>
          <a:bodyPr wrap="none">
            <a:spAutoFit/>
          </a:bodyPr>
          <a:lstStyle/>
          <a:p>
            <a:r>
              <a:rPr lang="ro-MD" sz="3200" dirty="0" smtClean="0">
                <a:solidFill>
                  <a:schemeClr val="bg1"/>
                </a:solidFill>
                <a:latin typeface="Times New Roman" panose="02020603050405020304" pitchFamily="18" charset="0"/>
                <a:cs typeface="Times New Roman" panose="02020603050405020304" pitchFamily="18" charset="0"/>
              </a:rPr>
              <a:t>Bibliografie</a:t>
            </a:r>
            <a:endParaRPr lang="ro-MD" sz="32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35725" y="1524226"/>
            <a:ext cx="10816045" cy="3693319"/>
          </a:xfrm>
          <a:prstGeom prst="rect">
            <a:avLst/>
          </a:prstGeom>
        </p:spPr>
        <p:txBody>
          <a:bodyPr wrap="square">
            <a:spAutoFit/>
          </a:bodyPr>
          <a:lstStyle/>
          <a:p>
            <a:pPr>
              <a:lnSpc>
                <a:spcPct val="150000"/>
              </a:lnSpc>
            </a:pPr>
            <a:r>
              <a:rPr lang="ro-MD" dirty="0" smtClean="0">
                <a:solidFill>
                  <a:schemeClr val="bg1"/>
                </a:solidFill>
                <a:latin typeface="Times New Roman" panose="02020603050405020304" pitchFamily="18" charset="0"/>
                <a:cs typeface="Times New Roman" panose="02020603050405020304" pitchFamily="18" charset="0"/>
              </a:rPr>
              <a:t>1. Barkin, Samuel J. International Organization: Theories and Institutions. Palgrave Macmillan, New York, 2013. (pagini 3-5, 29-40, 55-86, 97-120). </a:t>
            </a:r>
          </a:p>
          <a:p>
            <a:pPr>
              <a:lnSpc>
                <a:spcPct val="150000"/>
              </a:lnSpc>
            </a:pPr>
            <a:r>
              <a:rPr lang="ro-MD" dirty="0" smtClean="0">
                <a:solidFill>
                  <a:schemeClr val="bg1"/>
                </a:solidFill>
                <a:latin typeface="Times New Roman" panose="02020603050405020304" pitchFamily="18" charset="0"/>
                <a:cs typeface="Times New Roman" panose="02020603050405020304" pitchFamily="18" charset="0"/>
              </a:rPr>
              <a:t>2. Ciobanu </a:t>
            </a:r>
            <a:r>
              <a:rPr lang="ro-MD" dirty="0">
                <a:solidFill>
                  <a:schemeClr val="bg1"/>
                </a:solidFill>
                <a:latin typeface="Times New Roman" panose="02020603050405020304" pitchFamily="18" charset="0"/>
                <a:cs typeface="Times New Roman" panose="02020603050405020304" pitchFamily="18" charset="0"/>
              </a:rPr>
              <a:t>D. Rolul Organizatiilor internaţionale în societatea internaţională. În: Revista Moldovenească de Drept Internaţional şi Relaţii Internaţionale, nr. 3-4 (7-8), 2007, p.93-98.</a:t>
            </a:r>
            <a:endParaRPr lang="ro-MD" dirty="0" smtClean="0">
              <a:solidFill>
                <a:schemeClr val="bg1"/>
              </a:solidFill>
              <a:latin typeface="Times New Roman" panose="02020603050405020304" pitchFamily="18" charset="0"/>
              <a:cs typeface="Times New Roman" panose="02020603050405020304" pitchFamily="18" charset="0"/>
            </a:endParaRPr>
          </a:p>
          <a:p>
            <a:pPr>
              <a:lnSpc>
                <a:spcPct val="150000"/>
              </a:lnSpc>
            </a:pPr>
            <a:r>
              <a:rPr lang="ro-MD" dirty="0" smtClean="0">
                <a:solidFill>
                  <a:schemeClr val="bg1"/>
                </a:solidFill>
                <a:latin typeface="Times New Roman" panose="02020603050405020304" pitchFamily="18" charset="0"/>
                <a:cs typeface="Times New Roman" panose="02020603050405020304" pitchFamily="18" charset="0"/>
              </a:rPr>
              <a:t>3. Miu D. Organizații și instituții Internationale, 11 p. https://www.academia.edu/7396969/Organizatii_si_Institutii_Internationale </a:t>
            </a:r>
          </a:p>
          <a:p>
            <a:pPr>
              <a:lnSpc>
                <a:spcPct val="150000"/>
              </a:lnSpc>
            </a:pPr>
            <a:r>
              <a:rPr lang="ro-MD" dirty="0" smtClean="0">
                <a:solidFill>
                  <a:schemeClr val="bg1"/>
                </a:solidFill>
                <a:latin typeface="Times New Roman" panose="02020603050405020304" pitchFamily="18" charset="0"/>
                <a:cs typeface="Times New Roman" panose="02020603050405020304" pitchFamily="18" charset="0"/>
              </a:rPr>
              <a:t>4. Popa </a:t>
            </a:r>
            <a:r>
              <a:rPr lang="ro-MD" dirty="0">
                <a:solidFill>
                  <a:schemeClr val="bg1"/>
                </a:solidFill>
                <a:latin typeface="Times New Roman" panose="02020603050405020304" pitchFamily="18" charset="0"/>
                <a:cs typeface="Times New Roman" panose="02020603050405020304" pitchFamily="18" charset="0"/>
              </a:rPr>
              <a:t>V., Sarcinschi A. Perspective în evoluția organizaţiilor internaţionale de Securitate. Editura Universității Naţionale de Apărare “Carol I” București, 2007, 47 p.</a:t>
            </a:r>
          </a:p>
          <a:p>
            <a:endParaRPr lang="ro-MD"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092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8851" y="499855"/>
            <a:ext cx="2834430" cy="1015663"/>
          </a:xfrm>
          <a:prstGeom prst="rect">
            <a:avLst/>
          </a:prstGeom>
        </p:spPr>
        <p:txBody>
          <a:bodyPr wrap="none">
            <a:spAutoFit/>
          </a:bodyPr>
          <a:lstStyle/>
          <a:p>
            <a:r>
              <a:rPr lang="ro-MD" sz="6000" dirty="0" smtClean="0">
                <a:solidFill>
                  <a:schemeClr val="bg1"/>
                </a:solidFill>
                <a:latin typeface="Times New Roman" panose="02020603050405020304" pitchFamily="18" charset="0"/>
                <a:cs typeface="Times New Roman" panose="02020603050405020304" pitchFamily="18" charset="0"/>
              </a:rPr>
              <a:t>Cuprins:</a:t>
            </a:r>
            <a:endParaRPr lang="ro-MD" sz="60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187339" y="1454558"/>
            <a:ext cx="9004661" cy="5016758"/>
          </a:xfrm>
          <a:prstGeom prst="rect">
            <a:avLst/>
          </a:prstGeom>
        </p:spPr>
        <p:txBody>
          <a:bodyPr wrap="square">
            <a:spAutoFit/>
          </a:bodyPr>
          <a:lstStyle/>
          <a:p>
            <a:pPr algn="ctr"/>
            <a:r>
              <a:rPr lang="ro-MD" sz="3200" b="1" i="1" dirty="0" smtClean="0">
                <a:solidFill>
                  <a:schemeClr val="bg1"/>
                </a:solidFill>
                <a:latin typeface="Times New Roman" panose="02020603050405020304" pitchFamily="18" charset="0"/>
                <a:cs typeface="Times New Roman" panose="02020603050405020304" pitchFamily="18" charset="0"/>
              </a:rPr>
              <a:t>Introducere</a:t>
            </a:r>
          </a:p>
          <a:p>
            <a:pPr algn="ctr"/>
            <a:r>
              <a:rPr lang="ro-MD" sz="2800" i="1" dirty="0" smtClean="0">
                <a:solidFill>
                  <a:schemeClr val="bg1"/>
                </a:solidFill>
                <a:latin typeface="Times New Roman" panose="02020603050405020304" pitchFamily="18" charset="0"/>
                <a:cs typeface="Times New Roman" panose="02020603050405020304" pitchFamily="18" charset="0"/>
              </a:rPr>
              <a:t>1.</a:t>
            </a:r>
            <a:r>
              <a:rPr lang="en-US" sz="2800" i="1" dirty="0" smtClean="0">
                <a:solidFill>
                  <a:schemeClr val="bg1"/>
                </a:solidFill>
                <a:latin typeface="Times New Roman" panose="02020603050405020304" pitchFamily="18" charset="0"/>
                <a:cs typeface="Times New Roman" panose="02020603050405020304" pitchFamily="18" charset="0"/>
              </a:rPr>
              <a:t> </a:t>
            </a:r>
            <a:r>
              <a:rPr lang="en-US" sz="2800" i="1" dirty="0">
                <a:solidFill>
                  <a:schemeClr val="bg1"/>
                </a:solidFill>
                <a:latin typeface="Times New Roman" panose="02020603050405020304" pitchFamily="18" charset="0"/>
                <a:cs typeface="Times New Roman" panose="02020603050405020304" pitchFamily="18" charset="0"/>
              </a:rPr>
              <a:t>Procesul de constituire a instituţiilor </a:t>
            </a:r>
            <a:r>
              <a:rPr lang="en-US" sz="2800" i="1" dirty="0" smtClean="0">
                <a:solidFill>
                  <a:schemeClr val="bg1"/>
                </a:solidFill>
                <a:latin typeface="Times New Roman" panose="02020603050405020304" pitchFamily="18" charset="0"/>
                <a:cs typeface="Times New Roman" panose="02020603050405020304" pitchFamily="18" charset="0"/>
              </a:rPr>
              <a:t>și</a:t>
            </a:r>
            <a:r>
              <a:rPr lang="ro-MD" sz="2800" i="1" dirty="0" smtClean="0">
                <a:solidFill>
                  <a:schemeClr val="bg1"/>
                </a:solidFill>
                <a:latin typeface="Times New Roman" panose="02020603050405020304" pitchFamily="18" charset="0"/>
                <a:cs typeface="Times New Roman" panose="02020603050405020304" pitchFamily="18" charset="0"/>
              </a:rPr>
              <a:t> </a:t>
            </a:r>
            <a:r>
              <a:rPr lang="en-US" sz="2800" i="1" dirty="0" smtClean="0">
                <a:solidFill>
                  <a:schemeClr val="bg1"/>
                </a:solidFill>
                <a:latin typeface="Times New Roman" panose="02020603050405020304" pitchFamily="18" charset="0"/>
                <a:cs typeface="Times New Roman" panose="02020603050405020304" pitchFamily="18" charset="0"/>
              </a:rPr>
              <a:t>organizațiilor </a:t>
            </a:r>
            <a:r>
              <a:rPr lang="en-US" sz="2800" i="1" dirty="0">
                <a:solidFill>
                  <a:schemeClr val="bg1"/>
                </a:solidFill>
                <a:latin typeface="Times New Roman" panose="02020603050405020304" pitchFamily="18" charset="0"/>
                <a:cs typeface="Times New Roman" panose="02020603050405020304" pitchFamily="18" charset="0"/>
              </a:rPr>
              <a:t>de </a:t>
            </a:r>
            <a:r>
              <a:rPr lang="en-US" sz="2800" i="1" dirty="0" smtClean="0">
                <a:solidFill>
                  <a:schemeClr val="bg1"/>
                </a:solidFill>
                <a:latin typeface="Times New Roman" panose="02020603050405020304" pitchFamily="18" charset="0"/>
                <a:cs typeface="Times New Roman" panose="02020603050405020304" pitchFamily="18" charset="0"/>
              </a:rPr>
              <a:t>securitate</a:t>
            </a:r>
            <a:r>
              <a:rPr lang="ro-MD" sz="2800" i="1" dirty="0" smtClean="0">
                <a:solidFill>
                  <a:schemeClr val="bg1"/>
                </a:solidFill>
                <a:latin typeface="Times New Roman" panose="02020603050405020304" pitchFamily="18" charset="0"/>
                <a:cs typeface="Times New Roman" panose="02020603050405020304" pitchFamily="18" charset="0"/>
              </a:rPr>
              <a:t> </a:t>
            </a:r>
            <a:r>
              <a:rPr lang="en-US" sz="2800" i="1" dirty="0" smtClean="0">
                <a:solidFill>
                  <a:schemeClr val="bg1"/>
                </a:solidFill>
                <a:latin typeface="Times New Roman" panose="02020603050405020304" pitchFamily="18" charset="0"/>
                <a:cs typeface="Times New Roman" panose="02020603050405020304" pitchFamily="18" charset="0"/>
              </a:rPr>
              <a:t>internaţională</a:t>
            </a:r>
            <a:endParaRPr lang="ro-MD" sz="2800" i="1" dirty="0" smtClean="0">
              <a:solidFill>
                <a:schemeClr val="bg1"/>
              </a:solidFill>
              <a:latin typeface="Times New Roman" panose="02020603050405020304" pitchFamily="18" charset="0"/>
              <a:cs typeface="Times New Roman" panose="02020603050405020304" pitchFamily="18" charset="0"/>
            </a:endParaRPr>
          </a:p>
          <a:p>
            <a:pPr algn="ctr"/>
            <a:r>
              <a:rPr lang="ro-MD" sz="2800" i="1" dirty="0" smtClean="0">
                <a:solidFill>
                  <a:schemeClr val="bg1"/>
                </a:solidFill>
                <a:latin typeface="Times New Roman" panose="02020603050405020304" pitchFamily="18" charset="0"/>
                <a:cs typeface="Times New Roman" panose="02020603050405020304" pitchFamily="18" charset="0"/>
              </a:rPr>
              <a:t>2. Rolul</a:t>
            </a:r>
            <a:r>
              <a:rPr lang="en-US" sz="2800" i="1" dirty="0" smtClean="0">
                <a:solidFill>
                  <a:schemeClr val="bg1"/>
                </a:solidFill>
                <a:latin typeface="Times New Roman" panose="02020603050405020304" pitchFamily="18" charset="0"/>
                <a:cs typeface="Times New Roman" panose="02020603050405020304" pitchFamily="18" charset="0"/>
              </a:rPr>
              <a:t> </a:t>
            </a:r>
            <a:r>
              <a:rPr lang="en-US" sz="2800" i="1" dirty="0">
                <a:solidFill>
                  <a:schemeClr val="bg1"/>
                </a:solidFill>
                <a:latin typeface="Times New Roman" panose="02020603050405020304" pitchFamily="18" charset="0"/>
                <a:cs typeface="Times New Roman" panose="02020603050405020304" pitchFamily="18" charset="0"/>
              </a:rPr>
              <a:t>ONU (Organizația Națiunilor Unite</a:t>
            </a:r>
            <a:r>
              <a:rPr lang="en-US" sz="2800" i="1" dirty="0" smtClean="0">
                <a:solidFill>
                  <a:schemeClr val="bg1"/>
                </a:solidFill>
                <a:latin typeface="Times New Roman" panose="02020603050405020304" pitchFamily="18" charset="0"/>
                <a:cs typeface="Times New Roman" panose="02020603050405020304" pitchFamily="18" charset="0"/>
              </a:rPr>
              <a:t>)</a:t>
            </a:r>
            <a:r>
              <a:rPr lang="ro-MD" sz="2800" i="1" dirty="0" smtClean="0">
                <a:solidFill>
                  <a:schemeClr val="bg1"/>
                </a:solidFill>
                <a:latin typeface="Times New Roman" panose="02020603050405020304" pitchFamily="18" charset="0"/>
                <a:cs typeface="Times New Roman" panose="02020603050405020304" pitchFamily="18" charset="0"/>
              </a:rPr>
              <a:t> în asigurarea securității </a:t>
            </a:r>
            <a:r>
              <a:rPr lang="ro-MD" sz="2800" i="1" dirty="0" smtClean="0">
                <a:solidFill>
                  <a:schemeClr val="bg1"/>
                </a:solidFill>
                <a:latin typeface="Times New Roman" panose="02020603050405020304" pitchFamily="18" charset="0"/>
                <a:cs typeface="Times New Roman" panose="02020603050405020304" pitchFamily="18" charset="0"/>
              </a:rPr>
              <a:t>internaționale</a:t>
            </a:r>
          </a:p>
          <a:p>
            <a:pPr algn="ctr"/>
            <a:r>
              <a:rPr lang="ro-MD" sz="2800" i="1" dirty="0" smtClean="0">
                <a:solidFill>
                  <a:schemeClr val="bg1"/>
                </a:solidFill>
                <a:latin typeface="Times New Roman" panose="02020603050405020304" pitchFamily="18" charset="0"/>
                <a:cs typeface="Times New Roman" panose="02020603050405020304" pitchFamily="18" charset="0"/>
              </a:rPr>
              <a:t>3</a:t>
            </a:r>
            <a:r>
              <a:rPr lang="ro-MD" sz="2800" i="1" dirty="0" smtClean="0">
                <a:solidFill>
                  <a:schemeClr val="bg1"/>
                </a:solidFill>
                <a:latin typeface="Times New Roman" panose="02020603050405020304" pitchFamily="18" charset="0"/>
                <a:cs typeface="Times New Roman" panose="02020603050405020304" pitchFamily="18" charset="0"/>
              </a:rPr>
              <a:t>. Rolul</a:t>
            </a:r>
            <a:r>
              <a:rPr lang="en-US" sz="2800" i="1" dirty="0" smtClean="0">
                <a:solidFill>
                  <a:schemeClr val="bg1"/>
                </a:solidFill>
                <a:latin typeface="Times New Roman" panose="02020603050405020304" pitchFamily="18" charset="0"/>
                <a:cs typeface="Times New Roman" panose="02020603050405020304" pitchFamily="18" charset="0"/>
              </a:rPr>
              <a:t> </a:t>
            </a:r>
            <a:r>
              <a:rPr lang="en-US" sz="2800" i="1" dirty="0">
                <a:solidFill>
                  <a:schemeClr val="bg1"/>
                </a:solidFill>
                <a:latin typeface="Times New Roman" panose="02020603050405020304" pitchFamily="18" charset="0"/>
                <a:cs typeface="Times New Roman" panose="02020603050405020304" pitchFamily="18" charset="0"/>
              </a:rPr>
              <a:t>OSCE (Organizația pentru Securitate și</a:t>
            </a:r>
          </a:p>
          <a:p>
            <a:pPr algn="ctr"/>
            <a:r>
              <a:rPr lang="en-US" sz="2800" i="1" dirty="0">
                <a:solidFill>
                  <a:schemeClr val="bg1"/>
                </a:solidFill>
                <a:latin typeface="Times New Roman" panose="02020603050405020304" pitchFamily="18" charset="0"/>
                <a:cs typeface="Times New Roman" panose="02020603050405020304" pitchFamily="18" charset="0"/>
              </a:rPr>
              <a:t>Cooperare în Europa</a:t>
            </a:r>
            <a:r>
              <a:rPr lang="en-US" sz="2800" i="1" dirty="0" smtClean="0">
                <a:solidFill>
                  <a:schemeClr val="bg1"/>
                </a:solidFill>
                <a:latin typeface="Times New Roman" panose="02020603050405020304" pitchFamily="18" charset="0"/>
                <a:cs typeface="Times New Roman" panose="02020603050405020304" pitchFamily="18" charset="0"/>
              </a:rPr>
              <a:t>)</a:t>
            </a:r>
            <a:r>
              <a:rPr lang="ro-MD" sz="2800" i="1" dirty="0" smtClean="0">
                <a:solidFill>
                  <a:schemeClr val="bg1"/>
                </a:solidFill>
                <a:latin typeface="Times New Roman" panose="02020603050405020304" pitchFamily="18" charset="0"/>
                <a:cs typeface="Times New Roman" panose="02020603050405020304" pitchFamily="18" charset="0"/>
              </a:rPr>
              <a:t> în asigurarea securității internaționale</a:t>
            </a:r>
          </a:p>
          <a:p>
            <a:pPr algn="ctr"/>
            <a:r>
              <a:rPr lang="ro-MD" sz="2800" i="1" dirty="0" smtClean="0">
                <a:solidFill>
                  <a:schemeClr val="bg1"/>
                </a:solidFill>
                <a:latin typeface="Times New Roman" panose="02020603050405020304" pitchFamily="18" charset="0"/>
                <a:cs typeface="Times New Roman" panose="02020603050405020304" pitchFamily="18" charset="0"/>
              </a:rPr>
              <a:t>4. Rolul </a:t>
            </a:r>
            <a:r>
              <a:rPr lang="en-US" sz="2800" i="1" dirty="0" smtClean="0">
                <a:solidFill>
                  <a:schemeClr val="bg1"/>
                </a:solidFill>
                <a:latin typeface="Times New Roman" panose="02020603050405020304" pitchFamily="18" charset="0"/>
                <a:cs typeface="Times New Roman" panose="02020603050405020304" pitchFamily="18" charset="0"/>
              </a:rPr>
              <a:t>Alianț</a:t>
            </a:r>
            <a:r>
              <a:rPr lang="ro-MD" sz="2800" i="1" dirty="0" smtClean="0">
                <a:solidFill>
                  <a:schemeClr val="bg1"/>
                </a:solidFill>
                <a:latin typeface="Times New Roman" panose="02020603050405020304" pitchFamily="18" charset="0"/>
                <a:cs typeface="Times New Roman" panose="02020603050405020304" pitchFamily="18" charset="0"/>
              </a:rPr>
              <a:t>ei</a:t>
            </a:r>
            <a:r>
              <a:rPr lang="en-US" sz="2800" i="1" dirty="0" smtClean="0">
                <a:solidFill>
                  <a:schemeClr val="bg1"/>
                </a:solidFill>
                <a:latin typeface="Times New Roman" panose="02020603050405020304" pitchFamily="18" charset="0"/>
                <a:cs typeface="Times New Roman" panose="02020603050405020304" pitchFamily="18" charset="0"/>
              </a:rPr>
              <a:t> </a:t>
            </a:r>
            <a:r>
              <a:rPr lang="en-US" sz="2800" i="1" dirty="0">
                <a:solidFill>
                  <a:schemeClr val="bg1"/>
                </a:solidFill>
                <a:latin typeface="Times New Roman" panose="02020603050405020304" pitchFamily="18" charset="0"/>
                <a:cs typeface="Times New Roman" panose="02020603050405020304" pitchFamily="18" charset="0"/>
              </a:rPr>
              <a:t>Nord-Atlantică (NATO</a:t>
            </a:r>
            <a:r>
              <a:rPr lang="en-US" sz="2800" i="1" dirty="0" smtClean="0">
                <a:solidFill>
                  <a:schemeClr val="bg1"/>
                </a:solidFill>
                <a:latin typeface="Times New Roman" panose="02020603050405020304" pitchFamily="18" charset="0"/>
                <a:cs typeface="Times New Roman" panose="02020603050405020304" pitchFamily="18" charset="0"/>
              </a:rPr>
              <a:t>)</a:t>
            </a:r>
            <a:r>
              <a:rPr lang="ro-MD" sz="2800" i="1" dirty="0" smtClean="0">
                <a:solidFill>
                  <a:schemeClr val="bg1"/>
                </a:solidFill>
                <a:latin typeface="Times New Roman" panose="02020603050405020304" pitchFamily="18" charset="0"/>
                <a:cs typeface="Times New Roman" panose="02020603050405020304" pitchFamily="18" charset="0"/>
              </a:rPr>
              <a:t> în asigurarea securității internaționale</a:t>
            </a:r>
          </a:p>
          <a:p>
            <a:pPr algn="ctr"/>
            <a:r>
              <a:rPr lang="ro-MD" sz="3200" b="1" i="1" dirty="0" smtClean="0">
                <a:solidFill>
                  <a:schemeClr val="bg1"/>
                </a:solidFill>
                <a:latin typeface="Times New Roman" panose="02020603050405020304" pitchFamily="18" charset="0"/>
                <a:cs typeface="Times New Roman" panose="02020603050405020304" pitchFamily="18" charset="0"/>
              </a:rPr>
              <a:t>Concluzie</a:t>
            </a:r>
          </a:p>
          <a:p>
            <a:pPr algn="ctr"/>
            <a:r>
              <a:rPr lang="ro-MD" sz="3200" b="1" i="1" dirty="0" smtClean="0">
                <a:solidFill>
                  <a:schemeClr val="bg1"/>
                </a:solidFill>
                <a:latin typeface="Times New Roman" panose="02020603050405020304" pitchFamily="18" charset="0"/>
                <a:cs typeface="Times New Roman" panose="02020603050405020304" pitchFamily="18" charset="0"/>
              </a:rPr>
              <a:t>Bibliografie</a:t>
            </a:r>
            <a:endParaRPr lang="en-US" sz="32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4989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4339" y="849004"/>
            <a:ext cx="2788584" cy="707886"/>
          </a:xfrm>
          <a:prstGeom prst="rect">
            <a:avLst/>
          </a:prstGeom>
        </p:spPr>
        <p:txBody>
          <a:bodyPr wrap="none">
            <a:spAutoFit/>
          </a:bodyPr>
          <a:lstStyle/>
          <a:p>
            <a:r>
              <a:rPr lang="ro-MD" sz="4000" b="1" dirty="0" smtClean="0">
                <a:solidFill>
                  <a:schemeClr val="bg1"/>
                </a:solidFill>
                <a:latin typeface="Times New Roman" panose="02020603050405020304" pitchFamily="18" charset="0"/>
                <a:cs typeface="Times New Roman" panose="02020603050405020304" pitchFamily="18" charset="0"/>
              </a:rPr>
              <a:t>Introducere</a:t>
            </a:r>
            <a:endParaRPr lang="ro-MD" sz="4000" b="1"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899204" y="1143151"/>
            <a:ext cx="6096000" cy="4801314"/>
          </a:xfrm>
          <a:prstGeom prst="rect">
            <a:avLst/>
          </a:prstGeom>
        </p:spPr>
        <p:txBody>
          <a:bodyPr>
            <a:spAutoFit/>
          </a:bodyPr>
          <a:lstStyle/>
          <a:p>
            <a:pPr algn="ctr"/>
            <a:r>
              <a:rPr lang="ro-MD" dirty="0" smtClean="0">
                <a:solidFill>
                  <a:schemeClr val="bg1"/>
                </a:solidFill>
                <a:latin typeface="Times New Roman" panose="02020603050405020304" pitchFamily="18" charset="0"/>
                <a:cs typeface="Times New Roman" panose="02020603050405020304" pitchFamily="18" charset="0"/>
              </a:rPr>
              <a:t>Organizaţiile internaţionale reprezintă elemente relativ noi ale sistemului mondial. Au luat naştere în timpul secolului XIX, au devenit importante în cursul următorului secol, iar după anul 1945, numărul lor a crescut semnificativ, în special la nivel regional şi subregional. Astfel, activitatea acestor organizaţii este diversă, iar analiza tuturor – complexă, dacă nu chiar dificilă, deoarece numărul lor mare implică şi existenţa unor tipologii variate. Organizaţiilor internaţionale, ca unităţi de analiză, furnizează o  perspectivă asupra mediului de securitate, lărgind sfera de cercetare şi conferind noi dimensiuni unor fenomene, precum globalizarea sau terorismul. </a:t>
            </a:r>
            <a:r>
              <a:rPr lang="it-IT" dirty="0">
                <a:solidFill>
                  <a:schemeClr val="bg1"/>
                </a:solidFill>
                <a:latin typeface="Times New Roman" panose="02020603050405020304" pitchFamily="18" charset="0"/>
                <a:cs typeface="Times New Roman" panose="02020603050405020304" pitchFamily="18" charset="0"/>
              </a:rPr>
              <a:t>Importanța subiectului abordat se datorează faptului </a:t>
            </a:r>
            <a:r>
              <a:rPr lang="it-IT" dirty="0" smtClean="0">
                <a:solidFill>
                  <a:schemeClr val="bg1"/>
                </a:solidFill>
                <a:latin typeface="Times New Roman" panose="02020603050405020304" pitchFamily="18" charset="0"/>
                <a:cs typeface="Times New Roman" panose="02020603050405020304" pitchFamily="18" charset="0"/>
              </a:rPr>
              <a:t>că</a:t>
            </a:r>
            <a:r>
              <a:rPr lang="ro-MD" dirty="0" smtClean="0">
                <a:solidFill>
                  <a:schemeClr val="bg1"/>
                </a:solidFill>
                <a:latin typeface="Times New Roman" panose="02020603050405020304" pitchFamily="18" charset="0"/>
                <a:cs typeface="Times New Roman" panose="02020603050405020304" pitchFamily="18" charset="0"/>
              </a:rPr>
              <a:t>  </a:t>
            </a:r>
            <a:r>
              <a:rPr lang="ro-MD" dirty="0">
                <a:solidFill>
                  <a:schemeClr val="bg1"/>
                </a:solidFill>
                <a:latin typeface="Times New Roman" panose="02020603050405020304" pitchFamily="18" charset="0"/>
                <a:cs typeface="Times New Roman" panose="02020603050405020304" pitchFamily="18" charset="0"/>
              </a:rPr>
              <a:t>p</a:t>
            </a:r>
            <a:r>
              <a:rPr lang="ro-MD" dirty="0" smtClean="0">
                <a:solidFill>
                  <a:schemeClr val="bg1"/>
                </a:solidFill>
                <a:latin typeface="Times New Roman" panose="02020603050405020304" pitchFamily="18" charset="0"/>
                <a:cs typeface="Times New Roman" panose="02020603050405020304" pitchFamily="18" charset="0"/>
              </a:rPr>
              <a:t>rincipalele </a:t>
            </a:r>
            <a:r>
              <a:rPr lang="ro-MD" dirty="0" smtClean="0">
                <a:solidFill>
                  <a:schemeClr val="bg1"/>
                </a:solidFill>
                <a:latin typeface="Times New Roman" panose="02020603050405020304" pitchFamily="18" charset="0"/>
                <a:cs typeface="Times New Roman" panose="02020603050405020304" pitchFamily="18" charset="0"/>
              </a:rPr>
              <a:t>instituţii şi organizaţii internaţionale de securitate trec printr-o perioadă caracterizată de nevoia de restructurare. În prezent, în domeniul securităţii este resimţită o nevoie acută de cooperare, dat fiind faptul că natura complexă a ameninţărilor cu care ne confruntăm necesită o abordare coordonată.</a:t>
            </a:r>
            <a:endParaRPr lang="ro-MD"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396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grpSp>
        <p:nvGrpSpPr>
          <p:cNvPr id="4" name="Группа 3"/>
          <p:cNvGrpSpPr/>
          <p:nvPr/>
        </p:nvGrpSpPr>
        <p:grpSpPr>
          <a:xfrm>
            <a:off x="278676" y="1683002"/>
            <a:ext cx="11277600" cy="1548427"/>
            <a:chOff x="2039143" y="2788443"/>
            <a:chExt cx="8113712" cy="1281112"/>
          </a:xfrm>
        </p:grpSpPr>
        <p:sp>
          <p:nvSpPr>
            <p:cNvPr id="5" name="Полилиния 4"/>
            <p:cNvSpPr/>
            <p:nvPr/>
          </p:nvSpPr>
          <p:spPr>
            <a:xfrm>
              <a:off x="2039143" y="2788443"/>
              <a:ext cx="2135187" cy="1281112"/>
            </a:xfrm>
            <a:custGeom>
              <a:avLst/>
              <a:gdLst>
                <a:gd name="connsiteX0" fmla="*/ 0 w 2135187"/>
                <a:gd name="connsiteY0" fmla="*/ 128111 h 1281112"/>
                <a:gd name="connsiteX1" fmla="*/ 128111 w 2135187"/>
                <a:gd name="connsiteY1" fmla="*/ 0 h 1281112"/>
                <a:gd name="connsiteX2" fmla="*/ 2007076 w 2135187"/>
                <a:gd name="connsiteY2" fmla="*/ 0 h 1281112"/>
                <a:gd name="connsiteX3" fmla="*/ 2135187 w 2135187"/>
                <a:gd name="connsiteY3" fmla="*/ 128111 h 1281112"/>
                <a:gd name="connsiteX4" fmla="*/ 2135187 w 2135187"/>
                <a:gd name="connsiteY4" fmla="*/ 1153001 h 1281112"/>
                <a:gd name="connsiteX5" fmla="*/ 2007076 w 2135187"/>
                <a:gd name="connsiteY5" fmla="*/ 1281112 h 1281112"/>
                <a:gd name="connsiteX6" fmla="*/ 128111 w 2135187"/>
                <a:gd name="connsiteY6" fmla="*/ 1281112 h 1281112"/>
                <a:gd name="connsiteX7" fmla="*/ 0 w 2135187"/>
                <a:gd name="connsiteY7" fmla="*/ 1153001 h 1281112"/>
                <a:gd name="connsiteX8" fmla="*/ 0 w 2135187"/>
                <a:gd name="connsiteY8" fmla="*/ 128111 h 128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62" tIns="205162" rIns="205162" bIns="205162" numCol="1" spcCol="1270" anchor="ctr" anchorCtr="0">
              <a:noAutofit/>
            </a:bodyPr>
            <a:lstStyle/>
            <a:p>
              <a:pPr lvl="0" algn="ctr" defTabSz="1955800">
                <a:lnSpc>
                  <a:spcPct val="90000"/>
                </a:lnSpc>
                <a:spcBef>
                  <a:spcPct val="0"/>
                </a:spcBef>
                <a:spcAft>
                  <a:spcPct val="35000"/>
                </a:spcAft>
              </a:pPr>
              <a:endParaRPr lang="ru-RU" sz="4400" kern="1200" dirty="0"/>
            </a:p>
          </p:txBody>
        </p:sp>
        <p:sp>
          <p:nvSpPr>
            <p:cNvPr id="6" name="Полилиния 5"/>
            <p:cNvSpPr/>
            <p:nvPr/>
          </p:nvSpPr>
          <p:spPr>
            <a:xfrm>
              <a:off x="4387850" y="3164236"/>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1066800">
                <a:lnSpc>
                  <a:spcPct val="90000"/>
                </a:lnSpc>
                <a:spcBef>
                  <a:spcPct val="0"/>
                </a:spcBef>
                <a:spcAft>
                  <a:spcPct val="35000"/>
                </a:spcAft>
              </a:pPr>
              <a:endParaRPr lang="ru-RU" sz="2400" kern="1200" dirty="0"/>
            </a:p>
          </p:txBody>
        </p:sp>
        <p:sp>
          <p:nvSpPr>
            <p:cNvPr id="7" name="Полилиния 6"/>
            <p:cNvSpPr/>
            <p:nvPr/>
          </p:nvSpPr>
          <p:spPr>
            <a:xfrm>
              <a:off x="5028406" y="2788443"/>
              <a:ext cx="2135187" cy="1281112"/>
            </a:xfrm>
            <a:custGeom>
              <a:avLst/>
              <a:gdLst>
                <a:gd name="connsiteX0" fmla="*/ 0 w 2135187"/>
                <a:gd name="connsiteY0" fmla="*/ 128111 h 1281112"/>
                <a:gd name="connsiteX1" fmla="*/ 128111 w 2135187"/>
                <a:gd name="connsiteY1" fmla="*/ 0 h 1281112"/>
                <a:gd name="connsiteX2" fmla="*/ 2007076 w 2135187"/>
                <a:gd name="connsiteY2" fmla="*/ 0 h 1281112"/>
                <a:gd name="connsiteX3" fmla="*/ 2135187 w 2135187"/>
                <a:gd name="connsiteY3" fmla="*/ 128111 h 1281112"/>
                <a:gd name="connsiteX4" fmla="*/ 2135187 w 2135187"/>
                <a:gd name="connsiteY4" fmla="*/ 1153001 h 1281112"/>
                <a:gd name="connsiteX5" fmla="*/ 2007076 w 2135187"/>
                <a:gd name="connsiteY5" fmla="*/ 1281112 h 1281112"/>
                <a:gd name="connsiteX6" fmla="*/ 128111 w 2135187"/>
                <a:gd name="connsiteY6" fmla="*/ 1281112 h 1281112"/>
                <a:gd name="connsiteX7" fmla="*/ 0 w 2135187"/>
                <a:gd name="connsiteY7" fmla="*/ 1153001 h 1281112"/>
                <a:gd name="connsiteX8" fmla="*/ 0 w 2135187"/>
                <a:gd name="connsiteY8" fmla="*/ 128111 h 128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bg2">
                <a:lumMod val="9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62" tIns="205162" rIns="205162" bIns="205162" numCol="1" spcCol="1270" anchor="ctr" anchorCtr="0">
              <a:noAutofit/>
            </a:bodyPr>
            <a:lstStyle/>
            <a:p>
              <a:pPr lvl="0" algn="ctr" defTabSz="1955800">
                <a:lnSpc>
                  <a:spcPct val="90000"/>
                </a:lnSpc>
                <a:spcBef>
                  <a:spcPct val="0"/>
                </a:spcBef>
                <a:spcAft>
                  <a:spcPct val="35000"/>
                </a:spcAft>
              </a:pPr>
              <a:endParaRPr lang="ru-RU" sz="4400" kern="1200" dirty="0"/>
            </a:p>
          </p:txBody>
        </p:sp>
        <p:sp>
          <p:nvSpPr>
            <p:cNvPr id="8" name="Полилиния 7"/>
            <p:cNvSpPr/>
            <p:nvPr/>
          </p:nvSpPr>
          <p:spPr>
            <a:xfrm>
              <a:off x="7377112" y="3164236"/>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1066800">
                <a:lnSpc>
                  <a:spcPct val="90000"/>
                </a:lnSpc>
                <a:spcBef>
                  <a:spcPct val="0"/>
                </a:spcBef>
                <a:spcAft>
                  <a:spcPct val="35000"/>
                </a:spcAft>
              </a:pPr>
              <a:endParaRPr lang="ru-RU" sz="2400" kern="1200" dirty="0"/>
            </a:p>
          </p:txBody>
        </p:sp>
        <p:sp>
          <p:nvSpPr>
            <p:cNvPr id="9" name="Полилиния 8"/>
            <p:cNvSpPr/>
            <p:nvPr/>
          </p:nvSpPr>
          <p:spPr>
            <a:xfrm>
              <a:off x="8017668" y="2788443"/>
              <a:ext cx="2135187" cy="1281112"/>
            </a:xfrm>
            <a:custGeom>
              <a:avLst/>
              <a:gdLst>
                <a:gd name="connsiteX0" fmla="*/ 0 w 2135187"/>
                <a:gd name="connsiteY0" fmla="*/ 128111 h 1281112"/>
                <a:gd name="connsiteX1" fmla="*/ 128111 w 2135187"/>
                <a:gd name="connsiteY1" fmla="*/ 0 h 1281112"/>
                <a:gd name="connsiteX2" fmla="*/ 2007076 w 2135187"/>
                <a:gd name="connsiteY2" fmla="*/ 0 h 1281112"/>
                <a:gd name="connsiteX3" fmla="*/ 2135187 w 2135187"/>
                <a:gd name="connsiteY3" fmla="*/ 128111 h 1281112"/>
                <a:gd name="connsiteX4" fmla="*/ 2135187 w 2135187"/>
                <a:gd name="connsiteY4" fmla="*/ 1153001 h 1281112"/>
                <a:gd name="connsiteX5" fmla="*/ 2007076 w 2135187"/>
                <a:gd name="connsiteY5" fmla="*/ 1281112 h 1281112"/>
                <a:gd name="connsiteX6" fmla="*/ 128111 w 2135187"/>
                <a:gd name="connsiteY6" fmla="*/ 1281112 h 1281112"/>
                <a:gd name="connsiteX7" fmla="*/ 0 w 2135187"/>
                <a:gd name="connsiteY7" fmla="*/ 1153001 h 1281112"/>
                <a:gd name="connsiteX8" fmla="*/ 0 w 2135187"/>
                <a:gd name="connsiteY8" fmla="*/ 128111 h 128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62" tIns="205162" rIns="205162" bIns="205162" numCol="1" spcCol="1270" anchor="ctr" anchorCtr="0">
              <a:noAutofit/>
            </a:bodyPr>
            <a:lstStyle/>
            <a:p>
              <a:pPr lvl="0" algn="ctr" defTabSz="1955800">
                <a:lnSpc>
                  <a:spcPct val="90000"/>
                </a:lnSpc>
                <a:spcBef>
                  <a:spcPct val="0"/>
                </a:spcBef>
                <a:spcAft>
                  <a:spcPct val="35000"/>
                </a:spcAft>
              </a:pPr>
              <a:endParaRPr lang="ru-RU" sz="4400" kern="1200" dirty="0"/>
            </a:p>
          </p:txBody>
        </p:sp>
      </p:grpSp>
      <p:sp>
        <p:nvSpPr>
          <p:cNvPr id="10" name="Прямоугольник 9"/>
          <p:cNvSpPr/>
          <p:nvPr/>
        </p:nvSpPr>
        <p:spPr>
          <a:xfrm>
            <a:off x="627018" y="136212"/>
            <a:ext cx="11364685" cy="461665"/>
          </a:xfrm>
          <a:prstGeom prst="rect">
            <a:avLst/>
          </a:prstGeom>
        </p:spPr>
        <p:txBody>
          <a:bodyPr wrap="square">
            <a:spAutoFit/>
          </a:bodyPr>
          <a:lstStyle/>
          <a:p>
            <a:r>
              <a:rPr lang="pt-BR" sz="2400" b="1" dirty="0">
                <a:latin typeface="Times New Roman" panose="02020603050405020304" pitchFamily="18" charset="0"/>
                <a:cs typeface="Times New Roman" panose="02020603050405020304" pitchFamily="18" charset="0"/>
              </a:rPr>
              <a:t>1. Procesul de constituire a instituţiilor și organizațiilor de securitate internaţională</a:t>
            </a:r>
          </a:p>
        </p:txBody>
      </p:sp>
      <p:sp>
        <p:nvSpPr>
          <p:cNvPr id="11" name="Прямоугольник 10"/>
          <p:cNvSpPr/>
          <p:nvPr/>
        </p:nvSpPr>
        <p:spPr>
          <a:xfrm>
            <a:off x="513310" y="1832102"/>
            <a:ext cx="2444675" cy="1323439"/>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Instituţiile de securitate internaţională, reprezintă subiecți de o importanță deosebită ai relațiilor internaţionale. </a:t>
            </a:r>
            <a:endParaRPr lang="ro-MD" sz="16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5279320" y="1077453"/>
            <a:ext cx="6096000" cy="338554"/>
          </a:xfrm>
          <a:prstGeom prst="rect">
            <a:avLst/>
          </a:prstGeom>
          <a:solidFill>
            <a:schemeClr val="tx2">
              <a:lumMod val="20000"/>
              <a:lumOff val="80000"/>
            </a:schemeClr>
          </a:solidFill>
        </p:spPr>
        <p:txBody>
          <a:bodyPr>
            <a:spAutoFit/>
          </a:bodyPr>
          <a:lstStyle/>
          <a:p>
            <a:r>
              <a:rPr lang="ro-MD" sz="1600" dirty="0" smtClean="0">
                <a:latin typeface="Times New Roman" panose="02020603050405020304" pitchFamily="18" charset="0"/>
                <a:cs typeface="Times New Roman" panose="02020603050405020304" pitchFamily="18" charset="0"/>
              </a:rPr>
              <a:t>Necesitatea instituționalizării relațiilor dintre state este generată de:</a:t>
            </a:r>
            <a:endParaRPr lang="ro-MD" sz="1600" dirty="0">
              <a:latin typeface="Times New Roman" panose="02020603050405020304" pitchFamily="18" charset="0"/>
              <a:cs typeface="Times New Roman" panose="02020603050405020304" pitchFamily="18" charset="0"/>
            </a:endParaRPr>
          </a:p>
        </p:txBody>
      </p:sp>
      <p:cxnSp>
        <p:nvCxnSpPr>
          <p:cNvPr id="14" name="Прямая со стрелкой 13"/>
          <p:cNvCxnSpPr/>
          <p:nvPr/>
        </p:nvCxnSpPr>
        <p:spPr>
          <a:xfrm>
            <a:off x="9805851" y="1511087"/>
            <a:ext cx="336199" cy="282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6714309" y="1511087"/>
            <a:ext cx="444137" cy="260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4500823" y="1787867"/>
            <a:ext cx="2916361" cy="1384995"/>
          </a:xfrm>
          <a:prstGeom prst="rect">
            <a:avLst/>
          </a:prstGeom>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-raportul dintre interdependențele globale şi interdependența națiunilor participante la viața internaţională, raport care face necesară crearea unui cadru propice pentru colaborarea între statele respective;</a:t>
            </a:r>
            <a:endParaRPr lang="ro-MD" sz="14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8699521" y="1872439"/>
            <a:ext cx="2885057" cy="1169551"/>
          </a:xfrm>
          <a:prstGeom prst="rect">
            <a:avLst/>
          </a:prstGeom>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-desfășurarea relațiilor internaţionale pe baze instituţionale poate contribui la democratizarea raporturilor dintre state, cerință obiectivă a epocii noastre.</a:t>
            </a:r>
            <a:endParaRPr lang="ro-MD" sz="1400" dirty="0">
              <a:latin typeface="Times New Roman" panose="02020603050405020304" pitchFamily="18" charset="0"/>
              <a:cs typeface="Times New Roman" panose="02020603050405020304" pitchFamily="18" charset="0"/>
            </a:endParaRPr>
          </a:p>
        </p:txBody>
      </p:sp>
      <p:grpSp>
        <p:nvGrpSpPr>
          <p:cNvPr id="22" name="Группа 21"/>
          <p:cNvGrpSpPr/>
          <p:nvPr/>
        </p:nvGrpSpPr>
        <p:grpSpPr>
          <a:xfrm>
            <a:off x="1729802" y="3403345"/>
            <a:ext cx="8563730" cy="3454656"/>
            <a:chOff x="2014824" y="720622"/>
            <a:chExt cx="8145176" cy="4098043"/>
          </a:xfrm>
        </p:grpSpPr>
        <p:sp>
          <p:nvSpPr>
            <p:cNvPr id="26" name="Полилиния 25"/>
            <p:cNvSpPr/>
            <p:nvPr/>
          </p:nvSpPr>
          <p:spPr>
            <a:xfrm>
              <a:off x="2014824" y="2759603"/>
              <a:ext cx="8128001" cy="2059062"/>
            </a:xfrm>
            <a:custGeom>
              <a:avLst/>
              <a:gdLst>
                <a:gd name="connsiteX0" fmla="*/ 0 w 8128000"/>
                <a:gd name="connsiteY0" fmla="*/ 721145 h 2059061"/>
                <a:gd name="connsiteX1" fmla="*/ 3806617 w 8128000"/>
                <a:gd name="connsiteY1" fmla="*/ 721145 h 2059061"/>
                <a:gd name="connsiteX2" fmla="*/ 3806617 w 8128000"/>
                <a:gd name="connsiteY2" fmla="*/ 514765 h 2059061"/>
                <a:gd name="connsiteX3" fmla="*/ 3549235 w 8128000"/>
                <a:gd name="connsiteY3" fmla="*/ 514765 h 2059061"/>
                <a:gd name="connsiteX4" fmla="*/ 4064000 w 8128000"/>
                <a:gd name="connsiteY4" fmla="*/ 0 h 2059061"/>
                <a:gd name="connsiteX5" fmla="*/ 4578765 w 8128000"/>
                <a:gd name="connsiteY5" fmla="*/ 514765 h 2059061"/>
                <a:gd name="connsiteX6" fmla="*/ 4321383 w 8128000"/>
                <a:gd name="connsiteY6" fmla="*/ 514765 h 2059061"/>
                <a:gd name="connsiteX7" fmla="*/ 4321383 w 8128000"/>
                <a:gd name="connsiteY7" fmla="*/ 721145 h 2059061"/>
                <a:gd name="connsiteX8" fmla="*/ 8128000 w 8128000"/>
                <a:gd name="connsiteY8" fmla="*/ 721145 h 2059061"/>
                <a:gd name="connsiteX9" fmla="*/ 8128000 w 8128000"/>
                <a:gd name="connsiteY9" fmla="*/ 2059061 h 2059061"/>
                <a:gd name="connsiteX10" fmla="*/ 0 w 8128000"/>
                <a:gd name="connsiteY10" fmla="*/ 2059061 h 2059061"/>
                <a:gd name="connsiteX11" fmla="*/ 0 w 8128000"/>
                <a:gd name="connsiteY11" fmla="*/ 721145 h 205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28000" h="2059061">
                  <a:moveTo>
                    <a:pt x="8128000" y="1337916"/>
                  </a:moveTo>
                  <a:lnTo>
                    <a:pt x="4321383" y="1337916"/>
                  </a:lnTo>
                  <a:lnTo>
                    <a:pt x="4321383" y="1544296"/>
                  </a:lnTo>
                  <a:lnTo>
                    <a:pt x="4578765" y="1544296"/>
                  </a:lnTo>
                  <a:lnTo>
                    <a:pt x="4064000" y="2059060"/>
                  </a:lnTo>
                  <a:lnTo>
                    <a:pt x="3549235" y="1544296"/>
                  </a:lnTo>
                  <a:lnTo>
                    <a:pt x="3806617" y="1544296"/>
                  </a:lnTo>
                  <a:lnTo>
                    <a:pt x="3806617" y="1337916"/>
                  </a:lnTo>
                  <a:lnTo>
                    <a:pt x="0" y="1337916"/>
                  </a:lnTo>
                  <a:lnTo>
                    <a:pt x="0" y="1"/>
                  </a:lnTo>
                  <a:lnTo>
                    <a:pt x="8128000" y="1"/>
                  </a:lnTo>
                  <a:lnTo>
                    <a:pt x="8128000" y="1337916"/>
                  </a:lnTo>
                  <a:close/>
                </a:path>
              </a:pathLst>
            </a:custGeom>
            <a:solidFill>
              <a:schemeClr val="accent6">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913" tIns="184912" rIns="184912" bIns="1521244" numCol="1" spcCol="1270" anchor="ctr" anchorCtr="0">
              <a:noAutofit/>
            </a:bodyPr>
            <a:lstStyle/>
            <a:p>
              <a:pPr lvl="0" algn="ctr" defTabSz="1155700">
                <a:lnSpc>
                  <a:spcPct val="90000"/>
                </a:lnSpc>
                <a:spcBef>
                  <a:spcPct val="0"/>
                </a:spcBef>
                <a:spcAft>
                  <a:spcPct val="35000"/>
                </a:spcAft>
              </a:pPr>
              <a:endParaRPr lang="ru-RU" sz="2600" kern="1200" dirty="0"/>
            </a:p>
          </p:txBody>
        </p:sp>
        <p:sp>
          <p:nvSpPr>
            <p:cNvPr id="29" name="Полилиния 28"/>
            <p:cNvSpPr/>
            <p:nvPr/>
          </p:nvSpPr>
          <p:spPr>
            <a:xfrm>
              <a:off x="2032000" y="720622"/>
              <a:ext cx="8128000" cy="2059063"/>
            </a:xfrm>
            <a:custGeom>
              <a:avLst/>
              <a:gdLst>
                <a:gd name="connsiteX0" fmla="*/ 0 w 8128000"/>
                <a:gd name="connsiteY0" fmla="*/ 721145 h 2059061"/>
                <a:gd name="connsiteX1" fmla="*/ 3806617 w 8128000"/>
                <a:gd name="connsiteY1" fmla="*/ 721145 h 2059061"/>
                <a:gd name="connsiteX2" fmla="*/ 3806617 w 8128000"/>
                <a:gd name="connsiteY2" fmla="*/ 514765 h 2059061"/>
                <a:gd name="connsiteX3" fmla="*/ 3549235 w 8128000"/>
                <a:gd name="connsiteY3" fmla="*/ 514765 h 2059061"/>
                <a:gd name="connsiteX4" fmla="*/ 4064000 w 8128000"/>
                <a:gd name="connsiteY4" fmla="*/ 0 h 2059061"/>
                <a:gd name="connsiteX5" fmla="*/ 4578765 w 8128000"/>
                <a:gd name="connsiteY5" fmla="*/ 514765 h 2059061"/>
                <a:gd name="connsiteX6" fmla="*/ 4321383 w 8128000"/>
                <a:gd name="connsiteY6" fmla="*/ 514765 h 2059061"/>
                <a:gd name="connsiteX7" fmla="*/ 4321383 w 8128000"/>
                <a:gd name="connsiteY7" fmla="*/ 721145 h 2059061"/>
                <a:gd name="connsiteX8" fmla="*/ 8128000 w 8128000"/>
                <a:gd name="connsiteY8" fmla="*/ 721145 h 2059061"/>
                <a:gd name="connsiteX9" fmla="*/ 8128000 w 8128000"/>
                <a:gd name="connsiteY9" fmla="*/ 2059061 h 2059061"/>
                <a:gd name="connsiteX10" fmla="*/ 0 w 8128000"/>
                <a:gd name="connsiteY10" fmla="*/ 2059061 h 2059061"/>
                <a:gd name="connsiteX11" fmla="*/ 0 w 8128000"/>
                <a:gd name="connsiteY11" fmla="*/ 721145 h 205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28000" h="2059061">
                  <a:moveTo>
                    <a:pt x="8128000" y="1337916"/>
                  </a:moveTo>
                  <a:lnTo>
                    <a:pt x="4321383" y="1337916"/>
                  </a:lnTo>
                  <a:lnTo>
                    <a:pt x="4321383" y="1544296"/>
                  </a:lnTo>
                  <a:lnTo>
                    <a:pt x="4578765" y="1544296"/>
                  </a:lnTo>
                  <a:lnTo>
                    <a:pt x="4064000" y="2059060"/>
                  </a:lnTo>
                  <a:lnTo>
                    <a:pt x="3549235" y="1544296"/>
                  </a:lnTo>
                  <a:lnTo>
                    <a:pt x="3806617" y="1544296"/>
                  </a:lnTo>
                  <a:lnTo>
                    <a:pt x="3806617" y="1337916"/>
                  </a:lnTo>
                  <a:lnTo>
                    <a:pt x="0" y="1337916"/>
                  </a:lnTo>
                  <a:lnTo>
                    <a:pt x="0" y="1"/>
                  </a:lnTo>
                  <a:lnTo>
                    <a:pt x="8128000" y="1"/>
                  </a:lnTo>
                  <a:lnTo>
                    <a:pt x="8128000" y="1337916"/>
                  </a:lnTo>
                  <a:close/>
                </a:path>
              </a:pathLst>
            </a:custGeom>
            <a:solidFill>
              <a:schemeClr val="accent2">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912" tIns="184913" rIns="184912" bIns="1521244" numCol="1" spcCol="1270" anchor="ctr" anchorCtr="0">
              <a:noAutofit/>
            </a:bodyPr>
            <a:lstStyle/>
            <a:p>
              <a:pPr lvl="0" algn="ctr" defTabSz="1155700">
                <a:lnSpc>
                  <a:spcPct val="90000"/>
                </a:lnSpc>
                <a:spcBef>
                  <a:spcPct val="0"/>
                </a:spcBef>
                <a:spcAft>
                  <a:spcPct val="35000"/>
                </a:spcAft>
              </a:pPr>
              <a:endParaRPr lang="ru-RU" sz="2600" kern="1200" dirty="0"/>
            </a:p>
          </p:txBody>
        </p:sp>
        <p:sp>
          <p:nvSpPr>
            <p:cNvPr id="30" name="Полилиния 29"/>
            <p:cNvSpPr/>
            <p:nvPr/>
          </p:nvSpPr>
          <p:spPr>
            <a:xfrm>
              <a:off x="2032000" y="1443354"/>
              <a:ext cx="4064000" cy="615659"/>
            </a:xfrm>
            <a:custGeom>
              <a:avLst/>
              <a:gdLst>
                <a:gd name="connsiteX0" fmla="*/ 0 w 4064000"/>
                <a:gd name="connsiteY0" fmla="*/ 0 h 615659"/>
                <a:gd name="connsiteX1" fmla="*/ 4064000 w 4064000"/>
                <a:gd name="connsiteY1" fmla="*/ 0 h 615659"/>
                <a:gd name="connsiteX2" fmla="*/ 4064000 w 4064000"/>
                <a:gd name="connsiteY2" fmla="*/ 615659 h 615659"/>
                <a:gd name="connsiteX3" fmla="*/ 0 w 4064000"/>
                <a:gd name="connsiteY3" fmla="*/ 615659 h 615659"/>
                <a:gd name="connsiteX4" fmla="*/ 0 w 4064000"/>
                <a:gd name="connsiteY4" fmla="*/ 0 h 61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615659">
                  <a:moveTo>
                    <a:pt x="0" y="0"/>
                  </a:moveTo>
                  <a:lnTo>
                    <a:pt x="4064000" y="0"/>
                  </a:lnTo>
                  <a:lnTo>
                    <a:pt x="4064000" y="615659"/>
                  </a:lnTo>
                  <a:lnTo>
                    <a:pt x="0" y="61565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7368" tIns="49530" rIns="277368" bIns="49530" numCol="1" spcCol="1270" anchor="ctr" anchorCtr="0">
              <a:noAutofit/>
            </a:bodyPr>
            <a:lstStyle/>
            <a:p>
              <a:pPr lvl="0" algn="ctr" defTabSz="1733550">
                <a:lnSpc>
                  <a:spcPct val="90000"/>
                </a:lnSpc>
                <a:spcBef>
                  <a:spcPct val="0"/>
                </a:spcBef>
                <a:spcAft>
                  <a:spcPct val="35000"/>
                </a:spcAft>
              </a:pPr>
              <a:endParaRPr lang="ru-RU" sz="3900" kern="1200" dirty="0"/>
            </a:p>
          </p:txBody>
        </p:sp>
        <p:sp>
          <p:nvSpPr>
            <p:cNvPr id="31" name="Полилиния 30"/>
            <p:cNvSpPr/>
            <p:nvPr/>
          </p:nvSpPr>
          <p:spPr>
            <a:xfrm>
              <a:off x="6096000" y="1443354"/>
              <a:ext cx="4064000" cy="615659"/>
            </a:xfrm>
            <a:custGeom>
              <a:avLst/>
              <a:gdLst>
                <a:gd name="connsiteX0" fmla="*/ 0 w 4064000"/>
                <a:gd name="connsiteY0" fmla="*/ 0 h 615659"/>
                <a:gd name="connsiteX1" fmla="*/ 4064000 w 4064000"/>
                <a:gd name="connsiteY1" fmla="*/ 0 h 615659"/>
                <a:gd name="connsiteX2" fmla="*/ 4064000 w 4064000"/>
                <a:gd name="connsiteY2" fmla="*/ 615659 h 615659"/>
                <a:gd name="connsiteX3" fmla="*/ 0 w 4064000"/>
                <a:gd name="connsiteY3" fmla="*/ 615659 h 615659"/>
                <a:gd name="connsiteX4" fmla="*/ 0 w 4064000"/>
                <a:gd name="connsiteY4" fmla="*/ 0 h 615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615659">
                  <a:moveTo>
                    <a:pt x="0" y="0"/>
                  </a:moveTo>
                  <a:lnTo>
                    <a:pt x="4064000" y="0"/>
                  </a:lnTo>
                  <a:lnTo>
                    <a:pt x="4064000" y="615659"/>
                  </a:lnTo>
                  <a:lnTo>
                    <a:pt x="0" y="61565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7368" tIns="49530" rIns="277368" bIns="49530" numCol="1" spcCol="1270" anchor="ctr" anchorCtr="0">
              <a:noAutofit/>
            </a:bodyPr>
            <a:lstStyle/>
            <a:p>
              <a:pPr lvl="0" algn="ctr" defTabSz="1733550">
                <a:lnSpc>
                  <a:spcPct val="90000"/>
                </a:lnSpc>
                <a:spcBef>
                  <a:spcPct val="0"/>
                </a:spcBef>
                <a:spcAft>
                  <a:spcPct val="35000"/>
                </a:spcAft>
              </a:pPr>
              <a:endParaRPr lang="ru-RU" sz="3900" kern="1200" dirty="0"/>
            </a:p>
          </p:txBody>
        </p:sp>
      </p:grpSp>
      <p:sp>
        <p:nvSpPr>
          <p:cNvPr id="32" name="Прямоугольник 31"/>
          <p:cNvSpPr/>
          <p:nvPr/>
        </p:nvSpPr>
        <p:spPr>
          <a:xfrm>
            <a:off x="3857831" y="3518997"/>
            <a:ext cx="4656018" cy="338554"/>
          </a:xfrm>
          <a:prstGeom prst="rect">
            <a:avLst/>
          </a:prstGeom>
        </p:spPr>
        <p:txBody>
          <a:bodyPr wrap="none">
            <a:spAutoFit/>
          </a:bodyPr>
          <a:lstStyle/>
          <a:p>
            <a:r>
              <a:rPr lang="ro-MD" sz="1600" dirty="0" smtClean="0">
                <a:latin typeface="Times New Roman" panose="02020603050405020304" pitchFamily="18" charset="0"/>
                <a:cs typeface="Times New Roman" panose="02020603050405020304" pitchFamily="18" charset="0"/>
              </a:rPr>
              <a:t>Constituirea organizaţiilor internaţionale decurge din :</a:t>
            </a:r>
            <a:endParaRPr lang="ro-MD" sz="1600" dirty="0">
              <a:latin typeface="Times New Roman" panose="02020603050405020304" pitchFamily="18" charset="0"/>
              <a:cs typeface="Times New Roman" panose="02020603050405020304" pitchFamily="18" charset="0"/>
            </a:endParaRPr>
          </a:p>
        </p:txBody>
      </p:sp>
      <p:sp>
        <p:nvSpPr>
          <p:cNvPr id="33" name="Прямоугольник 32"/>
          <p:cNvSpPr/>
          <p:nvPr/>
        </p:nvSpPr>
        <p:spPr>
          <a:xfrm>
            <a:off x="1915168" y="4029467"/>
            <a:ext cx="3256156" cy="523220"/>
          </a:xfrm>
          <a:prstGeom prst="rect">
            <a:avLst/>
          </a:prstGeom>
        </p:spPr>
        <p:txBody>
          <a:bodyPr wrap="square">
            <a:spAutoFit/>
          </a:bodyPr>
          <a:lstStyle/>
          <a:p>
            <a:pPr algn="ctr"/>
            <a:r>
              <a:rPr lang="ro-MD" sz="1400" dirty="0" smtClean="0">
                <a:latin typeface="Times New Roman" panose="02020603050405020304" pitchFamily="18" charset="0"/>
                <a:cs typeface="Times New Roman" panose="02020603050405020304" pitchFamily="18" charset="0"/>
              </a:rPr>
              <a:t>imperativul prevenirii războiului şi asigurării păcii şi securităţii internaţionale</a:t>
            </a:r>
            <a:endParaRPr lang="ro-MD" sz="1400" dirty="0">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6309360" y="3991461"/>
            <a:ext cx="3892731" cy="523220"/>
          </a:xfrm>
          <a:prstGeom prst="rect">
            <a:avLst/>
          </a:prstGeom>
        </p:spPr>
        <p:txBody>
          <a:bodyPr wrap="square">
            <a:spAutoFit/>
          </a:bodyPr>
          <a:lstStyle/>
          <a:p>
            <a:pPr algn="ctr"/>
            <a:r>
              <a:rPr lang="ro-MD" sz="1400" dirty="0" smtClean="0">
                <a:latin typeface="Times New Roman" panose="02020603050405020304" pitchFamily="18" charset="0"/>
                <a:cs typeface="Times New Roman" panose="02020603050405020304" pitchFamily="18" charset="0"/>
              </a:rPr>
              <a:t>internaţionalizarea vieţii din societatea actuală şi interdependenţa care s-a stabilit între state</a:t>
            </a:r>
            <a:endParaRPr lang="ro-MD" sz="1400" dirty="0">
              <a:latin typeface="Times New Roman" panose="02020603050405020304" pitchFamily="18" charset="0"/>
              <a:cs typeface="Times New Roman" panose="02020603050405020304" pitchFamily="18" charset="0"/>
            </a:endParaRPr>
          </a:p>
        </p:txBody>
      </p:sp>
      <p:sp>
        <p:nvSpPr>
          <p:cNvPr id="35" name="Прямоугольник 34"/>
          <p:cNvSpPr/>
          <p:nvPr/>
        </p:nvSpPr>
        <p:spPr>
          <a:xfrm>
            <a:off x="2368233" y="5286666"/>
            <a:ext cx="7605717" cy="830997"/>
          </a:xfrm>
          <a:prstGeom prst="rect">
            <a:avLst/>
          </a:prstGeom>
        </p:spPr>
        <p:txBody>
          <a:bodyPr wrap="square">
            <a:spAutoFit/>
          </a:bodyPr>
          <a:lstStyle/>
          <a:p>
            <a:pPr algn="ctr"/>
            <a:r>
              <a:rPr lang="ro-MD" sz="1600" dirty="0" smtClean="0">
                <a:latin typeface="Times New Roman" panose="02020603050405020304" pitchFamily="18" charset="0"/>
                <a:cs typeface="Times New Roman" panose="02020603050405020304" pitchFamily="18" charset="0"/>
              </a:rPr>
              <a:t>dar şi mai indispensabilă a organizaţiilor în gestionarea şi rezolvarea problemelor tot mai grave ale omenirii care stau la baza acestei evoluţii de afirmare a organizaţiilor internaţionale.</a:t>
            </a:r>
            <a:endParaRPr lang="ro-M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500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grpSp>
        <p:nvGrpSpPr>
          <p:cNvPr id="3" name="Group 16">
            <a:extLst>
              <a:ext uri="{FF2B5EF4-FFF2-40B4-BE49-F238E27FC236}">
                <a16:creationId xmlns:a16="http://schemas.microsoft.com/office/drawing/2014/main" id="{D78ADE0F-F8A5-4BBB-9FA0-ADA57BB09DEB}"/>
              </a:ext>
            </a:extLst>
          </p:cNvPr>
          <p:cNvGrpSpPr/>
          <p:nvPr/>
        </p:nvGrpSpPr>
        <p:grpSpPr>
          <a:xfrm rot="10800000">
            <a:off x="4662817" y="3871945"/>
            <a:ext cx="540000" cy="1692000"/>
            <a:chOff x="5355771" y="1915886"/>
            <a:chExt cx="540000" cy="1692000"/>
          </a:xfrm>
        </p:grpSpPr>
        <p:sp>
          <p:nvSpPr>
            <p:cNvPr id="4" name="Freeform 10">
              <a:extLst>
                <a:ext uri="{FF2B5EF4-FFF2-40B4-BE49-F238E27FC236}">
                  <a16:creationId xmlns:a16="http://schemas.microsoft.com/office/drawing/2014/main" id="{EED46F33-70EC-49FF-B36D-5A9878AF8E22}"/>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5" name="Isosceles Triangle 14">
              <a:extLst>
                <a:ext uri="{FF2B5EF4-FFF2-40B4-BE49-F238E27FC236}">
                  <a16:creationId xmlns:a16="http://schemas.microsoft.com/office/drawing/2014/main" id="{37463BCB-E994-4E0D-AACF-3D7ED6010D3F}"/>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6" name="Trapezoid 18">
            <a:extLst>
              <a:ext uri="{FF2B5EF4-FFF2-40B4-BE49-F238E27FC236}">
                <a16:creationId xmlns:a16="http://schemas.microsoft.com/office/drawing/2014/main" id="{AFBBD184-2957-4165-96D1-AE914E2E3ACF}"/>
              </a:ext>
            </a:extLst>
          </p:cNvPr>
          <p:cNvSpPr/>
          <p:nvPr/>
        </p:nvSpPr>
        <p:spPr>
          <a:xfrm rot="10800000">
            <a:off x="5035868" y="3316426"/>
            <a:ext cx="2235344" cy="123688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accent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dirty="0">
              <a:solidFill>
                <a:schemeClr val="tx1">
                  <a:lumMod val="75000"/>
                  <a:lumOff val="25000"/>
                </a:schemeClr>
              </a:solidFill>
            </a:endParaRPr>
          </a:p>
        </p:txBody>
      </p:sp>
      <p:grpSp>
        <p:nvGrpSpPr>
          <p:cNvPr id="8" name="Group 16">
            <a:extLst>
              <a:ext uri="{FF2B5EF4-FFF2-40B4-BE49-F238E27FC236}">
                <a16:creationId xmlns:a16="http://schemas.microsoft.com/office/drawing/2014/main" id="{A35275EC-9582-44C0-A87A-532CB615D7B2}"/>
              </a:ext>
            </a:extLst>
          </p:cNvPr>
          <p:cNvGrpSpPr/>
          <p:nvPr/>
        </p:nvGrpSpPr>
        <p:grpSpPr>
          <a:xfrm>
            <a:off x="6973551" y="2121237"/>
            <a:ext cx="540000" cy="1692000"/>
            <a:chOff x="5355771" y="1915886"/>
            <a:chExt cx="540000" cy="1692000"/>
          </a:xfrm>
        </p:grpSpPr>
        <p:sp>
          <p:nvSpPr>
            <p:cNvPr id="9" name="Freeform 10">
              <a:extLst>
                <a:ext uri="{FF2B5EF4-FFF2-40B4-BE49-F238E27FC236}">
                  <a16:creationId xmlns:a16="http://schemas.microsoft.com/office/drawing/2014/main" id="{E6599E9E-84A1-49F4-BF00-5D79D49EEB21}"/>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0" name="Isosceles Triangle 14">
              <a:extLst>
                <a:ext uri="{FF2B5EF4-FFF2-40B4-BE49-F238E27FC236}">
                  <a16:creationId xmlns:a16="http://schemas.microsoft.com/office/drawing/2014/main" id="{1C4FF541-4F01-4BF4-9004-4046F45903C4}"/>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1" name="Group 17">
            <a:extLst>
              <a:ext uri="{FF2B5EF4-FFF2-40B4-BE49-F238E27FC236}">
                <a16:creationId xmlns:a16="http://schemas.microsoft.com/office/drawing/2014/main" id="{5403E295-A1E2-4A59-ADB9-282C203EFC63}"/>
              </a:ext>
            </a:extLst>
          </p:cNvPr>
          <p:cNvGrpSpPr/>
          <p:nvPr/>
        </p:nvGrpSpPr>
        <p:grpSpPr>
          <a:xfrm>
            <a:off x="5423596" y="4622440"/>
            <a:ext cx="2520000" cy="576000"/>
            <a:chOff x="4016829" y="4452257"/>
            <a:chExt cx="2520000" cy="576000"/>
          </a:xfrm>
        </p:grpSpPr>
        <p:sp>
          <p:nvSpPr>
            <p:cNvPr id="12" name="Freeform 15">
              <a:extLst>
                <a:ext uri="{FF2B5EF4-FFF2-40B4-BE49-F238E27FC236}">
                  <a16:creationId xmlns:a16="http://schemas.microsoft.com/office/drawing/2014/main" id="{12E801C0-4970-474D-8A7B-678E0D6892FB}"/>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3" name="Isosceles Triangle 23">
              <a:extLst>
                <a:ext uri="{FF2B5EF4-FFF2-40B4-BE49-F238E27FC236}">
                  <a16:creationId xmlns:a16="http://schemas.microsoft.com/office/drawing/2014/main" id="{0A2244C0-71A2-46CD-9AC4-61D142F4CA1C}"/>
                </a:ext>
              </a:extLst>
            </p:cNvPr>
            <p:cNvSpPr/>
            <p:nvPr/>
          </p:nvSpPr>
          <p:spPr>
            <a:xfrm rot="16200000" flipV="1">
              <a:off x="5872735" y="4613873"/>
              <a:ext cx="250588" cy="21602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17" name="TextBox 16">
            <a:extLst>
              <a:ext uri="{FF2B5EF4-FFF2-40B4-BE49-F238E27FC236}">
                <a16:creationId xmlns:a16="http://schemas.microsoft.com/office/drawing/2014/main" id="{62463FEC-4AA6-4AF8-BEBE-DBAB75B1955C}"/>
              </a:ext>
            </a:extLst>
          </p:cNvPr>
          <p:cNvSpPr txBox="1"/>
          <p:nvPr/>
        </p:nvSpPr>
        <p:spPr>
          <a:xfrm>
            <a:off x="5454076" y="3984615"/>
            <a:ext cx="1312102" cy="307777"/>
          </a:xfrm>
          <a:prstGeom prst="rect">
            <a:avLst/>
          </a:prstGeom>
          <a:noFill/>
        </p:spPr>
        <p:txBody>
          <a:bodyPr wrap="square" rtlCol="0">
            <a:spAutoFit/>
          </a:bodyPr>
          <a:lstStyle/>
          <a:p>
            <a:pPr algn="ctr"/>
            <a:r>
              <a:rPr lang="en-US" altLang="ko-KR" sz="1400" b="1" dirty="0">
                <a:solidFill>
                  <a:schemeClr val="accent2"/>
                </a:solidFill>
                <a:cs typeface="Arial" pitchFamily="34" charset="0"/>
              </a:rPr>
              <a:t>SECURITY</a:t>
            </a:r>
            <a:endParaRPr lang="ko-KR" altLang="en-US" sz="1400" b="1" dirty="0">
              <a:solidFill>
                <a:schemeClr val="accent2"/>
              </a:solidFill>
              <a:cs typeface="Arial" pitchFamily="34" charset="0"/>
            </a:endParaRPr>
          </a:p>
        </p:txBody>
      </p:sp>
      <p:sp>
        <p:nvSpPr>
          <p:cNvPr id="19" name="Isosceles Triangle 22">
            <a:extLst>
              <a:ext uri="{FF2B5EF4-FFF2-40B4-BE49-F238E27FC236}">
                <a16:creationId xmlns:a16="http://schemas.microsoft.com/office/drawing/2014/main" id="{7CBCE824-EF2E-4667-B085-5AE8C42210F5}"/>
              </a:ext>
            </a:extLst>
          </p:cNvPr>
          <p:cNvSpPr>
            <a:spLocks noChangeAspect="1"/>
          </p:cNvSpPr>
          <p:nvPr/>
        </p:nvSpPr>
        <p:spPr>
          <a:xfrm rot="19800000">
            <a:off x="4093958" y="5342650"/>
            <a:ext cx="459205" cy="459128"/>
          </a:xfrm>
          <a:custGeom>
            <a:avLst/>
            <a:gdLst/>
            <a:ahLst/>
            <a:cxnLst/>
            <a:rect l="l" t="t" r="r" b="b"/>
            <a:pathLst>
              <a:path w="3948369" h="3947711">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1" name="Rectangle 5">
            <a:extLst>
              <a:ext uri="{FF2B5EF4-FFF2-40B4-BE49-F238E27FC236}">
                <a16:creationId xmlns:a16="http://schemas.microsoft.com/office/drawing/2014/main" id="{15442D3B-1789-49E3-B8F7-6EE8798FF509}"/>
              </a:ext>
            </a:extLst>
          </p:cNvPr>
          <p:cNvSpPr>
            <a:spLocks noChangeAspect="1"/>
          </p:cNvSpPr>
          <p:nvPr/>
        </p:nvSpPr>
        <p:spPr>
          <a:xfrm>
            <a:off x="7784920" y="5372742"/>
            <a:ext cx="399243" cy="398945"/>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nvGrpSpPr>
          <p:cNvPr id="34" name="Group 17">
            <a:extLst>
              <a:ext uri="{FF2B5EF4-FFF2-40B4-BE49-F238E27FC236}">
                <a16:creationId xmlns:a16="http://schemas.microsoft.com/office/drawing/2014/main" id="{E806A03A-B69B-4DCC-92B8-3106F3C72B29}"/>
              </a:ext>
            </a:extLst>
          </p:cNvPr>
          <p:cNvGrpSpPr/>
          <p:nvPr/>
        </p:nvGrpSpPr>
        <p:grpSpPr>
          <a:xfrm rot="10800000">
            <a:off x="4307817" y="2555866"/>
            <a:ext cx="2520000" cy="576000"/>
            <a:chOff x="4016829" y="4452257"/>
            <a:chExt cx="2520000" cy="576000"/>
          </a:xfrm>
        </p:grpSpPr>
        <p:sp>
          <p:nvSpPr>
            <p:cNvPr id="35" name="Freeform 15">
              <a:extLst>
                <a:ext uri="{FF2B5EF4-FFF2-40B4-BE49-F238E27FC236}">
                  <a16:creationId xmlns:a16="http://schemas.microsoft.com/office/drawing/2014/main" id="{D170453E-FC1E-4D0C-B21E-BE05190E5791}"/>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36" name="Isosceles Triangle 23">
              <a:extLst>
                <a:ext uri="{FF2B5EF4-FFF2-40B4-BE49-F238E27FC236}">
                  <a16:creationId xmlns:a16="http://schemas.microsoft.com/office/drawing/2014/main" id="{0BA7D37B-7AD4-45E2-91BA-6F9D0B6B7838}"/>
                </a:ext>
              </a:extLst>
            </p:cNvPr>
            <p:cNvSpPr/>
            <p:nvPr/>
          </p:nvSpPr>
          <p:spPr>
            <a:xfrm rot="16200000" flipV="1">
              <a:off x="5872735" y="4605081"/>
              <a:ext cx="250588" cy="21602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37" name="Freeform: Shape 36">
            <a:extLst>
              <a:ext uri="{FF2B5EF4-FFF2-40B4-BE49-F238E27FC236}">
                <a16:creationId xmlns:a16="http://schemas.microsoft.com/office/drawing/2014/main" id="{7DE87115-9A40-4A3E-99A5-BCBA6D45A2A7}"/>
              </a:ext>
            </a:extLst>
          </p:cNvPr>
          <p:cNvSpPr/>
          <p:nvPr/>
        </p:nvSpPr>
        <p:spPr>
          <a:xfrm>
            <a:off x="5879388" y="3475093"/>
            <a:ext cx="461477" cy="524194"/>
          </a:xfrm>
          <a:custGeom>
            <a:avLst/>
            <a:gdLst>
              <a:gd name="connsiteX0" fmla="*/ 1345391 w 1544262"/>
              <a:gd name="connsiteY0" fmla="*/ 613209 h 1754137"/>
              <a:gd name="connsiteX1" fmla="*/ 1336057 w 1544262"/>
              <a:gd name="connsiteY1" fmla="*/ 605208 h 1754137"/>
              <a:gd name="connsiteX2" fmla="*/ 1338057 w 1544262"/>
              <a:gd name="connsiteY2" fmla="*/ 366131 h 1754137"/>
              <a:gd name="connsiteX3" fmla="*/ 946199 w 1544262"/>
              <a:gd name="connsiteY3" fmla="*/ 180 h 1754137"/>
              <a:gd name="connsiteX4" fmla="*/ 566246 w 1544262"/>
              <a:gd name="connsiteY4" fmla="*/ 3038 h 1754137"/>
              <a:gd name="connsiteX5" fmla="*/ 211726 w 1544262"/>
              <a:gd name="connsiteY5" fmla="*/ 315362 h 1754137"/>
              <a:gd name="connsiteX6" fmla="*/ 206582 w 1544262"/>
              <a:gd name="connsiteY6" fmla="*/ 613781 h 1754137"/>
              <a:gd name="connsiteX7" fmla="*/ 169530 w 1544262"/>
              <a:gd name="connsiteY7" fmla="*/ 621591 h 1754137"/>
              <a:gd name="connsiteX8" fmla="*/ 1223 w 1544262"/>
              <a:gd name="connsiteY8" fmla="*/ 812758 h 1754137"/>
              <a:gd name="connsiteX9" fmla="*/ 461 w 1544262"/>
              <a:gd name="connsiteY9" fmla="*/ 964872 h 1754137"/>
              <a:gd name="connsiteX10" fmla="*/ 44181 w 1544262"/>
              <a:gd name="connsiteY10" fmla="*/ 1007068 h 1754137"/>
              <a:gd name="connsiteX11" fmla="*/ 153433 w 1544262"/>
              <a:gd name="connsiteY11" fmla="*/ 1007163 h 1754137"/>
              <a:gd name="connsiteX12" fmla="*/ 208678 w 1544262"/>
              <a:gd name="connsiteY12" fmla="*/ 1052979 h 1754137"/>
              <a:gd name="connsiteX13" fmla="*/ 151718 w 1544262"/>
              <a:gd name="connsiteY13" fmla="*/ 1097460 h 1754137"/>
              <a:gd name="connsiteX14" fmla="*/ 37704 w 1544262"/>
              <a:gd name="connsiteY14" fmla="*/ 1096984 h 1754137"/>
              <a:gd name="connsiteX15" fmla="*/ 842 w 1544262"/>
              <a:gd name="connsiteY15" fmla="*/ 1135275 h 1754137"/>
              <a:gd name="connsiteX16" fmla="*/ 842 w 1544262"/>
              <a:gd name="connsiteY16" fmla="*/ 1173279 h 1754137"/>
              <a:gd name="connsiteX17" fmla="*/ 38752 w 1544262"/>
              <a:gd name="connsiteY17" fmla="*/ 1211093 h 1754137"/>
              <a:gd name="connsiteX18" fmla="*/ 157529 w 1544262"/>
              <a:gd name="connsiteY18" fmla="*/ 1210903 h 1754137"/>
              <a:gd name="connsiteX19" fmla="*/ 208773 w 1544262"/>
              <a:gd name="connsiteY19" fmla="*/ 1255671 h 1754137"/>
              <a:gd name="connsiteX20" fmla="*/ 157910 w 1544262"/>
              <a:gd name="connsiteY20" fmla="*/ 1300152 h 1754137"/>
              <a:gd name="connsiteX21" fmla="*/ 43895 w 1544262"/>
              <a:gd name="connsiteY21" fmla="*/ 1299771 h 1754137"/>
              <a:gd name="connsiteX22" fmla="*/ 747 w 1544262"/>
              <a:gd name="connsiteY22" fmla="*/ 1342062 h 1754137"/>
              <a:gd name="connsiteX23" fmla="*/ 842 w 1544262"/>
              <a:gd name="connsiteY23" fmla="*/ 1380067 h 1754137"/>
              <a:gd name="connsiteX24" fmla="*/ 35894 w 1544262"/>
              <a:gd name="connsiteY24" fmla="*/ 1415786 h 1754137"/>
              <a:gd name="connsiteX25" fmla="*/ 149908 w 1544262"/>
              <a:gd name="connsiteY25" fmla="*/ 1415786 h 1754137"/>
              <a:gd name="connsiteX26" fmla="*/ 208487 w 1544262"/>
              <a:gd name="connsiteY26" fmla="*/ 1461887 h 1754137"/>
              <a:gd name="connsiteX27" fmla="*/ 146384 w 1544262"/>
              <a:gd name="connsiteY27" fmla="*/ 1506559 h 1754137"/>
              <a:gd name="connsiteX28" fmla="*/ 41800 w 1544262"/>
              <a:gd name="connsiteY28" fmla="*/ 1505988 h 1754137"/>
              <a:gd name="connsiteX29" fmla="*/ 176 w 1544262"/>
              <a:gd name="connsiteY29" fmla="*/ 1545040 h 1754137"/>
              <a:gd name="connsiteX30" fmla="*/ 207058 w 1544262"/>
              <a:gd name="connsiteY30" fmla="*/ 1754018 h 1754137"/>
              <a:gd name="connsiteX31" fmla="*/ 1328818 w 1544262"/>
              <a:gd name="connsiteY31" fmla="*/ 1754114 h 1754137"/>
              <a:gd name="connsiteX32" fmla="*/ 1544178 w 1544262"/>
              <a:gd name="connsiteY32" fmla="*/ 1538373 h 1754137"/>
              <a:gd name="connsiteX33" fmla="*/ 1544178 w 1544262"/>
              <a:gd name="connsiteY33" fmla="*/ 877623 h 1754137"/>
              <a:gd name="connsiteX34" fmla="*/ 1345391 w 1544262"/>
              <a:gd name="connsiteY34" fmla="*/ 613209 h 1754137"/>
              <a:gd name="connsiteX35" fmla="*/ 388891 w 1544262"/>
              <a:gd name="connsiteY35" fmla="*/ 693695 h 1754137"/>
              <a:gd name="connsiteX36" fmla="*/ 237253 w 1544262"/>
              <a:gd name="connsiteY36" fmla="*/ 693791 h 1754137"/>
              <a:gd name="connsiteX37" fmla="*/ 203439 w 1544262"/>
              <a:gd name="connsiteY37" fmla="*/ 656834 h 1754137"/>
              <a:gd name="connsiteX38" fmla="*/ 236015 w 1544262"/>
              <a:gd name="connsiteY38" fmla="*/ 618924 h 1754137"/>
              <a:gd name="connsiteX39" fmla="*/ 321358 w 1544262"/>
              <a:gd name="connsiteY39" fmla="*/ 619305 h 1754137"/>
              <a:gd name="connsiteX40" fmla="*/ 387748 w 1544262"/>
              <a:gd name="connsiteY40" fmla="*/ 619020 h 1754137"/>
              <a:gd name="connsiteX41" fmla="*/ 432039 w 1544262"/>
              <a:gd name="connsiteY41" fmla="*/ 655595 h 1754137"/>
              <a:gd name="connsiteX42" fmla="*/ 388891 w 1544262"/>
              <a:gd name="connsiteY42" fmla="*/ 693695 h 1754137"/>
              <a:gd name="connsiteX43" fmla="*/ 905908 w 1544262"/>
              <a:gd name="connsiteY43" fmla="*/ 1263195 h 1754137"/>
              <a:gd name="connsiteX44" fmla="*/ 845900 w 1544262"/>
              <a:gd name="connsiteY44" fmla="*/ 1422548 h 1754137"/>
              <a:gd name="connsiteX45" fmla="*/ 786084 w 1544262"/>
              <a:gd name="connsiteY45" fmla="*/ 1482270 h 1754137"/>
              <a:gd name="connsiteX46" fmla="*/ 699692 w 1544262"/>
              <a:gd name="connsiteY46" fmla="*/ 1383115 h 1754137"/>
              <a:gd name="connsiteX47" fmla="*/ 650542 w 1544262"/>
              <a:gd name="connsiteY47" fmla="*/ 1278149 h 1754137"/>
              <a:gd name="connsiteX48" fmla="*/ 630349 w 1544262"/>
              <a:gd name="connsiteY48" fmla="*/ 1027737 h 1754137"/>
              <a:gd name="connsiteX49" fmla="*/ 892668 w 1544262"/>
              <a:gd name="connsiteY49" fmla="*/ 1006592 h 1754137"/>
              <a:gd name="connsiteX50" fmla="*/ 905908 w 1544262"/>
              <a:gd name="connsiteY50" fmla="*/ 1263195 h 1754137"/>
              <a:gd name="connsiteX51" fmla="*/ 904384 w 1544262"/>
              <a:gd name="connsiteY51" fmla="*/ 617019 h 1754137"/>
              <a:gd name="connsiteX52" fmla="*/ 482140 w 1544262"/>
              <a:gd name="connsiteY52" fmla="*/ 618353 h 1754137"/>
              <a:gd name="connsiteX53" fmla="*/ 430420 w 1544262"/>
              <a:gd name="connsiteY53" fmla="*/ 564917 h 1754137"/>
              <a:gd name="connsiteX54" fmla="*/ 430420 w 1544262"/>
              <a:gd name="connsiteY54" fmla="*/ 384704 h 1754137"/>
              <a:gd name="connsiteX55" fmla="*/ 431944 w 1544262"/>
              <a:gd name="connsiteY55" fmla="*/ 384228 h 1754137"/>
              <a:gd name="connsiteX56" fmla="*/ 430515 w 1544262"/>
              <a:gd name="connsiteY56" fmla="*/ 384133 h 1754137"/>
              <a:gd name="connsiteX57" fmla="*/ 611014 w 1544262"/>
              <a:gd name="connsiteY57" fmla="*/ 225732 h 1754137"/>
              <a:gd name="connsiteX58" fmla="*/ 933626 w 1544262"/>
              <a:gd name="connsiteY58" fmla="*/ 225637 h 1754137"/>
              <a:gd name="connsiteX59" fmla="*/ 1113934 w 1544262"/>
              <a:gd name="connsiteY59" fmla="*/ 409374 h 1754137"/>
              <a:gd name="connsiteX60" fmla="*/ 1117173 w 1544262"/>
              <a:gd name="connsiteY60" fmla="*/ 593778 h 1754137"/>
              <a:gd name="connsiteX61" fmla="*/ 1117458 w 1544262"/>
              <a:gd name="connsiteY61" fmla="*/ 613114 h 1754137"/>
              <a:gd name="connsiteX62" fmla="*/ 1117458 w 1544262"/>
              <a:gd name="connsiteY62" fmla="*/ 613114 h 1754137"/>
              <a:gd name="connsiteX63" fmla="*/ 904384 w 1544262"/>
              <a:gd name="connsiteY63" fmla="*/ 617019 h 1754137"/>
              <a:gd name="connsiteX64" fmla="*/ 1307387 w 1544262"/>
              <a:gd name="connsiteY64" fmla="*/ 693600 h 1754137"/>
              <a:gd name="connsiteX65" fmla="*/ 1226900 w 1544262"/>
              <a:gd name="connsiteY65" fmla="*/ 693314 h 1754137"/>
              <a:gd name="connsiteX66" fmla="*/ 1160607 w 1544262"/>
              <a:gd name="connsiteY66" fmla="*/ 693600 h 1754137"/>
              <a:gd name="connsiteX67" fmla="*/ 1113458 w 1544262"/>
              <a:gd name="connsiteY67" fmla="*/ 656643 h 1754137"/>
              <a:gd name="connsiteX68" fmla="*/ 1160987 w 1544262"/>
              <a:gd name="connsiteY68" fmla="*/ 619115 h 1754137"/>
              <a:gd name="connsiteX69" fmla="*/ 1307767 w 1544262"/>
              <a:gd name="connsiteY69" fmla="*/ 619020 h 1754137"/>
              <a:gd name="connsiteX70" fmla="*/ 1338248 w 1544262"/>
              <a:gd name="connsiteY70" fmla="*/ 658834 h 1754137"/>
              <a:gd name="connsiteX71" fmla="*/ 1307387 w 1544262"/>
              <a:gd name="connsiteY71" fmla="*/ 693600 h 175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544262" h="1754137">
                <a:moveTo>
                  <a:pt x="1345391" y="613209"/>
                </a:moveTo>
                <a:cubicBezTo>
                  <a:pt x="1342439" y="610352"/>
                  <a:pt x="1339296" y="607780"/>
                  <a:pt x="1336057" y="605208"/>
                </a:cubicBezTo>
                <a:cubicBezTo>
                  <a:pt x="1345391" y="525579"/>
                  <a:pt x="1340533" y="445855"/>
                  <a:pt x="1338057" y="366131"/>
                </a:cubicBezTo>
                <a:cubicBezTo>
                  <a:pt x="1321579" y="157724"/>
                  <a:pt x="1135270" y="-6202"/>
                  <a:pt x="946199" y="180"/>
                </a:cubicBezTo>
                <a:cubicBezTo>
                  <a:pt x="819611" y="4466"/>
                  <a:pt x="692739" y="-1630"/>
                  <a:pt x="566246" y="3038"/>
                </a:cubicBezTo>
                <a:cubicBezTo>
                  <a:pt x="398130" y="9229"/>
                  <a:pt x="240396" y="148770"/>
                  <a:pt x="211726" y="315362"/>
                </a:cubicBezTo>
                <a:cubicBezTo>
                  <a:pt x="194771" y="414041"/>
                  <a:pt x="203058" y="514149"/>
                  <a:pt x="206582" y="613781"/>
                </a:cubicBezTo>
                <a:cubicBezTo>
                  <a:pt x="194200" y="616448"/>
                  <a:pt x="182008" y="619686"/>
                  <a:pt x="169530" y="621591"/>
                </a:cubicBezTo>
                <a:cubicBezTo>
                  <a:pt x="55421" y="639308"/>
                  <a:pt x="2367" y="699315"/>
                  <a:pt x="1223" y="812758"/>
                </a:cubicBezTo>
                <a:cubicBezTo>
                  <a:pt x="747" y="863431"/>
                  <a:pt x="3033" y="914295"/>
                  <a:pt x="461" y="964872"/>
                </a:cubicBezTo>
                <a:cubicBezTo>
                  <a:pt x="-1348" y="999257"/>
                  <a:pt x="11892" y="1009068"/>
                  <a:pt x="44181" y="1007068"/>
                </a:cubicBezTo>
                <a:cubicBezTo>
                  <a:pt x="80471" y="1004877"/>
                  <a:pt x="117048" y="1006211"/>
                  <a:pt x="153433" y="1007163"/>
                </a:cubicBezTo>
                <a:cubicBezTo>
                  <a:pt x="183341" y="1007925"/>
                  <a:pt x="209630" y="1020117"/>
                  <a:pt x="208678" y="1052979"/>
                </a:cubicBezTo>
                <a:cubicBezTo>
                  <a:pt x="207725" y="1084887"/>
                  <a:pt x="182198" y="1097270"/>
                  <a:pt x="151718" y="1097460"/>
                </a:cubicBezTo>
                <a:cubicBezTo>
                  <a:pt x="113713" y="1097651"/>
                  <a:pt x="75518" y="1099270"/>
                  <a:pt x="37704" y="1096984"/>
                </a:cubicBezTo>
                <a:cubicBezTo>
                  <a:pt x="7796" y="1095174"/>
                  <a:pt x="-2301" y="1106985"/>
                  <a:pt x="842" y="1135275"/>
                </a:cubicBezTo>
                <a:cubicBezTo>
                  <a:pt x="2271" y="1147752"/>
                  <a:pt x="2176" y="1160706"/>
                  <a:pt x="842" y="1173279"/>
                </a:cubicBezTo>
                <a:cubicBezTo>
                  <a:pt x="-2206" y="1202331"/>
                  <a:pt x="9796" y="1212618"/>
                  <a:pt x="38752" y="1211093"/>
                </a:cubicBezTo>
                <a:cubicBezTo>
                  <a:pt x="78281" y="1209093"/>
                  <a:pt x="117905" y="1210808"/>
                  <a:pt x="157529" y="1210903"/>
                </a:cubicBezTo>
                <a:cubicBezTo>
                  <a:pt x="187723" y="1210903"/>
                  <a:pt x="208297" y="1227572"/>
                  <a:pt x="208773" y="1255671"/>
                </a:cubicBezTo>
                <a:cubicBezTo>
                  <a:pt x="209250" y="1284722"/>
                  <a:pt x="188008" y="1300152"/>
                  <a:pt x="157910" y="1300152"/>
                </a:cubicBezTo>
                <a:cubicBezTo>
                  <a:pt x="119905" y="1300152"/>
                  <a:pt x="81710" y="1302152"/>
                  <a:pt x="43895" y="1299771"/>
                </a:cubicBezTo>
                <a:cubicBezTo>
                  <a:pt x="11320" y="1297676"/>
                  <a:pt x="-3634" y="1308058"/>
                  <a:pt x="747" y="1342062"/>
                </a:cubicBezTo>
                <a:cubicBezTo>
                  <a:pt x="2367" y="1354540"/>
                  <a:pt x="2081" y="1367494"/>
                  <a:pt x="842" y="1380067"/>
                </a:cubicBezTo>
                <a:cubicBezTo>
                  <a:pt x="-1825" y="1406642"/>
                  <a:pt x="8938" y="1416929"/>
                  <a:pt x="35894" y="1415786"/>
                </a:cubicBezTo>
                <a:cubicBezTo>
                  <a:pt x="73804" y="1414167"/>
                  <a:pt x="111904" y="1415310"/>
                  <a:pt x="149908" y="1415786"/>
                </a:cubicBezTo>
                <a:cubicBezTo>
                  <a:pt x="181151" y="1416167"/>
                  <a:pt x="210964" y="1424835"/>
                  <a:pt x="208487" y="1461887"/>
                </a:cubicBezTo>
                <a:cubicBezTo>
                  <a:pt x="206201" y="1495701"/>
                  <a:pt x="178769" y="1507131"/>
                  <a:pt x="146384" y="1506559"/>
                </a:cubicBezTo>
                <a:cubicBezTo>
                  <a:pt x="111523" y="1505892"/>
                  <a:pt x="76566" y="1508083"/>
                  <a:pt x="41800" y="1505988"/>
                </a:cubicBezTo>
                <a:cubicBezTo>
                  <a:pt x="11892" y="1504178"/>
                  <a:pt x="557" y="1512655"/>
                  <a:pt x="176" y="1545040"/>
                </a:cubicBezTo>
                <a:cubicBezTo>
                  <a:pt x="-1444" y="1680200"/>
                  <a:pt x="69803" y="1753923"/>
                  <a:pt x="207058" y="1754018"/>
                </a:cubicBezTo>
                <a:cubicBezTo>
                  <a:pt x="581010" y="1754209"/>
                  <a:pt x="954962" y="1754114"/>
                  <a:pt x="1328818" y="1754114"/>
                </a:cubicBezTo>
                <a:cubicBezTo>
                  <a:pt x="1474169" y="1754114"/>
                  <a:pt x="1544083" y="1684200"/>
                  <a:pt x="1544178" y="1538373"/>
                </a:cubicBezTo>
                <a:cubicBezTo>
                  <a:pt x="1544369" y="1318155"/>
                  <a:pt x="1544178" y="1097841"/>
                  <a:pt x="1544178" y="877623"/>
                </a:cubicBezTo>
                <a:cubicBezTo>
                  <a:pt x="1544369" y="688171"/>
                  <a:pt x="1523414" y="660358"/>
                  <a:pt x="1345391" y="613209"/>
                </a:cubicBezTo>
                <a:close/>
                <a:moveTo>
                  <a:pt x="388891" y="693695"/>
                </a:moveTo>
                <a:cubicBezTo>
                  <a:pt x="338313" y="692362"/>
                  <a:pt x="287735" y="692076"/>
                  <a:pt x="237253" y="693791"/>
                </a:cubicBezTo>
                <a:cubicBezTo>
                  <a:pt x="208773" y="694743"/>
                  <a:pt x="203058" y="681980"/>
                  <a:pt x="203439" y="656834"/>
                </a:cubicBezTo>
                <a:cubicBezTo>
                  <a:pt x="203820" y="633212"/>
                  <a:pt x="205915" y="616829"/>
                  <a:pt x="236015" y="618924"/>
                </a:cubicBezTo>
                <a:cubicBezTo>
                  <a:pt x="264304" y="620924"/>
                  <a:pt x="292879" y="619305"/>
                  <a:pt x="321358" y="619305"/>
                </a:cubicBezTo>
                <a:cubicBezTo>
                  <a:pt x="343456" y="619305"/>
                  <a:pt x="365650" y="620162"/>
                  <a:pt x="387748" y="619020"/>
                </a:cubicBezTo>
                <a:cubicBezTo>
                  <a:pt x="414322" y="617686"/>
                  <a:pt x="431944" y="619972"/>
                  <a:pt x="432039" y="655595"/>
                </a:cubicBezTo>
                <a:cubicBezTo>
                  <a:pt x="432134" y="690076"/>
                  <a:pt x="416704" y="694457"/>
                  <a:pt x="388891" y="693695"/>
                </a:cubicBezTo>
                <a:close/>
                <a:moveTo>
                  <a:pt x="905908" y="1263195"/>
                </a:moveTo>
                <a:cubicBezTo>
                  <a:pt x="847615" y="1310058"/>
                  <a:pt x="838852" y="1360541"/>
                  <a:pt x="845900" y="1422548"/>
                </a:cubicBezTo>
                <a:cubicBezTo>
                  <a:pt x="851520" y="1471507"/>
                  <a:pt x="834089" y="1484556"/>
                  <a:pt x="786084" y="1482270"/>
                </a:cubicBezTo>
                <a:cubicBezTo>
                  <a:pt x="699882" y="1478174"/>
                  <a:pt x="699692" y="1481223"/>
                  <a:pt x="699692" y="1383115"/>
                </a:cubicBezTo>
                <a:cubicBezTo>
                  <a:pt x="707598" y="1344253"/>
                  <a:pt x="695691" y="1310344"/>
                  <a:pt x="650542" y="1278149"/>
                </a:cubicBezTo>
                <a:cubicBezTo>
                  <a:pt x="573295" y="1222905"/>
                  <a:pt x="567961" y="1097079"/>
                  <a:pt x="630349" y="1027737"/>
                </a:cubicBezTo>
                <a:cubicBezTo>
                  <a:pt x="702930" y="947060"/>
                  <a:pt x="817230" y="937821"/>
                  <a:pt x="892668" y="1006592"/>
                </a:cubicBezTo>
                <a:cubicBezTo>
                  <a:pt x="970297" y="1077267"/>
                  <a:pt x="984013" y="1200425"/>
                  <a:pt x="905908" y="1263195"/>
                </a:cubicBezTo>
                <a:close/>
                <a:moveTo>
                  <a:pt x="904384" y="617019"/>
                </a:moveTo>
                <a:cubicBezTo>
                  <a:pt x="763605" y="618162"/>
                  <a:pt x="622825" y="615590"/>
                  <a:pt x="482140" y="618353"/>
                </a:cubicBezTo>
                <a:cubicBezTo>
                  <a:pt x="439088" y="619210"/>
                  <a:pt x="428229" y="605780"/>
                  <a:pt x="430420" y="564917"/>
                </a:cubicBezTo>
                <a:cubicBezTo>
                  <a:pt x="433659" y="505005"/>
                  <a:pt x="430706" y="444807"/>
                  <a:pt x="430420" y="384704"/>
                </a:cubicBezTo>
                <a:cubicBezTo>
                  <a:pt x="430991" y="384609"/>
                  <a:pt x="431373" y="384419"/>
                  <a:pt x="431944" y="384228"/>
                </a:cubicBezTo>
                <a:cubicBezTo>
                  <a:pt x="431467" y="384228"/>
                  <a:pt x="430991" y="384133"/>
                  <a:pt x="430515" y="384133"/>
                </a:cubicBezTo>
                <a:cubicBezTo>
                  <a:pt x="450327" y="280691"/>
                  <a:pt x="505953" y="228971"/>
                  <a:pt x="611014" y="225732"/>
                </a:cubicBezTo>
                <a:cubicBezTo>
                  <a:pt x="718456" y="222398"/>
                  <a:pt x="826183" y="222494"/>
                  <a:pt x="933626" y="225637"/>
                </a:cubicBezTo>
                <a:cubicBezTo>
                  <a:pt x="1046783" y="228971"/>
                  <a:pt x="1110696" y="296312"/>
                  <a:pt x="1113934" y="409374"/>
                </a:cubicBezTo>
                <a:cubicBezTo>
                  <a:pt x="1115744" y="470810"/>
                  <a:pt x="1116220" y="532342"/>
                  <a:pt x="1117173" y="593778"/>
                </a:cubicBezTo>
                <a:cubicBezTo>
                  <a:pt x="1117267" y="600255"/>
                  <a:pt x="1117363" y="606637"/>
                  <a:pt x="1117458" y="613114"/>
                </a:cubicBezTo>
                <a:lnTo>
                  <a:pt x="1117458" y="613114"/>
                </a:lnTo>
                <a:cubicBezTo>
                  <a:pt x="1046592" y="622448"/>
                  <a:pt x="975345" y="616448"/>
                  <a:pt x="904384" y="617019"/>
                </a:cubicBezTo>
                <a:close/>
                <a:moveTo>
                  <a:pt x="1307387" y="693600"/>
                </a:moveTo>
                <a:cubicBezTo>
                  <a:pt x="1280621" y="692076"/>
                  <a:pt x="1253761" y="693314"/>
                  <a:pt x="1226900" y="693314"/>
                </a:cubicBezTo>
                <a:cubicBezTo>
                  <a:pt x="1204802" y="693314"/>
                  <a:pt x="1182705" y="692552"/>
                  <a:pt x="1160607" y="693600"/>
                </a:cubicBezTo>
                <a:cubicBezTo>
                  <a:pt x="1133841" y="694838"/>
                  <a:pt x="1113172" y="696648"/>
                  <a:pt x="1113458" y="656643"/>
                </a:cubicBezTo>
                <a:cubicBezTo>
                  <a:pt x="1113743" y="617305"/>
                  <a:pt x="1133936" y="618543"/>
                  <a:pt x="1160987" y="619115"/>
                </a:cubicBezTo>
                <a:cubicBezTo>
                  <a:pt x="1209851" y="620067"/>
                  <a:pt x="1258905" y="620734"/>
                  <a:pt x="1307767" y="619020"/>
                </a:cubicBezTo>
                <a:cubicBezTo>
                  <a:pt x="1339677" y="617876"/>
                  <a:pt x="1337486" y="637403"/>
                  <a:pt x="1338248" y="658834"/>
                </a:cubicBezTo>
                <a:cubicBezTo>
                  <a:pt x="1339010" y="681313"/>
                  <a:pt x="1334057" y="695124"/>
                  <a:pt x="1307387" y="693600"/>
                </a:cubicBezTo>
                <a:close/>
              </a:path>
            </a:pathLst>
          </a:custGeom>
          <a:solidFill>
            <a:schemeClr val="accent2"/>
          </a:solidFill>
          <a:ln w="9525" cap="flat">
            <a:noFill/>
            <a:prstDash val="solid"/>
            <a:miter/>
          </a:ln>
        </p:spPr>
        <p:txBody>
          <a:bodyPr rtlCol="0" anchor="ctr"/>
          <a:lstStyle/>
          <a:p>
            <a:endParaRPr lang="en-US" dirty="0"/>
          </a:p>
        </p:txBody>
      </p:sp>
      <p:graphicFrame>
        <p:nvGraphicFramePr>
          <p:cNvPr id="41" name="Схема 40"/>
          <p:cNvGraphicFramePr/>
          <p:nvPr>
            <p:extLst>
              <p:ext uri="{D42A27DB-BD31-4B8C-83A1-F6EECF244321}">
                <p14:modId xmlns:p14="http://schemas.microsoft.com/office/powerpoint/2010/main" val="255754893"/>
              </p:ext>
            </p:extLst>
          </p:nvPr>
        </p:nvGraphicFramePr>
        <p:xfrm>
          <a:off x="269966" y="42476"/>
          <a:ext cx="11561699" cy="2203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2" name="Прямоугольник 41"/>
          <p:cNvSpPr/>
          <p:nvPr/>
        </p:nvSpPr>
        <p:spPr>
          <a:xfrm>
            <a:off x="269967" y="649985"/>
            <a:ext cx="11251474" cy="584775"/>
          </a:xfrm>
          <a:prstGeom prst="rect">
            <a:avLst/>
          </a:prstGeom>
        </p:spPr>
        <p:txBody>
          <a:bodyPr wrap="square">
            <a:spAutoFit/>
          </a:bodyPr>
          <a:lstStyle/>
          <a:p>
            <a:pPr algn="ctr"/>
            <a:r>
              <a:rPr lang="ro-MD" sz="1600" dirty="0" smtClean="0">
                <a:latin typeface="Times New Roman" panose="02020603050405020304" pitchFamily="18" charset="0"/>
                <a:cs typeface="Times New Roman" panose="02020603050405020304" pitchFamily="18" charset="0"/>
              </a:rPr>
              <a:t>Organizaţiile internaţionale de securitate se disting de celelalte organizaţii prin aceea că îşi au originile în consensul statelor de a coopera în probleme de reducere a violenţei şi realizare a păcii şi securităţii, prin folosirea unei largi game de acorduri şi mecanisme. </a:t>
            </a:r>
            <a:endParaRPr lang="ro-MD" sz="1600" dirty="0">
              <a:latin typeface="Times New Roman" panose="02020603050405020304" pitchFamily="18" charset="0"/>
              <a:cs typeface="Times New Roman" panose="02020603050405020304" pitchFamily="18" charset="0"/>
            </a:endParaRPr>
          </a:p>
        </p:txBody>
      </p:sp>
      <p:sp>
        <p:nvSpPr>
          <p:cNvPr id="43" name="Прямоугольник 42"/>
          <p:cNvSpPr/>
          <p:nvPr/>
        </p:nvSpPr>
        <p:spPr>
          <a:xfrm>
            <a:off x="2382819" y="1673427"/>
            <a:ext cx="7916092" cy="307777"/>
          </a:xfrm>
          <a:prstGeom prst="rect">
            <a:avLst/>
          </a:prstGeom>
          <a:solidFill>
            <a:schemeClr val="tx2">
              <a:lumMod val="20000"/>
              <a:lumOff val="80000"/>
            </a:schemeClr>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Există cel puţin patru seturi de sarcini pe care organizaţiile internaţionale de securitate le pot îndeplini: </a:t>
            </a:r>
            <a:endParaRPr lang="ro-MD" sz="1400" dirty="0">
              <a:latin typeface="Times New Roman" panose="02020603050405020304" pitchFamily="18" charset="0"/>
              <a:cs typeface="Times New Roman" panose="02020603050405020304" pitchFamily="18" charset="0"/>
            </a:endParaRPr>
          </a:p>
        </p:txBody>
      </p:sp>
      <p:sp>
        <p:nvSpPr>
          <p:cNvPr id="44" name="Прямоугольник 43"/>
          <p:cNvSpPr/>
          <p:nvPr/>
        </p:nvSpPr>
        <p:spPr>
          <a:xfrm>
            <a:off x="178047" y="2597001"/>
            <a:ext cx="4016842" cy="830997"/>
          </a:xfrm>
          <a:prstGeom prst="rect">
            <a:avLst/>
          </a:prstGeom>
          <a:solidFill>
            <a:srgbClr val="FCAEB0"/>
          </a:solidFill>
        </p:spPr>
        <p:txBody>
          <a:bodyPr wrap="square">
            <a:spAutoFit/>
          </a:bodyPr>
          <a:lstStyle/>
          <a:p>
            <a:pPr algn="ctr"/>
            <a:r>
              <a:rPr lang="ro-MD" sz="1600" dirty="0" smtClean="0">
                <a:latin typeface="Times New Roman" panose="02020603050405020304" pitchFamily="18" charset="0"/>
                <a:cs typeface="Times New Roman" panose="02020603050405020304" pitchFamily="18" charset="0"/>
              </a:rPr>
              <a:t>1. promovarea dialogului de securitate şi gestionarea crizelor ca sarcini de bază destinate stabilirii şi/sau menţinerii păcii; </a:t>
            </a:r>
            <a:endParaRPr lang="ro-MD" sz="1600" dirty="0">
              <a:latin typeface="Times New Roman" panose="02020603050405020304" pitchFamily="18" charset="0"/>
              <a:cs typeface="Times New Roman" panose="02020603050405020304" pitchFamily="18" charset="0"/>
            </a:endParaRPr>
          </a:p>
        </p:txBody>
      </p:sp>
      <p:sp>
        <p:nvSpPr>
          <p:cNvPr id="45" name="Прямоугольник 44"/>
          <p:cNvSpPr/>
          <p:nvPr/>
        </p:nvSpPr>
        <p:spPr>
          <a:xfrm>
            <a:off x="7543695" y="2207127"/>
            <a:ext cx="4257826" cy="1077218"/>
          </a:xfrm>
          <a:prstGeom prst="rect">
            <a:avLst/>
          </a:prstGeom>
          <a:solidFill>
            <a:schemeClr val="accent3">
              <a:lumMod val="60000"/>
              <a:lumOff val="40000"/>
            </a:schemeClr>
          </a:solidFill>
        </p:spPr>
        <p:txBody>
          <a:bodyPr wrap="square">
            <a:spAutoFit/>
          </a:bodyPr>
          <a:lstStyle/>
          <a:p>
            <a:r>
              <a:rPr lang="ro-MD" sz="1600" dirty="0" smtClean="0">
                <a:latin typeface="Times New Roman" panose="02020603050405020304" pitchFamily="18" charset="0"/>
                <a:cs typeface="Times New Roman" panose="02020603050405020304" pitchFamily="18" charset="0"/>
              </a:rPr>
              <a:t>2. crearea de sisteme de cooperare militară bazate pe constrângeri reciproce, destinate reducerii pericolelor ce decurg din activităţile militare, sau pe capacităţi comune pentru misiuni de pace; </a:t>
            </a:r>
            <a:endParaRPr lang="ro-MD" sz="1600" dirty="0">
              <a:latin typeface="Times New Roman" panose="02020603050405020304" pitchFamily="18" charset="0"/>
              <a:cs typeface="Times New Roman" panose="02020603050405020304" pitchFamily="18" charset="0"/>
            </a:endParaRPr>
          </a:p>
        </p:txBody>
      </p:sp>
      <p:sp>
        <p:nvSpPr>
          <p:cNvPr id="46" name="Прямоугольник 45"/>
          <p:cNvSpPr/>
          <p:nvPr/>
        </p:nvSpPr>
        <p:spPr>
          <a:xfrm>
            <a:off x="7784920" y="5301049"/>
            <a:ext cx="4204950" cy="584775"/>
          </a:xfrm>
          <a:prstGeom prst="rect">
            <a:avLst/>
          </a:prstGeom>
          <a:solidFill>
            <a:srgbClr val="C00000"/>
          </a:solidFill>
        </p:spPr>
        <p:txBody>
          <a:bodyPr wrap="square">
            <a:spAutoFit/>
          </a:bodyPr>
          <a:lstStyle/>
          <a:p>
            <a:r>
              <a:rPr lang="ro-MD" sz="1600" dirty="0" smtClean="0">
                <a:latin typeface="Times New Roman" panose="02020603050405020304" pitchFamily="18" charset="0"/>
                <a:cs typeface="Times New Roman" panose="02020603050405020304" pitchFamily="18" charset="0"/>
              </a:rPr>
              <a:t>3. promovarea standardelor democratice şi respectarea drepturilor omului ca scopuri în sine; </a:t>
            </a:r>
            <a:endParaRPr lang="ro-MD" sz="1600" dirty="0">
              <a:latin typeface="Times New Roman" panose="02020603050405020304" pitchFamily="18" charset="0"/>
              <a:cs typeface="Times New Roman" panose="02020603050405020304" pitchFamily="18" charset="0"/>
            </a:endParaRPr>
          </a:p>
        </p:txBody>
      </p:sp>
      <p:sp>
        <p:nvSpPr>
          <p:cNvPr id="47" name="Прямоугольник 46"/>
          <p:cNvSpPr/>
          <p:nvPr/>
        </p:nvSpPr>
        <p:spPr>
          <a:xfrm>
            <a:off x="204229" y="5017362"/>
            <a:ext cx="4383250" cy="1569660"/>
          </a:xfrm>
          <a:prstGeom prst="rect">
            <a:avLst/>
          </a:prstGeom>
          <a:solidFill>
            <a:srgbClr val="00B050"/>
          </a:solidFill>
        </p:spPr>
        <p:txBody>
          <a:bodyPr wrap="square">
            <a:spAutoFit/>
          </a:bodyPr>
          <a:lstStyle/>
          <a:p>
            <a:pPr algn="ctr"/>
            <a:r>
              <a:rPr lang="ro-MD" sz="1600" dirty="0" smtClean="0">
                <a:latin typeface="Times New Roman" panose="02020603050405020304" pitchFamily="18" charset="0"/>
                <a:cs typeface="Times New Roman" panose="02020603050405020304" pitchFamily="18" charset="0"/>
              </a:rPr>
              <a:t>4. promovarea securităţii prin mecanisme economice, întărind atât prosperitatea, cât şi interdependenţa actorilor, şi prin abordări cooperative ale riscurilor şi provocărilor, inclusiv terorismul şi proliferarea armelor de distrugere în masă</a:t>
            </a:r>
            <a:endParaRPr lang="ro-M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4600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695343" y="110120"/>
            <a:ext cx="10888400" cy="1012024"/>
          </a:xfrm>
          <a:prstGeom prst="rect">
            <a:avLst/>
          </a:prstGeom>
        </p:spPr>
      </p:pic>
      <p:pic>
        <p:nvPicPr>
          <p:cNvPr id="4" name="Рисунок 3"/>
          <p:cNvPicPr>
            <a:picLocks noChangeAspect="1"/>
          </p:cNvPicPr>
          <p:nvPr/>
        </p:nvPicPr>
        <p:blipFill>
          <a:blip r:embed="rId3"/>
          <a:stretch>
            <a:fillRect/>
          </a:stretch>
        </p:blipFill>
        <p:spPr>
          <a:xfrm>
            <a:off x="829467" y="1212615"/>
            <a:ext cx="10754276" cy="5645385"/>
          </a:xfrm>
          <a:prstGeom prst="rect">
            <a:avLst/>
          </a:prstGeom>
        </p:spPr>
      </p:pic>
    </p:spTree>
    <p:extLst>
      <p:ext uri="{BB962C8B-B14F-4D97-AF65-F5344CB8AC3E}">
        <p14:creationId xmlns:p14="http://schemas.microsoft.com/office/powerpoint/2010/main" val="1051775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515F56B-C0F7-4F7A-8603-4B4BA1D14CE7}"/>
              </a:ext>
            </a:extLst>
          </p:cNvPr>
          <p:cNvCxnSpPr/>
          <p:nvPr/>
        </p:nvCxnSpPr>
        <p:spPr>
          <a:xfrm flipV="1">
            <a:off x="367115" y="2625235"/>
            <a:ext cx="11363" cy="1800000"/>
          </a:xfrm>
          <a:prstGeom prst="line">
            <a:avLst/>
          </a:prstGeom>
          <a:ln w="25400">
            <a:solidFill>
              <a:schemeClr val="accent1"/>
            </a:solidFill>
            <a:tailEnd type="oval" w="lg" len="lg"/>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74D5687-0A53-4EB8-952F-F42485239EA0}"/>
              </a:ext>
            </a:extLst>
          </p:cNvPr>
          <p:cNvCxnSpPr/>
          <p:nvPr/>
        </p:nvCxnSpPr>
        <p:spPr>
          <a:xfrm flipV="1">
            <a:off x="3334396" y="2275319"/>
            <a:ext cx="11363" cy="1800000"/>
          </a:xfrm>
          <a:prstGeom prst="line">
            <a:avLst/>
          </a:prstGeom>
          <a:ln w="25400">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B1EA376-502F-4E11-83C0-E7AA711414F1}"/>
              </a:ext>
            </a:extLst>
          </p:cNvPr>
          <p:cNvCxnSpPr/>
          <p:nvPr/>
        </p:nvCxnSpPr>
        <p:spPr>
          <a:xfrm flipV="1">
            <a:off x="6272203" y="2068927"/>
            <a:ext cx="11363" cy="1800000"/>
          </a:xfrm>
          <a:prstGeom prst="line">
            <a:avLst/>
          </a:prstGeom>
          <a:ln w="25400">
            <a:solidFill>
              <a:schemeClr val="accent3"/>
            </a:solidFill>
            <a:tailEnd type="oval"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3059D8C-25A1-4B9F-A9D0-C15BB8CEF0A7}"/>
              </a:ext>
            </a:extLst>
          </p:cNvPr>
          <p:cNvCxnSpPr/>
          <p:nvPr/>
        </p:nvCxnSpPr>
        <p:spPr>
          <a:xfrm flipV="1">
            <a:off x="9214680" y="1811140"/>
            <a:ext cx="11363" cy="1800000"/>
          </a:xfrm>
          <a:prstGeom prst="line">
            <a:avLst/>
          </a:prstGeom>
          <a:ln w="25400">
            <a:solidFill>
              <a:schemeClr val="accent4"/>
            </a:solidFill>
            <a:tailEnd type="oval" w="lg" len="lg"/>
          </a:ln>
        </p:spPr>
        <p:style>
          <a:lnRef idx="1">
            <a:schemeClr val="accent1"/>
          </a:lnRef>
          <a:fillRef idx="0">
            <a:schemeClr val="accent1"/>
          </a:fillRef>
          <a:effectRef idx="0">
            <a:schemeClr val="accent1"/>
          </a:effectRef>
          <a:fontRef idx="minor">
            <a:schemeClr val="tx1"/>
          </a:fontRef>
        </p:style>
      </p:cxnSp>
      <p:sp>
        <p:nvSpPr>
          <p:cNvPr id="7" name="Freeform 57">
            <a:extLst>
              <a:ext uri="{FF2B5EF4-FFF2-40B4-BE49-F238E27FC236}">
                <a16:creationId xmlns:a16="http://schemas.microsoft.com/office/drawing/2014/main" id="{1A2AF21F-96F8-4D24-9F8B-54B214F0C9AE}"/>
              </a:ext>
            </a:extLst>
          </p:cNvPr>
          <p:cNvSpPr/>
          <p:nvPr/>
        </p:nvSpPr>
        <p:spPr>
          <a:xfrm>
            <a:off x="982473" y="4140484"/>
            <a:ext cx="9963150" cy="1238793"/>
          </a:xfrm>
          <a:custGeom>
            <a:avLst/>
            <a:gdLst>
              <a:gd name="connsiteX0" fmla="*/ 1665514 w 7946571"/>
              <a:gd name="connsiteY0" fmla="*/ 957943 h 957943"/>
              <a:gd name="connsiteX1" fmla="*/ 1665514 w 7946571"/>
              <a:gd name="connsiteY1" fmla="*/ 957943 h 957943"/>
              <a:gd name="connsiteX2" fmla="*/ 7946571 w 7946571"/>
              <a:gd name="connsiteY2" fmla="*/ 43543 h 957943"/>
              <a:gd name="connsiteX3" fmla="*/ 5878285 w 7946571"/>
              <a:gd name="connsiteY3" fmla="*/ 0 h 957943"/>
              <a:gd name="connsiteX4" fmla="*/ 0 w 7946571"/>
              <a:gd name="connsiteY4" fmla="*/ 489858 h 957943"/>
              <a:gd name="connsiteX5" fmla="*/ 1665514 w 7946571"/>
              <a:gd name="connsiteY5" fmla="*/ 957943 h 957943"/>
              <a:gd name="connsiteX0" fmla="*/ 0 w 7946571"/>
              <a:gd name="connsiteY0" fmla="*/ 489858 h 957943"/>
              <a:gd name="connsiteX1" fmla="*/ 1665514 w 7946571"/>
              <a:gd name="connsiteY1" fmla="*/ 957943 h 957943"/>
              <a:gd name="connsiteX2" fmla="*/ 7946571 w 7946571"/>
              <a:gd name="connsiteY2" fmla="*/ 43543 h 957943"/>
              <a:gd name="connsiteX3" fmla="*/ 5878285 w 7946571"/>
              <a:gd name="connsiteY3" fmla="*/ 0 h 957943"/>
              <a:gd name="connsiteX4" fmla="*/ 0 w 7946571"/>
              <a:gd name="connsiteY4" fmla="*/ 489858 h 957943"/>
              <a:gd name="connsiteX0" fmla="*/ 0 w 7946571"/>
              <a:gd name="connsiteY0" fmla="*/ 489858 h 833119"/>
              <a:gd name="connsiteX1" fmla="*/ 1799254 w 7946571"/>
              <a:gd name="connsiteY1" fmla="*/ 833119 h 833119"/>
              <a:gd name="connsiteX2" fmla="*/ 7946571 w 7946571"/>
              <a:gd name="connsiteY2" fmla="*/ 43543 h 833119"/>
              <a:gd name="connsiteX3" fmla="*/ 5878285 w 7946571"/>
              <a:gd name="connsiteY3" fmla="*/ 0 h 833119"/>
              <a:gd name="connsiteX4" fmla="*/ 0 w 7946571"/>
              <a:gd name="connsiteY4" fmla="*/ 489858 h 833119"/>
              <a:gd name="connsiteX0" fmla="*/ 0 w 7946571"/>
              <a:gd name="connsiteY0" fmla="*/ 489858 h 895531"/>
              <a:gd name="connsiteX1" fmla="*/ 1781423 w 7946571"/>
              <a:gd name="connsiteY1" fmla="*/ 895531 h 895531"/>
              <a:gd name="connsiteX2" fmla="*/ 7946571 w 7946571"/>
              <a:gd name="connsiteY2" fmla="*/ 43543 h 895531"/>
              <a:gd name="connsiteX3" fmla="*/ 5878285 w 7946571"/>
              <a:gd name="connsiteY3" fmla="*/ 0 h 895531"/>
              <a:gd name="connsiteX4" fmla="*/ 0 w 7946571"/>
              <a:gd name="connsiteY4" fmla="*/ 489858 h 895531"/>
              <a:gd name="connsiteX0" fmla="*/ 0 w 7946571"/>
              <a:gd name="connsiteY0" fmla="*/ 489858 h 833119"/>
              <a:gd name="connsiteX1" fmla="*/ 2031070 w 7946571"/>
              <a:gd name="connsiteY1" fmla="*/ 833119 h 833119"/>
              <a:gd name="connsiteX2" fmla="*/ 7946571 w 7946571"/>
              <a:gd name="connsiteY2" fmla="*/ 43543 h 833119"/>
              <a:gd name="connsiteX3" fmla="*/ 5878285 w 7946571"/>
              <a:gd name="connsiteY3" fmla="*/ 0 h 833119"/>
              <a:gd name="connsiteX4" fmla="*/ 0 w 7946571"/>
              <a:gd name="connsiteY4" fmla="*/ 489858 h 833119"/>
              <a:gd name="connsiteX0" fmla="*/ 0 w 7946571"/>
              <a:gd name="connsiteY0" fmla="*/ 489858 h 850326"/>
              <a:gd name="connsiteX1" fmla="*/ 2031070 w 7946571"/>
              <a:gd name="connsiteY1" fmla="*/ 833119 h 850326"/>
              <a:gd name="connsiteX2" fmla="*/ 2181428 w 7946571"/>
              <a:gd name="connsiteY2" fmla="*/ 799114 h 850326"/>
              <a:gd name="connsiteX3" fmla="*/ 7946571 w 7946571"/>
              <a:gd name="connsiteY3" fmla="*/ 43543 h 850326"/>
              <a:gd name="connsiteX4" fmla="*/ 5878285 w 7946571"/>
              <a:gd name="connsiteY4" fmla="*/ 0 h 850326"/>
              <a:gd name="connsiteX5" fmla="*/ 0 w 7946571"/>
              <a:gd name="connsiteY5" fmla="*/ 489858 h 850326"/>
              <a:gd name="connsiteX0" fmla="*/ 0 w 7946571"/>
              <a:gd name="connsiteY0" fmla="*/ 489858 h 863871"/>
              <a:gd name="connsiteX1" fmla="*/ 2031070 w 7946571"/>
              <a:gd name="connsiteY1" fmla="*/ 833119 h 863871"/>
              <a:gd name="connsiteX2" fmla="*/ 2199260 w 7946571"/>
              <a:gd name="connsiteY2" fmla="*/ 843694 h 863871"/>
              <a:gd name="connsiteX3" fmla="*/ 7946571 w 7946571"/>
              <a:gd name="connsiteY3" fmla="*/ 43543 h 863871"/>
              <a:gd name="connsiteX4" fmla="*/ 5878285 w 7946571"/>
              <a:gd name="connsiteY4" fmla="*/ 0 h 863871"/>
              <a:gd name="connsiteX5" fmla="*/ 0 w 7946571"/>
              <a:gd name="connsiteY5" fmla="*/ 489858 h 863871"/>
              <a:gd name="connsiteX0" fmla="*/ 0 w 7679092"/>
              <a:gd name="connsiteY0" fmla="*/ 489858 h 863871"/>
              <a:gd name="connsiteX1" fmla="*/ 2031070 w 7679092"/>
              <a:gd name="connsiteY1" fmla="*/ 833119 h 863871"/>
              <a:gd name="connsiteX2" fmla="*/ 2199260 w 7679092"/>
              <a:gd name="connsiteY2" fmla="*/ 843694 h 863871"/>
              <a:gd name="connsiteX3" fmla="*/ 7679092 w 7679092"/>
              <a:gd name="connsiteY3" fmla="*/ 212947 h 863871"/>
              <a:gd name="connsiteX4" fmla="*/ 5878285 w 7679092"/>
              <a:gd name="connsiteY4" fmla="*/ 0 h 863871"/>
              <a:gd name="connsiteX5" fmla="*/ 0 w 7679092"/>
              <a:gd name="connsiteY5" fmla="*/ 489858 h 863871"/>
              <a:gd name="connsiteX0" fmla="*/ 0 w 7982235"/>
              <a:gd name="connsiteY0" fmla="*/ 489858 h 863871"/>
              <a:gd name="connsiteX1" fmla="*/ 2031070 w 7982235"/>
              <a:gd name="connsiteY1" fmla="*/ 833119 h 863871"/>
              <a:gd name="connsiteX2" fmla="*/ 2199260 w 7982235"/>
              <a:gd name="connsiteY2" fmla="*/ 843694 h 863871"/>
              <a:gd name="connsiteX3" fmla="*/ 7982235 w 7982235"/>
              <a:gd name="connsiteY3" fmla="*/ 132702 h 863871"/>
              <a:gd name="connsiteX4" fmla="*/ 5878285 w 7982235"/>
              <a:gd name="connsiteY4" fmla="*/ 0 h 863871"/>
              <a:gd name="connsiteX5" fmla="*/ 0 w 7982235"/>
              <a:gd name="connsiteY5" fmla="*/ 489858 h 863871"/>
              <a:gd name="connsiteX0" fmla="*/ 0 w 8035731"/>
              <a:gd name="connsiteY0" fmla="*/ 489858 h 863871"/>
              <a:gd name="connsiteX1" fmla="*/ 2031070 w 8035731"/>
              <a:gd name="connsiteY1" fmla="*/ 833119 h 863871"/>
              <a:gd name="connsiteX2" fmla="*/ 2199260 w 8035731"/>
              <a:gd name="connsiteY2" fmla="*/ 843694 h 863871"/>
              <a:gd name="connsiteX3" fmla="*/ 8035731 w 8035731"/>
              <a:gd name="connsiteY3" fmla="*/ 34627 h 863871"/>
              <a:gd name="connsiteX4" fmla="*/ 5878285 w 8035731"/>
              <a:gd name="connsiteY4" fmla="*/ 0 h 863871"/>
              <a:gd name="connsiteX5" fmla="*/ 0 w 8035731"/>
              <a:gd name="connsiteY5" fmla="*/ 489858 h 863871"/>
              <a:gd name="connsiteX0" fmla="*/ 0 w 8026816"/>
              <a:gd name="connsiteY0" fmla="*/ 489858 h 863871"/>
              <a:gd name="connsiteX1" fmla="*/ 2031070 w 8026816"/>
              <a:gd name="connsiteY1" fmla="*/ 833119 h 863871"/>
              <a:gd name="connsiteX2" fmla="*/ 2199260 w 8026816"/>
              <a:gd name="connsiteY2" fmla="*/ 843694 h 863871"/>
              <a:gd name="connsiteX3" fmla="*/ 8026816 w 8026816"/>
              <a:gd name="connsiteY3" fmla="*/ 284275 h 863871"/>
              <a:gd name="connsiteX4" fmla="*/ 5878285 w 8026816"/>
              <a:gd name="connsiteY4" fmla="*/ 0 h 863871"/>
              <a:gd name="connsiteX5" fmla="*/ 0 w 8026816"/>
              <a:gd name="connsiteY5" fmla="*/ 489858 h 863871"/>
              <a:gd name="connsiteX0" fmla="*/ 0 w 8026816"/>
              <a:gd name="connsiteY0" fmla="*/ 489858 h 863871"/>
              <a:gd name="connsiteX1" fmla="*/ 2031070 w 8026816"/>
              <a:gd name="connsiteY1" fmla="*/ 833119 h 863871"/>
              <a:gd name="connsiteX2" fmla="*/ 2199260 w 8026816"/>
              <a:gd name="connsiteY2" fmla="*/ 843694 h 863871"/>
              <a:gd name="connsiteX3" fmla="*/ 8026816 w 8026816"/>
              <a:gd name="connsiteY3" fmla="*/ 177283 h 863871"/>
              <a:gd name="connsiteX4" fmla="*/ 5878285 w 8026816"/>
              <a:gd name="connsiteY4" fmla="*/ 0 h 863871"/>
              <a:gd name="connsiteX5" fmla="*/ 0 w 8026816"/>
              <a:gd name="connsiteY5" fmla="*/ 489858 h 863871"/>
              <a:gd name="connsiteX0" fmla="*/ 0 w 7242209"/>
              <a:gd name="connsiteY0" fmla="*/ 489858 h 863871"/>
              <a:gd name="connsiteX1" fmla="*/ 2031070 w 7242209"/>
              <a:gd name="connsiteY1" fmla="*/ 833119 h 863871"/>
              <a:gd name="connsiteX2" fmla="*/ 2199260 w 7242209"/>
              <a:gd name="connsiteY2" fmla="*/ 843694 h 863871"/>
              <a:gd name="connsiteX3" fmla="*/ 7242209 w 7242209"/>
              <a:gd name="connsiteY3" fmla="*/ 177283 h 863871"/>
              <a:gd name="connsiteX4" fmla="*/ 5878285 w 7242209"/>
              <a:gd name="connsiteY4" fmla="*/ 0 h 863871"/>
              <a:gd name="connsiteX5" fmla="*/ 0 w 7242209"/>
              <a:gd name="connsiteY5" fmla="*/ 489858 h 863871"/>
              <a:gd name="connsiteX0" fmla="*/ 0 w 7215461"/>
              <a:gd name="connsiteY0" fmla="*/ 489858 h 863871"/>
              <a:gd name="connsiteX1" fmla="*/ 2031070 w 7215461"/>
              <a:gd name="connsiteY1" fmla="*/ 833119 h 863871"/>
              <a:gd name="connsiteX2" fmla="*/ 2199260 w 7215461"/>
              <a:gd name="connsiteY2" fmla="*/ 843694 h 863871"/>
              <a:gd name="connsiteX3" fmla="*/ 7215461 w 7215461"/>
              <a:gd name="connsiteY3" fmla="*/ 328854 h 863871"/>
              <a:gd name="connsiteX4" fmla="*/ 5878285 w 7215461"/>
              <a:gd name="connsiteY4" fmla="*/ 0 h 863871"/>
              <a:gd name="connsiteX5" fmla="*/ 0 w 7215461"/>
              <a:gd name="connsiteY5" fmla="*/ 489858 h 863871"/>
              <a:gd name="connsiteX0" fmla="*/ 0 w 7215461"/>
              <a:gd name="connsiteY0" fmla="*/ 596850 h 970863"/>
              <a:gd name="connsiteX1" fmla="*/ 2031070 w 7215461"/>
              <a:gd name="connsiteY1" fmla="*/ 940111 h 970863"/>
              <a:gd name="connsiteX2" fmla="*/ 2199260 w 7215461"/>
              <a:gd name="connsiteY2" fmla="*/ 950686 h 970863"/>
              <a:gd name="connsiteX3" fmla="*/ 7215461 w 7215461"/>
              <a:gd name="connsiteY3" fmla="*/ 435846 h 970863"/>
              <a:gd name="connsiteX4" fmla="*/ 5628637 w 7215461"/>
              <a:gd name="connsiteY4" fmla="*/ 0 h 970863"/>
              <a:gd name="connsiteX5" fmla="*/ 0 w 7215461"/>
              <a:gd name="connsiteY5" fmla="*/ 596850 h 970863"/>
              <a:gd name="connsiteX0" fmla="*/ 0 w 7063889"/>
              <a:gd name="connsiteY0" fmla="*/ 596850 h 970863"/>
              <a:gd name="connsiteX1" fmla="*/ 2031070 w 7063889"/>
              <a:gd name="connsiteY1" fmla="*/ 940111 h 970863"/>
              <a:gd name="connsiteX2" fmla="*/ 2199260 w 7063889"/>
              <a:gd name="connsiteY2" fmla="*/ 950686 h 970863"/>
              <a:gd name="connsiteX3" fmla="*/ 7063889 w 7063889"/>
              <a:gd name="connsiteY3" fmla="*/ 355603 h 970863"/>
              <a:gd name="connsiteX4" fmla="*/ 5628637 w 7063889"/>
              <a:gd name="connsiteY4" fmla="*/ 0 h 970863"/>
              <a:gd name="connsiteX5" fmla="*/ 0 w 7063889"/>
              <a:gd name="connsiteY5" fmla="*/ 596850 h 970863"/>
              <a:gd name="connsiteX0" fmla="*/ 0 w 6921233"/>
              <a:gd name="connsiteY0" fmla="*/ 596850 h 970863"/>
              <a:gd name="connsiteX1" fmla="*/ 2031070 w 6921233"/>
              <a:gd name="connsiteY1" fmla="*/ 940111 h 970863"/>
              <a:gd name="connsiteX2" fmla="*/ 2199260 w 6921233"/>
              <a:gd name="connsiteY2" fmla="*/ 950686 h 970863"/>
              <a:gd name="connsiteX3" fmla="*/ 6921233 w 6921233"/>
              <a:gd name="connsiteY3" fmla="*/ 302106 h 970863"/>
              <a:gd name="connsiteX4" fmla="*/ 5628637 w 6921233"/>
              <a:gd name="connsiteY4" fmla="*/ 0 h 970863"/>
              <a:gd name="connsiteX5" fmla="*/ 0 w 6921233"/>
              <a:gd name="connsiteY5" fmla="*/ 596850 h 970863"/>
              <a:gd name="connsiteX0" fmla="*/ 0 w 6921233"/>
              <a:gd name="connsiteY0" fmla="*/ 659262 h 1033275"/>
              <a:gd name="connsiteX1" fmla="*/ 2031070 w 6921233"/>
              <a:gd name="connsiteY1" fmla="*/ 1002523 h 1033275"/>
              <a:gd name="connsiteX2" fmla="*/ 2199260 w 6921233"/>
              <a:gd name="connsiteY2" fmla="*/ 1013098 h 1033275"/>
              <a:gd name="connsiteX3" fmla="*/ 6921233 w 6921233"/>
              <a:gd name="connsiteY3" fmla="*/ 364518 h 1033275"/>
              <a:gd name="connsiteX4" fmla="*/ 5468149 w 6921233"/>
              <a:gd name="connsiteY4" fmla="*/ 0 h 1033275"/>
              <a:gd name="connsiteX5" fmla="*/ 0 w 6921233"/>
              <a:gd name="connsiteY5" fmla="*/ 659262 h 1033275"/>
              <a:gd name="connsiteX0" fmla="*/ 0 w 6921233"/>
              <a:gd name="connsiteY0" fmla="*/ 489858 h 863871"/>
              <a:gd name="connsiteX1" fmla="*/ 2031070 w 6921233"/>
              <a:gd name="connsiteY1" fmla="*/ 833119 h 863871"/>
              <a:gd name="connsiteX2" fmla="*/ 2199260 w 6921233"/>
              <a:gd name="connsiteY2" fmla="*/ 843694 h 863871"/>
              <a:gd name="connsiteX3" fmla="*/ 6921233 w 6921233"/>
              <a:gd name="connsiteY3" fmla="*/ 195114 h 863871"/>
              <a:gd name="connsiteX4" fmla="*/ 5280914 w 6921233"/>
              <a:gd name="connsiteY4" fmla="*/ 0 h 863871"/>
              <a:gd name="connsiteX5" fmla="*/ 0 w 6921233"/>
              <a:gd name="connsiteY5" fmla="*/ 489858 h 863871"/>
              <a:gd name="connsiteX0" fmla="*/ 0 w 6921233"/>
              <a:gd name="connsiteY0" fmla="*/ 579018 h 953031"/>
              <a:gd name="connsiteX1" fmla="*/ 2031070 w 6921233"/>
              <a:gd name="connsiteY1" fmla="*/ 922279 h 953031"/>
              <a:gd name="connsiteX2" fmla="*/ 2199260 w 6921233"/>
              <a:gd name="connsiteY2" fmla="*/ 932854 h 953031"/>
              <a:gd name="connsiteX3" fmla="*/ 6921233 w 6921233"/>
              <a:gd name="connsiteY3" fmla="*/ 284274 h 953031"/>
              <a:gd name="connsiteX4" fmla="*/ 5156091 w 6921233"/>
              <a:gd name="connsiteY4" fmla="*/ 0 h 953031"/>
              <a:gd name="connsiteX5" fmla="*/ 0 w 6921233"/>
              <a:gd name="connsiteY5" fmla="*/ 579018 h 953031"/>
              <a:gd name="connsiteX0" fmla="*/ 0 w 6921233"/>
              <a:gd name="connsiteY0" fmla="*/ 489858 h 863871"/>
              <a:gd name="connsiteX1" fmla="*/ 2031070 w 6921233"/>
              <a:gd name="connsiteY1" fmla="*/ 833119 h 863871"/>
              <a:gd name="connsiteX2" fmla="*/ 2199260 w 6921233"/>
              <a:gd name="connsiteY2" fmla="*/ 843694 h 863871"/>
              <a:gd name="connsiteX3" fmla="*/ 6921233 w 6921233"/>
              <a:gd name="connsiteY3" fmla="*/ 195114 h 863871"/>
              <a:gd name="connsiteX4" fmla="*/ 5004519 w 6921233"/>
              <a:gd name="connsiteY4" fmla="*/ 0 h 863871"/>
              <a:gd name="connsiteX5" fmla="*/ 0 w 6921233"/>
              <a:gd name="connsiteY5" fmla="*/ 489858 h 863871"/>
              <a:gd name="connsiteX0" fmla="*/ 0 w 6921233"/>
              <a:gd name="connsiteY0" fmla="*/ 516606 h 890619"/>
              <a:gd name="connsiteX1" fmla="*/ 2031070 w 6921233"/>
              <a:gd name="connsiteY1" fmla="*/ 859867 h 890619"/>
              <a:gd name="connsiteX2" fmla="*/ 2199260 w 6921233"/>
              <a:gd name="connsiteY2" fmla="*/ 870442 h 890619"/>
              <a:gd name="connsiteX3" fmla="*/ 6921233 w 6921233"/>
              <a:gd name="connsiteY3" fmla="*/ 221862 h 890619"/>
              <a:gd name="connsiteX4" fmla="*/ 4835116 w 6921233"/>
              <a:gd name="connsiteY4" fmla="*/ 0 h 890619"/>
              <a:gd name="connsiteX5" fmla="*/ 0 w 6921233"/>
              <a:gd name="connsiteY5" fmla="*/ 516606 h 890619"/>
              <a:gd name="connsiteX0" fmla="*/ 0 w 7028224"/>
              <a:gd name="connsiteY0" fmla="*/ 516606 h 890619"/>
              <a:gd name="connsiteX1" fmla="*/ 2031070 w 7028224"/>
              <a:gd name="connsiteY1" fmla="*/ 859867 h 890619"/>
              <a:gd name="connsiteX2" fmla="*/ 2199260 w 7028224"/>
              <a:gd name="connsiteY2" fmla="*/ 870442 h 890619"/>
              <a:gd name="connsiteX3" fmla="*/ 7028224 w 7028224"/>
              <a:gd name="connsiteY3" fmla="*/ 150534 h 890619"/>
              <a:gd name="connsiteX4" fmla="*/ 4835116 w 7028224"/>
              <a:gd name="connsiteY4" fmla="*/ 0 h 890619"/>
              <a:gd name="connsiteX5" fmla="*/ 0 w 7028224"/>
              <a:gd name="connsiteY5" fmla="*/ 516606 h 89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28224" h="890619">
                <a:moveTo>
                  <a:pt x="0" y="516606"/>
                </a:moveTo>
                <a:lnTo>
                  <a:pt x="2031070" y="859867"/>
                </a:lnTo>
                <a:cubicBezTo>
                  <a:pt x="2397613" y="918840"/>
                  <a:pt x="2187777" y="875833"/>
                  <a:pt x="2199260" y="870442"/>
                </a:cubicBezTo>
                <a:lnTo>
                  <a:pt x="7028224" y="150534"/>
                </a:lnTo>
                <a:lnTo>
                  <a:pt x="4835116" y="0"/>
                </a:lnTo>
                <a:lnTo>
                  <a:pt x="0" y="516606"/>
                </a:lnTo>
                <a:close/>
              </a:path>
            </a:pathLst>
          </a:custGeom>
          <a:solidFill>
            <a:schemeClr val="tx1">
              <a:lumMod val="50000"/>
              <a:lumOff val="50000"/>
              <a:alpha val="25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ectangle 7">
            <a:extLst>
              <a:ext uri="{FF2B5EF4-FFF2-40B4-BE49-F238E27FC236}">
                <a16:creationId xmlns:a16="http://schemas.microsoft.com/office/drawing/2014/main" id="{AADFEFAB-AD8E-46E1-B211-5AE49F2FD12A}"/>
              </a:ext>
            </a:extLst>
          </p:cNvPr>
          <p:cNvSpPr/>
          <p:nvPr/>
        </p:nvSpPr>
        <p:spPr>
          <a:xfrm>
            <a:off x="1697450" y="4425235"/>
            <a:ext cx="1656184" cy="360040"/>
          </a:xfrm>
          <a:prstGeom prst="rect">
            <a:avLst/>
          </a:prstGeom>
          <a:solidFill>
            <a:schemeClr val="accent1"/>
          </a:solidFill>
          <a:ln>
            <a:noFill/>
          </a:ln>
          <a:scene3d>
            <a:camera prst="orthographicFront">
              <a:rot lat="297669" lon="18624798" rev="52620"/>
            </a:camera>
            <a:lightRig rig="threePt" dir="t">
              <a:rot lat="0" lon="0" rev="1800000"/>
            </a:lightRig>
          </a:scene3d>
          <a:sp3d extrusionH="21717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ectangle 8">
            <a:extLst>
              <a:ext uri="{FF2B5EF4-FFF2-40B4-BE49-F238E27FC236}">
                <a16:creationId xmlns:a16="http://schemas.microsoft.com/office/drawing/2014/main" id="{B965A7D4-FAF8-4B8A-AF19-F646FBAF92EF}"/>
              </a:ext>
            </a:extLst>
          </p:cNvPr>
          <p:cNvSpPr/>
          <p:nvPr/>
        </p:nvSpPr>
        <p:spPr>
          <a:xfrm>
            <a:off x="4627382" y="4228585"/>
            <a:ext cx="1656184" cy="360040"/>
          </a:xfrm>
          <a:prstGeom prst="rect">
            <a:avLst/>
          </a:prstGeom>
          <a:solidFill>
            <a:schemeClr val="accent2"/>
          </a:solidFill>
          <a:ln>
            <a:noFill/>
          </a:ln>
          <a:scene3d>
            <a:camera prst="orthographicFront">
              <a:rot lat="297669" lon="18624798" rev="52620"/>
            </a:camera>
            <a:lightRig rig="threePt" dir="t">
              <a:rot lat="0" lon="0" rev="1800000"/>
            </a:lightRig>
          </a:scene3d>
          <a:sp3d extrusionH="217170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9">
            <a:extLst>
              <a:ext uri="{FF2B5EF4-FFF2-40B4-BE49-F238E27FC236}">
                <a16:creationId xmlns:a16="http://schemas.microsoft.com/office/drawing/2014/main" id="{A130E2EE-B977-47E1-A6F1-26BEA4AB7013}"/>
              </a:ext>
            </a:extLst>
          </p:cNvPr>
          <p:cNvSpPr/>
          <p:nvPr/>
        </p:nvSpPr>
        <p:spPr>
          <a:xfrm>
            <a:off x="7569859" y="3980033"/>
            <a:ext cx="1656184" cy="360040"/>
          </a:xfrm>
          <a:prstGeom prst="rect">
            <a:avLst/>
          </a:prstGeom>
          <a:solidFill>
            <a:schemeClr val="accent3"/>
          </a:solidFill>
          <a:ln>
            <a:noFill/>
          </a:ln>
          <a:scene3d>
            <a:camera prst="orthographicFront">
              <a:rot lat="297669" lon="18624798" rev="52620"/>
            </a:camera>
            <a:lightRig rig="threePt" dir="t">
              <a:rot lat="0" lon="0" rev="1800000"/>
            </a:lightRig>
          </a:scene3d>
          <a:sp3d extrusionH="217170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10">
            <a:extLst>
              <a:ext uri="{FF2B5EF4-FFF2-40B4-BE49-F238E27FC236}">
                <a16:creationId xmlns:a16="http://schemas.microsoft.com/office/drawing/2014/main" id="{E073A600-717D-43D4-B1F7-ED769B7B2440}"/>
              </a:ext>
            </a:extLst>
          </p:cNvPr>
          <p:cNvSpPr/>
          <p:nvPr/>
        </p:nvSpPr>
        <p:spPr>
          <a:xfrm>
            <a:off x="10535816" y="3747862"/>
            <a:ext cx="1656184" cy="360040"/>
          </a:xfrm>
          <a:prstGeom prst="rect">
            <a:avLst/>
          </a:prstGeom>
          <a:solidFill>
            <a:schemeClr val="accent4"/>
          </a:solidFill>
          <a:ln>
            <a:noFill/>
          </a:ln>
          <a:scene3d>
            <a:camera prst="orthographicFront">
              <a:rot lat="297669" lon="18624798" rev="52620"/>
            </a:camera>
            <a:lightRig rig="threePt" dir="t">
              <a:rot lat="0" lon="0" rev="1800000"/>
            </a:lightRig>
          </a:scene3d>
          <a:sp3d extrusionH="2171700">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Arc 11">
            <a:extLst>
              <a:ext uri="{FF2B5EF4-FFF2-40B4-BE49-F238E27FC236}">
                <a16:creationId xmlns:a16="http://schemas.microsoft.com/office/drawing/2014/main" id="{0F8154EE-D9B2-42E5-935F-0032460B0A4E}"/>
              </a:ext>
            </a:extLst>
          </p:cNvPr>
          <p:cNvSpPr/>
          <p:nvPr/>
        </p:nvSpPr>
        <p:spPr>
          <a:xfrm rot="685139">
            <a:off x="2490499" y="4569252"/>
            <a:ext cx="2274213" cy="777093"/>
          </a:xfrm>
          <a:prstGeom prst="arc">
            <a:avLst>
              <a:gd name="adj1" fmla="val 20633190"/>
              <a:gd name="adj2" fmla="val 9870224"/>
            </a:avLst>
          </a:prstGeom>
          <a:ln w="19050">
            <a:solidFill>
              <a:schemeClr val="accent1"/>
            </a:solidFill>
            <a:prstDash val="sysDash"/>
            <a:headEnd type="triangl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28" name="Arc 59">
            <a:extLst>
              <a:ext uri="{FF2B5EF4-FFF2-40B4-BE49-F238E27FC236}">
                <a16:creationId xmlns:a16="http://schemas.microsoft.com/office/drawing/2014/main" id="{18A2A970-5011-4925-8C1A-9BAE31FD4B9C}"/>
              </a:ext>
            </a:extLst>
          </p:cNvPr>
          <p:cNvSpPr/>
          <p:nvPr/>
        </p:nvSpPr>
        <p:spPr>
          <a:xfrm rot="361354">
            <a:off x="5520726" y="4277214"/>
            <a:ext cx="2274213" cy="777093"/>
          </a:xfrm>
          <a:prstGeom prst="arc">
            <a:avLst>
              <a:gd name="adj1" fmla="val 20633190"/>
              <a:gd name="adj2" fmla="val 9870224"/>
            </a:avLst>
          </a:prstGeom>
          <a:ln w="19050">
            <a:solidFill>
              <a:schemeClr val="accent2"/>
            </a:solidFill>
            <a:prstDash val="sysDash"/>
            <a:headEnd type="triangl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35" name="Прямоугольник 34"/>
          <p:cNvSpPr/>
          <p:nvPr/>
        </p:nvSpPr>
        <p:spPr>
          <a:xfrm>
            <a:off x="536713" y="256768"/>
            <a:ext cx="11340548" cy="461665"/>
          </a:xfrm>
          <a:prstGeom prst="rect">
            <a:avLst/>
          </a:prstGeom>
        </p:spPr>
        <p:txBody>
          <a:bodyPr wrap="square">
            <a:spAutoFit/>
          </a:bodyPr>
          <a:lstStyle/>
          <a:p>
            <a:pPr algn="ctr"/>
            <a:r>
              <a:rPr lang="ro-MD" sz="2400" b="1" dirty="0" smtClean="0">
                <a:latin typeface="Times New Roman" panose="02020603050405020304" pitchFamily="18" charset="0"/>
                <a:cs typeface="Times New Roman" panose="02020603050405020304" pitchFamily="18" charset="0"/>
              </a:rPr>
              <a:t>2. Rolul ONU (Organizația Națiunilor Unite) în asigurarea securității internaționale</a:t>
            </a:r>
            <a:endParaRPr lang="ro-MD" sz="2400" b="1" dirty="0">
              <a:latin typeface="Times New Roman" panose="02020603050405020304" pitchFamily="18" charset="0"/>
              <a:cs typeface="Times New Roman" panose="02020603050405020304" pitchFamily="18" charset="0"/>
            </a:endParaRPr>
          </a:p>
        </p:txBody>
      </p:sp>
      <p:pic>
        <p:nvPicPr>
          <p:cNvPr id="36" name="Рисунок 35"/>
          <p:cNvPicPr>
            <a:picLocks noChangeAspect="1"/>
          </p:cNvPicPr>
          <p:nvPr/>
        </p:nvPicPr>
        <p:blipFill>
          <a:blip r:embed="rId2"/>
          <a:stretch>
            <a:fillRect/>
          </a:stretch>
        </p:blipFill>
        <p:spPr>
          <a:xfrm>
            <a:off x="9650527" y="4726192"/>
            <a:ext cx="2324100" cy="19621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7" name="Прямоугольник 36"/>
          <p:cNvSpPr/>
          <p:nvPr/>
        </p:nvSpPr>
        <p:spPr>
          <a:xfrm>
            <a:off x="445694" y="1776506"/>
            <a:ext cx="2648369" cy="2554545"/>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Înfiinţată la 26 iunie 1945 şi devenită efectivă la 24 octombrie 1945, Organizaţia Naţiunilor Unite şi-a stabilit ca principal scop menţinerea păcii şi securităţii internaţionale şi promovarea cooperării economice, sociale, culturale şi umanitare. </a:t>
            </a:r>
            <a:endParaRPr lang="ro-MD" sz="1600" dirty="0">
              <a:latin typeface="Times New Roman" panose="02020603050405020304" pitchFamily="18" charset="0"/>
              <a:cs typeface="Times New Roman" panose="02020603050405020304" pitchFamily="18" charset="0"/>
            </a:endParaRPr>
          </a:p>
        </p:txBody>
      </p:sp>
      <p:sp>
        <p:nvSpPr>
          <p:cNvPr id="38" name="Прямоугольник 37"/>
          <p:cNvSpPr/>
          <p:nvPr/>
        </p:nvSpPr>
        <p:spPr>
          <a:xfrm>
            <a:off x="3381431" y="1129980"/>
            <a:ext cx="2836390" cy="2800767"/>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În ceea ce priveşte pacea şi securitatea internaţională, de la crearea sa, ONU a fost adesea chemată să prevină disputele ce s-ar fi putut transforma în conflicte armate, să convingă părţile opozante să folosească masa de discuţii, şi nu forţa armată, sau să ajute la restabilirea păcii în cazul declanşării vreunui conflict. </a:t>
            </a:r>
            <a:endParaRPr lang="ro-MD" sz="1600" dirty="0">
              <a:latin typeface="Times New Roman" panose="02020603050405020304" pitchFamily="18" charset="0"/>
              <a:cs typeface="Times New Roman" panose="02020603050405020304" pitchFamily="18" charset="0"/>
            </a:endParaRPr>
          </a:p>
        </p:txBody>
      </p:sp>
      <p:sp>
        <p:nvSpPr>
          <p:cNvPr id="40" name="Прямоугольник 39"/>
          <p:cNvSpPr/>
          <p:nvPr/>
        </p:nvSpPr>
        <p:spPr>
          <a:xfrm>
            <a:off x="6419323" y="1467163"/>
            <a:ext cx="2717478" cy="2308324"/>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ONU a reconstruit o nouă gamă de instrumente, accentuând prevenirea conflictelor, adaptând continuu operaţiunile de menţinere a păcii, implicând organizaţiile internaţionale şi consolidând construirea păcii post-conflictuale. </a:t>
            </a:r>
            <a:endParaRPr lang="ro-MD" sz="1600" dirty="0">
              <a:latin typeface="Times New Roman" panose="02020603050405020304" pitchFamily="18" charset="0"/>
              <a:cs typeface="Times New Roman" panose="02020603050405020304" pitchFamily="18" charset="0"/>
            </a:endParaRPr>
          </a:p>
        </p:txBody>
      </p:sp>
      <p:sp>
        <p:nvSpPr>
          <p:cNvPr id="41" name="Прямоугольник 40"/>
          <p:cNvSpPr/>
          <p:nvPr/>
        </p:nvSpPr>
        <p:spPr>
          <a:xfrm>
            <a:off x="9357535" y="733059"/>
            <a:ext cx="2666729" cy="2893100"/>
          </a:xfrm>
          <a:prstGeom prst="rect">
            <a:avLst/>
          </a:prstGeom>
        </p:spPr>
        <p:txBody>
          <a:bodyPr wrap="square">
            <a:spAutoFit/>
          </a:bodyPr>
          <a:lstStyle/>
          <a:p>
            <a:r>
              <a:rPr lang="en-US" sz="1400" dirty="0" smtClean="0">
                <a:latin typeface="Times New Roman" panose="02020603050405020304" pitchFamily="18" charset="0"/>
                <a:cs typeface="Times New Roman" panose="02020603050405020304" pitchFamily="18" charset="0"/>
              </a:rPr>
              <a:t>Experienţa</a:t>
            </a:r>
            <a:r>
              <a:rPr lang="ro-MD"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a </a:t>
            </a:r>
            <a:r>
              <a:rPr lang="en-US" sz="1400" dirty="0">
                <a:latin typeface="Times New Roman" panose="02020603050405020304" pitchFamily="18" charset="0"/>
                <a:cs typeface="Times New Roman" panose="02020603050405020304" pitchFamily="18" charset="0"/>
              </a:rPr>
              <a:t>făcut ca ONU să se concentreze mai mult </a:t>
            </a:r>
            <a:r>
              <a:rPr lang="en-US" sz="1400" dirty="0" smtClean="0">
                <a:latin typeface="Times New Roman" panose="02020603050405020304" pitchFamily="18" charset="0"/>
                <a:cs typeface="Times New Roman" panose="02020603050405020304" pitchFamily="18" charset="0"/>
              </a:rPr>
              <a:t>pe </a:t>
            </a:r>
            <a:r>
              <a:rPr lang="en-US" sz="1400" dirty="0">
                <a:latin typeface="Times New Roman" panose="02020603050405020304" pitchFamily="18" charset="0"/>
                <a:cs typeface="Times New Roman" panose="02020603050405020304" pitchFamily="18" charset="0"/>
              </a:rPr>
              <a:t>construirea păcii şi pe sprijinirea structurilor ce o vor consolida. O altă coordonată importantă a activităţii ONU este susţinerea dezvoltării economice şi sociale a statelor </a:t>
            </a:r>
            <a:r>
              <a:rPr lang="en-US" sz="1400" dirty="0" smtClean="0">
                <a:latin typeface="Times New Roman" panose="02020603050405020304" pitchFamily="18" charset="0"/>
                <a:cs typeface="Times New Roman" panose="02020603050405020304" pitchFamily="18" charset="0"/>
              </a:rPr>
              <a:t>lumii</a:t>
            </a:r>
            <a:r>
              <a:rPr lang="ro-MD" sz="1400" dirty="0">
                <a:latin typeface="Times New Roman" panose="02020603050405020304" pitchFamily="18" charset="0"/>
                <a:cs typeface="Times New Roman" panose="02020603050405020304" pitchFamily="18" charset="0"/>
              </a:rPr>
              <a:t>. ONU se ghidează după următorul principiu: pacea şi securitatea durabile sunt posibile numai dacă este asigurată bunăstarea economică şi socială a oamenilor din toată lumea.</a:t>
            </a:r>
            <a:endParaRPr lang="en-US" sz="1400" dirty="0">
              <a:latin typeface="Times New Roman" panose="02020603050405020304" pitchFamily="18" charset="0"/>
              <a:cs typeface="Times New Roman" panose="02020603050405020304" pitchFamily="18" charset="0"/>
            </a:endParaRPr>
          </a:p>
        </p:txBody>
      </p:sp>
      <p:sp>
        <p:nvSpPr>
          <p:cNvPr id="29" name="Arc 59">
            <a:extLst>
              <a:ext uri="{FF2B5EF4-FFF2-40B4-BE49-F238E27FC236}">
                <a16:creationId xmlns:a16="http://schemas.microsoft.com/office/drawing/2014/main" id="{77B31606-14D6-4176-9A70-3879D0FFDE75}"/>
              </a:ext>
            </a:extLst>
          </p:cNvPr>
          <p:cNvSpPr/>
          <p:nvPr/>
        </p:nvSpPr>
        <p:spPr>
          <a:xfrm rot="633345">
            <a:off x="8353381" y="4037629"/>
            <a:ext cx="2274213" cy="777093"/>
          </a:xfrm>
          <a:prstGeom prst="arc">
            <a:avLst>
              <a:gd name="adj1" fmla="val 20633190"/>
              <a:gd name="adj2" fmla="val 9870224"/>
            </a:avLst>
          </a:prstGeom>
          <a:ln w="19050">
            <a:solidFill>
              <a:schemeClr val="accent3"/>
            </a:solidFill>
            <a:prstDash val="sysDash"/>
            <a:headEnd type="triangl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42" name="Прямоугольник 41"/>
          <p:cNvSpPr/>
          <p:nvPr/>
        </p:nvSpPr>
        <p:spPr>
          <a:xfrm>
            <a:off x="754723" y="5632205"/>
            <a:ext cx="8585296" cy="830997"/>
          </a:xfrm>
          <a:prstGeom prst="rect">
            <a:avLst/>
          </a:prstGeom>
          <a:solidFill>
            <a:schemeClr val="accent1">
              <a:lumMod val="20000"/>
              <a:lumOff val="80000"/>
            </a:schemeClr>
          </a:solidFill>
        </p:spPr>
        <p:txBody>
          <a:bodyPr wrap="square">
            <a:spAutoFit/>
          </a:bodyPr>
          <a:lstStyle/>
          <a:p>
            <a:pPr algn="ctr"/>
            <a:r>
              <a:rPr lang="en-US" sz="1600" dirty="0">
                <a:latin typeface="Times New Roman" panose="02020603050405020304" pitchFamily="18" charset="0"/>
                <a:cs typeface="Times New Roman" panose="02020603050405020304" pitchFamily="18" charset="0"/>
              </a:rPr>
              <a:t>ONU, ca organizaţie mondială, are şansa de a deveni în viitor o instituţie internaţională de securitate eficientă, în măsura în care va persista în reformă, în care vor fi investite în ea mijloacele necesare dar se vor face şi investiţii în </a:t>
            </a:r>
            <a:r>
              <a:rPr lang="en-US" sz="1600" dirty="0" smtClean="0">
                <a:latin typeface="Times New Roman" panose="02020603050405020304" pitchFamily="18" charset="0"/>
                <a:cs typeface="Times New Roman" panose="02020603050405020304" pitchFamily="18" charset="0"/>
              </a:rPr>
              <a:t>schimbare</a:t>
            </a:r>
            <a:r>
              <a:rPr lang="ro-MD"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7788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sp>
        <p:nvSpPr>
          <p:cNvPr id="4" name="Right Arrow 5">
            <a:extLst>
              <a:ext uri="{FF2B5EF4-FFF2-40B4-BE49-F238E27FC236}">
                <a16:creationId xmlns:a16="http://schemas.microsoft.com/office/drawing/2014/main" id="{2D3A2FE2-0D42-4306-85F3-594E43B4A80E}"/>
              </a:ext>
            </a:extLst>
          </p:cNvPr>
          <p:cNvSpPr/>
          <p:nvPr/>
        </p:nvSpPr>
        <p:spPr>
          <a:xfrm flipH="1">
            <a:off x="-2" y="627017"/>
            <a:ext cx="10781211" cy="2144099"/>
          </a:xfrm>
          <a:prstGeom prst="rightArrow">
            <a:avLst>
              <a:gd name="adj1" fmla="val 66050"/>
              <a:gd name="adj2" fmla="val 7567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o-MD" altLang="ko-KR" sz="1600" dirty="0" smtClean="0">
              <a:solidFill>
                <a:schemeClr val="tx1"/>
              </a:solidFill>
              <a:latin typeface="Times New Roman" panose="02020603050405020304" pitchFamily="18" charset="0"/>
              <a:cs typeface="Times New Roman" panose="02020603050405020304" pitchFamily="18" charset="0"/>
            </a:endParaRPr>
          </a:p>
          <a:p>
            <a:pPr algn="just"/>
            <a:endParaRPr lang="ro-MD" altLang="ko-KR" sz="1600" dirty="0">
              <a:solidFill>
                <a:schemeClr val="tx1"/>
              </a:solidFill>
              <a:latin typeface="Times New Roman" panose="02020603050405020304" pitchFamily="18" charset="0"/>
              <a:cs typeface="Times New Roman" panose="02020603050405020304" pitchFamily="18" charset="0"/>
            </a:endParaRPr>
          </a:p>
          <a:p>
            <a:pPr algn="ctr"/>
            <a:r>
              <a:rPr lang="ro-MD" altLang="ko-KR" sz="1600" dirty="0" smtClean="0">
                <a:solidFill>
                  <a:schemeClr val="tx1"/>
                </a:solidFill>
                <a:latin typeface="Times New Roman" panose="02020603050405020304" pitchFamily="18" charset="0"/>
                <a:cs typeface="Times New Roman" panose="02020603050405020304" pitchFamily="18" charset="0"/>
              </a:rPr>
              <a:t>Organizația pentru Securitate și Cooperare în Europa (OSCE) este o organizație internațională pentru securitate. Se concentrează asupra prevenirii conflictelor, administrării crizelor și reconstrucției post-conflictuale</a:t>
            </a:r>
            <a:r>
              <a:rPr lang="ro-MD" altLang="ko-KR" sz="1600" dirty="0">
                <a:solidFill>
                  <a:schemeClr val="tx1"/>
                </a:solidFill>
                <a:latin typeface="Times New Roman" panose="02020603050405020304" pitchFamily="18" charset="0"/>
                <a:cs typeface="Times New Roman" panose="02020603050405020304" pitchFamily="18" charset="0"/>
              </a:rPr>
              <a:t>. Este formata din 57 de țări participante din Europa, Mediterană, Caucaz, Asia Centrală și America de Nord, acoperind spațiul emisferei nordice "de la Vancouver la Vladivostok".</a:t>
            </a:r>
          </a:p>
          <a:p>
            <a:pPr algn="just"/>
            <a:endParaRPr lang="ro-MD" altLang="ko-KR" sz="1600" dirty="0">
              <a:solidFill>
                <a:schemeClr val="tx1"/>
              </a:solidFill>
              <a:latin typeface="Times New Roman" panose="02020603050405020304" pitchFamily="18" charset="0"/>
              <a:cs typeface="Times New Roman" panose="02020603050405020304" pitchFamily="18" charset="0"/>
            </a:endParaRPr>
          </a:p>
          <a:p>
            <a:pPr algn="ctr"/>
            <a:endParaRPr lang="ro-MD" altLang="ko-KR" sz="1600" dirty="0">
              <a:solidFill>
                <a:schemeClr val="tx1"/>
              </a:solidFill>
              <a:latin typeface="Times New Roman" panose="02020603050405020304" pitchFamily="18" charset="0"/>
              <a:cs typeface="Times New Roman" panose="02020603050405020304" pitchFamily="18" charset="0"/>
            </a:endParaRPr>
          </a:p>
        </p:txBody>
      </p:sp>
      <p:sp>
        <p:nvSpPr>
          <p:cNvPr id="5" name="Right Arrow 54">
            <a:extLst>
              <a:ext uri="{FF2B5EF4-FFF2-40B4-BE49-F238E27FC236}">
                <a16:creationId xmlns:a16="http://schemas.microsoft.com/office/drawing/2014/main" id="{0FE2AFA6-2E28-44AA-BB33-59CD1A0C16BD}"/>
              </a:ext>
            </a:extLst>
          </p:cNvPr>
          <p:cNvSpPr/>
          <p:nvPr/>
        </p:nvSpPr>
        <p:spPr>
          <a:xfrm flipH="1">
            <a:off x="583473" y="2403566"/>
            <a:ext cx="10136773" cy="1698170"/>
          </a:xfrm>
          <a:prstGeom prst="rightArrow">
            <a:avLst>
              <a:gd name="adj1" fmla="val 66050"/>
              <a:gd name="adj2" fmla="val 75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altLang="ko-KR" sz="1400" dirty="0" smtClean="0">
                <a:latin typeface="Times New Roman" panose="02020603050405020304" pitchFamily="18" charset="0"/>
                <a:cs typeface="Times New Roman" panose="02020603050405020304" pitchFamily="18" charset="0"/>
              </a:rPr>
              <a:t> OSCE are o abordare cuprinzătoare a securității care cuprinde aspecte politico-militare, economice, de mediu și umane</a:t>
            </a:r>
            <a:r>
              <a:rPr lang="ro-MD" altLang="ko-KR" sz="1400" dirty="0">
                <a:latin typeface="Times New Roman" panose="02020603050405020304" pitchFamily="18" charset="0"/>
                <a:cs typeface="Times New Roman" panose="02020603050405020304" pitchFamily="18" charset="0"/>
              </a:rPr>
              <a:t>. Abordarea sa cuprinzătoare a securității, care încorporează soluționarea conflictelor și gestionarea disputelor, controlul armelor convenționale, amenințările transnaționale, problemele legate de securitatea economică și de mediu și respectarea drepturilor omului și a libertăților fundamentale este un punct forte. </a:t>
            </a:r>
          </a:p>
        </p:txBody>
      </p:sp>
      <p:sp>
        <p:nvSpPr>
          <p:cNvPr id="6" name="Right Arrow 55">
            <a:extLst>
              <a:ext uri="{FF2B5EF4-FFF2-40B4-BE49-F238E27FC236}">
                <a16:creationId xmlns:a16="http://schemas.microsoft.com/office/drawing/2014/main" id="{529F96B2-E360-4F4E-B593-6CD9AC6832DF}"/>
              </a:ext>
            </a:extLst>
          </p:cNvPr>
          <p:cNvSpPr/>
          <p:nvPr/>
        </p:nvSpPr>
        <p:spPr>
          <a:xfrm flipH="1">
            <a:off x="1262743" y="5228019"/>
            <a:ext cx="9457503" cy="1629981"/>
          </a:xfrm>
          <a:prstGeom prst="rightArrow">
            <a:avLst>
              <a:gd name="adj1" fmla="val 66050"/>
              <a:gd name="adj2" fmla="val 7567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altLang="ko-KR" sz="1400" dirty="0" smtClean="0">
                <a:latin typeface="Times New Roman" panose="02020603050405020304" pitchFamily="18" charset="0"/>
                <a:cs typeface="Times New Roman" panose="02020603050405020304" pitchFamily="18" charset="0"/>
              </a:rPr>
              <a:t>Un instrument este oportunitatea pentru un grup de treisprezece state interesate de a solicita o reuniune de urgență pentru a aborda o amenințare la adresa unui principiu al Actului final de la Helsinki sau o amenințare majoră la adresa păcii. Un alt instrument sunt misiunile OSCE, care au adus contribuții majore la forjarea păcii în Bosnia și în Cecenia, precum și la stabilitatea în alte zone.</a:t>
            </a:r>
            <a:endParaRPr lang="ro-MD" altLang="ko-KR" sz="1400" dirty="0">
              <a:latin typeface="Times New Roman" panose="02020603050405020304" pitchFamily="18" charset="0"/>
              <a:cs typeface="Times New Roman" panose="02020603050405020304" pitchFamily="18" charset="0"/>
            </a:endParaRPr>
          </a:p>
        </p:txBody>
      </p:sp>
      <p:sp>
        <p:nvSpPr>
          <p:cNvPr id="7" name="Right Arrow 56">
            <a:extLst>
              <a:ext uri="{FF2B5EF4-FFF2-40B4-BE49-F238E27FC236}">
                <a16:creationId xmlns:a16="http://schemas.microsoft.com/office/drawing/2014/main" id="{1AE33DF2-E738-498D-B03B-DF47B223D2CC}"/>
              </a:ext>
            </a:extLst>
          </p:cNvPr>
          <p:cNvSpPr/>
          <p:nvPr/>
        </p:nvSpPr>
        <p:spPr>
          <a:xfrm flipH="1">
            <a:off x="714104" y="3706138"/>
            <a:ext cx="10036623" cy="1917479"/>
          </a:xfrm>
          <a:prstGeom prst="rightArrow">
            <a:avLst>
              <a:gd name="adj1" fmla="val 66050"/>
              <a:gd name="adj2" fmla="val 7567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altLang="ko-KR" sz="1400" dirty="0" smtClean="0">
                <a:latin typeface="Times New Roman" panose="02020603050405020304" pitchFamily="18" charset="0"/>
                <a:cs typeface="Times New Roman" panose="02020603050405020304" pitchFamily="18" charset="0"/>
              </a:rPr>
              <a:t>OSCE are un set de angajamente și măsuri pentru a ajuta la reducerea amenințărilor transnaționale la securitate , cum ar fi cibernetica, terorismul și crima organizată gravă. Aceasta include 16 măsuri de consolidare a încrederii cibernetice</a:t>
            </a:r>
            <a:r>
              <a:rPr lang="ro-MD" altLang="ko-KR" sz="1400" dirty="0">
                <a:latin typeface="Times New Roman" panose="02020603050405020304" pitchFamily="18" charset="0"/>
                <a:cs typeface="Times New Roman" panose="02020603050405020304" pitchFamily="18" charset="0"/>
              </a:rPr>
              <a:t>. OSCE a deschis noi baze în dezvoltarea unor instrumente eficiente pentru prevenirea conflictelor, gestionarea crizelor și reabilitarea post-conflict pentru a aborda aceste diferite riscuri și amenințări la adresa securității. Unele instrumente abordează cauzele fundamentale ale tensiunii; alții se concentrează pe simptomele necazului. </a:t>
            </a:r>
          </a:p>
        </p:txBody>
      </p:sp>
      <p:sp>
        <p:nvSpPr>
          <p:cNvPr id="31" name="Прямоугольник 30"/>
          <p:cNvSpPr/>
          <p:nvPr/>
        </p:nvSpPr>
        <p:spPr>
          <a:xfrm>
            <a:off x="113210" y="240780"/>
            <a:ext cx="12078789" cy="707886"/>
          </a:xfrm>
          <a:prstGeom prst="rect">
            <a:avLst/>
          </a:prstGeom>
        </p:spPr>
        <p:txBody>
          <a:bodyPr wrap="square">
            <a:spAutoFit/>
          </a:bodyPr>
          <a:lstStyle/>
          <a:p>
            <a:pPr algn="ctr"/>
            <a:r>
              <a:rPr lang="ro-MD" sz="2000" b="1" dirty="0" smtClean="0">
                <a:latin typeface="Times New Roman" panose="02020603050405020304" pitchFamily="18" charset="0"/>
                <a:cs typeface="Times New Roman" panose="02020603050405020304" pitchFamily="18" charset="0"/>
              </a:rPr>
              <a:t>3. </a:t>
            </a:r>
            <a:r>
              <a:rPr lang="en-US" sz="2000" b="1" dirty="0" smtClean="0">
                <a:latin typeface="Times New Roman" panose="02020603050405020304" pitchFamily="18" charset="0"/>
                <a:cs typeface="Times New Roman" panose="02020603050405020304" pitchFamily="18" charset="0"/>
              </a:rPr>
              <a:t>Rolul </a:t>
            </a:r>
            <a:r>
              <a:rPr lang="en-US" sz="2000" b="1" dirty="0">
                <a:latin typeface="Times New Roman" panose="02020603050405020304" pitchFamily="18" charset="0"/>
                <a:cs typeface="Times New Roman" panose="02020603050405020304" pitchFamily="18" charset="0"/>
              </a:rPr>
              <a:t>OSCE (Organizația pentru Securitate </a:t>
            </a:r>
            <a:r>
              <a:rPr lang="en-US" sz="2000" b="1" dirty="0" smtClean="0">
                <a:latin typeface="Times New Roman" panose="02020603050405020304" pitchFamily="18" charset="0"/>
                <a:cs typeface="Times New Roman" panose="02020603050405020304" pitchFamily="18" charset="0"/>
              </a:rPr>
              <a:t>și</a:t>
            </a:r>
            <a:r>
              <a:rPr lang="ro-MD"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Cooperare </a:t>
            </a:r>
            <a:r>
              <a:rPr lang="en-US" sz="2000" b="1" dirty="0">
                <a:latin typeface="Times New Roman" panose="02020603050405020304" pitchFamily="18" charset="0"/>
                <a:cs typeface="Times New Roman" panose="02020603050405020304" pitchFamily="18" charset="0"/>
              </a:rPr>
              <a:t>în Europa) în asigurarea securității internaționale</a:t>
            </a:r>
          </a:p>
        </p:txBody>
      </p:sp>
      <p:pic>
        <p:nvPicPr>
          <p:cNvPr id="32" name="Рисунок 31"/>
          <p:cNvPicPr>
            <a:picLocks noChangeAspect="1"/>
          </p:cNvPicPr>
          <p:nvPr/>
        </p:nvPicPr>
        <p:blipFill>
          <a:blip r:embed="rId2"/>
          <a:stretch>
            <a:fillRect/>
          </a:stretch>
        </p:blipFill>
        <p:spPr>
          <a:xfrm rot="5400000">
            <a:off x="8603156" y="3269157"/>
            <a:ext cx="5833601" cy="1344085"/>
          </a:xfrm>
          <a:prstGeom prst="rect">
            <a:avLst/>
          </a:prstGeom>
        </p:spPr>
      </p:pic>
    </p:spTree>
    <p:extLst>
      <p:ext uri="{BB962C8B-B14F-4D97-AF65-F5344CB8AC3E}">
        <p14:creationId xmlns:p14="http://schemas.microsoft.com/office/powerpoint/2010/main" val="3827296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2000">
              <a:schemeClr val="accent4">
                <a:lumMod val="60000"/>
                <a:lumOff val="40000"/>
              </a:schemeClr>
            </a:gs>
            <a:gs pos="100000">
              <a:schemeClr val="tx1">
                <a:lumMod val="95000"/>
                <a:lumOff val="5000"/>
              </a:schemeClr>
            </a:gs>
            <a:gs pos="96000">
              <a:schemeClr val="accent1">
                <a:lumMod val="45000"/>
                <a:lumOff val="55000"/>
              </a:schemeClr>
            </a:gs>
            <a:gs pos="99000">
              <a:schemeClr val="accent1">
                <a:lumMod val="45000"/>
                <a:lumOff val="55000"/>
              </a:schemeClr>
            </a:gs>
            <a:gs pos="77000">
              <a:schemeClr val="accent1">
                <a:lumMod val="30000"/>
                <a:lumOff val="70000"/>
              </a:schemeClr>
            </a:gs>
          </a:gsLst>
          <a:lin ang="10800000" scaled="1"/>
        </a:gradFill>
        <a:effectLst/>
      </p:bgPr>
    </p:bg>
    <p:spTree>
      <p:nvGrpSpPr>
        <p:cNvPr id="1" name=""/>
        <p:cNvGrpSpPr/>
        <p:nvPr/>
      </p:nvGrpSpPr>
      <p:grpSpPr>
        <a:xfrm>
          <a:off x="0" y="0"/>
          <a:ext cx="0" cy="0"/>
          <a:chOff x="0" y="0"/>
          <a:chExt cx="0" cy="0"/>
        </a:xfrm>
      </p:grpSpPr>
      <p:sp>
        <p:nvSpPr>
          <p:cNvPr id="4" name="Прямоугольник 3"/>
          <p:cNvSpPr/>
          <p:nvPr/>
        </p:nvSpPr>
        <p:spPr>
          <a:xfrm>
            <a:off x="4173469" y="266002"/>
            <a:ext cx="3589444" cy="369332"/>
          </a:xfrm>
          <a:prstGeom prst="rect">
            <a:avLst/>
          </a:prstGeom>
        </p:spPr>
        <p:txBody>
          <a:bodyPr wrap="none">
            <a:spAutoFit/>
          </a:bodyPr>
          <a:lstStyle/>
          <a:p>
            <a:r>
              <a:rPr lang="ro-MD" b="1" i="1" dirty="0" smtClean="0">
                <a:latin typeface="Times New Roman" panose="02020603050405020304" pitchFamily="18" charset="0"/>
                <a:cs typeface="Times New Roman" panose="02020603050405020304" pitchFamily="18" charset="0"/>
              </a:rPr>
              <a:t>Principalele organe ale organizației</a:t>
            </a:r>
            <a:endParaRPr lang="ro-MD" b="1" i="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679660" y="1154086"/>
            <a:ext cx="11059102" cy="5438103"/>
          </a:xfrm>
          <a:prstGeom prst="rect">
            <a:avLst/>
          </a:prstGeom>
        </p:spPr>
      </p:pic>
    </p:spTree>
    <p:extLst>
      <p:ext uri="{BB962C8B-B14F-4D97-AF65-F5344CB8AC3E}">
        <p14:creationId xmlns:p14="http://schemas.microsoft.com/office/powerpoint/2010/main" val="269213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LLPPT-208">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208">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04">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3116</TotalTime>
  <Words>1650</Words>
  <Application>Microsoft Office PowerPoint</Application>
  <PresentationFormat>Широкоэкранный</PresentationFormat>
  <Paragraphs>63</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13</vt:i4>
      </vt:variant>
    </vt:vector>
  </HeadingPairs>
  <TitlesOfParts>
    <vt:vector size="21" baseType="lpstr">
      <vt:lpstr>맑은 고딕</vt:lpstr>
      <vt:lpstr>Arial</vt:lpstr>
      <vt:lpstr>Arial Unicode MS</vt:lpstr>
      <vt:lpstr>Calibri</vt:lpstr>
      <vt:lpstr>Times New Roman</vt:lpstr>
      <vt:lpstr>Cover and End Slide Master</vt:lpstr>
      <vt:lpstr>Contents Slide Master</vt:lpstr>
      <vt:lpstr>Section Break Slide Master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Admin</cp:lastModifiedBy>
  <cp:revision>115</cp:revision>
  <dcterms:created xsi:type="dcterms:W3CDTF">2020-01-20T05:08:25Z</dcterms:created>
  <dcterms:modified xsi:type="dcterms:W3CDTF">2021-12-12T01:51:23Z</dcterms:modified>
</cp:coreProperties>
</file>