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78" r:id="rId5"/>
    <p:sldId id="279" r:id="rId6"/>
    <p:sldId id="280" r:id="rId7"/>
    <p:sldId id="282" r:id="rId8"/>
    <p:sldId id="281" r:id="rId9"/>
    <p:sldId id="283" r:id="rId10"/>
    <p:sldId id="284" r:id="rId11"/>
    <p:sldId id="286" r:id="rId12"/>
    <p:sldId id="287" r:id="rId13"/>
    <p:sldId id="28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19" autoAdjust="0"/>
  </p:normalViewPr>
  <p:slideViewPr>
    <p:cSldViewPr snapToGrid="0">
      <p:cViewPr varScale="1">
        <p:scale>
          <a:sx n="105" d="100"/>
          <a:sy n="105" d="100"/>
        </p:scale>
        <p:origin x="120"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12/5/2021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12/5/2021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0" y="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4" y="1506755"/>
            <a:ext cx="3485073" cy="2420504"/>
          </a:xfrm>
        </p:spPr>
        <p:txBody>
          <a:bodyPr>
            <a:normAutofit/>
          </a:bodyPr>
          <a:lstStyle/>
          <a:p>
            <a:pPr>
              <a:lnSpc>
                <a:spcPct val="105000"/>
              </a:lnSpc>
              <a:spcAft>
                <a:spcPts val="800"/>
              </a:spcAft>
              <a:tabLst>
                <a:tab pos="1684020" algn="l"/>
              </a:tabLst>
            </a:pPr>
            <a:r>
              <a:rPr lang="ro-RO" sz="2800" dirty="0">
                <a:effectLst/>
                <a:latin typeface="Bahnschrift SemiCondensed" panose="020B0502040204020203" pitchFamily="34" charset="0"/>
                <a:ea typeface="Calibri" panose="020F0502020204030204" pitchFamily="34" charset="0"/>
                <a:cs typeface="Times New Roman" panose="02020603050405020304" pitchFamily="18" charset="0"/>
              </a:rPr>
              <a:t>Mediul International de Securitate. Elemente de Analiza </a:t>
            </a:r>
            <a:r>
              <a:rPr lang="ro-RO" sz="2800" dirty="0">
                <a:effectLst/>
                <a:latin typeface="Bahnschrift SemiCondensed" panose="020B0502040204020203" pitchFamily="34" charset="0"/>
                <a:ea typeface="Calibri" panose="020F0502020204030204" pitchFamily="34" charset="0"/>
              </a:rPr>
              <a:t>in Conditiile Globalizarii</a:t>
            </a:r>
            <a:endParaRPr lang="en-US" dirty="0">
              <a:latin typeface="Bahnschrift SemiCondensed" panose="020B0502040204020203" pitchFamily="34" charset="0"/>
            </a:endParaRP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461530" y="4182948"/>
            <a:ext cx="3485072" cy="1026544"/>
          </a:xfrm>
        </p:spPr>
        <p:txBody>
          <a:bodyPr>
            <a:normAutofit fontScale="92500" lnSpcReduction="10000"/>
          </a:bodyPr>
          <a:lstStyle/>
          <a:p>
            <a:pPr algn="r">
              <a:lnSpc>
                <a:spcPct val="120000"/>
              </a:lnSpc>
              <a:spcAft>
                <a:spcPts val="800"/>
              </a:spcAft>
            </a:pPr>
            <a:r>
              <a:rPr lang="ro-RO" sz="900" dirty="0">
                <a:effectLst/>
                <a:latin typeface="Arial Black" panose="020B0A04020102020204" pitchFamily="34" charset="0"/>
                <a:ea typeface="Calibri" panose="020F0502020204030204" pitchFamily="34" charset="0"/>
                <a:cs typeface="Times New Roman" panose="02020603050405020304" pitchFamily="18" charset="0"/>
              </a:rPr>
              <a:t>Realizat de: Mocreac Gheorghe,</a:t>
            </a:r>
            <a:endParaRPr lang="ru-RU" sz="900" dirty="0">
              <a:effectLst/>
              <a:latin typeface="Arial Black" panose="020B0A04020102020204" pitchFamily="34" charset="0"/>
              <a:ea typeface="Calibri" panose="020F0502020204030204" pitchFamily="34" charset="0"/>
              <a:cs typeface="Times New Roman" panose="02020603050405020304" pitchFamily="18" charset="0"/>
            </a:endParaRPr>
          </a:p>
          <a:p>
            <a:pPr algn="r">
              <a:lnSpc>
                <a:spcPct val="120000"/>
              </a:lnSpc>
              <a:spcAft>
                <a:spcPts val="800"/>
              </a:spcAft>
            </a:pPr>
            <a:r>
              <a:rPr lang="ro-RO" sz="900" dirty="0">
                <a:effectLst/>
                <a:latin typeface="Arial Black" panose="020B0A04020102020204" pitchFamily="34" charset="0"/>
                <a:ea typeface="Calibri" panose="020F0502020204030204" pitchFamily="34" charset="0"/>
                <a:cs typeface="Times New Roman" panose="02020603050405020304" pitchFamily="18" charset="0"/>
              </a:rPr>
              <a:t>Ionesie Ion,</a:t>
            </a:r>
            <a:endParaRPr lang="ru-RU" sz="900" dirty="0">
              <a:effectLst/>
              <a:latin typeface="Arial Black" panose="020B0A04020102020204" pitchFamily="34" charset="0"/>
              <a:ea typeface="Calibri" panose="020F0502020204030204" pitchFamily="34" charset="0"/>
              <a:cs typeface="Times New Roman" panose="02020603050405020304" pitchFamily="18" charset="0"/>
            </a:endParaRPr>
          </a:p>
          <a:p>
            <a:pPr algn="r">
              <a:lnSpc>
                <a:spcPct val="120000"/>
              </a:lnSpc>
              <a:spcAft>
                <a:spcPts val="800"/>
              </a:spcAft>
            </a:pPr>
            <a:r>
              <a:rPr lang="ro-RO" sz="900" dirty="0">
                <a:effectLst/>
                <a:latin typeface="Arial Black" panose="020B0A04020102020204" pitchFamily="34" charset="0"/>
                <a:ea typeface="Calibri" panose="020F0502020204030204" pitchFamily="34" charset="0"/>
                <a:cs typeface="Times New Roman" panose="02020603050405020304" pitchFamily="18" charset="0"/>
              </a:rPr>
              <a:t>gr 301.</a:t>
            </a:r>
            <a:endParaRPr lang="ru-RU" sz="900" dirty="0">
              <a:effectLst/>
              <a:latin typeface="Arial Black" panose="020B0A04020102020204" pitchFamily="34" charset="0"/>
              <a:ea typeface="Calibri" panose="020F0502020204030204" pitchFamily="34" charset="0"/>
              <a:cs typeface="Times New Roman" panose="02020603050405020304" pitchFamily="18" charset="0"/>
            </a:endParaRPr>
          </a:p>
          <a:p>
            <a:pPr algn="r">
              <a:lnSpc>
                <a:spcPct val="120000"/>
              </a:lnSpc>
              <a:spcAft>
                <a:spcPts val="800"/>
              </a:spcAft>
            </a:pPr>
            <a:r>
              <a:rPr lang="ro-RO" sz="900" dirty="0">
                <a:effectLst/>
                <a:latin typeface="Arial Black" panose="020B0A04020102020204" pitchFamily="34" charset="0"/>
                <a:ea typeface="Calibri" panose="020F0502020204030204" pitchFamily="34" charset="0"/>
                <a:cs typeface="Times New Roman" panose="02020603050405020304" pitchFamily="18" charset="0"/>
              </a:rPr>
              <a:t>Coordonator: Ilasciuc A, lector</a:t>
            </a:r>
            <a:endParaRPr lang="ru-RU" sz="900" dirty="0">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FF82-F711-44F2-90E4-015A1D85278D}"/>
              </a:ext>
            </a:extLst>
          </p:cNvPr>
          <p:cNvSpPr>
            <a:spLocks noGrp="1"/>
          </p:cNvSpPr>
          <p:nvPr>
            <p:ph type="title"/>
          </p:nvPr>
        </p:nvSpPr>
        <p:spPr/>
        <p:txBody>
          <a:bodyPr/>
          <a:lstStyle/>
          <a:p>
            <a:r>
              <a:rPr lang="ro-MD" sz="1800" b="1" dirty="0">
                <a:solidFill>
                  <a:schemeClr val="tx1"/>
                </a:solidFill>
                <a:effectLst/>
                <a:latin typeface="Times New Roman" panose="02020603050405020304" pitchFamily="18" charset="0"/>
                <a:ea typeface="Times New Roman" panose="02020603050405020304" pitchFamily="18" charset="0"/>
              </a:rPr>
              <a:t>Bibliografie</a:t>
            </a:r>
            <a:endParaRPr lang="ru-RU" dirty="0">
              <a:solidFill>
                <a:schemeClr val="tx1"/>
              </a:solidFill>
            </a:endParaRPr>
          </a:p>
        </p:txBody>
      </p:sp>
      <p:sp>
        <p:nvSpPr>
          <p:cNvPr id="3" name="Content Placeholder 2">
            <a:extLst>
              <a:ext uri="{FF2B5EF4-FFF2-40B4-BE49-F238E27FC236}">
                <a16:creationId xmlns:a16="http://schemas.microsoft.com/office/drawing/2014/main" id="{19240829-7926-4474-A42B-ED17373B1FA1}"/>
              </a:ext>
            </a:extLst>
          </p:cNvPr>
          <p:cNvSpPr>
            <a:spLocks noGrp="1"/>
          </p:cNvSpPr>
          <p:nvPr>
            <p:ph idx="1"/>
          </p:nvPr>
        </p:nvSpPr>
        <p:spPr/>
        <p:txBody>
          <a:bodyPr>
            <a:normAutofit fontScale="47500" lnSpcReduction="20000"/>
          </a:bodyPr>
          <a:lstStyle/>
          <a:p>
            <a:pPr fontAlgn="base">
              <a:lnSpc>
                <a:spcPct val="150000"/>
              </a:lnSpc>
            </a:pPr>
            <a:r>
              <a:rPr lang="en-US" sz="1800" dirty="0">
                <a:solidFill>
                  <a:schemeClr val="tx1"/>
                </a:solidFill>
                <a:effectLst/>
                <a:latin typeface="Times New Roman" panose="02020603050405020304" pitchFamily="18" charset="0"/>
                <a:ea typeface="Times New Roman" panose="02020603050405020304" pitchFamily="18" charset="0"/>
              </a:rPr>
              <a:t>1.L. </a:t>
            </a:r>
            <a:r>
              <a:rPr lang="en-US" sz="1800" dirty="0" err="1">
                <a:solidFill>
                  <a:schemeClr val="tx1"/>
                </a:solidFill>
                <a:effectLst/>
                <a:latin typeface="Times New Roman" panose="02020603050405020304" pitchFamily="18" charset="0"/>
                <a:ea typeface="Times New Roman" panose="02020603050405020304" pitchFamily="18" charset="0"/>
              </a:rPr>
              <a:t>Mureşan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Uniunea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Europeană</a:t>
            </a:r>
            <a:r>
              <a:rPr lang="en-US" sz="1800" dirty="0">
                <a:solidFill>
                  <a:schemeClr val="tx1"/>
                </a:solidFill>
                <a:effectLst/>
                <a:latin typeface="Times New Roman" panose="02020603050405020304" pitchFamily="18" charset="0"/>
                <a:ea typeface="Times New Roman" panose="02020603050405020304" pitchFamily="18" charset="0"/>
              </a:rPr>
              <a:t> – </a:t>
            </a:r>
            <a:r>
              <a:rPr lang="en-US" sz="1800" dirty="0" err="1">
                <a:solidFill>
                  <a:schemeClr val="tx1"/>
                </a:solidFill>
                <a:effectLst/>
                <a:latin typeface="Times New Roman" panose="02020603050405020304" pitchFamily="18" charset="0"/>
                <a:ea typeface="Times New Roman" panose="02020603050405020304" pitchFamily="18" charset="0"/>
              </a:rPr>
              <a:t>Politica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europeană</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securitate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şi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apărare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lucrare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elaborată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cadrul</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Proiectului</a:t>
            </a:r>
            <a:r>
              <a:rPr lang="en-US" sz="1800" dirty="0">
                <a:solidFill>
                  <a:schemeClr val="tx1"/>
                </a:solidFill>
                <a:effectLst/>
                <a:latin typeface="Times New Roman" panose="02020603050405020304" pitchFamily="18" charset="0"/>
                <a:ea typeface="Times New Roman" panose="02020603050405020304" pitchFamily="18" charset="0"/>
              </a:rPr>
              <a:t> Phare RO-2002/000-586.03.01.04.02, „</a:t>
            </a:r>
            <a:r>
              <a:rPr lang="en-US" sz="1800" dirty="0" err="1">
                <a:solidFill>
                  <a:schemeClr val="tx1"/>
                </a:solidFill>
                <a:effectLst/>
                <a:latin typeface="Times New Roman" panose="02020603050405020304" pitchFamily="18" charset="0"/>
                <a:ea typeface="Times New Roman" panose="02020603050405020304" pitchFamily="18" charset="0"/>
              </a:rPr>
              <a:t>Formare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iniţială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afaceri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europene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pentru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funcţionarii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publici</a:t>
            </a:r>
            <a:r>
              <a:rPr lang="en-US" sz="1800" dirty="0">
                <a:solidFill>
                  <a:schemeClr val="tx1"/>
                </a:solidFill>
                <a:effectLst/>
                <a:latin typeface="Times New Roman" panose="02020603050405020304" pitchFamily="18" charset="0"/>
                <a:ea typeface="Times New Roman" panose="02020603050405020304" pitchFamily="18" charset="0"/>
              </a:rPr>
              <a:t> din </a:t>
            </a:r>
            <a:r>
              <a:rPr lang="en-US" sz="1800" dirty="0" err="1">
                <a:solidFill>
                  <a:schemeClr val="tx1"/>
                </a:solidFill>
                <a:effectLst/>
                <a:latin typeface="Times New Roman" panose="02020603050405020304" pitchFamily="18" charset="0"/>
                <a:ea typeface="Times New Roman" panose="02020603050405020304" pitchFamily="18" charset="0"/>
              </a:rPr>
              <a:t>administraţia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publică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centrală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implementat</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Institutul</a:t>
            </a:r>
            <a:r>
              <a:rPr lang="en-US" sz="1800" dirty="0">
                <a:solidFill>
                  <a:schemeClr val="tx1"/>
                </a:solidFill>
                <a:effectLst/>
                <a:latin typeface="Times New Roman" panose="02020603050405020304" pitchFamily="18" charset="0"/>
                <a:ea typeface="Times New Roman" panose="02020603050405020304" pitchFamily="18" charset="0"/>
              </a:rPr>
              <a:t> European din </a:t>
            </a:r>
            <a:r>
              <a:rPr lang="en-US" sz="1800" dirty="0" err="1">
                <a:solidFill>
                  <a:schemeClr val="tx1"/>
                </a:solidFill>
                <a:effectLst/>
                <a:latin typeface="Times New Roman" panose="02020603050405020304" pitchFamily="18" charset="0"/>
                <a:ea typeface="Times New Roman" panose="02020603050405020304" pitchFamily="18" charset="0"/>
              </a:rPr>
              <a:t>România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colaborare</a:t>
            </a:r>
            <a:r>
              <a:rPr lang="en-US" sz="1800" dirty="0">
                <a:solidFill>
                  <a:schemeClr val="tx1"/>
                </a:solidFill>
                <a:effectLst/>
                <a:latin typeface="Times New Roman" panose="02020603050405020304" pitchFamily="18" charset="0"/>
                <a:ea typeface="Times New Roman" panose="02020603050405020304" pitchFamily="18" charset="0"/>
              </a:rPr>
              <a:t> cu EUROMED-Euro </a:t>
            </a:r>
            <a:r>
              <a:rPr lang="en-US" sz="1800" dirty="0" err="1">
                <a:solidFill>
                  <a:schemeClr val="tx1"/>
                </a:solidFill>
                <a:effectLst/>
                <a:latin typeface="Times New Roman" panose="02020603050405020304" pitchFamily="18" charset="0"/>
                <a:ea typeface="Times New Roman" panose="02020603050405020304" pitchFamily="18" charset="0"/>
              </a:rPr>
              <a:t>mediteranean</a:t>
            </a:r>
            <a:r>
              <a:rPr lang="en-US" sz="1800" dirty="0">
                <a:solidFill>
                  <a:schemeClr val="tx1"/>
                </a:solidFill>
                <a:effectLst/>
                <a:latin typeface="Times New Roman" panose="02020603050405020304" pitchFamily="18" charset="0"/>
                <a:ea typeface="Times New Roman" panose="02020603050405020304" pitchFamily="18" charset="0"/>
              </a:rPr>
              <a:t> Networks din </a:t>
            </a:r>
            <a:r>
              <a:rPr lang="en-US" sz="1800" dirty="0" err="1">
                <a:solidFill>
                  <a:schemeClr val="tx1"/>
                </a:solidFill>
                <a:effectLst/>
                <a:latin typeface="Times New Roman" panose="02020603050405020304" pitchFamily="18" charset="0"/>
                <a:ea typeface="Times New Roman" panose="02020603050405020304" pitchFamily="18" charset="0"/>
              </a:rPr>
              <a:t>Belgia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anul</a:t>
            </a:r>
            <a:r>
              <a:rPr lang="en-US" sz="1800" dirty="0">
                <a:solidFill>
                  <a:schemeClr val="tx1"/>
                </a:solidFill>
                <a:effectLst/>
                <a:latin typeface="Times New Roman" panose="02020603050405020304" pitchFamily="18" charset="0"/>
                <a:ea typeface="Times New Roman" panose="02020603050405020304" pitchFamily="18" charset="0"/>
              </a:rPr>
              <a:t> 2005. </a:t>
            </a:r>
            <a:r>
              <a:rPr lang="en-US" sz="1800" dirty="0" err="1">
                <a:solidFill>
                  <a:schemeClr val="tx1"/>
                </a:solidFill>
                <a:effectLst/>
                <a:latin typeface="Times New Roman" panose="02020603050405020304" pitchFamily="18" charset="0"/>
                <a:ea typeface="Times New Roman" panose="02020603050405020304" pitchFamily="18" charset="0"/>
              </a:rPr>
              <a:t>Lucrarea</a:t>
            </a:r>
            <a:r>
              <a:rPr lang="en-US" sz="1800" dirty="0">
                <a:solidFill>
                  <a:schemeClr val="tx1"/>
                </a:solidFill>
                <a:effectLst/>
                <a:latin typeface="Times New Roman" panose="02020603050405020304" pitchFamily="18" charset="0"/>
                <a:ea typeface="Times New Roman" panose="02020603050405020304" pitchFamily="18" charset="0"/>
              </a:rPr>
              <a:t> face </a:t>
            </a:r>
            <a:r>
              <a:rPr lang="en-US" sz="1800" dirty="0" err="1">
                <a:solidFill>
                  <a:schemeClr val="tx1"/>
                </a:solidFill>
                <a:effectLst/>
                <a:latin typeface="Times New Roman" panose="02020603050405020304" pitchFamily="18" charset="0"/>
                <a:ea typeface="Times New Roman" panose="02020603050405020304" pitchFamily="18" charset="0"/>
              </a:rPr>
              <a:t>parte</a:t>
            </a:r>
            <a:r>
              <a:rPr lang="en-US" sz="1800" dirty="0">
                <a:solidFill>
                  <a:schemeClr val="tx1"/>
                </a:solidFill>
                <a:effectLst/>
                <a:latin typeface="Times New Roman" panose="02020603050405020304" pitchFamily="18" charset="0"/>
                <a:ea typeface="Times New Roman" panose="02020603050405020304" pitchFamily="18" charset="0"/>
              </a:rPr>
              <a:t> din </a:t>
            </a:r>
            <a:r>
              <a:rPr lang="en-US" sz="1800" dirty="0" err="1">
                <a:solidFill>
                  <a:schemeClr val="tx1"/>
                </a:solidFill>
                <a:effectLst/>
                <a:latin typeface="Times New Roman" panose="02020603050405020304" pitchFamily="18" charset="0"/>
                <a:ea typeface="Times New Roman" panose="02020603050405020304" pitchFamily="18" charset="0"/>
              </a:rPr>
              <a:t>Micromonografii</a:t>
            </a:r>
            <a:r>
              <a:rPr lang="en-US" sz="1800" dirty="0">
                <a:solidFill>
                  <a:schemeClr val="tx1"/>
                </a:solidFill>
                <a:effectLst/>
                <a:latin typeface="Times New Roman" panose="02020603050405020304" pitchFamily="18" charset="0"/>
                <a:ea typeface="Times New Roman" panose="02020603050405020304" pitchFamily="18" charset="0"/>
              </a:rPr>
              <a:t> – </a:t>
            </a:r>
            <a:r>
              <a:rPr lang="en-US" sz="1800" dirty="0" err="1">
                <a:solidFill>
                  <a:schemeClr val="tx1"/>
                </a:solidFill>
                <a:effectLst/>
                <a:latin typeface="Times New Roman" panose="02020603050405020304" pitchFamily="18" charset="0"/>
                <a:ea typeface="Times New Roman" panose="02020603050405020304" pitchFamily="18" charset="0"/>
              </a:rPr>
              <a:t>Politici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Europene</a:t>
            </a:r>
            <a:r>
              <a:rPr lang="en-US" sz="1800" dirty="0">
                <a:solidFill>
                  <a:schemeClr val="tx1"/>
                </a:solidFill>
                <a:effectLst/>
                <a:latin typeface="Times New Roman" panose="02020603050405020304" pitchFamily="18" charset="0"/>
                <a:ea typeface="Times New Roman" panose="02020603050405020304" pitchFamily="18" charset="0"/>
              </a:rPr>
              <a:t>.</a:t>
            </a:r>
            <a:endParaRPr lang="ru-RU" sz="1800" dirty="0">
              <a:solidFill>
                <a:schemeClr val="tx1"/>
              </a:solidFill>
              <a:effectLst/>
              <a:latin typeface="Times New Roman" panose="02020603050405020304" pitchFamily="18" charset="0"/>
              <a:ea typeface="Times New Roman" panose="02020603050405020304" pitchFamily="18" charset="0"/>
            </a:endParaRPr>
          </a:p>
          <a:p>
            <a:pPr fontAlgn="base">
              <a:lnSpc>
                <a:spcPct val="150000"/>
              </a:lnSpc>
            </a:pPr>
            <a:r>
              <a:rPr lang="en-US" sz="1800" dirty="0">
                <a:solidFill>
                  <a:schemeClr val="tx1"/>
                </a:solidFill>
                <a:effectLst/>
                <a:latin typeface="Times New Roman" panose="02020603050405020304" pitchFamily="18" charset="0"/>
                <a:ea typeface="Times New Roman" panose="02020603050405020304" pitchFamily="18" charset="0"/>
              </a:rPr>
              <a:t>2. NATO Secretary-General: Russia’s Annexation of Crimea Is Illegal and Illegitimate, https://www. brookings.edu/blog/</a:t>
            </a:r>
            <a:r>
              <a:rPr lang="en-US" sz="1800" dirty="0" err="1">
                <a:solidFill>
                  <a:schemeClr val="tx1"/>
                </a:solidFill>
                <a:effectLst/>
                <a:latin typeface="Times New Roman" panose="02020603050405020304" pitchFamily="18" charset="0"/>
                <a:ea typeface="Times New Roman" panose="02020603050405020304" pitchFamily="18" charset="0"/>
              </a:rPr>
              <a:t>brookings</a:t>
            </a:r>
            <a:r>
              <a:rPr lang="en-US" sz="1800" dirty="0">
                <a:solidFill>
                  <a:schemeClr val="tx1"/>
                </a:solidFill>
                <a:effectLst/>
                <a:latin typeface="Times New Roman" panose="02020603050405020304" pitchFamily="18" charset="0"/>
                <a:ea typeface="Times New Roman" panose="02020603050405020304" pitchFamily="18" charset="0"/>
              </a:rPr>
              <a:t>-now/2014/03/19/natosecretary-general-russias-annexation-of-crimea-isillegal-and-illegitimate/, 20 august 2017.</a:t>
            </a:r>
            <a:endParaRPr lang="ru-RU" sz="1800" dirty="0">
              <a:solidFill>
                <a:schemeClr val="tx1"/>
              </a:solidFill>
              <a:effectLst/>
              <a:latin typeface="Times New Roman" panose="02020603050405020304" pitchFamily="18" charset="0"/>
              <a:ea typeface="Times New Roman" panose="02020603050405020304" pitchFamily="18" charset="0"/>
            </a:endParaRPr>
          </a:p>
          <a:p>
            <a:pPr fontAlgn="base">
              <a:lnSpc>
                <a:spcPct val="150000"/>
              </a:lnSpc>
            </a:pPr>
            <a:r>
              <a:rPr lang="en-US" sz="1800" dirty="0">
                <a:solidFill>
                  <a:schemeClr val="tx1"/>
                </a:solidFill>
                <a:effectLst/>
                <a:latin typeface="Times New Roman" panose="02020603050405020304" pitchFamily="18" charset="0"/>
                <a:ea typeface="Times New Roman" panose="02020603050405020304" pitchFamily="18" charset="0"/>
              </a:rPr>
              <a:t>3. M. </a:t>
            </a:r>
            <a:r>
              <a:rPr lang="en-US" sz="1800" dirty="0" err="1">
                <a:solidFill>
                  <a:schemeClr val="tx1"/>
                </a:solidFill>
                <a:effectLst/>
                <a:latin typeface="Times New Roman" panose="02020603050405020304" pitchFamily="18" charset="0"/>
                <a:ea typeface="Times New Roman" panose="02020603050405020304" pitchFamily="18" charset="0"/>
              </a:rPr>
              <a:t>Şt</a:t>
            </a:r>
            <a:r>
              <a:rPr lang="en-US" sz="1800" dirty="0">
                <a:solidFill>
                  <a:schemeClr val="tx1"/>
                </a:solidFill>
                <a:effectLst/>
                <a:latin typeface="Times New Roman" panose="02020603050405020304" pitchFamily="18" charset="0"/>
                <a:ea typeface="Times New Roman" panose="02020603050405020304" pitchFamily="18" charset="0"/>
              </a:rPr>
              <a:t> Dinu, G. </a:t>
            </a:r>
            <a:r>
              <a:rPr lang="en-US" sz="1800" dirty="0" err="1">
                <a:solidFill>
                  <a:schemeClr val="tx1"/>
                </a:solidFill>
                <a:effectLst/>
                <a:latin typeface="Times New Roman" panose="02020603050405020304" pitchFamily="18" charset="0"/>
                <a:ea typeface="Times New Roman" panose="02020603050405020304" pitchFamily="18" charset="0"/>
              </a:rPr>
              <a:t>Alexandrescu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Surse</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instabilitate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Editura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Universităţii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Naţionale</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Apărare</a:t>
            </a:r>
            <a:r>
              <a:rPr lang="en-US" sz="1800" dirty="0">
                <a:solidFill>
                  <a:schemeClr val="tx1"/>
                </a:solidFill>
                <a:effectLst/>
                <a:latin typeface="Times New Roman" panose="02020603050405020304" pitchFamily="18" charset="0"/>
                <a:ea typeface="Times New Roman" panose="02020603050405020304" pitchFamily="18" charset="0"/>
              </a:rPr>
              <a:t> „Carol I”, </a:t>
            </a:r>
            <a:r>
              <a:rPr lang="en-US" sz="1800" dirty="0" err="1">
                <a:solidFill>
                  <a:schemeClr val="tx1"/>
                </a:solidFill>
                <a:effectLst/>
                <a:latin typeface="Times New Roman" panose="02020603050405020304" pitchFamily="18" charset="0"/>
                <a:ea typeface="Times New Roman" panose="02020603050405020304" pitchFamily="18" charset="0"/>
              </a:rPr>
              <a:t>Bucureşti</a:t>
            </a:r>
            <a:r>
              <a:rPr lang="en-US" sz="1800" dirty="0">
                <a:solidFill>
                  <a:schemeClr val="tx1"/>
                </a:solidFill>
                <a:effectLst/>
                <a:latin typeface="Times New Roman" panose="02020603050405020304" pitchFamily="18" charset="0"/>
                <a:ea typeface="Times New Roman" panose="02020603050405020304" pitchFamily="18" charset="0"/>
              </a:rPr>
              <a:t>, 2007, apud B. Buzan, </a:t>
            </a:r>
            <a:r>
              <a:rPr lang="en-US" sz="1800" dirty="0" err="1">
                <a:solidFill>
                  <a:schemeClr val="tx1"/>
                </a:solidFill>
                <a:effectLst/>
                <a:latin typeface="Times New Roman" panose="02020603050405020304" pitchFamily="18" charset="0"/>
                <a:ea typeface="Times New Roman" panose="02020603050405020304" pitchFamily="18" charset="0"/>
              </a:rPr>
              <a:t>Popoarele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statele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şi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teama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Editura</a:t>
            </a:r>
            <a:r>
              <a:rPr lang="en-US" sz="1800" dirty="0">
                <a:solidFill>
                  <a:schemeClr val="tx1"/>
                </a:solidFill>
                <a:effectLst/>
                <a:latin typeface="Times New Roman" panose="02020603050405020304" pitchFamily="18" charset="0"/>
                <a:ea typeface="Times New Roman" panose="02020603050405020304" pitchFamily="18" charset="0"/>
              </a:rPr>
              <a:t> Cartier, </a:t>
            </a:r>
            <a:r>
              <a:rPr lang="en-US" sz="1800" dirty="0" err="1">
                <a:solidFill>
                  <a:schemeClr val="tx1"/>
                </a:solidFill>
                <a:effectLst/>
                <a:latin typeface="Times New Roman" panose="02020603050405020304" pitchFamily="18" charset="0"/>
                <a:ea typeface="Times New Roman" panose="02020603050405020304" pitchFamily="18" charset="0"/>
              </a:rPr>
              <a:t>Chişinău</a:t>
            </a:r>
            <a:r>
              <a:rPr lang="en-US" sz="1800" dirty="0">
                <a:solidFill>
                  <a:schemeClr val="tx1"/>
                </a:solidFill>
                <a:effectLst/>
                <a:latin typeface="Times New Roman" panose="02020603050405020304" pitchFamily="18" charset="0"/>
                <a:ea typeface="Times New Roman" panose="02020603050405020304" pitchFamily="18" charset="0"/>
              </a:rPr>
              <a:t>, 2000.</a:t>
            </a:r>
            <a:endParaRPr lang="ru-RU" sz="1800" dirty="0">
              <a:solidFill>
                <a:schemeClr val="tx1"/>
              </a:solidFill>
              <a:effectLst/>
              <a:latin typeface="Times New Roman" panose="02020603050405020304" pitchFamily="18" charset="0"/>
              <a:ea typeface="Times New Roman" panose="02020603050405020304" pitchFamily="18" charset="0"/>
            </a:endParaRPr>
          </a:p>
          <a:p>
            <a:pPr fontAlgn="base">
              <a:lnSpc>
                <a:spcPct val="150000"/>
              </a:lnSpc>
            </a:pPr>
            <a:r>
              <a:rPr lang="en-US" sz="1800" dirty="0">
                <a:solidFill>
                  <a:schemeClr val="tx1"/>
                </a:solidFill>
                <a:effectLst/>
                <a:latin typeface="Times New Roman" panose="02020603050405020304" pitchFamily="18" charset="0"/>
                <a:ea typeface="Times New Roman" panose="02020603050405020304" pitchFamily="18" charset="0"/>
              </a:rPr>
              <a:t>4.Mureşan L., Pop A., </a:t>
            </a:r>
            <a:r>
              <a:rPr lang="en-US" sz="1800" dirty="0" err="1">
                <a:solidFill>
                  <a:schemeClr val="tx1"/>
                </a:solidFill>
                <a:effectLst/>
                <a:latin typeface="Times New Roman" panose="02020603050405020304" pitchFamily="18" charset="0"/>
                <a:ea typeface="Times New Roman" panose="02020603050405020304" pitchFamily="18" charset="0"/>
              </a:rPr>
              <a:t>Bonciu</a:t>
            </a:r>
            <a:r>
              <a:rPr lang="en-US" sz="1800" dirty="0">
                <a:solidFill>
                  <a:schemeClr val="tx1"/>
                </a:solidFill>
                <a:effectLst/>
                <a:latin typeface="Times New Roman" panose="02020603050405020304" pitchFamily="18" charset="0"/>
                <a:ea typeface="Times New Roman" panose="02020603050405020304" pitchFamily="18" charset="0"/>
              </a:rPr>
              <a:t> Fl., The European Security And </a:t>
            </a:r>
            <a:r>
              <a:rPr lang="en-US" sz="1800" dirty="0" err="1">
                <a:solidFill>
                  <a:schemeClr val="tx1"/>
                </a:solidFill>
                <a:effectLst/>
                <a:latin typeface="Times New Roman" panose="02020603050405020304" pitchFamily="18" charset="0"/>
                <a:ea typeface="Times New Roman" panose="02020603050405020304" pitchFamily="18" charset="0"/>
              </a:rPr>
              <a:t>Defence</a:t>
            </a:r>
            <a:r>
              <a:rPr lang="en-US" sz="1800" dirty="0">
                <a:solidFill>
                  <a:schemeClr val="tx1"/>
                </a:solidFill>
                <a:effectLst/>
                <a:latin typeface="Times New Roman" panose="02020603050405020304" pitchFamily="18" charset="0"/>
                <a:ea typeface="Times New Roman" panose="02020603050405020304" pitchFamily="18" charset="0"/>
              </a:rPr>
              <a:t> Policy – A factor of in </a:t>
            </a:r>
            <a:r>
              <a:rPr lang="en-US" sz="1800" dirty="0" err="1">
                <a:solidFill>
                  <a:schemeClr val="tx1"/>
                </a:solidFill>
                <a:effectLst/>
                <a:latin typeface="Times New Roman" panose="02020603050405020304" pitchFamily="18" charset="0"/>
                <a:ea typeface="Times New Roman" panose="02020603050405020304" pitchFamily="18" charset="0"/>
              </a:rPr>
              <a:t>uence</a:t>
            </a:r>
            <a:r>
              <a:rPr lang="en-US" sz="1800" dirty="0">
                <a:solidFill>
                  <a:schemeClr val="tx1"/>
                </a:solidFill>
                <a:effectLst/>
                <a:latin typeface="Times New Roman" panose="02020603050405020304" pitchFamily="18" charset="0"/>
                <a:ea typeface="Times New Roman" panose="02020603050405020304" pitchFamily="18" charset="0"/>
              </a:rPr>
              <a:t> on the actions of Romania in the field of security and </a:t>
            </a:r>
            <a:r>
              <a:rPr lang="en-US" sz="1800" dirty="0" err="1">
                <a:solidFill>
                  <a:schemeClr val="tx1"/>
                </a:solidFill>
                <a:effectLst/>
                <a:latin typeface="Times New Roman" panose="02020603050405020304" pitchFamily="18" charset="0"/>
                <a:ea typeface="Times New Roman" panose="02020603050405020304" pitchFamily="18" charset="0"/>
              </a:rPr>
              <a:t>defence</a:t>
            </a:r>
            <a:r>
              <a:rPr lang="en-US" sz="1800" dirty="0">
                <a:solidFill>
                  <a:schemeClr val="tx1"/>
                </a:solidFill>
                <a:effectLst/>
                <a:latin typeface="Times New Roman" panose="02020603050405020304" pitchFamily="18" charset="0"/>
                <a:ea typeface="Times New Roman" panose="02020603050405020304" pitchFamily="18" charset="0"/>
              </a:rPr>
              <a:t>, research paper, The European Institute of Romania, </a:t>
            </a:r>
            <a:r>
              <a:rPr lang="en-US" sz="1800" dirty="0" err="1">
                <a:solidFill>
                  <a:schemeClr val="tx1"/>
                </a:solidFill>
                <a:effectLst/>
                <a:latin typeface="Times New Roman" panose="02020603050405020304" pitchFamily="18" charset="0"/>
                <a:ea typeface="Times New Roman" panose="02020603050405020304" pitchFamily="18" charset="0"/>
              </a:rPr>
              <a:t>Bucureşti</a:t>
            </a:r>
            <a:r>
              <a:rPr lang="en-US" sz="1800" dirty="0">
                <a:solidFill>
                  <a:schemeClr val="tx1"/>
                </a:solidFill>
                <a:effectLst/>
                <a:latin typeface="Times New Roman" panose="02020603050405020304" pitchFamily="18" charset="0"/>
                <a:ea typeface="Times New Roman" panose="02020603050405020304" pitchFamily="18" charset="0"/>
              </a:rPr>
              <a:t>, 2004.</a:t>
            </a:r>
            <a:endParaRPr lang="ru-RU" sz="1800" dirty="0">
              <a:solidFill>
                <a:schemeClr val="tx1"/>
              </a:solidFill>
              <a:effectLst/>
              <a:latin typeface="Times New Roman" panose="02020603050405020304" pitchFamily="18" charset="0"/>
              <a:ea typeface="Times New Roman" panose="02020603050405020304" pitchFamily="18" charset="0"/>
            </a:endParaRPr>
          </a:p>
          <a:p>
            <a:pPr fontAlgn="base">
              <a:lnSpc>
                <a:spcPct val="150000"/>
              </a:lnSpc>
            </a:pPr>
            <a:r>
              <a:rPr lang="en-US" sz="1800" dirty="0">
                <a:solidFill>
                  <a:schemeClr val="tx1"/>
                </a:solidFill>
                <a:effectLst/>
                <a:latin typeface="Times New Roman" panose="02020603050405020304" pitchFamily="18" charset="0"/>
                <a:ea typeface="Times New Roman" panose="02020603050405020304" pitchFamily="18" charset="0"/>
              </a:rPr>
              <a:t>5. I.M. </a:t>
            </a:r>
            <a:r>
              <a:rPr lang="en-US" sz="1800" dirty="0" err="1">
                <a:solidFill>
                  <a:schemeClr val="tx1"/>
                </a:solidFill>
                <a:effectLst/>
                <a:latin typeface="Times New Roman" panose="02020603050405020304" pitchFamily="18" charset="0"/>
                <a:ea typeface="Times New Roman" panose="02020603050405020304" pitchFamily="18" charset="0"/>
              </a:rPr>
              <a:t>Paşcu</a:t>
            </a:r>
            <a:r>
              <a:rPr lang="en-US" sz="1800" dirty="0">
                <a:solidFill>
                  <a:schemeClr val="tx1"/>
                </a:solidFill>
                <a:effectLst/>
                <a:latin typeface="Times New Roman" panose="02020603050405020304" pitchFamily="18" charset="0"/>
                <a:ea typeface="Times New Roman" panose="02020603050405020304" pitchFamily="18" charset="0"/>
              </a:rPr>
              <a:t>, S.N. </a:t>
            </a:r>
            <a:r>
              <a:rPr lang="en-US" sz="1800" dirty="0" err="1">
                <a:solidFill>
                  <a:schemeClr val="tx1"/>
                </a:solidFill>
                <a:effectLst/>
                <a:latin typeface="Times New Roman" panose="02020603050405020304" pitchFamily="18" charset="0"/>
                <a:ea typeface="Times New Roman" panose="02020603050405020304" pitchFamily="18" charset="0"/>
              </a:rPr>
              <a:t>Vintilă</a:t>
            </a:r>
            <a:r>
              <a:rPr lang="en-US" sz="1800" dirty="0">
                <a:solidFill>
                  <a:schemeClr val="tx1"/>
                </a:solidFill>
                <a:effectLst/>
                <a:latin typeface="Times New Roman" panose="02020603050405020304" pitchFamily="18" charset="0"/>
                <a:ea typeface="Times New Roman" panose="02020603050405020304" pitchFamily="18" charset="0"/>
              </a:rPr>
              <a:t>, Teoria </a:t>
            </a:r>
            <a:r>
              <a:rPr lang="en-US" sz="1800" dirty="0" err="1">
                <a:solidFill>
                  <a:schemeClr val="tx1"/>
                </a:solidFill>
                <a:effectLst/>
                <a:latin typeface="Times New Roman" panose="02020603050405020304" pitchFamily="18" charset="0"/>
                <a:ea typeface="Times New Roman" panose="02020603050405020304" pitchFamily="18" charset="0"/>
              </a:rPr>
              <a:t>relaţiilor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internaţionale</a:t>
            </a:r>
            <a:r>
              <a:rPr lang="en-US" sz="1800" dirty="0">
                <a:solidFill>
                  <a:schemeClr val="tx1"/>
                </a:solidFill>
                <a:effectLst/>
                <a:latin typeface="Times New Roman" panose="02020603050405020304" pitchFamily="18" charset="0"/>
                <a:ea typeface="Times New Roman" panose="02020603050405020304" pitchFamily="18" charset="0"/>
              </a:rPr>
              <a:t>. Note de curs, </a:t>
            </a:r>
            <a:r>
              <a:rPr lang="en-US" sz="1800" dirty="0" err="1">
                <a:solidFill>
                  <a:schemeClr val="tx1"/>
                </a:solidFill>
                <a:effectLst/>
                <a:latin typeface="Times New Roman" panose="02020603050405020304" pitchFamily="18" charset="0"/>
                <a:ea typeface="Times New Roman" panose="02020603050405020304" pitchFamily="18" charset="0"/>
              </a:rPr>
              <a:t>Editura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Şcoala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Naţională</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Studii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Politice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şi</a:t>
            </a:r>
            <a:r>
              <a:rPr lang="en-US" sz="1800" dirty="0">
                <a:solidFill>
                  <a:schemeClr val="tx1"/>
                </a:solidFill>
                <a:effectLst/>
                <a:latin typeface="Times New Roman" panose="02020603050405020304" pitchFamily="18" charset="0"/>
                <a:ea typeface="Times New Roman" panose="02020603050405020304" pitchFamily="18" charset="0"/>
              </a:rPr>
              <a:t> Administrative, </a:t>
            </a:r>
            <a:r>
              <a:rPr lang="en-US" sz="1800" dirty="0" err="1">
                <a:solidFill>
                  <a:schemeClr val="tx1"/>
                </a:solidFill>
                <a:effectLst/>
                <a:latin typeface="Times New Roman" panose="02020603050405020304" pitchFamily="18" charset="0"/>
                <a:ea typeface="Times New Roman" panose="02020603050405020304" pitchFamily="18" charset="0"/>
              </a:rPr>
              <a:t>Facultatea</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Ştiinţe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Politice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Bucureşti</a:t>
            </a:r>
            <a:r>
              <a:rPr lang="en-US" sz="1800" dirty="0">
                <a:solidFill>
                  <a:schemeClr val="tx1"/>
                </a:solidFill>
                <a:effectLst/>
                <a:latin typeface="Times New Roman" panose="02020603050405020304" pitchFamily="18" charset="0"/>
                <a:ea typeface="Times New Roman" panose="02020603050405020304" pitchFamily="18" charset="0"/>
              </a:rPr>
              <a:t>, 2007. </a:t>
            </a:r>
            <a:endParaRPr lang="ru-RU" sz="1800" dirty="0">
              <a:solidFill>
                <a:schemeClr val="tx1"/>
              </a:solidFill>
              <a:effectLst/>
              <a:latin typeface="Times New Roman" panose="02020603050405020304" pitchFamily="18" charset="0"/>
              <a:ea typeface="Times New Roman" panose="02020603050405020304" pitchFamily="18" charset="0"/>
            </a:endParaRPr>
          </a:p>
          <a:p>
            <a:pPr fontAlgn="base">
              <a:lnSpc>
                <a:spcPct val="150000"/>
              </a:lnSpc>
            </a:pPr>
            <a:r>
              <a:rPr lang="en-US" sz="1800" dirty="0">
                <a:solidFill>
                  <a:schemeClr val="tx1"/>
                </a:solidFill>
                <a:effectLst/>
                <a:latin typeface="Times New Roman" panose="02020603050405020304" pitchFamily="18" charset="0"/>
                <a:ea typeface="Times New Roman" panose="02020603050405020304" pitchFamily="18" charset="0"/>
              </a:rPr>
              <a:t>6. J. Solana, A secure Europe in a better world, Thessaloniki European Council, 20 </a:t>
            </a:r>
            <a:r>
              <a:rPr lang="en-US" sz="1800" dirty="0" err="1">
                <a:solidFill>
                  <a:schemeClr val="tx1"/>
                </a:solidFill>
                <a:effectLst/>
                <a:latin typeface="Times New Roman" panose="02020603050405020304" pitchFamily="18" charset="0"/>
                <a:ea typeface="Times New Roman" panose="02020603050405020304" pitchFamily="18" charset="0"/>
              </a:rPr>
              <a:t>iun</a:t>
            </a:r>
            <a:r>
              <a:rPr lang="en-US" sz="1800" dirty="0">
                <a:solidFill>
                  <a:schemeClr val="tx1"/>
                </a:solidFill>
                <a:effectLst/>
                <a:latin typeface="Times New Roman" panose="02020603050405020304" pitchFamily="18" charset="0"/>
                <a:ea typeface="Times New Roman" panose="02020603050405020304" pitchFamily="18" charset="0"/>
              </a:rPr>
              <a:t>. 2003, http:// www.statewatch.org/news/2003/sep/solanasec.pdf, 09 August 2016.</a:t>
            </a:r>
            <a:endParaRPr lang="ru-RU" sz="1800" dirty="0">
              <a:solidFill>
                <a:schemeClr val="tx1"/>
              </a:solidFill>
              <a:effectLst/>
              <a:latin typeface="Times New Roman" panose="02020603050405020304" pitchFamily="18" charset="0"/>
              <a:ea typeface="Times New Roman" panose="02020603050405020304" pitchFamily="18" charset="0"/>
            </a:endParaRPr>
          </a:p>
          <a:p>
            <a:pPr fontAlgn="base">
              <a:lnSpc>
                <a:spcPct val="150000"/>
              </a:lnSpc>
            </a:pPr>
            <a:r>
              <a:rPr lang="en-US" sz="1800" dirty="0">
                <a:solidFill>
                  <a:schemeClr val="tx1"/>
                </a:solidFill>
                <a:effectLst/>
                <a:latin typeface="Times New Roman" panose="02020603050405020304" pitchFamily="18" charset="0"/>
                <a:ea typeface="Times New Roman" panose="02020603050405020304" pitchFamily="18" charset="0"/>
              </a:rPr>
              <a:t>7.Mureşan L., </a:t>
            </a:r>
            <a:r>
              <a:rPr lang="en-US" sz="1800" dirty="0" err="1">
                <a:solidFill>
                  <a:schemeClr val="tx1"/>
                </a:solidFill>
                <a:effectLst/>
                <a:latin typeface="Times New Roman" panose="02020603050405020304" pitchFamily="18" charset="0"/>
                <a:ea typeface="Times New Roman" panose="02020603050405020304" pitchFamily="18" charset="0"/>
              </a:rPr>
              <a:t>Uniunea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Europeană</a:t>
            </a:r>
            <a:r>
              <a:rPr lang="en-US" sz="1800" dirty="0">
                <a:solidFill>
                  <a:schemeClr val="tx1"/>
                </a:solidFill>
                <a:effectLst/>
                <a:latin typeface="Times New Roman" panose="02020603050405020304" pitchFamily="18" charset="0"/>
                <a:ea typeface="Times New Roman" panose="02020603050405020304" pitchFamily="18" charset="0"/>
              </a:rPr>
              <a:t> – </a:t>
            </a:r>
            <a:r>
              <a:rPr lang="en-US" sz="1800" dirty="0" err="1">
                <a:solidFill>
                  <a:schemeClr val="tx1"/>
                </a:solidFill>
                <a:effectLst/>
                <a:latin typeface="Times New Roman" panose="02020603050405020304" pitchFamily="18" charset="0"/>
                <a:ea typeface="Times New Roman" panose="02020603050405020304" pitchFamily="18" charset="0"/>
              </a:rPr>
              <a:t>Politica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europeană</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securitate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şi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apărare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lucrare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elaborată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cadrul</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proiectului</a:t>
            </a:r>
            <a:r>
              <a:rPr lang="en-US" sz="1800" dirty="0">
                <a:solidFill>
                  <a:schemeClr val="tx1"/>
                </a:solidFill>
                <a:effectLst/>
                <a:latin typeface="Times New Roman" panose="02020603050405020304" pitchFamily="18" charset="0"/>
                <a:ea typeface="Times New Roman" panose="02020603050405020304" pitchFamily="18" charset="0"/>
              </a:rPr>
              <a:t> Phare RO2002/000-586.03.01.04.02, „</a:t>
            </a:r>
            <a:r>
              <a:rPr lang="en-US" sz="1800" dirty="0" err="1">
                <a:solidFill>
                  <a:schemeClr val="tx1"/>
                </a:solidFill>
                <a:effectLst/>
                <a:latin typeface="Times New Roman" panose="02020603050405020304" pitchFamily="18" charset="0"/>
                <a:ea typeface="Times New Roman" panose="02020603050405020304" pitchFamily="18" charset="0"/>
              </a:rPr>
              <a:t>Formare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iniţială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afaceri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europene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pentru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funcţionarii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publici</a:t>
            </a:r>
            <a:r>
              <a:rPr lang="en-US" sz="1800" dirty="0">
                <a:solidFill>
                  <a:schemeClr val="tx1"/>
                </a:solidFill>
                <a:effectLst/>
                <a:latin typeface="Times New Roman" panose="02020603050405020304" pitchFamily="18" charset="0"/>
                <a:ea typeface="Times New Roman" panose="02020603050405020304" pitchFamily="18" charset="0"/>
              </a:rPr>
              <a:t> din </a:t>
            </a:r>
            <a:r>
              <a:rPr lang="en-US" sz="1800" dirty="0" err="1">
                <a:solidFill>
                  <a:schemeClr val="tx1"/>
                </a:solidFill>
                <a:effectLst/>
                <a:latin typeface="Times New Roman" panose="02020603050405020304" pitchFamily="18" charset="0"/>
                <a:ea typeface="Times New Roman" panose="02020603050405020304" pitchFamily="18" charset="0"/>
              </a:rPr>
              <a:t>administraţia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publică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centrală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implementat</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Institutul</a:t>
            </a:r>
            <a:r>
              <a:rPr lang="en-US" sz="1800" dirty="0">
                <a:solidFill>
                  <a:schemeClr val="tx1"/>
                </a:solidFill>
                <a:effectLst/>
                <a:latin typeface="Times New Roman" panose="02020603050405020304" pitchFamily="18" charset="0"/>
                <a:ea typeface="Times New Roman" panose="02020603050405020304" pitchFamily="18" charset="0"/>
              </a:rPr>
              <a:t> European din </a:t>
            </a:r>
            <a:r>
              <a:rPr lang="en-US" sz="1800" dirty="0" err="1">
                <a:solidFill>
                  <a:schemeClr val="tx1"/>
                </a:solidFill>
                <a:effectLst/>
                <a:latin typeface="Times New Roman" panose="02020603050405020304" pitchFamily="18" charset="0"/>
                <a:ea typeface="Times New Roman" panose="02020603050405020304" pitchFamily="18" charset="0"/>
              </a:rPr>
              <a:t>România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colaborare</a:t>
            </a:r>
            <a:r>
              <a:rPr lang="en-US" sz="1800" dirty="0">
                <a:solidFill>
                  <a:schemeClr val="tx1"/>
                </a:solidFill>
                <a:effectLst/>
                <a:latin typeface="Times New Roman" panose="02020603050405020304" pitchFamily="18" charset="0"/>
                <a:ea typeface="Times New Roman" panose="02020603050405020304" pitchFamily="18" charset="0"/>
              </a:rPr>
              <a:t> cu EUROMED-Euro </a:t>
            </a:r>
            <a:r>
              <a:rPr lang="en-US" sz="1800" dirty="0" err="1">
                <a:solidFill>
                  <a:schemeClr val="tx1"/>
                </a:solidFill>
                <a:effectLst/>
                <a:latin typeface="Times New Roman" panose="02020603050405020304" pitchFamily="18" charset="0"/>
                <a:ea typeface="Times New Roman" panose="02020603050405020304" pitchFamily="18" charset="0"/>
              </a:rPr>
              <a:t>mediteranean</a:t>
            </a:r>
            <a:r>
              <a:rPr lang="en-US" sz="1800" dirty="0">
                <a:solidFill>
                  <a:schemeClr val="tx1"/>
                </a:solidFill>
                <a:effectLst/>
                <a:latin typeface="Times New Roman" panose="02020603050405020304" pitchFamily="18" charset="0"/>
                <a:ea typeface="Times New Roman" panose="02020603050405020304" pitchFamily="18" charset="0"/>
              </a:rPr>
              <a:t> Networks din </a:t>
            </a:r>
            <a:r>
              <a:rPr lang="en-US" sz="1800" dirty="0" err="1">
                <a:solidFill>
                  <a:schemeClr val="tx1"/>
                </a:solidFill>
                <a:effectLst/>
                <a:latin typeface="Times New Roman" panose="02020603050405020304" pitchFamily="18" charset="0"/>
                <a:ea typeface="Times New Roman" panose="02020603050405020304" pitchFamily="18" charset="0"/>
              </a:rPr>
              <a:t>Belgia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anul</a:t>
            </a:r>
            <a:r>
              <a:rPr lang="en-US" sz="1800" dirty="0">
                <a:solidFill>
                  <a:schemeClr val="tx1"/>
                </a:solidFill>
                <a:effectLst/>
                <a:latin typeface="Times New Roman" panose="02020603050405020304" pitchFamily="18" charset="0"/>
                <a:ea typeface="Times New Roman" panose="02020603050405020304" pitchFamily="18" charset="0"/>
              </a:rPr>
              <a:t> 2005. </a:t>
            </a:r>
            <a:r>
              <a:rPr lang="en-US" sz="1800" dirty="0" err="1">
                <a:solidFill>
                  <a:schemeClr val="tx1"/>
                </a:solidFill>
                <a:effectLst/>
                <a:latin typeface="Times New Roman" panose="02020603050405020304" pitchFamily="18" charset="0"/>
                <a:ea typeface="Times New Roman" panose="02020603050405020304" pitchFamily="18" charset="0"/>
              </a:rPr>
              <a:t>Lucrarea</a:t>
            </a:r>
            <a:r>
              <a:rPr lang="en-US" sz="1800" dirty="0">
                <a:solidFill>
                  <a:schemeClr val="tx1"/>
                </a:solidFill>
                <a:effectLst/>
                <a:latin typeface="Times New Roman" panose="02020603050405020304" pitchFamily="18" charset="0"/>
                <a:ea typeface="Times New Roman" panose="02020603050405020304" pitchFamily="18" charset="0"/>
              </a:rPr>
              <a:t> face </a:t>
            </a:r>
            <a:r>
              <a:rPr lang="en-US" sz="1800" dirty="0" err="1">
                <a:solidFill>
                  <a:schemeClr val="tx1"/>
                </a:solidFill>
                <a:effectLst/>
                <a:latin typeface="Times New Roman" panose="02020603050405020304" pitchFamily="18" charset="0"/>
                <a:ea typeface="Times New Roman" panose="02020603050405020304" pitchFamily="18" charset="0"/>
              </a:rPr>
              <a:t>parte</a:t>
            </a:r>
            <a:r>
              <a:rPr lang="en-US" sz="1800" dirty="0">
                <a:solidFill>
                  <a:schemeClr val="tx1"/>
                </a:solidFill>
                <a:effectLst/>
                <a:latin typeface="Times New Roman" panose="02020603050405020304" pitchFamily="18" charset="0"/>
                <a:ea typeface="Times New Roman" panose="02020603050405020304" pitchFamily="18" charset="0"/>
              </a:rPr>
              <a:t> din </a:t>
            </a:r>
            <a:r>
              <a:rPr lang="en-US" sz="1800" dirty="0" err="1">
                <a:solidFill>
                  <a:schemeClr val="tx1"/>
                </a:solidFill>
                <a:effectLst/>
                <a:latin typeface="Times New Roman" panose="02020603050405020304" pitchFamily="18" charset="0"/>
                <a:ea typeface="Times New Roman" panose="02020603050405020304" pitchFamily="18" charset="0"/>
              </a:rPr>
              <a:t>Micromonografii</a:t>
            </a:r>
            <a:r>
              <a:rPr lang="en-US" sz="1800" dirty="0">
                <a:solidFill>
                  <a:schemeClr val="tx1"/>
                </a:solidFill>
                <a:effectLst/>
                <a:latin typeface="Times New Roman" panose="02020603050405020304" pitchFamily="18" charset="0"/>
                <a:ea typeface="Times New Roman" panose="02020603050405020304" pitchFamily="18" charset="0"/>
              </a:rPr>
              <a:t> – </a:t>
            </a:r>
            <a:r>
              <a:rPr lang="en-US" sz="1800" dirty="0" err="1">
                <a:solidFill>
                  <a:schemeClr val="tx1"/>
                </a:solidFill>
                <a:effectLst/>
                <a:latin typeface="Times New Roman" panose="02020603050405020304" pitchFamily="18" charset="0"/>
                <a:ea typeface="Times New Roman" panose="02020603050405020304" pitchFamily="18" charset="0"/>
              </a:rPr>
              <a:t>Politici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Europene</a:t>
            </a:r>
            <a:r>
              <a:rPr lang="en-US" sz="1800" dirty="0">
                <a:solidFill>
                  <a:schemeClr val="tx1"/>
                </a:solidFill>
                <a:effectLst/>
                <a:latin typeface="Times New Roman" panose="02020603050405020304" pitchFamily="18" charset="0"/>
                <a:ea typeface="Times New Roman" panose="02020603050405020304" pitchFamily="18" charset="0"/>
              </a:rPr>
              <a:t>.</a:t>
            </a:r>
            <a:endParaRPr lang="ru-RU" sz="1800" dirty="0">
              <a:solidFill>
                <a:schemeClr val="tx1"/>
              </a:solidFill>
              <a:effectLst/>
              <a:latin typeface="Times New Roman" panose="02020603050405020304" pitchFamily="18" charset="0"/>
              <a:ea typeface="Times New Roman" panose="02020603050405020304" pitchFamily="18" charset="0"/>
            </a:endParaRPr>
          </a:p>
          <a:p>
            <a:pPr fontAlgn="base">
              <a:lnSpc>
                <a:spcPct val="150000"/>
              </a:lnSpc>
            </a:pPr>
            <a:r>
              <a:rPr lang="en-US" sz="1800" dirty="0">
                <a:solidFill>
                  <a:schemeClr val="tx1"/>
                </a:solidFill>
                <a:effectLst/>
                <a:latin typeface="Times New Roman" panose="02020603050405020304" pitchFamily="18" charset="0"/>
                <a:ea typeface="Times New Roman" panose="02020603050405020304" pitchFamily="18" charset="0"/>
              </a:rPr>
              <a:t>8.U.S. Department of the Army, Hybrid Threat, Training Circular 7-100, Washington DC, November 26, 2010.</a:t>
            </a:r>
            <a:endParaRPr lang="ru-RU" sz="1800" dirty="0">
              <a:solidFill>
                <a:schemeClr val="tx1"/>
              </a:solidFill>
              <a:effectLst/>
              <a:latin typeface="Times New Roman" panose="02020603050405020304" pitchFamily="18" charset="0"/>
              <a:ea typeface="Times New Roman" panose="02020603050405020304" pitchFamily="18" charset="0"/>
            </a:endParaRPr>
          </a:p>
          <a:p>
            <a:pPr fontAlgn="base">
              <a:lnSpc>
                <a:spcPct val="150000"/>
              </a:lnSpc>
            </a:pPr>
            <a:r>
              <a:rPr lang="en-US" sz="1800" dirty="0">
                <a:solidFill>
                  <a:schemeClr val="tx1"/>
                </a:solidFill>
                <a:effectLst/>
                <a:latin typeface="Times New Roman" panose="02020603050405020304" pitchFamily="18" charset="0"/>
                <a:ea typeface="Times New Roman" panose="02020603050405020304" pitchFamily="18" charset="0"/>
              </a:rPr>
              <a:t>9.United States Joint Chiefs of Staff, Joint Publication 1–02: Department of Defense Dictionary of Military and Associated Terms, Department of Defense Washington DC, 2008.</a:t>
            </a:r>
            <a:endParaRPr lang="ru-RU" sz="1800" dirty="0">
              <a:solidFill>
                <a:schemeClr val="tx1"/>
              </a:solidFill>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45515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5">
            <a:extLs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158495"/>
            <a:ext cx="4538124" cy="513250"/>
          </a:xfrm>
        </p:spPr>
        <p:txBody>
          <a:bodyPr anchor="b">
            <a:normAutofit/>
          </a:bodyPr>
          <a:lstStyle/>
          <a:p>
            <a:pPr algn="ctr">
              <a:lnSpc>
                <a:spcPct val="105000"/>
              </a:lnSpc>
              <a:spcBef>
                <a:spcPts val="1200"/>
              </a:spcBef>
            </a:pPr>
            <a:r>
              <a:rPr lang="ro-MD" sz="20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Cuprins</a:t>
            </a:r>
            <a:endParaRPr lang="ru-RU" sz="2000" b="1"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601968" y="1307593"/>
            <a:ext cx="5212080" cy="4489703"/>
          </a:xfrm>
        </p:spPr>
        <p:txBody>
          <a:bodyPr anchor="t">
            <a:normAutofit fontScale="70000" lnSpcReduction="20000"/>
          </a:bodyPr>
          <a:lstStyle/>
          <a:p>
            <a:pPr>
              <a:lnSpc>
                <a:spcPct val="105000"/>
              </a:lnSpc>
              <a:spcBef>
                <a:spcPts val="1200"/>
              </a:spcBef>
            </a:pPr>
            <a:r>
              <a:rPr lang="ro-MD"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Introducere..................................................</a:t>
            </a:r>
            <a:endParaRPr lang="ru-RU" b="1"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5000"/>
              </a:lnSpc>
              <a:spcBef>
                <a:spcPts val="1200"/>
              </a:spcBef>
            </a:pPr>
            <a:r>
              <a:rPr lang="ro-MD"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Capitolul 1.  </a:t>
            </a:r>
            <a:r>
              <a:rPr lang="ro-RO"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Mediul International de Securitate</a:t>
            </a:r>
            <a:r>
              <a:rPr lang="ro-MD"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b="1"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5000"/>
              </a:lnSpc>
              <a:spcBef>
                <a:spcPts val="1200"/>
              </a:spcBef>
            </a:pPr>
            <a:r>
              <a:rPr lang="ro-MD"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Capitolul 2.  </a:t>
            </a:r>
            <a:r>
              <a:rPr lang="en-US" b="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Politica</a:t>
            </a:r>
            <a:r>
              <a:rPr lang="en-US"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Externă</a:t>
            </a:r>
            <a:r>
              <a:rPr lang="en-US"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 Securitate </a:t>
            </a:r>
            <a:r>
              <a:rPr lang="en-US" b="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şi</a:t>
            </a:r>
            <a:r>
              <a:rPr lang="en-US"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Apărare</a:t>
            </a:r>
            <a:r>
              <a:rPr lang="en-US"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Comună</a:t>
            </a:r>
            <a:r>
              <a:rPr lang="ro-MD"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b="1"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5000"/>
              </a:lnSpc>
              <a:spcBef>
                <a:spcPts val="1200"/>
              </a:spcBef>
            </a:pPr>
            <a:r>
              <a:rPr lang="ro-MD"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Capitolul 3.  Analiza Securitatii Internationale in Conditiile Globalizarii................................. </a:t>
            </a:r>
            <a:endParaRPr lang="ru-RU" b="1"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5000"/>
              </a:lnSpc>
              <a:spcBef>
                <a:spcPts val="1200"/>
              </a:spcBef>
            </a:pPr>
            <a:r>
              <a:rPr lang="ro-MD"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Capitolul 4.  </a:t>
            </a:r>
            <a:r>
              <a:rPr lang="en-US" b="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Strategia</a:t>
            </a:r>
            <a:r>
              <a:rPr lang="en-US"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internaţional</a:t>
            </a:r>
            <a:r>
              <a:rPr lang="en-US"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b="1" kern="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şi</a:t>
            </a:r>
            <a:r>
              <a:rPr lang="en-US"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regional de Securitate</a:t>
            </a:r>
            <a:r>
              <a:rPr lang="ro-MD"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b="1"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5000"/>
              </a:lnSpc>
              <a:spcBef>
                <a:spcPts val="1200"/>
              </a:spcBef>
            </a:pPr>
            <a:r>
              <a:rPr lang="ro-MD"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Capitolul 5. </a:t>
            </a:r>
            <a:r>
              <a:rPr lang="it-IT"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Repere generale ale stării actuale de securitate</a:t>
            </a:r>
            <a:r>
              <a:rPr lang="ro-MD"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b="1"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5000"/>
              </a:lnSpc>
              <a:spcBef>
                <a:spcPts val="1200"/>
              </a:spcBef>
            </a:pPr>
            <a:r>
              <a:rPr lang="ro-MD"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Concluzie.......................................................</a:t>
            </a:r>
            <a:endParaRPr lang="ru-RU" b="1"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5000"/>
              </a:lnSpc>
              <a:spcBef>
                <a:spcPts val="1200"/>
              </a:spcBef>
            </a:pPr>
            <a:r>
              <a:rPr lang="ro-MD"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Bibliografie....................................................</a:t>
            </a:r>
            <a:endParaRPr lang="ru-RU" b="1" kern="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3220235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57B9-5B44-4DC9-9632-EDE060039FF4}"/>
              </a:ext>
            </a:extLst>
          </p:cNvPr>
          <p:cNvSpPr>
            <a:spLocks noGrp="1"/>
          </p:cNvSpPr>
          <p:nvPr>
            <p:ph type="title"/>
          </p:nvPr>
        </p:nvSpPr>
        <p:spPr/>
        <p:txBody>
          <a:bodyPr/>
          <a:lstStyle/>
          <a:p>
            <a:r>
              <a:rPr lang="ro-MD"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Introducere</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Content Placeholder 2">
            <a:extLst>
              <a:ext uri="{FF2B5EF4-FFF2-40B4-BE49-F238E27FC236}">
                <a16:creationId xmlns:a16="http://schemas.microsoft.com/office/drawing/2014/main" id="{13CCA23E-4B6F-4193-A204-89C8C506087D}"/>
              </a:ext>
            </a:extLst>
          </p:cNvPr>
          <p:cNvSpPr>
            <a:spLocks noGrp="1"/>
          </p:cNvSpPr>
          <p:nvPr>
            <p:ph idx="1"/>
          </p:nvPr>
        </p:nvSpPr>
        <p:spPr>
          <a:xfrm>
            <a:off x="913795" y="1034034"/>
            <a:ext cx="10353762" cy="3714749"/>
          </a:xfrm>
        </p:spPr>
        <p:txBody>
          <a:bodyPr>
            <a:normAutofit fontScale="70000" lnSpcReduction="20000"/>
          </a:bodyPr>
          <a:lstStyle/>
          <a:p>
            <a:pPr indent="449580">
              <a:lnSpc>
                <a:spcPct val="150000"/>
              </a:lnSpc>
              <a:spcAft>
                <a:spcPts val="800"/>
              </a:spcAft>
            </a:pP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Secolul</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XXI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debutat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abrupt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violent,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printr</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cutremur</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politic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amploare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planetara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atacurile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teroriste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din 11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septembrie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2001 care au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vizat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obiective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simbolice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importante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lumea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democratica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Aceste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evenimente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fost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urmate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actiuni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criminale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asemanatoare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multe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parti ale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lumii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declansând</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un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proces</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transformare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profunda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mediului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securitate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generând</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consecinte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afecteaza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 termen lung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profunzime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comunitatea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internationala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Într</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astfel</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context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tensionat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complex,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securitatea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fiecarei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tari, ca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securitatea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comunitatii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internationale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ansamblu</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bazeaza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nu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numai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capacitatea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reactie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adaptare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ci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ales, pe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capacitatea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anticipare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actiune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pro-</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activa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Într</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lume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complexa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dinamica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conflictuala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aflata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plin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proces</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globalizare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întelegerea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profunda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tendintelor</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majore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evolutie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securitatii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internationale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modului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care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fiecare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tara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sansa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devina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parte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activa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acestui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proces</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constituie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conditie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esentiala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progresului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prosperitatii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49580">
              <a:lnSpc>
                <a:spcPct val="150000"/>
              </a:lnSpc>
              <a:spcAft>
                <a:spcPts val="800"/>
              </a:spcAft>
            </a:pP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Cunoasterea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întelegerea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evaluarea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corecta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proceselor</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interne,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gradului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coeziune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sociala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capacitatii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mobilizare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publica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reprezinta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necesitate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fel</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importanta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realizarea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proiectelor</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nationale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Asigurarea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 principii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riguroase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securităţii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naţionale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acest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fel</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crearea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condiţiilor</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dezvoltării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economice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sustenabile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reprezintă</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pilonii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progresului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social,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instituţional</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construcția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politicii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într</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ţară</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democratică</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Lipsa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unui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mediu</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securitate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duce la o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lipsă</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progresului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iar</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fără</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progresul</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necesar</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nu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poate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există</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bunăstare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fără</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toate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aceste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elemente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primordiale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imposibilă</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funcţionarea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democraţiei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și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economiei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piaţă</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societăţile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din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zilele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noastre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Picture 4">
            <a:extLst>
              <a:ext uri="{FF2B5EF4-FFF2-40B4-BE49-F238E27FC236}">
                <a16:creationId xmlns:a16="http://schemas.microsoft.com/office/drawing/2014/main" id="{F9B7E5D0-2074-4934-A663-EECC2C2B1171}"/>
              </a:ext>
            </a:extLst>
          </p:cNvPr>
          <p:cNvPicPr>
            <a:picLocks noChangeAspect="1"/>
          </p:cNvPicPr>
          <p:nvPr/>
        </p:nvPicPr>
        <p:blipFill>
          <a:blip r:embed="rId2"/>
          <a:stretch>
            <a:fillRect/>
          </a:stretch>
        </p:blipFill>
        <p:spPr>
          <a:xfrm>
            <a:off x="7315200" y="4619245"/>
            <a:ext cx="2671191" cy="1600200"/>
          </a:xfrm>
          <a:prstGeom prst="rect">
            <a:avLst/>
          </a:prstGeom>
        </p:spPr>
      </p:pic>
      <p:pic>
        <p:nvPicPr>
          <p:cNvPr id="7" name="Picture 6">
            <a:extLst>
              <a:ext uri="{FF2B5EF4-FFF2-40B4-BE49-F238E27FC236}">
                <a16:creationId xmlns:a16="http://schemas.microsoft.com/office/drawing/2014/main" id="{B9B5182A-7AC0-4B7B-AD9D-FC77D6A7CB61}"/>
              </a:ext>
            </a:extLst>
          </p:cNvPr>
          <p:cNvPicPr>
            <a:picLocks noChangeAspect="1"/>
          </p:cNvPicPr>
          <p:nvPr/>
        </p:nvPicPr>
        <p:blipFill>
          <a:blip r:embed="rId3"/>
          <a:stretch>
            <a:fillRect/>
          </a:stretch>
        </p:blipFill>
        <p:spPr>
          <a:xfrm>
            <a:off x="1771650" y="4619245"/>
            <a:ext cx="2847975" cy="1600200"/>
          </a:xfrm>
          <a:prstGeom prst="rect">
            <a:avLst/>
          </a:prstGeom>
        </p:spPr>
      </p:pic>
    </p:spTree>
    <p:extLst>
      <p:ext uri="{BB962C8B-B14F-4D97-AF65-F5344CB8AC3E}">
        <p14:creationId xmlns:p14="http://schemas.microsoft.com/office/powerpoint/2010/main" val="1827492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514C95-C4C3-4EC5-AD62-FB1D1809C233}"/>
              </a:ext>
            </a:extLst>
          </p:cNvPr>
          <p:cNvSpPr>
            <a:spLocks noGrp="1"/>
          </p:cNvSpPr>
          <p:nvPr>
            <p:ph type="body" sz="half" idx="2"/>
          </p:nvPr>
        </p:nvSpPr>
        <p:spPr>
          <a:xfrm>
            <a:off x="919900" y="2432304"/>
            <a:ext cx="10352199" cy="4126992"/>
          </a:xfrm>
        </p:spPr>
        <p:txBody>
          <a:bodyPr>
            <a:normAutofit fontScale="70000" lnSpcReduction="20000"/>
          </a:bodyPr>
          <a:lstStyle/>
          <a:p>
            <a:pPr indent="449580" algn="l">
              <a:lnSpc>
                <a:spcPct val="150000"/>
              </a:lnSpc>
              <a:spcAft>
                <a:spcPts val="800"/>
              </a:spcAft>
            </a:pP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Ultimul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deceniu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secolului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XX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însemnat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întreaga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lume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perioadă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zbuciumată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caracterizată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transformări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profunde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nivel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global,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transformări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ţin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atât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redesenări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frontierelor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cât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schimbări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regim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ideologie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Redesenarea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graniţelor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însemnat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sporirea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numărului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actori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statali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nivel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global,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iar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schimbările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regim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ideologie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generat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noi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tipuri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actori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forme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surprinzătoare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manifestare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acestora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căpătat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importanţă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tot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mare,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datorită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rolului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manifestat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pe scena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globală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actorii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non-</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statali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corporaţii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multinaţionale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transnaţionale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ONG-</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căror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acţiuni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sunt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uneori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dificil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prevăzut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asemenea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unele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dintre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acestea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preluat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practici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obiective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pe care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statele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puteau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permite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l">
              <a:lnSpc>
                <a:spcPct val="150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Alte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fenomene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disturbante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tind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sufere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mutaţii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majore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căpătând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statut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deplin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actor 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scenei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internaţionale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un actor 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cărui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chip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este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greu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identificat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aşa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cum se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întâmplă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cazul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terorismului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Riscurile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ameninţările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căpătat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un aspect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internaţionalizat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reuşind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ignore,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manifestările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lor,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graniţelor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statale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avut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urmare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estompare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rapidă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diferenţelor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dintre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securitatea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internă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externă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Această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estompare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condus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rândul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său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spre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manifestarea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tendinţei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majorităţii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actorilor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statali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acţiona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priveşte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domeniul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securităţii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apărării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cadrul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unor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iniţiative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organizaţii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regionale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globale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S-au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dezvoltat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astfel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sunt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plin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proces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dezvoltare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politici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securitate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apărare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comune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pe plan regional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global.În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această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direcţie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se pot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înscrie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extinderile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NATO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UE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către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est</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acestea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fiind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procese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influenţează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mod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vizibil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sistemul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relaţiilor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internaţionale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implicaţii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dintre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mai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importante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asupra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mediului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internaţional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securitate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asupracărora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ne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vom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concentra</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cele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urmează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din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cel</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puţin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două</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motive.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TextBox 3">
            <a:extLst>
              <a:ext uri="{FF2B5EF4-FFF2-40B4-BE49-F238E27FC236}">
                <a16:creationId xmlns:a16="http://schemas.microsoft.com/office/drawing/2014/main" id="{E22A381F-A4EA-4F62-B5C1-F1AA621A480C}"/>
              </a:ext>
            </a:extLst>
          </p:cNvPr>
          <p:cNvSpPr txBox="1"/>
          <p:nvPr/>
        </p:nvSpPr>
        <p:spPr>
          <a:xfrm>
            <a:off x="2057400" y="182880"/>
            <a:ext cx="7168896" cy="369332"/>
          </a:xfrm>
          <a:prstGeom prst="rect">
            <a:avLst/>
          </a:prstGeom>
          <a:noFill/>
        </p:spPr>
        <p:txBody>
          <a:bodyPr wrap="square" rtlCol="0">
            <a:spAutoFit/>
          </a:bodyPr>
          <a:lstStyle/>
          <a:p>
            <a:pPr algn="ctr"/>
            <a:r>
              <a:rPr lang="ro-RO" sz="1800" b="1" dirty="0">
                <a:effectLst/>
                <a:latin typeface="Times New Roman" panose="02020603050405020304" pitchFamily="18" charset="0"/>
                <a:ea typeface="Calibri" panose="020F0502020204030204" pitchFamily="34" charset="0"/>
              </a:rPr>
              <a:t>Capitolul 1. Mediul International de Securitate</a:t>
            </a:r>
            <a:endParaRPr lang="ru-RU" dirty="0"/>
          </a:p>
        </p:txBody>
      </p:sp>
      <p:pic>
        <p:nvPicPr>
          <p:cNvPr id="6" name="Picture 5">
            <a:extLst>
              <a:ext uri="{FF2B5EF4-FFF2-40B4-BE49-F238E27FC236}">
                <a16:creationId xmlns:a16="http://schemas.microsoft.com/office/drawing/2014/main" id="{8C95175D-7D54-4331-A9D8-ED0C954AB84D}"/>
              </a:ext>
            </a:extLst>
          </p:cNvPr>
          <p:cNvPicPr>
            <a:picLocks noChangeAspect="1"/>
          </p:cNvPicPr>
          <p:nvPr/>
        </p:nvPicPr>
        <p:blipFill>
          <a:blip r:embed="rId2"/>
          <a:stretch>
            <a:fillRect/>
          </a:stretch>
        </p:blipFill>
        <p:spPr>
          <a:xfrm>
            <a:off x="1778338" y="696920"/>
            <a:ext cx="2876550" cy="1590675"/>
          </a:xfrm>
          <a:prstGeom prst="rect">
            <a:avLst/>
          </a:prstGeom>
        </p:spPr>
      </p:pic>
      <p:pic>
        <p:nvPicPr>
          <p:cNvPr id="8" name="Picture 7">
            <a:extLst>
              <a:ext uri="{FF2B5EF4-FFF2-40B4-BE49-F238E27FC236}">
                <a16:creationId xmlns:a16="http://schemas.microsoft.com/office/drawing/2014/main" id="{D0B922DF-D384-4B54-9124-D4F0CDC85DC8}"/>
              </a:ext>
            </a:extLst>
          </p:cNvPr>
          <p:cNvPicPr>
            <a:picLocks noChangeAspect="1"/>
          </p:cNvPicPr>
          <p:nvPr/>
        </p:nvPicPr>
        <p:blipFill>
          <a:blip r:embed="rId3"/>
          <a:stretch>
            <a:fillRect/>
          </a:stretch>
        </p:blipFill>
        <p:spPr>
          <a:xfrm>
            <a:off x="7313579" y="696919"/>
            <a:ext cx="2876550" cy="1590675"/>
          </a:xfrm>
          <a:prstGeom prst="rect">
            <a:avLst/>
          </a:prstGeom>
        </p:spPr>
      </p:pic>
    </p:spTree>
    <p:extLst>
      <p:ext uri="{BB962C8B-B14F-4D97-AF65-F5344CB8AC3E}">
        <p14:creationId xmlns:p14="http://schemas.microsoft.com/office/powerpoint/2010/main" val="3591687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83B9-8785-491B-9B1C-372FFA86120E}"/>
              </a:ext>
            </a:extLst>
          </p:cNvPr>
          <p:cNvSpPr>
            <a:spLocks noGrp="1"/>
          </p:cNvSpPr>
          <p:nvPr>
            <p:ph type="title"/>
          </p:nvPr>
        </p:nvSpPr>
        <p:spPr>
          <a:xfrm>
            <a:off x="913795" y="372895"/>
            <a:ext cx="10353762" cy="693906"/>
          </a:xfrm>
        </p:spPr>
        <p:txBody>
          <a:bodyPr>
            <a:normAutofit fontScale="90000"/>
          </a:bodyPr>
          <a:lstStyle/>
          <a:p>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Capitolul</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2</a:t>
            </a:r>
            <a:r>
              <a:rPr lang="ro-MD" sz="2200" b="1"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Politica</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Externă</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de Securitate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Apărare</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effectLst/>
                <a:latin typeface="Times New Roman" panose="02020603050405020304" pitchFamily="18" charset="0"/>
                <a:ea typeface="Calibri" panose="020F0502020204030204" pitchFamily="34" charset="0"/>
                <a:cs typeface="Times New Roman" panose="02020603050405020304" pitchFamily="18" charset="0"/>
              </a:rPr>
              <a:t>Comună</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lang="ru-RU" dirty="0"/>
          </a:p>
        </p:txBody>
      </p:sp>
      <p:sp>
        <p:nvSpPr>
          <p:cNvPr id="3" name="Content Placeholder 2">
            <a:extLst>
              <a:ext uri="{FF2B5EF4-FFF2-40B4-BE49-F238E27FC236}">
                <a16:creationId xmlns:a16="http://schemas.microsoft.com/office/drawing/2014/main" id="{D8AFFB01-0843-4FA4-8D83-492A26256AE9}"/>
              </a:ext>
            </a:extLst>
          </p:cNvPr>
          <p:cNvSpPr>
            <a:spLocks noGrp="1"/>
          </p:cNvSpPr>
          <p:nvPr>
            <p:ph idx="1"/>
          </p:nvPr>
        </p:nvSpPr>
        <p:spPr>
          <a:xfrm>
            <a:off x="3621025" y="719848"/>
            <a:ext cx="8195172" cy="6138152"/>
          </a:xfrm>
        </p:spPr>
        <p:txBody>
          <a:bodyPr>
            <a:normAutofit/>
          </a:bodyPr>
          <a:lstStyle/>
          <a:p>
            <a:pPr lvl="1"/>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Creată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odată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semnarea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Tratatului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 la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Lisabona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PSAC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urmează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fostei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Politici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Europene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 Securitate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Apărare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(PESA),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oferind</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cadrul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instituțional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derularea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cooperării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domeniul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securității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apărării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la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nivelul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Uniunii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Europene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Un element de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individualizare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PSAC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este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faptul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îşi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păstrează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caracterul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inter-</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guvernamental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funcționând</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baza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principiului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unanimității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luarea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deciziilor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Strategia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Globală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Politică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Externă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şi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Securitate,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adoptată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iunie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2016,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constituie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cadrul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director al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acţiunii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externe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Uniunii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pe termen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mediu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lung,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căreia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îi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este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subsumată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PSAC.Subscris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obiectivului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general de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instituire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unei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capacități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apărare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europene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comune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realizate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contribuția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statelor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membre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cu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capacități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civile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militare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sub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egida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PSAC au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fost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înregistrate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progrese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semnificative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atât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dezvoltarea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cadrului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conceptual,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cât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lansarea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unor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inițiative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dezvoltare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capabilităților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securitate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apărare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susținerea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profilului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activ</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al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Uniunii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Europene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putea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răspunde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provocărilor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securitate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asemenea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fost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inițiat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un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proces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reflecție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Busola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Strategică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care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vizează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definirea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profilului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 actor relevant al UE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domeniul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securității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apărării.Pe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aceste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coordonate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dimensiunea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operațională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angajamentului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UE 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fost</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consolidată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crearea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Capacității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planificare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conducerea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misiunilor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non-executive ale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Uniunii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(MPCC)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măsurile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adoptate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ceea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privește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optimizarea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modului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angajare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Grupurilor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luptă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UE,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inclusiv</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prin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adaptarea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mecanismelor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asigurare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resurselor</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financiare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pentru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dislocarea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acestora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În</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același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timp</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misiunile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civile sunt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coordonate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către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Capacitatea</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Civilă</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de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Planificare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și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Conducere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(CPCC).</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Picture 4">
            <a:extLst>
              <a:ext uri="{FF2B5EF4-FFF2-40B4-BE49-F238E27FC236}">
                <a16:creationId xmlns:a16="http://schemas.microsoft.com/office/drawing/2014/main" id="{BE296E53-B0BF-4E12-AD37-854EE3C9A770}"/>
              </a:ext>
            </a:extLst>
          </p:cNvPr>
          <p:cNvPicPr>
            <a:picLocks noChangeAspect="1"/>
          </p:cNvPicPr>
          <p:nvPr/>
        </p:nvPicPr>
        <p:blipFill>
          <a:blip r:embed="rId2"/>
          <a:stretch>
            <a:fillRect/>
          </a:stretch>
        </p:blipFill>
        <p:spPr>
          <a:xfrm>
            <a:off x="1375107" y="2633663"/>
            <a:ext cx="2095500" cy="885825"/>
          </a:xfrm>
          <a:prstGeom prst="rect">
            <a:avLst/>
          </a:prstGeom>
        </p:spPr>
      </p:pic>
    </p:spTree>
    <p:extLst>
      <p:ext uri="{BB962C8B-B14F-4D97-AF65-F5344CB8AC3E}">
        <p14:creationId xmlns:p14="http://schemas.microsoft.com/office/powerpoint/2010/main" val="1863197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305B-E16F-4356-9C33-CBE46CD62A6B}"/>
              </a:ext>
            </a:extLst>
          </p:cNvPr>
          <p:cNvSpPr>
            <a:spLocks noGrp="1"/>
          </p:cNvSpPr>
          <p:nvPr>
            <p:ph type="title"/>
          </p:nvPr>
        </p:nvSpPr>
        <p:spPr>
          <a:xfrm>
            <a:off x="913795" y="198120"/>
            <a:ext cx="10353762" cy="800099"/>
          </a:xfrm>
        </p:spPr>
        <p:txBody>
          <a:bodyPr/>
          <a:lstStyle/>
          <a:p>
            <a:pPr fontAlgn="base">
              <a:lnSpc>
                <a:spcPts val="1890"/>
              </a:lnSpc>
            </a:pPr>
            <a:r>
              <a:rPr lang="ro-MD" sz="1800" b="1" dirty="0">
                <a:solidFill>
                  <a:schemeClr val="tx1"/>
                </a:solidFill>
                <a:effectLst/>
                <a:latin typeface="Times New Roman" panose="02020603050405020304" pitchFamily="18" charset="0"/>
                <a:ea typeface="Times New Roman" panose="02020603050405020304" pitchFamily="18" charset="0"/>
              </a:rPr>
              <a:t>Capitolul 3.  Analiza Securitatii Internationale in Conditiile Globalizarii</a:t>
            </a:r>
            <a:br>
              <a:rPr lang="ru-RU" sz="1800" dirty="0">
                <a:solidFill>
                  <a:schemeClr val="tx1"/>
                </a:solidFill>
                <a:effectLst/>
                <a:latin typeface="Times New Roman" panose="02020603050405020304" pitchFamily="18" charset="0"/>
                <a:ea typeface="Times New Roman" panose="02020603050405020304" pitchFamily="18" charset="0"/>
              </a:rPr>
            </a:br>
            <a:r>
              <a:rPr lang="en-US" sz="1800" dirty="0">
                <a:solidFill>
                  <a:schemeClr val="tx1"/>
                </a:solidFill>
                <a:effectLst/>
                <a:latin typeface="Arial" panose="020B0604020202020204" pitchFamily="34" charset="0"/>
                <a:ea typeface="Times New Roman" panose="02020603050405020304" pitchFamily="18" charset="0"/>
              </a:rPr>
              <a:t> </a:t>
            </a:r>
            <a:endParaRPr lang="ru-RU" dirty="0">
              <a:solidFill>
                <a:schemeClr val="tx1"/>
              </a:solidFill>
            </a:endParaRPr>
          </a:p>
        </p:txBody>
      </p:sp>
      <p:sp>
        <p:nvSpPr>
          <p:cNvPr id="3" name="Content Placeholder 2">
            <a:extLst>
              <a:ext uri="{FF2B5EF4-FFF2-40B4-BE49-F238E27FC236}">
                <a16:creationId xmlns:a16="http://schemas.microsoft.com/office/drawing/2014/main" id="{80C11C61-D9C9-453A-807E-5F7A754C9BC7}"/>
              </a:ext>
            </a:extLst>
          </p:cNvPr>
          <p:cNvSpPr>
            <a:spLocks noGrp="1"/>
          </p:cNvSpPr>
          <p:nvPr>
            <p:ph idx="1"/>
          </p:nvPr>
        </p:nvSpPr>
        <p:spPr>
          <a:xfrm>
            <a:off x="237139" y="713994"/>
            <a:ext cx="8138765" cy="5836158"/>
          </a:xfrm>
        </p:spPr>
        <p:txBody>
          <a:bodyPr>
            <a:normAutofit fontScale="92500"/>
          </a:bodyPr>
          <a:lstStyle/>
          <a:p>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Globalizarea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fenomen</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proces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implică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multitudinea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interdependențelor</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diferită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natură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care se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stabilesc</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 o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scară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largă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între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statele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lumii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având</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efecte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majore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asupra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tuturor</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sferelor</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vieții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umane.Globalizarea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defineşte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procesul</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prin</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evenimentele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deciziile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şi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activităţile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care au loc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într</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lumii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pot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avea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consecinţe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semnificative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pentru</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indivizi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şi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comunităţi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din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alte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părţi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ale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globului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Altfel</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spus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procesul</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globalizării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desfăşurat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diferite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paliere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presupune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interdependenţa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dintre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anumite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evenimente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care au loc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diferite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părţi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ale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globului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ceea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nu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înseamnă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însă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şi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posibilitatea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controla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consecinţele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acestor</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interdependenţe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Globalizarea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reprezintă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procesul</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lumea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tinde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devină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spațiu</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unic</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un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fenomen</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primul</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rând</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cu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valențe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preponderent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presupune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globală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integrată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cu o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polarizare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crescândă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plan social, cu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instituții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guvernare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globală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extensie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globală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fapt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nouă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ordine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mondială,în</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care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suveranitatea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autonomia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statală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erodează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continu.Se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consideră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chiar</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globalizarea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economică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creează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forme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organizare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socială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vor</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înlocui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final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statele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tradiționale.Pe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lângă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faptul</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globalizarea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favorizează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atât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progresele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remarcabile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în</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domeniul</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economic, cultural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şi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social,accesul</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neîngrădit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informaţii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precum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lupta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accesul</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diferenţiat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la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resurse,căi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comunicaţii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şi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pieţe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desfacere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aceasta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afectează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relaţiile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dintre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state,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generând</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consecinţe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dintre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cele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distrugătoare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precum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presiunea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politică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violenţă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criminalitate</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sporită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cât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şi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proliferarea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fără</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egal a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ameninţărilor</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din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categoria</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celor</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greu</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prevăzut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şi</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controlat</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ru-RU" dirty="0">
              <a:solidFill>
                <a:schemeClr val="tx1"/>
              </a:solidFill>
            </a:endParaRPr>
          </a:p>
        </p:txBody>
      </p:sp>
      <p:pic>
        <p:nvPicPr>
          <p:cNvPr id="5" name="Picture 4">
            <a:extLst>
              <a:ext uri="{FF2B5EF4-FFF2-40B4-BE49-F238E27FC236}">
                <a16:creationId xmlns:a16="http://schemas.microsoft.com/office/drawing/2014/main" id="{ECC7591F-2995-4FB3-A0D0-965CC29EFC10}"/>
              </a:ext>
            </a:extLst>
          </p:cNvPr>
          <p:cNvPicPr>
            <a:picLocks noChangeAspect="1"/>
          </p:cNvPicPr>
          <p:nvPr/>
        </p:nvPicPr>
        <p:blipFill>
          <a:blip r:embed="rId2"/>
          <a:stretch>
            <a:fillRect/>
          </a:stretch>
        </p:blipFill>
        <p:spPr>
          <a:xfrm>
            <a:off x="9147578" y="3984784"/>
            <a:ext cx="2714625" cy="1685925"/>
          </a:xfrm>
          <a:prstGeom prst="rect">
            <a:avLst/>
          </a:prstGeom>
        </p:spPr>
      </p:pic>
      <p:pic>
        <p:nvPicPr>
          <p:cNvPr id="7" name="Picture 6">
            <a:extLst>
              <a:ext uri="{FF2B5EF4-FFF2-40B4-BE49-F238E27FC236}">
                <a16:creationId xmlns:a16="http://schemas.microsoft.com/office/drawing/2014/main" id="{C889EC79-F4C4-4197-95C3-9303910FE105}"/>
              </a:ext>
            </a:extLst>
          </p:cNvPr>
          <p:cNvPicPr>
            <a:picLocks noChangeAspect="1"/>
          </p:cNvPicPr>
          <p:nvPr/>
        </p:nvPicPr>
        <p:blipFill>
          <a:blip r:embed="rId3"/>
          <a:stretch>
            <a:fillRect/>
          </a:stretch>
        </p:blipFill>
        <p:spPr>
          <a:xfrm>
            <a:off x="9147578" y="998219"/>
            <a:ext cx="2581275" cy="1771650"/>
          </a:xfrm>
          <a:prstGeom prst="rect">
            <a:avLst/>
          </a:prstGeom>
        </p:spPr>
      </p:pic>
    </p:spTree>
    <p:extLst>
      <p:ext uri="{BB962C8B-B14F-4D97-AF65-F5344CB8AC3E}">
        <p14:creationId xmlns:p14="http://schemas.microsoft.com/office/powerpoint/2010/main" val="1304489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78710-DBDC-4121-BC99-5AE613770574}"/>
              </a:ext>
            </a:extLst>
          </p:cNvPr>
          <p:cNvSpPr>
            <a:spLocks noGrp="1"/>
          </p:cNvSpPr>
          <p:nvPr>
            <p:ph type="title"/>
          </p:nvPr>
        </p:nvSpPr>
        <p:spPr>
          <a:xfrm>
            <a:off x="913792" y="265176"/>
            <a:ext cx="3706889" cy="688848"/>
          </a:xfrm>
        </p:spPr>
        <p:txBody>
          <a:bodyPr/>
          <a:lstStyle/>
          <a:p>
            <a:r>
              <a:rPr lang="ro-MD"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Capitolul 4. </a:t>
            </a:r>
            <a:r>
              <a:rPr lang="en-US" sz="18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Strategia</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internaţional</a:t>
            </a:r>
            <a:r>
              <a:rPr lang="ro-MD"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ă</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şi</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regional</a:t>
            </a:r>
            <a:r>
              <a:rPr lang="ro-MD"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ă</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 Securitate</a:t>
            </a:r>
            <a:endParaRPr lang="ru-RU" dirty="0">
              <a:solidFill>
                <a:schemeClr val="tx1"/>
              </a:solidFill>
            </a:endParaRPr>
          </a:p>
        </p:txBody>
      </p:sp>
      <p:pic>
        <p:nvPicPr>
          <p:cNvPr id="6" name="Content Placeholder 5">
            <a:extLst>
              <a:ext uri="{FF2B5EF4-FFF2-40B4-BE49-F238E27FC236}">
                <a16:creationId xmlns:a16="http://schemas.microsoft.com/office/drawing/2014/main" id="{BA9AFD07-BF10-4039-B471-2628B42A4A54}"/>
              </a:ext>
            </a:extLst>
          </p:cNvPr>
          <p:cNvPicPr>
            <a:picLocks noGrp="1" noChangeAspect="1"/>
          </p:cNvPicPr>
          <p:nvPr>
            <p:ph idx="1"/>
          </p:nvPr>
        </p:nvPicPr>
        <p:blipFill>
          <a:blip r:embed="rId2"/>
          <a:stretch>
            <a:fillRect/>
          </a:stretch>
        </p:blipFill>
        <p:spPr>
          <a:xfrm>
            <a:off x="1333725" y="1320480"/>
            <a:ext cx="2867025" cy="1590675"/>
          </a:xfrm>
        </p:spPr>
      </p:pic>
      <p:sp>
        <p:nvSpPr>
          <p:cNvPr id="4" name="Text Placeholder 3">
            <a:extLst>
              <a:ext uri="{FF2B5EF4-FFF2-40B4-BE49-F238E27FC236}">
                <a16:creationId xmlns:a16="http://schemas.microsoft.com/office/drawing/2014/main" id="{D292FFC2-BAD1-4C62-A37C-9656863ECDAC}"/>
              </a:ext>
            </a:extLst>
          </p:cNvPr>
          <p:cNvSpPr>
            <a:spLocks noGrp="1"/>
          </p:cNvSpPr>
          <p:nvPr>
            <p:ph type="body" sz="half" idx="2"/>
          </p:nvPr>
        </p:nvSpPr>
        <p:spPr>
          <a:xfrm>
            <a:off x="913794" y="2904999"/>
            <a:ext cx="3706889" cy="3343401"/>
          </a:xfrm>
        </p:spPr>
        <p:txBody>
          <a:bodyPr>
            <a:normAutofit fontScale="77500" lnSpcReduction="20000"/>
          </a:bodyPr>
          <a:lstStyle/>
          <a:p>
            <a:pPr algn="l"/>
            <a:r>
              <a:rPr lang="ro-M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Actualul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mediu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internaţional</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securitate</a:t>
            </a:r>
            <a:r>
              <a:rPr lang="en-US" sz="1800" dirty="0">
                <a:effectLst/>
                <a:latin typeface="Calibri" panose="020F0502020204030204" pitchFamily="34" charset="0"/>
                <a:ea typeface="Calibri" panose="020F0502020204030204" pitchFamily="34" charset="0"/>
                <a:cs typeface="Times New Roman" panose="02020603050405020304" pitchFamily="18" charset="0"/>
              </a:rPr>
              <a:t> 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caracterizează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efectele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globalizării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en-US" sz="1800" dirty="0">
                <a:effectLst/>
                <a:latin typeface="Calibri" panose="020F0502020204030204" pitchFamily="34" charset="0"/>
                <a:ea typeface="Calibri" panose="020F0502020204030204" pitchFamily="34" charset="0"/>
                <a:cs typeface="Times New Roman" panose="02020603050405020304" pitchFamily="18" charset="0"/>
              </a:rPr>
              <a:t>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creşterii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interdependenţei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actorilor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internaţionali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în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consecinţă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producându</a:t>
            </a:r>
            <a:r>
              <a:rPr lang="en-US" sz="1800" dirty="0">
                <a:effectLst/>
                <a:latin typeface="Calibri" panose="020F0502020204030204" pitchFamily="34" charset="0"/>
                <a:ea typeface="Calibri" panose="020F0502020204030204" pitchFamily="34" charset="0"/>
                <a:cs typeface="Times New Roman" panose="02020603050405020304" pitchFamily="18" charset="0"/>
              </a:rPr>
              <a:t>-se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estomparea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delimitărilor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clare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între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dimensiunile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externă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internă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militară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en-US" sz="1800" dirty="0">
                <a:effectLst/>
                <a:latin typeface="Calibri" panose="020F0502020204030204" pitchFamily="34" charset="0"/>
                <a:ea typeface="Calibri" panose="020F0502020204030204" pitchFamily="34" charset="0"/>
                <a:cs typeface="Times New Roman" panose="02020603050405020304" pitchFamily="18" charset="0"/>
              </a:rPr>
              <a:t> non-</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militară</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ro-MD" sz="1800" dirty="0">
              <a:effectLst/>
              <a:latin typeface="Calibri" panose="020F0502020204030204" pitchFamily="34" charset="0"/>
              <a:ea typeface="Calibri" panose="020F0502020204030204" pitchFamily="34" charset="0"/>
              <a:cs typeface="Times New Roman" panose="02020603050405020304" pitchFamily="18" charset="0"/>
            </a:endParaRPr>
          </a:p>
          <a:p>
            <a:pPr algn="l"/>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ro-MD"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Aceşti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factori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favorizează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fenomene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transfrontaliere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impredictibile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Totodată</a:t>
            </a:r>
            <a:r>
              <a:rPr lang="en-US" sz="1800" dirty="0">
                <a:effectLst/>
                <a:latin typeface="Calibri" panose="020F0502020204030204" pitchFamily="34" charset="0"/>
                <a:ea typeface="Calibri" panose="020F0502020204030204" pitchFamily="34" charset="0"/>
                <a:cs typeface="Times New Roman" panose="02020603050405020304" pitchFamily="18" charset="0"/>
              </a:rPr>
              <a:t>, se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menţin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ameninţările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riscurile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ordin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militar,inclusiv</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tip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hibrid</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Procesul</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globalizare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luptele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și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războaiele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hibride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influență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geopolitică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între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marile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puteri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riscurile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natură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militară</a:t>
            </a:r>
            <a:r>
              <a:rPr lang="en-US" sz="1800" dirty="0">
                <a:effectLst/>
                <a:latin typeface="Calibri" panose="020F0502020204030204" pitchFamily="34" charset="0"/>
                <a:ea typeface="Calibri" panose="020F0502020204030204" pitchFamily="34" charset="0"/>
                <a:cs typeface="Times New Roman" panose="02020603050405020304" pitchFamily="18" charset="0"/>
              </a:rPr>
              <a:t>, precum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en-US" sz="1800" dirty="0">
                <a:effectLst/>
                <a:latin typeface="Calibri" panose="020F0502020204030204" pitchFamily="34" charset="0"/>
                <a:ea typeface="Calibri" panose="020F0502020204030204" pitchFamily="34" charset="0"/>
                <a:cs typeface="Times New Roman" panose="02020603050405020304" pitchFamily="18" charset="0"/>
              </a:rPr>
              <a:t> o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serie</a:t>
            </a:r>
            <a:r>
              <a:rPr lang="en-US" sz="1800" dirty="0">
                <a:effectLst/>
                <a:latin typeface="Calibri" panose="020F0502020204030204" pitchFamily="34" charset="0"/>
                <a:ea typeface="Calibri" panose="020F0502020204030204" pitchFamily="34" charset="0"/>
                <a:cs typeface="Times New Roman" panose="02020603050405020304" pitchFamily="18" charset="0"/>
              </a:rPr>
              <a:t> de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ameninţări</a:t>
            </a:r>
            <a:r>
              <a:rPr lang="en-US" sz="1800" dirty="0">
                <a:effectLst/>
                <a:latin typeface="Calibri" panose="020F0502020204030204" pitchFamily="34" charset="0"/>
                <a:ea typeface="Calibri" panose="020F0502020204030204" pitchFamily="34" charset="0"/>
                <a:cs typeface="Times New Roman" panose="02020603050405020304" pitchFamily="18" charset="0"/>
              </a:rPr>
              <a:t> cu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caracter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asimetric</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influenţează</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în</a:t>
            </a:r>
            <a:r>
              <a:rPr lang="en-US" sz="1800" dirty="0">
                <a:effectLst/>
                <a:latin typeface="Calibri" panose="020F0502020204030204" pitchFamily="34" charset="0"/>
                <a:ea typeface="Calibri" panose="020F0502020204030204" pitchFamily="34" charset="0"/>
                <a:cs typeface="Times New Roman" panose="02020603050405020304" pitchFamily="18" charset="0"/>
              </a:rPr>
              <a:t> mod direct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stabilitatea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şi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securitatea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statelor</a:t>
            </a:r>
            <a:endParaRPr lang="ru-RU" dirty="0"/>
          </a:p>
        </p:txBody>
      </p:sp>
      <p:sp>
        <p:nvSpPr>
          <p:cNvPr id="7" name="TextBox 6">
            <a:extLst>
              <a:ext uri="{FF2B5EF4-FFF2-40B4-BE49-F238E27FC236}">
                <a16:creationId xmlns:a16="http://schemas.microsoft.com/office/drawing/2014/main" id="{34FFE00B-1D90-4902-B96D-B41052211EB6}"/>
              </a:ext>
            </a:extLst>
          </p:cNvPr>
          <p:cNvSpPr txBox="1"/>
          <p:nvPr/>
        </p:nvSpPr>
        <p:spPr>
          <a:xfrm>
            <a:off x="5632704" y="704088"/>
            <a:ext cx="6099048" cy="5632311"/>
          </a:xfrm>
          <a:prstGeom prst="rect">
            <a:avLst/>
          </a:prstGeom>
          <a:noFill/>
        </p:spPr>
        <p:txBody>
          <a:bodyPr wrap="square" rtlCol="0">
            <a:spAutoFit/>
          </a:bodyPr>
          <a:lstStyle/>
          <a:p>
            <a:pPr marL="285750" indent="-285750">
              <a:buFont typeface="Arial" panose="020B0604020202020204" pitchFamily="34" charset="0"/>
              <a:buChar char="•"/>
            </a:pPr>
            <a:r>
              <a:rPr lang="ro-MD"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Securitatea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continentului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european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este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determinată</a:t>
            </a:r>
            <a:r>
              <a:rPr lang="en-US" sz="1800" dirty="0">
                <a:effectLst/>
                <a:latin typeface="Times New Roman" panose="02020603050405020304" pitchFamily="18" charset="0"/>
                <a:ea typeface="Times New Roman" panose="02020603050405020304" pitchFamily="18" charset="0"/>
              </a:rPr>
              <a:t> de o </a:t>
            </a:r>
            <a:r>
              <a:rPr lang="en-US" sz="1800" dirty="0" err="1">
                <a:effectLst/>
                <a:latin typeface="Times New Roman" panose="02020603050405020304" pitchFamily="18" charset="0"/>
                <a:ea typeface="Times New Roman" panose="02020603050405020304" pitchFamily="18" charset="0"/>
              </a:rPr>
              <a:t>serie</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factori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majori</a:t>
            </a:r>
            <a:r>
              <a:rPr lang="en-US" sz="1800" dirty="0">
                <a:effectLst/>
                <a:latin typeface="Times New Roman" panose="02020603050405020304" pitchFamily="18" charset="0"/>
                <a:ea typeface="Times New Roman" panose="02020603050405020304" pitchFamily="18" charset="0"/>
              </a:rPr>
              <a:t> precum: </a:t>
            </a:r>
            <a:r>
              <a:rPr lang="en-US" sz="1800" dirty="0" err="1">
                <a:effectLst/>
                <a:latin typeface="Times New Roman" panose="02020603050405020304" pitchFamily="18" charset="0"/>
                <a:ea typeface="Times New Roman" panose="02020603050405020304" pitchFamily="18" charset="0"/>
              </a:rPr>
              <a:t>capacităţile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economice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şi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instituţionale</a:t>
            </a:r>
            <a:r>
              <a:rPr lang="en-US" sz="1800" dirty="0">
                <a:effectLst/>
                <a:latin typeface="Times New Roman" panose="02020603050405020304" pitchFamily="18" charset="0"/>
                <a:ea typeface="Times New Roman" panose="02020603050405020304" pitchFamily="18" charset="0"/>
              </a:rPr>
              <a:t> ale </a:t>
            </a:r>
            <a:r>
              <a:rPr lang="en-US" sz="1800" dirty="0" err="1">
                <a:effectLst/>
                <a:latin typeface="Times New Roman" panose="02020603050405020304" pitchFamily="18" charset="0"/>
                <a:ea typeface="Times New Roman" panose="02020603050405020304" pitchFamily="18" charset="0"/>
              </a:rPr>
              <a:t>Uniunii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Europene</a:t>
            </a:r>
            <a:r>
              <a:rPr lang="en-US" sz="1800" dirty="0">
                <a:effectLst/>
                <a:latin typeface="Times New Roman" panose="02020603050405020304" pitchFamily="18" charset="0"/>
                <a:ea typeface="Times New Roman" panose="02020603050405020304" pitchFamily="18" charset="0"/>
              </a:rPr>
              <a:t> (UE);</a:t>
            </a:r>
            <a:r>
              <a:rPr lang="en-US" sz="1800" dirty="0" err="1">
                <a:effectLst/>
                <a:latin typeface="Times New Roman" panose="02020603050405020304" pitchFamily="18" charset="0"/>
                <a:ea typeface="Times New Roman" panose="02020603050405020304" pitchFamily="18" charset="0"/>
              </a:rPr>
              <a:t>capacităţile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tehnologice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şi</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apărare</a:t>
            </a:r>
            <a:r>
              <a:rPr lang="en-US" sz="1800" dirty="0">
                <a:effectLst/>
                <a:latin typeface="Times New Roman" panose="02020603050405020304" pitchFamily="18" charset="0"/>
                <a:ea typeface="Times New Roman" panose="02020603050405020304" pitchFamily="18" charset="0"/>
              </a:rPr>
              <a:t> ale </a:t>
            </a:r>
            <a:r>
              <a:rPr lang="en-US" sz="1800" dirty="0" err="1">
                <a:effectLst/>
                <a:latin typeface="Times New Roman" panose="02020603050405020304" pitchFamily="18" charset="0"/>
                <a:ea typeface="Times New Roman" panose="02020603050405020304" pitchFamily="18" charset="0"/>
              </a:rPr>
              <a:t>Organizaţiei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Tratatului</a:t>
            </a:r>
            <a:r>
              <a:rPr lang="en-US" sz="1800" dirty="0">
                <a:effectLst/>
                <a:latin typeface="Times New Roman" panose="02020603050405020304" pitchFamily="18" charset="0"/>
                <a:ea typeface="Times New Roman" panose="02020603050405020304" pitchFamily="18" charset="0"/>
              </a:rPr>
              <a:t> Nord-Atlantic(NATO) </a:t>
            </a:r>
            <a:r>
              <a:rPr lang="en-US" sz="1800" dirty="0" err="1">
                <a:effectLst/>
                <a:latin typeface="Times New Roman" panose="02020603050405020304" pitchFamily="18" charset="0"/>
                <a:ea typeface="Times New Roman" panose="02020603050405020304" pitchFamily="18" charset="0"/>
              </a:rPr>
              <a:t>şi</a:t>
            </a:r>
            <a:r>
              <a:rPr lang="en-US" sz="1800" dirty="0">
                <a:effectLst/>
                <a:latin typeface="Times New Roman" panose="02020603050405020304" pitchFamily="18" charset="0"/>
                <a:ea typeface="Times New Roman" panose="02020603050405020304" pitchFamily="18" charset="0"/>
              </a:rPr>
              <a:t> ale UE; </a:t>
            </a:r>
            <a:r>
              <a:rPr lang="en-US" sz="1800" dirty="0" err="1">
                <a:effectLst/>
                <a:latin typeface="Times New Roman" panose="02020603050405020304" pitchFamily="18" charset="0"/>
                <a:ea typeface="Times New Roman" panose="02020603050405020304" pitchFamily="18" charset="0"/>
              </a:rPr>
              <a:t>coeziunea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politică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internă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în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cadrul</a:t>
            </a:r>
            <a:r>
              <a:rPr lang="en-US" sz="1800" dirty="0">
                <a:effectLst/>
                <a:latin typeface="Times New Roman" panose="02020603050405020304" pitchFamily="18" charset="0"/>
                <a:ea typeface="Times New Roman" panose="02020603050405020304" pitchFamily="18" charset="0"/>
              </a:rPr>
              <a:t> UE </a:t>
            </a:r>
            <a:r>
              <a:rPr lang="en-US" sz="1800" dirty="0" err="1">
                <a:effectLst/>
                <a:latin typeface="Times New Roman" panose="02020603050405020304" pitchFamily="18" charset="0"/>
                <a:ea typeface="Times New Roman" panose="02020603050405020304" pitchFamily="18" charset="0"/>
              </a:rPr>
              <a:t>şi</a:t>
            </a:r>
            <a:r>
              <a:rPr lang="en-US" sz="1800" dirty="0">
                <a:effectLst/>
                <a:latin typeface="Times New Roman" panose="02020603050405020304" pitchFamily="18" charset="0"/>
                <a:ea typeface="Times New Roman" panose="02020603050405020304" pitchFamily="18" charset="0"/>
              </a:rPr>
              <a:t> NATO; </a:t>
            </a:r>
            <a:r>
              <a:rPr lang="en-US" sz="1800" dirty="0" err="1">
                <a:effectLst/>
                <a:latin typeface="Times New Roman" panose="02020603050405020304" pitchFamily="18" charset="0"/>
                <a:ea typeface="Times New Roman" panose="02020603050405020304" pitchFamily="18" charset="0"/>
              </a:rPr>
              <a:t>relaţia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transatlantică</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şi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prezenţa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Statelor</a:t>
            </a:r>
            <a:r>
              <a:rPr lang="en-US" sz="1800" dirty="0">
                <a:effectLst/>
                <a:latin typeface="Times New Roman" panose="02020603050405020304" pitchFamily="18" charset="0"/>
                <a:ea typeface="Times New Roman" panose="02020603050405020304" pitchFamily="18" charset="0"/>
              </a:rPr>
              <a:t> Unite ale </a:t>
            </a:r>
            <a:r>
              <a:rPr lang="en-US" sz="1800" dirty="0" err="1">
                <a:effectLst/>
                <a:latin typeface="Times New Roman" panose="02020603050405020304" pitchFamily="18" charset="0"/>
                <a:ea typeface="Times New Roman" panose="02020603050405020304" pitchFamily="18" charset="0"/>
              </a:rPr>
              <a:t>Americii</a:t>
            </a:r>
            <a:r>
              <a:rPr lang="en-US" sz="1800" dirty="0">
                <a:effectLst/>
                <a:latin typeface="Times New Roman" panose="02020603050405020304" pitchFamily="18" charset="0"/>
                <a:ea typeface="Times New Roman" panose="02020603050405020304" pitchFamily="18" charset="0"/>
              </a:rPr>
              <a:t> pe </a:t>
            </a:r>
            <a:r>
              <a:rPr lang="en-US" sz="1800" dirty="0" err="1">
                <a:effectLst/>
                <a:latin typeface="Times New Roman" panose="02020603050405020304" pitchFamily="18" charset="0"/>
                <a:ea typeface="Times New Roman" panose="02020603050405020304" pitchFamily="18" charset="0"/>
              </a:rPr>
              <a:t>teritoriul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Europei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direcţia</a:t>
            </a:r>
            <a:r>
              <a:rPr lang="en-US" sz="1800" dirty="0">
                <a:effectLst/>
                <a:latin typeface="Times New Roman" panose="02020603050405020304" pitchFamily="18" charset="0"/>
                <a:ea typeface="Times New Roman" panose="02020603050405020304" pitchFamily="18" charset="0"/>
              </a:rPr>
              <a:t> de </a:t>
            </a:r>
            <a:r>
              <a:rPr lang="en-US" sz="1800" dirty="0" err="1">
                <a:effectLst/>
                <a:latin typeface="Times New Roman" panose="02020603050405020304" pitchFamily="18" charset="0"/>
                <a:ea typeface="Times New Roman" panose="02020603050405020304" pitchFamily="18" charset="0"/>
              </a:rPr>
              <a:t>dezvoltare</a:t>
            </a:r>
            <a:r>
              <a:rPr lang="en-US" sz="1800" dirty="0">
                <a:effectLst/>
                <a:latin typeface="Times New Roman" panose="02020603050405020304" pitchFamily="18" charset="0"/>
                <a:ea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rPr>
              <a:t>Federaţiei</a:t>
            </a:r>
            <a:r>
              <a:rPr lang="en-US" sz="1800" dirty="0">
                <a:effectLst/>
                <a:latin typeface="Times New Roman" panose="02020603050405020304" pitchFamily="18" charset="0"/>
                <a:ea typeface="Times New Roman" panose="02020603050405020304" pitchFamily="18" charset="0"/>
              </a:rPr>
              <a:t> Ruse </a:t>
            </a:r>
            <a:r>
              <a:rPr lang="en-US" sz="1800" dirty="0" err="1">
                <a:effectLst/>
                <a:latin typeface="Times New Roman" panose="02020603050405020304" pitchFamily="18" charset="0"/>
                <a:ea typeface="Times New Roman" panose="02020603050405020304" pitchFamily="18" charset="0"/>
              </a:rPr>
              <a:t>şi</a:t>
            </a:r>
            <a:r>
              <a:rPr lang="en-US" sz="1800" dirty="0">
                <a:effectLst/>
                <a:latin typeface="Times New Roman" panose="02020603050405020304" pitchFamily="18" charset="0"/>
                <a:ea typeface="Times New Roman" panose="02020603050405020304" pitchFamily="18" charset="0"/>
              </a:rPr>
              <a:t> a </a:t>
            </a:r>
            <a:r>
              <a:rPr lang="en-US" sz="1800" dirty="0" err="1">
                <a:effectLst/>
                <a:latin typeface="Times New Roman" panose="02020603050405020304" pitchFamily="18" charset="0"/>
                <a:ea typeface="Times New Roman" panose="02020603050405020304" pitchFamily="18" charset="0"/>
              </a:rPr>
              <a:t>structurilor</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integraţioniste</a:t>
            </a:r>
            <a:r>
              <a:rPr lang="en-US" sz="1800" dirty="0">
                <a:effectLst/>
                <a:latin typeface="Times New Roman" panose="02020603050405020304" pitchFamily="18" charset="0"/>
                <a:ea typeface="Times New Roman" panose="02020603050405020304" pitchFamily="18" charset="0"/>
              </a:rPr>
              <a:t> create de </a:t>
            </a:r>
            <a:r>
              <a:rPr lang="en-US" sz="1800" dirty="0" err="1">
                <a:effectLst/>
                <a:latin typeface="Times New Roman" panose="02020603050405020304" pitchFamily="18" charset="0"/>
                <a:ea typeface="Times New Roman" panose="02020603050405020304" pitchFamily="18" charset="0"/>
              </a:rPr>
              <a:t>aceasta;relaţia</a:t>
            </a:r>
            <a:r>
              <a:rPr lang="en-US" sz="1800" dirty="0">
                <a:effectLst/>
                <a:latin typeface="Times New Roman" panose="02020603050405020304" pitchFamily="18" charset="0"/>
                <a:ea typeface="Times New Roman" panose="02020603050405020304" pitchFamily="18" charset="0"/>
              </a:rPr>
              <a:t> UE </a:t>
            </a:r>
            <a:r>
              <a:rPr lang="en-US" sz="1800" dirty="0" err="1">
                <a:effectLst/>
                <a:latin typeface="Times New Roman" panose="02020603050405020304" pitchFamily="18" charset="0"/>
                <a:ea typeface="Times New Roman" panose="02020603050405020304" pitchFamily="18" charset="0"/>
              </a:rPr>
              <a:t>şi</a:t>
            </a:r>
            <a:r>
              <a:rPr lang="en-US" sz="1800" dirty="0">
                <a:effectLst/>
                <a:latin typeface="Times New Roman" panose="02020603050405020304" pitchFamily="18" charset="0"/>
                <a:ea typeface="Times New Roman" panose="02020603050405020304" pitchFamily="18" charset="0"/>
              </a:rPr>
              <a:t> NATO cu </a:t>
            </a:r>
            <a:r>
              <a:rPr lang="en-US" sz="1800" dirty="0" err="1">
                <a:effectLst/>
                <a:latin typeface="Times New Roman" panose="02020603050405020304" pitchFamily="18" charset="0"/>
                <a:ea typeface="Times New Roman" panose="02020603050405020304" pitchFamily="18" charset="0"/>
              </a:rPr>
              <a:t>Federaţia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Rusă</a:t>
            </a:r>
            <a:r>
              <a:rPr lang="en-US" sz="1800" dirty="0">
                <a:effectLst/>
                <a:latin typeface="Times New Roman" panose="02020603050405020304" pitchFamily="18" charset="0"/>
                <a:ea typeface="Times New Roman" panose="02020603050405020304" pitchFamily="18" charset="0"/>
              </a:rPr>
              <a:t>, implicit cu </a:t>
            </a:r>
            <a:r>
              <a:rPr lang="en-US" sz="1800" dirty="0" err="1">
                <a:effectLst/>
                <a:latin typeface="Times New Roman" panose="02020603050405020304" pitchFamily="18" charset="0"/>
                <a:ea typeface="Times New Roman" panose="02020603050405020304" pitchFamily="18" charset="0"/>
              </a:rPr>
              <a:t>structurile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subregionale</a:t>
            </a:r>
            <a:r>
              <a:rPr lang="en-US" sz="1800" dirty="0">
                <a:effectLst/>
                <a:latin typeface="Times New Roman" panose="02020603050405020304" pitchFamily="18" charset="0"/>
                <a:ea typeface="Times New Roman" panose="02020603050405020304" pitchFamily="18" charset="0"/>
              </a:rPr>
              <a:t> create.</a:t>
            </a:r>
            <a:endParaRPr lang="ro-MD" dirty="0">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ro-MD" dirty="0">
                <a:effectLst/>
                <a:latin typeface="Times New Roman" panose="02020603050405020304" pitchFamily="18" charset="0"/>
                <a:ea typeface="Times New Roman" panose="02020603050405020304" pitchFamily="18" charset="0"/>
              </a:rPr>
              <a:t>         </a:t>
            </a:r>
            <a:r>
              <a:rPr lang="en-US" dirty="0">
                <a:effectLst/>
                <a:latin typeface="Times New Roman" panose="02020603050405020304" pitchFamily="18" charset="0"/>
                <a:ea typeface="Times New Roman" panose="02020603050405020304" pitchFamily="18" charset="0"/>
              </a:rPr>
              <a:t> Pe </a:t>
            </a:r>
            <a:r>
              <a:rPr lang="en-US" dirty="0" err="1">
                <a:effectLst/>
                <a:latin typeface="Times New Roman" panose="02020603050405020304" pitchFamily="18" charset="0"/>
                <a:ea typeface="Times New Roman" panose="02020603050405020304" pitchFamily="18" charset="0"/>
              </a:rPr>
              <a:t>continentul</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european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există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focare</a:t>
            </a:r>
            <a:r>
              <a:rPr lang="en-US" dirty="0">
                <a:effectLst/>
                <a:latin typeface="Times New Roman" panose="02020603050405020304" pitchFamily="18" charset="0"/>
                <a:ea typeface="Times New Roman" panose="02020603050405020304" pitchFamily="18" charset="0"/>
              </a:rPr>
              <a:t> de </a:t>
            </a:r>
            <a:r>
              <a:rPr lang="en-US" dirty="0" err="1">
                <a:effectLst/>
                <a:latin typeface="Times New Roman" panose="02020603050405020304" pitchFamily="18" charset="0"/>
                <a:ea typeface="Times New Roman" panose="02020603050405020304" pitchFamily="18" charset="0"/>
              </a:rPr>
              <a:t>instabilitate</a:t>
            </a:r>
            <a:r>
              <a:rPr lang="en-US" dirty="0">
                <a:effectLst/>
                <a:latin typeface="Times New Roman" panose="02020603050405020304" pitchFamily="18" charset="0"/>
                <a:ea typeface="Times New Roman" panose="02020603050405020304" pitchFamily="18" charset="0"/>
              </a:rPr>
              <a:t> ca </a:t>
            </a:r>
            <a:r>
              <a:rPr lang="en-US" dirty="0" err="1">
                <a:effectLst/>
                <a:latin typeface="Times New Roman" panose="02020603050405020304" pitchFamily="18" charset="0"/>
                <a:ea typeface="Times New Roman" panose="02020603050405020304" pitchFamily="18" charset="0"/>
              </a:rPr>
              <a:t>efect</a:t>
            </a:r>
            <a:r>
              <a:rPr lang="en-US" dirty="0">
                <a:effectLst/>
                <a:latin typeface="Times New Roman" panose="02020603050405020304" pitchFamily="18" charset="0"/>
                <a:ea typeface="Times New Roman" panose="02020603050405020304" pitchFamily="18" charset="0"/>
              </a:rPr>
              <a:t> al </a:t>
            </a:r>
            <a:r>
              <a:rPr lang="en-US" dirty="0" err="1">
                <a:effectLst/>
                <a:latin typeface="Times New Roman" panose="02020603050405020304" pitchFamily="18" charset="0"/>
                <a:ea typeface="Times New Roman" panose="02020603050405020304" pitchFamily="18" charset="0"/>
              </a:rPr>
              <a:t>disputelor</a:t>
            </a:r>
            <a:r>
              <a:rPr lang="en-US" dirty="0">
                <a:effectLst/>
                <a:latin typeface="Times New Roman" panose="02020603050405020304" pitchFamily="18" charset="0"/>
                <a:ea typeface="Times New Roman" panose="02020603050405020304" pitchFamily="18" charset="0"/>
              </a:rPr>
              <a:t> de </a:t>
            </a:r>
            <a:r>
              <a:rPr lang="en-US" dirty="0" err="1">
                <a:effectLst/>
                <a:latin typeface="Times New Roman" panose="02020603050405020304" pitchFamily="18" charset="0"/>
                <a:ea typeface="Times New Roman" panose="02020603050405020304" pitchFamily="18" charset="0"/>
              </a:rPr>
              <a:t>ordin</a:t>
            </a:r>
            <a:r>
              <a:rPr lang="en-US" dirty="0">
                <a:effectLst/>
                <a:latin typeface="Times New Roman" panose="02020603050405020304" pitchFamily="18" charset="0"/>
                <a:ea typeface="Times New Roman" panose="02020603050405020304" pitchFamily="18" charset="0"/>
              </a:rPr>
              <a:t> politic </a:t>
            </a:r>
            <a:r>
              <a:rPr lang="en-US" dirty="0" err="1">
                <a:effectLst/>
                <a:latin typeface="Times New Roman" panose="02020603050405020304" pitchFamily="18" charset="0"/>
                <a:ea typeface="Times New Roman" panose="02020603050405020304" pitchFamily="18" charset="0"/>
              </a:rPr>
              <a:t>sau</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teritorial</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tensiuni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etnice</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şi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religioase</a:t>
            </a:r>
            <a:r>
              <a:rPr lang="en-US" dirty="0">
                <a:effectLst/>
                <a:latin typeface="Times New Roman" panose="02020603050405020304" pitchFamily="18" charset="0"/>
                <a:ea typeface="Times New Roman" panose="02020603050405020304" pitchFamily="18" charset="0"/>
              </a:rPr>
              <a:t>, care pot </a:t>
            </a:r>
            <a:r>
              <a:rPr lang="en-US" dirty="0" err="1">
                <a:effectLst/>
                <a:latin typeface="Times New Roman" panose="02020603050405020304" pitchFamily="18" charset="0"/>
                <a:ea typeface="Times New Roman" panose="02020603050405020304" pitchFamily="18" charset="0"/>
              </a:rPr>
              <a:t>degenera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în</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conflicte</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militare</a:t>
            </a:r>
            <a:r>
              <a:rPr lang="en-US" dirty="0">
                <a:effectLst/>
                <a:latin typeface="Times New Roman" panose="02020603050405020304" pitchFamily="18" charset="0"/>
                <a:ea typeface="Times New Roman" panose="02020603050405020304" pitchFamily="18" charset="0"/>
              </a:rPr>
              <a:t> de </a:t>
            </a:r>
            <a:r>
              <a:rPr lang="en-US" dirty="0" err="1">
                <a:effectLst/>
                <a:latin typeface="Times New Roman" panose="02020603050405020304" pitchFamily="18" charset="0"/>
                <a:ea typeface="Times New Roman" panose="02020603050405020304" pitchFamily="18" charset="0"/>
              </a:rPr>
              <a:t>diversă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amploare</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Conflictele</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nesoluţionate</a:t>
            </a:r>
            <a:r>
              <a:rPr lang="en-US" dirty="0">
                <a:effectLst/>
                <a:latin typeface="Times New Roman" panose="02020603050405020304" pitchFamily="18" charset="0"/>
                <a:ea typeface="Times New Roman" panose="02020603050405020304" pitchFamily="18" charset="0"/>
              </a:rPr>
              <a:t> din zona </a:t>
            </a:r>
            <a:r>
              <a:rPr lang="en-US" dirty="0" err="1">
                <a:effectLst/>
                <a:latin typeface="Times New Roman" panose="02020603050405020304" pitchFamily="18" charset="0"/>
                <a:ea typeface="Times New Roman" panose="02020603050405020304" pitchFamily="18" charset="0"/>
              </a:rPr>
              <a:t>Caucazului</a:t>
            </a:r>
            <a:r>
              <a:rPr lang="en-US" dirty="0">
                <a:effectLst/>
                <a:latin typeface="Times New Roman" panose="02020603050405020304" pitchFamily="18" charset="0"/>
                <a:ea typeface="Times New Roman" panose="02020603050405020304" pitchFamily="18" charset="0"/>
              </a:rPr>
              <a:t>, din </a:t>
            </a:r>
            <a:r>
              <a:rPr lang="en-US" dirty="0" err="1">
                <a:effectLst/>
                <a:latin typeface="Times New Roman" panose="02020603050405020304" pitchFamily="18" charset="0"/>
                <a:ea typeface="Times New Roman" panose="02020603050405020304" pitchFamily="18" charset="0"/>
              </a:rPr>
              <a:t>regiunea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transnistreană</a:t>
            </a:r>
            <a:r>
              <a:rPr lang="en-US" dirty="0">
                <a:effectLst/>
                <a:latin typeface="Times New Roman" panose="02020603050405020304" pitchFamily="18" charset="0"/>
                <a:ea typeface="Times New Roman" panose="02020603050405020304" pitchFamily="18" charset="0"/>
              </a:rPr>
              <a:t> a </a:t>
            </a:r>
            <a:r>
              <a:rPr lang="en-US" dirty="0" err="1">
                <a:effectLst/>
                <a:latin typeface="Times New Roman" panose="02020603050405020304" pitchFamily="18" charset="0"/>
                <a:ea typeface="Times New Roman" panose="02020603050405020304" pitchFamily="18" charset="0"/>
              </a:rPr>
              <a:t>Republicii</a:t>
            </a:r>
            <a:r>
              <a:rPr lang="en-US" dirty="0">
                <a:effectLst/>
                <a:latin typeface="Times New Roman" panose="02020603050405020304" pitchFamily="18" charset="0"/>
                <a:ea typeface="Times New Roman" panose="02020603050405020304" pitchFamily="18" charset="0"/>
              </a:rPr>
              <a:t> Moldova, </a:t>
            </a:r>
            <a:r>
              <a:rPr lang="en-US" dirty="0" err="1">
                <a:effectLst/>
                <a:latin typeface="Times New Roman" panose="02020603050405020304" pitchFamily="18" charset="0"/>
                <a:ea typeface="Times New Roman" panose="02020603050405020304" pitchFamily="18" charset="0"/>
              </a:rPr>
              <a:t>anexarea</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Crimeii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şi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conflictul</a:t>
            </a:r>
            <a:r>
              <a:rPr lang="en-US" dirty="0">
                <a:effectLst/>
                <a:latin typeface="Times New Roman" panose="02020603050405020304" pitchFamily="18" charset="0"/>
                <a:ea typeface="Times New Roman" panose="02020603050405020304" pitchFamily="18" charset="0"/>
              </a:rPr>
              <a:t> din </a:t>
            </a:r>
            <a:r>
              <a:rPr lang="en-US" dirty="0" err="1">
                <a:effectLst/>
                <a:latin typeface="Times New Roman" panose="02020603050405020304" pitchFamily="18" charset="0"/>
                <a:ea typeface="Times New Roman" panose="02020603050405020304" pitchFamily="18" charset="0"/>
              </a:rPr>
              <a:t>sud-estul</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Ucrainei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afectează</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grav</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mediul</a:t>
            </a:r>
            <a:r>
              <a:rPr lang="en-US" dirty="0">
                <a:effectLst/>
                <a:latin typeface="Times New Roman" panose="02020603050405020304" pitchFamily="18" charset="0"/>
                <a:ea typeface="Times New Roman" panose="02020603050405020304" pitchFamily="18" charset="0"/>
              </a:rPr>
              <a:t> regional de </a:t>
            </a:r>
            <a:r>
              <a:rPr lang="en-US" dirty="0" err="1">
                <a:effectLst/>
                <a:latin typeface="Times New Roman" panose="02020603050405020304" pitchFamily="18" charset="0"/>
                <a:ea typeface="Times New Roman" panose="02020603050405020304" pitchFamily="18" charset="0"/>
              </a:rPr>
              <a:t>securitate</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Surse</a:t>
            </a:r>
            <a:r>
              <a:rPr lang="en-US" dirty="0">
                <a:effectLst/>
                <a:latin typeface="Times New Roman" panose="02020603050405020304" pitchFamily="18" charset="0"/>
                <a:ea typeface="Times New Roman" panose="02020603050405020304" pitchFamily="18" charset="0"/>
              </a:rPr>
              <a:t> de </a:t>
            </a:r>
            <a:r>
              <a:rPr lang="en-US" dirty="0" err="1">
                <a:effectLst/>
                <a:latin typeface="Times New Roman" panose="02020603050405020304" pitchFamily="18" charset="0"/>
                <a:ea typeface="Times New Roman" panose="02020603050405020304" pitchFamily="18" charset="0"/>
              </a:rPr>
              <a:t>potenţiale</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tensiuni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în</a:t>
            </a:r>
            <a:r>
              <a:rPr lang="en-US" dirty="0">
                <a:effectLst/>
                <a:latin typeface="Times New Roman" panose="02020603050405020304" pitchFamily="18" charset="0"/>
                <a:ea typeface="Times New Roman" panose="02020603050405020304" pitchFamily="18" charset="0"/>
              </a:rPr>
              <a:t> plan regional </a:t>
            </a:r>
            <a:r>
              <a:rPr lang="en-US" dirty="0" err="1">
                <a:effectLst/>
                <a:latin typeface="Times New Roman" panose="02020603050405020304" pitchFamily="18" charset="0"/>
                <a:ea typeface="Times New Roman" panose="02020603050405020304" pitchFamily="18" charset="0"/>
              </a:rPr>
              <a:t>constituie</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şi</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statutul</a:t>
            </a:r>
            <a:r>
              <a:rPr lang="en-US" dirty="0">
                <a:effectLst/>
                <a:latin typeface="Times New Roman" panose="02020603050405020304" pitchFamily="18" charset="0"/>
                <a:ea typeface="Times New Roman" panose="02020603050405020304" pitchFamily="18" charset="0"/>
              </a:rPr>
              <a:t> </a:t>
            </a:r>
            <a:r>
              <a:rPr lang="en-US" dirty="0" err="1">
                <a:effectLst/>
                <a:latin typeface="Times New Roman" panose="02020603050405020304" pitchFamily="18" charset="0"/>
                <a:ea typeface="Times New Roman" panose="02020603050405020304" pitchFamily="18" charset="0"/>
              </a:rPr>
              <a:t>incert</a:t>
            </a:r>
            <a:r>
              <a:rPr lang="en-US" dirty="0">
                <a:effectLst/>
                <a:latin typeface="Times New Roman" panose="02020603050405020304" pitchFamily="18" charset="0"/>
                <a:ea typeface="Times New Roman" panose="02020603050405020304" pitchFamily="18" charset="0"/>
              </a:rPr>
              <a:t> al Kosovo </a:t>
            </a:r>
            <a:r>
              <a:rPr lang="en-US" dirty="0" err="1">
                <a:effectLst/>
                <a:latin typeface="Times New Roman" panose="02020603050405020304" pitchFamily="18" charset="0"/>
                <a:ea typeface="Times New Roman" panose="02020603050405020304" pitchFamily="18" charset="0"/>
              </a:rPr>
              <a:t>şi</a:t>
            </a:r>
            <a:r>
              <a:rPr lang="en-US" dirty="0">
                <a:effectLst/>
                <a:latin typeface="Times New Roman" panose="02020603050405020304" pitchFamily="18" charset="0"/>
                <a:ea typeface="Times New Roman" panose="02020603050405020304" pitchFamily="18" charset="0"/>
              </a:rPr>
              <a:t> al </a:t>
            </a:r>
            <a:r>
              <a:rPr lang="en-US" dirty="0" err="1">
                <a:effectLst/>
                <a:latin typeface="Times New Roman" panose="02020603050405020304" pitchFamily="18" charset="0"/>
                <a:ea typeface="Times New Roman" panose="02020603050405020304" pitchFamily="18" charset="0"/>
              </a:rPr>
              <a:t>Ciprului</a:t>
            </a:r>
            <a:r>
              <a:rPr lang="en-US" dirty="0">
                <a:effectLst/>
                <a:latin typeface="Times New Roman" panose="02020603050405020304" pitchFamily="18" charset="0"/>
                <a:ea typeface="Times New Roman" panose="02020603050405020304" pitchFamily="18" charset="0"/>
              </a:rPr>
              <a:t> de Nord.</a:t>
            </a:r>
            <a:endParaRPr lang="ru-RU"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648063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9B01D-15EB-4EF2-97A4-B13FF9E24767}"/>
              </a:ext>
            </a:extLst>
          </p:cNvPr>
          <p:cNvSpPr>
            <a:spLocks noGrp="1"/>
          </p:cNvSpPr>
          <p:nvPr>
            <p:ph type="title"/>
          </p:nvPr>
        </p:nvSpPr>
        <p:spPr>
          <a:xfrm>
            <a:off x="913795" y="143256"/>
            <a:ext cx="10353762" cy="1257300"/>
          </a:xfrm>
        </p:spPr>
        <p:txBody>
          <a:bodyPr>
            <a:normAutofit/>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o-MD" sz="2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Capitolul 5. </a:t>
            </a:r>
            <a:r>
              <a:rPr lang="it-IT" sz="27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Repere generale ale stării actuale de securitate</a:t>
            </a:r>
            <a:endParaRPr lang="ru-RU" sz="2700" dirty="0">
              <a:solidFill>
                <a:schemeClr val="tx1"/>
              </a:solidFill>
            </a:endParaRPr>
          </a:p>
        </p:txBody>
      </p:sp>
      <p:sp>
        <p:nvSpPr>
          <p:cNvPr id="3" name="Content Placeholder 2">
            <a:extLst>
              <a:ext uri="{FF2B5EF4-FFF2-40B4-BE49-F238E27FC236}">
                <a16:creationId xmlns:a16="http://schemas.microsoft.com/office/drawing/2014/main" id="{E3775326-2BCC-449A-B8FB-84527773957B}"/>
              </a:ext>
            </a:extLst>
          </p:cNvPr>
          <p:cNvSpPr>
            <a:spLocks noGrp="1"/>
          </p:cNvSpPr>
          <p:nvPr>
            <p:ph idx="1"/>
          </p:nvPr>
        </p:nvSpPr>
        <p:spPr>
          <a:xfrm>
            <a:off x="913795" y="1326642"/>
            <a:ext cx="10353762" cy="3714749"/>
          </a:xfrm>
        </p:spPr>
        <p:txBody>
          <a:bodyPr>
            <a:normAutofit fontScale="85000" lnSpcReduction="20000"/>
          </a:bodyPr>
          <a:lstStyle/>
          <a:p>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Perioada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pace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stabilitate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fara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precedent pe care o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traverseaza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Europa la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sfârsitul</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secolului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XX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începutul</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secolului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XXI se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datoreaza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existentei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Uniunii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Europene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este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care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generat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nu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doar</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un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nivel</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ridicat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dezvoltare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economica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 continent, ci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o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noua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abordare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securitatii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întemeiata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solutionarea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pasnica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disputelor</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cooperarea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internationala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multilaterala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intermediul</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unor</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institutii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comune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Prin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contrast cu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aceste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evolutii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pozitive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din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vestul</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continentului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alte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parti ale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Europei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ales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Balcani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s-au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înregistrat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dupa</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1990 o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serie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de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crize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care s-au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derulat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contextul</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reasezarilor</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geopolitice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au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urmat</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sfârsitului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razboiului</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rece</a:t>
            </a:r>
            <a:r>
              <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ro-RO"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 caracteristica esentiala a acestora a fost aceea ca ele au avut loc cel mai adesea în interiorul statelor si mai putin între acestea. În aceasta perioada forte militare provenind din Europa au fost trimise în strainatate mai mult decât în orice alta perioada, inclusiv în regiuni precum Afganistan, Republica Democrata Congo sau Timorul de Est. Un rol crucial în asigurarea securitatii europene l-au jucat SUA, atât prin angajamentele de securitate fata de Europa luate în cadrul NATO, cât si prin sprijinul acordat integrarii europene. La nivel mondial încheierea razboiului rece a determinat, cel putin din punct de vedere militar, trecerea la o lume unipolara, în care SUA detin o pozitie dominanta, la foarte mare distanta de orice alt stat. Cu toate acestea, experienta perioadei recente a aratat ca nici un stat, nici macar o superputere precum SUA, nu poate aborda problemele globale de securitate de unul singur. Mediul international de securitate a înregistrat o schimbare dramatica dupa atacurile teroriste din 11 septembrie 2001. Pâna la 11 septembrie fenomene precum terorismul, traficul de droguri, traficul de arme mici, migratia ilegala, spalarea de bani actionau aproape separat. Ca urmare, institutiile nationale si internationale abordau separat aceste fenomene, cu mai multa sau mai putina eficienta.</a:t>
            </a:r>
            <a:endParaRPr lang="ru-RU"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Picture 4">
            <a:extLst>
              <a:ext uri="{FF2B5EF4-FFF2-40B4-BE49-F238E27FC236}">
                <a16:creationId xmlns:a16="http://schemas.microsoft.com/office/drawing/2014/main" id="{6406C84F-AAA8-4443-B93F-6AE8BE866848}"/>
              </a:ext>
            </a:extLst>
          </p:cNvPr>
          <p:cNvPicPr>
            <a:picLocks noChangeAspect="1"/>
          </p:cNvPicPr>
          <p:nvPr/>
        </p:nvPicPr>
        <p:blipFill>
          <a:blip r:embed="rId2"/>
          <a:stretch>
            <a:fillRect/>
          </a:stretch>
        </p:blipFill>
        <p:spPr>
          <a:xfrm>
            <a:off x="1739023" y="4885716"/>
            <a:ext cx="2838449" cy="1508971"/>
          </a:xfrm>
          <a:prstGeom prst="rect">
            <a:avLst/>
          </a:prstGeom>
        </p:spPr>
      </p:pic>
      <p:pic>
        <p:nvPicPr>
          <p:cNvPr id="7" name="Picture 6">
            <a:extLst>
              <a:ext uri="{FF2B5EF4-FFF2-40B4-BE49-F238E27FC236}">
                <a16:creationId xmlns:a16="http://schemas.microsoft.com/office/drawing/2014/main" id="{AD9461C7-3DFC-4D17-9A38-3954552ED7F9}"/>
              </a:ext>
            </a:extLst>
          </p:cNvPr>
          <p:cNvPicPr>
            <a:picLocks noChangeAspect="1"/>
          </p:cNvPicPr>
          <p:nvPr/>
        </p:nvPicPr>
        <p:blipFill>
          <a:blip r:embed="rId3"/>
          <a:stretch>
            <a:fillRect/>
          </a:stretch>
        </p:blipFill>
        <p:spPr>
          <a:xfrm>
            <a:off x="7614530" y="4794487"/>
            <a:ext cx="2838450" cy="1600200"/>
          </a:xfrm>
          <a:prstGeom prst="rect">
            <a:avLst/>
          </a:prstGeom>
        </p:spPr>
      </p:pic>
    </p:spTree>
    <p:extLst>
      <p:ext uri="{BB962C8B-B14F-4D97-AF65-F5344CB8AC3E}">
        <p14:creationId xmlns:p14="http://schemas.microsoft.com/office/powerpoint/2010/main" val="1195597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FD8F-E8B0-4C1E-8575-CA1D7A9746C8}"/>
              </a:ext>
            </a:extLst>
          </p:cNvPr>
          <p:cNvSpPr>
            <a:spLocks noGrp="1"/>
          </p:cNvSpPr>
          <p:nvPr>
            <p:ph type="title"/>
          </p:nvPr>
        </p:nvSpPr>
        <p:spPr/>
        <p:txBody>
          <a:bodyPr/>
          <a:lstStyle/>
          <a:p>
            <a:r>
              <a:rPr lang="ro-MD" sz="2800" b="1" dirty="0">
                <a:solidFill>
                  <a:schemeClr val="tx1"/>
                </a:solidFill>
                <a:effectLst/>
                <a:latin typeface="Times New Roman" panose="02020603050405020304" pitchFamily="18" charset="0"/>
                <a:ea typeface="Times New Roman" panose="02020603050405020304" pitchFamily="18" charset="0"/>
              </a:rPr>
              <a:t>Concluzie</a:t>
            </a:r>
            <a:br>
              <a:rPr lang="ru-RU" sz="1800" dirty="0">
                <a:effectLst/>
                <a:latin typeface="Times New Roman" panose="02020603050405020304" pitchFamily="18" charset="0"/>
                <a:ea typeface="Times New Roman" panose="02020603050405020304" pitchFamily="18" charset="0"/>
              </a:rPr>
            </a:br>
            <a:endParaRPr lang="ru-RU" dirty="0"/>
          </a:p>
        </p:txBody>
      </p:sp>
      <p:sp>
        <p:nvSpPr>
          <p:cNvPr id="3" name="Content Placeholder 2">
            <a:extLst>
              <a:ext uri="{FF2B5EF4-FFF2-40B4-BE49-F238E27FC236}">
                <a16:creationId xmlns:a16="http://schemas.microsoft.com/office/drawing/2014/main" id="{E05E2CCD-3735-46B3-ABA2-58398DAA519B}"/>
              </a:ext>
            </a:extLst>
          </p:cNvPr>
          <p:cNvSpPr>
            <a:spLocks noGrp="1"/>
          </p:cNvSpPr>
          <p:nvPr>
            <p:ph idx="1"/>
          </p:nvPr>
        </p:nvSpPr>
        <p:spPr>
          <a:xfrm>
            <a:off x="913795" y="1133856"/>
            <a:ext cx="10353762" cy="4657343"/>
          </a:xfrm>
        </p:spPr>
        <p:txBody>
          <a:bodyPr>
            <a:normAutofit fontScale="92500" lnSpcReduction="10000"/>
          </a:bodyPr>
          <a:lstStyle/>
          <a:p>
            <a:r>
              <a:rPr lang="en-US" sz="1800" dirty="0">
                <a:solidFill>
                  <a:schemeClr val="tx1"/>
                </a:solidFill>
                <a:effectLst/>
                <a:latin typeface="Times New Roman" panose="02020603050405020304" pitchFamily="18" charset="0"/>
                <a:ea typeface="Times New Roman" panose="02020603050405020304" pitchFamily="18" charset="0"/>
              </a:rPr>
              <a:t>Se </a:t>
            </a:r>
            <a:r>
              <a:rPr lang="en-US" sz="1800" dirty="0" err="1">
                <a:solidFill>
                  <a:schemeClr val="tx1"/>
                </a:solidFill>
                <a:effectLst/>
                <a:latin typeface="Times New Roman" panose="02020603050405020304" pitchFamily="18" charset="0"/>
                <a:ea typeface="Times New Roman" panose="02020603050405020304" pitchFamily="18" charset="0"/>
              </a:rPr>
              <a:t>observă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noţiunea</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politică</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securitate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suferă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prezent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transformări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majore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Primul</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motiv</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ar</a:t>
            </a:r>
            <a:r>
              <a:rPr lang="en-US" sz="1800" dirty="0">
                <a:solidFill>
                  <a:schemeClr val="tx1"/>
                </a:solidFill>
                <a:effectLst/>
                <a:latin typeface="Times New Roman" panose="02020603050405020304" pitchFamily="18" charset="0"/>
                <a:ea typeface="Times New Roman" panose="02020603050405020304" pitchFamily="18" charset="0"/>
              </a:rPr>
              <a:t> fi </a:t>
            </a:r>
            <a:r>
              <a:rPr lang="en-US" sz="1800" dirty="0" err="1">
                <a:solidFill>
                  <a:schemeClr val="tx1"/>
                </a:solidFill>
                <a:effectLst/>
                <a:latin typeface="Times New Roman" panose="02020603050405020304" pitchFamily="18" charset="0"/>
                <a:ea typeface="Times New Roman" panose="02020603050405020304" pitchFamily="18" charset="0"/>
              </a:rPr>
              <a:t>acela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că</a:t>
            </a:r>
            <a:r>
              <a:rPr lang="en-US" sz="1800" dirty="0">
                <a:solidFill>
                  <a:schemeClr val="tx1"/>
                </a:solidFill>
                <a:effectLst/>
                <a:latin typeface="Times New Roman" panose="02020603050405020304" pitchFamily="18" charset="0"/>
                <a:ea typeface="Times New Roman" panose="02020603050405020304" pitchFamily="18" charset="0"/>
              </a:rPr>
              <a:t>, la </a:t>
            </a:r>
            <a:r>
              <a:rPr lang="en-US" sz="1800" dirty="0" err="1">
                <a:solidFill>
                  <a:schemeClr val="tx1"/>
                </a:solidFill>
                <a:effectLst/>
                <a:latin typeface="Times New Roman" panose="02020603050405020304" pitchFamily="18" charset="0"/>
                <a:ea typeface="Times New Roman" panose="02020603050405020304" pitchFamily="18" charset="0"/>
              </a:rPr>
              <a:t>nivel</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naţional</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ameninţările</a:t>
            </a:r>
            <a:r>
              <a:rPr lang="en-US" sz="1800" dirty="0">
                <a:solidFill>
                  <a:schemeClr val="tx1"/>
                </a:solidFill>
                <a:effectLst/>
                <a:latin typeface="Times New Roman" panose="02020603050405020304" pitchFamily="18" charset="0"/>
                <a:ea typeface="Times New Roman" panose="02020603050405020304" pitchFamily="18" charset="0"/>
              </a:rPr>
              <a:t> s-au </a:t>
            </a:r>
            <a:r>
              <a:rPr lang="en-US" sz="1800" dirty="0" err="1">
                <a:solidFill>
                  <a:schemeClr val="tx1"/>
                </a:solidFill>
                <a:effectLst/>
                <a:latin typeface="Times New Roman" panose="02020603050405020304" pitchFamily="18" charset="0"/>
                <a:ea typeface="Times New Roman" panose="02020603050405020304" pitchFamily="18" charset="0"/>
              </a:rPr>
              <a:t>schimbat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implicând</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acum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acţiuni</a:t>
            </a:r>
            <a:r>
              <a:rPr lang="en-US" sz="1800" dirty="0">
                <a:solidFill>
                  <a:schemeClr val="tx1"/>
                </a:solidFill>
                <a:effectLst/>
                <a:latin typeface="Times New Roman" panose="02020603050405020304" pitchFamily="18" charset="0"/>
                <a:ea typeface="Times New Roman" panose="02020603050405020304" pitchFamily="18" charset="0"/>
              </a:rPr>
              <a:t> ale </a:t>
            </a:r>
            <a:r>
              <a:rPr lang="en-US" sz="1800" dirty="0" err="1">
                <a:solidFill>
                  <a:schemeClr val="tx1"/>
                </a:solidFill>
                <a:effectLst/>
                <a:latin typeface="Times New Roman" panose="02020603050405020304" pitchFamily="18" charset="0"/>
                <a:ea typeface="Times New Roman" panose="02020603050405020304" pitchFamily="18" charset="0"/>
              </a:rPr>
              <a:t>unor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actori</a:t>
            </a:r>
            <a:r>
              <a:rPr lang="en-US" sz="1800" dirty="0">
                <a:solidFill>
                  <a:schemeClr val="tx1"/>
                </a:solidFill>
                <a:effectLst/>
                <a:latin typeface="Times New Roman" panose="02020603050405020304" pitchFamily="18" charset="0"/>
                <a:ea typeface="Times New Roman" panose="02020603050405020304" pitchFamily="18" charset="0"/>
              </a:rPr>
              <a:t> non-</a:t>
            </a:r>
            <a:r>
              <a:rPr lang="en-US" sz="1800" dirty="0" err="1">
                <a:solidFill>
                  <a:schemeClr val="tx1"/>
                </a:solidFill>
                <a:effectLst/>
                <a:latin typeface="Times New Roman" panose="02020603050405020304" pitchFamily="18" charset="0"/>
                <a:ea typeface="Times New Roman" panose="02020603050405020304" pitchFamily="18" charset="0"/>
              </a:rPr>
              <a:t>statali</a:t>
            </a:r>
            <a:r>
              <a:rPr lang="en-US" sz="1800" dirty="0">
                <a:solidFill>
                  <a:schemeClr val="tx1"/>
                </a:solidFill>
                <a:effectLst/>
                <a:latin typeface="Times New Roman" panose="02020603050405020304" pitchFamily="18" charset="0"/>
                <a:ea typeface="Times New Roman" panose="02020603050405020304" pitchFamily="18" charset="0"/>
              </a:rPr>
              <a:t>, care </a:t>
            </a:r>
            <a:r>
              <a:rPr lang="en-US" sz="1800" dirty="0" err="1">
                <a:solidFill>
                  <a:schemeClr val="tx1"/>
                </a:solidFill>
                <a:effectLst/>
                <a:latin typeface="Times New Roman" panose="02020603050405020304" pitchFamily="18" charset="0"/>
                <a:ea typeface="Times New Roman" panose="02020603050405020304" pitchFamily="18" charset="0"/>
              </a:rPr>
              <a:t>duc</a:t>
            </a:r>
            <a:r>
              <a:rPr lang="en-US" sz="1800" dirty="0">
                <a:solidFill>
                  <a:schemeClr val="tx1"/>
                </a:solidFill>
                <a:effectLst/>
                <a:latin typeface="Times New Roman" panose="02020603050405020304" pitchFamily="18" charset="0"/>
                <a:ea typeface="Times New Roman" panose="02020603050405020304" pitchFamily="18" charset="0"/>
              </a:rPr>
              <a:t> la </a:t>
            </a:r>
            <a:r>
              <a:rPr lang="en-US" sz="1800" dirty="0" err="1">
                <a:solidFill>
                  <a:schemeClr val="tx1"/>
                </a:solidFill>
                <a:effectLst/>
                <a:latin typeface="Times New Roman" panose="02020603050405020304" pitchFamily="18" charset="0"/>
                <a:ea typeface="Times New Roman" panose="02020603050405020304" pitchFamily="18" charset="0"/>
              </a:rPr>
              <a:t>proliferarea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unor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fenomene</a:t>
            </a:r>
            <a:r>
              <a:rPr lang="en-US" sz="1800" dirty="0">
                <a:solidFill>
                  <a:schemeClr val="tx1"/>
                </a:solidFill>
                <a:effectLst/>
                <a:latin typeface="Times New Roman" panose="02020603050405020304" pitchFamily="18" charset="0"/>
                <a:ea typeface="Times New Roman" panose="02020603050405020304" pitchFamily="18" charset="0"/>
              </a:rPr>
              <a:t> precum </a:t>
            </a:r>
            <a:r>
              <a:rPr lang="en-US" sz="1800" dirty="0" err="1">
                <a:solidFill>
                  <a:schemeClr val="tx1"/>
                </a:solidFill>
                <a:effectLst/>
                <a:latin typeface="Times New Roman" panose="02020603050405020304" pitchFamily="18" charset="0"/>
                <a:ea typeface="Times New Roman" panose="02020603050405020304" pitchFamily="18" charset="0"/>
              </a:rPr>
              <a:t>crima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organizată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traficul</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droguri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terorismul</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Conflictele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interstatale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degradarea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mediului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înconjurător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masele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mari</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refugiaţi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constituie</a:t>
            </a:r>
            <a:r>
              <a:rPr lang="en-US" sz="1800" dirty="0">
                <a:solidFill>
                  <a:schemeClr val="tx1"/>
                </a:solidFill>
                <a:effectLst/>
                <a:latin typeface="Times New Roman" panose="02020603050405020304" pitchFamily="18" charset="0"/>
                <a:ea typeface="Times New Roman" panose="02020603050405020304" pitchFamily="18" charset="0"/>
              </a:rPr>
              <a:t>, la </a:t>
            </a:r>
            <a:r>
              <a:rPr lang="en-US" sz="1800" dirty="0" err="1">
                <a:solidFill>
                  <a:schemeClr val="tx1"/>
                </a:solidFill>
                <a:effectLst/>
                <a:latin typeface="Times New Roman" panose="02020603050405020304" pitchFamily="18" charset="0"/>
                <a:ea typeface="Times New Roman" panose="02020603050405020304" pitchFamily="18" charset="0"/>
              </a:rPr>
              <a:t>rândul</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lor,noi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riscuri</a:t>
            </a:r>
            <a:r>
              <a:rPr lang="en-US" sz="1800" dirty="0">
                <a:solidFill>
                  <a:schemeClr val="tx1"/>
                </a:solidFill>
                <a:effectLst/>
                <a:latin typeface="Times New Roman" panose="02020603050405020304" pitchFamily="18" charset="0"/>
                <a:ea typeface="Times New Roman" panose="02020603050405020304" pitchFamily="18" charset="0"/>
              </a:rPr>
              <a:t>. Un alt </a:t>
            </a:r>
            <a:r>
              <a:rPr lang="en-US" sz="1800" dirty="0" err="1">
                <a:solidFill>
                  <a:schemeClr val="tx1"/>
                </a:solidFill>
                <a:effectLst/>
                <a:latin typeface="Times New Roman" panose="02020603050405020304" pitchFamily="18" charset="0"/>
                <a:ea typeface="Times New Roman" panose="02020603050405020304" pitchFamily="18" charset="0"/>
              </a:rPr>
              <a:t>fenomen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poate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constitui</a:t>
            </a:r>
            <a:r>
              <a:rPr lang="en-US" sz="1800" dirty="0">
                <a:solidFill>
                  <a:schemeClr val="tx1"/>
                </a:solidFill>
                <a:effectLst/>
                <a:latin typeface="Times New Roman" panose="02020603050405020304" pitchFamily="18" charset="0"/>
                <a:ea typeface="Times New Roman" panose="02020603050405020304" pitchFamily="18" charset="0"/>
              </a:rPr>
              <a:t> o </a:t>
            </a:r>
            <a:r>
              <a:rPr lang="en-US" sz="1800" dirty="0" err="1">
                <a:solidFill>
                  <a:schemeClr val="tx1"/>
                </a:solidFill>
                <a:effectLst/>
                <a:latin typeface="Times New Roman" panose="02020603050405020304" pitchFamily="18" charset="0"/>
                <a:ea typeface="Times New Roman" panose="02020603050405020304" pitchFamily="18" charset="0"/>
              </a:rPr>
              <a:t>ameninţare</a:t>
            </a:r>
            <a:r>
              <a:rPr lang="en-US" sz="1800" dirty="0">
                <a:solidFill>
                  <a:schemeClr val="tx1"/>
                </a:solidFill>
                <a:effectLst/>
                <a:latin typeface="Times New Roman" panose="02020603050405020304" pitchFamily="18" charset="0"/>
                <a:ea typeface="Times New Roman" panose="02020603050405020304" pitchFamily="18" charset="0"/>
              </a:rPr>
              <a:t> la </a:t>
            </a:r>
            <a:r>
              <a:rPr lang="en-US" sz="1800" dirty="0" err="1">
                <a:solidFill>
                  <a:schemeClr val="tx1"/>
                </a:solidFill>
                <a:effectLst/>
                <a:latin typeface="Times New Roman" panose="02020603050405020304" pitchFamily="18" charset="0"/>
                <a:ea typeface="Times New Roman" panose="02020603050405020304" pitchFamily="18" charset="0"/>
              </a:rPr>
              <a:t>adresa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securităţii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naţionale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este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intensificarea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corupţiei.Corupţia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provoacă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primul</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rând</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neîncredere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principalele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instituţii</a:t>
            </a:r>
            <a:r>
              <a:rPr lang="en-US" sz="1800" dirty="0">
                <a:solidFill>
                  <a:schemeClr val="tx1"/>
                </a:solidFill>
                <a:effectLst/>
                <a:latin typeface="Times New Roman" panose="02020603050405020304" pitchFamily="18" charset="0"/>
                <a:ea typeface="Times New Roman" panose="02020603050405020304" pitchFamily="18" charset="0"/>
              </a:rPr>
              <a:t> ale </a:t>
            </a:r>
            <a:r>
              <a:rPr lang="en-US" sz="1800" dirty="0" err="1">
                <a:solidFill>
                  <a:schemeClr val="tx1"/>
                </a:solidFill>
                <a:effectLst/>
                <a:latin typeface="Times New Roman" panose="02020603050405020304" pitchFamily="18" charset="0"/>
                <a:ea typeface="Times New Roman" panose="02020603050405020304" pitchFamily="18" charset="0"/>
              </a:rPr>
              <a:t>statului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afectează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relaţiile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sociale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subminează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fundamentele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democratice</a:t>
            </a:r>
            <a:r>
              <a:rPr lang="en-US" sz="1800" dirty="0">
                <a:solidFill>
                  <a:schemeClr val="tx1"/>
                </a:solidFill>
                <a:effectLst/>
                <a:latin typeface="Times New Roman" panose="02020603050405020304" pitchFamily="18" charset="0"/>
                <a:ea typeface="Times New Roman" panose="02020603050405020304" pitchFamily="18" charset="0"/>
              </a:rPr>
              <a:t> ale </a:t>
            </a:r>
            <a:r>
              <a:rPr lang="en-US" sz="1800" dirty="0" err="1">
                <a:solidFill>
                  <a:schemeClr val="tx1"/>
                </a:solidFill>
                <a:effectLst/>
                <a:latin typeface="Times New Roman" panose="02020603050405020304" pitchFamily="18" charset="0"/>
                <a:ea typeface="Times New Roman" panose="02020603050405020304" pitchFamily="18" charset="0"/>
              </a:rPr>
              <a:t>societăţii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şi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credibilitatea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statului</a:t>
            </a:r>
            <a:r>
              <a:rPr lang="en-US" sz="1800" dirty="0">
                <a:solidFill>
                  <a:schemeClr val="tx1"/>
                </a:solidFill>
                <a:effectLst/>
                <a:latin typeface="Times New Roman" panose="02020603050405020304" pitchFamily="18" charset="0"/>
                <a:ea typeface="Times New Roman" panose="02020603050405020304" pitchFamily="18" charset="0"/>
              </a:rPr>
              <a:t> pe plan </a:t>
            </a:r>
            <a:r>
              <a:rPr lang="en-US" sz="1800" dirty="0" err="1">
                <a:solidFill>
                  <a:schemeClr val="tx1"/>
                </a:solidFill>
                <a:effectLst/>
                <a:latin typeface="Times New Roman" panose="02020603050405020304" pitchFamily="18" charset="0"/>
                <a:ea typeface="Times New Roman" panose="02020603050405020304" pitchFamily="18" charset="0"/>
              </a:rPr>
              <a:t>internaţional</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asemenea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generează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relaţii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ce</a:t>
            </a:r>
            <a:r>
              <a:rPr lang="en-US" sz="1800" dirty="0">
                <a:solidFill>
                  <a:schemeClr val="tx1"/>
                </a:solidFill>
                <a:effectLst/>
                <a:latin typeface="Times New Roman" panose="02020603050405020304" pitchFamily="18" charset="0"/>
                <a:ea typeface="Times New Roman" panose="02020603050405020304" pitchFamily="18" charset="0"/>
              </a:rPr>
              <a:t> pot fi </a:t>
            </a:r>
            <a:r>
              <a:rPr lang="en-US" sz="1800" dirty="0" err="1">
                <a:solidFill>
                  <a:schemeClr val="tx1"/>
                </a:solidFill>
                <a:effectLst/>
                <a:latin typeface="Times New Roman" panose="02020603050405020304" pitchFamily="18" charset="0"/>
                <a:ea typeface="Times New Roman" panose="02020603050405020304" pitchFamily="18" charset="0"/>
              </a:rPr>
              <a:t>uşor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exploatate</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către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crima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organizată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terorism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şi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alte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tipuri</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infracţiuni</a:t>
            </a:r>
            <a:r>
              <a:rPr lang="en-US" sz="1800" dirty="0">
                <a:solidFill>
                  <a:schemeClr val="tx1"/>
                </a:solidFill>
                <a:effectLst/>
                <a:latin typeface="Times New Roman" panose="02020603050405020304" pitchFamily="18" charset="0"/>
                <a:ea typeface="Times New Roman" panose="02020603050405020304" pitchFamily="18" charset="0"/>
              </a:rPr>
              <a:t> care </a:t>
            </a:r>
            <a:r>
              <a:rPr lang="en-US" sz="1800" dirty="0" err="1">
                <a:solidFill>
                  <a:schemeClr val="tx1"/>
                </a:solidFill>
                <a:effectLst/>
                <a:latin typeface="Times New Roman" panose="02020603050405020304" pitchFamily="18" charset="0"/>
                <a:ea typeface="Times New Roman" panose="02020603050405020304" pitchFamily="18" charset="0"/>
              </a:rPr>
              <a:t>alterează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coeziunea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socială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Dimensiunile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politică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economică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culturală</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mediu</a:t>
            </a:r>
            <a:r>
              <a:rPr lang="en-US" sz="1800" dirty="0">
                <a:solidFill>
                  <a:schemeClr val="tx1"/>
                </a:solidFill>
                <a:effectLst/>
                <a:latin typeface="Times New Roman" panose="02020603050405020304" pitchFamily="18" charset="0"/>
                <a:ea typeface="Times New Roman" panose="02020603050405020304" pitchFamily="18" charset="0"/>
              </a:rPr>
              <a:t> se </a:t>
            </a:r>
            <a:r>
              <a:rPr lang="en-US" sz="1800" dirty="0" err="1">
                <a:solidFill>
                  <a:schemeClr val="tx1"/>
                </a:solidFill>
                <a:effectLst/>
                <a:latin typeface="Times New Roman" panose="02020603050405020304" pitchFamily="18" charset="0"/>
                <a:ea typeface="Times New Roman" panose="02020603050405020304" pitchFamily="18" charset="0"/>
              </a:rPr>
              <a:t>adaugă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celei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militare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cadrul</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securităţii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naţionale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crescând</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numărul</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actorilor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implicaţi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sistemul</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naţional</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securitate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şi</a:t>
            </a:r>
            <a:r>
              <a:rPr lang="en-US" sz="1800" dirty="0">
                <a:solidFill>
                  <a:schemeClr val="tx1"/>
                </a:solidFill>
                <a:effectLst/>
                <a:latin typeface="Times New Roman" panose="02020603050405020304" pitchFamily="18" charset="0"/>
                <a:ea typeface="Times New Roman" panose="02020603050405020304" pitchFamily="18" charset="0"/>
              </a:rPr>
              <a:t> al </a:t>
            </a:r>
            <a:r>
              <a:rPr lang="en-US" sz="1800" dirty="0" err="1">
                <a:solidFill>
                  <a:schemeClr val="tx1"/>
                </a:solidFill>
                <a:effectLst/>
                <a:latin typeface="Times New Roman" panose="02020603050405020304" pitchFamily="18" charset="0"/>
                <a:ea typeface="Times New Roman" panose="02020603050405020304" pitchFamily="18" charset="0"/>
              </a:rPr>
              <a:t>mecanismelor</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realizare</a:t>
            </a:r>
            <a:r>
              <a:rPr lang="en-US" sz="1800" dirty="0">
                <a:solidFill>
                  <a:schemeClr val="tx1"/>
                </a:solidFill>
                <a:effectLst/>
                <a:latin typeface="Times New Roman" panose="02020603050405020304" pitchFamily="18" charset="0"/>
                <a:ea typeface="Times New Roman" panose="02020603050405020304" pitchFamily="18" charset="0"/>
              </a:rPr>
              <a:t> a </a:t>
            </a:r>
            <a:r>
              <a:rPr lang="en-US" sz="1800" dirty="0" err="1">
                <a:solidFill>
                  <a:schemeClr val="tx1"/>
                </a:solidFill>
                <a:effectLst/>
                <a:latin typeface="Times New Roman" panose="02020603050405020304" pitchFamily="18" charset="0"/>
                <a:ea typeface="Times New Roman" panose="02020603050405020304" pitchFamily="18" charset="0"/>
              </a:rPr>
              <a:t>securităţii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societăţile</a:t>
            </a:r>
            <a:r>
              <a:rPr lang="en-US" sz="1800" dirty="0">
                <a:solidFill>
                  <a:schemeClr val="tx1"/>
                </a:solidFill>
                <a:effectLst/>
                <a:latin typeface="Times New Roman" panose="02020603050405020304" pitchFamily="18" charset="0"/>
                <a:ea typeface="Times New Roman" panose="02020603050405020304" pitchFamily="18" charset="0"/>
              </a:rPr>
              <a:t> cu o </a:t>
            </a:r>
            <a:r>
              <a:rPr lang="en-US" sz="1800" dirty="0" err="1">
                <a:solidFill>
                  <a:schemeClr val="tx1"/>
                </a:solidFill>
                <a:effectLst/>
                <a:latin typeface="Times New Roman" panose="02020603050405020304" pitchFamily="18" charset="0"/>
                <a:ea typeface="Times New Roman" panose="02020603050405020304" pitchFamily="18" charset="0"/>
              </a:rPr>
              <a:t>tradiţie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democratică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îndelungată</a:t>
            </a:r>
            <a:r>
              <a:rPr lang="en-US" sz="1800" dirty="0">
                <a:solidFill>
                  <a:schemeClr val="tx1"/>
                </a:solidFill>
                <a:effectLst/>
                <a:latin typeface="Times New Roman" panose="02020603050405020304" pitchFamily="18" charset="0"/>
                <a:ea typeface="Times New Roman" panose="02020603050405020304" pitchFamily="18" charset="0"/>
              </a:rPr>
              <a:t>, cu o </a:t>
            </a:r>
            <a:r>
              <a:rPr lang="en-US" sz="1800" dirty="0" err="1">
                <a:solidFill>
                  <a:schemeClr val="tx1"/>
                </a:solidFill>
                <a:effectLst/>
                <a:latin typeface="Times New Roman" panose="02020603050405020304" pitchFamily="18" charset="0"/>
                <a:ea typeface="Times New Roman" panose="02020603050405020304" pitchFamily="18" charset="0"/>
              </a:rPr>
              <a:t>puternică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societate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civilă,securitatea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statului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porneşte</a:t>
            </a:r>
            <a:r>
              <a:rPr lang="en-US" sz="1800" dirty="0">
                <a:solidFill>
                  <a:schemeClr val="tx1"/>
                </a:solidFill>
                <a:effectLst/>
                <a:latin typeface="Times New Roman" panose="02020603050405020304" pitchFamily="18" charset="0"/>
                <a:ea typeface="Times New Roman" panose="02020603050405020304" pitchFamily="18" charset="0"/>
              </a:rPr>
              <a:t> de la </a:t>
            </a:r>
            <a:r>
              <a:rPr lang="en-US" sz="1800" dirty="0" err="1">
                <a:solidFill>
                  <a:schemeClr val="tx1"/>
                </a:solidFill>
                <a:effectLst/>
                <a:latin typeface="Times New Roman" panose="02020603050405020304" pitchFamily="18" charset="0"/>
                <a:ea typeface="Times New Roman" panose="02020603050405020304" pitchFamily="18" charset="0"/>
              </a:rPr>
              <a:t>cea</a:t>
            </a:r>
            <a:r>
              <a:rPr lang="en-US" sz="1800" dirty="0">
                <a:solidFill>
                  <a:schemeClr val="tx1"/>
                </a:solidFill>
                <a:effectLst/>
                <a:latin typeface="Times New Roman" panose="02020603050405020304" pitchFamily="18" charset="0"/>
                <a:ea typeface="Times New Roman" panose="02020603050405020304" pitchFamily="18" charset="0"/>
              </a:rPr>
              <a:t> a </a:t>
            </a:r>
            <a:r>
              <a:rPr lang="en-US" sz="1800" dirty="0" err="1">
                <a:solidFill>
                  <a:schemeClr val="tx1"/>
                </a:solidFill>
                <a:effectLst/>
                <a:latin typeface="Times New Roman" panose="02020603050405020304" pitchFamily="18" charset="0"/>
                <a:ea typeface="Times New Roman" panose="02020603050405020304" pitchFamily="18" charset="0"/>
              </a:rPr>
              <a:t>individului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Aceasta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şi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pentru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legătura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dintre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securitate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şi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politicile</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dezvoltare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este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foarte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puternică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Protejarea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suveranităţii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statului</a:t>
            </a:r>
            <a:r>
              <a:rPr lang="en-US" sz="1800" dirty="0">
                <a:solidFill>
                  <a:schemeClr val="tx1"/>
                </a:solidFill>
                <a:effectLst/>
                <a:latin typeface="Times New Roman" panose="02020603050405020304" pitchFamily="18" charset="0"/>
                <a:ea typeface="Times New Roman" panose="02020603050405020304" pitchFamily="18" charset="0"/>
              </a:rPr>
              <a:t>, a </a:t>
            </a:r>
            <a:r>
              <a:rPr lang="en-US" sz="1800" dirty="0" err="1">
                <a:solidFill>
                  <a:schemeClr val="tx1"/>
                </a:solidFill>
                <a:effectLst/>
                <a:latin typeface="Times New Roman" panose="02020603050405020304" pitchFamily="18" charset="0"/>
                <a:ea typeface="Times New Roman" panose="02020603050405020304" pitchFamily="18" charset="0"/>
              </a:rPr>
              <a:t>integrităţii</a:t>
            </a:r>
            <a:r>
              <a:rPr lang="en-US" sz="1800" dirty="0">
                <a:solidFill>
                  <a:schemeClr val="tx1"/>
                </a:solidFill>
                <a:effectLst/>
                <a:latin typeface="Times New Roman" panose="02020603050405020304" pitchFamily="18" charset="0"/>
                <a:ea typeface="Times New Roman" panose="02020603050405020304" pitchFamily="18" charset="0"/>
              </a:rPr>
              <a:t> sale </a:t>
            </a:r>
            <a:r>
              <a:rPr lang="en-US" sz="1800" dirty="0" err="1">
                <a:solidFill>
                  <a:schemeClr val="tx1"/>
                </a:solidFill>
                <a:effectLst/>
                <a:latin typeface="Times New Roman" panose="02020603050405020304" pitchFamily="18" charset="0"/>
                <a:ea typeface="Times New Roman" panose="02020603050405020304" pitchFamily="18" charset="0"/>
              </a:rPr>
              <a:t>teritoriale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şi</a:t>
            </a:r>
            <a:r>
              <a:rPr lang="en-US" sz="1800" dirty="0">
                <a:solidFill>
                  <a:schemeClr val="tx1"/>
                </a:solidFill>
                <a:effectLst/>
                <a:latin typeface="Times New Roman" panose="02020603050405020304" pitchFamily="18" charset="0"/>
                <a:ea typeface="Times New Roman" panose="02020603050405020304" pitchFamily="18" charset="0"/>
              </a:rPr>
              <a:t> a </a:t>
            </a:r>
            <a:r>
              <a:rPr lang="en-US" sz="1800" dirty="0" err="1">
                <a:solidFill>
                  <a:schemeClr val="tx1"/>
                </a:solidFill>
                <a:effectLst/>
                <a:latin typeface="Times New Roman" panose="02020603050405020304" pitchFamily="18" charset="0"/>
                <a:ea typeface="Times New Roman" panose="02020603050405020304" pitchFamily="18" charset="0"/>
              </a:rPr>
              <a:t>independenţei</a:t>
            </a:r>
            <a:r>
              <a:rPr lang="en-US" sz="1800" dirty="0">
                <a:solidFill>
                  <a:schemeClr val="tx1"/>
                </a:solidFill>
                <a:effectLst/>
                <a:latin typeface="Times New Roman" panose="02020603050405020304" pitchFamily="18" charset="0"/>
                <a:ea typeface="Times New Roman" panose="02020603050405020304" pitchFamily="18" charset="0"/>
              </a:rPr>
              <a:t> nu </a:t>
            </a:r>
            <a:r>
              <a:rPr lang="en-US" sz="1800" dirty="0" err="1">
                <a:solidFill>
                  <a:schemeClr val="tx1"/>
                </a:solidFill>
                <a:effectLst/>
                <a:latin typeface="Times New Roman" panose="02020603050405020304" pitchFamily="18" charset="0"/>
                <a:ea typeface="Times New Roman" panose="02020603050405020304" pitchFamily="18" charset="0"/>
              </a:rPr>
              <a:t>poate</a:t>
            </a:r>
            <a:r>
              <a:rPr lang="en-US" sz="1800" dirty="0">
                <a:solidFill>
                  <a:schemeClr val="tx1"/>
                </a:solidFill>
                <a:effectLst/>
                <a:latin typeface="Times New Roman" panose="02020603050405020304" pitchFamily="18" charset="0"/>
                <a:ea typeface="Times New Roman" panose="02020603050405020304" pitchFamily="18" charset="0"/>
              </a:rPr>
              <a:t> fi </a:t>
            </a:r>
            <a:r>
              <a:rPr lang="en-US" sz="1800" dirty="0" err="1">
                <a:solidFill>
                  <a:schemeClr val="tx1"/>
                </a:solidFill>
                <a:effectLst/>
                <a:latin typeface="Times New Roman" panose="02020603050405020304" pitchFamily="18" charset="0"/>
                <a:ea typeface="Times New Roman" panose="02020603050405020304" pitchFamily="18" charset="0"/>
              </a:rPr>
              <a:t>realizată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fără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protecţia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individului</a:t>
            </a:r>
            <a:r>
              <a:rPr lang="en-US" sz="1800" dirty="0">
                <a:solidFill>
                  <a:schemeClr val="tx1"/>
                </a:solidFill>
                <a:effectLst/>
                <a:latin typeface="Times New Roman" panose="02020603050405020304" pitchFamily="18" charset="0"/>
                <a:ea typeface="Times New Roman" panose="02020603050405020304" pitchFamily="18" charset="0"/>
              </a:rPr>
              <a:t>, a </a:t>
            </a:r>
            <a:r>
              <a:rPr lang="en-US" sz="1800" dirty="0" err="1">
                <a:solidFill>
                  <a:schemeClr val="tx1"/>
                </a:solidFill>
                <a:effectLst/>
                <a:latin typeface="Times New Roman" panose="02020603050405020304" pitchFamily="18" charset="0"/>
                <a:ea typeface="Times New Roman" panose="02020603050405020304" pitchFamily="18" charset="0"/>
              </a:rPr>
              <a:t>cetăţeanului</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şi</a:t>
            </a:r>
            <a:r>
              <a:rPr lang="en-US" sz="1800" dirty="0">
                <a:solidFill>
                  <a:schemeClr val="tx1"/>
                </a:solidFill>
                <a:effectLst/>
                <a:latin typeface="Times New Roman" panose="02020603050405020304" pitchFamily="18" charset="0"/>
                <a:ea typeface="Times New Roman" panose="02020603050405020304" pitchFamily="18" charset="0"/>
              </a:rPr>
              <a:t> a </a:t>
            </a:r>
            <a:r>
              <a:rPr lang="en-US" sz="1800" dirty="0" err="1">
                <a:solidFill>
                  <a:schemeClr val="tx1"/>
                </a:solidFill>
                <a:effectLst/>
                <a:latin typeface="Times New Roman" panose="02020603050405020304" pitchFamily="18" charset="0"/>
                <a:ea typeface="Times New Roman" panose="02020603050405020304" pitchFamily="18" charset="0"/>
              </a:rPr>
              <a:t>drepturilor</a:t>
            </a:r>
            <a:r>
              <a:rPr lang="en-US" sz="1800" dirty="0">
                <a:solidFill>
                  <a:schemeClr val="tx1"/>
                </a:solidFill>
                <a:effectLst/>
                <a:latin typeface="Times New Roman" panose="02020603050405020304" pitchFamily="18" charset="0"/>
                <a:ea typeface="Times New Roman" panose="02020603050405020304" pitchFamily="18" charset="0"/>
              </a:rPr>
              <a:t> sale. </a:t>
            </a:r>
            <a:r>
              <a:rPr lang="en-US" sz="1800" dirty="0" err="1">
                <a:solidFill>
                  <a:schemeClr val="tx1"/>
                </a:solidFill>
                <a:effectLst/>
                <a:latin typeface="Times New Roman" panose="02020603050405020304" pitchFamily="18" charset="0"/>
                <a:ea typeface="Times New Roman" panose="02020603050405020304" pitchFamily="18" charset="0"/>
              </a:rPr>
              <a:t>Pentru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securitatea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naţională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poate</a:t>
            </a:r>
            <a:r>
              <a:rPr lang="en-US" sz="1800" dirty="0">
                <a:solidFill>
                  <a:schemeClr val="tx1"/>
                </a:solidFill>
                <a:effectLst/>
                <a:latin typeface="Times New Roman" panose="02020603050405020304" pitchFamily="18" charset="0"/>
                <a:ea typeface="Times New Roman" panose="02020603050405020304" pitchFamily="18" charset="0"/>
              </a:rPr>
              <a:t> fi </a:t>
            </a:r>
            <a:r>
              <a:rPr lang="en-US" sz="1800" dirty="0" err="1">
                <a:solidFill>
                  <a:schemeClr val="tx1"/>
                </a:solidFill>
                <a:effectLst/>
                <a:latin typeface="Times New Roman" panose="02020603050405020304" pitchFamily="18" charset="0"/>
                <a:ea typeface="Times New Roman" panose="02020603050405020304" pitchFamily="18" charset="0"/>
              </a:rPr>
              <a:t>ameninţată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cazul</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care </a:t>
            </a:r>
            <a:r>
              <a:rPr lang="en-US" sz="1800" dirty="0" err="1">
                <a:solidFill>
                  <a:schemeClr val="tx1"/>
                </a:solidFill>
                <a:effectLst/>
                <a:latin typeface="Times New Roman" panose="02020603050405020304" pitchFamily="18" charset="0"/>
                <a:ea typeface="Times New Roman" panose="02020603050405020304" pitchFamily="18" charset="0"/>
              </a:rPr>
              <a:t>instituţiile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statului</a:t>
            </a:r>
            <a:r>
              <a:rPr lang="en-US" sz="1800" dirty="0">
                <a:solidFill>
                  <a:schemeClr val="tx1"/>
                </a:solidFill>
                <a:effectLst/>
                <a:latin typeface="Times New Roman" panose="02020603050405020304" pitchFamily="18" charset="0"/>
                <a:ea typeface="Times New Roman" panose="02020603050405020304" pitchFamily="18" charset="0"/>
              </a:rPr>
              <a:t> nu </a:t>
            </a:r>
            <a:r>
              <a:rPr lang="en-US" sz="1800" dirty="0" err="1">
                <a:solidFill>
                  <a:schemeClr val="tx1"/>
                </a:solidFill>
                <a:effectLst/>
                <a:latin typeface="Times New Roman" panose="02020603050405020304" pitchFamily="18" charset="0"/>
                <a:ea typeface="Times New Roman" panose="02020603050405020304" pitchFamily="18" charset="0"/>
              </a:rPr>
              <a:t>reuşesc</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asigure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protecţia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cetăţeanului</a:t>
            </a:r>
            <a:r>
              <a:rPr lang="en-US" sz="1800" dirty="0">
                <a:solidFill>
                  <a:schemeClr val="tx1"/>
                </a:solidFill>
                <a:effectLst/>
                <a:latin typeface="Times New Roman" panose="02020603050405020304" pitchFamily="18" charset="0"/>
                <a:ea typeface="Times New Roman" panose="02020603050405020304" pitchFamily="18" charset="0"/>
              </a:rPr>
              <a:t>. Ne </a:t>
            </a:r>
            <a:r>
              <a:rPr lang="en-US" sz="1800" dirty="0" err="1">
                <a:solidFill>
                  <a:schemeClr val="tx1"/>
                </a:solidFill>
                <a:effectLst/>
                <a:latin typeface="Times New Roman" panose="02020603050405020304" pitchFamily="18" charset="0"/>
                <a:ea typeface="Times New Roman" panose="02020603050405020304" pitchFamily="18" charset="0"/>
              </a:rPr>
              <a:t>explicăm</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în</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acest</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caz</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ce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probleme</a:t>
            </a:r>
            <a:r>
              <a:rPr lang="en-US" sz="1800" dirty="0">
                <a:solidFill>
                  <a:schemeClr val="tx1"/>
                </a:solidFill>
                <a:effectLst/>
                <a:latin typeface="Times New Roman" panose="02020603050405020304" pitchFamily="18" charset="0"/>
                <a:ea typeface="Times New Roman" panose="02020603050405020304" pitchFamily="18" charset="0"/>
              </a:rPr>
              <a:t> precum </a:t>
            </a:r>
            <a:r>
              <a:rPr lang="en-US" sz="1800" dirty="0" err="1">
                <a:solidFill>
                  <a:schemeClr val="tx1"/>
                </a:solidFill>
                <a:effectLst/>
                <a:latin typeface="Times New Roman" panose="02020603050405020304" pitchFamily="18" charset="0"/>
                <a:ea typeface="Times New Roman" panose="02020603050405020304" pitchFamily="18" charset="0"/>
              </a:rPr>
              <a:t>şomajul</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sărăcia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sau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lipsa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unor</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resurse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naturale</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apa</a:t>
            </a:r>
            <a:r>
              <a:rPr lang="en-US" sz="1800" dirty="0">
                <a:solidFill>
                  <a:schemeClr val="tx1"/>
                </a:solidFill>
                <a:effectLst/>
                <a:latin typeface="Times New Roman" panose="02020603050405020304" pitchFamily="18" charset="0"/>
                <a:ea typeface="Times New Roman" panose="02020603050405020304" pitchFamily="18" charset="0"/>
              </a:rPr>
              <a:t>, de </a:t>
            </a:r>
            <a:r>
              <a:rPr lang="en-US" sz="1800" dirty="0" err="1">
                <a:solidFill>
                  <a:schemeClr val="tx1"/>
                </a:solidFill>
                <a:effectLst/>
                <a:latin typeface="Times New Roman" panose="02020603050405020304" pitchFamily="18" charset="0"/>
                <a:ea typeface="Times New Roman" panose="02020603050405020304" pitchFamily="18" charset="0"/>
              </a:rPr>
              <a:t>exemplu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devin</a:t>
            </a:r>
            <a:r>
              <a:rPr lang="en-US" sz="1800" dirty="0">
                <a:solidFill>
                  <a:schemeClr val="tx1"/>
                </a:solidFill>
                <a:effectLst/>
                <a:latin typeface="Times New Roman" panose="02020603050405020304" pitchFamily="18" charset="0"/>
                <a:ea typeface="Times New Roman" panose="02020603050405020304" pitchFamily="18" charset="0"/>
              </a:rPr>
              <a:t> de o </a:t>
            </a:r>
            <a:r>
              <a:rPr lang="en-US" sz="1800" dirty="0" err="1">
                <a:solidFill>
                  <a:schemeClr val="tx1"/>
                </a:solidFill>
                <a:effectLst/>
                <a:latin typeface="Times New Roman" panose="02020603050405020304" pitchFamily="18" charset="0"/>
                <a:ea typeface="Times New Roman" panose="02020603050405020304" pitchFamily="18" charset="0"/>
              </a:rPr>
              <a:t>importanţă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majoră</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pentru</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securitatea</a:t>
            </a:r>
            <a:r>
              <a:rPr lang="en-US" sz="1800" dirty="0">
                <a:solidFill>
                  <a:schemeClr val="tx1"/>
                </a:solidFill>
                <a:effectLst/>
                <a:latin typeface="Times New Roman" panose="02020603050405020304" pitchFamily="18" charset="0"/>
                <a:ea typeface="Times New Roman" panose="02020603050405020304" pitchFamily="18" charset="0"/>
              </a:rPr>
              <a:t> </a:t>
            </a:r>
            <a:r>
              <a:rPr lang="en-US" sz="1800" dirty="0" err="1">
                <a:solidFill>
                  <a:schemeClr val="tx1"/>
                </a:solidFill>
                <a:effectLst/>
                <a:latin typeface="Times New Roman" panose="02020603050405020304" pitchFamily="18" charset="0"/>
                <a:ea typeface="Times New Roman" panose="02020603050405020304" pitchFamily="18" charset="0"/>
              </a:rPr>
              <a:t>unui</a:t>
            </a:r>
            <a:r>
              <a:rPr lang="en-US" sz="1800" dirty="0">
                <a:solidFill>
                  <a:schemeClr val="tx1"/>
                </a:solidFill>
                <a:effectLst/>
                <a:latin typeface="Times New Roman" panose="02020603050405020304" pitchFamily="18" charset="0"/>
                <a:ea typeface="Times New Roman" panose="02020603050405020304" pitchFamily="18" charset="0"/>
              </a:rPr>
              <a:t> stat.</a:t>
            </a:r>
            <a:endParaRPr lang="ru-RU" sz="1800" dirty="0">
              <a:solidFill>
                <a:schemeClr val="tx1"/>
              </a:solidFill>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721230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{7372DD71-D31B-47A4-BD62-0B95D1E8E38A}tf55705232_win32</Template>
  <TotalTime>27</TotalTime>
  <Words>2589</Words>
  <Application>Microsoft Office PowerPoint</Application>
  <PresentationFormat>Widescreen</PresentationFormat>
  <Paragraphs>44</Paragraphs>
  <Slides>10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 Black</vt:lpstr>
      <vt:lpstr>Bahnschrift SemiCondensed</vt:lpstr>
      <vt:lpstr>Calibri</vt:lpstr>
      <vt:lpstr>Calibri Light</vt:lpstr>
      <vt:lpstr>Goudy Old Style</vt:lpstr>
      <vt:lpstr>Times New Roman</vt:lpstr>
      <vt:lpstr>Wingdings 2</vt:lpstr>
      <vt:lpstr>SlateVTI</vt:lpstr>
      <vt:lpstr>Mediul International de Securitate. Elemente de Analiza in Conditiile Globalizarii</vt:lpstr>
      <vt:lpstr>Cuprins</vt:lpstr>
      <vt:lpstr>Introducere </vt:lpstr>
      <vt:lpstr>PowerPoint Presentation</vt:lpstr>
      <vt:lpstr>Capitolul 2. Politica Externă  de Securitate şi Apărare Comună </vt:lpstr>
      <vt:lpstr>Capitolul 3.  Analiza Securitatii Internationale in Conditiile Globalizarii  </vt:lpstr>
      <vt:lpstr>Capitolul 4. Strategia internaţională şi regională de Securitate</vt:lpstr>
      <vt:lpstr> Capitolul 5. Repere generale ale stării actuale de securitate</vt:lpstr>
      <vt:lpstr>Concluzie </vt:lpstr>
      <vt:lpstr>Bibliografie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Mediul International de Securitate. Elemente de Analiza in Conditiile Globalizarii</dc:title>
  <dc:creator>Властелин мира</dc:creator>
  <cp:lastModifiedBy>Властелин мира</cp:lastModifiedBy>
  <cp:revision>1</cp:revision>
  <dcterms:created xsi:type="dcterms:W3CDTF">2021-12-05T17:47:27Z</dcterms:created>
  <dcterms:modified xsi:type="dcterms:W3CDTF">2021-12-05T18:14:48Z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