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44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C72F4-DE04-4E20-9DFF-776499D0CB4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FE0F6717-175B-44AB-9F7E-C7DB2A90C5F7}">
      <dgm:prSet/>
      <dgm:spPr/>
      <dgm:t>
        <a:bodyPr/>
        <a:lstStyle/>
        <a:p>
          <a:pPr rtl="0"/>
          <a:endParaRPr lang="ro-RO" dirty="0"/>
        </a:p>
      </dgm:t>
    </dgm:pt>
    <dgm:pt modelId="{7D90D3CA-B2A7-44F1-A618-861359CBEA97}" type="parTrans" cxnId="{5F65F35E-F869-435F-AD03-94E67C510F32}">
      <dgm:prSet/>
      <dgm:spPr/>
      <dgm:t>
        <a:bodyPr/>
        <a:lstStyle/>
        <a:p>
          <a:endParaRPr lang="ru-RU"/>
        </a:p>
      </dgm:t>
    </dgm:pt>
    <dgm:pt modelId="{A0A9323C-FEF9-4E37-93D6-ED45A8B0D735}" type="sibTrans" cxnId="{5F65F35E-F869-435F-AD03-94E67C510F32}">
      <dgm:prSet/>
      <dgm:spPr/>
      <dgm:t>
        <a:bodyPr/>
        <a:lstStyle/>
        <a:p>
          <a:endParaRPr lang="ru-RU"/>
        </a:p>
      </dgm:t>
    </dgm:pt>
    <dgm:pt modelId="{00620083-9257-415B-BE1B-2D02196C8A63}">
      <dgm:prSet/>
      <dgm:spPr/>
      <dgm:t>
        <a:bodyPr/>
        <a:lstStyle/>
        <a:p>
          <a:pPr rtl="0"/>
          <a:r>
            <a:rPr lang="ro-RO" dirty="0" smtClean="0">
              <a:ln/>
              <a:solidFill>
                <a:srgbClr val="002060"/>
              </a:solidFill>
              <a:latin typeface="Times New Roman" panose="02020603050405020304" pitchFamily="18" charset="0"/>
              <a:cs typeface="Times New Roman" pitchFamily="18" charset="0"/>
            </a:rPr>
            <a:t>Armele de distrugere în masă posedă o putere distructivă nelimitată. Aceste arme, folosite pe spații întinse şi în toate mediile, sunt capabile să producă efecte foarte mari, chiar catastrofice, pe suprafețe întinse şi într-o perioadă de timp foarte scurtă. </a:t>
          </a:r>
          <a:endParaRPr lang="ru-RU" dirty="0"/>
        </a:p>
      </dgm:t>
    </dgm:pt>
    <dgm:pt modelId="{B0DA8472-B394-4775-ACEC-5EF2363A0D43}" type="parTrans" cxnId="{F4F06364-1474-44B5-9BCA-D3CA9A116622}">
      <dgm:prSet/>
      <dgm:spPr/>
      <dgm:t>
        <a:bodyPr/>
        <a:lstStyle/>
        <a:p>
          <a:endParaRPr lang="ru-RU"/>
        </a:p>
      </dgm:t>
    </dgm:pt>
    <dgm:pt modelId="{BCF3D054-0E40-4506-B533-D2793EA7764F}" type="sibTrans" cxnId="{F4F06364-1474-44B5-9BCA-D3CA9A116622}">
      <dgm:prSet/>
      <dgm:spPr/>
      <dgm:t>
        <a:bodyPr/>
        <a:lstStyle/>
        <a:p>
          <a:endParaRPr lang="ru-RU"/>
        </a:p>
      </dgm:t>
    </dgm:pt>
    <dgm:pt modelId="{1F5C893D-1420-4791-B901-F5E4F2E433CF}">
      <dgm:prSet phldrT="[Текст]"/>
      <dgm:spPr>
        <a:solidFill>
          <a:schemeClr val="accent2">
            <a:lumMod val="50000"/>
          </a:schemeClr>
        </a:solidFill>
      </dgm:spPr>
      <dgm:t>
        <a:bodyPr/>
        <a:lstStyle/>
        <a:p>
          <a:r>
            <a:rPr lang="ro-RO"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 de distrugere în masă sunt considerate, în principal: </a:t>
          </a:r>
        </a:p>
      </dgm:t>
    </dgm:pt>
    <dgm:pt modelId="{061AABBE-7317-4D36-B245-C7633A3C0BBD}" type="parTrans" cxnId="{D7F6699A-E6ED-4809-9212-77894451B8CA}">
      <dgm:prSet/>
      <dgm:spPr/>
      <dgm:t>
        <a:bodyPr/>
        <a:lstStyle/>
        <a:p>
          <a:endParaRPr lang="ru-RU"/>
        </a:p>
      </dgm:t>
    </dgm:pt>
    <dgm:pt modelId="{969D7248-9174-4C5B-A685-64606E0DA125}" type="sibTrans" cxnId="{D7F6699A-E6ED-4809-9212-77894451B8CA}">
      <dgm:prSet/>
      <dgm:spPr/>
      <dgm:t>
        <a:bodyPr/>
        <a:lstStyle/>
        <a:p>
          <a:endParaRPr lang="ru-RU"/>
        </a:p>
      </dgm:t>
    </dgm:pt>
    <dgm:pt modelId="{1C92ACA6-CEEC-4C2F-AD30-52C814BB82A5}">
      <dgm:prSet phldrT="[Текст]"/>
      <dgm:spPr>
        <a:solidFill>
          <a:schemeClr val="accent2">
            <a:lumMod val="50000"/>
          </a:schemeClr>
        </a:solidFill>
      </dgm:spPr>
      <dgm:t>
        <a:bodyPr/>
        <a:lstStyle/>
        <a:p>
          <a:r>
            <a:rPr lang="ro-R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nucleară</a:t>
          </a:r>
          <a:endParaRPr lang="ro-RO"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BBE0F63-40DC-4358-A3E9-66F2B8BA052B}" type="parTrans" cxnId="{FE3603D6-756A-4935-8708-39DE160BE7D9}">
      <dgm:prSet/>
      <dgm:spPr/>
    </dgm:pt>
    <dgm:pt modelId="{7CB347CC-639E-4294-AC93-87B6458A87DE}" type="sibTrans" cxnId="{FE3603D6-756A-4935-8708-39DE160BE7D9}">
      <dgm:prSet/>
      <dgm:spPr/>
    </dgm:pt>
    <dgm:pt modelId="{CEAA11F1-9260-42BD-BAB9-957490F2772D}">
      <dgm:prSet phldrT="[Текст]"/>
      <dgm:spPr>
        <a:solidFill>
          <a:schemeClr val="accent2">
            <a:lumMod val="50000"/>
          </a:schemeClr>
        </a:solidFill>
      </dgm:spPr>
      <dgm:t>
        <a:bodyPr/>
        <a:lstStyle/>
        <a:p>
          <a:r>
            <a:rPr lang="ro-R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chimică</a:t>
          </a:r>
          <a:endParaRPr lang="ro-RO"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076630B-5534-4551-B042-13BEE9EAD55E}" type="parTrans" cxnId="{60A5018F-7EEE-46D8-87AC-2AAE8375B0CE}">
      <dgm:prSet/>
      <dgm:spPr/>
    </dgm:pt>
    <dgm:pt modelId="{353D018B-C0C3-4A6B-A501-879425D7A4CC}" type="sibTrans" cxnId="{60A5018F-7EEE-46D8-87AC-2AAE8375B0CE}">
      <dgm:prSet/>
      <dgm:spPr/>
    </dgm:pt>
    <dgm:pt modelId="{AC3A568E-B800-48C4-A585-134655BAC425}">
      <dgm:prSet phldrT="[Текст]"/>
      <dgm:spPr>
        <a:solidFill>
          <a:schemeClr val="accent2">
            <a:lumMod val="50000"/>
          </a:schemeClr>
        </a:solidFill>
      </dgm:spPr>
      <dgm:t>
        <a:bodyPr/>
        <a:lstStyle/>
        <a:p>
          <a:r>
            <a:rPr lang="ro-R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biologică</a:t>
          </a:r>
          <a:endParaRPr lang="ro-RO"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24318C7-EFE0-4DA3-B65D-BC9D57BEC21A}" type="parTrans" cxnId="{BE7FC1E5-B8BE-4B5C-8B06-649531DA8B48}">
      <dgm:prSet/>
      <dgm:spPr/>
    </dgm:pt>
    <dgm:pt modelId="{EF8837B1-D2D0-41CB-AECC-B0074BA3C22F}" type="sibTrans" cxnId="{BE7FC1E5-B8BE-4B5C-8B06-649531DA8B48}">
      <dgm:prSet/>
      <dgm:spPr/>
    </dgm:pt>
    <dgm:pt modelId="{2D2C79E1-845B-4CDC-91BE-51451AA67B0B}" type="pres">
      <dgm:prSet presAssocID="{682C72F4-DE04-4E20-9DFF-776499D0CB45}" presName="linearFlow" presStyleCnt="0">
        <dgm:presLayoutVars>
          <dgm:dir/>
          <dgm:animLvl val="lvl"/>
          <dgm:resizeHandles val="exact"/>
        </dgm:presLayoutVars>
      </dgm:prSet>
      <dgm:spPr/>
      <dgm:t>
        <a:bodyPr/>
        <a:lstStyle/>
        <a:p>
          <a:endParaRPr lang="ru-RU"/>
        </a:p>
      </dgm:t>
    </dgm:pt>
    <dgm:pt modelId="{8C369348-369F-45A3-99EC-726547B72CC1}" type="pres">
      <dgm:prSet presAssocID="{FE0F6717-175B-44AB-9F7E-C7DB2A90C5F7}" presName="composite" presStyleCnt="0"/>
      <dgm:spPr/>
    </dgm:pt>
    <dgm:pt modelId="{778B3F06-ABFD-4D6A-89B5-8E490A16D366}" type="pres">
      <dgm:prSet presAssocID="{FE0F6717-175B-44AB-9F7E-C7DB2A90C5F7}" presName="parentText" presStyleLbl="alignNode1" presStyleIdx="0" presStyleCnt="1">
        <dgm:presLayoutVars>
          <dgm:chMax val="1"/>
          <dgm:bulletEnabled val="1"/>
        </dgm:presLayoutVars>
      </dgm:prSet>
      <dgm:spPr/>
      <dgm:t>
        <a:bodyPr/>
        <a:lstStyle/>
        <a:p>
          <a:endParaRPr lang="ru-RU"/>
        </a:p>
      </dgm:t>
    </dgm:pt>
    <dgm:pt modelId="{AB7732E4-7592-419E-933E-A5078128930B}" type="pres">
      <dgm:prSet presAssocID="{FE0F6717-175B-44AB-9F7E-C7DB2A90C5F7}" presName="descendantText" presStyleLbl="alignAcc1" presStyleIdx="0" presStyleCnt="1">
        <dgm:presLayoutVars>
          <dgm:bulletEnabled val="1"/>
        </dgm:presLayoutVars>
      </dgm:prSet>
      <dgm:spPr/>
      <dgm:t>
        <a:bodyPr/>
        <a:lstStyle/>
        <a:p>
          <a:endParaRPr lang="ru-RU"/>
        </a:p>
      </dgm:t>
    </dgm:pt>
  </dgm:ptLst>
  <dgm:cxnLst>
    <dgm:cxn modelId="{784FCC9A-CFF8-4DD8-AE41-96413A658D1F}" type="presOf" srcId="{1C92ACA6-CEEC-4C2F-AD30-52C814BB82A5}" destId="{AB7732E4-7592-419E-933E-A5078128930B}" srcOrd="0" destOrd="2" presId="urn:microsoft.com/office/officeart/2005/8/layout/chevron2"/>
    <dgm:cxn modelId="{EA9A1481-9C5D-4254-B116-F76A1A171A8A}" type="presOf" srcId="{682C72F4-DE04-4E20-9DFF-776499D0CB45}" destId="{2D2C79E1-845B-4CDC-91BE-51451AA67B0B}" srcOrd="0" destOrd="0" presId="urn:microsoft.com/office/officeart/2005/8/layout/chevron2"/>
    <dgm:cxn modelId="{BE7FC1E5-B8BE-4B5C-8B06-649531DA8B48}" srcId="{FE0F6717-175B-44AB-9F7E-C7DB2A90C5F7}" destId="{AC3A568E-B800-48C4-A585-134655BAC425}" srcOrd="4" destOrd="0" parTransId="{924318C7-EFE0-4DA3-B65D-BC9D57BEC21A}" sibTransId="{EF8837B1-D2D0-41CB-AECC-B0074BA3C22F}"/>
    <dgm:cxn modelId="{C328302B-D225-4A60-8C61-AD35B9CDD478}" type="presOf" srcId="{CEAA11F1-9260-42BD-BAB9-957490F2772D}" destId="{AB7732E4-7592-419E-933E-A5078128930B}" srcOrd="0" destOrd="3" presId="urn:microsoft.com/office/officeart/2005/8/layout/chevron2"/>
    <dgm:cxn modelId="{60A5018F-7EEE-46D8-87AC-2AAE8375B0CE}" srcId="{FE0F6717-175B-44AB-9F7E-C7DB2A90C5F7}" destId="{CEAA11F1-9260-42BD-BAB9-957490F2772D}" srcOrd="3" destOrd="0" parTransId="{8076630B-5534-4551-B042-13BEE9EAD55E}" sibTransId="{353D018B-C0C3-4A6B-A501-879425D7A4CC}"/>
    <dgm:cxn modelId="{E2C22CCA-076D-48DE-B603-A42FB7EA2B7B}" type="presOf" srcId="{00620083-9257-415B-BE1B-2D02196C8A63}" destId="{AB7732E4-7592-419E-933E-A5078128930B}" srcOrd="0" destOrd="0" presId="urn:microsoft.com/office/officeart/2005/8/layout/chevron2"/>
    <dgm:cxn modelId="{F4F06364-1474-44B5-9BCA-D3CA9A116622}" srcId="{FE0F6717-175B-44AB-9F7E-C7DB2A90C5F7}" destId="{00620083-9257-415B-BE1B-2D02196C8A63}" srcOrd="0" destOrd="0" parTransId="{B0DA8472-B394-4775-ACEC-5EF2363A0D43}" sibTransId="{BCF3D054-0E40-4506-B533-D2793EA7764F}"/>
    <dgm:cxn modelId="{D7F6699A-E6ED-4809-9212-77894451B8CA}" srcId="{FE0F6717-175B-44AB-9F7E-C7DB2A90C5F7}" destId="{1F5C893D-1420-4791-B901-F5E4F2E433CF}" srcOrd="1" destOrd="0" parTransId="{061AABBE-7317-4D36-B245-C7633A3C0BBD}" sibTransId="{969D7248-9174-4C5B-A685-64606E0DA125}"/>
    <dgm:cxn modelId="{FE3603D6-756A-4935-8708-39DE160BE7D9}" srcId="{FE0F6717-175B-44AB-9F7E-C7DB2A90C5F7}" destId="{1C92ACA6-CEEC-4C2F-AD30-52C814BB82A5}" srcOrd="2" destOrd="0" parTransId="{0BBE0F63-40DC-4358-A3E9-66F2B8BA052B}" sibTransId="{7CB347CC-639E-4294-AC93-87B6458A87DE}"/>
    <dgm:cxn modelId="{90577718-E236-41DA-BF78-FCE57B2AE866}" type="presOf" srcId="{FE0F6717-175B-44AB-9F7E-C7DB2A90C5F7}" destId="{778B3F06-ABFD-4D6A-89B5-8E490A16D366}" srcOrd="0" destOrd="0" presId="urn:microsoft.com/office/officeart/2005/8/layout/chevron2"/>
    <dgm:cxn modelId="{BADCF002-7570-4E6D-965F-A22FCF87E2DF}" type="presOf" srcId="{AC3A568E-B800-48C4-A585-134655BAC425}" destId="{AB7732E4-7592-419E-933E-A5078128930B}" srcOrd="0" destOrd="4" presId="urn:microsoft.com/office/officeart/2005/8/layout/chevron2"/>
    <dgm:cxn modelId="{801AB00E-8A97-4374-B3AF-AAF638770396}" type="presOf" srcId="{1F5C893D-1420-4791-B901-F5E4F2E433CF}" destId="{AB7732E4-7592-419E-933E-A5078128930B}" srcOrd="0" destOrd="1" presId="urn:microsoft.com/office/officeart/2005/8/layout/chevron2"/>
    <dgm:cxn modelId="{5F65F35E-F869-435F-AD03-94E67C510F32}" srcId="{682C72F4-DE04-4E20-9DFF-776499D0CB45}" destId="{FE0F6717-175B-44AB-9F7E-C7DB2A90C5F7}" srcOrd="0" destOrd="0" parTransId="{7D90D3CA-B2A7-44F1-A618-861359CBEA97}" sibTransId="{A0A9323C-FEF9-4E37-93D6-ED45A8B0D735}"/>
    <dgm:cxn modelId="{C036D6AF-7776-4EE4-8ABA-CCDC819BD560}" type="presParOf" srcId="{2D2C79E1-845B-4CDC-91BE-51451AA67B0B}" destId="{8C369348-369F-45A3-99EC-726547B72CC1}" srcOrd="0" destOrd="0" presId="urn:microsoft.com/office/officeart/2005/8/layout/chevron2"/>
    <dgm:cxn modelId="{02694F52-F9E6-4784-A0A0-310A2377A51A}" type="presParOf" srcId="{8C369348-369F-45A3-99EC-726547B72CC1}" destId="{778B3F06-ABFD-4D6A-89B5-8E490A16D366}" srcOrd="0" destOrd="0" presId="urn:microsoft.com/office/officeart/2005/8/layout/chevron2"/>
    <dgm:cxn modelId="{F234B601-E978-4A91-888D-AA963149A58D}" type="presParOf" srcId="{8C369348-369F-45A3-99EC-726547B72CC1}" destId="{AB7732E4-7592-419E-933E-A5078128930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CBEC7-8756-4E34-A3F1-E1798CF5F62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92F05DE-F9BC-449A-875B-E6D3527714B7}">
      <dgm:prSet/>
      <dgm:spPr/>
      <dgm:t>
        <a:bodyPr/>
        <a:lstStyle/>
        <a:p>
          <a:pPr rtl="0"/>
          <a:r>
            <a:rPr lang="ro-RO" dirty="0" smtClean="0">
              <a:ln/>
              <a:solidFill>
                <a:srgbClr val="002060"/>
              </a:solidFill>
              <a:latin typeface="Times New Roman" pitchFamily="18" charset="0"/>
              <a:cs typeface="Times New Roman" pitchFamily="18" charset="0"/>
            </a:rPr>
            <a:t>Înființat în 1987, Regimul de control al tehnologiilor pentru rachete (MTCR) în anul 2001 reunea 32 de state (inclusiv toți cei 19 membri NATO la acel moment) care încearca să limiteze proliferarea rachetelor şi a tehnologiei acestora. Partenerii MTCR controlează exporturile pe baza unei listele comune de control, în conformitate cu o politică comună de control al exportului. </a:t>
          </a:r>
          <a:endParaRPr lang="ro-RO" dirty="0"/>
        </a:p>
      </dgm:t>
    </dgm:pt>
    <dgm:pt modelId="{0E1B873F-DACD-4C1E-9233-AF0E394D6C6D}" type="parTrans" cxnId="{CE86AD59-95F3-499C-BC7C-A27838E07078}">
      <dgm:prSet/>
      <dgm:spPr/>
      <dgm:t>
        <a:bodyPr/>
        <a:lstStyle/>
        <a:p>
          <a:endParaRPr lang="ru-RU"/>
        </a:p>
      </dgm:t>
    </dgm:pt>
    <dgm:pt modelId="{56CBEABA-BC53-436B-8318-CE4DC1A2DA7D}" type="sibTrans" cxnId="{CE86AD59-95F3-499C-BC7C-A27838E07078}">
      <dgm:prSet/>
      <dgm:spPr/>
      <dgm:t>
        <a:bodyPr/>
        <a:lstStyle/>
        <a:p>
          <a:endParaRPr lang="ru-RU"/>
        </a:p>
      </dgm:t>
    </dgm:pt>
    <dgm:pt modelId="{5F690F5D-ECB7-4A53-8031-C6A40658AEEB}">
      <dgm:prSet/>
      <dgm:spPr/>
      <dgm:t>
        <a:bodyPr/>
        <a:lstStyle/>
        <a:p>
          <a:pPr rtl="0"/>
          <a:r>
            <a:rPr lang="ro-RO" dirty="0" smtClean="0">
              <a:ln/>
              <a:solidFill>
                <a:srgbClr val="002060"/>
              </a:solidFill>
              <a:latin typeface="Times New Roman" pitchFamily="18" charset="0"/>
              <a:cs typeface="Times New Roman" pitchFamily="18" charset="0"/>
            </a:rPr>
            <a:t>Proliferarea armelor biologice şi chimice este în mare măsură recunoscută ca o problemă de securitate internaţională în plină ascensiune, atât în cazul unui conflict interstatal, cât şi ca o potențială dimensiune a terorismului. </a:t>
          </a:r>
          <a:endParaRPr lang="ro-RO" dirty="0"/>
        </a:p>
      </dgm:t>
    </dgm:pt>
    <dgm:pt modelId="{63629324-F6BE-4FAA-9D55-D711420BC4FB}" type="parTrans" cxnId="{912A5078-0C00-4C4C-953A-CC0FD042B43B}">
      <dgm:prSet/>
      <dgm:spPr/>
      <dgm:t>
        <a:bodyPr/>
        <a:lstStyle/>
        <a:p>
          <a:endParaRPr lang="ru-RU"/>
        </a:p>
      </dgm:t>
    </dgm:pt>
    <dgm:pt modelId="{BAE887AE-748D-4561-8ED4-D0E6E5FAC6EE}" type="sibTrans" cxnId="{912A5078-0C00-4C4C-953A-CC0FD042B43B}">
      <dgm:prSet/>
      <dgm:spPr/>
      <dgm:t>
        <a:bodyPr/>
        <a:lstStyle/>
        <a:p>
          <a:endParaRPr lang="ru-RU"/>
        </a:p>
      </dgm:t>
    </dgm:pt>
    <dgm:pt modelId="{D11F1A33-8948-4859-B941-079DEDA0C2EF}">
      <dgm:prSet/>
      <dgm:spPr/>
      <dgm:t>
        <a:bodyPr/>
        <a:lstStyle/>
        <a:p>
          <a:pPr rtl="0"/>
          <a:r>
            <a:rPr lang="ro-RO" dirty="0" smtClean="0">
              <a:ln/>
              <a:solidFill>
                <a:srgbClr val="002060"/>
              </a:solidFill>
              <a:latin typeface="Times New Roman" pitchFamily="18" charset="0"/>
              <a:cs typeface="Times New Roman" pitchFamily="18" charset="0"/>
            </a:rPr>
            <a:t>Protocolul de la Geneva din 1925 interzice folosirea armelor chimice şi biologice. Statele semnatare ale Convenției asupra armelor biologice şi cu toxine (BTWC), intrată în vigoare în 1975, au acceptat să nu dezvolte, producă, depoziteze sau achiziționeze în scopuri ostile agenți biologici şi aparatura aferentă. </a:t>
          </a:r>
          <a:endParaRPr lang="ro-RO" dirty="0"/>
        </a:p>
      </dgm:t>
    </dgm:pt>
    <dgm:pt modelId="{9691B8DF-83F9-40D8-8544-D099020297DA}" type="parTrans" cxnId="{FC371C0F-5872-427C-BCB8-01B20954B8F2}">
      <dgm:prSet/>
      <dgm:spPr/>
      <dgm:t>
        <a:bodyPr/>
        <a:lstStyle/>
        <a:p>
          <a:endParaRPr lang="ru-RU"/>
        </a:p>
      </dgm:t>
    </dgm:pt>
    <dgm:pt modelId="{E7F87B78-B2B5-46E1-9FCA-3216816EC899}" type="sibTrans" cxnId="{FC371C0F-5872-427C-BCB8-01B20954B8F2}">
      <dgm:prSet/>
      <dgm:spPr/>
      <dgm:t>
        <a:bodyPr/>
        <a:lstStyle/>
        <a:p>
          <a:endParaRPr lang="ru-RU"/>
        </a:p>
      </dgm:t>
    </dgm:pt>
    <dgm:pt modelId="{92285F5D-EEB0-4B4D-8FF6-11C474127110}">
      <dgm:prSet/>
      <dgm:spPr/>
      <dgm:t>
        <a:bodyPr/>
        <a:lstStyle/>
        <a:p>
          <a:pPr rtl="0"/>
          <a:r>
            <a:rPr lang="ro-RO" dirty="0" smtClean="0">
              <a:ln/>
              <a:solidFill>
                <a:srgbClr val="002060"/>
              </a:solidFill>
              <a:latin typeface="Times New Roman" pitchFamily="18" charset="0"/>
              <a:cs typeface="Times New Roman" pitchFamily="18" charset="0"/>
            </a:rPr>
            <a:t>În 1994 o Conferinţă specială a înființat un Grup ad-hoc de state participante la Convenție, care să examineze măsuri posibile de verificare şi propuneri care să consolideze Convenția. Cea de a patra Conferinţă de revizuire, care a avut loc în 1996, a convenit asupra încheierii unui Protocol, cât mai devreme înaintea începerii celei de a V-a Conferințe de revizuire, în anul 2001. În timpul întâlnirii de la 24 mai 2000, de la Florența, miniștrii NATO şi-au reafirmat susținerea acestui obiectiv.</a:t>
          </a:r>
          <a:endParaRPr lang="ro-RO" dirty="0"/>
        </a:p>
      </dgm:t>
    </dgm:pt>
    <dgm:pt modelId="{F888F2E2-688B-4BB5-AB88-89AAE29B84A7}" type="parTrans" cxnId="{AA4BBDFA-8920-4EC4-92C8-CC1D3A8C4DF1}">
      <dgm:prSet/>
      <dgm:spPr/>
      <dgm:t>
        <a:bodyPr/>
        <a:lstStyle/>
        <a:p>
          <a:endParaRPr lang="ru-RU"/>
        </a:p>
      </dgm:t>
    </dgm:pt>
    <dgm:pt modelId="{AF662507-B1F5-41F7-A60F-97F2CF6179D2}" type="sibTrans" cxnId="{AA4BBDFA-8920-4EC4-92C8-CC1D3A8C4DF1}">
      <dgm:prSet/>
      <dgm:spPr/>
      <dgm:t>
        <a:bodyPr/>
        <a:lstStyle/>
        <a:p>
          <a:endParaRPr lang="ru-RU"/>
        </a:p>
      </dgm:t>
    </dgm:pt>
    <dgm:pt modelId="{C11D7B37-6B15-4FAE-9868-26EB8AE3BDFA}" type="pres">
      <dgm:prSet presAssocID="{270CBEC7-8756-4E34-A3F1-E1798CF5F624}" presName="Name0" presStyleCnt="0">
        <dgm:presLayoutVars>
          <dgm:chMax val="7"/>
          <dgm:dir/>
          <dgm:animLvl val="lvl"/>
          <dgm:resizeHandles val="exact"/>
        </dgm:presLayoutVars>
      </dgm:prSet>
      <dgm:spPr/>
      <dgm:t>
        <a:bodyPr/>
        <a:lstStyle/>
        <a:p>
          <a:endParaRPr lang="ru-RU"/>
        </a:p>
      </dgm:t>
    </dgm:pt>
    <dgm:pt modelId="{1AC331C3-8675-49FE-AB18-DD36764D9F6F}" type="pres">
      <dgm:prSet presAssocID="{B92F05DE-F9BC-449A-875B-E6D3527714B7}" presName="circle1" presStyleLbl="node1" presStyleIdx="0" presStyleCnt="4"/>
      <dgm:spPr/>
    </dgm:pt>
    <dgm:pt modelId="{14C3732E-EA9A-4B5B-83E2-5D813CA2BBFD}" type="pres">
      <dgm:prSet presAssocID="{B92F05DE-F9BC-449A-875B-E6D3527714B7}" presName="space" presStyleCnt="0"/>
      <dgm:spPr/>
    </dgm:pt>
    <dgm:pt modelId="{4A45CCA3-84AA-43C5-AA5E-1DEA25C5CE33}" type="pres">
      <dgm:prSet presAssocID="{B92F05DE-F9BC-449A-875B-E6D3527714B7}" presName="rect1" presStyleLbl="alignAcc1" presStyleIdx="0" presStyleCnt="4"/>
      <dgm:spPr/>
      <dgm:t>
        <a:bodyPr/>
        <a:lstStyle/>
        <a:p>
          <a:endParaRPr lang="ru-RU"/>
        </a:p>
      </dgm:t>
    </dgm:pt>
    <dgm:pt modelId="{AC3BAEAD-9FE7-4D41-8A95-CFA0C8DC4180}" type="pres">
      <dgm:prSet presAssocID="{5F690F5D-ECB7-4A53-8031-C6A40658AEEB}" presName="vertSpace2" presStyleLbl="node1" presStyleIdx="0" presStyleCnt="4"/>
      <dgm:spPr/>
    </dgm:pt>
    <dgm:pt modelId="{1602EB1B-A2DC-4697-A819-973997484E37}" type="pres">
      <dgm:prSet presAssocID="{5F690F5D-ECB7-4A53-8031-C6A40658AEEB}" presName="circle2" presStyleLbl="node1" presStyleIdx="1" presStyleCnt="4"/>
      <dgm:spPr/>
    </dgm:pt>
    <dgm:pt modelId="{E7734EA8-8417-48DF-AC7D-F7A0A214E25E}" type="pres">
      <dgm:prSet presAssocID="{5F690F5D-ECB7-4A53-8031-C6A40658AEEB}" presName="rect2" presStyleLbl="alignAcc1" presStyleIdx="1" presStyleCnt="4" custLinFactNeighborX="7" custLinFactNeighborY="92"/>
      <dgm:spPr/>
      <dgm:t>
        <a:bodyPr/>
        <a:lstStyle/>
        <a:p>
          <a:endParaRPr lang="ru-RU"/>
        </a:p>
      </dgm:t>
    </dgm:pt>
    <dgm:pt modelId="{0775D594-76C8-4A36-B578-EF2F3460F83B}" type="pres">
      <dgm:prSet presAssocID="{D11F1A33-8948-4859-B941-079DEDA0C2EF}" presName="vertSpace3" presStyleLbl="node1" presStyleIdx="1" presStyleCnt="4"/>
      <dgm:spPr/>
    </dgm:pt>
    <dgm:pt modelId="{FEAB1A51-6E10-45DD-A20D-E721386FAFA9}" type="pres">
      <dgm:prSet presAssocID="{D11F1A33-8948-4859-B941-079DEDA0C2EF}" presName="circle3" presStyleLbl="node1" presStyleIdx="2" presStyleCnt="4"/>
      <dgm:spPr/>
    </dgm:pt>
    <dgm:pt modelId="{8003C53F-1CA9-4A35-BBB3-253EE92ED5BA}" type="pres">
      <dgm:prSet presAssocID="{D11F1A33-8948-4859-B941-079DEDA0C2EF}" presName="rect3" presStyleLbl="alignAcc1" presStyleIdx="2" presStyleCnt="4"/>
      <dgm:spPr/>
      <dgm:t>
        <a:bodyPr/>
        <a:lstStyle/>
        <a:p>
          <a:endParaRPr lang="ru-RU"/>
        </a:p>
      </dgm:t>
    </dgm:pt>
    <dgm:pt modelId="{1B59F616-4A6B-41A6-ADB3-0EE670EC6766}" type="pres">
      <dgm:prSet presAssocID="{92285F5D-EEB0-4B4D-8FF6-11C474127110}" presName="vertSpace4" presStyleLbl="node1" presStyleIdx="2" presStyleCnt="4"/>
      <dgm:spPr/>
    </dgm:pt>
    <dgm:pt modelId="{D18FF1DE-D5CE-44EF-B2B0-3D27393BA553}" type="pres">
      <dgm:prSet presAssocID="{92285F5D-EEB0-4B4D-8FF6-11C474127110}" presName="circle4" presStyleLbl="node1" presStyleIdx="3" presStyleCnt="4"/>
      <dgm:spPr/>
    </dgm:pt>
    <dgm:pt modelId="{3019B24A-CD6F-43AD-B502-7F57875BCB65}" type="pres">
      <dgm:prSet presAssocID="{92285F5D-EEB0-4B4D-8FF6-11C474127110}" presName="rect4" presStyleLbl="alignAcc1" presStyleIdx="3" presStyleCnt="4"/>
      <dgm:spPr/>
      <dgm:t>
        <a:bodyPr/>
        <a:lstStyle/>
        <a:p>
          <a:endParaRPr lang="ru-RU"/>
        </a:p>
      </dgm:t>
    </dgm:pt>
    <dgm:pt modelId="{BCDDF9F2-D6AF-4D61-9DFF-A43B0C214E24}" type="pres">
      <dgm:prSet presAssocID="{B92F05DE-F9BC-449A-875B-E6D3527714B7}" presName="rect1ParTxNoCh" presStyleLbl="alignAcc1" presStyleIdx="3" presStyleCnt="4">
        <dgm:presLayoutVars>
          <dgm:chMax val="1"/>
          <dgm:bulletEnabled val="1"/>
        </dgm:presLayoutVars>
      </dgm:prSet>
      <dgm:spPr/>
      <dgm:t>
        <a:bodyPr/>
        <a:lstStyle/>
        <a:p>
          <a:endParaRPr lang="ru-RU"/>
        </a:p>
      </dgm:t>
    </dgm:pt>
    <dgm:pt modelId="{6CCF8469-E69D-4B70-B3B6-EB20F22C6105}" type="pres">
      <dgm:prSet presAssocID="{5F690F5D-ECB7-4A53-8031-C6A40658AEEB}" presName="rect2ParTxNoCh" presStyleLbl="alignAcc1" presStyleIdx="3" presStyleCnt="4">
        <dgm:presLayoutVars>
          <dgm:chMax val="1"/>
          <dgm:bulletEnabled val="1"/>
        </dgm:presLayoutVars>
      </dgm:prSet>
      <dgm:spPr/>
      <dgm:t>
        <a:bodyPr/>
        <a:lstStyle/>
        <a:p>
          <a:endParaRPr lang="ru-RU"/>
        </a:p>
      </dgm:t>
    </dgm:pt>
    <dgm:pt modelId="{31E4B0BC-1B41-401E-AD04-43D765C1BC2A}" type="pres">
      <dgm:prSet presAssocID="{D11F1A33-8948-4859-B941-079DEDA0C2EF}" presName="rect3ParTxNoCh" presStyleLbl="alignAcc1" presStyleIdx="3" presStyleCnt="4">
        <dgm:presLayoutVars>
          <dgm:chMax val="1"/>
          <dgm:bulletEnabled val="1"/>
        </dgm:presLayoutVars>
      </dgm:prSet>
      <dgm:spPr/>
      <dgm:t>
        <a:bodyPr/>
        <a:lstStyle/>
        <a:p>
          <a:endParaRPr lang="ru-RU"/>
        </a:p>
      </dgm:t>
    </dgm:pt>
    <dgm:pt modelId="{FD5A9390-D938-4184-B468-1D582294B27A}" type="pres">
      <dgm:prSet presAssocID="{92285F5D-EEB0-4B4D-8FF6-11C474127110}" presName="rect4ParTxNoCh" presStyleLbl="alignAcc1" presStyleIdx="3" presStyleCnt="4">
        <dgm:presLayoutVars>
          <dgm:chMax val="1"/>
          <dgm:bulletEnabled val="1"/>
        </dgm:presLayoutVars>
      </dgm:prSet>
      <dgm:spPr/>
      <dgm:t>
        <a:bodyPr/>
        <a:lstStyle/>
        <a:p>
          <a:endParaRPr lang="ru-RU"/>
        </a:p>
      </dgm:t>
    </dgm:pt>
  </dgm:ptLst>
  <dgm:cxnLst>
    <dgm:cxn modelId="{291D6F27-F149-4FA8-B67C-4FBC84F3A4A1}" type="presOf" srcId="{92285F5D-EEB0-4B4D-8FF6-11C474127110}" destId="{FD5A9390-D938-4184-B468-1D582294B27A}" srcOrd="1" destOrd="0" presId="urn:microsoft.com/office/officeart/2005/8/layout/target3"/>
    <dgm:cxn modelId="{FC371C0F-5872-427C-BCB8-01B20954B8F2}" srcId="{270CBEC7-8756-4E34-A3F1-E1798CF5F624}" destId="{D11F1A33-8948-4859-B941-079DEDA0C2EF}" srcOrd="2" destOrd="0" parTransId="{9691B8DF-83F9-40D8-8544-D099020297DA}" sibTransId="{E7F87B78-B2B5-46E1-9FCA-3216816EC899}"/>
    <dgm:cxn modelId="{912A5078-0C00-4C4C-953A-CC0FD042B43B}" srcId="{270CBEC7-8756-4E34-A3F1-E1798CF5F624}" destId="{5F690F5D-ECB7-4A53-8031-C6A40658AEEB}" srcOrd="1" destOrd="0" parTransId="{63629324-F6BE-4FAA-9D55-D711420BC4FB}" sibTransId="{BAE887AE-748D-4561-8ED4-D0E6E5FAC6EE}"/>
    <dgm:cxn modelId="{0C4F489F-A777-4397-AAAD-F54A574C8A8D}" type="presOf" srcId="{5F690F5D-ECB7-4A53-8031-C6A40658AEEB}" destId="{6CCF8469-E69D-4B70-B3B6-EB20F22C6105}" srcOrd="1" destOrd="0" presId="urn:microsoft.com/office/officeart/2005/8/layout/target3"/>
    <dgm:cxn modelId="{CE86AD59-95F3-499C-BC7C-A27838E07078}" srcId="{270CBEC7-8756-4E34-A3F1-E1798CF5F624}" destId="{B92F05DE-F9BC-449A-875B-E6D3527714B7}" srcOrd="0" destOrd="0" parTransId="{0E1B873F-DACD-4C1E-9233-AF0E394D6C6D}" sibTransId="{56CBEABA-BC53-436B-8318-CE4DC1A2DA7D}"/>
    <dgm:cxn modelId="{CD221746-13F6-4AA2-BDB5-029AAED2F8E2}" type="presOf" srcId="{B92F05DE-F9BC-449A-875B-E6D3527714B7}" destId="{4A45CCA3-84AA-43C5-AA5E-1DEA25C5CE33}" srcOrd="0" destOrd="0" presId="urn:microsoft.com/office/officeart/2005/8/layout/target3"/>
    <dgm:cxn modelId="{D34F3DBB-7E90-4F17-BCB1-0027AB4B2781}" type="presOf" srcId="{B92F05DE-F9BC-449A-875B-E6D3527714B7}" destId="{BCDDF9F2-D6AF-4D61-9DFF-A43B0C214E24}" srcOrd="1" destOrd="0" presId="urn:microsoft.com/office/officeart/2005/8/layout/target3"/>
    <dgm:cxn modelId="{3D009A64-685B-492A-ABF4-26485A0D82E9}" type="presOf" srcId="{92285F5D-EEB0-4B4D-8FF6-11C474127110}" destId="{3019B24A-CD6F-43AD-B502-7F57875BCB65}" srcOrd="0" destOrd="0" presId="urn:microsoft.com/office/officeart/2005/8/layout/target3"/>
    <dgm:cxn modelId="{BFBC1A35-32D8-4E96-80D0-3627C7CCD83E}" type="presOf" srcId="{5F690F5D-ECB7-4A53-8031-C6A40658AEEB}" destId="{E7734EA8-8417-48DF-AC7D-F7A0A214E25E}" srcOrd="0" destOrd="0" presId="urn:microsoft.com/office/officeart/2005/8/layout/target3"/>
    <dgm:cxn modelId="{D41074DB-B953-4C62-98FB-04B389B11FA0}" type="presOf" srcId="{270CBEC7-8756-4E34-A3F1-E1798CF5F624}" destId="{C11D7B37-6B15-4FAE-9868-26EB8AE3BDFA}" srcOrd="0" destOrd="0" presId="urn:microsoft.com/office/officeart/2005/8/layout/target3"/>
    <dgm:cxn modelId="{AA4BBDFA-8920-4EC4-92C8-CC1D3A8C4DF1}" srcId="{270CBEC7-8756-4E34-A3F1-E1798CF5F624}" destId="{92285F5D-EEB0-4B4D-8FF6-11C474127110}" srcOrd="3" destOrd="0" parTransId="{F888F2E2-688B-4BB5-AB88-89AAE29B84A7}" sibTransId="{AF662507-B1F5-41F7-A60F-97F2CF6179D2}"/>
    <dgm:cxn modelId="{439664AD-28AF-4367-A0BF-07351301C08C}" type="presOf" srcId="{D11F1A33-8948-4859-B941-079DEDA0C2EF}" destId="{31E4B0BC-1B41-401E-AD04-43D765C1BC2A}" srcOrd="1" destOrd="0" presId="urn:microsoft.com/office/officeart/2005/8/layout/target3"/>
    <dgm:cxn modelId="{A07FB1F9-40A6-4AE6-84BC-4F9AB7A8D3A6}" type="presOf" srcId="{D11F1A33-8948-4859-B941-079DEDA0C2EF}" destId="{8003C53F-1CA9-4A35-BBB3-253EE92ED5BA}" srcOrd="0" destOrd="0" presId="urn:microsoft.com/office/officeart/2005/8/layout/target3"/>
    <dgm:cxn modelId="{7083DD6B-EA93-4F05-9431-BA18BA0F3F2F}" type="presParOf" srcId="{C11D7B37-6B15-4FAE-9868-26EB8AE3BDFA}" destId="{1AC331C3-8675-49FE-AB18-DD36764D9F6F}" srcOrd="0" destOrd="0" presId="urn:microsoft.com/office/officeart/2005/8/layout/target3"/>
    <dgm:cxn modelId="{4991E30D-02FD-48B4-8368-100F6C4FCECA}" type="presParOf" srcId="{C11D7B37-6B15-4FAE-9868-26EB8AE3BDFA}" destId="{14C3732E-EA9A-4B5B-83E2-5D813CA2BBFD}" srcOrd="1" destOrd="0" presId="urn:microsoft.com/office/officeart/2005/8/layout/target3"/>
    <dgm:cxn modelId="{9CAFDF52-36D2-45CC-A3AF-8F5447E0CC6D}" type="presParOf" srcId="{C11D7B37-6B15-4FAE-9868-26EB8AE3BDFA}" destId="{4A45CCA3-84AA-43C5-AA5E-1DEA25C5CE33}" srcOrd="2" destOrd="0" presId="urn:microsoft.com/office/officeart/2005/8/layout/target3"/>
    <dgm:cxn modelId="{E0FEF083-2683-46E7-87CF-39CDC88DD723}" type="presParOf" srcId="{C11D7B37-6B15-4FAE-9868-26EB8AE3BDFA}" destId="{AC3BAEAD-9FE7-4D41-8A95-CFA0C8DC4180}" srcOrd="3" destOrd="0" presId="urn:microsoft.com/office/officeart/2005/8/layout/target3"/>
    <dgm:cxn modelId="{B5C4D664-3B41-4195-A546-52CE76111CDC}" type="presParOf" srcId="{C11D7B37-6B15-4FAE-9868-26EB8AE3BDFA}" destId="{1602EB1B-A2DC-4697-A819-973997484E37}" srcOrd="4" destOrd="0" presId="urn:microsoft.com/office/officeart/2005/8/layout/target3"/>
    <dgm:cxn modelId="{1C910140-FBBE-4CB7-8854-30D773B1E476}" type="presParOf" srcId="{C11D7B37-6B15-4FAE-9868-26EB8AE3BDFA}" destId="{E7734EA8-8417-48DF-AC7D-F7A0A214E25E}" srcOrd="5" destOrd="0" presId="urn:microsoft.com/office/officeart/2005/8/layout/target3"/>
    <dgm:cxn modelId="{B2D80151-7C0B-427B-9DAF-EAE77E417690}" type="presParOf" srcId="{C11D7B37-6B15-4FAE-9868-26EB8AE3BDFA}" destId="{0775D594-76C8-4A36-B578-EF2F3460F83B}" srcOrd="6" destOrd="0" presId="urn:microsoft.com/office/officeart/2005/8/layout/target3"/>
    <dgm:cxn modelId="{7160D925-A111-4354-9AD8-FEB5320E0A7B}" type="presParOf" srcId="{C11D7B37-6B15-4FAE-9868-26EB8AE3BDFA}" destId="{FEAB1A51-6E10-45DD-A20D-E721386FAFA9}" srcOrd="7" destOrd="0" presId="urn:microsoft.com/office/officeart/2005/8/layout/target3"/>
    <dgm:cxn modelId="{6019AF3B-3871-4B71-BBC3-5EBC77A1A6F5}" type="presParOf" srcId="{C11D7B37-6B15-4FAE-9868-26EB8AE3BDFA}" destId="{8003C53F-1CA9-4A35-BBB3-253EE92ED5BA}" srcOrd="8" destOrd="0" presId="urn:microsoft.com/office/officeart/2005/8/layout/target3"/>
    <dgm:cxn modelId="{68AC24C8-A496-4549-985F-630275EA7361}" type="presParOf" srcId="{C11D7B37-6B15-4FAE-9868-26EB8AE3BDFA}" destId="{1B59F616-4A6B-41A6-ADB3-0EE670EC6766}" srcOrd="9" destOrd="0" presId="urn:microsoft.com/office/officeart/2005/8/layout/target3"/>
    <dgm:cxn modelId="{B9489795-6BC9-43D1-8025-7F829D84267A}" type="presParOf" srcId="{C11D7B37-6B15-4FAE-9868-26EB8AE3BDFA}" destId="{D18FF1DE-D5CE-44EF-B2B0-3D27393BA553}" srcOrd="10" destOrd="0" presId="urn:microsoft.com/office/officeart/2005/8/layout/target3"/>
    <dgm:cxn modelId="{B34128E7-BB69-418D-A99F-7BD6659D1600}" type="presParOf" srcId="{C11D7B37-6B15-4FAE-9868-26EB8AE3BDFA}" destId="{3019B24A-CD6F-43AD-B502-7F57875BCB65}" srcOrd="11" destOrd="0" presId="urn:microsoft.com/office/officeart/2005/8/layout/target3"/>
    <dgm:cxn modelId="{DB0C624D-9D89-44F7-9D92-DC7B06F7E86F}" type="presParOf" srcId="{C11D7B37-6B15-4FAE-9868-26EB8AE3BDFA}" destId="{BCDDF9F2-D6AF-4D61-9DFF-A43B0C214E24}" srcOrd="12" destOrd="0" presId="urn:microsoft.com/office/officeart/2005/8/layout/target3"/>
    <dgm:cxn modelId="{CF30C905-ECA8-4E9E-937B-2CA1F507DAD4}" type="presParOf" srcId="{C11D7B37-6B15-4FAE-9868-26EB8AE3BDFA}" destId="{6CCF8469-E69D-4B70-B3B6-EB20F22C6105}" srcOrd="13" destOrd="0" presId="urn:microsoft.com/office/officeart/2005/8/layout/target3"/>
    <dgm:cxn modelId="{0FAE78BD-0F54-4246-9F18-4AD3F14F0A87}" type="presParOf" srcId="{C11D7B37-6B15-4FAE-9868-26EB8AE3BDFA}" destId="{31E4B0BC-1B41-401E-AD04-43D765C1BC2A}" srcOrd="14" destOrd="0" presId="urn:microsoft.com/office/officeart/2005/8/layout/target3"/>
    <dgm:cxn modelId="{67D450E5-37C4-4CF5-B2D5-F69911BCCA77}" type="presParOf" srcId="{C11D7B37-6B15-4FAE-9868-26EB8AE3BDFA}" destId="{FD5A9390-D938-4184-B468-1D582294B27A}"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3F06-ABFD-4D6A-89B5-8E490A16D366}">
      <dsp:nvSpPr>
        <dsp:cNvPr id="0" name=""/>
        <dsp:cNvSpPr/>
      </dsp:nvSpPr>
      <dsp:spPr>
        <a:xfrm rot="5400000">
          <a:off x="-822959" y="822959"/>
          <a:ext cx="5486400" cy="384048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o-RO" sz="6500" kern="1200" dirty="0"/>
        </a:p>
      </dsp:txBody>
      <dsp:txXfrm rot="-5400000">
        <a:off x="1" y="1920239"/>
        <a:ext cx="3840480" cy="1645920"/>
      </dsp:txXfrm>
    </dsp:sp>
    <dsp:sp modelId="{AB7732E4-7592-419E-933E-A5078128930B}">
      <dsp:nvSpPr>
        <dsp:cNvPr id="0" name=""/>
        <dsp:cNvSpPr/>
      </dsp:nvSpPr>
      <dsp:spPr>
        <a:xfrm rot="5400000">
          <a:off x="5191298" y="-1350818"/>
          <a:ext cx="3566160" cy="626779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ro-RO" sz="2100" kern="1200" dirty="0" smtClean="0">
              <a:ln/>
              <a:solidFill>
                <a:srgbClr val="002060"/>
              </a:solidFill>
              <a:latin typeface="Times New Roman" panose="02020603050405020304" pitchFamily="18" charset="0"/>
              <a:cs typeface="Times New Roman" pitchFamily="18" charset="0"/>
            </a:rPr>
            <a:t>Armele de distrugere în masă posedă o putere distructivă nelimitată. Aceste arme, folosite pe spații întinse şi în toate mediile, sunt capabile să producă efecte foarte mari, chiar catastrofice, pe suprafețe întinse şi într-o perioadă de timp foarte scurtă. </a:t>
          </a:r>
          <a:endParaRPr lang="ru-RU" sz="2100" kern="1200" dirty="0"/>
        </a:p>
        <a:p>
          <a:pPr marL="228600" lvl="1" indent="-228600" algn="l" defTabSz="933450">
            <a:lnSpc>
              <a:spcPct val="90000"/>
            </a:lnSpc>
            <a:spcBef>
              <a:spcPct val="0"/>
            </a:spcBef>
            <a:spcAft>
              <a:spcPct val="15000"/>
            </a:spcAft>
            <a:buChar char="••"/>
          </a:pPr>
          <a:r>
            <a:rPr lang="ro-RO" sz="21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 de distrugere în masă sunt considerate, în principal: </a:t>
          </a:r>
        </a:p>
        <a:p>
          <a:pPr marL="228600" lvl="1" indent="-228600" algn="l" defTabSz="933450">
            <a:lnSpc>
              <a:spcPct val="90000"/>
            </a:lnSpc>
            <a:spcBef>
              <a:spcPct val="0"/>
            </a:spcBef>
            <a:spcAft>
              <a:spcPct val="15000"/>
            </a:spcAft>
            <a:buChar char="••"/>
          </a:pPr>
          <a:r>
            <a:rPr lang="ro-RO" sz="21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nucleară</a:t>
          </a:r>
          <a:endParaRPr lang="ro-RO" sz="21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ro-RO" sz="21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chimică</a:t>
          </a:r>
          <a:endParaRPr lang="ro-RO" sz="21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r>
            <a:rPr lang="ro-RO" sz="21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biologică</a:t>
          </a:r>
          <a:endParaRPr lang="ro-RO" sz="21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3840480" y="174086"/>
        <a:ext cx="6093710" cy="3217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331C3-8675-49FE-AB18-DD36764D9F6F}">
      <dsp:nvSpPr>
        <dsp:cNvPr id="0" name=""/>
        <dsp:cNvSpPr/>
      </dsp:nvSpPr>
      <dsp:spPr>
        <a:xfrm>
          <a:off x="0" y="0"/>
          <a:ext cx="5620568" cy="562056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5CCA3-84AA-43C5-AA5E-1DEA25C5CE33}">
      <dsp:nvSpPr>
        <dsp:cNvPr id="0" name=""/>
        <dsp:cNvSpPr/>
      </dsp:nvSpPr>
      <dsp:spPr>
        <a:xfrm>
          <a:off x="2810284" y="0"/>
          <a:ext cx="8837046" cy="562056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ln/>
              <a:solidFill>
                <a:srgbClr val="002060"/>
              </a:solidFill>
              <a:latin typeface="Times New Roman" pitchFamily="18" charset="0"/>
              <a:cs typeface="Times New Roman" pitchFamily="18" charset="0"/>
            </a:rPr>
            <a:t>Înființat în 1987, Regimul de control al tehnologiilor pentru rachete (MTCR) în anul 2001 reunea 32 de state (inclusiv toți cei 19 membri NATO la acel moment) care încearca să limiteze proliferarea rachetelor şi a tehnologiei acestora. Partenerii MTCR controlează exporturile pe baza unei listele comune de control, în conformitate cu o politică comună de control al exportului. </a:t>
          </a:r>
          <a:endParaRPr lang="ro-RO" sz="1600" kern="1200" dirty="0"/>
        </a:p>
      </dsp:txBody>
      <dsp:txXfrm>
        <a:off x="2810284" y="0"/>
        <a:ext cx="8837046" cy="1194370"/>
      </dsp:txXfrm>
    </dsp:sp>
    <dsp:sp modelId="{1602EB1B-A2DC-4697-A819-973997484E37}">
      <dsp:nvSpPr>
        <dsp:cNvPr id="0" name=""/>
        <dsp:cNvSpPr/>
      </dsp:nvSpPr>
      <dsp:spPr>
        <a:xfrm>
          <a:off x="737699" y="1194370"/>
          <a:ext cx="4145168" cy="414516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34EA8-8417-48DF-AC7D-F7A0A214E25E}">
      <dsp:nvSpPr>
        <dsp:cNvPr id="0" name=""/>
        <dsp:cNvSpPr/>
      </dsp:nvSpPr>
      <dsp:spPr>
        <a:xfrm>
          <a:off x="2810284" y="1198184"/>
          <a:ext cx="8837046" cy="414516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ln/>
              <a:solidFill>
                <a:srgbClr val="002060"/>
              </a:solidFill>
              <a:latin typeface="Times New Roman" pitchFamily="18" charset="0"/>
              <a:cs typeface="Times New Roman" pitchFamily="18" charset="0"/>
            </a:rPr>
            <a:t>Proliferarea armelor biologice şi chimice este în mare măsură recunoscută ca o problemă de securitate internaţională în plină ascensiune, atât în cazul unui conflict interstatal, cât şi ca o potențială dimensiune a terorismului. </a:t>
          </a:r>
          <a:endParaRPr lang="ro-RO" sz="1600" kern="1200" dirty="0"/>
        </a:p>
      </dsp:txBody>
      <dsp:txXfrm>
        <a:off x="2810284" y="1198184"/>
        <a:ext cx="8837046" cy="1194370"/>
      </dsp:txXfrm>
    </dsp:sp>
    <dsp:sp modelId="{FEAB1A51-6E10-45DD-A20D-E721386FAFA9}">
      <dsp:nvSpPr>
        <dsp:cNvPr id="0" name=""/>
        <dsp:cNvSpPr/>
      </dsp:nvSpPr>
      <dsp:spPr>
        <a:xfrm>
          <a:off x="1475399" y="2388741"/>
          <a:ext cx="2669769" cy="266976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3C53F-1CA9-4A35-BBB3-253EE92ED5BA}">
      <dsp:nvSpPr>
        <dsp:cNvPr id="0" name=""/>
        <dsp:cNvSpPr/>
      </dsp:nvSpPr>
      <dsp:spPr>
        <a:xfrm>
          <a:off x="2810284" y="2388741"/>
          <a:ext cx="8837046" cy="266976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ln/>
              <a:solidFill>
                <a:srgbClr val="002060"/>
              </a:solidFill>
              <a:latin typeface="Times New Roman" pitchFamily="18" charset="0"/>
              <a:cs typeface="Times New Roman" pitchFamily="18" charset="0"/>
            </a:rPr>
            <a:t>Protocolul de la Geneva din 1925 interzice folosirea armelor chimice şi biologice. Statele semnatare ale Convenției asupra armelor biologice şi cu toxine (BTWC), intrată în vigoare în 1975, au acceptat să nu dezvolte, producă, depoziteze sau achiziționeze în scopuri ostile agenți biologici şi aparatura aferentă. </a:t>
          </a:r>
          <a:endParaRPr lang="ro-RO" sz="1600" kern="1200" dirty="0"/>
        </a:p>
      </dsp:txBody>
      <dsp:txXfrm>
        <a:off x="2810284" y="2388741"/>
        <a:ext cx="8837046" cy="1194370"/>
      </dsp:txXfrm>
    </dsp:sp>
    <dsp:sp modelId="{D18FF1DE-D5CE-44EF-B2B0-3D27393BA553}">
      <dsp:nvSpPr>
        <dsp:cNvPr id="0" name=""/>
        <dsp:cNvSpPr/>
      </dsp:nvSpPr>
      <dsp:spPr>
        <a:xfrm>
          <a:off x="2213098" y="3583112"/>
          <a:ext cx="1194370" cy="1194370"/>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9B24A-CD6F-43AD-B502-7F57875BCB65}">
      <dsp:nvSpPr>
        <dsp:cNvPr id="0" name=""/>
        <dsp:cNvSpPr/>
      </dsp:nvSpPr>
      <dsp:spPr>
        <a:xfrm>
          <a:off x="2810284" y="3583112"/>
          <a:ext cx="8837046" cy="119437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kern="1200" dirty="0" smtClean="0">
              <a:ln/>
              <a:solidFill>
                <a:srgbClr val="002060"/>
              </a:solidFill>
              <a:latin typeface="Times New Roman" pitchFamily="18" charset="0"/>
              <a:cs typeface="Times New Roman" pitchFamily="18" charset="0"/>
            </a:rPr>
            <a:t>În 1994 o Conferinţă specială a înființat un Grup ad-hoc de state participante la Convenție, care să examineze măsuri posibile de verificare şi propuneri care să consolideze Convenția. Cea de a patra Conferinţă de revizuire, care a avut loc în 1996, a convenit asupra încheierii unui Protocol, cât mai devreme înaintea începerii celei de a V-a Conferințe de revizuire, în anul 2001. În timpul întâlnirii de la 24 mai 2000, de la Florența, miniștrii NATO şi-au reafirmat susținerea acestui obiectiv.</a:t>
          </a:r>
          <a:endParaRPr lang="ro-RO" sz="1600" kern="1200" dirty="0"/>
        </a:p>
      </dsp:txBody>
      <dsp:txXfrm>
        <a:off x="2810284" y="3583112"/>
        <a:ext cx="8837046" cy="1194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E0D7EF6-640B-411C-A404-B55942982FD8}" type="datetimeFigureOut">
              <a:rPr lang="ru-RU" smtClean="0"/>
              <a:t>12.12.2021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30989-3508-413C-803B-5EE8E3BF66D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51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0D7EF6-640B-411C-A404-B55942982FD8}" type="datetimeFigureOut">
              <a:rPr lang="ru-RU" smtClean="0"/>
              <a:t>12.12.2021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211346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0D7EF6-640B-411C-A404-B55942982FD8}" type="datetimeFigureOut">
              <a:rPr lang="ru-RU" smtClean="0"/>
              <a:t>12.12.2021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410309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E0D7EF6-640B-411C-A404-B55942982FD8}" type="datetimeFigureOut">
              <a:rPr lang="ru-RU" smtClean="0"/>
              <a:t>12.12.2021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298836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E0D7EF6-640B-411C-A404-B55942982FD8}" type="datetimeFigureOut">
              <a:rPr lang="ru-RU" smtClean="0"/>
              <a:t>12.12.2021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230989-3508-413C-803B-5EE8E3BF66D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56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0D7EF6-640B-411C-A404-B55942982FD8}" type="datetimeFigureOut">
              <a:rPr lang="ru-RU" smtClean="0"/>
              <a:t>12.12.2021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60525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E0D7EF6-640B-411C-A404-B55942982FD8}" type="datetimeFigureOut">
              <a:rPr lang="ru-RU" smtClean="0"/>
              <a:t>12.12.2021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70981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E0D7EF6-640B-411C-A404-B55942982FD8}" type="datetimeFigureOut">
              <a:rPr lang="ru-RU" smtClean="0"/>
              <a:t>12.12.2021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33601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D7EF6-640B-411C-A404-B55942982FD8}" type="datetimeFigureOut">
              <a:rPr lang="ru-RU" smtClean="0"/>
              <a:t>12.12.2021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381143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7EF6-640B-411C-A404-B55942982FD8}" type="datetimeFigureOut">
              <a:rPr lang="ru-RU" smtClean="0"/>
              <a:t>12.12.2021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230989-3508-413C-803B-5EE8E3BF66D6}" type="slidenum">
              <a:rPr lang="ru-RU" smtClean="0"/>
              <a:t>‹#›</a:t>
            </a:fld>
            <a:endParaRPr lang="ru-RU"/>
          </a:p>
        </p:txBody>
      </p:sp>
    </p:spTree>
    <p:extLst>
      <p:ext uri="{BB962C8B-B14F-4D97-AF65-F5344CB8AC3E}">
        <p14:creationId xmlns:p14="http://schemas.microsoft.com/office/powerpoint/2010/main" val="21349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E0D7EF6-640B-411C-A404-B55942982FD8}" type="datetimeFigureOut">
              <a:rPr lang="ru-RU" smtClean="0"/>
              <a:t>12.12.2021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230989-3508-413C-803B-5EE8E3BF66D6}" type="slidenum">
              <a:rPr lang="ru-RU" smtClean="0"/>
              <a:t>‹#›</a:t>
            </a:fld>
            <a:endParaRPr lang="ru-RU"/>
          </a:p>
        </p:txBody>
      </p:sp>
    </p:spTree>
    <p:extLst>
      <p:ext uri="{BB962C8B-B14F-4D97-AF65-F5344CB8AC3E}">
        <p14:creationId xmlns:p14="http://schemas.microsoft.com/office/powerpoint/2010/main" val="19549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0D7EF6-640B-411C-A404-B55942982FD8}" type="datetimeFigureOut">
              <a:rPr lang="ru-RU" smtClean="0"/>
              <a:t>12.12.2021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230989-3508-413C-803B-5EE8E3BF66D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30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ctr"/>
            <a:r>
              <a:rPr lang="en-US" sz="5400" b="1" dirty="0">
                <a:ln/>
                <a:solidFill>
                  <a:srgbClr val="002060"/>
                </a:solidFill>
                <a:latin typeface="Times New Roman" panose="02020603050405020304" pitchFamily="18" charset="0"/>
                <a:cs typeface="Times New Roman" pitchFamily="18" charset="0"/>
              </a:rPr>
              <a:t>ARMEL</a:t>
            </a:r>
            <a:r>
              <a:rPr lang="ro-RO" sz="5400" b="1" dirty="0">
                <a:ln/>
                <a:solidFill>
                  <a:srgbClr val="002060"/>
                </a:solidFill>
                <a:latin typeface="Times New Roman" panose="02020603050405020304" pitchFamily="18" charset="0"/>
                <a:cs typeface="Times New Roman" pitchFamily="18" charset="0"/>
              </a:rPr>
              <a:t>E</a:t>
            </a:r>
            <a:r>
              <a:rPr lang="en-US" sz="5400" b="1" dirty="0">
                <a:ln/>
                <a:solidFill>
                  <a:srgbClr val="002060"/>
                </a:solidFill>
                <a:latin typeface="Times New Roman" panose="02020603050405020304" pitchFamily="18" charset="0"/>
                <a:cs typeface="Times New Roman" pitchFamily="18" charset="0"/>
              </a:rPr>
              <a:t> DE DISTRUGERE </a:t>
            </a:r>
            <a:r>
              <a:rPr lang="ro-RO" sz="5400" b="1" dirty="0">
                <a:ln/>
                <a:solidFill>
                  <a:srgbClr val="002060"/>
                </a:solidFill>
                <a:latin typeface="Times New Roman" panose="02020603050405020304" pitchFamily="18" charset="0"/>
                <a:cs typeface="Times New Roman" pitchFamily="18" charset="0"/>
              </a:rPr>
              <a:t>ÎN MASĂ ȘI CONTROLUL ASUPRA RĂSPÂNDIRII LOR ÎN CONTEXTUL SECURITĂȚII INTERNAȚIONALE</a:t>
            </a:r>
            <a:endParaRPr lang="ro-RO" sz="5400" b="1" dirty="0">
              <a:ln/>
              <a:solidFill>
                <a:srgbClr val="002060"/>
              </a:solidFill>
              <a:latin typeface="Times New Roman" panose="02020603050405020304" pitchFamily="18" charset="0"/>
              <a:cs typeface="Times New Roman" pitchFamily="18" charset="0"/>
            </a:endParaRPr>
          </a:p>
        </p:txBody>
      </p:sp>
      <p:sp>
        <p:nvSpPr>
          <p:cNvPr id="3" name="Подзаголовок 2"/>
          <p:cNvSpPr>
            <a:spLocks noGrp="1"/>
          </p:cNvSpPr>
          <p:nvPr>
            <p:ph type="subTitle" idx="1"/>
          </p:nvPr>
        </p:nvSpPr>
        <p:spPr/>
        <p:txBody>
          <a:bodyPr/>
          <a:lstStyle/>
          <a:p>
            <a:pPr algn="l"/>
            <a:r>
              <a:rPr lang="en-US" dirty="0" err="1" smtClean="0"/>
              <a:t>Mocreac</a:t>
            </a:r>
            <a:r>
              <a:rPr lang="en-US" dirty="0" smtClean="0"/>
              <a:t> Gheorghe        </a:t>
            </a:r>
            <a:endParaRPr lang="ru-RU" dirty="0"/>
          </a:p>
        </p:txBody>
      </p:sp>
      <p:pic>
        <p:nvPicPr>
          <p:cNvPr id="7" name="Рисунок 6" descr="1.png"/>
          <p:cNvPicPr>
            <a:picLocks noChangeAspect="1"/>
          </p:cNvPicPr>
          <p:nvPr/>
        </p:nvPicPr>
        <p:blipFill>
          <a:blip r:embed="rId2" cstate="print"/>
          <a:stretch>
            <a:fillRect/>
          </a:stretch>
        </p:blipFill>
        <p:spPr>
          <a:xfrm>
            <a:off x="4390384" y="2983832"/>
            <a:ext cx="8229600" cy="3505200"/>
          </a:xfrm>
          <a:prstGeom prst="rect">
            <a:avLst/>
          </a:prstGeom>
          <a:noFill/>
          <a:ln>
            <a:noFill/>
          </a:ln>
          <a:effectLst>
            <a:glow rad="63500">
              <a:schemeClr val="accent5">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79545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ln/>
                <a:solidFill>
                  <a:srgbClr val="002060"/>
                </a:solidFill>
                <a:latin typeface="Times New Roman" panose="02020603050405020304" pitchFamily="18" charset="0"/>
                <a:cs typeface="Times New Roman" pitchFamily="18" charset="0"/>
              </a:rPr>
              <a:t>CONCLUZIE</a:t>
            </a:r>
            <a:endParaRPr lang="ro-RO"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94269" y="2310426"/>
            <a:ext cx="10322011" cy="4031873"/>
          </a:xfrm>
          <a:prstGeom prst="rect">
            <a:avLst/>
          </a:prstGeom>
        </p:spPr>
        <p:txBody>
          <a:bodyPr wrap="square">
            <a:spAutoFit/>
          </a:bodyPr>
          <a:lstStyle/>
          <a:p>
            <a:r>
              <a:rPr lang="ro-RO" sz="1600" dirty="0">
                <a:ln/>
                <a:solidFill>
                  <a:srgbClr val="002060"/>
                </a:solidFill>
                <a:latin typeface="Times New Roman" panose="02020603050405020304" pitchFamily="18" charset="0"/>
                <a:cs typeface="Times New Roman" pitchFamily="18" charset="0"/>
              </a:rPr>
              <a:t>Profundele transformări care au loc pe scena politico-militară internaţională, diversificarea continuă a fenomenelor de criză, menținerea instabilității la nivel regional şi subregional, proliferarea armelor de distrugere în masă chimice, biologice, radiologice şi nucleare accesul uneori necontrolat la acestea, amploarea fenomenului terorist şi preocuparea sporită de perfecționare a acțiunilor acestuia pe plan mondial, amploarea comerțului ilicit cu muniții şi materiale radioactive, cu agenți biologici şi chimici, constituie un real pericol pentru omenire, ceea ce determină o viziune nouă asupra descurajării şi asigurării securității vieții în general. Aceasta impune din partea factorilor responsabili luarea măsurilor de anticipare a pericolelor, evaluarea consecințelor, efectelor de masă şi de natură ecologică ce pot fi produse de unele acțiuni ostile, necontrolate sau accidentale. </a:t>
            </a:r>
          </a:p>
          <a:p>
            <a:r>
              <a:rPr lang="ro-RO" sz="1600" dirty="0">
                <a:ln/>
                <a:solidFill>
                  <a:srgbClr val="002060"/>
                </a:solidFill>
                <a:latin typeface="Times New Roman" panose="02020603050405020304" pitchFamily="18" charset="0"/>
                <a:cs typeface="Times New Roman" pitchFamily="18" charset="0"/>
              </a:rPr>
              <a:t>	Renunțarea la politica de descurajare nucleară în relațiile dintre cele două superputeri, SUA şi URSS din perioada războiului rece, noile relații instituite între SUA, statele membre NATO şi Federația Rusă (moștenitoarea marii majorități a arsenalului nuclear sovietic), a determinat trecerea arsenalelor nucleare în fundalul relațiilor internaţionale. Această nouă situație a deschis însă calea rezolvării unor diferende dintre state pe calea armelor, a războiului, ca instrument principal al politicii.</a:t>
            </a:r>
            <a:endParaRPr lang="en-US" sz="1600" dirty="0">
              <a:ln/>
              <a:solidFill>
                <a:srgbClr val="002060"/>
              </a:solidFill>
              <a:latin typeface="Times New Roman" panose="02020603050405020304" pitchFamily="18" charset="0"/>
              <a:cs typeface="Times New Roman" pitchFamily="18" charset="0"/>
            </a:endParaRPr>
          </a:p>
          <a:p>
            <a:r>
              <a:rPr lang="ro-RO" sz="1600" dirty="0">
                <a:ln/>
                <a:solidFill>
                  <a:srgbClr val="002060"/>
                </a:solidFill>
                <a:latin typeface="Times New Roman" panose="02020603050405020304" pitchFamily="18" charset="0"/>
                <a:cs typeface="Times New Roman" pitchFamily="18" charset="0"/>
              </a:rPr>
              <a:t>	În același timp, concludem că crizele şi conflictele care apar în plan zonal sau regional sunt în atenția organismelor internaţionale de securitate, care caută soluționarea şi gestionarea acestora exclusiv prin mijloace pașnice, impunerea şi edificarea păcii şi stabilităţii în lume.</a:t>
            </a:r>
            <a:endParaRPr lang="en-US" sz="1600" dirty="0">
              <a:ln/>
              <a:solidFill>
                <a:srgbClr val="00206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7726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000211" cy="515389"/>
          </a:xfrm>
        </p:spPr>
        <p:txBody>
          <a:bodyPr>
            <a:normAutofit/>
          </a:bodyPr>
          <a:lstStyle/>
          <a:p>
            <a:pPr algn="ctr"/>
            <a:r>
              <a:rPr lang="en-US" sz="2800" b="1" dirty="0">
                <a:ln/>
                <a:solidFill>
                  <a:srgbClr val="002060"/>
                </a:solidFill>
                <a:latin typeface="Times New Roman" panose="02020603050405020304" pitchFamily="18" charset="0"/>
                <a:cs typeface="Times New Roman" pitchFamily="18" charset="0"/>
              </a:rPr>
              <a:t>PERICOLUL ARMELOR DE DISTRUGERE </a:t>
            </a:r>
            <a:r>
              <a:rPr lang="ro-RO" sz="2800" b="1" dirty="0">
                <a:ln/>
                <a:solidFill>
                  <a:srgbClr val="002060"/>
                </a:solidFill>
                <a:latin typeface="Times New Roman" panose="02020603050405020304" pitchFamily="18" charset="0"/>
                <a:cs typeface="Times New Roman" pitchFamily="18" charset="0"/>
              </a:rPr>
              <a:t>ÎN MASĂ</a:t>
            </a:r>
            <a:endParaRPr lang="ro-RO" sz="2800" b="1" dirty="0">
              <a:ln/>
              <a:solidFill>
                <a:srgbClr val="002060"/>
              </a:solidFill>
              <a:latin typeface="Times New Roman" panose="02020603050405020304"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34165318"/>
              </p:ext>
            </p:extLst>
          </p:nvPr>
        </p:nvGraphicFramePr>
        <p:xfrm>
          <a:off x="1097281" y="615142"/>
          <a:ext cx="10108276"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90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a:ln/>
                <a:solidFill>
                  <a:srgbClr val="002060"/>
                </a:solidFill>
                <a:latin typeface="Times New Roman" panose="02020603050405020304" pitchFamily="18" charset="0"/>
                <a:cs typeface="Times New Roman" pitchFamily="18" charset="0"/>
              </a:rPr>
              <a:t>ARMEL</a:t>
            </a:r>
            <a:r>
              <a:rPr lang="ro-RO" b="1" dirty="0">
                <a:ln/>
                <a:solidFill>
                  <a:srgbClr val="002060"/>
                </a:solidFill>
                <a:latin typeface="Times New Roman" panose="02020603050405020304" pitchFamily="18" charset="0"/>
                <a:cs typeface="Times New Roman" pitchFamily="18" charset="0"/>
              </a:rPr>
              <a:t>E</a:t>
            </a:r>
            <a:r>
              <a:rPr lang="en-US" b="1" dirty="0">
                <a:ln/>
                <a:solidFill>
                  <a:srgbClr val="002060"/>
                </a:solidFill>
                <a:latin typeface="Times New Roman" panose="02020603050405020304" pitchFamily="18" charset="0"/>
                <a:cs typeface="Times New Roman" pitchFamily="18" charset="0"/>
              </a:rPr>
              <a:t> DE DISTRUGERE </a:t>
            </a:r>
            <a:r>
              <a:rPr lang="ro-RO" b="1" dirty="0">
                <a:ln/>
                <a:solidFill>
                  <a:srgbClr val="002060"/>
                </a:solidFill>
                <a:latin typeface="Times New Roman" panose="02020603050405020304" pitchFamily="18" charset="0"/>
                <a:cs typeface="Times New Roman" pitchFamily="18" charset="0"/>
              </a:rPr>
              <a:t>ÎN MASĂ ÎN CONTEXTUL SECURITĂȚII INTERNAȚIONALE</a:t>
            </a:r>
            <a:endParaRPr lang="ro-RO" b="1" dirty="0">
              <a:ln/>
              <a:solidFill>
                <a:srgbClr val="002060"/>
              </a:solidFill>
              <a:latin typeface="Times New Roman" panose="02020603050405020304" pitchFamily="18" charset="0"/>
              <a:cs typeface="Times New Roman" pitchFamily="18" charset="0"/>
            </a:endParaRPr>
          </a:p>
        </p:txBody>
      </p:sp>
      <p:sp>
        <p:nvSpPr>
          <p:cNvPr id="3" name="Объект 2"/>
          <p:cNvSpPr>
            <a:spLocks noGrp="1"/>
          </p:cNvSpPr>
          <p:nvPr>
            <p:ph idx="1"/>
          </p:nvPr>
        </p:nvSpPr>
        <p:spPr>
          <a:xfrm>
            <a:off x="-1" y="1737360"/>
            <a:ext cx="5636030" cy="4463935"/>
          </a:xfrm>
        </p:spPr>
        <p:txBody>
          <a:bodyPr>
            <a:noAutofit/>
          </a:bodyPr>
          <a:lstStyle/>
          <a:p>
            <a:r>
              <a:rPr lang="ro-RO" sz="1600" dirty="0">
                <a:ln/>
                <a:solidFill>
                  <a:srgbClr val="002060"/>
                </a:solidFill>
                <a:latin typeface="Times New Roman" panose="02020603050405020304" pitchFamily="18" charset="0"/>
                <a:cs typeface="Times New Roman" pitchFamily="18" charset="0"/>
              </a:rPr>
              <a:t>China a continuat să îşi modernizeze forţele nucleare pe parcursul ultimului deceniu. În plus, în 1998, atât India cât şi Pakistanul au efectuat teste nucleare, nesocotind grav acordurile de neproliferare nucleară şi intensificând riscul unui conflict regional.</a:t>
            </a:r>
          </a:p>
          <a:p>
            <a:r>
              <a:rPr lang="ro-RO" sz="1600" dirty="0">
                <a:solidFill>
                  <a:srgbClr val="002060"/>
                </a:solidFill>
                <a:latin typeface="Times New Roman" panose="02020603050405020304" pitchFamily="18" charset="0"/>
                <a:ea typeface="Calibri" panose="020F0502020204030204" pitchFamily="34" charset="0"/>
              </a:rPr>
              <a:t>În iunie 1999, Statele Unite şi Rusia şi-au reafirmat obligațiile asumate prin Tratatul privind rachetele antibalistice (ABM) de a lua în calcul posibile schimbări în situația strategică, cu implicații asupra Tratatului şi posibile propuneri de creștere a viabilității sale. </a:t>
            </a:r>
            <a:endParaRPr lang="ro-RO" sz="1600" dirty="0">
              <a:ln/>
              <a:solidFill>
                <a:srgbClr val="002060"/>
              </a:solidFill>
              <a:latin typeface="Times New Roman" panose="02020603050405020304" pitchFamily="18" charset="0"/>
              <a:cs typeface="Times New Roman" pitchFamily="18" charset="0"/>
            </a:endParaRPr>
          </a:p>
          <a:p>
            <a:r>
              <a:rPr lang="ro-RO" sz="1600" dirty="0">
                <a:solidFill>
                  <a:srgbClr val="002060"/>
                </a:solidFill>
                <a:latin typeface="Times New Roman" panose="02020603050405020304" pitchFamily="18" charset="0"/>
                <a:ea typeface="Calibri" panose="020F0502020204030204" pitchFamily="34" charset="0"/>
              </a:rPr>
              <a:t> Statele Unite au propus modificarea tratatului, pentru a permite desfășurarea unui sistem redus de apărare cu rachete. În prezent au loc discuții bilaterale şi consultări multilaterale, atât asupra tratatului ABM, cât o a treia rundă de convorbiri privind reducerea armelor strategice (START -III).</a:t>
            </a:r>
            <a:endParaRPr lang="ro-RO" sz="1600" dirty="0">
              <a:ln/>
              <a:solidFill>
                <a:srgbClr val="002060"/>
              </a:solidFill>
              <a:latin typeface="Times New Roman" panose="02020603050405020304" pitchFamily="18" charset="0"/>
              <a:cs typeface="Times New Roman" pitchFamily="18" charset="0"/>
            </a:endParaRPr>
          </a:p>
          <a:p>
            <a:r>
              <a:rPr lang="en-US" sz="1600" dirty="0" smtClean="0"/>
              <a:t>.</a:t>
            </a:r>
            <a:endParaRPr lang="ru-RU" sz="16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26" y="2044114"/>
            <a:ext cx="4235115" cy="3217697"/>
          </a:xfrm>
          <a:prstGeom prst="rect">
            <a:avLst/>
          </a:prstGeom>
        </p:spPr>
      </p:pic>
    </p:spTree>
    <p:extLst>
      <p:ext uri="{BB962C8B-B14F-4D97-AF65-F5344CB8AC3E}">
        <p14:creationId xmlns:p14="http://schemas.microsoft.com/office/powerpoint/2010/main" val="289890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621091646"/>
              </p:ext>
            </p:extLst>
          </p:nvPr>
        </p:nvGraphicFramePr>
        <p:xfrm>
          <a:off x="73616" y="638916"/>
          <a:ext cx="11647330" cy="5620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05" y="638916"/>
            <a:ext cx="2143125" cy="2133600"/>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0030" y="2772516"/>
            <a:ext cx="1714500" cy="2047875"/>
          </a:xfrm>
          <a:prstGeom prst="rect">
            <a:avLst/>
          </a:prstGeom>
        </p:spPr>
      </p:pic>
    </p:spTree>
    <p:extLst>
      <p:ext uri="{BB962C8B-B14F-4D97-AF65-F5344CB8AC3E}">
        <p14:creationId xmlns:p14="http://schemas.microsoft.com/office/powerpoint/2010/main" val="36454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1325563"/>
          </a:xfrm>
        </p:spPr>
        <p:txBody>
          <a:bodyPr>
            <a:normAutofit/>
          </a:bodyPr>
          <a:lstStyle/>
          <a:p>
            <a:r>
              <a:rPr lang="en-US" dirty="0" err="1" smtClean="0"/>
              <a:t>Armele</a:t>
            </a:r>
            <a:r>
              <a:rPr lang="en-US" dirty="0" smtClean="0"/>
              <a:t> </a:t>
            </a:r>
            <a:r>
              <a:rPr lang="en-US" dirty="0" err="1" smtClean="0"/>
              <a:t>Nucleare</a:t>
            </a:r>
            <a:endParaRPr lang="ru-RU" dirty="0"/>
          </a:p>
        </p:txBody>
      </p:sp>
      <p:sp>
        <p:nvSpPr>
          <p:cNvPr id="10" name="Прямоугольник 9"/>
          <p:cNvSpPr/>
          <p:nvPr/>
        </p:nvSpPr>
        <p:spPr>
          <a:xfrm>
            <a:off x="5257800" y="1068994"/>
            <a:ext cx="6096000" cy="5632311"/>
          </a:xfrm>
          <a:prstGeom prst="rect">
            <a:avLst/>
          </a:prstGeom>
        </p:spPr>
        <p:txBody>
          <a:bodyPr>
            <a:spAutoFit/>
          </a:bodyPr>
          <a:lstStyle/>
          <a:p>
            <a:r>
              <a:rPr lang="ro-RO" b="1" i="1" dirty="0">
                <a:ln/>
                <a:solidFill>
                  <a:srgbClr val="FF0000"/>
                </a:solidFill>
                <a:latin typeface="Times New Roman" pitchFamily="18" charset="0"/>
                <a:cs typeface="Times New Roman" pitchFamily="18" charset="0"/>
              </a:rPr>
              <a:t>Arma nucleară </a:t>
            </a:r>
            <a:r>
              <a:rPr lang="ro-RO" dirty="0">
                <a:ln/>
                <a:solidFill>
                  <a:srgbClr val="002060"/>
                </a:solidFill>
                <a:latin typeface="Times New Roman" pitchFamily="18" charset="0"/>
                <a:cs typeface="Times New Roman" pitchFamily="18" charset="0"/>
              </a:rPr>
              <a:t>este cea mai puternică armă de distrugere în masă, capabilă să producă, în timp scurt, pierderi mari umane şi materialele, să creeze mari zone contaminate radioactiv şi, totodată, un impact cu consecințe grave şi pe termen lung asupra factorilor  de mediu</a:t>
            </a:r>
            <a:r>
              <a:rPr lang="ro-RO" dirty="0" smtClean="0">
                <a:ln/>
                <a:solidFill>
                  <a:srgbClr val="002060"/>
                </a:solidFill>
                <a:latin typeface="Times New Roman" pitchFamily="18" charset="0"/>
                <a:cs typeface="Times New Roman" pitchFamily="18" charset="0"/>
              </a:rPr>
              <a:t>.</a:t>
            </a:r>
            <a:endParaRPr lang="en-US" dirty="0" smtClean="0">
              <a:ln/>
              <a:solidFill>
                <a:srgbClr val="002060"/>
              </a:solidFill>
              <a:latin typeface="Times New Roman" pitchFamily="18" charset="0"/>
              <a:cs typeface="Times New Roman" pitchFamily="18" charset="0"/>
            </a:endParaRPr>
          </a:p>
          <a:p>
            <a:r>
              <a:rPr lang="ro-RO" dirty="0">
                <a:ln/>
                <a:solidFill>
                  <a:srgbClr val="002060"/>
                </a:solidFill>
                <a:latin typeface="Times New Roman" pitchFamily="18" charset="0"/>
                <a:cs typeface="Times New Roman" pitchFamily="18" charset="0"/>
              </a:rPr>
              <a:t>Baza fizică a </a:t>
            </a:r>
            <a:r>
              <a:rPr lang="ro-RO" b="1" i="1" dirty="0">
                <a:ln/>
                <a:solidFill>
                  <a:srgbClr val="FF0000"/>
                </a:solidFill>
                <a:latin typeface="Times New Roman" pitchFamily="18" charset="0"/>
                <a:cs typeface="Times New Roman" pitchFamily="18" charset="0"/>
              </a:rPr>
              <a:t>armei nucleare, </a:t>
            </a:r>
            <a:r>
              <a:rPr lang="ro-RO" dirty="0">
                <a:ln/>
                <a:solidFill>
                  <a:srgbClr val="002060"/>
                </a:solidFill>
                <a:latin typeface="Times New Roman" pitchFamily="18" charset="0"/>
                <a:cs typeface="Times New Roman" pitchFamily="18" charset="0"/>
              </a:rPr>
              <a:t>reacția de fisiune în lanț a uraniului, a fost descoperită în 1939. După cercetări științifice intense, în 1945 a fost creată prima bombă atomică, a cărei experimentare a avut loc în iunie 1945 într-un poligon (Alamogardo) din deșertul Nevada. </a:t>
            </a:r>
          </a:p>
          <a:p>
            <a:r>
              <a:rPr lang="ro-RO" dirty="0">
                <a:ln/>
                <a:solidFill>
                  <a:srgbClr val="002060"/>
                </a:solidFill>
                <a:latin typeface="Times New Roman" pitchFamily="18" charset="0"/>
                <a:cs typeface="Times New Roman" pitchFamily="18" charset="0"/>
              </a:rPr>
              <a:t>Următoarele două bombe au fost confecționate şi folosite de americani asupra Japoniei determinând capitularea acesteia la 2 septembrie 1945. Prima bombă a fost lansată asupra orașului Hiroshima, la 06 august 1945, iar cea de-a doua a fost lansată la un interval de 3 zile (09 august 1945) asupra orașului Nagasaki. </a:t>
            </a:r>
          </a:p>
          <a:p>
            <a:r>
              <a:rPr lang="ro-RO" dirty="0">
                <a:ln/>
                <a:solidFill>
                  <a:srgbClr val="002060"/>
                </a:solidFill>
                <a:latin typeface="Times New Roman" pitchFamily="18" charset="0"/>
                <a:cs typeface="Times New Roman" pitchFamily="18" charset="0"/>
              </a:rPr>
              <a:t>Existența unor mari cantități de deșeuri radioactive rezultate în urma proceselor ce au loc în industria nucleară şi apariția unor preparate obținute pe cale artificială, a determinat apariția unei noi categorii de arme – </a:t>
            </a:r>
            <a:r>
              <a:rPr lang="ro-RO" b="1" i="1" dirty="0">
                <a:ln/>
                <a:solidFill>
                  <a:srgbClr val="FF0000"/>
                </a:solidFill>
                <a:latin typeface="Times New Roman" pitchFamily="18" charset="0"/>
                <a:cs typeface="Times New Roman" pitchFamily="18" charset="0"/>
              </a:rPr>
              <a:t>arma radiologică.</a:t>
            </a:r>
          </a:p>
          <a:p>
            <a:endParaRPr lang="ro-RO" dirty="0">
              <a:ln/>
              <a:solidFill>
                <a:srgbClr val="002060"/>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26" y="1732546"/>
            <a:ext cx="4123574" cy="3769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749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1325563"/>
          </a:xfrm>
        </p:spPr>
        <p:txBody>
          <a:bodyPr>
            <a:normAutofit fontScale="90000"/>
          </a:bodyPr>
          <a:lstStyle/>
          <a:p>
            <a:pPr algn="ctr"/>
            <a:r>
              <a:rPr lang="ro-RO" b="1" dirty="0">
                <a:ln/>
                <a:solidFill>
                  <a:srgbClr val="002060"/>
                </a:solidFill>
                <a:latin typeface="Times New Roman" panose="02020603050405020304" pitchFamily="18" charset="0"/>
                <a:cs typeface="Times New Roman" pitchFamily="18" charset="0"/>
              </a:rPr>
              <a:t>LISTA</a:t>
            </a:r>
            <a:r>
              <a:rPr lang="en-US" b="1" dirty="0">
                <a:ln/>
                <a:solidFill>
                  <a:srgbClr val="002060"/>
                </a:solidFill>
                <a:latin typeface="Times New Roman" panose="02020603050405020304" pitchFamily="18" charset="0"/>
                <a:cs typeface="Times New Roman" pitchFamily="18" charset="0"/>
              </a:rPr>
              <a:t> DE</a:t>
            </a:r>
            <a:r>
              <a:rPr lang="ro-RO" b="1" dirty="0">
                <a:ln/>
                <a:solidFill>
                  <a:srgbClr val="002060"/>
                </a:solidFill>
                <a:latin typeface="Times New Roman" panose="02020603050405020304" pitchFamily="18" charset="0"/>
                <a:cs typeface="Times New Roman" pitchFamily="18" charset="0"/>
              </a:rPr>
              <a:t> ȚĂRI CU ARME NUCLEARE</a:t>
            </a:r>
            <a:endParaRPr lang="ro-RO"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 y="1796716"/>
            <a:ext cx="4588042" cy="4223728"/>
          </a:xfrm>
        </p:spPr>
        <p:txBody>
          <a:bodyPr>
            <a:normAutofit fontScale="92500" lnSpcReduction="10000"/>
          </a:bodyPr>
          <a:lstStyle/>
          <a:p>
            <a:pPr marL="274320" lvl="1">
              <a:spcBef>
                <a:spcPts val="600"/>
              </a:spcBef>
              <a:buClr>
                <a:schemeClr val="accent1"/>
              </a:buClr>
              <a:buNone/>
            </a:pPr>
            <a:r>
              <a:rPr lang="en-US" dirty="0" err="1">
                <a:ln/>
                <a:solidFill>
                  <a:srgbClr val="002060"/>
                </a:solidFill>
                <a:latin typeface="Times New Roman" pitchFamily="18" charset="0"/>
                <a:cs typeface="Times New Roman" pitchFamily="18" charset="0"/>
              </a:rPr>
              <a:t>Armamentul</a:t>
            </a:r>
            <a:r>
              <a:rPr lang="en-US" dirty="0">
                <a:ln/>
                <a:solidFill>
                  <a:srgbClr val="002060"/>
                </a:solidFill>
                <a:latin typeface="Times New Roman" pitchFamily="18" charset="0"/>
                <a:cs typeface="Times New Roman" pitchFamily="18" charset="0"/>
              </a:rPr>
              <a:t> nuclear</a:t>
            </a:r>
          </a:p>
          <a:p>
            <a:r>
              <a:rPr lang="ro-RO" sz="1800" dirty="0">
                <a:ln/>
                <a:solidFill>
                  <a:srgbClr val="002060"/>
                </a:solidFill>
                <a:latin typeface="Times New Roman" pitchFamily="18" charset="0"/>
                <a:cs typeface="Times New Roman" pitchFamily="18" charset="0"/>
              </a:rPr>
              <a:t>Bazat pe fisiune sau fuziune</a:t>
            </a:r>
          </a:p>
          <a:p>
            <a:r>
              <a:rPr lang="ro-RO" sz="1800" dirty="0">
                <a:ln/>
                <a:solidFill>
                  <a:srgbClr val="002060"/>
                </a:solidFill>
                <a:latin typeface="Times New Roman" pitchFamily="18" charset="0"/>
                <a:cs typeface="Times New Roman" pitchFamily="18" charset="0"/>
              </a:rPr>
              <a:t>Se utilizeză uraniul, plutoniul, hidrogenul, deuteriu sau tretiu</a:t>
            </a:r>
          </a:p>
          <a:p>
            <a:r>
              <a:rPr lang="ro-RO" sz="1800" dirty="0">
                <a:ln/>
                <a:solidFill>
                  <a:srgbClr val="002060"/>
                </a:solidFill>
                <a:latin typeface="Times New Roman" pitchFamily="18" charset="0"/>
                <a:cs typeface="Times New Roman" pitchFamily="18" charset="0"/>
              </a:rPr>
              <a:t>Detonarea are câteva etape:  explozia propriu-zisă, eliberarea de energie termică, iradierea directă şi pe termen lung, impulsul electromagnetic</a:t>
            </a:r>
            <a:endParaRPr lang="ru-RU" sz="1800" dirty="0">
              <a:ln/>
              <a:solidFill>
                <a:srgbClr val="002060"/>
              </a:solidFill>
              <a:latin typeface="Times New Roman" pitchFamily="18" charset="0"/>
              <a:cs typeface="Times New Roman" pitchFamily="18" charset="0"/>
            </a:endParaRPr>
          </a:p>
          <a:p>
            <a:pPr algn="ct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dirty="0">
                <a:ln/>
                <a:solidFill>
                  <a:srgbClr val="002060"/>
                </a:solidFill>
                <a:latin typeface="Times New Roman" pitchFamily="18" charset="0"/>
                <a:cs typeface="Times New Roman" pitchFamily="18" charset="0"/>
              </a:rPr>
              <a:t>Cele cinci puteri nucleare NPT</a:t>
            </a:r>
            <a:r>
              <a:rPr lang="en-US" sz="1600" dirty="0">
                <a:ln/>
                <a:solidFill>
                  <a:srgbClr val="002060"/>
                </a:solidFill>
                <a:latin typeface="Times New Roman" pitchFamily="18" charset="0"/>
                <a:cs typeface="Times New Roman" pitchFamily="18" charset="0"/>
              </a:rPr>
              <a:t>:</a:t>
            </a:r>
            <a:r>
              <a:rPr lang="ro-RO" sz="1600" dirty="0">
                <a:ln/>
                <a:solidFill>
                  <a:srgbClr val="002060"/>
                </a:solidFill>
                <a:latin typeface="Times New Roman" pitchFamily="18" charset="0"/>
                <a:cs typeface="Times New Roman" pitchFamily="18" charset="0"/>
              </a:rPr>
              <a:t> SUA, Rusia, UK, Franța și China.</a:t>
            </a:r>
          </a:p>
          <a:p>
            <a:pPr algn="ctr"/>
            <a:r>
              <a:rPr lang="ro-RO" sz="1600" dirty="0">
                <a:ln/>
                <a:solidFill>
                  <a:srgbClr val="002060"/>
                </a:solidFill>
                <a:latin typeface="Times New Roman" pitchFamily="18" charset="0"/>
                <a:cs typeface="Times New Roman" pitchFamily="18" charset="0"/>
              </a:rPr>
              <a:t> - Alte puteri nucleare</a:t>
            </a:r>
            <a:r>
              <a:rPr lang="en-US" sz="1600" dirty="0">
                <a:ln/>
                <a:solidFill>
                  <a:srgbClr val="002060"/>
                </a:solidFill>
                <a:latin typeface="Times New Roman" pitchFamily="18" charset="0"/>
                <a:cs typeface="Times New Roman" pitchFamily="18" charset="0"/>
              </a:rPr>
              <a:t>:</a:t>
            </a:r>
            <a:r>
              <a:rPr lang="ro-RO" sz="1600" dirty="0">
                <a:ln/>
                <a:solidFill>
                  <a:srgbClr val="002060"/>
                </a:solidFill>
                <a:latin typeface="Times New Roman" pitchFamily="18" charset="0"/>
                <a:cs typeface="Times New Roman" pitchFamily="18" charset="0"/>
              </a:rPr>
              <a:t> India, Pakistan</a:t>
            </a:r>
            <a:r>
              <a:rPr lang="en-US" sz="1600" dirty="0">
                <a:ln/>
                <a:solidFill>
                  <a:srgbClr val="002060"/>
                </a:solidFill>
                <a:latin typeface="Times New Roman" pitchFamily="18" charset="0"/>
                <a:cs typeface="Times New Roman" pitchFamily="18" charset="0"/>
              </a:rPr>
              <a:t>.</a:t>
            </a:r>
            <a:endParaRPr lang="ro-RO" sz="1600" dirty="0">
              <a:ln/>
              <a:solidFill>
                <a:srgbClr val="002060"/>
              </a:solidFill>
              <a:latin typeface="Times New Roman" pitchFamily="18" charset="0"/>
              <a:cs typeface="Times New Roman" pitchFamily="18" charset="0"/>
            </a:endParaRPr>
          </a:p>
          <a:p>
            <a:pPr algn="ctr"/>
            <a:r>
              <a:rPr lang="ro-RO" sz="1600" dirty="0">
                <a:ln/>
                <a:solidFill>
                  <a:srgbClr val="002060"/>
                </a:solidFill>
                <a:latin typeface="Times New Roman" pitchFamily="18" charset="0"/>
                <a:cs typeface="Times New Roman" pitchFamily="18" charset="0"/>
              </a:rPr>
              <a:t> - State suspectate că au sau că dezvoltă arme nucleare</a:t>
            </a:r>
            <a:r>
              <a:rPr lang="en-US" sz="1600" dirty="0">
                <a:ln/>
                <a:solidFill>
                  <a:srgbClr val="002060"/>
                </a:solidFill>
                <a:latin typeface="Times New Roman" pitchFamily="18" charset="0"/>
                <a:cs typeface="Times New Roman" pitchFamily="18" charset="0"/>
              </a:rPr>
              <a:t>:</a:t>
            </a:r>
            <a:r>
              <a:rPr lang="ro-RO" sz="1600" dirty="0">
                <a:ln/>
                <a:solidFill>
                  <a:srgbClr val="002060"/>
                </a:solidFill>
                <a:latin typeface="Times New Roman" pitchFamily="18" charset="0"/>
                <a:cs typeface="Times New Roman" pitchFamily="18" charset="0"/>
              </a:rPr>
              <a:t> Israel, Iran, Ucraina, Coreea de Nord</a:t>
            </a:r>
            <a:r>
              <a:rPr lang="en-US" sz="1600" dirty="0">
                <a:ln/>
                <a:solidFill>
                  <a:srgbClr val="002060"/>
                </a:solidFill>
                <a:latin typeface="Times New Roman" pitchFamily="18" charset="0"/>
                <a:cs typeface="Times New Roman" pitchFamily="18" charset="0"/>
              </a:rPr>
              <a:t>.</a:t>
            </a:r>
            <a:endParaRPr lang="ro-RO" sz="1600" dirty="0">
              <a:ln/>
              <a:solidFill>
                <a:srgbClr val="002060"/>
              </a:solidFill>
              <a:latin typeface="Times New Roman" pitchFamily="18" charset="0"/>
              <a:cs typeface="Times New Roman" pitchFamily="18" charset="0"/>
            </a:endParaRPr>
          </a:p>
          <a:p>
            <a:pPr algn="ctr"/>
            <a:r>
              <a:rPr lang="ro-RO" sz="1600" dirty="0">
                <a:ln/>
                <a:solidFill>
                  <a:srgbClr val="002060"/>
                </a:solidFill>
                <a:latin typeface="Times New Roman" pitchFamily="18" charset="0"/>
                <a:cs typeface="Times New Roman" pitchFamily="18" charset="0"/>
              </a:rPr>
              <a:t>  - State care au avut în trecut arme nucleare sau programe de dezvoltare a acestora</a:t>
            </a:r>
          </a:p>
          <a:p>
            <a:endParaRPr lang="en-US" sz="1600" dirty="0" smtClean="0"/>
          </a:p>
        </p:txBody>
      </p:sp>
      <p:pic>
        <p:nvPicPr>
          <p:cNvPr id="7" name="Рисунок 6" descr="INTERACTIVE- World Nuclear Club">
            <a:extLst>
              <a:ext uri="{FF2B5EF4-FFF2-40B4-BE49-F238E27FC236}">
                <a16:creationId xmlns:a16="http://schemas.microsoft.com/office/drawing/2014/main" id="{99DA14F7-22B2-4A5E-989D-DFE17A62078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1495" b="10714"/>
          <a:stretch/>
        </p:blipFill>
        <p:spPr bwMode="auto">
          <a:xfrm>
            <a:off x="4722187" y="1567828"/>
            <a:ext cx="6696744" cy="461806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2361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0660" y="82549"/>
            <a:ext cx="6096000" cy="369332"/>
          </a:xfrm>
          <a:prstGeom prst="rect">
            <a:avLst/>
          </a:prstGeom>
        </p:spPr>
        <p:txBody>
          <a:bodyPr>
            <a:spAutoFit/>
          </a:bodyPr>
          <a:lstStyle/>
          <a:p>
            <a:pPr algn="ctr"/>
            <a:r>
              <a:rPr lang="en-US" b="1" dirty="0">
                <a:ln/>
                <a:solidFill>
                  <a:srgbClr val="002060"/>
                </a:solidFill>
                <a:latin typeface="Times New Roman" panose="02020603050405020304" pitchFamily="18" charset="0"/>
                <a:cs typeface="Times New Roman" pitchFamily="18" charset="0"/>
              </a:rPr>
              <a:t>FISIUNE NUCLEAR</a:t>
            </a:r>
            <a:r>
              <a:rPr lang="ro-RO" b="1" dirty="0">
                <a:ln/>
                <a:solidFill>
                  <a:srgbClr val="002060"/>
                </a:solidFill>
                <a:latin typeface="Times New Roman" panose="02020603050405020304" pitchFamily="18" charset="0"/>
                <a:cs typeface="Times New Roman" pitchFamily="18" charset="0"/>
              </a:rPr>
              <a:t>Ă</a:t>
            </a:r>
            <a:endParaRPr lang="ro-RO"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0660" y="1144179"/>
            <a:ext cx="6096000" cy="3970318"/>
          </a:xfrm>
          <a:prstGeom prst="rect">
            <a:avLst/>
          </a:prstGeom>
        </p:spPr>
        <p:txBody>
          <a:bodyPr>
            <a:spAutoFit/>
          </a:bodyPr>
          <a:lstStyle/>
          <a:p>
            <a:r>
              <a:rPr lang="en-US" sz="1400" dirty="0" smtClean="0"/>
              <a:t>–  </a:t>
            </a:r>
            <a:r>
              <a:rPr lang="ro-RO" sz="1400" dirty="0">
                <a:ln/>
                <a:solidFill>
                  <a:srgbClr val="002060"/>
                </a:solidFill>
                <a:latin typeface="Times New Roman" pitchFamily="18" charset="0"/>
                <a:cs typeface="Times New Roman" pitchFamily="18" charset="0"/>
              </a:rPr>
              <a:t>Fisiunea este o reacție nucleară care are drept efect ruperea nucleului în 2 (sau mai multe) fragmente de masă aproximativ egală, neutroni rapizi, radiații și energie termică.</a:t>
            </a:r>
          </a:p>
          <a:p>
            <a:r>
              <a:rPr lang="ro-RO" sz="1400" dirty="0">
                <a:ln/>
                <a:solidFill>
                  <a:srgbClr val="002060"/>
                </a:solidFill>
                <a:latin typeface="Times New Roman" pitchFamily="18" charset="0"/>
                <a:cs typeface="Times New Roman" pitchFamily="18" charset="0"/>
              </a:rPr>
              <a:t>Radioizotopii care fisionează cu neutroni termici, se numesc materiale fisile. </a:t>
            </a:r>
            <a:endParaRPr lang="en-US" sz="1400" dirty="0">
              <a:ln/>
              <a:solidFill>
                <a:srgbClr val="002060"/>
              </a:solidFill>
              <a:latin typeface="Times New Roman" pitchFamily="18" charset="0"/>
              <a:cs typeface="Times New Roman" pitchFamily="18" charset="0"/>
            </a:endParaRPr>
          </a:p>
          <a:p>
            <a:r>
              <a:rPr lang="ro-RO" sz="1400" dirty="0">
                <a:ln/>
                <a:solidFill>
                  <a:srgbClr val="002060"/>
                </a:solidFill>
                <a:latin typeface="Times New Roman" pitchFamily="18" charset="0"/>
                <a:cs typeface="Times New Roman" pitchFamily="18" charset="0"/>
              </a:rPr>
              <a:t>Fisiunea este o formă de transmutație elementară. Particulele individuale pot fi neutroni, fotoni (uzual sub formă de raze gamma) și alte fragmente nucleare cum ar fi particulele beta și particulele alfa. </a:t>
            </a:r>
          </a:p>
          <a:p>
            <a:r>
              <a:rPr lang="ro-RO" sz="1400" dirty="0">
                <a:ln/>
                <a:solidFill>
                  <a:srgbClr val="002060"/>
                </a:solidFill>
                <a:latin typeface="Times New Roman" pitchFamily="18" charset="0"/>
                <a:cs typeface="Times New Roman" pitchFamily="18" charset="0"/>
              </a:rPr>
              <a:t>Fisiunea elementelor grele este o reacție exotermică și poate să elibereze cantități substanțiale de energie sub formă de radiații gamma și energie cinetică a fragmentelor (încălzind volumul de material în care fisiunea are loc).</a:t>
            </a:r>
            <a:endParaRPr lang="en-US" sz="1400" dirty="0">
              <a:ln/>
              <a:solidFill>
                <a:srgbClr val="002060"/>
              </a:solidFill>
              <a:latin typeface="Times New Roman" pitchFamily="18" charset="0"/>
              <a:cs typeface="Times New Roman" pitchFamily="18" charset="0"/>
            </a:endParaRPr>
          </a:p>
          <a:p>
            <a:r>
              <a:rPr lang="ro-RO" sz="1400" dirty="0">
                <a:ln/>
                <a:solidFill>
                  <a:srgbClr val="002060"/>
                </a:solidFill>
                <a:latin typeface="Times New Roman" pitchFamily="18" charset="0"/>
                <a:cs typeface="Times New Roman" pitchFamily="18" charset="0"/>
              </a:rPr>
              <a:t>Fisiunea nucleară este folosită pentru a produce energie în centrale de putere și pentru explozii în armele nucleare.</a:t>
            </a:r>
          </a:p>
          <a:p>
            <a:r>
              <a:rPr lang="ro-RO" sz="1400" dirty="0">
                <a:ln/>
                <a:solidFill>
                  <a:srgbClr val="002060"/>
                </a:solidFill>
                <a:latin typeface="Times New Roman" pitchFamily="18" charset="0"/>
                <a:cs typeface="Times New Roman" pitchFamily="18" charset="0"/>
              </a:rPr>
              <a:t>Fisiunea este utilă ca sursă de putere deoarece unele materiale, numite combustibil nuclear, pe de o parte generează neutroni ca „jucători” ai procesului de fisiune și, pe de altă parte, li se inițiază fisiunea la impactul cu (exact acești) neutroni liberi.</a:t>
            </a:r>
          </a:p>
          <a:p>
            <a:r>
              <a:rPr lang="ro-RO" sz="1400" dirty="0">
                <a:ln/>
                <a:solidFill>
                  <a:srgbClr val="002060"/>
                </a:solidFill>
                <a:latin typeface="Times New Roman" pitchFamily="18" charset="0"/>
                <a:cs typeface="Times New Roman" pitchFamily="18" charset="0"/>
              </a:rPr>
              <a:t>Combustibilii nucleari pot fi utilizați în reacții nucleare în lanț auto-întreținute, care eliberează energie în cantități controlate într-un reactor nuclear sau în cantități necontrolate, foarte rapid, într-o armă nucleară.</a:t>
            </a:r>
            <a:endParaRPr lang="en-US" sz="1400" dirty="0">
              <a:ln/>
              <a:solidFill>
                <a:srgbClr val="002060"/>
              </a:solidFill>
              <a:latin typeface="Times New Roman" pitchFamily="18" charset="0"/>
              <a:cs typeface="Times New Roman" pitchFamily="18" charset="0"/>
            </a:endParaRPr>
          </a:p>
        </p:txBody>
      </p:sp>
      <p:sp>
        <p:nvSpPr>
          <p:cNvPr id="6" name="Молния 5"/>
          <p:cNvSpPr/>
          <p:nvPr/>
        </p:nvSpPr>
        <p:spPr>
          <a:xfrm>
            <a:off x="8516844" y="1962034"/>
            <a:ext cx="1183580" cy="132149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45785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1325563"/>
          </a:xfrm>
        </p:spPr>
        <p:txBody>
          <a:bodyPr>
            <a:normAutofit/>
          </a:bodyPr>
          <a:lstStyle/>
          <a:p>
            <a:pPr algn="ctr"/>
            <a:r>
              <a:rPr lang="ro-RO" b="1" dirty="0">
                <a:ln/>
                <a:solidFill>
                  <a:srgbClr val="002060"/>
                </a:solidFill>
                <a:latin typeface="Times New Roman" panose="02020603050405020304" pitchFamily="18" charset="0"/>
                <a:cs typeface="Times New Roman" pitchFamily="18" charset="0"/>
              </a:rPr>
              <a:t>PUTERI NUCLEARE DECLARATE</a:t>
            </a:r>
            <a:endParaRPr lang="ro-RO"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746073"/>
            <a:ext cx="6096000" cy="3693319"/>
          </a:xfrm>
          <a:prstGeom prst="rect">
            <a:avLst/>
          </a:prstGeom>
        </p:spPr>
        <p:txBody>
          <a:bodyPr>
            <a:spAutoFit/>
          </a:bodyPr>
          <a:lstStyle/>
          <a:p>
            <a:pPr algn="just"/>
            <a:r>
              <a:rPr lang="ro-RO" dirty="0">
                <a:ln/>
                <a:effectLst>
                  <a:outerShdw blurRad="38100" dist="38100" dir="2700000" algn="tl">
                    <a:srgbClr val="000000">
                      <a:alpha val="43137"/>
                    </a:srgbClr>
                  </a:outerShdw>
                </a:effectLst>
                <a:latin typeface="Times New Roman" pitchFamily="18" charset="0"/>
                <a:cs typeface="Times New Roman" pitchFamily="18" charset="0"/>
              </a:rPr>
              <a:t>Primul test nuclear a fost efectuat în Alamogordo, New Mexico, la 16 iulie 1945, în cadrul Proiectului Manhattan și a avut numele de cod Trinity. Bombele nucleare au fost utilizare în cel de-al doilea Război Mondial asupra orașelor japoneze Hiroshima (6 august 1945) și Nagasaki (9 august 1945). Tonul proliferării nucleare l-a dat competiția SUA-URSS. De atunci, arme nucleare au fost detonate de peste 2000 de ori pentru testarea și demonstrarea scopurilor lor. Singurele țări cunoscute că au detonat asemenea dispozitive sunt Statele Unite ale Americii, Uniunea Sovietică, Marea Britanie, Franța, China, India, Pakistan și Coreea de Nord.  </a:t>
            </a:r>
          </a:p>
          <a:p>
            <a:pPr algn="just"/>
            <a:r>
              <a:rPr lang="ro-RO" dirty="0">
                <a:ln/>
                <a:effectLst>
                  <a:outerShdw blurRad="38100" dist="38100" dir="2700000" algn="tl">
                    <a:srgbClr val="000000">
                      <a:alpha val="43137"/>
                    </a:srgbClr>
                  </a:outerShdw>
                </a:effectLst>
                <a:latin typeface="Times New Roman" pitchFamily="18" charset="0"/>
                <a:cs typeface="Times New Roman" pitchFamily="18" charset="0"/>
              </a:rPr>
              <a:t>Aceste țări sunt declarate puteri nucleare (împreună cu Rusia, moștenind armamentele Uniunii Sovietice).</a:t>
            </a:r>
            <a:endParaRPr lang="en-US" dirty="0">
              <a:ln/>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Таблица 8">
            <a:extLst>
              <a:ext uri="{FF2B5EF4-FFF2-40B4-BE49-F238E27FC236}">
                <a16:creationId xmlns:a16="http://schemas.microsoft.com/office/drawing/2014/main" id="{0AB81F10-A888-4631-AA94-FC176F883E64}"/>
              </a:ext>
            </a:extLst>
          </p:cNvPr>
          <p:cNvGraphicFramePr>
            <a:graphicFrameLocks noGrp="1"/>
          </p:cNvGraphicFramePr>
          <p:nvPr>
            <p:extLst>
              <p:ext uri="{D42A27DB-BD31-4B8C-83A1-F6EECF244321}">
                <p14:modId xmlns:p14="http://schemas.microsoft.com/office/powerpoint/2010/main" val="3282103845"/>
              </p:ext>
            </p:extLst>
          </p:nvPr>
        </p:nvGraphicFramePr>
        <p:xfrm>
          <a:off x="7111972" y="1746073"/>
          <a:ext cx="4943872" cy="5303520"/>
        </p:xfrm>
        <a:graphic>
          <a:graphicData uri="http://schemas.openxmlformats.org/drawingml/2006/table">
            <a:tbl>
              <a:tblPr firstRow="1" bandRow="1">
                <a:tableStyleId>{616DA210-FB5B-4158-B5E0-FEB733F419BA}</a:tableStyleId>
              </a:tblPr>
              <a:tblGrid>
                <a:gridCol w="1152128">
                  <a:extLst>
                    <a:ext uri="{9D8B030D-6E8A-4147-A177-3AD203B41FA5}">
                      <a16:colId xmlns:a16="http://schemas.microsoft.com/office/drawing/2014/main" val="972681880"/>
                    </a:ext>
                  </a:extLst>
                </a:gridCol>
                <a:gridCol w="1872208">
                  <a:extLst>
                    <a:ext uri="{9D8B030D-6E8A-4147-A177-3AD203B41FA5}">
                      <a16:colId xmlns:a16="http://schemas.microsoft.com/office/drawing/2014/main" val="4245748756"/>
                    </a:ext>
                  </a:extLst>
                </a:gridCol>
                <a:gridCol w="1919536">
                  <a:extLst>
                    <a:ext uri="{9D8B030D-6E8A-4147-A177-3AD203B41FA5}">
                      <a16:colId xmlns:a16="http://schemas.microsoft.com/office/drawing/2014/main" val="2427215937"/>
                    </a:ext>
                  </a:extLst>
                </a:gridCol>
              </a:tblGrid>
              <a:tr h="254712">
                <a:tc gridSpan="3">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Puteri nucleare declarate</a:t>
                      </a:r>
                    </a:p>
                  </a:txBody>
                  <a:tcPr>
                    <a:cell3D prstMaterial="dkEdge">
                      <a:bevel/>
                      <a:lightRig rig="flood" dir="t"/>
                    </a:cell3D>
                    <a:solidFill>
                      <a:srgbClr val="FF0000"/>
                    </a:solidFill>
                  </a:tcPr>
                </a:tc>
                <a:tc hMerge="1">
                  <a:txBody>
                    <a:bodyPr/>
                    <a:lstStyle/>
                    <a:p>
                      <a:endParaRPr lang="ro-RO"/>
                    </a:p>
                  </a:txBody>
                  <a:tcPr/>
                </a:tc>
                <a:tc hMerge="1">
                  <a:txBody>
                    <a:bodyPr/>
                    <a:lstStyle/>
                    <a:p>
                      <a:endParaRPr lang="ro-RO" dirty="0"/>
                    </a:p>
                  </a:txBody>
                  <a:tcPr/>
                </a:tc>
                <a:extLst>
                  <a:ext uri="{0D108BD9-81ED-4DB2-BD59-A6C34878D82A}">
                    <a16:rowId xmlns:a16="http://schemas.microsoft.com/office/drawing/2014/main" val="1768919331"/>
                  </a:ext>
                </a:extLst>
              </a:tr>
              <a:tr h="254712">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Țară</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Focoase active/total</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Anul primului test</a:t>
                      </a:r>
                    </a:p>
                  </a:txBody>
                  <a:tcPr>
                    <a:cell3D prstMaterial="dkEdge">
                      <a:bevel/>
                      <a:lightRig rig="flood" dir="t"/>
                    </a:cell3D>
                    <a:solidFill>
                      <a:schemeClr val="accent4">
                        <a:lumMod val="60000"/>
                        <a:lumOff val="40000"/>
                      </a:schemeClr>
                    </a:solidFill>
                  </a:tcPr>
                </a:tc>
                <a:extLst>
                  <a:ext uri="{0D108BD9-81ED-4DB2-BD59-A6C34878D82A}">
                    <a16:rowId xmlns:a16="http://schemas.microsoft.com/office/drawing/2014/main" val="3490517227"/>
                  </a:ext>
                </a:extLst>
              </a:tr>
              <a:tr h="625203">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Statele Unite ale Americii</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5.735/9.960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1945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(Trinity)</a:t>
                      </a:r>
                    </a:p>
                  </a:txBody>
                  <a:tcPr>
                    <a:cell3D prstMaterial="dkEdge">
                      <a:bevel/>
                      <a:lightRig rig="flood" dir="t"/>
                    </a:cell3D>
                    <a:solidFill>
                      <a:schemeClr val="bg2">
                        <a:lumMod val="50000"/>
                      </a:schemeClr>
                    </a:solidFill>
                  </a:tcPr>
                </a:tc>
                <a:extLst>
                  <a:ext uri="{0D108BD9-81ED-4DB2-BD59-A6C34878D82A}">
                    <a16:rowId xmlns:a16="http://schemas.microsoft.com/office/drawing/2014/main" val="3042471122"/>
                  </a:ext>
                </a:extLst>
              </a:tr>
              <a:tr h="439958">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Rusia (USSR)</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5.830/16.000</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1949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(RDS-I)</a:t>
                      </a:r>
                    </a:p>
                  </a:txBody>
                  <a:tcPr>
                    <a:cell3D prstMaterial="dkEdge">
                      <a:bevel/>
                      <a:lightRig rig="flood" dir="t"/>
                    </a:cell3D>
                    <a:solidFill>
                      <a:schemeClr val="accent4">
                        <a:lumMod val="60000"/>
                        <a:lumOff val="40000"/>
                      </a:schemeClr>
                    </a:solidFill>
                  </a:tcPr>
                </a:tc>
                <a:extLst>
                  <a:ext uri="{0D108BD9-81ED-4DB2-BD59-A6C34878D82A}">
                    <a16:rowId xmlns:a16="http://schemas.microsoft.com/office/drawing/2014/main" val="768470488"/>
                  </a:ext>
                </a:extLst>
              </a:tr>
              <a:tr h="439958">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Marea Britanie</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225</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1952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Hurricane</a:t>
                      </a: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txBody>
                  <a:tcPr>
                    <a:cell3D prstMaterial="dkEdge">
                      <a:bevel/>
                      <a:lightRig rig="flood" dir="t"/>
                    </a:cell3D>
                    <a:solidFill>
                      <a:schemeClr val="bg2">
                        <a:lumMod val="50000"/>
                      </a:schemeClr>
                    </a:solidFill>
                  </a:tcPr>
                </a:tc>
                <a:extLst>
                  <a:ext uri="{0D108BD9-81ED-4DB2-BD59-A6C34878D82A}">
                    <a16:rowId xmlns:a16="http://schemas.microsoft.com/office/drawing/2014/main" val="458991005"/>
                  </a:ext>
                </a:extLst>
              </a:tr>
              <a:tr h="439958">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Franța</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350</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1960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Gerboise</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 </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Bleue</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p>
                  </a:txBody>
                  <a:tcPr>
                    <a:cell3D prstMaterial="dkEdge">
                      <a:bevel/>
                      <a:lightRig rig="flood" dir="t"/>
                    </a:cell3D>
                    <a:solidFill>
                      <a:schemeClr val="accent4">
                        <a:lumMod val="60000"/>
                        <a:lumOff val="40000"/>
                      </a:schemeClr>
                    </a:solidFill>
                  </a:tcPr>
                </a:tc>
                <a:extLst>
                  <a:ext uri="{0D108BD9-81ED-4DB2-BD59-A6C34878D82A}">
                    <a16:rowId xmlns:a16="http://schemas.microsoft.com/office/drawing/2014/main" val="1240362983"/>
                  </a:ext>
                </a:extLst>
              </a:tr>
              <a:tr h="254712">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1964 (596)</a:t>
                      </a:r>
                    </a:p>
                  </a:txBody>
                  <a:tcPr>
                    <a:cell3D prstMaterial="dkEdge">
                      <a:bevel/>
                      <a:lightRig rig="flood" dir="t"/>
                    </a:cell3D>
                    <a:solidFill>
                      <a:schemeClr val="bg2">
                        <a:lumMod val="50000"/>
                      </a:schemeClr>
                    </a:solidFill>
                  </a:tcPr>
                </a:tc>
                <a:extLst>
                  <a:ext uri="{0D108BD9-81ED-4DB2-BD59-A6C34878D82A}">
                    <a16:rowId xmlns:a16="http://schemas.microsoft.com/office/drawing/2014/main" val="2304071747"/>
                  </a:ext>
                </a:extLst>
              </a:tr>
              <a:tr h="439958">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India</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75-115</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1974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Smiling</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 Buddha)</a:t>
                      </a:r>
                    </a:p>
                  </a:txBody>
                  <a:tcPr>
                    <a:cell3D prstMaterial="dkEdge">
                      <a:bevel/>
                      <a:lightRig rig="flood" dir="t"/>
                    </a:cell3D>
                    <a:solidFill>
                      <a:schemeClr val="accent4">
                        <a:lumMod val="60000"/>
                        <a:lumOff val="40000"/>
                      </a:schemeClr>
                    </a:solidFill>
                  </a:tcPr>
                </a:tc>
                <a:extLst>
                  <a:ext uri="{0D108BD9-81ED-4DB2-BD59-A6C34878D82A}">
                    <a16:rowId xmlns:a16="http://schemas.microsoft.com/office/drawing/2014/main" val="3070929578"/>
                  </a:ext>
                </a:extLst>
              </a:tr>
              <a:tr h="439958">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65-90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1998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Chagai</a:t>
                      </a: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a:txBody>
                  <a:tcPr>
                    <a:cell3D prstMaterial="dkEdge">
                      <a:bevel/>
                      <a:lightRig rig="flood" dir="t"/>
                    </a:cell3D>
                    <a:solidFill>
                      <a:schemeClr val="bg2">
                        <a:lumMod val="50000"/>
                      </a:schemeClr>
                    </a:solidFill>
                  </a:tcPr>
                </a:tc>
                <a:extLst>
                  <a:ext uri="{0D108BD9-81ED-4DB2-BD59-A6C34878D82A}">
                    <a16:rowId xmlns:a16="http://schemas.microsoft.com/office/drawing/2014/main" val="4111855295"/>
                  </a:ext>
                </a:extLst>
              </a:tr>
              <a:tr h="439958">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Coreea de Nord</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necunoscut</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2006</a:t>
                      </a:r>
                    </a:p>
                  </a:txBody>
                  <a:tcPr>
                    <a:cell3D prstMaterial="dkEdge">
                      <a:bevel/>
                      <a:lightRig rig="flood" dir="t"/>
                    </a:cell3D>
                    <a:solidFill>
                      <a:schemeClr val="accent4">
                        <a:lumMod val="60000"/>
                        <a:lumOff val="40000"/>
                      </a:schemeClr>
                    </a:solidFill>
                  </a:tcPr>
                </a:tc>
                <a:extLst>
                  <a:ext uri="{0D108BD9-81ED-4DB2-BD59-A6C34878D82A}">
                    <a16:rowId xmlns:a16="http://schemas.microsoft.com/office/drawing/2014/main" val="2175546879"/>
                  </a:ext>
                </a:extLst>
              </a:tr>
            </a:tbl>
          </a:graphicData>
        </a:graphic>
      </p:graphicFrame>
    </p:spTree>
    <p:extLst>
      <p:ext uri="{BB962C8B-B14F-4D97-AF65-F5344CB8AC3E}">
        <p14:creationId xmlns:p14="http://schemas.microsoft.com/office/powerpoint/2010/main" val="242052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1325563"/>
          </a:xfrm>
        </p:spPr>
        <p:txBody>
          <a:bodyPr>
            <a:normAutofit fontScale="90000"/>
          </a:bodyPr>
          <a:lstStyle/>
          <a:p>
            <a:r>
              <a:rPr lang="ro-RO" sz="3100" b="1" dirty="0">
                <a:ln/>
                <a:solidFill>
                  <a:srgbClr val="002060"/>
                </a:solidFill>
                <a:latin typeface="Times New Roman" panose="02020603050405020304" pitchFamily="18" charset="0"/>
                <a:cs typeface="Times New Roman" pitchFamily="18" charset="0"/>
              </a:rPr>
              <a:t>PROLIFER</a:t>
            </a:r>
            <a:r>
              <a:rPr lang="en-US" sz="3100" b="1" dirty="0">
                <a:ln/>
                <a:solidFill>
                  <a:srgbClr val="002060"/>
                </a:solidFill>
                <a:latin typeface="Times New Roman" panose="02020603050405020304" pitchFamily="18" charset="0"/>
                <a:cs typeface="Times New Roman" pitchFamily="18" charset="0"/>
              </a:rPr>
              <a:t>A</a:t>
            </a:r>
            <a:r>
              <a:rPr lang="ro-RO" sz="3100" b="1" dirty="0">
                <a:ln/>
                <a:solidFill>
                  <a:srgbClr val="002060"/>
                </a:solidFill>
                <a:latin typeface="Times New Roman" panose="02020603050405020304" pitchFamily="18" charset="0"/>
                <a:cs typeface="Times New Roman" pitchFamily="18" charset="0"/>
              </a:rPr>
              <a:t>R</a:t>
            </a:r>
            <a:r>
              <a:rPr lang="en-US" sz="3100" b="1" dirty="0">
                <a:ln/>
                <a:solidFill>
                  <a:srgbClr val="002060"/>
                </a:solidFill>
                <a:latin typeface="Times New Roman" panose="02020603050405020304" pitchFamily="18" charset="0"/>
                <a:cs typeface="Times New Roman" pitchFamily="18" charset="0"/>
              </a:rPr>
              <a:t>EA</a:t>
            </a:r>
            <a:r>
              <a:rPr lang="ro-RO" sz="3100" b="1" dirty="0">
                <a:ln/>
                <a:solidFill>
                  <a:srgbClr val="002060"/>
                </a:solidFill>
                <a:latin typeface="Times New Roman" panose="02020603050405020304" pitchFamily="18" charset="0"/>
                <a:cs typeface="Times New Roman" pitchFamily="18" charset="0"/>
              </a:rPr>
              <a:t> ARM</a:t>
            </a:r>
            <a:r>
              <a:rPr lang="en-US" sz="3100" b="1" dirty="0">
                <a:ln/>
                <a:solidFill>
                  <a:srgbClr val="002060"/>
                </a:solidFill>
                <a:latin typeface="Times New Roman" panose="02020603050405020304" pitchFamily="18" charset="0"/>
                <a:cs typeface="Times New Roman" pitchFamily="18" charset="0"/>
              </a:rPr>
              <a:t>ELOR DE DISTRUGERE </a:t>
            </a:r>
            <a:r>
              <a:rPr lang="ro-RO" sz="3100" b="1" dirty="0">
                <a:ln/>
                <a:solidFill>
                  <a:srgbClr val="002060"/>
                </a:solidFill>
                <a:latin typeface="Times New Roman" panose="02020603050405020304" pitchFamily="18" charset="0"/>
                <a:cs typeface="Times New Roman" pitchFamily="18" charset="0"/>
              </a:rPr>
              <a:t>ÎN MASĂ ȘI MIJLOACELOR DE RĂSPÂNDIRE</a:t>
            </a:r>
            <a:r>
              <a:rPr lang="ro-RO" b="1" dirty="0">
                <a:latin typeface="Times New Roman" panose="02020603050405020304" pitchFamily="18" charset="0"/>
                <a:cs typeface="Times New Roman" panose="02020603050405020304" pitchFamily="18" charset="0"/>
              </a:rPr>
              <a:t/>
            </a:r>
            <a:br>
              <a:rPr lang="ro-RO" b="1" dirty="0">
                <a:latin typeface="Times New Roman" panose="02020603050405020304" pitchFamily="18" charset="0"/>
                <a:cs typeface="Times New Roman" panose="02020603050405020304" pitchFamily="18" charset="0"/>
              </a:rPr>
            </a:br>
            <a:endParaRPr lang="ru-RU" dirty="0"/>
          </a:p>
        </p:txBody>
      </p:sp>
      <p:sp>
        <p:nvSpPr>
          <p:cNvPr id="6" name="Прямоугольник 5"/>
          <p:cNvSpPr/>
          <p:nvPr/>
        </p:nvSpPr>
        <p:spPr>
          <a:xfrm>
            <a:off x="0" y="1714920"/>
            <a:ext cx="9053384" cy="2800767"/>
          </a:xfrm>
          <a:prstGeom prst="rect">
            <a:avLst/>
          </a:prstGeom>
        </p:spPr>
        <p:txBody>
          <a:bodyPr wrap="square">
            <a:spAutoFit/>
          </a:bodyPr>
          <a:lstStyle/>
          <a:p>
            <a:pPr>
              <a:lnSpc>
                <a:spcPct val="110000"/>
              </a:lnSpc>
            </a:pPr>
            <a:r>
              <a:rPr lang="ro-RO" sz="1600" dirty="0">
                <a:ln/>
                <a:solidFill>
                  <a:srgbClr val="002060"/>
                </a:solidFill>
                <a:latin typeface="Times New Roman" panose="02020603050405020304" pitchFamily="18" charset="0"/>
                <a:cs typeface="Times New Roman" pitchFamily="18" charset="0"/>
              </a:rPr>
              <a:t>Proliferarea armelor de distrugere în masă şi mijloacelor de răspândire ale acestora constituie un motiv de adâncă îngrijorare pentru omenire. În ciuda progreselor binevenite în consolidarea regimurilor internaţionale de neproliferare, rămân, totuși, provocări majore în privința proliferării. </a:t>
            </a:r>
          </a:p>
          <a:p>
            <a:pPr>
              <a:lnSpc>
                <a:spcPct val="110000"/>
              </a:lnSpc>
            </a:pPr>
            <a:r>
              <a:rPr lang="ro-RO" sz="1600" dirty="0">
                <a:ln/>
                <a:solidFill>
                  <a:srgbClr val="002060"/>
                </a:solidFill>
                <a:latin typeface="Times New Roman" panose="02020603050405020304" pitchFamily="18" charset="0"/>
                <a:cs typeface="Times New Roman" pitchFamily="18" charset="0"/>
              </a:rPr>
              <a:t>	În ultimul deceniu, NATO şi-a redus substanțial dependența de forţele nucleare, iar cele trei ţări membre ale Alianţei care mențin forțe nucleare, anume, Statele Unite, Franța şi Marea Britanie, au operat reduceri majore ale acestor forțe</a:t>
            </a:r>
            <a:r>
              <a:rPr lang="ro-RO" sz="1600" dirty="0" smtClean="0">
                <a:ln/>
                <a:solidFill>
                  <a:srgbClr val="002060"/>
                </a:solidFill>
                <a:latin typeface="Times New Roman" panose="02020603050405020304" pitchFamily="18" charset="0"/>
                <a:cs typeface="Times New Roman" pitchFamily="18" charset="0"/>
              </a:rPr>
              <a:t>.</a:t>
            </a:r>
            <a:endParaRPr lang="en-US" sz="1600" dirty="0" smtClean="0">
              <a:ln/>
              <a:solidFill>
                <a:srgbClr val="002060"/>
              </a:solidFill>
              <a:latin typeface="Times New Roman" panose="02020603050405020304" pitchFamily="18" charset="0"/>
              <a:cs typeface="Times New Roman" pitchFamily="18" charset="0"/>
            </a:endParaRPr>
          </a:p>
          <a:p>
            <a:pPr>
              <a:lnSpc>
                <a:spcPct val="110000"/>
              </a:lnSpc>
            </a:pPr>
            <a:r>
              <a:rPr lang="ro-RO" sz="1600" dirty="0">
                <a:ln/>
                <a:solidFill>
                  <a:srgbClr val="002060"/>
                </a:solidFill>
                <a:latin typeface="Times New Roman" pitchFamily="18" charset="0"/>
                <a:cs typeface="Times New Roman" pitchFamily="18" charset="0"/>
              </a:rPr>
              <a:t>Cu toate acestea, existența de forțe nucleare puternice în afara Alianței constituie un factor semnificativ pe care Alianța trebuie să îl ia în considerare pentru menținerea securității şi stabilității în zona euro-atlantică. </a:t>
            </a:r>
          </a:p>
          <a:p>
            <a:pPr>
              <a:lnSpc>
                <a:spcPct val="110000"/>
              </a:lnSpc>
            </a:pPr>
            <a:r>
              <a:rPr lang="ro-RO" sz="1600" dirty="0">
                <a:ln/>
                <a:solidFill>
                  <a:srgbClr val="002060"/>
                </a:solidFill>
                <a:latin typeface="Times New Roman" pitchFamily="18" charset="0"/>
                <a:cs typeface="Times New Roman" pitchFamily="18" charset="0"/>
              </a:rPr>
              <a:t>	Rusia încă mai deține un mare număr de arme nucleare de toate tipurile.</a:t>
            </a:r>
            <a:endParaRPr lang="en-US" sz="1600" dirty="0">
              <a:ln/>
              <a:solidFill>
                <a:srgbClr val="002060"/>
              </a:solidFill>
              <a:latin typeface="Times New Roman" panose="02020603050405020304" pitchFamily="18" charset="0"/>
              <a:cs typeface="Times New Roman" pitchFamily="18" charset="0"/>
            </a:endParaRPr>
          </a:p>
          <a:p>
            <a:pPr>
              <a:lnSpc>
                <a:spcPct val="110000"/>
              </a:lnSpc>
            </a:pPr>
            <a:endParaRPr lang="ru-RU" sz="1600" dirty="0"/>
          </a:p>
        </p:txBody>
      </p:sp>
      <p:pic>
        <p:nvPicPr>
          <p:cNvPr id="7" name="Picture 2" descr="Army chief calls for investment to keep up with Russia - BBC News">
            <a:extLst>
              <a:ext uri="{FF2B5EF4-FFF2-40B4-BE49-F238E27FC236}">
                <a16:creationId xmlns:a16="http://schemas.microsoft.com/office/drawing/2014/main" id="{0453F848-EE9E-4436-92DB-86BACAF89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17"/>
          <a:stretch/>
        </p:blipFill>
        <p:spPr bwMode="auto">
          <a:xfrm>
            <a:off x="7090610" y="3994484"/>
            <a:ext cx="4780548" cy="2143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07661"/>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90</TotalTime>
  <Words>997</Words>
  <Application>Microsoft Office PowerPoint</Application>
  <PresentationFormat>Широкоэкранный</PresentationFormat>
  <Paragraphs>85</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Calibri</vt:lpstr>
      <vt:lpstr>Calibri Light</vt:lpstr>
      <vt:lpstr>Times New Roman</vt:lpstr>
      <vt:lpstr>Ретро</vt:lpstr>
      <vt:lpstr>ARMELE DE DISTRUGERE ÎN MASĂ ȘI CONTROLUL ASUPRA RĂSPÂNDIRII LOR ÎN CONTEXTUL SECURITĂȚII INTERNAȚIONALE</vt:lpstr>
      <vt:lpstr>PERICOLUL ARMELOR DE DISTRUGERE ÎN MASĂ</vt:lpstr>
      <vt:lpstr>ARMELE DE DISTRUGERE ÎN MASĂ ÎN CONTEXTUL SECURITĂȚII INTERNAȚIONALE</vt:lpstr>
      <vt:lpstr>Презентация PowerPoint</vt:lpstr>
      <vt:lpstr>Armele Nucleare</vt:lpstr>
      <vt:lpstr>LISTA DE ȚĂRI CU ARME NUCLEARE</vt:lpstr>
      <vt:lpstr>Презентация PowerPoint</vt:lpstr>
      <vt:lpstr>PUTERI NUCLEARE DECLARATE</vt:lpstr>
      <vt:lpstr>PROLIFERAREA ARMELOR DE DISTRUGERE ÎN MASĂ ȘI MIJLOACELOR DE RĂSPÂNDIRE </vt:lpstr>
      <vt:lpstr>CONCLUZIE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Toleranta religioasa in conditiile republicii modlova</dc:title>
  <dc:creator>ECS</dc:creator>
  <cp:lastModifiedBy>Пользователь</cp:lastModifiedBy>
  <cp:revision>13</cp:revision>
  <dcterms:created xsi:type="dcterms:W3CDTF">2021-10-17T12:18:39Z</dcterms:created>
  <dcterms:modified xsi:type="dcterms:W3CDTF">2021-12-12T14:25:31Z</dcterms:modified>
</cp:coreProperties>
</file>