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3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36655076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389DCE-8141-4A16-859C-514CA0892925}"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39732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256189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75639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2926544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68136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335826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49599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172058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192273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389DCE-8141-4A16-859C-514CA0892925}" type="datetimeFigureOut">
              <a:rPr lang="ru-RU" smtClean="0"/>
              <a:t>11.12.2021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153455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A389DCE-8141-4A16-859C-514CA0892925}"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42341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A389DCE-8141-4A16-859C-514CA0892925}" type="datetimeFigureOut">
              <a:rPr lang="ru-RU" smtClean="0"/>
              <a:t>11.12.2021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269628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A389DCE-8141-4A16-859C-514CA0892925}" type="datetimeFigureOut">
              <a:rPr lang="ru-RU" smtClean="0"/>
              <a:t>11.12.2021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223567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A389DCE-8141-4A16-859C-514CA0892925}" type="datetimeFigureOut">
              <a:rPr lang="ru-RU" smtClean="0"/>
              <a:t>11.12.2021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126478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389DCE-8141-4A16-859C-514CA0892925}"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272705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389DCE-8141-4A16-859C-514CA0892925}" type="datetimeFigureOut">
              <a:rPr lang="ru-RU" smtClean="0"/>
              <a:t>11.12.2021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501C3-3848-4DF7-A764-30EC65F4126D}" type="slidenum">
              <a:rPr lang="ru-RU" smtClean="0"/>
              <a:t>‹#›</a:t>
            </a:fld>
            <a:endParaRPr lang="ru-RU"/>
          </a:p>
        </p:txBody>
      </p:sp>
    </p:spTree>
    <p:extLst>
      <p:ext uri="{BB962C8B-B14F-4D97-AF65-F5344CB8AC3E}">
        <p14:creationId xmlns:p14="http://schemas.microsoft.com/office/powerpoint/2010/main" val="326763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389DCE-8141-4A16-859C-514CA0892925}" type="datetimeFigureOut">
              <a:rPr lang="ru-RU" smtClean="0"/>
              <a:t>11.12.2021</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B501C3-3848-4DF7-A764-30EC65F4126D}" type="slidenum">
              <a:rPr lang="ru-RU" smtClean="0"/>
              <a:t>‹#›</a:t>
            </a:fld>
            <a:endParaRPr lang="ru-RU"/>
          </a:p>
        </p:txBody>
      </p:sp>
    </p:spTree>
    <p:extLst>
      <p:ext uri="{BB962C8B-B14F-4D97-AF65-F5344CB8AC3E}">
        <p14:creationId xmlns:p14="http://schemas.microsoft.com/office/powerpoint/2010/main" val="1205053677"/>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2399" y="1964268"/>
            <a:ext cx="7197726" cy="2421464"/>
          </a:xfrm>
        </p:spPr>
        <p:txBody>
          <a:bodyPr>
            <a:normAutofit fontScale="90000"/>
          </a:bodyPr>
          <a:lstStyle/>
          <a:p>
            <a:r>
              <a:rPr lang="de-DE" dirty="0" err="1"/>
              <a:t>Rolul</a:t>
            </a:r>
            <a:r>
              <a:rPr lang="de-DE" dirty="0"/>
              <a:t> </a:t>
            </a:r>
            <a:r>
              <a:rPr lang="de-DE" dirty="0" err="1"/>
              <a:t>serviciilor</a:t>
            </a:r>
            <a:r>
              <a:rPr lang="de-DE" dirty="0"/>
              <a:t> de </a:t>
            </a:r>
            <a:r>
              <a:rPr lang="de-DE" dirty="0" err="1"/>
              <a:t>informații</a:t>
            </a:r>
            <a:r>
              <a:rPr lang="de-DE" dirty="0"/>
              <a:t> </a:t>
            </a:r>
            <a:r>
              <a:rPr lang="de-DE" dirty="0" err="1"/>
              <a:t>în</a:t>
            </a:r>
            <a:r>
              <a:rPr lang="de-DE" dirty="0"/>
              <a:t> </a:t>
            </a:r>
            <a:r>
              <a:rPr lang="de-DE" dirty="0" err="1"/>
              <a:t>securitatea</a:t>
            </a:r>
            <a:r>
              <a:rPr lang="de-DE" dirty="0"/>
              <a:t> </a:t>
            </a:r>
            <a:r>
              <a:rPr lang="de-DE" dirty="0" err="1"/>
              <a:t>internațională</a:t>
            </a:r>
            <a:endParaRPr lang="ru-RU" dirty="0"/>
          </a:p>
        </p:txBody>
      </p:sp>
      <p:sp>
        <p:nvSpPr>
          <p:cNvPr id="3" name="Подзаголовок 2"/>
          <p:cNvSpPr>
            <a:spLocks noGrp="1"/>
          </p:cNvSpPr>
          <p:nvPr>
            <p:ph type="subTitle" idx="1"/>
          </p:nvPr>
        </p:nvSpPr>
        <p:spPr/>
        <p:txBody>
          <a:bodyPr/>
          <a:lstStyle/>
          <a:p>
            <a:r>
              <a:rPr lang="ro-MD" dirty="0" smtClean="0"/>
              <a:t>Realizat de</a:t>
            </a:r>
            <a:r>
              <a:rPr lang="en-US" dirty="0" smtClean="0"/>
              <a:t>: Mahu </a:t>
            </a:r>
            <a:r>
              <a:rPr lang="en-US" dirty="0" err="1" smtClean="0"/>
              <a:t>Marian,gr</a:t>
            </a:r>
            <a:r>
              <a:rPr lang="en-US" dirty="0" smtClean="0"/>
              <a:t> 301</a:t>
            </a:r>
          </a:p>
          <a:p>
            <a:r>
              <a:rPr lang="en-US" dirty="0" err="1" smtClean="0"/>
              <a:t>Coordonator:Ilasciuc</a:t>
            </a:r>
            <a:r>
              <a:rPr lang="en-US" dirty="0" smtClean="0"/>
              <a:t> </a:t>
            </a:r>
            <a:r>
              <a:rPr lang="en-US" dirty="0" err="1" smtClean="0"/>
              <a:t>Andrei,lector</a:t>
            </a:r>
            <a:endParaRPr lang="ru-RU" dirty="0"/>
          </a:p>
        </p:txBody>
      </p:sp>
    </p:spTree>
    <p:extLst>
      <p:ext uri="{BB962C8B-B14F-4D97-AF65-F5344CB8AC3E}">
        <p14:creationId xmlns:p14="http://schemas.microsoft.com/office/powerpoint/2010/main" val="418755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it-IT" dirty="0">
                <a:solidFill>
                  <a:srgbClr val="FF0000"/>
                </a:solidFill>
              </a:rPr>
              <a:t>Strategii globale de asigurare a securităţii internaţionale</a:t>
            </a:r>
            <a:endParaRPr lang="ru-RU" dirty="0">
              <a:solidFill>
                <a:srgbClr val="FF0000"/>
              </a:solidFill>
            </a:endParaRPr>
          </a:p>
        </p:txBody>
      </p:sp>
      <p:sp>
        <p:nvSpPr>
          <p:cNvPr id="3" name="Объект 2"/>
          <p:cNvSpPr>
            <a:spLocks noGrp="1"/>
          </p:cNvSpPr>
          <p:nvPr>
            <p:ph sz="half" idx="1"/>
          </p:nvPr>
        </p:nvSpPr>
        <p:spPr/>
        <p:txBody>
          <a:bodyPr>
            <a:normAutofit fontScale="92500" lnSpcReduction="20000"/>
          </a:bodyPr>
          <a:lstStyle/>
          <a:p>
            <a:r>
              <a:rPr lang="de-DE" dirty="0" err="1"/>
              <a:t>Strategiile</a:t>
            </a:r>
            <a:r>
              <a:rPr lang="de-DE" dirty="0"/>
              <a:t> </a:t>
            </a:r>
            <a:r>
              <a:rPr lang="de-DE" dirty="0" err="1"/>
              <a:t>pentru</a:t>
            </a:r>
            <a:r>
              <a:rPr lang="de-DE" dirty="0"/>
              <a:t> </a:t>
            </a:r>
            <a:r>
              <a:rPr lang="de-DE" dirty="0" err="1"/>
              <a:t>asigurarea</a:t>
            </a:r>
            <a:r>
              <a:rPr lang="de-DE" dirty="0"/>
              <a:t> </a:t>
            </a:r>
            <a:r>
              <a:rPr lang="de-DE" dirty="0" err="1"/>
              <a:t>securității</a:t>
            </a:r>
            <a:r>
              <a:rPr lang="de-DE" dirty="0"/>
              <a:t> </a:t>
            </a:r>
            <a:r>
              <a:rPr lang="de-DE" dirty="0" err="1"/>
              <a:t>internaționale</a:t>
            </a:r>
            <a:r>
              <a:rPr lang="de-DE" dirty="0"/>
              <a:t> </a:t>
            </a:r>
            <a:r>
              <a:rPr lang="de-DE" dirty="0" err="1"/>
              <a:t>pot</a:t>
            </a:r>
            <a:r>
              <a:rPr lang="de-DE" dirty="0"/>
              <a:t> </a:t>
            </a:r>
            <a:r>
              <a:rPr lang="de-DE" dirty="0" err="1"/>
              <a:t>fi</a:t>
            </a:r>
            <a:r>
              <a:rPr lang="de-DE" dirty="0"/>
              <a:t> </a:t>
            </a:r>
            <a:r>
              <a:rPr lang="de-DE" dirty="0" err="1"/>
              <a:t>împărțite</a:t>
            </a:r>
            <a:r>
              <a:rPr lang="de-DE" dirty="0"/>
              <a:t> </a:t>
            </a:r>
            <a:r>
              <a:rPr lang="de-DE" dirty="0" err="1"/>
              <a:t>în</a:t>
            </a:r>
            <a:r>
              <a:rPr lang="de-DE" dirty="0"/>
              <a:t> </a:t>
            </a:r>
            <a:r>
              <a:rPr lang="de-DE" dirty="0" err="1"/>
              <a:t>două</a:t>
            </a:r>
            <a:r>
              <a:rPr lang="de-DE" dirty="0"/>
              <a:t> </a:t>
            </a:r>
            <a:r>
              <a:rPr lang="de-DE" dirty="0" err="1"/>
              <a:t>grupe</a:t>
            </a:r>
            <a:r>
              <a:rPr lang="de-DE" dirty="0"/>
              <a:t>: </a:t>
            </a:r>
            <a:r>
              <a:rPr lang="de-DE" dirty="0" err="1"/>
              <a:t>tradiționale</a:t>
            </a:r>
            <a:r>
              <a:rPr lang="de-DE" dirty="0"/>
              <a:t> </a:t>
            </a:r>
            <a:r>
              <a:rPr lang="de-DE" dirty="0" err="1"/>
              <a:t>și</a:t>
            </a:r>
            <a:r>
              <a:rPr lang="de-DE" dirty="0"/>
              <a:t> </a:t>
            </a:r>
            <a:r>
              <a:rPr lang="de-DE" dirty="0" err="1"/>
              <a:t>noi</a:t>
            </a:r>
            <a:r>
              <a:rPr lang="de-DE" dirty="0"/>
              <a:t> (moderne). </a:t>
            </a:r>
            <a:r>
              <a:rPr lang="de-DE" dirty="0" err="1"/>
              <a:t>Principala</a:t>
            </a:r>
            <a:r>
              <a:rPr lang="de-DE" dirty="0"/>
              <a:t> </a:t>
            </a:r>
            <a:r>
              <a:rPr lang="de-DE" dirty="0" err="1"/>
              <a:t>diferență</a:t>
            </a:r>
            <a:r>
              <a:rPr lang="de-DE" dirty="0"/>
              <a:t> </a:t>
            </a:r>
            <a:r>
              <a:rPr lang="de-DE" dirty="0" err="1"/>
              <a:t>între</a:t>
            </a:r>
            <a:r>
              <a:rPr lang="de-DE" dirty="0"/>
              <a:t> </a:t>
            </a:r>
            <a:r>
              <a:rPr lang="de-DE" dirty="0" err="1"/>
              <a:t>strategiile</a:t>
            </a:r>
            <a:r>
              <a:rPr lang="de-DE" dirty="0"/>
              <a:t> moderne </a:t>
            </a:r>
            <a:r>
              <a:rPr lang="de-DE" dirty="0" err="1"/>
              <a:t>și</a:t>
            </a:r>
            <a:r>
              <a:rPr lang="de-DE" dirty="0"/>
              <a:t> </a:t>
            </a:r>
            <a:r>
              <a:rPr lang="de-DE" dirty="0" err="1"/>
              <a:t>cele</a:t>
            </a:r>
            <a:r>
              <a:rPr lang="de-DE" dirty="0"/>
              <a:t> </a:t>
            </a:r>
            <a:r>
              <a:rPr lang="de-DE" dirty="0" err="1"/>
              <a:t>tradiționale</a:t>
            </a:r>
            <a:r>
              <a:rPr lang="de-DE" dirty="0"/>
              <a:t> </a:t>
            </a:r>
            <a:r>
              <a:rPr lang="de-DE" dirty="0" err="1"/>
              <a:t>constă</a:t>
            </a:r>
            <a:r>
              <a:rPr lang="de-DE" dirty="0"/>
              <a:t> </a:t>
            </a:r>
            <a:r>
              <a:rPr lang="de-DE" dirty="0" err="1"/>
              <a:t>în</a:t>
            </a:r>
            <a:r>
              <a:rPr lang="de-DE" dirty="0"/>
              <a:t> </a:t>
            </a:r>
            <a:r>
              <a:rPr lang="de-DE" dirty="0" err="1"/>
              <a:t>prezența</a:t>
            </a:r>
            <a:r>
              <a:rPr lang="de-DE" dirty="0"/>
              <a:t> </a:t>
            </a:r>
            <a:r>
              <a:rPr lang="de-DE" dirty="0" err="1"/>
              <a:t>unui</a:t>
            </a:r>
            <a:r>
              <a:rPr lang="de-DE" dirty="0"/>
              <a:t> </a:t>
            </a:r>
            <a:r>
              <a:rPr lang="de-DE" dirty="0" err="1"/>
              <a:t>principiu</a:t>
            </a:r>
            <a:r>
              <a:rPr lang="de-DE" dirty="0"/>
              <a:t> </a:t>
            </a:r>
            <a:r>
              <a:rPr lang="de-DE" dirty="0" err="1"/>
              <a:t>obligatoriu</a:t>
            </a:r>
            <a:r>
              <a:rPr lang="de-DE" dirty="0"/>
              <a:t> al </a:t>
            </a:r>
            <a:r>
              <a:rPr lang="de-DE" dirty="0" err="1"/>
              <a:t>refuzului</a:t>
            </a:r>
            <a:r>
              <a:rPr lang="de-DE" dirty="0"/>
              <a:t> de a </a:t>
            </a:r>
            <a:r>
              <a:rPr lang="de-DE" dirty="0" err="1"/>
              <a:t>folosi</a:t>
            </a:r>
            <a:r>
              <a:rPr lang="de-DE" dirty="0"/>
              <a:t> </a:t>
            </a:r>
            <a:r>
              <a:rPr lang="de-DE" dirty="0" err="1"/>
              <a:t>forța</a:t>
            </a:r>
            <a:r>
              <a:rPr lang="de-DE" dirty="0"/>
              <a:t> </a:t>
            </a:r>
            <a:r>
              <a:rPr lang="de-DE" dirty="0" err="1"/>
              <a:t>armată</a:t>
            </a:r>
            <a:r>
              <a:rPr lang="de-DE" dirty="0"/>
              <a:t> </a:t>
            </a:r>
            <a:r>
              <a:rPr lang="de-DE" dirty="0" err="1"/>
              <a:t>ca</a:t>
            </a:r>
            <a:r>
              <a:rPr lang="de-DE" dirty="0"/>
              <a:t> </a:t>
            </a:r>
            <a:r>
              <a:rPr lang="de-DE" dirty="0" err="1"/>
              <a:t>principală</a:t>
            </a:r>
            <a:r>
              <a:rPr lang="de-DE" dirty="0"/>
              <a:t> </a:t>
            </a:r>
            <a:r>
              <a:rPr lang="de-DE" dirty="0" err="1"/>
              <a:t>modalitate</a:t>
            </a:r>
            <a:r>
              <a:rPr lang="de-DE" dirty="0"/>
              <a:t> de a-</a:t>
            </a:r>
            <a:r>
              <a:rPr lang="de-DE" dirty="0" err="1"/>
              <a:t>și</a:t>
            </a:r>
            <a:r>
              <a:rPr lang="de-DE" dirty="0"/>
              <a:t> </a:t>
            </a:r>
            <a:r>
              <a:rPr lang="de-DE" dirty="0" err="1"/>
              <a:t>atinge</a:t>
            </a:r>
            <a:r>
              <a:rPr lang="de-DE" dirty="0"/>
              <a:t> </a:t>
            </a:r>
            <a:r>
              <a:rPr lang="de-DE" dirty="0" err="1"/>
              <a:t>propriile</a:t>
            </a:r>
            <a:r>
              <a:rPr lang="de-DE" dirty="0"/>
              <a:t> </a:t>
            </a:r>
            <a:r>
              <a:rPr lang="de-DE" dirty="0" err="1"/>
              <a:t>obiective</a:t>
            </a:r>
            <a:r>
              <a:rPr lang="de-DE" dirty="0"/>
              <a:t>.</a:t>
            </a:r>
          </a:p>
          <a:p>
            <a:r>
              <a:rPr lang="de-DE" dirty="0" err="1"/>
              <a:t>Următoarele</a:t>
            </a:r>
            <a:r>
              <a:rPr lang="de-DE" dirty="0"/>
              <a:t> </a:t>
            </a:r>
            <a:r>
              <a:rPr lang="de-DE" dirty="0" err="1"/>
              <a:t>strategii</a:t>
            </a:r>
            <a:r>
              <a:rPr lang="de-DE" dirty="0"/>
              <a:t> </a:t>
            </a:r>
            <a:r>
              <a:rPr lang="de-DE" dirty="0" err="1"/>
              <a:t>internaționale</a:t>
            </a:r>
            <a:r>
              <a:rPr lang="de-DE" dirty="0"/>
              <a:t> de </a:t>
            </a:r>
            <a:r>
              <a:rPr lang="de-DE" dirty="0" err="1"/>
              <a:t>securitate</a:t>
            </a:r>
            <a:r>
              <a:rPr lang="de-DE" dirty="0"/>
              <a:t> </a:t>
            </a:r>
            <a:r>
              <a:rPr lang="de-DE" dirty="0" err="1"/>
              <a:t>sunt</a:t>
            </a:r>
            <a:r>
              <a:rPr lang="de-DE" dirty="0"/>
              <a:t> </a:t>
            </a:r>
            <a:r>
              <a:rPr lang="de-DE" dirty="0" err="1"/>
              <a:t>utilizate</a:t>
            </a:r>
            <a:r>
              <a:rPr lang="de-DE" dirty="0"/>
              <a:t> </a:t>
            </a:r>
            <a:r>
              <a:rPr lang="de-DE" dirty="0" err="1"/>
              <a:t>pe</a:t>
            </a:r>
            <a:r>
              <a:rPr lang="de-DE" dirty="0"/>
              <a:t> </a:t>
            </a:r>
            <a:r>
              <a:rPr lang="de-DE" dirty="0" err="1"/>
              <a:t>scară</a:t>
            </a:r>
            <a:r>
              <a:rPr lang="de-DE" dirty="0"/>
              <a:t> </a:t>
            </a:r>
            <a:r>
              <a:rPr lang="de-DE" dirty="0" err="1"/>
              <a:t>largă</a:t>
            </a:r>
            <a:r>
              <a:rPr lang="de-DE" dirty="0"/>
              <a:t> </a:t>
            </a:r>
            <a:r>
              <a:rPr lang="de-DE" dirty="0" err="1"/>
              <a:t>în</a:t>
            </a:r>
            <a:r>
              <a:rPr lang="de-DE" dirty="0"/>
              <a:t> </a:t>
            </a:r>
            <a:r>
              <a:rPr lang="de-DE" dirty="0" err="1"/>
              <a:t>literatura</a:t>
            </a:r>
            <a:r>
              <a:rPr lang="de-DE" dirty="0"/>
              <a:t> </a:t>
            </a:r>
            <a:r>
              <a:rPr lang="de-DE" dirty="0" err="1"/>
              <a:t>modernă</a:t>
            </a:r>
            <a:r>
              <a:rPr lang="de-DE" dirty="0"/>
              <a:t> de </a:t>
            </a:r>
            <a:r>
              <a:rPr lang="de-DE" dirty="0" err="1"/>
              <a:t>științe</a:t>
            </a:r>
            <a:r>
              <a:rPr lang="de-DE" dirty="0"/>
              <a:t> </a:t>
            </a:r>
            <a:r>
              <a:rPr lang="de-DE" dirty="0" err="1"/>
              <a:t>politice</a:t>
            </a:r>
            <a:r>
              <a:rPr lang="de-DE" dirty="0"/>
              <a:t>:</a:t>
            </a:r>
          </a:p>
          <a:p>
            <a:r>
              <a:rPr lang="de-DE" dirty="0"/>
              <a:t>- </a:t>
            </a:r>
            <a:r>
              <a:rPr lang="de-DE" dirty="0" err="1"/>
              <a:t>strategia</a:t>
            </a:r>
            <a:r>
              <a:rPr lang="de-DE" dirty="0"/>
              <a:t> de </a:t>
            </a:r>
            <a:r>
              <a:rPr lang="de-DE" dirty="0" err="1"/>
              <a:t>securitate</a:t>
            </a:r>
            <a:r>
              <a:rPr lang="de-DE" dirty="0"/>
              <a:t> </a:t>
            </a:r>
            <a:r>
              <a:rPr lang="de-DE" dirty="0" err="1"/>
              <a:t>prin</a:t>
            </a:r>
            <a:r>
              <a:rPr lang="de-DE" dirty="0"/>
              <a:t> </a:t>
            </a:r>
            <a:r>
              <a:rPr lang="de-DE" dirty="0" err="1"/>
              <a:t>implementarea</a:t>
            </a:r>
            <a:r>
              <a:rPr lang="de-DE" dirty="0"/>
              <a:t> „</a:t>
            </a:r>
            <a:r>
              <a:rPr lang="de-DE" dirty="0" err="1"/>
              <a:t>securității</a:t>
            </a:r>
            <a:r>
              <a:rPr lang="de-DE" dirty="0"/>
              <a:t> </a:t>
            </a:r>
            <a:r>
              <a:rPr lang="de-DE" dirty="0" err="1"/>
              <a:t>umane</a:t>
            </a:r>
            <a:r>
              <a:rPr lang="de-DE" dirty="0"/>
              <a:t>”;</a:t>
            </a:r>
          </a:p>
          <a:p>
            <a:r>
              <a:rPr lang="de-DE" dirty="0"/>
              <a:t>- </a:t>
            </a:r>
            <a:r>
              <a:rPr lang="de-DE" dirty="0" err="1"/>
              <a:t>strategii</a:t>
            </a:r>
            <a:r>
              <a:rPr lang="de-DE" dirty="0"/>
              <a:t> de </a:t>
            </a:r>
            <a:r>
              <a:rPr lang="de-DE" dirty="0" err="1"/>
              <a:t>securitate</a:t>
            </a:r>
            <a:r>
              <a:rPr lang="de-DE" dirty="0"/>
              <a:t> </a:t>
            </a:r>
            <a:r>
              <a:rPr lang="de-DE" dirty="0" err="1"/>
              <a:t>folosind</a:t>
            </a:r>
            <a:r>
              <a:rPr lang="de-DE" dirty="0"/>
              <a:t> </a:t>
            </a:r>
            <a:r>
              <a:rPr lang="de-DE" dirty="0" err="1"/>
              <a:t>puterea</a:t>
            </a:r>
            <a:r>
              <a:rPr lang="de-DE" dirty="0"/>
              <a:t> soft </a:t>
            </a:r>
            <a:r>
              <a:rPr lang="de-DE" dirty="0" err="1"/>
              <a:t>și</a:t>
            </a:r>
            <a:r>
              <a:rPr lang="de-DE" dirty="0"/>
              <a:t> </a:t>
            </a:r>
            <a:r>
              <a:rPr lang="de-DE" dirty="0" err="1"/>
              <a:t>inteligentă</a:t>
            </a:r>
            <a:r>
              <a:rPr lang="de-DE" dirty="0"/>
              <a:t>. </a:t>
            </a:r>
            <a:endParaRPr lang="ru-RU" dirty="0"/>
          </a:p>
        </p:txBody>
      </p:sp>
      <p:pic>
        <p:nvPicPr>
          <p:cNvPr id="5" name="Объект 4"/>
          <p:cNvPicPr>
            <a:picLocks noGrp="1" noChangeAspect="1"/>
          </p:cNvPicPr>
          <p:nvPr>
            <p:ph sz="half" idx="2"/>
          </p:nvPr>
        </p:nvPicPr>
        <p:blipFill>
          <a:blip r:embed="rId2"/>
          <a:stretch>
            <a:fillRect/>
          </a:stretch>
        </p:blipFill>
        <p:spPr>
          <a:xfrm>
            <a:off x="6055743" y="2142067"/>
            <a:ext cx="4244197" cy="3499607"/>
          </a:xfrm>
          <a:prstGeom prst="rect">
            <a:avLst/>
          </a:prstGeom>
        </p:spPr>
      </p:pic>
    </p:spTree>
    <p:extLst>
      <p:ext uri="{BB962C8B-B14F-4D97-AF65-F5344CB8AC3E}">
        <p14:creationId xmlns:p14="http://schemas.microsoft.com/office/powerpoint/2010/main" val="304421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it-IT" dirty="0">
                <a:solidFill>
                  <a:srgbClr val="FF0000"/>
                </a:solidFill>
              </a:rPr>
              <a:t>Strategii globale de asigurare a securităţii internaţionale</a:t>
            </a:r>
            <a:endParaRPr lang="ru-RU" dirty="0">
              <a:solidFill>
                <a:srgbClr val="FF0000"/>
              </a:solidFill>
            </a:endParaRPr>
          </a:p>
        </p:txBody>
      </p:sp>
      <p:sp>
        <p:nvSpPr>
          <p:cNvPr id="3" name="Объект 2"/>
          <p:cNvSpPr>
            <a:spLocks noGrp="1"/>
          </p:cNvSpPr>
          <p:nvPr>
            <p:ph sz="half" idx="1"/>
          </p:nvPr>
        </p:nvSpPr>
        <p:spPr/>
        <p:txBody>
          <a:bodyPr>
            <a:normAutofit fontScale="85000" lnSpcReduction="20000"/>
          </a:bodyPr>
          <a:lstStyle/>
          <a:p>
            <a:r>
              <a:rPr lang="de-DE" dirty="0"/>
              <a:t>O </a:t>
            </a:r>
            <a:r>
              <a:rPr lang="de-DE" dirty="0" err="1"/>
              <a:t>trăsătură</a:t>
            </a:r>
            <a:r>
              <a:rPr lang="de-DE" dirty="0"/>
              <a:t> </a:t>
            </a:r>
            <a:r>
              <a:rPr lang="de-DE" dirty="0" err="1"/>
              <a:t>importantă</a:t>
            </a:r>
            <a:r>
              <a:rPr lang="de-DE" dirty="0"/>
              <a:t> a </a:t>
            </a:r>
            <a:r>
              <a:rPr lang="de-DE" dirty="0" err="1"/>
              <a:t>guvernării</a:t>
            </a:r>
            <a:r>
              <a:rPr lang="de-DE" dirty="0"/>
              <a:t> globale </a:t>
            </a:r>
            <a:r>
              <a:rPr lang="de-DE" dirty="0" err="1"/>
              <a:t>în</a:t>
            </a:r>
            <a:r>
              <a:rPr lang="de-DE" dirty="0"/>
              <a:t> </a:t>
            </a:r>
            <a:r>
              <a:rPr lang="de-DE" dirty="0" err="1"/>
              <a:t>formarea</a:t>
            </a:r>
            <a:r>
              <a:rPr lang="de-DE" dirty="0"/>
              <a:t> </a:t>
            </a:r>
            <a:r>
              <a:rPr lang="de-DE" dirty="0" err="1"/>
              <a:t>unui</a:t>
            </a:r>
            <a:r>
              <a:rPr lang="de-DE" dirty="0"/>
              <a:t> </a:t>
            </a:r>
            <a:r>
              <a:rPr lang="de-DE" dirty="0" err="1"/>
              <a:t>model</a:t>
            </a:r>
            <a:r>
              <a:rPr lang="de-DE" dirty="0"/>
              <a:t> de </a:t>
            </a:r>
            <a:r>
              <a:rPr lang="de-DE" dirty="0" err="1"/>
              <a:t>lume</a:t>
            </a:r>
            <a:r>
              <a:rPr lang="de-DE" dirty="0"/>
              <a:t> </a:t>
            </a:r>
            <a:r>
              <a:rPr lang="de-DE" dirty="0" err="1"/>
              <a:t>policentrică</a:t>
            </a:r>
            <a:r>
              <a:rPr lang="de-DE" dirty="0"/>
              <a:t> </a:t>
            </a:r>
            <a:r>
              <a:rPr lang="de-DE" dirty="0" err="1"/>
              <a:t>este</a:t>
            </a:r>
            <a:r>
              <a:rPr lang="de-DE" dirty="0"/>
              <a:t> o </a:t>
            </a:r>
            <a:r>
              <a:rPr lang="de-DE" dirty="0" err="1"/>
              <a:t>schimbare</a:t>
            </a:r>
            <a:r>
              <a:rPr lang="de-DE" dirty="0"/>
              <a:t> </a:t>
            </a:r>
            <a:r>
              <a:rPr lang="de-DE" dirty="0" err="1"/>
              <a:t>semnificativă</a:t>
            </a:r>
            <a:r>
              <a:rPr lang="de-DE" dirty="0"/>
              <a:t> a </a:t>
            </a:r>
            <a:r>
              <a:rPr lang="de-DE" dirty="0" err="1"/>
              <a:t>raportului</a:t>
            </a:r>
            <a:r>
              <a:rPr lang="de-DE" dirty="0"/>
              <a:t> </a:t>
            </a:r>
            <a:r>
              <a:rPr lang="de-DE" dirty="0" err="1"/>
              <a:t>general</a:t>
            </a:r>
            <a:r>
              <a:rPr lang="de-DE" dirty="0"/>
              <a:t> </a:t>
            </a:r>
            <a:r>
              <a:rPr lang="de-DE" dirty="0" err="1"/>
              <a:t>dintre</a:t>
            </a:r>
            <a:r>
              <a:rPr lang="de-DE" dirty="0"/>
              <a:t> </a:t>
            </a:r>
            <a:r>
              <a:rPr lang="de-DE" dirty="0" err="1"/>
              <a:t>potențialele</a:t>
            </a:r>
            <a:r>
              <a:rPr lang="de-DE" dirty="0"/>
              <a:t> </a:t>
            </a:r>
            <a:r>
              <a:rPr lang="de-DE" dirty="0" err="1"/>
              <a:t>statelor</a:t>
            </a:r>
            <a:r>
              <a:rPr lang="de-DE" dirty="0"/>
              <a:t> </a:t>
            </a:r>
            <a:r>
              <a:rPr lang="de-DE" dirty="0" err="1"/>
              <a:t>conducătoare</a:t>
            </a:r>
            <a:r>
              <a:rPr lang="de-DE" dirty="0"/>
              <a:t> </a:t>
            </a:r>
            <a:r>
              <a:rPr lang="de-DE" dirty="0" err="1"/>
              <a:t>și</a:t>
            </a:r>
            <a:r>
              <a:rPr lang="de-DE" dirty="0"/>
              <a:t> </a:t>
            </a:r>
            <a:r>
              <a:rPr lang="de-DE" dirty="0" err="1"/>
              <a:t>ale</a:t>
            </a:r>
            <a:r>
              <a:rPr lang="de-DE" dirty="0"/>
              <a:t> </a:t>
            </a:r>
            <a:r>
              <a:rPr lang="de-DE" dirty="0" err="1"/>
              <a:t>organizațiilor</a:t>
            </a:r>
            <a:r>
              <a:rPr lang="de-DE" dirty="0"/>
              <a:t> </a:t>
            </a:r>
            <a:r>
              <a:rPr lang="de-DE" dirty="0" err="1"/>
              <a:t>internaționale</a:t>
            </a:r>
            <a:r>
              <a:rPr lang="de-DE" dirty="0"/>
              <a:t> </a:t>
            </a:r>
            <a:r>
              <a:rPr lang="de-DE" dirty="0" err="1"/>
              <a:t>cu</a:t>
            </a:r>
            <a:r>
              <a:rPr lang="de-DE" dirty="0"/>
              <a:t> </a:t>
            </a:r>
            <a:r>
              <a:rPr lang="de-DE" dirty="0" err="1"/>
              <a:t>erodarea</a:t>
            </a:r>
            <a:r>
              <a:rPr lang="de-DE" dirty="0"/>
              <a:t> </a:t>
            </a:r>
            <a:r>
              <a:rPr lang="de-DE" dirty="0" err="1"/>
              <a:t>unor</a:t>
            </a:r>
            <a:r>
              <a:rPr lang="de-DE" dirty="0"/>
              <a:t> </a:t>
            </a:r>
            <a:r>
              <a:rPr lang="de-DE" dirty="0" err="1"/>
              <a:t>părți</a:t>
            </a:r>
            <a:r>
              <a:rPr lang="de-DE" dirty="0"/>
              <a:t> </a:t>
            </a:r>
            <a:r>
              <a:rPr lang="de-DE" dirty="0" err="1"/>
              <a:t>ale</a:t>
            </a:r>
            <a:r>
              <a:rPr lang="de-DE" dirty="0"/>
              <a:t> </a:t>
            </a:r>
            <a:r>
              <a:rPr lang="de-DE" dirty="0" err="1"/>
              <a:t>dreptului</a:t>
            </a:r>
            <a:r>
              <a:rPr lang="de-DE" dirty="0"/>
              <a:t> </a:t>
            </a:r>
            <a:r>
              <a:rPr lang="de-DE" dirty="0" err="1"/>
              <a:t>internațional</a:t>
            </a:r>
            <a:r>
              <a:rPr lang="de-DE" dirty="0"/>
              <a:t>, </a:t>
            </a:r>
            <a:r>
              <a:rPr lang="de-DE" dirty="0" err="1"/>
              <a:t>atunci</a:t>
            </a:r>
            <a:r>
              <a:rPr lang="de-DE" dirty="0"/>
              <a:t> </a:t>
            </a:r>
            <a:r>
              <a:rPr lang="de-DE" dirty="0" err="1"/>
              <a:t>când</a:t>
            </a:r>
            <a:r>
              <a:rPr lang="de-DE" dirty="0"/>
              <a:t> </a:t>
            </a:r>
            <a:r>
              <a:rPr lang="de-DE" dirty="0" err="1"/>
              <a:t>fiecare</a:t>
            </a:r>
            <a:r>
              <a:rPr lang="de-DE" dirty="0"/>
              <a:t> </a:t>
            </a:r>
            <a:r>
              <a:rPr lang="de-DE" dirty="0" err="1"/>
              <a:t>parte</a:t>
            </a:r>
            <a:r>
              <a:rPr lang="de-DE" dirty="0"/>
              <a:t> </a:t>
            </a:r>
            <a:r>
              <a:rPr lang="de-DE" dirty="0" err="1"/>
              <a:t>își</a:t>
            </a:r>
            <a:r>
              <a:rPr lang="de-DE" dirty="0"/>
              <a:t> </a:t>
            </a:r>
            <a:r>
              <a:rPr lang="de-DE" dirty="0" err="1"/>
              <a:t>interpretează</a:t>
            </a:r>
            <a:r>
              <a:rPr lang="de-DE" dirty="0"/>
              <a:t> </a:t>
            </a:r>
            <a:r>
              <a:rPr lang="de-DE" dirty="0" err="1"/>
              <a:t>normele</a:t>
            </a:r>
            <a:r>
              <a:rPr lang="de-DE" dirty="0"/>
              <a:t> </a:t>
            </a:r>
            <a:r>
              <a:rPr lang="de-DE" dirty="0" err="1"/>
              <a:t>în</a:t>
            </a:r>
            <a:r>
              <a:rPr lang="de-DE" dirty="0"/>
              <a:t> </a:t>
            </a:r>
            <a:r>
              <a:rPr lang="de-DE" dirty="0" err="1"/>
              <a:t>în</a:t>
            </a:r>
            <a:r>
              <a:rPr lang="de-DE" dirty="0"/>
              <a:t> </a:t>
            </a:r>
            <a:r>
              <a:rPr lang="de-DE" dirty="0" err="1"/>
              <a:t>felul</a:t>
            </a:r>
            <a:r>
              <a:rPr lang="de-DE" dirty="0"/>
              <a:t> </a:t>
            </a:r>
            <a:r>
              <a:rPr lang="de-DE" dirty="0" err="1"/>
              <a:t>său</a:t>
            </a:r>
            <a:r>
              <a:rPr lang="de-DE" dirty="0"/>
              <a:t> </a:t>
            </a:r>
            <a:r>
              <a:rPr lang="de-DE" dirty="0" err="1"/>
              <a:t>și</a:t>
            </a:r>
            <a:r>
              <a:rPr lang="de-DE" dirty="0"/>
              <a:t> </a:t>
            </a:r>
            <a:r>
              <a:rPr lang="de-DE" dirty="0" err="1"/>
              <a:t>în</a:t>
            </a:r>
            <a:r>
              <a:rPr lang="de-DE" dirty="0"/>
              <a:t> </a:t>
            </a:r>
            <a:r>
              <a:rPr lang="de-DE" dirty="0" err="1"/>
              <a:t>propriile</a:t>
            </a:r>
            <a:r>
              <a:rPr lang="de-DE" dirty="0"/>
              <a:t> </a:t>
            </a:r>
            <a:r>
              <a:rPr lang="de-DE" dirty="0" err="1"/>
              <a:t>interese</a:t>
            </a:r>
            <a:r>
              <a:rPr lang="de-DE" dirty="0"/>
              <a:t>, </a:t>
            </a:r>
            <a:r>
              <a:rPr lang="de-DE" dirty="0" err="1"/>
              <a:t>fără</a:t>
            </a:r>
            <a:r>
              <a:rPr lang="de-DE" dirty="0"/>
              <a:t> a </a:t>
            </a:r>
            <a:r>
              <a:rPr lang="de-DE" dirty="0" err="1"/>
              <a:t>înceta</a:t>
            </a:r>
            <a:r>
              <a:rPr lang="de-DE" dirty="0"/>
              <a:t> </a:t>
            </a:r>
            <a:r>
              <a:rPr lang="de-DE" dirty="0" err="1"/>
              <a:t>să</a:t>
            </a:r>
            <a:r>
              <a:rPr lang="de-DE" dirty="0"/>
              <a:t> </a:t>
            </a:r>
            <a:r>
              <a:rPr lang="de-DE" dirty="0" err="1"/>
              <a:t>folosească</a:t>
            </a:r>
            <a:r>
              <a:rPr lang="de-DE" dirty="0"/>
              <a:t> </a:t>
            </a:r>
            <a:r>
              <a:rPr lang="de-DE" dirty="0" err="1"/>
              <a:t>forța</a:t>
            </a:r>
            <a:r>
              <a:rPr lang="de-DE" dirty="0"/>
              <a:t> </a:t>
            </a:r>
            <a:r>
              <a:rPr lang="de-DE" dirty="0" err="1"/>
              <a:t>pentru</a:t>
            </a:r>
            <a:r>
              <a:rPr lang="de-DE" dirty="0"/>
              <a:t> a-i </a:t>
            </a:r>
            <a:r>
              <a:rPr lang="de-DE" dirty="0" err="1"/>
              <a:t>proteja</a:t>
            </a:r>
            <a:r>
              <a:rPr lang="de-DE" dirty="0"/>
              <a:t>. </a:t>
            </a:r>
            <a:r>
              <a:rPr lang="de-DE" dirty="0" err="1"/>
              <a:t>În</a:t>
            </a:r>
            <a:r>
              <a:rPr lang="de-DE" dirty="0"/>
              <a:t> </a:t>
            </a:r>
            <a:r>
              <a:rPr lang="de-DE" dirty="0" err="1"/>
              <a:t>același</a:t>
            </a:r>
            <a:r>
              <a:rPr lang="de-DE" dirty="0"/>
              <a:t> </a:t>
            </a:r>
            <a:r>
              <a:rPr lang="de-DE" dirty="0" err="1"/>
              <a:t>timp</a:t>
            </a:r>
            <a:r>
              <a:rPr lang="de-DE" dirty="0"/>
              <a:t>, </a:t>
            </a:r>
            <a:r>
              <a:rPr lang="de-DE" dirty="0" err="1"/>
              <a:t>posibilitățile</a:t>
            </a:r>
            <a:r>
              <a:rPr lang="de-DE" dirty="0"/>
              <a:t> de </a:t>
            </a:r>
            <a:r>
              <a:rPr lang="de-DE" dirty="0" err="1"/>
              <a:t>influențare</a:t>
            </a:r>
            <a:r>
              <a:rPr lang="de-DE" dirty="0"/>
              <a:t> a </a:t>
            </a:r>
            <a:r>
              <a:rPr lang="de-DE" dirty="0" err="1"/>
              <a:t>proceselor</a:t>
            </a:r>
            <a:r>
              <a:rPr lang="de-DE" dirty="0"/>
              <a:t> </a:t>
            </a:r>
            <a:r>
              <a:rPr lang="de-DE" dirty="0" err="1"/>
              <a:t>mondiale</a:t>
            </a:r>
            <a:r>
              <a:rPr lang="de-DE" dirty="0"/>
              <a:t> </a:t>
            </a:r>
            <a:r>
              <a:rPr lang="de-DE" dirty="0" err="1"/>
              <a:t>în</a:t>
            </a:r>
            <a:r>
              <a:rPr lang="de-DE" dirty="0"/>
              <a:t> </a:t>
            </a:r>
            <a:r>
              <a:rPr lang="de-DE" dirty="0" err="1"/>
              <a:t>vederea</a:t>
            </a:r>
            <a:r>
              <a:rPr lang="de-DE" dirty="0"/>
              <a:t> </a:t>
            </a:r>
            <a:r>
              <a:rPr lang="de-DE" dirty="0" err="1"/>
              <a:t>protejării</a:t>
            </a:r>
            <a:r>
              <a:rPr lang="de-DE" dirty="0"/>
              <a:t> </a:t>
            </a:r>
            <a:r>
              <a:rPr lang="de-DE" dirty="0" err="1"/>
              <a:t>intereselor</a:t>
            </a:r>
            <a:r>
              <a:rPr lang="de-DE" dirty="0"/>
              <a:t> </a:t>
            </a:r>
            <a:r>
              <a:rPr lang="de-DE" dirty="0" err="1"/>
              <a:t>naționale</a:t>
            </a:r>
            <a:r>
              <a:rPr lang="de-DE" dirty="0"/>
              <a:t> </a:t>
            </a:r>
            <a:r>
              <a:rPr lang="de-DE" dirty="0" err="1"/>
              <a:t>din</a:t>
            </a:r>
            <a:r>
              <a:rPr lang="de-DE" dirty="0"/>
              <a:t> </a:t>
            </a:r>
            <a:r>
              <a:rPr lang="de-DE" dirty="0" err="1"/>
              <a:t>partea</a:t>
            </a:r>
            <a:r>
              <a:rPr lang="de-DE" dirty="0"/>
              <a:t> </a:t>
            </a:r>
            <a:r>
              <a:rPr lang="de-DE" dirty="0" err="1"/>
              <a:t>statelor</a:t>
            </a:r>
            <a:r>
              <a:rPr lang="de-DE" dirty="0"/>
              <a:t> </a:t>
            </a:r>
            <a:r>
              <a:rPr lang="de-DE" dirty="0" err="1"/>
              <a:t>conducătoare</a:t>
            </a:r>
            <a:r>
              <a:rPr lang="de-DE" dirty="0"/>
              <a:t> au </a:t>
            </a:r>
            <a:r>
              <a:rPr lang="de-DE" dirty="0" err="1"/>
              <a:t>crescut</a:t>
            </a:r>
            <a:r>
              <a:rPr lang="de-DE" dirty="0"/>
              <a:t> </a:t>
            </a:r>
            <a:r>
              <a:rPr lang="de-DE" dirty="0" err="1"/>
              <a:t>cu</a:t>
            </a:r>
            <a:r>
              <a:rPr lang="de-DE" dirty="0"/>
              <a:t> o </a:t>
            </a:r>
            <a:r>
              <a:rPr lang="de-DE" dirty="0" err="1"/>
              <a:t>scădere</a:t>
            </a:r>
            <a:r>
              <a:rPr lang="de-DE" dirty="0"/>
              <a:t> </a:t>
            </a:r>
            <a:r>
              <a:rPr lang="de-DE" dirty="0" err="1"/>
              <a:t>vizibilă</a:t>
            </a:r>
            <a:r>
              <a:rPr lang="de-DE" dirty="0"/>
              <a:t> a </a:t>
            </a:r>
            <a:r>
              <a:rPr lang="de-DE" dirty="0" err="1"/>
              <a:t>capacităților</a:t>
            </a:r>
            <a:r>
              <a:rPr lang="de-DE" dirty="0"/>
              <a:t> </a:t>
            </a:r>
            <a:r>
              <a:rPr lang="de-DE" dirty="0" err="1"/>
              <a:t>corespunzătoare</a:t>
            </a:r>
            <a:r>
              <a:rPr lang="de-DE" dirty="0"/>
              <a:t> </a:t>
            </a:r>
            <a:r>
              <a:rPr lang="de-DE" dirty="0" err="1"/>
              <a:t>ale</a:t>
            </a:r>
            <a:r>
              <a:rPr lang="de-DE" dirty="0"/>
              <a:t> </a:t>
            </a:r>
            <a:r>
              <a:rPr lang="de-DE" dirty="0" err="1"/>
              <a:t>organizațiilor</a:t>
            </a:r>
            <a:r>
              <a:rPr lang="de-DE" dirty="0"/>
              <a:t> </a:t>
            </a:r>
            <a:r>
              <a:rPr lang="de-DE" dirty="0" err="1"/>
              <a:t>internaționale</a:t>
            </a:r>
            <a:r>
              <a:rPr lang="de-DE" dirty="0"/>
              <a:t> </a:t>
            </a:r>
            <a:r>
              <a:rPr lang="de-DE" dirty="0" err="1"/>
              <a:t>menite</a:t>
            </a:r>
            <a:r>
              <a:rPr lang="de-DE" dirty="0"/>
              <a:t> </a:t>
            </a:r>
            <a:r>
              <a:rPr lang="de-DE" dirty="0" err="1"/>
              <a:t>să</a:t>
            </a:r>
            <a:r>
              <a:rPr lang="de-DE" dirty="0"/>
              <a:t> apere </a:t>
            </a:r>
            <a:r>
              <a:rPr lang="de-DE" dirty="0" err="1"/>
              <a:t>interesele</a:t>
            </a:r>
            <a:r>
              <a:rPr lang="de-DE" dirty="0"/>
              <a:t> </a:t>
            </a:r>
            <a:r>
              <a:rPr lang="de-DE" dirty="0" err="1"/>
              <a:t>întregii</a:t>
            </a:r>
            <a:r>
              <a:rPr lang="de-DE" dirty="0"/>
              <a:t> </a:t>
            </a:r>
            <a:r>
              <a:rPr lang="de-DE" dirty="0" err="1"/>
              <a:t>comunități</a:t>
            </a:r>
            <a:r>
              <a:rPr lang="de-DE" dirty="0"/>
              <a:t> </a:t>
            </a:r>
            <a:r>
              <a:rPr lang="de-DE" dirty="0" err="1"/>
              <a:t>mondiale</a:t>
            </a:r>
            <a:r>
              <a:rPr lang="de-DE" dirty="0"/>
              <a:t>. </a:t>
            </a:r>
            <a:r>
              <a:rPr lang="de-DE" dirty="0" err="1"/>
              <a:t>Astfel</a:t>
            </a:r>
            <a:r>
              <a:rPr lang="de-DE" dirty="0"/>
              <a:t>, </a:t>
            </a:r>
            <a:r>
              <a:rPr lang="de-DE" dirty="0" err="1"/>
              <a:t>lumea</a:t>
            </a:r>
            <a:r>
              <a:rPr lang="de-DE" dirty="0"/>
              <a:t> a </a:t>
            </a:r>
            <a:r>
              <a:rPr lang="de-DE" dirty="0" err="1"/>
              <a:t>dezvoltat</a:t>
            </a:r>
            <a:r>
              <a:rPr lang="de-DE" dirty="0"/>
              <a:t> </a:t>
            </a:r>
            <a:r>
              <a:rPr lang="de-DE" dirty="0" err="1"/>
              <a:t>și</a:t>
            </a:r>
            <a:r>
              <a:rPr lang="de-DE" dirty="0"/>
              <a:t> </a:t>
            </a:r>
            <a:r>
              <a:rPr lang="de-DE" dirty="0" err="1"/>
              <a:t>operează</a:t>
            </a:r>
            <a:r>
              <a:rPr lang="de-DE" dirty="0"/>
              <a:t> o </a:t>
            </a:r>
            <a:r>
              <a:rPr lang="de-DE" dirty="0" err="1"/>
              <a:t>ordine</a:t>
            </a:r>
            <a:r>
              <a:rPr lang="de-DE" dirty="0"/>
              <a:t> </a:t>
            </a:r>
            <a:r>
              <a:rPr lang="de-DE" dirty="0" err="1"/>
              <a:t>bazată</a:t>
            </a:r>
            <a:r>
              <a:rPr lang="de-DE" dirty="0"/>
              <a:t> </a:t>
            </a:r>
            <a:r>
              <a:rPr lang="de-DE" dirty="0" err="1"/>
              <a:t>pe</a:t>
            </a:r>
            <a:r>
              <a:rPr lang="de-DE" dirty="0"/>
              <a:t> </a:t>
            </a:r>
            <a:r>
              <a:rPr lang="de-DE" dirty="0" err="1"/>
              <a:t>echilibrul</a:t>
            </a:r>
            <a:r>
              <a:rPr lang="de-DE" dirty="0"/>
              <a:t> de </a:t>
            </a:r>
            <a:r>
              <a:rPr lang="de-DE" dirty="0" err="1"/>
              <a:t>putere</a:t>
            </a:r>
            <a:r>
              <a:rPr lang="de-DE" dirty="0"/>
              <a:t> </a:t>
            </a:r>
            <a:r>
              <a:rPr lang="de-DE" dirty="0" err="1"/>
              <a:t>dintre</a:t>
            </a:r>
            <a:r>
              <a:rPr lang="de-DE" dirty="0"/>
              <a:t> </a:t>
            </a:r>
            <a:r>
              <a:rPr lang="de-DE" dirty="0" err="1"/>
              <a:t>state</a:t>
            </a:r>
            <a:r>
              <a:rPr lang="de-DE" dirty="0"/>
              <a:t> </a:t>
            </a:r>
            <a:r>
              <a:rPr lang="de-DE" dirty="0" err="1"/>
              <a:t>și</a:t>
            </a:r>
            <a:r>
              <a:rPr lang="de-DE" dirty="0"/>
              <a:t> </a:t>
            </a:r>
            <a:r>
              <a:rPr lang="de-DE" dirty="0" err="1"/>
              <a:t>coalițiile</a:t>
            </a:r>
            <a:r>
              <a:rPr lang="de-DE" dirty="0"/>
              <a:t> </a:t>
            </a:r>
            <a:r>
              <a:rPr lang="de-DE" dirty="0" err="1"/>
              <a:t>lor</a:t>
            </a:r>
            <a:r>
              <a:rPr lang="de-DE" dirty="0"/>
              <a:t>, </a:t>
            </a:r>
            <a:r>
              <a:rPr lang="de-DE" dirty="0" err="1"/>
              <a:t>iar</a:t>
            </a:r>
            <a:r>
              <a:rPr lang="de-DE" dirty="0"/>
              <a:t> </a:t>
            </a:r>
            <a:r>
              <a:rPr lang="de-DE" dirty="0" err="1"/>
              <a:t>unele</a:t>
            </a:r>
            <a:r>
              <a:rPr lang="de-DE" dirty="0"/>
              <a:t> </a:t>
            </a:r>
            <a:r>
              <a:rPr lang="de-DE" dirty="0" err="1"/>
              <a:t>state</a:t>
            </a:r>
            <a:r>
              <a:rPr lang="de-DE" dirty="0"/>
              <a:t> </a:t>
            </a:r>
            <a:r>
              <a:rPr lang="de-DE" dirty="0" err="1"/>
              <a:t>mari</a:t>
            </a:r>
            <a:r>
              <a:rPr lang="de-DE" dirty="0"/>
              <a:t> care se </a:t>
            </a:r>
            <a:r>
              <a:rPr lang="de-DE" dirty="0" err="1"/>
              <a:t>bazează</a:t>
            </a:r>
            <a:r>
              <a:rPr lang="de-DE" dirty="0"/>
              <a:t> </a:t>
            </a:r>
            <a:r>
              <a:rPr lang="de-DE" dirty="0" err="1"/>
              <a:t>pe</a:t>
            </a:r>
            <a:r>
              <a:rPr lang="de-DE" dirty="0"/>
              <a:t> </a:t>
            </a:r>
            <a:r>
              <a:rPr lang="de-DE" dirty="0" err="1"/>
              <a:t>exclusivitate</a:t>
            </a:r>
            <a:r>
              <a:rPr lang="de-DE" dirty="0"/>
              <a:t> </a:t>
            </a:r>
            <a:r>
              <a:rPr lang="de-DE" dirty="0" err="1"/>
              <a:t>și</a:t>
            </a:r>
            <a:r>
              <a:rPr lang="de-DE" dirty="0"/>
              <a:t> </a:t>
            </a:r>
            <a:r>
              <a:rPr lang="de-DE" dirty="0" err="1"/>
              <a:t>pe</a:t>
            </a:r>
            <a:r>
              <a:rPr lang="de-DE" dirty="0"/>
              <a:t> </a:t>
            </a:r>
            <a:r>
              <a:rPr lang="de-DE" dirty="0" err="1"/>
              <a:t>propriul</a:t>
            </a:r>
            <a:r>
              <a:rPr lang="de-DE" dirty="0"/>
              <a:t> </a:t>
            </a:r>
            <a:r>
              <a:rPr lang="de-DE" dirty="0" err="1"/>
              <a:t>lor</a:t>
            </a:r>
            <a:r>
              <a:rPr lang="de-DE" dirty="0"/>
              <a:t> </a:t>
            </a:r>
            <a:r>
              <a:rPr lang="de-DE" dirty="0" err="1"/>
              <a:t>rol</a:t>
            </a:r>
            <a:r>
              <a:rPr lang="de-DE" dirty="0"/>
              <a:t> </a:t>
            </a:r>
            <a:r>
              <a:rPr lang="de-DE" dirty="0" err="1"/>
              <a:t>mesianic</a:t>
            </a:r>
            <a:r>
              <a:rPr lang="de-DE" dirty="0"/>
              <a:t> nu </a:t>
            </a:r>
            <a:r>
              <a:rPr lang="de-DE" dirty="0" err="1"/>
              <a:t>ezită</a:t>
            </a:r>
            <a:r>
              <a:rPr lang="de-DE" dirty="0"/>
              <a:t> </a:t>
            </a:r>
            <a:r>
              <a:rPr lang="de-DE" dirty="0" err="1"/>
              <a:t>să</a:t>
            </a:r>
            <a:r>
              <a:rPr lang="de-DE" dirty="0"/>
              <a:t> </a:t>
            </a:r>
            <a:r>
              <a:rPr lang="de-DE" dirty="0" err="1"/>
              <a:t>folosească</a:t>
            </a:r>
            <a:r>
              <a:rPr lang="de-DE" dirty="0"/>
              <a:t> </a:t>
            </a:r>
            <a:r>
              <a:rPr lang="de-DE" dirty="0" err="1"/>
              <a:t>forța</a:t>
            </a:r>
            <a:r>
              <a:rPr lang="de-DE" dirty="0"/>
              <a:t> </a:t>
            </a:r>
            <a:r>
              <a:rPr lang="de-DE" dirty="0" err="1"/>
              <a:t>pentru</a:t>
            </a:r>
            <a:r>
              <a:rPr lang="de-DE" dirty="0"/>
              <a:t> a-</a:t>
            </a:r>
            <a:r>
              <a:rPr lang="de-DE" dirty="0" err="1"/>
              <a:t>și</a:t>
            </a:r>
            <a:r>
              <a:rPr lang="de-DE" dirty="0"/>
              <a:t> </a:t>
            </a:r>
            <a:r>
              <a:rPr lang="de-DE" dirty="0" err="1"/>
              <a:t>proteja</a:t>
            </a:r>
            <a:r>
              <a:rPr lang="de-DE" dirty="0"/>
              <a:t> </a:t>
            </a:r>
            <a:r>
              <a:rPr lang="de-DE" dirty="0" err="1"/>
              <a:t>interesele</a:t>
            </a:r>
            <a:r>
              <a:rPr lang="de-DE" dirty="0"/>
              <a:t>. </a:t>
            </a:r>
            <a:endParaRPr lang="ru-RU" dirty="0"/>
          </a:p>
        </p:txBody>
      </p:sp>
      <p:pic>
        <p:nvPicPr>
          <p:cNvPr id="5" name="Объект 4"/>
          <p:cNvPicPr>
            <a:picLocks noGrp="1" noChangeAspect="1"/>
          </p:cNvPicPr>
          <p:nvPr>
            <p:ph sz="half" idx="2"/>
          </p:nvPr>
        </p:nvPicPr>
        <p:blipFill>
          <a:blip r:embed="rId2"/>
          <a:stretch>
            <a:fillRect/>
          </a:stretch>
        </p:blipFill>
        <p:spPr>
          <a:xfrm>
            <a:off x="5821363" y="2142067"/>
            <a:ext cx="4995862" cy="3649134"/>
          </a:xfrm>
          <a:prstGeom prst="rect">
            <a:avLst/>
          </a:prstGeom>
        </p:spPr>
      </p:pic>
    </p:spTree>
    <p:extLst>
      <p:ext uri="{BB962C8B-B14F-4D97-AF65-F5344CB8AC3E}">
        <p14:creationId xmlns:p14="http://schemas.microsoft.com/office/powerpoint/2010/main" val="224320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it-IT" dirty="0">
                <a:solidFill>
                  <a:srgbClr val="FF0000"/>
                </a:solidFill>
              </a:rPr>
              <a:t>Strategii globale de asigurare a securităţii internaţionale</a:t>
            </a:r>
            <a:endParaRPr lang="ru-RU" dirty="0">
              <a:solidFill>
                <a:srgbClr val="FF0000"/>
              </a:solidFill>
            </a:endParaRPr>
          </a:p>
        </p:txBody>
      </p:sp>
      <p:sp>
        <p:nvSpPr>
          <p:cNvPr id="3" name="Объект 2"/>
          <p:cNvSpPr>
            <a:spLocks noGrp="1"/>
          </p:cNvSpPr>
          <p:nvPr>
            <p:ph sz="half" idx="1"/>
          </p:nvPr>
        </p:nvSpPr>
        <p:spPr/>
        <p:txBody>
          <a:bodyPr>
            <a:normAutofit/>
          </a:bodyPr>
          <a:lstStyle/>
          <a:p>
            <a:pPr marL="0" indent="0">
              <a:buNone/>
            </a:pPr>
            <a:r>
              <a:rPr lang="ro-MD" sz="1200" dirty="0" err="1" smtClean="0"/>
              <a:t>I</a:t>
            </a:r>
            <a:r>
              <a:rPr lang="de-DE" sz="1200" dirty="0" err="1" smtClean="0"/>
              <a:t>mplementarea</a:t>
            </a:r>
            <a:r>
              <a:rPr lang="de-DE" sz="1200" dirty="0" smtClean="0"/>
              <a:t> </a:t>
            </a:r>
            <a:r>
              <a:rPr lang="de-DE" sz="1200" dirty="0" err="1"/>
              <a:t>practică</a:t>
            </a:r>
            <a:r>
              <a:rPr lang="de-DE" sz="1200" dirty="0"/>
              <a:t> a </a:t>
            </a:r>
            <a:r>
              <a:rPr lang="de-DE" sz="1200" dirty="0" err="1"/>
              <a:t>pașilor</a:t>
            </a:r>
            <a:r>
              <a:rPr lang="de-DE" sz="1200" dirty="0"/>
              <a:t> de </a:t>
            </a:r>
            <a:r>
              <a:rPr lang="de-DE" sz="1200" dirty="0" err="1"/>
              <a:t>organizare</a:t>
            </a:r>
            <a:r>
              <a:rPr lang="de-DE" sz="1200" dirty="0"/>
              <a:t> a </a:t>
            </a:r>
            <a:r>
              <a:rPr lang="de-DE" sz="1200" dirty="0" err="1"/>
              <a:t>interacțiunii</a:t>
            </a:r>
            <a:r>
              <a:rPr lang="de-DE" sz="1200" dirty="0"/>
              <a:t> </a:t>
            </a:r>
            <a:r>
              <a:rPr lang="de-DE" sz="1200" dirty="0" err="1"/>
              <a:t>modelelor</a:t>
            </a:r>
            <a:r>
              <a:rPr lang="de-DE" sz="1200" dirty="0"/>
              <a:t> de </a:t>
            </a:r>
            <a:r>
              <a:rPr lang="de-DE" sz="1200" dirty="0" err="1"/>
              <a:t>asigurare</a:t>
            </a:r>
            <a:r>
              <a:rPr lang="de-DE" sz="1200" dirty="0"/>
              <a:t> a </a:t>
            </a:r>
            <a:r>
              <a:rPr lang="de-DE" sz="1200" dirty="0" err="1"/>
              <a:t>securității</a:t>
            </a:r>
            <a:r>
              <a:rPr lang="de-DE" sz="1200" dirty="0"/>
              <a:t> </a:t>
            </a:r>
            <a:r>
              <a:rPr lang="de-DE" sz="1200" dirty="0" err="1"/>
              <a:t>internaționale</a:t>
            </a:r>
            <a:r>
              <a:rPr lang="de-DE" sz="1200" dirty="0"/>
              <a:t> </a:t>
            </a:r>
            <a:r>
              <a:rPr lang="de-DE" sz="1200" dirty="0" err="1"/>
              <a:t>și</a:t>
            </a:r>
            <a:r>
              <a:rPr lang="de-DE" sz="1200" dirty="0"/>
              <a:t> </a:t>
            </a:r>
            <a:r>
              <a:rPr lang="de-DE" sz="1200" dirty="0" err="1"/>
              <a:t>naționale</a:t>
            </a:r>
            <a:r>
              <a:rPr lang="de-DE" sz="1200" dirty="0"/>
              <a:t> </a:t>
            </a:r>
            <a:r>
              <a:rPr lang="de-DE" sz="1200" dirty="0" err="1"/>
              <a:t>este</a:t>
            </a:r>
            <a:r>
              <a:rPr lang="de-DE" sz="1200" dirty="0"/>
              <a:t> </a:t>
            </a:r>
            <a:r>
              <a:rPr lang="de-DE" sz="1200" dirty="0" err="1"/>
              <a:t>îngreunată</a:t>
            </a:r>
            <a:r>
              <a:rPr lang="de-DE" sz="1200" dirty="0"/>
              <a:t> </a:t>
            </a:r>
            <a:r>
              <a:rPr lang="de-DE" sz="1200" dirty="0" err="1"/>
              <a:t>semnificativ</a:t>
            </a:r>
            <a:r>
              <a:rPr lang="de-DE" sz="1200" dirty="0"/>
              <a:t> de </a:t>
            </a:r>
            <a:r>
              <a:rPr lang="de-DE" sz="1200" dirty="0" err="1"/>
              <a:t>următorii</a:t>
            </a:r>
            <a:r>
              <a:rPr lang="de-DE" sz="1200" dirty="0"/>
              <a:t> </a:t>
            </a:r>
            <a:r>
              <a:rPr lang="de-DE" sz="1200" dirty="0" err="1"/>
              <a:t>factori</a:t>
            </a:r>
            <a:r>
              <a:rPr lang="de-DE" sz="1200" dirty="0"/>
              <a:t> </a:t>
            </a:r>
            <a:r>
              <a:rPr lang="de-DE" sz="1200" dirty="0" err="1"/>
              <a:t>interdependenți</a:t>
            </a:r>
            <a:r>
              <a:rPr lang="de-DE" sz="1200" dirty="0"/>
              <a:t>.</a:t>
            </a:r>
          </a:p>
          <a:p>
            <a:endParaRPr lang="de-DE" sz="1200" dirty="0"/>
          </a:p>
          <a:p>
            <a:r>
              <a:rPr lang="de-DE" sz="1200" dirty="0" err="1"/>
              <a:t>În</a:t>
            </a:r>
            <a:r>
              <a:rPr lang="de-DE" sz="1200" dirty="0"/>
              <a:t> </a:t>
            </a:r>
            <a:r>
              <a:rPr lang="de-DE" sz="1200" dirty="0" err="1"/>
              <a:t>primul</a:t>
            </a:r>
            <a:r>
              <a:rPr lang="de-DE" sz="1200" dirty="0"/>
              <a:t> </a:t>
            </a:r>
            <a:r>
              <a:rPr lang="de-DE" sz="1200" dirty="0" err="1"/>
              <a:t>rând</a:t>
            </a:r>
            <a:r>
              <a:rPr lang="de-DE" sz="1200" dirty="0"/>
              <a:t>, </a:t>
            </a:r>
            <a:r>
              <a:rPr lang="de-DE" sz="1200" dirty="0" err="1"/>
              <a:t>urgența</a:t>
            </a:r>
            <a:r>
              <a:rPr lang="de-DE" sz="1200" dirty="0"/>
              <a:t> </a:t>
            </a:r>
            <a:r>
              <a:rPr lang="de-DE" sz="1200" dirty="0" err="1"/>
              <a:t>problemelor</a:t>
            </a:r>
            <a:r>
              <a:rPr lang="de-DE" sz="1200" dirty="0"/>
              <a:t> de </a:t>
            </a:r>
            <a:r>
              <a:rPr lang="de-DE" sz="1200" dirty="0" err="1"/>
              <a:t>asigurare</a:t>
            </a:r>
            <a:r>
              <a:rPr lang="de-DE" sz="1200" dirty="0"/>
              <a:t> a </a:t>
            </a:r>
            <a:r>
              <a:rPr lang="de-DE" sz="1200" dirty="0" err="1"/>
              <a:t>securității</a:t>
            </a:r>
            <a:r>
              <a:rPr lang="de-DE" sz="1200" dirty="0"/>
              <a:t> </a:t>
            </a:r>
            <a:r>
              <a:rPr lang="de-DE" sz="1200" dirty="0" err="1"/>
              <a:t>internaționale</a:t>
            </a:r>
            <a:r>
              <a:rPr lang="de-DE" sz="1200" dirty="0"/>
              <a:t> </a:t>
            </a:r>
            <a:r>
              <a:rPr lang="de-DE" sz="1200" dirty="0" err="1"/>
              <a:t>și</a:t>
            </a:r>
            <a:r>
              <a:rPr lang="de-DE" sz="1200" dirty="0"/>
              <a:t> </a:t>
            </a:r>
            <a:r>
              <a:rPr lang="de-DE" sz="1200" dirty="0" err="1"/>
              <a:t>înțelegerea</a:t>
            </a:r>
            <a:r>
              <a:rPr lang="de-DE" sz="1200" dirty="0"/>
              <a:t> tot </a:t>
            </a:r>
            <a:r>
              <a:rPr lang="de-DE" sz="1200" dirty="0" err="1"/>
              <a:t>mai</a:t>
            </a:r>
            <a:r>
              <a:rPr lang="de-DE" sz="1200" dirty="0"/>
              <a:t> </a:t>
            </a:r>
            <a:r>
              <a:rPr lang="de-DE" sz="1200" dirty="0" err="1"/>
              <a:t>mare</a:t>
            </a:r>
            <a:r>
              <a:rPr lang="de-DE" sz="1200" dirty="0"/>
              <a:t> a </a:t>
            </a:r>
            <a:r>
              <a:rPr lang="de-DE" sz="1200" dirty="0" err="1"/>
              <a:t>necesității</a:t>
            </a:r>
            <a:r>
              <a:rPr lang="de-DE" sz="1200" dirty="0"/>
              <a:t> </a:t>
            </a:r>
            <a:r>
              <a:rPr lang="de-DE" sz="1200" dirty="0" err="1"/>
              <a:t>cooperării</a:t>
            </a:r>
            <a:r>
              <a:rPr lang="de-DE" sz="1200" dirty="0"/>
              <a:t> </a:t>
            </a:r>
            <a:r>
              <a:rPr lang="de-DE" sz="1200" dirty="0" err="1"/>
              <a:t>în</a:t>
            </a:r>
            <a:r>
              <a:rPr lang="de-DE" sz="1200" dirty="0"/>
              <a:t> </a:t>
            </a:r>
            <a:r>
              <a:rPr lang="de-DE" sz="1200" dirty="0" err="1"/>
              <a:t>interesul</a:t>
            </a:r>
            <a:r>
              <a:rPr lang="de-DE" sz="1200" dirty="0"/>
              <a:t> </a:t>
            </a:r>
            <a:r>
              <a:rPr lang="de-DE" sz="1200" dirty="0" err="1"/>
              <a:t>soluționării</a:t>
            </a:r>
            <a:r>
              <a:rPr lang="de-DE" sz="1200" dirty="0"/>
              <a:t> </a:t>
            </a:r>
            <a:r>
              <a:rPr lang="de-DE" sz="1200" dirty="0" err="1"/>
              <a:t>acestora</a:t>
            </a:r>
            <a:r>
              <a:rPr lang="de-DE" sz="1200" dirty="0"/>
              <a:t> </a:t>
            </a:r>
            <a:r>
              <a:rPr lang="de-DE" sz="1200" dirty="0" err="1"/>
              <a:t>conduce</a:t>
            </a:r>
            <a:r>
              <a:rPr lang="de-DE" sz="1200" dirty="0"/>
              <a:t> la </a:t>
            </a:r>
            <a:r>
              <a:rPr lang="de-DE" sz="1200" dirty="0" err="1"/>
              <a:t>elaborarea</a:t>
            </a:r>
            <a:r>
              <a:rPr lang="de-DE" sz="1200" dirty="0"/>
              <a:t> </a:t>
            </a:r>
            <a:r>
              <a:rPr lang="de-DE" sz="1200" dirty="0" err="1"/>
              <a:t>unor</a:t>
            </a:r>
            <a:r>
              <a:rPr lang="de-DE" sz="1200" dirty="0"/>
              <a:t> </a:t>
            </a:r>
            <a:r>
              <a:rPr lang="de-DE" sz="1200" dirty="0" err="1"/>
              <a:t>documente</a:t>
            </a:r>
            <a:r>
              <a:rPr lang="de-DE" sz="1200" dirty="0"/>
              <a:t> </a:t>
            </a:r>
            <a:r>
              <a:rPr lang="de-DE" sz="1200" dirty="0" err="1"/>
              <a:t>internaționale</a:t>
            </a:r>
            <a:r>
              <a:rPr lang="de-DE" sz="1200" dirty="0"/>
              <a:t> </a:t>
            </a:r>
            <a:r>
              <a:rPr lang="de-DE" sz="1200" dirty="0" err="1"/>
              <a:t>importante</a:t>
            </a:r>
            <a:r>
              <a:rPr lang="de-DE" sz="1200" dirty="0"/>
              <a:t>, </a:t>
            </a:r>
            <a:r>
              <a:rPr lang="de-DE" sz="1200" dirty="0" err="1"/>
              <a:t>stimulează</a:t>
            </a:r>
            <a:r>
              <a:rPr lang="de-DE" sz="1200" dirty="0"/>
              <a:t> </a:t>
            </a:r>
            <a:r>
              <a:rPr lang="de-DE" sz="1200" dirty="0" err="1"/>
              <a:t>încercările</a:t>
            </a:r>
            <a:r>
              <a:rPr lang="de-DE" sz="1200" dirty="0"/>
              <a:t> de </a:t>
            </a:r>
            <a:r>
              <a:rPr lang="de-DE" sz="1200" dirty="0" err="1"/>
              <a:t>stabilire</a:t>
            </a:r>
            <a:r>
              <a:rPr lang="de-DE" sz="1200" dirty="0"/>
              <a:t> a </a:t>
            </a:r>
            <a:r>
              <a:rPr lang="de-DE" sz="1200" dirty="0" err="1"/>
              <a:t>unor</a:t>
            </a:r>
            <a:r>
              <a:rPr lang="de-DE" sz="1200" dirty="0"/>
              <a:t> </a:t>
            </a:r>
            <a:r>
              <a:rPr lang="de-DE" sz="1200" dirty="0" err="1"/>
              <a:t>reguli</a:t>
            </a:r>
            <a:r>
              <a:rPr lang="de-DE" sz="1200" dirty="0"/>
              <a:t>, </a:t>
            </a:r>
            <a:r>
              <a:rPr lang="de-DE" sz="1200" dirty="0" err="1"/>
              <a:t>standarde</a:t>
            </a:r>
            <a:r>
              <a:rPr lang="de-DE" sz="1200" dirty="0"/>
              <a:t> </a:t>
            </a:r>
            <a:r>
              <a:rPr lang="de-DE" sz="1200" dirty="0" err="1"/>
              <a:t>și</a:t>
            </a:r>
            <a:r>
              <a:rPr lang="de-DE" sz="1200" dirty="0"/>
              <a:t> </a:t>
            </a:r>
            <a:r>
              <a:rPr lang="de-DE" sz="1200" dirty="0" err="1"/>
              <a:t>practici</a:t>
            </a:r>
            <a:r>
              <a:rPr lang="de-DE" sz="1200" dirty="0"/>
              <a:t> </a:t>
            </a:r>
            <a:r>
              <a:rPr lang="de-DE" sz="1200" dirty="0" err="1"/>
              <a:t>comune</a:t>
            </a:r>
            <a:r>
              <a:rPr lang="de-DE" sz="1200" dirty="0"/>
              <a:t> </a:t>
            </a:r>
            <a:r>
              <a:rPr lang="de-DE" sz="1200" dirty="0" err="1"/>
              <a:t>menite</a:t>
            </a:r>
            <a:r>
              <a:rPr lang="de-DE" sz="1200" dirty="0"/>
              <a:t> </a:t>
            </a:r>
            <a:r>
              <a:rPr lang="de-DE" sz="1200" dirty="0" err="1"/>
              <a:t>să</a:t>
            </a:r>
            <a:r>
              <a:rPr lang="de-DE" sz="1200" dirty="0"/>
              <a:t> </a:t>
            </a:r>
            <a:r>
              <a:rPr lang="de-DE" sz="1200" dirty="0" err="1"/>
              <a:t>asigure</a:t>
            </a:r>
            <a:r>
              <a:rPr lang="de-DE" sz="1200" dirty="0"/>
              <a:t> </a:t>
            </a:r>
            <a:r>
              <a:rPr lang="de-DE" sz="1200" dirty="0" err="1"/>
              <a:t>stabilitatea</a:t>
            </a:r>
            <a:r>
              <a:rPr lang="de-DE" sz="1200" dirty="0"/>
              <a:t> </a:t>
            </a:r>
            <a:r>
              <a:rPr lang="de-DE" sz="1200" dirty="0" err="1"/>
              <a:t>și</a:t>
            </a:r>
            <a:r>
              <a:rPr lang="de-DE" sz="1200" dirty="0"/>
              <a:t> </a:t>
            </a:r>
            <a:r>
              <a:rPr lang="de-DE" sz="1200" dirty="0" err="1"/>
              <a:t>dezvoltare</a:t>
            </a:r>
            <a:r>
              <a:rPr lang="de-DE" sz="1200" dirty="0"/>
              <a:t> </a:t>
            </a:r>
            <a:r>
              <a:rPr lang="de-DE" sz="1200" dirty="0" err="1"/>
              <a:t>durabilă</a:t>
            </a:r>
            <a:r>
              <a:rPr lang="de-DE" sz="1200" dirty="0"/>
              <a:t>. </a:t>
            </a:r>
          </a:p>
          <a:p>
            <a:r>
              <a:rPr lang="de-DE" sz="1200" dirty="0" err="1"/>
              <a:t>În</a:t>
            </a:r>
            <a:r>
              <a:rPr lang="de-DE" sz="1200" dirty="0"/>
              <a:t> al </a:t>
            </a:r>
            <a:r>
              <a:rPr lang="de-DE" sz="1200" dirty="0" err="1"/>
              <a:t>doilea</a:t>
            </a:r>
            <a:r>
              <a:rPr lang="de-DE" sz="1200" dirty="0"/>
              <a:t> </a:t>
            </a:r>
            <a:r>
              <a:rPr lang="de-DE" sz="1200" dirty="0" err="1"/>
              <a:t>rând</a:t>
            </a:r>
            <a:r>
              <a:rPr lang="de-DE" sz="1200" dirty="0"/>
              <a:t>, </a:t>
            </a:r>
            <a:r>
              <a:rPr lang="de-DE" sz="1200" dirty="0" err="1"/>
              <a:t>în</a:t>
            </a:r>
            <a:r>
              <a:rPr lang="de-DE" sz="1200" dirty="0"/>
              <a:t> </a:t>
            </a:r>
            <a:r>
              <a:rPr lang="de-DE" sz="1200" dirty="0" err="1"/>
              <a:t>cadrul</a:t>
            </a:r>
            <a:r>
              <a:rPr lang="de-DE" sz="1200" dirty="0"/>
              <a:t> </a:t>
            </a:r>
            <a:r>
              <a:rPr lang="de-DE" sz="1200" dirty="0" err="1"/>
              <a:t>acestei</a:t>
            </a:r>
            <a:r>
              <a:rPr lang="de-DE" sz="1200" dirty="0"/>
              <a:t> </a:t>
            </a:r>
            <a:r>
              <a:rPr lang="de-DE" sz="1200" dirty="0" err="1"/>
              <a:t>structuri</a:t>
            </a:r>
            <a:r>
              <a:rPr lang="de-DE" sz="1200" dirty="0"/>
              <a:t> </a:t>
            </a:r>
            <a:r>
              <a:rPr lang="de-DE" sz="1200" dirty="0" err="1"/>
              <a:t>unificatoare</a:t>
            </a:r>
            <a:r>
              <a:rPr lang="de-DE" sz="1200" dirty="0"/>
              <a:t> globale se </a:t>
            </a:r>
            <a:r>
              <a:rPr lang="de-DE" sz="1200" dirty="0" err="1"/>
              <a:t>dezvoltă</a:t>
            </a:r>
            <a:r>
              <a:rPr lang="de-DE" sz="1200" dirty="0"/>
              <a:t> simultan </a:t>
            </a:r>
            <a:r>
              <a:rPr lang="de-DE" sz="1200" dirty="0" err="1"/>
              <a:t>procesul</a:t>
            </a:r>
            <a:r>
              <a:rPr lang="de-DE" sz="1200" dirty="0"/>
              <a:t> de </a:t>
            </a:r>
            <a:r>
              <a:rPr lang="de-DE" sz="1200" dirty="0" err="1"/>
              <a:t>complicare</a:t>
            </a:r>
            <a:r>
              <a:rPr lang="de-DE" sz="1200" dirty="0"/>
              <a:t>, </a:t>
            </a:r>
            <a:r>
              <a:rPr lang="de-DE" sz="1200" dirty="0" err="1"/>
              <a:t>creștere</a:t>
            </a:r>
            <a:r>
              <a:rPr lang="de-DE" sz="1200" dirty="0"/>
              <a:t> a </a:t>
            </a:r>
            <a:r>
              <a:rPr lang="de-DE" sz="1200" dirty="0" err="1"/>
              <a:t>diversității</a:t>
            </a:r>
            <a:r>
              <a:rPr lang="de-DE" sz="1200" dirty="0"/>
              <a:t> </a:t>
            </a:r>
            <a:r>
              <a:rPr lang="de-DE" sz="1200" dirty="0" err="1"/>
              <a:t>relațiilor</a:t>
            </a:r>
            <a:r>
              <a:rPr lang="de-DE" sz="1200" dirty="0"/>
              <a:t> </a:t>
            </a:r>
            <a:r>
              <a:rPr lang="de-DE" sz="1200" dirty="0" err="1"/>
              <a:t>sociale</a:t>
            </a:r>
            <a:r>
              <a:rPr lang="de-DE" sz="1200" dirty="0"/>
              <a:t>, </a:t>
            </a:r>
            <a:r>
              <a:rPr lang="de-DE" sz="1200" dirty="0" err="1"/>
              <a:t>economice</a:t>
            </a:r>
            <a:r>
              <a:rPr lang="de-DE" sz="1200" dirty="0"/>
              <a:t> </a:t>
            </a:r>
            <a:r>
              <a:rPr lang="de-DE" sz="1200" dirty="0" err="1"/>
              <a:t>și</a:t>
            </a:r>
            <a:r>
              <a:rPr lang="de-DE" sz="1200" dirty="0"/>
              <a:t> </a:t>
            </a:r>
            <a:r>
              <a:rPr lang="de-DE" sz="1200" dirty="0" err="1"/>
              <a:t>politice</a:t>
            </a:r>
            <a:r>
              <a:rPr lang="de-DE" sz="1200" dirty="0"/>
              <a:t> </a:t>
            </a:r>
            <a:r>
              <a:rPr lang="de-DE" sz="1200" dirty="0" err="1"/>
              <a:t>în</a:t>
            </a:r>
            <a:r>
              <a:rPr lang="de-DE" sz="1200" dirty="0"/>
              <a:t> </a:t>
            </a:r>
            <a:r>
              <a:rPr lang="de-DE" sz="1200" dirty="0" err="1"/>
              <a:t>cadrul</a:t>
            </a:r>
            <a:r>
              <a:rPr lang="de-DE" sz="1200" dirty="0"/>
              <a:t> </a:t>
            </a:r>
            <a:r>
              <a:rPr lang="de-DE" sz="1200" dirty="0" err="1"/>
              <a:t>statelor</a:t>
            </a:r>
            <a:r>
              <a:rPr lang="de-DE" sz="1200" dirty="0"/>
              <a:t> individuale </a:t>
            </a:r>
            <a:r>
              <a:rPr lang="de-DE" sz="1200" dirty="0" err="1"/>
              <a:t>și</a:t>
            </a:r>
            <a:r>
              <a:rPr lang="de-DE" sz="1200" dirty="0"/>
              <a:t> </a:t>
            </a:r>
            <a:r>
              <a:rPr lang="de-DE" sz="1200" dirty="0" err="1"/>
              <a:t>între</a:t>
            </a:r>
            <a:r>
              <a:rPr lang="de-DE" sz="1200" dirty="0"/>
              <a:t> </a:t>
            </a:r>
            <a:r>
              <a:rPr lang="de-DE" sz="1200" dirty="0" err="1"/>
              <a:t>ele</a:t>
            </a:r>
            <a:r>
              <a:rPr lang="de-DE" sz="1200" dirty="0"/>
              <a:t>. </a:t>
            </a:r>
            <a:r>
              <a:rPr lang="de-DE" sz="1200" dirty="0" err="1"/>
              <a:t>Acest</a:t>
            </a:r>
            <a:r>
              <a:rPr lang="de-DE" sz="1200" dirty="0"/>
              <a:t> </a:t>
            </a:r>
            <a:r>
              <a:rPr lang="de-DE" sz="1200" dirty="0" err="1"/>
              <a:t>proces</a:t>
            </a:r>
            <a:r>
              <a:rPr lang="de-DE" sz="1200" dirty="0"/>
              <a:t> se </a:t>
            </a:r>
            <a:r>
              <a:rPr lang="de-DE" sz="1200" dirty="0" err="1"/>
              <a:t>bazează</a:t>
            </a:r>
            <a:r>
              <a:rPr lang="de-DE" sz="1200" dirty="0"/>
              <a:t> </a:t>
            </a:r>
            <a:r>
              <a:rPr lang="de-DE" sz="1200" dirty="0" err="1"/>
              <a:t>pe</a:t>
            </a:r>
            <a:r>
              <a:rPr lang="de-DE" sz="1200" dirty="0"/>
              <a:t> </a:t>
            </a:r>
            <a:r>
              <a:rPr lang="de-DE" sz="1200" dirty="0" err="1"/>
              <a:t>interesele</a:t>
            </a:r>
            <a:r>
              <a:rPr lang="de-DE" sz="1200" dirty="0"/>
              <a:t> </a:t>
            </a:r>
            <a:r>
              <a:rPr lang="de-DE" sz="1200" dirty="0" err="1"/>
              <a:t>și</a:t>
            </a:r>
            <a:r>
              <a:rPr lang="de-DE" sz="1200" dirty="0"/>
              <a:t> </a:t>
            </a:r>
            <a:r>
              <a:rPr lang="de-DE" sz="1200" dirty="0" err="1"/>
              <a:t>valorile</a:t>
            </a:r>
            <a:r>
              <a:rPr lang="de-DE" sz="1200" dirty="0"/>
              <a:t> </a:t>
            </a:r>
            <a:r>
              <a:rPr lang="de-DE" sz="1200" dirty="0" err="1"/>
              <a:t>naționale</a:t>
            </a:r>
            <a:r>
              <a:rPr lang="de-DE" sz="1200" dirty="0"/>
              <a:t> </a:t>
            </a:r>
            <a:r>
              <a:rPr lang="de-DE" sz="1200" dirty="0" err="1"/>
              <a:t>declarate</a:t>
            </a:r>
            <a:r>
              <a:rPr lang="de-DE" sz="1200" dirty="0"/>
              <a:t> de </a:t>
            </a:r>
            <a:r>
              <a:rPr lang="de-DE" sz="1200" dirty="0" err="1"/>
              <a:t>fiecare</a:t>
            </a:r>
            <a:r>
              <a:rPr lang="de-DE" sz="1200" dirty="0"/>
              <a:t> </a:t>
            </a:r>
            <a:r>
              <a:rPr lang="de-DE" sz="1200" dirty="0" err="1"/>
              <a:t>stat</a:t>
            </a:r>
            <a:r>
              <a:rPr lang="de-DE" sz="1200" dirty="0"/>
              <a:t> separat. </a:t>
            </a:r>
            <a:endParaRPr lang="ru-RU" sz="1200" dirty="0"/>
          </a:p>
        </p:txBody>
      </p:sp>
      <p:pic>
        <p:nvPicPr>
          <p:cNvPr id="5" name="Объект 4"/>
          <p:cNvPicPr>
            <a:picLocks noGrp="1" noChangeAspect="1"/>
          </p:cNvPicPr>
          <p:nvPr>
            <p:ph sz="half" idx="2"/>
          </p:nvPr>
        </p:nvPicPr>
        <p:blipFill>
          <a:blip r:embed="rId2"/>
          <a:stretch>
            <a:fillRect/>
          </a:stretch>
        </p:blipFill>
        <p:spPr>
          <a:xfrm>
            <a:off x="6469811" y="2268746"/>
            <a:ext cx="3726612" cy="3459193"/>
          </a:xfrm>
          <a:prstGeom prst="rect">
            <a:avLst/>
          </a:prstGeom>
        </p:spPr>
      </p:pic>
    </p:spTree>
    <p:extLst>
      <p:ext uri="{BB962C8B-B14F-4D97-AF65-F5344CB8AC3E}">
        <p14:creationId xmlns:p14="http://schemas.microsoft.com/office/powerpoint/2010/main" val="377762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MD" dirty="0" smtClean="0">
                <a:solidFill>
                  <a:srgbClr val="FF0000"/>
                </a:solidFill>
              </a:rPr>
              <a:t>Concluzie</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marL="0" indent="0">
              <a:buNone/>
            </a:pPr>
            <a:r>
              <a:rPr lang="ro-MD" dirty="0" smtClean="0"/>
              <a:t>În concluzie pot spune că s</a:t>
            </a:r>
            <a:r>
              <a:rPr lang="de-DE" dirty="0" err="1" smtClean="0"/>
              <a:t>trategiile</a:t>
            </a:r>
            <a:r>
              <a:rPr lang="de-DE" dirty="0" smtClean="0"/>
              <a:t> </a:t>
            </a:r>
            <a:r>
              <a:rPr lang="de-DE" dirty="0"/>
              <a:t>de </a:t>
            </a:r>
            <a:r>
              <a:rPr lang="de-DE" dirty="0" err="1"/>
              <a:t>securitate</a:t>
            </a:r>
            <a:r>
              <a:rPr lang="de-DE" dirty="0"/>
              <a:t> </a:t>
            </a:r>
            <a:r>
              <a:rPr lang="de-DE" dirty="0" err="1"/>
              <a:t>internațională</a:t>
            </a:r>
            <a:r>
              <a:rPr lang="de-DE" dirty="0"/>
              <a:t> existente </a:t>
            </a:r>
            <a:r>
              <a:rPr lang="de-DE" dirty="0" err="1"/>
              <a:t>acordă</a:t>
            </a:r>
            <a:r>
              <a:rPr lang="de-DE" dirty="0"/>
              <a:t> o </a:t>
            </a:r>
            <a:r>
              <a:rPr lang="de-DE" dirty="0" err="1"/>
              <a:t>atenție</a:t>
            </a:r>
            <a:r>
              <a:rPr lang="de-DE" dirty="0"/>
              <a:t> </a:t>
            </a:r>
            <a:r>
              <a:rPr lang="de-DE" dirty="0" err="1"/>
              <a:t>insuficientă</a:t>
            </a:r>
            <a:r>
              <a:rPr lang="de-DE" dirty="0"/>
              <a:t> </a:t>
            </a:r>
            <a:r>
              <a:rPr lang="de-DE" dirty="0" err="1"/>
              <a:t>sistemului</a:t>
            </a:r>
            <a:r>
              <a:rPr lang="de-DE" dirty="0"/>
              <a:t> universal de </a:t>
            </a:r>
            <a:r>
              <a:rPr lang="de-DE" dirty="0" err="1"/>
              <a:t>securitate</a:t>
            </a:r>
            <a:r>
              <a:rPr lang="de-DE" dirty="0"/>
              <a:t>, </a:t>
            </a:r>
            <a:r>
              <a:rPr lang="de-DE" dirty="0" err="1"/>
              <a:t>evidențiind</a:t>
            </a:r>
            <a:r>
              <a:rPr lang="de-DE" dirty="0"/>
              <a:t> </a:t>
            </a:r>
            <a:r>
              <a:rPr lang="de-DE" dirty="0" err="1"/>
              <a:t>necesitatea</a:t>
            </a:r>
            <a:r>
              <a:rPr lang="de-DE" dirty="0"/>
              <a:t> </a:t>
            </a:r>
            <a:r>
              <a:rPr lang="de-DE" dirty="0" err="1"/>
              <a:t>dezvoltării</a:t>
            </a:r>
            <a:r>
              <a:rPr lang="de-DE" dirty="0"/>
              <a:t> </a:t>
            </a:r>
            <a:r>
              <a:rPr lang="de-DE" dirty="0" err="1"/>
              <a:t>și</a:t>
            </a:r>
            <a:r>
              <a:rPr lang="de-DE" dirty="0"/>
              <a:t> </a:t>
            </a:r>
            <a:r>
              <a:rPr lang="de-DE" dirty="0" err="1"/>
              <a:t>consolidării</a:t>
            </a:r>
            <a:r>
              <a:rPr lang="de-DE" dirty="0"/>
              <a:t> </a:t>
            </a:r>
            <a:r>
              <a:rPr lang="de-DE" dirty="0" err="1"/>
              <a:t>sistemelor</a:t>
            </a:r>
            <a:r>
              <a:rPr lang="de-DE" dirty="0"/>
              <a:t> </a:t>
            </a:r>
            <a:r>
              <a:rPr lang="de-DE" dirty="0" smtClean="0"/>
              <a:t>regionale.</a:t>
            </a:r>
            <a:r>
              <a:rPr lang="ro-MD" dirty="0" smtClean="0"/>
              <a:t> </a:t>
            </a:r>
            <a:r>
              <a:rPr lang="de-DE" dirty="0" err="1" smtClean="0"/>
              <a:t>Această</a:t>
            </a:r>
            <a:r>
              <a:rPr lang="de-DE" dirty="0" smtClean="0"/>
              <a:t> </a:t>
            </a:r>
            <a:r>
              <a:rPr lang="de-DE" dirty="0" err="1"/>
              <a:t>tendință</a:t>
            </a:r>
            <a:r>
              <a:rPr lang="de-DE" dirty="0"/>
              <a:t> </a:t>
            </a:r>
            <a:r>
              <a:rPr lang="de-DE" dirty="0" err="1"/>
              <a:t>este</a:t>
            </a:r>
            <a:r>
              <a:rPr lang="de-DE" dirty="0"/>
              <a:t>, </a:t>
            </a:r>
            <a:r>
              <a:rPr lang="de-DE" dirty="0" err="1"/>
              <a:t>fără</a:t>
            </a:r>
            <a:r>
              <a:rPr lang="de-DE" dirty="0"/>
              <a:t> </a:t>
            </a:r>
            <a:r>
              <a:rPr lang="de-DE" dirty="0" err="1"/>
              <a:t>îndoială</a:t>
            </a:r>
            <a:r>
              <a:rPr lang="de-DE" dirty="0"/>
              <a:t>, </a:t>
            </a:r>
            <a:r>
              <a:rPr lang="de-DE" dirty="0" err="1"/>
              <a:t>una</a:t>
            </a:r>
            <a:r>
              <a:rPr lang="de-DE" dirty="0"/>
              <a:t> </a:t>
            </a:r>
            <a:r>
              <a:rPr lang="de-DE" dirty="0" err="1"/>
              <a:t>avantajoasă</a:t>
            </a:r>
            <a:r>
              <a:rPr lang="de-DE" dirty="0"/>
              <a:t> </a:t>
            </a:r>
            <a:r>
              <a:rPr lang="de-DE" dirty="0" err="1"/>
              <a:t>din</a:t>
            </a:r>
            <a:r>
              <a:rPr lang="de-DE" dirty="0"/>
              <a:t> </a:t>
            </a:r>
            <a:r>
              <a:rPr lang="de-DE" dirty="0" err="1"/>
              <a:t>punct</a:t>
            </a:r>
            <a:r>
              <a:rPr lang="de-DE" dirty="0"/>
              <a:t> de </a:t>
            </a:r>
            <a:r>
              <a:rPr lang="de-DE" dirty="0" err="1"/>
              <a:t>vedere</a:t>
            </a:r>
            <a:r>
              <a:rPr lang="de-DE" dirty="0"/>
              <a:t> </a:t>
            </a:r>
            <a:r>
              <a:rPr lang="de-DE" dirty="0" err="1"/>
              <a:t>tactic</a:t>
            </a:r>
            <a:r>
              <a:rPr lang="de-DE" dirty="0"/>
              <a:t> </a:t>
            </a:r>
            <a:r>
              <a:rPr lang="de-DE" dirty="0" err="1"/>
              <a:t>pentru</a:t>
            </a:r>
            <a:r>
              <a:rPr lang="de-DE" dirty="0"/>
              <a:t> </a:t>
            </a:r>
            <a:r>
              <a:rPr lang="de-DE" dirty="0" err="1"/>
              <a:t>marile</a:t>
            </a:r>
            <a:r>
              <a:rPr lang="de-DE" dirty="0"/>
              <a:t> </a:t>
            </a:r>
            <a:r>
              <a:rPr lang="de-DE" dirty="0" err="1"/>
              <a:t>state</a:t>
            </a:r>
            <a:r>
              <a:rPr lang="de-DE" dirty="0"/>
              <a:t> </a:t>
            </a:r>
            <a:r>
              <a:rPr lang="de-DE" dirty="0" err="1"/>
              <a:t>occidentale</a:t>
            </a:r>
            <a:r>
              <a:rPr lang="de-DE" dirty="0"/>
              <a:t>, dar </a:t>
            </a:r>
            <a:r>
              <a:rPr lang="de-DE" dirty="0" err="1"/>
              <a:t>din</a:t>
            </a:r>
            <a:r>
              <a:rPr lang="de-DE" dirty="0"/>
              <a:t> </a:t>
            </a:r>
            <a:r>
              <a:rPr lang="de-DE" dirty="0" err="1"/>
              <a:t>punct</a:t>
            </a:r>
            <a:r>
              <a:rPr lang="de-DE" dirty="0"/>
              <a:t> de </a:t>
            </a:r>
            <a:r>
              <a:rPr lang="de-DE" dirty="0" err="1"/>
              <a:t>vedere</a:t>
            </a:r>
            <a:r>
              <a:rPr lang="de-DE" dirty="0"/>
              <a:t> </a:t>
            </a:r>
            <a:r>
              <a:rPr lang="de-DE" dirty="0" err="1"/>
              <a:t>strategic</a:t>
            </a:r>
            <a:r>
              <a:rPr lang="de-DE" dirty="0"/>
              <a:t> </a:t>
            </a:r>
            <a:r>
              <a:rPr lang="de-DE" dirty="0" err="1"/>
              <a:t>poate</a:t>
            </a:r>
            <a:r>
              <a:rPr lang="de-DE" dirty="0"/>
              <a:t> </a:t>
            </a:r>
            <a:r>
              <a:rPr lang="de-DE" dirty="0" err="1"/>
              <a:t>duce</a:t>
            </a:r>
            <a:r>
              <a:rPr lang="de-DE" dirty="0"/>
              <a:t> la </a:t>
            </a:r>
            <a:r>
              <a:rPr lang="de-DE" dirty="0" err="1"/>
              <a:t>incapacitatea</a:t>
            </a:r>
            <a:r>
              <a:rPr lang="de-DE" dirty="0"/>
              <a:t> </a:t>
            </a:r>
            <a:r>
              <a:rPr lang="de-DE" dirty="0" err="1"/>
              <a:t>comunității</a:t>
            </a:r>
            <a:r>
              <a:rPr lang="de-DE" dirty="0"/>
              <a:t> </a:t>
            </a:r>
            <a:r>
              <a:rPr lang="de-DE" dirty="0" err="1"/>
              <a:t>mondiale</a:t>
            </a:r>
            <a:r>
              <a:rPr lang="de-DE" dirty="0"/>
              <a:t> de a </a:t>
            </a:r>
            <a:r>
              <a:rPr lang="de-DE" dirty="0" err="1"/>
              <a:t>răspunsuri</a:t>
            </a:r>
            <a:r>
              <a:rPr lang="de-DE" dirty="0"/>
              <a:t> </a:t>
            </a:r>
            <a:r>
              <a:rPr lang="de-DE" dirty="0" err="1"/>
              <a:t>consolidate</a:t>
            </a:r>
            <a:r>
              <a:rPr lang="de-DE" dirty="0"/>
              <a:t> la </a:t>
            </a:r>
            <a:r>
              <a:rPr lang="de-DE" dirty="0" err="1"/>
              <a:t>provocările</a:t>
            </a:r>
            <a:r>
              <a:rPr lang="de-DE" dirty="0"/>
              <a:t> globale moderne, care </a:t>
            </a:r>
            <a:r>
              <a:rPr lang="de-DE" dirty="0" err="1"/>
              <a:t>necesită</a:t>
            </a:r>
            <a:r>
              <a:rPr lang="de-DE" dirty="0"/>
              <a:t> </a:t>
            </a:r>
            <a:r>
              <a:rPr lang="de-DE" dirty="0" err="1"/>
              <a:t>un</a:t>
            </a:r>
            <a:r>
              <a:rPr lang="de-DE" dirty="0"/>
              <a:t> </a:t>
            </a:r>
            <a:r>
              <a:rPr lang="de-DE" dirty="0" err="1"/>
              <a:t>sistem</a:t>
            </a:r>
            <a:r>
              <a:rPr lang="de-DE" dirty="0"/>
              <a:t> de </a:t>
            </a:r>
            <a:r>
              <a:rPr lang="de-DE" dirty="0" err="1"/>
              <a:t>securitate</a:t>
            </a:r>
            <a:r>
              <a:rPr lang="de-DE" dirty="0"/>
              <a:t> universal </a:t>
            </a:r>
            <a:r>
              <a:rPr lang="de-DE" dirty="0" err="1"/>
              <a:t>eficient</a:t>
            </a:r>
            <a:r>
              <a:rPr lang="de-DE" dirty="0"/>
              <a:t> </a:t>
            </a:r>
            <a:r>
              <a:rPr lang="de-DE" dirty="0" err="1"/>
              <a:t>condus</a:t>
            </a:r>
            <a:r>
              <a:rPr lang="de-DE" dirty="0"/>
              <a:t> de ONU. </a:t>
            </a:r>
            <a:endParaRPr lang="ro-MD" dirty="0" smtClean="0"/>
          </a:p>
          <a:p>
            <a:pPr marL="0" indent="0">
              <a:buNone/>
            </a:pPr>
            <a:r>
              <a:rPr lang="de-DE" dirty="0" err="1"/>
              <a:t>Sfera</a:t>
            </a:r>
            <a:r>
              <a:rPr lang="de-DE" dirty="0"/>
              <a:t> </a:t>
            </a:r>
            <a:r>
              <a:rPr lang="de-DE" dirty="0" err="1"/>
              <a:t>informațională</a:t>
            </a:r>
            <a:r>
              <a:rPr lang="de-DE" dirty="0"/>
              <a:t>, </a:t>
            </a:r>
            <a:r>
              <a:rPr lang="de-DE" dirty="0" err="1"/>
              <a:t>fiind</a:t>
            </a:r>
            <a:r>
              <a:rPr lang="de-DE" dirty="0"/>
              <a:t> </a:t>
            </a:r>
            <a:r>
              <a:rPr lang="de-DE" dirty="0" err="1"/>
              <a:t>un</a:t>
            </a:r>
            <a:r>
              <a:rPr lang="de-DE" dirty="0"/>
              <a:t> </a:t>
            </a:r>
            <a:r>
              <a:rPr lang="de-DE" dirty="0" err="1"/>
              <a:t>factor</a:t>
            </a:r>
            <a:r>
              <a:rPr lang="de-DE" dirty="0"/>
              <a:t> de </a:t>
            </a:r>
            <a:r>
              <a:rPr lang="de-DE" dirty="0" err="1"/>
              <a:t>coloană</a:t>
            </a:r>
            <a:r>
              <a:rPr lang="de-DE" dirty="0"/>
              <a:t> </a:t>
            </a:r>
            <a:r>
              <a:rPr lang="de-DE" dirty="0" err="1"/>
              <a:t>vertebrală</a:t>
            </a:r>
            <a:r>
              <a:rPr lang="de-DE" dirty="0"/>
              <a:t> </a:t>
            </a:r>
            <a:r>
              <a:rPr lang="de-DE" dirty="0" err="1"/>
              <a:t>în</a:t>
            </a:r>
            <a:r>
              <a:rPr lang="de-DE" dirty="0"/>
              <a:t> </a:t>
            </a:r>
            <a:r>
              <a:rPr lang="de-DE" dirty="0" err="1"/>
              <a:t>viața</a:t>
            </a:r>
            <a:r>
              <a:rPr lang="de-DE" dirty="0"/>
              <a:t> </a:t>
            </a:r>
            <a:r>
              <a:rPr lang="de-DE" dirty="0" err="1"/>
              <a:t>comunității</a:t>
            </a:r>
            <a:r>
              <a:rPr lang="de-DE" dirty="0"/>
              <a:t> </a:t>
            </a:r>
            <a:r>
              <a:rPr lang="de-DE" dirty="0" err="1"/>
              <a:t>mondiale</a:t>
            </a:r>
            <a:r>
              <a:rPr lang="de-DE" dirty="0"/>
              <a:t>, </a:t>
            </a:r>
            <a:r>
              <a:rPr lang="de-DE" dirty="0" err="1"/>
              <a:t>influențează</a:t>
            </a:r>
            <a:r>
              <a:rPr lang="de-DE" dirty="0"/>
              <a:t> </a:t>
            </a:r>
            <a:r>
              <a:rPr lang="de-DE" dirty="0" err="1"/>
              <a:t>activ</a:t>
            </a:r>
            <a:r>
              <a:rPr lang="de-DE" dirty="0"/>
              <a:t> </a:t>
            </a:r>
            <a:r>
              <a:rPr lang="de-DE" dirty="0" err="1"/>
              <a:t>starea</a:t>
            </a:r>
            <a:r>
              <a:rPr lang="de-DE" dirty="0"/>
              <a:t> </a:t>
            </a:r>
            <a:r>
              <a:rPr lang="de-DE" dirty="0" err="1"/>
              <a:t>componentelor</a:t>
            </a:r>
            <a:r>
              <a:rPr lang="de-DE" dirty="0"/>
              <a:t> </a:t>
            </a:r>
            <a:r>
              <a:rPr lang="de-DE" dirty="0" err="1"/>
              <a:t>politice</a:t>
            </a:r>
            <a:r>
              <a:rPr lang="de-DE" dirty="0"/>
              <a:t>, </a:t>
            </a:r>
            <a:r>
              <a:rPr lang="de-DE" dirty="0" err="1"/>
              <a:t>economice</a:t>
            </a:r>
            <a:r>
              <a:rPr lang="de-DE" dirty="0"/>
              <a:t>, </a:t>
            </a:r>
            <a:r>
              <a:rPr lang="de-DE" dirty="0" err="1"/>
              <a:t>strategice</a:t>
            </a:r>
            <a:r>
              <a:rPr lang="de-DE" dirty="0"/>
              <a:t> </a:t>
            </a:r>
            <a:r>
              <a:rPr lang="de-DE" dirty="0" err="1"/>
              <a:t>militare</a:t>
            </a:r>
            <a:r>
              <a:rPr lang="de-DE" dirty="0"/>
              <a:t> </a:t>
            </a:r>
            <a:r>
              <a:rPr lang="de-DE" dirty="0" err="1"/>
              <a:t>și</a:t>
            </a:r>
            <a:r>
              <a:rPr lang="de-DE" dirty="0"/>
              <a:t> a </a:t>
            </a:r>
            <a:r>
              <a:rPr lang="de-DE" dirty="0" err="1"/>
              <a:t>altor</a:t>
            </a:r>
            <a:r>
              <a:rPr lang="de-DE" dirty="0"/>
              <a:t> </a:t>
            </a:r>
            <a:r>
              <a:rPr lang="de-DE" dirty="0" err="1"/>
              <a:t>componente</a:t>
            </a:r>
            <a:r>
              <a:rPr lang="de-DE" dirty="0"/>
              <a:t> </a:t>
            </a:r>
            <a:r>
              <a:rPr lang="de-DE" dirty="0" err="1"/>
              <a:t>ale</a:t>
            </a:r>
            <a:r>
              <a:rPr lang="de-DE" dirty="0"/>
              <a:t> </a:t>
            </a:r>
            <a:r>
              <a:rPr lang="de-DE" dirty="0" err="1"/>
              <a:t>securității</a:t>
            </a:r>
            <a:r>
              <a:rPr lang="de-DE" dirty="0"/>
              <a:t>. </a:t>
            </a:r>
            <a:r>
              <a:rPr lang="de-DE" dirty="0" err="1"/>
              <a:t>Structura</a:t>
            </a:r>
            <a:r>
              <a:rPr lang="de-DE" dirty="0"/>
              <a:t> </a:t>
            </a:r>
            <a:r>
              <a:rPr lang="de-DE" dirty="0" err="1"/>
              <a:t>securității</a:t>
            </a:r>
            <a:r>
              <a:rPr lang="de-DE" dirty="0"/>
              <a:t> </a:t>
            </a:r>
            <a:r>
              <a:rPr lang="de-DE" dirty="0" err="1"/>
              <a:t>internaționale</a:t>
            </a:r>
            <a:r>
              <a:rPr lang="de-DE" dirty="0"/>
              <a:t> </a:t>
            </a:r>
            <a:r>
              <a:rPr lang="de-DE" dirty="0" err="1"/>
              <a:t>depinde</a:t>
            </a:r>
            <a:r>
              <a:rPr lang="de-DE" dirty="0"/>
              <a:t> </a:t>
            </a:r>
            <a:r>
              <a:rPr lang="de-DE" dirty="0" err="1"/>
              <a:t>în</a:t>
            </a:r>
            <a:r>
              <a:rPr lang="de-DE" dirty="0"/>
              <a:t> </a:t>
            </a:r>
            <a:r>
              <a:rPr lang="de-DE" dirty="0" err="1"/>
              <a:t>esență</a:t>
            </a:r>
            <a:r>
              <a:rPr lang="de-DE" dirty="0"/>
              <a:t> de </a:t>
            </a:r>
            <a:r>
              <a:rPr lang="de-DE" dirty="0" err="1"/>
              <a:t>asigurarea</a:t>
            </a:r>
            <a:r>
              <a:rPr lang="de-DE" dirty="0"/>
              <a:t> </a:t>
            </a:r>
            <a:r>
              <a:rPr lang="de-DE" dirty="0" err="1"/>
              <a:t>securității</a:t>
            </a:r>
            <a:r>
              <a:rPr lang="de-DE" dirty="0"/>
              <a:t> </a:t>
            </a:r>
            <a:r>
              <a:rPr lang="de-DE" dirty="0" err="1"/>
              <a:t>informațiilor</a:t>
            </a:r>
            <a:r>
              <a:rPr lang="de-DE" dirty="0"/>
              <a:t>, </a:t>
            </a:r>
            <a:r>
              <a:rPr lang="de-DE" dirty="0" err="1"/>
              <a:t>iar</a:t>
            </a:r>
            <a:r>
              <a:rPr lang="de-DE" dirty="0"/>
              <a:t> </a:t>
            </a:r>
            <a:r>
              <a:rPr lang="de-DE" dirty="0" err="1"/>
              <a:t>pe</a:t>
            </a:r>
            <a:r>
              <a:rPr lang="de-DE" dirty="0"/>
              <a:t> </a:t>
            </a:r>
            <a:r>
              <a:rPr lang="de-DE" dirty="0" err="1"/>
              <a:t>parcursul</a:t>
            </a:r>
            <a:r>
              <a:rPr lang="de-DE" dirty="0"/>
              <a:t> </a:t>
            </a:r>
            <a:r>
              <a:rPr lang="de-DE" dirty="0" err="1"/>
              <a:t>progresului</a:t>
            </a:r>
            <a:r>
              <a:rPr lang="de-DE" dirty="0"/>
              <a:t> </a:t>
            </a:r>
            <a:r>
              <a:rPr lang="de-DE" dirty="0" err="1"/>
              <a:t>tehnologic</a:t>
            </a:r>
            <a:r>
              <a:rPr lang="de-DE" dirty="0"/>
              <a:t>, </a:t>
            </a:r>
            <a:r>
              <a:rPr lang="de-DE" dirty="0" err="1"/>
              <a:t>această</a:t>
            </a:r>
            <a:r>
              <a:rPr lang="de-DE" dirty="0"/>
              <a:t> </a:t>
            </a:r>
            <a:r>
              <a:rPr lang="de-DE" dirty="0" err="1"/>
              <a:t>dependență</a:t>
            </a:r>
            <a:r>
              <a:rPr lang="de-DE" dirty="0"/>
              <a:t> </a:t>
            </a:r>
            <a:r>
              <a:rPr lang="de-DE" dirty="0" err="1"/>
              <a:t>va</a:t>
            </a:r>
            <a:r>
              <a:rPr lang="de-DE" dirty="0"/>
              <a:t> </a:t>
            </a:r>
            <a:r>
              <a:rPr lang="de-DE" dirty="0" err="1"/>
              <a:t>crește</a:t>
            </a:r>
            <a:r>
              <a:rPr lang="de-DE" dirty="0"/>
              <a:t>.</a:t>
            </a:r>
          </a:p>
          <a:p>
            <a:pPr marL="0" indent="0">
              <a:buNone/>
            </a:pPr>
            <a:r>
              <a:rPr lang="de-DE" dirty="0" err="1"/>
              <a:t>Tehnologiile</a:t>
            </a:r>
            <a:r>
              <a:rPr lang="de-DE" dirty="0"/>
              <a:t> </a:t>
            </a:r>
            <a:r>
              <a:rPr lang="de-DE" dirty="0" err="1"/>
              <a:t>informaționale</a:t>
            </a:r>
            <a:r>
              <a:rPr lang="de-DE" dirty="0"/>
              <a:t> </a:t>
            </a:r>
            <a:r>
              <a:rPr lang="de-DE" dirty="0" err="1"/>
              <a:t>devin</a:t>
            </a:r>
            <a:r>
              <a:rPr lang="de-DE" dirty="0"/>
              <a:t> </a:t>
            </a:r>
            <a:r>
              <a:rPr lang="de-DE" dirty="0" err="1"/>
              <a:t>unul</a:t>
            </a:r>
            <a:r>
              <a:rPr lang="de-DE" dirty="0"/>
              <a:t> </a:t>
            </a:r>
            <a:r>
              <a:rPr lang="de-DE" dirty="0" err="1"/>
              <a:t>dintre</a:t>
            </a:r>
            <a:r>
              <a:rPr lang="de-DE" dirty="0"/>
              <a:t> </a:t>
            </a:r>
            <a:r>
              <a:rPr lang="de-DE" dirty="0" err="1"/>
              <a:t>cei</a:t>
            </a:r>
            <a:r>
              <a:rPr lang="de-DE" dirty="0"/>
              <a:t> </a:t>
            </a:r>
            <a:r>
              <a:rPr lang="de-DE" dirty="0" err="1"/>
              <a:t>mai</a:t>
            </a:r>
            <a:r>
              <a:rPr lang="de-DE" dirty="0"/>
              <a:t> </a:t>
            </a:r>
            <a:r>
              <a:rPr lang="de-DE" dirty="0" err="1"/>
              <a:t>importanți</a:t>
            </a:r>
            <a:r>
              <a:rPr lang="de-DE" dirty="0"/>
              <a:t> </a:t>
            </a:r>
            <a:r>
              <a:rPr lang="de-DE" dirty="0" err="1"/>
              <a:t>factori</a:t>
            </a:r>
            <a:r>
              <a:rPr lang="de-DE" dirty="0"/>
              <a:t> </a:t>
            </a:r>
            <a:r>
              <a:rPr lang="de-DE" dirty="0" err="1"/>
              <a:t>în</a:t>
            </a:r>
            <a:r>
              <a:rPr lang="de-DE" dirty="0"/>
              <a:t> </a:t>
            </a:r>
            <a:r>
              <a:rPr lang="de-DE" dirty="0" err="1"/>
              <a:t>gestionarea</a:t>
            </a:r>
            <a:r>
              <a:rPr lang="de-DE" dirty="0"/>
              <a:t> </a:t>
            </a:r>
            <a:r>
              <a:rPr lang="de-DE" dirty="0" err="1"/>
              <a:t>lumii</a:t>
            </a:r>
            <a:r>
              <a:rPr lang="de-DE" dirty="0"/>
              <a:t> moderne, </a:t>
            </a:r>
            <a:r>
              <a:rPr lang="de-DE" dirty="0" err="1"/>
              <a:t>principalul</a:t>
            </a:r>
            <a:r>
              <a:rPr lang="de-DE" dirty="0"/>
              <a:t> </a:t>
            </a:r>
            <a:r>
              <a:rPr lang="de-DE" dirty="0" err="1"/>
              <a:t>instrument</a:t>
            </a:r>
            <a:r>
              <a:rPr lang="de-DE" dirty="0"/>
              <a:t> de </a:t>
            </a:r>
            <a:r>
              <a:rPr lang="de-DE" dirty="0" err="1"/>
              <a:t>putere</a:t>
            </a:r>
            <a:r>
              <a:rPr lang="de-DE" dirty="0"/>
              <a:t>, </a:t>
            </a:r>
            <a:r>
              <a:rPr lang="de-DE" dirty="0" err="1"/>
              <a:t>influențând</a:t>
            </a:r>
            <a:r>
              <a:rPr lang="de-DE" dirty="0"/>
              <a:t> </a:t>
            </a:r>
            <a:r>
              <a:rPr lang="de-DE" dirty="0" err="1"/>
              <a:t>sistemul</a:t>
            </a:r>
            <a:r>
              <a:rPr lang="de-DE" dirty="0"/>
              <a:t> existent de </a:t>
            </a:r>
            <a:r>
              <a:rPr lang="de-DE" dirty="0" err="1"/>
              <a:t>relații</a:t>
            </a:r>
            <a:r>
              <a:rPr lang="de-DE" dirty="0"/>
              <a:t> </a:t>
            </a:r>
            <a:r>
              <a:rPr lang="de-DE" dirty="0" err="1"/>
              <a:t>internaționale</a:t>
            </a:r>
            <a:r>
              <a:rPr lang="de-DE" dirty="0"/>
              <a:t> </a:t>
            </a:r>
            <a:r>
              <a:rPr lang="de-DE" dirty="0" err="1"/>
              <a:t>și</a:t>
            </a:r>
            <a:r>
              <a:rPr lang="de-DE" dirty="0"/>
              <a:t> </a:t>
            </a:r>
            <a:r>
              <a:rPr lang="de-DE" dirty="0" err="1"/>
              <a:t>transformând</a:t>
            </a:r>
            <a:r>
              <a:rPr lang="de-DE" dirty="0"/>
              <a:t> </a:t>
            </a:r>
            <a:r>
              <a:rPr lang="de-DE" dirty="0" err="1"/>
              <a:t>însuși</a:t>
            </a:r>
            <a:r>
              <a:rPr lang="de-DE" dirty="0"/>
              <a:t> </a:t>
            </a:r>
            <a:r>
              <a:rPr lang="de-DE" dirty="0" err="1"/>
              <a:t>conceptul</a:t>
            </a:r>
            <a:r>
              <a:rPr lang="de-DE" dirty="0"/>
              <a:t> de </a:t>
            </a:r>
            <a:r>
              <a:rPr lang="de-DE" dirty="0" err="1"/>
              <a:t>securitate</a:t>
            </a:r>
            <a:r>
              <a:rPr lang="de-DE" dirty="0"/>
              <a:t> </a:t>
            </a:r>
            <a:r>
              <a:rPr lang="de-DE" dirty="0" err="1"/>
              <a:t>atât</a:t>
            </a:r>
            <a:r>
              <a:rPr lang="de-DE" dirty="0"/>
              <a:t> </a:t>
            </a:r>
            <a:r>
              <a:rPr lang="de-DE" dirty="0" err="1"/>
              <a:t>națională</a:t>
            </a:r>
            <a:r>
              <a:rPr lang="de-DE" dirty="0"/>
              <a:t>, </a:t>
            </a:r>
            <a:r>
              <a:rPr lang="de-DE" dirty="0" err="1"/>
              <a:t>cât</a:t>
            </a:r>
            <a:r>
              <a:rPr lang="de-DE" dirty="0"/>
              <a:t> </a:t>
            </a:r>
            <a:r>
              <a:rPr lang="de-DE" dirty="0" err="1"/>
              <a:t>și</a:t>
            </a:r>
            <a:r>
              <a:rPr lang="de-DE" dirty="0"/>
              <a:t> </a:t>
            </a:r>
            <a:r>
              <a:rPr lang="de-DE" dirty="0" err="1"/>
              <a:t>internațională</a:t>
            </a:r>
            <a:r>
              <a:rPr lang="de-DE" dirty="0"/>
              <a:t>. </a:t>
            </a:r>
            <a:endParaRPr lang="ru-RU" dirty="0"/>
          </a:p>
        </p:txBody>
      </p:sp>
    </p:spTree>
    <p:extLst>
      <p:ext uri="{BB962C8B-B14F-4D97-AF65-F5344CB8AC3E}">
        <p14:creationId xmlns:p14="http://schemas.microsoft.com/office/powerpoint/2010/main" val="218599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MD" dirty="0" smtClean="0"/>
              <a:t>Bibliografie</a:t>
            </a:r>
            <a:endParaRPr lang="ru-RU" dirty="0"/>
          </a:p>
        </p:txBody>
      </p:sp>
      <p:sp>
        <p:nvSpPr>
          <p:cNvPr id="3" name="Объект 2"/>
          <p:cNvSpPr>
            <a:spLocks noGrp="1"/>
          </p:cNvSpPr>
          <p:nvPr>
            <p:ph idx="1"/>
          </p:nvPr>
        </p:nvSpPr>
        <p:spPr/>
        <p:txBody>
          <a:bodyPr/>
          <a:lstStyle/>
          <a:p>
            <a:pPr marL="342900" indent="-342900">
              <a:buFont typeface="+mj-lt"/>
              <a:buAutoNum type="arabicPeriod"/>
            </a:pPr>
            <a:r>
              <a:rPr lang="ru-RU" dirty="0" err="1" smtClean="0"/>
              <a:t>Малинецкий</a:t>
            </a:r>
            <a:r>
              <a:rPr lang="ru-RU" dirty="0" smtClean="0"/>
              <a:t> </a:t>
            </a:r>
            <a:r>
              <a:rPr lang="ru-RU" dirty="0"/>
              <a:t>Г.Г. Теория риска и безопасности с точки зрения нелинейной </a:t>
            </a:r>
            <a:r>
              <a:rPr lang="ru-RU" dirty="0" smtClean="0"/>
              <a:t>динамики</a:t>
            </a:r>
            <a:r>
              <a:rPr lang="ro-MD" dirty="0" smtClean="0"/>
              <a:t> </a:t>
            </a:r>
            <a:r>
              <a:rPr lang="ru-RU" dirty="0" smtClean="0"/>
              <a:t>и </a:t>
            </a:r>
            <a:r>
              <a:rPr lang="ru-RU" dirty="0"/>
              <a:t>системного анализа / Международная конференция «Глобальные проблемы как </a:t>
            </a:r>
            <a:r>
              <a:rPr lang="ru-RU" dirty="0" smtClean="0"/>
              <a:t>источник</a:t>
            </a:r>
            <a:r>
              <a:rPr lang="ro-MD" dirty="0" smtClean="0"/>
              <a:t> </a:t>
            </a:r>
            <a:r>
              <a:rPr lang="ru-RU" dirty="0" smtClean="0"/>
              <a:t>чрезвычайных </a:t>
            </a:r>
            <a:r>
              <a:rPr lang="ru-RU" dirty="0"/>
              <a:t>ситуаций». Доклады и выступления / Под ред. Ю.Л. Воробьева М.: </a:t>
            </a:r>
            <a:r>
              <a:rPr lang="ru-RU" dirty="0" smtClean="0"/>
              <a:t>УРСС,</a:t>
            </a:r>
            <a:r>
              <a:rPr lang="ro-MD" dirty="0" smtClean="0"/>
              <a:t> </a:t>
            </a:r>
            <a:r>
              <a:rPr lang="ru-RU" dirty="0" smtClean="0"/>
              <a:t>2000</a:t>
            </a:r>
            <a:r>
              <a:rPr lang="ru-RU" dirty="0"/>
              <a:t>. С. 216–241</a:t>
            </a:r>
            <a:r>
              <a:rPr lang="ru-RU" dirty="0" smtClean="0"/>
              <a:t>.</a:t>
            </a:r>
            <a:endParaRPr lang="ro-MD" dirty="0" smtClean="0"/>
          </a:p>
          <a:p>
            <a:pPr marL="342900" indent="-342900">
              <a:buFont typeface="+mj-lt"/>
              <a:buAutoNum type="arabicPeriod"/>
            </a:pPr>
            <a:r>
              <a:rPr lang="ru-RU" dirty="0"/>
              <a:t>Лебедева М.М. Мировая политика: проблемы и тенденции развития / Мировая </a:t>
            </a:r>
            <a:r>
              <a:rPr lang="ru-RU" dirty="0" smtClean="0"/>
              <a:t>политика </a:t>
            </a:r>
            <a:r>
              <a:rPr lang="ru-RU" dirty="0"/>
              <a:t>и международные отношения на пороге третьего тысячелетия (Серия «Научные </a:t>
            </a:r>
            <a:r>
              <a:rPr lang="ru-RU" dirty="0" smtClean="0"/>
              <a:t>доклады</a:t>
            </a:r>
            <a:r>
              <a:rPr lang="ru-RU" dirty="0"/>
              <a:t>», выпуск </a:t>
            </a:r>
            <a:r>
              <a:rPr lang="ru-RU" dirty="0" err="1"/>
              <a:t>No</a:t>
            </a:r>
            <a:r>
              <a:rPr lang="ru-RU" dirty="0"/>
              <a:t> 104). М.: МОНФ, ООО «Издательский центр научных и учебных </a:t>
            </a:r>
            <a:r>
              <a:rPr lang="ru-RU" dirty="0" smtClean="0"/>
              <a:t>программ</a:t>
            </a:r>
            <a:r>
              <a:rPr lang="ru-RU" dirty="0"/>
              <a:t>», 2000. С. 10–28</a:t>
            </a:r>
            <a:r>
              <a:rPr lang="ru-RU" dirty="0" smtClean="0"/>
              <a:t>.</a:t>
            </a:r>
            <a:endParaRPr lang="ro-MD" dirty="0" smtClean="0"/>
          </a:p>
          <a:p>
            <a:pPr marL="342900" indent="-342900">
              <a:buFont typeface="+mj-lt"/>
              <a:buAutoNum type="arabicPeriod"/>
            </a:pPr>
            <a:r>
              <a:rPr lang="ru-RU" dirty="0">
                <a:latin typeface="Times New Roman" panose="02020603050405020304" pitchFamily="18" charset="0"/>
              </a:rPr>
              <a:t>Беляев Е.А. Информационная безопасность как глобальная проблема / </a:t>
            </a:r>
            <a:r>
              <a:rPr lang="ru-RU" dirty="0" err="1">
                <a:latin typeface="Times New Roman" panose="02020603050405020304" pitchFamily="18" charset="0"/>
              </a:rPr>
              <a:t>Международ</a:t>
            </a:r>
            <a:r>
              <a:rPr lang="ru-RU" dirty="0">
                <a:latin typeface="Times New Roman" panose="02020603050405020304" pitchFamily="18" charset="0"/>
              </a:rPr>
              <a:t>-</a:t>
            </a:r>
            <a:r>
              <a:rPr lang="ru-RU" dirty="0"/>
              <a:t/>
            </a:r>
            <a:br>
              <a:rPr lang="ru-RU" dirty="0"/>
            </a:br>
            <a:r>
              <a:rPr lang="ru-RU" dirty="0" err="1">
                <a:latin typeface="Times New Roman" panose="02020603050405020304" pitchFamily="18" charset="0"/>
              </a:rPr>
              <a:t>ная</a:t>
            </a:r>
            <a:r>
              <a:rPr lang="ru-RU" dirty="0">
                <a:latin typeface="Times New Roman" panose="02020603050405020304" pitchFamily="18" charset="0"/>
              </a:rPr>
              <a:t> конференция «Глобальные проблемы как источник чрезвычайных ситуаций». Доклады</a:t>
            </a:r>
            <a:r>
              <a:rPr lang="ru-RU" dirty="0"/>
              <a:t/>
            </a:r>
            <a:br>
              <a:rPr lang="ru-RU" dirty="0"/>
            </a:br>
            <a:r>
              <a:rPr lang="ru-RU" dirty="0">
                <a:latin typeface="Times New Roman" panose="02020603050405020304" pitchFamily="18" charset="0"/>
              </a:rPr>
              <a:t>и выступления / Под ред. Ю.Л. Воробьева М.: УРСС, 2000. С. 123–134.</a:t>
            </a:r>
            <a:endParaRPr lang="ru-RU" dirty="0"/>
          </a:p>
        </p:txBody>
      </p:sp>
    </p:spTree>
    <p:extLst>
      <p:ext uri="{BB962C8B-B14F-4D97-AF65-F5344CB8AC3E}">
        <p14:creationId xmlns:p14="http://schemas.microsoft.com/office/powerpoint/2010/main" val="388426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t>Cuprins</a:t>
            </a:r>
            <a:endParaRPr lang="ru-RU" dirty="0"/>
          </a:p>
        </p:txBody>
      </p:sp>
      <p:sp>
        <p:nvSpPr>
          <p:cNvPr id="3" name="Объект 2"/>
          <p:cNvSpPr>
            <a:spLocks noGrp="1"/>
          </p:cNvSpPr>
          <p:nvPr>
            <p:ph idx="1"/>
          </p:nvPr>
        </p:nvSpPr>
        <p:spPr>
          <a:xfrm>
            <a:off x="532737" y="1025719"/>
            <a:ext cx="10284489" cy="4765482"/>
          </a:xfrm>
        </p:spPr>
        <p:txBody>
          <a:bodyPr>
            <a:noAutofit/>
          </a:bodyPr>
          <a:lstStyle/>
          <a:p>
            <a:pPr marL="457200" indent="-457200">
              <a:buFont typeface="+mj-lt"/>
              <a:buAutoNum type="arabicPeriod"/>
            </a:pPr>
            <a:endParaRPr lang="ro-MD" sz="3200" dirty="0" smtClean="0"/>
          </a:p>
          <a:p>
            <a:pPr marL="457200" indent="-457200">
              <a:buFont typeface="+mj-lt"/>
              <a:buAutoNum type="arabicPeriod"/>
            </a:pPr>
            <a:endParaRPr lang="ro-MD" sz="3200" dirty="0" smtClean="0"/>
          </a:p>
          <a:p>
            <a:pPr marL="457200" indent="-457200">
              <a:buFont typeface="+mj-lt"/>
              <a:buAutoNum type="arabicPeriod"/>
            </a:pPr>
            <a:r>
              <a:rPr lang="ro-MD" sz="3200" dirty="0" smtClean="0"/>
              <a:t>Introducere</a:t>
            </a:r>
            <a:endParaRPr lang="ro-MD" sz="3200" dirty="0"/>
          </a:p>
          <a:p>
            <a:pPr marL="457200" indent="-457200">
              <a:buFont typeface="+mj-lt"/>
              <a:buAutoNum type="arabicPeriod"/>
            </a:pPr>
            <a:r>
              <a:rPr lang="en-US" sz="3200" dirty="0" smtClean="0"/>
              <a:t>Interpretări </a:t>
            </a:r>
            <a:r>
              <a:rPr lang="en-US" sz="3200" dirty="0"/>
              <a:t>cu </a:t>
            </a:r>
            <a:r>
              <a:rPr lang="en-US" sz="3200" dirty="0" err="1"/>
              <a:t>privire</a:t>
            </a:r>
            <a:r>
              <a:rPr lang="en-US" sz="3200" dirty="0"/>
              <a:t> la </a:t>
            </a:r>
            <a:r>
              <a:rPr lang="en-US" sz="3200" dirty="0" err="1"/>
              <a:t>rolul</a:t>
            </a:r>
            <a:r>
              <a:rPr lang="en-US" sz="3200" dirty="0"/>
              <a:t> </a:t>
            </a:r>
            <a:r>
              <a:rPr lang="en-US" sz="3200" dirty="0" err="1"/>
              <a:t>serviciilor</a:t>
            </a:r>
            <a:r>
              <a:rPr lang="en-US" sz="3200" dirty="0"/>
              <a:t> </a:t>
            </a:r>
            <a:r>
              <a:rPr lang="en-US" sz="3200" dirty="0" smtClean="0"/>
              <a:t>de</a:t>
            </a:r>
            <a:r>
              <a:rPr lang="ro-MD" sz="3200" dirty="0" smtClean="0"/>
              <a:t> </a:t>
            </a:r>
            <a:r>
              <a:rPr lang="en-US" sz="3200" dirty="0" err="1" smtClean="0"/>
              <a:t>informații</a:t>
            </a:r>
            <a:r>
              <a:rPr lang="en-US" sz="3200" dirty="0" smtClean="0"/>
              <a:t> </a:t>
            </a:r>
            <a:r>
              <a:rPr lang="en-US" sz="3200" dirty="0" err="1"/>
              <a:t>în</a:t>
            </a:r>
            <a:r>
              <a:rPr lang="en-US" sz="3200" dirty="0"/>
              <a:t> </a:t>
            </a:r>
            <a:r>
              <a:rPr lang="en-US" sz="3200" dirty="0" err="1"/>
              <a:t>condițiile</a:t>
            </a:r>
            <a:r>
              <a:rPr lang="en-US" sz="3200" dirty="0"/>
              <a:t> </a:t>
            </a:r>
            <a:r>
              <a:rPr lang="en-US" sz="3200" dirty="0" err="1"/>
              <a:t>provocărilor</a:t>
            </a:r>
            <a:r>
              <a:rPr lang="en-US" sz="3200" dirty="0"/>
              <a:t> </a:t>
            </a:r>
            <a:r>
              <a:rPr lang="en-US" sz="3200" dirty="0" err="1" smtClean="0"/>
              <a:t>globale</a:t>
            </a:r>
            <a:endParaRPr lang="ro-MD" sz="3200" dirty="0" smtClean="0"/>
          </a:p>
          <a:p>
            <a:pPr marL="457200" indent="-457200">
              <a:buFont typeface="+mj-lt"/>
              <a:buAutoNum type="arabicPeriod"/>
            </a:pPr>
            <a:r>
              <a:rPr lang="en-US" sz="3200" dirty="0"/>
              <a:t>Acțiunile informative ale </a:t>
            </a:r>
            <a:r>
              <a:rPr lang="en-US" sz="3200" dirty="0" err="1"/>
              <a:t>serviciilor</a:t>
            </a:r>
            <a:r>
              <a:rPr lang="en-US" sz="3200" dirty="0"/>
              <a:t> </a:t>
            </a:r>
            <a:r>
              <a:rPr lang="en-US" sz="3200" dirty="0" smtClean="0"/>
              <a:t>de</a:t>
            </a:r>
            <a:r>
              <a:rPr lang="ro-MD" sz="3200" dirty="0" smtClean="0"/>
              <a:t> </a:t>
            </a:r>
            <a:r>
              <a:rPr lang="en-US" sz="3200" dirty="0" err="1" smtClean="0"/>
              <a:t>informații</a:t>
            </a:r>
            <a:r>
              <a:rPr lang="en-US" sz="3200" dirty="0" smtClean="0"/>
              <a:t> </a:t>
            </a:r>
            <a:r>
              <a:rPr lang="en-US" sz="3200" dirty="0" err="1"/>
              <a:t>privind</a:t>
            </a:r>
            <a:r>
              <a:rPr lang="en-US" sz="3200" dirty="0"/>
              <a:t> </a:t>
            </a:r>
            <a:r>
              <a:rPr lang="en-US" sz="3200" dirty="0" err="1"/>
              <a:t>domeniile</a:t>
            </a:r>
            <a:r>
              <a:rPr lang="en-US" sz="3200" dirty="0"/>
              <a:t> </a:t>
            </a:r>
            <a:r>
              <a:rPr lang="en-US" sz="3200" dirty="0" err="1"/>
              <a:t>politice</a:t>
            </a:r>
            <a:r>
              <a:rPr lang="en-US" sz="3200" dirty="0"/>
              <a:t> </a:t>
            </a:r>
            <a:r>
              <a:rPr lang="en-US" sz="3200" dirty="0" err="1" smtClean="0"/>
              <a:t>și</a:t>
            </a:r>
            <a:r>
              <a:rPr lang="ro-MD" sz="3200" dirty="0" smtClean="0"/>
              <a:t> </a:t>
            </a:r>
            <a:r>
              <a:rPr lang="en-US" sz="3200" dirty="0" err="1" smtClean="0"/>
              <a:t>strategice</a:t>
            </a:r>
            <a:r>
              <a:rPr lang="en-US" sz="3200" dirty="0"/>
              <a:t>, </a:t>
            </a:r>
            <a:r>
              <a:rPr lang="en-US" sz="3200" dirty="0" err="1"/>
              <a:t>potențialul</a:t>
            </a:r>
            <a:r>
              <a:rPr lang="en-US" sz="3200" dirty="0"/>
              <a:t> </a:t>
            </a:r>
            <a:r>
              <a:rPr lang="en-US" sz="3200" dirty="0" err="1"/>
              <a:t>militar</a:t>
            </a:r>
            <a:r>
              <a:rPr lang="en-US" sz="3200" dirty="0"/>
              <a:t> </a:t>
            </a:r>
            <a:r>
              <a:rPr lang="en-US" sz="3200" dirty="0" err="1"/>
              <a:t>și</a:t>
            </a:r>
            <a:r>
              <a:rPr lang="en-US" sz="3200" dirty="0"/>
              <a:t> </a:t>
            </a:r>
            <a:r>
              <a:rPr lang="en-US" sz="3200" dirty="0" smtClean="0"/>
              <a:t>economic,</a:t>
            </a:r>
            <a:r>
              <a:rPr lang="ro-MD" sz="3200" dirty="0" smtClean="0"/>
              <a:t> </a:t>
            </a:r>
            <a:r>
              <a:rPr lang="en-US" sz="3200" dirty="0" err="1" smtClean="0"/>
              <a:t>resursele</a:t>
            </a:r>
            <a:r>
              <a:rPr lang="en-US" sz="3200" dirty="0" smtClean="0"/>
              <a:t> </a:t>
            </a:r>
            <a:r>
              <a:rPr lang="en-US" sz="3200" dirty="0" err="1"/>
              <a:t>umane</a:t>
            </a:r>
            <a:r>
              <a:rPr lang="en-US" sz="3200" dirty="0"/>
              <a:t> </a:t>
            </a:r>
            <a:r>
              <a:rPr lang="en-US" sz="3200" dirty="0" err="1"/>
              <a:t>și</a:t>
            </a:r>
            <a:r>
              <a:rPr lang="en-US" sz="3200" dirty="0"/>
              <a:t> </a:t>
            </a:r>
            <a:r>
              <a:rPr lang="en-US" sz="3200" dirty="0" err="1"/>
              <a:t>tehnologice</a:t>
            </a:r>
            <a:r>
              <a:rPr lang="en-US" sz="3200" dirty="0"/>
              <a:t> cu </a:t>
            </a:r>
            <a:r>
              <a:rPr lang="en-US" sz="3200" dirty="0" err="1" smtClean="0"/>
              <a:t>relevanță</a:t>
            </a:r>
            <a:r>
              <a:rPr lang="ro-MD" sz="3200" dirty="0" smtClean="0"/>
              <a:t> </a:t>
            </a:r>
            <a:r>
              <a:rPr lang="en-US" sz="3200" dirty="0" err="1" smtClean="0"/>
              <a:t>strategică</a:t>
            </a:r>
            <a:endParaRPr lang="ro-MD" sz="3200" dirty="0" smtClean="0"/>
          </a:p>
          <a:p>
            <a:pPr marL="457200" indent="-457200">
              <a:buFont typeface="+mj-lt"/>
              <a:buAutoNum type="arabicPeriod"/>
            </a:pPr>
            <a:r>
              <a:rPr lang="it-IT" sz="3200" dirty="0"/>
              <a:t>Strategii globale de asigurare a </a:t>
            </a:r>
            <a:r>
              <a:rPr lang="it-IT" sz="3200" dirty="0" smtClean="0"/>
              <a:t>securităţii</a:t>
            </a:r>
            <a:r>
              <a:rPr lang="ro-MD" sz="3200" dirty="0" smtClean="0"/>
              <a:t> </a:t>
            </a:r>
            <a:r>
              <a:rPr lang="it-IT" sz="3200" dirty="0" smtClean="0"/>
              <a:t>internaţionale</a:t>
            </a:r>
            <a:r>
              <a:rPr lang="it-IT" sz="3200" dirty="0"/>
              <a:t>.</a:t>
            </a:r>
            <a:endParaRPr lang="en-US" sz="3200" dirty="0" smtClean="0"/>
          </a:p>
          <a:p>
            <a:pPr marL="457200" indent="-457200">
              <a:buFont typeface="+mj-lt"/>
              <a:buAutoNum type="arabicPeriod"/>
            </a:pPr>
            <a:r>
              <a:rPr lang="ro-MD" sz="3200" dirty="0" smtClean="0"/>
              <a:t>Concluzie</a:t>
            </a:r>
            <a:endParaRPr lang="ru-RU" sz="3200" dirty="0"/>
          </a:p>
        </p:txBody>
      </p:sp>
    </p:spTree>
    <p:extLst>
      <p:ext uri="{BB962C8B-B14F-4D97-AF65-F5344CB8AC3E}">
        <p14:creationId xmlns:p14="http://schemas.microsoft.com/office/powerpoint/2010/main" val="298042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MD" dirty="0" smtClean="0">
                <a:solidFill>
                  <a:srgbClr val="FF0000"/>
                </a:solidFill>
              </a:rPr>
              <a:t>Intr0ducere</a:t>
            </a:r>
            <a:endParaRPr lang="ru-RU" dirty="0">
              <a:solidFill>
                <a:srgbClr val="FF0000"/>
              </a:solidFill>
            </a:endParaRPr>
          </a:p>
        </p:txBody>
      </p:sp>
      <p:sp>
        <p:nvSpPr>
          <p:cNvPr id="3" name="Объект 2"/>
          <p:cNvSpPr>
            <a:spLocks noGrp="1"/>
          </p:cNvSpPr>
          <p:nvPr>
            <p:ph idx="1"/>
          </p:nvPr>
        </p:nvSpPr>
        <p:spPr/>
        <p:txBody>
          <a:bodyPr/>
          <a:lstStyle/>
          <a:p>
            <a:r>
              <a:rPr lang="de-DE" dirty="0">
                <a:latin typeface="Bahnschrift" panose="020B0502040204020203" pitchFamily="34" charset="0"/>
              </a:rPr>
              <a:t>Din </a:t>
            </a:r>
            <a:r>
              <a:rPr lang="de-DE" dirty="0" err="1">
                <a:latin typeface="Bahnschrift" panose="020B0502040204020203" pitchFamily="34" charset="0"/>
              </a:rPr>
              <a:t>punct</a:t>
            </a:r>
            <a:r>
              <a:rPr lang="de-DE" dirty="0">
                <a:latin typeface="Bahnschrift" panose="020B0502040204020203" pitchFamily="34" charset="0"/>
              </a:rPr>
              <a:t> de </a:t>
            </a:r>
            <a:r>
              <a:rPr lang="de-DE" dirty="0" err="1">
                <a:latin typeface="Bahnschrift" panose="020B0502040204020203" pitchFamily="34" charset="0"/>
              </a:rPr>
              <a:t>vedere</a:t>
            </a:r>
            <a:r>
              <a:rPr lang="de-DE" dirty="0">
                <a:latin typeface="Bahnschrift" panose="020B0502040204020203" pitchFamily="34" charset="0"/>
              </a:rPr>
              <a:t> al </a:t>
            </a:r>
            <a:r>
              <a:rPr lang="de-DE" dirty="0" err="1">
                <a:latin typeface="Bahnschrift" panose="020B0502040204020203" pitchFamily="34" charset="0"/>
              </a:rPr>
              <a:t>evoluției</a:t>
            </a:r>
            <a:r>
              <a:rPr lang="de-DE" dirty="0">
                <a:latin typeface="Bahnschrift" panose="020B0502040204020203" pitchFamily="34" charset="0"/>
              </a:rPr>
              <a:t> </a:t>
            </a:r>
            <a:r>
              <a:rPr lang="de-DE" dirty="0" err="1">
                <a:latin typeface="Bahnschrift" panose="020B0502040204020203" pitchFamily="34" charset="0"/>
              </a:rPr>
              <a:t>sistemului</a:t>
            </a:r>
            <a:r>
              <a:rPr lang="de-DE" dirty="0">
                <a:latin typeface="Bahnschrift" panose="020B0502040204020203" pitchFamily="34" charset="0"/>
              </a:rPr>
              <a:t> de </a:t>
            </a:r>
            <a:r>
              <a:rPr lang="de-DE" dirty="0" err="1">
                <a:latin typeface="Bahnschrift" panose="020B0502040204020203" pitchFamily="34" charset="0"/>
              </a:rPr>
              <a:t>relații</a:t>
            </a:r>
            <a:r>
              <a:rPr lang="de-DE" dirty="0">
                <a:latin typeface="Bahnschrift" panose="020B0502040204020203" pitchFamily="34" charset="0"/>
              </a:rPr>
              <a:t> </a:t>
            </a:r>
            <a:r>
              <a:rPr lang="de-DE" dirty="0" err="1">
                <a:latin typeface="Bahnschrift" panose="020B0502040204020203" pitchFamily="34" charset="0"/>
              </a:rPr>
              <a:t>internaționale</a:t>
            </a:r>
            <a:r>
              <a:rPr lang="de-DE" dirty="0">
                <a:latin typeface="Bahnschrift" panose="020B0502040204020203" pitchFamily="34" charset="0"/>
              </a:rPr>
              <a:t>, </a:t>
            </a:r>
            <a:r>
              <a:rPr lang="de-DE" dirty="0" err="1">
                <a:latin typeface="Bahnschrift" panose="020B0502040204020203" pitchFamily="34" charset="0"/>
              </a:rPr>
              <a:t>granița</a:t>
            </a:r>
            <a:r>
              <a:rPr lang="de-DE" dirty="0">
                <a:latin typeface="Bahnschrift" panose="020B0502040204020203" pitchFamily="34" charset="0"/>
              </a:rPr>
              <a:t> </a:t>
            </a:r>
            <a:r>
              <a:rPr lang="de-DE" dirty="0" err="1">
                <a:latin typeface="Bahnschrift" panose="020B0502040204020203" pitchFamily="34" charset="0"/>
              </a:rPr>
              <a:t>dintre</a:t>
            </a:r>
            <a:r>
              <a:rPr lang="de-DE" dirty="0">
                <a:latin typeface="Bahnschrift" panose="020B0502040204020203" pitchFamily="34" charset="0"/>
              </a:rPr>
              <a:t> </a:t>
            </a:r>
            <a:r>
              <a:rPr lang="de-DE" dirty="0" err="1">
                <a:latin typeface="Bahnschrift" panose="020B0502040204020203" pitchFamily="34" charset="0"/>
              </a:rPr>
              <a:t>epoca</a:t>
            </a:r>
            <a:r>
              <a:rPr lang="de-DE" dirty="0">
                <a:latin typeface="Bahnschrift" panose="020B0502040204020203" pitchFamily="34" charset="0"/>
              </a:rPr>
              <a:t> </a:t>
            </a:r>
            <a:r>
              <a:rPr lang="de-DE" dirty="0" err="1">
                <a:latin typeface="Bahnschrift" panose="020B0502040204020203" pitchFamily="34" charset="0"/>
              </a:rPr>
              <a:t>modernă</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t>
            </a:r>
            <a:r>
              <a:rPr lang="de-DE" dirty="0" err="1">
                <a:latin typeface="Bahnschrift" panose="020B0502040204020203" pitchFamily="34" charset="0"/>
              </a:rPr>
              <a:t>predecesorul</a:t>
            </a:r>
            <a:r>
              <a:rPr lang="de-DE" dirty="0">
                <a:latin typeface="Bahnschrift" panose="020B0502040204020203" pitchFamily="34" charset="0"/>
              </a:rPr>
              <a:t> ei </a:t>
            </a:r>
            <a:r>
              <a:rPr lang="de-DE" dirty="0" err="1">
                <a:latin typeface="Bahnschrift" panose="020B0502040204020203" pitchFamily="34" charset="0"/>
              </a:rPr>
              <a:t>imediat</a:t>
            </a:r>
            <a:r>
              <a:rPr lang="de-DE" dirty="0">
                <a:latin typeface="Bahnschrift" panose="020B0502040204020203" pitchFamily="34" charset="0"/>
              </a:rPr>
              <a:t> - </a:t>
            </a:r>
            <a:r>
              <a:rPr lang="de-DE" dirty="0" err="1">
                <a:latin typeface="Bahnschrift" panose="020B0502040204020203" pitchFamily="34" charset="0"/>
              </a:rPr>
              <a:t>perioada</a:t>
            </a:r>
            <a:r>
              <a:rPr lang="de-DE" dirty="0">
                <a:latin typeface="Bahnschrift" panose="020B0502040204020203" pitchFamily="34" charset="0"/>
              </a:rPr>
              <a:t> </a:t>
            </a:r>
            <a:r>
              <a:rPr lang="de-DE" dirty="0" err="1">
                <a:latin typeface="Bahnschrift" panose="020B0502040204020203" pitchFamily="34" charset="0"/>
              </a:rPr>
              <a:t>Războiului</a:t>
            </a:r>
            <a:r>
              <a:rPr lang="de-DE" dirty="0">
                <a:latin typeface="Bahnschrift" panose="020B0502040204020203" pitchFamily="34" charset="0"/>
              </a:rPr>
              <a:t> </a:t>
            </a:r>
            <a:r>
              <a:rPr lang="de-DE" dirty="0" err="1">
                <a:latin typeface="Bahnschrift" panose="020B0502040204020203" pitchFamily="34" charset="0"/>
              </a:rPr>
              <a:t>Rece</a:t>
            </a:r>
            <a:r>
              <a:rPr lang="de-DE" dirty="0">
                <a:latin typeface="Bahnschrift" panose="020B0502040204020203" pitchFamily="34" charset="0"/>
              </a:rPr>
              <a:t> - se </a:t>
            </a:r>
            <a:r>
              <a:rPr lang="de-DE" dirty="0" err="1">
                <a:latin typeface="Bahnschrift" panose="020B0502040204020203" pitchFamily="34" charset="0"/>
              </a:rPr>
              <a:t>încadrează</a:t>
            </a:r>
            <a:r>
              <a:rPr lang="de-DE" dirty="0">
                <a:latin typeface="Bahnschrift" panose="020B0502040204020203" pitchFamily="34" charset="0"/>
              </a:rPr>
              <a:t> la </a:t>
            </a:r>
            <a:r>
              <a:rPr lang="de-DE" dirty="0" err="1">
                <a:latin typeface="Bahnschrift" panose="020B0502040204020203" pitchFamily="34" charset="0"/>
              </a:rPr>
              <a:t>sfârșitul</a:t>
            </a:r>
            <a:r>
              <a:rPr lang="de-DE" dirty="0">
                <a:latin typeface="Bahnschrift" panose="020B0502040204020203" pitchFamily="34" charset="0"/>
              </a:rPr>
              <a:t> </a:t>
            </a:r>
            <a:r>
              <a:rPr lang="de-DE" dirty="0" err="1">
                <a:latin typeface="Bahnschrift" panose="020B0502040204020203" pitchFamily="34" charset="0"/>
              </a:rPr>
              <a:t>anilor</a:t>
            </a:r>
            <a:r>
              <a:rPr lang="de-DE" dirty="0">
                <a:latin typeface="Bahnschrift" panose="020B0502040204020203" pitchFamily="34" charset="0"/>
              </a:rPr>
              <a:t> 1980 - </a:t>
            </a:r>
            <a:r>
              <a:rPr lang="de-DE" dirty="0" err="1">
                <a:latin typeface="Bahnschrift" panose="020B0502040204020203" pitchFamily="34" charset="0"/>
              </a:rPr>
              <a:t>începutul</a:t>
            </a:r>
            <a:r>
              <a:rPr lang="de-DE" dirty="0">
                <a:latin typeface="Bahnschrift" panose="020B0502040204020203" pitchFamily="34" charset="0"/>
              </a:rPr>
              <a:t> </a:t>
            </a:r>
            <a:r>
              <a:rPr lang="de-DE" dirty="0" err="1">
                <a:latin typeface="Bahnschrift" panose="020B0502040204020203" pitchFamily="34" charset="0"/>
              </a:rPr>
              <a:t>anilor</a:t>
            </a:r>
            <a:r>
              <a:rPr lang="de-DE" dirty="0">
                <a:latin typeface="Bahnschrift" panose="020B0502040204020203" pitchFamily="34" charset="0"/>
              </a:rPr>
              <a:t> 1990. </a:t>
            </a:r>
            <a:r>
              <a:rPr lang="de-DE" dirty="0" err="1">
                <a:latin typeface="Bahnschrift" panose="020B0502040204020203" pitchFamily="34" charset="0"/>
              </a:rPr>
              <a:t>Încheierea</a:t>
            </a:r>
            <a:r>
              <a:rPr lang="de-DE" dirty="0">
                <a:latin typeface="Bahnschrift" panose="020B0502040204020203" pitchFamily="34" charset="0"/>
              </a:rPr>
              <a:t> </a:t>
            </a:r>
            <a:r>
              <a:rPr lang="de-DE" dirty="0" err="1">
                <a:latin typeface="Bahnschrift" panose="020B0502040204020203" pitchFamily="34" charset="0"/>
              </a:rPr>
              <a:t>confruntării</a:t>
            </a:r>
            <a:r>
              <a:rPr lang="de-DE" dirty="0">
                <a:latin typeface="Bahnschrift" panose="020B0502040204020203" pitchFamily="34" charset="0"/>
              </a:rPr>
              <a:t> </a:t>
            </a:r>
            <a:r>
              <a:rPr lang="de-DE" dirty="0" err="1">
                <a:latin typeface="Bahnschrift" panose="020B0502040204020203" pitchFamily="34" charset="0"/>
              </a:rPr>
              <a:t>militaro-politice</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 </a:t>
            </a:r>
            <a:r>
              <a:rPr lang="de-DE" dirty="0" err="1">
                <a:latin typeface="Bahnschrift" panose="020B0502040204020203" pitchFamily="34" charset="0"/>
              </a:rPr>
              <a:t>confruntării</a:t>
            </a:r>
            <a:r>
              <a:rPr lang="de-DE" dirty="0">
                <a:latin typeface="Bahnschrift" panose="020B0502040204020203" pitchFamily="34" charset="0"/>
              </a:rPr>
              <a:t> </a:t>
            </a:r>
            <a:r>
              <a:rPr lang="de-DE" dirty="0" err="1">
                <a:latin typeface="Bahnschrift" panose="020B0502040204020203" pitchFamily="34" charset="0"/>
              </a:rPr>
              <a:t>ideologice</a:t>
            </a:r>
            <a:r>
              <a:rPr lang="de-DE" dirty="0">
                <a:latin typeface="Bahnschrift" panose="020B0502040204020203" pitchFamily="34" charset="0"/>
              </a:rPr>
              <a:t> </a:t>
            </a:r>
            <a:r>
              <a:rPr lang="de-DE" dirty="0" err="1">
                <a:latin typeface="Bahnschrift" panose="020B0502040204020203" pitchFamily="34" charset="0"/>
              </a:rPr>
              <a:t>dintre</a:t>
            </a:r>
            <a:r>
              <a:rPr lang="de-DE" dirty="0">
                <a:latin typeface="Bahnschrift" panose="020B0502040204020203" pitchFamily="34" charset="0"/>
              </a:rPr>
              <a:t> </a:t>
            </a:r>
            <a:r>
              <a:rPr lang="de-DE" dirty="0" err="1">
                <a:latin typeface="Bahnschrift" panose="020B0502040204020203" pitchFamily="34" charset="0"/>
              </a:rPr>
              <a:t>Est</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t>
            </a:r>
            <a:r>
              <a:rPr lang="de-DE" dirty="0" err="1">
                <a:latin typeface="Bahnschrift" panose="020B0502040204020203" pitchFamily="34" charset="0"/>
              </a:rPr>
              <a:t>Vest</a:t>
            </a:r>
            <a:r>
              <a:rPr lang="de-DE" dirty="0">
                <a:latin typeface="Bahnschrift" panose="020B0502040204020203" pitchFamily="34" charset="0"/>
              </a:rPr>
              <a:t>, </a:t>
            </a:r>
            <a:r>
              <a:rPr lang="de-DE" dirty="0" err="1">
                <a:latin typeface="Bahnschrift" panose="020B0502040204020203" pitchFamily="34" charset="0"/>
              </a:rPr>
              <a:t>Uniunea</a:t>
            </a:r>
            <a:r>
              <a:rPr lang="de-DE" dirty="0">
                <a:latin typeface="Bahnschrift" panose="020B0502040204020203" pitchFamily="34" charset="0"/>
              </a:rPr>
              <a:t> </a:t>
            </a:r>
            <a:r>
              <a:rPr lang="de-DE" dirty="0" err="1">
                <a:latin typeface="Bahnschrift" panose="020B0502040204020203" pitchFamily="34" charset="0"/>
              </a:rPr>
              <a:t>Sovietică</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RPC; </a:t>
            </a:r>
            <a:r>
              <a:rPr lang="de-DE" dirty="0" err="1">
                <a:latin typeface="Bahnschrift" panose="020B0502040204020203" pitchFamily="34" charset="0"/>
              </a:rPr>
              <a:t>începutul</a:t>
            </a:r>
            <a:r>
              <a:rPr lang="de-DE" dirty="0">
                <a:latin typeface="Bahnschrift" panose="020B0502040204020203" pitchFamily="34" charset="0"/>
              </a:rPr>
              <a:t> </a:t>
            </a:r>
            <a:r>
              <a:rPr lang="de-DE" dirty="0" err="1">
                <a:latin typeface="Bahnschrift" panose="020B0502040204020203" pitchFamily="34" charset="0"/>
              </a:rPr>
              <a:t>erei</a:t>
            </a:r>
            <a:r>
              <a:rPr lang="de-DE" dirty="0">
                <a:latin typeface="Bahnschrift" panose="020B0502040204020203" pitchFamily="34" charset="0"/>
              </a:rPr>
              <a:t> </a:t>
            </a:r>
            <a:r>
              <a:rPr lang="de-DE" dirty="0" err="1">
                <a:latin typeface="Bahnschrift" panose="020B0502040204020203" pitchFamily="34" charset="0"/>
              </a:rPr>
              <a:t>reformelor</a:t>
            </a:r>
            <a:r>
              <a:rPr lang="de-DE" dirty="0">
                <a:latin typeface="Bahnschrift" panose="020B0502040204020203" pitchFamily="34" charset="0"/>
              </a:rPr>
              <a:t> </a:t>
            </a:r>
            <a:r>
              <a:rPr lang="de-DE" dirty="0" err="1">
                <a:latin typeface="Bahnschrift" panose="020B0502040204020203" pitchFamily="34" charset="0"/>
              </a:rPr>
              <a:t>în</a:t>
            </a:r>
            <a:r>
              <a:rPr lang="de-DE" dirty="0">
                <a:latin typeface="Bahnschrift" panose="020B0502040204020203" pitchFamily="34" charset="0"/>
              </a:rPr>
              <a:t> China; </a:t>
            </a:r>
            <a:r>
              <a:rPr lang="de-DE" dirty="0" err="1">
                <a:latin typeface="Bahnschrift" panose="020B0502040204020203" pitchFamily="34" charset="0"/>
              </a:rPr>
              <a:t>accelerarea</a:t>
            </a:r>
            <a:r>
              <a:rPr lang="de-DE" dirty="0">
                <a:latin typeface="Bahnschrift" panose="020B0502040204020203" pitchFamily="34" charset="0"/>
              </a:rPr>
              <a:t> </a:t>
            </a:r>
            <a:r>
              <a:rPr lang="de-DE" dirty="0" err="1">
                <a:latin typeface="Bahnschrift" panose="020B0502040204020203" pitchFamily="34" charset="0"/>
              </a:rPr>
              <a:t>creșterii</a:t>
            </a:r>
            <a:r>
              <a:rPr lang="de-DE" dirty="0">
                <a:latin typeface="Bahnschrift" panose="020B0502040204020203" pitchFamily="34" charset="0"/>
              </a:rPr>
              <a:t> </a:t>
            </a:r>
            <a:r>
              <a:rPr lang="de-DE" dirty="0" err="1">
                <a:latin typeface="Bahnschrift" panose="020B0502040204020203" pitchFamily="34" charset="0"/>
              </a:rPr>
              <a:t>economice</a:t>
            </a:r>
            <a:r>
              <a:rPr lang="de-DE" dirty="0">
                <a:latin typeface="Bahnschrift" panose="020B0502040204020203" pitchFamily="34" charset="0"/>
              </a:rPr>
              <a:t> </a:t>
            </a:r>
            <a:r>
              <a:rPr lang="de-DE" dirty="0" err="1">
                <a:latin typeface="Bahnschrift" panose="020B0502040204020203" pitchFamily="34" charset="0"/>
              </a:rPr>
              <a:t>în</a:t>
            </a:r>
            <a:r>
              <a:rPr lang="de-DE" dirty="0">
                <a:latin typeface="Bahnschrift" panose="020B0502040204020203" pitchFamily="34" charset="0"/>
              </a:rPr>
              <a:t> </a:t>
            </a:r>
            <a:r>
              <a:rPr lang="de-DE" dirty="0" err="1">
                <a:latin typeface="Bahnschrift" panose="020B0502040204020203" pitchFamily="34" charset="0"/>
              </a:rPr>
              <a:t>India</a:t>
            </a:r>
            <a:r>
              <a:rPr lang="de-DE" dirty="0">
                <a:latin typeface="Bahnschrift" panose="020B0502040204020203" pitchFamily="34" charset="0"/>
              </a:rPr>
              <a:t>; </a:t>
            </a:r>
            <a:r>
              <a:rPr lang="de-DE" dirty="0" err="1">
                <a:latin typeface="Bahnschrift" panose="020B0502040204020203" pitchFamily="34" charset="0"/>
              </a:rPr>
              <a:t>începutul</a:t>
            </a:r>
            <a:r>
              <a:rPr lang="de-DE" dirty="0">
                <a:latin typeface="Bahnschrift" panose="020B0502040204020203" pitchFamily="34" charset="0"/>
              </a:rPr>
              <a:t> </a:t>
            </a:r>
            <a:r>
              <a:rPr lang="de-DE" dirty="0" err="1">
                <a:latin typeface="Bahnschrift" panose="020B0502040204020203" pitchFamily="34" charset="0"/>
              </a:rPr>
              <a:t>formării</a:t>
            </a:r>
            <a:r>
              <a:rPr lang="de-DE" dirty="0">
                <a:latin typeface="Bahnschrift" panose="020B0502040204020203" pitchFamily="34" charset="0"/>
              </a:rPr>
              <a:t> </a:t>
            </a:r>
            <a:r>
              <a:rPr lang="de-DE" dirty="0" err="1">
                <a:latin typeface="Bahnschrift" panose="020B0502040204020203" pitchFamily="34" charset="0"/>
              </a:rPr>
              <a:t>unei</a:t>
            </a:r>
            <a:r>
              <a:rPr lang="de-DE" dirty="0">
                <a:latin typeface="Bahnschrift" panose="020B0502040204020203" pitchFamily="34" charset="0"/>
              </a:rPr>
              <a:t> Europe </a:t>
            </a:r>
            <a:r>
              <a:rPr lang="de-DE" dirty="0" err="1">
                <a:latin typeface="Bahnschrift" panose="020B0502040204020203" pitchFamily="34" charset="0"/>
              </a:rPr>
              <a:t>unite</a:t>
            </a:r>
            <a:r>
              <a:rPr lang="de-DE" dirty="0">
                <a:latin typeface="Bahnschrift" panose="020B0502040204020203" pitchFamily="34" charset="0"/>
              </a:rPr>
              <a:t> </a:t>
            </a:r>
            <a:r>
              <a:rPr lang="de-DE" dirty="0" err="1">
                <a:latin typeface="Bahnschrift" panose="020B0502040204020203" pitchFamily="34" charset="0"/>
              </a:rPr>
              <a:t>sub</a:t>
            </a:r>
            <a:r>
              <a:rPr lang="de-DE" dirty="0">
                <a:latin typeface="Bahnschrift" panose="020B0502040204020203" pitchFamily="34" charset="0"/>
              </a:rPr>
              <a:t> </a:t>
            </a:r>
            <a:r>
              <a:rPr lang="de-DE" dirty="0" err="1">
                <a:latin typeface="Bahnschrift" panose="020B0502040204020203" pitchFamily="34" charset="0"/>
              </a:rPr>
              <a:t>steagul</a:t>
            </a:r>
            <a:r>
              <a:rPr lang="de-DE" dirty="0">
                <a:latin typeface="Bahnschrift" panose="020B0502040204020203" pitchFamily="34" charset="0"/>
              </a:rPr>
              <a:t> </a:t>
            </a:r>
            <a:r>
              <a:rPr lang="de-DE" dirty="0" err="1">
                <a:latin typeface="Bahnschrift" panose="020B0502040204020203" pitchFamily="34" charset="0"/>
              </a:rPr>
              <a:t>Uniunii</a:t>
            </a:r>
            <a:r>
              <a:rPr lang="de-DE" dirty="0">
                <a:latin typeface="Bahnschrift" panose="020B0502040204020203" pitchFamily="34" charset="0"/>
              </a:rPr>
              <a:t> </a:t>
            </a:r>
            <a:r>
              <a:rPr lang="de-DE" dirty="0" err="1">
                <a:latin typeface="Bahnschrift" panose="020B0502040204020203" pitchFamily="34" charset="0"/>
              </a:rPr>
              <a:t>Europene</a:t>
            </a:r>
            <a:r>
              <a:rPr lang="de-DE" dirty="0">
                <a:latin typeface="Bahnschrift" panose="020B0502040204020203" pitchFamily="34" charset="0"/>
              </a:rPr>
              <a:t>; </a:t>
            </a:r>
            <a:r>
              <a:rPr lang="de-DE" dirty="0" err="1">
                <a:latin typeface="Bahnschrift" panose="020B0502040204020203" pitchFamily="34" charset="0"/>
              </a:rPr>
              <a:t>democratizarea</a:t>
            </a:r>
            <a:r>
              <a:rPr lang="de-DE" dirty="0">
                <a:latin typeface="Bahnschrift" panose="020B0502040204020203" pitchFamily="34" charset="0"/>
              </a:rPr>
              <a:t> a </a:t>
            </a:r>
            <a:r>
              <a:rPr lang="de-DE" dirty="0" err="1">
                <a:latin typeface="Bahnschrift" panose="020B0502040204020203" pitchFamily="34" charset="0"/>
              </a:rPr>
              <a:t>zeci</a:t>
            </a:r>
            <a:r>
              <a:rPr lang="de-DE" dirty="0">
                <a:latin typeface="Bahnschrift" panose="020B0502040204020203" pitchFamily="34" charset="0"/>
              </a:rPr>
              <a:t> de </a:t>
            </a:r>
            <a:r>
              <a:rPr lang="de-DE" dirty="0" err="1">
                <a:latin typeface="Bahnschrift" panose="020B0502040204020203" pitchFamily="34" charset="0"/>
              </a:rPr>
              <a:t>state</a:t>
            </a:r>
            <a:r>
              <a:rPr lang="de-DE" dirty="0">
                <a:latin typeface="Bahnschrift" panose="020B0502040204020203" pitchFamily="34" charset="0"/>
              </a:rPr>
              <a:t> </a:t>
            </a:r>
            <a:r>
              <a:rPr lang="de-DE" dirty="0" err="1">
                <a:latin typeface="Bahnschrift" panose="020B0502040204020203" pitchFamily="34" charset="0"/>
              </a:rPr>
              <a:t>din</a:t>
            </a:r>
            <a:r>
              <a:rPr lang="de-DE" dirty="0">
                <a:latin typeface="Bahnschrift" panose="020B0502040204020203" pitchFamily="34" charset="0"/>
              </a:rPr>
              <a:t> </a:t>
            </a:r>
            <a:r>
              <a:rPr lang="de-DE" dirty="0" err="1">
                <a:latin typeface="Bahnschrift" panose="020B0502040204020203" pitchFamily="34" charset="0"/>
              </a:rPr>
              <a:t>America</a:t>
            </a:r>
            <a:r>
              <a:rPr lang="de-DE" dirty="0">
                <a:latin typeface="Bahnschrift" panose="020B0502040204020203" pitchFamily="34" charset="0"/>
              </a:rPr>
              <a:t> </a:t>
            </a:r>
            <a:r>
              <a:rPr lang="de-DE" dirty="0" err="1">
                <a:latin typeface="Bahnschrift" panose="020B0502040204020203" pitchFamily="34" charset="0"/>
              </a:rPr>
              <a:t>Latină</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t>
            </a:r>
            <a:r>
              <a:rPr lang="de-DE" dirty="0" err="1">
                <a:latin typeface="Bahnschrift" panose="020B0502040204020203" pitchFamily="34" charset="0"/>
              </a:rPr>
              <a:t>Africa</a:t>
            </a:r>
            <a:r>
              <a:rPr lang="de-DE" dirty="0">
                <a:latin typeface="Bahnschrift" panose="020B0502040204020203" pitchFamily="34" charset="0"/>
              </a:rPr>
              <a:t> </a:t>
            </a:r>
            <a:r>
              <a:rPr lang="de-DE" dirty="0" err="1">
                <a:latin typeface="Bahnschrift" panose="020B0502040204020203" pitchFamily="34" charset="0"/>
              </a:rPr>
              <a:t>până</a:t>
            </a:r>
            <a:r>
              <a:rPr lang="de-DE" dirty="0">
                <a:latin typeface="Bahnschrift" panose="020B0502040204020203" pitchFamily="34" charset="0"/>
              </a:rPr>
              <a:t> </a:t>
            </a:r>
            <a:r>
              <a:rPr lang="de-DE" dirty="0" err="1">
                <a:latin typeface="Bahnschrift" panose="020B0502040204020203" pitchFamily="34" charset="0"/>
              </a:rPr>
              <a:t>în</a:t>
            </a:r>
            <a:r>
              <a:rPr lang="de-DE" dirty="0">
                <a:latin typeface="Bahnschrift" panose="020B0502040204020203" pitchFamily="34" charset="0"/>
              </a:rPr>
              <a:t> Europa de </a:t>
            </a:r>
            <a:r>
              <a:rPr lang="de-DE" dirty="0" err="1">
                <a:latin typeface="Bahnschrift" panose="020B0502040204020203" pitchFamily="34" charset="0"/>
              </a:rPr>
              <a:t>Est</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t>
            </a:r>
            <a:r>
              <a:rPr lang="de-DE" dirty="0" err="1">
                <a:latin typeface="Bahnschrift" panose="020B0502040204020203" pitchFamily="34" charset="0"/>
              </a:rPr>
              <a:t>Asia</a:t>
            </a:r>
            <a:r>
              <a:rPr lang="de-DE" dirty="0">
                <a:latin typeface="Bahnschrift" panose="020B0502040204020203" pitchFamily="34" charset="0"/>
              </a:rPr>
              <a:t> de Sud-</a:t>
            </a:r>
            <a:r>
              <a:rPr lang="de-DE" dirty="0" err="1">
                <a:latin typeface="Bahnschrift" panose="020B0502040204020203" pitchFamily="34" charset="0"/>
              </a:rPr>
              <a:t>Est</a:t>
            </a:r>
            <a:r>
              <a:rPr lang="de-DE" dirty="0">
                <a:latin typeface="Bahnschrift" panose="020B0502040204020203" pitchFamily="34" charset="0"/>
              </a:rPr>
              <a:t>: </a:t>
            </a:r>
            <a:r>
              <a:rPr lang="de-DE" dirty="0" err="1">
                <a:latin typeface="Bahnschrift" panose="020B0502040204020203" pitchFamily="34" charset="0"/>
              </a:rPr>
              <a:t>acestea</a:t>
            </a:r>
            <a:r>
              <a:rPr lang="de-DE" dirty="0">
                <a:latin typeface="Bahnschrift" panose="020B0502040204020203" pitchFamily="34" charset="0"/>
              </a:rPr>
              <a:t> </a:t>
            </a:r>
            <a:r>
              <a:rPr lang="de-DE" dirty="0" err="1">
                <a:latin typeface="Bahnschrift" panose="020B0502040204020203" pitchFamily="34" charset="0"/>
              </a:rPr>
              <a:t>și</a:t>
            </a:r>
            <a:r>
              <a:rPr lang="de-DE" dirty="0">
                <a:latin typeface="Bahnschrift" panose="020B0502040204020203" pitchFamily="34" charset="0"/>
              </a:rPr>
              <a:t> alte </a:t>
            </a:r>
            <a:r>
              <a:rPr lang="de-DE" dirty="0" err="1">
                <a:latin typeface="Bahnschrift" panose="020B0502040204020203" pitchFamily="34" charset="0"/>
              </a:rPr>
              <a:t>schimbări</a:t>
            </a:r>
            <a:r>
              <a:rPr lang="de-DE" dirty="0">
                <a:latin typeface="Bahnschrift" panose="020B0502040204020203" pitchFamily="34" charset="0"/>
              </a:rPr>
              <a:t> </a:t>
            </a:r>
            <a:r>
              <a:rPr lang="de-DE" dirty="0" err="1">
                <a:latin typeface="Bahnschrift" panose="020B0502040204020203" pitchFamily="34" charset="0"/>
              </a:rPr>
              <a:t>majore</a:t>
            </a:r>
            <a:r>
              <a:rPr lang="de-DE" dirty="0">
                <a:latin typeface="Bahnschrift" panose="020B0502040204020203" pitchFamily="34" charset="0"/>
              </a:rPr>
              <a:t> au </a:t>
            </a:r>
            <a:r>
              <a:rPr lang="de-DE" dirty="0" err="1">
                <a:latin typeface="Bahnschrift" panose="020B0502040204020203" pitchFamily="34" charset="0"/>
              </a:rPr>
              <a:t>marcat</a:t>
            </a:r>
            <a:r>
              <a:rPr lang="de-DE" dirty="0">
                <a:latin typeface="Bahnschrift" panose="020B0502040204020203" pitchFamily="34" charset="0"/>
              </a:rPr>
              <a:t> </a:t>
            </a:r>
            <a:r>
              <a:rPr lang="de-DE" dirty="0" err="1">
                <a:latin typeface="Bahnschrift" panose="020B0502040204020203" pitchFamily="34" charset="0"/>
              </a:rPr>
              <a:t>apariția</a:t>
            </a:r>
            <a:r>
              <a:rPr lang="de-DE" dirty="0">
                <a:latin typeface="Bahnschrift" panose="020B0502040204020203" pitchFamily="34" charset="0"/>
              </a:rPr>
              <a:t> </a:t>
            </a:r>
            <a:r>
              <a:rPr lang="de-DE" dirty="0" err="1">
                <a:latin typeface="Bahnschrift" panose="020B0502040204020203" pitchFamily="34" charset="0"/>
              </a:rPr>
              <a:t>unei</a:t>
            </a:r>
            <a:r>
              <a:rPr lang="de-DE" dirty="0">
                <a:latin typeface="Bahnschrift" panose="020B0502040204020203" pitchFamily="34" charset="0"/>
              </a:rPr>
              <a:t> </a:t>
            </a:r>
            <a:r>
              <a:rPr lang="de-DE" dirty="0" err="1">
                <a:latin typeface="Bahnschrift" panose="020B0502040204020203" pitchFamily="34" charset="0"/>
              </a:rPr>
              <a:t>noi</a:t>
            </a:r>
            <a:r>
              <a:rPr lang="de-DE" dirty="0">
                <a:latin typeface="Bahnschrift" panose="020B0502040204020203" pitchFamily="34" charset="0"/>
              </a:rPr>
              <a:t> </a:t>
            </a:r>
            <a:r>
              <a:rPr lang="de-DE" dirty="0" err="1">
                <a:latin typeface="Bahnschrift" panose="020B0502040204020203" pitchFamily="34" charset="0"/>
              </a:rPr>
              <a:t>calități</a:t>
            </a:r>
            <a:r>
              <a:rPr lang="de-DE" dirty="0">
                <a:latin typeface="Bahnschrift" panose="020B0502040204020203" pitchFamily="34" charset="0"/>
              </a:rPr>
              <a:t> a </a:t>
            </a:r>
            <a:r>
              <a:rPr lang="de-DE" dirty="0" err="1">
                <a:latin typeface="Bahnschrift" panose="020B0502040204020203" pitchFamily="34" charset="0"/>
              </a:rPr>
              <a:t>relațiilor</a:t>
            </a:r>
            <a:r>
              <a:rPr lang="de-DE" dirty="0">
                <a:latin typeface="Bahnschrift" panose="020B0502040204020203" pitchFamily="34" charset="0"/>
              </a:rPr>
              <a:t> </a:t>
            </a:r>
            <a:r>
              <a:rPr lang="de-DE" dirty="0" err="1">
                <a:latin typeface="Bahnschrift" panose="020B0502040204020203" pitchFamily="34" charset="0"/>
              </a:rPr>
              <a:t>internaționale</a:t>
            </a:r>
            <a:r>
              <a:rPr lang="de-DE" dirty="0">
                <a:latin typeface="Bahnschrift" panose="020B0502040204020203" pitchFamily="34" charset="0"/>
              </a:rPr>
              <a:t>. </a:t>
            </a:r>
            <a:r>
              <a:rPr lang="de-DE" dirty="0" err="1">
                <a:latin typeface="Bahnschrift" panose="020B0502040204020203" pitchFamily="34" charset="0"/>
              </a:rPr>
              <a:t>Această</a:t>
            </a:r>
            <a:r>
              <a:rPr lang="de-DE" dirty="0">
                <a:latin typeface="Bahnschrift" panose="020B0502040204020203" pitchFamily="34" charset="0"/>
              </a:rPr>
              <a:t> </a:t>
            </a:r>
            <a:r>
              <a:rPr lang="de-DE" dirty="0" err="1">
                <a:latin typeface="Bahnschrift" panose="020B0502040204020203" pitchFamily="34" charset="0"/>
              </a:rPr>
              <a:t>nouă</a:t>
            </a:r>
            <a:r>
              <a:rPr lang="de-DE" dirty="0">
                <a:latin typeface="Bahnschrift" panose="020B0502040204020203" pitchFamily="34" charset="0"/>
              </a:rPr>
              <a:t> </a:t>
            </a:r>
            <a:r>
              <a:rPr lang="de-DE" dirty="0" err="1">
                <a:latin typeface="Bahnschrift" panose="020B0502040204020203" pitchFamily="34" charset="0"/>
              </a:rPr>
              <a:t>calitate</a:t>
            </a:r>
            <a:r>
              <a:rPr lang="de-DE" dirty="0">
                <a:latin typeface="Bahnschrift" panose="020B0502040204020203" pitchFamily="34" charset="0"/>
              </a:rPr>
              <a:t> a </a:t>
            </a:r>
            <a:r>
              <a:rPr lang="de-DE" dirty="0" err="1">
                <a:latin typeface="Bahnschrift" panose="020B0502040204020203" pitchFamily="34" charset="0"/>
              </a:rPr>
              <a:t>necesitat</a:t>
            </a:r>
            <a:r>
              <a:rPr lang="de-DE" dirty="0">
                <a:latin typeface="Bahnschrift" panose="020B0502040204020203" pitchFamily="34" charset="0"/>
              </a:rPr>
              <a:t> o </a:t>
            </a:r>
            <a:r>
              <a:rPr lang="de-DE" dirty="0" err="1">
                <a:latin typeface="Bahnschrift" panose="020B0502040204020203" pitchFamily="34" charset="0"/>
              </a:rPr>
              <a:t>revizuire</a:t>
            </a:r>
            <a:r>
              <a:rPr lang="de-DE" dirty="0">
                <a:latin typeface="Bahnschrift" panose="020B0502040204020203" pitchFamily="34" charset="0"/>
              </a:rPr>
              <a:t> </a:t>
            </a:r>
            <a:r>
              <a:rPr lang="de-DE" dirty="0" err="1">
                <a:latin typeface="Bahnschrift" panose="020B0502040204020203" pitchFamily="34" charset="0"/>
              </a:rPr>
              <a:t>fundamentală</a:t>
            </a:r>
            <a:r>
              <a:rPr lang="de-DE" dirty="0">
                <a:latin typeface="Bahnschrift" panose="020B0502040204020203" pitchFamily="34" charset="0"/>
              </a:rPr>
              <a:t> a </a:t>
            </a:r>
            <a:r>
              <a:rPr lang="de-DE" dirty="0" err="1">
                <a:latin typeface="Bahnschrift" panose="020B0502040204020203" pitchFamily="34" charset="0"/>
              </a:rPr>
              <a:t>problemelor</a:t>
            </a:r>
            <a:r>
              <a:rPr lang="de-DE" dirty="0">
                <a:latin typeface="Bahnschrift" panose="020B0502040204020203" pitchFamily="34" charset="0"/>
              </a:rPr>
              <a:t> de </a:t>
            </a:r>
            <a:r>
              <a:rPr lang="de-DE" dirty="0" err="1">
                <a:latin typeface="Bahnschrift" panose="020B0502040204020203" pitchFamily="34" charset="0"/>
              </a:rPr>
              <a:t>securitate</a:t>
            </a:r>
            <a:r>
              <a:rPr lang="de-DE" dirty="0">
                <a:latin typeface="Bahnschrift" panose="020B0502040204020203" pitchFamily="34" charset="0"/>
              </a:rPr>
              <a:t> </a:t>
            </a:r>
            <a:r>
              <a:rPr lang="de-DE" dirty="0" err="1">
                <a:latin typeface="Bahnschrift" panose="020B0502040204020203" pitchFamily="34" charset="0"/>
              </a:rPr>
              <a:t>internațională</a:t>
            </a:r>
            <a:r>
              <a:rPr lang="de-DE" dirty="0">
                <a:latin typeface="Bahnschrift" panose="020B0502040204020203" pitchFamily="34" charset="0"/>
              </a:rPr>
              <a:t>. </a:t>
            </a:r>
            <a:endParaRPr lang="ru-RU" dirty="0">
              <a:latin typeface="Bahnschrift" panose="020B0502040204020203" pitchFamily="34" charset="0"/>
            </a:endParaRPr>
          </a:p>
        </p:txBody>
      </p:sp>
    </p:spTree>
    <p:extLst>
      <p:ext uri="{BB962C8B-B14F-4D97-AF65-F5344CB8AC3E}">
        <p14:creationId xmlns:p14="http://schemas.microsoft.com/office/powerpoint/2010/main" val="145470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MD" dirty="0" smtClean="0">
                <a:solidFill>
                  <a:srgbClr val="FF0000"/>
                </a:solidFill>
              </a:rPr>
              <a:t>Interpretări </a:t>
            </a:r>
            <a:r>
              <a:rPr lang="ro-MD" dirty="0">
                <a:solidFill>
                  <a:srgbClr val="FF0000"/>
                </a:solidFill>
              </a:rPr>
              <a:t>cu privire la rolul serviciilor de informații în condițiile provocărilor globale</a:t>
            </a:r>
            <a:r>
              <a:rPr lang="ro-MD" dirty="0"/>
              <a:t> </a:t>
            </a:r>
            <a:r>
              <a:rPr lang="de-DE" dirty="0"/>
              <a:t/>
            </a:r>
            <a:br>
              <a:rPr lang="de-DE" dirty="0"/>
            </a:br>
            <a:endParaRPr lang="ru-RU" dirty="0"/>
          </a:p>
        </p:txBody>
      </p:sp>
      <p:sp>
        <p:nvSpPr>
          <p:cNvPr id="3" name="Объект 2"/>
          <p:cNvSpPr>
            <a:spLocks noGrp="1"/>
          </p:cNvSpPr>
          <p:nvPr>
            <p:ph sz="half" idx="1"/>
          </p:nvPr>
        </p:nvSpPr>
        <p:spPr>
          <a:xfrm>
            <a:off x="612250" y="2142066"/>
            <a:ext cx="5068886" cy="4163317"/>
          </a:xfrm>
        </p:spPr>
        <p:txBody>
          <a:bodyPr>
            <a:normAutofit fontScale="85000" lnSpcReduction="20000"/>
          </a:bodyPr>
          <a:lstStyle/>
          <a:p>
            <a:r>
              <a:rPr lang="de-DE" dirty="0" err="1"/>
              <a:t>Sfârșitul</a:t>
            </a:r>
            <a:r>
              <a:rPr lang="de-DE" dirty="0"/>
              <a:t> </a:t>
            </a:r>
            <a:r>
              <a:rPr lang="de-DE" dirty="0" err="1"/>
              <a:t>Războiului</a:t>
            </a:r>
            <a:r>
              <a:rPr lang="de-DE" dirty="0"/>
              <a:t> </a:t>
            </a:r>
            <a:r>
              <a:rPr lang="de-DE" dirty="0" err="1"/>
              <a:t>Rece</a:t>
            </a:r>
            <a:r>
              <a:rPr lang="de-DE" dirty="0"/>
              <a:t> </a:t>
            </a:r>
            <a:r>
              <a:rPr lang="de-DE" dirty="0" err="1"/>
              <a:t>și</a:t>
            </a:r>
            <a:r>
              <a:rPr lang="de-DE" dirty="0"/>
              <a:t> </a:t>
            </a:r>
            <a:r>
              <a:rPr lang="de-DE" dirty="0" err="1"/>
              <a:t>ascensiunea</a:t>
            </a:r>
            <a:r>
              <a:rPr lang="de-DE" dirty="0"/>
              <a:t> </a:t>
            </a:r>
            <a:r>
              <a:rPr lang="de-DE" dirty="0" err="1"/>
              <a:t>diferitelor</a:t>
            </a:r>
            <a:r>
              <a:rPr lang="de-DE" dirty="0"/>
              <a:t> forme de </a:t>
            </a:r>
            <a:r>
              <a:rPr lang="de-DE" dirty="0" err="1"/>
              <a:t>terorism</a:t>
            </a:r>
            <a:r>
              <a:rPr lang="de-DE" dirty="0"/>
              <a:t> </a:t>
            </a:r>
            <a:r>
              <a:rPr lang="de-DE" dirty="0" err="1"/>
              <a:t>internațional</a:t>
            </a:r>
            <a:r>
              <a:rPr lang="de-DE" dirty="0"/>
              <a:t> au </a:t>
            </a:r>
            <a:r>
              <a:rPr lang="de-DE" dirty="0" err="1"/>
              <a:t>fost</a:t>
            </a:r>
            <a:r>
              <a:rPr lang="de-DE" dirty="0"/>
              <a:t> </a:t>
            </a:r>
            <a:r>
              <a:rPr lang="de-DE" dirty="0" err="1"/>
              <a:t>însoțite</a:t>
            </a:r>
            <a:r>
              <a:rPr lang="de-DE" dirty="0"/>
              <a:t> de </a:t>
            </a:r>
            <a:r>
              <a:rPr lang="de-DE" dirty="0" err="1"/>
              <a:t>schimbări</a:t>
            </a:r>
            <a:r>
              <a:rPr lang="de-DE" dirty="0"/>
              <a:t> </a:t>
            </a:r>
            <a:r>
              <a:rPr lang="de-DE" dirty="0" err="1"/>
              <a:t>fără</a:t>
            </a:r>
            <a:r>
              <a:rPr lang="de-DE" dirty="0"/>
              <a:t> </a:t>
            </a:r>
            <a:r>
              <a:rPr lang="de-DE" dirty="0" err="1"/>
              <a:t>precedent</a:t>
            </a:r>
            <a:r>
              <a:rPr lang="de-DE" dirty="0"/>
              <a:t> </a:t>
            </a:r>
            <a:r>
              <a:rPr lang="de-DE" dirty="0" err="1"/>
              <a:t>în</a:t>
            </a:r>
            <a:r>
              <a:rPr lang="de-DE" dirty="0"/>
              <a:t> </a:t>
            </a:r>
            <a:r>
              <a:rPr lang="de-DE" dirty="0" err="1"/>
              <a:t>mediul</a:t>
            </a:r>
            <a:r>
              <a:rPr lang="de-DE" dirty="0"/>
              <a:t> de </a:t>
            </a:r>
            <a:r>
              <a:rPr lang="de-DE" dirty="0" err="1"/>
              <a:t>lucru</a:t>
            </a:r>
            <a:r>
              <a:rPr lang="de-DE" dirty="0"/>
              <a:t> al </a:t>
            </a:r>
            <a:r>
              <a:rPr lang="de-DE" dirty="0" err="1"/>
              <a:t>comunității</a:t>
            </a:r>
            <a:r>
              <a:rPr lang="de-DE" dirty="0"/>
              <a:t> de </a:t>
            </a:r>
            <a:r>
              <a:rPr lang="de-DE" dirty="0" err="1"/>
              <a:t>informații</a:t>
            </a:r>
            <a:r>
              <a:rPr lang="de-DE" dirty="0"/>
              <a:t>. Se </a:t>
            </a:r>
            <a:r>
              <a:rPr lang="de-DE" dirty="0" err="1"/>
              <a:t>remarcă</a:t>
            </a:r>
            <a:r>
              <a:rPr lang="de-DE" dirty="0"/>
              <a:t> </a:t>
            </a:r>
            <a:r>
              <a:rPr lang="de-DE" dirty="0" err="1"/>
              <a:t>cinci</a:t>
            </a:r>
            <a:r>
              <a:rPr lang="de-DE" dirty="0"/>
              <a:t> </a:t>
            </a:r>
            <a:r>
              <a:rPr lang="de-DE" dirty="0" err="1"/>
              <a:t>evoluții</a:t>
            </a:r>
            <a:r>
              <a:rPr lang="de-DE" dirty="0"/>
              <a:t>:</a:t>
            </a:r>
          </a:p>
          <a:p>
            <a:r>
              <a:rPr lang="de-DE" dirty="0"/>
              <a:t>• </a:t>
            </a:r>
            <a:r>
              <a:rPr lang="de-DE" dirty="0" err="1"/>
              <a:t>proliferarea</a:t>
            </a:r>
            <a:r>
              <a:rPr lang="de-DE" dirty="0"/>
              <a:t> </a:t>
            </a:r>
            <a:r>
              <a:rPr lang="de-DE" dirty="0" err="1"/>
              <a:t>actorilor</a:t>
            </a:r>
            <a:r>
              <a:rPr lang="de-DE" dirty="0"/>
              <a:t>, a </a:t>
            </a:r>
            <a:r>
              <a:rPr lang="de-DE" dirty="0" err="1"/>
              <a:t>surselor</a:t>
            </a:r>
            <a:r>
              <a:rPr lang="de-DE" dirty="0"/>
              <a:t> de </a:t>
            </a:r>
            <a:r>
              <a:rPr lang="de-DE" dirty="0" err="1"/>
              <a:t>conflict</a:t>
            </a:r>
            <a:r>
              <a:rPr lang="de-DE" dirty="0"/>
              <a:t> </a:t>
            </a:r>
            <a:r>
              <a:rPr lang="de-DE" dirty="0" err="1"/>
              <a:t>și</a:t>
            </a:r>
            <a:r>
              <a:rPr lang="de-DE" dirty="0"/>
              <a:t> a </a:t>
            </a:r>
            <a:r>
              <a:rPr lang="de-DE" dirty="0" err="1"/>
              <a:t>mijloacelor</a:t>
            </a:r>
            <a:r>
              <a:rPr lang="de-DE" dirty="0"/>
              <a:t> de </a:t>
            </a:r>
            <a:r>
              <a:rPr lang="de-DE" dirty="0" err="1"/>
              <a:t>folosire</a:t>
            </a:r>
            <a:r>
              <a:rPr lang="de-DE" dirty="0"/>
              <a:t> a </a:t>
            </a:r>
            <a:r>
              <a:rPr lang="de-DE" dirty="0" err="1"/>
              <a:t>forței</a:t>
            </a:r>
            <a:r>
              <a:rPr lang="de-DE" dirty="0"/>
              <a:t>;</a:t>
            </a:r>
          </a:p>
          <a:p>
            <a:r>
              <a:rPr lang="de-DE" dirty="0"/>
              <a:t>• </a:t>
            </a:r>
            <a:r>
              <a:rPr lang="de-DE" dirty="0" err="1"/>
              <a:t>extinderea</a:t>
            </a:r>
            <a:r>
              <a:rPr lang="de-DE" dirty="0"/>
              <a:t> </a:t>
            </a:r>
            <a:r>
              <a:rPr lang="de-DE" dirty="0" err="1"/>
              <a:t>caracterului</a:t>
            </a:r>
            <a:r>
              <a:rPr lang="de-DE" dirty="0"/>
              <a:t> </a:t>
            </a:r>
            <a:r>
              <a:rPr lang="de-DE" dirty="0" err="1"/>
              <a:t>transnațional</a:t>
            </a:r>
            <a:r>
              <a:rPr lang="de-DE" dirty="0"/>
              <a:t>, </a:t>
            </a:r>
            <a:r>
              <a:rPr lang="de-DE" dirty="0" err="1"/>
              <a:t>acoperirea</a:t>
            </a:r>
            <a:r>
              <a:rPr lang="de-DE" dirty="0"/>
              <a:t> </a:t>
            </a:r>
            <a:r>
              <a:rPr lang="de-DE" dirty="0" err="1"/>
              <a:t>și</a:t>
            </a:r>
            <a:r>
              <a:rPr lang="de-DE" dirty="0"/>
              <a:t> </a:t>
            </a:r>
            <a:r>
              <a:rPr lang="de-DE" dirty="0" err="1"/>
              <a:t>impactul</a:t>
            </a:r>
            <a:r>
              <a:rPr lang="de-DE" dirty="0"/>
              <a:t> </a:t>
            </a:r>
            <a:r>
              <a:rPr lang="de-DE" dirty="0" err="1"/>
              <a:t>amenințărilor</a:t>
            </a:r>
            <a:r>
              <a:rPr lang="de-DE" dirty="0"/>
              <a:t>;</a:t>
            </a:r>
          </a:p>
          <a:p>
            <a:r>
              <a:rPr lang="de-DE" dirty="0"/>
              <a:t>• </a:t>
            </a:r>
            <a:r>
              <a:rPr lang="de-DE" dirty="0" err="1"/>
              <a:t>creșterea</a:t>
            </a:r>
            <a:r>
              <a:rPr lang="de-DE" dirty="0"/>
              <a:t> </a:t>
            </a:r>
            <a:r>
              <a:rPr lang="de-DE" dirty="0" err="1"/>
              <a:t>inovației</a:t>
            </a:r>
            <a:r>
              <a:rPr lang="de-DE" dirty="0"/>
              <a:t> </a:t>
            </a:r>
            <a:r>
              <a:rPr lang="de-DE" dirty="0" err="1"/>
              <a:t>tehnologice</a:t>
            </a:r>
            <a:r>
              <a:rPr lang="de-DE" dirty="0"/>
              <a:t>, </a:t>
            </a:r>
            <a:r>
              <a:rPr lang="de-DE" dirty="0" err="1"/>
              <a:t>ceea</a:t>
            </a:r>
            <a:r>
              <a:rPr lang="de-DE" dirty="0"/>
              <a:t> </a:t>
            </a:r>
            <a:r>
              <a:rPr lang="de-DE" dirty="0" err="1"/>
              <a:t>ce</a:t>
            </a:r>
            <a:r>
              <a:rPr lang="de-DE" dirty="0"/>
              <a:t> </a:t>
            </a:r>
            <a:r>
              <a:rPr lang="de-DE" dirty="0" err="1"/>
              <a:t>duce</a:t>
            </a:r>
            <a:r>
              <a:rPr lang="de-DE" dirty="0"/>
              <a:t> la </a:t>
            </a:r>
            <a:r>
              <a:rPr lang="de-DE" dirty="0" err="1"/>
              <a:t>vulnerabilități</a:t>
            </a:r>
            <a:r>
              <a:rPr lang="de-DE" dirty="0"/>
              <a:t> </a:t>
            </a:r>
            <a:r>
              <a:rPr lang="de-DE" dirty="0" err="1"/>
              <a:t>din</a:t>
            </a:r>
            <a:r>
              <a:rPr lang="de-DE" dirty="0"/>
              <a:t> </a:t>
            </a:r>
            <a:r>
              <a:rPr lang="de-DE" dirty="0" err="1"/>
              <a:t>ce</a:t>
            </a:r>
            <a:r>
              <a:rPr lang="de-DE" dirty="0"/>
              <a:t> </a:t>
            </a:r>
            <a:r>
              <a:rPr lang="de-DE" dirty="0" err="1"/>
              <a:t>în</a:t>
            </a:r>
            <a:r>
              <a:rPr lang="de-DE" dirty="0"/>
              <a:t> </a:t>
            </a:r>
            <a:r>
              <a:rPr lang="de-DE" dirty="0" err="1"/>
              <a:t>ce</a:t>
            </a:r>
            <a:r>
              <a:rPr lang="de-DE" dirty="0"/>
              <a:t> </a:t>
            </a:r>
            <a:r>
              <a:rPr lang="de-DE" dirty="0" err="1"/>
              <a:t>mai</a:t>
            </a:r>
            <a:r>
              <a:rPr lang="de-DE" dirty="0"/>
              <a:t> </a:t>
            </a:r>
            <a:r>
              <a:rPr lang="de-DE" dirty="0" err="1"/>
              <a:t>mari</a:t>
            </a:r>
            <a:r>
              <a:rPr lang="de-DE" dirty="0"/>
              <a:t> </a:t>
            </a:r>
            <a:r>
              <a:rPr lang="de-DE" dirty="0" err="1"/>
              <a:t>dintr</a:t>
            </a:r>
            <a:r>
              <a:rPr lang="de-DE" dirty="0"/>
              <a:t>-o </a:t>
            </a:r>
            <a:r>
              <a:rPr lang="de-DE" dirty="0" err="1"/>
              <a:t>gamă</a:t>
            </a:r>
            <a:r>
              <a:rPr lang="de-DE" dirty="0"/>
              <a:t> tot </a:t>
            </a:r>
            <a:r>
              <a:rPr lang="de-DE" dirty="0" err="1"/>
              <a:t>mai</a:t>
            </a:r>
            <a:r>
              <a:rPr lang="de-DE" dirty="0"/>
              <a:t> </a:t>
            </a:r>
            <a:r>
              <a:rPr lang="de-DE" dirty="0" err="1"/>
              <a:t>diversificată</a:t>
            </a:r>
            <a:r>
              <a:rPr lang="de-DE" dirty="0"/>
              <a:t> </a:t>
            </a:r>
            <a:r>
              <a:rPr lang="de-DE" dirty="0" err="1"/>
              <a:t>și</a:t>
            </a:r>
            <a:r>
              <a:rPr lang="de-DE" dirty="0"/>
              <a:t> </a:t>
            </a:r>
            <a:r>
              <a:rPr lang="de-DE" dirty="0" err="1"/>
              <a:t>disparată</a:t>
            </a:r>
            <a:r>
              <a:rPr lang="de-DE" dirty="0"/>
              <a:t> de </a:t>
            </a:r>
            <a:r>
              <a:rPr lang="de-DE" dirty="0" err="1"/>
              <a:t>surse</a:t>
            </a:r>
            <a:r>
              <a:rPr lang="de-DE" dirty="0"/>
              <a:t>;</a:t>
            </a:r>
          </a:p>
          <a:p>
            <a:r>
              <a:rPr lang="de-DE" dirty="0"/>
              <a:t>• </a:t>
            </a:r>
            <a:r>
              <a:rPr lang="de-DE" dirty="0" err="1"/>
              <a:t>predominanța</a:t>
            </a:r>
            <a:r>
              <a:rPr lang="de-DE" dirty="0"/>
              <a:t> </a:t>
            </a:r>
            <a:r>
              <a:rPr lang="de-DE" dirty="0" err="1"/>
              <a:t>crescândă</a:t>
            </a:r>
            <a:r>
              <a:rPr lang="de-DE" dirty="0"/>
              <a:t> a </a:t>
            </a:r>
            <a:r>
              <a:rPr lang="de-DE" dirty="0" err="1"/>
              <a:t>formelor</a:t>
            </a:r>
            <a:r>
              <a:rPr lang="de-DE" dirty="0"/>
              <a:t> de </a:t>
            </a:r>
            <a:r>
              <a:rPr lang="de-DE" dirty="0" err="1"/>
              <a:t>conflict</a:t>
            </a:r>
            <a:r>
              <a:rPr lang="de-DE" dirty="0"/>
              <a:t> </a:t>
            </a:r>
            <a:r>
              <a:rPr lang="de-DE" dirty="0" err="1"/>
              <a:t>asimetrice</a:t>
            </a:r>
            <a:r>
              <a:rPr lang="de-DE" dirty="0"/>
              <a:t> </a:t>
            </a:r>
            <a:r>
              <a:rPr lang="de-DE" dirty="0" err="1"/>
              <a:t>și</a:t>
            </a:r>
            <a:r>
              <a:rPr lang="de-DE" dirty="0"/>
              <a:t> </a:t>
            </a:r>
            <a:r>
              <a:rPr lang="de-DE" dirty="0" err="1"/>
              <a:t>neconvenționale</a:t>
            </a:r>
            <a:r>
              <a:rPr lang="de-DE" dirty="0"/>
              <a:t>; </a:t>
            </a:r>
            <a:r>
              <a:rPr lang="de-DE" dirty="0" err="1"/>
              <a:t>și</a:t>
            </a:r>
            <a:endParaRPr lang="de-DE" dirty="0"/>
          </a:p>
          <a:p>
            <a:r>
              <a:rPr lang="de-DE" dirty="0"/>
              <a:t>• </a:t>
            </a:r>
            <a:r>
              <a:rPr lang="de-DE" dirty="0" err="1"/>
              <a:t>deplasarea</a:t>
            </a:r>
            <a:r>
              <a:rPr lang="de-DE" dirty="0"/>
              <a:t> tot </a:t>
            </a:r>
            <a:r>
              <a:rPr lang="de-DE" dirty="0" err="1"/>
              <a:t>mai</a:t>
            </a:r>
            <a:r>
              <a:rPr lang="de-DE" dirty="0"/>
              <a:t> </a:t>
            </a:r>
            <a:r>
              <a:rPr lang="de-DE" dirty="0" err="1"/>
              <a:t>mare</a:t>
            </a:r>
            <a:r>
              <a:rPr lang="de-DE" dirty="0"/>
              <a:t> a </a:t>
            </a:r>
            <a:r>
              <a:rPr lang="de-DE" dirty="0" err="1"/>
              <a:t>violenței</a:t>
            </a:r>
            <a:r>
              <a:rPr lang="de-DE" dirty="0"/>
              <a:t> </a:t>
            </a:r>
            <a:r>
              <a:rPr lang="de-DE" dirty="0" err="1"/>
              <a:t>în</a:t>
            </a:r>
            <a:r>
              <a:rPr lang="de-DE" dirty="0"/>
              <a:t> </a:t>
            </a:r>
            <a:r>
              <a:rPr lang="de-DE" dirty="0" err="1"/>
              <a:t>zonele</a:t>
            </a:r>
            <a:r>
              <a:rPr lang="de-DE" dirty="0"/>
              <a:t> urbane </a:t>
            </a:r>
            <a:r>
              <a:rPr lang="de-DE" dirty="0" err="1"/>
              <a:t>și</a:t>
            </a:r>
            <a:r>
              <a:rPr lang="de-DE" dirty="0"/>
              <a:t> </a:t>
            </a:r>
            <a:r>
              <a:rPr lang="de-DE" dirty="0" err="1"/>
              <a:t>în</a:t>
            </a:r>
            <a:r>
              <a:rPr lang="de-DE" dirty="0"/>
              <a:t> </a:t>
            </a:r>
            <a:r>
              <a:rPr lang="de-DE" dirty="0" err="1"/>
              <a:t>domeniul</a:t>
            </a:r>
            <a:r>
              <a:rPr lang="de-DE" dirty="0"/>
              <a:t> </a:t>
            </a:r>
            <a:r>
              <a:rPr lang="de-DE" dirty="0" err="1"/>
              <a:t>securității</a:t>
            </a:r>
            <a:r>
              <a:rPr lang="de-DE" dirty="0"/>
              <a:t> </a:t>
            </a:r>
            <a:r>
              <a:rPr lang="de-DE" dirty="0" err="1"/>
              <a:t>și</a:t>
            </a:r>
            <a:r>
              <a:rPr lang="de-DE" dirty="0"/>
              <a:t> </a:t>
            </a:r>
            <a:r>
              <a:rPr lang="de-DE" dirty="0" err="1"/>
              <a:t>siguranței</a:t>
            </a:r>
            <a:r>
              <a:rPr lang="de-DE" dirty="0"/>
              <a:t> interne, </a:t>
            </a:r>
            <a:r>
              <a:rPr lang="de-DE" dirty="0" err="1"/>
              <a:t>însoțită</a:t>
            </a:r>
            <a:r>
              <a:rPr lang="de-DE" dirty="0"/>
              <a:t> de </a:t>
            </a:r>
            <a:r>
              <a:rPr lang="de-DE" dirty="0" err="1"/>
              <a:t>mai</a:t>
            </a:r>
            <a:r>
              <a:rPr lang="de-DE" dirty="0"/>
              <a:t> </a:t>
            </a:r>
            <a:r>
              <a:rPr lang="de-DE" dirty="0" err="1"/>
              <a:t>multe</a:t>
            </a:r>
            <a:r>
              <a:rPr lang="de-DE" dirty="0"/>
              <a:t> </a:t>
            </a:r>
            <a:r>
              <a:rPr lang="de-DE" dirty="0" err="1"/>
              <a:t>induse</a:t>
            </a:r>
            <a:r>
              <a:rPr lang="de-DE" dirty="0"/>
              <a:t> </a:t>
            </a:r>
            <a:r>
              <a:rPr lang="de-DE" dirty="0" err="1"/>
              <a:t>din</a:t>
            </a:r>
            <a:r>
              <a:rPr lang="de-DE" dirty="0"/>
              <a:t> </a:t>
            </a:r>
            <a:r>
              <a:rPr lang="de-DE" dirty="0" err="1"/>
              <a:t>punct</a:t>
            </a:r>
            <a:r>
              <a:rPr lang="de-DE" dirty="0"/>
              <a:t> de </a:t>
            </a:r>
            <a:r>
              <a:rPr lang="de-DE" dirty="0" err="1"/>
              <a:t>vedere</a:t>
            </a:r>
            <a:r>
              <a:rPr lang="de-DE" dirty="0"/>
              <a:t> </a:t>
            </a:r>
            <a:r>
              <a:rPr lang="de-DE" dirty="0" err="1"/>
              <a:t>economic</a:t>
            </a:r>
            <a:r>
              <a:rPr lang="de-DE" dirty="0"/>
              <a:t>, </a:t>
            </a:r>
            <a:r>
              <a:rPr lang="de-DE" dirty="0" err="1"/>
              <a:t>etnic</a:t>
            </a:r>
            <a:r>
              <a:rPr lang="de-DE" dirty="0"/>
              <a:t>, </a:t>
            </a:r>
            <a:r>
              <a:rPr lang="de-DE" dirty="0" err="1"/>
              <a:t>religios</a:t>
            </a:r>
            <a:r>
              <a:rPr lang="de-DE" dirty="0"/>
              <a:t> </a:t>
            </a:r>
            <a:r>
              <a:rPr lang="de-DE" dirty="0" err="1"/>
              <a:t>și</a:t>
            </a:r>
            <a:r>
              <a:rPr lang="de-DE" dirty="0"/>
              <a:t> </a:t>
            </a:r>
            <a:r>
              <a:rPr lang="de-DE" dirty="0" err="1"/>
              <a:t>ideologic</a:t>
            </a:r>
            <a:r>
              <a:rPr lang="de-DE" dirty="0"/>
              <a:t>.</a:t>
            </a:r>
          </a:p>
          <a:p>
            <a:r>
              <a:rPr lang="de-DE" dirty="0" err="1"/>
              <a:t>conflicte</a:t>
            </a:r>
            <a:r>
              <a:rPr lang="de-DE" dirty="0"/>
              <a:t> </a:t>
            </a:r>
            <a:r>
              <a:rPr lang="de-DE" dirty="0" err="1"/>
              <a:t>societale</a:t>
            </a:r>
            <a:r>
              <a:rPr lang="de-DE" dirty="0"/>
              <a:t>. </a:t>
            </a:r>
            <a:endParaRPr lang="ru-RU" dirty="0"/>
          </a:p>
        </p:txBody>
      </p:sp>
      <p:pic>
        <p:nvPicPr>
          <p:cNvPr id="5" name="Объект 4"/>
          <p:cNvPicPr>
            <a:picLocks noGrp="1" noChangeAspect="1"/>
          </p:cNvPicPr>
          <p:nvPr>
            <p:ph sz="half" idx="2"/>
          </p:nvPr>
        </p:nvPicPr>
        <p:blipFill>
          <a:blip r:embed="rId2"/>
          <a:stretch>
            <a:fillRect/>
          </a:stretch>
        </p:blipFill>
        <p:spPr>
          <a:xfrm>
            <a:off x="5701831" y="2142066"/>
            <a:ext cx="5115394" cy="3964536"/>
          </a:xfrm>
          <a:prstGeom prst="rect">
            <a:avLst/>
          </a:prstGeom>
        </p:spPr>
      </p:pic>
    </p:spTree>
    <p:extLst>
      <p:ext uri="{BB962C8B-B14F-4D97-AF65-F5344CB8AC3E}">
        <p14:creationId xmlns:p14="http://schemas.microsoft.com/office/powerpoint/2010/main" val="327854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it-IT" dirty="0" smtClean="0"/>
              <a:t> </a:t>
            </a:r>
            <a:r>
              <a:rPr lang="it-IT" dirty="0">
                <a:solidFill>
                  <a:srgbClr val="FF0000"/>
                </a:solidFill>
              </a:rPr>
              <a:t>Interpretări cu privire la rolul serviciilor de informații în condițiile provocărilor globale</a:t>
            </a:r>
            <a:r>
              <a:rPr lang="it-IT" dirty="0"/>
              <a:t/>
            </a:r>
            <a:br>
              <a:rPr lang="it-IT" dirty="0"/>
            </a:br>
            <a:endParaRPr lang="ru-RU" dirty="0"/>
          </a:p>
        </p:txBody>
      </p:sp>
      <p:sp>
        <p:nvSpPr>
          <p:cNvPr id="3" name="Объект 2"/>
          <p:cNvSpPr>
            <a:spLocks noGrp="1"/>
          </p:cNvSpPr>
          <p:nvPr>
            <p:ph sz="half" idx="1"/>
          </p:nvPr>
        </p:nvSpPr>
        <p:spPr/>
        <p:txBody>
          <a:bodyPr>
            <a:normAutofit fontScale="92500" lnSpcReduction="20000"/>
          </a:bodyPr>
          <a:lstStyle/>
          <a:p>
            <a:r>
              <a:rPr lang="ro-RO" dirty="0"/>
              <a:t>Dezvoltarea și difuzarea fără precedent a informațiilor și tehnologiile de comunicare (TIC) este izbitoare prin sfera sa de aplicare, scara cantitativă și calitativă, dar cel mai important - impactul pe care TIC-urile îl au asupra tuturor domeniilor vieții noastre. De fapt, spațiul informațional a devenit o „dimensiune paralelă” și chiar o „stare” a vieții societății, care se distinge printr-o mai mare libertate, mobilitate, eficiență și uneori chiar mai puțină responsabilitate. Totuși, progresul tehnologic dă naștere și la amenințări la adresa securității individuale, colective și naționale, care în amploarea lor pot fi comparabile cu amenințările de utilizare a armelor convenționale sau chiar a armelor de distrugere în masă, iar consecințele acestora nu sunt mai puțin devastatoare și distructive. </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76014" y="2234317"/>
            <a:ext cx="4637840" cy="3403158"/>
          </a:xfrm>
        </p:spPr>
      </p:pic>
    </p:spTree>
    <p:extLst>
      <p:ext uri="{BB962C8B-B14F-4D97-AF65-F5344CB8AC3E}">
        <p14:creationId xmlns:p14="http://schemas.microsoft.com/office/powerpoint/2010/main" val="220287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err="1">
                <a:solidFill>
                  <a:srgbClr val="FF0000"/>
                </a:solidFill>
              </a:rPr>
              <a:t>Interpretări</a:t>
            </a:r>
            <a:r>
              <a:rPr lang="de-DE" dirty="0">
                <a:solidFill>
                  <a:srgbClr val="FF0000"/>
                </a:solidFill>
              </a:rPr>
              <a:t> </a:t>
            </a:r>
            <a:r>
              <a:rPr lang="de-DE" dirty="0" err="1">
                <a:solidFill>
                  <a:srgbClr val="FF0000"/>
                </a:solidFill>
              </a:rPr>
              <a:t>cu</a:t>
            </a:r>
            <a:r>
              <a:rPr lang="de-DE" dirty="0">
                <a:solidFill>
                  <a:srgbClr val="FF0000"/>
                </a:solidFill>
              </a:rPr>
              <a:t> </a:t>
            </a:r>
            <a:r>
              <a:rPr lang="de-DE" dirty="0" err="1">
                <a:solidFill>
                  <a:srgbClr val="FF0000"/>
                </a:solidFill>
              </a:rPr>
              <a:t>privire</a:t>
            </a:r>
            <a:r>
              <a:rPr lang="de-DE" dirty="0">
                <a:solidFill>
                  <a:srgbClr val="FF0000"/>
                </a:solidFill>
              </a:rPr>
              <a:t> la </a:t>
            </a:r>
            <a:r>
              <a:rPr lang="de-DE" dirty="0" err="1">
                <a:solidFill>
                  <a:srgbClr val="FF0000"/>
                </a:solidFill>
              </a:rPr>
              <a:t>rolul</a:t>
            </a:r>
            <a:r>
              <a:rPr lang="de-DE" dirty="0">
                <a:solidFill>
                  <a:srgbClr val="FF0000"/>
                </a:solidFill>
              </a:rPr>
              <a:t> </a:t>
            </a:r>
            <a:r>
              <a:rPr lang="de-DE" dirty="0" err="1">
                <a:solidFill>
                  <a:srgbClr val="FF0000"/>
                </a:solidFill>
              </a:rPr>
              <a:t>serviciilor</a:t>
            </a:r>
            <a:r>
              <a:rPr lang="de-DE" dirty="0">
                <a:solidFill>
                  <a:srgbClr val="FF0000"/>
                </a:solidFill>
              </a:rPr>
              <a:t> de </a:t>
            </a:r>
            <a:r>
              <a:rPr lang="de-DE" dirty="0" err="1">
                <a:solidFill>
                  <a:srgbClr val="FF0000"/>
                </a:solidFill>
              </a:rPr>
              <a:t>informații</a:t>
            </a:r>
            <a:r>
              <a:rPr lang="de-DE" dirty="0">
                <a:solidFill>
                  <a:srgbClr val="FF0000"/>
                </a:solidFill>
              </a:rPr>
              <a:t> </a:t>
            </a:r>
            <a:r>
              <a:rPr lang="de-DE" dirty="0" err="1">
                <a:solidFill>
                  <a:srgbClr val="FF0000"/>
                </a:solidFill>
              </a:rPr>
              <a:t>în</a:t>
            </a:r>
            <a:r>
              <a:rPr lang="de-DE" dirty="0">
                <a:solidFill>
                  <a:srgbClr val="FF0000"/>
                </a:solidFill>
              </a:rPr>
              <a:t> </a:t>
            </a:r>
            <a:r>
              <a:rPr lang="de-DE" dirty="0" err="1">
                <a:solidFill>
                  <a:srgbClr val="FF0000"/>
                </a:solidFill>
              </a:rPr>
              <a:t>condițiile</a:t>
            </a:r>
            <a:r>
              <a:rPr lang="de-DE" dirty="0">
                <a:solidFill>
                  <a:srgbClr val="FF0000"/>
                </a:solidFill>
              </a:rPr>
              <a:t> </a:t>
            </a:r>
            <a:r>
              <a:rPr lang="de-DE" dirty="0" err="1">
                <a:solidFill>
                  <a:srgbClr val="FF0000"/>
                </a:solidFill>
              </a:rPr>
              <a:t>provocărilor</a:t>
            </a:r>
            <a:r>
              <a:rPr lang="de-DE" dirty="0">
                <a:solidFill>
                  <a:srgbClr val="FF0000"/>
                </a:solidFill>
              </a:rPr>
              <a:t> globale </a:t>
            </a:r>
            <a:endParaRPr lang="ru-RU" dirty="0">
              <a:solidFill>
                <a:srgbClr val="FF0000"/>
              </a:solidFill>
            </a:endParaRPr>
          </a:p>
        </p:txBody>
      </p:sp>
      <p:sp>
        <p:nvSpPr>
          <p:cNvPr id="3" name="Объект 2"/>
          <p:cNvSpPr>
            <a:spLocks noGrp="1"/>
          </p:cNvSpPr>
          <p:nvPr>
            <p:ph sz="half" idx="1"/>
          </p:nvPr>
        </p:nvSpPr>
        <p:spPr/>
        <p:txBody>
          <a:bodyPr/>
          <a:lstStyle/>
          <a:p>
            <a:r>
              <a:rPr lang="de-DE" dirty="0" err="1"/>
              <a:t>Scopul</a:t>
            </a:r>
            <a:r>
              <a:rPr lang="de-DE" dirty="0"/>
              <a:t> </a:t>
            </a:r>
            <a:r>
              <a:rPr lang="de-DE" dirty="0" err="1"/>
              <a:t>oricărei</a:t>
            </a:r>
            <a:r>
              <a:rPr lang="de-DE" dirty="0"/>
              <a:t> </a:t>
            </a:r>
            <a:r>
              <a:rPr lang="de-DE" dirty="0" err="1"/>
              <a:t>informații</a:t>
            </a:r>
            <a:r>
              <a:rPr lang="de-DE" dirty="0"/>
              <a:t> </a:t>
            </a:r>
            <a:r>
              <a:rPr lang="de-DE" dirty="0" err="1"/>
              <a:t>este</a:t>
            </a:r>
            <a:r>
              <a:rPr lang="de-DE" dirty="0"/>
              <a:t> de a </a:t>
            </a:r>
            <a:r>
              <a:rPr lang="de-DE" dirty="0" err="1"/>
              <a:t>informa</a:t>
            </a:r>
            <a:r>
              <a:rPr lang="de-DE" dirty="0"/>
              <a:t> </a:t>
            </a:r>
            <a:r>
              <a:rPr lang="de-DE" dirty="0" err="1"/>
              <a:t>guvernul</a:t>
            </a:r>
            <a:r>
              <a:rPr lang="de-DE" dirty="0"/>
              <a:t> – „</a:t>
            </a:r>
            <a:r>
              <a:rPr lang="de-DE" dirty="0" err="1"/>
              <a:t>aducerea</a:t>
            </a:r>
            <a:r>
              <a:rPr lang="de-DE" dirty="0"/>
              <a:t> </a:t>
            </a:r>
            <a:r>
              <a:rPr lang="de-DE" dirty="0" err="1"/>
              <a:t>adevărului</a:t>
            </a:r>
            <a:r>
              <a:rPr lang="de-DE" dirty="0"/>
              <a:t> </a:t>
            </a:r>
            <a:r>
              <a:rPr lang="de-DE" dirty="0" err="1"/>
              <a:t>autorităților</a:t>
            </a:r>
            <a:r>
              <a:rPr lang="de-DE" dirty="0"/>
              <a:t>”. </a:t>
            </a:r>
            <a:r>
              <a:rPr lang="de-DE" dirty="0" err="1"/>
              <a:t>Serviciile</a:t>
            </a:r>
            <a:r>
              <a:rPr lang="de-DE" dirty="0"/>
              <a:t> de </a:t>
            </a:r>
            <a:r>
              <a:rPr lang="de-DE" dirty="0" err="1"/>
              <a:t>informații</a:t>
            </a:r>
            <a:r>
              <a:rPr lang="de-DE" dirty="0"/>
              <a:t> </a:t>
            </a:r>
            <a:r>
              <a:rPr lang="de-DE" dirty="0" err="1"/>
              <a:t>servesc</a:t>
            </a:r>
            <a:r>
              <a:rPr lang="de-DE" dirty="0"/>
              <a:t> </a:t>
            </a:r>
            <a:r>
              <a:rPr lang="de-DE" dirty="0" err="1"/>
              <a:t>și</a:t>
            </a:r>
            <a:r>
              <a:rPr lang="de-DE" dirty="0"/>
              <a:t> </a:t>
            </a:r>
            <a:r>
              <a:rPr lang="de-DE" dirty="0" err="1"/>
              <a:t>depind</a:t>
            </a:r>
            <a:r>
              <a:rPr lang="de-DE" dirty="0"/>
              <a:t> de </a:t>
            </a:r>
            <a:r>
              <a:rPr lang="de-DE" dirty="0" err="1"/>
              <a:t>procesul</a:t>
            </a:r>
            <a:r>
              <a:rPr lang="de-DE" dirty="0"/>
              <a:t> de </a:t>
            </a:r>
            <a:r>
              <a:rPr lang="de-DE" dirty="0" err="1"/>
              <a:t>luare</a:t>
            </a:r>
            <a:r>
              <a:rPr lang="de-DE" dirty="0"/>
              <a:t> a </a:t>
            </a:r>
            <a:r>
              <a:rPr lang="de-DE" dirty="0" err="1"/>
              <a:t>deciziilor</a:t>
            </a:r>
            <a:r>
              <a:rPr lang="de-DE" dirty="0"/>
              <a:t> </a:t>
            </a:r>
            <a:r>
              <a:rPr lang="de-DE" dirty="0" err="1"/>
              <a:t>politice</a:t>
            </a:r>
            <a:r>
              <a:rPr lang="de-DE" dirty="0"/>
              <a:t>. </a:t>
            </a:r>
            <a:r>
              <a:rPr lang="de-DE" dirty="0" err="1"/>
              <a:t>Informațiile</a:t>
            </a:r>
            <a:r>
              <a:rPr lang="de-DE" dirty="0"/>
              <a:t> </a:t>
            </a:r>
            <a:r>
              <a:rPr lang="de-DE" dirty="0" err="1"/>
              <a:t>sunt</a:t>
            </a:r>
            <a:r>
              <a:rPr lang="de-DE" dirty="0"/>
              <a:t> </a:t>
            </a:r>
            <a:r>
              <a:rPr lang="de-DE" dirty="0" err="1"/>
              <a:t>necesare</a:t>
            </a:r>
            <a:r>
              <a:rPr lang="de-DE" dirty="0"/>
              <a:t> </a:t>
            </a:r>
            <a:r>
              <a:rPr lang="de-DE" dirty="0" err="1"/>
              <a:t>pentru</a:t>
            </a:r>
            <a:r>
              <a:rPr lang="de-DE" dirty="0"/>
              <a:t> o </a:t>
            </a:r>
            <a:r>
              <a:rPr lang="de-DE" dirty="0" err="1"/>
              <a:t>serie</a:t>
            </a:r>
            <a:r>
              <a:rPr lang="de-DE" dirty="0"/>
              <a:t> de </a:t>
            </a:r>
            <a:r>
              <a:rPr lang="de-DE" dirty="0" err="1"/>
              <a:t>sarcini</a:t>
            </a:r>
            <a:r>
              <a:rPr lang="de-DE" dirty="0"/>
              <a:t>:</a:t>
            </a:r>
          </a:p>
          <a:p>
            <a:r>
              <a:rPr lang="de-DE" dirty="0"/>
              <a:t>1) </a:t>
            </a:r>
            <a:r>
              <a:rPr lang="de-DE" dirty="0" err="1"/>
              <a:t>pentru</a:t>
            </a:r>
            <a:r>
              <a:rPr lang="de-DE" dirty="0"/>
              <a:t> a </a:t>
            </a:r>
            <a:r>
              <a:rPr lang="de-DE" dirty="0" err="1"/>
              <a:t>evita</a:t>
            </a:r>
            <a:r>
              <a:rPr lang="de-DE" dirty="0"/>
              <a:t> </a:t>
            </a:r>
            <a:r>
              <a:rPr lang="de-DE" dirty="0" err="1"/>
              <a:t>surprizele</a:t>
            </a:r>
            <a:r>
              <a:rPr lang="de-DE" dirty="0"/>
              <a:t> </a:t>
            </a:r>
            <a:r>
              <a:rPr lang="de-DE" dirty="0" err="1"/>
              <a:t>strategice</a:t>
            </a:r>
            <a:r>
              <a:rPr lang="de-DE" dirty="0"/>
              <a:t>;</a:t>
            </a:r>
          </a:p>
          <a:p>
            <a:r>
              <a:rPr lang="de-DE" dirty="0"/>
              <a:t>2) </a:t>
            </a:r>
            <a:r>
              <a:rPr lang="de-DE" dirty="0" err="1"/>
              <a:t>pentru</a:t>
            </a:r>
            <a:r>
              <a:rPr lang="de-DE" dirty="0"/>
              <a:t> </a:t>
            </a:r>
            <a:r>
              <a:rPr lang="de-DE" dirty="0" err="1"/>
              <a:t>analiză</a:t>
            </a:r>
            <a:r>
              <a:rPr lang="de-DE" dirty="0"/>
              <a:t> </a:t>
            </a:r>
            <a:r>
              <a:rPr lang="de-DE" dirty="0" err="1"/>
              <a:t>și</a:t>
            </a:r>
            <a:r>
              <a:rPr lang="de-DE" dirty="0"/>
              <a:t> </a:t>
            </a:r>
            <a:r>
              <a:rPr lang="de-DE" dirty="0" err="1"/>
              <a:t>prognoză</a:t>
            </a:r>
            <a:r>
              <a:rPr lang="de-DE" dirty="0"/>
              <a:t> </a:t>
            </a:r>
            <a:r>
              <a:rPr lang="de-DE" dirty="0" err="1"/>
              <a:t>pe</a:t>
            </a:r>
            <a:r>
              <a:rPr lang="de-DE" dirty="0"/>
              <a:t> </a:t>
            </a:r>
            <a:r>
              <a:rPr lang="de-DE" dirty="0" err="1"/>
              <a:t>termen</a:t>
            </a:r>
            <a:r>
              <a:rPr lang="de-DE" dirty="0"/>
              <a:t> </a:t>
            </a:r>
            <a:r>
              <a:rPr lang="de-DE" dirty="0" err="1"/>
              <a:t>lung</a:t>
            </a:r>
            <a:r>
              <a:rPr lang="de-DE" dirty="0"/>
              <a:t>;</a:t>
            </a:r>
          </a:p>
          <a:p>
            <a:r>
              <a:rPr lang="de-DE" dirty="0"/>
              <a:t>3) </a:t>
            </a:r>
            <a:r>
              <a:rPr lang="de-DE" dirty="0" err="1"/>
              <a:t>sprijinirea</a:t>
            </a:r>
            <a:r>
              <a:rPr lang="de-DE" dirty="0"/>
              <a:t> </a:t>
            </a:r>
            <a:r>
              <a:rPr lang="de-DE" dirty="0" err="1"/>
              <a:t>politicilor</a:t>
            </a:r>
            <a:r>
              <a:rPr lang="de-DE" dirty="0"/>
              <a:t> </a:t>
            </a:r>
            <a:r>
              <a:rPr lang="de-DE" dirty="0" err="1"/>
              <a:t>publice</a:t>
            </a:r>
            <a:r>
              <a:rPr lang="de-DE" dirty="0"/>
              <a:t>;</a:t>
            </a:r>
          </a:p>
          <a:p>
            <a:r>
              <a:rPr lang="de-DE" dirty="0"/>
              <a:t>4) </a:t>
            </a:r>
            <a:r>
              <a:rPr lang="de-DE" dirty="0" err="1"/>
              <a:t>să</a:t>
            </a:r>
            <a:r>
              <a:rPr lang="de-DE" dirty="0"/>
              <a:t> </a:t>
            </a:r>
            <a:r>
              <a:rPr lang="de-DE" dirty="0" err="1"/>
              <a:t>păstreze</a:t>
            </a:r>
            <a:r>
              <a:rPr lang="de-DE" dirty="0"/>
              <a:t> </a:t>
            </a:r>
            <a:r>
              <a:rPr lang="de-DE" dirty="0" err="1"/>
              <a:t>informațiile</a:t>
            </a:r>
            <a:r>
              <a:rPr lang="de-DE" dirty="0"/>
              <a:t> </a:t>
            </a:r>
            <a:r>
              <a:rPr lang="de-DE" dirty="0" err="1"/>
              <a:t>clasificate</a:t>
            </a:r>
            <a:r>
              <a:rPr lang="de-DE" dirty="0"/>
              <a:t> </a:t>
            </a:r>
            <a:r>
              <a:rPr lang="de-DE" dirty="0" err="1"/>
              <a:t>împreună</a:t>
            </a:r>
            <a:r>
              <a:rPr lang="de-DE" dirty="0"/>
              <a:t> </a:t>
            </a:r>
            <a:r>
              <a:rPr lang="de-DE" dirty="0" err="1"/>
              <a:t>cu</a:t>
            </a:r>
            <a:r>
              <a:rPr lang="de-DE" dirty="0"/>
              <a:t> </a:t>
            </a:r>
            <a:r>
              <a:rPr lang="de-DE" dirty="0" err="1"/>
              <a:t>sursele</a:t>
            </a:r>
            <a:r>
              <a:rPr lang="de-DE" dirty="0"/>
              <a:t> </a:t>
            </a:r>
            <a:r>
              <a:rPr lang="de-DE" dirty="0" err="1"/>
              <a:t>și</a:t>
            </a:r>
            <a:r>
              <a:rPr lang="de-DE" dirty="0"/>
              <a:t> </a:t>
            </a:r>
            <a:r>
              <a:rPr lang="de-DE" dirty="0" err="1"/>
              <a:t>mijloacele</a:t>
            </a:r>
            <a:r>
              <a:rPr lang="de-DE" dirty="0"/>
              <a:t> de </a:t>
            </a:r>
            <a:r>
              <a:rPr lang="de-DE" dirty="0" err="1"/>
              <a:t>achiziție</a:t>
            </a:r>
            <a:r>
              <a:rPr lang="de-DE" dirty="0"/>
              <a:t> a </a:t>
            </a:r>
            <a:r>
              <a:rPr lang="de-DE" dirty="0" err="1"/>
              <a:t>acestora</a:t>
            </a:r>
            <a:r>
              <a:rPr lang="de-DE" dirty="0"/>
              <a:t>. </a:t>
            </a:r>
            <a:endParaRPr lang="ru-RU" dirty="0"/>
          </a:p>
        </p:txBody>
      </p:sp>
      <p:pic>
        <p:nvPicPr>
          <p:cNvPr id="5" name="Объект 4"/>
          <p:cNvPicPr>
            <a:picLocks noGrp="1" noChangeAspect="1"/>
          </p:cNvPicPr>
          <p:nvPr>
            <p:ph sz="half" idx="2"/>
          </p:nvPr>
        </p:nvPicPr>
        <p:blipFill>
          <a:blip r:embed="rId2"/>
          <a:stretch>
            <a:fillRect/>
          </a:stretch>
        </p:blipFill>
        <p:spPr>
          <a:xfrm>
            <a:off x="6178164" y="2234317"/>
            <a:ext cx="3522256" cy="3403158"/>
          </a:xfrm>
          <a:prstGeom prst="rect">
            <a:avLst/>
          </a:prstGeom>
        </p:spPr>
      </p:pic>
    </p:spTree>
    <p:extLst>
      <p:ext uri="{BB962C8B-B14F-4D97-AF65-F5344CB8AC3E}">
        <p14:creationId xmlns:p14="http://schemas.microsoft.com/office/powerpoint/2010/main" val="299387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de-DE" sz="2000" b="1" dirty="0">
                <a:solidFill>
                  <a:srgbClr val="FF0000"/>
                </a:solidFill>
              </a:rPr>
              <a:t>Acțiunile informative </a:t>
            </a:r>
            <a:r>
              <a:rPr lang="de-DE" sz="2000" b="1" dirty="0" err="1">
                <a:solidFill>
                  <a:srgbClr val="FF0000"/>
                </a:solidFill>
              </a:rPr>
              <a:t>ale</a:t>
            </a:r>
            <a:r>
              <a:rPr lang="de-DE" sz="2000" b="1" dirty="0">
                <a:solidFill>
                  <a:srgbClr val="FF0000"/>
                </a:solidFill>
              </a:rPr>
              <a:t> </a:t>
            </a:r>
            <a:r>
              <a:rPr lang="de-DE" sz="2000" b="1" dirty="0" err="1">
                <a:solidFill>
                  <a:srgbClr val="FF0000"/>
                </a:solidFill>
              </a:rPr>
              <a:t>serviciilor</a:t>
            </a:r>
            <a:r>
              <a:rPr lang="de-DE" sz="2000" b="1" dirty="0">
                <a:solidFill>
                  <a:srgbClr val="FF0000"/>
                </a:solidFill>
              </a:rPr>
              <a:t> de </a:t>
            </a:r>
            <a:r>
              <a:rPr lang="de-DE" sz="2000" b="1" dirty="0" err="1">
                <a:solidFill>
                  <a:srgbClr val="FF0000"/>
                </a:solidFill>
              </a:rPr>
              <a:t>informații</a:t>
            </a:r>
            <a:r>
              <a:rPr lang="de-DE" sz="2000" b="1" dirty="0">
                <a:solidFill>
                  <a:srgbClr val="FF0000"/>
                </a:solidFill>
              </a:rPr>
              <a:t> </a:t>
            </a:r>
            <a:r>
              <a:rPr lang="de-DE" sz="2000" b="1" dirty="0" err="1">
                <a:solidFill>
                  <a:srgbClr val="FF0000"/>
                </a:solidFill>
              </a:rPr>
              <a:t>privind</a:t>
            </a:r>
            <a:r>
              <a:rPr lang="de-DE" sz="2000" b="1" dirty="0">
                <a:solidFill>
                  <a:srgbClr val="FF0000"/>
                </a:solidFill>
              </a:rPr>
              <a:t> </a:t>
            </a:r>
            <a:r>
              <a:rPr lang="de-DE" sz="2000" b="1" dirty="0" err="1">
                <a:solidFill>
                  <a:srgbClr val="FF0000"/>
                </a:solidFill>
              </a:rPr>
              <a:t>domeniile</a:t>
            </a:r>
            <a:r>
              <a:rPr lang="de-DE" sz="2000" b="1" dirty="0">
                <a:solidFill>
                  <a:srgbClr val="FF0000"/>
                </a:solidFill>
              </a:rPr>
              <a:t> </a:t>
            </a:r>
            <a:r>
              <a:rPr lang="de-DE" sz="2000" b="1" dirty="0" err="1">
                <a:solidFill>
                  <a:srgbClr val="FF0000"/>
                </a:solidFill>
              </a:rPr>
              <a:t>politice</a:t>
            </a:r>
            <a:r>
              <a:rPr lang="de-DE" sz="2000" b="1" dirty="0">
                <a:solidFill>
                  <a:srgbClr val="FF0000"/>
                </a:solidFill>
              </a:rPr>
              <a:t> </a:t>
            </a:r>
            <a:r>
              <a:rPr lang="de-DE" sz="2000" b="1" dirty="0" err="1">
                <a:solidFill>
                  <a:srgbClr val="FF0000"/>
                </a:solidFill>
              </a:rPr>
              <a:t>și</a:t>
            </a:r>
            <a:r>
              <a:rPr lang="de-DE" sz="2000" b="1" dirty="0">
                <a:solidFill>
                  <a:srgbClr val="FF0000"/>
                </a:solidFill>
              </a:rPr>
              <a:t> </a:t>
            </a:r>
            <a:r>
              <a:rPr lang="de-DE" sz="2000" b="1" dirty="0" err="1">
                <a:solidFill>
                  <a:srgbClr val="FF0000"/>
                </a:solidFill>
              </a:rPr>
              <a:t>strategice</a:t>
            </a:r>
            <a:r>
              <a:rPr lang="de-DE" sz="2000" b="1" dirty="0">
                <a:solidFill>
                  <a:srgbClr val="FF0000"/>
                </a:solidFill>
              </a:rPr>
              <a:t>, </a:t>
            </a:r>
            <a:r>
              <a:rPr lang="de-DE" sz="2000" b="1" dirty="0" err="1">
                <a:solidFill>
                  <a:srgbClr val="FF0000"/>
                </a:solidFill>
              </a:rPr>
              <a:t>potențialul</a:t>
            </a:r>
            <a:r>
              <a:rPr lang="de-DE" sz="2000" b="1" dirty="0">
                <a:solidFill>
                  <a:srgbClr val="FF0000"/>
                </a:solidFill>
              </a:rPr>
              <a:t> </a:t>
            </a:r>
            <a:r>
              <a:rPr lang="de-DE" sz="2000" b="1" dirty="0" err="1">
                <a:solidFill>
                  <a:srgbClr val="FF0000"/>
                </a:solidFill>
              </a:rPr>
              <a:t>militar</a:t>
            </a:r>
            <a:r>
              <a:rPr lang="de-DE" sz="2000" b="1" dirty="0">
                <a:solidFill>
                  <a:srgbClr val="FF0000"/>
                </a:solidFill>
              </a:rPr>
              <a:t> </a:t>
            </a:r>
            <a:r>
              <a:rPr lang="de-DE" sz="2000" b="1" dirty="0" err="1">
                <a:solidFill>
                  <a:srgbClr val="FF0000"/>
                </a:solidFill>
              </a:rPr>
              <a:t>și</a:t>
            </a:r>
            <a:r>
              <a:rPr lang="de-DE" sz="2000" b="1" dirty="0">
                <a:solidFill>
                  <a:srgbClr val="FF0000"/>
                </a:solidFill>
              </a:rPr>
              <a:t> </a:t>
            </a:r>
            <a:r>
              <a:rPr lang="de-DE" sz="2000" b="1" dirty="0" err="1">
                <a:solidFill>
                  <a:srgbClr val="FF0000"/>
                </a:solidFill>
              </a:rPr>
              <a:t>economic</a:t>
            </a:r>
            <a:r>
              <a:rPr lang="de-DE" sz="2000" b="1" dirty="0">
                <a:solidFill>
                  <a:srgbClr val="FF0000"/>
                </a:solidFill>
              </a:rPr>
              <a:t>, </a:t>
            </a:r>
            <a:r>
              <a:rPr lang="de-DE" sz="2000" b="1" dirty="0" err="1">
                <a:solidFill>
                  <a:srgbClr val="FF0000"/>
                </a:solidFill>
              </a:rPr>
              <a:t>resursele</a:t>
            </a:r>
            <a:r>
              <a:rPr lang="de-DE" sz="2000" b="1" dirty="0">
                <a:solidFill>
                  <a:srgbClr val="FF0000"/>
                </a:solidFill>
              </a:rPr>
              <a:t> </a:t>
            </a:r>
            <a:r>
              <a:rPr lang="de-DE" sz="2000" b="1" dirty="0" err="1">
                <a:solidFill>
                  <a:srgbClr val="FF0000"/>
                </a:solidFill>
              </a:rPr>
              <a:t>umane</a:t>
            </a:r>
            <a:r>
              <a:rPr lang="de-DE" sz="2000" b="1" dirty="0">
                <a:solidFill>
                  <a:srgbClr val="FF0000"/>
                </a:solidFill>
              </a:rPr>
              <a:t> </a:t>
            </a:r>
            <a:r>
              <a:rPr lang="de-DE" sz="2000" b="1" dirty="0" err="1">
                <a:solidFill>
                  <a:srgbClr val="FF0000"/>
                </a:solidFill>
              </a:rPr>
              <a:t>și</a:t>
            </a:r>
            <a:r>
              <a:rPr lang="de-DE" sz="2000" b="1" dirty="0">
                <a:solidFill>
                  <a:srgbClr val="FF0000"/>
                </a:solidFill>
              </a:rPr>
              <a:t> </a:t>
            </a:r>
            <a:r>
              <a:rPr lang="de-DE" sz="2000" b="1" dirty="0" err="1">
                <a:solidFill>
                  <a:srgbClr val="FF0000"/>
                </a:solidFill>
              </a:rPr>
              <a:t>tehnologice</a:t>
            </a:r>
            <a:r>
              <a:rPr lang="de-DE" sz="2000" b="1" dirty="0">
                <a:solidFill>
                  <a:srgbClr val="FF0000"/>
                </a:solidFill>
              </a:rPr>
              <a:t> </a:t>
            </a:r>
            <a:r>
              <a:rPr lang="de-DE" sz="2000" b="1" dirty="0" err="1">
                <a:solidFill>
                  <a:srgbClr val="FF0000"/>
                </a:solidFill>
              </a:rPr>
              <a:t>cu</a:t>
            </a:r>
            <a:r>
              <a:rPr lang="de-DE" sz="2000" b="1" dirty="0">
                <a:solidFill>
                  <a:srgbClr val="FF0000"/>
                </a:solidFill>
              </a:rPr>
              <a:t> </a:t>
            </a:r>
            <a:r>
              <a:rPr lang="de-DE" sz="2000" b="1" dirty="0" err="1">
                <a:solidFill>
                  <a:srgbClr val="FF0000"/>
                </a:solidFill>
              </a:rPr>
              <a:t>relevanță</a:t>
            </a:r>
            <a:r>
              <a:rPr lang="de-DE" sz="2000" b="1" dirty="0">
                <a:solidFill>
                  <a:srgbClr val="FF0000"/>
                </a:solidFill>
              </a:rPr>
              <a:t> </a:t>
            </a:r>
            <a:r>
              <a:rPr lang="de-DE" sz="2000" b="1" dirty="0" err="1">
                <a:solidFill>
                  <a:srgbClr val="FF0000"/>
                </a:solidFill>
              </a:rPr>
              <a:t>strategică</a:t>
            </a:r>
            <a:r>
              <a:rPr lang="de-DE" dirty="0"/>
              <a:t/>
            </a:r>
            <a:br>
              <a:rPr lang="de-DE" dirty="0"/>
            </a:br>
            <a:endParaRPr lang="ru-RU" dirty="0"/>
          </a:p>
        </p:txBody>
      </p:sp>
      <p:sp>
        <p:nvSpPr>
          <p:cNvPr id="3" name="Объект 2"/>
          <p:cNvSpPr>
            <a:spLocks noGrp="1"/>
          </p:cNvSpPr>
          <p:nvPr>
            <p:ph sz="half" idx="1"/>
          </p:nvPr>
        </p:nvSpPr>
        <p:spPr/>
        <p:txBody>
          <a:bodyPr>
            <a:normAutofit/>
          </a:bodyPr>
          <a:lstStyle/>
          <a:p>
            <a:pPr marL="0" indent="0">
              <a:buNone/>
            </a:pPr>
            <a:r>
              <a:rPr lang="ro-MD" dirty="0" smtClean="0"/>
              <a:t>A</a:t>
            </a:r>
            <a:r>
              <a:rPr lang="de-DE" dirty="0" err="1" smtClean="0"/>
              <a:t>gențiile</a:t>
            </a:r>
            <a:r>
              <a:rPr lang="de-DE" dirty="0" smtClean="0"/>
              <a:t> </a:t>
            </a:r>
            <a:r>
              <a:rPr lang="de-DE" dirty="0"/>
              <a:t>de </a:t>
            </a:r>
            <a:r>
              <a:rPr lang="de-DE" dirty="0" err="1"/>
              <a:t>informații</a:t>
            </a:r>
            <a:r>
              <a:rPr lang="de-DE" dirty="0"/>
              <a:t> </a:t>
            </a:r>
            <a:r>
              <a:rPr lang="de-DE" dirty="0" err="1"/>
              <a:t>sunt</a:t>
            </a:r>
            <a:r>
              <a:rPr lang="de-DE" dirty="0"/>
              <a:t> </a:t>
            </a:r>
            <a:r>
              <a:rPr lang="de-DE" dirty="0" err="1"/>
              <a:t>responsabile</a:t>
            </a:r>
            <a:r>
              <a:rPr lang="de-DE" dirty="0"/>
              <a:t> </a:t>
            </a:r>
            <a:r>
              <a:rPr lang="de-DE" dirty="0" err="1"/>
              <a:t>pentru</a:t>
            </a:r>
            <a:r>
              <a:rPr lang="de-DE" dirty="0"/>
              <a:t> </a:t>
            </a:r>
            <a:r>
              <a:rPr lang="de-DE" dirty="0" err="1"/>
              <a:t>colectarea</a:t>
            </a:r>
            <a:r>
              <a:rPr lang="de-DE" dirty="0"/>
              <a:t>, </a:t>
            </a:r>
            <a:r>
              <a:rPr lang="de-DE" dirty="0" err="1"/>
              <a:t>analiza</a:t>
            </a:r>
            <a:r>
              <a:rPr lang="de-DE" dirty="0"/>
              <a:t> </a:t>
            </a:r>
            <a:r>
              <a:rPr lang="de-DE" dirty="0" err="1"/>
              <a:t>și</a:t>
            </a:r>
            <a:r>
              <a:rPr lang="de-DE" dirty="0"/>
              <a:t> </a:t>
            </a:r>
            <a:r>
              <a:rPr lang="de-DE" dirty="0" err="1"/>
              <a:t>exploatarea</a:t>
            </a:r>
            <a:r>
              <a:rPr lang="de-DE" dirty="0"/>
              <a:t> </a:t>
            </a:r>
            <a:r>
              <a:rPr lang="de-DE" dirty="0" err="1"/>
              <a:t>informațiilor</a:t>
            </a:r>
            <a:r>
              <a:rPr lang="de-DE" dirty="0"/>
              <a:t>. </a:t>
            </a:r>
            <a:r>
              <a:rPr lang="de-DE" dirty="0" err="1"/>
              <a:t>Deci</a:t>
            </a:r>
            <a:r>
              <a:rPr lang="de-DE" dirty="0"/>
              <a:t> </a:t>
            </a:r>
            <a:r>
              <a:rPr lang="de-DE" dirty="0" err="1"/>
              <a:t>reprezintă</a:t>
            </a:r>
            <a:r>
              <a:rPr lang="de-DE" dirty="0"/>
              <a:t> o </a:t>
            </a:r>
            <a:r>
              <a:rPr lang="de-DE" dirty="0" err="1"/>
              <a:t>componentă</a:t>
            </a:r>
            <a:r>
              <a:rPr lang="de-DE" dirty="0"/>
              <a:t> </a:t>
            </a:r>
            <a:r>
              <a:rPr lang="de-DE" dirty="0" err="1"/>
              <a:t>importantă</a:t>
            </a:r>
            <a:r>
              <a:rPr lang="de-DE" dirty="0"/>
              <a:t> a </a:t>
            </a:r>
            <a:r>
              <a:rPr lang="de-DE" dirty="0" err="1"/>
              <a:t>puterii</a:t>
            </a:r>
            <a:r>
              <a:rPr lang="de-DE" dirty="0"/>
              <a:t> </a:t>
            </a:r>
            <a:r>
              <a:rPr lang="de-DE" dirty="0" err="1"/>
              <a:t>naționale</a:t>
            </a:r>
            <a:r>
              <a:rPr lang="de-DE" dirty="0"/>
              <a:t> </a:t>
            </a:r>
            <a:r>
              <a:rPr lang="de-DE" dirty="0" err="1"/>
              <a:t>și</a:t>
            </a:r>
            <a:r>
              <a:rPr lang="de-DE" dirty="0"/>
              <a:t> </a:t>
            </a:r>
            <a:r>
              <a:rPr lang="de-DE" dirty="0" err="1"/>
              <a:t>un</a:t>
            </a:r>
            <a:r>
              <a:rPr lang="de-DE" dirty="0"/>
              <a:t> </a:t>
            </a:r>
            <a:r>
              <a:rPr lang="de-DE" dirty="0" err="1"/>
              <a:t>element</a:t>
            </a:r>
            <a:r>
              <a:rPr lang="de-DE" dirty="0"/>
              <a:t> fundamental </a:t>
            </a:r>
            <a:r>
              <a:rPr lang="de-DE" dirty="0" err="1"/>
              <a:t>în</a:t>
            </a:r>
            <a:r>
              <a:rPr lang="de-DE" dirty="0"/>
              <a:t> </a:t>
            </a:r>
            <a:r>
              <a:rPr lang="de-DE" dirty="0" err="1"/>
              <a:t>luarea</a:t>
            </a:r>
            <a:r>
              <a:rPr lang="de-DE" dirty="0"/>
              <a:t> </a:t>
            </a:r>
            <a:r>
              <a:rPr lang="de-DE" dirty="0" err="1"/>
              <a:t>deciziilor</a:t>
            </a:r>
            <a:r>
              <a:rPr lang="de-DE" dirty="0"/>
              <a:t> </a:t>
            </a:r>
            <a:r>
              <a:rPr lang="de-DE" dirty="0" err="1"/>
              <a:t>privind</a:t>
            </a:r>
            <a:r>
              <a:rPr lang="de-DE" dirty="0"/>
              <a:t> </a:t>
            </a:r>
            <a:r>
              <a:rPr lang="de-DE" dirty="0" err="1"/>
              <a:t>securitatea</a:t>
            </a:r>
            <a:r>
              <a:rPr lang="de-DE" dirty="0"/>
              <a:t> </a:t>
            </a:r>
            <a:r>
              <a:rPr lang="de-DE" dirty="0" err="1"/>
              <a:t>națională</a:t>
            </a:r>
            <a:r>
              <a:rPr lang="de-DE" dirty="0"/>
              <a:t>, </a:t>
            </a:r>
            <a:r>
              <a:rPr lang="de-DE" dirty="0" err="1"/>
              <a:t>apărarea</a:t>
            </a:r>
            <a:r>
              <a:rPr lang="de-DE" dirty="0"/>
              <a:t> </a:t>
            </a:r>
            <a:r>
              <a:rPr lang="de-DE" dirty="0" err="1"/>
              <a:t>și</a:t>
            </a:r>
            <a:r>
              <a:rPr lang="de-DE" dirty="0"/>
              <a:t> </a:t>
            </a:r>
            <a:r>
              <a:rPr lang="de-DE" dirty="0" err="1"/>
              <a:t>politicile</a:t>
            </a:r>
            <a:r>
              <a:rPr lang="de-DE" dirty="0"/>
              <a:t> externe.</a:t>
            </a:r>
            <a:br>
              <a:rPr lang="de-DE" dirty="0"/>
            </a:br>
            <a:r>
              <a:rPr lang="de-DE" dirty="0" err="1"/>
              <a:t>Există</a:t>
            </a:r>
            <a:r>
              <a:rPr lang="de-DE" dirty="0"/>
              <a:t> diverse </a:t>
            </a:r>
            <a:r>
              <a:rPr lang="de-DE" dirty="0" err="1"/>
              <a:t>tipuri</a:t>
            </a:r>
            <a:r>
              <a:rPr lang="de-DE" dirty="0"/>
              <a:t> de </a:t>
            </a:r>
            <a:r>
              <a:rPr lang="de-DE" dirty="0" err="1"/>
              <a:t>servicii</a:t>
            </a:r>
            <a:r>
              <a:rPr lang="de-DE" dirty="0"/>
              <a:t> de </a:t>
            </a:r>
            <a:r>
              <a:rPr lang="de-DE" dirty="0" err="1"/>
              <a:t>informații</a:t>
            </a:r>
            <a:r>
              <a:rPr lang="de-DE" dirty="0"/>
              <a:t>, </a:t>
            </a:r>
            <a:r>
              <a:rPr lang="de-DE" dirty="0" err="1"/>
              <a:t>iar</a:t>
            </a:r>
            <a:r>
              <a:rPr lang="de-DE" dirty="0"/>
              <a:t> </a:t>
            </a:r>
            <a:r>
              <a:rPr lang="de-DE" dirty="0" err="1"/>
              <a:t>acestea</a:t>
            </a:r>
            <a:r>
              <a:rPr lang="de-DE" dirty="0"/>
              <a:t> la </a:t>
            </a:r>
            <a:r>
              <a:rPr lang="de-DE" dirty="0" err="1"/>
              <a:t>rândul</a:t>
            </a:r>
            <a:r>
              <a:rPr lang="de-DE" dirty="0"/>
              <a:t> </a:t>
            </a:r>
            <a:r>
              <a:rPr lang="de-DE" dirty="0" err="1"/>
              <a:t>lor</a:t>
            </a:r>
            <a:r>
              <a:rPr lang="de-DE" dirty="0"/>
              <a:t> </a:t>
            </a:r>
            <a:r>
              <a:rPr lang="de-DE" dirty="0" err="1"/>
              <a:t>întreprind</a:t>
            </a:r>
            <a:r>
              <a:rPr lang="de-DE" dirty="0"/>
              <a:t> diverse </a:t>
            </a:r>
            <a:r>
              <a:rPr lang="de-DE" dirty="0" err="1"/>
              <a:t>acțiuni</a:t>
            </a:r>
            <a:r>
              <a:rPr lang="de-DE" dirty="0"/>
              <a:t> informativ </a:t>
            </a:r>
            <a:r>
              <a:rPr lang="de-DE" dirty="0" err="1"/>
              <a:t>privind</a:t>
            </a:r>
            <a:r>
              <a:rPr lang="de-DE" dirty="0"/>
              <a:t> </a:t>
            </a:r>
            <a:r>
              <a:rPr lang="de-DE" dirty="0" err="1"/>
              <a:t>domeniile</a:t>
            </a:r>
            <a:r>
              <a:rPr lang="de-DE" dirty="0"/>
              <a:t> </a:t>
            </a:r>
            <a:r>
              <a:rPr lang="de-DE" dirty="0" err="1"/>
              <a:t>politice</a:t>
            </a:r>
            <a:r>
              <a:rPr lang="de-DE" dirty="0"/>
              <a:t> </a:t>
            </a:r>
            <a:r>
              <a:rPr lang="de-DE" dirty="0" err="1"/>
              <a:t>și</a:t>
            </a:r>
            <a:r>
              <a:rPr lang="de-DE" dirty="0"/>
              <a:t> </a:t>
            </a:r>
            <a:r>
              <a:rPr lang="de-DE" dirty="0" err="1"/>
              <a:t>strategice</a:t>
            </a:r>
            <a:r>
              <a:rPr lang="de-DE" dirty="0"/>
              <a:t>, </a:t>
            </a:r>
            <a:r>
              <a:rPr lang="de-DE" dirty="0" err="1"/>
              <a:t>potențialul</a:t>
            </a:r>
            <a:r>
              <a:rPr lang="de-DE" dirty="0"/>
              <a:t> </a:t>
            </a:r>
            <a:r>
              <a:rPr lang="de-DE" dirty="0" err="1"/>
              <a:t>militar</a:t>
            </a:r>
            <a:r>
              <a:rPr lang="de-DE" dirty="0"/>
              <a:t> </a:t>
            </a:r>
            <a:r>
              <a:rPr lang="de-DE" dirty="0" err="1"/>
              <a:t>și</a:t>
            </a:r>
            <a:r>
              <a:rPr lang="de-DE" dirty="0"/>
              <a:t> </a:t>
            </a:r>
            <a:r>
              <a:rPr lang="de-DE" dirty="0" err="1"/>
              <a:t>economic</a:t>
            </a:r>
            <a:r>
              <a:rPr lang="de-DE" dirty="0"/>
              <a:t>, </a:t>
            </a:r>
            <a:r>
              <a:rPr lang="de-DE" dirty="0" err="1"/>
              <a:t>resursele</a:t>
            </a:r>
            <a:r>
              <a:rPr lang="de-DE" dirty="0"/>
              <a:t> </a:t>
            </a:r>
            <a:r>
              <a:rPr lang="de-DE" dirty="0" err="1"/>
              <a:t>umane</a:t>
            </a:r>
            <a:r>
              <a:rPr lang="de-DE" dirty="0"/>
              <a:t> </a:t>
            </a:r>
            <a:r>
              <a:rPr lang="de-DE" dirty="0" err="1"/>
              <a:t>și</a:t>
            </a:r>
            <a:r>
              <a:rPr lang="de-DE" dirty="0"/>
              <a:t> </a:t>
            </a:r>
            <a:r>
              <a:rPr lang="de-DE" dirty="0" err="1"/>
              <a:t>tehnologice</a:t>
            </a:r>
            <a:r>
              <a:rPr lang="de-DE" dirty="0"/>
              <a:t> </a:t>
            </a:r>
            <a:r>
              <a:rPr lang="de-DE" dirty="0" err="1"/>
              <a:t>cu</a:t>
            </a:r>
            <a:r>
              <a:rPr lang="de-DE" dirty="0"/>
              <a:t> </a:t>
            </a:r>
            <a:r>
              <a:rPr lang="de-DE" dirty="0" err="1"/>
              <a:t>relevanță</a:t>
            </a:r>
            <a:r>
              <a:rPr lang="de-DE" dirty="0"/>
              <a:t> </a:t>
            </a:r>
            <a:r>
              <a:rPr lang="de-DE" dirty="0" err="1"/>
              <a:t>strategică</a:t>
            </a:r>
            <a:r>
              <a:rPr lang="de-DE" dirty="0"/>
              <a:t>.</a:t>
            </a:r>
            <a:br>
              <a:rPr lang="de-DE" dirty="0"/>
            </a:br>
            <a:endParaRPr lang="de-DE" dirty="0"/>
          </a:p>
          <a:p>
            <a:endParaRPr lang="ru-RU" dirty="0"/>
          </a:p>
        </p:txBody>
      </p:sp>
      <p:pic>
        <p:nvPicPr>
          <p:cNvPr id="5" name="Объект 4"/>
          <p:cNvPicPr>
            <a:picLocks noGrp="1" noChangeAspect="1"/>
          </p:cNvPicPr>
          <p:nvPr>
            <p:ph sz="half" idx="2"/>
          </p:nvPr>
        </p:nvPicPr>
        <p:blipFill>
          <a:blip r:embed="rId2"/>
          <a:stretch>
            <a:fillRect/>
          </a:stretch>
        </p:blipFill>
        <p:spPr>
          <a:xfrm>
            <a:off x="5821363" y="2202511"/>
            <a:ext cx="4995862" cy="3308033"/>
          </a:xfrm>
          <a:prstGeom prst="rect">
            <a:avLst/>
          </a:prstGeom>
        </p:spPr>
      </p:pic>
    </p:spTree>
    <p:extLst>
      <p:ext uri="{BB962C8B-B14F-4D97-AF65-F5344CB8AC3E}">
        <p14:creationId xmlns:p14="http://schemas.microsoft.com/office/powerpoint/2010/main" val="222246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67" y="506233"/>
            <a:ext cx="10131425" cy="1456267"/>
          </a:xfrm>
        </p:spPr>
        <p:txBody>
          <a:bodyPr>
            <a:normAutofit/>
          </a:bodyPr>
          <a:lstStyle/>
          <a:p>
            <a:pPr algn="ctr"/>
            <a:r>
              <a:rPr lang="de-DE" sz="1800" dirty="0">
                <a:solidFill>
                  <a:srgbClr val="FF0000"/>
                </a:solidFill>
              </a:rPr>
              <a:t>Acțiunile informative </a:t>
            </a:r>
            <a:r>
              <a:rPr lang="de-DE" sz="1800" dirty="0" err="1">
                <a:solidFill>
                  <a:srgbClr val="FF0000"/>
                </a:solidFill>
              </a:rPr>
              <a:t>ale</a:t>
            </a:r>
            <a:r>
              <a:rPr lang="de-DE" sz="1800" dirty="0">
                <a:solidFill>
                  <a:srgbClr val="FF0000"/>
                </a:solidFill>
              </a:rPr>
              <a:t> </a:t>
            </a:r>
            <a:r>
              <a:rPr lang="de-DE" sz="1800" dirty="0" err="1">
                <a:solidFill>
                  <a:srgbClr val="FF0000"/>
                </a:solidFill>
              </a:rPr>
              <a:t>serviciilor</a:t>
            </a:r>
            <a:r>
              <a:rPr lang="de-DE" sz="1800" dirty="0">
                <a:solidFill>
                  <a:srgbClr val="FF0000"/>
                </a:solidFill>
              </a:rPr>
              <a:t> de </a:t>
            </a:r>
            <a:r>
              <a:rPr lang="de-DE" sz="1800" dirty="0" err="1">
                <a:solidFill>
                  <a:srgbClr val="FF0000"/>
                </a:solidFill>
              </a:rPr>
              <a:t>informații</a:t>
            </a:r>
            <a:r>
              <a:rPr lang="de-DE" sz="1800" dirty="0">
                <a:solidFill>
                  <a:srgbClr val="FF0000"/>
                </a:solidFill>
              </a:rPr>
              <a:t> </a:t>
            </a:r>
            <a:r>
              <a:rPr lang="de-DE" sz="1800" dirty="0" err="1">
                <a:solidFill>
                  <a:srgbClr val="FF0000"/>
                </a:solidFill>
              </a:rPr>
              <a:t>privind</a:t>
            </a:r>
            <a:r>
              <a:rPr lang="de-DE" sz="1800" dirty="0">
                <a:solidFill>
                  <a:srgbClr val="FF0000"/>
                </a:solidFill>
              </a:rPr>
              <a:t> </a:t>
            </a:r>
            <a:r>
              <a:rPr lang="de-DE" sz="1800" dirty="0" err="1">
                <a:solidFill>
                  <a:srgbClr val="FF0000"/>
                </a:solidFill>
              </a:rPr>
              <a:t>domeniile</a:t>
            </a:r>
            <a:r>
              <a:rPr lang="de-DE" sz="1800" dirty="0">
                <a:solidFill>
                  <a:srgbClr val="FF0000"/>
                </a:solidFill>
              </a:rPr>
              <a:t> </a:t>
            </a:r>
            <a:r>
              <a:rPr lang="de-DE" sz="1800" dirty="0" err="1">
                <a:solidFill>
                  <a:srgbClr val="FF0000"/>
                </a:solidFill>
              </a:rPr>
              <a:t>politice</a:t>
            </a:r>
            <a:r>
              <a:rPr lang="de-DE" sz="1800" dirty="0">
                <a:solidFill>
                  <a:srgbClr val="FF0000"/>
                </a:solidFill>
              </a:rPr>
              <a:t> </a:t>
            </a:r>
            <a:r>
              <a:rPr lang="de-DE" sz="1800" dirty="0" err="1">
                <a:solidFill>
                  <a:srgbClr val="FF0000"/>
                </a:solidFill>
              </a:rPr>
              <a:t>și</a:t>
            </a:r>
            <a:r>
              <a:rPr lang="de-DE" sz="1800" dirty="0">
                <a:solidFill>
                  <a:srgbClr val="FF0000"/>
                </a:solidFill>
              </a:rPr>
              <a:t> </a:t>
            </a:r>
            <a:r>
              <a:rPr lang="de-DE" sz="1800" dirty="0" err="1">
                <a:solidFill>
                  <a:srgbClr val="FF0000"/>
                </a:solidFill>
              </a:rPr>
              <a:t>strategice</a:t>
            </a:r>
            <a:r>
              <a:rPr lang="de-DE" sz="1800" dirty="0">
                <a:solidFill>
                  <a:srgbClr val="FF0000"/>
                </a:solidFill>
              </a:rPr>
              <a:t>, </a:t>
            </a:r>
            <a:r>
              <a:rPr lang="de-DE" sz="1800" dirty="0" err="1">
                <a:solidFill>
                  <a:srgbClr val="FF0000"/>
                </a:solidFill>
              </a:rPr>
              <a:t>potențialul</a:t>
            </a:r>
            <a:r>
              <a:rPr lang="de-DE" sz="1800" dirty="0">
                <a:solidFill>
                  <a:srgbClr val="FF0000"/>
                </a:solidFill>
              </a:rPr>
              <a:t> </a:t>
            </a:r>
            <a:r>
              <a:rPr lang="de-DE" sz="1800" dirty="0" err="1">
                <a:solidFill>
                  <a:srgbClr val="FF0000"/>
                </a:solidFill>
              </a:rPr>
              <a:t>militar</a:t>
            </a:r>
            <a:r>
              <a:rPr lang="de-DE" sz="1800" dirty="0">
                <a:solidFill>
                  <a:srgbClr val="FF0000"/>
                </a:solidFill>
              </a:rPr>
              <a:t> </a:t>
            </a:r>
            <a:r>
              <a:rPr lang="de-DE" sz="1800" dirty="0" err="1">
                <a:solidFill>
                  <a:srgbClr val="FF0000"/>
                </a:solidFill>
              </a:rPr>
              <a:t>și</a:t>
            </a:r>
            <a:r>
              <a:rPr lang="de-DE" sz="1800" dirty="0">
                <a:solidFill>
                  <a:srgbClr val="FF0000"/>
                </a:solidFill>
              </a:rPr>
              <a:t> </a:t>
            </a:r>
            <a:r>
              <a:rPr lang="de-DE" sz="1800" dirty="0" err="1">
                <a:solidFill>
                  <a:srgbClr val="FF0000"/>
                </a:solidFill>
              </a:rPr>
              <a:t>economic</a:t>
            </a:r>
            <a:r>
              <a:rPr lang="de-DE" sz="1800" dirty="0">
                <a:solidFill>
                  <a:srgbClr val="FF0000"/>
                </a:solidFill>
              </a:rPr>
              <a:t>, </a:t>
            </a:r>
            <a:r>
              <a:rPr lang="de-DE" sz="1800" dirty="0" err="1">
                <a:solidFill>
                  <a:srgbClr val="FF0000"/>
                </a:solidFill>
              </a:rPr>
              <a:t>resursele</a:t>
            </a:r>
            <a:r>
              <a:rPr lang="de-DE" sz="1800" dirty="0">
                <a:solidFill>
                  <a:srgbClr val="FF0000"/>
                </a:solidFill>
              </a:rPr>
              <a:t> </a:t>
            </a:r>
            <a:r>
              <a:rPr lang="de-DE" sz="1800" dirty="0" err="1">
                <a:solidFill>
                  <a:srgbClr val="FF0000"/>
                </a:solidFill>
              </a:rPr>
              <a:t>umane</a:t>
            </a:r>
            <a:r>
              <a:rPr lang="de-DE" sz="1800" dirty="0">
                <a:solidFill>
                  <a:srgbClr val="FF0000"/>
                </a:solidFill>
              </a:rPr>
              <a:t> </a:t>
            </a:r>
            <a:r>
              <a:rPr lang="de-DE" sz="1800" dirty="0" err="1">
                <a:solidFill>
                  <a:srgbClr val="FF0000"/>
                </a:solidFill>
              </a:rPr>
              <a:t>și</a:t>
            </a:r>
            <a:r>
              <a:rPr lang="de-DE" sz="1800" dirty="0">
                <a:solidFill>
                  <a:srgbClr val="FF0000"/>
                </a:solidFill>
              </a:rPr>
              <a:t> </a:t>
            </a:r>
            <a:r>
              <a:rPr lang="de-DE" sz="1800" dirty="0" err="1">
                <a:solidFill>
                  <a:srgbClr val="FF0000"/>
                </a:solidFill>
              </a:rPr>
              <a:t>tehnologice</a:t>
            </a:r>
            <a:r>
              <a:rPr lang="de-DE" sz="1800" dirty="0">
                <a:solidFill>
                  <a:srgbClr val="FF0000"/>
                </a:solidFill>
              </a:rPr>
              <a:t> </a:t>
            </a:r>
            <a:r>
              <a:rPr lang="de-DE" sz="1800" dirty="0" err="1">
                <a:solidFill>
                  <a:srgbClr val="FF0000"/>
                </a:solidFill>
              </a:rPr>
              <a:t>cu</a:t>
            </a:r>
            <a:r>
              <a:rPr lang="de-DE" sz="1800" dirty="0">
                <a:solidFill>
                  <a:srgbClr val="FF0000"/>
                </a:solidFill>
              </a:rPr>
              <a:t> </a:t>
            </a:r>
            <a:r>
              <a:rPr lang="de-DE" sz="1800" dirty="0" err="1">
                <a:solidFill>
                  <a:srgbClr val="FF0000"/>
                </a:solidFill>
              </a:rPr>
              <a:t>relevanță</a:t>
            </a:r>
            <a:r>
              <a:rPr lang="de-DE" sz="1800" dirty="0">
                <a:solidFill>
                  <a:srgbClr val="FF0000"/>
                </a:solidFill>
              </a:rPr>
              <a:t> </a:t>
            </a:r>
            <a:r>
              <a:rPr lang="de-DE" sz="1800" dirty="0" err="1">
                <a:solidFill>
                  <a:srgbClr val="FF0000"/>
                </a:solidFill>
              </a:rPr>
              <a:t>strategică</a:t>
            </a:r>
            <a:endParaRPr lang="ru-RU" sz="1800" dirty="0">
              <a:solidFill>
                <a:srgbClr val="FF0000"/>
              </a:solidFill>
            </a:endParaRPr>
          </a:p>
        </p:txBody>
      </p:sp>
      <p:sp>
        <p:nvSpPr>
          <p:cNvPr id="3" name="Объект 2"/>
          <p:cNvSpPr>
            <a:spLocks noGrp="1"/>
          </p:cNvSpPr>
          <p:nvPr>
            <p:ph sz="half" idx="1"/>
          </p:nvPr>
        </p:nvSpPr>
        <p:spPr/>
        <p:txBody>
          <a:bodyPr>
            <a:normAutofit fontScale="85000" lnSpcReduction="10000"/>
          </a:bodyPr>
          <a:lstStyle/>
          <a:p>
            <a:r>
              <a:rPr lang="de-DE" dirty="0" err="1"/>
              <a:t>Agențiile</a:t>
            </a:r>
            <a:r>
              <a:rPr lang="de-DE" dirty="0"/>
              <a:t> </a:t>
            </a:r>
            <a:r>
              <a:rPr lang="de-DE" dirty="0" err="1"/>
              <a:t>politice</a:t>
            </a:r>
            <a:r>
              <a:rPr lang="de-DE" dirty="0"/>
              <a:t> </a:t>
            </a:r>
            <a:r>
              <a:rPr lang="de-DE" dirty="0" err="1"/>
              <a:t>sunt</a:t>
            </a:r>
            <a:r>
              <a:rPr lang="de-DE" dirty="0"/>
              <a:t> </a:t>
            </a:r>
            <a:r>
              <a:rPr lang="de-DE" dirty="0" err="1"/>
              <a:t>cele</a:t>
            </a:r>
            <a:r>
              <a:rPr lang="de-DE" dirty="0"/>
              <a:t> </a:t>
            </a:r>
            <a:r>
              <a:rPr lang="de-DE" dirty="0" err="1"/>
              <a:t>mai</a:t>
            </a:r>
            <a:r>
              <a:rPr lang="de-DE" dirty="0"/>
              <a:t> </a:t>
            </a:r>
            <a:r>
              <a:rPr lang="de-DE" dirty="0" err="1"/>
              <a:t>căutate</a:t>
            </a:r>
            <a:r>
              <a:rPr lang="de-DE" dirty="0"/>
              <a:t> </a:t>
            </a:r>
            <a:r>
              <a:rPr lang="de-DE" dirty="0" err="1"/>
              <a:t>și</a:t>
            </a:r>
            <a:r>
              <a:rPr lang="de-DE" dirty="0"/>
              <a:t> </a:t>
            </a:r>
            <a:r>
              <a:rPr lang="de-DE" dirty="0" err="1"/>
              <a:t>cele</a:t>
            </a:r>
            <a:r>
              <a:rPr lang="de-DE" dirty="0"/>
              <a:t> </a:t>
            </a:r>
            <a:r>
              <a:rPr lang="de-DE" dirty="0" err="1"/>
              <a:t>mai</a:t>
            </a:r>
            <a:r>
              <a:rPr lang="de-DE" dirty="0"/>
              <a:t> </a:t>
            </a:r>
            <a:r>
              <a:rPr lang="de-DE" dirty="0" err="1"/>
              <a:t>puțin</a:t>
            </a:r>
            <a:r>
              <a:rPr lang="de-DE" dirty="0"/>
              <a:t> </a:t>
            </a:r>
            <a:r>
              <a:rPr lang="de-DE" dirty="0" err="1"/>
              <a:t>fiabile</a:t>
            </a:r>
            <a:r>
              <a:rPr lang="de-DE" dirty="0"/>
              <a:t> </a:t>
            </a:r>
            <a:r>
              <a:rPr lang="de-DE" dirty="0" err="1"/>
              <a:t>dintre</a:t>
            </a:r>
            <a:r>
              <a:rPr lang="de-DE" dirty="0"/>
              <a:t> </a:t>
            </a:r>
            <a:r>
              <a:rPr lang="de-DE" dirty="0" err="1"/>
              <a:t>diferitele</a:t>
            </a:r>
            <a:r>
              <a:rPr lang="de-DE" dirty="0"/>
              <a:t> </a:t>
            </a:r>
            <a:r>
              <a:rPr lang="de-DE" dirty="0" err="1"/>
              <a:t>tipuri</a:t>
            </a:r>
            <a:r>
              <a:rPr lang="de-DE" dirty="0"/>
              <a:t> de </a:t>
            </a:r>
            <a:r>
              <a:rPr lang="de-DE" dirty="0" err="1"/>
              <a:t>informații</a:t>
            </a:r>
            <a:r>
              <a:rPr lang="de-DE" dirty="0"/>
              <a:t>. </a:t>
            </a:r>
            <a:r>
              <a:rPr lang="de-DE" dirty="0" err="1"/>
              <a:t>Deoarece</a:t>
            </a:r>
            <a:r>
              <a:rPr lang="de-DE" dirty="0"/>
              <a:t> </a:t>
            </a:r>
            <a:r>
              <a:rPr lang="de-DE" dirty="0" err="1"/>
              <a:t>nimeni</a:t>
            </a:r>
            <a:r>
              <a:rPr lang="de-DE" dirty="0"/>
              <a:t> nu </a:t>
            </a:r>
            <a:r>
              <a:rPr lang="de-DE" dirty="0" err="1"/>
              <a:t>poate</a:t>
            </a:r>
            <a:r>
              <a:rPr lang="de-DE" dirty="0"/>
              <a:t> </a:t>
            </a:r>
            <a:r>
              <a:rPr lang="de-DE" dirty="0" err="1"/>
              <a:t>prezice</a:t>
            </a:r>
            <a:r>
              <a:rPr lang="de-DE" dirty="0"/>
              <a:t> </a:t>
            </a:r>
            <a:r>
              <a:rPr lang="de-DE" dirty="0" err="1"/>
              <a:t>cu</a:t>
            </a:r>
            <a:r>
              <a:rPr lang="de-DE" dirty="0"/>
              <a:t> </a:t>
            </a:r>
            <a:r>
              <a:rPr lang="de-DE" dirty="0" err="1"/>
              <a:t>certitudine</a:t>
            </a:r>
            <a:r>
              <a:rPr lang="de-DE" dirty="0"/>
              <a:t> </a:t>
            </a:r>
            <a:r>
              <a:rPr lang="de-DE" dirty="0" err="1"/>
              <a:t>absolută</a:t>
            </a:r>
            <a:r>
              <a:rPr lang="de-DE" dirty="0"/>
              <a:t> </a:t>
            </a:r>
            <a:r>
              <a:rPr lang="de-DE" dirty="0" err="1"/>
              <a:t>efectele</a:t>
            </a:r>
            <a:r>
              <a:rPr lang="de-DE" dirty="0"/>
              <a:t> </a:t>
            </a:r>
            <a:r>
              <a:rPr lang="de-DE" dirty="0" err="1"/>
              <a:t>forțelor</a:t>
            </a:r>
            <a:r>
              <a:rPr lang="de-DE" dirty="0"/>
              <a:t> </a:t>
            </a:r>
            <a:r>
              <a:rPr lang="de-DE" dirty="0" err="1"/>
              <a:t>politice</a:t>
            </a:r>
            <a:r>
              <a:rPr lang="de-DE" dirty="0"/>
              <a:t> </a:t>
            </a:r>
            <a:r>
              <a:rPr lang="de-DE" dirty="0" err="1"/>
              <a:t>într</a:t>
            </a:r>
            <a:r>
              <a:rPr lang="de-DE" dirty="0"/>
              <a:t>-o </a:t>
            </a:r>
            <a:r>
              <a:rPr lang="de-DE" dirty="0" err="1"/>
              <a:t>țară</a:t>
            </a:r>
            <a:r>
              <a:rPr lang="de-DE" dirty="0"/>
              <a:t> </a:t>
            </a:r>
            <a:r>
              <a:rPr lang="de-DE" dirty="0" err="1"/>
              <a:t>străină</a:t>
            </a:r>
            <a:r>
              <a:rPr lang="de-DE" dirty="0"/>
              <a:t>, </a:t>
            </a:r>
            <a:r>
              <a:rPr lang="de-DE" dirty="0" err="1"/>
              <a:t>analiștii</a:t>
            </a:r>
            <a:r>
              <a:rPr lang="de-DE" dirty="0"/>
              <a:t> se </a:t>
            </a:r>
            <a:r>
              <a:rPr lang="de-DE" dirty="0" err="1"/>
              <a:t>reduc</a:t>
            </a:r>
            <a:r>
              <a:rPr lang="de-DE" dirty="0"/>
              <a:t> la a </a:t>
            </a:r>
            <a:r>
              <a:rPr lang="de-DE" dirty="0" err="1"/>
              <a:t>face</a:t>
            </a:r>
            <a:r>
              <a:rPr lang="de-DE" dirty="0"/>
              <a:t> </a:t>
            </a:r>
            <a:r>
              <a:rPr lang="de-DE" dirty="0" err="1"/>
              <a:t>prognoze</a:t>
            </a:r>
            <a:r>
              <a:rPr lang="de-DE" dirty="0"/>
              <a:t> de alternative </a:t>
            </a:r>
            <a:r>
              <a:rPr lang="de-DE" dirty="0" err="1"/>
              <a:t>bazate</a:t>
            </a:r>
            <a:r>
              <a:rPr lang="de-DE" dirty="0"/>
              <a:t> </a:t>
            </a:r>
            <a:r>
              <a:rPr lang="de-DE" dirty="0" err="1"/>
              <a:t>pe</a:t>
            </a:r>
            <a:r>
              <a:rPr lang="de-DE" dirty="0"/>
              <a:t> </a:t>
            </a:r>
            <a:r>
              <a:rPr lang="de-DE" dirty="0" err="1"/>
              <a:t>ceea</a:t>
            </a:r>
            <a:r>
              <a:rPr lang="de-DE" dirty="0"/>
              <a:t> </a:t>
            </a:r>
            <a:r>
              <a:rPr lang="de-DE" dirty="0" err="1"/>
              <a:t>ce</a:t>
            </a:r>
            <a:r>
              <a:rPr lang="de-DE" dirty="0"/>
              <a:t> se </a:t>
            </a:r>
            <a:r>
              <a:rPr lang="de-DE" dirty="0" err="1"/>
              <a:t>știe</a:t>
            </a:r>
            <a:r>
              <a:rPr lang="de-DE" dirty="0"/>
              <a:t> </a:t>
            </a:r>
            <a:r>
              <a:rPr lang="de-DE" dirty="0" err="1"/>
              <a:t>despre</a:t>
            </a:r>
            <a:r>
              <a:rPr lang="de-DE" dirty="0"/>
              <a:t> </a:t>
            </a:r>
            <a:r>
              <a:rPr lang="de-DE" dirty="0" err="1"/>
              <a:t>tendințele</a:t>
            </a:r>
            <a:r>
              <a:rPr lang="de-DE" dirty="0"/>
              <a:t> </a:t>
            </a:r>
            <a:r>
              <a:rPr lang="de-DE" dirty="0" err="1"/>
              <a:t>și</a:t>
            </a:r>
            <a:r>
              <a:rPr lang="de-DE" dirty="0"/>
              <a:t> </a:t>
            </a:r>
            <a:r>
              <a:rPr lang="de-DE" dirty="0" err="1"/>
              <a:t>modelele</a:t>
            </a:r>
            <a:r>
              <a:rPr lang="de-DE" dirty="0"/>
              <a:t> </a:t>
            </a:r>
            <a:r>
              <a:rPr lang="de-DE" dirty="0" err="1"/>
              <a:t>politice</a:t>
            </a:r>
            <a:r>
              <a:rPr lang="de-DE" dirty="0"/>
              <a:t>. </a:t>
            </a:r>
            <a:r>
              <a:rPr lang="de-DE" dirty="0" err="1"/>
              <a:t>Datele</a:t>
            </a:r>
            <a:r>
              <a:rPr lang="de-DE" dirty="0"/>
              <a:t> </a:t>
            </a:r>
            <a:r>
              <a:rPr lang="de-DE" dirty="0" err="1"/>
              <a:t>concrete</a:t>
            </a:r>
            <a:r>
              <a:rPr lang="de-DE" dirty="0"/>
              <a:t> care </a:t>
            </a:r>
            <a:r>
              <a:rPr lang="de-DE" dirty="0" err="1"/>
              <a:t>sunt</a:t>
            </a:r>
            <a:r>
              <a:rPr lang="de-DE" dirty="0"/>
              <a:t> </a:t>
            </a:r>
            <a:r>
              <a:rPr lang="de-DE" dirty="0" err="1"/>
              <a:t>utile</a:t>
            </a:r>
            <a:r>
              <a:rPr lang="de-DE" dirty="0"/>
              <a:t> </a:t>
            </a:r>
            <a:r>
              <a:rPr lang="de-DE" dirty="0" err="1"/>
              <a:t>în</a:t>
            </a:r>
            <a:r>
              <a:rPr lang="de-DE" dirty="0"/>
              <a:t> </a:t>
            </a:r>
            <a:r>
              <a:rPr lang="de-DE" dirty="0" err="1"/>
              <a:t>acest</a:t>
            </a:r>
            <a:r>
              <a:rPr lang="de-DE" dirty="0"/>
              <a:t> sens </a:t>
            </a:r>
            <a:r>
              <a:rPr lang="de-DE" dirty="0" err="1"/>
              <a:t>includ</a:t>
            </a:r>
            <a:r>
              <a:rPr lang="de-DE" dirty="0"/>
              <a:t> </a:t>
            </a:r>
            <a:r>
              <a:rPr lang="de-DE" dirty="0" err="1"/>
              <a:t>tendințele</a:t>
            </a:r>
            <a:r>
              <a:rPr lang="de-DE" dirty="0"/>
              <a:t> de </a:t>
            </a:r>
            <a:r>
              <a:rPr lang="de-DE" dirty="0" err="1"/>
              <a:t>vot</a:t>
            </a:r>
            <a:r>
              <a:rPr lang="de-DE" dirty="0"/>
              <a:t>, </a:t>
            </a:r>
            <a:r>
              <a:rPr lang="de-DE" dirty="0" err="1"/>
              <a:t>detalii</a:t>
            </a:r>
            <a:r>
              <a:rPr lang="de-DE" dirty="0"/>
              <a:t> </a:t>
            </a:r>
            <a:r>
              <a:rPr lang="de-DE" dirty="0" err="1"/>
              <a:t>despre</a:t>
            </a:r>
            <a:r>
              <a:rPr lang="de-DE" dirty="0"/>
              <a:t> </a:t>
            </a:r>
            <a:r>
              <a:rPr lang="de-DE" dirty="0" err="1"/>
              <a:t>organizarea</a:t>
            </a:r>
            <a:r>
              <a:rPr lang="de-DE" dirty="0"/>
              <a:t> </a:t>
            </a:r>
            <a:r>
              <a:rPr lang="de-DE" dirty="0" err="1"/>
              <a:t>și</a:t>
            </a:r>
            <a:r>
              <a:rPr lang="de-DE" dirty="0"/>
              <a:t> </a:t>
            </a:r>
            <a:r>
              <a:rPr lang="de-DE" dirty="0" err="1"/>
              <a:t>conducerea</a:t>
            </a:r>
            <a:r>
              <a:rPr lang="de-DE" dirty="0"/>
              <a:t> </a:t>
            </a:r>
            <a:r>
              <a:rPr lang="de-DE" dirty="0" err="1"/>
              <a:t>partidului</a:t>
            </a:r>
            <a:r>
              <a:rPr lang="de-DE" dirty="0"/>
              <a:t> </a:t>
            </a:r>
            <a:r>
              <a:rPr lang="de-DE" dirty="0" err="1"/>
              <a:t>și</a:t>
            </a:r>
            <a:r>
              <a:rPr lang="de-DE" dirty="0"/>
              <a:t> </a:t>
            </a:r>
            <a:r>
              <a:rPr lang="de-DE" dirty="0" err="1"/>
              <a:t>informații</a:t>
            </a:r>
            <a:r>
              <a:rPr lang="de-DE" dirty="0"/>
              <a:t> </a:t>
            </a:r>
            <a:r>
              <a:rPr lang="de-DE" dirty="0" err="1"/>
              <a:t>derivate</a:t>
            </a:r>
            <a:r>
              <a:rPr lang="de-DE" dirty="0"/>
              <a:t> </a:t>
            </a:r>
            <a:r>
              <a:rPr lang="de-DE" dirty="0" err="1"/>
              <a:t>din</a:t>
            </a:r>
            <a:r>
              <a:rPr lang="de-DE" dirty="0"/>
              <a:t> </a:t>
            </a:r>
            <a:r>
              <a:rPr lang="de-DE" dirty="0" err="1"/>
              <a:t>analizele</a:t>
            </a:r>
            <a:r>
              <a:rPr lang="de-DE" dirty="0"/>
              <a:t> </a:t>
            </a:r>
            <a:r>
              <a:rPr lang="de-DE" dirty="0" err="1"/>
              <a:t>documentelor</a:t>
            </a:r>
            <a:r>
              <a:rPr lang="de-DE" dirty="0"/>
              <a:t> </a:t>
            </a:r>
            <a:r>
              <a:rPr lang="de-DE" dirty="0" err="1"/>
              <a:t>politice</a:t>
            </a:r>
            <a:r>
              <a:rPr lang="de-DE" dirty="0"/>
              <a:t>. O </a:t>
            </a:r>
            <a:r>
              <a:rPr lang="de-DE" dirty="0" err="1"/>
              <a:t>sursă</a:t>
            </a:r>
            <a:r>
              <a:rPr lang="de-DE" dirty="0"/>
              <a:t> </a:t>
            </a:r>
            <a:r>
              <a:rPr lang="de-DE" dirty="0" err="1"/>
              <a:t>principală</a:t>
            </a:r>
            <a:r>
              <a:rPr lang="de-DE" dirty="0"/>
              <a:t> de </a:t>
            </a:r>
            <a:r>
              <a:rPr lang="de-DE" dirty="0" err="1"/>
              <a:t>informații</a:t>
            </a:r>
            <a:r>
              <a:rPr lang="de-DE" dirty="0"/>
              <a:t> </a:t>
            </a:r>
            <a:r>
              <a:rPr lang="de-DE" dirty="0" err="1"/>
              <a:t>politice</a:t>
            </a:r>
            <a:r>
              <a:rPr lang="de-DE" dirty="0"/>
              <a:t> a </a:t>
            </a:r>
            <a:r>
              <a:rPr lang="de-DE" dirty="0" err="1"/>
              <a:t>fost</a:t>
            </a:r>
            <a:r>
              <a:rPr lang="de-DE" dirty="0"/>
              <a:t> </a:t>
            </a:r>
            <a:r>
              <a:rPr lang="de-DE" dirty="0" err="1"/>
              <a:t>reprezentată</a:t>
            </a:r>
            <a:r>
              <a:rPr lang="de-DE" dirty="0"/>
              <a:t> </a:t>
            </a:r>
            <a:r>
              <a:rPr lang="de-DE" dirty="0" err="1"/>
              <a:t>mult</a:t>
            </a:r>
            <a:r>
              <a:rPr lang="de-DE" dirty="0"/>
              <a:t> </a:t>
            </a:r>
            <a:r>
              <a:rPr lang="de-DE" dirty="0" err="1"/>
              <a:t>timp</a:t>
            </a:r>
            <a:r>
              <a:rPr lang="de-DE" dirty="0"/>
              <a:t> de </a:t>
            </a:r>
            <a:r>
              <a:rPr lang="de-DE" dirty="0" err="1"/>
              <a:t>rapoartele</a:t>
            </a:r>
            <a:r>
              <a:rPr lang="de-DE" dirty="0"/>
              <a:t> </a:t>
            </a:r>
            <a:r>
              <a:rPr lang="de-DE" dirty="0" err="1"/>
              <a:t>diplomaților</a:t>
            </a:r>
            <a:r>
              <a:rPr lang="de-DE" dirty="0"/>
              <a:t>, care </a:t>
            </a:r>
            <a:r>
              <a:rPr lang="de-DE" dirty="0" err="1"/>
              <a:t>în</a:t>
            </a:r>
            <a:r>
              <a:rPr lang="de-DE" dirty="0"/>
              <a:t> </a:t>
            </a:r>
            <a:r>
              <a:rPr lang="de-DE" dirty="0" err="1"/>
              <a:t>mod</a:t>
            </a:r>
            <a:r>
              <a:rPr lang="de-DE" dirty="0"/>
              <a:t> normal </a:t>
            </a:r>
            <a:r>
              <a:rPr lang="de-DE" dirty="0" err="1"/>
              <a:t>colectează</a:t>
            </a:r>
            <a:r>
              <a:rPr lang="de-DE" dirty="0"/>
              <a:t> </a:t>
            </a:r>
            <a:r>
              <a:rPr lang="de-DE" dirty="0" err="1"/>
              <a:t>date</a:t>
            </a:r>
            <a:r>
              <a:rPr lang="de-DE" dirty="0"/>
              <a:t> </a:t>
            </a:r>
            <a:r>
              <a:rPr lang="de-DE" dirty="0" err="1"/>
              <a:t>din</a:t>
            </a:r>
            <a:r>
              <a:rPr lang="de-DE" dirty="0"/>
              <a:t> </a:t>
            </a:r>
            <a:r>
              <a:rPr lang="de-DE" dirty="0" err="1"/>
              <a:t>surse</a:t>
            </a:r>
            <a:r>
              <a:rPr lang="de-DE" dirty="0"/>
              <a:t> "</a:t>
            </a:r>
            <a:r>
              <a:rPr lang="de-DE" dirty="0" err="1"/>
              <a:t>deschise</a:t>
            </a:r>
            <a:r>
              <a:rPr lang="de-DE" dirty="0"/>
              <a:t>" sau </a:t>
            </a:r>
            <a:r>
              <a:rPr lang="de-DE" dirty="0" err="1"/>
              <a:t>accesibile</a:t>
            </a:r>
            <a:r>
              <a:rPr lang="de-DE" dirty="0"/>
              <a:t> legal </a:t>
            </a:r>
            <a:r>
              <a:rPr lang="de-DE" dirty="0" err="1"/>
              <a:t>din</a:t>
            </a:r>
            <a:r>
              <a:rPr lang="de-DE" dirty="0"/>
              <a:t> </a:t>
            </a:r>
            <a:r>
              <a:rPr lang="de-DE" dirty="0" err="1"/>
              <a:t>țara</a:t>
            </a:r>
            <a:r>
              <a:rPr lang="de-DE" dirty="0"/>
              <a:t> </a:t>
            </a:r>
            <a:r>
              <a:rPr lang="de-DE" dirty="0" err="1"/>
              <a:t>în</a:t>
            </a:r>
            <a:r>
              <a:rPr lang="de-DE" dirty="0"/>
              <a:t> care </a:t>
            </a:r>
            <a:r>
              <a:rPr lang="de-DE" dirty="0" err="1"/>
              <a:t>sunt</a:t>
            </a:r>
            <a:r>
              <a:rPr lang="de-DE" dirty="0"/>
              <a:t> </a:t>
            </a:r>
            <a:r>
              <a:rPr lang="de-DE" dirty="0" err="1"/>
              <a:t>staționați</a:t>
            </a:r>
            <a:r>
              <a:rPr lang="de-DE" dirty="0"/>
              <a:t>. </a:t>
            </a:r>
            <a:r>
              <a:rPr lang="de-DE" dirty="0" err="1"/>
              <a:t>Activitatea</a:t>
            </a:r>
            <a:r>
              <a:rPr lang="de-DE" dirty="0"/>
              <a:t> </a:t>
            </a:r>
            <a:r>
              <a:rPr lang="de-DE" dirty="0" err="1"/>
              <a:t>lor</a:t>
            </a:r>
            <a:r>
              <a:rPr lang="de-DE" dirty="0"/>
              <a:t> </a:t>
            </a:r>
            <a:r>
              <a:rPr lang="de-DE" dirty="0" err="1"/>
              <a:t>este</a:t>
            </a:r>
            <a:r>
              <a:rPr lang="de-DE" dirty="0"/>
              <a:t> </a:t>
            </a:r>
            <a:r>
              <a:rPr lang="de-DE" dirty="0" err="1"/>
              <a:t>completată</a:t>
            </a:r>
            <a:r>
              <a:rPr lang="de-DE" dirty="0"/>
              <a:t> de </a:t>
            </a:r>
            <a:r>
              <a:rPr lang="de-DE" dirty="0" err="1"/>
              <a:t>cea</a:t>
            </a:r>
            <a:r>
              <a:rPr lang="de-DE" dirty="0"/>
              <a:t> a </a:t>
            </a:r>
            <a:r>
              <a:rPr lang="de-DE" dirty="0" err="1"/>
              <a:t>aparatului</a:t>
            </a:r>
            <a:r>
              <a:rPr lang="de-DE" dirty="0"/>
              <a:t> de </a:t>
            </a:r>
            <a:r>
              <a:rPr lang="de-DE" dirty="0" err="1"/>
              <a:t>informații</a:t>
            </a:r>
            <a:r>
              <a:rPr lang="de-DE" dirty="0"/>
              <a:t> </a:t>
            </a:r>
            <a:r>
              <a:rPr lang="de-DE" dirty="0" err="1"/>
              <a:t>profesionale</a:t>
            </a:r>
            <a:r>
              <a:rPr lang="de-DE" dirty="0"/>
              <a:t>.</a:t>
            </a:r>
          </a:p>
          <a:p>
            <a:endParaRPr lang="ru-RU" dirty="0"/>
          </a:p>
        </p:txBody>
      </p:sp>
      <p:pic>
        <p:nvPicPr>
          <p:cNvPr id="5" name="Объект 4"/>
          <p:cNvPicPr>
            <a:picLocks noGrp="1" noChangeAspect="1"/>
          </p:cNvPicPr>
          <p:nvPr>
            <p:ph sz="half" idx="2"/>
          </p:nvPr>
        </p:nvPicPr>
        <p:blipFill>
          <a:blip r:embed="rId2"/>
          <a:stretch>
            <a:fillRect/>
          </a:stretch>
        </p:blipFill>
        <p:spPr>
          <a:xfrm>
            <a:off x="6035040" y="2238706"/>
            <a:ext cx="4206240" cy="3196169"/>
          </a:xfrm>
          <a:prstGeom prst="rect">
            <a:avLst/>
          </a:prstGeom>
        </p:spPr>
      </p:pic>
    </p:spTree>
    <p:extLst>
      <p:ext uri="{BB962C8B-B14F-4D97-AF65-F5344CB8AC3E}">
        <p14:creationId xmlns:p14="http://schemas.microsoft.com/office/powerpoint/2010/main" val="384177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de-DE" sz="2200" dirty="0">
                <a:solidFill>
                  <a:srgbClr val="FF0000"/>
                </a:solidFill>
              </a:rPr>
              <a:t>Acțiunile informative </a:t>
            </a:r>
            <a:r>
              <a:rPr lang="de-DE" sz="2200" dirty="0" err="1">
                <a:solidFill>
                  <a:srgbClr val="FF0000"/>
                </a:solidFill>
              </a:rPr>
              <a:t>ale</a:t>
            </a:r>
            <a:r>
              <a:rPr lang="de-DE" sz="2200" dirty="0">
                <a:solidFill>
                  <a:srgbClr val="FF0000"/>
                </a:solidFill>
              </a:rPr>
              <a:t> </a:t>
            </a:r>
            <a:r>
              <a:rPr lang="de-DE" sz="2200" dirty="0" err="1">
                <a:solidFill>
                  <a:srgbClr val="FF0000"/>
                </a:solidFill>
              </a:rPr>
              <a:t>serviciilor</a:t>
            </a:r>
            <a:r>
              <a:rPr lang="de-DE" sz="2200" dirty="0">
                <a:solidFill>
                  <a:srgbClr val="FF0000"/>
                </a:solidFill>
              </a:rPr>
              <a:t> de </a:t>
            </a:r>
            <a:r>
              <a:rPr lang="de-DE" sz="2200" dirty="0" err="1">
                <a:solidFill>
                  <a:srgbClr val="FF0000"/>
                </a:solidFill>
              </a:rPr>
              <a:t>informații</a:t>
            </a:r>
            <a:r>
              <a:rPr lang="de-DE" sz="2200" dirty="0">
                <a:solidFill>
                  <a:srgbClr val="FF0000"/>
                </a:solidFill>
              </a:rPr>
              <a:t> </a:t>
            </a:r>
            <a:r>
              <a:rPr lang="de-DE" sz="2200" dirty="0" err="1">
                <a:solidFill>
                  <a:srgbClr val="FF0000"/>
                </a:solidFill>
              </a:rPr>
              <a:t>privind</a:t>
            </a:r>
            <a:r>
              <a:rPr lang="de-DE" sz="2200" dirty="0">
                <a:solidFill>
                  <a:srgbClr val="FF0000"/>
                </a:solidFill>
              </a:rPr>
              <a:t> </a:t>
            </a:r>
            <a:r>
              <a:rPr lang="de-DE" sz="2200" dirty="0" err="1">
                <a:solidFill>
                  <a:srgbClr val="FF0000"/>
                </a:solidFill>
              </a:rPr>
              <a:t>domeniile</a:t>
            </a:r>
            <a:r>
              <a:rPr lang="de-DE" sz="2200" dirty="0">
                <a:solidFill>
                  <a:srgbClr val="FF0000"/>
                </a:solidFill>
              </a:rPr>
              <a:t> </a:t>
            </a:r>
            <a:r>
              <a:rPr lang="de-DE" sz="2200" dirty="0" err="1">
                <a:solidFill>
                  <a:srgbClr val="FF0000"/>
                </a:solidFill>
              </a:rPr>
              <a:t>politice</a:t>
            </a:r>
            <a:r>
              <a:rPr lang="de-DE" sz="2200" dirty="0">
                <a:solidFill>
                  <a:srgbClr val="FF0000"/>
                </a:solidFill>
              </a:rPr>
              <a:t> </a:t>
            </a:r>
            <a:r>
              <a:rPr lang="de-DE" sz="2200" dirty="0" err="1">
                <a:solidFill>
                  <a:srgbClr val="FF0000"/>
                </a:solidFill>
              </a:rPr>
              <a:t>și</a:t>
            </a:r>
            <a:r>
              <a:rPr lang="de-DE" sz="2200" dirty="0">
                <a:solidFill>
                  <a:srgbClr val="FF0000"/>
                </a:solidFill>
              </a:rPr>
              <a:t> </a:t>
            </a:r>
            <a:r>
              <a:rPr lang="de-DE" sz="2200" dirty="0" err="1">
                <a:solidFill>
                  <a:srgbClr val="FF0000"/>
                </a:solidFill>
              </a:rPr>
              <a:t>strategice</a:t>
            </a:r>
            <a:r>
              <a:rPr lang="de-DE" sz="2200" dirty="0">
                <a:solidFill>
                  <a:srgbClr val="FF0000"/>
                </a:solidFill>
              </a:rPr>
              <a:t>, </a:t>
            </a:r>
            <a:r>
              <a:rPr lang="de-DE" sz="2200" dirty="0" err="1">
                <a:solidFill>
                  <a:srgbClr val="FF0000"/>
                </a:solidFill>
              </a:rPr>
              <a:t>potențialul</a:t>
            </a:r>
            <a:r>
              <a:rPr lang="de-DE" sz="2200" dirty="0">
                <a:solidFill>
                  <a:srgbClr val="FF0000"/>
                </a:solidFill>
              </a:rPr>
              <a:t> </a:t>
            </a:r>
            <a:r>
              <a:rPr lang="de-DE" sz="2200" dirty="0" err="1">
                <a:solidFill>
                  <a:srgbClr val="FF0000"/>
                </a:solidFill>
              </a:rPr>
              <a:t>militar</a:t>
            </a:r>
            <a:r>
              <a:rPr lang="de-DE" sz="2200" dirty="0">
                <a:solidFill>
                  <a:srgbClr val="FF0000"/>
                </a:solidFill>
              </a:rPr>
              <a:t> </a:t>
            </a:r>
            <a:r>
              <a:rPr lang="de-DE" sz="2200" dirty="0" err="1">
                <a:solidFill>
                  <a:srgbClr val="FF0000"/>
                </a:solidFill>
              </a:rPr>
              <a:t>și</a:t>
            </a:r>
            <a:r>
              <a:rPr lang="de-DE" sz="2200" dirty="0">
                <a:solidFill>
                  <a:srgbClr val="FF0000"/>
                </a:solidFill>
              </a:rPr>
              <a:t> </a:t>
            </a:r>
            <a:r>
              <a:rPr lang="de-DE" sz="2200" dirty="0" err="1">
                <a:solidFill>
                  <a:srgbClr val="FF0000"/>
                </a:solidFill>
              </a:rPr>
              <a:t>economic</a:t>
            </a:r>
            <a:r>
              <a:rPr lang="de-DE" sz="2200" dirty="0">
                <a:solidFill>
                  <a:srgbClr val="FF0000"/>
                </a:solidFill>
              </a:rPr>
              <a:t>, </a:t>
            </a:r>
            <a:r>
              <a:rPr lang="de-DE" sz="2200" dirty="0" err="1">
                <a:solidFill>
                  <a:srgbClr val="FF0000"/>
                </a:solidFill>
              </a:rPr>
              <a:t>resursele</a:t>
            </a:r>
            <a:r>
              <a:rPr lang="de-DE" sz="2200" dirty="0">
                <a:solidFill>
                  <a:srgbClr val="FF0000"/>
                </a:solidFill>
              </a:rPr>
              <a:t> </a:t>
            </a:r>
            <a:r>
              <a:rPr lang="de-DE" sz="2200" dirty="0" err="1">
                <a:solidFill>
                  <a:srgbClr val="FF0000"/>
                </a:solidFill>
              </a:rPr>
              <a:t>umane</a:t>
            </a:r>
            <a:r>
              <a:rPr lang="de-DE" sz="2200" dirty="0">
                <a:solidFill>
                  <a:srgbClr val="FF0000"/>
                </a:solidFill>
              </a:rPr>
              <a:t> </a:t>
            </a:r>
            <a:r>
              <a:rPr lang="de-DE" sz="2200" dirty="0" err="1">
                <a:solidFill>
                  <a:srgbClr val="FF0000"/>
                </a:solidFill>
              </a:rPr>
              <a:t>și</a:t>
            </a:r>
            <a:r>
              <a:rPr lang="de-DE" sz="2200" dirty="0">
                <a:solidFill>
                  <a:srgbClr val="FF0000"/>
                </a:solidFill>
              </a:rPr>
              <a:t> </a:t>
            </a:r>
            <a:r>
              <a:rPr lang="de-DE" sz="2200" dirty="0" err="1">
                <a:solidFill>
                  <a:srgbClr val="FF0000"/>
                </a:solidFill>
              </a:rPr>
              <a:t>tehnologice</a:t>
            </a:r>
            <a:r>
              <a:rPr lang="de-DE" sz="2200" dirty="0">
                <a:solidFill>
                  <a:srgbClr val="FF0000"/>
                </a:solidFill>
              </a:rPr>
              <a:t> </a:t>
            </a:r>
            <a:r>
              <a:rPr lang="de-DE" sz="2200" dirty="0" err="1">
                <a:solidFill>
                  <a:srgbClr val="FF0000"/>
                </a:solidFill>
              </a:rPr>
              <a:t>cu</a:t>
            </a:r>
            <a:r>
              <a:rPr lang="de-DE" sz="2200" dirty="0">
                <a:solidFill>
                  <a:srgbClr val="FF0000"/>
                </a:solidFill>
              </a:rPr>
              <a:t> </a:t>
            </a:r>
            <a:r>
              <a:rPr lang="de-DE" sz="2200" dirty="0" err="1">
                <a:solidFill>
                  <a:srgbClr val="FF0000"/>
                </a:solidFill>
              </a:rPr>
              <a:t>relevanță</a:t>
            </a:r>
            <a:r>
              <a:rPr lang="de-DE" sz="2200" dirty="0">
                <a:solidFill>
                  <a:srgbClr val="FF0000"/>
                </a:solidFill>
              </a:rPr>
              <a:t> </a:t>
            </a:r>
            <a:r>
              <a:rPr lang="de-DE" sz="2200" dirty="0" err="1">
                <a:solidFill>
                  <a:srgbClr val="FF0000"/>
                </a:solidFill>
              </a:rPr>
              <a:t>strategică</a:t>
            </a:r>
            <a:r>
              <a:rPr lang="de-DE" dirty="0"/>
              <a:t/>
            </a:r>
            <a:br>
              <a:rPr lang="de-DE" dirty="0"/>
            </a:br>
            <a:endParaRPr lang="ru-RU" dirty="0"/>
          </a:p>
        </p:txBody>
      </p:sp>
      <p:sp>
        <p:nvSpPr>
          <p:cNvPr id="3" name="Объект 2"/>
          <p:cNvSpPr>
            <a:spLocks noGrp="1"/>
          </p:cNvSpPr>
          <p:nvPr>
            <p:ph sz="half" idx="1"/>
          </p:nvPr>
        </p:nvSpPr>
        <p:spPr/>
        <p:txBody>
          <a:bodyPr>
            <a:normAutofit fontScale="77500" lnSpcReduction="20000"/>
          </a:bodyPr>
          <a:lstStyle/>
          <a:p>
            <a:r>
              <a:rPr lang="de-DE" dirty="0" err="1"/>
              <a:t>Agențiile</a:t>
            </a:r>
            <a:r>
              <a:rPr lang="de-DE" dirty="0"/>
              <a:t> </a:t>
            </a:r>
            <a:r>
              <a:rPr lang="de-DE" dirty="0" err="1"/>
              <a:t>economice</a:t>
            </a:r>
            <a:r>
              <a:rPr lang="de-DE" dirty="0"/>
              <a:t> </a:t>
            </a:r>
            <a:r>
              <a:rPr lang="de-DE" dirty="0" err="1"/>
              <a:t>oferă</a:t>
            </a:r>
            <a:r>
              <a:rPr lang="de-DE" dirty="0"/>
              <a:t> </a:t>
            </a:r>
            <a:r>
              <a:rPr lang="de-DE" dirty="0" err="1"/>
              <a:t>informații</a:t>
            </a:r>
            <a:r>
              <a:rPr lang="de-DE" dirty="0"/>
              <a:t> </a:t>
            </a:r>
            <a:r>
              <a:rPr lang="de-DE" dirty="0" err="1"/>
              <a:t>privind</a:t>
            </a:r>
            <a:r>
              <a:rPr lang="de-DE" dirty="0"/>
              <a:t> </a:t>
            </a:r>
            <a:r>
              <a:rPr lang="de-DE" dirty="0" err="1"/>
              <a:t>producția</a:t>
            </a:r>
            <a:r>
              <a:rPr lang="de-DE" dirty="0"/>
              <a:t>, </a:t>
            </a:r>
            <a:r>
              <a:rPr lang="de-DE" dirty="0" err="1"/>
              <a:t>distribuția</a:t>
            </a:r>
            <a:r>
              <a:rPr lang="de-DE" dirty="0"/>
              <a:t> </a:t>
            </a:r>
            <a:r>
              <a:rPr lang="de-DE" dirty="0" err="1"/>
              <a:t>și</a:t>
            </a:r>
            <a:r>
              <a:rPr lang="de-DE" dirty="0"/>
              <a:t> </a:t>
            </a:r>
            <a:r>
              <a:rPr lang="de-DE" dirty="0" err="1"/>
              <a:t>consumul</a:t>
            </a:r>
            <a:r>
              <a:rPr lang="de-DE" dirty="0"/>
              <a:t> de </a:t>
            </a:r>
            <a:r>
              <a:rPr lang="de-DE" dirty="0" err="1"/>
              <a:t>bunuri</a:t>
            </a:r>
            <a:r>
              <a:rPr lang="de-DE" dirty="0"/>
              <a:t> </a:t>
            </a:r>
            <a:r>
              <a:rPr lang="de-DE" dirty="0" err="1"/>
              <a:t>și</a:t>
            </a:r>
            <a:r>
              <a:rPr lang="de-DE" dirty="0"/>
              <a:t> </a:t>
            </a:r>
            <a:r>
              <a:rPr lang="de-DE" dirty="0" err="1"/>
              <a:t>servicii</a:t>
            </a:r>
            <a:r>
              <a:rPr lang="de-DE" dirty="0"/>
              <a:t>, </a:t>
            </a:r>
            <a:r>
              <a:rPr lang="de-DE" dirty="0" err="1"/>
              <a:t>precum</a:t>
            </a:r>
            <a:r>
              <a:rPr lang="de-DE" dirty="0"/>
              <a:t> </a:t>
            </a:r>
            <a:r>
              <a:rPr lang="de-DE" dirty="0" err="1"/>
              <a:t>și</a:t>
            </a:r>
            <a:r>
              <a:rPr lang="de-DE" dirty="0"/>
              <a:t> </a:t>
            </a:r>
            <a:r>
              <a:rPr lang="de-DE" dirty="0" err="1"/>
              <a:t>forța</a:t>
            </a:r>
            <a:r>
              <a:rPr lang="de-DE" dirty="0"/>
              <a:t> de </a:t>
            </a:r>
            <a:r>
              <a:rPr lang="de-DE" dirty="0" err="1"/>
              <a:t>muncă</a:t>
            </a:r>
            <a:r>
              <a:rPr lang="de-DE" dirty="0"/>
              <a:t>, </a:t>
            </a:r>
            <a:r>
              <a:rPr lang="de-DE" dirty="0" err="1"/>
              <a:t>finanțele</a:t>
            </a:r>
            <a:r>
              <a:rPr lang="de-DE" dirty="0"/>
              <a:t>, </a:t>
            </a:r>
            <a:r>
              <a:rPr lang="de-DE" dirty="0" err="1"/>
              <a:t>impozitarea</a:t>
            </a:r>
            <a:r>
              <a:rPr lang="de-DE" dirty="0"/>
              <a:t> </a:t>
            </a:r>
            <a:r>
              <a:rPr lang="de-DE" dirty="0" err="1"/>
              <a:t>și</a:t>
            </a:r>
            <a:r>
              <a:rPr lang="de-DE" dirty="0"/>
              <a:t> alte </a:t>
            </a:r>
            <a:r>
              <a:rPr lang="de-DE" dirty="0" err="1"/>
              <a:t>aspecte</a:t>
            </a:r>
            <a:r>
              <a:rPr lang="de-DE" dirty="0"/>
              <a:t> </a:t>
            </a:r>
            <a:r>
              <a:rPr lang="de-DE" dirty="0" err="1"/>
              <a:t>ale</a:t>
            </a:r>
            <a:r>
              <a:rPr lang="de-DE" dirty="0"/>
              <a:t> </a:t>
            </a:r>
            <a:r>
              <a:rPr lang="de-DE" dirty="0" err="1"/>
              <a:t>economiei</a:t>
            </a:r>
            <a:r>
              <a:rPr lang="de-DE" dirty="0"/>
              <a:t> </a:t>
            </a:r>
            <a:r>
              <a:rPr lang="de-DE" dirty="0" err="1"/>
              <a:t>unei</a:t>
            </a:r>
            <a:r>
              <a:rPr lang="de-DE" dirty="0"/>
              <a:t> </a:t>
            </a:r>
            <a:r>
              <a:rPr lang="de-DE" dirty="0" err="1"/>
              <a:t>națiuni</a:t>
            </a:r>
            <a:r>
              <a:rPr lang="de-DE" dirty="0"/>
              <a:t> sau </a:t>
            </a:r>
            <a:r>
              <a:rPr lang="de-DE" dirty="0" err="1"/>
              <a:t>ale</a:t>
            </a:r>
            <a:r>
              <a:rPr lang="de-DE" dirty="0"/>
              <a:t> </a:t>
            </a:r>
            <a:r>
              <a:rPr lang="de-DE" dirty="0" err="1"/>
              <a:t>sistemului</a:t>
            </a:r>
            <a:r>
              <a:rPr lang="de-DE" dirty="0"/>
              <a:t> </a:t>
            </a:r>
            <a:r>
              <a:rPr lang="de-DE" dirty="0" err="1"/>
              <a:t>economic</a:t>
            </a:r>
            <a:r>
              <a:rPr lang="de-DE" dirty="0"/>
              <a:t> </a:t>
            </a:r>
            <a:r>
              <a:rPr lang="de-DE" dirty="0" err="1"/>
              <a:t>internațional</a:t>
            </a:r>
            <a:r>
              <a:rPr lang="de-DE" dirty="0"/>
              <a:t>. "</a:t>
            </a:r>
            <a:r>
              <a:rPr lang="de-DE" dirty="0" err="1"/>
              <a:t>Inteligența</a:t>
            </a:r>
            <a:r>
              <a:rPr lang="de-DE" dirty="0"/>
              <a:t>" </a:t>
            </a:r>
            <a:r>
              <a:rPr lang="de-DE" dirty="0" err="1"/>
              <a:t>economică</a:t>
            </a:r>
            <a:r>
              <a:rPr lang="de-DE" dirty="0"/>
              <a:t> </a:t>
            </a:r>
            <a:r>
              <a:rPr lang="de-DE" dirty="0" err="1"/>
              <a:t>permite</a:t>
            </a:r>
            <a:r>
              <a:rPr lang="de-DE" dirty="0"/>
              <a:t> </a:t>
            </a:r>
            <a:r>
              <a:rPr lang="de-DE" dirty="0" err="1"/>
              <a:t>unei</a:t>
            </a:r>
            <a:r>
              <a:rPr lang="de-DE" dirty="0"/>
              <a:t> </a:t>
            </a:r>
            <a:r>
              <a:rPr lang="de-DE" dirty="0" err="1"/>
              <a:t>națiuni</a:t>
            </a:r>
            <a:r>
              <a:rPr lang="de-DE" dirty="0"/>
              <a:t> </a:t>
            </a:r>
            <a:r>
              <a:rPr lang="de-DE" dirty="0" err="1"/>
              <a:t>să</a:t>
            </a:r>
            <a:r>
              <a:rPr lang="de-DE" dirty="0"/>
              <a:t> </a:t>
            </a:r>
            <a:r>
              <a:rPr lang="de-DE" dirty="0" err="1"/>
              <a:t>estimeze</a:t>
            </a:r>
            <a:r>
              <a:rPr lang="de-DE" dirty="0"/>
              <a:t> </a:t>
            </a:r>
            <a:r>
              <a:rPr lang="de-DE" dirty="0" err="1"/>
              <a:t>amploarea</a:t>
            </a:r>
            <a:r>
              <a:rPr lang="de-DE" dirty="0"/>
              <a:t> </a:t>
            </a:r>
            <a:r>
              <a:rPr lang="de-DE" dirty="0" err="1"/>
              <a:t>posibilelor</a:t>
            </a:r>
            <a:r>
              <a:rPr lang="de-DE" dirty="0"/>
              <a:t> </a:t>
            </a:r>
            <a:r>
              <a:rPr lang="de-DE" dirty="0" err="1"/>
              <a:t>amenințări</a:t>
            </a:r>
            <a:r>
              <a:rPr lang="de-DE" dirty="0"/>
              <a:t> </a:t>
            </a:r>
            <a:r>
              <a:rPr lang="de-DE" dirty="0" err="1"/>
              <a:t>militare</a:t>
            </a:r>
            <a:r>
              <a:rPr lang="de-DE" dirty="0"/>
              <a:t> </a:t>
            </a:r>
            <a:r>
              <a:rPr lang="de-DE" dirty="0" err="1"/>
              <a:t>și</a:t>
            </a:r>
            <a:r>
              <a:rPr lang="de-DE" dirty="0"/>
              <a:t> </a:t>
            </a:r>
            <a:r>
              <a:rPr lang="de-DE" dirty="0" err="1"/>
              <a:t>este</a:t>
            </a:r>
            <a:r>
              <a:rPr lang="de-DE" dirty="0"/>
              <a:t>, de </a:t>
            </a:r>
            <a:r>
              <a:rPr lang="de-DE" dirty="0" err="1"/>
              <a:t>asemenea</a:t>
            </a:r>
            <a:r>
              <a:rPr lang="de-DE" dirty="0"/>
              <a:t>, </a:t>
            </a:r>
            <a:r>
              <a:rPr lang="de-DE" dirty="0" err="1"/>
              <a:t>valoroasă</a:t>
            </a:r>
            <a:r>
              <a:rPr lang="de-DE" dirty="0"/>
              <a:t> </a:t>
            </a:r>
            <a:r>
              <a:rPr lang="de-DE" dirty="0" err="1"/>
              <a:t>în</a:t>
            </a:r>
            <a:r>
              <a:rPr lang="de-DE" dirty="0"/>
              <a:t> </a:t>
            </a:r>
            <a:r>
              <a:rPr lang="de-DE" dirty="0" err="1"/>
              <a:t>estimarea</a:t>
            </a:r>
            <a:r>
              <a:rPr lang="de-DE" dirty="0"/>
              <a:t> </a:t>
            </a:r>
            <a:r>
              <a:rPr lang="de-DE" dirty="0" err="1"/>
              <a:t>intențiilor</a:t>
            </a:r>
            <a:r>
              <a:rPr lang="de-DE" dirty="0"/>
              <a:t> </a:t>
            </a:r>
            <a:r>
              <a:rPr lang="de-DE" dirty="0" err="1"/>
              <a:t>unui</a:t>
            </a:r>
            <a:r>
              <a:rPr lang="de-DE" dirty="0"/>
              <a:t> </a:t>
            </a:r>
            <a:r>
              <a:rPr lang="de-DE" dirty="0" err="1"/>
              <a:t>potențial</a:t>
            </a:r>
            <a:r>
              <a:rPr lang="de-DE" dirty="0"/>
              <a:t> </a:t>
            </a:r>
            <a:r>
              <a:rPr lang="de-DE" dirty="0" err="1"/>
              <a:t>inamic</a:t>
            </a:r>
            <a:r>
              <a:rPr lang="de-DE" dirty="0"/>
              <a:t>. </a:t>
            </a:r>
            <a:r>
              <a:rPr lang="de-DE" dirty="0" err="1"/>
              <a:t>În</a:t>
            </a:r>
            <a:r>
              <a:rPr lang="de-DE" dirty="0"/>
              <a:t> </a:t>
            </a:r>
            <a:r>
              <a:rPr lang="de-DE" dirty="0" err="1"/>
              <a:t>timp</a:t>
            </a:r>
            <a:r>
              <a:rPr lang="de-DE" dirty="0"/>
              <a:t> de </a:t>
            </a:r>
            <a:r>
              <a:rPr lang="de-DE" dirty="0" err="1"/>
              <a:t>război</a:t>
            </a:r>
            <a:r>
              <a:rPr lang="de-DE" dirty="0"/>
              <a:t>, </a:t>
            </a:r>
            <a:r>
              <a:rPr lang="de-DE" dirty="0" err="1"/>
              <a:t>inteligența</a:t>
            </a:r>
            <a:r>
              <a:rPr lang="de-DE" dirty="0"/>
              <a:t> </a:t>
            </a:r>
            <a:r>
              <a:rPr lang="de-DE" dirty="0" err="1"/>
              <a:t>economică</a:t>
            </a:r>
            <a:r>
              <a:rPr lang="de-DE" dirty="0"/>
              <a:t> </a:t>
            </a:r>
            <a:r>
              <a:rPr lang="de-DE" dirty="0" err="1"/>
              <a:t>este</a:t>
            </a:r>
            <a:r>
              <a:rPr lang="de-DE" dirty="0"/>
              <a:t> </a:t>
            </a:r>
            <a:r>
              <a:rPr lang="de-DE" dirty="0" err="1"/>
              <a:t>un</a:t>
            </a:r>
            <a:r>
              <a:rPr lang="de-DE" dirty="0"/>
              <a:t> </a:t>
            </a:r>
            <a:r>
              <a:rPr lang="de-DE" dirty="0" err="1"/>
              <a:t>indicator</a:t>
            </a:r>
            <a:r>
              <a:rPr lang="de-DE" dirty="0"/>
              <a:t> </a:t>
            </a:r>
            <a:r>
              <a:rPr lang="de-DE" dirty="0" err="1"/>
              <a:t>principal</a:t>
            </a:r>
            <a:r>
              <a:rPr lang="de-DE" dirty="0"/>
              <a:t> al </a:t>
            </a:r>
            <a:r>
              <a:rPr lang="de-DE" dirty="0" err="1"/>
              <a:t>capacității</a:t>
            </a:r>
            <a:r>
              <a:rPr lang="de-DE" dirty="0"/>
              <a:t> </a:t>
            </a:r>
            <a:r>
              <a:rPr lang="de-DE" dirty="0" err="1"/>
              <a:t>unui</a:t>
            </a:r>
            <a:r>
              <a:rPr lang="de-DE" dirty="0"/>
              <a:t> </a:t>
            </a:r>
            <a:r>
              <a:rPr lang="de-DE" dirty="0" err="1"/>
              <a:t>inamic</a:t>
            </a:r>
            <a:r>
              <a:rPr lang="de-DE" dirty="0"/>
              <a:t> de a </a:t>
            </a:r>
            <a:r>
              <a:rPr lang="de-DE" dirty="0" err="1"/>
              <a:t>susține</a:t>
            </a:r>
            <a:r>
              <a:rPr lang="de-DE" dirty="0"/>
              <a:t> </a:t>
            </a:r>
            <a:r>
              <a:rPr lang="de-DE" dirty="0" err="1"/>
              <a:t>un</a:t>
            </a:r>
            <a:r>
              <a:rPr lang="de-DE" dirty="0"/>
              <a:t> </a:t>
            </a:r>
            <a:r>
              <a:rPr lang="de-DE" dirty="0" err="1"/>
              <a:t>război</a:t>
            </a:r>
            <a:r>
              <a:rPr lang="de-DE" dirty="0"/>
              <a:t>. </a:t>
            </a:r>
            <a:r>
              <a:rPr lang="de-DE" dirty="0" err="1"/>
              <a:t>Acest</a:t>
            </a:r>
            <a:r>
              <a:rPr lang="de-DE" dirty="0"/>
              <a:t> </a:t>
            </a:r>
            <a:r>
              <a:rPr lang="de-DE" dirty="0" err="1"/>
              <a:t>lucru</a:t>
            </a:r>
            <a:r>
              <a:rPr lang="de-DE" dirty="0"/>
              <a:t> </a:t>
            </a:r>
            <a:r>
              <a:rPr lang="de-DE" dirty="0" err="1"/>
              <a:t>este</a:t>
            </a:r>
            <a:r>
              <a:rPr lang="de-DE" dirty="0"/>
              <a:t> </a:t>
            </a:r>
            <a:r>
              <a:rPr lang="de-DE" dirty="0" err="1"/>
              <a:t>deosebit</a:t>
            </a:r>
            <a:r>
              <a:rPr lang="de-DE" dirty="0"/>
              <a:t> de </a:t>
            </a:r>
            <a:r>
              <a:rPr lang="de-DE" dirty="0" err="1"/>
              <a:t>important</a:t>
            </a:r>
            <a:r>
              <a:rPr lang="de-DE" dirty="0"/>
              <a:t> </a:t>
            </a:r>
            <a:r>
              <a:rPr lang="de-DE" dirty="0" err="1"/>
              <a:t>atunci</a:t>
            </a:r>
            <a:r>
              <a:rPr lang="de-DE" dirty="0"/>
              <a:t> </a:t>
            </a:r>
            <a:r>
              <a:rPr lang="de-DE" dirty="0" err="1"/>
              <a:t>când</a:t>
            </a:r>
            <a:r>
              <a:rPr lang="de-DE" dirty="0"/>
              <a:t> </a:t>
            </a:r>
            <a:r>
              <a:rPr lang="de-DE" dirty="0" err="1"/>
              <a:t>analizăm</a:t>
            </a:r>
            <a:r>
              <a:rPr lang="de-DE" dirty="0"/>
              <a:t> </a:t>
            </a:r>
            <a:r>
              <a:rPr lang="de-DE" dirty="0" err="1"/>
              <a:t>națiuni</a:t>
            </a:r>
            <a:r>
              <a:rPr lang="de-DE" dirty="0"/>
              <a:t> </a:t>
            </a:r>
            <a:r>
              <a:rPr lang="de-DE" dirty="0" err="1"/>
              <a:t>mici</a:t>
            </a:r>
            <a:r>
              <a:rPr lang="de-DE" dirty="0"/>
              <a:t>, cum </a:t>
            </a:r>
            <a:r>
              <a:rPr lang="de-DE" dirty="0" err="1"/>
              <a:t>ar</a:t>
            </a:r>
            <a:r>
              <a:rPr lang="de-DE" dirty="0"/>
              <a:t> </a:t>
            </a:r>
            <a:r>
              <a:rPr lang="de-DE" dirty="0" err="1"/>
              <a:t>fi</a:t>
            </a:r>
            <a:r>
              <a:rPr lang="de-DE" dirty="0"/>
              <a:t> </a:t>
            </a:r>
            <a:r>
              <a:rPr lang="de-DE" dirty="0" err="1"/>
              <a:t>Israelul</a:t>
            </a:r>
            <a:r>
              <a:rPr lang="de-DE" dirty="0"/>
              <a:t>, </a:t>
            </a:r>
            <a:r>
              <a:rPr lang="de-DE" dirty="0" err="1"/>
              <a:t>unde</a:t>
            </a:r>
            <a:r>
              <a:rPr lang="de-DE" dirty="0"/>
              <a:t> </a:t>
            </a:r>
            <a:r>
              <a:rPr lang="de-DE" dirty="0" err="1"/>
              <a:t>un</a:t>
            </a:r>
            <a:r>
              <a:rPr lang="de-DE" dirty="0"/>
              <a:t> </a:t>
            </a:r>
            <a:r>
              <a:rPr lang="de-DE" dirty="0" err="1"/>
              <a:t>conflict</a:t>
            </a:r>
            <a:r>
              <a:rPr lang="de-DE" dirty="0"/>
              <a:t> </a:t>
            </a:r>
            <a:r>
              <a:rPr lang="de-DE" dirty="0" err="1"/>
              <a:t>necesită</a:t>
            </a:r>
            <a:r>
              <a:rPr lang="de-DE" dirty="0"/>
              <a:t> o </a:t>
            </a:r>
            <a:r>
              <a:rPr lang="de-DE" dirty="0" err="1"/>
              <a:t>mobilizare</a:t>
            </a:r>
            <a:r>
              <a:rPr lang="de-DE" dirty="0"/>
              <a:t> </a:t>
            </a:r>
            <a:r>
              <a:rPr lang="de-DE" dirty="0" err="1"/>
              <a:t>totală</a:t>
            </a:r>
            <a:r>
              <a:rPr lang="de-DE" dirty="0"/>
              <a:t> </a:t>
            </a:r>
            <a:r>
              <a:rPr lang="de-DE" dirty="0" err="1"/>
              <a:t>și</a:t>
            </a:r>
            <a:r>
              <a:rPr lang="de-DE" dirty="0"/>
              <a:t> nu </a:t>
            </a:r>
            <a:r>
              <a:rPr lang="de-DE" dirty="0" err="1"/>
              <a:t>poate</a:t>
            </a:r>
            <a:r>
              <a:rPr lang="de-DE" dirty="0"/>
              <a:t> </a:t>
            </a:r>
            <a:r>
              <a:rPr lang="de-DE" dirty="0" err="1"/>
              <a:t>fi</a:t>
            </a:r>
            <a:r>
              <a:rPr lang="de-DE" dirty="0"/>
              <a:t> </a:t>
            </a:r>
            <a:r>
              <a:rPr lang="de-DE" dirty="0" err="1"/>
              <a:t>susținut</a:t>
            </a:r>
            <a:r>
              <a:rPr lang="de-DE" dirty="0"/>
              <a:t> </a:t>
            </a:r>
            <a:r>
              <a:rPr lang="de-DE" dirty="0" err="1"/>
              <a:t>mult</a:t>
            </a:r>
            <a:r>
              <a:rPr lang="de-DE" dirty="0"/>
              <a:t> </a:t>
            </a:r>
            <a:r>
              <a:rPr lang="de-DE" dirty="0" err="1"/>
              <a:t>timp</a:t>
            </a:r>
            <a:r>
              <a:rPr lang="de-DE" dirty="0"/>
              <a:t> </a:t>
            </a:r>
            <a:r>
              <a:rPr lang="de-DE" dirty="0" err="1"/>
              <a:t>fără</a:t>
            </a:r>
            <a:r>
              <a:rPr lang="de-DE" dirty="0"/>
              <a:t> a </a:t>
            </a:r>
            <a:r>
              <a:rPr lang="de-DE" dirty="0" err="1"/>
              <a:t>crea</a:t>
            </a:r>
            <a:r>
              <a:rPr lang="de-DE" dirty="0"/>
              <a:t> </a:t>
            </a:r>
            <a:r>
              <a:rPr lang="de-DE" dirty="0" err="1"/>
              <a:t>probleme</a:t>
            </a:r>
            <a:r>
              <a:rPr lang="de-DE" dirty="0"/>
              <a:t> </a:t>
            </a:r>
            <a:r>
              <a:rPr lang="de-DE" dirty="0" err="1"/>
              <a:t>economice</a:t>
            </a:r>
            <a:r>
              <a:rPr lang="de-DE" dirty="0"/>
              <a:t> grave.</a:t>
            </a:r>
          </a:p>
          <a:p>
            <a:r>
              <a:rPr lang="de-DE" dirty="0" err="1"/>
              <a:t>Starea</a:t>
            </a:r>
            <a:r>
              <a:rPr lang="de-DE" dirty="0"/>
              <a:t> </a:t>
            </a:r>
            <a:r>
              <a:rPr lang="de-DE" dirty="0" err="1"/>
              <a:t>economiei</a:t>
            </a:r>
            <a:r>
              <a:rPr lang="de-DE" dirty="0"/>
              <a:t> </a:t>
            </a:r>
            <a:r>
              <a:rPr lang="de-DE" dirty="0" err="1"/>
              <a:t>unei</a:t>
            </a:r>
            <a:r>
              <a:rPr lang="de-DE" dirty="0"/>
              <a:t> </a:t>
            </a:r>
            <a:r>
              <a:rPr lang="de-DE" dirty="0" err="1"/>
              <a:t>țări</a:t>
            </a:r>
            <a:r>
              <a:rPr lang="de-DE" dirty="0"/>
              <a:t> </a:t>
            </a:r>
            <a:r>
              <a:rPr lang="de-DE" dirty="0" err="1"/>
              <a:t>este</a:t>
            </a:r>
            <a:r>
              <a:rPr lang="de-DE" dirty="0"/>
              <a:t> </a:t>
            </a:r>
            <a:r>
              <a:rPr lang="de-DE" dirty="0" err="1"/>
              <a:t>crucială</a:t>
            </a:r>
            <a:r>
              <a:rPr lang="de-DE" dirty="0"/>
              <a:t> </a:t>
            </a:r>
            <a:r>
              <a:rPr lang="de-DE" dirty="0" err="1"/>
              <a:t>pentru</a:t>
            </a:r>
            <a:r>
              <a:rPr lang="de-DE" dirty="0"/>
              <a:t> </a:t>
            </a:r>
            <a:r>
              <a:rPr lang="de-DE" dirty="0" err="1"/>
              <a:t>puterea</a:t>
            </a:r>
            <a:r>
              <a:rPr lang="de-DE" dirty="0"/>
              <a:t> </a:t>
            </a:r>
            <a:r>
              <a:rPr lang="de-DE" dirty="0" err="1"/>
              <a:t>sa</a:t>
            </a:r>
            <a:r>
              <a:rPr lang="de-DE" dirty="0"/>
              <a:t> </a:t>
            </a:r>
            <a:r>
              <a:rPr lang="de-DE" dirty="0" err="1"/>
              <a:t>militară</a:t>
            </a:r>
            <a:r>
              <a:rPr lang="de-DE" dirty="0"/>
              <a:t>, </a:t>
            </a:r>
            <a:r>
              <a:rPr lang="de-DE" dirty="0" err="1"/>
              <a:t>dezvoltarea</a:t>
            </a:r>
            <a:r>
              <a:rPr lang="de-DE" dirty="0"/>
              <a:t> </a:t>
            </a:r>
            <a:r>
              <a:rPr lang="de-DE" dirty="0" err="1"/>
              <a:t>sa</a:t>
            </a:r>
            <a:r>
              <a:rPr lang="de-DE" dirty="0"/>
              <a:t> </a:t>
            </a:r>
            <a:r>
              <a:rPr lang="de-DE" dirty="0" err="1"/>
              <a:t>politică</a:t>
            </a:r>
            <a:r>
              <a:rPr lang="de-DE" dirty="0"/>
              <a:t> </a:t>
            </a:r>
            <a:r>
              <a:rPr lang="de-DE" dirty="0" err="1"/>
              <a:t>și</a:t>
            </a:r>
            <a:r>
              <a:rPr lang="de-DE" dirty="0"/>
              <a:t> </a:t>
            </a:r>
            <a:r>
              <a:rPr lang="de-DE" dirty="0" err="1"/>
              <a:t>desfășurarea</a:t>
            </a:r>
            <a:r>
              <a:rPr lang="de-DE" dirty="0"/>
              <a:t> </a:t>
            </a:r>
            <a:r>
              <a:rPr lang="de-DE" dirty="0" err="1"/>
              <a:t>politicii</a:t>
            </a:r>
            <a:r>
              <a:rPr lang="de-DE" dirty="0"/>
              <a:t> </a:t>
            </a:r>
            <a:r>
              <a:rPr lang="de-DE" dirty="0" err="1"/>
              <a:t>sale</a:t>
            </a:r>
            <a:r>
              <a:rPr lang="de-DE" dirty="0"/>
              <a:t> externe. </a:t>
            </a:r>
            <a:r>
              <a:rPr lang="de-DE" dirty="0" err="1"/>
              <a:t>În</a:t>
            </a:r>
            <a:r>
              <a:rPr lang="de-DE" dirty="0"/>
              <a:t> </a:t>
            </a:r>
            <a:r>
              <a:rPr lang="de-DE" dirty="0" err="1"/>
              <a:t>consecință</a:t>
            </a:r>
            <a:r>
              <a:rPr lang="de-DE" dirty="0"/>
              <a:t>, </a:t>
            </a:r>
            <a:r>
              <a:rPr lang="de-DE" dirty="0" err="1"/>
              <a:t>organizațiile</a:t>
            </a:r>
            <a:r>
              <a:rPr lang="de-DE" dirty="0"/>
              <a:t> de </a:t>
            </a:r>
            <a:r>
              <a:rPr lang="de-DE" dirty="0" err="1"/>
              <a:t>informații</a:t>
            </a:r>
            <a:r>
              <a:rPr lang="de-DE" dirty="0"/>
              <a:t> </a:t>
            </a:r>
            <a:r>
              <a:rPr lang="de-DE" dirty="0" err="1"/>
              <a:t>acordă</a:t>
            </a:r>
            <a:r>
              <a:rPr lang="de-DE" dirty="0"/>
              <a:t> o </a:t>
            </a:r>
            <a:r>
              <a:rPr lang="de-DE" dirty="0" err="1"/>
              <a:t>importanță</a:t>
            </a:r>
            <a:r>
              <a:rPr lang="de-DE" dirty="0"/>
              <a:t> </a:t>
            </a:r>
            <a:r>
              <a:rPr lang="de-DE" dirty="0" err="1"/>
              <a:t>deosebită</a:t>
            </a:r>
            <a:r>
              <a:rPr lang="de-DE" dirty="0"/>
              <a:t> </a:t>
            </a:r>
            <a:r>
              <a:rPr lang="de-DE" dirty="0" err="1"/>
              <a:t>colectării</a:t>
            </a:r>
            <a:r>
              <a:rPr lang="de-DE" dirty="0"/>
              <a:t> de </a:t>
            </a:r>
            <a:r>
              <a:rPr lang="de-DE" dirty="0" err="1"/>
              <a:t>informații</a:t>
            </a:r>
            <a:r>
              <a:rPr lang="de-DE" dirty="0"/>
              <a:t> </a:t>
            </a:r>
            <a:r>
              <a:rPr lang="de-DE" dirty="0" err="1"/>
              <a:t>economice</a:t>
            </a:r>
            <a:r>
              <a:rPr lang="de-DE" dirty="0"/>
              <a:t>, </a:t>
            </a:r>
            <a:r>
              <a:rPr lang="de-DE" dirty="0" err="1"/>
              <a:t>inclusiv</a:t>
            </a:r>
            <a:r>
              <a:rPr lang="de-DE" dirty="0"/>
              <a:t> </a:t>
            </a:r>
            <a:r>
              <a:rPr lang="de-DE" dirty="0" err="1"/>
              <a:t>date</a:t>
            </a:r>
            <a:r>
              <a:rPr lang="de-DE" dirty="0"/>
              <a:t> </a:t>
            </a:r>
            <a:r>
              <a:rPr lang="de-DE" dirty="0" err="1"/>
              <a:t>privind</a:t>
            </a:r>
            <a:r>
              <a:rPr lang="de-DE" dirty="0"/>
              <a:t> </a:t>
            </a:r>
            <a:r>
              <a:rPr lang="de-DE" dirty="0" err="1"/>
              <a:t>comerțul</a:t>
            </a:r>
            <a:r>
              <a:rPr lang="de-DE" dirty="0"/>
              <a:t>, </a:t>
            </a:r>
            <a:r>
              <a:rPr lang="de-DE" dirty="0" err="1"/>
              <a:t>finanțele</a:t>
            </a:r>
            <a:r>
              <a:rPr lang="de-DE" dirty="0"/>
              <a:t>, </a:t>
            </a:r>
            <a:r>
              <a:rPr lang="de-DE" dirty="0" err="1"/>
              <a:t>resursele</a:t>
            </a:r>
            <a:r>
              <a:rPr lang="de-DE" dirty="0"/>
              <a:t> </a:t>
            </a:r>
            <a:r>
              <a:rPr lang="de-DE" dirty="0" err="1"/>
              <a:t>naturale</a:t>
            </a:r>
            <a:r>
              <a:rPr lang="de-DE" dirty="0"/>
              <a:t>, </a:t>
            </a:r>
            <a:r>
              <a:rPr lang="de-DE" dirty="0" err="1"/>
              <a:t>capacitatea</a:t>
            </a:r>
            <a:r>
              <a:rPr lang="de-DE" dirty="0"/>
              <a:t> </a:t>
            </a:r>
            <a:r>
              <a:rPr lang="de-DE" dirty="0" err="1"/>
              <a:t>industrială</a:t>
            </a:r>
            <a:r>
              <a:rPr lang="de-DE" dirty="0"/>
              <a:t> </a:t>
            </a:r>
            <a:r>
              <a:rPr lang="de-DE" dirty="0" err="1"/>
              <a:t>și</a:t>
            </a:r>
            <a:r>
              <a:rPr lang="de-DE" dirty="0"/>
              <a:t> </a:t>
            </a:r>
            <a:r>
              <a:rPr lang="de-DE" dirty="0" err="1"/>
              <a:t>produsul</a:t>
            </a:r>
            <a:r>
              <a:rPr lang="de-DE" dirty="0"/>
              <a:t> </a:t>
            </a:r>
            <a:r>
              <a:rPr lang="de-DE" dirty="0" err="1"/>
              <a:t>național</a:t>
            </a:r>
            <a:r>
              <a:rPr lang="de-DE" dirty="0"/>
              <a:t> </a:t>
            </a:r>
            <a:r>
              <a:rPr lang="de-DE" dirty="0" err="1"/>
              <a:t>brut</a:t>
            </a:r>
            <a:r>
              <a:rPr lang="de-DE" dirty="0"/>
              <a:t>.</a:t>
            </a:r>
          </a:p>
          <a:p>
            <a:endParaRPr lang="ru-RU" dirty="0"/>
          </a:p>
        </p:txBody>
      </p:sp>
      <p:pic>
        <p:nvPicPr>
          <p:cNvPr id="5" name="Объект 4"/>
          <p:cNvPicPr>
            <a:picLocks noGrp="1" noChangeAspect="1"/>
          </p:cNvPicPr>
          <p:nvPr>
            <p:ph sz="half" idx="2"/>
          </p:nvPr>
        </p:nvPicPr>
        <p:blipFill>
          <a:blip r:embed="rId2"/>
          <a:stretch>
            <a:fillRect/>
          </a:stretch>
        </p:blipFill>
        <p:spPr>
          <a:xfrm>
            <a:off x="6273579" y="2142067"/>
            <a:ext cx="3760215" cy="3360236"/>
          </a:xfrm>
          <a:prstGeom prst="rect">
            <a:avLst/>
          </a:prstGeom>
        </p:spPr>
      </p:pic>
    </p:spTree>
    <p:extLst>
      <p:ext uri="{BB962C8B-B14F-4D97-AF65-F5344CB8AC3E}">
        <p14:creationId xmlns:p14="http://schemas.microsoft.com/office/powerpoint/2010/main" val="3435787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65</TotalTime>
  <Words>1638</Words>
  <Application>Microsoft Office PowerPoint</Application>
  <PresentationFormat>Широкоэкранный</PresentationFormat>
  <Paragraphs>56</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Bahnschrift</vt:lpstr>
      <vt:lpstr>Calibri</vt:lpstr>
      <vt:lpstr>Calibri Light</vt:lpstr>
      <vt:lpstr>Times New Roman</vt:lpstr>
      <vt:lpstr>Небеса</vt:lpstr>
      <vt:lpstr>Rolul serviciilor de informații în securitatea internațională</vt:lpstr>
      <vt:lpstr>Cuprins</vt:lpstr>
      <vt:lpstr>Intr0ducere</vt:lpstr>
      <vt:lpstr>Interpretări cu privire la rolul serviciilor de informații în condițiile provocărilor globale  </vt:lpstr>
      <vt:lpstr> Interpretări cu privire la rolul serviciilor de informații în condițiile provocărilor globale </vt:lpstr>
      <vt:lpstr>Interpretări cu privire la rolul serviciilor de informații în condițiile provocărilor globale </vt:lpstr>
      <vt:lpstr>Acțiunile informative ale serviciilor de informații privind domeniile politice și strategice, potențialul militar și economic, resursele umane și tehnologice cu relevanță strategică </vt:lpstr>
      <vt:lpstr>Acțiunile informative ale serviciilor de informații privind domeniile politice și strategice, potențialul militar și economic, resursele umane și tehnologice cu relevanță strategică</vt:lpstr>
      <vt:lpstr>Acțiunile informative ale serviciilor de informații privind domeniile politice și strategice, potențialul militar și economic, resursele umane și tehnologice cu relevanță strategică </vt:lpstr>
      <vt:lpstr>Strategii globale de asigurare a securităţii internaţionale</vt:lpstr>
      <vt:lpstr>Strategii globale de asigurare a securităţii internaţionale</vt:lpstr>
      <vt:lpstr>Strategii globale de asigurare a securităţii internaţionale</vt:lpstr>
      <vt:lpstr>Concluzie</vt:lpstr>
      <vt:lpstr>Bibliografie</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Tipologia și clasificarea amenințărilor la adresa securității internaționale</dc:title>
  <dc:creator>Marian Mahu</dc:creator>
  <cp:lastModifiedBy>Marian Mahu</cp:lastModifiedBy>
  <cp:revision>8</cp:revision>
  <dcterms:created xsi:type="dcterms:W3CDTF">2021-12-11T17:41:47Z</dcterms:created>
  <dcterms:modified xsi:type="dcterms:W3CDTF">2021-12-11T21:53:56Z</dcterms:modified>
</cp:coreProperties>
</file>