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63" r:id="rId2"/>
    <p:sldId id="265" r:id="rId3"/>
    <p:sldId id="264" r:id="rId4"/>
    <p:sldId id="267" r:id="rId5"/>
    <p:sldId id="268" r:id="rId6"/>
    <p:sldId id="260" r:id="rId7"/>
    <p:sldId id="261" r:id="rId8"/>
    <p:sldId id="262" r:id="rId9"/>
    <p:sldId id="257" r:id="rId10"/>
    <p:sldId id="258" r:id="rId11"/>
    <p:sldId id="259" r:id="rId12"/>
    <p:sldId id="266" r:id="rId13"/>
    <p:sldId id="269" r:id="rId14"/>
  </p:sldIdLst>
  <p:sldSz cx="12192000" cy="6858000"/>
  <p:notesSz cx="6858000" cy="9144000"/>
  <p:defaultTex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60" d="100"/>
          <a:sy n="60" d="100"/>
        </p:scale>
        <p:origin x="-1104" y="-3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6.xml.rels><?xml version="1.0" encoding="UTF-8" standalone="yes"?>
<Relationships xmlns="http://schemas.openxmlformats.org/package/2006/relationships"><Relationship Id="rId3" Type="http://schemas.openxmlformats.org/officeDocument/2006/relationships/image" Target="../media/image12.jfif"/><Relationship Id="rId2" Type="http://schemas.openxmlformats.org/officeDocument/2006/relationships/image" Target="../media/image11.jpeg"/><Relationship Id="rId1" Type="http://schemas.openxmlformats.org/officeDocument/2006/relationships/image" Target="../media/image10.jpeg"/></Relationships>
</file>

<file path=ppt/diagrams/_rels/drawing6.xml.rels><?xml version="1.0" encoding="UTF-8" standalone="yes"?>
<Relationships xmlns="http://schemas.openxmlformats.org/package/2006/relationships"><Relationship Id="rId3" Type="http://schemas.openxmlformats.org/officeDocument/2006/relationships/image" Target="../media/image12.jfif"/><Relationship Id="rId2" Type="http://schemas.openxmlformats.org/officeDocument/2006/relationships/image" Target="../media/image11.jpeg"/><Relationship Id="rId1" Type="http://schemas.openxmlformats.org/officeDocument/2006/relationships/image" Target="../media/image10.jpe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4F5793-E31F-49A8-9A2F-5653A0E97993}" type="doc">
      <dgm:prSet loTypeId="urn:microsoft.com/office/officeart/2005/8/layout/hProcess9" loCatId="process" qsTypeId="urn:microsoft.com/office/officeart/2005/8/quickstyle/simple1" qsCatId="simple" csTypeId="urn:microsoft.com/office/officeart/2005/8/colors/colorful2" csCatId="colorful" phldr="1"/>
      <dgm:spPr/>
    </dgm:pt>
    <dgm:pt modelId="{4C6D6F3A-0BC6-41FA-A06D-DE7F14D2AA8B}">
      <dgm:prSet phldrT="[Text]" custT="1"/>
      <dgm:spPr/>
      <dgm:t>
        <a:bodyPr/>
        <a:lstStyle/>
        <a:p>
          <a:r>
            <a:rPr lang="ro-RO"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Numeroase evoluții și procese transnaționale au un impact semnificativ asupra securității naționale. </a:t>
          </a:r>
          <a:endParaRPr lang="ro-RO" sz="1800" dirty="0">
            <a:solidFill>
              <a:schemeClr val="tx1"/>
            </a:solidFill>
            <a:effectLst/>
          </a:endParaRPr>
        </a:p>
      </dgm:t>
    </dgm:pt>
    <dgm:pt modelId="{78DF54C8-40AC-48A7-A425-52980126B25E}" type="parTrans" cxnId="{5342991E-6305-40E1-90E6-B5513ADF1C09}">
      <dgm:prSet/>
      <dgm:spPr/>
      <dgm:t>
        <a:bodyPr/>
        <a:lstStyle/>
        <a:p>
          <a:endParaRPr lang="ro-RO"/>
        </a:p>
      </dgm:t>
    </dgm:pt>
    <dgm:pt modelId="{8C52CD80-653C-4D53-98BB-902B9D612A93}" type="sibTrans" cxnId="{5342991E-6305-40E1-90E6-B5513ADF1C09}">
      <dgm:prSet/>
      <dgm:spPr/>
      <dgm:t>
        <a:bodyPr/>
        <a:lstStyle/>
        <a:p>
          <a:endParaRPr lang="ro-RO"/>
        </a:p>
      </dgm:t>
    </dgm:pt>
    <dgm:pt modelId="{CA072992-5EA5-4C6E-9E9B-532EAA6360E1}">
      <dgm:prSet phldrT="[Text]"/>
      <dgm:spPr/>
      <dgm:t>
        <a:bodyPr/>
        <a:lstStyle/>
        <a:p>
          <a:r>
            <a:rPr lang="ro-RO"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Pe lângă stimularea creșterii economice și deschiderea societăților, aspecte recente subliniate de specialiști pun în evidentă unele inconveniente ale procesului de globalizare, ce pot conduce la destabilizarea unor state, înstrăinarea unor cutume ancestrale, vulnerabilizarea unor regiuni întregi față de fluctuațiile spontane ale economiei mondiale</a:t>
          </a:r>
          <a:endParaRPr lang="ro-RO" dirty="0">
            <a:solidFill>
              <a:schemeClr val="tx1"/>
            </a:solidFill>
            <a:effectLst/>
          </a:endParaRPr>
        </a:p>
      </dgm:t>
    </dgm:pt>
    <dgm:pt modelId="{2BAB13D5-AD98-43E5-A453-5083B748F16B}" type="parTrans" cxnId="{B69FF9A8-E16B-4BE7-B364-70B71F0AF96D}">
      <dgm:prSet/>
      <dgm:spPr/>
      <dgm:t>
        <a:bodyPr/>
        <a:lstStyle/>
        <a:p>
          <a:endParaRPr lang="ro-RO"/>
        </a:p>
      </dgm:t>
    </dgm:pt>
    <dgm:pt modelId="{1875D2E3-6BCB-413D-950C-47368548E12F}" type="sibTrans" cxnId="{B69FF9A8-E16B-4BE7-B364-70B71F0AF96D}">
      <dgm:prSet/>
      <dgm:spPr/>
      <dgm:t>
        <a:bodyPr/>
        <a:lstStyle/>
        <a:p>
          <a:endParaRPr lang="ro-RO"/>
        </a:p>
      </dgm:t>
    </dgm:pt>
    <dgm:pt modelId="{882748C3-E111-4566-A5CE-1A9F6FECAAD5}">
      <dgm:prSet phldrT="[Text]"/>
      <dgm:spPr/>
      <dgm:t>
        <a:bodyPr/>
        <a:lstStyle/>
        <a:p>
          <a:r>
            <a:rPr lang="ro-RO"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analiștii domeniului sesizează, ca element negativ al globalizării, situația arcului de instabilitate care se întinde din Orientul Apropiat până la litoralul asiatic. Aceasta impietează asupra securității naționale, democrației, stabilității și progresului economic al statelor.</a:t>
          </a:r>
          <a:endParaRPr lang="ro-RO" dirty="0">
            <a:solidFill>
              <a:schemeClr val="tx1"/>
            </a:solidFill>
            <a:effectLst/>
          </a:endParaRPr>
        </a:p>
      </dgm:t>
    </dgm:pt>
    <dgm:pt modelId="{7F9C01AF-D335-4A95-AD32-0D24D97AD726}" type="parTrans" cxnId="{534C94BB-4583-4EC3-8C27-32FC0FF1D4EB}">
      <dgm:prSet/>
      <dgm:spPr/>
      <dgm:t>
        <a:bodyPr/>
        <a:lstStyle/>
        <a:p>
          <a:endParaRPr lang="ro-RO"/>
        </a:p>
      </dgm:t>
    </dgm:pt>
    <dgm:pt modelId="{6A5922A0-995E-41AF-8364-5DAA1DB050F7}" type="sibTrans" cxnId="{534C94BB-4583-4EC3-8C27-32FC0FF1D4EB}">
      <dgm:prSet/>
      <dgm:spPr/>
      <dgm:t>
        <a:bodyPr/>
        <a:lstStyle/>
        <a:p>
          <a:endParaRPr lang="ro-RO"/>
        </a:p>
      </dgm:t>
    </dgm:pt>
    <dgm:pt modelId="{7CA4496D-116D-4AF5-9BF4-C55BCE283FC8}" type="pres">
      <dgm:prSet presAssocID="{BE4F5793-E31F-49A8-9A2F-5653A0E97993}" presName="CompostProcess" presStyleCnt="0">
        <dgm:presLayoutVars>
          <dgm:dir/>
          <dgm:resizeHandles val="exact"/>
        </dgm:presLayoutVars>
      </dgm:prSet>
      <dgm:spPr/>
    </dgm:pt>
    <dgm:pt modelId="{516475E0-E74A-43C2-A66D-B3201B0DDF86}" type="pres">
      <dgm:prSet presAssocID="{BE4F5793-E31F-49A8-9A2F-5653A0E97993}" presName="arrow" presStyleLbl="bgShp" presStyleIdx="0" presStyleCnt="1"/>
      <dgm:spPr/>
    </dgm:pt>
    <dgm:pt modelId="{83FA9069-2995-4FC3-8036-439C83290339}" type="pres">
      <dgm:prSet presAssocID="{BE4F5793-E31F-49A8-9A2F-5653A0E97993}" presName="linearProcess" presStyleCnt="0"/>
      <dgm:spPr/>
    </dgm:pt>
    <dgm:pt modelId="{62A09013-66BC-4F9F-B919-4C14EE837B90}" type="pres">
      <dgm:prSet presAssocID="{4C6D6F3A-0BC6-41FA-A06D-DE7F14D2AA8B}" presName="textNode" presStyleLbl="node1" presStyleIdx="0" presStyleCnt="3">
        <dgm:presLayoutVars>
          <dgm:bulletEnabled val="1"/>
        </dgm:presLayoutVars>
      </dgm:prSet>
      <dgm:spPr/>
      <dgm:t>
        <a:bodyPr/>
        <a:lstStyle/>
        <a:p>
          <a:endParaRPr lang="ru-MO"/>
        </a:p>
      </dgm:t>
    </dgm:pt>
    <dgm:pt modelId="{AF41EA0E-4C47-4933-A5DA-D59F629A2ADA}" type="pres">
      <dgm:prSet presAssocID="{8C52CD80-653C-4D53-98BB-902B9D612A93}" presName="sibTrans" presStyleCnt="0"/>
      <dgm:spPr/>
    </dgm:pt>
    <dgm:pt modelId="{E3F061C9-1125-4033-9D29-0D4403E01C5E}" type="pres">
      <dgm:prSet presAssocID="{CA072992-5EA5-4C6E-9E9B-532EAA6360E1}" presName="textNode" presStyleLbl="node1" presStyleIdx="1" presStyleCnt="3">
        <dgm:presLayoutVars>
          <dgm:bulletEnabled val="1"/>
        </dgm:presLayoutVars>
      </dgm:prSet>
      <dgm:spPr/>
      <dgm:t>
        <a:bodyPr/>
        <a:lstStyle/>
        <a:p>
          <a:endParaRPr lang="ru-MO"/>
        </a:p>
      </dgm:t>
    </dgm:pt>
    <dgm:pt modelId="{6897B8F2-01C2-4AB9-9687-97BD351C62C5}" type="pres">
      <dgm:prSet presAssocID="{1875D2E3-6BCB-413D-950C-47368548E12F}" presName="sibTrans" presStyleCnt="0"/>
      <dgm:spPr/>
    </dgm:pt>
    <dgm:pt modelId="{8DBBB2E4-74A3-4AAC-BED4-87003AE6A43C}" type="pres">
      <dgm:prSet presAssocID="{882748C3-E111-4566-A5CE-1A9F6FECAAD5}" presName="textNode" presStyleLbl="node1" presStyleIdx="2" presStyleCnt="3">
        <dgm:presLayoutVars>
          <dgm:bulletEnabled val="1"/>
        </dgm:presLayoutVars>
      </dgm:prSet>
      <dgm:spPr/>
      <dgm:t>
        <a:bodyPr/>
        <a:lstStyle/>
        <a:p>
          <a:endParaRPr lang="ru-MO"/>
        </a:p>
      </dgm:t>
    </dgm:pt>
  </dgm:ptLst>
  <dgm:cxnLst>
    <dgm:cxn modelId="{8CA925F1-7153-4CA3-87D0-DFA5277CEA9E}" type="presOf" srcId="{CA072992-5EA5-4C6E-9E9B-532EAA6360E1}" destId="{E3F061C9-1125-4033-9D29-0D4403E01C5E}" srcOrd="0" destOrd="0" presId="urn:microsoft.com/office/officeart/2005/8/layout/hProcess9"/>
    <dgm:cxn modelId="{B69FF9A8-E16B-4BE7-B364-70B71F0AF96D}" srcId="{BE4F5793-E31F-49A8-9A2F-5653A0E97993}" destId="{CA072992-5EA5-4C6E-9E9B-532EAA6360E1}" srcOrd="1" destOrd="0" parTransId="{2BAB13D5-AD98-43E5-A453-5083B748F16B}" sibTransId="{1875D2E3-6BCB-413D-950C-47368548E12F}"/>
    <dgm:cxn modelId="{68919566-EA0B-4769-B1C7-9551F4BCF0E2}" type="presOf" srcId="{882748C3-E111-4566-A5CE-1A9F6FECAAD5}" destId="{8DBBB2E4-74A3-4AAC-BED4-87003AE6A43C}" srcOrd="0" destOrd="0" presId="urn:microsoft.com/office/officeart/2005/8/layout/hProcess9"/>
    <dgm:cxn modelId="{534C94BB-4583-4EC3-8C27-32FC0FF1D4EB}" srcId="{BE4F5793-E31F-49A8-9A2F-5653A0E97993}" destId="{882748C3-E111-4566-A5CE-1A9F6FECAAD5}" srcOrd="2" destOrd="0" parTransId="{7F9C01AF-D335-4A95-AD32-0D24D97AD726}" sibTransId="{6A5922A0-995E-41AF-8364-5DAA1DB050F7}"/>
    <dgm:cxn modelId="{5342991E-6305-40E1-90E6-B5513ADF1C09}" srcId="{BE4F5793-E31F-49A8-9A2F-5653A0E97993}" destId="{4C6D6F3A-0BC6-41FA-A06D-DE7F14D2AA8B}" srcOrd="0" destOrd="0" parTransId="{78DF54C8-40AC-48A7-A425-52980126B25E}" sibTransId="{8C52CD80-653C-4D53-98BB-902B9D612A93}"/>
    <dgm:cxn modelId="{0495E129-C33F-49DA-B7EA-B0E4A9F54518}" type="presOf" srcId="{BE4F5793-E31F-49A8-9A2F-5653A0E97993}" destId="{7CA4496D-116D-4AF5-9BF4-C55BCE283FC8}" srcOrd="0" destOrd="0" presId="urn:microsoft.com/office/officeart/2005/8/layout/hProcess9"/>
    <dgm:cxn modelId="{FA31F18B-5930-40B1-B6D4-2AD897819435}" type="presOf" srcId="{4C6D6F3A-0BC6-41FA-A06D-DE7F14D2AA8B}" destId="{62A09013-66BC-4F9F-B919-4C14EE837B90}" srcOrd="0" destOrd="0" presId="urn:microsoft.com/office/officeart/2005/8/layout/hProcess9"/>
    <dgm:cxn modelId="{592F6EFB-7F1A-4262-8B49-606E5E076D6B}" type="presParOf" srcId="{7CA4496D-116D-4AF5-9BF4-C55BCE283FC8}" destId="{516475E0-E74A-43C2-A66D-B3201B0DDF86}" srcOrd="0" destOrd="0" presId="urn:microsoft.com/office/officeart/2005/8/layout/hProcess9"/>
    <dgm:cxn modelId="{15691698-7541-4FFF-B7AB-9E85A7768793}" type="presParOf" srcId="{7CA4496D-116D-4AF5-9BF4-C55BCE283FC8}" destId="{83FA9069-2995-4FC3-8036-439C83290339}" srcOrd="1" destOrd="0" presId="urn:microsoft.com/office/officeart/2005/8/layout/hProcess9"/>
    <dgm:cxn modelId="{77031B36-479D-4353-88B2-C6406D5CB62F}" type="presParOf" srcId="{83FA9069-2995-4FC3-8036-439C83290339}" destId="{62A09013-66BC-4F9F-B919-4C14EE837B90}" srcOrd="0" destOrd="0" presId="urn:microsoft.com/office/officeart/2005/8/layout/hProcess9"/>
    <dgm:cxn modelId="{B4AACA4E-EB93-4A8A-A37B-7F9FFD22BD7C}" type="presParOf" srcId="{83FA9069-2995-4FC3-8036-439C83290339}" destId="{AF41EA0E-4C47-4933-A5DA-D59F629A2ADA}" srcOrd="1" destOrd="0" presId="urn:microsoft.com/office/officeart/2005/8/layout/hProcess9"/>
    <dgm:cxn modelId="{28F7E25C-944B-46E5-A93B-237E7E9D3C1A}" type="presParOf" srcId="{83FA9069-2995-4FC3-8036-439C83290339}" destId="{E3F061C9-1125-4033-9D29-0D4403E01C5E}" srcOrd="2" destOrd="0" presId="urn:microsoft.com/office/officeart/2005/8/layout/hProcess9"/>
    <dgm:cxn modelId="{772C431C-3330-48B2-86FA-A70CAD82703A}" type="presParOf" srcId="{83FA9069-2995-4FC3-8036-439C83290339}" destId="{6897B8F2-01C2-4AB9-9687-97BD351C62C5}" srcOrd="3" destOrd="0" presId="urn:microsoft.com/office/officeart/2005/8/layout/hProcess9"/>
    <dgm:cxn modelId="{8C694D89-29DF-4C99-9FEC-764E673CB0F7}" type="presParOf" srcId="{83FA9069-2995-4FC3-8036-439C83290339}" destId="{8DBBB2E4-74A3-4AAC-BED4-87003AE6A43C}"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D50A186-739F-4FF5-B518-9A9B206B335D}"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ro-RO"/>
        </a:p>
      </dgm:t>
    </dgm:pt>
    <dgm:pt modelId="{A367CBCA-2D21-441B-8422-0638A78C853A}">
      <dgm:prSet phldrT="[Text]" custT="1"/>
      <dgm:spPr/>
      <dgm:t>
        <a:bodyPr/>
        <a:lstStyle/>
        <a:p>
          <a:pPr algn="ctr"/>
          <a:r>
            <a:rPr lang="ro-RO" sz="1600" dirty="0">
              <a:solidFill>
                <a:schemeClr val="tx1"/>
              </a:solidFill>
              <a:effectLst/>
              <a:latin typeface="Times New Roman" panose="02020603050405020304" pitchFamily="18" charset="0"/>
              <a:ea typeface="Times New Roman" panose="02020603050405020304" pitchFamily="18" charset="0"/>
            </a:rPr>
            <a:t>Miza parteneriatelor strategice în ecuația globalizării și securității naționale </a:t>
          </a:r>
          <a:br>
            <a:rPr lang="ro-RO" sz="1600" dirty="0">
              <a:solidFill>
                <a:schemeClr val="tx1"/>
              </a:solidFill>
              <a:effectLst/>
              <a:latin typeface="Times New Roman" panose="02020603050405020304" pitchFamily="18" charset="0"/>
              <a:ea typeface="Times New Roman" panose="02020603050405020304" pitchFamily="18" charset="0"/>
            </a:rPr>
          </a:br>
          <a:r>
            <a:rPr lang="ro-RO" sz="1600" dirty="0">
              <a:solidFill>
                <a:schemeClr val="tx1"/>
              </a:solidFill>
              <a:effectLst/>
              <a:latin typeface="Times New Roman" panose="02020603050405020304" pitchFamily="18" charset="0"/>
              <a:ea typeface="Times New Roman" panose="02020603050405020304" pitchFamily="18" charset="0"/>
            </a:rPr>
            <a:t>este perfect înțeleasă și asumată de numeroase state și organizații internaționale</a:t>
          </a:r>
          <a:br>
            <a:rPr lang="ro-RO" sz="1600" dirty="0">
              <a:solidFill>
                <a:schemeClr val="tx1"/>
              </a:solidFill>
              <a:effectLst/>
              <a:latin typeface="Times New Roman" panose="02020603050405020304" pitchFamily="18" charset="0"/>
              <a:ea typeface="Times New Roman" panose="02020603050405020304" pitchFamily="18" charset="0"/>
            </a:rPr>
          </a:br>
          <a:r>
            <a:rPr lang="ro-RO" sz="1600" dirty="0" smtClean="0">
              <a:solidFill>
                <a:schemeClr val="tx1"/>
              </a:solidFill>
              <a:effectLst/>
              <a:latin typeface="Times New Roman" panose="02020603050405020304" pitchFamily="18" charset="0"/>
              <a:ea typeface="Times New Roman" panose="02020603050405020304" pitchFamily="18" charset="0"/>
            </a:rPr>
            <a:t>care </a:t>
          </a:r>
          <a:r>
            <a:rPr lang="ro-RO" sz="1600" dirty="0">
              <a:solidFill>
                <a:schemeClr val="tx1"/>
              </a:solidFill>
              <a:effectLst/>
              <a:latin typeface="Times New Roman" panose="02020603050405020304" pitchFamily="18" charset="0"/>
              <a:ea typeface="Times New Roman" panose="02020603050405020304" pitchFamily="18" charset="0"/>
            </a:rPr>
            <a:t>întăresc colaborarea în sfera diplomației preventive, a controlului </a:t>
          </a:r>
          <a:br>
            <a:rPr lang="ro-RO" sz="1600" dirty="0">
              <a:solidFill>
                <a:schemeClr val="tx1"/>
              </a:solidFill>
              <a:effectLst/>
              <a:latin typeface="Times New Roman" panose="02020603050405020304" pitchFamily="18" charset="0"/>
              <a:ea typeface="Times New Roman" panose="02020603050405020304" pitchFamily="18" charset="0"/>
            </a:rPr>
          </a:br>
          <a:r>
            <a:rPr lang="ro-RO" sz="1600" dirty="0">
              <a:solidFill>
                <a:schemeClr val="tx1"/>
              </a:solidFill>
              <a:effectLst/>
              <a:latin typeface="Times New Roman" panose="02020603050405020304" pitchFamily="18" charset="0"/>
              <a:ea typeface="Times New Roman" panose="02020603050405020304" pitchFamily="18" charset="0"/>
            </a:rPr>
            <a:t>armamentelor și exporturilor acestora, a asistenței vizând diminuarea pericolelor și </a:t>
          </a:r>
          <a:br>
            <a:rPr lang="ro-RO" sz="1600" dirty="0">
              <a:solidFill>
                <a:schemeClr val="tx1"/>
              </a:solidFill>
              <a:effectLst/>
              <a:latin typeface="Times New Roman" panose="02020603050405020304" pitchFamily="18" charset="0"/>
              <a:ea typeface="Times New Roman" panose="02020603050405020304" pitchFamily="18" charset="0"/>
            </a:rPr>
          </a:br>
          <a:r>
            <a:rPr lang="ro-RO" sz="1600" dirty="0">
              <a:solidFill>
                <a:schemeClr val="tx1"/>
              </a:solidFill>
              <a:effectLst/>
              <a:latin typeface="Times New Roman" panose="02020603050405020304" pitchFamily="18" charset="0"/>
              <a:ea typeface="Times New Roman" panose="02020603050405020304" pitchFamily="18" charset="0"/>
            </a:rPr>
            <a:t>descurajarea proliferării armelor de distrugere în masă, promovează importante </a:t>
          </a:r>
          <a:br>
            <a:rPr lang="ro-RO" sz="1600" dirty="0">
              <a:solidFill>
                <a:schemeClr val="tx1"/>
              </a:solidFill>
              <a:effectLst/>
              <a:latin typeface="Times New Roman" panose="02020603050405020304" pitchFamily="18" charset="0"/>
              <a:ea typeface="Times New Roman" panose="02020603050405020304" pitchFamily="18" charset="0"/>
            </a:rPr>
          </a:br>
          <a:r>
            <a:rPr lang="ro-RO" sz="1600" dirty="0">
              <a:solidFill>
                <a:schemeClr val="tx1"/>
              </a:solidFill>
              <a:effectLst/>
              <a:latin typeface="Times New Roman" panose="02020603050405020304" pitchFamily="18" charset="0"/>
              <a:ea typeface="Times New Roman" panose="02020603050405020304" pitchFamily="18" charset="0"/>
            </a:rPr>
            <a:t>inițiative diplomatice pentru dezamorsarea tensiunilor și conflictelor regionale</a:t>
          </a:r>
          <a:endParaRPr lang="ro-RO" sz="1600" dirty="0">
            <a:solidFill>
              <a:schemeClr val="tx1"/>
            </a:solidFill>
            <a:effectLst/>
          </a:endParaRPr>
        </a:p>
      </dgm:t>
    </dgm:pt>
    <dgm:pt modelId="{35A33F0E-1377-4E77-AA0B-E1E8804D99EB}" type="parTrans" cxnId="{0864B6ED-FA0E-4137-93C4-20001C13F15E}">
      <dgm:prSet/>
      <dgm:spPr/>
      <dgm:t>
        <a:bodyPr/>
        <a:lstStyle/>
        <a:p>
          <a:endParaRPr lang="ro-RO"/>
        </a:p>
      </dgm:t>
    </dgm:pt>
    <dgm:pt modelId="{AEC9A13C-CE45-4E53-8F37-4A294C15DC90}" type="sibTrans" cxnId="{0864B6ED-FA0E-4137-93C4-20001C13F15E}">
      <dgm:prSet/>
      <dgm:spPr/>
      <dgm:t>
        <a:bodyPr/>
        <a:lstStyle/>
        <a:p>
          <a:endParaRPr lang="ro-RO"/>
        </a:p>
      </dgm:t>
    </dgm:pt>
    <dgm:pt modelId="{1CF2BB00-7627-411B-BAA7-3FC1D98B2DF8}">
      <dgm:prSet phldrT="[Text]" custT="1"/>
      <dgm:spPr/>
      <dgm:t>
        <a:bodyPr/>
        <a:lstStyle/>
        <a:p>
          <a:pPr algn="ctr"/>
          <a:r>
            <a:rPr lang="ro-RO" sz="1600" dirty="0">
              <a:solidFill>
                <a:schemeClr val="tx1"/>
              </a:solidFill>
              <a:effectLst/>
              <a:latin typeface="Times New Roman" panose="02020603050405020304" pitchFamily="18" charset="0"/>
              <a:ea typeface="Times New Roman" panose="02020603050405020304" pitchFamily="18" charset="0"/>
            </a:rPr>
            <a:t>Parteneriatul pentru Pace (PfP), ca model de inițiativă de sprijinire a schimbării mediului</a:t>
          </a:r>
          <a:br>
            <a:rPr lang="ro-RO" sz="1600" dirty="0">
              <a:solidFill>
                <a:schemeClr val="tx1"/>
              </a:solidFill>
              <a:effectLst/>
              <a:latin typeface="Times New Roman" panose="02020603050405020304" pitchFamily="18" charset="0"/>
              <a:ea typeface="Times New Roman" panose="02020603050405020304" pitchFamily="18" charset="0"/>
            </a:rPr>
          </a:br>
          <a:r>
            <a:rPr lang="ro-RO" sz="1600" dirty="0">
              <a:solidFill>
                <a:schemeClr val="tx1"/>
              </a:solidFill>
              <a:effectLst/>
              <a:latin typeface="Times New Roman" panose="02020603050405020304" pitchFamily="18" charset="0"/>
              <a:ea typeface="Times New Roman" panose="02020603050405020304" pitchFamily="18" charset="0"/>
            </a:rPr>
            <a:t> strategic din spațiul euroatlantic, contribuie decisiv la realizarea securității prin </a:t>
          </a:r>
          <a:br>
            <a:rPr lang="ro-RO" sz="1600" dirty="0">
              <a:solidFill>
                <a:schemeClr val="tx1"/>
              </a:solidFill>
              <a:effectLst/>
              <a:latin typeface="Times New Roman" panose="02020603050405020304" pitchFamily="18" charset="0"/>
              <a:ea typeface="Times New Roman" panose="02020603050405020304" pitchFamily="18" charset="0"/>
            </a:rPr>
          </a:br>
          <a:r>
            <a:rPr lang="ro-RO" sz="1600" dirty="0">
              <a:solidFill>
                <a:schemeClr val="tx1"/>
              </a:solidFill>
              <a:effectLst/>
              <a:latin typeface="Times New Roman" panose="02020603050405020304" pitchFamily="18" charset="0"/>
              <a:ea typeface="Times New Roman" panose="02020603050405020304" pitchFamily="18" charset="0"/>
            </a:rPr>
            <a:t>dialogul și cooperarea statelor membre, în confruntarea cu provocările secolului actual. </a:t>
          </a:r>
          <a:endParaRPr lang="ro-RO" sz="1600" dirty="0">
            <a:solidFill>
              <a:schemeClr val="tx1"/>
            </a:solidFill>
            <a:effectLst/>
          </a:endParaRPr>
        </a:p>
      </dgm:t>
    </dgm:pt>
    <dgm:pt modelId="{ED122D37-9423-458E-96A8-563CBF918F9D}" type="parTrans" cxnId="{4470B0C2-713F-4953-B347-88917C9B3146}">
      <dgm:prSet/>
      <dgm:spPr/>
      <dgm:t>
        <a:bodyPr/>
        <a:lstStyle/>
        <a:p>
          <a:endParaRPr lang="ro-RO"/>
        </a:p>
      </dgm:t>
    </dgm:pt>
    <dgm:pt modelId="{4C195872-DFDD-45F6-8C3F-DDC0A34EA219}" type="sibTrans" cxnId="{4470B0C2-713F-4953-B347-88917C9B3146}">
      <dgm:prSet/>
      <dgm:spPr/>
      <dgm:t>
        <a:bodyPr/>
        <a:lstStyle/>
        <a:p>
          <a:endParaRPr lang="ro-RO"/>
        </a:p>
      </dgm:t>
    </dgm:pt>
    <dgm:pt modelId="{93212DC3-0E46-41FC-9AAA-85BE4948FE7A}">
      <dgm:prSet phldrT="[Text]" custT="1"/>
      <dgm:spPr/>
      <dgm:t>
        <a:bodyPr/>
        <a:lstStyle/>
        <a:p>
          <a:pPr algn="ctr"/>
          <a:r>
            <a:rPr lang="ro-RO" sz="1600" dirty="0">
              <a:solidFill>
                <a:schemeClr val="tx1"/>
              </a:solidFill>
              <a:effectLst/>
              <a:latin typeface="Times New Roman" panose="02020603050405020304" pitchFamily="18" charset="0"/>
              <a:ea typeface="Times New Roman" panose="02020603050405020304" pitchFamily="18" charset="0"/>
            </a:rPr>
            <a:t>Securitatea spațiului și cea națională a statelor membre PfP este, </a:t>
          </a:r>
          <a:br>
            <a:rPr lang="ro-RO" sz="1600" dirty="0">
              <a:solidFill>
                <a:schemeClr val="tx1"/>
              </a:solidFill>
              <a:effectLst/>
              <a:latin typeface="Times New Roman" panose="02020603050405020304" pitchFamily="18" charset="0"/>
              <a:ea typeface="Times New Roman" panose="02020603050405020304" pitchFamily="18" charset="0"/>
            </a:rPr>
          </a:br>
          <a:r>
            <a:rPr lang="ro-RO" sz="1600" dirty="0">
              <a:solidFill>
                <a:schemeClr val="tx1"/>
              </a:solidFill>
              <a:effectLst/>
              <a:latin typeface="Times New Roman" panose="02020603050405020304" pitchFamily="18" charset="0"/>
              <a:ea typeface="Times New Roman" panose="02020603050405020304" pitchFamily="18" charset="0"/>
            </a:rPr>
            <a:t>actualmente, consolidată prin participarea partenerilor  cu forțe,</a:t>
          </a:r>
          <a:br>
            <a:rPr lang="ro-RO" sz="1600" dirty="0">
              <a:solidFill>
                <a:schemeClr val="tx1"/>
              </a:solidFill>
              <a:effectLst/>
              <a:latin typeface="Times New Roman" panose="02020603050405020304" pitchFamily="18" charset="0"/>
              <a:ea typeface="Times New Roman" panose="02020603050405020304" pitchFamily="18" charset="0"/>
            </a:rPr>
          </a:br>
          <a:r>
            <a:rPr lang="ro-RO" sz="1600" dirty="0">
              <a:solidFill>
                <a:schemeClr val="tx1"/>
              </a:solidFill>
              <a:effectLst/>
              <a:latin typeface="Times New Roman" panose="02020603050405020304" pitchFamily="18" charset="0"/>
              <a:ea typeface="Times New Roman" panose="02020603050405020304" pitchFamily="18" charset="0"/>
            </a:rPr>
            <a:t>în comun cu NATO, la operații de menținere a păcii, de contracarare a</a:t>
          </a:r>
          <a:br>
            <a:rPr lang="ro-RO" sz="1600" dirty="0">
              <a:solidFill>
                <a:schemeClr val="tx1"/>
              </a:solidFill>
              <a:effectLst/>
              <a:latin typeface="Times New Roman" panose="02020603050405020304" pitchFamily="18" charset="0"/>
              <a:ea typeface="Times New Roman" panose="02020603050405020304" pitchFamily="18" charset="0"/>
            </a:rPr>
          </a:br>
          <a:r>
            <a:rPr lang="ro-RO" sz="1600" dirty="0">
              <a:solidFill>
                <a:schemeClr val="tx1"/>
              </a:solidFill>
              <a:effectLst/>
              <a:latin typeface="Times New Roman" panose="02020603050405020304" pitchFamily="18" charset="0"/>
              <a:ea typeface="Times New Roman" panose="02020603050405020304" pitchFamily="18" charset="0"/>
            </a:rPr>
            <a:t>terorismului și armelor de distrugere în masă , prin reformarea apărării</a:t>
          </a:r>
          <a:br>
            <a:rPr lang="ro-RO" sz="1600" dirty="0">
              <a:solidFill>
                <a:schemeClr val="tx1"/>
              </a:solidFill>
              <a:effectLst/>
              <a:latin typeface="Times New Roman" panose="02020603050405020304" pitchFamily="18" charset="0"/>
              <a:ea typeface="Times New Roman" panose="02020603050405020304" pitchFamily="18" charset="0"/>
            </a:rPr>
          </a:br>
          <a:r>
            <a:rPr lang="ro-RO" sz="1600" dirty="0">
              <a:solidFill>
                <a:schemeClr val="tx1"/>
              </a:solidFill>
              <a:effectLst/>
              <a:latin typeface="Times New Roman" panose="02020603050405020304" pitchFamily="18" charset="0"/>
              <a:ea typeface="Times New Roman" panose="02020603050405020304" pitchFamily="18" charset="0"/>
            </a:rPr>
            <a:t>și a structurilor armatelor, ca și prin relația strânsă cu Alianța.</a:t>
          </a:r>
          <a:endParaRPr lang="ro-RO" sz="1600" dirty="0">
            <a:solidFill>
              <a:schemeClr val="tx1"/>
            </a:solidFill>
            <a:effectLst/>
          </a:endParaRPr>
        </a:p>
      </dgm:t>
    </dgm:pt>
    <dgm:pt modelId="{083BC1CB-B6C7-48DD-A263-E322483932CB}" type="parTrans" cxnId="{A77397D8-64FA-4105-8BC0-DE41FC5520AA}">
      <dgm:prSet/>
      <dgm:spPr/>
      <dgm:t>
        <a:bodyPr/>
        <a:lstStyle/>
        <a:p>
          <a:endParaRPr lang="ro-RO"/>
        </a:p>
      </dgm:t>
    </dgm:pt>
    <dgm:pt modelId="{0DD77C48-ED34-46BE-A06D-1C2042A17BD7}" type="sibTrans" cxnId="{A77397D8-64FA-4105-8BC0-DE41FC5520AA}">
      <dgm:prSet/>
      <dgm:spPr/>
      <dgm:t>
        <a:bodyPr/>
        <a:lstStyle/>
        <a:p>
          <a:endParaRPr lang="ro-RO"/>
        </a:p>
      </dgm:t>
    </dgm:pt>
    <dgm:pt modelId="{56653D02-CF4C-4A75-8F69-9CC44F92CD2E}" type="pres">
      <dgm:prSet presAssocID="{8D50A186-739F-4FF5-B518-9A9B206B335D}" presName="linear" presStyleCnt="0">
        <dgm:presLayoutVars>
          <dgm:dir/>
          <dgm:animLvl val="lvl"/>
          <dgm:resizeHandles val="exact"/>
        </dgm:presLayoutVars>
      </dgm:prSet>
      <dgm:spPr/>
      <dgm:t>
        <a:bodyPr/>
        <a:lstStyle/>
        <a:p>
          <a:endParaRPr lang="ru-MO"/>
        </a:p>
      </dgm:t>
    </dgm:pt>
    <dgm:pt modelId="{0D8092DF-A2B3-4EAA-AA33-1CAFA1505238}" type="pres">
      <dgm:prSet presAssocID="{A367CBCA-2D21-441B-8422-0638A78C853A}" presName="parentLin" presStyleCnt="0"/>
      <dgm:spPr/>
    </dgm:pt>
    <dgm:pt modelId="{C14AB23B-7C29-4EEF-ACBF-441616F4676A}" type="pres">
      <dgm:prSet presAssocID="{A367CBCA-2D21-441B-8422-0638A78C853A}" presName="parentLeftMargin" presStyleLbl="node1" presStyleIdx="0" presStyleCnt="3"/>
      <dgm:spPr/>
      <dgm:t>
        <a:bodyPr/>
        <a:lstStyle/>
        <a:p>
          <a:endParaRPr lang="ru-MO"/>
        </a:p>
      </dgm:t>
    </dgm:pt>
    <dgm:pt modelId="{CC67BBFE-1852-4AF6-BC43-8ECE1736B394}" type="pres">
      <dgm:prSet presAssocID="{A367CBCA-2D21-441B-8422-0638A78C853A}" presName="parentText" presStyleLbl="node1" presStyleIdx="0" presStyleCnt="3" custScaleX="108977" custScaleY="338668">
        <dgm:presLayoutVars>
          <dgm:chMax val="0"/>
          <dgm:bulletEnabled val="1"/>
        </dgm:presLayoutVars>
      </dgm:prSet>
      <dgm:spPr/>
      <dgm:t>
        <a:bodyPr/>
        <a:lstStyle/>
        <a:p>
          <a:endParaRPr lang="ru-MO"/>
        </a:p>
      </dgm:t>
    </dgm:pt>
    <dgm:pt modelId="{98D427BA-53E5-4AAE-9E07-E38152061D51}" type="pres">
      <dgm:prSet presAssocID="{A367CBCA-2D21-441B-8422-0638A78C853A}" presName="negativeSpace" presStyleCnt="0"/>
      <dgm:spPr/>
    </dgm:pt>
    <dgm:pt modelId="{19C4B56E-E84A-4F7F-BBBF-A25C38995F88}" type="pres">
      <dgm:prSet presAssocID="{A367CBCA-2D21-441B-8422-0638A78C853A}" presName="childText" presStyleLbl="conFgAcc1" presStyleIdx="0" presStyleCnt="3">
        <dgm:presLayoutVars>
          <dgm:bulletEnabled val="1"/>
        </dgm:presLayoutVars>
      </dgm:prSet>
      <dgm:spPr/>
    </dgm:pt>
    <dgm:pt modelId="{5D285E18-7BF1-4328-BE95-563E876ECBA5}" type="pres">
      <dgm:prSet presAssocID="{AEC9A13C-CE45-4E53-8F37-4A294C15DC90}" presName="spaceBetweenRectangles" presStyleCnt="0"/>
      <dgm:spPr/>
    </dgm:pt>
    <dgm:pt modelId="{8F371C63-F765-41D7-AA8F-1FCD7F6AC4CE}" type="pres">
      <dgm:prSet presAssocID="{1CF2BB00-7627-411B-BAA7-3FC1D98B2DF8}" presName="parentLin" presStyleCnt="0"/>
      <dgm:spPr/>
    </dgm:pt>
    <dgm:pt modelId="{F31B0DFB-5EA3-4EF9-9E34-32993EF2936F}" type="pres">
      <dgm:prSet presAssocID="{1CF2BB00-7627-411B-BAA7-3FC1D98B2DF8}" presName="parentLeftMargin" presStyleLbl="node1" presStyleIdx="0" presStyleCnt="3"/>
      <dgm:spPr/>
      <dgm:t>
        <a:bodyPr/>
        <a:lstStyle/>
        <a:p>
          <a:endParaRPr lang="ru-MO"/>
        </a:p>
      </dgm:t>
    </dgm:pt>
    <dgm:pt modelId="{42506DC2-644D-4C64-AE9E-1C6C88E8A417}" type="pres">
      <dgm:prSet presAssocID="{1CF2BB00-7627-411B-BAA7-3FC1D98B2DF8}" presName="parentText" presStyleLbl="node1" presStyleIdx="1" presStyleCnt="3" custScaleX="111197" custScaleY="332808">
        <dgm:presLayoutVars>
          <dgm:chMax val="0"/>
          <dgm:bulletEnabled val="1"/>
        </dgm:presLayoutVars>
      </dgm:prSet>
      <dgm:spPr/>
      <dgm:t>
        <a:bodyPr/>
        <a:lstStyle/>
        <a:p>
          <a:endParaRPr lang="ru-MO"/>
        </a:p>
      </dgm:t>
    </dgm:pt>
    <dgm:pt modelId="{71C51A93-F969-4210-94E2-B86328643D11}" type="pres">
      <dgm:prSet presAssocID="{1CF2BB00-7627-411B-BAA7-3FC1D98B2DF8}" presName="negativeSpace" presStyleCnt="0"/>
      <dgm:spPr/>
    </dgm:pt>
    <dgm:pt modelId="{0757B86D-99E2-4C94-8616-2338ACF19E51}" type="pres">
      <dgm:prSet presAssocID="{1CF2BB00-7627-411B-BAA7-3FC1D98B2DF8}" presName="childText" presStyleLbl="conFgAcc1" presStyleIdx="1" presStyleCnt="3">
        <dgm:presLayoutVars>
          <dgm:bulletEnabled val="1"/>
        </dgm:presLayoutVars>
      </dgm:prSet>
      <dgm:spPr/>
    </dgm:pt>
    <dgm:pt modelId="{507ADF0E-138C-48A8-AF67-6DAEA21BFF86}" type="pres">
      <dgm:prSet presAssocID="{4C195872-DFDD-45F6-8C3F-DDC0A34EA219}" presName="spaceBetweenRectangles" presStyleCnt="0"/>
      <dgm:spPr/>
    </dgm:pt>
    <dgm:pt modelId="{968969DC-97AD-4AD2-9A4D-DF89908BA6FD}" type="pres">
      <dgm:prSet presAssocID="{93212DC3-0E46-41FC-9AAA-85BE4948FE7A}" presName="parentLin" presStyleCnt="0"/>
      <dgm:spPr/>
    </dgm:pt>
    <dgm:pt modelId="{41347709-4523-42C8-86E3-9D6ADC608973}" type="pres">
      <dgm:prSet presAssocID="{93212DC3-0E46-41FC-9AAA-85BE4948FE7A}" presName="parentLeftMargin" presStyleLbl="node1" presStyleIdx="1" presStyleCnt="3"/>
      <dgm:spPr/>
      <dgm:t>
        <a:bodyPr/>
        <a:lstStyle/>
        <a:p>
          <a:endParaRPr lang="ru-MO"/>
        </a:p>
      </dgm:t>
    </dgm:pt>
    <dgm:pt modelId="{780F731F-D3FA-4C71-A3EC-F46453477B19}" type="pres">
      <dgm:prSet presAssocID="{93212DC3-0E46-41FC-9AAA-85BE4948FE7A}" presName="parentText" presStyleLbl="node1" presStyleIdx="2" presStyleCnt="3" custScaleX="110746" custScaleY="366091">
        <dgm:presLayoutVars>
          <dgm:chMax val="0"/>
          <dgm:bulletEnabled val="1"/>
        </dgm:presLayoutVars>
      </dgm:prSet>
      <dgm:spPr/>
      <dgm:t>
        <a:bodyPr/>
        <a:lstStyle/>
        <a:p>
          <a:endParaRPr lang="ru-MO"/>
        </a:p>
      </dgm:t>
    </dgm:pt>
    <dgm:pt modelId="{C607374E-8B0F-4E39-8118-49AF143CF4B2}" type="pres">
      <dgm:prSet presAssocID="{93212DC3-0E46-41FC-9AAA-85BE4948FE7A}" presName="negativeSpace" presStyleCnt="0"/>
      <dgm:spPr/>
    </dgm:pt>
    <dgm:pt modelId="{C9E660B7-E2BA-4CF3-B979-DC31F194D00C}" type="pres">
      <dgm:prSet presAssocID="{93212DC3-0E46-41FC-9AAA-85BE4948FE7A}" presName="childText" presStyleLbl="conFgAcc1" presStyleIdx="2" presStyleCnt="3">
        <dgm:presLayoutVars>
          <dgm:bulletEnabled val="1"/>
        </dgm:presLayoutVars>
      </dgm:prSet>
      <dgm:spPr/>
    </dgm:pt>
  </dgm:ptLst>
  <dgm:cxnLst>
    <dgm:cxn modelId="{E452EAF6-85B6-4567-9F09-0E4B0B9DD9C8}" type="presOf" srcId="{A367CBCA-2D21-441B-8422-0638A78C853A}" destId="{C14AB23B-7C29-4EEF-ACBF-441616F4676A}" srcOrd="0" destOrd="0" presId="urn:microsoft.com/office/officeart/2005/8/layout/list1"/>
    <dgm:cxn modelId="{4470B0C2-713F-4953-B347-88917C9B3146}" srcId="{8D50A186-739F-4FF5-B518-9A9B206B335D}" destId="{1CF2BB00-7627-411B-BAA7-3FC1D98B2DF8}" srcOrd="1" destOrd="0" parTransId="{ED122D37-9423-458E-96A8-563CBF918F9D}" sibTransId="{4C195872-DFDD-45F6-8C3F-DDC0A34EA219}"/>
    <dgm:cxn modelId="{4E7EB437-6C64-4FE9-A73E-512CB2D6D9BD}" type="presOf" srcId="{93212DC3-0E46-41FC-9AAA-85BE4948FE7A}" destId="{780F731F-D3FA-4C71-A3EC-F46453477B19}" srcOrd="1" destOrd="0" presId="urn:microsoft.com/office/officeart/2005/8/layout/list1"/>
    <dgm:cxn modelId="{71893025-4C3F-4F30-A162-EDB60B4D154B}" type="presOf" srcId="{1CF2BB00-7627-411B-BAA7-3FC1D98B2DF8}" destId="{42506DC2-644D-4C64-AE9E-1C6C88E8A417}" srcOrd="1" destOrd="0" presId="urn:microsoft.com/office/officeart/2005/8/layout/list1"/>
    <dgm:cxn modelId="{D35247B9-CF67-4C7C-B07F-9505DA1B9DAA}" type="presOf" srcId="{A367CBCA-2D21-441B-8422-0638A78C853A}" destId="{CC67BBFE-1852-4AF6-BC43-8ECE1736B394}" srcOrd="1" destOrd="0" presId="urn:microsoft.com/office/officeart/2005/8/layout/list1"/>
    <dgm:cxn modelId="{8FBD36D4-9A81-4356-A21D-ABFA70DC5621}" type="presOf" srcId="{93212DC3-0E46-41FC-9AAA-85BE4948FE7A}" destId="{41347709-4523-42C8-86E3-9D6ADC608973}" srcOrd="0" destOrd="0" presId="urn:microsoft.com/office/officeart/2005/8/layout/list1"/>
    <dgm:cxn modelId="{EE93F899-0FA8-43D4-915B-17CC947A9EB1}" type="presOf" srcId="{8D50A186-739F-4FF5-B518-9A9B206B335D}" destId="{56653D02-CF4C-4A75-8F69-9CC44F92CD2E}" srcOrd="0" destOrd="0" presId="urn:microsoft.com/office/officeart/2005/8/layout/list1"/>
    <dgm:cxn modelId="{DF7ED60E-6A86-4D5B-90AC-F470A43102A9}" type="presOf" srcId="{1CF2BB00-7627-411B-BAA7-3FC1D98B2DF8}" destId="{F31B0DFB-5EA3-4EF9-9E34-32993EF2936F}" srcOrd="0" destOrd="0" presId="urn:microsoft.com/office/officeart/2005/8/layout/list1"/>
    <dgm:cxn modelId="{A77397D8-64FA-4105-8BC0-DE41FC5520AA}" srcId="{8D50A186-739F-4FF5-B518-9A9B206B335D}" destId="{93212DC3-0E46-41FC-9AAA-85BE4948FE7A}" srcOrd="2" destOrd="0" parTransId="{083BC1CB-B6C7-48DD-A263-E322483932CB}" sibTransId="{0DD77C48-ED34-46BE-A06D-1C2042A17BD7}"/>
    <dgm:cxn modelId="{0864B6ED-FA0E-4137-93C4-20001C13F15E}" srcId="{8D50A186-739F-4FF5-B518-9A9B206B335D}" destId="{A367CBCA-2D21-441B-8422-0638A78C853A}" srcOrd="0" destOrd="0" parTransId="{35A33F0E-1377-4E77-AA0B-E1E8804D99EB}" sibTransId="{AEC9A13C-CE45-4E53-8F37-4A294C15DC90}"/>
    <dgm:cxn modelId="{2210D2F7-14B0-4397-815A-4FE912981BCD}" type="presParOf" srcId="{56653D02-CF4C-4A75-8F69-9CC44F92CD2E}" destId="{0D8092DF-A2B3-4EAA-AA33-1CAFA1505238}" srcOrd="0" destOrd="0" presId="urn:microsoft.com/office/officeart/2005/8/layout/list1"/>
    <dgm:cxn modelId="{2CD96D25-E980-4AA5-8248-1C090F8DBD9F}" type="presParOf" srcId="{0D8092DF-A2B3-4EAA-AA33-1CAFA1505238}" destId="{C14AB23B-7C29-4EEF-ACBF-441616F4676A}" srcOrd="0" destOrd="0" presId="urn:microsoft.com/office/officeart/2005/8/layout/list1"/>
    <dgm:cxn modelId="{9D22C459-1A9B-445A-96F8-ED699EEC1B19}" type="presParOf" srcId="{0D8092DF-A2B3-4EAA-AA33-1CAFA1505238}" destId="{CC67BBFE-1852-4AF6-BC43-8ECE1736B394}" srcOrd="1" destOrd="0" presId="urn:microsoft.com/office/officeart/2005/8/layout/list1"/>
    <dgm:cxn modelId="{36763451-5BD8-4F8D-90B4-4543F86F3A48}" type="presParOf" srcId="{56653D02-CF4C-4A75-8F69-9CC44F92CD2E}" destId="{98D427BA-53E5-4AAE-9E07-E38152061D51}" srcOrd="1" destOrd="0" presId="urn:microsoft.com/office/officeart/2005/8/layout/list1"/>
    <dgm:cxn modelId="{B625C2A2-10F8-49C4-A44D-9ECE0C3BF52B}" type="presParOf" srcId="{56653D02-CF4C-4A75-8F69-9CC44F92CD2E}" destId="{19C4B56E-E84A-4F7F-BBBF-A25C38995F88}" srcOrd="2" destOrd="0" presId="urn:microsoft.com/office/officeart/2005/8/layout/list1"/>
    <dgm:cxn modelId="{54763467-19E4-47B3-B93D-133C67E39A44}" type="presParOf" srcId="{56653D02-CF4C-4A75-8F69-9CC44F92CD2E}" destId="{5D285E18-7BF1-4328-BE95-563E876ECBA5}" srcOrd="3" destOrd="0" presId="urn:microsoft.com/office/officeart/2005/8/layout/list1"/>
    <dgm:cxn modelId="{0D7C0005-29F0-4876-B833-720FFD811607}" type="presParOf" srcId="{56653D02-CF4C-4A75-8F69-9CC44F92CD2E}" destId="{8F371C63-F765-41D7-AA8F-1FCD7F6AC4CE}" srcOrd="4" destOrd="0" presId="urn:microsoft.com/office/officeart/2005/8/layout/list1"/>
    <dgm:cxn modelId="{A728C4BE-E12B-4B5A-A365-DD5FB68E3716}" type="presParOf" srcId="{8F371C63-F765-41D7-AA8F-1FCD7F6AC4CE}" destId="{F31B0DFB-5EA3-4EF9-9E34-32993EF2936F}" srcOrd="0" destOrd="0" presId="urn:microsoft.com/office/officeart/2005/8/layout/list1"/>
    <dgm:cxn modelId="{55B5AE57-4A50-45F9-8265-D4DC2C1DCC57}" type="presParOf" srcId="{8F371C63-F765-41D7-AA8F-1FCD7F6AC4CE}" destId="{42506DC2-644D-4C64-AE9E-1C6C88E8A417}" srcOrd="1" destOrd="0" presId="urn:microsoft.com/office/officeart/2005/8/layout/list1"/>
    <dgm:cxn modelId="{C0599C9A-B6AE-4DBB-ACC3-37017B00C72F}" type="presParOf" srcId="{56653D02-CF4C-4A75-8F69-9CC44F92CD2E}" destId="{71C51A93-F969-4210-94E2-B86328643D11}" srcOrd="5" destOrd="0" presId="urn:microsoft.com/office/officeart/2005/8/layout/list1"/>
    <dgm:cxn modelId="{B9CAC676-28AD-46CB-A8BF-A9A66B375192}" type="presParOf" srcId="{56653D02-CF4C-4A75-8F69-9CC44F92CD2E}" destId="{0757B86D-99E2-4C94-8616-2338ACF19E51}" srcOrd="6" destOrd="0" presId="urn:microsoft.com/office/officeart/2005/8/layout/list1"/>
    <dgm:cxn modelId="{EDFB1974-37D6-4A62-AFC6-C64CFAF752A5}" type="presParOf" srcId="{56653D02-CF4C-4A75-8F69-9CC44F92CD2E}" destId="{507ADF0E-138C-48A8-AF67-6DAEA21BFF86}" srcOrd="7" destOrd="0" presId="urn:microsoft.com/office/officeart/2005/8/layout/list1"/>
    <dgm:cxn modelId="{5AAA609B-7C05-4A8E-8331-03A8DEB58D6E}" type="presParOf" srcId="{56653D02-CF4C-4A75-8F69-9CC44F92CD2E}" destId="{968969DC-97AD-4AD2-9A4D-DF89908BA6FD}" srcOrd="8" destOrd="0" presId="urn:microsoft.com/office/officeart/2005/8/layout/list1"/>
    <dgm:cxn modelId="{5502CAC1-C8EF-4151-8B9D-9CE42FF64449}" type="presParOf" srcId="{968969DC-97AD-4AD2-9A4D-DF89908BA6FD}" destId="{41347709-4523-42C8-86E3-9D6ADC608973}" srcOrd="0" destOrd="0" presId="urn:microsoft.com/office/officeart/2005/8/layout/list1"/>
    <dgm:cxn modelId="{7AF85A6D-A847-468A-8AC3-5A2A13B172E7}" type="presParOf" srcId="{968969DC-97AD-4AD2-9A4D-DF89908BA6FD}" destId="{780F731F-D3FA-4C71-A3EC-F46453477B19}" srcOrd="1" destOrd="0" presId="urn:microsoft.com/office/officeart/2005/8/layout/list1"/>
    <dgm:cxn modelId="{6B65834E-D2FF-4E48-9165-C9C29143F827}" type="presParOf" srcId="{56653D02-CF4C-4A75-8F69-9CC44F92CD2E}" destId="{C607374E-8B0F-4E39-8118-49AF143CF4B2}" srcOrd="9" destOrd="0" presId="urn:microsoft.com/office/officeart/2005/8/layout/list1"/>
    <dgm:cxn modelId="{83FB0F71-1C7E-4066-8ADE-ED5611F2B831}" type="presParOf" srcId="{56653D02-CF4C-4A75-8F69-9CC44F92CD2E}" destId="{C9E660B7-E2BA-4CF3-B979-DC31F194D00C}"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192ADBE-C775-42EE-B841-534F1B989E1B}" type="doc">
      <dgm:prSet loTypeId="urn:microsoft.com/office/officeart/2008/layout/VerticalCurvedList" loCatId="list" qsTypeId="urn:microsoft.com/office/officeart/2005/8/quickstyle/simple1" qsCatId="simple" csTypeId="urn:microsoft.com/office/officeart/2005/8/colors/colorful2" csCatId="colorful" phldr="1"/>
      <dgm:spPr/>
      <dgm:t>
        <a:bodyPr/>
        <a:lstStyle/>
        <a:p>
          <a:endParaRPr lang="ro-RO"/>
        </a:p>
      </dgm:t>
    </dgm:pt>
    <dgm:pt modelId="{7E47609D-305C-49C3-AC6A-03AA03A1701B}">
      <dgm:prSet phldrT="[Text]"/>
      <dgm:spPr/>
      <dgm:t>
        <a:bodyPr/>
        <a:lstStyle/>
        <a:p>
          <a:pPr algn="ctr"/>
          <a:r>
            <a:rPr lang="ro-RO" dirty="0">
              <a:solidFill>
                <a:schemeClr val="tx1"/>
              </a:solidFill>
              <a:effectLst/>
              <a:latin typeface="Times New Roman" panose="02020603050405020304" pitchFamily="18" charset="0"/>
              <a:ea typeface="Times New Roman" panose="02020603050405020304" pitchFamily="18" charset="0"/>
            </a:rPr>
            <a:t>La nivel economic, securitatea statelor-națiune este afectată de globalizare prin particularitățile desfășurării procesului tranzacțiilor internaționale, în cadrul statal strâmt, depășit, tranzacții ce însumează aproape toate investițiile directe străine, peste 35 la sută din investițiile directe globale (PIB) şi mai mult de 75 la sută din comerțul mondial. </a:t>
          </a:r>
          <a:endParaRPr lang="ro-RO" dirty="0">
            <a:solidFill>
              <a:schemeClr val="tx1"/>
            </a:solidFill>
            <a:effectLst/>
          </a:endParaRPr>
        </a:p>
      </dgm:t>
    </dgm:pt>
    <dgm:pt modelId="{0EF31A29-FE00-40AD-BCBB-AA9D923A7E2A}" type="parTrans" cxnId="{16CD2F98-5FA2-4841-BA40-F875B6457335}">
      <dgm:prSet/>
      <dgm:spPr/>
      <dgm:t>
        <a:bodyPr/>
        <a:lstStyle/>
        <a:p>
          <a:endParaRPr lang="ro-RO"/>
        </a:p>
      </dgm:t>
    </dgm:pt>
    <dgm:pt modelId="{8B7CA7D7-939C-4BF1-BAAE-80F8B6215CC3}" type="sibTrans" cxnId="{16CD2F98-5FA2-4841-BA40-F875B6457335}">
      <dgm:prSet/>
      <dgm:spPr/>
      <dgm:t>
        <a:bodyPr/>
        <a:lstStyle/>
        <a:p>
          <a:endParaRPr lang="ro-RO"/>
        </a:p>
      </dgm:t>
    </dgm:pt>
    <dgm:pt modelId="{978933A5-8953-44F0-83B7-9E20F2A2566C}">
      <dgm:prSet phldrT="[Text]"/>
      <dgm:spPr/>
      <dgm:t>
        <a:bodyPr/>
        <a:lstStyle/>
        <a:p>
          <a:r>
            <a:rPr lang="ro-RO" dirty="0">
              <a:solidFill>
                <a:schemeClr val="tx1"/>
              </a:solidFill>
              <a:effectLst/>
              <a:latin typeface="Times New Roman" panose="02020603050405020304" pitchFamily="18" charset="0"/>
              <a:ea typeface="Times New Roman" panose="02020603050405020304" pitchFamily="18" charset="0"/>
            </a:rPr>
            <a:t>Împreună cu creșterea piețelor financiare internaționale, învechirea sistemului statelor-națiune controlează revărsarea de investiţii de capital şi dictează politica monetară şi fiscală a guvernelor care doresc să atragă aceste investiții de capital.</a:t>
          </a:r>
          <a:endParaRPr lang="ro-RO" dirty="0">
            <a:solidFill>
              <a:schemeClr val="tx1"/>
            </a:solidFill>
            <a:effectLst/>
          </a:endParaRPr>
        </a:p>
      </dgm:t>
    </dgm:pt>
    <dgm:pt modelId="{78F117D1-BEE7-4859-90EF-EE567465CAFC}" type="parTrans" cxnId="{18A59133-827F-4DFE-8F7E-4ABEB4381D85}">
      <dgm:prSet/>
      <dgm:spPr/>
      <dgm:t>
        <a:bodyPr/>
        <a:lstStyle/>
        <a:p>
          <a:endParaRPr lang="ro-RO"/>
        </a:p>
      </dgm:t>
    </dgm:pt>
    <dgm:pt modelId="{A31BCF9D-3FA6-40BF-B536-DFF5EC9E3DC7}" type="sibTrans" cxnId="{18A59133-827F-4DFE-8F7E-4ABEB4381D85}">
      <dgm:prSet/>
      <dgm:spPr/>
      <dgm:t>
        <a:bodyPr/>
        <a:lstStyle/>
        <a:p>
          <a:endParaRPr lang="ro-RO"/>
        </a:p>
      </dgm:t>
    </dgm:pt>
    <dgm:pt modelId="{9F0A3F90-5BB4-4E89-A5FA-A3A3C2302E02}">
      <dgm:prSet phldrT="[Text]"/>
      <dgm:spPr/>
      <dgm:t>
        <a:bodyPr/>
        <a:lstStyle/>
        <a:p>
          <a:pPr algn="ctr"/>
          <a:r>
            <a:rPr lang="ro-RO" dirty="0">
              <a:solidFill>
                <a:schemeClr val="tx1"/>
              </a:solidFill>
              <a:effectLst/>
              <a:latin typeface="Times New Roman" panose="02020603050405020304" pitchFamily="18" charset="0"/>
              <a:ea typeface="Times New Roman" panose="02020603050405020304" pitchFamily="18" charset="0"/>
            </a:rPr>
            <a:t>Consistența potențialului global de promovare a securității şi stabilității, dată de aportul concertat al statelor şi organizațiilor internaționale, asigură însăși consistența securității naționale a statelor. Procese globale importante la care iau parte statele, independent sau în cadrul ONU, al Organizației Mondiale a Comerțului, Organizației Internaționale a Muncii, Fondului Monetar Internațional etc., au o relevanță directă asupra securității naționale. </a:t>
          </a:r>
          <a:endParaRPr lang="ro-RO" dirty="0">
            <a:solidFill>
              <a:schemeClr val="tx1"/>
            </a:solidFill>
            <a:effectLst/>
          </a:endParaRPr>
        </a:p>
      </dgm:t>
    </dgm:pt>
    <dgm:pt modelId="{4724B09D-D519-428A-B7AC-ED67130E297C}" type="parTrans" cxnId="{F90647AC-4387-4F55-A659-898D52FD8FE7}">
      <dgm:prSet/>
      <dgm:spPr/>
      <dgm:t>
        <a:bodyPr/>
        <a:lstStyle/>
        <a:p>
          <a:endParaRPr lang="ro-RO"/>
        </a:p>
      </dgm:t>
    </dgm:pt>
    <dgm:pt modelId="{76741287-2989-46B7-9555-6D8248E8BCD4}" type="sibTrans" cxnId="{F90647AC-4387-4F55-A659-898D52FD8FE7}">
      <dgm:prSet/>
      <dgm:spPr/>
      <dgm:t>
        <a:bodyPr/>
        <a:lstStyle/>
        <a:p>
          <a:endParaRPr lang="ro-RO"/>
        </a:p>
      </dgm:t>
    </dgm:pt>
    <dgm:pt modelId="{05B22F80-6DE4-4EF1-89FF-BC310154F349}" type="pres">
      <dgm:prSet presAssocID="{A192ADBE-C775-42EE-B841-534F1B989E1B}" presName="Name0" presStyleCnt="0">
        <dgm:presLayoutVars>
          <dgm:chMax val="7"/>
          <dgm:chPref val="7"/>
          <dgm:dir/>
        </dgm:presLayoutVars>
      </dgm:prSet>
      <dgm:spPr/>
      <dgm:t>
        <a:bodyPr/>
        <a:lstStyle/>
        <a:p>
          <a:endParaRPr lang="ru-MO"/>
        </a:p>
      </dgm:t>
    </dgm:pt>
    <dgm:pt modelId="{1F1697EB-0360-4895-B9F4-BDC92720FF57}" type="pres">
      <dgm:prSet presAssocID="{A192ADBE-C775-42EE-B841-534F1B989E1B}" presName="Name1" presStyleCnt="0"/>
      <dgm:spPr/>
    </dgm:pt>
    <dgm:pt modelId="{9DC7C0D3-982B-4210-8F82-0404019934CC}" type="pres">
      <dgm:prSet presAssocID="{A192ADBE-C775-42EE-B841-534F1B989E1B}" presName="cycle" presStyleCnt="0"/>
      <dgm:spPr/>
    </dgm:pt>
    <dgm:pt modelId="{208B2473-1C48-436C-AE35-E9DBC77A5213}" type="pres">
      <dgm:prSet presAssocID="{A192ADBE-C775-42EE-B841-534F1B989E1B}" presName="srcNode" presStyleLbl="node1" presStyleIdx="0" presStyleCnt="3"/>
      <dgm:spPr/>
    </dgm:pt>
    <dgm:pt modelId="{5F204C37-E8B3-4A49-B8FD-8BEB12D8E31B}" type="pres">
      <dgm:prSet presAssocID="{A192ADBE-C775-42EE-B841-534F1B989E1B}" presName="conn" presStyleLbl="parChTrans1D2" presStyleIdx="0" presStyleCnt="1"/>
      <dgm:spPr/>
      <dgm:t>
        <a:bodyPr/>
        <a:lstStyle/>
        <a:p>
          <a:endParaRPr lang="ru-MO"/>
        </a:p>
      </dgm:t>
    </dgm:pt>
    <dgm:pt modelId="{0AD35E46-4EFC-4FB3-B2D1-7E482F1A93B4}" type="pres">
      <dgm:prSet presAssocID="{A192ADBE-C775-42EE-B841-534F1B989E1B}" presName="extraNode" presStyleLbl="node1" presStyleIdx="0" presStyleCnt="3"/>
      <dgm:spPr/>
    </dgm:pt>
    <dgm:pt modelId="{FF9EA3A9-89C8-4D00-870E-4DDF0EC26896}" type="pres">
      <dgm:prSet presAssocID="{A192ADBE-C775-42EE-B841-534F1B989E1B}" presName="dstNode" presStyleLbl="node1" presStyleIdx="0" presStyleCnt="3"/>
      <dgm:spPr/>
    </dgm:pt>
    <dgm:pt modelId="{877E6162-E477-495F-9C7D-047CB7829EB0}" type="pres">
      <dgm:prSet presAssocID="{7E47609D-305C-49C3-AC6A-03AA03A1701B}" presName="text_1" presStyleLbl="node1" presStyleIdx="0" presStyleCnt="3">
        <dgm:presLayoutVars>
          <dgm:bulletEnabled val="1"/>
        </dgm:presLayoutVars>
      </dgm:prSet>
      <dgm:spPr/>
      <dgm:t>
        <a:bodyPr/>
        <a:lstStyle/>
        <a:p>
          <a:endParaRPr lang="ru-MO"/>
        </a:p>
      </dgm:t>
    </dgm:pt>
    <dgm:pt modelId="{024AF975-B23C-4E16-A61A-9E5D485355EA}" type="pres">
      <dgm:prSet presAssocID="{7E47609D-305C-49C3-AC6A-03AA03A1701B}" presName="accent_1" presStyleCnt="0"/>
      <dgm:spPr/>
    </dgm:pt>
    <dgm:pt modelId="{C49CBFD7-F3D6-45EE-A544-F5737A089C31}" type="pres">
      <dgm:prSet presAssocID="{7E47609D-305C-49C3-AC6A-03AA03A1701B}" presName="accentRepeatNode" presStyleLbl="solidFgAcc1" presStyleIdx="0" presStyleCnt="3"/>
      <dgm:spPr/>
    </dgm:pt>
    <dgm:pt modelId="{CBE1E98A-B0D9-4642-9B31-D7B182F13D35}" type="pres">
      <dgm:prSet presAssocID="{978933A5-8953-44F0-83B7-9E20F2A2566C}" presName="text_2" presStyleLbl="node1" presStyleIdx="1" presStyleCnt="3">
        <dgm:presLayoutVars>
          <dgm:bulletEnabled val="1"/>
        </dgm:presLayoutVars>
      </dgm:prSet>
      <dgm:spPr/>
      <dgm:t>
        <a:bodyPr/>
        <a:lstStyle/>
        <a:p>
          <a:endParaRPr lang="ru-MO"/>
        </a:p>
      </dgm:t>
    </dgm:pt>
    <dgm:pt modelId="{64A735EB-D773-4BF3-85E0-A6AE86D81656}" type="pres">
      <dgm:prSet presAssocID="{978933A5-8953-44F0-83B7-9E20F2A2566C}" presName="accent_2" presStyleCnt="0"/>
      <dgm:spPr/>
    </dgm:pt>
    <dgm:pt modelId="{203FB3D2-C8AE-4850-AC58-358377FADFAC}" type="pres">
      <dgm:prSet presAssocID="{978933A5-8953-44F0-83B7-9E20F2A2566C}" presName="accentRepeatNode" presStyleLbl="solidFgAcc1" presStyleIdx="1" presStyleCnt="3"/>
      <dgm:spPr/>
    </dgm:pt>
    <dgm:pt modelId="{A9C57D18-4E41-4197-8AA5-452EAF93D6D4}" type="pres">
      <dgm:prSet presAssocID="{9F0A3F90-5BB4-4E89-A5FA-A3A3C2302E02}" presName="text_3" presStyleLbl="node1" presStyleIdx="2" presStyleCnt="3">
        <dgm:presLayoutVars>
          <dgm:bulletEnabled val="1"/>
        </dgm:presLayoutVars>
      </dgm:prSet>
      <dgm:spPr/>
      <dgm:t>
        <a:bodyPr/>
        <a:lstStyle/>
        <a:p>
          <a:endParaRPr lang="ru-MO"/>
        </a:p>
      </dgm:t>
    </dgm:pt>
    <dgm:pt modelId="{3151D266-3713-49C8-B86C-824BA843D923}" type="pres">
      <dgm:prSet presAssocID="{9F0A3F90-5BB4-4E89-A5FA-A3A3C2302E02}" presName="accent_3" presStyleCnt="0"/>
      <dgm:spPr/>
    </dgm:pt>
    <dgm:pt modelId="{F95C4D99-E789-49AE-87F1-4C466064AF65}" type="pres">
      <dgm:prSet presAssocID="{9F0A3F90-5BB4-4E89-A5FA-A3A3C2302E02}" presName="accentRepeatNode" presStyleLbl="solidFgAcc1" presStyleIdx="2" presStyleCnt="3"/>
      <dgm:spPr/>
    </dgm:pt>
  </dgm:ptLst>
  <dgm:cxnLst>
    <dgm:cxn modelId="{16968719-1336-4325-B41F-292A8241AA39}" type="presOf" srcId="{978933A5-8953-44F0-83B7-9E20F2A2566C}" destId="{CBE1E98A-B0D9-4642-9B31-D7B182F13D35}" srcOrd="0" destOrd="0" presId="urn:microsoft.com/office/officeart/2008/layout/VerticalCurvedList"/>
    <dgm:cxn modelId="{16CD2F98-5FA2-4841-BA40-F875B6457335}" srcId="{A192ADBE-C775-42EE-B841-534F1B989E1B}" destId="{7E47609D-305C-49C3-AC6A-03AA03A1701B}" srcOrd="0" destOrd="0" parTransId="{0EF31A29-FE00-40AD-BCBB-AA9D923A7E2A}" sibTransId="{8B7CA7D7-939C-4BF1-BAAE-80F8B6215CC3}"/>
    <dgm:cxn modelId="{18A59133-827F-4DFE-8F7E-4ABEB4381D85}" srcId="{A192ADBE-C775-42EE-B841-534F1B989E1B}" destId="{978933A5-8953-44F0-83B7-9E20F2A2566C}" srcOrd="1" destOrd="0" parTransId="{78F117D1-BEE7-4859-90EF-EE567465CAFC}" sibTransId="{A31BCF9D-3FA6-40BF-B536-DFF5EC9E3DC7}"/>
    <dgm:cxn modelId="{DC08AF1C-16AE-42FE-BC6A-19499A052DAA}" type="presOf" srcId="{9F0A3F90-5BB4-4E89-A5FA-A3A3C2302E02}" destId="{A9C57D18-4E41-4197-8AA5-452EAF93D6D4}" srcOrd="0" destOrd="0" presId="urn:microsoft.com/office/officeart/2008/layout/VerticalCurvedList"/>
    <dgm:cxn modelId="{011FE130-A0E6-447B-B3D9-5D304B46C5C7}" type="presOf" srcId="{A192ADBE-C775-42EE-B841-534F1B989E1B}" destId="{05B22F80-6DE4-4EF1-89FF-BC310154F349}" srcOrd="0" destOrd="0" presId="urn:microsoft.com/office/officeart/2008/layout/VerticalCurvedList"/>
    <dgm:cxn modelId="{AC709C9C-E388-418D-973F-2021D106C62C}" type="presOf" srcId="{8B7CA7D7-939C-4BF1-BAAE-80F8B6215CC3}" destId="{5F204C37-E8B3-4A49-B8FD-8BEB12D8E31B}" srcOrd="0" destOrd="0" presId="urn:microsoft.com/office/officeart/2008/layout/VerticalCurvedList"/>
    <dgm:cxn modelId="{6789E3CF-C0B9-4AB7-BCB8-4A72AD594868}" type="presOf" srcId="{7E47609D-305C-49C3-AC6A-03AA03A1701B}" destId="{877E6162-E477-495F-9C7D-047CB7829EB0}" srcOrd="0" destOrd="0" presId="urn:microsoft.com/office/officeart/2008/layout/VerticalCurvedList"/>
    <dgm:cxn modelId="{F90647AC-4387-4F55-A659-898D52FD8FE7}" srcId="{A192ADBE-C775-42EE-B841-534F1B989E1B}" destId="{9F0A3F90-5BB4-4E89-A5FA-A3A3C2302E02}" srcOrd="2" destOrd="0" parTransId="{4724B09D-D519-428A-B7AC-ED67130E297C}" sibTransId="{76741287-2989-46B7-9555-6D8248E8BCD4}"/>
    <dgm:cxn modelId="{CF968199-254C-40FA-826E-4CBBC0F236B5}" type="presParOf" srcId="{05B22F80-6DE4-4EF1-89FF-BC310154F349}" destId="{1F1697EB-0360-4895-B9F4-BDC92720FF57}" srcOrd="0" destOrd="0" presId="urn:microsoft.com/office/officeart/2008/layout/VerticalCurvedList"/>
    <dgm:cxn modelId="{2457EA0D-546A-440B-B7D0-7B6DC5A1918B}" type="presParOf" srcId="{1F1697EB-0360-4895-B9F4-BDC92720FF57}" destId="{9DC7C0D3-982B-4210-8F82-0404019934CC}" srcOrd="0" destOrd="0" presId="urn:microsoft.com/office/officeart/2008/layout/VerticalCurvedList"/>
    <dgm:cxn modelId="{18C34944-B301-4864-994C-6F022BA697C5}" type="presParOf" srcId="{9DC7C0D3-982B-4210-8F82-0404019934CC}" destId="{208B2473-1C48-436C-AE35-E9DBC77A5213}" srcOrd="0" destOrd="0" presId="urn:microsoft.com/office/officeart/2008/layout/VerticalCurvedList"/>
    <dgm:cxn modelId="{4A115A3E-46DC-4E61-AA91-65D6B379DB16}" type="presParOf" srcId="{9DC7C0D3-982B-4210-8F82-0404019934CC}" destId="{5F204C37-E8B3-4A49-B8FD-8BEB12D8E31B}" srcOrd="1" destOrd="0" presId="urn:microsoft.com/office/officeart/2008/layout/VerticalCurvedList"/>
    <dgm:cxn modelId="{CEEEFA04-725C-4CB7-A5D7-E0B2F69E0429}" type="presParOf" srcId="{9DC7C0D3-982B-4210-8F82-0404019934CC}" destId="{0AD35E46-4EFC-4FB3-B2D1-7E482F1A93B4}" srcOrd="2" destOrd="0" presId="urn:microsoft.com/office/officeart/2008/layout/VerticalCurvedList"/>
    <dgm:cxn modelId="{CC99AC3D-E78C-4E42-9FA3-7F28A36D4BB7}" type="presParOf" srcId="{9DC7C0D3-982B-4210-8F82-0404019934CC}" destId="{FF9EA3A9-89C8-4D00-870E-4DDF0EC26896}" srcOrd="3" destOrd="0" presId="urn:microsoft.com/office/officeart/2008/layout/VerticalCurvedList"/>
    <dgm:cxn modelId="{CFCDE3D4-BD4F-49F1-B55B-DB99E1670B4E}" type="presParOf" srcId="{1F1697EB-0360-4895-B9F4-BDC92720FF57}" destId="{877E6162-E477-495F-9C7D-047CB7829EB0}" srcOrd="1" destOrd="0" presId="urn:microsoft.com/office/officeart/2008/layout/VerticalCurvedList"/>
    <dgm:cxn modelId="{80A9430E-495E-4B6F-BD8B-CE2382D98512}" type="presParOf" srcId="{1F1697EB-0360-4895-B9F4-BDC92720FF57}" destId="{024AF975-B23C-4E16-A61A-9E5D485355EA}" srcOrd="2" destOrd="0" presId="urn:microsoft.com/office/officeart/2008/layout/VerticalCurvedList"/>
    <dgm:cxn modelId="{8576E308-83C5-4802-8F07-FAABB2B29776}" type="presParOf" srcId="{024AF975-B23C-4E16-A61A-9E5D485355EA}" destId="{C49CBFD7-F3D6-45EE-A544-F5737A089C31}" srcOrd="0" destOrd="0" presId="urn:microsoft.com/office/officeart/2008/layout/VerticalCurvedList"/>
    <dgm:cxn modelId="{CAB05C63-00D1-419A-9183-662A1A0D41CF}" type="presParOf" srcId="{1F1697EB-0360-4895-B9F4-BDC92720FF57}" destId="{CBE1E98A-B0D9-4642-9B31-D7B182F13D35}" srcOrd="3" destOrd="0" presId="urn:microsoft.com/office/officeart/2008/layout/VerticalCurvedList"/>
    <dgm:cxn modelId="{4C85A76B-0E63-41BB-847C-8CF3C2DBE273}" type="presParOf" srcId="{1F1697EB-0360-4895-B9F4-BDC92720FF57}" destId="{64A735EB-D773-4BF3-85E0-A6AE86D81656}" srcOrd="4" destOrd="0" presId="urn:microsoft.com/office/officeart/2008/layout/VerticalCurvedList"/>
    <dgm:cxn modelId="{FB4D139C-8DEE-47F9-8F81-CEF49BD8077F}" type="presParOf" srcId="{64A735EB-D773-4BF3-85E0-A6AE86D81656}" destId="{203FB3D2-C8AE-4850-AC58-358377FADFAC}" srcOrd="0" destOrd="0" presId="urn:microsoft.com/office/officeart/2008/layout/VerticalCurvedList"/>
    <dgm:cxn modelId="{DD39DDF0-2850-472D-8238-F13F0C349E9C}" type="presParOf" srcId="{1F1697EB-0360-4895-B9F4-BDC92720FF57}" destId="{A9C57D18-4E41-4197-8AA5-452EAF93D6D4}" srcOrd="5" destOrd="0" presId="urn:microsoft.com/office/officeart/2008/layout/VerticalCurvedList"/>
    <dgm:cxn modelId="{C317688C-941B-481C-85D5-98C0FFC34632}" type="presParOf" srcId="{1F1697EB-0360-4895-B9F4-BDC92720FF57}" destId="{3151D266-3713-49C8-B86C-824BA843D923}" srcOrd="6" destOrd="0" presId="urn:microsoft.com/office/officeart/2008/layout/VerticalCurvedList"/>
    <dgm:cxn modelId="{D20AD4C8-424F-4FA1-98F3-3EB092811E55}" type="presParOf" srcId="{3151D266-3713-49C8-B86C-824BA843D923}" destId="{F95C4D99-E789-49AE-87F1-4C466064AF65}"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D6C25D3-933E-4D8B-B0DB-FE4A1DDB7E68}" type="doc">
      <dgm:prSet loTypeId="urn:microsoft.com/office/officeart/2005/8/layout/hList6" loCatId="list" qsTypeId="urn:microsoft.com/office/officeart/2005/8/quickstyle/simple1" qsCatId="simple" csTypeId="urn:microsoft.com/office/officeart/2005/8/colors/colorful3" csCatId="colorful" phldr="1"/>
      <dgm:spPr/>
      <dgm:t>
        <a:bodyPr/>
        <a:lstStyle/>
        <a:p>
          <a:endParaRPr lang="ru-RU"/>
        </a:p>
      </dgm:t>
    </dgm:pt>
    <dgm:pt modelId="{2E785A03-F455-4318-90E6-A4C6DE104339}">
      <dgm:prSet phldrT="[Текст]" custT="1"/>
      <dgm:spPr/>
      <dgm:t>
        <a:bodyPr/>
        <a:lstStyle/>
        <a:p>
          <a:pPr algn="ctr"/>
          <a:r>
            <a:rPr lang="en-US" sz="1800" b="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DIMENSIUNEA ECONOMIC</a:t>
          </a:r>
          <a:r>
            <a:rPr lang="ro-RO" sz="1800" b="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Ă</a:t>
          </a:r>
          <a:endParaRPr lang="ru-RU" sz="18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985A3B76-9BF0-4097-BE72-162841071232}" type="parTrans" cxnId="{67066781-CB4B-41E4-81D7-5C1DD400C802}">
      <dgm:prSet/>
      <dgm:spPr/>
      <dgm:t>
        <a:bodyPr/>
        <a:lstStyle/>
        <a:p>
          <a:endParaRPr lang="ru-RU"/>
        </a:p>
      </dgm:t>
    </dgm:pt>
    <dgm:pt modelId="{FFE54C9A-B717-4B19-A5CF-7E891B8978F9}" type="sibTrans" cxnId="{67066781-CB4B-41E4-81D7-5C1DD400C802}">
      <dgm:prSet/>
      <dgm:spPr/>
      <dgm:t>
        <a:bodyPr/>
        <a:lstStyle/>
        <a:p>
          <a:endParaRPr lang="ru-RU"/>
        </a:p>
      </dgm:t>
    </dgm:pt>
    <dgm:pt modelId="{B1591526-54A2-4B9A-89C4-E854FAAD7AA1}">
      <dgm:prSet phldrT="[Текст]" custT="1"/>
      <dgm:spPr/>
      <dgm:t>
        <a:bodyPr/>
        <a:lstStyle/>
        <a:p>
          <a:pPr algn="ctr"/>
          <a:r>
            <a:rPr lang="ro-RO" sz="14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prin dezvoltarea economică şi ridicarea gradului de prosperitate social-economică să consolideze pacea dintre state. Este un principiu apărut în a doua jumătate a secolului XX, ca metodă de stopare a războaielor dintre națiuni şi de a da posibilitate apariției/reapariției relațiilor de prietenie şi colaborare dintre state, bazându-se pe principiul că fiecare stat dorește prosperitate;</a:t>
          </a:r>
          <a:endParaRPr lang="ru-RU" sz="1400" dirty="0">
            <a:solidFill>
              <a:schemeClr val="tx1"/>
            </a:solidFill>
            <a:effectLst/>
            <a:latin typeface="Times New Roman" panose="02020603050405020304" pitchFamily="18" charset="0"/>
            <a:cs typeface="Times New Roman" panose="02020603050405020304" pitchFamily="18" charset="0"/>
          </a:endParaRPr>
        </a:p>
      </dgm:t>
    </dgm:pt>
    <dgm:pt modelId="{5E92080D-0CB2-4771-BBE5-93CBE4A4F1B8}" type="parTrans" cxnId="{E7AE0165-37D8-4C05-8953-4532653DAFC7}">
      <dgm:prSet/>
      <dgm:spPr/>
      <dgm:t>
        <a:bodyPr/>
        <a:lstStyle/>
        <a:p>
          <a:endParaRPr lang="ru-RU"/>
        </a:p>
      </dgm:t>
    </dgm:pt>
    <dgm:pt modelId="{D7606E88-9D9C-49F9-B416-AD0C24F6C0A2}" type="sibTrans" cxnId="{E7AE0165-37D8-4C05-8953-4532653DAFC7}">
      <dgm:prSet/>
      <dgm:spPr/>
      <dgm:t>
        <a:bodyPr/>
        <a:lstStyle/>
        <a:p>
          <a:endParaRPr lang="ru-RU"/>
        </a:p>
      </dgm:t>
    </dgm:pt>
    <dgm:pt modelId="{2E8829FB-C94F-4F9D-AD42-08280109BDF1}">
      <dgm:prSet phldrT="[Текст]" custT="1"/>
      <dgm:spPr/>
      <dgm:t>
        <a:bodyPr/>
        <a:lstStyle/>
        <a:p>
          <a:pPr algn="ctr"/>
          <a:r>
            <a:rPr lang="ro-RO" sz="1800" b="1" dirty="0" smtClean="0">
              <a:solidFill>
                <a:schemeClr val="tx1"/>
              </a:solidFill>
              <a:effectLst/>
              <a:latin typeface="Times New Roman" panose="02020603050405020304" pitchFamily="18" charset="0"/>
              <a:cs typeface="Times New Roman" panose="02020603050405020304" pitchFamily="18" charset="0"/>
            </a:rPr>
            <a:t>DIMENSIUNEA INVESTIȚIONALĂ</a:t>
          </a:r>
          <a:endParaRPr lang="ru-RU" sz="1800" b="1" dirty="0">
            <a:solidFill>
              <a:schemeClr val="tx1"/>
            </a:solidFill>
            <a:effectLst/>
            <a:latin typeface="Times New Roman" panose="02020603050405020304" pitchFamily="18" charset="0"/>
            <a:cs typeface="Times New Roman" panose="02020603050405020304" pitchFamily="18" charset="0"/>
          </a:endParaRPr>
        </a:p>
      </dgm:t>
    </dgm:pt>
    <dgm:pt modelId="{8158DDB3-6B0B-41C1-9714-2C6174800AF7}" type="parTrans" cxnId="{CFEAA7BA-7BA4-4D4E-AC28-D46251A6224C}">
      <dgm:prSet/>
      <dgm:spPr/>
      <dgm:t>
        <a:bodyPr/>
        <a:lstStyle/>
        <a:p>
          <a:endParaRPr lang="ru-RU"/>
        </a:p>
      </dgm:t>
    </dgm:pt>
    <dgm:pt modelId="{BE5A0208-64B7-4B18-9C89-3CB8628E688B}" type="sibTrans" cxnId="{CFEAA7BA-7BA4-4D4E-AC28-D46251A6224C}">
      <dgm:prSet/>
      <dgm:spPr/>
      <dgm:t>
        <a:bodyPr/>
        <a:lstStyle/>
        <a:p>
          <a:endParaRPr lang="ru-RU"/>
        </a:p>
      </dgm:t>
    </dgm:pt>
    <dgm:pt modelId="{ECA6A3D5-8FBB-42A3-96F8-98910D69208C}">
      <dgm:prSet phldrT="[Текст]" custT="1"/>
      <dgm:spPr/>
      <dgm:t>
        <a:bodyPr/>
        <a:lstStyle/>
        <a:p>
          <a:pPr algn="ctr"/>
          <a:r>
            <a:rPr lang="ro-RO" sz="14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actorii privați în unele domenii joacă un rol cu mult mai important decât cei statali, pentru aceștia în mare măsură nu contează regimul care se află într-un stat la putere, ci dacă investițiile lor în acest stat sunt în siguranță şi vor avea din această afacere un profit. Putem conchide că orice stat doritor de a atrage noi investiţii în economia națională trebuie să asigure stabilitatea sistemului economico-financiar intern şi să minimizeze riscurile cu privire la investiţii; </a:t>
          </a:r>
          <a:endParaRPr lang="ru-RU" sz="1400" dirty="0">
            <a:solidFill>
              <a:schemeClr val="tx1"/>
            </a:solidFill>
            <a:effectLst/>
            <a:latin typeface="Times New Roman" panose="02020603050405020304" pitchFamily="18" charset="0"/>
            <a:cs typeface="Times New Roman" panose="02020603050405020304" pitchFamily="18" charset="0"/>
          </a:endParaRPr>
        </a:p>
      </dgm:t>
    </dgm:pt>
    <dgm:pt modelId="{BD08D655-81B9-41F1-9597-1E83B19C91F7}" type="parTrans" cxnId="{7848BEBA-98EA-43ED-89A1-1705DF2750B5}">
      <dgm:prSet/>
      <dgm:spPr/>
      <dgm:t>
        <a:bodyPr/>
        <a:lstStyle/>
        <a:p>
          <a:endParaRPr lang="ru-RU"/>
        </a:p>
      </dgm:t>
    </dgm:pt>
    <dgm:pt modelId="{D03A805A-19AE-41A7-9294-4E2243AE091D}" type="sibTrans" cxnId="{7848BEBA-98EA-43ED-89A1-1705DF2750B5}">
      <dgm:prSet/>
      <dgm:spPr/>
      <dgm:t>
        <a:bodyPr/>
        <a:lstStyle/>
        <a:p>
          <a:endParaRPr lang="ru-RU"/>
        </a:p>
      </dgm:t>
    </dgm:pt>
    <dgm:pt modelId="{1CBF31AB-0863-48F6-89D0-29F4D2A8B906}">
      <dgm:prSet phldrT="[Текст]" custT="1"/>
      <dgm:spPr/>
      <dgm:t>
        <a:bodyPr/>
        <a:lstStyle/>
        <a:p>
          <a:pPr algn="ctr"/>
          <a:r>
            <a:rPr lang="ro-RO" sz="2000" b="1" dirty="0" smtClean="0">
              <a:solidFill>
                <a:schemeClr val="tx1"/>
              </a:solidFill>
              <a:effectLst/>
              <a:latin typeface="Times New Roman" panose="02020603050405020304" pitchFamily="18" charset="0"/>
              <a:cs typeface="Times New Roman" panose="02020603050405020304" pitchFamily="18" charset="0"/>
            </a:rPr>
            <a:t>DIMENSIUNEA FINANCIARĂ</a:t>
          </a:r>
          <a:endParaRPr lang="ru-RU" sz="2000" b="1" dirty="0">
            <a:solidFill>
              <a:schemeClr val="tx1"/>
            </a:solidFill>
            <a:effectLst/>
            <a:latin typeface="Times New Roman" panose="02020603050405020304" pitchFamily="18" charset="0"/>
            <a:cs typeface="Times New Roman" panose="02020603050405020304" pitchFamily="18" charset="0"/>
          </a:endParaRPr>
        </a:p>
      </dgm:t>
    </dgm:pt>
    <dgm:pt modelId="{B273DA8B-0D25-4A99-B166-8498CE180C65}" type="parTrans" cxnId="{5186EBE2-C03E-48D0-A7C9-9C0B5A5EE50A}">
      <dgm:prSet/>
      <dgm:spPr/>
      <dgm:t>
        <a:bodyPr/>
        <a:lstStyle/>
        <a:p>
          <a:endParaRPr lang="ru-RU"/>
        </a:p>
      </dgm:t>
    </dgm:pt>
    <dgm:pt modelId="{069A060E-8C42-405B-9A8F-42C5DF22400B}" type="sibTrans" cxnId="{5186EBE2-C03E-48D0-A7C9-9C0B5A5EE50A}">
      <dgm:prSet/>
      <dgm:spPr/>
      <dgm:t>
        <a:bodyPr/>
        <a:lstStyle/>
        <a:p>
          <a:endParaRPr lang="ru-RU"/>
        </a:p>
      </dgm:t>
    </dgm:pt>
    <dgm:pt modelId="{1CAC3704-1FAF-42E7-869B-9FB1252AEA2D}">
      <dgm:prSet phldrT="[Текст]" custT="1"/>
      <dgm:spPr/>
      <dgm:t>
        <a:bodyPr/>
        <a:lstStyle/>
        <a:p>
          <a:pPr algn="ctr"/>
          <a:r>
            <a:rPr lang="ro-RO" sz="18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statele sunt legate una de cealaltă în sistemul financiar internațional, fiind expuse riscurilor externe în timpul unor crize regionale sau internaționale</a:t>
          </a:r>
          <a:r>
            <a:rPr lang="ro-RO" sz="1900" dirty="0" smtClean="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t>
          </a:r>
          <a:endParaRPr lang="ru-RU" sz="1900" dirty="0"/>
        </a:p>
      </dgm:t>
    </dgm:pt>
    <dgm:pt modelId="{E1F2CD47-0CBA-4B18-AA10-433CE1713970}" type="parTrans" cxnId="{99CAF180-1B69-4A7E-8B33-331059590328}">
      <dgm:prSet/>
      <dgm:spPr/>
      <dgm:t>
        <a:bodyPr/>
        <a:lstStyle/>
        <a:p>
          <a:endParaRPr lang="ru-RU"/>
        </a:p>
      </dgm:t>
    </dgm:pt>
    <dgm:pt modelId="{1690FC7E-963B-4459-88AA-9E219D550DD5}" type="sibTrans" cxnId="{99CAF180-1B69-4A7E-8B33-331059590328}">
      <dgm:prSet/>
      <dgm:spPr/>
      <dgm:t>
        <a:bodyPr/>
        <a:lstStyle/>
        <a:p>
          <a:endParaRPr lang="ru-RU"/>
        </a:p>
      </dgm:t>
    </dgm:pt>
    <dgm:pt modelId="{124A77D4-64B9-418E-9B0D-46EDA97780E9}">
      <dgm:prSet phldrT="[Текст]" custT="1"/>
      <dgm:spPr/>
      <dgm:t>
        <a:bodyPr/>
        <a:lstStyle/>
        <a:p>
          <a:pPr algn="ctr"/>
          <a:r>
            <a:rPr lang="ro-RO" sz="2000" b="1" dirty="0" smtClean="0">
              <a:solidFill>
                <a:schemeClr val="tx1"/>
              </a:solidFill>
              <a:effectLst/>
              <a:latin typeface="Times New Roman" panose="02020603050405020304" pitchFamily="18" charset="0"/>
              <a:cs typeface="Times New Roman" panose="02020603050405020304" pitchFamily="18" charset="0"/>
            </a:rPr>
            <a:t>DIMENSIUNEA IT</a:t>
          </a:r>
          <a:endParaRPr lang="ru-RU" sz="2000" b="1" dirty="0">
            <a:solidFill>
              <a:schemeClr val="tx1"/>
            </a:solidFill>
            <a:effectLst/>
            <a:latin typeface="Times New Roman" panose="02020603050405020304" pitchFamily="18" charset="0"/>
            <a:cs typeface="Times New Roman" panose="02020603050405020304" pitchFamily="18" charset="0"/>
          </a:endParaRPr>
        </a:p>
      </dgm:t>
    </dgm:pt>
    <dgm:pt modelId="{8C47F853-6252-4B63-BBAB-2F5C91B452EA}" type="parTrans" cxnId="{9B58776F-1268-4AAD-9DFB-71AFB7ED1B5E}">
      <dgm:prSet/>
      <dgm:spPr/>
      <dgm:t>
        <a:bodyPr/>
        <a:lstStyle/>
        <a:p>
          <a:endParaRPr lang="ru-RU"/>
        </a:p>
      </dgm:t>
    </dgm:pt>
    <dgm:pt modelId="{3F1AE316-2F8E-436E-8D26-51037F8ED640}" type="sibTrans" cxnId="{9B58776F-1268-4AAD-9DFB-71AFB7ED1B5E}">
      <dgm:prSet/>
      <dgm:spPr/>
      <dgm:t>
        <a:bodyPr/>
        <a:lstStyle/>
        <a:p>
          <a:endParaRPr lang="ru-RU"/>
        </a:p>
      </dgm:t>
    </dgm:pt>
    <dgm:pt modelId="{F7D40B07-3771-4798-B081-DF9564209304}">
      <dgm:prSet phldrT="[Текст]" custT="1"/>
      <dgm:spPr/>
      <dgm:t>
        <a:bodyPr/>
        <a:lstStyle/>
        <a:p>
          <a:pPr algn="ctr"/>
          <a:r>
            <a:rPr lang="ro-RO" sz="18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internetul în același timp reprezintă o oportunitate pentru dezvoltarea relațiilor interstatale, sunt în același timp un pericol la adresa securității naționale, prin activitatea criminală în domeniu IT. </a:t>
          </a:r>
          <a:endParaRPr lang="ru-RU" sz="1800" dirty="0">
            <a:solidFill>
              <a:schemeClr val="tx1"/>
            </a:solidFill>
            <a:effectLst/>
            <a:latin typeface="Times New Roman" panose="02020603050405020304" pitchFamily="18" charset="0"/>
            <a:cs typeface="Times New Roman" panose="02020603050405020304" pitchFamily="18" charset="0"/>
          </a:endParaRPr>
        </a:p>
      </dgm:t>
    </dgm:pt>
    <dgm:pt modelId="{5BECF562-73B4-4F0F-8C0F-C0726FC7FF54}" type="sibTrans" cxnId="{5109C2F5-336D-4BD5-9AE5-CDDA6EE99EF7}">
      <dgm:prSet/>
      <dgm:spPr/>
      <dgm:t>
        <a:bodyPr/>
        <a:lstStyle/>
        <a:p>
          <a:endParaRPr lang="ru-RU"/>
        </a:p>
      </dgm:t>
    </dgm:pt>
    <dgm:pt modelId="{EB1CDF98-F813-4A48-9BA8-E811ECD2126A}" type="parTrans" cxnId="{5109C2F5-336D-4BD5-9AE5-CDDA6EE99EF7}">
      <dgm:prSet/>
      <dgm:spPr/>
      <dgm:t>
        <a:bodyPr/>
        <a:lstStyle/>
        <a:p>
          <a:endParaRPr lang="ru-RU"/>
        </a:p>
      </dgm:t>
    </dgm:pt>
    <dgm:pt modelId="{4AAD2E73-C18B-4AC3-9300-79689A761B7A}" type="pres">
      <dgm:prSet presAssocID="{6D6C25D3-933E-4D8B-B0DB-FE4A1DDB7E68}" presName="Name0" presStyleCnt="0">
        <dgm:presLayoutVars>
          <dgm:dir/>
          <dgm:resizeHandles val="exact"/>
        </dgm:presLayoutVars>
      </dgm:prSet>
      <dgm:spPr/>
      <dgm:t>
        <a:bodyPr/>
        <a:lstStyle/>
        <a:p>
          <a:endParaRPr lang="ru-MO"/>
        </a:p>
      </dgm:t>
    </dgm:pt>
    <dgm:pt modelId="{FD973E4B-289F-4ED0-97BE-AC3B92F2ED69}" type="pres">
      <dgm:prSet presAssocID="{2E785A03-F455-4318-90E6-A4C6DE104339}" presName="node" presStyleLbl="node1" presStyleIdx="0" presStyleCnt="4">
        <dgm:presLayoutVars>
          <dgm:bulletEnabled val="1"/>
        </dgm:presLayoutVars>
      </dgm:prSet>
      <dgm:spPr/>
      <dgm:t>
        <a:bodyPr/>
        <a:lstStyle/>
        <a:p>
          <a:endParaRPr lang="ru-RU"/>
        </a:p>
      </dgm:t>
    </dgm:pt>
    <dgm:pt modelId="{9EF22A85-14C8-4741-B858-D4CB6FF30ADD}" type="pres">
      <dgm:prSet presAssocID="{FFE54C9A-B717-4B19-A5CF-7E891B8978F9}" presName="sibTrans" presStyleCnt="0"/>
      <dgm:spPr/>
    </dgm:pt>
    <dgm:pt modelId="{C86DD8A8-DF81-4613-A9E4-46A673AA69CD}" type="pres">
      <dgm:prSet presAssocID="{2E8829FB-C94F-4F9D-AD42-08280109BDF1}" presName="node" presStyleLbl="node1" presStyleIdx="1" presStyleCnt="4">
        <dgm:presLayoutVars>
          <dgm:bulletEnabled val="1"/>
        </dgm:presLayoutVars>
      </dgm:prSet>
      <dgm:spPr/>
      <dgm:t>
        <a:bodyPr/>
        <a:lstStyle/>
        <a:p>
          <a:endParaRPr lang="ru-RU"/>
        </a:p>
      </dgm:t>
    </dgm:pt>
    <dgm:pt modelId="{154902E5-9149-4750-B9C3-5E49C92BA709}" type="pres">
      <dgm:prSet presAssocID="{BE5A0208-64B7-4B18-9C89-3CB8628E688B}" presName="sibTrans" presStyleCnt="0"/>
      <dgm:spPr/>
    </dgm:pt>
    <dgm:pt modelId="{6A12E182-E6DB-4C53-B9DB-9144BA68F1B4}" type="pres">
      <dgm:prSet presAssocID="{1CBF31AB-0863-48F6-89D0-29F4D2A8B906}" presName="node" presStyleLbl="node1" presStyleIdx="2" presStyleCnt="4">
        <dgm:presLayoutVars>
          <dgm:bulletEnabled val="1"/>
        </dgm:presLayoutVars>
      </dgm:prSet>
      <dgm:spPr/>
      <dgm:t>
        <a:bodyPr/>
        <a:lstStyle/>
        <a:p>
          <a:endParaRPr lang="ru-RU"/>
        </a:p>
      </dgm:t>
    </dgm:pt>
    <dgm:pt modelId="{A1694F14-887B-4431-8680-4446DB94A9F0}" type="pres">
      <dgm:prSet presAssocID="{069A060E-8C42-405B-9A8F-42C5DF22400B}" presName="sibTrans" presStyleCnt="0"/>
      <dgm:spPr/>
    </dgm:pt>
    <dgm:pt modelId="{7AC6ADC6-8B76-4DEE-B337-A290A0BE8673}" type="pres">
      <dgm:prSet presAssocID="{124A77D4-64B9-418E-9B0D-46EDA97780E9}" presName="node" presStyleLbl="node1" presStyleIdx="3" presStyleCnt="4">
        <dgm:presLayoutVars>
          <dgm:bulletEnabled val="1"/>
        </dgm:presLayoutVars>
      </dgm:prSet>
      <dgm:spPr/>
      <dgm:t>
        <a:bodyPr/>
        <a:lstStyle/>
        <a:p>
          <a:endParaRPr lang="ru-RU"/>
        </a:p>
      </dgm:t>
    </dgm:pt>
  </dgm:ptLst>
  <dgm:cxnLst>
    <dgm:cxn modelId="{9B58776F-1268-4AAD-9DFB-71AFB7ED1B5E}" srcId="{6D6C25D3-933E-4D8B-B0DB-FE4A1DDB7E68}" destId="{124A77D4-64B9-418E-9B0D-46EDA97780E9}" srcOrd="3" destOrd="0" parTransId="{8C47F853-6252-4B63-BBAB-2F5C91B452EA}" sibTransId="{3F1AE316-2F8E-436E-8D26-51037F8ED640}"/>
    <dgm:cxn modelId="{13E02477-DAB6-47BC-9144-55F9444A564F}" type="presOf" srcId="{2E785A03-F455-4318-90E6-A4C6DE104339}" destId="{FD973E4B-289F-4ED0-97BE-AC3B92F2ED69}" srcOrd="0" destOrd="0" presId="urn:microsoft.com/office/officeart/2005/8/layout/hList6"/>
    <dgm:cxn modelId="{CFEAA7BA-7BA4-4D4E-AC28-D46251A6224C}" srcId="{6D6C25D3-933E-4D8B-B0DB-FE4A1DDB7E68}" destId="{2E8829FB-C94F-4F9D-AD42-08280109BDF1}" srcOrd="1" destOrd="0" parTransId="{8158DDB3-6B0B-41C1-9714-2C6174800AF7}" sibTransId="{BE5A0208-64B7-4B18-9C89-3CB8628E688B}"/>
    <dgm:cxn modelId="{64002E09-1085-40E0-BAAB-62380CB335B9}" type="presOf" srcId="{1CBF31AB-0863-48F6-89D0-29F4D2A8B906}" destId="{6A12E182-E6DB-4C53-B9DB-9144BA68F1B4}" srcOrd="0" destOrd="0" presId="urn:microsoft.com/office/officeart/2005/8/layout/hList6"/>
    <dgm:cxn modelId="{CEFE62F1-4EDD-4577-875F-0D2F9EACC312}" type="presOf" srcId="{2E8829FB-C94F-4F9D-AD42-08280109BDF1}" destId="{C86DD8A8-DF81-4613-A9E4-46A673AA69CD}" srcOrd="0" destOrd="0" presId="urn:microsoft.com/office/officeart/2005/8/layout/hList6"/>
    <dgm:cxn modelId="{7848BEBA-98EA-43ED-89A1-1705DF2750B5}" srcId="{2E8829FB-C94F-4F9D-AD42-08280109BDF1}" destId="{ECA6A3D5-8FBB-42A3-96F8-98910D69208C}" srcOrd="0" destOrd="0" parTransId="{BD08D655-81B9-41F1-9597-1E83B19C91F7}" sibTransId="{D03A805A-19AE-41A7-9294-4E2243AE091D}"/>
    <dgm:cxn modelId="{99CAF180-1B69-4A7E-8B33-331059590328}" srcId="{1CBF31AB-0863-48F6-89D0-29F4D2A8B906}" destId="{1CAC3704-1FAF-42E7-869B-9FB1252AEA2D}" srcOrd="0" destOrd="0" parTransId="{E1F2CD47-0CBA-4B18-AA10-433CE1713970}" sibTransId="{1690FC7E-963B-4459-88AA-9E219D550DD5}"/>
    <dgm:cxn modelId="{5109C2F5-336D-4BD5-9AE5-CDDA6EE99EF7}" srcId="{124A77D4-64B9-418E-9B0D-46EDA97780E9}" destId="{F7D40B07-3771-4798-B081-DF9564209304}" srcOrd="0" destOrd="0" parTransId="{EB1CDF98-F813-4A48-9BA8-E811ECD2126A}" sibTransId="{5BECF562-73B4-4F0F-8C0F-C0726FC7FF54}"/>
    <dgm:cxn modelId="{E7AE0165-37D8-4C05-8953-4532653DAFC7}" srcId="{2E785A03-F455-4318-90E6-A4C6DE104339}" destId="{B1591526-54A2-4B9A-89C4-E854FAAD7AA1}" srcOrd="0" destOrd="0" parTransId="{5E92080D-0CB2-4771-BBE5-93CBE4A4F1B8}" sibTransId="{D7606E88-9D9C-49F9-B416-AD0C24F6C0A2}"/>
    <dgm:cxn modelId="{E9490415-692F-462D-ADC2-B52929B7E0FC}" type="presOf" srcId="{B1591526-54A2-4B9A-89C4-E854FAAD7AA1}" destId="{FD973E4B-289F-4ED0-97BE-AC3B92F2ED69}" srcOrd="0" destOrd="1" presId="urn:microsoft.com/office/officeart/2005/8/layout/hList6"/>
    <dgm:cxn modelId="{5186EBE2-C03E-48D0-A7C9-9C0B5A5EE50A}" srcId="{6D6C25D3-933E-4D8B-B0DB-FE4A1DDB7E68}" destId="{1CBF31AB-0863-48F6-89D0-29F4D2A8B906}" srcOrd="2" destOrd="0" parTransId="{B273DA8B-0D25-4A99-B166-8498CE180C65}" sibTransId="{069A060E-8C42-405B-9A8F-42C5DF22400B}"/>
    <dgm:cxn modelId="{686F3F06-9065-4F02-8C45-11B15F04A2CB}" type="presOf" srcId="{6D6C25D3-933E-4D8B-B0DB-FE4A1DDB7E68}" destId="{4AAD2E73-C18B-4AC3-9300-79689A761B7A}" srcOrd="0" destOrd="0" presId="urn:microsoft.com/office/officeart/2005/8/layout/hList6"/>
    <dgm:cxn modelId="{AF5582F1-38DE-42AD-9414-D81385C2616C}" type="presOf" srcId="{1CAC3704-1FAF-42E7-869B-9FB1252AEA2D}" destId="{6A12E182-E6DB-4C53-B9DB-9144BA68F1B4}" srcOrd="0" destOrd="1" presId="urn:microsoft.com/office/officeart/2005/8/layout/hList6"/>
    <dgm:cxn modelId="{0DCD17D0-ED27-4BC0-AB60-3A70EAC45937}" type="presOf" srcId="{ECA6A3D5-8FBB-42A3-96F8-98910D69208C}" destId="{C86DD8A8-DF81-4613-A9E4-46A673AA69CD}" srcOrd="0" destOrd="1" presId="urn:microsoft.com/office/officeart/2005/8/layout/hList6"/>
    <dgm:cxn modelId="{67066781-CB4B-41E4-81D7-5C1DD400C802}" srcId="{6D6C25D3-933E-4D8B-B0DB-FE4A1DDB7E68}" destId="{2E785A03-F455-4318-90E6-A4C6DE104339}" srcOrd="0" destOrd="0" parTransId="{985A3B76-9BF0-4097-BE72-162841071232}" sibTransId="{FFE54C9A-B717-4B19-A5CF-7E891B8978F9}"/>
    <dgm:cxn modelId="{89140161-32B4-45B7-89EB-0F924AC44B45}" type="presOf" srcId="{F7D40B07-3771-4798-B081-DF9564209304}" destId="{7AC6ADC6-8B76-4DEE-B337-A290A0BE8673}" srcOrd="0" destOrd="1" presId="urn:microsoft.com/office/officeart/2005/8/layout/hList6"/>
    <dgm:cxn modelId="{47ECF690-AC84-47C4-94ED-17398DDB5C92}" type="presOf" srcId="{124A77D4-64B9-418E-9B0D-46EDA97780E9}" destId="{7AC6ADC6-8B76-4DEE-B337-A290A0BE8673}" srcOrd="0" destOrd="0" presId="urn:microsoft.com/office/officeart/2005/8/layout/hList6"/>
    <dgm:cxn modelId="{21888482-95CE-46BF-9E85-D430205F1619}" type="presParOf" srcId="{4AAD2E73-C18B-4AC3-9300-79689A761B7A}" destId="{FD973E4B-289F-4ED0-97BE-AC3B92F2ED69}" srcOrd="0" destOrd="0" presId="urn:microsoft.com/office/officeart/2005/8/layout/hList6"/>
    <dgm:cxn modelId="{F26FA99B-18A4-406B-9E79-FEC915CECB20}" type="presParOf" srcId="{4AAD2E73-C18B-4AC3-9300-79689A761B7A}" destId="{9EF22A85-14C8-4741-B858-D4CB6FF30ADD}" srcOrd="1" destOrd="0" presId="urn:microsoft.com/office/officeart/2005/8/layout/hList6"/>
    <dgm:cxn modelId="{7E6AFDE3-0F7C-4992-803D-295D3A7967BA}" type="presParOf" srcId="{4AAD2E73-C18B-4AC3-9300-79689A761B7A}" destId="{C86DD8A8-DF81-4613-A9E4-46A673AA69CD}" srcOrd="2" destOrd="0" presId="urn:microsoft.com/office/officeart/2005/8/layout/hList6"/>
    <dgm:cxn modelId="{B280B997-FC7A-456A-A781-019D160BF9B2}" type="presParOf" srcId="{4AAD2E73-C18B-4AC3-9300-79689A761B7A}" destId="{154902E5-9149-4750-B9C3-5E49C92BA709}" srcOrd="3" destOrd="0" presId="urn:microsoft.com/office/officeart/2005/8/layout/hList6"/>
    <dgm:cxn modelId="{5C146D8F-5B81-44A9-830B-93212FB30D49}" type="presParOf" srcId="{4AAD2E73-C18B-4AC3-9300-79689A761B7A}" destId="{6A12E182-E6DB-4C53-B9DB-9144BA68F1B4}" srcOrd="4" destOrd="0" presId="urn:microsoft.com/office/officeart/2005/8/layout/hList6"/>
    <dgm:cxn modelId="{00C7ACCC-60BC-4433-898D-3BB74070AAC7}" type="presParOf" srcId="{4AAD2E73-C18B-4AC3-9300-79689A761B7A}" destId="{A1694F14-887B-4431-8680-4446DB94A9F0}" srcOrd="5" destOrd="0" presId="urn:microsoft.com/office/officeart/2005/8/layout/hList6"/>
    <dgm:cxn modelId="{53155743-AED8-4BB3-ACEE-95BFAFDAA2F3}" type="presParOf" srcId="{4AAD2E73-C18B-4AC3-9300-79689A761B7A}" destId="{7AC6ADC6-8B76-4DEE-B337-A290A0BE8673}" srcOrd="6"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AE380DD-2F75-408C-981A-B407F7F86122}" type="doc">
      <dgm:prSet loTypeId="urn:microsoft.com/office/officeart/2005/8/layout/pyramid2" loCatId="list" qsTypeId="urn:microsoft.com/office/officeart/2005/8/quickstyle/simple1" qsCatId="simple" csTypeId="urn:microsoft.com/office/officeart/2005/8/colors/accent2_5" csCatId="accent2" phldr="1"/>
      <dgm:spPr/>
    </dgm:pt>
    <dgm:pt modelId="{ED14BF81-5D6A-40F7-BC9F-C3016C902990}">
      <dgm:prSet phldrT="[Текст]"/>
      <dgm:spPr>
        <a:solidFill>
          <a:schemeClr val="accent2">
            <a:lumMod val="60000"/>
            <a:lumOff val="40000"/>
            <a:alpha val="90000"/>
          </a:schemeClr>
        </a:solidFill>
      </dgm:spPr>
      <dgm:t>
        <a:bodyPr/>
        <a:lstStyle/>
        <a:p>
          <a:r>
            <a:rPr lang="ro-RO" dirty="0" smtClean="0">
              <a:solidFill>
                <a:schemeClr val="tx1"/>
              </a:solidFill>
              <a:effectLst/>
              <a:latin typeface="Times New Roman" panose="02020603050405020304" pitchFamily="18" charset="0"/>
            </a:rPr>
            <a:t>ștergerea granițelor dintre riscurile interne şi cele externe, nu doar de natură economică, dar şi politice şi sociale; </a:t>
          </a:r>
          <a:endParaRPr lang="ru-RU" dirty="0">
            <a:solidFill>
              <a:schemeClr val="tx1"/>
            </a:solidFill>
            <a:effectLst/>
          </a:endParaRPr>
        </a:p>
      </dgm:t>
    </dgm:pt>
    <dgm:pt modelId="{BDFC07A3-A828-4015-971B-58179C4CCD54}" type="parTrans" cxnId="{52689817-BC07-4D27-99DE-8899640E05B1}">
      <dgm:prSet/>
      <dgm:spPr/>
      <dgm:t>
        <a:bodyPr/>
        <a:lstStyle/>
        <a:p>
          <a:endParaRPr lang="ru-RU"/>
        </a:p>
      </dgm:t>
    </dgm:pt>
    <dgm:pt modelId="{27D988B0-2A4B-4EC1-B3E9-296C3D9390C7}" type="sibTrans" cxnId="{52689817-BC07-4D27-99DE-8899640E05B1}">
      <dgm:prSet/>
      <dgm:spPr/>
      <dgm:t>
        <a:bodyPr/>
        <a:lstStyle/>
        <a:p>
          <a:endParaRPr lang="ru-RU"/>
        </a:p>
      </dgm:t>
    </dgm:pt>
    <dgm:pt modelId="{33377D2D-42CB-4E17-9DE5-120B96F203B5}">
      <dgm:prSet phldrT="[Текст]"/>
      <dgm:spPr>
        <a:solidFill>
          <a:schemeClr val="accent2">
            <a:lumMod val="75000"/>
            <a:alpha val="90000"/>
          </a:schemeClr>
        </a:solidFill>
      </dgm:spPr>
      <dgm:t>
        <a:bodyPr/>
        <a:lstStyle/>
        <a:p>
          <a:r>
            <a:rPr lang="ro-RO" dirty="0" smtClean="0">
              <a:effectLst/>
              <a:latin typeface="Times New Roman" panose="02020603050405020304" pitchFamily="18" charset="0"/>
            </a:rPr>
            <a:t>intensificarea vechilor şi apariția noilor riscuri la adresa securității naționale;</a:t>
          </a:r>
          <a:endParaRPr lang="ru-RU" dirty="0">
            <a:effectLst/>
          </a:endParaRPr>
        </a:p>
      </dgm:t>
    </dgm:pt>
    <dgm:pt modelId="{39CCDCCB-002A-4E5E-BC36-DCEC38106FF8}" type="parTrans" cxnId="{C05346B3-B1F5-43FC-847C-D400D61040CF}">
      <dgm:prSet/>
      <dgm:spPr/>
      <dgm:t>
        <a:bodyPr/>
        <a:lstStyle/>
        <a:p>
          <a:endParaRPr lang="ru-RU"/>
        </a:p>
      </dgm:t>
    </dgm:pt>
    <dgm:pt modelId="{E3ACAFEF-C049-4503-B09C-6285CEB22055}" type="sibTrans" cxnId="{C05346B3-B1F5-43FC-847C-D400D61040CF}">
      <dgm:prSet/>
      <dgm:spPr/>
      <dgm:t>
        <a:bodyPr/>
        <a:lstStyle/>
        <a:p>
          <a:endParaRPr lang="ru-RU"/>
        </a:p>
      </dgm:t>
    </dgm:pt>
    <dgm:pt modelId="{936F3F58-37A6-4A58-9942-9DFB35FDCF9C}">
      <dgm:prSet phldrT="[Текст]"/>
      <dgm:spPr>
        <a:solidFill>
          <a:schemeClr val="accent2">
            <a:lumMod val="40000"/>
            <a:lumOff val="60000"/>
            <a:alpha val="90000"/>
          </a:schemeClr>
        </a:solidFill>
      </dgm:spPr>
      <dgm:t>
        <a:bodyPr/>
        <a:lstStyle/>
        <a:p>
          <a:r>
            <a:rPr lang="ro-RO" dirty="0" smtClean="0">
              <a:effectLst/>
              <a:latin typeface="Times New Roman" panose="02020603050405020304" pitchFamily="18" charset="0"/>
            </a:rPr>
            <a:t>principalele riscuri şi amenințări pentru un stat astăzi nu mai sunt de natură politico-militară, ci economico-sociale</a:t>
          </a:r>
          <a:endParaRPr lang="ru-RU" dirty="0">
            <a:effectLst/>
          </a:endParaRPr>
        </a:p>
      </dgm:t>
    </dgm:pt>
    <dgm:pt modelId="{FC73A315-676F-41A5-B103-6E607A38FDB7}" type="parTrans" cxnId="{59140240-B9B2-4DD6-9C3A-94D5A8C1AC7C}">
      <dgm:prSet/>
      <dgm:spPr/>
      <dgm:t>
        <a:bodyPr/>
        <a:lstStyle/>
        <a:p>
          <a:endParaRPr lang="ru-RU"/>
        </a:p>
      </dgm:t>
    </dgm:pt>
    <dgm:pt modelId="{34077AE1-D0C4-46C3-AE58-61E912D3FF10}" type="sibTrans" cxnId="{59140240-B9B2-4DD6-9C3A-94D5A8C1AC7C}">
      <dgm:prSet/>
      <dgm:spPr/>
      <dgm:t>
        <a:bodyPr/>
        <a:lstStyle/>
        <a:p>
          <a:endParaRPr lang="ru-RU"/>
        </a:p>
      </dgm:t>
    </dgm:pt>
    <dgm:pt modelId="{B05A6CCD-1E79-4D57-907D-20607F9F25B6}" type="pres">
      <dgm:prSet presAssocID="{6AE380DD-2F75-408C-981A-B407F7F86122}" presName="compositeShape" presStyleCnt="0">
        <dgm:presLayoutVars>
          <dgm:dir/>
          <dgm:resizeHandles/>
        </dgm:presLayoutVars>
      </dgm:prSet>
      <dgm:spPr/>
    </dgm:pt>
    <dgm:pt modelId="{EFC0E7C0-EE25-4C9F-92FF-28BE53D961D7}" type="pres">
      <dgm:prSet presAssocID="{6AE380DD-2F75-408C-981A-B407F7F86122}" presName="pyramid" presStyleLbl="node1" presStyleIdx="0" presStyleCnt="1"/>
      <dgm:spPr>
        <a:solidFill>
          <a:schemeClr val="accent2">
            <a:lumMod val="50000"/>
            <a:alpha val="90000"/>
          </a:schemeClr>
        </a:solidFill>
      </dgm:spPr>
    </dgm:pt>
    <dgm:pt modelId="{54AF2467-AC66-48E5-A428-BB721AC908E7}" type="pres">
      <dgm:prSet presAssocID="{6AE380DD-2F75-408C-981A-B407F7F86122}" presName="theList" presStyleCnt="0"/>
      <dgm:spPr/>
    </dgm:pt>
    <dgm:pt modelId="{D8E0FEAD-31F3-43C4-9399-76BCE6FD13EC}" type="pres">
      <dgm:prSet presAssocID="{ED14BF81-5D6A-40F7-BC9F-C3016C902990}" presName="aNode" presStyleLbl="fgAcc1" presStyleIdx="0" presStyleCnt="3">
        <dgm:presLayoutVars>
          <dgm:bulletEnabled val="1"/>
        </dgm:presLayoutVars>
      </dgm:prSet>
      <dgm:spPr/>
      <dgm:t>
        <a:bodyPr/>
        <a:lstStyle/>
        <a:p>
          <a:endParaRPr lang="ru-RU"/>
        </a:p>
      </dgm:t>
    </dgm:pt>
    <dgm:pt modelId="{FC8B66BC-BBA0-4D6A-ACB1-5960754E319C}" type="pres">
      <dgm:prSet presAssocID="{ED14BF81-5D6A-40F7-BC9F-C3016C902990}" presName="aSpace" presStyleCnt="0"/>
      <dgm:spPr/>
    </dgm:pt>
    <dgm:pt modelId="{4896FF06-15C3-4329-B4BF-1F347F4BA2CD}" type="pres">
      <dgm:prSet presAssocID="{33377D2D-42CB-4E17-9DE5-120B96F203B5}" presName="aNode" presStyleLbl="fgAcc1" presStyleIdx="1" presStyleCnt="3">
        <dgm:presLayoutVars>
          <dgm:bulletEnabled val="1"/>
        </dgm:presLayoutVars>
      </dgm:prSet>
      <dgm:spPr/>
      <dgm:t>
        <a:bodyPr/>
        <a:lstStyle/>
        <a:p>
          <a:endParaRPr lang="ru-RU"/>
        </a:p>
      </dgm:t>
    </dgm:pt>
    <dgm:pt modelId="{08972F18-7FE4-4A93-A18B-67CA9CDBFD08}" type="pres">
      <dgm:prSet presAssocID="{33377D2D-42CB-4E17-9DE5-120B96F203B5}" presName="aSpace" presStyleCnt="0"/>
      <dgm:spPr/>
    </dgm:pt>
    <dgm:pt modelId="{ABD8E878-FF31-452A-9A47-82BD21323BA9}" type="pres">
      <dgm:prSet presAssocID="{936F3F58-37A6-4A58-9942-9DFB35FDCF9C}" presName="aNode" presStyleLbl="fgAcc1" presStyleIdx="2" presStyleCnt="3">
        <dgm:presLayoutVars>
          <dgm:bulletEnabled val="1"/>
        </dgm:presLayoutVars>
      </dgm:prSet>
      <dgm:spPr/>
      <dgm:t>
        <a:bodyPr/>
        <a:lstStyle/>
        <a:p>
          <a:endParaRPr lang="ru-RU"/>
        </a:p>
      </dgm:t>
    </dgm:pt>
    <dgm:pt modelId="{ADB862EA-9BD9-48D5-BDBE-AC29DD0ED8D5}" type="pres">
      <dgm:prSet presAssocID="{936F3F58-37A6-4A58-9942-9DFB35FDCF9C}" presName="aSpace" presStyleCnt="0"/>
      <dgm:spPr/>
    </dgm:pt>
  </dgm:ptLst>
  <dgm:cxnLst>
    <dgm:cxn modelId="{C05346B3-B1F5-43FC-847C-D400D61040CF}" srcId="{6AE380DD-2F75-408C-981A-B407F7F86122}" destId="{33377D2D-42CB-4E17-9DE5-120B96F203B5}" srcOrd="1" destOrd="0" parTransId="{39CCDCCB-002A-4E5E-BC36-DCEC38106FF8}" sibTransId="{E3ACAFEF-C049-4503-B09C-6285CEB22055}"/>
    <dgm:cxn modelId="{F0557290-65C1-49EB-AF2D-982ADDC3371A}" type="presOf" srcId="{6AE380DD-2F75-408C-981A-B407F7F86122}" destId="{B05A6CCD-1E79-4D57-907D-20607F9F25B6}" srcOrd="0" destOrd="0" presId="urn:microsoft.com/office/officeart/2005/8/layout/pyramid2"/>
    <dgm:cxn modelId="{FB536B90-BE0D-41CE-B88B-07E781297254}" type="presOf" srcId="{33377D2D-42CB-4E17-9DE5-120B96F203B5}" destId="{4896FF06-15C3-4329-B4BF-1F347F4BA2CD}" srcOrd="0" destOrd="0" presId="urn:microsoft.com/office/officeart/2005/8/layout/pyramid2"/>
    <dgm:cxn modelId="{2F21534F-C7E7-403B-9914-83E0AA52B71B}" type="presOf" srcId="{ED14BF81-5D6A-40F7-BC9F-C3016C902990}" destId="{D8E0FEAD-31F3-43C4-9399-76BCE6FD13EC}" srcOrd="0" destOrd="0" presId="urn:microsoft.com/office/officeart/2005/8/layout/pyramid2"/>
    <dgm:cxn modelId="{59140240-B9B2-4DD6-9C3A-94D5A8C1AC7C}" srcId="{6AE380DD-2F75-408C-981A-B407F7F86122}" destId="{936F3F58-37A6-4A58-9942-9DFB35FDCF9C}" srcOrd="2" destOrd="0" parTransId="{FC73A315-676F-41A5-B103-6E607A38FDB7}" sibTransId="{34077AE1-D0C4-46C3-AE58-61E912D3FF10}"/>
    <dgm:cxn modelId="{CAE8DD49-D40F-4B91-A210-663FA5DE7163}" type="presOf" srcId="{936F3F58-37A6-4A58-9942-9DFB35FDCF9C}" destId="{ABD8E878-FF31-452A-9A47-82BD21323BA9}" srcOrd="0" destOrd="0" presId="urn:microsoft.com/office/officeart/2005/8/layout/pyramid2"/>
    <dgm:cxn modelId="{52689817-BC07-4D27-99DE-8899640E05B1}" srcId="{6AE380DD-2F75-408C-981A-B407F7F86122}" destId="{ED14BF81-5D6A-40F7-BC9F-C3016C902990}" srcOrd="0" destOrd="0" parTransId="{BDFC07A3-A828-4015-971B-58179C4CCD54}" sibTransId="{27D988B0-2A4B-4EC1-B3E9-296C3D9390C7}"/>
    <dgm:cxn modelId="{AA978712-D812-4D70-8953-F8DAD38F9236}" type="presParOf" srcId="{B05A6CCD-1E79-4D57-907D-20607F9F25B6}" destId="{EFC0E7C0-EE25-4C9F-92FF-28BE53D961D7}" srcOrd="0" destOrd="0" presId="urn:microsoft.com/office/officeart/2005/8/layout/pyramid2"/>
    <dgm:cxn modelId="{CABF638E-B818-4D6F-8AEA-38A4D976704C}" type="presParOf" srcId="{B05A6CCD-1E79-4D57-907D-20607F9F25B6}" destId="{54AF2467-AC66-48E5-A428-BB721AC908E7}" srcOrd="1" destOrd="0" presId="urn:microsoft.com/office/officeart/2005/8/layout/pyramid2"/>
    <dgm:cxn modelId="{6F6FCFAA-5534-489C-A8A2-7F87D9983B8E}" type="presParOf" srcId="{54AF2467-AC66-48E5-A428-BB721AC908E7}" destId="{D8E0FEAD-31F3-43C4-9399-76BCE6FD13EC}" srcOrd="0" destOrd="0" presId="urn:microsoft.com/office/officeart/2005/8/layout/pyramid2"/>
    <dgm:cxn modelId="{A76507E2-B78F-4EE1-82E0-F83EBA8891C7}" type="presParOf" srcId="{54AF2467-AC66-48E5-A428-BB721AC908E7}" destId="{FC8B66BC-BBA0-4D6A-ACB1-5960754E319C}" srcOrd="1" destOrd="0" presId="urn:microsoft.com/office/officeart/2005/8/layout/pyramid2"/>
    <dgm:cxn modelId="{96FDBF95-83FD-4D21-B603-C15CCA4A75B4}" type="presParOf" srcId="{54AF2467-AC66-48E5-A428-BB721AC908E7}" destId="{4896FF06-15C3-4329-B4BF-1F347F4BA2CD}" srcOrd="2" destOrd="0" presId="urn:microsoft.com/office/officeart/2005/8/layout/pyramid2"/>
    <dgm:cxn modelId="{ACACB6D5-76FF-4677-B356-F46EEDECE01C}" type="presParOf" srcId="{54AF2467-AC66-48E5-A428-BB721AC908E7}" destId="{08972F18-7FE4-4A93-A18B-67CA9CDBFD08}" srcOrd="3" destOrd="0" presId="urn:microsoft.com/office/officeart/2005/8/layout/pyramid2"/>
    <dgm:cxn modelId="{B21F911B-FF57-4C5B-84C4-1B14BC27607A}" type="presParOf" srcId="{54AF2467-AC66-48E5-A428-BB721AC908E7}" destId="{ABD8E878-FF31-452A-9A47-82BD21323BA9}" srcOrd="4" destOrd="0" presId="urn:microsoft.com/office/officeart/2005/8/layout/pyramid2"/>
    <dgm:cxn modelId="{46AB9156-690B-4519-B46C-D6815B48D4B0}" type="presParOf" srcId="{54AF2467-AC66-48E5-A428-BB721AC908E7}" destId="{ADB862EA-9BD9-48D5-BDBE-AC29DD0ED8D5}"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0C7DE9E-8049-4377-A3A2-D44D081E0683}"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ru-RU"/>
        </a:p>
      </dgm:t>
    </dgm:pt>
    <dgm:pt modelId="{AA29FF0D-F410-4540-9333-2B1BC10DFBB6}">
      <dgm:prSet phldrT="[Текст]"/>
      <dgm:spPr>
        <a:solidFill>
          <a:schemeClr val="accent2"/>
        </a:solidFill>
      </dgm:spPr>
      <dgm:t>
        <a:bodyPr/>
        <a:lstStyle/>
        <a:p>
          <a:pPr algn="ctr"/>
          <a:r>
            <a:rPr lang="ru-RU" dirty="0" smtClean="0"/>
            <a:t/>
          </a:r>
          <a:br>
            <a:rPr lang="ru-RU" dirty="0" smtClean="0"/>
          </a:br>
          <a:r>
            <a:rPr lang="ro-RO" dirty="0" smtClean="0">
              <a:solidFill>
                <a:schemeClr val="tx1"/>
              </a:solidFill>
              <a:effectLst/>
              <a:latin typeface="Times New Roman" panose="02020603050405020304" pitchFamily="18" charset="0"/>
              <a:ea typeface="Times New Roman" panose="02020603050405020304" pitchFamily="18" charset="0"/>
            </a:rPr>
            <a:t>Prin urmare, acele conflicte dintre națiuni care se duceau prin metode politico-militare se vor desfășura prin instrumente economice, luptele principale se vor da pentru izvoarele de materie primă şi piețele de desfacere, iar principalii actori ai conflictelor nu vor mai fi structurile statale, dar cele non-statale şi suprastatale, în primul rând societățile transnaționale.</a:t>
          </a:r>
          <a:endParaRPr lang="ru-RU" dirty="0">
            <a:solidFill>
              <a:schemeClr val="tx1"/>
            </a:solidFill>
            <a:effectLst/>
          </a:endParaRPr>
        </a:p>
      </dgm:t>
    </dgm:pt>
    <dgm:pt modelId="{283C5AA7-EC68-464A-A2A5-7CDF9CE72640}" type="parTrans" cxnId="{C9A655F0-C1E9-4C9E-BE3C-FF92A66AA33A}">
      <dgm:prSet/>
      <dgm:spPr/>
      <dgm:t>
        <a:bodyPr/>
        <a:lstStyle/>
        <a:p>
          <a:endParaRPr lang="ru-RU"/>
        </a:p>
      </dgm:t>
    </dgm:pt>
    <dgm:pt modelId="{2090E1DE-16C1-4745-A77C-4B21D907942A}" type="sibTrans" cxnId="{C9A655F0-C1E9-4C9E-BE3C-FF92A66AA33A}">
      <dgm:prSet/>
      <dgm:spPr/>
      <dgm:t>
        <a:bodyPr/>
        <a:lstStyle/>
        <a:p>
          <a:endParaRPr lang="ru-RU"/>
        </a:p>
      </dgm:t>
    </dgm:pt>
    <dgm:pt modelId="{E70CA18B-91E3-4A5F-899D-146F072F8857}">
      <dgm:prSet phldrT="[Текст]"/>
      <dgm:spPr>
        <a:solidFill>
          <a:schemeClr val="accent2">
            <a:lumMod val="75000"/>
          </a:schemeClr>
        </a:solidFill>
      </dgm:spPr>
      <dgm:t>
        <a:bodyPr/>
        <a:lstStyle/>
        <a:p>
          <a:pPr algn="ctr"/>
          <a:r>
            <a:rPr lang="ro-RO" dirty="0" smtClean="0">
              <a:solidFill>
                <a:schemeClr val="tx1"/>
              </a:solidFill>
              <a:effectLst/>
              <a:latin typeface="Times New Roman" panose="02020603050405020304" pitchFamily="18" charset="0"/>
              <a:ea typeface="Times New Roman" panose="02020603050405020304" pitchFamily="18" charset="0"/>
            </a:rPr>
            <a:t>Toate statele își vor apăra propriile resurse în cazul în care vor dispune de acestea, iar dacă nu vor avea resurse naturale proprii vor căuta în afară. 	Lupta pentru bazinele de resurse va fi dată nu între posesorii acestora şi cel care dorește să instaureze “protectoratul” asupra acestor teritorii, ci între doi subiecți care vor considera acesta regiune zona de interes național propriu</a:t>
          </a:r>
          <a:r>
            <a:rPr lang="ro-RO" dirty="0" smtClean="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t>
          </a:r>
          <a:endParaRPr lang="ru-RU" dirty="0"/>
        </a:p>
      </dgm:t>
    </dgm:pt>
    <dgm:pt modelId="{874A3E2D-78EE-43CD-B27F-A287B8AEBA62}" type="parTrans" cxnId="{932849C3-9908-427F-B996-624D5F13C766}">
      <dgm:prSet/>
      <dgm:spPr/>
      <dgm:t>
        <a:bodyPr/>
        <a:lstStyle/>
        <a:p>
          <a:endParaRPr lang="ru-RU"/>
        </a:p>
      </dgm:t>
    </dgm:pt>
    <dgm:pt modelId="{20CBAC9F-2F46-4148-9275-42582EC44D00}" type="sibTrans" cxnId="{932849C3-9908-427F-B996-624D5F13C766}">
      <dgm:prSet/>
      <dgm:spPr/>
      <dgm:t>
        <a:bodyPr/>
        <a:lstStyle/>
        <a:p>
          <a:endParaRPr lang="ru-RU"/>
        </a:p>
      </dgm:t>
    </dgm:pt>
    <dgm:pt modelId="{B3071636-A4F4-47F5-867F-7B3EFA79DECA}">
      <dgm:prSet phldrT="[Текст]"/>
      <dgm:spPr>
        <a:solidFill>
          <a:schemeClr val="accent2">
            <a:lumMod val="50000"/>
          </a:schemeClr>
        </a:solidFill>
      </dgm:spPr>
      <dgm:t>
        <a:bodyPr/>
        <a:lstStyle/>
        <a:p>
          <a:pPr algn="ctr"/>
          <a:r>
            <a:rPr lang="ro-RO" dirty="0" smtClean="0">
              <a:solidFill>
                <a:schemeClr val="tx1"/>
              </a:solidFill>
              <a:effectLst/>
              <a:latin typeface="Times New Roman" panose="02020603050405020304" pitchFamily="18" charset="0"/>
              <a:ea typeface="Times New Roman" panose="02020603050405020304" pitchFamily="18" charset="0"/>
            </a:rPr>
            <a:t>În același timp, nu trebuie să neglijăm şi dimensiunea culturală a globalizării, prin exportul/expansiunea unor modele culturale care diminuează din tradițiile şi cultura unui popor, amenințând originalitatea şi specificul unei culturi naționale. Procesul de unificare a culturii duce la trezirea mișcărilor opuse care au ca scop păstrarea şi chiar conservarea tradițiilor naționale ceea ce duce/poate duce la conflicte inter-etnice şi inter-culturale în interiorul unui stat, mai ales că majoritatea statelor sunt multinaționale, ceea ce reprezintă încă o amenințare a securității statului</a:t>
          </a:r>
          <a:endParaRPr lang="ru-RU" dirty="0">
            <a:solidFill>
              <a:schemeClr val="tx1"/>
            </a:solidFill>
            <a:effectLst/>
          </a:endParaRPr>
        </a:p>
      </dgm:t>
    </dgm:pt>
    <dgm:pt modelId="{45EF836F-0F1D-4ED5-97C2-9D6E322CEE89}" type="parTrans" cxnId="{E3E2BC7E-AD74-41A8-B584-E7AC4846CD62}">
      <dgm:prSet/>
      <dgm:spPr/>
      <dgm:t>
        <a:bodyPr/>
        <a:lstStyle/>
        <a:p>
          <a:endParaRPr lang="ru-RU"/>
        </a:p>
      </dgm:t>
    </dgm:pt>
    <dgm:pt modelId="{F0436BCA-688F-4744-9232-F525F19B394E}" type="sibTrans" cxnId="{E3E2BC7E-AD74-41A8-B584-E7AC4846CD62}">
      <dgm:prSet/>
      <dgm:spPr/>
      <dgm:t>
        <a:bodyPr/>
        <a:lstStyle/>
        <a:p>
          <a:endParaRPr lang="ru-RU"/>
        </a:p>
      </dgm:t>
    </dgm:pt>
    <dgm:pt modelId="{1E8C60B9-24EA-48D9-AC70-D636FC69E38D}" type="pres">
      <dgm:prSet presAssocID="{20C7DE9E-8049-4377-A3A2-D44D081E0683}" presName="linear" presStyleCnt="0">
        <dgm:presLayoutVars>
          <dgm:dir/>
          <dgm:resizeHandles val="exact"/>
        </dgm:presLayoutVars>
      </dgm:prSet>
      <dgm:spPr/>
      <dgm:t>
        <a:bodyPr/>
        <a:lstStyle/>
        <a:p>
          <a:endParaRPr lang="ru-MO"/>
        </a:p>
      </dgm:t>
    </dgm:pt>
    <dgm:pt modelId="{81B200A6-FCD1-41F1-80F7-B6864F0C4C88}" type="pres">
      <dgm:prSet presAssocID="{AA29FF0D-F410-4540-9333-2B1BC10DFBB6}" presName="comp" presStyleCnt="0"/>
      <dgm:spPr/>
    </dgm:pt>
    <dgm:pt modelId="{B57FEF5E-C4C0-400D-9C04-783F138D8BF6}" type="pres">
      <dgm:prSet presAssocID="{AA29FF0D-F410-4540-9333-2B1BC10DFBB6}" presName="box" presStyleLbl="node1" presStyleIdx="0" presStyleCnt="3"/>
      <dgm:spPr/>
      <dgm:t>
        <a:bodyPr/>
        <a:lstStyle/>
        <a:p>
          <a:endParaRPr lang="ru-RU"/>
        </a:p>
      </dgm:t>
    </dgm:pt>
    <dgm:pt modelId="{ABED7988-90E7-4995-9D7E-56B624141209}" type="pres">
      <dgm:prSet presAssocID="{AA29FF0D-F410-4540-9333-2B1BC10DFBB6}" presName="img" presStyleLbl="fgImgPlace1"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14000" b="-14000"/>
          </a:stretch>
        </a:blipFill>
      </dgm:spPr>
    </dgm:pt>
    <dgm:pt modelId="{8B372FFB-EE52-4F89-9065-30D248FDC2D7}" type="pres">
      <dgm:prSet presAssocID="{AA29FF0D-F410-4540-9333-2B1BC10DFBB6}" presName="text" presStyleLbl="node1" presStyleIdx="0" presStyleCnt="3">
        <dgm:presLayoutVars>
          <dgm:bulletEnabled val="1"/>
        </dgm:presLayoutVars>
      </dgm:prSet>
      <dgm:spPr/>
      <dgm:t>
        <a:bodyPr/>
        <a:lstStyle/>
        <a:p>
          <a:endParaRPr lang="ru-RU"/>
        </a:p>
      </dgm:t>
    </dgm:pt>
    <dgm:pt modelId="{7C4ECAB8-7CC0-4E0C-A390-910F0352696C}" type="pres">
      <dgm:prSet presAssocID="{2090E1DE-16C1-4745-A77C-4B21D907942A}" presName="spacer" presStyleCnt="0"/>
      <dgm:spPr/>
    </dgm:pt>
    <dgm:pt modelId="{6F42862A-D17E-4BAA-8B89-4D57D8F654D2}" type="pres">
      <dgm:prSet presAssocID="{E70CA18B-91E3-4A5F-899D-146F072F8857}" presName="comp" presStyleCnt="0"/>
      <dgm:spPr/>
    </dgm:pt>
    <dgm:pt modelId="{5B512348-4485-46F8-8211-08C6BB02C236}" type="pres">
      <dgm:prSet presAssocID="{E70CA18B-91E3-4A5F-899D-146F072F8857}" presName="box" presStyleLbl="node1" presStyleIdx="1" presStyleCnt="3"/>
      <dgm:spPr/>
      <dgm:t>
        <a:bodyPr/>
        <a:lstStyle/>
        <a:p>
          <a:endParaRPr lang="ru-RU"/>
        </a:p>
      </dgm:t>
    </dgm:pt>
    <dgm:pt modelId="{1778B779-74E8-490A-8061-76F5F2509CDE}" type="pres">
      <dgm:prSet presAssocID="{E70CA18B-91E3-4A5F-899D-146F072F8857}" presName="img" presStyleLbl="fgImgPlace1" presStyleIdx="1" presStyleCnt="3"/>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19000" r="-19000"/>
          </a:stretch>
        </a:blipFill>
      </dgm:spPr>
    </dgm:pt>
    <dgm:pt modelId="{397001D0-92A0-4B5A-90EA-04326D0093F7}" type="pres">
      <dgm:prSet presAssocID="{E70CA18B-91E3-4A5F-899D-146F072F8857}" presName="text" presStyleLbl="node1" presStyleIdx="1" presStyleCnt="3">
        <dgm:presLayoutVars>
          <dgm:bulletEnabled val="1"/>
        </dgm:presLayoutVars>
      </dgm:prSet>
      <dgm:spPr/>
      <dgm:t>
        <a:bodyPr/>
        <a:lstStyle/>
        <a:p>
          <a:endParaRPr lang="ru-RU"/>
        </a:p>
      </dgm:t>
    </dgm:pt>
    <dgm:pt modelId="{B40C620C-1244-40ED-B4D0-DA106D006D76}" type="pres">
      <dgm:prSet presAssocID="{20CBAC9F-2F46-4148-9275-42582EC44D00}" presName="spacer" presStyleCnt="0"/>
      <dgm:spPr/>
    </dgm:pt>
    <dgm:pt modelId="{07B94DE8-EAE5-4ED0-9A7D-B28A652D65DD}" type="pres">
      <dgm:prSet presAssocID="{B3071636-A4F4-47F5-867F-7B3EFA79DECA}" presName="comp" presStyleCnt="0"/>
      <dgm:spPr/>
    </dgm:pt>
    <dgm:pt modelId="{0D65478A-6DEF-4A7F-8608-252D62112E43}" type="pres">
      <dgm:prSet presAssocID="{B3071636-A4F4-47F5-867F-7B3EFA79DECA}" presName="box" presStyleLbl="node1" presStyleIdx="2" presStyleCnt="3"/>
      <dgm:spPr/>
      <dgm:t>
        <a:bodyPr/>
        <a:lstStyle/>
        <a:p>
          <a:endParaRPr lang="ru-RU"/>
        </a:p>
      </dgm:t>
    </dgm:pt>
    <dgm:pt modelId="{73D19D4D-797A-4B99-B78F-75B24B25ED9B}" type="pres">
      <dgm:prSet presAssocID="{B3071636-A4F4-47F5-867F-7B3EFA79DECA}" presName="img"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t="-16000" b="-16000"/>
          </a:stretch>
        </a:blipFill>
      </dgm:spPr>
    </dgm:pt>
    <dgm:pt modelId="{8B979D4B-58D8-41A5-ADED-ECB3987C3061}" type="pres">
      <dgm:prSet presAssocID="{B3071636-A4F4-47F5-867F-7B3EFA79DECA}" presName="text" presStyleLbl="node1" presStyleIdx="2" presStyleCnt="3">
        <dgm:presLayoutVars>
          <dgm:bulletEnabled val="1"/>
        </dgm:presLayoutVars>
      </dgm:prSet>
      <dgm:spPr/>
      <dgm:t>
        <a:bodyPr/>
        <a:lstStyle/>
        <a:p>
          <a:endParaRPr lang="ru-RU"/>
        </a:p>
      </dgm:t>
    </dgm:pt>
  </dgm:ptLst>
  <dgm:cxnLst>
    <dgm:cxn modelId="{588F868F-9D5A-41C2-946B-2BB52F4BCE1F}" type="presOf" srcId="{B3071636-A4F4-47F5-867F-7B3EFA79DECA}" destId="{8B979D4B-58D8-41A5-ADED-ECB3987C3061}" srcOrd="1" destOrd="0" presId="urn:microsoft.com/office/officeart/2005/8/layout/vList4"/>
    <dgm:cxn modelId="{760A767C-6342-4AA4-8C61-9394776E9AFF}" type="presOf" srcId="{E70CA18B-91E3-4A5F-899D-146F072F8857}" destId="{5B512348-4485-46F8-8211-08C6BB02C236}" srcOrd="0" destOrd="0" presId="urn:microsoft.com/office/officeart/2005/8/layout/vList4"/>
    <dgm:cxn modelId="{932849C3-9908-427F-B996-624D5F13C766}" srcId="{20C7DE9E-8049-4377-A3A2-D44D081E0683}" destId="{E70CA18B-91E3-4A5F-899D-146F072F8857}" srcOrd="1" destOrd="0" parTransId="{874A3E2D-78EE-43CD-B27F-A287B8AEBA62}" sibTransId="{20CBAC9F-2F46-4148-9275-42582EC44D00}"/>
    <dgm:cxn modelId="{01CF56F0-27E0-40AE-9DD4-77474061E368}" type="presOf" srcId="{20C7DE9E-8049-4377-A3A2-D44D081E0683}" destId="{1E8C60B9-24EA-48D9-AC70-D636FC69E38D}" srcOrd="0" destOrd="0" presId="urn:microsoft.com/office/officeart/2005/8/layout/vList4"/>
    <dgm:cxn modelId="{C9A655F0-C1E9-4C9E-BE3C-FF92A66AA33A}" srcId="{20C7DE9E-8049-4377-A3A2-D44D081E0683}" destId="{AA29FF0D-F410-4540-9333-2B1BC10DFBB6}" srcOrd="0" destOrd="0" parTransId="{283C5AA7-EC68-464A-A2A5-7CDF9CE72640}" sibTransId="{2090E1DE-16C1-4745-A77C-4B21D907942A}"/>
    <dgm:cxn modelId="{D8E53C3C-B849-4F25-B080-F21DCC9FBF8B}" type="presOf" srcId="{AA29FF0D-F410-4540-9333-2B1BC10DFBB6}" destId="{B57FEF5E-C4C0-400D-9C04-783F138D8BF6}" srcOrd="0" destOrd="0" presId="urn:microsoft.com/office/officeart/2005/8/layout/vList4"/>
    <dgm:cxn modelId="{B8B95952-8520-4B4C-B1DC-7879846FDCC5}" type="presOf" srcId="{B3071636-A4F4-47F5-867F-7B3EFA79DECA}" destId="{0D65478A-6DEF-4A7F-8608-252D62112E43}" srcOrd="0" destOrd="0" presId="urn:microsoft.com/office/officeart/2005/8/layout/vList4"/>
    <dgm:cxn modelId="{27B972DF-606A-4F53-89EE-2EA4A0E9BFD3}" type="presOf" srcId="{AA29FF0D-F410-4540-9333-2B1BC10DFBB6}" destId="{8B372FFB-EE52-4F89-9065-30D248FDC2D7}" srcOrd="1" destOrd="0" presId="urn:microsoft.com/office/officeart/2005/8/layout/vList4"/>
    <dgm:cxn modelId="{E3E2BC7E-AD74-41A8-B584-E7AC4846CD62}" srcId="{20C7DE9E-8049-4377-A3A2-D44D081E0683}" destId="{B3071636-A4F4-47F5-867F-7B3EFA79DECA}" srcOrd="2" destOrd="0" parTransId="{45EF836F-0F1D-4ED5-97C2-9D6E322CEE89}" sibTransId="{F0436BCA-688F-4744-9232-F525F19B394E}"/>
    <dgm:cxn modelId="{C4802CC5-C716-4015-BEF1-B5E248F0AA8E}" type="presOf" srcId="{E70CA18B-91E3-4A5F-899D-146F072F8857}" destId="{397001D0-92A0-4B5A-90EA-04326D0093F7}" srcOrd="1" destOrd="0" presId="urn:microsoft.com/office/officeart/2005/8/layout/vList4"/>
    <dgm:cxn modelId="{9E115AF3-BDA1-4300-9559-1F3BA81D15B5}" type="presParOf" srcId="{1E8C60B9-24EA-48D9-AC70-D636FC69E38D}" destId="{81B200A6-FCD1-41F1-80F7-B6864F0C4C88}" srcOrd="0" destOrd="0" presId="urn:microsoft.com/office/officeart/2005/8/layout/vList4"/>
    <dgm:cxn modelId="{435B4A50-DF25-4806-B2AA-9751E44A1D96}" type="presParOf" srcId="{81B200A6-FCD1-41F1-80F7-B6864F0C4C88}" destId="{B57FEF5E-C4C0-400D-9C04-783F138D8BF6}" srcOrd="0" destOrd="0" presId="urn:microsoft.com/office/officeart/2005/8/layout/vList4"/>
    <dgm:cxn modelId="{8CFC026E-F71B-4842-9924-88A84D766B7C}" type="presParOf" srcId="{81B200A6-FCD1-41F1-80F7-B6864F0C4C88}" destId="{ABED7988-90E7-4995-9D7E-56B624141209}" srcOrd="1" destOrd="0" presId="urn:microsoft.com/office/officeart/2005/8/layout/vList4"/>
    <dgm:cxn modelId="{0F559369-837D-4EBE-9D1E-279C3369010C}" type="presParOf" srcId="{81B200A6-FCD1-41F1-80F7-B6864F0C4C88}" destId="{8B372FFB-EE52-4F89-9065-30D248FDC2D7}" srcOrd="2" destOrd="0" presId="urn:microsoft.com/office/officeart/2005/8/layout/vList4"/>
    <dgm:cxn modelId="{49848C81-7351-493E-82C1-2A8F9EC192D8}" type="presParOf" srcId="{1E8C60B9-24EA-48D9-AC70-D636FC69E38D}" destId="{7C4ECAB8-7CC0-4E0C-A390-910F0352696C}" srcOrd="1" destOrd="0" presId="urn:microsoft.com/office/officeart/2005/8/layout/vList4"/>
    <dgm:cxn modelId="{84809096-C639-4641-BB48-D03C6499EDBF}" type="presParOf" srcId="{1E8C60B9-24EA-48D9-AC70-D636FC69E38D}" destId="{6F42862A-D17E-4BAA-8B89-4D57D8F654D2}" srcOrd="2" destOrd="0" presId="urn:microsoft.com/office/officeart/2005/8/layout/vList4"/>
    <dgm:cxn modelId="{2FAFBE1D-7D8C-4115-86D7-95C1D47C452A}" type="presParOf" srcId="{6F42862A-D17E-4BAA-8B89-4D57D8F654D2}" destId="{5B512348-4485-46F8-8211-08C6BB02C236}" srcOrd="0" destOrd="0" presId="urn:microsoft.com/office/officeart/2005/8/layout/vList4"/>
    <dgm:cxn modelId="{22C3ACD9-6076-4F36-9CBF-966BE90DAE99}" type="presParOf" srcId="{6F42862A-D17E-4BAA-8B89-4D57D8F654D2}" destId="{1778B779-74E8-490A-8061-76F5F2509CDE}" srcOrd="1" destOrd="0" presId="urn:microsoft.com/office/officeart/2005/8/layout/vList4"/>
    <dgm:cxn modelId="{02B59B77-D6B1-46E5-AE85-CFA6B0490496}" type="presParOf" srcId="{6F42862A-D17E-4BAA-8B89-4D57D8F654D2}" destId="{397001D0-92A0-4B5A-90EA-04326D0093F7}" srcOrd="2" destOrd="0" presId="urn:microsoft.com/office/officeart/2005/8/layout/vList4"/>
    <dgm:cxn modelId="{0909FE9A-4DDB-4103-97A0-CF8123E859E0}" type="presParOf" srcId="{1E8C60B9-24EA-48D9-AC70-D636FC69E38D}" destId="{B40C620C-1244-40ED-B4D0-DA106D006D76}" srcOrd="3" destOrd="0" presId="urn:microsoft.com/office/officeart/2005/8/layout/vList4"/>
    <dgm:cxn modelId="{39ABB6FD-C2F3-4FC7-8C49-639625986598}" type="presParOf" srcId="{1E8C60B9-24EA-48D9-AC70-D636FC69E38D}" destId="{07B94DE8-EAE5-4ED0-9A7D-B28A652D65DD}" srcOrd="4" destOrd="0" presId="urn:microsoft.com/office/officeart/2005/8/layout/vList4"/>
    <dgm:cxn modelId="{B5C7C2B0-BC81-465F-8027-2D11DE1F096B}" type="presParOf" srcId="{07B94DE8-EAE5-4ED0-9A7D-B28A652D65DD}" destId="{0D65478A-6DEF-4A7F-8608-252D62112E43}" srcOrd="0" destOrd="0" presId="urn:microsoft.com/office/officeart/2005/8/layout/vList4"/>
    <dgm:cxn modelId="{296EA541-BB92-4CBF-8ADF-4B32087EA913}" type="presParOf" srcId="{07B94DE8-EAE5-4ED0-9A7D-B28A652D65DD}" destId="{73D19D4D-797A-4B99-B78F-75B24B25ED9B}" srcOrd="1" destOrd="0" presId="urn:microsoft.com/office/officeart/2005/8/layout/vList4"/>
    <dgm:cxn modelId="{E1F32CE7-ABD1-42F3-9896-F1D5345C819A}" type="presParOf" srcId="{07B94DE8-EAE5-4ED0-9A7D-B28A652D65DD}" destId="{8B979D4B-58D8-41A5-ADED-ECB3987C3061}"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6475E0-E74A-43C2-A66D-B3201B0DDF86}">
      <dsp:nvSpPr>
        <dsp:cNvPr id="0" name=""/>
        <dsp:cNvSpPr/>
      </dsp:nvSpPr>
      <dsp:spPr>
        <a:xfrm>
          <a:off x="759655" y="0"/>
          <a:ext cx="8609427" cy="6610084"/>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2A09013-66BC-4F9F-B919-4C14EE837B90}">
      <dsp:nvSpPr>
        <dsp:cNvPr id="0" name=""/>
        <dsp:cNvSpPr/>
      </dsp:nvSpPr>
      <dsp:spPr>
        <a:xfrm>
          <a:off x="343229" y="1983025"/>
          <a:ext cx="3038621" cy="2644033"/>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o-RO" sz="1800" kern="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Numeroase evoluții și procese transnaționale au un impact semnificativ asupra securității naționale. </a:t>
          </a:r>
          <a:endParaRPr lang="ro-RO" sz="1800" kern="1200" dirty="0">
            <a:solidFill>
              <a:schemeClr val="tx1"/>
            </a:solidFill>
            <a:effectLst/>
          </a:endParaRPr>
        </a:p>
      </dsp:txBody>
      <dsp:txXfrm>
        <a:off x="472300" y="2112096"/>
        <a:ext cx="2780479" cy="2385891"/>
      </dsp:txXfrm>
    </dsp:sp>
    <dsp:sp modelId="{E3F061C9-1125-4033-9D29-0D4403E01C5E}">
      <dsp:nvSpPr>
        <dsp:cNvPr id="0" name=""/>
        <dsp:cNvSpPr/>
      </dsp:nvSpPr>
      <dsp:spPr>
        <a:xfrm>
          <a:off x="3545058" y="1983025"/>
          <a:ext cx="3038621" cy="2644033"/>
        </a:xfrm>
        <a:prstGeom prst="roundRect">
          <a:avLst/>
        </a:prstGeom>
        <a:solidFill>
          <a:schemeClr val="accent2">
            <a:hueOff val="-3670562"/>
            <a:satOff val="16196"/>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ro-RO" sz="1500" kern="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Pe lângă stimularea creșterii economice și deschiderea societăților, aspecte recente subliniate de specialiști pun în evidentă unele inconveniente ale procesului de globalizare, ce pot conduce la destabilizarea unor state, înstrăinarea unor cutume ancestrale, vulnerabilizarea unor regiuni întregi față de fluctuațiile spontane ale economiei mondiale</a:t>
          </a:r>
          <a:endParaRPr lang="ro-RO" sz="1500" kern="1200" dirty="0">
            <a:solidFill>
              <a:schemeClr val="tx1"/>
            </a:solidFill>
            <a:effectLst/>
          </a:endParaRPr>
        </a:p>
      </dsp:txBody>
      <dsp:txXfrm>
        <a:off x="3674129" y="2112096"/>
        <a:ext cx="2780479" cy="2385891"/>
      </dsp:txXfrm>
    </dsp:sp>
    <dsp:sp modelId="{8DBBB2E4-74A3-4AAC-BED4-87003AE6A43C}">
      <dsp:nvSpPr>
        <dsp:cNvPr id="0" name=""/>
        <dsp:cNvSpPr/>
      </dsp:nvSpPr>
      <dsp:spPr>
        <a:xfrm>
          <a:off x="6746886" y="1983025"/>
          <a:ext cx="3038621" cy="2644033"/>
        </a:xfrm>
        <a:prstGeom prst="roundRect">
          <a:avLst/>
        </a:prstGeom>
        <a:solidFill>
          <a:schemeClr val="accent2">
            <a:hueOff val="-7341125"/>
            <a:satOff val="32393"/>
            <a:lumOff val="-549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ro-RO" sz="1500" kern="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analiștii domeniului sesizează, ca element negativ al globalizării, situația arcului de instabilitate care se întinde din Orientul Apropiat până la litoralul asiatic. Aceasta impietează asupra securității naționale, democrației, stabilității și progresului economic al statelor.</a:t>
          </a:r>
          <a:endParaRPr lang="ro-RO" sz="1500" kern="1200" dirty="0">
            <a:solidFill>
              <a:schemeClr val="tx1"/>
            </a:solidFill>
            <a:effectLst/>
          </a:endParaRPr>
        </a:p>
      </dsp:txBody>
      <dsp:txXfrm>
        <a:off x="6875957" y="2112096"/>
        <a:ext cx="2780479" cy="238589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C4B56E-E84A-4F7F-BBBF-A25C38995F88}">
      <dsp:nvSpPr>
        <dsp:cNvPr id="0" name=""/>
        <dsp:cNvSpPr/>
      </dsp:nvSpPr>
      <dsp:spPr>
        <a:xfrm>
          <a:off x="0" y="1738188"/>
          <a:ext cx="11127543" cy="4788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C67BBFE-1852-4AF6-BC43-8ECE1736B394}">
      <dsp:nvSpPr>
        <dsp:cNvPr id="0" name=""/>
        <dsp:cNvSpPr/>
      </dsp:nvSpPr>
      <dsp:spPr>
        <a:xfrm>
          <a:off x="556377" y="119107"/>
          <a:ext cx="8488523" cy="1899521"/>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4416" tIns="0" rIns="294416" bIns="0" numCol="1" spcCol="1270" anchor="ctr" anchorCtr="0">
          <a:noAutofit/>
        </a:bodyPr>
        <a:lstStyle/>
        <a:p>
          <a:pPr lvl="0" algn="ctr" defTabSz="711200">
            <a:lnSpc>
              <a:spcPct val="90000"/>
            </a:lnSpc>
            <a:spcBef>
              <a:spcPct val="0"/>
            </a:spcBef>
            <a:spcAft>
              <a:spcPct val="35000"/>
            </a:spcAft>
          </a:pPr>
          <a:r>
            <a:rPr lang="ro-RO" sz="1600" kern="1200" dirty="0">
              <a:solidFill>
                <a:schemeClr val="tx1"/>
              </a:solidFill>
              <a:effectLst/>
              <a:latin typeface="Times New Roman" panose="02020603050405020304" pitchFamily="18" charset="0"/>
              <a:ea typeface="Times New Roman" panose="02020603050405020304" pitchFamily="18" charset="0"/>
            </a:rPr>
            <a:t>Miza parteneriatelor strategice în ecuația globalizării și securității naționale </a:t>
          </a:r>
          <a:br>
            <a:rPr lang="ro-RO" sz="1600" kern="1200" dirty="0">
              <a:solidFill>
                <a:schemeClr val="tx1"/>
              </a:solidFill>
              <a:effectLst/>
              <a:latin typeface="Times New Roman" panose="02020603050405020304" pitchFamily="18" charset="0"/>
              <a:ea typeface="Times New Roman" panose="02020603050405020304" pitchFamily="18" charset="0"/>
            </a:rPr>
          </a:br>
          <a:r>
            <a:rPr lang="ro-RO" sz="1600" kern="1200" dirty="0">
              <a:solidFill>
                <a:schemeClr val="tx1"/>
              </a:solidFill>
              <a:effectLst/>
              <a:latin typeface="Times New Roman" panose="02020603050405020304" pitchFamily="18" charset="0"/>
              <a:ea typeface="Times New Roman" panose="02020603050405020304" pitchFamily="18" charset="0"/>
            </a:rPr>
            <a:t>este perfect înțeleasă și asumată de numeroase state și organizații internaționale</a:t>
          </a:r>
          <a:br>
            <a:rPr lang="ro-RO" sz="1600" kern="1200" dirty="0">
              <a:solidFill>
                <a:schemeClr val="tx1"/>
              </a:solidFill>
              <a:effectLst/>
              <a:latin typeface="Times New Roman" panose="02020603050405020304" pitchFamily="18" charset="0"/>
              <a:ea typeface="Times New Roman" panose="02020603050405020304" pitchFamily="18" charset="0"/>
            </a:rPr>
          </a:br>
          <a:r>
            <a:rPr lang="ro-RO" sz="1600" kern="1200" dirty="0" smtClean="0">
              <a:solidFill>
                <a:schemeClr val="tx1"/>
              </a:solidFill>
              <a:effectLst/>
              <a:latin typeface="Times New Roman" panose="02020603050405020304" pitchFamily="18" charset="0"/>
              <a:ea typeface="Times New Roman" panose="02020603050405020304" pitchFamily="18" charset="0"/>
            </a:rPr>
            <a:t>care </a:t>
          </a:r>
          <a:r>
            <a:rPr lang="ro-RO" sz="1600" kern="1200" dirty="0">
              <a:solidFill>
                <a:schemeClr val="tx1"/>
              </a:solidFill>
              <a:effectLst/>
              <a:latin typeface="Times New Roman" panose="02020603050405020304" pitchFamily="18" charset="0"/>
              <a:ea typeface="Times New Roman" panose="02020603050405020304" pitchFamily="18" charset="0"/>
            </a:rPr>
            <a:t>întăresc colaborarea în sfera diplomației preventive, a controlului </a:t>
          </a:r>
          <a:br>
            <a:rPr lang="ro-RO" sz="1600" kern="1200" dirty="0">
              <a:solidFill>
                <a:schemeClr val="tx1"/>
              </a:solidFill>
              <a:effectLst/>
              <a:latin typeface="Times New Roman" panose="02020603050405020304" pitchFamily="18" charset="0"/>
              <a:ea typeface="Times New Roman" panose="02020603050405020304" pitchFamily="18" charset="0"/>
            </a:rPr>
          </a:br>
          <a:r>
            <a:rPr lang="ro-RO" sz="1600" kern="1200" dirty="0">
              <a:solidFill>
                <a:schemeClr val="tx1"/>
              </a:solidFill>
              <a:effectLst/>
              <a:latin typeface="Times New Roman" panose="02020603050405020304" pitchFamily="18" charset="0"/>
              <a:ea typeface="Times New Roman" panose="02020603050405020304" pitchFamily="18" charset="0"/>
            </a:rPr>
            <a:t>armamentelor și exporturilor acestora, a asistenței vizând diminuarea pericolelor și </a:t>
          </a:r>
          <a:br>
            <a:rPr lang="ro-RO" sz="1600" kern="1200" dirty="0">
              <a:solidFill>
                <a:schemeClr val="tx1"/>
              </a:solidFill>
              <a:effectLst/>
              <a:latin typeface="Times New Roman" panose="02020603050405020304" pitchFamily="18" charset="0"/>
              <a:ea typeface="Times New Roman" panose="02020603050405020304" pitchFamily="18" charset="0"/>
            </a:rPr>
          </a:br>
          <a:r>
            <a:rPr lang="ro-RO" sz="1600" kern="1200" dirty="0">
              <a:solidFill>
                <a:schemeClr val="tx1"/>
              </a:solidFill>
              <a:effectLst/>
              <a:latin typeface="Times New Roman" panose="02020603050405020304" pitchFamily="18" charset="0"/>
              <a:ea typeface="Times New Roman" panose="02020603050405020304" pitchFamily="18" charset="0"/>
            </a:rPr>
            <a:t>descurajarea proliferării armelor de distrugere în masă, promovează importante </a:t>
          </a:r>
          <a:br>
            <a:rPr lang="ro-RO" sz="1600" kern="1200" dirty="0">
              <a:solidFill>
                <a:schemeClr val="tx1"/>
              </a:solidFill>
              <a:effectLst/>
              <a:latin typeface="Times New Roman" panose="02020603050405020304" pitchFamily="18" charset="0"/>
              <a:ea typeface="Times New Roman" panose="02020603050405020304" pitchFamily="18" charset="0"/>
            </a:rPr>
          </a:br>
          <a:r>
            <a:rPr lang="ro-RO" sz="1600" kern="1200" dirty="0">
              <a:solidFill>
                <a:schemeClr val="tx1"/>
              </a:solidFill>
              <a:effectLst/>
              <a:latin typeface="Times New Roman" panose="02020603050405020304" pitchFamily="18" charset="0"/>
              <a:ea typeface="Times New Roman" panose="02020603050405020304" pitchFamily="18" charset="0"/>
            </a:rPr>
            <a:t>inițiative diplomatice pentru dezamorsarea tensiunilor și conflictelor regionale</a:t>
          </a:r>
          <a:endParaRPr lang="ro-RO" sz="1600" kern="1200" dirty="0">
            <a:solidFill>
              <a:schemeClr val="tx1"/>
            </a:solidFill>
            <a:effectLst/>
          </a:endParaRPr>
        </a:p>
      </dsp:txBody>
      <dsp:txXfrm>
        <a:off x="649104" y="211834"/>
        <a:ext cx="8303069" cy="1714067"/>
      </dsp:txXfrm>
    </dsp:sp>
    <dsp:sp modelId="{0757B86D-99E2-4C94-8616-2338ACF19E51}">
      <dsp:nvSpPr>
        <dsp:cNvPr id="0" name=""/>
        <dsp:cNvSpPr/>
      </dsp:nvSpPr>
      <dsp:spPr>
        <a:xfrm>
          <a:off x="0" y="3905801"/>
          <a:ext cx="11127543" cy="478800"/>
        </a:xfrm>
        <a:prstGeom prst="rect">
          <a:avLst/>
        </a:prstGeom>
        <a:solidFill>
          <a:schemeClr val="lt1">
            <a:alpha val="90000"/>
            <a:hueOff val="0"/>
            <a:satOff val="0"/>
            <a:lumOff val="0"/>
            <a:alphaOff val="0"/>
          </a:schemeClr>
        </a:solidFill>
        <a:ln w="25400" cap="flat" cmpd="sng" algn="ctr">
          <a:solidFill>
            <a:schemeClr val="accent2">
              <a:hueOff val="-3670562"/>
              <a:satOff val="16196"/>
              <a:lumOff val="-2745"/>
              <a:alphaOff val="0"/>
            </a:schemeClr>
          </a:solidFill>
          <a:prstDash val="solid"/>
        </a:ln>
        <a:effectLst/>
      </dsp:spPr>
      <dsp:style>
        <a:lnRef idx="2">
          <a:scrgbClr r="0" g="0" b="0"/>
        </a:lnRef>
        <a:fillRef idx="1">
          <a:scrgbClr r="0" g="0" b="0"/>
        </a:fillRef>
        <a:effectRef idx="0">
          <a:scrgbClr r="0" g="0" b="0"/>
        </a:effectRef>
        <a:fontRef idx="minor"/>
      </dsp:style>
    </dsp:sp>
    <dsp:sp modelId="{42506DC2-644D-4C64-AE9E-1C6C88E8A417}">
      <dsp:nvSpPr>
        <dsp:cNvPr id="0" name=""/>
        <dsp:cNvSpPr/>
      </dsp:nvSpPr>
      <dsp:spPr>
        <a:xfrm>
          <a:off x="556377" y="2319588"/>
          <a:ext cx="8661445" cy="1866653"/>
        </a:xfrm>
        <a:prstGeom prst="roundRect">
          <a:avLst/>
        </a:prstGeom>
        <a:solidFill>
          <a:schemeClr val="accent2">
            <a:hueOff val="-3670562"/>
            <a:satOff val="16196"/>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4416" tIns="0" rIns="294416" bIns="0" numCol="1" spcCol="1270" anchor="ctr" anchorCtr="0">
          <a:noAutofit/>
        </a:bodyPr>
        <a:lstStyle/>
        <a:p>
          <a:pPr lvl="0" algn="ctr" defTabSz="711200">
            <a:lnSpc>
              <a:spcPct val="90000"/>
            </a:lnSpc>
            <a:spcBef>
              <a:spcPct val="0"/>
            </a:spcBef>
            <a:spcAft>
              <a:spcPct val="35000"/>
            </a:spcAft>
          </a:pPr>
          <a:r>
            <a:rPr lang="ro-RO" sz="1600" kern="1200" dirty="0">
              <a:solidFill>
                <a:schemeClr val="tx1"/>
              </a:solidFill>
              <a:effectLst/>
              <a:latin typeface="Times New Roman" panose="02020603050405020304" pitchFamily="18" charset="0"/>
              <a:ea typeface="Times New Roman" panose="02020603050405020304" pitchFamily="18" charset="0"/>
            </a:rPr>
            <a:t>Parteneriatul pentru Pace (PfP), ca model de inițiativă de sprijinire a schimbării mediului</a:t>
          </a:r>
          <a:br>
            <a:rPr lang="ro-RO" sz="1600" kern="1200" dirty="0">
              <a:solidFill>
                <a:schemeClr val="tx1"/>
              </a:solidFill>
              <a:effectLst/>
              <a:latin typeface="Times New Roman" panose="02020603050405020304" pitchFamily="18" charset="0"/>
              <a:ea typeface="Times New Roman" panose="02020603050405020304" pitchFamily="18" charset="0"/>
            </a:rPr>
          </a:br>
          <a:r>
            <a:rPr lang="ro-RO" sz="1600" kern="1200" dirty="0">
              <a:solidFill>
                <a:schemeClr val="tx1"/>
              </a:solidFill>
              <a:effectLst/>
              <a:latin typeface="Times New Roman" panose="02020603050405020304" pitchFamily="18" charset="0"/>
              <a:ea typeface="Times New Roman" panose="02020603050405020304" pitchFamily="18" charset="0"/>
            </a:rPr>
            <a:t> strategic din spațiul euroatlantic, contribuie decisiv la realizarea securității prin </a:t>
          </a:r>
          <a:br>
            <a:rPr lang="ro-RO" sz="1600" kern="1200" dirty="0">
              <a:solidFill>
                <a:schemeClr val="tx1"/>
              </a:solidFill>
              <a:effectLst/>
              <a:latin typeface="Times New Roman" panose="02020603050405020304" pitchFamily="18" charset="0"/>
              <a:ea typeface="Times New Roman" panose="02020603050405020304" pitchFamily="18" charset="0"/>
            </a:rPr>
          </a:br>
          <a:r>
            <a:rPr lang="ro-RO" sz="1600" kern="1200" dirty="0">
              <a:solidFill>
                <a:schemeClr val="tx1"/>
              </a:solidFill>
              <a:effectLst/>
              <a:latin typeface="Times New Roman" panose="02020603050405020304" pitchFamily="18" charset="0"/>
              <a:ea typeface="Times New Roman" panose="02020603050405020304" pitchFamily="18" charset="0"/>
            </a:rPr>
            <a:t>dialogul și cooperarea statelor membre, în confruntarea cu provocările secolului actual. </a:t>
          </a:r>
          <a:endParaRPr lang="ro-RO" sz="1600" kern="1200" dirty="0">
            <a:solidFill>
              <a:schemeClr val="tx1"/>
            </a:solidFill>
            <a:effectLst/>
          </a:endParaRPr>
        </a:p>
      </dsp:txBody>
      <dsp:txXfrm>
        <a:off x="647499" y="2410710"/>
        <a:ext cx="8479201" cy="1684409"/>
      </dsp:txXfrm>
    </dsp:sp>
    <dsp:sp modelId="{C9E660B7-E2BA-4CF3-B979-DC31F194D00C}">
      <dsp:nvSpPr>
        <dsp:cNvPr id="0" name=""/>
        <dsp:cNvSpPr/>
      </dsp:nvSpPr>
      <dsp:spPr>
        <a:xfrm>
          <a:off x="0" y="6260092"/>
          <a:ext cx="11127543" cy="478800"/>
        </a:xfrm>
        <a:prstGeom prst="rect">
          <a:avLst/>
        </a:prstGeom>
        <a:solidFill>
          <a:schemeClr val="lt1">
            <a:alpha val="90000"/>
            <a:hueOff val="0"/>
            <a:satOff val="0"/>
            <a:lumOff val="0"/>
            <a:alphaOff val="0"/>
          </a:schemeClr>
        </a:solidFill>
        <a:ln w="25400" cap="flat" cmpd="sng" algn="ctr">
          <a:solidFill>
            <a:schemeClr val="accent2">
              <a:hueOff val="-7341125"/>
              <a:satOff val="32393"/>
              <a:lumOff val="-5490"/>
              <a:alphaOff val="0"/>
            </a:schemeClr>
          </a:solidFill>
          <a:prstDash val="solid"/>
        </a:ln>
        <a:effectLst/>
      </dsp:spPr>
      <dsp:style>
        <a:lnRef idx="2">
          <a:scrgbClr r="0" g="0" b="0"/>
        </a:lnRef>
        <a:fillRef idx="1">
          <a:scrgbClr r="0" g="0" b="0"/>
        </a:fillRef>
        <a:effectRef idx="0">
          <a:scrgbClr r="0" g="0" b="0"/>
        </a:effectRef>
        <a:fontRef idx="minor"/>
      </dsp:style>
    </dsp:sp>
    <dsp:sp modelId="{780F731F-D3FA-4C71-A3EC-F46453477B19}">
      <dsp:nvSpPr>
        <dsp:cNvPr id="0" name=""/>
        <dsp:cNvSpPr/>
      </dsp:nvSpPr>
      <dsp:spPr>
        <a:xfrm>
          <a:off x="555833" y="4487201"/>
          <a:ext cx="8617892" cy="2053331"/>
        </a:xfrm>
        <a:prstGeom prst="roundRect">
          <a:avLst/>
        </a:prstGeom>
        <a:solidFill>
          <a:schemeClr val="accent2">
            <a:hueOff val="-7341125"/>
            <a:satOff val="32393"/>
            <a:lumOff val="-549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4416" tIns="0" rIns="294416" bIns="0" numCol="1" spcCol="1270" anchor="ctr" anchorCtr="0">
          <a:noAutofit/>
        </a:bodyPr>
        <a:lstStyle/>
        <a:p>
          <a:pPr lvl="0" algn="ctr" defTabSz="711200">
            <a:lnSpc>
              <a:spcPct val="90000"/>
            </a:lnSpc>
            <a:spcBef>
              <a:spcPct val="0"/>
            </a:spcBef>
            <a:spcAft>
              <a:spcPct val="35000"/>
            </a:spcAft>
          </a:pPr>
          <a:r>
            <a:rPr lang="ro-RO" sz="1600" kern="1200" dirty="0">
              <a:solidFill>
                <a:schemeClr val="tx1"/>
              </a:solidFill>
              <a:effectLst/>
              <a:latin typeface="Times New Roman" panose="02020603050405020304" pitchFamily="18" charset="0"/>
              <a:ea typeface="Times New Roman" panose="02020603050405020304" pitchFamily="18" charset="0"/>
            </a:rPr>
            <a:t>Securitatea spațiului și cea națională a statelor membre PfP este, </a:t>
          </a:r>
          <a:br>
            <a:rPr lang="ro-RO" sz="1600" kern="1200" dirty="0">
              <a:solidFill>
                <a:schemeClr val="tx1"/>
              </a:solidFill>
              <a:effectLst/>
              <a:latin typeface="Times New Roman" panose="02020603050405020304" pitchFamily="18" charset="0"/>
              <a:ea typeface="Times New Roman" panose="02020603050405020304" pitchFamily="18" charset="0"/>
            </a:rPr>
          </a:br>
          <a:r>
            <a:rPr lang="ro-RO" sz="1600" kern="1200" dirty="0">
              <a:solidFill>
                <a:schemeClr val="tx1"/>
              </a:solidFill>
              <a:effectLst/>
              <a:latin typeface="Times New Roman" panose="02020603050405020304" pitchFamily="18" charset="0"/>
              <a:ea typeface="Times New Roman" panose="02020603050405020304" pitchFamily="18" charset="0"/>
            </a:rPr>
            <a:t>actualmente, consolidată prin participarea partenerilor  cu forțe,</a:t>
          </a:r>
          <a:br>
            <a:rPr lang="ro-RO" sz="1600" kern="1200" dirty="0">
              <a:solidFill>
                <a:schemeClr val="tx1"/>
              </a:solidFill>
              <a:effectLst/>
              <a:latin typeface="Times New Roman" panose="02020603050405020304" pitchFamily="18" charset="0"/>
              <a:ea typeface="Times New Roman" panose="02020603050405020304" pitchFamily="18" charset="0"/>
            </a:rPr>
          </a:br>
          <a:r>
            <a:rPr lang="ro-RO" sz="1600" kern="1200" dirty="0">
              <a:solidFill>
                <a:schemeClr val="tx1"/>
              </a:solidFill>
              <a:effectLst/>
              <a:latin typeface="Times New Roman" panose="02020603050405020304" pitchFamily="18" charset="0"/>
              <a:ea typeface="Times New Roman" panose="02020603050405020304" pitchFamily="18" charset="0"/>
            </a:rPr>
            <a:t>în comun cu NATO, la operații de menținere a păcii, de contracarare a</a:t>
          </a:r>
          <a:br>
            <a:rPr lang="ro-RO" sz="1600" kern="1200" dirty="0">
              <a:solidFill>
                <a:schemeClr val="tx1"/>
              </a:solidFill>
              <a:effectLst/>
              <a:latin typeface="Times New Roman" panose="02020603050405020304" pitchFamily="18" charset="0"/>
              <a:ea typeface="Times New Roman" panose="02020603050405020304" pitchFamily="18" charset="0"/>
            </a:rPr>
          </a:br>
          <a:r>
            <a:rPr lang="ro-RO" sz="1600" kern="1200" dirty="0">
              <a:solidFill>
                <a:schemeClr val="tx1"/>
              </a:solidFill>
              <a:effectLst/>
              <a:latin typeface="Times New Roman" panose="02020603050405020304" pitchFamily="18" charset="0"/>
              <a:ea typeface="Times New Roman" panose="02020603050405020304" pitchFamily="18" charset="0"/>
            </a:rPr>
            <a:t>terorismului și armelor de distrugere în masă , prin reformarea apărării</a:t>
          </a:r>
          <a:br>
            <a:rPr lang="ro-RO" sz="1600" kern="1200" dirty="0">
              <a:solidFill>
                <a:schemeClr val="tx1"/>
              </a:solidFill>
              <a:effectLst/>
              <a:latin typeface="Times New Roman" panose="02020603050405020304" pitchFamily="18" charset="0"/>
              <a:ea typeface="Times New Roman" panose="02020603050405020304" pitchFamily="18" charset="0"/>
            </a:rPr>
          </a:br>
          <a:r>
            <a:rPr lang="ro-RO" sz="1600" kern="1200" dirty="0">
              <a:solidFill>
                <a:schemeClr val="tx1"/>
              </a:solidFill>
              <a:effectLst/>
              <a:latin typeface="Times New Roman" panose="02020603050405020304" pitchFamily="18" charset="0"/>
              <a:ea typeface="Times New Roman" panose="02020603050405020304" pitchFamily="18" charset="0"/>
            </a:rPr>
            <a:t>și a structurilor armatelor, ca și prin relația strânsă cu Alianța.</a:t>
          </a:r>
          <a:endParaRPr lang="ro-RO" sz="1600" kern="1200" dirty="0">
            <a:solidFill>
              <a:schemeClr val="tx1"/>
            </a:solidFill>
            <a:effectLst/>
          </a:endParaRPr>
        </a:p>
      </dsp:txBody>
      <dsp:txXfrm>
        <a:off x="656068" y="4587436"/>
        <a:ext cx="8417422" cy="185286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204C37-E8B3-4A49-B8FD-8BEB12D8E31B}">
      <dsp:nvSpPr>
        <dsp:cNvPr id="0" name=""/>
        <dsp:cNvSpPr/>
      </dsp:nvSpPr>
      <dsp:spPr>
        <a:xfrm>
          <a:off x="-7750742" y="-1184976"/>
          <a:ext cx="9227952" cy="9227952"/>
        </a:xfrm>
        <a:prstGeom prst="blockArc">
          <a:avLst>
            <a:gd name="adj1" fmla="val 18900000"/>
            <a:gd name="adj2" fmla="val 2700000"/>
            <a:gd name="adj3" fmla="val 234"/>
          </a:avLst>
        </a:pr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77E6162-E477-495F-9C7D-047CB7829EB0}">
      <dsp:nvSpPr>
        <dsp:cNvPr id="0" name=""/>
        <dsp:cNvSpPr/>
      </dsp:nvSpPr>
      <dsp:spPr>
        <a:xfrm>
          <a:off x="951890" y="685800"/>
          <a:ext cx="9588644" cy="1371600"/>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88708" tIns="45720" rIns="45720" bIns="45720" numCol="1" spcCol="1270" anchor="ctr" anchorCtr="0">
          <a:noAutofit/>
        </a:bodyPr>
        <a:lstStyle/>
        <a:p>
          <a:pPr lvl="0" algn="ctr" defTabSz="800100">
            <a:lnSpc>
              <a:spcPct val="90000"/>
            </a:lnSpc>
            <a:spcBef>
              <a:spcPct val="0"/>
            </a:spcBef>
            <a:spcAft>
              <a:spcPct val="35000"/>
            </a:spcAft>
          </a:pPr>
          <a:r>
            <a:rPr lang="ro-RO" sz="1800" kern="1200" dirty="0">
              <a:solidFill>
                <a:schemeClr val="tx1"/>
              </a:solidFill>
              <a:effectLst/>
              <a:latin typeface="Times New Roman" panose="02020603050405020304" pitchFamily="18" charset="0"/>
              <a:ea typeface="Times New Roman" panose="02020603050405020304" pitchFamily="18" charset="0"/>
            </a:rPr>
            <a:t>La nivel economic, securitatea statelor-națiune este afectată de globalizare prin particularitățile desfășurării procesului tranzacțiilor internaționale, în cadrul statal strâmt, depășit, tranzacții ce însumează aproape toate investițiile directe străine, peste 35 la sută din investițiile directe globale (PIB) şi mai mult de 75 la sută din comerțul mondial. </a:t>
          </a:r>
          <a:endParaRPr lang="ro-RO" sz="1800" kern="1200" dirty="0">
            <a:solidFill>
              <a:schemeClr val="tx1"/>
            </a:solidFill>
            <a:effectLst/>
          </a:endParaRPr>
        </a:p>
      </dsp:txBody>
      <dsp:txXfrm>
        <a:off x="951890" y="685800"/>
        <a:ext cx="9588644" cy="1371600"/>
      </dsp:txXfrm>
    </dsp:sp>
    <dsp:sp modelId="{C49CBFD7-F3D6-45EE-A544-F5737A089C31}">
      <dsp:nvSpPr>
        <dsp:cNvPr id="0" name=""/>
        <dsp:cNvSpPr/>
      </dsp:nvSpPr>
      <dsp:spPr>
        <a:xfrm>
          <a:off x="94640" y="514350"/>
          <a:ext cx="1714500" cy="1714500"/>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BE1E98A-B0D9-4642-9B31-D7B182F13D35}">
      <dsp:nvSpPr>
        <dsp:cNvPr id="0" name=""/>
        <dsp:cNvSpPr/>
      </dsp:nvSpPr>
      <dsp:spPr>
        <a:xfrm>
          <a:off x="1450466" y="2743200"/>
          <a:ext cx="9090067" cy="1371600"/>
        </a:xfrm>
        <a:prstGeom prst="rect">
          <a:avLst/>
        </a:prstGeom>
        <a:solidFill>
          <a:schemeClr val="accent2">
            <a:hueOff val="-3670562"/>
            <a:satOff val="16196"/>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88708" tIns="45720" rIns="45720" bIns="45720" numCol="1" spcCol="1270" anchor="ctr" anchorCtr="0">
          <a:noAutofit/>
        </a:bodyPr>
        <a:lstStyle/>
        <a:p>
          <a:pPr lvl="0" algn="l" defTabSz="800100">
            <a:lnSpc>
              <a:spcPct val="90000"/>
            </a:lnSpc>
            <a:spcBef>
              <a:spcPct val="0"/>
            </a:spcBef>
            <a:spcAft>
              <a:spcPct val="35000"/>
            </a:spcAft>
          </a:pPr>
          <a:r>
            <a:rPr lang="ro-RO" sz="1800" kern="1200" dirty="0">
              <a:solidFill>
                <a:schemeClr val="tx1"/>
              </a:solidFill>
              <a:effectLst/>
              <a:latin typeface="Times New Roman" panose="02020603050405020304" pitchFamily="18" charset="0"/>
              <a:ea typeface="Times New Roman" panose="02020603050405020304" pitchFamily="18" charset="0"/>
            </a:rPr>
            <a:t>Împreună cu creșterea piețelor financiare internaționale, învechirea sistemului statelor-națiune controlează revărsarea de investiţii de capital şi dictează politica monetară şi fiscală a guvernelor care doresc să atragă aceste investiții de capital.</a:t>
          </a:r>
          <a:endParaRPr lang="ro-RO" sz="1800" kern="1200" dirty="0">
            <a:solidFill>
              <a:schemeClr val="tx1"/>
            </a:solidFill>
            <a:effectLst/>
          </a:endParaRPr>
        </a:p>
      </dsp:txBody>
      <dsp:txXfrm>
        <a:off x="1450466" y="2743200"/>
        <a:ext cx="9090067" cy="1371600"/>
      </dsp:txXfrm>
    </dsp:sp>
    <dsp:sp modelId="{203FB3D2-C8AE-4850-AC58-358377FADFAC}">
      <dsp:nvSpPr>
        <dsp:cNvPr id="0" name=""/>
        <dsp:cNvSpPr/>
      </dsp:nvSpPr>
      <dsp:spPr>
        <a:xfrm>
          <a:off x="593216" y="2571750"/>
          <a:ext cx="1714500" cy="1714500"/>
        </a:xfrm>
        <a:prstGeom prst="ellipse">
          <a:avLst/>
        </a:prstGeom>
        <a:solidFill>
          <a:schemeClr val="lt1">
            <a:hueOff val="0"/>
            <a:satOff val="0"/>
            <a:lumOff val="0"/>
            <a:alphaOff val="0"/>
          </a:schemeClr>
        </a:solidFill>
        <a:ln w="25400" cap="flat" cmpd="sng" algn="ctr">
          <a:solidFill>
            <a:schemeClr val="accent2">
              <a:hueOff val="-3670562"/>
              <a:satOff val="16196"/>
              <a:lumOff val="-2745"/>
              <a:alphaOff val="0"/>
            </a:schemeClr>
          </a:solidFill>
          <a:prstDash val="solid"/>
        </a:ln>
        <a:effectLst/>
      </dsp:spPr>
      <dsp:style>
        <a:lnRef idx="2">
          <a:scrgbClr r="0" g="0" b="0"/>
        </a:lnRef>
        <a:fillRef idx="1">
          <a:scrgbClr r="0" g="0" b="0"/>
        </a:fillRef>
        <a:effectRef idx="0">
          <a:scrgbClr r="0" g="0" b="0"/>
        </a:effectRef>
        <a:fontRef idx="minor"/>
      </dsp:style>
    </dsp:sp>
    <dsp:sp modelId="{A9C57D18-4E41-4197-8AA5-452EAF93D6D4}">
      <dsp:nvSpPr>
        <dsp:cNvPr id="0" name=""/>
        <dsp:cNvSpPr/>
      </dsp:nvSpPr>
      <dsp:spPr>
        <a:xfrm>
          <a:off x="951890" y="4800600"/>
          <a:ext cx="9588644" cy="1371600"/>
        </a:xfrm>
        <a:prstGeom prst="rect">
          <a:avLst/>
        </a:prstGeom>
        <a:solidFill>
          <a:schemeClr val="accent2">
            <a:hueOff val="-7341125"/>
            <a:satOff val="32393"/>
            <a:lumOff val="-549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88708" tIns="45720" rIns="45720" bIns="45720" numCol="1" spcCol="1270" anchor="ctr" anchorCtr="0">
          <a:noAutofit/>
        </a:bodyPr>
        <a:lstStyle/>
        <a:p>
          <a:pPr lvl="0" algn="ctr" defTabSz="800100">
            <a:lnSpc>
              <a:spcPct val="90000"/>
            </a:lnSpc>
            <a:spcBef>
              <a:spcPct val="0"/>
            </a:spcBef>
            <a:spcAft>
              <a:spcPct val="35000"/>
            </a:spcAft>
          </a:pPr>
          <a:r>
            <a:rPr lang="ro-RO" sz="1800" kern="1200" dirty="0">
              <a:solidFill>
                <a:schemeClr val="tx1"/>
              </a:solidFill>
              <a:effectLst/>
              <a:latin typeface="Times New Roman" panose="02020603050405020304" pitchFamily="18" charset="0"/>
              <a:ea typeface="Times New Roman" panose="02020603050405020304" pitchFamily="18" charset="0"/>
            </a:rPr>
            <a:t>Consistența potențialului global de promovare a securității şi stabilității, dată de aportul concertat al statelor şi organizațiilor internaționale, asigură însăși consistența securității naționale a statelor. Procese globale importante la care iau parte statele, independent sau în cadrul ONU, al Organizației Mondiale a Comerțului, Organizației Internaționale a Muncii, Fondului Monetar Internațional etc., au o relevanță directă asupra securității naționale. </a:t>
          </a:r>
          <a:endParaRPr lang="ro-RO" sz="1800" kern="1200" dirty="0">
            <a:solidFill>
              <a:schemeClr val="tx1"/>
            </a:solidFill>
            <a:effectLst/>
          </a:endParaRPr>
        </a:p>
      </dsp:txBody>
      <dsp:txXfrm>
        <a:off x="951890" y="4800600"/>
        <a:ext cx="9588644" cy="1371600"/>
      </dsp:txXfrm>
    </dsp:sp>
    <dsp:sp modelId="{F95C4D99-E789-49AE-87F1-4C466064AF65}">
      <dsp:nvSpPr>
        <dsp:cNvPr id="0" name=""/>
        <dsp:cNvSpPr/>
      </dsp:nvSpPr>
      <dsp:spPr>
        <a:xfrm>
          <a:off x="94640" y="4629150"/>
          <a:ext cx="1714500" cy="1714500"/>
        </a:xfrm>
        <a:prstGeom prst="ellipse">
          <a:avLst/>
        </a:prstGeom>
        <a:solidFill>
          <a:schemeClr val="lt1">
            <a:hueOff val="0"/>
            <a:satOff val="0"/>
            <a:lumOff val="0"/>
            <a:alphaOff val="0"/>
          </a:schemeClr>
        </a:solidFill>
        <a:ln w="25400" cap="flat" cmpd="sng" algn="ctr">
          <a:solidFill>
            <a:schemeClr val="accent2">
              <a:hueOff val="-7341125"/>
              <a:satOff val="32393"/>
              <a:lumOff val="-549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973E4B-289F-4ED0-97BE-AC3B92F2ED69}">
      <dsp:nvSpPr>
        <dsp:cNvPr id="0" name=""/>
        <dsp:cNvSpPr/>
      </dsp:nvSpPr>
      <dsp:spPr>
        <a:xfrm rot="16200000">
          <a:off x="-1763968" y="1766523"/>
          <a:ext cx="6039803" cy="2506756"/>
        </a:xfrm>
        <a:prstGeom prst="flowChartManualOperation">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4300" bIns="0" numCol="1" spcCol="1270" anchor="t" anchorCtr="0">
          <a:noAutofit/>
        </a:bodyPr>
        <a:lstStyle/>
        <a:p>
          <a:pPr lvl="0" algn="ctr" defTabSz="800100">
            <a:lnSpc>
              <a:spcPct val="90000"/>
            </a:lnSpc>
            <a:spcBef>
              <a:spcPct val="0"/>
            </a:spcBef>
            <a:spcAft>
              <a:spcPct val="35000"/>
            </a:spcAft>
          </a:pPr>
          <a:r>
            <a:rPr lang="en-US" sz="1800" b="1" kern="120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DIMENSIUNEA ECONOMIC</a:t>
          </a:r>
          <a:r>
            <a:rPr lang="ro-RO" sz="1800" b="1" kern="120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Ă</a:t>
          </a:r>
          <a:endParaRPr lang="ru-RU" sz="1800" b="1" kern="1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114300" lvl="1" indent="-114300" algn="ctr" defTabSz="622300">
            <a:lnSpc>
              <a:spcPct val="90000"/>
            </a:lnSpc>
            <a:spcBef>
              <a:spcPct val="0"/>
            </a:spcBef>
            <a:spcAft>
              <a:spcPct val="15000"/>
            </a:spcAft>
            <a:buChar char="••"/>
          </a:pPr>
          <a:r>
            <a:rPr lang="ro-RO" sz="1400" kern="12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prin dezvoltarea economică şi ridicarea gradului de prosperitate social-economică să consolideze pacea dintre state. Este un principiu apărut în a doua jumătate a secolului XX, ca metodă de stopare a războaielor dintre națiuni şi de a da posibilitate apariției/reapariției relațiilor de prietenie şi colaborare dintre state, bazându-se pe principiul că fiecare stat dorește prosperitate;</a:t>
          </a:r>
          <a:endParaRPr lang="ru-RU" sz="1400" kern="1200" dirty="0">
            <a:solidFill>
              <a:schemeClr val="tx1"/>
            </a:solidFill>
            <a:effectLst/>
            <a:latin typeface="Times New Roman" panose="02020603050405020304" pitchFamily="18" charset="0"/>
            <a:cs typeface="Times New Roman" panose="02020603050405020304" pitchFamily="18" charset="0"/>
          </a:endParaRPr>
        </a:p>
      </dsp:txBody>
      <dsp:txXfrm rot="5400000">
        <a:off x="2555" y="1207961"/>
        <a:ext cx="2506756" cy="3623881"/>
      </dsp:txXfrm>
    </dsp:sp>
    <dsp:sp modelId="{C86DD8A8-DF81-4613-A9E4-46A673AA69CD}">
      <dsp:nvSpPr>
        <dsp:cNvPr id="0" name=""/>
        <dsp:cNvSpPr/>
      </dsp:nvSpPr>
      <dsp:spPr>
        <a:xfrm rot="16200000">
          <a:off x="930794" y="1766523"/>
          <a:ext cx="6039803" cy="2506756"/>
        </a:xfrm>
        <a:prstGeom prst="flowChartManualOperation">
          <a:avLst/>
        </a:prstGeom>
        <a:solidFill>
          <a:schemeClr val="accent3">
            <a:hueOff val="1968062"/>
            <a:satOff val="-15351"/>
            <a:lumOff val="-39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4300" bIns="0" numCol="1" spcCol="1270" anchor="t" anchorCtr="0">
          <a:noAutofit/>
        </a:bodyPr>
        <a:lstStyle/>
        <a:p>
          <a:pPr lvl="0" algn="ctr" defTabSz="800100">
            <a:lnSpc>
              <a:spcPct val="90000"/>
            </a:lnSpc>
            <a:spcBef>
              <a:spcPct val="0"/>
            </a:spcBef>
            <a:spcAft>
              <a:spcPct val="35000"/>
            </a:spcAft>
          </a:pPr>
          <a:r>
            <a:rPr lang="ro-RO" sz="1800" b="1" kern="1200" dirty="0" smtClean="0">
              <a:solidFill>
                <a:schemeClr val="tx1"/>
              </a:solidFill>
              <a:effectLst/>
              <a:latin typeface="Times New Roman" panose="02020603050405020304" pitchFamily="18" charset="0"/>
              <a:cs typeface="Times New Roman" panose="02020603050405020304" pitchFamily="18" charset="0"/>
            </a:rPr>
            <a:t>DIMENSIUNEA INVESTIȚIONALĂ</a:t>
          </a:r>
          <a:endParaRPr lang="ru-RU" sz="1800" b="1" kern="1200" dirty="0">
            <a:solidFill>
              <a:schemeClr val="tx1"/>
            </a:solidFill>
            <a:effectLst/>
            <a:latin typeface="Times New Roman" panose="02020603050405020304" pitchFamily="18" charset="0"/>
            <a:cs typeface="Times New Roman" panose="02020603050405020304" pitchFamily="18" charset="0"/>
          </a:endParaRPr>
        </a:p>
        <a:p>
          <a:pPr marL="114300" lvl="1" indent="-114300" algn="ctr" defTabSz="622300">
            <a:lnSpc>
              <a:spcPct val="90000"/>
            </a:lnSpc>
            <a:spcBef>
              <a:spcPct val="0"/>
            </a:spcBef>
            <a:spcAft>
              <a:spcPct val="15000"/>
            </a:spcAft>
            <a:buChar char="••"/>
          </a:pPr>
          <a:r>
            <a:rPr lang="ro-RO" sz="1400" kern="12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actorii privați în unele domenii joacă un rol cu mult mai important decât cei statali, pentru aceștia în mare măsură nu contează regimul care se află într-un stat la putere, ci dacă investițiile lor în acest stat sunt în siguranță şi vor avea din această afacere un profit. Putem conchide că orice stat doritor de a atrage noi investiţii în economia națională trebuie să asigure stabilitatea sistemului economico-financiar intern şi să minimizeze riscurile cu privire la investiţii; </a:t>
          </a:r>
          <a:endParaRPr lang="ru-RU" sz="1400" kern="1200" dirty="0">
            <a:solidFill>
              <a:schemeClr val="tx1"/>
            </a:solidFill>
            <a:effectLst/>
            <a:latin typeface="Times New Roman" panose="02020603050405020304" pitchFamily="18" charset="0"/>
            <a:cs typeface="Times New Roman" panose="02020603050405020304" pitchFamily="18" charset="0"/>
          </a:endParaRPr>
        </a:p>
      </dsp:txBody>
      <dsp:txXfrm rot="5400000">
        <a:off x="2697317" y="1207961"/>
        <a:ext cx="2506756" cy="3623881"/>
      </dsp:txXfrm>
    </dsp:sp>
    <dsp:sp modelId="{6A12E182-E6DB-4C53-B9DB-9144BA68F1B4}">
      <dsp:nvSpPr>
        <dsp:cNvPr id="0" name=""/>
        <dsp:cNvSpPr/>
      </dsp:nvSpPr>
      <dsp:spPr>
        <a:xfrm rot="16200000">
          <a:off x="3625556" y="1766523"/>
          <a:ext cx="6039803" cy="2506756"/>
        </a:xfrm>
        <a:prstGeom prst="flowChartManualOperation">
          <a:avLst/>
        </a:prstGeom>
        <a:solidFill>
          <a:schemeClr val="accent3">
            <a:hueOff val="3936125"/>
            <a:satOff val="-30703"/>
            <a:lumOff val="-78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7000" bIns="0" numCol="1" spcCol="1270" anchor="t" anchorCtr="0">
          <a:noAutofit/>
        </a:bodyPr>
        <a:lstStyle/>
        <a:p>
          <a:pPr lvl="0" algn="ctr" defTabSz="889000">
            <a:lnSpc>
              <a:spcPct val="90000"/>
            </a:lnSpc>
            <a:spcBef>
              <a:spcPct val="0"/>
            </a:spcBef>
            <a:spcAft>
              <a:spcPct val="35000"/>
            </a:spcAft>
          </a:pPr>
          <a:r>
            <a:rPr lang="ro-RO" sz="2000" b="1" kern="1200" dirty="0" smtClean="0">
              <a:solidFill>
                <a:schemeClr val="tx1"/>
              </a:solidFill>
              <a:effectLst/>
              <a:latin typeface="Times New Roman" panose="02020603050405020304" pitchFamily="18" charset="0"/>
              <a:cs typeface="Times New Roman" panose="02020603050405020304" pitchFamily="18" charset="0"/>
            </a:rPr>
            <a:t>DIMENSIUNEA FINANCIARĂ</a:t>
          </a:r>
          <a:endParaRPr lang="ru-RU" sz="2000" b="1" kern="1200" dirty="0">
            <a:solidFill>
              <a:schemeClr val="tx1"/>
            </a:solidFill>
            <a:effectLst/>
            <a:latin typeface="Times New Roman" panose="02020603050405020304" pitchFamily="18" charset="0"/>
            <a:cs typeface="Times New Roman" panose="02020603050405020304" pitchFamily="18" charset="0"/>
          </a:endParaRPr>
        </a:p>
        <a:p>
          <a:pPr marL="171450" lvl="1" indent="-171450" algn="ctr" defTabSz="800100">
            <a:lnSpc>
              <a:spcPct val="90000"/>
            </a:lnSpc>
            <a:spcBef>
              <a:spcPct val="0"/>
            </a:spcBef>
            <a:spcAft>
              <a:spcPct val="15000"/>
            </a:spcAft>
            <a:buChar char="••"/>
          </a:pPr>
          <a:r>
            <a:rPr lang="ro-RO" sz="1800" kern="12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statele sunt legate una de cealaltă în sistemul financiar internațional, fiind expuse riscurilor externe în timpul unor crize regionale sau internaționale</a:t>
          </a:r>
          <a:r>
            <a:rPr lang="ro-RO" sz="1900" kern="1200" dirty="0" smtClean="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t>
          </a:r>
          <a:endParaRPr lang="ru-RU" sz="1900" kern="1200" dirty="0"/>
        </a:p>
      </dsp:txBody>
      <dsp:txXfrm rot="5400000">
        <a:off x="5392079" y="1207961"/>
        <a:ext cx="2506756" cy="3623881"/>
      </dsp:txXfrm>
    </dsp:sp>
    <dsp:sp modelId="{7AC6ADC6-8B76-4DEE-B337-A290A0BE8673}">
      <dsp:nvSpPr>
        <dsp:cNvPr id="0" name=""/>
        <dsp:cNvSpPr/>
      </dsp:nvSpPr>
      <dsp:spPr>
        <a:xfrm rot="16200000">
          <a:off x="6320319" y="1766523"/>
          <a:ext cx="6039803" cy="2506756"/>
        </a:xfrm>
        <a:prstGeom prst="flowChartManualOperation">
          <a:avLst/>
        </a:prstGeom>
        <a:solidFill>
          <a:schemeClr val="accent3">
            <a:hueOff val="5904187"/>
            <a:satOff val="-46054"/>
            <a:lumOff val="-117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7000" bIns="0" numCol="1" spcCol="1270" anchor="t" anchorCtr="0">
          <a:noAutofit/>
        </a:bodyPr>
        <a:lstStyle/>
        <a:p>
          <a:pPr lvl="0" algn="ctr" defTabSz="889000">
            <a:lnSpc>
              <a:spcPct val="90000"/>
            </a:lnSpc>
            <a:spcBef>
              <a:spcPct val="0"/>
            </a:spcBef>
            <a:spcAft>
              <a:spcPct val="35000"/>
            </a:spcAft>
          </a:pPr>
          <a:r>
            <a:rPr lang="ro-RO" sz="2000" b="1" kern="1200" dirty="0" smtClean="0">
              <a:solidFill>
                <a:schemeClr val="tx1"/>
              </a:solidFill>
              <a:effectLst/>
              <a:latin typeface="Times New Roman" panose="02020603050405020304" pitchFamily="18" charset="0"/>
              <a:cs typeface="Times New Roman" panose="02020603050405020304" pitchFamily="18" charset="0"/>
            </a:rPr>
            <a:t>DIMENSIUNEA IT</a:t>
          </a:r>
          <a:endParaRPr lang="ru-RU" sz="2000" b="1" kern="1200" dirty="0">
            <a:solidFill>
              <a:schemeClr val="tx1"/>
            </a:solidFill>
            <a:effectLst/>
            <a:latin typeface="Times New Roman" panose="02020603050405020304" pitchFamily="18" charset="0"/>
            <a:cs typeface="Times New Roman" panose="02020603050405020304" pitchFamily="18" charset="0"/>
          </a:endParaRPr>
        </a:p>
        <a:p>
          <a:pPr marL="171450" lvl="1" indent="-171450" algn="ctr" defTabSz="800100">
            <a:lnSpc>
              <a:spcPct val="90000"/>
            </a:lnSpc>
            <a:spcBef>
              <a:spcPct val="0"/>
            </a:spcBef>
            <a:spcAft>
              <a:spcPct val="15000"/>
            </a:spcAft>
            <a:buChar char="••"/>
          </a:pPr>
          <a:r>
            <a:rPr lang="ro-RO" sz="1800" kern="12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internetul în același timp reprezintă o oportunitate pentru dezvoltarea relațiilor interstatale, sunt în același timp un pericol la adresa securității naționale, prin activitatea criminală în domeniu IT. </a:t>
          </a:r>
          <a:endParaRPr lang="ru-RU" sz="1800" kern="1200" dirty="0">
            <a:solidFill>
              <a:schemeClr val="tx1"/>
            </a:solidFill>
            <a:effectLst/>
            <a:latin typeface="Times New Roman" panose="02020603050405020304" pitchFamily="18" charset="0"/>
            <a:cs typeface="Times New Roman" panose="02020603050405020304" pitchFamily="18" charset="0"/>
          </a:endParaRPr>
        </a:p>
      </dsp:txBody>
      <dsp:txXfrm rot="5400000">
        <a:off x="8086842" y="1207961"/>
        <a:ext cx="2506756" cy="362388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C0E7C0-EE25-4C9F-92FF-28BE53D961D7}">
      <dsp:nvSpPr>
        <dsp:cNvPr id="0" name=""/>
        <dsp:cNvSpPr/>
      </dsp:nvSpPr>
      <dsp:spPr>
        <a:xfrm>
          <a:off x="2764083" y="0"/>
          <a:ext cx="5277802" cy="5277802"/>
        </a:xfrm>
        <a:prstGeom prst="triangle">
          <a:avLst/>
        </a:prstGeom>
        <a:solidFill>
          <a:schemeClr val="accent2">
            <a:lumMod val="50000"/>
            <a:alpha val="9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8E0FEAD-31F3-43C4-9399-76BCE6FD13EC}">
      <dsp:nvSpPr>
        <dsp:cNvPr id="0" name=""/>
        <dsp:cNvSpPr/>
      </dsp:nvSpPr>
      <dsp:spPr>
        <a:xfrm>
          <a:off x="5402984" y="530615"/>
          <a:ext cx="3430571" cy="1249354"/>
        </a:xfrm>
        <a:prstGeom prst="roundRect">
          <a:avLst/>
        </a:prstGeom>
        <a:solidFill>
          <a:schemeClr val="accent2">
            <a:lumMod val="60000"/>
            <a:lumOff val="40000"/>
            <a:alpha val="90000"/>
          </a:schemeClr>
        </a:solidFill>
        <a:ln w="25400" cap="flat" cmpd="sng" algn="ctr">
          <a:solidFill>
            <a:schemeClr val="accent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o-RO" sz="1800" kern="1200" dirty="0" smtClean="0">
              <a:solidFill>
                <a:schemeClr val="tx1"/>
              </a:solidFill>
              <a:effectLst/>
              <a:latin typeface="Times New Roman" panose="02020603050405020304" pitchFamily="18" charset="0"/>
            </a:rPr>
            <a:t>ștergerea granițelor dintre riscurile interne şi cele externe, nu doar de natură economică, dar şi politice şi sociale; </a:t>
          </a:r>
          <a:endParaRPr lang="ru-RU" sz="1800" kern="1200" dirty="0">
            <a:solidFill>
              <a:schemeClr val="tx1"/>
            </a:solidFill>
            <a:effectLst/>
          </a:endParaRPr>
        </a:p>
      </dsp:txBody>
      <dsp:txXfrm>
        <a:off x="5463972" y="591603"/>
        <a:ext cx="3308595" cy="1127378"/>
      </dsp:txXfrm>
    </dsp:sp>
    <dsp:sp modelId="{4896FF06-15C3-4329-B4BF-1F347F4BA2CD}">
      <dsp:nvSpPr>
        <dsp:cNvPr id="0" name=""/>
        <dsp:cNvSpPr/>
      </dsp:nvSpPr>
      <dsp:spPr>
        <a:xfrm>
          <a:off x="5402984" y="1936139"/>
          <a:ext cx="3430571" cy="1249354"/>
        </a:xfrm>
        <a:prstGeom prst="roundRect">
          <a:avLst/>
        </a:prstGeom>
        <a:solidFill>
          <a:schemeClr val="accent2">
            <a:lumMod val="75000"/>
            <a:alpha val="90000"/>
          </a:schemeClr>
        </a:solidFill>
        <a:ln w="25400" cap="flat" cmpd="sng" algn="ctr">
          <a:solidFill>
            <a:schemeClr val="accent2">
              <a:alpha val="90000"/>
              <a:hueOff val="0"/>
              <a:satOff val="0"/>
              <a:lumOff val="0"/>
              <a:alphaOff val="-2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o-RO" sz="1800" kern="1200" dirty="0" smtClean="0">
              <a:effectLst/>
              <a:latin typeface="Times New Roman" panose="02020603050405020304" pitchFamily="18" charset="0"/>
            </a:rPr>
            <a:t>intensificarea vechilor şi apariția noilor riscuri la adresa securității naționale;</a:t>
          </a:r>
          <a:endParaRPr lang="ru-RU" sz="1800" kern="1200" dirty="0">
            <a:effectLst/>
          </a:endParaRPr>
        </a:p>
      </dsp:txBody>
      <dsp:txXfrm>
        <a:off x="5463972" y="1997127"/>
        <a:ext cx="3308595" cy="1127378"/>
      </dsp:txXfrm>
    </dsp:sp>
    <dsp:sp modelId="{ABD8E878-FF31-452A-9A47-82BD21323BA9}">
      <dsp:nvSpPr>
        <dsp:cNvPr id="0" name=""/>
        <dsp:cNvSpPr/>
      </dsp:nvSpPr>
      <dsp:spPr>
        <a:xfrm>
          <a:off x="5402984" y="3341663"/>
          <a:ext cx="3430571" cy="1249354"/>
        </a:xfrm>
        <a:prstGeom prst="roundRect">
          <a:avLst/>
        </a:prstGeom>
        <a:solidFill>
          <a:schemeClr val="accent2">
            <a:lumMod val="40000"/>
            <a:lumOff val="60000"/>
            <a:alpha val="90000"/>
          </a:schemeClr>
        </a:solidFill>
        <a:ln w="25400" cap="flat" cmpd="sng" algn="ctr">
          <a:solidFill>
            <a:schemeClr val="accent2">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o-RO" sz="1800" kern="1200" dirty="0" smtClean="0">
              <a:effectLst/>
              <a:latin typeface="Times New Roman" panose="02020603050405020304" pitchFamily="18" charset="0"/>
            </a:rPr>
            <a:t>principalele riscuri şi amenințări pentru un stat astăzi nu mai sunt de natură politico-militară, ci economico-sociale</a:t>
          </a:r>
          <a:endParaRPr lang="ru-RU" sz="1800" kern="1200" dirty="0">
            <a:effectLst/>
          </a:endParaRPr>
        </a:p>
      </dsp:txBody>
      <dsp:txXfrm>
        <a:off x="5463972" y="3402651"/>
        <a:ext cx="3308595" cy="112737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7FEF5E-C4C0-400D-9C04-783F138D8BF6}">
      <dsp:nvSpPr>
        <dsp:cNvPr id="0" name=""/>
        <dsp:cNvSpPr/>
      </dsp:nvSpPr>
      <dsp:spPr>
        <a:xfrm>
          <a:off x="0" y="0"/>
          <a:ext cx="11083159" cy="2054443"/>
        </a:xfrm>
        <a:prstGeom prst="roundRect">
          <a:avLst>
            <a:gd name="adj" fmla="val 10000"/>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u-RU" sz="2000" kern="1200" dirty="0" smtClean="0"/>
            <a:t/>
          </a:r>
          <a:br>
            <a:rPr lang="ru-RU" sz="2000" kern="1200" dirty="0" smtClean="0"/>
          </a:br>
          <a:r>
            <a:rPr lang="ro-RO" sz="2000" kern="1200" dirty="0" smtClean="0">
              <a:solidFill>
                <a:schemeClr val="tx1"/>
              </a:solidFill>
              <a:effectLst/>
              <a:latin typeface="Times New Roman" panose="02020603050405020304" pitchFamily="18" charset="0"/>
              <a:ea typeface="Times New Roman" panose="02020603050405020304" pitchFamily="18" charset="0"/>
            </a:rPr>
            <a:t>Prin urmare, acele conflicte dintre națiuni care se duceau prin metode politico-militare se vor desfășura prin instrumente economice, luptele principale se vor da pentru izvoarele de materie primă şi piețele de desfacere, iar principalii actori ai conflictelor nu vor mai fi structurile statale, dar cele non-statale şi suprastatale, în primul rând societățile transnaționale.</a:t>
          </a:r>
          <a:endParaRPr lang="ru-RU" sz="2000" kern="1200" dirty="0">
            <a:solidFill>
              <a:schemeClr val="tx1"/>
            </a:solidFill>
            <a:effectLst/>
          </a:endParaRPr>
        </a:p>
      </dsp:txBody>
      <dsp:txXfrm>
        <a:off x="2422076" y="0"/>
        <a:ext cx="8661082" cy="2054443"/>
      </dsp:txXfrm>
    </dsp:sp>
    <dsp:sp modelId="{ABED7988-90E7-4995-9D7E-56B624141209}">
      <dsp:nvSpPr>
        <dsp:cNvPr id="0" name=""/>
        <dsp:cNvSpPr/>
      </dsp:nvSpPr>
      <dsp:spPr>
        <a:xfrm>
          <a:off x="205444" y="205444"/>
          <a:ext cx="2216631" cy="1643554"/>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14000" b="-1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B512348-4485-46F8-8211-08C6BB02C236}">
      <dsp:nvSpPr>
        <dsp:cNvPr id="0" name=""/>
        <dsp:cNvSpPr/>
      </dsp:nvSpPr>
      <dsp:spPr>
        <a:xfrm>
          <a:off x="0" y="2259887"/>
          <a:ext cx="11083159" cy="2054443"/>
        </a:xfrm>
        <a:prstGeom prst="roundRect">
          <a:avLst>
            <a:gd name="adj" fmla="val 10000"/>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o-RO" sz="2000" kern="1200" dirty="0" smtClean="0">
              <a:solidFill>
                <a:schemeClr val="tx1"/>
              </a:solidFill>
              <a:effectLst/>
              <a:latin typeface="Times New Roman" panose="02020603050405020304" pitchFamily="18" charset="0"/>
              <a:ea typeface="Times New Roman" panose="02020603050405020304" pitchFamily="18" charset="0"/>
            </a:rPr>
            <a:t>Toate statele își vor apăra propriile resurse în cazul în care vor dispune de acestea, iar dacă nu vor avea resurse naturale proprii vor căuta în afară. 	Lupta pentru bazinele de resurse va fi dată nu între posesorii acestora şi cel care dorește să instaureze “protectoratul” asupra acestor teritorii, ci între doi subiecți care vor considera acesta regiune zona de interes național propriu</a:t>
          </a:r>
          <a:r>
            <a:rPr lang="ro-RO" sz="2000" kern="1200" dirty="0" smtClean="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t>
          </a:r>
          <a:endParaRPr lang="ru-RU" sz="2000" kern="1200" dirty="0"/>
        </a:p>
      </dsp:txBody>
      <dsp:txXfrm>
        <a:off x="2422076" y="2259887"/>
        <a:ext cx="8661082" cy="2054443"/>
      </dsp:txXfrm>
    </dsp:sp>
    <dsp:sp modelId="{1778B779-74E8-490A-8061-76F5F2509CDE}">
      <dsp:nvSpPr>
        <dsp:cNvPr id="0" name=""/>
        <dsp:cNvSpPr/>
      </dsp:nvSpPr>
      <dsp:spPr>
        <a:xfrm>
          <a:off x="205444" y="2465332"/>
          <a:ext cx="2216631" cy="1643554"/>
        </a:xfrm>
        <a:prstGeom prst="roundRect">
          <a:avLst>
            <a:gd name="adj" fmla="val 1000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19000" r="-1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D65478A-6DEF-4A7F-8608-252D62112E43}">
      <dsp:nvSpPr>
        <dsp:cNvPr id="0" name=""/>
        <dsp:cNvSpPr/>
      </dsp:nvSpPr>
      <dsp:spPr>
        <a:xfrm>
          <a:off x="0" y="4519775"/>
          <a:ext cx="11083159" cy="2054443"/>
        </a:xfrm>
        <a:prstGeom prst="roundRect">
          <a:avLst>
            <a:gd name="adj" fmla="val 10000"/>
          </a:avLst>
        </a:prstGeom>
        <a:solidFill>
          <a:schemeClr val="accent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o-RO" sz="2000" kern="1200" dirty="0" smtClean="0">
              <a:solidFill>
                <a:schemeClr val="tx1"/>
              </a:solidFill>
              <a:effectLst/>
              <a:latin typeface="Times New Roman" panose="02020603050405020304" pitchFamily="18" charset="0"/>
              <a:ea typeface="Times New Roman" panose="02020603050405020304" pitchFamily="18" charset="0"/>
            </a:rPr>
            <a:t>În același timp, nu trebuie să neglijăm şi dimensiunea culturală a globalizării, prin exportul/expansiunea unor modele culturale care diminuează din tradițiile şi cultura unui popor, amenințând originalitatea şi specificul unei culturi naționale. Procesul de unificare a culturii duce la trezirea mișcărilor opuse care au ca scop păstrarea şi chiar conservarea tradițiilor naționale ceea ce duce/poate duce la conflicte inter-etnice şi inter-culturale în interiorul unui stat, mai ales că majoritatea statelor sunt multinaționale, ceea ce reprezintă încă o amenințare a securității statului</a:t>
          </a:r>
          <a:endParaRPr lang="ru-RU" sz="2000" kern="1200" dirty="0">
            <a:solidFill>
              <a:schemeClr val="tx1"/>
            </a:solidFill>
            <a:effectLst/>
          </a:endParaRPr>
        </a:p>
      </dsp:txBody>
      <dsp:txXfrm>
        <a:off x="2422076" y="4519775"/>
        <a:ext cx="8661082" cy="2054443"/>
      </dsp:txXfrm>
    </dsp:sp>
    <dsp:sp modelId="{73D19D4D-797A-4B99-B78F-75B24B25ED9B}">
      <dsp:nvSpPr>
        <dsp:cNvPr id="0" name=""/>
        <dsp:cNvSpPr/>
      </dsp:nvSpPr>
      <dsp:spPr>
        <a:xfrm>
          <a:off x="205444" y="4725219"/>
          <a:ext cx="2216631" cy="1643554"/>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16000" b="-16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6.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905001"/>
            <a:ext cx="10058400" cy="2593975"/>
          </a:xfrm>
        </p:spPr>
        <p:txBody>
          <a:bodyPr anchor="b"/>
          <a:lstStyle>
            <a:lvl1pPr>
              <a:defRPr sz="6600">
                <a:ln>
                  <a:noFill/>
                </a:ln>
                <a:solidFill>
                  <a:schemeClr val="tx2"/>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914400" y="4572000"/>
            <a:ext cx="861568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3752CA52-22BB-4543-BA92-59130FDBFD1F}" type="datetimeFigureOut">
              <a:rPr lang="ro-RO" smtClean="0"/>
              <a:t>26.11.2021</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A585ECFA-575F-4DB3-8D0E-D1336AEAF17A}" type="slidenum">
              <a:rPr lang="ro-RO" smtClean="0"/>
              <a:t>‹#›</a:t>
            </a:fld>
            <a:endParaRPr lang="ro-RO"/>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3752CA52-22BB-4543-BA92-59130FDBFD1F}" type="datetimeFigureOut">
              <a:rPr lang="ro-RO" smtClean="0"/>
              <a:t>26.11.2021</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A585ECFA-575F-4DB3-8D0E-D1336AEAF17A}" type="slidenum">
              <a:rPr lang="ro-RO" smtClean="0"/>
              <a:t>‹#›</a:t>
            </a:fld>
            <a:endParaRPr lang="ro-R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336800" cy="5851525"/>
          </a:xfrm>
        </p:spPr>
        <p:txBody>
          <a:bodyPr vert="eaVert" anchor="b" anchorCtr="0"/>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3752CA52-22BB-4543-BA92-59130FDBFD1F}" type="datetimeFigureOut">
              <a:rPr lang="ro-RO" smtClean="0"/>
              <a:t>26.11.2021</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A585ECFA-575F-4DB3-8D0E-D1336AEAF17A}" type="slidenum">
              <a:rPr lang="ro-RO" smtClean="0"/>
              <a:t>‹#›</a:t>
            </a:fld>
            <a:endParaRPr lang="ro-R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3752CA52-22BB-4543-BA92-59130FDBFD1F}" type="datetimeFigureOut">
              <a:rPr lang="ro-RO" smtClean="0"/>
              <a:t>26.11.2021</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A585ECFA-575F-4DB3-8D0E-D1336AEAF17A}" type="slidenum">
              <a:rPr lang="ro-RO" smtClean="0"/>
              <a:t>‹#›</a:t>
            </a:fld>
            <a:endParaRPr lang="ro-R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963085" y="5486400"/>
            <a:ext cx="10212916" cy="1168400"/>
          </a:xfrm>
        </p:spPr>
        <p:txBody>
          <a:bodyPr anchor="t"/>
          <a:lstStyle>
            <a:lvl1pPr algn="l">
              <a:defRPr sz="36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963085" y="3852863"/>
            <a:ext cx="8180916"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3752CA52-22BB-4543-BA92-59130FDBFD1F}" type="datetimeFigureOut">
              <a:rPr lang="ro-RO" smtClean="0"/>
              <a:t>26.11.2021</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A585ECFA-575F-4DB3-8D0E-D1336AEAF17A}" type="slidenum">
              <a:rPr lang="ro-RO" smtClean="0"/>
              <a:t>‹#›</a:t>
            </a:fld>
            <a:endParaRPr lang="ro-RO"/>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sz="half" idx="1"/>
          </p:nvPr>
        </p:nvSpPr>
        <p:spPr>
          <a:xfrm>
            <a:off x="609600" y="1536192"/>
            <a:ext cx="48768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892800" y="1536192"/>
            <a:ext cx="48768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3752CA52-22BB-4543-BA92-59130FDBFD1F}" type="datetimeFigureOut">
              <a:rPr lang="ro-RO" smtClean="0"/>
              <a:t>26.11.2021</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A585ECFA-575F-4DB3-8D0E-D1336AEAF17A}" type="slidenum">
              <a:rPr lang="ro-RO" smtClean="0"/>
              <a:t>‹#›</a:t>
            </a:fld>
            <a:endParaRPr lang="ro-R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609600" y="1535113"/>
            <a:ext cx="48768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09600" y="2174875"/>
            <a:ext cx="4876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892800" y="1535113"/>
            <a:ext cx="48768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892800" y="2174875"/>
            <a:ext cx="4876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6"/>
          <p:cNvSpPr>
            <a:spLocks noGrp="1"/>
          </p:cNvSpPr>
          <p:nvPr>
            <p:ph type="dt" sz="half" idx="10"/>
          </p:nvPr>
        </p:nvSpPr>
        <p:spPr/>
        <p:txBody>
          <a:bodyPr/>
          <a:lstStyle/>
          <a:p>
            <a:fld id="{3752CA52-22BB-4543-BA92-59130FDBFD1F}" type="datetimeFigureOut">
              <a:rPr lang="ro-RO" smtClean="0"/>
              <a:t>26.11.2021</a:t>
            </a:fld>
            <a:endParaRPr lang="ro-RO"/>
          </a:p>
        </p:txBody>
      </p:sp>
      <p:sp>
        <p:nvSpPr>
          <p:cNvPr id="8" name="Footer Placeholder 7"/>
          <p:cNvSpPr>
            <a:spLocks noGrp="1"/>
          </p:cNvSpPr>
          <p:nvPr>
            <p:ph type="ftr" sz="quarter" idx="11"/>
          </p:nvPr>
        </p:nvSpPr>
        <p:spPr/>
        <p:txBody>
          <a:bodyPr/>
          <a:lstStyle/>
          <a:p>
            <a:endParaRPr lang="ro-RO"/>
          </a:p>
        </p:txBody>
      </p:sp>
      <p:sp>
        <p:nvSpPr>
          <p:cNvPr id="9" name="Slide Number Placeholder 8"/>
          <p:cNvSpPr>
            <a:spLocks noGrp="1"/>
          </p:cNvSpPr>
          <p:nvPr>
            <p:ph type="sldNum" sz="quarter" idx="12"/>
          </p:nvPr>
        </p:nvSpPr>
        <p:spPr/>
        <p:txBody>
          <a:bodyPr/>
          <a:lstStyle/>
          <a:p>
            <a:fld id="{A585ECFA-575F-4DB3-8D0E-D1336AEAF17A}" type="slidenum">
              <a:rPr lang="ro-RO" smtClean="0"/>
              <a:t>‹#›</a:t>
            </a:fld>
            <a:endParaRPr lang="ro-RO"/>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3752CA52-22BB-4543-BA92-59130FDBFD1F}" type="datetimeFigureOut">
              <a:rPr lang="ro-RO" smtClean="0"/>
              <a:t>26.11.2021</a:t>
            </a:fld>
            <a:endParaRPr lang="ro-RO"/>
          </a:p>
        </p:txBody>
      </p:sp>
      <p:sp>
        <p:nvSpPr>
          <p:cNvPr id="4" name="Footer Placeholder 3"/>
          <p:cNvSpPr>
            <a:spLocks noGrp="1"/>
          </p:cNvSpPr>
          <p:nvPr>
            <p:ph type="ftr" sz="quarter" idx="11"/>
          </p:nvPr>
        </p:nvSpPr>
        <p:spPr/>
        <p:txBody>
          <a:bodyPr/>
          <a:lstStyle/>
          <a:p>
            <a:endParaRPr lang="ro-RO"/>
          </a:p>
        </p:txBody>
      </p:sp>
      <p:sp>
        <p:nvSpPr>
          <p:cNvPr id="5" name="Slide Number Placeholder 4"/>
          <p:cNvSpPr>
            <a:spLocks noGrp="1"/>
          </p:cNvSpPr>
          <p:nvPr>
            <p:ph type="sldNum" sz="quarter" idx="12"/>
          </p:nvPr>
        </p:nvSpPr>
        <p:spPr/>
        <p:txBody>
          <a:bodyPr/>
          <a:lstStyle/>
          <a:p>
            <a:fld id="{A585ECFA-575F-4DB3-8D0E-D1336AEAF17A}" type="slidenum">
              <a:rPr lang="ro-RO" smtClean="0"/>
              <a:t>‹#›</a:t>
            </a:fld>
            <a:endParaRPr lang="ro-R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52CA52-22BB-4543-BA92-59130FDBFD1F}" type="datetimeFigureOut">
              <a:rPr lang="ro-RO" smtClean="0"/>
              <a:t>26.11.2021</a:t>
            </a:fld>
            <a:endParaRPr lang="ro-RO"/>
          </a:p>
        </p:txBody>
      </p:sp>
      <p:sp>
        <p:nvSpPr>
          <p:cNvPr id="3" name="Footer Placeholder 2"/>
          <p:cNvSpPr>
            <a:spLocks noGrp="1"/>
          </p:cNvSpPr>
          <p:nvPr>
            <p:ph type="ftr" sz="quarter" idx="11"/>
          </p:nvPr>
        </p:nvSpPr>
        <p:spPr/>
        <p:txBody>
          <a:bodyPr/>
          <a:lstStyle/>
          <a:p>
            <a:endParaRPr lang="ro-RO"/>
          </a:p>
        </p:txBody>
      </p:sp>
      <p:sp>
        <p:nvSpPr>
          <p:cNvPr id="4" name="Slide Number Placeholder 3"/>
          <p:cNvSpPr>
            <a:spLocks noGrp="1"/>
          </p:cNvSpPr>
          <p:nvPr>
            <p:ph type="sldNum" sz="quarter" idx="12"/>
          </p:nvPr>
        </p:nvSpPr>
        <p:spPr/>
        <p:txBody>
          <a:bodyPr/>
          <a:lstStyle/>
          <a:p>
            <a:fld id="{A585ECFA-575F-4DB3-8D0E-D1336AEAF17A}" type="slidenum">
              <a:rPr lang="ro-RO" smtClean="0"/>
              <a:t>‹#›</a:t>
            </a:fld>
            <a:endParaRPr lang="ro-R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06401" y="5495544"/>
            <a:ext cx="10363200" cy="594360"/>
          </a:xfrm>
        </p:spPr>
        <p:txBody>
          <a:bodyPr anchor="b"/>
          <a:lstStyle>
            <a:lvl1pPr algn="ctr">
              <a:defRPr sz="2200" b="1"/>
            </a:lvl1pPr>
          </a:lstStyle>
          <a:p>
            <a:r>
              <a:rPr lang="ru-RU" smtClean="0"/>
              <a:t>Образец заголовка</a:t>
            </a:r>
            <a:endParaRPr lang="en-US" dirty="0"/>
          </a:p>
        </p:txBody>
      </p:sp>
      <p:sp>
        <p:nvSpPr>
          <p:cNvPr id="4" name="Text Placeholder 3"/>
          <p:cNvSpPr>
            <a:spLocks noGrp="1"/>
          </p:cNvSpPr>
          <p:nvPr>
            <p:ph type="body" sz="half" idx="2"/>
          </p:nvPr>
        </p:nvSpPr>
        <p:spPr>
          <a:xfrm>
            <a:off x="406400" y="6096000"/>
            <a:ext cx="103632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3752CA52-22BB-4543-BA92-59130FDBFD1F}" type="datetimeFigureOut">
              <a:rPr lang="ro-RO" smtClean="0"/>
              <a:t>26.11.2021</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A585ECFA-575F-4DB3-8D0E-D1336AEAF17A}" type="slidenum">
              <a:rPr lang="ro-RO" smtClean="0"/>
              <a:t>‹#›</a:t>
            </a:fld>
            <a:endParaRPr lang="ro-RO"/>
          </a:p>
        </p:txBody>
      </p:sp>
      <p:sp>
        <p:nvSpPr>
          <p:cNvPr id="9" name="Content Placeholder 8"/>
          <p:cNvSpPr>
            <a:spLocks noGrp="1"/>
          </p:cNvSpPr>
          <p:nvPr>
            <p:ph sz="quarter" idx="13"/>
          </p:nvPr>
        </p:nvSpPr>
        <p:spPr>
          <a:xfrm>
            <a:off x="406400" y="381000"/>
            <a:ext cx="10363200" cy="494284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02336" y="5495278"/>
            <a:ext cx="10363200" cy="594626"/>
          </a:xfrm>
        </p:spPr>
        <p:txBody>
          <a:bodyPr anchor="b"/>
          <a:lstStyle>
            <a:lvl1pPr algn="ctr">
              <a:defRPr sz="2200" b="1">
                <a:ln>
                  <a:noFill/>
                </a:ln>
                <a:solidFill>
                  <a:schemeClr val="tx2"/>
                </a:solidFill>
              </a:defRPr>
            </a:lvl1pPr>
          </a:lstStyle>
          <a:p>
            <a:r>
              <a:rPr lang="ru-RU" smtClean="0"/>
              <a:t>Образец заголовка</a:t>
            </a:r>
            <a:endParaRPr lang="en-US" dirty="0"/>
          </a:p>
        </p:txBody>
      </p:sp>
      <p:sp>
        <p:nvSpPr>
          <p:cNvPr id="3" name="Picture Placeholder 2"/>
          <p:cNvSpPr>
            <a:spLocks noGrp="1"/>
          </p:cNvSpPr>
          <p:nvPr>
            <p:ph type="pic" idx="1"/>
          </p:nvPr>
        </p:nvSpPr>
        <p:spPr>
          <a:xfrm>
            <a:off x="0" y="0"/>
            <a:ext cx="112776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402336" y="6096000"/>
            <a:ext cx="103632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8" name="Date Placeholder 7"/>
          <p:cNvSpPr>
            <a:spLocks noGrp="1"/>
          </p:cNvSpPr>
          <p:nvPr>
            <p:ph type="dt" sz="half" idx="10"/>
          </p:nvPr>
        </p:nvSpPr>
        <p:spPr/>
        <p:txBody>
          <a:bodyPr/>
          <a:lstStyle/>
          <a:p>
            <a:fld id="{3752CA52-22BB-4543-BA92-59130FDBFD1F}" type="datetimeFigureOut">
              <a:rPr lang="ro-RO" smtClean="0"/>
              <a:t>26.11.2021</a:t>
            </a:fld>
            <a:endParaRPr lang="ro-RO"/>
          </a:p>
        </p:txBody>
      </p:sp>
      <p:sp>
        <p:nvSpPr>
          <p:cNvPr id="9" name="Slide Number Placeholder 8"/>
          <p:cNvSpPr>
            <a:spLocks noGrp="1"/>
          </p:cNvSpPr>
          <p:nvPr>
            <p:ph type="sldNum" sz="quarter" idx="11"/>
          </p:nvPr>
        </p:nvSpPr>
        <p:spPr/>
        <p:txBody>
          <a:bodyPr/>
          <a:lstStyle/>
          <a:p>
            <a:fld id="{A585ECFA-575F-4DB3-8D0E-D1336AEAF17A}" type="slidenum">
              <a:rPr lang="ro-RO" smtClean="0"/>
              <a:t>‹#›</a:t>
            </a:fld>
            <a:endParaRPr lang="ro-RO"/>
          </a:p>
        </p:txBody>
      </p:sp>
      <p:sp>
        <p:nvSpPr>
          <p:cNvPr id="10" name="Footer Placeholder 9"/>
          <p:cNvSpPr>
            <a:spLocks noGrp="1"/>
          </p:cNvSpPr>
          <p:nvPr>
            <p:ph type="ftr" sz="quarter" idx="12"/>
          </p:nvPr>
        </p:nvSpPr>
        <p:spPr/>
        <p:txBody>
          <a:bodyPr/>
          <a:lstStyle/>
          <a:p>
            <a:endParaRPr lang="ro-RO"/>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160000" cy="1143000"/>
          </a:xfrm>
          <a:prstGeom prst="rect">
            <a:avLst/>
          </a:prstGeom>
        </p:spPr>
        <p:txBody>
          <a:bodyPr vert="horz" lIns="91440" tIns="45720" rIns="91440" bIns="45720" rtlCol="0" anchor="ctr">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609600" y="1600200"/>
            <a:ext cx="10160000" cy="48006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Rectangle 6"/>
          <p:cNvSpPr/>
          <p:nvPr/>
        </p:nvSpPr>
        <p:spPr>
          <a:xfrm>
            <a:off x="11277600" y="0"/>
            <a:ext cx="9144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1277600" y="5486400"/>
            <a:ext cx="9144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11375717" y="5648960"/>
            <a:ext cx="73152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A585ECFA-575F-4DB3-8D0E-D1336AEAF17A}" type="slidenum">
              <a:rPr lang="ro-RO" smtClean="0"/>
              <a:t>‹#›</a:t>
            </a:fld>
            <a:endParaRPr lang="ro-RO"/>
          </a:p>
        </p:txBody>
      </p:sp>
      <p:sp>
        <p:nvSpPr>
          <p:cNvPr id="5" name="Footer Placeholder 4"/>
          <p:cNvSpPr>
            <a:spLocks noGrp="1"/>
          </p:cNvSpPr>
          <p:nvPr>
            <p:ph type="ftr" sz="quarter" idx="3"/>
          </p:nvPr>
        </p:nvSpPr>
        <p:spPr>
          <a:xfrm rot="16200000">
            <a:off x="10510428" y="3987800"/>
            <a:ext cx="2367281" cy="487680"/>
          </a:xfrm>
          <a:prstGeom prst="rect">
            <a:avLst/>
          </a:prstGeom>
        </p:spPr>
        <p:txBody>
          <a:bodyPr vert="horz" lIns="91440" tIns="45720" rIns="91440" bIns="45720" rtlCol="0" anchor="ctr"/>
          <a:lstStyle>
            <a:lvl1pPr algn="r">
              <a:defRPr sz="1200">
                <a:solidFill>
                  <a:schemeClr val="bg2"/>
                </a:solidFill>
              </a:defRPr>
            </a:lvl1pPr>
          </a:lstStyle>
          <a:p>
            <a:endParaRPr lang="ro-RO"/>
          </a:p>
        </p:txBody>
      </p:sp>
      <p:sp>
        <p:nvSpPr>
          <p:cNvPr id="4" name="Date Placeholder 3"/>
          <p:cNvSpPr>
            <a:spLocks noGrp="1"/>
          </p:cNvSpPr>
          <p:nvPr>
            <p:ph type="dt" sz="half" idx="2"/>
          </p:nvPr>
        </p:nvSpPr>
        <p:spPr>
          <a:xfrm rot="16200000">
            <a:off x="10474869" y="1584960"/>
            <a:ext cx="2438399" cy="487680"/>
          </a:xfrm>
          <a:prstGeom prst="rect">
            <a:avLst/>
          </a:prstGeom>
        </p:spPr>
        <p:txBody>
          <a:bodyPr vert="horz" lIns="91440" tIns="45720" rIns="91440" bIns="45720" rtlCol="0" anchor="ctr"/>
          <a:lstStyle>
            <a:lvl1pPr algn="l">
              <a:defRPr sz="1200">
                <a:solidFill>
                  <a:schemeClr val="bg2"/>
                </a:solidFill>
              </a:defRPr>
            </a:lvl1pPr>
          </a:lstStyle>
          <a:p>
            <a:fld id="{3752CA52-22BB-4543-BA92-59130FDBFD1F}" type="datetimeFigureOut">
              <a:rPr lang="ro-RO" smtClean="0"/>
              <a:t>26.11.2021</a:t>
            </a:fld>
            <a:endParaRPr lang="ro-RO"/>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9.jpe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cssas.unap.ro/ro/pdf_studii/implicatiile_globalizarii_asupra_securitatii_nationale.pdf" TargetMode="External"/><Relationship Id="rId2" Type="http://schemas.openxmlformats.org/officeDocument/2006/relationships/hyperlink" Target="http://www.neweuropereview.com/ROMANIAN/DUP&#258;-SFARSITUL-ISTORIEI.CFM"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8.gif"/><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Securitatea informatiilor este prioritatea decidentilor de business -  Crescend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718" y="125938"/>
            <a:ext cx="11020096" cy="646780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6" name="Picture 2" descr="Motivatia alegerii temei | Olaru Adri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60075" y="2173912"/>
            <a:ext cx="3704898" cy="277509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307428" y="314877"/>
            <a:ext cx="10846676" cy="1323439"/>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algn="ctr"/>
            <a:r>
              <a:rPr lang="vi-VN" sz="4000" b="1" i="1" dirty="0">
                <a:solidFill>
                  <a:schemeClr val="tx1"/>
                </a:solidFill>
              </a:rPr>
              <a:t>Determinarea implicațiilor securității globale asupra securității naționale</a:t>
            </a:r>
            <a:endParaRPr lang="ru-MO" sz="4000" b="1" i="1" dirty="0">
              <a:solidFill>
                <a:schemeClr val="tx1"/>
              </a:solidFill>
            </a:endParaRPr>
          </a:p>
        </p:txBody>
      </p:sp>
      <p:sp>
        <p:nvSpPr>
          <p:cNvPr id="3" name="Прямоугольник 2"/>
          <p:cNvSpPr/>
          <p:nvPr/>
        </p:nvSpPr>
        <p:spPr>
          <a:xfrm>
            <a:off x="5353368" y="5885857"/>
            <a:ext cx="5887446" cy="707886"/>
          </a:xfrm>
          <a:prstGeom prst="rect">
            <a:avLst/>
          </a:prstGeom>
        </p:spPr>
        <p:txBody>
          <a:bodyPr wrap="none">
            <a:spAutoFit/>
          </a:bodyPr>
          <a:lstStyle/>
          <a:p>
            <a:r>
              <a:rPr lang="ro-RO" sz="2000" b="1" i="1" dirty="0" smtClean="0">
                <a:solidFill>
                  <a:schemeClr val="bg1"/>
                </a:solidFill>
              </a:rPr>
              <a:t>Realizat: Chiosa Elena, Lungu Mihaela, Postovan Tinia</a:t>
            </a:r>
          </a:p>
          <a:p>
            <a:r>
              <a:rPr lang="ro-RO" sz="2000" b="1" i="1" dirty="0" smtClean="0">
                <a:solidFill>
                  <a:schemeClr val="bg1"/>
                </a:solidFill>
              </a:rPr>
              <a:t>Coordonator: Ilasciuc A.,lector</a:t>
            </a:r>
            <a:endParaRPr lang="ru-MO" sz="2000" dirty="0">
              <a:solidFill>
                <a:schemeClr val="bg1"/>
              </a:solidFill>
            </a:endParaRPr>
          </a:p>
        </p:txBody>
      </p:sp>
    </p:spTree>
    <p:extLst>
      <p:ext uri="{BB962C8B-B14F-4D97-AF65-F5344CB8AC3E}">
        <p14:creationId xmlns:p14="http://schemas.microsoft.com/office/powerpoint/2010/main" val="379165418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6483" y="549379"/>
            <a:ext cx="11035862" cy="593408"/>
          </a:xfrm>
        </p:spPr>
        <p:txBody>
          <a:bodyPr>
            <a:noAutofit/>
          </a:bodyPr>
          <a:lstStyle/>
          <a:p>
            <a:pPr algn="ctr"/>
            <a:r>
              <a:rPr lang="ro-RO" sz="2800" dirty="0">
                <a:solidFill>
                  <a:schemeClr val="tx1"/>
                </a:solidFill>
                <a:latin typeface="Times New Roman" panose="02020603050405020304" pitchFamily="18" charset="0"/>
              </a:rPr>
              <a:t>Globalizarea are următoarele rezultate directe şi indirecte asupra </a:t>
            </a:r>
            <a:r>
              <a:rPr lang="en-US" sz="2800" dirty="0" smtClean="0">
                <a:solidFill>
                  <a:schemeClr val="tx1"/>
                </a:solidFill>
                <a:latin typeface="Times New Roman" panose="02020603050405020304" pitchFamily="18" charset="0"/>
              </a:rPr>
              <a:t/>
            </a:r>
            <a:br>
              <a:rPr lang="en-US" sz="2800" dirty="0" smtClean="0">
                <a:solidFill>
                  <a:schemeClr val="tx1"/>
                </a:solidFill>
                <a:latin typeface="Times New Roman" panose="02020603050405020304" pitchFamily="18" charset="0"/>
              </a:rPr>
            </a:br>
            <a:r>
              <a:rPr lang="ro-RO" sz="2800" dirty="0" smtClean="0">
                <a:solidFill>
                  <a:schemeClr val="tx1"/>
                </a:solidFill>
                <a:latin typeface="Times New Roman" panose="02020603050405020304" pitchFamily="18" charset="0"/>
              </a:rPr>
              <a:t>securității </a:t>
            </a:r>
            <a:r>
              <a:rPr lang="ro-RO" sz="2800" dirty="0">
                <a:solidFill>
                  <a:schemeClr val="tx1"/>
                </a:solidFill>
                <a:latin typeface="Times New Roman" panose="02020603050405020304" pitchFamily="18" charset="0"/>
              </a:rPr>
              <a:t>naționale: </a:t>
            </a:r>
            <a:br>
              <a:rPr lang="ro-RO" sz="2800" dirty="0">
                <a:solidFill>
                  <a:schemeClr val="tx1"/>
                </a:solidFill>
                <a:latin typeface="Times New Roman" panose="02020603050405020304" pitchFamily="18" charset="0"/>
              </a:rPr>
            </a:br>
            <a:endParaRPr lang="ro-RO" sz="2800" dirty="0">
              <a:solidFill>
                <a:schemeClr val="tx1"/>
              </a:solidFill>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2635207525"/>
              </p:ext>
            </p:extLst>
          </p:nvPr>
        </p:nvGraphicFramePr>
        <p:xfrm>
          <a:off x="411480" y="1363504"/>
          <a:ext cx="11597640" cy="52778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098" name="Picture 2" descr="Use of Machine Learning for your businesses - Mobinius : Mobiniu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1497723"/>
            <a:ext cx="5145405" cy="231260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434702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Объект 4"/>
          <p:cNvGraphicFramePr>
            <a:graphicFrameLocks noGrp="1"/>
          </p:cNvGraphicFramePr>
          <p:nvPr>
            <p:ph idx="1"/>
            <p:extLst>
              <p:ext uri="{D42A27DB-BD31-4B8C-83A1-F6EECF244321}">
                <p14:modId xmlns:p14="http://schemas.microsoft.com/office/powerpoint/2010/main" val="4174389825"/>
              </p:ext>
            </p:extLst>
          </p:nvPr>
        </p:nvGraphicFramePr>
        <p:xfrm>
          <a:off x="126124" y="141890"/>
          <a:ext cx="11083159" cy="65742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75247589"/>
      </p:ext>
    </p:extLst>
  </p:cSld>
  <p:clrMapOvr>
    <a:masterClrMapping/>
  </p:clrMapOvr>
  <p:transition spd="slow">
    <p:randomBar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78371" y="1245253"/>
            <a:ext cx="10625959" cy="4993931"/>
          </a:xfrm>
          <a:prstGeom prst="rect">
            <a:avLst/>
          </a:prstGeom>
          <a:solidFill>
            <a:schemeClr val="accent2">
              <a:lumMod val="75000"/>
            </a:schemeClr>
          </a:solidFill>
        </p:spPr>
        <p:style>
          <a:lnRef idx="1">
            <a:schemeClr val="accent4"/>
          </a:lnRef>
          <a:fillRef idx="2">
            <a:schemeClr val="accent4"/>
          </a:fillRef>
          <a:effectRef idx="1">
            <a:schemeClr val="accent4"/>
          </a:effectRef>
          <a:fontRef idx="minor">
            <a:schemeClr val="dk1"/>
          </a:fontRef>
        </p:style>
        <p:txBody>
          <a:bodyPr wrap="square">
            <a:spAutoFit/>
          </a:bodyPr>
          <a:lstStyle/>
          <a:p>
            <a:pPr algn="ctr">
              <a:lnSpc>
                <a:spcPct val="200000"/>
              </a:lnSpc>
              <a:tabLst>
                <a:tab pos="228600" algn="l"/>
              </a:tabLst>
            </a:pPr>
            <a:r>
              <a:rPr lang="ro-RO" b="1" dirty="0">
                <a:latin typeface="Times New Roman" panose="02020603050405020304" pitchFamily="18" charset="0"/>
                <a:ea typeface="Times New Roman" panose="02020603050405020304" pitchFamily="18" charset="0"/>
              </a:rPr>
              <a:t>Noile abordări privind asigurarea securității - naționale, regionale și globale - arată că există o strânsă legătură între globalizare și securitate. Într-o lume caracterizată de globalizare (amenințări, piețe, mass-media globale etc.), securitatea națională este marcată profund de implicațiile acesteia.</a:t>
            </a:r>
          </a:p>
          <a:p>
            <a:pPr algn="ctr">
              <a:lnSpc>
                <a:spcPct val="200000"/>
              </a:lnSpc>
              <a:tabLst>
                <a:tab pos="228600" algn="l"/>
              </a:tabLst>
            </a:pPr>
            <a:r>
              <a:rPr lang="ro-RO" b="1" dirty="0">
                <a:latin typeface="Times New Roman" panose="02020603050405020304" pitchFamily="18" charset="0"/>
                <a:ea typeface="Times New Roman" panose="02020603050405020304" pitchFamily="18" charset="0"/>
              </a:rPr>
              <a:t>        Ce ține de procesul de globalizare, până la moment nu există o definiție    universal acceptată și nici definitivă întrucât acesta presupune o multitudine de procese complexe privind domenii diverse ale societății </a:t>
            </a:r>
            <a:r>
              <a:rPr lang="ro-RO" b="1" dirty="0" smtClean="0">
                <a:latin typeface="Times New Roman" panose="02020603050405020304" pitchFamily="18" charset="0"/>
                <a:ea typeface="Times New Roman" panose="02020603050405020304" pitchFamily="18" charset="0"/>
              </a:rPr>
              <a:t>umane. Prin </a:t>
            </a:r>
            <a:r>
              <a:rPr lang="ro-RO" b="1" dirty="0">
                <a:latin typeface="Times New Roman" panose="02020603050405020304" pitchFamily="18" charset="0"/>
                <a:ea typeface="Times New Roman" panose="02020603050405020304" pitchFamily="18" charset="0"/>
              </a:rPr>
              <a:t>urmare, efectele globalizării demonstrează că acest proces complex influențează considerabil problema securității. Eforturile complexe și multiple de asigurare a securității naționale trebuie să vizeze, deopotrivă, securitatea regională și securitatea globală. Pentru că există o determinare globală și regională a securității naționale.</a:t>
            </a:r>
          </a:p>
        </p:txBody>
      </p:sp>
      <p:sp>
        <p:nvSpPr>
          <p:cNvPr id="3" name="Прямоугольник 2"/>
          <p:cNvSpPr/>
          <p:nvPr/>
        </p:nvSpPr>
        <p:spPr>
          <a:xfrm>
            <a:off x="4610765" y="46223"/>
            <a:ext cx="2161169" cy="915251"/>
          </a:xfrm>
          <a:prstGeom prst="rect">
            <a:avLst/>
          </a:prstGeom>
        </p:spPr>
        <p:txBody>
          <a:bodyPr wrap="none">
            <a:spAutoFit/>
          </a:bodyPr>
          <a:lstStyle/>
          <a:p>
            <a:pPr>
              <a:lnSpc>
                <a:spcPct val="200000"/>
              </a:lnSpc>
            </a:pPr>
            <a:r>
              <a:rPr lang="ro-RO" sz="3200" b="1" dirty="0">
                <a:latin typeface="Tahoma" panose="020B0604030504040204" pitchFamily="34" charset="0"/>
                <a:ea typeface="Tahoma" panose="020B0604030504040204" pitchFamily="34" charset="0"/>
                <a:cs typeface="Tahoma" panose="020B0604030504040204" pitchFamily="34" charset="0"/>
              </a:rPr>
              <a:t>Concluzie</a:t>
            </a:r>
          </a:p>
        </p:txBody>
      </p:sp>
      <p:sp>
        <p:nvSpPr>
          <p:cNvPr id="4" name="Стрелка вниз 3"/>
          <p:cNvSpPr/>
          <p:nvPr/>
        </p:nvSpPr>
        <p:spPr>
          <a:xfrm>
            <a:off x="867103" y="203655"/>
            <a:ext cx="1213945" cy="1041598"/>
          </a:xfrm>
          <a:prstGeom prst="down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MO"/>
          </a:p>
        </p:txBody>
      </p:sp>
      <p:sp>
        <p:nvSpPr>
          <p:cNvPr id="5" name="Стрелка вниз 4"/>
          <p:cNvSpPr/>
          <p:nvPr/>
        </p:nvSpPr>
        <p:spPr>
          <a:xfrm>
            <a:off x="9643241" y="203655"/>
            <a:ext cx="1213945" cy="1041598"/>
          </a:xfrm>
          <a:prstGeom prst="down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MO"/>
          </a:p>
        </p:txBody>
      </p:sp>
    </p:spTree>
    <p:extLst>
      <p:ext uri="{BB962C8B-B14F-4D97-AF65-F5344CB8AC3E}">
        <p14:creationId xmlns:p14="http://schemas.microsoft.com/office/powerpoint/2010/main" val="3211000331"/>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45B07B11-89F9-4013-B8B2-DF0B0DEE14B8}"/>
              </a:ext>
            </a:extLst>
          </p:cNvPr>
          <p:cNvSpPr txBox="1"/>
          <p:nvPr/>
        </p:nvSpPr>
        <p:spPr>
          <a:xfrm>
            <a:off x="0" y="512867"/>
            <a:ext cx="11067393" cy="6144759"/>
          </a:xfrm>
          <a:prstGeom prst="rect">
            <a:avLst/>
          </a:prstGeom>
          <a:solidFill>
            <a:schemeClr val="accent2">
              <a:lumMod val="60000"/>
              <a:lumOff val="40000"/>
            </a:schemeClr>
          </a:solidFill>
        </p:spPr>
        <p:txBody>
          <a:bodyPr wrap="square">
            <a:spAutoFit/>
          </a:bodyPr>
          <a:lstStyle/>
          <a:p>
            <a:pPr marL="285750" indent="-285750">
              <a:lnSpc>
                <a:spcPct val="115000"/>
              </a:lnSpc>
              <a:buFont typeface="Arial" panose="020B0604020202020204" pitchFamily="34" charset="0"/>
              <a:buChar char="•"/>
            </a:pPr>
            <a:r>
              <a:rPr lang="ro-RO" dirty="0" smtClean="0">
                <a:latin typeface="Times New Roman" panose="02020603050405020304" pitchFamily="18" charset="0"/>
                <a:ea typeface="Calibri" panose="020F0502020204030204" pitchFamily="34" charset="0"/>
                <a:cs typeface="Times New Roman" panose="02020603050405020304" pitchFamily="18" charset="0"/>
              </a:rPr>
              <a:t>AFANAS N. ASIGURAREA SECURITĂȚII NAȚIONALE ÎN CONTEXTUL GLOBALIZĂRII, IRIM, 2008, P. 45-49.</a:t>
            </a:r>
          </a:p>
          <a:p>
            <a:pPr marL="285750" indent="-285750">
              <a:lnSpc>
                <a:spcPct val="115000"/>
              </a:lnSpc>
              <a:buFont typeface="Arial" panose="020B0604020202020204" pitchFamily="34" charset="0"/>
              <a:buChar char="•"/>
            </a:pPr>
            <a:r>
              <a:rPr lang="ro-RO" dirty="0" smtClean="0">
                <a:latin typeface="Times New Roman" panose="02020603050405020304" pitchFamily="18" charset="0"/>
                <a:ea typeface="Calibri" panose="020F0502020204030204" pitchFamily="34" charset="0"/>
                <a:cs typeface="Times New Roman" panose="02020603050405020304" pitchFamily="18" charset="0"/>
              </a:rPr>
              <a:t>CARTA ALBĂ A SECURITĂȚII ŞI APĂRĂRII NAȚIONALE A GUVERNULUI, 13 MAI 2004, ÎN MONITORUL OFICIAL, PARTEA I, NR. 540 BIS, DIN 16 IUNIE 2004.</a:t>
            </a:r>
          </a:p>
          <a:p>
            <a:pPr marL="285750" indent="-285750">
              <a:lnSpc>
                <a:spcPct val="115000"/>
              </a:lnSpc>
              <a:buFont typeface="Arial" panose="020B0604020202020204" pitchFamily="34" charset="0"/>
              <a:buChar char="•"/>
            </a:pPr>
            <a:r>
              <a:rPr lang="en-US" dirty="0" smtClean="0">
                <a:latin typeface="Times New Roman" panose="02020603050405020304" pitchFamily="18" charset="0"/>
                <a:ea typeface="Calibri" panose="020F0502020204030204" pitchFamily="34" charset="0"/>
                <a:cs typeface="Times New Roman" panose="02020603050405020304" pitchFamily="18" charset="0"/>
              </a:rPr>
              <a:t>HELD </a:t>
            </a:r>
            <a:r>
              <a:rPr lang="ro-RO" dirty="0" smtClean="0">
                <a:latin typeface="Times New Roman" panose="02020603050405020304" pitchFamily="18" charset="0"/>
                <a:ea typeface="Calibri" panose="020F0502020204030204" pitchFamily="34" charset="0"/>
                <a:cs typeface="Times New Roman" panose="02020603050405020304" pitchFamily="18" charset="0"/>
              </a:rPr>
              <a:t>D. </a:t>
            </a:r>
            <a:r>
              <a:rPr lang="en-US" dirty="0" smtClean="0">
                <a:latin typeface="Times New Roman" panose="02020603050405020304" pitchFamily="18" charset="0"/>
                <a:ea typeface="Calibri" panose="020F0502020204030204" pitchFamily="34" charset="0"/>
                <a:cs typeface="Times New Roman" panose="02020603050405020304" pitchFamily="18" charset="0"/>
              </a:rPr>
              <a:t>GOVERNMENT AND OPPOSITION, 2004</a:t>
            </a:r>
            <a:r>
              <a:rPr lang="ro-RO" dirty="0" smtClean="0">
                <a:latin typeface="Times New Roman" panose="02020603050405020304" pitchFamily="18" charset="0"/>
                <a:ea typeface="Calibri" panose="020F0502020204030204" pitchFamily="34" charset="0"/>
                <a:cs typeface="Times New Roman" panose="02020603050405020304" pitchFamily="18" charset="0"/>
              </a:rPr>
              <a:t>.</a:t>
            </a:r>
            <a:endParaRPr lang="ro-RO" dirty="0">
              <a:latin typeface="Times New Roman" panose="02020603050405020304" pitchFamily="18" charset="0"/>
              <a:ea typeface="Calibri" panose="020F0502020204030204" pitchFamily="34" charset="0"/>
              <a:cs typeface="Times New Roman" panose="02020603050405020304" pitchFamily="18" charset="0"/>
            </a:endParaRPr>
          </a:p>
          <a:p>
            <a:pPr marL="285750" indent="-285750">
              <a:lnSpc>
                <a:spcPct val="115000"/>
              </a:lnSpc>
              <a:buFont typeface="Arial" panose="020B0604020202020204" pitchFamily="34" charset="0"/>
              <a:buChar char="•"/>
            </a:pPr>
            <a:r>
              <a:rPr lang="ro-RO" dirty="0" smtClean="0">
                <a:latin typeface="Times New Roman" panose="02020603050405020304" pitchFamily="18" charset="0"/>
                <a:ea typeface="Calibri" panose="020F0502020204030204" pitchFamily="34" charset="0"/>
                <a:cs typeface="Times New Roman" panose="02020603050405020304" pitchFamily="18" charset="0"/>
              </a:rPr>
              <a:t>HELD D., </a:t>
            </a:r>
            <a:r>
              <a:rPr lang="en-US" dirty="0" smtClean="0">
                <a:latin typeface="Times New Roman" panose="02020603050405020304" pitchFamily="18" charset="0"/>
                <a:ea typeface="Calibri" panose="020F0502020204030204" pitchFamily="34" charset="0"/>
                <a:cs typeface="Times New Roman" panose="02020603050405020304" pitchFamily="18" charset="0"/>
              </a:rPr>
              <a:t>MCGREW</a:t>
            </a:r>
            <a:r>
              <a:rPr lang="ro-RO" dirty="0" smtClean="0">
                <a:latin typeface="Times New Roman" panose="02020603050405020304" pitchFamily="18" charset="0"/>
                <a:ea typeface="Calibri" panose="020F0502020204030204" pitchFamily="34" charset="0"/>
                <a:cs typeface="Times New Roman" panose="02020603050405020304" pitchFamily="18" charset="0"/>
              </a:rPr>
              <a:t> A., </a:t>
            </a:r>
            <a:r>
              <a:rPr lang="en-US" dirty="0" smtClean="0">
                <a:latin typeface="Times New Roman" panose="02020603050405020304" pitchFamily="18" charset="0"/>
                <a:ea typeface="Calibri" panose="020F0502020204030204" pitchFamily="34" charset="0"/>
                <a:cs typeface="Times New Roman" panose="02020603050405020304" pitchFamily="18" charset="0"/>
              </a:rPr>
              <a:t>GOLDBLATT</a:t>
            </a:r>
            <a:r>
              <a:rPr lang="ro-RO" dirty="0" smtClean="0">
                <a:latin typeface="Times New Roman" panose="02020603050405020304" pitchFamily="18" charset="0"/>
                <a:ea typeface="Calibri" panose="020F0502020204030204" pitchFamily="34" charset="0"/>
                <a:cs typeface="Times New Roman" panose="02020603050405020304" pitchFamily="18" charset="0"/>
              </a:rPr>
              <a:t> D. AND </a:t>
            </a:r>
            <a:r>
              <a:rPr lang="en-US" dirty="0" smtClean="0">
                <a:latin typeface="Times New Roman" panose="02020603050405020304" pitchFamily="18" charset="0"/>
                <a:ea typeface="Calibri" panose="020F0502020204030204" pitchFamily="34" charset="0"/>
                <a:cs typeface="Times New Roman" panose="02020603050405020304" pitchFamily="18" charset="0"/>
              </a:rPr>
              <a:t>PERRATON </a:t>
            </a:r>
            <a:r>
              <a:rPr lang="ro-RO" dirty="0" smtClean="0">
                <a:latin typeface="Times New Roman" panose="02020603050405020304" pitchFamily="18" charset="0"/>
                <a:ea typeface="Calibri" panose="020F0502020204030204" pitchFamily="34" charset="0"/>
                <a:cs typeface="Times New Roman" panose="02020603050405020304" pitchFamily="18" charset="0"/>
              </a:rPr>
              <a:t>D. </a:t>
            </a:r>
            <a:r>
              <a:rPr lang="en-US" dirty="0" smtClean="0">
                <a:latin typeface="Times New Roman" panose="02020603050405020304" pitchFamily="18" charset="0"/>
                <a:ea typeface="Calibri" panose="020F0502020204030204" pitchFamily="34" charset="0"/>
                <a:cs typeface="Times New Roman" panose="02020603050405020304" pitchFamily="18" charset="0"/>
              </a:rPr>
              <a:t> DAVID AND JONATHAN</a:t>
            </a:r>
            <a:r>
              <a:rPr lang="ro-RO" dirty="0" smtClean="0">
                <a:latin typeface="Times New Roman" panose="02020603050405020304" pitchFamily="18" charset="0"/>
                <a:ea typeface="Calibri" panose="020F0502020204030204" pitchFamily="34" charset="0"/>
                <a:cs typeface="Times New Roman" panose="02020603050405020304" pitchFamily="18" charset="0"/>
              </a:rPr>
              <a:t>. </a:t>
            </a:r>
            <a:r>
              <a:rPr lang="en-US" dirty="0" smtClean="0">
                <a:latin typeface="Times New Roman" panose="02020603050405020304" pitchFamily="18" charset="0"/>
                <a:ea typeface="Calibri" panose="020F0502020204030204" pitchFamily="34" charset="0"/>
                <a:cs typeface="Times New Roman" panose="02020603050405020304" pitchFamily="18" charset="0"/>
              </a:rPr>
              <a:t>GLOBAL </a:t>
            </a:r>
            <a:r>
              <a:rPr lang="ro-RO" dirty="0" smtClean="0">
                <a:latin typeface="Times New Roman" panose="02020603050405020304" pitchFamily="18" charset="0"/>
                <a:ea typeface="Times New Roman" panose="02020603050405020304" pitchFamily="18" charset="0"/>
                <a:cs typeface="Times New Roman" panose="02020603050405020304" pitchFamily="18" charset="0"/>
              </a:rPr>
              <a:t>KUGLER R. UN </a:t>
            </a:r>
            <a:r>
              <a:rPr lang="fr-FR" dirty="0" smtClean="0">
                <a:latin typeface="Times New Roman" panose="02020603050405020304" pitchFamily="18" charset="0"/>
                <a:ea typeface="Times New Roman" panose="02020603050405020304" pitchFamily="18" charset="0"/>
                <a:cs typeface="Times New Roman" panose="02020603050405020304" pitchFamily="18" charset="0"/>
              </a:rPr>
              <a:t>INTERNATIONALISME SPÉCIFIQUEMENT AMÉRICAIN QUI RÉPOND A LA MONDIALISATION, </a:t>
            </a:r>
            <a:r>
              <a:rPr lang="ro-RO" dirty="0" smtClean="0">
                <a:latin typeface="Times New Roman" panose="02020603050405020304" pitchFamily="18" charset="0"/>
                <a:ea typeface="Times New Roman" panose="02020603050405020304" pitchFamily="18" charset="0"/>
                <a:cs typeface="Times New Roman" panose="02020603050405020304" pitchFamily="18" charset="0"/>
              </a:rPr>
              <a:t>HTTP://USINFO.STATE.GOV/JOURNALS/ITPS/1202/IJPF/ FKUGLER.HTM</a:t>
            </a:r>
          </a:p>
          <a:p>
            <a:pPr marL="285750" indent="-285750">
              <a:lnSpc>
                <a:spcPct val="115000"/>
              </a:lnSpc>
              <a:buFont typeface="Arial" panose="020B0604020202020204" pitchFamily="34" charset="0"/>
              <a:buChar char="•"/>
            </a:pPr>
            <a:r>
              <a:rPr lang="ro-RO" dirty="0" smtClean="0">
                <a:latin typeface="Times New Roman" panose="02020603050405020304" pitchFamily="18" charset="0"/>
                <a:ea typeface="Calibri" panose="020F0502020204030204" pitchFamily="34" charset="0"/>
                <a:cs typeface="Times New Roman" panose="02020603050405020304" pitchFamily="18" charset="0"/>
              </a:rPr>
              <a:t>MUREŞAN M., VĂDUVA GH, RĂZBOIUL VIITORULUI, VIITORUL RĂZBOIULUI, EDITURA UNIVERSITĂȚII NAȚIONALE DE APĂRARE, BUCUREȘTI, 2004, PP. 156, 162-165.</a:t>
            </a:r>
          </a:p>
          <a:p>
            <a:pPr marL="285750" indent="-285750">
              <a:lnSpc>
                <a:spcPct val="115000"/>
              </a:lnSpc>
              <a:buFont typeface="Arial" panose="020B0604020202020204" pitchFamily="34" charset="0"/>
              <a:buChar char="•"/>
            </a:pPr>
            <a:r>
              <a:rPr lang="ro-RO" dirty="0" smtClean="0">
                <a:latin typeface="Times New Roman" panose="02020603050405020304" pitchFamily="18" charset="0"/>
                <a:ea typeface="Calibri" panose="020F0502020204030204" pitchFamily="34" charset="0"/>
                <a:cs typeface="Times New Roman" panose="02020603050405020304" pitchFamily="18" charset="0"/>
              </a:rPr>
              <a:t>NORMAN A. BAILEY, CRITON M. ZOAKOS, DUPĂ SFÂRȘITUL ISTORIEI, </a:t>
            </a:r>
            <a:r>
              <a:rPr lang="ro-RO" dirty="0" smtClean="0">
                <a:latin typeface="Times New Roman" panose="02020603050405020304" pitchFamily="18" charset="0"/>
                <a:ea typeface="Calibri" panose="020F0502020204030204" pitchFamily="34" charset="0"/>
                <a:cs typeface="Times New Roman" panose="02020603050405020304" pitchFamily="18" charset="0"/>
                <a:hlinkClick r:id="rId2"/>
              </a:rPr>
              <a:t>WWW.NEWEUROPEREVIEW.COM/ROMANIAN/DUPĂ-SFARSITUL-ISTORIEI.CFM</a:t>
            </a:r>
            <a:endParaRPr lang="ro-RO" dirty="0" smtClean="0">
              <a:latin typeface="Times New Roman" panose="02020603050405020304" pitchFamily="18" charset="0"/>
              <a:ea typeface="Calibri" panose="020F0502020204030204" pitchFamily="34" charset="0"/>
              <a:cs typeface="Times New Roman" panose="02020603050405020304" pitchFamily="18" charset="0"/>
            </a:endParaRPr>
          </a:p>
          <a:p>
            <a:pPr marL="285750" indent="-285750">
              <a:lnSpc>
                <a:spcPct val="115000"/>
              </a:lnSpc>
              <a:buFont typeface="Arial" panose="020B0604020202020204" pitchFamily="34" charset="0"/>
              <a:buChar char="•"/>
            </a:pPr>
            <a:r>
              <a:rPr lang="ro-RO" dirty="0" smtClean="0">
                <a:latin typeface="Times New Roman" panose="02020603050405020304" pitchFamily="18" charset="0"/>
                <a:ea typeface="Calibri" panose="020F0502020204030204" pitchFamily="34" charset="0"/>
                <a:cs typeface="Times New Roman" panose="02020603050405020304" pitchFamily="18" charset="0"/>
              </a:rPr>
              <a:t>POPA V. IMPLICAȚIILE GLOBALIZĂRII ASUPRA SECURITĂȚII NAȚIONALE. EDITURA UNIVERSITĂȚII NAȚIONALE DE APĂRARE „CAROL I” BUCUREȘTI, 2005 ISBN 973-663-260-1 </a:t>
            </a:r>
            <a:r>
              <a:rPr lang="ro-RO" u="sng" dirty="0" smtClean="0">
                <a:latin typeface="Times New Roman" panose="02020603050405020304" pitchFamily="18" charset="0"/>
                <a:ea typeface="Calibri" panose="020F0502020204030204" pitchFamily="34" charset="0"/>
                <a:cs typeface="Times New Roman" panose="02020603050405020304" pitchFamily="18" charset="0"/>
                <a:hlinkClick r:id="rId3">
                  <a:extLst>
                    <a:ext uri="{A12FA001-AC4F-418D-AE19-62706E023703}">
                      <ahyp:hlinkClr xmlns="" xmlns:ahyp="http://schemas.microsoft.com/office/drawing/2018/hyperlinkcolor" val="tx"/>
                    </a:ext>
                  </a:extLst>
                </a:hlinkClick>
              </a:rPr>
              <a:t>HTTPS://CSSAS.UNAP.RO/RO/PDF_STUDII/IMPLICATIILE_GLOBALIZARII_ASUPRA_SECURITATII_NATIONALE.PDF</a:t>
            </a:r>
            <a:r>
              <a:rPr lang="ro-RO" dirty="0" smtClean="0">
                <a:latin typeface="Times New Roman" panose="02020603050405020304" pitchFamily="18" charset="0"/>
                <a:ea typeface="Calibri" panose="020F0502020204030204" pitchFamily="34" charset="0"/>
                <a:cs typeface="Times New Roman" panose="02020603050405020304" pitchFamily="18" charset="0"/>
              </a:rPr>
              <a:t> </a:t>
            </a:r>
          </a:p>
          <a:p>
            <a:pPr marL="285750" indent="-285750">
              <a:lnSpc>
                <a:spcPct val="115000"/>
              </a:lnSpc>
              <a:buFont typeface="Arial" panose="020B0604020202020204" pitchFamily="34" charset="0"/>
              <a:buChar char="•"/>
            </a:pPr>
            <a:r>
              <a:rPr lang="ro-RO" dirty="0" smtClean="0">
                <a:latin typeface="Times New Roman" panose="02020603050405020304" pitchFamily="18" charset="0"/>
                <a:ea typeface="Times New Roman" panose="02020603050405020304" pitchFamily="18" charset="0"/>
                <a:cs typeface="Times New Roman" panose="02020603050405020304" pitchFamily="18" charset="0"/>
              </a:rPr>
              <a:t>WEBER S., </a:t>
            </a:r>
            <a:r>
              <a:rPr lang="en-US" i="1" dirty="0" smtClean="0">
                <a:latin typeface="Times New Roman" panose="02020603050405020304" pitchFamily="18" charset="0"/>
                <a:ea typeface="Times New Roman" panose="02020603050405020304" pitchFamily="18" charset="0"/>
                <a:cs typeface="Times New Roman" panose="02020603050405020304" pitchFamily="18" charset="0"/>
              </a:rPr>
              <a:t>SHAPING THE POST-WAR BALANCE OF POWER: MULTILATERALISM IN NATO,</a:t>
            </a:r>
            <a:r>
              <a:rPr lang="ro-RO" i="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o-RO" dirty="0" smtClean="0">
                <a:latin typeface="Times New Roman" panose="02020603050405020304" pitchFamily="18" charset="0"/>
                <a:ea typeface="Times New Roman" panose="02020603050405020304" pitchFamily="18" charset="0"/>
                <a:cs typeface="Times New Roman" panose="02020603050405020304" pitchFamily="18" charset="0"/>
              </a:rPr>
              <a:t>ÎN </a:t>
            </a:r>
            <a:r>
              <a:rPr lang="en-US" dirty="0" smtClean="0">
                <a:latin typeface="Times New Roman" panose="02020603050405020304" pitchFamily="18" charset="0"/>
                <a:ea typeface="Times New Roman" panose="02020603050405020304" pitchFamily="18" charset="0"/>
                <a:cs typeface="Times New Roman" panose="02020603050405020304" pitchFamily="18" charset="0"/>
              </a:rPr>
              <a:t>J.G. RUGGIE (COORD.), MULTILATERALISM MATTERS,</a:t>
            </a:r>
            <a:r>
              <a:rPr lang="en-US"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ea typeface="Times New Roman" panose="02020603050405020304" pitchFamily="18" charset="0"/>
                <a:cs typeface="Times New Roman" panose="02020603050405020304" pitchFamily="18" charset="0"/>
              </a:rPr>
              <a:t>NEW YORK, COLUMBIA UNIVERSITY PRESS, 1993, CITAT DE DAVID HELD ET AL., OP. CIT., P. 175. </a:t>
            </a:r>
            <a:endParaRPr lang="en-US"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Прямоугольник 2"/>
          <p:cNvSpPr/>
          <p:nvPr/>
        </p:nvSpPr>
        <p:spPr>
          <a:xfrm>
            <a:off x="4547707" y="-47324"/>
            <a:ext cx="1516762" cy="646331"/>
          </a:xfrm>
          <a:prstGeom prst="rect">
            <a:avLst/>
          </a:prstGeom>
        </p:spPr>
        <p:txBody>
          <a:bodyPr wrap="none">
            <a:spAutoFit/>
          </a:bodyPr>
          <a:lstStyle/>
          <a:p>
            <a:pPr>
              <a:lnSpc>
                <a:spcPct val="200000"/>
              </a:lnSpc>
            </a:pPr>
            <a:r>
              <a:rPr lang="ro-RO" b="1" dirty="0">
                <a:latin typeface="Tahoma" panose="020B0604030504040204" pitchFamily="34" charset="0"/>
                <a:ea typeface="Tahoma" panose="020B0604030504040204" pitchFamily="34" charset="0"/>
                <a:cs typeface="Tahoma" panose="020B0604030504040204" pitchFamily="34" charset="0"/>
              </a:rPr>
              <a:t>Bibliografie</a:t>
            </a:r>
            <a:endParaRPr lang="ru-MO"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274920460"/>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57654" y="240804"/>
            <a:ext cx="11004332" cy="6617196"/>
          </a:xfrm>
          <a:prstGeom prst="rect">
            <a:avLst/>
          </a:prstGeom>
          <a:solidFill>
            <a:schemeClr val="accent2">
              <a:lumMod val="60000"/>
              <a:lumOff val="40000"/>
            </a:schemeClr>
          </a:solidFill>
        </p:spPr>
        <p:txBody>
          <a:bodyPr wrap="square">
            <a:spAutoFit/>
          </a:bodyPr>
          <a:lstStyle/>
          <a:p>
            <a:pPr algn="ctr"/>
            <a:r>
              <a:rPr lang="ro-RO" sz="3200" b="1" u="sng" dirty="0" smtClean="0">
                <a:latin typeface="Tahoma" panose="020B0604030504040204" pitchFamily="34" charset="0"/>
                <a:ea typeface="Tahoma" panose="020B0604030504040204" pitchFamily="34" charset="0"/>
                <a:cs typeface="Tahoma" panose="020B0604030504040204" pitchFamily="34" charset="0"/>
              </a:rPr>
              <a:t>Cuprins</a:t>
            </a:r>
          </a:p>
          <a:p>
            <a:pPr>
              <a:lnSpc>
                <a:spcPct val="200000"/>
              </a:lnSpc>
            </a:pPr>
            <a:r>
              <a:rPr lang="ro-RO" sz="2800" b="1" dirty="0" smtClean="0">
                <a:latin typeface="Tahoma" panose="020B0604030504040204" pitchFamily="34" charset="0"/>
                <a:ea typeface="Tahoma" panose="020B0604030504040204" pitchFamily="34" charset="0"/>
                <a:cs typeface="Tahoma" panose="020B0604030504040204" pitchFamily="34" charset="0"/>
              </a:rPr>
              <a:t>Introducere</a:t>
            </a:r>
          </a:p>
          <a:p>
            <a:pPr>
              <a:lnSpc>
                <a:spcPct val="200000"/>
              </a:lnSpc>
            </a:pPr>
            <a:r>
              <a:rPr lang="ro-RO" sz="2800" b="1" i="1" dirty="0" smtClean="0">
                <a:latin typeface="Tahoma" panose="020B0604030504040204" pitchFamily="34" charset="0"/>
                <a:ea typeface="Tahoma" panose="020B0604030504040204" pitchFamily="34" charset="0"/>
                <a:cs typeface="Tahoma" panose="020B0604030504040204" pitchFamily="34" charset="0"/>
              </a:rPr>
              <a:t>1. </a:t>
            </a:r>
            <a:r>
              <a:rPr lang="vi-VN" sz="2800" b="1" i="1" dirty="0" smtClean="0">
                <a:latin typeface="Tahoma" panose="020B0604030504040204" pitchFamily="34" charset="0"/>
                <a:ea typeface="Tahoma" panose="020B0604030504040204" pitchFamily="34" charset="0"/>
                <a:cs typeface="Tahoma" panose="020B0604030504040204" pitchFamily="34" charset="0"/>
              </a:rPr>
              <a:t>Securitatea </a:t>
            </a:r>
            <a:r>
              <a:rPr lang="vi-VN" sz="2800" b="1" i="1" dirty="0">
                <a:latin typeface="Tahoma" panose="020B0604030504040204" pitchFamily="34" charset="0"/>
                <a:ea typeface="Tahoma" panose="020B0604030504040204" pitchFamily="34" charset="0"/>
                <a:cs typeface="Tahoma" panose="020B0604030504040204" pitchFamily="34" charset="0"/>
              </a:rPr>
              <a:t>naţională, componentă a securităţii globale</a:t>
            </a:r>
            <a:endParaRPr lang="ro-RO" sz="2800" b="1" i="1" dirty="0" smtClean="0">
              <a:latin typeface="Tahoma" panose="020B0604030504040204" pitchFamily="34" charset="0"/>
              <a:ea typeface="Tahoma" panose="020B0604030504040204" pitchFamily="34" charset="0"/>
              <a:cs typeface="Tahoma" panose="020B0604030504040204" pitchFamily="34" charset="0"/>
            </a:endParaRPr>
          </a:p>
          <a:p>
            <a:pPr>
              <a:lnSpc>
                <a:spcPct val="200000"/>
              </a:lnSpc>
            </a:pPr>
            <a:r>
              <a:rPr lang="ro-RO" sz="2800" b="1" i="1" dirty="0" smtClean="0">
                <a:latin typeface="Tahoma" panose="020B0604030504040204" pitchFamily="34" charset="0"/>
                <a:ea typeface="Tahoma" panose="020B0604030504040204" pitchFamily="34" charset="0"/>
                <a:cs typeface="Tahoma" panose="020B0604030504040204" pitchFamily="34" charset="0"/>
              </a:rPr>
              <a:t>2. Miza ecuației globalizării, puncte pozitive și negative</a:t>
            </a:r>
          </a:p>
          <a:p>
            <a:pPr>
              <a:lnSpc>
                <a:spcPct val="200000"/>
              </a:lnSpc>
            </a:pPr>
            <a:r>
              <a:rPr lang="ro-RO" sz="2800" b="1" i="1" dirty="0" smtClean="0">
                <a:latin typeface="Tahoma" panose="020B0604030504040204" pitchFamily="34" charset="0"/>
                <a:ea typeface="Tahoma" panose="020B0604030504040204" pitchFamily="34" charset="0"/>
                <a:cs typeface="Tahoma" panose="020B0604030504040204" pitchFamily="34" charset="0"/>
              </a:rPr>
              <a:t>3. Domenii </a:t>
            </a:r>
            <a:r>
              <a:rPr lang="ro-RO" sz="2800" b="1" i="1" dirty="0">
                <a:latin typeface="Tahoma" panose="020B0604030504040204" pitchFamily="34" charset="0"/>
                <a:ea typeface="Tahoma" panose="020B0604030504040204" pitchFamily="34" charset="0"/>
                <a:cs typeface="Tahoma" panose="020B0604030504040204" pitchFamily="34" charset="0"/>
              </a:rPr>
              <a:t>generale de influență ale globalizării asupra securității </a:t>
            </a:r>
            <a:r>
              <a:rPr lang="ro-RO" sz="2800" b="1" i="1" dirty="0" smtClean="0">
                <a:latin typeface="Tahoma" panose="020B0604030504040204" pitchFamily="34" charset="0"/>
                <a:ea typeface="Tahoma" panose="020B0604030504040204" pitchFamily="34" charset="0"/>
                <a:cs typeface="Tahoma" panose="020B0604030504040204" pitchFamily="34" charset="0"/>
              </a:rPr>
              <a:t>naționale</a:t>
            </a:r>
          </a:p>
          <a:p>
            <a:pPr>
              <a:lnSpc>
                <a:spcPct val="200000"/>
              </a:lnSpc>
            </a:pPr>
            <a:r>
              <a:rPr lang="ro-RO" sz="2800" b="1" dirty="0" smtClean="0">
                <a:latin typeface="Tahoma" panose="020B0604030504040204" pitchFamily="34" charset="0"/>
                <a:ea typeface="Tahoma" panose="020B0604030504040204" pitchFamily="34" charset="0"/>
                <a:cs typeface="Tahoma" panose="020B0604030504040204" pitchFamily="34" charset="0"/>
              </a:rPr>
              <a:t>Concluzie</a:t>
            </a:r>
          </a:p>
          <a:p>
            <a:pPr>
              <a:lnSpc>
                <a:spcPct val="200000"/>
              </a:lnSpc>
            </a:pPr>
            <a:r>
              <a:rPr lang="ro-RO" sz="2800" b="1" dirty="0" smtClean="0">
                <a:latin typeface="Tahoma" panose="020B0604030504040204" pitchFamily="34" charset="0"/>
                <a:ea typeface="Tahoma" panose="020B0604030504040204" pitchFamily="34" charset="0"/>
                <a:cs typeface="Tahoma" panose="020B0604030504040204" pitchFamily="34" charset="0"/>
              </a:rPr>
              <a:t>Bibliografie</a:t>
            </a:r>
            <a:endParaRPr lang="ru-MO" sz="28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179201078"/>
      </p:ext>
    </p:extLst>
  </p:cSld>
  <p:clrMapOvr>
    <a:masterClrMapping/>
  </p:clrMapOvr>
  <p:transition spd="slow">
    <p:randomBa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нутый угол 8"/>
          <p:cNvSpPr/>
          <p:nvPr/>
        </p:nvSpPr>
        <p:spPr>
          <a:xfrm>
            <a:off x="5514517" y="4444663"/>
            <a:ext cx="5647469" cy="2308324"/>
          </a:xfrm>
          <a:prstGeom prst="foldedCorner">
            <a:avLst/>
          </a:prstGeom>
          <a:solidFill>
            <a:schemeClr val="accent2">
              <a:lumMod val="60000"/>
              <a:lumOff val="4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ctr"/>
            <a:endParaRPr lang="ru-MO"/>
          </a:p>
        </p:txBody>
      </p:sp>
      <p:sp>
        <p:nvSpPr>
          <p:cNvPr id="8" name="Загнутый угол 7"/>
          <p:cNvSpPr/>
          <p:nvPr/>
        </p:nvSpPr>
        <p:spPr>
          <a:xfrm>
            <a:off x="981403" y="901462"/>
            <a:ext cx="5557346" cy="3223542"/>
          </a:xfrm>
          <a:prstGeom prst="foldedCorner">
            <a:avLst/>
          </a:prstGeom>
          <a:solidFill>
            <a:schemeClr val="accent2"/>
          </a:solidFill>
        </p:spPr>
        <p:style>
          <a:lnRef idx="1">
            <a:schemeClr val="accent4"/>
          </a:lnRef>
          <a:fillRef idx="2">
            <a:schemeClr val="accent4"/>
          </a:fillRef>
          <a:effectRef idx="1">
            <a:schemeClr val="accent4"/>
          </a:effectRef>
          <a:fontRef idx="minor">
            <a:schemeClr val="dk1"/>
          </a:fontRef>
        </p:style>
        <p:txBody>
          <a:bodyPr rtlCol="0" anchor="ctr"/>
          <a:lstStyle/>
          <a:p>
            <a:pPr algn="ctr"/>
            <a:endParaRPr lang="ru-MO"/>
          </a:p>
        </p:txBody>
      </p:sp>
      <p:sp>
        <p:nvSpPr>
          <p:cNvPr id="3" name="Прямоугольник 2"/>
          <p:cNvSpPr/>
          <p:nvPr/>
        </p:nvSpPr>
        <p:spPr>
          <a:xfrm>
            <a:off x="922282" y="1082072"/>
            <a:ext cx="5675588" cy="2862322"/>
          </a:xfrm>
          <a:prstGeom prst="rect">
            <a:avLst/>
          </a:prstGeom>
        </p:spPr>
        <p:txBody>
          <a:bodyPr wrap="square">
            <a:spAutoFit/>
          </a:bodyPr>
          <a:lstStyle/>
          <a:p>
            <a:pPr algn="just"/>
            <a:r>
              <a:rPr lang="vi-VN" dirty="0" smtClean="0"/>
              <a:t>Asigurarea securității naționale în toate domeniile activității statului este unul din imperativele existenței acestuia ca subiect suveran și independent în raport cu celelalte state în politica mondială</a:t>
            </a:r>
            <a:r>
              <a:rPr lang="ro-RO" dirty="0" smtClean="0"/>
              <a:t>.</a:t>
            </a:r>
            <a:r>
              <a:rPr lang="vi-VN" dirty="0"/>
              <a:t> Procesele </a:t>
            </a:r>
            <a:r>
              <a:rPr lang="vi-VN" dirty="0" smtClean="0"/>
              <a:t>globalizării </a:t>
            </a:r>
            <a:r>
              <a:rPr lang="vi-VN" dirty="0"/>
              <a:t>impun statelor să caute noi instrumente și mecanisme de asigurare a propriei securități. Astfel, statele devin interdependente, în special în aspectele de securitate, depășesc granițele jurisdicțiilor naționale, prin urmare, frontiera nu mai este un scut care protejează statul. </a:t>
            </a:r>
            <a:endParaRPr lang="ru-MO" dirty="0"/>
          </a:p>
        </p:txBody>
      </p:sp>
      <p:sp>
        <p:nvSpPr>
          <p:cNvPr id="4" name="Прямоугольник 3"/>
          <p:cNvSpPr/>
          <p:nvPr/>
        </p:nvSpPr>
        <p:spPr>
          <a:xfrm>
            <a:off x="5486399" y="4444663"/>
            <a:ext cx="5517931" cy="2308324"/>
          </a:xfrm>
          <a:prstGeom prst="rect">
            <a:avLst/>
          </a:prstGeom>
        </p:spPr>
        <p:txBody>
          <a:bodyPr wrap="square">
            <a:spAutoFit/>
          </a:bodyPr>
          <a:lstStyle/>
          <a:p>
            <a:pPr algn="just"/>
            <a:r>
              <a:rPr lang="vi-VN" dirty="0"/>
              <a:t>Stabilitatea și securitatea statelor vecine presupune un grad înalt de siguranță pentru statul național. </a:t>
            </a:r>
            <a:r>
              <a:rPr lang="ro-RO" dirty="0"/>
              <a:t>E</a:t>
            </a:r>
            <a:r>
              <a:rPr lang="vi-VN" dirty="0"/>
              <a:t>cuația de securitate a lumii nu mai poate fi gândită în afara supremației americane, iar „sporirea securității globale este o componentă esențială a securității naționale“. Pericolele viitorului au un singur lucru în comun: ele nu respectă frontierele naționale</a:t>
            </a:r>
            <a:endParaRPr lang="ru-MO" dirty="0"/>
          </a:p>
        </p:txBody>
      </p:sp>
      <p:sp>
        <p:nvSpPr>
          <p:cNvPr id="5" name="Прямоугольник 4"/>
          <p:cNvSpPr/>
          <p:nvPr/>
        </p:nvSpPr>
        <p:spPr>
          <a:xfrm>
            <a:off x="4699966" y="0"/>
            <a:ext cx="2339102" cy="812402"/>
          </a:xfrm>
          <a:prstGeom prst="rect">
            <a:avLst/>
          </a:prstGeom>
        </p:spPr>
        <p:txBody>
          <a:bodyPr wrap="none">
            <a:spAutoFit/>
          </a:bodyPr>
          <a:lstStyle/>
          <a:p>
            <a:pPr>
              <a:lnSpc>
                <a:spcPct val="200000"/>
              </a:lnSpc>
            </a:pPr>
            <a:r>
              <a:rPr lang="ro-RO" sz="2800" b="1" dirty="0">
                <a:latin typeface="Tahoma" panose="020B0604030504040204" pitchFamily="34" charset="0"/>
                <a:ea typeface="Tahoma" panose="020B0604030504040204" pitchFamily="34" charset="0"/>
                <a:cs typeface="Tahoma" panose="020B0604030504040204" pitchFamily="34" charset="0"/>
              </a:rPr>
              <a:t>Introducere</a:t>
            </a:r>
          </a:p>
        </p:txBody>
      </p:sp>
      <p:sp>
        <p:nvSpPr>
          <p:cNvPr id="6" name="Стрелка вправо 5"/>
          <p:cNvSpPr/>
          <p:nvPr/>
        </p:nvSpPr>
        <p:spPr>
          <a:xfrm>
            <a:off x="70945" y="1082266"/>
            <a:ext cx="772510" cy="749937"/>
          </a:xfrm>
          <a:prstGeom prst="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ru-MO"/>
          </a:p>
        </p:txBody>
      </p:sp>
      <p:sp>
        <p:nvSpPr>
          <p:cNvPr id="7" name="Стрелка вправо 6"/>
          <p:cNvSpPr/>
          <p:nvPr/>
        </p:nvSpPr>
        <p:spPr>
          <a:xfrm>
            <a:off x="4742007" y="4372642"/>
            <a:ext cx="772510" cy="749937"/>
          </a:xfrm>
          <a:prstGeom prst="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ru-MO"/>
          </a:p>
        </p:txBody>
      </p:sp>
      <p:pic>
        <p:nvPicPr>
          <p:cNvPr id="1026" name="Picture 2" descr="Cyber Security Breaches Survey 2018 — ENIS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96723" y="1082266"/>
            <a:ext cx="3965263" cy="264559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8" name="Picture 4" descr="How Much Do Cybersecurity Breaches Really Cost and Why Does It Matter? |  Econofac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2282" y="4255095"/>
            <a:ext cx="3650676" cy="243885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1545151"/>
      </p:ext>
    </p:extLst>
  </p:cSld>
  <p:clrMapOvr>
    <a:masterClrMapping/>
  </p:clrMapOvr>
  <p:transition spd="slow">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ятиугольник 9"/>
          <p:cNvSpPr/>
          <p:nvPr/>
        </p:nvSpPr>
        <p:spPr>
          <a:xfrm>
            <a:off x="6526924" y="1747436"/>
            <a:ext cx="4051737" cy="2795082"/>
          </a:xfrm>
          <a:prstGeom prst="homePlat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MO"/>
          </a:p>
        </p:txBody>
      </p:sp>
      <p:sp>
        <p:nvSpPr>
          <p:cNvPr id="2" name="Прямоугольник 1"/>
          <p:cNvSpPr/>
          <p:nvPr/>
        </p:nvSpPr>
        <p:spPr>
          <a:xfrm>
            <a:off x="520263" y="200488"/>
            <a:ext cx="9207062" cy="461665"/>
          </a:xfrm>
          <a:prstGeom prst="rect">
            <a:avLst/>
          </a:prstGeom>
        </p:spPr>
        <p:txBody>
          <a:bodyPr wrap="square">
            <a:spAutoFit/>
          </a:bodyPr>
          <a:lstStyle/>
          <a:p>
            <a:pPr algn="ctr"/>
            <a:r>
              <a:rPr lang="vi-VN" sz="2400" b="1" i="1" dirty="0">
                <a:latin typeface="Tahoma" panose="020B0604030504040204" pitchFamily="34" charset="0"/>
                <a:ea typeface="Tahoma" panose="020B0604030504040204" pitchFamily="34" charset="0"/>
                <a:cs typeface="Tahoma" panose="020B0604030504040204" pitchFamily="34" charset="0"/>
              </a:rPr>
              <a:t>Securitatea naţională, componentă a securităţii globale</a:t>
            </a:r>
            <a:endParaRPr lang="ru-MO" sz="2400" dirty="0"/>
          </a:p>
        </p:txBody>
      </p:sp>
      <p:sp>
        <p:nvSpPr>
          <p:cNvPr id="4" name="Пятиугольник 3"/>
          <p:cNvSpPr/>
          <p:nvPr/>
        </p:nvSpPr>
        <p:spPr>
          <a:xfrm rot="5400000">
            <a:off x="-1008992" y="2157645"/>
            <a:ext cx="5202621" cy="2632842"/>
          </a:xfrm>
          <a:prstGeom prst="homePlat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MO"/>
          </a:p>
        </p:txBody>
      </p:sp>
      <p:sp>
        <p:nvSpPr>
          <p:cNvPr id="5" name="Пятиугольник 4"/>
          <p:cNvSpPr/>
          <p:nvPr/>
        </p:nvSpPr>
        <p:spPr>
          <a:xfrm rot="5400000">
            <a:off x="1755428" y="2304594"/>
            <a:ext cx="5496515" cy="2632842"/>
          </a:xfrm>
          <a:prstGeom prst="homePlat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MO"/>
          </a:p>
        </p:txBody>
      </p:sp>
      <p:sp>
        <p:nvSpPr>
          <p:cNvPr id="6" name="Прямоугольник 5"/>
          <p:cNvSpPr/>
          <p:nvPr/>
        </p:nvSpPr>
        <p:spPr>
          <a:xfrm>
            <a:off x="342901" y="1025156"/>
            <a:ext cx="2498834" cy="3693319"/>
          </a:xfrm>
          <a:prstGeom prst="rect">
            <a:avLst/>
          </a:prstGeom>
        </p:spPr>
        <p:txBody>
          <a:bodyPr wrap="square">
            <a:spAutoFit/>
          </a:bodyPr>
          <a:lstStyle/>
          <a:p>
            <a:pPr algn="ctr"/>
            <a:r>
              <a:rPr lang="vi-VN" dirty="0" smtClean="0"/>
              <a:t>Componentă </a:t>
            </a:r>
            <a:r>
              <a:rPr lang="vi-VN" dirty="0"/>
              <a:t>a securităţii globale, securitatea </a:t>
            </a:r>
            <a:r>
              <a:rPr lang="vi-VN" dirty="0" smtClean="0"/>
              <a:t>naţională capătă</a:t>
            </a:r>
            <a:r>
              <a:rPr lang="vi-VN" dirty="0"/>
              <a:t>, </a:t>
            </a:r>
            <a:r>
              <a:rPr lang="vi-VN" dirty="0" smtClean="0"/>
              <a:t>după </a:t>
            </a:r>
            <a:r>
              <a:rPr lang="vi-VN" dirty="0"/>
              <a:t>încheierea </a:t>
            </a:r>
            <a:r>
              <a:rPr lang="vi-VN" dirty="0" smtClean="0"/>
              <a:t>războiului </a:t>
            </a:r>
            <a:r>
              <a:rPr lang="vi-VN" dirty="0"/>
              <a:t>rece, o dimensiune </a:t>
            </a:r>
            <a:r>
              <a:rPr lang="vi-VN" dirty="0" smtClean="0"/>
              <a:t>nouă</a:t>
            </a:r>
            <a:r>
              <a:rPr lang="vi-VN" dirty="0"/>
              <a:t>, deoarece, acum, ameninţările la adresa sa, </a:t>
            </a:r>
            <a:r>
              <a:rPr lang="vi-VN" dirty="0" smtClean="0"/>
              <a:t>după </a:t>
            </a:r>
            <a:r>
              <a:rPr lang="vi-VN" dirty="0"/>
              <a:t>Barry Buzan, „devin din ce în ce mai difuze şi nu mai au un caracter exclusiv </a:t>
            </a:r>
            <a:r>
              <a:rPr lang="vi-VN" dirty="0" smtClean="0"/>
              <a:t>militar</a:t>
            </a:r>
            <a:endParaRPr lang="ru-MO" dirty="0"/>
          </a:p>
        </p:txBody>
      </p:sp>
      <p:sp>
        <p:nvSpPr>
          <p:cNvPr id="8" name="Прямоугольник 7"/>
          <p:cNvSpPr/>
          <p:nvPr/>
        </p:nvSpPr>
        <p:spPr>
          <a:xfrm>
            <a:off x="3187264" y="872755"/>
            <a:ext cx="2469934" cy="4801314"/>
          </a:xfrm>
          <a:prstGeom prst="rect">
            <a:avLst/>
          </a:prstGeom>
        </p:spPr>
        <p:txBody>
          <a:bodyPr wrap="square">
            <a:spAutoFit/>
          </a:bodyPr>
          <a:lstStyle/>
          <a:p>
            <a:pPr algn="ctr"/>
            <a:r>
              <a:rPr lang="vi-VN" dirty="0"/>
              <a:t>Mai mult decât atât: în condiţiile actuale, securitatea </a:t>
            </a:r>
            <a:r>
              <a:rPr lang="vi-VN" dirty="0" smtClean="0"/>
              <a:t>naţională </a:t>
            </a:r>
            <a:r>
              <a:rPr lang="vi-VN" dirty="0"/>
              <a:t>nu poate fi „total </a:t>
            </a:r>
            <a:r>
              <a:rPr lang="vi-VN" dirty="0" smtClean="0"/>
              <a:t>detaşată </a:t>
            </a:r>
            <a:r>
              <a:rPr lang="vi-VN" dirty="0"/>
              <a:t>de condiţiile sistemice </a:t>
            </a:r>
            <a:r>
              <a:rPr lang="vi-VN" dirty="0" smtClean="0"/>
              <a:t>globale”. </a:t>
            </a:r>
            <a:r>
              <a:rPr lang="vi-VN" dirty="0"/>
              <a:t>Interconectarea </a:t>
            </a:r>
            <a:r>
              <a:rPr lang="vi-VN" dirty="0" smtClean="0"/>
              <a:t>strategică mondială</a:t>
            </a:r>
            <a:r>
              <a:rPr lang="vi-VN" dirty="0"/>
              <a:t>, existenţa factorilor sistemici, a acţiunii marilor puteri </a:t>
            </a:r>
            <a:r>
              <a:rPr lang="vi-VN" dirty="0" smtClean="0"/>
              <a:t>influenţează </a:t>
            </a:r>
            <a:r>
              <a:rPr lang="vi-VN" dirty="0"/>
              <a:t>decisiv statutul militar al </a:t>
            </a:r>
            <a:r>
              <a:rPr lang="vi-VN" dirty="0" smtClean="0"/>
              <a:t>fiecărui </a:t>
            </a:r>
            <a:r>
              <a:rPr lang="vi-VN" dirty="0"/>
              <a:t>stat în parte, potenţialul </a:t>
            </a:r>
            <a:r>
              <a:rPr lang="vi-VN" dirty="0" smtClean="0"/>
              <a:t>său </a:t>
            </a:r>
            <a:r>
              <a:rPr lang="vi-VN" dirty="0"/>
              <a:t>militar, ca şi securitatea acestuia</a:t>
            </a:r>
            <a:endParaRPr lang="ru-MO" dirty="0"/>
          </a:p>
        </p:txBody>
      </p:sp>
      <p:sp>
        <p:nvSpPr>
          <p:cNvPr id="9" name="Прямоугольник 8"/>
          <p:cNvSpPr/>
          <p:nvPr/>
        </p:nvSpPr>
        <p:spPr>
          <a:xfrm>
            <a:off x="6526925" y="1990815"/>
            <a:ext cx="3200400" cy="2308324"/>
          </a:xfrm>
          <a:prstGeom prst="rect">
            <a:avLst/>
          </a:prstGeom>
        </p:spPr>
        <p:txBody>
          <a:bodyPr wrap="square">
            <a:spAutoFit/>
          </a:bodyPr>
          <a:lstStyle/>
          <a:p>
            <a:pPr algn="ctr"/>
            <a:r>
              <a:rPr lang="vi-VN" dirty="0"/>
              <a:t>Securitatea </a:t>
            </a:r>
            <a:r>
              <a:rPr lang="vi-VN" dirty="0" smtClean="0"/>
              <a:t>naţională </a:t>
            </a:r>
            <a:r>
              <a:rPr lang="vi-VN" dirty="0"/>
              <a:t>este strâns </a:t>
            </a:r>
            <a:r>
              <a:rPr lang="vi-VN" dirty="0" smtClean="0"/>
              <a:t>legată </a:t>
            </a:r>
            <a:r>
              <a:rPr lang="vi-VN" dirty="0"/>
              <a:t>de cea </a:t>
            </a:r>
            <a:r>
              <a:rPr lang="vi-VN" dirty="0" smtClean="0"/>
              <a:t>mondială</a:t>
            </a:r>
            <a:r>
              <a:rPr lang="vi-VN" dirty="0"/>
              <a:t>, în contextul noii ordini globale, fapt confirmat de realitatea </a:t>
            </a:r>
            <a:r>
              <a:rPr lang="vi-VN" dirty="0" smtClean="0"/>
              <a:t>că </a:t>
            </a:r>
            <a:r>
              <a:rPr lang="vi-VN" dirty="0"/>
              <a:t>acţiunile statale unilaterale au o eficienţă </a:t>
            </a:r>
            <a:r>
              <a:rPr lang="vi-VN" dirty="0" smtClean="0"/>
              <a:t>îndoielnică </a:t>
            </a:r>
            <a:r>
              <a:rPr lang="vi-VN" dirty="0"/>
              <a:t>în planul securităţii.</a:t>
            </a:r>
            <a:endParaRPr lang="ru-MO" dirty="0"/>
          </a:p>
        </p:txBody>
      </p:sp>
    </p:spTree>
    <p:extLst>
      <p:ext uri="{BB962C8B-B14F-4D97-AF65-F5344CB8AC3E}">
        <p14:creationId xmlns:p14="http://schemas.microsoft.com/office/powerpoint/2010/main" val="2076206042"/>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What Is Data Securit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5644" y="3594538"/>
            <a:ext cx="3890566" cy="23584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2050" name="Picture 2" descr="Introduction Cyber Security - Unitesic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09793" y="971037"/>
            <a:ext cx="3760076" cy="196777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5" name="Стрелка влево 4"/>
          <p:cNvSpPr/>
          <p:nvPr/>
        </p:nvSpPr>
        <p:spPr>
          <a:xfrm>
            <a:off x="3626069" y="3373821"/>
            <a:ext cx="7520152" cy="3531475"/>
          </a:xfrm>
          <a:prstGeom prst="lef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MO"/>
          </a:p>
        </p:txBody>
      </p:sp>
      <p:sp>
        <p:nvSpPr>
          <p:cNvPr id="3" name="Стрелка вправо 2"/>
          <p:cNvSpPr/>
          <p:nvPr/>
        </p:nvSpPr>
        <p:spPr>
          <a:xfrm>
            <a:off x="567557" y="0"/>
            <a:ext cx="7646277" cy="3909848"/>
          </a:xfrm>
          <a:prstGeom prst="rightArrow">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MO"/>
          </a:p>
        </p:txBody>
      </p:sp>
      <p:sp>
        <p:nvSpPr>
          <p:cNvPr id="2" name="Прямоугольник 1"/>
          <p:cNvSpPr/>
          <p:nvPr/>
        </p:nvSpPr>
        <p:spPr>
          <a:xfrm>
            <a:off x="567558" y="1072055"/>
            <a:ext cx="6842235" cy="1754326"/>
          </a:xfrm>
          <a:prstGeom prst="rect">
            <a:avLst/>
          </a:prstGeom>
        </p:spPr>
        <p:txBody>
          <a:bodyPr wrap="square">
            <a:spAutoFit/>
          </a:bodyPr>
          <a:lstStyle/>
          <a:p>
            <a:pPr algn="ctr"/>
            <a:r>
              <a:rPr lang="vi-VN" dirty="0"/>
              <a:t>securitate </a:t>
            </a:r>
            <a:r>
              <a:rPr lang="vi-VN" dirty="0" smtClean="0"/>
              <a:t>naţională </a:t>
            </a:r>
            <a:r>
              <a:rPr lang="vi-VN" dirty="0"/>
              <a:t>– securitate </a:t>
            </a:r>
            <a:r>
              <a:rPr lang="vi-VN" dirty="0" smtClean="0"/>
              <a:t>globală </a:t>
            </a:r>
            <a:r>
              <a:rPr lang="vi-VN" dirty="0"/>
              <a:t>a determinat guvernele şi organizaţiile internaţionale </a:t>
            </a:r>
            <a:r>
              <a:rPr lang="vi-VN" dirty="0" smtClean="0"/>
              <a:t>să </a:t>
            </a:r>
            <a:r>
              <a:rPr lang="vi-VN" dirty="0"/>
              <a:t>conştientizeze faptul </a:t>
            </a:r>
            <a:r>
              <a:rPr lang="vi-VN" dirty="0" smtClean="0"/>
              <a:t>că </a:t>
            </a:r>
            <a:r>
              <a:rPr lang="vi-VN" dirty="0"/>
              <a:t>prevenirea şi </a:t>
            </a:r>
            <a:r>
              <a:rPr lang="vi-VN" dirty="0" smtClean="0"/>
              <a:t>stăpânirea </a:t>
            </a:r>
            <a:r>
              <a:rPr lang="vi-VN" dirty="0"/>
              <a:t>conflictelor şi crizelor, controlul, menţinerea şi impunerea </a:t>
            </a:r>
            <a:r>
              <a:rPr lang="vi-VN" dirty="0" smtClean="0"/>
              <a:t>păcii </a:t>
            </a:r>
            <a:r>
              <a:rPr lang="vi-VN" dirty="0"/>
              <a:t>nu mai sunt posibile fără implicarea conjugat ă a tuturor actorilor de securitate, de la cei mai mari pân ă la cei mai mici.</a:t>
            </a:r>
            <a:endParaRPr lang="ru-MO" dirty="0"/>
          </a:p>
        </p:txBody>
      </p:sp>
      <p:sp>
        <p:nvSpPr>
          <p:cNvPr id="4" name="Прямоугольник 3"/>
          <p:cNvSpPr/>
          <p:nvPr/>
        </p:nvSpPr>
        <p:spPr>
          <a:xfrm>
            <a:off x="4361793" y="4346099"/>
            <a:ext cx="6784428" cy="1477328"/>
          </a:xfrm>
          <a:prstGeom prst="rect">
            <a:avLst/>
          </a:prstGeom>
        </p:spPr>
        <p:txBody>
          <a:bodyPr wrap="square">
            <a:spAutoFit/>
          </a:bodyPr>
          <a:lstStyle/>
          <a:p>
            <a:pPr algn="ctr"/>
            <a:r>
              <a:rPr lang="vi-VN" dirty="0"/>
              <a:t>Politicile active fac faţă dinamismului noilor ameninţări. Problemele sunt rar soluţionate de o </a:t>
            </a:r>
            <a:r>
              <a:rPr lang="vi-VN" dirty="0" smtClean="0"/>
              <a:t>singură ţară </a:t>
            </a:r>
            <a:r>
              <a:rPr lang="vi-VN" dirty="0"/>
              <a:t>sau fără o susţinere </a:t>
            </a:r>
            <a:r>
              <a:rPr lang="vi-VN" dirty="0" smtClean="0"/>
              <a:t>regională. </a:t>
            </a:r>
            <a:r>
              <a:rPr lang="vi-VN" dirty="0"/>
              <a:t>O lume mai sigur ă este o lume </a:t>
            </a:r>
            <a:r>
              <a:rPr lang="vi-VN" dirty="0" smtClean="0"/>
              <a:t>unită </a:t>
            </a:r>
            <a:r>
              <a:rPr lang="vi-VN" dirty="0"/>
              <a:t>şi </a:t>
            </a:r>
            <a:r>
              <a:rPr lang="vi-VN" dirty="0" smtClean="0"/>
              <a:t>echitabilă</a:t>
            </a:r>
            <a:r>
              <a:rPr lang="vi-VN" dirty="0"/>
              <a:t>, </a:t>
            </a:r>
            <a:r>
              <a:rPr lang="vi-VN" dirty="0" smtClean="0"/>
              <a:t>bazată </a:t>
            </a:r>
            <a:r>
              <a:rPr lang="vi-VN" dirty="0"/>
              <a:t>pe un sistem de securitate global, eficace, sprijinit pe sistemele de securitate statale şi instituţionale viabile.</a:t>
            </a:r>
            <a:endParaRPr lang="ru-MO" dirty="0"/>
          </a:p>
        </p:txBody>
      </p:sp>
    </p:spTree>
    <p:extLst>
      <p:ext uri="{BB962C8B-B14F-4D97-AF65-F5344CB8AC3E}">
        <p14:creationId xmlns:p14="http://schemas.microsoft.com/office/powerpoint/2010/main" val="2110592856"/>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B9F611BD-E44B-4497-B4EE-EA08914EF4F6}"/>
              </a:ext>
            </a:extLst>
          </p:cNvPr>
          <p:cNvSpPr/>
          <p:nvPr/>
        </p:nvSpPr>
        <p:spPr>
          <a:xfrm>
            <a:off x="754365" y="247916"/>
            <a:ext cx="5872120" cy="369332"/>
          </a:xfrm>
          <a:prstGeom prst="rect">
            <a:avLst/>
          </a:prstGeom>
        </p:spPr>
        <p:txBody>
          <a:bodyPr wrap="none">
            <a:spAutoFit/>
          </a:bodyPr>
          <a:lstStyle/>
          <a:p>
            <a:r>
              <a:rPr lang="ro-RO" b="1" dirty="0">
                <a:latin typeface="Times New Roman" panose="02020603050405020304" pitchFamily="18" charset="0"/>
                <a:ea typeface="Calibri" panose="020F0502020204030204" pitchFamily="34" charset="0"/>
              </a:rPr>
              <a:t>Implicațiile securității globale asupra securității naționale</a:t>
            </a:r>
            <a:endParaRPr lang="ro-RO" dirty="0"/>
          </a:p>
        </p:txBody>
      </p:sp>
      <p:graphicFrame>
        <p:nvGraphicFramePr>
          <p:cNvPr id="5" name="Diagram 4">
            <a:extLst>
              <a:ext uri="{FF2B5EF4-FFF2-40B4-BE49-F238E27FC236}">
                <a16:creationId xmlns="" xmlns:a16="http://schemas.microsoft.com/office/drawing/2014/main" id="{87D393CC-E37F-4C1E-ADE1-5555B20B917C}"/>
              </a:ext>
            </a:extLst>
          </p:cNvPr>
          <p:cNvGraphicFramePr/>
          <p:nvPr>
            <p:extLst>
              <p:ext uri="{D42A27DB-BD31-4B8C-83A1-F6EECF244321}">
                <p14:modId xmlns:p14="http://schemas.microsoft.com/office/powerpoint/2010/main" val="3438172630"/>
              </p:ext>
            </p:extLst>
          </p:nvPr>
        </p:nvGraphicFramePr>
        <p:xfrm>
          <a:off x="754365" y="123958"/>
          <a:ext cx="10128738" cy="66100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Скругленный прямоугольник 1"/>
          <p:cNvSpPr/>
          <p:nvPr/>
        </p:nvSpPr>
        <p:spPr>
          <a:xfrm>
            <a:off x="754365" y="247916"/>
            <a:ext cx="5741438" cy="51210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MO"/>
          </a:p>
        </p:txBody>
      </p:sp>
      <p:pic>
        <p:nvPicPr>
          <p:cNvPr id="3074" name="Picture 2" descr="Patients Rate Security, Cost Over Patient Health Information Acces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592205" y="247916"/>
            <a:ext cx="2355675" cy="1450959"/>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199901" y="250629"/>
            <a:ext cx="6850365" cy="369332"/>
          </a:xfrm>
          <a:prstGeom prst="rect">
            <a:avLst/>
          </a:prstGeom>
        </p:spPr>
        <p:txBody>
          <a:bodyPr wrap="square">
            <a:spAutoFit/>
          </a:bodyPr>
          <a:lstStyle/>
          <a:p>
            <a:r>
              <a:rPr lang="ro-RO" b="1" i="1" dirty="0">
                <a:latin typeface="Tahoma" panose="020B0604030504040204" pitchFamily="34" charset="0"/>
                <a:ea typeface="Tahoma" panose="020B0604030504040204" pitchFamily="34" charset="0"/>
                <a:cs typeface="Tahoma" panose="020B0604030504040204" pitchFamily="34" charset="0"/>
              </a:rPr>
              <a:t>Miza ecuației globalizării, puncte pozitive și negative</a:t>
            </a:r>
            <a:endParaRPr lang="ru-MO" dirty="0"/>
          </a:p>
        </p:txBody>
      </p:sp>
    </p:spTree>
    <p:extLst>
      <p:ext uri="{BB962C8B-B14F-4D97-AF65-F5344CB8AC3E}">
        <p14:creationId xmlns:p14="http://schemas.microsoft.com/office/powerpoint/2010/main" val="3033975597"/>
      </p:ext>
    </p:extLst>
  </p:cSld>
  <p:clrMapOvr>
    <a:masterClrMapping/>
  </p:clrMapOvr>
  <p:transition spd="slow">
    <p:randomBar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 xmlns:a16="http://schemas.microsoft.com/office/drawing/2014/main" id="{03856ADD-410D-4A7A-979A-D9D6C79AF3E7}"/>
              </a:ext>
            </a:extLst>
          </p:cNvPr>
          <p:cNvGraphicFramePr/>
          <p:nvPr>
            <p:extLst>
              <p:ext uri="{D42A27DB-BD31-4B8C-83A1-F6EECF244321}">
                <p14:modId xmlns:p14="http://schemas.microsoft.com/office/powerpoint/2010/main" val="4261472046"/>
              </p:ext>
            </p:extLst>
          </p:nvPr>
        </p:nvGraphicFramePr>
        <p:xfrm>
          <a:off x="337625" y="0"/>
          <a:ext cx="11127543"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42870713"/>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 xmlns:a16="http://schemas.microsoft.com/office/drawing/2014/main" id="{F3EE172A-B7CA-4151-8673-8FEBF42039D4}"/>
              </a:ext>
            </a:extLst>
          </p:cNvPr>
          <p:cNvGraphicFramePr/>
          <p:nvPr>
            <p:extLst>
              <p:ext uri="{D42A27DB-BD31-4B8C-83A1-F6EECF244321}">
                <p14:modId xmlns:p14="http://schemas.microsoft.com/office/powerpoint/2010/main" val="2627965032"/>
              </p:ext>
            </p:extLst>
          </p:nvPr>
        </p:nvGraphicFramePr>
        <p:xfrm>
          <a:off x="562708" y="0"/>
          <a:ext cx="10635175"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5414492"/>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989560891"/>
              </p:ext>
            </p:extLst>
          </p:nvPr>
        </p:nvGraphicFramePr>
        <p:xfrm>
          <a:off x="936172" y="746760"/>
          <a:ext cx="10596154" cy="60398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1539240" y="182880"/>
            <a:ext cx="8797834"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ro-RO" sz="2000" b="1" i="1" dirty="0">
                <a:latin typeface="Times New Roman" panose="02020603050405020304" pitchFamily="18" charset="0"/>
                <a:ea typeface="Times New Roman" panose="02020603050405020304" pitchFamily="18" charset="0"/>
              </a:rPr>
              <a:t>Patru domenii generale de influență ale globalizării asupra securității naționale: </a:t>
            </a:r>
          </a:p>
          <a:p>
            <a:endParaRPr lang="ro-RO" sz="2000" b="1" i="1" dirty="0"/>
          </a:p>
        </p:txBody>
      </p:sp>
    </p:spTree>
    <p:extLst>
      <p:ext uri="{BB962C8B-B14F-4D97-AF65-F5344CB8AC3E}">
        <p14:creationId xmlns:p14="http://schemas.microsoft.com/office/powerpoint/2010/main" val="379508099"/>
      </p:ext>
    </p:extLst>
  </p:cSld>
  <p:clrMapOvr>
    <a:masterClrMapping/>
  </p:clrMapOvr>
  <p:transition spd="slow">
    <p:pull/>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оседство">
  <a:themeElements>
    <a:clrScheme name="Соседство">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оседство">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196</TotalTime>
  <Words>1308</Words>
  <Application>Microsoft Office PowerPoint</Application>
  <PresentationFormat>Произвольный</PresentationFormat>
  <Paragraphs>58</Paragraphs>
  <Slides>13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Соседство</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Globalizarea are următoarele rezultate directe şi indirecte asupra  securității naționale:  </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Utilizator</dc:creator>
  <cp:lastModifiedBy>Admin</cp:lastModifiedBy>
  <cp:revision>10</cp:revision>
  <dcterms:created xsi:type="dcterms:W3CDTF">2021-11-25T20:44:58Z</dcterms:created>
  <dcterms:modified xsi:type="dcterms:W3CDTF">2021-11-26T14:22:10Z</dcterms:modified>
</cp:coreProperties>
</file>