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735763" cy="98567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10.11.2023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142852"/>
            <a:ext cx="7743852" cy="6715148"/>
          </a:xfrm>
        </p:spPr>
        <p:txBody>
          <a:bodyPr>
            <a:normAutofit/>
          </a:bodyPr>
          <a:lstStyle/>
          <a:p>
            <a:pPr>
              <a:lnSpc>
                <a:spcPct val="150000"/>
              </a:lnSpc>
            </a:pPr>
            <a:r>
              <a:rPr lang="vi-VN" sz="3100" dirty="0" smtClean="0">
                <a:latin typeface="Times New Roman" pitchFamily="18" charset="0"/>
                <a:cs typeface="Times New Roman" pitchFamily="18" charset="0"/>
              </a:rPr>
              <a:t>UNIVERSITATEA </a:t>
            </a:r>
            <a:r>
              <a:rPr lang="vi-VN" sz="3100" dirty="0" smtClean="0">
                <a:latin typeface="Times New Roman" pitchFamily="18" charset="0"/>
                <a:cs typeface="Times New Roman" pitchFamily="18" charset="0"/>
              </a:rPr>
              <a:t>DE STAT DIN MOLDOVA </a:t>
            </a:r>
            <a:r>
              <a:rPr lang="vi-VN" sz="1800" dirty="0" smtClean="0">
                <a:latin typeface="Times New Roman" pitchFamily="18" charset="0"/>
                <a:cs typeface="Times New Roman" pitchFamily="18" charset="0"/>
              </a:rPr>
              <a:t>Facultatea de Relații Internaționale, Științe Politice și </a:t>
            </a:r>
            <a:r>
              <a:rPr lang="vi-VN" sz="1800" dirty="0" smtClean="0">
                <a:latin typeface="Times New Roman" pitchFamily="18" charset="0"/>
                <a:cs typeface="Times New Roman" pitchFamily="18" charset="0"/>
              </a:rPr>
              <a:t>Administrative</a:t>
            </a:r>
            <a:r>
              <a:rPr lang="ro-MO" sz="1800" dirty="0" smtClean="0">
                <a:latin typeface="Times New Roman" pitchFamily="18" charset="0"/>
                <a:cs typeface="Times New Roman" pitchFamily="18" charset="0"/>
              </a:rPr>
              <a:t/>
            </a:r>
            <a:br>
              <a:rPr lang="ro-MO" sz="1800" dirty="0" smtClean="0">
                <a:latin typeface="Times New Roman" pitchFamily="18" charset="0"/>
                <a:cs typeface="Times New Roman" pitchFamily="18" charset="0"/>
              </a:rPr>
            </a:br>
            <a:r>
              <a:rPr lang="vi-VN" sz="1800" dirty="0" smtClean="0">
                <a:latin typeface="Times New Roman" pitchFamily="18" charset="0"/>
                <a:cs typeface="Times New Roman" pitchFamily="18" charset="0"/>
              </a:rPr>
              <a:t>Programul </a:t>
            </a:r>
            <a:r>
              <a:rPr lang="vi-VN" sz="1800" dirty="0" smtClean="0">
                <a:latin typeface="Times New Roman" pitchFamily="18" charset="0"/>
                <a:cs typeface="Times New Roman" pitchFamily="18" charset="0"/>
              </a:rPr>
              <a:t>de master: Studii de Securitate Națională </a:t>
            </a:r>
            <a:r>
              <a:rPr lang="vi-VN" sz="1800" dirty="0" smtClean="0">
                <a:latin typeface="Times New Roman" pitchFamily="18" charset="0"/>
                <a:cs typeface="Times New Roman" pitchFamily="18" charset="0"/>
              </a:rPr>
              <a:t> </a:t>
            </a:r>
            <a:r>
              <a:rPr lang="ro-MO" sz="1800" dirty="0" smtClean="0">
                <a:latin typeface="Times New Roman" pitchFamily="18" charset="0"/>
                <a:cs typeface="Times New Roman" pitchFamily="18" charset="0"/>
              </a:rPr>
              <a:t/>
            </a:r>
            <a:br>
              <a:rPr lang="ro-MO" sz="1800" dirty="0" smtClean="0">
                <a:latin typeface="Times New Roman" pitchFamily="18" charset="0"/>
                <a:cs typeface="Times New Roman" pitchFamily="18" charset="0"/>
              </a:rPr>
            </a:br>
            <a:r>
              <a:rPr lang="ro-MO" sz="1800" dirty="0" smtClean="0">
                <a:latin typeface="Times New Roman" pitchFamily="18" charset="0"/>
                <a:cs typeface="Times New Roman" pitchFamily="18" charset="0"/>
              </a:rPr>
              <a:t>Lucru individual</a:t>
            </a:r>
            <a:r>
              <a:rPr lang="vi-VN" sz="1800" dirty="0" smtClean="0">
                <a:latin typeface="Times New Roman" pitchFamily="18" charset="0"/>
                <a:cs typeface="Times New Roman" pitchFamily="18" charset="0"/>
              </a:rPr>
              <a:t> </a:t>
            </a:r>
            <a:r>
              <a:rPr lang="ro-MO" dirty="0" smtClean="0">
                <a:latin typeface="Times New Roman" pitchFamily="18" charset="0"/>
                <a:cs typeface="Times New Roman" pitchFamily="18" charset="0"/>
              </a:rPr>
              <a:t/>
            </a:r>
            <a:br>
              <a:rPr lang="ro-MO" dirty="0" smtClean="0">
                <a:latin typeface="Times New Roman" pitchFamily="18" charset="0"/>
                <a:cs typeface="Times New Roman" pitchFamily="18" charset="0"/>
              </a:rPr>
            </a:br>
            <a:r>
              <a:rPr lang="vi-VN" sz="1800" dirty="0" smtClean="0">
                <a:latin typeface="Times New Roman" pitchFamily="18" charset="0"/>
                <a:cs typeface="Times New Roman" pitchFamily="18" charset="0"/>
              </a:rPr>
              <a:t>“Sfera </a:t>
            </a:r>
            <a:r>
              <a:rPr lang="vi-VN" sz="1800" dirty="0" smtClean="0">
                <a:latin typeface="Times New Roman" pitchFamily="18" charset="0"/>
                <a:cs typeface="Times New Roman" pitchFamily="18" charset="0"/>
              </a:rPr>
              <a:t>informaţională - factor de organizare a societăţii contemporane</a:t>
            </a:r>
            <a:r>
              <a:rPr lang="vi-VN" sz="1800" dirty="0" smtClean="0">
                <a:latin typeface="Times New Roman" pitchFamily="18" charset="0"/>
                <a:cs typeface="Times New Roman" pitchFamily="18" charset="0"/>
              </a:rPr>
              <a:t>” </a:t>
            </a:r>
            <a:r>
              <a:rPr lang="ro-MO" dirty="0" smtClean="0">
                <a:latin typeface="Times New Roman" pitchFamily="18" charset="0"/>
                <a:cs typeface="Times New Roman" pitchFamily="18" charset="0"/>
              </a:rPr>
              <a:t/>
            </a:r>
            <a:br>
              <a:rPr lang="ro-MO" dirty="0" smtClean="0">
                <a:latin typeface="Times New Roman" pitchFamily="18" charset="0"/>
                <a:cs typeface="Times New Roman" pitchFamily="18" charset="0"/>
              </a:rPr>
            </a:br>
            <a:r>
              <a:rPr lang="ro-MO" dirty="0" smtClean="0">
                <a:latin typeface="Times New Roman" pitchFamily="18" charset="0"/>
                <a:cs typeface="Times New Roman" pitchFamily="18" charset="0"/>
              </a:rPr>
              <a:t/>
            </a:r>
            <a:br>
              <a:rPr lang="ro-MO" dirty="0" smtClean="0">
                <a:latin typeface="Times New Roman" pitchFamily="18" charset="0"/>
                <a:cs typeface="Times New Roman" pitchFamily="18" charset="0"/>
              </a:rPr>
            </a:br>
            <a:r>
              <a:rPr lang="vi-VN" sz="1600" dirty="0" smtClean="0">
                <a:latin typeface="Times New Roman" pitchFamily="18" charset="0"/>
                <a:cs typeface="Times New Roman" pitchFamily="18" charset="0"/>
              </a:rPr>
              <a:t>Profesor:</a:t>
            </a:r>
            <a:r>
              <a:rPr lang="ro-MO" sz="1600" dirty="0" smtClean="0">
                <a:latin typeface="Times New Roman" pitchFamily="18" charset="0"/>
                <a:cs typeface="Times New Roman" pitchFamily="18" charset="0"/>
              </a:rPr>
              <a:t> Busuncian Tatiana</a:t>
            </a:r>
            <a:br>
              <a:rPr lang="ro-MO" sz="1600" dirty="0" smtClean="0">
                <a:latin typeface="Times New Roman" pitchFamily="18" charset="0"/>
                <a:cs typeface="Times New Roman" pitchFamily="18" charset="0"/>
              </a:rPr>
            </a:br>
            <a:r>
              <a:rPr lang="vi-VN" sz="1600" smtClean="0">
                <a:latin typeface="Times New Roman" pitchFamily="18" charset="0"/>
                <a:cs typeface="Times New Roman" pitchFamily="18" charset="0"/>
              </a:rPr>
              <a:t> Doctor, </a:t>
            </a:r>
            <a:r>
              <a:rPr lang="vi-VN" sz="1600" dirty="0" smtClean="0">
                <a:latin typeface="Times New Roman" pitchFamily="18" charset="0"/>
                <a:cs typeface="Times New Roman" pitchFamily="18" charset="0"/>
              </a:rPr>
              <a:t>conferențiar universitar </a:t>
            </a:r>
            <a:r>
              <a:rPr lang="ro-MO" sz="1600" dirty="0" smtClean="0">
                <a:latin typeface="Times New Roman" pitchFamily="18" charset="0"/>
                <a:cs typeface="Times New Roman" pitchFamily="18" charset="0"/>
              </a:rPr>
              <a:t/>
            </a:r>
            <a:br>
              <a:rPr lang="ro-MO" sz="1600" dirty="0" smtClean="0">
                <a:latin typeface="Times New Roman" pitchFamily="18" charset="0"/>
                <a:cs typeface="Times New Roman" pitchFamily="18" charset="0"/>
              </a:rPr>
            </a:br>
            <a:r>
              <a:rPr lang="vi-VN" sz="1600" dirty="0" smtClean="0">
                <a:latin typeface="Times New Roman" pitchFamily="18" charset="0"/>
                <a:cs typeface="Times New Roman" pitchFamily="18" charset="0"/>
              </a:rPr>
              <a:t>Autor:</a:t>
            </a:r>
            <a:r>
              <a:rPr lang="ro-MO" sz="1600" dirty="0" smtClean="0">
                <a:latin typeface="Times New Roman" pitchFamily="18" charset="0"/>
                <a:cs typeface="Times New Roman" pitchFamily="18" charset="0"/>
              </a:rPr>
              <a:t>Gheorghe Friptu, gr.02, SSN</a:t>
            </a:r>
            <a:br>
              <a:rPr lang="ro-MO" sz="1600" dirty="0" smtClean="0">
                <a:latin typeface="Times New Roman" pitchFamily="18" charset="0"/>
                <a:cs typeface="Times New Roman" pitchFamily="18" charset="0"/>
              </a:rPr>
            </a:br>
            <a:r>
              <a:rPr lang="ro-MO" sz="1600" dirty="0" smtClean="0">
                <a:latin typeface="Times New Roman" pitchFamily="18" charset="0"/>
                <a:cs typeface="Times New Roman" pitchFamily="18" charset="0"/>
              </a:rPr>
              <a:t/>
            </a:r>
            <a:br>
              <a:rPr lang="ro-MO" sz="1600" dirty="0" smtClean="0">
                <a:latin typeface="Times New Roman" pitchFamily="18" charset="0"/>
                <a:cs typeface="Times New Roman" pitchFamily="18" charset="0"/>
              </a:rPr>
            </a:br>
            <a:r>
              <a:rPr lang="ro-MO" sz="1600" b="1" dirty="0" smtClean="0">
                <a:latin typeface="Times New Roman" pitchFamily="18" charset="0"/>
                <a:cs typeface="Times New Roman" pitchFamily="18" charset="0"/>
              </a:rPr>
              <a:t>Chișinău - 2023</a:t>
            </a:r>
            <a:endParaRPr lang="ru-RU" sz="16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571480"/>
            <a:ext cx="8229600" cy="4525963"/>
          </a:xfrm>
        </p:spPr>
        <p:txBody>
          <a:bodyPr>
            <a:normAutofit fontScale="92500" lnSpcReduction="20000"/>
          </a:bodyPr>
          <a:lstStyle/>
          <a:p>
            <a:pPr algn="just">
              <a:lnSpc>
                <a:spcPct val="150000"/>
              </a:lnSpc>
              <a:buNone/>
            </a:pPr>
            <a:r>
              <a:rPr lang="ro-MO" sz="2800" dirty="0" smtClean="0">
                <a:latin typeface="Times New Roman" pitchFamily="18" charset="0"/>
                <a:cs typeface="Times New Roman" pitchFamily="18" charset="0"/>
              </a:rPr>
              <a:t>    Informația, fiind a treia formă de manifestare a Existenței Fundamentale, la confluența dintre milenii, a devenit cea mai apreciată comoară a omenirii. Cu mult temei, s-a făcut afirmația de către japonezi, că fericiții stăpâni ai informației de la sfârșitul sec. XX vor fi și stăpânii lumii. Nu energiile controlate de om, oricât ar fi de puternice sau efectele lor, nu aurul și alte averi materiale, sub orice forma ar exista acestea, ci informația va fi semnul puterii.</a:t>
            </a:r>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lstStyle/>
          <a:p>
            <a:pPr>
              <a:buNone/>
            </a:pPr>
            <a:r>
              <a:rPr lang="ro-MO" dirty="0" smtClean="0"/>
              <a:t> </a:t>
            </a:r>
            <a:endParaRPr lang="ru-RU" dirty="0"/>
          </a:p>
        </p:txBody>
      </p:sp>
      <p:sp>
        <p:nvSpPr>
          <p:cNvPr id="4" name="Прямоугольник 3"/>
          <p:cNvSpPr/>
          <p:nvPr/>
        </p:nvSpPr>
        <p:spPr>
          <a:xfrm>
            <a:off x="785786" y="714356"/>
            <a:ext cx="8072494" cy="4154984"/>
          </a:xfrm>
          <a:prstGeom prst="rect">
            <a:avLst/>
          </a:prstGeom>
        </p:spPr>
        <p:txBody>
          <a:bodyPr wrap="square">
            <a:spAutoFit/>
          </a:bodyPr>
          <a:lstStyle/>
          <a:p>
            <a:pPr algn="just"/>
            <a:r>
              <a:rPr lang="vi-VN" sz="2400" dirty="0" smtClean="0">
                <a:latin typeface="+mj-lt"/>
              </a:rPr>
              <a:t>Sfera informațională, ca factor de organizare a societății contemporane, are o influență activă asupra componentelor politice, economice, sociale, de apărare, diplomatice și tehnologice ale securității statului. În cea mai mare parte, integritatea lumii contemporane, ca societate globală, este asigurată de schimbul de informații. În noul context de securitate, securitatea informațiilor și cooperarea internațională au sarcina de a identifica și de a sprijini oportunitățile care vizează atingerea intereselor naționale/internaționale și de a afirma valorile de securitate, folosind instrumentele specifice epocii informaționale</a:t>
            </a:r>
            <a:r>
              <a:rPr lang="ro-MO" sz="2400" dirty="0" smtClean="0">
                <a:latin typeface="+mj-lt"/>
              </a:rPr>
              <a:t>.</a:t>
            </a:r>
            <a:endParaRPr lang="ru-RU" sz="24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500042"/>
            <a:ext cx="8229600" cy="4525963"/>
          </a:xfrm>
        </p:spPr>
        <p:txBody>
          <a:bodyPr>
            <a:noAutofit/>
          </a:bodyPr>
          <a:lstStyle/>
          <a:p>
            <a:pPr algn="just">
              <a:buNone/>
            </a:pPr>
            <a:r>
              <a:rPr lang="ro-MO"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În contextul societăţii contemporane, spaţiul cibernetic în care circulă informaţiile nu mai aparţine statelor, ci este un bun universal. Orice atingere a acestei zone, invizibile, de altfel, dar fără de care progresul nu mai poate fi de conceput, este o ameninţare cu valenţe universale. Spre deosebire de ameninţările tradiţionale, cele la adresa securităţii informaţiilor impun resurse mai puţine şi tehnici de contracarare mai uşor de ascuns şi de disimulat. Acestea permit o rată de perfecţionare şi diversificare ridicată a potenţialelor atacuri, ce le permite a fi dificil de urmărit şi evaluat. De fapt, este motivul pentru care estimările privind ameninţările la adresa informaţiilor sunt dependente de factorul uman, cu întregul subiectivism şi incertitudinea pe care le implică. Această servitute însă ar putea fi compensată de programe coerente de asigurare a vitalităţii spaţiului cibernetic</a:t>
            </a:r>
            <a:r>
              <a:rPr lang="ro-MO"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5983311"/>
          </a:xfrm>
        </p:spPr>
        <p:txBody>
          <a:bodyPr/>
          <a:lstStyle/>
          <a:p>
            <a:pPr algn="just">
              <a:buNone/>
            </a:pPr>
            <a:r>
              <a:rPr lang="ro-MO" dirty="0" smtClean="0"/>
              <a:t>   </a:t>
            </a:r>
            <a:r>
              <a:rPr lang="vi-VN" sz="2800" dirty="0" smtClean="0">
                <a:latin typeface="Times New Roman" pitchFamily="18" charset="0"/>
                <a:cs typeface="Times New Roman" pitchFamily="18" charset="0"/>
              </a:rPr>
              <a:t>Printre noii factori de risc ai societăţii informaţionale se înscriu activităţile organizaţiilor teroriste, organizaţiile criminale transfrontaliere, care au înţeles că avantajele oferite de către comunitatea informaţională le pot facilita activităţile, alături de resursele imense pe care le capătă din activităţi ilicite, folosesc cele mai performante tehnici şi tehnologii, în detrimentul păcii şi securităţii</a:t>
            </a:r>
            <a:r>
              <a:rPr lang="ro-MO" sz="2800" dirty="0" smtClean="0">
                <a:latin typeface="Times New Roman" pitchFamily="18" charset="0"/>
                <a:cs typeface="Times New Roman" pitchFamily="18" charset="0"/>
              </a:rPr>
              <a:t>.</a:t>
            </a:r>
          </a:p>
          <a:p>
            <a:pPr algn="just">
              <a:buNone/>
            </a:pPr>
            <a:r>
              <a:rPr lang="ro-MO" sz="2800" dirty="0" smtClean="0"/>
              <a:t>    </a:t>
            </a:r>
            <a:r>
              <a:rPr lang="vi-VN" sz="2800" dirty="0" smtClean="0">
                <a:latin typeface="+mj-lt"/>
              </a:rPr>
              <a:t>O altă categorie de activităţi teroriste desfăşurate pe internet o reprezintă diseminarea mesajelor de ură şi incitare la violenţă prin intermediul paginilor web</a:t>
            </a:r>
            <a:r>
              <a:rPr lang="ro-MO" sz="2800" dirty="0" smtClean="0">
                <a:latin typeface="+mj-lt"/>
              </a:rPr>
              <a:t>.</a:t>
            </a:r>
          </a:p>
          <a:p>
            <a:pPr algn="just">
              <a:buNone/>
            </a:pPr>
            <a:r>
              <a:rPr lang="ro-MO" sz="2800" dirty="0" smtClean="0">
                <a:latin typeface="+mj-lt"/>
                <a:cs typeface="Times New Roman" pitchFamily="18" charset="0"/>
              </a:rPr>
              <a:t>    </a:t>
            </a:r>
            <a:r>
              <a:rPr lang="vi-VN" sz="2800" dirty="0" smtClean="0">
                <a:latin typeface="Times New Roman" pitchFamily="18" charset="0"/>
                <a:cs typeface="Times New Roman" pitchFamily="18" charset="0"/>
              </a:rPr>
              <a:t>Un alt factor de risc al societăţii informaţionale este războiul informaţional</a:t>
            </a:r>
            <a:r>
              <a:rPr lang="vi-VN" sz="2800" dirty="0" smtClean="0"/>
              <a:t>.</a:t>
            </a:r>
            <a:endParaRPr lang="ru-RU" sz="2800" dirty="0">
              <a:latin typeface="+mj-lt"/>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70000" lnSpcReduction="20000"/>
          </a:bodyPr>
          <a:lstStyle/>
          <a:p>
            <a:pPr algn="just">
              <a:buNone/>
            </a:pPr>
            <a:r>
              <a:rPr lang="ro-MO"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În societatea contemporană informaţia deţine un rol important, iar resursele informaţionale sunt una dintre cele mai importante active ale statului, care, de rând cu resursele naturale, umane, financiare, definesc potenţialul său. Pe</a:t>
            </a:r>
            <a:r>
              <a:rPr lang="ro-MO"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fundalul noilor riscuri la adresa securităţii în societatea informaţională, o preocupare majoră pentru orice stat trebuie să fie contracararea atacurilor cibernetice organizate, capabile să cauzeze o destabilizare critică a infrastructurii naţionale, a economiei sau chiar a securităţii naţionale însăşi. Contracararea unor astfel de atacuri necesită crearea şi asigurarea funcţionalităţii unor componente riguroase, atât la nivel legislativ, cât şi nemijlocit la transpunerea în practică a acestora. Necesitatea unor astfel de măsuri reiese din imperativele securităţii naţionale, dacă se doreşte reducerea vulnerabilităţilor şi prevenirea sau diminuarea forţei capacităţilor îndreptate împotriva infrastructurilor critice, mai este necesar şi controlul democratic, civil şi conlucrarea diferitelor componente ale statului în acest sens, cum ar fi a guvernului cu societatea civilă, cu reprezentanţii mediului de afaceri şi cu cei ai comunităţii ştiinţifice.</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a:bodyPr>
          <a:lstStyle/>
          <a:p>
            <a:pPr algn="just">
              <a:buNone/>
            </a:pPr>
            <a:r>
              <a:rPr lang="ro-MO"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Cunoscând avantajele pe care le poate oferi societatea informaţională, se pot găsi cele mai efective căi de implementare în practică şi la fel, doar cunoscând în profunzime riscurile şi vulnerabilităţile pe care le comportă extinderea societăţii informaţionale şi impactul lor asupra societăţii, se pot găsi modalităţi teoretice şi practice de contracarare întru consolidarea securităţii naţionale.</a:t>
            </a:r>
            <a:endParaRPr lang="ru-RU"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686</Words>
  <PresentationFormat>Экран (4:3)</PresentationFormat>
  <Paragraphs>10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UNIVERSITATEA DE STAT DIN MOLDOVA Facultatea de Relații Internaționale, Științe Politice și Administrative Programul de master: Studii de Securitate Națională   Lucru individual  “Sfera informaţională - factor de organizare a societăţii contemporane”   Profesor: Busuncian Tatiana  Doctor, conferențiar universitar  Autor:Gheorghe Friptu, gr.02, SSN  Chișinău - 2023</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Determinați rolul statului în gestionarea problemelor de securitate informațională</dc:title>
  <dc:creator>Client</dc:creator>
  <cp:lastModifiedBy>Client</cp:lastModifiedBy>
  <cp:revision>15</cp:revision>
  <dcterms:created xsi:type="dcterms:W3CDTF">2023-09-28T10:27:43Z</dcterms:created>
  <dcterms:modified xsi:type="dcterms:W3CDTF">2023-11-10T08:58:21Z</dcterms:modified>
</cp:coreProperties>
</file>