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15"/>
  </p:notesMasterIdLst>
  <p:sldIdLst>
    <p:sldId id="256" r:id="rId2"/>
    <p:sldId id="257" r:id="rId3"/>
    <p:sldId id="258" r:id="rId4"/>
    <p:sldId id="259" r:id="rId5"/>
    <p:sldId id="260" r:id="rId6"/>
    <p:sldId id="261" r:id="rId7"/>
    <p:sldId id="268" r:id="rId8"/>
    <p:sldId id="262" r:id="rId9"/>
    <p:sldId id="269" r:id="rId10"/>
    <p:sldId id="270" r:id="rId11"/>
    <p:sldId id="271"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image" Target="../media/image12.jfif"/></Relationships>
</file>

<file path=ppt/diagrams/_rels/data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fif"/><Relationship Id="rId1" Type="http://schemas.openxmlformats.org/officeDocument/2006/relationships/image" Target="../media/image15.jfif"/></Relationships>
</file>

<file path=ppt/diagrams/_rels/data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image" Target="../media/image8.jpg"/><Relationship Id="rId4" Type="http://schemas.openxmlformats.org/officeDocument/2006/relationships/image" Target="../media/image11.jpg"/></Relationships>
</file>

<file path=ppt/diagrams/_rels/drawing1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image" Target="../media/image12.jfif"/></Relationships>
</file>

<file path=ppt/diagrams/_rels/drawing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fif"/><Relationship Id="rId1" Type="http://schemas.openxmlformats.org/officeDocument/2006/relationships/image" Target="../media/image15.jfif"/></Relationships>
</file>

<file path=ppt/diagrams/_rels/drawing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image" Target="../media/image8.jp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A82B2-0972-457E-8F6F-F6A039D347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C612BF4-3CE2-4833-B6DB-D72D43F2D230}">
      <dgm:prSet/>
      <dgm:spPr/>
      <dgm:t>
        <a:bodyPr/>
        <a:lstStyle/>
        <a:p>
          <a:pPr rtl="0"/>
          <a:r>
            <a:rPr lang="ro-RO" smtClean="0"/>
            <a:t>Globalizarea este procesul de interacțiune și integrare între oameni, companii și guverne din întreaga lume. Globalizarea s-a accelerat începând cu secolul al XVIII-lea datorită progreselor în transportul și tehnologia comunicațiilor. Această creștere a interacțiunilor globale a determinat o creștere a comerțului internațional și a schimbului de idei, credințe și cultură. Globalizarea este în primul rând un proces economic de interacțiune și integrare care este asociat cu aspecte sociale și culturale. Cu toate acestea, disputele și diplomația sunt, de asemenea, părți mari din istoria globalizării și a globalizării moderne.</a:t>
          </a:r>
          <a:endParaRPr lang="ro-RO"/>
        </a:p>
      </dgm:t>
    </dgm:pt>
    <dgm:pt modelId="{4D8BD9AB-9D40-475F-8F98-31442AF55446}" type="parTrans" cxnId="{D328A70D-2158-4A61-8A59-E6BA2A4FD607}">
      <dgm:prSet/>
      <dgm:spPr/>
      <dgm:t>
        <a:bodyPr/>
        <a:lstStyle/>
        <a:p>
          <a:endParaRPr lang="ru-RU"/>
        </a:p>
      </dgm:t>
    </dgm:pt>
    <dgm:pt modelId="{CD9E573F-72E7-4387-B376-CE3F6A3C12D8}" type="sibTrans" cxnId="{D328A70D-2158-4A61-8A59-E6BA2A4FD607}">
      <dgm:prSet/>
      <dgm:spPr/>
      <dgm:t>
        <a:bodyPr/>
        <a:lstStyle/>
        <a:p>
          <a:endParaRPr lang="ru-RU"/>
        </a:p>
      </dgm:t>
    </dgm:pt>
    <dgm:pt modelId="{9213F1C7-5C87-492B-8EE5-276F88F1F1B0}">
      <dgm:prSet/>
      <dgm:spPr/>
      <dgm:t>
        <a:bodyPr/>
        <a:lstStyle/>
        <a:p>
          <a:pPr rtl="0"/>
          <a:r>
            <a:rPr lang="ro-RO" smtClean="0"/>
            <a:t>Din punct de vedere economic, globalizarea implică bunuri, servicii, date, tehnologie și resursele economice ale capitalului. Extinderea piețelor globale liberalizează activitățile economice de schimb de bunuri și fonduri. Înlăturarea barierelor comerciale transfrontaliere a făcut formarea piețelor globale mai fezabilă. Progresele în transport, cum ar fi locomotiva cu abur, nava cu aburi, motorul cu reacție și navele de containere și evoluțiile în infrastructura de telecomunicații, cum ar fi telegraful, internetul și telefoanele mobile, au fost factori majori ai globalizării și au generat o interdependență suplimentară a activităților economice și culturale. pe tot globul.</a:t>
          </a:r>
          <a:endParaRPr lang="ro-RO"/>
        </a:p>
      </dgm:t>
    </dgm:pt>
    <dgm:pt modelId="{7FAB7AD7-F8A7-4633-BD51-EE4974C6E3EF}" type="parTrans" cxnId="{EE78516F-3D14-43AE-8C8A-68306CD590A5}">
      <dgm:prSet/>
      <dgm:spPr/>
      <dgm:t>
        <a:bodyPr/>
        <a:lstStyle/>
        <a:p>
          <a:endParaRPr lang="ru-RU"/>
        </a:p>
      </dgm:t>
    </dgm:pt>
    <dgm:pt modelId="{EAE14149-5AAD-4386-8832-DE70552EF193}" type="sibTrans" cxnId="{EE78516F-3D14-43AE-8C8A-68306CD590A5}">
      <dgm:prSet/>
      <dgm:spPr/>
      <dgm:t>
        <a:bodyPr/>
        <a:lstStyle/>
        <a:p>
          <a:endParaRPr lang="ru-RU"/>
        </a:p>
      </dgm:t>
    </dgm:pt>
    <dgm:pt modelId="{55EAB0E1-52F3-4A2D-96BB-61AF974A5490}">
      <dgm:prSet/>
      <dgm:spPr/>
      <dgm:t>
        <a:bodyPr/>
        <a:lstStyle/>
        <a:p>
          <a:pPr rtl="0"/>
          <a:r>
            <a:rPr lang="ro-RO" smtClean="0"/>
            <a:t>Deși mulți savanți plasează originile globalizării în timpurile moderne, alții își urmăresc istoria cu mult înainte de Epoca Europeană a Descoperirilor și călătorii în Lumea Nouă, iar unii chiar până în mileniul al treilea î.Hr. Termenul de globalizare a apărut pentru prima dată la începutul secolului al XX-lea (înlocuind un termen francez anterior mondializare), și-a dezvoltat sensul actual în a doua jumătate a secolului al XX-lea și a intrat în uz popular în anii 1990. Globalizarea pe scară largă a început în 1820 și la sfârșitul secolului al XIX-lea și începutul secolului al XX-lea au condus la o expansiune rapidă a conectivității economiilor și culturilor lumii.</a:t>
          </a:r>
          <a:endParaRPr lang="ro-RO"/>
        </a:p>
      </dgm:t>
    </dgm:pt>
    <dgm:pt modelId="{0346E538-3E26-4F02-B92E-C544F7EFD54C}" type="parTrans" cxnId="{3FAD168D-83A4-4384-9B24-E28A7C0CF0CB}">
      <dgm:prSet/>
      <dgm:spPr/>
      <dgm:t>
        <a:bodyPr/>
        <a:lstStyle/>
        <a:p>
          <a:endParaRPr lang="ru-RU"/>
        </a:p>
      </dgm:t>
    </dgm:pt>
    <dgm:pt modelId="{F96BE2A2-85DA-4585-89FC-700D6F314AF6}" type="sibTrans" cxnId="{3FAD168D-83A4-4384-9B24-E28A7C0CF0CB}">
      <dgm:prSet/>
      <dgm:spPr/>
      <dgm:t>
        <a:bodyPr/>
        <a:lstStyle/>
        <a:p>
          <a:endParaRPr lang="ru-RU"/>
        </a:p>
      </dgm:t>
    </dgm:pt>
    <dgm:pt modelId="{A0F0302B-210F-4CD6-A857-A564E674D384}" type="pres">
      <dgm:prSet presAssocID="{045A82B2-0972-457E-8F6F-F6A039D3475C}" presName="linear" presStyleCnt="0">
        <dgm:presLayoutVars>
          <dgm:animLvl val="lvl"/>
          <dgm:resizeHandles val="exact"/>
        </dgm:presLayoutVars>
      </dgm:prSet>
      <dgm:spPr/>
      <dgm:t>
        <a:bodyPr/>
        <a:lstStyle/>
        <a:p>
          <a:endParaRPr lang="ru-RU"/>
        </a:p>
      </dgm:t>
    </dgm:pt>
    <dgm:pt modelId="{B97C32AB-94F2-4400-91EA-3BF4575AB67B}" type="pres">
      <dgm:prSet presAssocID="{5C612BF4-3CE2-4833-B6DB-D72D43F2D230}" presName="parentText" presStyleLbl="node1" presStyleIdx="0" presStyleCnt="3">
        <dgm:presLayoutVars>
          <dgm:chMax val="0"/>
          <dgm:bulletEnabled val="1"/>
        </dgm:presLayoutVars>
      </dgm:prSet>
      <dgm:spPr/>
      <dgm:t>
        <a:bodyPr/>
        <a:lstStyle/>
        <a:p>
          <a:endParaRPr lang="ru-RU"/>
        </a:p>
      </dgm:t>
    </dgm:pt>
    <dgm:pt modelId="{F44B918A-E61F-4CF2-8FB8-76D8429C640B}" type="pres">
      <dgm:prSet presAssocID="{CD9E573F-72E7-4387-B376-CE3F6A3C12D8}" presName="spacer" presStyleCnt="0"/>
      <dgm:spPr/>
    </dgm:pt>
    <dgm:pt modelId="{1D393986-F1C4-4A92-8BB9-42C2E97AE424}" type="pres">
      <dgm:prSet presAssocID="{9213F1C7-5C87-492B-8EE5-276F88F1F1B0}" presName="parentText" presStyleLbl="node1" presStyleIdx="1" presStyleCnt="3">
        <dgm:presLayoutVars>
          <dgm:chMax val="0"/>
          <dgm:bulletEnabled val="1"/>
        </dgm:presLayoutVars>
      </dgm:prSet>
      <dgm:spPr/>
      <dgm:t>
        <a:bodyPr/>
        <a:lstStyle/>
        <a:p>
          <a:endParaRPr lang="ru-RU"/>
        </a:p>
      </dgm:t>
    </dgm:pt>
    <dgm:pt modelId="{D5647987-D1F7-4066-AF46-57AA6AF98090}" type="pres">
      <dgm:prSet presAssocID="{EAE14149-5AAD-4386-8832-DE70552EF193}" presName="spacer" presStyleCnt="0"/>
      <dgm:spPr/>
    </dgm:pt>
    <dgm:pt modelId="{7CDE61BC-32B9-40FD-A09B-2D97B1D63F89}" type="pres">
      <dgm:prSet presAssocID="{55EAB0E1-52F3-4A2D-96BB-61AF974A5490}" presName="parentText" presStyleLbl="node1" presStyleIdx="2" presStyleCnt="3">
        <dgm:presLayoutVars>
          <dgm:chMax val="0"/>
          <dgm:bulletEnabled val="1"/>
        </dgm:presLayoutVars>
      </dgm:prSet>
      <dgm:spPr/>
      <dgm:t>
        <a:bodyPr/>
        <a:lstStyle/>
        <a:p>
          <a:endParaRPr lang="ru-RU"/>
        </a:p>
      </dgm:t>
    </dgm:pt>
  </dgm:ptLst>
  <dgm:cxnLst>
    <dgm:cxn modelId="{23E23596-E3C1-456A-9727-1C7303EFD4CD}" type="presOf" srcId="{5C612BF4-3CE2-4833-B6DB-D72D43F2D230}" destId="{B97C32AB-94F2-4400-91EA-3BF4575AB67B}" srcOrd="0" destOrd="0" presId="urn:microsoft.com/office/officeart/2005/8/layout/vList2"/>
    <dgm:cxn modelId="{7B59D59C-29B8-42E7-928C-7BD5068F2876}" type="presOf" srcId="{045A82B2-0972-457E-8F6F-F6A039D3475C}" destId="{A0F0302B-210F-4CD6-A857-A564E674D384}" srcOrd="0" destOrd="0" presId="urn:microsoft.com/office/officeart/2005/8/layout/vList2"/>
    <dgm:cxn modelId="{FF5B5DE9-C1DF-45B2-8518-DC64933514CD}" type="presOf" srcId="{55EAB0E1-52F3-4A2D-96BB-61AF974A5490}" destId="{7CDE61BC-32B9-40FD-A09B-2D97B1D63F89}" srcOrd="0" destOrd="0" presId="urn:microsoft.com/office/officeart/2005/8/layout/vList2"/>
    <dgm:cxn modelId="{EE78516F-3D14-43AE-8C8A-68306CD590A5}" srcId="{045A82B2-0972-457E-8F6F-F6A039D3475C}" destId="{9213F1C7-5C87-492B-8EE5-276F88F1F1B0}" srcOrd="1" destOrd="0" parTransId="{7FAB7AD7-F8A7-4633-BD51-EE4974C6E3EF}" sibTransId="{EAE14149-5AAD-4386-8832-DE70552EF193}"/>
    <dgm:cxn modelId="{3FAD168D-83A4-4384-9B24-E28A7C0CF0CB}" srcId="{045A82B2-0972-457E-8F6F-F6A039D3475C}" destId="{55EAB0E1-52F3-4A2D-96BB-61AF974A5490}" srcOrd="2" destOrd="0" parTransId="{0346E538-3E26-4F02-B92E-C544F7EFD54C}" sibTransId="{F96BE2A2-85DA-4585-89FC-700D6F314AF6}"/>
    <dgm:cxn modelId="{D328A70D-2158-4A61-8A59-E6BA2A4FD607}" srcId="{045A82B2-0972-457E-8F6F-F6A039D3475C}" destId="{5C612BF4-3CE2-4833-B6DB-D72D43F2D230}" srcOrd="0" destOrd="0" parTransId="{4D8BD9AB-9D40-475F-8F98-31442AF55446}" sibTransId="{CD9E573F-72E7-4387-B376-CE3F6A3C12D8}"/>
    <dgm:cxn modelId="{02ED1329-8728-4163-B9DB-C4B581790FB3}" type="presOf" srcId="{9213F1C7-5C87-492B-8EE5-276F88F1F1B0}" destId="{1D393986-F1C4-4A92-8BB9-42C2E97AE424}" srcOrd="0" destOrd="0" presId="urn:microsoft.com/office/officeart/2005/8/layout/vList2"/>
    <dgm:cxn modelId="{C888E1A6-231A-4EFE-943D-2A7412F976E4}" type="presParOf" srcId="{A0F0302B-210F-4CD6-A857-A564E674D384}" destId="{B97C32AB-94F2-4400-91EA-3BF4575AB67B}" srcOrd="0" destOrd="0" presId="urn:microsoft.com/office/officeart/2005/8/layout/vList2"/>
    <dgm:cxn modelId="{CCD9716D-EF37-46BF-9FCF-6A6F380EE9ED}" type="presParOf" srcId="{A0F0302B-210F-4CD6-A857-A564E674D384}" destId="{F44B918A-E61F-4CF2-8FB8-76D8429C640B}" srcOrd="1" destOrd="0" presId="urn:microsoft.com/office/officeart/2005/8/layout/vList2"/>
    <dgm:cxn modelId="{7DDB17A5-117C-41BB-BCF9-BF46473E810D}" type="presParOf" srcId="{A0F0302B-210F-4CD6-A857-A564E674D384}" destId="{1D393986-F1C4-4A92-8BB9-42C2E97AE424}" srcOrd="2" destOrd="0" presId="urn:microsoft.com/office/officeart/2005/8/layout/vList2"/>
    <dgm:cxn modelId="{642D090F-DB93-4353-AB35-55A64F574AEA}" type="presParOf" srcId="{A0F0302B-210F-4CD6-A857-A564E674D384}" destId="{D5647987-D1F7-4066-AF46-57AA6AF98090}" srcOrd="3" destOrd="0" presId="urn:microsoft.com/office/officeart/2005/8/layout/vList2"/>
    <dgm:cxn modelId="{FFC0FDC1-D4E6-4447-BAE7-99677D8BCFE6}" type="presParOf" srcId="{A0F0302B-210F-4CD6-A857-A564E674D384}" destId="{7CDE61BC-32B9-40FD-A09B-2D97B1D63F8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D5D7D3-5561-476F-AF58-009AA5235DFD}"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ru-RU"/>
        </a:p>
      </dgm:t>
    </dgm:pt>
    <dgm:pt modelId="{E7B48A9B-7D44-4AB9-B7FB-777170398474}">
      <dgm:prSet/>
      <dgm:spPr/>
      <dgm:t>
        <a:bodyPr/>
        <a:lstStyle/>
        <a:p>
          <a:pPr rtl="0"/>
          <a:r>
            <a:rPr lang="ro-RO" baseline="0" smtClean="0"/>
            <a:t>În loc să finanțeze serviciile publice și trezoreria publică, noile elite își investesc banii în îmbunătățirea ghetourilor lor voluntare: școli private în cartierele lor rezidențiale, poliție privată, sisteme de colectare a gunoiului. S-au „retras din viața comună”. Compus din cei care controlează fluxurile internaționale de capital și informație, care prezidează fundații filantropice și instituții de învățământ superior, gestionează instrumentele producției culturale și fixează astfel termenii dezbaterii publice. Deci, dezbaterea politică se limitează în principal la clasele dominante, iar ideologiile politice pierd orice contact cu preocupările cetăţeanului de rând. Rezultatul este că nimeni nu are o soluție probabilă pentru aceste probleme și că există bătălii ideologice furioase pe probleme conexe. Ei rămân însă protejați de problemele care afectează clasele muncitoare: declinul activității industriale, pierderea de locuri de muncă care rezultă, declinul clasei de mijloc, creșterea numărului de săraci, creșterea ratei criminalității, creșterea traficului de droguri, a populației urbane. criză.</a:t>
          </a:r>
          <a:endParaRPr lang="ro-RO"/>
        </a:p>
      </dgm:t>
    </dgm:pt>
    <dgm:pt modelId="{B53F7DC5-17AC-49E3-89F9-9B6736687860}" type="parTrans" cxnId="{79E6330C-9A6E-456A-A488-D7E33AF6B62C}">
      <dgm:prSet/>
      <dgm:spPr/>
      <dgm:t>
        <a:bodyPr/>
        <a:lstStyle/>
        <a:p>
          <a:endParaRPr lang="ru-RU"/>
        </a:p>
      </dgm:t>
    </dgm:pt>
    <dgm:pt modelId="{2DF7EB7D-9018-4F36-9A80-1EB59EFEAAAF}" type="sibTrans" cxnId="{79E6330C-9A6E-456A-A488-D7E33AF6B62C}">
      <dgm:prSet/>
      <dgm:spPr/>
      <dgm:t>
        <a:bodyPr/>
        <a:lstStyle/>
        <a:p>
          <a:endParaRPr lang="ru-RU"/>
        </a:p>
      </dgm:t>
    </dgm:pt>
    <dgm:pt modelId="{68D08D92-B437-4B70-8710-74CB87BC06A9}">
      <dgm:prSet/>
      <dgm:spPr/>
      <dgm:t>
        <a:bodyPr/>
        <a:lstStyle/>
        <a:p>
          <a:pPr rtl="0"/>
          <a:r>
            <a:rPr lang="ro-RO" baseline="0" smtClean="0"/>
            <a:t>D.A. Snow și colab. susțin că mișcarea anti-globalizare este un exemplu de nouă mișcare socială, care utilizează tactici unice și utilizează resurse diferite decât cele utilizate anterior în alte mișcări sociale.</a:t>
          </a:r>
          <a:endParaRPr lang="ro-RO"/>
        </a:p>
      </dgm:t>
    </dgm:pt>
    <dgm:pt modelId="{D889DE44-8568-46C0-B236-E6687547CD47}" type="parTrans" cxnId="{42E75A12-DB4D-4C11-8851-595F515EE402}">
      <dgm:prSet/>
      <dgm:spPr/>
      <dgm:t>
        <a:bodyPr/>
        <a:lstStyle/>
        <a:p>
          <a:endParaRPr lang="ru-RU"/>
        </a:p>
      </dgm:t>
    </dgm:pt>
    <dgm:pt modelId="{06BB8D78-7593-4ED0-8A29-550C541C1AE0}" type="sibTrans" cxnId="{42E75A12-DB4D-4C11-8851-595F515EE402}">
      <dgm:prSet/>
      <dgm:spPr/>
      <dgm:t>
        <a:bodyPr/>
        <a:lstStyle/>
        <a:p>
          <a:endParaRPr lang="ru-RU"/>
        </a:p>
      </dgm:t>
    </dgm:pt>
    <dgm:pt modelId="{E23BA727-F7B7-4549-92EA-F222D47BBEA0}">
      <dgm:prSet/>
      <dgm:spPr/>
      <dgm:t>
        <a:bodyPr/>
        <a:lstStyle/>
        <a:p>
          <a:pPr rtl="0"/>
          <a:r>
            <a:rPr lang="ro-RO" baseline="0" smtClean="0"/>
            <a:t>Una dintre cele mai infame tactici ale mișcării este bătălia de la Seattle din 1999, unde au avut loc proteste împotriva celei de-a treia reuniuni ministeriale a Organizației Mondiale a Comerțului. În întreaga lume, mișcarea a organizat proteste în afara reuniunilor instituțiilor precum OMC, Fondul Monetar Internațional (FMI), Banca Mondială, Forumul Economic Mondial și Grupul celor Opt (G8). În cadrul demonstrațiilor de la Seattle, protestatarii care au participat au folosit atât tactici creative, cât și violente pentru a câștiga atenția asupra problemei globalizării.</a:t>
          </a:r>
          <a:endParaRPr lang="ro-RO"/>
        </a:p>
      </dgm:t>
    </dgm:pt>
    <dgm:pt modelId="{E3B6614E-D2CC-40BC-B0D4-95EE191B7375}" type="parTrans" cxnId="{BD05536E-2DF3-4F00-9514-9D92DFA360F0}">
      <dgm:prSet/>
      <dgm:spPr/>
      <dgm:t>
        <a:bodyPr/>
        <a:lstStyle/>
        <a:p>
          <a:endParaRPr lang="ru-RU"/>
        </a:p>
      </dgm:t>
    </dgm:pt>
    <dgm:pt modelId="{33E3240C-429E-4DA5-ADCF-394658168036}" type="sibTrans" cxnId="{BD05536E-2DF3-4F00-9514-9D92DFA360F0}">
      <dgm:prSet/>
      <dgm:spPr/>
      <dgm:t>
        <a:bodyPr/>
        <a:lstStyle/>
        <a:p>
          <a:endParaRPr lang="ru-RU"/>
        </a:p>
      </dgm:t>
    </dgm:pt>
    <dgm:pt modelId="{1F46298B-6C9B-423A-A997-53558994D6A4}" type="pres">
      <dgm:prSet presAssocID="{ADD5D7D3-5561-476F-AF58-009AA5235DFD}" presName="Name0" presStyleCnt="0">
        <dgm:presLayoutVars>
          <dgm:chMax val="7"/>
          <dgm:dir/>
          <dgm:animLvl val="lvl"/>
          <dgm:resizeHandles val="exact"/>
        </dgm:presLayoutVars>
      </dgm:prSet>
      <dgm:spPr/>
      <dgm:t>
        <a:bodyPr/>
        <a:lstStyle/>
        <a:p>
          <a:endParaRPr lang="ru-RU"/>
        </a:p>
      </dgm:t>
    </dgm:pt>
    <dgm:pt modelId="{116C5576-7AC5-414C-87BC-867EC1CD6758}" type="pres">
      <dgm:prSet presAssocID="{E7B48A9B-7D44-4AB9-B7FB-777170398474}" presName="circle1" presStyleLbl="node1" presStyleIdx="0" presStyleCnt="3"/>
      <dgm:spPr/>
    </dgm:pt>
    <dgm:pt modelId="{031DDB43-B4E0-4D3B-84CC-6355F87E94DD}" type="pres">
      <dgm:prSet presAssocID="{E7B48A9B-7D44-4AB9-B7FB-777170398474}" presName="space" presStyleCnt="0"/>
      <dgm:spPr/>
    </dgm:pt>
    <dgm:pt modelId="{DBD0E73F-A322-4167-AA93-F41B40A6535A}" type="pres">
      <dgm:prSet presAssocID="{E7B48A9B-7D44-4AB9-B7FB-777170398474}" presName="rect1" presStyleLbl="alignAcc1" presStyleIdx="0" presStyleCnt="3"/>
      <dgm:spPr/>
      <dgm:t>
        <a:bodyPr/>
        <a:lstStyle/>
        <a:p>
          <a:endParaRPr lang="ru-RU"/>
        </a:p>
      </dgm:t>
    </dgm:pt>
    <dgm:pt modelId="{95DD397E-0513-4876-A158-37D05D242A19}" type="pres">
      <dgm:prSet presAssocID="{68D08D92-B437-4B70-8710-74CB87BC06A9}" presName="vertSpace2" presStyleLbl="node1" presStyleIdx="0" presStyleCnt="3"/>
      <dgm:spPr/>
    </dgm:pt>
    <dgm:pt modelId="{BBB4B4E2-1AE7-40FF-A986-A4907E6B88B4}" type="pres">
      <dgm:prSet presAssocID="{68D08D92-B437-4B70-8710-74CB87BC06A9}" presName="circle2" presStyleLbl="node1" presStyleIdx="1" presStyleCnt="3"/>
      <dgm:spPr/>
    </dgm:pt>
    <dgm:pt modelId="{6FD06955-A086-4101-83CA-0E7DC9FF86EE}" type="pres">
      <dgm:prSet presAssocID="{68D08D92-B437-4B70-8710-74CB87BC06A9}" presName="rect2" presStyleLbl="alignAcc1" presStyleIdx="1" presStyleCnt="3"/>
      <dgm:spPr/>
      <dgm:t>
        <a:bodyPr/>
        <a:lstStyle/>
        <a:p>
          <a:endParaRPr lang="ru-RU"/>
        </a:p>
      </dgm:t>
    </dgm:pt>
    <dgm:pt modelId="{F76DE4F3-F753-43DC-9BE7-316F317ED3C3}" type="pres">
      <dgm:prSet presAssocID="{E23BA727-F7B7-4549-92EA-F222D47BBEA0}" presName="vertSpace3" presStyleLbl="node1" presStyleIdx="1" presStyleCnt="3"/>
      <dgm:spPr/>
    </dgm:pt>
    <dgm:pt modelId="{7AB653A3-D261-48D1-8C9D-1C4D73B8B449}" type="pres">
      <dgm:prSet presAssocID="{E23BA727-F7B7-4549-92EA-F222D47BBEA0}" presName="circle3" presStyleLbl="node1" presStyleIdx="2" presStyleCnt="3"/>
      <dgm:spPr/>
    </dgm:pt>
    <dgm:pt modelId="{3DF690AE-441F-419C-9B69-2DB39385B7DF}" type="pres">
      <dgm:prSet presAssocID="{E23BA727-F7B7-4549-92EA-F222D47BBEA0}" presName="rect3" presStyleLbl="alignAcc1" presStyleIdx="2" presStyleCnt="3"/>
      <dgm:spPr/>
      <dgm:t>
        <a:bodyPr/>
        <a:lstStyle/>
        <a:p>
          <a:endParaRPr lang="ru-RU"/>
        </a:p>
      </dgm:t>
    </dgm:pt>
    <dgm:pt modelId="{0B5D4E5E-8FD3-4FD9-ABD6-2A793370CBFD}" type="pres">
      <dgm:prSet presAssocID="{E7B48A9B-7D44-4AB9-B7FB-777170398474}" presName="rect1ParTxNoCh" presStyleLbl="alignAcc1" presStyleIdx="2" presStyleCnt="3">
        <dgm:presLayoutVars>
          <dgm:chMax val="1"/>
          <dgm:bulletEnabled val="1"/>
        </dgm:presLayoutVars>
      </dgm:prSet>
      <dgm:spPr/>
      <dgm:t>
        <a:bodyPr/>
        <a:lstStyle/>
        <a:p>
          <a:endParaRPr lang="ru-RU"/>
        </a:p>
      </dgm:t>
    </dgm:pt>
    <dgm:pt modelId="{6F53F51D-6E70-4DAA-8D4D-0C5CE4F0BDB3}" type="pres">
      <dgm:prSet presAssocID="{68D08D92-B437-4B70-8710-74CB87BC06A9}" presName="rect2ParTxNoCh" presStyleLbl="alignAcc1" presStyleIdx="2" presStyleCnt="3">
        <dgm:presLayoutVars>
          <dgm:chMax val="1"/>
          <dgm:bulletEnabled val="1"/>
        </dgm:presLayoutVars>
      </dgm:prSet>
      <dgm:spPr/>
      <dgm:t>
        <a:bodyPr/>
        <a:lstStyle/>
        <a:p>
          <a:endParaRPr lang="ru-RU"/>
        </a:p>
      </dgm:t>
    </dgm:pt>
    <dgm:pt modelId="{088C053F-088F-4B9A-B0B1-E8CA37909617}" type="pres">
      <dgm:prSet presAssocID="{E23BA727-F7B7-4549-92EA-F222D47BBEA0}" presName="rect3ParTxNoCh" presStyleLbl="alignAcc1" presStyleIdx="2" presStyleCnt="3">
        <dgm:presLayoutVars>
          <dgm:chMax val="1"/>
          <dgm:bulletEnabled val="1"/>
        </dgm:presLayoutVars>
      </dgm:prSet>
      <dgm:spPr/>
      <dgm:t>
        <a:bodyPr/>
        <a:lstStyle/>
        <a:p>
          <a:endParaRPr lang="ru-RU"/>
        </a:p>
      </dgm:t>
    </dgm:pt>
  </dgm:ptLst>
  <dgm:cxnLst>
    <dgm:cxn modelId="{CA21E671-171A-4C93-9B1C-6F7CCFD50861}" type="presOf" srcId="{E23BA727-F7B7-4549-92EA-F222D47BBEA0}" destId="{3DF690AE-441F-419C-9B69-2DB39385B7DF}" srcOrd="0" destOrd="0" presId="urn:microsoft.com/office/officeart/2005/8/layout/target3"/>
    <dgm:cxn modelId="{FACAD371-EABB-406C-B261-9980B6AF14E4}" type="presOf" srcId="{68D08D92-B437-4B70-8710-74CB87BC06A9}" destId="{6F53F51D-6E70-4DAA-8D4D-0C5CE4F0BDB3}" srcOrd="1" destOrd="0" presId="urn:microsoft.com/office/officeart/2005/8/layout/target3"/>
    <dgm:cxn modelId="{26855968-3275-4B02-9718-5EF7ECBA381F}" type="presOf" srcId="{68D08D92-B437-4B70-8710-74CB87BC06A9}" destId="{6FD06955-A086-4101-83CA-0E7DC9FF86EE}" srcOrd="0" destOrd="0" presId="urn:microsoft.com/office/officeart/2005/8/layout/target3"/>
    <dgm:cxn modelId="{6ACA370A-DAF1-4BEC-B565-AA0CE1E5E0BE}" type="presOf" srcId="{E7B48A9B-7D44-4AB9-B7FB-777170398474}" destId="{DBD0E73F-A322-4167-AA93-F41B40A6535A}" srcOrd="0" destOrd="0" presId="urn:microsoft.com/office/officeart/2005/8/layout/target3"/>
    <dgm:cxn modelId="{BD05536E-2DF3-4F00-9514-9D92DFA360F0}" srcId="{ADD5D7D3-5561-476F-AF58-009AA5235DFD}" destId="{E23BA727-F7B7-4549-92EA-F222D47BBEA0}" srcOrd="2" destOrd="0" parTransId="{E3B6614E-D2CC-40BC-B0D4-95EE191B7375}" sibTransId="{33E3240C-429E-4DA5-ADCF-394658168036}"/>
    <dgm:cxn modelId="{79E6330C-9A6E-456A-A488-D7E33AF6B62C}" srcId="{ADD5D7D3-5561-476F-AF58-009AA5235DFD}" destId="{E7B48A9B-7D44-4AB9-B7FB-777170398474}" srcOrd="0" destOrd="0" parTransId="{B53F7DC5-17AC-49E3-89F9-9B6736687860}" sibTransId="{2DF7EB7D-9018-4F36-9A80-1EB59EFEAAAF}"/>
    <dgm:cxn modelId="{4A924BA8-53F5-4CF6-9730-225A9600D66E}" type="presOf" srcId="{E7B48A9B-7D44-4AB9-B7FB-777170398474}" destId="{0B5D4E5E-8FD3-4FD9-ABD6-2A793370CBFD}" srcOrd="1" destOrd="0" presId="urn:microsoft.com/office/officeart/2005/8/layout/target3"/>
    <dgm:cxn modelId="{42E75A12-DB4D-4C11-8851-595F515EE402}" srcId="{ADD5D7D3-5561-476F-AF58-009AA5235DFD}" destId="{68D08D92-B437-4B70-8710-74CB87BC06A9}" srcOrd="1" destOrd="0" parTransId="{D889DE44-8568-46C0-B236-E6687547CD47}" sibTransId="{06BB8D78-7593-4ED0-8A29-550C541C1AE0}"/>
    <dgm:cxn modelId="{B77F39EB-4553-423B-847D-645E2B1BAD58}" type="presOf" srcId="{E23BA727-F7B7-4549-92EA-F222D47BBEA0}" destId="{088C053F-088F-4B9A-B0B1-E8CA37909617}" srcOrd="1" destOrd="0" presId="urn:microsoft.com/office/officeart/2005/8/layout/target3"/>
    <dgm:cxn modelId="{8A3703C8-B880-41F2-85BF-58B2BAFE58B4}" type="presOf" srcId="{ADD5D7D3-5561-476F-AF58-009AA5235DFD}" destId="{1F46298B-6C9B-423A-A997-53558994D6A4}" srcOrd="0" destOrd="0" presId="urn:microsoft.com/office/officeart/2005/8/layout/target3"/>
    <dgm:cxn modelId="{FD8B20B5-C209-4EB2-BDBE-6E7731F25FF1}" type="presParOf" srcId="{1F46298B-6C9B-423A-A997-53558994D6A4}" destId="{116C5576-7AC5-414C-87BC-867EC1CD6758}" srcOrd="0" destOrd="0" presId="urn:microsoft.com/office/officeart/2005/8/layout/target3"/>
    <dgm:cxn modelId="{BBBB2911-99FF-4493-BC95-B6B3F1F15CA0}" type="presParOf" srcId="{1F46298B-6C9B-423A-A997-53558994D6A4}" destId="{031DDB43-B4E0-4D3B-84CC-6355F87E94DD}" srcOrd="1" destOrd="0" presId="urn:microsoft.com/office/officeart/2005/8/layout/target3"/>
    <dgm:cxn modelId="{A80E0085-FB7B-4962-A7EF-10CA38CCD986}" type="presParOf" srcId="{1F46298B-6C9B-423A-A997-53558994D6A4}" destId="{DBD0E73F-A322-4167-AA93-F41B40A6535A}" srcOrd="2" destOrd="0" presId="urn:microsoft.com/office/officeart/2005/8/layout/target3"/>
    <dgm:cxn modelId="{9445F84E-56EE-4AE0-A573-700F22A98DB1}" type="presParOf" srcId="{1F46298B-6C9B-423A-A997-53558994D6A4}" destId="{95DD397E-0513-4876-A158-37D05D242A19}" srcOrd="3" destOrd="0" presId="urn:microsoft.com/office/officeart/2005/8/layout/target3"/>
    <dgm:cxn modelId="{2AE8B978-0270-45A5-96FD-E5290D0FE086}" type="presParOf" srcId="{1F46298B-6C9B-423A-A997-53558994D6A4}" destId="{BBB4B4E2-1AE7-40FF-A986-A4907E6B88B4}" srcOrd="4" destOrd="0" presId="urn:microsoft.com/office/officeart/2005/8/layout/target3"/>
    <dgm:cxn modelId="{78264337-C16E-4103-A83D-075EEBD531A6}" type="presParOf" srcId="{1F46298B-6C9B-423A-A997-53558994D6A4}" destId="{6FD06955-A086-4101-83CA-0E7DC9FF86EE}" srcOrd="5" destOrd="0" presId="urn:microsoft.com/office/officeart/2005/8/layout/target3"/>
    <dgm:cxn modelId="{C5C5AA51-3B1F-4ABA-A913-6C4B931DB562}" type="presParOf" srcId="{1F46298B-6C9B-423A-A997-53558994D6A4}" destId="{F76DE4F3-F753-43DC-9BE7-316F317ED3C3}" srcOrd="6" destOrd="0" presId="urn:microsoft.com/office/officeart/2005/8/layout/target3"/>
    <dgm:cxn modelId="{98FA4C7F-B186-4AB1-8433-DFFB53736A4C}" type="presParOf" srcId="{1F46298B-6C9B-423A-A997-53558994D6A4}" destId="{7AB653A3-D261-48D1-8C9D-1C4D73B8B449}" srcOrd="7" destOrd="0" presId="urn:microsoft.com/office/officeart/2005/8/layout/target3"/>
    <dgm:cxn modelId="{F10F764C-D52A-4211-A575-9EB39FE72848}" type="presParOf" srcId="{1F46298B-6C9B-423A-A997-53558994D6A4}" destId="{3DF690AE-441F-419C-9B69-2DB39385B7DF}" srcOrd="8" destOrd="0" presId="urn:microsoft.com/office/officeart/2005/8/layout/target3"/>
    <dgm:cxn modelId="{697B71F1-2FCB-44EC-B77B-107BF5F9CD2F}" type="presParOf" srcId="{1F46298B-6C9B-423A-A997-53558994D6A4}" destId="{0B5D4E5E-8FD3-4FD9-ABD6-2A793370CBFD}" srcOrd="9" destOrd="0" presId="urn:microsoft.com/office/officeart/2005/8/layout/target3"/>
    <dgm:cxn modelId="{AB5B3F3D-D3FA-4B54-A74F-30747197E9AF}" type="presParOf" srcId="{1F46298B-6C9B-423A-A997-53558994D6A4}" destId="{6F53F51D-6E70-4DAA-8D4D-0C5CE4F0BDB3}" srcOrd="10" destOrd="0" presId="urn:microsoft.com/office/officeart/2005/8/layout/target3"/>
    <dgm:cxn modelId="{9B3AB45E-B2CE-4F52-8F86-FE48F714AC8C}" type="presParOf" srcId="{1F46298B-6C9B-423A-A997-53558994D6A4}" destId="{088C053F-088F-4B9A-B0B1-E8CA37909617}"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5AE6C9-AAFB-4F01-B9E3-84867A55EA6D}" type="doc">
      <dgm:prSet loTypeId="urn:microsoft.com/office/officeart/2005/8/layout/vList3" loCatId="picture" qsTypeId="urn:microsoft.com/office/officeart/2005/8/quickstyle/simple1" qsCatId="simple" csTypeId="urn:microsoft.com/office/officeart/2005/8/colors/accent1_1" csCatId="accent1" phldr="1"/>
      <dgm:spPr/>
    </dgm:pt>
    <dgm:pt modelId="{9AF121AD-9EED-45C3-B21B-5A96697EF064}">
      <dgm:prSet phldrT="[Text]" custT="1"/>
      <dgm:spPr/>
      <dgm:t>
        <a:bodyPr/>
        <a:lstStyle/>
        <a:p>
          <a:r>
            <a:rPr lang="en-GB" sz="2000" dirty="0">
              <a:latin typeface="Times New Roman" panose="02020603050405020304" pitchFamily="18" charset="0"/>
              <a:cs typeface="Times New Roman" panose="02020603050405020304" pitchFamily="18" charset="0"/>
            </a:rPr>
            <a:t>Sub </a:t>
          </a:r>
          <a:r>
            <a:rPr lang="en-GB" sz="2000" dirty="0" err="1">
              <a:latin typeface="Times New Roman" panose="02020603050405020304" pitchFamily="18" charset="0"/>
              <a:cs typeface="Times New Roman" panose="02020603050405020304" pitchFamily="18" charset="0"/>
            </a:rPr>
            <a:t>influența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globalizării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și</a:t>
          </a:r>
          <a:r>
            <a:rPr lang="en-GB" sz="2000" dirty="0">
              <a:latin typeface="Times New Roman" panose="02020603050405020304" pitchFamily="18" charset="0"/>
              <a:cs typeface="Times New Roman" panose="02020603050405020304" pitchFamily="18" charset="0"/>
            </a:rPr>
            <a:t> a </a:t>
          </a:r>
          <a:r>
            <a:rPr lang="en-GB" sz="2000" dirty="0" err="1">
              <a:latin typeface="Times New Roman" panose="02020603050405020304" pitchFamily="18" charset="0"/>
              <a:cs typeface="Times New Roman" panose="02020603050405020304" pitchFamily="18" charset="0"/>
            </a:rPr>
            <a:t>interdependenței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crescânde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în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relațiile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internaționale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apar</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probleme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și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interese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comune</a:t>
          </a:r>
          <a:r>
            <a:rPr lang="en-GB" sz="2000" dirty="0">
              <a:latin typeface="Times New Roman" panose="02020603050405020304" pitchFamily="18" charset="0"/>
              <a:cs typeface="Times New Roman" panose="02020603050405020304" pitchFamily="18" charset="0"/>
            </a:rPr>
            <a:t> care pot fi </a:t>
          </a:r>
          <a:r>
            <a:rPr lang="en-GB" sz="2000" dirty="0" err="1">
              <a:latin typeface="Times New Roman" panose="02020603050405020304" pitchFamily="18" charset="0"/>
              <a:cs typeface="Times New Roman" panose="02020603050405020304" pitchFamily="18" charset="0"/>
            </a:rPr>
            <a:t>realizate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numai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prin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eforturi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comune</a:t>
          </a:r>
          <a:r>
            <a:rPr lang="en-GB" sz="2000" dirty="0">
              <a:latin typeface="Times New Roman" panose="02020603050405020304" pitchFamily="18" charset="0"/>
              <a:cs typeface="Times New Roman" panose="02020603050405020304" pitchFamily="18" charset="0"/>
            </a:rPr>
            <a:t>. </a:t>
          </a:r>
          <a:endParaRPr lang="ru-RU" sz="2000" dirty="0"/>
        </a:p>
      </dgm:t>
    </dgm:pt>
    <dgm:pt modelId="{78383392-96C0-49A2-8797-846234F96E24}" type="parTrans" cxnId="{77D32356-30F2-4287-A896-19ED1B0EE23E}">
      <dgm:prSet/>
      <dgm:spPr/>
      <dgm:t>
        <a:bodyPr/>
        <a:lstStyle/>
        <a:p>
          <a:endParaRPr lang="ru-RU"/>
        </a:p>
      </dgm:t>
    </dgm:pt>
    <dgm:pt modelId="{8C38120E-6E4A-46B6-B0F9-9951414F8C4A}" type="sibTrans" cxnId="{77D32356-30F2-4287-A896-19ED1B0EE23E}">
      <dgm:prSet/>
      <dgm:spPr/>
      <dgm:t>
        <a:bodyPr/>
        <a:lstStyle/>
        <a:p>
          <a:endParaRPr lang="ru-RU"/>
        </a:p>
      </dgm:t>
    </dgm:pt>
    <dgm:pt modelId="{4A207E62-65B7-4284-BB59-A6C481337FE5}">
      <dgm:prSet phldrT="[Text]"/>
      <dgm:spPr/>
      <dgm:t>
        <a:bodyPr/>
        <a:lstStyle/>
        <a:p>
          <a:r>
            <a:rPr lang="en-GB" dirty="0">
              <a:latin typeface="Times New Roman" panose="02020603050405020304" pitchFamily="18" charset="0"/>
              <a:cs typeface="Times New Roman" panose="02020603050405020304" pitchFamily="18" charset="0"/>
            </a:rPr>
            <a:t>Cu </a:t>
          </a:r>
          <a:r>
            <a:rPr lang="en-GB" dirty="0" err="1">
              <a:latin typeface="Times New Roman" panose="02020603050405020304" pitchFamily="18" charset="0"/>
              <a:cs typeface="Times New Roman" panose="02020603050405020304" pitchFamily="18" charset="0"/>
            </a:rPr>
            <a:t>alte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cuvinte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extinderea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numărului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și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diversității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participanților</a:t>
          </a:r>
          <a:r>
            <a:rPr lang="en-GB" dirty="0">
              <a:latin typeface="Times New Roman" panose="02020603050405020304" pitchFamily="18" charset="0"/>
              <a:cs typeface="Times New Roman" panose="02020603050405020304" pitchFamily="18" charset="0"/>
            </a:rPr>
            <a:t> la </a:t>
          </a:r>
          <a:r>
            <a:rPr lang="en-GB" dirty="0" err="1">
              <a:latin typeface="Times New Roman" panose="02020603050405020304" pitchFamily="18" charset="0"/>
              <a:cs typeface="Times New Roman" panose="02020603050405020304" pitchFamily="18" charset="0"/>
            </a:rPr>
            <a:t>interacțiunile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internaționale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înmuierea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suveranității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statului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și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modificări</a:t>
          </a:r>
          <a:r>
            <a:rPr lang="en-GB" dirty="0">
              <a:latin typeface="Times New Roman" panose="02020603050405020304" pitchFamily="18" charset="0"/>
              <a:cs typeface="Times New Roman" panose="02020603050405020304" pitchFamily="18" charset="0"/>
            </a:rPr>
            <a:t> ale </a:t>
          </a:r>
          <a:r>
            <a:rPr lang="en-GB" dirty="0" err="1">
              <a:latin typeface="Times New Roman" panose="02020603050405020304" pitchFamily="18" charset="0"/>
              <a:cs typeface="Times New Roman" panose="02020603050405020304" pitchFamily="18" charset="0"/>
            </a:rPr>
            <a:t>conținutului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securității</a:t>
          </a:r>
          <a:r>
            <a:rPr lang="en-GB" dirty="0">
              <a:latin typeface="Times New Roman" panose="02020603050405020304" pitchFamily="18" charset="0"/>
              <a:cs typeface="Times New Roman" panose="02020603050405020304" pitchFamily="18" charset="0"/>
            </a:rPr>
            <a:t> nu </a:t>
          </a:r>
          <a:r>
            <a:rPr lang="en-GB" dirty="0" err="1">
              <a:latin typeface="Times New Roman" panose="02020603050405020304" pitchFamily="18" charset="0"/>
              <a:cs typeface="Times New Roman" panose="02020603050405020304" pitchFamily="18" charset="0"/>
            </a:rPr>
            <a:t>duc</a:t>
          </a:r>
          <a:r>
            <a:rPr lang="en-GB" dirty="0">
              <a:latin typeface="Times New Roman" panose="02020603050405020304" pitchFamily="18" charset="0"/>
              <a:cs typeface="Times New Roman" panose="02020603050405020304" pitchFamily="18" charset="0"/>
            </a:rPr>
            <a:t> la </a:t>
          </a:r>
          <a:r>
            <a:rPr lang="en-GB" dirty="0" err="1">
              <a:latin typeface="Times New Roman" panose="02020603050405020304" pitchFamily="18" charset="0"/>
              <a:cs typeface="Times New Roman" panose="02020603050405020304" pitchFamily="18" charset="0"/>
            </a:rPr>
            <a:t>expulzarea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statului</a:t>
          </a:r>
          <a:r>
            <a:rPr lang="en-GB" dirty="0">
              <a:latin typeface="Times New Roman" panose="02020603050405020304" pitchFamily="18" charset="0"/>
              <a:cs typeface="Times New Roman" panose="02020603050405020304" pitchFamily="18" charset="0"/>
            </a:rPr>
            <a:t> de pe </a:t>
          </a:r>
          <a:r>
            <a:rPr lang="en-GB" dirty="0" err="1">
              <a:latin typeface="Times New Roman" panose="02020603050405020304" pitchFamily="18" charset="0"/>
              <a:cs typeface="Times New Roman" panose="02020603050405020304" pitchFamily="18" charset="0"/>
            </a:rPr>
            <a:t>scena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politicii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mondiale</a:t>
          </a:r>
          <a:r>
            <a:rPr lang="en-GB" dirty="0">
              <a:latin typeface="Times New Roman" panose="02020603050405020304" pitchFamily="18" charset="0"/>
              <a:cs typeface="Times New Roman" panose="02020603050405020304" pitchFamily="18" charset="0"/>
            </a:rPr>
            <a:t>, ci </a:t>
          </a:r>
          <a:r>
            <a:rPr lang="en-GB" dirty="0" err="1">
              <a:latin typeface="Times New Roman" panose="02020603050405020304" pitchFamily="18" charset="0"/>
              <a:cs typeface="Times New Roman" panose="02020603050405020304" pitchFamily="18" charset="0"/>
            </a:rPr>
            <a:t>doar</a:t>
          </a:r>
          <a:r>
            <a:rPr lang="en-GB" dirty="0">
              <a:latin typeface="Times New Roman" panose="02020603050405020304" pitchFamily="18" charset="0"/>
              <a:cs typeface="Times New Roman" panose="02020603050405020304" pitchFamily="18" charset="0"/>
            </a:rPr>
            <a:t> le </a:t>
          </a:r>
          <a:r>
            <a:rPr lang="en-GB" dirty="0" err="1">
              <a:latin typeface="Times New Roman" panose="02020603050405020304" pitchFamily="18" charset="0"/>
              <a:cs typeface="Times New Roman" panose="02020603050405020304" pitchFamily="18" charset="0"/>
            </a:rPr>
            <a:t>complică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rolul</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în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menținerea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stabilității</a:t>
          </a:r>
          <a:r>
            <a:rPr lang="en-GB" dirty="0">
              <a:latin typeface="Times New Roman" panose="02020603050405020304" pitchFamily="18" charset="0"/>
              <a:cs typeface="Times New Roman" panose="02020603050405020304" pitchFamily="18" charset="0"/>
            </a:rPr>
            <a:t>.</a:t>
          </a:r>
          <a:endParaRPr lang="ru-RU" dirty="0"/>
        </a:p>
      </dgm:t>
    </dgm:pt>
    <dgm:pt modelId="{07245DB7-062A-4B7A-8FF1-4DF28951D0F3}" type="parTrans" cxnId="{E29C1DE0-2540-47CC-93DC-5A0FE8D554DC}">
      <dgm:prSet/>
      <dgm:spPr/>
      <dgm:t>
        <a:bodyPr/>
        <a:lstStyle/>
        <a:p>
          <a:endParaRPr lang="ru-RU"/>
        </a:p>
      </dgm:t>
    </dgm:pt>
    <dgm:pt modelId="{F2CF2776-A96D-4A01-A17D-1591326EC87A}" type="sibTrans" cxnId="{E29C1DE0-2540-47CC-93DC-5A0FE8D554DC}">
      <dgm:prSet/>
      <dgm:spPr/>
      <dgm:t>
        <a:bodyPr/>
        <a:lstStyle/>
        <a:p>
          <a:endParaRPr lang="ru-RU"/>
        </a:p>
      </dgm:t>
    </dgm:pt>
    <dgm:pt modelId="{924532F0-F0FB-4894-8422-BE8BAE7F149F}">
      <dgm:prSet custT="1"/>
      <dgm:spPr/>
      <dgm:t>
        <a:bodyPr/>
        <a:lstStyle/>
        <a:p>
          <a:r>
            <a:rPr lang="en-GB" sz="1600" dirty="0" err="1">
              <a:latin typeface="Times New Roman" panose="02020603050405020304" pitchFamily="18" charset="0"/>
              <a:cs typeface="Times New Roman" panose="02020603050405020304" pitchFamily="18" charset="0"/>
            </a:rPr>
            <a:t>Interdependența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influențează</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politica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globală</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și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comportamentul</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statului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dar</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acțiunile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guvernamentale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influențează</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și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modelele</a:t>
          </a:r>
          <a:r>
            <a:rPr lang="en-GB" sz="1600" dirty="0">
              <a:latin typeface="Times New Roman" panose="02020603050405020304" pitchFamily="18" charset="0"/>
              <a:cs typeface="Times New Roman" panose="02020603050405020304" pitchFamily="18" charset="0"/>
            </a:rPr>
            <a:t> de </a:t>
          </a:r>
          <a:r>
            <a:rPr lang="en-GB" sz="1600" dirty="0" err="1">
              <a:latin typeface="Times New Roman" panose="02020603050405020304" pitchFamily="18" charset="0"/>
              <a:cs typeface="Times New Roman" panose="02020603050405020304" pitchFamily="18" charset="0"/>
            </a:rPr>
            <a:t>interdependență</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Prin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crearea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sau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adoptarea</a:t>
          </a:r>
          <a:r>
            <a:rPr lang="en-GB" sz="1600" dirty="0">
              <a:latin typeface="Times New Roman" panose="02020603050405020304" pitchFamily="18" charset="0"/>
              <a:cs typeface="Times New Roman" panose="02020603050405020304" pitchFamily="18" charset="0"/>
            </a:rPr>
            <a:t> de </a:t>
          </a:r>
          <a:r>
            <a:rPr lang="en-GB" sz="1600" dirty="0" err="1">
              <a:latin typeface="Times New Roman" panose="02020603050405020304" pitchFamily="18" charset="0"/>
              <a:cs typeface="Times New Roman" panose="02020603050405020304" pitchFamily="18" charset="0"/>
            </a:rPr>
            <a:t>proceduri</a:t>
          </a:r>
          <a:r>
            <a:rPr lang="en-GB" sz="1600" dirty="0">
              <a:latin typeface="Times New Roman" panose="02020603050405020304" pitchFamily="18" charset="0"/>
              <a:cs typeface="Times New Roman" panose="02020603050405020304" pitchFamily="18" charset="0"/>
            </a:rPr>
            <a:t>, reguli </a:t>
          </a:r>
          <a:r>
            <a:rPr lang="en-GB" sz="1600" dirty="0" err="1">
              <a:latin typeface="Times New Roman" panose="02020603050405020304" pitchFamily="18" charset="0"/>
              <a:cs typeface="Times New Roman" panose="02020603050405020304" pitchFamily="18" charset="0"/>
            </a:rPr>
            <a:t>sau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instituții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pentru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anumite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activități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guvernele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reglementează</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și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controlează</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relațiile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transnaționale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și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interstatale</a:t>
          </a:r>
          <a:r>
            <a:rPr lang="en-GB" sz="1500" dirty="0">
              <a:latin typeface="Times New Roman" panose="02020603050405020304" pitchFamily="18" charset="0"/>
              <a:cs typeface="Times New Roman" panose="02020603050405020304" pitchFamily="18" charset="0"/>
            </a:rPr>
            <a:t>. </a:t>
          </a:r>
          <a:endParaRPr lang="ru-RU" sz="1500" dirty="0"/>
        </a:p>
      </dgm:t>
    </dgm:pt>
    <dgm:pt modelId="{1EDEA9A7-5A98-4BE8-94C8-7EFE9724802C}" type="parTrans" cxnId="{EA7E02A7-CB7A-4B3D-A92C-EA90530AAAA5}">
      <dgm:prSet/>
      <dgm:spPr/>
      <dgm:t>
        <a:bodyPr/>
        <a:lstStyle/>
        <a:p>
          <a:endParaRPr lang="ru-RU"/>
        </a:p>
      </dgm:t>
    </dgm:pt>
    <dgm:pt modelId="{6DCE0C82-2A88-46AA-A931-E9F08F2D714F}" type="sibTrans" cxnId="{EA7E02A7-CB7A-4B3D-A92C-EA90530AAAA5}">
      <dgm:prSet/>
      <dgm:spPr/>
      <dgm:t>
        <a:bodyPr/>
        <a:lstStyle/>
        <a:p>
          <a:endParaRPr lang="ru-RU"/>
        </a:p>
      </dgm:t>
    </dgm:pt>
    <dgm:pt modelId="{EE949E2B-A308-4FD5-AB3D-D8DAA37A4A2D}" type="pres">
      <dgm:prSet presAssocID="{345AE6C9-AAFB-4F01-B9E3-84867A55EA6D}" presName="linearFlow" presStyleCnt="0">
        <dgm:presLayoutVars>
          <dgm:dir/>
          <dgm:resizeHandles val="exact"/>
        </dgm:presLayoutVars>
      </dgm:prSet>
      <dgm:spPr/>
    </dgm:pt>
    <dgm:pt modelId="{D47C01A9-F0AC-4A48-983F-D71500B28D2F}" type="pres">
      <dgm:prSet presAssocID="{9AF121AD-9EED-45C3-B21B-5A96697EF064}" presName="composite" presStyleCnt="0"/>
      <dgm:spPr/>
    </dgm:pt>
    <dgm:pt modelId="{F0A08513-FE03-4667-98B3-7DFE4F74A9D9}" type="pres">
      <dgm:prSet presAssocID="{9AF121AD-9EED-45C3-B21B-5A96697EF06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B0AEB2A-C5BC-4AF4-AB21-5360A10B5B1D}" type="pres">
      <dgm:prSet presAssocID="{9AF121AD-9EED-45C3-B21B-5A96697EF064}" presName="txShp" presStyleLbl="node1" presStyleIdx="0" presStyleCnt="3" custLinFactNeighborX="245">
        <dgm:presLayoutVars>
          <dgm:bulletEnabled val="1"/>
        </dgm:presLayoutVars>
      </dgm:prSet>
      <dgm:spPr/>
      <dgm:t>
        <a:bodyPr/>
        <a:lstStyle/>
        <a:p>
          <a:endParaRPr lang="ru-RU"/>
        </a:p>
      </dgm:t>
    </dgm:pt>
    <dgm:pt modelId="{824646D3-32D1-4F5A-A78D-F510C1F7642F}" type="pres">
      <dgm:prSet presAssocID="{8C38120E-6E4A-46B6-B0F9-9951414F8C4A}" presName="spacing" presStyleCnt="0"/>
      <dgm:spPr/>
    </dgm:pt>
    <dgm:pt modelId="{486E5646-C63B-4B35-BF45-5E0B0F2D8153}" type="pres">
      <dgm:prSet presAssocID="{924532F0-F0FB-4894-8422-BE8BAE7F149F}" presName="composite" presStyleCnt="0"/>
      <dgm:spPr/>
    </dgm:pt>
    <dgm:pt modelId="{50CFD1C1-5875-4D99-A46E-D19CC7D77425}" type="pres">
      <dgm:prSet presAssocID="{924532F0-F0FB-4894-8422-BE8BAE7F149F}"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0DE6B8FA-F2DB-4CBE-A0ED-2E9F3A2EE3F4}" type="pres">
      <dgm:prSet presAssocID="{924532F0-F0FB-4894-8422-BE8BAE7F149F}" presName="txShp" presStyleLbl="node1" presStyleIdx="1" presStyleCnt="3">
        <dgm:presLayoutVars>
          <dgm:bulletEnabled val="1"/>
        </dgm:presLayoutVars>
      </dgm:prSet>
      <dgm:spPr/>
      <dgm:t>
        <a:bodyPr/>
        <a:lstStyle/>
        <a:p>
          <a:endParaRPr lang="ru-RU"/>
        </a:p>
      </dgm:t>
    </dgm:pt>
    <dgm:pt modelId="{A0FFF0F0-64FB-44B8-AC25-F580392E5574}" type="pres">
      <dgm:prSet presAssocID="{6DCE0C82-2A88-46AA-A931-E9F08F2D714F}" presName="spacing" presStyleCnt="0"/>
      <dgm:spPr/>
    </dgm:pt>
    <dgm:pt modelId="{6D2FC8CE-DD9C-47FE-8327-017C31F99E85}" type="pres">
      <dgm:prSet presAssocID="{4A207E62-65B7-4284-BB59-A6C481337FE5}" presName="composite" presStyleCnt="0"/>
      <dgm:spPr/>
    </dgm:pt>
    <dgm:pt modelId="{65C0652C-56FF-4022-8D0A-32059ECDC669}" type="pres">
      <dgm:prSet presAssocID="{4A207E62-65B7-4284-BB59-A6C481337FE5}"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946123CE-C21D-4033-B3B0-E7010DC9F1FF}" type="pres">
      <dgm:prSet presAssocID="{4A207E62-65B7-4284-BB59-A6C481337FE5}" presName="txShp" presStyleLbl="node1" presStyleIdx="2" presStyleCnt="3">
        <dgm:presLayoutVars>
          <dgm:bulletEnabled val="1"/>
        </dgm:presLayoutVars>
      </dgm:prSet>
      <dgm:spPr/>
      <dgm:t>
        <a:bodyPr/>
        <a:lstStyle/>
        <a:p>
          <a:endParaRPr lang="ru-RU"/>
        </a:p>
      </dgm:t>
    </dgm:pt>
  </dgm:ptLst>
  <dgm:cxnLst>
    <dgm:cxn modelId="{041797A3-C580-4107-8F28-D37BCE6C967D}" type="presOf" srcId="{345AE6C9-AAFB-4F01-B9E3-84867A55EA6D}" destId="{EE949E2B-A308-4FD5-AB3D-D8DAA37A4A2D}" srcOrd="0" destOrd="0" presId="urn:microsoft.com/office/officeart/2005/8/layout/vList3"/>
    <dgm:cxn modelId="{5FAD564B-2606-4788-A318-CAB61A074135}" type="presOf" srcId="{9AF121AD-9EED-45C3-B21B-5A96697EF064}" destId="{EB0AEB2A-C5BC-4AF4-AB21-5360A10B5B1D}" srcOrd="0" destOrd="0" presId="urn:microsoft.com/office/officeart/2005/8/layout/vList3"/>
    <dgm:cxn modelId="{E29C1DE0-2540-47CC-93DC-5A0FE8D554DC}" srcId="{345AE6C9-AAFB-4F01-B9E3-84867A55EA6D}" destId="{4A207E62-65B7-4284-BB59-A6C481337FE5}" srcOrd="2" destOrd="0" parTransId="{07245DB7-062A-4B7A-8FF1-4DF28951D0F3}" sibTransId="{F2CF2776-A96D-4A01-A17D-1591326EC87A}"/>
    <dgm:cxn modelId="{17BC3ADE-EFDF-471F-B312-902960D23A68}" type="presOf" srcId="{4A207E62-65B7-4284-BB59-A6C481337FE5}" destId="{946123CE-C21D-4033-B3B0-E7010DC9F1FF}" srcOrd="0" destOrd="0" presId="urn:microsoft.com/office/officeart/2005/8/layout/vList3"/>
    <dgm:cxn modelId="{B2623A10-BF2D-4275-8F29-DC53F8068C1D}" type="presOf" srcId="{924532F0-F0FB-4894-8422-BE8BAE7F149F}" destId="{0DE6B8FA-F2DB-4CBE-A0ED-2E9F3A2EE3F4}" srcOrd="0" destOrd="0" presId="urn:microsoft.com/office/officeart/2005/8/layout/vList3"/>
    <dgm:cxn modelId="{77D32356-30F2-4287-A896-19ED1B0EE23E}" srcId="{345AE6C9-AAFB-4F01-B9E3-84867A55EA6D}" destId="{9AF121AD-9EED-45C3-B21B-5A96697EF064}" srcOrd="0" destOrd="0" parTransId="{78383392-96C0-49A2-8797-846234F96E24}" sibTransId="{8C38120E-6E4A-46B6-B0F9-9951414F8C4A}"/>
    <dgm:cxn modelId="{EA7E02A7-CB7A-4B3D-A92C-EA90530AAAA5}" srcId="{345AE6C9-AAFB-4F01-B9E3-84867A55EA6D}" destId="{924532F0-F0FB-4894-8422-BE8BAE7F149F}" srcOrd="1" destOrd="0" parTransId="{1EDEA9A7-5A98-4BE8-94C8-7EFE9724802C}" sibTransId="{6DCE0C82-2A88-46AA-A931-E9F08F2D714F}"/>
    <dgm:cxn modelId="{865EF449-6D18-4C63-8243-4A4DC7E0A632}" type="presParOf" srcId="{EE949E2B-A308-4FD5-AB3D-D8DAA37A4A2D}" destId="{D47C01A9-F0AC-4A48-983F-D71500B28D2F}" srcOrd="0" destOrd="0" presId="urn:microsoft.com/office/officeart/2005/8/layout/vList3"/>
    <dgm:cxn modelId="{4040358B-456B-49E0-9211-B643D345B158}" type="presParOf" srcId="{D47C01A9-F0AC-4A48-983F-D71500B28D2F}" destId="{F0A08513-FE03-4667-98B3-7DFE4F74A9D9}" srcOrd="0" destOrd="0" presId="urn:microsoft.com/office/officeart/2005/8/layout/vList3"/>
    <dgm:cxn modelId="{8C604B3F-262D-431A-A1D0-37D27F0AB659}" type="presParOf" srcId="{D47C01A9-F0AC-4A48-983F-D71500B28D2F}" destId="{EB0AEB2A-C5BC-4AF4-AB21-5360A10B5B1D}" srcOrd="1" destOrd="0" presId="urn:microsoft.com/office/officeart/2005/8/layout/vList3"/>
    <dgm:cxn modelId="{43903D37-7F10-4757-9C86-86EDA1073196}" type="presParOf" srcId="{EE949E2B-A308-4FD5-AB3D-D8DAA37A4A2D}" destId="{824646D3-32D1-4F5A-A78D-F510C1F7642F}" srcOrd="1" destOrd="0" presId="urn:microsoft.com/office/officeart/2005/8/layout/vList3"/>
    <dgm:cxn modelId="{BDB6B747-A4E3-4D31-ADE7-93BFEC118CDA}" type="presParOf" srcId="{EE949E2B-A308-4FD5-AB3D-D8DAA37A4A2D}" destId="{486E5646-C63B-4B35-BF45-5E0B0F2D8153}" srcOrd="2" destOrd="0" presId="urn:microsoft.com/office/officeart/2005/8/layout/vList3"/>
    <dgm:cxn modelId="{2049937A-5CC1-4A2F-979B-AADE7EA5AD96}" type="presParOf" srcId="{486E5646-C63B-4B35-BF45-5E0B0F2D8153}" destId="{50CFD1C1-5875-4D99-A46E-D19CC7D77425}" srcOrd="0" destOrd="0" presId="urn:microsoft.com/office/officeart/2005/8/layout/vList3"/>
    <dgm:cxn modelId="{4B169C77-88C2-4792-9E80-4CA285A30B8D}" type="presParOf" srcId="{486E5646-C63B-4B35-BF45-5E0B0F2D8153}" destId="{0DE6B8FA-F2DB-4CBE-A0ED-2E9F3A2EE3F4}" srcOrd="1" destOrd="0" presId="urn:microsoft.com/office/officeart/2005/8/layout/vList3"/>
    <dgm:cxn modelId="{8428FCC5-39DA-4471-961B-ED3170EDABCC}" type="presParOf" srcId="{EE949E2B-A308-4FD5-AB3D-D8DAA37A4A2D}" destId="{A0FFF0F0-64FB-44B8-AC25-F580392E5574}" srcOrd="3" destOrd="0" presId="urn:microsoft.com/office/officeart/2005/8/layout/vList3"/>
    <dgm:cxn modelId="{29665012-B935-4D5C-8C87-A56D65961E0B}" type="presParOf" srcId="{EE949E2B-A308-4FD5-AB3D-D8DAA37A4A2D}" destId="{6D2FC8CE-DD9C-47FE-8327-017C31F99E85}" srcOrd="4" destOrd="0" presId="urn:microsoft.com/office/officeart/2005/8/layout/vList3"/>
    <dgm:cxn modelId="{78A75889-724F-468D-8FA3-27404353F90F}" type="presParOf" srcId="{6D2FC8CE-DD9C-47FE-8327-017C31F99E85}" destId="{65C0652C-56FF-4022-8D0A-32059ECDC669}" srcOrd="0" destOrd="0" presId="urn:microsoft.com/office/officeart/2005/8/layout/vList3"/>
    <dgm:cxn modelId="{32B33796-DE00-4D8D-A4D3-5A000EA9CA8A}" type="presParOf" srcId="{6D2FC8CE-DD9C-47FE-8327-017C31F99E85}" destId="{946123CE-C21D-4033-B3B0-E7010DC9F1F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BEE992-AB99-4851-A345-22146814F76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ru-RU"/>
        </a:p>
      </dgm:t>
    </dgm:pt>
    <dgm:pt modelId="{734F9E88-2EC6-4497-85FE-4FEE71F14AA1}">
      <dgm:prSet/>
      <dgm:spPr/>
      <dgm:t>
        <a:bodyPr/>
        <a:lstStyle/>
        <a:p>
          <a:pPr rtl="0"/>
          <a:r>
            <a:rPr lang="ro-RO" baseline="0" smtClean="0"/>
            <a:t>Piețele de capital au de-a face cu strângerea și investiția de bani în diverse întreprinderi umane. Creșterea integrării acestor piețe financiare între țări duce la apariția unei piețe globale de capital sau a unei piețe mondiale unice. Pe termen lung, circulația sporită a capitalului între țări tinde să favorizeze proprietarii de capital mai mult decât orice alt grup; pe termen scurt, proprietarii și lucrătorii din sectoare specifice din țările exportatoare de capital suportă o mare parte din sarcina ajustării la creșterea mișcării capitalului</a:t>
          </a:r>
          <a:endParaRPr lang="ro-RO"/>
        </a:p>
      </dgm:t>
    </dgm:pt>
    <dgm:pt modelId="{6AAACE2B-8538-4C1C-992D-5DD79184CAAE}" type="parTrans" cxnId="{4FCDC615-02A8-4B67-9F8B-9541161C6508}">
      <dgm:prSet/>
      <dgm:spPr/>
      <dgm:t>
        <a:bodyPr/>
        <a:lstStyle/>
        <a:p>
          <a:endParaRPr lang="ru-RU"/>
        </a:p>
      </dgm:t>
    </dgm:pt>
    <dgm:pt modelId="{E2BDA0F8-E9A2-4754-9C57-499541E0FF0A}" type="sibTrans" cxnId="{4FCDC615-02A8-4B67-9F8B-9541161C6508}">
      <dgm:prSet/>
      <dgm:spPr/>
      <dgm:t>
        <a:bodyPr/>
        <a:lstStyle/>
        <a:p>
          <a:endParaRPr lang="ru-RU"/>
        </a:p>
      </dgm:t>
    </dgm:pt>
    <dgm:pt modelId="{382AB7FC-9B56-4B32-A039-4EDE7A15EE62}">
      <dgm:prSet/>
      <dgm:spPr/>
      <dgm:t>
        <a:bodyPr/>
        <a:lstStyle/>
        <a:p>
          <a:pPr rtl="0"/>
          <a:r>
            <a:rPr lang="ro-RO" baseline="0" smtClean="0"/>
            <a:t>Cei care se opun integrării pieței de capital pe baza problemelor legate de drepturile omului sunt deranjați în special de diversele abuzuri despre care cred că sunt perpetuate de instituțiile globale și internaționale care, spun ei, promovează neoliberalismul fără a ține cont de standardele etice. </a:t>
          </a:r>
          <a:endParaRPr lang="ro-RO"/>
        </a:p>
      </dgm:t>
    </dgm:pt>
    <dgm:pt modelId="{5EDB07EA-3444-4482-96B5-3659F0FEF2F7}" type="parTrans" cxnId="{2A534198-D55B-41F3-8488-2A6359B17929}">
      <dgm:prSet/>
      <dgm:spPr/>
      <dgm:t>
        <a:bodyPr/>
        <a:lstStyle/>
        <a:p>
          <a:endParaRPr lang="ru-RU"/>
        </a:p>
      </dgm:t>
    </dgm:pt>
    <dgm:pt modelId="{5A71949E-EBF6-4149-A124-D44EA864910B}" type="sibTrans" cxnId="{2A534198-D55B-41F3-8488-2A6359B17929}">
      <dgm:prSet/>
      <dgm:spPr/>
      <dgm:t>
        <a:bodyPr/>
        <a:lstStyle/>
        <a:p>
          <a:endParaRPr lang="ru-RU"/>
        </a:p>
      </dgm:t>
    </dgm:pt>
    <dgm:pt modelId="{BD7E072D-A375-4650-836D-9CB3D18D526B}">
      <dgm:prSet/>
      <dgm:spPr/>
      <dgm:t>
        <a:bodyPr/>
        <a:lstStyle/>
        <a:p>
          <a:pPr rtl="0"/>
          <a:r>
            <a:rPr lang="ro-RO" baseline="0" smtClean="0"/>
            <a:t>Țintele comune includ Banca Mondială (BM), Fondul Monetar Internațional (FMI), Organizația pentru Cooperare și Dezvoltare Economică (OCDE) și Organizația Mondială a Comerțului (OMC) și tratate de liber schimb precum Acordul de Liber Schimb din America de Nord (NAFTA). ), Zona de Liber Schimb a Americilor (ALCA), Acordul multilateral privind investițiile (AMI) și Acordul general privind comerțul cu servicii (GATS). Având în vedere decalajul economic dintre țările bogate și cele sărace, adepții mișcării susțin că comerțul liber, fără măsuri de protecție a celor subcapitalizați, va contribui doar la întărirea puterii națiunilor industrializate (deseori numite „Nordul” în opoziție cu cele în curs de dezvoltare). „Sudul” lumii).</a:t>
          </a:r>
          <a:endParaRPr lang="ro-RO"/>
        </a:p>
      </dgm:t>
    </dgm:pt>
    <dgm:pt modelId="{1B3D3F3A-40DF-49F2-91E3-30F481C730CB}" type="parTrans" cxnId="{5036D546-993F-4321-902B-1EDCFE6BA6BF}">
      <dgm:prSet/>
      <dgm:spPr/>
      <dgm:t>
        <a:bodyPr/>
        <a:lstStyle/>
        <a:p>
          <a:endParaRPr lang="ru-RU"/>
        </a:p>
      </dgm:t>
    </dgm:pt>
    <dgm:pt modelId="{4868FC62-BE9C-49F3-A846-BCDE4B56C229}" type="sibTrans" cxnId="{5036D546-993F-4321-902B-1EDCFE6BA6BF}">
      <dgm:prSet/>
      <dgm:spPr/>
      <dgm:t>
        <a:bodyPr/>
        <a:lstStyle/>
        <a:p>
          <a:endParaRPr lang="ru-RU"/>
        </a:p>
      </dgm:t>
    </dgm:pt>
    <dgm:pt modelId="{22FE8A7A-6BC7-4969-873A-95E1D9F58BEE}" type="pres">
      <dgm:prSet presAssocID="{6EBEE992-AB99-4851-A345-22146814F761}" presName="Name0" presStyleCnt="0">
        <dgm:presLayoutVars>
          <dgm:dir/>
          <dgm:resizeHandles val="exact"/>
        </dgm:presLayoutVars>
      </dgm:prSet>
      <dgm:spPr/>
      <dgm:t>
        <a:bodyPr/>
        <a:lstStyle/>
        <a:p>
          <a:endParaRPr lang="ru-RU"/>
        </a:p>
      </dgm:t>
    </dgm:pt>
    <dgm:pt modelId="{2A9F31B2-69B2-42D5-AA97-933DED915C06}" type="pres">
      <dgm:prSet presAssocID="{6EBEE992-AB99-4851-A345-22146814F761}" presName="fgShape" presStyleLbl="fgShp" presStyleIdx="0" presStyleCnt="1"/>
      <dgm:spPr/>
    </dgm:pt>
    <dgm:pt modelId="{077DD960-6E98-4A02-B3BD-FC70188BE988}" type="pres">
      <dgm:prSet presAssocID="{6EBEE992-AB99-4851-A345-22146814F761}" presName="linComp" presStyleCnt="0"/>
      <dgm:spPr/>
    </dgm:pt>
    <dgm:pt modelId="{45B5C2BA-E0B3-4E8B-94FE-4BB5140FF4A6}" type="pres">
      <dgm:prSet presAssocID="{734F9E88-2EC6-4497-85FE-4FEE71F14AA1}" presName="compNode" presStyleCnt="0"/>
      <dgm:spPr/>
    </dgm:pt>
    <dgm:pt modelId="{096B691E-042A-4C64-B1E8-73BCBEAD92F0}" type="pres">
      <dgm:prSet presAssocID="{734F9E88-2EC6-4497-85FE-4FEE71F14AA1}" presName="bkgdShape" presStyleLbl="node1" presStyleIdx="0" presStyleCnt="3"/>
      <dgm:spPr/>
      <dgm:t>
        <a:bodyPr/>
        <a:lstStyle/>
        <a:p>
          <a:endParaRPr lang="ru-RU"/>
        </a:p>
      </dgm:t>
    </dgm:pt>
    <dgm:pt modelId="{4160F4B2-92EC-4990-A263-92DC0B2C9E7C}" type="pres">
      <dgm:prSet presAssocID="{734F9E88-2EC6-4497-85FE-4FEE71F14AA1}" presName="nodeTx" presStyleLbl="node1" presStyleIdx="0" presStyleCnt="3">
        <dgm:presLayoutVars>
          <dgm:bulletEnabled val="1"/>
        </dgm:presLayoutVars>
      </dgm:prSet>
      <dgm:spPr/>
      <dgm:t>
        <a:bodyPr/>
        <a:lstStyle/>
        <a:p>
          <a:endParaRPr lang="ru-RU"/>
        </a:p>
      </dgm:t>
    </dgm:pt>
    <dgm:pt modelId="{7A7AE239-4908-4379-90D6-77A9488104BB}" type="pres">
      <dgm:prSet presAssocID="{734F9E88-2EC6-4497-85FE-4FEE71F14AA1}" presName="invisiNode" presStyleLbl="node1" presStyleIdx="0" presStyleCnt="3"/>
      <dgm:spPr/>
    </dgm:pt>
    <dgm:pt modelId="{97FF3617-E6A5-4702-8294-564A6B72CDC8}" type="pres">
      <dgm:prSet presAssocID="{734F9E88-2EC6-4497-85FE-4FEE71F14AA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58EE2DD0-8666-4838-BE6C-BF3FA58AC17E}" type="pres">
      <dgm:prSet presAssocID="{E2BDA0F8-E9A2-4754-9C57-499541E0FF0A}" presName="sibTrans" presStyleLbl="sibTrans2D1" presStyleIdx="0" presStyleCnt="0"/>
      <dgm:spPr/>
      <dgm:t>
        <a:bodyPr/>
        <a:lstStyle/>
        <a:p>
          <a:endParaRPr lang="ru-RU"/>
        </a:p>
      </dgm:t>
    </dgm:pt>
    <dgm:pt modelId="{95DE4C65-0E4C-4A32-A87B-9FD77773F066}" type="pres">
      <dgm:prSet presAssocID="{382AB7FC-9B56-4B32-A039-4EDE7A15EE62}" presName="compNode" presStyleCnt="0"/>
      <dgm:spPr/>
    </dgm:pt>
    <dgm:pt modelId="{BE914647-3F89-49C7-875C-5E321FA3F0D9}" type="pres">
      <dgm:prSet presAssocID="{382AB7FC-9B56-4B32-A039-4EDE7A15EE62}" presName="bkgdShape" presStyleLbl="node1" presStyleIdx="1" presStyleCnt="3"/>
      <dgm:spPr/>
      <dgm:t>
        <a:bodyPr/>
        <a:lstStyle/>
        <a:p>
          <a:endParaRPr lang="ru-RU"/>
        </a:p>
      </dgm:t>
    </dgm:pt>
    <dgm:pt modelId="{70E0BFD4-A0C6-4E6C-95A9-B8F07DE26F6B}" type="pres">
      <dgm:prSet presAssocID="{382AB7FC-9B56-4B32-A039-4EDE7A15EE62}" presName="nodeTx" presStyleLbl="node1" presStyleIdx="1" presStyleCnt="3">
        <dgm:presLayoutVars>
          <dgm:bulletEnabled val="1"/>
        </dgm:presLayoutVars>
      </dgm:prSet>
      <dgm:spPr/>
      <dgm:t>
        <a:bodyPr/>
        <a:lstStyle/>
        <a:p>
          <a:endParaRPr lang="ru-RU"/>
        </a:p>
      </dgm:t>
    </dgm:pt>
    <dgm:pt modelId="{68E7F93D-95DA-475F-B50F-CEC585A0FFA4}" type="pres">
      <dgm:prSet presAssocID="{382AB7FC-9B56-4B32-A039-4EDE7A15EE62}" presName="invisiNode" presStyleLbl="node1" presStyleIdx="1" presStyleCnt="3"/>
      <dgm:spPr/>
    </dgm:pt>
    <dgm:pt modelId="{FDFDF998-D1AE-4855-B69D-91831A2F8879}" type="pres">
      <dgm:prSet presAssocID="{382AB7FC-9B56-4B32-A039-4EDE7A15EE6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664A4A1F-789A-4D2B-BE6F-0DD03244C77D}" type="pres">
      <dgm:prSet presAssocID="{5A71949E-EBF6-4149-A124-D44EA864910B}" presName="sibTrans" presStyleLbl="sibTrans2D1" presStyleIdx="0" presStyleCnt="0"/>
      <dgm:spPr/>
      <dgm:t>
        <a:bodyPr/>
        <a:lstStyle/>
        <a:p>
          <a:endParaRPr lang="ru-RU"/>
        </a:p>
      </dgm:t>
    </dgm:pt>
    <dgm:pt modelId="{1F67FB3F-F1EC-4ACD-AE59-E1FA7873B53D}" type="pres">
      <dgm:prSet presAssocID="{BD7E072D-A375-4650-836D-9CB3D18D526B}" presName="compNode" presStyleCnt="0"/>
      <dgm:spPr/>
    </dgm:pt>
    <dgm:pt modelId="{D8F41A81-46F5-40FB-BD00-FDA803F54AAB}" type="pres">
      <dgm:prSet presAssocID="{BD7E072D-A375-4650-836D-9CB3D18D526B}" presName="bkgdShape" presStyleLbl="node1" presStyleIdx="2" presStyleCnt="3"/>
      <dgm:spPr/>
      <dgm:t>
        <a:bodyPr/>
        <a:lstStyle/>
        <a:p>
          <a:endParaRPr lang="ru-RU"/>
        </a:p>
      </dgm:t>
    </dgm:pt>
    <dgm:pt modelId="{7A0DEFD3-CFC1-4ED2-99BD-3BB36B6969C8}" type="pres">
      <dgm:prSet presAssocID="{BD7E072D-A375-4650-836D-9CB3D18D526B}" presName="nodeTx" presStyleLbl="node1" presStyleIdx="2" presStyleCnt="3">
        <dgm:presLayoutVars>
          <dgm:bulletEnabled val="1"/>
        </dgm:presLayoutVars>
      </dgm:prSet>
      <dgm:spPr/>
      <dgm:t>
        <a:bodyPr/>
        <a:lstStyle/>
        <a:p>
          <a:endParaRPr lang="ru-RU"/>
        </a:p>
      </dgm:t>
    </dgm:pt>
    <dgm:pt modelId="{CF43157F-B618-405A-8615-3B513AB447C6}" type="pres">
      <dgm:prSet presAssocID="{BD7E072D-A375-4650-836D-9CB3D18D526B}" presName="invisiNode" presStyleLbl="node1" presStyleIdx="2" presStyleCnt="3"/>
      <dgm:spPr/>
    </dgm:pt>
    <dgm:pt modelId="{12A94C9D-F448-4A4F-83CA-2F4A1F509AE9}" type="pres">
      <dgm:prSet presAssocID="{BD7E072D-A375-4650-836D-9CB3D18D526B}"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Lst>
  <dgm:cxnLst>
    <dgm:cxn modelId="{42CCC53F-A280-44A6-A39D-C860CFBF3FCA}" type="presOf" srcId="{734F9E88-2EC6-4497-85FE-4FEE71F14AA1}" destId="{4160F4B2-92EC-4990-A263-92DC0B2C9E7C}" srcOrd="1" destOrd="0" presId="urn:microsoft.com/office/officeart/2005/8/layout/hList7"/>
    <dgm:cxn modelId="{E9543254-1F99-47E0-A655-112F0683F92E}" type="presOf" srcId="{382AB7FC-9B56-4B32-A039-4EDE7A15EE62}" destId="{70E0BFD4-A0C6-4E6C-95A9-B8F07DE26F6B}" srcOrd="1" destOrd="0" presId="urn:microsoft.com/office/officeart/2005/8/layout/hList7"/>
    <dgm:cxn modelId="{9F40F83C-25A8-44BF-8DD9-B811938DB204}" type="presOf" srcId="{6EBEE992-AB99-4851-A345-22146814F761}" destId="{22FE8A7A-6BC7-4969-873A-95E1D9F58BEE}" srcOrd="0" destOrd="0" presId="urn:microsoft.com/office/officeart/2005/8/layout/hList7"/>
    <dgm:cxn modelId="{03B2627D-E4B8-4E61-8354-168DE0EA302B}" type="presOf" srcId="{BD7E072D-A375-4650-836D-9CB3D18D526B}" destId="{D8F41A81-46F5-40FB-BD00-FDA803F54AAB}" srcOrd="0" destOrd="0" presId="urn:microsoft.com/office/officeart/2005/8/layout/hList7"/>
    <dgm:cxn modelId="{8E13B6C2-2E60-47A6-9135-3D1868BAA4C5}" type="presOf" srcId="{BD7E072D-A375-4650-836D-9CB3D18D526B}" destId="{7A0DEFD3-CFC1-4ED2-99BD-3BB36B6969C8}" srcOrd="1" destOrd="0" presId="urn:microsoft.com/office/officeart/2005/8/layout/hList7"/>
    <dgm:cxn modelId="{2A534198-D55B-41F3-8488-2A6359B17929}" srcId="{6EBEE992-AB99-4851-A345-22146814F761}" destId="{382AB7FC-9B56-4B32-A039-4EDE7A15EE62}" srcOrd="1" destOrd="0" parTransId="{5EDB07EA-3444-4482-96B5-3659F0FEF2F7}" sibTransId="{5A71949E-EBF6-4149-A124-D44EA864910B}"/>
    <dgm:cxn modelId="{A1D1DF64-B496-4FBB-AF5E-96A107792C1F}" type="presOf" srcId="{E2BDA0F8-E9A2-4754-9C57-499541E0FF0A}" destId="{58EE2DD0-8666-4838-BE6C-BF3FA58AC17E}" srcOrd="0" destOrd="0" presId="urn:microsoft.com/office/officeart/2005/8/layout/hList7"/>
    <dgm:cxn modelId="{69A59143-B942-4E1F-A115-D3038E873268}" type="presOf" srcId="{734F9E88-2EC6-4497-85FE-4FEE71F14AA1}" destId="{096B691E-042A-4C64-B1E8-73BCBEAD92F0}" srcOrd="0" destOrd="0" presId="urn:microsoft.com/office/officeart/2005/8/layout/hList7"/>
    <dgm:cxn modelId="{4FCDC615-02A8-4B67-9F8B-9541161C6508}" srcId="{6EBEE992-AB99-4851-A345-22146814F761}" destId="{734F9E88-2EC6-4497-85FE-4FEE71F14AA1}" srcOrd="0" destOrd="0" parTransId="{6AAACE2B-8538-4C1C-992D-5DD79184CAAE}" sibTransId="{E2BDA0F8-E9A2-4754-9C57-499541E0FF0A}"/>
    <dgm:cxn modelId="{04802942-C0CF-4480-9DC0-15E664C43434}" type="presOf" srcId="{382AB7FC-9B56-4B32-A039-4EDE7A15EE62}" destId="{BE914647-3F89-49C7-875C-5E321FA3F0D9}" srcOrd="0" destOrd="0" presId="urn:microsoft.com/office/officeart/2005/8/layout/hList7"/>
    <dgm:cxn modelId="{5036D546-993F-4321-902B-1EDCFE6BA6BF}" srcId="{6EBEE992-AB99-4851-A345-22146814F761}" destId="{BD7E072D-A375-4650-836D-9CB3D18D526B}" srcOrd="2" destOrd="0" parTransId="{1B3D3F3A-40DF-49F2-91E3-30F481C730CB}" sibTransId="{4868FC62-BE9C-49F3-A846-BCDE4B56C229}"/>
    <dgm:cxn modelId="{D7107B5A-3A8D-46A6-9BE9-10987B998FF0}" type="presOf" srcId="{5A71949E-EBF6-4149-A124-D44EA864910B}" destId="{664A4A1F-789A-4D2B-BE6F-0DD03244C77D}" srcOrd="0" destOrd="0" presId="urn:microsoft.com/office/officeart/2005/8/layout/hList7"/>
    <dgm:cxn modelId="{B90B89F8-BE30-4C9B-8CAE-0D4EC73008A2}" type="presParOf" srcId="{22FE8A7A-6BC7-4969-873A-95E1D9F58BEE}" destId="{2A9F31B2-69B2-42D5-AA97-933DED915C06}" srcOrd="0" destOrd="0" presId="urn:microsoft.com/office/officeart/2005/8/layout/hList7"/>
    <dgm:cxn modelId="{7CDA0228-7BE2-41BD-85B8-A2FB62A6F03F}" type="presParOf" srcId="{22FE8A7A-6BC7-4969-873A-95E1D9F58BEE}" destId="{077DD960-6E98-4A02-B3BD-FC70188BE988}" srcOrd="1" destOrd="0" presId="urn:microsoft.com/office/officeart/2005/8/layout/hList7"/>
    <dgm:cxn modelId="{8C226848-2B69-4F5B-A001-33EB445253B2}" type="presParOf" srcId="{077DD960-6E98-4A02-B3BD-FC70188BE988}" destId="{45B5C2BA-E0B3-4E8B-94FE-4BB5140FF4A6}" srcOrd="0" destOrd="0" presId="urn:microsoft.com/office/officeart/2005/8/layout/hList7"/>
    <dgm:cxn modelId="{D5EE67DD-2635-4A2A-93E0-0D29FFD7F0EF}" type="presParOf" srcId="{45B5C2BA-E0B3-4E8B-94FE-4BB5140FF4A6}" destId="{096B691E-042A-4C64-B1E8-73BCBEAD92F0}" srcOrd="0" destOrd="0" presId="urn:microsoft.com/office/officeart/2005/8/layout/hList7"/>
    <dgm:cxn modelId="{4D179103-1BE5-40F7-AE92-9C2F804FD01F}" type="presParOf" srcId="{45B5C2BA-E0B3-4E8B-94FE-4BB5140FF4A6}" destId="{4160F4B2-92EC-4990-A263-92DC0B2C9E7C}" srcOrd="1" destOrd="0" presId="urn:microsoft.com/office/officeart/2005/8/layout/hList7"/>
    <dgm:cxn modelId="{C697CF5D-6E42-4084-813C-799CA08BFBE1}" type="presParOf" srcId="{45B5C2BA-E0B3-4E8B-94FE-4BB5140FF4A6}" destId="{7A7AE239-4908-4379-90D6-77A9488104BB}" srcOrd="2" destOrd="0" presId="urn:microsoft.com/office/officeart/2005/8/layout/hList7"/>
    <dgm:cxn modelId="{4EF81D79-88D8-4E6D-815B-88E6FD2E6329}" type="presParOf" srcId="{45B5C2BA-E0B3-4E8B-94FE-4BB5140FF4A6}" destId="{97FF3617-E6A5-4702-8294-564A6B72CDC8}" srcOrd="3" destOrd="0" presId="urn:microsoft.com/office/officeart/2005/8/layout/hList7"/>
    <dgm:cxn modelId="{653F5D13-A4ED-4362-95FD-3C2F0FD14808}" type="presParOf" srcId="{077DD960-6E98-4A02-B3BD-FC70188BE988}" destId="{58EE2DD0-8666-4838-BE6C-BF3FA58AC17E}" srcOrd="1" destOrd="0" presId="urn:microsoft.com/office/officeart/2005/8/layout/hList7"/>
    <dgm:cxn modelId="{7C2E88BB-070D-4472-86FF-65CAD7D73CB1}" type="presParOf" srcId="{077DD960-6E98-4A02-B3BD-FC70188BE988}" destId="{95DE4C65-0E4C-4A32-A87B-9FD77773F066}" srcOrd="2" destOrd="0" presId="urn:microsoft.com/office/officeart/2005/8/layout/hList7"/>
    <dgm:cxn modelId="{EFE09E94-B45D-4C16-A2F5-687DC47FE907}" type="presParOf" srcId="{95DE4C65-0E4C-4A32-A87B-9FD77773F066}" destId="{BE914647-3F89-49C7-875C-5E321FA3F0D9}" srcOrd="0" destOrd="0" presId="urn:microsoft.com/office/officeart/2005/8/layout/hList7"/>
    <dgm:cxn modelId="{E8D9B721-C338-4A4A-AC7C-9978757FA7D5}" type="presParOf" srcId="{95DE4C65-0E4C-4A32-A87B-9FD77773F066}" destId="{70E0BFD4-A0C6-4E6C-95A9-B8F07DE26F6B}" srcOrd="1" destOrd="0" presId="urn:microsoft.com/office/officeart/2005/8/layout/hList7"/>
    <dgm:cxn modelId="{674B6071-0E51-48F4-A3BD-EDB72A834DA1}" type="presParOf" srcId="{95DE4C65-0E4C-4A32-A87B-9FD77773F066}" destId="{68E7F93D-95DA-475F-B50F-CEC585A0FFA4}" srcOrd="2" destOrd="0" presId="urn:microsoft.com/office/officeart/2005/8/layout/hList7"/>
    <dgm:cxn modelId="{F67AE465-25E5-43B6-84EB-EB4796727B38}" type="presParOf" srcId="{95DE4C65-0E4C-4A32-A87B-9FD77773F066}" destId="{FDFDF998-D1AE-4855-B69D-91831A2F8879}" srcOrd="3" destOrd="0" presId="urn:microsoft.com/office/officeart/2005/8/layout/hList7"/>
    <dgm:cxn modelId="{034BCD7B-613E-4D2D-904B-580F6DAA5522}" type="presParOf" srcId="{077DD960-6E98-4A02-B3BD-FC70188BE988}" destId="{664A4A1F-789A-4D2B-BE6F-0DD03244C77D}" srcOrd="3" destOrd="0" presId="urn:microsoft.com/office/officeart/2005/8/layout/hList7"/>
    <dgm:cxn modelId="{AF52392F-545F-4B97-93F4-ECECB9CDC53A}" type="presParOf" srcId="{077DD960-6E98-4A02-B3BD-FC70188BE988}" destId="{1F67FB3F-F1EC-4ACD-AE59-E1FA7873B53D}" srcOrd="4" destOrd="0" presId="urn:microsoft.com/office/officeart/2005/8/layout/hList7"/>
    <dgm:cxn modelId="{DE8A791B-AE62-4172-AE39-DB9042D15132}" type="presParOf" srcId="{1F67FB3F-F1EC-4ACD-AE59-E1FA7873B53D}" destId="{D8F41A81-46F5-40FB-BD00-FDA803F54AAB}" srcOrd="0" destOrd="0" presId="urn:microsoft.com/office/officeart/2005/8/layout/hList7"/>
    <dgm:cxn modelId="{88D8C6C2-E562-4E8A-8247-C72548D40C15}" type="presParOf" srcId="{1F67FB3F-F1EC-4ACD-AE59-E1FA7873B53D}" destId="{7A0DEFD3-CFC1-4ED2-99BD-3BB36B6969C8}" srcOrd="1" destOrd="0" presId="urn:microsoft.com/office/officeart/2005/8/layout/hList7"/>
    <dgm:cxn modelId="{9BD4E773-C020-4FF8-955C-26F21A2985FA}" type="presParOf" srcId="{1F67FB3F-F1EC-4ACD-AE59-E1FA7873B53D}" destId="{CF43157F-B618-405A-8615-3B513AB447C6}" srcOrd="2" destOrd="0" presId="urn:microsoft.com/office/officeart/2005/8/layout/hList7"/>
    <dgm:cxn modelId="{3018F6DD-4738-491C-A4B9-11C63F667A12}" type="presParOf" srcId="{1F67FB3F-F1EC-4ACD-AE59-E1FA7873B53D}" destId="{12A94C9D-F448-4A4F-83CA-2F4A1F509AE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84606E-1447-40E1-983A-A5CB9B24147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56E0A92-C258-4B06-9604-7809340EB2C2}">
      <dgm:prSet/>
      <dgm:spPr/>
      <dgm:t>
        <a:bodyPr/>
        <a:lstStyle/>
        <a:p>
          <a:pPr rtl="0"/>
          <a:r>
            <a:rPr lang="ro-RO" baseline="0" smtClean="0"/>
            <a:t>Ideologia corporativistă, care privilegiază drepturile corporațiilor (persoane artificiale sau juridice) față de cele ale persoanelor fizice, este un factor de bază în recenta expansiune rapidă a comerțului global. În ultimii ani, a existat un număr tot mai mare de cărți (Naomi Klein 2000). Fără logo, de exemplu) și filme (de exemplu, The Corporation &amp; Surplus) care popularizează o ideologie anti-corporatistă pentru public.</a:t>
          </a:r>
          <a:endParaRPr lang="ro-RO"/>
        </a:p>
      </dgm:t>
    </dgm:pt>
    <dgm:pt modelId="{36524490-CD76-4668-8713-6A44CD35BD6C}" type="parTrans" cxnId="{87D75D0C-D6CA-4A08-AF17-A5861ABE7C3B}">
      <dgm:prSet/>
      <dgm:spPr/>
      <dgm:t>
        <a:bodyPr/>
        <a:lstStyle/>
        <a:p>
          <a:endParaRPr lang="ru-RU"/>
        </a:p>
      </dgm:t>
    </dgm:pt>
    <dgm:pt modelId="{675C36FB-CB21-4DD1-B55A-2E534208742F}" type="sibTrans" cxnId="{87D75D0C-D6CA-4A08-AF17-A5861ABE7C3B}">
      <dgm:prSet/>
      <dgm:spPr/>
      <dgm:t>
        <a:bodyPr/>
        <a:lstStyle/>
        <a:p>
          <a:endParaRPr lang="ru-RU"/>
        </a:p>
      </dgm:t>
    </dgm:pt>
    <dgm:pt modelId="{736829DA-9073-457D-B384-CD4AFE14384F}">
      <dgm:prSet/>
      <dgm:spPr/>
      <dgm:t>
        <a:bodyPr/>
        <a:lstStyle/>
        <a:p>
          <a:pPr rtl="0"/>
          <a:r>
            <a:rPr lang="ro-RO" baseline="0" smtClean="0"/>
            <a:t>O ideologie contemporană înrudită, consumerismul, care încurajează achiziția personală de bunuri și servicii, conduce, de asemenea, globalizarea. Anticonsumismul este o mișcare socială împotriva echivalării fericirii personale cu consumul și cumpărarea de bunuri materiale. Preocuparea cu privire la tratamentul consumatorilor de către marile corporații a generat un activism substanțial și includerea educației consumatorilor în programele școlare. Activiștii sociali susțin că materialismul este conectat la comercializarea globală cu amănuntul și convergența furnizorilor, războiul, lăcomia, anomia, criminalitatea, degradarea mediului și starea generală de rău și nemulțumirea socială. O variație pe acest subiect este activismul postconsumator, cu accent strategic pe trecerea dincolo de consumerismul care provoacă dependență.</a:t>
          </a:r>
          <a:endParaRPr lang="ro-RO"/>
        </a:p>
      </dgm:t>
    </dgm:pt>
    <dgm:pt modelId="{940169F8-CE73-4F7D-95DC-6B4B4F8707D3}" type="parTrans" cxnId="{80466E46-A0B6-4CAE-93E8-BC81A4600F01}">
      <dgm:prSet/>
      <dgm:spPr/>
      <dgm:t>
        <a:bodyPr/>
        <a:lstStyle/>
        <a:p>
          <a:endParaRPr lang="ru-RU"/>
        </a:p>
      </dgm:t>
    </dgm:pt>
    <dgm:pt modelId="{AF67C70D-BDA5-489C-8277-72245B62F295}" type="sibTrans" cxnId="{80466E46-A0B6-4CAE-93E8-BC81A4600F01}">
      <dgm:prSet/>
      <dgm:spPr/>
      <dgm:t>
        <a:bodyPr/>
        <a:lstStyle/>
        <a:p>
          <a:endParaRPr lang="ru-RU"/>
        </a:p>
      </dgm:t>
    </dgm:pt>
    <dgm:pt modelId="{E3079447-F9EE-4053-8113-985D6BEFE39E}" type="pres">
      <dgm:prSet presAssocID="{1A84606E-1447-40E1-983A-A5CB9B24147B}" presName="linear" presStyleCnt="0">
        <dgm:presLayoutVars>
          <dgm:animLvl val="lvl"/>
          <dgm:resizeHandles val="exact"/>
        </dgm:presLayoutVars>
      </dgm:prSet>
      <dgm:spPr/>
      <dgm:t>
        <a:bodyPr/>
        <a:lstStyle/>
        <a:p>
          <a:endParaRPr lang="ru-RU"/>
        </a:p>
      </dgm:t>
    </dgm:pt>
    <dgm:pt modelId="{DD924DA6-E21A-4E10-9DD8-8979CCEC3149}" type="pres">
      <dgm:prSet presAssocID="{756E0A92-C258-4B06-9604-7809340EB2C2}" presName="parentText" presStyleLbl="node1" presStyleIdx="0" presStyleCnt="2">
        <dgm:presLayoutVars>
          <dgm:chMax val="0"/>
          <dgm:bulletEnabled val="1"/>
        </dgm:presLayoutVars>
      </dgm:prSet>
      <dgm:spPr/>
      <dgm:t>
        <a:bodyPr/>
        <a:lstStyle/>
        <a:p>
          <a:endParaRPr lang="ru-RU"/>
        </a:p>
      </dgm:t>
    </dgm:pt>
    <dgm:pt modelId="{7D65AD3F-6FC6-4284-9FF8-5609F6A6BD4B}" type="pres">
      <dgm:prSet presAssocID="{675C36FB-CB21-4DD1-B55A-2E534208742F}" presName="spacer" presStyleCnt="0"/>
      <dgm:spPr/>
    </dgm:pt>
    <dgm:pt modelId="{DD1DFF03-E19E-4FDE-9B9A-E71BA6D6F3A0}" type="pres">
      <dgm:prSet presAssocID="{736829DA-9073-457D-B384-CD4AFE14384F}" presName="parentText" presStyleLbl="node1" presStyleIdx="1" presStyleCnt="2">
        <dgm:presLayoutVars>
          <dgm:chMax val="0"/>
          <dgm:bulletEnabled val="1"/>
        </dgm:presLayoutVars>
      </dgm:prSet>
      <dgm:spPr/>
      <dgm:t>
        <a:bodyPr/>
        <a:lstStyle/>
        <a:p>
          <a:endParaRPr lang="ru-RU"/>
        </a:p>
      </dgm:t>
    </dgm:pt>
  </dgm:ptLst>
  <dgm:cxnLst>
    <dgm:cxn modelId="{80466E46-A0B6-4CAE-93E8-BC81A4600F01}" srcId="{1A84606E-1447-40E1-983A-A5CB9B24147B}" destId="{736829DA-9073-457D-B384-CD4AFE14384F}" srcOrd="1" destOrd="0" parTransId="{940169F8-CE73-4F7D-95DC-6B4B4F8707D3}" sibTransId="{AF67C70D-BDA5-489C-8277-72245B62F295}"/>
    <dgm:cxn modelId="{98D44909-9891-4F0B-A339-89FB9F924B2A}" type="presOf" srcId="{756E0A92-C258-4B06-9604-7809340EB2C2}" destId="{DD924DA6-E21A-4E10-9DD8-8979CCEC3149}" srcOrd="0" destOrd="0" presId="urn:microsoft.com/office/officeart/2005/8/layout/vList2"/>
    <dgm:cxn modelId="{68350742-B4F7-4B7E-AC96-26D747CE4AB8}" type="presOf" srcId="{736829DA-9073-457D-B384-CD4AFE14384F}" destId="{DD1DFF03-E19E-4FDE-9B9A-E71BA6D6F3A0}" srcOrd="0" destOrd="0" presId="urn:microsoft.com/office/officeart/2005/8/layout/vList2"/>
    <dgm:cxn modelId="{AC3E10D9-A086-4B2D-902F-4C5B7D4DEC7F}" type="presOf" srcId="{1A84606E-1447-40E1-983A-A5CB9B24147B}" destId="{E3079447-F9EE-4053-8113-985D6BEFE39E}" srcOrd="0" destOrd="0" presId="urn:microsoft.com/office/officeart/2005/8/layout/vList2"/>
    <dgm:cxn modelId="{87D75D0C-D6CA-4A08-AF17-A5861ABE7C3B}" srcId="{1A84606E-1447-40E1-983A-A5CB9B24147B}" destId="{756E0A92-C258-4B06-9604-7809340EB2C2}" srcOrd="0" destOrd="0" parTransId="{36524490-CD76-4668-8713-6A44CD35BD6C}" sibTransId="{675C36FB-CB21-4DD1-B55A-2E534208742F}"/>
    <dgm:cxn modelId="{44828BF8-4FAE-45D1-A99F-B0B63909AA58}" type="presParOf" srcId="{E3079447-F9EE-4053-8113-985D6BEFE39E}" destId="{DD924DA6-E21A-4E10-9DD8-8979CCEC3149}" srcOrd="0" destOrd="0" presId="urn:microsoft.com/office/officeart/2005/8/layout/vList2"/>
    <dgm:cxn modelId="{B21363B4-59BF-4A0C-8E42-E412845A0D1F}" type="presParOf" srcId="{E3079447-F9EE-4053-8113-985D6BEFE39E}" destId="{7D65AD3F-6FC6-4284-9FF8-5609F6A6BD4B}" srcOrd="1" destOrd="0" presId="urn:microsoft.com/office/officeart/2005/8/layout/vList2"/>
    <dgm:cxn modelId="{5C802684-B1CF-44AF-B01C-1569A0606F86}" type="presParOf" srcId="{E3079447-F9EE-4053-8113-985D6BEFE39E}" destId="{DD1DFF03-E19E-4FDE-9B9A-E71BA6D6F3A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F59B70-01BE-496D-BF24-EB0A089B907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E02B6B57-3917-45F8-A660-BBFD021BDC65}">
      <dgm:prSet/>
      <dgm:spPr/>
      <dgm:t>
        <a:bodyPr/>
        <a:lstStyle/>
        <a:p>
          <a:pPr rtl="0"/>
          <a:r>
            <a:rPr lang="ro-RO" baseline="0" smtClean="0"/>
            <a:t>Mișcarea pentru justiție globală este o colecție liberă de indivizi și grupuri – adesea denumite „mișcare a mișcărilor” – care susțin regulile comerțului echitabil și percep instituțiile actuale de integrare economică globală drept probleme. Mișcarea este adesea etichetată ca o mișcare anti-globalizare de către mass-media. Cei implicați, însă, neagă frecvent că sunt anti-globalizare, insistând că susțin globalizarea comunicării și a oamenilor și se opun doar expansiunii globale a puterii corporative. </a:t>
          </a:r>
          <a:endParaRPr lang="ro-RO"/>
        </a:p>
      </dgm:t>
    </dgm:pt>
    <dgm:pt modelId="{CFEF89D8-49EB-4BE8-83B6-1503B9CBBF82}" type="parTrans" cxnId="{192BFCDF-325E-401A-AA91-359C574B8ED3}">
      <dgm:prSet/>
      <dgm:spPr/>
      <dgm:t>
        <a:bodyPr/>
        <a:lstStyle/>
        <a:p>
          <a:endParaRPr lang="ru-RU"/>
        </a:p>
      </dgm:t>
    </dgm:pt>
    <dgm:pt modelId="{10134CDE-EC1C-4998-9F27-232AFAD0185C}" type="sibTrans" cxnId="{192BFCDF-325E-401A-AA91-359C574B8ED3}">
      <dgm:prSet/>
      <dgm:spPr/>
      <dgm:t>
        <a:bodyPr/>
        <a:lstStyle/>
        <a:p>
          <a:endParaRPr lang="ru-RU"/>
        </a:p>
      </dgm:t>
    </dgm:pt>
    <dgm:pt modelId="{EA5B9FD4-09AB-427A-93DB-636B13666073}">
      <dgm:prSet/>
      <dgm:spPr/>
      <dgm:t>
        <a:bodyPr/>
        <a:lstStyle/>
        <a:p>
          <a:pPr rtl="0"/>
          <a:r>
            <a:rPr lang="ro-RO" baseline="0" smtClean="0"/>
            <a:t>Mișcarea se bazează pe ideea justiției sociale, dorind crearea unei societăți sau instituții bazate pe principiile egalității și solidarității, pe valorile drepturilor omului și pe demnitatea fiecărei ființe umane. Inegalitatea socială în interiorul și între națiuni, inclusiv o decalaj digitală globală în creștere, este un punct focal al mișcării. </a:t>
          </a:r>
          <a:endParaRPr lang="ro-RO"/>
        </a:p>
      </dgm:t>
    </dgm:pt>
    <dgm:pt modelId="{B73C59AC-7A4F-470B-B8A4-29B905B28A38}" type="parTrans" cxnId="{B3341F40-7188-416C-A05F-964F30AC2C01}">
      <dgm:prSet/>
      <dgm:spPr/>
      <dgm:t>
        <a:bodyPr/>
        <a:lstStyle/>
        <a:p>
          <a:endParaRPr lang="ru-RU"/>
        </a:p>
      </dgm:t>
    </dgm:pt>
    <dgm:pt modelId="{50034FAE-5AD2-4203-BF8B-03962D3E107B}" type="sibTrans" cxnId="{B3341F40-7188-416C-A05F-964F30AC2C01}">
      <dgm:prSet/>
      <dgm:spPr/>
      <dgm:t>
        <a:bodyPr/>
        <a:lstStyle/>
        <a:p>
          <a:endParaRPr lang="ru-RU"/>
        </a:p>
      </dgm:t>
    </dgm:pt>
    <dgm:pt modelId="{A09DAAB0-7548-4F1F-B980-765061569702}">
      <dgm:prSet/>
      <dgm:spPr/>
      <dgm:t>
        <a:bodyPr/>
        <a:lstStyle/>
        <a:p>
          <a:pPr rtl="0"/>
          <a:r>
            <a:rPr lang="ro-RO" baseline="0" smtClean="0"/>
            <a:t>Multe organizații neguvernamentale au apărut acum pentru a lupta împotriva acestor inegalități cu care se confruntă mulți din America Latină, Africa și Asia. Câteva organizații neguvernamentale (ONG-uri) foarte populare și binecunoscute includ: War Child, Crucea Roșie, Free The Children și CARE International. Ei creează adesea parteneriate în care lucrează pentru îmbunătățirea vieții celor care trăiesc în țările în curs de dezvoltare prin construirea de școli, repararea infrastructurii, curățarea rezervelor de apă, achiziționarea de echipamente și materiale pentru spitale și alte eforturi de ajutor.</a:t>
          </a:r>
          <a:endParaRPr lang="ro-RO"/>
        </a:p>
      </dgm:t>
    </dgm:pt>
    <dgm:pt modelId="{EC8537DB-1B99-419E-B71C-C6B20A2D4EB0}" type="parTrans" cxnId="{614EAEFC-1146-473E-B3D7-2E8973382092}">
      <dgm:prSet/>
      <dgm:spPr/>
      <dgm:t>
        <a:bodyPr/>
        <a:lstStyle/>
        <a:p>
          <a:endParaRPr lang="ru-RU"/>
        </a:p>
      </dgm:t>
    </dgm:pt>
    <dgm:pt modelId="{66C5F7FE-E0B8-4014-BA13-E35FC4DAD5AF}" type="sibTrans" cxnId="{614EAEFC-1146-473E-B3D7-2E8973382092}">
      <dgm:prSet/>
      <dgm:spPr/>
      <dgm:t>
        <a:bodyPr/>
        <a:lstStyle/>
        <a:p>
          <a:endParaRPr lang="ru-RU"/>
        </a:p>
      </dgm:t>
    </dgm:pt>
    <dgm:pt modelId="{3B1AF077-D148-4A60-A59A-7B5F776BF830}" type="pres">
      <dgm:prSet presAssocID="{2DF59B70-01BE-496D-BF24-EB0A089B9075}" presName="Name0" presStyleCnt="0">
        <dgm:presLayoutVars>
          <dgm:chMax val="7"/>
          <dgm:dir/>
          <dgm:animLvl val="lvl"/>
          <dgm:resizeHandles val="exact"/>
        </dgm:presLayoutVars>
      </dgm:prSet>
      <dgm:spPr/>
      <dgm:t>
        <a:bodyPr/>
        <a:lstStyle/>
        <a:p>
          <a:endParaRPr lang="ru-RU"/>
        </a:p>
      </dgm:t>
    </dgm:pt>
    <dgm:pt modelId="{FA506D1E-36A8-462D-A406-6362BF9EAAD9}" type="pres">
      <dgm:prSet presAssocID="{E02B6B57-3917-45F8-A660-BBFD021BDC65}" presName="circle1" presStyleLbl="node1" presStyleIdx="0" presStyleCnt="3"/>
      <dgm:spPr/>
    </dgm:pt>
    <dgm:pt modelId="{DF2E9731-5809-46CF-A6FE-B59F71023BE6}" type="pres">
      <dgm:prSet presAssocID="{E02B6B57-3917-45F8-A660-BBFD021BDC65}" presName="space" presStyleCnt="0"/>
      <dgm:spPr/>
    </dgm:pt>
    <dgm:pt modelId="{062174F2-2E51-4251-BC16-2B1FC1F225C3}" type="pres">
      <dgm:prSet presAssocID="{E02B6B57-3917-45F8-A660-BBFD021BDC65}" presName="rect1" presStyleLbl="alignAcc1" presStyleIdx="0" presStyleCnt="3"/>
      <dgm:spPr/>
      <dgm:t>
        <a:bodyPr/>
        <a:lstStyle/>
        <a:p>
          <a:endParaRPr lang="ru-RU"/>
        </a:p>
      </dgm:t>
    </dgm:pt>
    <dgm:pt modelId="{00B55102-E6DB-4CDE-956B-ED275FC69849}" type="pres">
      <dgm:prSet presAssocID="{EA5B9FD4-09AB-427A-93DB-636B13666073}" presName="vertSpace2" presStyleLbl="node1" presStyleIdx="0" presStyleCnt="3"/>
      <dgm:spPr/>
    </dgm:pt>
    <dgm:pt modelId="{ABB22356-5BFC-4488-A59A-A096D9390B1D}" type="pres">
      <dgm:prSet presAssocID="{EA5B9FD4-09AB-427A-93DB-636B13666073}" presName="circle2" presStyleLbl="node1" presStyleIdx="1" presStyleCnt="3"/>
      <dgm:spPr/>
    </dgm:pt>
    <dgm:pt modelId="{BD1E3544-CBD2-427B-9E38-6D99439BA893}" type="pres">
      <dgm:prSet presAssocID="{EA5B9FD4-09AB-427A-93DB-636B13666073}" presName="rect2" presStyleLbl="alignAcc1" presStyleIdx="1" presStyleCnt="3"/>
      <dgm:spPr/>
      <dgm:t>
        <a:bodyPr/>
        <a:lstStyle/>
        <a:p>
          <a:endParaRPr lang="ru-RU"/>
        </a:p>
      </dgm:t>
    </dgm:pt>
    <dgm:pt modelId="{B05C1A93-7F40-42C0-AA92-3E058E836E10}" type="pres">
      <dgm:prSet presAssocID="{A09DAAB0-7548-4F1F-B980-765061569702}" presName="vertSpace3" presStyleLbl="node1" presStyleIdx="1" presStyleCnt="3"/>
      <dgm:spPr/>
    </dgm:pt>
    <dgm:pt modelId="{2083E871-BE5D-4798-8B49-2EFE038B8778}" type="pres">
      <dgm:prSet presAssocID="{A09DAAB0-7548-4F1F-B980-765061569702}" presName="circle3" presStyleLbl="node1" presStyleIdx="2" presStyleCnt="3"/>
      <dgm:spPr/>
    </dgm:pt>
    <dgm:pt modelId="{434DBD83-F1FC-4CD8-AEE4-6DBE91415B3B}" type="pres">
      <dgm:prSet presAssocID="{A09DAAB0-7548-4F1F-B980-765061569702}" presName="rect3" presStyleLbl="alignAcc1" presStyleIdx="2" presStyleCnt="3"/>
      <dgm:spPr/>
      <dgm:t>
        <a:bodyPr/>
        <a:lstStyle/>
        <a:p>
          <a:endParaRPr lang="ru-RU"/>
        </a:p>
      </dgm:t>
    </dgm:pt>
    <dgm:pt modelId="{90D70B38-832D-414C-86AA-5E8B1ECDE6F9}" type="pres">
      <dgm:prSet presAssocID="{E02B6B57-3917-45F8-A660-BBFD021BDC65}" presName="rect1ParTxNoCh" presStyleLbl="alignAcc1" presStyleIdx="2" presStyleCnt="3">
        <dgm:presLayoutVars>
          <dgm:chMax val="1"/>
          <dgm:bulletEnabled val="1"/>
        </dgm:presLayoutVars>
      </dgm:prSet>
      <dgm:spPr/>
      <dgm:t>
        <a:bodyPr/>
        <a:lstStyle/>
        <a:p>
          <a:endParaRPr lang="ru-RU"/>
        </a:p>
      </dgm:t>
    </dgm:pt>
    <dgm:pt modelId="{18C86076-F210-4271-BDED-C9A9BBB201EC}" type="pres">
      <dgm:prSet presAssocID="{EA5B9FD4-09AB-427A-93DB-636B13666073}" presName="rect2ParTxNoCh" presStyleLbl="alignAcc1" presStyleIdx="2" presStyleCnt="3">
        <dgm:presLayoutVars>
          <dgm:chMax val="1"/>
          <dgm:bulletEnabled val="1"/>
        </dgm:presLayoutVars>
      </dgm:prSet>
      <dgm:spPr/>
      <dgm:t>
        <a:bodyPr/>
        <a:lstStyle/>
        <a:p>
          <a:endParaRPr lang="ru-RU"/>
        </a:p>
      </dgm:t>
    </dgm:pt>
    <dgm:pt modelId="{64A8C8B7-EC4E-4D5B-8FCF-607FCE8149E5}" type="pres">
      <dgm:prSet presAssocID="{A09DAAB0-7548-4F1F-B980-765061569702}" presName="rect3ParTxNoCh" presStyleLbl="alignAcc1" presStyleIdx="2" presStyleCnt="3">
        <dgm:presLayoutVars>
          <dgm:chMax val="1"/>
          <dgm:bulletEnabled val="1"/>
        </dgm:presLayoutVars>
      </dgm:prSet>
      <dgm:spPr/>
      <dgm:t>
        <a:bodyPr/>
        <a:lstStyle/>
        <a:p>
          <a:endParaRPr lang="ru-RU"/>
        </a:p>
      </dgm:t>
    </dgm:pt>
  </dgm:ptLst>
  <dgm:cxnLst>
    <dgm:cxn modelId="{B13BC070-DBA8-418E-AECD-664209256273}" type="presOf" srcId="{EA5B9FD4-09AB-427A-93DB-636B13666073}" destId="{18C86076-F210-4271-BDED-C9A9BBB201EC}" srcOrd="1" destOrd="0" presId="urn:microsoft.com/office/officeart/2005/8/layout/target3"/>
    <dgm:cxn modelId="{57F4A41C-E2EA-42E2-AB90-D7B685D8972B}" type="presOf" srcId="{E02B6B57-3917-45F8-A660-BBFD021BDC65}" destId="{90D70B38-832D-414C-86AA-5E8B1ECDE6F9}" srcOrd="1" destOrd="0" presId="urn:microsoft.com/office/officeart/2005/8/layout/target3"/>
    <dgm:cxn modelId="{B3341F40-7188-416C-A05F-964F30AC2C01}" srcId="{2DF59B70-01BE-496D-BF24-EB0A089B9075}" destId="{EA5B9FD4-09AB-427A-93DB-636B13666073}" srcOrd="1" destOrd="0" parTransId="{B73C59AC-7A4F-470B-B8A4-29B905B28A38}" sibTransId="{50034FAE-5AD2-4203-BF8B-03962D3E107B}"/>
    <dgm:cxn modelId="{8485EA77-DBDA-4D38-8D69-F25DD99945E0}" type="presOf" srcId="{2DF59B70-01BE-496D-BF24-EB0A089B9075}" destId="{3B1AF077-D148-4A60-A59A-7B5F776BF830}" srcOrd="0" destOrd="0" presId="urn:microsoft.com/office/officeart/2005/8/layout/target3"/>
    <dgm:cxn modelId="{1821D4D8-8ECB-4046-A5E7-CB773073F0D6}" type="presOf" srcId="{EA5B9FD4-09AB-427A-93DB-636B13666073}" destId="{BD1E3544-CBD2-427B-9E38-6D99439BA893}" srcOrd="0" destOrd="0" presId="urn:microsoft.com/office/officeart/2005/8/layout/target3"/>
    <dgm:cxn modelId="{946A7CB6-460A-450F-9B9E-8E672EBB4547}" type="presOf" srcId="{E02B6B57-3917-45F8-A660-BBFD021BDC65}" destId="{062174F2-2E51-4251-BC16-2B1FC1F225C3}" srcOrd="0" destOrd="0" presId="urn:microsoft.com/office/officeart/2005/8/layout/target3"/>
    <dgm:cxn modelId="{1112A85A-86DD-4E83-B5D7-EDC467D4A6D1}" type="presOf" srcId="{A09DAAB0-7548-4F1F-B980-765061569702}" destId="{434DBD83-F1FC-4CD8-AEE4-6DBE91415B3B}" srcOrd="0" destOrd="0" presId="urn:microsoft.com/office/officeart/2005/8/layout/target3"/>
    <dgm:cxn modelId="{192BFCDF-325E-401A-AA91-359C574B8ED3}" srcId="{2DF59B70-01BE-496D-BF24-EB0A089B9075}" destId="{E02B6B57-3917-45F8-A660-BBFD021BDC65}" srcOrd="0" destOrd="0" parTransId="{CFEF89D8-49EB-4BE8-83B6-1503B9CBBF82}" sibTransId="{10134CDE-EC1C-4998-9F27-232AFAD0185C}"/>
    <dgm:cxn modelId="{14054462-869A-439D-9958-E5675E4A1CB4}" type="presOf" srcId="{A09DAAB0-7548-4F1F-B980-765061569702}" destId="{64A8C8B7-EC4E-4D5B-8FCF-607FCE8149E5}" srcOrd="1" destOrd="0" presId="urn:microsoft.com/office/officeart/2005/8/layout/target3"/>
    <dgm:cxn modelId="{614EAEFC-1146-473E-B3D7-2E8973382092}" srcId="{2DF59B70-01BE-496D-BF24-EB0A089B9075}" destId="{A09DAAB0-7548-4F1F-B980-765061569702}" srcOrd="2" destOrd="0" parTransId="{EC8537DB-1B99-419E-B71C-C6B20A2D4EB0}" sibTransId="{66C5F7FE-E0B8-4014-BA13-E35FC4DAD5AF}"/>
    <dgm:cxn modelId="{72358168-E767-4B1F-B68B-9E9DFA5BEDF5}" type="presParOf" srcId="{3B1AF077-D148-4A60-A59A-7B5F776BF830}" destId="{FA506D1E-36A8-462D-A406-6362BF9EAAD9}" srcOrd="0" destOrd="0" presId="urn:microsoft.com/office/officeart/2005/8/layout/target3"/>
    <dgm:cxn modelId="{CA2E8D35-B889-40CD-AE84-546B1C124DEC}" type="presParOf" srcId="{3B1AF077-D148-4A60-A59A-7B5F776BF830}" destId="{DF2E9731-5809-46CF-A6FE-B59F71023BE6}" srcOrd="1" destOrd="0" presId="urn:microsoft.com/office/officeart/2005/8/layout/target3"/>
    <dgm:cxn modelId="{06062F15-A44B-4F64-B239-630ED6799F92}" type="presParOf" srcId="{3B1AF077-D148-4A60-A59A-7B5F776BF830}" destId="{062174F2-2E51-4251-BC16-2B1FC1F225C3}" srcOrd="2" destOrd="0" presId="urn:microsoft.com/office/officeart/2005/8/layout/target3"/>
    <dgm:cxn modelId="{55567BE0-EF64-482F-B48F-0C711D9A1B41}" type="presParOf" srcId="{3B1AF077-D148-4A60-A59A-7B5F776BF830}" destId="{00B55102-E6DB-4CDE-956B-ED275FC69849}" srcOrd="3" destOrd="0" presId="urn:microsoft.com/office/officeart/2005/8/layout/target3"/>
    <dgm:cxn modelId="{08378671-F101-4FB8-8D81-17B8B025150E}" type="presParOf" srcId="{3B1AF077-D148-4A60-A59A-7B5F776BF830}" destId="{ABB22356-5BFC-4488-A59A-A096D9390B1D}" srcOrd="4" destOrd="0" presId="urn:microsoft.com/office/officeart/2005/8/layout/target3"/>
    <dgm:cxn modelId="{8582687F-8DB7-4501-83CE-3CD943214085}" type="presParOf" srcId="{3B1AF077-D148-4A60-A59A-7B5F776BF830}" destId="{BD1E3544-CBD2-427B-9E38-6D99439BA893}" srcOrd="5" destOrd="0" presId="urn:microsoft.com/office/officeart/2005/8/layout/target3"/>
    <dgm:cxn modelId="{21A3F336-D6C3-4D37-B066-AA1A6FAEBDB2}" type="presParOf" srcId="{3B1AF077-D148-4A60-A59A-7B5F776BF830}" destId="{B05C1A93-7F40-42C0-AA92-3E058E836E10}" srcOrd="6" destOrd="0" presId="urn:microsoft.com/office/officeart/2005/8/layout/target3"/>
    <dgm:cxn modelId="{EE566619-305E-4464-921C-17688F93F254}" type="presParOf" srcId="{3B1AF077-D148-4A60-A59A-7B5F776BF830}" destId="{2083E871-BE5D-4798-8B49-2EFE038B8778}" srcOrd="7" destOrd="0" presId="urn:microsoft.com/office/officeart/2005/8/layout/target3"/>
    <dgm:cxn modelId="{B3D830CF-26BD-4603-A13D-36B9494119B4}" type="presParOf" srcId="{3B1AF077-D148-4A60-A59A-7B5F776BF830}" destId="{434DBD83-F1FC-4CD8-AEE4-6DBE91415B3B}" srcOrd="8" destOrd="0" presId="urn:microsoft.com/office/officeart/2005/8/layout/target3"/>
    <dgm:cxn modelId="{4B08375D-D4E9-4014-A3D2-5FDD845E5B9D}" type="presParOf" srcId="{3B1AF077-D148-4A60-A59A-7B5F776BF830}" destId="{90D70B38-832D-414C-86AA-5E8B1ECDE6F9}" srcOrd="9" destOrd="0" presId="urn:microsoft.com/office/officeart/2005/8/layout/target3"/>
    <dgm:cxn modelId="{E9E4F3CA-278A-410C-AB73-F8C861938C73}" type="presParOf" srcId="{3B1AF077-D148-4A60-A59A-7B5F776BF830}" destId="{18C86076-F210-4271-BDED-C9A9BBB201EC}" srcOrd="10" destOrd="0" presId="urn:microsoft.com/office/officeart/2005/8/layout/target3"/>
    <dgm:cxn modelId="{E6D22424-4220-40E8-9485-8A8EBC6BEEC4}" type="presParOf" srcId="{3B1AF077-D148-4A60-A59A-7B5F776BF830}" destId="{64A8C8B7-EC4E-4D5B-8FCF-607FCE8149E5}"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375B8-F51C-47F3-8FC3-FC3E84238F5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012E8BD7-D236-4147-8806-84AD9571A560}">
      <dgm:prSet/>
      <dgm:spPr/>
      <dgm:t>
        <a:bodyPr/>
        <a:lstStyle/>
        <a:p>
          <a:pPr rtl="0"/>
          <a:r>
            <a:rPr lang="en-GB" dirty="0" smtClean="0"/>
            <a:t>În </a:t>
          </a:r>
          <a:r>
            <a:rPr lang="en-GB" dirty="0" err="1" smtClean="0"/>
            <a:t>prezent</a:t>
          </a:r>
          <a:r>
            <a:rPr lang="en-GB" dirty="0" smtClean="0"/>
            <a:t>, </a:t>
          </a:r>
          <a:r>
            <a:rPr lang="en-GB" dirty="0" err="1" smtClean="0"/>
            <a:t>comunitatea</a:t>
          </a:r>
          <a:r>
            <a:rPr lang="en-GB" dirty="0" smtClean="0"/>
            <a:t> </a:t>
          </a:r>
          <a:r>
            <a:rPr lang="en-GB" dirty="0" err="1" smtClean="0"/>
            <a:t>mondială</a:t>
          </a:r>
          <a:r>
            <a:rPr lang="en-GB" dirty="0" smtClean="0"/>
            <a:t> </a:t>
          </a:r>
          <a:r>
            <a:rPr lang="en-GB" dirty="0" err="1" smtClean="0"/>
            <a:t>este</a:t>
          </a:r>
          <a:r>
            <a:rPr lang="en-GB" dirty="0" smtClean="0"/>
            <a:t> </a:t>
          </a:r>
          <a:r>
            <a:rPr lang="en-GB" dirty="0" err="1" smtClean="0"/>
            <a:t>unită</a:t>
          </a:r>
          <a:r>
            <a:rPr lang="en-GB" dirty="0" smtClean="0"/>
            <a:t> de </a:t>
          </a:r>
          <a:r>
            <a:rPr lang="en-GB" dirty="0" err="1" smtClean="0"/>
            <a:t>tendințe</a:t>
          </a:r>
          <a:r>
            <a:rPr lang="en-GB" dirty="0" smtClean="0"/>
            <a:t> </a:t>
          </a:r>
          <a:r>
            <a:rPr lang="en-GB" dirty="0" err="1" smtClean="0"/>
            <a:t>economice</a:t>
          </a:r>
          <a:r>
            <a:rPr lang="en-GB" dirty="0" smtClean="0"/>
            <a:t>, </a:t>
          </a:r>
          <a:r>
            <a:rPr lang="en-GB" dirty="0" err="1" smtClean="0"/>
            <a:t>politice</a:t>
          </a:r>
          <a:r>
            <a:rPr lang="en-GB" dirty="0" smtClean="0"/>
            <a:t> </a:t>
          </a:r>
          <a:r>
            <a:rPr lang="en-GB" dirty="0" err="1" smtClean="0"/>
            <a:t>și</a:t>
          </a:r>
          <a:r>
            <a:rPr lang="en-GB" dirty="0" smtClean="0"/>
            <a:t> </a:t>
          </a:r>
          <a:r>
            <a:rPr lang="en-GB" dirty="0" err="1" smtClean="0"/>
            <a:t>sociale</a:t>
          </a:r>
          <a:r>
            <a:rPr lang="en-GB" dirty="0" smtClean="0"/>
            <a:t> </a:t>
          </a:r>
          <a:r>
            <a:rPr lang="en-GB" dirty="0" err="1" smtClean="0"/>
            <a:t>comune</a:t>
          </a:r>
          <a:r>
            <a:rPr lang="en-GB" dirty="0" smtClean="0"/>
            <a:t>. </a:t>
          </a:r>
          <a:r>
            <a:rPr lang="en-GB" dirty="0" err="1" smtClean="0"/>
            <a:t>Astăzi</a:t>
          </a:r>
          <a:r>
            <a:rPr lang="en-GB" dirty="0" smtClean="0"/>
            <a:t>, </a:t>
          </a:r>
          <a:r>
            <a:rPr lang="en-GB" dirty="0" err="1" smtClean="0"/>
            <a:t>lumea</a:t>
          </a:r>
          <a:r>
            <a:rPr lang="en-GB" dirty="0" smtClean="0"/>
            <a:t> a devenit un </a:t>
          </a:r>
          <a:r>
            <a:rPr lang="en-GB" dirty="0" err="1" smtClean="0"/>
            <a:t>sistem</a:t>
          </a:r>
          <a:r>
            <a:rPr lang="en-GB" dirty="0" smtClean="0"/>
            <a:t> social cu </a:t>
          </a:r>
          <a:r>
            <a:rPr lang="en-GB" dirty="0" err="1" smtClean="0"/>
            <a:t>adevărat</a:t>
          </a:r>
          <a:r>
            <a:rPr lang="en-GB" dirty="0" smtClean="0"/>
            <a:t> </a:t>
          </a:r>
          <a:r>
            <a:rPr lang="en-GB" dirty="0" err="1" smtClean="0"/>
            <a:t>unificat</a:t>
          </a:r>
          <a:r>
            <a:rPr lang="en-GB" dirty="0" smtClean="0"/>
            <a:t> ca </a:t>
          </a:r>
          <a:r>
            <a:rPr lang="en-GB" dirty="0" err="1" smtClean="0"/>
            <a:t>urmare</a:t>
          </a:r>
          <a:r>
            <a:rPr lang="en-GB" dirty="0" smtClean="0"/>
            <a:t> a </a:t>
          </a:r>
          <a:r>
            <a:rPr lang="en-GB" dirty="0" err="1" smtClean="0"/>
            <a:t>întăririi</a:t>
          </a:r>
          <a:r>
            <a:rPr lang="en-GB" dirty="0" smtClean="0"/>
            <a:t> </a:t>
          </a:r>
          <a:r>
            <a:rPr lang="en-GB" dirty="0" err="1" smtClean="0"/>
            <a:t>relației</a:t>
          </a:r>
          <a:r>
            <a:rPr lang="en-GB" dirty="0" smtClean="0"/>
            <a:t> de </a:t>
          </a:r>
          <a:r>
            <a:rPr lang="en-GB" dirty="0" err="1" smtClean="0"/>
            <a:t>interdependență</a:t>
          </a:r>
          <a:r>
            <a:rPr lang="en-GB" dirty="0" smtClean="0"/>
            <a:t> care </a:t>
          </a:r>
          <a:r>
            <a:rPr lang="en-GB" dirty="0" err="1" smtClean="0"/>
            <a:t>afectează</a:t>
          </a:r>
          <a:r>
            <a:rPr lang="en-GB" dirty="0" smtClean="0"/>
            <a:t> </a:t>
          </a:r>
          <a:r>
            <a:rPr lang="en-GB" dirty="0" err="1" smtClean="0"/>
            <a:t>aproape</a:t>
          </a:r>
          <a:r>
            <a:rPr lang="en-GB" dirty="0" smtClean="0"/>
            <a:t> </a:t>
          </a:r>
          <a:r>
            <a:rPr lang="en-GB" dirty="0" err="1" smtClean="0"/>
            <a:t>toată</a:t>
          </a:r>
          <a:r>
            <a:rPr lang="en-GB" dirty="0" smtClean="0"/>
            <a:t> </a:t>
          </a:r>
          <a:r>
            <a:rPr lang="en-GB" dirty="0" err="1" smtClean="0"/>
            <a:t>lumea</a:t>
          </a:r>
          <a:r>
            <a:rPr lang="en-GB" dirty="0" smtClean="0"/>
            <a:t> de </a:t>
          </a:r>
          <a:r>
            <a:rPr lang="en-GB" dirty="0" err="1" smtClean="0"/>
            <a:t>astăzi</a:t>
          </a:r>
          <a:r>
            <a:rPr lang="en-GB" dirty="0" smtClean="0"/>
            <a:t>. </a:t>
          </a:r>
          <a:r>
            <a:rPr lang="en-GB" dirty="0" err="1" smtClean="0"/>
            <a:t>Sistemul</a:t>
          </a:r>
          <a:r>
            <a:rPr lang="en-GB" dirty="0" smtClean="0"/>
            <a:t> global nu </a:t>
          </a:r>
          <a:r>
            <a:rPr lang="en-GB" dirty="0" err="1" smtClean="0"/>
            <a:t>este</a:t>
          </a:r>
          <a:r>
            <a:rPr lang="en-GB" dirty="0" smtClean="0"/>
            <a:t> </a:t>
          </a:r>
          <a:r>
            <a:rPr lang="en-GB" dirty="0" err="1" smtClean="0"/>
            <a:t>doar</a:t>
          </a:r>
          <a:r>
            <a:rPr lang="en-GB" dirty="0" smtClean="0"/>
            <a:t> un </a:t>
          </a:r>
          <a:r>
            <a:rPr lang="en-GB" dirty="0" err="1" smtClean="0"/>
            <a:t>mediu</a:t>
          </a:r>
          <a:r>
            <a:rPr lang="en-GB" dirty="0" smtClean="0"/>
            <a:t> </a:t>
          </a:r>
          <a:r>
            <a:rPr lang="en-GB" dirty="0" err="1" smtClean="0"/>
            <a:t>în</a:t>
          </a:r>
          <a:r>
            <a:rPr lang="en-GB" dirty="0" smtClean="0"/>
            <a:t> care </a:t>
          </a:r>
          <a:r>
            <a:rPr lang="en-GB" dirty="0" err="1" smtClean="0"/>
            <a:t>diferite</a:t>
          </a:r>
          <a:r>
            <a:rPr lang="en-GB" dirty="0" smtClean="0"/>
            <a:t> </a:t>
          </a:r>
          <a:r>
            <a:rPr lang="en-GB" dirty="0" err="1" smtClean="0"/>
            <a:t>societăți</a:t>
          </a:r>
          <a:r>
            <a:rPr lang="en-GB" dirty="0" smtClean="0"/>
            <a:t> </a:t>
          </a:r>
          <a:r>
            <a:rPr lang="en-GB" dirty="0" err="1" smtClean="0"/>
            <a:t>cresc</a:t>
          </a:r>
          <a:r>
            <a:rPr lang="en-GB" dirty="0" smtClean="0"/>
            <a:t> </a:t>
          </a:r>
          <a:r>
            <a:rPr lang="en-GB" dirty="0" err="1" smtClean="0"/>
            <a:t>și</a:t>
          </a:r>
          <a:r>
            <a:rPr lang="en-GB" dirty="0" smtClean="0"/>
            <a:t> se </a:t>
          </a:r>
          <a:r>
            <a:rPr lang="en-GB" dirty="0" err="1" smtClean="0"/>
            <a:t>schimbă</a:t>
          </a:r>
          <a:r>
            <a:rPr lang="ro-RO" dirty="0" smtClean="0"/>
            <a:t>, l</a:t>
          </a:r>
          <a:r>
            <a:rPr lang="en-GB" dirty="0" err="1" smtClean="0"/>
            <a:t>egăturile</a:t>
          </a:r>
          <a:r>
            <a:rPr lang="en-GB" dirty="0" smtClean="0"/>
            <a:t> </a:t>
          </a:r>
          <a:r>
            <a:rPr lang="en-GB" dirty="0" err="1" smtClean="0"/>
            <a:t>sociale</a:t>
          </a:r>
          <a:r>
            <a:rPr lang="en-GB" dirty="0" smtClean="0"/>
            <a:t>, </a:t>
          </a:r>
          <a:r>
            <a:rPr lang="en-GB" dirty="0" err="1" smtClean="0"/>
            <a:t>politice</a:t>
          </a:r>
          <a:r>
            <a:rPr lang="en-GB" dirty="0" smtClean="0"/>
            <a:t> </a:t>
          </a:r>
          <a:r>
            <a:rPr lang="en-GB" dirty="0" err="1" smtClean="0"/>
            <a:t>și</a:t>
          </a:r>
          <a:r>
            <a:rPr lang="en-GB" dirty="0" smtClean="0"/>
            <a:t> </a:t>
          </a:r>
          <a:r>
            <a:rPr lang="en-GB" dirty="0" err="1" smtClean="0"/>
            <a:t>economice</a:t>
          </a:r>
          <a:r>
            <a:rPr lang="en-GB" dirty="0" smtClean="0"/>
            <a:t> </a:t>
          </a:r>
          <a:r>
            <a:rPr lang="en-GB" dirty="0" err="1" smtClean="0"/>
            <a:t>trec</a:t>
          </a:r>
          <a:r>
            <a:rPr lang="en-GB" dirty="0" smtClean="0"/>
            <a:t> </a:t>
          </a:r>
          <a:r>
            <a:rPr lang="en-GB" dirty="0" err="1" smtClean="0"/>
            <a:t>granițele</a:t>
          </a:r>
          <a:r>
            <a:rPr lang="en-GB" dirty="0" smtClean="0"/>
            <a:t> </a:t>
          </a:r>
          <a:r>
            <a:rPr lang="en-GB" dirty="0" err="1" smtClean="0"/>
            <a:t>statelor</a:t>
          </a:r>
          <a:r>
            <a:rPr lang="en-GB" dirty="0" smtClean="0"/>
            <a:t> </a:t>
          </a:r>
          <a:r>
            <a:rPr lang="en-GB" dirty="0" err="1" smtClean="0"/>
            <a:t>și</a:t>
          </a:r>
          <a:r>
            <a:rPr lang="en-GB" dirty="0" smtClean="0"/>
            <a:t> </a:t>
          </a:r>
          <a:r>
            <a:rPr lang="en-GB" dirty="0" err="1" smtClean="0"/>
            <a:t>invadează</a:t>
          </a:r>
          <a:r>
            <a:rPr lang="en-GB" dirty="0" smtClean="0"/>
            <a:t> </a:t>
          </a:r>
          <a:r>
            <a:rPr lang="en-GB" dirty="0" err="1" smtClean="0"/>
            <a:t>imperios</a:t>
          </a:r>
          <a:r>
            <a:rPr lang="en-GB" dirty="0" smtClean="0"/>
            <a:t> </a:t>
          </a:r>
          <a:r>
            <a:rPr lang="en-GB" dirty="0" err="1" smtClean="0"/>
            <a:t>soarta</a:t>
          </a:r>
          <a:r>
            <a:rPr lang="en-GB" dirty="0" smtClean="0"/>
            <a:t> </a:t>
          </a:r>
          <a:r>
            <a:rPr lang="en-GB" dirty="0" err="1" smtClean="0"/>
            <a:t>oamenilor</a:t>
          </a:r>
          <a:r>
            <a:rPr lang="en-GB" dirty="0" smtClean="0"/>
            <a:t> care </a:t>
          </a:r>
          <a:r>
            <a:rPr lang="en-GB" dirty="0" err="1" smtClean="0"/>
            <a:t>trăiesc</a:t>
          </a:r>
          <a:r>
            <a:rPr lang="en-GB" dirty="0" smtClean="0"/>
            <a:t> </a:t>
          </a:r>
          <a:r>
            <a:rPr lang="en-GB" dirty="0" err="1" smtClean="0"/>
            <a:t>în</a:t>
          </a:r>
          <a:r>
            <a:rPr lang="en-GB" dirty="0" smtClean="0"/>
            <a:t> </a:t>
          </a:r>
          <a:r>
            <a:rPr lang="en-GB" dirty="0" err="1" smtClean="0"/>
            <a:t>ele</a:t>
          </a:r>
          <a:r>
            <a:rPr lang="en-GB" dirty="0" smtClean="0"/>
            <a:t>. </a:t>
          </a:r>
          <a:r>
            <a:rPr lang="en-GB" dirty="0" err="1" smtClean="0"/>
            <a:t>Sociologii</a:t>
          </a:r>
          <a:r>
            <a:rPr lang="en-GB" dirty="0" smtClean="0"/>
            <a:t> se </a:t>
          </a:r>
          <a:r>
            <a:rPr lang="en-GB" dirty="0" err="1" smtClean="0"/>
            <a:t>referă</a:t>
          </a:r>
          <a:r>
            <a:rPr lang="en-GB" dirty="0" smtClean="0"/>
            <a:t> la </a:t>
          </a:r>
          <a:r>
            <a:rPr lang="en-GB" dirty="0" err="1" smtClean="0"/>
            <a:t>această</a:t>
          </a:r>
          <a:r>
            <a:rPr lang="en-GB" dirty="0" smtClean="0"/>
            <a:t> </a:t>
          </a:r>
          <a:r>
            <a:rPr lang="en-GB" dirty="0" err="1" smtClean="0"/>
            <a:t>interdependență</a:t>
          </a:r>
          <a:r>
            <a:rPr lang="en-GB" dirty="0" smtClean="0"/>
            <a:t> </a:t>
          </a:r>
          <a:r>
            <a:rPr lang="en-GB" dirty="0" err="1" smtClean="0"/>
            <a:t>crescută</a:t>
          </a:r>
          <a:r>
            <a:rPr lang="en-GB" dirty="0" smtClean="0"/>
            <a:t> a </a:t>
          </a:r>
          <a:r>
            <a:rPr lang="en-GB" dirty="0" err="1" smtClean="0"/>
            <a:t>comunității</a:t>
          </a:r>
          <a:r>
            <a:rPr lang="en-GB" dirty="0" smtClean="0"/>
            <a:t> </a:t>
          </a:r>
          <a:r>
            <a:rPr lang="en-GB" dirty="0" err="1" smtClean="0"/>
            <a:t>mondiale</a:t>
          </a:r>
          <a:r>
            <a:rPr lang="en-GB" dirty="0" smtClean="0"/>
            <a:t> </a:t>
          </a:r>
          <a:r>
            <a:rPr lang="en-GB" dirty="0" err="1" smtClean="0"/>
            <a:t>prin</a:t>
          </a:r>
          <a:r>
            <a:rPr lang="en-GB" dirty="0" smtClean="0"/>
            <a:t> </a:t>
          </a:r>
          <a:r>
            <a:rPr lang="en-GB" dirty="0" err="1" smtClean="0"/>
            <a:t>termenul</a:t>
          </a:r>
          <a:r>
            <a:rPr lang="en-GB" dirty="0" smtClean="0"/>
            <a:t> universal „</a:t>
          </a:r>
          <a:r>
            <a:rPr lang="en-GB" dirty="0" err="1" smtClean="0"/>
            <a:t>globalizare</a:t>
          </a:r>
          <a:r>
            <a:rPr lang="en-GB" dirty="0" smtClean="0"/>
            <a:t>”</a:t>
          </a:r>
          <a:r>
            <a:rPr lang="ro-RO" dirty="0" smtClean="0"/>
            <a:t>.</a:t>
          </a:r>
          <a:endParaRPr lang="ro-RO" dirty="0"/>
        </a:p>
      </dgm:t>
    </dgm:pt>
    <dgm:pt modelId="{68C1238E-52D3-40B0-AE74-66B6914B0E3F}" type="parTrans" cxnId="{0BBFD48E-83C5-4FC2-99F4-6E8FF6F0C607}">
      <dgm:prSet/>
      <dgm:spPr/>
      <dgm:t>
        <a:bodyPr/>
        <a:lstStyle/>
        <a:p>
          <a:endParaRPr lang="ru-RU"/>
        </a:p>
      </dgm:t>
    </dgm:pt>
    <dgm:pt modelId="{8438EC1D-FE1A-4014-AB81-4DCC3D529B2D}" type="sibTrans" cxnId="{0BBFD48E-83C5-4FC2-99F4-6E8FF6F0C607}">
      <dgm:prSet/>
      <dgm:spPr/>
      <dgm:t>
        <a:bodyPr/>
        <a:lstStyle/>
        <a:p>
          <a:endParaRPr lang="ru-RU"/>
        </a:p>
      </dgm:t>
    </dgm:pt>
    <dgm:pt modelId="{2D3BA13F-2B62-4F36-A8B2-2680A69120AA}" type="pres">
      <dgm:prSet presAssocID="{630375B8-F51C-47F3-8FC3-FC3E84238F55}" presName="Name0" presStyleCnt="0">
        <dgm:presLayoutVars>
          <dgm:chMax val="7"/>
          <dgm:dir/>
          <dgm:animLvl val="lvl"/>
          <dgm:resizeHandles val="exact"/>
        </dgm:presLayoutVars>
      </dgm:prSet>
      <dgm:spPr/>
      <dgm:t>
        <a:bodyPr/>
        <a:lstStyle/>
        <a:p>
          <a:endParaRPr lang="ru-RU"/>
        </a:p>
      </dgm:t>
    </dgm:pt>
    <dgm:pt modelId="{690D5F80-1A60-4EA7-8BC8-F28FF7F3BC33}" type="pres">
      <dgm:prSet presAssocID="{012E8BD7-D236-4147-8806-84AD9571A560}" presName="circle1" presStyleLbl="node1" presStyleIdx="0" presStyleCnt="1" custLinFactNeighborY="-600"/>
      <dgm:spPr/>
    </dgm:pt>
    <dgm:pt modelId="{B1C32D7D-3D28-40ED-AF06-17CECF3AD903}" type="pres">
      <dgm:prSet presAssocID="{012E8BD7-D236-4147-8806-84AD9571A560}" presName="space" presStyleCnt="0"/>
      <dgm:spPr/>
    </dgm:pt>
    <dgm:pt modelId="{34B573B4-CD13-4751-99EB-A5EFA126E991}" type="pres">
      <dgm:prSet presAssocID="{012E8BD7-D236-4147-8806-84AD9571A560}" presName="rect1" presStyleLbl="alignAcc1" presStyleIdx="0" presStyleCnt="1" custLinFactNeighborX="-494"/>
      <dgm:spPr/>
      <dgm:t>
        <a:bodyPr/>
        <a:lstStyle/>
        <a:p>
          <a:endParaRPr lang="ru-RU"/>
        </a:p>
      </dgm:t>
    </dgm:pt>
    <dgm:pt modelId="{4CD99CF8-209E-4432-BC51-7DC74C41419A}" type="pres">
      <dgm:prSet presAssocID="{012E8BD7-D236-4147-8806-84AD9571A560}" presName="rect1ParTxNoCh" presStyleLbl="alignAcc1" presStyleIdx="0" presStyleCnt="1">
        <dgm:presLayoutVars>
          <dgm:chMax val="1"/>
          <dgm:bulletEnabled val="1"/>
        </dgm:presLayoutVars>
      </dgm:prSet>
      <dgm:spPr/>
      <dgm:t>
        <a:bodyPr/>
        <a:lstStyle/>
        <a:p>
          <a:endParaRPr lang="ru-RU"/>
        </a:p>
      </dgm:t>
    </dgm:pt>
  </dgm:ptLst>
  <dgm:cxnLst>
    <dgm:cxn modelId="{1505BF0C-11E8-4D0E-9269-CCD0B04949BA}" type="presOf" srcId="{630375B8-F51C-47F3-8FC3-FC3E84238F55}" destId="{2D3BA13F-2B62-4F36-A8B2-2680A69120AA}" srcOrd="0" destOrd="0" presId="urn:microsoft.com/office/officeart/2005/8/layout/target3"/>
    <dgm:cxn modelId="{A2ECB581-1FB1-46E2-BB24-84B18EDEFD24}" type="presOf" srcId="{012E8BD7-D236-4147-8806-84AD9571A560}" destId="{34B573B4-CD13-4751-99EB-A5EFA126E991}" srcOrd="0" destOrd="0" presId="urn:microsoft.com/office/officeart/2005/8/layout/target3"/>
    <dgm:cxn modelId="{2456DAA2-0D49-4ADC-9F46-03C81C297594}" type="presOf" srcId="{012E8BD7-D236-4147-8806-84AD9571A560}" destId="{4CD99CF8-209E-4432-BC51-7DC74C41419A}" srcOrd="1" destOrd="0" presId="urn:microsoft.com/office/officeart/2005/8/layout/target3"/>
    <dgm:cxn modelId="{0BBFD48E-83C5-4FC2-99F4-6E8FF6F0C607}" srcId="{630375B8-F51C-47F3-8FC3-FC3E84238F55}" destId="{012E8BD7-D236-4147-8806-84AD9571A560}" srcOrd="0" destOrd="0" parTransId="{68C1238E-52D3-40B0-AE74-66B6914B0E3F}" sibTransId="{8438EC1D-FE1A-4014-AB81-4DCC3D529B2D}"/>
    <dgm:cxn modelId="{CA39AEC6-E79F-4645-AD69-44664CB91288}" type="presParOf" srcId="{2D3BA13F-2B62-4F36-A8B2-2680A69120AA}" destId="{690D5F80-1A60-4EA7-8BC8-F28FF7F3BC33}" srcOrd="0" destOrd="0" presId="urn:microsoft.com/office/officeart/2005/8/layout/target3"/>
    <dgm:cxn modelId="{293728D0-4886-4E45-BC98-3141B3E4C6BD}" type="presParOf" srcId="{2D3BA13F-2B62-4F36-A8B2-2680A69120AA}" destId="{B1C32D7D-3D28-40ED-AF06-17CECF3AD903}" srcOrd="1" destOrd="0" presId="urn:microsoft.com/office/officeart/2005/8/layout/target3"/>
    <dgm:cxn modelId="{FE188D63-24B5-4D1C-A8FF-0A9CFDA9FB62}" type="presParOf" srcId="{2D3BA13F-2B62-4F36-A8B2-2680A69120AA}" destId="{34B573B4-CD13-4751-99EB-A5EFA126E991}" srcOrd="2" destOrd="0" presId="urn:microsoft.com/office/officeart/2005/8/layout/target3"/>
    <dgm:cxn modelId="{6B12C53B-CC5A-4E2D-A896-BF2F49140552}" type="presParOf" srcId="{2D3BA13F-2B62-4F36-A8B2-2680A69120AA}" destId="{4CD99CF8-209E-4432-BC51-7DC74C41419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092B74-1A17-426E-ADFF-C2347F55E47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E2152519-A106-49AB-8106-E68D4A7ACB49}">
      <dgm:prSet/>
      <dgm:spPr/>
      <dgm:t>
        <a:bodyPr/>
        <a:lstStyle/>
        <a:p>
          <a:pPr rtl="0"/>
          <a:r>
            <a:rPr lang="en-GB" dirty="0" smtClean="0"/>
            <a:t>Rădăcinile </a:t>
          </a:r>
          <a:r>
            <a:rPr lang="en-GB" dirty="0" err="1" smtClean="0"/>
            <a:t>istorice</a:t>
          </a:r>
          <a:r>
            <a:rPr lang="en-GB" dirty="0" smtClean="0"/>
            <a:t> ale </a:t>
          </a:r>
          <a:r>
            <a:rPr lang="en-GB" dirty="0" err="1" smtClean="0"/>
            <a:t>globalizării</a:t>
          </a:r>
          <a:r>
            <a:rPr lang="en-GB" dirty="0" smtClean="0"/>
            <a:t> se </a:t>
          </a:r>
          <a:r>
            <a:rPr lang="en-GB" dirty="0" err="1" smtClean="0"/>
            <a:t>întorc</a:t>
          </a:r>
          <a:r>
            <a:rPr lang="en-GB" dirty="0" smtClean="0"/>
            <a:t> la </a:t>
          </a:r>
          <a:r>
            <a:rPr lang="en-GB" dirty="0" err="1" smtClean="0"/>
            <a:t>procesul</a:t>
          </a:r>
          <a:r>
            <a:rPr lang="en-GB" dirty="0" smtClean="0"/>
            <a:t> de </a:t>
          </a:r>
          <a:r>
            <a:rPr lang="en-GB" dirty="0" err="1" smtClean="0"/>
            <a:t>internaționalizare</a:t>
          </a:r>
          <a:r>
            <a:rPr lang="en-GB" dirty="0" smtClean="0"/>
            <a:t>, care, din </a:t>
          </a:r>
          <a:r>
            <a:rPr lang="en-GB" dirty="0" err="1" smtClean="0"/>
            <a:t>punctul</a:t>
          </a:r>
          <a:r>
            <a:rPr lang="en-GB" dirty="0" smtClean="0"/>
            <a:t> de </a:t>
          </a:r>
          <a:r>
            <a:rPr lang="en-GB" dirty="0" err="1" smtClean="0"/>
            <a:t>vedere</a:t>
          </a:r>
          <a:r>
            <a:rPr lang="en-GB" dirty="0" smtClean="0"/>
            <a:t> al </a:t>
          </a:r>
          <a:r>
            <a:rPr lang="en-GB" dirty="0" err="1" smtClean="0"/>
            <a:t>țărilor</a:t>
          </a:r>
          <a:r>
            <a:rPr lang="en-GB" dirty="0" smtClean="0"/>
            <a:t> </a:t>
          </a:r>
          <a:r>
            <a:rPr lang="en-GB" dirty="0" err="1" smtClean="0"/>
            <a:t>individuale</a:t>
          </a:r>
          <a:r>
            <a:rPr lang="en-GB" dirty="0" smtClean="0"/>
            <a:t>, se </a:t>
          </a:r>
          <a:r>
            <a:rPr lang="en-GB" dirty="0" err="1" smtClean="0"/>
            <a:t>dezvoltă</a:t>
          </a:r>
          <a:r>
            <a:rPr lang="en-GB" dirty="0" smtClean="0"/>
            <a:t> </a:t>
          </a:r>
          <a:r>
            <a:rPr lang="en-GB" dirty="0" err="1" smtClean="0"/>
            <a:t>în</a:t>
          </a:r>
          <a:r>
            <a:rPr lang="en-GB" dirty="0" smtClean="0"/>
            <a:t> </a:t>
          </a:r>
          <a:r>
            <a:rPr lang="en-GB" dirty="0" err="1" smtClean="0"/>
            <a:t>două</a:t>
          </a:r>
          <a:r>
            <a:rPr lang="en-GB" dirty="0" smtClean="0"/>
            <a:t> </a:t>
          </a:r>
          <a:r>
            <a:rPr lang="en-GB" dirty="0" err="1" smtClean="0"/>
            <a:t>direcții</a:t>
          </a:r>
          <a:r>
            <a:rPr lang="en-GB" dirty="0" smtClean="0"/>
            <a:t> - </a:t>
          </a:r>
          <a:r>
            <a:rPr lang="en-GB" dirty="0" err="1" smtClean="0"/>
            <a:t>spre</a:t>
          </a:r>
          <a:r>
            <a:rPr lang="en-GB" dirty="0" smtClean="0"/>
            <a:t> interior </a:t>
          </a:r>
          <a:r>
            <a:rPr lang="en-GB" dirty="0" err="1" smtClean="0"/>
            <a:t>și</a:t>
          </a:r>
          <a:r>
            <a:rPr lang="en-GB" dirty="0" smtClean="0"/>
            <a:t> </a:t>
          </a:r>
          <a:r>
            <a:rPr lang="en-GB" dirty="0" err="1" smtClean="0"/>
            <a:t>spre</a:t>
          </a:r>
          <a:r>
            <a:rPr lang="en-GB" dirty="0" smtClean="0"/>
            <a:t> exterior. </a:t>
          </a:r>
          <a:r>
            <a:rPr lang="en-GB" dirty="0" err="1" smtClean="0"/>
            <a:t>Dezvoltarea</a:t>
          </a:r>
          <a:r>
            <a:rPr lang="en-GB" dirty="0" smtClean="0"/>
            <a:t> </a:t>
          </a:r>
          <a:r>
            <a:rPr lang="en-GB" dirty="0" err="1" smtClean="0"/>
            <a:t>internă</a:t>
          </a:r>
          <a:r>
            <a:rPr lang="en-GB" dirty="0" smtClean="0"/>
            <a:t> </a:t>
          </a:r>
          <a:r>
            <a:rPr lang="en-GB" dirty="0" err="1" smtClean="0"/>
            <a:t>înseamnă</a:t>
          </a:r>
          <a:r>
            <a:rPr lang="en-GB" dirty="0" smtClean="0"/>
            <a:t> </a:t>
          </a:r>
          <a:r>
            <a:rPr lang="en-GB" dirty="0" err="1" smtClean="0"/>
            <a:t>că</a:t>
          </a:r>
          <a:r>
            <a:rPr lang="en-GB" dirty="0" smtClean="0"/>
            <a:t> </a:t>
          </a:r>
          <a:r>
            <a:rPr lang="en-GB" dirty="0" err="1" smtClean="0"/>
            <a:t>procesul</a:t>
          </a:r>
          <a:r>
            <a:rPr lang="en-GB" dirty="0" smtClean="0"/>
            <a:t> se </a:t>
          </a:r>
          <a:r>
            <a:rPr lang="en-GB" dirty="0" err="1" smtClean="0"/>
            <a:t>deplasează</a:t>
          </a:r>
          <a:r>
            <a:rPr lang="en-GB" dirty="0" smtClean="0"/>
            <a:t> </a:t>
          </a:r>
          <a:r>
            <a:rPr lang="en-GB" dirty="0" err="1" smtClean="0"/>
            <a:t>pe</a:t>
          </a:r>
          <a:r>
            <a:rPr lang="en-GB" dirty="0" smtClean="0"/>
            <a:t> </a:t>
          </a:r>
          <a:r>
            <a:rPr lang="en-GB" dirty="0" err="1" smtClean="0"/>
            <a:t>calea</a:t>
          </a:r>
          <a:r>
            <a:rPr lang="en-GB" dirty="0" smtClean="0"/>
            <a:t> </a:t>
          </a:r>
          <a:r>
            <a:rPr lang="en-GB" dirty="0" err="1" smtClean="0"/>
            <a:t>extinderii</a:t>
          </a:r>
          <a:r>
            <a:rPr lang="en-GB" dirty="0" smtClean="0"/>
            <a:t> </a:t>
          </a:r>
          <a:r>
            <a:rPr lang="en-GB" dirty="0" err="1" smtClean="0"/>
            <a:t>utilizării</a:t>
          </a:r>
          <a:r>
            <a:rPr lang="en-GB" dirty="0" smtClean="0"/>
            <a:t> </a:t>
          </a:r>
          <a:r>
            <a:rPr lang="en-GB" dirty="0" err="1" smtClean="0"/>
            <a:t>bunurilor</a:t>
          </a:r>
          <a:r>
            <a:rPr lang="en-GB" dirty="0" smtClean="0"/>
            <a:t> </a:t>
          </a:r>
          <a:r>
            <a:rPr lang="en-GB" dirty="0" err="1" smtClean="0"/>
            <a:t>străine</a:t>
          </a:r>
          <a:r>
            <a:rPr lang="en-GB" dirty="0" smtClean="0"/>
            <a:t>, a </a:t>
          </a:r>
          <a:r>
            <a:rPr lang="en-GB" dirty="0" err="1" smtClean="0"/>
            <a:t>capitalului</a:t>
          </a:r>
          <a:r>
            <a:rPr lang="en-GB" dirty="0" smtClean="0"/>
            <a:t>, a </a:t>
          </a:r>
          <a:r>
            <a:rPr lang="en-GB" dirty="0" err="1" smtClean="0"/>
            <a:t>serviciilor</a:t>
          </a:r>
          <a:r>
            <a:rPr lang="en-GB" dirty="0" smtClean="0"/>
            <a:t>, a </a:t>
          </a:r>
          <a:r>
            <a:rPr lang="en-GB" dirty="0" err="1" smtClean="0"/>
            <a:t>tehnologiei</a:t>
          </a:r>
          <a:r>
            <a:rPr lang="en-GB" dirty="0" smtClean="0"/>
            <a:t> </a:t>
          </a:r>
          <a:r>
            <a:rPr lang="en-GB" dirty="0" err="1" smtClean="0"/>
            <a:t>și</a:t>
          </a:r>
          <a:r>
            <a:rPr lang="en-GB" dirty="0" smtClean="0"/>
            <a:t> a </a:t>
          </a:r>
          <a:r>
            <a:rPr lang="en-GB" dirty="0" err="1" smtClean="0"/>
            <a:t>informațiilor</a:t>
          </a:r>
          <a:r>
            <a:rPr lang="en-GB" dirty="0" smtClean="0"/>
            <a:t> </a:t>
          </a:r>
          <a:r>
            <a:rPr lang="en-GB" dirty="0" err="1" smtClean="0"/>
            <a:t>în</a:t>
          </a:r>
          <a:r>
            <a:rPr lang="en-GB" dirty="0" smtClean="0"/>
            <a:t> </a:t>
          </a:r>
          <a:r>
            <a:rPr lang="en-GB" dirty="0" err="1" smtClean="0"/>
            <a:t>sfera</a:t>
          </a:r>
          <a:r>
            <a:rPr lang="en-GB" dirty="0" smtClean="0"/>
            <a:t> </a:t>
          </a:r>
          <a:r>
            <a:rPr lang="en-GB" dirty="0" err="1" smtClean="0"/>
            <a:t>consumului</a:t>
          </a:r>
          <a:r>
            <a:rPr lang="en-GB" dirty="0" smtClean="0"/>
            <a:t> intern al </a:t>
          </a:r>
          <a:r>
            <a:rPr lang="en-GB" dirty="0" err="1" smtClean="0"/>
            <a:t>unei</a:t>
          </a:r>
          <a:r>
            <a:rPr lang="en-GB" dirty="0" smtClean="0"/>
            <a:t> </a:t>
          </a:r>
          <a:r>
            <a:rPr lang="en-GB" dirty="0" err="1" smtClean="0"/>
            <a:t>țări</a:t>
          </a:r>
          <a:r>
            <a:rPr lang="en-GB" dirty="0" smtClean="0"/>
            <a:t> date. </a:t>
          </a:r>
          <a:r>
            <a:rPr lang="en-GB" dirty="0" err="1" smtClean="0"/>
            <a:t>Dezvoltarea</a:t>
          </a:r>
          <a:r>
            <a:rPr lang="en-GB" dirty="0" smtClean="0"/>
            <a:t> </a:t>
          </a:r>
          <a:r>
            <a:rPr lang="en-GB" dirty="0" err="1" smtClean="0"/>
            <a:t>exterioară</a:t>
          </a:r>
          <a:r>
            <a:rPr lang="en-GB" dirty="0" smtClean="0"/>
            <a:t> se </a:t>
          </a:r>
          <a:r>
            <a:rPr lang="en-GB" dirty="0" err="1" smtClean="0"/>
            <a:t>caracterizează</a:t>
          </a:r>
          <a:r>
            <a:rPr lang="en-GB" dirty="0" smtClean="0"/>
            <a:t> </a:t>
          </a:r>
          <a:r>
            <a:rPr lang="en-GB" dirty="0" err="1" smtClean="0"/>
            <a:t>prin</a:t>
          </a:r>
          <a:r>
            <a:rPr lang="en-GB" dirty="0" smtClean="0"/>
            <a:t> </a:t>
          </a:r>
          <a:r>
            <a:rPr lang="en-GB" dirty="0" err="1" smtClean="0"/>
            <a:t>predominarea</a:t>
          </a:r>
          <a:r>
            <a:rPr lang="en-GB" dirty="0" smtClean="0"/>
            <a:t> </a:t>
          </a:r>
          <a:r>
            <a:rPr lang="en-GB" dirty="0" err="1" smtClean="0"/>
            <a:t>orientării</a:t>
          </a:r>
          <a:r>
            <a:rPr lang="en-GB" dirty="0" smtClean="0"/>
            <a:t> </a:t>
          </a:r>
          <a:r>
            <a:rPr lang="en-GB" dirty="0" err="1" smtClean="0"/>
            <a:t>țărilor</a:t>
          </a:r>
          <a:r>
            <a:rPr lang="en-GB" dirty="0" smtClean="0"/>
            <a:t> </a:t>
          </a:r>
          <a:r>
            <a:rPr lang="en-GB" dirty="0" err="1" smtClean="0"/>
            <a:t>către</a:t>
          </a:r>
          <a:r>
            <a:rPr lang="en-GB" dirty="0" smtClean="0"/>
            <a:t> </a:t>
          </a:r>
          <a:r>
            <a:rPr lang="en-GB" dirty="0" err="1" smtClean="0"/>
            <a:t>piața</a:t>
          </a:r>
          <a:r>
            <a:rPr lang="en-GB" dirty="0" smtClean="0"/>
            <a:t> </a:t>
          </a:r>
          <a:r>
            <a:rPr lang="en-GB" dirty="0" err="1" smtClean="0"/>
            <a:t>mondială</a:t>
          </a:r>
          <a:r>
            <a:rPr lang="en-GB" dirty="0" smtClean="0"/>
            <a:t> </a:t>
          </a:r>
          <a:r>
            <a:rPr lang="en-GB" dirty="0" err="1" smtClean="0"/>
            <a:t>și</a:t>
          </a:r>
          <a:r>
            <a:rPr lang="en-GB" dirty="0" smtClean="0"/>
            <a:t> </a:t>
          </a:r>
          <a:r>
            <a:rPr lang="en-GB" dirty="0" err="1" smtClean="0"/>
            <a:t>expansiunea</a:t>
          </a:r>
          <a:r>
            <a:rPr lang="en-GB" dirty="0" smtClean="0"/>
            <a:t> </a:t>
          </a:r>
          <a:r>
            <a:rPr lang="en-GB" dirty="0" err="1" smtClean="0"/>
            <a:t>globală</a:t>
          </a:r>
          <a:r>
            <a:rPr lang="en-GB" dirty="0" smtClean="0"/>
            <a:t> a </a:t>
          </a:r>
          <a:r>
            <a:rPr lang="en-GB" dirty="0" err="1" smtClean="0"/>
            <a:t>firmelor</a:t>
          </a:r>
          <a:r>
            <a:rPr lang="en-GB" dirty="0" smtClean="0"/>
            <a:t> </a:t>
          </a:r>
          <a:r>
            <a:rPr lang="en-GB" dirty="0" err="1" smtClean="0"/>
            <a:t>în</a:t>
          </a:r>
          <a:r>
            <a:rPr lang="en-GB" dirty="0" smtClean="0"/>
            <a:t> </a:t>
          </a:r>
          <a:r>
            <a:rPr lang="en-GB" dirty="0" err="1" smtClean="0"/>
            <a:t>comerț</a:t>
          </a:r>
          <a:r>
            <a:rPr lang="en-GB" dirty="0" smtClean="0"/>
            <a:t>, </a:t>
          </a:r>
          <a:r>
            <a:rPr lang="en-GB" dirty="0" err="1" smtClean="0"/>
            <a:t>investiții</a:t>
          </a:r>
          <a:r>
            <a:rPr lang="en-GB" dirty="0" smtClean="0"/>
            <a:t> </a:t>
          </a:r>
          <a:r>
            <a:rPr lang="en-GB" dirty="0" err="1" smtClean="0"/>
            <a:t>și</a:t>
          </a:r>
          <a:r>
            <a:rPr lang="en-GB" dirty="0" smtClean="0"/>
            <a:t> </a:t>
          </a:r>
          <a:r>
            <a:rPr lang="en-GB" dirty="0" err="1" smtClean="0"/>
            <a:t>alte</a:t>
          </a:r>
          <a:r>
            <a:rPr lang="en-GB" dirty="0" smtClean="0"/>
            <a:t> </a:t>
          </a:r>
          <a:r>
            <a:rPr lang="en-GB" dirty="0" err="1" smtClean="0"/>
            <a:t>tranzacții</a:t>
          </a:r>
          <a:r>
            <a:rPr lang="en-GB" dirty="0" smtClean="0"/>
            <a:t>. </a:t>
          </a:r>
          <a:r>
            <a:rPr lang="en-GB" dirty="0" err="1" smtClean="0"/>
            <a:t>Principala</a:t>
          </a:r>
          <a:r>
            <a:rPr lang="en-GB" dirty="0" smtClean="0"/>
            <a:t> </a:t>
          </a:r>
          <a:r>
            <a:rPr lang="en-GB" dirty="0" err="1" smtClean="0"/>
            <a:t>consecință</a:t>
          </a:r>
          <a:r>
            <a:rPr lang="en-GB" dirty="0" smtClean="0"/>
            <a:t> a </a:t>
          </a:r>
          <a:r>
            <a:rPr lang="en-GB" dirty="0" err="1" smtClean="0"/>
            <a:t>acestui</a:t>
          </a:r>
          <a:r>
            <a:rPr lang="en-GB" dirty="0" smtClean="0"/>
            <a:t> </a:t>
          </a:r>
          <a:r>
            <a:rPr lang="en-GB" dirty="0" err="1" smtClean="0"/>
            <a:t>proces</a:t>
          </a:r>
          <a:r>
            <a:rPr lang="en-GB" dirty="0" smtClean="0"/>
            <a:t>, </a:t>
          </a:r>
          <a:r>
            <a:rPr lang="en-GB" dirty="0" err="1" smtClean="0"/>
            <a:t>alături</a:t>
          </a:r>
          <a:r>
            <a:rPr lang="en-GB" dirty="0" smtClean="0"/>
            <a:t> de </a:t>
          </a:r>
          <a:r>
            <a:rPr lang="en-GB" dirty="0" err="1" smtClean="0"/>
            <a:t>interdependența</a:t>
          </a:r>
          <a:r>
            <a:rPr lang="en-GB" dirty="0" smtClean="0"/>
            <a:t> </a:t>
          </a:r>
          <a:r>
            <a:rPr lang="en-GB" dirty="0" err="1" smtClean="0"/>
            <a:t>crescândă</a:t>
          </a:r>
          <a:r>
            <a:rPr lang="en-GB" dirty="0" smtClean="0"/>
            <a:t> a </a:t>
          </a:r>
          <a:r>
            <a:rPr lang="en-GB" dirty="0" err="1" smtClean="0"/>
            <a:t>statelor</a:t>
          </a:r>
          <a:r>
            <a:rPr lang="en-GB" dirty="0" smtClean="0"/>
            <a:t>, </a:t>
          </a:r>
          <a:r>
            <a:rPr lang="en-GB" dirty="0" err="1" smtClean="0"/>
            <a:t>este</a:t>
          </a:r>
          <a:r>
            <a:rPr lang="en-GB" dirty="0" smtClean="0"/>
            <a:t> </a:t>
          </a:r>
          <a:r>
            <a:rPr lang="en-GB" dirty="0" err="1" smtClean="0"/>
            <a:t>integrarea</a:t>
          </a:r>
          <a:r>
            <a:rPr lang="en-GB" dirty="0" smtClean="0"/>
            <a:t> </a:t>
          </a:r>
          <a:r>
            <a:rPr lang="en-GB" dirty="0" err="1" smtClean="0"/>
            <a:t>spațială</a:t>
          </a:r>
          <a:r>
            <a:rPr lang="en-GB" dirty="0" smtClean="0"/>
            <a:t> </a:t>
          </a:r>
          <a:r>
            <a:rPr lang="en-GB" dirty="0" err="1" smtClean="0"/>
            <a:t>și</a:t>
          </a:r>
          <a:r>
            <a:rPr lang="en-GB" dirty="0" smtClean="0"/>
            <a:t> </a:t>
          </a:r>
          <a:r>
            <a:rPr lang="en-GB" dirty="0" err="1" smtClean="0"/>
            <a:t>instituțională</a:t>
          </a:r>
          <a:r>
            <a:rPr lang="en-GB" dirty="0" smtClean="0"/>
            <a:t> a </a:t>
          </a:r>
          <a:r>
            <a:rPr lang="en-GB" dirty="0" err="1" smtClean="0"/>
            <a:t>piețelor</a:t>
          </a:r>
          <a:r>
            <a:rPr lang="en-GB" dirty="0" smtClean="0"/>
            <a:t>.</a:t>
          </a:r>
          <a:endParaRPr lang="ro-RO" dirty="0"/>
        </a:p>
      </dgm:t>
    </dgm:pt>
    <dgm:pt modelId="{48EB4168-298F-493D-9BB0-03A63C118A7C}" type="parTrans" cxnId="{5A6B801F-B4E2-4FA5-9678-2F61D48F8B79}">
      <dgm:prSet/>
      <dgm:spPr/>
      <dgm:t>
        <a:bodyPr/>
        <a:lstStyle/>
        <a:p>
          <a:endParaRPr lang="ru-RU"/>
        </a:p>
      </dgm:t>
    </dgm:pt>
    <dgm:pt modelId="{8A880848-AD37-4D50-BF3B-D8A1F99AF42B}" type="sibTrans" cxnId="{5A6B801F-B4E2-4FA5-9678-2F61D48F8B79}">
      <dgm:prSet/>
      <dgm:spPr/>
      <dgm:t>
        <a:bodyPr/>
        <a:lstStyle/>
        <a:p>
          <a:endParaRPr lang="ru-RU"/>
        </a:p>
      </dgm:t>
    </dgm:pt>
    <dgm:pt modelId="{C8B3AB38-1BC0-445F-82AC-61103841EFAE}" type="pres">
      <dgm:prSet presAssocID="{7D092B74-1A17-426E-ADFF-C2347F55E471}" presName="Name0" presStyleCnt="0">
        <dgm:presLayoutVars>
          <dgm:chMax val="7"/>
          <dgm:dir/>
          <dgm:animLvl val="lvl"/>
          <dgm:resizeHandles val="exact"/>
        </dgm:presLayoutVars>
      </dgm:prSet>
      <dgm:spPr/>
      <dgm:t>
        <a:bodyPr/>
        <a:lstStyle/>
        <a:p>
          <a:endParaRPr lang="ru-RU"/>
        </a:p>
      </dgm:t>
    </dgm:pt>
    <dgm:pt modelId="{6093C118-4AD1-4C9F-B6EA-80BE91C419B3}" type="pres">
      <dgm:prSet presAssocID="{E2152519-A106-49AB-8106-E68D4A7ACB49}" presName="circle1" presStyleLbl="node1" presStyleIdx="0" presStyleCnt="1"/>
      <dgm:spPr/>
    </dgm:pt>
    <dgm:pt modelId="{BFE6CE35-9269-43E7-A9EF-14B1C8E9912D}" type="pres">
      <dgm:prSet presAssocID="{E2152519-A106-49AB-8106-E68D4A7ACB49}" presName="space" presStyleCnt="0"/>
      <dgm:spPr/>
    </dgm:pt>
    <dgm:pt modelId="{AC8DC979-5760-40C7-B802-53B240C30E5C}" type="pres">
      <dgm:prSet presAssocID="{E2152519-A106-49AB-8106-E68D4A7ACB49}" presName="rect1" presStyleLbl="alignAcc1" presStyleIdx="0" presStyleCnt="1" custLinFactNeighborX="17967" custLinFactNeighborY="91744"/>
      <dgm:spPr/>
      <dgm:t>
        <a:bodyPr/>
        <a:lstStyle/>
        <a:p>
          <a:endParaRPr lang="ru-RU"/>
        </a:p>
      </dgm:t>
    </dgm:pt>
    <dgm:pt modelId="{F8CA95DD-2EA5-4553-9726-1565524EE5C6}" type="pres">
      <dgm:prSet presAssocID="{E2152519-A106-49AB-8106-E68D4A7ACB49}" presName="rect1ParTxNoCh" presStyleLbl="alignAcc1" presStyleIdx="0" presStyleCnt="1">
        <dgm:presLayoutVars>
          <dgm:chMax val="1"/>
          <dgm:bulletEnabled val="1"/>
        </dgm:presLayoutVars>
      </dgm:prSet>
      <dgm:spPr/>
      <dgm:t>
        <a:bodyPr/>
        <a:lstStyle/>
        <a:p>
          <a:endParaRPr lang="ru-RU"/>
        </a:p>
      </dgm:t>
    </dgm:pt>
  </dgm:ptLst>
  <dgm:cxnLst>
    <dgm:cxn modelId="{5A6B801F-B4E2-4FA5-9678-2F61D48F8B79}" srcId="{7D092B74-1A17-426E-ADFF-C2347F55E471}" destId="{E2152519-A106-49AB-8106-E68D4A7ACB49}" srcOrd="0" destOrd="0" parTransId="{48EB4168-298F-493D-9BB0-03A63C118A7C}" sibTransId="{8A880848-AD37-4D50-BF3B-D8A1F99AF42B}"/>
    <dgm:cxn modelId="{6AEE3BB5-029D-4BC7-B5A1-0A4768164DFD}" type="presOf" srcId="{E2152519-A106-49AB-8106-E68D4A7ACB49}" destId="{F8CA95DD-2EA5-4553-9726-1565524EE5C6}" srcOrd="1" destOrd="0" presId="urn:microsoft.com/office/officeart/2005/8/layout/target3"/>
    <dgm:cxn modelId="{0359D0B6-ECB9-4680-B537-EA30BC23F5B9}" type="presOf" srcId="{7D092B74-1A17-426E-ADFF-C2347F55E471}" destId="{C8B3AB38-1BC0-445F-82AC-61103841EFAE}" srcOrd="0" destOrd="0" presId="urn:microsoft.com/office/officeart/2005/8/layout/target3"/>
    <dgm:cxn modelId="{4706071C-125C-4FDB-9956-8D7B85D07563}" type="presOf" srcId="{E2152519-A106-49AB-8106-E68D4A7ACB49}" destId="{AC8DC979-5760-40C7-B802-53B240C30E5C}" srcOrd="0" destOrd="0" presId="urn:microsoft.com/office/officeart/2005/8/layout/target3"/>
    <dgm:cxn modelId="{E2C29C1C-BC6D-4E63-9319-EE919B8ABD8E}" type="presParOf" srcId="{C8B3AB38-1BC0-445F-82AC-61103841EFAE}" destId="{6093C118-4AD1-4C9F-B6EA-80BE91C419B3}" srcOrd="0" destOrd="0" presId="urn:microsoft.com/office/officeart/2005/8/layout/target3"/>
    <dgm:cxn modelId="{61F7DED8-ED30-43CD-9080-9CC483056B07}" type="presParOf" srcId="{C8B3AB38-1BC0-445F-82AC-61103841EFAE}" destId="{BFE6CE35-9269-43E7-A9EF-14B1C8E9912D}" srcOrd="1" destOrd="0" presId="urn:microsoft.com/office/officeart/2005/8/layout/target3"/>
    <dgm:cxn modelId="{2B67FCC8-A63A-441F-8B8D-50895A7DFE17}" type="presParOf" srcId="{C8B3AB38-1BC0-445F-82AC-61103841EFAE}" destId="{AC8DC979-5760-40C7-B802-53B240C30E5C}" srcOrd="2" destOrd="0" presId="urn:microsoft.com/office/officeart/2005/8/layout/target3"/>
    <dgm:cxn modelId="{B347E6AA-A3BC-43C1-B291-ECEDB999C9C2}" type="presParOf" srcId="{C8B3AB38-1BC0-445F-82AC-61103841EFAE}" destId="{F8CA95DD-2EA5-4553-9726-1565524EE5C6}"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63EAD4-E1CB-4E5F-8D5F-8037D34DF28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9E07E39-7FEA-4712-8860-59913FFF367E}">
      <dgm:prSet/>
      <dgm:spPr/>
      <dgm:t>
        <a:bodyPr/>
        <a:lstStyle/>
        <a:p>
          <a:pPr rtl="0"/>
          <a:r>
            <a:rPr lang="en-GB" smtClean="0"/>
            <a:t>Internaționalizarea a stimulat progresul economic. A dus la extinderea schimbului de valori materiale și intelectuale, a avut un efect benefic asupra contactelor dintre oameni. Cu toate acestea, acest proces a avut loc în anumite condiții economice și socio-politice. Natura însăși a procesului, a intereselor și a sistemului de valori s-a dovedit a fi foarte favorabilă doar pentru anumite grupuri de țări. De exemplu, colonialismul cu principiile sale de diviziune internațională a muncii pe zone întinse ale planetei a fost o manifestare tipică a acestui tip de efect și a beneficiilor asociate pentru țările metropolitane.</a:t>
          </a:r>
          <a:endParaRPr lang="ro-RO"/>
        </a:p>
      </dgm:t>
    </dgm:pt>
    <dgm:pt modelId="{E0A17074-90EE-411E-8327-2953E1B98DD7}" type="parTrans" cxnId="{AA290C8A-BF5A-4BEC-9E8F-CA4CAD11E54F}">
      <dgm:prSet/>
      <dgm:spPr/>
      <dgm:t>
        <a:bodyPr/>
        <a:lstStyle/>
        <a:p>
          <a:endParaRPr lang="ru-RU"/>
        </a:p>
      </dgm:t>
    </dgm:pt>
    <dgm:pt modelId="{E91A1ECF-C178-46B6-B5AC-A3036B36B6E0}" type="sibTrans" cxnId="{AA290C8A-BF5A-4BEC-9E8F-CA4CAD11E54F}">
      <dgm:prSet/>
      <dgm:spPr/>
      <dgm:t>
        <a:bodyPr/>
        <a:lstStyle/>
        <a:p>
          <a:endParaRPr lang="ru-RU"/>
        </a:p>
      </dgm:t>
    </dgm:pt>
    <dgm:pt modelId="{E6F94E5E-6C95-497B-9540-D9BB9FAE249B}" type="pres">
      <dgm:prSet presAssocID="{2563EAD4-E1CB-4E5F-8D5F-8037D34DF288}" presName="linear" presStyleCnt="0">
        <dgm:presLayoutVars>
          <dgm:animLvl val="lvl"/>
          <dgm:resizeHandles val="exact"/>
        </dgm:presLayoutVars>
      </dgm:prSet>
      <dgm:spPr/>
      <dgm:t>
        <a:bodyPr/>
        <a:lstStyle/>
        <a:p>
          <a:endParaRPr lang="ru-RU"/>
        </a:p>
      </dgm:t>
    </dgm:pt>
    <dgm:pt modelId="{4E242C66-2201-4121-848A-95623AE1B7B8}" type="pres">
      <dgm:prSet presAssocID="{09E07E39-7FEA-4712-8860-59913FFF367E}" presName="parentText" presStyleLbl="node1" presStyleIdx="0" presStyleCnt="1" custLinFactNeighborX="7820" custLinFactNeighborY="75300">
        <dgm:presLayoutVars>
          <dgm:chMax val="0"/>
          <dgm:bulletEnabled val="1"/>
        </dgm:presLayoutVars>
      </dgm:prSet>
      <dgm:spPr/>
      <dgm:t>
        <a:bodyPr/>
        <a:lstStyle/>
        <a:p>
          <a:endParaRPr lang="ru-RU"/>
        </a:p>
      </dgm:t>
    </dgm:pt>
  </dgm:ptLst>
  <dgm:cxnLst>
    <dgm:cxn modelId="{08BD2A63-A039-42C4-803E-157FBEF6A73F}" type="presOf" srcId="{2563EAD4-E1CB-4E5F-8D5F-8037D34DF288}" destId="{E6F94E5E-6C95-497B-9540-D9BB9FAE249B}" srcOrd="0" destOrd="0" presId="urn:microsoft.com/office/officeart/2005/8/layout/vList2"/>
    <dgm:cxn modelId="{AA290C8A-BF5A-4BEC-9E8F-CA4CAD11E54F}" srcId="{2563EAD4-E1CB-4E5F-8D5F-8037D34DF288}" destId="{09E07E39-7FEA-4712-8860-59913FFF367E}" srcOrd="0" destOrd="0" parTransId="{E0A17074-90EE-411E-8327-2953E1B98DD7}" sibTransId="{E91A1ECF-C178-46B6-B5AC-A3036B36B6E0}"/>
    <dgm:cxn modelId="{588A2A76-F7D7-4B72-9AF9-58E6A4A67DD7}" type="presOf" srcId="{09E07E39-7FEA-4712-8860-59913FFF367E}" destId="{4E242C66-2201-4121-848A-95623AE1B7B8}" srcOrd="0" destOrd="0" presId="urn:microsoft.com/office/officeart/2005/8/layout/vList2"/>
    <dgm:cxn modelId="{4EC57FE2-3D0B-47E7-B1CF-1CBC2075ED3C}" type="presParOf" srcId="{E6F94E5E-6C95-497B-9540-D9BB9FAE249B}" destId="{4E242C66-2201-4121-848A-95623AE1B7B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EAB082-C94A-4958-9489-F33E2F7DAC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AD0DD30-6F18-4584-9284-99CF056D0ACE}">
      <dgm:prSet/>
      <dgm:spPr/>
      <dgm:t>
        <a:bodyPr/>
        <a:lstStyle/>
        <a:p>
          <a:pPr rtl="0"/>
          <a:r>
            <a:rPr lang="en-GB" smtClean="0"/>
            <a:t>O componentă importantă a procesului de internaționalizare și una dintre sursele principale ale globalizării este fenomenul transnaționalizării, în cadrul căruia o anumită pondere din producție, consum, exporturi, importuri și venituri ale unei țări depinde de deciziile centrelor internaționale din afara unui stat dat. . Forțele de frunte aici sunt companiile transnaționale , care sunt ele însele atât rezultatul, cât și principalii actori ai internaționalizării.</a:t>
          </a:r>
          <a:endParaRPr lang="ro-RO"/>
        </a:p>
      </dgm:t>
    </dgm:pt>
    <dgm:pt modelId="{EC46EE48-8014-4BB2-80DB-46446CE50603}" type="parTrans" cxnId="{0DBE84BA-4E6A-4581-94F1-C5436474D511}">
      <dgm:prSet/>
      <dgm:spPr/>
      <dgm:t>
        <a:bodyPr/>
        <a:lstStyle/>
        <a:p>
          <a:endParaRPr lang="ru-RU"/>
        </a:p>
      </dgm:t>
    </dgm:pt>
    <dgm:pt modelId="{DEF265DD-C9A8-4114-A45B-6C914AD75944}" type="sibTrans" cxnId="{0DBE84BA-4E6A-4581-94F1-C5436474D511}">
      <dgm:prSet/>
      <dgm:spPr/>
      <dgm:t>
        <a:bodyPr/>
        <a:lstStyle/>
        <a:p>
          <a:endParaRPr lang="ru-RU"/>
        </a:p>
      </dgm:t>
    </dgm:pt>
    <dgm:pt modelId="{584EF657-1E20-439D-BE53-8817314E908D}" type="pres">
      <dgm:prSet presAssocID="{F4EAB082-C94A-4958-9489-F33E2F7DAC32}" presName="linear" presStyleCnt="0">
        <dgm:presLayoutVars>
          <dgm:animLvl val="lvl"/>
          <dgm:resizeHandles val="exact"/>
        </dgm:presLayoutVars>
      </dgm:prSet>
      <dgm:spPr/>
      <dgm:t>
        <a:bodyPr/>
        <a:lstStyle/>
        <a:p>
          <a:endParaRPr lang="ru-RU"/>
        </a:p>
      </dgm:t>
    </dgm:pt>
    <dgm:pt modelId="{A9C66542-9DED-4FBB-9D80-0AE0269C6EB7}" type="pres">
      <dgm:prSet presAssocID="{FAD0DD30-6F18-4584-9284-99CF056D0ACE}" presName="parentText" presStyleLbl="node1" presStyleIdx="0" presStyleCnt="1" custLinFactNeighborX="10821" custLinFactNeighborY="-96698">
        <dgm:presLayoutVars>
          <dgm:chMax val="0"/>
          <dgm:bulletEnabled val="1"/>
        </dgm:presLayoutVars>
      </dgm:prSet>
      <dgm:spPr/>
      <dgm:t>
        <a:bodyPr/>
        <a:lstStyle/>
        <a:p>
          <a:endParaRPr lang="ru-RU"/>
        </a:p>
      </dgm:t>
    </dgm:pt>
  </dgm:ptLst>
  <dgm:cxnLst>
    <dgm:cxn modelId="{0DBE84BA-4E6A-4581-94F1-C5436474D511}" srcId="{F4EAB082-C94A-4958-9489-F33E2F7DAC32}" destId="{FAD0DD30-6F18-4584-9284-99CF056D0ACE}" srcOrd="0" destOrd="0" parTransId="{EC46EE48-8014-4BB2-80DB-46446CE50603}" sibTransId="{DEF265DD-C9A8-4114-A45B-6C914AD75944}"/>
    <dgm:cxn modelId="{B600DAE5-5E7D-4CE6-B3A5-8ECE64FCAFD9}" type="presOf" srcId="{FAD0DD30-6F18-4584-9284-99CF056D0ACE}" destId="{A9C66542-9DED-4FBB-9D80-0AE0269C6EB7}" srcOrd="0" destOrd="0" presId="urn:microsoft.com/office/officeart/2005/8/layout/vList2"/>
    <dgm:cxn modelId="{6953149B-8BE6-4FED-92CC-69CC27302993}" type="presOf" srcId="{F4EAB082-C94A-4958-9489-F33E2F7DAC32}" destId="{584EF657-1E20-439D-BE53-8817314E908D}" srcOrd="0" destOrd="0" presId="urn:microsoft.com/office/officeart/2005/8/layout/vList2"/>
    <dgm:cxn modelId="{B0A17867-0ACD-4E55-97C7-EF3A9384F295}" type="presParOf" srcId="{584EF657-1E20-439D-BE53-8817314E908D}" destId="{A9C66542-9DED-4FBB-9D80-0AE0269C6EB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8FCCE7-7558-4775-AB28-B6776A6DA20B}"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ru-RU"/>
        </a:p>
      </dgm:t>
    </dgm:pt>
    <dgm:pt modelId="{10AF6107-3EBD-4426-B526-51CA5255ADF4}">
      <dgm:prSet/>
      <dgm:spPr/>
      <dgm:t>
        <a:bodyPr/>
        <a:lstStyle/>
        <a:p>
          <a:pPr rtl="0"/>
          <a:r>
            <a:rPr lang="en-GB" smtClean="0"/>
            <a:t>Procesul de globalizare economică s-a accelerat în ultimele decenii, când diverse piețe, în special pentru capital, tehnologii și bunuri , într-o anumită măsură, pentru forța de muncă, au devenit din ce în ce mai interconectate și integrate în rețeaua</a:t>
          </a:r>
          <a:r>
            <a:rPr lang="ro-RO" smtClean="0"/>
            <a:t> Internaționala</a:t>
          </a:r>
          <a:r>
            <a:rPr lang="en-GB" smtClean="0"/>
            <a:t>.</a:t>
          </a:r>
          <a:endParaRPr lang="ro-RO"/>
        </a:p>
      </dgm:t>
    </dgm:pt>
    <dgm:pt modelId="{9A79DA61-59C0-47D3-A1E4-59EE5BDFE731}" type="parTrans" cxnId="{691BA873-32BF-41F4-BBF3-F8757522FDDD}">
      <dgm:prSet/>
      <dgm:spPr/>
      <dgm:t>
        <a:bodyPr/>
        <a:lstStyle/>
        <a:p>
          <a:endParaRPr lang="ru-RU"/>
        </a:p>
      </dgm:t>
    </dgm:pt>
    <dgm:pt modelId="{A9994AF5-2B9D-4ABD-A878-C7F247A8D599}" type="sibTrans" cxnId="{691BA873-32BF-41F4-BBF3-F8757522FDDD}">
      <dgm:prSet/>
      <dgm:spPr/>
      <dgm:t>
        <a:bodyPr/>
        <a:lstStyle/>
        <a:p>
          <a:endParaRPr lang="ru-RU"/>
        </a:p>
      </dgm:t>
    </dgm:pt>
    <dgm:pt modelId="{36BAC6D5-322A-412B-BA21-78E77F8BEDC1}" type="pres">
      <dgm:prSet presAssocID="{908FCCE7-7558-4775-AB28-B6776A6DA20B}" presName="Name0" presStyleCnt="0">
        <dgm:presLayoutVars>
          <dgm:chPref val="3"/>
          <dgm:dir/>
          <dgm:animLvl val="lvl"/>
          <dgm:resizeHandles/>
        </dgm:presLayoutVars>
      </dgm:prSet>
      <dgm:spPr/>
      <dgm:t>
        <a:bodyPr/>
        <a:lstStyle/>
        <a:p>
          <a:endParaRPr lang="ru-RU"/>
        </a:p>
      </dgm:t>
    </dgm:pt>
    <dgm:pt modelId="{A6FEA47B-34DE-4EAA-848F-36EC83BCE007}" type="pres">
      <dgm:prSet presAssocID="{10AF6107-3EBD-4426-B526-51CA5255ADF4}" presName="horFlow" presStyleCnt="0"/>
      <dgm:spPr/>
    </dgm:pt>
    <dgm:pt modelId="{4AF70CC5-17D9-4CF0-963F-5AFC83E3E5C5}" type="pres">
      <dgm:prSet presAssocID="{10AF6107-3EBD-4426-B526-51CA5255ADF4}" presName="bigChev" presStyleLbl="node1" presStyleIdx="0" presStyleCnt="1" custLinFactNeighborX="612" custLinFactNeighborY="931"/>
      <dgm:spPr/>
      <dgm:t>
        <a:bodyPr/>
        <a:lstStyle/>
        <a:p>
          <a:endParaRPr lang="ru-RU"/>
        </a:p>
      </dgm:t>
    </dgm:pt>
  </dgm:ptLst>
  <dgm:cxnLst>
    <dgm:cxn modelId="{691BA873-32BF-41F4-BBF3-F8757522FDDD}" srcId="{908FCCE7-7558-4775-AB28-B6776A6DA20B}" destId="{10AF6107-3EBD-4426-B526-51CA5255ADF4}" srcOrd="0" destOrd="0" parTransId="{9A79DA61-59C0-47D3-A1E4-59EE5BDFE731}" sibTransId="{A9994AF5-2B9D-4ABD-A878-C7F247A8D599}"/>
    <dgm:cxn modelId="{A2B2C296-1E2E-4843-93F8-B975540C2863}" type="presOf" srcId="{10AF6107-3EBD-4426-B526-51CA5255ADF4}" destId="{4AF70CC5-17D9-4CF0-963F-5AFC83E3E5C5}" srcOrd="0" destOrd="0" presId="urn:microsoft.com/office/officeart/2005/8/layout/lProcess3"/>
    <dgm:cxn modelId="{9E013EDA-6F13-4990-9709-322F2706E132}" type="presOf" srcId="{908FCCE7-7558-4775-AB28-B6776A6DA20B}" destId="{36BAC6D5-322A-412B-BA21-78E77F8BEDC1}" srcOrd="0" destOrd="0" presId="urn:microsoft.com/office/officeart/2005/8/layout/lProcess3"/>
    <dgm:cxn modelId="{BF6A7B1F-73F9-4976-BD25-98DA5C1740F3}" type="presParOf" srcId="{36BAC6D5-322A-412B-BA21-78E77F8BEDC1}" destId="{A6FEA47B-34DE-4EAA-848F-36EC83BCE007}" srcOrd="0" destOrd="0" presId="urn:microsoft.com/office/officeart/2005/8/layout/lProcess3"/>
    <dgm:cxn modelId="{3F662807-47F3-437A-AE7F-AA81E8FC350F}" type="presParOf" srcId="{A6FEA47B-34DE-4EAA-848F-36EC83BCE007}" destId="{4AF70CC5-17D9-4CF0-963F-5AFC83E3E5C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648FDA-8F95-4A9D-8929-BFA64447CE4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02F2C2AC-569B-49FC-8859-C2EE7C4A0904}">
      <dgm:prSet/>
      <dgm:spPr/>
      <dgm:t>
        <a:bodyPr/>
        <a:lstStyle/>
        <a:p>
          <a:pPr rtl="0"/>
          <a:r>
            <a:rPr lang="en-GB" dirty="0" smtClean="0"/>
            <a:t>Universalizarea, </a:t>
          </a:r>
          <a:r>
            <a:rPr lang="en-GB" dirty="0" err="1" smtClean="0"/>
            <a:t>pe</a:t>
          </a:r>
          <a:r>
            <a:rPr lang="en-GB" dirty="0" smtClean="0"/>
            <a:t> de o parte, se </a:t>
          </a:r>
          <a:r>
            <a:rPr lang="en-GB" dirty="0" err="1" smtClean="0"/>
            <a:t>caracterizează</a:t>
          </a:r>
          <a:r>
            <a:rPr lang="en-GB" dirty="0" smtClean="0"/>
            <a:t> </a:t>
          </a:r>
          <a:r>
            <a:rPr lang="en-GB" dirty="0" err="1" smtClean="0"/>
            <a:t>printr</a:t>
          </a:r>
          <a:r>
            <a:rPr lang="en-GB" dirty="0" smtClean="0"/>
            <a:t>-o </a:t>
          </a:r>
          <a:r>
            <a:rPr lang="en-GB" dirty="0" err="1" smtClean="0"/>
            <a:t>identitate</a:t>
          </a:r>
          <a:r>
            <a:rPr lang="en-GB" dirty="0" smtClean="0"/>
            <a:t> </a:t>
          </a:r>
          <a:r>
            <a:rPr lang="en-GB" dirty="0" err="1" smtClean="0"/>
            <a:t>sau</a:t>
          </a:r>
          <a:r>
            <a:rPr lang="en-GB" dirty="0" smtClean="0"/>
            <a:t> </a:t>
          </a:r>
          <a:r>
            <a:rPr lang="en-GB" dirty="0" err="1" smtClean="0"/>
            <a:t>similitudine</a:t>
          </a:r>
          <a:r>
            <a:rPr lang="en-GB" dirty="0" smtClean="0"/>
            <a:t> </a:t>
          </a:r>
          <a:r>
            <a:rPr lang="en-GB" dirty="0" err="1" smtClean="0"/>
            <a:t>crescândă</a:t>
          </a:r>
          <a:r>
            <a:rPr lang="en-GB" dirty="0" smtClean="0"/>
            <a:t> a </a:t>
          </a:r>
          <a:r>
            <a:rPr lang="en-GB" dirty="0" err="1" smtClean="0"/>
            <a:t>sistemelor</a:t>
          </a:r>
          <a:r>
            <a:rPr lang="en-GB" dirty="0" smtClean="0"/>
            <a:t> </a:t>
          </a:r>
          <a:r>
            <a:rPr lang="en-GB" dirty="0" err="1" smtClean="0"/>
            <a:t>naționale</a:t>
          </a:r>
          <a:r>
            <a:rPr lang="en-GB" dirty="0" smtClean="0"/>
            <a:t> de </a:t>
          </a:r>
          <a:r>
            <a:rPr lang="en-GB" dirty="0" err="1" smtClean="0"/>
            <a:t>reglementare</a:t>
          </a:r>
          <a:r>
            <a:rPr lang="en-GB" dirty="0" smtClean="0"/>
            <a:t> </a:t>
          </a:r>
          <a:r>
            <a:rPr lang="en-GB" dirty="0" err="1" smtClean="0"/>
            <a:t>economică</a:t>
          </a:r>
          <a:r>
            <a:rPr lang="en-GB" dirty="0" smtClean="0"/>
            <a:t> </a:t>
          </a:r>
          <a:r>
            <a:rPr lang="en-GB" dirty="0" err="1" smtClean="0"/>
            <a:t>și</a:t>
          </a:r>
          <a:r>
            <a:rPr lang="en-GB" dirty="0" smtClean="0"/>
            <a:t> a </a:t>
          </a:r>
          <a:r>
            <a:rPr lang="en-GB" dirty="0" err="1" smtClean="0"/>
            <a:t>instituțiilor</a:t>
          </a:r>
          <a:r>
            <a:rPr lang="en-GB" dirty="0" smtClean="0"/>
            <a:t>, </a:t>
          </a:r>
          <a:r>
            <a:rPr lang="en-GB" dirty="0" err="1" smtClean="0"/>
            <a:t>prin</a:t>
          </a:r>
          <a:r>
            <a:rPr lang="en-GB" dirty="0" smtClean="0"/>
            <a:t> </a:t>
          </a:r>
          <a:r>
            <a:rPr lang="en-GB" dirty="0" err="1" smtClean="0"/>
            <a:t>convergența</a:t>
          </a:r>
          <a:r>
            <a:rPr lang="en-GB" dirty="0" smtClean="0"/>
            <a:t> </a:t>
          </a:r>
          <a:r>
            <a:rPr lang="en-GB" dirty="0" err="1" smtClean="0"/>
            <a:t>politicilor</a:t>
          </a:r>
          <a:r>
            <a:rPr lang="en-GB" dirty="0" smtClean="0"/>
            <a:t> </a:t>
          </a:r>
          <a:r>
            <a:rPr lang="en-GB" dirty="0" err="1" smtClean="0"/>
            <a:t>naționale</a:t>
          </a:r>
          <a:r>
            <a:rPr lang="en-GB" dirty="0" smtClean="0"/>
            <a:t>. </a:t>
          </a:r>
          <a:r>
            <a:rPr lang="en-GB" dirty="0" err="1" smtClean="0"/>
            <a:t>Acest</a:t>
          </a:r>
          <a:r>
            <a:rPr lang="en-GB" dirty="0" smtClean="0"/>
            <a:t> </a:t>
          </a:r>
          <a:r>
            <a:rPr lang="en-GB" dirty="0" err="1" smtClean="0"/>
            <a:t>lucru</a:t>
          </a:r>
          <a:r>
            <a:rPr lang="en-GB" dirty="0" smtClean="0"/>
            <a:t> se </a:t>
          </a:r>
          <a:r>
            <a:rPr lang="en-GB" dirty="0" err="1" smtClean="0"/>
            <a:t>datorează</a:t>
          </a:r>
          <a:r>
            <a:rPr lang="en-GB" dirty="0" smtClean="0"/>
            <a:t> </a:t>
          </a:r>
          <a:r>
            <a:rPr lang="en-GB" dirty="0" err="1" smtClean="0"/>
            <a:t>modelelor</a:t>
          </a:r>
          <a:r>
            <a:rPr lang="en-GB" dirty="0" smtClean="0"/>
            <a:t> de </a:t>
          </a:r>
          <a:r>
            <a:rPr lang="en-GB" dirty="0" err="1" smtClean="0"/>
            <a:t>comportament</a:t>
          </a:r>
          <a:r>
            <a:rPr lang="en-GB" dirty="0" smtClean="0"/>
            <a:t> </a:t>
          </a:r>
          <a:r>
            <a:rPr lang="en-GB" dirty="0" err="1" smtClean="0"/>
            <a:t>și</a:t>
          </a:r>
          <a:r>
            <a:rPr lang="en-GB" dirty="0" smtClean="0"/>
            <a:t> </a:t>
          </a:r>
          <a:r>
            <a:rPr lang="en-GB" dirty="0" err="1" smtClean="0"/>
            <a:t>sisteme</a:t>
          </a:r>
          <a:r>
            <a:rPr lang="en-GB" dirty="0" smtClean="0"/>
            <a:t> de </a:t>
          </a:r>
          <a:r>
            <a:rPr lang="en-GB" dirty="0" err="1" smtClean="0"/>
            <a:t>valori</a:t>
          </a:r>
          <a:r>
            <a:rPr lang="en-GB" dirty="0" smtClean="0"/>
            <a:t> </a:t>
          </a:r>
          <a:r>
            <a:rPr lang="en-GB" dirty="0" err="1" smtClean="0"/>
            <a:t>aprobate</a:t>
          </a:r>
          <a:r>
            <a:rPr lang="en-GB" dirty="0" smtClean="0"/>
            <a:t> multilateral, </a:t>
          </a:r>
          <a:r>
            <a:rPr lang="en-GB" dirty="0" err="1" smtClean="0"/>
            <a:t>incluzând</a:t>
          </a:r>
          <a:r>
            <a:rPr lang="en-GB" dirty="0" smtClean="0"/>
            <a:t> </a:t>
          </a:r>
          <a:r>
            <a:rPr lang="en-GB" dirty="0" err="1" smtClean="0"/>
            <a:t>unitatea</a:t>
          </a:r>
          <a:r>
            <a:rPr lang="en-GB" dirty="0" smtClean="0"/>
            <a:t> </a:t>
          </a:r>
          <a:r>
            <a:rPr lang="en-GB" dirty="0" err="1" smtClean="0"/>
            <a:t>postulatelor</a:t>
          </a:r>
          <a:r>
            <a:rPr lang="en-GB" dirty="0" smtClean="0"/>
            <a:t> </a:t>
          </a:r>
          <a:r>
            <a:rPr lang="en-GB" dirty="0" err="1" smtClean="0"/>
            <a:t>noii</a:t>
          </a:r>
          <a:r>
            <a:rPr lang="en-GB" dirty="0" smtClean="0"/>
            <a:t> </a:t>
          </a:r>
          <a:r>
            <a:rPr lang="en-GB" dirty="0" err="1" smtClean="0"/>
            <a:t>tehnologii</a:t>
          </a:r>
          <a:r>
            <a:rPr lang="en-GB" dirty="0" smtClean="0"/>
            <a:t>, </a:t>
          </a:r>
          <a:r>
            <a:rPr lang="en-GB" dirty="0" err="1" smtClean="0"/>
            <a:t>omogenizarea</a:t>
          </a:r>
          <a:r>
            <a:rPr lang="en-GB" dirty="0" smtClean="0"/>
            <a:t> </a:t>
          </a:r>
          <a:r>
            <a:rPr lang="en-GB" dirty="0" err="1" smtClean="0"/>
            <a:t>și</a:t>
          </a:r>
          <a:r>
            <a:rPr lang="en-GB" dirty="0" smtClean="0"/>
            <a:t> </a:t>
          </a:r>
          <a:r>
            <a:rPr lang="en-GB" dirty="0" err="1" smtClean="0"/>
            <a:t>standardizarea</a:t>
          </a:r>
          <a:r>
            <a:rPr lang="en-GB" dirty="0" smtClean="0"/>
            <a:t> </a:t>
          </a:r>
          <a:r>
            <a:rPr lang="en-GB" dirty="0" err="1" smtClean="0"/>
            <a:t>producției</a:t>
          </a:r>
          <a:r>
            <a:rPr lang="en-GB" dirty="0" smtClean="0"/>
            <a:t> </a:t>
          </a:r>
          <a:r>
            <a:rPr lang="en-GB" dirty="0" err="1" smtClean="0"/>
            <a:t>și</a:t>
          </a:r>
          <a:r>
            <a:rPr lang="en-GB" dirty="0" smtClean="0"/>
            <a:t> </a:t>
          </a:r>
          <a:r>
            <a:rPr lang="en-GB" dirty="0" err="1" smtClean="0"/>
            <a:t>consumului</a:t>
          </a:r>
          <a:r>
            <a:rPr lang="en-GB" dirty="0" smtClean="0"/>
            <a:t>. O </a:t>
          </a:r>
          <a:r>
            <a:rPr lang="en-GB" dirty="0" err="1" smtClean="0"/>
            <a:t>altă</a:t>
          </a:r>
          <a:r>
            <a:rPr lang="en-GB" dirty="0" smtClean="0"/>
            <a:t> </a:t>
          </a:r>
          <a:r>
            <a:rPr lang="en-GB" dirty="0" err="1" smtClean="0"/>
            <a:t>caracteristică</a:t>
          </a:r>
          <a:r>
            <a:rPr lang="en-GB" dirty="0" smtClean="0"/>
            <a:t> a </a:t>
          </a:r>
          <a:r>
            <a:rPr lang="en-GB" dirty="0" err="1" smtClean="0"/>
            <a:t>universalizării</a:t>
          </a:r>
          <a:r>
            <a:rPr lang="en-GB" dirty="0" smtClean="0"/>
            <a:t> </a:t>
          </a:r>
          <a:r>
            <a:rPr lang="en-GB" dirty="0" err="1" smtClean="0"/>
            <a:t>este</a:t>
          </a:r>
          <a:r>
            <a:rPr lang="en-GB" dirty="0" smtClean="0"/>
            <a:t> </a:t>
          </a:r>
          <a:r>
            <a:rPr lang="en-GB" dirty="0" err="1" smtClean="0"/>
            <a:t>convergența</a:t>
          </a:r>
          <a:r>
            <a:rPr lang="en-GB" dirty="0" smtClean="0"/>
            <a:t> </a:t>
          </a:r>
          <a:r>
            <a:rPr lang="en-GB" dirty="0" err="1" smtClean="0"/>
            <a:t>abordărilor</a:t>
          </a:r>
          <a:r>
            <a:rPr lang="en-GB" dirty="0" smtClean="0"/>
            <a:t> </a:t>
          </a:r>
          <a:r>
            <a:rPr lang="en-GB" dirty="0" err="1" smtClean="0"/>
            <a:t>drepturilor</a:t>
          </a:r>
          <a:r>
            <a:rPr lang="en-GB" dirty="0" smtClean="0"/>
            <a:t> </a:t>
          </a:r>
          <a:r>
            <a:rPr lang="en-GB" dirty="0" err="1" smtClean="0"/>
            <a:t>omului</a:t>
          </a:r>
          <a:r>
            <a:rPr lang="en-GB" dirty="0" smtClean="0"/>
            <a:t>, </a:t>
          </a:r>
          <a:r>
            <a:rPr lang="en-GB" dirty="0" err="1" smtClean="0"/>
            <a:t>precum</a:t>
          </a:r>
          <a:r>
            <a:rPr lang="en-GB" dirty="0" smtClean="0"/>
            <a:t> </a:t>
          </a:r>
          <a:r>
            <a:rPr lang="en-GB" dirty="0" err="1" smtClean="0"/>
            <a:t>și</a:t>
          </a:r>
          <a:r>
            <a:rPr lang="en-GB" dirty="0" smtClean="0"/>
            <a:t> a </a:t>
          </a:r>
          <a:r>
            <a:rPr lang="en-GB" dirty="0" err="1" smtClean="0"/>
            <a:t>culturilor</a:t>
          </a:r>
          <a:r>
            <a:rPr lang="en-GB" dirty="0" smtClean="0"/>
            <a:t> sub </a:t>
          </a:r>
          <a:r>
            <a:rPr lang="en-GB" dirty="0" err="1" smtClean="0"/>
            <a:t>influența</a:t>
          </a:r>
          <a:r>
            <a:rPr lang="en-GB" dirty="0" smtClean="0"/>
            <a:t> mass-media.</a:t>
          </a:r>
          <a:endParaRPr lang="ro-RO" dirty="0"/>
        </a:p>
      </dgm:t>
    </dgm:pt>
    <dgm:pt modelId="{154B9687-DC5F-49F0-8B11-23B6084C06D8}" type="parTrans" cxnId="{A3D6DB46-7688-4B8F-A81A-8F06C7255F2C}">
      <dgm:prSet/>
      <dgm:spPr/>
      <dgm:t>
        <a:bodyPr/>
        <a:lstStyle/>
        <a:p>
          <a:endParaRPr lang="ru-RU"/>
        </a:p>
      </dgm:t>
    </dgm:pt>
    <dgm:pt modelId="{A1BD3FC2-CE5D-4EE2-AC3F-84CB30A2B939}" type="sibTrans" cxnId="{A3D6DB46-7688-4B8F-A81A-8F06C7255F2C}">
      <dgm:prSet/>
      <dgm:spPr/>
      <dgm:t>
        <a:bodyPr/>
        <a:lstStyle/>
        <a:p>
          <a:endParaRPr lang="ru-RU"/>
        </a:p>
      </dgm:t>
    </dgm:pt>
    <dgm:pt modelId="{7B785678-E7D5-493A-B1C9-F9E8DD89BCBB}" type="pres">
      <dgm:prSet presAssocID="{C9648FDA-8F95-4A9D-8929-BFA64447CE41}" presName="Name0" presStyleCnt="0">
        <dgm:presLayoutVars>
          <dgm:chPref val="3"/>
          <dgm:dir/>
          <dgm:animLvl val="lvl"/>
          <dgm:resizeHandles/>
        </dgm:presLayoutVars>
      </dgm:prSet>
      <dgm:spPr/>
      <dgm:t>
        <a:bodyPr/>
        <a:lstStyle/>
        <a:p>
          <a:endParaRPr lang="ru-RU"/>
        </a:p>
      </dgm:t>
    </dgm:pt>
    <dgm:pt modelId="{25A0062E-0721-4A0C-ACEE-C4E37FC2278D}" type="pres">
      <dgm:prSet presAssocID="{02F2C2AC-569B-49FC-8859-C2EE7C4A0904}" presName="horFlow" presStyleCnt="0"/>
      <dgm:spPr/>
    </dgm:pt>
    <dgm:pt modelId="{E8F2DE3C-5352-47BF-BC2F-50E7D0F9A9FE}" type="pres">
      <dgm:prSet presAssocID="{02F2C2AC-569B-49FC-8859-C2EE7C4A0904}" presName="bigChev" presStyleLbl="node1" presStyleIdx="0" presStyleCnt="1"/>
      <dgm:spPr/>
      <dgm:t>
        <a:bodyPr/>
        <a:lstStyle/>
        <a:p>
          <a:endParaRPr lang="ru-RU"/>
        </a:p>
      </dgm:t>
    </dgm:pt>
  </dgm:ptLst>
  <dgm:cxnLst>
    <dgm:cxn modelId="{B0B14AD4-903A-4822-9EA5-177B78C4CFDA}" type="presOf" srcId="{02F2C2AC-569B-49FC-8859-C2EE7C4A0904}" destId="{E8F2DE3C-5352-47BF-BC2F-50E7D0F9A9FE}" srcOrd="0" destOrd="0" presId="urn:microsoft.com/office/officeart/2005/8/layout/lProcess3"/>
    <dgm:cxn modelId="{A3D6DB46-7688-4B8F-A81A-8F06C7255F2C}" srcId="{C9648FDA-8F95-4A9D-8929-BFA64447CE41}" destId="{02F2C2AC-569B-49FC-8859-C2EE7C4A0904}" srcOrd="0" destOrd="0" parTransId="{154B9687-DC5F-49F0-8B11-23B6084C06D8}" sibTransId="{A1BD3FC2-CE5D-4EE2-AC3F-84CB30A2B939}"/>
    <dgm:cxn modelId="{34500D78-2E3D-4827-9E31-10E7DEE52C21}" type="presOf" srcId="{C9648FDA-8F95-4A9D-8929-BFA64447CE41}" destId="{7B785678-E7D5-493A-B1C9-F9E8DD89BCBB}" srcOrd="0" destOrd="0" presId="urn:microsoft.com/office/officeart/2005/8/layout/lProcess3"/>
    <dgm:cxn modelId="{00D5B133-D8E0-4EC2-A806-076277918EBA}" type="presParOf" srcId="{7B785678-E7D5-493A-B1C9-F9E8DD89BCBB}" destId="{25A0062E-0721-4A0C-ACEE-C4E37FC2278D}" srcOrd="0" destOrd="0" presId="urn:microsoft.com/office/officeart/2005/8/layout/lProcess3"/>
    <dgm:cxn modelId="{8A0020C9-ACCA-4207-89A9-70A7A5D46589}" type="presParOf" srcId="{25A0062E-0721-4A0C-ACEE-C4E37FC2278D}" destId="{E8F2DE3C-5352-47BF-BC2F-50E7D0F9A9FE}"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1E4F31-E298-4E3E-89CA-E50FC823F7F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C9AC71A8-01EC-427A-9DF3-7E011EDDC508}">
      <dgm:prSet custT="1"/>
      <dgm:spPr/>
      <dgm:t>
        <a:bodyPr/>
        <a:lstStyle/>
        <a:p>
          <a:pPr rtl="0"/>
          <a:r>
            <a:rPr lang="ro-RO" sz="1200" dirty="0" smtClean="0"/>
            <a:t>Globalizarea a schimbat complet fundamentele vieții politice. Percepția tradițională a politicii era „bazată pe stat”: statul era considerat subiectul principal al politicii, iar centrul analizei politice era nivelul pur național al activității statului. Trebuie remarcat faptul că bazele acestei percepții au fost puse în mare măsură de școala realismului politic, care se poate pretinde a fi cea mai veche din domeniul teoriei relațiilor internaționale. Principiul central al realismului politic este acela că statul este principalul actor pe arena internațională și, fiind suveran, este capabil să acționeze într-un mod independent de oricine; mai mult, odată cu apariția naționalismului și apariția statelor naționale moderne, statul a devenit o comunitate politică, strâns legată din interior și subordonată intereselor națiunii.</a:t>
          </a:r>
          <a:endParaRPr lang="ro-RO" sz="1200" dirty="0"/>
        </a:p>
      </dgm:t>
    </dgm:pt>
    <dgm:pt modelId="{25167862-724A-4D7E-B36B-7507B16AA6F4}" type="parTrans" cxnId="{67E9ACB3-6740-49F7-85E6-9185EA0E70C8}">
      <dgm:prSet/>
      <dgm:spPr/>
      <dgm:t>
        <a:bodyPr/>
        <a:lstStyle/>
        <a:p>
          <a:endParaRPr lang="ru-RU"/>
        </a:p>
      </dgm:t>
    </dgm:pt>
    <dgm:pt modelId="{1447F7AD-D2B2-4133-BB90-08F64EF9A95C}" type="sibTrans" cxnId="{67E9ACB3-6740-49F7-85E6-9185EA0E70C8}">
      <dgm:prSet/>
      <dgm:spPr/>
      <dgm:t>
        <a:bodyPr/>
        <a:lstStyle/>
        <a:p>
          <a:endParaRPr lang="ru-RU"/>
        </a:p>
      </dgm:t>
    </dgm:pt>
    <dgm:pt modelId="{5227E6FF-EC66-458F-9C4E-6EB23B94B1E0}" type="pres">
      <dgm:prSet presAssocID="{651E4F31-E298-4E3E-89CA-E50FC823F7F5}" presName="Name0" presStyleCnt="0">
        <dgm:presLayoutVars>
          <dgm:chPref val="3"/>
          <dgm:dir/>
          <dgm:animLvl val="lvl"/>
          <dgm:resizeHandles/>
        </dgm:presLayoutVars>
      </dgm:prSet>
      <dgm:spPr/>
      <dgm:t>
        <a:bodyPr/>
        <a:lstStyle/>
        <a:p>
          <a:endParaRPr lang="ru-RU"/>
        </a:p>
      </dgm:t>
    </dgm:pt>
    <dgm:pt modelId="{EBF2B6B9-38C5-47AE-9C97-039F459FB437}" type="pres">
      <dgm:prSet presAssocID="{C9AC71A8-01EC-427A-9DF3-7E011EDDC508}" presName="horFlow" presStyleCnt="0"/>
      <dgm:spPr/>
    </dgm:pt>
    <dgm:pt modelId="{93EDB3E7-C568-4AD4-9721-8C9136119728}" type="pres">
      <dgm:prSet presAssocID="{C9AC71A8-01EC-427A-9DF3-7E011EDDC508}" presName="bigChev" presStyleLbl="node1" presStyleIdx="0" presStyleCnt="1"/>
      <dgm:spPr/>
      <dgm:t>
        <a:bodyPr/>
        <a:lstStyle/>
        <a:p>
          <a:endParaRPr lang="ru-RU"/>
        </a:p>
      </dgm:t>
    </dgm:pt>
  </dgm:ptLst>
  <dgm:cxnLst>
    <dgm:cxn modelId="{67E9ACB3-6740-49F7-85E6-9185EA0E70C8}" srcId="{651E4F31-E298-4E3E-89CA-E50FC823F7F5}" destId="{C9AC71A8-01EC-427A-9DF3-7E011EDDC508}" srcOrd="0" destOrd="0" parTransId="{25167862-724A-4D7E-B36B-7507B16AA6F4}" sibTransId="{1447F7AD-D2B2-4133-BB90-08F64EF9A95C}"/>
    <dgm:cxn modelId="{28C1AF05-AAD4-4A34-ABAF-BF1B7BA7E14D}" type="presOf" srcId="{C9AC71A8-01EC-427A-9DF3-7E011EDDC508}" destId="{93EDB3E7-C568-4AD4-9721-8C9136119728}" srcOrd="0" destOrd="0" presId="urn:microsoft.com/office/officeart/2005/8/layout/lProcess3"/>
    <dgm:cxn modelId="{FAC77175-6A4D-4725-BD02-C0E2BF227C4E}" type="presOf" srcId="{651E4F31-E298-4E3E-89CA-E50FC823F7F5}" destId="{5227E6FF-EC66-458F-9C4E-6EB23B94B1E0}" srcOrd="0" destOrd="0" presId="urn:microsoft.com/office/officeart/2005/8/layout/lProcess3"/>
    <dgm:cxn modelId="{3D3D90EF-A896-4F99-BEAD-CD17A9DFB8CA}" type="presParOf" srcId="{5227E6FF-EC66-458F-9C4E-6EB23B94B1E0}" destId="{EBF2B6B9-38C5-47AE-9C97-039F459FB437}" srcOrd="0" destOrd="0" presId="urn:microsoft.com/office/officeart/2005/8/layout/lProcess3"/>
    <dgm:cxn modelId="{B68D9D72-D293-4167-BCE9-723CAF94AD47}" type="presParOf" srcId="{EBF2B6B9-38C5-47AE-9C97-039F459FB437}" destId="{93EDB3E7-C568-4AD4-9721-8C9136119728}" srcOrd="0"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E70EA2-42EC-4E17-993A-9DF11BDFCF4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0979B3E5-3742-40C9-B3F0-151B6CC95DF7}">
      <dgm:prSet/>
      <dgm:spPr/>
      <dgm:t>
        <a:bodyPr/>
        <a:lstStyle/>
        <a:p>
          <a:pPr rtl="0"/>
          <a:r>
            <a:rPr lang="ro-RO" dirty="0" smtClean="0"/>
            <a:t>Antiglobalizarea sau contraglobalizarea constă într-o serie de critici la adresa globalizării, dar, în general, este critică la adresa globalizării capitalismului corporativ. mișcarea anti-globalizării corporative sau mișcarea împotriva globalizării neoliberale. Oponenții globalizării susțin că puterea și profitul în ceea ce privește comerțul internațional între țările dezvoltate și cele subdezvoltate ale lumii sunt distribuite inegal. Diversele subgrupuri care alcătuiesc această mișcare includ unele dintre următoarele: sindicaliști, ecologisti, anarhiști, activiști pentru drepturile pământului și drepturile indigene, organizații care promovează drepturile omului și dezvoltarea durabilă, oponenții privatizării și militanți anti-sweatshop.</a:t>
          </a:r>
          <a:endParaRPr lang="ro-RO" dirty="0"/>
        </a:p>
      </dgm:t>
    </dgm:pt>
    <dgm:pt modelId="{B4D82EF1-3A8F-453E-BF7F-7639992209E3}" type="parTrans" cxnId="{2588A802-2023-4ED7-B43A-5922C9A3FC4A}">
      <dgm:prSet/>
      <dgm:spPr/>
      <dgm:t>
        <a:bodyPr/>
        <a:lstStyle/>
        <a:p>
          <a:endParaRPr lang="ru-RU"/>
        </a:p>
      </dgm:t>
    </dgm:pt>
    <dgm:pt modelId="{E611D5D0-A0CE-40B3-85ED-D8434ACC533E}" type="sibTrans" cxnId="{2588A802-2023-4ED7-B43A-5922C9A3FC4A}">
      <dgm:prSet/>
      <dgm:spPr/>
      <dgm:t>
        <a:bodyPr/>
        <a:lstStyle/>
        <a:p>
          <a:endParaRPr lang="ru-RU"/>
        </a:p>
      </dgm:t>
    </dgm:pt>
    <dgm:pt modelId="{1F4596E5-FC28-4F16-869A-14DD3DFEFD9F}">
      <dgm:prSet/>
      <dgm:spPr/>
      <dgm:t>
        <a:bodyPr/>
        <a:lstStyle/>
        <a:p>
          <a:pPr rtl="0"/>
          <a:r>
            <a:rPr lang="ro-RO" smtClean="0"/>
            <a:t>În Revolta elitelor și trădarea democrației, Christopher Lasch analizează decalajul tot mai mare dintre partea de sus și de jos a compoziției sociale din Statele Unite. Pentru el, epoca noastră este determinată de un fenomen social: revolta elitelor, cu referire la Revolta maselor (1929) a filozofului spaniol José Ortega y Gasset. Potrivit lui Lasch, noile elite, adică cele care se află în top 20% din punct de vedere al veniturilor, prin globalizare care permite mobilitatea totală a capitalului, nu mai trăiesc în aceeași lume cu concetățenii lor. În aceasta, ei se opun vechii burghezii din secolele al XIX-lea și al XX-lea, care era constrânsă de stabilitatea ei spațială la un minim de înrădăcinare și obligații civice. Globalizarea, potrivit sociologului, a transformat elitele în turiști în propriile țări.</a:t>
          </a:r>
          <a:endParaRPr lang="ro-RO"/>
        </a:p>
      </dgm:t>
    </dgm:pt>
    <dgm:pt modelId="{6A36A9E0-D140-4342-A3F7-D5CF331D9B29}" type="parTrans" cxnId="{48A8EFBD-7FAB-472A-8296-7F2623F56CE0}">
      <dgm:prSet/>
      <dgm:spPr/>
      <dgm:t>
        <a:bodyPr/>
        <a:lstStyle/>
        <a:p>
          <a:endParaRPr lang="ru-RU"/>
        </a:p>
      </dgm:t>
    </dgm:pt>
    <dgm:pt modelId="{E84EDF04-E912-41C5-A21F-D7111166070D}" type="sibTrans" cxnId="{48A8EFBD-7FAB-472A-8296-7F2623F56CE0}">
      <dgm:prSet/>
      <dgm:spPr/>
      <dgm:t>
        <a:bodyPr/>
        <a:lstStyle/>
        <a:p>
          <a:endParaRPr lang="ru-RU"/>
        </a:p>
      </dgm:t>
    </dgm:pt>
    <dgm:pt modelId="{D1112E33-1F2D-4106-A248-2DBA853F8324}">
      <dgm:prSet/>
      <dgm:spPr/>
      <dgm:t>
        <a:bodyPr/>
        <a:lstStyle/>
        <a:p>
          <a:pPr rtl="0"/>
          <a:r>
            <a:rPr lang="ro-RO" dirty="0" smtClean="0"/>
            <a:t>Deznaționalizarea întreprinderilor de afaceri tinde să producă o clasă care se consideră „cetățeni ai lumii, dar fără a accepta nici una dintre obligațiile pe care le implică în mod normal cetățenia într-o politică”. Legăturile lor cu o cultură internațională a muncii, a petrecerii timpului liber, a informației – îi fac pe mulți dintre ei profund indiferenți față de perspectiva declinului național. În loc să finanțeze serviciile publice și trezoreria publică, noile elite își investesc banii în îmbunătățirea ghetourilor lor voluntare: școli private în cartierele lor rezidențiale, poliție privată, sisteme de colectare a gunoiului. S-au „retras din viața comună”.</a:t>
          </a:r>
          <a:endParaRPr lang="ro-RO" dirty="0"/>
        </a:p>
      </dgm:t>
    </dgm:pt>
    <dgm:pt modelId="{DB17026B-6632-447D-BEEF-B892DD85B06E}" type="parTrans" cxnId="{E7240A8B-1027-45E2-A6A5-110E6A91370A}">
      <dgm:prSet/>
      <dgm:spPr/>
      <dgm:t>
        <a:bodyPr/>
        <a:lstStyle/>
        <a:p>
          <a:endParaRPr lang="ru-RU"/>
        </a:p>
      </dgm:t>
    </dgm:pt>
    <dgm:pt modelId="{9A62B072-1DD6-4605-9D0C-39DE2B453FB6}" type="sibTrans" cxnId="{E7240A8B-1027-45E2-A6A5-110E6A91370A}">
      <dgm:prSet/>
      <dgm:spPr/>
      <dgm:t>
        <a:bodyPr/>
        <a:lstStyle/>
        <a:p>
          <a:endParaRPr lang="ru-RU"/>
        </a:p>
      </dgm:t>
    </dgm:pt>
    <dgm:pt modelId="{2B149E1A-2324-4C96-9BA3-D570EB94B918}">
      <dgm:prSet/>
      <dgm:spPr/>
      <dgm:t>
        <a:bodyPr/>
        <a:lstStyle/>
        <a:p>
          <a:pPr rtl="0"/>
          <a:r>
            <a:rPr lang="ro-RO" smtClean="0"/>
            <a:t>Compus din cei care controlează fluxurile internaționale de capital și informație, care prezidează fundații filantropice și instituții de învățământ superior, gestionează instrumentele producției culturale și fixează astfel termenii dezbaterii publice. Deci, dezbaterea politică se limitează în principal la clasele dominante, iar ideologiile politice pierd orice contact cu preocupările cetăţeanului de rând. Rezultatul este că nimeni nu are o soluție probabilă pentru aceste probleme și că există bătălii ideologice furioase pe probleme conexe. Ei rămân însă protejați de problemele care afectează clasele muncitoare: declinul activității industriale, pierderea de locuri de muncă care rezultă, declinul clasei de mijloc, creșterea numărului de săraci, creșterea ratei criminalității, creșterea traficului de droguri, a populației urbane. criză.</a:t>
          </a:r>
          <a:endParaRPr lang="ro-RO"/>
        </a:p>
      </dgm:t>
    </dgm:pt>
    <dgm:pt modelId="{69452355-225A-4B38-8283-93B7AEC3392C}" type="parTrans" cxnId="{7934A1C0-7530-4C1A-86BA-78AA6F5651C1}">
      <dgm:prSet/>
      <dgm:spPr/>
      <dgm:t>
        <a:bodyPr/>
        <a:lstStyle/>
        <a:p>
          <a:endParaRPr lang="ru-RU"/>
        </a:p>
      </dgm:t>
    </dgm:pt>
    <dgm:pt modelId="{E9E55140-D3D7-46F0-B941-57AD959FDBFB}" type="sibTrans" cxnId="{7934A1C0-7530-4C1A-86BA-78AA6F5651C1}">
      <dgm:prSet/>
      <dgm:spPr/>
      <dgm:t>
        <a:bodyPr/>
        <a:lstStyle/>
        <a:p>
          <a:endParaRPr lang="ru-RU"/>
        </a:p>
      </dgm:t>
    </dgm:pt>
    <dgm:pt modelId="{AFAD6780-6AB0-4F0D-99E6-4AE4238C7200}" type="pres">
      <dgm:prSet presAssocID="{39E70EA2-42EC-4E17-993A-9DF11BDFCF44}" presName="linearFlow" presStyleCnt="0">
        <dgm:presLayoutVars>
          <dgm:dir/>
          <dgm:resizeHandles val="exact"/>
        </dgm:presLayoutVars>
      </dgm:prSet>
      <dgm:spPr/>
      <dgm:t>
        <a:bodyPr/>
        <a:lstStyle/>
        <a:p>
          <a:endParaRPr lang="ru-RU"/>
        </a:p>
      </dgm:t>
    </dgm:pt>
    <dgm:pt modelId="{EA757A5E-05B7-4798-8817-7F5A0E7F5129}" type="pres">
      <dgm:prSet presAssocID="{0979B3E5-3742-40C9-B3F0-151B6CC95DF7}" presName="composite" presStyleCnt="0"/>
      <dgm:spPr/>
    </dgm:pt>
    <dgm:pt modelId="{6660B365-D528-4E47-83AD-5767B50C2C79}" type="pres">
      <dgm:prSet presAssocID="{0979B3E5-3742-40C9-B3F0-151B6CC95DF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CE4CAA8A-97FF-4511-8CE7-C6CEE9F90D70}" type="pres">
      <dgm:prSet presAssocID="{0979B3E5-3742-40C9-B3F0-151B6CC95DF7}" presName="txShp" presStyleLbl="node1" presStyleIdx="0" presStyleCnt="4">
        <dgm:presLayoutVars>
          <dgm:bulletEnabled val="1"/>
        </dgm:presLayoutVars>
      </dgm:prSet>
      <dgm:spPr/>
      <dgm:t>
        <a:bodyPr/>
        <a:lstStyle/>
        <a:p>
          <a:endParaRPr lang="ru-RU"/>
        </a:p>
      </dgm:t>
    </dgm:pt>
    <dgm:pt modelId="{D458AC64-9430-4A99-AB48-95B859B6356B}" type="pres">
      <dgm:prSet presAssocID="{E611D5D0-A0CE-40B3-85ED-D8434ACC533E}" presName="spacing" presStyleCnt="0"/>
      <dgm:spPr/>
    </dgm:pt>
    <dgm:pt modelId="{5A8FB85A-E586-4E88-9E05-ED2110C019E0}" type="pres">
      <dgm:prSet presAssocID="{1F4596E5-FC28-4F16-869A-14DD3DFEFD9F}" presName="composite" presStyleCnt="0"/>
      <dgm:spPr/>
    </dgm:pt>
    <dgm:pt modelId="{A8433C51-8838-4DE1-8F8F-E6800242F18E}" type="pres">
      <dgm:prSet presAssocID="{1F4596E5-FC28-4F16-869A-14DD3DFEFD9F}"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dgm:spPr>
    </dgm:pt>
    <dgm:pt modelId="{C9AE85E1-B963-4F76-AF49-B51D818AFF34}" type="pres">
      <dgm:prSet presAssocID="{1F4596E5-FC28-4F16-869A-14DD3DFEFD9F}" presName="txShp" presStyleLbl="node1" presStyleIdx="1" presStyleCnt="4">
        <dgm:presLayoutVars>
          <dgm:bulletEnabled val="1"/>
        </dgm:presLayoutVars>
      </dgm:prSet>
      <dgm:spPr/>
      <dgm:t>
        <a:bodyPr/>
        <a:lstStyle/>
        <a:p>
          <a:endParaRPr lang="ru-RU"/>
        </a:p>
      </dgm:t>
    </dgm:pt>
    <dgm:pt modelId="{E9AF4CD5-6BD1-4F52-9DD4-8A467D3B9581}" type="pres">
      <dgm:prSet presAssocID="{E84EDF04-E912-41C5-A21F-D7111166070D}" presName="spacing" presStyleCnt="0"/>
      <dgm:spPr/>
    </dgm:pt>
    <dgm:pt modelId="{42018318-1F2C-4550-81B1-23FE36DB0F44}" type="pres">
      <dgm:prSet presAssocID="{D1112E33-1F2D-4106-A248-2DBA853F8324}" presName="composite" presStyleCnt="0"/>
      <dgm:spPr/>
    </dgm:pt>
    <dgm:pt modelId="{6413EA49-FE23-42AB-8CE4-0B3F4647EC85}" type="pres">
      <dgm:prSet presAssocID="{D1112E33-1F2D-4106-A248-2DBA853F8324}"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E5A518DE-8E25-4BF6-88A6-1A20058CC8BD}" type="pres">
      <dgm:prSet presAssocID="{D1112E33-1F2D-4106-A248-2DBA853F8324}" presName="txShp" presStyleLbl="node1" presStyleIdx="2" presStyleCnt="4">
        <dgm:presLayoutVars>
          <dgm:bulletEnabled val="1"/>
        </dgm:presLayoutVars>
      </dgm:prSet>
      <dgm:spPr/>
      <dgm:t>
        <a:bodyPr/>
        <a:lstStyle/>
        <a:p>
          <a:endParaRPr lang="ru-RU"/>
        </a:p>
      </dgm:t>
    </dgm:pt>
    <dgm:pt modelId="{E020DCB0-40F0-4C2E-90B3-3C995362EF7B}" type="pres">
      <dgm:prSet presAssocID="{9A62B072-1DD6-4605-9D0C-39DE2B453FB6}" presName="spacing" presStyleCnt="0"/>
      <dgm:spPr/>
    </dgm:pt>
    <dgm:pt modelId="{0A5E24BF-340D-4D97-8014-D3E7D15D23FE}" type="pres">
      <dgm:prSet presAssocID="{2B149E1A-2324-4C96-9BA3-D570EB94B918}" presName="composite" presStyleCnt="0"/>
      <dgm:spPr/>
    </dgm:pt>
    <dgm:pt modelId="{5B20874D-8690-4CF2-89D3-BE24B41A5817}" type="pres">
      <dgm:prSet presAssocID="{2B149E1A-2324-4C96-9BA3-D570EB94B918}"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 modelId="{AE18EF82-66B7-4359-BDAF-4E14BD9AB9D4}" type="pres">
      <dgm:prSet presAssocID="{2B149E1A-2324-4C96-9BA3-D570EB94B918}" presName="txShp" presStyleLbl="node1" presStyleIdx="3" presStyleCnt="4">
        <dgm:presLayoutVars>
          <dgm:bulletEnabled val="1"/>
        </dgm:presLayoutVars>
      </dgm:prSet>
      <dgm:spPr/>
      <dgm:t>
        <a:bodyPr/>
        <a:lstStyle/>
        <a:p>
          <a:endParaRPr lang="ru-RU"/>
        </a:p>
      </dgm:t>
    </dgm:pt>
  </dgm:ptLst>
  <dgm:cxnLst>
    <dgm:cxn modelId="{8FA145C3-A881-4D83-9049-927E6A7AB845}" type="presOf" srcId="{D1112E33-1F2D-4106-A248-2DBA853F8324}" destId="{E5A518DE-8E25-4BF6-88A6-1A20058CC8BD}" srcOrd="0" destOrd="0" presId="urn:microsoft.com/office/officeart/2005/8/layout/vList3"/>
    <dgm:cxn modelId="{D72C205A-7E37-4FC1-8117-DAAFA3A4DEFC}" type="presOf" srcId="{0979B3E5-3742-40C9-B3F0-151B6CC95DF7}" destId="{CE4CAA8A-97FF-4511-8CE7-C6CEE9F90D70}" srcOrd="0" destOrd="0" presId="urn:microsoft.com/office/officeart/2005/8/layout/vList3"/>
    <dgm:cxn modelId="{1BC4C12D-6465-4990-BFDC-F28AA96F6D3E}" type="presOf" srcId="{1F4596E5-FC28-4F16-869A-14DD3DFEFD9F}" destId="{C9AE85E1-B963-4F76-AF49-B51D818AFF34}" srcOrd="0" destOrd="0" presId="urn:microsoft.com/office/officeart/2005/8/layout/vList3"/>
    <dgm:cxn modelId="{02323DC5-E078-481B-8B94-7EC02699F7C2}" type="presOf" srcId="{2B149E1A-2324-4C96-9BA3-D570EB94B918}" destId="{AE18EF82-66B7-4359-BDAF-4E14BD9AB9D4}" srcOrd="0" destOrd="0" presId="urn:microsoft.com/office/officeart/2005/8/layout/vList3"/>
    <dgm:cxn modelId="{48A8EFBD-7FAB-472A-8296-7F2623F56CE0}" srcId="{39E70EA2-42EC-4E17-993A-9DF11BDFCF44}" destId="{1F4596E5-FC28-4F16-869A-14DD3DFEFD9F}" srcOrd="1" destOrd="0" parTransId="{6A36A9E0-D140-4342-A3F7-D5CF331D9B29}" sibTransId="{E84EDF04-E912-41C5-A21F-D7111166070D}"/>
    <dgm:cxn modelId="{7934A1C0-7530-4C1A-86BA-78AA6F5651C1}" srcId="{39E70EA2-42EC-4E17-993A-9DF11BDFCF44}" destId="{2B149E1A-2324-4C96-9BA3-D570EB94B918}" srcOrd="3" destOrd="0" parTransId="{69452355-225A-4B38-8283-93B7AEC3392C}" sibTransId="{E9E55140-D3D7-46F0-B941-57AD959FDBFB}"/>
    <dgm:cxn modelId="{2588A802-2023-4ED7-B43A-5922C9A3FC4A}" srcId="{39E70EA2-42EC-4E17-993A-9DF11BDFCF44}" destId="{0979B3E5-3742-40C9-B3F0-151B6CC95DF7}" srcOrd="0" destOrd="0" parTransId="{B4D82EF1-3A8F-453E-BF7F-7639992209E3}" sibTransId="{E611D5D0-A0CE-40B3-85ED-D8434ACC533E}"/>
    <dgm:cxn modelId="{E7240A8B-1027-45E2-A6A5-110E6A91370A}" srcId="{39E70EA2-42EC-4E17-993A-9DF11BDFCF44}" destId="{D1112E33-1F2D-4106-A248-2DBA853F8324}" srcOrd="2" destOrd="0" parTransId="{DB17026B-6632-447D-BEEF-B892DD85B06E}" sibTransId="{9A62B072-1DD6-4605-9D0C-39DE2B453FB6}"/>
    <dgm:cxn modelId="{3C7DBF44-3536-4E93-AAC3-004135DE5D45}" type="presOf" srcId="{39E70EA2-42EC-4E17-993A-9DF11BDFCF44}" destId="{AFAD6780-6AB0-4F0D-99E6-4AE4238C7200}" srcOrd="0" destOrd="0" presId="urn:microsoft.com/office/officeart/2005/8/layout/vList3"/>
    <dgm:cxn modelId="{9657EA3B-D420-4A86-916B-693C8943DAC7}" type="presParOf" srcId="{AFAD6780-6AB0-4F0D-99E6-4AE4238C7200}" destId="{EA757A5E-05B7-4798-8817-7F5A0E7F5129}" srcOrd="0" destOrd="0" presId="urn:microsoft.com/office/officeart/2005/8/layout/vList3"/>
    <dgm:cxn modelId="{CD5A2203-C2E3-43BE-93B5-763A82816380}" type="presParOf" srcId="{EA757A5E-05B7-4798-8817-7F5A0E7F5129}" destId="{6660B365-D528-4E47-83AD-5767B50C2C79}" srcOrd="0" destOrd="0" presId="urn:microsoft.com/office/officeart/2005/8/layout/vList3"/>
    <dgm:cxn modelId="{224401A1-56F7-4DB1-9065-2E50CAA90113}" type="presParOf" srcId="{EA757A5E-05B7-4798-8817-7F5A0E7F5129}" destId="{CE4CAA8A-97FF-4511-8CE7-C6CEE9F90D70}" srcOrd="1" destOrd="0" presId="urn:microsoft.com/office/officeart/2005/8/layout/vList3"/>
    <dgm:cxn modelId="{B9E0DF41-31A4-4903-BF54-240025C34170}" type="presParOf" srcId="{AFAD6780-6AB0-4F0D-99E6-4AE4238C7200}" destId="{D458AC64-9430-4A99-AB48-95B859B6356B}" srcOrd="1" destOrd="0" presId="urn:microsoft.com/office/officeart/2005/8/layout/vList3"/>
    <dgm:cxn modelId="{824F133E-EBC8-4B58-9957-E0426D2A8A94}" type="presParOf" srcId="{AFAD6780-6AB0-4F0D-99E6-4AE4238C7200}" destId="{5A8FB85A-E586-4E88-9E05-ED2110C019E0}" srcOrd="2" destOrd="0" presId="urn:microsoft.com/office/officeart/2005/8/layout/vList3"/>
    <dgm:cxn modelId="{5E6A8A4C-E43A-48C1-8ECA-259E2549876F}" type="presParOf" srcId="{5A8FB85A-E586-4E88-9E05-ED2110C019E0}" destId="{A8433C51-8838-4DE1-8F8F-E6800242F18E}" srcOrd="0" destOrd="0" presId="urn:microsoft.com/office/officeart/2005/8/layout/vList3"/>
    <dgm:cxn modelId="{8775154D-17CA-442E-9295-C06F71969770}" type="presParOf" srcId="{5A8FB85A-E586-4E88-9E05-ED2110C019E0}" destId="{C9AE85E1-B963-4F76-AF49-B51D818AFF34}" srcOrd="1" destOrd="0" presId="urn:microsoft.com/office/officeart/2005/8/layout/vList3"/>
    <dgm:cxn modelId="{C469A6BE-15A3-4201-A3C2-1634128E2F1C}" type="presParOf" srcId="{AFAD6780-6AB0-4F0D-99E6-4AE4238C7200}" destId="{E9AF4CD5-6BD1-4F52-9DD4-8A467D3B9581}" srcOrd="3" destOrd="0" presId="urn:microsoft.com/office/officeart/2005/8/layout/vList3"/>
    <dgm:cxn modelId="{0766A9FC-5492-4313-990C-E9D415354D60}" type="presParOf" srcId="{AFAD6780-6AB0-4F0D-99E6-4AE4238C7200}" destId="{42018318-1F2C-4550-81B1-23FE36DB0F44}" srcOrd="4" destOrd="0" presId="urn:microsoft.com/office/officeart/2005/8/layout/vList3"/>
    <dgm:cxn modelId="{DACE3AEB-A3E4-432C-B0C4-29D52F63BE29}" type="presParOf" srcId="{42018318-1F2C-4550-81B1-23FE36DB0F44}" destId="{6413EA49-FE23-42AB-8CE4-0B3F4647EC85}" srcOrd="0" destOrd="0" presId="urn:microsoft.com/office/officeart/2005/8/layout/vList3"/>
    <dgm:cxn modelId="{E0A2505D-AD24-4F7F-9FEC-B25AC15151E0}" type="presParOf" srcId="{42018318-1F2C-4550-81B1-23FE36DB0F44}" destId="{E5A518DE-8E25-4BF6-88A6-1A20058CC8BD}" srcOrd="1" destOrd="0" presId="urn:microsoft.com/office/officeart/2005/8/layout/vList3"/>
    <dgm:cxn modelId="{6EABB8EA-6F4C-499A-B1DD-42DD5F664859}" type="presParOf" srcId="{AFAD6780-6AB0-4F0D-99E6-4AE4238C7200}" destId="{E020DCB0-40F0-4C2E-90B3-3C995362EF7B}" srcOrd="5" destOrd="0" presId="urn:microsoft.com/office/officeart/2005/8/layout/vList3"/>
    <dgm:cxn modelId="{A4A156DD-230B-426D-BA21-F4F34C42BB77}" type="presParOf" srcId="{AFAD6780-6AB0-4F0D-99E6-4AE4238C7200}" destId="{0A5E24BF-340D-4D97-8014-D3E7D15D23FE}" srcOrd="6" destOrd="0" presId="urn:microsoft.com/office/officeart/2005/8/layout/vList3"/>
    <dgm:cxn modelId="{66B305DA-C0AE-4377-9566-FAC1666DBAD2}" type="presParOf" srcId="{0A5E24BF-340D-4D97-8014-D3E7D15D23FE}" destId="{5B20874D-8690-4CF2-89D3-BE24B41A5817}" srcOrd="0" destOrd="0" presId="urn:microsoft.com/office/officeart/2005/8/layout/vList3"/>
    <dgm:cxn modelId="{6CF2AB05-77C9-4365-8C23-9097A6B1FF7C}" type="presParOf" srcId="{0A5E24BF-340D-4D97-8014-D3E7D15D23FE}" destId="{AE18EF82-66B7-4359-BDAF-4E14BD9AB9D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C32AB-94F2-4400-91EA-3BF4575AB67B}">
      <dsp:nvSpPr>
        <dsp:cNvPr id="0" name=""/>
        <dsp:cNvSpPr/>
      </dsp:nvSpPr>
      <dsp:spPr>
        <a:xfrm>
          <a:off x="0" y="43013"/>
          <a:ext cx="6666807" cy="15795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o-RO" sz="1200" kern="1200" smtClean="0"/>
            <a:t>Globalizarea este procesul de interacțiune și integrare între oameni, companii și guverne din întreaga lume. Globalizarea s-a accelerat începând cu secolul al XVIII-lea datorită progreselor în transportul și tehnologia comunicațiilor. Această creștere a interacțiunilor globale a determinat o creștere a comerțului internațional și a schimbului de idei, credințe și cultură. Globalizarea este în primul rând un proces economic de interacțiune și integrare care este asociat cu aspecte sociale și culturale. Cu toate acestea, disputele și diplomația sunt, de asemenea, părți mari din istoria globalizării și a globalizării moderne.</a:t>
          </a:r>
          <a:endParaRPr lang="ro-RO" sz="1200" kern="1200"/>
        </a:p>
      </dsp:txBody>
      <dsp:txXfrm>
        <a:off x="77105" y="120118"/>
        <a:ext cx="6512597" cy="1425290"/>
      </dsp:txXfrm>
    </dsp:sp>
    <dsp:sp modelId="{1D393986-F1C4-4A92-8BB9-42C2E97AE424}">
      <dsp:nvSpPr>
        <dsp:cNvPr id="0" name=""/>
        <dsp:cNvSpPr/>
      </dsp:nvSpPr>
      <dsp:spPr>
        <a:xfrm>
          <a:off x="0" y="1657073"/>
          <a:ext cx="6666807" cy="15795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o-RO" sz="1200" kern="1200" smtClean="0"/>
            <a:t>Din punct de vedere economic, globalizarea implică bunuri, servicii, date, tehnologie și resursele economice ale capitalului. Extinderea piețelor globale liberalizează activitățile economice de schimb de bunuri și fonduri. Înlăturarea barierelor comerciale transfrontaliere a făcut formarea piețelor globale mai fezabilă. Progresele în transport, cum ar fi locomotiva cu abur, nava cu aburi, motorul cu reacție și navele de containere și evoluțiile în infrastructura de telecomunicații, cum ar fi telegraful, internetul și telefoanele mobile, au fost factori majori ai globalizării și au generat o interdependență suplimentară a activităților economice și culturale. pe tot globul.</a:t>
          </a:r>
          <a:endParaRPr lang="ro-RO" sz="1200" kern="1200"/>
        </a:p>
      </dsp:txBody>
      <dsp:txXfrm>
        <a:off x="77105" y="1734178"/>
        <a:ext cx="6512597" cy="1425290"/>
      </dsp:txXfrm>
    </dsp:sp>
    <dsp:sp modelId="{7CDE61BC-32B9-40FD-A09B-2D97B1D63F89}">
      <dsp:nvSpPr>
        <dsp:cNvPr id="0" name=""/>
        <dsp:cNvSpPr/>
      </dsp:nvSpPr>
      <dsp:spPr>
        <a:xfrm>
          <a:off x="0" y="3271133"/>
          <a:ext cx="6666807" cy="15795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o-RO" sz="1200" kern="1200" smtClean="0"/>
            <a:t>Deși mulți savanți plasează originile globalizării în timpurile moderne, alții își urmăresc istoria cu mult înainte de Epoca Europeană a Descoperirilor și călătorii în Lumea Nouă, iar unii chiar până în mileniul al treilea î.Hr. Termenul de globalizare a apărut pentru prima dată la începutul secolului al XX-lea (înlocuind un termen francez anterior mondializare), și-a dezvoltat sensul actual în a doua jumătate a secolului al XX-lea și a intrat în uz popular în anii 1990. Globalizarea pe scară largă a început în 1820 și la sfârșitul secolului al XIX-lea și începutul secolului al XX-lea au condus la o expansiune rapidă a conectivității economiilor și culturilor lumii.</a:t>
          </a:r>
          <a:endParaRPr lang="ro-RO" sz="1200" kern="1200"/>
        </a:p>
      </dsp:txBody>
      <dsp:txXfrm>
        <a:off x="77105" y="3348238"/>
        <a:ext cx="6512597" cy="14252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C5576-7AC5-414C-87BC-867EC1CD6758}">
      <dsp:nvSpPr>
        <dsp:cNvPr id="0" name=""/>
        <dsp:cNvSpPr/>
      </dsp:nvSpPr>
      <dsp:spPr>
        <a:xfrm>
          <a:off x="0" y="0"/>
          <a:ext cx="5390428" cy="5390428"/>
        </a:xfrm>
        <a:prstGeom prst="pie">
          <a:avLst>
            <a:gd name="adj1" fmla="val 5400000"/>
            <a:gd name="adj2" fmla="val 16200000"/>
          </a:avLst>
        </a:prstGeom>
        <a:solidFill>
          <a:schemeClr val="accen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sp>
    <dsp:sp modelId="{DBD0E73F-A322-4167-AA93-F41B40A6535A}">
      <dsp:nvSpPr>
        <dsp:cNvPr id="0" name=""/>
        <dsp:cNvSpPr/>
      </dsp:nvSpPr>
      <dsp:spPr>
        <a:xfrm>
          <a:off x="2695214" y="0"/>
          <a:ext cx="6475387" cy="53904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alpha val="90000"/>
              <a:hueOff val="0"/>
              <a:satOff val="0"/>
              <a:lumOff val="0"/>
              <a:alphaOff val="0"/>
              <a:shade val="35000"/>
              <a:satMod val="130000"/>
            </a:schemeClr>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o-RO" sz="1000" kern="1200" baseline="0" smtClean="0"/>
            <a:t>În loc să finanțeze serviciile publice și trezoreria publică, noile elite își investesc banii în îmbunătățirea ghetourilor lor voluntare: școli private în cartierele lor rezidențiale, poliție privată, sisteme de colectare a gunoiului. S-au „retras din viața comună”. Compus din cei care controlează fluxurile internaționale de capital și informație, care prezidează fundații filantropice și instituții de învățământ superior, gestionează instrumentele producției culturale și fixează astfel termenii dezbaterii publice. Deci, dezbaterea politică se limitează în principal la clasele dominante, iar ideologiile politice pierd orice contact cu preocupările cetăţeanului de rând. Rezultatul este că nimeni nu are o soluție probabilă pentru aceste probleme și că există bătălii ideologice furioase pe probleme conexe. Ei rămân însă protejați de problemele care afectează clasele muncitoare: declinul activității industriale, pierderea de locuri de muncă care rezultă, declinul clasei de mijloc, creșterea numărului de săraci, creșterea ratei criminalității, creșterea traficului de droguri, a populației urbane. criză.</a:t>
          </a:r>
          <a:endParaRPr lang="ro-RO" sz="1000" kern="1200"/>
        </a:p>
      </dsp:txBody>
      <dsp:txXfrm>
        <a:off x="2695214" y="0"/>
        <a:ext cx="6475387" cy="1617131"/>
      </dsp:txXfrm>
    </dsp:sp>
    <dsp:sp modelId="{BBB4B4E2-1AE7-40FF-A986-A4907E6B88B4}">
      <dsp:nvSpPr>
        <dsp:cNvPr id="0" name=""/>
        <dsp:cNvSpPr/>
      </dsp:nvSpPr>
      <dsp:spPr>
        <a:xfrm>
          <a:off x="943326" y="1617131"/>
          <a:ext cx="3503774" cy="3503774"/>
        </a:xfrm>
        <a:prstGeom prst="pie">
          <a:avLst>
            <a:gd name="adj1" fmla="val 5400000"/>
            <a:gd name="adj2" fmla="val 16200000"/>
          </a:avLst>
        </a:prstGeom>
        <a:solidFill>
          <a:schemeClr val="accen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sp>
    <dsp:sp modelId="{6FD06955-A086-4101-83CA-0E7DC9FF86EE}">
      <dsp:nvSpPr>
        <dsp:cNvPr id="0" name=""/>
        <dsp:cNvSpPr/>
      </dsp:nvSpPr>
      <dsp:spPr>
        <a:xfrm>
          <a:off x="2695214" y="1617131"/>
          <a:ext cx="6475387" cy="35037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alpha val="90000"/>
              <a:hueOff val="0"/>
              <a:satOff val="0"/>
              <a:lumOff val="0"/>
              <a:alphaOff val="0"/>
              <a:shade val="35000"/>
              <a:satMod val="130000"/>
            </a:schemeClr>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o-RO" sz="1000" kern="1200" baseline="0" smtClean="0"/>
            <a:t>D.A. Snow și colab. susțin că mișcarea anti-globalizare este un exemplu de nouă mișcare socială, care utilizează tactici unice și utilizează resurse diferite decât cele utilizate anterior în alte mișcări sociale.</a:t>
          </a:r>
          <a:endParaRPr lang="ro-RO" sz="1000" kern="1200"/>
        </a:p>
      </dsp:txBody>
      <dsp:txXfrm>
        <a:off x="2695214" y="1617131"/>
        <a:ext cx="6475387" cy="1617126"/>
      </dsp:txXfrm>
    </dsp:sp>
    <dsp:sp modelId="{7AB653A3-D261-48D1-8C9D-1C4D73B8B449}">
      <dsp:nvSpPr>
        <dsp:cNvPr id="0" name=""/>
        <dsp:cNvSpPr/>
      </dsp:nvSpPr>
      <dsp:spPr>
        <a:xfrm>
          <a:off x="1886650" y="3234258"/>
          <a:ext cx="1617126" cy="1617126"/>
        </a:xfrm>
        <a:prstGeom prst="pie">
          <a:avLst>
            <a:gd name="adj1" fmla="val 5400000"/>
            <a:gd name="adj2" fmla="val 16200000"/>
          </a:avLst>
        </a:prstGeom>
        <a:solidFill>
          <a:schemeClr val="accen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accen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sp>
    <dsp:sp modelId="{3DF690AE-441F-419C-9B69-2DB39385B7DF}">
      <dsp:nvSpPr>
        <dsp:cNvPr id="0" name=""/>
        <dsp:cNvSpPr/>
      </dsp:nvSpPr>
      <dsp:spPr>
        <a:xfrm>
          <a:off x="2695214" y="3234258"/>
          <a:ext cx="6475387" cy="161712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lt1">
              <a:alpha val="90000"/>
              <a:hueOff val="0"/>
              <a:satOff val="0"/>
              <a:lumOff val="0"/>
              <a:alphaOff val="0"/>
              <a:shade val="35000"/>
              <a:satMod val="130000"/>
            </a:schemeClr>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o-RO" sz="1000" kern="1200" baseline="0" smtClean="0"/>
            <a:t>Una dintre cele mai infame tactici ale mișcării este bătălia de la Seattle din 1999, unde au avut loc proteste împotriva celei de-a treia reuniuni ministeriale a Organizației Mondiale a Comerțului. În întreaga lume, mișcarea a organizat proteste în afara reuniunilor instituțiilor precum OMC, Fondul Monetar Internațional (FMI), Banca Mondială, Forumul Economic Mondial și Grupul celor Opt (G8). În cadrul demonstrațiilor de la Seattle, protestatarii care au participat au folosit atât tactici creative, cât și violente pentru a câștiga atenția asupra problemei globalizării.</a:t>
          </a:r>
          <a:endParaRPr lang="ro-RO" sz="1000" kern="1200"/>
        </a:p>
      </dsp:txBody>
      <dsp:txXfrm>
        <a:off x="2695214" y="3234258"/>
        <a:ext cx="6475387" cy="16171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AEB2A-C5BC-4AF4-AB21-5360A10B5B1D}">
      <dsp:nvSpPr>
        <dsp:cNvPr id="0" name=""/>
        <dsp:cNvSpPr/>
      </dsp:nvSpPr>
      <dsp:spPr>
        <a:xfrm rot="10800000">
          <a:off x="1933044" y="4465"/>
          <a:ext cx="5904506" cy="1725413"/>
        </a:xfrm>
        <a:prstGeom prst="homePlate">
          <a:avLst/>
        </a:prstGeom>
        <a:solidFill>
          <a:schemeClr val="lt1">
            <a:hueOff val="0"/>
            <a:satOff val="0"/>
            <a:lumOff val="0"/>
            <a:alphaOff val="0"/>
          </a:schemeClr>
        </a:solidFill>
        <a:ln w="1397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860" tIns="76200" rIns="142240" bIns="76200" numCol="1" spcCol="1270" anchor="ctr" anchorCtr="0">
          <a:noAutofit/>
        </a:bodyPr>
        <a:lstStyle/>
        <a:p>
          <a:pPr lvl="0" algn="ctr" defTabSz="889000">
            <a:lnSpc>
              <a:spcPct val="90000"/>
            </a:lnSpc>
            <a:spcBef>
              <a:spcPct val="0"/>
            </a:spcBef>
            <a:spcAft>
              <a:spcPct val="35000"/>
            </a:spcAft>
          </a:pPr>
          <a:r>
            <a:rPr lang="en-GB" sz="2000" kern="1200" dirty="0">
              <a:latin typeface="Times New Roman" panose="02020603050405020304" pitchFamily="18" charset="0"/>
              <a:cs typeface="Times New Roman" panose="02020603050405020304" pitchFamily="18" charset="0"/>
            </a:rPr>
            <a:t>Sub </a:t>
          </a:r>
          <a:r>
            <a:rPr lang="en-GB" sz="2000" kern="1200" dirty="0" err="1">
              <a:latin typeface="Times New Roman" panose="02020603050405020304" pitchFamily="18" charset="0"/>
              <a:cs typeface="Times New Roman" panose="02020603050405020304" pitchFamily="18" charset="0"/>
            </a:rPr>
            <a:t>influența</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globalizării</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și</a:t>
          </a:r>
          <a:r>
            <a:rPr lang="en-GB" sz="2000" kern="1200" dirty="0">
              <a:latin typeface="Times New Roman" panose="02020603050405020304" pitchFamily="18" charset="0"/>
              <a:cs typeface="Times New Roman" panose="02020603050405020304" pitchFamily="18" charset="0"/>
            </a:rPr>
            <a:t> a </a:t>
          </a:r>
          <a:r>
            <a:rPr lang="en-GB" sz="2000" kern="1200" dirty="0" err="1">
              <a:latin typeface="Times New Roman" panose="02020603050405020304" pitchFamily="18" charset="0"/>
              <a:cs typeface="Times New Roman" panose="02020603050405020304" pitchFamily="18" charset="0"/>
            </a:rPr>
            <a:t>interdependenței</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crescânde</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în</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relațiile</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internaționale</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apar</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probleme</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și</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interese</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comune</a:t>
          </a:r>
          <a:r>
            <a:rPr lang="en-GB" sz="2000" kern="1200" dirty="0">
              <a:latin typeface="Times New Roman" panose="02020603050405020304" pitchFamily="18" charset="0"/>
              <a:cs typeface="Times New Roman" panose="02020603050405020304" pitchFamily="18" charset="0"/>
            </a:rPr>
            <a:t> care pot fi </a:t>
          </a:r>
          <a:r>
            <a:rPr lang="en-GB" sz="2000" kern="1200" dirty="0" err="1">
              <a:latin typeface="Times New Roman" panose="02020603050405020304" pitchFamily="18" charset="0"/>
              <a:cs typeface="Times New Roman" panose="02020603050405020304" pitchFamily="18" charset="0"/>
            </a:rPr>
            <a:t>realizate</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numai</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prin</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eforturi</a:t>
          </a:r>
          <a:r>
            <a:rPr lang="en-GB" sz="2000" kern="1200" dirty="0">
              <a:latin typeface="Times New Roman" panose="02020603050405020304" pitchFamily="18" charset="0"/>
              <a:cs typeface="Times New Roman" panose="02020603050405020304" pitchFamily="18" charset="0"/>
            </a:rPr>
            <a:t> </a:t>
          </a:r>
          <a:r>
            <a:rPr lang="en-GB" sz="2000" kern="1200" dirty="0" err="1">
              <a:latin typeface="Times New Roman" panose="02020603050405020304" pitchFamily="18" charset="0"/>
              <a:cs typeface="Times New Roman" panose="02020603050405020304" pitchFamily="18" charset="0"/>
            </a:rPr>
            <a:t>comune</a:t>
          </a:r>
          <a:r>
            <a:rPr lang="en-GB" sz="2000" kern="1200" dirty="0">
              <a:latin typeface="Times New Roman" panose="02020603050405020304" pitchFamily="18" charset="0"/>
              <a:cs typeface="Times New Roman" panose="02020603050405020304" pitchFamily="18" charset="0"/>
            </a:rPr>
            <a:t>. </a:t>
          </a:r>
          <a:endParaRPr lang="ru-RU" sz="2000" kern="1200" dirty="0"/>
        </a:p>
      </dsp:txBody>
      <dsp:txXfrm rot="10800000">
        <a:off x="2364397" y="4465"/>
        <a:ext cx="5473153" cy="1725413"/>
      </dsp:txXfrm>
    </dsp:sp>
    <dsp:sp modelId="{F0A08513-FE03-4667-98B3-7DFE4F74A9D9}">
      <dsp:nvSpPr>
        <dsp:cNvPr id="0" name=""/>
        <dsp:cNvSpPr/>
      </dsp:nvSpPr>
      <dsp:spPr>
        <a:xfrm>
          <a:off x="1055871" y="4465"/>
          <a:ext cx="1725413" cy="17254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397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6B8FA-F2DB-4CBE-A0ED-2E9F3A2EE3F4}">
      <dsp:nvSpPr>
        <dsp:cNvPr id="0" name=""/>
        <dsp:cNvSpPr/>
      </dsp:nvSpPr>
      <dsp:spPr>
        <a:xfrm rot="10800000">
          <a:off x="1918578" y="2244928"/>
          <a:ext cx="5904506" cy="1725413"/>
        </a:xfrm>
        <a:prstGeom prst="homePlate">
          <a:avLst/>
        </a:prstGeom>
        <a:solidFill>
          <a:schemeClr val="lt1">
            <a:hueOff val="0"/>
            <a:satOff val="0"/>
            <a:lumOff val="0"/>
            <a:alphaOff val="0"/>
          </a:schemeClr>
        </a:solidFill>
        <a:ln w="1397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860" tIns="60960" rIns="113792" bIns="60960" numCol="1" spcCol="1270" anchor="ctr" anchorCtr="0">
          <a:noAutofit/>
        </a:bodyPr>
        <a:lstStyle/>
        <a:p>
          <a:pPr lvl="0" algn="ctr" defTabSz="711200">
            <a:lnSpc>
              <a:spcPct val="90000"/>
            </a:lnSpc>
            <a:spcBef>
              <a:spcPct val="0"/>
            </a:spcBef>
            <a:spcAft>
              <a:spcPct val="35000"/>
            </a:spcAft>
          </a:pPr>
          <a:r>
            <a:rPr lang="en-GB" sz="1600" kern="1200" dirty="0" err="1">
              <a:latin typeface="Times New Roman" panose="02020603050405020304" pitchFamily="18" charset="0"/>
              <a:cs typeface="Times New Roman" panose="02020603050405020304" pitchFamily="18" charset="0"/>
            </a:rPr>
            <a:t>Interdependența</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influențează</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politica</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globală</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și</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comportamentul</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statului</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dar</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acțiunile</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guvernamentale</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influențează</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și</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modelele</a:t>
          </a:r>
          <a:r>
            <a:rPr lang="en-GB" sz="1600" kern="1200" dirty="0">
              <a:latin typeface="Times New Roman" panose="02020603050405020304" pitchFamily="18" charset="0"/>
              <a:cs typeface="Times New Roman" panose="02020603050405020304" pitchFamily="18" charset="0"/>
            </a:rPr>
            <a:t> de </a:t>
          </a:r>
          <a:r>
            <a:rPr lang="en-GB" sz="1600" kern="1200" dirty="0" err="1">
              <a:latin typeface="Times New Roman" panose="02020603050405020304" pitchFamily="18" charset="0"/>
              <a:cs typeface="Times New Roman" panose="02020603050405020304" pitchFamily="18" charset="0"/>
            </a:rPr>
            <a:t>interdependență</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Prin</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crearea</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sau</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adoptarea</a:t>
          </a:r>
          <a:r>
            <a:rPr lang="en-GB" sz="1600" kern="1200" dirty="0">
              <a:latin typeface="Times New Roman" panose="02020603050405020304" pitchFamily="18" charset="0"/>
              <a:cs typeface="Times New Roman" panose="02020603050405020304" pitchFamily="18" charset="0"/>
            </a:rPr>
            <a:t> de </a:t>
          </a:r>
          <a:r>
            <a:rPr lang="en-GB" sz="1600" kern="1200" dirty="0" err="1">
              <a:latin typeface="Times New Roman" panose="02020603050405020304" pitchFamily="18" charset="0"/>
              <a:cs typeface="Times New Roman" panose="02020603050405020304" pitchFamily="18" charset="0"/>
            </a:rPr>
            <a:t>proceduri</a:t>
          </a:r>
          <a:r>
            <a:rPr lang="en-GB" sz="1600" kern="1200" dirty="0">
              <a:latin typeface="Times New Roman" panose="02020603050405020304" pitchFamily="18" charset="0"/>
              <a:cs typeface="Times New Roman" panose="02020603050405020304" pitchFamily="18" charset="0"/>
            </a:rPr>
            <a:t>, reguli </a:t>
          </a:r>
          <a:r>
            <a:rPr lang="en-GB" sz="1600" kern="1200" dirty="0" err="1">
              <a:latin typeface="Times New Roman" panose="02020603050405020304" pitchFamily="18" charset="0"/>
              <a:cs typeface="Times New Roman" panose="02020603050405020304" pitchFamily="18" charset="0"/>
            </a:rPr>
            <a:t>sau</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instituții</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pentru</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anumite</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activități</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guvernele</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reglementează</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și</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controlează</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relațiile</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transnaționale</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și</a:t>
          </a:r>
          <a:r>
            <a:rPr lang="en-GB" sz="1600" kern="1200" dirty="0">
              <a:latin typeface="Times New Roman" panose="02020603050405020304" pitchFamily="18" charset="0"/>
              <a:cs typeface="Times New Roman" panose="02020603050405020304" pitchFamily="18" charset="0"/>
            </a:rPr>
            <a:t> </a:t>
          </a:r>
          <a:r>
            <a:rPr lang="en-GB" sz="1600" kern="1200" dirty="0" err="1">
              <a:latin typeface="Times New Roman" panose="02020603050405020304" pitchFamily="18" charset="0"/>
              <a:cs typeface="Times New Roman" panose="02020603050405020304" pitchFamily="18" charset="0"/>
            </a:rPr>
            <a:t>interstatale</a:t>
          </a:r>
          <a:r>
            <a:rPr lang="en-GB" sz="1500" kern="1200" dirty="0">
              <a:latin typeface="Times New Roman" panose="02020603050405020304" pitchFamily="18" charset="0"/>
              <a:cs typeface="Times New Roman" panose="02020603050405020304" pitchFamily="18" charset="0"/>
            </a:rPr>
            <a:t>. </a:t>
          </a:r>
          <a:endParaRPr lang="ru-RU" sz="1500" kern="1200" dirty="0"/>
        </a:p>
      </dsp:txBody>
      <dsp:txXfrm rot="10800000">
        <a:off x="2349931" y="2244928"/>
        <a:ext cx="5473153" cy="1725413"/>
      </dsp:txXfrm>
    </dsp:sp>
    <dsp:sp modelId="{50CFD1C1-5875-4D99-A46E-D19CC7D77425}">
      <dsp:nvSpPr>
        <dsp:cNvPr id="0" name=""/>
        <dsp:cNvSpPr/>
      </dsp:nvSpPr>
      <dsp:spPr>
        <a:xfrm>
          <a:off x="1055871" y="2244928"/>
          <a:ext cx="1725413" cy="17254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w="1397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6123CE-C21D-4033-B3B0-E7010DC9F1FF}">
      <dsp:nvSpPr>
        <dsp:cNvPr id="0" name=""/>
        <dsp:cNvSpPr/>
      </dsp:nvSpPr>
      <dsp:spPr>
        <a:xfrm rot="10800000">
          <a:off x="1918578" y="4485390"/>
          <a:ext cx="5904506" cy="1725413"/>
        </a:xfrm>
        <a:prstGeom prst="homePlate">
          <a:avLst/>
        </a:prstGeom>
        <a:solidFill>
          <a:schemeClr val="lt1">
            <a:hueOff val="0"/>
            <a:satOff val="0"/>
            <a:lumOff val="0"/>
            <a:alphaOff val="0"/>
          </a:schemeClr>
        </a:solidFill>
        <a:ln w="1397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860" tIns="68580" rIns="128016" bIns="68580" numCol="1" spcCol="1270" anchor="ctr" anchorCtr="0">
          <a:noAutofit/>
        </a:bodyPr>
        <a:lstStyle/>
        <a:p>
          <a:pPr lvl="0" algn="ctr" defTabSz="800100">
            <a:lnSpc>
              <a:spcPct val="90000"/>
            </a:lnSpc>
            <a:spcBef>
              <a:spcPct val="0"/>
            </a:spcBef>
            <a:spcAft>
              <a:spcPct val="35000"/>
            </a:spcAft>
          </a:pPr>
          <a:r>
            <a:rPr lang="en-GB" sz="1800" kern="1200" dirty="0">
              <a:latin typeface="Times New Roman" panose="02020603050405020304" pitchFamily="18" charset="0"/>
              <a:cs typeface="Times New Roman" panose="02020603050405020304" pitchFamily="18" charset="0"/>
            </a:rPr>
            <a:t>Cu </a:t>
          </a:r>
          <a:r>
            <a:rPr lang="en-GB" sz="1800" kern="1200" dirty="0" err="1">
              <a:latin typeface="Times New Roman" panose="02020603050405020304" pitchFamily="18" charset="0"/>
              <a:cs typeface="Times New Roman" panose="02020603050405020304" pitchFamily="18" charset="0"/>
            </a:rPr>
            <a:t>alte</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cuvinte</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extinderea</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numărului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și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diversității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participanților</a:t>
          </a:r>
          <a:r>
            <a:rPr lang="en-GB" sz="1800" kern="1200" dirty="0">
              <a:latin typeface="Times New Roman" panose="02020603050405020304" pitchFamily="18" charset="0"/>
              <a:cs typeface="Times New Roman" panose="02020603050405020304" pitchFamily="18" charset="0"/>
            </a:rPr>
            <a:t> la </a:t>
          </a:r>
          <a:r>
            <a:rPr lang="en-GB" sz="1800" kern="1200" dirty="0" err="1">
              <a:latin typeface="Times New Roman" panose="02020603050405020304" pitchFamily="18" charset="0"/>
              <a:cs typeface="Times New Roman" panose="02020603050405020304" pitchFamily="18" charset="0"/>
            </a:rPr>
            <a:t>interacțiunile</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internaționale</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înmuierea</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suveranității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statului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și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modificări</a:t>
          </a:r>
          <a:r>
            <a:rPr lang="en-GB" sz="1800" kern="1200" dirty="0">
              <a:latin typeface="Times New Roman" panose="02020603050405020304" pitchFamily="18" charset="0"/>
              <a:cs typeface="Times New Roman" panose="02020603050405020304" pitchFamily="18" charset="0"/>
            </a:rPr>
            <a:t> ale </a:t>
          </a:r>
          <a:r>
            <a:rPr lang="en-GB" sz="1800" kern="1200" dirty="0" err="1">
              <a:latin typeface="Times New Roman" panose="02020603050405020304" pitchFamily="18" charset="0"/>
              <a:cs typeface="Times New Roman" panose="02020603050405020304" pitchFamily="18" charset="0"/>
            </a:rPr>
            <a:t>conținutului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securității</a:t>
          </a:r>
          <a:r>
            <a:rPr lang="en-GB" sz="1800" kern="1200" dirty="0">
              <a:latin typeface="Times New Roman" panose="02020603050405020304" pitchFamily="18" charset="0"/>
              <a:cs typeface="Times New Roman" panose="02020603050405020304" pitchFamily="18" charset="0"/>
            </a:rPr>
            <a:t> nu </a:t>
          </a:r>
          <a:r>
            <a:rPr lang="en-GB" sz="1800" kern="1200" dirty="0" err="1">
              <a:latin typeface="Times New Roman" panose="02020603050405020304" pitchFamily="18" charset="0"/>
              <a:cs typeface="Times New Roman" panose="02020603050405020304" pitchFamily="18" charset="0"/>
            </a:rPr>
            <a:t>duc</a:t>
          </a:r>
          <a:r>
            <a:rPr lang="en-GB" sz="1800" kern="1200" dirty="0">
              <a:latin typeface="Times New Roman" panose="02020603050405020304" pitchFamily="18" charset="0"/>
              <a:cs typeface="Times New Roman" panose="02020603050405020304" pitchFamily="18" charset="0"/>
            </a:rPr>
            <a:t> la </a:t>
          </a:r>
          <a:r>
            <a:rPr lang="en-GB" sz="1800" kern="1200" dirty="0" err="1">
              <a:latin typeface="Times New Roman" panose="02020603050405020304" pitchFamily="18" charset="0"/>
              <a:cs typeface="Times New Roman" panose="02020603050405020304" pitchFamily="18" charset="0"/>
            </a:rPr>
            <a:t>expulzarea</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statului</a:t>
          </a:r>
          <a:r>
            <a:rPr lang="en-GB" sz="1800" kern="1200" dirty="0">
              <a:latin typeface="Times New Roman" panose="02020603050405020304" pitchFamily="18" charset="0"/>
              <a:cs typeface="Times New Roman" panose="02020603050405020304" pitchFamily="18" charset="0"/>
            </a:rPr>
            <a:t> de pe </a:t>
          </a:r>
          <a:r>
            <a:rPr lang="en-GB" sz="1800" kern="1200" dirty="0" err="1">
              <a:latin typeface="Times New Roman" panose="02020603050405020304" pitchFamily="18" charset="0"/>
              <a:cs typeface="Times New Roman" panose="02020603050405020304" pitchFamily="18" charset="0"/>
            </a:rPr>
            <a:t>scena</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politicii</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mondiale</a:t>
          </a:r>
          <a:r>
            <a:rPr lang="en-GB" sz="1800" kern="1200" dirty="0">
              <a:latin typeface="Times New Roman" panose="02020603050405020304" pitchFamily="18" charset="0"/>
              <a:cs typeface="Times New Roman" panose="02020603050405020304" pitchFamily="18" charset="0"/>
            </a:rPr>
            <a:t>, ci </a:t>
          </a:r>
          <a:r>
            <a:rPr lang="en-GB" sz="1800" kern="1200" dirty="0" err="1">
              <a:latin typeface="Times New Roman" panose="02020603050405020304" pitchFamily="18" charset="0"/>
              <a:cs typeface="Times New Roman" panose="02020603050405020304" pitchFamily="18" charset="0"/>
            </a:rPr>
            <a:t>doar</a:t>
          </a:r>
          <a:r>
            <a:rPr lang="en-GB" sz="1800" kern="1200" dirty="0">
              <a:latin typeface="Times New Roman" panose="02020603050405020304" pitchFamily="18" charset="0"/>
              <a:cs typeface="Times New Roman" panose="02020603050405020304" pitchFamily="18" charset="0"/>
            </a:rPr>
            <a:t> le </a:t>
          </a:r>
          <a:r>
            <a:rPr lang="en-GB" sz="1800" kern="1200" dirty="0" err="1">
              <a:latin typeface="Times New Roman" panose="02020603050405020304" pitchFamily="18" charset="0"/>
              <a:cs typeface="Times New Roman" panose="02020603050405020304" pitchFamily="18" charset="0"/>
            </a:rPr>
            <a:t>complică</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rolul</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în</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menținerea</a:t>
          </a:r>
          <a:r>
            <a:rPr lang="en-GB" sz="1800" kern="1200" dirty="0">
              <a:latin typeface="Times New Roman" panose="02020603050405020304" pitchFamily="18" charset="0"/>
              <a:cs typeface="Times New Roman" panose="02020603050405020304" pitchFamily="18" charset="0"/>
            </a:rPr>
            <a:t> </a:t>
          </a:r>
          <a:r>
            <a:rPr lang="en-GB" sz="1800" kern="1200" dirty="0" err="1">
              <a:latin typeface="Times New Roman" panose="02020603050405020304" pitchFamily="18" charset="0"/>
              <a:cs typeface="Times New Roman" panose="02020603050405020304" pitchFamily="18" charset="0"/>
            </a:rPr>
            <a:t>stabilității</a:t>
          </a:r>
          <a:r>
            <a:rPr lang="en-GB" sz="1800" kern="1200" dirty="0">
              <a:latin typeface="Times New Roman" panose="02020603050405020304" pitchFamily="18" charset="0"/>
              <a:cs typeface="Times New Roman" panose="02020603050405020304" pitchFamily="18" charset="0"/>
            </a:rPr>
            <a:t>.</a:t>
          </a:r>
          <a:endParaRPr lang="ru-RU" sz="1800" kern="1200" dirty="0"/>
        </a:p>
      </dsp:txBody>
      <dsp:txXfrm rot="10800000">
        <a:off x="2349931" y="4485390"/>
        <a:ext cx="5473153" cy="1725413"/>
      </dsp:txXfrm>
    </dsp:sp>
    <dsp:sp modelId="{65C0652C-56FF-4022-8D0A-32059ECDC669}">
      <dsp:nvSpPr>
        <dsp:cNvPr id="0" name=""/>
        <dsp:cNvSpPr/>
      </dsp:nvSpPr>
      <dsp:spPr>
        <a:xfrm>
          <a:off x="1055871" y="4485390"/>
          <a:ext cx="1725413" cy="172541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397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B691E-042A-4C64-B1E8-73BCBEAD92F0}">
      <dsp:nvSpPr>
        <dsp:cNvPr id="0" name=""/>
        <dsp:cNvSpPr/>
      </dsp:nvSpPr>
      <dsp:spPr>
        <a:xfrm>
          <a:off x="1804" y="0"/>
          <a:ext cx="2807761" cy="4841788"/>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rtl="0">
            <a:lnSpc>
              <a:spcPct val="90000"/>
            </a:lnSpc>
            <a:spcBef>
              <a:spcPct val="0"/>
            </a:spcBef>
            <a:spcAft>
              <a:spcPct val="35000"/>
            </a:spcAft>
          </a:pPr>
          <a:r>
            <a:rPr lang="ro-RO" sz="800" kern="1200" baseline="0" smtClean="0"/>
            <a:t>Piețele de capital au de-a face cu strângerea și investiția de bani în diverse întreprinderi umane. Creșterea integrării acestor piețe financiare între țări duce la apariția unei piețe globale de capital sau a unei piețe mondiale unice. Pe termen lung, circulația sporită a capitalului între țări tinde să favorizeze proprietarii de capital mai mult decât orice alt grup; pe termen scurt, proprietarii și lucrătorii din sectoare specifice din țările exportatoare de capital suportă o mare parte din sarcina ajustării la creșterea mișcării capitalului</a:t>
          </a:r>
          <a:endParaRPr lang="ro-RO" sz="800" kern="1200"/>
        </a:p>
      </dsp:txBody>
      <dsp:txXfrm>
        <a:off x="1804" y="1936715"/>
        <a:ext cx="2807761" cy="1936715"/>
      </dsp:txXfrm>
    </dsp:sp>
    <dsp:sp modelId="{97FF3617-E6A5-4702-8294-564A6B72CDC8}">
      <dsp:nvSpPr>
        <dsp:cNvPr id="0" name=""/>
        <dsp:cNvSpPr/>
      </dsp:nvSpPr>
      <dsp:spPr>
        <a:xfrm>
          <a:off x="599527" y="290507"/>
          <a:ext cx="1612315" cy="16123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914647-3F89-49C7-875C-5E321FA3F0D9}">
      <dsp:nvSpPr>
        <dsp:cNvPr id="0" name=""/>
        <dsp:cNvSpPr/>
      </dsp:nvSpPr>
      <dsp:spPr>
        <a:xfrm>
          <a:off x="2893799" y="0"/>
          <a:ext cx="2807761" cy="4841788"/>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rtl="0">
            <a:lnSpc>
              <a:spcPct val="90000"/>
            </a:lnSpc>
            <a:spcBef>
              <a:spcPct val="0"/>
            </a:spcBef>
            <a:spcAft>
              <a:spcPct val="35000"/>
            </a:spcAft>
          </a:pPr>
          <a:r>
            <a:rPr lang="ro-RO" sz="800" kern="1200" baseline="0" smtClean="0"/>
            <a:t>Cei care se opun integrării pieței de capital pe baza problemelor legate de drepturile omului sunt deranjați în special de diversele abuzuri despre care cred că sunt perpetuate de instituțiile globale și internaționale care, spun ei, promovează neoliberalismul fără a ține cont de standardele etice. </a:t>
          </a:r>
          <a:endParaRPr lang="ro-RO" sz="800" kern="1200"/>
        </a:p>
      </dsp:txBody>
      <dsp:txXfrm>
        <a:off x="2893799" y="1936715"/>
        <a:ext cx="2807761" cy="1936715"/>
      </dsp:txXfrm>
    </dsp:sp>
    <dsp:sp modelId="{FDFDF998-D1AE-4855-B69D-91831A2F8879}">
      <dsp:nvSpPr>
        <dsp:cNvPr id="0" name=""/>
        <dsp:cNvSpPr/>
      </dsp:nvSpPr>
      <dsp:spPr>
        <a:xfrm>
          <a:off x="3491522" y="290507"/>
          <a:ext cx="1612315" cy="16123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41A81-46F5-40FB-BD00-FDA803F54AAB}">
      <dsp:nvSpPr>
        <dsp:cNvPr id="0" name=""/>
        <dsp:cNvSpPr/>
      </dsp:nvSpPr>
      <dsp:spPr>
        <a:xfrm>
          <a:off x="5785793" y="0"/>
          <a:ext cx="2807761" cy="4841788"/>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rtl="0">
            <a:lnSpc>
              <a:spcPct val="90000"/>
            </a:lnSpc>
            <a:spcBef>
              <a:spcPct val="0"/>
            </a:spcBef>
            <a:spcAft>
              <a:spcPct val="35000"/>
            </a:spcAft>
          </a:pPr>
          <a:r>
            <a:rPr lang="ro-RO" sz="800" kern="1200" baseline="0" smtClean="0"/>
            <a:t>Țintele comune includ Banca Mondială (BM), Fondul Monetar Internațional (FMI), Organizația pentru Cooperare și Dezvoltare Economică (OCDE) și Organizația Mondială a Comerțului (OMC) și tratate de liber schimb precum Acordul de Liber Schimb din America de Nord (NAFTA). ), Zona de Liber Schimb a Americilor (ALCA), Acordul multilateral privind investițiile (AMI) și Acordul general privind comerțul cu servicii (GATS). Având în vedere decalajul economic dintre țările bogate și cele sărace, adepții mișcării susțin că comerțul liber, fără măsuri de protecție a celor subcapitalizați, va contribui doar la întărirea puterii națiunilor industrializate (deseori numite „Nordul” în opoziție cu cele în curs de dezvoltare). „Sudul” lumii).</a:t>
          </a:r>
          <a:endParaRPr lang="ro-RO" sz="800" kern="1200"/>
        </a:p>
      </dsp:txBody>
      <dsp:txXfrm>
        <a:off x="5785793" y="1936715"/>
        <a:ext cx="2807761" cy="1936715"/>
      </dsp:txXfrm>
    </dsp:sp>
    <dsp:sp modelId="{12A94C9D-F448-4A4F-83CA-2F4A1F509AE9}">
      <dsp:nvSpPr>
        <dsp:cNvPr id="0" name=""/>
        <dsp:cNvSpPr/>
      </dsp:nvSpPr>
      <dsp:spPr>
        <a:xfrm>
          <a:off x="6383516" y="290507"/>
          <a:ext cx="1612315" cy="16123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9F31B2-69B2-42D5-AA97-933DED915C06}">
      <dsp:nvSpPr>
        <dsp:cNvPr id="0" name=""/>
        <dsp:cNvSpPr/>
      </dsp:nvSpPr>
      <dsp:spPr>
        <a:xfrm>
          <a:off x="343814" y="3873430"/>
          <a:ext cx="7907731" cy="726268"/>
        </a:xfrm>
        <a:prstGeom prst="leftRightArrow">
          <a:avLst/>
        </a:prstGeom>
        <a:solidFill>
          <a:schemeClr val="accent1">
            <a:tint val="6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24DA6-E21A-4E10-9DD8-8979CCEC3149}">
      <dsp:nvSpPr>
        <dsp:cNvPr id="0" name=""/>
        <dsp:cNvSpPr/>
      </dsp:nvSpPr>
      <dsp:spPr>
        <a:xfrm>
          <a:off x="0" y="72177"/>
          <a:ext cx="8595360" cy="2083331"/>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o-RO" sz="1400" kern="1200" baseline="0" smtClean="0"/>
            <a:t>Ideologia corporativistă, care privilegiază drepturile corporațiilor (persoane artificiale sau juridice) față de cele ale persoanelor fizice, este un factor de bază în recenta expansiune rapidă a comerțului global. În ultimii ani, a existat un număr tot mai mare de cărți (Naomi Klein 2000). Fără logo, de exemplu) și filme (de exemplu, The Corporation &amp; Surplus) care popularizează o ideologie anti-corporatistă pentru public.</a:t>
          </a:r>
          <a:endParaRPr lang="ro-RO" sz="1400" kern="1200"/>
        </a:p>
      </dsp:txBody>
      <dsp:txXfrm>
        <a:off x="101700" y="173877"/>
        <a:ext cx="8391960" cy="1879931"/>
      </dsp:txXfrm>
    </dsp:sp>
    <dsp:sp modelId="{DD1DFF03-E19E-4FDE-9B9A-E71BA6D6F3A0}">
      <dsp:nvSpPr>
        <dsp:cNvPr id="0" name=""/>
        <dsp:cNvSpPr/>
      </dsp:nvSpPr>
      <dsp:spPr>
        <a:xfrm>
          <a:off x="0" y="2195828"/>
          <a:ext cx="8595360" cy="2083331"/>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o-RO" sz="1400" kern="1200" baseline="0" smtClean="0"/>
            <a:t>O ideologie contemporană înrudită, consumerismul, care încurajează achiziția personală de bunuri și servicii, conduce, de asemenea, globalizarea. Anticonsumismul este o mișcare socială împotriva echivalării fericirii personale cu consumul și cumpărarea de bunuri materiale. Preocuparea cu privire la tratamentul consumatorilor de către marile corporații a generat un activism substanțial și includerea educației consumatorilor în programele școlare. Activiștii sociali susțin că materialismul este conectat la comercializarea globală cu amănuntul și convergența furnizorilor, războiul, lăcomia, anomia, criminalitatea, degradarea mediului și starea generală de rău și nemulțumirea socială. O variație pe acest subiect este activismul postconsumator, cu accent strategic pe trecerea dincolo de consumerismul care provoacă dependență.</a:t>
          </a:r>
          <a:endParaRPr lang="ro-RO" sz="1400" kern="1200"/>
        </a:p>
      </dsp:txBody>
      <dsp:txXfrm>
        <a:off x="101700" y="2297528"/>
        <a:ext cx="8391960" cy="18799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06D1E-36A8-462D-A406-6362BF9EAAD9}">
      <dsp:nvSpPr>
        <dsp:cNvPr id="0" name=""/>
        <dsp:cNvSpPr/>
      </dsp:nvSpPr>
      <dsp:spPr>
        <a:xfrm>
          <a:off x="0" y="197842"/>
          <a:ext cx="5157216" cy="5157216"/>
        </a:xfrm>
        <a:prstGeom prst="pie">
          <a:avLst>
            <a:gd name="adj1" fmla="val 5400000"/>
            <a:gd name="adj2" fmla="val 1620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174F2-2E51-4251-BC16-2B1FC1F225C3}">
      <dsp:nvSpPr>
        <dsp:cNvPr id="0" name=""/>
        <dsp:cNvSpPr/>
      </dsp:nvSpPr>
      <dsp:spPr>
        <a:xfrm>
          <a:off x="2578608" y="197843"/>
          <a:ext cx="6016751" cy="5157216"/>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o-RO" sz="1200" kern="1200" baseline="0" smtClean="0"/>
            <a:t>Mișcarea pentru justiție globală este o colecție liberă de indivizi și grupuri – adesea denumite „mișcare a mișcărilor” – care susțin regulile comerțului echitabil și percep instituțiile actuale de integrare economică globală drept probleme. Mișcarea este adesea etichetată ca o mișcare anti-globalizare de către mass-media. Cei implicați, însă, neagă frecvent că sunt anti-globalizare, insistând că susțin globalizarea comunicării și a oamenilor și se opun doar expansiunii globale a puterii corporative. </a:t>
          </a:r>
          <a:endParaRPr lang="ro-RO" sz="1200" kern="1200"/>
        </a:p>
      </dsp:txBody>
      <dsp:txXfrm>
        <a:off x="2578608" y="197843"/>
        <a:ext cx="6016751" cy="1547168"/>
      </dsp:txXfrm>
    </dsp:sp>
    <dsp:sp modelId="{ABB22356-5BFC-4488-A59A-A096D9390B1D}">
      <dsp:nvSpPr>
        <dsp:cNvPr id="0" name=""/>
        <dsp:cNvSpPr/>
      </dsp:nvSpPr>
      <dsp:spPr>
        <a:xfrm>
          <a:off x="902514" y="1745011"/>
          <a:ext cx="3352187" cy="3352187"/>
        </a:xfrm>
        <a:prstGeom prst="pie">
          <a:avLst>
            <a:gd name="adj1" fmla="val 5400000"/>
            <a:gd name="adj2" fmla="val 1620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E3544-CBD2-427B-9E38-6D99439BA893}">
      <dsp:nvSpPr>
        <dsp:cNvPr id="0" name=""/>
        <dsp:cNvSpPr/>
      </dsp:nvSpPr>
      <dsp:spPr>
        <a:xfrm>
          <a:off x="2578608" y="1745011"/>
          <a:ext cx="6016751" cy="3352187"/>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o-RO" sz="1200" kern="1200" baseline="0" smtClean="0"/>
            <a:t>Mișcarea se bazează pe ideea justiției sociale, dorind crearea unei societăți sau instituții bazate pe principiile egalității și solidarității, pe valorile drepturilor omului și pe demnitatea fiecărei ființe umane. Inegalitatea socială în interiorul și între națiuni, inclusiv o decalaj digitală globală în creștere, este un punct focal al mișcării. </a:t>
          </a:r>
          <a:endParaRPr lang="ro-RO" sz="1200" kern="1200"/>
        </a:p>
      </dsp:txBody>
      <dsp:txXfrm>
        <a:off x="2578608" y="1745011"/>
        <a:ext cx="6016751" cy="1547162"/>
      </dsp:txXfrm>
    </dsp:sp>
    <dsp:sp modelId="{2083E871-BE5D-4798-8B49-2EFE038B8778}">
      <dsp:nvSpPr>
        <dsp:cNvPr id="0" name=""/>
        <dsp:cNvSpPr/>
      </dsp:nvSpPr>
      <dsp:spPr>
        <a:xfrm>
          <a:off x="1805026" y="3292174"/>
          <a:ext cx="1547163" cy="1547163"/>
        </a:xfrm>
        <a:prstGeom prst="pie">
          <a:avLst>
            <a:gd name="adj1" fmla="val 5400000"/>
            <a:gd name="adj2" fmla="val 1620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DBD83-F1FC-4CD8-AEE4-6DBE91415B3B}">
      <dsp:nvSpPr>
        <dsp:cNvPr id="0" name=""/>
        <dsp:cNvSpPr/>
      </dsp:nvSpPr>
      <dsp:spPr>
        <a:xfrm>
          <a:off x="2578608" y="3292174"/>
          <a:ext cx="6016751" cy="1547163"/>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o-RO" sz="1200" kern="1200" baseline="0" smtClean="0"/>
            <a:t>Multe organizații neguvernamentale au apărut acum pentru a lupta împotriva acestor inegalități cu care se confruntă mulți din America Latină, Africa și Asia. Câteva organizații neguvernamentale (ONG-uri) foarte populare și binecunoscute includ: War Child, Crucea Roșie, Free The Children și CARE International. Ei creează adesea parteneriate în care lucrează pentru îmbunătățirea vieții celor care trăiesc în țările în curs de dezvoltare prin construirea de școli, repararea infrastructurii, curățarea rezervelor de apă, achiziționarea de echipamente și materiale pentru spitale și alte eforturi de ajutor.</a:t>
          </a:r>
          <a:endParaRPr lang="ro-RO" sz="1200" kern="1200"/>
        </a:p>
      </dsp:txBody>
      <dsp:txXfrm>
        <a:off x="2578608" y="3292174"/>
        <a:ext cx="6016751" cy="1547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D5F80-1A60-4EA7-8BC8-F28FF7F3BC33}">
      <dsp:nvSpPr>
        <dsp:cNvPr id="0" name=""/>
        <dsp:cNvSpPr/>
      </dsp:nvSpPr>
      <dsp:spPr>
        <a:xfrm>
          <a:off x="0" y="-8309"/>
          <a:ext cx="1384994" cy="1384994"/>
        </a:xfrm>
        <a:prstGeom prst="pie">
          <a:avLst>
            <a:gd name="adj1" fmla="val 5400000"/>
            <a:gd name="adj2" fmla="val 1620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573B4-CD13-4751-99EB-A5EFA126E991}">
      <dsp:nvSpPr>
        <dsp:cNvPr id="0" name=""/>
        <dsp:cNvSpPr/>
      </dsp:nvSpPr>
      <dsp:spPr>
        <a:xfrm>
          <a:off x="667564" y="0"/>
          <a:ext cx="5047243" cy="1384994"/>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t>În </a:t>
          </a:r>
          <a:r>
            <a:rPr lang="en-GB" sz="1100" kern="1200" dirty="0" err="1" smtClean="0"/>
            <a:t>prezent</a:t>
          </a:r>
          <a:r>
            <a:rPr lang="en-GB" sz="1100" kern="1200" dirty="0" smtClean="0"/>
            <a:t>, </a:t>
          </a:r>
          <a:r>
            <a:rPr lang="en-GB" sz="1100" kern="1200" dirty="0" err="1" smtClean="0"/>
            <a:t>comunitatea</a:t>
          </a:r>
          <a:r>
            <a:rPr lang="en-GB" sz="1100" kern="1200" dirty="0" smtClean="0"/>
            <a:t> </a:t>
          </a:r>
          <a:r>
            <a:rPr lang="en-GB" sz="1100" kern="1200" dirty="0" err="1" smtClean="0"/>
            <a:t>mondială</a:t>
          </a:r>
          <a:r>
            <a:rPr lang="en-GB" sz="1100" kern="1200" dirty="0" smtClean="0"/>
            <a:t> </a:t>
          </a:r>
          <a:r>
            <a:rPr lang="en-GB" sz="1100" kern="1200" dirty="0" err="1" smtClean="0"/>
            <a:t>este</a:t>
          </a:r>
          <a:r>
            <a:rPr lang="en-GB" sz="1100" kern="1200" dirty="0" smtClean="0"/>
            <a:t> </a:t>
          </a:r>
          <a:r>
            <a:rPr lang="en-GB" sz="1100" kern="1200" dirty="0" err="1" smtClean="0"/>
            <a:t>unită</a:t>
          </a:r>
          <a:r>
            <a:rPr lang="en-GB" sz="1100" kern="1200" dirty="0" smtClean="0"/>
            <a:t> de </a:t>
          </a:r>
          <a:r>
            <a:rPr lang="en-GB" sz="1100" kern="1200" dirty="0" err="1" smtClean="0"/>
            <a:t>tendințe</a:t>
          </a:r>
          <a:r>
            <a:rPr lang="en-GB" sz="1100" kern="1200" dirty="0" smtClean="0"/>
            <a:t> </a:t>
          </a:r>
          <a:r>
            <a:rPr lang="en-GB" sz="1100" kern="1200" dirty="0" err="1" smtClean="0"/>
            <a:t>economice</a:t>
          </a:r>
          <a:r>
            <a:rPr lang="en-GB" sz="1100" kern="1200" dirty="0" smtClean="0"/>
            <a:t>, </a:t>
          </a:r>
          <a:r>
            <a:rPr lang="en-GB" sz="1100" kern="1200" dirty="0" err="1" smtClean="0"/>
            <a:t>politice</a:t>
          </a:r>
          <a:r>
            <a:rPr lang="en-GB" sz="1100" kern="1200" dirty="0" smtClean="0"/>
            <a:t> </a:t>
          </a:r>
          <a:r>
            <a:rPr lang="en-GB" sz="1100" kern="1200" dirty="0" err="1" smtClean="0"/>
            <a:t>și</a:t>
          </a:r>
          <a:r>
            <a:rPr lang="en-GB" sz="1100" kern="1200" dirty="0" smtClean="0"/>
            <a:t> </a:t>
          </a:r>
          <a:r>
            <a:rPr lang="en-GB" sz="1100" kern="1200" dirty="0" err="1" smtClean="0"/>
            <a:t>sociale</a:t>
          </a:r>
          <a:r>
            <a:rPr lang="en-GB" sz="1100" kern="1200" dirty="0" smtClean="0"/>
            <a:t> </a:t>
          </a:r>
          <a:r>
            <a:rPr lang="en-GB" sz="1100" kern="1200" dirty="0" err="1" smtClean="0"/>
            <a:t>comune</a:t>
          </a:r>
          <a:r>
            <a:rPr lang="en-GB" sz="1100" kern="1200" dirty="0" smtClean="0"/>
            <a:t>. </a:t>
          </a:r>
          <a:r>
            <a:rPr lang="en-GB" sz="1100" kern="1200" dirty="0" err="1" smtClean="0"/>
            <a:t>Astăzi</a:t>
          </a:r>
          <a:r>
            <a:rPr lang="en-GB" sz="1100" kern="1200" dirty="0" smtClean="0"/>
            <a:t>, </a:t>
          </a:r>
          <a:r>
            <a:rPr lang="en-GB" sz="1100" kern="1200" dirty="0" err="1" smtClean="0"/>
            <a:t>lumea</a:t>
          </a:r>
          <a:r>
            <a:rPr lang="en-GB" sz="1100" kern="1200" dirty="0" smtClean="0"/>
            <a:t> a devenit un </a:t>
          </a:r>
          <a:r>
            <a:rPr lang="en-GB" sz="1100" kern="1200" dirty="0" err="1" smtClean="0"/>
            <a:t>sistem</a:t>
          </a:r>
          <a:r>
            <a:rPr lang="en-GB" sz="1100" kern="1200" dirty="0" smtClean="0"/>
            <a:t> social cu </a:t>
          </a:r>
          <a:r>
            <a:rPr lang="en-GB" sz="1100" kern="1200" dirty="0" err="1" smtClean="0"/>
            <a:t>adevărat</a:t>
          </a:r>
          <a:r>
            <a:rPr lang="en-GB" sz="1100" kern="1200" dirty="0" smtClean="0"/>
            <a:t> </a:t>
          </a:r>
          <a:r>
            <a:rPr lang="en-GB" sz="1100" kern="1200" dirty="0" err="1" smtClean="0"/>
            <a:t>unificat</a:t>
          </a:r>
          <a:r>
            <a:rPr lang="en-GB" sz="1100" kern="1200" dirty="0" smtClean="0"/>
            <a:t> ca </a:t>
          </a:r>
          <a:r>
            <a:rPr lang="en-GB" sz="1100" kern="1200" dirty="0" err="1" smtClean="0"/>
            <a:t>urmare</a:t>
          </a:r>
          <a:r>
            <a:rPr lang="en-GB" sz="1100" kern="1200" dirty="0" smtClean="0"/>
            <a:t> a </a:t>
          </a:r>
          <a:r>
            <a:rPr lang="en-GB" sz="1100" kern="1200" dirty="0" err="1" smtClean="0"/>
            <a:t>întăririi</a:t>
          </a:r>
          <a:r>
            <a:rPr lang="en-GB" sz="1100" kern="1200" dirty="0" smtClean="0"/>
            <a:t> </a:t>
          </a:r>
          <a:r>
            <a:rPr lang="en-GB" sz="1100" kern="1200" dirty="0" err="1" smtClean="0"/>
            <a:t>relației</a:t>
          </a:r>
          <a:r>
            <a:rPr lang="en-GB" sz="1100" kern="1200" dirty="0" smtClean="0"/>
            <a:t> de </a:t>
          </a:r>
          <a:r>
            <a:rPr lang="en-GB" sz="1100" kern="1200" dirty="0" err="1" smtClean="0"/>
            <a:t>interdependență</a:t>
          </a:r>
          <a:r>
            <a:rPr lang="en-GB" sz="1100" kern="1200" dirty="0" smtClean="0"/>
            <a:t> care </a:t>
          </a:r>
          <a:r>
            <a:rPr lang="en-GB" sz="1100" kern="1200" dirty="0" err="1" smtClean="0"/>
            <a:t>afectează</a:t>
          </a:r>
          <a:r>
            <a:rPr lang="en-GB" sz="1100" kern="1200" dirty="0" smtClean="0"/>
            <a:t> </a:t>
          </a:r>
          <a:r>
            <a:rPr lang="en-GB" sz="1100" kern="1200" dirty="0" err="1" smtClean="0"/>
            <a:t>aproape</a:t>
          </a:r>
          <a:r>
            <a:rPr lang="en-GB" sz="1100" kern="1200" dirty="0" smtClean="0"/>
            <a:t> </a:t>
          </a:r>
          <a:r>
            <a:rPr lang="en-GB" sz="1100" kern="1200" dirty="0" err="1" smtClean="0"/>
            <a:t>toată</a:t>
          </a:r>
          <a:r>
            <a:rPr lang="en-GB" sz="1100" kern="1200" dirty="0" smtClean="0"/>
            <a:t> </a:t>
          </a:r>
          <a:r>
            <a:rPr lang="en-GB" sz="1100" kern="1200" dirty="0" err="1" smtClean="0"/>
            <a:t>lumea</a:t>
          </a:r>
          <a:r>
            <a:rPr lang="en-GB" sz="1100" kern="1200" dirty="0" smtClean="0"/>
            <a:t> de </a:t>
          </a:r>
          <a:r>
            <a:rPr lang="en-GB" sz="1100" kern="1200" dirty="0" err="1" smtClean="0"/>
            <a:t>astăzi</a:t>
          </a:r>
          <a:r>
            <a:rPr lang="en-GB" sz="1100" kern="1200" dirty="0" smtClean="0"/>
            <a:t>. </a:t>
          </a:r>
          <a:r>
            <a:rPr lang="en-GB" sz="1100" kern="1200" dirty="0" err="1" smtClean="0"/>
            <a:t>Sistemul</a:t>
          </a:r>
          <a:r>
            <a:rPr lang="en-GB" sz="1100" kern="1200" dirty="0" smtClean="0"/>
            <a:t> global nu </a:t>
          </a:r>
          <a:r>
            <a:rPr lang="en-GB" sz="1100" kern="1200" dirty="0" err="1" smtClean="0"/>
            <a:t>este</a:t>
          </a:r>
          <a:r>
            <a:rPr lang="en-GB" sz="1100" kern="1200" dirty="0" smtClean="0"/>
            <a:t> </a:t>
          </a:r>
          <a:r>
            <a:rPr lang="en-GB" sz="1100" kern="1200" dirty="0" err="1" smtClean="0"/>
            <a:t>doar</a:t>
          </a:r>
          <a:r>
            <a:rPr lang="en-GB" sz="1100" kern="1200" dirty="0" smtClean="0"/>
            <a:t> un </a:t>
          </a:r>
          <a:r>
            <a:rPr lang="en-GB" sz="1100" kern="1200" dirty="0" err="1" smtClean="0"/>
            <a:t>mediu</a:t>
          </a:r>
          <a:r>
            <a:rPr lang="en-GB" sz="1100" kern="1200" dirty="0" smtClean="0"/>
            <a:t> </a:t>
          </a:r>
          <a:r>
            <a:rPr lang="en-GB" sz="1100" kern="1200" dirty="0" err="1" smtClean="0"/>
            <a:t>în</a:t>
          </a:r>
          <a:r>
            <a:rPr lang="en-GB" sz="1100" kern="1200" dirty="0" smtClean="0"/>
            <a:t> care </a:t>
          </a:r>
          <a:r>
            <a:rPr lang="en-GB" sz="1100" kern="1200" dirty="0" err="1" smtClean="0"/>
            <a:t>diferite</a:t>
          </a:r>
          <a:r>
            <a:rPr lang="en-GB" sz="1100" kern="1200" dirty="0" smtClean="0"/>
            <a:t> </a:t>
          </a:r>
          <a:r>
            <a:rPr lang="en-GB" sz="1100" kern="1200" dirty="0" err="1" smtClean="0"/>
            <a:t>societăți</a:t>
          </a:r>
          <a:r>
            <a:rPr lang="en-GB" sz="1100" kern="1200" dirty="0" smtClean="0"/>
            <a:t> </a:t>
          </a:r>
          <a:r>
            <a:rPr lang="en-GB" sz="1100" kern="1200" dirty="0" err="1" smtClean="0"/>
            <a:t>cresc</a:t>
          </a:r>
          <a:r>
            <a:rPr lang="en-GB" sz="1100" kern="1200" dirty="0" smtClean="0"/>
            <a:t> </a:t>
          </a:r>
          <a:r>
            <a:rPr lang="en-GB" sz="1100" kern="1200" dirty="0" err="1" smtClean="0"/>
            <a:t>și</a:t>
          </a:r>
          <a:r>
            <a:rPr lang="en-GB" sz="1100" kern="1200" dirty="0" smtClean="0"/>
            <a:t> se </a:t>
          </a:r>
          <a:r>
            <a:rPr lang="en-GB" sz="1100" kern="1200" dirty="0" err="1" smtClean="0"/>
            <a:t>schimbă</a:t>
          </a:r>
          <a:r>
            <a:rPr lang="ro-RO" sz="1100" kern="1200" dirty="0" smtClean="0"/>
            <a:t>, l</a:t>
          </a:r>
          <a:r>
            <a:rPr lang="en-GB" sz="1100" kern="1200" dirty="0" err="1" smtClean="0"/>
            <a:t>egăturile</a:t>
          </a:r>
          <a:r>
            <a:rPr lang="en-GB" sz="1100" kern="1200" dirty="0" smtClean="0"/>
            <a:t> </a:t>
          </a:r>
          <a:r>
            <a:rPr lang="en-GB" sz="1100" kern="1200" dirty="0" err="1" smtClean="0"/>
            <a:t>sociale</a:t>
          </a:r>
          <a:r>
            <a:rPr lang="en-GB" sz="1100" kern="1200" dirty="0" smtClean="0"/>
            <a:t>, </a:t>
          </a:r>
          <a:r>
            <a:rPr lang="en-GB" sz="1100" kern="1200" dirty="0" err="1" smtClean="0"/>
            <a:t>politice</a:t>
          </a:r>
          <a:r>
            <a:rPr lang="en-GB" sz="1100" kern="1200" dirty="0" smtClean="0"/>
            <a:t> </a:t>
          </a:r>
          <a:r>
            <a:rPr lang="en-GB" sz="1100" kern="1200" dirty="0" err="1" smtClean="0"/>
            <a:t>și</a:t>
          </a:r>
          <a:r>
            <a:rPr lang="en-GB" sz="1100" kern="1200" dirty="0" smtClean="0"/>
            <a:t> </a:t>
          </a:r>
          <a:r>
            <a:rPr lang="en-GB" sz="1100" kern="1200" dirty="0" err="1" smtClean="0"/>
            <a:t>economice</a:t>
          </a:r>
          <a:r>
            <a:rPr lang="en-GB" sz="1100" kern="1200" dirty="0" smtClean="0"/>
            <a:t> </a:t>
          </a:r>
          <a:r>
            <a:rPr lang="en-GB" sz="1100" kern="1200" dirty="0" err="1" smtClean="0"/>
            <a:t>trec</a:t>
          </a:r>
          <a:r>
            <a:rPr lang="en-GB" sz="1100" kern="1200" dirty="0" smtClean="0"/>
            <a:t> </a:t>
          </a:r>
          <a:r>
            <a:rPr lang="en-GB" sz="1100" kern="1200" dirty="0" err="1" smtClean="0"/>
            <a:t>granițele</a:t>
          </a:r>
          <a:r>
            <a:rPr lang="en-GB" sz="1100" kern="1200" dirty="0" smtClean="0"/>
            <a:t> </a:t>
          </a:r>
          <a:r>
            <a:rPr lang="en-GB" sz="1100" kern="1200" dirty="0" err="1" smtClean="0"/>
            <a:t>statelor</a:t>
          </a:r>
          <a:r>
            <a:rPr lang="en-GB" sz="1100" kern="1200" dirty="0" smtClean="0"/>
            <a:t> </a:t>
          </a:r>
          <a:r>
            <a:rPr lang="en-GB" sz="1100" kern="1200" dirty="0" err="1" smtClean="0"/>
            <a:t>și</a:t>
          </a:r>
          <a:r>
            <a:rPr lang="en-GB" sz="1100" kern="1200" dirty="0" smtClean="0"/>
            <a:t> </a:t>
          </a:r>
          <a:r>
            <a:rPr lang="en-GB" sz="1100" kern="1200" dirty="0" err="1" smtClean="0"/>
            <a:t>invadează</a:t>
          </a:r>
          <a:r>
            <a:rPr lang="en-GB" sz="1100" kern="1200" dirty="0" smtClean="0"/>
            <a:t> </a:t>
          </a:r>
          <a:r>
            <a:rPr lang="en-GB" sz="1100" kern="1200" dirty="0" err="1" smtClean="0"/>
            <a:t>imperios</a:t>
          </a:r>
          <a:r>
            <a:rPr lang="en-GB" sz="1100" kern="1200" dirty="0" smtClean="0"/>
            <a:t> </a:t>
          </a:r>
          <a:r>
            <a:rPr lang="en-GB" sz="1100" kern="1200" dirty="0" err="1" smtClean="0"/>
            <a:t>soarta</a:t>
          </a:r>
          <a:r>
            <a:rPr lang="en-GB" sz="1100" kern="1200" dirty="0" smtClean="0"/>
            <a:t> </a:t>
          </a:r>
          <a:r>
            <a:rPr lang="en-GB" sz="1100" kern="1200" dirty="0" err="1" smtClean="0"/>
            <a:t>oamenilor</a:t>
          </a:r>
          <a:r>
            <a:rPr lang="en-GB" sz="1100" kern="1200" dirty="0" smtClean="0"/>
            <a:t> care </a:t>
          </a:r>
          <a:r>
            <a:rPr lang="en-GB" sz="1100" kern="1200" dirty="0" err="1" smtClean="0"/>
            <a:t>trăiesc</a:t>
          </a:r>
          <a:r>
            <a:rPr lang="en-GB" sz="1100" kern="1200" dirty="0" smtClean="0"/>
            <a:t> </a:t>
          </a:r>
          <a:r>
            <a:rPr lang="en-GB" sz="1100" kern="1200" dirty="0" err="1" smtClean="0"/>
            <a:t>în</a:t>
          </a:r>
          <a:r>
            <a:rPr lang="en-GB" sz="1100" kern="1200" dirty="0" smtClean="0"/>
            <a:t> </a:t>
          </a:r>
          <a:r>
            <a:rPr lang="en-GB" sz="1100" kern="1200" dirty="0" err="1" smtClean="0"/>
            <a:t>ele</a:t>
          </a:r>
          <a:r>
            <a:rPr lang="en-GB" sz="1100" kern="1200" dirty="0" smtClean="0"/>
            <a:t>. </a:t>
          </a:r>
          <a:r>
            <a:rPr lang="en-GB" sz="1100" kern="1200" dirty="0" err="1" smtClean="0"/>
            <a:t>Sociologii</a:t>
          </a:r>
          <a:r>
            <a:rPr lang="en-GB" sz="1100" kern="1200" dirty="0" smtClean="0"/>
            <a:t> se </a:t>
          </a:r>
          <a:r>
            <a:rPr lang="en-GB" sz="1100" kern="1200" dirty="0" err="1" smtClean="0"/>
            <a:t>referă</a:t>
          </a:r>
          <a:r>
            <a:rPr lang="en-GB" sz="1100" kern="1200" dirty="0" smtClean="0"/>
            <a:t> la </a:t>
          </a:r>
          <a:r>
            <a:rPr lang="en-GB" sz="1100" kern="1200" dirty="0" err="1" smtClean="0"/>
            <a:t>această</a:t>
          </a:r>
          <a:r>
            <a:rPr lang="en-GB" sz="1100" kern="1200" dirty="0" smtClean="0"/>
            <a:t> </a:t>
          </a:r>
          <a:r>
            <a:rPr lang="en-GB" sz="1100" kern="1200" dirty="0" err="1" smtClean="0"/>
            <a:t>interdependență</a:t>
          </a:r>
          <a:r>
            <a:rPr lang="en-GB" sz="1100" kern="1200" dirty="0" smtClean="0"/>
            <a:t> </a:t>
          </a:r>
          <a:r>
            <a:rPr lang="en-GB" sz="1100" kern="1200" dirty="0" err="1" smtClean="0"/>
            <a:t>crescută</a:t>
          </a:r>
          <a:r>
            <a:rPr lang="en-GB" sz="1100" kern="1200" dirty="0" smtClean="0"/>
            <a:t> a </a:t>
          </a:r>
          <a:r>
            <a:rPr lang="en-GB" sz="1100" kern="1200" dirty="0" err="1" smtClean="0"/>
            <a:t>comunității</a:t>
          </a:r>
          <a:r>
            <a:rPr lang="en-GB" sz="1100" kern="1200" dirty="0" smtClean="0"/>
            <a:t> </a:t>
          </a:r>
          <a:r>
            <a:rPr lang="en-GB" sz="1100" kern="1200" dirty="0" err="1" smtClean="0"/>
            <a:t>mondiale</a:t>
          </a:r>
          <a:r>
            <a:rPr lang="en-GB" sz="1100" kern="1200" dirty="0" smtClean="0"/>
            <a:t> </a:t>
          </a:r>
          <a:r>
            <a:rPr lang="en-GB" sz="1100" kern="1200" dirty="0" err="1" smtClean="0"/>
            <a:t>prin</a:t>
          </a:r>
          <a:r>
            <a:rPr lang="en-GB" sz="1100" kern="1200" dirty="0" smtClean="0"/>
            <a:t> </a:t>
          </a:r>
          <a:r>
            <a:rPr lang="en-GB" sz="1100" kern="1200" dirty="0" err="1" smtClean="0"/>
            <a:t>termenul</a:t>
          </a:r>
          <a:r>
            <a:rPr lang="en-GB" sz="1100" kern="1200" dirty="0" smtClean="0"/>
            <a:t> universal „</a:t>
          </a:r>
          <a:r>
            <a:rPr lang="en-GB" sz="1100" kern="1200" dirty="0" err="1" smtClean="0"/>
            <a:t>globalizare</a:t>
          </a:r>
          <a:r>
            <a:rPr lang="en-GB" sz="1100" kern="1200" dirty="0" smtClean="0"/>
            <a:t>”</a:t>
          </a:r>
          <a:r>
            <a:rPr lang="ro-RO" sz="1100" kern="1200" dirty="0" smtClean="0"/>
            <a:t>.</a:t>
          </a:r>
          <a:endParaRPr lang="ro-RO" sz="1100" kern="1200" dirty="0"/>
        </a:p>
      </dsp:txBody>
      <dsp:txXfrm>
        <a:off x="667564" y="0"/>
        <a:ext cx="5047243" cy="1384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3C118-4AD1-4C9F-B6EA-80BE91C419B3}">
      <dsp:nvSpPr>
        <dsp:cNvPr id="0" name=""/>
        <dsp:cNvSpPr/>
      </dsp:nvSpPr>
      <dsp:spPr>
        <a:xfrm>
          <a:off x="0" y="0"/>
          <a:ext cx="1395356" cy="1395356"/>
        </a:xfrm>
        <a:prstGeom prst="pie">
          <a:avLst>
            <a:gd name="adj1" fmla="val 5400000"/>
            <a:gd name="adj2" fmla="val 1620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DC979-5760-40C7-B802-53B240C30E5C}">
      <dsp:nvSpPr>
        <dsp:cNvPr id="0" name=""/>
        <dsp:cNvSpPr/>
      </dsp:nvSpPr>
      <dsp:spPr>
        <a:xfrm>
          <a:off x="697677" y="0"/>
          <a:ext cx="6014651" cy="1395356"/>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t>Rădăcinile </a:t>
          </a:r>
          <a:r>
            <a:rPr lang="en-GB" sz="1100" kern="1200" dirty="0" err="1" smtClean="0"/>
            <a:t>istorice</a:t>
          </a:r>
          <a:r>
            <a:rPr lang="en-GB" sz="1100" kern="1200" dirty="0" smtClean="0"/>
            <a:t> ale </a:t>
          </a:r>
          <a:r>
            <a:rPr lang="en-GB" sz="1100" kern="1200" dirty="0" err="1" smtClean="0"/>
            <a:t>globalizării</a:t>
          </a:r>
          <a:r>
            <a:rPr lang="en-GB" sz="1100" kern="1200" dirty="0" smtClean="0"/>
            <a:t> se </a:t>
          </a:r>
          <a:r>
            <a:rPr lang="en-GB" sz="1100" kern="1200" dirty="0" err="1" smtClean="0"/>
            <a:t>întorc</a:t>
          </a:r>
          <a:r>
            <a:rPr lang="en-GB" sz="1100" kern="1200" dirty="0" smtClean="0"/>
            <a:t> la </a:t>
          </a:r>
          <a:r>
            <a:rPr lang="en-GB" sz="1100" kern="1200" dirty="0" err="1" smtClean="0"/>
            <a:t>procesul</a:t>
          </a:r>
          <a:r>
            <a:rPr lang="en-GB" sz="1100" kern="1200" dirty="0" smtClean="0"/>
            <a:t> de </a:t>
          </a:r>
          <a:r>
            <a:rPr lang="en-GB" sz="1100" kern="1200" dirty="0" err="1" smtClean="0"/>
            <a:t>internaționalizare</a:t>
          </a:r>
          <a:r>
            <a:rPr lang="en-GB" sz="1100" kern="1200" dirty="0" smtClean="0"/>
            <a:t>, care, din </a:t>
          </a:r>
          <a:r>
            <a:rPr lang="en-GB" sz="1100" kern="1200" dirty="0" err="1" smtClean="0"/>
            <a:t>punctul</a:t>
          </a:r>
          <a:r>
            <a:rPr lang="en-GB" sz="1100" kern="1200" dirty="0" smtClean="0"/>
            <a:t> de </a:t>
          </a:r>
          <a:r>
            <a:rPr lang="en-GB" sz="1100" kern="1200" dirty="0" err="1" smtClean="0"/>
            <a:t>vedere</a:t>
          </a:r>
          <a:r>
            <a:rPr lang="en-GB" sz="1100" kern="1200" dirty="0" smtClean="0"/>
            <a:t> al </a:t>
          </a:r>
          <a:r>
            <a:rPr lang="en-GB" sz="1100" kern="1200" dirty="0" err="1" smtClean="0"/>
            <a:t>țărilor</a:t>
          </a:r>
          <a:r>
            <a:rPr lang="en-GB" sz="1100" kern="1200" dirty="0" smtClean="0"/>
            <a:t> </a:t>
          </a:r>
          <a:r>
            <a:rPr lang="en-GB" sz="1100" kern="1200" dirty="0" err="1" smtClean="0"/>
            <a:t>individuale</a:t>
          </a:r>
          <a:r>
            <a:rPr lang="en-GB" sz="1100" kern="1200" dirty="0" smtClean="0"/>
            <a:t>, se </a:t>
          </a:r>
          <a:r>
            <a:rPr lang="en-GB" sz="1100" kern="1200" dirty="0" err="1" smtClean="0"/>
            <a:t>dezvoltă</a:t>
          </a:r>
          <a:r>
            <a:rPr lang="en-GB" sz="1100" kern="1200" dirty="0" smtClean="0"/>
            <a:t> </a:t>
          </a:r>
          <a:r>
            <a:rPr lang="en-GB" sz="1100" kern="1200" dirty="0" err="1" smtClean="0"/>
            <a:t>în</a:t>
          </a:r>
          <a:r>
            <a:rPr lang="en-GB" sz="1100" kern="1200" dirty="0" smtClean="0"/>
            <a:t> </a:t>
          </a:r>
          <a:r>
            <a:rPr lang="en-GB" sz="1100" kern="1200" dirty="0" err="1" smtClean="0"/>
            <a:t>două</a:t>
          </a:r>
          <a:r>
            <a:rPr lang="en-GB" sz="1100" kern="1200" dirty="0" smtClean="0"/>
            <a:t> </a:t>
          </a:r>
          <a:r>
            <a:rPr lang="en-GB" sz="1100" kern="1200" dirty="0" err="1" smtClean="0"/>
            <a:t>direcții</a:t>
          </a:r>
          <a:r>
            <a:rPr lang="en-GB" sz="1100" kern="1200" dirty="0" smtClean="0"/>
            <a:t> - </a:t>
          </a:r>
          <a:r>
            <a:rPr lang="en-GB" sz="1100" kern="1200" dirty="0" err="1" smtClean="0"/>
            <a:t>spre</a:t>
          </a:r>
          <a:r>
            <a:rPr lang="en-GB" sz="1100" kern="1200" dirty="0" smtClean="0"/>
            <a:t> interior </a:t>
          </a:r>
          <a:r>
            <a:rPr lang="en-GB" sz="1100" kern="1200" dirty="0" err="1" smtClean="0"/>
            <a:t>și</a:t>
          </a:r>
          <a:r>
            <a:rPr lang="en-GB" sz="1100" kern="1200" dirty="0" smtClean="0"/>
            <a:t> </a:t>
          </a:r>
          <a:r>
            <a:rPr lang="en-GB" sz="1100" kern="1200" dirty="0" err="1" smtClean="0"/>
            <a:t>spre</a:t>
          </a:r>
          <a:r>
            <a:rPr lang="en-GB" sz="1100" kern="1200" dirty="0" smtClean="0"/>
            <a:t> exterior. </a:t>
          </a:r>
          <a:r>
            <a:rPr lang="en-GB" sz="1100" kern="1200" dirty="0" err="1" smtClean="0"/>
            <a:t>Dezvoltarea</a:t>
          </a:r>
          <a:r>
            <a:rPr lang="en-GB" sz="1100" kern="1200" dirty="0" smtClean="0"/>
            <a:t> </a:t>
          </a:r>
          <a:r>
            <a:rPr lang="en-GB" sz="1100" kern="1200" dirty="0" err="1" smtClean="0"/>
            <a:t>internă</a:t>
          </a:r>
          <a:r>
            <a:rPr lang="en-GB" sz="1100" kern="1200" dirty="0" smtClean="0"/>
            <a:t> </a:t>
          </a:r>
          <a:r>
            <a:rPr lang="en-GB" sz="1100" kern="1200" dirty="0" err="1" smtClean="0"/>
            <a:t>înseamnă</a:t>
          </a:r>
          <a:r>
            <a:rPr lang="en-GB" sz="1100" kern="1200" dirty="0" smtClean="0"/>
            <a:t> </a:t>
          </a:r>
          <a:r>
            <a:rPr lang="en-GB" sz="1100" kern="1200" dirty="0" err="1" smtClean="0"/>
            <a:t>că</a:t>
          </a:r>
          <a:r>
            <a:rPr lang="en-GB" sz="1100" kern="1200" dirty="0" smtClean="0"/>
            <a:t> </a:t>
          </a:r>
          <a:r>
            <a:rPr lang="en-GB" sz="1100" kern="1200" dirty="0" err="1" smtClean="0"/>
            <a:t>procesul</a:t>
          </a:r>
          <a:r>
            <a:rPr lang="en-GB" sz="1100" kern="1200" dirty="0" smtClean="0"/>
            <a:t> se </a:t>
          </a:r>
          <a:r>
            <a:rPr lang="en-GB" sz="1100" kern="1200" dirty="0" err="1" smtClean="0"/>
            <a:t>deplasează</a:t>
          </a:r>
          <a:r>
            <a:rPr lang="en-GB" sz="1100" kern="1200" dirty="0" smtClean="0"/>
            <a:t> </a:t>
          </a:r>
          <a:r>
            <a:rPr lang="en-GB" sz="1100" kern="1200" dirty="0" err="1" smtClean="0"/>
            <a:t>pe</a:t>
          </a:r>
          <a:r>
            <a:rPr lang="en-GB" sz="1100" kern="1200" dirty="0" smtClean="0"/>
            <a:t> </a:t>
          </a:r>
          <a:r>
            <a:rPr lang="en-GB" sz="1100" kern="1200" dirty="0" err="1" smtClean="0"/>
            <a:t>calea</a:t>
          </a:r>
          <a:r>
            <a:rPr lang="en-GB" sz="1100" kern="1200" dirty="0" smtClean="0"/>
            <a:t> </a:t>
          </a:r>
          <a:r>
            <a:rPr lang="en-GB" sz="1100" kern="1200" dirty="0" err="1" smtClean="0"/>
            <a:t>extinderii</a:t>
          </a:r>
          <a:r>
            <a:rPr lang="en-GB" sz="1100" kern="1200" dirty="0" smtClean="0"/>
            <a:t> </a:t>
          </a:r>
          <a:r>
            <a:rPr lang="en-GB" sz="1100" kern="1200" dirty="0" err="1" smtClean="0"/>
            <a:t>utilizării</a:t>
          </a:r>
          <a:r>
            <a:rPr lang="en-GB" sz="1100" kern="1200" dirty="0" smtClean="0"/>
            <a:t> </a:t>
          </a:r>
          <a:r>
            <a:rPr lang="en-GB" sz="1100" kern="1200" dirty="0" err="1" smtClean="0"/>
            <a:t>bunurilor</a:t>
          </a:r>
          <a:r>
            <a:rPr lang="en-GB" sz="1100" kern="1200" dirty="0" smtClean="0"/>
            <a:t> </a:t>
          </a:r>
          <a:r>
            <a:rPr lang="en-GB" sz="1100" kern="1200" dirty="0" err="1" smtClean="0"/>
            <a:t>străine</a:t>
          </a:r>
          <a:r>
            <a:rPr lang="en-GB" sz="1100" kern="1200" dirty="0" smtClean="0"/>
            <a:t>, a </a:t>
          </a:r>
          <a:r>
            <a:rPr lang="en-GB" sz="1100" kern="1200" dirty="0" err="1" smtClean="0"/>
            <a:t>capitalului</a:t>
          </a:r>
          <a:r>
            <a:rPr lang="en-GB" sz="1100" kern="1200" dirty="0" smtClean="0"/>
            <a:t>, a </a:t>
          </a:r>
          <a:r>
            <a:rPr lang="en-GB" sz="1100" kern="1200" dirty="0" err="1" smtClean="0"/>
            <a:t>serviciilor</a:t>
          </a:r>
          <a:r>
            <a:rPr lang="en-GB" sz="1100" kern="1200" dirty="0" smtClean="0"/>
            <a:t>, a </a:t>
          </a:r>
          <a:r>
            <a:rPr lang="en-GB" sz="1100" kern="1200" dirty="0" err="1" smtClean="0"/>
            <a:t>tehnologiei</a:t>
          </a:r>
          <a:r>
            <a:rPr lang="en-GB" sz="1100" kern="1200" dirty="0" smtClean="0"/>
            <a:t> </a:t>
          </a:r>
          <a:r>
            <a:rPr lang="en-GB" sz="1100" kern="1200" dirty="0" err="1" smtClean="0"/>
            <a:t>și</a:t>
          </a:r>
          <a:r>
            <a:rPr lang="en-GB" sz="1100" kern="1200" dirty="0" smtClean="0"/>
            <a:t> a </a:t>
          </a:r>
          <a:r>
            <a:rPr lang="en-GB" sz="1100" kern="1200" dirty="0" err="1" smtClean="0"/>
            <a:t>informațiilor</a:t>
          </a:r>
          <a:r>
            <a:rPr lang="en-GB" sz="1100" kern="1200" dirty="0" smtClean="0"/>
            <a:t> </a:t>
          </a:r>
          <a:r>
            <a:rPr lang="en-GB" sz="1100" kern="1200" dirty="0" err="1" smtClean="0"/>
            <a:t>în</a:t>
          </a:r>
          <a:r>
            <a:rPr lang="en-GB" sz="1100" kern="1200" dirty="0" smtClean="0"/>
            <a:t> </a:t>
          </a:r>
          <a:r>
            <a:rPr lang="en-GB" sz="1100" kern="1200" dirty="0" err="1" smtClean="0"/>
            <a:t>sfera</a:t>
          </a:r>
          <a:r>
            <a:rPr lang="en-GB" sz="1100" kern="1200" dirty="0" smtClean="0"/>
            <a:t> </a:t>
          </a:r>
          <a:r>
            <a:rPr lang="en-GB" sz="1100" kern="1200" dirty="0" err="1" smtClean="0"/>
            <a:t>consumului</a:t>
          </a:r>
          <a:r>
            <a:rPr lang="en-GB" sz="1100" kern="1200" dirty="0" smtClean="0"/>
            <a:t> intern al </a:t>
          </a:r>
          <a:r>
            <a:rPr lang="en-GB" sz="1100" kern="1200" dirty="0" err="1" smtClean="0"/>
            <a:t>unei</a:t>
          </a:r>
          <a:r>
            <a:rPr lang="en-GB" sz="1100" kern="1200" dirty="0" smtClean="0"/>
            <a:t> </a:t>
          </a:r>
          <a:r>
            <a:rPr lang="en-GB" sz="1100" kern="1200" dirty="0" err="1" smtClean="0"/>
            <a:t>țări</a:t>
          </a:r>
          <a:r>
            <a:rPr lang="en-GB" sz="1100" kern="1200" dirty="0" smtClean="0"/>
            <a:t> date. </a:t>
          </a:r>
          <a:r>
            <a:rPr lang="en-GB" sz="1100" kern="1200" dirty="0" err="1" smtClean="0"/>
            <a:t>Dezvoltarea</a:t>
          </a:r>
          <a:r>
            <a:rPr lang="en-GB" sz="1100" kern="1200" dirty="0" smtClean="0"/>
            <a:t> </a:t>
          </a:r>
          <a:r>
            <a:rPr lang="en-GB" sz="1100" kern="1200" dirty="0" err="1" smtClean="0"/>
            <a:t>exterioară</a:t>
          </a:r>
          <a:r>
            <a:rPr lang="en-GB" sz="1100" kern="1200" dirty="0" smtClean="0"/>
            <a:t> se </a:t>
          </a:r>
          <a:r>
            <a:rPr lang="en-GB" sz="1100" kern="1200" dirty="0" err="1" smtClean="0"/>
            <a:t>caracterizează</a:t>
          </a:r>
          <a:r>
            <a:rPr lang="en-GB" sz="1100" kern="1200" dirty="0" smtClean="0"/>
            <a:t> </a:t>
          </a:r>
          <a:r>
            <a:rPr lang="en-GB" sz="1100" kern="1200" dirty="0" err="1" smtClean="0"/>
            <a:t>prin</a:t>
          </a:r>
          <a:r>
            <a:rPr lang="en-GB" sz="1100" kern="1200" dirty="0" smtClean="0"/>
            <a:t> </a:t>
          </a:r>
          <a:r>
            <a:rPr lang="en-GB" sz="1100" kern="1200" dirty="0" err="1" smtClean="0"/>
            <a:t>predominarea</a:t>
          </a:r>
          <a:r>
            <a:rPr lang="en-GB" sz="1100" kern="1200" dirty="0" smtClean="0"/>
            <a:t> </a:t>
          </a:r>
          <a:r>
            <a:rPr lang="en-GB" sz="1100" kern="1200" dirty="0" err="1" smtClean="0"/>
            <a:t>orientării</a:t>
          </a:r>
          <a:r>
            <a:rPr lang="en-GB" sz="1100" kern="1200" dirty="0" smtClean="0"/>
            <a:t> </a:t>
          </a:r>
          <a:r>
            <a:rPr lang="en-GB" sz="1100" kern="1200" dirty="0" err="1" smtClean="0"/>
            <a:t>țărilor</a:t>
          </a:r>
          <a:r>
            <a:rPr lang="en-GB" sz="1100" kern="1200" dirty="0" smtClean="0"/>
            <a:t> </a:t>
          </a:r>
          <a:r>
            <a:rPr lang="en-GB" sz="1100" kern="1200" dirty="0" err="1" smtClean="0"/>
            <a:t>către</a:t>
          </a:r>
          <a:r>
            <a:rPr lang="en-GB" sz="1100" kern="1200" dirty="0" smtClean="0"/>
            <a:t> </a:t>
          </a:r>
          <a:r>
            <a:rPr lang="en-GB" sz="1100" kern="1200" dirty="0" err="1" smtClean="0"/>
            <a:t>piața</a:t>
          </a:r>
          <a:r>
            <a:rPr lang="en-GB" sz="1100" kern="1200" dirty="0" smtClean="0"/>
            <a:t> </a:t>
          </a:r>
          <a:r>
            <a:rPr lang="en-GB" sz="1100" kern="1200" dirty="0" err="1" smtClean="0"/>
            <a:t>mondială</a:t>
          </a:r>
          <a:r>
            <a:rPr lang="en-GB" sz="1100" kern="1200" dirty="0" smtClean="0"/>
            <a:t> </a:t>
          </a:r>
          <a:r>
            <a:rPr lang="en-GB" sz="1100" kern="1200" dirty="0" err="1" smtClean="0"/>
            <a:t>și</a:t>
          </a:r>
          <a:r>
            <a:rPr lang="en-GB" sz="1100" kern="1200" dirty="0" smtClean="0"/>
            <a:t> </a:t>
          </a:r>
          <a:r>
            <a:rPr lang="en-GB" sz="1100" kern="1200" dirty="0" err="1" smtClean="0"/>
            <a:t>expansiunea</a:t>
          </a:r>
          <a:r>
            <a:rPr lang="en-GB" sz="1100" kern="1200" dirty="0" smtClean="0"/>
            <a:t> </a:t>
          </a:r>
          <a:r>
            <a:rPr lang="en-GB" sz="1100" kern="1200" dirty="0" err="1" smtClean="0"/>
            <a:t>globală</a:t>
          </a:r>
          <a:r>
            <a:rPr lang="en-GB" sz="1100" kern="1200" dirty="0" smtClean="0"/>
            <a:t> a </a:t>
          </a:r>
          <a:r>
            <a:rPr lang="en-GB" sz="1100" kern="1200" dirty="0" err="1" smtClean="0"/>
            <a:t>firmelor</a:t>
          </a:r>
          <a:r>
            <a:rPr lang="en-GB" sz="1100" kern="1200" dirty="0" smtClean="0"/>
            <a:t> </a:t>
          </a:r>
          <a:r>
            <a:rPr lang="en-GB" sz="1100" kern="1200" dirty="0" err="1" smtClean="0"/>
            <a:t>în</a:t>
          </a:r>
          <a:r>
            <a:rPr lang="en-GB" sz="1100" kern="1200" dirty="0" smtClean="0"/>
            <a:t> </a:t>
          </a:r>
          <a:r>
            <a:rPr lang="en-GB" sz="1100" kern="1200" dirty="0" err="1" smtClean="0"/>
            <a:t>comerț</a:t>
          </a:r>
          <a:r>
            <a:rPr lang="en-GB" sz="1100" kern="1200" dirty="0" smtClean="0"/>
            <a:t>, </a:t>
          </a:r>
          <a:r>
            <a:rPr lang="en-GB" sz="1100" kern="1200" dirty="0" err="1" smtClean="0"/>
            <a:t>investiții</a:t>
          </a:r>
          <a:r>
            <a:rPr lang="en-GB" sz="1100" kern="1200" dirty="0" smtClean="0"/>
            <a:t> </a:t>
          </a:r>
          <a:r>
            <a:rPr lang="en-GB" sz="1100" kern="1200" dirty="0" err="1" smtClean="0"/>
            <a:t>și</a:t>
          </a:r>
          <a:r>
            <a:rPr lang="en-GB" sz="1100" kern="1200" dirty="0" smtClean="0"/>
            <a:t> </a:t>
          </a:r>
          <a:r>
            <a:rPr lang="en-GB" sz="1100" kern="1200" dirty="0" err="1" smtClean="0"/>
            <a:t>alte</a:t>
          </a:r>
          <a:r>
            <a:rPr lang="en-GB" sz="1100" kern="1200" dirty="0" smtClean="0"/>
            <a:t> </a:t>
          </a:r>
          <a:r>
            <a:rPr lang="en-GB" sz="1100" kern="1200" dirty="0" err="1" smtClean="0"/>
            <a:t>tranzacții</a:t>
          </a:r>
          <a:r>
            <a:rPr lang="en-GB" sz="1100" kern="1200" dirty="0" smtClean="0"/>
            <a:t>. </a:t>
          </a:r>
          <a:r>
            <a:rPr lang="en-GB" sz="1100" kern="1200" dirty="0" err="1" smtClean="0"/>
            <a:t>Principala</a:t>
          </a:r>
          <a:r>
            <a:rPr lang="en-GB" sz="1100" kern="1200" dirty="0" smtClean="0"/>
            <a:t> </a:t>
          </a:r>
          <a:r>
            <a:rPr lang="en-GB" sz="1100" kern="1200" dirty="0" err="1" smtClean="0"/>
            <a:t>consecință</a:t>
          </a:r>
          <a:r>
            <a:rPr lang="en-GB" sz="1100" kern="1200" dirty="0" smtClean="0"/>
            <a:t> a </a:t>
          </a:r>
          <a:r>
            <a:rPr lang="en-GB" sz="1100" kern="1200" dirty="0" err="1" smtClean="0"/>
            <a:t>acestui</a:t>
          </a:r>
          <a:r>
            <a:rPr lang="en-GB" sz="1100" kern="1200" dirty="0" smtClean="0"/>
            <a:t> </a:t>
          </a:r>
          <a:r>
            <a:rPr lang="en-GB" sz="1100" kern="1200" dirty="0" err="1" smtClean="0"/>
            <a:t>proces</a:t>
          </a:r>
          <a:r>
            <a:rPr lang="en-GB" sz="1100" kern="1200" dirty="0" smtClean="0"/>
            <a:t>, </a:t>
          </a:r>
          <a:r>
            <a:rPr lang="en-GB" sz="1100" kern="1200" dirty="0" err="1" smtClean="0"/>
            <a:t>alături</a:t>
          </a:r>
          <a:r>
            <a:rPr lang="en-GB" sz="1100" kern="1200" dirty="0" smtClean="0"/>
            <a:t> de </a:t>
          </a:r>
          <a:r>
            <a:rPr lang="en-GB" sz="1100" kern="1200" dirty="0" err="1" smtClean="0"/>
            <a:t>interdependența</a:t>
          </a:r>
          <a:r>
            <a:rPr lang="en-GB" sz="1100" kern="1200" dirty="0" smtClean="0"/>
            <a:t> </a:t>
          </a:r>
          <a:r>
            <a:rPr lang="en-GB" sz="1100" kern="1200" dirty="0" err="1" smtClean="0"/>
            <a:t>crescândă</a:t>
          </a:r>
          <a:r>
            <a:rPr lang="en-GB" sz="1100" kern="1200" dirty="0" smtClean="0"/>
            <a:t> a </a:t>
          </a:r>
          <a:r>
            <a:rPr lang="en-GB" sz="1100" kern="1200" dirty="0" err="1" smtClean="0"/>
            <a:t>statelor</a:t>
          </a:r>
          <a:r>
            <a:rPr lang="en-GB" sz="1100" kern="1200" dirty="0" smtClean="0"/>
            <a:t>, </a:t>
          </a:r>
          <a:r>
            <a:rPr lang="en-GB" sz="1100" kern="1200" dirty="0" err="1" smtClean="0"/>
            <a:t>este</a:t>
          </a:r>
          <a:r>
            <a:rPr lang="en-GB" sz="1100" kern="1200" dirty="0" smtClean="0"/>
            <a:t> </a:t>
          </a:r>
          <a:r>
            <a:rPr lang="en-GB" sz="1100" kern="1200" dirty="0" err="1" smtClean="0"/>
            <a:t>integrarea</a:t>
          </a:r>
          <a:r>
            <a:rPr lang="en-GB" sz="1100" kern="1200" dirty="0" smtClean="0"/>
            <a:t> </a:t>
          </a:r>
          <a:r>
            <a:rPr lang="en-GB" sz="1100" kern="1200" dirty="0" err="1" smtClean="0"/>
            <a:t>spațială</a:t>
          </a:r>
          <a:r>
            <a:rPr lang="en-GB" sz="1100" kern="1200" dirty="0" smtClean="0"/>
            <a:t> </a:t>
          </a:r>
          <a:r>
            <a:rPr lang="en-GB" sz="1100" kern="1200" dirty="0" err="1" smtClean="0"/>
            <a:t>și</a:t>
          </a:r>
          <a:r>
            <a:rPr lang="en-GB" sz="1100" kern="1200" dirty="0" smtClean="0"/>
            <a:t> </a:t>
          </a:r>
          <a:r>
            <a:rPr lang="en-GB" sz="1100" kern="1200" dirty="0" err="1" smtClean="0"/>
            <a:t>instituțională</a:t>
          </a:r>
          <a:r>
            <a:rPr lang="en-GB" sz="1100" kern="1200" dirty="0" smtClean="0"/>
            <a:t> a </a:t>
          </a:r>
          <a:r>
            <a:rPr lang="en-GB" sz="1100" kern="1200" dirty="0" err="1" smtClean="0"/>
            <a:t>piețelor</a:t>
          </a:r>
          <a:r>
            <a:rPr lang="en-GB" sz="1100" kern="1200" dirty="0" smtClean="0"/>
            <a:t>.</a:t>
          </a:r>
          <a:endParaRPr lang="ro-RO" sz="1100" kern="1200" dirty="0"/>
        </a:p>
      </dsp:txBody>
      <dsp:txXfrm>
        <a:off x="697677" y="0"/>
        <a:ext cx="6014651" cy="1395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42C66-2201-4121-848A-95623AE1B7B8}">
      <dsp:nvSpPr>
        <dsp:cNvPr id="0" name=""/>
        <dsp:cNvSpPr/>
      </dsp:nvSpPr>
      <dsp:spPr>
        <a:xfrm>
          <a:off x="0" y="79438"/>
          <a:ext cx="7441474" cy="15210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GB" sz="1300" kern="1200" smtClean="0"/>
            <a:t>Internaționalizarea a stimulat progresul economic. A dus la extinderea schimbului de valori materiale și intelectuale, a avut un efect benefic asupra contactelor dintre oameni. Cu toate acestea, acest proces a avut loc în anumite condiții economice și socio-politice. Natura însăși a procesului, a intereselor și a sistemului de valori s-a dovedit a fi foarte favorabilă doar pentru anumite grupuri de țări. De exemplu, colonialismul cu principiile sale de diviziune internațională a muncii pe zone întinse ale planetei a fost o manifestare tipică a acestui tip de efect și a beneficiilor asociate pentru țările metropolitane.</a:t>
          </a:r>
          <a:endParaRPr lang="ro-RO" sz="1300" kern="1200"/>
        </a:p>
      </dsp:txBody>
      <dsp:txXfrm>
        <a:off x="74249" y="153687"/>
        <a:ext cx="7292976" cy="1372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66542-9DED-4FBB-9D80-0AE0269C6EB7}">
      <dsp:nvSpPr>
        <dsp:cNvPr id="0" name=""/>
        <dsp:cNvSpPr/>
      </dsp:nvSpPr>
      <dsp:spPr>
        <a:xfrm>
          <a:off x="0" y="0"/>
          <a:ext cx="7441474" cy="1408679"/>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O componentă importantă a procesului de internaționalizare și una dintre sursele principale ale globalizării este fenomenul transnaționalizării, în cadrul căruia o anumită pondere din producție, consum, exporturi, importuri și venituri ale unei țări depinde de deciziile centrelor internaționale din afara unui stat dat. . Forțele de frunte aici sunt companiile transnaționale , care sunt ele însele atât rezultatul, cât și principalii actori ai internaționalizării.</a:t>
          </a:r>
          <a:endParaRPr lang="ro-RO" sz="1400" kern="1200"/>
        </a:p>
      </dsp:txBody>
      <dsp:txXfrm>
        <a:off x="68766" y="68766"/>
        <a:ext cx="7303942" cy="12711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70CC5-17D9-4CF0-963F-5AFC83E3E5C5}">
      <dsp:nvSpPr>
        <dsp:cNvPr id="0" name=""/>
        <dsp:cNvSpPr/>
      </dsp:nvSpPr>
      <dsp:spPr>
        <a:xfrm>
          <a:off x="1034011" y="59"/>
          <a:ext cx="4077890" cy="1631156"/>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GB" sz="1200" kern="1200" smtClean="0"/>
            <a:t>Procesul de globalizare economică s-a accelerat în ultimele decenii, când diverse piețe, în special pentru capital, tehnologii și bunuri , într-o anumită măsură, pentru forța de muncă, au devenit din ce în ce mai interconectate și integrate în rețeaua</a:t>
          </a:r>
          <a:r>
            <a:rPr lang="ro-RO" sz="1200" kern="1200" smtClean="0"/>
            <a:t> Internaționala</a:t>
          </a:r>
          <a:r>
            <a:rPr lang="en-GB" sz="1200" kern="1200" smtClean="0"/>
            <a:t>.</a:t>
          </a:r>
          <a:endParaRPr lang="ro-RO" sz="1200" kern="1200"/>
        </a:p>
      </dsp:txBody>
      <dsp:txXfrm>
        <a:off x="1849589" y="59"/>
        <a:ext cx="2446734" cy="1631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2DE3C-5352-47BF-BC2F-50E7D0F9A9FE}">
      <dsp:nvSpPr>
        <dsp:cNvPr id="0" name=""/>
        <dsp:cNvSpPr/>
      </dsp:nvSpPr>
      <dsp:spPr>
        <a:xfrm>
          <a:off x="903344" y="1398"/>
          <a:ext cx="6379369" cy="2551747"/>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GB" sz="1300" kern="1200" dirty="0" smtClean="0"/>
            <a:t>Universalizarea, </a:t>
          </a:r>
          <a:r>
            <a:rPr lang="en-GB" sz="1300" kern="1200" dirty="0" err="1" smtClean="0"/>
            <a:t>pe</a:t>
          </a:r>
          <a:r>
            <a:rPr lang="en-GB" sz="1300" kern="1200" dirty="0" smtClean="0"/>
            <a:t> de o parte, se </a:t>
          </a:r>
          <a:r>
            <a:rPr lang="en-GB" sz="1300" kern="1200" dirty="0" err="1" smtClean="0"/>
            <a:t>caracterizează</a:t>
          </a:r>
          <a:r>
            <a:rPr lang="en-GB" sz="1300" kern="1200" dirty="0" smtClean="0"/>
            <a:t> </a:t>
          </a:r>
          <a:r>
            <a:rPr lang="en-GB" sz="1300" kern="1200" dirty="0" err="1" smtClean="0"/>
            <a:t>printr</a:t>
          </a:r>
          <a:r>
            <a:rPr lang="en-GB" sz="1300" kern="1200" dirty="0" smtClean="0"/>
            <a:t>-o </a:t>
          </a:r>
          <a:r>
            <a:rPr lang="en-GB" sz="1300" kern="1200" dirty="0" err="1" smtClean="0"/>
            <a:t>identitate</a:t>
          </a:r>
          <a:r>
            <a:rPr lang="en-GB" sz="1300" kern="1200" dirty="0" smtClean="0"/>
            <a:t> </a:t>
          </a:r>
          <a:r>
            <a:rPr lang="en-GB" sz="1300" kern="1200" dirty="0" err="1" smtClean="0"/>
            <a:t>sau</a:t>
          </a:r>
          <a:r>
            <a:rPr lang="en-GB" sz="1300" kern="1200" dirty="0" smtClean="0"/>
            <a:t> </a:t>
          </a:r>
          <a:r>
            <a:rPr lang="en-GB" sz="1300" kern="1200" dirty="0" err="1" smtClean="0"/>
            <a:t>similitudine</a:t>
          </a:r>
          <a:r>
            <a:rPr lang="en-GB" sz="1300" kern="1200" dirty="0" smtClean="0"/>
            <a:t> </a:t>
          </a:r>
          <a:r>
            <a:rPr lang="en-GB" sz="1300" kern="1200" dirty="0" err="1" smtClean="0"/>
            <a:t>crescândă</a:t>
          </a:r>
          <a:r>
            <a:rPr lang="en-GB" sz="1300" kern="1200" dirty="0" smtClean="0"/>
            <a:t> a </a:t>
          </a:r>
          <a:r>
            <a:rPr lang="en-GB" sz="1300" kern="1200" dirty="0" err="1" smtClean="0"/>
            <a:t>sistemelor</a:t>
          </a:r>
          <a:r>
            <a:rPr lang="en-GB" sz="1300" kern="1200" dirty="0" smtClean="0"/>
            <a:t> </a:t>
          </a:r>
          <a:r>
            <a:rPr lang="en-GB" sz="1300" kern="1200" dirty="0" err="1" smtClean="0"/>
            <a:t>naționale</a:t>
          </a:r>
          <a:r>
            <a:rPr lang="en-GB" sz="1300" kern="1200" dirty="0" smtClean="0"/>
            <a:t> de </a:t>
          </a:r>
          <a:r>
            <a:rPr lang="en-GB" sz="1300" kern="1200" dirty="0" err="1" smtClean="0"/>
            <a:t>reglementare</a:t>
          </a:r>
          <a:r>
            <a:rPr lang="en-GB" sz="1300" kern="1200" dirty="0" smtClean="0"/>
            <a:t> </a:t>
          </a:r>
          <a:r>
            <a:rPr lang="en-GB" sz="1300" kern="1200" dirty="0" err="1" smtClean="0"/>
            <a:t>economică</a:t>
          </a:r>
          <a:r>
            <a:rPr lang="en-GB" sz="1300" kern="1200" dirty="0" smtClean="0"/>
            <a:t> </a:t>
          </a:r>
          <a:r>
            <a:rPr lang="en-GB" sz="1300" kern="1200" dirty="0" err="1" smtClean="0"/>
            <a:t>și</a:t>
          </a:r>
          <a:r>
            <a:rPr lang="en-GB" sz="1300" kern="1200" dirty="0" smtClean="0"/>
            <a:t> a </a:t>
          </a:r>
          <a:r>
            <a:rPr lang="en-GB" sz="1300" kern="1200" dirty="0" err="1" smtClean="0"/>
            <a:t>instituțiilor</a:t>
          </a:r>
          <a:r>
            <a:rPr lang="en-GB" sz="1300" kern="1200" dirty="0" smtClean="0"/>
            <a:t>, </a:t>
          </a:r>
          <a:r>
            <a:rPr lang="en-GB" sz="1300" kern="1200" dirty="0" err="1" smtClean="0"/>
            <a:t>prin</a:t>
          </a:r>
          <a:r>
            <a:rPr lang="en-GB" sz="1300" kern="1200" dirty="0" smtClean="0"/>
            <a:t> </a:t>
          </a:r>
          <a:r>
            <a:rPr lang="en-GB" sz="1300" kern="1200" dirty="0" err="1" smtClean="0"/>
            <a:t>convergența</a:t>
          </a:r>
          <a:r>
            <a:rPr lang="en-GB" sz="1300" kern="1200" dirty="0" smtClean="0"/>
            <a:t> </a:t>
          </a:r>
          <a:r>
            <a:rPr lang="en-GB" sz="1300" kern="1200" dirty="0" err="1" smtClean="0"/>
            <a:t>politicilor</a:t>
          </a:r>
          <a:r>
            <a:rPr lang="en-GB" sz="1300" kern="1200" dirty="0" smtClean="0"/>
            <a:t> </a:t>
          </a:r>
          <a:r>
            <a:rPr lang="en-GB" sz="1300" kern="1200" dirty="0" err="1" smtClean="0"/>
            <a:t>naționale</a:t>
          </a:r>
          <a:r>
            <a:rPr lang="en-GB" sz="1300" kern="1200" dirty="0" smtClean="0"/>
            <a:t>. </a:t>
          </a:r>
          <a:r>
            <a:rPr lang="en-GB" sz="1300" kern="1200" dirty="0" err="1" smtClean="0"/>
            <a:t>Acest</a:t>
          </a:r>
          <a:r>
            <a:rPr lang="en-GB" sz="1300" kern="1200" dirty="0" smtClean="0"/>
            <a:t> </a:t>
          </a:r>
          <a:r>
            <a:rPr lang="en-GB" sz="1300" kern="1200" dirty="0" err="1" smtClean="0"/>
            <a:t>lucru</a:t>
          </a:r>
          <a:r>
            <a:rPr lang="en-GB" sz="1300" kern="1200" dirty="0" smtClean="0"/>
            <a:t> se </a:t>
          </a:r>
          <a:r>
            <a:rPr lang="en-GB" sz="1300" kern="1200" dirty="0" err="1" smtClean="0"/>
            <a:t>datorează</a:t>
          </a:r>
          <a:r>
            <a:rPr lang="en-GB" sz="1300" kern="1200" dirty="0" smtClean="0"/>
            <a:t> </a:t>
          </a:r>
          <a:r>
            <a:rPr lang="en-GB" sz="1300" kern="1200" dirty="0" err="1" smtClean="0"/>
            <a:t>modelelor</a:t>
          </a:r>
          <a:r>
            <a:rPr lang="en-GB" sz="1300" kern="1200" dirty="0" smtClean="0"/>
            <a:t> de </a:t>
          </a:r>
          <a:r>
            <a:rPr lang="en-GB" sz="1300" kern="1200" dirty="0" err="1" smtClean="0"/>
            <a:t>comportament</a:t>
          </a:r>
          <a:r>
            <a:rPr lang="en-GB" sz="1300" kern="1200" dirty="0" smtClean="0"/>
            <a:t> </a:t>
          </a:r>
          <a:r>
            <a:rPr lang="en-GB" sz="1300" kern="1200" dirty="0" err="1" smtClean="0"/>
            <a:t>și</a:t>
          </a:r>
          <a:r>
            <a:rPr lang="en-GB" sz="1300" kern="1200" dirty="0" smtClean="0"/>
            <a:t> </a:t>
          </a:r>
          <a:r>
            <a:rPr lang="en-GB" sz="1300" kern="1200" dirty="0" err="1" smtClean="0"/>
            <a:t>sisteme</a:t>
          </a:r>
          <a:r>
            <a:rPr lang="en-GB" sz="1300" kern="1200" dirty="0" smtClean="0"/>
            <a:t> de </a:t>
          </a:r>
          <a:r>
            <a:rPr lang="en-GB" sz="1300" kern="1200" dirty="0" err="1" smtClean="0"/>
            <a:t>valori</a:t>
          </a:r>
          <a:r>
            <a:rPr lang="en-GB" sz="1300" kern="1200" dirty="0" smtClean="0"/>
            <a:t> </a:t>
          </a:r>
          <a:r>
            <a:rPr lang="en-GB" sz="1300" kern="1200" dirty="0" err="1" smtClean="0"/>
            <a:t>aprobate</a:t>
          </a:r>
          <a:r>
            <a:rPr lang="en-GB" sz="1300" kern="1200" dirty="0" smtClean="0"/>
            <a:t> multilateral, </a:t>
          </a:r>
          <a:r>
            <a:rPr lang="en-GB" sz="1300" kern="1200" dirty="0" err="1" smtClean="0"/>
            <a:t>incluzând</a:t>
          </a:r>
          <a:r>
            <a:rPr lang="en-GB" sz="1300" kern="1200" dirty="0" smtClean="0"/>
            <a:t> </a:t>
          </a:r>
          <a:r>
            <a:rPr lang="en-GB" sz="1300" kern="1200" dirty="0" err="1" smtClean="0"/>
            <a:t>unitatea</a:t>
          </a:r>
          <a:r>
            <a:rPr lang="en-GB" sz="1300" kern="1200" dirty="0" smtClean="0"/>
            <a:t> </a:t>
          </a:r>
          <a:r>
            <a:rPr lang="en-GB" sz="1300" kern="1200" dirty="0" err="1" smtClean="0"/>
            <a:t>postulatelor</a:t>
          </a:r>
          <a:r>
            <a:rPr lang="en-GB" sz="1300" kern="1200" dirty="0" smtClean="0"/>
            <a:t> </a:t>
          </a:r>
          <a:r>
            <a:rPr lang="en-GB" sz="1300" kern="1200" dirty="0" err="1" smtClean="0"/>
            <a:t>noii</a:t>
          </a:r>
          <a:r>
            <a:rPr lang="en-GB" sz="1300" kern="1200" dirty="0" smtClean="0"/>
            <a:t> </a:t>
          </a:r>
          <a:r>
            <a:rPr lang="en-GB" sz="1300" kern="1200" dirty="0" err="1" smtClean="0"/>
            <a:t>tehnologii</a:t>
          </a:r>
          <a:r>
            <a:rPr lang="en-GB" sz="1300" kern="1200" dirty="0" smtClean="0"/>
            <a:t>, </a:t>
          </a:r>
          <a:r>
            <a:rPr lang="en-GB" sz="1300" kern="1200" dirty="0" err="1" smtClean="0"/>
            <a:t>omogenizarea</a:t>
          </a:r>
          <a:r>
            <a:rPr lang="en-GB" sz="1300" kern="1200" dirty="0" smtClean="0"/>
            <a:t> </a:t>
          </a:r>
          <a:r>
            <a:rPr lang="en-GB" sz="1300" kern="1200" dirty="0" err="1" smtClean="0"/>
            <a:t>și</a:t>
          </a:r>
          <a:r>
            <a:rPr lang="en-GB" sz="1300" kern="1200" dirty="0" smtClean="0"/>
            <a:t> </a:t>
          </a:r>
          <a:r>
            <a:rPr lang="en-GB" sz="1300" kern="1200" dirty="0" err="1" smtClean="0"/>
            <a:t>standardizarea</a:t>
          </a:r>
          <a:r>
            <a:rPr lang="en-GB" sz="1300" kern="1200" dirty="0" smtClean="0"/>
            <a:t> </a:t>
          </a:r>
          <a:r>
            <a:rPr lang="en-GB" sz="1300" kern="1200" dirty="0" err="1" smtClean="0"/>
            <a:t>producției</a:t>
          </a:r>
          <a:r>
            <a:rPr lang="en-GB" sz="1300" kern="1200" dirty="0" smtClean="0"/>
            <a:t> </a:t>
          </a:r>
          <a:r>
            <a:rPr lang="en-GB" sz="1300" kern="1200" dirty="0" err="1" smtClean="0"/>
            <a:t>și</a:t>
          </a:r>
          <a:r>
            <a:rPr lang="en-GB" sz="1300" kern="1200" dirty="0" smtClean="0"/>
            <a:t> </a:t>
          </a:r>
          <a:r>
            <a:rPr lang="en-GB" sz="1300" kern="1200" dirty="0" err="1" smtClean="0"/>
            <a:t>consumului</a:t>
          </a:r>
          <a:r>
            <a:rPr lang="en-GB" sz="1300" kern="1200" dirty="0" smtClean="0"/>
            <a:t>. O </a:t>
          </a:r>
          <a:r>
            <a:rPr lang="en-GB" sz="1300" kern="1200" dirty="0" err="1" smtClean="0"/>
            <a:t>altă</a:t>
          </a:r>
          <a:r>
            <a:rPr lang="en-GB" sz="1300" kern="1200" dirty="0" smtClean="0"/>
            <a:t> </a:t>
          </a:r>
          <a:r>
            <a:rPr lang="en-GB" sz="1300" kern="1200" dirty="0" err="1" smtClean="0"/>
            <a:t>caracteristică</a:t>
          </a:r>
          <a:r>
            <a:rPr lang="en-GB" sz="1300" kern="1200" dirty="0" smtClean="0"/>
            <a:t> a </a:t>
          </a:r>
          <a:r>
            <a:rPr lang="en-GB" sz="1300" kern="1200" dirty="0" err="1" smtClean="0"/>
            <a:t>universalizării</a:t>
          </a:r>
          <a:r>
            <a:rPr lang="en-GB" sz="1300" kern="1200" dirty="0" smtClean="0"/>
            <a:t> </a:t>
          </a:r>
          <a:r>
            <a:rPr lang="en-GB" sz="1300" kern="1200" dirty="0" err="1" smtClean="0"/>
            <a:t>este</a:t>
          </a:r>
          <a:r>
            <a:rPr lang="en-GB" sz="1300" kern="1200" dirty="0" smtClean="0"/>
            <a:t> </a:t>
          </a:r>
          <a:r>
            <a:rPr lang="en-GB" sz="1300" kern="1200" dirty="0" err="1" smtClean="0"/>
            <a:t>convergența</a:t>
          </a:r>
          <a:r>
            <a:rPr lang="en-GB" sz="1300" kern="1200" dirty="0" smtClean="0"/>
            <a:t> </a:t>
          </a:r>
          <a:r>
            <a:rPr lang="en-GB" sz="1300" kern="1200" dirty="0" err="1" smtClean="0"/>
            <a:t>abordărilor</a:t>
          </a:r>
          <a:r>
            <a:rPr lang="en-GB" sz="1300" kern="1200" dirty="0" smtClean="0"/>
            <a:t> </a:t>
          </a:r>
          <a:r>
            <a:rPr lang="en-GB" sz="1300" kern="1200" dirty="0" err="1" smtClean="0"/>
            <a:t>drepturilor</a:t>
          </a:r>
          <a:r>
            <a:rPr lang="en-GB" sz="1300" kern="1200" dirty="0" smtClean="0"/>
            <a:t> </a:t>
          </a:r>
          <a:r>
            <a:rPr lang="en-GB" sz="1300" kern="1200" dirty="0" err="1" smtClean="0"/>
            <a:t>omului</a:t>
          </a:r>
          <a:r>
            <a:rPr lang="en-GB" sz="1300" kern="1200" dirty="0" smtClean="0"/>
            <a:t>, </a:t>
          </a:r>
          <a:r>
            <a:rPr lang="en-GB" sz="1300" kern="1200" dirty="0" err="1" smtClean="0"/>
            <a:t>precum</a:t>
          </a:r>
          <a:r>
            <a:rPr lang="en-GB" sz="1300" kern="1200" dirty="0" smtClean="0"/>
            <a:t> </a:t>
          </a:r>
          <a:r>
            <a:rPr lang="en-GB" sz="1300" kern="1200" dirty="0" err="1" smtClean="0"/>
            <a:t>și</a:t>
          </a:r>
          <a:r>
            <a:rPr lang="en-GB" sz="1300" kern="1200" dirty="0" smtClean="0"/>
            <a:t> a </a:t>
          </a:r>
          <a:r>
            <a:rPr lang="en-GB" sz="1300" kern="1200" dirty="0" err="1" smtClean="0"/>
            <a:t>culturilor</a:t>
          </a:r>
          <a:r>
            <a:rPr lang="en-GB" sz="1300" kern="1200" dirty="0" smtClean="0"/>
            <a:t> sub </a:t>
          </a:r>
          <a:r>
            <a:rPr lang="en-GB" sz="1300" kern="1200" dirty="0" err="1" smtClean="0"/>
            <a:t>influența</a:t>
          </a:r>
          <a:r>
            <a:rPr lang="en-GB" sz="1300" kern="1200" dirty="0" smtClean="0"/>
            <a:t> mass-media.</a:t>
          </a:r>
          <a:endParaRPr lang="ro-RO" sz="1300" kern="1200" dirty="0"/>
        </a:p>
      </dsp:txBody>
      <dsp:txXfrm>
        <a:off x="2179218" y="1398"/>
        <a:ext cx="3827622" cy="2551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DB3E7-C568-4AD4-9721-8C9136119728}">
      <dsp:nvSpPr>
        <dsp:cNvPr id="0" name=""/>
        <dsp:cNvSpPr/>
      </dsp:nvSpPr>
      <dsp:spPr>
        <a:xfrm>
          <a:off x="782898" y="419"/>
          <a:ext cx="7195819" cy="2878327"/>
        </a:xfrm>
        <a:prstGeom prst="chevron">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ro-RO" sz="1200" kern="1200" dirty="0" smtClean="0"/>
            <a:t>Globalizarea a schimbat complet fundamentele vieții politice. Percepția tradițională a politicii era „bazată pe stat”: statul era considerat subiectul principal al politicii, iar centrul analizei politice era nivelul pur național al activității statului. Trebuie remarcat faptul că bazele acestei percepții au fost puse în mare măsură de școala realismului politic, care se poate pretinde a fi cea mai veche din domeniul teoriei relațiilor internaționale. Principiul central al realismului politic este acela că statul este principalul actor pe arena internațională și, fiind suveran, este capabil să acționeze într-un mod independent de oricine; mai mult, odată cu apariția naționalismului și apariția statelor naționale moderne, statul a devenit o comunitate politică, strâns legată din interior și subordonată intereselor națiunii.</a:t>
          </a:r>
          <a:endParaRPr lang="ro-RO" sz="1200" kern="1200" dirty="0"/>
        </a:p>
      </dsp:txBody>
      <dsp:txXfrm>
        <a:off x="2222062" y="419"/>
        <a:ext cx="4317492" cy="28783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CAA8A-97FF-4511-8CE7-C6CEE9F90D70}">
      <dsp:nvSpPr>
        <dsp:cNvPr id="0" name=""/>
        <dsp:cNvSpPr/>
      </dsp:nvSpPr>
      <dsp:spPr>
        <a:xfrm rot="10800000">
          <a:off x="2080771" y="2402"/>
          <a:ext cx="7131072" cy="1138394"/>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00" tIns="34290" rIns="64008" bIns="34290" numCol="1" spcCol="1270" anchor="ctr" anchorCtr="0">
          <a:noAutofit/>
        </a:bodyPr>
        <a:lstStyle/>
        <a:p>
          <a:pPr lvl="0" algn="ctr" defTabSz="400050" rtl="0">
            <a:lnSpc>
              <a:spcPct val="90000"/>
            </a:lnSpc>
            <a:spcBef>
              <a:spcPct val="0"/>
            </a:spcBef>
            <a:spcAft>
              <a:spcPct val="35000"/>
            </a:spcAft>
          </a:pPr>
          <a:r>
            <a:rPr lang="ro-RO" sz="900" kern="1200" dirty="0" smtClean="0"/>
            <a:t>Antiglobalizarea sau contraglobalizarea constă într-o serie de critici la adresa globalizării, dar, în general, este critică la adresa globalizării capitalismului corporativ. mișcarea anti-globalizării corporative sau mișcarea împotriva globalizării neoliberale. Oponenții globalizării susțin că puterea și profitul în ceea ce privește comerțul internațional între țările dezvoltate și cele subdezvoltate ale lumii sunt distribuite inegal. Diversele subgrupuri care alcătuiesc această mișcare includ unele dintre următoarele: sindicaliști, ecologisti, anarhiști, activiști pentru drepturile pământului și drepturile indigene, organizații care promovează drepturile omului și dezvoltarea durabilă, oponenții privatizării și militanți anti-sweatshop.</a:t>
          </a:r>
          <a:endParaRPr lang="ro-RO" sz="900" kern="1200" dirty="0"/>
        </a:p>
      </dsp:txBody>
      <dsp:txXfrm rot="10800000">
        <a:off x="2365369" y="2402"/>
        <a:ext cx="6846474" cy="1138394"/>
      </dsp:txXfrm>
    </dsp:sp>
    <dsp:sp modelId="{6660B365-D528-4E47-83AD-5767B50C2C79}">
      <dsp:nvSpPr>
        <dsp:cNvPr id="0" name=""/>
        <dsp:cNvSpPr/>
      </dsp:nvSpPr>
      <dsp:spPr>
        <a:xfrm>
          <a:off x="1511573" y="2402"/>
          <a:ext cx="1138394" cy="11383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E85E1-B963-4F76-AF49-B51D818AFF34}">
      <dsp:nvSpPr>
        <dsp:cNvPr id="0" name=""/>
        <dsp:cNvSpPr/>
      </dsp:nvSpPr>
      <dsp:spPr>
        <a:xfrm rot="10800000">
          <a:off x="2080771" y="1480615"/>
          <a:ext cx="7131072" cy="1138394"/>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00" tIns="34290" rIns="64008" bIns="34290" numCol="1" spcCol="1270" anchor="ctr" anchorCtr="0">
          <a:noAutofit/>
        </a:bodyPr>
        <a:lstStyle/>
        <a:p>
          <a:pPr lvl="0" algn="ctr" defTabSz="400050" rtl="0">
            <a:lnSpc>
              <a:spcPct val="90000"/>
            </a:lnSpc>
            <a:spcBef>
              <a:spcPct val="0"/>
            </a:spcBef>
            <a:spcAft>
              <a:spcPct val="35000"/>
            </a:spcAft>
          </a:pPr>
          <a:r>
            <a:rPr lang="ro-RO" sz="900" kern="1200" smtClean="0"/>
            <a:t>În Revolta elitelor și trădarea democrației, Christopher Lasch analizează decalajul tot mai mare dintre partea de sus și de jos a compoziției sociale din Statele Unite. Pentru el, epoca noastră este determinată de un fenomen social: revolta elitelor, cu referire la Revolta maselor (1929) a filozofului spaniol José Ortega y Gasset. Potrivit lui Lasch, noile elite, adică cele care se află în top 20% din punct de vedere al veniturilor, prin globalizare care permite mobilitatea totală a capitalului, nu mai trăiesc în aceeași lume cu concetățenii lor. În aceasta, ei se opun vechii burghezii din secolele al XIX-lea și al XX-lea, care era constrânsă de stabilitatea ei spațială la un minim de înrădăcinare și obligații civice. Globalizarea, potrivit sociologului, a transformat elitele în turiști în propriile țări.</a:t>
          </a:r>
          <a:endParaRPr lang="ro-RO" sz="900" kern="1200"/>
        </a:p>
      </dsp:txBody>
      <dsp:txXfrm rot="10800000">
        <a:off x="2365369" y="1480615"/>
        <a:ext cx="6846474" cy="1138394"/>
      </dsp:txXfrm>
    </dsp:sp>
    <dsp:sp modelId="{A8433C51-8838-4DE1-8F8F-E6800242F18E}">
      <dsp:nvSpPr>
        <dsp:cNvPr id="0" name=""/>
        <dsp:cNvSpPr/>
      </dsp:nvSpPr>
      <dsp:spPr>
        <a:xfrm>
          <a:off x="1511573" y="1480615"/>
          <a:ext cx="1138394" cy="11383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A518DE-8E25-4BF6-88A6-1A20058CC8BD}">
      <dsp:nvSpPr>
        <dsp:cNvPr id="0" name=""/>
        <dsp:cNvSpPr/>
      </dsp:nvSpPr>
      <dsp:spPr>
        <a:xfrm rot="10800000">
          <a:off x="2080771" y="2958829"/>
          <a:ext cx="7131072" cy="1138394"/>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00" tIns="34290" rIns="64008" bIns="34290" numCol="1" spcCol="1270" anchor="ctr" anchorCtr="0">
          <a:noAutofit/>
        </a:bodyPr>
        <a:lstStyle/>
        <a:p>
          <a:pPr lvl="0" algn="ctr" defTabSz="400050" rtl="0">
            <a:lnSpc>
              <a:spcPct val="90000"/>
            </a:lnSpc>
            <a:spcBef>
              <a:spcPct val="0"/>
            </a:spcBef>
            <a:spcAft>
              <a:spcPct val="35000"/>
            </a:spcAft>
          </a:pPr>
          <a:r>
            <a:rPr lang="ro-RO" sz="900" kern="1200" dirty="0" smtClean="0"/>
            <a:t>Deznaționalizarea întreprinderilor de afaceri tinde să producă o clasă care se consideră „cetățeni ai lumii, dar fără a accepta nici una dintre obligațiile pe care le implică în mod normal cetățenia într-o politică”. Legăturile lor cu o cultură internațională a muncii, a petrecerii timpului liber, a informației – îi fac pe mulți dintre ei profund indiferenți față de perspectiva declinului național. În loc să finanțeze serviciile publice și trezoreria publică, noile elite își investesc banii în îmbunătățirea ghetourilor lor voluntare: școli private în cartierele lor rezidențiale, poliție privată, sisteme de colectare a gunoiului. S-au „retras din viața comună”.</a:t>
          </a:r>
          <a:endParaRPr lang="ro-RO" sz="900" kern="1200" dirty="0"/>
        </a:p>
      </dsp:txBody>
      <dsp:txXfrm rot="10800000">
        <a:off x="2365369" y="2958829"/>
        <a:ext cx="6846474" cy="1138394"/>
      </dsp:txXfrm>
    </dsp:sp>
    <dsp:sp modelId="{6413EA49-FE23-42AB-8CE4-0B3F4647EC85}">
      <dsp:nvSpPr>
        <dsp:cNvPr id="0" name=""/>
        <dsp:cNvSpPr/>
      </dsp:nvSpPr>
      <dsp:spPr>
        <a:xfrm>
          <a:off x="1511573" y="2958829"/>
          <a:ext cx="1138394" cy="11383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18EF82-66B7-4359-BDAF-4E14BD9AB9D4}">
      <dsp:nvSpPr>
        <dsp:cNvPr id="0" name=""/>
        <dsp:cNvSpPr/>
      </dsp:nvSpPr>
      <dsp:spPr>
        <a:xfrm rot="10800000">
          <a:off x="2080771" y="4437043"/>
          <a:ext cx="7131072" cy="1138394"/>
        </a:xfrm>
        <a:prstGeom prst="homePlat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00" tIns="34290" rIns="64008" bIns="34290" numCol="1" spcCol="1270" anchor="ctr" anchorCtr="0">
          <a:noAutofit/>
        </a:bodyPr>
        <a:lstStyle/>
        <a:p>
          <a:pPr lvl="0" algn="ctr" defTabSz="400050" rtl="0">
            <a:lnSpc>
              <a:spcPct val="90000"/>
            </a:lnSpc>
            <a:spcBef>
              <a:spcPct val="0"/>
            </a:spcBef>
            <a:spcAft>
              <a:spcPct val="35000"/>
            </a:spcAft>
          </a:pPr>
          <a:r>
            <a:rPr lang="ro-RO" sz="900" kern="1200" smtClean="0"/>
            <a:t>Compus din cei care controlează fluxurile internaționale de capital și informație, care prezidează fundații filantropice și instituții de învățământ superior, gestionează instrumentele producției culturale și fixează astfel termenii dezbaterii publice. Deci, dezbaterea politică se limitează în principal la clasele dominante, iar ideologiile politice pierd orice contact cu preocupările cetăţeanului de rând. Rezultatul este că nimeni nu are o soluție probabilă pentru aceste probleme și că există bătălii ideologice furioase pe probleme conexe. Ei rămân însă protejați de problemele care afectează clasele muncitoare: declinul activității industriale, pierderea de locuri de muncă care rezultă, declinul clasei de mijloc, creșterea numărului de săraci, creșterea ratei criminalității, creșterea traficului de droguri, a populației urbane. criză.</a:t>
          </a:r>
          <a:endParaRPr lang="ro-RO" sz="900" kern="1200"/>
        </a:p>
      </dsp:txBody>
      <dsp:txXfrm rot="10800000">
        <a:off x="2365369" y="4437043"/>
        <a:ext cx="6846474" cy="1138394"/>
      </dsp:txXfrm>
    </dsp:sp>
    <dsp:sp modelId="{5B20874D-8690-4CF2-89D3-BE24B41A5817}">
      <dsp:nvSpPr>
        <dsp:cNvPr id="0" name=""/>
        <dsp:cNvSpPr/>
      </dsp:nvSpPr>
      <dsp:spPr>
        <a:xfrm>
          <a:off x="1511573" y="4437043"/>
          <a:ext cx="1138394" cy="113839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24F67-E137-4937-AB8E-9EE4DEBF200F}" type="datetimeFigureOut">
              <a:rPr lang="ro-RO" smtClean="0"/>
              <a:t>11.12.2021</a:t>
            </a:fld>
            <a:endParaRPr lang="ro-RO"/>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o-RO"/>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BA2D9-F237-4581-A40E-EF3666948739}" type="slidenum">
              <a:rPr lang="ro-RO" smtClean="0"/>
              <a:t>‹#›</a:t>
            </a:fld>
            <a:endParaRPr lang="ro-RO"/>
          </a:p>
        </p:txBody>
      </p:sp>
    </p:spTree>
    <p:extLst>
      <p:ext uri="{BB962C8B-B14F-4D97-AF65-F5344CB8AC3E}">
        <p14:creationId xmlns:p14="http://schemas.microsoft.com/office/powerpoint/2010/main" val="186962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pPr/>
              <a:t>12/11/2021</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9147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094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70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07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ru-RU" smtClean="0"/>
              <a:t>Образец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931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27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ru-RU" smtClean="0"/>
              <a:t>Образец текста</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56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639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736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569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85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61BEF0D-F0BB-DE4B-95CE-6DB70DBA9567}" type="datetimeFigureOut">
              <a:rPr lang="en-US" smtClean="0"/>
              <a:pPr/>
              <a:t>12/11/2021</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0719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3.xml"/><Relationship Id="rId7" Type="http://schemas.openxmlformats.org/officeDocument/2006/relationships/image" Target="../media/image18.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f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4.jp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jf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5.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93071" y="1899459"/>
            <a:ext cx="8915399" cy="2262781"/>
          </a:xfrm>
        </p:spPr>
        <p:txBody>
          <a:bodyPr>
            <a:normAutofit/>
          </a:bodyPr>
          <a:lstStyle/>
          <a:p>
            <a:pPr algn="ctr"/>
            <a:r>
              <a:rPr lang="ro-RO" sz="4800" dirty="0"/>
              <a:t>Analiza domeniilor generale de influență ale globalizării asupra securităţii naționale.</a:t>
            </a:r>
            <a:endParaRPr lang="en-GB" sz="4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807718" y="5006573"/>
            <a:ext cx="8915399" cy="1510605"/>
          </a:xfrm>
        </p:spPr>
        <p:txBody>
          <a:bodyPr>
            <a:normAutofit/>
          </a:bodyPr>
          <a:lstStyle/>
          <a:p>
            <a:pPr algn="r"/>
            <a:r>
              <a:rPr lang="ro-RO" dirty="0" smtClean="0"/>
              <a:t>   </a:t>
            </a:r>
            <a:r>
              <a:rPr lang="en-GB" dirty="0" err="1" smtClean="0"/>
              <a:t>Creat</a:t>
            </a:r>
            <a:r>
              <a:rPr lang="en-GB" dirty="0" smtClean="0"/>
              <a:t> </a:t>
            </a:r>
            <a:r>
              <a:rPr lang="en-GB" dirty="0"/>
              <a:t>de </a:t>
            </a:r>
            <a:r>
              <a:rPr lang="en-GB" dirty="0" smtClean="0"/>
              <a:t>:</a:t>
            </a:r>
            <a:r>
              <a:rPr lang="ro-RO" dirty="0" smtClean="0"/>
              <a:t>            </a:t>
            </a:r>
            <a:r>
              <a:rPr lang="en-GB" sz="2300" dirty="0" err="1" smtClean="0"/>
              <a:t>Bratu</a:t>
            </a:r>
            <a:r>
              <a:rPr lang="en-GB" sz="2300" dirty="0" smtClean="0"/>
              <a:t> </a:t>
            </a:r>
            <a:r>
              <a:rPr lang="en-GB" sz="2300" dirty="0" err="1" smtClean="0"/>
              <a:t>Alexandru</a:t>
            </a:r>
            <a:endParaRPr lang="ro-RO" sz="2300" dirty="0" smtClean="0"/>
          </a:p>
        </p:txBody>
      </p:sp>
    </p:spTree>
    <p:extLst>
      <p:ext uri="{BB962C8B-B14F-4D97-AF65-F5344CB8AC3E}">
        <p14:creationId xmlns:p14="http://schemas.microsoft.com/office/powerpoint/2010/main" val="2292001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872" y="365760"/>
            <a:ext cx="9692640" cy="631767"/>
          </a:xfrm>
        </p:spPr>
        <p:txBody>
          <a:bodyPr>
            <a:normAutofit fontScale="90000"/>
          </a:bodyPr>
          <a:lstStyle/>
          <a:p>
            <a:r>
              <a:rPr lang="ro-RO" dirty="0"/>
              <a:t>Anti-corporatism și anti-consumism</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40609356"/>
              </p:ext>
            </p:extLst>
          </p:nvPr>
        </p:nvGraphicFramePr>
        <p:xfrm>
          <a:off x="2359152" y="997527"/>
          <a:ext cx="859536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968" y="1370265"/>
            <a:ext cx="2143808" cy="1429205"/>
          </a:xfrm>
          <a:prstGeom prst="rect">
            <a:avLst/>
          </a:prstGeom>
        </p:spPr>
      </p:pic>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968" y="3477860"/>
            <a:ext cx="2124222" cy="1389562"/>
          </a:xfrm>
          <a:prstGeom prst="rect">
            <a:avLst/>
          </a:prstGeom>
        </p:spPr>
      </p:pic>
    </p:spTree>
    <p:extLst>
      <p:ext uri="{BB962C8B-B14F-4D97-AF65-F5344CB8AC3E}">
        <p14:creationId xmlns:p14="http://schemas.microsoft.com/office/powerpoint/2010/main" val="1662490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872" y="365760"/>
            <a:ext cx="9692640" cy="681644"/>
          </a:xfrm>
        </p:spPr>
        <p:txBody>
          <a:bodyPr>
            <a:normAutofit fontScale="90000"/>
          </a:bodyPr>
          <a:lstStyle/>
          <a:p>
            <a:r>
              <a:rPr lang="ro-RO" dirty="0" smtClean="0"/>
              <a:t>Justitia </a:t>
            </a:r>
            <a:r>
              <a:rPr lang="ro-RO" dirty="0"/>
              <a:t>globală și inegalitatea</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28447545"/>
              </p:ext>
            </p:extLst>
          </p:nvPr>
        </p:nvGraphicFramePr>
        <p:xfrm>
          <a:off x="1261872" y="1122218"/>
          <a:ext cx="8595360" cy="5552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680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26C6D-35C6-4D36-AC30-BD486849B513}"/>
              </a:ext>
            </a:extLst>
          </p:cNvPr>
          <p:cNvSpPr>
            <a:spLocks noGrp="1"/>
          </p:cNvSpPr>
          <p:nvPr>
            <p:ph idx="1"/>
          </p:nvPr>
        </p:nvSpPr>
        <p:spPr>
          <a:xfrm>
            <a:off x="1606383" y="275842"/>
            <a:ext cx="8915400" cy="4279184"/>
          </a:xfrm>
        </p:spPr>
        <p:txBody>
          <a:bodyPr>
            <a:normAutofit/>
          </a:bodyPr>
          <a:lstStyle/>
          <a:p>
            <a:r>
              <a:rPr lang="en-US" dirty="0">
                <a:solidFill>
                  <a:schemeClr val="tx1">
                    <a:lumMod val="95000"/>
                    <a:lumOff val="5000"/>
                  </a:schemeClr>
                </a:solidFill>
                <a:latin typeface="Times New Roman" panose="02020603050405020304" pitchFamily="18" charset="0"/>
                <a:cs typeface="Times New Roman" panose="02020603050405020304" pitchFamily="18" charset="0"/>
              </a:rPr>
              <a:t>Alte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probleme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a</a:t>
            </a:r>
            <a:r>
              <a:rPr lang="ro-RO" dirty="0" smtClean="0">
                <a:solidFill>
                  <a:schemeClr val="tx1">
                    <a:lumMod val="95000"/>
                    <a:lumOff val="5000"/>
                  </a:schemeClr>
                </a:solidFill>
                <a:latin typeface="Times New Roman" panose="02020603050405020304" pitchFamily="18" charset="0"/>
                <a:cs typeface="Times New Roman" panose="02020603050405020304" pitchFamily="18" charset="0"/>
              </a:rPr>
              <a:t> Globalizarii sunt</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pericol</a:t>
            </a:r>
            <a:r>
              <a:rPr lang="ro-RO" dirty="0" smtClean="0">
                <a:solidFill>
                  <a:schemeClr val="tx1">
                    <a:lumMod val="95000"/>
                    <a:lumOff val="5000"/>
                  </a:schemeClr>
                </a:solidFill>
                <a:latin typeface="Times New Roman" panose="02020603050405020304" pitchFamily="18" charset="0"/>
                <a:cs typeface="Times New Roman" panose="02020603050405020304" pitchFamily="18" charset="0"/>
              </a:rPr>
              <a:t>ele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in care se pot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afla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statele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mai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mici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mai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slab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dezvoltate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in curs de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dezvoltare.Statele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mari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puternice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economic pot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loba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interesele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asupra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statelor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mai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mici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fara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ca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cele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ulterior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poata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isi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apere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interesele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proprii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se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opuna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directivelor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sugestiilor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statelor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mai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puternice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InterDependenta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politica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economica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statelor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lipsi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statele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mici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vulnerabile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de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oricare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posibilitate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de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aparare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Desi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interdependenta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sustine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dependenta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reciproca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statelor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totusi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statele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puternice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hegemonice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vor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avea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o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influenta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mai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mare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vor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avea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o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putere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mai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mare de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influenta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interesele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8DB2857-2725-4380-92C7-B3EF14CB9CD1}"/>
              </a:ext>
            </a:extLst>
          </p:cNvPr>
          <p:cNvPicPr>
            <a:picLocks noChangeAspect="1"/>
          </p:cNvPicPr>
          <p:nvPr/>
        </p:nvPicPr>
        <p:blipFill>
          <a:blip r:embed="rId2"/>
          <a:stretch>
            <a:fillRect/>
          </a:stretch>
        </p:blipFill>
        <p:spPr>
          <a:xfrm>
            <a:off x="1080212" y="2415434"/>
            <a:ext cx="8915400" cy="4340904"/>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623" y="4964906"/>
            <a:ext cx="319370" cy="176213"/>
          </a:xfrm>
          <a:prstGeom prst="rect">
            <a:avLst/>
          </a:prstGeom>
        </p:spPr>
      </p:pic>
    </p:spTree>
    <p:extLst>
      <p:ext uri="{BB962C8B-B14F-4D97-AF65-F5344CB8AC3E}">
        <p14:creationId xmlns:p14="http://schemas.microsoft.com/office/powerpoint/2010/main" val="723366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DC2A-04AB-49E6-BF32-F76C4F93288F}"/>
              </a:ext>
            </a:extLst>
          </p:cNvPr>
          <p:cNvSpPr>
            <a:spLocks noGrp="1"/>
          </p:cNvSpPr>
          <p:nvPr>
            <p:ph type="title"/>
          </p:nvPr>
        </p:nvSpPr>
        <p:spPr>
          <a:xfrm>
            <a:off x="4196438" y="2729948"/>
            <a:ext cx="5119840" cy="1776819"/>
          </a:xfrm>
        </p:spPr>
        <p:txBody>
          <a:bodyPr>
            <a:normAutofit/>
          </a:bodyPr>
          <a:lstStyle/>
          <a:p>
            <a:r>
              <a:rPr lang="en-US" sz="4000" dirty="0" err="1">
                <a:latin typeface="Times New Roman" panose="02020603050405020304" pitchFamily="18" charset="0"/>
                <a:cs typeface="Times New Roman" panose="02020603050405020304" pitchFamily="18" charset="0"/>
              </a:rPr>
              <a:t>Va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Multumim</a:t>
            </a:r>
            <a:r>
              <a:rPr lang="en-US" sz="4000" dirty="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13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818" y="0"/>
            <a:ext cx="3265714" cy="723207"/>
          </a:xfrm>
        </p:spPr>
        <p:txBody>
          <a:bodyPr/>
          <a:lstStyle/>
          <a:p>
            <a:r>
              <a:rPr lang="en-GB" dirty="0" err="1"/>
              <a:t>Introducere</a:t>
            </a:r>
            <a:endParaRPr lang="en-GB" dirty="0"/>
          </a:p>
        </p:txBody>
      </p:sp>
      <p:graphicFrame>
        <p:nvGraphicFramePr>
          <p:cNvPr id="8" name="Схема 7"/>
          <p:cNvGraphicFramePr/>
          <p:nvPr/>
        </p:nvGraphicFramePr>
        <p:xfrm>
          <a:off x="3308466" y="1421476"/>
          <a:ext cx="6666807" cy="489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207" y="1282454"/>
            <a:ext cx="2143125" cy="2143125"/>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84826"/>
            <a:ext cx="3035541" cy="1754792"/>
          </a:xfrm>
          <a:prstGeom prst="rect">
            <a:avLst/>
          </a:prstGeom>
        </p:spPr>
      </p:pic>
    </p:spTree>
    <p:extLst>
      <p:ext uri="{BB962C8B-B14F-4D97-AF65-F5344CB8AC3E}">
        <p14:creationId xmlns:p14="http://schemas.microsoft.com/office/powerpoint/2010/main" val="2296573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16378" y="2594859"/>
            <a:ext cx="4463019" cy="3415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Заголовок 1"/>
          <p:cNvSpPr>
            <a:spLocks noGrp="1"/>
          </p:cNvSpPr>
          <p:nvPr>
            <p:ph type="title"/>
          </p:nvPr>
        </p:nvSpPr>
        <p:spPr>
          <a:xfrm>
            <a:off x="189360" y="0"/>
            <a:ext cx="8780074" cy="795787"/>
          </a:xfrm>
        </p:spPr>
        <p:txBody>
          <a:bodyPr>
            <a:normAutofit fontScale="90000"/>
          </a:bodyPr>
          <a:lstStyle/>
          <a:p>
            <a:r>
              <a:rPr lang="ro-RO" sz="2400" dirty="0" smtClean="0"/>
              <a:t>Plusurile</a:t>
            </a:r>
            <a:r>
              <a:rPr lang="en-GB" sz="2400" dirty="0" smtClean="0"/>
              <a:t> </a:t>
            </a:r>
            <a:r>
              <a:rPr lang="en-GB" sz="2400" dirty="0" err="1"/>
              <a:t>și</a:t>
            </a:r>
            <a:r>
              <a:rPr lang="en-GB" sz="2400" dirty="0"/>
              <a:t> </a:t>
            </a:r>
            <a:r>
              <a:rPr lang="en-GB" sz="2400" dirty="0" err="1" smtClean="0"/>
              <a:t>creșter</a:t>
            </a:r>
            <a:r>
              <a:rPr lang="ro-RO" sz="2400" dirty="0" smtClean="0"/>
              <a:t>ii</a:t>
            </a:r>
            <a:r>
              <a:rPr lang="en-GB" sz="2400" dirty="0" smtClean="0"/>
              <a:t> </a:t>
            </a:r>
            <a:r>
              <a:rPr lang="ro-RO" sz="2400" dirty="0" smtClean="0"/>
              <a:t>Globalizarii si a </a:t>
            </a:r>
            <a:r>
              <a:rPr lang="en-GB" sz="2400" dirty="0" err="1" smtClean="0"/>
              <a:t>Interdependenței</a:t>
            </a:r>
            <a:r>
              <a:rPr lang="en-GB" sz="2400" dirty="0" smtClean="0"/>
              <a:t> </a:t>
            </a:r>
            <a:r>
              <a:rPr lang="en-GB" sz="2400" dirty="0" err="1"/>
              <a:t>globale</a:t>
            </a:r>
            <a:r>
              <a:rPr lang="en-GB" sz="2400" dirty="0"/>
              <a:t>                       </a:t>
            </a:r>
            <a:r>
              <a:rPr lang="en-GB" sz="2800" dirty="0"/>
              <a:t>			</a:t>
            </a:r>
          </a:p>
        </p:txBody>
      </p:sp>
      <p:graphicFrame>
        <p:nvGraphicFramePr>
          <p:cNvPr id="3" name="Схема 2"/>
          <p:cNvGraphicFramePr/>
          <p:nvPr>
            <p:extLst>
              <p:ext uri="{D42A27DB-BD31-4B8C-83A1-F6EECF244321}">
                <p14:modId xmlns:p14="http://schemas.microsoft.com/office/powerpoint/2010/main" val="1390782700"/>
              </p:ext>
            </p:extLst>
          </p:nvPr>
        </p:nvGraphicFramePr>
        <p:xfrm>
          <a:off x="1109947" y="1002825"/>
          <a:ext cx="5739741" cy="138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574440923"/>
              </p:ext>
            </p:extLst>
          </p:nvPr>
        </p:nvGraphicFramePr>
        <p:xfrm>
          <a:off x="4579397" y="4082731"/>
          <a:ext cx="6712329" cy="1395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a:extLst>
              <a:ext uri="{FF2B5EF4-FFF2-40B4-BE49-F238E27FC236}">
                <a16:creationId xmlns:a16="http://schemas.microsoft.com/office/drawing/2014/main" id="{7D0A1625-EE03-4863-BAA5-410DDD9A6EF6}"/>
              </a:ext>
            </a:extLst>
          </p:cNvPr>
          <p:cNvPicPr>
            <a:picLocks noChangeAspect="1"/>
          </p:cNvPicPr>
          <p:nvPr/>
        </p:nvPicPr>
        <p:blipFill>
          <a:blip r:embed="rId12"/>
          <a:stretch>
            <a:fillRect/>
          </a:stretch>
        </p:blipFill>
        <p:spPr>
          <a:xfrm>
            <a:off x="8288966" y="1377611"/>
            <a:ext cx="3526682" cy="2473941"/>
          </a:xfrm>
          <a:prstGeom prst="rect">
            <a:avLst/>
          </a:prstGeom>
        </p:spPr>
      </p:pic>
      <p:pic>
        <p:nvPicPr>
          <p:cNvPr id="9" name="Рисунок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9360" y="2683971"/>
            <a:ext cx="4314305" cy="3235729"/>
          </a:xfrm>
          <a:prstGeom prst="rect">
            <a:avLst/>
          </a:prstGeom>
        </p:spPr>
      </p:pic>
    </p:spTree>
    <p:extLst>
      <p:ext uri="{BB962C8B-B14F-4D97-AF65-F5344CB8AC3E}">
        <p14:creationId xmlns:p14="http://schemas.microsoft.com/office/powerpoint/2010/main" val="1672793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705360109"/>
              </p:ext>
            </p:extLst>
          </p:nvPr>
        </p:nvGraphicFramePr>
        <p:xfrm>
          <a:off x="3648513" y="1452612"/>
          <a:ext cx="7441474" cy="160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3206921769"/>
              </p:ext>
            </p:extLst>
          </p:nvPr>
        </p:nvGraphicFramePr>
        <p:xfrm>
          <a:off x="3648514" y="3158058"/>
          <a:ext cx="7441474" cy="14638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a:extLst>
              <a:ext uri="{FF2B5EF4-FFF2-40B4-BE49-F238E27FC236}">
                <a16:creationId xmlns:a16="http://schemas.microsoft.com/office/drawing/2014/main" id="{9D1D372F-5888-48E7-97FD-8286F54C606D}"/>
              </a:ext>
            </a:extLst>
          </p:cNvPr>
          <p:cNvPicPr>
            <a:picLocks noChangeAspect="1"/>
          </p:cNvPicPr>
          <p:nvPr/>
        </p:nvPicPr>
        <p:blipFill>
          <a:blip r:embed="rId12"/>
          <a:stretch>
            <a:fillRect/>
          </a:stretch>
        </p:blipFill>
        <p:spPr>
          <a:xfrm>
            <a:off x="540113" y="2575737"/>
            <a:ext cx="2506390" cy="1808063"/>
          </a:xfrm>
          <a:prstGeom prst="rect">
            <a:avLst/>
          </a:prstGeom>
        </p:spPr>
      </p:pic>
      <p:pic>
        <p:nvPicPr>
          <p:cNvPr id="8" name="Рисунок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0113" y="32622"/>
            <a:ext cx="2506391" cy="2543115"/>
          </a:xfrm>
          <a:prstGeom prst="rect">
            <a:avLst/>
          </a:prstGeom>
        </p:spPr>
      </p:pic>
      <p:pic>
        <p:nvPicPr>
          <p:cNvPr id="9" name="Рисунок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0112" y="4383800"/>
            <a:ext cx="2506391" cy="2246699"/>
          </a:xfrm>
          <a:prstGeom prst="rect">
            <a:avLst/>
          </a:prstGeom>
        </p:spPr>
      </p:pic>
    </p:spTree>
    <p:extLst>
      <p:ext uri="{BB962C8B-B14F-4D97-AF65-F5344CB8AC3E}">
        <p14:creationId xmlns:p14="http://schemas.microsoft.com/office/powerpoint/2010/main" val="218443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67976169"/>
              </p:ext>
            </p:extLst>
          </p:nvPr>
        </p:nvGraphicFramePr>
        <p:xfrm>
          <a:off x="417804" y="963242"/>
          <a:ext cx="6096000"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2123329592"/>
              </p:ext>
            </p:extLst>
          </p:nvPr>
        </p:nvGraphicFramePr>
        <p:xfrm>
          <a:off x="3386448" y="501578"/>
          <a:ext cx="8186058" cy="25545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p:cNvGraphicFramePr/>
          <p:nvPr>
            <p:extLst>
              <p:ext uri="{D42A27DB-BD31-4B8C-83A1-F6EECF244321}">
                <p14:modId xmlns:p14="http://schemas.microsoft.com/office/powerpoint/2010/main" val="159790607"/>
              </p:ext>
            </p:extLst>
          </p:nvPr>
        </p:nvGraphicFramePr>
        <p:xfrm>
          <a:off x="91439" y="3139249"/>
          <a:ext cx="8761616" cy="287916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Диагональная полоса 11"/>
          <p:cNvSpPr/>
          <p:nvPr/>
        </p:nvSpPr>
        <p:spPr>
          <a:xfrm rot="8075890" flipH="1" flipV="1">
            <a:off x="6843671" y="5142431"/>
            <a:ext cx="1995273" cy="1195944"/>
          </a:xfrm>
          <a:prstGeom prst="diagStrip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
        <p:nvSpPr>
          <p:cNvPr id="13" name="TextBox 12"/>
          <p:cNvSpPr txBox="1"/>
          <p:nvPr/>
        </p:nvSpPr>
        <p:spPr>
          <a:xfrm>
            <a:off x="8096596" y="3428309"/>
            <a:ext cx="3125586" cy="3016210"/>
          </a:xfrm>
          <a:prstGeom prst="rect">
            <a:avLst/>
          </a:prstGeom>
          <a:noFill/>
        </p:spPr>
        <p:txBody>
          <a:bodyPr wrap="square" rtlCol="0">
            <a:spAutoFit/>
          </a:bodyPr>
          <a:lstStyle/>
          <a:p>
            <a:pPr marL="171450" indent="-171450">
              <a:buFont typeface="Wingdings" panose="05000000000000000000" pitchFamily="2" charset="2"/>
              <a:buChar char="v"/>
            </a:pPr>
            <a:r>
              <a:rPr lang="ro-RO" sz="1000" dirty="0"/>
              <a:t>În politică, globalizarea se referă la slăbirea statelor naționale și contribuie la schimbarea și reducerea suveranității lor. Pe de o parte, acest lucru se datorează faptului că statele moderne delegă din ce în ce mai multe puteri unor organizații internaționale influente precum Organizația Națiunilor Unite, Organizația Mondială a Comerțului, Uniunea Europeană, NATO, FMI și Banca Mondială. </a:t>
            </a:r>
            <a:endParaRPr lang="ro-RO" sz="1000" dirty="0" smtClean="0"/>
          </a:p>
          <a:p>
            <a:pPr marL="171450" indent="-171450">
              <a:buFont typeface="Wingdings" panose="05000000000000000000" pitchFamily="2" charset="2"/>
              <a:buChar char="v"/>
            </a:pPr>
            <a:endParaRPr lang="ro-RO" sz="1000" dirty="0"/>
          </a:p>
          <a:p>
            <a:pPr marL="171450" indent="-171450">
              <a:buFont typeface="Wingdings" panose="05000000000000000000" pitchFamily="2" charset="2"/>
              <a:buChar char="v"/>
            </a:pPr>
            <a:r>
              <a:rPr lang="ro-RO" sz="1000" dirty="0" smtClean="0"/>
              <a:t>Pe </a:t>
            </a:r>
            <a:r>
              <a:rPr lang="ro-RO" sz="1000" dirty="0"/>
              <a:t>de altă parte, influența politică a întreprinderilor (în special a marilor corporații transnaționale) crește prin reducerea intervenției guvernului în economie și reducerea impozitelor. Datorită migrației mai ușoare a oamenilor și a liberei circulații a capitalului în străinătate, puterea statelor în raport cu cetățenii lor este, de asemenea, redusă.</a:t>
            </a:r>
          </a:p>
        </p:txBody>
      </p:sp>
    </p:spTree>
    <p:extLst>
      <p:ext uri="{BB962C8B-B14F-4D97-AF65-F5344CB8AC3E}">
        <p14:creationId xmlns:p14="http://schemas.microsoft.com/office/powerpoint/2010/main" val="2097512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069" y="199506"/>
            <a:ext cx="6824749" cy="369332"/>
          </a:xfrm>
          <a:prstGeom prst="rect">
            <a:avLst/>
          </a:prstGeom>
          <a:noFill/>
        </p:spPr>
        <p:txBody>
          <a:bodyPr wrap="square" rtlCol="0">
            <a:spAutoFit/>
          </a:bodyPr>
          <a:lstStyle/>
          <a:p>
            <a:r>
              <a:rPr lang="ro-RO" dirty="0" smtClean="0"/>
              <a:t>Influenta negativa si Riscurile Globalizarii</a:t>
            </a:r>
            <a:endParaRPr lang="ro-RO" dirty="0"/>
          </a:p>
        </p:txBody>
      </p:sp>
      <p:graphicFrame>
        <p:nvGraphicFramePr>
          <p:cNvPr id="13" name="Схема 12"/>
          <p:cNvGraphicFramePr/>
          <p:nvPr>
            <p:extLst>
              <p:ext uri="{D42A27DB-BD31-4B8C-83A1-F6EECF244321}">
                <p14:modId xmlns:p14="http://schemas.microsoft.com/office/powerpoint/2010/main" val="4230202755"/>
              </p:ext>
            </p:extLst>
          </p:nvPr>
        </p:nvGraphicFramePr>
        <p:xfrm>
          <a:off x="390698" y="947651"/>
          <a:ext cx="1072341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673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13046984"/>
              </p:ext>
            </p:extLst>
          </p:nvPr>
        </p:nvGraphicFramePr>
        <p:xfrm>
          <a:off x="1195369" y="789710"/>
          <a:ext cx="9170601" cy="5390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472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2681BDD-8D83-401D-88C3-D3D1C9AA09C5}"/>
              </a:ext>
            </a:extLst>
          </p:cNvPr>
          <p:cNvGraphicFramePr/>
          <p:nvPr>
            <p:extLst>
              <p:ext uri="{D42A27DB-BD31-4B8C-83A1-F6EECF244321}">
                <p14:modId xmlns:p14="http://schemas.microsoft.com/office/powerpoint/2010/main" val="427350488"/>
              </p:ext>
            </p:extLst>
          </p:nvPr>
        </p:nvGraphicFramePr>
        <p:xfrm>
          <a:off x="1683025" y="463826"/>
          <a:ext cx="8878957" cy="621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789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872" y="365760"/>
            <a:ext cx="9692640" cy="972589"/>
          </a:xfrm>
        </p:spPr>
        <p:txBody>
          <a:bodyPr>
            <a:normAutofit fontScale="90000"/>
          </a:bodyPr>
          <a:lstStyle/>
          <a:p>
            <a:r>
              <a:rPr lang="ro-RO" dirty="0"/>
              <a:t>Opoziție față de integrarea pieței de capital</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99123436"/>
              </p:ext>
            </p:extLst>
          </p:nvPr>
        </p:nvGraphicFramePr>
        <p:xfrm>
          <a:off x="1261872" y="1338350"/>
          <a:ext cx="8595360" cy="4841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7523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Вид</Template>
  <TotalTime>1094</TotalTime>
  <Words>2811</Words>
  <Application>Microsoft Office PowerPoint</Application>
  <PresentationFormat>Широкоэкранный</PresentationFormat>
  <Paragraphs>41</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Century Schoolbook</vt:lpstr>
      <vt:lpstr>Times New Roman</vt:lpstr>
      <vt:lpstr>Wingdings</vt:lpstr>
      <vt:lpstr>Wingdings 2</vt:lpstr>
      <vt:lpstr>View</vt:lpstr>
      <vt:lpstr>Analiza domeniilor generale de influență ale globalizării asupra securităţii naționale.</vt:lpstr>
      <vt:lpstr>Introducere</vt:lpstr>
      <vt:lpstr>Plusurile și creșterii Globalizarii si a Interdependenței globale                          </vt:lpstr>
      <vt:lpstr>Презентация PowerPoint</vt:lpstr>
      <vt:lpstr>Презентация PowerPoint</vt:lpstr>
      <vt:lpstr>Презентация PowerPoint</vt:lpstr>
      <vt:lpstr>Презентация PowerPoint</vt:lpstr>
      <vt:lpstr>Презентация PowerPoint</vt:lpstr>
      <vt:lpstr>Opoziție față de integrarea pieței de capital</vt:lpstr>
      <vt:lpstr>Anti-corporatism și anti-consumism</vt:lpstr>
      <vt:lpstr>Justitia globală și inegalitatea</vt:lpstr>
      <vt:lpstr>Презентация PowerPoint</vt:lpstr>
      <vt:lpstr>Va Multumim!!!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Avantajele și dezavantajele interdependenței globale</dc:title>
  <dc:creator>ACER</dc:creator>
  <cp:lastModifiedBy>nicol</cp:lastModifiedBy>
  <cp:revision>31</cp:revision>
  <dcterms:created xsi:type="dcterms:W3CDTF">2021-03-08T15:59:16Z</dcterms:created>
  <dcterms:modified xsi:type="dcterms:W3CDTF">2021-12-11T20:53:46Z</dcterms:modified>
</cp:coreProperties>
</file>