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79027-C8CB-78AE-C982-22C430CC97F9}" v="207" dt="2025-10-17T20:57:09.405"/>
    <p1510:client id="{6645E259-187B-D851-14E7-C1391FD11852}" v="197" dt="2025-10-17T13:28:09.8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10/17/2025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9029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10/17/2025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41181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10/17/2025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383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10/17/2025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9483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10/17/2025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617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10/17/2025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18550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10/17/2025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09591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10/17/2025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89602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10/17/2025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1695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10/17/2025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902211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10/17/2025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46852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10/17/2025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887128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help.mikrotik.com/docs/display/ROS/Switch+Chip+Features#SwitchChipFeatures-VLANTabl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help.mikrotik.com/docs/spaces/ROS/pages/15302988/Switch+Chip+Features"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A9681A-2486-4655-A876-E26402CA2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ires Linked To Core Router">
            <a:extLst>
              <a:ext uri="{FF2B5EF4-FFF2-40B4-BE49-F238E27FC236}">
                <a16:creationId xmlns:a16="http://schemas.microsoft.com/office/drawing/2014/main" id="{8F2B7E1B-9405-1990-C588-FA0999110C45}"/>
              </a:ext>
            </a:extLst>
          </p:cNvPr>
          <p:cNvPicPr>
            <a:picLocks noChangeAspect="1"/>
          </p:cNvPicPr>
          <p:nvPr>
            <a:videoFile r:link="rId2"/>
            <p:extLst>
              <p:ext uri="{DAA4B4D4-6D71-4841-9C94-3DE7FCFB9230}">
                <p14:media xmlns:p14="http://schemas.microsoft.com/office/powerpoint/2010/main" r:embed="rId1"/>
              </p:ext>
            </p:extLst>
          </p:nvPr>
        </p:nvPicPr>
        <p:blipFill>
          <a:blip r:embed="rId4">
            <a:alphaModFix/>
          </a:blip>
          <a:srcRect r="6250" b="6252"/>
          <a:stretch>
            <a:fillRect/>
          </a:stretch>
        </p:blipFill>
        <p:spPr>
          <a:xfrm>
            <a:off x="2" y="152"/>
            <a:ext cx="12191998" cy="6857848"/>
          </a:xfrm>
          <a:prstGeom prst="rect">
            <a:avLst/>
          </a:prstGeom>
        </p:spPr>
      </p:pic>
      <p:sp>
        <p:nvSpPr>
          <p:cNvPr id="11" name="Rectangle 10">
            <a:extLst>
              <a:ext uri="{FF2B5EF4-FFF2-40B4-BE49-F238E27FC236}">
                <a16:creationId xmlns:a16="http://schemas.microsoft.com/office/drawing/2014/main" id="{C9BB6818-31C2-4340-98F8-64FF7F46A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p:cNvSpPr>
            <a:spLocks noGrp="1"/>
          </p:cNvSpPr>
          <p:nvPr>
            <p:ph type="ctrTitle"/>
          </p:nvPr>
        </p:nvSpPr>
        <p:spPr>
          <a:xfrm>
            <a:off x="640080" y="1371600"/>
            <a:ext cx="5758629" cy="2696866"/>
          </a:xfrm>
        </p:spPr>
        <p:txBody>
          <a:bodyPr anchor="t">
            <a:normAutofit/>
          </a:bodyPr>
          <a:lstStyle/>
          <a:p>
            <a:r>
              <a:rPr lang="ro-RO">
                <a:solidFill>
                  <a:srgbClr val="FFFFFF"/>
                </a:solidFill>
              </a:rPr>
              <a:t>Tema 4: </a:t>
            </a:r>
            <a:r>
              <a:rPr lang="ro-RO">
                <a:solidFill>
                  <a:srgbClr val="FFFFFF"/>
                </a:solidFill>
                <a:ea typeface="+mj-lt"/>
                <a:cs typeface="+mj-lt"/>
              </a:rPr>
              <a:t>VLAN – Virtual Local </a:t>
            </a:r>
            <a:r>
              <a:rPr lang="ro-RO" err="1">
                <a:solidFill>
                  <a:srgbClr val="FFFFFF"/>
                </a:solidFill>
                <a:ea typeface="+mj-lt"/>
                <a:cs typeface="+mj-lt"/>
              </a:rPr>
              <a:t>Area</a:t>
            </a:r>
            <a:r>
              <a:rPr lang="ro-RO">
                <a:solidFill>
                  <a:srgbClr val="FFFFFF"/>
                </a:solidFill>
                <a:ea typeface="+mj-lt"/>
                <a:cs typeface="+mj-lt"/>
              </a:rPr>
              <a:t> </a:t>
            </a:r>
            <a:r>
              <a:rPr lang="ro-RO" err="1">
                <a:solidFill>
                  <a:srgbClr val="FFFFFF"/>
                </a:solidFill>
                <a:ea typeface="+mj-lt"/>
                <a:cs typeface="+mj-lt"/>
              </a:rPr>
              <a:t>Network</a:t>
            </a:r>
            <a:endParaRPr lang="ro-RO" err="1">
              <a:solidFill>
                <a:srgbClr val="FFFFFF"/>
              </a:solidFill>
            </a:endParaRPr>
          </a:p>
        </p:txBody>
      </p:sp>
      <p:cxnSp>
        <p:nvCxnSpPr>
          <p:cNvPr id="13" name="Straight Connector 12">
            <a:extLst>
              <a:ext uri="{FF2B5EF4-FFF2-40B4-BE49-F238E27FC236}">
                <a16:creationId xmlns:a16="http://schemas.microsoft.com/office/drawing/2014/main" id="{F0CE0765-E93C-4D37-9D5F-D464EFB10F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805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79118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software, afișaj&#10;&#10;Conținutul generat de inteligența artificială poate fi incorect.">
            <a:extLst>
              <a:ext uri="{FF2B5EF4-FFF2-40B4-BE49-F238E27FC236}">
                <a16:creationId xmlns:a16="http://schemas.microsoft.com/office/drawing/2014/main" id="{11903FF7-1947-5F6E-2289-C12BECAB857D}"/>
              </a:ext>
            </a:extLst>
          </p:cNvPr>
          <p:cNvPicPr>
            <a:picLocks noGrp="1" noChangeAspect="1"/>
          </p:cNvPicPr>
          <p:nvPr>
            <p:ph idx="1"/>
          </p:nvPr>
        </p:nvPicPr>
        <p:blipFill>
          <a:blip r:embed="rId2"/>
          <a:srcRect b="881"/>
          <a:stretch>
            <a:fillRect/>
          </a:stretch>
        </p:blipFill>
        <p:spPr>
          <a:xfrm>
            <a:off x="1" y="1"/>
            <a:ext cx="12192000" cy="6857988"/>
          </a:xfrm>
          <a:prstGeom prst="rect">
            <a:avLst/>
          </a:prstGeom>
        </p:spPr>
      </p:pic>
    </p:spTree>
    <p:extLst>
      <p:ext uri="{BB962C8B-B14F-4D97-AF65-F5344CB8AC3E}">
        <p14:creationId xmlns:p14="http://schemas.microsoft.com/office/powerpoint/2010/main" val="365559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ubstituent conținut 3" descr="O imagine care conține text, captură de ecran, afișaj, software&#10;&#10;Conținutul generat de inteligența artificială poate fi incorect.">
            <a:extLst>
              <a:ext uri="{FF2B5EF4-FFF2-40B4-BE49-F238E27FC236}">
                <a16:creationId xmlns:a16="http://schemas.microsoft.com/office/drawing/2014/main" id="{7348457E-44AD-5C66-0AD6-0E15A7FFE5EF}"/>
              </a:ext>
            </a:extLst>
          </p:cNvPr>
          <p:cNvPicPr>
            <a:picLocks noGrp="1" noChangeAspect="1"/>
          </p:cNvPicPr>
          <p:nvPr>
            <p:ph idx="1"/>
          </p:nvPr>
        </p:nvPicPr>
        <p:blipFill>
          <a:blip r:embed="rId2"/>
          <a:stretch>
            <a:fillRect/>
          </a:stretch>
        </p:blipFill>
        <p:spPr>
          <a:xfrm>
            <a:off x="397" y="3006"/>
            <a:ext cx="12180734" cy="6854243"/>
          </a:xfrm>
          <a:prstGeom prst="rect">
            <a:avLst/>
          </a:prstGeom>
        </p:spPr>
      </p:pic>
    </p:spTree>
    <p:extLst>
      <p:ext uri="{BB962C8B-B14F-4D97-AF65-F5344CB8AC3E}">
        <p14:creationId xmlns:p14="http://schemas.microsoft.com/office/powerpoint/2010/main" val="3419929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afișaj, software&#10;&#10;Conținutul generat de inteligența artificială poate fi incorect.">
            <a:extLst>
              <a:ext uri="{FF2B5EF4-FFF2-40B4-BE49-F238E27FC236}">
                <a16:creationId xmlns:a16="http://schemas.microsoft.com/office/drawing/2014/main" id="{BEA9660A-46FD-4E4C-B6D2-B2A396584B43}"/>
              </a:ext>
            </a:extLst>
          </p:cNvPr>
          <p:cNvPicPr>
            <a:picLocks noGrp="1" noChangeAspect="1"/>
          </p:cNvPicPr>
          <p:nvPr>
            <p:ph idx="1"/>
          </p:nvPr>
        </p:nvPicPr>
        <p:blipFill>
          <a:blip r:embed="rId2"/>
          <a:srcRect t="12783" b="3262"/>
          <a:stretch>
            <a:fillRect/>
          </a:stretch>
        </p:blipFill>
        <p:spPr>
          <a:xfrm>
            <a:off x="1" y="1"/>
            <a:ext cx="12192000" cy="6857988"/>
          </a:xfrm>
          <a:prstGeom prst="rect">
            <a:avLst/>
          </a:prstGeom>
        </p:spPr>
      </p:pic>
    </p:spTree>
    <p:extLst>
      <p:ext uri="{BB962C8B-B14F-4D97-AF65-F5344CB8AC3E}">
        <p14:creationId xmlns:p14="http://schemas.microsoft.com/office/powerpoint/2010/main" val="3117693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9C93711-F5E3-1455-552E-744C2A224010}"/>
              </a:ext>
            </a:extLst>
          </p:cNvPr>
          <p:cNvSpPr>
            <a:spLocks noGrp="1"/>
          </p:cNvSpPr>
          <p:nvPr>
            <p:ph type="title"/>
          </p:nvPr>
        </p:nvSpPr>
        <p:spPr>
          <a:xfrm>
            <a:off x="438373" y="4484"/>
            <a:ext cx="10890929" cy="593016"/>
          </a:xfrm>
        </p:spPr>
        <p:txBody>
          <a:bodyPr/>
          <a:lstStyle/>
          <a:p>
            <a:r>
              <a:rPr lang="ro-RO" sz="3200" dirty="0">
                <a:ea typeface="+mj-lt"/>
                <a:cs typeface="+mj-lt"/>
              </a:rPr>
              <a:t>Configurarea VLAN pe </a:t>
            </a:r>
            <a:r>
              <a:rPr lang="ro-RO" sz="3200" dirty="0" err="1">
                <a:ea typeface="+mj-lt"/>
                <a:cs typeface="+mj-lt"/>
              </a:rPr>
              <a:t>switch</a:t>
            </a:r>
            <a:r>
              <a:rPr lang="ro-RO" sz="3200" dirty="0">
                <a:ea typeface="+mj-lt"/>
                <a:cs typeface="+mj-lt"/>
              </a:rPr>
              <a:t> (</a:t>
            </a:r>
            <a:r>
              <a:rPr lang="ro-RO" sz="3200" dirty="0" err="1">
                <a:ea typeface="+mj-lt"/>
                <a:cs typeface="+mj-lt"/>
              </a:rPr>
              <a:t>Routerboard</a:t>
            </a:r>
            <a:r>
              <a:rPr lang="ro-RO" sz="3200" dirty="0">
                <a:ea typeface="+mj-lt"/>
                <a:cs typeface="+mj-lt"/>
              </a:rPr>
              <a:t>)</a:t>
            </a:r>
            <a:endParaRPr lang="ro-RO" sz="3200"/>
          </a:p>
        </p:txBody>
      </p:sp>
      <p:sp>
        <p:nvSpPr>
          <p:cNvPr id="3" name="Substituent conținut 2">
            <a:extLst>
              <a:ext uri="{FF2B5EF4-FFF2-40B4-BE49-F238E27FC236}">
                <a16:creationId xmlns:a16="http://schemas.microsoft.com/office/drawing/2014/main" id="{82EE482B-902F-39CB-F073-D10C04A21D38}"/>
              </a:ext>
            </a:extLst>
          </p:cNvPr>
          <p:cNvSpPr>
            <a:spLocks noGrp="1"/>
          </p:cNvSpPr>
          <p:nvPr>
            <p:ph idx="1"/>
          </p:nvPr>
        </p:nvSpPr>
        <p:spPr>
          <a:xfrm>
            <a:off x="1346" y="605208"/>
            <a:ext cx="12190808" cy="6255569"/>
          </a:xfrm>
        </p:spPr>
        <p:txBody>
          <a:bodyPr vert="horz" lIns="91440" tIns="45720" rIns="91440" bIns="45720" rtlCol="0" anchor="t">
            <a:noAutofit/>
          </a:bodyPr>
          <a:lstStyle/>
          <a:p>
            <a:r>
              <a:rPr lang="ro-RO" dirty="0">
                <a:ea typeface="+mn-lt"/>
                <a:cs typeface="+mn-lt"/>
              </a:rPr>
              <a:t>În fila </a:t>
            </a:r>
            <a:r>
              <a:rPr lang="ro-RO" b="1" dirty="0">
                <a:ea typeface="+mn-lt"/>
                <a:cs typeface="+mn-lt"/>
              </a:rPr>
              <a:t>VLAN</a:t>
            </a:r>
            <a:r>
              <a:rPr lang="ro-RO" dirty="0">
                <a:ea typeface="+mn-lt"/>
                <a:cs typeface="+mn-lt"/>
              </a:rPr>
              <a:t> se creează VLAN-urile și se asociază porturile corespunzătoare (</a:t>
            </a:r>
            <a:r>
              <a:rPr lang="ro-RO" b="1" err="1">
                <a:ea typeface="+mn-lt"/>
                <a:cs typeface="+mn-lt"/>
              </a:rPr>
              <a:t>member</a:t>
            </a:r>
            <a:r>
              <a:rPr lang="ro-RO" b="1" dirty="0">
                <a:ea typeface="+mn-lt"/>
                <a:cs typeface="+mn-lt"/>
              </a:rPr>
              <a:t> </a:t>
            </a:r>
            <a:r>
              <a:rPr lang="ro-RO" b="1" err="1">
                <a:ea typeface="+mn-lt"/>
                <a:cs typeface="+mn-lt"/>
              </a:rPr>
              <a:t>ports</a:t>
            </a:r>
            <a:r>
              <a:rPr lang="ro-RO" dirty="0">
                <a:ea typeface="+mn-lt"/>
                <a:cs typeface="+mn-lt"/>
              </a:rPr>
              <a:t>).</a:t>
            </a:r>
            <a:endParaRPr lang="ro-RO" dirty="0"/>
          </a:p>
          <a:p>
            <a:r>
              <a:rPr lang="ro-RO" dirty="0">
                <a:ea typeface="+mn-lt"/>
                <a:cs typeface="+mn-lt"/>
              </a:rPr>
              <a:t>În fila </a:t>
            </a:r>
            <a:r>
              <a:rPr lang="ro-RO" b="1" err="1">
                <a:ea typeface="+mn-lt"/>
                <a:cs typeface="+mn-lt"/>
              </a:rPr>
              <a:t>Ports</a:t>
            </a:r>
            <a:r>
              <a:rPr lang="ro-RO" dirty="0">
                <a:ea typeface="+mn-lt"/>
                <a:cs typeface="+mn-lt"/>
              </a:rPr>
              <a:t> se configurează modul de funcționare al porturilor în raport cu VLAN-urile.</a:t>
            </a:r>
            <a:endParaRPr lang="ro-RO" dirty="0"/>
          </a:p>
          <a:p>
            <a:pPr marL="0" indent="0">
              <a:buNone/>
            </a:pPr>
            <a:r>
              <a:rPr lang="ro-RO" sz="1600" dirty="0">
                <a:ea typeface="+mn-lt"/>
                <a:cs typeface="+mn-lt"/>
              </a:rPr>
              <a:t>🔗 </a:t>
            </a:r>
            <a:r>
              <a:rPr lang="ro-RO" sz="1600" dirty="0">
                <a:ea typeface="+mn-lt"/>
                <a:cs typeface="+mn-lt"/>
                <a:hlinkClick r:id="rId2"/>
              </a:rPr>
              <a:t>https://help.mikrotik.com/docs/display/ROS/Switch+Chip+Features#SwitchChipFeatures-VLANTable</a:t>
            </a:r>
            <a:endParaRPr lang="ro-RO" sz="1600" dirty="0"/>
          </a:p>
          <a:p>
            <a:pPr marL="0" indent="0">
              <a:buNone/>
            </a:pPr>
            <a:r>
              <a:rPr lang="ro-RO" b="1" dirty="0">
                <a:ea typeface="+mn-lt"/>
                <a:cs typeface="+mn-lt"/>
              </a:rPr>
              <a:t>Modurile VLAN (VLAN mode):</a:t>
            </a:r>
            <a:endParaRPr lang="ro-RO" dirty="0"/>
          </a:p>
          <a:p>
            <a:r>
              <a:rPr lang="ro-RO" b="1" err="1">
                <a:ea typeface="+mn-lt"/>
                <a:cs typeface="+mn-lt"/>
              </a:rPr>
              <a:t>disabled</a:t>
            </a:r>
            <a:r>
              <a:rPr lang="ro-RO" dirty="0">
                <a:ea typeface="+mn-lt"/>
                <a:cs typeface="+mn-lt"/>
              </a:rPr>
              <a:t> – VLAN dezactivat</a:t>
            </a:r>
            <a:endParaRPr lang="ro-RO" dirty="0"/>
          </a:p>
          <a:p>
            <a:r>
              <a:rPr lang="ro-RO" b="1" err="1">
                <a:ea typeface="+mn-lt"/>
                <a:cs typeface="+mn-lt"/>
              </a:rPr>
              <a:t>fallback</a:t>
            </a:r>
            <a:r>
              <a:rPr lang="ro-RO" dirty="0">
                <a:ea typeface="+mn-lt"/>
                <a:cs typeface="+mn-lt"/>
              </a:rPr>
              <a:t> – modul de rezervă, permite trecerea cadrelor indiferent de VLAN</a:t>
            </a:r>
            <a:endParaRPr lang="ro-RO" dirty="0"/>
          </a:p>
          <a:p>
            <a:r>
              <a:rPr lang="ro-RO" b="1" err="1">
                <a:ea typeface="+mn-lt"/>
                <a:cs typeface="+mn-lt"/>
              </a:rPr>
              <a:t>check</a:t>
            </a:r>
            <a:r>
              <a:rPr lang="ro-RO" dirty="0">
                <a:ea typeface="+mn-lt"/>
                <a:cs typeface="+mn-lt"/>
              </a:rPr>
              <a:t> – verifică dacă cadrul are VLAN corect</a:t>
            </a:r>
            <a:endParaRPr lang="ro-RO" dirty="0"/>
          </a:p>
          <a:p>
            <a:r>
              <a:rPr lang="ro-RO" b="1" dirty="0">
                <a:ea typeface="+mn-lt"/>
                <a:cs typeface="+mn-lt"/>
              </a:rPr>
              <a:t>secure</a:t>
            </a:r>
            <a:r>
              <a:rPr lang="ro-RO" dirty="0">
                <a:ea typeface="+mn-lt"/>
                <a:cs typeface="+mn-lt"/>
              </a:rPr>
              <a:t> – permite doar cadrele VLAN permise (cel mai sigur mod)</a:t>
            </a:r>
            <a:endParaRPr lang="ro-RO" dirty="0"/>
          </a:p>
          <a:p>
            <a:pPr marL="0" indent="0">
              <a:buNone/>
            </a:pPr>
            <a:r>
              <a:rPr lang="ro-RO" b="1" dirty="0">
                <a:ea typeface="+mn-lt"/>
                <a:cs typeface="+mn-lt"/>
              </a:rPr>
              <a:t>Setări pentru antetul VLAN (VLAN </a:t>
            </a:r>
            <a:r>
              <a:rPr lang="ro-RO" b="1" err="1">
                <a:ea typeface="+mn-lt"/>
                <a:cs typeface="+mn-lt"/>
              </a:rPr>
              <a:t>header</a:t>
            </a:r>
            <a:r>
              <a:rPr lang="ro-RO" b="1" dirty="0">
                <a:ea typeface="+mn-lt"/>
                <a:cs typeface="+mn-lt"/>
              </a:rPr>
              <a:t>):</a:t>
            </a:r>
            <a:endParaRPr lang="ro-RO" dirty="0"/>
          </a:p>
          <a:p>
            <a:r>
              <a:rPr lang="ro-RO" b="1" err="1">
                <a:ea typeface="+mn-lt"/>
                <a:cs typeface="+mn-lt"/>
              </a:rPr>
              <a:t>add</a:t>
            </a:r>
            <a:r>
              <a:rPr lang="ro-RO" b="1" dirty="0">
                <a:ea typeface="+mn-lt"/>
                <a:cs typeface="+mn-lt"/>
              </a:rPr>
              <a:t> </a:t>
            </a:r>
            <a:r>
              <a:rPr lang="ro-RO" b="1" err="1">
                <a:ea typeface="+mn-lt"/>
                <a:cs typeface="+mn-lt"/>
              </a:rPr>
              <a:t>if</a:t>
            </a:r>
            <a:r>
              <a:rPr lang="ro-RO" b="1" dirty="0">
                <a:ea typeface="+mn-lt"/>
                <a:cs typeface="+mn-lt"/>
              </a:rPr>
              <a:t> </a:t>
            </a:r>
            <a:r>
              <a:rPr lang="ro-RO" b="1" err="1">
                <a:ea typeface="+mn-lt"/>
                <a:cs typeface="+mn-lt"/>
              </a:rPr>
              <a:t>missing</a:t>
            </a:r>
            <a:r>
              <a:rPr lang="ro-RO" dirty="0">
                <a:ea typeface="+mn-lt"/>
                <a:cs typeface="+mn-lt"/>
              </a:rPr>
              <a:t> – adaugă eticheta VLAN pentru cadrele care ies din port (pentru porturile </a:t>
            </a:r>
            <a:r>
              <a:rPr lang="ro-RO" err="1">
                <a:ea typeface="+mn-lt"/>
                <a:cs typeface="+mn-lt"/>
              </a:rPr>
              <a:t>trunk</a:t>
            </a:r>
            <a:r>
              <a:rPr lang="ro-RO" dirty="0">
                <a:ea typeface="+mn-lt"/>
                <a:cs typeface="+mn-lt"/>
              </a:rPr>
              <a:t>)</a:t>
            </a:r>
            <a:endParaRPr lang="ro-RO" dirty="0"/>
          </a:p>
          <a:p>
            <a:r>
              <a:rPr lang="ro-RO" b="1" err="1">
                <a:ea typeface="+mn-lt"/>
                <a:cs typeface="+mn-lt"/>
              </a:rPr>
              <a:t>always</a:t>
            </a:r>
            <a:r>
              <a:rPr lang="ro-RO" b="1" dirty="0">
                <a:ea typeface="+mn-lt"/>
                <a:cs typeface="+mn-lt"/>
              </a:rPr>
              <a:t> </a:t>
            </a:r>
            <a:r>
              <a:rPr lang="ro-RO" b="1" err="1">
                <a:ea typeface="+mn-lt"/>
                <a:cs typeface="+mn-lt"/>
              </a:rPr>
              <a:t>strip</a:t>
            </a:r>
            <a:r>
              <a:rPr lang="ro-RO" dirty="0">
                <a:ea typeface="+mn-lt"/>
                <a:cs typeface="+mn-lt"/>
              </a:rPr>
              <a:t> – elimină întotdeauna eticheta VLAN din cadrele care ies (pentru porturile </a:t>
            </a:r>
            <a:r>
              <a:rPr lang="ro-RO" err="1">
                <a:ea typeface="+mn-lt"/>
                <a:cs typeface="+mn-lt"/>
              </a:rPr>
              <a:t>access</a:t>
            </a:r>
            <a:r>
              <a:rPr lang="ro-RO" dirty="0">
                <a:ea typeface="+mn-lt"/>
                <a:cs typeface="+mn-lt"/>
              </a:rPr>
              <a:t>)</a:t>
            </a:r>
            <a:endParaRPr lang="ro-RO" dirty="0"/>
          </a:p>
          <a:p>
            <a:r>
              <a:rPr lang="ro-RO" b="1" err="1">
                <a:ea typeface="+mn-lt"/>
                <a:cs typeface="+mn-lt"/>
              </a:rPr>
              <a:t>leave</a:t>
            </a:r>
            <a:r>
              <a:rPr lang="ro-RO" b="1" dirty="0">
                <a:ea typeface="+mn-lt"/>
                <a:cs typeface="+mn-lt"/>
              </a:rPr>
              <a:t> as </a:t>
            </a:r>
            <a:r>
              <a:rPr lang="ro-RO" b="1" err="1">
                <a:ea typeface="+mn-lt"/>
                <a:cs typeface="+mn-lt"/>
              </a:rPr>
              <a:t>is</a:t>
            </a:r>
            <a:r>
              <a:rPr lang="ro-RO" dirty="0">
                <a:ea typeface="+mn-lt"/>
                <a:cs typeface="+mn-lt"/>
              </a:rPr>
              <a:t> – lasă cadrul neschimbat, în starea în care a intrat în </a:t>
            </a:r>
            <a:r>
              <a:rPr lang="ro-RO" err="1">
                <a:ea typeface="+mn-lt"/>
                <a:cs typeface="+mn-lt"/>
              </a:rPr>
              <a:t>switch</a:t>
            </a:r>
            <a:r>
              <a:rPr lang="ro-RO" dirty="0">
                <a:ea typeface="+mn-lt"/>
                <a:cs typeface="+mn-lt"/>
              </a:rPr>
              <a:t> prin alt port</a:t>
            </a:r>
            <a:endParaRPr lang="ro-RO" dirty="0"/>
          </a:p>
          <a:p>
            <a:pPr marL="0" indent="0">
              <a:buNone/>
            </a:pPr>
            <a:r>
              <a:rPr lang="ro-RO" b="1" err="1">
                <a:ea typeface="+mn-lt"/>
                <a:cs typeface="+mn-lt"/>
              </a:rPr>
              <a:t>Default</a:t>
            </a:r>
            <a:r>
              <a:rPr lang="ro-RO" b="1" dirty="0">
                <a:ea typeface="+mn-lt"/>
                <a:cs typeface="+mn-lt"/>
              </a:rPr>
              <a:t> VLAN ID (PVID)</a:t>
            </a:r>
            <a:r>
              <a:rPr lang="ro-RO" dirty="0">
                <a:ea typeface="+mn-lt"/>
                <a:cs typeface="+mn-lt"/>
              </a:rPr>
              <a:t> – VLAN-</a:t>
            </a:r>
            <a:r>
              <a:rPr lang="ro-RO" err="1">
                <a:ea typeface="+mn-lt"/>
                <a:cs typeface="+mn-lt"/>
              </a:rPr>
              <a:t>ul</a:t>
            </a:r>
            <a:r>
              <a:rPr lang="ro-RO" dirty="0">
                <a:ea typeface="+mn-lt"/>
                <a:cs typeface="+mn-lt"/>
              </a:rPr>
              <a:t> implicit pentru cadrele </a:t>
            </a:r>
            <a:r>
              <a:rPr lang="ro-RO" b="1" dirty="0">
                <a:ea typeface="+mn-lt"/>
                <a:cs typeface="+mn-lt"/>
              </a:rPr>
              <a:t>nemarcate (</a:t>
            </a:r>
            <a:r>
              <a:rPr lang="ro-RO" b="1" err="1">
                <a:ea typeface="+mn-lt"/>
                <a:cs typeface="+mn-lt"/>
              </a:rPr>
              <a:t>untagged</a:t>
            </a:r>
            <a:r>
              <a:rPr lang="ro-RO" b="1" dirty="0">
                <a:ea typeface="+mn-lt"/>
                <a:cs typeface="+mn-lt"/>
              </a:rPr>
              <a:t>)</a:t>
            </a:r>
            <a:r>
              <a:rPr lang="ro-RO" dirty="0">
                <a:ea typeface="+mn-lt"/>
                <a:cs typeface="+mn-lt"/>
              </a:rPr>
              <a:t> care intră pe port.</a:t>
            </a:r>
            <a:endParaRPr lang="ro-RO" dirty="0"/>
          </a:p>
          <a:p>
            <a:endParaRPr lang="ro-RO" dirty="0"/>
          </a:p>
        </p:txBody>
      </p:sp>
    </p:spTree>
    <p:extLst>
      <p:ext uri="{BB962C8B-B14F-4D97-AF65-F5344CB8AC3E}">
        <p14:creationId xmlns:p14="http://schemas.microsoft.com/office/powerpoint/2010/main" val="42039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3E0621AA-6561-FB94-186A-719BBB73A25A}"/>
              </a:ext>
            </a:extLst>
          </p:cNvPr>
          <p:cNvSpPr>
            <a:spLocks noGrp="1"/>
          </p:cNvSpPr>
          <p:nvPr>
            <p:ph type="title"/>
          </p:nvPr>
        </p:nvSpPr>
        <p:spPr>
          <a:xfrm>
            <a:off x="7269904" y="118782"/>
            <a:ext cx="4261104" cy="693869"/>
          </a:xfrm>
        </p:spPr>
        <p:txBody>
          <a:bodyPr anchor="t">
            <a:normAutofit/>
          </a:bodyPr>
          <a:lstStyle/>
          <a:p>
            <a:r>
              <a:rPr lang="ro-RO" sz="3600" b="0">
                <a:ea typeface="+mj-lt"/>
                <a:cs typeface="+mj-lt"/>
              </a:rPr>
              <a:t>Management VLAN</a:t>
            </a:r>
            <a:endParaRPr lang="ro-RO" sz="3600"/>
          </a:p>
        </p:txBody>
      </p:sp>
      <p:pic>
        <p:nvPicPr>
          <p:cNvPr id="4" name="Imagine 3" descr="O imagine care conține text, captură de ecran, diagramă, Font&#10;&#10;Conținutul generat de inteligența artificială poate fi incorect.">
            <a:extLst>
              <a:ext uri="{FF2B5EF4-FFF2-40B4-BE49-F238E27FC236}">
                <a16:creationId xmlns:a16="http://schemas.microsoft.com/office/drawing/2014/main" id="{48866944-BDA5-2D98-A262-D601197B0D16}"/>
              </a:ext>
            </a:extLst>
          </p:cNvPr>
          <p:cNvPicPr>
            <a:picLocks noChangeAspect="1"/>
          </p:cNvPicPr>
          <p:nvPr/>
        </p:nvPicPr>
        <p:blipFill>
          <a:blip r:embed="rId2"/>
          <a:srcRect r="-1" b="8617"/>
          <a:stretch>
            <a:fillRect/>
          </a:stretch>
        </p:blipFill>
        <p:spPr>
          <a:xfrm>
            <a:off x="-1" y="1037663"/>
            <a:ext cx="6500373" cy="5241464"/>
          </a:xfrm>
          <a:prstGeom prst="rect">
            <a:avLst/>
          </a:prstGeom>
        </p:spPr>
      </p:pic>
      <p:cxnSp>
        <p:nvCxnSpPr>
          <p:cNvPr id="11" name="Straight Connector 10">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665683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6CA9BE14-F82F-F7BD-F293-7D980755C8F9}"/>
              </a:ext>
            </a:extLst>
          </p:cNvPr>
          <p:cNvSpPr>
            <a:spLocks noGrp="1"/>
          </p:cNvSpPr>
          <p:nvPr>
            <p:ph idx="1"/>
          </p:nvPr>
        </p:nvSpPr>
        <p:spPr>
          <a:xfrm>
            <a:off x="6664788" y="719272"/>
            <a:ext cx="5527366" cy="6138944"/>
          </a:xfrm>
        </p:spPr>
        <p:txBody>
          <a:bodyPr vert="horz" lIns="91440" tIns="45720" rIns="91440" bIns="45720" rtlCol="0" anchor="t">
            <a:noAutofit/>
          </a:bodyPr>
          <a:lstStyle/>
          <a:p>
            <a:pPr>
              <a:lnSpc>
                <a:spcPct val="110000"/>
              </a:lnSpc>
            </a:pPr>
            <a:r>
              <a:rPr lang="ro-RO" dirty="0">
                <a:ea typeface="+mn-lt"/>
                <a:cs typeface="+mn-lt"/>
              </a:rPr>
              <a:t>VLAN special destinat </a:t>
            </a:r>
            <a:r>
              <a:rPr lang="ro-RO" b="1" dirty="0">
                <a:ea typeface="+mn-lt"/>
                <a:cs typeface="+mn-lt"/>
              </a:rPr>
              <a:t>administrării </a:t>
            </a:r>
            <a:r>
              <a:rPr lang="ro-RO" b="1" err="1">
                <a:ea typeface="+mn-lt"/>
                <a:cs typeface="+mn-lt"/>
              </a:rPr>
              <a:t>switch</a:t>
            </a:r>
            <a:r>
              <a:rPr lang="ro-RO" b="1" dirty="0">
                <a:ea typeface="+mn-lt"/>
                <a:cs typeface="+mn-lt"/>
              </a:rPr>
              <a:t>-ului sau </a:t>
            </a:r>
            <a:r>
              <a:rPr lang="ro-RO" b="1" err="1">
                <a:ea typeface="+mn-lt"/>
                <a:cs typeface="+mn-lt"/>
              </a:rPr>
              <a:t>routerului</a:t>
            </a:r>
            <a:r>
              <a:rPr lang="ro-RO" dirty="0">
                <a:ea typeface="+mn-lt"/>
                <a:cs typeface="+mn-lt"/>
              </a:rPr>
              <a:t>.</a:t>
            </a:r>
            <a:endParaRPr lang="ro-RO" dirty="0"/>
          </a:p>
          <a:p>
            <a:pPr>
              <a:lnSpc>
                <a:spcPct val="110000"/>
              </a:lnSpc>
            </a:pPr>
            <a:r>
              <a:rPr lang="ro-RO" dirty="0">
                <a:ea typeface="+mn-lt"/>
                <a:cs typeface="+mn-lt"/>
              </a:rPr>
              <a:t>De obicei este creat </a:t>
            </a:r>
            <a:r>
              <a:rPr lang="ro-RO" b="1" dirty="0">
                <a:ea typeface="+mn-lt"/>
                <a:cs typeface="+mn-lt"/>
              </a:rPr>
              <a:t>separat de VLAN-urile de lucru</a:t>
            </a:r>
            <a:r>
              <a:rPr lang="ro-RO" dirty="0">
                <a:ea typeface="+mn-lt"/>
                <a:cs typeface="+mn-lt"/>
              </a:rPr>
              <a:t>, i se atribuie o </a:t>
            </a:r>
            <a:r>
              <a:rPr lang="ro-RO" b="1" dirty="0">
                <a:ea typeface="+mn-lt"/>
                <a:cs typeface="+mn-lt"/>
              </a:rPr>
              <a:t>subrețea IP</a:t>
            </a:r>
            <a:r>
              <a:rPr lang="ro-RO" dirty="0">
                <a:ea typeface="+mn-lt"/>
                <a:cs typeface="+mn-lt"/>
              </a:rPr>
              <a:t> proprie și este </a:t>
            </a:r>
            <a:r>
              <a:rPr lang="ro-RO" b="1" dirty="0">
                <a:ea typeface="+mn-lt"/>
                <a:cs typeface="+mn-lt"/>
              </a:rPr>
              <a:t>izolat de rețelele generale</a:t>
            </a:r>
            <a:r>
              <a:rPr lang="ro-RO" dirty="0">
                <a:ea typeface="+mn-lt"/>
                <a:cs typeface="+mn-lt"/>
              </a:rPr>
              <a:t> la nivel L2/L3.</a:t>
            </a:r>
            <a:endParaRPr lang="ro-RO" dirty="0"/>
          </a:p>
          <a:p>
            <a:pPr>
              <a:lnSpc>
                <a:spcPct val="110000"/>
              </a:lnSpc>
            </a:pPr>
            <a:r>
              <a:rPr lang="ro-RO" dirty="0">
                <a:ea typeface="+mn-lt"/>
                <a:cs typeface="+mn-lt"/>
              </a:rPr>
              <a:t>Între </a:t>
            </a:r>
            <a:r>
              <a:rPr lang="ro-RO" b="1" err="1">
                <a:ea typeface="+mn-lt"/>
                <a:cs typeface="+mn-lt"/>
              </a:rPr>
              <a:t>switch</a:t>
            </a:r>
            <a:r>
              <a:rPr lang="ro-RO" dirty="0">
                <a:ea typeface="+mn-lt"/>
                <a:cs typeface="+mn-lt"/>
              </a:rPr>
              <a:t> și </a:t>
            </a:r>
            <a:r>
              <a:rPr lang="ro-RO" b="1" dirty="0">
                <a:ea typeface="+mn-lt"/>
                <a:cs typeface="+mn-lt"/>
              </a:rPr>
              <a:t>router</a:t>
            </a:r>
            <a:r>
              <a:rPr lang="ro-RO" dirty="0">
                <a:ea typeface="+mn-lt"/>
                <a:cs typeface="+mn-lt"/>
              </a:rPr>
              <a:t> trebuie trecut (transportat) VLAN-</a:t>
            </a:r>
            <a:r>
              <a:rPr lang="ro-RO" err="1">
                <a:ea typeface="+mn-lt"/>
                <a:cs typeface="+mn-lt"/>
              </a:rPr>
              <a:t>ul</a:t>
            </a:r>
            <a:r>
              <a:rPr lang="ro-RO" dirty="0">
                <a:ea typeface="+mn-lt"/>
                <a:cs typeface="+mn-lt"/>
              </a:rPr>
              <a:t> de management (</a:t>
            </a:r>
            <a:r>
              <a:rPr lang="ro-RO" b="1" err="1">
                <a:ea typeface="+mn-lt"/>
                <a:cs typeface="+mn-lt"/>
              </a:rPr>
              <a:t>Mgmt</a:t>
            </a:r>
            <a:r>
              <a:rPr lang="ro-RO" b="1" dirty="0">
                <a:ea typeface="+mn-lt"/>
                <a:cs typeface="+mn-lt"/>
              </a:rPr>
              <a:t> VLAN</a:t>
            </a:r>
            <a:r>
              <a:rPr lang="ro-RO" dirty="0">
                <a:ea typeface="+mn-lt"/>
                <a:cs typeface="+mn-lt"/>
              </a:rPr>
              <a:t>), pentru a </a:t>
            </a:r>
            <a:r>
              <a:rPr lang="ro-RO" b="1" dirty="0">
                <a:ea typeface="+mn-lt"/>
                <a:cs typeface="+mn-lt"/>
              </a:rPr>
              <a:t>nu pierde accesul de administrare</a:t>
            </a:r>
            <a:r>
              <a:rPr lang="ro-RO" dirty="0">
                <a:ea typeface="+mn-lt"/>
                <a:cs typeface="+mn-lt"/>
              </a:rPr>
              <a:t> către router.</a:t>
            </a:r>
            <a:endParaRPr lang="ro-RO" dirty="0"/>
          </a:p>
          <a:p>
            <a:pPr>
              <a:lnSpc>
                <a:spcPct val="110000"/>
              </a:lnSpc>
            </a:pPr>
            <a:r>
              <a:rPr lang="ro-RO" dirty="0">
                <a:ea typeface="+mn-lt"/>
                <a:cs typeface="+mn-lt"/>
              </a:rPr>
              <a:t>VLAN-</a:t>
            </a:r>
            <a:r>
              <a:rPr lang="ro-RO" err="1">
                <a:ea typeface="+mn-lt"/>
                <a:cs typeface="+mn-lt"/>
              </a:rPr>
              <a:t>ul</a:t>
            </a:r>
            <a:r>
              <a:rPr lang="ro-RO" dirty="0">
                <a:ea typeface="+mn-lt"/>
                <a:cs typeface="+mn-lt"/>
              </a:rPr>
              <a:t> de management între </a:t>
            </a:r>
            <a:r>
              <a:rPr lang="ro-RO" err="1">
                <a:ea typeface="+mn-lt"/>
                <a:cs typeface="+mn-lt"/>
              </a:rPr>
              <a:t>switch</a:t>
            </a:r>
            <a:r>
              <a:rPr lang="ro-RO" dirty="0">
                <a:ea typeface="+mn-lt"/>
                <a:cs typeface="+mn-lt"/>
              </a:rPr>
              <a:t> și router poate funcționa atât în </a:t>
            </a:r>
            <a:r>
              <a:rPr lang="ro-RO" b="1" dirty="0">
                <a:ea typeface="+mn-lt"/>
                <a:cs typeface="+mn-lt"/>
              </a:rPr>
              <a:t>mod </a:t>
            </a:r>
            <a:r>
              <a:rPr lang="ro-RO" b="1" err="1">
                <a:ea typeface="+mn-lt"/>
                <a:cs typeface="+mn-lt"/>
              </a:rPr>
              <a:t>untagged</a:t>
            </a:r>
            <a:r>
              <a:rPr lang="ro-RO" dirty="0">
                <a:ea typeface="+mn-lt"/>
                <a:cs typeface="+mn-lt"/>
              </a:rPr>
              <a:t>, cât și </a:t>
            </a:r>
            <a:r>
              <a:rPr lang="ro-RO" b="1" err="1">
                <a:ea typeface="+mn-lt"/>
                <a:cs typeface="+mn-lt"/>
              </a:rPr>
              <a:t>tagged</a:t>
            </a:r>
            <a:r>
              <a:rPr lang="ro-RO" dirty="0">
                <a:ea typeface="+mn-lt"/>
                <a:cs typeface="+mn-lt"/>
              </a:rPr>
              <a:t>.</a:t>
            </a:r>
            <a:endParaRPr lang="ro-RO" dirty="0"/>
          </a:p>
          <a:p>
            <a:pPr>
              <a:lnSpc>
                <a:spcPct val="110000"/>
              </a:lnSpc>
            </a:pPr>
            <a:r>
              <a:rPr lang="ro-RO" dirty="0">
                <a:ea typeface="+mn-lt"/>
                <a:cs typeface="+mn-lt"/>
              </a:rPr>
              <a:t>Ca port de urgență (backup), este recomandat să se lase </a:t>
            </a:r>
            <a:r>
              <a:rPr lang="ro-RO" b="1" dirty="0">
                <a:ea typeface="+mn-lt"/>
                <a:cs typeface="+mn-lt"/>
              </a:rPr>
              <a:t>un port în afara bridge-ului</a:t>
            </a:r>
            <a:r>
              <a:rPr lang="ro-RO" dirty="0">
                <a:ea typeface="+mn-lt"/>
                <a:cs typeface="+mn-lt"/>
              </a:rPr>
              <a:t>, pentru acces direct în caz de configurare greșită.</a:t>
            </a:r>
            <a:endParaRPr lang="ro-RO" dirty="0"/>
          </a:p>
          <a:p>
            <a:pPr>
              <a:lnSpc>
                <a:spcPct val="110000"/>
              </a:lnSpc>
            </a:pPr>
            <a:endParaRPr lang="ro-RO" dirty="0"/>
          </a:p>
        </p:txBody>
      </p:sp>
    </p:spTree>
    <p:extLst>
      <p:ext uri="{BB962C8B-B14F-4D97-AF65-F5344CB8AC3E}">
        <p14:creationId xmlns:p14="http://schemas.microsoft.com/office/powerpoint/2010/main" val="1555427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F83034-87EC-789E-4D84-AFE0C768BE48}"/>
              </a:ext>
            </a:extLst>
          </p:cNvPr>
          <p:cNvSpPr>
            <a:spLocks noGrp="1"/>
          </p:cNvSpPr>
          <p:nvPr>
            <p:ph type="title"/>
          </p:nvPr>
        </p:nvSpPr>
        <p:spPr>
          <a:xfrm>
            <a:off x="1344" y="4483"/>
            <a:ext cx="12190810" cy="940398"/>
          </a:xfrm>
        </p:spPr>
        <p:txBody>
          <a:bodyPr vert="horz" lIns="91440" tIns="45720" rIns="91440" bIns="45720" rtlCol="0" anchor="ctr">
            <a:normAutofit fontScale="90000"/>
          </a:bodyPr>
          <a:lstStyle/>
          <a:p>
            <a:pPr algn="ctr"/>
            <a:r>
              <a:rPr lang="ro-RO" sz="3100" b="0" dirty="0">
                <a:ea typeface="+mj-lt"/>
                <a:cs typeface="+mj-lt"/>
              </a:rPr>
              <a:t>Bridge VLAN cu accelerare hardware (HW </a:t>
            </a:r>
            <a:r>
              <a:rPr lang="ro-RO" sz="3100" b="0" err="1">
                <a:ea typeface="+mj-lt"/>
                <a:cs typeface="+mj-lt"/>
              </a:rPr>
              <a:t>offloading</a:t>
            </a:r>
            <a:r>
              <a:rPr lang="ro-RO" sz="3100" b="0" dirty="0">
                <a:ea typeface="+mj-lt"/>
                <a:cs typeface="+mj-lt"/>
              </a:rPr>
              <a:t>) — RB/CRS3xx/5xx</a:t>
            </a:r>
            <a:endParaRPr lang="ro-RO" sz="3100"/>
          </a:p>
        </p:txBody>
      </p:sp>
      <p:sp>
        <p:nvSpPr>
          <p:cNvPr id="3" name="Substituent conținut 2">
            <a:extLst>
              <a:ext uri="{FF2B5EF4-FFF2-40B4-BE49-F238E27FC236}">
                <a16:creationId xmlns:a16="http://schemas.microsoft.com/office/drawing/2014/main" id="{DB9C6EF0-9994-7110-9735-7AA9B92A5CC4}"/>
              </a:ext>
            </a:extLst>
          </p:cNvPr>
          <p:cNvSpPr>
            <a:spLocks noGrp="1"/>
          </p:cNvSpPr>
          <p:nvPr>
            <p:ph idx="1"/>
          </p:nvPr>
        </p:nvSpPr>
        <p:spPr>
          <a:xfrm>
            <a:off x="640080" y="1479267"/>
            <a:ext cx="10890928" cy="4720365"/>
          </a:xfrm>
        </p:spPr>
        <p:txBody>
          <a:bodyPr vert="horz" lIns="91440" tIns="45720" rIns="91440" bIns="45720" rtlCol="0" anchor="t">
            <a:normAutofit/>
          </a:bodyPr>
          <a:lstStyle/>
          <a:p>
            <a:r>
              <a:rPr lang="ro-RO" dirty="0">
                <a:ea typeface="+mn-lt"/>
                <a:cs typeface="+mn-lt"/>
              </a:rPr>
              <a:t>Pe partea de </a:t>
            </a:r>
            <a:r>
              <a:rPr lang="ro-RO" b="1" dirty="0" err="1">
                <a:ea typeface="+mn-lt"/>
                <a:cs typeface="+mn-lt"/>
              </a:rPr>
              <a:t>switch</a:t>
            </a:r>
            <a:r>
              <a:rPr lang="ro-RO" dirty="0">
                <a:ea typeface="+mn-lt"/>
                <a:cs typeface="+mn-lt"/>
              </a:rPr>
              <a:t>, către </a:t>
            </a:r>
            <a:r>
              <a:rPr lang="ro-RO" b="1" dirty="0">
                <a:ea typeface="+mn-lt"/>
                <a:cs typeface="+mn-lt"/>
              </a:rPr>
              <a:t>router</a:t>
            </a:r>
            <a:r>
              <a:rPr lang="ro-RO" dirty="0">
                <a:ea typeface="+mn-lt"/>
                <a:cs typeface="+mn-lt"/>
              </a:rPr>
              <a:t>, este conectat un </a:t>
            </a:r>
            <a:r>
              <a:rPr lang="ro-RO" b="1" dirty="0">
                <a:ea typeface="+mn-lt"/>
                <a:cs typeface="+mn-lt"/>
              </a:rPr>
              <a:t>port virtual bridge</a:t>
            </a:r>
            <a:r>
              <a:rPr lang="ro-RO" dirty="0">
                <a:ea typeface="+mn-lt"/>
                <a:cs typeface="+mn-lt"/>
              </a:rPr>
              <a:t>.</a:t>
            </a:r>
            <a:br>
              <a:rPr lang="ro-RO" dirty="0">
                <a:ea typeface="+mn-lt"/>
                <a:cs typeface="+mn-lt"/>
              </a:rPr>
            </a:br>
            <a:r>
              <a:rPr lang="ro-RO" dirty="0">
                <a:ea typeface="+mn-lt"/>
                <a:cs typeface="+mn-lt"/>
              </a:rPr>
              <a:t> Pe acest port se configurează VLAN-urile în </a:t>
            </a:r>
            <a:r>
              <a:rPr lang="ro-RO" b="1" dirty="0">
                <a:ea typeface="+mn-lt"/>
                <a:cs typeface="+mn-lt"/>
              </a:rPr>
              <a:t>mod </a:t>
            </a:r>
            <a:r>
              <a:rPr lang="ro-RO" b="1" dirty="0" err="1">
                <a:ea typeface="+mn-lt"/>
                <a:cs typeface="+mn-lt"/>
              </a:rPr>
              <a:t>tagged</a:t>
            </a:r>
            <a:r>
              <a:rPr lang="ro-RO" dirty="0">
                <a:ea typeface="+mn-lt"/>
                <a:cs typeface="+mn-lt"/>
              </a:rPr>
              <a:t> (se poate configura unul și în mod </a:t>
            </a:r>
            <a:r>
              <a:rPr lang="ro-RO" b="1" dirty="0" err="1">
                <a:ea typeface="+mn-lt"/>
                <a:cs typeface="+mn-lt"/>
              </a:rPr>
              <a:t>untagged</a:t>
            </a:r>
            <a:r>
              <a:rPr lang="ro-RO" dirty="0">
                <a:ea typeface="+mn-lt"/>
                <a:cs typeface="+mn-lt"/>
              </a:rPr>
              <a:t>).</a:t>
            </a:r>
            <a:endParaRPr lang="ro-RO" dirty="0"/>
          </a:p>
          <a:p>
            <a:r>
              <a:rPr lang="ro-RO" dirty="0">
                <a:ea typeface="+mn-lt"/>
                <a:cs typeface="+mn-lt"/>
              </a:rPr>
              <a:t>În proprietățile bridge-ului trebuie activată opțiunea </a:t>
            </a:r>
            <a:r>
              <a:rPr lang="ro-RO" b="1" dirty="0">
                <a:ea typeface="+mn-lt"/>
                <a:cs typeface="+mn-lt"/>
              </a:rPr>
              <a:t>VLAN </a:t>
            </a:r>
            <a:r>
              <a:rPr lang="ro-RO" b="1" dirty="0" err="1">
                <a:ea typeface="+mn-lt"/>
                <a:cs typeface="+mn-lt"/>
              </a:rPr>
              <a:t>Filtering</a:t>
            </a:r>
            <a:r>
              <a:rPr lang="ro-RO" dirty="0">
                <a:ea typeface="+mn-lt"/>
                <a:cs typeface="+mn-lt"/>
              </a:rPr>
              <a:t>.</a:t>
            </a:r>
            <a:endParaRPr lang="ro-RO" dirty="0"/>
          </a:p>
          <a:p>
            <a:r>
              <a:rPr lang="ro-RO" dirty="0">
                <a:ea typeface="+mn-lt"/>
                <a:cs typeface="+mn-lt"/>
              </a:rPr>
              <a:t>Funcționează și </a:t>
            </a:r>
            <a:r>
              <a:rPr lang="ro-RO" b="1" dirty="0">
                <a:ea typeface="+mn-lt"/>
                <a:cs typeface="+mn-lt"/>
              </a:rPr>
              <a:t>fără accelerare hardware (HW </a:t>
            </a:r>
            <a:r>
              <a:rPr lang="ro-RO" b="1" dirty="0" err="1">
                <a:ea typeface="+mn-lt"/>
                <a:cs typeface="+mn-lt"/>
              </a:rPr>
              <a:t>offload</a:t>
            </a:r>
            <a:r>
              <a:rPr lang="ro-RO" b="1" dirty="0">
                <a:ea typeface="+mn-lt"/>
                <a:cs typeface="+mn-lt"/>
              </a:rPr>
              <a:t>)</a:t>
            </a:r>
            <a:r>
              <a:rPr lang="ro-RO" dirty="0">
                <a:ea typeface="+mn-lt"/>
                <a:cs typeface="+mn-lt"/>
              </a:rPr>
              <a:t>, cu excepția seriilor </a:t>
            </a:r>
            <a:r>
              <a:rPr lang="ro-RO" b="1" dirty="0">
                <a:ea typeface="+mn-lt"/>
                <a:cs typeface="+mn-lt"/>
              </a:rPr>
              <a:t>CRS3xx / CRS5xx</a:t>
            </a:r>
            <a:r>
              <a:rPr lang="ro-RO" dirty="0">
                <a:ea typeface="+mn-lt"/>
                <a:cs typeface="+mn-lt"/>
              </a:rPr>
              <a:t> și a unor </a:t>
            </a:r>
            <a:r>
              <a:rPr lang="ro-RO" b="1" dirty="0">
                <a:ea typeface="+mn-lt"/>
                <a:cs typeface="+mn-lt"/>
              </a:rPr>
              <a:t>modele RB noi</a:t>
            </a:r>
            <a:r>
              <a:rPr lang="ro-RO" dirty="0">
                <a:ea typeface="+mn-lt"/>
                <a:cs typeface="+mn-lt"/>
              </a:rPr>
              <a:t>, care suportă accelerarea.</a:t>
            </a:r>
            <a:endParaRPr lang="ro-RO" dirty="0"/>
          </a:p>
          <a:p>
            <a:r>
              <a:rPr lang="ro-RO">
                <a:ea typeface="+mn-lt"/>
                <a:cs typeface="+mn-lt"/>
              </a:rPr>
              <a:t>Pe partea </a:t>
            </a:r>
            <a:r>
              <a:rPr lang="ro-RO" b="1" err="1">
                <a:ea typeface="+mn-lt"/>
                <a:cs typeface="+mn-lt"/>
              </a:rPr>
              <a:t>routerului</a:t>
            </a:r>
            <a:r>
              <a:rPr lang="ro-RO">
                <a:ea typeface="+mn-lt"/>
                <a:cs typeface="+mn-lt"/>
              </a:rPr>
              <a:t>, către </a:t>
            </a:r>
            <a:r>
              <a:rPr lang="ro-RO" err="1">
                <a:ea typeface="+mn-lt"/>
                <a:cs typeface="+mn-lt"/>
              </a:rPr>
              <a:t>switch</a:t>
            </a:r>
            <a:r>
              <a:rPr lang="ro-RO">
                <a:ea typeface="+mn-lt"/>
                <a:cs typeface="+mn-lt"/>
              </a:rPr>
              <a:t>, este conectat un </a:t>
            </a:r>
            <a:r>
              <a:rPr lang="ro-RO" b="1">
                <a:ea typeface="+mn-lt"/>
                <a:cs typeface="+mn-lt"/>
              </a:rPr>
              <a:t>port virtual de tip bridge</a:t>
            </a:r>
            <a:r>
              <a:rPr lang="ro-RO">
                <a:ea typeface="+mn-lt"/>
                <a:cs typeface="+mn-lt"/>
              </a:rPr>
              <a:t>.</a:t>
            </a:r>
            <a:endParaRPr lang="ro-RO" dirty="0"/>
          </a:p>
          <a:p>
            <a:r>
              <a:rPr lang="ro-RO">
                <a:ea typeface="+mn-lt"/>
                <a:cs typeface="+mn-lt"/>
              </a:rPr>
              <a:t>Pe acest bridge se configurează </a:t>
            </a:r>
            <a:r>
              <a:rPr lang="ro-RO" b="1" err="1">
                <a:ea typeface="+mn-lt"/>
                <a:cs typeface="+mn-lt"/>
              </a:rPr>
              <a:t>subinterfețele</a:t>
            </a:r>
            <a:r>
              <a:rPr lang="ro-RO" b="1">
                <a:ea typeface="+mn-lt"/>
                <a:cs typeface="+mn-lt"/>
              </a:rPr>
              <a:t> VLAN</a:t>
            </a:r>
            <a:r>
              <a:rPr lang="ro-RO">
                <a:ea typeface="+mn-lt"/>
                <a:cs typeface="+mn-lt"/>
              </a:rPr>
              <a:t>, fiecare cu </a:t>
            </a:r>
            <a:r>
              <a:rPr lang="ro-RO" b="1">
                <a:ea typeface="+mn-lt"/>
                <a:cs typeface="+mn-lt"/>
              </a:rPr>
              <a:t>etichetă VLAN (VLAN </a:t>
            </a:r>
            <a:r>
              <a:rPr lang="ro-RO" b="1" err="1">
                <a:ea typeface="+mn-lt"/>
                <a:cs typeface="+mn-lt"/>
              </a:rPr>
              <a:t>tag</a:t>
            </a:r>
            <a:r>
              <a:rPr lang="ro-RO" b="1">
                <a:ea typeface="+mn-lt"/>
                <a:cs typeface="+mn-lt"/>
              </a:rPr>
              <a:t>)</a:t>
            </a:r>
            <a:r>
              <a:rPr lang="ro-RO">
                <a:ea typeface="+mn-lt"/>
                <a:cs typeface="+mn-lt"/>
              </a:rPr>
              <a:t> și </a:t>
            </a:r>
            <a:r>
              <a:rPr lang="ro-RO" b="1">
                <a:ea typeface="+mn-lt"/>
                <a:cs typeface="+mn-lt"/>
              </a:rPr>
              <a:t>adresă IP</a:t>
            </a:r>
            <a:r>
              <a:rPr lang="ro-RO">
                <a:ea typeface="+mn-lt"/>
                <a:cs typeface="+mn-lt"/>
              </a:rPr>
              <a:t> proprie.</a:t>
            </a:r>
            <a:endParaRPr lang="ro-RO"/>
          </a:p>
          <a:p>
            <a:endParaRPr lang="ro-RO" dirty="0"/>
          </a:p>
        </p:txBody>
      </p:sp>
    </p:spTree>
    <p:extLst>
      <p:ext uri="{BB962C8B-B14F-4D97-AF65-F5344CB8AC3E}">
        <p14:creationId xmlns:p14="http://schemas.microsoft.com/office/powerpoint/2010/main" val="1119518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150B855-DB0B-19C4-027A-4E59D8940E5F}"/>
              </a:ext>
            </a:extLst>
          </p:cNvPr>
          <p:cNvSpPr>
            <a:spLocks noGrp="1"/>
          </p:cNvSpPr>
          <p:nvPr>
            <p:ph type="title"/>
          </p:nvPr>
        </p:nvSpPr>
        <p:spPr>
          <a:xfrm>
            <a:off x="180638" y="4483"/>
            <a:ext cx="11854634" cy="1097280"/>
          </a:xfrm>
        </p:spPr>
        <p:txBody>
          <a:bodyPr vert="horz" lIns="91440" tIns="45720" rIns="91440" bIns="45720" rtlCol="0" anchor="ctr">
            <a:normAutofit/>
          </a:bodyPr>
          <a:lstStyle/>
          <a:p>
            <a:pPr algn="ctr"/>
            <a:r>
              <a:rPr lang="ro-RO" sz="3100" b="0" dirty="0">
                <a:ea typeface="+mj-lt"/>
                <a:cs typeface="+mj-lt"/>
              </a:rPr>
              <a:t>Configurarea VLAN pe CSS (</a:t>
            </a:r>
            <a:r>
              <a:rPr lang="ro-RO" sz="3100" b="0" dirty="0" err="1">
                <a:ea typeface="+mj-lt"/>
                <a:cs typeface="+mj-lt"/>
              </a:rPr>
              <a:t>MikroTik</a:t>
            </a:r>
            <a:r>
              <a:rPr lang="ro-RO" sz="3100" b="0" dirty="0">
                <a:ea typeface="+mj-lt"/>
                <a:cs typeface="+mj-lt"/>
              </a:rPr>
              <a:t> </a:t>
            </a:r>
            <a:r>
              <a:rPr lang="ro-RO" sz="3100" b="0" dirty="0" err="1">
                <a:ea typeface="+mj-lt"/>
                <a:cs typeface="+mj-lt"/>
              </a:rPr>
              <a:t>Cloud</a:t>
            </a:r>
            <a:r>
              <a:rPr lang="ro-RO" sz="3100" b="0" dirty="0">
                <a:ea typeface="+mj-lt"/>
                <a:cs typeface="+mj-lt"/>
              </a:rPr>
              <a:t> </a:t>
            </a:r>
            <a:r>
              <a:rPr lang="ro-RO" sz="3100" b="0" dirty="0" err="1">
                <a:ea typeface="+mj-lt"/>
                <a:cs typeface="+mj-lt"/>
              </a:rPr>
              <a:t>Smart</a:t>
            </a:r>
            <a:r>
              <a:rPr lang="ro-RO" sz="3100" b="0" dirty="0">
                <a:ea typeface="+mj-lt"/>
                <a:cs typeface="+mj-lt"/>
              </a:rPr>
              <a:t> </a:t>
            </a:r>
            <a:r>
              <a:rPr lang="ro-RO" sz="3100" b="0" dirty="0" err="1">
                <a:ea typeface="+mj-lt"/>
                <a:cs typeface="+mj-lt"/>
              </a:rPr>
              <a:t>Switch</a:t>
            </a:r>
            <a:r>
              <a:rPr lang="ro-RO" sz="3100" b="0" dirty="0">
                <a:ea typeface="+mj-lt"/>
                <a:cs typeface="+mj-lt"/>
              </a:rPr>
              <a:t>)</a:t>
            </a:r>
            <a:endParaRPr lang="ro-RO" sz="3100"/>
          </a:p>
        </p:txBody>
      </p:sp>
      <p:sp>
        <p:nvSpPr>
          <p:cNvPr id="3" name="Substituent conținut 2">
            <a:extLst>
              <a:ext uri="{FF2B5EF4-FFF2-40B4-BE49-F238E27FC236}">
                <a16:creationId xmlns:a16="http://schemas.microsoft.com/office/drawing/2014/main" id="{909A0433-D9DE-9460-9A36-AE4D2500E2F5}"/>
              </a:ext>
            </a:extLst>
          </p:cNvPr>
          <p:cNvSpPr>
            <a:spLocks noGrp="1"/>
          </p:cNvSpPr>
          <p:nvPr>
            <p:ph idx="1"/>
          </p:nvPr>
        </p:nvSpPr>
        <p:spPr>
          <a:xfrm>
            <a:off x="6624020" y="975002"/>
            <a:ext cx="5725017" cy="2591248"/>
          </a:xfrm>
        </p:spPr>
        <p:txBody>
          <a:bodyPr vert="horz" lIns="91440" tIns="45720" rIns="91440" bIns="45720" rtlCol="0" anchor="t">
            <a:noAutofit/>
          </a:bodyPr>
          <a:lstStyle/>
          <a:p>
            <a:pPr marL="0" indent="0">
              <a:buNone/>
            </a:pPr>
            <a:r>
              <a:rPr lang="ro-RO" dirty="0">
                <a:ea typeface="+mn-lt"/>
                <a:cs typeface="+mn-lt"/>
              </a:rPr>
              <a:t>În proprietățile bridge-ului trebuie activată opțiunea </a:t>
            </a:r>
            <a:r>
              <a:rPr lang="ro-RO" b="1" dirty="0">
                <a:ea typeface="+mn-lt"/>
                <a:cs typeface="+mn-lt"/>
              </a:rPr>
              <a:t>VLAN </a:t>
            </a:r>
            <a:r>
              <a:rPr lang="ro-RO" b="1" dirty="0" err="1">
                <a:ea typeface="+mn-lt"/>
                <a:cs typeface="+mn-lt"/>
              </a:rPr>
              <a:t>Filtering</a:t>
            </a:r>
            <a:r>
              <a:rPr lang="ro-RO" dirty="0">
                <a:ea typeface="+mn-lt"/>
                <a:cs typeface="+mn-lt"/>
              </a:rPr>
              <a:t>.</a:t>
            </a:r>
            <a:endParaRPr lang="ro-RO" dirty="0"/>
          </a:p>
          <a:p>
            <a:pPr marL="0" indent="0">
              <a:buNone/>
            </a:pPr>
            <a:r>
              <a:rPr lang="ro-RO" dirty="0">
                <a:ea typeface="+mn-lt"/>
                <a:cs typeface="+mn-lt"/>
              </a:rPr>
              <a:t>Funcționează fără accelerare hardware (</a:t>
            </a:r>
            <a:r>
              <a:rPr lang="ro-RO" b="1" dirty="0">
                <a:ea typeface="+mn-lt"/>
                <a:cs typeface="+mn-lt"/>
              </a:rPr>
              <a:t>HW </a:t>
            </a:r>
            <a:r>
              <a:rPr lang="ro-RO" b="1" dirty="0" err="1">
                <a:ea typeface="+mn-lt"/>
                <a:cs typeface="+mn-lt"/>
              </a:rPr>
              <a:t>offload</a:t>
            </a:r>
            <a:r>
              <a:rPr lang="ro-RO" dirty="0">
                <a:ea typeface="+mn-lt"/>
                <a:cs typeface="+mn-lt"/>
              </a:rPr>
              <a:t>), cu excepția seriilor </a:t>
            </a:r>
            <a:r>
              <a:rPr lang="ro-RO" b="1" dirty="0">
                <a:ea typeface="+mn-lt"/>
                <a:cs typeface="+mn-lt"/>
              </a:rPr>
              <a:t>CRS3xx</a:t>
            </a:r>
            <a:r>
              <a:rPr lang="ro-RO" dirty="0">
                <a:ea typeface="+mn-lt"/>
                <a:cs typeface="+mn-lt"/>
              </a:rPr>
              <a:t> și a unor </a:t>
            </a:r>
            <a:r>
              <a:rPr lang="ro-RO" b="1" dirty="0">
                <a:ea typeface="+mn-lt"/>
                <a:cs typeface="+mn-lt"/>
              </a:rPr>
              <a:t>modele RB mai noi</a:t>
            </a:r>
            <a:r>
              <a:rPr lang="ro-RO" dirty="0">
                <a:ea typeface="+mn-lt"/>
                <a:cs typeface="+mn-lt"/>
              </a:rPr>
              <a:t> care o suportă.</a:t>
            </a:r>
            <a:endParaRPr lang="ro-RO" dirty="0"/>
          </a:p>
          <a:p>
            <a:endParaRPr lang="ro-RO" dirty="0"/>
          </a:p>
        </p:txBody>
      </p:sp>
      <p:pic>
        <p:nvPicPr>
          <p:cNvPr id="4" name="Imagine 3" descr="O imagine care conține text, captură de ecran, număr, software&#10;&#10;Conținutul generat de inteligența artificială poate fi incorect.">
            <a:extLst>
              <a:ext uri="{FF2B5EF4-FFF2-40B4-BE49-F238E27FC236}">
                <a16:creationId xmlns:a16="http://schemas.microsoft.com/office/drawing/2014/main" id="{49E8E5CD-930D-F7D5-FB03-F0A81CBD3F4C}"/>
              </a:ext>
            </a:extLst>
          </p:cNvPr>
          <p:cNvPicPr>
            <a:picLocks noChangeAspect="1"/>
          </p:cNvPicPr>
          <p:nvPr/>
        </p:nvPicPr>
        <p:blipFill>
          <a:blip r:embed="rId2"/>
          <a:stretch>
            <a:fillRect/>
          </a:stretch>
        </p:blipFill>
        <p:spPr>
          <a:xfrm>
            <a:off x="3082" y="951100"/>
            <a:ext cx="6448425" cy="3857625"/>
          </a:xfrm>
          <a:prstGeom prst="rect">
            <a:avLst/>
          </a:prstGeom>
        </p:spPr>
      </p:pic>
      <p:pic>
        <p:nvPicPr>
          <p:cNvPr id="5" name="Imagine 4" descr="O imagine care conține text, captură de ecran, număr, Font&#10;&#10;Conținutul generat de inteligența artificială poate fi incorect.">
            <a:extLst>
              <a:ext uri="{FF2B5EF4-FFF2-40B4-BE49-F238E27FC236}">
                <a16:creationId xmlns:a16="http://schemas.microsoft.com/office/drawing/2014/main" id="{9EBCF99C-94C3-02AA-5650-9F0B10134744}"/>
              </a:ext>
            </a:extLst>
          </p:cNvPr>
          <p:cNvPicPr>
            <a:picLocks noChangeAspect="1"/>
          </p:cNvPicPr>
          <p:nvPr/>
        </p:nvPicPr>
        <p:blipFill>
          <a:blip r:embed="rId3"/>
          <a:stretch>
            <a:fillRect/>
          </a:stretch>
        </p:blipFill>
        <p:spPr>
          <a:xfrm>
            <a:off x="1400" y="4805082"/>
            <a:ext cx="10653992" cy="2055158"/>
          </a:xfrm>
          <a:prstGeom prst="rect">
            <a:avLst/>
          </a:prstGeom>
        </p:spPr>
      </p:pic>
    </p:spTree>
    <p:extLst>
      <p:ext uri="{BB962C8B-B14F-4D97-AF65-F5344CB8AC3E}">
        <p14:creationId xmlns:p14="http://schemas.microsoft.com/office/powerpoint/2010/main" val="906727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software, număr&#10;&#10;Conținutul generat de inteligența artificială poate fi incorect.">
            <a:extLst>
              <a:ext uri="{FF2B5EF4-FFF2-40B4-BE49-F238E27FC236}">
                <a16:creationId xmlns:a16="http://schemas.microsoft.com/office/drawing/2014/main" id="{7310BFA8-D0C0-A092-F3F5-90D85133E537}"/>
              </a:ext>
            </a:extLst>
          </p:cNvPr>
          <p:cNvPicPr>
            <a:picLocks noGrp="1" noChangeAspect="1"/>
          </p:cNvPicPr>
          <p:nvPr>
            <p:ph idx="1"/>
          </p:nvPr>
        </p:nvPicPr>
        <p:blipFill>
          <a:blip r:embed="rId2"/>
          <a:srcRect b="1747"/>
          <a:stretch>
            <a:fillRect/>
          </a:stretch>
        </p:blipFill>
        <p:spPr>
          <a:xfrm>
            <a:off x="1" y="1"/>
            <a:ext cx="12192000" cy="6857988"/>
          </a:xfrm>
          <a:prstGeom prst="rect">
            <a:avLst/>
          </a:prstGeom>
        </p:spPr>
      </p:pic>
    </p:spTree>
    <p:extLst>
      <p:ext uri="{BB962C8B-B14F-4D97-AF65-F5344CB8AC3E}">
        <p14:creationId xmlns:p14="http://schemas.microsoft.com/office/powerpoint/2010/main" val="337260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6887BDEA-67B7-583B-4B5E-3C1E3B8D13E9}"/>
              </a:ext>
            </a:extLst>
          </p:cNvPr>
          <p:cNvSpPr>
            <a:spLocks noGrp="1"/>
          </p:cNvSpPr>
          <p:nvPr>
            <p:ph type="title"/>
          </p:nvPr>
        </p:nvSpPr>
        <p:spPr>
          <a:xfrm>
            <a:off x="617668" y="105335"/>
            <a:ext cx="5737859" cy="1097280"/>
          </a:xfrm>
        </p:spPr>
        <p:txBody>
          <a:bodyPr>
            <a:normAutofit/>
          </a:bodyPr>
          <a:lstStyle/>
          <a:p>
            <a:r>
              <a:rPr lang="ro-RO" dirty="0"/>
              <a:t>Q-in-Q</a:t>
            </a:r>
          </a:p>
        </p:txBody>
      </p:sp>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8FDB05DA-7A11-2F26-A572-A372F196B0B7}"/>
              </a:ext>
            </a:extLst>
          </p:cNvPr>
          <p:cNvSpPr>
            <a:spLocks noGrp="1"/>
          </p:cNvSpPr>
          <p:nvPr>
            <p:ph idx="1"/>
          </p:nvPr>
        </p:nvSpPr>
        <p:spPr>
          <a:xfrm>
            <a:off x="180639" y="1210089"/>
            <a:ext cx="5737860" cy="5527156"/>
          </a:xfrm>
        </p:spPr>
        <p:txBody>
          <a:bodyPr vert="horz" lIns="91440" tIns="45720" rIns="91440" bIns="45720" rtlCol="0" anchor="t">
            <a:noAutofit/>
          </a:bodyPr>
          <a:lstStyle/>
          <a:p>
            <a:pPr>
              <a:lnSpc>
                <a:spcPct val="110000"/>
              </a:lnSpc>
            </a:pPr>
            <a:r>
              <a:rPr lang="ro-RO" sz="2200" dirty="0">
                <a:ea typeface="+mn-lt"/>
                <a:cs typeface="+mn-lt"/>
              </a:rPr>
              <a:t>Două anteturi </a:t>
            </a:r>
            <a:r>
              <a:rPr lang="ro-RO" sz="2200" b="1" dirty="0">
                <a:ea typeface="+mn-lt"/>
                <a:cs typeface="+mn-lt"/>
              </a:rPr>
              <a:t>802.1Q</a:t>
            </a:r>
            <a:r>
              <a:rPr lang="ro-RO" sz="2200" dirty="0">
                <a:ea typeface="+mn-lt"/>
                <a:cs typeface="+mn-lt"/>
              </a:rPr>
              <a:t> stivuite (</a:t>
            </a:r>
            <a:r>
              <a:rPr lang="ro-RO" sz="2200" err="1">
                <a:ea typeface="+mn-lt"/>
                <a:cs typeface="+mn-lt"/>
              </a:rPr>
              <a:t>stacked</a:t>
            </a:r>
            <a:r>
              <a:rPr lang="ro-RO" sz="2200" dirty="0">
                <a:ea typeface="+mn-lt"/>
                <a:cs typeface="+mn-lt"/>
              </a:rPr>
              <a:t>)!!!</a:t>
            </a:r>
            <a:endParaRPr lang="ro-RO" sz="2200" dirty="0"/>
          </a:p>
          <a:p>
            <a:pPr>
              <a:lnSpc>
                <a:spcPct val="110000"/>
              </a:lnSpc>
            </a:pPr>
            <a:r>
              <a:rPr lang="ro-RO" sz="2200" dirty="0">
                <a:ea typeface="+mn-lt"/>
                <a:cs typeface="+mn-lt"/>
              </a:rPr>
              <a:t>Sunt create (stivuite) pe </a:t>
            </a:r>
            <a:r>
              <a:rPr lang="ro-RO" sz="2200" b="1" dirty="0">
                <a:ea typeface="+mn-lt"/>
                <a:cs typeface="+mn-lt"/>
              </a:rPr>
              <a:t>router</a:t>
            </a:r>
            <a:r>
              <a:rPr lang="ro-RO" sz="2200" dirty="0">
                <a:ea typeface="+mn-lt"/>
                <a:cs typeface="+mn-lt"/>
              </a:rPr>
              <a:t> sau pe </a:t>
            </a:r>
            <a:r>
              <a:rPr lang="ro-RO" sz="2200" b="1" dirty="0">
                <a:ea typeface="+mn-lt"/>
                <a:cs typeface="+mn-lt"/>
              </a:rPr>
              <a:t>portul bridge</a:t>
            </a:r>
            <a:r>
              <a:rPr lang="ro-RO" sz="2200" dirty="0">
                <a:ea typeface="+mn-lt"/>
                <a:cs typeface="+mn-lt"/>
              </a:rPr>
              <a:t> — proces numit </a:t>
            </a:r>
            <a:r>
              <a:rPr lang="ro-RO" sz="2200" b="1" err="1">
                <a:ea typeface="+mn-lt"/>
                <a:cs typeface="+mn-lt"/>
              </a:rPr>
              <a:t>tag</a:t>
            </a:r>
            <a:r>
              <a:rPr lang="ro-RO" sz="2200" b="1" dirty="0">
                <a:ea typeface="+mn-lt"/>
                <a:cs typeface="+mn-lt"/>
              </a:rPr>
              <a:t> </a:t>
            </a:r>
            <a:r>
              <a:rPr lang="ro-RO" sz="2200" b="1" err="1">
                <a:ea typeface="+mn-lt"/>
                <a:cs typeface="+mn-lt"/>
              </a:rPr>
              <a:t>stacking</a:t>
            </a:r>
            <a:r>
              <a:rPr lang="ro-RO" sz="2200" dirty="0">
                <a:ea typeface="+mn-lt"/>
                <a:cs typeface="+mn-lt"/>
              </a:rPr>
              <a:t>.</a:t>
            </a:r>
            <a:endParaRPr lang="ro-RO" sz="2200" dirty="0"/>
          </a:p>
          <a:p>
            <a:pPr>
              <a:lnSpc>
                <a:spcPct val="110000"/>
              </a:lnSpc>
            </a:pPr>
            <a:r>
              <a:rPr lang="ro-RO" sz="2200" dirty="0">
                <a:ea typeface="+mn-lt"/>
                <a:cs typeface="+mn-lt"/>
              </a:rPr>
              <a:t>Nu este același lucru cu </a:t>
            </a:r>
            <a:r>
              <a:rPr lang="ro-RO" sz="2200" b="1" dirty="0">
                <a:ea typeface="+mn-lt"/>
                <a:cs typeface="+mn-lt"/>
              </a:rPr>
              <a:t>802.1ad</a:t>
            </a:r>
            <a:r>
              <a:rPr lang="ro-RO" sz="2200" dirty="0">
                <a:ea typeface="+mn-lt"/>
                <a:cs typeface="+mn-lt"/>
              </a:rPr>
              <a:t> (standardul oficial pentru </a:t>
            </a:r>
            <a:r>
              <a:rPr lang="ro-RO" sz="2200" err="1">
                <a:ea typeface="+mn-lt"/>
                <a:cs typeface="+mn-lt"/>
              </a:rPr>
              <a:t>Provider</a:t>
            </a:r>
            <a:r>
              <a:rPr lang="ro-RO" sz="2200" dirty="0">
                <a:ea typeface="+mn-lt"/>
                <a:cs typeface="+mn-lt"/>
              </a:rPr>
              <a:t> </a:t>
            </a:r>
            <a:r>
              <a:rPr lang="ro-RO" sz="2200" err="1">
                <a:ea typeface="+mn-lt"/>
                <a:cs typeface="+mn-lt"/>
              </a:rPr>
              <a:t>Bridging</a:t>
            </a:r>
            <a:r>
              <a:rPr lang="ro-RO" sz="2200" dirty="0">
                <a:ea typeface="+mn-lt"/>
                <a:cs typeface="+mn-lt"/>
              </a:rPr>
              <a:t>).</a:t>
            </a:r>
            <a:endParaRPr lang="ro-RO" sz="2200" dirty="0"/>
          </a:p>
          <a:p>
            <a:pPr>
              <a:lnSpc>
                <a:spcPct val="110000"/>
              </a:lnSpc>
            </a:pPr>
            <a:r>
              <a:rPr lang="ro-RO" sz="2200" err="1">
                <a:ea typeface="+mn-lt"/>
                <a:cs typeface="+mn-lt"/>
              </a:rPr>
              <a:t>Switch-ul</a:t>
            </a:r>
            <a:r>
              <a:rPr lang="ro-RO" sz="2200" dirty="0">
                <a:ea typeface="+mn-lt"/>
                <a:cs typeface="+mn-lt"/>
              </a:rPr>
              <a:t> analizează doar </a:t>
            </a:r>
            <a:r>
              <a:rPr lang="ro-RO" sz="2200" b="1" dirty="0">
                <a:ea typeface="+mn-lt"/>
                <a:cs typeface="+mn-lt"/>
              </a:rPr>
              <a:t>eticheta VLAN externă (</a:t>
            </a:r>
            <a:r>
              <a:rPr lang="ro-RO" sz="2200" b="1" err="1">
                <a:ea typeface="+mn-lt"/>
                <a:cs typeface="+mn-lt"/>
              </a:rPr>
              <a:t>Outer</a:t>
            </a:r>
            <a:r>
              <a:rPr lang="ro-RO" sz="2200" b="1" dirty="0">
                <a:ea typeface="+mn-lt"/>
                <a:cs typeface="+mn-lt"/>
              </a:rPr>
              <a:t> VLAN </a:t>
            </a:r>
            <a:r>
              <a:rPr lang="ro-RO" sz="2200" b="1" err="1">
                <a:ea typeface="+mn-lt"/>
                <a:cs typeface="+mn-lt"/>
              </a:rPr>
              <a:t>tag</a:t>
            </a:r>
            <a:r>
              <a:rPr lang="ro-RO" sz="2200" b="1" dirty="0">
                <a:ea typeface="+mn-lt"/>
                <a:cs typeface="+mn-lt"/>
              </a:rPr>
              <a:t>)</a:t>
            </a:r>
            <a:r>
              <a:rPr lang="ro-RO" sz="2200" dirty="0">
                <a:ea typeface="+mn-lt"/>
                <a:cs typeface="+mn-lt"/>
              </a:rPr>
              <a:t>.</a:t>
            </a:r>
            <a:endParaRPr lang="ro-RO" sz="2200" dirty="0"/>
          </a:p>
          <a:p>
            <a:pPr>
              <a:lnSpc>
                <a:spcPct val="110000"/>
              </a:lnSpc>
            </a:pPr>
            <a:r>
              <a:rPr lang="ro-RO" sz="2200" dirty="0">
                <a:ea typeface="+mn-lt"/>
                <a:cs typeface="+mn-lt"/>
              </a:rPr>
              <a:t>Etichetele VLAN interne (</a:t>
            </a:r>
            <a:r>
              <a:rPr lang="ro-RO" sz="2200" b="1" err="1">
                <a:ea typeface="+mn-lt"/>
                <a:cs typeface="+mn-lt"/>
              </a:rPr>
              <a:t>Inner</a:t>
            </a:r>
            <a:r>
              <a:rPr lang="ro-RO" sz="2200" b="1" dirty="0">
                <a:ea typeface="+mn-lt"/>
                <a:cs typeface="+mn-lt"/>
              </a:rPr>
              <a:t> VLAN </a:t>
            </a:r>
            <a:r>
              <a:rPr lang="ro-RO" sz="2200" b="1" err="1">
                <a:ea typeface="+mn-lt"/>
                <a:cs typeface="+mn-lt"/>
              </a:rPr>
              <a:t>tags</a:t>
            </a:r>
            <a:r>
              <a:rPr lang="ro-RO" sz="2200" dirty="0">
                <a:ea typeface="+mn-lt"/>
                <a:cs typeface="+mn-lt"/>
              </a:rPr>
              <a:t>) sunt </a:t>
            </a:r>
            <a:r>
              <a:rPr lang="ro-RO" sz="2200" b="1" dirty="0">
                <a:ea typeface="+mn-lt"/>
                <a:cs typeface="+mn-lt"/>
              </a:rPr>
              <a:t>invizibile pentru </a:t>
            </a:r>
            <a:r>
              <a:rPr lang="ro-RO" sz="2200" b="1" err="1">
                <a:ea typeface="+mn-lt"/>
                <a:cs typeface="+mn-lt"/>
              </a:rPr>
              <a:t>switch</a:t>
            </a:r>
            <a:r>
              <a:rPr lang="ro-RO" sz="2200" dirty="0">
                <a:ea typeface="+mn-lt"/>
                <a:cs typeface="+mn-lt"/>
              </a:rPr>
              <a:t>, fiind tratate ca </a:t>
            </a:r>
            <a:r>
              <a:rPr lang="ro-RO" sz="2200" b="1" dirty="0">
                <a:ea typeface="+mn-lt"/>
                <a:cs typeface="+mn-lt"/>
              </a:rPr>
              <a:t>pachete </a:t>
            </a:r>
            <a:r>
              <a:rPr lang="ro-RO" sz="2200" b="1" err="1">
                <a:ea typeface="+mn-lt"/>
                <a:cs typeface="+mn-lt"/>
              </a:rPr>
              <a:t>untagged</a:t>
            </a:r>
            <a:r>
              <a:rPr lang="ro-RO" sz="2200" dirty="0">
                <a:ea typeface="+mn-lt"/>
                <a:cs typeface="+mn-lt"/>
              </a:rPr>
              <a:t>.</a:t>
            </a:r>
            <a:endParaRPr lang="ro-RO" sz="2200" dirty="0"/>
          </a:p>
          <a:p>
            <a:pPr>
              <a:lnSpc>
                <a:spcPct val="110000"/>
              </a:lnSpc>
            </a:pPr>
            <a:r>
              <a:rPr lang="ro-RO" sz="2200" dirty="0">
                <a:ea typeface="+mn-lt"/>
                <a:cs typeface="+mn-lt"/>
              </a:rPr>
              <a:t>Această metodă este </a:t>
            </a:r>
            <a:r>
              <a:rPr lang="ro-RO" sz="2200" b="1" dirty="0">
                <a:ea typeface="+mn-lt"/>
                <a:cs typeface="+mn-lt"/>
              </a:rPr>
              <a:t>nestandardizată</a:t>
            </a:r>
            <a:r>
              <a:rPr lang="ro-RO" sz="2200" dirty="0">
                <a:ea typeface="+mn-lt"/>
                <a:cs typeface="+mn-lt"/>
              </a:rPr>
              <a:t> și </a:t>
            </a:r>
            <a:r>
              <a:rPr lang="ro-RO" sz="2200" b="1" dirty="0">
                <a:ea typeface="+mn-lt"/>
                <a:cs typeface="+mn-lt"/>
              </a:rPr>
              <a:t>nu este recomandată pentru utilizare</a:t>
            </a:r>
            <a:r>
              <a:rPr lang="ro-RO" sz="2200" dirty="0">
                <a:ea typeface="+mn-lt"/>
                <a:cs typeface="+mn-lt"/>
              </a:rPr>
              <a:t>.</a:t>
            </a:r>
            <a:endParaRPr lang="ro-RO" sz="2200" dirty="0"/>
          </a:p>
          <a:p>
            <a:pPr>
              <a:lnSpc>
                <a:spcPct val="110000"/>
              </a:lnSpc>
            </a:pPr>
            <a:endParaRPr lang="ro-RO" sz="2200" dirty="0"/>
          </a:p>
        </p:txBody>
      </p:sp>
      <p:pic>
        <p:nvPicPr>
          <p:cNvPr id="4" name="Imagine 3" descr="O imagine care conține text, captură de ecran, număr, Font&#10;&#10;Conținutul generat de inteligența artificială poate fi incorect.">
            <a:extLst>
              <a:ext uri="{FF2B5EF4-FFF2-40B4-BE49-F238E27FC236}">
                <a16:creationId xmlns:a16="http://schemas.microsoft.com/office/drawing/2014/main" id="{73CE9FF9-57F5-D1E4-8672-BAEFC81D33AA}"/>
              </a:ext>
            </a:extLst>
          </p:cNvPr>
          <p:cNvPicPr>
            <a:picLocks noChangeAspect="1"/>
          </p:cNvPicPr>
          <p:nvPr/>
        </p:nvPicPr>
        <p:blipFill>
          <a:blip r:embed="rId2"/>
          <a:stretch>
            <a:fillRect/>
          </a:stretch>
        </p:blipFill>
        <p:spPr>
          <a:xfrm>
            <a:off x="6101827" y="653372"/>
            <a:ext cx="6090327" cy="6027843"/>
          </a:xfrm>
          <a:prstGeom prst="rect">
            <a:avLst/>
          </a:prstGeom>
        </p:spPr>
      </p:pic>
    </p:spTree>
    <p:extLst>
      <p:ext uri="{BB962C8B-B14F-4D97-AF65-F5344CB8AC3E}">
        <p14:creationId xmlns:p14="http://schemas.microsoft.com/office/powerpoint/2010/main" val="3951297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01323A-3BD4-99D2-F90B-51E5AB342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0311"/>
            <a:ext cx="10887542" cy="5577378"/>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număr, diagramă&#10;&#10;Conținutul generat de inteligența artificială poate fi incorect.">
            <a:extLst>
              <a:ext uri="{FF2B5EF4-FFF2-40B4-BE49-F238E27FC236}">
                <a16:creationId xmlns:a16="http://schemas.microsoft.com/office/drawing/2014/main" id="{975754E7-BD9E-9D7A-8F31-0EEB6F43742C}"/>
              </a:ext>
            </a:extLst>
          </p:cNvPr>
          <p:cNvPicPr>
            <a:picLocks noGrp="1" noChangeAspect="1"/>
          </p:cNvPicPr>
          <p:nvPr>
            <p:ph idx="1"/>
          </p:nvPr>
        </p:nvPicPr>
        <p:blipFill>
          <a:blip r:embed="rId2"/>
          <a:srcRect r="1812" b="1"/>
          <a:stretch>
            <a:fillRect/>
          </a:stretch>
        </p:blipFill>
        <p:spPr>
          <a:xfrm>
            <a:off x="643467" y="640311"/>
            <a:ext cx="10902365" cy="5579514"/>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37289" y="640311"/>
            <a:ext cx="0" cy="5579514"/>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90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20B181E-8768-56E6-8F3F-0C7ABB0C6C4F}"/>
              </a:ext>
            </a:extLst>
          </p:cNvPr>
          <p:cNvSpPr>
            <a:spLocks noGrp="1"/>
          </p:cNvSpPr>
          <p:nvPr>
            <p:ph type="title"/>
          </p:nvPr>
        </p:nvSpPr>
        <p:spPr>
          <a:xfrm>
            <a:off x="640080" y="138954"/>
            <a:ext cx="10890929" cy="850751"/>
          </a:xfrm>
        </p:spPr>
        <p:txBody>
          <a:bodyPr/>
          <a:lstStyle/>
          <a:p>
            <a:r>
              <a:rPr lang="ro-RO" b="0">
                <a:latin typeface="Times New Roman"/>
                <a:cs typeface="Times New Roman"/>
              </a:rPr>
              <a:t>VLAN - </a:t>
            </a:r>
            <a:r>
              <a:rPr lang="ro-RO" b="0">
                <a:latin typeface="Times New Roman"/>
                <a:ea typeface="+mj-lt"/>
                <a:cs typeface="+mj-lt"/>
              </a:rPr>
              <a:t> Virtual Local </a:t>
            </a:r>
            <a:r>
              <a:rPr lang="ro-RO" b="0" err="1">
                <a:latin typeface="Times New Roman"/>
                <a:ea typeface="+mj-lt"/>
                <a:cs typeface="+mj-lt"/>
              </a:rPr>
              <a:t>Area</a:t>
            </a:r>
            <a:r>
              <a:rPr lang="ro-RO" b="0">
                <a:latin typeface="Times New Roman"/>
                <a:ea typeface="+mj-lt"/>
                <a:cs typeface="+mj-lt"/>
              </a:rPr>
              <a:t> </a:t>
            </a:r>
            <a:r>
              <a:rPr lang="ro-RO" b="0" err="1">
                <a:latin typeface="Times New Roman"/>
                <a:ea typeface="+mj-lt"/>
                <a:cs typeface="+mj-lt"/>
              </a:rPr>
              <a:t>Network</a:t>
            </a:r>
            <a:endParaRPr lang="ro-RO" err="1">
              <a:latin typeface="Times New Roman"/>
            </a:endParaRPr>
          </a:p>
        </p:txBody>
      </p:sp>
      <p:sp>
        <p:nvSpPr>
          <p:cNvPr id="3" name="Substituent conținut 2">
            <a:extLst>
              <a:ext uri="{FF2B5EF4-FFF2-40B4-BE49-F238E27FC236}">
                <a16:creationId xmlns:a16="http://schemas.microsoft.com/office/drawing/2014/main" id="{12CFF2ED-C93D-AF5A-DF9C-B924E3EB3201}"/>
              </a:ext>
            </a:extLst>
          </p:cNvPr>
          <p:cNvSpPr>
            <a:spLocks noGrp="1"/>
          </p:cNvSpPr>
          <p:nvPr>
            <p:ph idx="1"/>
          </p:nvPr>
        </p:nvSpPr>
        <p:spPr>
          <a:xfrm>
            <a:off x="12552" y="1109472"/>
            <a:ext cx="12179603" cy="3924748"/>
          </a:xfrm>
        </p:spPr>
        <p:txBody>
          <a:bodyPr vert="horz" lIns="91440" tIns="45720" rIns="91440" bIns="45720" rtlCol="0" anchor="t">
            <a:noAutofit/>
          </a:bodyPr>
          <a:lstStyle/>
          <a:p>
            <a:r>
              <a:rPr lang="ro-RO" sz="1800" b="1">
                <a:ea typeface="+mn-lt"/>
                <a:cs typeface="+mn-lt"/>
              </a:rPr>
              <a:t>Tehnologie</a:t>
            </a:r>
            <a:r>
              <a:rPr lang="ro-RO" sz="1800">
                <a:ea typeface="+mn-lt"/>
                <a:cs typeface="+mn-lt"/>
              </a:rPr>
              <a:t> de separare a segmentelor fizice de nivel 2 (L2) în segmente virtuale de nivel 2.</a:t>
            </a:r>
            <a:endParaRPr lang="ro-RO" sz="1800"/>
          </a:p>
          <a:p>
            <a:r>
              <a:rPr lang="ro-RO" sz="1800" b="1">
                <a:ea typeface="+mn-lt"/>
                <a:cs typeface="+mn-lt"/>
              </a:rPr>
              <a:t>Avantaje:</a:t>
            </a:r>
            <a:endParaRPr lang="ro-RO" sz="1800"/>
          </a:p>
          <a:p>
            <a:r>
              <a:rPr lang="ro-RO" sz="1800">
                <a:ea typeface="+mn-lt"/>
                <a:cs typeface="+mn-lt"/>
              </a:rPr>
              <a:t>creșterea nivelului de securitate în rețea (izolarea departamentelor din companie sau a clienților ISP unii de alții);</a:t>
            </a:r>
            <a:endParaRPr lang="ro-RO" sz="1800"/>
          </a:p>
          <a:p>
            <a:r>
              <a:rPr lang="ro-RO" sz="1800">
                <a:ea typeface="+mn-lt"/>
                <a:cs typeface="+mn-lt"/>
              </a:rPr>
              <a:t>reducerea volumului de trafic </a:t>
            </a:r>
            <a:r>
              <a:rPr lang="ro-RO" sz="1800" err="1">
                <a:ea typeface="+mn-lt"/>
                <a:cs typeface="+mn-lt"/>
              </a:rPr>
              <a:t>broadcast</a:t>
            </a:r>
            <a:r>
              <a:rPr lang="ro-RO" sz="1800">
                <a:ea typeface="+mn-lt"/>
                <a:cs typeface="+mn-lt"/>
              </a:rPr>
              <a:t> prin diminuarea dimensiunii domeniilor de </a:t>
            </a:r>
            <a:r>
              <a:rPr lang="ro-RO" sz="1800" err="1">
                <a:ea typeface="+mn-lt"/>
                <a:cs typeface="+mn-lt"/>
              </a:rPr>
              <a:t>broadcast</a:t>
            </a:r>
            <a:r>
              <a:rPr lang="ro-RO" sz="1800">
                <a:ea typeface="+mn-lt"/>
                <a:cs typeface="+mn-lt"/>
              </a:rPr>
              <a:t>.</a:t>
            </a:r>
            <a:endParaRPr lang="ro-RO" sz="1800"/>
          </a:p>
          <a:p>
            <a:r>
              <a:rPr lang="ro-RO" sz="1800">
                <a:ea typeface="+mn-lt"/>
                <a:cs typeface="+mn-lt"/>
              </a:rPr>
              <a:t>Funcționează la </a:t>
            </a:r>
            <a:r>
              <a:rPr lang="ro-RO" sz="1800" b="1">
                <a:ea typeface="+mn-lt"/>
                <a:cs typeface="+mn-lt"/>
              </a:rPr>
              <a:t>nivelul 2 (L2)</a:t>
            </a:r>
            <a:r>
              <a:rPr lang="ro-RO" sz="1800">
                <a:ea typeface="+mn-lt"/>
                <a:cs typeface="+mn-lt"/>
              </a:rPr>
              <a:t>.</a:t>
            </a:r>
            <a:endParaRPr lang="ro-RO" sz="1800"/>
          </a:p>
          <a:p>
            <a:r>
              <a:rPr lang="ro-RO" sz="1800" b="1">
                <a:ea typeface="+mn-lt"/>
                <a:cs typeface="+mn-lt"/>
              </a:rPr>
              <a:t>Tipuri de VLAN:</a:t>
            </a:r>
            <a:r>
              <a:rPr lang="ro-RO" sz="1800">
                <a:ea typeface="+mn-lt"/>
                <a:cs typeface="+mn-lt"/>
              </a:rPr>
              <a:t> bazat pe etichete (</a:t>
            </a:r>
            <a:r>
              <a:rPr lang="ro-RO" sz="1800" err="1">
                <a:ea typeface="+mn-lt"/>
                <a:cs typeface="+mn-lt"/>
              </a:rPr>
              <a:t>tag-based</a:t>
            </a:r>
            <a:r>
              <a:rPr lang="ro-RO" sz="1800">
                <a:ea typeface="+mn-lt"/>
                <a:cs typeface="+mn-lt"/>
              </a:rPr>
              <a:t> / port-</a:t>
            </a:r>
            <a:r>
              <a:rPr lang="ro-RO" sz="1800" err="1">
                <a:ea typeface="+mn-lt"/>
                <a:cs typeface="+mn-lt"/>
              </a:rPr>
              <a:t>based</a:t>
            </a:r>
            <a:r>
              <a:rPr lang="ro-RO" sz="1800">
                <a:ea typeface="+mn-lt"/>
                <a:cs typeface="+mn-lt"/>
              </a:rPr>
              <a:t> / 802.1q), bazat pe MAC (MAC-</a:t>
            </a:r>
            <a:r>
              <a:rPr lang="ro-RO" sz="1800" err="1">
                <a:ea typeface="+mn-lt"/>
                <a:cs typeface="+mn-lt"/>
              </a:rPr>
              <a:t>based</a:t>
            </a:r>
            <a:r>
              <a:rPr lang="ro-RO" sz="1800">
                <a:ea typeface="+mn-lt"/>
                <a:cs typeface="+mn-lt"/>
              </a:rPr>
              <a:t>), bazat pe protocol (protocol-</a:t>
            </a:r>
            <a:r>
              <a:rPr lang="ro-RO" sz="1800" err="1">
                <a:ea typeface="+mn-lt"/>
                <a:cs typeface="+mn-lt"/>
              </a:rPr>
              <a:t>based</a:t>
            </a:r>
            <a:r>
              <a:rPr lang="ro-RO" sz="1800">
                <a:ea typeface="+mn-lt"/>
                <a:cs typeface="+mn-lt"/>
              </a:rPr>
              <a:t>).</a:t>
            </a:r>
            <a:endParaRPr lang="ro-RO" sz="1800"/>
          </a:p>
          <a:p>
            <a:r>
              <a:rPr lang="ro-RO" sz="1800">
                <a:ea typeface="+mn-lt"/>
                <a:cs typeface="+mn-lt"/>
              </a:rPr>
              <a:t>În </a:t>
            </a:r>
            <a:r>
              <a:rPr lang="ro-RO" sz="1800" b="1">
                <a:ea typeface="+mn-lt"/>
                <a:cs typeface="+mn-lt"/>
              </a:rPr>
              <a:t>802.1q</a:t>
            </a:r>
            <a:r>
              <a:rPr lang="ro-RO" sz="1800">
                <a:ea typeface="+mn-lt"/>
                <a:cs typeface="+mn-lt"/>
              </a:rPr>
              <a:t>, în antetul Ethernet se adaugă un câmp suplimentar </a:t>
            </a:r>
            <a:r>
              <a:rPr lang="ro-RO" sz="1800" b="1">
                <a:ea typeface="+mn-lt"/>
                <a:cs typeface="+mn-lt"/>
              </a:rPr>
              <a:t>802.1q</a:t>
            </a:r>
            <a:r>
              <a:rPr lang="ro-RO" sz="1800">
                <a:ea typeface="+mn-lt"/>
                <a:cs typeface="+mn-lt"/>
              </a:rPr>
              <a:t> care conține </a:t>
            </a:r>
            <a:r>
              <a:rPr lang="ro-RO" sz="1800" b="1">
                <a:ea typeface="+mn-lt"/>
                <a:cs typeface="+mn-lt"/>
              </a:rPr>
              <a:t>VLAN ID-ul</a:t>
            </a:r>
            <a:r>
              <a:rPr lang="ro-RO" sz="1800">
                <a:ea typeface="+mn-lt"/>
                <a:cs typeface="+mn-lt"/>
              </a:rPr>
              <a:t>.</a:t>
            </a:r>
            <a:endParaRPr lang="ro-RO" sz="1800"/>
          </a:p>
          <a:p>
            <a:r>
              <a:rPr lang="ro-RO" sz="1800" b="1">
                <a:ea typeface="+mn-lt"/>
                <a:cs typeface="+mn-lt"/>
              </a:rPr>
              <a:t>Dimensiunea câmpului 802.1q:</a:t>
            </a:r>
            <a:r>
              <a:rPr lang="ro-RO" sz="1800">
                <a:ea typeface="+mn-lt"/>
                <a:cs typeface="+mn-lt"/>
              </a:rPr>
              <a:t> 4 octeți (</a:t>
            </a:r>
            <a:r>
              <a:rPr lang="ro-RO" sz="1800" err="1">
                <a:ea typeface="+mn-lt"/>
                <a:cs typeface="+mn-lt"/>
              </a:rPr>
              <a:t>bytes</a:t>
            </a:r>
            <a:r>
              <a:rPr lang="ro-RO" sz="1800">
                <a:ea typeface="+mn-lt"/>
                <a:cs typeface="+mn-lt"/>
              </a:rPr>
              <a:t>).</a:t>
            </a:r>
            <a:endParaRPr lang="ro-RO" sz="1800"/>
          </a:p>
          <a:p>
            <a:endParaRPr lang="ro-RO" sz="1800"/>
          </a:p>
        </p:txBody>
      </p:sp>
      <p:pic>
        <p:nvPicPr>
          <p:cNvPr id="4" name="Imagine 3" descr="O imagine care conține text, captură de ecran, Font, linie&#10;&#10;Conținutul generat de inteligența artificială poate fi incorect.">
            <a:extLst>
              <a:ext uri="{FF2B5EF4-FFF2-40B4-BE49-F238E27FC236}">
                <a16:creationId xmlns:a16="http://schemas.microsoft.com/office/drawing/2014/main" id="{B413DB46-BB1B-F3EB-6787-4DAB479B4C49}"/>
              </a:ext>
            </a:extLst>
          </p:cNvPr>
          <p:cNvPicPr>
            <a:picLocks noChangeAspect="1"/>
          </p:cNvPicPr>
          <p:nvPr/>
        </p:nvPicPr>
        <p:blipFill>
          <a:blip r:embed="rId2"/>
          <a:stretch>
            <a:fillRect/>
          </a:stretch>
        </p:blipFill>
        <p:spPr>
          <a:xfrm>
            <a:off x="8685" y="5130891"/>
            <a:ext cx="12185835" cy="1728510"/>
          </a:xfrm>
          <a:prstGeom prst="rect">
            <a:avLst/>
          </a:prstGeom>
        </p:spPr>
      </p:pic>
    </p:spTree>
    <p:extLst>
      <p:ext uri="{BB962C8B-B14F-4D97-AF65-F5344CB8AC3E}">
        <p14:creationId xmlns:p14="http://schemas.microsoft.com/office/powerpoint/2010/main" val="1066353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5C471783-F3BF-C92D-6A6B-4A464CD86CE3}"/>
              </a:ext>
            </a:extLst>
          </p:cNvPr>
          <p:cNvPicPr>
            <a:picLocks noGrp="1" noChangeAspect="1"/>
          </p:cNvPicPr>
          <p:nvPr>
            <p:ph idx="1"/>
          </p:nvPr>
        </p:nvPicPr>
        <p:blipFill>
          <a:blip r:embed="rId2"/>
          <a:srcRect r="4445" b="1"/>
          <a:stretch>
            <a:fillRect/>
          </a:stretch>
        </p:blipFill>
        <p:spPr>
          <a:xfrm>
            <a:off x="1" y="1"/>
            <a:ext cx="12192000" cy="6857988"/>
          </a:xfrm>
          <a:prstGeom prst="rect">
            <a:avLst/>
          </a:prstGeom>
        </p:spPr>
      </p:pic>
    </p:spTree>
    <p:extLst>
      <p:ext uri="{BB962C8B-B14F-4D97-AF65-F5344CB8AC3E}">
        <p14:creationId xmlns:p14="http://schemas.microsoft.com/office/powerpoint/2010/main" val="1001342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BAA4D9-7A8D-CE7B-3756-485ACF18A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548533" cy="6219811"/>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diagramă, captură de ecran, Plan&#10;&#10;Conținutul generat de inteligența artificială poate fi incorect.">
            <a:extLst>
              <a:ext uri="{FF2B5EF4-FFF2-40B4-BE49-F238E27FC236}">
                <a16:creationId xmlns:a16="http://schemas.microsoft.com/office/drawing/2014/main" id="{4BA71A05-B0C9-DD57-2E68-E85AA68C4196}"/>
              </a:ext>
            </a:extLst>
          </p:cNvPr>
          <p:cNvPicPr>
            <a:picLocks noGrp="1" noChangeAspect="1"/>
          </p:cNvPicPr>
          <p:nvPr>
            <p:ph idx="1"/>
          </p:nvPr>
        </p:nvPicPr>
        <p:blipFill>
          <a:blip r:embed="rId2"/>
          <a:srcRect r="6698" b="-1"/>
          <a:stretch>
            <a:fillRect/>
          </a:stretch>
        </p:blipFill>
        <p:spPr>
          <a:xfrm>
            <a:off x="20" y="14"/>
            <a:ext cx="11548513" cy="6219811"/>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11766"/>
            <a:ext cx="11548533"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347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1C10427E-8F3E-80FF-9527-CE89F3DA72C0}"/>
              </a:ext>
            </a:extLst>
          </p:cNvPr>
          <p:cNvPicPr>
            <a:picLocks noGrp="1" noChangeAspect="1"/>
          </p:cNvPicPr>
          <p:nvPr>
            <p:ph idx="1"/>
          </p:nvPr>
        </p:nvPicPr>
        <p:blipFill>
          <a:blip r:embed="rId2"/>
          <a:stretch>
            <a:fillRect/>
          </a:stretch>
        </p:blipFill>
        <p:spPr>
          <a:xfrm>
            <a:off x="1630702" y="90"/>
            <a:ext cx="8483861" cy="6860689"/>
          </a:xfrm>
          <a:prstGeom prst="rect">
            <a:avLst/>
          </a:prstGeom>
        </p:spPr>
      </p:pic>
    </p:spTree>
    <p:extLst>
      <p:ext uri="{BB962C8B-B14F-4D97-AF65-F5344CB8AC3E}">
        <p14:creationId xmlns:p14="http://schemas.microsoft.com/office/powerpoint/2010/main" val="371985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D965A227-3232-E99B-A982-F5F032C67069}"/>
              </a:ext>
            </a:extLst>
          </p:cNvPr>
          <p:cNvSpPr>
            <a:spLocks noGrp="1"/>
          </p:cNvSpPr>
          <p:nvPr>
            <p:ph idx="1"/>
          </p:nvPr>
        </p:nvSpPr>
        <p:spPr>
          <a:xfrm>
            <a:off x="3342" y="3006"/>
            <a:ext cx="12185283" cy="7303090"/>
          </a:xfrm>
        </p:spPr>
        <p:txBody>
          <a:bodyPr vert="horz" lIns="91440" tIns="45720" rIns="91440" bIns="45720" rtlCol="0" anchor="ctr">
            <a:noAutofit/>
          </a:bodyPr>
          <a:lstStyle/>
          <a:p>
            <a:pPr algn="just"/>
            <a:r>
              <a:rPr lang="ro-RO" sz="1900" dirty="0">
                <a:ea typeface="+mn-lt"/>
                <a:cs typeface="+mn-lt"/>
              </a:rPr>
              <a:t>Segmentul este împărțit în grupuri – VLAN-uri.</a:t>
            </a:r>
            <a:endParaRPr lang="ro-RO" sz="1900" dirty="0"/>
          </a:p>
          <a:p>
            <a:pPr algn="just"/>
            <a:r>
              <a:rPr lang="ro-RO" sz="1900" dirty="0">
                <a:ea typeface="+mn-lt"/>
                <a:cs typeface="+mn-lt"/>
              </a:rPr>
              <a:t>Fiecare VLAN reprezintă un segment L2 separat (o rețea IP separată).</a:t>
            </a:r>
            <a:endParaRPr lang="ro-RO" sz="1900" dirty="0"/>
          </a:p>
          <a:p>
            <a:pPr algn="just"/>
            <a:r>
              <a:rPr lang="ro-RO" sz="1900" dirty="0">
                <a:ea typeface="+mn-lt"/>
                <a:cs typeface="+mn-lt"/>
              </a:rPr>
              <a:t>Fiecărui VLAN i se atribuie un identificator – </a:t>
            </a:r>
            <a:r>
              <a:rPr lang="ro-RO" sz="1900" b="1" dirty="0">
                <a:ea typeface="+mn-lt"/>
                <a:cs typeface="+mn-lt"/>
              </a:rPr>
              <a:t>VLAN ID</a:t>
            </a:r>
            <a:r>
              <a:rPr lang="ro-RO" sz="1900" dirty="0">
                <a:ea typeface="+mn-lt"/>
                <a:cs typeface="+mn-lt"/>
              </a:rPr>
              <a:t> (de la 1 la 4095, 12 biți în antet).</a:t>
            </a:r>
            <a:endParaRPr lang="ro-RO" sz="1900" dirty="0"/>
          </a:p>
          <a:p>
            <a:pPr algn="just"/>
            <a:r>
              <a:rPr lang="ro-RO" sz="1900" dirty="0">
                <a:ea typeface="+mn-lt"/>
                <a:cs typeface="+mn-lt"/>
              </a:rPr>
              <a:t>Pe un comutator pot exista simultan un număr limitat de VLAN-uri, în funcție de model (64, 250, 512, 1024, 4095).</a:t>
            </a:r>
            <a:endParaRPr lang="ro-RO" sz="1900" dirty="0"/>
          </a:p>
          <a:p>
            <a:pPr algn="just"/>
            <a:r>
              <a:rPr lang="ro-RO" sz="1900" dirty="0">
                <a:ea typeface="+mn-lt"/>
                <a:cs typeface="+mn-lt"/>
              </a:rPr>
              <a:t>Fiecare port este membru al unuia sau mai multor VLAN-uri.</a:t>
            </a:r>
            <a:endParaRPr lang="ro-RO" sz="1900" dirty="0"/>
          </a:p>
          <a:p>
            <a:pPr marL="0" indent="0" algn="just">
              <a:buNone/>
            </a:pPr>
            <a:r>
              <a:rPr lang="ro-RO" sz="1900" b="1" dirty="0">
                <a:ea typeface="+mn-lt"/>
                <a:cs typeface="+mn-lt"/>
              </a:rPr>
              <a:t>Modurile de funcționare ale portului în raport cu fiecare VLAN:</a:t>
            </a:r>
            <a:endParaRPr lang="ro-RO" sz="1900" dirty="0"/>
          </a:p>
          <a:p>
            <a:pPr algn="just"/>
            <a:r>
              <a:rPr lang="ro-RO" sz="1900" b="1" err="1">
                <a:ea typeface="+mn-lt"/>
                <a:cs typeface="+mn-lt"/>
              </a:rPr>
              <a:t>Untagged</a:t>
            </a:r>
            <a:r>
              <a:rPr lang="ro-RO" sz="1900" dirty="0">
                <a:ea typeface="+mn-lt"/>
                <a:cs typeface="+mn-lt"/>
              </a:rPr>
              <a:t> – în antetul pachetelor care ies din port nu se adaugă antet VLAN.</a:t>
            </a:r>
            <a:endParaRPr lang="ro-RO" sz="1900" dirty="0"/>
          </a:p>
          <a:p>
            <a:pPr algn="just"/>
            <a:r>
              <a:rPr lang="ro-RO" sz="1900" b="1" err="1">
                <a:ea typeface="+mn-lt"/>
                <a:cs typeface="+mn-lt"/>
              </a:rPr>
              <a:t>Tagged</a:t>
            </a:r>
            <a:r>
              <a:rPr lang="ro-RO" sz="1900" dirty="0">
                <a:ea typeface="+mn-lt"/>
                <a:cs typeface="+mn-lt"/>
              </a:rPr>
              <a:t> – în antetul pachetelor se adaugă antet VLAN.</a:t>
            </a:r>
            <a:endParaRPr lang="ro-RO" sz="1900" dirty="0"/>
          </a:p>
          <a:p>
            <a:pPr algn="just"/>
            <a:r>
              <a:rPr lang="ro-RO" sz="1900" b="1" err="1">
                <a:ea typeface="+mn-lt"/>
                <a:cs typeface="+mn-lt"/>
              </a:rPr>
              <a:t>Not</a:t>
            </a:r>
            <a:r>
              <a:rPr lang="ro-RO" sz="1900" b="1" dirty="0">
                <a:ea typeface="+mn-lt"/>
                <a:cs typeface="+mn-lt"/>
              </a:rPr>
              <a:t> </a:t>
            </a:r>
            <a:r>
              <a:rPr lang="ro-RO" sz="1900" b="1" err="1">
                <a:ea typeface="+mn-lt"/>
                <a:cs typeface="+mn-lt"/>
              </a:rPr>
              <a:t>member</a:t>
            </a:r>
            <a:r>
              <a:rPr lang="ro-RO" sz="1900" dirty="0">
                <a:ea typeface="+mn-lt"/>
                <a:cs typeface="+mn-lt"/>
              </a:rPr>
              <a:t> – portul nu participă în VLAN.</a:t>
            </a:r>
            <a:endParaRPr lang="ro-RO" sz="1900" dirty="0"/>
          </a:p>
          <a:p>
            <a:pPr marL="0" indent="0" algn="just">
              <a:buNone/>
            </a:pPr>
            <a:r>
              <a:rPr lang="ro-RO" sz="1900" b="1" err="1">
                <a:ea typeface="+mn-lt"/>
                <a:cs typeface="+mn-lt"/>
              </a:rPr>
              <a:t>Untagged</a:t>
            </a:r>
            <a:r>
              <a:rPr lang="ro-RO" sz="1900" b="1" dirty="0">
                <a:ea typeface="+mn-lt"/>
                <a:cs typeface="+mn-lt"/>
              </a:rPr>
              <a:t>/Access </a:t>
            </a:r>
            <a:r>
              <a:rPr lang="ro-RO" sz="1900" dirty="0">
                <a:ea typeface="+mn-lt"/>
                <a:cs typeface="+mn-lt"/>
              </a:rPr>
              <a:t>– pentru conectarea dispozitivelor simple (PC, </a:t>
            </a:r>
            <a:r>
              <a:rPr lang="ro-RO" sz="1900" err="1">
                <a:ea typeface="+mn-lt"/>
                <a:cs typeface="+mn-lt"/>
              </a:rPr>
              <a:t>switch</a:t>
            </a:r>
            <a:r>
              <a:rPr lang="ro-RO" sz="1900" dirty="0">
                <a:ea typeface="+mn-lt"/>
                <a:cs typeface="+mn-lt"/>
              </a:rPr>
              <a:t> neadministrabil etc.)</a:t>
            </a:r>
            <a:br>
              <a:rPr lang="ro-RO" sz="1900" dirty="0">
                <a:ea typeface="+mn-lt"/>
                <a:cs typeface="+mn-lt"/>
              </a:rPr>
            </a:br>
            <a:r>
              <a:rPr lang="ro-RO" sz="1900" b="1" err="1">
                <a:ea typeface="+mn-lt"/>
                <a:cs typeface="+mn-lt"/>
              </a:rPr>
              <a:t>Tagged</a:t>
            </a:r>
            <a:r>
              <a:rPr lang="ro-RO" sz="1900" b="1" dirty="0">
                <a:ea typeface="+mn-lt"/>
                <a:cs typeface="+mn-lt"/>
              </a:rPr>
              <a:t> / </a:t>
            </a:r>
            <a:r>
              <a:rPr lang="ro-RO" sz="1900" b="1" err="1">
                <a:ea typeface="+mn-lt"/>
                <a:cs typeface="+mn-lt"/>
              </a:rPr>
              <a:t>Trunk</a:t>
            </a:r>
            <a:r>
              <a:rPr lang="ro-RO" sz="1900" dirty="0">
                <a:ea typeface="+mn-lt"/>
                <a:cs typeface="+mn-lt"/>
              </a:rPr>
              <a:t> – pentru conectarea dispozitivelor care înțeleg etichetele VLAN (</a:t>
            </a:r>
            <a:r>
              <a:rPr lang="ro-RO" sz="1900" err="1">
                <a:ea typeface="+mn-lt"/>
                <a:cs typeface="+mn-lt"/>
              </a:rPr>
              <a:t>switch</a:t>
            </a:r>
            <a:r>
              <a:rPr lang="ro-RO" sz="1900" dirty="0">
                <a:ea typeface="+mn-lt"/>
                <a:cs typeface="+mn-lt"/>
              </a:rPr>
              <a:t> administrabil, router, server).</a:t>
            </a:r>
          </a:p>
          <a:p>
            <a:pPr marL="0" indent="0" algn="just">
              <a:buNone/>
            </a:pPr>
            <a:r>
              <a:rPr lang="ro-RO" sz="1900" b="1" dirty="0">
                <a:ea typeface="+mn-lt"/>
                <a:cs typeface="+mn-lt"/>
              </a:rPr>
              <a:t>PVID (Port VLAN ID)</a:t>
            </a:r>
            <a:r>
              <a:rPr lang="ro-RO" sz="1900" dirty="0">
                <a:ea typeface="+mn-lt"/>
                <a:cs typeface="+mn-lt"/>
              </a:rPr>
              <a:t> – VLAN-</a:t>
            </a:r>
            <a:r>
              <a:rPr lang="ro-RO" sz="1900" err="1">
                <a:ea typeface="+mn-lt"/>
                <a:cs typeface="+mn-lt"/>
              </a:rPr>
              <a:t>ul</a:t>
            </a:r>
            <a:r>
              <a:rPr lang="ro-RO" sz="1900" dirty="0">
                <a:ea typeface="+mn-lt"/>
                <a:cs typeface="+mn-lt"/>
              </a:rPr>
              <a:t> implicit în care sunt plasate cadrele (</a:t>
            </a:r>
            <a:r>
              <a:rPr lang="ro-RO" sz="1900" err="1">
                <a:ea typeface="+mn-lt"/>
                <a:cs typeface="+mn-lt"/>
              </a:rPr>
              <a:t>frames</a:t>
            </a:r>
            <a:r>
              <a:rPr lang="ro-RO" sz="1900" dirty="0">
                <a:ea typeface="+mn-lt"/>
                <a:cs typeface="+mn-lt"/>
              </a:rPr>
              <a:t>) primite pe port fără etichetă VLAN; este VLAN-</a:t>
            </a:r>
            <a:r>
              <a:rPr lang="ro-RO" sz="1900" err="1">
                <a:ea typeface="+mn-lt"/>
                <a:cs typeface="+mn-lt"/>
              </a:rPr>
              <a:t>ul</a:t>
            </a:r>
            <a:r>
              <a:rPr lang="ro-RO" sz="1900" dirty="0">
                <a:ea typeface="+mn-lt"/>
                <a:cs typeface="+mn-lt"/>
              </a:rPr>
              <a:t> implicit (</a:t>
            </a:r>
            <a:r>
              <a:rPr lang="ro-RO" sz="1900" err="1">
                <a:ea typeface="+mn-lt"/>
                <a:cs typeface="+mn-lt"/>
              </a:rPr>
              <a:t>default</a:t>
            </a:r>
            <a:r>
              <a:rPr lang="ro-RO" sz="1900" dirty="0">
                <a:ea typeface="+mn-lt"/>
                <a:cs typeface="+mn-lt"/>
              </a:rPr>
              <a:t> VLAN).</a:t>
            </a:r>
            <a:endParaRPr lang="ro-RO" sz="1900" dirty="0"/>
          </a:p>
          <a:p>
            <a:pPr algn="just"/>
            <a:endParaRPr lang="ro-RO" sz="1900" dirty="0"/>
          </a:p>
        </p:txBody>
      </p:sp>
    </p:spTree>
    <p:extLst>
      <p:ext uri="{BB962C8B-B14F-4D97-AF65-F5344CB8AC3E}">
        <p14:creationId xmlns:p14="http://schemas.microsoft.com/office/powerpoint/2010/main" val="3885834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80998AF0-9CF8-C44D-A8EF-638A849C7807}"/>
              </a:ext>
            </a:extLst>
          </p:cNvPr>
          <p:cNvSpPr>
            <a:spLocks noGrp="1"/>
          </p:cNvSpPr>
          <p:nvPr>
            <p:ph type="title"/>
          </p:nvPr>
        </p:nvSpPr>
        <p:spPr>
          <a:xfrm>
            <a:off x="203051" y="1557703"/>
            <a:ext cx="2983229" cy="2612976"/>
          </a:xfrm>
        </p:spPr>
        <p:txBody>
          <a:bodyPr vert="horz" lIns="91440" tIns="45720" rIns="91440" bIns="45720" rtlCol="0" anchor="t">
            <a:normAutofit/>
          </a:bodyPr>
          <a:lstStyle/>
          <a:p>
            <a:pPr>
              <a:lnSpc>
                <a:spcPct val="90000"/>
              </a:lnSpc>
            </a:pPr>
            <a:r>
              <a:rPr lang="en-US" sz="4400"/>
              <a:t>Port în regim tagged – trunk port</a:t>
            </a:r>
          </a:p>
        </p:txBody>
      </p:sp>
      <p:pic>
        <p:nvPicPr>
          <p:cNvPr id="4" name="Substituent conținut 3" descr="O imagine care conține text, captură de ecran, diagramă, Plan&#10;&#10;Conținutul generat de inteligența artificială poate fi incorect.">
            <a:extLst>
              <a:ext uri="{FF2B5EF4-FFF2-40B4-BE49-F238E27FC236}">
                <a16:creationId xmlns:a16="http://schemas.microsoft.com/office/drawing/2014/main" id="{08B68BF9-88D3-87F4-C582-E7ED727F7112}"/>
              </a:ext>
            </a:extLst>
          </p:cNvPr>
          <p:cNvPicPr>
            <a:picLocks noGrp="1" noChangeAspect="1"/>
          </p:cNvPicPr>
          <p:nvPr>
            <p:ph idx="1"/>
          </p:nvPr>
        </p:nvPicPr>
        <p:blipFill>
          <a:blip r:embed="rId2"/>
          <a:stretch>
            <a:fillRect/>
          </a:stretch>
        </p:blipFill>
        <p:spPr>
          <a:xfrm>
            <a:off x="3052483" y="523610"/>
            <a:ext cx="9285294" cy="5392620"/>
          </a:xfrm>
          <a:prstGeom prst="rect">
            <a:avLst/>
          </a:prstGeom>
        </p:spPr>
      </p:pic>
      <p:cxnSp>
        <p:nvCxnSpPr>
          <p:cNvPr id="13" name="Straight Connector 12">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902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A615B86B-C54A-DEEE-6EBF-24935C79321C}"/>
              </a:ext>
            </a:extLst>
          </p:cNvPr>
          <p:cNvSpPr>
            <a:spLocks noGrp="1"/>
          </p:cNvSpPr>
          <p:nvPr>
            <p:ph type="title"/>
          </p:nvPr>
        </p:nvSpPr>
        <p:spPr>
          <a:xfrm>
            <a:off x="662491" y="275664"/>
            <a:ext cx="10847494" cy="1809804"/>
          </a:xfrm>
        </p:spPr>
        <p:txBody>
          <a:bodyPr vert="horz" lIns="91440" tIns="45720" rIns="91440" bIns="45720" rtlCol="0" anchor="t">
            <a:normAutofit/>
          </a:bodyPr>
          <a:lstStyle/>
          <a:p>
            <a:pPr>
              <a:lnSpc>
                <a:spcPct val="90000"/>
              </a:lnSpc>
            </a:pPr>
            <a:r>
              <a:rPr lang="ro-RO" sz="2400" b="0" dirty="0">
                <a:ea typeface="+mj-lt"/>
                <a:cs typeface="+mj-lt"/>
              </a:rPr>
              <a:t>Pentru a </a:t>
            </a:r>
            <a:r>
              <a:rPr lang="ro-RO" sz="2400" err="1">
                <a:ea typeface="+mj-lt"/>
                <a:cs typeface="+mj-lt"/>
              </a:rPr>
              <a:t>diferencia</a:t>
            </a:r>
            <a:r>
              <a:rPr lang="ro-RO" sz="2400" dirty="0">
                <a:ea typeface="+mj-lt"/>
                <a:cs typeface="+mj-lt"/>
              </a:rPr>
              <a:t> corect cadrele (</a:t>
            </a:r>
            <a:r>
              <a:rPr lang="ro-RO" sz="2400" err="1">
                <a:ea typeface="+mj-lt"/>
                <a:cs typeface="+mj-lt"/>
              </a:rPr>
              <a:t>frames</a:t>
            </a:r>
            <a:r>
              <a:rPr lang="ro-RO" sz="2400" dirty="0">
                <a:ea typeface="+mj-lt"/>
                <a:cs typeface="+mj-lt"/>
              </a:rPr>
              <a:t>) VLAN</a:t>
            </a:r>
            <a:r>
              <a:rPr lang="ro-RO" sz="2400" b="0" dirty="0">
                <a:ea typeface="+mj-lt"/>
                <a:cs typeface="+mj-lt"/>
              </a:rPr>
              <a:t> pe porturile de tip </a:t>
            </a:r>
            <a:r>
              <a:rPr lang="ro-RO" sz="2400" err="1">
                <a:ea typeface="+mj-lt"/>
                <a:cs typeface="+mj-lt"/>
              </a:rPr>
              <a:t>trunk</a:t>
            </a:r>
            <a:r>
              <a:rPr lang="ro-RO" sz="2400" b="0" dirty="0">
                <a:ea typeface="+mj-lt"/>
                <a:cs typeface="+mj-lt"/>
              </a:rPr>
              <a:t>, este obligatoriu ca în antetul pachetelor să fie adăugată </a:t>
            </a:r>
            <a:r>
              <a:rPr lang="ro-RO" sz="2400" dirty="0">
                <a:ea typeface="+mj-lt"/>
                <a:cs typeface="+mj-lt"/>
              </a:rPr>
              <a:t>eticheta VLAN (VLAN </a:t>
            </a:r>
            <a:r>
              <a:rPr lang="ro-RO" sz="2400" err="1">
                <a:ea typeface="+mj-lt"/>
                <a:cs typeface="+mj-lt"/>
              </a:rPr>
              <a:t>tag</a:t>
            </a:r>
            <a:r>
              <a:rPr lang="ro-RO" sz="2400" dirty="0">
                <a:ea typeface="+mj-lt"/>
                <a:cs typeface="+mj-lt"/>
              </a:rPr>
              <a:t>)</a:t>
            </a:r>
            <a:r>
              <a:rPr lang="ro-RO" sz="2400" b="0" dirty="0">
                <a:ea typeface="+mj-lt"/>
                <a:cs typeface="+mj-lt"/>
              </a:rPr>
              <a:t>.</a:t>
            </a:r>
            <a:br>
              <a:rPr lang="ro-RO" sz="2400" b="0" dirty="0">
                <a:ea typeface="+mj-lt"/>
                <a:cs typeface="+mj-lt"/>
              </a:rPr>
            </a:br>
            <a:r>
              <a:rPr lang="ro-RO" sz="2400" b="0" dirty="0">
                <a:ea typeface="+mj-lt"/>
                <a:cs typeface="+mj-lt"/>
              </a:rPr>
              <a:t>În caz contrar, comutatorul care primește pachetul </a:t>
            </a:r>
            <a:r>
              <a:rPr lang="ro-RO" sz="2400" dirty="0">
                <a:ea typeface="+mj-lt"/>
                <a:cs typeface="+mj-lt"/>
              </a:rPr>
              <a:t>nu va ști în ce VLAN să plaseze cadrul primit</a:t>
            </a:r>
            <a:r>
              <a:rPr lang="ro-RO" sz="2400" b="0" dirty="0">
                <a:ea typeface="+mj-lt"/>
                <a:cs typeface="+mj-lt"/>
              </a:rPr>
              <a:t>.</a:t>
            </a:r>
            <a:endParaRPr lang="ro-RO" sz="2400"/>
          </a:p>
        </p:txBody>
      </p:sp>
      <p:pic>
        <p:nvPicPr>
          <p:cNvPr id="4" name="Substituent conținut 3" descr="O imagine care conține text, captură de ecran, diagramă, proiectare&#10;&#10;Conținutul generat de inteligența artificială poate fi incorect.">
            <a:extLst>
              <a:ext uri="{FF2B5EF4-FFF2-40B4-BE49-F238E27FC236}">
                <a16:creationId xmlns:a16="http://schemas.microsoft.com/office/drawing/2014/main" id="{890C6F76-7424-4817-827E-B9913C282EC6}"/>
              </a:ext>
            </a:extLst>
          </p:cNvPr>
          <p:cNvPicPr>
            <a:picLocks noChangeAspect="1"/>
          </p:cNvPicPr>
          <p:nvPr/>
        </p:nvPicPr>
        <p:blipFill>
          <a:blip r:embed="rId2"/>
          <a:stretch>
            <a:fillRect/>
          </a:stretch>
        </p:blipFill>
        <p:spPr>
          <a:xfrm>
            <a:off x="-3942" y="2273574"/>
            <a:ext cx="12192425" cy="3950005"/>
          </a:xfrm>
          <a:prstGeom prst="rect">
            <a:avLst/>
          </a:prstGeom>
        </p:spPr>
      </p:pic>
      <p:cxnSp>
        <p:nvCxnSpPr>
          <p:cNvPr id="13" name="Straight Connector 12">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389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757BB134-7E61-4A83-FA0D-B3B8D8AC2CFD}"/>
              </a:ext>
            </a:extLst>
          </p:cNvPr>
          <p:cNvSpPr>
            <a:spLocks noGrp="1"/>
          </p:cNvSpPr>
          <p:nvPr>
            <p:ph type="title"/>
          </p:nvPr>
        </p:nvSpPr>
        <p:spPr>
          <a:xfrm>
            <a:off x="640080" y="914399"/>
            <a:ext cx="10847494" cy="1171069"/>
          </a:xfrm>
        </p:spPr>
        <p:txBody>
          <a:bodyPr vert="horz" lIns="91440" tIns="45720" rIns="91440" bIns="45720" rtlCol="0" anchor="t">
            <a:normAutofit/>
          </a:bodyPr>
          <a:lstStyle/>
          <a:p>
            <a:pPr marL="285750" indent="-285750">
              <a:lnSpc>
                <a:spcPct val="90000"/>
              </a:lnSpc>
              <a:buFont typeface="Arial"/>
              <a:buChar char="•"/>
            </a:pPr>
            <a:r>
              <a:rPr lang="ro-RO" sz="2500" b="0">
                <a:ea typeface="+mj-lt"/>
                <a:cs typeface="+mj-lt"/>
              </a:rPr>
              <a:t>Porturile pot funcționa în </a:t>
            </a:r>
            <a:r>
              <a:rPr lang="ro-RO" sz="2500">
                <a:ea typeface="+mj-lt"/>
                <a:cs typeface="+mj-lt"/>
              </a:rPr>
              <a:t>mod hibrid</a:t>
            </a:r>
            <a:r>
              <a:rPr lang="ro-RO" sz="2500" b="0">
                <a:ea typeface="+mj-lt"/>
                <a:cs typeface="+mj-lt"/>
              </a:rPr>
              <a:t> (hybrid port): pot primi atât cadre </a:t>
            </a:r>
            <a:r>
              <a:rPr lang="ro-RO" sz="2500">
                <a:ea typeface="+mj-lt"/>
                <a:cs typeface="+mj-lt"/>
              </a:rPr>
              <a:t>tagged</a:t>
            </a:r>
            <a:r>
              <a:rPr lang="ro-RO" sz="2500" b="0">
                <a:ea typeface="+mj-lt"/>
                <a:cs typeface="+mj-lt"/>
              </a:rPr>
              <a:t>, cât și </a:t>
            </a:r>
            <a:r>
              <a:rPr lang="ro-RO" sz="2500">
                <a:ea typeface="+mj-lt"/>
                <a:cs typeface="+mj-lt"/>
              </a:rPr>
              <a:t>untagged</a:t>
            </a:r>
            <a:r>
              <a:rPr lang="ro-RO" sz="2500" b="0">
                <a:ea typeface="+mj-lt"/>
                <a:cs typeface="+mj-lt"/>
              </a:rPr>
              <a:t>.</a:t>
            </a:r>
            <a:endParaRPr lang="ro-RO" sz="2500"/>
          </a:p>
          <a:p>
            <a:pPr marL="285750" indent="-285750">
              <a:lnSpc>
                <a:spcPct val="90000"/>
              </a:lnSpc>
              <a:buFont typeface="Arial"/>
              <a:buChar char="•"/>
            </a:pPr>
            <a:r>
              <a:rPr lang="ro-RO" sz="2500">
                <a:ea typeface="+mj-lt"/>
                <a:cs typeface="+mj-lt"/>
              </a:rPr>
              <a:t>Untagged VLAN = VLAN nativ (native VLAN)</a:t>
            </a:r>
            <a:endParaRPr lang="ro-RO" sz="2500"/>
          </a:p>
          <a:p>
            <a:pPr>
              <a:lnSpc>
                <a:spcPct val="90000"/>
              </a:lnSpc>
            </a:pPr>
            <a:endParaRPr lang="ro-RO" sz="2500"/>
          </a:p>
        </p:txBody>
      </p:sp>
      <p:pic>
        <p:nvPicPr>
          <p:cNvPr id="4" name="Substituent conținut 3" descr="O imagine care conține text, captură de ecran, Font, proiectare&#10;&#10;Conținutul generat de inteligența artificială poate fi incorect.">
            <a:extLst>
              <a:ext uri="{FF2B5EF4-FFF2-40B4-BE49-F238E27FC236}">
                <a16:creationId xmlns:a16="http://schemas.microsoft.com/office/drawing/2014/main" id="{3D8DA88B-8426-8273-F477-F43AA6852EA2}"/>
              </a:ext>
            </a:extLst>
          </p:cNvPr>
          <p:cNvPicPr>
            <a:picLocks noChangeAspect="1"/>
          </p:cNvPicPr>
          <p:nvPr/>
        </p:nvPicPr>
        <p:blipFill>
          <a:blip r:embed="rId2"/>
          <a:stretch>
            <a:fillRect/>
          </a:stretch>
        </p:blipFill>
        <p:spPr>
          <a:xfrm>
            <a:off x="623586" y="2917483"/>
            <a:ext cx="11071838" cy="2931124"/>
          </a:xfrm>
          <a:prstGeom prst="rect">
            <a:avLst/>
          </a:prstGeom>
        </p:spPr>
      </p:pic>
      <p:cxnSp>
        <p:nvCxnSpPr>
          <p:cNvPr id="16" name="Straight Connector 12">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553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D04E38C1-3BE3-D8B6-3DAC-2D6DC1B715CC}"/>
              </a:ext>
            </a:extLst>
          </p:cNvPr>
          <p:cNvSpPr>
            <a:spLocks noGrp="1"/>
          </p:cNvSpPr>
          <p:nvPr>
            <p:ph idx="1"/>
          </p:nvPr>
        </p:nvSpPr>
        <p:spPr>
          <a:xfrm>
            <a:off x="-7098" y="107390"/>
            <a:ext cx="12185283" cy="3566160"/>
          </a:xfrm>
        </p:spPr>
        <p:txBody>
          <a:bodyPr vert="horz" lIns="91440" tIns="45720" rIns="91440" bIns="45720" rtlCol="0" anchor="t">
            <a:normAutofit/>
          </a:bodyPr>
          <a:lstStyle/>
          <a:p>
            <a:r>
              <a:rPr lang="ro-RO" dirty="0">
                <a:ea typeface="+mn-lt"/>
                <a:cs typeface="+mn-lt"/>
              </a:rPr>
              <a:t>Fiecare </a:t>
            </a:r>
            <a:r>
              <a:rPr lang="ro-RO" b="1" dirty="0">
                <a:ea typeface="+mn-lt"/>
                <a:cs typeface="+mn-lt"/>
              </a:rPr>
              <a:t>VLAN</a:t>
            </a:r>
            <a:r>
              <a:rPr lang="ro-RO" dirty="0">
                <a:ea typeface="+mn-lt"/>
                <a:cs typeface="+mn-lt"/>
              </a:rPr>
              <a:t> reprezintă o rețea IP separată.</a:t>
            </a:r>
            <a:endParaRPr lang="ro-RO" dirty="0"/>
          </a:p>
          <a:p>
            <a:r>
              <a:rPr lang="ro-RO" b="1">
                <a:ea typeface="+mn-lt"/>
                <a:cs typeface="+mn-lt"/>
              </a:rPr>
              <a:t>Comunicarea între VLAN-uri</a:t>
            </a:r>
            <a:r>
              <a:rPr lang="ro-RO">
                <a:ea typeface="+mn-lt"/>
                <a:cs typeface="+mn-lt"/>
              </a:rPr>
              <a:t> se realizează prin intermediul unui </a:t>
            </a:r>
            <a:r>
              <a:rPr lang="ro-RO" b="1">
                <a:ea typeface="+mn-lt"/>
                <a:cs typeface="+mn-lt"/>
              </a:rPr>
              <a:t>router</a:t>
            </a:r>
            <a:r>
              <a:rPr lang="ro-RO">
                <a:ea typeface="+mn-lt"/>
                <a:cs typeface="+mn-lt"/>
              </a:rPr>
              <a:t>.</a:t>
            </a:r>
            <a:endParaRPr lang="ro-RO"/>
          </a:p>
          <a:p>
            <a:r>
              <a:rPr lang="ro-RO">
                <a:ea typeface="+mn-lt"/>
                <a:cs typeface="+mn-lt"/>
              </a:rPr>
              <a:t>Pe router sunt create </a:t>
            </a:r>
            <a:r>
              <a:rPr lang="ro-RO" b="1">
                <a:ea typeface="+mn-lt"/>
                <a:cs typeface="+mn-lt"/>
              </a:rPr>
              <a:t>interfețe VLAN (L3)</a:t>
            </a:r>
            <a:r>
              <a:rPr lang="ro-RO">
                <a:ea typeface="+mn-lt"/>
                <a:cs typeface="+mn-lt"/>
              </a:rPr>
              <a:t> – interfețe virtuale sau </a:t>
            </a:r>
            <a:r>
              <a:rPr lang="ro-RO" err="1">
                <a:ea typeface="+mn-lt"/>
                <a:cs typeface="+mn-lt"/>
              </a:rPr>
              <a:t>subinterfețe</a:t>
            </a:r>
            <a:r>
              <a:rPr lang="ro-RO">
                <a:ea typeface="+mn-lt"/>
                <a:cs typeface="+mn-lt"/>
              </a:rPr>
              <a:t> care acționează ca </a:t>
            </a:r>
            <a:r>
              <a:rPr lang="ro-RO" b="1">
                <a:ea typeface="+mn-lt"/>
                <a:cs typeface="+mn-lt"/>
              </a:rPr>
              <a:t>gateway</a:t>
            </a:r>
            <a:r>
              <a:rPr lang="ro-RO">
                <a:ea typeface="+mn-lt"/>
                <a:cs typeface="+mn-lt"/>
              </a:rPr>
              <a:t> pentru fiecare VLAN, având atribuită o adresă IP.</a:t>
            </a:r>
            <a:endParaRPr lang="ro-RO"/>
          </a:p>
          <a:p>
            <a:r>
              <a:rPr lang="ro-RO" dirty="0">
                <a:ea typeface="+mn-lt"/>
                <a:cs typeface="+mn-lt"/>
              </a:rPr>
              <a:t>VLAN-urile sunt </a:t>
            </a:r>
            <a:r>
              <a:rPr lang="ro-RO" b="1" dirty="0">
                <a:ea typeface="+mn-lt"/>
                <a:cs typeface="+mn-lt"/>
              </a:rPr>
              <a:t>terminate pe router</a:t>
            </a:r>
            <a:r>
              <a:rPr lang="ro-RO" dirty="0">
                <a:ea typeface="+mn-lt"/>
                <a:cs typeface="+mn-lt"/>
              </a:rPr>
              <a:t> (acolo se face rutarea între ele).</a:t>
            </a:r>
            <a:endParaRPr lang="ro-RO" dirty="0"/>
          </a:p>
          <a:p>
            <a:r>
              <a:rPr lang="ro-RO" dirty="0">
                <a:ea typeface="+mn-lt"/>
                <a:cs typeface="+mn-lt"/>
              </a:rPr>
              <a:t>Cadrele Ethernet dintre router și comutator sunt </a:t>
            </a:r>
            <a:r>
              <a:rPr lang="ro-RO" b="1" dirty="0">
                <a:ea typeface="+mn-lt"/>
                <a:cs typeface="+mn-lt"/>
              </a:rPr>
              <a:t>etichetate (</a:t>
            </a:r>
            <a:r>
              <a:rPr lang="ro-RO" b="1" dirty="0" err="1">
                <a:ea typeface="+mn-lt"/>
                <a:cs typeface="+mn-lt"/>
              </a:rPr>
              <a:t>tagged</a:t>
            </a:r>
            <a:r>
              <a:rPr lang="ro-RO" b="1" dirty="0">
                <a:ea typeface="+mn-lt"/>
                <a:cs typeface="+mn-lt"/>
              </a:rPr>
              <a:t>)</a:t>
            </a:r>
            <a:r>
              <a:rPr lang="ro-RO" dirty="0">
                <a:ea typeface="+mn-lt"/>
                <a:cs typeface="+mn-lt"/>
              </a:rPr>
              <a:t>.</a:t>
            </a:r>
            <a:endParaRPr lang="ro-RO" dirty="0"/>
          </a:p>
          <a:p>
            <a:r>
              <a:rPr lang="ro-RO" dirty="0">
                <a:ea typeface="+mn-lt"/>
                <a:cs typeface="+mn-lt"/>
              </a:rPr>
              <a:t>Acest mecanism se numește </a:t>
            </a:r>
            <a:r>
              <a:rPr lang="ro-RO" b="1" dirty="0">
                <a:ea typeface="+mn-lt"/>
                <a:cs typeface="+mn-lt"/>
              </a:rPr>
              <a:t>Inter-VLAN </a:t>
            </a:r>
            <a:r>
              <a:rPr lang="ro-RO" b="1" dirty="0" err="1">
                <a:ea typeface="+mn-lt"/>
                <a:cs typeface="+mn-lt"/>
              </a:rPr>
              <a:t>Routing</a:t>
            </a:r>
            <a:r>
              <a:rPr lang="ro-RO" dirty="0">
                <a:ea typeface="+mn-lt"/>
                <a:cs typeface="+mn-lt"/>
              </a:rPr>
              <a:t> (rutare între VLAN-uri).</a:t>
            </a:r>
            <a:endParaRPr lang="ro-RO" dirty="0"/>
          </a:p>
          <a:p>
            <a:endParaRPr lang="ro-RO" dirty="0"/>
          </a:p>
        </p:txBody>
      </p:sp>
      <p:pic>
        <p:nvPicPr>
          <p:cNvPr id="4" name="Imagine 3" descr="O imagine care conține text, diagramă, captură de ecran, proiectare&#10;&#10;Conținutul generat de inteligența artificială poate fi incorect.">
            <a:extLst>
              <a:ext uri="{FF2B5EF4-FFF2-40B4-BE49-F238E27FC236}">
                <a16:creationId xmlns:a16="http://schemas.microsoft.com/office/drawing/2014/main" id="{8A30861A-7AFE-F04C-39D4-47CD74858E1B}"/>
              </a:ext>
            </a:extLst>
          </p:cNvPr>
          <p:cNvPicPr>
            <a:picLocks noChangeAspect="1"/>
          </p:cNvPicPr>
          <p:nvPr/>
        </p:nvPicPr>
        <p:blipFill>
          <a:blip r:embed="rId2"/>
          <a:stretch>
            <a:fillRect/>
          </a:stretch>
        </p:blipFill>
        <p:spPr>
          <a:xfrm>
            <a:off x="-10438" y="3790506"/>
            <a:ext cx="12192000" cy="3368825"/>
          </a:xfrm>
          <a:prstGeom prst="rect">
            <a:avLst/>
          </a:prstGeom>
        </p:spPr>
      </p:pic>
    </p:spTree>
    <p:extLst>
      <p:ext uri="{BB962C8B-B14F-4D97-AF65-F5344CB8AC3E}">
        <p14:creationId xmlns:p14="http://schemas.microsoft.com/office/powerpoint/2010/main" val="1379402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B27DBBF-E349-B666-FE6A-73287D9A6666}"/>
              </a:ext>
            </a:extLst>
          </p:cNvPr>
          <p:cNvSpPr>
            <a:spLocks noGrp="1"/>
          </p:cNvSpPr>
          <p:nvPr>
            <p:ph type="title"/>
          </p:nvPr>
        </p:nvSpPr>
        <p:spPr/>
        <p:txBody>
          <a:bodyPr/>
          <a:lstStyle/>
          <a:p>
            <a:r>
              <a:rPr lang="ro-RO" b="0" dirty="0">
                <a:ea typeface="+mj-lt"/>
                <a:cs typeface="+mj-lt"/>
              </a:rPr>
              <a:t>Configurarea VLAN pe </a:t>
            </a:r>
            <a:r>
              <a:rPr lang="ro-RO" b="0" dirty="0" err="1">
                <a:ea typeface="+mj-lt"/>
                <a:cs typeface="+mj-lt"/>
              </a:rPr>
              <a:t>Routerboard</a:t>
            </a:r>
            <a:endParaRPr lang="ro-RO" dirty="0" err="1"/>
          </a:p>
        </p:txBody>
      </p:sp>
      <p:sp>
        <p:nvSpPr>
          <p:cNvPr id="3" name="Substituent conținut 2">
            <a:extLst>
              <a:ext uri="{FF2B5EF4-FFF2-40B4-BE49-F238E27FC236}">
                <a16:creationId xmlns:a16="http://schemas.microsoft.com/office/drawing/2014/main" id="{2B18DA9B-A1C1-5565-5906-A0EA404273C0}"/>
              </a:ext>
            </a:extLst>
          </p:cNvPr>
          <p:cNvSpPr>
            <a:spLocks noGrp="1"/>
          </p:cNvSpPr>
          <p:nvPr>
            <p:ph idx="1"/>
          </p:nvPr>
        </p:nvSpPr>
        <p:spPr/>
        <p:txBody>
          <a:bodyPr vert="horz" lIns="91440" tIns="45720" rIns="91440" bIns="45720" rtlCol="0" anchor="t">
            <a:normAutofit/>
          </a:bodyPr>
          <a:lstStyle/>
          <a:p>
            <a:r>
              <a:rPr lang="ro-RO" b="1" dirty="0">
                <a:ea typeface="+mn-lt"/>
                <a:cs typeface="+mn-lt"/>
              </a:rPr>
              <a:t>3 metode de configurare VLAN pe </a:t>
            </a:r>
            <a:r>
              <a:rPr lang="ro-RO" b="1" dirty="0" err="1">
                <a:ea typeface="+mn-lt"/>
                <a:cs typeface="+mn-lt"/>
              </a:rPr>
              <a:t>Mikrotik</a:t>
            </a:r>
            <a:r>
              <a:rPr lang="ro-RO" b="1" dirty="0">
                <a:ea typeface="+mn-lt"/>
                <a:cs typeface="+mn-lt"/>
              </a:rPr>
              <a:t> CRS/RB:</a:t>
            </a:r>
            <a:endParaRPr lang="ro-RO" dirty="0"/>
          </a:p>
          <a:p>
            <a:r>
              <a:rPr lang="ro-RO" b="1" strike="sngStrike" dirty="0">
                <a:ea typeface="+mn-lt"/>
                <a:cs typeface="+mn-lt"/>
              </a:rPr>
              <a:t>Software VLAN</a:t>
            </a:r>
            <a:r>
              <a:rPr lang="ro-RO" strike="sngStrike" dirty="0">
                <a:ea typeface="+mn-lt"/>
                <a:cs typeface="+mn-lt"/>
              </a:rPr>
              <a:t> – interfețe VLAN L3 marcate (</a:t>
            </a:r>
            <a:r>
              <a:rPr lang="ro-RO" strike="sngStrike" dirty="0" err="1">
                <a:ea typeface="+mn-lt"/>
                <a:cs typeface="+mn-lt"/>
              </a:rPr>
              <a:t>tagged</a:t>
            </a:r>
            <a:r>
              <a:rPr lang="ro-RO" strike="sngStrike" dirty="0">
                <a:ea typeface="+mn-lt"/>
                <a:cs typeface="+mn-lt"/>
              </a:rPr>
              <a:t>) + interfețe fizice + bridge software</a:t>
            </a:r>
            <a:endParaRPr lang="ro-RO" dirty="0"/>
          </a:p>
          <a:p>
            <a:r>
              <a:rPr lang="ro-RO" b="1" strike="sngStrike" dirty="0">
                <a:ea typeface="+mn-lt"/>
                <a:cs typeface="+mn-lt"/>
              </a:rPr>
              <a:t>Hardware (</a:t>
            </a:r>
            <a:r>
              <a:rPr lang="ro-RO" b="1" strike="sngStrike" dirty="0" err="1">
                <a:ea typeface="+mn-lt"/>
                <a:cs typeface="+mn-lt"/>
              </a:rPr>
              <a:t>switch</a:t>
            </a:r>
            <a:r>
              <a:rPr lang="ro-RO" b="1" strike="sngStrike" dirty="0">
                <a:ea typeface="+mn-lt"/>
                <a:cs typeface="+mn-lt"/>
              </a:rPr>
              <a:t>) VLAN</a:t>
            </a:r>
            <a:r>
              <a:rPr lang="ro-RO" strike="sngStrike" dirty="0">
                <a:ea typeface="+mn-lt"/>
                <a:cs typeface="+mn-lt"/>
              </a:rPr>
              <a:t> – VLAN hardware în meniul </a:t>
            </a:r>
            <a:r>
              <a:rPr lang="ro-RO" strike="sngStrike" dirty="0" err="1">
                <a:ea typeface="+mn-lt"/>
                <a:cs typeface="+mn-lt"/>
              </a:rPr>
              <a:t>switch</a:t>
            </a:r>
            <a:r>
              <a:rPr lang="ro-RO" strike="sngStrike" dirty="0">
                <a:ea typeface="+mn-lt"/>
                <a:cs typeface="+mn-lt"/>
              </a:rPr>
              <a:t> (doar pentru unele modele RB)</a:t>
            </a:r>
            <a:endParaRPr lang="ro-RO" dirty="0"/>
          </a:p>
          <a:p>
            <a:r>
              <a:rPr lang="ro-RO" b="1" dirty="0">
                <a:ea typeface="+mn-lt"/>
                <a:cs typeface="+mn-lt"/>
              </a:rPr>
              <a:t>Bridge VLAN cu accelerare hardware (hardware </a:t>
            </a:r>
            <a:r>
              <a:rPr lang="ro-RO" b="1" dirty="0" err="1">
                <a:ea typeface="+mn-lt"/>
                <a:cs typeface="+mn-lt"/>
              </a:rPr>
              <a:t>switch</a:t>
            </a:r>
            <a:r>
              <a:rPr lang="ro-RO" b="1" dirty="0">
                <a:ea typeface="+mn-lt"/>
                <a:cs typeface="+mn-lt"/>
              </a:rPr>
              <a:t> </a:t>
            </a:r>
            <a:r>
              <a:rPr lang="ro-RO" b="1" dirty="0" err="1">
                <a:ea typeface="+mn-lt"/>
                <a:cs typeface="+mn-lt"/>
              </a:rPr>
              <a:t>offloading</a:t>
            </a:r>
            <a:r>
              <a:rPr lang="ro-RO" b="1" dirty="0">
                <a:ea typeface="+mn-lt"/>
                <a:cs typeface="+mn-lt"/>
              </a:rPr>
              <a:t>)</a:t>
            </a:r>
            <a:r>
              <a:rPr lang="ro-RO" dirty="0">
                <a:ea typeface="+mn-lt"/>
                <a:cs typeface="+mn-lt"/>
              </a:rPr>
              <a:t> – disponibil doar pentru modelele </a:t>
            </a:r>
            <a:r>
              <a:rPr lang="ro-RO" b="1" dirty="0">
                <a:ea typeface="+mn-lt"/>
                <a:cs typeface="+mn-lt"/>
              </a:rPr>
              <a:t>CRS3xx / CRS5xx, CCR2116 / CCR2216, L009, RB5009 și multe modele RB moderne</a:t>
            </a:r>
            <a:endParaRPr lang="ro-RO" dirty="0"/>
          </a:p>
          <a:p>
            <a:endParaRPr lang="ro-RO" dirty="0"/>
          </a:p>
        </p:txBody>
      </p:sp>
    </p:spTree>
    <p:extLst>
      <p:ext uri="{BB962C8B-B14F-4D97-AF65-F5344CB8AC3E}">
        <p14:creationId xmlns:p14="http://schemas.microsoft.com/office/powerpoint/2010/main" val="232357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ine 3" descr="O imagine care conține text, captură de ecran, proiectare&#10;&#10;Conținutul generat de inteligența artificială poate fi incorect.">
            <a:extLst>
              <a:ext uri="{FF2B5EF4-FFF2-40B4-BE49-F238E27FC236}">
                <a16:creationId xmlns:a16="http://schemas.microsoft.com/office/drawing/2014/main" id="{726FE982-3FF0-E0A5-70C0-00150A8AC527}"/>
              </a:ext>
            </a:extLst>
          </p:cNvPr>
          <p:cNvPicPr>
            <a:picLocks noChangeAspect="1"/>
          </p:cNvPicPr>
          <p:nvPr/>
        </p:nvPicPr>
        <p:blipFill>
          <a:blip r:embed="rId2"/>
          <a:stretch>
            <a:fillRect/>
          </a:stretch>
        </p:blipFill>
        <p:spPr>
          <a:xfrm>
            <a:off x="-3943" y="798891"/>
            <a:ext cx="5856191" cy="5826295"/>
          </a:xfrm>
          <a:prstGeom prst="rect">
            <a:avLst/>
          </a:prstGeom>
        </p:spPr>
      </p:pic>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6630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C1F1F83A-E096-734C-4B0B-0ED11260154F}"/>
              </a:ext>
            </a:extLst>
          </p:cNvPr>
          <p:cNvSpPr>
            <a:spLocks noGrp="1"/>
          </p:cNvSpPr>
          <p:nvPr>
            <p:ph idx="1"/>
          </p:nvPr>
        </p:nvSpPr>
        <p:spPr>
          <a:xfrm>
            <a:off x="5860383" y="100707"/>
            <a:ext cx="6130067" cy="6748597"/>
          </a:xfrm>
        </p:spPr>
        <p:txBody>
          <a:bodyPr vert="horz" lIns="91440" tIns="45720" rIns="91440" bIns="45720" rtlCol="0" anchor="t">
            <a:noAutofit/>
          </a:bodyPr>
          <a:lstStyle/>
          <a:p>
            <a:pPr>
              <a:lnSpc>
                <a:spcPct val="110000"/>
              </a:lnSpc>
            </a:pPr>
            <a:r>
              <a:rPr lang="ro-RO" sz="1800" b="1" err="1">
                <a:ea typeface="+mn-lt"/>
                <a:cs typeface="+mn-lt"/>
              </a:rPr>
              <a:t>Mikrotik</a:t>
            </a:r>
            <a:r>
              <a:rPr lang="ro-RO" sz="1800" b="1" dirty="0">
                <a:ea typeface="+mn-lt"/>
                <a:cs typeface="+mn-lt"/>
              </a:rPr>
              <a:t> </a:t>
            </a:r>
            <a:r>
              <a:rPr lang="ro-RO" sz="1800" b="1" err="1">
                <a:ea typeface="+mn-lt"/>
                <a:cs typeface="+mn-lt"/>
              </a:rPr>
              <a:t>Routerboard</a:t>
            </a:r>
            <a:r>
              <a:rPr lang="ro-RO" sz="1800" dirty="0">
                <a:ea typeface="+mn-lt"/>
                <a:cs typeface="+mn-lt"/>
              </a:rPr>
              <a:t> și </a:t>
            </a:r>
            <a:r>
              <a:rPr lang="ro-RO" sz="1800" b="1" dirty="0">
                <a:ea typeface="+mn-lt"/>
                <a:cs typeface="+mn-lt"/>
              </a:rPr>
              <a:t>CRS</a:t>
            </a:r>
            <a:r>
              <a:rPr lang="ro-RO" sz="1800" dirty="0">
                <a:ea typeface="+mn-lt"/>
                <a:cs typeface="+mn-lt"/>
              </a:rPr>
              <a:t> au suport pentru </a:t>
            </a:r>
            <a:r>
              <a:rPr lang="ro-RO" sz="1800" b="1" dirty="0">
                <a:ea typeface="+mn-lt"/>
                <a:cs typeface="+mn-lt"/>
              </a:rPr>
              <a:t>VLAN</a:t>
            </a:r>
            <a:r>
              <a:rPr lang="ro-RO" sz="1800" dirty="0">
                <a:ea typeface="+mn-lt"/>
                <a:cs typeface="+mn-lt"/>
              </a:rPr>
              <a:t> la nivel de hardware, în propriul lor </a:t>
            </a:r>
            <a:r>
              <a:rPr lang="ro-RO" sz="1800" err="1">
                <a:ea typeface="+mn-lt"/>
                <a:cs typeface="+mn-lt"/>
              </a:rPr>
              <a:t>switch</a:t>
            </a:r>
            <a:r>
              <a:rPr lang="ro-RO" sz="1800" dirty="0">
                <a:ea typeface="+mn-lt"/>
                <a:cs typeface="+mn-lt"/>
              </a:rPr>
              <a:t> intern.</a:t>
            </a:r>
            <a:endParaRPr lang="ro-RO" sz="1800" dirty="0"/>
          </a:p>
          <a:p>
            <a:pPr>
              <a:lnSpc>
                <a:spcPct val="110000"/>
              </a:lnSpc>
            </a:pPr>
            <a:r>
              <a:rPr lang="ro-RO" sz="1800" b="1" dirty="0">
                <a:ea typeface="+mn-lt"/>
                <a:cs typeface="+mn-lt"/>
              </a:rPr>
              <a:t>RB/CRS</a:t>
            </a:r>
            <a:r>
              <a:rPr lang="ro-RO" sz="1800" dirty="0">
                <a:ea typeface="+mn-lt"/>
                <a:cs typeface="+mn-lt"/>
              </a:rPr>
              <a:t> sunt dispozitive hibride – combină într-o singură carcasă </a:t>
            </a:r>
            <a:r>
              <a:rPr lang="ro-RO" sz="1800" b="1" err="1">
                <a:ea typeface="+mn-lt"/>
                <a:cs typeface="+mn-lt"/>
              </a:rPr>
              <a:t>routerul</a:t>
            </a:r>
            <a:r>
              <a:rPr lang="ro-RO" sz="1800" dirty="0">
                <a:ea typeface="+mn-lt"/>
                <a:cs typeface="+mn-lt"/>
              </a:rPr>
              <a:t> și </a:t>
            </a:r>
            <a:r>
              <a:rPr lang="ro-RO" sz="1800" b="1" err="1">
                <a:ea typeface="+mn-lt"/>
                <a:cs typeface="+mn-lt"/>
              </a:rPr>
              <a:t>switch-ul</a:t>
            </a:r>
            <a:r>
              <a:rPr lang="ro-RO" sz="1800" dirty="0">
                <a:ea typeface="+mn-lt"/>
                <a:cs typeface="+mn-lt"/>
              </a:rPr>
              <a:t>.</a:t>
            </a:r>
            <a:endParaRPr lang="ro-RO" sz="1800" dirty="0"/>
          </a:p>
          <a:p>
            <a:pPr>
              <a:lnSpc>
                <a:spcPct val="110000"/>
              </a:lnSpc>
            </a:pPr>
            <a:r>
              <a:rPr lang="ro-RO" sz="1800" dirty="0">
                <a:ea typeface="+mn-lt"/>
                <a:cs typeface="+mn-lt"/>
              </a:rPr>
              <a:t>Documentație oficială </a:t>
            </a:r>
            <a:r>
              <a:rPr lang="ro-RO" sz="1800" err="1">
                <a:ea typeface="+mn-lt"/>
                <a:cs typeface="+mn-lt"/>
              </a:rPr>
              <a:t>Mikrotik</a:t>
            </a:r>
            <a:r>
              <a:rPr lang="ro-RO" sz="1800" dirty="0">
                <a:ea typeface="+mn-lt"/>
                <a:cs typeface="+mn-lt"/>
              </a:rPr>
              <a:t>:</a:t>
            </a:r>
            <a:br>
              <a:rPr lang="ro-RO" sz="1800" dirty="0">
                <a:ea typeface="+mn-lt"/>
                <a:cs typeface="+mn-lt"/>
              </a:rPr>
            </a:br>
            <a:r>
              <a:rPr lang="ro-RO" sz="1800" dirty="0">
                <a:ea typeface="+mn-lt"/>
                <a:cs typeface="+mn-lt"/>
              </a:rPr>
              <a:t> 🔗 </a:t>
            </a:r>
            <a:r>
              <a:rPr lang="ro-RO" sz="1800" dirty="0">
                <a:ea typeface="+mn-lt"/>
                <a:cs typeface="+mn-lt"/>
                <a:hlinkClick r:id="rId3"/>
              </a:rPr>
              <a:t>https://help.mikrotik.com/docs/spaces/ROS/pages/15302988/Switch+Chip+Features</a:t>
            </a:r>
            <a:endParaRPr lang="ro-RO" sz="1800" dirty="0"/>
          </a:p>
          <a:p>
            <a:pPr>
              <a:lnSpc>
                <a:spcPct val="110000"/>
              </a:lnSpc>
            </a:pPr>
            <a:r>
              <a:rPr lang="ro-RO" sz="1800" dirty="0">
                <a:ea typeface="+mn-lt"/>
                <a:cs typeface="+mn-lt"/>
              </a:rPr>
              <a:t>Este necesar să fie creat un </a:t>
            </a:r>
            <a:r>
              <a:rPr lang="ro-RO" sz="1800" b="1" dirty="0">
                <a:ea typeface="+mn-lt"/>
                <a:cs typeface="+mn-lt"/>
              </a:rPr>
              <a:t>bridge hardware</a:t>
            </a:r>
            <a:r>
              <a:rPr lang="ro-RO" sz="1800" dirty="0">
                <a:ea typeface="+mn-lt"/>
                <a:cs typeface="+mn-lt"/>
              </a:rPr>
              <a:t>.</a:t>
            </a:r>
            <a:endParaRPr lang="ro-RO" sz="1800" dirty="0"/>
          </a:p>
          <a:p>
            <a:pPr>
              <a:lnSpc>
                <a:spcPct val="110000"/>
              </a:lnSpc>
            </a:pPr>
            <a:r>
              <a:rPr lang="ro-RO" sz="1800" dirty="0">
                <a:ea typeface="+mn-lt"/>
                <a:cs typeface="+mn-lt"/>
              </a:rPr>
              <a:t>În meniul </a:t>
            </a:r>
            <a:r>
              <a:rPr lang="ro-RO" sz="1800" b="1" dirty="0">
                <a:ea typeface="+mn-lt"/>
                <a:cs typeface="+mn-lt"/>
              </a:rPr>
              <a:t>/</a:t>
            </a:r>
            <a:r>
              <a:rPr lang="ro-RO" sz="1800" b="1" err="1">
                <a:ea typeface="+mn-lt"/>
                <a:cs typeface="+mn-lt"/>
              </a:rPr>
              <a:t>interface</a:t>
            </a:r>
            <a:r>
              <a:rPr lang="ro-RO" sz="1800" b="1" dirty="0">
                <a:ea typeface="+mn-lt"/>
                <a:cs typeface="+mn-lt"/>
              </a:rPr>
              <a:t> </a:t>
            </a:r>
            <a:r>
              <a:rPr lang="ro-RO" sz="1800" b="1" err="1">
                <a:ea typeface="+mn-lt"/>
                <a:cs typeface="+mn-lt"/>
              </a:rPr>
              <a:t>vlan</a:t>
            </a:r>
            <a:r>
              <a:rPr lang="ro-RO" sz="1800" dirty="0">
                <a:ea typeface="+mn-lt"/>
                <a:cs typeface="+mn-lt"/>
              </a:rPr>
              <a:t> se creează interfețele VLAN de nivel 3 (L3) – interfețe virtuale/</a:t>
            </a:r>
            <a:r>
              <a:rPr lang="ro-RO" sz="1800" err="1">
                <a:ea typeface="+mn-lt"/>
                <a:cs typeface="+mn-lt"/>
              </a:rPr>
              <a:t>subinterfețe</a:t>
            </a:r>
            <a:r>
              <a:rPr lang="ro-RO" sz="1800" dirty="0">
                <a:ea typeface="+mn-lt"/>
                <a:cs typeface="+mn-lt"/>
              </a:rPr>
              <a:t> ale </a:t>
            </a:r>
            <a:r>
              <a:rPr lang="ro-RO" sz="1800" err="1">
                <a:ea typeface="+mn-lt"/>
                <a:cs typeface="+mn-lt"/>
              </a:rPr>
              <a:t>routerului</a:t>
            </a:r>
            <a:r>
              <a:rPr lang="ro-RO" sz="1800" dirty="0">
                <a:ea typeface="+mn-lt"/>
                <a:cs typeface="+mn-lt"/>
              </a:rPr>
              <a:t>, fiecare servind ca </a:t>
            </a:r>
            <a:r>
              <a:rPr lang="ro-RO" sz="1800" b="1" dirty="0">
                <a:ea typeface="+mn-lt"/>
                <a:cs typeface="+mn-lt"/>
              </a:rPr>
              <a:t>gateway</a:t>
            </a:r>
            <a:r>
              <a:rPr lang="ro-RO" sz="1800" dirty="0">
                <a:ea typeface="+mn-lt"/>
                <a:cs typeface="+mn-lt"/>
              </a:rPr>
              <a:t> pentru VLAN-</a:t>
            </a:r>
            <a:r>
              <a:rPr lang="ro-RO" sz="1800" err="1">
                <a:ea typeface="+mn-lt"/>
                <a:cs typeface="+mn-lt"/>
              </a:rPr>
              <a:t>ul</a:t>
            </a:r>
            <a:r>
              <a:rPr lang="ro-RO" sz="1800" dirty="0">
                <a:ea typeface="+mn-lt"/>
                <a:cs typeface="+mn-lt"/>
              </a:rPr>
              <a:t> respectiv.</a:t>
            </a:r>
            <a:endParaRPr lang="ro-RO" sz="1800" dirty="0"/>
          </a:p>
          <a:p>
            <a:pPr>
              <a:lnSpc>
                <a:spcPct val="110000"/>
              </a:lnSpc>
            </a:pPr>
            <a:r>
              <a:rPr lang="ro-RO" sz="1800" dirty="0">
                <a:ea typeface="+mn-lt"/>
                <a:cs typeface="+mn-lt"/>
              </a:rPr>
              <a:t>În meniul </a:t>
            </a:r>
            <a:r>
              <a:rPr lang="ro-RO" sz="1800" b="1" dirty="0">
                <a:ea typeface="+mn-lt"/>
                <a:cs typeface="+mn-lt"/>
              </a:rPr>
              <a:t>/</a:t>
            </a:r>
            <a:r>
              <a:rPr lang="ro-RO" sz="1800" b="1" dirty="0" err="1">
                <a:ea typeface="+mn-lt"/>
                <a:cs typeface="+mn-lt"/>
              </a:rPr>
              <a:t>interface</a:t>
            </a:r>
            <a:r>
              <a:rPr lang="ro-RO" sz="1800" b="1" dirty="0">
                <a:ea typeface="+mn-lt"/>
                <a:cs typeface="+mn-lt"/>
              </a:rPr>
              <a:t> bridge</a:t>
            </a:r>
            <a:r>
              <a:rPr lang="ro-RO" sz="1800" dirty="0">
                <a:ea typeface="+mn-lt"/>
                <a:cs typeface="+mn-lt"/>
              </a:rPr>
              <a:t> (L2 VLAN) se configurează apartenența porturilor la VLAN, </a:t>
            </a:r>
            <a:r>
              <a:rPr lang="ro-RO" sz="1800" b="1" dirty="0">
                <a:ea typeface="+mn-lt"/>
                <a:cs typeface="+mn-lt"/>
              </a:rPr>
              <a:t>PVID</a:t>
            </a:r>
            <a:r>
              <a:rPr lang="ro-RO" sz="1800" dirty="0">
                <a:ea typeface="+mn-lt"/>
                <a:cs typeface="+mn-lt"/>
              </a:rPr>
              <a:t>, modurile </a:t>
            </a:r>
            <a:r>
              <a:rPr lang="ro-RO" sz="1800" b="1" dirty="0" err="1">
                <a:ea typeface="+mn-lt"/>
                <a:cs typeface="+mn-lt"/>
              </a:rPr>
              <a:t>tagged</a:t>
            </a:r>
            <a:r>
              <a:rPr lang="ro-RO" sz="1800" dirty="0">
                <a:ea typeface="+mn-lt"/>
                <a:cs typeface="+mn-lt"/>
              </a:rPr>
              <a:t>, </a:t>
            </a:r>
            <a:r>
              <a:rPr lang="ro-RO" sz="1800" b="1" dirty="0" err="1">
                <a:ea typeface="+mn-lt"/>
                <a:cs typeface="+mn-lt"/>
              </a:rPr>
              <a:t>untagged</a:t>
            </a:r>
            <a:r>
              <a:rPr lang="ro-RO" sz="1800" dirty="0">
                <a:ea typeface="+mn-lt"/>
                <a:cs typeface="+mn-lt"/>
              </a:rPr>
              <a:t> etc.</a:t>
            </a:r>
            <a:endParaRPr lang="ro-RO" sz="1800" dirty="0"/>
          </a:p>
          <a:p>
            <a:pPr>
              <a:lnSpc>
                <a:spcPct val="110000"/>
              </a:lnSpc>
            </a:pPr>
            <a:r>
              <a:rPr lang="ro-RO" sz="1800" dirty="0">
                <a:ea typeface="+mn-lt"/>
                <a:cs typeface="+mn-lt"/>
              </a:rPr>
              <a:t>Portul virtual care realizează conexiunea între router și </a:t>
            </a:r>
            <a:r>
              <a:rPr lang="ro-RO" sz="1800" err="1">
                <a:ea typeface="+mn-lt"/>
                <a:cs typeface="+mn-lt"/>
              </a:rPr>
              <a:t>switch</a:t>
            </a:r>
            <a:r>
              <a:rPr lang="ro-RO" sz="1800" dirty="0">
                <a:ea typeface="+mn-lt"/>
                <a:cs typeface="+mn-lt"/>
              </a:rPr>
              <a:t> este </a:t>
            </a:r>
            <a:r>
              <a:rPr lang="ro-RO" sz="1800" b="1" dirty="0">
                <a:ea typeface="+mn-lt"/>
                <a:cs typeface="+mn-lt"/>
              </a:rPr>
              <a:t>bridge-ul</a:t>
            </a:r>
            <a:r>
              <a:rPr lang="ro-RO" sz="1800" dirty="0">
                <a:ea typeface="+mn-lt"/>
                <a:cs typeface="+mn-lt"/>
              </a:rPr>
              <a:t>, configurat ca </a:t>
            </a:r>
            <a:r>
              <a:rPr lang="ro-RO" sz="1800" b="1" err="1">
                <a:ea typeface="+mn-lt"/>
                <a:cs typeface="+mn-lt"/>
              </a:rPr>
              <a:t>trunk</a:t>
            </a:r>
            <a:r>
              <a:rPr lang="ro-RO" sz="1800" b="1" dirty="0">
                <a:ea typeface="+mn-lt"/>
                <a:cs typeface="+mn-lt"/>
              </a:rPr>
              <a:t> port</a:t>
            </a:r>
            <a:r>
              <a:rPr lang="ro-RO" sz="1800" dirty="0">
                <a:ea typeface="+mn-lt"/>
                <a:cs typeface="+mn-lt"/>
              </a:rPr>
              <a:t>. Pe acest port, cadrele trebuie să fie </a:t>
            </a:r>
            <a:r>
              <a:rPr lang="ro-RO" sz="1800" b="1" dirty="0">
                <a:ea typeface="+mn-lt"/>
                <a:cs typeface="+mn-lt"/>
              </a:rPr>
              <a:t>etichetate (</a:t>
            </a:r>
            <a:r>
              <a:rPr lang="ro-RO" sz="1800" b="1" err="1">
                <a:ea typeface="+mn-lt"/>
                <a:cs typeface="+mn-lt"/>
              </a:rPr>
              <a:t>tagged</a:t>
            </a:r>
            <a:r>
              <a:rPr lang="ro-RO" sz="1800" b="1" dirty="0">
                <a:ea typeface="+mn-lt"/>
                <a:cs typeface="+mn-lt"/>
              </a:rPr>
              <a:t>)</a:t>
            </a:r>
            <a:r>
              <a:rPr lang="ro-RO" sz="1800" dirty="0">
                <a:ea typeface="+mn-lt"/>
                <a:cs typeface="+mn-lt"/>
              </a:rPr>
              <a:t>.</a:t>
            </a:r>
            <a:endParaRPr lang="ro-RO" sz="1800" dirty="0"/>
          </a:p>
          <a:p>
            <a:pPr>
              <a:lnSpc>
                <a:spcPct val="110000"/>
              </a:lnSpc>
            </a:pPr>
            <a:endParaRPr lang="ro-RO" sz="1800" dirty="0"/>
          </a:p>
        </p:txBody>
      </p:sp>
    </p:spTree>
    <p:extLst>
      <p:ext uri="{BB962C8B-B14F-4D97-AF65-F5344CB8AC3E}">
        <p14:creationId xmlns:p14="http://schemas.microsoft.com/office/powerpoint/2010/main" val="417088589"/>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Ecran lat</PresentationFormat>
  <Slides>22</Slides>
  <Notes>0</Notes>
  <HiddenSlides>0</HiddenSlides>
  <ScaleCrop>false</ScaleCrop>
  <HeadingPairs>
    <vt:vector size="4" baseType="variant">
      <vt:variant>
        <vt:lpstr>Temă</vt:lpstr>
      </vt:variant>
      <vt:variant>
        <vt:i4>1</vt:i4>
      </vt:variant>
      <vt:variant>
        <vt:lpstr>Titluri diapozitive</vt:lpstr>
      </vt:variant>
      <vt:variant>
        <vt:i4>22</vt:i4>
      </vt:variant>
    </vt:vector>
  </HeadingPairs>
  <TitlesOfParts>
    <vt:vector size="23" baseType="lpstr">
      <vt:lpstr>DashVTI</vt:lpstr>
      <vt:lpstr>Tema 4: VLAN – Virtual Local Area Network</vt:lpstr>
      <vt:lpstr>VLAN -  Virtual Local Area Network</vt:lpstr>
      <vt:lpstr>Prezentare PowerPoint</vt:lpstr>
      <vt:lpstr>Port în regim tagged – trunk port</vt:lpstr>
      <vt:lpstr>Pentru a diferencia corect cadrele (frames) VLAN pe porturile de tip trunk, este obligatoriu ca în antetul pachetelor să fie adăugată eticheta VLAN (VLAN tag). În caz contrar, comutatorul care primește pachetul nu va ști în ce VLAN să plaseze cadrul primit.</vt:lpstr>
      <vt:lpstr>Porturile pot funcționa în mod hibrid (hybrid port): pot primi atât cadre tagged, cât și untagged. Untagged VLAN = VLAN nativ (native VLAN) </vt:lpstr>
      <vt:lpstr>Prezentare PowerPoint</vt:lpstr>
      <vt:lpstr>Configurarea VLAN pe Routerboard</vt:lpstr>
      <vt:lpstr>Prezentare PowerPoint</vt:lpstr>
      <vt:lpstr>Prezentare PowerPoint</vt:lpstr>
      <vt:lpstr>Prezentare PowerPoint</vt:lpstr>
      <vt:lpstr>Prezentare PowerPoint</vt:lpstr>
      <vt:lpstr>Configurarea VLAN pe switch (Routerboard)</vt:lpstr>
      <vt:lpstr>Management VLAN</vt:lpstr>
      <vt:lpstr>Bridge VLAN cu accelerare hardware (HW offloading) — RB/CRS3xx/5xx</vt:lpstr>
      <vt:lpstr>Configurarea VLAN pe CSS (MikroTik Cloud Smart Switch)</vt:lpstr>
      <vt:lpstr>Prezentare PowerPoint</vt:lpstr>
      <vt:lpstr>Q-in-Q</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181</cp:revision>
  <dcterms:created xsi:type="dcterms:W3CDTF">2025-10-17T12:00:32Z</dcterms:created>
  <dcterms:modified xsi:type="dcterms:W3CDTF">2025-10-17T20:57:31Z</dcterms:modified>
</cp:coreProperties>
</file>