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81" r:id="rId3"/>
    <p:sldId id="282" r:id="rId4"/>
    <p:sldId id="283" r:id="rId5"/>
    <p:sldId id="284" r:id="rId6"/>
    <p:sldId id="285" r:id="rId7"/>
    <p:sldId id="286" r:id="rId8"/>
    <p:sldId id="287" r:id="rId9"/>
    <p:sldId id="288" r:id="rId10"/>
    <p:sldId id="257" r:id="rId11"/>
    <p:sldId id="258" r:id="rId12"/>
    <p:sldId id="259" r:id="rId13"/>
    <p:sldId id="260" r:id="rId14"/>
    <p:sldId id="261" r:id="rId15"/>
    <p:sldId id="262" r:id="rId16"/>
    <p:sldId id="263" r:id="rId17"/>
    <p:sldId id="264" r:id="rId18"/>
    <p:sldId id="265" r:id="rId19"/>
    <p:sldId id="266" r:id="rId20"/>
    <p:sldId id="267" r:id="rId21"/>
    <p:sldId id="268" r:id="rId22"/>
    <p:sldId id="271" r:id="rId23"/>
    <p:sldId id="272" r:id="rId24"/>
    <p:sldId id="273" r:id="rId25"/>
    <p:sldId id="274" r:id="rId26"/>
    <p:sldId id="275" r:id="rId27"/>
    <p:sldId id="277" r:id="rId28"/>
    <p:sldId id="278" r:id="rId29"/>
    <p:sldId id="279" r:id="rId30"/>
    <p:sldId id="280" r:id="rId31"/>
    <p:sldId id="289"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77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5638BCA2-39AE-4D03-A014-38309C477695}" type="datetimeFigureOut">
              <a:rPr lang="ro-RO" smtClean="0"/>
              <a:t>21.10.2025</a:t>
            </a:fld>
            <a:endParaRPr lang="ro-RO"/>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ro-RO"/>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1BE9622-AD9E-41E5-A272-090A98A1B849}" type="slidenum">
              <a:rPr lang="ro-RO" smtClean="0"/>
              <a:t>‹#›</a:t>
            </a:fld>
            <a:endParaRPr lang="ro-RO"/>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1369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38BCA2-39AE-4D03-A014-38309C477695}" type="datetimeFigureOut">
              <a:rPr lang="ro-RO" smtClean="0"/>
              <a:t>21.10.2025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1BE9622-AD9E-41E5-A272-090A98A1B849}" type="slidenum">
              <a:rPr lang="ro-RO" smtClean="0"/>
              <a:t>‹#›</a:t>
            </a:fld>
            <a:endParaRPr lang="ro-RO"/>
          </a:p>
        </p:txBody>
      </p:sp>
    </p:spTree>
    <p:extLst>
      <p:ext uri="{BB962C8B-B14F-4D97-AF65-F5344CB8AC3E}">
        <p14:creationId xmlns:p14="http://schemas.microsoft.com/office/powerpoint/2010/main" val="115172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38BCA2-39AE-4D03-A014-38309C477695}" type="datetimeFigureOut">
              <a:rPr lang="ro-RO" smtClean="0"/>
              <a:t>21.10.2025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1BE9622-AD9E-41E5-A272-090A98A1B849}" type="slidenum">
              <a:rPr lang="ro-RO" smtClean="0"/>
              <a:t>‹#›</a:t>
            </a:fld>
            <a:endParaRPr lang="ro-RO"/>
          </a:p>
        </p:txBody>
      </p:sp>
    </p:spTree>
    <p:extLst>
      <p:ext uri="{BB962C8B-B14F-4D97-AF65-F5344CB8AC3E}">
        <p14:creationId xmlns:p14="http://schemas.microsoft.com/office/powerpoint/2010/main" val="871324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638BCA2-39AE-4D03-A014-38309C477695}" type="datetimeFigureOut">
              <a:rPr lang="ro-RO" smtClean="0"/>
              <a:t>21.10.2025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1BE9622-AD9E-41E5-A272-090A98A1B849}" type="slidenum">
              <a:rPr lang="ro-RO" smtClean="0"/>
              <a:t>‹#›</a:t>
            </a:fld>
            <a:endParaRPr lang="ro-RO"/>
          </a:p>
        </p:txBody>
      </p:sp>
    </p:spTree>
    <p:extLst>
      <p:ext uri="{BB962C8B-B14F-4D97-AF65-F5344CB8AC3E}">
        <p14:creationId xmlns:p14="http://schemas.microsoft.com/office/powerpoint/2010/main" val="2807718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638BCA2-39AE-4D03-A014-38309C477695}" type="datetimeFigureOut">
              <a:rPr lang="ro-RO" smtClean="0"/>
              <a:t>21.10.2025</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21BE9622-AD9E-41E5-A272-090A98A1B849}" type="slidenum">
              <a:rPr lang="ro-RO" smtClean="0"/>
              <a:t>‹#›</a:t>
            </a:fld>
            <a:endParaRPr lang="ro-RO"/>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7771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638BCA2-39AE-4D03-A014-38309C477695}" type="datetimeFigureOut">
              <a:rPr lang="ro-RO" smtClean="0"/>
              <a:t>21.10.2025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1BE9622-AD9E-41E5-A272-090A98A1B849}" type="slidenum">
              <a:rPr lang="ro-RO" smtClean="0"/>
              <a:t>‹#›</a:t>
            </a:fld>
            <a:endParaRPr lang="ro-RO"/>
          </a:p>
        </p:txBody>
      </p:sp>
    </p:spTree>
    <p:extLst>
      <p:ext uri="{BB962C8B-B14F-4D97-AF65-F5344CB8AC3E}">
        <p14:creationId xmlns:p14="http://schemas.microsoft.com/office/powerpoint/2010/main" val="3212562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638BCA2-39AE-4D03-A014-38309C477695}" type="datetimeFigureOut">
              <a:rPr lang="ro-RO" smtClean="0"/>
              <a:t>21.10.2025</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21BE9622-AD9E-41E5-A272-090A98A1B849}" type="slidenum">
              <a:rPr lang="ro-RO" smtClean="0"/>
              <a:t>‹#›</a:t>
            </a:fld>
            <a:endParaRPr lang="ro-RO"/>
          </a:p>
        </p:txBody>
      </p:sp>
    </p:spTree>
    <p:extLst>
      <p:ext uri="{BB962C8B-B14F-4D97-AF65-F5344CB8AC3E}">
        <p14:creationId xmlns:p14="http://schemas.microsoft.com/office/powerpoint/2010/main" val="2272395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638BCA2-39AE-4D03-A014-38309C477695}" type="datetimeFigureOut">
              <a:rPr lang="ro-RO" smtClean="0"/>
              <a:t>21.10.2025</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21BE9622-AD9E-41E5-A272-090A98A1B849}" type="slidenum">
              <a:rPr lang="ro-RO" smtClean="0"/>
              <a:t>‹#›</a:t>
            </a:fld>
            <a:endParaRPr lang="ro-RO"/>
          </a:p>
        </p:txBody>
      </p:sp>
    </p:spTree>
    <p:extLst>
      <p:ext uri="{BB962C8B-B14F-4D97-AF65-F5344CB8AC3E}">
        <p14:creationId xmlns:p14="http://schemas.microsoft.com/office/powerpoint/2010/main" val="621751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38BCA2-39AE-4D03-A014-38309C477695}" type="datetimeFigureOut">
              <a:rPr lang="ro-RO" smtClean="0"/>
              <a:t>21.10.2025</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21BE9622-AD9E-41E5-A272-090A98A1B849}" type="slidenum">
              <a:rPr lang="ro-RO" smtClean="0"/>
              <a:t>‹#›</a:t>
            </a:fld>
            <a:endParaRPr lang="ro-RO"/>
          </a:p>
        </p:txBody>
      </p:sp>
    </p:spTree>
    <p:extLst>
      <p:ext uri="{BB962C8B-B14F-4D97-AF65-F5344CB8AC3E}">
        <p14:creationId xmlns:p14="http://schemas.microsoft.com/office/powerpoint/2010/main" val="892950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638BCA2-39AE-4D03-A014-38309C477695}" type="datetimeFigureOut">
              <a:rPr lang="ro-RO" smtClean="0"/>
              <a:t>21.10.2025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1BE9622-AD9E-41E5-A272-090A98A1B849}" type="slidenum">
              <a:rPr lang="ro-RO" smtClean="0"/>
              <a:t>‹#›</a:t>
            </a:fld>
            <a:endParaRPr lang="ro-RO"/>
          </a:p>
        </p:txBody>
      </p:sp>
    </p:spTree>
    <p:extLst>
      <p:ext uri="{BB962C8B-B14F-4D97-AF65-F5344CB8AC3E}">
        <p14:creationId xmlns:p14="http://schemas.microsoft.com/office/powerpoint/2010/main" val="1703586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638BCA2-39AE-4D03-A014-38309C477695}" type="datetimeFigureOut">
              <a:rPr lang="ro-RO" smtClean="0"/>
              <a:t>21.10.2025</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21BE9622-AD9E-41E5-A272-090A98A1B849}" type="slidenum">
              <a:rPr lang="ro-RO" smtClean="0"/>
              <a:t>‹#›</a:t>
            </a:fld>
            <a:endParaRPr lang="ro-RO"/>
          </a:p>
        </p:txBody>
      </p:sp>
    </p:spTree>
    <p:extLst>
      <p:ext uri="{BB962C8B-B14F-4D97-AF65-F5344CB8AC3E}">
        <p14:creationId xmlns:p14="http://schemas.microsoft.com/office/powerpoint/2010/main" val="463479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5638BCA2-39AE-4D03-A014-38309C477695}" type="datetimeFigureOut">
              <a:rPr lang="ro-RO" smtClean="0"/>
              <a:t>21.10.2025</a:t>
            </a:fld>
            <a:endParaRPr lang="ro-RO"/>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ro-RO"/>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21BE9622-AD9E-41E5-A272-090A98A1B849}" type="slidenum">
              <a:rPr lang="ro-RO" smtClean="0"/>
              <a:t>‹#›</a:t>
            </a:fld>
            <a:endParaRPr lang="ro-RO"/>
          </a:p>
        </p:txBody>
      </p:sp>
    </p:spTree>
    <p:extLst>
      <p:ext uri="{BB962C8B-B14F-4D97-AF65-F5344CB8AC3E}">
        <p14:creationId xmlns:p14="http://schemas.microsoft.com/office/powerpoint/2010/main" val="1635716560"/>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31DBF9-3435-446C-B4E7-0ED07B68D6E1}"/>
              </a:ext>
            </a:extLst>
          </p:cNvPr>
          <p:cNvSpPr>
            <a:spLocks noGrp="1"/>
          </p:cNvSpPr>
          <p:nvPr>
            <p:ph type="ctrTitle"/>
          </p:nvPr>
        </p:nvSpPr>
        <p:spPr/>
        <p:txBody>
          <a:bodyPr>
            <a:normAutofit/>
          </a:bodyPr>
          <a:lstStyle/>
          <a:p>
            <a:r>
              <a:rPr lang="en-US" b="1" dirty="0"/>
              <a:t>WRITING CORRECT and COMPLETE SENTECES</a:t>
            </a:r>
            <a:endParaRPr lang="ro-RO" b="1" dirty="0"/>
          </a:p>
        </p:txBody>
      </p:sp>
      <p:sp>
        <p:nvSpPr>
          <p:cNvPr id="5" name="Subtitle 4">
            <a:extLst>
              <a:ext uri="{FF2B5EF4-FFF2-40B4-BE49-F238E27FC236}">
                <a16:creationId xmlns:a16="http://schemas.microsoft.com/office/drawing/2014/main" id="{03B04147-853F-4D22-80E1-5C9EC5FE6543}"/>
              </a:ext>
            </a:extLst>
          </p:cNvPr>
          <p:cNvSpPr>
            <a:spLocks noGrp="1"/>
          </p:cNvSpPr>
          <p:nvPr>
            <p:ph type="subTitle" idx="1"/>
          </p:nvPr>
        </p:nvSpPr>
        <p:spPr>
          <a:xfrm>
            <a:off x="1524000" y="4552334"/>
            <a:ext cx="9144000" cy="705465"/>
          </a:xfrm>
        </p:spPr>
        <p:txBody>
          <a:bodyPr/>
          <a:lstStyle/>
          <a:p>
            <a:pPr algn="r"/>
            <a:r>
              <a:rPr lang="en-US" dirty="0"/>
              <a:t>PhD </a:t>
            </a:r>
            <a:r>
              <a:rPr lang="en-US" dirty="0" err="1"/>
              <a:t>Dorina</a:t>
            </a:r>
            <a:r>
              <a:rPr lang="en-US" dirty="0"/>
              <a:t> </a:t>
            </a:r>
            <a:r>
              <a:rPr lang="en-US" dirty="0" err="1"/>
              <a:t>Macovei</a:t>
            </a:r>
            <a:r>
              <a:rPr lang="en-US" dirty="0"/>
              <a:t> </a:t>
            </a:r>
            <a:endParaRPr lang="ro-RO" dirty="0"/>
          </a:p>
        </p:txBody>
      </p:sp>
    </p:spTree>
    <p:extLst>
      <p:ext uri="{BB962C8B-B14F-4D97-AF65-F5344CB8AC3E}">
        <p14:creationId xmlns:p14="http://schemas.microsoft.com/office/powerpoint/2010/main" val="523418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47335-0373-4A9F-856A-850310293EC3}"/>
              </a:ext>
            </a:extLst>
          </p:cNvPr>
          <p:cNvSpPr>
            <a:spLocks noGrp="1"/>
          </p:cNvSpPr>
          <p:nvPr>
            <p:ph type="title"/>
          </p:nvPr>
        </p:nvSpPr>
        <p:spPr>
          <a:xfrm>
            <a:off x="501445" y="609600"/>
            <a:ext cx="11189110" cy="1356360"/>
          </a:xfrm>
        </p:spPr>
        <p:txBody>
          <a:bodyPr>
            <a:normAutofit/>
          </a:bodyPr>
          <a:lstStyle/>
          <a:p>
            <a:r>
              <a:rPr lang="en-US" sz="3600" b="1" dirty="0">
                <a:solidFill>
                  <a:schemeClr val="tx1"/>
                </a:solidFill>
                <a:latin typeface="Georgia" panose="02040502050405020303" pitchFamily="18" charset="0"/>
              </a:rPr>
              <a:t>Information structure: what comes first?</a:t>
            </a:r>
            <a:endParaRPr lang="ro-RO" sz="3600" b="1" dirty="0">
              <a:solidFill>
                <a:schemeClr val="tx1"/>
              </a:solidFill>
              <a:latin typeface="Georgia" panose="02040502050405020303" pitchFamily="18" charset="0"/>
            </a:endParaRPr>
          </a:p>
        </p:txBody>
      </p:sp>
      <p:sp>
        <p:nvSpPr>
          <p:cNvPr id="3" name="Content Placeholder 2">
            <a:extLst>
              <a:ext uri="{FF2B5EF4-FFF2-40B4-BE49-F238E27FC236}">
                <a16:creationId xmlns:a16="http://schemas.microsoft.com/office/drawing/2014/main" id="{4904CA78-3831-437A-9A31-6C05B4BFF7E5}"/>
              </a:ext>
            </a:extLst>
          </p:cNvPr>
          <p:cNvSpPr>
            <a:spLocks noGrp="1"/>
          </p:cNvSpPr>
          <p:nvPr>
            <p:ph idx="1"/>
          </p:nvPr>
        </p:nvSpPr>
        <p:spPr>
          <a:xfrm>
            <a:off x="501445" y="1700982"/>
            <a:ext cx="11048809" cy="4709160"/>
          </a:xfrm>
        </p:spPr>
        <p:txBody>
          <a:bodyPr>
            <a:normAutofit fontScale="92500"/>
          </a:bodyPr>
          <a:lstStyle/>
          <a:p>
            <a:pPr marL="0" indent="0">
              <a:buNone/>
            </a:pPr>
            <a:r>
              <a:rPr lang="en-US" sz="2800" dirty="0">
                <a:solidFill>
                  <a:schemeClr val="tx1"/>
                </a:solidFill>
                <a:latin typeface="Georgia" panose="02040502050405020303" pitchFamily="18" charset="0"/>
              </a:rPr>
              <a:t>Longer and heavier structures normally come last in a clause or sentence:</a:t>
            </a:r>
            <a:endParaRPr lang="ro-RO" sz="2800" dirty="0">
              <a:solidFill>
                <a:schemeClr val="tx1"/>
              </a:solidFill>
              <a:latin typeface="Georgia" panose="02040502050405020303" pitchFamily="18" charset="0"/>
            </a:endParaRPr>
          </a:p>
          <a:p>
            <a:pPr marL="0" indent="0">
              <a:buNone/>
            </a:pPr>
            <a:r>
              <a:rPr lang="en-US" sz="2800" i="1" dirty="0">
                <a:solidFill>
                  <a:srgbClr val="00B050"/>
                </a:solidFill>
                <a:latin typeface="Georgia" panose="02040502050405020303" pitchFamily="18" charset="0"/>
              </a:rPr>
              <a:t>I was astonished at </a:t>
            </a:r>
            <a:r>
              <a:rPr lang="en-US" sz="2800" b="1" i="1" dirty="0">
                <a:solidFill>
                  <a:srgbClr val="00B050"/>
                </a:solidFill>
                <a:latin typeface="Georgia" panose="02040502050405020303" pitchFamily="18" charset="0"/>
              </a:rPr>
              <a:t>the time it took him to get dressed in the morning</a:t>
            </a:r>
            <a:r>
              <a:rPr lang="en-US" sz="2800" i="1" dirty="0">
                <a:solidFill>
                  <a:srgbClr val="00B050"/>
                </a:solidFill>
                <a:latin typeface="Georgia" panose="02040502050405020303" pitchFamily="18" charset="0"/>
              </a:rPr>
              <a:t>.</a:t>
            </a:r>
            <a:endParaRPr lang="ro-RO" sz="2800" dirty="0">
              <a:solidFill>
                <a:srgbClr val="00B050"/>
              </a:solidFill>
              <a:latin typeface="Georgia" panose="02040502050405020303" pitchFamily="18" charset="0"/>
            </a:endParaRPr>
          </a:p>
          <a:p>
            <a:pPr marL="0" indent="0">
              <a:buNone/>
            </a:pPr>
            <a:r>
              <a:rPr lang="en-US" sz="2800" dirty="0">
                <a:solidFill>
                  <a:schemeClr val="tx1"/>
                </a:solidFill>
                <a:latin typeface="Georgia" panose="02040502050405020303" pitchFamily="18" charset="0"/>
              </a:rPr>
              <a:t>(more natural than</a:t>
            </a:r>
            <a:r>
              <a:rPr lang="en-US" sz="2800" i="1" dirty="0">
                <a:solidFill>
                  <a:schemeClr val="tx1"/>
                </a:solidFill>
                <a:latin typeface="Georgia" panose="02040502050405020303" pitchFamily="18" charset="0"/>
              </a:rPr>
              <a:t> </a:t>
            </a:r>
            <a:r>
              <a:rPr lang="en-US" sz="2800" i="1" dirty="0">
                <a:solidFill>
                  <a:srgbClr val="00B050"/>
                </a:solidFill>
                <a:latin typeface="Georgia" panose="02040502050405020303" pitchFamily="18" charset="0"/>
              </a:rPr>
              <a:t>The time it took him to get dressed in the morning astonished me.</a:t>
            </a:r>
            <a:r>
              <a:rPr lang="en-US" sz="2800" dirty="0">
                <a:solidFill>
                  <a:schemeClr val="tx1"/>
                </a:solidFill>
                <a:latin typeface="Georgia" panose="02040502050405020303" pitchFamily="18" charset="0"/>
              </a:rPr>
              <a:t>)</a:t>
            </a:r>
            <a:endParaRPr lang="ro-RO" sz="2800" dirty="0">
              <a:solidFill>
                <a:schemeClr val="tx1"/>
              </a:solidFill>
              <a:latin typeface="Georgia" panose="02040502050405020303" pitchFamily="18" charset="0"/>
            </a:endParaRPr>
          </a:p>
          <a:p>
            <a:pPr marL="0" indent="0">
              <a:buNone/>
            </a:pPr>
            <a:r>
              <a:rPr lang="en-US" sz="2800" dirty="0">
                <a:solidFill>
                  <a:schemeClr val="tx1"/>
                </a:solidFill>
                <a:latin typeface="Georgia" panose="02040502050405020303" pitchFamily="18" charset="0"/>
              </a:rPr>
              <a:t>Because of this, we often use a structure with preparatory </a:t>
            </a:r>
            <a:r>
              <a:rPr lang="en-US" sz="2800" b="1" dirty="0">
                <a:solidFill>
                  <a:srgbClr val="FF0000"/>
                </a:solidFill>
                <a:latin typeface="Georgia" panose="02040502050405020303" pitchFamily="18" charset="0"/>
              </a:rPr>
              <a:t>IT</a:t>
            </a:r>
            <a:r>
              <a:rPr lang="en-US" sz="2800" dirty="0">
                <a:solidFill>
                  <a:schemeClr val="tx1"/>
                </a:solidFill>
                <a:latin typeface="Georgia" panose="02040502050405020303" pitchFamily="18" charset="0"/>
              </a:rPr>
              <a:t>, in order to move a clause or infinitive subject to the end of a sentence.</a:t>
            </a:r>
            <a:endParaRPr lang="ro-RO" sz="2800" dirty="0">
              <a:solidFill>
                <a:schemeClr val="tx1"/>
              </a:solidFill>
              <a:latin typeface="Georgia" panose="02040502050405020303" pitchFamily="18" charset="0"/>
            </a:endParaRPr>
          </a:p>
          <a:p>
            <a:pPr marL="0" indent="0">
              <a:buNone/>
            </a:pPr>
            <a:r>
              <a:rPr lang="en-US" sz="2800" i="1" dirty="0">
                <a:solidFill>
                  <a:srgbClr val="00B050"/>
                </a:solidFill>
                <a:highlight>
                  <a:srgbClr val="FFFF00"/>
                </a:highlight>
                <a:latin typeface="Georgia" panose="02040502050405020303" pitchFamily="18" charset="0"/>
              </a:rPr>
              <a:t>It</a:t>
            </a:r>
            <a:r>
              <a:rPr lang="en-US" sz="2800" i="1" dirty="0">
                <a:solidFill>
                  <a:srgbClr val="00B050"/>
                </a:solidFill>
                <a:latin typeface="Georgia" panose="02040502050405020303" pitchFamily="18" charset="0"/>
              </a:rPr>
              <a:t> worried me that she hadn’t been in touch for so long.</a:t>
            </a:r>
            <a:endParaRPr lang="ro-RO" sz="2800" i="1" dirty="0">
              <a:solidFill>
                <a:srgbClr val="00B050"/>
              </a:solidFill>
              <a:latin typeface="Georgia" panose="02040502050405020303" pitchFamily="18" charset="0"/>
            </a:endParaRPr>
          </a:p>
          <a:p>
            <a:pPr marL="0" indent="0">
              <a:buNone/>
            </a:pPr>
            <a:r>
              <a:rPr lang="en-US" sz="2800" dirty="0">
                <a:solidFill>
                  <a:schemeClr val="tx1"/>
                </a:solidFill>
                <a:latin typeface="Georgia" panose="02040502050405020303" pitchFamily="18" charset="0"/>
              </a:rPr>
              <a:t>(more natural than </a:t>
            </a:r>
            <a:r>
              <a:rPr lang="en-US" sz="2800" i="1" dirty="0">
                <a:solidFill>
                  <a:srgbClr val="00B050"/>
                </a:solidFill>
                <a:latin typeface="Georgia" panose="02040502050405020303" pitchFamily="18" charset="0"/>
              </a:rPr>
              <a:t>That she hadn’t been in touch for so long worried me</a:t>
            </a:r>
            <a:r>
              <a:rPr lang="en-US" sz="2800" dirty="0">
                <a:solidFill>
                  <a:schemeClr val="tx1"/>
                </a:solidFill>
                <a:latin typeface="Georgia" panose="02040502050405020303" pitchFamily="18" charset="0"/>
              </a:rPr>
              <a:t>.)</a:t>
            </a:r>
            <a:endParaRPr lang="ro-RO" sz="2800" dirty="0">
              <a:solidFill>
                <a:schemeClr val="tx1"/>
              </a:solidFill>
              <a:latin typeface="Georgia" panose="02040502050405020303" pitchFamily="18" charset="0"/>
            </a:endParaRPr>
          </a:p>
          <a:p>
            <a:pPr marL="0" indent="0">
              <a:buNone/>
            </a:pPr>
            <a:endParaRPr lang="ro-RO" dirty="0"/>
          </a:p>
        </p:txBody>
      </p:sp>
    </p:spTree>
    <p:extLst>
      <p:ext uri="{BB962C8B-B14F-4D97-AF65-F5344CB8AC3E}">
        <p14:creationId xmlns:p14="http://schemas.microsoft.com/office/powerpoint/2010/main" val="2127261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FEAFE949-5458-46A1-BA21-B1486C9545B3}"/>
              </a:ext>
            </a:extLst>
          </p:cNvPr>
          <p:cNvSpPr/>
          <p:nvPr/>
        </p:nvSpPr>
        <p:spPr>
          <a:xfrm>
            <a:off x="639096" y="1042219"/>
            <a:ext cx="11248103" cy="2109552"/>
          </a:xfrm>
          <a:prstGeom prst="rect">
            <a:avLst/>
          </a:prstGeom>
        </p:spPr>
        <p:txBody>
          <a:bodyPr wrap="square">
            <a:spAutoFit/>
          </a:bodyPr>
          <a:lstStyle/>
          <a:p>
            <a:pPr>
              <a:lnSpc>
                <a:spcPct val="107000"/>
              </a:lnSpc>
              <a:spcAft>
                <a:spcPts val="800"/>
              </a:spcAft>
            </a:pPr>
            <a:r>
              <a:rPr lang="en-US" sz="2800" dirty="0">
                <a:latin typeface="Georgia" panose="02040502050405020303" pitchFamily="18" charset="0"/>
                <a:ea typeface="Calibri" panose="020F0502020204030204" pitchFamily="34" charset="0"/>
                <a:cs typeface="Arial" panose="020B0604020202020204" pitchFamily="34" charset="0"/>
              </a:rPr>
              <a:t>Rewrite:</a:t>
            </a:r>
          </a:p>
          <a:p>
            <a:pPr>
              <a:lnSpc>
                <a:spcPct val="107000"/>
              </a:lnSpc>
              <a:spcAft>
                <a:spcPts val="800"/>
              </a:spcAft>
            </a:pP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To read all the small print before signing a contract is important.</a:t>
            </a:r>
            <a:endParaRPr lang="ro-RO" sz="2800"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I consider it important to read all the small print before signing a contract.</a:t>
            </a:r>
            <a:endParaRPr lang="ro-RO" sz="2800" dirty="0">
              <a:solidFill>
                <a:srgbClr val="00B050"/>
              </a:solidFill>
              <a:latin typeface="Georgia" panose="02040502050405020303"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24942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CC6563-0453-4717-A13A-0E0843774265}"/>
              </a:ext>
            </a:extLst>
          </p:cNvPr>
          <p:cNvSpPr>
            <a:spLocks noGrp="1"/>
          </p:cNvSpPr>
          <p:nvPr>
            <p:ph idx="4294967295"/>
          </p:nvPr>
        </p:nvSpPr>
        <p:spPr>
          <a:xfrm>
            <a:off x="838200" y="1253331"/>
            <a:ext cx="10515600" cy="4351337"/>
          </a:xfrm>
        </p:spPr>
        <p:txBody>
          <a:bodyPr>
            <a:normAutofit fontScale="92500"/>
          </a:bodyPr>
          <a:lstStyle/>
          <a:p>
            <a:pPr marL="0" indent="0">
              <a:buNone/>
            </a:pPr>
            <a:r>
              <a:rPr lang="en-US" sz="2800" dirty="0">
                <a:solidFill>
                  <a:schemeClr val="tx1"/>
                </a:solidFill>
                <a:latin typeface="Georgia" panose="02040502050405020303" pitchFamily="18" charset="0"/>
              </a:rPr>
              <a:t>Adverbs do not normally separate a verb from its object. However, an adverb may come before a very long and heavy object.</a:t>
            </a:r>
          </a:p>
          <a:p>
            <a:pPr marL="0" indent="0">
              <a:buNone/>
            </a:pPr>
            <a:r>
              <a:rPr lang="en-US" sz="2800" i="1" dirty="0">
                <a:solidFill>
                  <a:srgbClr val="00B050"/>
                </a:solidFill>
                <a:latin typeface="Georgia" panose="02040502050405020303" pitchFamily="18" charset="0"/>
              </a:rPr>
              <a:t>She plays tennis very well.</a:t>
            </a:r>
          </a:p>
          <a:p>
            <a:pPr marL="0" indent="0">
              <a:buNone/>
            </a:pPr>
            <a:r>
              <a:rPr lang="en-US" sz="2800" dirty="0">
                <a:solidFill>
                  <a:schemeClr val="tx1"/>
                </a:solidFill>
                <a:latin typeface="Georgia" panose="02040502050405020303" pitchFamily="18" charset="0"/>
              </a:rPr>
              <a:t>Not:</a:t>
            </a:r>
            <a:r>
              <a:rPr lang="en-US" sz="2800" dirty="0">
                <a:latin typeface="Georgia" panose="02040502050405020303" pitchFamily="18" charset="0"/>
              </a:rPr>
              <a:t> </a:t>
            </a:r>
            <a:r>
              <a:rPr lang="en-US" sz="2800" i="1" strike="sngStrike" dirty="0">
                <a:solidFill>
                  <a:srgbClr val="00B050"/>
                </a:solidFill>
                <a:latin typeface="Georgia" panose="02040502050405020303" pitchFamily="18" charset="0"/>
              </a:rPr>
              <a:t>She plays very well tennis</a:t>
            </a:r>
            <a:r>
              <a:rPr lang="en-US" sz="2800" dirty="0">
                <a:latin typeface="Georgia" panose="02040502050405020303" pitchFamily="18" charset="0"/>
              </a:rPr>
              <a:t>.</a:t>
            </a:r>
          </a:p>
          <a:p>
            <a:pPr marL="0" indent="0">
              <a:buNone/>
            </a:pPr>
            <a:endParaRPr lang="en-US" sz="2800" dirty="0">
              <a:latin typeface="Georgia" panose="02040502050405020303" pitchFamily="18" charset="0"/>
            </a:endParaRPr>
          </a:p>
          <a:p>
            <a:pPr marL="0" indent="0">
              <a:buNone/>
            </a:pPr>
            <a:r>
              <a:rPr lang="en-US" sz="2800" dirty="0">
                <a:solidFill>
                  <a:schemeClr val="tx1"/>
                </a:solidFill>
                <a:latin typeface="Georgia" panose="02040502050405020303" pitchFamily="18" charset="0"/>
              </a:rPr>
              <a:t>Rewrite:</a:t>
            </a:r>
            <a:r>
              <a:rPr lang="en-US" sz="2800" dirty="0">
                <a:latin typeface="Georgia" panose="02040502050405020303" pitchFamily="18" charset="0"/>
              </a:rPr>
              <a:t> </a:t>
            </a:r>
            <a:r>
              <a:rPr lang="en-US" sz="2800" i="1" dirty="0">
                <a:solidFill>
                  <a:srgbClr val="00B050"/>
                </a:solidFill>
                <a:latin typeface="Georgia" panose="02040502050405020303" pitchFamily="18" charset="0"/>
              </a:rPr>
              <a:t>She plays every game that you can think of, and several that you cannot very well</a:t>
            </a:r>
          </a:p>
          <a:p>
            <a:pPr marL="0" indent="0">
              <a:buNone/>
            </a:pPr>
            <a:r>
              <a:rPr lang="en-US" sz="2800" i="1" dirty="0">
                <a:solidFill>
                  <a:srgbClr val="00B050"/>
                </a:solidFill>
                <a:latin typeface="Georgia" panose="02040502050405020303" pitchFamily="18" charset="0"/>
              </a:rPr>
              <a:t>She plays very well every game that you can think of, and several that you cannot</a:t>
            </a:r>
          </a:p>
          <a:p>
            <a:pPr marL="0" indent="0">
              <a:buNone/>
            </a:pPr>
            <a:endParaRPr lang="ro-RO" dirty="0"/>
          </a:p>
        </p:txBody>
      </p:sp>
    </p:spTree>
    <p:extLst>
      <p:ext uri="{BB962C8B-B14F-4D97-AF65-F5344CB8AC3E}">
        <p14:creationId xmlns:p14="http://schemas.microsoft.com/office/powerpoint/2010/main" val="2291781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971D6-C5CB-4831-83FC-E99034C3B451}"/>
              </a:ext>
            </a:extLst>
          </p:cNvPr>
          <p:cNvSpPr>
            <a:spLocks noGrp="1"/>
          </p:cNvSpPr>
          <p:nvPr>
            <p:ph type="title"/>
          </p:nvPr>
        </p:nvSpPr>
        <p:spPr>
          <a:xfrm>
            <a:off x="314632" y="416875"/>
            <a:ext cx="11552903" cy="1325563"/>
          </a:xfrm>
        </p:spPr>
        <p:txBody>
          <a:bodyPr>
            <a:normAutofit/>
          </a:bodyPr>
          <a:lstStyle/>
          <a:p>
            <a:pPr algn="ctr"/>
            <a:r>
              <a:rPr lang="en-US" sz="3200" b="1" dirty="0">
                <a:solidFill>
                  <a:schemeClr val="tx1"/>
                </a:solidFill>
                <a:latin typeface="Georgia" panose="02040502050405020303" pitchFamily="18" charset="0"/>
              </a:rPr>
              <a:t>Information structure: getting the right subject</a:t>
            </a:r>
            <a:endParaRPr lang="ro-RO" sz="3200" b="1" dirty="0">
              <a:solidFill>
                <a:schemeClr val="tx1"/>
              </a:solidFill>
              <a:latin typeface="Georgia" panose="02040502050405020303" pitchFamily="18" charset="0"/>
            </a:endParaRPr>
          </a:p>
        </p:txBody>
      </p:sp>
      <p:sp>
        <p:nvSpPr>
          <p:cNvPr id="3" name="Content Placeholder 2">
            <a:extLst>
              <a:ext uri="{FF2B5EF4-FFF2-40B4-BE49-F238E27FC236}">
                <a16:creationId xmlns:a16="http://schemas.microsoft.com/office/drawing/2014/main" id="{E427CD5F-8A62-4728-BAAD-7F95AA98E8A3}"/>
              </a:ext>
            </a:extLst>
          </p:cNvPr>
          <p:cNvSpPr>
            <a:spLocks noGrp="1"/>
          </p:cNvSpPr>
          <p:nvPr>
            <p:ph idx="1"/>
          </p:nvPr>
        </p:nvSpPr>
        <p:spPr>
          <a:xfrm>
            <a:off x="658762" y="2057400"/>
            <a:ext cx="11208774" cy="4038600"/>
          </a:xfrm>
        </p:spPr>
        <p:txBody>
          <a:bodyPr/>
          <a:lstStyle/>
          <a:p>
            <a:pPr marL="0" indent="0">
              <a:lnSpc>
                <a:spcPct val="100000"/>
              </a:lnSpc>
              <a:buNone/>
            </a:pPr>
            <a:r>
              <a:rPr lang="en-US" sz="2800" dirty="0">
                <a:solidFill>
                  <a:schemeClr val="tx1"/>
                </a:solidFill>
                <a:latin typeface="Georgia" panose="02040502050405020303" pitchFamily="18" charset="0"/>
              </a:rPr>
              <a:t>English clauses usually begin with the </a:t>
            </a:r>
            <a:r>
              <a:rPr lang="en-US" sz="2800" b="1" dirty="0">
                <a:solidFill>
                  <a:srgbClr val="FF0000"/>
                </a:solidFill>
                <a:latin typeface="Georgia" panose="02040502050405020303" pitchFamily="18" charset="0"/>
              </a:rPr>
              <a:t>grammatical subject</a:t>
            </a:r>
            <a:r>
              <a:rPr lang="en-US" sz="2800" dirty="0">
                <a:solidFill>
                  <a:schemeClr val="tx1"/>
                </a:solidFill>
                <a:latin typeface="Georgia" panose="02040502050405020303" pitchFamily="18" charset="0"/>
              </a:rPr>
              <a:t>; so speakers choose the right structures depending on what they want to highlight:</a:t>
            </a:r>
          </a:p>
          <a:p>
            <a:pPr marL="0" indent="0">
              <a:buNone/>
            </a:pPr>
            <a:r>
              <a:rPr lang="en-US" sz="2800" dirty="0">
                <a:solidFill>
                  <a:srgbClr val="00B050"/>
                </a:solidFill>
                <a:latin typeface="Georgia" panose="02040502050405020303" pitchFamily="18" charset="0"/>
              </a:rPr>
              <a:t>	(</a:t>
            </a:r>
            <a:r>
              <a:rPr lang="en-US" sz="2800" i="1" dirty="0">
                <a:solidFill>
                  <a:srgbClr val="00B050"/>
                </a:solidFill>
                <a:latin typeface="Georgia" panose="02040502050405020303" pitchFamily="18" charset="0"/>
              </a:rPr>
              <a:t>That storm</a:t>
            </a:r>
            <a:r>
              <a:rPr lang="en-US" sz="2800" dirty="0">
                <a:solidFill>
                  <a:srgbClr val="00B050"/>
                </a:solidFill>
                <a:latin typeface="Georgia" panose="02040502050405020303" pitchFamily="18" charset="0"/>
              </a:rPr>
              <a:t>!) </a:t>
            </a:r>
            <a:r>
              <a:rPr lang="en-US" sz="2800" b="1" dirty="0">
                <a:solidFill>
                  <a:srgbClr val="00B050"/>
                </a:solidFill>
                <a:latin typeface="Georgia" panose="02040502050405020303" pitchFamily="18" charset="0"/>
              </a:rPr>
              <a:t>It</a:t>
            </a:r>
            <a:r>
              <a:rPr lang="en-US" sz="2800" dirty="0">
                <a:solidFill>
                  <a:srgbClr val="00B050"/>
                </a:solidFill>
                <a:latin typeface="Georgia" panose="02040502050405020303" pitchFamily="18" charset="0"/>
              </a:rPr>
              <a:t> damaged Margaret’s roof pretty badly.</a:t>
            </a:r>
          </a:p>
          <a:p>
            <a:pPr marL="0" indent="0">
              <a:buNone/>
            </a:pPr>
            <a:r>
              <a:rPr lang="en-US" sz="2800" dirty="0">
                <a:solidFill>
                  <a:srgbClr val="00B050"/>
                </a:solidFill>
                <a:latin typeface="Georgia" panose="02040502050405020303" pitchFamily="18" charset="0"/>
              </a:rPr>
              <a:t>	(</a:t>
            </a:r>
            <a:r>
              <a:rPr lang="en-US" sz="2800" i="1" dirty="0">
                <a:solidFill>
                  <a:srgbClr val="00B050"/>
                </a:solidFill>
                <a:latin typeface="Georgia" panose="02040502050405020303" pitchFamily="18" charset="0"/>
              </a:rPr>
              <a:t>Look at Margaret’s roof</a:t>
            </a:r>
            <a:r>
              <a:rPr lang="en-US" sz="2800" dirty="0">
                <a:solidFill>
                  <a:srgbClr val="00B050"/>
                </a:solidFill>
                <a:latin typeface="Georgia" panose="02040502050405020303" pitchFamily="18" charset="0"/>
              </a:rPr>
              <a:t>!) </a:t>
            </a:r>
            <a:r>
              <a:rPr lang="en-US" sz="2800" b="1" dirty="0">
                <a:solidFill>
                  <a:srgbClr val="00B050"/>
                </a:solidFill>
                <a:latin typeface="Georgia" panose="02040502050405020303" pitchFamily="18" charset="0"/>
              </a:rPr>
              <a:t>It</a:t>
            </a:r>
            <a:r>
              <a:rPr lang="en-US" sz="2800" dirty="0">
                <a:solidFill>
                  <a:srgbClr val="00B050"/>
                </a:solidFill>
                <a:latin typeface="Georgia" panose="02040502050405020303" pitchFamily="18" charset="0"/>
              </a:rPr>
              <a:t> got damaged in the storm.</a:t>
            </a:r>
          </a:p>
          <a:p>
            <a:pPr marL="0" indent="0">
              <a:buNone/>
            </a:pPr>
            <a:r>
              <a:rPr lang="en-US" sz="2800" dirty="0">
                <a:solidFill>
                  <a:srgbClr val="00B050"/>
                </a:solidFill>
                <a:latin typeface="Georgia" panose="02040502050405020303" pitchFamily="18" charset="0"/>
              </a:rPr>
              <a:t>	(</a:t>
            </a:r>
            <a:r>
              <a:rPr lang="en-US" sz="2800" i="1" dirty="0">
                <a:solidFill>
                  <a:srgbClr val="00B050"/>
                </a:solidFill>
                <a:latin typeface="Georgia" panose="02040502050405020303" pitchFamily="18" charset="0"/>
              </a:rPr>
              <a:t>Poor old Margaret</a:t>
            </a:r>
            <a:r>
              <a:rPr lang="en-US" sz="2800" dirty="0">
                <a:solidFill>
                  <a:srgbClr val="00B050"/>
                </a:solidFill>
                <a:latin typeface="Georgia" panose="02040502050405020303" pitchFamily="18" charset="0"/>
              </a:rPr>
              <a:t>! </a:t>
            </a:r>
            <a:r>
              <a:rPr lang="en-US" sz="2800" b="1" dirty="0">
                <a:solidFill>
                  <a:srgbClr val="00B050"/>
                </a:solidFill>
                <a:latin typeface="Georgia" panose="02040502050405020303" pitchFamily="18" charset="0"/>
              </a:rPr>
              <a:t>She</a:t>
            </a:r>
            <a:r>
              <a:rPr lang="en-US" sz="2800" dirty="0">
                <a:solidFill>
                  <a:srgbClr val="00B050"/>
                </a:solidFill>
                <a:latin typeface="Georgia" panose="02040502050405020303" pitchFamily="18" charset="0"/>
              </a:rPr>
              <a:t> had her roof damaged in the storm.</a:t>
            </a:r>
          </a:p>
          <a:p>
            <a:pPr marL="0" indent="0">
              <a:buNone/>
            </a:pPr>
            <a:endParaRPr lang="ro-RO" dirty="0"/>
          </a:p>
        </p:txBody>
      </p:sp>
    </p:spTree>
    <p:extLst>
      <p:ext uri="{BB962C8B-B14F-4D97-AF65-F5344CB8AC3E}">
        <p14:creationId xmlns:p14="http://schemas.microsoft.com/office/powerpoint/2010/main" val="32240320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734213-14CC-41A0-8265-F4695D643ED2}"/>
              </a:ext>
            </a:extLst>
          </p:cNvPr>
          <p:cNvSpPr>
            <a:spLocks noGrp="1"/>
          </p:cNvSpPr>
          <p:nvPr>
            <p:ph idx="4294967295"/>
          </p:nvPr>
        </p:nvSpPr>
        <p:spPr>
          <a:xfrm>
            <a:off x="481782" y="469490"/>
            <a:ext cx="11080954" cy="5919019"/>
          </a:xfrm>
        </p:spPr>
        <p:txBody>
          <a:bodyPr>
            <a:noAutofit/>
          </a:bodyPr>
          <a:lstStyle/>
          <a:p>
            <a:pPr marL="0" indent="0">
              <a:buNone/>
            </a:pPr>
            <a:r>
              <a:rPr lang="en-US" sz="2400" dirty="0">
                <a:solidFill>
                  <a:schemeClr val="tx1"/>
                </a:solidFill>
                <a:latin typeface="Georgia" panose="02040502050405020303" pitchFamily="18" charset="0"/>
              </a:rPr>
              <a:t>	Rewrite the sentences twice:</a:t>
            </a:r>
          </a:p>
          <a:p>
            <a:pPr marL="0" indent="0">
              <a:buNone/>
            </a:pPr>
            <a:r>
              <a:rPr lang="en-US" sz="2400" dirty="0">
                <a:latin typeface="Georgia" panose="02040502050405020303" pitchFamily="18" charset="0"/>
              </a:rPr>
              <a:t>	1. </a:t>
            </a:r>
            <a:r>
              <a:rPr lang="en-US" sz="2400" i="1" dirty="0">
                <a:solidFill>
                  <a:srgbClr val="00B050"/>
                </a:solidFill>
                <a:latin typeface="Georgia" panose="02040502050405020303" pitchFamily="18" charset="0"/>
              </a:rPr>
              <a:t>Burglars stole all Sandra's jewelry.</a:t>
            </a:r>
          </a:p>
          <a:p>
            <a:pPr marL="0" indent="0">
              <a:buNone/>
            </a:pPr>
            <a:r>
              <a:rPr lang="en-US" sz="2400" i="1" dirty="0">
                <a:solidFill>
                  <a:srgbClr val="00B050"/>
                </a:solidFill>
                <a:latin typeface="Georgia" panose="02040502050405020303" pitchFamily="18" charset="0"/>
              </a:rPr>
              <a:t>	All ............</a:t>
            </a:r>
          </a:p>
          <a:p>
            <a:pPr marL="0" indent="0">
              <a:buNone/>
            </a:pPr>
            <a:r>
              <a:rPr lang="en-US" sz="2400" i="1" dirty="0">
                <a:solidFill>
                  <a:srgbClr val="00B050"/>
                </a:solidFill>
                <a:latin typeface="Georgia" panose="02040502050405020303" pitchFamily="18" charset="0"/>
              </a:rPr>
              <a:t>	Sandra………….</a:t>
            </a:r>
            <a:endParaRPr lang="ro-RO" sz="2400" i="1" dirty="0">
              <a:solidFill>
                <a:srgbClr val="00B050"/>
              </a:solidFill>
              <a:latin typeface="Georgia" panose="02040502050405020303" pitchFamily="18" charset="0"/>
            </a:endParaRPr>
          </a:p>
          <a:p>
            <a:pPr marL="0" indent="0">
              <a:buNone/>
            </a:pPr>
            <a:r>
              <a:rPr lang="en-US" sz="2400" i="1" dirty="0">
                <a:latin typeface="Georgia" panose="02040502050405020303" pitchFamily="18" charset="0"/>
              </a:rPr>
              <a:t>	</a:t>
            </a:r>
            <a:r>
              <a:rPr lang="ro-RO" sz="2400" i="1" dirty="0" err="1">
                <a:solidFill>
                  <a:schemeClr val="tx1"/>
                </a:solidFill>
                <a:latin typeface="Georgia" panose="02040502050405020303" pitchFamily="18" charset="0"/>
              </a:rPr>
              <a:t>All</a:t>
            </a:r>
            <a:r>
              <a:rPr lang="ro-RO" sz="2400" i="1" dirty="0">
                <a:solidFill>
                  <a:schemeClr val="tx1"/>
                </a:solidFill>
                <a:latin typeface="Georgia" panose="02040502050405020303" pitchFamily="18" charset="0"/>
              </a:rPr>
              <a:t> Sandra</a:t>
            </a:r>
            <a:r>
              <a:rPr lang="en-150" sz="2400" i="1" dirty="0">
                <a:solidFill>
                  <a:schemeClr val="tx1"/>
                </a:solidFill>
                <a:latin typeface="Georgia" panose="02040502050405020303" pitchFamily="18" charset="0"/>
              </a:rPr>
              <a:t>’s </a:t>
            </a:r>
            <a:r>
              <a:rPr lang="en-150" sz="2400" i="1" dirty="0" err="1">
                <a:solidFill>
                  <a:schemeClr val="tx1"/>
                </a:solidFill>
                <a:latin typeface="Georgia" panose="02040502050405020303" pitchFamily="18" charset="0"/>
              </a:rPr>
              <a:t>jew</a:t>
            </a:r>
            <a:r>
              <a:rPr lang="ro-RO" sz="2400" i="1" dirty="0">
                <a:solidFill>
                  <a:schemeClr val="tx1"/>
                </a:solidFill>
                <a:latin typeface="Georgia" panose="02040502050405020303" pitchFamily="18" charset="0"/>
              </a:rPr>
              <a:t>e</a:t>
            </a:r>
            <a:r>
              <a:rPr lang="en-150" sz="2400" i="1" dirty="0" err="1">
                <a:solidFill>
                  <a:schemeClr val="tx1"/>
                </a:solidFill>
                <a:latin typeface="Georgia" panose="02040502050405020303" pitchFamily="18" charset="0"/>
              </a:rPr>
              <a:t>lry</a:t>
            </a:r>
            <a:r>
              <a:rPr lang="en-150" sz="2400" i="1" dirty="0">
                <a:solidFill>
                  <a:schemeClr val="tx1"/>
                </a:solidFill>
                <a:latin typeface="Georgia" panose="02040502050405020303" pitchFamily="18" charset="0"/>
              </a:rPr>
              <a:t> </a:t>
            </a:r>
            <a:r>
              <a:rPr lang="ro-RO" sz="2400" i="1" dirty="0">
                <a:solidFill>
                  <a:schemeClr val="tx1"/>
                </a:solidFill>
                <a:latin typeface="Georgia" panose="02040502050405020303" pitchFamily="18" charset="0"/>
              </a:rPr>
              <a:t>w</a:t>
            </a:r>
            <a:r>
              <a:rPr lang="en-150" sz="2400" i="1" dirty="0">
                <a:solidFill>
                  <a:schemeClr val="tx1"/>
                </a:solidFill>
                <a:latin typeface="Georgia" panose="02040502050405020303" pitchFamily="18" charset="0"/>
              </a:rPr>
              <a:t>a</a:t>
            </a:r>
            <a:r>
              <a:rPr lang="ro-RO" sz="2400" i="1" dirty="0">
                <a:solidFill>
                  <a:schemeClr val="tx1"/>
                </a:solidFill>
                <a:latin typeface="Georgia" panose="02040502050405020303" pitchFamily="18" charset="0"/>
              </a:rPr>
              <a:t>s</a:t>
            </a:r>
            <a:r>
              <a:rPr lang="en-150" sz="2400" i="1" dirty="0">
                <a:solidFill>
                  <a:schemeClr val="tx1"/>
                </a:solidFill>
                <a:latin typeface="Georgia" panose="02040502050405020303" pitchFamily="18" charset="0"/>
              </a:rPr>
              <a:t> </a:t>
            </a:r>
            <a:r>
              <a:rPr lang="ro-RO" sz="2400" i="1" dirty="0">
                <a:solidFill>
                  <a:schemeClr val="tx1"/>
                </a:solidFill>
                <a:latin typeface="Georgia" panose="02040502050405020303" pitchFamily="18" charset="0"/>
              </a:rPr>
              <a:t>s</a:t>
            </a:r>
            <a:r>
              <a:rPr lang="en-150" sz="2400" i="1" dirty="0">
                <a:solidFill>
                  <a:schemeClr val="tx1"/>
                </a:solidFill>
                <a:latin typeface="Georgia" panose="02040502050405020303" pitchFamily="18" charset="0"/>
              </a:rPr>
              <a:t>t</a:t>
            </a:r>
            <a:r>
              <a:rPr lang="ro-RO" sz="2400" i="1" dirty="0">
                <a:solidFill>
                  <a:schemeClr val="tx1"/>
                </a:solidFill>
                <a:latin typeface="Georgia" panose="02040502050405020303" pitchFamily="18" charset="0"/>
              </a:rPr>
              <a:t>o</a:t>
            </a:r>
            <a:r>
              <a:rPr lang="en-150" sz="2400" i="1" dirty="0">
                <a:solidFill>
                  <a:schemeClr val="tx1"/>
                </a:solidFill>
                <a:latin typeface="Georgia" panose="02040502050405020303" pitchFamily="18" charset="0"/>
              </a:rPr>
              <a:t>l</a:t>
            </a:r>
            <a:r>
              <a:rPr lang="ro-RO" sz="2400" i="1" dirty="0">
                <a:solidFill>
                  <a:schemeClr val="tx1"/>
                </a:solidFill>
                <a:latin typeface="Georgia" panose="02040502050405020303" pitchFamily="18" charset="0"/>
              </a:rPr>
              <a:t>e</a:t>
            </a:r>
            <a:r>
              <a:rPr lang="en-150" sz="2400" i="1" dirty="0">
                <a:solidFill>
                  <a:schemeClr val="tx1"/>
                </a:solidFill>
                <a:latin typeface="Georgia" panose="02040502050405020303" pitchFamily="18" charset="0"/>
              </a:rPr>
              <a:t>n.</a:t>
            </a:r>
          </a:p>
          <a:p>
            <a:pPr marL="0" indent="0">
              <a:buNone/>
            </a:pPr>
            <a:r>
              <a:rPr lang="en-US" sz="2400" i="1" dirty="0">
                <a:solidFill>
                  <a:schemeClr val="tx1"/>
                </a:solidFill>
                <a:latin typeface="Georgia" panose="02040502050405020303" pitchFamily="18" charset="0"/>
              </a:rPr>
              <a:t>	</a:t>
            </a:r>
            <a:r>
              <a:rPr lang="en-150" sz="2400" i="1" dirty="0">
                <a:solidFill>
                  <a:schemeClr val="tx1"/>
                </a:solidFill>
                <a:latin typeface="Georgia" panose="02040502050405020303" pitchFamily="18" charset="0"/>
              </a:rPr>
              <a:t>San</a:t>
            </a:r>
            <a:r>
              <a:rPr lang="ro-RO" sz="2400" i="1" dirty="0">
                <a:solidFill>
                  <a:schemeClr val="tx1"/>
                </a:solidFill>
                <a:latin typeface="Georgia" panose="02040502050405020303" pitchFamily="18" charset="0"/>
              </a:rPr>
              <a:t>d</a:t>
            </a:r>
            <a:r>
              <a:rPr lang="en-150" sz="2400" i="1" dirty="0">
                <a:solidFill>
                  <a:schemeClr val="tx1"/>
                </a:solidFill>
                <a:latin typeface="Georgia" panose="02040502050405020303" pitchFamily="18" charset="0"/>
              </a:rPr>
              <a:t>r</a:t>
            </a:r>
            <a:r>
              <a:rPr lang="ro-RO" sz="2400" i="1" dirty="0">
                <a:solidFill>
                  <a:schemeClr val="tx1"/>
                </a:solidFill>
                <a:latin typeface="Georgia" panose="02040502050405020303" pitchFamily="18" charset="0"/>
              </a:rPr>
              <a:t>a</a:t>
            </a:r>
            <a:r>
              <a:rPr lang="en-150" sz="2400" i="1" dirty="0">
                <a:solidFill>
                  <a:schemeClr val="tx1"/>
                </a:solidFill>
                <a:latin typeface="Georgia" panose="02040502050405020303" pitchFamily="18" charset="0"/>
              </a:rPr>
              <a:t> </a:t>
            </a:r>
            <a:r>
              <a:rPr lang="ro-RO" sz="2400" i="1" dirty="0">
                <a:solidFill>
                  <a:schemeClr val="tx1"/>
                </a:solidFill>
                <a:latin typeface="Georgia" panose="02040502050405020303" pitchFamily="18" charset="0"/>
              </a:rPr>
              <a:t>h</a:t>
            </a:r>
            <a:r>
              <a:rPr lang="en-150" sz="2400" i="1" dirty="0">
                <a:solidFill>
                  <a:schemeClr val="tx1"/>
                </a:solidFill>
                <a:latin typeface="Georgia" panose="02040502050405020303" pitchFamily="18" charset="0"/>
              </a:rPr>
              <a:t>a</a:t>
            </a:r>
            <a:r>
              <a:rPr lang="ro-RO" sz="2400" i="1" dirty="0">
                <a:solidFill>
                  <a:schemeClr val="tx1"/>
                </a:solidFill>
                <a:latin typeface="Georgia" panose="02040502050405020303" pitchFamily="18" charset="0"/>
              </a:rPr>
              <a:t>d</a:t>
            </a:r>
            <a:r>
              <a:rPr lang="en-150" sz="2400" i="1" dirty="0">
                <a:solidFill>
                  <a:schemeClr val="tx1"/>
                </a:solidFill>
                <a:latin typeface="Georgia" panose="02040502050405020303" pitchFamily="18" charset="0"/>
              </a:rPr>
              <a:t> </a:t>
            </a:r>
            <a:r>
              <a:rPr lang="ro-RO" sz="2400" i="1" dirty="0">
                <a:solidFill>
                  <a:schemeClr val="tx1"/>
                </a:solidFill>
                <a:latin typeface="Georgia" panose="02040502050405020303" pitchFamily="18" charset="0"/>
              </a:rPr>
              <a:t>a</a:t>
            </a:r>
            <a:r>
              <a:rPr lang="en-150" sz="2400" i="1" dirty="0">
                <a:solidFill>
                  <a:schemeClr val="tx1"/>
                </a:solidFill>
                <a:latin typeface="Georgia" panose="02040502050405020303" pitchFamily="18" charset="0"/>
              </a:rPr>
              <a:t>l</a:t>
            </a:r>
            <a:r>
              <a:rPr lang="ro-RO" sz="2400" i="1" dirty="0">
                <a:solidFill>
                  <a:schemeClr val="tx1"/>
                </a:solidFill>
                <a:latin typeface="Georgia" panose="02040502050405020303" pitchFamily="18" charset="0"/>
              </a:rPr>
              <a:t>l</a:t>
            </a:r>
            <a:r>
              <a:rPr lang="en-150" sz="2400" i="1" dirty="0">
                <a:solidFill>
                  <a:schemeClr val="tx1"/>
                </a:solidFill>
                <a:latin typeface="Georgia" panose="02040502050405020303" pitchFamily="18" charset="0"/>
              </a:rPr>
              <a:t> </a:t>
            </a:r>
            <a:r>
              <a:rPr lang="ro-RO" sz="2400" i="1" dirty="0">
                <a:solidFill>
                  <a:schemeClr val="tx1"/>
                </a:solidFill>
                <a:latin typeface="Georgia" panose="02040502050405020303" pitchFamily="18" charset="0"/>
              </a:rPr>
              <a:t>h</a:t>
            </a:r>
            <a:r>
              <a:rPr lang="en-150" sz="2400" i="1" dirty="0">
                <a:solidFill>
                  <a:schemeClr val="tx1"/>
                </a:solidFill>
                <a:latin typeface="Georgia" panose="02040502050405020303" pitchFamily="18" charset="0"/>
              </a:rPr>
              <a:t>e</a:t>
            </a:r>
            <a:r>
              <a:rPr lang="ro-RO" sz="2400" i="1" dirty="0">
                <a:solidFill>
                  <a:schemeClr val="tx1"/>
                </a:solidFill>
                <a:latin typeface="Georgia" panose="02040502050405020303" pitchFamily="18" charset="0"/>
              </a:rPr>
              <a:t>r</a:t>
            </a:r>
            <a:r>
              <a:rPr lang="en-150" sz="2400" i="1" dirty="0">
                <a:solidFill>
                  <a:schemeClr val="tx1"/>
                </a:solidFill>
                <a:latin typeface="Georgia" panose="02040502050405020303" pitchFamily="18" charset="0"/>
              </a:rPr>
              <a:t> </a:t>
            </a:r>
            <a:r>
              <a:rPr lang="ro-RO" sz="2400" i="1" dirty="0">
                <a:solidFill>
                  <a:schemeClr val="tx1"/>
                </a:solidFill>
                <a:latin typeface="Georgia" panose="02040502050405020303" pitchFamily="18" charset="0"/>
              </a:rPr>
              <a:t>j</a:t>
            </a:r>
            <a:r>
              <a:rPr lang="en-150" sz="2400" i="1" dirty="0">
                <a:solidFill>
                  <a:schemeClr val="tx1"/>
                </a:solidFill>
                <a:latin typeface="Georgia" panose="02040502050405020303" pitchFamily="18" charset="0"/>
              </a:rPr>
              <a:t>e</a:t>
            </a:r>
            <a:r>
              <a:rPr lang="ro-RO" sz="2400" i="1" dirty="0">
                <a:solidFill>
                  <a:schemeClr val="tx1"/>
                </a:solidFill>
                <a:latin typeface="Georgia" panose="02040502050405020303" pitchFamily="18" charset="0"/>
              </a:rPr>
              <a:t>w</a:t>
            </a:r>
            <a:r>
              <a:rPr lang="en-150" sz="2400" i="1" dirty="0" err="1">
                <a:solidFill>
                  <a:schemeClr val="tx1"/>
                </a:solidFill>
                <a:latin typeface="Georgia" panose="02040502050405020303" pitchFamily="18" charset="0"/>
              </a:rPr>
              <a:t>elry</a:t>
            </a:r>
            <a:r>
              <a:rPr lang="en-150" sz="2400" i="1" dirty="0">
                <a:solidFill>
                  <a:schemeClr val="tx1"/>
                </a:solidFill>
                <a:latin typeface="Georgia" panose="02040502050405020303" pitchFamily="18" charset="0"/>
              </a:rPr>
              <a:t> stolen.</a:t>
            </a:r>
            <a:endParaRPr lang="en-US" sz="2400" i="1" dirty="0">
              <a:solidFill>
                <a:schemeClr val="tx1"/>
              </a:solidFill>
              <a:latin typeface="Georgia" panose="02040502050405020303" pitchFamily="18" charset="0"/>
            </a:endParaRPr>
          </a:p>
          <a:p>
            <a:pPr marL="0" indent="0">
              <a:buNone/>
            </a:pPr>
            <a:endParaRPr lang="en-US" sz="2400" i="1" dirty="0">
              <a:latin typeface="Georgia" panose="02040502050405020303" pitchFamily="18" charset="0"/>
            </a:endParaRPr>
          </a:p>
          <a:p>
            <a:pPr marL="0" indent="0">
              <a:buNone/>
            </a:pPr>
            <a:r>
              <a:rPr lang="en-US" sz="2400" i="1" dirty="0">
                <a:solidFill>
                  <a:srgbClr val="00B050"/>
                </a:solidFill>
                <a:latin typeface="Georgia" panose="02040502050405020303" pitchFamily="18" charset="0"/>
              </a:rPr>
              <a:t>	2. My palm was read by a fortune-teller.</a:t>
            </a:r>
          </a:p>
          <a:p>
            <a:pPr marL="0" indent="0">
              <a:buNone/>
            </a:pPr>
            <a:r>
              <a:rPr lang="en-US" sz="2400" i="1" dirty="0">
                <a:solidFill>
                  <a:srgbClr val="00B050"/>
                </a:solidFill>
                <a:latin typeface="Georgia" panose="02040502050405020303" pitchFamily="18" charset="0"/>
              </a:rPr>
              <a:t>	I………..</a:t>
            </a:r>
          </a:p>
          <a:p>
            <a:pPr marL="0" indent="0">
              <a:buNone/>
            </a:pPr>
            <a:r>
              <a:rPr lang="en-US" sz="2400" i="1" dirty="0">
                <a:solidFill>
                  <a:srgbClr val="00B050"/>
                </a:solidFill>
                <a:latin typeface="Georgia" panose="02040502050405020303" pitchFamily="18" charset="0"/>
              </a:rPr>
              <a:t>	A ………..</a:t>
            </a:r>
            <a:endParaRPr lang="en-150" sz="2400" i="1" dirty="0">
              <a:solidFill>
                <a:srgbClr val="00B050"/>
              </a:solidFill>
              <a:latin typeface="Georgia" panose="02040502050405020303" pitchFamily="18" charset="0"/>
            </a:endParaRPr>
          </a:p>
          <a:p>
            <a:pPr marL="0" indent="0">
              <a:buNone/>
            </a:pPr>
            <a:r>
              <a:rPr lang="en-US" sz="2400" i="1" dirty="0">
                <a:latin typeface="Georgia" panose="02040502050405020303" pitchFamily="18" charset="0"/>
              </a:rPr>
              <a:t>	</a:t>
            </a:r>
            <a:r>
              <a:rPr lang="en-150" sz="2400" i="1" dirty="0">
                <a:solidFill>
                  <a:schemeClr val="tx1"/>
                </a:solidFill>
                <a:latin typeface="Georgia" panose="02040502050405020303" pitchFamily="18" charset="0"/>
              </a:rPr>
              <a:t>I had my palm read by a fortune teller.</a:t>
            </a:r>
          </a:p>
          <a:p>
            <a:pPr marL="0" indent="0">
              <a:buNone/>
            </a:pPr>
            <a:r>
              <a:rPr lang="en-US" sz="2400" i="1" dirty="0">
                <a:solidFill>
                  <a:schemeClr val="tx1"/>
                </a:solidFill>
                <a:latin typeface="Georgia" panose="02040502050405020303" pitchFamily="18" charset="0"/>
              </a:rPr>
              <a:t>	</a:t>
            </a:r>
            <a:r>
              <a:rPr lang="en-150" sz="2400" i="1" dirty="0">
                <a:solidFill>
                  <a:schemeClr val="tx1"/>
                </a:solidFill>
                <a:latin typeface="Georgia" panose="02040502050405020303" pitchFamily="18" charset="0"/>
              </a:rPr>
              <a:t>A fortune-</a:t>
            </a:r>
            <a:r>
              <a:rPr lang="ro-RO" sz="2400" i="1" dirty="0">
                <a:solidFill>
                  <a:schemeClr val="tx1"/>
                </a:solidFill>
                <a:latin typeface="Georgia" panose="02040502050405020303" pitchFamily="18" charset="0"/>
              </a:rPr>
              <a:t>t</a:t>
            </a:r>
            <a:r>
              <a:rPr lang="en-150" sz="2400" i="1" dirty="0">
                <a:solidFill>
                  <a:schemeClr val="tx1"/>
                </a:solidFill>
                <a:latin typeface="Georgia" panose="02040502050405020303" pitchFamily="18" charset="0"/>
              </a:rPr>
              <a:t>e</a:t>
            </a:r>
            <a:r>
              <a:rPr lang="ro-RO" sz="2400" i="1" dirty="0">
                <a:solidFill>
                  <a:schemeClr val="tx1"/>
                </a:solidFill>
                <a:latin typeface="Georgia" panose="02040502050405020303" pitchFamily="18" charset="0"/>
              </a:rPr>
              <a:t>l</a:t>
            </a:r>
            <a:r>
              <a:rPr lang="en-150" sz="2400" i="1" dirty="0">
                <a:solidFill>
                  <a:schemeClr val="tx1"/>
                </a:solidFill>
                <a:latin typeface="Georgia" panose="02040502050405020303" pitchFamily="18" charset="0"/>
              </a:rPr>
              <a:t>l</a:t>
            </a:r>
            <a:r>
              <a:rPr lang="ro-RO" sz="2400" i="1" dirty="0" err="1">
                <a:solidFill>
                  <a:schemeClr val="tx1"/>
                </a:solidFill>
                <a:latin typeface="Georgia" panose="02040502050405020303" pitchFamily="18" charset="0"/>
              </a:rPr>
              <a:t>er</a:t>
            </a:r>
            <a:r>
              <a:rPr lang="ro-RO" sz="2400" i="1" dirty="0">
                <a:solidFill>
                  <a:schemeClr val="tx1"/>
                </a:solidFill>
                <a:latin typeface="Georgia" panose="02040502050405020303" pitchFamily="18" charset="0"/>
              </a:rPr>
              <a:t> </a:t>
            </a:r>
            <a:r>
              <a:rPr lang="en-150" sz="2400" i="1" dirty="0">
                <a:solidFill>
                  <a:schemeClr val="tx1"/>
                </a:solidFill>
                <a:latin typeface="Georgia" panose="02040502050405020303" pitchFamily="18" charset="0"/>
              </a:rPr>
              <a:t>r</a:t>
            </a:r>
            <a:r>
              <a:rPr lang="ro-RO" sz="2400" i="1" dirty="0">
                <a:solidFill>
                  <a:schemeClr val="tx1"/>
                </a:solidFill>
                <a:latin typeface="Georgia" panose="02040502050405020303" pitchFamily="18" charset="0"/>
              </a:rPr>
              <a:t>e</a:t>
            </a:r>
            <a:r>
              <a:rPr lang="en-150" sz="2400" i="1" dirty="0">
                <a:solidFill>
                  <a:schemeClr val="tx1"/>
                </a:solidFill>
                <a:latin typeface="Georgia" panose="02040502050405020303" pitchFamily="18" charset="0"/>
              </a:rPr>
              <a:t>a</a:t>
            </a:r>
            <a:r>
              <a:rPr lang="ro-RO" sz="2400" i="1" dirty="0">
                <a:solidFill>
                  <a:schemeClr val="tx1"/>
                </a:solidFill>
                <a:latin typeface="Georgia" panose="02040502050405020303" pitchFamily="18" charset="0"/>
              </a:rPr>
              <a:t>d</a:t>
            </a:r>
            <a:r>
              <a:rPr lang="en-150" sz="2400" i="1" dirty="0">
                <a:solidFill>
                  <a:schemeClr val="tx1"/>
                </a:solidFill>
                <a:latin typeface="Georgia" panose="02040502050405020303" pitchFamily="18" charset="0"/>
              </a:rPr>
              <a:t> </a:t>
            </a:r>
            <a:r>
              <a:rPr lang="ro-RO" sz="2400" i="1" dirty="0">
                <a:solidFill>
                  <a:schemeClr val="tx1"/>
                </a:solidFill>
                <a:latin typeface="Georgia" panose="02040502050405020303" pitchFamily="18" charset="0"/>
              </a:rPr>
              <a:t>m</a:t>
            </a:r>
            <a:r>
              <a:rPr lang="en-150" sz="2400" i="1" dirty="0">
                <a:solidFill>
                  <a:schemeClr val="tx1"/>
                </a:solidFill>
                <a:latin typeface="Georgia" panose="02040502050405020303" pitchFamily="18" charset="0"/>
              </a:rPr>
              <a:t>y </a:t>
            </a:r>
            <a:r>
              <a:rPr lang="ro-RO" sz="2400" i="1" dirty="0">
                <a:solidFill>
                  <a:schemeClr val="tx1"/>
                </a:solidFill>
                <a:latin typeface="Georgia" panose="02040502050405020303" pitchFamily="18" charset="0"/>
              </a:rPr>
              <a:t>p</a:t>
            </a:r>
            <a:r>
              <a:rPr lang="en-150" sz="2400" i="1" dirty="0">
                <a:solidFill>
                  <a:schemeClr val="tx1"/>
                </a:solidFill>
                <a:latin typeface="Georgia" panose="02040502050405020303" pitchFamily="18" charset="0"/>
              </a:rPr>
              <a:t>a</a:t>
            </a:r>
            <a:r>
              <a:rPr lang="ro-RO" sz="2400" i="1" dirty="0">
                <a:solidFill>
                  <a:schemeClr val="tx1"/>
                </a:solidFill>
                <a:latin typeface="Georgia" panose="02040502050405020303" pitchFamily="18" charset="0"/>
              </a:rPr>
              <a:t>l</a:t>
            </a:r>
            <a:r>
              <a:rPr lang="en-150" sz="2400" i="1" dirty="0">
                <a:solidFill>
                  <a:schemeClr val="tx1"/>
                </a:solidFill>
                <a:latin typeface="Georgia" panose="02040502050405020303" pitchFamily="18" charset="0"/>
              </a:rPr>
              <a:t>m.</a:t>
            </a:r>
            <a:endParaRPr lang="ro-RO" sz="2400" i="1" dirty="0">
              <a:solidFill>
                <a:schemeClr val="tx1"/>
              </a:solidFill>
              <a:latin typeface="Georgia" panose="02040502050405020303" pitchFamily="18" charset="0"/>
            </a:endParaRPr>
          </a:p>
        </p:txBody>
      </p:sp>
    </p:spTree>
    <p:extLst>
      <p:ext uri="{BB962C8B-B14F-4D97-AF65-F5344CB8AC3E}">
        <p14:creationId xmlns:p14="http://schemas.microsoft.com/office/powerpoint/2010/main" val="994142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08FE013C-23C6-4F60-B8EC-942EC8DEF4DB}"/>
              </a:ext>
            </a:extLst>
          </p:cNvPr>
          <p:cNvPicPr>
            <a:picLocks noChangeAspect="1"/>
          </p:cNvPicPr>
          <p:nvPr/>
        </p:nvPicPr>
        <p:blipFill>
          <a:blip r:embed="rId2"/>
          <a:stretch>
            <a:fillRect/>
          </a:stretch>
        </p:blipFill>
        <p:spPr>
          <a:xfrm>
            <a:off x="390420" y="739850"/>
            <a:ext cx="11455714" cy="2455634"/>
          </a:xfrm>
          <a:prstGeom prst="rect">
            <a:avLst/>
          </a:prstGeom>
        </p:spPr>
      </p:pic>
      <p:pic>
        <p:nvPicPr>
          <p:cNvPr id="3" name="Picture 2">
            <a:extLst>
              <a:ext uri="{FF2B5EF4-FFF2-40B4-BE49-F238E27FC236}">
                <a16:creationId xmlns:a16="http://schemas.microsoft.com/office/drawing/2014/main" id="{A0A13F95-1300-4E1A-8A62-528C7E0B73EF}"/>
              </a:ext>
            </a:extLst>
          </p:cNvPr>
          <p:cNvPicPr>
            <a:picLocks noChangeAspect="1"/>
          </p:cNvPicPr>
          <p:nvPr/>
        </p:nvPicPr>
        <p:blipFill>
          <a:blip r:embed="rId3"/>
          <a:stretch>
            <a:fillRect/>
          </a:stretch>
        </p:blipFill>
        <p:spPr>
          <a:xfrm>
            <a:off x="863154" y="4698230"/>
            <a:ext cx="10554813" cy="660352"/>
          </a:xfrm>
          <a:prstGeom prst="rect">
            <a:avLst/>
          </a:prstGeom>
        </p:spPr>
      </p:pic>
    </p:spTree>
    <p:extLst>
      <p:ext uri="{BB962C8B-B14F-4D97-AF65-F5344CB8AC3E}">
        <p14:creationId xmlns:p14="http://schemas.microsoft.com/office/powerpoint/2010/main" val="3391971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63654-10D5-4C3C-B257-D47FF3ACD3AD}"/>
              </a:ext>
            </a:extLst>
          </p:cNvPr>
          <p:cNvSpPr>
            <a:spLocks noGrp="1"/>
          </p:cNvSpPr>
          <p:nvPr>
            <p:ph type="title"/>
          </p:nvPr>
        </p:nvSpPr>
        <p:spPr>
          <a:xfrm>
            <a:off x="1720644" y="609600"/>
            <a:ext cx="9297875" cy="855406"/>
          </a:xfrm>
        </p:spPr>
        <p:txBody>
          <a:bodyPr>
            <a:normAutofit/>
          </a:bodyPr>
          <a:lstStyle/>
          <a:p>
            <a:r>
              <a:rPr lang="en-US" sz="3600" b="1" dirty="0">
                <a:solidFill>
                  <a:schemeClr val="tx1"/>
                </a:solidFill>
                <a:latin typeface="Georgia" panose="02040502050405020303" pitchFamily="18" charset="0"/>
              </a:rPr>
              <a:t>Pronoun problems</a:t>
            </a:r>
            <a:endParaRPr lang="ro-RO" sz="3600" b="1" dirty="0">
              <a:solidFill>
                <a:schemeClr val="tx1"/>
              </a:solidFill>
              <a:latin typeface="Georgia" panose="02040502050405020303" pitchFamily="18" charset="0"/>
            </a:endParaRPr>
          </a:p>
        </p:txBody>
      </p:sp>
      <p:sp>
        <p:nvSpPr>
          <p:cNvPr id="3" name="Content Placeholder 2">
            <a:extLst>
              <a:ext uri="{FF2B5EF4-FFF2-40B4-BE49-F238E27FC236}">
                <a16:creationId xmlns:a16="http://schemas.microsoft.com/office/drawing/2014/main" id="{2529133C-D6D0-475A-8610-3D705E2F7D39}"/>
              </a:ext>
            </a:extLst>
          </p:cNvPr>
          <p:cNvSpPr>
            <a:spLocks noGrp="1"/>
          </p:cNvSpPr>
          <p:nvPr>
            <p:ph idx="1"/>
          </p:nvPr>
        </p:nvSpPr>
        <p:spPr>
          <a:xfrm>
            <a:off x="560439" y="1597572"/>
            <a:ext cx="11090787" cy="4744234"/>
          </a:xfrm>
        </p:spPr>
        <p:txBody>
          <a:bodyPr>
            <a:normAutofit/>
          </a:bodyPr>
          <a:lstStyle/>
          <a:p>
            <a:pPr marL="0" indent="0">
              <a:buNone/>
            </a:pPr>
            <a:r>
              <a:rPr lang="en-US" sz="2800" dirty="0">
                <a:solidFill>
                  <a:srgbClr val="FF0000"/>
                </a:solidFill>
                <a:latin typeface="Georgia" panose="02040502050405020303" pitchFamily="18" charset="0"/>
              </a:rPr>
              <a:t>IT</a:t>
            </a:r>
            <a:r>
              <a:rPr lang="en-US" sz="2800" dirty="0">
                <a:latin typeface="Georgia" panose="02040502050405020303" pitchFamily="18" charset="0"/>
              </a:rPr>
              <a:t>, </a:t>
            </a:r>
            <a:r>
              <a:rPr lang="en-US" sz="2800" dirty="0">
                <a:solidFill>
                  <a:srgbClr val="FF0000"/>
                </a:solidFill>
                <a:latin typeface="Georgia" panose="02040502050405020303" pitchFamily="18" charset="0"/>
              </a:rPr>
              <a:t>THIS</a:t>
            </a:r>
            <a:r>
              <a:rPr lang="en-US" sz="2800" dirty="0">
                <a:latin typeface="Georgia" panose="02040502050405020303" pitchFamily="18" charset="0"/>
              </a:rPr>
              <a:t>, </a:t>
            </a:r>
            <a:r>
              <a:rPr lang="en-US" sz="2800" dirty="0">
                <a:solidFill>
                  <a:srgbClr val="FF0000"/>
                </a:solidFill>
                <a:latin typeface="Georgia" panose="02040502050405020303" pitchFamily="18" charset="0"/>
              </a:rPr>
              <a:t>THAT</a:t>
            </a:r>
            <a:r>
              <a:rPr lang="en-US" sz="2800" dirty="0">
                <a:latin typeface="Georgia" panose="02040502050405020303" pitchFamily="18" charset="0"/>
              </a:rPr>
              <a:t> </a:t>
            </a:r>
            <a:r>
              <a:rPr lang="en-US" sz="2800" dirty="0">
                <a:solidFill>
                  <a:schemeClr val="tx1"/>
                </a:solidFill>
                <a:latin typeface="Georgia" panose="02040502050405020303" pitchFamily="18" charset="0"/>
              </a:rPr>
              <a:t>can all be used in a text to refer back to something. There are sometimes differences. </a:t>
            </a:r>
            <a:r>
              <a:rPr lang="en-US" sz="2800" dirty="0">
                <a:solidFill>
                  <a:srgbClr val="FF0000"/>
                </a:solidFill>
                <a:latin typeface="Georgia" panose="02040502050405020303" pitchFamily="18" charset="0"/>
              </a:rPr>
              <a:t>IT</a:t>
            </a:r>
            <a:r>
              <a:rPr lang="en-US" sz="2800" dirty="0">
                <a:latin typeface="Georgia" panose="02040502050405020303" pitchFamily="18" charset="0"/>
              </a:rPr>
              <a:t> </a:t>
            </a:r>
            <a:r>
              <a:rPr lang="en-US" sz="2800" dirty="0">
                <a:solidFill>
                  <a:schemeClr val="tx1"/>
                </a:solidFill>
                <a:latin typeface="Georgia" panose="02040502050405020303" pitchFamily="18" charset="0"/>
              </a:rPr>
              <a:t>refers to something that is already being discussed. </a:t>
            </a:r>
            <a:r>
              <a:rPr lang="en-US" sz="2800" dirty="0">
                <a:solidFill>
                  <a:srgbClr val="FF0000"/>
                </a:solidFill>
                <a:latin typeface="Georgia" panose="02040502050405020303" pitchFamily="18" charset="0"/>
              </a:rPr>
              <a:t>THIS</a:t>
            </a:r>
            <a:r>
              <a:rPr lang="en-US" sz="2800" dirty="0">
                <a:latin typeface="Georgia" panose="02040502050405020303" pitchFamily="18" charset="0"/>
              </a:rPr>
              <a:t>  </a:t>
            </a:r>
            <a:r>
              <a:rPr lang="en-US" sz="2800" dirty="0">
                <a:solidFill>
                  <a:schemeClr val="tx1"/>
                </a:solidFill>
                <a:latin typeface="Georgia" panose="02040502050405020303" pitchFamily="18" charset="0"/>
              </a:rPr>
              <a:t>refers to something new brought to somebody’s attention:</a:t>
            </a:r>
          </a:p>
          <a:p>
            <a:pPr marL="0" indent="0">
              <a:buNone/>
            </a:pPr>
            <a:r>
              <a:rPr lang="en-US" sz="2800" i="1" dirty="0">
                <a:solidFill>
                  <a:srgbClr val="00B050"/>
                </a:solidFill>
                <a:latin typeface="Georgia" panose="02040502050405020303" pitchFamily="18" charset="0"/>
              </a:rPr>
              <a:t>	As the cleaner was moving the computer, he dropped it onto 	the table. </a:t>
            </a:r>
            <a:r>
              <a:rPr lang="en-US" sz="2800" i="1" dirty="0">
                <a:solidFill>
                  <a:srgbClr val="FF0000"/>
                </a:solidFill>
                <a:latin typeface="Georgia" panose="02040502050405020303" pitchFamily="18" charset="0"/>
              </a:rPr>
              <a:t>It</a:t>
            </a:r>
            <a:r>
              <a:rPr lang="en-US" sz="2800" i="1" dirty="0">
                <a:solidFill>
                  <a:srgbClr val="00B050"/>
                </a:solidFill>
                <a:latin typeface="Georgia" panose="02040502050405020303" pitchFamily="18" charset="0"/>
              </a:rPr>
              <a:t> was badly damaged.</a:t>
            </a:r>
            <a:r>
              <a:rPr lang="en-150" sz="2800" i="1" dirty="0">
                <a:solidFill>
                  <a:srgbClr val="00B050"/>
                </a:solidFill>
                <a:latin typeface="Georgia" panose="02040502050405020303" pitchFamily="18" charset="0"/>
              </a:rPr>
              <a:t> </a:t>
            </a:r>
            <a:r>
              <a:rPr lang="en-150" sz="2800" dirty="0">
                <a:solidFill>
                  <a:schemeClr val="tx1"/>
                </a:solidFill>
                <a:latin typeface="Georgia" panose="02040502050405020303" pitchFamily="18" charset="0"/>
              </a:rPr>
              <a:t>(what was damaged?)</a:t>
            </a:r>
            <a:endParaRPr lang="en-US" sz="2800" dirty="0">
              <a:solidFill>
                <a:schemeClr val="tx1"/>
              </a:solidFill>
              <a:latin typeface="Georgia" panose="02040502050405020303" pitchFamily="18" charset="0"/>
            </a:endParaRPr>
          </a:p>
          <a:p>
            <a:pPr marL="0" indent="0">
              <a:buNone/>
            </a:pPr>
            <a:r>
              <a:rPr lang="en-US" sz="2800" dirty="0">
                <a:solidFill>
                  <a:schemeClr val="tx1"/>
                </a:solidFill>
                <a:latin typeface="Georgia" panose="02040502050405020303" pitchFamily="18" charset="0"/>
              </a:rPr>
              <a:t>	(the computer was damaged)</a:t>
            </a:r>
          </a:p>
          <a:p>
            <a:pPr marL="0" indent="0">
              <a:buNone/>
            </a:pPr>
            <a:r>
              <a:rPr lang="en-US" sz="2800" i="1" dirty="0">
                <a:solidFill>
                  <a:srgbClr val="00B050"/>
                </a:solidFill>
                <a:latin typeface="Georgia" panose="02040502050405020303" pitchFamily="18" charset="0"/>
              </a:rPr>
              <a:t>	As the cleaner was moving the computer, he dropped it onto 	the table. </a:t>
            </a:r>
            <a:r>
              <a:rPr lang="en-US" sz="2800" i="1" dirty="0">
                <a:solidFill>
                  <a:srgbClr val="FF0000"/>
                </a:solidFill>
                <a:latin typeface="Georgia" panose="02040502050405020303" pitchFamily="18" charset="0"/>
              </a:rPr>
              <a:t>This</a:t>
            </a:r>
            <a:r>
              <a:rPr lang="en-US" sz="2800" i="1" dirty="0">
                <a:solidFill>
                  <a:srgbClr val="00B050"/>
                </a:solidFill>
                <a:latin typeface="Georgia" panose="02040502050405020303" pitchFamily="18" charset="0"/>
              </a:rPr>
              <a:t> was badly damaged.</a:t>
            </a:r>
            <a:r>
              <a:rPr lang="en-150" sz="2800" i="1" dirty="0">
                <a:solidFill>
                  <a:srgbClr val="00B050"/>
                </a:solidFill>
                <a:latin typeface="Georgia" panose="02040502050405020303" pitchFamily="18" charset="0"/>
              </a:rPr>
              <a:t> </a:t>
            </a:r>
            <a:r>
              <a:rPr lang="en-150" sz="2800" dirty="0">
                <a:solidFill>
                  <a:prstClr val="black"/>
                </a:solidFill>
                <a:latin typeface="Georgia" panose="02040502050405020303" pitchFamily="18" charset="0"/>
              </a:rPr>
              <a:t>(what was damaged?)</a:t>
            </a:r>
            <a:endParaRPr lang="en-US" sz="2800" dirty="0">
              <a:solidFill>
                <a:srgbClr val="00B050"/>
              </a:solidFill>
              <a:latin typeface="Georgia" panose="02040502050405020303" pitchFamily="18" charset="0"/>
            </a:endParaRPr>
          </a:p>
          <a:p>
            <a:pPr marL="0" indent="0">
              <a:buNone/>
            </a:pPr>
            <a:r>
              <a:rPr lang="en-US" sz="2800" dirty="0">
                <a:solidFill>
                  <a:schemeClr val="tx1"/>
                </a:solidFill>
                <a:latin typeface="Georgia" panose="02040502050405020303" pitchFamily="18" charset="0"/>
              </a:rPr>
              <a:t>	( the table was damaged)</a:t>
            </a:r>
          </a:p>
          <a:p>
            <a:pPr marL="0" indent="0">
              <a:buNone/>
            </a:pPr>
            <a:endParaRPr lang="ro-RO" sz="3200" dirty="0"/>
          </a:p>
        </p:txBody>
      </p:sp>
    </p:spTree>
    <p:extLst>
      <p:ext uri="{BB962C8B-B14F-4D97-AF65-F5344CB8AC3E}">
        <p14:creationId xmlns:p14="http://schemas.microsoft.com/office/powerpoint/2010/main" val="2040717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12F3B-CFB0-4B28-829F-59581EC5E376}"/>
              </a:ext>
            </a:extLst>
          </p:cNvPr>
          <p:cNvSpPr>
            <a:spLocks noGrp="1"/>
          </p:cNvSpPr>
          <p:nvPr>
            <p:ph type="title"/>
          </p:nvPr>
        </p:nvSpPr>
        <p:spPr/>
        <p:txBody>
          <a:bodyPr/>
          <a:lstStyle/>
          <a:p>
            <a:r>
              <a:rPr lang="en-US" sz="4000" dirty="0">
                <a:latin typeface="Georgia" panose="02040502050405020303" pitchFamily="18" charset="0"/>
                <a:ea typeface="Calibri" panose="020F0502020204030204" pitchFamily="34" charset="0"/>
                <a:cs typeface="Arial" panose="020B0604020202020204" pitchFamily="34" charset="0"/>
              </a:rPr>
              <a:t>Choose</a:t>
            </a:r>
            <a:endParaRPr lang="ro-RO" dirty="0">
              <a:latin typeface="Georgia" panose="02040502050405020303" pitchFamily="18" charset="0"/>
            </a:endParaRPr>
          </a:p>
        </p:txBody>
      </p:sp>
      <p:sp>
        <p:nvSpPr>
          <p:cNvPr id="3" name="Content Placeholder 2">
            <a:extLst>
              <a:ext uri="{FF2B5EF4-FFF2-40B4-BE49-F238E27FC236}">
                <a16:creationId xmlns:a16="http://schemas.microsoft.com/office/drawing/2014/main" id="{DEC57D46-9FA6-4CE6-8E02-67C88E9C86CD}"/>
              </a:ext>
            </a:extLst>
          </p:cNvPr>
          <p:cNvSpPr>
            <a:spLocks noGrp="1"/>
          </p:cNvSpPr>
          <p:nvPr>
            <p:ph idx="1"/>
          </p:nvPr>
        </p:nvSpPr>
        <p:spPr/>
        <p:txBody>
          <a:bodyPr>
            <a:normAutofit/>
          </a:bodyPr>
          <a:lstStyle/>
          <a:p>
            <a:pPr marL="0" indent="0">
              <a:lnSpc>
                <a:spcPct val="107000"/>
              </a:lnSpc>
              <a:spcAft>
                <a:spcPts val="800"/>
              </a:spcAft>
              <a:buNone/>
            </a:pPr>
            <a:endParaRPr lang="en-US" sz="3600" i="1" dirty="0">
              <a:solidFill>
                <a:srgbClr val="00B050"/>
              </a:solidFill>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3200" i="1" dirty="0">
                <a:solidFill>
                  <a:srgbClr val="00B050"/>
                </a:solidFill>
                <a:latin typeface="Georgia" panose="02040502050405020303" pitchFamily="18" charset="0"/>
                <a:ea typeface="Calibri" panose="020F0502020204030204" pitchFamily="34" charset="0"/>
                <a:cs typeface="Arial" panose="020B0604020202020204" pitchFamily="34" charset="0"/>
              </a:rPr>
              <a:t>He put the chocolate in his pocket and forgot about </a:t>
            </a:r>
            <a:r>
              <a:rPr lang="en-US" sz="3200" i="1" dirty="0">
                <a:solidFill>
                  <a:srgbClr val="FF0000"/>
                </a:solidFill>
                <a:latin typeface="Georgia" panose="02040502050405020303" pitchFamily="18" charset="0"/>
                <a:ea typeface="Calibri" panose="020F0502020204030204" pitchFamily="34" charset="0"/>
                <a:cs typeface="Arial" panose="020B0604020202020204" pitchFamily="34" charset="0"/>
              </a:rPr>
              <a:t>it</a:t>
            </a:r>
            <a:r>
              <a:rPr lang="en-US" sz="3200" i="1" dirty="0">
                <a:solidFill>
                  <a:srgbClr val="00B050"/>
                </a:solidFill>
                <a:latin typeface="Georgia" panose="02040502050405020303" pitchFamily="18" charset="0"/>
                <a:ea typeface="Calibri" panose="020F0502020204030204" pitchFamily="34" charset="0"/>
                <a:cs typeface="Arial" panose="020B0604020202020204" pitchFamily="34" charset="0"/>
              </a:rPr>
              <a:t> / </a:t>
            </a:r>
            <a:r>
              <a:rPr lang="en-US" sz="3200" i="1" dirty="0">
                <a:solidFill>
                  <a:srgbClr val="FF0000"/>
                </a:solidFill>
                <a:latin typeface="Georgia" panose="02040502050405020303" pitchFamily="18" charset="0"/>
                <a:ea typeface="Calibri" panose="020F0502020204030204" pitchFamily="34" charset="0"/>
                <a:cs typeface="Arial" panose="020B0604020202020204" pitchFamily="34" charset="0"/>
              </a:rPr>
              <a:t>this</a:t>
            </a:r>
            <a:r>
              <a:rPr lang="en-US" sz="3200" i="1" dirty="0">
                <a:solidFill>
                  <a:srgbClr val="00B050"/>
                </a:solidFill>
                <a:latin typeface="Georgia" panose="02040502050405020303" pitchFamily="18" charset="0"/>
                <a:ea typeface="Calibri" panose="020F0502020204030204" pitchFamily="34" charset="0"/>
                <a:cs typeface="Arial" panose="020B0604020202020204" pitchFamily="34" charset="0"/>
              </a:rPr>
              <a:t>. </a:t>
            </a:r>
            <a:r>
              <a:rPr lang="en-US" sz="3200" i="1" dirty="0">
                <a:solidFill>
                  <a:srgbClr val="FF0000"/>
                </a:solidFill>
                <a:latin typeface="Georgia" panose="02040502050405020303" pitchFamily="18" charset="0"/>
                <a:ea typeface="Calibri" panose="020F0502020204030204" pitchFamily="34" charset="0"/>
                <a:cs typeface="Arial" panose="020B0604020202020204" pitchFamily="34" charset="0"/>
              </a:rPr>
              <a:t>It</a:t>
            </a:r>
            <a:r>
              <a:rPr lang="en-US" sz="3200" i="1" dirty="0">
                <a:solidFill>
                  <a:srgbClr val="00B050"/>
                </a:solidFill>
                <a:latin typeface="Georgia" panose="02040502050405020303" pitchFamily="18" charset="0"/>
                <a:ea typeface="Calibri" panose="020F0502020204030204" pitchFamily="34" charset="0"/>
                <a:cs typeface="Arial" panose="020B0604020202020204" pitchFamily="34" charset="0"/>
              </a:rPr>
              <a:t> / </a:t>
            </a:r>
            <a:r>
              <a:rPr lang="en-US" sz="3200" i="1" dirty="0">
                <a:solidFill>
                  <a:srgbClr val="FF0000"/>
                </a:solidFill>
                <a:latin typeface="Georgia" panose="02040502050405020303" pitchFamily="18" charset="0"/>
                <a:ea typeface="Calibri" panose="020F0502020204030204" pitchFamily="34" charset="0"/>
                <a:cs typeface="Arial" panose="020B0604020202020204" pitchFamily="34" charset="0"/>
              </a:rPr>
              <a:t>This</a:t>
            </a:r>
            <a:r>
              <a:rPr lang="en-US" sz="3200" i="1" dirty="0">
                <a:solidFill>
                  <a:srgbClr val="00B050"/>
                </a:solidFill>
                <a:latin typeface="Georgia" panose="02040502050405020303" pitchFamily="18" charset="0"/>
                <a:ea typeface="Calibri" panose="020F0502020204030204" pitchFamily="34" charset="0"/>
                <a:cs typeface="Arial" panose="020B0604020202020204" pitchFamily="34" charset="0"/>
              </a:rPr>
              <a:t> melted.</a:t>
            </a:r>
            <a:endParaRPr lang="en-150" sz="32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150" sz="3200" dirty="0">
                <a:solidFill>
                  <a:schemeClr val="tx1"/>
                </a:solidFill>
                <a:latin typeface="Georgia" panose="02040502050405020303" pitchFamily="18" charset="0"/>
                <a:ea typeface="Calibri" panose="020F0502020204030204" pitchFamily="34" charset="0"/>
                <a:cs typeface="Arial" panose="020B0604020202020204" pitchFamily="34" charset="0"/>
              </a:rPr>
              <a:t>(</a:t>
            </a:r>
            <a:r>
              <a:rPr lang="ro-RO" sz="3200" dirty="0">
                <a:solidFill>
                  <a:schemeClr val="tx1"/>
                </a:solidFill>
                <a:latin typeface="Georgia" panose="02040502050405020303" pitchFamily="18" charset="0"/>
                <a:ea typeface="Calibri" panose="020F0502020204030204" pitchFamily="34" charset="0"/>
                <a:cs typeface="Arial" panose="020B0604020202020204" pitchFamily="34" charset="0"/>
              </a:rPr>
              <a:t>i</a:t>
            </a:r>
            <a:r>
              <a:rPr lang="en-150" sz="3200" dirty="0">
                <a:solidFill>
                  <a:schemeClr val="tx1"/>
                </a:solidFill>
                <a:latin typeface="Georgia" panose="02040502050405020303" pitchFamily="18" charset="0"/>
                <a:ea typeface="Calibri" panose="020F0502020204030204" pitchFamily="34" charset="0"/>
                <a:cs typeface="Arial" panose="020B0604020202020204" pitchFamily="34" charset="0"/>
              </a:rPr>
              <a:t>t/</a:t>
            </a:r>
            <a:r>
              <a:rPr lang="ro-RO" sz="3200" dirty="0">
                <a:solidFill>
                  <a:schemeClr val="tx1"/>
                </a:solidFill>
                <a:latin typeface="Georgia" panose="02040502050405020303" pitchFamily="18" charset="0"/>
                <a:ea typeface="Calibri" panose="020F0502020204030204" pitchFamily="34" charset="0"/>
                <a:cs typeface="Arial" panose="020B0604020202020204" pitchFamily="34" charset="0"/>
              </a:rPr>
              <a:t>i</a:t>
            </a:r>
            <a:r>
              <a:rPr lang="en-150" sz="3200" dirty="0">
                <a:solidFill>
                  <a:schemeClr val="tx1"/>
                </a:solidFill>
                <a:latin typeface="Georgia" panose="02040502050405020303" pitchFamily="18" charset="0"/>
                <a:ea typeface="Calibri" panose="020F0502020204030204" pitchFamily="34" charset="0"/>
                <a:cs typeface="Arial" panose="020B0604020202020204" pitchFamily="34" charset="0"/>
              </a:rPr>
              <a:t>t)</a:t>
            </a:r>
            <a:endParaRPr lang="ro-RO" sz="32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0">
              <a:buNone/>
            </a:pPr>
            <a:endParaRPr lang="ro-RO" dirty="0"/>
          </a:p>
        </p:txBody>
      </p:sp>
    </p:spTree>
    <p:extLst>
      <p:ext uri="{BB962C8B-B14F-4D97-AF65-F5344CB8AC3E}">
        <p14:creationId xmlns:p14="http://schemas.microsoft.com/office/powerpoint/2010/main" val="85616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DF2924-72B1-4264-9595-C89756B6B749}"/>
              </a:ext>
            </a:extLst>
          </p:cNvPr>
          <p:cNvSpPr>
            <a:spLocks noGrp="1"/>
          </p:cNvSpPr>
          <p:nvPr>
            <p:ph sz="half" idx="1"/>
          </p:nvPr>
        </p:nvSpPr>
        <p:spPr>
          <a:xfrm>
            <a:off x="378372" y="1825625"/>
            <a:ext cx="5641428" cy="4351338"/>
          </a:xfrm>
        </p:spPr>
        <p:txBody>
          <a:bodyPr>
            <a:normAutofit/>
          </a:bodyPr>
          <a:lstStyle/>
          <a:p>
            <a:pPr>
              <a:lnSpc>
                <a:spcPct val="107000"/>
              </a:lnSpc>
              <a:spcAft>
                <a:spcPts val="800"/>
              </a:spcAft>
            </a:pPr>
            <a:r>
              <a:rPr lang="en-US" sz="2800" b="1" dirty="0">
                <a:solidFill>
                  <a:srgbClr val="FF0000"/>
                </a:solidFill>
                <a:latin typeface="Georgia" panose="02040502050405020303" pitchFamily="18" charset="0"/>
                <a:ea typeface="Calibri" panose="020F0502020204030204" pitchFamily="34" charset="0"/>
                <a:cs typeface="Arial" panose="020B0604020202020204" pitchFamily="34" charset="0"/>
              </a:rPr>
              <a:t>This</a:t>
            </a:r>
            <a:r>
              <a:rPr lang="en-US" sz="2800" dirty="0">
                <a:latin typeface="Georgia" panose="02040502050405020303" pitchFamily="18" charset="0"/>
                <a:ea typeface="Calibri" panose="020F0502020204030204" pitchFamily="34" charset="0"/>
                <a:cs typeface="Arial" panose="020B0604020202020204" pitchFamily="34" charset="0"/>
              </a:rPr>
              <a:t> is also used to refer forward to something new that is going to happen or be said.</a:t>
            </a:r>
            <a:endParaRPr lang="ro-RO" sz="2800" dirty="0">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US" sz="2800" b="1" dirty="0">
                <a:solidFill>
                  <a:srgbClr val="FF0000"/>
                </a:solidFill>
                <a:latin typeface="Georgia" panose="02040502050405020303" pitchFamily="18" charset="0"/>
                <a:ea typeface="Calibri" panose="020F0502020204030204" pitchFamily="34" charset="0"/>
                <a:cs typeface="Arial" panose="020B0604020202020204" pitchFamily="34" charset="0"/>
              </a:rPr>
              <a:t>That</a:t>
            </a:r>
            <a:r>
              <a:rPr lang="en-US" sz="2800" dirty="0">
                <a:latin typeface="Georgia" panose="02040502050405020303" pitchFamily="18" charset="0"/>
                <a:ea typeface="Calibri" panose="020F0502020204030204" pitchFamily="34" charset="0"/>
                <a:cs typeface="Arial" panose="020B0604020202020204" pitchFamily="34" charset="0"/>
              </a:rPr>
              <a:t> refers back to what has already happened or been said, with more emphasis than </a:t>
            </a:r>
            <a:r>
              <a:rPr lang="en-US" sz="2800" b="1" dirty="0">
                <a:solidFill>
                  <a:srgbClr val="FF0000"/>
                </a:solidFill>
                <a:latin typeface="Georgia" panose="02040502050405020303" pitchFamily="18" charset="0"/>
                <a:ea typeface="Calibri" panose="020F0502020204030204" pitchFamily="34" charset="0"/>
                <a:cs typeface="Arial" panose="020B0604020202020204" pitchFamily="34" charset="0"/>
              </a:rPr>
              <a:t>it</a:t>
            </a:r>
            <a:r>
              <a:rPr lang="en-US" sz="2800" b="1" dirty="0">
                <a:latin typeface="Georgia" panose="02040502050405020303" pitchFamily="18" charset="0"/>
                <a:ea typeface="Calibri" panose="020F0502020204030204" pitchFamily="34" charset="0"/>
                <a:cs typeface="Arial" panose="020B0604020202020204" pitchFamily="34" charset="0"/>
              </a:rPr>
              <a:t>.</a:t>
            </a:r>
            <a:endParaRPr lang="ro-RO" sz="2800" dirty="0">
              <a:latin typeface="Georgia" panose="02040502050405020303" pitchFamily="18" charset="0"/>
              <a:ea typeface="Calibri" panose="020F0502020204030204" pitchFamily="34" charset="0"/>
              <a:cs typeface="Arial" panose="020B0604020202020204" pitchFamily="34" charset="0"/>
            </a:endParaRPr>
          </a:p>
          <a:p>
            <a:pPr marL="0" indent="0">
              <a:buNone/>
            </a:pPr>
            <a:endParaRPr lang="ro-RO" sz="3200" dirty="0">
              <a:latin typeface="Georgia" panose="02040502050405020303" pitchFamily="18" charset="0"/>
            </a:endParaRPr>
          </a:p>
        </p:txBody>
      </p:sp>
      <p:sp>
        <p:nvSpPr>
          <p:cNvPr id="5" name="Content Placeholder 4">
            <a:extLst>
              <a:ext uri="{FF2B5EF4-FFF2-40B4-BE49-F238E27FC236}">
                <a16:creationId xmlns:a16="http://schemas.microsoft.com/office/drawing/2014/main" id="{D598FAB0-8391-4960-8A94-80A868BE0C18}"/>
              </a:ext>
            </a:extLst>
          </p:cNvPr>
          <p:cNvSpPr>
            <a:spLocks noGrp="1"/>
          </p:cNvSpPr>
          <p:nvPr>
            <p:ph sz="half" idx="2"/>
          </p:nvPr>
        </p:nvSpPr>
        <p:spPr>
          <a:xfrm>
            <a:off x="6172199" y="1825625"/>
            <a:ext cx="5641427" cy="4351338"/>
          </a:xfrm>
        </p:spPr>
        <p:txBody>
          <a:bodyPr>
            <a:normAutofit/>
          </a:bodyPr>
          <a:lstStyle/>
          <a:p>
            <a:pPr>
              <a:lnSpc>
                <a:spcPct val="107000"/>
              </a:lnSpc>
              <a:spcAft>
                <a:spcPts val="800"/>
              </a:spcAft>
            </a:pPr>
            <a:r>
              <a:rPr lang="en-US" sz="2800" i="1" dirty="0" err="1">
                <a:solidFill>
                  <a:srgbClr val="92D050"/>
                </a:solidFill>
                <a:latin typeface="Georgia" panose="02040502050405020303" pitchFamily="18" charset="0"/>
                <a:ea typeface="Calibri" panose="020F0502020204030204" pitchFamily="34" charset="0"/>
                <a:cs typeface="Arial" panose="020B0604020202020204" pitchFamily="34" charset="0"/>
              </a:rPr>
              <a:t>TeIl</a:t>
            </a:r>
            <a:r>
              <a:rPr lang="en-US" sz="2800" i="1" dirty="0">
                <a:solidFill>
                  <a:srgbClr val="92D050"/>
                </a:solidFill>
                <a:latin typeface="Georgia" panose="02040502050405020303" pitchFamily="18" charset="0"/>
                <a:ea typeface="Calibri" panose="020F0502020204030204" pitchFamily="34" charset="0"/>
                <a:cs typeface="Arial" panose="020B0604020202020204" pitchFamily="34" charset="0"/>
              </a:rPr>
              <a:t> me what you think about </a:t>
            </a:r>
            <a:r>
              <a:rPr lang="en-US" sz="2800" b="1" i="1" dirty="0">
                <a:solidFill>
                  <a:srgbClr val="92D050"/>
                </a:solidFill>
                <a:latin typeface="Georgia" panose="02040502050405020303" pitchFamily="18" charset="0"/>
                <a:ea typeface="Calibri" panose="020F0502020204030204" pitchFamily="34" charset="0"/>
                <a:cs typeface="Arial" panose="020B0604020202020204" pitchFamily="34" charset="0"/>
              </a:rPr>
              <a:t>this</a:t>
            </a:r>
            <a:r>
              <a:rPr lang="en-US" sz="2800" i="1" dirty="0">
                <a:solidFill>
                  <a:srgbClr val="92D050"/>
                </a:solidFill>
                <a:latin typeface="Georgia" panose="02040502050405020303" pitchFamily="18" charset="0"/>
                <a:ea typeface="Calibri" panose="020F0502020204030204" pitchFamily="34" charset="0"/>
                <a:cs typeface="Arial" panose="020B0604020202020204" pitchFamily="34" charset="0"/>
              </a:rPr>
              <a:t>: I thought I’d get a job in Spain for a few months.</a:t>
            </a:r>
            <a:endParaRPr lang="ro-RO" sz="2800" i="1" dirty="0">
              <a:solidFill>
                <a:srgbClr val="92D050"/>
              </a:solidFill>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US" sz="2800" i="1" dirty="0">
                <a:solidFill>
                  <a:srgbClr val="92D050"/>
                </a:solidFill>
                <a:latin typeface="Georgia" panose="02040502050405020303" pitchFamily="18" charset="0"/>
                <a:ea typeface="Calibri" panose="020F0502020204030204" pitchFamily="34" charset="0"/>
                <a:cs typeface="Arial" panose="020B0604020202020204" pitchFamily="34" charset="0"/>
              </a:rPr>
              <a:t>I thought I’d get a job in Spain for a few months. </a:t>
            </a:r>
            <a:r>
              <a:rPr lang="en-US" sz="2800" i="1" dirty="0" err="1">
                <a:solidFill>
                  <a:srgbClr val="92D050"/>
                </a:solidFill>
                <a:latin typeface="Georgia" panose="02040502050405020303" pitchFamily="18" charset="0"/>
                <a:ea typeface="Calibri" panose="020F0502020204030204" pitchFamily="34" charset="0"/>
                <a:cs typeface="Arial" panose="020B0604020202020204" pitchFamily="34" charset="0"/>
              </a:rPr>
              <a:t>TeII</a:t>
            </a:r>
            <a:r>
              <a:rPr lang="en-US" sz="2800" i="1" dirty="0">
                <a:solidFill>
                  <a:srgbClr val="92D050"/>
                </a:solidFill>
                <a:latin typeface="Georgia" panose="02040502050405020303" pitchFamily="18" charset="0"/>
                <a:ea typeface="Calibri" panose="020F0502020204030204" pitchFamily="34" charset="0"/>
                <a:cs typeface="Arial" panose="020B0604020202020204" pitchFamily="34" charset="0"/>
              </a:rPr>
              <a:t> me what you think about </a:t>
            </a:r>
            <a:r>
              <a:rPr lang="en-US" sz="2800" b="1" i="1" dirty="0">
                <a:solidFill>
                  <a:srgbClr val="92D050"/>
                </a:solidFill>
                <a:latin typeface="Georgia" panose="02040502050405020303" pitchFamily="18" charset="0"/>
                <a:ea typeface="Calibri" panose="020F0502020204030204" pitchFamily="34" charset="0"/>
                <a:cs typeface="Arial" panose="020B0604020202020204" pitchFamily="34" charset="0"/>
              </a:rPr>
              <a:t>that</a:t>
            </a:r>
            <a:r>
              <a:rPr lang="en-US" sz="2800" i="1" dirty="0">
                <a:solidFill>
                  <a:srgbClr val="92D050"/>
                </a:solidFill>
                <a:latin typeface="Georgia" panose="02040502050405020303" pitchFamily="18" charset="0"/>
                <a:ea typeface="Calibri" panose="020F0502020204030204" pitchFamily="34" charset="0"/>
                <a:cs typeface="Arial" panose="020B0604020202020204" pitchFamily="34" charset="0"/>
              </a:rPr>
              <a:t>.</a:t>
            </a:r>
            <a:endParaRPr lang="ro-RO" sz="3200" dirty="0">
              <a:solidFill>
                <a:srgbClr val="92D050"/>
              </a:solidFill>
            </a:endParaRPr>
          </a:p>
        </p:txBody>
      </p:sp>
    </p:spTree>
    <p:extLst>
      <p:ext uri="{BB962C8B-B14F-4D97-AF65-F5344CB8AC3E}">
        <p14:creationId xmlns:p14="http://schemas.microsoft.com/office/powerpoint/2010/main" val="800653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7B983-8354-46BD-A68A-C7F12019F6C4}"/>
              </a:ext>
            </a:extLst>
          </p:cNvPr>
          <p:cNvSpPr>
            <a:spLocks noGrp="1"/>
          </p:cNvSpPr>
          <p:nvPr>
            <p:ph type="title"/>
          </p:nvPr>
        </p:nvSpPr>
        <p:spPr/>
        <p:txBody>
          <a:bodyPr>
            <a:normAutofit/>
          </a:bodyPr>
          <a:lstStyle/>
          <a:p>
            <a:r>
              <a:rPr lang="en-US" sz="4000" b="1" dirty="0">
                <a:solidFill>
                  <a:schemeClr val="tx1"/>
                </a:solidFill>
                <a:latin typeface="Georgia" panose="02040502050405020303" pitchFamily="18" charset="0"/>
                <a:ea typeface="Calibri" panose="020F0502020204030204" pitchFamily="34" charset="0"/>
                <a:cs typeface="Arial" panose="020B0604020202020204" pitchFamily="34" charset="0"/>
              </a:rPr>
              <a:t>Special word order: </a:t>
            </a:r>
            <a:r>
              <a:rPr lang="en-US" sz="4000" b="1" dirty="0">
                <a:solidFill>
                  <a:srgbClr val="FF0000"/>
                </a:solidFill>
                <a:latin typeface="Georgia" panose="02040502050405020303" pitchFamily="18" charset="0"/>
                <a:ea typeface="Calibri" panose="020F0502020204030204" pitchFamily="34" charset="0"/>
                <a:cs typeface="Arial" panose="020B0604020202020204" pitchFamily="34" charset="0"/>
              </a:rPr>
              <a:t>fronting</a:t>
            </a:r>
            <a:endParaRPr lang="ro-RO" sz="4000" dirty="0">
              <a:latin typeface="Georgia" panose="02040502050405020303" pitchFamily="18" charset="0"/>
            </a:endParaRPr>
          </a:p>
        </p:txBody>
      </p:sp>
      <p:sp>
        <p:nvSpPr>
          <p:cNvPr id="3" name="Content Placeholder 2">
            <a:extLst>
              <a:ext uri="{FF2B5EF4-FFF2-40B4-BE49-F238E27FC236}">
                <a16:creationId xmlns:a16="http://schemas.microsoft.com/office/drawing/2014/main" id="{32B3DF1C-6B70-4796-97D3-84F36D18F18B}"/>
              </a:ext>
            </a:extLst>
          </p:cNvPr>
          <p:cNvSpPr>
            <a:spLocks noGrp="1"/>
          </p:cNvSpPr>
          <p:nvPr>
            <p:ph idx="1"/>
          </p:nvPr>
        </p:nvSpPr>
        <p:spPr>
          <a:xfrm>
            <a:off x="639453" y="1965960"/>
            <a:ext cx="10882614" cy="4210579"/>
          </a:xfrm>
        </p:spPr>
        <p:txBody>
          <a:bodyPr>
            <a:normAutofit fontScale="92500" lnSpcReduction="20000"/>
          </a:bodyPr>
          <a:lstStyle/>
          <a:p>
            <a:pPr marL="0" indent="0">
              <a:lnSpc>
                <a:spcPct val="107000"/>
              </a:lnSpc>
              <a:spcAft>
                <a:spcPts val="800"/>
              </a:spcAft>
              <a:buNone/>
            </a:pPr>
            <a:r>
              <a:rPr lang="en-US" sz="2800" dirty="0">
                <a:solidFill>
                  <a:schemeClr val="tx1"/>
                </a:solidFill>
                <a:latin typeface="Georgia" panose="02040502050405020303" pitchFamily="18" charset="0"/>
                <a:ea typeface="Calibri" panose="020F0502020204030204" pitchFamily="34" charset="0"/>
                <a:cs typeface="Arial" panose="020B0604020202020204" pitchFamily="34" charset="0"/>
              </a:rPr>
              <a:t>FRONTING AND TOPICALISATION. Affirmative sentences usually begin with a </a:t>
            </a:r>
            <a:r>
              <a:rPr lang="en-US" sz="2800" dirty="0">
                <a:solidFill>
                  <a:srgbClr val="FF0000"/>
                </a:solidFill>
                <a:latin typeface="Georgia" panose="02040502050405020303" pitchFamily="18" charset="0"/>
                <a:ea typeface="Calibri" panose="020F0502020204030204" pitchFamily="34" charset="0"/>
                <a:cs typeface="Arial" panose="020B0604020202020204" pitchFamily="34" charset="0"/>
              </a:rPr>
              <a:t>grammatical subject.</a:t>
            </a:r>
            <a:endParaRPr lang="ro-RO" sz="2800" dirty="0">
              <a:solidFill>
                <a:srgbClr val="FF000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	We</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 have already discussed that question at some length.</a:t>
            </a:r>
            <a:endPar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	My</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 father just can't stand people like that.</a:t>
            </a:r>
            <a:endPar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dirty="0">
                <a:solidFill>
                  <a:schemeClr val="tx1"/>
                </a:solidFill>
                <a:latin typeface="Georgia" panose="02040502050405020303" pitchFamily="18" charset="0"/>
                <a:ea typeface="Calibri" panose="020F0502020204030204" pitchFamily="34" charset="0"/>
                <a:cs typeface="Arial" panose="020B0604020202020204" pitchFamily="34" charset="0"/>
              </a:rPr>
              <a:t>If we begin a sentence with something else (</a:t>
            </a:r>
            <a:r>
              <a:rPr lang="en-US" sz="2800" dirty="0">
                <a:solidFill>
                  <a:srgbClr val="FF0000"/>
                </a:solidFill>
                <a:latin typeface="Georgia" panose="02040502050405020303" pitchFamily="18" charset="0"/>
                <a:ea typeface="Calibri" panose="020F0502020204030204" pitchFamily="34" charset="0"/>
                <a:cs typeface="Arial" panose="020B0604020202020204" pitchFamily="34" charset="0"/>
              </a:rPr>
              <a:t>'fronting</a:t>
            </a:r>
            <a:r>
              <a:rPr lang="en-US" sz="2800" dirty="0">
                <a:solidFill>
                  <a:schemeClr val="tx1"/>
                </a:solidFill>
                <a:latin typeface="Georgia" panose="02040502050405020303" pitchFamily="18" charset="0"/>
                <a:ea typeface="Calibri" panose="020F0502020204030204" pitchFamily="34" charset="0"/>
                <a:cs typeface="Arial" panose="020B0604020202020204" pitchFamily="34" charset="0"/>
              </a:rPr>
              <a:t>') this is often to give it emphasis, and to</a:t>
            </a:r>
            <a:r>
              <a:rPr lang="en-150" sz="2800" dirty="0">
                <a:solidFill>
                  <a:schemeClr val="tx1"/>
                </a:solidFill>
                <a:latin typeface="Georgia" panose="02040502050405020303" pitchFamily="18" charset="0"/>
                <a:ea typeface="Calibri" panose="020F0502020204030204" pitchFamily="34" charset="0"/>
                <a:cs typeface="Arial" panose="020B0604020202020204" pitchFamily="34" charset="0"/>
              </a:rPr>
              <a:t> </a:t>
            </a:r>
            <a:r>
              <a:rPr lang="en-US" sz="2800" dirty="0">
                <a:solidFill>
                  <a:schemeClr val="tx1"/>
                </a:solidFill>
                <a:latin typeface="Georgia" panose="02040502050405020303" pitchFamily="18" charset="0"/>
                <a:ea typeface="Calibri" panose="020F0502020204030204" pitchFamily="34" charset="0"/>
                <a:cs typeface="Arial" panose="020B0604020202020204" pitchFamily="34" charset="0"/>
              </a:rPr>
              <a:t>make it the topic the thing we are talking about - even though it is not the grammatical subject.</a:t>
            </a:r>
            <a:endParaRPr lang="ro-RO" sz="28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That question</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 we have already discussed at some length.</a:t>
            </a:r>
            <a:endParaRPr lang="ro-RO" i="1" dirty="0">
              <a:solidFill>
                <a:srgbClr val="00B050"/>
              </a:solidFill>
              <a:latin typeface="Georgia" panose="02040502050405020303"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71134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6119E60-54D2-4B6F-B25D-932697A28882}"/>
              </a:ext>
            </a:extLst>
          </p:cNvPr>
          <p:cNvSpPr/>
          <p:nvPr/>
        </p:nvSpPr>
        <p:spPr>
          <a:xfrm>
            <a:off x="934065" y="766732"/>
            <a:ext cx="11071122" cy="5324535"/>
          </a:xfrm>
          <a:prstGeom prst="rect">
            <a:avLst/>
          </a:prstGeom>
        </p:spPr>
        <p:txBody>
          <a:bodyPr wrap="square">
            <a:spAutoFit/>
          </a:bodyPr>
          <a:lstStyle/>
          <a:p>
            <a:r>
              <a:rPr lang="en-US" sz="4400" b="1" dirty="0">
                <a:latin typeface="Georgia" panose="02040502050405020303" pitchFamily="18" charset="0"/>
              </a:rPr>
              <a:t>Four basic types of sentences: </a:t>
            </a:r>
          </a:p>
          <a:p>
            <a:endParaRPr lang="en-US" sz="4400" dirty="0">
              <a:latin typeface="Georgia" panose="02040502050405020303" pitchFamily="18" charset="0"/>
            </a:endParaRPr>
          </a:p>
          <a:p>
            <a:r>
              <a:rPr lang="en-US" sz="3600" dirty="0">
                <a:latin typeface="Georgia" panose="02040502050405020303" pitchFamily="18" charset="0"/>
              </a:rPr>
              <a:t>Simple</a:t>
            </a:r>
          </a:p>
          <a:p>
            <a:endParaRPr lang="en-US" sz="3600" dirty="0">
              <a:latin typeface="Georgia" panose="02040502050405020303" pitchFamily="18" charset="0"/>
            </a:endParaRPr>
          </a:p>
          <a:p>
            <a:r>
              <a:rPr lang="en-US" sz="3600" dirty="0">
                <a:latin typeface="Georgia" panose="02040502050405020303" pitchFamily="18" charset="0"/>
              </a:rPr>
              <a:t>Compound</a:t>
            </a:r>
          </a:p>
          <a:p>
            <a:endParaRPr lang="en-US" sz="3600" dirty="0">
              <a:latin typeface="Georgia" panose="02040502050405020303" pitchFamily="18" charset="0"/>
            </a:endParaRPr>
          </a:p>
          <a:p>
            <a:r>
              <a:rPr lang="en-US" sz="3600" dirty="0">
                <a:latin typeface="Georgia" panose="02040502050405020303" pitchFamily="18" charset="0"/>
              </a:rPr>
              <a:t>Complex</a:t>
            </a:r>
          </a:p>
          <a:p>
            <a:endParaRPr lang="en-US" sz="3600" dirty="0">
              <a:latin typeface="Georgia" panose="02040502050405020303" pitchFamily="18" charset="0"/>
            </a:endParaRPr>
          </a:p>
          <a:p>
            <a:r>
              <a:rPr lang="en-US" sz="3600" dirty="0">
                <a:latin typeface="Georgia" panose="02040502050405020303" pitchFamily="18" charset="0"/>
              </a:rPr>
              <a:t>Compound-complex</a:t>
            </a:r>
          </a:p>
        </p:txBody>
      </p:sp>
    </p:spTree>
    <p:extLst>
      <p:ext uri="{BB962C8B-B14F-4D97-AF65-F5344CB8AC3E}">
        <p14:creationId xmlns:p14="http://schemas.microsoft.com/office/powerpoint/2010/main" val="3859887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D9822-49F7-4EED-9FB8-BB00D5342FD2}"/>
              </a:ext>
            </a:extLst>
          </p:cNvPr>
          <p:cNvSpPr>
            <a:spLocks noGrp="1"/>
          </p:cNvSpPr>
          <p:nvPr>
            <p:ph type="title"/>
          </p:nvPr>
        </p:nvSpPr>
        <p:spPr/>
        <p:txBody>
          <a:bodyPr>
            <a:normAutofit/>
          </a:bodyPr>
          <a:lstStyle/>
          <a:p>
            <a:r>
              <a:rPr lang="en-US" sz="3600" b="1" dirty="0">
                <a:solidFill>
                  <a:schemeClr val="tx1"/>
                </a:solidFill>
                <a:latin typeface="Georgia" panose="02040502050405020303" pitchFamily="18" charset="0"/>
                <a:ea typeface="Calibri" panose="020F0502020204030204" pitchFamily="34" charset="0"/>
                <a:cs typeface="Arial" panose="020B0604020202020204" pitchFamily="34" charset="0"/>
              </a:rPr>
              <a:t>Special word order: </a:t>
            </a:r>
            <a:r>
              <a:rPr lang="en-US" sz="3600" b="1" dirty="0">
                <a:solidFill>
                  <a:srgbClr val="FF0000"/>
                </a:solidFill>
                <a:latin typeface="Georgia" panose="02040502050405020303" pitchFamily="18" charset="0"/>
                <a:ea typeface="Calibri" panose="020F0502020204030204" pitchFamily="34" charset="0"/>
                <a:cs typeface="Arial" panose="020B0604020202020204" pitchFamily="34" charset="0"/>
              </a:rPr>
              <a:t>fronting</a:t>
            </a:r>
            <a:endParaRPr lang="ro-RO" sz="3600" b="1" dirty="0"/>
          </a:p>
        </p:txBody>
      </p:sp>
      <p:sp>
        <p:nvSpPr>
          <p:cNvPr id="3" name="Content Placeholder 2">
            <a:extLst>
              <a:ext uri="{FF2B5EF4-FFF2-40B4-BE49-F238E27FC236}">
                <a16:creationId xmlns:a16="http://schemas.microsoft.com/office/drawing/2014/main" id="{528895FE-FAFE-455F-A34C-3727468AC52C}"/>
              </a:ext>
            </a:extLst>
          </p:cNvPr>
          <p:cNvSpPr>
            <a:spLocks noGrp="1"/>
          </p:cNvSpPr>
          <p:nvPr>
            <p:ph idx="1"/>
          </p:nvPr>
        </p:nvSpPr>
        <p:spPr/>
        <p:txBody>
          <a:bodyPr>
            <a:normAutofit/>
          </a:bodyPr>
          <a:lstStyle/>
          <a:p>
            <a:pPr marL="0" indent="0">
              <a:lnSpc>
                <a:spcPct val="107000"/>
              </a:lnSpc>
              <a:spcAft>
                <a:spcPts val="800"/>
              </a:spcAft>
              <a:buNone/>
            </a:pPr>
            <a:r>
              <a:rPr lang="en-US" sz="2800" dirty="0">
                <a:solidFill>
                  <a:schemeClr val="tx1"/>
                </a:solidFill>
                <a:latin typeface="Georgia" panose="02040502050405020303" pitchFamily="18" charset="0"/>
                <a:ea typeface="Calibri" panose="020F0502020204030204" pitchFamily="34" charset="0"/>
                <a:cs typeface="Arial" panose="020B0604020202020204" pitchFamily="34" charset="0"/>
              </a:rPr>
              <a:t>Fronting is not particularly common in written English - we generally prefer to find ways of making the topic the grammatical subject.</a:t>
            </a:r>
            <a:endParaRPr lang="ro-RO" sz="28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That question</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 has already been discussed at some length.</a:t>
            </a:r>
            <a:endPar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That question</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 has already received lengthy discussion.</a:t>
            </a:r>
            <a:endPar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buNone/>
            </a:pPr>
            <a:endParaRPr lang="ro-RO" sz="3200" dirty="0"/>
          </a:p>
        </p:txBody>
      </p:sp>
    </p:spTree>
    <p:extLst>
      <p:ext uri="{BB962C8B-B14F-4D97-AF65-F5344CB8AC3E}">
        <p14:creationId xmlns:p14="http://schemas.microsoft.com/office/powerpoint/2010/main" val="40005256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293049-9B99-48C6-906D-CC4A24E2B103}"/>
              </a:ext>
            </a:extLst>
          </p:cNvPr>
          <p:cNvSpPr>
            <a:spLocks noGrp="1"/>
          </p:cNvSpPr>
          <p:nvPr>
            <p:ph idx="4294967295"/>
          </p:nvPr>
        </p:nvSpPr>
        <p:spPr>
          <a:xfrm>
            <a:off x="422788" y="619431"/>
            <a:ext cx="11179278" cy="5771537"/>
          </a:xfrm>
        </p:spPr>
        <p:txBody>
          <a:bodyPr>
            <a:normAutofit fontScale="77500" lnSpcReduction="20000"/>
          </a:bodyPr>
          <a:lstStyle/>
          <a:p>
            <a:pPr marL="0" indent="0">
              <a:lnSpc>
                <a:spcPct val="107000"/>
              </a:lnSpc>
              <a:spcAft>
                <a:spcPts val="800"/>
              </a:spcAft>
              <a:buNone/>
            </a:pPr>
            <a:r>
              <a:rPr lang="en-US" sz="2800" dirty="0">
                <a:solidFill>
                  <a:schemeClr val="tx1"/>
                </a:solidFill>
                <a:latin typeface="Georgia" panose="02040502050405020303" pitchFamily="18" charset="0"/>
                <a:ea typeface="Calibri" panose="020F0502020204030204" pitchFamily="34" charset="0"/>
                <a:cs typeface="Arial" panose="020B0604020202020204" pitchFamily="34" charset="0"/>
              </a:rPr>
              <a:t>But fronting something that is not the subject is very common in speech.</a:t>
            </a:r>
            <a:endParaRPr lang="ro-RO" sz="28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That question</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 - well, look, we've already gone over it again and again, haven't we?</a:t>
            </a:r>
            <a:endPar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People like that</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 my father just can't stand.</a:t>
            </a:r>
            <a:endPar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endParaRPr lang="en-US" sz="2800" dirty="0">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dirty="0">
                <a:solidFill>
                  <a:schemeClr val="tx1"/>
                </a:solidFill>
                <a:latin typeface="Georgia" panose="02040502050405020303" pitchFamily="18" charset="0"/>
                <a:ea typeface="Calibri" panose="020F0502020204030204" pitchFamily="34" charset="0"/>
                <a:cs typeface="Arial" panose="020B0604020202020204" pitchFamily="34" charset="0"/>
              </a:rPr>
              <a:t>Question-word clauses are often fronted.</a:t>
            </a:r>
            <a:endParaRPr lang="ro-RO" sz="28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What I'm going to do next</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 I just don't know.</a:t>
            </a:r>
            <a:endPar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4572000">
              <a:lnSpc>
                <a:spcPct val="107000"/>
              </a:lnSpc>
              <a:spcAft>
                <a:spcPts val="800"/>
              </a:spcAft>
              <a:buNone/>
            </a:pPr>
            <a:r>
              <a:rPr lang="en-US" sz="2800" dirty="0">
                <a:solidFill>
                  <a:schemeClr val="tx1"/>
                </a:solidFill>
                <a:latin typeface="Georgia" panose="02040502050405020303" pitchFamily="18" charset="0"/>
                <a:ea typeface="Calibri" panose="020F0502020204030204" pitchFamily="34" charset="0"/>
                <a:cs typeface="Arial" panose="020B0604020202020204" pitchFamily="34" charset="0"/>
              </a:rPr>
              <a:t>Rewrite fronting the words in italics :</a:t>
            </a:r>
            <a:endParaRPr lang="ro-RO" sz="28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4572000">
              <a:lnSpc>
                <a:spcPct val="107000"/>
              </a:lnSpc>
              <a:spcAft>
                <a:spcPts val="800"/>
              </a:spcAft>
              <a:buNone/>
            </a:pPr>
            <a:r>
              <a:rPr lang="en-US" sz="2800" dirty="0">
                <a:solidFill>
                  <a:srgbClr val="00B050"/>
                </a:solidFill>
                <a:latin typeface="Georgia" panose="02040502050405020303" pitchFamily="18" charset="0"/>
                <a:ea typeface="Calibri" panose="020F0502020204030204" pitchFamily="34" charset="0"/>
                <a:cs typeface="Arial" panose="020B0604020202020204" pitchFamily="34" charset="0"/>
              </a:rPr>
              <a:t>We had </a:t>
            </a: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a very good lesson</a:t>
            </a:r>
            <a:r>
              <a:rPr lang="en-US" sz="2800" b="1" dirty="0">
                <a:solidFill>
                  <a:srgbClr val="00B050"/>
                </a:solidFill>
                <a:latin typeface="Georgia" panose="02040502050405020303" pitchFamily="18" charset="0"/>
                <a:ea typeface="Calibri" panose="020F0502020204030204" pitchFamily="34" charset="0"/>
                <a:cs typeface="Arial" panose="020B0604020202020204" pitchFamily="34" charset="0"/>
              </a:rPr>
              <a:t> </a:t>
            </a:r>
            <a:r>
              <a:rPr lang="en-US" sz="2800" dirty="0">
                <a:solidFill>
                  <a:srgbClr val="00B050"/>
                </a:solidFill>
                <a:latin typeface="Georgia" panose="02040502050405020303" pitchFamily="18" charset="0"/>
                <a:ea typeface="Calibri" panose="020F0502020204030204" pitchFamily="34" charset="0"/>
                <a:cs typeface="Arial" panose="020B0604020202020204" pitchFamily="34" charset="0"/>
              </a:rPr>
              <a:t>this morning.</a:t>
            </a:r>
            <a:endParaRPr lang="ro-RO" sz="2800"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4572000">
              <a:lnSpc>
                <a:spcPct val="107000"/>
              </a:lnSpc>
              <a:spcAft>
                <a:spcPts val="800"/>
              </a:spcAft>
              <a:buNone/>
            </a:pPr>
            <a:r>
              <a:rPr lang="en-US" sz="2800" dirty="0">
                <a:solidFill>
                  <a:srgbClr val="00B050"/>
                </a:solidFill>
                <a:latin typeface="Georgia" panose="02040502050405020303" pitchFamily="18" charset="0"/>
                <a:ea typeface="Calibri" panose="020F0502020204030204" pitchFamily="34" charset="0"/>
                <a:cs typeface="Arial" panose="020B0604020202020204" pitchFamily="34" charset="0"/>
              </a:rPr>
              <a:t>That does me </a:t>
            </a: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a fat lot of good</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a:t>
            </a:r>
            <a:endPar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1700213">
              <a:lnSpc>
                <a:spcPct val="107000"/>
              </a:lnSpc>
              <a:spcAft>
                <a:spcPts val="800"/>
              </a:spcAft>
              <a:buNone/>
            </a:pP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(A very good les</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s</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o</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n</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 </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w</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e </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h</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a</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d</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 </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t</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h</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i</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s </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m</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o</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r</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n</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i</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n</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g</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 </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A</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 f</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a</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t lot of g</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o</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o</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d</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 </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t</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h</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a</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t </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d</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o</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e</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s </a:t>
            </a:r>
            <a:r>
              <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rPr>
              <a:t>m</a:t>
            </a:r>
            <a:r>
              <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rPr>
              <a:t>e.) </a:t>
            </a:r>
            <a:endParaRPr lang="ro-RO" sz="2800"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buNone/>
            </a:pPr>
            <a:endParaRPr lang="ro-RO" dirty="0"/>
          </a:p>
        </p:txBody>
      </p:sp>
    </p:spTree>
    <p:extLst>
      <p:ext uri="{BB962C8B-B14F-4D97-AF65-F5344CB8AC3E}">
        <p14:creationId xmlns:p14="http://schemas.microsoft.com/office/powerpoint/2010/main" val="923083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885BF-476D-4C73-ABD4-CF4A9D9CEB87}"/>
              </a:ext>
            </a:extLst>
          </p:cNvPr>
          <p:cNvSpPr>
            <a:spLocks noGrp="1"/>
          </p:cNvSpPr>
          <p:nvPr>
            <p:ph type="title"/>
          </p:nvPr>
        </p:nvSpPr>
        <p:spPr/>
        <p:txBody>
          <a:bodyPr>
            <a:normAutofit/>
          </a:bodyPr>
          <a:lstStyle/>
          <a:p>
            <a:r>
              <a:rPr lang="en-US" sz="4000" b="1" dirty="0">
                <a:solidFill>
                  <a:schemeClr val="tx1"/>
                </a:solidFill>
                <a:latin typeface="Georgia" panose="02040502050405020303" pitchFamily="18" charset="0"/>
                <a:ea typeface="Calibri" panose="020F0502020204030204" pitchFamily="34" charset="0"/>
                <a:cs typeface="Arial" panose="020B0604020202020204" pitchFamily="34" charset="0"/>
              </a:rPr>
              <a:t>Special word order: </a:t>
            </a:r>
            <a:r>
              <a:rPr lang="en-US" sz="4000" b="1" dirty="0">
                <a:solidFill>
                  <a:srgbClr val="FF0000"/>
                </a:solidFill>
                <a:latin typeface="Georgia" panose="02040502050405020303" pitchFamily="18" charset="0"/>
                <a:ea typeface="Calibri" panose="020F0502020204030204" pitchFamily="34" charset="0"/>
                <a:cs typeface="Arial" panose="020B0604020202020204" pitchFamily="34" charset="0"/>
              </a:rPr>
              <a:t>inversion</a:t>
            </a:r>
            <a:endParaRPr lang="ro-RO" sz="4000" b="1" dirty="0">
              <a:solidFill>
                <a:srgbClr val="FF0000"/>
              </a:solidFill>
              <a:latin typeface="Georgia" panose="02040502050405020303" pitchFamily="18" charset="0"/>
            </a:endParaRPr>
          </a:p>
        </p:txBody>
      </p:sp>
      <p:sp>
        <p:nvSpPr>
          <p:cNvPr id="3" name="Content Placeholder 2">
            <a:extLst>
              <a:ext uri="{FF2B5EF4-FFF2-40B4-BE49-F238E27FC236}">
                <a16:creationId xmlns:a16="http://schemas.microsoft.com/office/drawing/2014/main" id="{46F3F54E-C68C-48B7-B79D-6A13E1469D76}"/>
              </a:ext>
            </a:extLst>
          </p:cNvPr>
          <p:cNvSpPr>
            <a:spLocks noGrp="1"/>
          </p:cNvSpPr>
          <p:nvPr>
            <p:ph idx="1"/>
          </p:nvPr>
        </p:nvSpPr>
        <p:spPr>
          <a:xfrm>
            <a:off x="658762" y="2057400"/>
            <a:ext cx="10357110" cy="4038600"/>
          </a:xfrm>
        </p:spPr>
        <p:txBody>
          <a:bodyPr/>
          <a:lstStyle/>
          <a:p>
            <a:pPr marL="0" indent="0">
              <a:lnSpc>
                <a:spcPct val="107000"/>
              </a:lnSpc>
              <a:spcAft>
                <a:spcPts val="800"/>
              </a:spcAft>
              <a:buNone/>
            </a:pP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We put auxiliary verbs before subjects (</a:t>
            </a:r>
            <a:r>
              <a:rPr lang="en-US" sz="2400" dirty="0">
                <a:solidFill>
                  <a:srgbClr val="FF0000"/>
                </a:solidFill>
                <a:latin typeface="Georgia" panose="02040502050405020303" pitchFamily="18" charset="0"/>
                <a:ea typeface="Calibri" panose="020F0502020204030204" pitchFamily="34" charset="0"/>
                <a:cs typeface="Arial" panose="020B0604020202020204" pitchFamily="34" charset="0"/>
              </a:rPr>
              <a:t>inversion</a:t>
            </a: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 ) in several structures - most commonly in questions and in clauses beginning </a:t>
            </a:r>
            <a:r>
              <a:rPr lang="en-US" sz="2400" b="1" dirty="0">
                <a:solidFill>
                  <a:schemeClr val="tx1"/>
                </a:solidFill>
                <a:latin typeface="Georgia" panose="02040502050405020303" pitchFamily="18" charset="0"/>
                <a:ea typeface="Calibri" panose="020F0502020204030204" pitchFamily="34" charset="0"/>
                <a:cs typeface="Arial" panose="020B0604020202020204" pitchFamily="34" charset="0"/>
              </a:rPr>
              <a:t>so/nor/neither</a:t>
            </a: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a:t>
            </a:r>
            <a:endParaRPr lang="ro-RO" sz="24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What time is it? Tired? </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So am I</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a:t>
            </a:r>
          </a:p>
          <a:p>
            <a:pPr marL="0" indent="0">
              <a:lnSpc>
                <a:spcPct val="107000"/>
              </a:lnSpc>
              <a:spcAft>
                <a:spcPts val="800"/>
              </a:spcAft>
              <a:buNone/>
            </a:pP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She can't swim, and </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nor/neither can I</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a:t>
            </a:r>
            <a:endParaRPr lang="ro-RO" sz="24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buNone/>
            </a:pPr>
            <a:endParaRPr lang="ro-RO" dirty="0"/>
          </a:p>
        </p:txBody>
      </p:sp>
    </p:spTree>
    <p:extLst>
      <p:ext uri="{BB962C8B-B14F-4D97-AF65-F5344CB8AC3E}">
        <p14:creationId xmlns:p14="http://schemas.microsoft.com/office/powerpoint/2010/main" val="21478219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5CB4B-95DE-4F57-BC22-BFC7F899D669}"/>
              </a:ext>
            </a:extLst>
          </p:cNvPr>
          <p:cNvSpPr>
            <a:spLocks noGrp="1"/>
          </p:cNvSpPr>
          <p:nvPr>
            <p:ph type="title"/>
          </p:nvPr>
        </p:nvSpPr>
        <p:spPr>
          <a:xfrm>
            <a:off x="1158240" y="359369"/>
            <a:ext cx="9875520" cy="904076"/>
          </a:xfrm>
        </p:spPr>
        <p:txBody>
          <a:bodyPr>
            <a:normAutofit/>
          </a:bodyPr>
          <a:lstStyle/>
          <a:p>
            <a:r>
              <a:rPr lang="en-US" sz="3600" b="1" dirty="0">
                <a:solidFill>
                  <a:schemeClr val="tx1"/>
                </a:solidFill>
                <a:latin typeface="Georgia" panose="02040502050405020303" pitchFamily="18" charset="0"/>
                <a:ea typeface="Calibri" panose="020F0502020204030204" pitchFamily="34" charset="0"/>
                <a:cs typeface="Arial" panose="020B0604020202020204" pitchFamily="34" charset="0"/>
              </a:rPr>
              <a:t>After fronted negative expressions</a:t>
            </a:r>
            <a:endParaRPr lang="ro-RO" sz="3600" dirty="0">
              <a:solidFill>
                <a:schemeClr val="tx1"/>
              </a:solidFill>
              <a:latin typeface="Georgia" panose="02040502050405020303" pitchFamily="18" charset="0"/>
            </a:endParaRPr>
          </a:p>
        </p:txBody>
      </p:sp>
      <p:sp>
        <p:nvSpPr>
          <p:cNvPr id="3" name="Content Placeholder 2">
            <a:extLst>
              <a:ext uri="{FF2B5EF4-FFF2-40B4-BE49-F238E27FC236}">
                <a16:creationId xmlns:a16="http://schemas.microsoft.com/office/drawing/2014/main" id="{217430D5-F3A4-4C80-BE44-C83CD5C4187E}"/>
              </a:ext>
            </a:extLst>
          </p:cNvPr>
          <p:cNvSpPr>
            <a:spLocks noGrp="1"/>
          </p:cNvSpPr>
          <p:nvPr>
            <p:ph idx="1"/>
          </p:nvPr>
        </p:nvSpPr>
        <p:spPr>
          <a:xfrm>
            <a:off x="363793" y="1170040"/>
            <a:ext cx="11493909" cy="5427406"/>
          </a:xfrm>
        </p:spPr>
        <p:txBody>
          <a:bodyPr>
            <a:noAutofit/>
          </a:bodyPr>
          <a:lstStyle/>
          <a:p>
            <a:pPr marL="0" indent="0">
              <a:lnSpc>
                <a:spcPct val="100000"/>
              </a:lnSpc>
              <a:spcAft>
                <a:spcPts val="800"/>
              </a:spcAft>
              <a:buNone/>
            </a:pPr>
            <a:r>
              <a:rPr lang="en-US" sz="2000" dirty="0">
                <a:solidFill>
                  <a:schemeClr val="tx1"/>
                </a:solidFill>
                <a:latin typeface="Georgia" panose="02040502050405020303" pitchFamily="18" charset="0"/>
                <a:ea typeface="Calibri" panose="020F0502020204030204" pitchFamily="34" charset="0"/>
                <a:cs typeface="Arial" panose="020B0604020202020204" pitchFamily="34" charset="0"/>
              </a:rPr>
              <a:t>If we put certain negative adverbs and </a:t>
            </a:r>
            <a:r>
              <a:rPr lang="en-US" sz="2000" dirty="0">
                <a:solidFill>
                  <a:srgbClr val="FF0000"/>
                </a:solidFill>
                <a:latin typeface="Georgia" panose="02040502050405020303" pitchFamily="18" charset="0"/>
                <a:ea typeface="Calibri" panose="020F0502020204030204" pitchFamily="34" charset="0"/>
                <a:cs typeface="Arial" panose="020B0604020202020204" pitchFamily="34" charset="0"/>
              </a:rPr>
              <a:t>adverbial expressions </a:t>
            </a:r>
            <a:r>
              <a:rPr lang="en-US" sz="2000" dirty="0">
                <a:solidFill>
                  <a:schemeClr val="tx1"/>
                </a:solidFill>
                <a:latin typeface="Georgia" panose="02040502050405020303" pitchFamily="18" charset="0"/>
                <a:ea typeface="Calibri" panose="020F0502020204030204" pitchFamily="34" charset="0"/>
                <a:cs typeface="Arial" panose="020B0604020202020204" pitchFamily="34" charset="0"/>
              </a:rPr>
              <a:t>at the beginning of a clause for emphasis, they are followed by</a:t>
            </a:r>
            <a:r>
              <a:rPr lang="en-US" sz="2000" dirty="0">
                <a:latin typeface="Georgia" panose="02040502050405020303" pitchFamily="18" charset="0"/>
                <a:ea typeface="Calibri" panose="020F0502020204030204" pitchFamily="34" charset="0"/>
                <a:cs typeface="Arial" panose="020B0604020202020204" pitchFamily="34" charset="0"/>
              </a:rPr>
              <a:t> </a:t>
            </a:r>
            <a:r>
              <a:rPr lang="en-US" sz="2000" b="1" dirty="0">
                <a:solidFill>
                  <a:srgbClr val="FF0000"/>
                </a:solidFill>
                <a:latin typeface="Georgia" panose="02040502050405020303" pitchFamily="18" charset="0"/>
                <a:ea typeface="Calibri" panose="020F0502020204030204" pitchFamily="34" charset="0"/>
                <a:cs typeface="Arial" panose="020B0604020202020204" pitchFamily="34" charset="0"/>
              </a:rPr>
              <a:t>auxiliary verb + subject</a:t>
            </a:r>
            <a:r>
              <a:rPr lang="en-US" sz="2000" dirty="0">
                <a:solidFill>
                  <a:srgbClr val="FF0000"/>
                </a:solidFill>
                <a:latin typeface="Georgia" panose="02040502050405020303" pitchFamily="18" charset="0"/>
                <a:ea typeface="Calibri" panose="020F0502020204030204" pitchFamily="34" charset="0"/>
                <a:cs typeface="Arial" panose="020B0604020202020204" pitchFamily="34" charset="0"/>
              </a:rPr>
              <a:t>.</a:t>
            </a:r>
            <a:endParaRPr lang="ro-RO" sz="2000" dirty="0">
              <a:solidFill>
                <a:srgbClr val="FF000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Aft>
                <a:spcPts val="800"/>
              </a:spcAft>
              <a:buNone/>
            </a:pPr>
            <a:r>
              <a:rPr lang="en-US" sz="2000" dirty="0">
                <a:solidFill>
                  <a:schemeClr val="tx1"/>
                </a:solidFill>
                <a:latin typeface="Georgia" panose="02040502050405020303" pitchFamily="18" charset="0"/>
                <a:ea typeface="Calibri" panose="020F0502020204030204" pitchFamily="34" charset="0"/>
                <a:cs typeface="Arial" panose="020B0604020202020204" pitchFamily="34" charset="0"/>
              </a:rPr>
              <a:t>This structure is usually rather formal.</a:t>
            </a:r>
            <a:endParaRPr lang="ro-RO" sz="20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Aft>
                <a:spcPts val="800"/>
              </a:spcAft>
              <a:buNone/>
            </a:pP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Under no circumstances </a:t>
            </a:r>
            <a:r>
              <a:rPr lang="en-US" sz="2000" b="1" i="1" dirty="0">
                <a:solidFill>
                  <a:srgbClr val="00B050"/>
                </a:solidFill>
                <a:latin typeface="Georgia" panose="02040502050405020303" pitchFamily="18" charset="0"/>
                <a:ea typeface="Calibri" panose="020F0502020204030204" pitchFamily="34" charset="0"/>
                <a:cs typeface="Arial" panose="020B0604020202020204" pitchFamily="34" charset="0"/>
              </a:rPr>
              <a:t>can we</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 cash cheques</a:t>
            </a:r>
            <a:r>
              <a:rPr lang="en-US" sz="2000" dirty="0">
                <a:solidFill>
                  <a:srgbClr val="00B050"/>
                </a:solidFill>
                <a:latin typeface="Georgia" panose="02040502050405020303" pitchFamily="18" charset="0"/>
                <a:ea typeface="Calibri" panose="020F0502020204030204" pitchFamily="34" charset="0"/>
                <a:cs typeface="Arial" panose="020B0604020202020204" pitchFamily="34" charset="0"/>
              </a:rPr>
              <a:t>.</a:t>
            </a:r>
            <a:endParaRPr lang="ro-RO" sz="2000"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Aft>
                <a:spcPts val="800"/>
              </a:spcAft>
              <a:buNone/>
            </a:pPr>
            <a:r>
              <a:rPr lang="en-US" sz="2000" dirty="0">
                <a:latin typeface="Georgia" panose="02040502050405020303" pitchFamily="18" charset="0"/>
                <a:ea typeface="Calibri" panose="020F0502020204030204" pitchFamily="34" charset="0"/>
                <a:cs typeface="Arial" panose="020B0604020202020204" pitchFamily="34" charset="0"/>
              </a:rPr>
              <a:t>(Not  </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Under no circumstances </a:t>
            </a:r>
            <a:r>
              <a:rPr lang="en-US" sz="2000" b="1" i="1" dirty="0">
                <a:solidFill>
                  <a:srgbClr val="00B050"/>
                </a:solidFill>
                <a:latin typeface="Georgia" panose="02040502050405020303" pitchFamily="18" charset="0"/>
                <a:ea typeface="Calibri" panose="020F0502020204030204" pitchFamily="34" charset="0"/>
                <a:cs typeface="Arial" panose="020B0604020202020204" pitchFamily="34" charset="0"/>
              </a:rPr>
              <a:t>we</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 </a:t>
            </a:r>
            <a:r>
              <a:rPr lang="en-US" sz="2000" b="1" i="1" dirty="0">
                <a:solidFill>
                  <a:srgbClr val="00B050"/>
                </a:solidFill>
                <a:latin typeface="Georgia" panose="02040502050405020303" pitchFamily="18" charset="0"/>
                <a:ea typeface="Calibri" panose="020F0502020204030204" pitchFamily="34" charset="0"/>
                <a:cs typeface="Arial" panose="020B0604020202020204" pitchFamily="34" charset="0"/>
              </a:rPr>
              <a:t>can </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cash cheques</a:t>
            </a:r>
            <a:r>
              <a:rPr lang="en-US" sz="2000" dirty="0">
                <a:latin typeface="Georgia" panose="02040502050405020303" pitchFamily="18" charset="0"/>
                <a:ea typeface="Calibri" panose="020F0502020204030204" pitchFamily="34" charset="0"/>
                <a:cs typeface="Arial" panose="020B0604020202020204" pitchFamily="34" charset="0"/>
              </a:rPr>
              <a:t>.)</a:t>
            </a:r>
          </a:p>
          <a:p>
            <a:pPr marL="0" indent="0">
              <a:lnSpc>
                <a:spcPct val="100000"/>
              </a:lnSpc>
              <a:spcAft>
                <a:spcPts val="800"/>
              </a:spcAft>
              <a:buNone/>
            </a:pPr>
            <a:endPar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Aft>
                <a:spcPts val="800"/>
              </a:spcAft>
              <a:buNone/>
            </a:pP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Until much later </a:t>
            </a:r>
            <a:r>
              <a:rPr lang="en-US" sz="2000" b="1" i="1" dirty="0">
                <a:solidFill>
                  <a:srgbClr val="00B050"/>
                </a:solidFill>
                <a:latin typeface="Georgia" panose="02040502050405020303" pitchFamily="18" charset="0"/>
                <a:ea typeface="Calibri" panose="020F0502020204030204" pitchFamily="34" charset="0"/>
                <a:cs typeface="Arial" panose="020B0604020202020204" pitchFamily="34" charset="0"/>
              </a:rPr>
              <a:t>did we</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 learn the truth.</a:t>
            </a:r>
            <a:endParaRPr lang="ro-RO" sz="20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Aft>
                <a:spcPts val="800"/>
              </a:spcAft>
              <a:buNone/>
            </a:pPr>
            <a:r>
              <a:rPr lang="en-US" sz="2000" dirty="0">
                <a:solidFill>
                  <a:schemeClr val="tx1"/>
                </a:solidFill>
                <a:latin typeface="Georgia" panose="02040502050405020303" pitchFamily="18" charset="0"/>
                <a:ea typeface="Calibri" panose="020F0502020204030204" pitchFamily="34" charset="0"/>
                <a:cs typeface="Arial" panose="020B0604020202020204" pitchFamily="34" charset="0"/>
              </a:rPr>
              <a:t>The same thing happens with </a:t>
            </a:r>
            <a:r>
              <a:rPr lang="en-US" sz="2000" b="1" i="1" dirty="0">
                <a:solidFill>
                  <a:srgbClr val="FF0000"/>
                </a:solidFill>
                <a:latin typeface="Georgia" panose="02040502050405020303" pitchFamily="18" charset="0"/>
                <a:ea typeface="Calibri" panose="020F0502020204030204" pitchFamily="34" charset="0"/>
                <a:cs typeface="Arial" panose="020B0604020202020204" pitchFamily="34" charset="0"/>
              </a:rPr>
              <a:t>seldom, little, never hardly (... when), scarcely (... when),</a:t>
            </a:r>
            <a:endParaRPr lang="ro-RO" sz="2000" b="1" dirty="0">
              <a:solidFill>
                <a:srgbClr val="FF000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Aft>
                <a:spcPts val="800"/>
              </a:spcAft>
              <a:buNone/>
            </a:pPr>
            <a:r>
              <a:rPr lang="en-US" sz="2000" b="1" i="1" dirty="0">
                <a:solidFill>
                  <a:srgbClr val="FF0000"/>
                </a:solidFill>
                <a:latin typeface="Georgia" panose="02040502050405020303" pitchFamily="18" charset="0"/>
                <a:ea typeface="Calibri" panose="020F0502020204030204" pitchFamily="34" charset="0"/>
                <a:cs typeface="Arial" panose="020B0604020202020204" pitchFamily="34" charset="0"/>
              </a:rPr>
              <a:t>no sooner (... than), not only</a:t>
            </a:r>
            <a:r>
              <a:rPr lang="en-US" sz="2000" b="1" dirty="0">
                <a:solidFill>
                  <a:srgbClr val="FF0000"/>
                </a:solidFill>
                <a:latin typeface="Georgia" panose="02040502050405020303" pitchFamily="18" charset="0"/>
                <a:ea typeface="Calibri" panose="020F0502020204030204" pitchFamily="34" charset="0"/>
                <a:cs typeface="Arial" panose="020B0604020202020204" pitchFamily="34" charset="0"/>
              </a:rPr>
              <a:t> and </a:t>
            </a:r>
            <a:r>
              <a:rPr lang="en-US" sz="2000" b="1" i="1" dirty="0">
                <a:solidFill>
                  <a:srgbClr val="FF0000"/>
                </a:solidFill>
                <a:latin typeface="Georgia" panose="02040502050405020303" pitchFamily="18" charset="0"/>
                <a:ea typeface="Calibri" panose="020F0502020204030204" pitchFamily="34" charset="0"/>
                <a:cs typeface="Arial" panose="020B0604020202020204" pitchFamily="34" charset="0"/>
              </a:rPr>
              <a:t>only</a:t>
            </a:r>
            <a:r>
              <a:rPr lang="en-US" sz="2000" b="1" dirty="0">
                <a:solidFill>
                  <a:srgbClr val="FF0000"/>
                </a:solidFill>
                <a:latin typeface="Georgia" panose="02040502050405020303" pitchFamily="18" charset="0"/>
                <a:ea typeface="Calibri" panose="020F0502020204030204" pitchFamily="34" charset="0"/>
                <a:cs typeface="Arial" panose="020B0604020202020204" pitchFamily="34" charset="0"/>
              </a:rPr>
              <a:t> + time expression.</a:t>
            </a:r>
          </a:p>
          <a:p>
            <a:pPr marL="0" indent="0">
              <a:lnSpc>
                <a:spcPct val="100000"/>
              </a:lnSpc>
              <a:spcAft>
                <a:spcPts val="800"/>
              </a:spcAft>
              <a:buNone/>
            </a:pPr>
            <a:r>
              <a:rPr lang="en-US" sz="2000" b="1" dirty="0">
                <a:solidFill>
                  <a:srgbClr val="FF0000"/>
                </a:solidFill>
                <a:latin typeface="Georgia" panose="02040502050405020303" pitchFamily="18" charset="0"/>
                <a:ea typeface="Calibri" panose="020F0502020204030204" pitchFamily="34" charset="0"/>
                <a:cs typeface="Arial" panose="020B0604020202020204" pitchFamily="34" charset="0"/>
              </a:rPr>
              <a:t> </a:t>
            </a:r>
            <a:r>
              <a:rPr lang="en-US" sz="2000" dirty="0">
                <a:solidFill>
                  <a:schemeClr val="tx1"/>
                </a:solidFill>
                <a:latin typeface="Georgia" panose="02040502050405020303" pitchFamily="18" charset="0"/>
                <a:ea typeface="Calibri" panose="020F0502020204030204" pitchFamily="34" charset="0"/>
                <a:cs typeface="Arial" panose="020B0604020202020204" pitchFamily="34" charset="0"/>
              </a:rPr>
              <a:t>These structures are formal and literary.</a:t>
            </a:r>
            <a:endParaRPr lang="ro-RO" sz="2000" dirty="0">
              <a:solidFill>
                <a:schemeClr val="tx1"/>
              </a:solidFill>
              <a:latin typeface="Georgia" panose="02040502050405020303"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282408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99EC7-B3F8-4CAF-A1ED-83C29FBA08F8}"/>
              </a:ext>
            </a:extLst>
          </p:cNvPr>
          <p:cNvSpPr>
            <a:spLocks noGrp="1"/>
          </p:cNvSpPr>
          <p:nvPr>
            <p:ph type="title"/>
          </p:nvPr>
        </p:nvSpPr>
        <p:spPr/>
        <p:txBody>
          <a:bodyPr>
            <a:normAutofit/>
          </a:bodyPr>
          <a:lstStyle/>
          <a:p>
            <a:r>
              <a:rPr lang="en-US" sz="3600" b="1" dirty="0">
                <a:solidFill>
                  <a:schemeClr val="tx1"/>
                </a:solidFill>
                <a:latin typeface="Georgia" panose="02040502050405020303" pitchFamily="18" charset="0"/>
                <a:ea typeface="Calibri" panose="020F0502020204030204" pitchFamily="34" charset="0"/>
                <a:cs typeface="Arial" panose="020B0604020202020204" pitchFamily="34" charset="0"/>
              </a:rPr>
              <a:t>after </a:t>
            </a:r>
            <a:r>
              <a:rPr lang="en-US" sz="3600" b="1" i="1" dirty="0">
                <a:solidFill>
                  <a:schemeClr val="tx1"/>
                </a:solidFill>
                <a:latin typeface="Georgia" panose="02040502050405020303" pitchFamily="18" charset="0"/>
                <a:ea typeface="Calibri" panose="020F0502020204030204" pitchFamily="34" charset="0"/>
                <a:cs typeface="Arial" panose="020B0604020202020204" pitchFamily="34" charset="0"/>
              </a:rPr>
              <a:t>so</a:t>
            </a:r>
            <a:r>
              <a:rPr lang="en-US" sz="3600" b="1" dirty="0">
                <a:solidFill>
                  <a:schemeClr val="tx1"/>
                </a:solidFill>
                <a:latin typeface="Georgia" panose="02040502050405020303" pitchFamily="18" charset="0"/>
                <a:ea typeface="Calibri" panose="020F0502020204030204" pitchFamily="34" charset="0"/>
                <a:cs typeface="Arial" panose="020B0604020202020204" pitchFamily="34" charset="0"/>
              </a:rPr>
              <a:t>, </a:t>
            </a:r>
            <a:r>
              <a:rPr lang="en-US" sz="3600" b="1" i="1" dirty="0">
                <a:solidFill>
                  <a:schemeClr val="tx1"/>
                </a:solidFill>
                <a:latin typeface="Georgia" panose="02040502050405020303" pitchFamily="18" charset="0"/>
                <a:ea typeface="Calibri" panose="020F0502020204030204" pitchFamily="34" charset="0"/>
                <a:cs typeface="Arial" panose="020B0604020202020204" pitchFamily="34" charset="0"/>
              </a:rPr>
              <a:t>as</a:t>
            </a:r>
            <a:r>
              <a:rPr lang="en-US" sz="3600" b="1" dirty="0">
                <a:solidFill>
                  <a:schemeClr val="tx1"/>
                </a:solidFill>
                <a:latin typeface="Georgia" panose="02040502050405020303" pitchFamily="18" charset="0"/>
                <a:ea typeface="Calibri" panose="020F0502020204030204" pitchFamily="34" charset="0"/>
                <a:cs typeface="Arial" panose="020B0604020202020204" pitchFamily="34" charset="0"/>
              </a:rPr>
              <a:t>, </a:t>
            </a:r>
            <a:r>
              <a:rPr lang="en-US" sz="3600" b="1" i="1" dirty="0">
                <a:solidFill>
                  <a:schemeClr val="tx1"/>
                </a:solidFill>
                <a:latin typeface="Georgia" panose="02040502050405020303" pitchFamily="18" charset="0"/>
                <a:ea typeface="Calibri" panose="020F0502020204030204" pitchFamily="34" charset="0"/>
                <a:cs typeface="Arial" panose="020B0604020202020204" pitchFamily="34" charset="0"/>
              </a:rPr>
              <a:t>than</a:t>
            </a:r>
            <a:r>
              <a:rPr lang="en-US" sz="3600" dirty="0">
                <a:solidFill>
                  <a:schemeClr val="tx1"/>
                </a:solidFill>
                <a:latin typeface="Georgia" panose="02040502050405020303" pitchFamily="18" charset="0"/>
                <a:ea typeface="Calibri" panose="020F0502020204030204" pitchFamily="34" charset="0"/>
                <a:cs typeface="Arial" panose="020B0604020202020204" pitchFamily="34" charset="0"/>
              </a:rPr>
              <a:t> </a:t>
            </a:r>
            <a:endParaRPr lang="ro-RO" sz="3600" dirty="0">
              <a:solidFill>
                <a:schemeClr val="tx1"/>
              </a:solidFill>
              <a:latin typeface="Georgia" panose="02040502050405020303" pitchFamily="18" charset="0"/>
            </a:endParaRPr>
          </a:p>
        </p:txBody>
      </p:sp>
      <p:sp>
        <p:nvSpPr>
          <p:cNvPr id="3" name="Content Placeholder 2">
            <a:extLst>
              <a:ext uri="{FF2B5EF4-FFF2-40B4-BE49-F238E27FC236}">
                <a16:creationId xmlns:a16="http://schemas.microsoft.com/office/drawing/2014/main" id="{E4250D4D-1B71-4D52-AA7B-BB6B9196B545}"/>
              </a:ext>
            </a:extLst>
          </p:cNvPr>
          <p:cNvSpPr>
            <a:spLocks noGrp="1"/>
          </p:cNvSpPr>
          <p:nvPr>
            <p:ph idx="1"/>
          </p:nvPr>
        </p:nvSpPr>
        <p:spPr>
          <a:xfrm>
            <a:off x="521110" y="1690689"/>
            <a:ext cx="10982632" cy="4474138"/>
          </a:xfrm>
        </p:spPr>
        <p:txBody>
          <a:bodyPr>
            <a:noAutofit/>
          </a:bodyPr>
          <a:lstStyle/>
          <a:p>
            <a:pPr marL="0" indent="0">
              <a:lnSpc>
                <a:spcPct val="107000"/>
              </a:lnSpc>
              <a:spcAft>
                <a:spcPts val="800"/>
              </a:spcAft>
              <a:buNone/>
            </a:pP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In a literary style, inversion is possible after </a:t>
            </a:r>
            <a:r>
              <a:rPr lang="en-US" sz="2400" b="1" dirty="0">
                <a:solidFill>
                  <a:srgbClr val="FF0000"/>
                </a:solidFill>
                <a:latin typeface="Georgia" panose="02040502050405020303" pitchFamily="18" charset="0"/>
                <a:ea typeface="Calibri" panose="020F0502020204030204" pitchFamily="34" charset="0"/>
                <a:cs typeface="Arial" panose="020B0604020202020204" pitchFamily="34" charset="0"/>
              </a:rPr>
              <a:t>so + adjective/adverb</a:t>
            </a: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 and in clauses beginning</a:t>
            </a:r>
            <a:r>
              <a:rPr lang="en-US" sz="2400" dirty="0">
                <a:latin typeface="Georgia" panose="02040502050405020303" pitchFamily="18" charset="0"/>
                <a:ea typeface="Calibri" panose="020F0502020204030204" pitchFamily="34" charset="0"/>
                <a:cs typeface="Arial" panose="020B0604020202020204" pitchFamily="34" charset="0"/>
              </a:rPr>
              <a:t> </a:t>
            </a:r>
            <a:r>
              <a:rPr lang="en-US" sz="2400" b="1" dirty="0">
                <a:solidFill>
                  <a:srgbClr val="FF0000"/>
                </a:solidFill>
                <a:latin typeface="Georgia" panose="02040502050405020303" pitchFamily="18" charset="0"/>
                <a:ea typeface="Calibri" panose="020F0502020204030204" pitchFamily="34" charset="0"/>
                <a:cs typeface="Arial" panose="020B0604020202020204" pitchFamily="34" charset="0"/>
              </a:rPr>
              <a:t>such, as</a:t>
            </a:r>
            <a:r>
              <a:rPr lang="en-US" sz="2400" dirty="0">
                <a:solidFill>
                  <a:srgbClr val="FF0000"/>
                </a:solidFill>
                <a:latin typeface="Georgia" panose="02040502050405020303" pitchFamily="18" charset="0"/>
                <a:ea typeface="Calibri" panose="020F0502020204030204" pitchFamily="34" charset="0"/>
                <a:cs typeface="Arial" panose="020B0604020202020204" pitchFamily="34" charset="0"/>
              </a:rPr>
              <a:t> or </a:t>
            </a:r>
            <a:r>
              <a:rPr lang="en-US" sz="2400" b="1" dirty="0">
                <a:solidFill>
                  <a:srgbClr val="FF0000"/>
                </a:solidFill>
                <a:latin typeface="Georgia" panose="02040502050405020303" pitchFamily="18" charset="0"/>
                <a:ea typeface="Calibri" panose="020F0502020204030204" pitchFamily="34" charset="0"/>
                <a:cs typeface="Arial" panose="020B0604020202020204" pitchFamily="34" charset="0"/>
              </a:rPr>
              <a:t>than</a:t>
            </a: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 These structures are not very common.</a:t>
            </a:r>
            <a:endParaRPr lang="ro-RO" sz="24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400" i="1" dirty="0">
                <a:solidFill>
                  <a:srgbClr val="FF0000"/>
                </a:solidFill>
                <a:latin typeface="Georgia" panose="02040502050405020303" pitchFamily="18" charset="0"/>
                <a:ea typeface="Calibri" panose="020F0502020204030204" pitchFamily="34" charset="0"/>
                <a:cs typeface="Arial" panose="020B0604020202020204" pitchFamily="34" charset="0"/>
              </a:rPr>
              <a:t>	So rapidly </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did they</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advance that the enemy were taken by surprise</a:t>
            </a:r>
            <a:r>
              <a:rPr lang="en-US" sz="2400" dirty="0">
                <a:solidFill>
                  <a:srgbClr val="00B050"/>
                </a:solidFill>
                <a:latin typeface="Georgia" panose="02040502050405020303" pitchFamily="18" charset="0"/>
                <a:ea typeface="Calibri" panose="020F0502020204030204" pitchFamily="34" charset="0"/>
                <a:cs typeface="Arial" panose="020B0604020202020204" pitchFamily="34" charset="0"/>
              </a:rPr>
              <a:t>.</a:t>
            </a:r>
            <a:r>
              <a:rPr lang="en-US" sz="2400" dirty="0">
                <a:latin typeface="Georgia" panose="02040502050405020303" pitchFamily="18" charset="0"/>
                <a:ea typeface="Calibri" panose="020F0502020204030204" pitchFamily="34" charset="0"/>
                <a:cs typeface="Arial" panose="020B0604020202020204" pitchFamily="34" charset="0"/>
              </a:rPr>
              <a:t> 	</a:t>
            </a: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(more normal: </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They advanced so rapidly that ...</a:t>
            </a:r>
            <a:r>
              <a:rPr lang="en-US" sz="2400" dirty="0">
                <a:latin typeface="Georgia" panose="02040502050405020303" pitchFamily="18" charset="0"/>
                <a:ea typeface="Calibri" panose="020F0502020204030204" pitchFamily="34" charset="0"/>
                <a:cs typeface="Arial" panose="020B0604020202020204" pitchFamily="34" charset="0"/>
              </a:rPr>
              <a:t>)</a:t>
            </a:r>
            <a:endParaRPr lang="ro-RO" sz="2400" dirty="0">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400" i="1" dirty="0">
                <a:solidFill>
                  <a:srgbClr val="FF0000"/>
                </a:solidFill>
                <a:latin typeface="Georgia" panose="02040502050405020303" pitchFamily="18" charset="0"/>
                <a:ea typeface="Calibri" panose="020F0502020204030204" pitchFamily="34" charset="0"/>
                <a:cs typeface="Arial" panose="020B0604020202020204" pitchFamily="34" charset="0"/>
              </a:rPr>
              <a:t>	Such</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was his reputation</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that few people dared to question his 	judgement.</a:t>
            </a:r>
            <a:endParaRPr lang="ro-RO" sz="2400"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She was politically quite naive, </a:t>
            </a:r>
            <a:r>
              <a:rPr lang="en-US" sz="2400" b="1" i="1" dirty="0">
                <a:solidFill>
                  <a:srgbClr val="FF0000"/>
                </a:solidFill>
                <a:latin typeface="Georgia" panose="02040502050405020303" pitchFamily="18" charset="0"/>
                <a:ea typeface="Calibri" panose="020F0502020204030204" pitchFamily="34" charset="0"/>
                <a:cs typeface="Arial" panose="020B0604020202020204" pitchFamily="34" charset="0"/>
              </a:rPr>
              <a:t>as</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 were</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most of her friends.</a:t>
            </a:r>
            <a:endParaRPr lang="ro-RO" sz="2400"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Country people tend to speak more slowly </a:t>
            </a:r>
            <a:r>
              <a:rPr lang="en-US" sz="2400" b="1" i="1" dirty="0">
                <a:solidFill>
                  <a:srgbClr val="FF0000"/>
                </a:solidFill>
                <a:latin typeface="Georgia" panose="02040502050405020303" pitchFamily="18" charset="0"/>
                <a:ea typeface="Calibri" panose="020F0502020204030204" pitchFamily="34" charset="0"/>
                <a:cs typeface="Arial" panose="020B0604020202020204" pitchFamily="34" charset="0"/>
              </a:rPr>
              <a:t>than</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 do</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city-dwellers.</a:t>
            </a:r>
            <a:endParaRPr lang="ro-RO" sz="2400" dirty="0">
              <a:latin typeface="Georgia" panose="02040502050405020303" pitchFamily="18" charset="0"/>
            </a:endParaRPr>
          </a:p>
        </p:txBody>
      </p:sp>
    </p:spTree>
    <p:extLst>
      <p:ext uri="{BB962C8B-B14F-4D97-AF65-F5344CB8AC3E}">
        <p14:creationId xmlns:p14="http://schemas.microsoft.com/office/powerpoint/2010/main" val="449922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0577F-6623-4DA1-9193-2D9F0CBA1BEA}"/>
              </a:ext>
            </a:extLst>
          </p:cNvPr>
          <p:cNvSpPr>
            <a:spLocks noGrp="1"/>
          </p:cNvSpPr>
          <p:nvPr>
            <p:ph type="title"/>
          </p:nvPr>
        </p:nvSpPr>
        <p:spPr>
          <a:xfrm>
            <a:off x="1143000" y="609600"/>
            <a:ext cx="9875520" cy="904568"/>
          </a:xfrm>
        </p:spPr>
        <p:txBody>
          <a:bodyPr>
            <a:normAutofit/>
          </a:bodyPr>
          <a:lstStyle/>
          <a:p>
            <a:r>
              <a:rPr lang="en-US" sz="3200" b="1" dirty="0">
                <a:latin typeface="Georgia" panose="02040502050405020303" pitchFamily="18" charset="0"/>
                <a:ea typeface="Calibri" panose="020F0502020204030204" pitchFamily="34" charset="0"/>
                <a:cs typeface="Arial" panose="020B0604020202020204" pitchFamily="34" charset="0"/>
              </a:rPr>
              <a:t>after expressions of place and direction</a:t>
            </a:r>
            <a:r>
              <a:rPr lang="en-US" sz="3200" dirty="0">
                <a:latin typeface="Georgia" panose="02040502050405020303" pitchFamily="18" charset="0"/>
                <a:ea typeface="Calibri" panose="020F0502020204030204" pitchFamily="34" charset="0"/>
                <a:cs typeface="Arial" panose="020B0604020202020204" pitchFamily="34" charset="0"/>
              </a:rPr>
              <a:t> </a:t>
            </a:r>
            <a:endParaRPr lang="ro-RO" sz="3200" dirty="0">
              <a:latin typeface="Georgia" panose="02040502050405020303" pitchFamily="18" charset="0"/>
            </a:endParaRPr>
          </a:p>
        </p:txBody>
      </p:sp>
      <p:sp>
        <p:nvSpPr>
          <p:cNvPr id="3" name="Content Placeholder 2">
            <a:extLst>
              <a:ext uri="{FF2B5EF4-FFF2-40B4-BE49-F238E27FC236}">
                <a16:creationId xmlns:a16="http://schemas.microsoft.com/office/drawing/2014/main" id="{2055E4D6-7074-4502-BF3C-604E00BDC5A8}"/>
              </a:ext>
            </a:extLst>
          </p:cNvPr>
          <p:cNvSpPr>
            <a:spLocks noGrp="1"/>
          </p:cNvSpPr>
          <p:nvPr>
            <p:ph idx="1"/>
          </p:nvPr>
        </p:nvSpPr>
        <p:spPr>
          <a:xfrm>
            <a:off x="491613" y="1410437"/>
            <a:ext cx="11366090" cy="5010028"/>
          </a:xfrm>
        </p:spPr>
        <p:txBody>
          <a:bodyPr>
            <a:noAutofit/>
          </a:bodyPr>
          <a:lstStyle/>
          <a:p>
            <a:pPr marL="0" indent="0">
              <a:lnSpc>
                <a:spcPct val="100000"/>
              </a:lnSpc>
              <a:spcAft>
                <a:spcPts val="800"/>
              </a:spcAft>
              <a:buNone/>
            </a:pPr>
            <a:r>
              <a:rPr lang="en-US" sz="2000" dirty="0">
                <a:latin typeface="Georgia" panose="02040502050405020303" pitchFamily="18" charset="0"/>
                <a:ea typeface="Calibri" panose="020F0502020204030204" pitchFamily="34" charset="0"/>
                <a:cs typeface="Arial" panose="020B0604020202020204" pitchFamily="34" charset="0"/>
              </a:rPr>
              <a:t>In </a:t>
            </a:r>
            <a:r>
              <a:rPr lang="en-US" sz="2000" u="sng" dirty="0">
                <a:latin typeface="Georgia" panose="02040502050405020303" pitchFamily="18" charset="0"/>
                <a:ea typeface="Calibri" panose="020F0502020204030204" pitchFamily="34" charset="0"/>
                <a:cs typeface="Arial" panose="020B0604020202020204" pitchFamily="34" charset="0"/>
              </a:rPr>
              <a:t>literary and descriptive writing</a:t>
            </a:r>
            <a:r>
              <a:rPr lang="en-US" sz="2000" dirty="0">
                <a:latin typeface="Georgia" panose="02040502050405020303" pitchFamily="18" charset="0"/>
                <a:ea typeface="Calibri" panose="020F0502020204030204" pitchFamily="34" charset="0"/>
                <a:cs typeface="Arial" panose="020B0604020202020204" pitchFamily="34" charset="0"/>
              </a:rPr>
              <a:t>, structures like the following are common when sentences begin with </a:t>
            </a:r>
            <a:r>
              <a:rPr lang="en-US" sz="2000" b="1" dirty="0">
                <a:solidFill>
                  <a:srgbClr val="FF0000"/>
                </a:solidFill>
                <a:latin typeface="Georgia" panose="02040502050405020303" pitchFamily="18" charset="0"/>
                <a:ea typeface="Calibri" panose="020F0502020204030204" pitchFamily="34" charset="0"/>
                <a:cs typeface="Arial" panose="020B0604020202020204" pitchFamily="34" charset="0"/>
              </a:rPr>
              <a:t>expressions of place or direction:</a:t>
            </a:r>
            <a:endParaRPr lang="ro-RO" sz="2000" dirty="0">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Aft>
                <a:spcPts val="800"/>
              </a:spcAft>
              <a:buNone/>
            </a:pPr>
            <a:r>
              <a:rPr lang="en-US" sz="2000" b="1" i="1" dirty="0">
                <a:solidFill>
                  <a:srgbClr val="00B050"/>
                </a:solidFill>
                <a:latin typeface="Georgia" panose="02040502050405020303" pitchFamily="18" charset="0"/>
                <a:ea typeface="Calibri" panose="020F0502020204030204" pitchFamily="34" charset="0"/>
                <a:cs typeface="Arial" panose="020B0604020202020204" pitchFamily="34" charset="0"/>
              </a:rPr>
              <a:t>In front of the door</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 stood a man in naval uniform.</a:t>
            </a:r>
            <a:endParaRPr lang="ro-RO" sz="2000"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Bef>
                <a:spcPts val="600"/>
              </a:spcBef>
              <a:spcAft>
                <a:spcPts val="800"/>
              </a:spcAft>
              <a:buNone/>
            </a:pPr>
            <a:r>
              <a:rPr lang="en-US" sz="2000" b="1" i="1" dirty="0">
                <a:solidFill>
                  <a:srgbClr val="00B050"/>
                </a:solidFill>
                <a:latin typeface="Georgia" panose="02040502050405020303" pitchFamily="18" charset="0"/>
                <a:ea typeface="Calibri" panose="020F0502020204030204" pitchFamily="34" charset="0"/>
                <a:cs typeface="Arial" panose="020B0604020202020204" pitchFamily="34" charset="0"/>
              </a:rPr>
              <a:t>Round the corner</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 came three women on horseback.</a:t>
            </a:r>
            <a:endParaRPr lang="ro-RO" sz="2000"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Bef>
                <a:spcPts val="600"/>
              </a:spcBef>
              <a:spcAft>
                <a:spcPts val="800"/>
              </a:spcAft>
              <a:buNone/>
            </a:pPr>
            <a:r>
              <a:rPr lang="en-US" sz="2000" b="1" i="1" dirty="0">
                <a:solidFill>
                  <a:srgbClr val="00B050"/>
                </a:solidFill>
                <a:latin typeface="Georgia" panose="02040502050405020303" pitchFamily="18" charset="0"/>
                <a:ea typeface="Calibri" panose="020F0502020204030204" pitchFamily="34" charset="0"/>
                <a:cs typeface="Arial" panose="020B0604020202020204" pitchFamily="34" charset="0"/>
              </a:rPr>
              <a:t>Above the town</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 stands a Norman castle.</a:t>
            </a:r>
            <a:endParaRPr lang="en-US" sz="2000" dirty="0">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Aft>
                <a:spcPts val="800"/>
              </a:spcAft>
              <a:buNone/>
            </a:pPr>
            <a:r>
              <a:rPr lang="en-US" sz="2000" dirty="0">
                <a:latin typeface="Georgia" panose="02040502050405020303" pitchFamily="18" charset="0"/>
                <a:ea typeface="Calibri" panose="020F0502020204030204" pitchFamily="34" charset="0"/>
                <a:cs typeface="Arial" panose="020B0604020202020204" pitchFamily="34" charset="0"/>
              </a:rPr>
              <a:t>This structure is also common in informal speech with </a:t>
            </a:r>
            <a:r>
              <a:rPr lang="en-US" sz="2000" b="1" dirty="0">
                <a:solidFill>
                  <a:srgbClr val="FF0000"/>
                </a:solidFill>
                <a:latin typeface="Georgia" panose="02040502050405020303" pitchFamily="18" charset="0"/>
                <a:ea typeface="Calibri" panose="020F0502020204030204" pitchFamily="34" charset="0"/>
                <a:cs typeface="Arial" panose="020B0604020202020204" pitchFamily="34" charset="0"/>
              </a:rPr>
              <a:t>here</a:t>
            </a:r>
            <a:r>
              <a:rPr lang="en-US" sz="2000" b="1" dirty="0">
                <a:latin typeface="Georgia" panose="02040502050405020303" pitchFamily="18" charset="0"/>
                <a:ea typeface="Calibri" panose="020F0502020204030204" pitchFamily="34" charset="0"/>
                <a:cs typeface="Arial" panose="020B0604020202020204" pitchFamily="34" charset="0"/>
              </a:rPr>
              <a:t>, </a:t>
            </a:r>
            <a:r>
              <a:rPr lang="en-US" sz="2000" b="1" dirty="0">
                <a:solidFill>
                  <a:srgbClr val="FF0000"/>
                </a:solidFill>
                <a:latin typeface="Georgia" panose="02040502050405020303" pitchFamily="18" charset="0"/>
                <a:ea typeface="Calibri" panose="020F0502020204030204" pitchFamily="34" charset="0"/>
                <a:cs typeface="Arial" panose="020B0604020202020204" pitchFamily="34" charset="0"/>
              </a:rPr>
              <a:t>there</a:t>
            </a:r>
            <a:r>
              <a:rPr lang="en-US" sz="2000" dirty="0">
                <a:latin typeface="Georgia" panose="02040502050405020303" pitchFamily="18" charset="0"/>
                <a:ea typeface="Calibri" panose="020F0502020204030204" pitchFamily="34" charset="0"/>
                <a:cs typeface="Arial" panose="020B0604020202020204" pitchFamily="34" charset="0"/>
              </a:rPr>
              <a:t> and other </a:t>
            </a:r>
            <a:r>
              <a:rPr lang="en-US" sz="2000" b="1" dirty="0">
                <a:solidFill>
                  <a:srgbClr val="FF0000"/>
                </a:solidFill>
                <a:latin typeface="Georgia" panose="02040502050405020303" pitchFamily="18" charset="0"/>
                <a:ea typeface="Calibri" panose="020F0502020204030204" pitchFamily="34" charset="0"/>
                <a:cs typeface="Arial" panose="020B0604020202020204" pitchFamily="34" charset="0"/>
              </a:rPr>
              <a:t>short adverbs:</a:t>
            </a:r>
            <a:endParaRPr lang="ro-RO" sz="2000" dirty="0">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Bef>
                <a:spcPts val="600"/>
              </a:spcBef>
              <a:spcAft>
                <a:spcPts val="800"/>
              </a:spcAft>
              <a:buNone/>
            </a:pPr>
            <a:r>
              <a:rPr lang="en-US" sz="2000" b="1" i="1" dirty="0">
                <a:solidFill>
                  <a:srgbClr val="00B050"/>
                </a:solidFill>
                <a:latin typeface="Georgia" panose="02040502050405020303" pitchFamily="18" charset="0"/>
                <a:ea typeface="Calibri" panose="020F0502020204030204" pitchFamily="34" charset="0"/>
                <a:cs typeface="Arial" panose="020B0604020202020204" pitchFamily="34" charset="0"/>
              </a:rPr>
              <a:t>Here</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 comes the bus. </a:t>
            </a:r>
            <a:r>
              <a:rPr lang="en-US" sz="2000" b="1" i="1" dirty="0">
                <a:solidFill>
                  <a:srgbClr val="00B050"/>
                </a:solidFill>
                <a:latin typeface="Georgia" panose="02040502050405020303" pitchFamily="18" charset="0"/>
                <a:ea typeface="Calibri" panose="020F0502020204030204" pitchFamily="34" charset="0"/>
                <a:cs typeface="Arial" panose="020B0604020202020204" pitchFamily="34" charset="0"/>
              </a:rPr>
              <a:t>There</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 goes your sister.</a:t>
            </a:r>
            <a:endParaRPr lang="ro-RO" sz="2000"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Bef>
                <a:spcPts val="600"/>
              </a:spcBef>
              <a:spcAft>
                <a:spcPts val="800"/>
              </a:spcAft>
              <a:buNone/>
            </a:pPr>
            <a:r>
              <a:rPr lang="en-US" sz="2000" b="1" i="1" dirty="0">
                <a:solidFill>
                  <a:srgbClr val="00B050"/>
                </a:solidFill>
                <a:latin typeface="Georgia" panose="02040502050405020303" pitchFamily="18" charset="0"/>
                <a:ea typeface="Calibri" panose="020F0502020204030204" pitchFamily="34" charset="0"/>
                <a:cs typeface="Arial" panose="020B0604020202020204" pitchFamily="34" charset="0"/>
              </a:rPr>
              <a:t>Up</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 walked a policeman. </a:t>
            </a:r>
            <a:r>
              <a:rPr lang="en-US" sz="2000" b="1" i="1" dirty="0">
                <a:solidFill>
                  <a:srgbClr val="00B050"/>
                </a:solidFill>
                <a:latin typeface="Georgia" panose="02040502050405020303" pitchFamily="18" charset="0"/>
                <a:ea typeface="Calibri" panose="020F0502020204030204" pitchFamily="34" charset="0"/>
                <a:cs typeface="Arial" panose="020B0604020202020204" pitchFamily="34" charset="0"/>
              </a:rPr>
              <a:t>Out</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 came </a:t>
            </a:r>
            <a:r>
              <a:rPr lang="en-US" sz="2000" i="1" dirty="0" err="1">
                <a:solidFill>
                  <a:srgbClr val="00B050"/>
                </a:solidFill>
                <a:latin typeface="Georgia" panose="02040502050405020303" pitchFamily="18" charset="0"/>
                <a:ea typeface="Calibri" panose="020F0502020204030204" pitchFamily="34" charset="0"/>
                <a:cs typeface="Arial" panose="020B0604020202020204" pitchFamily="34" charset="0"/>
              </a:rPr>
              <a:t>Mrs</a:t>
            </a:r>
            <a:r>
              <a:rPr lang="en-US" sz="2000" i="1" dirty="0">
                <a:solidFill>
                  <a:srgbClr val="00B050"/>
                </a:solidFill>
                <a:latin typeface="Georgia" panose="02040502050405020303" pitchFamily="18" charset="0"/>
                <a:ea typeface="Calibri" panose="020F0502020204030204" pitchFamily="34" charset="0"/>
                <a:cs typeface="Arial" panose="020B0604020202020204" pitchFamily="34" charset="0"/>
              </a:rPr>
              <a:t> Potter.</a:t>
            </a:r>
            <a:endParaRPr lang="ro-RO" sz="2000"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Bef>
                <a:spcPts val="600"/>
              </a:spcBef>
              <a:spcAft>
                <a:spcPts val="800"/>
              </a:spcAft>
              <a:buNone/>
            </a:pPr>
            <a:r>
              <a:rPr lang="en-US" sz="2000" dirty="0">
                <a:latin typeface="Georgia" panose="02040502050405020303" pitchFamily="18" charset="0"/>
                <a:ea typeface="Calibri" panose="020F0502020204030204" pitchFamily="34" charset="0"/>
                <a:cs typeface="Arial" panose="020B0604020202020204" pitchFamily="34" charset="0"/>
              </a:rPr>
              <a:t>We do not use inversion when the subject is a </a:t>
            </a:r>
            <a:r>
              <a:rPr lang="en-US" sz="2000" b="1" dirty="0">
                <a:latin typeface="Georgia" panose="02040502050405020303" pitchFamily="18" charset="0"/>
                <a:ea typeface="Calibri" panose="020F0502020204030204" pitchFamily="34" charset="0"/>
                <a:cs typeface="Arial" panose="020B0604020202020204" pitchFamily="34" charset="0"/>
              </a:rPr>
              <a:t>pronoun</a:t>
            </a:r>
            <a:r>
              <a:rPr lang="en-US" sz="2000" dirty="0">
                <a:latin typeface="Georgia" panose="02040502050405020303" pitchFamily="18" charset="0"/>
                <a:ea typeface="Calibri" panose="020F0502020204030204" pitchFamily="34" charset="0"/>
                <a:cs typeface="Arial" panose="020B0604020202020204" pitchFamily="34" charset="0"/>
              </a:rPr>
              <a:t>.</a:t>
            </a:r>
            <a:endParaRPr lang="ro-RO" sz="2000" dirty="0">
              <a:latin typeface="Georgia" panose="02040502050405020303" pitchFamily="18" charset="0"/>
              <a:ea typeface="Calibri" panose="020F0502020204030204" pitchFamily="34" charset="0"/>
              <a:cs typeface="Arial" panose="020B0604020202020204" pitchFamily="34" charset="0"/>
            </a:endParaRPr>
          </a:p>
          <a:p>
            <a:pPr marL="0" indent="0">
              <a:lnSpc>
                <a:spcPct val="100000"/>
              </a:lnSpc>
              <a:spcAft>
                <a:spcPts val="800"/>
              </a:spcAft>
              <a:buNone/>
            </a:pPr>
            <a:r>
              <a:rPr lang="en-US" sz="2000" b="1" i="1" dirty="0">
                <a:solidFill>
                  <a:srgbClr val="FF0000"/>
                </a:solidFill>
                <a:latin typeface="Georgia" panose="02040502050405020303" pitchFamily="18" charset="0"/>
                <a:ea typeface="Calibri" panose="020F0502020204030204" pitchFamily="34" charset="0"/>
                <a:cs typeface="Arial" panose="020B0604020202020204" pitchFamily="34" charset="0"/>
              </a:rPr>
              <a:t>Out</a:t>
            </a:r>
            <a:r>
              <a:rPr lang="en-US" sz="2000" i="1" dirty="0">
                <a:solidFill>
                  <a:srgbClr val="FF0000"/>
                </a:solidFill>
                <a:latin typeface="Georgia" panose="02040502050405020303" pitchFamily="18" charset="0"/>
                <a:ea typeface="Calibri" panose="020F0502020204030204" pitchFamily="34" charset="0"/>
                <a:cs typeface="Arial" panose="020B0604020202020204" pitchFamily="34" charset="0"/>
              </a:rPr>
              <a:t> she came. (Not </a:t>
            </a:r>
            <a:r>
              <a:rPr lang="en-US" sz="2000" i="1" strike="sngStrike" dirty="0">
                <a:solidFill>
                  <a:srgbClr val="FF0000"/>
                </a:solidFill>
                <a:latin typeface="Georgia" panose="02040502050405020303" pitchFamily="18" charset="0"/>
                <a:ea typeface="Calibri" panose="020F0502020204030204" pitchFamily="34" charset="0"/>
                <a:cs typeface="Arial" panose="020B0604020202020204" pitchFamily="34" charset="0"/>
              </a:rPr>
              <a:t>came she out</a:t>
            </a:r>
            <a:r>
              <a:rPr lang="en-US" sz="2000" i="1" dirty="0">
                <a:solidFill>
                  <a:srgbClr val="FF0000"/>
                </a:solidFill>
                <a:latin typeface="Georgia" panose="02040502050405020303" pitchFamily="18" charset="0"/>
                <a:ea typeface="Calibri" panose="020F0502020204030204" pitchFamily="34" charset="0"/>
                <a:cs typeface="Arial" panose="020B0604020202020204" pitchFamily="34" charset="0"/>
              </a:rPr>
              <a:t>)</a:t>
            </a:r>
            <a:endParaRPr lang="ro-RO" sz="2000" dirty="0">
              <a:solidFill>
                <a:srgbClr val="FF0000"/>
              </a:solidFill>
              <a:latin typeface="Georgia" panose="02040502050405020303" pitchFamily="18" charset="0"/>
            </a:endParaRPr>
          </a:p>
        </p:txBody>
      </p:sp>
    </p:spTree>
    <p:extLst>
      <p:ext uri="{BB962C8B-B14F-4D97-AF65-F5344CB8AC3E}">
        <p14:creationId xmlns:p14="http://schemas.microsoft.com/office/powerpoint/2010/main" val="183648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D97BE-E7E3-4DC2-B8A9-DFFAC859446D}"/>
              </a:ext>
            </a:extLst>
          </p:cNvPr>
          <p:cNvSpPr>
            <a:spLocks noGrp="1"/>
          </p:cNvSpPr>
          <p:nvPr>
            <p:ph type="title"/>
          </p:nvPr>
        </p:nvSpPr>
        <p:spPr/>
        <p:txBody>
          <a:bodyPr/>
          <a:lstStyle/>
          <a:p>
            <a:r>
              <a:rPr lang="en-US" sz="3600" b="1" dirty="0">
                <a:latin typeface="Georgia" panose="02040502050405020303" pitchFamily="18" charset="0"/>
                <a:ea typeface="Calibri" panose="020F0502020204030204" pitchFamily="34" charset="0"/>
                <a:cs typeface="Arial" panose="020B0604020202020204" pitchFamily="34" charset="0"/>
              </a:rPr>
              <a:t>reporting</a:t>
            </a:r>
            <a:endParaRPr lang="ro-RO" dirty="0">
              <a:latin typeface="Georgia" panose="02040502050405020303" pitchFamily="18" charset="0"/>
            </a:endParaRPr>
          </a:p>
        </p:txBody>
      </p:sp>
      <p:sp>
        <p:nvSpPr>
          <p:cNvPr id="3" name="Content Placeholder 2">
            <a:extLst>
              <a:ext uri="{FF2B5EF4-FFF2-40B4-BE49-F238E27FC236}">
                <a16:creationId xmlns:a16="http://schemas.microsoft.com/office/drawing/2014/main" id="{117ED9A0-81B1-44A6-9603-A1BDAFB41AF9}"/>
              </a:ext>
            </a:extLst>
          </p:cNvPr>
          <p:cNvSpPr>
            <a:spLocks noGrp="1"/>
          </p:cNvSpPr>
          <p:nvPr>
            <p:ph idx="1"/>
          </p:nvPr>
        </p:nvSpPr>
        <p:spPr>
          <a:xfrm>
            <a:off x="589936" y="2057400"/>
            <a:ext cx="11139948" cy="4038600"/>
          </a:xfrm>
        </p:spPr>
        <p:txBody>
          <a:bodyPr>
            <a:normAutofit/>
          </a:bodyPr>
          <a:lstStyle/>
          <a:p>
            <a:pPr marL="0" indent="0">
              <a:lnSpc>
                <a:spcPct val="107000"/>
              </a:lnSpc>
              <a:spcAft>
                <a:spcPts val="800"/>
              </a:spcAft>
              <a:buNone/>
            </a:pPr>
            <a:r>
              <a:rPr lang="en-US" dirty="0">
                <a:solidFill>
                  <a:schemeClr val="tx1"/>
                </a:solidFill>
                <a:latin typeface="Georgia" panose="02040502050405020303" pitchFamily="18" charset="0"/>
                <a:ea typeface="Calibri" panose="020F0502020204030204" pitchFamily="34" charset="0"/>
                <a:cs typeface="Arial" panose="020B0604020202020204" pitchFamily="34" charset="0"/>
              </a:rPr>
              <a:t>In written story-telling, direct speech can be followed by </a:t>
            </a:r>
            <a:r>
              <a:rPr lang="en-US" b="1" dirty="0">
                <a:solidFill>
                  <a:schemeClr val="tx1"/>
                </a:solidFill>
                <a:latin typeface="Georgia" panose="02040502050405020303" pitchFamily="18" charset="0"/>
                <a:ea typeface="Calibri" panose="020F0502020204030204" pitchFamily="34" charset="0"/>
                <a:cs typeface="Arial" panose="020B0604020202020204" pitchFamily="34" charset="0"/>
              </a:rPr>
              <a:t>reporting verb + subject:</a:t>
            </a:r>
            <a:endParaRPr lang="ro-RO"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Bef>
                <a:spcPts val="600"/>
              </a:spcBef>
              <a:spcAft>
                <a:spcPts val="800"/>
              </a:spcAft>
              <a:buNone/>
            </a:pPr>
            <a:r>
              <a:rPr lang="en-US" i="1" dirty="0">
                <a:solidFill>
                  <a:srgbClr val="00B050"/>
                </a:solidFill>
                <a:latin typeface="Georgia" panose="02040502050405020303" pitchFamily="18" charset="0"/>
                <a:ea typeface="Calibri" panose="020F0502020204030204" pitchFamily="34" charset="0"/>
                <a:cs typeface="Arial" panose="020B0604020202020204" pitchFamily="34" charset="0"/>
              </a:rPr>
              <a:t>'It’s getting late,' </a:t>
            </a:r>
            <a:r>
              <a:rPr lang="en-US" b="1" i="1" dirty="0">
                <a:solidFill>
                  <a:srgbClr val="00B050"/>
                </a:solidFill>
                <a:latin typeface="Georgia" panose="02040502050405020303" pitchFamily="18" charset="0"/>
                <a:ea typeface="Calibri" panose="020F0502020204030204" pitchFamily="34" charset="0"/>
                <a:cs typeface="Arial" panose="020B0604020202020204" pitchFamily="34" charset="0"/>
              </a:rPr>
              <a:t>said Mary / Mary said</a:t>
            </a:r>
            <a:r>
              <a:rPr lang="en-US" i="1" dirty="0">
                <a:solidFill>
                  <a:srgbClr val="00B050"/>
                </a:solidFill>
                <a:latin typeface="Georgia" panose="02040502050405020303" pitchFamily="18" charset="0"/>
                <a:ea typeface="Calibri" panose="020F0502020204030204" pitchFamily="34" charset="0"/>
                <a:cs typeface="Arial" panose="020B0604020202020204" pitchFamily="34" charset="0"/>
              </a:rPr>
              <a:t>.</a:t>
            </a:r>
            <a:endParaRPr lang="ro-RO"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i="1" dirty="0">
                <a:solidFill>
                  <a:srgbClr val="00B050"/>
                </a:solidFill>
                <a:latin typeface="Georgia" panose="02040502050405020303" pitchFamily="18" charset="0"/>
                <a:ea typeface="Calibri" panose="020F0502020204030204" pitchFamily="34" charset="0"/>
                <a:cs typeface="Arial" panose="020B0604020202020204" pitchFamily="34" charset="0"/>
              </a:rPr>
              <a:t>'Go away!' </a:t>
            </a:r>
            <a:r>
              <a:rPr lang="en-US" b="1" i="1" dirty="0">
                <a:solidFill>
                  <a:srgbClr val="00B050"/>
                </a:solidFill>
                <a:latin typeface="Georgia" panose="02040502050405020303" pitchFamily="18" charset="0"/>
                <a:ea typeface="Calibri" panose="020F0502020204030204" pitchFamily="34" charset="0"/>
                <a:cs typeface="Arial" panose="020B0604020202020204" pitchFamily="34" charset="0"/>
              </a:rPr>
              <a:t>shouted the shopkeeper / the shopkeeper shouted. </a:t>
            </a:r>
            <a:endParaRPr lang="ro-RO"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endParaRPr lang="en-US" dirty="0">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dirty="0">
                <a:solidFill>
                  <a:schemeClr val="tx1"/>
                </a:solidFill>
                <a:latin typeface="Georgia" panose="02040502050405020303" pitchFamily="18" charset="0"/>
                <a:ea typeface="Calibri" panose="020F0502020204030204" pitchFamily="34" charset="0"/>
                <a:cs typeface="Arial" panose="020B0604020202020204" pitchFamily="34" charset="0"/>
              </a:rPr>
              <a:t>This does not happen if the subject is a </a:t>
            </a:r>
            <a:r>
              <a:rPr lang="en-US" b="1" dirty="0">
                <a:solidFill>
                  <a:schemeClr val="tx1"/>
                </a:solidFill>
                <a:latin typeface="Georgia" panose="02040502050405020303" pitchFamily="18" charset="0"/>
                <a:ea typeface="Calibri" panose="020F0502020204030204" pitchFamily="34" charset="0"/>
                <a:cs typeface="Arial" panose="020B0604020202020204" pitchFamily="34" charset="0"/>
              </a:rPr>
              <a:t>pronoun</a:t>
            </a:r>
            <a:r>
              <a:rPr lang="en-US" dirty="0">
                <a:solidFill>
                  <a:schemeClr val="tx1"/>
                </a:solidFill>
                <a:latin typeface="Georgia" panose="02040502050405020303" pitchFamily="18" charset="0"/>
                <a:ea typeface="Calibri" panose="020F0502020204030204" pitchFamily="34" charset="0"/>
                <a:cs typeface="Arial" panose="020B0604020202020204" pitchFamily="34" charset="0"/>
              </a:rPr>
              <a:t>.</a:t>
            </a:r>
            <a:endParaRPr lang="ro-RO"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i="1" dirty="0">
                <a:solidFill>
                  <a:srgbClr val="00B050"/>
                </a:solidFill>
                <a:latin typeface="Georgia" panose="02040502050405020303" pitchFamily="18" charset="0"/>
                <a:ea typeface="Calibri" panose="020F0502020204030204" pitchFamily="34" charset="0"/>
                <a:cs typeface="Arial" panose="020B0604020202020204" pitchFamily="34" charset="0"/>
              </a:rPr>
              <a:t>'Come in,' she said. (Not </a:t>
            </a:r>
            <a:r>
              <a:rPr lang="en-US" i="1" strike="sngStrike" dirty="0">
                <a:solidFill>
                  <a:srgbClr val="00B050"/>
                </a:solidFill>
                <a:latin typeface="Georgia" panose="02040502050405020303" pitchFamily="18" charset="0"/>
                <a:ea typeface="Calibri" panose="020F0502020204030204" pitchFamily="34" charset="0"/>
                <a:cs typeface="Arial" panose="020B0604020202020204" pitchFamily="34" charset="0"/>
              </a:rPr>
              <a:t>said she</a:t>
            </a:r>
            <a:r>
              <a:rPr lang="en-US" i="1" dirty="0">
                <a:solidFill>
                  <a:srgbClr val="00B050"/>
                </a:solidFill>
                <a:latin typeface="Georgia" panose="02040502050405020303" pitchFamily="18" charset="0"/>
                <a:ea typeface="Calibri" panose="020F0502020204030204" pitchFamily="34" charset="0"/>
                <a:cs typeface="Arial" panose="020B0604020202020204" pitchFamily="34" charset="0"/>
              </a:rPr>
              <a:t>)</a:t>
            </a:r>
            <a:endParaRPr lang="ro-RO"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buNone/>
            </a:pPr>
            <a:endParaRPr lang="ro-RO" dirty="0"/>
          </a:p>
        </p:txBody>
      </p:sp>
    </p:spTree>
    <p:extLst>
      <p:ext uri="{BB962C8B-B14F-4D97-AF65-F5344CB8AC3E}">
        <p14:creationId xmlns:p14="http://schemas.microsoft.com/office/powerpoint/2010/main" val="2966776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0AC0DE3-95E8-4FD3-BD07-05C3873C240C}"/>
              </a:ext>
            </a:extLst>
          </p:cNvPr>
          <p:cNvSpPr/>
          <p:nvPr/>
        </p:nvSpPr>
        <p:spPr>
          <a:xfrm>
            <a:off x="471948" y="1592622"/>
            <a:ext cx="11248103" cy="4339521"/>
          </a:xfrm>
          <a:prstGeom prst="rect">
            <a:avLst/>
          </a:prstGeom>
        </p:spPr>
        <p:txBody>
          <a:bodyPr wrap="square">
            <a:spAutoFit/>
          </a:bodyPr>
          <a:lstStyle/>
          <a:p>
            <a:pPr>
              <a:lnSpc>
                <a:spcPct val="107000"/>
              </a:lnSpc>
              <a:spcAft>
                <a:spcPts val="800"/>
              </a:spcAft>
            </a:pPr>
            <a:r>
              <a:rPr lang="en-US" sz="2400" dirty="0">
                <a:latin typeface="Georgia" panose="02040502050405020303" pitchFamily="18" charset="0"/>
                <a:ea typeface="Calibri" panose="020F0502020204030204" pitchFamily="34" charset="0"/>
                <a:cs typeface="Arial" panose="020B0604020202020204" pitchFamily="34" charset="0"/>
              </a:rPr>
              <a:t>We can use </a:t>
            </a:r>
            <a:r>
              <a:rPr lang="en-US" sz="2400" b="1" dirty="0">
                <a:latin typeface="Georgia" panose="02040502050405020303" pitchFamily="18" charset="0"/>
                <a:ea typeface="Calibri" panose="020F0502020204030204" pitchFamily="34" charset="0"/>
                <a:cs typeface="Arial" panose="020B0604020202020204" pitchFamily="34" charset="0"/>
              </a:rPr>
              <a:t>It is/was</a:t>
            </a:r>
            <a:r>
              <a:rPr lang="en-US" sz="2400" dirty="0">
                <a:latin typeface="Georgia" panose="02040502050405020303" pitchFamily="18" charset="0"/>
                <a:ea typeface="Calibri" panose="020F0502020204030204" pitchFamily="34" charset="0"/>
                <a:cs typeface="Arial" panose="020B0604020202020204" pitchFamily="34" charset="0"/>
              </a:rPr>
              <a:t> to highlight an expression that we want to emphasize; we put the rest of the sentence into </a:t>
            </a:r>
            <a:r>
              <a:rPr lang="en-US" sz="2400" b="1" i="1" dirty="0">
                <a:latin typeface="Georgia" panose="02040502050405020303" pitchFamily="18" charset="0"/>
                <a:ea typeface="Calibri" panose="020F0502020204030204" pitchFamily="34" charset="0"/>
                <a:cs typeface="Arial" panose="020B0604020202020204" pitchFamily="34" charset="0"/>
              </a:rPr>
              <a:t>a that-clause</a:t>
            </a:r>
            <a:r>
              <a:rPr lang="en-US" sz="2400" dirty="0">
                <a:latin typeface="Georgia" panose="02040502050405020303" pitchFamily="18" charset="0"/>
                <a:ea typeface="Calibri" panose="020F0502020204030204" pitchFamily="34" charset="0"/>
                <a:cs typeface="Arial" panose="020B0604020202020204" pitchFamily="34" charset="0"/>
              </a:rPr>
              <a:t>.</a:t>
            </a:r>
            <a:endParaRPr lang="ro-RO" sz="2400" dirty="0">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150" sz="2400" dirty="0">
                <a:latin typeface="Georgia" panose="02040502050405020303" pitchFamily="18" charset="0"/>
                <a:ea typeface="Calibri" panose="020F0502020204030204" pitchFamily="34" charset="0"/>
                <a:cs typeface="Arial" panose="020B0604020202020204" pitchFamily="34" charset="0"/>
              </a:rPr>
              <a:t>R</a:t>
            </a:r>
            <a:r>
              <a:rPr lang="ro-RO" sz="2400" dirty="0">
                <a:latin typeface="Georgia" panose="02040502050405020303" pitchFamily="18" charset="0"/>
                <a:ea typeface="Calibri" panose="020F0502020204030204" pitchFamily="34" charset="0"/>
                <a:cs typeface="Arial" panose="020B0604020202020204" pitchFamily="34" charset="0"/>
              </a:rPr>
              <a:t>e</a:t>
            </a:r>
            <a:r>
              <a:rPr lang="en-150" sz="2400" dirty="0">
                <a:latin typeface="Georgia" panose="02040502050405020303" pitchFamily="18" charset="0"/>
                <a:ea typeface="Calibri" panose="020F0502020204030204" pitchFamily="34" charset="0"/>
                <a:cs typeface="Arial" panose="020B0604020202020204" pitchFamily="34" charset="0"/>
              </a:rPr>
              <a:t>w</a:t>
            </a:r>
            <a:r>
              <a:rPr lang="ro-RO" sz="2400" dirty="0">
                <a:latin typeface="Georgia" panose="02040502050405020303" pitchFamily="18" charset="0"/>
                <a:ea typeface="Calibri" panose="020F0502020204030204" pitchFamily="34" charset="0"/>
                <a:cs typeface="Arial" panose="020B0604020202020204" pitchFamily="34" charset="0"/>
              </a:rPr>
              <a:t>r</a:t>
            </a:r>
            <a:r>
              <a:rPr lang="en-150" sz="2400" dirty="0" err="1">
                <a:latin typeface="Georgia" panose="02040502050405020303" pitchFamily="18" charset="0"/>
                <a:ea typeface="Calibri" panose="020F0502020204030204" pitchFamily="34" charset="0"/>
                <a:cs typeface="Arial" panose="020B0604020202020204" pitchFamily="34" charset="0"/>
              </a:rPr>
              <a:t>i</a:t>
            </a:r>
            <a:r>
              <a:rPr lang="ro-RO" sz="2400" dirty="0">
                <a:latin typeface="Georgia" panose="02040502050405020303" pitchFamily="18" charset="0"/>
                <a:ea typeface="Calibri" panose="020F0502020204030204" pitchFamily="34" charset="0"/>
                <a:cs typeface="Arial" panose="020B0604020202020204" pitchFamily="34" charset="0"/>
              </a:rPr>
              <a:t>t</a:t>
            </a:r>
            <a:r>
              <a:rPr lang="en-150" sz="2400" dirty="0">
                <a:latin typeface="Georgia" panose="02040502050405020303" pitchFamily="18" charset="0"/>
                <a:ea typeface="Calibri" panose="020F0502020204030204" pitchFamily="34" charset="0"/>
                <a:cs typeface="Arial" panose="020B0604020202020204" pitchFamily="34" charset="0"/>
              </a:rPr>
              <a:t>e </a:t>
            </a:r>
            <a:r>
              <a:rPr lang="ro-RO" sz="2400" dirty="0">
                <a:latin typeface="Georgia" panose="02040502050405020303" pitchFamily="18" charset="0"/>
                <a:ea typeface="Calibri" panose="020F0502020204030204" pitchFamily="34" charset="0"/>
                <a:cs typeface="Arial" panose="020B0604020202020204" pitchFamily="34" charset="0"/>
              </a:rPr>
              <a:t>t</a:t>
            </a:r>
            <a:r>
              <a:rPr lang="en-150" sz="2400" dirty="0">
                <a:latin typeface="Georgia" panose="02040502050405020303" pitchFamily="18" charset="0"/>
                <a:ea typeface="Calibri" panose="020F0502020204030204" pitchFamily="34" charset="0"/>
                <a:cs typeface="Arial" panose="020B0604020202020204" pitchFamily="34" charset="0"/>
              </a:rPr>
              <a:t>h</a:t>
            </a:r>
            <a:r>
              <a:rPr lang="ro-RO" sz="2400" dirty="0">
                <a:latin typeface="Georgia" panose="02040502050405020303" pitchFamily="18" charset="0"/>
                <a:ea typeface="Calibri" panose="020F0502020204030204" pitchFamily="34" charset="0"/>
                <a:cs typeface="Arial" panose="020B0604020202020204" pitchFamily="34" charset="0"/>
              </a:rPr>
              <a:t>i</a:t>
            </a:r>
            <a:r>
              <a:rPr lang="en-150" sz="2400" dirty="0">
                <a:latin typeface="Georgia" panose="02040502050405020303" pitchFamily="18" charset="0"/>
                <a:ea typeface="Calibri" panose="020F0502020204030204" pitchFamily="34" charset="0"/>
                <a:cs typeface="Arial" panose="020B0604020202020204" pitchFamily="34" charset="0"/>
              </a:rPr>
              <a:t>s </a:t>
            </a:r>
            <a:r>
              <a:rPr lang="ro-RO" sz="2400" dirty="0">
                <a:latin typeface="Georgia" panose="02040502050405020303" pitchFamily="18" charset="0"/>
                <a:ea typeface="Calibri" panose="020F0502020204030204" pitchFamily="34" charset="0"/>
                <a:cs typeface="Arial" panose="020B0604020202020204" pitchFamily="34" charset="0"/>
              </a:rPr>
              <a:t>s</a:t>
            </a:r>
            <a:r>
              <a:rPr lang="en-150" sz="2400" dirty="0">
                <a:latin typeface="Georgia" panose="02040502050405020303" pitchFamily="18" charset="0"/>
                <a:ea typeface="Calibri" panose="020F0502020204030204" pitchFamily="34" charset="0"/>
                <a:cs typeface="Arial" panose="020B0604020202020204" pitchFamily="34" charset="0"/>
              </a:rPr>
              <a:t>e</a:t>
            </a:r>
            <a:r>
              <a:rPr lang="ro-RO" sz="2400" dirty="0">
                <a:latin typeface="Georgia" panose="02040502050405020303" pitchFamily="18" charset="0"/>
                <a:ea typeface="Calibri" panose="020F0502020204030204" pitchFamily="34" charset="0"/>
                <a:cs typeface="Arial" panose="020B0604020202020204" pitchFamily="34" charset="0"/>
              </a:rPr>
              <a:t>n</a:t>
            </a:r>
            <a:r>
              <a:rPr lang="en-150" sz="2400" dirty="0">
                <a:latin typeface="Georgia" panose="02040502050405020303" pitchFamily="18" charset="0"/>
                <a:ea typeface="Calibri" panose="020F0502020204030204" pitchFamily="34" charset="0"/>
                <a:cs typeface="Arial" panose="020B0604020202020204" pitchFamily="34" charset="0"/>
              </a:rPr>
              <a:t>t</a:t>
            </a:r>
            <a:r>
              <a:rPr lang="ro-RO" sz="2400" dirty="0">
                <a:latin typeface="Georgia" panose="02040502050405020303" pitchFamily="18" charset="0"/>
                <a:ea typeface="Calibri" panose="020F0502020204030204" pitchFamily="34" charset="0"/>
                <a:cs typeface="Arial" panose="020B0604020202020204" pitchFamily="34" charset="0"/>
              </a:rPr>
              <a:t>e</a:t>
            </a:r>
            <a:r>
              <a:rPr lang="en-150" sz="2400" dirty="0">
                <a:latin typeface="Georgia" panose="02040502050405020303" pitchFamily="18" charset="0"/>
                <a:ea typeface="Calibri" panose="020F0502020204030204" pitchFamily="34" charset="0"/>
                <a:cs typeface="Arial" panose="020B0604020202020204" pitchFamily="34" charset="0"/>
              </a:rPr>
              <a:t>n</a:t>
            </a:r>
            <a:r>
              <a:rPr lang="ro-RO" sz="2400" dirty="0">
                <a:latin typeface="Georgia" panose="02040502050405020303" pitchFamily="18" charset="0"/>
                <a:ea typeface="Calibri" panose="020F0502020204030204" pitchFamily="34" charset="0"/>
                <a:cs typeface="Arial" panose="020B0604020202020204" pitchFamily="34" charset="0"/>
              </a:rPr>
              <a:t>c</a:t>
            </a:r>
            <a:r>
              <a:rPr lang="en-150" sz="2400" dirty="0">
                <a:latin typeface="Georgia" panose="02040502050405020303" pitchFamily="18" charset="0"/>
                <a:ea typeface="Calibri" panose="020F0502020204030204" pitchFamily="34" charset="0"/>
                <a:cs typeface="Arial" panose="020B0604020202020204" pitchFamily="34" charset="0"/>
              </a:rPr>
              <a:t>e using it was:</a:t>
            </a:r>
          </a:p>
          <a:p>
            <a:pPr>
              <a:lnSpc>
                <a:spcPct val="107000"/>
              </a:lnSpc>
              <a:spcAft>
                <a:spcPts val="800"/>
              </a:spcAft>
            </a:pPr>
            <a:r>
              <a:rPr lang="en-US" sz="2400" i="1" dirty="0">
                <a:solidFill>
                  <a:srgbClr val="FF0000"/>
                </a:solidFill>
                <a:latin typeface="Georgia" panose="02040502050405020303" pitchFamily="18" charset="0"/>
                <a:ea typeface="Calibri" panose="020F0502020204030204" pitchFamily="34" charset="0"/>
                <a:cs typeface="Arial" panose="020B0604020202020204" pitchFamily="34" charset="0"/>
              </a:rPr>
              <a:t>	James crashed the car last week.</a:t>
            </a:r>
            <a:endParaRPr lang="ro-RO" sz="2400" dirty="0">
              <a:solidFill>
                <a:srgbClr val="FF0000"/>
              </a:solidFill>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	It was James</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that crashed the car last week. (not Peter)</a:t>
            </a:r>
            <a:endParaRPr lang="ro-RO" sz="24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	It was the car</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that James crashed last week. (not the motorbike)</a:t>
            </a:r>
            <a:endParaRPr lang="ro-RO" sz="24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	It was last week</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that James crashed the car. (not this week)</a:t>
            </a:r>
            <a:endParaRPr lang="ro-RO" sz="24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US" sz="2400" dirty="0">
                <a:latin typeface="Georgia" panose="02040502050405020303" pitchFamily="18" charset="0"/>
                <a:ea typeface="Calibri" panose="020F0502020204030204" pitchFamily="34" charset="0"/>
                <a:cs typeface="Arial" panose="020B0604020202020204" pitchFamily="34" charset="0"/>
              </a:rPr>
              <a:t>We can also use a </a:t>
            </a:r>
            <a:r>
              <a:rPr lang="en-US" sz="2400" b="1" dirty="0">
                <a:latin typeface="Georgia" panose="02040502050405020303" pitchFamily="18" charset="0"/>
                <a:ea typeface="Calibri" panose="020F0502020204030204" pitchFamily="34" charset="0"/>
                <a:cs typeface="Arial" panose="020B0604020202020204" pitchFamily="34" charset="0"/>
              </a:rPr>
              <a:t>who-clause</a:t>
            </a:r>
            <a:r>
              <a:rPr lang="en-US" sz="2400" dirty="0">
                <a:latin typeface="Georgia" panose="02040502050405020303" pitchFamily="18" charset="0"/>
                <a:ea typeface="Calibri" panose="020F0502020204030204" pitchFamily="34" charset="0"/>
                <a:cs typeface="Arial" panose="020B0604020202020204" pitchFamily="34" charset="0"/>
              </a:rPr>
              <a:t> to emphasize a personal subject.</a:t>
            </a:r>
            <a:endParaRPr lang="ro-RO" sz="2400" dirty="0">
              <a:latin typeface="Georgia" panose="02040502050405020303" pitchFamily="18" charset="0"/>
              <a:ea typeface="Calibri" panose="020F0502020204030204" pitchFamily="34" charset="0"/>
              <a:cs typeface="Arial" panose="020B0604020202020204" pitchFamily="34" charset="0"/>
            </a:endParaRPr>
          </a:p>
          <a:p>
            <a:pPr>
              <a:lnSpc>
                <a:spcPct val="107000"/>
              </a:lnSpc>
              <a:spcAft>
                <a:spcPts val="800"/>
              </a:spcAft>
            </a:pP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It was James </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who</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crashed the car.</a:t>
            </a:r>
            <a:endParaRPr lang="ro-RO" sz="24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p:txBody>
      </p:sp>
      <p:sp>
        <p:nvSpPr>
          <p:cNvPr id="5" name="Title 4">
            <a:extLst>
              <a:ext uri="{FF2B5EF4-FFF2-40B4-BE49-F238E27FC236}">
                <a16:creationId xmlns:a16="http://schemas.microsoft.com/office/drawing/2014/main" id="{A8C2FBFF-830C-476B-8395-83FDCD79BA6F}"/>
              </a:ext>
            </a:extLst>
          </p:cNvPr>
          <p:cNvSpPr>
            <a:spLocks noGrp="1"/>
          </p:cNvSpPr>
          <p:nvPr>
            <p:ph type="title" idx="4294967295"/>
          </p:nvPr>
        </p:nvSpPr>
        <p:spPr>
          <a:xfrm>
            <a:off x="1676400" y="522237"/>
            <a:ext cx="9424219" cy="854075"/>
          </a:xfrm>
        </p:spPr>
        <p:txBody>
          <a:bodyPr>
            <a:normAutofit/>
          </a:bodyPr>
          <a:lstStyle/>
          <a:p>
            <a:r>
              <a:rPr lang="en-US" sz="3600" dirty="0">
                <a:solidFill>
                  <a:schemeClr val="tx1"/>
                </a:solidFill>
                <a:latin typeface="Georgia" panose="02040502050405020303" pitchFamily="18" charset="0"/>
                <a:ea typeface="Calibri" panose="020F0502020204030204" pitchFamily="34" charset="0"/>
                <a:cs typeface="Arial" panose="020B0604020202020204" pitchFamily="34" charset="0"/>
              </a:rPr>
              <a:t>Emphasis: </a:t>
            </a:r>
            <a:r>
              <a:rPr lang="en-US" sz="3600" b="1" dirty="0">
                <a:solidFill>
                  <a:schemeClr val="tx1"/>
                </a:solidFill>
                <a:latin typeface="Georgia" panose="02040502050405020303" pitchFamily="18" charset="0"/>
                <a:ea typeface="Calibri" panose="020F0502020204030204" pitchFamily="34" charset="0"/>
                <a:cs typeface="Arial" panose="020B0604020202020204" pitchFamily="34" charset="0"/>
              </a:rPr>
              <a:t>It is/was</a:t>
            </a:r>
            <a:r>
              <a:rPr lang="en-US" sz="3600" dirty="0">
                <a:solidFill>
                  <a:schemeClr val="tx1"/>
                </a:solidFill>
                <a:latin typeface="Georgia" panose="02040502050405020303" pitchFamily="18" charset="0"/>
                <a:ea typeface="Calibri" panose="020F0502020204030204" pitchFamily="34" charset="0"/>
                <a:cs typeface="Arial" panose="020B0604020202020204" pitchFamily="34" charset="0"/>
              </a:rPr>
              <a:t> ... </a:t>
            </a:r>
            <a:r>
              <a:rPr lang="en-US" sz="3600" b="1" dirty="0">
                <a:solidFill>
                  <a:schemeClr val="tx1"/>
                </a:solidFill>
                <a:latin typeface="Georgia" panose="02040502050405020303" pitchFamily="18" charset="0"/>
                <a:ea typeface="Calibri" panose="020F0502020204030204" pitchFamily="34" charset="0"/>
                <a:cs typeface="Arial" panose="020B0604020202020204" pitchFamily="34" charset="0"/>
              </a:rPr>
              <a:t>that</a:t>
            </a:r>
            <a:endParaRPr lang="ro-RO" sz="36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76613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2E4B3-BCFA-4724-86A1-CB208AEEC416}"/>
              </a:ext>
            </a:extLst>
          </p:cNvPr>
          <p:cNvSpPr>
            <a:spLocks noGrp="1"/>
          </p:cNvSpPr>
          <p:nvPr>
            <p:ph type="title"/>
          </p:nvPr>
        </p:nvSpPr>
        <p:spPr/>
        <p:txBody>
          <a:bodyPr/>
          <a:lstStyle/>
          <a:p>
            <a:r>
              <a:rPr lang="en-US" sz="3600" b="1" dirty="0">
                <a:solidFill>
                  <a:schemeClr val="tx1"/>
                </a:solidFill>
                <a:latin typeface="Georgia" panose="02040502050405020303" pitchFamily="18" charset="0"/>
                <a:ea typeface="Calibri" panose="020F0502020204030204" pitchFamily="34" charset="0"/>
                <a:cs typeface="Arial" panose="020B0604020202020204" pitchFamily="34" charset="0"/>
              </a:rPr>
              <a:t>Contrast</a:t>
            </a:r>
            <a:endParaRPr lang="ro-RO" b="1" dirty="0">
              <a:solidFill>
                <a:schemeClr val="tx1"/>
              </a:solidFill>
              <a:latin typeface="Georgia" panose="02040502050405020303" pitchFamily="18" charset="0"/>
            </a:endParaRPr>
          </a:p>
        </p:txBody>
      </p:sp>
      <p:sp>
        <p:nvSpPr>
          <p:cNvPr id="3" name="Content Placeholder 2">
            <a:extLst>
              <a:ext uri="{FF2B5EF4-FFF2-40B4-BE49-F238E27FC236}">
                <a16:creationId xmlns:a16="http://schemas.microsoft.com/office/drawing/2014/main" id="{6E2E2588-9EA0-4894-8AB6-AFCE5355F4EA}"/>
              </a:ext>
            </a:extLst>
          </p:cNvPr>
          <p:cNvSpPr>
            <a:spLocks noGrp="1"/>
          </p:cNvSpPr>
          <p:nvPr>
            <p:ph idx="1"/>
          </p:nvPr>
        </p:nvSpPr>
        <p:spPr>
          <a:xfrm>
            <a:off x="749710" y="1855122"/>
            <a:ext cx="10515600" cy="4351338"/>
          </a:xfrm>
        </p:spPr>
        <p:txBody>
          <a:bodyPr>
            <a:noAutofit/>
          </a:bodyPr>
          <a:lstStyle/>
          <a:p>
            <a:pPr marL="0" indent="0">
              <a:lnSpc>
                <a:spcPct val="107000"/>
              </a:lnSpc>
              <a:spcAft>
                <a:spcPts val="800"/>
              </a:spcAft>
              <a:buNone/>
            </a:pPr>
            <a:r>
              <a:rPr lang="en-US" sz="2800" dirty="0">
                <a:solidFill>
                  <a:schemeClr val="tx1"/>
                </a:solidFill>
                <a:latin typeface="Georgia" panose="02040502050405020303" pitchFamily="18" charset="0"/>
                <a:ea typeface="Calibri" panose="020F0502020204030204" pitchFamily="34" charset="0"/>
                <a:cs typeface="Arial" panose="020B0604020202020204" pitchFamily="34" charset="0"/>
              </a:rPr>
              <a:t>We can emphasize a contrast with </a:t>
            </a:r>
          </a:p>
          <a:p>
            <a:pPr marL="0" indent="0">
              <a:lnSpc>
                <a:spcPct val="107000"/>
              </a:lnSpc>
              <a:spcAft>
                <a:spcPts val="800"/>
              </a:spcAft>
              <a:buNone/>
            </a:pPr>
            <a:r>
              <a:rPr lang="en-US" sz="2800" b="1" dirty="0">
                <a:solidFill>
                  <a:srgbClr val="FF0000"/>
                </a:solidFill>
                <a:latin typeface="Georgia" panose="02040502050405020303" pitchFamily="18" charset="0"/>
                <a:ea typeface="Calibri" panose="020F0502020204030204" pitchFamily="34" charset="0"/>
                <a:cs typeface="Arial" panose="020B0604020202020204" pitchFamily="34" charset="0"/>
              </a:rPr>
              <a:t>It’s not</a:t>
            </a:r>
            <a:r>
              <a:rPr lang="en-US" sz="2800" dirty="0">
                <a:solidFill>
                  <a:srgbClr val="FF0000"/>
                </a:solidFill>
                <a:latin typeface="Georgia" panose="02040502050405020303" pitchFamily="18" charset="0"/>
                <a:ea typeface="Calibri" panose="020F0502020204030204" pitchFamily="34" charset="0"/>
                <a:cs typeface="Arial" panose="020B0604020202020204" pitchFamily="34" charset="0"/>
              </a:rPr>
              <a:t> / </a:t>
            </a:r>
            <a:r>
              <a:rPr lang="en-US" sz="2800" b="1" dirty="0">
                <a:solidFill>
                  <a:srgbClr val="FF0000"/>
                </a:solidFill>
                <a:latin typeface="Georgia" panose="02040502050405020303" pitchFamily="18" charset="0"/>
                <a:ea typeface="Calibri" panose="020F0502020204030204" pitchFamily="34" charset="0"/>
                <a:cs typeface="Arial" panose="020B0604020202020204" pitchFamily="34" charset="0"/>
              </a:rPr>
              <a:t>It wasn't</a:t>
            </a:r>
            <a:r>
              <a:rPr lang="en-US" sz="2800" dirty="0">
                <a:solidFill>
                  <a:srgbClr val="FF0000"/>
                </a:solidFill>
                <a:latin typeface="Georgia" panose="02040502050405020303" pitchFamily="18" charset="0"/>
                <a:ea typeface="Calibri" panose="020F0502020204030204" pitchFamily="34" charset="0"/>
                <a:cs typeface="Arial" panose="020B0604020202020204" pitchFamily="34" charset="0"/>
              </a:rPr>
              <a:t>... or </a:t>
            </a:r>
            <a:r>
              <a:rPr lang="en-US" sz="2800" b="1" dirty="0" err="1">
                <a:solidFill>
                  <a:srgbClr val="FF0000"/>
                </a:solidFill>
                <a:latin typeface="Georgia" panose="02040502050405020303" pitchFamily="18" charset="0"/>
                <a:ea typeface="Calibri" panose="020F0502020204030204" pitchFamily="34" charset="0"/>
                <a:cs typeface="Arial" panose="020B0604020202020204" pitchFamily="34" charset="0"/>
              </a:rPr>
              <a:t>lt's</a:t>
            </a:r>
            <a:r>
              <a:rPr lang="en-US" sz="2800" b="1" dirty="0">
                <a:solidFill>
                  <a:srgbClr val="FF0000"/>
                </a:solidFill>
                <a:latin typeface="Georgia" panose="02040502050405020303" pitchFamily="18" charset="0"/>
                <a:ea typeface="Calibri" panose="020F0502020204030204" pitchFamily="34" charset="0"/>
                <a:cs typeface="Arial" panose="020B0604020202020204" pitchFamily="34" charset="0"/>
              </a:rPr>
              <a:t>/It was </a:t>
            </a:r>
            <a:r>
              <a:rPr lang="en-US" sz="2800" dirty="0">
                <a:solidFill>
                  <a:srgbClr val="FF0000"/>
                </a:solidFill>
                <a:latin typeface="Georgia" panose="02040502050405020303" pitchFamily="18" charset="0"/>
                <a:ea typeface="Calibri" panose="020F0502020204030204" pitchFamily="34" charset="0"/>
                <a:cs typeface="Arial" panose="020B0604020202020204" pitchFamily="34" charset="0"/>
              </a:rPr>
              <a:t>...</a:t>
            </a:r>
            <a:r>
              <a:rPr lang="en-US" sz="2800" b="1" dirty="0">
                <a:solidFill>
                  <a:srgbClr val="FF0000"/>
                </a:solidFill>
                <a:latin typeface="Georgia" panose="02040502050405020303" pitchFamily="18" charset="0"/>
                <a:ea typeface="Calibri" panose="020F0502020204030204" pitchFamily="34" charset="0"/>
                <a:cs typeface="Arial" panose="020B0604020202020204" pitchFamily="34" charset="0"/>
              </a:rPr>
              <a:t> not</a:t>
            </a:r>
            <a:r>
              <a:rPr lang="en-US" sz="2800" dirty="0">
                <a:solidFill>
                  <a:srgbClr val="FF0000"/>
                </a:solidFill>
                <a:latin typeface="Georgia" panose="02040502050405020303" pitchFamily="18" charset="0"/>
                <a:ea typeface="Calibri" panose="020F0502020204030204" pitchFamily="34" charset="0"/>
                <a:cs typeface="Arial" panose="020B0604020202020204" pitchFamily="34" charset="0"/>
              </a:rPr>
              <a:t>…</a:t>
            </a:r>
            <a:endParaRPr lang="ro-RO" sz="2800" dirty="0">
              <a:solidFill>
                <a:srgbClr val="FF000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It's not the child</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 that needs help, </a:t>
            </a: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it’s his parents.</a:t>
            </a:r>
            <a:endParaRPr lang="ro-RO" sz="28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It was her beauty</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 that he noticed, </a:t>
            </a:r>
            <a:r>
              <a:rPr lang="en-US" sz="2800" b="1" i="1" dirty="0">
                <a:solidFill>
                  <a:srgbClr val="00B050"/>
                </a:solidFill>
                <a:latin typeface="Georgia" panose="02040502050405020303" pitchFamily="18" charset="0"/>
                <a:ea typeface="Calibri" panose="020F0502020204030204" pitchFamily="34" charset="0"/>
                <a:cs typeface="Arial" panose="020B0604020202020204" pitchFamily="34" charset="0"/>
              </a:rPr>
              <a:t>not her personality</a:t>
            </a:r>
            <a:r>
              <a:rPr lang="en-US" sz="2800" i="1" dirty="0">
                <a:solidFill>
                  <a:srgbClr val="00B050"/>
                </a:solidFill>
                <a:latin typeface="Georgia" panose="02040502050405020303" pitchFamily="18" charset="0"/>
                <a:ea typeface="Calibri" panose="020F0502020204030204" pitchFamily="34" charset="0"/>
                <a:cs typeface="Arial" panose="020B0604020202020204" pitchFamily="34" charset="0"/>
              </a:rPr>
              <a:t>.</a:t>
            </a:r>
            <a:endParaRPr lang="en-150" sz="28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endParaRPr lang="en-150" sz="1600" dirty="0">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150" sz="1600" dirty="0">
                <a:latin typeface="Georgia" panose="02040502050405020303" pitchFamily="18" charset="0"/>
                <a:ea typeface="Calibri" panose="020F0502020204030204" pitchFamily="34" charset="0"/>
                <a:cs typeface="Arial" panose="020B0604020202020204" pitchFamily="34" charset="0"/>
              </a:rPr>
              <a:t>Write your own sentences.</a:t>
            </a:r>
            <a:endParaRPr lang="ro-RO" sz="2800" dirty="0">
              <a:latin typeface="Georgia" panose="02040502050405020303" pitchFamily="18" charset="0"/>
            </a:endParaRPr>
          </a:p>
        </p:txBody>
      </p:sp>
    </p:spTree>
    <p:extLst>
      <p:ext uri="{BB962C8B-B14F-4D97-AF65-F5344CB8AC3E}">
        <p14:creationId xmlns:p14="http://schemas.microsoft.com/office/powerpoint/2010/main" val="1959184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A8E6B-A584-4065-BD90-EAA66CFA0980}"/>
              </a:ext>
            </a:extLst>
          </p:cNvPr>
          <p:cNvSpPr>
            <a:spLocks noGrp="1"/>
          </p:cNvSpPr>
          <p:nvPr>
            <p:ph type="title"/>
          </p:nvPr>
        </p:nvSpPr>
        <p:spPr>
          <a:xfrm>
            <a:off x="1143000" y="609600"/>
            <a:ext cx="9875520" cy="806245"/>
          </a:xfrm>
        </p:spPr>
        <p:txBody>
          <a:bodyPr>
            <a:normAutofit/>
          </a:bodyPr>
          <a:lstStyle/>
          <a:p>
            <a:r>
              <a:rPr lang="en-US" sz="3600" dirty="0">
                <a:solidFill>
                  <a:schemeClr val="tx1"/>
                </a:solidFill>
                <a:latin typeface="Georgia" panose="02040502050405020303" pitchFamily="18" charset="0"/>
                <a:ea typeface="Calibri" panose="020F0502020204030204" pitchFamily="34" charset="0"/>
                <a:cs typeface="Arial" panose="020B0604020202020204" pitchFamily="34" charset="0"/>
              </a:rPr>
              <a:t>Emphasis: </a:t>
            </a:r>
            <a:r>
              <a:rPr lang="en-US" sz="3600" b="1" dirty="0">
                <a:solidFill>
                  <a:schemeClr val="tx1"/>
                </a:solidFill>
                <a:latin typeface="Georgia" panose="02040502050405020303" pitchFamily="18" charset="0"/>
                <a:ea typeface="Calibri" panose="020F0502020204030204" pitchFamily="34" charset="0"/>
                <a:cs typeface="Arial" panose="020B0604020202020204" pitchFamily="34" charset="0"/>
              </a:rPr>
              <a:t>What ... is/was</a:t>
            </a:r>
            <a:endParaRPr lang="ro-RO" sz="3600" dirty="0">
              <a:solidFill>
                <a:schemeClr val="tx1"/>
              </a:solidFill>
              <a:latin typeface="Georgia" panose="02040502050405020303" pitchFamily="18" charset="0"/>
            </a:endParaRPr>
          </a:p>
        </p:txBody>
      </p:sp>
      <p:sp>
        <p:nvSpPr>
          <p:cNvPr id="3" name="Content Placeholder 2">
            <a:extLst>
              <a:ext uri="{FF2B5EF4-FFF2-40B4-BE49-F238E27FC236}">
                <a16:creationId xmlns:a16="http://schemas.microsoft.com/office/drawing/2014/main" id="{0705B00E-95B0-4055-A584-5F65FE2172B2}"/>
              </a:ext>
            </a:extLst>
          </p:cNvPr>
          <p:cNvSpPr>
            <a:spLocks noGrp="1"/>
          </p:cNvSpPr>
          <p:nvPr>
            <p:ph idx="1"/>
          </p:nvPr>
        </p:nvSpPr>
        <p:spPr>
          <a:xfrm>
            <a:off x="678426" y="1922716"/>
            <a:ext cx="10785834" cy="4232278"/>
          </a:xfrm>
        </p:spPr>
        <p:txBody>
          <a:bodyPr>
            <a:normAutofit lnSpcReduction="10000"/>
          </a:bodyPr>
          <a:lstStyle/>
          <a:p>
            <a:pPr marL="0" indent="0">
              <a:lnSpc>
                <a:spcPct val="107000"/>
              </a:lnSpc>
              <a:spcAft>
                <a:spcPts val="800"/>
              </a:spcAft>
              <a:buNone/>
            </a:pP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We can use a structure with </a:t>
            </a:r>
            <a:r>
              <a:rPr lang="en-US" sz="2400" b="1" dirty="0">
                <a:solidFill>
                  <a:srgbClr val="FF0000"/>
                </a:solidFill>
                <a:latin typeface="Georgia" panose="02040502050405020303" pitchFamily="18" charset="0"/>
                <a:ea typeface="Calibri" panose="020F0502020204030204" pitchFamily="34" charset="0"/>
                <a:cs typeface="Arial" panose="020B0604020202020204" pitchFamily="34" charset="0"/>
              </a:rPr>
              <a:t>what</a:t>
            </a:r>
            <a:r>
              <a:rPr lang="en-US" sz="2400" dirty="0">
                <a:latin typeface="Georgia" panose="02040502050405020303" pitchFamily="18" charset="0"/>
                <a:ea typeface="Calibri" panose="020F0502020204030204" pitchFamily="34" charset="0"/>
                <a:cs typeface="Arial" panose="020B0604020202020204" pitchFamily="34" charset="0"/>
              </a:rPr>
              <a:t> </a:t>
            </a: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(='the thing(s) that'), to put the words that we want to emphasize at the end of a sentence.</a:t>
            </a:r>
            <a:endParaRPr lang="ro-RO" sz="2400" dirty="0">
              <a:solidFill>
                <a:schemeClr val="tx1"/>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His voice irritates me. ------ </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What</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irritates me </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is his voice</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a:t>
            </a:r>
            <a:endParaRPr lang="ro-RO" sz="24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I saw a white bear. ------ </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What</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I saw was </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a white bear</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a:t>
            </a:r>
            <a:endParaRPr lang="ro-RO" sz="24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This structure (unlike the one with </a:t>
            </a:r>
            <a:r>
              <a:rPr lang="en-US" sz="2400" i="1" dirty="0">
                <a:solidFill>
                  <a:schemeClr val="tx1"/>
                </a:solidFill>
                <a:latin typeface="Georgia" panose="02040502050405020303" pitchFamily="18" charset="0"/>
                <a:ea typeface="Calibri" panose="020F0502020204030204" pitchFamily="34" charset="0"/>
                <a:cs typeface="Arial" panose="020B0604020202020204" pitchFamily="34" charset="0"/>
              </a:rPr>
              <a:t>it</a:t>
            </a: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 can emphasize a </a:t>
            </a:r>
            <a:r>
              <a:rPr lang="en-US" sz="2400" b="1" dirty="0">
                <a:solidFill>
                  <a:schemeClr val="tx1"/>
                </a:solidFill>
                <a:latin typeface="Georgia" panose="02040502050405020303" pitchFamily="18" charset="0"/>
                <a:ea typeface="Calibri" panose="020F0502020204030204" pitchFamily="34" charset="0"/>
                <a:cs typeface="Arial" panose="020B0604020202020204" pitchFamily="34" charset="0"/>
              </a:rPr>
              <a:t>verb</a:t>
            </a:r>
            <a:r>
              <a:rPr lang="en-US" sz="2400" dirty="0">
                <a:solidFill>
                  <a:schemeClr val="tx1"/>
                </a:solidFill>
                <a:latin typeface="Georgia" panose="02040502050405020303" pitchFamily="18" charset="0"/>
                <a:ea typeface="Calibri" panose="020F0502020204030204" pitchFamily="34" charset="0"/>
                <a:cs typeface="Arial" panose="020B0604020202020204" pitchFamily="34" charset="0"/>
              </a:rPr>
              <a:t>. We use </a:t>
            </a:r>
            <a:r>
              <a:rPr lang="en-US" sz="2400" b="1" i="1" dirty="0">
                <a:solidFill>
                  <a:srgbClr val="FF0000"/>
                </a:solidFill>
                <a:latin typeface="Georgia" panose="02040502050405020303" pitchFamily="18" charset="0"/>
                <a:ea typeface="Calibri" panose="020F0502020204030204" pitchFamily="34" charset="0"/>
                <a:cs typeface="Arial" panose="020B0604020202020204" pitchFamily="34" charset="0"/>
              </a:rPr>
              <a:t>What ... do/does/did</a:t>
            </a:r>
            <a:r>
              <a:rPr lang="en-US" sz="2400" dirty="0">
                <a:solidFill>
                  <a:srgbClr val="FF0000"/>
                </a:solidFill>
                <a:latin typeface="Georgia" panose="02040502050405020303" pitchFamily="18" charset="0"/>
                <a:ea typeface="Calibri" panose="020F0502020204030204" pitchFamily="34" charset="0"/>
                <a:cs typeface="Arial" panose="020B0604020202020204" pitchFamily="34" charset="0"/>
              </a:rPr>
              <a:t>.</a:t>
            </a:r>
            <a:endParaRPr lang="ro-RO" sz="2400" dirty="0">
              <a:solidFill>
                <a:srgbClr val="FF0000"/>
              </a:solidFill>
              <a:latin typeface="Georgia" panose="02040502050405020303" pitchFamily="18" charset="0"/>
              <a:ea typeface="Calibri" panose="020F0502020204030204" pitchFamily="34" charset="0"/>
              <a:cs typeface="Arial" panose="020B0604020202020204" pitchFamily="34" charset="0"/>
            </a:endParaRPr>
          </a:p>
          <a:p>
            <a:pPr marL="0" indent="0">
              <a:lnSpc>
                <a:spcPct val="107000"/>
              </a:lnSpc>
              <a:spcAft>
                <a:spcPts val="800"/>
              </a:spcAft>
              <a:buNone/>
            </a:pP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I switched off all the lights. -------</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What I did</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was </a:t>
            </a:r>
            <a:r>
              <a:rPr lang="en-US" sz="2400" b="1" i="1" dirty="0">
                <a:solidFill>
                  <a:srgbClr val="00B050"/>
                </a:solidFill>
                <a:latin typeface="Georgia" panose="02040502050405020303" pitchFamily="18" charset="0"/>
                <a:ea typeface="Calibri" panose="020F0502020204030204" pitchFamily="34" charset="0"/>
                <a:cs typeface="Arial" panose="020B0604020202020204" pitchFamily="34" charset="0"/>
              </a:rPr>
              <a:t>(to) switch</a:t>
            </a:r>
            <a:r>
              <a:rPr lang="en-US" sz="2400" i="1" dirty="0">
                <a:solidFill>
                  <a:srgbClr val="00B050"/>
                </a:solidFill>
                <a:latin typeface="Georgia" panose="02040502050405020303" pitchFamily="18" charset="0"/>
                <a:ea typeface="Calibri" panose="020F0502020204030204" pitchFamily="34" charset="0"/>
                <a:cs typeface="Arial" panose="020B0604020202020204" pitchFamily="34" charset="0"/>
              </a:rPr>
              <a:t> off all the lights.</a:t>
            </a:r>
            <a:endParaRPr lang="ro-RO" sz="2400" i="1" dirty="0">
              <a:solidFill>
                <a:srgbClr val="00B050"/>
              </a:solidFill>
              <a:latin typeface="Georgia" panose="02040502050405020303" pitchFamily="18" charset="0"/>
              <a:ea typeface="Calibri" panose="020F0502020204030204" pitchFamily="34" charset="0"/>
              <a:cs typeface="Arial" panose="020B0604020202020204" pitchFamily="34" charset="0"/>
            </a:endParaRPr>
          </a:p>
          <a:p>
            <a:pPr marL="0" indent="0">
              <a:buNone/>
            </a:pPr>
            <a:endParaRPr lang="ro-RO" dirty="0"/>
          </a:p>
        </p:txBody>
      </p:sp>
    </p:spTree>
    <p:extLst>
      <p:ext uri="{BB962C8B-B14F-4D97-AF65-F5344CB8AC3E}">
        <p14:creationId xmlns:p14="http://schemas.microsoft.com/office/powerpoint/2010/main" val="3099709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2E55D-57DC-4BFD-A02A-5721E7D3A183}"/>
              </a:ext>
            </a:extLst>
          </p:cNvPr>
          <p:cNvSpPr>
            <a:spLocks noGrp="1"/>
          </p:cNvSpPr>
          <p:nvPr>
            <p:ph type="title"/>
          </p:nvPr>
        </p:nvSpPr>
        <p:spPr/>
        <p:txBody>
          <a:bodyPr/>
          <a:lstStyle/>
          <a:p>
            <a:r>
              <a:rPr lang="en-US" b="1" dirty="0">
                <a:latin typeface="Georgia" panose="02040502050405020303" pitchFamily="18" charset="0"/>
              </a:rPr>
              <a:t>Simple sentences </a:t>
            </a:r>
            <a:endParaRPr lang="ro-RO" b="1" dirty="0">
              <a:latin typeface="Georgia" panose="02040502050405020303" pitchFamily="18" charset="0"/>
            </a:endParaRPr>
          </a:p>
        </p:txBody>
      </p:sp>
      <p:sp>
        <p:nvSpPr>
          <p:cNvPr id="3" name="Content Placeholder 2">
            <a:extLst>
              <a:ext uri="{FF2B5EF4-FFF2-40B4-BE49-F238E27FC236}">
                <a16:creationId xmlns:a16="http://schemas.microsoft.com/office/drawing/2014/main" id="{DAD6AA12-3DD4-4447-B2F7-FB9E1C7966ED}"/>
              </a:ext>
            </a:extLst>
          </p:cNvPr>
          <p:cNvSpPr>
            <a:spLocks noGrp="1"/>
          </p:cNvSpPr>
          <p:nvPr>
            <p:ph idx="1"/>
          </p:nvPr>
        </p:nvSpPr>
        <p:spPr>
          <a:xfrm>
            <a:off x="589935" y="1965960"/>
            <a:ext cx="11120283" cy="4572492"/>
          </a:xfrm>
        </p:spPr>
        <p:txBody>
          <a:bodyPr>
            <a:normAutofit/>
          </a:bodyPr>
          <a:lstStyle/>
          <a:p>
            <a:pPr marL="0" indent="0">
              <a:buNone/>
            </a:pPr>
            <a:r>
              <a:rPr lang="en-US" sz="2400" dirty="0">
                <a:solidFill>
                  <a:schemeClr val="tx1"/>
                </a:solidFill>
                <a:latin typeface="Georgia" panose="02040502050405020303" pitchFamily="18" charset="0"/>
              </a:rPr>
              <a:t>A simple sentence has one independent clause. That means it has one </a:t>
            </a:r>
            <a:r>
              <a:rPr lang="en-US" sz="2400" b="1" dirty="0">
                <a:solidFill>
                  <a:schemeClr val="tx1"/>
                </a:solidFill>
                <a:latin typeface="Georgia" panose="02040502050405020303" pitchFamily="18" charset="0"/>
              </a:rPr>
              <a:t>subject</a:t>
            </a:r>
            <a:r>
              <a:rPr lang="en-US" sz="2400" dirty="0">
                <a:solidFill>
                  <a:schemeClr val="tx1"/>
                </a:solidFill>
                <a:latin typeface="Georgia" panose="02040502050405020303" pitchFamily="18" charset="0"/>
              </a:rPr>
              <a:t> and one </a:t>
            </a:r>
            <a:r>
              <a:rPr lang="en-US" sz="2400" b="1" dirty="0">
                <a:solidFill>
                  <a:schemeClr val="tx1"/>
                </a:solidFill>
                <a:latin typeface="Georgia" panose="02040502050405020303" pitchFamily="18" charset="0"/>
              </a:rPr>
              <a:t>verb</a:t>
            </a:r>
            <a:r>
              <a:rPr lang="en-US" sz="2400" dirty="0">
                <a:solidFill>
                  <a:schemeClr val="tx1"/>
                </a:solidFill>
                <a:latin typeface="Georgia" panose="02040502050405020303" pitchFamily="18" charset="0"/>
              </a:rPr>
              <a:t>—although either or both can be compound. In addition, a simple sentence can have adjectives and adverbs. What a simple sentence can’t have is another independent clause or any subordinate clauses.</a:t>
            </a:r>
          </a:p>
          <a:p>
            <a:pPr marL="0" indent="0">
              <a:buNone/>
            </a:pPr>
            <a:r>
              <a:rPr lang="en-US" sz="2400" i="1" dirty="0">
                <a:solidFill>
                  <a:srgbClr val="00B050"/>
                </a:solidFill>
                <a:latin typeface="Georgia" panose="02040502050405020303" pitchFamily="18" charset="0"/>
              </a:rPr>
              <a:t>	</a:t>
            </a:r>
          </a:p>
          <a:p>
            <a:pPr marL="0" indent="0">
              <a:buNone/>
            </a:pPr>
            <a:r>
              <a:rPr lang="en-US" sz="2400" i="1" dirty="0">
                <a:solidFill>
                  <a:srgbClr val="00B050"/>
                </a:solidFill>
                <a:latin typeface="Georgia" panose="02040502050405020303" pitchFamily="18" charset="0"/>
              </a:rPr>
              <a:t>The </a:t>
            </a:r>
            <a:r>
              <a:rPr lang="en-US" sz="2400" b="1" i="1" dirty="0">
                <a:solidFill>
                  <a:srgbClr val="00B050"/>
                </a:solidFill>
                <a:latin typeface="Georgia" panose="02040502050405020303" pitchFamily="18" charset="0"/>
              </a:rPr>
              <a:t>snow</a:t>
            </a:r>
            <a:r>
              <a:rPr lang="en-US" sz="2400" i="1" dirty="0">
                <a:solidFill>
                  <a:srgbClr val="00B050"/>
                </a:solidFill>
                <a:latin typeface="Georgia" panose="02040502050405020303" pitchFamily="18" charset="0"/>
              </a:rPr>
              <a:t> </a:t>
            </a:r>
            <a:r>
              <a:rPr lang="en-US" sz="2400" b="1" i="1" dirty="0">
                <a:solidFill>
                  <a:srgbClr val="00B050"/>
                </a:solidFill>
                <a:latin typeface="Georgia" panose="02040502050405020303" pitchFamily="18" charset="0"/>
              </a:rPr>
              <a:t>melted</a:t>
            </a:r>
            <a:r>
              <a:rPr lang="en-US" sz="2400" i="1" dirty="0">
                <a:solidFill>
                  <a:srgbClr val="00B050"/>
                </a:solidFill>
                <a:latin typeface="Georgia" panose="02040502050405020303" pitchFamily="18" charset="0"/>
              </a:rPr>
              <a:t> quickly in the bright sunshine.</a:t>
            </a:r>
          </a:p>
          <a:p>
            <a:pPr marL="0" indent="0">
              <a:buNone/>
            </a:pPr>
            <a:r>
              <a:rPr lang="en-US" sz="2400" dirty="0">
                <a:latin typeface="Georgia" panose="02040502050405020303" pitchFamily="18" charset="0"/>
              </a:rPr>
              <a:t>      		</a:t>
            </a:r>
            <a:r>
              <a:rPr lang="en-US" sz="2400">
                <a:solidFill>
                  <a:schemeClr val="tx1"/>
                </a:solidFill>
                <a:latin typeface="Georgia" panose="02040502050405020303" pitchFamily="18" charset="0"/>
              </a:rPr>
              <a:t>subject verb</a:t>
            </a:r>
          </a:p>
          <a:p>
            <a:pPr marL="0" indent="0">
              <a:buNone/>
            </a:pPr>
            <a:r>
              <a:rPr lang="en-US" sz="2400" dirty="0">
                <a:latin typeface="Georgia" panose="02040502050405020303" pitchFamily="18" charset="0"/>
              </a:rPr>
              <a:t>		</a:t>
            </a:r>
            <a:endParaRPr lang="en-US" sz="2400" dirty="0">
              <a:solidFill>
                <a:schemeClr val="tx1"/>
              </a:solidFill>
              <a:latin typeface="Georgia" panose="02040502050405020303" pitchFamily="18" charset="0"/>
            </a:endParaRPr>
          </a:p>
          <a:p>
            <a:pPr marL="0" indent="0">
              <a:buNone/>
            </a:pPr>
            <a:r>
              <a:rPr lang="en-US" sz="2400" dirty="0">
                <a:solidFill>
                  <a:schemeClr val="tx1"/>
                </a:solidFill>
                <a:latin typeface="Georgia" panose="02040502050405020303" pitchFamily="18" charset="0"/>
              </a:rPr>
              <a:t>A</a:t>
            </a:r>
            <a:r>
              <a:rPr lang="en-US" sz="2400" dirty="0">
                <a:latin typeface="Georgia" panose="02040502050405020303" pitchFamily="18" charset="0"/>
              </a:rPr>
              <a:t> </a:t>
            </a:r>
            <a:r>
              <a:rPr lang="en-US" sz="2400" b="1" dirty="0">
                <a:solidFill>
                  <a:srgbClr val="FF0000"/>
                </a:solidFill>
                <a:latin typeface="Georgia" panose="02040502050405020303" pitchFamily="18" charset="0"/>
              </a:rPr>
              <a:t>sentence fragment </a:t>
            </a:r>
            <a:r>
              <a:rPr lang="en-US" sz="2400" dirty="0">
                <a:solidFill>
                  <a:schemeClr val="tx1"/>
                </a:solidFill>
                <a:latin typeface="Georgia" panose="02040502050405020303" pitchFamily="18" charset="0"/>
              </a:rPr>
              <a:t>is a group of words that do not express a complete thought.</a:t>
            </a:r>
            <a:endParaRPr lang="ro-RO" sz="24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1033851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25F3F-7DAF-4E3A-BD94-178765814959}"/>
              </a:ext>
            </a:extLst>
          </p:cNvPr>
          <p:cNvSpPr>
            <a:spLocks noGrp="1"/>
          </p:cNvSpPr>
          <p:nvPr>
            <p:ph type="title"/>
          </p:nvPr>
        </p:nvSpPr>
        <p:spPr/>
        <p:txBody>
          <a:bodyPr/>
          <a:lstStyle/>
          <a:p>
            <a:endParaRPr lang="ro-RO"/>
          </a:p>
        </p:txBody>
      </p:sp>
      <p:sp>
        <p:nvSpPr>
          <p:cNvPr id="3" name="Content Placeholder 2">
            <a:extLst>
              <a:ext uri="{FF2B5EF4-FFF2-40B4-BE49-F238E27FC236}">
                <a16:creationId xmlns:a16="http://schemas.microsoft.com/office/drawing/2014/main" id="{A42FFEE4-78D1-456F-8DC8-A186C3638EF2}"/>
              </a:ext>
            </a:extLst>
          </p:cNvPr>
          <p:cNvSpPr>
            <a:spLocks noGrp="1"/>
          </p:cNvSpPr>
          <p:nvPr>
            <p:ph idx="1"/>
          </p:nvPr>
        </p:nvSpPr>
        <p:spPr/>
        <p:txBody>
          <a:bodyPr/>
          <a:lstStyle/>
          <a:p>
            <a:pPr marL="0" indent="0">
              <a:buNone/>
            </a:pPr>
            <a:r>
              <a:rPr lang="en-US" sz="2800" dirty="0">
                <a:solidFill>
                  <a:schemeClr val="tx1"/>
                </a:solidFill>
                <a:latin typeface="Georgia" panose="02040502050405020303" pitchFamily="18" charset="0"/>
              </a:rPr>
              <a:t>We can use </a:t>
            </a:r>
            <a:r>
              <a:rPr lang="en-US" sz="2800" i="1" dirty="0">
                <a:solidFill>
                  <a:srgbClr val="FF0000"/>
                </a:solidFill>
                <a:latin typeface="Georgia" panose="02040502050405020303" pitchFamily="18" charset="0"/>
              </a:rPr>
              <a:t>all (that)</a:t>
            </a:r>
            <a:r>
              <a:rPr lang="en-US" sz="2800" dirty="0">
                <a:solidFill>
                  <a:srgbClr val="FF0000"/>
                </a:solidFill>
                <a:latin typeface="Georgia" panose="02040502050405020303" pitchFamily="18" charset="0"/>
              </a:rPr>
              <a:t> </a:t>
            </a:r>
            <a:r>
              <a:rPr lang="en-US" sz="2800" dirty="0">
                <a:solidFill>
                  <a:schemeClr val="tx1"/>
                </a:solidFill>
                <a:latin typeface="Georgia" panose="02040502050405020303" pitchFamily="18" charset="0"/>
              </a:rPr>
              <a:t>(meaning </a:t>
            </a:r>
            <a:r>
              <a:rPr lang="en-US" sz="2800" b="1" dirty="0">
                <a:solidFill>
                  <a:schemeClr val="tx1"/>
                </a:solidFill>
                <a:latin typeface="Georgia" panose="02040502050405020303" pitchFamily="18" charset="0"/>
              </a:rPr>
              <a:t>'the only thing that'</a:t>
            </a:r>
            <a:r>
              <a:rPr lang="en-US" sz="2800" dirty="0">
                <a:solidFill>
                  <a:schemeClr val="tx1"/>
                </a:solidFill>
                <a:latin typeface="Georgia" panose="02040502050405020303" pitchFamily="18" charset="0"/>
              </a:rPr>
              <a:t>) in the same way as </a:t>
            </a:r>
            <a:r>
              <a:rPr lang="en-US" sz="2800" i="1" dirty="0">
                <a:solidFill>
                  <a:schemeClr val="tx1"/>
                </a:solidFill>
                <a:latin typeface="Georgia" panose="02040502050405020303" pitchFamily="18" charset="0"/>
              </a:rPr>
              <a:t>what</a:t>
            </a:r>
            <a:r>
              <a:rPr lang="en-US" sz="2800" dirty="0">
                <a:solidFill>
                  <a:schemeClr val="tx1"/>
                </a:solidFill>
                <a:latin typeface="Georgia" panose="02040502050405020303" pitchFamily="18" charset="0"/>
              </a:rPr>
              <a:t>.</a:t>
            </a:r>
            <a:endParaRPr lang="ro-RO" sz="2800" dirty="0">
              <a:solidFill>
                <a:schemeClr val="tx1"/>
              </a:solidFill>
              <a:latin typeface="Georgia" panose="02040502050405020303" pitchFamily="18" charset="0"/>
            </a:endParaRPr>
          </a:p>
          <a:p>
            <a:pPr marL="0" indent="0">
              <a:buNone/>
            </a:pPr>
            <a:r>
              <a:rPr lang="en-US" sz="2800" b="1" i="1" dirty="0">
                <a:solidFill>
                  <a:srgbClr val="00B050"/>
                </a:solidFill>
                <a:latin typeface="Georgia" panose="02040502050405020303" pitchFamily="18" charset="0"/>
              </a:rPr>
              <a:t>AII</a:t>
            </a:r>
            <a:r>
              <a:rPr lang="en-US" sz="2800" i="1" dirty="0">
                <a:solidFill>
                  <a:srgbClr val="00B050"/>
                </a:solidFill>
                <a:latin typeface="Georgia" panose="02040502050405020303" pitchFamily="18" charset="0"/>
              </a:rPr>
              <a:t> (that) he needs is a bit of sympathy.</a:t>
            </a:r>
          </a:p>
          <a:p>
            <a:pPr marL="0" indent="0">
              <a:buNone/>
            </a:pPr>
            <a:r>
              <a:rPr lang="en-US" sz="2800" b="1" i="1" dirty="0">
                <a:solidFill>
                  <a:srgbClr val="00B050"/>
                </a:solidFill>
                <a:latin typeface="Georgia" panose="02040502050405020303" pitchFamily="18" charset="0"/>
              </a:rPr>
              <a:t>All</a:t>
            </a:r>
            <a:r>
              <a:rPr lang="en-US" sz="2800" i="1" dirty="0">
                <a:solidFill>
                  <a:srgbClr val="00B050"/>
                </a:solidFill>
                <a:latin typeface="Georgia" panose="02040502050405020303" pitchFamily="18" charset="0"/>
              </a:rPr>
              <a:t> (that) you do is press this button.</a:t>
            </a:r>
            <a:endParaRPr lang="ro-RO" sz="2800" i="1" dirty="0">
              <a:solidFill>
                <a:srgbClr val="00B050"/>
              </a:solidFill>
              <a:latin typeface="Georgia" panose="02040502050405020303" pitchFamily="18" charset="0"/>
            </a:endParaRPr>
          </a:p>
          <a:p>
            <a:pPr marL="0" indent="0">
              <a:buNone/>
            </a:pPr>
            <a:endParaRPr lang="ro-RO" dirty="0"/>
          </a:p>
        </p:txBody>
      </p:sp>
    </p:spTree>
    <p:extLst>
      <p:ext uri="{BB962C8B-B14F-4D97-AF65-F5344CB8AC3E}">
        <p14:creationId xmlns:p14="http://schemas.microsoft.com/office/powerpoint/2010/main" val="16401829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64FF4-8A17-47C6-85F3-9B060832316B}"/>
              </a:ext>
            </a:extLst>
          </p:cNvPr>
          <p:cNvSpPr>
            <a:spLocks noGrp="1"/>
          </p:cNvSpPr>
          <p:nvPr>
            <p:ph type="title"/>
          </p:nvPr>
        </p:nvSpPr>
        <p:spPr>
          <a:xfrm>
            <a:off x="602225" y="955060"/>
            <a:ext cx="10515600" cy="2638629"/>
          </a:xfrm>
        </p:spPr>
        <p:txBody>
          <a:bodyPr>
            <a:normAutofit/>
          </a:bodyPr>
          <a:lstStyle/>
          <a:p>
            <a:r>
              <a:rPr lang="en-US" sz="2800" dirty="0">
                <a:solidFill>
                  <a:schemeClr val="tx1"/>
                </a:solidFill>
                <a:latin typeface="Georgia" panose="02040502050405020303" pitchFamily="18" charset="0"/>
              </a:rPr>
              <a:t>Imagine you are mad English patriots or mad patriots of any other nationality. Insist that all great inventions, discoveries and creations in the history were achieved by your countrymen. Like this: </a:t>
            </a:r>
            <a:endParaRPr lang="ro-RO" sz="1600" dirty="0">
              <a:solidFill>
                <a:schemeClr val="tx1"/>
              </a:solidFill>
              <a:latin typeface="Georgia" panose="02040502050405020303" pitchFamily="18" charset="0"/>
            </a:endParaRPr>
          </a:p>
        </p:txBody>
      </p:sp>
      <p:pic>
        <p:nvPicPr>
          <p:cNvPr id="4" name="Content Placeholder 3">
            <a:extLst>
              <a:ext uri="{FF2B5EF4-FFF2-40B4-BE49-F238E27FC236}">
                <a16:creationId xmlns:a16="http://schemas.microsoft.com/office/drawing/2014/main" id="{4CE85D5F-C98F-42D8-A159-4BF4B10EDFD7}"/>
              </a:ext>
            </a:extLst>
          </p:cNvPr>
          <p:cNvPicPr>
            <a:picLocks noGrp="1" noChangeAspect="1"/>
          </p:cNvPicPr>
          <p:nvPr>
            <p:ph idx="1"/>
          </p:nvPr>
        </p:nvPicPr>
        <p:blipFill>
          <a:blip r:embed="rId2"/>
          <a:stretch>
            <a:fillRect/>
          </a:stretch>
        </p:blipFill>
        <p:spPr>
          <a:xfrm>
            <a:off x="405628" y="3854246"/>
            <a:ext cx="11137444" cy="1746736"/>
          </a:xfrm>
          <a:prstGeom prst="rect">
            <a:avLst/>
          </a:prstGeom>
        </p:spPr>
      </p:pic>
    </p:spTree>
    <p:extLst>
      <p:ext uri="{BB962C8B-B14F-4D97-AF65-F5344CB8AC3E}">
        <p14:creationId xmlns:p14="http://schemas.microsoft.com/office/powerpoint/2010/main" val="24980404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B5A58-CCBE-42EE-A9E7-63CB8300692C}"/>
              </a:ext>
            </a:extLst>
          </p:cNvPr>
          <p:cNvSpPr>
            <a:spLocks noGrp="1"/>
          </p:cNvSpPr>
          <p:nvPr>
            <p:ph type="title"/>
          </p:nvPr>
        </p:nvSpPr>
        <p:spPr/>
        <p:txBody>
          <a:bodyPr/>
          <a:lstStyle/>
          <a:p>
            <a:r>
              <a:rPr lang="en-US" b="1" dirty="0">
                <a:latin typeface="Georgia" panose="02040502050405020303" pitchFamily="18" charset="0"/>
              </a:rPr>
              <a:t> Compound sentences</a:t>
            </a:r>
            <a:endParaRPr lang="ro-RO" b="1" dirty="0">
              <a:latin typeface="Georgia" panose="02040502050405020303" pitchFamily="18" charset="0"/>
            </a:endParaRPr>
          </a:p>
        </p:txBody>
      </p:sp>
      <p:sp>
        <p:nvSpPr>
          <p:cNvPr id="3" name="Content Placeholder 2">
            <a:extLst>
              <a:ext uri="{FF2B5EF4-FFF2-40B4-BE49-F238E27FC236}">
                <a16:creationId xmlns:a16="http://schemas.microsoft.com/office/drawing/2014/main" id="{EBA56483-B26C-4338-AB2E-DE276446D31D}"/>
              </a:ext>
            </a:extLst>
          </p:cNvPr>
          <p:cNvSpPr>
            <a:spLocks noGrp="1"/>
          </p:cNvSpPr>
          <p:nvPr>
            <p:ph idx="1"/>
          </p:nvPr>
        </p:nvSpPr>
        <p:spPr/>
        <p:txBody>
          <a:bodyPr>
            <a:noAutofit/>
          </a:bodyPr>
          <a:lstStyle/>
          <a:p>
            <a:pPr marL="0" indent="0">
              <a:buNone/>
            </a:pPr>
            <a:r>
              <a:rPr lang="en-US" sz="2400" dirty="0">
                <a:solidFill>
                  <a:schemeClr val="tx1"/>
                </a:solidFill>
                <a:latin typeface="Georgia" panose="02040502050405020303" pitchFamily="18" charset="0"/>
              </a:rPr>
              <a:t>A compound sentence has two or more independent clauses. The independent clauses can be joined in one of two ways:</a:t>
            </a:r>
          </a:p>
          <a:p>
            <a:pPr marL="0" indent="0">
              <a:buNone/>
            </a:pPr>
            <a:r>
              <a:rPr lang="en-US" sz="2400" dirty="0">
                <a:solidFill>
                  <a:schemeClr val="tx1"/>
                </a:solidFill>
                <a:latin typeface="Georgia" panose="02040502050405020303" pitchFamily="18" charset="0"/>
              </a:rPr>
              <a:t>● With a coordinating conjunction: </a:t>
            </a:r>
            <a:r>
              <a:rPr lang="en-US" sz="2400" dirty="0">
                <a:solidFill>
                  <a:srgbClr val="00B050"/>
                </a:solidFill>
                <a:latin typeface="Georgia" panose="02040502050405020303" pitchFamily="18" charset="0"/>
              </a:rPr>
              <a:t>for, and, nor, but, or, yet, so</a:t>
            </a:r>
          </a:p>
          <a:p>
            <a:pPr marL="0" indent="0">
              <a:buNone/>
            </a:pPr>
            <a:r>
              <a:rPr lang="en-US" sz="2400" dirty="0">
                <a:solidFill>
                  <a:schemeClr val="tx1"/>
                </a:solidFill>
                <a:latin typeface="Georgia" panose="02040502050405020303" pitchFamily="18" charset="0"/>
              </a:rPr>
              <a:t>● With a semicolon </a:t>
            </a:r>
            <a:r>
              <a:rPr lang="en-US" sz="2400" dirty="0">
                <a:solidFill>
                  <a:srgbClr val="00B050"/>
                </a:solidFill>
                <a:latin typeface="Georgia" panose="02040502050405020303" pitchFamily="18" charset="0"/>
              </a:rPr>
              <a:t>(;)</a:t>
            </a:r>
          </a:p>
          <a:p>
            <a:pPr marL="0" indent="0">
              <a:buNone/>
            </a:pPr>
            <a:r>
              <a:rPr lang="en-US" sz="2400" dirty="0">
                <a:solidFill>
                  <a:schemeClr val="tx1"/>
                </a:solidFill>
                <a:latin typeface="Georgia" panose="02040502050405020303" pitchFamily="18" charset="0"/>
              </a:rPr>
              <a:t>As with a simple sentence, a compound sentence can’t have any subordinate clauses.</a:t>
            </a:r>
          </a:p>
          <a:p>
            <a:pPr marL="0" indent="0">
              <a:buNone/>
            </a:pPr>
            <a:endParaRPr lang="en-US" sz="2400" dirty="0">
              <a:latin typeface="Georgia" panose="02040502050405020303" pitchFamily="18" charset="0"/>
            </a:endParaRPr>
          </a:p>
          <a:p>
            <a:pPr marL="0" indent="0">
              <a:buNone/>
            </a:pPr>
            <a:r>
              <a:rPr lang="en-US" sz="2400" dirty="0">
                <a:solidFill>
                  <a:srgbClr val="00B050"/>
                </a:solidFill>
                <a:latin typeface="Georgia" panose="02040502050405020303" pitchFamily="18" charset="0"/>
              </a:rPr>
              <a:t>	The car is unreliable; it never starts in the rain. </a:t>
            </a:r>
          </a:p>
          <a:p>
            <a:pPr marL="0" indent="0">
              <a:buNone/>
            </a:pPr>
            <a:r>
              <a:rPr lang="en-US" sz="2400" dirty="0">
                <a:latin typeface="Georgia" panose="02040502050405020303" pitchFamily="18" charset="0"/>
              </a:rPr>
              <a:t>	</a:t>
            </a:r>
            <a:r>
              <a:rPr lang="en-US" sz="2400" dirty="0" err="1">
                <a:solidFill>
                  <a:schemeClr val="tx1"/>
                </a:solidFill>
                <a:latin typeface="Georgia" panose="02040502050405020303" pitchFamily="18" charset="0"/>
              </a:rPr>
              <a:t>indep</a:t>
            </a:r>
            <a:r>
              <a:rPr lang="en-US" sz="2400" dirty="0">
                <a:solidFill>
                  <a:schemeClr val="tx1"/>
                </a:solidFill>
                <a:latin typeface="Georgia" panose="02040502050405020303" pitchFamily="18" charset="0"/>
              </a:rPr>
              <a:t>. clause 	semicolon 	</a:t>
            </a:r>
            <a:r>
              <a:rPr lang="en-US" sz="2400" dirty="0" err="1">
                <a:solidFill>
                  <a:schemeClr val="tx1"/>
                </a:solidFill>
                <a:latin typeface="Georgia" panose="02040502050405020303" pitchFamily="18" charset="0"/>
              </a:rPr>
              <a:t>indep</a:t>
            </a:r>
            <a:r>
              <a:rPr lang="en-US" sz="2400" dirty="0">
                <a:solidFill>
                  <a:schemeClr val="tx1"/>
                </a:solidFill>
                <a:latin typeface="Georgia" panose="02040502050405020303" pitchFamily="18" charset="0"/>
              </a:rPr>
              <a:t>. clause</a:t>
            </a:r>
            <a:endParaRPr lang="ro-RO" sz="24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3538805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41D7D-92E3-49B3-8A86-5B4FE3DF3444}"/>
              </a:ext>
            </a:extLst>
          </p:cNvPr>
          <p:cNvSpPr>
            <a:spLocks noGrp="1"/>
          </p:cNvSpPr>
          <p:nvPr>
            <p:ph type="title"/>
          </p:nvPr>
        </p:nvSpPr>
        <p:spPr/>
        <p:txBody>
          <a:bodyPr/>
          <a:lstStyle/>
          <a:p>
            <a:endParaRPr lang="ro-RO" dirty="0"/>
          </a:p>
        </p:txBody>
      </p:sp>
      <p:sp>
        <p:nvSpPr>
          <p:cNvPr id="3" name="Content Placeholder 2">
            <a:extLst>
              <a:ext uri="{FF2B5EF4-FFF2-40B4-BE49-F238E27FC236}">
                <a16:creationId xmlns:a16="http://schemas.microsoft.com/office/drawing/2014/main" id="{3F9118C3-C496-4E56-8E4B-9809BD45B5CF}"/>
              </a:ext>
            </a:extLst>
          </p:cNvPr>
          <p:cNvSpPr>
            <a:spLocks noGrp="1"/>
          </p:cNvSpPr>
          <p:nvPr>
            <p:ph idx="1"/>
          </p:nvPr>
        </p:nvSpPr>
        <p:spPr/>
        <p:txBody>
          <a:bodyPr>
            <a:normAutofit fontScale="62500" lnSpcReduction="20000"/>
          </a:bodyPr>
          <a:lstStyle/>
          <a:p>
            <a:pPr marL="0" indent="0">
              <a:lnSpc>
                <a:spcPct val="120000"/>
              </a:lnSpc>
              <a:buNone/>
            </a:pPr>
            <a:r>
              <a:rPr lang="en-US" sz="4000" dirty="0">
                <a:solidFill>
                  <a:srgbClr val="FF0000"/>
                </a:solidFill>
                <a:latin typeface="Georgia" panose="02040502050405020303" pitchFamily="18" charset="0"/>
              </a:rPr>
              <a:t>Don’t</a:t>
            </a:r>
            <a:r>
              <a:rPr lang="en-US" sz="4000" dirty="0">
                <a:latin typeface="Georgia" panose="02040502050405020303" pitchFamily="18" charset="0"/>
              </a:rPr>
              <a:t> </a:t>
            </a:r>
            <a:r>
              <a:rPr lang="en-US" sz="4000" dirty="0">
                <a:solidFill>
                  <a:schemeClr val="tx1"/>
                </a:solidFill>
                <a:latin typeface="Georgia" panose="02040502050405020303" pitchFamily="18" charset="0"/>
              </a:rPr>
              <a:t>join the two parts of a compound sentence with a </a:t>
            </a:r>
            <a:r>
              <a:rPr lang="en-US" sz="4000" dirty="0">
                <a:solidFill>
                  <a:srgbClr val="FF0000"/>
                </a:solidFill>
                <a:latin typeface="Georgia" panose="02040502050405020303" pitchFamily="18" charset="0"/>
              </a:rPr>
              <a:t>comma</a:t>
            </a:r>
            <a:r>
              <a:rPr lang="en-US" sz="4000" dirty="0">
                <a:latin typeface="Georgia" panose="02040502050405020303" pitchFamily="18" charset="0"/>
              </a:rPr>
              <a:t> </a:t>
            </a:r>
            <a:r>
              <a:rPr lang="en-US" sz="4000" dirty="0">
                <a:solidFill>
                  <a:schemeClr val="tx1"/>
                </a:solidFill>
                <a:latin typeface="Georgia" panose="02040502050405020303" pitchFamily="18" charset="0"/>
              </a:rPr>
              <a:t>because you will end up with a type of </a:t>
            </a:r>
            <a:r>
              <a:rPr lang="en-US" sz="4000" b="1" dirty="0">
                <a:solidFill>
                  <a:srgbClr val="FF0000"/>
                </a:solidFill>
                <a:latin typeface="Georgia" panose="02040502050405020303" pitchFamily="18" charset="0"/>
              </a:rPr>
              <a:t>run-on sentence </a:t>
            </a:r>
            <a:r>
              <a:rPr lang="en-US" sz="4000" dirty="0">
                <a:solidFill>
                  <a:schemeClr val="tx1"/>
                </a:solidFill>
                <a:latin typeface="Georgia" panose="02040502050405020303" pitchFamily="18" charset="0"/>
              </a:rPr>
              <a:t>called a</a:t>
            </a:r>
            <a:r>
              <a:rPr lang="en-US" sz="4000" dirty="0">
                <a:latin typeface="Georgia" panose="02040502050405020303" pitchFamily="18" charset="0"/>
              </a:rPr>
              <a:t> </a:t>
            </a:r>
            <a:r>
              <a:rPr lang="en-US" sz="4000" b="1" dirty="0">
                <a:solidFill>
                  <a:srgbClr val="FF0000"/>
                </a:solidFill>
                <a:latin typeface="Georgia" panose="02040502050405020303" pitchFamily="18" charset="0"/>
              </a:rPr>
              <a:t>comma splice</a:t>
            </a:r>
            <a:r>
              <a:rPr lang="en-US" sz="4000" dirty="0">
                <a:solidFill>
                  <a:srgbClr val="FF0000"/>
                </a:solidFill>
                <a:latin typeface="Georgia" panose="02040502050405020303" pitchFamily="18" charset="0"/>
              </a:rPr>
              <a:t>.</a:t>
            </a:r>
          </a:p>
          <a:p>
            <a:pPr marL="0" indent="0">
              <a:lnSpc>
                <a:spcPct val="120000"/>
              </a:lnSpc>
              <a:buNone/>
            </a:pPr>
            <a:r>
              <a:rPr lang="en-US" sz="4000" dirty="0">
                <a:solidFill>
                  <a:schemeClr val="tx1"/>
                </a:solidFill>
                <a:latin typeface="Georgia" panose="02040502050405020303" pitchFamily="18" charset="0"/>
              </a:rPr>
              <a:t>A</a:t>
            </a:r>
            <a:r>
              <a:rPr lang="en-US" sz="4000" dirty="0">
                <a:latin typeface="Georgia" panose="02040502050405020303" pitchFamily="18" charset="0"/>
              </a:rPr>
              <a:t> </a:t>
            </a:r>
            <a:r>
              <a:rPr lang="en-US" sz="4000" b="1" dirty="0">
                <a:solidFill>
                  <a:srgbClr val="FF0000"/>
                </a:solidFill>
                <a:latin typeface="Georgia" panose="02040502050405020303" pitchFamily="18" charset="0"/>
              </a:rPr>
              <a:t>run-on sentence </a:t>
            </a:r>
            <a:r>
              <a:rPr lang="en-US" sz="4000" dirty="0">
                <a:solidFill>
                  <a:schemeClr val="tx1"/>
                </a:solidFill>
                <a:latin typeface="Georgia" panose="02040502050405020303" pitchFamily="18" charset="0"/>
              </a:rPr>
              <a:t>is two incorrectly joined independent clauses.</a:t>
            </a:r>
          </a:p>
          <a:p>
            <a:pPr marL="0" indent="0">
              <a:lnSpc>
                <a:spcPct val="120000"/>
              </a:lnSpc>
              <a:buNone/>
            </a:pPr>
            <a:r>
              <a:rPr lang="en-US" sz="4000" dirty="0">
                <a:solidFill>
                  <a:schemeClr val="tx1"/>
                </a:solidFill>
                <a:latin typeface="Georgia" panose="02040502050405020303" pitchFamily="18" charset="0"/>
              </a:rPr>
              <a:t>A</a:t>
            </a:r>
            <a:r>
              <a:rPr lang="en-US" sz="4000" dirty="0">
                <a:latin typeface="Georgia" panose="02040502050405020303" pitchFamily="18" charset="0"/>
              </a:rPr>
              <a:t> </a:t>
            </a:r>
            <a:r>
              <a:rPr lang="en-US" sz="4000" b="1" dirty="0">
                <a:solidFill>
                  <a:srgbClr val="FF0000"/>
                </a:solidFill>
                <a:latin typeface="Georgia" panose="02040502050405020303" pitchFamily="18" charset="0"/>
              </a:rPr>
              <a:t>comma splice </a:t>
            </a:r>
            <a:r>
              <a:rPr lang="en-US" sz="4000" dirty="0">
                <a:solidFill>
                  <a:schemeClr val="tx1"/>
                </a:solidFill>
                <a:latin typeface="Georgia" panose="02040502050405020303" pitchFamily="18" charset="0"/>
              </a:rPr>
              <a:t>is a run-on sentence with a comma where the two independent clauses run together.</a:t>
            </a:r>
          </a:p>
          <a:p>
            <a:pPr marL="0" indent="0">
              <a:lnSpc>
                <a:spcPct val="120000"/>
              </a:lnSpc>
              <a:buNone/>
            </a:pPr>
            <a:r>
              <a:rPr lang="en-US" sz="4000" dirty="0">
                <a:solidFill>
                  <a:srgbClr val="00B050"/>
                </a:solidFill>
                <a:latin typeface="Georgia" panose="02040502050405020303" pitchFamily="18" charset="0"/>
              </a:rPr>
              <a:t>The car is unreliable</a:t>
            </a:r>
            <a:r>
              <a:rPr lang="en-US" sz="4000" dirty="0">
                <a:solidFill>
                  <a:srgbClr val="00B050"/>
                </a:solidFill>
                <a:highlight>
                  <a:srgbClr val="FFFF00"/>
                </a:highlight>
                <a:latin typeface="Georgia" panose="02040502050405020303" pitchFamily="18" charset="0"/>
              </a:rPr>
              <a:t>, </a:t>
            </a:r>
            <a:r>
              <a:rPr lang="en-US" sz="4000" dirty="0">
                <a:solidFill>
                  <a:srgbClr val="00B050"/>
                </a:solidFill>
                <a:latin typeface="Georgia" panose="02040502050405020303" pitchFamily="18" charset="0"/>
              </a:rPr>
              <a:t>it never starts in the rain. </a:t>
            </a:r>
            <a:r>
              <a:rPr lang="en-US" sz="4000" dirty="0">
                <a:solidFill>
                  <a:schemeClr val="tx1"/>
                </a:solidFill>
                <a:latin typeface="Georgia" panose="02040502050405020303" pitchFamily="18" charset="0"/>
              </a:rPr>
              <a:t>(incorrect)</a:t>
            </a:r>
          </a:p>
          <a:p>
            <a:pPr marL="0" indent="0">
              <a:lnSpc>
                <a:spcPct val="120000"/>
              </a:lnSpc>
              <a:buNone/>
            </a:pPr>
            <a:r>
              <a:rPr lang="en-US" sz="4000" dirty="0">
                <a:solidFill>
                  <a:srgbClr val="00B050"/>
                </a:solidFill>
                <a:latin typeface="Georgia" panose="02040502050405020303" pitchFamily="18" charset="0"/>
              </a:rPr>
              <a:t>The car is unreliable</a:t>
            </a:r>
            <a:r>
              <a:rPr lang="en-US" sz="4000" dirty="0">
                <a:solidFill>
                  <a:srgbClr val="00B050"/>
                </a:solidFill>
                <a:highlight>
                  <a:srgbClr val="FFFF00"/>
                </a:highlight>
                <a:latin typeface="Georgia" panose="02040502050405020303" pitchFamily="18" charset="0"/>
              </a:rPr>
              <a:t>; </a:t>
            </a:r>
            <a:r>
              <a:rPr lang="en-US" sz="4000" dirty="0">
                <a:solidFill>
                  <a:srgbClr val="00B050"/>
                </a:solidFill>
                <a:latin typeface="Georgia" panose="02040502050405020303" pitchFamily="18" charset="0"/>
              </a:rPr>
              <a:t>it never starts in the rain. </a:t>
            </a:r>
            <a:r>
              <a:rPr lang="en-US" sz="4000" dirty="0">
                <a:solidFill>
                  <a:schemeClr val="tx1"/>
                </a:solidFill>
                <a:latin typeface="Georgia" panose="02040502050405020303" pitchFamily="18" charset="0"/>
              </a:rPr>
              <a:t>(correct)</a:t>
            </a:r>
            <a:endParaRPr lang="ro-RO" sz="40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2670948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AADEE-B219-4E7C-A468-4DE7285DFBA4}"/>
              </a:ext>
            </a:extLst>
          </p:cNvPr>
          <p:cNvSpPr>
            <a:spLocks noGrp="1"/>
          </p:cNvSpPr>
          <p:nvPr>
            <p:ph type="title"/>
          </p:nvPr>
        </p:nvSpPr>
        <p:spPr/>
        <p:txBody>
          <a:bodyPr/>
          <a:lstStyle/>
          <a:p>
            <a:r>
              <a:rPr lang="en-US" b="1" dirty="0">
                <a:latin typeface="Georgia" panose="02040502050405020303" pitchFamily="18" charset="0"/>
              </a:rPr>
              <a:t>Complex sentences</a:t>
            </a:r>
            <a:endParaRPr lang="ro-RO" b="1" dirty="0">
              <a:latin typeface="Georgia" panose="02040502050405020303" pitchFamily="18" charset="0"/>
            </a:endParaRPr>
          </a:p>
        </p:txBody>
      </p:sp>
      <p:sp>
        <p:nvSpPr>
          <p:cNvPr id="3" name="Content Placeholder 2">
            <a:extLst>
              <a:ext uri="{FF2B5EF4-FFF2-40B4-BE49-F238E27FC236}">
                <a16:creationId xmlns:a16="http://schemas.microsoft.com/office/drawing/2014/main" id="{840B2395-C756-4763-A3F3-D0DA5188EA14}"/>
              </a:ext>
            </a:extLst>
          </p:cNvPr>
          <p:cNvSpPr>
            <a:spLocks noGrp="1"/>
          </p:cNvSpPr>
          <p:nvPr>
            <p:ph idx="1"/>
          </p:nvPr>
        </p:nvSpPr>
        <p:spPr>
          <a:xfrm>
            <a:off x="589935" y="1965960"/>
            <a:ext cx="11041625" cy="4434840"/>
          </a:xfrm>
        </p:spPr>
        <p:txBody>
          <a:bodyPr>
            <a:normAutofit/>
          </a:bodyPr>
          <a:lstStyle/>
          <a:p>
            <a:pPr marL="0" indent="0">
              <a:buNone/>
            </a:pPr>
            <a:r>
              <a:rPr lang="en-US" sz="2800" dirty="0">
                <a:solidFill>
                  <a:schemeClr val="tx1"/>
                </a:solidFill>
                <a:latin typeface="Georgia" panose="02040502050405020303" pitchFamily="18" charset="0"/>
              </a:rPr>
              <a:t>A </a:t>
            </a:r>
            <a:r>
              <a:rPr lang="en-US" sz="2800" b="1" dirty="0">
                <a:solidFill>
                  <a:schemeClr val="tx1"/>
                </a:solidFill>
                <a:latin typeface="Georgia" panose="02040502050405020303" pitchFamily="18" charset="0"/>
              </a:rPr>
              <a:t>complex sentence </a:t>
            </a:r>
            <a:r>
              <a:rPr lang="en-US" sz="2800" dirty="0">
                <a:solidFill>
                  <a:schemeClr val="tx1"/>
                </a:solidFill>
                <a:latin typeface="Georgia" panose="02040502050405020303" pitchFamily="18" charset="0"/>
              </a:rPr>
              <a:t>contains one </a:t>
            </a:r>
            <a:r>
              <a:rPr lang="en-US" sz="2800" i="1" dirty="0">
                <a:solidFill>
                  <a:schemeClr val="tx1"/>
                </a:solidFill>
                <a:latin typeface="Georgia" panose="02040502050405020303" pitchFamily="18" charset="0"/>
              </a:rPr>
              <a:t>independent</a:t>
            </a:r>
            <a:r>
              <a:rPr lang="en-US" sz="2800" dirty="0">
                <a:solidFill>
                  <a:schemeClr val="tx1"/>
                </a:solidFill>
                <a:latin typeface="Georgia" panose="02040502050405020303" pitchFamily="18" charset="0"/>
              </a:rPr>
              <a:t> clause and at least one </a:t>
            </a:r>
            <a:r>
              <a:rPr lang="en-US" sz="2800" i="1" dirty="0">
                <a:solidFill>
                  <a:schemeClr val="tx1"/>
                </a:solidFill>
                <a:latin typeface="Georgia" panose="02040502050405020303" pitchFamily="18" charset="0"/>
              </a:rPr>
              <a:t>dependent</a:t>
            </a:r>
            <a:r>
              <a:rPr lang="en-US" sz="2800" dirty="0">
                <a:solidFill>
                  <a:schemeClr val="tx1"/>
                </a:solidFill>
                <a:latin typeface="Georgia" panose="02040502050405020303" pitchFamily="18" charset="0"/>
              </a:rPr>
              <a:t> clause.</a:t>
            </a:r>
          </a:p>
          <a:p>
            <a:pPr marL="0" indent="0">
              <a:buNone/>
            </a:pPr>
            <a:r>
              <a:rPr lang="en-US" sz="2800" dirty="0">
                <a:solidFill>
                  <a:schemeClr val="tx1"/>
                </a:solidFill>
                <a:latin typeface="Georgia" panose="02040502050405020303" pitchFamily="18" charset="0"/>
              </a:rPr>
              <a:t>The independent clause is called the main clause. These sentences use subordinating conjunctions to link ideas. The subordinating conjunctions include such words as: </a:t>
            </a:r>
            <a:r>
              <a:rPr lang="en-US" sz="2800" dirty="0">
                <a:solidFill>
                  <a:srgbClr val="00B050"/>
                </a:solidFill>
                <a:latin typeface="Georgia" panose="02040502050405020303" pitchFamily="18" charset="0"/>
              </a:rPr>
              <a:t>because, as, as if, unless, provided that, if, even if.</a:t>
            </a:r>
          </a:p>
          <a:p>
            <a:pPr marL="0" indent="0">
              <a:buNone/>
            </a:pPr>
            <a:endParaRPr lang="en-US" sz="2800" i="1" dirty="0">
              <a:solidFill>
                <a:srgbClr val="00B050"/>
              </a:solidFill>
              <a:latin typeface="Georgia" panose="02040502050405020303" pitchFamily="18" charset="0"/>
            </a:endParaRPr>
          </a:p>
          <a:p>
            <a:pPr marL="0" indent="0">
              <a:buNone/>
            </a:pPr>
            <a:r>
              <a:rPr lang="en-US" sz="2800" i="1" dirty="0">
                <a:solidFill>
                  <a:srgbClr val="00B050"/>
                </a:solidFill>
                <a:latin typeface="Georgia" panose="02040502050405020303" pitchFamily="18" charset="0"/>
              </a:rPr>
              <a:t>No one answered 		when he called the house.</a:t>
            </a:r>
          </a:p>
          <a:p>
            <a:pPr marL="0" indent="0">
              <a:buNone/>
            </a:pPr>
            <a:r>
              <a:rPr lang="en-US" sz="2800" dirty="0" err="1">
                <a:solidFill>
                  <a:schemeClr val="tx1"/>
                </a:solidFill>
                <a:latin typeface="Georgia" panose="02040502050405020303" pitchFamily="18" charset="0"/>
              </a:rPr>
              <a:t>indep</a:t>
            </a:r>
            <a:r>
              <a:rPr lang="en-US" sz="2800" dirty="0">
                <a:solidFill>
                  <a:schemeClr val="tx1"/>
                </a:solidFill>
                <a:latin typeface="Georgia" panose="02040502050405020303" pitchFamily="18" charset="0"/>
              </a:rPr>
              <a:t>. clause 			dep. clause</a:t>
            </a:r>
            <a:endParaRPr lang="ro-RO" sz="28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62680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E4F51-56D2-4807-9D4B-B8796A4A4D29}"/>
              </a:ext>
            </a:extLst>
          </p:cNvPr>
          <p:cNvSpPr>
            <a:spLocks noGrp="1"/>
          </p:cNvSpPr>
          <p:nvPr>
            <p:ph type="title"/>
          </p:nvPr>
        </p:nvSpPr>
        <p:spPr/>
        <p:txBody>
          <a:bodyPr/>
          <a:lstStyle/>
          <a:p>
            <a:r>
              <a:rPr lang="en-US" b="1" dirty="0">
                <a:latin typeface="Georgia" panose="02040502050405020303" pitchFamily="18" charset="0"/>
              </a:rPr>
              <a:t> Compound-complex sentences</a:t>
            </a:r>
            <a:endParaRPr lang="ro-RO" b="1" dirty="0">
              <a:latin typeface="Georgia" panose="02040502050405020303" pitchFamily="18" charset="0"/>
            </a:endParaRPr>
          </a:p>
        </p:txBody>
      </p:sp>
      <p:sp>
        <p:nvSpPr>
          <p:cNvPr id="3" name="Content Placeholder 2">
            <a:extLst>
              <a:ext uri="{FF2B5EF4-FFF2-40B4-BE49-F238E27FC236}">
                <a16:creationId xmlns:a16="http://schemas.microsoft.com/office/drawing/2014/main" id="{0853856A-92F1-4903-B590-FAA633B2F646}"/>
              </a:ext>
            </a:extLst>
          </p:cNvPr>
          <p:cNvSpPr>
            <a:spLocks noGrp="1"/>
          </p:cNvSpPr>
          <p:nvPr>
            <p:ph idx="1"/>
          </p:nvPr>
        </p:nvSpPr>
        <p:spPr>
          <a:xfrm>
            <a:off x="393290" y="1965959"/>
            <a:ext cx="11798710" cy="4405343"/>
          </a:xfrm>
        </p:spPr>
        <p:txBody>
          <a:bodyPr>
            <a:normAutofit/>
          </a:bodyPr>
          <a:lstStyle/>
          <a:p>
            <a:pPr marL="0" indent="0">
              <a:buNone/>
            </a:pPr>
            <a:r>
              <a:rPr lang="en-US" sz="2800" dirty="0">
                <a:solidFill>
                  <a:schemeClr val="tx1"/>
                </a:solidFill>
                <a:latin typeface="Georgia" panose="02040502050405020303" pitchFamily="18" charset="0"/>
              </a:rPr>
              <a:t>A </a:t>
            </a:r>
            <a:r>
              <a:rPr lang="en-US" sz="2800" b="1" dirty="0">
                <a:solidFill>
                  <a:schemeClr val="tx1"/>
                </a:solidFill>
                <a:latin typeface="Georgia" panose="02040502050405020303" pitchFamily="18" charset="0"/>
              </a:rPr>
              <a:t>compound-complex</a:t>
            </a:r>
            <a:r>
              <a:rPr lang="en-US" sz="2800" dirty="0">
                <a:solidFill>
                  <a:schemeClr val="tx1"/>
                </a:solidFill>
                <a:latin typeface="Georgia" panose="02040502050405020303" pitchFamily="18" charset="0"/>
              </a:rPr>
              <a:t> sentence has at least two </a:t>
            </a:r>
            <a:r>
              <a:rPr lang="en-US" sz="2800" i="1" dirty="0">
                <a:solidFill>
                  <a:schemeClr val="tx1"/>
                </a:solidFill>
                <a:latin typeface="Georgia" panose="02040502050405020303" pitchFamily="18" charset="0"/>
              </a:rPr>
              <a:t>independent</a:t>
            </a:r>
            <a:r>
              <a:rPr lang="en-US" sz="2800" dirty="0">
                <a:solidFill>
                  <a:schemeClr val="tx1"/>
                </a:solidFill>
                <a:latin typeface="Georgia" panose="02040502050405020303" pitchFamily="18" charset="0"/>
              </a:rPr>
              <a:t> clauses and at least one </a:t>
            </a:r>
            <a:r>
              <a:rPr lang="en-US" sz="2800" i="1" dirty="0">
                <a:solidFill>
                  <a:schemeClr val="tx1"/>
                </a:solidFill>
                <a:latin typeface="Georgia" panose="02040502050405020303" pitchFamily="18" charset="0"/>
              </a:rPr>
              <a:t>dependent</a:t>
            </a:r>
            <a:r>
              <a:rPr lang="en-US" sz="2800" dirty="0">
                <a:solidFill>
                  <a:schemeClr val="tx1"/>
                </a:solidFill>
                <a:latin typeface="Georgia" panose="02040502050405020303" pitchFamily="18" charset="0"/>
              </a:rPr>
              <a:t> clause. The dependent clause can be part of the independent clause.</a:t>
            </a:r>
          </a:p>
          <a:p>
            <a:pPr marL="0" indent="0">
              <a:buNone/>
            </a:pPr>
            <a:endParaRPr lang="en-US" sz="2800" dirty="0">
              <a:latin typeface="Georgia" panose="02040502050405020303" pitchFamily="18" charset="0"/>
            </a:endParaRPr>
          </a:p>
          <a:p>
            <a:pPr marL="0" indent="0">
              <a:buNone/>
            </a:pPr>
            <a:r>
              <a:rPr lang="en-US" sz="2800" i="1" dirty="0">
                <a:solidFill>
                  <a:srgbClr val="00B050"/>
                </a:solidFill>
                <a:highlight>
                  <a:srgbClr val="FFFF00"/>
                </a:highlight>
                <a:latin typeface="Georgia" panose="02040502050405020303" pitchFamily="18" charset="0"/>
              </a:rPr>
              <a:t>He wanted to drive to work</a:t>
            </a:r>
            <a:r>
              <a:rPr lang="en-US" sz="2800" i="1" dirty="0">
                <a:solidFill>
                  <a:srgbClr val="00B050"/>
                </a:solidFill>
                <a:latin typeface="Georgia" panose="02040502050405020303" pitchFamily="18" charset="0"/>
              </a:rPr>
              <a:t>, </a:t>
            </a:r>
            <a:r>
              <a:rPr lang="en-US" sz="2800" i="1" dirty="0">
                <a:solidFill>
                  <a:srgbClr val="00B050"/>
                </a:solidFill>
                <a:highlight>
                  <a:srgbClr val="00FF00"/>
                </a:highlight>
                <a:latin typeface="Georgia" panose="02040502050405020303" pitchFamily="18" charset="0"/>
              </a:rPr>
              <a:t>but she couldn’t </a:t>
            </a:r>
            <a:r>
              <a:rPr lang="en-US" sz="2800" i="1" dirty="0">
                <a:solidFill>
                  <a:srgbClr val="00B050"/>
                </a:solidFill>
                <a:highlight>
                  <a:srgbClr val="00FFFF"/>
                </a:highlight>
                <a:latin typeface="Georgia" panose="02040502050405020303" pitchFamily="18" charset="0"/>
              </a:rPr>
              <a:t>until her car was repaired</a:t>
            </a:r>
          </a:p>
          <a:p>
            <a:pPr marL="0" indent="0">
              <a:buNone/>
            </a:pPr>
            <a:r>
              <a:rPr lang="en-US" sz="2800" dirty="0" err="1">
                <a:solidFill>
                  <a:schemeClr val="tx1"/>
                </a:solidFill>
                <a:latin typeface="Georgia" panose="02040502050405020303" pitchFamily="18" charset="0"/>
              </a:rPr>
              <a:t>indep</a:t>
            </a:r>
            <a:r>
              <a:rPr lang="en-US" sz="2800" dirty="0">
                <a:solidFill>
                  <a:schemeClr val="tx1"/>
                </a:solidFill>
                <a:latin typeface="Georgia" panose="02040502050405020303" pitchFamily="18" charset="0"/>
              </a:rPr>
              <a:t>. clause 			    </a:t>
            </a:r>
            <a:r>
              <a:rPr lang="en-US" sz="2800" dirty="0" err="1">
                <a:solidFill>
                  <a:schemeClr val="tx1"/>
                </a:solidFill>
                <a:latin typeface="Georgia" panose="02040502050405020303" pitchFamily="18" charset="0"/>
              </a:rPr>
              <a:t>indep</a:t>
            </a:r>
            <a:r>
              <a:rPr lang="en-US" sz="2800" dirty="0">
                <a:solidFill>
                  <a:schemeClr val="tx1"/>
                </a:solidFill>
                <a:latin typeface="Georgia" panose="02040502050405020303" pitchFamily="18" charset="0"/>
              </a:rPr>
              <a:t>. clause 		dep. clause</a:t>
            </a:r>
            <a:endParaRPr lang="ro-RO" sz="2800" dirty="0">
              <a:solidFill>
                <a:schemeClr val="tx1"/>
              </a:solidFill>
              <a:latin typeface="Georgia" panose="02040502050405020303" pitchFamily="18" charset="0"/>
            </a:endParaRPr>
          </a:p>
        </p:txBody>
      </p:sp>
    </p:spTree>
    <p:extLst>
      <p:ext uri="{BB962C8B-B14F-4D97-AF65-F5344CB8AC3E}">
        <p14:creationId xmlns:p14="http://schemas.microsoft.com/office/powerpoint/2010/main" val="781725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1BA646-6944-4DD4-B496-506ECBFBA5ED}"/>
              </a:ext>
            </a:extLst>
          </p:cNvPr>
          <p:cNvSpPr>
            <a:spLocks noGrp="1"/>
          </p:cNvSpPr>
          <p:nvPr>
            <p:ph idx="4294967295"/>
          </p:nvPr>
        </p:nvSpPr>
        <p:spPr>
          <a:xfrm>
            <a:off x="544820" y="487209"/>
            <a:ext cx="11102360" cy="6370791"/>
          </a:xfrm>
        </p:spPr>
        <p:txBody>
          <a:bodyPr>
            <a:normAutofit/>
          </a:bodyPr>
          <a:lstStyle/>
          <a:p>
            <a:pPr marL="0" indent="0">
              <a:buNone/>
            </a:pPr>
            <a:r>
              <a:rPr lang="ro-RO" sz="2800" dirty="0" err="1">
                <a:solidFill>
                  <a:schemeClr val="tx1"/>
                </a:solidFill>
                <a:latin typeface="Georgia" panose="02040502050405020303" pitchFamily="18" charset="0"/>
              </a:rPr>
              <a:t>Rewrite</a:t>
            </a:r>
            <a:r>
              <a:rPr lang="ro-RO" sz="2800" dirty="0">
                <a:solidFill>
                  <a:schemeClr val="tx1"/>
                </a:solidFill>
                <a:latin typeface="Georgia" panose="02040502050405020303" pitchFamily="18" charset="0"/>
              </a:rPr>
              <a:t> </a:t>
            </a:r>
            <a:r>
              <a:rPr lang="ro-RO" sz="2800" dirty="0" err="1">
                <a:solidFill>
                  <a:schemeClr val="tx1"/>
                </a:solidFill>
                <a:latin typeface="Georgia" panose="02040502050405020303" pitchFamily="18" charset="0"/>
              </a:rPr>
              <a:t>this</a:t>
            </a:r>
            <a:r>
              <a:rPr lang="ro-RO" sz="2800" dirty="0">
                <a:solidFill>
                  <a:schemeClr val="tx1"/>
                </a:solidFill>
                <a:latin typeface="Georgia" panose="02040502050405020303" pitchFamily="18" charset="0"/>
              </a:rPr>
              <a:t> </a:t>
            </a:r>
            <a:r>
              <a:rPr lang="ro-RO" sz="2800" dirty="0" err="1">
                <a:solidFill>
                  <a:schemeClr val="tx1"/>
                </a:solidFill>
                <a:latin typeface="Georgia" panose="02040502050405020303" pitchFamily="18" charset="0"/>
              </a:rPr>
              <a:t>sentence</a:t>
            </a:r>
            <a:r>
              <a:rPr lang="ro-RO" sz="2800" dirty="0">
                <a:solidFill>
                  <a:schemeClr val="tx1"/>
                </a:solidFill>
                <a:latin typeface="Georgia" panose="02040502050405020303" pitchFamily="18" charset="0"/>
              </a:rPr>
              <a:t> in </a:t>
            </a:r>
            <a:r>
              <a:rPr lang="ro-RO" sz="2800" dirty="0" err="1">
                <a:solidFill>
                  <a:schemeClr val="tx1"/>
                </a:solidFill>
                <a:latin typeface="Georgia" panose="02040502050405020303" pitchFamily="18" charset="0"/>
              </a:rPr>
              <a:t>four</a:t>
            </a:r>
            <a:r>
              <a:rPr lang="ro-RO" sz="2800" dirty="0">
                <a:solidFill>
                  <a:schemeClr val="tx1"/>
                </a:solidFill>
                <a:latin typeface="Georgia" panose="02040502050405020303" pitchFamily="18" charset="0"/>
              </a:rPr>
              <a:t> </a:t>
            </a:r>
            <a:r>
              <a:rPr lang="ro-RO" sz="2800" dirty="0" err="1">
                <a:solidFill>
                  <a:schemeClr val="tx1"/>
                </a:solidFill>
                <a:latin typeface="Georgia" panose="02040502050405020303" pitchFamily="18" charset="0"/>
              </a:rPr>
              <a:t>ways</a:t>
            </a:r>
            <a:r>
              <a:rPr lang="ro-RO" sz="2800" dirty="0">
                <a:solidFill>
                  <a:schemeClr val="tx1"/>
                </a:solidFill>
                <a:latin typeface="Georgia" panose="02040502050405020303" pitchFamily="18" charset="0"/>
              </a:rPr>
              <a:t>:</a:t>
            </a:r>
          </a:p>
          <a:p>
            <a:pPr marL="0" indent="0">
              <a:buNone/>
            </a:pPr>
            <a:r>
              <a:rPr lang="en-US" sz="2800" dirty="0">
                <a:solidFill>
                  <a:srgbClr val="FF0000"/>
                </a:solidFill>
                <a:latin typeface="Georgia" panose="02040502050405020303" pitchFamily="18" charset="0"/>
              </a:rPr>
              <a:t>Water and wind are the two main causes of erosion, they constantly change the appearance of the Earth.</a:t>
            </a:r>
            <a:endParaRPr lang="ro-RO" sz="2800" dirty="0">
              <a:solidFill>
                <a:srgbClr val="FF0000"/>
              </a:solidFill>
              <a:latin typeface="Georgia" panose="02040502050405020303" pitchFamily="18" charset="0"/>
            </a:endParaRPr>
          </a:p>
          <a:p>
            <a:r>
              <a:rPr lang="en-US" sz="2800" dirty="0">
                <a:solidFill>
                  <a:schemeClr val="tx1"/>
                </a:solidFill>
                <a:latin typeface="Georgia" panose="02040502050405020303" pitchFamily="18" charset="0"/>
              </a:rPr>
              <a:t>Divide the run-on sentence into two sentences with the appropriate end punctuation, such</a:t>
            </a:r>
            <a:r>
              <a:rPr lang="ro-RO" sz="2800" dirty="0">
                <a:solidFill>
                  <a:schemeClr val="tx1"/>
                </a:solidFill>
                <a:latin typeface="Georgia" panose="02040502050405020303" pitchFamily="18" charset="0"/>
              </a:rPr>
              <a:t> </a:t>
            </a:r>
            <a:r>
              <a:rPr lang="en-US" sz="2800" dirty="0">
                <a:solidFill>
                  <a:schemeClr val="tx1"/>
                </a:solidFill>
                <a:latin typeface="Georgia" panose="02040502050405020303" pitchFamily="18" charset="0"/>
              </a:rPr>
              <a:t>as a </a:t>
            </a:r>
            <a:r>
              <a:rPr lang="en-US" sz="2800" i="1" dirty="0">
                <a:solidFill>
                  <a:schemeClr val="tx1"/>
                </a:solidFill>
                <a:latin typeface="Georgia" panose="02040502050405020303" pitchFamily="18" charset="0"/>
              </a:rPr>
              <a:t>period</a:t>
            </a:r>
            <a:r>
              <a:rPr lang="en-US" sz="2800" dirty="0">
                <a:solidFill>
                  <a:schemeClr val="tx1"/>
                </a:solidFill>
                <a:latin typeface="Georgia" panose="02040502050405020303" pitchFamily="18" charset="0"/>
              </a:rPr>
              <a:t>, </a:t>
            </a:r>
            <a:r>
              <a:rPr lang="en-US" sz="2800" i="1" dirty="0">
                <a:solidFill>
                  <a:schemeClr val="tx1"/>
                </a:solidFill>
                <a:latin typeface="Georgia" panose="02040502050405020303" pitchFamily="18" charset="0"/>
              </a:rPr>
              <a:t>exclamation mark</a:t>
            </a:r>
            <a:r>
              <a:rPr lang="en-US" sz="2800" dirty="0">
                <a:solidFill>
                  <a:schemeClr val="tx1"/>
                </a:solidFill>
                <a:latin typeface="Georgia" panose="02040502050405020303" pitchFamily="18" charset="0"/>
              </a:rPr>
              <a:t>, or a </a:t>
            </a:r>
            <a:r>
              <a:rPr lang="en-US" sz="2800" i="1" dirty="0">
                <a:solidFill>
                  <a:schemeClr val="tx1"/>
                </a:solidFill>
                <a:latin typeface="Georgia" panose="02040502050405020303" pitchFamily="18" charset="0"/>
              </a:rPr>
              <a:t>question mark.</a:t>
            </a:r>
            <a:endParaRPr lang="ro-RO" sz="2800" i="1" dirty="0">
              <a:solidFill>
                <a:schemeClr val="tx1"/>
              </a:solidFill>
              <a:latin typeface="Georgia" panose="02040502050405020303" pitchFamily="18" charset="0"/>
            </a:endParaRPr>
          </a:p>
          <a:p>
            <a:pPr marL="0" indent="0">
              <a:buNone/>
            </a:pPr>
            <a:r>
              <a:rPr lang="en-US" sz="2800" i="1" dirty="0">
                <a:solidFill>
                  <a:srgbClr val="92D050"/>
                </a:solidFill>
                <a:latin typeface="Georgia" panose="02040502050405020303" pitchFamily="18" charset="0"/>
              </a:rPr>
              <a:t>Water and wind are the two main causes of </a:t>
            </a:r>
            <a:r>
              <a:rPr lang="en-US" sz="2800" i="1" dirty="0">
                <a:solidFill>
                  <a:srgbClr val="92D050"/>
                </a:solidFill>
                <a:highlight>
                  <a:srgbClr val="FFFF00"/>
                </a:highlight>
                <a:latin typeface="Georgia" panose="02040502050405020303" pitchFamily="18" charset="0"/>
              </a:rPr>
              <a:t>erosion. They </a:t>
            </a:r>
            <a:r>
              <a:rPr lang="en-US" sz="2800" i="1" dirty="0">
                <a:solidFill>
                  <a:srgbClr val="92D050"/>
                </a:solidFill>
                <a:latin typeface="Georgia" panose="02040502050405020303" pitchFamily="18" charset="0"/>
              </a:rPr>
              <a:t>constantly change the appearance of the Earth.</a:t>
            </a:r>
            <a:endParaRPr lang="ro-RO" sz="2800" i="1" dirty="0">
              <a:solidFill>
                <a:srgbClr val="92D050"/>
              </a:solidFill>
              <a:latin typeface="Georgia" panose="02040502050405020303" pitchFamily="18" charset="0"/>
            </a:endParaRPr>
          </a:p>
          <a:p>
            <a:r>
              <a:rPr lang="en-US" sz="2800" dirty="0">
                <a:latin typeface="Georgia" panose="02040502050405020303" pitchFamily="18" charset="0"/>
              </a:rPr>
              <a:t> </a:t>
            </a:r>
            <a:r>
              <a:rPr lang="en-US" sz="2800" dirty="0">
                <a:solidFill>
                  <a:schemeClr val="tx1"/>
                </a:solidFill>
                <a:latin typeface="Georgia" panose="02040502050405020303" pitchFamily="18" charset="0"/>
              </a:rPr>
              <a:t>Add a coordinating conjunction (and, nor, but, or, for, yet, so) to create a compound sentence</a:t>
            </a:r>
            <a:endParaRPr lang="ro-RO" sz="2800" dirty="0">
              <a:solidFill>
                <a:schemeClr val="tx1"/>
              </a:solidFill>
              <a:latin typeface="Georgia" panose="02040502050405020303" pitchFamily="18" charset="0"/>
            </a:endParaRPr>
          </a:p>
          <a:p>
            <a:r>
              <a:rPr lang="en-US" sz="2800" i="1" dirty="0">
                <a:latin typeface="Georgia" panose="02040502050405020303" pitchFamily="18" charset="0"/>
              </a:rPr>
              <a:t>Water and wind are the two main causes of </a:t>
            </a:r>
            <a:r>
              <a:rPr lang="en-US" sz="2800" i="1" dirty="0">
                <a:highlight>
                  <a:srgbClr val="FFFF00"/>
                </a:highlight>
                <a:latin typeface="Georgia" panose="02040502050405020303" pitchFamily="18" charset="0"/>
              </a:rPr>
              <a:t>erosion</a:t>
            </a:r>
            <a:r>
              <a:rPr lang="en-US" sz="2800" i="1" dirty="0">
                <a:solidFill>
                  <a:srgbClr val="00B050"/>
                </a:solidFill>
                <a:highlight>
                  <a:srgbClr val="FFFF00"/>
                </a:highlight>
                <a:latin typeface="Georgia" panose="02040502050405020303" pitchFamily="18" charset="0"/>
              </a:rPr>
              <a:t>, so </a:t>
            </a:r>
            <a:r>
              <a:rPr lang="en-US" sz="2800" i="1" dirty="0">
                <a:latin typeface="Georgia" panose="02040502050405020303" pitchFamily="18" charset="0"/>
              </a:rPr>
              <a:t>they constantly change the</a:t>
            </a:r>
            <a:r>
              <a:rPr lang="ro-RO" sz="2800" i="1" dirty="0">
                <a:latin typeface="Georgia" panose="02040502050405020303" pitchFamily="18" charset="0"/>
              </a:rPr>
              <a:t> </a:t>
            </a:r>
            <a:r>
              <a:rPr lang="en-US" sz="2800" i="1" dirty="0">
                <a:latin typeface="Georgia" panose="02040502050405020303" pitchFamily="18" charset="0"/>
              </a:rPr>
              <a:t>appearance of the Earth.</a:t>
            </a:r>
            <a:endParaRPr lang="ro-RO" sz="2800" i="1" dirty="0">
              <a:latin typeface="Georgia" panose="02040502050405020303" pitchFamily="18" charset="0"/>
            </a:endParaRPr>
          </a:p>
        </p:txBody>
      </p:sp>
    </p:spTree>
    <p:extLst>
      <p:ext uri="{BB962C8B-B14F-4D97-AF65-F5344CB8AC3E}">
        <p14:creationId xmlns:p14="http://schemas.microsoft.com/office/powerpoint/2010/main" val="108322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EC153A1-D99D-40F6-9FD6-DE52E05E163E}"/>
              </a:ext>
            </a:extLst>
          </p:cNvPr>
          <p:cNvSpPr/>
          <p:nvPr/>
        </p:nvSpPr>
        <p:spPr>
          <a:xfrm>
            <a:off x="629265" y="855407"/>
            <a:ext cx="11080954" cy="4832092"/>
          </a:xfrm>
          <a:prstGeom prst="rect">
            <a:avLst/>
          </a:prstGeom>
        </p:spPr>
        <p:txBody>
          <a:bodyPr wrap="square">
            <a:spAutoFit/>
          </a:bodyPr>
          <a:lstStyle/>
          <a:p>
            <a:pPr marL="457200" indent="-457200">
              <a:buFont typeface="Arial" panose="020B0604020202020204" pitchFamily="34" charset="0"/>
              <a:buChar char="•"/>
            </a:pPr>
            <a:r>
              <a:rPr lang="en-US" sz="2800" dirty="0">
                <a:latin typeface="Georgia" panose="02040502050405020303" pitchFamily="18" charset="0"/>
              </a:rPr>
              <a:t>Add a subordinating conjunction to create a complex sentence.</a:t>
            </a:r>
            <a:endParaRPr lang="ro-RO" sz="2800" dirty="0">
              <a:solidFill>
                <a:srgbClr val="00B050"/>
              </a:solidFill>
              <a:latin typeface="Georgia" panose="02040502050405020303" pitchFamily="18" charset="0"/>
            </a:endParaRPr>
          </a:p>
          <a:p>
            <a:r>
              <a:rPr lang="en-US" sz="2800" b="1" i="1" dirty="0">
                <a:solidFill>
                  <a:srgbClr val="00B050"/>
                </a:solidFill>
                <a:highlight>
                  <a:srgbClr val="FFFF00"/>
                </a:highlight>
                <a:latin typeface="Georgia" panose="02040502050405020303" pitchFamily="18" charset="0"/>
              </a:rPr>
              <a:t>Since</a:t>
            </a:r>
            <a:r>
              <a:rPr lang="en-US" sz="2800" i="1" dirty="0">
                <a:latin typeface="Georgia" panose="02040502050405020303" pitchFamily="18" charset="0"/>
              </a:rPr>
              <a:t> </a:t>
            </a:r>
            <a:r>
              <a:rPr lang="en-US" sz="2800" i="1" dirty="0">
                <a:solidFill>
                  <a:srgbClr val="00B050"/>
                </a:solidFill>
                <a:latin typeface="Georgia" panose="02040502050405020303" pitchFamily="18" charset="0"/>
              </a:rPr>
              <a:t>water and wind are the two main causes of erosion, they constantly change the</a:t>
            </a:r>
            <a:r>
              <a:rPr lang="ro-RO" sz="2800" i="1" dirty="0">
                <a:solidFill>
                  <a:srgbClr val="00B050"/>
                </a:solidFill>
                <a:latin typeface="Georgia" panose="02040502050405020303" pitchFamily="18" charset="0"/>
              </a:rPr>
              <a:t> </a:t>
            </a:r>
            <a:r>
              <a:rPr lang="en-US" sz="2800" i="1" dirty="0">
                <a:solidFill>
                  <a:srgbClr val="00B050"/>
                </a:solidFill>
                <a:latin typeface="Georgia" panose="02040502050405020303" pitchFamily="18" charset="0"/>
              </a:rPr>
              <a:t>appearance of the Earth.</a:t>
            </a:r>
            <a:endParaRPr lang="ro-RO" sz="2800" i="1" dirty="0">
              <a:solidFill>
                <a:srgbClr val="00B050"/>
              </a:solidFill>
              <a:latin typeface="Georgia" panose="02040502050405020303" pitchFamily="18" charset="0"/>
            </a:endParaRPr>
          </a:p>
          <a:p>
            <a:endParaRPr lang="ro-RO" sz="2800" dirty="0">
              <a:latin typeface="Georgia" panose="02040502050405020303" pitchFamily="18" charset="0"/>
            </a:endParaRPr>
          </a:p>
          <a:p>
            <a:pPr marL="457200" indent="-457200">
              <a:buFont typeface="Arial" panose="020B0604020202020204" pitchFamily="34" charset="0"/>
              <a:buChar char="•"/>
            </a:pPr>
            <a:r>
              <a:rPr lang="en-US" sz="2800" dirty="0">
                <a:latin typeface="Georgia" panose="02040502050405020303" pitchFamily="18" charset="0"/>
              </a:rPr>
              <a:t>Use a semicolon to create a compound sentence.</a:t>
            </a:r>
            <a:endParaRPr lang="ro-RO" sz="2800" dirty="0">
              <a:latin typeface="Georgia" panose="02040502050405020303" pitchFamily="18" charset="0"/>
            </a:endParaRPr>
          </a:p>
          <a:p>
            <a:r>
              <a:rPr lang="ro-RO" sz="2800" i="1" dirty="0" err="1">
                <a:solidFill>
                  <a:srgbClr val="00B050"/>
                </a:solidFill>
                <a:latin typeface="Georgia" panose="02040502050405020303" pitchFamily="18" charset="0"/>
              </a:rPr>
              <a:t>Wa</a:t>
            </a:r>
            <a:r>
              <a:rPr lang="en-US" sz="2800" i="1" dirty="0" err="1">
                <a:solidFill>
                  <a:srgbClr val="00B050"/>
                </a:solidFill>
                <a:latin typeface="Georgia" panose="02040502050405020303" pitchFamily="18" charset="0"/>
              </a:rPr>
              <a:t>ter</a:t>
            </a:r>
            <a:r>
              <a:rPr lang="en-US" sz="2800" i="1" dirty="0">
                <a:solidFill>
                  <a:srgbClr val="00B050"/>
                </a:solidFill>
                <a:latin typeface="Georgia" panose="02040502050405020303" pitchFamily="18" charset="0"/>
              </a:rPr>
              <a:t> and wind are the two main causes of erosion</a:t>
            </a:r>
            <a:r>
              <a:rPr lang="en-US" sz="2800" b="1" i="1" dirty="0">
                <a:solidFill>
                  <a:srgbClr val="00B050"/>
                </a:solidFill>
                <a:highlight>
                  <a:srgbClr val="FFFF00"/>
                </a:highlight>
                <a:latin typeface="Georgia" panose="02040502050405020303" pitchFamily="18" charset="0"/>
              </a:rPr>
              <a:t>; they </a:t>
            </a:r>
            <a:r>
              <a:rPr lang="en-US" sz="2800" i="1" dirty="0">
                <a:solidFill>
                  <a:srgbClr val="00B050"/>
                </a:solidFill>
                <a:latin typeface="Georgia" panose="02040502050405020303" pitchFamily="18" charset="0"/>
              </a:rPr>
              <a:t>constantly change the appearance of the Earth</a:t>
            </a:r>
            <a:r>
              <a:rPr lang="ro-RO" sz="2800" i="1" dirty="0">
                <a:solidFill>
                  <a:srgbClr val="00B050"/>
                </a:solidFill>
                <a:latin typeface="Georgia" panose="02040502050405020303" pitchFamily="18" charset="0"/>
              </a:rPr>
              <a:t>.</a:t>
            </a:r>
          </a:p>
          <a:p>
            <a:endParaRPr lang="ro-RO" sz="2800" dirty="0">
              <a:latin typeface="Georgia" panose="02040502050405020303" pitchFamily="18" charset="0"/>
            </a:endParaRPr>
          </a:p>
          <a:p>
            <a:pPr marL="457200" indent="-457200">
              <a:buFont typeface="Arial" panose="020B0604020202020204" pitchFamily="34" charset="0"/>
              <a:buChar char="•"/>
            </a:pPr>
            <a:r>
              <a:rPr lang="ro-RO" sz="2800" dirty="0" err="1">
                <a:latin typeface="Georgia" panose="02040502050405020303" pitchFamily="18" charset="0"/>
              </a:rPr>
              <a:t>Use</a:t>
            </a:r>
            <a:r>
              <a:rPr lang="ro-RO" sz="2800" dirty="0">
                <a:latin typeface="Georgia" panose="02040502050405020303" pitchFamily="18" charset="0"/>
              </a:rPr>
              <a:t> </a:t>
            </a:r>
            <a:r>
              <a:rPr lang="en-US" sz="2800" dirty="0">
                <a:latin typeface="Georgia" panose="02040502050405020303" pitchFamily="18" charset="0"/>
              </a:rPr>
              <a:t>conjunctive adverb:</a:t>
            </a:r>
            <a:endParaRPr lang="ro-RO" sz="2800" dirty="0">
              <a:latin typeface="Georgia" panose="02040502050405020303" pitchFamily="18" charset="0"/>
            </a:endParaRPr>
          </a:p>
          <a:p>
            <a:r>
              <a:rPr lang="en-US" sz="2800" i="1" dirty="0">
                <a:solidFill>
                  <a:srgbClr val="00B050"/>
                </a:solidFill>
                <a:latin typeface="Georgia" panose="02040502050405020303" pitchFamily="18" charset="0"/>
              </a:rPr>
              <a:t>Water and wind are the two main causes of erosion; </a:t>
            </a:r>
            <a:r>
              <a:rPr lang="en-US" sz="2800" b="1" i="1" dirty="0">
                <a:solidFill>
                  <a:srgbClr val="00B050"/>
                </a:solidFill>
                <a:highlight>
                  <a:srgbClr val="FFFF00"/>
                </a:highlight>
                <a:latin typeface="Georgia" panose="02040502050405020303" pitchFamily="18" charset="0"/>
              </a:rPr>
              <a:t>as a result, </a:t>
            </a:r>
            <a:r>
              <a:rPr lang="en-US" sz="2800" i="1" dirty="0">
                <a:solidFill>
                  <a:srgbClr val="00B050"/>
                </a:solidFill>
                <a:latin typeface="Georgia" panose="02040502050405020303" pitchFamily="18" charset="0"/>
              </a:rPr>
              <a:t>they constantly change the</a:t>
            </a:r>
            <a:r>
              <a:rPr lang="ro-RO" sz="2800" i="1" dirty="0">
                <a:solidFill>
                  <a:srgbClr val="00B050"/>
                </a:solidFill>
                <a:latin typeface="Georgia" panose="02040502050405020303" pitchFamily="18" charset="0"/>
              </a:rPr>
              <a:t> </a:t>
            </a:r>
            <a:r>
              <a:rPr lang="en-US" sz="2800" i="1" dirty="0">
                <a:solidFill>
                  <a:srgbClr val="00B050"/>
                </a:solidFill>
                <a:latin typeface="Georgia" panose="02040502050405020303" pitchFamily="18" charset="0"/>
              </a:rPr>
              <a:t>appearance of the Earth</a:t>
            </a:r>
            <a:r>
              <a:rPr lang="ro-RO" sz="2800" i="1" dirty="0">
                <a:solidFill>
                  <a:srgbClr val="00B050"/>
                </a:solidFill>
                <a:latin typeface="Georgia" panose="02040502050405020303" pitchFamily="18" charset="0"/>
              </a:rPr>
              <a:t>.</a:t>
            </a:r>
          </a:p>
        </p:txBody>
      </p:sp>
    </p:spTree>
    <p:extLst>
      <p:ext uri="{BB962C8B-B14F-4D97-AF65-F5344CB8AC3E}">
        <p14:creationId xmlns:p14="http://schemas.microsoft.com/office/powerpoint/2010/main" val="2591686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PHRASES AND CLAUSES.15.10.25</Template>
  <TotalTime>668</TotalTime>
  <Words>2316</Words>
  <Application>Microsoft Office PowerPoint</Application>
  <PresentationFormat>Widescreen</PresentationFormat>
  <Paragraphs>186</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Corbel</vt:lpstr>
      <vt:lpstr>Georgia</vt:lpstr>
      <vt:lpstr>Basis</vt:lpstr>
      <vt:lpstr>WRITING CORRECT and COMPLETE SENTECES</vt:lpstr>
      <vt:lpstr>PowerPoint Presentation</vt:lpstr>
      <vt:lpstr>Simple sentences </vt:lpstr>
      <vt:lpstr> Compound sentences</vt:lpstr>
      <vt:lpstr>PowerPoint Presentation</vt:lpstr>
      <vt:lpstr>Complex sentences</vt:lpstr>
      <vt:lpstr> Compound-complex sentences</vt:lpstr>
      <vt:lpstr>PowerPoint Presentation</vt:lpstr>
      <vt:lpstr>PowerPoint Presentation</vt:lpstr>
      <vt:lpstr>Information structure: what comes first?</vt:lpstr>
      <vt:lpstr>PowerPoint Presentation</vt:lpstr>
      <vt:lpstr>PowerPoint Presentation</vt:lpstr>
      <vt:lpstr>Information structure: getting the right subject</vt:lpstr>
      <vt:lpstr>PowerPoint Presentation</vt:lpstr>
      <vt:lpstr>PowerPoint Presentation</vt:lpstr>
      <vt:lpstr>Pronoun problems</vt:lpstr>
      <vt:lpstr>Choose</vt:lpstr>
      <vt:lpstr>PowerPoint Presentation</vt:lpstr>
      <vt:lpstr>Special word order: fronting</vt:lpstr>
      <vt:lpstr>Special word order: fronting</vt:lpstr>
      <vt:lpstr>PowerPoint Presentation</vt:lpstr>
      <vt:lpstr>Special word order: inversion</vt:lpstr>
      <vt:lpstr>After fronted negative expressions</vt:lpstr>
      <vt:lpstr>after so, as, than </vt:lpstr>
      <vt:lpstr>after expressions of place and direction </vt:lpstr>
      <vt:lpstr>reporting</vt:lpstr>
      <vt:lpstr>Emphasis: It is/was ... that</vt:lpstr>
      <vt:lpstr>Contrast</vt:lpstr>
      <vt:lpstr>Emphasis: What ... is/was</vt:lpstr>
      <vt:lpstr>PowerPoint Presentation</vt:lpstr>
      <vt:lpstr>Imagine you are mad English patriots or mad patriots of any other nationality. Insist that all great inventions, discoveries and creations in the history were achieved by your countrymen. Like this: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127</cp:revision>
  <dcterms:created xsi:type="dcterms:W3CDTF">2022-10-22T16:31:24Z</dcterms:created>
  <dcterms:modified xsi:type="dcterms:W3CDTF">2025-10-21T17:19:34Z</dcterms:modified>
</cp:coreProperties>
</file>