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3"/>
  </p:notesMasterIdLst>
  <p:handoutMasterIdLst>
    <p:handoutMasterId r:id="rId34"/>
  </p:handoutMasterIdLst>
  <p:sldIdLst>
    <p:sldId id="256" r:id="rId2"/>
    <p:sldId id="278" r:id="rId3"/>
    <p:sldId id="260" r:id="rId4"/>
    <p:sldId id="261" r:id="rId5"/>
    <p:sldId id="276" r:id="rId6"/>
    <p:sldId id="277" r:id="rId7"/>
    <p:sldId id="283" r:id="rId8"/>
    <p:sldId id="259" r:id="rId9"/>
    <p:sldId id="262" r:id="rId10"/>
    <p:sldId id="264" r:id="rId11"/>
    <p:sldId id="263" r:id="rId12"/>
    <p:sldId id="284" r:id="rId13"/>
    <p:sldId id="265" r:id="rId14"/>
    <p:sldId id="266" r:id="rId15"/>
    <p:sldId id="267" r:id="rId16"/>
    <p:sldId id="275" r:id="rId17"/>
    <p:sldId id="282" r:id="rId18"/>
    <p:sldId id="285" r:id="rId19"/>
    <p:sldId id="268" r:id="rId20"/>
    <p:sldId id="269" r:id="rId21"/>
    <p:sldId id="258" r:id="rId22"/>
    <p:sldId id="288" r:id="rId23"/>
    <p:sldId id="257" r:id="rId24"/>
    <p:sldId id="271" r:id="rId25"/>
    <p:sldId id="270" r:id="rId26"/>
    <p:sldId id="272" r:id="rId27"/>
    <p:sldId id="279" r:id="rId28"/>
    <p:sldId id="280" r:id="rId29"/>
    <p:sldId id="281" r:id="rId30"/>
    <p:sldId id="286" r:id="rId31"/>
    <p:sldId id="287" r:id="rId32"/>
  </p:sldIdLst>
  <p:sldSz cx="12192000" cy="6858000"/>
  <p:notesSz cx="6761163" cy="9942513"/>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extLst>
      <p:ext uri="{19B8F6BF-5375-455C-9EA6-DF929625EA0E}">
        <p15:presenceInfo xmlns:p15="http://schemas.microsoft.com/office/powerpoint/2012/main" userId="Asus" providerId="None"/>
      </p:ext>
    </p:extLst>
  </p:cmAuthor>
  <p:cmAuthor id="2" name="Пользователь Windows" initials="ПW" lastIdx="1" clrIdx="1">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80" d="100"/>
          <a:sy n="80" d="100"/>
        </p:scale>
        <p:origin x="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6T10:39:37.593" idx="2">
    <p:pos x="6696" y="1254"/>
    <p:text>(1) North American (English) argumentative writing is linear, direct and to the point,
with the thesis statement/claim at the beginning of the argument, and supporting
arguments arranged hierarchically.
(2) Semitic argumentative writing (Jewish, Arabic, Armenian) presents the argument in
parallel propositions, or embedded in stories, not in hierarchical progression.
(3) Oriental (Asian) argumentative writing approaches the argument in a circular, respectful, indirect, non-assertive, but authoritative way.
(4) Romance (and German) argumentative writing favor a digressive style that requires
readers to follow the argument to its conclusion.
(5) Russian argumentative writing follows the Romance model, but with more freedom for dividing the pieces of the argument as the author proceeds to the conclusion.</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51791-7AD9-4DDB-ADDA-EE51BFFEE670}" type="doc">
      <dgm:prSet loTypeId="urn:microsoft.com/office/officeart/2005/8/layout/hProcess9" loCatId="process" qsTypeId="urn:microsoft.com/office/officeart/2005/8/quickstyle/simple1" qsCatId="simple" csTypeId="urn:microsoft.com/office/officeart/2005/8/colors/accent1_2" csCatId="accent1" phldr="1"/>
      <dgm:spPr/>
    </dgm:pt>
    <dgm:pt modelId="{49E75E4C-6ADE-4577-BFB1-33DA9EEC02DC}">
      <dgm:prSet phldrT="[Text]"/>
      <dgm:spPr/>
      <dgm:t>
        <a:bodyPr/>
        <a:lstStyle/>
        <a:p>
          <a:r>
            <a:rPr lang="en-US" dirty="0" smtClean="0">
              <a:solidFill>
                <a:schemeClr val="tx1"/>
              </a:solidFill>
            </a:rPr>
            <a:t>Setting the task</a:t>
          </a:r>
          <a:endParaRPr lang="en-US" dirty="0">
            <a:solidFill>
              <a:schemeClr val="tx1"/>
            </a:solidFill>
          </a:endParaRPr>
        </a:p>
      </dgm:t>
    </dgm:pt>
    <dgm:pt modelId="{96C86764-896C-415B-913F-EDCDF181426E}" type="parTrans" cxnId="{2933CD8A-46C1-4FDD-BE81-A3E01F78F28F}">
      <dgm:prSet/>
      <dgm:spPr/>
      <dgm:t>
        <a:bodyPr/>
        <a:lstStyle/>
        <a:p>
          <a:endParaRPr lang="en-US"/>
        </a:p>
      </dgm:t>
    </dgm:pt>
    <dgm:pt modelId="{D94E0585-4934-40A4-A709-541EB823E9CE}" type="sibTrans" cxnId="{2933CD8A-46C1-4FDD-BE81-A3E01F78F28F}">
      <dgm:prSet/>
      <dgm:spPr/>
      <dgm:t>
        <a:bodyPr/>
        <a:lstStyle/>
        <a:p>
          <a:endParaRPr lang="en-US"/>
        </a:p>
      </dgm:t>
    </dgm:pt>
    <dgm:pt modelId="{BB6EE9CB-BE5D-4D65-BFF0-742E8EFA1B45}">
      <dgm:prSet phldrT="[Text]" phldr="1"/>
      <dgm:spPr/>
      <dgm:t>
        <a:bodyPr/>
        <a:lstStyle/>
        <a:p>
          <a:endParaRPr lang="en-US" dirty="0"/>
        </a:p>
      </dgm:t>
    </dgm:pt>
    <dgm:pt modelId="{6F93CDE8-4BF6-46B6-BCE4-F460F65EEF38}" type="parTrans" cxnId="{3AF7B395-01E0-4DAD-A579-F577EFA26F6B}">
      <dgm:prSet/>
      <dgm:spPr/>
      <dgm:t>
        <a:bodyPr/>
        <a:lstStyle/>
        <a:p>
          <a:endParaRPr lang="en-US"/>
        </a:p>
      </dgm:t>
    </dgm:pt>
    <dgm:pt modelId="{43CF98C2-EC1D-49F5-9242-24BB21406C74}" type="sibTrans" cxnId="{3AF7B395-01E0-4DAD-A579-F577EFA26F6B}">
      <dgm:prSet/>
      <dgm:spPr/>
      <dgm:t>
        <a:bodyPr/>
        <a:lstStyle/>
        <a:p>
          <a:endParaRPr lang="en-US"/>
        </a:p>
      </dgm:t>
    </dgm:pt>
    <dgm:pt modelId="{619EB259-847F-40F9-9802-19194675CD2C}">
      <dgm:prSet phldrT="[Text]"/>
      <dgm:spPr/>
      <dgm:t>
        <a:bodyPr/>
        <a:lstStyle/>
        <a:p>
          <a:r>
            <a:rPr lang="en-US" dirty="0" smtClean="0">
              <a:solidFill>
                <a:schemeClr val="tx1"/>
              </a:solidFill>
            </a:rPr>
            <a:t>Collecting in writing</a:t>
          </a:r>
          <a:endParaRPr lang="en-US" dirty="0">
            <a:solidFill>
              <a:schemeClr val="tx1"/>
            </a:solidFill>
          </a:endParaRPr>
        </a:p>
      </dgm:t>
    </dgm:pt>
    <dgm:pt modelId="{338BE06C-F7E9-459D-B1DB-EA2A4B59D753}" type="parTrans" cxnId="{1A64D3BE-7787-4D0A-88DF-958148355E58}">
      <dgm:prSet/>
      <dgm:spPr/>
      <dgm:t>
        <a:bodyPr/>
        <a:lstStyle/>
        <a:p>
          <a:endParaRPr lang="en-US"/>
        </a:p>
      </dgm:t>
    </dgm:pt>
    <dgm:pt modelId="{128F7CF0-66DD-4B24-BB88-3B775CB0CC56}" type="sibTrans" cxnId="{1A64D3BE-7787-4D0A-88DF-958148355E58}">
      <dgm:prSet/>
      <dgm:spPr/>
      <dgm:t>
        <a:bodyPr/>
        <a:lstStyle/>
        <a:p>
          <a:endParaRPr lang="en-US"/>
        </a:p>
      </dgm:t>
    </dgm:pt>
    <dgm:pt modelId="{45EEB50D-E996-4353-B91D-6FA96B232CBE}" type="pres">
      <dgm:prSet presAssocID="{35751791-7AD9-4DDB-ADDA-EE51BFFEE670}" presName="CompostProcess" presStyleCnt="0">
        <dgm:presLayoutVars>
          <dgm:dir/>
          <dgm:resizeHandles val="exact"/>
        </dgm:presLayoutVars>
      </dgm:prSet>
      <dgm:spPr/>
    </dgm:pt>
    <dgm:pt modelId="{9CD43800-E8DF-401D-9510-C8B8E6A4EF1D}" type="pres">
      <dgm:prSet presAssocID="{35751791-7AD9-4DDB-ADDA-EE51BFFEE670}" presName="arrow" presStyleLbl="bgShp" presStyleIdx="0" presStyleCnt="1" custAng="0" custLinFactNeighborY="-406"/>
      <dgm:spPr>
        <a:solidFill>
          <a:schemeClr val="accent5">
            <a:lumMod val="40000"/>
            <a:lumOff val="60000"/>
          </a:schemeClr>
        </a:solidFill>
      </dgm:spPr>
    </dgm:pt>
    <dgm:pt modelId="{552C89EE-284D-4EC7-BE63-125A12B1792B}" type="pres">
      <dgm:prSet presAssocID="{35751791-7AD9-4DDB-ADDA-EE51BFFEE670}" presName="linearProcess" presStyleCnt="0"/>
      <dgm:spPr/>
    </dgm:pt>
    <dgm:pt modelId="{6A25DF64-BC18-4969-90A9-5C933A6CF110}" type="pres">
      <dgm:prSet presAssocID="{49E75E4C-6ADE-4577-BFB1-33DA9EEC02DC}" presName="textNode" presStyleLbl="node1" presStyleIdx="0" presStyleCnt="3">
        <dgm:presLayoutVars>
          <dgm:bulletEnabled val="1"/>
        </dgm:presLayoutVars>
      </dgm:prSet>
      <dgm:spPr/>
      <dgm:t>
        <a:bodyPr/>
        <a:lstStyle/>
        <a:p>
          <a:endParaRPr lang="en-US"/>
        </a:p>
      </dgm:t>
    </dgm:pt>
    <dgm:pt modelId="{9CA2AFE4-71BD-447F-9294-B8CF74F6A966}" type="pres">
      <dgm:prSet presAssocID="{D94E0585-4934-40A4-A709-541EB823E9CE}" presName="sibTrans" presStyleCnt="0"/>
      <dgm:spPr/>
    </dgm:pt>
    <dgm:pt modelId="{767E9989-A2D3-46D0-A20D-8CBFEB4FB8B5}" type="pres">
      <dgm:prSet presAssocID="{BB6EE9CB-BE5D-4D65-BFF0-742E8EFA1B45}" presName="textNode" presStyleLbl="node1" presStyleIdx="1" presStyleCnt="3" custLinFactNeighborY="4127">
        <dgm:presLayoutVars>
          <dgm:bulletEnabled val="1"/>
        </dgm:presLayoutVars>
      </dgm:prSet>
      <dgm:spPr/>
      <dgm:t>
        <a:bodyPr/>
        <a:lstStyle/>
        <a:p>
          <a:endParaRPr lang="en-US"/>
        </a:p>
      </dgm:t>
    </dgm:pt>
    <dgm:pt modelId="{8D59E26C-5364-4141-A564-469CF9F53CD2}" type="pres">
      <dgm:prSet presAssocID="{43CF98C2-EC1D-49F5-9242-24BB21406C74}" presName="sibTrans" presStyleCnt="0"/>
      <dgm:spPr/>
    </dgm:pt>
    <dgm:pt modelId="{B8404599-A60F-4FAB-85A6-E0D5CEB06B08}" type="pres">
      <dgm:prSet presAssocID="{619EB259-847F-40F9-9802-19194675CD2C}" presName="textNode" presStyleLbl="node1" presStyleIdx="2" presStyleCnt="3">
        <dgm:presLayoutVars>
          <dgm:bulletEnabled val="1"/>
        </dgm:presLayoutVars>
      </dgm:prSet>
      <dgm:spPr/>
      <dgm:t>
        <a:bodyPr/>
        <a:lstStyle/>
        <a:p>
          <a:endParaRPr lang="en-US"/>
        </a:p>
      </dgm:t>
    </dgm:pt>
  </dgm:ptLst>
  <dgm:cxnLst>
    <dgm:cxn modelId="{3AF7B395-01E0-4DAD-A579-F577EFA26F6B}" srcId="{35751791-7AD9-4DDB-ADDA-EE51BFFEE670}" destId="{BB6EE9CB-BE5D-4D65-BFF0-742E8EFA1B45}" srcOrd="1" destOrd="0" parTransId="{6F93CDE8-4BF6-46B6-BCE4-F460F65EEF38}" sibTransId="{43CF98C2-EC1D-49F5-9242-24BB21406C74}"/>
    <dgm:cxn modelId="{1A64D3BE-7787-4D0A-88DF-958148355E58}" srcId="{35751791-7AD9-4DDB-ADDA-EE51BFFEE670}" destId="{619EB259-847F-40F9-9802-19194675CD2C}" srcOrd="2" destOrd="0" parTransId="{338BE06C-F7E9-459D-B1DB-EA2A4B59D753}" sibTransId="{128F7CF0-66DD-4B24-BB88-3B775CB0CC56}"/>
    <dgm:cxn modelId="{2933CD8A-46C1-4FDD-BE81-A3E01F78F28F}" srcId="{35751791-7AD9-4DDB-ADDA-EE51BFFEE670}" destId="{49E75E4C-6ADE-4577-BFB1-33DA9EEC02DC}" srcOrd="0" destOrd="0" parTransId="{96C86764-896C-415B-913F-EDCDF181426E}" sibTransId="{D94E0585-4934-40A4-A709-541EB823E9CE}"/>
    <dgm:cxn modelId="{1D7DAF06-E92E-44E5-B1B0-95AEFFC566F9}" type="presOf" srcId="{619EB259-847F-40F9-9802-19194675CD2C}" destId="{B8404599-A60F-4FAB-85A6-E0D5CEB06B08}" srcOrd="0" destOrd="0" presId="urn:microsoft.com/office/officeart/2005/8/layout/hProcess9"/>
    <dgm:cxn modelId="{3BEC6DDA-7294-478E-B6F4-246BF8C67357}" type="presOf" srcId="{35751791-7AD9-4DDB-ADDA-EE51BFFEE670}" destId="{45EEB50D-E996-4353-B91D-6FA96B232CBE}" srcOrd="0" destOrd="0" presId="urn:microsoft.com/office/officeart/2005/8/layout/hProcess9"/>
    <dgm:cxn modelId="{48CBDBCB-C654-4B65-B46F-F2FEEEC52987}" type="presOf" srcId="{BB6EE9CB-BE5D-4D65-BFF0-742E8EFA1B45}" destId="{767E9989-A2D3-46D0-A20D-8CBFEB4FB8B5}" srcOrd="0" destOrd="0" presId="urn:microsoft.com/office/officeart/2005/8/layout/hProcess9"/>
    <dgm:cxn modelId="{3BB4B6D7-1F9B-46FF-88FC-52510B7028A6}" type="presOf" srcId="{49E75E4C-6ADE-4577-BFB1-33DA9EEC02DC}" destId="{6A25DF64-BC18-4969-90A9-5C933A6CF110}" srcOrd="0" destOrd="0" presId="urn:microsoft.com/office/officeart/2005/8/layout/hProcess9"/>
    <dgm:cxn modelId="{48B52042-13E8-478B-8157-D3C3E98153A1}" type="presParOf" srcId="{45EEB50D-E996-4353-B91D-6FA96B232CBE}" destId="{9CD43800-E8DF-401D-9510-C8B8E6A4EF1D}" srcOrd="0" destOrd="0" presId="urn:microsoft.com/office/officeart/2005/8/layout/hProcess9"/>
    <dgm:cxn modelId="{1EF0D84B-2693-4AC0-9A49-A50501CD7CF4}" type="presParOf" srcId="{45EEB50D-E996-4353-B91D-6FA96B232CBE}" destId="{552C89EE-284D-4EC7-BE63-125A12B1792B}" srcOrd="1" destOrd="0" presId="urn:microsoft.com/office/officeart/2005/8/layout/hProcess9"/>
    <dgm:cxn modelId="{7AEE2206-8EA3-42F8-B9CE-C417C8F06992}" type="presParOf" srcId="{552C89EE-284D-4EC7-BE63-125A12B1792B}" destId="{6A25DF64-BC18-4969-90A9-5C933A6CF110}" srcOrd="0" destOrd="0" presId="urn:microsoft.com/office/officeart/2005/8/layout/hProcess9"/>
    <dgm:cxn modelId="{76F50D4B-E538-414F-AB32-BB8A81813D57}" type="presParOf" srcId="{552C89EE-284D-4EC7-BE63-125A12B1792B}" destId="{9CA2AFE4-71BD-447F-9294-B8CF74F6A966}" srcOrd="1" destOrd="0" presId="urn:microsoft.com/office/officeart/2005/8/layout/hProcess9"/>
    <dgm:cxn modelId="{960700FA-8847-43D2-9840-DC7D9DE23841}" type="presParOf" srcId="{552C89EE-284D-4EC7-BE63-125A12B1792B}" destId="{767E9989-A2D3-46D0-A20D-8CBFEB4FB8B5}" srcOrd="2" destOrd="0" presId="urn:microsoft.com/office/officeart/2005/8/layout/hProcess9"/>
    <dgm:cxn modelId="{5B451B28-53F0-48B6-98E4-D7060E3DF600}" type="presParOf" srcId="{552C89EE-284D-4EC7-BE63-125A12B1792B}" destId="{8D59E26C-5364-4141-A564-469CF9F53CD2}" srcOrd="3" destOrd="0" presId="urn:microsoft.com/office/officeart/2005/8/layout/hProcess9"/>
    <dgm:cxn modelId="{25D4F7DE-3D4C-4876-872D-4A1703A5717E}" type="presParOf" srcId="{552C89EE-284D-4EC7-BE63-125A12B1792B}" destId="{B8404599-A60F-4FAB-85A6-E0D5CEB06B0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E0BAA-0E5A-46DD-9094-8889041A008E}" type="doc">
      <dgm:prSet loTypeId="urn:microsoft.com/office/officeart/2005/8/layout/hChevron3" loCatId="process" qsTypeId="urn:microsoft.com/office/officeart/2005/8/quickstyle/simple1" qsCatId="simple" csTypeId="urn:microsoft.com/office/officeart/2005/8/colors/accent1_2" csCatId="accent1" phldr="1"/>
      <dgm:spPr/>
    </dgm:pt>
    <dgm:pt modelId="{0B24D279-A76C-43E2-B384-A91F89D5DD51}" type="pres">
      <dgm:prSet presAssocID="{474E0BAA-0E5A-46DD-9094-8889041A008E}" presName="Name0" presStyleCnt="0">
        <dgm:presLayoutVars>
          <dgm:dir/>
          <dgm:resizeHandles val="exact"/>
        </dgm:presLayoutVars>
      </dgm:prSet>
      <dgm:spPr/>
    </dgm:pt>
  </dgm:ptLst>
  <dgm:cxnLst>
    <dgm:cxn modelId="{704B4C65-CE6B-4527-880B-7CE68670A023}" type="presOf" srcId="{474E0BAA-0E5A-46DD-9094-8889041A008E}" destId="{0B24D279-A76C-43E2-B384-A91F89D5DD51}"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E0BAA-0E5A-46DD-9094-8889041A008E}" type="doc">
      <dgm:prSet loTypeId="urn:microsoft.com/office/officeart/2005/8/layout/hChevron3" loCatId="process" qsTypeId="urn:microsoft.com/office/officeart/2005/8/quickstyle/simple1" qsCatId="simple" csTypeId="urn:microsoft.com/office/officeart/2005/8/colors/accent1_2" csCatId="accent1" phldr="1"/>
      <dgm:spPr/>
    </dgm:pt>
    <dgm:pt modelId="{73C3FC74-5910-4317-8FCF-57D1C5F71EEA}">
      <dgm:prSet phldrT="[Text]" custT="1"/>
      <dgm:spPr/>
      <dgm:t>
        <a:bodyPr/>
        <a:lstStyle/>
        <a:p>
          <a:r>
            <a:rPr lang="en-US" sz="2800" b="1" dirty="0" smtClean="0"/>
            <a:t>Pre-writing, </a:t>
          </a:r>
          <a:r>
            <a:rPr lang="ro-RO" sz="2800" dirty="0" smtClean="0"/>
            <a:t>planning, </a:t>
          </a:r>
          <a:r>
            <a:rPr lang="en-US" sz="2800" dirty="0" smtClean="0"/>
            <a:t>drafting, revising </a:t>
          </a:r>
          <a:endParaRPr lang="en-US" sz="2800" dirty="0"/>
        </a:p>
      </dgm:t>
    </dgm:pt>
    <dgm:pt modelId="{4D14C69E-33A9-4794-92F4-AA9DE8BA0BAE}" type="parTrans" cxnId="{AA0D14F2-25A4-4A6E-9105-85B331C18AF5}">
      <dgm:prSet/>
      <dgm:spPr/>
      <dgm:t>
        <a:bodyPr/>
        <a:lstStyle/>
        <a:p>
          <a:endParaRPr lang="en-US"/>
        </a:p>
      </dgm:t>
    </dgm:pt>
    <dgm:pt modelId="{B18DF442-810B-4C15-A798-C36FBC8F85B1}" type="sibTrans" cxnId="{AA0D14F2-25A4-4A6E-9105-85B331C18AF5}">
      <dgm:prSet/>
      <dgm:spPr/>
      <dgm:t>
        <a:bodyPr/>
        <a:lstStyle/>
        <a:p>
          <a:endParaRPr lang="en-US"/>
        </a:p>
      </dgm:t>
    </dgm:pt>
    <dgm:pt modelId="{5DEA849C-F906-4B33-9E04-7C2B3E8C6FA3}">
      <dgm:prSet phldrT="[Text]" custT="1"/>
      <dgm:spPr/>
      <dgm:t>
        <a:bodyPr/>
        <a:lstStyle/>
        <a:p>
          <a:r>
            <a:rPr lang="en-US" sz="3200" dirty="0" smtClean="0"/>
            <a:t> </a:t>
          </a:r>
          <a:r>
            <a:rPr lang="en-US" sz="2800" b="1" dirty="0" smtClean="0"/>
            <a:t>Writing,</a:t>
          </a:r>
          <a:r>
            <a:rPr lang="en-US" sz="2800" dirty="0" smtClean="0"/>
            <a:t> rewriting/editing and </a:t>
          </a:r>
          <a:r>
            <a:rPr lang="en-US" sz="2800" noProof="0" dirty="0" smtClean="0"/>
            <a:t>final</a:t>
          </a:r>
          <a:r>
            <a:rPr lang="ro-RO" sz="2800" dirty="0" smtClean="0"/>
            <a:t> draft</a:t>
          </a:r>
          <a:endParaRPr lang="en-US" sz="2800" dirty="0"/>
        </a:p>
      </dgm:t>
    </dgm:pt>
    <dgm:pt modelId="{0BD4C048-6BBF-4A15-9D38-8F67B6AC9370}" type="parTrans" cxnId="{74B93ADC-B256-41FE-B9FB-274D1E9E3F79}">
      <dgm:prSet/>
      <dgm:spPr/>
      <dgm:t>
        <a:bodyPr/>
        <a:lstStyle/>
        <a:p>
          <a:endParaRPr lang="en-US"/>
        </a:p>
      </dgm:t>
    </dgm:pt>
    <dgm:pt modelId="{19538D39-9445-46A2-900C-DEB2D3A288E6}" type="sibTrans" cxnId="{74B93ADC-B256-41FE-B9FB-274D1E9E3F79}">
      <dgm:prSet/>
      <dgm:spPr/>
      <dgm:t>
        <a:bodyPr/>
        <a:lstStyle/>
        <a:p>
          <a:endParaRPr lang="en-US"/>
        </a:p>
      </dgm:t>
    </dgm:pt>
    <dgm:pt modelId="{E01969CC-0370-4E58-B779-13E25FABF251}">
      <dgm:prSet phldrT="[Text]" custT="1"/>
      <dgm:spPr/>
      <dgm:t>
        <a:bodyPr/>
        <a:lstStyle/>
        <a:p>
          <a:r>
            <a:rPr lang="en-US" sz="2800" b="1" noProof="0" dirty="0" smtClean="0"/>
            <a:t>Post-writing</a:t>
          </a:r>
          <a:endParaRPr lang="en-US" sz="2800" b="1" noProof="0" dirty="0"/>
        </a:p>
      </dgm:t>
    </dgm:pt>
    <dgm:pt modelId="{BEFEEC78-D102-4088-9377-80C99F19061E}" type="parTrans" cxnId="{4EC653CF-36E1-4FBB-94E5-FF8C552C8556}">
      <dgm:prSet/>
      <dgm:spPr/>
      <dgm:t>
        <a:bodyPr/>
        <a:lstStyle/>
        <a:p>
          <a:endParaRPr lang="en-US"/>
        </a:p>
      </dgm:t>
    </dgm:pt>
    <dgm:pt modelId="{54B4F614-67D7-4D84-B3B0-06FA2C8B4175}" type="sibTrans" cxnId="{4EC653CF-36E1-4FBB-94E5-FF8C552C8556}">
      <dgm:prSet/>
      <dgm:spPr/>
      <dgm:t>
        <a:bodyPr/>
        <a:lstStyle/>
        <a:p>
          <a:endParaRPr lang="en-US"/>
        </a:p>
      </dgm:t>
    </dgm:pt>
    <dgm:pt modelId="{0B24D279-A76C-43E2-B384-A91F89D5DD51}" type="pres">
      <dgm:prSet presAssocID="{474E0BAA-0E5A-46DD-9094-8889041A008E}" presName="Name0" presStyleCnt="0">
        <dgm:presLayoutVars>
          <dgm:dir/>
          <dgm:resizeHandles val="exact"/>
        </dgm:presLayoutVars>
      </dgm:prSet>
      <dgm:spPr/>
    </dgm:pt>
    <dgm:pt modelId="{DB59B878-D13A-4DC2-8567-0CFB927CF8B5}" type="pres">
      <dgm:prSet presAssocID="{73C3FC74-5910-4317-8FCF-57D1C5F71EEA}" presName="parTxOnly" presStyleLbl="node1" presStyleIdx="0" presStyleCnt="3" custAng="0" custScaleX="41208" custScaleY="68986" custLinFactNeighborX="1699" custLinFactNeighborY="42248">
        <dgm:presLayoutVars>
          <dgm:bulletEnabled val="1"/>
        </dgm:presLayoutVars>
      </dgm:prSet>
      <dgm:spPr/>
      <dgm:t>
        <a:bodyPr/>
        <a:lstStyle/>
        <a:p>
          <a:endParaRPr lang="en-US"/>
        </a:p>
      </dgm:t>
    </dgm:pt>
    <dgm:pt modelId="{17EA5ABA-A096-435E-A7B2-F59F046E52B4}" type="pres">
      <dgm:prSet presAssocID="{B18DF442-810B-4C15-A798-C36FBC8F85B1}" presName="parSpace" presStyleCnt="0"/>
      <dgm:spPr/>
    </dgm:pt>
    <dgm:pt modelId="{EBAF049C-754F-4998-8998-017BB10DF229}" type="pres">
      <dgm:prSet presAssocID="{5DEA849C-F906-4B33-9E04-7C2B3E8C6FA3}" presName="parTxOnly" presStyleLbl="node1" presStyleIdx="1" presStyleCnt="3" custAng="0" custScaleX="63810" custScaleY="70195" custLinFactNeighborX="20383" custLinFactNeighborY="8640">
        <dgm:presLayoutVars>
          <dgm:bulletEnabled val="1"/>
        </dgm:presLayoutVars>
      </dgm:prSet>
      <dgm:spPr/>
      <dgm:t>
        <a:bodyPr/>
        <a:lstStyle/>
        <a:p>
          <a:endParaRPr lang="en-US"/>
        </a:p>
      </dgm:t>
    </dgm:pt>
    <dgm:pt modelId="{97ACB2BA-EA45-4D07-AB96-5D8EEB596949}" type="pres">
      <dgm:prSet presAssocID="{19538D39-9445-46A2-900C-DEB2D3A288E6}" presName="parSpace" presStyleCnt="0"/>
      <dgm:spPr/>
    </dgm:pt>
    <dgm:pt modelId="{7F16D32E-6058-4C58-BF88-0D7C83F14E98}" type="pres">
      <dgm:prSet presAssocID="{E01969CC-0370-4E58-B779-13E25FABF251}" presName="parTxOnly" presStyleLbl="node1" presStyleIdx="2" presStyleCnt="3" custAng="0" custScaleX="44485" custScaleY="70540" custLinFactNeighborX="42503" custLinFactNeighborY="54922">
        <dgm:presLayoutVars>
          <dgm:bulletEnabled val="1"/>
        </dgm:presLayoutVars>
      </dgm:prSet>
      <dgm:spPr/>
      <dgm:t>
        <a:bodyPr/>
        <a:lstStyle/>
        <a:p>
          <a:endParaRPr lang="en-US"/>
        </a:p>
      </dgm:t>
    </dgm:pt>
  </dgm:ptLst>
  <dgm:cxnLst>
    <dgm:cxn modelId="{74B93ADC-B256-41FE-B9FB-274D1E9E3F79}" srcId="{474E0BAA-0E5A-46DD-9094-8889041A008E}" destId="{5DEA849C-F906-4B33-9E04-7C2B3E8C6FA3}" srcOrd="1" destOrd="0" parTransId="{0BD4C048-6BBF-4A15-9D38-8F67B6AC9370}" sibTransId="{19538D39-9445-46A2-900C-DEB2D3A288E6}"/>
    <dgm:cxn modelId="{704B4C65-CE6B-4527-880B-7CE68670A023}" type="presOf" srcId="{474E0BAA-0E5A-46DD-9094-8889041A008E}" destId="{0B24D279-A76C-43E2-B384-A91F89D5DD51}" srcOrd="0" destOrd="0" presId="urn:microsoft.com/office/officeart/2005/8/layout/hChevron3"/>
    <dgm:cxn modelId="{4EC653CF-36E1-4FBB-94E5-FF8C552C8556}" srcId="{474E0BAA-0E5A-46DD-9094-8889041A008E}" destId="{E01969CC-0370-4E58-B779-13E25FABF251}" srcOrd="2" destOrd="0" parTransId="{BEFEEC78-D102-4088-9377-80C99F19061E}" sibTransId="{54B4F614-67D7-4D84-B3B0-06FA2C8B4175}"/>
    <dgm:cxn modelId="{AA0D14F2-25A4-4A6E-9105-85B331C18AF5}" srcId="{474E0BAA-0E5A-46DD-9094-8889041A008E}" destId="{73C3FC74-5910-4317-8FCF-57D1C5F71EEA}" srcOrd="0" destOrd="0" parTransId="{4D14C69E-33A9-4794-92F4-AA9DE8BA0BAE}" sibTransId="{B18DF442-810B-4C15-A798-C36FBC8F85B1}"/>
    <dgm:cxn modelId="{F118CF05-B98B-4013-B512-83C487F3D07D}" type="presOf" srcId="{5DEA849C-F906-4B33-9E04-7C2B3E8C6FA3}" destId="{EBAF049C-754F-4998-8998-017BB10DF229}" srcOrd="0" destOrd="0" presId="urn:microsoft.com/office/officeart/2005/8/layout/hChevron3"/>
    <dgm:cxn modelId="{D3C3B5B8-F7E8-40D7-9CD7-BF559670D17C}" type="presOf" srcId="{73C3FC74-5910-4317-8FCF-57D1C5F71EEA}" destId="{DB59B878-D13A-4DC2-8567-0CFB927CF8B5}" srcOrd="0" destOrd="0" presId="urn:microsoft.com/office/officeart/2005/8/layout/hChevron3"/>
    <dgm:cxn modelId="{0544C721-F91A-4A20-98BD-6ACEE1015C74}" type="presOf" srcId="{E01969CC-0370-4E58-B779-13E25FABF251}" destId="{7F16D32E-6058-4C58-BF88-0D7C83F14E98}" srcOrd="0" destOrd="0" presId="urn:microsoft.com/office/officeart/2005/8/layout/hChevron3"/>
    <dgm:cxn modelId="{0E9A2662-3341-4E1F-AF14-270DAAC48F22}" type="presParOf" srcId="{0B24D279-A76C-43E2-B384-A91F89D5DD51}" destId="{DB59B878-D13A-4DC2-8567-0CFB927CF8B5}" srcOrd="0" destOrd="0" presId="urn:microsoft.com/office/officeart/2005/8/layout/hChevron3"/>
    <dgm:cxn modelId="{FCB630BA-1C73-4961-BBC1-518E46492A52}" type="presParOf" srcId="{0B24D279-A76C-43E2-B384-A91F89D5DD51}" destId="{17EA5ABA-A096-435E-A7B2-F59F046E52B4}" srcOrd="1" destOrd="0" presId="urn:microsoft.com/office/officeart/2005/8/layout/hChevron3"/>
    <dgm:cxn modelId="{2EFBB328-1FC9-4061-AD3D-E840D195E130}" type="presParOf" srcId="{0B24D279-A76C-43E2-B384-A91F89D5DD51}" destId="{EBAF049C-754F-4998-8998-017BB10DF229}" srcOrd="2" destOrd="0" presId="urn:microsoft.com/office/officeart/2005/8/layout/hChevron3"/>
    <dgm:cxn modelId="{FADE60DF-2AFE-4BCE-A183-1E14854F5F4A}" type="presParOf" srcId="{0B24D279-A76C-43E2-B384-A91F89D5DD51}" destId="{97ACB2BA-EA45-4D07-AB96-5D8EEB596949}" srcOrd="3" destOrd="0" presId="urn:microsoft.com/office/officeart/2005/8/layout/hChevron3"/>
    <dgm:cxn modelId="{16195ED2-E973-4A18-89EE-E852331EA8F1}" type="presParOf" srcId="{0B24D279-A76C-43E2-B384-A91F89D5DD51}" destId="{7F16D32E-6058-4C58-BF88-0D7C83F14E98}"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3800-E8DF-401D-9510-C8B8E6A4EF1D}">
      <dsp:nvSpPr>
        <dsp:cNvPr id="0" name=""/>
        <dsp:cNvSpPr/>
      </dsp:nvSpPr>
      <dsp:spPr>
        <a:xfrm>
          <a:off x="755381" y="0"/>
          <a:ext cx="8560991" cy="2309710"/>
        </a:xfrm>
        <a:prstGeom prst="rightArrow">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6A25DF64-BC18-4969-90A9-5C933A6CF110}">
      <dsp:nvSpPr>
        <dsp:cNvPr id="0" name=""/>
        <dsp:cNvSpPr/>
      </dsp:nvSpPr>
      <dsp:spPr>
        <a:xfrm>
          <a:off x="5286" y="692912"/>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Setting the task</a:t>
          </a:r>
          <a:endParaRPr lang="en-US" sz="2800" kern="1200" dirty="0">
            <a:solidFill>
              <a:schemeClr val="tx1"/>
            </a:solidFill>
          </a:endParaRPr>
        </a:p>
      </dsp:txBody>
      <dsp:txXfrm>
        <a:off x="50386" y="738012"/>
        <a:ext cx="3082550" cy="833684"/>
      </dsp:txXfrm>
    </dsp:sp>
    <dsp:sp modelId="{767E9989-A2D3-46D0-A20D-8CBFEB4FB8B5}">
      <dsp:nvSpPr>
        <dsp:cNvPr id="0" name=""/>
        <dsp:cNvSpPr/>
      </dsp:nvSpPr>
      <dsp:spPr>
        <a:xfrm>
          <a:off x="3449502" y="731041"/>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3494602" y="776141"/>
        <a:ext cx="3082550" cy="833684"/>
      </dsp:txXfrm>
    </dsp:sp>
    <dsp:sp modelId="{B8404599-A60F-4FAB-85A6-E0D5CEB06B08}">
      <dsp:nvSpPr>
        <dsp:cNvPr id="0" name=""/>
        <dsp:cNvSpPr/>
      </dsp:nvSpPr>
      <dsp:spPr>
        <a:xfrm>
          <a:off x="6893717" y="692912"/>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Collecting in writing</a:t>
          </a:r>
          <a:endParaRPr lang="en-US" sz="2800" kern="1200" dirty="0">
            <a:solidFill>
              <a:schemeClr val="tx1"/>
            </a:solidFill>
          </a:endParaRPr>
        </a:p>
      </dsp:txBody>
      <dsp:txXfrm>
        <a:off x="6938817" y="738012"/>
        <a:ext cx="3082550" cy="83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9B878-D13A-4DC2-8567-0CFB927CF8B5}">
      <dsp:nvSpPr>
        <dsp:cNvPr id="0" name=""/>
        <dsp:cNvSpPr/>
      </dsp:nvSpPr>
      <dsp:spPr>
        <a:xfrm>
          <a:off x="29865" y="0"/>
          <a:ext cx="3539997" cy="20054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b="1" kern="1200" dirty="0" smtClean="0"/>
            <a:t>Pre-writing, </a:t>
          </a:r>
          <a:r>
            <a:rPr lang="ro-RO" sz="2800" kern="1200" dirty="0" smtClean="0"/>
            <a:t>planning, </a:t>
          </a:r>
          <a:r>
            <a:rPr lang="en-US" sz="2800" kern="1200" dirty="0" smtClean="0"/>
            <a:t>drafting, revising </a:t>
          </a:r>
          <a:endParaRPr lang="en-US" sz="2800" kern="1200" dirty="0"/>
        </a:p>
      </dsp:txBody>
      <dsp:txXfrm>
        <a:off x="29865" y="0"/>
        <a:ext cx="3038629" cy="2005474"/>
      </dsp:txXfrm>
    </dsp:sp>
    <dsp:sp modelId="{EBAF049C-754F-4998-8998-017BB10DF229}">
      <dsp:nvSpPr>
        <dsp:cNvPr id="0" name=""/>
        <dsp:cNvSpPr/>
      </dsp:nvSpPr>
      <dsp:spPr>
        <a:xfrm>
          <a:off x="2172763" y="0"/>
          <a:ext cx="5481635" cy="2005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 </a:t>
          </a:r>
          <a:r>
            <a:rPr lang="en-US" sz="2800" b="1" kern="1200" dirty="0" smtClean="0"/>
            <a:t>Writing,</a:t>
          </a:r>
          <a:r>
            <a:rPr lang="en-US" sz="2800" kern="1200" dirty="0" smtClean="0"/>
            <a:t> rewriting/editing and </a:t>
          </a:r>
          <a:r>
            <a:rPr lang="en-US" sz="2800" kern="1200" noProof="0" dirty="0" smtClean="0"/>
            <a:t>final</a:t>
          </a:r>
          <a:r>
            <a:rPr lang="ro-RO" sz="2800" kern="1200" dirty="0" smtClean="0"/>
            <a:t> draft</a:t>
          </a:r>
          <a:endParaRPr lang="en-US" sz="2800" kern="1200" dirty="0"/>
        </a:p>
      </dsp:txBody>
      <dsp:txXfrm>
        <a:off x="3175500" y="0"/>
        <a:ext cx="3476161" cy="2005474"/>
      </dsp:txXfrm>
    </dsp:sp>
    <dsp:sp modelId="{7F16D32E-6058-4C58-BF88-0D7C83F14E98}">
      <dsp:nvSpPr>
        <dsp:cNvPr id="0" name=""/>
        <dsp:cNvSpPr/>
      </dsp:nvSpPr>
      <dsp:spPr>
        <a:xfrm>
          <a:off x="5586759" y="0"/>
          <a:ext cx="3821509" cy="2005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b="1" kern="1200" noProof="0" dirty="0" smtClean="0"/>
            <a:t>Post-writing</a:t>
          </a:r>
          <a:endParaRPr lang="en-US" sz="2800" b="1" kern="1200" noProof="0" dirty="0"/>
        </a:p>
      </dsp:txBody>
      <dsp:txXfrm>
        <a:off x="6589496" y="0"/>
        <a:ext cx="1816035" cy="20054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2014279-873A-4D6A-9099-5223922CE7ED}" type="datetimeFigureOut">
              <a:rPr lang="ru-RU" smtClean="0"/>
              <a:t>23.11.2024</a:t>
            </a:fld>
            <a:endParaRPr lang="ru-RU" dirty="0"/>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CC9E441B-1FFA-4E5B-8C0F-0386EF13E1D3}" type="slidenum">
              <a:rPr lang="ru-RU" smtClean="0"/>
              <a:t>‹#›</a:t>
            </a:fld>
            <a:endParaRPr lang="ru-RU" dirty="0"/>
          </a:p>
        </p:txBody>
      </p:sp>
    </p:spTree>
    <p:extLst>
      <p:ext uri="{BB962C8B-B14F-4D97-AF65-F5344CB8AC3E}">
        <p14:creationId xmlns:p14="http://schemas.microsoft.com/office/powerpoint/2010/main" val="316174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F8D895B6-6C17-4807-A128-71A7242B6374}" type="datetimeFigureOut">
              <a:rPr lang="ro-RO" smtClean="0"/>
              <a:t>23.11.2024</a:t>
            </a:fld>
            <a:endParaRPr lang="ro-RO"/>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60538B9-C87D-4617-95B0-F26566B192E5}" type="slidenum">
              <a:rPr lang="ro-RO" smtClean="0"/>
              <a:t>‹#›</a:t>
            </a:fld>
            <a:endParaRPr lang="ro-RO"/>
          </a:p>
        </p:txBody>
      </p:sp>
    </p:spTree>
    <p:extLst>
      <p:ext uri="{BB962C8B-B14F-4D97-AF65-F5344CB8AC3E}">
        <p14:creationId xmlns:p14="http://schemas.microsoft.com/office/powerpoint/2010/main" val="115529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3</a:t>
            </a:fld>
            <a:endParaRPr lang="ro-RO"/>
          </a:p>
        </p:txBody>
      </p:sp>
    </p:spTree>
    <p:extLst>
      <p:ext uri="{BB962C8B-B14F-4D97-AF65-F5344CB8AC3E}">
        <p14:creationId xmlns:p14="http://schemas.microsoft.com/office/powerpoint/2010/main" val="164626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4</a:t>
            </a:fld>
            <a:endParaRPr lang="ro-RO"/>
          </a:p>
        </p:txBody>
      </p:sp>
    </p:spTree>
    <p:extLst>
      <p:ext uri="{BB962C8B-B14F-4D97-AF65-F5344CB8AC3E}">
        <p14:creationId xmlns:p14="http://schemas.microsoft.com/office/powerpoint/2010/main" val="317039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5</a:t>
            </a:fld>
            <a:endParaRPr lang="ro-RO"/>
          </a:p>
        </p:txBody>
      </p:sp>
    </p:spTree>
    <p:extLst>
      <p:ext uri="{BB962C8B-B14F-4D97-AF65-F5344CB8AC3E}">
        <p14:creationId xmlns:p14="http://schemas.microsoft.com/office/powerpoint/2010/main" val="348423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6</a:t>
            </a:fld>
            <a:endParaRPr lang="ro-RO"/>
          </a:p>
        </p:txBody>
      </p:sp>
    </p:spTree>
    <p:extLst>
      <p:ext uri="{BB962C8B-B14F-4D97-AF65-F5344CB8AC3E}">
        <p14:creationId xmlns:p14="http://schemas.microsoft.com/office/powerpoint/2010/main" val="402997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7</a:t>
            </a:fld>
            <a:endParaRPr lang="ro-RO"/>
          </a:p>
        </p:txBody>
      </p:sp>
    </p:spTree>
    <p:extLst>
      <p:ext uri="{BB962C8B-B14F-4D97-AF65-F5344CB8AC3E}">
        <p14:creationId xmlns:p14="http://schemas.microsoft.com/office/powerpoint/2010/main" val="328586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23.11.2024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47418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23.11.2024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146981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23.11.2024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98106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23.11.2024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1323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F0B5DD-4E39-4442-8677-D6DB82E4C6D3}" type="datetimeFigureOut">
              <a:rPr lang="ro-RO" smtClean="0"/>
              <a:t>23.11.2024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62912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DF0B5DD-4E39-4442-8677-D6DB82E4C6D3}" type="datetimeFigureOut">
              <a:rPr lang="ro-RO" smtClean="0"/>
              <a:t>23.11.2024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76149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DF0B5DD-4E39-4442-8677-D6DB82E4C6D3}" type="datetimeFigureOut">
              <a:rPr lang="ro-RO" smtClean="0"/>
              <a:t>23.11.2024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3055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DF0B5DD-4E39-4442-8677-D6DB82E4C6D3}" type="datetimeFigureOut">
              <a:rPr lang="ro-RO" smtClean="0"/>
              <a:t>23.11.2024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62423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B5DD-4E39-4442-8677-D6DB82E4C6D3}" type="datetimeFigureOut">
              <a:rPr lang="ro-RO" smtClean="0"/>
              <a:t>23.11.2024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15939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0B5DD-4E39-4442-8677-D6DB82E4C6D3}" type="datetimeFigureOut">
              <a:rPr lang="ro-RO" smtClean="0"/>
              <a:t>23.11.2024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9828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0B5DD-4E39-4442-8677-D6DB82E4C6D3}" type="datetimeFigureOut">
              <a:rPr lang="ro-RO" smtClean="0"/>
              <a:t>23.11.2024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45180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0B5DD-4E39-4442-8677-D6DB82E4C6D3}" type="datetimeFigureOut">
              <a:rPr lang="ro-RO" smtClean="0"/>
              <a:t>23.11.2024</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1A01-5C97-4FB5-BE67-E8888C47A4E4}" type="slidenum">
              <a:rPr lang="ro-RO" smtClean="0"/>
              <a:t>‹#›</a:t>
            </a:fld>
            <a:endParaRPr lang="ro-RO"/>
          </a:p>
        </p:txBody>
      </p:sp>
    </p:spTree>
    <p:extLst>
      <p:ext uri="{BB962C8B-B14F-4D97-AF65-F5344CB8AC3E}">
        <p14:creationId xmlns:p14="http://schemas.microsoft.com/office/powerpoint/2010/main" val="3942520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Teaching</a:t>
            </a:r>
            <a:r>
              <a:rPr lang="ro-RO" b="1" dirty="0" smtClean="0"/>
              <a:t> </a:t>
            </a:r>
            <a:r>
              <a:rPr lang="en-US" b="1" dirty="0" smtClean="0"/>
              <a:t>Writing</a:t>
            </a:r>
            <a:endParaRPr lang="en-US" b="1" dirty="0"/>
          </a:p>
        </p:txBody>
      </p:sp>
      <p:sp>
        <p:nvSpPr>
          <p:cNvPr id="3" name="Subtitle 2"/>
          <p:cNvSpPr>
            <a:spLocks noGrp="1"/>
          </p:cNvSpPr>
          <p:nvPr>
            <p:ph type="subTitle" idx="1"/>
          </p:nvPr>
        </p:nvSpPr>
        <p:spPr/>
        <p:txBody>
          <a:bodyPr/>
          <a:lstStyle/>
          <a:p>
            <a:r>
              <a:rPr lang="ro-RO" dirty="0" smtClean="0"/>
              <a:t>Oxana </a:t>
            </a:r>
            <a:r>
              <a:rPr lang="ro-RO" dirty="0" smtClean="0"/>
              <a:t>Creanga</a:t>
            </a:r>
            <a:endParaRPr lang="en-US" dirty="0"/>
          </a:p>
        </p:txBody>
      </p:sp>
    </p:spTree>
    <p:extLst>
      <p:ext uri="{BB962C8B-B14F-4D97-AF65-F5344CB8AC3E}">
        <p14:creationId xmlns:p14="http://schemas.microsoft.com/office/powerpoint/2010/main" val="34399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69" y="161925"/>
            <a:ext cx="10706599" cy="6696075"/>
          </a:xfrm>
        </p:spPr>
        <p:txBody>
          <a:bodyPr>
            <a:normAutofit/>
          </a:bodyPr>
          <a:lstStyle/>
          <a:p>
            <a:pPr marL="0" indent="0">
              <a:buNone/>
            </a:pPr>
            <a:r>
              <a:rPr lang="en-US" b="1" dirty="0"/>
              <a:t> </a:t>
            </a:r>
            <a:r>
              <a:rPr lang="en-US" sz="2000" b="1" dirty="0"/>
              <a:t>2</a:t>
            </a:r>
            <a:r>
              <a:rPr lang="en-US" sz="2000" b="1" dirty="0">
                <a:latin typeface="Cambria" panose="02040503050406030204" pitchFamily="18" charset="0"/>
                <a:ea typeface="Cambria" panose="02040503050406030204" pitchFamily="18" charset="0"/>
              </a:rPr>
              <a:t>. Intensive, or controlled</a:t>
            </a:r>
          </a:p>
          <a:p>
            <a:pPr marL="0" indent="0">
              <a:buNone/>
            </a:pPr>
            <a:r>
              <a:rPr lang="ro-RO" sz="2000" dirty="0" smtClean="0">
                <a:latin typeface="Cambria" panose="02040503050406030204" pitchFamily="18" charset="0"/>
                <a:ea typeface="Cambria" panose="02040503050406030204" pitchFamily="18" charset="0"/>
              </a:rPr>
              <a:t> - </a:t>
            </a:r>
            <a:r>
              <a:rPr lang="en-US" sz="2000" dirty="0" smtClean="0">
                <a:latin typeface="Cambria" panose="02040503050406030204" pitchFamily="18" charset="0"/>
                <a:ea typeface="Cambria" panose="02040503050406030204" pitchFamily="18" charset="0"/>
              </a:rPr>
              <a:t>used </a:t>
            </a:r>
            <a:r>
              <a:rPr lang="en-US" sz="2000" dirty="0">
                <a:latin typeface="Cambria" panose="02040503050406030204" pitchFamily="18" charset="0"/>
                <a:ea typeface="Cambria" panose="02040503050406030204" pitchFamily="18" charset="0"/>
              </a:rPr>
              <a:t>as a production mode for learning, reinforcing, or testing grammatical </a:t>
            </a:r>
            <a:r>
              <a:rPr lang="en-US" sz="2000" dirty="0" smtClean="0">
                <a:latin typeface="Cambria" panose="02040503050406030204" pitchFamily="18" charset="0"/>
                <a:ea typeface="Cambria" panose="02040503050406030204" pitchFamily="18" charset="0"/>
              </a:rPr>
              <a:t>concepts</a:t>
            </a:r>
            <a:r>
              <a:rPr lang="ro-RO" sz="2000" dirty="0" smtClean="0">
                <a:latin typeface="Cambria" panose="02040503050406030204" pitchFamily="18" charset="0"/>
                <a:ea typeface="Cambria" panose="02040503050406030204" pitchFamily="18" charset="0"/>
              </a:rPr>
              <a:t>;</a:t>
            </a:r>
          </a:p>
          <a:p>
            <a:pPr marL="0" indent="0">
              <a:buNone/>
            </a:pPr>
            <a:r>
              <a:rPr lang="ro-RO" sz="2000" dirty="0">
                <a:latin typeface="Cambria" panose="02040503050406030204" pitchFamily="18" charset="0"/>
                <a:ea typeface="Cambria" panose="02040503050406030204" pitchFamily="18" charset="0"/>
              </a:rPr>
              <a:t> </a:t>
            </a:r>
            <a:r>
              <a:rPr lang="ro-RO" sz="2000" dirty="0" smtClean="0">
                <a:latin typeface="Cambria" panose="02040503050406030204" pitchFamily="18" charset="0"/>
                <a:ea typeface="Cambria" panose="02040503050406030204" pitchFamily="18" charset="0"/>
              </a:rPr>
              <a:t>- used</a:t>
            </a:r>
            <a:r>
              <a:rPr lang="en-US" sz="2000" dirty="0" smtClean="0">
                <a:latin typeface="Cambria" panose="02040503050406030204" pitchFamily="18" charset="0"/>
                <a:ea typeface="Cambria" panose="02040503050406030204" pitchFamily="18" charset="0"/>
              </a:rPr>
              <a:t> in controlled</a:t>
            </a:r>
            <a:r>
              <a:rPr lang="en-US" sz="2000" dirty="0">
                <a:latin typeface="Cambria" panose="02040503050406030204" pitchFamily="18" charset="0"/>
                <a:ea typeface="Cambria" panose="02040503050406030204" pitchFamily="18" charset="0"/>
              </a:rPr>
              <a:t>, written grammar </a:t>
            </a:r>
            <a:r>
              <a:rPr lang="en-US" sz="2000" dirty="0" smtClean="0">
                <a:latin typeface="Cambria" panose="02040503050406030204" pitchFamily="18" charset="0"/>
                <a:ea typeface="Cambria" panose="02040503050406030204" pitchFamily="18" charset="0"/>
              </a:rPr>
              <a:t>exercises</a:t>
            </a:r>
            <a:r>
              <a:rPr lang="ro-RO" sz="2000" dirty="0" smtClean="0">
                <a:latin typeface="Cambria" panose="02040503050406030204" pitchFamily="18" charset="0"/>
                <a:ea typeface="Cambria" panose="02040503050406030204" pitchFamily="18" charset="0"/>
              </a:rPr>
              <a:t>;</a:t>
            </a:r>
          </a:p>
          <a:p>
            <a:pPr marL="0" indent="0">
              <a:buNone/>
            </a:pPr>
            <a:r>
              <a:rPr lang="ro-RO" sz="2000" dirty="0" smtClean="0">
                <a:latin typeface="Cambria" panose="02040503050406030204" pitchFamily="18" charset="0"/>
                <a:ea typeface="Cambria" panose="02040503050406030204" pitchFamily="18" charset="0"/>
              </a:rPr>
              <a:t> - does</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not allow much, if any, creativity on the part of the </a:t>
            </a:r>
            <a:r>
              <a:rPr lang="ro-RO" sz="2000" dirty="0" smtClean="0">
                <a:latin typeface="Cambria" panose="02040503050406030204" pitchFamily="18" charset="0"/>
                <a:ea typeface="Cambria" panose="02040503050406030204" pitchFamily="18" charset="0"/>
              </a:rPr>
              <a:t>learne</a:t>
            </a:r>
            <a:r>
              <a:rPr lang="en-US" sz="2000" dirty="0" smtClean="0">
                <a:latin typeface="Cambria" panose="02040503050406030204" pitchFamily="18" charset="0"/>
                <a:ea typeface="Cambria" panose="02040503050406030204" pitchFamily="18" charset="0"/>
              </a:rPr>
              <a:t>r</a:t>
            </a:r>
            <a:r>
              <a:rPr lang="en-US" sz="2000" dirty="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marL="0" indent="0">
              <a:buNone/>
            </a:pPr>
            <a:endParaRPr lang="ro-RO" sz="2000" dirty="0"/>
          </a:p>
          <a:p>
            <a:pPr marL="0" indent="0">
              <a:buNone/>
            </a:pPr>
            <a:endParaRPr lang="ro-RO" sz="2000" dirty="0" smtClean="0"/>
          </a:p>
          <a:p>
            <a:pPr marL="0" indent="0">
              <a:buNone/>
            </a:pPr>
            <a:endParaRPr lang="ro-RO" sz="2900" dirty="0" smtClean="0"/>
          </a:p>
          <a:p>
            <a:pPr marL="0" indent="0">
              <a:buNone/>
            </a:pPr>
            <a:endParaRPr lang="ro-RO" dirty="0"/>
          </a:p>
          <a:p>
            <a:pPr marL="0" indent="0">
              <a:buNone/>
            </a:pPr>
            <a:endParaRPr lang="ro-RO" dirty="0" smtClean="0"/>
          </a:p>
          <a:p>
            <a:pPr marL="0" indent="0">
              <a:buNone/>
            </a:pPr>
            <a:endParaRPr lang="en-US" dirty="0"/>
          </a:p>
          <a:p>
            <a:pPr marL="0" indent="0">
              <a:buNone/>
            </a:pPr>
            <a:endParaRPr lang="ro-RO" b="1" dirty="0" smtClean="0"/>
          </a:p>
          <a:p>
            <a:pPr marL="0" indent="0">
              <a:buNone/>
            </a:pPr>
            <a:endParaRPr lang="ro-RO" b="1" dirty="0" smtClean="0"/>
          </a:p>
          <a:p>
            <a:pPr marL="0" indent="0">
              <a:buNone/>
            </a:pPr>
            <a:endParaRPr lang="en-US" dirty="0" smtClean="0"/>
          </a:p>
          <a:p>
            <a:pPr marL="0" indent="0">
              <a:buNone/>
            </a:pPr>
            <a:endParaRPr lang="en-US" b="1" dirty="0"/>
          </a:p>
          <a:p>
            <a:pPr marL="0" indent="0">
              <a:buNone/>
            </a:pPr>
            <a:endParaRPr lang="ro-RO" sz="2200" dirty="0"/>
          </a:p>
        </p:txBody>
      </p:sp>
      <p:graphicFrame>
        <p:nvGraphicFramePr>
          <p:cNvPr id="4" name="Table 3"/>
          <p:cNvGraphicFramePr>
            <a:graphicFrameLocks noGrp="1"/>
          </p:cNvGraphicFramePr>
          <p:nvPr>
            <p:extLst>
              <p:ext uri="{D42A27DB-BD31-4B8C-83A1-F6EECF244321}">
                <p14:modId xmlns:p14="http://schemas.microsoft.com/office/powerpoint/2010/main" val="2086214548"/>
              </p:ext>
            </p:extLst>
          </p:nvPr>
        </p:nvGraphicFramePr>
        <p:xfrm>
          <a:off x="5599522" y="1904214"/>
          <a:ext cx="5100716" cy="1628160"/>
        </p:xfrm>
        <a:graphic>
          <a:graphicData uri="http://schemas.openxmlformats.org/drawingml/2006/table">
            <a:tbl>
              <a:tblPr firstRow="1" bandRow="1">
                <a:tableStyleId>{5C22544A-7EE6-4342-B048-85BDC9FD1C3A}</a:tableStyleId>
              </a:tblPr>
              <a:tblGrid>
                <a:gridCol w="5100716">
                  <a:extLst>
                    <a:ext uri="{9D8B030D-6E8A-4147-A177-3AD203B41FA5}">
                      <a16:colId xmlns:a16="http://schemas.microsoft.com/office/drawing/2014/main" val="1410026267"/>
                    </a:ext>
                  </a:extLst>
                </a:gridCol>
              </a:tblGrid>
              <a:tr h="1628160">
                <a:tc>
                  <a:txBody>
                    <a:bodyPr/>
                    <a:lstStyle/>
                    <a:p>
                      <a:pPr marL="0" indent="0">
                        <a:buNone/>
                      </a:pPr>
                      <a:r>
                        <a:rPr lang="ro-RO" sz="1600" dirty="0" smtClean="0">
                          <a:solidFill>
                            <a:schemeClr val="tx1"/>
                          </a:solidFill>
                        </a:rPr>
                        <a:t>E.g</a:t>
                      </a:r>
                      <a:r>
                        <a:rPr lang="ro-RO" sz="160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A common form of controlled writing is to present a paragraph to students in which they have to alter a given structure throughout. So, for example, they may be asked to change all </a:t>
                      </a:r>
                      <a:r>
                        <a:rPr lang="en-US" sz="1600" b="1" dirty="0" smtClean="0">
                          <a:solidFill>
                            <a:schemeClr val="tx1"/>
                          </a:solidFill>
                          <a:latin typeface="Cambria" panose="02040503050406030204" pitchFamily="18" charset="0"/>
                          <a:ea typeface="Cambria" panose="02040503050406030204" pitchFamily="18" charset="0"/>
                        </a:rPr>
                        <a:t>present tense </a:t>
                      </a:r>
                      <a:r>
                        <a:rPr lang="en-US" sz="1600" b="0" dirty="0" smtClean="0">
                          <a:solidFill>
                            <a:schemeClr val="tx1"/>
                          </a:solidFill>
                          <a:latin typeface="Cambria" panose="02040503050406030204" pitchFamily="18" charset="0"/>
                          <a:ea typeface="Cambria" panose="02040503050406030204" pitchFamily="18" charset="0"/>
                        </a:rPr>
                        <a:t>verbs to </a:t>
                      </a:r>
                      <a:r>
                        <a:rPr lang="en-US" sz="1600" b="1" dirty="0" smtClean="0">
                          <a:solidFill>
                            <a:schemeClr val="tx1"/>
                          </a:solidFill>
                          <a:latin typeface="Cambria" panose="02040503050406030204" pitchFamily="18" charset="0"/>
                          <a:ea typeface="Cambria" panose="02040503050406030204" pitchFamily="18" charset="0"/>
                        </a:rPr>
                        <a:t>past tense</a:t>
                      </a:r>
                      <a:r>
                        <a:rPr lang="en-US" sz="1600" b="0" dirty="0" smtClean="0">
                          <a:solidFill>
                            <a:schemeClr val="tx1"/>
                          </a:solidFill>
                          <a:latin typeface="Cambria" panose="02040503050406030204" pitchFamily="18" charset="0"/>
                          <a:ea typeface="Cambria" panose="02040503050406030204" pitchFamily="18" charset="0"/>
                        </a:rPr>
                        <a:t>; in such a case, students may need to alter other </a:t>
                      </a:r>
                      <a:r>
                        <a:rPr lang="en-US" sz="1600" b="1" dirty="0" smtClean="0">
                          <a:solidFill>
                            <a:schemeClr val="tx1"/>
                          </a:solidFill>
                          <a:latin typeface="Cambria" panose="02040503050406030204" pitchFamily="18" charset="0"/>
                          <a:ea typeface="Cambria" panose="02040503050406030204" pitchFamily="18" charset="0"/>
                        </a:rPr>
                        <a:t>time references</a:t>
                      </a:r>
                      <a:r>
                        <a:rPr lang="en-US" sz="1600" b="0" dirty="0" smtClean="0">
                          <a:solidFill>
                            <a:schemeClr val="tx1"/>
                          </a:solidFill>
                          <a:latin typeface="Cambria" panose="02040503050406030204" pitchFamily="18" charset="0"/>
                          <a:ea typeface="Cambria" panose="02040503050406030204" pitchFamily="18" charset="0"/>
                        </a:rPr>
                        <a:t> in the paragraph.</a:t>
                      </a:r>
                      <a:endParaRPr lang="en-US" sz="160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39839663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87849360"/>
              </p:ext>
            </p:extLst>
          </p:nvPr>
        </p:nvGraphicFramePr>
        <p:xfrm>
          <a:off x="4298623" y="3638746"/>
          <a:ext cx="5861375" cy="1655753"/>
        </p:xfrm>
        <a:graphic>
          <a:graphicData uri="http://schemas.openxmlformats.org/drawingml/2006/table">
            <a:tbl>
              <a:tblPr firstRow="1" bandRow="1">
                <a:tableStyleId>{5C22544A-7EE6-4342-B048-85BDC9FD1C3A}</a:tableStyleId>
              </a:tblPr>
              <a:tblGrid>
                <a:gridCol w="5861375">
                  <a:extLst>
                    <a:ext uri="{9D8B030D-6E8A-4147-A177-3AD203B41FA5}">
                      <a16:colId xmlns:a16="http://schemas.microsoft.com/office/drawing/2014/main" val="401719520"/>
                    </a:ext>
                  </a:extLst>
                </a:gridCol>
              </a:tblGrid>
              <a:tr h="1655753">
                <a:tc>
                  <a:txBody>
                    <a:bodyPr/>
                    <a:lstStyle/>
                    <a:p>
                      <a:pPr marL="0" indent="0">
                        <a:buNone/>
                      </a:pPr>
                      <a:r>
                        <a:rPr lang="ro-RO" sz="1600" dirty="0" smtClean="0">
                          <a:solidFill>
                            <a:schemeClr val="tx1"/>
                          </a:solidFill>
                          <a:latin typeface="Cambria" panose="02040503050406030204" pitchFamily="18" charset="0"/>
                          <a:ea typeface="Cambria" panose="02040503050406030204" pitchFamily="18" charset="0"/>
                        </a:rPr>
                        <a:t>D</a:t>
                      </a:r>
                      <a:r>
                        <a:rPr lang="en-US" sz="1600" dirty="0" smtClean="0">
                          <a:solidFill>
                            <a:schemeClr val="tx1"/>
                          </a:solidFill>
                          <a:latin typeface="Cambria" panose="02040503050406030204" pitchFamily="18" charset="0"/>
                          <a:ea typeface="Cambria" panose="02040503050406030204" pitchFamily="18" charset="0"/>
                        </a:rPr>
                        <a:t>icto</a:t>
                      </a:r>
                      <a:r>
                        <a:rPr lang="ro-RO" sz="1600" dirty="0" smtClean="0">
                          <a:solidFill>
                            <a:schemeClr val="tx1"/>
                          </a:solidFill>
                          <a:latin typeface="Cambria" panose="02040503050406030204" pitchFamily="18" charset="0"/>
                          <a:ea typeface="Cambria" panose="02040503050406030204" pitchFamily="18" charset="0"/>
                        </a:rPr>
                        <a:t>-</a:t>
                      </a:r>
                      <a:r>
                        <a:rPr lang="en-US" sz="1600" dirty="0" smtClean="0">
                          <a:solidFill>
                            <a:schemeClr val="tx1"/>
                          </a:solidFill>
                          <a:latin typeface="Cambria" panose="02040503050406030204" pitchFamily="18" charset="0"/>
                          <a:ea typeface="Cambria" panose="02040503050406030204" pitchFamily="18" charset="0"/>
                        </a:rPr>
                        <a:t>comp</a:t>
                      </a:r>
                      <a:r>
                        <a:rPr lang="ro-RO" sz="1600" b="0" dirty="0" smtClean="0">
                          <a:solidFill>
                            <a:schemeClr val="tx1"/>
                          </a:solidFill>
                          <a:latin typeface="Cambria" panose="02040503050406030204" pitchFamily="18" charset="0"/>
                          <a:ea typeface="Cambria" panose="02040503050406030204" pitchFamily="18" charset="0"/>
                        </a:rPr>
                        <a:t>:</a:t>
                      </a:r>
                      <a:r>
                        <a:rPr lang="ro-RO" sz="1600" b="0" baseline="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a paragraph </a:t>
                      </a:r>
                      <a:r>
                        <a:rPr lang="ro-RO" sz="1600" b="0" dirty="0" smtClean="0">
                          <a:solidFill>
                            <a:schemeClr val="tx1"/>
                          </a:solidFill>
                          <a:latin typeface="Cambria" panose="02040503050406030204" pitchFamily="18" charset="0"/>
                          <a:ea typeface="Cambria" panose="02040503050406030204" pitchFamily="18" charset="0"/>
                        </a:rPr>
                        <a:t>(100 words) </a:t>
                      </a:r>
                      <a:r>
                        <a:rPr lang="en-US" sz="1600" b="0" dirty="0" smtClean="0">
                          <a:solidFill>
                            <a:schemeClr val="tx1"/>
                          </a:solidFill>
                          <a:latin typeface="Cambria" panose="02040503050406030204" pitchFamily="18" charset="0"/>
                          <a:ea typeface="Cambria" panose="02040503050406030204" pitchFamily="18" charset="0"/>
                        </a:rPr>
                        <a:t>is read at normal speed, usually two or three times; then the teacher asks students to rewrite the paragraph to the best of their recollection of the reading. In one of several variations of the dicto-comp technique, the teacher, after reading the passage, puts key words from the paragraph, in sequence, on the board as cues for the students.</a:t>
                      </a:r>
                      <a:endParaRPr lang="en-US"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0237172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44853607"/>
              </p:ext>
            </p:extLst>
          </p:nvPr>
        </p:nvGraphicFramePr>
        <p:xfrm>
          <a:off x="603315" y="1943258"/>
          <a:ext cx="4206077" cy="1554480"/>
        </p:xfrm>
        <a:graphic>
          <a:graphicData uri="http://schemas.openxmlformats.org/drawingml/2006/table">
            <a:tbl>
              <a:tblPr firstRow="1" bandRow="1">
                <a:tableStyleId>{5C22544A-7EE6-4342-B048-85BDC9FD1C3A}</a:tableStyleId>
              </a:tblPr>
              <a:tblGrid>
                <a:gridCol w="4206077">
                  <a:extLst>
                    <a:ext uri="{9D8B030D-6E8A-4147-A177-3AD203B41FA5}">
                      <a16:colId xmlns:a16="http://schemas.microsoft.com/office/drawing/2014/main" val="1331316589"/>
                    </a:ext>
                  </a:extLst>
                </a:gridCol>
              </a:tblGrid>
              <a:tr h="1546390">
                <a:tc>
                  <a:txBody>
                    <a:bodyPr/>
                    <a:lstStyle/>
                    <a:p>
                      <a:r>
                        <a:rPr lang="en-US" sz="1600" b="1" kern="1200" dirty="0" smtClean="0">
                          <a:solidFill>
                            <a:schemeClr val="tx1"/>
                          </a:solidFill>
                          <a:effectLst/>
                          <a:latin typeface="Cambria" panose="02040503050406030204" pitchFamily="18" charset="0"/>
                          <a:ea typeface="Cambria" panose="02040503050406030204" pitchFamily="18" charset="0"/>
                          <a:cs typeface="+mn-cs"/>
                        </a:rPr>
                        <a:t>Parallel writing</a:t>
                      </a:r>
                      <a:r>
                        <a:rPr lang="en-US" sz="1600" b="0" kern="1200" dirty="0" smtClean="0">
                          <a:solidFill>
                            <a:schemeClr val="tx1"/>
                          </a:solidFill>
                          <a:effectLst/>
                          <a:latin typeface="Cambria" panose="02040503050406030204" pitchFamily="18" charset="0"/>
                          <a:ea typeface="Cambria" panose="02040503050406030204" pitchFamily="18" charset="0"/>
                          <a:cs typeface="+mn-cs"/>
                        </a:rPr>
                        <a:t> is the kind of sentence writing that is often used for grammar reinforcement. Students are given one or two model sentences and then have to write similar sentences based on information they are given or on their own thoughts.</a:t>
                      </a:r>
                      <a:endParaRPr lang="ro-RO" sz="1600" b="0"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156164002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2789839"/>
              </p:ext>
            </p:extLst>
          </p:nvPr>
        </p:nvGraphicFramePr>
        <p:xfrm>
          <a:off x="216816" y="3619892"/>
          <a:ext cx="3445665" cy="1798320"/>
        </p:xfrm>
        <a:graphic>
          <a:graphicData uri="http://schemas.openxmlformats.org/drawingml/2006/table">
            <a:tbl>
              <a:tblPr firstRow="1" bandRow="1">
                <a:tableStyleId>{5C22544A-7EE6-4342-B048-85BDC9FD1C3A}</a:tableStyleId>
              </a:tblPr>
              <a:tblGrid>
                <a:gridCol w="3445665">
                  <a:extLst>
                    <a:ext uri="{9D8B030D-6E8A-4147-A177-3AD203B41FA5}">
                      <a16:colId xmlns:a16="http://schemas.microsoft.com/office/drawing/2014/main" val="1461401957"/>
                    </a:ext>
                  </a:extLst>
                </a:gridCol>
              </a:tblGrid>
              <a:tr h="1797115">
                <a:tc>
                  <a:txBody>
                    <a:bodyPr/>
                    <a:lstStyle/>
                    <a:p>
                      <a:r>
                        <a:rPr lang="en-US" sz="1600" b="1" kern="1200" dirty="0" smtClean="0">
                          <a:solidFill>
                            <a:schemeClr val="tx1"/>
                          </a:solidFill>
                          <a:effectLst/>
                          <a:latin typeface="Cambria" panose="02040503050406030204" pitchFamily="18" charset="0"/>
                          <a:ea typeface="Cambria" panose="02040503050406030204" pitchFamily="18" charset="0"/>
                          <a:cs typeface="+mn-cs"/>
                        </a:rPr>
                        <a:t>Paragraph construction </a:t>
                      </a:r>
                      <a:r>
                        <a:rPr lang="en-US" sz="1600" b="0" kern="1200" dirty="0" smtClean="0">
                          <a:solidFill>
                            <a:schemeClr val="tx1"/>
                          </a:solidFill>
                          <a:effectLst/>
                          <a:latin typeface="Cambria" panose="02040503050406030204" pitchFamily="18" charset="0"/>
                          <a:ea typeface="Cambria" panose="02040503050406030204" pitchFamily="18" charset="0"/>
                          <a:cs typeface="+mn-cs"/>
                        </a:rPr>
                        <a:t>(elementary)</a:t>
                      </a:r>
                      <a:r>
                        <a:rPr lang="ro-RO" sz="1600" b="0" kern="1200" dirty="0" smtClean="0">
                          <a:solidFill>
                            <a:schemeClr val="tx1"/>
                          </a:solidFill>
                          <a:effectLst/>
                          <a:latin typeface="Cambria" panose="02040503050406030204" pitchFamily="18" charset="0"/>
                          <a:ea typeface="Cambria" panose="02040503050406030204" pitchFamily="18" charset="0"/>
                          <a:cs typeface="+mn-cs"/>
                        </a:rPr>
                        <a:t>:</a:t>
                      </a:r>
                      <a:r>
                        <a:rPr lang="en-US" sz="1600" b="0" kern="1200" dirty="0" smtClean="0">
                          <a:solidFill>
                            <a:schemeClr val="tx1"/>
                          </a:solidFill>
                          <a:effectLst/>
                          <a:latin typeface="Cambria" panose="02040503050406030204" pitchFamily="18" charset="0"/>
                          <a:ea typeface="Cambria" panose="02040503050406030204" pitchFamily="18" charset="0"/>
                          <a:cs typeface="+mn-cs"/>
                        </a:rPr>
                        <a:t> 'substitution-drill' style of procedure to encourage students to write a paragraph which is almost identical to one they have just read. This is used within a set pattern or patterns. </a:t>
                      </a:r>
                      <a:endParaRPr lang="ro-RO"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2760805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419770"/>
              </p:ext>
            </p:extLst>
          </p:nvPr>
        </p:nvGraphicFramePr>
        <p:xfrm>
          <a:off x="2648933" y="5410986"/>
          <a:ext cx="4342418" cy="1359461"/>
        </p:xfrm>
        <a:graphic>
          <a:graphicData uri="http://schemas.openxmlformats.org/drawingml/2006/table">
            <a:tbl>
              <a:tblPr firstRow="1" bandRow="1">
                <a:tableStyleId>{5C22544A-7EE6-4342-B048-85BDC9FD1C3A}</a:tableStyleId>
              </a:tblPr>
              <a:tblGrid>
                <a:gridCol w="4342418">
                  <a:extLst>
                    <a:ext uri="{9D8B030D-6E8A-4147-A177-3AD203B41FA5}">
                      <a16:colId xmlns:a16="http://schemas.microsoft.com/office/drawing/2014/main" val="1154264097"/>
                    </a:ext>
                  </a:extLst>
                </a:gridCol>
              </a:tblGrid>
              <a:tr h="1359461">
                <a:tc>
                  <a:txBody>
                    <a:bodyPr/>
                    <a:lstStyle/>
                    <a:p>
                      <a:r>
                        <a:rPr lang="ro-RO" sz="1600" b="1" dirty="0" smtClean="0">
                          <a:solidFill>
                            <a:schemeClr val="tx1"/>
                          </a:solidFill>
                          <a:latin typeface="Cambria" panose="02040503050406030204" pitchFamily="18" charset="0"/>
                          <a:ea typeface="Cambria" panose="02040503050406030204" pitchFamily="18" charset="0"/>
                        </a:rPr>
                        <a:t>Guided</a:t>
                      </a:r>
                      <a:r>
                        <a:rPr lang="ro-RO" sz="1600" b="1" baseline="0" dirty="0" smtClean="0">
                          <a:solidFill>
                            <a:schemeClr val="tx1"/>
                          </a:solidFill>
                          <a:latin typeface="Cambria" panose="02040503050406030204" pitchFamily="18" charset="0"/>
                          <a:ea typeface="Cambria" panose="02040503050406030204" pitchFamily="18" charset="0"/>
                        </a:rPr>
                        <a:t> writing </a:t>
                      </a:r>
                      <a:r>
                        <a:rPr lang="ro-RO" sz="1600" b="0" baseline="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students</a:t>
                      </a:r>
                      <a:r>
                        <a:rPr lang="ro-RO" sz="1600" b="0" dirty="0" smtClean="0">
                          <a:solidFill>
                            <a:schemeClr val="tx1"/>
                          </a:solidFill>
                          <a:latin typeface="Cambria" panose="02040503050406030204" pitchFamily="18" charset="0"/>
                          <a:ea typeface="Cambria" panose="02040503050406030204" pitchFamily="18" charset="0"/>
                        </a:rPr>
                        <a:t> are guided</a:t>
                      </a:r>
                      <a:r>
                        <a:rPr lang="en-US" sz="1600" b="0" dirty="0" smtClean="0">
                          <a:solidFill>
                            <a:schemeClr val="tx1"/>
                          </a:solidFill>
                          <a:latin typeface="Cambria" panose="02040503050406030204" pitchFamily="18" charset="0"/>
                          <a:ea typeface="Cambria" panose="02040503050406030204" pitchFamily="18" charset="0"/>
                        </a:rPr>
                        <a:t> to write longer texts in quite restricted or controlled tasks by offering </a:t>
                      </a:r>
                      <a:r>
                        <a:rPr lang="en-US" sz="1600" b="1" dirty="0" smtClean="0">
                          <a:solidFill>
                            <a:schemeClr val="tx1"/>
                          </a:solidFill>
                          <a:latin typeface="Cambria" panose="02040503050406030204" pitchFamily="18" charset="0"/>
                          <a:ea typeface="Cambria" panose="02040503050406030204" pitchFamily="18" charset="0"/>
                        </a:rPr>
                        <a:t>samples</a:t>
                      </a:r>
                      <a:r>
                        <a:rPr lang="en-US" sz="1600" b="0" dirty="0" smtClean="0">
                          <a:solidFill>
                            <a:schemeClr val="tx1"/>
                          </a:solidFill>
                          <a:latin typeface="Cambria" panose="02040503050406030204" pitchFamily="18" charset="0"/>
                          <a:ea typeface="Cambria" panose="02040503050406030204" pitchFamily="18" charset="0"/>
                        </a:rPr>
                        <a:t>, </a:t>
                      </a:r>
                      <a:r>
                        <a:rPr lang="en-US" sz="1600" b="1" kern="1200" dirty="0" smtClean="0">
                          <a:solidFill>
                            <a:schemeClr val="tx1"/>
                          </a:solidFill>
                          <a:latin typeface="Cambria" panose="02040503050406030204" pitchFamily="18" charset="0"/>
                          <a:ea typeface="Cambria" panose="02040503050406030204" pitchFamily="18" charset="0"/>
                          <a:cs typeface="+mn-cs"/>
                        </a:rPr>
                        <a:t>models</a:t>
                      </a:r>
                      <a:r>
                        <a:rPr lang="en-US" sz="1600" b="0" dirty="0" smtClean="0">
                          <a:solidFill>
                            <a:schemeClr val="tx1"/>
                          </a:solidFill>
                          <a:latin typeface="Cambria" panose="02040503050406030204" pitchFamily="18" charset="0"/>
                          <a:ea typeface="Cambria" panose="02040503050406030204" pitchFamily="18" charset="0"/>
                        </a:rPr>
                        <a:t>, possibly </a:t>
                      </a:r>
                      <a:r>
                        <a:rPr lang="en-US" sz="1600" b="1" dirty="0" smtClean="0">
                          <a:solidFill>
                            <a:schemeClr val="tx1"/>
                          </a:solidFill>
                          <a:latin typeface="Cambria" panose="02040503050406030204" pitchFamily="18" charset="0"/>
                          <a:ea typeface="Cambria" panose="02040503050406030204" pitchFamily="18" charset="0"/>
                        </a:rPr>
                        <a:t>useful language items</a:t>
                      </a:r>
                      <a:r>
                        <a:rPr lang="en-US" sz="1600" b="0" dirty="0" smtClean="0">
                          <a:solidFill>
                            <a:schemeClr val="tx1"/>
                          </a:solidFill>
                          <a:latin typeface="Cambria" panose="02040503050406030204" pitchFamily="18" charset="0"/>
                          <a:ea typeface="Cambria" panose="02040503050406030204" pitchFamily="18" charset="0"/>
                        </a:rPr>
                        <a:t>, </a:t>
                      </a:r>
                      <a:r>
                        <a:rPr lang="en-US" sz="1600" b="1" dirty="0" smtClean="0">
                          <a:solidFill>
                            <a:schemeClr val="tx1"/>
                          </a:solidFill>
                          <a:latin typeface="Cambria" panose="02040503050406030204" pitchFamily="18" charset="0"/>
                          <a:ea typeface="Cambria" panose="02040503050406030204" pitchFamily="18" charset="0"/>
                        </a:rPr>
                        <a:t>organizational frameworks</a:t>
                      </a:r>
                      <a:r>
                        <a:rPr lang="en-US" sz="1600" b="0" dirty="0" smtClean="0">
                          <a:solidFill>
                            <a:schemeClr val="tx1"/>
                          </a:solidFill>
                          <a:latin typeface="Cambria" panose="02040503050406030204" pitchFamily="18" charset="0"/>
                          <a:ea typeface="Cambria" panose="02040503050406030204" pitchFamily="18" charset="0"/>
                        </a:rPr>
                        <a:t>, etc.</a:t>
                      </a:r>
                      <a:endParaRPr lang="ro-RO"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164859019"/>
                  </a:ext>
                </a:extLst>
              </a:tr>
            </a:tbl>
          </a:graphicData>
        </a:graphic>
      </p:graphicFrame>
    </p:spTree>
    <p:extLst>
      <p:ext uri="{BB962C8B-B14F-4D97-AF65-F5344CB8AC3E}">
        <p14:creationId xmlns:p14="http://schemas.microsoft.com/office/powerpoint/2010/main" val="281265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462" y="352425"/>
            <a:ext cx="10172700" cy="5986829"/>
          </a:xfrm>
        </p:spPr>
        <p:txBody>
          <a:bodyPr>
            <a:normAutofit lnSpcReduction="10000"/>
          </a:bodyPr>
          <a:lstStyle/>
          <a:p>
            <a:pPr marL="0" indent="0">
              <a:buNone/>
            </a:pPr>
            <a:r>
              <a:rPr lang="en-US" b="1" dirty="0"/>
              <a:t> </a:t>
            </a:r>
            <a:r>
              <a:rPr lang="en-US" sz="2000" b="1" dirty="0" smtClean="0">
                <a:latin typeface="Cambria" panose="02040503050406030204" pitchFamily="18" charset="0"/>
                <a:ea typeface="Cambria" panose="02040503050406030204" pitchFamily="18" charset="0"/>
              </a:rPr>
              <a:t>3</a:t>
            </a:r>
            <a:r>
              <a:rPr lang="en-US" sz="2000" b="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Self-writing</a:t>
            </a:r>
            <a:endParaRPr lang="ro-RO" sz="2000" b="1"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note-taking</a:t>
            </a:r>
            <a:r>
              <a:rPr lang="ro-RO" sz="2000" dirty="0" smtClean="0">
                <a:latin typeface="Cambria" panose="02040503050406030204" pitchFamily="18" charset="0"/>
                <a:ea typeface="Cambria" panose="02040503050406030204" pitchFamily="18" charset="0"/>
              </a:rPr>
              <a:t>, t</a:t>
            </a:r>
            <a:r>
              <a:rPr lang="en-US" sz="2000" dirty="0" smtClean="0">
                <a:latin typeface="Cambria" panose="02040503050406030204" pitchFamily="18" charset="0"/>
                <a:ea typeface="Cambria" panose="02040503050406030204" pitchFamily="18" charset="0"/>
              </a:rPr>
              <a:t>he </a:t>
            </a:r>
            <a:r>
              <a:rPr lang="en-US" sz="2000" dirty="0">
                <a:latin typeface="Cambria" panose="02040503050406030204" pitchFamily="18" charset="0"/>
                <a:ea typeface="Cambria" panose="02040503050406030204" pitchFamily="18" charset="0"/>
              </a:rPr>
              <a:t>most salient instance of this category in </a:t>
            </a:r>
            <a:r>
              <a:rPr lang="en-US" sz="2000" dirty="0" smtClean="0">
                <a:latin typeface="Cambria" panose="02040503050406030204" pitchFamily="18" charset="0"/>
                <a:ea typeface="Cambria" panose="02040503050406030204" pitchFamily="18" charset="0"/>
              </a:rPr>
              <a:t>classrooms</a:t>
            </a:r>
            <a:r>
              <a:rPr lang="ro-RO"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where </a:t>
            </a:r>
            <a:r>
              <a:rPr lang="en-US" sz="2000" dirty="0">
                <a:latin typeface="Cambria" panose="02040503050406030204" pitchFamily="18" charset="0"/>
                <a:ea typeface="Cambria" panose="02040503050406030204" pitchFamily="18" charset="0"/>
              </a:rPr>
              <a:t>students take notes during a </a:t>
            </a:r>
            <a:r>
              <a:rPr lang="en-US" sz="2000" dirty="0" smtClean="0">
                <a:latin typeface="Cambria" panose="02040503050406030204" pitchFamily="18" charset="0"/>
                <a:ea typeface="Cambria" panose="02040503050406030204" pitchFamily="18" charset="0"/>
              </a:rPr>
              <a:t>lecture</a:t>
            </a:r>
            <a:r>
              <a:rPr lang="ro-RO" sz="2000" dirty="0" smtClean="0">
                <a:latin typeface="Cambria" panose="02040503050406030204" pitchFamily="18" charset="0"/>
                <a:ea typeface="Cambria" panose="02040503050406030204" pitchFamily="18" charset="0"/>
              </a:rPr>
              <a:t>/lesson</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for the purpose of later </a:t>
            </a:r>
            <a:r>
              <a:rPr lang="en-US" sz="2000" dirty="0" smtClean="0">
                <a:latin typeface="Cambria" panose="02040503050406030204" pitchFamily="18" charset="0"/>
                <a:ea typeface="Cambria" panose="02040503050406030204" pitchFamily="18" charset="0"/>
              </a:rPr>
              <a:t>recall</a:t>
            </a:r>
            <a:r>
              <a:rPr lang="en-US" sz="2000" dirty="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diary </a:t>
            </a:r>
            <a:r>
              <a:rPr lang="en-US" sz="2000" dirty="0">
                <a:latin typeface="Cambria" panose="02040503050406030204" pitchFamily="18" charset="0"/>
                <a:ea typeface="Cambria" panose="02040503050406030204" pitchFamily="18" charset="0"/>
              </a:rPr>
              <a:t>or journal </a:t>
            </a:r>
            <a:r>
              <a:rPr lang="en-US" sz="2000" dirty="0" smtClean="0">
                <a:latin typeface="Cambria" panose="02040503050406030204" pitchFamily="18" charset="0"/>
                <a:ea typeface="Cambria" panose="02040503050406030204" pitchFamily="18" charset="0"/>
              </a:rPr>
              <a:t>writing. </a:t>
            </a:r>
            <a:endParaRPr lang="ro-RO" sz="2000" dirty="0" smtClean="0">
              <a:latin typeface="Cambria" panose="02040503050406030204" pitchFamily="18" charset="0"/>
              <a:ea typeface="Cambria" panose="02040503050406030204" pitchFamily="18" charset="0"/>
            </a:endParaRPr>
          </a:p>
          <a:p>
            <a:pPr>
              <a:spcBef>
                <a:spcPts val="600"/>
              </a:spcBef>
              <a:buFontTx/>
              <a:buChar char="-"/>
            </a:pPr>
            <a:endParaRPr lang="ro-RO" sz="2000" dirty="0">
              <a:latin typeface="Cambria" panose="02040503050406030204" pitchFamily="18" charset="0"/>
              <a:ea typeface="Cambria" panose="02040503050406030204" pitchFamily="18" charset="0"/>
            </a:endParaRPr>
          </a:p>
          <a:p>
            <a:pPr marL="0" indent="0">
              <a:buNone/>
            </a:pPr>
            <a:r>
              <a:rPr lang="en-US" sz="2000" b="1" dirty="0">
                <a:latin typeface="Cambria" panose="02040503050406030204" pitchFamily="18" charset="0"/>
                <a:ea typeface="Cambria" panose="02040503050406030204" pitchFamily="18" charset="0"/>
              </a:rPr>
              <a:t>4. Display writing</a:t>
            </a:r>
          </a:p>
          <a:p>
            <a:pPr>
              <a:spcBef>
                <a:spcPts val="600"/>
              </a:spcBef>
              <a:buFontTx/>
              <a:buChar char="-"/>
            </a:pPr>
            <a:r>
              <a:rPr lang="en-US" sz="2000" dirty="0">
                <a:latin typeface="Cambria" panose="02040503050406030204" pitchFamily="18" charset="0"/>
                <a:ea typeface="Cambria" panose="02040503050406030204" pitchFamily="18" charset="0"/>
              </a:rPr>
              <a:t>short answer exercises,</a:t>
            </a:r>
            <a:endParaRPr lang="ro-RO" sz="2000" dirty="0">
              <a:latin typeface="Cambria" panose="02040503050406030204" pitchFamily="18" charset="0"/>
              <a:ea typeface="Cambria" panose="02040503050406030204" pitchFamily="18" charset="0"/>
            </a:endParaRPr>
          </a:p>
          <a:p>
            <a:pPr>
              <a:spcBef>
                <a:spcPts val="600"/>
              </a:spcBef>
              <a:buFontTx/>
              <a:buChar char="-"/>
            </a:pPr>
            <a:r>
              <a:rPr lang="en-US" sz="2000" dirty="0">
                <a:latin typeface="Cambria" panose="02040503050406030204" pitchFamily="18" charset="0"/>
                <a:ea typeface="Cambria" panose="02040503050406030204" pitchFamily="18" charset="0"/>
              </a:rPr>
              <a:t>e</a:t>
            </a:r>
            <a:r>
              <a:rPr lang="en-US" sz="2000" dirty="0" smtClean="0">
                <a:latin typeface="Cambria" panose="02040503050406030204" pitchFamily="18" charset="0"/>
                <a:ea typeface="Cambria" panose="02040503050406030204" pitchFamily="18" charset="0"/>
              </a:rPr>
              <a:t>ssay</a:t>
            </a:r>
            <a:r>
              <a:rPr lang="ro-RO" sz="2000" dirty="0" smtClean="0">
                <a:latin typeface="Cambria" panose="02040503050406030204" pitchFamily="18" charset="0"/>
                <a:ea typeface="Cambria" panose="02040503050406030204" pitchFamily="18" charset="0"/>
              </a:rPr>
              <a:t>s</a:t>
            </a:r>
            <a:r>
              <a:rPr lang="en-US" sz="2000" dirty="0" smtClean="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a:p>
            <a:pPr>
              <a:spcBef>
                <a:spcPts val="600"/>
              </a:spcBef>
              <a:buFontTx/>
              <a:buChar char="-"/>
            </a:pPr>
            <a:r>
              <a:rPr lang="ro-RO" sz="2000" dirty="0">
                <a:latin typeface="Cambria" panose="02040503050406030204" pitchFamily="18" charset="0"/>
                <a:ea typeface="Cambria" panose="02040503050406030204" pitchFamily="18" charset="0"/>
              </a:rPr>
              <a:t>project </a:t>
            </a:r>
            <a:r>
              <a:rPr lang="en-US" sz="2000" dirty="0">
                <a:latin typeface="Cambria" panose="02040503050406030204" pitchFamily="18" charset="0"/>
                <a:ea typeface="Cambria" panose="02040503050406030204" pitchFamily="18" charset="0"/>
              </a:rPr>
              <a:t>work products.</a:t>
            </a:r>
          </a:p>
          <a:p>
            <a:pPr>
              <a:buFontTx/>
              <a:buChar char="-"/>
            </a:pPr>
            <a:endParaRPr lang="en-US" sz="2000" i="1" dirty="0">
              <a:latin typeface="Cambria" panose="02040503050406030204" pitchFamily="18" charset="0"/>
              <a:ea typeface="Cambria" panose="02040503050406030204" pitchFamily="18" charset="0"/>
            </a:endParaRPr>
          </a:p>
          <a:p>
            <a:pPr marL="0" indent="0">
              <a:buNone/>
            </a:pPr>
            <a:r>
              <a:rPr lang="en-US" sz="2000" b="1" dirty="0" smtClean="0">
                <a:latin typeface="Cambria" panose="02040503050406030204" pitchFamily="18" charset="0"/>
                <a:ea typeface="Cambria" panose="02040503050406030204" pitchFamily="18" charset="0"/>
              </a:rPr>
              <a:t>5.</a:t>
            </a:r>
            <a:r>
              <a:rPr lang="en-US" sz="2000" dirty="0" smtClean="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Real writing/ Real-life writing tasks</a:t>
            </a:r>
          </a:p>
          <a:p>
            <a:pPr>
              <a:spcBef>
                <a:spcPts val="600"/>
              </a:spcBef>
              <a:buFontTx/>
              <a:buChar char="-"/>
            </a:pPr>
            <a:r>
              <a:rPr lang="en-US" sz="2000" dirty="0">
                <a:latin typeface="Cambria" panose="02040503050406030204" pitchFamily="18" charset="0"/>
                <a:ea typeface="Cambria" panose="02040503050406030204" pitchFamily="18" charset="0"/>
              </a:rPr>
              <a:t>diaries,</a:t>
            </a:r>
          </a:p>
          <a:p>
            <a:pPr>
              <a:spcBef>
                <a:spcPts val="600"/>
              </a:spcBef>
              <a:buFontTx/>
              <a:buChar char="-"/>
            </a:pPr>
            <a:r>
              <a:rPr lang="en-US" sz="2000" dirty="0">
                <a:latin typeface="Cambria" panose="02040503050406030204" pitchFamily="18" charset="0"/>
                <a:ea typeface="Cambria" panose="02040503050406030204" pitchFamily="18" charset="0"/>
              </a:rPr>
              <a:t>letters, </a:t>
            </a:r>
          </a:p>
          <a:p>
            <a:pPr>
              <a:spcBef>
                <a:spcPts val="600"/>
              </a:spcBef>
              <a:buFontTx/>
              <a:buChar char="-"/>
            </a:pPr>
            <a:r>
              <a:rPr lang="en-US" sz="2000" dirty="0">
                <a:latin typeface="Cambria" panose="02040503050406030204" pitchFamily="18" charset="0"/>
                <a:ea typeface="Cambria" panose="02040503050406030204" pitchFamily="18" charset="0"/>
              </a:rPr>
              <a:t>notes, personal </a:t>
            </a:r>
            <a:r>
              <a:rPr lang="en-US" sz="2000" dirty="0" smtClean="0">
                <a:latin typeface="Cambria" panose="02040503050406030204" pitchFamily="18" charset="0"/>
                <a:ea typeface="Cambria" panose="02040503050406030204" pitchFamily="18" charset="0"/>
              </a:rPr>
              <a:t>messages,</a:t>
            </a:r>
            <a:endParaRPr lang="en-US" sz="2000"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write </a:t>
            </a:r>
            <a:r>
              <a:rPr lang="en-US" sz="2000" dirty="0">
                <a:latin typeface="Cambria" panose="02040503050406030204" pitchFamily="18" charset="0"/>
                <a:ea typeface="Cambria" panose="02040503050406030204" pitchFamily="18" charset="0"/>
              </a:rPr>
              <a:t>a letter in reply to a job application to arrange an </a:t>
            </a:r>
            <a:r>
              <a:rPr lang="en-US" sz="2000" dirty="0" smtClean="0">
                <a:latin typeface="Cambria" panose="02040503050406030204" pitchFamily="18" charset="0"/>
                <a:ea typeface="Cambria" panose="02040503050406030204" pitchFamily="18" charset="0"/>
              </a:rPr>
              <a:t>interview</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spcBef>
                <a:spcPts val="600"/>
              </a:spcBef>
              <a:buFontTx/>
              <a:buChar char="-"/>
            </a:pPr>
            <a:r>
              <a:rPr lang="en-US" sz="2000" dirty="0">
                <a:latin typeface="Cambria" panose="02040503050406030204" pitchFamily="18" charset="0"/>
                <a:ea typeface="Cambria" panose="02040503050406030204" pitchFamily="18" charset="0"/>
              </a:rPr>
              <a:t>college and scholarship application </a:t>
            </a:r>
            <a:r>
              <a:rPr lang="en-US" sz="2000" dirty="0" smtClean="0">
                <a:latin typeface="Cambria" panose="02040503050406030204" pitchFamily="18" charset="0"/>
                <a:ea typeface="Cambria" panose="02040503050406030204" pitchFamily="18" charset="0"/>
              </a:rPr>
              <a:t>essays,</a:t>
            </a:r>
          </a:p>
          <a:p>
            <a:pPr>
              <a:spcBef>
                <a:spcPts val="600"/>
              </a:spcBef>
              <a:buFontTx/>
              <a:buChar char="-"/>
            </a:pPr>
            <a:r>
              <a:rPr lang="en-US" sz="2000" dirty="0">
                <a:latin typeface="Cambria" panose="02040503050406030204" pitchFamily="18" charset="0"/>
                <a:ea typeface="Cambria" panose="02040503050406030204" pitchFamily="18" charset="0"/>
              </a:rPr>
              <a:t>r</a:t>
            </a:r>
            <a:r>
              <a:rPr lang="ro-RO" sz="2000" dirty="0" smtClean="0">
                <a:latin typeface="Cambria" panose="02040503050406030204" pitchFamily="18" charset="0"/>
                <a:ea typeface="Cambria" panose="02040503050406030204" pitchFamily="18" charset="0"/>
              </a:rPr>
              <a:t>ésumé </a:t>
            </a:r>
            <a:r>
              <a:rPr lang="en-US" sz="2000" dirty="0">
                <a:latin typeface="Cambria" panose="02040503050406030204" pitchFamily="18" charset="0"/>
                <a:ea typeface="Cambria" panose="02040503050406030204" pitchFamily="18" charset="0"/>
              </a:rPr>
              <a:t>(</a:t>
            </a:r>
            <a:r>
              <a:rPr lang="ro-RO" sz="2000" dirty="0">
                <a:latin typeface="Cambria" panose="02040503050406030204" pitchFamily="18" charset="0"/>
                <a:ea typeface="Cambria" panose="02040503050406030204" pitchFamily="18" charset="0"/>
              </a:rPr>
              <a:t>CURRICULUM VITAE</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review </a:t>
            </a:r>
            <a:r>
              <a:rPr lang="en-US" sz="2000" dirty="0">
                <a:latin typeface="Cambria" panose="02040503050406030204" pitchFamily="18" charset="0"/>
                <a:ea typeface="Cambria" panose="02040503050406030204" pitchFamily="18" charset="0"/>
              </a:rPr>
              <a:t>of a new </a:t>
            </a:r>
            <a:r>
              <a:rPr lang="en-US" sz="2000" dirty="0" smtClean="0">
                <a:latin typeface="Cambria" panose="02040503050406030204" pitchFamily="18" charset="0"/>
                <a:ea typeface="Cambria" panose="02040503050406030204" pitchFamily="18" charset="0"/>
              </a:rPr>
              <a:t>product on an online forum </a:t>
            </a:r>
            <a:r>
              <a:rPr lang="en-US" sz="2000" dirty="0">
                <a:latin typeface="Cambria" panose="02040503050406030204" pitchFamily="18" charset="0"/>
                <a:ea typeface="Cambria" panose="02040503050406030204" pitchFamily="18" charset="0"/>
              </a:rPr>
              <a:t>message board.</a:t>
            </a:r>
          </a:p>
        </p:txBody>
      </p:sp>
    </p:spTree>
    <p:extLst>
      <p:ext uri="{BB962C8B-B14F-4D97-AF65-F5344CB8AC3E}">
        <p14:creationId xmlns:p14="http://schemas.microsoft.com/office/powerpoint/2010/main" val="337493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05178298"/>
              </p:ext>
            </p:extLst>
          </p:nvPr>
        </p:nvGraphicFramePr>
        <p:xfrm>
          <a:off x="311084" y="610178"/>
          <a:ext cx="11726945" cy="6086656"/>
        </p:xfrm>
        <a:graphic>
          <a:graphicData uri="http://schemas.openxmlformats.org/drawingml/2006/table">
            <a:tbl>
              <a:tblPr firstRow="1" bandRow="1">
                <a:tableStyleId>{5C22544A-7EE6-4342-B048-85BDC9FD1C3A}</a:tableStyleId>
              </a:tblPr>
              <a:tblGrid>
                <a:gridCol w="1652816">
                  <a:extLst>
                    <a:ext uri="{9D8B030D-6E8A-4147-A177-3AD203B41FA5}">
                      <a16:colId xmlns:a16="http://schemas.microsoft.com/office/drawing/2014/main" val="2178385853"/>
                    </a:ext>
                  </a:extLst>
                </a:gridCol>
                <a:gridCol w="10074129">
                  <a:extLst>
                    <a:ext uri="{9D8B030D-6E8A-4147-A177-3AD203B41FA5}">
                      <a16:colId xmlns:a16="http://schemas.microsoft.com/office/drawing/2014/main" val="657825172"/>
                    </a:ext>
                  </a:extLst>
                </a:gridCol>
              </a:tblGrid>
              <a:tr h="813107">
                <a:tc>
                  <a:txBody>
                    <a:bodyPr/>
                    <a:lstStyle/>
                    <a:p>
                      <a:pPr marL="0" marR="0">
                        <a:lnSpc>
                          <a:spcPct val="115000"/>
                        </a:lnSpc>
                        <a:spcBef>
                          <a:spcPts val="0"/>
                        </a:spcBef>
                        <a:spcAft>
                          <a:spcPts val="0"/>
                        </a:spcAft>
                      </a:pPr>
                      <a:r>
                        <a:rPr lang="en-US" sz="1600" b="1" dirty="0">
                          <a:solidFill>
                            <a:schemeClr val="tx1"/>
                          </a:solidFill>
                          <a:effectLst/>
                          <a:latin typeface="Cambria" panose="02040503050406030204" pitchFamily="18" charset="0"/>
                          <a:ea typeface="Cambria" panose="02040503050406030204" pitchFamily="18" charset="0"/>
                          <a:cs typeface="Arial" panose="020B0604020202020204" pitchFamily="34" charset="0"/>
                        </a:rPr>
                        <a:t>1. Creative writing</a:t>
                      </a:r>
                      <a:endParaRPr lang="ru-RU" sz="16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dirty="0">
                          <a:solidFill>
                            <a:schemeClr val="tx1"/>
                          </a:solidFill>
                          <a:effectLst/>
                          <a:latin typeface="Cambria" panose="02040503050406030204" pitchFamily="18" charset="0"/>
                          <a:ea typeface="Cambria" panose="02040503050406030204" pitchFamily="18" charset="0"/>
                          <a:cs typeface="Arial" panose="020B0604020202020204" pitchFamily="34" charset="0"/>
                        </a:rPr>
                        <a:t>a</a:t>
                      </a: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 A story based on some kind of given stimulus: a title, a picture or series of pictures, or a first or last sentence.</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b) A personal anecdote describing an occasion when you were disappointed (or afraid, surprised, relieved, etc.).</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c) A poem based on a given stimulus: topic, a particular structure, first or last lines. </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8957880"/>
                  </a:ext>
                </a:extLst>
              </a:tr>
              <a:tr h="647446">
                <a:tc>
                  <a:txBody>
                    <a:bodyPr/>
                    <a:lstStyle/>
                    <a:p>
                      <a:pPr marL="114300" marR="0" indent="-11430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2. Instructions</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48260" marR="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An instruction sheet</a:t>
                      </a:r>
                      <a:r>
                        <a:rPr lang="en-US" sz="1600" dirty="0">
                          <a:effectLst/>
                          <a:latin typeface="Cambria" panose="02040503050406030204" pitchFamily="18" charset="0"/>
                          <a:ea typeface="Cambria" panose="02040503050406030204" pitchFamily="18" charset="0"/>
                          <a:cs typeface="Arial" panose="020B0604020202020204" pitchFamily="34" charset="0"/>
                        </a:rPr>
                        <a:t> for something you know how to do (for example, prepare some kind of food).</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8260" marR="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Directions</a:t>
                      </a:r>
                      <a:r>
                        <a:rPr lang="en-US" sz="1600" dirty="0">
                          <a:effectLst/>
                          <a:latin typeface="Cambria" panose="02040503050406030204" pitchFamily="18" charset="0"/>
                          <a:ea typeface="Cambria" panose="02040503050406030204" pitchFamily="18" charset="0"/>
                          <a:cs typeface="Arial" panose="020B0604020202020204" pitchFamily="34" charset="0"/>
                        </a:rPr>
                        <a:t> how to get somewhere.</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3348387513"/>
                  </a:ext>
                </a:extLst>
              </a:tr>
              <a:tr h="813107">
                <a:tc>
                  <a:txBody>
                    <a:bodyPr/>
                    <a:lstStyle/>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3. Interpersonal communication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457200" marR="0" indent="-40894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 </a:t>
                      </a:r>
                      <a:r>
                        <a:rPr lang="en-US" sz="1600" b="1" dirty="0">
                          <a:effectLst/>
                          <a:latin typeface="Cambria" panose="02040503050406030204" pitchFamily="18" charset="0"/>
                          <a:ea typeface="Cambria" panose="02040503050406030204" pitchFamily="18" charset="0"/>
                          <a:cs typeface="Arial" panose="020B0604020202020204" pitchFamily="34" charset="0"/>
                        </a:rPr>
                        <a:t>letter or email applying for a job</a:t>
                      </a:r>
                      <a:r>
                        <a:rPr lang="en-US" sz="1600" dirty="0" smtClean="0">
                          <a:effectLst/>
                          <a:latin typeface="Cambria" panose="02040503050406030204" pitchFamily="18" charset="0"/>
                          <a:ea typeface="Cambria" panose="02040503050406030204" pitchFamily="18" charset="0"/>
                          <a:cs typeface="Arial" panose="020B0604020202020204" pitchFamily="34" charset="0"/>
                        </a:rPr>
                        <a:t>. b</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letter of complaint</a:t>
                      </a:r>
                      <a:r>
                        <a:rPr lang="en-US" sz="1600" dirty="0" smtClean="0">
                          <a:effectLst/>
                          <a:latin typeface="Cambria" panose="02040503050406030204" pitchFamily="18" charset="0"/>
                          <a:ea typeface="Cambria" panose="02040503050406030204" pitchFamily="18" charset="0"/>
                          <a:cs typeface="Arial" panose="020B0604020202020204" pitchFamily="34" charset="0"/>
                        </a:rPr>
                        <a:t>. c</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reply</a:t>
                      </a:r>
                      <a:r>
                        <a:rPr lang="en-US" sz="1600" dirty="0">
                          <a:effectLst/>
                          <a:latin typeface="Cambria" panose="02040503050406030204" pitchFamily="18" charset="0"/>
                          <a:ea typeface="Cambria" panose="02040503050406030204" pitchFamily="18" charset="0"/>
                          <a:cs typeface="Arial" panose="020B0604020202020204" pitchFamily="34" charset="0"/>
                        </a:rPr>
                        <a:t> to a letter</a:t>
                      </a:r>
                      <a:r>
                        <a:rPr lang="en-US" sz="1600" dirty="0" smtClean="0">
                          <a:effectLst/>
                          <a:latin typeface="Cambria" panose="02040503050406030204" pitchFamily="18" charset="0"/>
                          <a:ea typeface="Cambria" panose="02040503050406030204" pitchFamily="18" charset="0"/>
                          <a:cs typeface="Arial" panose="020B0604020202020204" pitchFamily="34" charset="0"/>
                        </a:rPr>
                        <a:t>. d</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comment.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57200" marR="0" indent="-408940">
                        <a:lnSpc>
                          <a:spcPct val="115000"/>
                        </a:lnSpc>
                        <a:spcBef>
                          <a:spcPts val="0"/>
                        </a:spcBef>
                        <a:spcAft>
                          <a:spcPts val="0"/>
                        </a:spcAft>
                      </a:pPr>
                      <a:r>
                        <a:rPr lang="en-US" sz="1600" dirty="0" smtClean="0">
                          <a:effectLst/>
                          <a:latin typeface="Cambria" panose="02040503050406030204" pitchFamily="18" charset="0"/>
                          <a:ea typeface="Cambria" panose="02040503050406030204" pitchFamily="18" charset="0"/>
                          <a:cs typeface="Arial" panose="020B0604020202020204" pitchFamily="34" charset="0"/>
                        </a:rPr>
                        <a:t>e</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An email</a:t>
                      </a:r>
                      <a:r>
                        <a:rPr lang="en-US" sz="1600" dirty="0">
                          <a:effectLst/>
                          <a:latin typeface="Cambria" panose="02040503050406030204" pitchFamily="18" charset="0"/>
                          <a:ea typeface="Cambria" panose="02040503050406030204" pitchFamily="18" charset="0"/>
                          <a:cs typeface="Arial" panose="020B0604020202020204" pitchFamily="34" charset="0"/>
                        </a:rPr>
                        <a:t> telling a friend what you've been doing recently and suggesting a </a:t>
                      </a:r>
                      <a:r>
                        <a:rPr lang="en-US" sz="1600" dirty="0" smtClean="0">
                          <a:effectLst/>
                          <a:latin typeface="Cambria" panose="02040503050406030204" pitchFamily="18" charset="0"/>
                          <a:ea typeface="Cambria" panose="02040503050406030204" pitchFamily="18" charset="0"/>
                          <a:cs typeface="Arial" panose="020B0604020202020204" pitchFamily="34" charset="0"/>
                        </a:rPr>
                        <a:t> meeting</a:t>
                      </a:r>
                      <a:r>
                        <a:rPr lang="en-US" sz="1600"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57200" marR="0" indent="-40894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f) </a:t>
                      </a:r>
                      <a:r>
                        <a:rPr lang="en-US" sz="1600" b="1" dirty="0">
                          <a:effectLst/>
                          <a:latin typeface="Cambria" panose="02040503050406030204" pitchFamily="18" charset="0"/>
                          <a:ea typeface="Cambria" panose="02040503050406030204" pitchFamily="18" charset="0"/>
                          <a:cs typeface="Arial" panose="020B0604020202020204" pitchFamily="34" charset="0"/>
                        </a:rPr>
                        <a:t>A comment on a blog</a:t>
                      </a:r>
                      <a:r>
                        <a:rPr lang="en-US" sz="1600" dirty="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187599366"/>
                  </a:ext>
                </a:extLst>
              </a:tr>
              <a:tr h="813107">
                <a:tc>
                  <a:txBody>
                    <a:bodyPr/>
                    <a:lstStyle/>
                    <a:p>
                      <a:pPr marL="457200" marR="0" indent="-40005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4. Description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description of a view</a:t>
                      </a:r>
                      <a:r>
                        <a:rPr lang="en-US" sz="1600" dirty="0">
                          <a:effectLst/>
                          <a:latin typeface="Cambria" panose="02040503050406030204" pitchFamily="18" charset="0"/>
                          <a:ea typeface="Cambria" panose="02040503050406030204" pitchFamily="18" charset="0"/>
                          <a:cs typeface="Arial" panose="020B0604020202020204" pitchFamily="34" charset="0"/>
                        </a:rPr>
                        <a:t>, a </a:t>
                      </a:r>
                      <a:r>
                        <a:rPr lang="en-US" sz="1600" b="1" dirty="0">
                          <a:effectLst/>
                          <a:latin typeface="Cambria" panose="02040503050406030204" pitchFamily="18" charset="0"/>
                          <a:ea typeface="Cambria" panose="02040503050406030204" pitchFamily="18" charset="0"/>
                          <a:cs typeface="Arial" panose="020B0604020202020204" pitchFamily="34" charset="0"/>
                        </a:rPr>
                        <a:t>place</a:t>
                      </a:r>
                      <a:r>
                        <a:rPr lang="en-US" sz="1600" dirty="0">
                          <a:effectLst/>
                          <a:latin typeface="Cambria" panose="02040503050406030204" pitchFamily="18" charset="0"/>
                          <a:ea typeface="Cambria" panose="02040503050406030204" pitchFamily="18" charset="0"/>
                          <a:cs typeface="Arial" panose="020B0604020202020204" pitchFamily="34" charset="0"/>
                        </a:rPr>
                        <a:t> or a </a:t>
                      </a:r>
                      <a:r>
                        <a:rPr lang="en-US" sz="1600" b="1" dirty="0">
                          <a:effectLst/>
                          <a:latin typeface="Cambria" panose="02040503050406030204" pitchFamily="18" charset="0"/>
                          <a:ea typeface="Cambria" panose="02040503050406030204" pitchFamily="18" charset="0"/>
                          <a:cs typeface="Arial" panose="020B0604020202020204" pitchFamily="34" charset="0"/>
                        </a:rPr>
                        <a:t>person</a:t>
                      </a:r>
                      <a:endParaRPr lang="ru-RU" sz="1600" b="1"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 description of a process</a:t>
                      </a:r>
                      <a:r>
                        <a:rPr lang="en-US" sz="1600" dirty="0">
                          <a:effectLst/>
                          <a:latin typeface="Cambria" panose="02040503050406030204" pitchFamily="18" charset="0"/>
                          <a:ea typeface="Cambria" panose="02040503050406030204" pitchFamily="18" charset="0"/>
                          <a:cs typeface="Arial" panose="020B0604020202020204" pitchFamily="34" charset="0"/>
                        </a:rPr>
                        <a:t>, such as a scientific experiment, the life-cycle of an animal, a sequence of events represented by a flowchart</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2624935594"/>
                  </a:ext>
                </a:extLst>
              </a:tr>
              <a:tr h="624077">
                <a:tc>
                  <a:txBody>
                    <a:bodyPr/>
                    <a:lstStyle/>
                    <a:p>
                      <a:pPr marL="5715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5. Responses to </a:t>
                      </a:r>
                      <a:r>
                        <a:rPr lang="en-US" sz="1600" b="1" dirty="0" smtClean="0">
                          <a:effectLst/>
                          <a:latin typeface="Cambria" panose="02040503050406030204" pitchFamily="18" charset="0"/>
                          <a:ea typeface="Cambria" panose="02040503050406030204" pitchFamily="18" charset="0"/>
                          <a:cs typeface="Arial" panose="020B0604020202020204" pitchFamily="34" charset="0"/>
                        </a:rPr>
                        <a:t>literature</a:t>
                      </a: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synopsis</a:t>
                      </a:r>
                      <a:r>
                        <a:rPr lang="en-US" sz="1600" dirty="0">
                          <a:effectLst/>
                          <a:latin typeface="Cambria" panose="02040503050406030204" pitchFamily="18" charset="0"/>
                          <a:ea typeface="Cambria" panose="02040503050406030204" pitchFamily="18" charset="0"/>
                          <a:cs typeface="Arial" panose="020B0604020202020204" pitchFamily="34" charset="0"/>
                        </a:rPr>
                        <a:t> of a book, play or film.</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dirty="0" smtClean="0">
                          <a:effectLst/>
                          <a:latin typeface="Cambria" panose="02040503050406030204" pitchFamily="18" charset="0"/>
                          <a:ea typeface="Cambria" panose="02040503050406030204" pitchFamily="18" charset="0"/>
                          <a:cs typeface="Arial" panose="020B0604020202020204" pitchFamily="34" charset="0"/>
                        </a:rPr>
                        <a:t>b</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review</a:t>
                      </a:r>
                      <a:r>
                        <a:rPr lang="en-US" sz="1600" dirty="0">
                          <a:effectLst/>
                          <a:latin typeface="Cambria" panose="02040503050406030204" pitchFamily="18" charset="0"/>
                          <a:ea typeface="Cambria" panose="02040503050406030204" pitchFamily="18" charset="0"/>
                          <a:cs typeface="Arial" panose="020B0604020202020204" pitchFamily="34" charset="0"/>
                        </a:rPr>
                        <a:t> evaluating a piece of literature the class has read</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3163217399"/>
                  </a:ext>
                </a:extLst>
              </a:tr>
              <a:tr h="1193601">
                <a:tc>
                  <a:txBody>
                    <a:bodyPr/>
                    <a:lstStyle/>
                    <a:p>
                      <a:pPr marL="457200" marR="0" indent="-34290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6. </a:t>
                      </a:r>
                      <a:r>
                        <a:rPr lang="en-US" sz="1600" b="1" dirty="0" smtClean="0">
                          <a:effectLst/>
                          <a:latin typeface="Cambria" panose="02040503050406030204" pitchFamily="18" charset="0"/>
                          <a:ea typeface="Cambria" panose="02040503050406030204" pitchFamily="18" charset="0"/>
                          <a:cs typeface="Arial" panose="020B0604020202020204" pitchFamily="34" charset="0"/>
                        </a:rPr>
                        <a:t>Persuasion</a:t>
                      </a:r>
                      <a:r>
                        <a:rPr lang="ro-RO" sz="1600" b="1" dirty="0" smtClean="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recommendation</a:t>
                      </a:r>
                      <a:r>
                        <a:rPr lang="en-US" sz="1600" dirty="0">
                          <a:effectLst/>
                          <a:latin typeface="Cambria" panose="02040503050406030204" pitchFamily="18" charset="0"/>
                          <a:ea typeface="Cambria" panose="02040503050406030204" pitchFamily="18" charset="0"/>
                          <a:cs typeface="Arial" panose="020B0604020202020204" pitchFamily="34" charset="0"/>
                        </a:rPr>
                        <a:t> for some kind of change in your home community or place of work/study, addressed to the appropriate authority.</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An advertisement</a:t>
                      </a:r>
                      <a:r>
                        <a:rPr lang="en-US" sz="1600" dirty="0">
                          <a:effectLst/>
                          <a:latin typeface="Cambria" panose="02040503050406030204" pitchFamily="18" charset="0"/>
                          <a:ea typeface="Cambria" panose="02040503050406030204" pitchFamily="18" charset="0"/>
                          <a:cs typeface="Arial" panose="020B0604020202020204" pitchFamily="34" charset="0"/>
                        </a:rPr>
                        <a:t> for a product.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c) </a:t>
                      </a:r>
                      <a:r>
                        <a:rPr lang="en-US" sz="1600" b="1" dirty="0">
                          <a:effectLst/>
                          <a:latin typeface="Cambria" panose="02040503050406030204" pitchFamily="18" charset="0"/>
                          <a:ea typeface="Cambria" panose="02040503050406030204" pitchFamily="18" charset="0"/>
                          <a:cs typeface="Arial" panose="020B0604020202020204" pitchFamily="34" charset="0"/>
                        </a:rPr>
                        <a:t>A leaflet</a:t>
                      </a:r>
                      <a:r>
                        <a:rPr lang="en-US" sz="1600" dirty="0">
                          <a:effectLst/>
                          <a:latin typeface="Cambria" panose="02040503050406030204" pitchFamily="18" charset="0"/>
                          <a:ea typeface="Cambria" panose="02040503050406030204" pitchFamily="18" charset="0"/>
                          <a:cs typeface="Arial" panose="020B0604020202020204" pitchFamily="34" charset="0"/>
                        </a:rPr>
                        <a:t> promoting an institution, a tourist attraction, a course</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73600499"/>
                  </a:ext>
                </a:extLst>
              </a:tr>
              <a:tr h="1084142">
                <a:tc>
                  <a:txBody>
                    <a:bodyPr/>
                    <a:lstStyle/>
                    <a:p>
                      <a:pPr marL="457200" marR="0" indent="-40005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7. Information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newspaper report</a:t>
                      </a:r>
                      <a:r>
                        <a:rPr lang="en-US" sz="1600" dirty="0">
                          <a:effectLst/>
                          <a:latin typeface="Cambria" panose="02040503050406030204" pitchFamily="18" charset="0"/>
                          <a:ea typeface="Cambria" panose="02040503050406030204" pitchFamily="18" charset="0"/>
                          <a:cs typeface="Arial" panose="020B0604020202020204" pitchFamily="34" charset="0"/>
                        </a:rPr>
                        <a:t> on an item of news, genuine or imaginary.</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 short paper</a:t>
                      </a:r>
                      <a:r>
                        <a:rPr lang="en-US" sz="1600" dirty="0">
                          <a:effectLst/>
                          <a:latin typeface="Cambria" panose="02040503050406030204" pitchFamily="18" charset="0"/>
                          <a:ea typeface="Cambria" panose="02040503050406030204" pitchFamily="18" charset="0"/>
                          <a:cs typeface="Arial" panose="020B0604020202020204" pitchFamily="34" charset="0"/>
                        </a:rPr>
                        <a:t> providing information on a particular person, event or invention, previously researched on the Internet.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298180105"/>
                  </a:ext>
                </a:extLst>
              </a:tr>
            </a:tbl>
          </a:graphicData>
        </a:graphic>
      </p:graphicFrame>
      <p:sp>
        <p:nvSpPr>
          <p:cNvPr id="5" name="TextBox 4"/>
          <p:cNvSpPr txBox="1"/>
          <p:nvPr/>
        </p:nvSpPr>
        <p:spPr>
          <a:xfrm>
            <a:off x="3812345" y="206082"/>
            <a:ext cx="3587261"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Writing tasks</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97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878"/>
            <a:ext cx="10515600" cy="782739"/>
          </a:xfrm>
        </p:spPr>
        <p:txBody>
          <a:bodyPr>
            <a:normAutofit/>
          </a:bodyPr>
          <a:lstStyle/>
          <a:p>
            <a:r>
              <a:rPr lang="en-US" sz="2600" b="1" dirty="0" smtClean="0">
                <a:latin typeface="Cambria" panose="02040503050406030204" pitchFamily="18" charset="0"/>
                <a:ea typeface="Cambria" panose="02040503050406030204" pitchFamily="18" charset="0"/>
              </a:rPr>
              <a:t>Approaches to Writing Instruction:</a:t>
            </a:r>
            <a:r>
              <a:rPr lang="ro-RO" sz="2600" b="1" dirty="0" smtClean="0">
                <a:latin typeface="Cambria" panose="02040503050406030204" pitchFamily="18" charset="0"/>
                <a:ea typeface="Cambria" panose="02040503050406030204" pitchFamily="18" charset="0"/>
              </a:rPr>
              <a:t> </a:t>
            </a:r>
            <a:r>
              <a:rPr lang="ro-RO" sz="2600" b="1" dirty="0">
                <a:latin typeface="Cambria" panose="02040503050406030204" pitchFamily="18" charset="0"/>
                <a:ea typeface="Cambria" panose="02040503050406030204" pitchFamily="18" charset="0"/>
              </a:rPr>
              <a:t>Process vs. </a:t>
            </a:r>
            <a:r>
              <a:rPr lang="en-US" sz="2600" b="1" dirty="0" smtClean="0">
                <a:latin typeface="Cambria" panose="02040503050406030204" pitchFamily="18" charset="0"/>
                <a:ea typeface="Cambria" panose="02040503050406030204" pitchFamily="18" charset="0"/>
              </a:rPr>
              <a:t>P</a:t>
            </a:r>
            <a:r>
              <a:rPr lang="ro-RO" sz="2600" b="1" dirty="0" smtClean="0">
                <a:latin typeface="Cambria" panose="02040503050406030204" pitchFamily="18" charset="0"/>
                <a:ea typeface="Cambria" panose="02040503050406030204" pitchFamily="18" charset="0"/>
              </a:rPr>
              <a:t>roduct</a:t>
            </a:r>
            <a:endParaRPr lang="ro-RO" sz="26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452487" y="868066"/>
            <a:ext cx="5160373" cy="5900380"/>
          </a:xfrm>
        </p:spPr>
        <p:txBody>
          <a:bodyPr>
            <a:noAutofit/>
          </a:bodyPr>
          <a:lstStyle/>
          <a:p>
            <a:pPr marL="0" indent="0">
              <a:spcBef>
                <a:spcPts val="600"/>
              </a:spcBef>
              <a:buNone/>
            </a:pPr>
            <a:r>
              <a:rPr lang="ro-RO" sz="2100" b="1" dirty="0" smtClean="0">
                <a:latin typeface="Cambria" panose="02040503050406030204" pitchFamily="18" charset="0"/>
                <a:ea typeface="Cambria" panose="02040503050406030204" pitchFamily="18" charset="0"/>
              </a:rPr>
              <a:t>Process</a:t>
            </a:r>
            <a:endParaRPr lang="en-US" sz="2100" b="1" dirty="0" smtClean="0">
              <a:latin typeface="Cambria" panose="02040503050406030204" pitchFamily="18" charset="0"/>
              <a:ea typeface="Cambria" panose="02040503050406030204" pitchFamily="18" charset="0"/>
            </a:endParaRPr>
          </a:p>
          <a:p>
            <a:pPr>
              <a:spcBef>
                <a:spcPts val="600"/>
              </a:spcBef>
              <a:buFontTx/>
              <a:buChar char="-"/>
            </a:pPr>
            <a:r>
              <a:rPr lang="en-US" sz="2100" dirty="0" smtClean="0">
                <a:latin typeface="Cambria" panose="02040503050406030204" pitchFamily="18" charset="0"/>
                <a:ea typeface="Cambria" panose="02040503050406030204" pitchFamily="18" charset="0"/>
              </a:rPr>
              <a:t>focus </a:t>
            </a:r>
            <a:r>
              <a:rPr lang="en-US" sz="2100" dirty="0">
                <a:latin typeface="Cambria" panose="02040503050406030204" pitchFamily="18" charset="0"/>
                <a:ea typeface="Cambria" panose="02040503050406030204" pitchFamily="18" charset="0"/>
              </a:rPr>
              <a:t>on the process of writing that leads to the final written product;</a:t>
            </a:r>
          </a:p>
          <a:p>
            <a:pPr>
              <a:spcBef>
                <a:spcPts val="600"/>
              </a:spcBef>
              <a:buFontTx/>
              <a:buChar char="-"/>
            </a:pPr>
            <a:r>
              <a:rPr lang="en-US" sz="2100" dirty="0" smtClean="0">
                <a:latin typeface="Cambria" panose="02040503050406030204" pitchFamily="18" charset="0"/>
                <a:ea typeface="Cambria" panose="02040503050406030204" pitchFamily="18" charset="0"/>
              </a:rPr>
              <a:t>being actively encouraged </a:t>
            </a:r>
            <a:r>
              <a:rPr lang="en-US" sz="2100" dirty="0">
                <a:latin typeface="Cambria" panose="02040503050406030204" pitchFamily="18" charset="0"/>
                <a:ea typeface="Cambria" panose="02040503050406030204" pitchFamily="18" charset="0"/>
              </a:rPr>
              <a:t>and helped to follow through </a:t>
            </a:r>
            <a:r>
              <a:rPr lang="en-US" sz="2100" b="1" dirty="0" smtClean="0">
                <a:latin typeface="Cambria" panose="02040503050406030204" pitchFamily="18" charset="0"/>
                <a:ea typeface="Cambria" panose="02040503050406030204" pitchFamily="18" charset="0"/>
              </a:rPr>
              <a:t>a series </a:t>
            </a:r>
            <a:r>
              <a:rPr lang="en-US" sz="2100" b="1" dirty="0">
                <a:latin typeface="Cambria" panose="02040503050406030204" pitchFamily="18" charset="0"/>
                <a:ea typeface="Cambria" panose="02040503050406030204" pitchFamily="18" charset="0"/>
              </a:rPr>
              <a:t>of preparatory steps before the </a:t>
            </a:r>
            <a:r>
              <a:rPr lang="en-US" sz="2100" b="1" dirty="0" smtClean="0">
                <a:latin typeface="Cambria" panose="02040503050406030204" pitchFamily="18" charset="0"/>
                <a:ea typeface="Cambria" panose="02040503050406030204" pitchFamily="18" charset="0"/>
              </a:rPr>
              <a:t>final text </a:t>
            </a:r>
            <a:r>
              <a:rPr lang="en-US" sz="2100" b="1" dirty="0">
                <a:latin typeface="Cambria" panose="02040503050406030204" pitchFamily="18" charset="0"/>
                <a:ea typeface="Cambria" panose="02040503050406030204" pitchFamily="18" charset="0"/>
              </a:rPr>
              <a:t>is </a:t>
            </a:r>
            <a:r>
              <a:rPr lang="en-US" sz="2100" b="1" dirty="0" smtClean="0">
                <a:latin typeface="Cambria" panose="02040503050406030204" pitchFamily="18" charset="0"/>
                <a:ea typeface="Cambria" panose="02040503050406030204" pitchFamily="18" charset="0"/>
              </a:rPr>
              <a:t>produced</a:t>
            </a:r>
            <a:r>
              <a:rPr lang="en-US" sz="2100" dirty="0" smtClean="0">
                <a:latin typeface="Cambria" panose="02040503050406030204" pitchFamily="18" charset="0"/>
                <a:ea typeface="Cambria" panose="02040503050406030204" pitchFamily="18" charset="0"/>
              </a:rPr>
              <a:t>;</a:t>
            </a:r>
          </a:p>
          <a:p>
            <a:pPr>
              <a:spcBef>
                <a:spcPts val="600"/>
              </a:spcBef>
              <a:buFontTx/>
              <a:buChar char="-"/>
            </a:pPr>
            <a:r>
              <a:rPr lang="en-US" sz="2100" dirty="0">
                <a:latin typeface="Cambria" panose="02040503050406030204" pitchFamily="18" charset="0"/>
                <a:ea typeface="Cambria" panose="02040503050406030204" pitchFamily="18" charset="0"/>
              </a:rPr>
              <a:t>becoming more </a:t>
            </a:r>
            <a:r>
              <a:rPr lang="en-US" sz="2100" dirty="0" smtClean="0">
                <a:latin typeface="Cambria" panose="02040503050406030204" pitchFamily="18" charset="0"/>
                <a:ea typeface="Cambria" panose="02040503050406030204" pitchFamily="18" charset="0"/>
              </a:rPr>
              <a:t>aware </a:t>
            </a:r>
            <a:r>
              <a:rPr lang="en-US" sz="2100" dirty="0">
                <a:latin typeface="Cambria" panose="02040503050406030204" pitchFamily="18" charset="0"/>
                <a:ea typeface="Cambria" panose="02040503050406030204" pitchFamily="18" charset="0"/>
              </a:rPr>
              <a:t>of that preparation process, so that it can be done more independently and transparently in </a:t>
            </a:r>
            <a:r>
              <a:rPr lang="en-US" sz="2100" dirty="0" smtClean="0">
                <a:latin typeface="Cambria" panose="02040503050406030204" pitchFamily="18" charset="0"/>
                <a:ea typeface="Cambria" panose="02040503050406030204" pitchFamily="18" charset="0"/>
              </a:rPr>
              <a:t>future;</a:t>
            </a:r>
          </a:p>
          <a:p>
            <a:pPr>
              <a:spcBef>
                <a:spcPts val="600"/>
              </a:spcBef>
              <a:buFontTx/>
              <a:buChar char="-"/>
            </a:pPr>
            <a:r>
              <a:rPr lang="en-US" sz="2100" dirty="0" smtClean="0">
                <a:latin typeface="Cambria" panose="02040503050406030204" pitchFamily="18" charset="0"/>
                <a:ea typeface="Cambria" panose="02040503050406030204" pitchFamily="18" charset="0"/>
              </a:rPr>
              <a:t>help students to </a:t>
            </a:r>
            <a:r>
              <a:rPr lang="en-US" sz="2100" dirty="0">
                <a:latin typeface="Cambria" panose="02040503050406030204" pitchFamily="18" charset="0"/>
                <a:ea typeface="Cambria" panose="02040503050406030204" pitchFamily="18" charset="0"/>
              </a:rPr>
              <a:t>understand their own composing </a:t>
            </a:r>
            <a:r>
              <a:rPr lang="en-US" sz="2100" dirty="0" smtClean="0">
                <a:latin typeface="Cambria" panose="02040503050406030204" pitchFamily="18" charset="0"/>
                <a:ea typeface="Cambria" panose="02040503050406030204" pitchFamily="18" charset="0"/>
              </a:rPr>
              <a:t>process;</a:t>
            </a:r>
          </a:p>
          <a:p>
            <a:pPr>
              <a:spcBef>
                <a:spcPts val="600"/>
              </a:spcBef>
              <a:buFontTx/>
              <a:buChar char="-"/>
            </a:pPr>
            <a:r>
              <a:rPr lang="en-US" sz="2100" dirty="0" smtClean="0">
                <a:latin typeface="Cambria" panose="02040503050406030204" pitchFamily="18" charset="0"/>
                <a:ea typeface="Cambria" panose="02040503050406030204" pitchFamily="18" charset="0"/>
              </a:rPr>
              <a:t>help </a:t>
            </a:r>
            <a:r>
              <a:rPr lang="en-US" sz="2100" dirty="0">
                <a:latin typeface="Cambria" panose="02040503050406030204" pitchFamily="18" charset="0"/>
                <a:ea typeface="Cambria" panose="02040503050406030204" pitchFamily="18" charset="0"/>
              </a:rPr>
              <a:t>them to build repertoires of strategies for </a:t>
            </a:r>
            <a:r>
              <a:rPr lang="en-US" sz="2100" u="sng" dirty="0">
                <a:latin typeface="Cambria" panose="02040503050406030204" pitchFamily="18" charset="0"/>
                <a:ea typeface="Cambria" panose="02040503050406030204" pitchFamily="18" charset="0"/>
              </a:rPr>
              <a:t>prewriting</a:t>
            </a:r>
            <a:r>
              <a:rPr lang="en-US" sz="2100" dirty="0">
                <a:latin typeface="Cambria" panose="02040503050406030204" pitchFamily="18" charset="0"/>
                <a:ea typeface="Cambria" panose="02040503050406030204" pitchFamily="18" charset="0"/>
              </a:rPr>
              <a:t>, </a:t>
            </a:r>
            <a:r>
              <a:rPr lang="en-US" sz="2100" u="sng" dirty="0">
                <a:latin typeface="Cambria" panose="02040503050406030204" pitchFamily="18" charset="0"/>
                <a:ea typeface="Cambria" panose="02040503050406030204" pitchFamily="18" charset="0"/>
              </a:rPr>
              <a:t>drafting</a:t>
            </a:r>
            <a:r>
              <a:rPr lang="en-US" sz="2100" dirty="0">
                <a:latin typeface="Cambria" panose="02040503050406030204" pitchFamily="18" charset="0"/>
                <a:ea typeface="Cambria" panose="02040503050406030204" pitchFamily="18" charset="0"/>
              </a:rPr>
              <a:t>, and </a:t>
            </a:r>
            <a:r>
              <a:rPr lang="en-US" sz="2100" u="sng" dirty="0" smtClean="0">
                <a:latin typeface="Cambria" panose="02040503050406030204" pitchFamily="18" charset="0"/>
                <a:ea typeface="Cambria" panose="02040503050406030204" pitchFamily="18" charset="0"/>
              </a:rPr>
              <a:t>rewriting</a:t>
            </a:r>
            <a:r>
              <a:rPr lang="en-US" sz="2100" dirty="0">
                <a:latin typeface="Cambria" panose="02040503050406030204" pitchFamily="18" charset="0"/>
                <a:ea typeface="Cambria" panose="02040503050406030204" pitchFamily="18" charset="0"/>
              </a:rPr>
              <a:t>;</a:t>
            </a:r>
          </a:p>
          <a:p>
            <a:pPr marL="0" indent="0">
              <a:spcBef>
                <a:spcPts val="600"/>
              </a:spcBef>
              <a:buNone/>
            </a:pPr>
            <a:r>
              <a:rPr lang="en-US" sz="2100" dirty="0" smtClean="0">
                <a:latin typeface="Cambria" panose="02040503050406030204" pitchFamily="18" charset="0"/>
                <a:ea typeface="Cambria" panose="02040503050406030204" pitchFamily="18" charset="0"/>
              </a:rPr>
              <a:t> - </a:t>
            </a:r>
            <a:r>
              <a:rPr lang="en-US" sz="2100" dirty="0">
                <a:latin typeface="Cambria" panose="02040503050406030204" pitchFamily="18" charset="0"/>
                <a:ea typeface="Cambria" panose="02040503050406030204" pitchFamily="18" charset="0"/>
              </a:rPr>
              <a:t>give students time to write and </a:t>
            </a:r>
            <a:r>
              <a:rPr lang="en-US" sz="2100" dirty="0" smtClean="0">
                <a:latin typeface="Cambria" panose="02040503050406030204" pitchFamily="18" charset="0"/>
                <a:ea typeface="Cambria" panose="02040503050406030204" pitchFamily="18" charset="0"/>
              </a:rPr>
              <a:t>rewrite;</a:t>
            </a:r>
          </a:p>
          <a:p>
            <a:pPr marL="0" indent="0">
              <a:spcBef>
                <a:spcPts val="600"/>
              </a:spcBef>
              <a:buNone/>
            </a:pPr>
            <a:r>
              <a:rPr lang="en-US" sz="2100" dirty="0" smtClean="0">
                <a:latin typeface="Cambria" panose="02040503050406030204" pitchFamily="18" charset="0"/>
                <a:ea typeface="Cambria" panose="02040503050406030204" pitchFamily="18" charset="0"/>
              </a:rPr>
              <a:t> - place </a:t>
            </a:r>
            <a:r>
              <a:rPr lang="en-US" sz="2100" dirty="0">
                <a:latin typeface="Cambria" panose="02040503050406030204" pitchFamily="18" charset="0"/>
                <a:ea typeface="Cambria" panose="02040503050406030204" pitchFamily="18" charset="0"/>
              </a:rPr>
              <a:t>central importance on the </a:t>
            </a:r>
            <a:r>
              <a:rPr lang="en-US" sz="2100" u="sng" dirty="0">
                <a:latin typeface="Cambria" panose="02040503050406030204" pitchFamily="18" charset="0"/>
                <a:ea typeface="Cambria" panose="02040503050406030204" pitchFamily="18" charset="0"/>
              </a:rPr>
              <a:t>process of </a:t>
            </a:r>
            <a:r>
              <a:rPr lang="en-US" sz="2100" u="sng" dirty="0" smtClean="0">
                <a:latin typeface="Cambria" panose="02040503050406030204" pitchFamily="18" charset="0"/>
                <a:ea typeface="Cambria" panose="02040503050406030204" pitchFamily="18" charset="0"/>
              </a:rPr>
              <a:t>revision</a:t>
            </a:r>
            <a:r>
              <a:rPr lang="en-US" sz="2100" dirty="0" smtClean="0">
                <a:latin typeface="Cambria" panose="02040503050406030204" pitchFamily="18" charset="0"/>
                <a:ea typeface="Cambria" panose="02040503050406030204" pitchFamily="18" charset="0"/>
              </a:rPr>
              <a:t>.</a:t>
            </a:r>
            <a:endParaRPr lang="ro-RO" sz="2100"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5910606" y="989814"/>
            <a:ext cx="5957739" cy="5449897"/>
          </a:xfrm>
        </p:spPr>
        <p:txBody>
          <a:bodyPr>
            <a:noAutofit/>
          </a:bodyPr>
          <a:lstStyle/>
          <a:p>
            <a:pPr marL="0" indent="0">
              <a:buNone/>
            </a:pPr>
            <a:r>
              <a:rPr lang="en-US" sz="2000" b="1" dirty="0">
                <a:latin typeface="Cambria" panose="02040503050406030204" pitchFamily="18" charset="0"/>
                <a:ea typeface="Cambria" panose="02040503050406030204" pitchFamily="18" charset="0"/>
              </a:rPr>
              <a:t>P</a:t>
            </a:r>
            <a:r>
              <a:rPr lang="ro-RO" sz="2000" b="1" dirty="0" smtClean="0">
                <a:latin typeface="Cambria" panose="02040503050406030204" pitchFamily="18" charset="0"/>
                <a:ea typeface="Cambria" panose="02040503050406030204" pitchFamily="18" charset="0"/>
              </a:rPr>
              <a:t>roduct</a:t>
            </a:r>
            <a:endParaRPr lang="en-US" sz="2000" b="1" dirty="0" smtClean="0">
              <a:latin typeface="Cambria" panose="02040503050406030204" pitchFamily="18" charset="0"/>
              <a:ea typeface="Cambria" panose="02040503050406030204" pitchFamily="18" charset="0"/>
            </a:endParaRPr>
          </a:p>
          <a:p>
            <a:pPr marL="0" indent="0">
              <a:buNone/>
            </a:pPr>
            <a:r>
              <a:rPr lang="en-US" sz="2000" dirty="0" smtClean="0">
                <a:latin typeface="Cambria" panose="02040503050406030204" pitchFamily="18" charset="0"/>
                <a:ea typeface="Cambria" panose="02040503050406030204" pitchFamily="18" charset="0"/>
              </a:rPr>
              <a:t>- concern with </a:t>
            </a:r>
            <a:r>
              <a:rPr lang="en-US" sz="2000" dirty="0">
                <a:latin typeface="Cambria" panose="02040503050406030204" pitchFamily="18" charset="0"/>
                <a:ea typeface="Cambria" panose="02040503050406030204" pitchFamily="18" charset="0"/>
              </a:rPr>
              <a:t>the </a:t>
            </a:r>
            <a:r>
              <a:rPr lang="en-US" sz="2000" b="1" dirty="0">
                <a:latin typeface="Cambria" panose="02040503050406030204" pitchFamily="18" charset="0"/>
                <a:ea typeface="Cambria" panose="02040503050406030204" pitchFamily="18" charset="0"/>
              </a:rPr>
              <a:t>final product </a:t>
            </a:r>
            <a:r>
              <a:rPr lang="en-US" sz="2000" dirty="0">
                <a:latin typeface="Cambria" panose="02040503050406030204" pitchFamily="18" charset="0"/>
                <a:ea typeface="Cambria" panose="02040503050406030204" pitchFamily="18" charset="0"/>
              </a:rPr>
              <a:t>of writing: the essay, the report, the story, </a:t>
            </a:r>
            <a:endParaRPr lang="en-US" sz="2000" dirty="0" smtClean="0">
              <a:latin typeface="Cambria" panose="02040503050406030204" pitchFamily="18" charset="0"/>
              <a:ea typeface="Cambria" panose="02040503050406030204" pitchFamily="18" charset="0"/>
            </a:endParaRPr>
          </a:p>
          <a:p>
            <a:pPr>
              <a:buFontTx/>
              <a:buChar char="-"/>
            </a:pPr>
            <a:r>
              <a:rPr lang="en-US" sz="2000" dirty="0">
                <a:latin typeface="Cambria" panose="02040503050406030204" pitchFamily="18" charset="0"/>
                <a:ea typeface="Cambria" panose="02040503050406030204" pitchFamily="18" charset="0"/>
              </a:rPr>
              <a:t>concern with what that product should "look" </a:t>
            </a:r>
            <a:r>
              <a:rPr lang="en-US" sz="2000" dirty="0" smtClean="0">
                <a:latin typeface="Cambria" panose="02040503050406030204" pitchFamily="18" charset="0"/>
                <a:ea typeface="Cambria" panose="02040503050406030204" pitchFamily="18" charset="0"/>
              </a:rPr>
              <a:t>like</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buFontTx/>
              <a:buChar char="-"/>
            </a:pPr>
            <a:r>
              <a:rPr lang="en-US" sz="2000" dirty="0">
                <a:latin typeface="Cambria" panose="02040503050406030204" pitchFamily="18" charset="0"/>
                <a:ea typeface="Cambria" panose="02040503050406030204" pitchFamily="18" charset="0"/>
              </a:rPr>
              <a:t>c</a:t>
            </a:r>
            <a:r>
              <a:rPr lang="en-US" sz="2000" dirty="0" smtClean="0">
                <a:latin typeface="Cambria" panose="02040503050406030204" pitchFamily="18" charset="0"/>
                <a:ea typeface="Cambria" panose="02040503050406030204" pitchFamily="18" charset="0"/>
              </a:rPr>
              <a:t>ompositions are </a:t>
            </a:r>
            <a:r>
              <a:rPr lang="en-US" sz="2000" dirty="0">
                <a:latin typeface="Cambria" panose="02040503050406030204" pitchFamily="18" charset="0"/>
                <a:ea typeface="Cambria" panose="02040503050406030204" pitchFamily="18" charset="0"/>
              </a:rPr>
              <a:t>supposed to </a:t>
            </a:r>
            <a:r>
              <a:rPr lang="en-US" sz="2000" dirty="0" smtClean="0">
                <a:latin typeface="Cambria" panose="02040503050406030204" pitchFamily="18" charset="0"/>
                <a:ea typeface="Cambria" panose="02040503050406030204" pitchFamily="18" charset="0"/>
              </a:rPr>
              <a:t>meet </a:t>
            </a:r>
            <a:r>
              <a:rPr lang="en-US" sz="2000" dirty="0">
                <a:latin typeface="Cambria" panose="02040503050406030204" pitchFamily="18" charset="0"/>
                <a:ea typeface="Cambria" panose="02040503050406030204" pitchFamily="18" charset="0"/>
              </a:rPr>
              <a:t>certain standards of prescribed English rhetorical </a:t>
            </a:r>
            <a:r>
              <a:rPr lang="en-US" sz="2000" dirty="0" smtClean="0">
                <a:latin typeface="Cambria" panose="02040503050406030204" pitchFamily="18" charset="0"/>
                <a:ea typeface="Cambria" panose="02040503050406030204" pitchFamily="18" charset="0"/>
              </a:rPr>
              <a:t>style</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buFontTx/>
              <a:buChar char="-"/>
            </a:pPr>
            <a:r>
              <a:rPr lang="en-US" sz="2000" dirty="0" smtClean="0">
                <a:latin typeface="Cambria" panose="02040503050406030204" pitchFamily="18" charset="0"/>
                <a:ea typeface="Cambria" panose="02040503050406030204" pitchFamily="18" charset="0"/>
              </a:rPr>
              <a:t>reflects </a:t>
            </a:r>
            <a:r>
              <a:rPr lang="en-US" sz="2000" dirty="0">
                <a:latin typeface="Cambria" panose="02040503050406030204" pitchFamily="18" charset="0"/>
                <a:ea typeface="Cambria" panose="02040503050406030204" pitchFamily="18" charset="0"/>
              </a:rPr>
              <a:t>accurate grammar, </a:t>
            </a:r>
            <a:endParaRPr lang="en-US" sz="2000" dirty="0" smtClean="0">
              <a:latin typeface="Cambria" panose="02040503050406030204" pitchFamily="18" charset="0"/>
              <a:ea typeface="Cambria" panose="02040503050406030204" pitchFamily="18" charset="0"/>
            </a:endParaRPr>
          </a:p>
          <a:p>
            <a:pPr>
              <a:buFontTx/>
              <a:buChar char="-"/>
            </a:pPr>
            <a:r>
              <a:rPr lang="en-US" sz="2000" dirty="0" smtClean="0">
                <a:latin typeface="Cambria" panose="02040503050406030204" pitchFamily="18" charset="0"/>
                <a:ea typeface="Cambria" panose="02040503050406030204" pitchFamily="18" charset="0"/>
              </a:rPr>
              <a:t>is organized </a:t>
            </a:r>
            <a:r>
              <a:rPr lang="en-US" sz="2000" dirty="0">
                <a:latin typeface="Cambria" panose="02040503050406030204" pitchFamily="18" charset="0"/>
                <a:ea typeface="Cambria" panose="02040503050406030204" pitchFamily="18" charset="0"/>
              </a:rPr>
              <a:t>in conformity with what the audience would consider to be </a:t>
            </a:r>
            <a:r>
              <a:rPr lang="en-US" sz="2000" dirty="0" smtClean="0">
                <a:latin typeface="Cambria" panose="02040503050406030204" pitchFamily="18" charset="0"/>
                <a:ea typeface="Cambria" panose="02040503050406030204" pitchFamily="18" charset="0"/>
              </a:rPr>
              <a:t>conventional;</a:t>
            </a:r>
          </a:p>
          <a:p>
            <a:pPr>
              <a:buFontTx/>
              <a:buChar char="-"/>
            </a:pPr>
            <a:r>
              <a:rPr lang="en-US" sz="2000" dirty="0" smtClean="0">
                <a:latin typeface="Cambria" panose="02040503050406030204" pitchFamily="18" charset="0"/>
                <a:ea typeface="Cambria" panose="02040503050406030204" pitchFamily="18" charset="0"/>
              </a:rPr>
              <a:t>attention on </a:t>
            </a:r>
            <a:r>
              <a:rPr lang="en-US" sz="2000" dirty="0">
                <a:latin typeface="Cambria" panose="02040503050406030204" pitchFamily="18" charset="0"/>
                <a:ea typeface="Cambria" panose="02040503050406030204" pitchFamily="18" charset="0"/>
              </a:rPr>
              <a:t>"model" compositions that students would </a:t>
            </a:r>
            <a:r>
              <a:rPr lang="en-US" sz="2000" dirty="0" smtClean="0">
                <a:latin typeface="Cambria" panose="02040503050406030204" pitchFamily="18" charset="0"/>
                <a:ea typeface="Cambria" panose="02040503050406030204" pitchFamily="18" charset="0"/>
              </a:rPr>
              <a:t>emulate;</a:t>
            </a:r>
          </a:p>
          <a:p>
            <a:pPr>
              <a:buFontTx/>
              <a:buChar char="-"/>
            </a:pPr>
            <a:r>
              <a:rPr lang="en-US" sz="2000" dirty="0">
                <a:latin typeface="Cambria" panose="02040503050406030204" pitchFamily="18" charset="0"/>
                <a:ea typeface="Cambria" panose="02040503050406030204" pitchFamily="18" charset="0"/>
              </a:rPr>
              <a:t>a</a:t>
            </a:r>
            <a:r>
              <a:rPr lang="en-US" sz="2000" dirty="0" smtClean="0">
                <a:latin typeface="Cambria" panose="02040503050406030204" pitchFamily="18" charset="0"/>
                <a:ea typeface="Cambria" panose="02040503050406030204" pitchFamily="18" charset="0"/>
              </a:rPr>
              <a:t>ttention on </a:t>
            </a:r>
            <a:r>
              <a:rPr lang="en-US" sz="2000" dirty="0">
                <a:latin typeface="Cambria" panose="02040503050406030204" pitchFamily="18" charset="0"/>
                <a:ea typeface="Cambria" panose="02040503050406030204" pitchFamily="18" charset="0"/>
              </a:rPr>
              <a:t>how well a </a:t>
            </a: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final product measured up against a list of </a:t>
            </a:r>
            <a:r>
              <a:rPr lang="en-US" sz="2000" dirty="0" smtClean="0">
                <a:latin typeface="Cambria" panose="02040503050406030204" pitchFamily="18" charset="0"/>
                <a:ea typeface="Cambria" panose="02040503050406030204" pitchFamily="18" charset="0"/>
              </a:rPr>
              <a:t>criteria </a:t>
            </a:r>
            <a:r>
              <a:rPr lang="en-US" sz="2000" dirty="0">
                <a:latin typeface="Cambria" panose="02040503050406030204" pitchFamily="18" charset="0"/>
                <a:ea typeface="Cambria" panose="02040503050406030204" pitchFamily="18" charset="0"/>
              </a:rPr>
              <a:t>that included </a:t>
            </a:r>
            <a:r>
              <a:rPr lang="en-US" sz="2000" u="sng" dirty="0">
                <a:latin typeface="Cambria" panose="02040503050406030204" pitchFamily="18" charset="0"/>
                <a:ea typeface="Cambria" panose="02040503050406030204" pitchFamily="18" charset="0"/>
              </a:rPr>
              <a:t>content</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organization,</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vocabulary use</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grammatical</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use</a:t>
            </a:r>
            <a:r>
              <a:rPr lang="en-US" sz="2000" dirty="0">
                <a:latin typeface="Cambria" panose="02040503050406030204" pitchFamily="18" charset="0"/>
                <a:ea typeface="Cambria" panose="02040503050406030204" pitchFamily="18" charset="0"/>
              </a:rPr>
              <a:t>, and </a:t>
            </a:r>
            <a:r>
              <a:rPr lang="en-US" sz="2000" u="sng" dirty="0">
                <a:latin typeface="Cambria" panose="02040503050406030204" pitchFamily="18" charset="0"/>
                <a:ea typeface="Cambria" panose="02040503050406030204" pitchFamily="18" charset="0"/>
              </a:rPr>
              <a:t>mechanical considerations such as spelling </a:t>
            </a:r>
            <a:r>
              <a:rPr lang="en-US" sz="2000" dirty="0">
                <a:latin typeface="Cambria" panose="02040503050406030204" pitchFamily="18" charset="0"/>
                <a:ea typeface="Cambria" panose="02040503050406030204" pitchFamily="18" charset="0"/>
              </a:rPr>
              <a:t>and</a:t>
            </a:r>
            <a:r>
              <a:rPr lang="en-US" sz="2000" u="sng" dirty="0">
                <a:latin typeface="Cambria" panose="02040503050406030204" pitchFamily="18" charset="0"/>
                <a:ea typeface="Cambria" panose="02040503050406030204" pitchFamily="18" charset="0"/>
              </a:rPr>
              <a:t> punctuation</a:t>
            </a:r>
            <a:r>
              <a:rPr lang="en-US" sz="2000" dirty="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296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7292694"/>
              </p:ext>
            </p:extLst>
          </p:nvPr>
        </p:nvGraphicFramePr>
        <p:xfrm>
          <a:off x="1282044" y="829556"/>
          <a:ext cx="10071755" cy="230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91448" y="350194"/>
            <a:ext cx="4503906" cy="461665"/>
          </a:xfrm>
          <a:prstGeom prst="rect">
            <a:avLst/>
          </a:prstGeom>
          <a:noFill/>
        </p:spPr>
        <p:txBody>
          <a:bodyPr wrap="square" rtlCol="0">
            <a:spAutoFit/>
          </a:bodyPr>
          <a:lstStyle/>
          <a:p>
            <a:r>
              <a:rPr lang="en-US" sz="2400" b="1" dirty="0" smtClean="0"/>
              <a:t>Setting and writing a task:</a:t>
            </a:r>
            <a:endParaRPr lang="ro-RO" sz="2400" b="1" dirty="0"/>
          </a:p>
        </p:txBody>
      </p:sp>
      <p:sp>
        <p:nvSpPr>
          <p:cNvPr id="7" name="Flowchart: Sequential Access Storage 6"/>
          <p:cNvSpPr/>
          <p:nvPr/>
        </p:nvSpPr>
        <p:spPr>
          <a:xfrm>
            <a:off x="-282804" y="2601798"/>
            <a:ext cx="7911532" cy="3797057"/>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Cambria" panose="02040503050406030204" pitchFamily="18" charset="0"/>
                <a:ea typeface="Cambria" panose="02040503050406030204" pitchFamily="18" charset="0"/>
              </a:rPr>
              <a:t>The current emphasis on process writing must </a:t>
            </a:r>
            <a:r>
              <a:rPr lang="en-US" sz="2000" dirty="0" smtClean="0">
                <a:solidFill>
                  <a:schemeClr val="tx1"/>
                </a:solidFill>
                <a:latin typeface="Cambria" panose="02040503050406030204" pitchFamily="18" charset="0"/>
                <a:ea typeface="Cambria" panose="02040503050406030204" pitchFamily="18" charset="0"/>
              </a:rPr>
              <a:t>be </a:t>
            </a:r>
            <a:r>
              <a:rPr lang="en-US" sz="2000" dirty="0">
                <a:solidFill>
                  <a:schemeClr val="tx1"/>
                </a:solidFill>
                <a:latin typeface="Cambria" panose="02040503050406030204" pitchFamily="18" charset="0"/>
                <a:ea typeface="Cambria" panose="02040503050406030204" pitchFamily="18" charset="0"/>
              </a:rPr>
              <a:t>seen in the </a:t>
            </a:r>
            <a:r>
              <a:rPr lang="en-US" sz="2000" dirty="0" smtClean="0">
                <a:solidFill>
                  <a:schemeClr val="tx1"/>
                </a:solidFill>
                <a:latin typeface="Cambria" panose="02040503050406030204" pitchFamily="18" charset="0"/>
                <a:ea typeface="Cambria" panose="02040503050406030204" pitchFamily="18" charset="0"/>
              </a:rPr>
              <a:t>perspective </a:t>
            </a:r>
            <a:r>
              <a:rPr lang="en-US" sz="2000" dirty="0">
                <a:solidFill>
                  <a:schemeClr val="tx1"/>
                </a:solidFill>
                <a:latin typeface="Cambria" panose="02040503050406030204" pitchFamily="18" charset="0"/>
                <a:ea typeface="Cambria" panose="02040503050406030204" pitchFamily="18" charset="0"/>
              </a:rPr>
              <a:t>of a </a:t>
            </a:r>
            <a:r>
              <a:rPr lang="en-US" sz="2000" b="1" dirty="0">
                <a:solidFill>
                  <a:schemeClr val="tx1"/>
                </a:solidFill>
                <a:latin typeface="Cambria" panose="02040503050406030204" pitchFamily="18" charset="0"/>
                <a:ea typeface="Cambria" panose="02040503050406030204" pitchFamily="18" charset="0"/>
              </a:rPr>
              <a:t>balance between process and </a:t>
            </a:r>
            <a:r>
              <a:rPr lang="en-US" sz="2000" b="1" dirty="0" smtClean="0">
                <a:solidFill>
                  <a:schemeClr val="tx1"/>
                </a:solidFill>
                <a:latin typeface="Cambria" panose="02040503050406030204" pitchFamily="18" charset="0"/>
                <a:ea typeface="Cambria" panose="02040503050406030204" pitchFamily="18" charset="0"/>
              </a:rPr>
              <a:t>product</a:t>
            </a:r>
            <a:r>
              <a:rPr lang="en-US" sz="2000" dirty="0" smtClean="0">
                <a:solidFill>
                  <a:schemeClr val="tx1"/>
                </a:solidFill>
                <a:latin typeface="Cambria" panose="02040503050406030204" pitchFamily="18" charset="0"/>
                <a:ea typeface="Cambria" panose="02040503050406030204" pitchFamily="18" charset="0"/>
              </a:rPr>
              <a:t>. Do not go </a:t>
            </a:r>
            <a:r>
              <a:rPr lang="en-US" sz="2000" dirty="0">
                <a:solidFill>
                  <a:schemeClr val="tx1"/>
                </a:solidFill>
                <a:latin typeface="Cambria" panose="02040503050406030204" pitchFamily="18" charset="0"/>
                <a:ea typeface="Cambria" panose="02040503050406030204" pitchFamily="18" charset="0"/>
              </a:rPr>
              <a:t>to an extreme in emphasizing process to the extent that the final product diminishes in </a:t>
            </a:r>
            <a:r>
              <a:rPr lang="en-US" sz="2000" dirty="0" smtClean="0">
                <a:solidFill>
                  <a:schemeClr val="tx1"/>
                </a:solidFill>
                <a:latin typeface="Cambria" panose="02040503050406030204" pitchFamily="18" charset="0"/>
                <a:ea typeface="Cambria" panose="02040503050406030204" pitchFamily="18" charset="0"/>
              </a:rPr>
              <a:t>importance!</a:t>
            </a:r>
          </a:p>
          <a:p>
            <a:pPr algn="just"/>
            <a:r>
              <a:rPr lang="en-US" sz="2000" b="1" dirty="0" smtClean="0">
                <a:solidFill>
                  <a:schemeClr val="tx1"/>
                </a:solidFill>
                <a:latin typeface="Cambria" panose="02040503050406030204" pitchFamily="18" charset="0"/>
                <a:ea typeface="Cambria" panose="02040503050406030204" pitchFamily="18" charset="0"/>
              </a:rPr>
              <a:t>The </a:t>
            </a:r>
            <a:r>
              <a:rPr lang="en-US" sz="2000" b="1" dirty="0">
                <a:solidFill>
                  <a:schemeClr val="tx1"/>
                </a:solidFill>
                <a:latin typeface="Cambria" panose="02040503050406030204" pitchFamily="18" charset="0"/>
                <a:ea typeface="Cambria" panose="02040503050406030204" pitchFamily="18" charset="0"/>
              </a:rPr>
              <a:t>product </a:t>
            </a:r>
            <a:r>
              <a:rPr lang="en-US" sz="2000" b="1" dirty="0" smtClean="0">
                <a:solidFill>
                  <a:schemeClr val="tx1"/>
                </a:solidFill>
                <a:latin typeface="Cambria" panose="02040503050406030204" pitchFamily="18" charset="0"/>
                <a:ea typeface="Cambria" panose="02040503050406030204" pitchFamily="18" charset="0"/>
              </a:rPr>
              <a:t>is </a:t>
            </a:r>
            <a:r>
              <a:rPr lang="en-US" sz="2000" b="1" dirty="0">
                <a:solidFill>
                  <a:schemeClr val="tx1"/>
                </a:solidFill>
                <a:latin typeface="Cambria" panose="02040503050406030204" pitchFamily="18" charset="0"/>
                <a:ea typeface="Cambria" panose="02040503050406030204" pitchFamily="18" charset="0"/>
              </a:rPr>
              <a:t>the ultimate </a:t>
            </a:r>
            <a:r>
              <a:rPr lang="en-US" sz="2000" b="1" dirty="0" smtClean="0">
                <a:solidFill>
                  <a:schemeClr val="tx1"/>
                </a:solidFill>
                <a:latin typeface="Cambria" panose="02040503050406030204" pitchFamily="18" charset="0"/>
                <a:ea typeface="Cambria" panose="02040503050406030204" pitchFamily="18" charset="0"/>
              </a:rPr>
              <a:t>goal, </a:t>
            </a:r>
            <a:r>
              <a:rPr lang="en-US" sz="2000" b="1" dirty="0">
                <a:solidFill>
                  <a:schemeClr val="tx1"/>
                </a:solidFill>
                <a:latin typeface="Cambria" panose="02040503050406030204" pitchFamily="18" charset="0"/>
                <a:ea typeface="Cambria" panose="02040503050406030204" pitchFamily="18" charset="0"/>
              </a:rPr>
              <a:t>the reason </a:t>
            </a:r>
            <a:r>
              <a:rPr lang="en-US" sz="2000" dirty="0">
                <a:solidFill>
                  <a:schemeClr val="tx1"/>
                </a:solidFill>
                <a:latin typeface="Cambria" panose="02040503050406030204" pitchFamily="18" charset="0"/>
                <a:ea typeface="Cambria" panose="02040503050406030204" pitchFamily="18" charset="0"/>
              </a:rPr>
              <a:t>that we go through</a:t>
            </a:r>
            <a:r>
              <a:rPr lang="en-US" sz="2000" b="1" dirty="0">
                <a:solidFill>
                  <a:schemeClr val="tx1"/>
                </a:solidFill>
                <a:latin typeface="Cambria" panose="02040503050406030204" pitchFamily="18" charset="0"/>
                <a:ea typeface="Cambria" panose="02040503050406030204" pitchFamily="18" charset="0"/>
              </a:rPr>
              <a:t> the process of prewriting, drafting, revising, and editing</a:t>
            </a: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Process</a:t>
            </a:r>
            <a:r>
              <a:rPr lang="en-US" sz="2000" dirty="0">
                <a:solidFill>
                  <a:schemeClr val="tx1"/>
                </a:solidFill>
                <a:latin typeface="Cambria" panose="02040503050406030204" pitchFamily="18" charset="0"/>
                <a:ea typeface="Cambria" panose="02040503050406030204" pitchFamily="18" charset="0"/>
              </a:rPr>
              <a:t> is not the end; it </a:t>
            </a:r>
            <a:r>
              <a:rPr lang="en-US" sz="2000" b="1" dirty="0">
                <a:solidFill>
                  <a:schemeClr val="tx1"/>
                </a:solidFill>
                <a:latin typeface="Cambria" panose="02040503050406030204" pitchFamily="18" charset="0"/>
                <a:ea typeface="Cambria" panose="02040503050406030204" pitchFamily="18" charset="0"/>
              </a:rPr>
              <a:t>is the means to the end</a:t>
            </a:r>
            <a:r>
              <a:rPr lang="en-US" sz="2000" dirty="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7"/>
          <a:stretch>
            <a:fillRect/>
          </a:stretch>
        </p:blipFill>
        <p:spPr>
          <a:xfrm>
            <a:off x="8601508" y="3296445"/>
            <a:ext cx="2484414" cy="3440757"/>
          </a:xfrm>
          <a:prstGeom prst="rect">
            <a:avLst/>
          </a:prstGeom>
        </p:spPr>
      </p:pic>
    </p:spTree>
    <p:extLst>
      <p:ext uri="{BB962C8B-B14F-4D97-AF65-F5344CB8AC3E}">
        <p14:creationId xmlns:p14="http://schemas.microsoft.com/office/powerpoint/2010/main" val="287596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119962462"/>
              </p:ext>
            </p:extLst>
          </p:nvPr>
        </p:nvGraphicFramePr>
        <p:xfrm>
          <a:off x="468548" y="883842"/>
          <a:ext cx="11185187" cy="256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59540" y="175098"/>
            <a:ext cx="8025320"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Writing Activity </a:t>
            </a:r>
            <a:r>
              <a:rPr lang="en-US" sz="2800" b="1" dirty="0">
                <a:latin typeface="Cambria" panose="02040503050406030204" pitchFamily="18" charset="0"/>
                <a:ea typeface="Cambria" panose="02040503050406030204" pitchFamily="18" charset="0"/>
              </a:rPr>
              <a:t>R</a:t>
            </a:r>
            <a:r>
              <a:rPr lang="en-US" sz="2800" b="1" dirty="0" smtClean="0">
                <a:latin typeface="Cambria" panose="02040503050406030204" pitchFamily="18" charset="0"/>
                <a:ea typeface="Cambria" panose="02040503050406030204" pitchFamily="18" charset="0"/>
              </a:rPr>
              <a:t>oute </a:t>
            </a:r>
            <a:r>
              <a:rPr lang="en-US" sz="2800" b="1" dirty="0">
                <a:latin typeface="Cambria" panose="02040503050406030204" pitchFamily="18" charset="0"/>
                <a:ea typeface="Cambria" panose="02040503050406030204" pitchFamily="18" charset="0"/>
              </a:rPr>
              <a:t>M</a:t>
            </a:r>
            <a:r>
              <a:rPr lang="en-US" sz="2800" b="1" dirty="0" smtClean="0">
                <a:latin typeface="Cambria" panose="02040503050406030204" pitchFamily="18" charset="0"/>
                <a:ea typeface="Cambria" panose="02040503050406030204" pitchFamily="18" charset="0"/>
              </a:rPr>
              <a:t>ap</a:t>
            </a:r>
            <a:endParaRPr lang="ro-RO" sz="2800" b="1" dirty="0">
              <a:latin typeface="Cambria" panose="02040503050406030204" pitchFamily="18" charset="0"/>
              <a:ea typeface="Cambria" panose="02040503050406030204" pitchFamily="18" charset="0"/>
            </a:endParaRPr>
          </a:p>
        </p:txBody>
      </p:sp>
      <p:graphicFrame>
        <p:nvGraphicFramePr>
          <p:cNvPr id="9" name="Content Placeholder 2"/>
          <p:cNvGraphicFramePr>
            <a:graphicFrameLocks/>
          </p:cNvGraphicFramePr>
          <p:nvPr>
            <p:extLst>
              <p:ext uri="{D42A27DB-BD31-4B8C-83A1-F6EECF244321}">
                <p14:modId xmlns:p14="http://schemas.microsoft.com/office/powerpoint/2010/main" val="993648399"/>
              </p:ext>
            </p:extLst>
          </p:nvPr>
        </p:nvGraphicFramePr>
        <p:xfrm>
          <a:off x="721390" y="1009394"/>
          <a:ext cx="9408269" cy="20054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rot="20894280">
            <a:off x="650132" y="4834657"/>
            <a:ext cx="2764278" cy="584775"/>
          </a:xfrm>
          <a:prstGeom prst="rect">
            <a:avLst/>
          </a:prstGeom>
          <a:noFill/>
        </p:spPr>
        <p:txBody>
          <a:bodyPr wrap="square" rtlCol="0">
            <a:spAutoFit/>
          </a:bodyPr>
          <a:lstStyle/>
          <a:p>
            <a:r>
              <a:rPr lang="en-US" sz="1600" dirty="0" smtClean="0"/>
              <a:t>Introducing </a:t>
            </a:r>
            <a:r>
              <a:rPr lang="en-US" sz="1600" dirty="0"/>
              <a:t>and </a:t>
            </a:r>
            <a:r>
              <a:rPr lang="en-US" sz="1600" dirty="0" smtClean="0"/>
              <a:t>summarizing </a:t>
            </a:r>
            <a:r>
              <a:rPr lang="en-US" sz="1600" dirty="0"/>
              <a:t>the main writing </a:t>
            </a:r>
            <a:r>
              <a:rPr lang="en-US" sz="1600" dirty="0" smtClean="0"/>
              <a:t>task</a:t>
            </a:r>
            <a:endParaRPr lang="ro-RO" sz="1600" dirty="0"/>
          </a:p>
        </p:txBody>
      </p:sp>
      <p:sp>
        <p:nvSpPr>
          <p:cNvPr id="12" name="TextBox 11"/>
          <p:cNvSpPr txBox="1"/>
          <p:nvPr/>
        </p:nvSpPr>
        <p:spPr>
          <a:xfrm rot="20989363">
            <a:off x="104644" y="4114806"/>
            <a:ext cx="1867711" cy="338554"/>
          </a:xfrm>
          <a:prstGeom prst="rect">
            <a:avLst/>
          </a:prstGeom>
          <a:noFill/>
        </p:spPr>
        <p:txBody>
          <a:bodyPr wrap="square" rtlCol="0">
            <a:spAutoFit/>
          </a:bodyPr>
          <a:lstStyle/>
          <a:p>
            <a:r>
              <a:rPr lang="en-US" sz="1600" dirty="0" smtClean="0"/>
              <a:t>Brainstorming </a:t>
            </a:r>
            <a:r>
              <a:rPr lang="en-US" sz="1600" dirty="0"/>
              <a:t>ideas</a:t>
            </a:r>
            <a:endParaRPr lang="ro-RO" sz="1600" dirty="0"/>
          </a:p>
        </p:txBody>
      </p:sp>
      <p:sp>
        <p:nvSpPr>
          <p:cNvPr id="13" name="TextBox 12"/>
          <p:cNvSpPr txBox="1"/>
          <p:nvPr/>
        </p:nvSpPr>
        <p:spPr>
          <a:xfrm>
            <a:off x="3223101" y="3151298"/>
            <a:ext cx="2091447" cy="338554"/>
          </a:xfrm>
          <a:prstGeom prst="rect">
            <a:avLst/>
          </a:prstGeom>
          <a:noFill/>
        </p:spPr>
        <p:txBody>
          <a:bodyPr wrap="square" rtlCol="0">
            <a:spAutoFit/>
          </a:bodyPr>
          <a:lstStyle/>
          <a:p>
            <a:r>
              <a:rPr lang="en-US" sz="1600" dirty="0"/>
              <a:t>Fast </a:t>
            </a:r>
            <a:r>
              <a:rPr lang="en-US" sz="1600" dirty="0" smtClean="0"/>
              <a:t>writing</a:t>
            </a:r>
            <a:endParaRPr lang="ro-RO" sz="1600" dirty="0"/>
          </a:p>
        </p:txBody>
      </p:sp>
      <p:sp>
        <p:nvSpPr>
          <p:cNvPr id="14" name="TextBox 13"/>
          <p:cNvSpPr txBox="1"/>
          <p:nvPr/>
        </p:nvSpPr>
        <p:spPr>
          <a:xfrm rot="374966">
            <a:off x="8885188" y="4192628"/>
            <a:ext cx="2247090" cy="584775"/>
          </a:xfrm>
          <a:prstGeom prst="rect">
            <a:avLst/>
          </a:prstGeom>
          <a:noFill/>
        </p:spPr>
        <p:txBody>
          <a:bodyPr wrap="square" rtlCol="0">
            <a:spAutoFit/>
          </a:bodyPr>
          <a:lstStyle/>
          <a:p>
            <a:r>
              <a:rPr lang="en-US" sz="1600" dirty="0" smtClean="0"/>
              <a:t>Selecting </a:t>
            </a:r>
            <a:r>
              <a:rPr lang="en-US" sz="1600" dirty="0"/>
              <a:t>and </a:t>
            </a:r>
            <a:r>
              <a:rPr lang="en-US" sz="1600" dirty="0" smtClean="0"/>
              <a:t>rejecting </a:t>
            </a:r>
            <a:r>
              <a:rPr lang="en-US" sz="1600" dirty="0"/>
              <a:t>ideas</a:t>
            </a:r>
            <a:endParaRPr lang="ro-RO" sz="1600" dirty="0"/>
          </a:p>
        </p:txBody>
      </p:sp>
      <p:sp>
        <p:nvSpPr>
          <p:cNvPr id="15" name="TextBox 14"/>
          <p:cNvSpPr txBox="1"/>
          <p:nvPr/>
        </p:nvSpPr>
        <p:spPr>
          <a:xfrm>
            <a:off x="4747098" y="4455270"/>
            <a:ext cx="2451370" cy="338554"/>
          </a:xfrm>
          <a:prstGeom prst="rect">
            <a:avLst/>
          </a:prstGeom>
          <a:noFill/>
        </p:spPr>
        <p:txBody>
          <a:bodyPr wrap="square" rtlCol="0">
            <a:spAutoFit/>
          </a:bodyPr>
          <a:lstStyle/>
          <a:p>
            <a:r>
              <a:rPr lang="en-US" sz="1600" dirty="0" smtClean="0"/>
              <a:t>Sorting </a:t>
            </a:r>
            <a:r>
              <a:rPr lang="en-US" sz="1600" dirty="0"/>
              <a:t>and </a:t>
            </a:r>
            <a:r>
              <a:rPr lang="en-US" sz="1600" dirty="0" smtClean="0"/>
              <a:t>ordering </a:t>
            </a:r>
            <a:r>
              <a:rPr lang="en-US" sz="1600" dirty="0"/>
              <a:t>ideas</a:t>
            </a:r>
            <a:endParaRPr lang="ro-RO" sz="1600" dirty="0"/>
          </a:p>
        </p:txBody>
      </p:sp>
      <p:sp>
        <p:nvSpPr>
          <p:cNvPr id="16" name="TextBox 15"/>
          <p:cNvSpPr txBox="1"/>
          <p:nvPr/>
        </p:nvSpPr>
        <p:spPr>
          <a:xfrm rot="21389563">
            <a:off x="2591674" y="3599226"/>
            <a:ext cx="3190671" cy="584775"/>
          </a:xfrm>
          <a:prstGeom prst="rect">
            <a:avLst/>
          </a:prstGeom>
          <a:noFill/>
        </p:spPr>
        <p:txBody>
          <a:bodyPr wrap="square" rtlCol="0">
            <a:spAutoFit/>
          </a:bodyPr>
          <a:lstStyle/>
          <a:p>
            <a:r>
              <a:rPr lang="en-US" sz="1600" dirty="0"/>
              <a:t>Decide </a:t>
            </a:r>
            <a:r>
              <a:rPr lang="en-US" sz="1600" dirty="0" smtClean="0"/>
              <a:t>the </a:t>
            </a:r>
            <a:r>
              <a:rPr lang="en-US" sz="1600" dirty="0"/>
              <a:t>specific requirements: style, information </a:t>
            </a:r>
            <a:r>
              <a:rPr lang="en-US" sz="1600" dirty="0" smtClean="0"/>
              <a:t>layout, etc.</a:t>
            </a:r>
            <a:endParaRPr lang="ro-RO" sz="1600" dirty="0"/>
          </a:p>
        </p:txBody>
      </p:sp>
      <p:sp>
        <p:nvSpPr>
          <p:cNvPr id="17" name="TextBox 16"/>
          <p:cNvSpPr txBox="1"/>
          <p:nvPr/>
        </p:nvSpPr>
        <p:spPr>
          <a:xfrm rot="21091240">
            <a:off x="3064253" y="5028479"/>
            <a:ext cx="3581372" cy="349193"/>
          </a:xfrm>
          <a:prstGeom prst="rect">
            <a:avLst/>
          </a:prstGeom>
          <a:noFill/>
        </p:spPr>
        <p:txBody>
          <a:bodyPr wrap="square" rtlCol="0">
            <a:spAutoFit/>
          </a:bodyPr>
          <a:lstStyle/>
          <a:p>
            <a:r>
              <a:rPr lang="en-US" sz="1600" dirty="0" smtClean="0"/>
              <a:t>Focusing </a:t>
            </a:r>
            <a:r>
              <a:rPr lang="en-US" sz="1600" dirty="0"/>
              <a:t>on useful models</a:t>
            </a:r>
            <a:endParaRPr lang="ro-RO" sz="1600" dirty="0"/>
          </a:p>
        </p:txBody>
      </p:sp>
      <p:sp>
        <p:nvSpPr>
          <p:cNvPr id="18" name="TextBox 17"/>
          <p:cNvSpPr txBox="1"/>
          <p:nvPr/>
        </p:nvSpPr>
        <p:spPr>
          <a:xfrm rot="21198752">
            <a:off x="5674465" y="3591423"/>
            <a:ext cx="2003898" cy="338554"/>
          </a:xfrm>
          <a:prstGeom prst="rect">
            <a:avLst/>
          </a:prstGeom>
          <a:noFill/>
        </p:spPr>
        <p:txBody>
          <a:bodyPr wrap="square" rtlCol="0">
            <a:spAutoFit/>
          </a:bodyPr>
          <a:lstStyle/>
          <a:p>
            <a:r>
              <a:rPr lang="en-US" sz="1600" dirty="0" smtClean="0"/>
              <a:t>Planning </a:t>
            </a:r>
            <a:r>
              <a:rPr lang="en-US" sz="1600" dirty="0"/>
              <a:t>the text</a:t>
            </a:r>
            <a:endParaRPr lang="ro-RO" sz="1600" dirty="0"/>
          </a:p>
        </p:txBody>
      </p:sp>
      <p:sp>
        <p:nvSpPr>
          <p:cNvPr id="19" name="TextBox 18"/>
          <p:cNvSpPr txBox="1"/>
          <p:nvPr/>
        </p:nvSpPr>
        <p:spPr>
          <a:xfrm rot="21007500">
            <a:off x="6613621" y="4883285"/>
            <a:ext cx="3035036" cy="338554"/>
          </a:xfrm>
          <a:prstGeom prst="rect">
            <a:avLst/>
          </a:prstGeom>
          <a:noFill/>
        </p:spPr>
        <p:txBody>
          <a:bodyPr wrap="square" rtlCol="0">
            <a:spAutoFit/>
          </a:bodyPr>
          <a:lstStyle/>
          <a:p>
            <a:r>
              <a:rPr lang="en-US" sz="1600" dirty="0" smtClean="0"/>
              <a:t>Preparing </a:t>
            </a:r>
            <a:r>
              <a:rPr lang="en-US" sz="1600" dirty="0"/>
              <a:t>draft(s)</a:t>
            </a:r>
            <a:endParaRPr lang="ro-RO" sz="1600" dirty="0"/>
          </a:p>
        </p:txBody>
      </p:sp>
      <p:sp>
        <p:nvSpPr>
          <p:cNvPr id="20" name="TextBox 19"/>
          <p:cNvSpPr txBox="1"/>
          <p:nvPr/>
        </p:nvSpPr>
        <p:spPr>
          <a:xfrm rot="240546">
            <a:off x="2548646" y="5622595"/>
            <a:ext cx="1994171" cy="338554"/>
          </a:xfrm>
          <a:prstGeom prst="rect">
            <a:avLst/>
          </a:prstGeom>
          <a:noFill/>
        </p:spPr>
        <p:txBody>
          <a:bodyPr wrap="square" rtlCol="0">
            <a:spAutoFit/>
          </a:bodyPr>
          <a:lstStyle/>
          <a:p>
            <a:r>
              <a:rPr lang="en-US" sz="1600" dirty="0" smtClean="0"/>
              <a:t>Editing</a:t>
            </a:r>
            <a:endParaRPr lang="ro-RO" sz="1600" dirty="0"/>
          </a:p>
        </p:txBody>
      </p:sp>
      <p:sp>
        <p:nvSpPr>
          <p:cNvPr id="21" name="TextBox 20"/>
          <p:cNvSpPr txBox="1"/>
          <p:nvPr/>
        </p:nvSpPr>
        <p:spPr>
          <a:xfrm rot="266016">
            <a:off x="594795" y="6349452"/>
            <a:ext cx="3433864" cy="338554"/>
          </a:xfrm>
          <a:prstGeom prst="rect">
            <a:avLst/>
          </a:prstGeom>
          <a:noFill/>
        </p:spPr>
        <p:txBody>
          <a:bodyPr wrap="square" rtlCol="0">
            <a:spAutoFit/>
          </a:bodyPr>
          <a:lstStyle/>
          <a:p>
            <a:r>
              <a:rPr lang="en-US" sz="1600" dirty="0" smtClean="0"/>
              <a:t>Seeking </a:t>
            </a:r>
            <a:r>
              <a:rPr lang="en-US" sz="1600" dirty="0"/>
              <a:t>feedback</a:t>
            </a:r>
          </a:p>
        </p:txBody>
      </p:sp>
      <p:sp>
        <p:nvSpPr>
          <p:cNvPr id="23" name="TextBox 22"/>
          <p:cNvSpPr txBox="1"/>
          <p:nvPr/>
        </p:nvSpPr>
        <p:spPr>
          <a:xfrm rot="21015784">
            <a:off x="4811949" y="5811998"/>
            <a:ext cx="3521413" cy="338554"/>
          </a:xfrm>
          <a:prstGeom prst="rect">
            <a:avLst/>
          </a:prstGeom>
          <a:noFill/>
        </p:spPr>
        <p:txBody>
          <a:bodyPr wrap="square" rtlCol="0">
            <a:spAutoFit/>
          </a:bodyPr>
          <a:lstStyle/>
          <a:p>
            <a:r>
              <a:rPr lang="en-US" sz="1600" dirty="0" smtClean="0"/>
              <a:t>Preparing </a:t>
            </a:r>
            <a:r>
              <a:rPr lang="en-US" sz="1600" dirty="0"/>
              <a:t>final text</a:t>
            </a:r>
            <a:endParaRPr lang="ro-RO" sz="1600" dirty="0"/>
          </a:p>
        </p:txBody>
      </p:sp>
      <p:sp>
        <p:nvSpPr>
          <p:cNvPr id="24" name="TextBox 23"/>
          <p:cNvSpPr txBox="1"/>
          <p:nvPr/>
        </p:nvSpPr>
        <p:spPr>
          <a:xfrm rot="363044">
            <a:off x="6995441" y="5679516"/>
            <a:ext cx="2857498" cy="584775"/>
          </a:xfrm>
          <a:prstGeom prst="rect">
            <a:avLst/>
          </a:prstGeom>
          <a:noFill/>
        </p:spPr>
        <p:txBody>
          <a:bodyPr wrap="square" rtlCol="0">
            <a:spAutoFit/>
          </a:bodyPr>
          <a:lstStyle/>
          <a:p>
            <a:r>
              <a:rPr lang="en-US" sz="1600" dirty="0" smtClean="0"/>
              <a:t>Reading the final product and offering feedback</a:t>
            </a:r>
            <a:endParaRPr lang="ro-RO" sz="1600" dirty="0"/>
          </a:p>
        </p:txBody>
      </p:sp>
      <p:sp>
        <p:nvSpPr>
          <p:cNvPr id="2" name="TextBox 1"/>
          <p:cNvSpPr txBox="1"/>
          <p:nvPr/>
        </p:nvSpPr>
        <p:spPr>
          <a:xfrm rot="20578486">
            <a:off x="9365673" y="3167969"/>
            <a:ext cx="1939636" cy="358816"/>
          </a:xfrm>
          <a:prstGeom prst="rect">
            <a:avLst/>
          </a:prstGeom>
          <a:noFill/>
        </p:spPr>
        <p:txBody>
          <a:bodyPr wrap="square" rtlCol="0">
            <a:spAutoFit/>
          </a:bodyPr>
          <a:lstStyle/>
          <a:p>
            <a:pPr marL="457200">
              <a:lnSpc>
                <a:spcPct val="115000"/>
              </a:lnSpc>
              <a:spcAft>
                <a:spcPts val="0"/>
              </a:spcAft>
            </a:pPr>
            <a:r>
              <a:rPr lang="en-US" sz="1600" dirty="0">
                <a:latin typeface="Cambria" panose="02040503050406030204" pitchFamily="18" charset="0"/>
              </a:rPr>
              <a:t>Proofreading</a:t>
            </a:r>
          </a:p>
        </p:txBody>
      </p:sp>
    </p:spTree>
    <p:extLst>
      <p:ext uri="{BB962C8B-B14F-4D97-AF65-F5344CB8AC3E}">
        <p14:creationId xmlns:p14="http://schemas.microsoft.com/office/powerpoint/2010/main" val="140190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4840526"/>
              </p:ext>
            </p:extLst>
          </p:nvPr>
        </p:nvGraphicFramePr>
        <p:xfrm>
          <a:off x="1546699" y="47136"/>
          <a:ext cx="6502792" cy="6674459"/>
        </p:xfrm>
        <a:graphic>
          <a:graphicData uri="http://schemas.openxmlformats.org/drawingml/2006/table">
            <a:tbl>
              <a:tblPr firstRow="1" firstCol="1" bandRow="1">
                <a:tableStyleId>{5C22544A-7EE6-4342-B048-85BDC9FD1C3A}</a:tableStyleId>
              </a:tblPr>
              <a:tblGrid>
                <a:gridCol w="935147">
                  <a:extLst>
                    <a:ext uri="{9D8B030D-6E8A-4147-A177-3AD203B41FA5}">
                      <a16:colId xmlns:a16="http://schemas.microsoft.com/office/drawing/2014/main" val="4050955711"/>
                    </a:ext>
                  </a:extLst>
                </a:gridCol>
                <a:gridCol w="5567645">
                  <a:extLst>
                    <a:ext uri="{9D8B030D-6E8A-4147-A177-3AD203B41FA5}">
                      <a16:colId xmlns:a16="http://schemas.microsoft.com/office/drawing/2014/main" val="150822331"/>
                    </a:ext>
                  </a:extLst>
                </a:gridCol>
              </a:tblGrid>
              <a:tr h="477231">
                <a:tc>
                  <a:txBody>
                    <a:bodyPr/>
                    <a:lstStyle/>
                    <a:p>
                      <a:pPr marL="457200">
                        <a:lnSpc>
                          <a:spcPct val="115000"/>
                        </a:lnSpc>
                        <a:spcAft>
                          <a:spcPts val="0"/>
                        </a:spcAft>
                      </a:pPr>
                      <a:r>
                        <a:rPr lang="en-US" sz="1200" dirty="0" smtClean="0">
                          <a:solidFill>
                            <a:schemeClr val="tx1"/>
                          </a:solidFill>
                          <a:effectLst/>
                        </a:rPr>
                        <a:t>1</a:t>
                      </a:r>
                      <a:endParaRPr lang="ro-R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b="0" dirty="0">
                          <a:solidFill>
                            <a:schemeClr val="tx1"/>
                          </a:solidFill>
                          <a:effectLst/>
                          <a:latin typeface="Cambria" panose="02040503050406030204" pitchFamily="18" charset="0"/>
                          <a:ea typeface="Cambria" panose="02040503050406030204" pitchFamily="18" charset="0"/>
                        </a:rPr>
                        <a:t>Introduce the </a:t>
                      </a:r>
                      <a:r>
                        <a:rPr lang="en-US" sz="1800" b="0" dirty="0" smtClean="0">
                          <a:solidFill>
                            <a:schemeClr val="tx1"/>
                          </a:solidFill>
                          <a:effectLst/>
                          <a:latin typeface="Cambria" panose="02040503050406030204" pitchFamily="18" charset="0"/>
                          <a:ea typeface="Cambria" panose="02040503050406030204" pitchFamily="18" charset="0"/>
                        </a:rPr>
                        <a:t>topic </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solidFill>
                      <a:schemeClr val="accent1">
                        <a:lumMod val="40000"/>
                        <a:lumOff val="60000"/>
                      </a:schemeClr>
                    </a:solidFill>
                  </a:tcPr>
                </a:tc>
                <a:extLst>
                  <a:ext uri="{0D108BD9-81ED-4DB2-BD59-A6C34878D82A}">
                    <a16:rowId xmlns:a16="http://schemas.microsoft.com/office/drawing/2014/main" val="2193061899"/>
                  </a:ext>
                </a:extLst>
              </a:tr>
              <a:tr h="447390">
                <a:tc>
                  <a:txBody>
                    <a:bodyPr/>
                    <a:lstStyle/>
                    <a:p>
                      <a:pPr marL="457200">
                        <a:lnSpc>
                          <a:spcPct val="115000"/>
                        </a:lnSpc>
                        <a:spcAft>
                          <a:spcPts val="0"/>
                        </a:spcAft>
                      </a:pPr>
                      <a:r>
                        <a:rPr lang="en-US" sz="1300" dirty="0">
                          <a:solidFill>
                            <a:schemeClr val="tx1"/>
                          </a:solidFill>
                          <a:effectLst/>
                        </a:rPr>
                        <a:t>2</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Introduce and summarize the main writing </a:t>
                      </a:r>
                      <a:r>
                        <a:rPr lang="en-US" sz="1800" dirty="0" smtClean="0">
                          <a:solidFill>
                            <a:schemeClr val="tx1"/>
                          </a:solidFill>
                          <a:effectLst/>
                          <a:latin typeface="Cambria" panose="02040503050406030204" pitchFamily="18" charset="0"/>
                          <a:ea typeface="Cambria" panose="02040503050406030204" pitchFamily="18" charset="0"/>
                        </a:rPr>
                        <a:t>task</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4178173635"/>
                  </a:ext>
                </a:extLst>
              </a:tr>
              <a:tr h="447390">
                <a:tc>
                  <a:txBody>
                    <a:bodyPr/>
                    <a:lstStyle/>
                    <a:p>
                      <a:pPr marL="457200">
                        <a:lnSpc>
                          <a:spcPct val="115000"/>
                        </a:lnSpc>
                        <a:spcAft>
                          <a:spcPts val="0"/>
                        </a:spcAft>
                      </a:pPr>
                      <a:r>
                        <a:rPr lang="en-US" sz="1300" dirty="0">
                          <a:solidFill>
                            <a:schemeClr val="tx1"/>
                          </a:solidFill>
                          <a:effectLst/>
                        </a:rPr>
                        <a:t>3</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Brainstorm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endParaRPr>
                    </a:p>
                  </a:txBody>
                  <a:tcPr marL="64496" marR="64496" marT="0" marB="0"/>
                </a:tc>
                <a:extLst>
                  <a:ext uri="{0D108BD9-81ED-4DB2-BD59-A6C34878D82A}">
                    <a16:rowId xmlns:a16="http://schemas.microsoft.com/office/drawing/2014/main" val="980533938"/>
                  </a:ext>
                </a:extLst>
              </a:tr>
              <a:tr h="412833">
                <a:tc>
                  <a:txBody>
                    <a:bodyPr/>
                    <a:lstStyle/>
                    <a:p>
                      <a:pPr marL="457200">
                        <a:lnSpc>
                          <a:spcPct val="115000"/>
                        </a:lnSpc>
                        <a:spcAft>
                          <a:spcPts val="0"/>
                        </a:spcAft>
                      </a:pPr>
                      <a:r>
                        <a:rPr lang="en-US" sz="1300" dirty="0">
                          <a:solidFill>
                            <a:schemeClr val="tx1"/>
                          </a:solidFill>
                          <a:effectLst/>
                        </a:rPr>
                        <a:t>4</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Fast </a:t>
                      </a:r>
                      <a:r>
                        <a:rPr lang="en-US" sz="1800" dirty="0" smtClean="0">
                          <a:solidFill>
                            <a:schemeClr val="tx1"/>
                          </a:solidFill>
                          <a:effectLst/>
                          <a:latin typeface="Cambria" panose="02040503050406030204" pitchFamily="18" charset="0"/>
                          <a:ea typeface="Cambria" panose="02040503050406030204" pitchFamily="18" charset="0"/>
                        </a:rPr>
                        <a:t>write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613757443"/>
                  </a:ext>
                </a:extLst>
              </a:tr>
              <a:tr h="372319">
                <a:tc>
                  <a:txBody>
                    <a:bodyPr/>
                    <a:lstStyle/>
                    <a:p>
                      <a:pPr marL="457200">
                        <a:lnSpc>
                          <a:spcPct val="115000"/>
                        </a:lnSpc>
                        <a:spcAft>
                          <a:spcPts val="0"/>
                        </a:spcAft>
                      </a:pPr>
                      <a:r>
                        <a:rPr lang="en-US" sz="1300" dirty="0">
                          <a:solidFill>
                            <a:schemeClr val="tx1"/>
                          </a:solidFill>
                          <a:effectLst/>
                        </a:rPr>
                        <a:t>5</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Select and reject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809392546"/>
                  </a:ext>
                </a:extLst>
              </a:tr>
              <a:tr h="477231">
                <a:tc>
                  <a:txBody>
                    <a:bodyPr/>
                    <a:lstStyle/>
                    <a:p>
                      <a:pPr marL="457200">
                        <a:lnSpc>
                          <a:spcPct val="115000"/>
                        </a:lnSpc>
                        <a:spcAft>
                          <a:spcPts val="0"/>
                        </a:spcAft>
                      </a:pPr>
                      <a:r>
                        <a:rPr lang="en-US" sz="1300" dirty="0">
                          <a:solidFill>
                            <a:schemeClr val="tx1"/>
                          </a:solidFill>
                          <a:effectLst/>
                        </a:rPr>
                        <a:t>6</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Sort and order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982109942"/>
                  </a:ext>
                </a:extLst>
              </a:tr>
              <a:tr h="635423">
                <a:tc>
                  <a:txBody>
                    <a:bodyPr/>
                    <a:lstStyle/>
                    <a:p>
                      <a:pPr marL="457200">
                        <a:lnSpc>
                          <a:spcPct val="115000"/>
                        </a:lnSpc>
                        <a:spcAft>
                          <a:spcPts val="0"/>
                        </a:spcAft>
                      </a:pPr>
                      <a:r>
                        <a:rPr lang="en-US" sz="1300" dirty="0">
                          <a:solidFill>
                            <a:schemeClr val="tx1"/>
                          </a:solidFill>
                          <a:effectLst/>
                        </a:rPr>
                        <a:t>7</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Decide </a:t>
                      </a:r>
                      <a:r>
                        <a:rPr lang="en-US" sz="1800" dirty="0" smtClean="0">
                          <a:solidFill>
                            <a:schemeClr val="tx1"/>
                          </a:solidFill>
                          <a:effectLst/>
                          <a:latin typeface="Cambria" panose="02040503050406030204" pitchFamily="18" charset="0"/>
                          <a:ea typeface="Cambria" panose="02040503050406030204" pitchFamily="18" charset="0"/>
                        </a:rPr>
                        <a:t>the </a:t>
                      </a:r>
                      <a:r>
                        <a:rPr lang="en-US" sz="1800" dirty="0">
                          <a:solidFill>
                            <a:schemeClr val="tx1"/>
                          </a:solidFill>
                          <a:effectLst/>
                          <a:latin typeface="Cambria" panose="02040503050406030204" pitchFamily="18" charset="0"/>
                          <a:ea typeface="Cambria" panose="02040503050406030204" pitchFamily="18" charset="0"/>
                        </a:rPr>
                        <a:t>specific requirements: style, information </a:t>
                      </a:r>
                      <a:r>
                        <a:rPr lang="en-US" sz="1800" dirty="0" smtClean="0">
                          <a:solidFill>
                            <a:schemeClr val="tx1"/>
                          </a:solidFill>
                          <a:effectLst/>
                          <a:latin typeface="Cambria" panose="02040503050406030204" pitchFamily="18" charset="0"/>
                          <a:ea typeface="Cambria" panose="02040503050406030204" pitchFamily="18" charset="0"/>
                        </a:rPr>
                        <a:t>layout</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703173901"/>
                  </a:ext>
                </a:extLst>
              </a:tr>
              <a:tr h="477231">
                <a:tc>
                  <a:txBody>
                    <a:bodyPr/>
                    <a:lstStyle/>
                    <a:p>
                      <a:pPr marL="457200">
                        <a:lnSpc>
                          <a:spcPct val="115000"/>
                        </a:lnSpc>
                        <a:spcAft>
                          <a:spcPts val="0"/>
                        </a:spcAft>
                      </a:pPr>
                      <a:r>
                        <a:rPr lang="en-US" sz="1300" dirty="0">
                          <a:solidFill>
                            <a:schemeClr val="tx1"/>
                          </a:solidFill>
                          <a:effectLst/>
                        </a:rPr>
                        <a:t>8</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Focus on useful </a:t>
                      </a:r>
                      <a:r>
                        <a:rPr lang="en-US" sz="1800" dirty="0" smtClean="0">
                          <a:solidFill>
                            <a:schemeClr val="tx1"/>
                          </a:solidFill>
                          <a:effectLst/>
                          <a:latin typeface="Cambria" panose="02040503050406030204" pitchFamily="18" charset="0"/>
                          <a:ea typeface="Cambria" panose="02040503050406030204" pitchFamily="18" charset="0"/>
                        </a:rPr>
                        <a:t>models</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925708729"/>
                  </a:ext>
                </a:extLst>
              </a:tr>
              <a:tr h="403560">
                <a:tc>
                  <a:txBody>
                    <a:bodyPr/>
                    <a:lstStyle/>
                    <a:p>
                      <a:pPr marL="457200">
                        <a:lnSpc>
                          <a:spcPct val="115000"/>
                        </a:lnSpc>
                        <a:spcAft>
                          <a:spcPts val="0"/>
                        </a:spcAft>
                      </a:pPr>
                      <a:r>
                        <a:rPr lang="en-US" sz="1300" dirty="0">
                          <a:solidFill>
                            <a:schemeClr val="tx1"/>
                          </a:solidFill>
                          <a:effectLst/>
                        </a:rPr>
                        <a:t>9</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Plan the </a:t>
                      </a:r>
                      <a:r>
                        <a:rPr lang="en-US" sz="1800" dirty="0" smtClean="0">
                          <a:solidFill>
                            <a:schemeClr val="tx1"/>
                          </a:solidFill>
                          <a:effectLst/>
                          <a:latin typeface="Cambria" panose="02040503050406030204" pitchFamily="18" charset="0"/>
                          <a:ea typeface="Cambria" panose="02040503050406030204" pitchFamily="18" charset="0"/>
                        </a:rPr>
                        <a:t>text</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015947046"/>
                  </a:ext>
                </a:extLst>
              </a:tr>
              <a:tr h="414502">
                <a:tc>
                  <a:txBody>
                    <a:bodyPr/>
                    <a:lstStyle/>
                    <a:p>
                      <a:pPr marL="457200">
                        <a:lnSpc>
                          <a:spcPct val="115000"/>
                        </a:lnSpc>
                        <a:spcAft>
                          <a:spcPts val="0"/>
                        </a:spcAft>
                      </a:pPr>
                      <a:r>
                        <a:rPr lang="en-US" sz="1300" dirty="0">
                          <a:solidFill>
                            <a:schemeClr val="tx1"/>
                          </a:solidFill>
                          <a:effectLst/>
                        </a:rPr>
                        <a:t>10</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Get </a:t>
                      </a:r>
                      <a:r>
                        <a:rPr lang="en-US" sz="1800" dirty="0" smtClean="0">
                          <a:solidFill>
                            <a:schemeClr val="tx1"/>
                          </a:solidFill>
                          <a:effectLst/>
                          <a:latin typeface="Cambria" panose="02040503050406030204" pitchFamily="18" charset="0"/>
                          <a:ea typeface="Cambria" panose="02040503050406030204" pitchFamily="18" charset="0"/>
                        </a:rPr>
                        <a:t>feedback</a:t>
                      </a:r>
                    </a:p>
                  </a:txBody>
                  <a:tcPr marL="64496" marR="64496" marT="0" marB="0"/>
                </a:tc>
                <a:extLst>
                  <a:ext uri="{0D108BD9-81ED-4DB2-BD59-A6C34878D82A}">
                    <a16:rowId xmlns:a16="http://schemas.microsoft.com/office/drawing/2014/main" val="2267301648"/>
                  </a:ext>
                </a:extLst>
              </a:tr>
              <a:tr h="370428">
                <a:tc>
                  <a:txBody>
                    <a:bodyPr/>
                    <a:lstStyle/>
                    <a:p>
                      <a:pPr marL="457200">
                        <a:lnSpc>
                          <a:spcPct val="115000"/>
                        </a:lnSpc>
                        <a:spcAft>
                          <a:spcPts val="0"/>
                        </a:spcAft>
                      </a:pPr>
                      <a:r>
                        <a:rPr lang="en-US" sz="1300" dirty="0">
                          <a:solidFill>
                            <a:schemeClr val="tx1"/>
                          </a:solidFill>
                          <a:effectLst/>
                        </a:rPr>
                        <a:t>11</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Prepare draft(s</a:t>
                      </a:r>
                      <a:r>
                        <a:rPr lang="en-US" sz="1800" dirty="0" smtClean="0">
                          <a:solidFill>
                            <a:schemeClr val="tx1"/>
                          </a:solidFill>
                          <a:effectLst/>
                          <a:latin typeface="Cambria" panose="02040503050406030204" pitchFamily="18" charset="0"/>
                          <a:ea typeface="Cambria" panose="02040503050406030204" pitchFamily="18" charset="0"/>
                        </a:rPr>
                        <a:t>)</a:t>
                      </a:r>
                      <a:endParaRPr lang="ro-RO" sz="1800" dirty="0">
                        <a:solidFill>
                          <a:schemeClr val="tx1"/>
                        </a:solidFill>
                        <a:effectLst/>
                        <a:latin typeface="Cambria" panose="02040503050406030204" pitchFamily="18" charset="0"/>
                        <a:ea typeface="Cambria" panose="02040503050406030204" pitchFamily="18" charset="0"/>
                      </a:endParaRPr>
                    </a:p>
                  </a:txBody>
                  <a:tcPr marL="64496" marR="64496" marT="0" marB="0"/>
                </a:tc>
                <a:extLst>
                  <a:ext uri="{0D108BD9-81ED-4DB2-BD59-A6C34878D82A}">
                    <a16:rowId xmlns:a16="http://schemas.microsoft.com/office/drawing/2014/main" val="3336848866"/>
                  </a:ext>
                </a:extLst>
              </a:tr>
              <a:tr h="447390">
                <a:tc>
                  <a:txBody>
                    <a:bodyPr/>
                    <a:lstStyle/>
                    <a:p>
                      <a:pPr marL="457200">
                        <a:lnSpc>
                          <a:spcPct val="115000"/>
                        </a:lnSpc>
                        <a:spcAft>
                          <a:spcPts val="0"/>
                        </a:spcAft>
                      </a:pPr>
                      <a:r>
                        <a:rPr lang="en-US" sz="1300" dirty="0">
                          <a:solidFill>
                            <a:schemeClr val="tx1"/>
                          </a:solidFill>
                          <a:effectLst/>
                        </a:rPr>
                        <a:t>12</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smtClean="0">
                          <a:solidFill>
                            <a:schemeClr val="tx1"/>
                          </a:solidFill>
                          <a:effectLst/>
                          <a:latin typeface="Cambria" panose="02040503050406030204" pitchFamily="18" charset="0"/>
                          <a:ea typeface="Cambria" panose="02040503050406030204" pitchFamily="18" charset="0"/>
                        </a:rPr>
                        <a:t>Editing</a:t>
                      </a:r>
                    </a:p>
                  </a:txBody>
                  <a:tcPr marL="64496" marR="64496" marT="0" marB="0"/>
                </a:tc>
                <a:extLst>
                  <a:ext uri="{0D108BD9-81ED-4DB2-BD59-A6C34878D82A}">
                    <a16:rowId xmlns:a16="http://schemas.microsoft.com/office/drawing/2014/main" val="610378808"/>
                  </a:ext>
                </a:extLst>
              </a:tr>
              <a:tr h="331644">
                <a:tc>
                  <a:txBody>
                    <a:bodyPr/>
                    <a:lstStyle/>
                    <a:p>
                      <a:pPr marL="457200">
                        <a:lnSpc>
                          <a:spcPct val="115000"/>
                        </a:lnSpc>
                        <a:spcAft>
                          <a:spcPts val="0"/>
                        </a:spcAft>
                      </a:pPr>
                      <a:r>
                        <a:rPr lang="en-US" sz="1300" dirty="0">
                          <a:solidFill>
                            <a:schemeClr val="tx1"/>
                          </a:solidFill>
                          <a:effectLst/>
                        </a:rPr>
                        <a:t>13</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smtClean="0">
                          <a:solidFill>
                            <a:schemeClr val="tx1"/>
                          </a:solidFill>
                          <a:effectLst/>
                          <a:latin typeface="Cambria" panose="02040503050406030204" pitchFamily="18" charset="0"/>
                          <a:ea typeface="Cambria" panose="02040503050406030204" pitchFamily="18" charset="0"/>
                        </a:rPr>
                        <a:t>Proofreading</a:t>
                      </a:r>
                    </a:p>
                  </a:txBody>
                  <a:tcPr marL="64496" marR="64496" marT="0" marB="0"/>
                </a:tc>
                <a:extLst>
                  <a:ext uri="{0D108BD9-81ED-4DB2-BD59-A6C34878D82A}">
                    <a16:rowId xmlns:a16="http://schemas.microsoft.com/office/drawing/2014/main" val="4060088219"/>
                  </a:ext>
                </a:extLst>
              </a:tr>
              <a:tr h="447390">
                <a:tc>
                  <a:txBody>
                    <a:bodyPr/>
                    <a:lstStyle/>
                    <a:p>
                      <a:pPr marL="457200">
                        <a:lnSpc>
                          <a:spcPct val="115000"/>
                        </a:lnSpc>
                        <a:spcAft>
                          <a:spcPts val="0"/>
                        </a:spcAft>
                      </a:pPr>
                      <a:r>
                        <a:rPr lang="en-US" sz="1300" dirty="0">
                          <a:solidFill>
                            <a:schemeClr val="tx1"/>
                          </a:solidFill>
                          <a:effectLst/>
                        </a:rPr>
                        <a:t>14</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Prepare final </a:t>
                      </a:r>
                      <a:r>
                        <a:rPr lang="en-US" sz="1800" dirty="0" smtClean="0">
                          <a:solidFill>
                            <a:schemeClr val="tx1"/>
                          </a:solidFill>
                          <a:effectLst/>
                          <a:latin typeface="Cambria" panose="02040503050406030204" pitchFamily="18" charset="0"/>
                          <a:ea typeface="Cambria" panose="02040503050406030204" pitchFamily="18" charset="0"/>
                        </a:rPr>
                        <a:t>text </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398867377"/>
                  </a:ext>
                </a:extLst>
              </a:tr>
              <a:tr h="512497">
                <a:tc>
                  <a:txBody>
                    <a:bodyPr/>
                    <a:lstStyle/>
                    <a:p>
                      <a:pPr marL="457200">
                        <a:lnSpc>
                          <a:spcPct val="115000"/>
                        </a:lnSpc>
                        <a:spcAft>
                          <a:spcPts val="0"/>
                        </a:spcAft>
                      </a:pPr>
                      <a:r>
                        <a:rPr lang="en-US" sz="1300" dirty="0">
                          <a:solidFill>
                            <a:schemeClr val="tx1"/>
                          </a:solidFill>
                          <a:effectLst/>
                        </a:rPr>
                        <a:t>14</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r>
                        <a:rPr lang="en-US" sz="1800" dirty="0" smtClean="0">
                          <a:solidFill>
                            <a:schemeClr val="tx1"/>
                          </a:solidFill>
                          <a:latin typeface="Cambria" panose="02040503050406030204" pitchFamily="18" charset="0"/>
                          <a:ea typeface="Cambria" panose="02040503050406030204" pitchFamily="18" charset="0"/>
                        </a:rPr>
                        <a:t>Reading the final product/text and offering feedback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558229008"/>
                  </a:ext>
                </a:extLst>
              </a:tr>
            </a:tbl>
          </a:graphicData>
        </a:graphic>
      </p:graphicFrame>
    </p:spTree>
    <p:extLst>
      <p:ext uri="{BB962C8B-B14F-4D97-AF65-F5344CB8AC3E}">
        <p14:creationId xmlns:p14="http://schemas.microsoft.com/office/powerpoint/2010/main" val="4278053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815" y="301659"/>
            <a:ext cx="11881401" cy="6296090"/>
          </a:xfrm>
          <a:solidFill>
            <a:schemeClr val="accent1">
              <a:lumMod val="20000"/>
              <a:lumOff val="80000"/>
            </a:schemeClr>
          </a:solidFill>
        </p:spPr>
        <p:txBody>
          <a:bodyPr>
            <a:normAutofit/>
          </a:bodyPr>
          <a:lstStyle/>
          <a:p>
            <a:pPr marL="0" indent="0">
              <a:buNone/>
            </a:pPr>
            <a:r>
              <a:rPr lang="ro-RO" sz="2600" b="1" dirty="0" smtClean="0">
                <a:latin typeface="Cambria" panose="02040503050406030204" pitchFamily="18" charset="0"/>
                <a:ea typeface="Cambria" panose="02040503050406030204" pitchFamily="18" charset="0"/>
                <a:cs typeface="Leelawadee UI" panose="020B0502040204020203" pitchFamily="34" charset="-34"/>
              </a:rPr>
              <a:t>Requirements for the writing task</a:t>
            </a:r>
            <a:r>
              <a:rPr lang="ro-RO" b="1" dirty="0" smtClean="0">
                <a:latin typeface="Cambria" panose="02040503050406030204" pitchFamily="18" charset="0"/>
                <a:ea typeface="Cambria" panose="02040503050406030204" pitchFamily="18" charset="0"/>
                <a:cs typeface="Leelawadee UI" panose="020B0502040204020203" pitchFamily="34" charset="-34"/>
              </a:rPr>
              <a:t>:</a:t>
            </a:r>
            <a:endParaRPr lang="en-US" b="1" dirty="0" smtClean="0">
              <a:latin typeface="Cambria" panose="02040503050406030204" pitchFamily="18" charset="0"/>
              <a:ea typeface="Cambria" panose="02040503050406030204" pitchFamily="18" charset="0"/>
              <a:cs typeface="Leelawadee UI" panose="020B0502040204020203" pitchFamily="34" charset="-34"/>
            </a:endParaRPr>
          </a:p>
          <a:p>
            <a:pPr marL="0" indent="0">
              <a:buNone/>
            </a:pPr>
            <a:endParaRPr lang="ro-RO" dirty="0" smtClean="0">
              <a:latin typeface="Cambria" panose="02040503050406030204" pitchFamily="18" charset="0"/>
              <a:ea typeface="Cambria" panose="02040503050406030204" pitchFamily="18" charset="0"/>
              <a:cs typeface="Leelawadee UI" panose="020B0502040204020203" pitchFamily="34" charset="-34"/>
            </a:endParaRPr>
          </a:p>
        </p:txBody>
      </p:sp>
      <p:sp>
        <p:nvSpPr>
          <p:cNvPr id="8" name="TextBox 7"/>
          <p:cNvSpPr txBox="1"/>
          <p:nvPr/>
        </p:nvSpPr>
        <p:spPr>
          <a:xfrm>
            <a:off x="7841507" y="989814"/>
            <a:ext cx="4253084" cy="3604691"/>
          </a:xfrm>
          <a:prstGeom prst="rect">
            <a:avLst/>
          </a:prstGeom>
          <a:noFill/>
        </p:spPr>
        <p:txBody>
          <a:bodyPr wrap="square" rtlCol="0">
            <a:spAutoFit/>
          </a:bodyPr>
          <a:lstStyle/>
          <a:p>
            <a:r>
              <a:rPr lang="en-US" sz="1600" b="1" dirty="0" smtClean="0">
                <a:latin typeface="Cambria" panose="02040503050406030204" pitchFamily="18" charset="0"/>
              </a:rPr>
              <a:t>Nemo’s story:</a:t>
            </a:r>
          </a:p>
          <a:p>
            <a:endParaRPr lang="en-US" sz="1600" b="1" dirty="0">
              <a:latin typeface="Cambria" panose="02040503050406030204" pitchFamily="18" charset="0"/>
            </a:endParaRPr>
          </a:p>
          <a:p>
            <a:r>
              <a:rPr lang="en-US" sz="1600" b="1" dirty="0" smtClean="0">
                <a:latin typeface="Cambria" panose="02040503050406030204" pitchFamily="18" charset="0"/>
              </a:rPr>
              <a:t>The </a:t>
            </a:r>
            <a:r>
              <a:rPr lang="en-US" sz="1600" b="1" dirty="0">
                <a:latin typeface="Cambria" panose="02040503050406030204" pitchFamily="18" charset="0"/>
              </a:rPr>
              <a:t>format goes like this:</a:t>
            </a:r>
          </a:p>
          <a:p>
            <a:r>
              <a:rPr lang="en-US" sz="1600" dirty="0">
                <a:latin typeface="Cambria" panose="02040503050406030204" pitchFamily="18" charset="0"/>
              </a:rPr>
              <a:t>Once upon a </a:t>
            </a:r>
            <a:r>
              <a:rPr lang="en-US" sz="1600" dirty="0" smtClean="0">
                <a:latin typeface="Cambria" panose="02040503050406030204" pitchFamily="18" charset="0"/>
              </a:rPr>
              <a:t>time 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Every </a:t>
            </a:r>
            <a:r>
              <a:rPr lang="en-US" sz="1600" dirty="0" smtClean="0">
                <a:latin typeface="Cambria" panose="02040503050406030204" pitchFamily="18" charset="0"/>
              </a:rPr>
              <a:t>day________________________________________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One </a:t>
            </a:r>
            <a:r>
              <a:rPr lang="en-US" sz="1600" dirty="0" smtClean="0">
                <a:latin typeface="Cambria" panose="02040503050406030204" pitchFamily="18" charset="0"/>
              </a:rPr>
              <a:t>day__________________________________________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Because of </a:t>
            </a:r>
            <a:r>
              <a:rPr lang="en-US" sz="1600" dirty="0" smtClean="0">
                <a:latin typeface="Cambria" panose="02040503050406030204" pitchFamily="18" charset="0"/>
              </a:rPr>
              <a:t>that___________________________________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Because of </a:t>
            </a:r>
            <a:r>
              <a:rPr lang="en-US" sz="1600" dirty="0" smtClean="0">
                <a:latin typeface="Cambria" panose="02040503050406030204" pitchFamily="18" charset="0"/>
              </a:rPr>
              <a:t>that___________________________________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Until </a:t>
            </a:r>
            <a:r>
              <a:rPr lang="en-US" sz="1600" dirty="0" smtClean="0">
                <a:latin typeface="Cambria" panose="02040503050406030204" pitchFamily="18" charset="0"/>
              </a:rPr>
              <a:t>finally_______________________________________</a:t>
            </a:r>
            <a:endParaRPr lang="en-US" sz="1600" dirty="0">
              <a:latin typeface="Cambria" panose="02040503050406030204" pitchFamily="18" charset="0"/>
            </a:endParaRPr>
          </a:p>
        </p:txBody>
      </p:sp>
      <p:sp>
        <p:nvSpPr>
          <p:cNvPr id="9" name="TextBox 8"/>
          <p:cNvSpPr txBox="1"/>
          <p:nvPr/>
        </p:nvSpPr>
        <p:spPr>
          <a:xfrm>
            <a:off x="263951" y="711790"/>
            <a:ext cx="7621066" cy="5740033"/>
          </a:xfrm>
          <a:prstGeom prst="rect">
            <a:avLst/>
          </a:prstGeom>
          <a:noFill/>
        </p:spPr>
        <p:txBody>
          <a:bodyPr wrap="square" rtlCol="0">
            <a:spAutoFit/>
          </a:bodyPr>
          <a:lstStyle/>
          <a:p>
            <a:pPr>
              <a:spcBef>
                <a:spcPts val="600"/>
              </a:spcBef>
              <a:buFont typeface="Wingdings" panose="05000000000000000000" pitchFamily="2" charset="2"/>
              <a:buChar char="v"/>
            </a:pPr>
            <a:r>
              <a:rPr lang="en-US" b="1" dirty="0">
                <a:latin typeface="Cambria" panose="02040503050406030204" pitchFamily="18" charset="0"/>
                <a:ea typeface="Cambria" panose="02040503050406030204" pitchFamily="18" charset="0"/>
                <a:cs typeface="Leelawadee UI" panose="020B0502040204020203" pitchFamily="34" charset="-34"/>
              </a:rPr>
              <a:t> Task information</a:t>
            </a:r>
            <a:r>
              <a:rPr lang="en-US" dirty="0">
                <a:latin typeface="Cambria" panose="02040503050406030204" pitchFamily="18" charset="0"/>
                <a:ea typeface="Cambria" panose="02040503050406030204" pitchFamily="18" charset="0"/>
                <a:cs typeface="Leelawadee UI" panose="020B0502040204020203" pitchFamily="34" charset="-34"/>
              </a:rPr>
              <a:t> - students need to have the necessary information to complete the task: </a:t>
            </a:r>
            <a:r>
              <a:rPr lang="en-US" i="1" dirty="0">
                <a:latin typeface="Cambria" panose="02040503050406030204" pitchFamily="18" charset="0"/>
                <a:ea typeface="Cambria" panose="02040503050406030204" pitchFamily="18" charset="0"/>
                <a:cs typeface="Leelawadee UI" panose="020B0502040204020203" pitchFamily="34" charset="-34"/>
              </a:rPr>
              <a:t>what we want them to</a:t>
            </a:r>
            <a:r>
              <a:rPr lang="en-US" dirty="0">
                <a:latin typeface="Cambria" panose="02040503050406030204" pitchFamily="18" charset="0"/>
                <a:ea typeface="Cambria" panose="02040503050406030204" pitchFamily="18" charset="0"/>
                <a:cs typeface="Leelawadee UI" panose="020B0502040204020203" pitchFamily="34" charset="-34"/>
              </a:rPr>
              <a:t> </a:t>
            </a:r>
            <a:r>
              <a:rPr lang="en-US" i="1" dirty="0">
                <a:latin typeface="Cambria" panose="02040503050406030204" pitchFamily="18" charset="0"/>
                <a:ea typeface="Cambria" panose="02040503050406030204" pitchFamily="18" charset="0"/>
                <a:cs typeface="Leelawadee UI" panose="020B0502040204020203" pitchFamily="34" charset="-34"/>
              </a:rPr>
              <a:t>do,</a:t>
            </a:r>
            <a:r>
              <a:rPr lang="en-US" dirty="0">
                <a:latin typeface="Cambria" panose="02040503050406030204" pitchFamily="18" charset="0"/>
                <a:ea typeface="Cambria" panose="02040503050406030204" pitchFamily="18" charset="0"/>
                <a:cs typeface="Leelawadee UI" panose="020B0502040204020203" pitchFamily="34" charset="-34"/>
              </a:rPr>
              <a:t> state clearly about any of </a:t>
            </a:r>
            <a:r>
              <a:rPr lang="en-US" i="1" dirty="0">
                <a:latin typeface="Cambria" panose="02040503050406030204" pitchFamily="18" charset="0"/>
                <a:ea typeface="Cambria" panose="02040503050406030204" pitchFamily="18" charset="0"/>
                <a:cs typeface="Leelawadee UI" panose="020B0502040204020203" pitchFamily="34" charset="-34"/>
              </a:rPr>
              <a:t>the topic detail that we give them</a:t>
            </a:r>
            <a:r>
              <a:rPr lang="ro-RO" dirty="0">
                <a:latin typeface="Cambria" panose="02040503050406030204" pitchFamily="18" charset="0"/>
                <a:ea typeface="Cambria" panose="02040503050406030204" pitchFamily="18" charset="0"/>
                <a:cs typeface="Leelawadee UI" panose="020B0502040204020203" pitchFamily="34" charset="-34"/>
              </a:rPr>
              <a:t>. E.g.</a:t>
            </a:r>
            <a:r>
              <a:rPr lang="en-US" dirty="0">
                <a:latin typeface="Cambria" panose="02040503050406030204" pitchFamily="18" charset="0"/>
                <a:ea typeface="Cambria" panose="02040503050406030204" pitchFamily="18" charset="0"/>
                <a:cs typeface="Leelawadee UI" panose="020B0502040204020203" pitchFamily="34" charset="-34"/>
              </a:rPr>
              <a:t>, if we ask them to respond to an invitation, they need to have understood the details of the invitation, </a:t>
            </a:r>
            <a:r>
              <a:rPr lang="en-US" i="1" dirty="0">
                <a:latin typeface="Cambria" panose="02040503050406030204" pitchFamily="18" charset="0"/>
                <a:ea typeface="Cambria" panose="02040503050406030204" pitchFamily="18" charset="0"/>
                <a:cs typeface="Leelawadee UI" panose="020B0502040204020203" pitchFamily="34" charset="-34"/>
              </a:rPr>
              <a:t>who they are writing to</a:t>
            </a:r>
            <a:r>
              <a:rPr lang="en-US" dirty="0">
                <a:latin typeface="Cambria" panose="02040503050406030204" pitchFamily="18" charset="0"/>
                <a:ea typeface="Cambria" panose="02040503050406030204" pitchFamily="18" charset="0"/>
                <a:cs typeface="Leelawadee UI" panose="020B0502040204020203" pitchFamily="34" charset="-34"/>
              </a:rPr>
              <a:t>, and </a:t>
            </a:r>
            <a:r>
              <a:rPr lang="en-US" i="1" dirty="0">
                <a:latin typeface="Cambria" panose="02040503050406030204" pitchFamily="18" charset="0"/>
                <a:ea typeface="Cambria" panose="02040503050406030204" pitchFamily="18" charset="0"/>
                <a:cs typeface="Leelawadee UI" panose="020B0502040204020203" pitchFamily="34" charset="-34"/>
              </a:rPr>
              <a:t>what it is they are trying to achieve</a:t>
            </a:r>
            <a:r>
              <a:rPr lang="en-US" dirty="0">
                <a:latin typeface="Cambria" panose="02040503050406030204" pitchFamily="18" charset="0"/>
                <a:ea typeface="Cambria" panose="02040503050406030204" pitchFamily="18" charset="0"/>
                <a:cs typeface="Leelawadee UI" panose="020B0502040204020203" pitchFamily="34" charset="-34"/>
              </a:rPr>
              <a:t>. </a:t>
            </a:r>
          </a:p>
          <a:p>
            <a:pPr lvl="1">
              <a:spcBef>
                <a:spcPts val="600"/>
              </a:spcBef>
            </a:pPr>
            <a:r>
              <a:rPr lang="en-US" b="1" dirty="0">
                <a:latin typeface="Cambria" panose="02040503050406030204" pitchFamily="18" charset="0"/>
                <a:ea typeface="Cambria" panose="02040503050406030204" pitchFamily="18" charset="0"/>
              </a:rPr>
              <a:t>The </a:t>
            </a:r>
            <a:r>
              <a:rPr lang="en-US" b="1" u="sng" dirty="0">
                <a:latin typeface="Cambria" panose="02040503050406030204" pitchFamily="18" charset="0"/>
                <a:ea typeface="Cambria" panose="02040503050406030204" pitchFamily="18" charset="0"/>
              </a:rPr>
              <a:t>purpose </a:t>
            </a:r>
            <a:r>
              <a:rPr lang="en-US" b="1" dirty="0">
                <a:latin typeface="Cambria" panose="02040503050406030204" pitchFamily="18" charset="0"/>
                <a:ea typeface="Cambria" panose="02040503050406030204" pitchFamily="18" charset="0"/>
              </a:rPr>
              <a:t>and</a:t>
            </a:r>
            <a:r>
              <a:rPr lang="en-US" b="1" u="sng" dirty="0">
                <a:latin typeface="Cambria" panose="02040503050406030204" pitchFamily="18" charset="0"/>
                <a:ea typeface="Cambria" panose="02040503050406030204" pitchFamily="18" charset="0"/>
              </a:rPr>
              <a:t> the audience</a:t>
            </a:r>
            <a:r>
              <a:rPr lang="en-US" b="1" dirty="0">
                <a:latin typeface="Cambria" panose="02040503050406030204" pitchFamily="18" charset="0"/>
                <a:ea typeface="Cambria" panose="02040503050406030204" pitchFamily="18" charset="0"/>
              </a:rPr>
              <a:t> of writing </a:t>
            </a:r>
            <a:r>
              <a:rPr lang="en-US" b="1" dirty="0" smtClean="0">
                <a:latin typeface="Cambria" panose="02040503050406030204" pitchFamily="18" charset="0"/>
                <a:ea typeface="Cambria" panose="02040503050406030204" pitchFamily="18" charset="0"/>
              </a:rPr>
              <a:t>vary </a:t>
            </a:r>
            <a:r>
              <a:rPr lang="en-US" b="1" dirty="0">
                <a:latin typeface="Cambria" panose="02040503050406030204" pitchFamily="18" charset="0"/>
                <a:ea typeface="Cambria" panose="02040503050406030204" pitchFamily="18" charset="0"/>
              </a:rPr>
              <a:t>depending on the group, age, purpose of learning </a:t>
            </a:r>
            <a:r>
              <a:rPr lang="en-US" b="1" dirty="0" smtClean="0">
                <a:latin typeface="Cambria" panose="02040503050406030204" pitchFamily="18" charset="0"/>
                <a:ea typeface="Cambria" panose="02040503050406030204" pitchFamily="18" charset="0"/>
              </a:rPr>
              <a:t>English.</a:t>
            </a:r>
            <a:endParaRPr lang="en-US" b="1" dirty="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Length </a:t>
            </a:r>
            <a:r>
              <a:rPr lang="en-US" dirty="0">
                <a:latin typeface="Cambria" panose="02040503050406030204" pitchFamily="18" charset="0"/>
                <a:ea typeface="Cambria" panose="02040503050406030204" pitchFamily="18" charset="0"/>
                <a:cs typeface="Leelawadee UI" panose="020B0502040204020203" pitchFamily="34" charset="-34"/>
              </a:rPr>
              <a:t>- how long you intend the written assignment to be (number of words). </a:t>
            </a: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Language</a:t>
            </a:r>
            <a:r>
              <a:rPr lang="en-US" dirty="0">
                <a:latin typeface="Cambria" panose="02040503050406030204" pitchFamily="18" charset="0"/>
                <a:ea typeface="Cambria" panose="02040503050406030204" pitchFamily="18" charset="0"/>
                <a:cs typeface="Leelawadee UI" panose="020B0502040204020203" pitchFamily="34" charset="-34"/>
              </a:rPr>
              <a:t> - if students need specific language to complete a writing task we need to give it to them (or help them to find it). This may involve offering them </a:t>
            </a:r>
            <a:r>
              <a:rPr lang="en-US" i="1" dirty="0">
                <a:latin typeface="Cambria" panose="02040503050406030204" pitchFamily="18" charset="0"/>
                <a:ea typeface="Cambria" panose="02040503050406030204" pitchFamily="18" charset="0"/>
                <a:cs typeface="Leelawadee UI" panose="020B0502040204020203" pitchFamily="34" charset="-34"/>
              </a:rPr>
              <a:t>phrases</a:t>
            </a:r>
            <a:r>
              <a:rPr lang="en-US" dirty="0">
                <a:latin typeface="Cambria" panose="02040503050406030204" pitchFamily="18" charset="0"/>
                <a:ea typeface="Cambria" panose="02040503050406030204" pitchFamily="18" charset="0"/>
                <a:cs typeface="Leelawadee UI" panose="020B0502040204020203" pitchFamily="34" charset="-34"/>
              </a:rPr>
              <a:t>, </a:t>
            </a:r>
            <a:r>
              <a:rPr lang="en-US" i="1" dirty="0">
                <a:latin typeface="Cambria" panose="02040503050406030204" pitchFamily="18" charset="0"/>
                <a:ea typeface="Cambria" panose="02040503050406030204" pitchFamily="18" charset="0"/>
                <a:cs typeface="Leelawadee UI" panose="020B0502040204020203" pitchFamily="34" charset="-34"/>
              </a:rPr>
              <a:t>parts of sentences</a:t>
            </a:r>
            <a:r>
              <a:rPr lang="en-US" dirty="0">
                <a:latin typeface="Cambria" panose="02040503050406030204" pitchFamily="18" charset="0"/>
                <a:ea typeface="Cambria" panose="02040503050406030204" pitchFamily="18" charset="0"/>
                <a:cs typeface="Leelawadee UI" panose="020B0502040204020203" pitchFamily="34" charset="-34"/>
              </a:rPr>
              <a:t>, or </a:t>
            </a:r>
            <a:r>
              <a:rPr lang="en-US" i="1" dirty="0">
                <a:latin typeface="Cambria" panose="02040503050406030204" pitchFamily="18" charset="0"/>
                <a:ea typeface="Cambria" panose="02040503050406030204" pitchFamily="18" charset="0"/>
                <a:cs typeface="Leelawadee UI" panose="020B0502040204020203" pitchFamily="34" charset="-34"/>
              </a:rPr>
              <a:t>words</a:t>
            </a:r>
            <a:r>
              <a:rPr lang="en-US" dirty="0">
                <a:latin typeface="Cambria" panose="02040503050406030204" pitchFamily="18" charset="0"/>
                <a:ea typeface="Cambria" panose="02040503050406030204" pitchFamily="18" charset="0"/>
                <a:cs typeface="Leelawadee UI" panose="020B0502040204020203" pitchFamily="34" charset="-34"/>
              </a:rPr>
              <a:t>. </a:t>
            </a:r>
          </a:p>
          <a:p>
            <a:pPr>
              <a:spcBef>
                <a:spcPts val="600"/>
              </a:spcBef>
              <a:buFont typeface="Wingdings" panose="05000000000000000000" pitchFamily="2" charset="2"/>
              <a:buChar char="v"/>
            </a:pPr>
            <a:r>
              <a:rPr lang="en-US"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Ideas</a:t>
            </a:r>
            <a:r>
              <a:rPr lang="en-US" dirty="0">
                <a:latin typeface="Cambria" panose="02040503050406030204" pitchFamily="18" charset="0"/>
                <a:ea typeface="Cambria" panose="02040503050406030204" pitchFamily="18" charset="0"/>
                <a:cs typeface="Leelawadee UI" panose="020B0502040204020203" pitchFamily="34" charset="-34"/>
              </a:rPr>
              <a:t> - teachers need to be able to suggest ideas to help students when they get stuck. For </a:t>
            </a:r>
            <a:r>
              <a:rPr lang="en-US" dirty="0" smtClean="0">
                <a:latin typeface="Cambria" panose="02040503050406030204" pitchFamily="18" charset="0"/>
                <a:ea typeface="Cambria" panose="02040503050406030204" pitchFamily="18" charset="0"/>
                <a:cs typeface="Leelawadee UI" panose="020B0502040204020203" pitchFamily="34" charset="-34"/>
              </a:rPr>
              <a:t>some, </a:t>
            </a:r>
            <a:r>
              <a:rPr lang="en-US" dirty="0">
                <a:latin typeface="Cambria" panose="02040503050406030204" pitchFamily="18" charset="0"/>
                <a:ea typeface="Cambria" panose="02040503050406030204" pitchFamily="18" charset="0"/>
                <a:cs typeface="Leelawadee UI" panose="020B0502040204020203" pitchFamily="34" charset="-34"/>
              </a:rPr>
              <a:t>this may be just a word or two. </a:t>
            </a: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Patterns &amp; schemes</a:t>
            </a:r>
            <a:r>
              <a:rPr lang="en-US" dirty="0">
                <a:latin typeface="Cambria" panose="02040503050406030204" pitchFamily="18" charset="0"/>
                <a:ea typeface="Cambria" panose="02040503050406030204" pitchFamily="18" charset="0"/>
                <a:cs typeface="Leelawadee UI" panose="020B0502040204020203" pitchFamily="34" charset="-34"/>
              </a:rPr>
              <a:t> – appropriate when students first study a writing genre and then create their examples of the same genre (e.g. 'an advertisement', 'a postcard', 'a curriculum vitae', etc.). Even with more instant/free writing, the students' lives will be made much easier if there is a pattern or scheme to follow. </a:t>
            </a:r>
            <a:endParaRPr lang="ro-RO" dirty="0">
              <a:latin typeface="Cambria" panose="02040503050406030204" pitchFamily="18" charset="0"/>
              <a:ea typeface="Cambria" panose="02040503050406030204" pitchFamily="18" charset="0"/>
              <a:cs typeface="Leelawadee UI" panose="020B0502040204020203" pitchFamily="34" charset="-34"/>
            </a:endParaRPr>
          </a:p>
        </p:txBody>
      </p:sp>
    </p:spTree>
    <p:extLst>
      <p:ext uri="{BB962C8B-B14F-4D97-AF65-F5344CB8AC3E}">
        <p14:creationId xmlns:p14="http://schemas.microsoft.com/office/powerpoint/2010/main" val="84468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7" y="309489"/>
            <a:ext cx="11887200" cy="6288259"/>
          </a:xfrm>
          <a:solidFill>
            <a:schemeClr val="accent1">
              <a:lumMod val="20000"/>
              <a:lumOff val="80000"/>
            </a:schemeClr>
          </a:solidFill>
        </p:spPr>
        <p:txBody>
          <a:bodyPr>
            <a:normAutofit/>
          </a:bodyPr>
          <a:lstStyle/>
          <a:p>
            <a:pPr marL="0" indent="0">
              <a:buNone/>
            </a:pPr>
            <a:r>
              <a:rPr lang="ro-RO" b="1" dirty="0" smtClean="0">
                <a:latin typeface="Cambria" panose="02040503050406030204" pitchFamily="18" charset="0"/>
                <a:ea typeface="Cambria" panose="02040503050406030204" pitchFamily="18" charset="0"/>
                <a:cs typeface="Leelawadee UI" panose="020B0502040204020203" pitchFamily="34" charset="-34"/>
              </a:rPr>
              <a:t>Requirements for the writing task:</a:t>
            </a: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smtClean="0">
                <a:latin typeface="Cambria" panose="02040503050406030204" pitchFamily="18" charset="0"/>
              </a:rPr>
              <a:t>examples </a:t>
            </a:r>
            <a:r>
              <a:rPr lang="en-US" b="1" dirty="0">
                <a:latin typeface="Cambria" panose="02040503050406030204" pitchFamily="18" charset="0"/>
              </a:rPr>
              <a:t>of </a:t>
            </a:r>
            <a:r>
              <a:rPr lang="ro-RO" b="1" dirty="0">
                <a:latin typeface="Cambria" panose="02040503050406030204" pitchFamily="18" charset="0"/>
              </a:rPr>
              <a:t>framework</a:t>
            </a:r>
            <a:endParaRPr lang="en-US" b="1" dirty="0">
              <a:latin typeface="Cambria" panose="02040503050406030204" pitchFamily="18" charset="0"/>
            </a:endParaRPr>
          </a:p>
          <a:p>
            <a:pPr marL="0" indent="0">
              <a:buNone/>
            </a:pPr>
            <a:endParaRPr lang="en-US" b="1" dirty="0" smtClean="0">
              <a:latin typeface="Cambria" panose="02040503050406030204" pitchFamily="18" charset="0"/>
              <a:ea typeface="Cambria" panose="02040503050406030204" pitchFamily="18" charset="0"/>
              <a:cs typeface="Leelawadee UI" panose="020B0502040204020203" pitchFamily="34" charset="-34"/>
            </a:endParaRPr>
          </a:p>
          <a:p>
            <a:pPr marL="0" indent="0">
              <a:buNone/>
            </a:pPr>
            <a:endParaRPr lang="ro-RO" dirty="0" smtClean="0">
              <a:latin typeface="Cambria" panose="02040503050406030204" pitchFamily="18" charset="0"/>
              <a:ea typeface="Cambria" panose="02040503050406030204" pitchFamily="18" charset="0"/>
              <a:cs typeface="Leelawadee UI" panose="020B0502040204020203" pitchFamily="34" charset="-34"/>
            </a:endParaRPr>
          </a:p>
        </p:txBody>
      </p:sp>
      <p:sp>
        <p:nvSpPr>
          <p:cNvPr id="2" name="TextBox 1"/>
          <p:cNvSpPr txBox="1"/>
          <p:nvPr/>
        </p:nvSpPr>
        <p:spPr>
          <a:xfrm>
            <a:off x="450162" y="914402"/>
            <a:ext cx="5824029" cy="5632311"/>
          </a:xfrm>
          <a:prstGeom prst="rect">
            <a:avLst/>
          </a:prstGeom>
          <a:noFill/>
        </p:spPr>
        <p:txBody>
          <a:bodyPr wrap="square" rtlCol="0">
            <a:spAutoFit/>
          </a:bodyPr>
          <a:lstStyle/>
          <a:p>
            <a:r>
              <a:rPr lang="ro-RO" b="1" dirty="0" smtClean="0">
                <a:latin typeface="Cambria" panose="02040503050406030204" pitchFamily="18" charset="0"/>
              </a:rPr>
              <a:t>Grammar poems</a:t>
            </a:r>
            <a:endParaRPr lang="en-US" b="1" dirty="0" smtClean="0">
              <a:latin typeface="Cambria" panose="02040503050406030204" pitchFamily="18" charset="0"/>
            </a:endParaRPr>
          </a:p>
          <a:p>
            <a:endParaRPr lang="ru-RU" dirty="0">
              <a:latin typeface="Cambria" panose="02040503050406030204" pitchFamily="18" charset="0"/>
            </a:endParaRPr>
          </a:p>
          <a:p>
            <a:r>
              <a:rPr lang="ro-RO" b="1" dirty="0">
                <a:latin typeface="Cambria" panose="02040503050406030204" pitchFamily="18" charset="0"/>
              </a:rPr>
              <a:t>Aims:</a:t>
            </a:r>
            <a:r>
              <a:rPr lang="ro-RO" dirty="0">
                <a:latin typeface="Cambria" panose="02040503050406030204" pitchFamily="18" charset="0"/>
              </a:rPr>
              <a:t> To reinforce grammar terms through creative writing</a:t>
            </a:r>
            <a:r>
              <a:rPr lang="ro-RO" dirty="0" smtClean="0">
                <a:latin typeface="Cambria" panose="02040503050406030204" pitchFamily="18" charset="0"/>
              </a:rPr>
              <a:t>.</a:t>
            </a:r>
            <a:endParaRPr lang="en-US" dirty="0" smtClean="0">
              <a:latin typeface="Cambria" panose="02040503050406030204" pitchFamily="18" charset="0"/>
            </a:endParaRPr>
          </a:p>
          <a:p>
            <a:endParaRPr lang="ru-RU" dirty="0">
              <a:latin typeface="Cambria" panose="02040503050406030204" pitchFamily="18" charset="0"/>
            </a:endParaRPr>
          </a:p>
          <a:p>
            <a:r>
              <a:rPr lang="ro-RO" b="1" dirty="0">
                <a:latin typeface="Cambria" panose="02040503050406030204" pitchFamily="18" charset="0"/>
              </a:rPr>
              <a:t>Preparation</a:t>
            </a:r>
            <a:r>
              <a:rPr lang="ro-RO" dirty="0">
                <a:latin typeface="Cambria" panose="02040503050406030204" pitchFamily="18" charset="0"/>
              </a:rPr>
              <a:t>: Prepare a poem 'rubric' (i.e. the framework for a poem) that consists solely of parts of speech.</a:t>
            </a:r>
            <a:endParaRPr lang="ru-RU" dirty="0">
              <a:latin typeface="Cambria" panose="02040503050406030204" pitchFamily="18" charset="0"/>
            </a:endParaRPr>
          </a:p>
          <a:p>
            <a:r>
              <a:rPr lang="ro-RO" dirty="0">
                <a:latin typeface="Cambria" panose="02040503050406030204" pitchFamily="18" charset="0"/>
              </a:rPr>
              <a:t> </a:t>
            </a:r>
            <a:endParaRPr lang="en-US" dirty="0" smtClean="0">
              <a:latin typeface="Cambria" panose="02040503050406030204" pitchFamily="18" charset="0"/>
            </a:endParaRPr>
          </a:p>
          <a:p>
            <a:r>
              <a:rPr lang="ro-RO" b="1" dirty="0" smtClean="0">
                <a:latin typeface="Cambria" panose="02040503050406030204" pitchFamily="18" charset="0"/>
              </a:rPr>
              <a:t>1 </a:t>
            </a:r>
            <a:r>
              <a:rPr lang="ro-RO" b="1" dirty="0">
                <a:latin typeface="Cambria" panose="02040503050406030204" pitchFamily="18" charset="0"/>
              </a:rPr>
              <a:t>article + noun</a:t>
            </a:r>
            <a:endParaRPr lang="ru-RU" b="1" dirty="0">
              <a:latin typeface="Cambria" panose="02040503050406030204" pitchFamily="18" charset="0"/>
            </a:endParaRPr>
          </a:p>
          <a:p>
            <a:r>
              <a:rPr lang="ro-RO" dirty="0">
                <a:latin typeface="Cambria" panose="02040503050406030204" pitchFamily="18" charset="0"/>
              </a:rPr>
              <a:t>2 participle, participle, participle</a:t>
            </a:r>
            <a:endParaRPr lang="ru-RU" dirty="0">
              <a:latin typeface="Cambria" panose="02040503050406030204" pitchFamily="18" charset="0"/>
            </a:endParaRPr>
          </a:p>
          <a:p>
            <a:r>
              <a:rPr lang="ro-RO" dirty="0">
                <a:latin typeface="Cambria" panose="02040503050406030204" pitchFamily="18" charset="0"/>
              </a:rPr>
              <a:t>3 adjective, adjective</a:t>
            </a:r>
            <a:endParaRPr lang="ru-RU" dirty="0">
              <a:latin typeface="Cambria" panose="02040503050406030204" pitchFamily="18" charset="0"/>
            </a:endParaRPr>
          </a:p>
          <a:p>
            <a:r>
              <a:rPr lang="ro-RO" dirty="0">
                <a:latin typeface="Cambria" panose="02040503050406030204" pitchFamily="18" charset="0"/>
              </a:rPr>
              <a:t>4 repeat 1</a:t>
            </a:r>
            <a:endParaRPr lang="ru-RU" dirty="0">
              <a:latin typeface="Cambria" panose="02040503050406030204" pitchFamily="18" charset="0"/>
            </a:endParaRPr>
          </a:p>
          <a:p>
            <a:r>
              <a:rPr lang="ro-RO" dirty="0">
                <a:latin typeface="Cambria" panose="02040503050406030204" pitchFamily="18" charset="0"/>
              </a:rPr>
              <a:t>5 pronoun + verb</a:t>
            </a:r>
            <a:endParaRPr lang="ru-RU" dirty="0">
              <a:latin typeface="Cambria" panose="02040503050406030204" pitchFamily="18" charset="0"/>
            </a:endParaRPr>
          </a:p>
          <a:p>
            <a:r>
              <a:rPr lang="ro-RO" dirty="0">
                <a:latin typeface="Cambria" panose="02040503050406030204" pitchFamily="18" charset="0"/>
              </a:rPr>
              <a:t>6 pronoun + verb</a:t>
            </a:r>
            <a:endParaRPr lang="ru-RU" dirty="0">
              <a:latin typeface="Cambria" panose="02040503050406030204" pitchFamily="18" charset="0"/>
            </a:endParaRPr>
          </a:p>
          <a:p>
            <a:r>
              <a:rPr lang="ro-RO" dirty="0">
                <a:latin typeface="Cambria" panose="02040503050406030204" pitchFamily="18" charset="0"/>
              </a:rPr>
              <a:t>7 pronoun + always/never/still + verb</a:t>
            </a:r>
            <a:endParaRPr lang="ru-RU" dirty="0">
              <a:latin typeface="Cambria" panose="02040503050406030204" pitchFamily="18" charset="0"/>
            </a:endParaRPr>
          </a:p>
          <a:p>
            <a:r>
              <a:rPr lang="ro-RO" dirty="0">
                <a:latin typeface="Cambria" panose="02040503050406030204" pitchFamily="18" charset="0"/>
              </a:rPr>
              <a:t>8 repeat 1</a:t>
            </a:r>
            <a:endParaRPr lang="ru-RU" dirty="0">
              <a:latin typeface="Cambria" panose="02040503050406030204" pitchFamily="18" charset="0"/>
            </a:endParaRPr>
          </a:p>
          <a:p>
            <a:r>
              <a:rPr lang="ro-RO" dirty="0">
                <a:latin typeface="Cambria" panose="02040503050406030204" pitchFamily="18" charset="0"/>
              </a:rPr>
              <a:t>9 repeat 3</a:t>
            </a:r>
            <a:endParaRPr lang="ru-RU" dirty="0">
              <a:latin typeface="Cambria" panose="02040503050406030204" pitchFamily="18" charset="0"/>
            </a:endParaRPr>
          </a:p>
          <a:p>
            <a:r>
              <a:rPr lang="ro-RO" dirty="0">
                <a:latin typeface="Cambria" panose="02040503050406030204" pitchFamily="18" charset="0"/>
              </a:rPr>
              <a:t>10 repeat 2</a:t>
            </a:r>
            <a:endParaRPr lang="ru-RU" dirty="0">
              <a:latin typeface="Cambria" panose="02040503050406030204" pitchFamily="18" charset="0"/>
            </a:endParaRPr>
          </a:p>
          <a:p>
            <a:endParaRPr lang="en-US" dirty="0" smtClean="0"/>
          </a:p>
          <a:p>
            <a:endParaRPr lang="ru-RU" dirty="0"/>
          </a:p>
        </p:txBody>
      </p:sp>
      <p:sp>
        <p:nvSpPr>
          <p:cNvPr id="4" name="TextBox 3"/>
          <p:cNvSpPr txBox="1"/>
          <p:nvPr/>
        </p:nvSpPr>
        <p:spPr>
          <a:xfrm>
            <a:off x="6274191" y="985589"/>
            <a:ext cx="5584874" cy="5416868"/>
          </a:xfrm>
          <a:prstGeom prst="rect">
            <a:avLst/>
          </a:prstGeom>
          <a:noFill/>
        </p:spPr>
        <p:txBody>
          <a:bodyPr wrap="square" rtlCol="0">
            <a:spAutoFit/>
          </a:bodyPr>
          <a:lstStyle/>
          <a:p>
            <a:r>
              <a:rPr lang="ro-RO" b="1" dirty="0">
                <a:latin typeface="Cambria" panose="02040503050406030204" pitchFamily="18" charset="0"/>
              </a:rPr>
              <a:t>Procedure</a:t>
            </a:r>
            <a:endParaRPr lang="ru-RU" b="1" dirty="0">
              <a:latin typeface="Cambria" panose="02040503050406030204" pitchFamily="18" charset="0"/>
            </a:endParaRPr>
          </a:p>
          <a:p>
            <a:r>
              <a:rPr lang="ro-RO" dirty="0">
                <a:latin typeface="Cambria" panose="02040503050406030204" pitchFamily="18" charset="0"/>
              </a:rPr>
              <a:t>1 </a:t>
            </a:r>
            <a:r>
              <a:rPr lang="ro-RO" sz="1600" dirty="0">
                <a:latin typeface="Cambria" panose="02040503050406030204" pitchFamily="18" charset="0"/>
              </a:rPr>
              <a:t>Write the rubric on the board, and check that the learners are familiar with the names of the different parts of speech.</a:t>
            </a:r>
            <a:endParaRPr lang="ru-RU" sz="1600" dirty="0">
              <a:latin typeface="Cambria" panose="02040503050406030204" pitchFamily="18" charset="0"/>
            </a:endParaRPr>
          </a:p>
          <a:p>
            <a:r>
              <a:rPr lang="ro-RO" sz="1600" dirty="0">
                <a:latin typeface="Cambria" panose="02040503050406030204" pitchFamily="18" charset="0"/>
              </a:rPr>
              <a:t>2 Tell them that this is the model for a poem. The first line is the title of the poem, </a:t>
            </a:r>
            <a:r>
              <a:rPr lang="en-US" sz="1600" dirty="0" smtClean="0">
                <a:latin typeface="Cambria" panose="02040503050406030204" pitchFamily="18" charset="0"/>
              </a:rPr>
              <a:t>e.g.</a:t>
            </a:r>
            <a:r>
              <a:rPr lang="ro-RO" sz="1600" dirty="0" smtClean="0">
                <a:latin typeface="Cambria" panose="02040503050406030204" pitchFamily="18" charset="0"/>
              </a:rPr>
              <a:t>: </a:t>
            </a:r>
            <a:r>
              <a:rPr lang="ro-RO" sz="1600" dirty="0">
                <a:latin typeface="Cambria" panose="02040503050406030204" pitchFamily="18" charset="0"/>
              </a:rPr>
              <a:t>The Sea, A Forest, The Sharks, etc.</a:t>
            </a:r>
            <a:endParaRPr lang="ru-RU" sz="1600" dirty="0">
              <a:latin typeface="Cambria" panose="02040503050406030204" pitchFamily="18" charset="0"/>
            </a:endParaRPr>
          </a:p>
          <a:p>
            <a:r>
              <a:rPr lang="ro-RO" sz="1600" dirty="0">
                <a:latin typeface="Cambria" panose="02040503050406030204" pitchFamily="18" charset="0"/>
              </a:rPr>
              <a:t>3 Learners work individually or in pairs to compose their poems.</a:t>
            </a:r>
            <a:endParaRPr lang="ru-RU" sz="1600" dirty="0">
              <a:latin typeface="Cambria" panose="02040503050406030204" pitchFamily="18" charset="0"/>
            </a:endParaRPr>
          </a:p>
          <a:p>
            <a:r>
              <a:rPr lang="ro-RO" sz="1600" dirty="0">
                <a:latin typeface="Cambria" panose="02040503050406030204" pitchFamily="18" charset="0"/>
              </a:rPr>
              <a:t>4 They then exchange poems, or the poems can be illustrated and displayed around the room. </a:t>
            </a:r>
            <a:endParaRPr lang="en-US" sz="1600" dirty="0" smtClean="0">
              <a:latin typeface="Cambria" panose="02040503050406030204" pitchFamily="18" charset="0"/>
            </a:endParaRPr>
          </a:p>
          <a:p>
            <a:endParaRPr lang="ru-RU" dirty="0">
              <a:latin typeface="Cambria" panose="02040503050406030204" pitchFamily="18" charset="0"/>
            </a:endParaRPr>
          </a:p>
          <a:p>
            <a:r>
              <a:rPr lang="ro-RO" dirty="0" smtClean="0">
                <a:latin typeface="Cambria" panose="02040503050406030204" pitchFamily="18" charset="0"/>
              </a:rPr>
              <a:t>Example</a:t>
            </a:r>
            <a:r>
              <a:rPr lang="en-US" dirty="0" smtClean="0">
                <a:latin typeface="Cambria" panose="02040503050406030204" pitchFamily="18" charset="0"/>
              </a:rPr>
              <a:t>:</a:t>
            </a:r>
            <a:r>
              <a:rPr lang="ro-RO" dirty="0" smtClean="0">
                <a:latin typeface="Cambria" panose="02040503050406030204" pitchFamily="18" charset="0"/>
              </a:rPr>
              <a:t> </a:t>
            </a:r>
            <a:r>
              <a:rPr lang="ro-RO" b="1" dirty="0">
                <a:latin typeface="Cambria" panose="02040503050406030204" pitchFamily="18" charset="0"/>
              </a:rPr>
              <a:t>The Sea</a:t>
            </a:r>
            <a:endParaRPr lang="ru-RU" b="1"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Smiling</a:t>
            </a:r>
            <a:r>
              <a:rPr lang="ro-RO" dirty="0">
                <a:latin typeface="Cambria" panose="02040503050406030204" pitchFamily="18" charset="0"/>
              </a:rPr>
              <a:t>, frowning, laughing </a:t>
            </a:r>
            <a:endParaRPr lang="en-US" dirty="0" smtClean="0">
              <a:latin typeface="Cambria" panose="02040503050406030204" pitchFamily="18" charset="0"/>
            </a:endParaRPr>
          </a:p>
          <a:p>
            <a:r>
              <a:rPr lang="en-US" dirty="0">
                <a:latin typeface="Cambria" panose="02040503050406030204" pitchFamily="18" charset="0"/>
              </a:rPr>
              <a:t> </a:t>
            </a:r>
            <a:r>
              <a:rPr lang="en-US" dirty="0" smtClean="0">
                <a:latin typeface="Cambria" panose="02040503050406030204" pitchFamily="18" charset="0"/>
              </a:rPr>
              <a:t>                  </a:t>
            </a:r>
            <a:r>
              <a:rPr lang="ro-RO" dirty="0" smtClean="0">
                <a:latin typeface="Cambria" panose="02040503050406030204" pitchFamily="18" charset="0"/>
              </a:rPr>
              <a:t>Angry</a:t>
            </a:r>
            <a:r>
              <a:rPr lang="ro-RO" dirty="0">
                <a:latin typeface="Cambria" panose="02040503050406030204" pitchFamily="18" charset="0"/>
              </a:rPr>
              <a:t>, joyful</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The </a:t>
            </a:r>
            <a:r>
              <a:rPr lang="ro-RO" dirty="0">
                <a:latin typeface="Cambria" panose="02040503050406030204" pitchFamily="18" charset="0"/>
              </a:rPr>
              <a:t>sea</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 </a:t>
            </a:r>
            <a:r>
              <a:rPr lang="ro-RO" dirty="0">
                <a:latin typeface="Cambria" panose="02040503050406030204" pitchFamily="18" charset="0"/>
              </a:rPr>
              <a:t>comes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a:t>
            </a:r>
            <a:r>
              <a:rPr lang="en-US" dirty="0" smtClean="0">
                <a:latin typeface="Cambria" panose="02040503050406030204" pitchFamily="18" charset="0"/>
              </a:rPr>
              <a:t>  goes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 </a:t>
            </a:r>
            <a:r>
              <a:rPr lang="ro-RO" dirty="0">
                <a:latin typeface="Cambria" panose="02040503050406030204" pitchFamily="18" charset="0"/>
              </a:rPr>
              <a:t>never sleeps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The </a:t>
            </a:r>
            <a:r>
              <a:rPr lang="ro-RO" dirty="0">
                <a:latin typeface="Cambria" panose="02040503050406030204" pitchFamily="18" charset="0"/>
              </a:rPr>
              <a:t>sea</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Angry</a:t>
            </a:r>
            <a:r>
              <a:rPr lang="ro-RO" dirty="0">
                <a:latin typeface="Cambria" panose="02040503050406030204" pitchFamily="18" charset="0"/>
              </a:rPr>
              <a:t>, joyful</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Smiling</a:t>
            </a:r>
            <a:r>
              <a:rPr lang="ro-RO" dirty="0">
                <a:latin typeface="Cambria" panose="02040503050406030204" pitchFamily="18" charset="0"/>
              </a:rPr>
              <a:t>, frowning, laughing</a:t>
            </a:r>
            <a:endParaRPr lang="ru-RU" dirty="0">
              <a:latin typeface="Cambria" panose="02040503050406030204" pitchFamily="18" charset="0"/>
            </a:endParaRPr>
          </a:p>
        </p:txBody>
      </p:sp>
    </p:spTree>
    <p:extLst>
      <p:ext uri="{BB962C8B-B14F-4D97-AF65-F5344CB8AC3E}">
        <p14:creationId xmlns:p14="http://schemas.microsoft.com/office/powerpoint/2010/main" val="3412472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95" y="466928"/>
            <a:ext cx="10828506" cy="5710035"/>
          </a:xfrm>
          <a:solidFill>
            <a:schemeClr val="accent1">
              <a:lumMod val="20000"/>
              <a:lumOff val="80000"/>
            </a:schemeClr>
          </a:solidFill>
        </p:spPr>
        <p:txBody>
          <a:bodyPr>
            <a:normAutofit/>
          </a:bodyPr>
          <a:lstStyle/>
          <a:p>
            <a:pPr marL="0" indent="0">
              <a:buNone/>
            </a:pPr>
            <a:r>
              <a:rPr lang="en-US" sz="2400" b="1" dirty="0">
                <a:latin typeface="Cambria" panose="02040503050406030204" pitchFamily="18" charset="0"/>
                <a:ea typeface="Cambria" panose="02040503050406030204" pitchFamily="18" charset="0"/>
              </a:rPr>
              <a:t>Ideas for generating ideas</a:t>
            </a:r>
          </a:p>
          <a:p>
            <a:pPr marL="0" indent="0">
              <a:buNone/>
            </a:pPr>
            <a:r>
              <a:rPr lang="en-US" sz="2000" b="1" dirty="0" smtClean="0">
                <a:latin typeface="Cambria" panose="02040503050406030204" pitchFamily="18" charset="0"/>
                <a:ea typeface="Cambria" panose="02040503050406030204" pitchFamily="18" charset="0"/>
              </a:rPr>
              <a:t>Brainstorming</a:t>
            </a:r>
            <a:r>
              <a:rPr lang="ro-RO" sz="1800" b="1" dirty="0" smtClean="0">
                <a:latin typeface="Cambria" panose="02040503050406030204" pitchFamily="18" charset="0"/>
                <a:ea typeface="Cambria" panose="02040503050406030204" pitchFamily="18" charset="0"/>
              </a:rPr>
              <a:t> - </a:t>
            </a:r>
            <a:r>
              <a:rPr lang="en-US" sz="1800" dirty="0" smtClean="0">
                <a:latin typeface="Cambria" panose="02040503050406030204" pitchFamily="18" charset="0"/>
                <a:ea typeface="Cambria" panose="02040503050406030204" pitchFamily="18" charset="0"/>
              </a:rPr>
              <a:t>'opening </a:t>
            </a:r>
            <a:r>
              <a:rPr lang="en-US" sz="1800" dirty="0">
                <a:latin typeface="Cambria" panose="02040503050406030204" pitchFamily="18" charset="0"/>
                <a:ea typeface="Cambria" panose="02040503050406030204" pitchFamily="18" charset="0"/>
              </a:rPr>
              <a:t>your mind and letting ideas pour </a:t>
            </a:r>
            <a:r>
              <a:rPr lang="en-US" sz="1800" dirty="0" smtClean="0">
                <a:latin typeface="Cambria" panose="02040503050406030204" pitchFamily="18" charset="0"/>
                <a:ea typeface="Cambria" panose="02040503050406030204" pitchFamily="18" charset="0"/>
              </a:rPr>
              <a:t>out’. </a:t>
            </a:r>
            <a:endParaRPr lang="en-US" sz="1800" dirty="0">
              <a:latin typeface="Cambria" panose="02040503050406030204" pitchFamily="18" charset="0"/>
              <a:ea typeface="Cambria" panose="02040503050406030204" pitchFamily="18" charset="0"/>
            </a:endParaRPr>
          </a:p>
          <a:p>
            <a:pPr marL="342900" indent="-342900">
              <a:spcBef>
                <a:spcPts val="600"/>
              </a:spcBef>
              <a:buFont typeface="+mj-lt"/>
              <a:buAutoNum type="arabicPeriod"/>
            </a:pPr>
            <a:r>
              <a:rPr lang="en-US" sz="1800" dirty="0">
                <a:latin typeface="Cambria" panose="02040503050406030204" pitchFamily="18" charset="0"/>
                <a:ea typeface="Cambria" panose="02040503050406030204" pitchFamily="18" charset="0"/>
              </a:rPr>
              <a:t>Write the topic or title in a circle in the middle of the </a:t>
            </a:r>
            <a:r>
              <a:rPr lang="en-US" sz="1800" dirty="0" smtClean="0">
                <a:latin typeface="Cambria" panose="02040503050406030204" pitchFamily="18" charset="0"/>
                <a:ea typeface="Cambria" panose="02040503050406030204" pitchFamily="18" charset="0"/>
              </a:rPr>
              <a:t>board.</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Tell </a:t>
            </a:r>
            <a:r>
              <a:rPr lang="en-US" sz="1800" dirty="0">
                <a:latin typeface="Cambria" panose="02040503050406030204" pitchFamily="18" charset="0"/>
                <a:ea typeface="Cambria" panose="02040503050406030204" pitchFamily="18" charset="0"/>
              </a:rPr>
              <a:t>students to call out anything that comes to mind connected with the topic.</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Write </a:t>
            </a:r>
            <a:r>
              <a:rPr lang="en-US" sz="1800" dirty="0">
                <a:latin typeface="Cambria" panose="02040503050406030204" pitchFamily="18" charset="0"/>
                <a:ea typeface="Cambria" panose="02040503050406030204" pitchFamily="18" charset="0"/>
              </a:rPr>
              <a:t>up everything on the board.</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There </a:t>
            </a:r>
            <a:r>
              <a:rPr lang="en-US" sz="1800" dirty="0">
                <a:latin typeface="Cambria" panose="02040503050406030204" pitchFamily="18" charset="0"/>
                <a:ea typeface="Cambria" panose="02040503050406030204" pitchFamily="18" charset="0"/>
              </a:rPr>
              <a:t>should be no discussion or comments (especially derogatory ones!) </a:t>
            </a:r>
            <a:r>
              <a:rPr lang="en-US" sz="1800" dirty="0" smtClean="0">
                <a:latin typeface="Cambria" panose="02040503050406030204" pitchFamily="18" charset="0"/>
                <a:ea typeface="Cambria" panose="02040503050406030204" pitchFamily="18" charset="0"/>
              </a:rPr>
              <a:t>- just </a:t>
            </a:r>
            <a:r>
              <a:rPr lang="en-US" sz="1800" dirty="0">
                <a:latin typeface="Cambria" panose="02040503050406030204" pitchFamily="18" charset="0"/>
                <a:ea typeface="Cambria" panose="02040503050406030204" pitchFamily="18" charset="0"/>
              </a:rPr>
              <a:t>ideas</a:t>
            </a:r>
            <a:r>
              <a:rPr lang="en-US" sz="1800" dirty="0" smtClean="0">
                <a:latin typeface="Cambria" panose="02040503050406030204" pitchFamily="18" charset="0"/>
                <a:ea typeface="Cambria" panose="02040503050406030204" pitchFamily="18" charset="0"/>
              </a:rPr>
              <a:t>.</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After writing ideas on the board, invite </a:t>
            </a:r>
            <a:r>
              <a:rPr lang="en-US" sz="1800" dirty="0">
                <a:latin typeface="Cambria" panose="02040503050406030204" pitchFamily="18" charset="0"/>
                <a:ea typeface="Cambria" panose="02040503050406030204" pitchFamily="18" charset="0"/>
              </a:rPr>
              <a:t>students to select ideas they like and can use, or maybe allow some discussion time in groups to continue the </a:t>
            </a:r>
            <a:r>
              <a:rPr lang="en-US" sz="1800" i="1" dirty="0">
                <a:latin typeface="Cambria" panose="02040503050406030204" pitchFamily="18" charset="0"/>
                <a:ea typeface="Cambria" panose="02040503050406030204" pitchFamily="18" charset="0"/>
              </a:rPr>
              <a:t>sifting </a:t>
            </a:r>
            <a:r>
              <a:rPr lang="en-US" sz="1800" i="1" dirty="0" smtClean="0">
                <a:latin typeface="Cambria" panose="02040503050406030204" pitchFamily="18" charset="0"/>
                <a:ea typeface="Cambria" panose="02040503050406030204" pitchFamily="18" charset="0"/>
              </a:rPr>
              <a:t>process</a:t>
            </a:r>
            <a:r>
              <a:rPr lang="en-US" sz="1800" dirty="0" smtClean="0">
                <a:latin typeface="Cambria" panose="02040503050406030204" pitchFamily="18" charset="0"/>
                <a:ea typeface="Cambria" panose="02040503050406030204" pitchFamily="18" charset="0"/>
              </a:rPr>
              <a:t>.</a:t>
            </a:r>
          </a:p>
          <a:p>
            <a:pPr marL="0" indent="0">
              <a:spcBef>
                <a:spcPts val="600"/>
              </a:spcBef>
              <a:buNone/>
            </a:pPr>
            <a:endParaRPr lang="en-US" sz="1800" dirty="0">
              <a:latin typeface="Cambria" panose="02040503050406030204" pitchFamily="18" charset="0"/>
              <a:ea typeface="Cambria" panose="02040503050406030204" pitchFamily="18" charset="0"/>
            </a:endParaRPr>
          </a:p>
          <a:p>
            <a:pPr marL="0" indent="0">
              <a:spcBef>
                <a:spcPts val="600"/>
              </a:spcBef>
              <a:buNone/>
            </a:pPr>
            <a:r>
              <a:rPr lang="en-US" sz="1800" b="1" dirty="0" smtClean="0">
                <a:latin typeface="Cambria" panose="02040503050406030204" pitchFamily="18" charset="0"/>
                <a:ea typeface="Cambria" panose="02040503050406030204" pitchFamily="18" charset="0"/>
              </a:rPr>
              <a:t>Text-starters </a:t>
            </a:r>
          </a:p>
          <a:p>
            <a:pPr marL="0" indent="0">
              <a:spcBef>
                <a:spcPts val="600"/>
              </a:spcBef>
              <a:buNone/>
            </a:pPr>
            <a:r>
              <a:rPr lang="en-US" sz="1800" dirty="0" smtClean="0">
                <a:latin typeface="Cambria" panose="02040503050406030204" pitchFamily="18" charset="0"/>
                <a:ea typeface="Cambria" panose="02040503050406030204" pitchFamily="18" charset="0"/>
              </a:rPr>
              <a:t>A </a:t>
            </a:r>
            <a:r>
              <a:rPr lang="en-US" sz="1800" dirty="0">
                <a:latin typeface="Cambria" panose="02040503050406030204" pitchFamily="18" charset="0"/>
                <a:ea typeface="Cambria" panose="02040503050406030204" pitchFamily="18" charset="0"/>
              </a:rPr>
              <a:t>lot of real-life writing involves looking at other texts and </a:t>
            </a:r>
            <a:r>
              <a:rPr lang="en-US" sz="1800" dirty="0" smtClean="0">
                <a:latin typeface="Cambria" panose="02040503050406030204" pitchFamily="18" charset="0"/>
                <a:ea typeface="Cambria" panose="02040503050406030204" pitchFamily="18" charset="0"/>
              </a:rPr>
              <a:t>summarizing, </a:t>
            </a:r>
            <a:r>
              <a:rPr lang="en-US" sz="1800" dirty="0">
                <a:latin typeface="Cambria" panose="02040503050406030204" pitchFamily="18" charset="0"/>
                <a:ea typeface="Cambria" panose="02040503050406030204" pitchFamily="18" charset="0"/>
              </a:rPr>
              <a:t>reporting, responding to </a:t>
            </a:r>
            <a:r>
              <a:rPr lang="en-US" sz="1800" dirty="0" smtClean="0">
                <a:latin typeface="Cambria" panose="02040503050406030204" pitchFamily="18" charset="0"/>
                <a:ea typeface="Cambria" panose="02040503050406030204" pitchFamily="18" charset="0"/>
              </a:rPr>
              <a:t>them, </a:t>
            </a:r>
            <a:r>
              <a:rPr lang="en-US" sz="1800" dirty="0">
                <a:latin typeface="Cambria" panose="02040503050406030204" pitchFamily="18" charset="0"/>
                <a:ea typeface="Cambria" panose="02040503050406030204" pitchFamily="18" charset="0"/>
              </a:rPr>
              <a:t>selecting ideas from them commenting on </a:t>
            </a:r>
            <a:r>
              <a:rPr lang="en-US" sz="1800" dirty="0" smtClean="0">
                <a:latin typeface="Cambria" panose="02040503050406030204" pitchFamily="18" charset="0"/>
                <a:ea typeface="Cambria" panose="02040503050406030204" pitchFamily="18" charset="0"/>
              </a:rPr>
              <a:t>them. The </a:t>
            </a:r>
            <a:r>
              <a:rPr lang="en-US" sz="1800" dirty="0">
                <a:latin typeface="Cambria" panose="02040503050406030204" pitchFamily="18" charset="0"/>
                <a:ea typeface="Cambria" panose="02040503050406030204" pitchFamily="18" charset="0"/>
              </a:rPr>
              <a:t>actual content of 'text-starts' </a:t>
            </a:r>
            <a:r>
              <a:rPr lang="en-US" sz="1800" dirty="0" smtClean="0">
                <a:latin typeface="Cambria" panose="02040503050406030204" pitchFamily="18" charset="0"/>
                <a:ea typeface="Cambria" panose="02040503050406030204" pitchFamily="18" charset="0"/>
              </a:rPr>
              <a:t>provides </a:t>
            </a:r>
            <a:r>
              <a:rPr lang="en-US" sz="1800" dirty="0">
                <a:latin typeface="Cambria" panose="02040503050406030204" pitchFamily="18" charset="0"/>
                <a:ea typeface="Cambria" panose="02040503050406030204" pitchFamily="18" charset="0"/>
              </a:rPr>
              <a:t>a lot of support for the writer </a:t>
            </a:r>
            <a:r>
              <a:rPr lang="en-US" sz="1800" dirty="0" smtClean="0">
                <a:latin typeface="Cambria" panose="02040503050406030204" pitchFamily="18" charset="0"/>
                <a:ea typeface="Cambria" panose="02040503050406030204" pitchFamily="18" charset="0"/>
              </a:rPr>
              <a:t>in </a:t>
            </a:r>
            <a:r>
              <a:rPr lang="en-US" sz="1800" dirty="0">
                <a:latin typeface="Cambria" panose="02040503050406030204" pitchFamily="18" charset="0"/>
                <a:ea typeface="Cambria" panose="02040503050406030204" pitchFamily="18" charset="0"/>
              </a:rPr>
              <a:t>that there is something concrete to deal with and many ideas are </a:t>
            </a:r>
            <a:r>
              <a:rPr lang="en-US" sz="1800" dirty="0" smtClean="0">
                <a:latin typeface="Cambria" panose="02040503050406030204" pitchFamily="18" charset="0"/>
                <a:ea typeface="Cambria" panose="02040503050406030204" pitchFamily="18" charset="0"/>
              </a:rPr>
              <a:t>already formulated </a:t>
            </a:r>
            <a:r>
              <a:rPr lang="en-US" sz="1800" dirty="0">
                <a:latin typeface="Cambria" panose="02040503050406030204" pitchFamily="18" charset="0"/>
                <a:ea typeface="Cambria" panose="02040503050406030204" pitchFamily="18" charset="0"/>
              </a:rPr>
              <a:t>and mainly need a response or opinion, rather than original thought.</a:t>
            </a:r>
          </a:p>
          <a:p>
            <a:pPr marL="457200" lvl="1" indent="0">
              <a:spcBef>
                <a:spcPts val="600"/>
              </a:spcBef>
              <a:buNone/>
            </a:pPr>
            <a:r>
              <a:rPr lang="en-US" sz="1800" b="1" dirty="0" smtClean="0">
                <a:latin typeface="Cambria" panose="02040503050406030204" pitchFamily="18" charset="0"/>
                <a:ea typeface="Cambria" panose="02040503050406030204" pitchFamily="18" charset="0"/>
              </a:rPr>
              <a:t>E.g. Resource material - </a:t>
            </a:r>
            <a:r>
              <a:rPr lang="en-US" sz="1800" dirty="0" smtClean="0">
                <a:latin typeface="Cambria" panose="02040503050406030204" pitchFamily="18" charset="0"/>
                <a:ea typeface="Cambria" panose="02040503050406030204" pitchFamily="18" charset="0"/>
              </a:rPr>
              <a:t>Information </a:t>
            </a:r>
            <a:r>
              <a:rPr lang="en-US" sz="1800" dirty="0">
                <a:latin typeface="Cambria" panose="02040503050406030204" pitchFamily="18" charset="0"/>
                <a:ea typeface="Cambria" panose="02040503050406030204" pitchFamily="18" charset="0"/>
              </a:rPr>
              <a:t>about a holiday location (pictures, description, list of attractions, </a:t>
            </a:r>
            <a:r>
              <a:rPr lang="en-US" sz="1800" dirty="0" smtClean="0">
                <a:latin typeface="Cambria" panose="02040503050406030204" pitchFamily="18" charset="0"/>
                <a:ea typeface="Cambria" panose="02040503050406030204" pitchFamily="18" charset="0"/>
              </a:rPr>
              <a:t>etc.)</a:t>
            </a:r>
            <a:endParaRPr lang="en-US" sz="1800" dirty="0">
              <a:latin typeface="Cambria" panose="02040503050406030204" pitchFamily="18" charset="0"/>
              <a:ea typeface="Cambria" panose="02040503050406030204" pitchFamily="18" charset="0"/>
            </a:endParaRPr>
          </a:p>
          <a:p>
            <a:pPr marL="457200" lvl="1" indent="0">
              <a:spcBef>
                <a:spcPts val="600"/>
              </a:spcBef>
              <a:buNone/>
            </a:pPr>
            <a:r>
              <a:rPr lang="en-US" sz="1800" dirty="0" smtClean="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Writing task - </a:t>
            </a:r>
            <a:r>
              <a:rPr lang="en-US" sz="1800" dirty="0">
                <a:latin typeface="Cambria" panose="02040503050406030204" pitchFamily="18" charset="0"/>
                <a:ea typeface="Cambria" panose="02040503050406030204" pitchFamily="18" charset="0"/>
              </a:rPr>
              <a:t>You are the copy-writer for the local tourist board. Write a two-paragraph advertisement for the place to encourage more visitors to come.</a:t>
            </a:r>
            <a:endParaRPr lang="ro-RO"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7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9573" y="3405861"/>
            <a:ext cx="2441643" cy="646331"/>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a) p</a:t>
            </a:r>
            <a:r>
              <a:rPr lang="ro-RO" i="1" dirty="0" smtClean="0">
                <a:latin typeface="Cambria" panose="02040503050406030204" pitchFamily="18" charset="0"/>
                <a:ea typeface="Cambria" panose="02040503050406030204" pitchFamily="18" charset="0"/>
              </a:rPr>
              <a:t>roject </a:t>
            </a:r>
            <a:r>
              <a:rPr lang="en-US" i="1" dirty="0">
                <a:latin typeface="Cambria" panose="02040503050406030204" pitchFamily="18" charset="0"/>
                <a:ea typeface="Cambria" panose="02040503050406030204" pitchFamily="18" charset="0"/>
              </a:rPr>
              <a:t>work </a:t>
            </a:r>
            <a:r>
              <a:rPr lang="en-US" i="1" dirty="0" smtClean="0">
                <a:latin typeface="Cambria" panose="02040503050406030204" pitchFamily="18" charset="0"/>
                <a:ea typeface="Cambria" panose="02040503050406030204" pitchFamily="18" charset="0"/>
              </a:rPr>
              <a:t>products</a:t>
            </a:r>
            <a:r>
              <a:rPr lang="ro-RO" i="1" dirty="0" smtClean="0">
                <a:latin typeface="Cambria" panose="02040503050406030204" pitchFamily="18" charset="0"/>
                <a:ea typeface="Cambria" panose="02040503050406030204" pitchFamily="18" charset="0"/>
              </a:rPr>
              <a:t>/reports</a:t>
            </a:r>
            <a:endParaRPr lang="ro-RO" dirty="0"/>
          </a:p>
        </p:txBody>
      </p:sp>
      <p:sp>
        <p:nvSpPr>
          <p:cNvPr id="4" name="TextBox 3"/>
          <p:cNvSpPr txBox="1"/>
          <p:nvPr/>
        </p:nvSpPr>
        <p:spPr>
          <a:xfrm>
            <a:off x="4455265" y="3482508"/>
            <a:ext cx="1926076" cy="369332"/>
          </a:xfrm>
          <a:prstGeom prst="rect">
            <a:avLst/>
          </a:prstGeom>
          <a:noFill/>
        </p:spPr>
        <p:txBody>
          <a:bodyPr wrap="square" rtlCol="0">
            <a:spAutoFit/>
          </a:bodyPr>
          <a:lstStyle/>
          <a:p>
            <a:r>
              <a:rPr lang="en-US" dirty="0" smtClean="0"/>
              <a:t>b) CV/r</a:t>
            </a:r>
            <a:r>
              <a:rPr lang="ro-RO" dirty="0" smtClean="0"/>
              <a:t>esume</a:t>
            </a:r>
            <a:endParaRPr lang="ro-RO" dirty="0"/>
          </a:p>
        </p:txBody>
      </p:sp>
      <p:pic>
        <p:nvPicPr>
          <p:cNvPr id="5" name="Picture 4"/>
          <p:cNvPicPr>
            <a:picLocks noChangeAspect="1"/>
          </p:cNvPicPr>
          <p:nvPr/>
        </p:nvPicPr>
        <p:blipFill>
          <a:blip r:embed="rId2"/>
          <a:stretch>
            <a:fillRect/>
          </a:stretch>
        </p:blipFill>
        <p:spPr>
          <a:xfrm>
            <a:off x="729573" y="217485"/>
            <a:ext cx="2577831" cy="3167741"/>
          </a:xfrm>
          <a:prstGeom prst="rect">
            <a:avLst/>
          </a:prstGeom>
        </p:spPr>
      </p:pic>
      <p:pic>
        <p:nvPicPr>
          <p:cNvPr id="6" name="Picture 5"/>
          <p:cNvPicPr>
            <a:picLocks noChangeAspect="1"/>
          </p:cNvPicPr>
          <p:nvPr/>
        </p:nvPicPr>
        <p:blipFill>
          <a:blip r:embed="rId3"/>
          <a:stretch>
            <a:fillRect/>
          </a:stretch>
        </p:blipFill>
        <p:spPr>
          <a:xfrm>
            <a:off x="4455264" y="155647"/>
            <a:ext cx="2254255" cy="3180942"/>
          </a:xfrm>
          <a:prstGeom prst="rect">
            <a:avLst/>
          </a:prstGeom>
        </p:spPr>
      </p:pic>
      <p:pic>
        <p:nvPicPr>
          <p:cNvPr id="7" name="Picture 6"/>
          <p:cNvPicPr>
            <a:picLocks noChangeAspect="1"/>
          </p:cNvPicPr>
          <p:nvPr/>
        </p:nvPicPr>
        <p:blipFill rotWithShape="1">
          <a:blip r:embed="rId4"/>
          <a:srcRect t="6845" r="13281"/>
          <a:stretch/>
        </p:blipFill>
        <p:spPr>
          <a:xfrm>
            <a:off x="8253509" y="3929678"/>
            <a:ext cx="2839221" cy="1836381"/>
          </a:xfrm>
          <a:prstGeom prst="rect">
            <a:avLst/>
          </a:prstGeom>
        </p:spPr>
      </p:pic>
      <p:sp>
        <p:nvSpPr>
          <p:cNvPr id="8" name="TextBox 7"/>
          <p:cNvSpPr txBox="1"/>
          <p:nvPr/>
        </p:nvSpPr>
        <p:spPr>
          <a:xfrm>
            <a:off x="8375515" y="5813011"/>
            <a:ext cx="2902041" cy="369332"/>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f) note-taking</a:t>
            </a:r>
            <a:endParaRPr lang="ro-RO" dirty="0"/>
          </a:p>
        </p:txBody>
      </p:sp>
      <p:sp>
        <p:nvSpPr>
          <p:cNvPr id="9" name="TextBox 8"/>
          <p:cNvSpPr txBox="1"/>
          <p:nvPr/>
        </p:nvSpPr>
        <p:spPr>
          <a:xfrm>
            <a:off x="729573" y="5946342"/>
            <a:ext cx="3540868" cy="646331"/>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d) </a:t>
            </a:r>
            <a:r>
              <a:rPr lang="en-US" i="1" dirty="0">
                <a:latin typeface="Cambria" panose="02040503050406030204" pitchFamily="18" charset="0"/>
                <a:ea typeface="Cambria" panose="02040503050406030204" pitchFamily="18" charset="0"/>
              </a:rPr>
              <a:t>r</a:t>
            </a:r>
            <a:r>
              <a:rPr lang="en-US" i="1" dirty="0" smtClean="0">
                <a:latin typeface="Cambria" panose="02040503050406030204" pitchFamily="18" charset="0"/>
                <a:ea typeface="Cambria" panose="02040503050406030204" pitchFamily="18" charset="0"/>
              </a:rPr>
              <a:t>eview </a:t>
            </a:r>
            <a:r>
              <a:rPr lang="en-US" i="1" dirty="0">
                <a:latin typeface="Cambria" panose="02040503050406030204" pitchFamily="18" charset="0"/>
                <a:ea typeface="Cambria" panose="02040503050406030204" pitchFamily="18" charset="0"/>
              </a:rPr>
              <a:t>of a </a:t>
            </a:r>
            <a:r>
              <a:rPr lang="en-US" i="1" dirty="0" smtClean="0">
                <a:latin typeface="Cambria" panose="02040503050406030204" pitchFamily="18" charset="0"/>
                <a:ea typeface="Cambria" panose="02040503050406030204" pitchFamily="18" charset="0"/>
              </a:rPr>
              <a:t>product </a:t>
            </a:r>
            <a:r>
              <a:rPr lang="en-US" i="1" dirty="0">
                <a:latin typeface="Cambria" panose="02040503050406030204" pitchFamily="18" charset="0"/>
                <a:ea typeface="Cambria" panose="02040503050406030204" pitchFamily="18" charset="0"/>
              </a:rPr>
              <a:t>on </a:t>
            </a:r>
            <a:r>
              <a:rPr lang="en-US" i="1" dirty="0" smtClean="0">
                <a:latin typeface="Cambria" panose="02040503050406030204" pitchFamily="18" charset="0"/>
                <a:ea typeface="Cambria" panose="02040503050406030204" pitchFamily="18" charset="0"/>
              </a:rPr>
              <a:t>a</a:t>
            </a:r>
            <a:r>
              <a:rPr lang="ro-RO" i="1" dirty="0" smtClean="0">
                <a:latin typeface="Cambria" panose="02040503050406030204" pitchFamily="18" charset="0"/>
                <a:ea typeface="Cambria" panose="02040503050406030204" pitchFamily="18" charset="0"/>
              </a:rPr>
              <a:t>n online </a:t>
            </a:r>
            <a:r>
              <a:rPr lang="ro-RO" dirty="0"/>
              <a:t>f</a:t>
            </a:r>
            <a:r>
              <a:rPr lang="ro-RO" dirty="0" smtClean="0"/>
              <a:t>eedback forum</a:t>
            </a:r>
            <a:endParaRPr lang="ro-RO" dirty="0"/>
          </a:p>
        </p:txBody>
      </p:sp>
      <p:pic>
        <p:nvPicPr>
          <p:cNvPr id="10" name="Picture 9"/>
          <p:cNvPicPr>
            <a:picLocks noChangeAspect="1"/>
          </p:cNvPicPr>
          <p:nvPr/>
        </p:nvPicPr>
        <p:blipFill rotWithShape="1">
          <a:blip r:embed="rId5"/>
          <a:srcRect t="9106"/>
          <a:stretch/>
        </p:blipFill>
        <p:spPr>
          <a:xfrm>
            <a:off x="817123" y="4062138"/>
            <a:ext cx="2738356" cy="1886027"/>
          </a:xfrm>
          <a:prstGeom prst="rect">
            <a:avLst/>
          </a:prstGeom>
        </p:spPr>
      </p:pic>
      <p:pic>
        <p:nvPicPr>
          <p:cNvPr id="11" name="Picture 10"/>
          <p:cNvPicPr>
            <a:picLocks noChangeAspect="1"/>
          </p:cNvPicPr>
          <p:nvPr/>
        </p:nvPicPr>
        <p:blipFill>
          <a:blip r:embed="rId6"/>
          <a:stretch>
            <a:fillRect/>
          </a:stretch>
        </p:blipFill>
        <p:spPr>
          <a:xfrm>
            <a:off x="8083688" y="164990"/>
            <a:ext cx="2323719" cy="3217457"/>
          </a:xfrm>
          <a:prstGeom prst="rect">
            <a:avLst/>
          </a:prstGeom>
        </p:spPr>
      </p:pic>
      <p:sp>
        <p:nvSpPr>
          <p:cNvPr id="12" name="TextBox 11"/>
          <p:cNvSpPr txBox="1"/>
          <p:nvPr/>
        </p:nvSpPr>
        <p:spPr>
          <a:xfrm>
            <a:off x="8210145" y="3431501"/>
            <a:ext cx="2120629" cy="369332"/>
          </a:xfrm>
          <a:prstGeom prst="rect">
            <a:avLst/>
          </a:prstGeom>
          <a:noFill/>
        </p:spPr>
        <p:txBody>
          <a:bodyPr wrap="square" rtlCol="0">
            <a:spAutoFit/>
          </a:bodyPr>
          <a:lstStyle/>
          <a:p>
            <a:r>
              <a:rPr lang="en-US" dirty="0" smtClean="0"/>
              <a:t>c) essays</a:t>
            </a:r>
            <a:endParaRPr lang="ro-RO" dirty="0"/>
          </a:p>
        </p:txBody>
      </p:sp>
      <p:pic>
        <p:nvPicPr>
          <p:cNvPr id="14" name="Picture 13"/>
          <p:cNvPicPr>
            <a:picLocks noChangeAspect="1"/>
          </p:cNvPicPr>
          <p:nvPr/>
        </p:nvPicPr>
        <p:blipFill rotWithShape="1">
          <a:blip r:embed="rId7"/>
          <a:srcRect r="10049"/>
          <a:stretch/>
        </p:blipFill>
        <p:spPr>
          <a:xfrm>
            <a:off x="4455264" y="3943215"/>
            <a:ext cx="2732432" cy="1947525"/>
          </a:xfrm>
          <a:prstGeom prst="rect">
            <a:avLst/>
          </a:prstGeom>
        </p:spPr>
      </p:pic>
      <p:sp>
        <p:nvSpPr>
          <p:cNvPr id="15" name="TextBox 14"/>
          <p:cNvSpPr txBox="1"/>
          <p:nvPr/>
        </p:nvSpPr>
        <p:spPr>
          <a:xfrm>
            <a:off x="4610911" y="5950261"/>
            <a:ext cx="2830749" cy="646331"/>
          </a:xfrm>
          <a:prstGeom prst="rect">
            <a:avLst/>
          </a:prstGeom>
          <a:noFill/>
        </p:spPr>
        <p:txBody>
          <a:bodyPr wrap="square" rtlCol="0">
            <a:spAutoFit/>
          </a:bodyPr>
          <a:lstStyle/>
          <a:p>
            <a:r>
              <a:rPr lang="en-US" dirty="0" smtClean="0"/>
              <a:t>e) </a:t>
            </a:r>
            <a:r>
              <a:rPr lang="ro-RO" dirty="0" smtClean="0"/>
              <a:t>writing </a:t>
            </a:r>
            <a:r>
              <a:rPr lang="ro-RO" dirty="0"/>
              <a:t>a blog </a:t>
            </a:r>
            <a:r>
              <a:rPr lang="ro-RO" dirty="0" smtClean="0"/>
              <a:t>post</a:t>
            </a:r>
            <a:r>
              <a:rPr lang="en-US" dirty="0" smtClean="0"/>
              <a:t>/ feedback on a blog post</a:t>
            </a:r>
            <a:endParaRPr lang="ro-RO" dirty="0"/>
          </a:p>
        </p:txBody>
      </p:sp>
    </p:spTree>
    <p:extLst>
      <p:ext uri="{BB962C8B-B14F-4D97-AF65-F5344CB8AC3E}">
        <p14:creationId xmlns:p14="http://schemas.microsoft.com/office/powerpoint/2010/main" val="417819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94" y="466928"/>
            <a:ext cx="11427893" cy="6112981"/>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Techniques and activities for </a:t>
            </a:r>
            <a:r>
              <a:rPr lang="en-US" sz="2400" b="1" dirty="0">
                <a:latin typeface="Cambria" panose="02040503050406030204" pitchFamily="18" charset="0"/>
                <a:ea typeface="Cambria" panose="02040503050406030204" pitchFamily="18" charset="0"/>
              </a:rPr>
              <a:t>generating </a:t>
            </a:r>
            <a:r>
              <a:rPr lang="en-US" sz="2400" b="1" dirty="0" smtClean="0">
                <a:latin typeface="Cambria" panose="02040503050406030204" pitchFamily="18" charset="0"/>
                <a:ea typeface="Cambria" panose="02040503050406030204" pitchFamily="18" charset="0"/>
              </a:rPr>
              <a:t>ideas</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Fast-writing – </a:t>
            </a:r>
            <a:r>
              <a:rPr lang="en-US" sz="2000" dirty="0" smtClean="0">
                <a:latin typeface="Cambria" panose="02040503050406030204" pitchFamily="18" charset="0"/>
                <a:ea typeface="Cambria" panose="02040503050406030204" pitchFamily="18" charset="0"/>
              </a:rPr>
              <a:t>it is designed to help you free ideas you might not realize that you have.</a:t>
            </a:r>
          </a:p>
          <a:p>
            <a:pPr marL="914400" lvl="1" indent="-457200">
              <a:spcBef>
                <a:spcPts val="600"/>
              </a:spcBef>
              <a:buFont typeface="+mj-lt"/>
              <a:buAutoNum type="arabicPeriod"/>
            </a:pPr>
            <a:r>
              <a:rPr lang="en-US" sz="1900" dirty="0">
                <a:latin typeface="Cambria" panose="02040503050406030204" pitchFamily="18" charset="0"/>
                <a:ea typeface="Cambria" panose="02040503050406030204" pitchFamily="18" charset="0"/>
              </a:rPr>
              <a:t>Tell students that they need a few pieces of blank paper. The rules are that when you say 'start', they should:</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start </a:t>
            </a:r>
            <a:r>
              <a:rPr lang="en-US" sz="1900" dirty="0">
                <a:latin typeface="Cambria" panose="02040503050406030204" pitchFamily="18" charset="0"/>
                <a:ea typeface="Cambria" panose="02040503050406030204" pitchFamily="18" charset="0"/>
              </a:rPr>
              <a:t>writing about the </a:t>
            </a:r>
            <a:r>
              <a:rPr lang="en-US" sz="1900" dirty="0" smtClean="0">
                <a:latin typeface="Cambria" panose="02040503050406030204" pitchFamily="18" charset="0"/>
                <a:ea typeface="Cambria" panose="02040503050406030204" pitchFamily="18" charset="0"/>
              </a:rPr>
              <a:t>topic, not </a:t>
            </a:r>
            <a:r>
              <a:rPr lang="en-US" sz="1900" dirty="0">
                <a:latin typeface="Cambria" panose="02040503050406030204" pitchFamily="18" charset="0"/>
                <a:ea typeface="Cambria" panose="02040503050406030204" pitchFamily="18" charset="0"/>
              </a:rPr>
              <a:t>stop writing;</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write 'um</a:t>
            </a:r>
            <a:r>
              <a:rPr lang="en-US" sz="1900" dirty="0">
                <a:latin typeface="Cambria" panose="02040503050406030204" pitchFamily="18" charset="0"/>
                <a:ea typeface="Cambria" panose="02040503050406030204" pitchFamily="18" charset="0"/>
              </a:rPr>
              <a:t>, um, um' or 'rubbish' or something else if they can't think of what to </a:t>
            </a:r>
            <a:r>
              <a:rPr lang="en-US" sz="1900" dirty="0" smtClean="0">
                <a:latin typeface="Cambria" panose="02040503050406030204" pitchFamily="18" charset="0"/>
                <a:ea typeface="Cambria" panose="02040503050406030204" pitchFamily="18" charset="0"/>
              </a:rPr>
              <a:t>write</a:t>
            </a:r>
            <a:r>
              <a:rPr lang="en-US" sz="1900" dirty="0">
                <a:latin typeface="Cambria" panose="02040503050406030204" pitchFamily="18" charset="0"/>
                <a:ea typeface="Cambria" panose="02040503050406030204" pitchFamily="18" charset="0"/>
              </a:rPr>
              <a:t>;</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not </a:t>
            </a:r>
            <a:r>
              <a:rPr lang="en-US" sz="1900" dirty="0">
                <a:latin typeface="Cambria" panose="02040503050406030204" pitchFamily="18" charset="0"/>
                <a:ea typeface="Cambria" panose="02040503050406030204" pitchFamily="18" charset="0"/>
              </a:rPr>
              <a:t>stop to go back and read what they have written;</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keep </a:t>
            </a:r>
            <a:r>
              <a:rPr lang="en-US" sz="1900" dirty="0">
                <a:latin typeface="Cambria" panose="02040503050406030204" pitchFamily="18" charset="0"/>
                <a:ea typeface="Cambria" panose="02040503050406030204" pitchFamily="18" charset="0"/>
              </a:rPr>
              <a:t>writing till you say 'stop' (which will be after five / eight / ten minutes or however long you think is appropriate for your group</a:t>
            </a:r>
            <a:r>
              <a:rPr lang="en-US" sz="1900" dirty="0" smtClean="0">
                <a:latin typeface="Cambria" panose="02040503050406030204" pitchFamily="18" charset="0"/>
                <a:ea typeface="Cambria" panose="02040503050406030204" pitchFamily="18" charset="0"/>
              </a:rPr>
              <a:t>).</a:t>
            </a:r>
            <a:endParaRPr lang="en-US" sz="1900" dirty="0">
              <a:latin typeface="Cambria" panose="02040503050406030204" pitchFamily="18" charset="0"/>
              <a:ea typeface="Cambria" panose="02040503050406030204" pitchFamily="18" charset="0"/>
            </a:endParaRPr>
          </a:p>
          <a:p>
            <a:pPr marL="0" indent="0">
              <a:spcBef>
                <a:spcPts val="600"/>
              </a:spcBef>
              <a:buNone/>
            </a:pPr>
            <a:endParaRPr lang="en-US" sz="2000" dirty="0" smtClean="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Reading</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(extensively) a </a:t>
            </a:r>
            <a:r>
              <a:rPr lang="en-US" sz="2000" dirty="0" smtClean="0">
                <a:latin typeface="Cambria" panose="02040503050406030204" pitchFamily="18" charset="0"/>
                <a:ea typeface="Cambria" panose="02040503050406030204" pitchFamily="18" charset="0"/>
              </a:rPr>
              <a:t>passage.</a:t>
            </a:r>
            <a:endParaRPr lang="en-US" sz="2000" dirty="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Listing </a:t>
            </a:r>
            <a:r>
              <a:rPr lang="en-US" sz="2000" dirty="0" smtClean="0">
                <a:latin typeface="Cambria" panose="02040503050406030204" pitchFamily="18" charset="0"/>
                <a:ea typeface="Cambria" panose="02040503050406030204" pitchFamily="18" charset="0"/>
              </a:rPr>
              <a:t>(in writing-individually);</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Clustering </a:t>
            </a:r>
            <a:r>
              <a:rPr lang="en-US" sz="2000" dirty="0" smtClean="0">
                <a:latin typeface="Cambria" panose="02040503050406030204" pitchFamily="18" charset="0"/>
                <a:ea typeface="Cambria" panose="02040503050406030204" pitchFamily="18" charset="0"/>
              </a:rPr>
              <a:t>(begin with a key word, then add other words,</a:t>
            </a:r>
          </a:p>
          <a:p>
            <a:pPr marL="0" indent="0">
              <a:spcBef>
                <a:spcPts val="600"/>
              </a:spcBef>
              <a:buNone/>
            </a:pPr>
            <a:r>
              <a:rPr lang="en-US" sz="2000" dirty="0" smtClean="0">
                <a:latin typeface="Cambria" panose="02040503050406030204" pitchFamily="18" charset="0"/>
                <a:ea typeface="Cambria" panose="02040503050406030204" pitchFamily="18" charset="0"/>
              </a:rPr>
              <a:t> using free association);</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Discussing a topic or question.</a:t>
            </a:r>
            <a:endParaRPr lang="en-US" sz="2000" b="1" dirty="0">
              <a:latin typeface="Cambria" panose="02040503050406030204" pitchFamily="18" charset="0"/>
              <a:ea typeface="Cambria" panose="02040503050406030204" pitchFamily="18" charset="0"/>
            </a:endParaRPr>
          </a:p>
        </p:txBody>
      </p:sp>
      <p:sp>
        <p:nvSpPr>
          <p:cNvPr id="4" name="TextBox 3"/>
          <p:cNvSpPr txBox="1"/>
          <p:nvPr/>
        </p:nvSpPr>
        <p:spPr>
          <a:xfrm>
            <a:off x="6109855" y="1932709"/>
            <a:ext cx="45719" cy="369332"/>
          </a:xfrm>
          <a:prstGeom prst="rect">
            <a:avLst/>
          </a:prstGeom>
          <a:noFill/>
        </p:spPr>
        <p:txBody>
          <a:bodyPr wrap="square" rtlCol="0">
            <a:spAutoFit/>
          </a:bodyPr>
          <a:lstStyle/>
          <a:p>
            <a:endParaRPr lang="ru-R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984" y="3233108"/>
            <a:ext cx="4548350" cy="2844139"/>
          </a:xfrm>
          <a:prstGeom prst="rect">
            <a:avLst/>
          </a:prstGeom>
        </p:spPr>
      </p:pic>
    </p:spTree>
    <p:extLst>
      <p:ext uri="{BB962C8B-B14F-4D97-AF65-F5344CB8AC3E}">
        <p14:creationId xmlns:p14="http://schemas.microsoft.com/office/powerpoint/2010/main" val="3290984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468" y="389106"/>
            <a:ext cx="11013332" cy="6021422"/>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Techniques </a:t>
            </a:r>
            <a:r>
              <a:rPr lang="en-US" sz="2400" b="1" dirty="0">
                <a:latin typeface="Cambria" panose="02040503050406030204" pitchFamily="18" charset="0"/>
                <a:ea typeface="Cambria" panose="02040503050406030204" pitchFamily="18" charset="0"/>
              </a:rPr>
              <a:t>and activities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for helping </a:t>
            </a:r>
            <a:r>
              <a:rPr lang="en-US" sz="2400" b="1" dirty="0" smtClean="0">
                <a:latin typeface="Cambria" panose="02040503050406030204" pitchFamily="18" charset="0"/>
                <a:ea typeface="Cambria" panose="02040503050406030204" pitchFamily="18" charset="0"/>
              </a:rPr>
              <a:t>writing: structuring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organizing</a:t>
            </a:r>
          </a:p>
          <a:p>
            <a:pPr marL="0" indent="0">
              <a:buNone/>
            </a:pP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'Card </a:t>
            </a:r>
            <a:r>
              <a:rPr lang="en-US" sz="2000" b="1" dirty="0">
                <a:latin typeface="Cambria" panose="02040503050406030204" pitchFamily="18" charset="0"/>
                <a:ea typeface="Cambria" panose="02040503050406030204" pitchFamily="18" charset="0"/>
              </a:rPr>
              <a:t>planning</a:t>
            </a:r>
            <a:r>
              <a:rPr lang="en-US" sz="2000" b="1"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learners write </a:t>
            </a:r>
            <a:r>
              <a:rPr lang="en-US" sz="2000" dirty="0">
                <a:latin typeface="Cambria" panose="02040503050406030204" pitchFamily="18" charset="0"/>
                <a:ea typeface="Cambria" panose="02040503050406030204" pitchFamily="18" charset="0"/>
              </a:rPr>
              <a:t>down the main themes of their text as notes onto separate cards. They then arrange the cards in various orders until they get a sequence that seems to work.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Drawing </a:t>
            </a:r>
            <a:r>
              <a:rPr lang="en-US" sz="2000" b="1" dirty="0">
                <a:latin typeface="Cambria" panose="02040503050406030204" pitchFamily="18" charset="0"/>
                <a:ea typeface="Cambria" panose="02040503050406030204" pitchFamily="18" charset="0"/>
              </a:rPr>
              <a:t>a sketch diagram </a:t>
            </a:r>
            <a:r>
              <a:rPr lang="en-US" sz="2000" dirty="0">
                <a:latin typeface="Cambria" panose="02040503050406030204" pitchFamily="18" charset="0"/>
                <a:ea typeface="Cambria" panose="02040503050406030204" pitchFamily="18" charset="0"/>
              </a:rPr>
              <a:t>showing how their text will be put together, using lines and arrows to link separate items</a:t>
            </a:r>
            <a:r>
              <a:rPr lang="en-US" sz="2000" dirty="0" smtClean="0">
                <a:latin typeface="Cambria" panose="02040503050406030204" pitchFamily="18" charset="0"/>
                <a:ea typeface="Cambria" panose="02040503050406030204" pitchFamily="18" charset="0"/>
              </a:rPr>
              <a:t>.</a:t>
            </a: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Looking </a:t>
            </a:r>
            <a:r>
              <a:rPr lang="en-US" sz="2000" b="1" dirty="0">
                <a:latin typeface="Cambria" panose="02040503050406030204" pitchFamily="18" charset="0"/>
                <a:ea typeface="Cambria" panose="02040503050406030204" pitchFamily="18" charset="0"/>
              </a:rPr>
              <a:t>at sample </a:t>
            </a:r>
            <a:r>
              <a:rPr lang="en-US" sz="2000" b="1" dirty="0" smtClean="0">
                <a:latin typeface="Cambria" panose="02040503050406030204" pitchFamily="18" charset="0"/>
                <a:ea typeface="Cambria" panose="02040503050406030204" pitchFamily="18" charset="0"/>
              </a:rPr>
              <a:t>texts – </a:t>
            </a:r>
            <a:r>
              <a:rPr lang="en-US" sz="2000" dirty="0" smtClean="0">
                <a:latin typeface="Cambria" panose="02040503050406030204" pitchFamily="18" charset="0"/>
                <a:ea typeface="Cambria" panose="02040503050406030204" pitchFamily="18" charset="0"/>
              </a:rPr>
              <a:t>offering students </a:t>
            </a:r>
            <a:r>
              <a:rPr lang="en-US" sz="2000" dirty="0">
                <a:latin typeface="Cambria" panose="02040503050406030204" pitchFamily="18" charset="0"/>
                <a:ea typeface="Cambria" panose="02040503050406030204" pitchFamily="18" charset="0"/>
              </a:rPr>
              <a:t>samples of the kind of texts they are working </a:t>
            </a:r>
            <a:r>
              <a:rPr lang="en-US" sz="2000" dirty="0" smtClean="0">
                <a:latin typeface="Cambria" panose="02040503050406030204" pitchFamily="18" charset="0"/>
                <a:ea typeface="Cambria" panose="02040503050406030204" pitchFamily="18" charset="0"/>
              </a:rPr>
              <a:t>on, i.e. a </a:t>
            </a:r>
            <a:r>
              <a:rPr lang="en-US" sz="2000" dirty="0">
                <a:latin typeface="Cambria" panose="02040503050406030204" pitchFamily="18" charset="0"/>
                <a:ea typeface="Cambria" panose="02040503050406030204" pitchFamily="18" charset="0"/>
              </a:rPr>
              <a:t>kind of model on which to base their own work. </a:t>
            </a:r>
            <a:r>
              <a:rPr lang="en-US" sz="2000" dirty="0" smtClean="0">
                <a:latin typeface="Cambria" panose="02040503050406030204" pitchFamily="18" charset="0"/>
                <a:ea typeface="Cambria" panose="02040503050406030204" pitchFamily="18" charset="0"/>
              </a:rPr>
              <a:t>A </a:t>
            </a:r>
            <a:r>
              <a:rPr lang="en-US" sz="2000" dirty="0">
                <a:latin typeface="Cambria" panose="02040503050406030204" pitchFamily="18" charset="0"/>
                <a:ea typeface="Cambria" panose="02040503050406030204" pitchFamily="18" charset="0"/>
              </a:rPr>
              <a:t>sample </a:t>
            </a:r>
            <a:r>
              <a:rPr lang="en-US" sz="2000" dirty="0" smtClean="0">
                <a:latin typeface="Cambria" panose="02040503050406030204" pitchFamily="18" charset="0"/>
                <a:ea typeface="Cambria" panose="02040503050406030204" pitchFamily="18" charset="0"/>
              </a:rPr>
              <a:t>text can be studied for:</a:t>
            </a:r>
            <a:endParaRPr lang="en-US" sz="2000"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layout</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overall message</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How </a:t>
            </a:r>
            <a:r>
              <a:rPr lang="en-US" sz="2000" dirty="0">
                <a:latin typeface="Cambria" panose="02040503050406030204" pitchFamily="18" charset="0"/>
                <a:ea typeface="Cambria" panose="02040503050406030204" pitchFamily="18" charset="0"/>
              </a:rPr>
              <a:t>the items are </a:t>
            </a:r>
            <a:r>
              <a:rPr lang="en-US" sz="2000" dirty="0" smtClean="0">
                <a:latin typeface="Cambria" panose="02040503050406030204" pitchFamily="18" charset="0"/>
                <a:ea typeface="Cambria" panose="02040503050406030204" pitchFamily="18" charset="0"/>
              </a:rPr>
              <a:t>organized</a:t>
            </a:r>
            <a:endParaRPr lang="en-US" sz="2000"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Specific </a:t>
            </a:r>
            <a:r>
              <a:rPr lang="en-US" sz="2000" dirty="0">
                <a:latin typeface="Cambria" panose="02040503050406030204" pitchFamily="18" charset="0"/>
                <a:ea typeface="Cambria" panose="02040503050406030204" pitchFamily="18" charset="0"/>
              </a:rPr>
              <a:t>phrases and sentences used</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Distinctive </a:t>
            </a:r>
            <a:r>
              <a:rPr lang="en-US" sz="2000" dirty="0">
                <a:latin typeface="Cambria" panose="02040503050406030204" pitchFamily="18" charset="0"/>
                <a:ea typeface="Cambria" panose="02040503050406030204" pitchFamily="18" charset="0"/>
              </a:rPr>
              <a:t>grammatical features</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style and tone</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effect on the reader</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9791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925" y="238125"/>
            <a:ext cx="3895882" cy="6509646"/>
          </a:xfrm>
          <a:prstGeom prst="rect">
            <a:avLst/>
          </a:prstGeom>
        </p:spPr>
      </p:pic>
      <p:pic>
        <p:nvPicPr>
          <p:cNvPr id="3" name="Picture 2"/>
          <p:cNvPicPr>
            <a:picLocks noChangeAspect="1"/>
          </p:cNvPicPr>
          <p:nvPr/>
        </p:nvPicPr>
        <p:blipFill>
          <a:blip r:embed="rId3"/>
          <a:stretch>
            <a:fillRect/>
          </a:stretch>
        </p:blipFill>
        <p:spPr>
          <a:xfrm>
            <a:off x="4726092" y="221315"/>
            <a:ext cx="5065607" cy="3274497"/>
          </a:xfrm>
          <a:prstGeom prst="rect">
            <a:avLst/>
          </a:prstGeom>
        </p:spPr>
      </p:pic>
      <p:pic>
        <p:nvPicPr>
          <p:cNvPr id="5" name="Picture 4"/>
          <p:cNvPicPr>
            <a:picLocks noChangeAspect="1"/>
          </p:cNvPicPr>
          <p:nvPr/>
        </p:nvPicPr>
        <p:blipFill>
          <a:blip r:embed="rId4"/>
          <a:stretch>
            <a:fillRect/>
          </a:stretch>
        </p:blipFill>
        <p:spPr>
          <a:xfrm>
            <a:off x="4752559" y="3473949"/>
            <a:ext cx="5067715" cy="2906017"/>
          </a:xfrm>
          <a:prstGeom prst="rect">
            <a:avLst/>
          </a:prstGeom>
        </p:spPr>
      </p:pic>
      <p:sp>
        <p:nvSpPr>
          <p:cNvPr id="6" name="TextBox 5"/>
          <p:cNvSpPr txBox="1"/>
          <p:nvPr/>
        </p:nvSpPr>
        <p:spPr>
          <a:xfrm>
            <a:off x="9820274" y="5772150"/>
            <a:ext cx="2371726" cy="523220"/>
          </a:xfrm>
          <a:prstGeom prst="rect">
            <a:avLst/>
          </a:prstGeom>
          <a:noFill/>
        </p:spPr>
        <p:txBody>
          <a:bodyPr wrap="square" rtlCol="0">
            <a:spAutoFit/>
          </a:bodyPr>
          <a:lstStyle/>
          <a:p>
            <a:r>
              <a:rPr lang="en-US" sz="1400" b="1" dirty="0"/>
              <a:t>English </a:t>
            </a:r>
            <a:r>
              <a:rPr lang="en-US" sz="1400" b="1" dirty="0" smtClean="0"/>
              <a:t>File, Intermediate </a:t>
            </a:r>
            <a:r>
              <a:rPr lang="en-US" sz="1400" b="1" dirty="0"/>
              <a:t>Plus Student's </a:t>
            </a:r>
            <a:r>
              <a:rPr lang="en-US" sz="1400" b="1" dirty="0" smtClean="0"/>
              <a:t>e-book, 4</a:t>
            </a:r>
            <a:r>
              <a:rPr lang="en-US" sz="1400" b="1" baseline="30000" dirty="0" smtClean="0"/>
              <a:t>th</a:t>
            </a:r>
            <a:r>
              <a:rPr lang="en-US" sz="1400" b="1" dirty="0" smtClean="0"/>
              <a:t> ed.</a:t>
            </a:r>
            <a:endParaRPr lang="ro-RO" sz="1400" b="1" dirty="0"/>
          </a:p>
        </p:txBody>
      </p:sp>
    </p:spTree>
    <p:extLst>
      <p:ext uri="{BB962C8B-B14F-4D97-AF65-F5344CB8AC3E}">
        <p14:creationId xmlns:p14="http://schemas.microsoft.com/office/powerpoint/2010/main" val="311081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64096" y="487017"/>
            <a:ext cx="10389704" cy="6215340"/>
          </a:xfrm>
        </p:spPr>
        <p:txBody>
          <a:bodyPr>
            <a:normAutofit/>
          </a:bodyPr>
          <a:lstStyle/>
          <a:p>
            <a:pPr marL="0" indent="0">
              <a:buNone/>
            </a:pPr>
            <a:endParaRPr lang="en-US" sz="2400" b="1" dirty="0" smtClean="0"/>
          </a:p>
          <a:p>
            <a:pPr marL="0" indent="0">
              <a:buNone/>
            </a:pPr>
            <a:r>
              <a:rPr lang="en-US" sz="2400" b="1" dirty="0" smtClean="0">
                <a:latin typeface="Cambria" panose="02040503050406030204" pitchFamily="18" charset="0"/>
                <a:ea typeface="Cambria" panose="02040503050406030204" pitchFamily="18" charset="0"/>
              </a:rPr>
              <a:t>Getting feedback on drafts:</a:t>
            </a:r>
          </a:p>
          <a:p>
            <a:pPr marL="0" indent="0">
              <a:buNone/>
            </a:pP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Organize </a:t>
            </a:r>
            <a:r>
              <a:rPr lang="en-US" sz="2000" dirty="0">
                <a:latin typeface="Cambria" panose="02040503050406030204" pitchFamily="18" charset="0"/>
                <a:ea typeface="Cambria" panose="02040503050406030204" pitchFamily="18" charset="0"/>
              </a:rPr>
              <a:t>pairs of students to read each other's work, or groups to give comments</a:t>
            </a:r>
            <a:r>
              <a:rPr lang="en-US" sz="2000" dirty="0" smtClean="0">
                <a:latin typeface="Cambria" panose="02040503050406030204" pitchFamily="18" charset="0"/>
                <a:ea typeface="Cambria" panose="02040503050406030204" pitchFamily="18" charset="0"/>
              </a:rPr>
              <a:t>.</a:t>
            </a: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Feedback </a:t>
            </a:r>
            <a:r>
              <a:rPr lang="en-US" sz="2000" dirty="0" smtClean="0">
                <a:latin typeface="Cambria" panose="02040503050406030204" pitchFamily="18" charset="0"/>
                <a:ea typeface="Cambria" panose="02040503050406030204" pitchFamily="18" charset="0"/>
              </a:rPr>
              <a:t>as answer </a:t>
            </a:r>
            <a:r>
              <a:rPr lang="en-US" sz="2000" dirty="0">
                <a:latin typeface="Cambria" panose="02040503050406030204" pitchFamily="18" charset="0"/>
                <a:ea typeface="Cambria" panose="02040503050406030204" pitchFamily="18" charset="0"/>
              </a:rPr>
              <a:t>to specific </a:t>
            </a:r>
            <a:r>
              <a:rPr lang="en-US" sz="2000" dirty="0" smtClean="0">
                <a:latin typeface="Cambria" panose="02040503050406030204" pitchFamily="18" charset="0"/>
                <a:ea typeface="Cambria" panose="02040503050406030204" pitchFamily="18" charset="0"/>
              </a:rPr>
              <a:t>questions/according </a:t>
            </a:r>
            <a:r>
              <a:rPr lang="en-US" sz="2000" dirty="0">
                <a:latin typeface="Cambria" panose="02040503050406030204" pitchFamily="18" charset="0"/>
                <a:ea typeface="Cambria" panose="02040503050406030204" pitchFamily="18" charset="0"/>
              </a:rPr>
              <a:t>to a </a:t>
            </a:r>
            <a:r>
              <a:rPr lang="en-US" sz="2000" i="1" dirty="0">
                <a:latin typeface="Cambria" panose="02040503050406030204" pitchFamily="18" charset="0"/>
                <a:ea typeface="Cambria" panose="02040503050406030204" pitchFamily="18" charset="0"/>
              </a:rPr>
              <a:t>feedback form </a:t>
            </a:r>
            <a:r>
              <a:rPr lang="en-US" sz="2000" dirty="0">
                <a:latin typeface="Cambria" panose="02040503050406030204" pitchFamily="18" charset="0"/>
                <a:ea typeface="Cambria" panose="02040503050406030204" pitchFamily="18" charset="0"/>
              </a:rPr>
              <a:t>of some kind or more freely as general response and comments.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As </a:t>
            </a:r>
            <a:r>
              <a:rPr lang="en-US" sz="2000" dirty="0">
                <a:latin typeface="Cambria" panose="02040503050406030204" pitchFamily="18" charset="0"/>
                <a:ea typeface="Cambria" panose="02040503050406030204" pitchFamily="18" charset="0"/>
              </a:rPr>
              <a:t>a result of feedback, students can write a new draft of their work, which can then be submitted again to readers for comments.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Using writer’s self-check list.</a:t>
            </a:r>
          </a:p>
          <a:p>
            <a:pPr marL="0" indent="0">
              <a:buNone/>
            </a:pPr>
            <a:endParaRPr lang="en-US" sz="2000" dirty="0"/>
          </a:p>
          <a:p>
            <a:pPr marL="0" indent="0">
              <a:buNone/>
            </a:pPr>
            <a:r>
              <a:rPr lang="en-US" sz="2000" dirty="0" smtClean="0"/>
              <a:t>   </a:t>
            </a:r>
            <a:endParaRPr lang="ro-RO" sz="2000" dirty="0"/>
          </a:p>
        </p:txBody>
      </p:sp>
    </p:spTree>
    <p:extLst>
      <p:ext uri="{BB962C8B-B14F-4D97-AF65-F5344CB8AC3E}">
        <p14:creationId xmlns:p14="http://schemas.microsoft.com/office/powerpoint/2010/main" val="2193650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9657" b="10138"/>
          <a:stretch>
            <a:fillRect/>
          </a:stretch>
        </p:blipFill>
        <p:spPr bwMode="auto">
          <a:xfrm>
            <a:off x="228600" y="70204"/>
            <a:ext cx="5558208" cy="373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5077"/>
          <a:stretch/>
        </p:blipFill>
        <p:spPr bwMode="auto">
          <a:xfrm>
            <a:off x="257649" y="3811680"/>
            <a:ext cx="5457352" cy="289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104" y="1171560"/>
            <a:ext cx="5682706" cy="54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54885" y="826851"/>
            <a:ext cx="4445541" cy="369332"/>
          </a:xfrm>
          <a:prstGeom prst="rect">
            <a:avLst/>
          </a:prstGeom>
          <a:noFill/>
        </p:spPr>
        <p:txBody>
          <a:bodyPr wrap="square" rtlCol="0">
            <a:spAutoFit/>
          </a:bodyPr>
          <a:lstStyle/>
          <a:p>
            <a:r>
              <a:rPr lang="en-US" b="1" dirty="0" smtClean="0"/>
              <a:t>Example No 2</a:t>
            </a:r>
            <a:endParaRPr lang="ro-RO" b="1" dirty="0"/>
          </a:p>
        </p:txBody>
      </p:sp>
    </p:spTree>
    <p:extLst>
      <p:ext uri="{BB962C8B-B14F-4D97-AF65-F5344CB8AC3E}">
        <p14:creationId xmlns:p14="http://schemas.microsoft.com/office/powerpoint/2010/main" val="3106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81" y="443060"/>
            <a:ext cx="10797619" cy="6113383"/>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rPr>
              <a:t>Marking</a:t>
            </a:r>
          </a:p>
          <a:p>
            <a:pPr marL="0" indent="-457200">
              <a:spcBef>
                <a:spcPts val="1200"/>
              </a:spcBef>
              <a:buAutoNum type="arabicPeriod"/>
            </a:pPr>
            <a:r>
              <a:rPr lang="en-US" sz="2000" b="1" dirty="0" smtClean="0">
                <a:latin typeface="Cambria" panose="02040503050406030204" pitchFamily="18" charset="0"/>
              </a:rPr>
              <a:t>Direct </a:t>
            </a:r>
            <a:r>
              <a:rPr lang="en-US" sz="2000" b="1" dirty="0">
                <a:latin typeface="Cambria" panose="02040503050406030204" pitchFamily="18" charset="0"/>
              </a:rPr>
              <a:t>feedback</a:t>
            </a:r>
            <a:r>
              <a:rPr lang="en-US" sz="2000" dirty="0" smtClean="0">
                <a:latin typeface="Cambria" panose="02040503050406030204" pitchFamily="18" charset="0"/>
              </a:rPr>
              <a:t>.</a:t>
            </a:r>
          </a:p>
          <a:p>
            <a:pPr marL="0" indent="0">
              <a:spcBef>
                <a:spcPts val="1200"/>
              </a:spcBef>
              <a:buNone/>
            </a:pPr>
            <a:r>
              <a:rPr lang="en-US" sz="2000" dirty="0" smtClean="0">
                <a:latin typeface="Cambria" panose="02040503050406030204" pitchFamily="18" charset="0"/>
              </a:rPr>
              <a:t> </a:t>
            </a:r>
            <a:r>
              <a:rPr lang="en-US" sz="2000" dirty="0">
                <a:latin typeface="Cambria" panose="02040503050406030204" pitchFamily="18" charset="0"/>
              </a:rPr>
              <a:t>The teacher reads the piece of writing, locates the errors and corrects them </a:t>
            </a:r>
            <a:r>
              <a:rPr lang="en-US" sz="2000" dirty="0" smtClean="0">
                <a:latin typeface="Cambria" panose="02040503050406030204" pitchFamily="18" charset="0"/>
              </a:rPr>
              <a:t>overtly</a:t>
            </a:r>
            <a:r>
              <a:rPr lang="en-US" sz="2000" dirty="0">
                <a:latin typeface="Cambria" panose="02040503050406030204" pitchFamily="18" charset="0"/>
              </a:rPr>
              <a:t> </a:t>
            </a:r>
            <a:r>
              <a:rPr lang="en-US" sz="2000" dirty="0" smtClean="0">
                <a:latin typeface="Cambria" panose="02040503050406030204" pitchFamily="18" charset="0"/>
              </a:rPr>
              <a:t>using a </a:t>
            </a:r>
            <a:r>
              <a:rPr lang="en-US" sz="2000" dirty="0">
                <a:latin typeface="Cambria" panose="02040503050406030204" pitchFamily="18" charset="0"/>
              </a:rPr>
              <a:t>correction code or through explicit verbal </a:t>
            </a:r>
            <a:r>
              <a:rPr lang="en-US" sz="2000" dirty="0" smtClean="0">
                <a:latin typeface="Cambria" panose="02040503050406030204" pitchFamily="18" charset="0"/>
              </a:rPr>
              <a:t>comments: </a:t>
            </a:r>
            <a:r>
              <a:rPr lang="en-US" sz="2000" b="1" dirty="0" smtClean="0">
                <a:latin typeface="Cambria" panose="02040503050406030204" pitchFamily="18" charset="0"/>
              </a:rPr>
              <a:t>WW</a:t>
            </a:r>
            <a:r>
              <a:rPr lang="en-US" sz="2000" dirty="0" smtClean="0">
                <a:latin typeface="Cambria" panose="02040503050406030204" pitchFamily="18" charset="0"/>
              </a:rPr>
              <a:t> </a:t>
            </a:r>
            <a:r>
              <a:rPr lang="en-US" sz="2000" dirty="0">
                <a:latin typeface="Cambria" panose="02040503050406030204" pitchFamily="18" charset="0"/>
              </a:rPr>
              <a:t>- wrong word, </a:t>
            </a:r>
            <a:r>
              <a:rPr lang="en-US" sz="2000" b="1" dirty="0">
                <a:latin typeface="Cambria" panose="02040503050406030204" pitchFamily="18" charset="0"/>
              </a:rPr>
              <a:t>WT</a:t>
            </a:r>
            <a:r>
              <a:rPr lang="en-US" sz="2000" dirty="0">
                <a:latin typeface="Cambria" panose="02040503050406030204" pitchFamily="18" charset="0"/>
              </a:rPr>
              <a:t> - wrong time/tense, </a:t>
            </a:r>
            <a:r>
              <a:rPr lang="en-US" sz="2000" b="1" dirty="0">
                <a:latin typeface="Cambria" panose="02040503050406030204" pitchFamily="18" charset="0"/>
              </a:rPr>
              <a:t>WF</a:t>
            </a:r>
            <a:r>
              <a:rPr lang="en-US" sz="2000" dirty="0">
                <a:latin typeface="Cambria" panose="02040503050406030204" pitchFamily="18" charset="0"/>
              </a:rPr>
              <a:t> – wrong form, </a:t>
            </a:r>
            <a:r>
              <a:rPr lang="en-US" sz="2000" b="1" dirty="0">
                <a:latin typeface="Cambria" panose="02040503050406030204" pitchFamily="18" charset="0"/>
              </a:rPr>
              <a:t>WO</a:t>
            </a:r>
            <a:r>
              <a:rPr lang="en-US" sz="2000" dirty="0">
                <a:latin typeface="Cambria" panose="02040503050406030204" pitchFamily="18" charset="0"/>
              </a:rPr>
              <a:t> - wrong order, </a:t>
            </a:r>
            <a:r>
              <a:rPr lang="en-US" sz="2000" b="1" dirty="0">
                <a:latin typeface="Cambria" panose="02040503050406030204" pitchFamily="18" charset="0"/>
              </a:rPr>
              <a:t>SP</a:t>
            </a:r>
            <a:r>
              <a:rPr lang="en-US" sz="2000" dirty="0">
                <a:latin typeface="Cambria" panose="02040503050406030204" pitchFamily="18" charset="0"/>
              </a:rPr>
              <a:t> - spelling, </a:t>
            </a:r>
            <a:r>
              <a:rPr lang="en-US" sz="2000" b="1" dirty="0">
                <a:latin typeface="Cambria" panose="02040503050406030204" pitchFamily="18" charset="0"/>
              </a:rPr>
              <a:t>P</a:t>
            </a:r>
            <a:r>
              <a:rPr lang="en-US" sz="2000" dirty="0">
                <a:latin typeface="Cambria" panose="02040503050406030204" pitchFamily="18" charset="0"/>
              </a:rPr>
              <a:t>- punctuation, </a:t>
            </a:r>
            <a:r>
              <a:rPr lang="en-US" sz="2000" b="1" dirty="0">
                <a:latin typeface="Cambria" panose="02040503050406030204" pitchFamily="18" charset="0"/>
              </a:rPr>
              <a:t>X</a:t>
            </a:r>
            <a:r>
              <a:rPr lang="en-US" sz="2000" dirty="0">
                <a:latin typeface="Cambria" panose="02040503050406030204" pitchFamily="18" charset="0"/>
              </a:rPr>
              <a:t> - extra word, </a:t>
            </a:r>
            <a:r>
              <a:rPr lang="en-US" sz="2000" b="1" dirty="0">
                <a:latin typeface="Cambria" panose="02040503050406030204" pitchFamily="18" charset="0"/>
              </a:rPr>
              <a:t>MW</a:t>
            </a:r>
            <a:r>
              <a:rPr lang="en-US" sz="2000" dirty="0">
                <a:latin typeface="Cambria" panose="02040503050406030204" pitchFamily="18" charset="0"/>
              </a:rPr>
              <a:t> - missing word, </a:t>
            </a:r>
            <a:r>
              <a:rPr lang="en-US" sz="2000" b="1" dirty="0">
                <a:latin typeface="Cambria" panose="02040503050406030204" pitchFamily="18" charset="0"/>
              </a:rPr>
              <a:t>Art. </a:t>
            </a:r>
            <a:r>
              <a:rPr lang="en-US" sz="2000" dirty="0">
                <a:latin typeface="Cambria" panose="02040503050406030204" pitchFamily="18" charset="0"/>
              </a:rPr>
              <a:t>- article, </a:t>
            </a:r>
            <a:r>
              <a:rPr lang="en-US" sz="2000" b="1" dirty="0" smtClean="0">
                <a:latin typeface="Cambria" panose="02040503050406030204" pitchFamily="18" charset="0"/>
              </a:rPr>
              <a:t>W Adj</a:t>
            </a:r>
            <a:r>
              <a:rPr lang="en-US" sz="2000" dirty="0">
                <a:latin typeface="Cambria" panose="02040503050406030204" pitchFamily="18" charset="0"/>
              </a:rPr>
              <a:t>. – wrong adjective, </a:t>
            </a:r>
            <a:r>
              <a:rPr lang="en-US" sz="2000" b="1" dirty="0">
                <a:latin typeface="Cambria" panose="02040503050406030204" pitchFamily="18" charset="0"/>
              </a:rPr>
              <a:t>NE</a:t>
            </a:r>
            <a:r>
              <a:rPr lang="en-US" sz="2000" dirty="0">
                <a:latin typeface="Cambria" panose="02040503050406030204" pitchFamily="18" charset="0"/>
              </a:rPr>
              <a:t> - noun ending, </a:t>
            </a:r>
            <a:r>
              <a:rPr lang="en-US" sz="2000" b="1" dirty="0">
                <a:latin typeface="Cambria" panose="02040503050406030204" pitchFamily="18" charset="0"/>
              </a:rPr>
              <a:t>SVA</a:t>
            </a:r>
            <a:r>
              <a:rPr lang="en-US" sz="2000" dirty="0">
                <a:latin typeface="Cambria" panose="02040503050406030204" pitchFamily="18" charset="0"/>
              </a:rPr>
              <a:t> – subject-verb agreement, </a:t>
            </a:r>
            <a:r>
              <a:rPr lang="en-US" sz="2000" b="1" dirty="0">
                <a:latin typeface="Cambria" panose="02040503050406030204" pitchFamily="18" charset="0"/>
              </a:rPr>
              <a:t>WV</a:t>
            </a:r>
            <a:r>
              <a:rPr lang="en-US" sz="2000" dirty="0">
                <a:latin typeface="Cambria" panose="02040503050406030204" pitchFamily="18" charset="0"/>
              </a:rPr>
              <a:t>- wrong voice etc. </a:t>
            </a:r>
            <a:endParaRPr lang="en-US" sz="2000" dirty="0" smtClean="0">
              <a:latin typeface="Cambria" panose="02040503050406030204" pitchFamily="18" charset="0"/>
            </a:endParaRPr>
          </a:p>
          <a:p>
            <a:pPr marL="0" indent="0">
              <a:spcBef>
                <a:spcPts val="1200"/>
              </a:spcBef>
              <a:buNone/>
            </a:pPr>
            <a:r>
              <a:rPr lang="en-US" sz="2000" b="1" dirty="0" smtClean="0">
                <a:latin typeface="Cambria" panose="02040503050406030204" pitchFamily="18" charset="0"/>
              </a:rPr>
              <a:t>2</a:t>
            </a:r>
            <a:r>
              <a:rPr lang="en-US" sz="2000" b="1" dirty="0">
                <a:latin typeface="Cambria" panose="02040503050406030204" pitchFamily="18" charset="0"/>
              </a:rPr>
              <a:t>. Indirect feedback. </a:t>
            </a:r>
            <a:r>
              <a:rPr lang="en-US" sz="2000" dirty="0">
                <a:latin typeface="Cambria" panose="02040503050406030204" pitchFamily="18" charset="0"/>
              </a:rPr>
              <a:t>The teacher indicates the error but does not correct it. In this case, the options are: to circle or to underline the mistake; to signal its presence at the beginning of the line. It is a good technique for advanced students as they have to think, analyze and try to offer correction of the errors. </a:t>
            </a:r>
            <a:endParaRPr lang="en-US" sz="2000" dirty="0" smtClean="0">
              <a:latin typeface="Cambria" panose="02040503050406030204" pitchFamily="18" charset="0"/>
            </a:endParaRPr>
          </a:p>
          <a:p>
            <a:pPr marL="0" indent="0">
              <a:spcBef>
                <a:spcPts val="1200"/>
              </a:spcBef>
              <a:buNone/>
            </a:pPr>
            <a:r>
              <a:rPr lang="en-US" sz="2000" b="1" dirty="0" smtClean="0">
                <a:latin typeface="Cambria" panose="02040503050406030204" pitchFamily="18" charset="0"/>
              </a:rPr>
              <a:t>3</a:t>
            </a:r>
            <a:r>
              <a:rPr lang="en-US" sz="2000" b="1" dirty="0">
                <a:latin typeface="Cambria" panose="02040503050406030204" pitchFamily="18" charset="0"/>
              </a:rPr>
              <a:t>. Selective feedback.</a:t>
            </a:r>
            <a:r>
              <a:rPr lang="en-US" sz="2000" dirty="0">
                <a:latin typeface="Cambria" panose="02040503050406030204" pitchFamily="18" charset="0"/>
              </a:rPr>
              <a:t> The teacher does not mark all the errors, but a large proportion of them (only grammar or spelling).</a:t>
            </a:r>
            <a:endParaRPr lang="ro-RO" sz="2000" b="1" dirty="0">
              <a:latin typeface="Cambria" panose="02040503050406030204" pitchFamily="18" charset="0"/>
            </a:endParaRPr>
          </a:p>
        </p:txBody>
      </p:sp>
    </p:spTree>
    <p:extLst>
      <p:ext uri="{BB962C8B-B14F-4D97-AF65-F5344CB8AC3E}">
        <p14:creationId xmlns:p14="http://schemas.microsoft.com/office/powerpoint/2010/main" val="3510441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026"/>
            <a:ext cx="10515600" cy="5914417"/>
          </a:xfrm>
          <a:solidFill>
            <a:schemeClr val="accent1">
              <a:lumMod val="20000"/>
              <a:lumOff val="80000"/>
            </a:schemeClr>
          </a:solidFill>
        </p:spPr>
        <p:txBody>
          <a:bodyPr>
            <a:normAutofit fontScale="77500" lnSpcReduction="20000"/>
          </a:bodyPr>
          <a:lstStyle/>
          <a:p>
            <a:pPr marL="0" indent="0">
              <a:buNone/>
            </a:pPr>
            <a:r>
              <a:rPr lang="en-US" b="1" dirty="0" smtClean="0">
                <a:latin typeface="Cambria" panose="02040503050406030204" pitchFamily="18" charset="0"/>
              </a:rPr>
              <a:t>Variations on traditional teacher marking</a:t>
            </a:r>
          </a:p>
          <a:p>
            <a:pPr marL="0" indent="0">
              <a:buNone/>
            </a:pPr>
            <a:endParaRPr lang="en-US" b="1"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a green or a blue </a:t>
            </a:r>
            <a:r>
              <a:rPr lang="en-US" sz="2600" dirty="0" smtClean="0">
                <a:latin typeface="Cambria" panose="02040503050406030204" pitchFamily="18" charset="0"/>
              </a:rPr>
              <a:t>pen.</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Discuss </a:t>
            </a:r>
            <a:r>
              <a:rPr lang="en-US" sz="2600" dirty="0">
                <a:latin typeface="Cambria" panose="02040503050406030204" pitchFamily="18" charset="0"/>
              </a:rPr>
              <a:t>the marking criteria with students. </a:t>
            </a:r>
            <a:endParaRPr lang="en-US" sz="2600"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Write correct </a:t>
            </a:r>
            <a:r>
              <a:rPr lang="en-US" sz="2600" dirty="0">
                <a:latin typeface="Cambria" panose="02040503050406030204" pitchFamily="18" charset="0"/>
              </a:rPr>
              <a:t>answers in the margin</a:t>
            </a:r>
            <a:r>
              <a:rPr lang="en-US" sz="2600" dirty="0" smtClean="0">
                <a:latin typeface="Cambria" panose="02040503050406030204" pitchFamily="18" charset="0"/>
              </a:rPr>
              <a:t>.</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correction codes in the </a:t>
            </a:r>
            <a:r>
              <a:rPr lang="en-US" sz="2600" dirty="0" smtClean="0">
                <a:latin typeface="Cambria" panose="02040503050406030204" pitchFamily="18" charset="0"/>
              </a:rPr>
              <a:t>margin.</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Underline </a:t>
            </a:r>
            <a:r>
              <a:rPr lang="en-US" sz="2600" dirty="0">
                <a:latin typeface="Cambria" panose="02040503050406030204" pitchFamily="18" charset="0"/>
              </a:rPr>
              <a:t>all </a:t>
            </a:r>
            <a:r>
              <a:rPr lang="en-US" sz="2600" dirty="0" smtClean="0">
                <a:latin typeface="Cambria" panose="02040503050406030204" pitchFamily="18" charset="0"/>
              </a:rPr>
              <a:t>errors </a:t>
            </a:r>
            <a:r>
              <a:rPr lang="en-US" sz="2600" dirty="0">
                <a:latin typeface="Cambria" panose="02040503050406030204" pitchFamily="18" charset="0"/>
              </a:rPr>
              <a:t>of one type (</a:t>
            </a:r>
            <a:r>
              <a:rPr lang="en-US" sz="2600" dirty="0" smtClean="0">
                <a:latin typeface="Cambria" panose="02040503050406030204" pitchFamily="18" charset="0"/>
              </a:rPr>
              <a:t>e.g. all </a:t>
            </a:r>
            <a:r>
              <a:rPr lang="en-US" sz="2600" dirty="0">
                <a:latin typeface="Cambria" panose="02040503050406030204" pitchFamily="18" charset="0"/>
              </a:rPr>
              <a:t>verb tense mistakes, all spelling mistakes</a:t>
            </a:r>
            <a:r>
              <a:rPr lang="en-US" sz="2600" dirty="0" smtClean="0">
                <a:latin typeface="Cambria" panose="02040503050406030204" pitchFamily="18" charset="0"/>
              </a:rPr>
              <a:t>).</a:t>
            </a: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Only </a:t>
            </a:r>
            <a:r>
              <a:rPr lang="en-US" sz="2600" dirty="0">
                <a:latin typeface="Cambria" panose="02040503050406030204" pitchFamily="18" charset="0"/>
              </a:rPr>
              <a:t>write a comment about the meaning and message of the piece.</a:t>
            </a: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Create </a:t>
            </a:r>
            <a:r>
              <a:rPr lang="en-US" sz="2600" dirty="0">
                <a:latin typeface="Cambria" panose="02040503050406030204" pitchFamily="18" charset="0"/>
              </a:rPr>
              <a:t>a composite essay using good bits and problematic bits from a number of students' work. Photocopy it and hand it out for students to discuss and correct, together or in groups or individually, perhaps for homework. </a:t>
            </a:r>
            <a:endParaRPr lang="en-US" sz="2600"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errors from a number of different students' writing to devise an </a:t>
            </a:r>
            <a:r>
              <a:rPr lang="en-US" sz="2600" dirty="0" smtClean="0">
                <a:latin typeface="Cambria" panose="02040503050406030204" pitchFamily="18" charset="0"/>
              </a:rPr>
              <a:t>exercise, quiz</a:t>
            </a:r>
            <a:r>
              <a:rPr lang="en-US" sz="2600" dirty="0">
                <a:latin typeface="Cambria" panose="02040503050406030204" pitchFamily="18" charset="0"/>
              </a:rPr>
              <a:t>, game, etc. Or get students to create the exercise themselves based on their own </a:t>
            </a:r>
            <a:r>
              <a:rPr lang="en-US" sz="2600" dirty="0" smtClean="0">
                <a:latin typeface="Cambria" panose="02040503050406030204" pitchFamily="18" charset="0"/>
              </a:rPr>
              <a:t>mistakes. </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Give </a:t>
            </a:r>
            <a:r>
              <a:rPr lang="en-US" sz="2600" dirty="0">
                <a:latin typeface="Cambria" panose="02040503050406030204" pitchFamily="18" charset="0"/>
              </a:rPr>
              <a:t>a dictation based on sentences from their work.</a:t>
            </a:r>
          </a:p>
          <a:p>
            <a:pPr marL="0" indent="0">
              <a:buNone/>
            </a:pPr>
            <a:endParaRPr lang="en-US" dirty="0">
              <a:latin typeface="Cambria" panose="02040503050406030204" pitchFamily="18" charset="0"/>
            </a:endParaRPr>
          </a:p>
          <a:p>
            <a:pPr marL="0" indent="0">
              <a:buNone/>
            </a:pPr>
            <a:r>
              <a:rPr lang="en-US" b="1" dirty="0" smtClean="0">
                <a:latin typeface="Cambria" panose="02040503050406030204" pitchFamily="18" charset="0"/>
              </a:rPr>
              <a:t>!Tell students before writing what will happen afterwards!</a:t>
            </a:r>
          </a:p>
        </p:txBody>
      </p:sp>
    </p:spTree>
    <p:extLst>
      <p:ext uri="{BB962C8B-B14F-4D97-AF65-F5344CB8AC3E}">
        <p14:creationId xmlns:p14="http://schemas.microsoft.com/office/powerpoint/2010/main" val="2345001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56" y="452487"/>
            <a:ext cx="11151908" cy="6103957"/>
          </a:xfrm>
          <a:solidFill>
            <a:schemeClr val="accent1">
              <a:lumMod val="20000"/>
              <a:lumOff val="80000"/>
            </a:schemeClr>
          </a:solidFill>
        </p:spPr>
        <p:txBody>
          <a:bodyPr>
            <a:normAutofit fontScale="77500" lnSpcReduction="20000"/>
          </a:bodyPr>
          <a:lstStyle/>
          <a:p>
            <a:pPr marL="0" indent="0">
              <a:buNone/>
            </a:pPr>
            <a:r>
              <a:rPr lang="ro-RO" b="1" dirty="0" smtClean="0"/>
              <a:t> </a:t>
            </a:r>
            <a:r>
              <a:rPr lang="ro-RO" b="1" dirty="0" smtClean="0">
                <a:latin typeface="Cambria" panose="02040503050406030204" pitchFamily="18" charset="0"/>
                <a:ea typeface="Cambria" panose="02040503050406030204" pitchFamily="18" charset="0"/>
              </a:rPr>
              <a:t>References:</a:t>
            </a:r>
            <a:endParaRPr lang="en-US" b="1" dirty="0" smtClean="0">
              <a:latin typeface="Cambria" panose="02040503050406030204" pitchFamily="18" charset="0"/>
              <a:ea typeface="Cambria" panose="02040503050406030204" pitchFamily="18" charset="0"/>
            </a:endParaRPr>
          </a:p>
          <a:p>
            <a:pPr marL="514350" indent="-514350">
              <a:buFont typeface="+mj-lt"/>
              <a:buAutoNum type="arabicPeriod"/>
            </a:pPr>
            <a:r>
              <a:rPr lang="ro-RO" sz="2400" dirty="0" smtClean="0">
                <a:latin typeface="Cambria" panose="02040503050406030204" pitchFamily="18" charset="0"/>
                <a:ea typeface="Cambria" panose="02040503050406030204" pitchFamily="18" charset="0"/>
              </a:rPr>
              <a:t>Brown H</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D</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Teaching by Principles: An Interactive Approach to Language </a:t>
            </a:r>
            <a:r>
              <a:rPr lang="ro-RO" sz="2400" dirty="0" smtClean="0">
                <a:latin typeface="Cambria" panose="02040503050406030204" pitchFamily="18" charset="0"/>
                <a:ea typeface="Cambria" panose="02040503050406030204" pitchFamily="18" charset="0"/>
              </a:rPr>
              <a:t>Pedagogy</a:t>
            </a:r>
            <a:r>
              <a:rPr lang="en-US" sz="2400" dirty="0" smtClean="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a:t>
            </a:r>
            <a:r>
              <a:rPr lang="ro-RO" sz="2400" dirty="0" smtClean="0">
                <a:latin typeface="Cambria" panose="02040503050406030204" pitchFamily="18" charset="0"/>
                <a:ea typeface="Cambria" panose="02040503050406030204" pitchFamily="18" charset="0"/>
              </a:rPr>
              <a:t>Longman</a:t>
            </a:r>
            <a:r>
              <a:rPr lang="en-US" sz="2400" dirty="0" smtClean="0">
                <a:latin typeface="Cambria" panose="02040503050406030204" pitchFamily="18" charset="0"/>
                <a:ea typeface="Cambria" panose="02040503050406030204" pitchFamily="18" charset="0"/>
              </a:rPr>
              <a:t>, </a:t>
            </a:r>
            <a:r>
              <a:rPr lang="ro-RO" sz="2400" dirty="0" smtClean="0">
                <a:latin typeface="Cambria" panose="02040503050406030204" pitchFamily="18" charset="0"/>
                <a:ea typeface="Cambria" panose="02040503050406030204" pitchFamily="18" charset="0"/>
              </a:rPr>
              <a:t>2015</a:t>
            </a:r>
            <a:r>
              <a:rPr lang="ro-RO" dirty="0"/>
              <a:t>. </a:t>
            </a:r>
            <a:endParaRPr lang="en-US" dirty="0" smtClean="0"/>
          </a:p>
          <a:p>
            <a:pPr marL="514350" indent="-514350">
              <a:buFont typeface="+mj-lt"/>
              <a:buAutoNum type="arabicPeriod"/>
            </a:pPr>
            <a:r>
              <a:rPr lang="en-US" sz="2400" dirty="0">
                <a:latin typeface="Cambria" panose="02040503050406030204" pitchFamily="18" charset="0"/>
                <a:ea typeface="Cambria" panose="02040503050406030204" pitchFamily="18" charset="0"/>
              </a:rPr>
              <a:t>COUNCIL OF EUROPE. Common European Framework of Reference for Languages: Learning, Teaching, Assessment. Companion Volume with New Descriptors. Strasbourg: Council of Europe, 2018</a:t>
            </a:r>
            <a:endParaRPr lang="ro-RO" sz="2400" dirty="0">
              <a:latin typeface="Cambria" panose="02040503050406030204" pitchFamily="18" charset="0"/>
              <a:ea typeface="Cambria" panose="02040503050406030204" pitchFamily="18" charset="0"/>
            </a:endParaRPr>
          </a:p>
          <a:p>
            <a:pPr marL="514350" lvl="0" indent="-514350">
              <a:buFont typeface="+mj-lt"/>
              <a:buAutoNum type="arabicPeriod"/>
            </a:pPr>
            <a:r>
              <a:rPr lang="en-US" sz="2400" dirty="0" smtClean="0">
                <a:latin typeface="Cambria" panose="02040503050406030204" pitchFamily="18" charset="0"/>
                <a:ea typeface="Cambria" panose="02040503050406030204" pitchFamily="18" charset="0"/>
              </a:rPr>
              <a:t>Harmer</a:t>
            </a:r>
            <a:r>
              <a:rPr lang="ro-RO" sz="2400" dirty="0" smtClean="0">
                <a:latin typeface="Cambria" panose="02040503050406030204" pitchFamily="18" charset="0"/>
                <a:ea typeface="Cambria" panose="02040503050406030204" pitchFamily="18" charset="0"/>
              </a:rPr>
              <a:t> J</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ro-RO" sz="2400" dirty="0" smtClean="0">
                <a:latin typeface="Cambria" panose="02040503050406030204" pitchFamily="18" charset="0"/>
                <a:ea typeface="Cambria" panose="02040503050406030204" pitchFamily="18" charset="0"/>
              </a:rPr>
              <a:t>T</a:t>
            </a:r>
            <a:r>
              <a:rPr lang="en-US" sz="2400" dirty="0" smtClean="0">
                <a:latin typeface="Cambria" panose="02040503050406030204" pitchFamily="18" charset="0"/>
                <a:ea typeface="Cambria" panose="02040503050406030204" pitchFamily="18" charset="0"/>
              </a:rPr>
              <a:t>each </a:t>
            </a:r>
            <a:r>
              <a:rPr lang="ro-RO" sz="2400" dirty="0">
                <a:latin typeface="Cambria" panose="02040503050406030204" pitchFamily="18" charset="0"/>
                <a:ea typeface="Cambria" panose="02040503050406030204" pitchFamily="18" charset="0"/>
              </a:rPr>
              <a:t>W</a:t>
            </a:r>
            <a:r>
              <a:rPr lang="en-US" sz="2400" dirty="0" smtClean="0">
                <a:latin typeface="Cambria" panose="02040503050406030204" pitchFamily="18" charset="0"/>
                <a:ea typeface="Cambria" panose="02040503050406030204" pitchFamily="18" charset="0"/>
              </a:rPr>
              <a:t>riting</a:t>
            </a:r>
            <a:r>
              <a:rPr lang="ro-RO" sz="2400" dirty="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Pearson Education Limited/Longman, </a:t>
            </a:r>
            <a:r>
              <a:rPr lang="ro-RO" sz="2400" dirty="0" smtClean="0">
                <a:latin typeface="Cambria" panose="02040503050406030204" pitchFamily="18" charset="0"/>
                <a:ea typeface="Cambria" panose="02040503050406030204" pitchFamily="18" charset="0"/>
              </a:rPr>
              <a:t>2004.</a:t>
            </a:r>
            <a:endParaRPr lang="ro-RO" sz="2400" dirty="0">
              <a:latin typeface="Cambria" panose="02040503050406030204" pitchFamily="18" charset="0"/>
              <a:ea typeface="Cambria" panose="02040503050406030204" pitchFamily="18" charset="0"/>
            </a:endParaRPr>
          </a:p>
          <a:p>
            <a:pPr marL="514350" lvl="0" indent="-514350">
              <a:buFont typeface="+mj-lt"/>
              <a:buAutoNum type="arabicPeriod"/>
            </a:pPr>
            <a:r>
              <a:rPr lang="en-US" sz="2400" dirty="0" smtClean="0">
                <a:latin typeface="Cambria" panose="02040503050406030204" pitchFamily="18" charset="0"/>
                <a:ea typeface="Cambria" panose="02040503050406030204" pitchFamily="18" charset="0"/>
              </a:rPr>
              <a:t>Harmer J</a:t>
            </a:r>
            <a:r>
              <a:rPr lang="ro-RO" sz="2400" dirty="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ro-RO" sz="2400" dirty="0" smtClean="0">
                <a:latin typeface="Cambria" panose="02040503050406030204" pitchFamily="18" charset="0"/>
                <a:ea typeface="Cambria" panose="02040503050406030204" pitchFamily="18" charset="0"/>
              </a:rPr>
              <a:t>T</a:t>
            </a:r>
            <a:r>
              <a:rPr lang="en-US" sz="2400" dirty="0" smtClean="0">
                <a:latin typeface="Cambria" panose="02040503050406030204" pitchFamily="18" charset="0"/>
                <a:ea typeface="Cambria" panose="02040503050406030204" pitchFamily="18" charset="0"/>
              </a:rPr>
              <a:t>each English</a:t>
            </a:r>
            <a:r>
              <a:rPr lang="ro-RO" sz="2400" dirty="0" smtClean="0">
                <a:latin typeface="Cambria" panose="02040503050406030204" pitchFamily="18" charset="0"/>
                <a:ea typeface="Cambria" panose="02040503050406030204" pitchFamily="18" charset="0"/>
              </a:rPr>
              <a:t>. Pearson </a:t>
            </a:r>
            <a:r>
              <a:rPr lang="ro-RO" sz="2400" dirty="0">
                <a:latin typeface="Cambria" panose="02040503050406030204" pitchFamily="18" charset="0"/>
                <a:ea typeface="Cambria" panose="02040503050406030204" pitchFamily="18" charset="0"/>
              </a:rPr>
              <a:t>Education Limited/Longman, </a:t>
            </a:r>
            <a:r>
              <a:rPr lang="ro-RO" sz="2400" dirty="0" smtClean="0">
                <a:latin typeface="Cambria" panose="02040503050406030204" pitchFamily="18" charset="0"/>
                <a:ea typeface="Cambria" panose="02040503050406030204" pitchFamily="18" charset="0"/>
              </a:rPr>
              <a:t>2001</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a:t>
            </a:r>
            <a:endParaRPr lang="en-US" sz="2400" dirty="0" smtClean="0">
              <a:latin typeface="Cambria" panose="02040503050406030204" pitchFamily="18" charset="0"/>
              <a:ea typeface="Cambria" panose="02040503050406030204" pitchFamily="18" charset="0"/>
            </a:endParaRPr>
          </a:p>
          <a:p>
            <a:pPr marL="514350" indent="-514350">
              <a:buFont typeface="+mj-lt"/>
              <a:buAutoNum type="arabicPeriod"/>
            </a:pPr>
            <a:r>
              <a:rPr lang="ro-RO" sz="2400" dirty="0" smtClean="0">
                <a:latin typeface="Cambria" panose="02040503050406030204" pitchFamily="18" charset="0"/>
                <a:ea typeface="Cambria" panose="02040503050406030204" pitchFamily="18" charset="0"/>
              </a:rPr>
              <a:t>Harmer </a:t>
            </a:r>
            <a:r>
              <a:rPr lang="ro-RO" sz="2400" dirty="0">
                <a:latin typeface="Cambria" panose="02040503050406030204" pitchFamily="18" charset="0"/>
                <a:ea typeface="Cambria" panose="02040503050406030204" pitchFamily="18" charset="0"/>
              </a:rPr>
              <a:t>Jeremy. The Practice of English Language Teaching: Buch. Harlow: Pearson/Longman, 2015.</a:t>
            </a:r>
          </a:p>
          <a:p>
            <a:pPr marL="514350" indent="-514350">
              <a:buFont typeface="+mj-lt"/>
              <a:buAutoNum type="arabicPeriod"/>
            </a:pPr>
            <a:r>
              <a:rPr lang="en-US" sz="2400" dirty="0" smtClean="0">
                <a:latin typeface="Cambria" panose="02040503050406030204" pitchFamily="18" charset="0"/>
                <a:ea typeface="Cambria" panose="02040503050406030204" pitchFamily="18" charset="0"/>
              </a:rPr>
              <a:t>Scrivener </a:t>
            </a:r>
            <a:r>
              <a:rPr lang="en-US" sz="2400" dirty="0">
                <a:latin typeface="Cambria" panose="02040503050406030204" pitchFamily="18" charset="0"/>
                <a:ea typeface="Cambria" panose="02040503050406030204" pitchFamily="18" charset="0"/>
              </a:rPr>
              <a:t>J. Learning Teaching. The Essential Guide to English Language Teaching. 3</a:t>
            </a:r>
            <a:r>
              <a:rPr lang="en-US" sz="2400" baseline="30000" dirty="0">
                <a:latin typeface="Cambria" panose="02040503050406030204" pitchFamily="18" charset="0"/>
                <a:ea typeface="Cambria" panose="02040503050406030204" pitchFamily="18" charset="0"/>
              </a:rPr>
              <a:t>rd</a:t>
            </a:r>
            <a:r>
              <a:rPr lang="en-US" sz="2400" dirty="0">
                <a:latin typeface="Cambria" panose="02040503050406030204" pitchFamily="18" charset="0"/>
                <a:ea typeface="Cambria" panose="02040503050406030204" pitchFamily="18" charset="0"/>
              </a:rPr>
              <a:t> edition. </a:t>
            </a:r>
            <a:r>
              <a:rPr lang="en-US" sz="2400" dirty="0" smtClean="0">
                <a:latin typeface="Cambria" panose="02040503050406030204" pitchFamily="18" charset="0"/>
                <a:ea typeface="Cambria" panose="02040503050406030204" pitchFamily="18" charset="0"/>
              </a:rPr>
              <a:t>Macmillan, 2014.</a:t>
            </a:r>
          </a:p>
          <a:p>
            <a:pPr marL="514350" indent="-514350">
              <a:buFont typeface="+mj-lt"/>
              <a:buAutoNum type="arabicPeriod"/>
            </a:pPr>
            <a:r>
              <a:rPr lang="en-US" sz="2400" dirty="0" smtClean="0">
                <a:latin typeface="Cambria" panose="02040503050406030204" pitchFamily="18" charset="0"/>
                <a:ea typeface="Cambria" panose="02040503050406030204" pitchFamily="18" charset="0"/>
              </a:rPr>
              <a:t>Ur P. A Course in English Language Teaching. Cambridge: Cambridge University Press, 2012.</a:t>
            </a:r>
            <a:endParaRPr lang="ro-RO" sz="2400" dirty="0" smtClean="0">
              <a:latin typeface="Cambria" panose="02040503050406030204" pitchFamily="18" charset="0"/>
              <a:ea typeface="Cambria" panose="02040503050406030204" pitchFamily="18" charset="0"/>
            </a:endParaRPr>
          </a:p>
          <a:p>
            <a:pPr marL="514350" indent="-514350">
              <a:buFont typeface="+mj-lt"/>
              <a:buAutoNum type="arabicPeriod"/>
            </a:pPr>
            <a:r>
              <a:rPr lang="en-US" sz="2500" dirty="0">
                <a:latin typeface="Cambria" panose="02040503050406030204" pitchFamily="18" charset="0"/>
                <a:ea typeface="Cambria" panose="02040503050406030204" pitchFamily="18" charset="0"/>
              </a:rPr>
              <a:t>Understanding writing assessment: what every teacher should </a:t>
            </a:r>
            <a:r>
              <a:rPr lang="en-US" sz="2500" dirty="0" smtClean="0">
                <a:latin typeface="Cambria" panose="02040503050406030204" pitchFamily="18" charset="0"/>
                <a:ea typeface="Cambria" panose="02040503050406030204" pitchFamily="18" charset="0"/>
              </a:rPr>
              <a:t>know</a:t>
            </a:r>
            <a:r>
              <a:rPr lang="ro-RO" sz="2500" dirty="0">
                <a:latin typeface="Cambria" panose="02040503050406030204" pitchFamily="18" charset="0"/>
                <a:ea typeface="Cambria" panose="02040503050406030204" pitchFamily="18" charset="0"/>
              </a:rPr>
              <a:t> https://www.youtube.com/watch?v=zj-hc_cJuIo&amp;t=219s</a:t>
            </a:r>
            <a:endParaRPr lang="en-US" sz="2500" dirty="0">
              <a:latin typeface="Cambria" panose="02040503050406030204" pitchFamily="18" charset="0"/>
              <a:ea typeface="Cambria" panose="02040503050406030204" pitchFamily="18" charset="0"/>
            </a:endParaRPr>
          </a:p>
          <a:p>
            <a:pPr marL="514350" indent="-514350">
              <a:buFont typeface="+mj-lt"/>
              <a:buAutoNum type="arabicPeriod"/>
            </a:pPr>
            <a:endParaRPr lang="ro-RO" sz="2400" dirty="0" smtClean="0">
              <a:latin typeface="Cambria" panose="02040503050406030204" pitchFamily="18" charset="0"/>
              <a:ea typeface="Cambria" panose="02040503050406030204" pitchFamily="18" charset="0"/>
            </a:endParaRPr>
          </a:p>
          <a:p>
            <a:pPr marL="0" indent="0">
              <a:buNone/>
            </a:pPr>
            <a:r>
              <a:rPr lang="ro-RO" b="1" dirty="0" smtClean="0">
                <a:latin typeface="Cambria" panose="02040503050406030204" pitchFamily="18" charset="0"/>
                <a:ea typeface="Cambria" panose="02040503050406030204" pitchFamily="18" charset="0"/>
              </a:rPr>
              <a:t>U</a:t>
            </a:r>
            <a:r>
              <a:rPr lang="en-US" b="1" dirty="0" smtClean="0">
                <a:latin typeface="Cambria" panose="02040503050406030204" pitchFamily="18" charset="0"/>
                <a:ea typeface="Cambria" panose="02040503050406030204" pitchFamily="18" charset="0"/>
              </a:rPr>
              <a:t>seful </a:t>
            </a:r>
            <a:r>
              <a:rPr lang="en-US" b="1" dirty="0">
                <a:latin typeface="Cambria" panose="02040503050406030204" pitchFamily="18" charset="0"/>
                <a:ea typeface="Cambria" panose="02040503050406030204" pitchFamily="18" charset="0"/>
              </a:rPr>
              <a:t>digital tools for developing </a:t>
            </a:r>
            <a:r>
              <a:rPr lang="en-US" b="1" dirty="0" smtClean="0">
                <a:latin typeface="Cambria" panose="02040503050406030204" pitchFamily="18" charset="0"/>
                <a:ea typeface="Cambria" panose="02040503050406030204" pitchFamily="18" charset="0"/>
              </a:rPr>
              <a:t>writing</a:t>
            </a:r>
            <a:r>
              <a:rPr lang="ro-RO" b="1" dirty="0" smtClean="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skills</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to be </a:t>
            </a:r>
            <a:r>
              <a:rPr lang="en-US" sz="2400" b="1" dirty="0">
                <a:latin typeface="Cambria" panose="02040503050406030204" pitchFamily="18" charset="0"/>
                <a:ea typeface="Cambria" panose="02040503050406030204" pitchFamily="18" charset="0"/>
              </a:rPr>
              <a:t>creative-Storybird/Book Creator / Make Beliefs Comix</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Younger </a:t>
            </a:r>
            <a:r>
              <a:rPr lang="en-US" sz="2400" dirty="0">
                <a:latin typeface="Cambria" panose="02040503050406030204" pitchFamily="18" charset="0"/>
                <a:ea typeface="Cambria" panose="02040503050406030204" pitchFamily="18" charset="0"/>
              </a:rPr>
              <a:t>learners - </a:t>
            </a:r>
            <a:r>
              <a:rPr lang="en-US" sz="2400" b="1" dirty="0">
                <a:latin typeface="Cambria" panose="02040503050406030204" pitchFamily="18" charset="0"/>
                <a:ea typeface="Cambria" panose="02040503050406030204" pitchFamily="18" charset="0"/>
              </a:rPr>
              <a:t>Spelling City</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to create a product - </a:t>
            </a:r>
            <a:r>
              <a:rPr lang="en-US" sz="2400" b="1" dirty="0">
                <a:latin typeface="Cambria" panose="02040503050406030204" pitchFamily="18" charset="0"/>
                <a:ea typeface="Cambria" panose="02040503050406030204" pitchFamily="18" charset="0"/>
              </a:rPr>
              <a:t>Storybird/Book Creator / Make Beliefs Comix</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feedback on their writing - </a:t>
            </a:r>
            <a:r>
              <a:rPr lang="en-US" sz="2400" b="1" dirty="0">
                <a:latin typeface="Cambria" panose="02040503050406030204" pitchFamily="18" charset="0"/>
                <a:ea typeface="Cambria" panose="02040503050406030204" pitchFamily="18" charset="0"/>
              </a:rPr>
              <a:t>Write &amp; </a:t>
            </a:r>
            <a:r>
              <a:rPr lang="en-US" sz="2400" b="1" dirty="0" smtClean="0">
                <a:latin typeface="Cambria" panose="02040503050406030204" pitchFamily="18" charset="0"/>
                <a:ea typeface="Cambria" panose="02040503050406030204" pitchFamily="18" charset="0"/>
              </a:rPr>
              <a:t>Improve/Grammarly</a:t>
            </a:r>
            <a:endParaRPr lang="ro-RO" sz="2400" b="1" dirty="0" smtClean="0">
              <a:latin typeface="Cambria" panose="02040503050406030204" pitchFamily="18" charset="0"/>
              <a:ea typeface="Cambria" panose="02040503050406030204" pitchFamily="18" charset="0"/>
            </a:endParaRPr>
          </a:p>
          <a:p>
            <a:pPr lvl="0"/>
            <a:endParaRPr lang="ro-RO" dirty="0"/>
          </a:p>
          <a:p>
            <a:pPr marL="0" indent="0">
              <a:buNone/>
            </a:pPr>
            <a:endParaRPr lang="en-US" b="1" dirty="0" smtClean="0"/>
          </a:p>
        </p:txBody>
      </p:sp>
    </p:spTree>
    <p:extLst>
      <p:ext uri="{BB962C8B-B14F-4D97-AF65-F5344CB8AC3E}">
        <p14:creationId xmlns:p14="http://schemas.microsoft.com/office/powerpoint/2010/main" val="209666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690" b="3399"/>
          <a:stretch/>
        </p:blipFill>
        <p:spPr>
          <a:xfrm>
            <a:off x="130326" y="2512523"/>
            <a:ext cx="5997460" cy="4255409"/>
          </a:xfrm>
          <a:prstGeom prst="rect">
            <a:avLst/>
          </a:prstGeom>
        </p:spPr>
      </p:pic>
      <p:pic>
        <p:nvPicPr>
          <p:cNvPr id="3" name="Picture 2"/>
          <p:cNvPicPr>
            <a:picLocks noChangeAspect="1"/>
          </p:cNvPicPr>
          <p:nvPr/>
        </p:nvPicPr>
        <p:blipFill rotWithShape="1">
          <a:blip r:embed="rId3"/>
          <a:srcRect t="1508"/>
          <a:stretch/>
        </p:blipFill>
        <p:spPr>
          <a:xfrm>
            <a:off x="6459932" y="110264"/>
            <a:ext cx="5482686" cy="6507479"/>
          </a:xfrm>
          <a:prstGeom prst="rect">
            <a:avLst/>
          </a:prstGeom>
        </p:spPr>
      </p:pic>
      <p:sp>
        <p:nvSpPr>
          <p:cNvPr id="4" name="Rectangle 3"/>
          <p:cNvSpPr/>
          <p:nvPr/>
        </p:nvSpPr>
        <p:spPr>
          <a:xfrm>
            <a:off x="471340" y="75415"/>
            <a:ext cx="5382705" cy="2322174"/>
          </a:xfrm>
          <a:prstGeom prst="rect">
            <a:avLst/>
          </a:prstGeom>
        </p:spPr>
        <p:txBody>
          <a:bodyPr wrap="square">
            <a:spAutoFit/>
          </a:bodyPr>
          <a:lstStyle/>
          <a:p>
            <a:pPr algn="just">
              <a:lnSpc>
                <a:spcPct val="115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Analyze</a:t>
            </a:r>
            <a:r>
              <a:rPr lang="en-GB" sz="1400" b="1" dirty="0">
                <a:latin typeface="Times New Roman" panose="02020603050405020304" pitchFamily="18" charset="0"/>
                <a:ea typeface="Calibri" panose="020F0502020204030204" pitchFamily="34" charset="0"/>
                <a:cs typeface="Times New Roman" panose="02020603050405020304" pitchFamily="18" charset="0"/>
              </a:rPr>
              <a:t> the prompts for the </a:t>
            </a:r>
            <a:r>
              <a:rPr lang="en-GB" sz="1400" b="1" dirty="0" smtClean="0">
                <a:latin typeface="Times New Roman" panose="02020603050405020304" pitchFamily="18" charset="0"/>
                <a:ea typeface="Calibri" panose="020F0502020204030204" pitchFamily="34" charset="0"/>
                <a:cs typeface="Times New Roman" panose="02020603050405020304" pitchFamily="18" charset="0"/>
              </a:rPr>
              <a:t>written </a:t>
            </a:r>
            <a:r>
              <a:rPr lang="en-GB" sz="1400" b="1" dirty="0">
                <a:latin typeface="Times New Roman" panose="02020603050405020304" pitchFamily="18" charset="0"/>
                <a:ea typeface="Calibri" panose="020F0502020204030204" pitchFamily="34" charset="0"/>
                <a:cs typeface="Times New Roman" panose="02020603050405020304" pitchFamily="18" charset="0"/>
              </a:rPr>
              <a:t>tasks following the criteria given below:</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Number of words;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Audience;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Purpose;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Requirements for the targeted language structure;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 balance between process &amp; product writing?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 connection between reading and writing?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any of scaffolding provided (models, writing frames, etc.)?</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514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0" y="96467"/>
            <a:ext cx="4820561" cy="6673984"/>
          </a:xfrm>
          <a:prstGeom prst="rect">
            <a:avLst/>
          </a:prstGeom>
        </p:spPr>
      </p:pic>
      <p:pic>
        <p:nvPicPr>
          <p:cNvPr id="6" name="Picture 5"/>
          <p:cNvPicPr>
            <a:picLocks noChangeAspect="1"/>
          </p:cNvPicPr>
          <p:nvPr/>
        </p:nvPicPr>
        <p:blipFill>
          <a:blip r:embed="rId3"/>
          <a:stretch>
            <a:fillRect/>
          </a:stretch>
        </p:blipFill>
        <p:spPr>
          <a:xfrm>
            <a:off x="6303520" y="282278"/>
            <a:ext cx="5486335" cy="3511507"/>
          </a:xfrm>
          <a:prstGeom prst="rect">
            <a:avLst/>
          </a:prstGeom>
        </p:spPr>
      </p:pic>
    </p:spTree>
    <p:extLst>
      <p:ext uri="{BB962C8B-B14F-4D97-AF65-F5344CB8AC3E}">
        <p14:creationId xmlns:p14="http://schemas.microsoft.com/office/powerpoint/2010/main" val="958261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5299"/>
            <a:ext cx="10515600" cy="5754932"/>
          </a:xfrm>
        </p:spPr>
        <p:txBody>
          <a:bodyPr>
            <a:normAutofit/>
          </a:bodyPr>
          <a:lstStyle/>
          <a:p>
            <a:pPr marL="0" indent="0">
              <a:buNone/>
            </a:pPr>
            <a:endParaRPr lang="en-US" dirty="0"/>
          </a:p>
        </p:txBody>
      </p:sp>
      <p:pic>
        <p:nvPicPr>
          <p:cNvPr id="2" name="Picture 1"/>
          <p:cNvPicPr>
            <a:picLocks noChangeAspect="1"/>
          </p:cNvPicPr>
          <p:nvPr/>
        </p:nvPicPr>
        <p:blipFill>
          <a:blip r:embed="rId3"/>
          <a:stretch>
            <a:fillRect/>
          </a:stretch>
        </p:blipFill>
        <p:spPr>
          <a:xfrm>
            <a:off x="6657320" y="1092642"/>
            <a:ext cx="4696480" cy="4296375"/>
          </a:xfrm>
          <a:prstGeom prst="rect">
            <a:avLst/>
          </a:prstGeom>
        </p:spPr>
      </p:pic>
      <p:sp>
        <p:nvSpPr>
          <p:cNvPr id="4" name="Rounded Rectangle 3"/>
          <p:cNvSpPr/>
          <p:nvPr/>
        </p:nvSpPr>
        <p:spPr>
          <a:xfrm>
            <a:off x="1118681" y="885218"/>
            <a:ext cx="4893013" cy="4863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How is writing like swimming</a:t>
            </a:r>
            <a:r>
              <a:rPr lang="ro-RO" sz="2000" b="1" dirty="0">
                <a:solidFill>
                  <a:schemeClr val="tx1"/>
                </a:solidFill>
                <a:latin typeface="Cambria" panose="02040503050406030204" pitchFamily="18" charset="0"/>
                <a:ea typeface="Cambria" panose="02040503050406030204" pitchFamily="18" charset="0"/>
              </a:rPr>
              <a:t>?</a:t>
            </a:r>
          </a:p>
          <a:p>
            <a:r>
              <a:rPr lang="en-US" sz="2000" dirty="0">
                <a:solidFill>
                  <a:schemeClr val="tx1"/>
                </a:solidFill>
                <a:latin typeface="Cambria" panose="02040503050406030204" pitchFamily="18" charset="0"/>
                <a:ea typeface="Cambria" panose="02040503050406030204" pitchFamily="18" charset="0"/>
              </a:rPr>
              <a:t> The psycholinguist Eric Lenneberg </a:t>
            </a:r>
            <a:r>
              <a:rPr lang="en-US" sz="2000" dirty="0" smtClean="0">
                <a:solidFill>
                  <a:schemeClr val="tx1"/>
                </a:solidFill>
                <a:latin typeface="Cambria" panose="02040503050406030204" pitchFamily="18" charset="0"/>
                <a:ea typeface="Cambria" panose="02040503050406030204" pitchFamily="18" charset="0"/>
              </a:rPr>
              <a:t>noted</a:t>
            </a:r>
            <a:r>
              <a:rPr lang="en-US" sz="2000" dirty="0">
                <a:solidFill>
                  <a:schemeClr val="tx1"/>
                </a:solidFill>
                <a:latin typeface="Cambria" panose="02040503050406030204" pitchFamily="18" charset="0"/>
                <a:ea typeface="Cambria" panose="02040503050406030204" pitchFamily="18" charset="0"/>
              </a:rPr>
              <a:t>, in a discussion of "</a:t>
            </a:r>
            <a:r>
              <a:rPr lang="en-US" sz="2000" dirty="0" smtClean="0">
                <a:solidFill>
                  <a:schemeClr val="tx1"/>
                </a:solidFill>
                <a:latin typeface="Cambria" panose="02040503050406030204" pitchFamily="18" charset="0"/>
                <a:ea typeface="Cambria" panose="02040503050406030204" pitchFamily="18" charset="0"/>
              </a:rPr>
              <a:t>species -specific</a:t>
            </a:r>
            <a:r>
              <a:rPr lang="en-US" sz="2000" dirty="0">
                <a:solidFill>
                  <a:schemeClr val="tx1"/>
                </a:solidFill>
                <a:latin typeface="Cambria" panose="02040503050406030204" pitchFamily="18" charset="0"/>
                <a:ea typeface="Cambria" panose="02040503050406030204" pitchFamily="18" charset="0"/>
              </a:rPr>
              <a:t>" human behavior, </a:t>
            </a:r>
            <a:r>
              <a:rPr lang="en-US" sz="2000" u="sng" dirty="0">
                <a:solidFill>
                  <a:schemeClr val="tx1"/>
                </a:solidFill>
                <a:latin typeface="Cambria" panose="02040503050406030204" pitchFamily="18" charset="0"/>
                <a:ea typeface="Cambria" panose="02040503050406030204" pitchFamily="18" charset="0"/>
              </a:rPr>
              <a:t>that human beings universally learn to walk and to talk, but that swimming and writing are culturally specific, learned behaviors</a:t>
            </a:r>
            <a:r>
              <a:rPr lang="en-US" sz="2000" dirty="0">
                <a:solidFill>
                  <a:schemeClr val="tx1"/>
                </a:solidFill>
                <a:latin typeface="Cambria" panose="02040503050406030204" pitchFamily="18" charset="0"/>
                <a:ea typeface="Cambria" panose="02040503050406030204" pitchFamily="18" charset="0"/>
              </a:rPr>
              <a:t>. We learn to swim if there is a body of water </a:t>
            </a:r>
            <a:r>
              <a:rPr lang="en-US" sz="2000" dirty="0" smtClean="0">
                <a:solidFill>
                  <a:schemeClr val="tx1"/>
                </a:solidFill>
                <a:latin typeface="Cambria" panose="02040503050406030204" pitchFamily="18" charset="0"/>
                <a:ea typeface="Cambria" panose="02040503050406030204" pitchFamily="18" charset="0"/>
              </a:rPr>
              <a:t>available </a:t>
            </a:r>
            <a:r>
              <a:rPr lang="en-US" sz="2000" dirty="0">
                <a:solidFill>
                  <a:schemeClr val="tx1"/>
                </a:solidFill>
                <a:latin typeface="Cambria" panose="02040503050406030204" pitchFamily="18" charset="0"/>
                <a:ea typeface="Cambria" panose="02040503050406030204" pitchFamily="18" charset="0"/>
              </a:rPr>
              <a:t>and usually only if someone teaches us. We learn to write if we are members of a literate society, and usually only if someone teaches </a:t>
            </a:r>
            <a:r>
              <a:rPr lang="en-US" sz="2000" dirty="0" smtClean="0">
                <a:solidFill>
                  <a:schemeClr val="tx1"/>
                </a:solidFill>
                <a:latin typeface="Cambria" panose="02040503050406030204" pitchFamily="18" charset="0"/>
                <a:ea typeface="Cambria" panose="02040503050406030204" pitchFamily="18" charset="0"/>
              </a:rPr>
              <a:t>us </a:t>
            </a:r>
            <a:r>
              <a:rPr lang="en-US" sz="1600" dirty="0">
                <a:solidFill>
                  <a:schemeClr val="tx1"/>
                </a:solidFill>
                <a:latin typeface="Cambria" panose="02040503050406030204" pitchFamily="18" charset="0"/>
                <a:ea typeface="Cambria" panose="02040503050406030204" pitchFamily="18" charset="0"/>
              </a:rPr>
              <a:t>(1967)</a:t>
            </a:r>
            <a:r>
              <a:rPr lang="en-US" sz="1600" dirty="0" smtClean="0">
                <a:solidFill>
                  <a:schemeClr val="tx1"/>
                </a:solidFill>
                <a:latin typeface="Cambria" panose="02040503050406030204" pitchFamily="18" charset="0"/>
                <a:ea typeface="Cambria" panose="02040503050406030204" pitchFamily="18" charset="0"/>
              </a:rPr>
              <a:t>.</a:t>
            </a:r>
            <a:endParaRPr lang="en-US"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188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86175" y="223892"/>
            <a:ext cx="4838700" cy="6435552"/>
          </a:xfrm>
          <a:prstGeom prst="rect">
            <a:avLst/>
          </a:prstGeom>
        </p:spPr>
      </p:pic>
      <p:sp>
        <p:nvSpPr>
          <p:cNvPr id="4" name="Rectangle 3"/>
          <p:cNvSpPr/>
          <p:nvPr/>
        </p:nvSpPr>
        <p:spPr>
          <a:xfrm>
            <a:off x="8903605" y="6063734"/>
            <a:ext cx="2747740" cy="369332"/>
          </a:xfrm>
          <a:prstGeom prst="rect">
            <a:avLst/>
          </a:prstGeom>
        </p:spPr>
        <p:txBody>
          <a:bodyPr wrap="none">
            <a:spAutoFit/>
          </a:bodyPr>
          <a:lstStyle/>
          <a:p>
            <a:r>
              <a:rPr lang="en-US" dirty="0"/>
              <a:t>English: Level A 2.4: Form 8</a:t>
            </a:r>
            <a:endParaRPr lang="ro-RO" dirty="0"/>
          </a:p>
        </p:txBody>
      </p:sp>
    </p:spTree>
    <p:extLst>
      <p:ext uri="{BB962C8B-B14F-4D97-AF65-F5344CB8AC3E}">
        <p14:creationId xmlns:p14="http://schemas.microsoft.com/office/powerpoint/2010/main" val="74050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6" y="120095"/>
            <a:ext cx="5228256" cy="6604555"/>
          </a:xfrm>
          <a:prstGeom prst="rect">
            <a:avLst/>
          </a:prstGeom>
        </p:spPr>
      </p:pic>
      <p:sp>
        <p:nvSpPr>
          <p:cNvPr id="3" name="TextBox 2"/>
          <p:cNvSpPr txBox="1"/>
          <p:nvPr/>
        </p:nvSpPr>
        <p:spPr>
          <a:xfrm>
            <a:off x="8848725" y="5562600"/>
            <a:ext cx="2724149" cy="369332"/>
          </a:xfrm>
          <a:prstGeom prst="rect">
            <a:avLst/>
          </a:prstGeom>
          <a:noFill/>
        </p:spPr>
        <p:txBody>
          <a:bodyPr wrap="square" rtlCol="0">
            <a:spAutoFit/>
          </a:bodyPr>
          <a:lstStyle/>
          <a:p>
            <a:r>
              <a:rPr lang="en-US" dirty="0"/>
              <a:t>English: Level A 2.4: Form 8</a:t>
            </a:r>
            <a:endParaRPr lang="ro-RO" dirty="0"/>
          </a:p>
        </p:txBody>
      </p:sp>
    </p:spTree>
    <p:extLst>
      <p:ext uri="{BB962C8B-B14F-4D97-AF65-F5344CB8AC3E}">
        <p14:creationId xmlns:p14="http://schemas.microsoft.com/office/powerpoint/2010/main" val="179821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2031"/>
            <a:ext cx="10515600" cy="5754932"/>
          </a:xfrm>
        </p:spPr>
        <p:txBody>
          <a:bodyPr>
            <a:normAutofit/>
          </a:bodyPr>
          <a:lstStyle/>
          <a:p>
            <a:pPr marL="0" indent="0">
              <a:buNone/>
            </a:pPr>
            <a:r>
              <a:rPr lang="en-US" sz="2400" b="1" dirty="0"/>
              <a:t>How is writing like </a:t>
            </a:r>
            <a:r>
              <a:rPr lang="en-US" sz="2400" b="1" dirty="0" smtClean="0"/>
              <a:t>swimming</a:t>
            </a:r>
            <a:r>
              <a:rPr lang="ro-RO" sz="2400" b="1" dirty="0" smtClean="0"/>
              <a:t>?</a:t>
            </a:r>
          </a:p>
          <a:p>
            <a:pPr marL="0" indent="0">
              <a:buNone/>
            </a:pPr>
            <a:r>
              <a:rPr lang="en-US" sz="2400" dirty="0" smtClean="0"/>
              <a:t> </a:t>
            </a:r>
            <a:endParaRPr lang="en-US" sz="2400" dirty="0"/>
          </a:p>
          <a:p>
            <a:pPr>
              <a:buFont typeface="Wingdings" panose="05000000000000000000" pitchFamily="2" charset="2"/>
              <a:buChar char="§"/>
            </a:pPr>
            <a:r>
              <a:rPr lang="en-US" sz="2000" dirty="0"/>
              <a:t>Just as there are non-swimmers, poor swimmers, and excellent swimmers, so it is for writers. </a:t>
            </a:r>
            <a:endParaRPr lang="ro-RO" sz="2000" dirty="0" smtClean="0"/>
          </a:p>
          <a:p>
            <a:pPr>
              <a:buFont typeface="Wingdings" panose="05000000000000000000" pitchFamily="2" charset="2"/>
              <a:buChar char="§"/>
            </a:pPr>
            <a:r>
              <a:rPr lang="en-US" sz="2000" dirty="0" smtClean="0"/>
              <a:t>Why </a:t>
            </a:r>
            <a:r>
              <a:rPr lang="en-US" sz="2000" dirty="0"/>
              <a:t>isn't everyone an excellent writer? </a:t>
            </a:r>
            <a:endParaRPr lang="ro-RO" sz="2000" dirty="0" smtClean="0"/>
          </a:p>
          <a:p>
            <a:pPr>
              <a:buFont typeface="Wingdings" panose="05000000000000000000" pitchFamily="2" charset="2"/>
              <a:buChar char="§"/>
            </a:pPr>
            <a:r>
              <a:rPr lang="en-US" sz="2000" dirty="0" smtClean="0"/>
              <a:t>What </a:t>
            </a:r>
            <a:r>
              <a:rPr lang="en-US" sz="2000" dirty="0"/>
              <a:t>is it about writing that blocks so many people, even in their own native language</a:t>
            </a:r>
            <a:r>
              <a:rPr lang="en-US" sz="2000" dirty="0" smtClean="0"/>
              <a:t>?</a:t>
            </a:r>
            <a:endParaRPr lang="ro-RO" sz="2000" dirty="0" smtClean="0"/>
          </a:p>
          <a:p>
            <a:pPr>
              <a:buFont typeface="Wingdings" panose="05000000000000000000" pitchFamily="2" charset="2"/>
              <a:buChar char="§"/>
            </a:pPr>
            <a:r>
              <a:rPr lang="en-US" sz="2000" dirty="0" smtClean="0"/>
              <a:t>Why </a:t>
            </a:r>
            <a:r>
              <a:rPr lang="en-US" sz="2000" dirty="0"/>
              <a:t>don't people learn to write "naturally," as they learn to talk</a:t>
            </a:r>
            <a:r>
              <a:rPr lang="en-US" sz="2000" dirty="0" smtClean="0"/>
              <a:t>?</a:t>
            </a:r>
            <a:endParaRPr lang="ro-RO" sz="2000" dirty="0" smtClean="0"/>
          </a:p>
          <a:p>
            <a:pPr>
              <a:buFont typeface="Wingdings" panose="05000000000000000000" pitchFamily="2" charset="2"/>
              <a:buChar char="§"/>
            </a:pPr>
            <a:r>
              <a:rPr lang="en-US" sz="2000" dirty="0" smtClean="0"/>
              <a:t>How </a:t>
            </a:r>
            <a:r>
              <a:rPr lang="en-US" sz="2000" dirty="0"/>
              <a:t>can we best teach </a:t>
            </a:r>
            <a:r>
              <a:rPr lang="en-US" sz="2000" dirty="0" smtClean="0"/>
              <a:t>second</a:t>
            </a:r>
            <a:r>
              <a:rPr lang="ro-RO" sz="2000" dirty="0" smtClean="0"/>
              <a:t>/foreign</a:t>
            </a:r>
            <a:r>
              <a:rPr lang="en-US" sz="2000" dirty="0" smtClean="0"/>
              <a:t> </a:t>
            </a:r>
            <a:r>
              <a:rPr lang="en-US" sz="2000" dirty="0"/>
              <a:t>language learners of English how to write</a:t>
            </a:r>
            <a:r>
              <a:rPr lang="en-US" sz="2000" dirty="0" smtClean="0"/>
              <a:t>?</a:t>
            </a:r>
            <a:endParaRPr lang="ro-RO" sz="2000" dirty="0" smtClean="0"/>
          </a:p>
          <a:p>
            <a:pPr>
              <a:buFont typeface="Wingdings" panose="05000000000000000000" pitchFamily="2" charset="2"/>
              <a:buChar char="§"/>
            </a:pPr>
            <a:r>
              <a:rPr lang="en-US" sz="2000" dirty="0" smtClean="0"/>
              <a:t>What </a:t>
            </a:r>
            <a:r>
              <a:rPr lang="en-US" sz="2000" dirty="0"/>
              <a:t>should we be trying to teach? </a:t>
            </a:r>
            <a:endParaRPr lang="ro-RO" sz="2000" dirty="0"/>
          </a:p>
        </p:txBody>
      </p:sp>
    </p:spTree>
    <p:extLst>
      <p:ext uri="{BB962C8B-B14F-4D97-AF65-F5344CB8AC3E}">
        <p14:creationId xmlns:p14="http://schemas.microsoft.com/office/powerpoint/2010/main" val="371454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29491"/>
            <a:ext cx="11554689" cy="6151418"/>
          </a:xfrm>
        </p:spPr>
        <p:txBody>
          <a:bodyPr>
            <a:normAutofit/>
          </a:bodyPr>
          <a:lstStyle/>
          <a:p>
            <a:pPr marL="0" indent="0">
              <a:buNone/>
            </a:pPr>
            <a:r>
              <a:rPr lang="en-US" b="1" dirty="0" smtClean="0">
                <a:latin typeface="Cambria" panose="02040503050406030204" pitchFamily="18" charset="0"/>
              </a:rPr>
              <a:t>Challenges to writing</a:t>
            </a:r>
          </a:p>
          <a:p>
            <a:pPr marL="0" indent="0">
              <a:buNone/>
            </a:pPr>
            <a:endParaRPr lang="en-US" sz="2400" b="1" dirty="0">
              <a:latin typeface="Cambria" panose="02040503050406030204" pitchFamily="18" charset="0"/>
            </a:endParaRPr>
          </a:p>
          <a:p>
            <a:pPr>
              <a:buFont typeface="Wingdings" panose="05000000000000000000" pitchFamily="2" charset="2"/>
              <a:buChar char="v"/>
            </a:pPr>
            <a:r>
              <a:rPr lang="en-US" sz="2000" b="1" dirty="0">
                <a:latin typeface="Cambria" panose="02040503050406030204" pitchFamily="18" charset="0"/>
                <a:ea typeface="Cambria" panose="02040503050406030204" pitchFamily="18" charset="0"/>
              </a:rPr>
              <a:t>The handwriting </a:t>
            </a:r>
            <a:r>
              <a:rPr lang="en-US" sz="2000" b="1" dirty="0" smtClean="0">
                <a:latin typeface="Cambria" panose="02040503050406030204" pitchFamily="18" charset="0"/>
                <a:ea typeface="Cambria" panose="02040503050406030204" pitchFamily="18" charset="0"/>
              </a:rPr>
              <a:t>challenge - </a:t>
            </a:r>
            <a:r>
              <a:rPr lang="en-US" sz="2000" dirty="0" smtClean="0">
                <a:latin typeface="Cambria" panose="02040503050406030204" pitchFamily="18" charset="0"/>
                <a:ea typeface="Cambria" panose="02040503050406030204" pitchFamily="18" charset="0"/>
              </a:rPr>
              <a:t>Roman </a:t>
            </a:r>
            <a:r>
              <a:rPr lang="en-US" sz="2000" dirty="0">
                <a:latin typeface="Cambria" panose="02040503050406030204" pitchFamily="18" charset="0"/>
                <a:ea typeface="Cambria" panose="02040503050406030204" pitchFamily="18" charset="0"/>
              </a:rPr>
              <a:t>cursive or 'joined-up' lettering presents a number of problems. </a:t>
            </a:r>
            <a:endParaRPr lang="en-US" sz="2000" dirty="0" smtClean="0">
              <a:latin typeface="Cambria" panose="02040503050406030204" pitchFamily="18" charset="0"/>
              <a:ea typeface="Cambria" panose="02040503050406030204" pitchFamily="18" charset="0"/>
            </a:endParaRPr>
          </a:p>
          <a:p>
            <a:pPr marL="0" indent="0">
              <a:buNone/>
            </a:pPr>
            <a:endParaRPr lang="ro-RO" sz="20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GB" sz="2000" b="1" dirty="0" smtClean="0">
                <a:latin typeface="Cambria" panose="02040503050406030204" pitchFamily="18" charset="0"/>
                <a:ea typeface="Cambria" panose="02040503050406030204" pitchFamily="18" charset="0"/>
              </a:rPr>
              <a:t>Spelling challenges:</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Correspondence/ non-correspondence between the sound of a word and the way it </a:t>
            </a:r>
            <a:r>
              <a:rPr lang="en-GB" sz="2000" dirty="0" smtClean="0">
                <a:latin typeface="Cambria" panose="02040503050406030204" pitchFamily="18" charset="0"/>
                <a:ea typeface="Cambria" panose="02040503050406030204" pitchFamily="18" charset="0"/>
              </a:rPr>
              <a:t>is spelled;</a:t>
            </a:r>
          </a:p>
          <a:p>
            <a:r>
              <a:rPr lang="en-GB" sz="2000" dirty="0">
                <a:latin typeface="Cambria" panose="02040503050406030204" pitchFamily="18" charset="0"/>
                <a:ea typeface="Cambria" panose="02040503050406030204" pitchFamily="18" charset="0"/>
              </a:rPr>
              <a:t>One sound (phoneme) – different spellings: p</a:t>
            </a:r>
            <a:r>
              <a:rPr lang="en-GB" sz="2000" b="1" dirty="0">
                <a:latin typeface="Cambria" panose="02040503050406030204" pitchFamily="18" charset="0"/>
                <a:ea typeface="Cambria" panose="02040503050406030204" pitchFamily="18" charset="0"/>
              </a:rPr>
              <a:t>aw</a:t>
            </a:r>
            <a:r>
              <a:rPr lang="en-GB" sz="2000" dirty="0">
                <a:latin typeface="Cambria" panose="02040503050406030204" pitchFamily="18" charset="0"/>
                <a:ea typeface="Cambria" panose="02040503050406030204" pitchFamily="18" charset="0"/>
              </a:rPr>
              <a:t>, p</a:t>
            </a:r>
            <a:r>
              <a:rPr lang="en-GB" sz="2000" b="1" dirty="0">
                <a:latin typeface="Cambria" panose="02040503050406030204" pitchFamily="18" charset="0"/>
                <a:ea typeface="Cambria" panose="02040503050406030204" pitchFamily="18" charset="0"/>
              </a:rPr>
              <a:t>ore</a:t>
            </a:r>
            <a:r>
              <a:rPr lang="en-GB" sz="2000" dirty="0">
                <a:latin typeface="Cambria" panose="02040503050406030204" pitchFamily="18" charset="0"/>
                <a:ea typeface="Cambria" panose="02040503050406030204" pitchFamily="18" charset="0"/>
              </a:rPr>
              <a:t>, p</a:t>
            </a:r>
            <a:r>
              <a:rPr lang="en-GB" sz="2000" b="1" dirty="0">
                <a:latin typeface="Cambria" panose="02040503050406030204" pitchFamily="18" charset="0"/>
                <a:ea typeface="Cambria" panose="02040503050406030204" pitchFamily="18" charset="0"/>
              </a:rPr>
              <a:t>our</a:t>
            </a:r>
            <a:r>
              <a:rPr lang="en-GB" sz="2000" dirty="0">
                <a:latin typeface="Cambria" panose="02040503050406030204" pitchFamily="18" charset="0"/>
                <a:ea typeface="Cambria" panose="02040503050406030204" pitchFamily="18" charset="0"/>
              </a:rPr>
              <a:t>, d</a:t>
            </a:r>
            <a:r>
              <a:rPr lang="en-GB" sz="2000" b="1" dirty="0">
                <a:latin typeface="Cambria" panose="02040503050406030204" pitchFamily="18" charset="0"/>
                <a:ea typeface="Cambria" panose="02040503050406030204" pitchFamily="18" charset="0"/>
              </a:rPr>
              <a:t>au</a:t>
            </a:r>
            <a:r>
              <a:rPr lang="en-GB" sz="2000" dirty="0">
                <a:latin typeface="Cambria" panose="02040503050406030204" pitchFamily="18" charset="0"/>
                <a:ea typeface="Cambria" panose="02040503050406030204" pitchFamily="18" charset="0"/>
              </a:rPr>
              <a:t>ghter, S</a:t>
            </a:r>
            <a:r>
              <a:rPr lang="en-GB" sz="2000" b="1" dirty="0">
                <a:latin typeface="Cambria" panose="02040503050406030204" pitchFamily="18" charset="0"/>
                <a:ea typeface="Cambria" panose="02040503050406030204" pitchFamily="18" charset="0"/>
              </a:rPr>
              <a:t>ea</a:t>
            </a:r>
            <a:r>
              <a:rPr lang="en-GB" sz="2000" dirty="0">
                <a:latin typeface="Cambria" panose="02040503050406030204" pitchFamily="18" charset="0"/>
                <a:ea typeface="Cambria" panose="02040503050406030204" pitchFamily="18" charset="0"/>
              </a:rPr>
              <a:t>n;</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The same spelling – different sounds (phonemes): </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 w</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d, inf</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mation, </a:t>
            </a:r>
            <a:r>
              <a:rPr lang="en-GB" sz="2000" dirty="0" smtClean="0">
                <a:latin typeface="Cambria" panose="02040503050406030204" pitchFamily="18" charset="0"/>
                <a:ea typeface="Cambria" panose="02040503050406030204" pitchFamily="18" charset="0"/>
              </a:rPr>
              <a:t>w</a:t>
            </a:r>
            <a:r>
              <a:rPr lang="ro-RO" sz="2000" b="1" dirty="0">
                <a:latin typeface="Cambria" panose="02040503050406030204" pitchFamily="18" charset="0"/>
                <a:ea typeface="Cambria" panose="02040503050406030204" pitchFamily="18" charset="0"/>
              </a:rPr>
              <a:t>o</a:t>
            </a:r>
            <a:r>
              <a:rPr lang="en-GB" sz="2000" b="1" dirty="0" smtClean="0">
                <a:latin typeface="Cambria" panose="02040503050406030204" pitchFamily="18" charset="0"/>
                <a:ea typeface="Cambria" panose="02040503050406030204" pitchFamily="18" charset="0"/>
              </a:rPr>
              <a:t>r</a:t>
            </a:r>
            <a:r>
              <a:rPr lang="en-GB" sz="2000" dirty="0" smtClean="0">
                <a:latin typeface="Cambria" panose="02040503050406030204" pitchFamily="18" charset="0"/>
                <a:ea typeface="Cambria" panose="02040503050406030204" pitchFamily="18" charset="0"/>
              </a:rPr>
              <a:t>ry</a:t>
            </a:r>
            <a:r>
              <a:rPr lang="en-GB" sz="2000" dirty="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Homophones: threw /through, sun/son, </a:t>
            </a:r>
            <a:r>
              <a:rPr lang="en-US" sz="2000" dirty="0" smtClean="0">
                <a:latin typeface="Cambria" panose="02040503050406030204" pitchFamily="18" charset="0"/>
                <a:ea typeface="Cambria" panose="02040503050406030204" pitchFamily="18" charset="0"/>
              </a:rPr>
              <a:t>sew/so;</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Different varieties of English spell the same word in different ways: </a:t>
            </a:r>
            <a:r>
              <a:rPr lang="en-GB" sz="2000" dirty="0" smtClean="0">
                <a:latin typeface="Cambria" panose="02040503050406030204" pitchFamily="18" charset="0"/>
                <a:ea typeface="Cambria" panose="02040503050406030204" pitchFamily="18" charset="0"/>
              </a:rPr>
              <a:t>analyse/analyze</a:t>
            </a:r>
            <a:r>
              <a:rPr lang="en-GB"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traveler/</a:t>
            </a:r>
            <a:r>
              <a:rPr lang="en-US" sz="2000" dirty="0" err="1">
                <a:latin typeface="Cambria" panose="02040503050406030204" pitchFamily="18" charset="0"/>
                <a:ea typeface="Cambria" panose="02040503050406030204" pitchFamily="18" charset="0"/>
              </a:rPr>
              <a:t>traveller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licence</a:t>
            </a:r>
            <a:r>
              <a:rPr lang="en-US" sz="2000" dirty="0">
                <a:latin typeface="Cambria" panose="02040503050406030204" pitchFamily="18" charset="0"/>
                <a:ea typeface="Cambria" panose="02040503050406030204" pitchFamily="18" charset="0"/>
              </a:rPr>
              <a:t>/license, theatre/theater</a:t>
            </a:r>
            <a:r>
              <a:rPr lang="en-US" sz="2000" dirty="0" smtClean="0">
                <a:latin typeface="Cambria" panose="02040503050406030204" pitchFamily="18" charset="0"/>
                <a:ea typeface="Cambria" panose="02040503050406030204" pitchFamily="18" charset="0"/>
              </a:rPr>
              <a:t>, etc.</a:t>
            </a:r>
          </a:p>
          <a:p>
            <a:pPr marL="0" indent="0">
              <a:buNone/>
            </a:pP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000" b="1" dirty="0">
                <a:latin typeface="Cambria" panose="02040503050406030204" pitchFamily="18" charset="0"/>
              </a:rPr>
              <a:t>Punctuation Challenges:</a:t>
            </a:r>
            <a:endParaRPr lang="ro-RO" sz="2000" dirty="0">
              <a:latin typeface="Cambria" panose="02040503050406030204" pitchFamily="18" charset="0"/>
            </a:endParaRPr>
          </a:p>
          <a:p>
            <a:r>
              <a:rPr lang="en-US" sz="2000" dirty="0">
                <a:latin typeface="Cambria" panose="02040503050406030204" pitchFamily="18" charset="0"/>
              </a:rPr>
              <a:t>Capitalization of months, days of the week, the personal </a:t>
            </a:r>
            <a:r>
              <a:rPr lang="en-US" sz="2000" dirty="0" smtClean="0">
                <a:latin typeface="Cambria" panose="02040503050406030204" pitchFamily="18" charset="0"/>
              </a:rPr>
              <a:t>pronoun </a:t>
            </a:r>
            <a:r>
              <a:rPr lang="en-US" sz="2000" i="1" dirty="0" smtClean="0">
                <a:latin typeface="Cambria" panose="02040503050406030204" pitchFamily="18" charset="0"/>
              </a:rPr>
              <a:t>I</a:t>
            </a:r>
            <a:endParaRPr lang="ro-RO" sz="2000" i="1" dirty="0">
              <a:latin typeface="Cambria" panose="02040503050406030204" pitchFamily="18" charset="0"/>
            </a:endParaRPr>
          </a:p>
          <a:p>
            <a:r>
              <a:rPr lang="en-US" sz="2000" dirty="0">
                <a:latin typeface="Cambria" panose="02040503050406030204" pitchFamily="18" charset="0"/>
              </a:rPr>
              <a:t>Quotations </a:t>
            </a:r>
            <a:r>
              <a:rPr lang="en-US" sz="2000" dirty="0" smtClean="0">
                <a:latin typeface="Cambria" panose="02040503050406030204" pitchFamily="18" charset="0"/>
              </a:rPr>
              <a:t>marks</a:t>
            </a:r>
            <a:r>
              <a:rPr lang="en-US" sz="2000" dirty="0">
                <a:latin typeface="Cambria" panose="02040503050406030204" pitchFamily="18" charset="0"/>
              </a:rPr>
              <a:t>, direct </a:t>
            </a:r>
            <a:r>
              <a:rPr lang="en-US" sz="2000" dirty="0" smtClean="0">
                <a:latin typeface="Cambria" panose="02040503050406030204" pitchFamily="18" charset="0"/>
              </a:rPr>
              <a:t>speech.</a:t>
            </a:r>
            <a:endParaRPr lang="ro-RO" sz="2000" dirty="0">
              <a:latin typeface="Cambria" panose="02040503050406030204" pitchFamily="18" charset="0"/>
            </a:endParaRPr>
          </a:p>
          <a:p>
            <a:pPr marL="0" indent="0">
              <a:buNone/>
            </a:pPr>
            <a:endParaRPr lang="en-US" sz="20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9935442" y="3330292"/>
            <a:ext cx="2145721" cy="3036398"/>
          </a:xfrm>
          <a:prstGeom prst="rect">
            <a:avLst/>
          </a:prstGeom>
        </p:spPr>
      </p:pic>
    </p:spTree>
    <p:extLst>
      <p:ext uri="{BB962C8B-B14F-4D97-AF65-F5344CB8AC3E}">
        <p14:creationId xmlns:p14="http://schemas.microsoft.com/office/powerpoint/2010/main" val="1235663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396" y="657701"/>
            <a:ext cx="10515600" cy="5754932"/>
          </a:xfrm>
        </p:spPr>
        <p:txBody>
          <a:bodyPr>
            <a:normAutofit fontScale="85000" lnSpcReduction="20000"/>
          </a:bodyPr>
          <a:lstStyle/>
          <a:p>
            <a:pPr marL="0" indent="0">
              <a:buNone/>
            </a:pPr>
            <a:r>
              <a:rPr lang="en-US" sz="3300" b="1" dirty="0" smtClean="0">
                <a:latin typeface="Cambria" panose="02040503050406030204" pitchFamily="18" charset="0"/>
                <a:ea typeface="Cambria" panose="02040503050406030204" pitchFamily="18" charset="0"/>
              </a:rPr>
              <a:t>Challenges to writing</a:t>
            </a:r>
          </a:p>
          <a:p>
            <a:pPr marL="0" indent="0">
              <a:buNone/>
            </a:pPr>
            <a:endParaRPr lang="en-US" sz="2400" b="1"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Layout</a:t>
            </a:r>
            <a:r>
              <a:rPr lang="en-US" sz="2400" dirty="0">
                <a:latin typeface="Cambria" panose="02040503050406030204" pitchFamily="18" charset="0"/>
                <a:ea typeface="Cambria" panose="02040503050406030204" pitchFamily="18" charset="0"/>
              </a:rPr>
              <a:t>: indentation/ </a:t>
            </a:r>
            <a:r>
              <a:rPr lang="en-US" sz="2400" dirty="0" smtClean="0">
                <a:latin typeface="Cambria" panose="02040503050406030204" pitchFamily="18" charset="0"/>
                <a:ea typeface="Cambria" panose="02040503050406030204" pitchFamily="18" charset="0"/>
              </a:rPr>
              <a:t>non-indentation </a:t>
            </a:r>
            <a:r>
              <a:rPr lang="en-US" sz="2400" dirty="0">
                <a:latin typeface="Cambria" panose="02040503050406030204" pitchFamily="18" charset="0"/>
                <a:ea typeface="Cambria" panose="02040503050406030204" pitchFamily="18" charset="0"/>
              </a:rPr>
              <a:t>of the first paragraph</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different genres of writing </a:t>
            </a:r>
            <a:r>
              <a:rPr lang="en-US" sz="2400" dirty="0" smtClean="0">
                <a:latin typeface="Cambria" panose="02040503050406030204" pitchFamily="18" charset="0"/>
                <a:ea typeface="Cambria" panose="02040503050406030204" pitchFamily="18" charset="0"/>
              </a:rPr>
              <a:t>are </a:t>
            </a:r>
            <a:r>
              <a:rPr lang="en-US" sz="2400" dirty="0">
                <a:latin typeface="Cambria" panose="02040503050406030204" pitchFamily="18" charset="0"/>
                <a:ea typeface="Cambria" panose="02040503050406030204" pitchFamily="18" charset="0"/>
              </a:rPr>
              <a:t>laid out </a:t>
            </a:r>
            <a:r>
              <a:rPr lang="en-US" sz="2400" dirty="0" smtClean="0">
                <a:latin typeface="Cambria" panose="02040503050406030204" pitchFamily="18" charset="0"/>
                <a:ea typeface="Cambria" panose="02040503050406030204" pitchFamily="18" charset="0"/>
              </a:rPr>
              <a:t>differently.</a:t>
            </a:r>
          </a:p>
          <a:p>
            <a:pPr marL="0" indent="0">
              <a:buNone/>
            </a:pPr>
            <a:endParaRPr lang="ro-RO" sz="24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a:latin typeface="Cambria" panose="02040503050406030204" pitchFamily="18" charset="0"/>
                <a:ea typeface="Cambria" panose="02040503050406030204" pitchFamily="18" charset="0"/>
              </a:rPr>
              <a:t>Complexity</a:t>
            </a:r>
            <a:endParaRPr lang="ro-RO" sz="2400"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Students </a:t>
            </a:r>
            <a:r>
              <a:rPr lang="en-US" sz="2400" dirty="0">
                <a:latin typeface="Cambria" panose="02040503050406030204" pitchFamily="18" charset="0"/>
                <a:ea typeface="Cambria" panose="02040503050406030204" pitchFamily="18" charset="0"/>
              </a:rPr>
              <a:t>must learn how to remove </a:t>
            </a:r>
            <a:r>
              <a:rPr lang="en-US" sz="2400" u="sng" dirty="0" smtClean="0">
                <a:latin typeface="Cambria" panose="02040503050406030204" pitchFamily="18" charset="0"/>
                <a:ea typeface="Cambria" panose="02040503050406030204" pitchFamily="18" charset="0"/>
              </a:rPr>
              <a:t>redundancy</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en-US" sz="2400" u="sng" dirty="0">
                <a:latin typeface="Cambria" panose="02040503050406030204" pitchFamily="18" charset="0"/>
                <a:ea typeface="Cambria" panose="02040503050406030204" pitchFamily="18" charset="0"/>
              </a:rPr>
              <a:t>combine sentences</a:t>
            </a:r>
            <a:r>
              <a:rPr lang="en-US" sz="2400" dirty="0">
                <a:latin typeface="Cambria" panose="02040503050406030204" pitchFamily="18" charset="0"/>
                <a:ea typeface="Cambria" panose="02040503050406030204" pitchFamily="18" charset="0"/>
              </a:rPr>
              <a:t>, how to make </a:t>
            </a:r>
            <a:r>
              <a:rPr lang="en-US" sz="2400" u="sng" dirty="0">
                <a:latin typeface="Cambria" panose="02040503050406030204" pitchFamily="18" charset="0"/>
                <a:ea typeface="Cambria" panose="02040503050406030204" pitchFamily="18" charset="0"/>
              </a:rPr>
              <a:t>references to other elements </a:t>
            </a:r>
            <a:r>
              <a:rPr lang="en-US" sz="2400" dirty="0">
                <a:latin typeface="Cambria" panose="02040503050406030204" pitchFamily="18" charset="0"/>
                <a:ea typeface="Cambria" panose="02040503050406030204" pitchFamily="18" charset="0"/>
              </a:rPr>
              <a:t>in a text, how </a:t>
            </a:r>
            <a:r>
              <a:rPr lang="en-US" sz="2400" u="sng" dirty="0">
                <a:latin typeface="Cambria" panose="02040503050406030204" pitchFamily="18" charset="0"/>
                <a:ea typeface="Cambria" panose="02040503050406030204" pitchFamily="18" charset="0"/>
              </a:rPr>
              <a:t>to create syntactic and lexical variety</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etc.</a:t>
            </a:r>
          </a:p>
          <a:p>
            <a:pPr marL="0" indent="0">
              <a:buNone/>
            </a:pPr>
            <a:endParaRPr lang="ro-RO" sz="2400"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Vocabulary</a:t>
            </a:r>
            <a:endParaRPr lang="en-US" sz="2400"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Written </a:t>
            </a:r>
            <a:r>
              <a:rPr lang="en-US" sz="2400" dirty="0">
                <a:latin typeface="Cambria" panose="02040503050406030204" pitchFamily="18" charset="0"/>
                <a:ea typeface="Cambria" panose="02040503050406030204" pitchFamily="18" charset="0"/>
              </a:rPr>
              <a:t>language places a heavier demand on vocabulary use than speaking does. Good writers will learn to take advantage of the richness of English vocabulary</a:t>
            </a:r>
            <a:r>
              <a:rPr lang="en-US" sz="2400" dirty="0" smtClean="0">
                <a:latin typeface="Cambria" panose="02040503050406030204" pitchFamily="18" charset="0"/>
                <a:ea typeface="Cambria" panose="02040503050406030204" pitchFamily="18" charset="0"/>
              </a:rPr>
              <a:t>.</a:t>
            </a:r>
          </a:p>
          <a:p>
            <a:pPr marL="0" indent="0">
              <a:buNone/>
            </a:pPr>
            <a:endParaRPr lang="ro-RO" sz="24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Formality</a:t>
            </a:r>
          </a:p>
          <a:p>
            <a:pPr marL="0" indent="0">
              <a:buNone/>
            </a:pPr>
            <a:r>
              <a:rPr lang="en-US" sz="2400" dirty="0" smtClean="0">
                <a:latin typeface="Cambria" panose="02040503050406030204" pitchFamily="18" charset="0"/>
                <a:ea typeface="Cambria" panose="02040503050406030204" pitchFamily="18" charset="0"/>
              </a:rPr>
              <a:t>Whether </a:t>
            </a:r>
            <a:r>
              <a:rPr lang="en-US" sz="2400" dirty="0">
                <a:latin typeface="Cambria" panose="02040503050406030204" pitchFamily="18" charset="0"/>
                <a:ea typeface="Cambria" panose="02040503050406030204" pitchFamily="18" charset="0"/>
              </a:rPr>
              <a:t>a student is filling out a questionnaire or </a:t>
            </a:r>
            <a:r>
              <a:rPr lang="en-US" sz="2400" dirty="0" smtClean="0">
                <a:latin typeface="Cambria" panose="02040503050406030204" pitchFamily="18" charset="0"/>
                <a:ea typeface="Cambria" panose="02040503050406030204" pitchFamily="18" charset="0"/>
              </a:rPr>
              <a:t>an essay</a:t>
            </a:r>
            <a:r>
              <a:rPr lang="en-US" sz="2400" dirty="0">
                <a:latin typeface="Cambria" panose="02040503050406030204" pitchFamily="18" charset="0"/>
                <a:ea typeface="Cambria" panose="02040503050406030204" pitchFamily="18" charset="0"/>
              </a:rPr>
              <a:t>, the conventions of each form must be followed. The most difficult and complex conventions occur in academic writing where students have to learn how to </a:t>
            </a:r>
            <a:r>
              <a:rPr lang="en-US" sz="2400" i="1" dirty="0">
                <a:latin typeface="Cambria" panose="02040503050406030204" pitchFamily="18" charset="0"/>
                <a:ea typeface="Cambria" panose="02040503050406030204" pitchFamily="18" charset="0"/>
              </a:rPr>
              <a:t>describe, explain, compare, contrast, illustrate, defend, criticize, </a:t>
            </a:r>
            <a:r>
              <a:rPr lang="en-US" sz="2400" dirty="0">
                <a:latin typeface="Cambria" panose="02040503050406030204" pitchFamily="18" charset="0"/>
                <a:ea typeface="Cambria" panose="02040503050406030204" pitchFamily="18" charset="0"/>
              </a:rPr>
              <a:t>and </a:t>
            </a:r>
            <a:r>
              <a:rPr lang="en-US" sz="2400" i="1" dirty="0">
                <a:latin typeface="Cambria" panose="02040503050406030204" pitchFamily="18" charset="0"/>
                <a:ea typeface="Cambria" panose="02040503050406030204" pitchFamily="18" charset="0"/>
              </a:rPr>
              <a:t>argue</a:t>
            </a:r>
            <a:r>
              <a:rPr lang="en-US" sz="2400" dirty="0">
                <a:latin typeface="Cambria" panose="02040503050406030204" pitchFamily="18" charset="0"/>
                <a:ea typeface="Cambria" panose="02040503050406030204" pitchFamily="18" charset="0"/>
              </a:rPr>
              <a:t>.</a:t>
            </a:r>
            <a:endParaRPr lang="ro-RO" sz="2400" dirty="0">
              <a:latin typeface="Cambria" panose="02040503050406030204" pitchFamily="18" charset="0"/>
              <a:ea typeface="Cambria" panose="02040503050406030204" pitchFamily="18" charset="0"/>
            </a:endParaRPr>
          </a:p>
          <a:p>
            <a:pPr marL="0" indent="0">
              <a:buNone/>
            </a:pPr>
            <a:endParaRPr lang="en-US" sz="2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437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3177"/>
            <a:ext cx="10515600" cy="6136424"/>
          </a:xfrm>
        </p:spPr>
        <p:txBody>
          <a:bodyPr>
            <a:normAutofit/>
          </a:bodyPr>
          <a:lstStyle/>
          <a:p>
            <a:pPr marL="0" indent="0">
              <a:buNone/>
            </a:pPr>
            <a:r>
              <a:rPr lang="en-US" sz="3300" b="1" dirty="0" smtClean="0">
                <a:latin typeface="Cambria" panose="02040503050406030204" pitchFamily="18" charset="0"/>
                <a:ea typeface="Cambria" panose="02040503050406030204" pitchFamily="18" charset="0"/>
              </a:rPr>
              <a:t>Challenges to writing</a:t>
            </a:r>
          </a:p>
          <a:p>
            <a:pPr marL="0" indent="0" algn="ctr">
              <a:buNone/>
            </a:pPr>
            <a:endParaRPr lang="en-US" sz="2000" b="1" dirty="0" smtClean="0">
              <a:latin typeface="Cambria" panose="02040503050406030204" pitchFamily="18" charset="0"/>
              <a:ea typeface="Cambria" panose="02040503050406030204" pitchFamily="18" charset="0"/>
            </a:endParaRPr>
          </a:p>
          <a:p>
            <a:pPr marL="0" indent="0" algn="ctr">
              <a:buNone/>
            </a:pPr>
            <a:r>
              <a:rPr lang="en-US" sz="2000" b="1" dirty="0" smtClean="0">
                <a:latin typeface="Cambria" panose="02040503050406030204" pitchFamily="18" charset="0"/>
                <a:ea typeface="Cambria" panose="02040503050406030204" pitchFamily="18" charset="0"/>
              </a:rPr>
              <a:t>Robert Kaplan’s </a:t>
            </a:r>
            <a:r>
              <a:rPr lang="en-US" sz="2000" b="1" dirty="0">
                <a:latin typeface="Cambria" panose="02040503050406030204" pitchFamily="18" charset="0"/>
                <a:ea typeface="Cambria" panose="02040503050406030204" pitchFamily="18" charset="0"/>
              </a:rPr>
              <a:t>model of “contrastive rhetoric” </a:t>
            </a:r>
            <a:r>
              <a:rPr lang="en-US" sz="2000" b="1" dirty="0" smtClean="0">
                <a:latin typeface="Cambria" panose="02040503050406030204" pitchFamily="18" charset="0"/>
                <a:ea typeface="Cambria" panose="02040503050406030204" pitchFamily="18" charset="0"/>
              </a:rPr>
              <a:t>- a </a:t>
            </a:r>
            <a:r>
              <a:rPr lang="en-US" sz="2000" b="1" dirty="0">
                <a:latin typeface="Cambria" panose="02040503050406030204" pitchFamily="18" charset="0"/>
                <a:ea typeface="Cambria" panose="02040503050406030204" pitchFamily="18" charset="0"/>
              </a:rPr>
              <a:t>generic typology of cultural writing </a:t>
            </a:r>
            <a:r>
              <a:rPr lang="en-US" sz="2000" b="1" dirty="0" smtClean="0">
                <a:latin typeface="Cambria" panose="02040503050406030204" pitchFamily="18" charset="0"/>
                <a:ea typeface="Cambria" panose="02040503050406030204" pitchFamily="18" charset="0"/>
              </a:rPr>
              <a:t>patterns</a:t>
            </a:r>
          </a:p>
          <a:p>
            <a:pPr marL="0" indent="0" algn="ctr">
              <a:buNone/>
            </a:pPr>
            <a:r>
              <a:rPr lang="en-US" sz="2000" dirty="0" smtClean="0">
                <a:latin typeface="Cambria" panose="02040503050406030204" pitchFamily="18" charset="0"/>
                <a:ea typeface="Cambria" panose="02040503050406030204" pitchFamily="18" charset="0"/>
              </a:rPr>
              <a:t>Different languages (and their cultures) have different patterns of written discourse</a:t>
            </a:r>
            <a:r>
              <a:rPr lang="en-US" sz="2000" b="1" dirty="0" smtClean="0">
                <a:latin typeface="Cambria" panose="02040503050406030204" pitchFamily="18" charset="0"/>
                <a:ea typeface="Cambria" panose="02040503050406030204" pitchFamily="18" charset="0"/>
              </a:rPr>
              <a:t>.</a:t>
            </a:r>
          </a:p>
          <a:p>
            <a:pPr marL="0" indent="0" algn="ctr">
              <a:buNone/>
            </a:pPr>
            <a:endParaRPr lang="en-US" sz="20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745962" y="2823350"/>
            <a:ext cx="10505902" cy="3482857"/>
          </a:xfrm>
          <a:prstGeom prst="rect">
            <a:avLst/>
          </a:prstGeom>
        </p:spPr>
      </p:pic>
    </p:spTree>
    <p:extLst>
      <p:ext uri="{BB962C8B-B14F-4D97-AF65-F5344CB8AC3E}">
        <p14:creationId xmlns:p14="http://schemas.microsoft.com/office/powerpoint/2010/main" val="35738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19" y="461913"/>
            <a:ext cx="10834389" cy="6278252"/>
          </a:xfrm>
        </p:spPr>
        <p:txBody>
          <a:bodyPr>
            <a:normAutofit fontScale="85000" lnSpcReduction="20000"/>
          </a:bodyPr>
          <a:lstStyle/>
          <a:p>
            <a:pPr marL="0" indent="0">
              <a:buNone/>
            </a:pPr>
            <a:r>
              <a:rPr lang="en-US" b="1" dirty="0" smtClean="0"/>
              <a:t> </a:t>
            </a:r>
            <a:r>
              <a:rPr lang="en-US" b="1" dirty="0">
                <a:latin typeface="Cambria" panose="02040503050406030204" pitchFamily="18" charset="0"/>
                <a:ea typeface="Cambria" panose="02040503050406030204" pitchFamily="18" charset="0"/>
              </a:rPr>
              <a:t>Microskills for </a:t>
            </a:r>
            <a:r>
              <a:rPr lang="en-US" b="1" dirty="0" smtClean="0">
                <a:latin typeface="Cambria" panose="02040503050406030204" pitchFamily="18" charset="0"/>
                <a:ea typeface="Cambria" panose="02040503050406030204" pitchFamily="18" charset="0"/>
              </a:rPr>
              <a:t>writing</a:t>
            </a:r>
          </a:p>
          <a:p>
            <a:pPr marL="0" indent="0">
              <a:buNone/>
            </a:pPr>
            <a:endParaRPr lang="ro-RO" b="1" dirty="0" smtClean="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Produce </a:t>
            </a:r>
            <a:r>
              <a:rPr lang="en-US" sz="2400" dirty="0">
                <a:latin typeface="Cambria" panose="02040503050406030204" pitchFamily="18" charset="0"/>
                <a:ea typeface="Cambria" panose="02040503050406030204" pitchFamily="18" charset="0"/>
              </a:rPr>
              <a:t>graphemes and orthographic patterns of English</a:t>
            </a:r>
            <a:r>
              <a:rPr lang="en-US" sz="2400" dirty="0" smtClean="0">
                <a:latin typeface="Cambria" panose="02040503050406030204" pitchFamily="18" charset="0"/>
                <a:ea typeface="Cambria" panose="02040503050406030204" pitchFamily="18" charset="0"/>
              </a:rPr>
              <a:t>.</a:t>
            </a:r>
          </a:p>
          <a:p>
            <a:pPr marL="457200" indent="-457200">
              <a:buFont typeface="+mj-lt"/>
              <a:buAutoNum type="arabicParenR"/>
            </a:pPr>
            <a:r>
              <a:rPr lang="ro-RO" sz="2400" dirty="0">
                <a:latin typeface="Cambria" panose="02040503050406030204" pitchFamily="18" charset="0"/>
                <a:ea typeface="Cambria" panose="02040503050406030204" pitchFamily="18" charset="0"/>
              </a:rPr>
              <a:t>Mastering spelling, punctuation, sentence construction, referential words (he, who).</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Produce </a:t>
            </a:r>
            <a:r>
              <a:rPr lang="en-US" sz="2400" dirty="0">
                <a:latin typeface="Cambria" panose="02040503050406030204" pitchFamily="18" charset="0"/>
                <a:ea typeface="Cambria" panose="02040503050406030204" pitchFamily="18" charset="0"/>
              </a:rPr>
              <a:t>writing at an efficient rate of speed to suit the purpose. </a:t>
            </a:r>
            <a:endParaRPr lang="ro-RO" sz="2400" dirty="0" smtClean="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acceptable grammatical systems (e.g., tense, agreement, pluralization), patterns, and rules.</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Express </a:t>
            </a:r>
            <a:r>
              <a:rPr lang="en-US" sz="2400" dirty="0">
                <a:latin typeface="Cambria" panose="02040503050406030204" pitchFamily="18" charset="0"/>
                <a:ea typeface="Cambria" panose="02040503050406030204" pitchFamily="18" charset="0"/>
              </a:rPr>
              <a:t>a particular meaning in different grammatical forms.</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cohesive devices in written </a:t>
            </a:r>
            <a:r>
              <a:rPr lang="en-US" sz="2400" dirty="0" smtClean="0">
                <a:latin typeface="Cambria" panose="02040503050406030204" pitchFamily="18" charset="0"/>
                <a:ea typeface="Cambria" panose="02040503050406030204" pitchFamily="18" charset="0"/>
              </a:rPr>
              <a:t>discourse.</a:t>
            </a:r>
          </a:p>
          <a:p>
            <a:pPr marL="457200" indent="-457200">
              <a:buFont typeface="+mj-lt"/>
              <a:buAutoNum type="arabicParenR"/>
            </a:pPr>
            <a:r>
              <a:rPr lang="ro-RO" sz="2400" dirty="0">
                <a:latin typeface="Cambria" panose="02040503050406030204" pitchFamily="18" charset="0"/>
                <a:ea typeface="Cambria" panose="02040503050406030204" pitchFamily="18" charset="0"/>
              </a:rPr>
              <a:t>Linking sentences, using connecting words, relations, etc.</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Connecting </a:t>
            </a:r>
            <a:r>
              <a:rPr lang="en-US" sz="2400" dirty="0" smtClean="0">
                <a:latin typeface="Cambria" panose="02040503050406030204" pitchFamily="18" charset="0"/>
                <a:ea typeface="Cambria" panose="02040503050406030204" pitchFamily="18" charset="0"/>
              </a:rPr>
              <a:t>p</a:t>
            </a:r>
            <a:r>
              <a:rPr lang="ro-RO" sz="2400" dirty="0" smtClean="0">
                <a:latin typeface="Cambria" panose="02040503050406030204" pitchFamily="18" charset="0"/>
                <a:ea typeface="Cambria" panose="02040503050406030204" pitchFamily="18" charset="0"/>
              </a:rPr>
              <a:t>aragraphs</a:t>
            </a:r>
            <a:r>
              <a:rPr lang="ro-RO"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Being aware of different demands of written English (contrast with spoken)</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the rhetorical forms and conventions of written discourse)</a:t>
            </a:r>
            <a:r>
              <a:rPr lang="ro-RO"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Organizing information logically and clearly with a specific type of reader in mind. (Aimed at producing a writing piece).</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en-US" sz="2400" dirty="0">
                <a:latin typeface="Cambria" panose="02040503050406030204" pitchFamily="18" charset="0"/>
                <a:ea typeface="Cambria" panose="02040503050406030204" pitchFamily="18" charset="0"/>
              </a:rPr>
              <a:t>Convey links and connections between events and communicate such relations as main idea, supporting idea, new information, given information, generalization, and exemplification.</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Develop </a:t>
            </a:r>
            <a:r>
              <a:rPr lang="en-US" sz="2400" dirty="0">
                <a:latin typeface="Cambria" panose="02040503050406030204" pitchFamily="18" charset="0"/>
                <a:ea typeface="Cambria" panose="02040503050406030204" pitchFamily="18" charset="0"/>
              </a:rPr>
              <a:t>and use a battery of writing strategies, such as accurately assessing the audience's interpretation, using prewriting devices, writing with fluency in the first drafts, using paraphrases and synonyms, </a:t>
            </a:r>
            <a:r>
              <a:rPr lang="en-US" sz="2400" dirty="0" smtClean="0">
                <a:latin typeface="Cambria" panose="02040503050406030204" pitchFamily="18" charset="0"/>
                <a:ea typeface="Cambria" panose="02040503050406030204" pitchFamily="18" charset="0"/>
              </a:rPr>
              <a:t>and </a:t>
            </a:r>
            <a:r>
              <a:rPr lang="en-US" sz="2400" dirty="0">
                <a:latin typeface="Cambria" panose="02040503050406030204" pitchFamily="18" charset="0"/>
                <a:ea typeface="Cambria" panose="02040503050406030204" pitchFamily="18" charset="0"/>
              </a:rPr>
              <a:t>using feedback for revising and editing.</a:t>
            </a:r>
            <a:endParaRPr lang="ro-RO"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4831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468" y="331343"/>
            <a:ext cx="10852140" cy="6332705"/>
          </a:xfrm>
        </p:spPr>
        <p:txBody>
          <a:bodyPr>
            <a:normAutofit/>
          </a:bodyPr>
          <a:lstStyle/>
          <a:p>
            <a:pPr marL="0" indent="0">
              <a:buNone/>
            </a:pPr>
            <a:r>
              <a:rPr lang="en-US" b="1" dirty="0"/>
              <a:t> </a:t>
            </a:r>
            <a:r>
              <a:rPr lang="en-US" sz="2000" b="1" dirty="0">
                <a:latin typeface="Cambria" panose="02040503050406030204" pitchFamily="18" charset="0"/>
                <a:ea typeface="Cambria" panose="02040503050406030204" pitchFamily="18" charset="0"/>
              </a:rPr>
              <a:t>TYPES OF CLASSROOM WRITING </a:t>
            </a:r>
            <a:r>
              <a:rPr lang="en-US" sz="2000" b="1" dirty="0" smtClean="0">
                <a:latin typeface="Cambria" panose="02040503050406030204" pitchFamily="18" charset="0"/>
                <a:ea typeface="Cambria" panose="02040503050406030204" pitchFamily="18" charset="0"/>
              </a:rPr>
              <a:t>PERFORMANCE</a:t>
            </a:r>
            <a:endParaRPr lang="ro-RO" sz="2000" b="1" dirty="0" smtClean="0">
              <a:latin typeface="Cambria" panose="02040503050406030204" pitchFamily="18" charset="0"/>
              <a:ea typeface="Cambria" panose="02040503050406030204" pitchFamily="18" charset="0"/>
            </a:endParaRPr>
          </a:p>
          <a:p>
            <a:pPr marL="0" indent="0">
              <a:buNone/>
            </a:pPr>
            <a:r>
              <a:rPr lang="en-US" sz="2000" b="1" dirty="0" smtClean="0">
                <a:latin typeface="Cambria" panose="02040503050406030204" pitchFamily="18" charset="0"/>
                <a:ea typeface="Cambria" panose="02040503050406030204" pitchFamily="18" charset="0"/>
              </a:rPr>
              <a:t>1</a:t>
            </a:r>
            <a:r>
              <a:rPr lang="en-US" sz="2000" b="1" dirty="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Imitative</a:t>
            </a:r>
            <a:r>
              <a:rPr lang="ro-RO" sz="2200" b="1" dirty="0" smtClean="0">
                <a:latin typeface="Cambria" panose="02040503050406030204" pitchFamily="18" charset="0"/>
                <a:ea typeface="Cambria" panose="02040503050406030204" pitchFamily="18" charset="0"/>
              </a:rPr>
              <a:t> </a:t>
            </a:r>
            <a:r>
              <a:rPr lang="ro-RO" sz="2200" b="1" dirty="0">
                <a:latin typeface="Cambria" panose="02040503050406030204" pitchFamily="18" charset="0"/>
                <a:ea typeface="Cambria" panose="02040503050406030204" pitchFamily="18" charset="0"/>
              </a:rPr>
              <a:t>/ˈɪmɪtətɪv/</a:t>
            </a:r>
            <a:r>
              <a:rPr lang="ro-RO" sz="2200" b="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writing </a:t>
            </a:r>
            <a:r>
              <a:rPr lang="en-US" sz="2200" b="1" dirty="0">
                <a:latin typeface="Cambria" panose="02040503050406030204" pitchFamily="18" charset="0"/>
                <a:ea typeface="Cambria" panose="02040503050406030204" pitchFamily="18" charset="0"/>
              </a:rPr>
              <a:t>down</a:t>
            </a:r>
          </a:p>
          <a:p>
            <a:pPr marL="0" indent="0">
              <a:buNone/>
            </a:pPr>
            <a:r>
              <a:rPr lang="ro-RO" sz="2200" dirty="0" smtClean="0">
                <a:latin typeface="Cambria" panose="02040503050406030204" pitchFamily="18" charset="0"/>
                <a:ea typeface="Cambria" panose="02040503050406030204" pitchFamily="18" charset="0"/>
              </a:rPr>
              <a:t>Level: the </a:t>
            </a:r>
            <a:r>
              <a:rPr lang="en-US" sz="2200" dirty="0" smtClean="0">
                <a:latin typeface="Cambria" panose="02040503050406030204" pitchFamily="18" charset="0"/>
                <a:ea typeface="Cambria" panose="02040503050406030204" pitchFamily="18" charset="0"/>
              </a:rPr>
              <a:t>beginning level</a:t>
            </a:r>
            <a:endParaRPr lang="ro-RO" sz="2200" dirty="0" smtClean="0">
              <a:latin typeface="Cambria" panose="02040503050406030204" pitchFamily="18" charset="0"/>
              <a:ea typeface="Cambria" panose="02040503050406030204" pitchFamily="18" charset="0"/>
            </a:endParaRPr>
          </a:p>
          <a:p>
            <a:pPr marL="0" indent="0">
              <a:buNone/>
            </a:pPr>
            <a:r>
              <a:rPr lang="ro-RO" sz="2200" dirty="0" smtClean="0">
                <a:latin typeface="Cambria" panose="02040503050406030204" pitchFamily="18" charset="0"/>
                <a:ea typeface="Cambria" panose="02040503050406030204" pitchFamily="18" charset="0"/>
              </a:rPr>
              <a:t>Activities: </a:t>
            </a:r>
          </a:p>
          <a:p>
            <a:pPr marL="0" indent="0">
              <a:buNone/>
            </a:pPr>
            <a:r>
              <a:rPr lang="ro-RO" sz="2200" b="1" dirty="0">
                <a:latin typeface="Cambria" panose="02040503050406030204" pitchFamily="18" charset="0"/>
                <a:ea typeface="Cambria" panose="02040503050406030204" pitchFamily="18" charset="0"/>
              </a:rPr>
              <a:t> </a:t>
            </a:r>
            <a:r>
              <a:rPr lang="ro-RO" sz="2200" b="1" dirty="0" smtClean="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"writ</a:t>
            </a:r>
            <a:r>
              <a:rPr lang="ro-RO" sz="2200" b="1" dirty="0" smtClean="0">
                <a:latin typeface="Cambria" panose="02040503050406030204" pitchFamily="18" charset="0"/>
                <a:ea typeface="Cambria" panose="02040503050406030204" pitchFamily="18" charset="0"/>
              </a:rPr>
              <a:t>ing</a:t>
            </a:r>
            <a:r>
              <a:rPr lang="en-US" sz="2200" b="1" dirty="0" smtClean="0">
                <a:latin typeface="Cambria" panose="02040503050406030204" pitchFamily="18" charset="0"/>
                <a:ea typeface="Cambria" panose="02040503050406030204" pitchFamily="18" charset="0"/>
              </a:rPr>
              <a:t> </a:t>
            </a:r>
            <a:r>
              <a:rPr lang="en-US" sz="2200" b="1" dirty="0">
                <a:latin typeface="Cambria" panose="02040503050406030204" pitchFamily="18" charset="0"/>
                <a:ea typeface="Cambria" panose="02040503050406030204" pitchFamily="18" charset="0"/>
              </a:rPr>
              <a:t>down" </a:t>
            </a:r>
            <a:r>
              <a:rPr lang="en-US" sz="2200" dirty="0" smtClean="0">
                <a:latin typeface="Cambria" panose="02040503050406030204" pitchFamily="18" charset="0"/>
                <a:ea typeface="Cambria" panose="02040503050406030204" pitchFamily="18" charset="0"/>
              </a:rPr>
              <a:t>English </a:t>
            </a:r>
            <a:r>
              <a:rPr lang="en-US" sz="2200" dirty="0">
                <a:latin typeface="Cambria" panose="02040503050406030204" pitchFamily="18" charset="0"/>
                <a:ea typeface="Cambria" panose="02040503050406030204" pitchFamily="18" charset="0"/>
              </a:rPr>
              <a:t>letters, words, and possibly sentences in order to learn the conventions of the orthographic </a:t>
            </a:r>
            <a:r>
              <a:rPr lang="en-US" sz="2200" dirty="0" smtClean="0">
                <a:latin typeface="Cambria" panose="02040503050406030204" pitchFamily="18" charset="0"/>
                <a:ea typeface="Cambria" panose="02040503050406030204" pitchFamily="18" charset="0"/>
              </a:rPr>
              <a:t>cod</a:t>
            </a:r>
            <a:r>
              <a:rPr lang="ro-RO" sz="2200" dirty="0" smtClean="0">
                <a:latin typeface="Cambria" panose="02040503050406030204" pitchFamily="18" charset="0"/>
                <a:ea typeface="Cambria" panose="02040503050406030204" pitchFamily="18" charset="0"/>
              </a:rPr>
              <a:t>e</a:t>
            </a:r>
            <a:r>
              <a:rPr lang="en-US" sz="2200" dirty="0" smtClean="0">
                <a:latin typeface="Cambria" panose="02040503050406030204" pitchFamily="18" charset="0"/>
                <a:ea typeface="Cambria" panose="02040503050406030204" pitchFamily="18" charset="0"/>
              </a:rPr>
              <a:t>. </a:t>
            </a:r>
            <a:endParaRPr lang="ro-RO" sz="2200" dirty="0" smtClean="0">
              <a:latin typeface="Cambria" panose="02040503050406030204" pitchFamily="18" charset="0"/>
              <a:ea typeface="Cambria" panose="02040503050406030204" pitchFamily="18" charset="0"/>
            </a:endParaRPr>
          </a:p>
          <a:p>
            <a:pPr marL="0" indent="0">
              <a:buNone/>
            </a:pPr>
            <a:r>
              <a:rPr lang="ro-RO" sz="2200" dirty="0" smtClean="0">
                <a:latin typeface="Cambria" panose="02040503050406030204" pitchFamily="18" charset="0"/>
                <a:ea typeface="Cambria" panose="02040503050406030204" pitchFamily="18" charset="0"/>
              </a:rPr>
              <a:t>- </a:t>
            </a:r>
            <a:r>
              <a:rPr lang="ro-RO" sz="2200" b="1" dirty="0" smtClean="0">
                <a:latin typeface="Cambria" panose="02040503050406030204" pitchFamily="18" charset="0"/>
                <a:ea typeface="Cambria" panose="02040503050406030204" pitchFamily="18" charset="0"/>
              </a:rPr>
              <a:t>various forms of dictation</a:t>
            </a:r>
            <a:r>
              <a:rPr lang="ro-RO" sz="2200" dirty="0" smtClean="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pPr marL="0" indent="0">
              <a:buNone/>
            </a:pPr>
            <a:endParaRPr lang="ro-RO" sz="2200" dirty="0"/>
          </a:p>
        </p:txBody>
      </p:sp>
      <p:graphicFrame>
        <p:nvGraphicFramePr>
          <p:cNvPr id="2" name="Table 1"/>
          <p:cNvGraphicFramePr>
            <a:graphicFrameLocks noGrp="1"/>
          </p:cNvGraphicFramePr>
          <p:nvPr>
            <p:extLst>
              <p:ext uri="{D42A27DB-BD31-4B8C-83A1-F6EECF244321}">
                <p14:modId xmlns:p14="http://schemas.microsoft.com/office/powerpoint/2010/main" val="2923237069"/>
              </p:ext>
            </p:extLst>
          </p:nvPr>
        </p:nvGraphicFramePr>
        <p:xfrm>
          <a:off x="4807669" y="3054286"/>
          <a:ext cx="6966409" cy="3384614"/>
        </p:xfrm>
        <a:graphic>
          <a:graphicData uri="http://schemas.openxmlformats.org/drawingml/2006/table">
            <a:tbl>
              <a:tblPr firstRow="1" bandRow="1">
                <a:tableStyleId>{5C22544A-7EE6-4342-B048-85BDC9FD1C3A}</a:tableStyleId>
              </a:tblPr>
              <a:tblGrid>
                <a:gridCol w="6966409">
                  <a:extLst>
                    <a:ext uri="{9D8B030D-6E8A-4147-A177-3AD203B41FA5}">
                      <a16:colId xmlns:a16="http://schemas.microsoft.com/office/drawing/2014/main" val="3026472599"/>
                    </a:ext>
                  </a:extLst>
                </a:gridCol>
              </a:tblGrid>
              <a:tr h="338461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kern="1200" dirty="0" smtClean="0">
                          <a:solidFill>
                            <a:schemeClr val="tx1"/>
                          </a:solidFill>
                          <a:effectLst/>
                          <a:latin typeface="Cambria" panose="02040503050406030204" pitchFamily="18" charset="0"/>
                          <a:ea typeface="Cambria" panose="02040503050406030204" pitchFamily="18" charset="0"/>
                          <a:cs typeface="+mn-cs"/>
                        </a:rPr>
                        <a:t>Dictations typically involve the following steps:</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a. </a:t>
                      </a:r>
                      <a:r>
                        <a:rPr lang="en-US" sz="1800" b="0" kern="1200" dirty="0" smtClean="0">
                          <a:solidFill>
                            <a:schemeClr val="tx1"/>
                          </a:solidFill>
                          <a:effectLst/>
                          <a:latin typeface="Cambria" panose="02040503050406030204" pitchFamily="18" charset="0"/>
                          <a:ea typeface="Cambria" panose="02040503050406030204" pitchFamily="18" charset="0"/>
                          <a:cs typeface="+mn-cs"/>
                        </a:rPr>
                        <a:t>Teacher reads a short paragraph once or twice at normal speed.</a:t>
                      </a:r>
                    </a:p>
                    <a:p>
                      <a:pPr marL="0" lvl="0" indent="0" algn="l" defTabSz="914400" rtl="0" eaLnBrk="1" latinLnBrk="0" hangingPunct="1">
                        <a:spcBef>
                          <a:spcPts val="0"/>
                        </a:spcBef>
                        <a:spcAft>
                          <a:spcPts val="0"/>
                        </a:spcAft>
                        <a:buNone/>
                      </a:pPr>
                      <a:r>
                        <a:rPr lang="en-US" sz="1800" b="0" kern="1200" dirty="0" smtClean="0">
                          <a:solidFill>
                            <a:schemeClr val="tx1"/>
                          </a:solidFill>
                          <a:effectLst/>
                          <a:latin typeface="Cambria" panose="02040503050406030204" pitchFamily="18" charset="0"/>
                          <a:ea typeface="Cambria" panose="02040503050406030204" pitchFamily="18" charset="0"/>
                          <a:cs typeface="+mn-cs"/>
                        </a:rPr>
                        <a:t>b. Teacher reads the paragraph in short phrase units of three or four words </a:t>
                      </a:r>
                      <a:r>
                        <a:rPr lang="ro-RO" sz="1800" b="0" kern="1200" dirty="0" smtClean="0">
                          <a:solidFill>
                            <a:schemeClr val="tx1"/>
                          </a:solidFill>
                          <a:effectLst/>
                          <a:latin typeface="Cambria" panose="02040503050406030204" pitchFamily="18" charset="0"/>
                          <a:ea typeface="Cambria" panose="02040503050406030204" pitchFamily="18" charset="0"/>
                          <a:cs typeface="+mn-cs"/>
                        </a:rPr>
                        <a:t>e</a:t>
                      </a:r>
                      <a:r>
                        <a:rPr lang="en-US" sz="1800" b="0" kern="1200" dirty="0" smtClean="0">
                          <a:solidFill>
                            <a:schemeClr val="tx1"/>
                          </a:solidFill>
                          <a:effectLst/>
                          <a:latin typeface="Cambria" panose="02040503050406030204" pitchFamily="18" charset="0"/>
                          <a:ea typeface="Cambria" panose="02040503050406030204" pitchFamily="18" charset="0"/>
                          <a:cs typeface="+mn-cs"/>
                        </a:rPr>
                        <a:t>ach, and each unit is followed by a pause.</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c</a:t>
                      </a:r>
                      <a:r>
                        <a:rPr lang="en-US" sz="1800" b="0" kern="1200" dirty="0" smtClean="0">
                          <a:solidFill>
                            <a:schemeClr val="tx1"/>
                          </a:solidFill>
                          <a:effectLst/>
                          <a:latin typeface="Cambria" panose="02040503050406030204" pitchFamily="18" charset="0"/>
                          <a:ea typeface="Cambria" panose="02040503050406030204" pitchFamily="18" charset="0"/>
                          <a:cs typeface="+mn-cs"/>
                        </a:rPr>
                        <a:t>. During the pause, students write exactly what they hear.</a:t>
                      </a:r>
                      <a:endParaRPr lang="ro-RO" sz="1800" b="0" kern="1200" dirty="0" smtClean="0">
                        <a:solidFill>
                          <a:schemeClr val="tx1"/>
                        </a:solidFill>
                        <a:effectLst/>
                        <a:latin typeface="Cambria" panose="02040503050406030204" pitchFamily="18" charset="0"/>
                        <a:ea typeface="Cambria" panose="02040503050406030204" pitchFamily="18" charset="0"/>
                        <a:cs typeface="+mn-cs"/>
                      </a:endParaRPr>
                    </a:p>
                    <a:p>
                      <a:pPr marL="0" lvl="0" indent="0" algn="l" defTabSz="914400" rtl="0" eaLnBrk="1" latinLnBrk="0" hangingPunct="1">
                        <a:spcBef>
                          <a:spcPts val="0"/>
                        </a:spcBef>
                        <a:spcAft>
                          <a:spcPts val="0"/>
                        </a:spcAft>
                        <a:buNone/>
                      </a:pPr>
                      <a:r>
                        <a:rPr lang="en-US" sz="1800" b="0" kern="1200" dirty="0" smtClean="0">
                          <a:solidFill>
                            <a:schemeClr val="tx1"/>
                          </a:solidFill>
                          <a:effectLst/>
                          <a:latin typeface="Cambria" panose="02040503050406030204" pitchFamily="18" charset="0"/>
                          <a:ea typeface="Cambria" panose="02040503050406030204" pitchFamily="18" charset="0"/>
                          <a:cs typeface="+mn-cs"/>
                        </a:rPr>
                        <a:t>d. Teacher then reads the whole paragraph once more at normal speed so students can check their writing.</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e.</a:t>
                      </a:r>
                      <a:r>
                        <a:rPr lang="en-US" sz="1800" b="0" kern="1200" dirty="0" smtClean="0">
                          <a:solidFill>
                            <a:schemeClr val="tx1"/>
                          </a:solidFill>
                          <a:effectLst/>
                          <a:latin typeface="Cambria" panose="02040503050406030204" pitchFamily="18" charset="0"/>
                          <a:ea typeface="Cambria" panose="02040503050406030204" pitchFamily="18" charset="0"/>
                          <a:cs typeface="+mn-cs"/>
                        </a:rPr>
                        <a:t> Scoring of students' written work can utilize a number of rubrics for assigning points. Usually spelling and punctuation errors are not considered as severe as grammatical errors</a:t>
                      </a:r>
                      <a:r>
                        <a:rPr lang="en-US" sz="1800" b="1" kern="1200" dirty="0" smtClean="0">
                          <a:solidFill>
                            <a:schemeClr val="tx1"/>
                          </a:solidFill>
                          <a:effectLst/>
                          <a:latin typeface="Cambria" panose="02040503050406030204" pitchFamily="18" charset="0"/>
                          <a:ea typeface="Cambria" panose="02040503050406030204" pitchFamily="18" charset="0"/>
                          <a:cs typeface="+mn-cs"/>
                        </a:rPr>
                        <a:t>.</a:t>
                      </a:r>
                      <a:endParaRPr lang="ro-RO" sz="1800" b="1"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17621247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79813761"/>
              </p:ext>
            </p:extLst>
          </p:nvPr>
        </p:nvGraphicFramePr>
        <p:xfrm>
          <a:off x="340467" y="3314700"/>
          <a:ext cx="4232616" cy="3383280"/>
        </p:xfrm>
        <a:graphic>
          <a:graphicData uri="http://schemas.openxmlformats.org/drawingml/2006/table">
            <a:tbl>
              <a:tblPr firstRow="1" bandRow="1">
                <a:tableStyleId>{5C22544A-7EE6-4342-B048-85BDC9FD1C3A}</a:tableStyleId>
              </a:tblPr>
              <a:tblGrid>
                <a:gridCol w="4232616">
                  <a:extLst>
                    <a:ext uri="{9D8B030D-6E8A-4147-A177-3AD203B41FA5}">
                      <a16:colId xmlns:a16="http://schemas.microsoft.com/office/drawing/2014/main" val="1333116460"/>
                    </a:ext>
                  </a:extLst>
                </a:gridCol>
              </a:tblGrid>
              <a:tr h="3354704">
                <a:tc>
                  <a:txBody>
                    <a:bodyPr/>
                    <a:lstStyle/>
                    <a:p>
                      <a:pPr lvl="0"/>
                      <a:r>
                        <a:rPr lang="en-US" sz="1800" b="1" kern="1200" dirty="0" smtClean="0">
                          <a:solidFill>
                            <a:schemeClr val="tx1"/>
                          </a:solidFill>
                          <a:effectLst/>
                          <a:latin typeface="Cambria" panose="02040503050406030204" pitchFamily="18" charset="0"/>
                          <a:ea typeface="Cambria" panose="02040503050406030204" pitchFamily="18" charset="0"/>
                          <a:cs typeface="+mn-cs"/>
                        </a:rPr>
                        <a:t>Disguised word copying</a:t>
                      </a:r>
                      <a:r>
                        <a:rPr lang="en-US" sz="1800" b="0" kern="1200" dirty="0" smtClean="0">
                          <a:solidFill>
                            <a:schemeClr val="tx1"/>
                          </a:solidFill>
                          <a:effectLst/>
                          <a:latin typeface="Cambria" panose="02040503050406030204" pitchFamily="18" charset="0"/>
                          <a:ea typeface="Cambria" panose="02040503050406030204" pitchFamily="18" charset="0"/>
                          <a:cs typeface="+mn-cs"/>
                        </a:rPr>
                        <a:t>:</a:t>
                      </a:r>
                    </a:p>
                    <a:p>
                      <a:pPr marL="285750" lvl="0" indent="-285750">
                        <a:buFontTx/>
                        <a:buChar char="-"/>
                      </a:pPr>
                      <a:r>
                        <a:rPr lang="en-US" sz="1800" b="0" kern="1200" dirty="0" smtClean="0">
                          <a:solidFill>
                            <a:schemeClr val="tx1"/>
                          </a:solidFill>
                          <a:effectLst/>
                          <a:latin typeface="Cambria" panose="02040503050406030204" pitchFamily="18" charset="0"/>
                          <a:ea typeface="Cambria" panose="02040503050406030204" pitchFamily="18" charset="0"/>
                          <a:cs typeface="+mn-cs"/>
                        </a:rPr>
                        <a:t>give students a list of words </a:t>
                      </a:r>
                      <a:r>
                        <a:rPr lang="en-US" sz="1800" b="1" kern="1200" dirty="0" smtClean="0">
                          <a:solidFill>
                            <a:schemeClr val="tx1"/>
                          </a:solidFill>
                          <a:effectLst/>
                          <a:latin typeface="Cambria" panose="02040503050406030204" pitchFamily="18" charset="0"/>
                          <a:ea typeface="Cambria" panose="02040503050406030204" pitchFamily="18" charset="0"/>
                          <a:cs typeface="+mn-cs"/>
                        </a:rPr>
                        <a:t>randomly</a:t>
                      </a:r>
                      <a:r>
                        <a:rPr lang="en-US" sz="1800" b="0" kern="1200" dirty="0" smtClean="0">
                          <a:solidFill>
                            <a:schemeClr val="tx1"/>
                          </a:solidFill>
                          <a:effectLst/>
                          <a:latin typeface="Cambria" panose="02040503050406030204" pitchFamily="18" charset="0"/>
                          <a:ea typeface="Cambria" panose="02040503050406030204" pitchFamily="18" charset="0"/>
                          <a:cs typeface="+mn-cs"/>
                        </a:rPr>
                        <a:t> organized which they then have to rewrite in </a:t>
                      </a:r>
                      <a:r>
                        <a:rPr lang="en-US" sz="1800" b="1" kern="1200" dirty="0" smtClean="0">
                          <a:solidFill>
                            <a:schemeClr val="tx1"/>
                          </a:solidFill>
                          <a:effectLst/>
                          <a:latin typeface="Cambria" panose="02040503050406030204" pitchFamily="18" charset="0"/>
                          <a:ea typeface="Cambria" panose="02040503050406030204" pitchFamily="18" charset="0"/>
                          <a:cs typeface="+mn-cs"/>
                        </a:rPr>
                        <a:t>alphabetical </a:t>
                      </a:r>
                      <a:r>
                        <a:rPr lang="en-US" sz="1800" b="1" kern="1200" dirty="0" smtClean="0">
                          <a:solidFill>
                            <a:schemeClr val="tx1"/>
                          </a:solidFill>
                          <a:effectLst/>
                          <a:latin typeface="Cambria" panose="02040503050406030204" pitchFamily="18" charset="0"/>
                          <a:ea typeface="Cambria" panose="02040503050406030204" pitchFamily="18" charset="0"/>
                          <a:cs typeface="+mn-cs"/>
                        </a:rPr>
                        <a:t>order;</a:t>
                      </a:r>
                      <a:endParaRPr lang="en-US" sz="1800" b="0" kern="1200" dirty="0" smtClean="0">
                        <a:solidFill>
                          <a:schemeClr val="tx1"/>
                        </a:solidFill>
                        <a:effectLst/>
                        <a:latin typeface="Cambria" panose="02040503050406030204" pitchFamily="18" charset="0"/>
                        <a:ea typeface="Cambria" panose="02040503050406030204" pitchFamily="18" charset="0"/>
                        <a:cs typeface="+mn-cs"/>
                      </a:endParaRPr>
                    </a:p>
                    <a:p>
                      <a:pPr marL="285750" lvl="0" indent="-285750">
                        <a:buFontTx/>
                        <a:buChar char="-"/>
                      </a:pPr>
                      <a:r>
                        <a:rPr lang="en-US" sz="1800" b="0" kern="1200" dirty="0" smtClean="0">
                          <a:solidFill>
                            <a:schemeClr val="tx1"/>
                          </a:solidFill>
                          <a:effectLst/>
                          <a:latin typeface="Cambria" panose="02040503050406030204" pitchFamily="18" charset="0"/>
                          <a:ea typeface="Cambria" panose="02040503050406030204" pitchFamily="18" charset="0"/>
                          <a:cs typeface="+mn-cs"/>
                        </a:rPr>
                        <a:t>give students a list of words they have recently met and ask them to write down their five </a:t>
                      </a:r>
                      <a:r>
                        <a:rPr lang="en-US" sz="1800" b="1" kern="1200" dirty="0" smtClean="0">
                          <a:solidFill>
                            <a:schemeClr val="tx1"/>
                          </a:solidFill>
                          <a:effectLst/>
                          <a:latin typeface="Cambria" panose="02040503050406030204" pitchFamily="18" charset="0"/>
                          <a:ea typeface="Cambria" panose="02040503050406030204" pitchFamily="18" charset="0"/>
                          <a:cs typeface="+mn-cs"/>
                        </a:rPr>
                        <a:t>most favorite </a:t>
                      </a:r>
                      <a:r>
                        <a:rPr lang="en-US" sz="1800" b="0" kern="1200" dirty="0" smtClean="0">
                          <a:solidFill>
                            <a:schemeClr val="tx1"/>
                          </a:solidFill>
                          <a:effectLst/>
                          <a:latin typeface="Cambria" panose="02040503050406030204" pitchFamily="18" charset="0"/>
                          <a:ea typeface="Cambria" panose="02040503050406030204" pitchFamily="18" charset="0"/>
                          <a:cs typeface="+mn-cs"/>
                        </a:rPr>
                        <a:t>and five </a:t>
                      </a:r>
                      <a:r>
                        <a:rPr lang="en-US" sz="1800" b="1" kern="1200" dirty="0" smtClean="0">
                          <a:solidFill>
                            <a:schemeClr val="tx1"/>
                          </a:solidFill>
                          <a:effectLst/>
                          <a:latin typeface="Cambria" panose="02040503050406030204" pitchFamily="18" charset="0"/>
                          <a:ea typeface="Cambria" panose="02040503050406030204" pitchFamily="18" charset="0"/>
                          <a:cs typeface="+mn-cs"/>
                        </a:rPr>
                        <a:t>least favorite </a:t>
                      </a:r>
                      <a:r>
                        <a:rPr lang="en-US" sz="1800" b="0" kern="1200" dirty="0" smtClean="0">
                          <a:solidFill>
                            <a:schemeClr val="tx1"/>
                          </a:solidFill>
                          <a:effectLst/>
                          <a:latin typeface="Cambria" panose="02040503050406030204" pitchFamily="18" charset="0"/>
                          <a:ea typeface="Cambria" panose="02040503050406030204" pitchFamily="18" charset="0"/>
                          <a:cs typeface="+mn-cs"/>
                        </a:rPr>
                        <a:t>words from the </a:t>
                      </a:r>
                      <a:r>
                        <a:rPr lang="en-US" sz="1800" b="0" kern="1200" dirty="0" smtClean="0">
                          <a:solidFill>
                            <a:schemeClr val="tx1"/>
                          </a:solidFill>
                          <a:effectLst/>
                          <a:latin typeface="Cambria" panose="02040503050406030204" pitchFamily="18" charset="0"/>
                          <a:ea typeface="Cambria" panose="02040503050406030204" pitchFamily="18" charset="0"/>
                          <a:cs typeface="+mn-cs"/>
                        </a:rPr>
                        <a:t>list;</a:t>
                      </a:r>
                    </a:p>
                    <a:p>
                      <a:pPr marL="285750" lvl="0" indent="-285750">
                        <a:buFontTx/>
                        <a:buChar char="-"/>
                      </a:pPr>
                      <a:r>
                        <a:rPr lang="en-US" sz="1800" b="0" kern="1200" dirty="0" smtClean="0">
                          <a:solidFill>
                            <a:schemeClr val="tx1"/>
                          </a:solidFill>
                          <a:effectLst/>
                          <a:latin typeface="Cambria" panose="02040503050406030204" pitchFamily="18" charset="0"/>
                          <a:ea typeface="Cambria" panose="02040503050406030204" pitchFamily="18" charset="0"/>
                          <a:cs typeface="+mn-cs"/>
                        </a:rPr>
                        <a:t>give students </a:t>
                      </a:r>
                      <a:r>
                        <a:rPr lang="en-US" sz="1800" b="0" kern="1200" dirty="0" smtClean="0">
                          <a:solidFill>
                            <a:schemeClr val="tx1"/>
                          </a:solidFill>
                          <a:effectLst/>
                          <a:latin typeface="Cambria" panose="02040503050406030204" pitchFamily="18" charset="0"/>
                          <a:ea typeface="Cambria" panose="02040503050406030204" pitchFamily="18" charset="0"/>
                          <a:cs typeface="+mn-cs"/>
                        </a:rPr>
                        <a:t>sentences which they have to write in appropriate boxes or columns.</a:t>
                      </a:r>
                      <a:endParaRPr lang="ro-RO" sz="1800" b="0"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28840189"/>
                  </a:ext>
                </a:extLst>
              </a:tr>
            </a:tbl>
          </a:graphicData>
        </a:graphic>
      </p:graphicFrame>
    </p:spTree>
    <p:extLst>
      <p:ext uri="{BB962C8B-B14F-4D97-AF65-F5344CB8AC3E}">
        <p14:creationId xmlns:p14="http://schemas.microsoft.com/office/powerpoint/2010/main" val="929313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TotalTime>
  <Words>3872</Words>
  <Application>Microsoft Office PowerPoint</Application>
  <PresentationFormat>Widescreen</PresentationFormat>
  <Paragraphs>361</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Cambria</vt:lpstr>
      <vt:lpstr>Leelawadee UI</vt:lpstr>
      <vt:lpstr>Times New Roman</vt:lpstr>
      <vt:lpstr>Wingdings</vt:lpstr>
      <vt:lpstr>Office Theme</vt:lpstr>
      <vt:lpstr>Teaching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to Writing Instruction: Process vs.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Writing</dc:title>
  <dc:creator>Asus</dc:creator>
  <cp:lastModifiedBy>Asus</cp:lastModifiedBy>
  <cp:revision>154</cp:revision>
  <cp:lastPrinted>2021-11-01T13:35:07Z</cp:lastPrinted>
  <dcterms:created xsi:type="dcterms:W3CDTF">2021-10-27T14:55:38Z</dcterms:created>
  <dcterms:modified xsi:type="dcterms:W3CDTF">2024-11-23T07:30:25Z</dcterms:modified>
</cp:coreProperties>
</file>