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300" r:id="rId6"/>
    <p:sldId id="276" r:id="rId7"/>
    <p:sldId id="277" r:id="rId8"/>
    <p:sldId id="278" r:id="rId9"/>
    <p:sldId id="279" r:id="rId10"/>
    <p:sldId id="260" r:id="rId11"/>
    <p:sldId id="280" r:id="rId12"/>
    <p:sldId id="261" r:id="rId13"/>
    <p:sldId id="281" r:id="rId14"/>
    <p:sldId id="294" r:id="rId15"/>
    <p:sldId id="263" r:id="rId16"/>
    <p:sldId id="266" r:id="rId17"/>
    <p:sldId id="267" r:id="rId18"/>
    <p:sldId id="264" r:id="rId19"/>
    <p:sldId id="301" r:id="rId20"/>
    <p:sldId id="265" r:id="rId21"/>
    <p:sldId id="282" r:id="rId22"/>
    <p:sldId id="283" r:id="rId23"/>
    <p:sldId id="274" r:id="rId24"/>
    <p:sldId id="287" r:id="rId25"/>
    <p:sldId id="288" r:id="rId26"/>
    <p:sldId id="285" r:id="rId27"/>
    <p:sldId id="286" r:id="rId28"/>
    <p:sldId id="296" r:id="rId29"/>
    <p:sldId id="298" r:id="rId30"/>
    <p:sldId id="270" r:id="rId31"/>
    <p:sldId id="290" r:id="rId32"/>
    <p:sldId id="271" r:id="rId33"/>
    <p:sldId id="293" r:id="rId34"/>
    <p:sldId id="292" r:id="rId35"/>
    <p:sldId id="291" r:id="rId36"/>
    <p:sldId id="272" r:id="rId37"/>
    <p:sldId id="273" r:id="rId38"/>
    <p:sldId id="299" r:id="rId39"/>
    <p:sldId id="302" r:id="rId40"/>
    <p:sldId id="303" r:id="rId41"/>
    <p:sldId id="304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5024"/>
    <a:srgbClr val="E0E8F4"/>
    <a:srgbClr val="009242"/>
    <a:srgbClr val="00823B"/>
    <a:srgbClr val="E0FCD0"/>
    <a:srgbClr val="CFF8FD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3CBD-3D7D-4FA7-905F-67C8BCE22F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82FA0-9481-4111-93A4-8C18AF0671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en-US" sz="21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During much of the 20</a:t>
          </a:r>
          <a:r>
            <a:rPr lang="en-US" sz="2100" b="0" baseline="30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US" sz="21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century pronunciation teaching was governed by </a:t>
          </a:r>
          <a:r>
            <a:rPr lang="en-US" sz="21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US" sz="2100" b="1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Nativeness</a:t>
          </a:r>
          <a:r>
            <a:rPr lang="en-US" sz="21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principle” </a:t>
          </a:r>
        </a:p>
        <a:p>
          <a:pPr algn="just">
            <a:spcAft>
              <a:spcPts val="0"/>
            </a:spcAft>
          </a:pPr>
          <a:r>
            <a:rPr lang="en-US" sz="21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en-US" sz="21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</a:t>
          </a:r>
          <a:r>
            <a: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he attainment of the native-speaker accent, British Received Pronunciation (RP) or the American equivalent - General American (GA))</a:t>
          </a:r>
          <a:endParaRPr lang="en-US" sz="21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8C137B-920F-4053-8F33-AFA4DC40A29B}" type="parTrans" cxnId="{301EBDA4-D7C8-4875-BAF7-2425BCC4F4DF}">
      <dgm:prSet/>
      <dgm:spPr/>
      <dgm:t>
        <a:bodyPr/>
        <a:lstStyle/>
        <a:p>
          <a:endParaRPr lang="en-US"/>
        </a:p>
      </dgm:t>
    </dgm:pt>
    <dgm:pt modelId="{C3A58FFB-5E0F-4203-84EB-7D06DFBF23E8}" type="sibTrans" cxnId="{301EBDA4-D7C8-4875-BAF7-2425BCC4F4DF}">
      <dgm:prSet/>
      <dgm:spPr/>
      <dgm:t>
        <a:bodyPr/>
        <a:lstStyle/>
        <a:p>
          <a:endParaRPr lang="en-US"/>
        </a:p>
      </dgm:t>
    </dgm:pt>
    <dgm:pt modelId="{2ED268D0-5B47-49F2-B642-0B59930F4A06}">
      <dgm:prSet phldrT="[Text]" custT="1"/>
      <dgm:spPr>
        <a:solidFill>
          <a:srgbClr val="E0E8F4">
            <a:alpha val="89804"/>
          </a:srgbClr>
        </a:solidFill>
      </dgm:spPr>
      <dgm:t>
        <a:bodyPr/>
        <a:lstStyle/>
        <a:p>
          <a:pPr algn="ctr">
            <a:spcAft>
              <a:spcPct val="35000"/>
            </a:spcAft>
          </a:pPr>
          <a:endParaRPr lang="en-US" sz="2000" dirty="0" smtClean="0"/>
        </a:p>
        <a:p>
          <a:pPr algn="ctr">
            <a:spcAft>
              <a:spcPct val="35000"/>
            </a:spcAft>
          </a:pPr>
          <a:endParaRPr lang="en-US" sz="2000" dirty="0" smtClean="0"/>
        </a:p>
        <a:p>
          <a:pPr algn="just">
            <a:spcAft>
              <a:spcPts val="0"/>
            </a:spcAft>
          </a:pP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The assumption was challenged in the 1980s with the communicative approach which placed the emphasis on the </a:t>
          </a:r>
          <a:r>
            <a:rPr lang="en-US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communicative competence.</a:t>
          </a:r>
        </a:p>
        <a:p>
          <a:pPr algn="ctr">
            <a:spcAft>
              <a:spcPts val="0"/>
            </a:spcAft>
          </a:pP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Intelligibility principle”</a:t>
          </a:r>
        </a:p>
        <a:p>
          <a:pPr algn="just">
            <a:spcAft>
              <a:spcPct val="35000"/>
            </a:spcAft>
          </a:pP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en-US" sz="1800" b="0" dirty="0" smtClean="0">
              <a:latin typeface="Cambria" panose="02040503050406030204" pitchFamily="18" charset="0"/>
              <a:ea typeface="Cambria" panose="02040503050406030204" pitchFamily="18" charset="0"/>
            </a:rPr>
            <a:t>The capacity to make one’s speech understandable to people from a wide range of </a:t>
          </a:r>
          <a:r>
            <a:rPr lang="en-US" sz="1800" b="0" dirty="0" err="1" smtClean="0">
              <a:latin typeface="Cambria" panose="02040503050406030204" pitchFamily="18" charset="0"/>
              <a:ea typeface="Cambria" panose="02040503050406030204" pitchFamily="18" charset="0"/>
            </a:rPr>
            <a:t>lge</a:t>
          </a:r>
          <a:r>
            <a:rPr lang="en-US" sz="1800" b="0" dirty="0" smtClean="0">
              <a:latin typeface="Cambria" panose="02040503050406030204" pitchFamily="18" charset="0"/>
              <a:ea typeface="Cambria" panose="02040503050406030204" pitchFamily="18" charset="0"/>
            </a:rPr>
            <a:t> backgrounds, both native speakers and non-native speakers, and thus participate effectively in international communication.</a:t>
          </a:r>
        </a:p>
        <a:p>
          <a:pPr algn="ctr">
            <a:spcAft>
              <a:spcPct val="35000"/>
            </a:spcAft>
          </a:pPr>
          <a:endParaRPr lang="en-US" sz="2400" b="1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ctr">
            <a:spcAft>
              <a:spcPct val="35000"/>
            </a:spcAft>
          </a:pPr>
          <a:endParaRPr lang="en-US" sz="20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4BBC06-8355-45B0-A260-0EE7A5F39C6D}" type="parTrans" cxnId="{E10ADAC4-B3AE-4344-8CCA-A40E71F119D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4ABA520-318A-485F-8800-CCEC7F900E91}" type="sibTrans" cxnId="{E10ADAC4-B3AE-4344-8CCA-A40E71F119D3}">
      <dgm:prSet/>
      <dgm:spPr/>
      <dgm:t>
        <a:bodyPr/>
        <a:lstStyle/>
        <a:p>
          <a:endParaRPr lang="en-US"/>
        </a:p>
      </dgm:t>
    </dgm:pt>
    <dgm:pt modelId="{C2273BE8-EF2C-4A60-B76A-0C7B28CA33A7}" type="pres">
      <dgm:prSet presAssocID="{A73D3CBD-3D7D-4FA7-905F-67C8BCE22F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877BF-BD24-44EC-A5B0-08C31FC54E7F}" type="pres">
      <dgm:prSet presAssocID="{6D182FA0-9481-4111-93A4-8C18AF0671B8}" presName="vertFlow" presStyleCnt="0"/>
      <dgm:spPr/>
    </dgm:pt>
    <dgm:pt modelId="{6BAC9E5C-8C5E-4EDD-8F05-67AE7B7A2C5E}" type="pres">
      <dgm:prSet presAssocID="{6D182FA0-9481-4111-93A4-8C18AF0671B8}" presName="header" presStyleLbl="node1" presStyleIdx="0" presStyleCnt="1" custScaleX="56669" custScaleY="59959" custLinFactNeighborX="-164" custLinFactNeighborY="-1178"/>
      <dgm:spPr/>
      <dgm:t>
        <a:bodyPr/>
        <a:lstStyle/>
        <a:p>
          <a:endParaRPr lang="en-US"/>
        </a:p>
      </dgm:t>
    </dgm:pt>
    <dgm:pt modelId="{5266CAA1-7C13-4FD9-9E75-A859BF98AC43}" type="pres">
      <dgm:prSet presAssocID="{564BBC06-8355-45B0-A260-0EE7A5F39C6D}" presName="parTrans" presStyleLbl="sibTrans2D1" presStyleIdx="0" presStyleCnt="1" custScaleX="178398" custScaleY="185131" custLinFactNeighborY="12333"/>
      <dgm:spPr/>
      <dgm:t>
        <a:bodyPr/>
        <a:lstStyle/>
        <a:p>
          <a:endParaRPr lang="en-US"/>
        </a:p>
      </dgm:t>
    </dgm:pt>
    <dgm:pt modelId="{63610217-0C8E-4ACB-89AB-C1E371F4C882}" type="pres">
      <dgm:prSet presAssocID="{2ED268D0-5B47-49F2-B642-0B59930F4A06}" presName="child" presStyleLbl="alignAccFollowNode1" presStyleIdx="0" presStyleCnt="1" custAng="0" custScaleX="54980" custScaleY="51062" custLinFactNeighborX="45" custLinFactNeighborY="27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4F370-0818-4C32-BA8C-745C2F788FF0}" type="presOf" srcId="{6D182FA0-9481-4111-93A4-8C18AF0671B8}" destId="{6BAC9E5C-8C5E-4EDD-8F05-67AE7B7A2C5E}" srcOrd="0" destOrd="0" presId="urn:microsoft.com/office/officeart/2005/8/layout/lProcess1"/>
    <dgm:cxn modelId="{AEDD70F8-3D17-40C8-AE42-9426F59DC469}" type="presOf" srcId="{A73D3CBD-3D7D-4FA7-905F-67C8BCE22F5F}" destId="{C2273BE8-EF2C-4A60-B76A-0C7B28CA33A7}" srcOrd="0" destOrd="0" presId="urn:microsoft.com/office/officeart/2005/8/layout/lProcess1"/>
    <dgm:cxn modelId="{E10ADAC4-B3AE-4344-8CCA-A40E71F119D3}" srcId="{6D182FA0-9481-4111-93A4-8C18AF0671B8}" destId="{2ED268D0-5B47-49F2-B642-0B59930F4A06}" srcOrd="0" destOrd="0" parTransId="{564BBC06-8355-45B0-A260-0EE7A5F39C6D}" sibTransId="{D4ABA520-318A-485F-8800-CCEC7F900E91}"/>
    <dgm:cxn modelId="{C91BB894-164D-4EE1-B83E-D28D8115743C}" type="presOf" srcId="{564BBC06-8355-45B0-A260-0EE7A5F39C6D}" destId="{5266CAA1-7C13-4FD9-9E75-A859BF98AC43}" srcOrd="0" destOrd="0" presId="urn:microsoft.com/office/officeart/2005/8/layout/lProcess1"/>
    <dgm:cxn modelId="{301EBDA4-D7C8-4875-BAF7-2425BCC4F4DF}" srcId="{A73D3CBD-3D7D-4FA7-905F-67C8BCE22F5F}" destId="{6D182FA0-9481-4111-93A4-8C18AF0671B8}" srcOrd="0" destOrd="0" parTransId="{968C137B-920F-4053-8F33-AFA4DC40A29B}" sibTransId="{C3A58FFB-5E0F-4203-84EB-7D06DFBF23E8}"/>
    <dgm:cxn modelId="{0B99D3E0-C133-4B1A-9A20-B1D18C90F6BA}" type="presOf" srcId="{2ED268D0-5B47-49F2-B642-0B59930F4A06}" destId="{63610217-0C8E-4ACB-89AB-C1E371F4C882}" srcOrd="0" destOrd="0" presId="urn:microsoft.com/office/officeart/2005/8/layout/lProcess1"/>
    <dgm:cxn modelId="{D0839D89-DDBB-4731-A1D3-26509A5F577B}" type="presParOf" srcId="{C2273BE8-EF2C-4A60-B76A-0C7B28CA33A7}" destId="{B43877BF-BD24-44EC-A5B0-08C31FC54E7F}" srcOrd="0" destOrd="0" presId="urn:microsoft.com/office/officeart/2005/8/layout/lProcess1"/>
    <dgm:cxn modelId="{6631E121-C7AA-4081-9B7D-ACE87DAE61C7}" type="presParOf" srcId="{B43877BF-BD24-44EC-A5B0-08C31FC54E7F}" destId="{6BAC9E5C-8C5E-4EDD-8F05-67AE7B7A2C5E}" srcOrd="0" destOrd="0" presId="urn:microsoft.com/office/officeart/2005/8/layout/lProcess1"/>
    <dgm:cxn modelId="{801D5D1E-5AA4-4C87-9589-5EDDC7D4ACFF}" type="presParOf" srcId="{B43877BF-BD24-44EC-A5B0-08C31FC54E7F}" destId="{5266CAA1-7C13-4FD9-9E75-A859BF98AC43}" srcOrd="1" destOrd="0" presId="urn:microsoft.com/office/officeart/2005/8/layout/lProcess1"/>
    <dgm:cxn modelId="{C2CD6B5A-1FC6-4E60-AA1A-0C98158657A4}" type="presParOf" srcId="{B43877BF-BD24-44EC-A5B0-08C31FC54E7F}" destId="{63610217-0C8E-4ACB-89AB-C1E371F4C88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C9E5C-8C5E-4EDD-8F05-67AE7B7A2C5E}">
      <dsp:nvSpPr>
        <dsp:cNvPr id="0" name=""/>
        <dsp:cNvSpPr/>
      </dsp:nvSpPr>
      <dsp:spPr>
        <a:xfrm>
          <a:off x="0" y="55562"/>
          <a:ext cx="8333532" cy="2204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During much of the 20</a:t>
          </a:r>
          <a:r>
            <a:rPr lang="en-US" sz="2100" b="0" kern="1200" baseline="30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</a:t>
          </a:r>
          <a:r>
            <a:rPr lang="en-US" sz="21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century pronunciation teaching was governed by </a:t>
          </a:r>
          <a:r>
            <a:rPr lang="en-US" sz="21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US" sz="2100" b="1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Nativeness</a:t>
          </a:r>
          <a:r>
            <a:rPr lang="en-US" sz="21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principle”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en-US" sz="21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</a:t>
          </a:r>
          <a:r>
            <a:rPr lang="en-US" sz="21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he attainment of the native-speaker accent, British Received Pronunciation (RP) or the American equivalent - General American (GA))</a:t>
          </a:r>
          <a:endParaRPr lang="en-US" sz="21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4563" y="120125"/>
        <a:ext cx="8204406" cy="2075210"/>
      </dsp:txXfrm>
    </dsp:sp>
    <dsp:sp modelId="{5266CAA1-7C13-4FD9-9E75-A859BF98AC43}">
      <dsp:nvSpPr>
        <dsp:cNvPr id="0" name=""/>
        <dsp:cNvSpPr/>
      </dsp:nvSpPr>
      <dsp:spPr>
        <a:xfrm rot="5388661">
          <a:off x="3566674" y="2423046"/>
          <a:ext cx="1211935" cy="11910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10217-0C8E-4ACB-89AB-C1E371F4C882}">
      <dsp:nvSpPr>
        <dsp:cNvPr id="0" name=""/>
        <dsp:cNvSpPr/>
      </dsp:nvSpPr>
      <dsp:spPr>
        <a:xfrm>
          <a:off x="135401" y="3618579"/>
          <a:ext cx="8085154" cy="1877246"/>
        </a:xfrm>
        <a:prstGeom prst="roundRect">
          <a:avLst>
            <a:gd name="adj" fmla="val 10000"/>
          </a:avLst>
        </a:prstGeom>
        <a:solidFill>
          <a:srgbClr val="E0E8F4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The assumption was challenged in the 1980s with the communicative approach which placed the emphasis on the </a:t>
          </a:r>
          <a:r>
            <a:rPr lang="en-US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communicative competence.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“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Intelligibility principle”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en-US" sz="1800" b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The capacity to make one’s speech understandable to people from a wide range of </a:t>
          </a:r>
          <a:r>
            <a:rPr lang="en-US" sz="1800" b="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lge</a:t>
          </a:r>
          <a:r>
            <a:rPr lang="en-US" sz="1800" b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backgrounds, both native speakers and non-native speakers, and thus participate effectively in international communication.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0384" y="3673562"/>
        <a:ext cx="7975188" cy="176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771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249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624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394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621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558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500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71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86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686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3851-2A1F-43E8-BFE6-5D0EE43AA77D}" type="datetimeFigureOut">
              <a:rPr lang="ro-RO" smtClean="0"/>
              <a:t>01.11.2023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B9E0-000C-49D2-836B-D2FCDAC045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2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ancockmcdonald.com/ideas/pronunciation-muscle-mind-meaning-memor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ancockmcdonald.com/material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ancockmcdonald.com/material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ancockmcdonald.com/sites/hancockmcdonald.com/files/file-downloads/Empty%20Hexagon%20Maze%20Small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ncockmcdonald.com/materials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hancockmcdonald.com/material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learningenglish/english/features/pronunciation" TargetMode="External"/><Relationship Id="rId2" Type="http://schemas.openxmlformats.org/officeDocument/2006/relationships/hyperlink" Target="https://www.youtube.com/watch?v=Vm3T5rCp5E0&amp;list=PLbEWGLATRxw_2hL5hY164nvHdTpwhEOX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ancockmcdonald.com/materials/pron-journey-hit-v-heat" TargetMode="External"/><Relationship Id="rId4" Type="http://schemas.openxmlformats.org/officeDocument/2006/relationships/hyperlink" Target="https://www.youtube.com/watch?v=0ItHUcaaST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Teaching Pro</a:t>
            </a:r>
            <a:r>
              <a:rPr lang="ro-RO" b="1" dirty="0" smtClean="0"/>
              <a:t>n</a:t>
            </a:r>
            <a:r>
              <a:rPr lang="en-US" b="1" dirty="0" err="1" smtClean="0"/>
              <a:t>unciation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Oxana</a:t>
            </a:r>
            <a:r>
              <a:rPr lang="en-US" dirty="0" smtClean="0"/>
              <a:t> </a:t>
            </a:r>
            <a:r>
              <a:rPr lang="en-US" dirty="0" err="1" smtClean="0"/>
              <a:t>Creanga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28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367642"/>
            <a:ext cx="6240544" cy="62688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to Teach</a:t>
            </a:r>
          </a:p>
          <a:p>
            <a:pPr marL="0" indent="0">
              <a:buNone/>
            </a:pPr>
            <a:r>
              <a:rPr lang="ro-RO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Lingua </a:t>
            </a:r>
            <a:r>
              <a:rPr lang="ro-RO" sz="2100" b="1" dirty="0">
                <a:latin typeface="Cambria" panose="02040503050406030204" pitchFamily="18" charset="0"/>
                <a:ea typeface="Cambria" panose="02040503050406030204" pitchFamily="18" charset="0"/>
              </a:rPr>
              <a:t>Franca Core (LFC</a:t>
            </a:r>
            <a:r>
              <a:rPr lang="ro-RO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Jennifer Jenkins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pioneered research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into intelligibility in spoken interactions between non-native speakers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gathering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empirical data in both study and social settings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Jenkins analyzed breakdowns in communication that could be attributed to pronunciation and this allowed her to identify a small number of aspects of English pronunciation that appeared to be central to intelligibility between non-native speakers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From this, Jenkins created a list of priorities for pronunciation in English, which she called the </a:t>
            </a: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Lingua Franca Core (LFC)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581" y="367642"/>
            <a:ext cx="2489297" cy="363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5581" y="4176074"/>
            <a:ext cx="2489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Jenkins, J. (2000). The phonology of English as an international language. Oxford: Oxford University Press. </a:t>
            </a:r>
            <a:endParaRPr lang="ro-RO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Jenkins, J. (2007). English as a lingua franca: Attitude and identity. Oxford: Oxford University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Press</a:t>
            </a:r>
            <a:r>
              <a:rPr lang="ro-RO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5" y="367642"/>
            <a:ext cx="8107051" cy="6259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to Teach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Productive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ability to produce a sound, word, or other language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feature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Receptive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ability to understand a sound, word, or other language feature produced by other speakers.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433633"/>
            <a:ext cx="8634952" cy="62028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Priority pronunciation features for productive competence (based on the LFC)</a:t>
            </a:r>
          </a:p>
          <a:p>
            <a:pPr marL="0" indent="0">
              <a:buNone/>
            </a:pPr>
            <a:r>
              <a:rPr lang="ro-RO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consonant </a:t>
            </a:r>
            <a:r>
              <a:rPr lang="ro-RO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sounds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pronunciation 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/f/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/p/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with ‘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coffee’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sounding like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‘copy’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could seriously impair international intelligibility.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Similarly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replacing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/ʃ/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would make ‘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chairs’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sound like ‘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shares’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also threaten intelligibility.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Exceptions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Common variants 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/θ/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/ð/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/r/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are acceptable and widely intelligible, e.g. ‘think’ may be pronounced as ‘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’, ‘then’ as ‘den’, and ‘ready’ with a trilled r.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Aspiration of /p/, /t/, and /k/ at the beginning of a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 aspiration is too weak, a word may be mistaken for another, e.g.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‘pear’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will sound like ‘bear’, ‘tense’ like ‘dense’, and ‘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coat’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like ‘goat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’.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Consonant clusters at the beginning or in the middle of a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Adding an extra sound is unlikely to affect intelligibility, but consonant sounds cannot usually be deleted from a cluster, e.g. ‘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stone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’ is likely to be understood if pronounced as ‘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sitone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’ but not as ‘tone’ or ‘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’.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ro-RO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2" y="263950"/>
            <a:ext cx="8634952" cy="61368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Priority pronunciation features for productive competence (based on the LFC)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There needs to be a clear distinction between long and short vowels, e.g. ‘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fill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’/’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feel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’. 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Nuclear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(sentence) stress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 placement of stress in a sentence shows the emphasis of the speaker and therefore affects its interpretation, e.g. ‘I’ve rented a FLAT’/‘I’ve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RENTed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a flat’/‘I’VE rented a flat’. 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 stress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Word stress needs to be correctly placed to achieve intelligibility, e.g. listeners may not recognize ‘balloon’ pronounced as ‘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BAlloon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’, ‘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folLOW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’ as ‘follow’ or ‘creation’ as ‘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CREation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</a:p>
          <a:p>
            <a:pPr marL="457200" lvl="1" indent="0">
              <a:buNone/>
            </a:pP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15" y="576838"/>
            <a:ext cx="8538327" cy="60360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Rhythm</a:t>
            </a:r>
          </a:p>
          <a:p>
            <a:pPr marL="0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speech rhythm of native English speakers is </a:t>
            </a: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stress-timed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This means that in each phrase or sentence certain words are stressed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(usually the lexical words which carry the main content)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the other words are shortened to fit the rhythm. </a:t>
            </a:r>
          </a:p>
          <a:p>
            <a:pPr marL="0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Therefore, how long each phrase or sentence takes to say depends on how many stresses there are in it. </a:t>
            </a:r>
          </a:p>
          <a:p>
            <a:pPr marL="457200" lvl="1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My old </a:t>
            </a:r>
            <a:r>
              <a:rPr lang="en-US" sz="2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GRAND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father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used to go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 the middle of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DeCEMber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(three stresses) does not take much longer to say than</a:t>
            </a:r>
            <a:endParaRPr lang="ro-RO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My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GRANDpa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went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DeCEMber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(three stresses).</a:t>
            </a:r>
          </a:p>
          <a:p>
            <a:pPr marL="0" indent="0"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Many other languages are syllable-timed: the time it takes to say a sentence depends on how many syllables there are. So the first of the sentences above, if pronounced according to syllable-timing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(18 syllables)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would take quite a lot longer to say than the second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(10 syllables). 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64"/>
          <a:stretch/>
        </p:blipFill>
        <p:spPr>
          <a:xfrm>
            <a:off x="85743" y="1093509"/>
            <a:ext cx="8916857" cy="5684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99" y="264453"/>
            <a:ext cx="79467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o-RO" sz="24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EIL (English as an International Language) and native-speaker accent priorities</a:t>
            </a:r>
          </a:p>
        </p:txBody>
      </p:sp>
    </p:spTree>
    <p:extLst>
      <p:ext uri="{BB962C8B-B14F-4D97-AF65-F5344CB8AC3E}">
        <p14:creationId xmlns:p14="http://schemas.microsoft.com/office/powerpoint/2010/main" val="35054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320511"/>
            <a:ext cx="8682086" cy="60897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 defTabSz="457200">
              <a:buNone/>
            </a:pPr>
            <a:r>
              <a:rPr lang="en-US" sz="24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INTEGRATED APPROACH TO TEACHING PRONUNCIATION </a:t>
            </a:r>
            <a:endParaRPr lang="ro-RO" sz="24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Pronunciation is intrinsic to the teaching of other skills, especially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speaking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listening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reading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ronunciation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activities need to be anchored in one or more of the other language skills being taught. </a:t>
            </a:r>
            <a:endParaRPr lang="ro-RO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Pronunciation is a support system that works in the background whilst other systems are in operation.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13762" y="2012923"/>
            <a:ext cx="330740" cy="71984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93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821938"/>
            <a:ext cx="8531257" cy="5588289"/>
          </a:xfrm>
          <a:solidFill>
            <a:srgbClr val="E0E8F4"/>
          </a:solidFill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speaking </a:t>
            </a:r>
            <a:endParaRPr lang="ro-RO" sz="26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supports speaking in different ways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Work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on new language structures,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e.g.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requires pronunciation practice.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Activities focusing on accurate pronunciation of plural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-s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or regular past tense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ed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endings;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Consonant clusters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can be integrated into accuracy-focused oral work on a grammar structure, e.g., third conditional structures such as ‘If we hadn’t followed them,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we’d’ve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got lost’.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Modeling pronunciation of lexical chunks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such as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if I were you’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I see what you mean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’, or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it’s on the tip of my tongue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’. Helping learners to produce lexical chunks more fluently will optimize the contribution of these chunks to their overall speaking fluency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6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2" y="782425"/>
            <a:ext cx="8672660" cy="58634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listening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Pronunciation can help learners deal more effectively with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 bottom-up processing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requirements that listening places on them.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Work on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minimal pairs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will help learners recognize the difference between problematic sounds. 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less effort needed to distinguish between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/æ/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/ʌ/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as in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‘hat’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hut’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for example, the more attention the listener can devote to contextual clues and other aspects of top-down processing.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Targeted pronunciation work can also help learners to pick up on the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weak forms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function words. It can be very hard for learners to make sense of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He said that they could have won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.’ where four of the words are weakened and come one after another. Other examples: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and a dress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 /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‘an address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’; ‘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I’ll go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 /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‘I’d go’; ‘she’s gone’/ ‘she’d gone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97" r="13122"/>
          <a:stretch/>
        </p:blipFill>
        <p:spPr>
          <a:xfrm>
            <a:off x="160256" y="582042"/>
            <a:ext cx="4335016" cy="289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949" t="20698"/>
          <a:stretch/>
        </p:blipFill>
        <p:spPr>
          <a:xfrm>
            <a:off x="4835950" y="1187777"/>
            <a:ext cx="3891116" cy="2239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60" y="3695307"/>
            <a:ext cx="4216550" cy="30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443059"/>
            <a:ext cx="8568965" cy="629710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CHANGING GOALS FOR PRONUNCIATION TEACHING</a:t>
            </a:r>
          </a:p>
          <a:p>
            <a:pPr marL="0" indent="0">
              <a:buNone/>
            </a:pP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5982792"/>
              </p:ext>
            </p:extLst>
          </p:nvPr>
        </p:nvGraphicFramePr>
        <p:xfrm>
          <a:off x="367644" y="1140644"/>
          <a:ext cx="8342723" cy="549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3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443059"/>
            <a:ext cx="8832916" cy="60944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vocabulary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Checking vocabulary prior to speaking/reading allows teachers to detect pronunciation problems and deal with them before they distract learners during the speaking/reading activity itself.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Aspects that can be addressed at this stage: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Problematic consonant and vowel sounds,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Consonant clusters,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Word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stress.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141" y="3054281"/>
            <a:ext cx="3704672" cy="3429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8" y="4176074"/>
            <a:ext cx="4795350" cy="20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4" y="179110"/>
            <a:ext cx="8766928" cy="65799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lnSpc>
                <a:spcPct val="100000"/>
              </a:lnSpc>
              <a:buNone/>
            </a:pPr>
            <a:r>
              <a:rPr lang="ro-RO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as articulation awareness</a:t>
            </a:r>
            <a:endParaRPr lang="en-US" sz="26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Pronunciation involves mastering the physical articulation and prosody of a language, which is often unconscious in one's native language but requires conscious attention and muscle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awareness.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Understanding where the sounds are produced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(place of articulation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), and how (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manner of articulation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), helps them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visualize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movements which would not normally be visible.</a:t>
            </a:r>
            <a:endParaRPr lang="en-US" sz="21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Demonstration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especially when the articulation of a sound is easy to see – for example, the closed lips for the phoneme /m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/.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uided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discovery </a:t>
            </a: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techniques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raising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awareness of 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place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 of 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articulation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help the students to become aware of their tongue position for /s/ and /z/, with the tip almost touching the alveolar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ridge; getting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to notice the vibration in the throat which accompanies /z/ but not /s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/ for the manner of articulation.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(Imitation)Drills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repeat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words or chunks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of text containing a high concentration of the target pronunciation feature, so that it is very noticeable. While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are repeating, encourage them to pay attention to their articulation. In this way, they build a mental association between how each phoneme sounds and how it feels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03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754145"/>
            <a:ext cx="8484124" cy="54228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r>
              <a:rPr lang="ro-RO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as articulation awareness</a:t>
            </a:r>
            <a:endParaRPr lang="en-US" sz="26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 defTabSz="457200">
              <a:buNone/>
            </a:pPr>
            <a:r>
              <a:rPr lang="en-US" sz="26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a phonemic chart</a:t>
            </a:r>
          </a:p>
          <a:p>
            <a:pPr marL="457200" lvl="1" indent="0">
              <a:buNone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phonemic chart can summari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 invaluable amount of information.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Backgrounds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different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colors are used 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show voiced or unvoiced consonants and vowel length.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henever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students need clarification about the sounds of English, you can show them in what ways they differ. 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026" y="544749"/>
            <a:ext cx="66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British English Pronunciation Chart/Phonemic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Chart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1" y="540769"/>
            <a:ext cx="8283658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8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556182"/>
            <a:ext cx="8559538" cy="58093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700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as articulation </a:t>
            </a:r>
            <a:r>
              <a:rPr lang="ro-RO" sz="27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awareness</a:t>
            </a:r>
            <a:endParaRPr lang="en-US" sz="2700" b="1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phonemic symbols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from the International Phonetic Alphabet (IPA)</a:t>
            </a:r>
          </a:p>
          <a:p>
            <a:pPr marL="0" indent="0">
              <a:buNone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alphabet which we use to write English has 26 letters but (British) English has 44 sounds. Inevitably, English spelling is not a reliable guide to pronunciation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because: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Some letters have more than one sound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Sometimes letters are not pronounced at all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The same sound may be represented by different letters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Sometimes syllables indicated by the spelling are not pronounced at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How do you pronounce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gh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in '</a:t>
            </a:r>
            <a:r>
              <a:rPr lang="en-US" sz="2300" i="1" dirty="0">
                <a:latin typeface="Cambria" panose="02040503050406030204" pitchFamily="18" charset="0"/>
                <a:ea typeface="Cambria" panose="02040503050406030204" pitchFamily="18" charset="0"/>
              </a:rPr>
              <a:t>enough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', '</a:t>
            </a:r>
            <a:r>
              <a:rPr lang="en-US" sz="2300" i="1" dirty="0">
                <a:latin typeface="Cambria" panose="02040503050406030204" pitchFamily="18" charset="0"/>
                <a:ea typeface="Cambria" panose="02040503050406030204" pitchFamily="18" charset="0"/>
              </a:rPr>
              <a:t>through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' and '</a:t>
            </a:r>
            <a:r>
              <a:rPr lang="en-US" sz="2300" i="1" dirty="0">
                <a:latin typeface="Cambria" panose="02040503050406030204" pitchFamily="18" charset="0"/>
                <a:ea typeface="Cambria" panose="02040503050406030204" pitchFamily="18" charset="0"/>
              </a:rPr>
              <a:t>ghost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'? 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(like f in fun, not pronounced, like g in got)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How many syllables are there in 'chocolate'? 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Pronunciation: muscle, mind, meaning, memory | Hancock McDonald ELT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7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556182"/>
            <a:ext cx="8559538" cy="58093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700" b="1" dirty="0">
                <a:latin typeface="Cambria" panose="02040503050406030204" pitchFamily="18" charset="0"/>
                <a:ea typeface="Cambria" panose="02040503050406030204" pitchFamily="18" charset="0"/>
              </a:rPr>
              <a:t>Pronunciation as articulation </a:t>
            </a:r>
            <a:r>
              <a:rPr lang="ro-RO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awareness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phonemic symbols</a:t>
            </a:r>
          </a:p>
          <a:p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can use dictionaries effectively.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Knowing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phonemic symbols enables students to get the maximum information from dictionaries.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Students can become independent learners. They can find out the pronunciation of a word by themselves without asking the teacher. What is more, they can write down the correct pronunciation of a word that they hear.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Phonemic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symbols are a visual aid. Students can see that two words differ, or are the same, in pronunciation. For example they can see that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'son'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'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must be pronounced the same because the phonemic symbols are the same. </a:t>
            </a:r>
          </a:p>
          <a:p>
            <a:pPr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9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754145"/>
            <a:ext cx="8484124" cy="54228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knowledge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This aspect of pronunciation focuses on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' understanding of rules and patterns in the target language, such as recognizing when the past tense -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ed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ending adds an extra syllable or understanding how final letters affect vowel pronunciation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the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 of 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tape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 is pronounced /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eɪ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/.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to teach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resent pronunciation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patterns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explicitly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activities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making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patterns very salient and let the students work out the patterns for themselves, implicitly or explicitly.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ames.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EXPLAIN THE MAGIC -E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RULE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Show students how the addition of an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 at the end of a word changes its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pronunciation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bit –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bite                     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cut –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cute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dim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dime                  hug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huge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pin –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pine </a:t>
            </a:r>
          </a:p>
        </p:txBody>
      </p:sp>
    </p:spTree>
    <p:extLst>
      <p:ext uri="{BB962C8B-B14F-4D97-AF65-F5344CB8AC3E}">
        <p14:creationId xmlns:p14="http://schemas.microsoft.com/office/powerpoint/2010/main" val="305822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603315"/>
            <a:ext cx="8484124" cy="55736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receptive skill</a:t>
            </a:r>
            <a:endParaRPr lang="en-US" sz="2400" b="1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We can give our students samples of language which contain a high density of a given pronunciation feature, so that that feature becomes very noticeable to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them: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Poems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Rhymes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Raps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Limericks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Tongue twisters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Ask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 students simply 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to listen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to these, since the focus is receptive. 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However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in practice, it is better if they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attempt to recite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the texts themselves, because there is no better way of enhancing awareness of a feature than attempting to produce it. 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We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can use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micro-drilling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– where you repeat very small fragments of the text over and over, and the students repeat.</a:t>
            </a:r>
            <a:endParaRPr lang="en-US" sz="21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5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63952"/>
            <a:ext cx="8493551" cy="62971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o-RO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receptive skill</a:t>
            </a:r>
            <a:endParaRPr lang="en-US" sz="2400" b="1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Assimilation -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two different sounds converge into one.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change that occurs when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/t/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/d/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are followed by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 /j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/t/ + /j/ = /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e.g.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don’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 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dəʊntʃju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:/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(learners understand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don’(t) 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chew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/d/ + /j/ = /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dʒ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e.g.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I tol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d 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aɪ’təʊldʒu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:/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(learners understand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tall 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dew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Assimilation of /t/ and /k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/=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/k/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fluent speech, when one word ends in a vowel sound followed by 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/t/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the next word begins with a /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/, the /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changes to 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/k/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So 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kredɪt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kɑːd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 becomes 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kredɪk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kɑːd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/. </a:t>
            </a:r>
          </a:p>
        </p:txBody>
      </p:sp>
    </p:spTree>
    <p:extLst>
      <p:ext uri="{BB962C8B-B14F-4D97-AF65-F5344CB8AC3E}">
        <p14:creationId xmlns:p14="http://schemas.microsoft.com/office/powerpoint/2010/main" val="361054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4" y="546755"/>
            <a:ext cx="7899662" cy="60520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o-RO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400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receptive skill</a:t>
            </a:r>
            <a:endParaRPr lang="en-US" sz="2400" b="1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schwa /ə/ sound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Schwa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the weak vowel sound produced in most unstressed syllables, with the tongue in a central, relaxed position, as in 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bout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mothe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translat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s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pport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If students have difficulty producing this sound,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suggest them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lean back in their chair, keep their mouth relaxed and then produce a short ‘uh’ sound. They find this quite funny and tend to remember it!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Explain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weak forms and strong forms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pronunciation of unstressed function words is generally weakened following a principle of economy. The ‘h’ sound is lost at the beginning of the auxiliary verb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and pronouns (e.g.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he-him-his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), and vowels in unstressed determiners, conjunctions, prepositions and auxiliaries tend to become schwa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fluent everyday English, when the modal auxiliary 'can' is unstressed, its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pronunciation changes to /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kən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/. 'I /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kæn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/ speak four languages' becomes: 'I /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kən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/ speak four languages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'.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cup of tea = Ə cup Ə tea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glass of wine = Ə glass Ə wine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I'll talk to him later = I'll talk 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him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later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 could have done that = I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could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Ə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done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that.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7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641023"/>
            <a:ext cx="8201319" cy="553594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0FCD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Importance of Pronunciation</a:t>
            </a:r>
          </a:p>
          <a:p>
            <a:pPr marL="0" indent="0" algn="ctr">
              <a:buNone/>
            </a:pP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Studies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EIL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(English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 an international language) show that pronunciation can account for up to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two thirds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communication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breakdown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between non-native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speakers.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International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intelligibility is therefore an essential component of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intercultural communicative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language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knowledge and usage skills needed for communicating with people from different linguistic and cultural backgrounds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this makes the teaching of pronunciation more relevant than ever</a:t>
            </a:r>
            <a:r>
              <a:rPr lang="en-US" sz="2200" dirty="0"/>
              <a:t>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7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5934" y="102993"/>
            <a:ext cx="586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66" y="611978"/>
            <a:ext cx="6246303" cy="579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023" y="6395790"/>
            <a:ext cx="750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English Language Teaching Materials | Hancock McDonald ELT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69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0136" y="102993"/>
            <a:ext cx="583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31" y="518787"/>
            <a:ext cx="6569857" cy="5900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023" y="6395790"/>
            <a:ext cx="750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English Language Teaching Materials | Hancock McDonald ELT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46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0136" y="282102"/>
            <a:ext cx="583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985236"/>
            <a:ext cx="7905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2"/>
              </a:rPr>
              <a:t>Empty Hexagon Maze Small.JPG (3198×2619) (hancockmcdonald.com)</a:t>
            </a: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98" y="779682"/>
            <a:ext cx="6342434" cy="50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1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51" y="291529"/>
            <a:ext cx="86066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Pronunciation </a:t>
            </a:r>
            <a:r>
              <a:rPr lang="en-US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Activities: </a:t>
            </a:r>
            <a:r>
              <a:rPr lang="ro-RO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JOURNEY</a:t>
            </a:r>
            <a:endParaRPr lang="en-US" b="1" dirty="0" smtClean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US" b="1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 or project PRONUNCIATION JOURNEY.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Point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 the pair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hit-hea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 at the bottom of the page. Explain that if they hear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hit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they should turn left and if they hear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heat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they should turn right. Now say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1. hit, 2. hit, 3. heat, 4. hit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ask students which city they have reached (answer =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Singapore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Try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few more examples using other word pairs. You may use words from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pairs at each of the junctions 1-4, for example 1.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heat, 2. live, 3. feel, 4.  cheap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= Tokyo.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students are completely familiar with the procedure, get one volunteer to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say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words from the word pairs. Advise the reader to make the difference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between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left and right words very clear! You and the rest of the class should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identify the city. If anybody reaches the wrong destination, get them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work out where they went wrong. Was it because the reader didn't make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difference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clearly enough?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can now work in pairs. They take turns to be reader and listener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guiding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each other to one of the city destinations. Remind the readers to make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difference between the left and right words very clear, otherwise their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partners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reach the wrong city!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Get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them to change partners and do the activity again.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second version of the map, with complete sentences at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bottom instead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separate words, and repeat the game.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57" y="1055802"/>
            <a:ext cx="615553" cy="5288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Level: A1 upwards Focus: Pronunciation – vowel sounds /I/ and /i:/ Activity: distinguishing similar sounding words</a:t>
            </a:r>
            <a:endParaRPr lang="ro-RO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99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9983" y="214009"/>
            <a:ext cx="58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2" y="583341"/>
            <a:ext cx="8229600" cy="4780511"/>
          </a:xfrm>
          <a:prstGeom prst="rect">
            <a:avLst/>
          </a:prstGeom>
        </p:spPr>
      </p:pic>
      <p:pic>
        <p:nvPicPr>
          <p:cNvPr id="1027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94" y="290271"/>
            <a:ext cx="7896020" cy="5422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023" y="6395790"/>
            <a:ext cx="750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English Language Teaching Materials | Hancock McDonald ELT</a:t>
            </a:r>
            <a:endParaRPr lang="ro-RO" dirty="0">
              <a:solidFill>
                <a:srgbClr val="0068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28" y="514097"/>
            <a:ext cx="7058418" cy="5858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023" y="6178973"/>
            <a:ext cx="7503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English Language Teaching Materials | Hancock McDonald ELT</a:t>
            </a:r>
            <a:endParaRPr lang="ro-R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65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9983" y="214009"/>
            <a:ext cx="58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2" y="583341"/>
            <a:ext cx="8229600" cy="4780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41" y="5363852"/>
            <a:ext cx="2911145" cy="1494148"/>
          </a:xfrm>
          <a:prstGeom prst="rect">
            <a:avLst/>
          </a:prstGeom>
        </p:spPr>
      </p:pic>
      <p:pic>
        <p:nvPicPr>
          <p:cNvPr id="1027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05" y="720907"/>
            <a:ext cx="839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8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Pronunciation Activities: Rhymes and Raps (features of connected speech)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03" y="1590262"/>
            <a:ext cx="5229278" cy="3431457"/>
          </a:xfrm>
          <a:prstGeom prst="rect">
            <a:avLst/>
          </a:prstGeom>
        </p:spPr>
      </p:pic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Text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Text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0" y="1611985"/>
            <a:ext cx="9085502" cy="46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8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" y="801277"/>
            <a:ext cx="9031489" cy="41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424207"/>
            <a:ext cx="8757500" cy="62028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INTELLIGIBILITY, COMPREHENSIBILITY, AND ACCENTEDNESS</a:t>
            </a:r>
            <a:endParaRPr lang="en-US" sz="2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Intelligibility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refers to how easily a listener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can identify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individual words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or phrases that a speaker produces (‘I can understand almost everything’).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Comprehensibility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relates to the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effort required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by the listener to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understand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what the speaker is saying (‘I don’t have to concentrate to understand’). Thus, speakers can be intelligible but may be judged to be poorly comprehensible if understanding their speech requires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concentrated effort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on the listener’s part.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Accentedness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is the extent to which listeners judge the speaker’s accent to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deviate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from what they consider neutral or ‘standard’—in other words, how much of an ‘accent’ the speaker has (‘The speaker’s accent is different from mine’).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475"/>
          <a:stretch/>
        </p:blipFill>
        <p:spPr>
          <a:xfrm>
            <a:off x="0" y="339364"/>
            <a:ext cx="9066626" cy="277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3377146"/>
            <a:ext cx="8201321" cy="28216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268" y="3148553"/>
            <a:ext cx="8663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87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9" y="1847654"/>
            <a:ext cx="8748731" cy="3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9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377071"/>
            <a:ext cx="8634953" cy="6410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sz="2200" b="1" u="sng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References</a:t>
            </a:r>
            <a:endParaRPr lang="ro-RO" sz="2200" b="1" u="sng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English Pronunciation in Use,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Cambridge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Essential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tips for teaching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pronunciation: Cambridge English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Fortescue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Ushapa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Pronunciation in the Primary Classroom. Webinar, OUP.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Harmer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, Jeremy.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Practice of English Language Teaching.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Buch. Harlow: Pearson/Longman, 2015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Hewings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Martin.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 practice activities.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Cambridge Handbooks for Language Teachers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BBC 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Learning English - Pronunciation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Pronunciation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Skills: Introduction to the series –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YouTube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P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ronunciation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skills with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drian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</a:t>
            </a:r>
            <a:r>
              <a:rPr lang="ro-RO" sz="2200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U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nderhill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pronunciation chart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part II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Pronunciation Skills: The Three levels of Pronunciation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Mazes, Maps, Rhymes and Raps: Pronunciation Made Practical with Mark Hancock –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YouTube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Pron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 Journey hit v heat | Hancock McDonald ELT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Underhill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Adrian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Sound Foundations Learning and Teaching Pronunciation. Macmillan, 2009.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Hancock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Mark.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Mark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Hancock’s 50 Tips for Teaching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Pocket Editions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Cambridge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Handbooks for Language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Teachers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Walker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R., Low, E., &amp; Setter, J. (2021). English 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ronunciation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for a 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lobal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orld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[PDF]. Oxford: Oxford University Press. www.oup.com/elt/expert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1084" y="273378"/>
            <a:ext cx="8295587" cy="63348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ACCOMMODATION SKILLS FOR PRONUNCIATION</a:t>
            </a:r>
            <a:endParaRPr lang="ro-RO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Pronunciation accommodation skills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involve users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adjusting their expectations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listeners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or modifying features of their own speech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Receptive accommodation,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skill of adjusting one’s expectations as a listener in order to understand the many accents encountered when using English with speakers from a variety of language backgrounds.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Productive accommodation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the ability to adjust one’s output to one’s listener(s), taking into account their needs and their level of competence in English. </a:t>
            </a:r>
          </a:p>
          <a:p>
            <a:pPr marL="914400" lvl="2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 native speakers do this naturally in order to make themselves more easily understood. With guidance from their teachers, non-native speakers can also do this by identifying and working on the aspects of their pronunciation that are most likely to compromise their intelligibility in EIL settings. For example,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speakers can enhance their international intelligibility by paying attention to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devoicing voiced consonants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at the end of words, for example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absence of palatalization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(making the sound milder than it should be)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keeping the habit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pronouncing long and short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462" y="716437"/>
            <a:ext cx="790909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Communicative Language Skills</a:t>
            </a:r>
          </a:p>
          <a:p>
            <a:pPr algn="just"/>
            <a:endParaRPr lang="en-US" sz="22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Speaking skills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training in English significantly boosts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' confidence in speaking, addressing the issue of reduced participation among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unsure of their pronunciation skills; teachers can enhance learners' confidence through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 like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teaching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how to 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check the pronunciation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new vocabulary prior to speaking,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helping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them with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sounds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they find hard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to articulate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showing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them how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to link words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so as to increase fluency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462" y="414774"/>
            <a:ext cx="790909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Communicative Language Skills</a:t>
            </a:r>
          </a:p>
          <a:p>
            <a:pPr algn="just"/>
            <a:r>
              <a:rPr lang="ro-RO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LISTENING SKILLS</a:t>
            </a:r>
            <a:endParaRPr lang="en-US" sz="22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Bottom-up processing </a:t>
            </a:r>
          </a:p>
          <a:p>
            <a:pPr lvl="1"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Experts in EFL listening have agreed that more attention needs to be paid to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bottom-up processing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which involves decoding the individual phrases, words, and sounds that learners hear, especially important for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lower-level learners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who are often unable to make use of either contextual clues or prior knowledge to fill gaps in their understanding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pronunciation teaching should reintroduce the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ear-training and sound discrimination exercise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s that were widely discredited with the arrival of communicative language teaching.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Connected speech</a:t>
            </a:r>
          </a:p>
          <a:p>
            <a:pPr lvl="1"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Modifications to the dictionary form of a word through processes such as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assimilation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elision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or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coalescence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focus on connected speech for listening is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intermediate and higher-level learners.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328" y="377072"/>
            <a:ext cx="8229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Communicative Language Skills</a:t>
            </a:r>
          </a:p>
          <a:p>
            <a:pPr algn="just"/>
            <a:r>
              <a:rPr lang="ro-RO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VOCABULARY LEARNING</a:t>
            </a:r>
            <a:endParaRPr lang="en-US" sz="22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Sound-Spelling Norms: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Challenge: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Learners might apply native language sound-spelling norms to English, leading to mispronunciations.</a:t>
            </a:r>
          </a:p>
          <a:p>
            <a:pPr lvl="1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Example: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"Real" (/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reˈæl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/) might be mispronounced, hindering intercultural communication; learners expecting to hear ‘library’ as /ˈ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laɪbrəri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/, with three full syllables, might not recognize the word when it is embedded into natural speech and pronounced as /ˈ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laɪbri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 with two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syllables.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Proper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guidance prevents communication breakdowns and enhances intelligibility.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Vocabulary Retention: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Neurolinguistic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Insight: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Correct pronunciation aids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phonological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loop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000" dirty="0"/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‘inner ear’ and an ‘inner voice’,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which hold and repeat verbal information so that it can be transferred successfully from working memory to long-term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memory.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1" algn="just"/>
            <a:r>
              <a:rPr lang="en-US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Significance: Good pronunciation supports effective vocabulary retention, aiding future language use and communication.</a:t>
            </a:r>
          </a:p>
          <a:p>
            <a:pPr algn="just"/>
            <a:endParaRPr lang="en-US" sz="2200" b="1" dirty="0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986" y="537330"/>
            <a:ext cx="751316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Pronunciation and Communicative Language Skills</a:t>
            </a:r>
          </a:p>
          <a:p>
            <a:r>
              <a:rPr lang="en-US" sz="2200" b="1" dirty="0" smtClean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Enhancing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Reading Skills Through Pronunciation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Essential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Connection: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Pronunciation is integral for beginners learning to read in English.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Processing in Working Memory: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Both L1 and L2 reading involve accurate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matching of sounds to written words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Correct pronunciation of letter combinations (e.g., -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ght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-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igh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, -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tion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) and 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</a:rPr>
              <a:t>the possible pronunciations of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e.g., '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ea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' in 'head', 'meat', 'break') enhances word and overall reading fluency.</a:t>
            </a:r>
          </a:p>
          <a:p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Impact of Pronunciation on Reading Problems: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Research Findings: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Reading issues in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EFL often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stem from poor pronunciation of English sounds.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Solution: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Improving pronunciation skills can significantly enhance reading abilities, aiding learners in overcoming reading challenges.</a:t>
            </a:r>
          </a:p>
          <a:p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3103</Words>
  <Application>Microsoft Office PowerPoint</Application>
  <PresentationFormat>On-screen Show (4:3)</PresentationFormat>
  <Paragraphs>222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Wingdings</vt:lpstr>
      <vt:lpstr>Office Theme</vt:lpstr>
      <vt:lpstr>Teaching Pronunciation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Pronunciation</dc:title>
  <dc:creator>Asus</dc:creator>
  <cp:lastModifiedBy>Asus</cp:lastModifiedBy>
  <cp:revision>89</cp:revision>
  <dcterms:created xsi:type="dcterms:W3CDTF">2021-11-13T16:44:31Z</dcterms:created>
  <dcterms:modified xsi:type="dcterms:W3CDTF">2023-11-01T08:04:19Z</dcterms:modified>
</cp:coreProperties>
</file>