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1"/>
  </p:sldMasterIdLst>
  <p:notesMasterIdLst>
    <p:notesMasterId r:id="rId45"/>
  </p:notesMasterIdLst>
  <p:sldIdLst>
    <p:sldId id="256" r:id="rId2"/>
    <p:sldId id="257" r:id="rId3"/>
    <p:sldId id="263" r:id="rId4"/>
    <p:sldId id="283" r:id="rId5"/>
    <p:sldId id="284" r:id="rId6"/>
    <p:sldId id="285" r:id="rId7"/>
    <p:sldId id="299" r:id="rId8"/>
    <p:sldId id="286" r:id="rId9"/>
    <p:sldId id="300" r:id="rId10"/>
    <p:sldId id="287" r:id="rId11"/>
    <p:sldId id="288" r:id="rId12"/>
    <p:sldId id="264" r:id="rId13"/>
    <p:sldId id="265" r:id="rId14"/>
    <p:sldId id="266" r:id="rId15"/>
    <p:sldId id="267" r:id="rId16"/>
    <p:sldId id="268" r:id="rId17"/>
    <p:sldId id="269" r:id="rId18"/>
    <p:sldId id="270" r:id="rId19"/>
    <p:sldId id="271" r:id="rId20"/>
    <p:sldId id="334" r:id="rId21"/>
    <p:sldId id="335" r:id="rId22"/>
    <p:sldId id="336" r:id="rId23"/>
    <p:sldId id="337" r:id="rId24"/>
    <p:sldId id="321" r:id="rId25"/>
    <p:sldId id="322" r:id="rId26"/>
    <p:sldId id="323" r:id="rId27"/>
    <p:sldId id="324" r:id="rId28"/>
    <p:sldId id="325" r:id="rId29"/>
    <p:sldId id="326" r:id="rId30"/>
    <p:sldId id="327" r:id="rId31"/>
    <p:sldId id="328" r:id="rId32"/>
    <p:sldId id="329" r:id="rId33"/>
    <p:sldId id="330" r:id="rId34"/>
    <p:sldId id="331" r:id="rId35"/>
    <p:sldId id="332" r:id="rId36"/>
    <p:sldId id="333" r:id="rId37"/>
    <p:sldId id="338" r:id="rId38"/>
    <p:sldId id="339" r:id="rId39"/>
    <p:sldId id="340" r:id="rId40"/>
    <p:sldId id="341" r:id="rId41"/>
    <p:sldId id="342" r:id="rId42"/>
    <p:sldId id="343" r:id="rId43"/>
    <p:sldId id="344"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09" autoAdjust="0"/>
    <p:restoredTop sz="95268" autoAdjust="0"/>
  </p:normalViewPr>
  <p:slideViewPr>
    <p:cSldViewPr snapToGrid="0">
      <p:cViewPr varScale="1">
        <p:scale>
          <a:sx n="79" d="100"/>
          <a:sy n="79" d="100"/>
        </p:scale>
        <p:origin x="1075" y="72"/>
      </p:cViewPr>
      <p:guideLst/>
    </p:cSldViewPr>
  </p:slideViewPr>
  <p:notesTextViewPr>
    <p:cViewPr>
      <p:scale>
        <a:sx n="1" d="1"/>
        <a:sy n="1" d="1"/>
      </p:scale>
      <p:origin x="0" y="0"/>
    </p:cViewPr>
  </p:notesTextViewPr>
  <p:sorterViewPr>
    <p:cViewPr>
      <p:scale>
        <a:sx n="100" d="100"/>
        <a:sy n="100" d="100"/>
      </p:scale>
      <p:origin x="0" y="-462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o-R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9D643A-43F9-46EE-BDCE-0A016A166737}" type="datetimeFigureOut">
              <a:rPr lang="ro-RO" smtClean="0"/>
              <a:t>16.09.2025</a:t>
            </a:fld>
            <a:endParaRPr lang="ro-R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o-R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o-R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015DC9-7377-47A7-B9CE-BD0A426A54AA}" type="slidenum">
              <a:rPr lang="ro-RO" smtClean="0"/>
              <a:t>‹#›</a:t>
            </a:fld>
            <a:endParaRPr lang="ro-RO"/>
          </a:p>
        </p:txBody>
      </p:sp>
    </p:spTree>
    <p:extLst>
      <p:ext uri="{BB962C8B-B14F-4D97-AF65-F5344CB8AC3E}">
        <p14:creationId xmlns:p14="http://schemas.microsoft.com/office/powerpoint/2010/main" val="1037451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5"/>
          </p:nvPr>
        </p:nvSpPr>
        <p:spPr/>
        <p:txBody>
          <a:bodyPr/>
          <a:lstStyle/>
          <a:p>
            <a:fld id="{C0015DC9-7377-47A7-B9CE-BD0A426A54AA}" type="slidenum">
              <a:rPr lang="ro-RO" smtClean="0"/>
              <a:t>11</a:t>
            </a:fld>
            <a:endParaRPr lang="ro-RO"/>
          </a:p>
        </p:txBody>
      </p:sp>
    </p:spTree>
    <p:extLst>
      <p:ext uri="{BB962C8B-B14F-4D97-AF65-F5344CB8AC3E}">
        <p14:creationId xmlns:p14="http://schemas.microsoft.com/office/powerpoint/2010/main" val="2140406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5"/>
          </p:nvPr>
        </p:nvSpPr>
        <p:spPr/>
        <p:txBody>
          <a:bodyPr/>
          <a:lstStyle/>
          <a:p>
            <a:fld id="{C0015DC9-7377-47A7-B9CE-BD0A426A54AA}" type="slidenum">
              <a:rPr lang="ro-RO" smtClean="0"/>
              <a:t>14</a:t>
            </a:fld>
            <a:endParaRPr lang="ro-RO"/>
          </a:p>
        </p:txBody>
      </p:sp>
    </p:spTree>
    <p:extLst>
      <p:ext uri="{BB962C8B-B14F-4D97-AF65-F5344CB8AC3E}">
        <p14:creationId xmlns:p14="http://schemas.microsoft.com/office/powerpoint/2010/main" val="4275921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5"/>
          </p:nvPr>
        </p:nvSpPr>
        <p:spPr/>
        <p:txBody>
          <a:bodyPr/>
          <a:lstStyle/>
          <a:p>
            <a:fld id="{C0015DC9-7377-47A7-B9CE-BD0A426A54AA}" type="slidenum">
              <a:rPr lang="ro-RO" smtClean="0"/>
              <a:t>18</a:t>
            </a:fld>
            <a:endParaRPr lang="ro-RO"/>
          </a:p>
        </p:txBody>
      </p:sp>
    </p:spTree>
    <p:extLst>
      <p:ext uri="{BB962C8B-B14F-4D97-AF65-F5344CB8AC3E}">
        <p14:creationId xmlns:p14="http://schemas.microsoft.com/office/powerpoint/2010/main" val="624176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5"/>
          </p:nvPr>
        </p:nvSpPr>
        <p:spPr/>
        <p:txBody>
          <a:bodyPr/>
          <a:lstStyle/>
          <a:p>
            <a:fld id="{C0015DC9-7377-47A7-B9CE-BD0A426A54AA}" type="slidenum">
              <a:rPr lang="ro-RO" smtClean="0"/>
              <a:t>22</a:t>
            </a:fld>
            <a:endParaRPr lang="ro-RO"/>
          </a:p>
        </p:txBody>
      </p:sp>
    </p:spTree>
    <p:extLst>
      <p:ext uri="{BB962C8B-B14F-4D97-AF65-F5344CB8AC3E}">
        <p14:creationId xmlns:p14="http://schemas.microsoft.com/office/powerpoint/2010/main" val="41781443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5"/>
          </p:nvPr>
        </p:nvSpPr>
        <p:spPr/>
        <p:txBody>
          <a:bodyPr/>
          <a:lstStyle/>
          <a:p>
            <a:fld id="{C0015DC9-7377-47A7-B9CE-BD0A426A54AA}" type="slidenum">
              <a:rPr lang="ro-RO" smtClean="0"/>
              <a:t>34</a:t>
            </a:fld>
            <a:endParaRPr lang="ro-RO"/>
          </a:p>
        </p:txBody>
      </p:sp>
    </p:spTree>
    <p:extLst>
      <p:ext uri="{BB962C8B-B14F-4D97-AF65-F5344CB8AC3E}">
        <p14:creationId xmlns:p14="http://schemas.microsoft.com/office/powerpoint/2010/main" val="3406166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5"/>
          </p:nvPr>
        </p:nvSpPr>
        <p:spPr/>
        <p:txBody>
          <a:bodyPr/>
          <a:lstStyle/>
          <a:p>
            <a:fld id="{C0015DC9-7377-47A7-B9CE-BD0A426A54AA}" type="slidenum">
              <a:rPr lang="ro-RO" smtClean="0"/>
              <a:t>38</a:t>
            </a:fld>
            <a:endParaRPr lang="ro-RO"/>
          </a:p>
        </p:txBody>
      </p:sp>
    </p:spTree>
    <p:extLst>
      <p:ext uri="{BB962C8B-B14F-4D97-AF65-F5344CB8AC3E}">
        <p14:creationId xmlns:p14="http://schemas.microsoft.com/office/powerpoint/2010/main" val="10674118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lumMod val="7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A76EB9D5-7E1A-4433-8B21-2237CC26FA2C}" type="datetimeFigureOut">
              <a:rPr lang="en-US" dirty="0"/>
              <a:t>9/16/2025</a:t>
            </a:fld>
            <a:endParaRPr lang="en-US" dirty="0"/>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598A19-B9D6-4696-A74D-9FEF900C8B6A}" type="datetimeFigureOut">
              <a:rPr lang="en-US" dirty="0"/>
              <a:t>9/16/2025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205100-39B0-4914-BBD6-34F267582565}" type="datetimeFigureOut">
              <a:rPr lang="en-US" dirty="0"/>
              <a:t>9/16/2025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9EF837-FEDB-44F2-8FB5-4F56FC548A33}" type="datetimeFigureOut">
              <a:rPr lang="en-US" dirty="0"/>
              <a:t>9/16/2025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16" name="Rectangle 15"/>
          <p:cNvSpPr/>
          <p:nvPr/>
        </p:nvSpPr>
        <p:spPr>
          <a:xfrm>
            <a:off x="11784" y="0"/>
            <a:ext cx="12192000" cy="6858000"/>
          </a:xfrm>
          <a:prstGeom prst="rect">
            <a:avLst/>
          </a:prstGeom>
          <a:blipFill dpi="0" rotWithShape="1">
            <a:blip r:embed="rId2">
              <a:alphaModFix amt="40000"/>
              <a:duotone>
                <a:schemeClr val="accent2">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4EC2AB55-62C0-407E-B706-C907B44B0BFC}" type="datetimeFigureOut">
              <a:rPr lang="en-US" dirty="0"/>
              <a:t>9/16/2025</a:t>
            </a:fld>
            <a:endParaRPr lang="en-US" dirty="0"/>
          </a:p>
        </p:txBody>
      </p:sp>
      <p:sp>
        <p:nvSpPr>
          <p:cNvPr id="5" name="Footer Placeholder 4"/>
          <p:cNvSpPr>
            <a:spLocks noGrp="1"/>
          </p:cNvSpPr>
          <p:nvPr>
            <p:ph type="ftr" sz="quarter" idx="11"/>
          </p:nvPr>
        </p:nvSpPr>
        <p:spPr>
          <a:xfrm>
            <a:off x="1453896" y="521208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2080"/>
            <a:ext cx="2112264" cy="228600"/>
          </a:xfrm>
        </p:spPr>
        <p:txBody>
          <a:bodyPr/>
          <a:lstStyle/>
          <a:p>
            <a:fld id="{4FAB73BC-B049-4115-A692-8D63A059BFB8}" type="slidenum">
              <a:rPr lang="en-US" dirty="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FBB33F-FEF5-4E73-A5F9-307689FE77C6}" type="datetimeFigureOut">
              <a:rPr lang="en-US" dirty="0"/>
              <a:t>9/16/2025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64B5FA4-F0B8-4D71-BC92-932E3A1502F8}" type="datetimeFigureOut">
              <a:rPr lang="en-US" dirty="0"/>
              <a:t>9/16/2025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FD89F80-C2CE-4D6A-80E4-D3515AD92BC6}" type="datetimeFigureOut">
              <a:rPr lang="en-US" dirty="0"/>
              <a:t>9/16/2025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E4220E-EF40-477E-B84C-637FC7CE78DB}" type="datetimeFigureOut">
              <a:rPr lang="en-US" dirty="0"/>
              <a:t>9/16/2025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ectangle 14"/>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FD0B8D63-E026-4E54-B301-C824E1BD14F3}" type="datetimeFigureOut">
              <a:rPr lang="en-US" dirty="0"/>
              <a:t>9/16/2025</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6728" y="6227064"/>
            <a:ext cx="1463040" cy="256032"/>
          </a:xfrm>
        </p:spPr>
        <p:txBody>
          <a:bodyPr/>
          <a:lstStyle/>
          <a:p>
            <a:fld id="{4FAB73BC-B049-4115-A692-8D63A059BFB8}" type="slidenum">
              <a:rPr lang="en-US" dirty="0"/>
              <a:pPr/>
              <a:t>‹#›</a:t>
            </a:fld>
            <a:endParaRPr lang="en-US" dirty="0"/>
          </a:p>
        </p:txBody>
      </p:sp>
      <p:sp>
        <p:nvSpPr>
          <p:cNvPr id="12" name="Rectangle 11"/>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6">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6C423185-9573-406A-8068-0AB4F2335019}" type="datetimeFigureOut">
              <a:rPr lang="en-US" dirty="0"/>
              <a:t>9/16/2025</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56032"/>
          </a:xfrm>
        </p:spPr>
        <p:txBody>
          <a:bodyPr/>
          <a:lstStyle/>
          <a:p>
            <a:fld id="{4FAB73BC-B049-4115-A692-8D63A059BFB8}" type="slidenum">
              <a:rPr lang="en-US" dirty="0"/>
              <a:pPr/>
              <a:t>‹#›</a:t>
            </a:fld>
            <a:endParaRPr lang="en-US" dirty="0"/>
          </a:p>
        </p:txBody>
      </p:sp>
      <p:sp>
        <p:nvSpPr>
          <p:cNvPr id="10" name="Rectangle 9"/>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6C5516DA-9D86-4E1E-A623-C11F9F74EB59}" type="datetimeFigureOut">
              <a:rPr lang="en-US" dirty="0"/>
              <a:t>9/16/2025</a:t>
            </a:fld>
            <a:endParaRPr lang="en-US" dirty="0"/>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a:t>
            </a:fld>
            <a:endParaRPr lang="en-US" dirty="0"/>
          </a:p>
        </p:txBody>
      </p:sp>
      <p:sp>
        <p:nvSpPr>
          <p:cNvPr id="8" name="Rectangle 7"/>
          <p:cNvSpPr/>
          <p:nvPr/>
        </p:nvSpPr>
        <p:spPr>
          <a:xfrm>
            <a:off x="371856" y="374904"/>
            <a:ext cx="11448288" cy="6108192"/>
          </a:xfrm>
          <a:prstGeom prst="rect">
            <a:avLst/>
          </a:prstGeom>
          <a:noFill/>
          <a:ln w="6350" cap="sq" cmpd="sng" algn="ctr">
            <a:solidFill>
              <a:schemeClr val="tx1">
                <a:lumMod val="75000"/>
                <a:lumOff val="25000"/>
              </a:schemeClr>
            </a:solidFill>
            <a:prstDash val="solid"/>
            <a:miter lim="800000"/>
          </a:ln>
          <a:effectLst/>
        </p:spPr>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FE752-D6CA-48E6-8386-72E89E7ED27F}"/>
              </a:ext>
            </a:extLst>
          </p:cNvPr>
          <p:cNvSpPr>
            <a:spLocks noGrp="1"/>
          </p:cNvSpPr>
          <p:nvPr>
            <p:ph type="ctrTitle"/>
          </p:nvPr>
        </p:nvSpPr>
        <p:spPr/>
        <p:txBody>
          <a:bodyPr/>
          <a:lstStyle/>
          <a:p>
            <a:r>
              <a:rPr lang="en-US" cap="none" dirty="0"/>
              <a:t>Using</a:t>
            </a:r>
            <a:r>
              <a:rPr lang="en-US" dirty="0"/>
              <a:t> verbs </a:t>
            </a:r>
            <a:r>
              <a:rPr lang="en-US" cap="none" dirty="0"/>
              <a:t>correctly.1</a:t>
            </a:r>
            <a:endParaRPr lang="ro-RO" dirty="0"/>
          </a:p>
        </p:txBody>
      </p:sp>
      <p:sp>
        <p:nvSpPr>
          <p:cNvPr id="3" name="Subtitle 2">
            <a:extLst>
              <a:ext uri="{FF2B5EF4-FFF2-40B4-BE49-F238E27FC236}">
                <a16:creationId xmlns:a16="http://schemas.microsoft.com/office/drawing/2014/main" id="{652EE093-1B14-422B-A32E-3DE737E9C0FC}"/>
              </a:ext>
            </a:extLst>
          </p:cNvPr>
          <p:cNvSpPr>
            <a:spLocks noGrp="1"/>
          </p:cNvSpPr>
          <p:nvPr>
            <p:ph type="subTitle" idx="1"/>
          </p:nvPr>
        </p:nvSpPr>
        <p:spPr/>
        <p:txBody>
          <a:bodyPr>
            <a:normAutofit fontScale="92500" lnSpcReduction="10000"/>
          </a:bodyPr>
          <a:lstStyle/>
          <a:p>
            <a:r>
              <a:rPr lang="en-US" sz="2800" b="1" dirty="0">
                <a:solidFill>
                  <a:schemeClr val="tx1"/>
                </a:solidFill>
              </a:rPr>
              <a:t>PhD </a:t>
            </a:r>
            <a:r>
              <a:rPr lang="en-US" sz="2800" b="1" dirty="0" err="1">
                <a:solidFill>
                  <a:schemeClr val="tx1"/>
                </a:solidFill>
              </a:rPr>
              <a:t>Dorina</a:t>
            </a:r>
            <a:r>
              <a:rPr lang="en-US" sz="2800" b="1" dirty="0">
                <a:solidFill>
                  <a:schemeClr val="tx1"/>
                </a:solidFill>
              </a:rPr>
              <a:t> </a:t>
            </a:r>
            <a:r>
              <a:rPr lang="en-US" sz="2800" b="1" dirty="0" err="1">
                <a:solidFill>
                  <a:schemeClr val="tx1"/>
                </a:solidFill>
              </a:rPr>
              <a:t>Macovei</a:t>
            </a:r>
            <a:endParaRPr lang="ro-RO" sz="2800" b="1" dirty="0">
              <a:solidFill>
                <a:schemeClr val="tx1"/>
              </a:solidFill>
            </a:endParaRPr>
          </a:p>
        </p:txBody>
      </p:sp>
    </p:spTree>
    <p:extLst>
      <p:ext uri="{BB962C8B-B14F-4D97-AF65-F5344CB8AC3E}">
        <p14:creationId xmlns:p14="http://schemas.microsoft.com/office/powerpoint/2010/main" val="363661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CAFF449-D828-4DD5-933E-66D75237B32E}"/>
              </a:ext>
            </a:extLst>
          </p:cNvPr>
          <p:cNvSpPr/>
          <p:nvPr/>
        </p:nvSpPr>
        <p:spPr>
          <a:xfrm>
            <a:off x="412595" y="401444"/>
            <a:ext cx="11363093" cy="6155531"/>
          </a:xfrm>
          <a:prstGeom prst="rect">
            <a:avLst/>
          </a:prstGeom>
        </p:spPr>
        <p:txBody>
          <a:bodyPr wrap="square">
            <a:spAutoFit/>
          </a:bodyPr>
          <a:lstStyle/>
          <a:p>
            <a:pPr indent="448310" algn="just">
              <a:spcAft>
                <a:spcPts val="0"/>
              </a:spcAft>
            </a:pPr>
            <a:r>
              <a:rPr lang="en-GB" sz="2400" dirty="0">
                <a:latin typeface="Times New Roman" panose="02020603050405020304" pitchFamily="18" charset="0"/>
                <a:ea typeface="ZapfDingbats"/>
              </a:rPr>
              <a:t>4. are attached to independent clauses that use an adjective that expresses </a:t>
            </a:r>
            <a:r>
              <a:rPr lang="en-GB" sz="2400" dirty="0">
                <a:solidFill>
                  <a:srgbClr val="00B050"/>
                </a:solidFill>
                <a:latin typeface="Times New Roman" panose="02020603050405020304" pitchFamily="18" charset="0"/>
                <a:ea typeface="ZapfDingbats"/>
              </a:rPr>
              <a:t>urgency</a:t>
            </a:r>
            <a:r>
              <a:rPr lang="en-GB" sz="2400" dirty="0">
                <a:latin typeface="Times New Roman" panose="02020603050405020304" pitchFamily="18" charset="0"/>
                <a:ea typeface="ZapfDingbats"/>
              </a:rPr>
              <a:t> such as </a:t>
            </a:r>
            <a:r>
              <a:rPr lang="en-GB" sz="2000" i="1" dirty="0">
                <a:solidFill>
                  <a:srgbClr val="FF0000"/>
                </a:solidFill>
                <a:latin typeface="Times New Roman" panose="02020603050405020304" pitchFamily="18" charset="0"/>
                <a:ea typeface="ZapfDingbats"/>
              </a:rPr>
              <a:t>It is best (that), It is crucial (that), It is desirable that), It is essential (that), It is imperative (that), It is important (that), It is recommended (that), It is urgent (that), It is vital (that), It is a good idea (that), It is a bad idea (that).</a:t>
            </a:r>
            <a:r>
              <a:rPr lang="en-GB" sz="2000" dirty="0">
                <a:solidFill>
                  <a:srgbClr val="FF0000"/>
                </a:solidFill>
                <a:latin typeface="Times New Roman" panose="02020603050405020304" pitchFamily="18" charset="0"/>
                <a:ea typeface="ZapfDingbats"/>
              </a:rPr>
              <a:t> </a:t>
            </a:r>
            <a:endParaRPr lang="en-GB" sz="2400" dirty="0">
              <a:solidFill>
                <a:srgbClr val="FF0000"/>
              </a:solidFill>
              <a:latin typeface="Times New Roman" panose="02020603050405020304" pitchFamily="18" charset="0"/>
              <a:ea typeface="ZapfDingbats"/>
            </a:endParaRPr>
          </a:p>
          <a:p>
            <a:pPr indent="448310" algn="just">
              <a:spcAft>
                <a:spcPts val="0"/>
              </a:spcAft>
            </a:pPr>
            <a:r>
              <a:rPr lang="en-GB" sz="2400" i="1" dirty="0">
                <a:latin typeface="Times New Roman" panose="02020603050405020304" pitchFamily="18" charset="0"/>
                <a:ea typeface="ZapfDingbats"/>
              </a:rPr>
              <a:t>It is urgent that </a:t>
            </a:r>
            <a:r>
              <a:rPr lang="en-GB" sz="2400" i="1" dirty="0" err="1">
                <a:latin typeface="Times New Roman" panose="02020603050405020304" pitchFamily="18" charset="0"/>
                <a:ea typeface="ZapfDingbats"/>
              </a:rPr>
              <a:t>Harraway</a:t>
            </a:r>
            <a:r>
              <a:rPr lang="en-GB" sz="2400" i="1" dirty="0">
                <a:latin typeface="Times New Roman" panose="02020603050405020304" pitchFamily="18" charset="0"/>
                <a:ea typeface="ZapfDingbats"/>
              </a:rPr>
              <a:t> </a:t>
            </a:r>
            <a:r>
              <a:rPr lang="en-GB" sz="2400" i="1" dirty="0">
                <a:solidFill>
                  <a:srgbClr val="00B050"/>
                </a:solidFill>
                <a:latin typeface="Times New Roman" panose="02020603050405020304" pitchFamily="18" charset="0"/>
                <a:ea typeface="ZapfDingbats"/>
              </a:rPr>
              <a:t>attend</a:t>
            </a:r>
            <a:r>
              <a:rPr lang="en-GB" sz="2400" i="1" dirty="0">
                <a:latin typeface="Times New Roman" panose="02020603050405020304" pitchFamily="18" charset="0"/>
                <a:ea typeface="ZapfDingbats"/>
              </a:rPr>
              <a:t> Monday's meeting</a:t>
            </a:r>
            <a:r>
              <a:rPr lang="en-GB" sz="2400" dirty="0">
                <a:latin typeface="Times New Roman" panose="02020603050405020304" pitchFamily="18" charset="0"/>
                <a:ea typeface="ZapfDingbats"/>
              </a:rPr>
              <a:t>.</a:t>
            </a:r>
          </a:p>
          <a:p>
            <a:pPr indent="448310" algn="just">
              <a:spcAft>
                <a:spcPts val="0"/>
              </a:spcAft>
            </a:pPr>
            <a:r>
              <a:rPr lang="en-GB" dirty="0">
                <a:latin typeface="Times New Roman" panose="02020603050405020304" pitchFamily="18" charset="0"/>
                <a:ea typeface="ZapfDingbats"/>
              </a:rPr>
              <a:t>(But they are very formal and unusual in British English)</a:t>
            </a:r>
          </a:p>
          <a:p>
            <a:pPr indent="448310" algn="just">
              <a:spcAft>
                <a:spcPts val="0"/>
              </a:spcAft>
            </a:pPr>
            <a:endParaRPr lang="ro-RO" sz="2400" dirty="0">
              <a:latin typeface="Times New Roman" panose="02020603050405020304" pitchFamily="18" charset="0"/>
              <a:ea typeface="ZapfDingbats"/>
            </a:endParaRPr>
          </a:p>
          <a:p>
            <a:pPr indent="448310" algn="just">
              <a:spcAft>
                <a:spcPts val="0"/>
              </a:spcAft>
            </a:pPr>
            <a:endParaRPr lang="ro-RO" sz="2400" dirty="0">
              <a:latin typeface="Times New Roman" panose="02020603050405020304" pitchFamily="18" charset="0"/>
              <a:ea typeface="ZapfDingbats"/>
            </a:endParaRPr>
          </a:p>
          <a:p>
            <a:pPr indent="448310" algn="just">
              <a:spcAft>
                <a:spcPts val="0"/>
              </a:spcAft>
            </a:pPr>
            <a:endParaRPr lang="en-GB" sz="2400" dirty="0">
              <a:latin typeface="Times New Roman" panose="02020603050405020304" pitchFamily="18" charset="0"/>
              <a:ea typeface="ZapfDingbats"/>
            </a:endParaRPr>
          </a:p>
          <a:p>
            <a:pPr indent="448310" algn="just">
              <a:spcAft>
                <a:spcPts val="0"/>
              </a:spcAft>
            </a:pPr>
            <a:endParaRPr lang="ro-RO" sz="2400" dirty="0">
              <a:latin typeface="Times New Roman" panose="02020603050405020304" pitchFamily="18" charset="0"/>
              <a:ea typeface="ZapfDingbats"/>
            </a:endParaRPr>
          </a:p>
          <a:p>
            <a:pPr indent="448310" algn="just">
              <a:spcAft>
                <a:spcPts val="0"/>
              </a:spcAft>
            </a:pPr>
            <a:r>
              <a:rPr lang="en-GB" sz="2400" dirty="0">
                <a:latin typeface="Times New Roman" panose="02020603050405020304" pitchFamily="18" charset="0"/>
                <a:ea typeface="ZapfDingbats"/>
              </a:rPr>
              <a:t>!!! After many of the above expressions, the word "</a:t>
            </a:r>
            <a:r>
              <a:rPr lang="en-GB" sz="2400" b="1" dirty="0">
                <a:latin typeface="Times New Roman" panose="02020603050405020304" pitchFamily="18" charset="0"/>
                <a:ea typeface="ZapfDingbats"/>
              </a:rPr>
              <a:t>should</a:t>
            </a:r>
            <a:r>
              <a:rPr lang="en-GB" sz="2400" dirty="0">
                <a:latin typeface="Times New Roman" panose="02020603050405020304" pitchFamily="18" charset="0"/>
                <a:ea typeface="ZapfDingbats"/>
              </a:rPr>
              <a:t>" is sometimes used to express the idea of </a:t>
            </a:r>
            <a:r>
              <a:rPr lang="en-GB" sz="2400" dirty="0" err="1">
                <a:latin typeface="Times New Roman" panose="02020603050405020304" pitchFamily="18" charset="0"/>
                <a:ea typeface="ZapfDingbats"/>
              </a:rPr>
              <a:t>subjunctiveness</a:t>
            </a:r>
            <a:r>
              <a:rPr lang="en-GB" sz="2400" dirty="0">
                <a:latin typeface="Times New Roman" panose="02020603050405020304" pitchFamily="18" charset="0"/>
                <a:ea typeface="ZapfDingbats"/>
              </a:rPr>
              <a:t>. This form is used more frequently in British English and is most common after the verbs "suggest," "recommend" and "insist."</a:t>
            </a:r>
            <a:endParaRPr lang="ro-RO" sz="2400" dirty="0">
              <a:latin typeface="Times New Roman" panose="02020603050405020304" pitchFamily="18" charset="0"/>
              <a:ea typeface="Times New Roman" panose="02020603050405020304" pitchFamily="18" charset="0"/>
            </a:endParaRPr>
          </a:p>
          <a:p>
            <a:pPr indent="448310" algn="just">
              <a:spcAft>
                <a:spcPts val="0"/>
              </a:spcAft>
            </a:pPr>
            <a:r>
              <a:rPr lang="en-GB" sz="2400" dirty="0">
                <a:latin typeface="Times New Roman" panose="02020603050405020304" pitchFamily="18" charset="0"/>
                <a:ea typeface="ZapfDingbats"/>
              </a:rPr>
              <a:t>e.g.: The doctor </a:t>
            </a:r>
            <a:r>
              <a:rPr lang="en-GB" sz="2400" i="1" dirty="0">
                <a:latin typeface="Times New Roman" panose="02020603050405020304" pitchFamily="18" charset="0"/>
                <a:ea typeface="ZapfDingbats"/>
              </a:rPr>
              <a:t>recommended that she </a:t>
            </a:r>
            <a:r>
              <a:rPr lang="en-GB" sz="2400" b="1" i="1" dirty="0">
                <a:solidFill>
                  <a:srgbClr val="00B050"/>
                </a:solidFill>
                <a:latin typeface="Times New Roman" panose="02020603050405020304" pitchFamily="18" charset="0"/>
                <a:ea typeface="ZapfDingbats"/>
              </a:rPr>
              <a:t>should see</a:t>
            </a:r>
            <a:r>
              <a:rPr lang="en-GB" sz="2400" b="1" dirty="0">
                <a:solidFill>
                  <a:srgbClr val="00B050"/>
                </a:solidFill>
                <a:latin typeface="Times New Roman" panose="02020603050405020304" pitchFamily="18" charset="0"/>
                <a:ea typeface="ZapfDingbats"/>
              </a:rPr>
              <a:t> </a:t>
            </a:r>
            <a:r>
              <a:rPr lang="en-GB" sz="2400" dirty="0">
                <a:latin typeface="Times New Roman" panose="02020603050405020304" pitchFamily="18" charset="0"/>
                <a:ea typeface="ZapfDingbats"/>
              </a:rPr>
              <a:t>a specialist about the problem.</a:t>
            </a:r>
            <a:endParaRPr lang="ro-RO" sz="2400" dirty="0">
              <a:latin typeface="Times New Roman" panose="02020603050405020304" pitchFamily="18" charset="0"/>
              <a:ea typeface="Times New Roman" panose="02020603050405020304" pitchFamily="18" charset="0"/>
            </a:endParaRPr>
          </a:p>
          <a:p>
            <a:pPr indent="448310" algn="just">
              <a:spcAft>
                <a:spcPts val="0"/>
              </a:spcAft>
            </a:pPr>
            <a:r>
              <a:rPr lang="en-GB" sz="2400" dirty="0">
                <a:latin typeface="Times New Roman" panose="02020603050405020304" pitchFamily="18" charset="0"/>
                <a:ea typeface="ZapfDingbats"/>
              </a:rPr>
              <a:t>Professor William </a:t>
            </a:r>
            <a:r>
              <a:rPr lang="en-GB" sz="2400" i="1" dirty="0">
                <a:latin typeface="Times New Roman" panose="02020603050405020304" pitchFamily="18" charset="0"/>
                <a:ea typeface="ZapfDingbats"/>
              </a:rPr>
              <a:t>suggested that Wilma </a:t>
            </a:r>
            <a:r>
              <a:rPr lang="en-GB" sz="2400" b="1" i="1" dirty="0">
                <a:solidFill>
                  <a:srgbClr val="00B050"/>
                </a:solidFill>
                <a:latin typeface="Times New Roman" panose="02020603050405020304" pitchFamily="18" charset="0"/>
                <a:ea typeface="ZapfDingbats"/>
              </a:rPr>
              <a:t>should study</a:t>
            </a:r>
            <a:r>
              <a:rPr lang="en-GB" sz="2400" b="1" dirty="0">
                <a:solidFill>
                  <a:srgbClr val="00B050"/>
                </a:solidFill>
                <a:latin typeface="Times New Roman" panose="02020603050405020304" pitchFamily="18" charset="0"/>
                <a:ea typeface="ZapfDingbats"/>
              </a:rPr>
              <a:t> </a:t>
            </a:r>
            <a:r>
              <a:rPr lang="en-GB" sz="2400" dirty="0">
                <a:latin typeface="Times New Roman" panose="02020603050405020304" pitchFamily="18" charset="0"/>
                <a:ea typeface="ZapfDingbats"/>
              </a:rPr>
              <a:t>harder for the final exam.</a:t>
            </a:r>
          </a:p>
          <a:p>
            <a:pPr indent="448310" algn="just">
              <a:spcAft>
                <a:spcPts val="0"/>
              </a:spcAft>
            </a:pPr>
            <a:r>
              <a:rPr lang="en-GB" sz="2400" dirty="0">
                <a:latin typeface="Times New Roman" panose="02020603050405020304" pitchFamily="18" charset="0"/>
                <a:ea typeface="ZapfDingbats"/>
              </a:rPr>
              <a:t>5. The subjunctive is also used in certain fixed expressions: </a:t>
            </a:r>
            <a:r>
              <a:rPr lang="en-GB" sz="2400" i="1" dirty="0">
                <a:solidFill>
                  <a:srgbClr val="FF0000"/>
                </a:solidFill>
                <a:latin typeface="Times New Roman" panose="02020603050405020304" pitchFamily="18" charset="0"/>
                <a:ea typeface="ZapfDingbats"/>
              </a:rPr>
              <a:t>as it were, be that as it may be, far be it from me, heaven forbid, if need be, so be it, suffice it to say</a:t>
            </a:r>
            <a:endParaRPr lang="ro-RO" sz="2400" dirty="0">
              <a:solidFill>
                <a:srgbClr val="FF0000"/>
              </a:solidFill>
              <a:latin typeface="Times New Roman" panose="02020603050405020304" pitchFamily="18" charset="0"/>
              <a:ea typeface="Times New Roman" panose="02020603050405020304" pitchFamily="18" charset="0"/>
            </a:endParaRPr>
          </a:p>
        </p:txBody>
      </p:sp>
      <p:sp>
        <p:nvSpPr>
          <p:cNvPr id="4" name="Rectangle 3">
            <a:extLst>
              <a:ext uri="{FF2B5EF4-FFF2-40B4-BE49-F238E27FC236}">
                <a16:creationId xmlns:a16="http://schemas.microsoft.com/office/drawing/2014/main" id="{38344AB7-F887-452A-9740-3023D789F6CB}"/>
              </a:ext>
            </a:extLst>
          </p:cNvPr>
          <p:cNvSpPr/>
          <p:nvPr/>
        </p:nvSpPr>
        <p:spPr>
          <a:xfrm>
            <a:off x="7740074" y="1858971"/>
            <a:ext cx="3676072" cy="1938992"/>
          </a:xfrm>
          <a:prstGeom prst="rect">
            <a:avLst/>
          </a:prstGeom>
          <a:solidFill>
            <a:schemeClr val="accent1">
              <a:lumMod val="40000"/>
              <a:lumOff val="60000"/>
            </a:schemeClr>
          </a:solidFill>
        </p:spPr>
        <p:txBody>
          <a:bodyPr wrap="square">
            <a:spAutoFit/>
          </a:bodyPr>
          <a:lstStyle/>
          <a:p>
            <a:pPr indent="448310" algn="just">
              <a:spcAft>
                <a:spcPts val="0"/>
              </a:spcAft>
            </a:pPr>
            <a:r>
              <a:rPr lang="en-GB" sz="2400" dirty="0">
                <a:solidFill>
                  <a:srgbClr val="FF0000"/>
                </a:solidFill>
                <a:latin typeface="Times New Roman" panose="02020603050405020304" pitchFamily="18" charset="0"/>
                <a:ea typeface="Times New Roman" panose="02020603050405020304" pitchFamily="18" charset="0"/>
              </a:rPr>
              <a:t>Do</a:t>
            </a:r>
            <a:r>
              <a:rPr lang="en-GB" sz="2400" dirty="0">
                <a:latin typeface="Times New Roman" panose="02020603050405020304" pitchFamily="18" charset="0"/>
                <a:ea typeface="Times New Roman" panose="02020603050405020304" pitchFamily="18" charset="0"/>
              </a:rPr>
              <a:t> is not used in negative subjunctives:</a:t>
            </a:r>
          </a:p>
          <a:p>
            <a:pPr indent="448310" algn="just">
              <a:spcAft>
                <a:spcPts val="0"/>
              </a:spcAft>
            </a:pPr>
            <a:r>
              <a:rPr lang="en-GB" sz="2400" dirty="0">
                <a:solidFill>
                  <a:srgbClr val="00B050"/>
                </a:solidFill>
                <a:latin typeface="Times New Roman" panose="02020603050405020304" pitchFamily="18" charset="0"/>
                <a:ea typeface="Times New Roman" panose="02020603050405020304" pitchFamily="18" charset="0"/>
              </a:rPr>
              <a:t>The committee was concerned that the club </a:t>
            </a:r>
            <a:r>
              <a:rPr lang="en-GB" sz="2400" b="1" dirty="0">
                <a:solidFill>
                  <a:srgbClr val="00B050"/>
                </a:solidFill>
                <a:latin typeface="Times New Roman" panose="02020603050405020304" pitchFamily="18" charset="0"/>
                <a:ea typeface="Times New Roman" panose="02020603050405020304" pitchFamily="18" charset="0"/>
              </a:rPr>
              <a:t>not overspend </a:t>
            </a:r>
            <a:r>
              <a:rPr lang="en-GB" sz="2400" dirty="0">
                <a:solidFill>
                  <a:srgbClr val="00B050"/>
                </a:solidFill>
                <a:latin typeface="Times New Roman" panose="02020603050405020304" pitchFamily="18" charset="0"/>
                <a:ea typeface="Times New Roman" panose="02020603050405020304" pitchFamily="18" charset="0"/>
              </a:rPr>
              <a:t>its budget.</a:t>
            </a:r>
          </a:p>
        </p:txBody>
      </p:sp>
    </p:spTree>
    <p:extLst>
      <p:ext uri="{BB962C8B-B14F-4D97-AF65-F5344CB8AC3E}">
        <p14:creationId xmlns:p14="http://schemas.microsoft.com/office/powerpoint/2010/main" val="30810564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014735B-EA41-46AC-A3F4-37811DFD9FBD}"/>
              </a:ext>
            </a:extLst>
          </p:cNvPr>
          <p:cNvSpPr/>
          <p:nvPr/>
        </p:nvSpPr>
        <p:spPr>
          <a:xfrm>
            <a:off x="342900" y="331470"/>
            <a:ext cx="11475720" cy="5632311"/>
          </a:xfrm>
          <a:prstGeom prst="rect">
            <a:avLst/>
          </a:prstGeom>
        </p:spPr>
        <p:txBody>
          <a:bodyPr wrap="square">
            <a:spAutoFit/>
          </a:bodyPr>
          <a:lstStyle/>
          <a:p>
            <a:pPr indent="448310" algn="just">
              <a:spcAft>
                <a:spcPts val="0"/>
              </a:spcAft>
            </a:pPr>
            <a:r>
              <a:rPr lang="en-GB" sz="2400" i="1" dirty="0">
                <a:latin typeface="Times New Roman" panose="02020603050405020304" pitchFamily="18" charset="0"/>
                <a:ea typeface="ZapfDingbats"/>
              </a:rPr>
              <a:t>4. </a:t>
            </a:r>
            <a:r>
              <a:rPr lang="en-GB" sz="2400" i="1" dirty="0">
                <a:solidFill>
                  <a:srgbClr val="FF0000"/>
                </a:solidFill>
                <a:latin typeface="Times New Roman" panose="02020603050405020304" pitchFamily="18" charset="0"/>
                <a:ea typeface="ZapfDingbats"/>
              </a:rPr>
              <a:t>The conditional</a:t>
            </a:r>
            <a:r>
              <a:rPr lang="en-GB" sz="2400" dirty="0">
                <a:solidFill>
                  <a:srgbClr val="FF0000"/>
                </a:solidFill>
                <a:latin typeface="Times New Roman" panose="02020603050405020304" pitchFamily="18" charset="0"/>
                <a:ea typeface="ZapfDingbats"/>
              </a:rPr>
              <a:t> </a:t>
            </a:r>
            <a:r>
              <a:rPr lang="en-GB" sz="2400" i="1" dirty="0">
                <a:solidFill>
                  <a:srgbClr val="FF0000"/>
                </a:solidFill>
                <a:latin typeface="Times New Roman" panose="02020603050405020304" pitchFamily="18" charset="0"/>
                <a:ea typeface="ZapfDingbats"/>
              </a:rPr>
              <a:t>mood </a:t>
            </a:r>
            <a:r>
              <a:rPr lang="en-GB" sz="2400" dirty="0">
                <a:latin typeface="Times New Roman" panose="02020603050405020304" pitchFamily="18" charset="0"/>
                <a:ea typeface="ZapfDingbats"/>
              </a:rPr>
              <a:t>is marked by the words </a:t>
            </a:r>
            <a:r>
              <a:rPr lang="en-GB" sz="2400" i="1" dirty="0">
                <a:solidFill>
                  <a:srgbClr val="00B050"/>
                </a:solidFill>
                <a:latin typeface="Times New Roman" panose="02020603050405020304" pitchFamily="18" charset="0"/>
                <a:ea typeface="ZapfDingbats"/>
              </a:rPr>
              <a:t>might, could</a:t>
            </a:r>
            <a:r>
              <a:rPr lang="en-GB" sz="2400" dirty="0">
                <a:latin typeface="Times New Roman" panose="02020603050405020304" pitchFamily="18" charset="0"/>
                <a:ea typeface="ZapfDingbats"/>
              </a:rPr>
              <a:t>, and </a:t>
            </a:r>
            <a:r>
              <a:rPr lang="en-GB" sz="2400" i="1" dirty="0">
                <a:solidFill>
                  <a:srgbClr val="00B050"/>
                </a:solidFill>
                <a:latin typeface="Times New Roman" panose="02020603050405020304" pitchFamily="18" charset="0"/>
                <a:ea typeface="ZapfDingbats"/>
              </a:rPr>
              <a:t>would</a:t>
            </a:r>
            <a:r>
              <a:rPr lang="en-GB" sz="2400" dirty="0">
                <a:latin typeface="Times New Roman" panose="02020603050405020304" pitchFamily="18" charset="0"/>
                <a:ea typeface="ZapfDingbats"/>
              </a:rPr>
              <a:t>.</a:t>
            </a:r>
            <a:endParaRPr lang="ro-RO" sz="2400" dirty="0">
              <a:latin typeface="Times New Roman" panose="02020603050405020304" pitchFamily="18" charset="0"/>
              <a:ea typeface="ZapfDingbats"/>
            </a:endParaRPr>
          </a:p>
          <a:p>
            <a:pPr marL="342900" indent="-342900" algn="just">
              <a:spcAft>
                <a:spcPts val="0"/>
              </a:spcAft>
              <a:buFont typeface="Arial" panose="020B0604020202020204" pitchFamily="34" charset="0"/>
              <a:buChar char="•"/>
            </a:pPr>
            <a:r>
              <a:rPr lang="ro-RO" sz="2400" dirty="0" err="1">
                <a:latin typeface="Times New Roman" panose="02020603050405020304" pitchFamily="18" charset="0"/>
                <a:ea typeface="ZapfDingbats"/>
              </a:rPr>
              <a:t>to</a:t>
            </a:r>
            <a:r>
              <a:rPr lang="ro-RO" sz="2400" dirty="0">
                <a:latin typeface="Times New Roman" panose="02020603050405020304" pitchFamily="18" charset="0"/>
                <a:ea typeface="ZapfDingbats"/>
              </a:rPr>
              <a:t> </a:t>
            </a:r>
            <a:r>
              <a:rPr lang="ro-RO" sz="2400" dirty="0" err="1">
                <a:latin typeface="Times New Roman" panose="02020603050405020304" pitchFamily="18" charset="0"/>
                <a:ea typeface="ZapfDingbats"/>
              </a:rPr>
              <a:t>make</a:t>
            </a:r>
            <a:r>
              <a:rPr lang="ro-RO" sz="2400" dirty="0">
                <a:latin typeface="Times New Roman" panose="02020603050405020304" pitchFamily="18" charset="0"/>
                <a:ea typeface="ZapfDingbats"/>
              </a:rPr>
              <a:t> </a:t>
            </a:r>
            <a:r>
              <a:rPr lang="ro-RO" sz="2400" dirty="0" err="1">
                <a:latin typeface="Times New Roman" panose="02020603050405020304" pitchFamily="18" charset="0"/>
                <a:ea typeface="ZapfDingbats"/>
              </a:rPr>
              <a:t>requests</a:t>
            </a:r>
            <a:r>
              <a:rPr lang="ro-RO" sz="2400" dirty="0">
                <a:latin typeface="Times New Roman" panose="02020603050405020304" pitchFamily="18" charset="0"/>
                <a:ea typeface="ZapfDingbats"/>
              </a:rPr>
              <a:t> </a:t>
            </a:r>
            <a:r>
              <a:rPr lang="ro-RO" sz="2400" dirty="0" err="1">
                <a:latin typeface="Times New Roman" panose="02020603050405020304" pitchFamily="18" charset="0"/>
                <a:ea typeface="ZapfDingbats"/>
              </a:rPr>
              <a:t>and</a:t>
            </a:r>
            <a:r>
              <a:rPr lang="ro-RO" sz="2400" dirty="0">
                <a:latin typeface="Times New Roman" panose="02020603050405020304" pitchFamily="18" charset="0"/>
                <a:ea typeface="ZapfDingbats"/>
              </a:rPr>
              <a:t> </a:t>
            </a:r>
            <a:r>
              <a:rPr lang="ro-RO" sz="2400" dirty="0" err="1">
                <a:latin typeface="Times New Roman" panose="02020603050405020304" pitchFamily="18" charset="0"/>
                <a:ea typeface="ZapfDingbats"/>
              </a:rPr>
              <a:t>to</a:t>
            </a:r>
            <a:r>
              <a:rPr lang="ro-RO" sz="2400" dirty="0">
                <a:latin typeface="Times New Roman" panose="02020603050405020304" pitchFamily="18" charset="0"/>
                <a:ea typeface="ZapfDingbats"/>
              </a:rPr>
              <a:t> refer </a:t>
            </a:r>
            <a:r>
              <a:rPr lang="ro-RO" sz="2400" dirty="0" err="1">
                <a:latin typeface="Times New Roman" panose="02020603050405020304" pitchFamily="18" charset="0"/>
                <a:ea typeface="ZapfDingbats"/>
              </a:rPr>
              <a:t>to</a:t>
            </a:r>
            <a:r>
              <a:rPr lang="ro-RO" sz="2400" dirty="0">
                <a:latin typeface="Times New Roman" panose="02020603050405020304" pitchFamily="18" charset="0"/>
                <a:ea typeface="ZapfDingbats"/>
              </a:rPr>
              <a:t> </a:t>
            </a:r>
            <a:r>
              <a:rPr lang="ro-RO" sz="2400" dirty="0" err="1">
                <a:latin typeface="Times New Roman" panose="02020603050405020304" pitchFamily="18" charset="0"/>
                <a:ea typeface="ZapfDingbats"/>
              </a:rPr>
              <a:t>situations</a:t>
            </a:r>
            <a:r>
              <a:rPr lang="ro-RO" sz="2400" dirty="0">
                <a:latin typeface="Times New Roman" panose="02020603050405020304" pitchFamily="18" charset="0"/>
                <a:ea typeface="ZapfDingbats"/>
              </a:rPr>
              <a:t> </a:t>
            </a:r>
            <a:r>
              <a:rPr lang="ro-RO" sz="2400" dirty="0" err="1">
                <a:latin typeface="Times New Roman" panose="02020603050405020304" pitchFamily="18" charset="0"/>
                <a:ea typeface="ZapfDingbats"/>
              </a:rPr>
              <a:t>which</a:t>
            </a:r>
            <a:r>
              <a:rPr lang="ro-RO" sz="2400" dirty="0">
                <a:latin typeface="Times New Roman" panose="02020603050405020304" pitchFamily="18" charset="0"/>
                <a:ea typeface="ZapfDingbats"/>
              </a:rPr>
              <a:t> are </a:t>
            </a:r>
            <a:r>
              <a:rPr lang="ro-RO" sz="2400" dirty="0" err="1">
                <a:latin typeface="Times New Roman" panose="02020603050405020304" pitchFamily="18" charset="0"/>
                <a:ea typeface="ZapfDingbats"/>
              </a:rPr>
              <a:t>uncertain</a:t>
            </a:r>
            <a:r>
              <a:rPr lang="ro-RO" sz="2400" dirty="0">
                <a:latin typeface="Times New Roman" panose="02020603050405020304" pitchFamily="18" charset="0"/>
                <a:ea typeface="ZapfDingbats"/>
              </a:rPr>
              <a:t> or </a:t>
            </a:r>
            <a:r>
              <a:rPr lang="ro-RO" sz="2400" dirty="0" err="1">
                <a:latin typeface="Times New Roman" panose="02020603050405020304" pitchFamily="18" charset="0"/>
                <a:ea typeface="ZapfDingbats"/>
              </a:rPr>
              <a:t>which</a:t>
            </a:r>
            <a:r>
              <a:rPr lang="ro-RO" sz="2400" dirty="0">
                <a:latin typeface="Times New Roman" panose="02020603050405020304" pitchFamily="18" charset="0"/>
                <a:ea typeface="ZapfDingbats"/>
              </a:rPr>
              <a:t> </a:t>
            </a:r>
            <a:r>
              <a:rPr lang="ro-RO" sz="2400" dirty="0" err="1">
                <a:latin typeface="Times New Roman" panose="02020603050405020304" pitchFamily="18" charset="0"/>
                <a:ea typeface="ZapfDingbats"/>
              </a:rPr>
              <a:t>depend</a:t>
            </a:r>
            <a:r>
              <a:rPr lang="ro-RO" sz="2400" dirty="0">
                <a:latin typeface="Times New Roman" panose="02020603050405020304" pitchFamily="18" charset="0"/>
                <a:ea typeface="ZapfDingbats"/>
              </a:rPr>
              <a:t> on </a:t>
            </a:r>
            <a:r>
              <a:rPr lang="ro-RO" sz="2400" dirty="0" err="1">
                <a:latin typeface="Times New Roman" panose="02020603050405020304" pitchFamily="18" charset="0"/>
                <a:ea typeface="ZapfDingbats"/>
              </a:rPr>
              <a:t>something</a:t>
            </a:r>
            <a:r>
              <a:rPr lang="ro-RO" sz="2400" dirty="0">
                <a:latin typeface="Times New Roman" panose="02020603050405020304" pitchFamily="18" charset="0"/>
                <a:ea typeface="ZapfDingbats"/>
              </a:rPr>
              <a:t> </a:t>
            </a:r>
            <a:r>
              <a:rPr lang="ro-RO" sz="2400" dirty="0" err="1">
                <a:latin typeface="Times New Roman" panose="02020603050405020304" pitchFamily="18" charset="0"/>
                <a:ea typeface="ZapfDingbats"/>
              </a:rPr>
              <a:t>else</a:t>
            </a:r>
            <a:r>
              <a:rPr lang="ro-RO" sz="2400" dirty="0">
                <a:latin typeface="Times New Roman" panose="02020603050405020304" pitchFamily="18" charset="0"/>
                <a:ea typeface="ZapfDingbats"/>
              </a:rPr>
              <a:t> happening or </a:t>
            </a:r>
            <a:r>
              <a:rPr lang="ro-RO" sz="2400" dirty="0" err="1">
                <a:latin typeface="Times New Roman" panose="02020603050405020304" pitchFamily="18" charset="0"/>
                <a:ea typeface="ZapfDingbats"/>
              </a:rPr>
              <a:t>being</a:t>
            </a:r>
            <a:r>
              <a:rPr lang="ro-RO" sz="2400" dirty="0">
                <a:latin typeface="Times New Roman" panose="02020603050405020304" pitchFamily="18" charset="0"/>
                <a:ea typeface="ZapfDingbats"/>
              </a:rPr>
              <a:t> </a:t>
            </a:r>
            <a:r>
              <a:rPr lang="ro-RO" sz="2400" dirty="0" err="1">
                <a:latin typeface="Times New Roman" panose="02020603050405020304" pitchFamily="18" charset="0"/>
                <a:ea typeface="ZapfDingbats"/>
              </a:rPr>
              <a:t>the</a:t>
            </a:r>
            <a:r>
              <a:rPr lang="ro-RO" sz="2400" dirty="0">
                <a:latin typeface="Times New Roman" panose="02020603050405020304" pitchFamily="18" charset="0"/>
                <a:ea typeface="ZapfDingbats"/>
              </a:rPr>
              <a:t> case:</a:t>
            </a:r>
            <a:endParaRPr lang="ro-RO" sz="2400" dirty="0">
              <a:latin typeface="Times New Roman" panose="02020603050405020304" pitchFamily="18" charset="0"/>
              <a:ea typeface="Times New Roman" panose="02020603050405020304" pitchFamily="18" charset="0"/>
            </a:endParaRPr>
          </a:p>
          <a:p>
            <a:pPr indent="448310" algn="just"/>
            <a:r>
              <a:rPr lang="ro-RO" sz="2400" i="1" dirty="0">
                <a:solidFill>
                  <a:srgbClr val="00B050"/>
                </a:solidFill>
                <a:latin typeface="Times New Roman" panose="02020603050405020304" pitchFamily="18" charset="0"/>
                <a:ea typeface="ZapfDingbats"/>
              </a:rPr>
              <a:t>I </a:t>
            </a:r>
            <a:r>
              <a:rPr lang="ro-RO" sz="2400" b="1" i="1" dirty="0" err="1">
                <a:solidFill>
                  <a:srgbClr val="00B050"/>
                </a:solidFill>
                <a:latin typeface="Times New Roman" panose="02020603050405020304" pitchFamily="18" charset="0"/>
                <a:ea typeface="ZapfDingbats"/>
              </a:rPr>
              <a:t>would</a:t>
            </a:r>
            <a:r>
              <a:rPr lang="ro-RO" sz="2400" b="1" i="1" dirty="0">
                <a:solidFill>
                  <a:srgbClr val="00B050"/>
                </a:solidFill>
                <a:latin typeface="Times New Roman" panose="02020603050405020304" pitchFamily="18" charset="0"/>
                <a:ea typeface="ZapfDingbats"/>
              </a:rPr>
              <a:t> </a:t>
            </a:r>
            <a:r>
              <a:rPr lang="ro-RO" sz="2400" b="1" i="1" dirty="0" err="1">
                <a:solidFill>
                  <a:srgbClr val="00B050"/>
                </a:solidFill>
                <a:latin typeface="Times New Roman" panose="02020603050405020304" pitchFamily="18" charset="0"/>
                <a:ea typeface="ZapfDingbats"/>
              </a:rPr>
              <a:t>like</a:t>
            </a:r>
            <a:r>
              <a:rPr lang="ro-RO" sz="2400" i="1" dirty="0">
                <a:solidFill>
                  <a:srgbClr val="00B050"/>
                </a:solidFill>
                <a:latin typeface="Times New Roman" panose="02020603050405020304" pitchFamily="18" charset="0"/>
                <a:ea typeface="ZapfDingbats"/>
              </a:rPr>
              <a:t> </a:t>
            </a:r>
            <a:r>
              <a:rPr lang="ro-RO" sz="2400" i="1" dirty="0" err="1">
                <a:solidFill>
                  <a:srgbClr val="00B050"/>
                </a:solidFill>
                <a:latin typeface="Times New Roman" panose="02020603050405020304" pitchFamily="18" charset="0"/>
                <a:ea typeface="ZapfDingbats"/>
              </a:rPr>
              <a:t>some</a:t>
            </a:r>
            <a:r>
              <a:rPr lang="ro-RO" sz="2400" i="1" dirty="0">
                <a:solidFill>
                  <a:srgbClr val="00B050"/>
                </a:solidFill>
                <a:latin typeface="Times New Roman" panose="02020603050405020304" pitchFamily="18" charset="0"/>
                <a:ea typeface="ZapfDingbats"/>
              </a:rPr>
              <a:t> </a:t>
            </a:r>
            <a:r>
              <a:rPr lang="ro-RO" sz="2400" i="1" dirty="0" err="1">
                <a:solidFill>
                  <a:srgbClr val="00B050"/>
                </a:solidFill>
                <a:latin typeface="Times New Roman" panose="02020603050405020304" pitchFamily="18" charset="0"/>
                <a:ea typeface="ZapfDingbats"/>
              </a:rPr>
              <a:t>coffee</a:t>
            </a:r>
            <a:r>
              <a:rPr lang="ro-RO" sz="2400" i="1" dirty="0">
                <a:solidFill>
                  <a:srgbClr val="00B050"/>
                </a:solidFill>
                <a:latin typeface="Times New Roman" panose="02020603050405020304" pitchFamily="18" charset="0"/>
                <a:ea typeface="ZapfDingbats"/>
              </a:rPr>
              <a:t> </a:t>
            </a:r>
            <a:r>
              <a:rPr lang="ro-RO" sz="2400" i="1" dirty="0" err="1">
                <a:solidFill>
                  <a:srgbClr val="00B050"/>
                </a:solidFill>
                <a:latin typeface="Times New Roman" panose="02020603050405020304" pitchFamily="18" charset="0"/>
                <a:ea typeface="ZapfDingbats"/>
              </a:rPr>
              <a:t>please</a:t>
            </a:r>
            <a:r>
              <a:rPr lang="ro-RO" sz="2400" i="1" dirty="0">
                <a:solidFill>
                  <a:srgbClr val="00B050"/>
                </a:solidFill>
                <a:latin typeface="Times New Roman" panose="02020603050405020304" pitchFamily="18" charset="0"/>
                <a:ea typeface="ZapfDingbats"/>
              </a:rPr>
              <a:t>.			</a:t>
            </a:r>
            <a:r>
              <a:rPr lang="ro-RO" sz="2400" i="1" dirty="0" err="1">
                <a:solidFill>
                  <a:srgbClr val="00B050"/>
                </a:solidFill>
                <a:latin typeface="Times New Roman" panose="02020603050405020304" pitchFamily="18" charset="0"/>
                <a:ea typeface="ZapfDingbats"/>
              </a:rPr>
              <a:t>We</a:t>
            </a:r>
            <a:r>
              <a:rPr lang="ro-RO" sz="2400" i="1" dirty="0">
                <a:solidFill>
                  <a:srgbClr val="00B050"/>
                </a:solidFill>
                <a:latin typeface="Times New Roman" panose="02020603050405020304" pitchFamily="18" charset="0"/>
                <a:ea typeface="ZapfDingbats"/>
              </a:rPr>
              <a:t> </a:t>
            </a:r>
            <a:r>
              <a:rPr lang="ro-RO" sz="2400" b="1" i="1" dirty="0" err="1">
                <a:solidFill>
                  <a:srgbClr val="00B050"/>
                </a:solidFill>
                <a:latin typeface="Times New Roman" panose="02020603050405020304" pitchFamily="18" charset="0"/>
                <a:ea typeface="ZapfDingbats"/>
              </a:rPr>
              <a:t>would</a:t>
            </a:r>
            <a:r>
              <a:rPr lang="ro-RO" sz="2400" b="1" i="1" dirty="0">
                <a:solidFill>
                  <a:srgbClr val="00B050"/>
                </a:solidFill>
                <a:latin typeface="Times New Roman" panose="02020603050405020304" pitchFamily="18" charset="0"/>
                <a:ea typeface="ZapfDingbats"/>
              </a:rPr>
              <a:t> live</a:t>
            </a:r>
            <a:r>
              <a:rPr lang="ro-RO" sz="2400" i="1" dirty="0">
                <a:solidFill>
                  <a:srgbClr val="00B050"/>
                </a:solidFill>
                <a:latin typeface="Times New Roman" panose="02020603050405020304" pitchFamily="18" charset="0"/>
                <a:ea typeface="ZapfDingbats"/>
              </a:rPr>
              <a:t> in Spain </a:t>
            </a:r>
            <a:r>
              <a:rPr lang="ro-RO" sz="2400" i="1" dirty="0" err="1">
                <a:solidFill>
                  <a:srgbClr val="00B050"/>
                </a:solidFill>
                <a:latin typeface="Times New Roman" panose="02020603050405020304" pitchFamily="18" charset="0"/>
                <a:ea typeface="ZapfDingbats"/>
              </a:rPr>
              <a:t>if</a:t>
            </a:r>
            <a:r>
              <a:rPr lang="ro-RO" sz="2400" i="1" dirty="0">
                <a:solidFill>
                  <a:srgbClr val="00B050"/>
                </a:solidFill>
                <a:latin typeface="Times New Roman" panose="02020603050405020304" pitchFamily="18" charset="0"/>
                <a:ea typeface="ZapfDingbats"/>
              </a:rPr>
              <a:t> </a:t>
            </a:r>
            <a:r>
              <a:rPr lang="ro-RO" sz="2400" i="1" dirty="0" err="1">
                <a:solidFill>
                  <a:srgbClr val="00B050"/>
                </a:solidFill>
                <a:latin typeface="Times New Roman" panose="02020603050405020304" pitchFamily="18" charset="0"/>
                <a:ea typeface="ZapfDingbats"/>
              </a:rPr>
              <a:t>we</a:t>
            </a:r>
            <a:r>
              <a:rPr lang="ro-RO" sz="2400" i="1" dirty="0">
                <a:solidFill>
                  <a:srgbClr val="00B050"/>
                </a:solidFill>
                <a:latin typeface="Times New Roman" panose="02020603050405020304" pitchFamily="18" charset="0"/>
                <a:ea typeface="ZapfDingbats"/>
              </a:rPr>
              <a:t> </a:t>
            </a:r>
            <a:r>
              <a:rPr lang="ro-RO" sz="2400" i="1" dirty="0" err="1">
                <a:solidFill>
                  <a:srgbClr val="00B050"/>
                </a:solidFill>
                <a:latin typeface="Times New Roman" panose="02020603050405020304" pitchFamily="18" charset="0"/>
                <a:ea typeface="ZapfDingbats"/>
              </a:rPr>
              <a:t>had</a:t>
            </a:r>
            <a:r>
              <a:rPr lang="ro-RO" sz="2400" i="1" dirty="0">
                <a:solidFill>
                  <a:srgbClr val="00B050"/>
                </a:solidFill>
                <a:latin typeface="Times New Roman" panose="02020603050405020304" pitchFamily="18" charset="0"/>
                <a:ea typeface="ZapfDingbats"/>
              </a:rPr>
              <a:t> </a:t>
            </a:r>
            <a:r>
              <a:rPr lang="ro-RO" sz="2400" i="1" dirty="0" err="1">
                <a:solidFill>
                  <a:srgbClr val="00B050"/>
                </a:solidFill>
                <a:latin typeface="Times New Roman" panose="02020603050405020304" pitchFamily="18" charset="0"/>
                <a:ea typeface="ZapfDingbats"/>
              </a:rPr>
              <a:t>the</a:t>
            </a:r>
            <a:r>
              <a:rPr lang="ro-RO" sz="2400" i="1" dirty="0">
                <a:solidFill>
                  <a:srgbClr val="00B050"/>
                </a:solidFill>
                <a:latin typeface="Times New Roman" panose="02020603050405020304" pitchFamily="18" charset="0"/>
                <a:ea typeface="ZapfDingbats"/>
              </a:rPr>
              <a:t> </a:t>
            </a:r>
            <a:r>
              <a:rPr lang="ro-RO" sz="2400" i="1" dirty="0" err="1">
                <a:solidFill>
                  <a:srgbClr val="00B050"/>
                </a:solidFill>
                <a:latin typeface="Times New Roman" panose="02020603050405020304" pitchFamily="18" charset="0"/>
                <a:ea typeface="ZapfDingbats"/>
              </a:rPr>
              <a:t>money</a:t>
            </a:r>
            <a:r>
              <a:rPr lang="ro-RO" sz="2400" i="1" dirty="0">
                <a:solidFill>
                  <a:srgbClr val="00B050"/>
                </a:solidFill>
                <a:latin typeface="Times New Roman" panose="02020603050405020304" pitchFamily="18" charset="0"/>
                <a:ea typeface="ZapfDingbats"/>
              </a:rPr>
              <a:t>.</a:t>
            </a:r>
            <a:endParaRPr lang="ro-RO" sz="2400" dirty="0">
              <a:solidFill>
                <a:srgbClr val="00B050"/>
              </a:solidFill>
              <a:latin typeface="Times New Roman" panose="02020603050405020304" pitchFamily="18" charset="0"/>
              <a:ea typeface="Times New Roman" panose="02020603050405020304" pitchFamily="18" charset="0"/>
            </a:endParaRPr>
          </a:p>
          <a:p>
            <a:pPr indent="448310" algn="just">
              <a:spcAft>
                <a:spcPts val="0"/>
              </a:spcAft>
            </a:pPr>
            <a:r>
              <a:rPr lang="ro-RO" sz="2400" i="1" dirty="0" err="1">
                <a:solidFill>
                  <a:srgbClr val="00B050"/>
                </a:solidFill>
                <a:latin typeface="Times New Roman" panose="02020603050405020304" pitchFamily="18" charset="0"/>
                <a:ea typeface="ZapfDingbats"/>
              </a:rPr>
              <a:t>If</a:t>
            </a:r>
            <a:r>
              <a:rPr lang="ro-RO" sz="2400" i="1" dirty="0">
                <a:solidFill>
                  <a:srgbClr val="00B050"/>
                </a:solidFill>
                <a:latin typeface="Times New Roman" panose="02020603050405020304" pitchFamily="18" charset="0"/>
                <a:ea typeface="ZapfDingbats"/>
              </a:rPr>
              <a:t> </a:t>
            </a:r>
            <a:r>
              <a:rPr lang="ro-RO" sz="2400" i="1" dirty="0" err="1">
                <a:solidFill>
                  <a:srgbClr val="00B050"/>
                </a:solidFill>
                <a:latin typeface="Times New Roman" panose="02020603050405020304" pitchFamily="18" charset="0"/>
                <a:ea typeface="ZapfDingbats"/>
              </a:rPr>
              <a:t>he’d</a:t>
            </a:r>
            <a:r>
              <a:rPr lang="ro-RO" sz="2400" i="1" dirty="0">
                <a:solidFill>
                  <a:srgbClr val="00B050"/>
                </a:solidFill>
                <a:latin typeface="Times New Roman" panose="02020603050405020304" pitchFamily="18" charset="0"/>
                <a:ea typeface="ZapfDingbats"/>
              </a:rPr>
              <a:t> </a:t>
            </a:r>
            <a:r>
              <a:rPr lang="ro-RO" sz="2400" i="1" dirty="0" err="1">
                <a:solidFill>
                  <a:srgbClr val="00B050"/>
                </a:solidFill>
                <a:latin typeface="Times New Roman" panose="02020603050405020304" pitchFamily="18" charset="0"/>
                <a:ea typeface="ZapfDingbats"/>
              </a:rPr>
              <a:t>arrived</a:t>
            </a:r>
            <a:r>
              <a:rPr lang="ro-RO" sz="2400" i="1" dirty="0">
                <a:solidFill>
                  <a:srgbClr val="00B050"/>
                </a:solidFill>
                <a:latin typeface="Times New Roman" panose="02020603050405020304" pitchFamily="18" charset="0"/>
                <a:ea typeface="ZapfDingbats"/>
              </a:rPr>
              <a:t> </a:t>
            </a:r>
            <a:r>
              <a:rPr lang="ro-RO" sz="2400" i="1" dirty="0" err="1">
                <a:solidFill>
                  <a:srgbClr val="00B050"/>
                </a:solidFill>
                <a:latin typeface="Times New Roman" panose="02020603050405020304" pitchFamily="18" charset="0"/>
                <a:ea typeface="ZapfDingbats"/>
              </a:rPr>
              <a:t>earlier</a:t>
            </a:r>
            <a:r>
              <a:rPr lang="ro-RO" sz="2400" i="1" dirty="0">
                <a:solidFill>
                  <a:srgbClr val="00B050"/>
                </a:solidFill>
                <a:latin typeface="Times New Roman" panose="02020603050405020304" pitchFamily="18" charset="0"/>
                <a:ea typeface="ZapfDingbats"/>
              </a:rPr>
              <a:t>, </a:t>
            </a:r>
            <a:r>
              <a:rPr lang="ro-RO" sz="2400" i="1" dirty="0" err="1">
                <a:solidFill>
                  <a:srgbClr val="00B050"/>
                </a:solidFill>
                <a:latin typeface="Times New Roman" panose="02020603050405020304" pitchFamily="18" charset="0"/>
                <a:ea typeface="ZapfDingbats"/>
              </a:rPr>
              <a:t>we</a:t>
            </a:r>
            <a:r>
              <a:rPr lang="ro-RO" sz="2400" i="1" dirty="0">
                <a:solidFill>
                  <a:srgbClr val="00B050"/>
                </a:solidFill>
                <a:latin typeface="Times New Roman" panose="02020603050405020304" pitchFamily="18" charset="0"/>
                <a:ea typeface="ZapfDingbats"/>
              </a:rPr>
              <a:t> </a:t>
            </a:r>
            <a:r>
              <a:rPr lang="ro-RO" sz="2400" b="1" i="1" dirty="0" err="1">
                <a:solidFill>
                  <a:srgbClr val="00B050"/>
                </a:solidFill>
                <a:latin typeface="Times New Roman" panose="02020603050405020304" pitchFamily="18" charset="0"/>
                <a:ea typeface="ZapfDingbats"/>
              </a:rPr>
              <a:t>would</a:t>
            </a:r>
            <a:r>
              <a:rPr lang="ro-RO" sz="2400" b="1" i="1" dirty="0">
                <a:solidFill>
                  <a:srgbClr val="00B050"/>
                </a:solidFill>
                <a:latin typeface="Times New Roman" panose="02020603050405020304" pitchFamily="18" charset="0"/>
                <a:ea typeface="ZapfDingbats"/>
              </a:rPr>
              <a:t> </a:t>
            </a:r>
            <a:r>
              <a:rPr lang="ro-RO" sz="2400" b="1" i="1" dirty="0" err="1">
                <a:solidFill>
                  <a:srgbClr val="00B050"/>
                </a:solidFill>
                <a:latin typeface="Times New Roman" panose="02020603050405020304" pitchFamily="18" charset="0"/>
                <a:ea typeface="ZapfDingbats"/>
              </a:rPr>
              <a:t>have</a:t>
            </a:r>
            <a:r>
              <a:rPr lang="ro-RO" sz="2400" b="1" i="1" dirty="0">
                <a:solidFill>
                  <a:srgbClr val="00B050"/>
                </a:solidFill>
                <a:latin typeface="Times New Roman" panose="02020603050405020304" pitchFamily="18" charset="0"/>
                <a:ea typeface="ZapfDingbats"/>
              </a:rPr>
              <a:t> </a:t>
            </a:r>
            <a:r>
              <a:rPr lang="ro-RO" sz="2400" b="1" i="1" dirty="0" err="1">
                <a:solidFill>
                  <a:srgbClr val="00B050"/>
                </a:solidFill>
                <a:latin typeface="Times New Roman" panose="02020603050405020304" pitchFamily="18" charset="0"/>
                <a:ea typeface="ZapfDingbats"/>
              </a:rPr>
              <a:t>had</a:t>
            </a:r>
            <a:r>
              <a:rPr lang="ro-RO" sz="2400" i="1" dirty="0">
                <a:solidFill>
                  <a:srgbClr val="00B050"/>
                </a:solidFill>
                <a:latin typeface="Times New Roman" panose="02020603050405020304" pitchFamily="18" charset="0"/>
                <a:ea typeface="ZapfDingbats"/>
              </a:rPr>
              <a:t> </a:t>
            </a:r>
            <a:r>
              <a:rPr lang="ro-RO" sz="2400" i="1" dirty="0" err="1">
                <a:solidFill>
                  <a:srgbClr val="00B050"/>
                </a:solidFill>
                <a:latin typeface="Times New Roman" panose="02020603050405020304" pitchFamily="18" charset="0"/>
                <a:ea typeface="ZapfDingbats"/>
              </a:rPr>
              <a:t>time</a:t>
            </a:r>
            <a:r>
              <a:rPr lang="ro-RO" sz="2400" i="1" dirty="0">
                <a:solidFill>
                  <a:srgbClr val="00B050"/>
                </a:solidFill>
                <a:latin typeface="Times New Roman" panose="02020603050405020304" pitchFamily="18" charset="0"/>
                <a:ea typeface="ZapfDingbats"/>
              </a:rPr>
              <a:t> for </a:t>
            </a:r>
            <a:r>
              <a:rPr lang="ro-RO" sz="2400" i="1" dirty="0" err="1">
                <a:solidFill>
                  <a:srgbClr val="00B050"/>
                </a:solidFill>
                <a:latin typeface="Times New Roman" panose="02020603050405020304" pitchFamily="18" charset="0"/>
                <a:ea typeface="ZapfDingbats"/>
              </a:rPr>
              <a:t>dinner</a:t>
            </a:r>
            <a:r>
              <a:rPr lang="ro-RO" sz="2400" i="1" dirty="0">
                <a:solidFill>
                  <a:srgbClr val="00B050"/>
                </a:solidFill>
                <a:latin typeface="Times New Roman" panose="02020603050405020304" pitchFamily="18" charset="0"/>
                <a:ea typeface="ZapfDingbats"/>
              </a:rPr>
              <a:t>.</a:t>
            </a:r>
          </a:p>
          <a:p>
            <a:pPr indent="448310" algn="just">
              <a:spcAft>
                <a:spcPts val="0"/>
              </a:spcAft>
            </a:pPr>
            <a:endParaRPr lang="ro-RO" sz="2400" dirty="0">
              <a:latin typeface="Times New Roman" panose="02020603050405020304" pitchFamily="18" charset="0"/>
              <a:ea typeface="ZapfDingbats"/>
            </a:endParaRPr>
          </a:p>
          <a:p>
            <a:pPr indent="448310" algn="just">
              <a:spcAft>
                <a:spcPts val="0"/>
              </a:spcAft>
            </a:pPr>
            <a:r>
              <a:rPr lang="en-GB" sz="2400" dirty="0">
                <a:latin typeface="Times New Roman" panose="02020603050405020304" pitchFamily="18" charset="0"/>
                <a:ea typeface="ZapfDingbats"/>
              </a:rPr>
              <a:t>The conditional mood - a grammatical mood used to express a </a:t>
            </a:r>
            <a:r>
              <a:rPr lang="en-GB" sz="2400" dirty="0">
                <a:solidFill>
                  <a:srgbClr val="00B050"/>
                </a:solidFill>
                <a:latin typeface="Times New Roman" panose="02020603050405020304" pitchFamily="18" charset="0"/>
                <a:ea typeface="ZapfDingbats"/>
              </a:rPr>
              <a:t>proposition whose validity is dependent on some condition, possibly contrary to fact. </a:t>
            </a:r>
            <a:r>
              <a:rPr lang="en-GB" sz="2400" dirty="0">
                <a:latin typeface="Times New Roman" panose="02020603050405020304" pitchFamily="18" charset="0"/>
                <a:ea typeface="ZapfDingbats"/>
              </a:rPr>
              <a:t>It refers to a distinct verb form that expresses a hypothetical state of affairs, or an uncertain event. </a:t>
            </a:r>
            <a:r>
              <a:rPr lang="en-GB" sz="2400" u="sng" dirty="0">
                <a:latin typeface="Times New Roman" panose="02020603050405020304" pitchFamily="18" charset="0"/>
                <a:ea typeface="ZapfDingbats"/>
              </a:rPr>
              <a:t>The conditional mood is generally found in the </a:t>
            </a:r>
            <a:r>
              <a:rPr lang="en-GB" sz="2400" b="1" u="sng" dirty="0">
                <a:latin typeface="Times New Roman" panose="02020603050405020304" pitchFamily="18" charset="0"/>
                <a:ea typeface="ZapfDingbats"/>
              </a:rPr>
              <a:t>independent clause </a:t>
            </a:r>
            <a:r>
              <a:rPr lang="en-GB" sz="2400" u="sng" dirty="0">
                <a:latin typeface="Times New Roman" panose="02020603050405020304" pitchFamily="18" charset="0"/>
                <a:ea typeface="ZapfDingbats"/>
              </a:rPr>
              <a:t>of a conditional sentence, namely the clause that expresses the result of the condition, rather than the dependent clause expressing the condition.</a:t>
            </a:r>
            <a:endParaRPr lang="ro-RO" sz="2400" u="sng" dirty="0">
              <a:latin typeface="Times New Roman" panose="02020603050405020304" pitchFamily="18" charset="0"/>
              <a:ea typeface="ZapfDingbats"/>
            </a:endParaRPr>
          </a:p>
          <a:p>
            <a:pPr indent="448310" algn="just">
              <a:spcAft>
                <a:spcPts val="0"/>
              </a:spcAft>
            </a:pPr>
            <a:r>
              <a:rPr lang="en-GB" sz="2400" i="1" dirty="0">
                <a:solidFill>
                  <a:srgbClr val="00B050"/>
                </a:solidFill>
                <a:latin typeface="Times New Roman" panose="02020603050405020304" pitchFamily="18" charset="0"/>
                <a:ea typeface="ZapfDingbats"/>
              </a:rPr>
              <a:t>If you loved me you </a:t>
            </a:r>
            <a:r>
              <a:rPr lang="en-GB" sz="2400" b="1" i="1" dirty="0">
                <a:solidFill>
                  <a:srgbClr val="00B050"/>
                </a:solidFill>
                <a:latin typeface="Times New Roman" panose="02020603050405020304" pitchFamily="18" charset="0"/>
                <a:ea typeface="ZapfDingbats"/>
              </a:rPr>
              <a:t>would support </a:t>
            </a:r>
            <a:r>
              <a:rPr lang="en-GB" sz="2400" i="1" dirty="0">
                <a:solidFill>
                  <a:srgbClr val="00B050"/>
                </a:solidFill>
                <a:latin typeface="Times New Roman" panose="02020603050405020304" pitchFamily="18" charset="0"/>
                <a:ea typeface="ZapfDingbats"/>
              </a:rPr>
              <a:t>me</a:t>
            </a:r>
            <a:r>
              <a:rPr lang="en-GB" sz="2400" dirty="0">
                <a:solidFill>
                  <a:srgbClr val="00B050"/>
                </a:solidFill>
                <a:latin typeface="Times New Roman" panose="02020603050405020304" pitchFamily="18" charset="0"/>
                <a:ea typeface="ZapfDingbats"/>
              </a:rPr>
              <a:t> </a:t>
            </a:r>
            <a:r>
              <a:rPr lang="en-GB" sz="2400" dirty="0">
                <a:latin typeface="Times New Roman" panose="02020603050405020304" pitchFamily="18" charset="0"/>
                <a:ea typeface="ZapfDingbats"/>
              </a:rPr>
              <a:t>– </a:t>
            </a:r>
            <a:r>
              <a:rPr lang="en-GB" sz="2400" i="1" dirty="0">
                <a:latin typeface="Times New Roman" panose="02020603050405020304" pitchFamily="18" charset="0"/>
                <a:ea typeface="ZapfDingbats"/>
              </a:rPr>
              <a:t>would support</a:t>
            </a:r>
            <a:r>
              <a:rPr lang="en-GB" sz="2400" dirty="0">
                <a:latin typeface="Times New Roman" panose="02020603050405020304" pitchFamily="18" charset="0"/>
                <a:ea typeface="ZapfDingbats"/>
              </a:rPr>
              <a:t> is the conditional mood as it expresses the result of the condition. Some grammar books classify conditional clauses as belonging to subjunctive mood.</a:t>
            </a:r>
            <a:endParaRPr lang="ro-RO"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556359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FD046-D11A-4023-8778-7791B7B2956E}"/>
              </a:ext>
            </a:extLst>
          </p:cNvPr>
          <p:cNvSpPr>
            <a:spLocks noGrp="1"/>
          </p:cNvSpPr>
          <p:nvPr>
            <p:ph type="title"/>
          </p:nvPr>
        </p:nvSpPr>
        <p:spPr/>
        <p:txBody>
          <a:bodyPr>
            <a:normAutofit fontScale="90000"/>
          </a:bodyPr>
          <a:lstStyle/>
          <a:p>
            <a:r>
              <a:rPr lang="en-GB" b="1" i="1" dirty="0">
                <a:latin typeface="Times New Roman" panose="02020603050405020304" pitchFamily="18" charset="0"/>
                <a:ea typeface="Times New Roman" panose="02020603050405020304" pitchFamily="18" charset="0"/>
              </a:rPr>
              <a:t>The Verb Tenses</a:t>
            </a:r>
            <a:br>
              <a:rPr lang="ro-RO" dirty="0">
                <a:latin typeface="Times New Roman" panose="02020603050405020304" pitchFamily="18" charset="0"/>
                <a:ea typeface="Times New Roman" panose="02020603050405020304" pitchFamily="18" charset="0"/>
              </a:rPr>
            </a:br>
            <a:endParaRPr lang="ro-RO" dirty="0"/>
          </a:p>
        </p:txBody>
      </p:sp>
      <p:sp>
        <p:nvSpPr>
          <p:cNvPr id="3" name="Rectangle 2">
            <a:extLst>
              <a:ext uri="{FF2B5EF4-FFF2-40B4-BE49-F238E27FC236}">
                <a16:creationId xmlns:a16="http://schemas.microsoft.com/office/drawing/2014/main" id="{3683CA9A-B74B-46C5-9CAC-C251E09D87D7}"/>
              </a:ext>
            </a:extLst>
          </p:cNvPr>
          <p:cNvSpPr/>
          <p:nvPr/>
        </p:nvSpPr>
        <p:spPr>
          <a:xfrm>
            <a:off x="470517" y="1951673"/>
            <a:ext cx="11265763" cy="3416320"/>
          </a:xfrm>
          <a:prstGeom prst="rect">
            <a:avLst/>
          </a:prstGeom>
        </p:spPr>
        <p:txBody>
          <a:bodyPr wrap="square">
            <a:spAutoFit/>
          </a:bodyPr>
          <a:lstStyle/>
          <a:p>
            <a:r>
              <a:rPr lang="en-GB" sz="2400" dirty="0">
                <a:latin typeface="Times New Roman" panose="02020603050405020304" pitchFamily="18" charset="0"/>
                <a:ea typeface="Times New Roman" panose="02020603050405020304" pitchFamily="18" charset="0"/>
              </a:rPr>
              <a:t>Learning verb tenses is one of the most important tasks in any language learning.</a:t>
            </a:r>
          </a:p>
          <a:p>
            <a:r>
              <a:rPr lang="en-GB" sz="2400" dirty="0">
                <a:latin typeface="Times New Roman" panose="02020603050405020304" pitchFamily="18" charset="0"/>
                <a:ea typeface="Times New Roman" panose="02020603050405020304" pitchFamily="18" charset="0"/>
              </a:rPr>
              <a:t>The </a:t>
            </a:r>
            <a:r>
              <a:rPr lang="en-GB" sz="2400" i="1" dirty="0">
                <a:latin typeface="Times New Roman" panose="02020603050405020304" pitchFamily="18" charset="0"/>
                <a:ea typeface="Times New Roman" panose="02020603050405020304" pitchFamily="18" charset="0"/>
              </a:rPr>
              <a:t>tense </a:t>
            </a:r>
            <a:r>
              <a:rPr lang="en-GB" sz="2400" dirty="0">
                <a:latin typeface="Times New Roman" panose="02020603050405020304" pitchFamily="18" charset="0"/>
                <a:ea typeface="Times New Roman" panose="02020603050405020304" pitchFamily="18" charset="0"/>
              </a:rPr>
              <a:t>of a verb shows its time. </a:t>
            </a:r>
          </a:p>
          <a:p>
            <a:r>
              <a:rPr lang="en-GB" sz="2400" dirty="0">
                <a:latin typeface="Times New Roman" panose="02020603050405020304" pitchFamily="18" charset="0"/>
                <a:ea typeface="Times New Roman" panose="02020603050405020304" pitchFamily="18" charset="0"/>
              </a:rPr>
              <a:t>Each English tense has:</a:t>
            </a:r>
          </a:p>
          <a:p>
            <a:r>
              <a:rPr lang="en-GB" sz="2400" dirty="0">
                <a:latin typeface="Times New Roman" panose="02020603050405020304" pitchFamily="18" charset="0"/>
                <a:ea typeface="Times New Roman" panose="02020603050405020304" pitchFamily="18" charset="0"/>
              </a:rPr>
              <a:t> a </a:t>
            </a:r>
            <a:r>
              <a:rPr lang="en-GB" sz="2400" dirty="0">
                <a:solidFill>
                  <a:srgbClr val="FF0000"/>
                </a:solidFill>
                <a:latin typeface="Times New Roman" panose="02020603050405020304" pitchFamily="18" charset="0"/>
                <a:ea typeface="Times New Roman" panose="02020603050405020304" pitchFamily="18" charset="0"/>
              </a:rPr>
              <a:t>perfect</a:t>
            </a:r>
            <a:r>
              <a:rPr lang="en-GB" sz="2400" dirty="0">
                <a:latin typeface="Times New Roman" panose="02020603050405020304" pitchFamily="18" charset="0"/>
                <a:ea typeface="Times New Roman" panose="02020603050405020304" pitchFamily="18" charset="0"/>
              </a:rPr>
              <a:t> form, indicating completed action, (</a:t>
            </a:r>
            <a:r>
              <a:rPr lang="en-GB" sz="2400" b="1" dirty="0">
                <a:solidFill>
                  <a:srgbClr val="92D050"/>
                </a:solidFill>
                <a:latin typeface="Times New Roman" panose="02020603050405020304" pitchFamily="18" charset="0"/>
                <a:ea typeface="Times New Roman" panose="02020603050405020304" pitchFamily="18" charset="0"/>
              </a:rPr>
              <a:t>HAVE DONE</a:t>
            </a:r>
            <a:r>
              <a:rPr lang="en-GB" sz="2400" dirty="0">
                <a:latin typeface="Times New Roman" panose="02020603050405020304" pitchFamily="18" charset="0"/>
                <a:ea typeface="Times New Roman" panose="02020603050405020304" pitchFamily="18" charset="0"/>
              </a:rPr>
              <a:t>)</a:t>
            </a:r>
          </a:p>
          <a:p>
            <a:r>
              <a:rPr lang="en-GB" sz="2400" dirty="0">
                <a:latin typeface="Times New Roman" panose="02020603050405020304" pitchFamily="18" charset="0"/>
                <a:ea typeface="Times New Roman" panose="02020603050405020304" pitchFamily="18" charset="0"/>
              </a:rPr>
              <a:t>a </a:t>
            </a:r>
            <a:r>
              <a:rPr lang="en-GB" sz="2400" dirty="0">
                <a:solidFill>
                  <a:srgbClr val="FF0000"/>
                </a:solidFill>
                <a:latin typeface="Times New Roman" panose="02020603050405020304" pitchFamily="18" charset="0"/>
                <a:ea typeface="Times New Roman" panose="02020603050405020304" pitchFamily="18" charset="0"/>
              </a:rPr>
              <a:t>progressive</a:t>
            </a:r>
            <a:r>
              <a:rPr lang="en-GB" sz="2400" dirty="0">
                <a:latin typeface="Times New Roman" panose="02020603050405020304" pitchFamily="18" charset="0"/>
                <a:ea typeface="Times New Roman" panose="02020603050405020304" pitchFamily="18" charset="0"/>
              </a:rPr>
              <a:t> form, indicating an on-going action, and (</a:t>
            </a:r>
            <a:r>
              <a:rPr lang="en-GB" sz="2400" b="1" dirty="0">
                <a:solidFill>
                  <a:srgbClr val="92D050"/>
                </a:solidFill>
                <a:latin typeface="Times New Roman" panose="02020603050405020304" pitchFamily="18" charset="0"/>
                <a:ea typeface="Times New Roman" panose="02020603050405020304" pitchFamily="18" charset="0"/>
              </a:rPr>
              <a:t>BE DOING</a:t>
            </a:r>
            <a:r>
              <a:rPr lang="en-GB" sz="2400" dirty="0">
                <a:latin typeface="Times New Roman" panose="02020603050405020304" pitchFamily="18" charset="0"/>
                <a:ea typeface="Times New Roman" panose="02020603050405020304" pitchFamily="18" charset="0"/>
              </a:rPr>
              <a:t>)</a:t>
            </a:r>
          </a:p>
          <a:p>
            <a:r>
              <a:rPr lang="en-GB" sz="2400" dirty="0">
                <a:latin typeface="Times New Roman" panose="02020603050405020304" pitchFamily="18" charset="0"/>
                <a:ea typeface="Times New Roman" panose="02020603050405020304" pitchFamily="18" charset="0"/>
              </a:rPr>
              <a:t>a </a:t>
            </a:r>
            <a:r>
              <a:rPr lang="en-GB" sz="2400" dirty="0">
                <a:solidFill>
                  <a:srgbClr val="FF0000"/>
                </a:solidFill>
                <a:latin typeface="Times New Roman" panose="02020603050405020304" pitchFamily="18" charset="0"/>
                <a:ea typeface="Times New Roman" panose="02020603050405020304" pitchFamily="18" charset="0"/>
              </a:rPr>
              <a:t>perfect progressive </a:t>
            </a:r>
            <a:r>
              <a:rPr lang="en-GB" sz="2400" dirty="0">
                <a:latin typeface="Times New Roman" panose="02020603050405020304" pitchFamily="18" charset="0"/>
                <a:ea typeface="Times New Roman" panose="02020603050405020304" pitchFamily="18" charset="0"/>
              </a:rPr>
              <a:t>form, indicating an on-going action that has been in progress for some time. (</a:t>
            </a:r>
            <a:r>
              <a:rPr lang="en-GB" sz="2400" b="1" dirty="0">
                <a:solidFill>
                  <a:srgbClr val="92D050"/>
                </a:solidFill>
                <a:latin typeface="Times New Roman" panose="02020603050405020304" pitchFamily="18" charset="0"/>
                <a:ea typeface="Times New Roman" panose="02020603050405020304" pitchFamily="18" charset="0"/>
              </a:rPr>
              <a:t>HAVE BEEN DOING</a:t>
            </a:r>
            <a:r>
              <a:rPr lang="en-GB" sz="2400" dirty="0">
                <a:latin typeface="Times New Roman" panose="02020603050405020304" pitchFamily="18" charset="0"/>
                <a:ea typeface="Times New Roman" panose="02020603050405020304" pitchFamily="18" charset="0"/>
              </a:rPr>
              <a:t>)</a:t>
            </a:r>
          </a:p>
          <a:p>
            <a:endParaRPr lang="en-GB" sz="2400" dirty="0">
              <a:latin typeface="Times New Roman" panose="02020603050405020304" pitchFamily="18" charset="0"/>
              <a:ea typeface="Times New Roman" panose="02020603050405020304" pitchFamily="18" charset="0"/>
            </a:endParaRPr>
          </a:p>
          <a:p>
            <a:r>
              <a:rPr lang="en-GB" sz="2400" dirty="0">
                <a:latin typeface="Times New Roman" panose="02020603050405020304" pitchFamily="18" charset="0"/>
                <a:ea typeface="Times New Roman" panose="02020603050405020304" pitchFamily="18" charset="0"/>
              </a:rPr>
              <a:t> !!!! Note that not all the English tenses can be translated exactly in other languages.</a:t>
            </a:r>
          </a:p>
        </p:txBody>
      </p:sp>
    </p:spTree>
    <p:extLst>
      <p:ext uri="{BB962C8B-B14F-4D97-AF65-F5344CB8AC3E}">
        <p14:creationId xmlns:p14="http://schemas.microsoft.com/office/powerpoint/2010/main" val="13771386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557C1A-85AE-4F47-9B05-F5DC85A0C2B4}"/>
              </a:ext>
            </a:extLst>
          </p:cNvPr>
          <p:cNvSpPr>
            <a:spLocks noGrp="1"/>
          </p:cNvSpPr>
          <p:nvPr>
            <p:ph type="title"/>
          </p:nvPr>
        </p:nvSpPr>
        <p:spPr>
          <a:xfrm>
            <a:off x="1375410" y="287637"/>
            <a:ext cx="10058400" cy="1371600"/>
          </a:xfrm>
        </p:spPr>
        <p:txBody>
          <a:bodyPr>
            <a:normAutofit/>
          </a:bodyPr>
          <a:lstStyle/>
          <a:p>
            <a:r>
              <a:rPr lang="en-GB" dirty="0"/>
              <a:t>Here is a chart of the English tenses</a:t>
            </a:r>
            <a:endParaRPr lang="ro-RO" dirty="0"/>
          </a:p>
        </p:txBody>
      </p:sp>
      <p:graphicFrame>
        <p:nvGraphicFramePr>
          <p:cNvPr id="5" name="Table 4">
            <a:extLst>
              <a:ext uri="{FF2B5EF4-FFF2-40B4-BE49-F238E27FC236}">
                <a16:creationId xmlns:a16="http://schemas.microsoft.com/office/drawing/2014/main" id="{BDF20139-5591-4FBC-B980-11D5A1764B7A}"/>
              </a:ext>
            </a:extLst>
          </p:cNvPr>
          <p:cNvGraphicFramePr>
            <a:graphicFrameLocks noGrp="1"/>
          </p:cNvGraphicFramePr>
          <p:nvPr>
            <p:extLst>
              <p:ext uri="{D42A27DB-BD31-4B8C-83A1-F6EECF244321}">
                <p14:modId xmlns:p14="http://schemas.microsoft.com/office/powerpoint/2010/main" val="1382606225"/>
              </p:ext>
            </p:extLst>
          </p:nvPr>
        </p:nvGraphicFramePr>
        <p:xfrm>
          <a:off x="365761" y="1659237"/>
          <a:ext cx="11540528" cy="4789935"/>
        </p:xfrm>
        <a:graphic>
          <a:graphicData uri="http://schemas.openxmlformats.org/drawingml/2006/table">
            <a:tbl>
              <a:tblPr firstRow="1" firstCol="1" bandRow="1">
                <a:tableStyleId>{5C22544A-7EE6-4342-B048-85BDC9FD1C3A}</a:tableStyleId>
              </a:tblPr>
              <a:tblGrid>
                <a:gridCol w="1005839">
                  <a:extLst>
                    <a:ext uri="{9D8B030D-6E8A-4147-A177-3AD203B41FA5}">
                      <a16:colId xmlns:a16="http://schemas.microsoft.com/office/drawing/2014/main" val="14653933"/>
                    </a:ext>
                  </a:extLst>
                </a:gridCol>
                <a:gridCol w="3045607">
                  <a:extLst>
                    <a:ext uri="{9D8B030D-6E8A-4147-A177-3AD203B41FA5}">
                      <a16:colId xmlns:a16="http://schemas.microsoft.com/office/drawing/2014/main" val="2849304565"/>
                    </a:ext>
                  </a:extLst>
                </a:gridCol>
                <a:gridCol w="4964247">
                  <a:extLst>
                    <a:ext uri="{9D8B030D-6E8A-4147-A177-3AD203B41FA5}">
                      <a16:colId xmlns:a16="http://schemas.microsoft.com/office/drawing/2014/main" val="2765742490"/>
                    </a:ext>
                  </a:extLst>
                </a:gridCol>
                <a:gridCol w="2524835">
                  <a:extLst>
                    <a:ext uri="{9D8B030D-6E8A-4147-A177-3AD203B41FA5}">
                      <a16:colId xmlns:a16="http://schemas.microsoft.com/office/drawing/2014/main" val="3827425699"/>
                    </a:ext>
                  </a:extLst>
                </a:gridCol>
              </a:tblGrid>
              <a:tr h="1027115">
                <a:tc>
                  <a:txBody>
                    <a:bodyPr/>
                    <a:lstStyle/>
                    <a:p>
                      <a:pPr indent="448310">
                        <a:lnSpc>
                          <a:spcPct val="115000"/>
                        </a:lnSpc>
                        <a:spcAft>
                          <a:spcPts val="0"/>
                        </a:spcAft>
                      </a:pPr>
                      <a:r>
                        <a:rPr lang="en-GB" sz="2400" dirty="0">
                          <a:solidFill>
                            <a:schemeClr val="tx1"/>
                          </a:solidFill>
                          <a:effectLst/>
                        </a:rPr>
                        <a:t> </a:t>
                      </a:r>
                      <a:endParaRPr lang="ro-RO"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ct val="115000"/>
                        </a:lnSpc>
                        <a:spcAft>
                          <a:spcPts val="0"/>
                        </a:spcAft>
                      </a:pPr>
                      <a:r>
                        <a:rPr lang="en-GB" sz="2400" dirty="0">
                          <a:solidFill>
                            <a:schemeClr val="tx1"/>
                          </a:solidFill>
                          <a:effectLst/>
                        </a:rPr>
                        <a:t>Affirmative/</a:t>
                      </a:r>
                      <a:r>
                        <a:rPr lang="en-US" sz="2400" dirty="0">
                          <a:solidFill>
                            <a:schemeClr val="tx1"/>
                          </a:solidFill>
                          <a:effectLst/>
                        </a:rPr>
                        <a:t> </a:t>
                      </a:r>
                      <a:r>
                        <a:rPr lang="en-GB" sz="2400" dirty="0">
                          <a:solidFill>
                            <a:schemeClr val="tx1"/>
                          </a:solidFill>
                          <a:effectLst/>
                        </a:rPr>
                        <a:t>Negative/</a:t>
                      </a:r>
                      <a:endParaRPr lang="ro-RO" sz="2400" dirty="0">
                        <a:solidFill>
                          <a:schemeClr val="tx1"/>
                        </a:solidFill>
                        <a:effectLst/>
                      </a:endParaRPr>
                    </a:p>
                    <a:p>
                      <a:pPr indent="448310" algn="ctr">
                        <a:lnSpc>
                          <a:spcPct val="115000"/>
                        </a:lnSpc>
                        <a:spcAft>
                          <a:spcPts val="0"/>
                        </a:spcAft>
                      </a:pPr>
                      <a:r>
                        <a:rPr lang="en-GB" sz="2400" dirty="0">
                          <a:solidFill>
                            <a:schemeClr val="tx1"/>
                          </a:solidFill>
                          <a:effectLst/>
                        </a:rPr>
                        <a:t>Question</a:t>
                      </a:r>
                      <a:endParaRPr lang="ro-RO"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indent="448310" algn="ctr">
                        <a:lnSpc>
                          <a:spcPct val="115000"/>
                        </a:lnSpc>
                        <a:spcAft>
                          <a:spcPts val="0"/>
                        </a:spcAft>
                      </a:pPr>
                      <a:r>
                        <a:rPr lang="en-GB" sz="2400" dirty="0">
                          <a:solidFill>
                            <a:schemeClr val="tx1"/>
                          </a:solidFill>
                          <a:effectLst/>
                        </a:rPr>
                        <a:t>Use</a:t>
                      </a:r>
                      <a:endParaRPr lang="ro-RO"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indent="448310" algn="ctr">
                        <a:lnSpc>
                          <a:spcPct val="115000"/>
                        </a:lnSpc>
                        <a:spcAft>
                          <a:spcPts val="0"/>
                        </a:spcAft>
                      </a:pPr>
                      <a:r>
                        <a:rPr lang="en-GB" sz="2400" dirty="0">
                          <a:solidFill>
                            <a:schemeClr val="tx1"/>
                          </a:solidFill>
                          <a:effectLst/>
                        </a:rPr>
                        <a:t>Signal Words</a:t>
                      </a:r>
                      <a:endParaRPr lang="ro-RO"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4238327760"/>
                  </a:ext>
                </a:extLst>
              </a:tr>
              <a:tr h="3118756">
                <a:tc>
                  <a:txBody>
                    <a:bodyPr/>
                    <a:lstStyle/>
                    <a:p>
                      <a:pPr>
                        <a:lnSpc>
                          <a:spcPct val="115000"/>
                        </a:lnSpc>
                        <a:spcAft>
                          <a:spcPts val="0"/>
                        </a:spcAft>
                      </a:pPr>
                      <a:r>
                        <a:rPr lang="en-GB" sz="2400">
                          <a:solidFill>
                            <a:schemeClr val="tx1"/>
                          </a:solidFill>
                          <a:effectLst/>
                        </a:rPr>
                        <a:t>Simple Present</a:t>
                      </a:r>
                      <a:endParaRPr lang="ro-RO"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nSpc>
                          <a:spcPct val="115000"/>
                        </a:lnSpc>
                        <a:spcAft>
                          <a:spcPts val="0"/>
                        </a:spcAft>
                      </a:pPr>
                      <a:r>
                        <a:rPr lang="en-GB" sz="2400" dirty="0">
                          <a:solidFill>
                            <a:schemeClr val="tx1"/>
                          </a:solidFill>
                          <a:effectLst/>
                        </a:rPr>
                        <a:t>A: He reads.</a:t>
                      </a:r>
                      <a:endParaRPr lang="ro-RO" sz="2400" dirty="0">
                        <a:solidFill>
                          <a:schemeClr val="tx1"/>
                        </a:solidFill>
                        <a:effectLst/>
                      </a:endParaRPr>
                    </a:p>
                    <a:p>
                      <a:pPr>
                        <a:lnSpc>
                          <a:spcPct val="115000"/>
                        </a:lnSpc>
                        <a:spcAft>
                          <a:spcPts val="0"/>
                        </a:spcAft>
                      </a:pPr>
                      <a:r>
                        <a:rPr lang="en-GB" sz="2400" dirty="0">
                          <a:solidFill>
                            <a:schemeClr val="tx1"/>
                          </a:solidFill>
                          <a:effectLst/>
                        </a:rPr>
                        <a:t>N: He does not read.</a:t>
                      </a:r>
                      <a:endParaRPr lang="ro-RO" sz="2400" dirty="0">
                        <a:solidFill>
                          <a:schemeClr val="tx1"/>
                        </a:solidFill>
                        <a:effectLst/>
                      </a:endParaRPr>
                    </a:p>
                    <a:p>
                      <a:pPr>
                        <a:lnSpc>
                          <a:spcPct val="115000"/>
                        </a:lnSpc>
                        <a:spcAft>
                          <a:spcPts val="0"/>
                        </a:spcAft>
                      </a:pPr>
                      <a:r>
                        <a:rPr lang="en-GB" sz="2400" dirty="0">
                          <a:solidFill>
                            <a:schemeClr val="tx1"/>
                          </a:solidFill>
                          <a:effectLst/>
                        </a:rPr>
                        <a:t>Q: Does he read?</a:t>
                      </a:r>
                      <a:endParaRPr lang="ro-RO"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42900" lvl="0" indent="-342900">
                        <a:lnSpc>
                          <a:spcPct val="115000"/>
                        </a:lnSpc>
                        <a:spcAft>
                          <a:spcPts val="0"/>
                        </a:spcAft>
                        <a:buFont typeface="Wingdings" panose="05000000000000000000" pitchFamily="2" charset="2"/>
                        <a:buChar char=""/>
                      </a:pPr>
                      <a:r>
                        <a:rPr lang="en-GB" sz="2400" dirty="0">
                          <a:solidFill>
                            <a:schemeClr val="tx1"/>
                          </a:solidFill>
                          <a:effectLst/>
                        </a:rPr>
                        <a:t>action in the present taking place once, never or several times, with certain regularity </a:t>
                      </a:r>
                      <a:endParaRPr lang="ro-RO" sz="2400" dirty="0">
                        <a:solidFill>
                          <a:schemeClr val="tx1"/>
                        </a:solidFill>
                        <a:effectLst/>
                      </a:endParaRPr>
                    </a:p>
                    <a:p>
                      <a:pPr marL="342900" lvl="0" indent="-342900">
                        <a:lnSpc>
                          <a:spcPct val="115000"/>
                        </a:lnSpc>
                        <a:spcAft>
                          <a:spcPts val="0"/>
                        </a:spcAft>
                        <a:buFont typeface="Wingdings" panose="05000000000000000000" pitchFamily="2" charset="2"/>
                        <a:buChar char=""/>
                      </a:pPr>
                      <a:r>
                        <a:rPr lang="en-GB" sz="2400" dirty="0">
                          <a:solidFill>
                            <a:schemeClr val="tx1"/>
                          </a:solidFill>
                          <a:effectLst/>
                        </a:rPr>
                        <a:t>general/habitual activities</a:t>
                      </a:r>
                      <a:endParaRPr lang="ro-RO" sz="2400" dirty="0">
                        <a:solidFill>
                          <a:schemeClr val="tx1"/>
                        </a:solidFill>
                        <a:effectLst/>
                      </a:endParaRPr>
                    </a:p>
                    <a:p>
                      <a:pPr marL="342900" lvl="0" indent="-342900">
                        <a:lnSpc>
                          <a:spcPct val="115000"/>
                        </a:lnSpc>
                        <a:spcAft>
                          <a:spcPts val="0"/>
                        </a:spcAft>
                        <a:buFont typeface="Wingdings" panose="05000000000000000000" pitchFamily="2" charset="2"/>
                        <a:buChar char=""/>
                      </a:pPr>
                      <a:r>
                        <a:rPr lang="en-GB" sz="2400" dirty="0">
                          <a:solidFill>
                            <a:schemeClr val="tx1"/>
                          </a:solidFill>
                          <a:effectLst/>
                        </a:rPr>
                        <a:t>facts – universal truth</a:t>
                      </a:r>
                      <a:endParaRPr lang="ro-RO" sz="2400" dirty="0">
                        <a:solidFill>
                          <a:schemeClr val="tx1"/>
                        </a:solidFill>
                        <a:effectLst/>
                      </a:endParaRPr>
                    </a:p>
                    <a:p>
                      <a:pPr marL="342900" lvl="0" indent="-342900">
                        <a:lnSpc>
                          <a:spcPct val="115000"/>
                        </a:lnSpc>
                        <a:spcAft>
                          <a:spcPts val="0"/>
                        </a:spcAft>
                        <a:buFont typeface="Wingdings" panose="05000000000000000000" pitchFamily="2" charset="2"/>
                        <a:buChar char=""/>
                      </a:pPr>
                      <a:r>
                        <a:rPr lang="en-GB" sz="2400" dirty="0">
                          <a:solidFill>
                            <a:schemeClr val="tx1"/>
                          </a:solidFill>
                          <a:effectLst/>
                        </a:rPr>
                        <a:t>actions taking place one after another</a:t>
                      </a:r>
                      <a:endParaRPr lang="ro-RO" sz="2400" dirty="0">
                        <a:solidFill>
                          <a:schemeClr val="tx1"/>
                        </a:solidFill>
                        <a:effectLst/>
                      </a:endParaRPr>
                    </a:p>
                    <a:p>
                      <a:pPr marL="342900" lvl="0" indent="-342900">
                        <a:lnSpc>
                          <a:spcPct val="115000"/>
                        </a:lnSpc>
                        <a:spcAft>
                          <a:spcPts val="0"/>
                        </a:spcAft>
                        <a:buFont typeface="Wingdings" panose="05000000000000000000" pitchFamily="2" charset="2"/>
                        <a:buChar char=""/>
                      </a:pPr>
                      <a:r>
                        <a:rPr lang="en-GB" sz="2400" dirty="0">
                          <a:solidFill>
                            <a:schemeClr val="tx1"/>
                          </a:solidFill>
                          <a:effectLst/>
                        </a:rPr>
                        <a:t>future action set by a timetable or schedule</a:t>
                      </a:r>
                      <a:endParaRPr lang="ro-RO" sz="2400" dirty="0">
                        <a:solidFill>
                          <a:schemeClr val="tx1"/>
                        </a:solidFill>
                        <a:effectLst/>
                      </a:endParaRPr>
                    </a:p>
                    <a:p>
                      <a:pPr marL="342900" lvl="0" indent="-342900">
                        <a:lnSpc>
                          <a:spcPct val="115000"/>
                        </a:lnSpc>
                        <a:spcAft>
                          <a:spcPts val="0"/>
                        </a:spcAft>
                        <a:buFont typeface="Wingdings" panose="05000000000000000000" pitchFamily="2" charset="2"/>
                        <a:buChar char=""/>
                      </a:pPr>
                      <a:r>
                        <a:rPr lang="en-GB" sz="2400" dirty="0">
                          <a:solidFill>
                            <a:schemeClr val="tx1"/>
                          </a:solidFill>
                          <a:effectLst/>
                        </a:rPr>
                        <a:t>in sentences type I (If I talk, …)</a:t>
                      </a:r>
                      <a:endParaRPr lang="ro-RO"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nSpc>
                          <a:spcPct val="115000"/>
                        </a:lnSpc>
                        <a:spcAft>
                          <a:spcPts val="0"/>
                        </a:spcAft>
                      </a:pPr>
                      <a:r>
                        <a:rPr lang="en-GB" sz="2400" dirty="0">
                          <a:solidFill>
                            <a:schemeClr val="tx1"/>
                          </a:solidFill>
                          <a:effectLst/>
                        </a:rPr>
                        <a:t>always, every …, never, normally, often, seldom, sometimes, usually, at the weekend</a:t>
                      </a:r>
                      <a:endParaRPr lang="ro-RO"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592603400"/>
                  </a:ext>
                </a:extLst>
              </a:tr>
            </a:tbl>
          </a:graphicData>
        </a:graphic>
      </p:graphicFrame>
    </p:spTree>
    <p:extLst>
      <p:ext uri="{BB962C8B-B14F-4D97-AF65-F5344CB8AC3E}">
        <p14:creationId xmlns:p14="http://schemas.microsoft.com/office/powerpoint/2010/main" val="98826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1632AF0F-A96C-409B-8E20-389B9F4F4DF6}"/>
              </a:ext>
            </a:extLst>
          </p:cNvPr>
          <p:cNvGraphicFramePr>
            <a:graphicFrameLocks noGrp="1"/>
          </p:cNvGraphicFramePr>
          <p:nvPr>
            <p:extLst>
              <p:ext uri="{D42A27DB-BD31-4B8C-83A1-F6EECF244321}">
                <p14:modId xmlns:p14="http://schemas.microsoft.com/office/powerpoint/2010/main" val="1196891206"/>
              </p:ext>
            </p:extLst>
          </p:nvPr>
        </p:nvGraphicFramePr>
        <p:xfrm>
          <a:off x="157018" y="228600"/>
          <a:ext cx="11813309" cy="6487796"/>
        </p:xfrm>
        <a:graphic>
          <a:graphicData uri="http://schemas.openxmlformats.org/drawingml/2006/table">
            <a:tbl>
              <a:tblPr firstRow="1" firstCol="1" bandRow="1">
                <a:tableStyleId>{5C22544A-7EE6-4342-B048-85BDC9FD1C3A}</a:tableStyleId>
              </a:tblPr>
              <a:tblGrid>
                <a:gridCol w="2534843">
                  <a:extLst>
                    <a:ext uri="{9D8B030D-6E8A-4147-A177-3AD203B41FA5}">
                      <a16:colId xmlns:a16="http://schemas.microsoft.com/office/drawing/2014/main" val="648509906"/>
                    </a:ext>
                  </a:extLst>
                </a:gridCol>
                <a:gridCol w="2587298">
                  <a:extLst>
                    <a:ext uri="{9D8B030D-6E8A-4147-A177-3AD203B41FA5}">
                      <a16:colId xmlns:a16="http://schemas.microsoft.com/office/drawing/2014/main" val="3146350203"/>
                    </a:ext>
                  </a:extLst>
                </a:gridCol>
                <a:gridCol w="4297719">
                  <a:extLst>
                    <a:ext uri="{9D8B030D-6E8A-4147-A177-3AD203B41FA5}">
                      <a16:colId xmlns:a16="http://schemas.microsoft.com/office/drawing/2014/main" val="882612854"/>
                    </a:ext>
                  </a:extLst>
                </a:gridCol>
                <a:gridCol w="2393449">
                  <a:extLst>
                    <a:ext uri="{9D8B030D-6E8A-4147-A177-3AD203B41FA5}">
                      <a16:colId xmlns:a16="http://schemas.microsoft.com/office/drawing/2014/main" val="3616095908"/>
                    </a:ext>
                  </a:extLst>
                </a:gridCol>
              </a:tblGrid>
              <a:tr h="3435940">
                <a:tc>
                  <a:txBody>
                    <a:bodyPr/>
                    <a:lstStyle/>
                    <a:p>
                      <a:pPr>
                        <a:lnSpc>
                          <a:spcPct val="115000"/>
                        </a:lnSpc>
                        <a:spcAft>
                          <a:spcPts val="0"/>
                        </a:spcAft>
                      </a:pPr>
                      <a:r>
                        <a:rPr lang="en-GB" sz="2400" dirty="0">
                          <a:solidFill>
                            <a:schemeClr val="tx1"/>
                          </a:solidFill>
                          <a:effectLst/>
                        </a:rPr>
                        <a:t>Present Continuous</a:t>
                      </a:r>
                      <a:endParaRPr lang="ro-RO"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nSpc>
                          <a:spcPct val="115000"/>
                        </a:lnSpc>
                        <a:spcAft>
                          <a:spcPts val="0"/>
                        </a:spcAft>
                      </a:pPr>
                      <a:r>
                        <a:rPr lang="en-GB" sz="2400" b="0" dirty="0">
                          <a:solidFill>
                            <a:schemeClr val="tx1"/>
                          </a:solidFill>
                          <a:effectLst/>
                        </a:rPr>
                        <a:t>A: He is reading.</a:t>
                      </a:r>
                      <a:endParaRPr lang="ro-RO" sz="2400" b="0" dirty="0">
                        <a:solidFill>
                          <a:schemeClr val="tx1"/>
                        </a:solidFill>
                        <a:effectLst/>
                      </a:endParaRPr>
                    </a:p>
                    <a:p>
                      <a:pPr>
                        <a:lnSpc>
                          <a:spcPct val="115000"/>
                        </a:lnSpc>
                        <a:spcAft>
                          <a:spcPts val="0"/>
                        </a:spcAft>
                      </a:pPr>
                      <a:r>
                        <a:rPr lang="en-GB" sz="2400" b="0" dirty="0">
                          <a:solidFill>
                            <a:schemeClr val="tx1"/>
                          </a:solidFill>
                          <a:effectLst/>
                        </a:rPr>
                        <a:t>N: He is not reading.</a:t>
                      </a:r>
                      <a:endParaRPr lang="ro-RO" sz="2400" b="0" dirty="0">
                        <a:solidFill>
                          <a:schemeClr val="tx1"/>
                        </a:solidFill>
                        <a:effectLst/>
                      </a:endParaRPr>
                    </a:p>
                    <a:p>
                      <a:pPr>
                        <a:lnSpc>
                          <a:spcPct val="115000"/>
                        </a:lnSpc>
                        <a:spcAft>
                          <a:spcPts val="0"/>
                        </a:spcAft>
                      </a:pPr>
                      <a:r>
                        <a:rPr lang="en-GB" sz="2400" b="0" dirty="0">
                          <a:solidFill>
                            <a:schemeClr val="tx1"/>
                          </a:solidFill>
                          <a:effectLst/>
                        </a:rPr>
                        <a:t>Q: Is he reading?</a:t>
                      </a:r>
                      <a:endParaRPr lang="ro-RO" sz="2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42900" lvl="0" indent="-342900">
                        <a:lnSpc>
                          <a:spcPct val="100000"/>
                        </a:lnSpc>
                        <a:spcAft>
                          <a:spcPts val="0"/>
                        </a:spcAft>
                        <a:buFont typeface="Wingdings" panose="05000000000000000000" pitchFamily="2" charset="2"/>
                        <a:buChar char=""/>
                      </a:pPr>
                      <a:r>
                        <a:rPr lang="en-GB" sz="2400" b="0" dirty="0">
                          <a:solidFill>
                            <a:schemeClr val="tx1"/>
                          </a:solidFill>
                          <a:effectLst/>
                        </a:rPr>
                        <a:t>action taking place at the moment of speaking</a:t>
                      </a:r>
                      <a:endParaRPr lang="ro-RO" sz="2400" b="0" dirty="0">
                        <a:solidFill>
                          <a:schemeClr val="tx1"/>
                        </a:solidFill>
                        <a:effectLst/>
                      </a:endParaRPr>
                    </a:p>
                    <a:p>
                      <a:pPr marL="342900" lvl="0" indent="-342900">
                        <a:lnSpc>
                          <a:spcPct val="100000"/>
                        </a:lnSpc>
                        <a:spcAft>
                          <a:spcPts val="0"/>
                        </a:spcAft>
                        <a:buFont typeface="Wingdings" panose="05000000000000000000" pitchFamily="2" charset="2"/>
                        <a:buChar char=""/>
                      </a:pPr>
                      <a:r>
                        <a:rPr lang="en-GB" sz="2400" b="0" dirty="0">
                          <a:solidFill>
                            <a:schemeClr val="tx1"/>
                          </a:solidFill>
                          <a:effectLst/>
                        </a:rPr>
                        <a:t>action taking place only for a temporary period</a:t>
                      </a:r>
                      <a:endParaRPr lang="ro-RO" sz="2400" b="0" dirty="0">
                        <a:solidFill>
                          <a:schemeClr val="tx1"/>
                        </a:solidFill>
                        <a:effectLst/>
                      </a:endParaRPr>
                    </a:p>
                    <a:p>
                      <a:pPr marL="342900" lvl="0" indent="-342900">
                        <a:lnSpc>
                          <a:spcPct val="100000"/>
                        </a:lnSpc>
                        <a:spcAft>
                          <a:spcPts val="0"/>
                        </a:spcAft>
                        <a:buFont typeface="Wingdings" panose="05000000000000000000" pitchFamily="2" charset="2"/>
                        <a:buChar char=""/>
                      </a:pPr>
                      <a:r>
                        <a:rPr lang="en-GB" sz="2400" b="0" dirty="0">
                          <a:solidFill>
                            <a:schemeClr val="tx1"/>
                          </a:solidFill>
                          <a:effectLst/>
                        </a:rPr>
                        <a:t>action personally arranged for the future</a:t>
                      </a:r>
                      <a:endParaRPr lang="ro-RO" sz="2400" b="0" dirty="0">
                        <a:solidFill>
                          <a:schemeClr val="tx1"/>
                        </a:solidFill>
                        <a:effectLst/>
                      </a:endParaRPr>
                    </a:p>
                    <a:p>
                      <a:pPr marL="342900" lvl="0" indent="-342900">
                        <a:lnSpc>
                          <a:spcPct val="100000"/>
                        </a:lnSpc>
                        <a:spcAft>
                          <a:spcPts val="0"/>
                        </a:spcAft>
                        <a:buFont typeface="Wingdings" panose="05000000000000000000" pitchFamily="2" charset="2"/>
                        <a:buChar char=""/>
                      </a:pPr>
                      <a:r>
                        <a:rPr lang="en-GB" sz="2400" b="0" dirty="0">
                          <a:solidFill>
                            <a:schemeClr val="tx1"/>
                          </a:solidFill>
                          <a:effectLst/>
                        </a:rPr>
                        <a:t>changing situations</a:t>
                      </a:r>
                      <a:endParaRPr lang="ro-RO" sz="2400" b="0" dirty="0">
                        <a:solidFill>
                          <a:schemeClr val="tx1"/>
                        </a:solidFill>
                        <a:effectLst/>
                      </a:endParaRPr>
                    </a:p>
                    <a:p>
                      <a:pPr marL="342900" lvl="0" indent="-342900">
                        <a:lnSpc>
                          <a:spcPct val="100000"/>
                        </a:lnSpc>
                        <a:spcAft>
                          <a:spcPts val="0"/>
                        </a:spcAft>
                        <a:buFont typeface="Wingdings" panose="05000000000000000000" pitchFamily="2" charset="2"/>
                        <a:buChar char=""/>
                      </a:pPr>
                      <a:r>
                        <a:rPr lang="en-GB" sz="2400" b="0" dirty="0" err="1">
                          <a:solidFill>
                            <a:schemeClr val="tx1"/>
                          </a:solidFill>
                          <a:effectLst/>
                        </a:rPr>
                        <a:t>smb’s</a:t>
                      </a:r>
                      <a:r>
                        <a:rPr lang="en-GB" sz="2400" b="0" dirty="0">
                          <a:solidFill>
                            <a:schemeClr val="tx1"/>
                          </a:solidFill>
                          <a:effectLst/>
                        </a:rPr>
                        <a:t> irritating habit</a:t>
                      </a:r>
                      <a:endParaRPr lang="ro-RO" sz="2400" b="0" dirty="0">
                        <a:solidFill>
                          <a:schemeClr val="tx1"/>
                        </a:solidFill>
                        <a:effectLst/>
                      </a:endParaRPr>
                    </a:p>
                    <a:p>
                      <a:pPr indent="448310">
                        <a:lnSpc>
                          <a:spcPct val="115000"/>
                        </a:lnSpc>
                        <a:spcAft>
                          <a:spcPts val="0"/>
                        </a:spcAft>
                      </a:pPr>
                      <a:r>
                        <a:rPr lang="en-GB" sz="2400" b="0" dirty="0">
                          <a:solidFill>
                            <a:schemeClr val="tx1"/>
                          </a:solidFill>
                          <a:effectLst/>
                        </a:rPr>
                        <a:t> </a:t>
                      </a:r>
                      <a:endParaRPr lang="ro-RO" sz="2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nSpc>
                          <a:spcPct val="115000"/>
                        </a:lnSpc>
                        <a:spcAft>
                          <a:spcPts val="0"/>
                        </a:spcAft>
                      </a:pPr>
                      <a:r>
                        <a:rPr lang="en-GB" sz="2400" b="0" dirty="0">
                          <a:solidFill>
                            <a:schemeClr val="tx1"/>
                          </a:solidFill>
                          <a:effectLst/>
                        </a:rPr>
                        <a:t>at the moment, just, just now, Listen!, Look!, now, right now, today, this week, these days, tonight, tomorrow </a:t>
                      </a:r>
                      <a:endParaRPr lang="ro-RO" sz="2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610994265"/>
                  </a:ext>
                </a:extLst>
              </a:tr>
              <a:tr h="3051856">
                <a:tc>
                  <a:txBody>
                    <a:bodyPr/>
                    <a:lstStyle/>
                    <a:p>
                      <a:pPr>
                        <a:lnSpc>
                          <a:spcPct val="115000"/>
                        </a:lnSpc>
                        <a:spcAft>
                          <a:spcPts val="0"/>
                        </a:spcAft>
                      </a:pPr>
                      <a:r>
                        <a:rPr lang="en-GB" sz="2400" dirty="0">
                          <a:solidFill>
                            <a:schemeClr val="tx1"/>
                          </a:solidFill>
                          <a:effectLst/>
                        </a:rPr>
                        <a:t>Simple Past	</a:t>
                      </a:r>
                      <a:endParaRPr lang="ro-RO"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nSpc>
                          <a:spcPct val="115000"/>
                        </a:lnSpc>
                        <a:spcAft>
                          <a:spcPts val="0"/>
                        </a:spcAft>
                      </a:pPr>
                      <a:r>
                        <a:rPr lang="en-GB" sz="2400" dirty="0">
                          <a:solidFill>
                            <a:schemeClr val="tx1"/>
                          </a:solidFill>
                          <a:effectLst/>
                        </a:rPr>
                        <a:t>A: He read.</a:t>
                      </a:r>
                      <a:endParaRPr lang="ro-RO" sz="2400" dirty="0">
                        <a:solidFill>
                          <a:schemeClr val="tx1"/>
                        </a:solidFill>
                        <a:effectLst/>
                      </a:endParaRPr>
                    </a:p>
                    <a:p>
                      <a:pPr>
                        <a:lnSpc>
                          <a:spcPct val="115000"/>
                        </a:lnSpc>
                        <a:spcAft>
                          <a:spcPts val="0"/>
                        </a:spcAft>
                      </a:pPr>
                      <a:r>
                        <a:rPr lang="en-GB" sz="2400" dirty="0">
                          <a:solidFill>
                            <a:schemeClr val="tx1"/>
                          </a:solidFill>
                          <a:effectLst/>
                        </a:rPr>
                        <a:t>N: He did not read.</a:t>
                      </a:r>
                      <a:endParaRPr lang="ro-RO" sz="2400" dirty="0">
                        <a:solidFill>
                          <a:schemeClr val="tx1"/>
                        </a:solidFill>
                        <a:effectLst/>
                      </a:endParaRPr>
                    </a:p>
                    <a:p>
                      <a:pPr>
                        <a:lnSpc>
                          <a:spcPct val="115000"/>
                        </a:lnSpc>
                        <a:spcAft>
                          <a:spcPts val="0"/>
                        </a:spcAft>
                      </a:pPr>
                      <a:r>
                        <a:rPr lang="en-GB" sz="2400" dirty="0">
                          <a:solidFill>
                            <a:schemeClr val="tx1"/>
                          </a:solidFill>
                          <a:effectLst/>
                        </a:rPr>
                        <a:t>Q: Did he read?</a:t>
                      </a:r>
                      <a:endParaRPr lang="ro-RO"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42900" lvl="0" indent="-342900">
                        <a:lnSpc>
                          <a:spcPct val="100000"/>
                        </a:lnSpc>
                        <a:spcAft>
                          <a:spcPts val="0"/>
                        </a:spcAft>
                        <a:buFont typeface="Wingdings" panose="05000000000000000000" pitchFamily="2" charset="2"/>
                        <a:buChar char=""/>
                      </a:pPr>
                      <a:r>
                        <a:rPr lang="en-GB" sz="2400" dirty="0">
                          <a:solidFill>
                            <a:schemeClr val="tx1"/>
                          </a:solidFill>
                          <a:effectLst/>
                        </a:rPr>
                        <a:t>action in the past taking place once, never or several times</a:t>
                      </a:r>
                      <a:endParaRPr lang="ro-RO" sz="2400" dirty="0">
                        <a:solidFill>
                          <a:schemeClr val="tx1"/>
                        </a:solidFill>
                        <a:effectLst/>
                      </a:endParaRPr>
                    </a:p>
                    <a:p>
                      <a:pPr marL="342900" lvl="0" indent="-342900">
                        <a:lnSpc>
                          <a:spcPct val="100000"/>
                        </a:lnSpc>
                        <a:spcAft>
                          <a:spcPts val="0"/>
                        </a:spcAft>
                        <a:buFont typeface="Wingdings" panose="05000000000000000000" pitchFamily="2" charset="2"/>
                        <a:buChar char=""/>
                      </a:pPr>
                      <a:r>
                        <a:rPr lang="en-GB" sz="2400" dirty="0">
                          <a:solidFill>
                            <a:schemeClr val="tx1"/>
                          </a:solidFill>
                          <a:effectLst/>
                        </a:rPr>
                        <a:t>actions taking place one after another in the past</a:t>
                      </a:r>
                      <a:endParaRPr lang="ro-RO" sz="2400" dirty="0">
                        <a:solidFill>
                          <a:schemeClr val="tx1"/>
                        </a:solidFill>
                        <a:effectLst/>
                      </a:endParaRPr>
                    </a:p>
                    <a:p>
                      <a:pPr marL="342900" lvl="0" indent="-342900">
                        <a:lnSpc>
                          <a:spcPct val="100000"/>
                        </a:lnSpc>
                        <a:spcAft>
                          <a:spcPts val="0"/>
                        </a:spcAft>
                        <a:buFont typeface="Wingdings" panose="05000000000000000000" pitchFamily="2" charset="2"/>
                        <a:buChar char=""/>
                      </a:pPr>
                      <a:r>
                        <a:rPr lang="en-GB" sz="2400" dirty="0">
                          <a:solidFill>
                            <a:schemeClr val="tx1"/>
                          </a:solidFill>
                          <a:effectLst/>
                        </a:rPr>
                        <a:t>action taking place in the middle of another action</a:t>
                      </a:r>
                      <a:endParaRPr lang="ro-RO" sz="2400" dirty="0">
                        <a:solidFill>
                          <a:schemeClr val="tx1"/>
                        </a:solidFill>
                        <a:effectLst/>
                      </a:endParaRPr>
                    </a:p>
                    <a:p>
                      <a:pPr marL="342900" lvl="0" indent="-342900">
                        <a:lnSpc>
                          <a:spcPct val="100000"/>
                        </a:lnSpc>
                        <a:spcAft>
                          <a:spcPts val="0"/>
                        </a:spcAft>
                        <a:buFont typeface="Wingdings" panose="05000000000000000000" pitchFamily="2" charset="2"/>
                        <a:buChar char=""/>
                      </a:pPr>
                      <a:r>
                        <a:rPr lang="en-GB" sz="2400" dirty="0">
                          <a:solidFill>
                            <a:schemeClr val="tx1"/>
                          </a:solidFill>
                          <a:effectLst/>
                        </a:rPr>
                        <a:t>in sentence type II (If I talked, …)</a:t>
                      </a:r>
                      <a:endParaRPr lang="ro-RO"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nSpc>
                          <a:spcPct val="115000"/>
                        </a:lnSpc>
                        <a:spcAft>
                          <a:spcPts val="0"/>
                        </a:spcAft>
                      </a:pPr>
                      <a:r>
                        <a:rPr lang="en-GB" sz="2400" dirty="0">
                          <a:solidFill>
                            <a:schemeClr val="tx1"/>
                          </a:solidFill>
                          <a:effectLst/>
                        </a:rPr>
                        <a:t>yesterday, 2 minutes ago, in 1990, the other day, last Friday, when I was a child</a:t>
                      </a:r>
                      <a:endParaRPr lang="ro-RO"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226615516"/>
                  </a:ext>
                </a:extLst>
              </a:tr>
            </a:tbl>
          </a:graphicData>
        </a:graphic>
      </p:graphicFrame>
    </p:spTree>
    <p:extLst>
      <p:ext uri="{BB962C8B-B14F-4D97-AF65-F5344CB8AC3E}">
        <p14:creationId xmlns:p14="http://schemas.microsoft.com/office/powerpoint/2010/main" val="20225514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E0F4814-7D5A-4DC4-B787-18D18347ECF0}"/>
              </a:ext>
            </a:extLst>
          </p:cNvPr>
          <p:cNvGraphicFramePr>
            <a:graphicFrameLocks noGrp="1"/>
          </p:cNvGraphicFramePr>
          <p:nvPr>
            <p:extLst>
              <p:ext uri="{D42A27DB-BD31-4B8C-83A1-F6EECF244321}">
                <p14:modId xmlns:p14="http://schemas.microsoft.com/office/powerpoint/2010/main" val="881075873"/>
              </p:ext>
            </p:extLst>
          </p:nvPr>
        </p:nvGraphicFramePr>
        <p:xfrm>
          <a:off x="258618" y="201411"/>
          <a:ext cx="11753091" cy="6449833"/>
        </p:xfrm>
        <a:graphic>
          <a:graphicData uri="http://schemas.openxmlformats.org/drawingml/2006/table">
            <a:tbl>
              <a:tblPr firstRow="1" firstCol="1" bandRow="1">
                <a:tableStyleId>{5C22544A-7EE6-4342-B048-85BDC9FD1C3A}</a:tableStyleId>
              </a:tblPr>
              <a:tblGrid>
                <a:gridCol w="1741632">
                  <a:extLst>
                    <a:ext uri="{9D8B030D-6E8A-4147-A177-3AD203B41FA5}">
                      <a16:colId xmlns:a16="http://schemas.microsoft.com/office/drawing/2014/main" val="1086744932"/>
                    </a:ext>
                  </a:extLst>
                </a:gridCol>
                <a:gridCol w="2307520">
                  <a:extLst>
                    <a:ext uri="{9D8B030D-6E8A-4147-A177-3AD203B41FA5}">
                      <a16:colId xmlns:a16="http://schemas.microsoft.com/office/drawing/2014/main" val="1747839189"/>
                    </a:ext>
                  </a:extLst>
                </a:gridCol>
                <a:gridCol w="5353661">
                  <a:extLst>
                    <a:ext uri="{9D8B030D-6E8A-4147-A177-3AD203B41FA5}">
                      <a16:colId xmlns:a16="http://schemas.microsoft.com/office/drawing/2014/main" val="3011147650"/>
                    </a:ext>
                  </a:extLst>
                </a:gridCol>
                <a:gridCol w="2350278">
                  <a:extLst>
                    <a:ext uri="{9D8B030D-6E8A-4147-A177-3AD203B41FA5}">
                      <a16:colId xmlns:a16="http://schemas.microsoft.com/office/drawing/2014/main" val="1663665153"/>
                    </a:ext>
                  </a:extLst>
                </a:gridCol>
              </a:tblGrid>
              <a:tr h="1738328">
                <a:tc>
                  <a:txBody>
                    <a:bodyPr/>
                    <a:lstStyle/>
                    <a:p>
                      <a:pPr>
                        <a:lnSpc>
                          <a:spcPct val="115000"/>
                        </a:lnSpc>
                        <a:spcAft>
                          <a:spcPts val="0"/>
                        </a:spcAft>
                      </a:pPr>
                      <a:r>
                        <a:rPr lang="en-GB" sz="2400">
                          <a:solidFill>
                            <a:schemeClr val="tx1"/>
                          </a:solidFill>
                          <a:effectLst/>
                        </a:rPr>
                        <a:t>Past Continuous	</a:t>
                      </a:r>
                      <a:endParaRPr lang="ro-RO"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nSpc>
                          <a:spcPct val="115000"/>
                        </a:lnSpc>
                        <a:spcAft>
                          <a:spcPts val="0"/>
                        </a:spcAft>
                      </a:pPr>
                      <a:r>
                        <a:rPr lang="en-GB" sz="2400" b="0" dirty="0">
                          <a:solidFill>
                            <a:schemeClr val="tx1"/>
                          </a:solidFill>
                          <a:effectLst/>
                        </a:rPr>
                        <a:t>A: He was reading.</a:t>
                      </a:r>
                      <a:endParaRPr lang="ro-RO" sz="2400" b="0" dirty="0">
                        <a:solidFill>
                          <a:schemeClr val="tx1"/>
                        </a:solidFill>
                        <a:effectLst/>
                      </a:endParaRPr>
                    </a:p>
                    <a:p>
                      <a:pPr>
                        <a:lnSpc>
                          <a:spcPct val="115000"/>
                        </a:lnSpc>
                        <a:spcAft>
                          <a:spcPts val="0"/>
                        </a:spcAft>
                      </a:pPr>
                      <a:r>
                        <a:rPr lang="en-GB" sz="2400" b="0" dirty="0">
                          <a:solidFill>
                            <a:schemeClr val="tx1"/>
                          </a:solidFill>
                          <a:effectLst/>
                        </a:rPr>
                        <a:t>N: He was not reading.</a:t>
                      </a:r>
                      <a:endParaRPr lang="ro-RO" sz="2400" b="0" dirty="0">
                        <a:solidFill>
                          <a:schemeClr val="tx1"/>
                        </a:solidFill>
                        <a:effectLst/>
                      </a:endParaRPr>
                    </a:p>
                    <a:p>
                      <a:pPr>
                        <a:lnSpc>
                          <a:spcPct val="115000"/>
                        </a:lnSpc>
                        <a:spcAft>
                          <a:spcPts val="0"/>
                        </a:spcAft>
                      </a:pPr>
                      <a:r>
                        <a:rPr lang="en-GB" sz="2400" b="0" dirty="0">
                          <a:solidFill>
                            <a:schemeClr val="tx1"/>
                          </a:solidFill>
                          <a:effectLst/>
                        </a:rPr>
                        <a:t>Q: Was he reading?	</a:t>
                      </a:r>
                      <a:endParaRPr lang="ro-RO" sz="2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42900" lvl="0" indent="-342900">
                        <a:lnSpc>
                          <a:spcPct val="100000"/>
                        </a:lnSpc>
                        <a:spcAft>
                          <a:spcPts val="0"/>
                        </a:spcAft>
                        <a:buFont typeface="Wingdings" panose="05000000000000000000" pitchFamily="2" charset="2"/>
                        <a:buChar char=""/>
                      </a:pPr>
                      <a:r>
                        <a:rPr lang="en-GB" sz="2400" b="0" dirty="0">
                          <a:solidFill>
                            <a:schemeClr val="tx1"/>
                          </a:solidFill>
                          <a:effectLst/>
                        </a:rPr>
                        <a:t>action going on at a certain time in the past</a:t>
                      </a:r>
                      <a:endParaRPr lang="ro-RO" sz="2400" b="0" dirty="0">
                        <a:solidFill>
                          <a:schemeClr val="tx1"/>
                        </a:solidFill>
                        <a:effectLst/>
                      </a:endParaRPr>
                    </a:p>
                    <a:p>
                      <a:pPr marL="342900" lvl="0" indent="-342900">
                        <a:lnSpc>
                          <a:spcPct val="100000"/>
                        </a:lnSpc>
                        <a:spcAft>
                          <a:spcPts val="0"/>
                        </a:spcAft>
                        <a:buFont typeface="Wingdings" panose="05000000000000000000" pitchFamily="2" charset="2"/>
                        <a:buChar char=""/>
                      </a:pPr>
                      <a:r>
                        <a:rPr lang="en-GB" sz="2400" b="0" dirty="0">
                          <a:solidFill>
                            <a:schemeClr val="tx1"/>
                          </a:solidFill>
                          <a:effectLst/>
                        </a:rPr>
                        <a:t>long actions taking place at the same time</a:t>
                      </a:r>
                      <a:endParaRPr lang="ro-RO" sz="2400" b="0" dirty="0">
                        <a:solidFill>
                          <a:schemeClr val="tx1"/>
                        </a:solidFill>
                        <a:effectLst/>
                      </a:endParaRPr>
                    </a:p>
                    <a:p>
                      <a:pPr marL="342900" lvl="0" indent="-342900">
                        <a:lnSpc>
                          <a:spcPct val="100000"/>
                        </a:lnSpc>
                        <a:spcAft>
                          <a:spcPts val="0"/>
                        </a:spcAft>
                        <a:buFont typeface="Wingdings" panose="05000000000000000000" pitchFamily="2" charset="2"/>
                        <a:buChar char=""/>
                      </a:pPr>
                      <a:r>
                        <a:rPr lang="en-GB" sz="2400" b="0" dirty="0">
                          <a:solidFill>
                            <a:schemeClr val="tx1"/>
                          </a:solidFill>
                          <a:effectLst/>
                        </a:rPr>
                        <a:t>long action in the past that is interrupted by another action</a:t>
                      </a:r>
                      <a:endParaRPr lang="ro-RO" sz="2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nSpc>
                          <a:spcPct val="115000"/>
                        </a:lnSpc>
                        <a:spcAft>
                          <a:spcPts val="0"/>
                        </a:spcAft>
                      </a:pPr>
                      <a:r>
                        <a:rPr lang="en-GB" sz="2400" b="0" dirty="0">
                          <a:solidFill>
                            <a:schemeClr val="tx1"/>
                          </a:solidFill>
                          <a:effectLst/>
                        </a:rPr>
                        <a:t>at … o’clock yesterday, when, while, as long as</a:t>
                      </a:r>
                      <a:endParaRPr lang="ro-RO" sz="2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42136053"/>
                  </a:ext>
                </a:extLst>
              </a:tr>
              <a:tr h="4369509">
                <a:tc>
                  <a:txBody>
                    <a:bodyPr/>
                    <a:lstStyle/>
                    <a:p>
                      <a:pPr>
                        <a:lnSpc>
                          <a:spcPct val="115000"/>
                        </a:lnSpc>
                        <a:spcAft>
                          <a:spcPts val="0"/>
                        </a:spcAft>
                      </a:pPr>
                      <a:r>
                        <a:rPr lang="en-GB" sz="2400" dirty="0">
                          <a:solidFill>
                            <a:schemeClr val="tx1"/>
                          </a:solidFill>
                          <a:effectLst/>
                        </a:rPr>
                        <a:t>Present Perfect Simple</a:t>
                      </a:r>
                      <a:endParaRPr lang="ro-RO"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nSpc>
                          <a:spcPct val="115000"/>
                        </a:lnSpc>
                        <a:spcAft>
                          <a:spcPts val="0"/>
                        </a:spcAft>
                      </a:pPr>
                      <a:r>
                        <a:rPr lang="en-GB" sz="2400" dirty="0">
                          <a:solidFill>
                            <a:schemeClr val="tx1"/>
                          </a:solidFill>
                          <a:effectLst/>
                        </a:rPr>
                        <a:t>A: He has read.</a:t>
                      </a:r>
                      <a:endParaRPr lang="ro-RO" sz="2400" dirty="0">
                        <a:solidFill>
                          <a:schemeClr val="tx1"/>
                        </a:solidFill>
                        <a:effectLst/>
                      </a:endParaRPr>
                    </a:p>
                    <a:p>
                      <a:pPr>
                        <a:lnSpc>
                          <a:spcPct val="115000"/>
                        </a:lnSpc>
                        <a:spcAft>
                          <a:spcPts val="0"/>
                        </a:spcAft>
                      </a:pPr>
                      <a:r>
                        <a:rPr lang="en-GB" sz="2400" dirty="0">
                          <a:solidFill>
                            <a:schemeClr val="tx1"/>
                          </a:solidFill>
                          <a:effectLst/>
                        </a:rPr>
                        <a:t>N: He has not read.</a:t>
                      </a:r>
                      <a:endParaRPr lang="ro-RO" sz="2400" dirty="0">
                        <a:solidFill>
                          <a:schemeClr val="tx1"/>
                        </a:solidFill>
                        <a:effectLst/>
                      </a:endParaRPr>
                    </a:p>
                    <a:p>
                      <a:pPr>
                        <a:lnSpc>
                          <a:spcPct val="115000"/>
                        </a:lnSpc>
                        <a:spcAft>
                          <a:spcPts val="0"/>
                        </a:spcAft>
                      </a:pPr>
                      <a:r>
                        <a:rPr lang="en-GB" sz="2400" dirty="0">
                          <a:solidFill>
                            <a:schemeClr val="tx1"/>
                          </a:solidFill>
                          <a:effectLst/>
                        </a:rPr>
                        <a:t>Q: Has he read?	</a:t>
                      </a:r>
                      <a:endParaRPr lang="ro-RO"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42900" lvl="0" indent="-342900">
                        <a:lnSpc>
                          <a:spcPct val="100000"/>
                        </a:lnSpc>
                        <a:spcAft>
                          <a:spcPts val="0"/>
                        </a:spcAft>
                        <a:buFont typeface="Wingdings" panose="05000000000000000000" pitchFamily="2" charset="2"/>
                        <a:buChar char=""/>
                      </a:pPr>
                      <a:r>
                        <a:rPr lang="en-GB" sz="2400" dirty="0">
                          <a:solidFill>
                            <a:schemeClr val="tx1"/>
                          </a:solidFill>
                          <a:effectLst/>
                        </a:rPr>
                        <a:t>putting emphasis on the result of a past action that could have taken place at any moment in the past</a:t>
                      </a:r>
                      <a:endParaRPr lang="ro-RO" sz="2400" dirty="0">
                        <a:solidFill>
                          <a:schemeClr val="tx1"/>
                        </a:solidFill>
                        <a:effectLst/>
                      </a:endParaRPr>
                    </a:p>
                    <a:p>
                      <a:pPr marL="342900" lvl="0" indent="-342900">
                        <a:lnSpc>
                          <a:spcPct val="100000"/>
                        </a:lnSpc>
                        <a:spcAft>
                          <a:spcPts val="0"/>
                        </a:spcAft>
                        <a:buFont typeface="Wingdings" panose="05000000000000000000" pitchFamily="2" charset="2"/>
                        <a:buChar char=""/>
                      </a:pPr>
                      <a:r>
                        <a:rPr lang="en-GB" sz="2400" dirty="0">
                          <a:solidFill>
                            <a:schemeClr val="tx1"/>
                          </a:solidFill>
                          <a:effectLst/>
                        </a:rPr>
                        <a:t>action that is still going on (non-action verbs)</a:t>
                      </a:r>
                      <a:endParaRPr lang="ro-RO" sz="2400" dirty="0">
                        <a:solidFill>
                          <a:schemeClr val="tx1"/>
                        </a:solidFill>
                        <a:effectLst/>
                      </a:endParaRPr>
                    </a:p>
                    <a:p>
                      <a:pPr marL="342900" lvl="0" indent="-342900">
                        <a:lnSpc>
                          <a:spcPct val="100000"/>
                        </a:lnSpc>
                        <a:spcAft>
                          <a:spcPts val="0"/>
                        </a:spcAft>
                        <a:buFont typeface="Wingdings" panose="05000000000000000000" pitchFamily="2" charset="2"/>
                        <a:buChar char=""/>
                      </a:pPr>
                      <a:r>
                        <a:rPr lang="en-GB" sz="2400" dirty="0">
                          <a:solidFill>
                            <a:schemeClr val="tx1"/>
                          </a:solidFill>
                          <a:effectLst/>
                        </a:rPr>
                        <a:t>action that has stopped recently</a:t>
                      </a:r>
                      <a:endParaRPr lang="ro-RO" sz="2400" dirty="0">
                        <a:solidFill>
                          <a:schemeClr val="tx1"/>
                        </a:solidFill>
                        <a:effectLst/>
                      </a:endParaRPr>
                    </a:p>
                    <a:p>
                      <a:pPr marL="342900" lvl="0" indent="-342900">
                        <a:lnSpc>
                          <a:spcPct val="100000"/>
                        </a:lnSpc>
                        <a:spcAft>
                          <a:spcPts val="0"/>
                        </a:spcAft>
                        <a:buFont typeface="Wingdings" panose="05000000000000000000" pitchFamily="2" charset="2"/>
                        <a:buChar char=""/>
                      </a:pPr>
                      <a:r>
                        <a:rPr lang="en-GB" sz="2400" dirty="0">
                          <a:solidFill>
                            <a:schemeClr val="tx1"/>
                          </a:solidFill>
                          <a:effectLst/>
                        </a:rPr>
                        <a:t>finished action that has an influence on the present</a:t>
                      </a:r>
                      <a:endParaRPr lang="ro-RO" sz="2400" dirty="0">
                        <a:solidFill>
                          <a:schemeClr val="tx1"/>
                        </a:solidFill>
                        <a:effectLst/>
                      </a:endParaRPr>
                    </a:p>
                    <a:p>
                      <a:pPr marL="342900" lvl="0" indent="-342900">
                        <a:lnSpc>
                          <a:spcPct val="100000"/>
                        </a:lnSpc>
                        <a:spcAft>
                          <a:spcPts val="0"/>
                        </a:spcAft>
                        <a:buFont typeface="Wingdings" panose="05000000000000000000" pitchFamily="2" charset="2"/>
                        <a:buChar char=""/>
                      </a:pPr>
                      <a:r>
                        <a:rPr lang="en-GB" sz="2400" dirty="0">
                          <a:solidFill>
                            <a:schemeClr val="tx1"/>
                          </a:solidFill>
                          <a:effectLst/>
                        </a:rPr>
                        <a:t>action that has taken place once, never or several times before the moment of speaking</a:t>
                      </a:r>
                      <a:endParaRPr lang="ro-RO" sz="2400" dirty="0">
                        <a:solidFill>
                          <a:schemeClr val="tx1"/>
                        </a:solidFill>
                        <a:effectLst/>
                      </a:endParaRPr>
                    </a:p>
                  </a:txBody>
                  <a:tcPr marL="0" marR="0" marT="0" marB="0"/>
                </a:tc>
                <a:tc>
                  <a:txBody>
                    <a:bodyPr/>
                    <a:lstStyle/>
                    <a:p>
                      <a:pPr>
                        <a:lnSpc>
                          <a:spcPct val="115000"/>
                        </a:lnSpc>
                        <a:spcAft>
                          <a:spcPts val="0"/>
                        </a:spcAft>
                      </a:pPr>
                      <a:r>
                        <a:rPr lang="en-GB" sz="2400" dirty="0">
                          <a:solidFill>
                            <a:schemeClr val="tx1"/>
                          </a:solidFill>
                          <a:effectLst/>
                        </a:rPr>
                        <a:t>already, ever, just, never, not yet, so far, till now, up to now, since, for, today, these days, this week, lately, recently, it’s the first, second …time, to be - superlative</a:t>
                      </a:r>
                      <a:endParaRPr lang="ro-RO"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721614111"/>
                  </a:ext>
                </a:extLst>
              </a:tr>
            </a:tbl>
          </a:graphicData>
        </a:graphic>
      </p:graphicFrame>
    </p:spTree>
    <p:extLst>
      <p:ext uri="{BB962C8B-B14F-4D97-AF65-F5344CB8AC3E}">
        <p14:creationId xmlns:p14="http://schemas.microsoft.com/office/powerpoint/2010/main" val="12354521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A87F1BA-C6F0-4A53-9D46-CDB4809F294A}"/>
              </a:ext>
            </a:extLst>
          </p:cNvPr>
          <p:cNvGraphicFramePr>
            <a:graphicFrameLocks noGrp="1"/>
          </p:cNvGraphicFramePr>
          <p:nvPr>
            <p:extLst>
              <p:ext uri="{D42A27DB-BD31-4B8C-83A1-F6EECF244321}">
                <p14:modId xmlns:p14="http://schemas.microsoft.com/office/powerpoint/2010/main" val="2732680309"/>
              </p:ext>
            </p:extLst>
          </p:nvPr>
        </p:nvGraphicFramePr>
        <p:xfrm>
          <a:off x="251460" y="221673"/>
          <a:ext cx="11718867" cy="6393927"/>
        </p:xfrm>
        <a:graphic>
          <a:graphicData uri="http://schemas.openxmlformats.org/drawingml/2006/table">
            <a:tbl>
              <a:tblPr firstRow="1" firstCol="1" bandRow="1">
                <a:tableStyleId>{5C22544A-7EE6-4342-B048-85BDC9FD1C3A}</a:tableStyleId>
              </a:tblPr>
              <a:tblGrid>
                <a:gridCol w="2504799">
                  <a:extLst>
                    <a:ext uri="{9D8B030D-6E8A-4147-A177-3AD203B41FA5}">
                      <a16:colId xmlns:a16="http://schemas.microsoft.com/office/drawing/2014/main" val="3722305801"/>
                    </a:ext>
                  </a:extLst>
                </a:gridCol>
                <a:gridCol w="2556629">
                  <a:extLst>
                    <a:ext uri="{9D8B030D-6E8A-4147-A177-3AD203B41FA5}">
                      <a16:colId xmlns:a16="http://schemas.microsoft.com/office/drawing/2014/main" val="1882544046"/>
                    </a:ext>
                  </a:extLst>
                </a:gridCol>
                <a:gridCol w="4246778">
                  <a:extLst>
                    <a:ext uri="{9D8B030D-6E8A-4147-A177-3AD203B41FA5}">
                      <a16:colId xmlns:a16="http://schemas.microsoft.com/office/drawing/2014/main" val="2413608795"/>
                    </a:ext>
                  </a:extLst>
                </a:gridCol>
                <a:gridCol w="2410661">
                  <a:extLst>
                    <a:ext uri="{9D8B030D-6E8A-4147-A177-3AD203B41FA5}">
                      <a16:colId xmlns:a16="http://schemas.microsoft.com/office/drawing/2014/main" val="120476248"/>
                    </a:ext>
                  </a:extLst>
                </a:gridCol>
              </a:tblGrid>
              <a:tr h="2982281">
                <a:tc>
                  <a:txBody>
                    <a:bodyPr/>
                    <a:lstStyle/>
                    <a:p>
                      <a:pPr>
                        <a:lnSpc>
                          <a:spcPct val="115000"/>
                        </a:lnSpc>
                        <a:spcAft>
                          <a:spcPts val="0"/>
                        </a:spcAft>
                      </a:pPr>
                      <a:r>
                        <a:rPr lang="en-GB" sz="2400" dirty="0">
                          <a:solidFill>
                            <a:schemeClr val="tx1"/>
                          </a:solidFill>
                          <a:effectLst/>
                        </a:rPr>
                        <a:t>Present Perfect Continuous</a:t>
                      </a:r>
                      <a:endParaRPr lang="ro-RO"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nSpc>
                          <a:spcPct val="115000"/>
                        </a:lnSpc>
                        <a:spcAft>
                          <a:spcPts val="0"/>
                        </a:spcAft>
                      </a:pPr>
                      <a:r>
                        <a:rPr lang="en-GB" sz="2400" b="0" dirty="0">
                          <a:solidFill>
                            <a:schemeClr val="tx1"/>
                          </a:solidFill>
                          <a:effectLst/>
                        </a:rPr>
                        <a:t>A: He has been reading.</a:t>
                      </a:r>
                      <a:endParaRPr lang="ro-RO" sz="2400" b="0" dirty="0">
                        <a:solidFill>
                          <a:schemeClr val="tx1"/>
                        </a:solidFill>
                        <a:effectLst/>
                      </a:endParaRPr>
                    </a:p>
                    <a:p>
                      <a:pPr>
                        <a:lnSpc>
                          <a:spcPct val="115000"/>
                        </a:lnSpc>
                        <a:spcAft>
                          <a:spcPts val="0"/>
                        </a:spcAft>
                      </a:pPr>
                      <a:r>
                        <a:rPr lang="en-GB" sz="2400" b="0" dirty="0">
                          <a:solidFill>
                            <a:schemeClr val="tx1"/>
                          </a:solidFill>
                          <a:effectLst/>
                        </a:rPr>
                        <a:t>N: He has not been reading.</a:t>
                      </a:r>
                      <a:endParaRPr lang="ro-RO" sz="2400" b="0" dirty="0">
                        <a:solidFill>
                          <a:schemeClr val="tx1"/>
                        </a:solidFill>
                        <a:effectLst/>
                      </a:endParaRPr>
                    </a:p>
                    <a:p>
                      <a:pPr>
                        <a:lnSpc>
                          <a:spcPct val="115000"/>
                        </a:lnSpc>
                        <a:spcAft>
                          <a:spcPts val="0"/>
                        </a:spcAft>
                      </a:pPr>
                      <a:r>
                        <a:rPr lang="en-GB" sz="2400" b="0" dirty="0">
                          <a:solidFill>
                            <a:schemeClr val="tx1"/>
                          </a:solidFill>
                          <a:effectLst/>
                        </a:rPr>
                        <a:t>Q: Has he been reading?</a:t>
                      </a:r>
                      <a:endParaRPr lang="ro-RO" sz="2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42900" lvl="0" indent="-342900">
                        <a:lnSpc>
                          <a:spcPct val="115000"/>
                        </a:lnSpc>
                        <a:spcAft>
                          <a:spcPts val="0"/>
                        </a:spcAft>
                        <a:buFont typeface="Wingdings" panose="05000000000000000000" pitchFamily="2" charset="2"/>
                        <a:buChar char=""/>
                      </a:pPr>
                      <a:r>
                        <a:rPr lang="en-GB" sz="2400" b="0" dirty="0">
                          <a:solidFill>
                            <a:schemeClr val="tx1"/>
                          </a:solidFill>
                          <a:effectLst/>
                        </a:rPr>
                        <a:t>putting emphasis on the course or duration (not the result)</a:t>
                      </a:r>
                      <a:endParaRPr lang="ro-RO" sz="2400" b="0" dirty="0">
                        <a:solidFill>
                          <a:schemeClr val="tx1"/>
                        </a:solidFill>
                        <a:effectLst/>
                      </a:endParaRPr>
                    </a:p>
                    <a:p>
                      <a:pPr marL="342900" lvl="0" indent="-342900">
                        <a:lnSpc>
                          <a:spcPct val="115000"/>
                        </a:lnSpc>
                        <a:spcAft>
                          <a:spcPts val="0"/>
                        </a:spcAft>
                        <a:buFont typeface="Wingdings" panose="05000000000000000000" pitchFamily="2" charset="2"/>
                        <a:buChar char=""/>
                      </a:pPr>
                      <a:r>
                        <a:rPr lang="en-GB" sz="2400" b="0" dirty="0">
                          <a:solidFill>
                            <a:schemeClr val="tx1"/>
                          </a:solidFill>
                          <a:effectLst/>
                        </a:rPr>
                        <a:t>action that has recently stopped or is still going on and there is evidence about it</a:t>
                      </a:r>
                      <a:endParaRPr lang="ro-RO" sz="2400" b="0" dirty="0">
                        <a:solidFill>
                          <a:schemeClr val="tx1"/>
                        </a:solidFill>
                        <a:effectLst/>
                      </a:endParaRPr>
                    </a:p>
                    <a:p>
                      <a:pPr marL="342900" lvl="0" indent="-342900">
                        <a:lnSpc>
                          <a:spcPct val="115000"/>
                        </a:lnSpc>
                        <a:spcAft>
                          <a:spcPts val="0"/>
                        </a:spcAft>
                        <a:buFont typeface="Wingdings" panose="05000000000000000000" pitchFamily="2" charset="2"/>
                        <a:buChar char=""/>
                      </a:pPr>
                      <a:r>
                        <a:rPr lang="en-GB" sz="2400" b="0" dirty="0">
                          <a:solidFill>
                            <a:schemeClr val="tx1"/>
                          </a:solidFill>
                          <a:effectLst/>
                        </a:rPr>
                        <a:t>finished action that influenced the present</a:t>
                      </a:r>
                      <a:endParaRPr lang="ro-RO" sz="2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nSpc>
                          <a:spcPct val="115000"/>
                        </a:lnSpc>
                        <a:spcAft>
                          <a:spcPts val="0"/>
                        </a:spcAft>
                      </a:pPr>
                      <a:r>
                        <a:rPr lang="en-GB" sz="2400" b="0" dirty="0">
                          <a:solidFill>
                            <a:schemeClr val="tx1"/>
                          </a:solidFill>
                          <a:effectLst/>
                        </a:rPr>
                        <a:t>all day, for 4 years, since 1993, how long?, the whole week</a:t>
                      </a:r>
                      <a:endParaRPr lang="ro-RO" sz="2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63192474"/>
                  </a:ext>
                </a:extLst>
              </a:tr>
              <a:tr h="3411646">
                <a:tc>
                  <a:txBody>
                    <a:bodyPr/>
                    <a:lstStyle/>
                    <a:p>
                      <a:pPr>
                        <a:lnSpc>
                          <a:spcPct val="115000"/>
                        </a:lnSpc>
                        <a:spcAft>
                          <a:spcPts val="0"/>
                        </a:spcAft>
                      </a:pPr>
                      <a:r>
                        <a:rPr lang="en-GB" sz="2400" dirty="0">
                          <a:solidFill>
                            <a:schemeClr val="tx1"/>
                          </a:solidFill>
                          <a:effectLst/>
                        </a:rPr>
                        <a:t>Past Perfect Simple</a:t>
                      </a:r>
                      <a:endParaRPr lang="ro-RO"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nSpc>
                          <a:spcPct val="115000"/>
                        </a:lnSpc>
                        <a:spcAft>
                          <a:spcPts val="0"/>
                        </a:spcAft>
                      </a:pPr>
                      <a:r>
                        <a:rPr lang="en-GB" sz="2400" dirty="0">
                          <a:solidFill>
                            <a:schemeClr val="tx1"/>
                          </a:solidFill>
                          <a:effectLst/>
                        </a:rPr>
                        <a:t>A: He had read.</a:t>
                      </a:r>
                      <a:endParaRPr lang="ro-RO" sz="2400" dirty="0">
                        <a:solidFill>
                          <a:schemeClr val="tx1"/>
                        </a:solidFill>
                        <a:effectLst/>
                      </a:endParaRPr>
                    </a:p>
                    <a:p>
                      <a:pPr>
                        <a:lnSpc>
                          <a:spcPct val="115000"/>
                        </a:lnSpc>
                        <a:spcAft>
                          <a:spcPts val="0"/>
                        </a:spcAft>
                      </a:pPr>
                      <a:r>
                        <a:rPr lang="en-GB" sz="2400" dirty="0">
                          <a:solidFill>
                            <a:schemeClr val="tx1"/>
                          </a:solidFill>
                          <a:effectLst/>
                        </a:rPr>
                        <a:t>N: He had not read.</a:t>
                      </a:r>
                      <a:endParaRPr lang="ro-RO" sz="2400" dirty="0">
                        <a:solidFill>
                          <a:schemeClr val="tx1"/>
                        </a:solidFill>
                        <a:effectLst/>
                      </a:endParaRPr>
                    </a:p>
                    <a:p>
                      <a:pPr>
                        <a:lnSpc>
                          <a:spcPct val="115000"/>
                        </a:lnSpc>
                        <a:spcAft>
                          <a:spcPts val="0"/>
                        </a:spcAft>
                      </a:pPr>
                      <a:r>
                        <a:rPr lang="en-GB" sz="2400" dirty="0">
                          <a:solidFill>
                            <a:schemeClr val="tx1"/>
                          </a:solidFill>
                          <a:effectLst/>
                        </a:rPr>
                        <a:t>Q: Had he read? </a:t>
                      </a:r>
                      <a:endParaRPr lang="ro-RO" sz="2400" dirty="0">
                        <a:solidFill>
                          <a:schemeClr val="tx1"/>
                        </a:solidFill>
                        <a:effectLst/>
                      </a:endParaRPr>
                    </a:p>
                    <a:p>
                      <a:pPr indent="448310">
                        <a:lnSpc>
                          <a:spcPct val="115000"/>
                        </a:lnSpc>
                        <a:spcAft>
                          <a:spcPts val="0"/>
                        </a:spcAft>
                      </a:pPr>
                      <a:r>
                        <a:rPr lang="en-GB" sz="2400" dirty="0">
                          <a:solidFill>
                            <a:schemeClr val="tx1"/>
                          </a:solidFill>
                          <a:effectLst/>
                        </a:rPr>
                        <a:t> </a:t>
                      </a:r>
                      <a:endParaRPr lang="ro-RO"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42900" lvl="0" indent="-342900">
                        <a:lnSpc>
                          <a:spcPct val="115000"/>
                        </a:lnSpc>
                        <a:spcAft>
                          <a:spcPts val="0"/>
                        </a:spcAft>
                        <a:buFont typeface="Wingdings" panose="05000000000000000000" pitchFamily="2" charset="2"/>
                        <a:buChar char=""/>
                      </a:pPr>
                      <a:r>
                        <a:rPr lang="en-GB" sz="2400" dirty="0">
                          <a:solidFill>
                            <a:schemeClr val="tx1"/>
                          </a:solidFill>
                          <a:effectLst/>
                        </a:rPr>
                        <a:t>action taking place before a certain time in the past</a:t>
                      </a:r>
                      <a:endParaRPr lang="ro-RO" sz="2400" dirty="0">
                        <a:solidFill>
                          <a:schemeClr val="tx1"/>
                        </a:solidFill>
                        <a:effectLst/>
                      </a:endParaRPr>
                    </a:p>
                    <a:p>
                      <a:pPr marL="342900" lvl="0" indent="-342900">
                        <a:lnSpc>
                          <a:spcPct val="115000"/>
                        </a:lnSpc>
                        <a:spcAft>
                          <a:spcPts val="0"/>
                        </a:spcAft>
                        <a:buFont typeface="Wingdings" panose="05000000000000000000" pitchFamily="2" charset="2"/>
                        <a:buChar char=""/>
                      </a:pPr>
                      <a:r>
                        <a:rPr lang="en-GB" sz="2400" dirty="0">
                          <a:solidFill>
                            <a:schemeClr val="tx1"/>
                          </a:solidFill>
                          <a:effectLst/>
                        </a:rPr>
                        <a:t>sometimes interchangeable with past perfect progressive</a:t>
                      </a:r>
                      <a:endParaRPr lang="ro-RO" sz="2400" dirty="0">
                        <a:solidFill>
                          <a:schemeClr val="tx1"/>
                        </a:solidFill>
                        <a:effectLst/>
                      </a:endParaRPr>
                    </a:p>
                    <a:p>
                      <a:pPr marL="342900" lvl="0" indent="-342900">
                        <a:lnSpc>
                          <a:spcPct val="115000"/>
                        </a:lnSpc>
                        <a:spcAft>
                          <a:spcPts val="0"/>
                        </a:spcAft>
                        <a:buFont typeface="Wingdings" panose="05000000000000000000" pitchFamily="2" charset="2"/>
                        <a:buChar char=""/>
                      </a:pPr>
                      <a:r>
                        <a:rPr lang="en-GB" sz="2400" dirty="0">
                          <a:solidFill>
                            <a:schemeClr val="tx1"/>
                          </a:solidFill>
                          <a:effectLst/>
                        </a:rPr>
                        <a:t>putting emphasis only on the fact (not the duration)</a:t>
                      </a:r>
                      <a:endParaRPr lang="ro-RO" sz="2400" dirty="0">
                        <a:solidFill>
                          <a:schemeClr val="tx1"/>
                        </a:solidFill>
                        <a:effectLst/>
                      </a:endParaRPr>
                    </a:p>
                    <a:p>
                      <a:pPr marL="342900" lvl="0" indent="-342900">
                        <a:lnSpc>
                          <a:spcPct val="115000"/>
                        </a:lnSpc>
                        <a:spcAft>
                          <a:spcPts val="0"/>
                        </a:spcAft>
                        <a:buFont typeface="Wingdings" panose="05000000000000000000" pitchFamily="2" charset="2"/>
                        <a:buChar char=""/>
                      </a:pPr>
                      <a:r>
                        <a:rPr lang="en-GB" sz="2400" dirty="0">
                          <a:solidFill>
                            <a:schemeClr val="tx1"/>
                          </a:solidFill>
                          <a:effectLst/>
                        </a:rPr>
                        <a:t>if sentence type III (If I had talked, …)</a:t>
                      </a:r>
                      <a:endParaRPr lang="ro-RO"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nSpc>
                          <a:spcPct val="115000"/>
                        </a:lnSpc>
                        <a:spcAft>
                          <a:spcPts val="0"/>
                        </a:spcAft>
                      </a:pPr>
                      <a:r>
                        <a:rPr lang="en-GB" sz="2400" dirty="0">
                          <a:solidFill>
                            <a:schemeClr val="tx1"/>
                          </a:solidFill>
                          <a:effectLst/>
                        </a:rPr>
                        <a:t>already, just, never, not yet, once, until that day</a:t>
                      </a:r>
                      <a:endParaRPr lang="ro-RO"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51477076"/>
                  </a:ext>
                </a:extLst>
              </a:tr>
            </a:tbl>
          </a:graphicData>
        </a:graphic>
      </p:graphicFrame>
    </p:spTree>
    <p:extLst>
      <p:ext uri="{BB962C8B-B14F-4D97-AF65-F5344CB8AC3E}">
        <p14:creationId xmlns:p14="http://schemas.microsoft.com/office/powerpoint/2010/main" val="33312477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C9A87919-E9DA-4AC0-A0AF-E726275D8725}"/>
              </a:ext>
            </a:extLst>
          </p:cNvPr>
          <p:cNvGraphicFramePr>
            <a:graphicFrameLocks noGrp="1"/>
          </p:cNvGraphicFramePr>
          <p:nvPr>
            <p:extLst>
              <p:ext uri="{D42A27DB-BD31-4B8C-83A1-F6EECF244321}">
                <p14:modId xmlns:p14="http://schemas.microsoft.com/office/powerpoint/2010/main" val="1238509131"/>
              </p:ext>
            </p:extLst>
          </p:nvPr>
        </p:nvGraphicFramePr>
        <p:xfrm>
          <a:off x="230909" y="230909"/>
          <a:ext cx="11739417" cy="6410035"/>
        </p:xfrm>
        <a:graphic>
          <a:graphicData uri="http://schemas.openxmlformats.org/drawingml/2006/table">
            <a:tbl>
              <a:tblPr firstRow="1" firstCol="1" bandRow="1">
                <a:tableStyleId>{5C22544A-7EE6-4342-B048-85BDC9FD1C3A}</a:tableStyleId>
              </a:tblPr>
              <a:tblGrid>
                <a:gridCol w="1864703">
                  <a:extLst>
                    <a:ext uri="{9D8B030D-6E8A-4147-A177-3AD203B41FA5}">
                      <a16:colId xmlns:a16="http://schemas.microsoft.com/office/drawing/2014/main" val="972774502"/>
                    </a:ext>
                  </a:extLst>
                </a:gridCol>
                <a:gridCol w="2969158">
                  <a:extLst>
                    <a:ext uri="{9D8B030D-6E8A-4147-A177-3AD203B41FA5}">
                      <a16:colId xmlns:a16="http://schemas.microsoft.com/office/drawing/2014/main" val="1109510086"/>
                    </a:ext>
                  </a:extLst>
                </a:gridCol>
                <a:gridCol w="4527078">
                  <a:extLst>
                    <a:ext uri="{9D8B030D-6E8A-4147-A177-3AD203B41FA5}">
                      <a16:colId xmlns:a16="http://schemas.microsoft.com/office/drawing/2014/main" val="584360121"/>
                    </a:ext>
                  </a:extLst>
                </a:gridCol>
                <a:gridCol w="2378478">
                  <a:extLst>
                    <a:ext uri="{9D8B030D-6E8A-4147-A177-3AD203B41FA5}">
                      <a16:colId xmlns:a16="http://schemas.microsoft.com/office/drawing/2014/main" val="3273703077"/>
                    </a:ext>
                  </a:extLst>
                </a:gridCol>
              </a:tblGrid>
              <a:tr h="3264466">
                <a:tc>
                  <a:txBody>
                    <a:bodyPr/>
                    <a:lstStyle/>
                    <a:p>
                      <a:pPr>
                        <a:lnSpc>
                          <a:spcPct val="115000"/>
                        </a:lnSpc>
                        <a:spcAft>
                          <a:spcPts val="0"/>
                        </a:spcAft>
                      </a:pPr>
                      <a:r>
                        <a:rPr lang="en-GB" sz="2400" dirty="0">
                          <a:solidFill>
                            <a:schemeClr val="tx1"/>
                          </a:solidFill>
                          <a:effectLst/>
                        </a:rPr>
                        <a:t>Past Perfect Continuous</a:t>
                      </a:r>
                      <a:endParaRPr lang="ro-RO"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nSpc>
                          <a:spcPct val="115000"/>
                        </a:lnSpc>
                        <a:spcAft>
                          <a:spcPts val="0"/>
                        </a:spcAft>
                      </a:pPr>
                      <a:r>
                        <a:rPr lang="en-GB" sz="2400" b="0" dirty="0">
                          <a:solidFill>
                            <a:schemeClr val="tx1"/>
                          </a:solidFill>
                          <a:effectLst/>
                        </a:rPr>
                        <a:t>A: He had been reading.</a:t>
                      </a:r>
                      <a:endParaRPr lang="ro-RO" sz="2400" b="0" dirty="0">
                        <a:solidFill>
                          <a:schemeClr val="tx1"/>
                        </a:solidFill>
                        <a:effectLst/>
                      </a:endParaRPr>
                    </a:p>
                    <a:p>
                      <a:pPr>
                        <a:lnSpc>
                          <a:spcPct val="115000"/>
                        </a:lnSpc>
                        <a:spcAft>
                          <a:spcPts val="0"/>
                        </a:spcAft>
                      </a:pPr>
                      <a:r>
                        <a:rPr lang="en-GB" sz="2400" b="0" dirty="0">
                          <a:solidFill>
                            <a:schemeClr val="tx1"/>
                          </a:solidFill>
                          <a:effectLst/>
                        </a:rPr>
                        <a:t>N: He had not been reading.</a:t>
                      </a:r>
                      <a:endParaRPr lang="ro-RO" sz="2400" b="0" dirty="0">
                        <a:solidFill>
                          <a:schemeClr val="tx1"/>
                        </a:solidFill>
                        <a:effectLst/>
                      </a:endParaRPr>
                    </a:p>
                    <a:p>
                      <a:pPr>
                        <a:lnSpc>
                          <a:spcPct val="115000"/>
                        </a:lnSpc>
                        <a:spcAft>
                          <a:spcPts val="0"/>
                        </a:spcAft>
                      </a:pPr>
                      <a:r>
                        <a:rPr lang="en-GB" sz="2400" b="0" dirty="0">
                          <a:solidFill>
                            <a:schemeClr val="tx1"/>
                          </a:solidFill>
                          <a:effectLst/>
                        </a:rPr>
                        <a:t>Q: Had he been reading?</a:t>
                      </a:r>
                      <a:endParaRPr lang="ro-RO" sz="2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342900" lvl="0" indent="-342900">
                        <a:lnSpc>
                          <a:spcPct val="115000"/>
                        </a:lnSpc>
                        <a:spcAft>
                          <a:spcPts val="0"/>
                        </a:spcAft>
                        <a:buFont typeface="Wingdings" panose="05000000000000000000" pitchFamily="2" charset="2"/>
                        <a:buChar char=""/>
                      </a:pPr>
                      <a:r>
                        <a:rPr lang="en-GB" sz="2400" b="0" dirty="0">
                          <a:solidFill>
                            <a:schemeClr val="tx1"/>
                          </a:solidFill>
                          <a:effectLst/>
                        </a:rPr>
                        <a:t>action taking place before a certain time in the past</a:t>
                      </a:r>
                      <a:endParaRPr lang="ro-RO" sz="2400" b="0" dirty="0">
                        <a:solidFill>
                          <a:schemeClr val="tx1"/>
                        </a:solidFill>
                        <a:effectLst/>
                      </a:endParaRPr>
                    </a:p>
                    <a:p>
                      <a:pPr marL="342900" lvl="0" indent="-342900">
                        <a:lnSpc>
                          <a:spcPct val="115000"/>
                        </a:lnSpc>
                        <a:spcAft>
                          <a:spcPts val="0"/>
                        </a:spcAft>
                        <a:buFont typeface="Wingdings" panose="05000000000000000000" pitchFamily="2" charset="2"/>
                        <a:buChar char=""/>
                      </a:pPr>
                      <a:r>
                        <a:rPr lang="en-GB" sz="2400" b="0" dirty="0">
                          <a:solidFill>
                            <a:schemeClr val="tx1"/>
                          </a:solidFill>
                          <a:effectLst/>
                        </a:rPr>
                        <a:t>sometimes interchangeable with past perfect simple</a:t>
                      </a:r>
                      <a:endParaRPr lang="ro-RO" sz="2400" b="0" dirty="0">
                        <a:solidFill>
                          <a:schemeClr val="tx1"/>
                        </a:solidFill>
                        <a:effectLst/>
                      </a:endParaRPr>
                    </a:p>
                    <a:p>
                      <a:pPr marL="342900" lvl="0" indent="-342900">
                        <a:lnSpc>
                          <a:spcPct val="115000"/>
                        </a:lnSpc>
                        <a:spcAft>
                          <a:spcPts val="0"/>
                        </a:spcAft>
                        <a:buFont typeface="Wingdings" panose="05000000000000000000" pitchFamily="2" charset="2"/>
                        <a:buChar char=""/>
                      </a:pPr>
                      <a:r>
                        <a:rPr lang="en-GB" sz="2400" b="0" dirty="0">
                          <a:solidFill>
                            <a:schemeClr val="tx1"/>
                          </a:solidFill>
                          <a:effectLst/>
                        </a:rPr>
                        <a:t>putting emphasis on the duration or course of an action</a:t>
                      </a:r>
                      <a:endParaRPr lang="ro-RO" sz="2400" b="0" dirty="0">
                        <a:solidFill>
                          <a:schemeClr val="tx1"/>
                        </a:solidFill>
                        <a:effectLst/>
                      </a:endParaRPr>
                    </a:p>
                    <a:p>
                      <a:pPr indent="448310">
                        <a:lnSpc>
                          <a:spcPct val="115000"/>
                        </a:lnSpc>
                        <a:spcAft>
                          <a:spcPts val="0"/>
                        </a:spcAft>
                      </a:pPr>
                      <a:r>
                        <a:rPr lang="en-GB" sz="2400" b="0" dirty="0">
                          <a:solidFill>
                            <a:schemeClr val="tx1"/>
                          </a:solidFill>
                          <a:effectLst/>
                        </a:rPr>
                        <a:t> </a:t>
                      </a:r>
                      <a:endParaRPr lang="ro-RO" sz="2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40000"/>
                        <a:lumOff val="60000"/>
                      </a:schemeClr>
                    </a:solidFill>
                  </a:tcPr>
                </a:tc>
                <a:tc>
                  <a:txBody>
                    <a:bodyPr/>
                    <a:lstStyle/>
                    <a:p>
                      <a:pPr>
                        <a:lnSpc>
                          <a:spcPct val="115000"/>
                        </a:lnSpc>
                        <a:spcAft>
                          <a:spcPts val="0"/>
                        </a:spcAft>
                      </a:pPr>
                      <a:r>
                        <a:rPr lang="en-GB" sz="2400" b="0" dirty="0">
                          <a:solidFill>
                            <a:schemeClr val="tx1"/>
                          </a:solidFill>
                          <a:effectLst/>
                        </a:rPr>
                        <a:t>for, since, the whole day, all day</a:t>
                      </a:r>
                      <a:endParaRPr lang="ro-RO" sz="2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40000"/>
                        <a:lumOff val="60000"/>
                      </a:schemeClr>
                    </a:solidFill>
                  </a:tcPr>
                </a:tc>
                <a:extLst>
                  <a:ext uri="{0D108BD9-81ED-4DB2-BD59-A6C34878D82A}">
                    <a16:rowId xmlns:a16="http://schemas.microsoft.com/office/drawing/2014/main" val="729762618"/>
                  </a:ext>
                </a:extLst>
              </a:tr>
              <a:tr h="3145569">
                <a:tc>
                  <a:txBody>
                    <a:bodyPr/>
                    <a:lstStyle/>
                    <a:p>
                      <a:pPr>
                        <a:lnSpc>
                          <a:spcPct val="115000"/>
                        </a:lnSpc>
                        <a:spcAft>
                          <a:spcPts val="0"/>
                        </a:spcAft>
                      </a:pPr>
                      <a:r>
                        <a:rPr lang="en-GB" sz="2400">
                          <a:solidFill>
                            <a:schemeClr val="tx1"/>
                          </a:solidFill>
                          <a:effectLst/>
                        </a:rPr>
                        <a:t>Future  Simple</a:t>
                      </a:r>
                      <a:endParaRPr lang="ro-RO"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nSpc>
                          <a:spcPct val="115000"/>
                        </a:lnSpc>
                        <a:spcAft>
                          <a:spcPts val="0"/>
                        </a:spcAft>
                      </a:pPr>
                      <a:r>
                        <a:rPr lang="en-GB" sz="2400" dirty="0">
                          <a:solidFill>
                            <a:schemeClr val="tx1"/>
                          </a:solidFill>
                          <a:effectLst/>
                        </a:rPr>
                        <a:t>A: He will read.</a:t>
                      </a:r>
                      <a:endParaRPr lang="ro-RO" sz="2400" dirty="0">
                        <a:solidFill>
                          <a:schemeClr val="tx1"/>
                        </a:solidFill>
                        <a:effectLst/>
                      </a:endParaRPr>
                    </a:p>
                    <a:p>
                      <a:pPr>
                        <a:lnSpc>
                          <a:spcPct val="115000"/>
                        </a:lnSpc>
                        <a:spcAft>
                          <a:spcPts val="0"/>
                        </a:spcAft>
                      </a:pPr>
                      <a:r>
                        <a:rPr lang="en-GB" sz="2400" dirty="0">
                          <a:solidFill>
                            <a:schemeClr val="tx1"/>
                          </a:solidFill>
                          <a:effectLst/>
                        </a:rPr>
                        <a:t>N: He will not read. </a:t>
                      </a:r>
                      <a:endParaRPr lang="ro-RO" sz="2400" dirty="0">
                        <a:solidFill>
                          <a:schemeClr val="tx1"/>
                        </a:solidFill>
                        <a:effectLst/>
                      </a:endParaRPr>
                    </a:p>
                    <a:p>
                      <a:pPr>
                        <a:lnSpc>
                          <a:spcPct val="115000"/>
                        </a:lnSpc>
                        <a:spcAft>
                          <a:spcPts val="0"/>
                        </a:spcAft>
                      </a:pPr>
                      <a:r>
                        <a:rPr lang="en-GB" sz="2400" dirty="0">
                          <a:solidFill>
                            <a:schemeClr val="tx1"/>
                          </a:solidFill>
                          <a:effectLst/>
                        </a:rPr>
                        <a:t>Q: Will he read?</a:t>
                      </a:r>
                      <a:endParaRPr lang="ro-RO"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42900" lvl="0" indent="-342900">
                        <a:lnSpc>
                          <a:spcPct val="115000"/>
                        </a:lnSpc>
                        <a:spcAft>
                          <a:spcPts val="0"/>
                        </a:spcAft>
                        <a:buFont typeface="Wingdings" panose="05000000000000000000" pitchFamily="2" charset="2"/>
                        <a:buChar char=""/>
                      </a:pPr>
                      <a:r>
                        <a:rPr lang="en-GB" sz="2400" dirty="0">
                          <a:solidFill>
                            <a:schemeClr val="tx1"/>
                          </a:solidFill>
                          <a:effectLst/>
                        </a:rPr>
                        <a:t>action in the future that cannot be influenced</a:t>
                      </a:r>
                      <a:endParaRPr lang="ro-RO" sz="2400" dirty="0">
                        <a:solidFill>
                          <a:schemeClr val="tx1"/>
                        </a:solidFill>
                        <a:effectLst/>
                      </a:endParaRPr>
                    </a:p>
                    <a:p>
                      <a:pPr marL="342900" lvl="0" indent="-342900">
                        <a:lnSpc>
                          <a:spcPct val="115000"/>
                        </a:lnSpc>
                        <a:spcAft>
                          <a:spcPts val="0"/>
                        </a:spcAft>
                        <a:buFont typeface="Wingdings" panose="05000000000000000000" pitchFamily="2" charset="2"/>
                        <a:buChar char=""/>
                      </a:pPr>
                      <a:r>
                        <a:rPr lang="en-GB" sz="2400" dirty="0">
                          <a:solidFill>
                            <a:schemeClr val="tx1"/>
                          </a:solidFill>
                          <a:effectLst/>
                        </a:rPr>
                        <a:t>spontaneous decision</a:t>
                      </a:r>
                      <a:endParaRPr lang="ro-RO" sz="2400" dirty="0">
                        <a:solidFill>
                          <a:schemeClr val="tx1"/>
                        </a:solidFill>
                        <a:effectLst/>
                      </a:endParaRPr>
                    </a:p>
                    <a:p>
                      <a:pPr marL="342900" lvl="0" indent="-342900">
                        <a:lnSpc>
                          <a:spcPct val="115000"/>
                        </a:lnSpc>
                        <a:spcAft>
                          <a:spcPts val="0"/>
                        </a:spcAft>
                        <a:buFont typeface="Wingdings" panose="05000000000000000000" pitchFamily="2" charset="2"/>
                        <a:buChar char=""/>
                      </a:pPr>
                      <a:r>
                        <a:rPr lang="en-GB" sz="2400" dirty="0">
                          <a:solidFill>
                            <a:schemeClr val="tx1"/>
                          </a:solidFill>
                          <a:effectLst/>
                        </a:rPr>
                        <a:t>assumption with regard to the future</a:t>
                      </a:r>
                      <a:endParaRPr lang="ro-RO" sz="2400" dirty="0">
                        <a:solidFill>
                          <a:schemeClr val="tx1"/>
                        </a:solidFill>
                        <a:effectLst/>
                      </a:endParaRPr>
                    </a:p>
                    <a:p>
                      <a:pPr marL="342900" lvl="0" indent="-342900">
                        <a:lnSpc>
                          <a:spcPct val="115000"/>
                        </a:lnSpc>
                        <a:spcAft>
                          <a:spcPts val="0"/>
                        </a:spcAft>
                        <a:buFont typeface="Wingdings" panose="05000000000000000000" pitchFamily="2" charset="2"/>
                        <a:buChar char=""/>
                      </a:pPr>
                      <a:r>
                        <a:rPr lang="en-GB" sz="2400" dirty="0">
                          <a:solidFill>
                            <a:schemeClr val="tx1"/>
                          </a:solidFill>
                          <a:effectLst/>
                        </a:rPr>
                        <a:t>assumption: I think, probably, perhaps</a:t>
                      </a:r>
                      <a:endParaRPr lang="ro-RO"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nSpc>
                          <a:spcPct val="115000"/>
                        </a:lnSpc>
                        <a:spcAft>
                          <a:spcPts val="0"/>
                        </a:spcAft>
                      </a:pPr>
                      <a:r>
                        <a:rPr lang="en-GB" sz="2400" dirty="0">
                          <a:solidFill>
                            <a:schemeClr val="tx1"/>
                          </a:solidFill>
                          <a:effectLst/>
                        </a:rPr>
                        <a:t>in a year, next …, tomorrow</a:t>
                      </a:r>
                      <a:endParaRPr lang="ro-RO"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043596440"/>
                  </a:ext>
                </a:extLst>
              </a:tr>
            </a:tbl>
          </a:graphicData>
        </a:graphic>
      </p:graphicFrame>
    </p:spTree>
    <p:extLst>
      <p:ext uri="{BB962C8B-B14F-4D97-AF65-F5344CB8AC3E}">
        <p14:creationId xmlns:p14="http://schemas.microsoft.com/office/powerpoint/2010/main" val="36338594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85767572-8769-4B4B-A0E2-B969166FDE63}"/>
              </a:ext>
            </a:extLst>
          </p:cNvPr>
          <p:cNvGraphicFramePr>
            <a:graphicFrameLocks noGrp="1"/>
          </p:cNvGraphicFramePr>
          <p:nvPr>
            <p:extLst>
              <p:ext uri="{D42A27DB-BD31-4B8C-83A1-F6EECF244321}">
                <p14:modId xmlns:p14="http://schemas.microsoft.com/office/powerpoint/2010/main" val="2975816403"/>
              </p:ext>
            </p:extLst>
          </p:nvPr>
        </p:nvGraphicFramePr>
        <p:xfrm>
          <a:off x="203199" y="162025"/>
          <a:ext cx="11859491" cy="6506630"/>
        </p:xfrm>
        <a:graphic>
          <a:graphicData uri="http://schemas.openxmlformats.org/drawingml/2006/table">
            <a:tbl>
              <a:tblPr firstRow="1" firstCol="1" bandRow="1">
                <a:tableStyleId>{5C22544A-7EE6-4342-B048-85BDC9FD1C3A}</a:tableStyleId>
              </a:tblPr>
              <a:tblGrid>
                <a:gridCol w="1995078">
                  <a:extLst>
                    <a:ext uri="{9D8B030D-6E8A-4147-A177-3AD203B41FA5}">
                      <a16:colId xmlns:a16="http://schemas.microsoft.com/office/drawing/2014/main" val="3708200205"/>
                    </a:ext>
                  </a:extLst>
                </a:gridCol>
                <a:gridCol w="3190068">
                  <a:extLst>
                    <a:ext uri="{9D8B030D-6E8A-4147-A177-3AD203B41FA5}">
                      <a16:colId xmlns:a16="http://schemas.microsoft.com/office/drawing/2014/main" val="1846831291"/>
                    </a:ext>
                  </a:extLst>
                </a:gridCol>
                <a:gridCol w="4286914">
                  <a:extLst>
                    <a:ext uri="{9D8B030D-6E8A-4147-A177-3AD203B41FA5}">
                      <a16:colId xmlns:a16="http://schemas.microsoft.com/office/drawing/2014/main" val="3513920876"/>
                    </a:ext>
                  </a:extLst>
                </a:gridCol>
                <a:gridCol w="2387431">
                  <a:extLst>
                    <a:ext uri="{9D8B030D-6E8A-4147-A177-3AD203B41FA5}">
                      <a16:colId xmlns:a16="http://schemas.microsoft.com/office/drawing/2014/main" val="3972749417"/>
                    </a:ext>
                  </a:extLst>
                </a:gridCol>
              </a:tblGrid>
              <a:tr h="2684124">
                <a:tc>
                  <a:txBody>
                    <a:bodyPr/>
                    <a:lstStyle/>
                    <a:p>
                      <a:pPr>
                        <a:lnSpc>
                          <a:spcPct val="115000"/>
                        </a:lnSpc>
                        <a:spcAft>
                          <a:spcPts val="0"/>
                        </a:spcAft>
                      </a:pPr>
                      <a:r>
                        <a:rPr lang="en-GB" sz="2400" dirty="0">
                          <a:solidFill>
                            <a:schemeClr val="tx1"/>
                          </a:solidFill>
                          <a:effectLst/>
                        </a:rPr>
                        <a:t>Future  Continuous	</a:t>
                      </a:r>
                      <a:endParaRPr lang="ro-RO"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nSpc>
                          <a:spcPct val="100000"/>
                        </a:lnSpc>
                        <a:spcAft>
                          <a:spcPts val="0"/>
                        </a:spcAft>
                      </a:pPr>
                      <a:r>
                        <a:rPr lang="en-GB" sz="2400" b="0" dirty="0">
                          <a:solidFill>
                            <a:schemeClr val="tx1"/>
                          </a:solidFill>
                          <a:effectLst/>
                        </a:rPr>
                        <a:t>A: He will be reading.</a:t>
                      </a:r>
                      <a:endParaRPr lang="en-US" sz="2400" b="0" dirty="0">
                        <a:solidFill>
                          <a:schemeClr val="tx1"/>
                        </a:solidFill>
                        <a:effectLst/>
                      </a:endParaRPr>
                    </a:p>
                    <a:p>
                      <a:pPr>
                        <a:lnSpc>
                          <a:spcPct val="100000"/>
                        </a:lnSpc>
                        <a:spcAft>
                          <a:spcPts val="0"/>
                        </a:spcAft>
                      </a:pPr>
                      <a:r>
                        <a:rPr lang="en-GB" sz="2400" b="0" dirty="0">
                          <a:solidFill>
                            <a:schemeClr val="tx1"/>
                          </a:solidFill>
                          <a:effectLst/>
                        </a:rPr>
                        <a:t>N: He will not be reading.</a:t>
                      </a:r>
                      <a:endParaRPr lang="en-US" sz="2400" b="0" dirty="0">
                        <a:solidFill>
                          <a:schemeClr val="tx1"/>
                        </a:solidFill>
                        <a:effectLst/>
                      </a:endParaRPr>
                    </a:p>
                    <a:p>
                      <a:pPr>
                        <a:lnSpc>
                          <a:spcPct val="100000"/>
                        </a:lnSpc>
                        <a:spcAft>
                          <a:spcPts val="0"/>
                        </a:spcAft>
                      </a:pPr>
                      <a:r>
                        <a:rPr lang="en-GB" sz="2400" b="0" dirty="0">
                          <a:solidFill>
                            <a:schemeClr val="tx1"/>
                          </a:solidFill>
                          <a:effectLst/>
                        </a:rPr>
                        <a:t>Q: Will he be reading?</a:t>
                      </a:r>
                      <a:endParaRPr lang="ro-RO" sz="2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342900" lvl="0" indent="-342900">
                        <a:lnSpc>
                          <a:spcPct val="100000"/>
                        </a:lnSpc>
                        <a:spcAft>
                          <a:spcPts val="0"/>
                        </a:spcAft>
                        <a:buFont typeface="Wingdings" panose="05000000000000000000" pitchFamily="2" charset="2"/>
                        <a:buChar char=""/>
                      </a:pPr>
                      <a:r>
                        <a:rPr lang="en-GB" sz="2400" b="0" dirty="0">
                          <a:solidFill>
                            <a:schemeClr val="tx1"/>
                          </a:solidFill>
                          <a:effectLst/>
                        </a:rPr>
                        <a:t>action that will be in progress at a certain time in the future</a:t>
                      </a:r>
                      <a:endParaRPr lang="ro-RO" sz="2400" b="0" dirty="0">
                        <a:solidFill>
                          <a:schemeClr val="tx1"/>
                        </a:solidFill>
                        <a:effectLst/>
                      </a:endParaRPr>
                    </a:p>
                    <a:p>
                      <a:pPr marL="342900" lvl="0" indent="-342900">
                        <a:lnSpc>
                          <a:spcPct val="100000"/>
                        </a:lnSpc>
                        <a:spcAft>
                          <a:spcPts val="0"/>
                        </a:spcAft>
                        <a:buFont typeface="Wingdings" panose="05000000000000000000" pitchFamily="2" charset="2"/>
                        <a:buChar char=""/>
                      </a:pPr>
                      <a:r>
                        <a:rPr lang="en-GB" sz="2400" b="0" dirty="0">
                          <a:solidFill>
                            <a:schemeClr val="tx1"/>
                          </a:solidFill>
                          <a:effectLst/>
                        </a:rPr>
                        <a:t>action that is sure to happen in the near future</a:t>
                      </a:r>
                      <a:endParaRPr lang="ro-RO" sz="2400" b="0" dirty="0">
                        <a:solidFill>
                          <a:schemeClr val="tx1"/>
                        </a:solidFill>
                        <a:effectLst/>
                      </a:endParaRPr>
                    </a:p>
                    <a:p>
                      <a:pPr marL="342900" lvl="0" indent="-342900">
                        <a:lnSpc>
                          <a:spcPct val="100000"/>
                        </a:lnSpc>
                        <a:spcAft>
                          <a:spcPts val="0"/>
                        </a:spcAft>
                        <a:buFont typeface="Wingdings" panose="05000000000000000000" pitchFamily="2" charset="2"/>
                        <a:buChar char=""/>
                      </a:pPr>
                      <a:r>
                        <a:rPr lang="en-GB" sz="2400" b="0" dirty="0">
                          <a:solidFill>
                            <a:schemeClr val="tx1"/>
                          </a:solidFill>
                          <a:effectLst/>
                        </a:rPr>
                        <a:t>predicting future trends and tendencies</a:t>
                      </a:r>
                      <a:endParaRPr lang="ro-RO" sz="2400" b="0" dirty="0">
                        <a:solidFill>
                          <a:schemeClr val="tx1"/>
                        </a:solidFill>
                        <a:effectLst/>
                      </a:endParaRPr>
                    </a:p>
                    <a:p>
                      <a:pPr indent="448310">
                        <a:lnSpc>
                          <a:spcPct val="100000"/>
                        </a:lnSpc>
                        <a:spcAft>
                          <a:spcPts val="0"/>
                        </a:spcAft>
                      </a:pPr>
                      <a:r>
                        <a:rPr lang="en-GB" sz="2400" b="0" dirty="0">
                          <a:solidFill>
                            <a:schemeClr val="tx1"/>
                          </a:solidFill>
                          <a:effectLst/>
                        </a:rPr>
                        <a:t> </a:t>
                      </a:r>
                      <a:endParaRPr lang="ro-RO" sz="2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40000"/>
                        <a:lumOff val="60000"/>
                      </a:schemeClr>
                    </a:solidFill>
                  </a:tcPr>
                </a:tc>
                <a:tc>
                  <a:txBody>
                    <a:bodyPr/>
                    <a:lstStyle/>
                    <a:p>
                      <a:pPr>
                        <a:lnSpc>
                          <a:spcPct val="100000"/>
                        </a:lnSpc>
                        <a:spcAft>
                          <a:spcPts val="0"/>
                        </a:spcAft>
                      </a:pPr>
                      <a:r>
                        <a:rPr lang="en-GB" sz="2400" b="0" dirty="0">
                          <a:solidFill>
                            <a:schemeClr val="tx1"/>
                          </a:solidFill>
                          <a:effectLst/>
                        </a:rPr>
                        <a:t>in one year, next week, tomorrow at this time, at …o’clock</a:t>
                      </a:r>
                      <a:endParaRPr lang="ro-RO" sz="2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40000"/>
                        <a:lumOff val="60000"/>
                      </a:schemeClr>
                    </a:solidFill>
                  </a:tcPr>
                </a:tc>
                <a:extLst>
                  <a:ext uri="{0D108BD9-81ED-4DB2-BD59-A6C34878D82A}">
                    <a16:rowId xmlns:a16="http://schemas.microsoft.com/office/drawing/2014/main" val="233358417"/>
                  </a:ext>
                </a:extLst>
              </a:tr>
              <a:tr h="1524817">
                <a:tc>
                  <a:txBody>
                    <a:bodyPr/>
                    <a:lstStyle/>
                    <a:p>
                      <a:pPr>
                        <a:lnSpc>
                          <a:spcPct val="115000"/>
                        </a:lnSpc>
                        <a:spcAft>
                          <a:spcPts val="0"/>
                        </a:spcAft>
                      </a:pPr>
                      <a:r>
                        <a:rPr lang="en-GB" sz="2400" dirty="0">
                          <a:solidFill>
                            <a:schemeClr val="tx1"/>
                          </a:solidFill>
                          <a:effectLst/>
                        </a:rPr>
                        <a:t>Future Perfect</a:t>
                      </a:r>
                      <a:endParaRPr lang="ro-RO"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nSpc>
                          <a:spcPct val="100000"/>
                        </a:lnSpc>
                        <a:spcAft>
                          <a:spcPts val="0"/>
                        </a:spcAft>
                      </a:pPr>
                      <a:r>
                        <a:rPr lang="en-GB" sz="2400" dirty="0">
                          <a:solidFill>
                            <a:schemeClr val="tx1"/>
                          </a:solidFill>
                          <a:effectLst/>
                        </a:rPr>
                        <a:t>A: He will have read.</a:t>
                      </a:r>
                      <a:endParaRPr lang="ro-RO" sz="2400" dirty="0">
                        <a:solidFill>
                          <a:schemeClr val="tx1"/>
                        </a:solidFill>
                        <a:effectLst/>
                      </a:endParaRPr>
                    </a:p>
                    <a:p>
                      <a:pPr>
                        <a:lnSpc>
                          <a:spcPct val="100000"/>
                        </a:lnSpc>
                        <a:spcAft>
                          <a:spcPts val="0"/>
                        </a:spcAft>
                      </a:pPr>
                      <a:r>
                        <a:rPr lang="en-GB" sz="2400" dirty="0">
                          <a:solidFill>
                            <a:schemeClr val="tx1"/>
                          </a:solidFill>
                          <a:effectLst/>
                        </a:rPr>
                        <a:t>N: He will not have read.</a:t>
                      </a:r>
                      <a:endParaRPr lang="ro-RO" sz="2400" dirty="0">
                        <a:solidFill>
                          <a:schemeClr val="tx1"/>
                        </a:solidFill>
                        <a:effectLst/>
                      </a:endParaRPr>
                    </a:p>
                    <a:p>
                      <a:pPr>
                        <a:lnSpc>
                          <a:spcPct val="100000"/>
                        </a:lnSpc>
                        <a:spcAft>
                          <a:spcPts val="0"/>
                        </a:spcAft>
                      </a:pPr>
                      <a:r>
                        <a:rPr lang="en-GB" sz="2400" dirty="0">
                          <a:solidFill>
                            <a:schemeClr val="tx1"/>
                          </a:solidFill>
                          <a:effectLst/>
                        </a:rPr>
                        <a:t>Q: Will he have read?</a:t>
                      </a:r>
                      <a:endParaRPr lang="ro-RO"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342900" lvl="0" indent="-342900">
                        <a:lnSpc>
                          <a:spcPct val="100000"/>
                        </a:lnSpc>
                        <a:spcAft>
                          <a:spcPts val="0"/>
                        </a:spcAft>
                        <a:buFont typeface="Wingdings" panose="05000000000000000000" pitchFamily="2" charset="2"/>
                        <a:buChar char=""/>
                      </a:pPr>
                      <a:r>
                        <a:rPr lang="en-GB" sz="2400" dirty="0">
                          <a:solidFill>
                            <a:schemeClr val="tx1"/>
                          </a:solidFill>
                          <a:effectLst/>
                        </a:rPr>
                        <a:t>action that will be finished by a certain time in the future</a:t>
                      </a:r>
                      <a:endParaRPr lang="ro-RO"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40000"/>
                        <a:lumOff val="60000"/>
                      </a:schemeClr>
                    </a:solidFill>
                  </a:tcPr>
                </a:tc>
                <a:tc>
                  <a:txBody>
                    <a:bodyPr/>
                    <a:lstStyle/>
                    <a:p>
                      <a:pPr>
                        <a:lnSpc>
                          <a:spcPct val="100000"/>
                        </a:lnSpc>
                        <a:spcAft>
                          <a:spcPts val="0"/>
                        </a:spcAft>
                      </a:pPr>
                      <a:r>
                        <a:rPr lang="en-GB" sz="2400" dirty="0">
                          <a:solidFill>
                            <a:schemeClr val="tx1"/>
                          </a:solidFill>
                          <a:effectLst/>
                        </a:rPr>
                        <a:t>by Monday, in a week, by …o’clock</a:t>
                      </a:r>
                      <a:endParaRPr lang="ro-RO"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40000"/>
                        <a:lumOff val="60000"/>
                      </a:schemeClr>
                    </a:solidFill>
                  </a:tcPr>
                </a:tc>
                <a:extLst>
                  <a:ext uri="{0D108BD9-81ED-4DB2-BD59-A6C34878D82A}">
                    <a16:rowId xmlns:a16="http://schemas.microsoft.com/office/drawing/2014/main" val="1797294818"/>
                  </a:ext>
                </a:extLst>
              </a:tr>
              <a:tr h="2297689">
                <a:tc>
                  <a:txBody>
                    <a:bodyPr/>
                    <a:lstStyle/>
                    <a:p>
                      <a:pPr>
                        <a:lnSpc>
                          <a:spcPct val="115000"/>
                        </a:lnSpc>
                        <a:spcAft>
                          <a:spcPts val="0"/>
                        </a:spcAft>
                      </a:pPr>
                      <a:r>
                        <a:rPr lang="en-GB" sz="2400">
                          <a:solidFill>
                            <a:schemeClr val="tx1"/>
                          </a:solidFill>
                          <a:effectLst/>
                        </a:rPr>
                        <a:t>Future Perfect Continuous</a:t>
                      </a:r>
                      <a:endParaRPr lang="ro-RO"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nSpc>
                          <a:spcPct val="100000"/>
                        </a:lnSpc>
                        <a:spcAft>
                          <a:spcPts val="0"/>
                        </a:spcAft>
                      </a:pPr>
                      <a:r>
                        <a:rPr lang="en-GB" sz="2400" dirty="0">
                          <a:solidFill>
                            <a:schemeClr val="tx1"/>
                          </a:solidFill>
                          <a:effectLst/>
                        </a:rPr>
                        <a:t>A: He will have been reading.</a:t>
                      </a:r>
                      <a:endParaRPr lang="ro-RO" sz="2400" dirty="0">
                        <a:solidFill>
                          <a:schemeClr val="tx1"/>
                        </a:solidFill>
                        <a:effectLst/>
                      </a:endParaRPr>
                    </a:p>
                    <a:p>
                      <a:pPr>
                        <a:lnSpc>
                          <a:spcPct val="100000"/>
                        </a:lnSpc>
                        <a:spcAft>
                          <a:spcPts val="0"/>
                        </a:spcAft>
                      </a:pPr>
                      <a:r>
                        <a:rPr lang="en-GB" sz="2400" dirty="0">
                          <a:solidFill>
                            <a:schemeClr val="tx1"/>
                          </a:solidFill>
                          <a:effectLst/>
                        </a:rPr>
                        <a:t>N: He will not have been reading.</a:t>
                      </a:r>
                      <a:endParaRPr lang="ro-RO" sz="2400" dirty="0">
                        <a:solidFill>
                          <a:schemeClr val="tx1"/>
                        </a:solidFill>
                        <a:effectLst/>
                      </a:endParaRPr>
                    </a:p>
                    <a:p>
                      <a:pPr>
                        <a:lnSpc>
                          <a:spcPct val="100000"/>
                        </a:lnSpc>
                        <a:spcAft>
                          <a:spcPts val="0"/>
                        </a:spcAft>
                      </a:pPr>
                      <a:r>
                        <a:rPr lang="en-GB" sz="2400" dirty="0">
                          <a:solidFill>
                            <a:schemeClr val="tx1"/>
                          </a:solidFill>
                          <a:effectLst/>
                        </a:rPr>
                        <a:t>Q: Will he have been reading?	</a:t>
                      </a:r>
                      <a:endParaRPr lang="ro-RO"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342900" lvl="0" indent="-342900">
                        <a:lnSpc>
                          <a:spcPct val="100000"/>
                        </a:lnSpc>
                        <a:spcAft>
                          <a:spcPts val="0"/>
                        </a:spcAft>
                        <a:buFont typeface="Wingdings" panose="05000000000000000000" pitchFamily="2" charset="2"/>
                        <a:buChar char=""/>
                      </a:pPr>
                      <a:r>
                        <a:rPr lang="en-GB" sz="2400" dirty="0">
                          <a:solidFill>
                            <a:schemeClr val="tx1"/>
                          </a:solidFill>
                          <a:effectLst/>
                        </a:rPr>
                        <a:t>action taking place before a certain time in the future</a:t>
                      </a:r>
                      <a:endParaRPr lang="ro-RO" sz="2400" dirty="0">
                        <a:solidFill>
                          <a:schemeClr val="tx1"/>
                        </a:solidFill>
                        <a:effectLst/>
                      </a:endParaRPr>
                    </a:p>
                    <a:p>
                      <a:pPr marL="342900" lvl="0" indent="-342900">
                        <a:lnSpc>
                          <a:spcPct val="100000"/>
                        </a:lnSpc>
                        <a:spcAft>
                          <a:spcPts val="0"/>
                        </a:spcAft>
                        <a:buFont typeface="Wingdings" panose="05000000000000000000" pitchFamily="2" charset="2"/>
                        <a:buChar char=""/>
                      </a:pPr>
                      <a:r>
                        <a:rPr lang="en-GB" sz="2400" dirty="0">
                          <a:solidFill>
                            <a:schemeClr val="tx1"/>
                          </a:solidFill>
                          <a:effectLst/>
                        </a:rPr>
                        <a:t>putting emphasis on the course of an action</a:t>
                      </a:r>
                      <a:endParaRPr lang="ro-RO"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40000"/>
                        <a:lumOff val="60000"/>
                      </a:schemeClr>
                    </a:solidFill>
                  </a:tcPr>
                </a:tc>
                <a:tc>
                  <a:txBody>
                    <a:bodyPr/>
                    <a:lstStyle/>
                    <a:p>
                      <a:pPr>
                        <a:lnSpc>
                          <a:spcPct val="100000"/>
                        </a:lnSpc>
                        <a:spcAft>
                          <a:spcPts val="0"/>
                        </a:spcAft>
                      </a:pPr>
                      <a:r>
                        <a:rPr lang="en-GB" sz="2400" dirty="0">
                          <a:solidFill>
                            <a:schemeClr val="tx1"/>
                          </a:solidFill>
                          <a:effectLst/>
                        </a:rPr>
                        <a:t>for …, the last couple of hours, all day long</a:t>
                      </a:r>
                      <a:endParaRPr lang="ro-RO"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40000"/>
                        <a:lumOff val="60000"/>
                      </a:schemeClr>
                    </a:solidFill>
                  </a:tcPr>
                </a:tc>
                <a:extLst>
                  <a:ext uri="{0D108BD9-81ED-4DB2-BD59-A6C34878D82A}">
                    <a16:rowId xmlns:a16="http://schemas.microsoft.com/office/drawing/2014/main" val="360884109"/>
                  </a:ext>
                </a:extLst>
              </a:tr>
            </a:tbl>
          </a:graphicData>
        </a:graphic>
      </p:graphicFrame>
    </p:spTree>
    <p:extLst>
      <p:ext uri="{BB962C8B-B14F-4D97-AF65-F5344CB8AC3E}">
        <p14:creationId xmlns:p14="http://schemas.microsoft.com/office/powerpoint/2010/main" val="5226238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97003ED9-4FD2-4FDB-AFAF-AF52AE89BD19}"/>
              </a:ext>
            </a:extLst>
          </p:cNvPr>
          <p:cNvGraphicFramePr>
            <a:graphicFrameLocks noGrp="1"/>
          </p:cNvGraphicFramePr>
          <p:nvPr>
            <p:extLst>
              <p:ext uri="{D42A27DB-BD31-4B8C-83A1-F6EECF244321}">
                <p14:modId xmlns:p14="http://schemas.microsoft.com/office/powerpoint/2010/main" val="2211375595"/>
              </p:ext>
            </p:extLst>
          </p:nvPr>
        </p:nvGraphicFramePr>
        <p:xfrm>
          <a:off x="240144" y="249382"/>
          <a:ext cx="11702472" cy="6363854"/>
        </p:xfrm>
        <a:graphic>
          <a:graphicData uri="http://schemas.openxmlformats.org/drawingml/2006/table">
            <a:tbl>
              <a:tblPr firstRow="1" firstCol="1" bandRow="1">
                <a:tableStyleId>{5C22544A-7EE6-4342-B048-85BDC9FD1C3A}</a:tableStyleId>
              </a:tblPr>
              <a:tblGrid>
                <a:gridCol w="2511061">
                  <a:extLst>
                    <a:ext uri="{9D8B030D-6E8A-4147-A177-3AD203B41FA5}">
                      <a16:colId xmlns:a16="http://schemas.microsoft.com/office/drawing/2014/main" val="488184441"/>
                    </a:ext>
                  </a:extLst>
                </a:gridCol>
                <a:gridCol w="2563022">
                  <a:extLst>
                    <a:ext uri="{9D8B030D-6E8A-4147-A177-3AD203B41FA5}">
                      <a16:colId xmlns:a16="http://schemas.microsoft.com/office/drawing/2014/main" val="3213194246"/>
                    </a:ext>
                  </a:extLst>
                </a:gridCol>
                <a:gridCol w="4385319">
                  <a:extLst>
                    <a:ext uri="{9D8B030D-6E8A-4147-A177-3AD203B41FA5}">
                      <a16:colId xmlns:a16="http://schemas.microsoft.com/office/drawing/2014/main" val="3240871366"/>
                    </a:ext>
                  </a:extLst>
                </a:gridCol>
                <a:gridCol w="2243070">
                  <a:extLst>
                    <a:ext uri="{9D8B030D-6E8A-4147-A177-3AD203B41FA5}">
                      <a16:colId xmlns:a16="http://schemas.microsoft.com/office/drawing/2014/main" val="2932564961"/>
                    </a:ext>
                  </a:extLst>
                </a:gridCol>
              </a:tblGrid>
              <a:tr h="3539772">
                <a:tc>
                  <a:txBody>
                    <a:bodyPr/>
                    <a:lstStyle/>
                    <a:p>
                      <a:pPr>
                        <a:lnSpc>
                          <a:spcPct val="115000"/>
                        </a:lnSpc>
                        <a:spcAft>
                          <a:spcPts val="0"/>
                        </a:spcAft>
                      </a:pPr>
                      <a:r>
                        <a:rPr lang="en-GB" sz="2000">
                          <a:solidFill>
                            <a:schemeClr val="tx1"/>
                          </a:solidFill>
                          <a:effectLst/>
                        </a:rPr>
                        <a:t>Conditional I</a:t>
                      </a:r>
                      <a:endParaRPr lang="ro-RO"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nSpc>
                          <a:spcPct val="115000"/>
                        </a:lnSpc>
                        <a:spcAft>
                          <a:spcPts val="0"/>
                        </a:spcAft>
                      </a:pPr>
                      <a:r>
                        <a:rPr lang="en-GB" sz="2000" b="0" dirty="0">
                          <a:solidFill>
                            <a:schemeClr val="tx1"/>
                          </a:solidFill>
                          <a:effectLst/>
                        </a:rPr>
                        <a:t>A: He would read.</a:t>
                      </a:r>
                      <a:endParaRPr lang="ro-RO" sz="2000" b="0" dirty="0">
                        <a:solidFill>
                          <a:schemeClr val="tx1"/>
                        </a:solidFill>
                        <a:effectLst/>
                      </a:endParaRPr>
                    </a:p>
                    <a:p>
                      <a:pPr>
                        <a:lnSpc>
                          <a:spcPct val="115000"/>
                        </a:lnSpc>
                        <a:spcAft>
                          <a:spcPts val="0"/>
                        </a:spcAft>
                      </a:pPr>
                      <a:r>
                        <a:rPr lang="en-GB" sz="2000" b="0" dirty="0">
                          <a:solidFill>
                            <a:schemeClr val="tx1"/>
                          </a:solidFill>
                          <a:effectLst/>
                        </a:rPr>
                        <a:t>N: He would not read.</a:t>
                      </a:r>
                      <a:endParaRPr lang="ro-RO" sz="2000" b="0" dirty="0">
                        <a:solidFill>
                          <a:schemeClr val="tx1"/>
                        </a:solidFill>
                        <a:effectLst/>
                      </a:endParaRPr>
                    </a:p>
                    <a:p>
                      <a:pPr>
                        <a:lnSpc>
                          <a:spcPct val="115000"/>
                        </a:lnSpc>
                        <a:spcAft>
                          <a:spcPts val="0"/>
                        </a:spcAft>
                      </a:pPr>
                      <a:r>
                        <a:rPr lang="en-GB" sz="2000" b="0" dirty="0">
                          <a:solidFill>
                            <a:schemeClr val="tx1"/>
                          </a:solidFill>
                          <a:effectLst/>
                        </a:rPr>
                        <a:t>Q: Would he read?	</a:t>
                      </a:r>
                      <a:endParaRPr lang="ro-RO" sz="2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342900" lvl="0" indent="-342900">
                        <a:lnSpc>
                          <a:spcPct val="115000"/>
                        </a:lnSpc>
                        <a:spcAft>
                          <a:spcPts val="0"/>
                        </a:spcAft>
                        <a:buFont typeface="Wingdings" panose="05000000000000000000" pitchFamily="2" charset="2"/>
                        <a:buChar char=""/>
                      </a:pPr>
                      <a:r>
                        <a:rPr lang="en-GB" sz="2000" b="0" dirty="0">
                          <a:solidFill>
                            <a:schemeClr val="tx1"/>
                          </a:solidFill>
                          <a:effectLst/>
                        </a:rPr>
                        <a:t>action that might take place</a:t>
                      </a:r>
                      <a:endParaRPr lang="ro-RO" sz="2000" b="0" dirty="0">
                        <a:solidFill>
                          <a:schemeClr val="tx1"/>
                        </a:solidFill>
                        <a:effectLst/>
                      </a:endParaRPr>
                    </a:p>
                    <a:p>
                      <a:pPr marL="342900" lvl="0" indent="-342900">
                        <a:lnSpc>
                          <a:spcPct val="115000"/>
                        </a:lnSpc>
                        <a:spcAft>
                          <a:spcPts val="0"/>
                        </a:spcAft>
                        <a:buFont typeface="Wingdings" panose="05000000000000000000" pitchFamily="2" charset="2"/>
                        <a:buChar char=""/>
                      </a:pPr>
                      <a:r>
                        <a:rPr lang="en-GB" sz="2000" b="0" dirty="0">
                          <a:solidFill>
                            <a:schemeClr val="tx1"/>
                          </a:solidFill>
                          <a:effectLst/>
                        </a:rPr>
                        <a:t>if sentences type II (If I were you, I would go home.)</a:t>
                      </a:r>
                      <a:endParaRPr lang="ro-RO" sz="2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40000"/>
                        <a:lumOff val="60000"/>
                      </a:schemeClr>
                    </a:solidFill>
                  </a:tcPr>
                </a:tc>
                <a:tc>
                  <a:txBody>
                    <a:bodyPr/>
                    <a:lstStyle/>
                    <a:p>
                      <a:pPr indent="448310">
                        <a:lnSpc>
                          <a:spcPct val="115000"/>
                        </a:lnSpc>
                        <a:spcAft>
                          <a:spcPts val="0"/>
                        </a:spcAft>
                      </a:pPr>
                      <a:r>
                        <a:rPr lang="en-GB" sz="2000" dirty="0">
                          <a:solidFill>
                            <a:schemeClr val="tx1"/>
                          </a:solidFill>
                          <a:effectLst/>
                        </a:rPr>
                        <a:t> </a:t>
                      </a:r>
                      <a:endParaRPr lang="ro-RO"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40000"/>
                        <a:lumOff val="60000"/>
                      </a:schemeClr>
                    </a:solidFill>
                  </a:tcPr>
                </a:tc>
                <a:extLst>
                  <a:ext uri="{0D108BD9-81ED-4DB2-BD59-A6C34878D82A}">
                    <a16:rowId xmlns:a16="http://schemas.microsoft.com/office/drawing/2014/main" val="2588366381"/>
                  </a:ext>
                </a:extLst>
              </a:tr>
              <a:tr h="2824082">
                <a:tc>
                  <a:txBody>
                    <a:bodyPr/>
                    <a:lstStyle/>
                    <a:p>
                      <a:pPr>
                        <a:lnSpc>
                          <a:spcPct val="115000"/>
                        </a:lnSpc>
                        <a:spcAft>
                          <a:spcPts val="0"/>
                        </a:spcAft>
                      </a:pPr>
                      <a:r>
                        <a:rPr lang="en-GB" sz="2000" dirty="0">
                          <a:solidFill>
                            <a:schemeClr val="tx1"/>
                          </a:solidFill>
                          <a:effectLst/>
                        </a:rPr>
                        <a:t>Conditional II</a:t>
                      </a:r>
                      <a:endParaRPr lang="ro-RO"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nSpc>
                          <a:spcPct val="115000"/>
                        </a:lnSpc>
                        <a:spcAft>
                          <a:spcPts val="0"/>
                        </a:spcAft>
                      </a:pPr>
                      <a:r>
                        <a:rPr lang="en-GB" sz="2000" dirty="0">
                          <a:solidFill>
                            <a:schemeClr val="tx1"/>
                          </a:solidFill>
                          <a:effectLst/>
                        </a:rPr>
                        <a:t>A: He would have read.</a:t>
                      </a:r>
                      <a:endParaRPr lang="ro-RO" sz="2000" dirty="0">
                        <a:solidFill>
                          <a:schemeClr val="tx1"/>
                        </a:solidFill>
                        <a:effectLst/>
                      </a:endParaRPr>
                    </a:p>
                    <a:p>
                      <a:pPr>
                        <a:lnSpc>
                          <a:spcPct val="115000"/>
                        </a:lnSpc>
                        <a:spcAft>
                          <a:spcPts val="0"/>
                        </a:spcAft>
                      </a:pPr>
                      <a:r>
                        <a:rPr lang="en-GB" sz="2000" dirty="0">
                          <a:solidFill>
                            <a:schemeClr val="tx1"/>
                          </a:solidFill>
                          <a:effectLst/>
                        </a:rPr>
                        <a:t>N: He would not have read.</a:t>
                      </a:r>
                      <a:endParaRPr lang="ro-RO" sz="2000" dirty="0">
                        <a:solidFill>
                          <a:schemeClr val="tx1"/>
                        </a:solidFill>
                        <a:effectLst/>
                      </a:endParaRPr>
                    </a:p>
                    <a:p>
                      <a:pPr>
                        <a:lnSpc>
                          <a:spcPct val="115000"/>
                        </a:lnSpc>
                        <a:spcAft>
                          <a:spcPts val="0"/>
                        </a:spcAft>
                      </a:pPr>
                      <a:r>
                        <a:rPr lang="en-GB" sz="2000" dirty="0">
                          <a:solidFill>
                            <a:schemeClr val="tx1"/>
                          </a:solidFill>
                          <a:effectLst/>
                        </a:rPr>
                        <a:t>Q: Would he have read?</a:t>
                      </a:r>
                      <a:endParaRPr lang="ro-RO"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342900" lvl="0" indent="-342900">
                        <a:lnSpc>
                          <a:spcPct val="115000"/>
                        </a:lnSpc>
                        <a:spcAft>
                          <a:spcPts val="0"/>
                        </a:spcAft>
                        <a:buFont typeface="Wingdings" panose="05000000000000000000" pitchFamily="2" charset="2"/>
                        <a:buChar char=""/>
                      </a:pPr>
                      <a:r>
                        <a:rPr lang="en-GB" sz="2000" dirty="0">
                          <a:solidFill>
                            <a:schemeClr val="tx1"/>
                          </a:solidFill>
                          <a:effectLst/>
                        </a:rPr>
                        <a:t>action that might have taken place in the past</a:t>
                      </a:r>
                      <a:endParaRPr lang="ro-RO" sz="2000" dirty="0">
                        <a:solidFill>
                          <a:schemeClr val="tx1"/>
                        </a:solidFill>
                        <a:effectLst/>
                      </a:endParaRPr>
                    </a:p>
                    <a:p>
                      <a:pPr marL="342900" lvl="0" indent="-342900">
                        <a:lnSpc>
                          <a:spcPct val="115000"/>
                        </a:lnSpc>
                        <a:spcAft>
                          <a:spcPts val="0"/>
                        </a:spcAft>
                        <a:buFont typeface="Wingdings" panose="05000000000000000000" pitchFamily="2" charset="2"/>
                        <a:buChar char=""/>
                      </a:pPr>
                      <a:r>
                        <a:rPr lang="en-GB" sz="2000" dirty="0">
                          <a:solidFill>
                            <a:schemeClr val="tx1"/>
                          </a:solidFill>
                          <a:effectLst/>
                        </a:rPr>
                        <a:t>if sentences type III (If I had seen that, I would have helped.)</a:t>
                      </a:r>
                      <a:endParaRPr lang="ro-RO"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40000"/>
                        <a:lumOff val="60000"/>
                      </a:schemeClr>
                    </a:solidFill>
                  </a:tcPr>
                </a:tc>
                <a:tc>
                  <a:txBody>
                    <a:bodyPr/>
                    <a:lstStyle/>
                    <a:p>
                      <a:pPr indent="448310">
                        <a:lnSpc>
                          <a:spcPct val="115000"/>
                        </a:lnSpc>
                        <a:spcAft>
                          <a:spcPts val="0"/>
                        </a:spcAft>
                      </a:pPr>
                      <a:r>
                        <a:rPr lang="en-GB" sz="2000" dirty="0">
                          <a:solidFill>
                            <a:schemeClr val="tx1"/>
                          </a:solidFill>
                          <a:effectLst/>
                        </a:rPr>
                        <a:t> </a:t>
                      </a:r>
                      <a:endParaRPr lang="ro-RO"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40000"/>
                        <a:lumOff val="60000"/>
                      </a:schemeClr>
                    </a:solidFill>
                  </a:tcPr>
                </a:tc>
                <a:extLst>
                  <a:ext uri="{0D108BD9-81ED-4DB2-BD59-A6C34878D82A}">
                    <a16:rowId xmlns:a16="http://schemas.microsoft.com/office/drawing/2014/main" val="4068691386"/>
                  </a:ext>
                </a:extLst>
              </a:tr>
            </a:tbl>
          </a:graphicData>
        </a:graphic>
      </p:graphicFrame>
    </p:spTree>
    <p:extLst>
      <p:ext uri="{BB962C8B-B14F-4D97-AF65-F5344CB8AC3E}">
        <p14:creationId xmlns:p14="http://schemas.microsoft.com/office/powerpoint/2010/main" val="36601074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85FA4-9C71-4427-9CCA-067F679FFC5E}"/>
              </a:ext>
            </a:extLst>
          </p:cNvPr>
          <p:cNvSpPr>
            <a:spLocks noGrp="1"/>
          </p:cNvSpPr>
          <p:nvPr>
            <p:ph type="title"/>
          </p:nvPr>
        </p:nvSpPr>
        <p:spPr/>
        <p:txBody>
          <a:bodyPr>
            <a:normAutofit fontScale="90000"/>
          </a:bodyPr>
          <a:lstStyle/>
          <a:p>
            <a:r>
              <a:rPr lang="en-GB" b="1" dirty="0"/>
              <a:t>Using Verbs Correctly</a:t>
            </a:r>
            <a:br>
              <a:rPr lang="ro-RO" dirty="0"/>
            </a:br>
            <a:endParaRPr lang="ro-RO" dirty="0"/>
          </a:p>
        </p:txBody>
      </p:sp>
      <p:sp>
        <p:nvSpPr>
          <p:cNvPr id="3" name="Content Placeholder 2">
            <a:extLst>
              <a:ext uri="{FF2B5EF4-FFF2-40B4-BE49-F238E27FC236}">
                <a16:creationId xmlns:a16="http://schemas.microsoft.com/office/drawing/2014/main" id="{C7EFAACE-881E-4E67-924D-6FF8723B5928}"/>
              </a:ext>
            </a:extLst>
          </p:cNvPr>
          <p:cNvSpPr>
            <a:spLocks noGrp="1"/>
          </p:cNvSpPr>
          <p:nvPr>
            <p:ph idx="1"/>
          </p:nvPr>
        </p:nvSpPr>
        <p:spPr/>
        <p:txBody>
          <a:bodyPr>
            <a:normAutofit/>
          </a:bodyPr>
          <a:lstStyle/>
          <a:p>
            <a:pPr lvl="0"/>
            <a:r>
              <a:rPr lang="en-GB" sz="3200" i="1" dirty="0"/>
              <a:t>The Verb Tenses </a:t>
            </a:r>
            <a:endParaRPr lang="ro-RO" sz="3200" i="1" dirty="0"/>
          </a:p>
          <a:p>
            <a:pPr lvl="0"/>
            <a:r>
              <a:rPr lang="en-GB" sz="3200" i="1" dirty="0"/>
              <a:t>Using Verb Moods</a:t>
            </a:r>
            <a:endParaRPr lang="ro-RO" sz="3200" dirty="0"/>
          </a:p>
          <a:p>
            <a:pPr marL="0" lvl="0" indent="0">
              <a:buNone/>
            </a:pPr>
            <a:endParaRPr lang="en-GB" sz="3200" i="1" dirty="0"/>
          </a:p>
        </p:txBody>
      </p:sp>
    </p:spTree>
    <p:extLst>
      <p:ext uri="{BB962C8B-B14F-4D97-AF65-F5344CB8AC3E}">
        <p14:creationId xmlns:p14="http://schemas.microsoft.com/office/powerpoint/2010/main" val="9212427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562FDFE-70F6-4C03-8CB2-21126629FBE8}"/>
              </a:ext>
            </a:extLst>
          </p:cNvPr>
          <p:cNvPicPr>
            <a:picLocks noChangeAspect="1"/>
          </p:cNvPicPr>
          <p:nvPr/>
        </p:nvPicPr>
        <p:blipFill>
          <a:blip r:embed="rId2"/>
          <a:stretch>
            <a:fillRect/>
          </a:stretch>
        </p:blipFill>
        <p:spPr>
          <a:xfrm>
            <a:off x="150016" y="219158"/>
            <a:ext cx="11891967" cy="6419683"/>
          </a:xfrm>
          <a:prstGeom prst="rect">
            <a:avLst/>
          </a:prstGeom>
        </p:spPr>
      </p:pic>
    </p:spTree>
    <p:extLst>
      <p:ext uri="{BB962C8B-B14F-4D97-AF65-F5344CB8AC3E}">
        <p14:creationId xmlns:p14="http://schemas.microsoft.com/office/powerpoint/2010/main" val="6613445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B38CAA-519F-43E5-98A4-37E9C234E8F0}"/>
              </a:ext>
            </a:extLst>
          </p:cNvPr>
          <p:cNvPicPr>
            <a:picLocks noChangeAspect="1"/>
          </p:cNvPicPr>
          <p:nvPr/>
        </p:nvPicPr>
        <p:blipFill>
          <a:blip r:embed="rId2"/>
          <a:stretch>
            <a:fillRect/>
          </a:stretch>
        </p:blipFill>
        <p:spPr>
          <a:xfrm>
            <a:off x="1165844" y="227295"/>
            <a:ext cx="9421071" cy="6336791"/>
          </a:xfrm>
          <a:prstGeom prst="rect">
            <a:avLst/>
          </a:prstGeom>
        </p:spPr>
      </p:pic>
    </p:spTree>
    <p:extLst>
      <p:ext uri="{BB962C8B-B14F-4D97-AF65-F5344CB8AC3E}">
        <p14:creationId xmlns:p14="http://schemas.microsoft.com/office/powerpoint/2010/main" val="10879527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8CF67E2-9BBD-43B7-8F2F-1A8BA3A7EE7D}"/>
              </a:ext>
            </a:extLst>
          </p:cNvPr>
          <p:cNvPicPr>
            <a:picLocks noChangeAspect="1"/>
          </p:cNvPicPr>
          <p:nvPr/>
        </p:nvPicPr>
        <p:blipFill>
          <a:blip r:embed="rId3"/>
          <a:stretch>
            <a:fillRect/>
          </a:stretch>
        </p:blipFill>
        <p:spPr>
          <a:xfrm>
            <a:off x="203200" y="158360"/>
            <a:ext cx="11761595" cy="6454875"/>
          </a:xfrm>
          <a:prstGeom prst="rect">
            <a:avLst/>
          </a:prstGeom>
        </p:spPr>
      </p:pic>
    </p:spTree>
    <p:extLst>
      <p:ext uri="{BB962C8B-B14F-4D97-AF65-F5344CB8AC3E}">
        <p14:creationId xmlns:p14="http://schemas.microsoft.com/office/powerpoint/2010/main" val="27495045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DC05B0D-5787-43FF-BDA3-E6354CCFC9E6}"/>
              </a:ext>
            </a:extLst>
          </p:cNvPr>
          <p:cNvPicPr>
            <a:picLocks noChangeAspect="1"/>
          </p:cNvPicPr>
          <p:nvPr/>
        </p:nvPicPr>
        <p:blipFill>
          <a:blip r:embed="rId2"/>
          <a:stretch>
            <a:fillRect/>
          </a:stretch>
        </p:blipFill>
        <p:spPr>
          <a:xfrm>
            <a:off x="297037" y="184343"/>
            <a:ext cx="11597925" cy="6489314"/>
          </a:xfrm>
          <a:prstGeom prst="rect">
            <a:avLst/>
          </a:prstGeom>
        </p:spPr>
      </p:pic>
    </p:spTree>
    <p:extLst>
      <p:ext uri="{BB962C8B-B14F-4D97-AF65-F5344CB8AC3E}">
        <p14:creationId xmlns:p14="http://schemas.microsoft.com/office/powerpoint/2010/main" val="22984658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17C6662-5340-4796-A1DE-DFBFE29CBF7D}"/>
              </a:ext>
            </a:extLst>
          </p:cNvPr>
          <p:cNvSpPr>
            <a:spLocks noGrp="1"/>
          </p:cNvSpPr>
          <p:nvPr>
            <p:ph type="title"/>
          </p:nvPr>
        </p:nvSpPr>
        <p:spPr/>
        <p:txBody>
          <a:bodyPr/>
          <a:lstStyle/>
          <a:p>
            <a:r>
              <a:rPr lang="ro-RO" dirty="0">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n</a:t>
            </a:r>
            <a:r>
              <a:rPr lang="ro-RO" dirty="0" err="1">
                <a:latin typeface="Times New Roman" panose="02020603050405020304" pitchFamily="18" charset="0"/>
                <a:cs typeface="Times New Roman" panose="02020603050405020304" pitchFamily="18" charset="0"/>
              </a:rPr>
              <a:t>structions</a:t>
            </a:r>
            <a:r>
              <a:rPr lang="ro-RO" dirty="0">
                <a:latin typeface="Times New Roman" panose="02020603050405020304" pitchFamily="18" charset="0"/>
                <a:cs typeface="Times New Roman" panose="02020603050405020304" pitchFamily="18" charset="0"/>
              </a:rPr>
              <a:t>, </a:t>
            </a:r>
            <a:r>
              <a:rPr lang="ro-RO" dirty="0" err="1">
                <a:latin typeface="Times New Roman" panose="02020603050405020304" pitchFamily="18" charset="0"/>
                <a:cs typeface="Times New Roman" panose="02020603050405020304" pitchFamily="18" charset="0"/>
              </a:rPr>
              <a:t>commentaries</a:t>
            </a:r>
            <a:r>
              <a:rPr lang="ro-RO" dirty="0">
                <a:latin typeface="Times New Roman" panose="02020603050405020304" pitchFamily="18" charset="0"/>
                <a:cs typeface="Times New Roman" panose="02020603050405020304" pitchFamily="18" charset="0"/>
              </a:rPr>
              <a:t>, </a:t>
            </a:r>
            <a:r>
              <a:rPr lang="ro-RO" dirty="0" err="1">
                <a:latin typeface="Times New Roman" panose="02020603050405020304" pitchFamily="18" charset="0"/>
                <a:cs typeface="Times New Roman" panose="02020603050405020304" pitchFamily="18" charset="0"/>
              </a:rPr>
              <a:t>stories</a:t>
            </a:r>
            <a:r>
              <a:rPr lang="ro-RO" dirty="0">
                <a:latin typeface="Times New Roman" panose="02020603050405020304" pitchFamily="18" charset="0"/>
                <a:cs typeface="Times New Roman" panose="02020603050405020304" pitchFamily="18" charset="0"/>
              </a:rPr>
              <a:t> </a:t>
            </a:r>
          </a:p>
        </p:txBody>
      </p:sp>
      <p:sp>
        <p:nvSpPr>
          <p:cNvPr id="4" name="Content Placeholder 3">
            <a:extLst>
              <a:ext uri="{FF2B5EF4-FFF2-40B4-BE49-F238E27FC236}">
                <a16:creationId xmlns:a16="http://schemas.microsoft.com/office/drawing/2014/main" id="{A1188E03-71A3-4408-8845-577F6C1A21C8}"/>
              </a:ext>
            </a:extLst>
          </p:cNvPr>
          <p:cNvSpPr>
            <a:spLocks noGrp="1"/>
          </p:cNvSpPr>
          <p:nvPr>
            <p:ph idx="1"/>
          </p:nvPr>
        </p:nvSpPr>
        <p:spPr/>
        <p:txBody>
          <a:bodyPr>
            <a:normAutofit/>
          </a:bodyPr>
          <a:lstStyle/>
          <a:p>
            <a:pPr marL="0" indent="0">
              <a:buNone/>
            </a:pPr>
            <a:r>
              <a:rPr lang="en-US" sz="2400" dirty="0">
                <a:latin typeface="Times New Roman" panose="02020603050405020304" pitchFamily="18" charset="0"/>
                <a:cs typeface="Times New Roman" panose="02020603050405020304" pitchFamily="18" charset="0"/>
              </a:rPr>
              <a:t>Present tenses </a:t>
            </a:r>
            <a:r>
              <a:rPr lang="ro-RO"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common in </a:t>
            </a:r>
            <a:r>
              <a:rPr lang="en-US" sz="2400" b="1" dirty="0">
                <a:latin typeface="Times New Roman" panose="02020603050405020304" pitchFamily="18" charset="0"/>
                <a:cs typeface="Times New Roman" panose="02020603050405020304" pitchFamily="18" charset="0"/>
              </a:rPr>
              <a:t>instructions</a:t>
            </a: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commentaries</a:t>
            </a:r>
            <a:r>
              <a:rPr lang="en-US" sz="2400" dirty="0">
                <a:latin typeface="Times New Roman" panose="02020603050405020304" pitchFamily="18" charset="0"/>
                <a:cs typeface="Times New Roman" panose="02020603050405020304" pitchFamily="18" charset="0"/>
              </a:rPr>
              <a:t> and </a:t>
            </a:r>
            <a:r>
              <a:rPr lang="en-US" sz="2400" b="1" dirty="0">
                <a:latin typeface="Times New Roman" panose="02020603050405020304" pitchFamily="18" charset="0"/>
                <a:cs typeface="Times New Roman" panose="02020603050405020304" pitchFamily="18" charset="0"/>
              </a:rPr>
              <a:t>stories</a:t>
            </a:r>
            <a:r>
              <a:rPr lang="en-US" sz="2400" dirty="0">
                <a:latin typeface="Times New Roman" panose="02020603050405020304" pitchFamily="18" charset="0"/>
                <a:cs typeface="Times New Roman" panose="02020603050405020304" pitchFamily="18" charset="0"/>
              </a:rPr>
              <a:t>. The simple present is used for</a:t>
            </a:r>
            <a:r>
              <a:rPr lang="ro-RO"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things that happen one after another, and the present progressive for longer background situations.</a:t>
            </a: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r>
              <a:rPr lang="en-US" sz="2400" dirty="0">
                <a:solidFill>
                  <a:srgbClr val="00B050"/>
                </a:solidFill>
                <a:latin typeface="Times New Roman" panose="02020603050405020304" pitchFamily="18" charset="0"/>
                <a:cs typeface="Times New Roman" panose="02020603050405020304" pitchFamily="18" charset="0"/>
              </a:rPr>
              <a:t>I </a:t>
            </a:r>
            <a:r>
              <a:rPr lang="en-US" sz="2400" b="1" dirty="0">
                <a:solidFill>
                  <a:srgbClr val="00B050"/>
                </a:solidFill>
                <a:latin typeface="Times New Roman" panose="02020603050405020304" pitchFamily="18" charset="0"/>
                <a:cs typeface="Times New Roman" panose="02020603050405020304" pitchFamily="18" charset="0"/>
              </a:rPr>
              <a:t>put</a:t>
            </a:r>
            <a:r>
              <a:rPr lang="en-US" sz="2400" dirty="0">
                <a:solidFill>
                  <a:srgbClr val="00B050"/>
                </a:solidFill>
                <a:latin typeface="Times New Roman" panose="02020603050405020304" pitchFamily="18" charset="0"/>
                <a:cs typeface="Times New Roman" panose="02020603050405020304" pitchFamily="18" charset="0"/>
              </a:rPr>
              <a:t> some butter in a frying pan. While the butter </a:t>
            </a:r>
            <a:r>
              <a:rPr lang="en-US" sz="2400" b="1" dirty="0">
                <a:solidFill>
                  <a:srgbClr val="00B050"/>
                </a:solidFill>
                <a:latin typeface="Times New Roman" panose="02020603050405020304" pitchFamily="18" charset="0"/>
                <a:cs typeface="Times New Roman" panose="02020603050405020304" pitchFamily="18" charset="0"/>
              </a:rPr>
              <a:t>is</a:t>
            </a:r>
            <a:r>
              <a:rPr lang="en-US" sz="2400" dirty="0">
                <a:solidFill>
                  <a:srgbClr val="00B050"/>
                </a:solidFill>
                <a:latin typeface="Times New Roman" panose="02020603050405020304" pitchFamily="18" charset="0"/>
                <a:cs typeface="Times New Roman" panose="02020603050405020304" pitchFamily="18" charset="0"/>
              </a:rPr>
              <a:t> </a:t>
            </a:r>
            <a:r>
              <a:rPr lang="en-US" sz="2400" b="1" dirty="0">
                <a:solidFill>
                  <a:srgbClr val="00B050"/>
                </a:solidFill>
                <a:latin typeface="Times New Roman" panose="02020603050405020304" pitchFamily="18" charset="0"/>
                <a:cs typeface="Times New Roman" panose="02020603050405020304" pitchFamily="18" charset="0"/>
              </a:rPr>
              <a:t>melting</a:t>
            </a:r>
            <a:r>
              <a:rPr lang="en-US" sz="2400" dirty="0">
                <a:solidFill>
                  <a:srgbClr val="00B050"/>
                </a:solidFill>
                <a:latin typeface="Times New Roman" panose="02020603050405020304" pitchFamily="18" charset="0"/>
                <a:cs typeface="Times New Roman" panose="02020603050405020304" pitchFamily="18" charset="0"/>
              </a:rPr>
              <a:t>, I </a:t>
            </a:r>
            <a:r>
              <a:rPr lang="en-US" sz="2400" b="1" dirty="0">
                <a:solidFill>
                  <a:srgbClr val="00B050"/>
                </a:solidFill>
                <a:latin typeface="Times New Roman" panose="02020603050405020304" pitchFamily="18" charset="0"/>
                <a:cs typeface="Times New Roman" panose="02020603050405020304" pitchFamily="18" charset="0"/>
              </a:rPr>
              <a:t>break</a:t>
            </a:r>
            <a:r>
              <a:rPr lang="en-US" sz="2400" dirty="0">
                <a:solidFill>
                  <a:srgbClr val="00B050"/>
                </a:solidFill>
                <a:latin typeface="Times New Roman" panose="02020603050405020304" pitchFamily="18" charset="0"/>
                <a:cs typeface="Times New Roman" panose="02020603050405020304" pitchFamily="18" charset="0"/>
              </a:rPr>
              <a:t> three eggs into a bowl and beat them ... </a:t>
            </a:r>
          </a:p>
          <a:p>
            <a:pPr marL="0" indent="0">
              <a:buNone/>
            </a:pPr>
            <a:endParaRPr lang="ro-RO" sz="2000" dirty="0">
              <a:solidFill>
                <a:srgbClr val="00B050"/>
              </a:solidFill>
            </a:endParaRPr>
          </a:p>
        </p:txBody>
      </p:sp>
    </p:spTree>
    <p:extLst>
      <p:ext uri="{BB962C8B-B14F-4D97-AF65-F5344CB8AC3E}">
        <p14:creationId xmlns:p14="http://schemas.microsoft.com/office/powerpoint/2010/main" val="23087781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93787-4EC0-48E4-B0E1-79583E988F2B}"/>
              </a:ext>
            </a:extLst>
          </p:cNvPr>
          <p:cNvSpPr>
            <a:spLocks noGrp="1"/>
          </p:cNvSpPr>
          <p:nvPr>
            <p:ph type="title"/>
          </p:nvPr>
        </p:nvSpPr>
        <p:spPr>
          <a:xfrm>
            <a:off x="1243861" y="448631"/>
            <a:ext cx="9850581" cy="687442"/>
          </a:xfrm>
        </p:spPr>
        <p:txBody>
          <a:bodyPr>
            <a:normAutofit fontScale="90000"/>
          </a:bodyPr>
          <a:lstStyle/>
          <a:p>
            <a:pPr algn="ctr"/>
            <a:r>
              <a:rPr lang="en-US" dirty="0">
                <a:latin typeface="Times New Roman" panose="02020603050405020304" pitchFamily="18" charset="0"/>
                <a:cs typeface="Times New Roman" panose="02020603050405020304" pitchFamily="18" charset="0"/>
              </a:rPr>
              <a:t>More about </a:t>
            </a:r>
            <a:r>
              <a:rPr lang="en-US" b="1" dirty="0">
                <a:latin typeface="Times New Roman" panose="02020603050405020304" pitchFamily="18" charset="0"/>
                <a:cs typeface="Times New Roman" panose="02020603050405020304" pitchFamily="18" charset="0"/>
              </a:rPr>
              <a:t>present</a:t>
            </a:r>
            <a:r>
              <a:rPr lang="en-US" dirty="0">
                <a:latin typeface="Times New Roman" panose="02020603050405020304" pitchFamily="18" charset="0"/>
                <a:cs typeface="Times New Roman" panose="02020603050405020304" pitchFamily="18" charset="0"/>
              </a:rPr>
              <a:t> tenses</a:t>
            </a:r>
            <a:endParaRPr lang="ro-RO"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51B589A4-C570-4F62-B2D2-8D3512E4E075}"/>
              </a:ext>
            </a:extLst>
          </p:cNvPr>
          <p:cNvSpPr>
            <a:spLocks noGrp="1"/>
          </p:cNvSpPr>
          <p:nvPr>
            <p:ph idx="1"/>
          </p:nvPr>
        </p:nvSpPr>
        <p:spPr>
          <a:xfrm>
            <a:off x="475488" y="1136073"/>
            <a:ext cx="11387328" cy="5350071"/>
          </a:xfrm>
        </p:spPr>
        <p:txBody>
          <a:bodyPr>
            <a:normAutofit lnSpcReduction="10000"/>
          </a:bodyPr>
          <a:lstStyle/>
          <a:p>
            <a:pPr marL="0" indent="0">
              <a:buNone/>
            </a:pPr>
            <a:r>
              <a:rPr lang="en-US" sz="2000" b="1" dirty="0">
                <a:solidFill>
                  <a:srgbClr val="00B0F0"/>
                </a:solidFill>
                <a:latin typeface="Times New Roman" panose="02020603050405020304" pitchFamily="18" charset="0"/>
                <a:cs typeface="Times New Roman" panose="02020603050405020304" pitchFamily="18" charset="0"/>
              </a:rPr>
              <a:t>repeated actions </a:t>
            </a:r>
            <a:r>
              <a:rPr lang="en-US" sz="2000" dirty="0">
                <a:latin typeface="Times New Roman" panose="02020603050405020304" pitchFamily="18" charset="0"/>
                <a:cs typeface="Times New Roman" panose="02020603050405020304" pitchFamily="18" charset="0"/>
              </a:rPr>
              <a:t>Repeated actions just around the moment of speaking: </a:t>
            </a:r>
            <a:r>
              <a:rPr lang="en-US" sz="2000" b="1" dirty="0">
                <a:latin typeface="Times New Roman" panose="02020603050405020304" pitchFamily="18" charset="0"/>
                <a:cs typeface="Times New Roman" panose="02020603050405020304" pitchFamily="18" charset="0"/>
              </a:rPr>
              <a:t>present progressive</a:t>
            </a:r>
            <a:r>
              <a:rPr lang="en-US" sz="2000" dirty="0">
                <a:latin typeface="Times New Roman" panose="02020603050405020304" pitchFamily="18" charset="0"/>
                <a:cs typeface="Times New Roman" panose="02020603050405020304" pitchFamily="18" charset="0"/>
              </a:rPr>
              <a:t>.</a:t>
            </a:r>
          </a:p>
          <a:p>
            <a:pPr marL="0" indent="0">
              <a:buNone/>
            </a:pPr>
            <a:r>
              <a:rPr lang="en-US" sz="2000" dirty="0">
                <a:latin typeface="Times New Roman" panose="02020603050405020304" pitchFamily="18" charset="0"/>
                <a:cs typeface="Times New Roman" panose="02020603050405020304" pitchFamily="18" charset="0"/>
              </a:rPr>
              <a:t>Other repeated actions: </a:t>
            </a:r>
            <a:r>
              <a:rPr lang="en-US" sz="2000" b="1" dirty="0">
                <a:latin typeface="Times New Roman" panose="02020603050405020304" pitchFamily="18" charset="0"/>
                <a:cs typeface="Times New Roman" panose="02020603050405020304" pitchFamily="18" charset="0"/>
              </a:rPr>
              <a:t>simple present</a:t>
            </a:r>
            <a:r>
              <a:rPr lang="en-US" sz="2000" dirty="0">
                <a:latin typeface="Times New Roman" panose="02020603050405020304" pitchFamily="18" charset="0"/>
                <a:cs typeface="Times New Roman" panose="02020603050405020304" pitchFamily="18" charset="0"/>
              </a:rPr>
              <a:t>.</a:t>
            </a:r>
          </a:p>
          <a:p>
            <a:pPr marL="0" indent="0">
              <a:buNone/>
            </a:pPr>
            <a:r>
              <a:rPr lang="en-US" sz="2000" dirty="0">
                <a:solidFill>
                  <a:srgbClr val="00B050"/>
                </a:solidFill>
                <a:latin typeface="Times New Roman" panose="02020603050405020304" pitchFamily="18" charset="0"/>
                <a:cs typeface="Times New Roman" panose="02020603050405020304" pitchFamily="18" charset="0"/>
              </a:rPr>
              <a:t>Why </a:t>
            </a:r>
            <a:r>
              <a:rPr lang="ro-RO" sz="2000" b="1" dirty="0" err="1">
                <a:solidFill>
                  <a:srgbClr val="00B050"/>
                </a:solidFill>
                <a:latin typeface="Times New Roman" panose="02020603050405020304" pitchFamily="18" charset="0"/>
                <a:cs typeface="Times New Roman" panose="02020603050405020304" pitchFamily="18" charset="0"/>
              </a:rPr>
              <a:t>is</a:t>
            </a:r>
            <a:r>
              <a:rPr lang="en-US" sz="2000" dirty="0">
                <a:solidFill>
                  <a:srgbClr val="00B050"/>
                </a:solidFill>
                <a:latin typeface="Times New Roman" panose="02020603050405020304" pitchFamily="18" charset="0"/>
                <a:cs typeface="Times New Roman" panose="02020603050405020304" pitchFamily="18" charset="0"/>
              </a:rPr>
              <a:t> he </a:t>
            </a:r>
            <a:r>
              <a:rPr lang="en-US" sz="2000" b="1" dirty="0">
                <a:solidFill>
                  <a:srgbClr val="00B050"/>
                </a:solidFill>
                <a:latin typeface="Times New Roman" panose="02020603050405020304" pitchFamily="18" charset="0"/>
                <a:cs typeface="Times New Roman" panose="02020603050405020304" pitchFamily="18" charset="0"/>
              </a:rPr>
              <a:t>hitting</a:t>
            </a:r>
            <a:r>
              <a:rPr lang="en-US" sz="2000" dirty="0">
                <a:solidFill>
                  <a:srgbClr val="00B050"/>
                </a:solidFill>
                <a:latin typeface="Times New Roman" panose="02020603050405020304" pitchFamily="18" charset="0"/>
                <a:cs typeface="Times New Roman" panose="02020603050405020304" pitchFamily="18" charset="0"/>
              </a:rPr>
              <a:t> the dog? </a:t>
            </a:r>
            <a:r>
              <a:rPr lang="ro-RO" sz="2000" dirty="0">
                <a:solidFill>
                  <a:srgbClr val="00B050"/>
                </a:solidFill>
                <a:latin typeface="Times New Roman" panose="02020603050405020304" pitchFamily="18" charset="0"/>
                <a:cs typeface="Times New Roman" panose="02020603050405020304" pitchFamily="18" charset="0"/>
              </a:rPr>
              <a:t>			J</a:t>
            </a:r>
            <a:r>
              <a:rPr lang="en-US" sz="2000" dirty="0" err="1">
                <a:solidFill>
                  <a:srgbClr val="00B050"/>
                </a:solidFill>
                <a:latin typeface="Times New Roman" panose="02020603050405020304" pitchFamily="18" charset="0"/>
                <a:cs typeface="Times New Roman" panose="02020603050405020304" pitchFamily="18" charset="0"/>
              </a:rPr>
              <a:t>ake'</a:t>
            </a:r>
            <a:r>
              <a:rPr lang="en-US" sz="2000" b="1" dirty="0" err="1">
                <a:solidFill>
                  <a:srgbClr val="00B050"/>
                </a:solidFill>
                <a:latin typeface="Times New Roman" panose="02020603050405020304" pitchFamily="18" charset="0"/>
                <a:cs typeface="Times New Roman" panose="02020603050405020304" pitchFamily="18" charset="0"/>
              </a:rPr>
              <a:t>s</a:t>
            </a:r>
            <a:r>
              <a:rPr lang="en-US" sz="2000" dirty="0">
                <a:solidFill>
                  <a:srgbClr val="00B050"/>
                </a:solidFill>
                <a:latin typeface="Times New Roman" panose="02020603050405020304" pitchFamily="18" charset="0"/>
                <a:cs typeface="Times New Roman" panose="02020603050405020304" pitchFamily="18" charset="0"/>
              </a:rPr>
              <a:t> </a:t>
            </a:r>
            <a:r>
              <a:rPr lang="en-US" sz="2000" b="1" dirty="0">
                <a:solidFill>
                  <a:srgbClr val="00B050"/>
                </a:solidFill>
                <a:latin typeface="Times New Roman" panose="02020603050405020304" pitchFamily="18" charset="0"/>
                <a:cs typeface="Times New Roman" panose="02020603050405020304" pitchFamily="18" charset="0"/>
              </a:rPr>
              <a:t>seeing</a:t>
            </a:r>
            <a:r>
              <a:rPr lang="en-US" sz="2000" dirty="0">
                <a:solidFill>
                  <a:srgbClr val="00B050"/>
                </a:solidFill>
                <a:latin typeface="Times New Roman" panose="02020603050405020304" pitchFamily="18" charset="0"/>
                <a:cs typeface="Times New Roman" panose="02020603050405020304" pitchFamily="18" charset="0"/>
              </a:rPr>
              <a:t> a lot of Felicity these days.</a:t>
            </a:r>
          </a:p>
          <a:p>
            <a:pPr marL="0" indent="0">
              <a:buNone/>
            </a:pPr>
            <a:r>
              <a:rPr lang="en-US" sz="2000" dirty="0">
                <a:solidFill>
                  <a:srgbClr val="00B050"/>
                </a:solidFill>
                <a:latin typeface="Times New Roman" panose="02020603050405020304" pitchFamily="18" charset="0"/>
                <a:cs typeface="Times New Roman" panose="02020603050405020304" pitchFamily="18" charset="0"/>
              </a:rPr>
              <a:t>I </a:t>
            </a:r>
            <a:r>
              <a:rPr lang="en-US" sz="2000" b="1" dirty="0">
                <a:solidFill>
                  <a:srgbClr val="00B050"/>
                </a:solidFill>
                <a:latin typeface="Times New Roman" panose="02020603050405020304" pitchFamily="18" charset="0"/>
                <a:cs typeface="Times New Roman" panose="02020603050405020304" pitchFamily="18" charset="0"/>
              </a:rPr>
              <a:t>go</a:t>
            </a:r>
            <a:r>
              <a:rPr lang="en-US" sz="2000" dirty="0">
                <a:solidFill>
                  <a:srgbClr val="00B050"/>
                </a:solidFill>
                <a:latin typeface="Times New Roman" panose="02020603050405020304" pitchFamily="18" charset="0"/>
                <a:cs typeface="Times New Roman" panose="02020603050405020304" pitchFamily="18" charset="0"/>
              </a:rPr>
              <a:t> to the mountains about twice a year. </a:t>
            </a:r>
            <a:r>
              <a:rPr lang="ro-RO" sz="2000" dirty="0">
                <a:solidFill>
                  <a:srgbClr val="00B050"/>
                </a:solidFill>
                <a:latin typeface="Times New Roman" panose="02020603050405020304" pitchFamily="18" charset="0"/>
                <a:cs typeface="Times New Roman" panose="02020603050405020304" pitchFamily="18" charset="0"/>
              </a:rPr>
              <a:t>		</a:t>
            </a:r>
            <a:r>
              <a:rPr lang="en-US" sz="2000" dirty="0">
                <a:solidFill>
                  <a:srgbClr val="00B050"/>
                </a:solidFill>
                <a:latin typeface="Times New Roman" panose="02020603050405020304" pitchFamily="18" charset="0"/>
                <a:cs typeface="Times New Roman" panose="02020603050405020304" pitchFamily="18" charset="0"/>
              </a:rPr>
              <a:t>Water </a:t>
            </a:r>
            <a:r>
              <a:rPr lang="en-US" sz="2000" b="1" dirty="0">
                <a:solidFill>
                  <a:srgbClr val="00B050"/>
                </a:solidFill>
                <a:latin typeface="Times New Roman" panose="02020603050405020304" pitchFamily="18" charset="0"/>
                <a:cs typeface="Times New Roman" panose="02020603050405020304" pitchFamily="18" charset="0"/>
              </a:rPr>
              <a:t>boils</a:t>
            </a:r>
            <a:r>
              <a:rPr lang="en-US" sz="2000" dirty="0">
                <a:solidFill>
                  <a:srgbClr val="00B050"/>
                </a:solidFill>
                <a:latin typeface="Times New Roman" panose="02020603050405020304" pitchFamily="18" charset="0"/>
                <a:cs typeface="Times New Roman" panose="02020603050405020304" pitchFamily="18" charset="0"/>
              </a:rPr>
              <a:t> at 100" Celsius.</a:t>
            </a:r>
          </a:p>
          <a:p>
            <a:pPr marL="0" indent="0">
              <a:buNone/>
            </a:pPr>
            <a:endParaRPr lang="en-US" sz="2000" dirty="0">
              <a:solidFill>
                <a:srgbClr val="00B050"/>
              </a:solidFill>
              <a:latin typeface="Times New Roman" panose="02020603050405020304" pitchFamily="18" charset="0"/>
              <a:cs typeface="Times New Roman" panose="02020603050405020304" pitchFamily="18" charset="0"/>
            </a:endParaRPr>
          </a:p>
          <a:p>
            <a:pPr marL="0" indent="0">
              <a:buNone/>
            </a:pPr>
            <a:r>
              <a:rPr lang="en-US" sz="2000" b="1" dirty="0">
                <a:solidFill>
                  <a:srgbClr val="00B0F0"/>
                </a:solidFill>
                <a:latin typeface="Times New Roman" panose="02020603050405020304" pitchFamily="18" charset="0"/>
                <a:cs typeface="Times New Roman" panose="02020603050405020304" pitchFamily="18" charset="0"/>
              </a:rPr>
              <a:t>changes</a:t>
            </a:r>
            <a:r>
              <a:rPr lang="en-US" sz="2000" dirty="0">
                <a:latin typeface="Times New Roman" panose="02020603050405020304" pitchFamily="18" charset="0"/>
                <a:cs typeface="Times New Roman" panose="02020603050405020304" pitchFamily="18" charset="0"/>
              </a:rPr>
              <a:t> We use the </a:t>
            </a:r>
            <a:r>
              <a:rPr lang="en-US" sz="2000" b="1" dirty="0">
                <a:latin typeface="Times New Roman" panose="02020603050405020304" pitchFamily="18" charset="0"/>
                <a:cs typeface="Times New Roman" panose="02020603050405020304" pitchFamily="18" charset="0"/>
              </a:rPr>
              <a:t>present progressive </a:t>
            </a:r>
            <a:r>
              <a:rPr lang="en-US" sz="2000" dirty="0">
                <a:latin typeface="Times New Roman" panose="02020603050405020304" pitchFamily="18" charset="0"/>
                <a:cs typeface="Times New Roman" panose="02020603050405020304" pitchFamily="18" charset="0"/>
              </a:rPr>
              <a:t>for changing and developing situations, even if these are</a:t>
            </a:r>
            <a:r>
              <a:rPr lang="ro-RO"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not just around the moment of speaking.</a:t>
            </a:r>
          </a:p>
          <a:p>
            <a:pPr marL="0" indent="0">
              <a:buNone/>
            </a:pPr>
            <a:r>
              <a:rPr lang="en-US" sz="2000" dirty="0">
                <a:solidFill>
                  <a:srgbClr val="00B050"/>
                </a:solidFill>
                <a:latin typeface="Times New Roman" panose="02020603050405020304" pitchFamily="18" charset="0"/>
                <a:cs typeface="Times New Roman" panose="02020603050405020304" pitchFamily="18" charset="0"/>
              </a:rPr>
              <a:t>The political situation </a:t>
            </a:r>
            <a:r>
              <a:rPr lang="en-US" sz="2000" b="1" dirty="0">
                <a:solidFill>
                  <a:srgbClr val="00B050"/>
                </a:solidFill>
                <a:latin typeface="Times New Roman" panose="02020603050405020304" pitchFamily="18" charset="0"/>
                <a:cs typeface="Times New Roman" panose="02020603050405020304" pitchFamily="18" charset="0"/>
              </a:rPr>
              <a:t>is getting </a:t>
            </a:r>
            <a:r>
              <a:rPr lang="en-US" sz="2000" dirty="0">
                <a:solidFill>
                  <a:srgbClr val="00B050"/>
                </a:solidFill>
                <a:latin typeface="Times New Roman" panose="02020603050405020304" pitchFamily="18" charset="0"/>
                <a:cs typeface="Times New Roman" panose="02020603050405020304" pitchFamily="18" charset="0"/>
              </a:rPr>
              <a:t>worse. Children </a:t>
            </a:r>
            <a:r>
              <a:rPr lang="en-US" sz="2000" b="1" dirty="0">
                <a:solidFill>
                  <a:srgbClr val="00B050"/>
                </a:solidFill>
                <a:latin typeface="Times New Roman" panose="02020603050405020304" pitchFamily="18" charset="0"/>
                <a:cs typeface="Times New Roman" panose="02020603050405020304" pitchFamily="18" charset="0"/>
              </a:rPr>
              <a:t>are growing </a:t>
            </a:r>
            <a:r>
              <a:rPr lang="en-US" sz="2000" dirty="0">
                <a:solidFill>
                  <a:srgbClr val="00B050"/>
                </a:solidFill>
                <a:latin typeface="Times New Roman" panose="02020603050405020304" pitchFamily="18" charset="0"/>
                <a:cs typeface="Times New Roman" panose="02020603050405020304" pitchFamily="18" charset="0"/>
              </a:rPr>
              <a:t>up faster.</a:t>
            </a:r>
          </a:p>
          <a:p>
            <a:pPr marL="0" indent="0">
              <a:buNone/>
            </a:pPr>
            <a:r>
              <a:rPr lang="en-US" sz="2000" dirty="0">
                <a:solidFill>
                  <a:srgbClr val="00B050"/>
                </a:solidFill>
                <a:latin typeface="Times New Roman" panose="02020603050405020304" pitchFamily="18" charset="0"/>
                <a:cs typeface="Times New Roman" panose="02020603050405020304" pitchFamily="18" charset="0"/>
              </a:rPr>
              <a:t>Scientists say the universe </a:t>
            </a:r>
            <a:r>
              <a:rPr lang="en-US" sz="2000" b="1" dirty="0">
                <a:solidFill>
                  <a:srgbClr val="00B050"/>
                </a:solidFill>
                <a:latin typeface="Times New Roman" panose="02020603050405020304" pitchFamily="18" charset="0"/>
                <a:cs typeface="Times New Roman" panose="02020603050405020304" pitchFamily="18" charset="0"/>
              </a:rPr>
              <a:t>is expanding</a:t>
            </a:r>
            <a:r>
              <a:rPr lang="en-US" sz="2000" dirty="0">
                <a:solidFill>
                  <a:srgbClr val="00B050"/>
                </a:solidFill>
                <a:latin typeface="Times New Roman" panose="02020603050405020304" pitchFamily="18" charset="0"/>
                <a:cs typeface="Times New Roman" panose="02020603050405020304" pitchFamily="18" charset="0"/>
              </a:rPr>
              <a:t>, and has been since the beginning of time.</a:t>
            </a:r>
            <a:endParaRPr lang="ro-RO" sz="2000" dirty="0">
              <a:solidFill>
                <a:srgbClr val="00B050"/>
              </a:solidFill>
              <a:latin typeface="Times New Roman" panose="02020603050405020304" pitchFamily="18" charset="0"/>
              <a:cs typeface="Times New Roman" panose="02020603050405020304" pitchFamily="18" charset="0"/>
            </a:endParaRPr>
          </a:p>
          <a:p>
            <a:pPr marL="0" indent="0">
              <a:buNone/>
            </a:pPr>
            <a:endParaRPr lang="en-US" sz="2000" dirty="0">
              <a:solidFill>
                <a:srgbClr val="00B050"/>
              </a:solidFill>
              <a:latin typeface="Times New Roman" panose="02020603050405020304" pitchFamily="18" charset="0"/>
              <a:cs typeface="Times New Roman" panose="02020603050405020304" pitchFamily="18" charset="0"/>
            </a:endParaRPr>
          </a:p>
          <a:p>
            <a:pPr marL="0" indent="0">
              <a:buNone/>
            </a:pPr>
            <a:r>
              <a:rPr lang="en-US" sz="2000" b="1" dirty="0">
                <a:solidFill>
                  <a:srgbClr val="00B0F0"/>
                </a:solidFill>
                <a:latin typeface="Times New Roman" panose="02020603050405020304" pitchFamily="18" charset="0"/>
                <a:cs typeface="Times New Roman" panose="02020603050405020304" pitchFamily="18" charset="0"/>
              </a:rPr>
              <a:t>not around the moment of speaking </a:t>
            </a:r>
            <a:r>
              <a:rPr lang="en-US" sz="2000" dirty="0">
                <a:latin typeface="Times New Roman" panose="02020603050405020304" pitchFamily="18" charset="0"/>
                <a:cs typeface="Times New Roman" panose="02020603050405020304" pitchFamily="18" charset="0"/>
              </a:rPr>
              <a:t>The </a:t>
            </a:r>
            <a:r>
              <a:rPr lang="en-US" sz="2000" b="1" dirty="0">
                <a:latin typeface="Times New Roman" panose="02020603050405020304" pitchFamily="18" charset="0"/>
                <a:cs typeface="Times New Roman" panose="02020603050405020304" pitchFamily="18" charset="0"/>
              </a:rPr>
              <a:t>simple present </a:t>
            </a:r>
            <a:r>
              <a:rPr lang="en-US" sz="2000" dirty="0">
                <a:latin typeface="Times New Roman" panose="02020603050405020304" pitchFamily="18" charset="0"/>
                <a:cs typeface="Times New Roman" panose="02020603050405020304" pitchFamily="18" charset="0"/>
              </a:rPr>
              <a:t>and </a:t>
            </a:r>
            <a:r>
              <a:rPr lang="en-US" sz="2000" b="1" dirty="0">
                <a:latin typeface="Times New Roman" panose="02020603050405020304" pitchFamily="18" charset="0"/>
                <a:cs typeface="Times New Roman" panose="02020603050405020304" pitchFamily="18" charset="0"/>
              </a:rPr>
              <a:t>present progressive </a:t>
            </a:r>
            <a:r>
              <a:rPr lang="en-US" sz="2000" dirty="0">
                <a:latin typeface="Times New Roman" panose="02020603050405020304" pitchFamily="18" charset="0"/>
                <a:cs typeface="Times New Roman" panose="02020603050405020304" pitchFamily="18" charset="0"/>
              </a:rPr>
              <a:t>can be used together</a:t>
            </a:r>
            <a:r>
              <a:rPr lang="ro-RO"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even when we are talking about things going on around other moments, not the moment of speaking.</a:t>
            </a:r>
          </a:p>
          <a:p>
            <a:pPr marL="0" indent="0">
              <a:buNone/>
            </a:pPr>
            <a:r>
              <a:rPr lang="en-US" sz="2000" dirty="0">
                <a:latin typeface="Times New Roman" panose="02020603050405020304" pitchFamily="18" charset="0"/>
                <a:cs typeface="Times New Roman" panose="02020603050405020304" pitchFamily="18" charset="0"/>
              </a:rPr>
              <a:t>This is common with </a:t>
            </a:r>
            <a:r>
              <a:rPr lang="en-US" sz="2000" b="1" i="1" dirty="0">
                <a:solidFill>
                  <a:srgbClr val="00B050"/>
                </a:solidFill>
                <a:latin typeface="Times New Roman" panose="02020603050405020304" pitchFamily="18" charset="0"/>
                <a:cs typeface="Times New Roman" panose="02020603050405020304" pitchFamily="18" charset="0"/>
              </a:rPr>
              <a:t>when</a:t>
            </a:r>
            <a:r>
              <a:rPr lang="en-US" sz="2000" dirty="0">
                <a:latin typeface="Times New Roman" panose="02020603050405020304" pitchFamily="18" charset="0"/>
                <a:cs typeface="Times New Roman" panose="02020603050405020304" pitchFamily="18" charset="0"/>
              </a:rPr>
              <a:t> (meaning</a:t>
            </a:r>
            <a:r>
              <a:rPr lang="ro-RO"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'whenever’).</a:t>
            </a:r>
          </a:p>
          <a:p>
            <a:pPr marL="0" indent="0">
              <a:buNone/>
            </a:pPr>
            <a:r>
              <a:rPr lang="ro-RO" sz="2000" dirty="0" err="1">
                <a:solidFill>
                  <a:srgbClr val="00B050"/>
                </a:solidFill>
                <a:latin typeface="Times New Roman" panose="02020603050405020304" pitchFamily="18" charset="0"/>
                <a:cs typeface="Times New Roman" panose="02020603050405020304" pitchFamily="18" charset="0"/>
              </a:rPr>
              <a:t>You</a:t>
            </a:r>
            <a:r>
              <a:rPr lang="en-US" sz="2000" dirty="0">
                <a:solidFill>
                  <a:srgbClr val="00B050"/>
                </a:solidFill>
                <a:latin typeface="Times New Roman" panose="02020603050405020304" pitchFamily="18" charset="0"/>
                <a:cs typeface="Times New Roman" panose="02020603050405020304" pitchFamily="18" charset="0"/>
              </a:rPr>
              <a:t> </a:t>
            </a:r>
            <a:r>
              <a:rPr lang="en-US" sz="2000" b="1" dirty="0">
                <a:solidFill>
                  <a:srgbClr val="00B050"/>
                </a:solidFill>
                <a:latin typeface="Times New Roman" panose="02020603050405020304" pitchFamily="18" charset="0"/>
                <a:cs typeface="Times New Roman" panose="02020603050405020304" pitchFamily="18" charset="0"/>
              </a:rPr>
              <a:t>look</a:t>
            </a:r>
            <a:r>
              <a:rPr lang="en-US" sz="2000" dirty="0">
                <a:solidFill>
                  <a:srgbClr val="00B050"/>
                </a:solidFill>
                <a:latin typeface="Times New Roman" panose="02020603050405020304" pitchFamily="18" charset="0"/>
                <a:cs typeface="Times New Roman" panose="02020603050405020304" pitchFamily="18" charset="0"/>
              </a:rPr>
              <a:t> lovely when you'</a:t>
            </a:r>
            <a:r>
              <a:rPr lang="en-US" sz="2000" b="1" dirty="0">
                <a:solidFill>
                  <a:srgbClr val="00B050"/>
                </a:solidFill>
                <a:latin typeface="Times New Roman" panose="02020603050405020304" pitchFamily="18" charset="0"/>
                <a:cs typeface="Times New Roman" panose="02020603050405020304" pitchFamily="18" charset="0"/>
              </a:rPr>
              <a:t>re smiling.		</a:t>
            </a:r>
            <a:r>
              <a:rPr lang="ro-RO" sz="2000" dirty="0">
                <a:solidFill>
                  <a:srgbClr val="00B050"/>
                </a:solidFill>
                <a:latin typeface="Times New Roman" panose="02020603050405020304" pitchFamily="18" charset="0"/>
                <a:cs typeface="Times New Roman" panose="02020603050405020304" pitchFamily="18" charset="0"/>
              </a:rPr>
              <a:t>W</a:t>
            </a:r>
            <a:r>
              <a:rPr lang="en-US" sz="2000" dirty="0">
                <a:solidFill>
                  <a:srgbClr val="00B050"/>
                </a:solidFill>
                <a:latin typeface="Times New Roman" panose="02020603050405020304" pitchFamily="18" charset="0"/>
                <a:cs typeface="Times New Roman" panose="02020603050405020304" pitchFamily="18" charset="0"/>
              </a:rPr>
              <a:t>hen the post </a:t>
            </a:r>
            <a:r>
              <a:rPr lang="en-US" sz="2000" b="1" dirty="0">
                <a:solidFill>
                  <a:srgbClr val="00B050"/>
                </a:solidFill>
                <a:latin typeface="Times New Roman" panose="02020603050405020304" pitchFamily="18" charset="0"/>
                <a:cs typeface="Times New Roman" panose="02020603050405020304" pitchFamily="18" charset="0"/>
              </a:rPr>
              <a:t>comes</a:t>
            </a:r>
            <a:r>
              <a:rPr lang="en-US" sz="2000" dirty="0">
                <a:solidFill>
                  <a:srgbClr val="00B050"/>
                </a:solidFill>
                <a:latin typeface="Times New Roman" panose="02020603050405020304" pitchFamily="18" charset="0"/>
                <a:cs typeface="Times New Roman" panose="02020603050405020304" pitchFamily="18" charset="0"/>
              </a:rPr>
              <a:t> </a:t>
            </a:r>
            <a:r>
              <a:rPr lang="en-US" sz="2000" b="1" dirty="0">
                <a:solidFill>
                  <a:srgbClr val="00B050"/>
                </a:solidFill>
                <a:latin typeface="Times New Roman" panose="02020603050405020304" pitchFamily="18" charset="0"/>
                <a:cs typeface="Times New Roman" panose="02020603050405020304" pitchFamily="18" charset="0"/>
              </a:rPr>
              <a:t>I'm</a:t>
            </a:r>
            <a:r>
              <a:rPr lang="en-US" sz="2000" dirty="0">
                <a:solidFill>
                  <a:srgbClr val="00B050"/>
                </a:solidFill>
                <a:latin typeface="Times New Roman" panose="02020603050405020304" pitchFamily="18" charset="0"/>
                <a:cs typeface="Times New Roman" panose="02020603050405020304" pitchFamily="18" charset="0"/>
              </a:rPr>
              <a:t> usually </a:t>
            </a:r>
            <a:r>
              <a:rPr lang="en-US" sz="2000" b="1" dirty="0">
                <a:solidFill>
                  <a:srgbClr val="00B050"/>
                </a:solidFill>
                <a:latin typeface="Times New Roman" panose="02020603050405020304" pitchFamily="18" charset="0"/>
                <a:cs typeface="Times New Roman" panose="02020603050405020304" pitchFamily="18" charset="0"/>
              </a:rPr>
              <a:t>having</a:t>
            </a:r>
            <a:r>
              <a:rPr lang="en-US" sz="2000" dirty="0">
                <a:solidFill>
                  <a:srgbClr val="00B050"/>
                </a:solidFill>
                <a:latin typeface="Times New Roman" panose="02020603050405020304" pitchFamily="18" charset="0"/>
                <a:cs typeface="Times New Roman" panose="02020603050405020304" pitchFamily="18" charset="0"/>
              </a:rPr>
              <a:t> breakfast.</a:t>
            </a:r>
            <a:endParaRPr lang="ro-RO" sz="2000"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45569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5B94C-6489-48D6-8D73-469612137888}"/>
              </a:ext>
            </a:extLst>
          </p:cNvPr>
          <p:cNvSpPr>
            <a:spLocks noGrp="1"/>
          </p:cNvSpPr>
          <p:nvPr>
            <p:ph type="title"/>
          </p:nvPr>
        </p:nvSpPr>
        <p:spPr>
          <a:xfrm>
            <a:off x="1066800" y="642594"/>
            <a:ext cx="10058400" cy="783870"/>
          </a:xfrm>
        </p:spPr>
        <p:txBody>
          <a:bodyPr/>
          <a:lstStyle/>
          <a:p>
            <a:pPr algn="ctr"/>
            <a:r>
              <a:rPr lang="ro-RO" dirty="0">
                <a:latin typeface="Times New Roman" panose="02020603050405020304" pitchFamily="18" charset="0"/>
                <a:cs typeface="Times New Roman" panose="02020603050405020304" pitchFamily="18" charset="0"/>
              </a:rPr>
              <a:t>More </a:t>
            </a:r>
            <a:r>
              <a:rPr lang="ro-RO" dirty="0" err="1">
                <a:latin typeface="Times New Roman" panose="02020603050405020304" pitchFamily="18" charset="0"/>
                <a:cs typeface="Times New Roman" panose="02020603050405020304" pitchFamily="18" charset="0"/>
              </a:rPr>
              <a:t>about</a:t>
            </a:r>
            <a:r>
              <a:rPr lang="ro-RO" dirty="0">
                <a:latin typeface="Times New Roman" panose="02020603050405020304" pitchFamily="18" charset="0"/>
                <a:cs typeface="Times New Roman" panose="02020603050405020304" pitchFamily="18" charset="0"/>
              </a:rPr>
              <a:t> </a:t>
            </a:r>
            <a:r>
              <a:rPr lang="ro-RO" b="1" dirty="0" err="1">
                <a:latin typeface="Times New Roman" panose="02020603050405020304" pitchFamily="18" charset="0"/>
                <a:cs typeface="Times New Roman" panose="02020603050405020304" pitchFamily="18" charset="0"/>
              </a:rPr>
              <a:t>present</a:t>
            </a:r>
            <a:r>
              <a:rPr lang="ro-RO" dirty="0">
                <a:latin typeface="Times New Roman" panose="02020603050405020304" pitchFamily="18" charset="0"/>
                <a:cs typeface="Times New Roman" panose="02020603050405020304" pitchFamily="18" charset="0"/>
              </a:rPr>
              <a:t> </a:t>
            </a:r>
            <a:r>
              <a:rPr lang="ro-RO" dirty="0" err="1">
                <a:latin typeface="Times New Roman" panose="02020603050405020304" pitchFamily="18" charset="0"/>
                <a:cs typeface="Times New Roman" panose="02020603050405020304" pitchFamily="18" charset="0"/>
              </a:rPr>
              <a:t>tenses</a:t>
            </a:r>
            <a:endParaRPr lang="ro-RO"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3B50346-D61E-408D-9896-835CD1101704}"/>
              </a:ext>
            </a:extLst>
          </p:cNvPr>
          <p:cNvSpPr>
            <a:spLocks noGrp="1"/>
          </p:cNvSpPr>
          <p:nvPr>
            <p:ph idx="1"/>
          </p:nvPr>
        </p:nvSpPr>
        <p:spPr>
          <a:xfrm>
            <a:off x="451104" y="1426464"/>
            <a:ext cx="11362944" cy="5059680"/>
          </a:xfrm>
        </p:spPr>
        <p:txBody>
          <a:bodyPr>
            <a:normAutofit/>
          </a:bodyPr>
          <a:lstStyle/>
          <a:p>
            <a:pPr marL="0" indent="0">
              <a:buNone/>
            </a:pPr>
            <a:endParaRPr lang="ro-RO" sz="2000" b="1" dirty="0">
              <a:solidFill>
                <a:srgbClr val="00B0F0"/>
              </a:solidFill>
              <a:latin typeface="Times New Roman" panose="02020603050405020304" pitchFamily="18" charset="0"/>
              <a:cs typeface="Times New Roman" panose="02020603050405020304" pitchFamily="18" charset="0"/>
            </a:endParaRPr>
          </a:p>
          <a:p>
            <a:pPr marL="0" indent="0">
              <a:buNone/>
            </a:pPr>
            <a:r>
              <a:rPr lang="en-US" sz="2000" b="1" dirty="0">
                <a:solidFill>
                  <a:srgbClr val="00B0F0"/>
                </a:solidFill>
                <a:latin typeface="Times New Roman" panose="02020603050405020304" pitchFamily="18" charset="0"/>
                <a:cs typeface="Times New Roman" panose="02020603050405020304" pitchFamily="18" charset="0"/>
              </a:rPr>
              <a:t>progressive with </a:t>
            </a:r>
            <a:r>
              <a:rPr lang="en-US" sz="2000" b="1" i="1" dirty="0">
                <a:solidFill>
                  <a:srgbClr val="00B0F0"/>
                </a:solidFill>
                <a:latin typeface="Times New Roman" panose="02020603050405020304" pitchFamily="18" charset="0"/>
                <a:cs typeface="Times New Roman" panose="02020603050405020304" pitchFamily="18" charset="0"/>
              </a:rPr>
              <a:t>always</a:t>
            </a:r>
            <a:r>
              <a:rPr lang="en-US" sz="2000" b="1" dirty="0">
                <a:solidFill>
                  <a:srgbClr val="00B0F0"/>
                </a:solidFill>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We can use a progressive form with </a:t>
            </a:r>
            <a:r>
              <a:rPr lang="en-US" sz="2000" b="1" i="1" dirty="0">
                <a:latin typeface="Times New Roman" panose="02020603050405020304" pitchFamily="18" charset="0"/>
                <a:cs typeface="Times New Roman" panose="02020603050405020304" pitchFamily="18" charset="0"/>
              </a:rPr>
              <a:t>always</a:t>
            </a:r>
            <a:r>
              <a:rPr lang="en-US" sz="2000" dirty="0">
                <a:latin typeface="Times New Roman" panose="02020603050405020304" pitchFamily="18" charset="0"/>
                <a:cs typeface="Times New Roman" panose="02020603050405020304" pitchFamily="18" charset="0"/>
              </a:rPr>
              <a:t> and similar words to talk about </a:t>
            </a:r>
            <a:r>
              <a:rPr lang="en-US" sz="2000" b="1" dirty="0">
                <a:latin typeface="Times New Roman" panose="02020603050405020304" pitchFamily="18" charset="0"/>
                <a:cs typeface="Times New Roman" panose="02020603050405020304" pitchFamily="18" charset="0"/>
              </a:rPr>
              <a:t>repeated</a:t>
            </a:r>
            <a:r>
              <a:rPr lang="en-US" sz="2000" dirty="0">
                <a:latin typeface="Times New Roman" panose="02020603050405020304" pitchFamily="18" charset="0"/>
                <a:cs typeface="Times New Roman" panose="02020603050405020304" pitchFamily="18" charset="0"/>
              </a:rPr>
              <a:t> but </a:t>
            </a:r>
            <a:r>
              <a:rPr lang="en-US" sz="2000" b="1" dirty="0">
                <a:latin typeface="Times New Roman" panose="02020603050405020304" pitchFamily="18" charset="0"/>
                <a:cs typeface="Times New Roman" panose="02020603050405020304" pitchFamily="18" charset="0"/>
              </a:rPr>
              <a:t>unpredictable</a:t>
            </a:r>
            <a:r>
              <a:rPr lang="en-US" sz="2000" dirty="0">
                <a:latin typeface="Times New Roman" panose="02020603050405020304" pitchFamily="18" charset="0"/>
                <a:cs typeface="Times New Roman" panose="02020603050405020304" pitchFamily="18" charset="0"/>
              </a:rPr>
              <a:t> or </a:t>
            </a:r>
            <a:r>
              <a:rPr lang="en-US" sz="2000" b="1" dirty="0">
                <a:latin typeface="Times New Roman" panose="02020603050405020304" pitchFamily="18" charset="0"/>
                <a:cs typeface="Times New Roman" panose="02020603050405020304" pitchFamily="18" charset="0"/>
              </a:rPr>
              <a:t>unplanned</a:t>
            </a:r>
            <a:r>
              <a:rPr lang="en-US" sz="2000" dirty="0">
                <a:latin typeface="Times New Roman" panose="02020603050405020304" pitchFamily="18" charset="0"/>
                <a:cs typeface="Times New Roman" panose="02020603050405020304" pitchFamily="18" charset="0"/>
              </a:rPr>
              <a:t> events.</a:t>
            </a:r>
          </a:p>
          <a:p>
            <a:pPr marL="0" indent="0">
              <a:buNone/>
            </a:pPr>
            <a:r>
              <a:rPr lang="en-US" sz="2000" dirty="0">
                <a:solidFill>
                  <a:srgbClr val="00B050"/>
                </a:solidFill>
                <a:latin typeface="Times New Roman" panose="02020603050405020304" pitchFamily="18" charset="0"/>
                <a:cs typeface="Times New Roman" panose="02020603050405020304" pitchFamily="18" charset="0"/>
              </a:rPr>
              <a:t>She'</a:t>
            </a:r>
            <a:r>
              <a:rPr lang="en-US" sz="2000" b="1" i="1" dirty="0">
                <a:solidFill>
                  <a:srgbClr val="00B050"/>
                </a:solidFill>
                <a:latin typeface="Times New Roman" panose="02020603050405020304" pitchFamily="18" charset="0"/>
                <a:cs typeface="Times New Roman" panose="02020603050405020304" pitchFamily="18" charset="0"/>
              </a:rPr>
              <a:t>s</a:t>
            </a:r>
            <a:r>
              <a:rPr lang="en-US" sz="2000" dirty="0">
                <a:solidFill>
                  <a:srgbClr val="00B050"/>
                </a:solidFill>
                <a:latin typeface="Times New Roman" panose="02020603050405020304" pitchFamily="18" charset="0"/>
                <a:cs typeface="Times New Roman" panose="02020603050405020304" pitchFamily="18" charset="0"/>
              </a:rPr>
              <a:t> </a:t>
            </a:r>
            <a:r>
              <a:rPr lang="en-US" sz="2000" b="1" i="1" dirty="0">
                <a:solidFill>
                  <a:srgbClr val="00B050"/>
                </a:solidFill>
                <a:latin typeface="Times New Roman" panose="02020603050405020304" pitchFamily="18" charset="0"/>
                <a:cs typeface="Times New Roman" panose="02020603050405020304" pitchFamily="18" charset="0"/>
              </a:rPr>
              <a:t>always turning up </a:t>
            </a:r>
            <a:r>
              <a:rPr lang="en-US" sz="2000" dirty="0">
                <a:solidFill>
                  <a:srgbClr val="00B050"/>
                </a:solidFill>
                <a:latin typeface="Times New Roman" panose="02020603050405020304" pitchFamily="18" charset="0"/>
                <a:cs typeface="Times New Roman" panose="02020603050405020304" pitchFamily="18" charset="0"/>
              </a:rPr>
              <a:t>with little presents for the children.</a:t>
            </a:r>
          </a:p>
          <a:p>
            <a:pPr marL="0" indent="0">
              <a:buNone/>
            </a:pPr>
            <a:r>
              <a:rPr lang="en-US" sz="2000" b="1" i="1" dirty="0">
                <a:solidFill>
                  <a:srgbClr val="00B050"/>
                </a:solidFill>
                <a:latin typeface="Times New Roman" panose="02020603050405020304" pitchFamily="18" charset="0"/>
                <a:cs typeface="Times New Roman" panose="02020603050405020304" pitchFamily="18" charset="0"/>
              </a:rPr>
              <a:t>I'm always running </a:t>
            </a:r>
            <a:r>
              <a:rPr lang="en-US" sz="2000" dirty="0">
                <a:solidFill>
                  <a:srgbClr val="00B050"/>
                </a:solidFill>
                <a:latin typeface="Times New Roman" panose="02020603050405020304" pitchFamily="18" charset="0"/>
                <a:cs typeface="Times New Roman" panose="02020603050405020304" pitchFamily="18" charset="0"/>
              </a:rPr>
              <a:t>into </a:t>
            </a:r>
            <a:r>
              <a:rPr lang="ro-RO" sz="2000" dirty="0">
                <a:solidFill>
                  <a:srgbClr val="00B050"/>
                </a:solidFill>
                <a:latin typeface="Times New Roman" panose="02020603050405020304" pitchFamily="18" charset="0"/>
                <a:cs typeface="Times New Roman" panose="02020603050405020304" pitchFamily="18" charset="0"/>
              </a:rPr>
              <a:t>J</a:t>
            </a:r>
            <a:r>
              <a:rPr lang="en-US" sz="2000" dirty="0" err="1">
                <a:solidFill>
                  <a:srgbClr val="00B050"/>
                </a:solidFill>
                <a:latin typeface="Times New Roman" panose="02020603050405020304" pitchFamily="18" charset="0"/>
                <a:cs typeface="Times New Roman" panose="02020603050405020304" pitchFamily="18" charset="0"/>
              </a:rPr>
              <a:t>oanna</a:t>
            </a:r>
            <a:r>
              <a:rPr lang="en-US" sz="2000" dirty="0">
                <a:solidFill>
                  <a:srgbClr val="00B050"/>
                </a:solidFill>
                <a:latin typeface="Times New Roman" panose="02020603050405020304" pitchFamily="18" charset="0"/>
                <a:cs typeface="Times New Roman" panose="02020603050405020304" pitchFamily="18" charset="0"/>
              </a:rPr>
              <a:t> in the supermarket.</a:t>
            </a:r>
          </a:p>
          <a:p>
            <a:pPr marL="0" indent="0">
              <a:buNone/>
            </a:pPr>
            <a:endParaRPr lang="en-US" sz="2000" dirty="0">
              <a:solidFill>
                <a:srgbClr val="00B050"/>
              </a:solidFill>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The structure is often used to make </a:t>
            </a:r>
            <a:r>
              <a:rPr lang="en-US" sz="2000" b="1" dirty="0">
                <a:latin typeface="Times New Roman" panose="02020603050405020304" pitchFamily="18" charset="0"/>
                <a:cs typeface="Times New Roman" panose="02020603050405020304" pitchFamily="18" charset="0"/>
              </a:rPr>
              <a:t>complaints</a:t>
            </a:r>
            <a:r>
              <a:rPr lang="en-US" sz="2000" dirty="0">
                <a:latin typeface="Times New Roman" panose="02020603050405020304" pitchFamily="18" charset="0"/>
                <a:cs typeface="Times New Roman" panose="02020603050405020304" pitchFamily="18" charset="0"/>
              </a:rPr>
              <a:t> and </a:t>
            </a:r>
            <a:r>
              <a:rPr lang="en-US" sz="2000" b="1" dirty="0">
                <a:latin typeface="Times New Roman" panose="02020603050405020304" pitchFamily="18" charset="0"/>
                <a:cs typeface="Times New Roman" panose="02020603050405020304" pitchFamily="18" charset="0"/>
              </a:rPr>
              <a:t>criticisms</a:t>
            </a:r>
            <a:r>
              <a:rPr lang="en-US" sz="2000" dirty="0">
                <a:latin typeface="Times New Roman" panose="02020603050405020304" pitchFamily="18" charset="0"/>
                <a:cs typeface="Times New Roman" panose="02020603050405020304" pitchFamily="18" charset="0"/>
              </a:rPr>
              <a:t>.</a:t>
            </a:r>
          </a:p>
          <a:p>
            <a:pPr marL="0" indent="0">
              <a:buNone/>
            </a:pPr>
            <a:r>
              <a:rPr lang="en-US" sz="2000" dirty="0">
                <a:solidFill>
                  <a:srgbClr val="00B050"/>
                </a:solidFill>
                <a:latin typeface="Times New Roman" panose="02020603050405020304" pitchFamily="18" charset="0"/>
                <a:cs typeface="Times New Roman" panose="02020603050405020304" pitchFamily="18" charset="0"/>
              </a:rPr>
              <a:t>This computer'</a:t>
            </a:r>
            <a:r>
              <a:rPr lang="en-US" sz="2000" b="1" i="1" dirty="0">
                <a:solidFill>
                  <a:srgbClr val="00B050"/>
                </a:solidFill>
                <a:latin typeface="Times New Roman" panose="02020603050405020304" pitchFamily="18" charset="0"/>
                <a:cs typeface="Times New Roman" panose="02020603050405020304" pitchFamily="18" charset="0"/>
              </a:rPr>
              <a:t>s</a:t>
            </a:r>
            <a:r>
              <a:rPr lang="en-US" sz="2000" dirty="0">
                <a:solidFill>
                  <a:srgbClr val="00B050"/>
                </a:solidFill>
                <a:latin typeface="Times New Roman" panose="02020603050405020304" pitchFamily="18" charset="0"/>
                <a:cs typeface="Times New Roman" panose="02020603050405020304" pitchFamily="18" charset="0"/>
              </a:rPr>
              <a:t> </a:t>
            </a:r>
            <a:r>
              <a:rPr lang="en-US" sz="2000" b="1" i="1" dirty="0">
                <a:solidFill>
                  <a:srgbClr val="00B050"/>
                </a:solidFill>
                <a:latin typeface="Times New Roman" panose="02020603050405020304" pitchFamily="18" charset="0"/>
                <a:cs typeface="Times New Roman" panose="02020603050405020304" pitchFamily="18" charset="0"/>
              </a:rPr>
              <a:t>continually crashing </a:t>
            </a:r>
            <a:r>
              <a:rPr lang="en-US" sz="2000" dirty="0">
                <a:solidFill>
                  <a:srgbClr val="00B050"/>
                </a:solidFill>
                <a:latin typeface="Times New Roman" panose="02020603050405020304" pitchFamily="18" charset="0"/>
                <a:cs typeface="Times New Roman" panose="02020603050405020304" pitchFamily="18" charset="0"/>
              </a:rPr>
              <a:t>at the most inconvenient moments.</a:t>
            </a:r>
          </a:p>
          <a:p>
            <a:pPr marL="0" indent="0">
              <a:buNone/>
            </a:pPr>
            <a:r>
              <a:rPr lang="en-US" sz="2000" dirty="0">
                <a:solidFill>
                  <a:srgbClr val="00B050"/>
                </a:solidFill>
                <a:latin typeface="Times New Roman" panose="02020603050405020304" pitchFamily="18" charset="0"/>
                <a:cs typeface="Times New Roman" panose="02020603050405020304" pitchFamily="18" charset="0"/>
              </a:rPr>
              <a:t>She'</a:t>
            </a:r>
            <a:r>
              <a:rPr lang="en-US" sz="2000" b="1" i="1" dirty="0">
                <a:solidFill>
                  <a:srgbClr val="00B050"/>
                </a:solidFill>
                <a:latin typeface="Times New Roman" panose="02020603050405020304" pitchFamily="18" charset="0"/>
                <a:cs typeface="Times New Roman" panose="02020603050405020304" pitchFamily="18" charset="0"/>
              </a:rPr>
              <a:t>s</a:t>
            </a:r>
            <a:r>
              <a:rPr lang="en-US" sz="2000" dirty="0">
                <a:solidFill>
                  <a:srgbClr val="00B050"/>
                </a:solidFill>
                <a:latin typeface="Times New Roman" panose="02020603050405020304" pitchFamily="18" charset="0"/>
                <a:cs typeface="Times New Roman" panose="02020603050405020304" pitchFamily="18" charset="0"/>
              </a:rPr>
              <a:t> </a:t>
            </a:r>
            <a:r>
              <a:rPr lang="en-US" sz="2000" b="1" i="1" dirty="0">
                <a:solidFill>
                  <a:srgbClr val="00B050"/>
                </a:solidFill>
                <a:latin typeface="Times New Roman" panose="02020603050405020304" pitchFamily="18" charset="0"/>
                <a:cs typeface="Times New Roman" panose="02020603050405020304" pitchFamily="18" charset="0"/>
              </a:rPr>
              <a:t>forever taking </a:t>
            </a:r>
            <a:r>
              <a:rPr lang="en-US" sz="2000" dirty="0">
                <a:solidFill>
                  <a:srgbClr val="00B050"/>
                </a:solidFill>
                <a:latin typeface="Times New Roman" panose="02020603050405020304" pitchFamily="18" charset="0"/>
                <a:cs typeface="Times New Roman" panose="02020603050405020304" pitchFamily="18" charset="0"/>
              </a:rPr>
              <a:t>days of</a:t>
            </a:r>
            <a:r>
              <a:rPr lang="ro-RO" sz="2000" dirty="0">
                <a:solidFill>
                  <a:srgbClr val="00B050"/>
                </a:solidFill>
                <a:latin typeface="Times New Roman" panose="02020603050405020304" pitchFamily="18" charset="0"/>
                <a:cs typeface="Times New Roman" panose="02020603050405020304" pitchFamily="18" charset="0"/>
              </a:rPr>
              <a:t>f</a:t>
            </a:r>
            <a:r>
              <a:rPr lang="en-US" sz="2000" dirty="0">
                <a:solidFill>
                  <a:srgbClr val="00B050"/>
                </a:solidFill>
                <a:latin typeface="Times New Roman" panose="02020603050405020304" pitchFamily="18" charset="0"/>
                <a:cs typeface="Times New Roman" panose="02020603050405020304" pitchFamily="18" charset="0"/>
              </a:rPr>
              <a:t> because of one little illness or another.</a:t>
            </a:r>
          </a:p>
          <a:p>
            <a:pPr marL="0" indent="0">
              <a:buNone/>
            </a:pPr>
            <a:r>
              <a:rPr lang="en-US" sz="2000" dirty="0">
                <a:solidFill>
                  <a:srgbClr val="00B050"/>
                </a:solidFill>
                <a:latin typeface="Times New Roman" panose="02020603050405020304" pitchFamily="18" charset="0"/>
                <a:cs typeface="Times New Roman" panose="02020603050405020304" pitchFamily="18" charset="0"/>
              </a:rPr>
              <a:t>This government </a:t>
            </a:r>
            <a:r>
              <a:rPr lang="en-US" sz="2000" b="1" i="1" dirty="0">
                <a:solidFill>
                  <a:srgbClr val="00B050"/>
                </a:solidFill>
                <a:latin typeface="Times New Roman" panose="02020603050405020304" pitchFamily="18" charset="0"/>
                <a:cs typeface="Times New Roman" panose="02020603050405020304" pitchFamily="18" charset="0"/>
              </a:rPr>
              <a:t>is always thinking </a:t>
            </a:r>
            <a:r>
              <a:rPr lang="en-US" sz="2000" dirty="0">
                <a:solidFill>
                  <a:srgbClr val="00B050"/>
                </a:solidFill>
                <a:latin typeface="Times New Roman" panose="02020603050405020304" pitchFamily="18" charset="0"/>
                <a:cs typeface="Times New Roman" panose="02020603050405020304" pitchFamily="18" charset="0"/>
              </a:rPr>
              <a:t>of new ways to take your money.</a:t>
            </a:r>
            <a:endParaRPr lang="ro-RO" sz="2000"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3769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61DF8-5C2E-4BB8-9F3E-DB0D328A9E15}"/>
              </a:ext>
            </a:extLst>
          </p:cNvPr>
          <p:cNvSpPr>
            <a:spLocks noGrp="1"/>
          </p:cNvSpPr>
          <p:nvPr>
            <p:ph type="title"/>
          </p:nvPr>
        </p:nvSpPr>
        <p:spPr>
          <a:xfrm>
            <a:off x="1066800" y="642594"/>
            <a:ext cx="10058400" cy="825988"/>
          </a:xfrm>
        </p:spPr>
        <p:txBody>
          <a:bodyPr/>
          <a:lstStyle/>
          <a:p>
            <a:pPr algn="ctr"/>
            <a:r>
              <a:rPr lang="ro-RO" b="1" dirty="0">
                <a:latin typeface="Times New Roman" panose="02020603050405020304" pitchFamily="18" charset="0"/>
                <a:cs typeface="Times New Roman" panose="02020603050405020304" pitchFamily="18" charset="0"/>
              </a:rPr>
              <a:t>non-</a:t>
            </a:r>
            <a:r>
              <a:rPr lang="ro-RO" b="1" dirty="0" err="1">
                <a:latin typeface="Times New Roman" panose="02020603050405020304" pitchFamily="18" charset="0"/>
                <a:cs typeface="Times New Roman" panose="02020603050405020304" pitchFamily="18" charset="0"/>
              </a:rPr>
              <a:t>progressive</a:t>
            </a:r>
            <a:r>
              <a:rPr lang="ro-RO" dirty="0">
                <a:latin typeface="Times New Roman" panose="02020603050405020304" pitchFamily="18" charset="0"/>
                <a:cs typeface="Times New Roman" panose="02020603050405020304" pitchFamily="18" charset="0"/>
              </a:rPr>
              <a:t> </a:t>
            </a:r>
            <a:r>
              <a:rPr lang="ro-RO" dirty="0" err="1">
                <a:latin typeface="Times New Roman" panose="02020603050405020304" pitchFamily="18" charset="0"/>
                <a:cs typeface="Times New Roman" panose="02020603050405020304" pitchFamily="18" charset="0"/>
              </a:rPr>
              <a:t>verbs</a:t>
            </a:r>
            <a:endParaRPr lang="ro-RO"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38F20DC-D5CA-4275-AE11-F84402ED7F25}"/>
              </a:ext>
            </a:extLst>
          </p:cNvPr>
          <p:cNvSpPr>
            <a:spLocks noGrp="1"/>
          </p:cNvSpPr>
          <p:nvPr>
            <p:ph idx="1"/>
          </p:nvPr>
        </p:nvSpPr>
        <p:spPr>
          <a:xfrm>
            <a:off x="402336" y="1658112"/>
            <a:ext cx="11472672" cy="4852416"/>
          </a:xfrm>
        </p:spPr>
        <p:txBody>
          <a:bodyPr>
            <a:normAutofit/>
          </a:bodyPr>
          <a:lstStyle/>
          <a:p>
            <a:pPr marL="0" indent="0">
              <a:buNone/>
            </a:pPr>
            <a:r>
              <a:rPr lang="en-US" sz="2000" b="1" dirty="0">
                <a:solidFill>
                  <a:srgbClr val="00B0F0"/>
                </a:solidFill>
                <a:latin typeface="Times New Roman" panose="02020603050405020304" pitchFamily="18" charset="0"/>
                <a:cs typeface="Times New Roman" panose="02020603050405020304" pitchFamily="18" charset="0"/>
              </a:rPr>
              <a:t>Some verbs are rarely or never used in progressive forms</a:t>
            </a:r>
            <a:r>
              <a:rPr lang="en-US" sz="2000" dirty="0">
                <a:latin typeface="Times New Roman" panose="02020603050405020304" pitchFamily="18" charset="0"/>
                <a:cs typeface="Times New Roman" panose="02020603050405020304" pitchFamily="18" charset="0"/>
              </a:rPr>
              <a:t>, even if we are talking about what is happening at a particular moment.</a:t>
            </a:r>
          </a:p>
          <a:p>
            <a:pPr marL="0" indent="0">
              <a:buNone/>
            </a:pPr>
            <a:r>
              <a:rPr lang="en-US" sz="2000" dirty="0">
                <a:solidFill>
                  <a:srgbClr val="00B050"/>
                </a:solidFill>
                <a:latin typeface="Times New Roman" panose="02020603050405020304" pitchFamily="18" charset="0"/>
                <a:cs typeface="Times New Roman" panose="02020603050405020304" pitchFamily="18" charset="0"/>
              </a:rPr>
              <a:t>I </a:t>
            </a:r>
            <a:r>
              <a:rPr lang="en-US" sz="2000" b="1" i="1" dirty="0">
                <a:solidFill>
                  <a:srgbClr val="00B050"/>
                </a:solidFill>
                <a:latin typeface="Times New Roman" panose="02020603050405020304" pitchFamily="18" charset="0"/>
                <a:cs typeface="Times New Roman" panose="02020603050405020304" pitchFamily="18" charset="0"/>
              </a:rPr>
              <a:t>don't like </a:t>
            </a:r>
            <a:r>
              <a:rPr lang="en-US" sz="2000" dirty="0">
                <a:solidFill>
                  <a:srgbClr val="00B050"/>
                </a:solidFill>
                <a:latin typeface="Times New Roman" panose="02020603050405020304" pitchFamily="18" charset="0"/>
                <a:cs typeface="Times New Roman" panose="02020603050405020304" pitchFamily="18" charset="0"/>
              </a:rPr>
              <a:t>her</a:t>
            </a:r>
            <a:r>
              <a:rPr lang="en-US" sz="2000" i="1" dirty="0">
                <a:solidFill>
                  <a:srgbClr val="00B050"/>
                </a:solidFill>
                <a:latin typeface="Times New Roman" panose="02020603050405020304" pitchFamily="18" charset="0"/>
                <a:cs typeface="Times New Roman" panose="02020603050405020304" pitchFamily="18" charset="0"/>
              </a:rPr>
              <a:t> </a:t>
            </a:r>
            <a:r>
              <a:rPr lang="en-US" sz="2000" dirty="0">
                <a:solidFill>
                  <a:srgbClr val="00B050"/>
                </a:solidFill>
                <a:latin typeface="Times New Roman" panose="02020603050405020304" pitchFamily="18" charset="0"/>
                <a:cs typeface="Times New Roman" panose="02020603050405020304" pitchFamily="18" charset="0"/>
              </a:rPr>
              <a:t>hairstyle.</a:t>
            </a:r>
          </a:p>
          <a:p>
            <a:pPr marL="0" indent="0">
              <a:buNone/>
            </a:pPr>
            <a:r>
              <a:rPr lang="en-US" sz="2000" dirty="0">
                <a:solidFill>
                  <a:srgbClr val="00B050"/>
                </a:solidFill>
                <a:latin typeface="Times New Roman" panose="02020603050405020304" pitchFamily="18" charset="0"/>
                <a:cs typeface="Times New Roman" panose="02020603050405020304" pitchFamily="18" charset="0"/>
              </a:rPr>
              <a:t>I called</a:t>
            </a:r>
            <a:r>
              <a:rPr lang="ro-RO" sz="2000" dirty="0">
                <a:solidFill>
                  <a:srgbClr val="00B050"/>
                </a:solidFill>
                <a:latin typeface="Times New Roman" panose="02020603050405020304" pitchFamily="18" charset="0"/>
                <a:cs typeface="Times New Roman" panose="02020603050405020304" pitchFamily="18" charset="0"/>
              </a:rPr>
              <a:t> </a:t>
            </a:r>
            <a:r>
              <a:rPr lang="en-US" sz="2000" dirty="0">
                <a:solidFill>
                  <a:srgbClr val="00B050"/>
                </a:solidFill>
                <a:latin typeface="Times New Roman" panose="02020603050405020304" pitchFamily="18" charset="0"/>
                <a:cs typeface="Times New Roman" panose="02020603050405020304" pitchFamily="18" charset="0"/>
              </a:rPr>
              <a:t>because I </a:t>
            </a:r>
            <a:r>
              <a:rPr lang="en-US" sz="2000" b="1" i="1" dirty="0">
                <a:solidFill>
                  <a:srgbClr val="00B050"/>
                </a:solidFill>
                <a:latin typeface="Times New Roman" panose="02020603050405020304" pitchFamily="18" charset="0"/>
                <a:cs typeface="Times New Roman" panose="02020603050405020304" pitchFamily="18" charset="0"/>
              </a:rPr>
              <a:t>need</a:t>
            </a:r>
            <a:r>
              <a:rPr lang="en-US" sz="2000" dirty="0">
                <a:solidFill>
                  <a:srgbClr val="00B050"/>
                </a:solidFill>
                <a:latin typeface="Times New Roman" panose="02020603050405020304" pitchFamily="18" charset="0"/>
                <a:cs typeface="Times New Roman" panose="02020603050405020304" pitchFamily="18" charset="0"/>
              </a:rPr>
              <a:t> to </a:t>
            </a:r>
            <a:r>
              <a:rPr lang="ro-RO" sz="2000" dirty="0">
                <a:solidFill>
                  <a:srgbClr val="00B050"/>
                </a:solidFill>
                <a:latin typeface="Times New Roman" panose="02020603050405020304" pitchFamily="18" charset="0"/>
                <a:cs typeface="Times New Roman" panose="02020603050405020304" pitchFamily="18" charset="0"/>
              </a:rPr>
              <a:t>t</a:t>
            </a:r>
            <a:r>
              <a:rPr lang="en-US" sz="2000" dirty="0" err="1">
                <a:solidFill>
                  <a:srgbClr val="00B050"/>
                </a:solidFill>
                <a:latin typeface="Times New Roman" panose="02020603050405020304" pitchFamily="18" charset="0"/>
                <a:cs typeface="Times New Roman" panose="02020603050405020304" pitchFamily="18" charset="0"/>
              </a:rPr>
              <a:t>alk</a:t>
            </a:r>
            <a:r>
              <a:rPr lang="en-US" sz="2000" dirty="0">
                <a:solidFill>
                  <a:srgbClr val="00B050"/>
                </a:solidFill>
                <a:latin typeface="Times New Roman" panose="02020603050405020304" pitchFamily="18" charset="0"/>
                <a:cs typeface="Times New Roman" panose="02020603050405020304" pitchFamily="18" charset="0"/>
              </a:rPr>
              <a:t>.</a:t>
            </a:r>
          </a:p>
          <a:p>
            <a:pPr marL="0" indent="0">
              <a:buNone/>
            </a:pPr>
            <a:r>
              <a:rPr lang="en-US" sz="2000" dirty="0">
                <a:latin typeface="Times New Roman" panose="02020603050405020304" pitchFamily="18" charset="0"/>
                <a:cs typeface="Times New Roman" panose="02020603050405020304" pitchFamily="18" charset="0"/>
              </a:rPr>
              <a:t>Many of these verbs refer to </a:t>
            </a:r>
            <a:r>
              <a:rPr lang="en-US" sz="2000" b="1" dirty="0">
                <a:latin typeface="Times New Roman" panose="02020603050405020304" pitchFamily="18" charset="0"/>
                <a:cs typeface="Times New Roman" panose="02020603050405020304" pitchFamily="18" charset="0"/>
              </a:rPr>
              <a:t>states</a:t>
            </a:r>
            <a:r>
              <a:rPr lang="en-US" sz="2000" dirty="0">
                <a:latin typeface="Times New Roman" panose="02020603050405020304" pitchFamily="18" charset="0"/>
                <a:cs typeface="Times New Roman" panose="02020603050405020304" pitchFamily="18" charset="0"/>
              </a:rPr>
              <a:t> rather than actions.</a:t>
            </a:r>
            <a:endParaRPr lang="ro-RO"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39595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C4C7BAE-FDB7-4327-910D-3B9C195B3120}"/>
              </a:ext>
            </a:extLst>
          </p:cNvPr>
          <p:cNvPicPr>
            <a:picLocks noChangeAspect="1"/>
          </p:cNvPicPr>
          <p:nvPr/>
        </p:nvPicPr>
        <p:blipFill>
          <a:blip r:embed="rId2"/>
          <a:stretch>
            <a:fillRect/>
          </a:stretch>
        </p:blipFill>
        <p:spPr>
          <a:xfrm>
            <a:off x="206905" y="211566"/>
            <a:ext cx="11778189" cy="5468798"/>
          </a:xfrm>
          <a:prstGeom prst="rect">
            <a:avLst/>
          </a:prstGeom>
        </p:spPr>
      </p:pic>
      <p:sp>
        <p:nvSpPr>
          <p:cNvPr id="2" name="Rectangle 1">
            <a:extLst>
              <a:ext uri="{FF2B5EF4-FFF2-40B4-BE49-F238E27FC236}">
                <a16:creationId xmlns:a16="http://schemas.microsoft.com/office/drawing/2014/main" id="{9AB4DE30-14EB-4265-AB20-04427146FDF0}"/>
              </a:ext>
            </a:extLst>
          </p:cNvPr>
          <p:cNvSpPr/>
          <p:nvPr/>
        </p:nvSpPr>
        <p:spPr>
          <a:xfrm>
            <a:off x="513530" y="5846618"/>
            <a:ext cx="11323782" cy="369332"/>
          </a:xfrm>
          <a:prstGeom prst="rect">
            <a:avLst/>
          </a:prstGeom>
        </p:spPr>
        <p:txBody>
          <a:bodyPr wrap="square">
            <a:spAutoFit/>
          </a:bodyPr>
          <a:lstStyle/>
          <a:p>
            <a:pPr indent="448310" algn="just">
              <a:spcAft>
                <a:spcPts val="0"/>
              </a:spcAft>
            </a:pPr>
            <a:r>
              <a:rPr lang="ro-RO" dirty="0">
                <a:solidFill>
                  <a:srgbClr val="FF0000"/>
                </a:solidFill>
                <a:latin typeface="Times New Roman" panose="02020603050405020304" pitchFamily="18" charset="0"/>
                <a:ea typeface="Times New Roman" panose="02020603050405020304" pitchFamily="18" charset="0"/>
              </a:rPr>
              <a:t>Task: look at </a:t>
            </a:r>
            <a:r>
              <a:rPr lang="ro-RO" dirty="0" err="1">
                <a:solidFill>
                  <a:srgbClr val="FF0000"/>
                </a:solidFill>
                <a:latin typeface="Times New Roman" panose="02020603050405020304" pitchFamily="18" charset="0"/>
                <a:ea typeface="Times New Roman" panose="02020603050405020304" pitchFamily="18" charset="0"/>
              </a:rPr>
              <a:t>the</a:t>
            </a:r>
            <a:r>
              <a:rPr lang="ro-RO" dirty="0">
                <a:solidFill>
                  <a:srgbClr val="FF0000"/>
                </a:solidFill>
                <a:latin typeface="Times New Roman" panose="02020603050405020304" pitchFamily="18" charset="0"/>
                <a:ea typeface="Times New Roman" panose="02020603050405020304" pitchFamily="18" charset="0"/>
              </a:rPr>
              <a:t> </a:t>
            </a:r>
            <a:r>
              <a:rPr lang="ro-RO" dirty="0" err="1">
                <a:solidFill>
                  <a:srgbClr val="FF0000"/>
                </a:solidFill>
                <a:latin typeface="Times New Roman" panose="02020603050405020304" pitchFamily="18" charset="0"/>
                <a:ea typeface="Times New Roman" panose="02020603050405020304" pitchFamily="18" charset="0"/>
              </a:rPr>
              <a:t>verbs</a:t>
            </a:r>
            <a:r>
              <a:rPr lang="ro-RO" dirty="0">
                <a:solidFill>
                  <a:srgbClr val="FF0000"/>
                </a:solidFill>
                <a:latin typeface="Times New Roman" panose="02020603050405020304" pitchFamily="18" charset="0"/>
                <a:ea typeface="Times New Roman" panose="02020603050405020304" pitchFamily="18" charset="0"/>
              </a:rPr>
              <a:t> </a:t>
            </a:r>
            <a:r>
              <a:rPr lang="ro-RO" dirty="0" err="1">
                <a:solidFill>
                  <a:srgbClr val="FF0000"/>
                </a:solidFill>
                <a:latin typeface="Times New Roman" panose="02020603050405020304" pitchFamily="18" charset="0"/>
                <a:ea typeface="Times New Roman" panose="02020603050405020304" pitchFamily="18" charset="0"/>
              </a:rPr>
              <a:t>explained</a:t>
            </a:r>
            <a:r>
              <a:rPr lang="ro-RO" dirty="0">
                <a:solidFill>
                  <a:srgbClr val="FF0000"/>
                </a:solidFill>
                <a:latin typeface="Times New Roman" panose="02020603050405020304" pitchFamily="18" charset="0"/>
                <a:ea typeface="Times New Roman" panose="02020603050405020304" pitchFamily="18" charset="0"/>
              </a:rPr>
              <a:t> in </a:t>
            </a:r>
            <a:r>
              <a:rPr lang="ro-RO" dirty="0" err="1">
                <a:solidFill>
                  <a:srgbClr val="FF0000"/>
                </a:solidFill>
                <a:latin typeface="Times New Roman" panose="02020603050405020304" pitchFamily="18" charset="0"/>
                <a:ea typeface="Times New Roman" panose="02020603050405020304" pitchFamily="18" charset="0"/>
              </a:rPr>
              <a:t>brackets</a:t>
            </a:r>
            <a:r>
              <a:rPr lang="ro-RO" dirty="0">
                <a:solidFill>
                  <a:srgbClr val="FF0000"/>
                </a:solidFill>
                <a:latin typeface="Times New Roman" panose="02020603050405020304" pitchFamily="18" charset="0"/>
                <a:ea typeface="Times New Roman" panose="02020603050405020304" pitchFamily="18" charset="0"/>
              </a:rPr>
              <a:t>, </a:t>
            </a:r>
            <a:r>
              <a:rPr lang="ro-RO" dirty="0" err="1">
                <a:solidFill>
                  <a:srgbClr val="FF0000"/>
                </a:solidFill>
                <a:latin typeface="Times New Roman" panose="02020603050405020304" pitchFamily="18" charset="0"/>
                <a:ea typeface="Times New Roman" panose="02020603050405020304" pitchFamily="18" charset="0"/>
              </a:rPr>
              <a:t>can</a:t>
            </a:r>
            <a:r>
              <a:rPr lang="ro-RO" dirty="0">
                <a:solidFill>
                  <a:srgbClr val="FF0000"/>
                </a:solidFill>
                <a:latin typeface="Times New Roman" panose="02020603050405020304" pitchFamily="18" charset="0"/>
                <a:ea typeface="Times New Roman" panose="02020603050405020304" pitchFamily="18" charset="0"/>
              </a:rPr>
              <a:t> </a:t>
            </a:r>
            <a:r>
              <a:rPr lang="ro-RO" dirty="0" err="1">
                <a:solidFill>
                  <a:srgbClr val="FF0000"/>
                </a:solidFill>
                <a:latin typeface="Times New Roman" panose="02020603050405020304" pitchFamily="18" charset="0"/>
                <a:ea typeface="Times New Roman" panose="02020603050405020304" pitchFamily="18" charset="0"/>
              </a:rPr>
              <a:t>they</a:t>
            </a:r>
            <a:r>
              <a:rPr lang="ro-RO" dirty="0">
                <a:solidFill>
                  <a:srgbClr val="FF0000"/>
                </a:solidFill>
                <a:latin typeface="Times New Roman" panose="02020603050405020304" pitchFamily="18" charset="0"/>
                <a:ea typeface="Times New Roman" panose="02020603050405020304" pitchFamily="18" charset="0"/>
              </a:rPr>
              <a:t> </a:t>
            </a:r>
            <a:r>
              <a:rPr lang="ro-RO" dirty="0" err="1">
                <a:solidFill>
                  <a:srgbClr val="FF0000"/>
                </a:solidFill>
                <a:latin typeface="Times New Roman" panose="02020603050405020304" pitchFamily="18" charset="0"/>
                <a:ea typeface="Times New Roman" panose="02020603050405020304" pitchFamily="18" charset="0"/>
              </a:rPr>
              <a:t>be</a:t>
            </a:r>
            <a:r>
              <a:rPr lang="ro-RO" dirty="0">
                <a:solidFill>
                  <a:srgbClr val="FF0000"/>
                </a:solidFill>
                <a:latin typeface="Times New Roman" panose="02020603050405020304" pitchFamily="18" charset="0"/>
                <a:ea typeface="Times New Roman" panose="02020603050405020304" pitchFamily="18" charset="0"/>
              </a:rPr>
              <a:t> </a:t>
            </a:r>
            <a:r>
              <a:rPr lang="ro-RO" dirty="0" err="1">
                <a:solidFill>
                  <a:srgbClr val="FF0000"/>
                </a:solidFill>
                <a:latin typeface="Times New Roman" panose="02020603050405020304" pitchFamily="18" charset="0"/>
                <a:ea typeface="Times New Roman" panose="02020603050405020304" pitchFamily="18" charset="0"/>
              </a:rPr>
              <a:t>used</a:t>
            </a:r>
            <a:r>
              <a:rPr lang="ro-RO" dirty="0">
                <a:solidFill>
                  <a:srgbClr val="FF0000"/>
                </a:solidFill>
                <a:latin typeface="Times New Roman" panose="02020603050405020304" pitchFamily="18" charset="0"/>
                <a:ea typeface="Times New Roman" panose="02020603050405020304" pitchFamily="18" charset="0"/>
              </a:rPr>
              <a:t> </a:t>
            </a:r>
            <a:r>
              <a:rPr lang="ro-RO" dirty="0" err="1">
                <a:solidFill>
                  <a:srgbClr val="FF0000"/>
                </a:solidFill>
                <a:latin typeface="Times New Roman" panose="02020603050405020304" pitchFamily="18" charset="0"/>
                <a:ea typeface="Times New Roman" panose="02020603050405020304" pitchFamily="18" charset="0"/>
              </a:rPr>
              <a:t>with</a:t>
            </a:r>
            <a:r>
              <a:rPr lang="ro-RO" dirty="0">
                <a:solidFill>
                  <a:srgbClr val="FF0000"/>
                </a:solidFill>
                <a:latin typeface="Times New Roman" panose="02020603050405020304" pitchFamily="18" charset="0"/>
                <a:ea typeface="Times New Roman" panose="02020603050405020304" pitchFamily="18" charset="0"/>
              </a:rPr>
              <a:t> a </a:t>
            </a:r>
            <a:r>
              <a:rPr lang="ro-RO" dirty="0" err="1">
                <a:solidFill>
                  <a:srgbClr val="FF0000"/>
                </a:solidFill>
                <a:latin typeface="Times New Roman" panose="02020603050405020304" pitchFamily="18" charset="0"/>
                <a:ea typeface="Times New Roman" panose="02020603050405020304" pitchFamily="18" charset="0"/>
              </a:rPr>
              <a:t>different</a:t>
            </a:r>
            <a:r>
              <a:rPr lang="ro-RO" dirty="0">
                <a:solidFill>
                  <a:srgbClr val="FF0000"/>
                </a:solidFill>
                <a:latin typeface="Times New Roman" panose="02020603050405020304" pitchFamily="18" charset="0"/>
                <a:ea typeface="Times New Roman" panose="02020603050405020304" pitchFamily="18" charset="0"/>
              </a:rPr>
              <a:t> </a:t>
            </a:r>
            <a:r>
              <a:rPr lang="ro-RO" dirty="0" err="1">
                <a:solidFill>
                  <a:srgbClr val="FF0000"/>
                </a:solidFill>
                <a:latin typeface="Times New Roman" panose="02020603050405020304" pitchFamily="18" charset="0"/>
                <a:ea typeface="Times New Roman" panose="02020603050405020304" pitchFamily="18" charset="0"/>
              </a:rPr>
              <a:t>meaning</a:t>
            </a:r>
            <a:r>
              <a:rPr lang="ro-RO" dirty="0">
                <a:solidFill>
                  <a:srgbClr val="FF0000"/>
                </a:solidFill>
                <a:latin typeface="Times New Roman" panose="02020603050405020304" pitchFamily="18" charset="0"/>
                <a:ea typeface="Times New Roman" panose="02020603050405020304" pitchFamily="18" charset="0"/>
              </a:rPr>
              <a:t>? </a:t>
            </a:r>
            <a:endParaRPr lang="en-GB" dirty="0">
              <a:solidFill>
                <a:srgbClr val="00B05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537723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A86F6-E8E9-4D8C-8541-247EC1B538B0}"/>
              </a:ext>
            </a:extLst>
          </p:cNvPr>
          <p:cNvSpPr>
            <a:spLocks noGrp="1"/>
          </p:cNvSpPr>
          <p:nvPr>
            <p:ph type="title"/>
          </p:nvPr>
        </p:nvSpPr>
        <p:spPr>
          <a:xfrm>
            <a:off x="1066800" y="642594"/>
            <a:ext cx="10058400" cy="770570"/>
          </a:xfrm>
        </p:spPr>
        <p:txBody>
          <a:bodyPr/>
          <a:lstStyle/>
          <a:p>
            <a:r>
              <a:rPr lang="en-US" b="1" dirty="0">
                <a:latin typeface="Times New Roman" panose="02020603050405020304" pitchFamily="18" charset="0"/>
                <a:cs typeface="Times New Roman" panose="02020603050405020304" pitchFamily="18" charset="0"/>
              </a:rPr>
              <a:t>Progressive</a:t>
            </a:r>
            <a:r>
              <a:rPr lang="en-US" dirty="0">
                <a:latin typeface="Times New Roman" panose="02020603050405020304" pitchFamily="18" charset="0"/>
                <a:cs typeface="Times New Roman" panose="02020603050405020304" pitchFamily="18" charset="0"/>
              </a:rPr>
              <a:t> and </a:t>
            </a:r>
            <a:r>
              <a:rPr lang="en-US" b="1" dirty="0">
                <a:latin typeface="Times New Roman" panose="02020603050405020304" pitchFamily="18" charset="0"/>
                <a:cs typeface="Times New Roman" panose="02020603050405020304" pitchFamily="18" charset="0"/>
              </a:rPr>
              <a:t>non-progressive</a:t>
            </a:r>
            <a:r>
              <a:rPr lang="en-US" dirty="0">
                <a:latin typeface="Times New Roman" panose="02020603050405020304" pitchFamily="18" charset="0"/>
                <a:cs typeface="Times New Roman" panose="02020603050405020304" pitchFamily="18" charset="0"/>
              </a:rPr>
              <a:t> uses</a:t>
            </a:r>
            <a:endParaRPr lang="ro-RO" dirty="0">
              <a:latin typeface="Times New Roman" panose="02020603050405020304" pitchFamily="18" charset="0"/>
              <a:cs typeface="Times New Roman" panose="02020603050405020304" pitchFamily="18" charset="0"/>
            </a:endParaRPr>
          </a:p>
        </p:txBody>
      </p:sp>
      <p:sp>
        <p:nvSpPr>
          <p:cNvPr id="7" name="Content Placeholder 6">
            <a:extLst>
              <a:ext uri="{FF2B5EF4-FFF2-40B4-BE49-F238E27FC236}">
                <a16:creationId xmlns:a16="http://schemas.microsoft.com/office/drawing/2014/main" id="{50E4F4B3-52EC-4115-8B34-0CE427F3A0DA}"/>
              </a:ext>
            </a:extLst>
          </p:cNvPr>
          <p:cNvSpPr>
            <a:spLocks noGrp="1"/>
          </p:cNvSpPr>
          <p:nvPr>
            <p:ph idx="1"/>
          </p:nvPr>
        </p:nvSpPr>
        <p:spPr>
          <a:xfrm>
            <a:off x="341191" y="1658112"/>
            <a:ext cx="11509617" cy="4840224"/>
          </a:xfrm>
        </p:spPr>
        <p:txBody>
          <a:bodyPr>
            <a:normAutofit fontScale="92500" lnSpcReduction="10000"/>
          </a:bodyPr>
          <a:lstStyle/>
          <a:p>
            <a:pPr marL="0" indent="0">
              <a:buNone/>
            </a:pPr>
            <a:r>
              <a:rPr lang="en-US" sz="2400" b="1" dirty="0" err="1">
                <a:solidFill>
                  <a:srgbClr val="00B0F0"/>
                </a:solidFill>
                <a:latin typeface="Times New Roman" panose="02020603050405020304" pitchFamily="18" charset="0"/>
                <a:cs typeface="Times New Roman" panose="02020603050405020304" pitchFamily="18" charset="0"/>
              </a:rPr>
              <a:t>progressi</a:t>
            </a:r>
            <a:r>
              <a:rPr lang="ro-RO" sz="2400" b="1" dirty="0">
                <a:solidFill>
                  <a:srgbClr val="00B0F0"/>
                </a:solidFill>
                <a:latin typeface="Times New Roman" panose="02020603050405020304" pitchFamily="18" charset="0"/>
                <a:cs typeface="Times New Roman" panose="02020603050405020304" pitchFamily="18" charset="0"/>
              </a:rPr>
              <a:t>v</a:t>
            </a:r>
            <a:r>
              <a:rPr lang="en-US" sz="2400" b="1" dirty="0">
                <a:solidFill>
                  <a:srgbClr val="00B0F0"/>
                </a:solidFill>
                <a:latin typeface="Times New Roman" panose="02020603050405020304" pitchFamily="18" charset="0"/>
                <a:cs typeface="Times New Roman" panose="02020603050405020304" pitchFamily="18" charset="0"/>
              </a:rPr>
              <a:t>e and non-progressive uses </a:t>
            </a:r>
            <a:r>
              <a:rPr lang="en-US" sz="2400" dirty="0">
                <a:latin typeface="Times New Roman" panose="02020603050405020304" pitchFamily="18" charset="0"/>
                <a:cs typeface="Times New Roman" panose="02020603050405020304" pitchFamily="18" charset="0"/>
              </a:rPr>
              <a:t>Some of these verbs may occasionally be used in progressive forms, especially to </a:t>
            </a:r>
            <a:r>
              <a:rPr lang="en-US" sz="2400" b="1" dirty="0" err="1">
                <a:latin typeface="Times New Roman" panose="02020603050405020304" pitchFamily="18" charset="0"/>
                <a:cs typeface="Times New Roman" panose="02020603050405020304" pitchFamily="18" charset="0"/>
              </a:rPr>
              <a:t>emphasise</a:t>
            </a:r>
            <a:r>
              <a:rPr lang="en-US" sz="2400" b="1" dirty="0">
                <a:latin typeface="Times New Roman" panose="02020603050405020304" pitchFamily="18" charset="0"/>
                <a:cs typeface="Times New Roman" panose="02020603050405020304" pitchFamily="18" charset="0"/>
              </a:rPr>
              <a:t> the idea of change, development or novelty.</a:t>
            </a:r>
          </a:p>
          <a:p>
            <a:pPr marL="0" indent="0">
              <a:buNone/>
            </a:pPr>
            <a:r>
              <a:rPr lang="en-US" sz="2400" dirty="0">
                <a:solidFill>
                  <a:srgbClr val="00B050"/>
                </a:solidFill>
                <a:latin typeface="Times New Roman" panose="02020603050405020304" pitchFamily="18" charset="0"/>
                <a:cs typeface="Times New Roman" panose="02020603050405020304" pitchFamily="18" charset="0"/>
              </a:rPr>
              <a:t>As I get older, I</a:t>
            </a:r>
            <a:r>
              <a:rPr lang="en-US" sz="2400" b="1" dirty="0">
                <a:solidFill>
                  <a:srgbClr val="00B050"/>
                </a:solidFill>
                <a:latin typeface="Times New Roman" panose="02020603050405020304" pitchFamily="18" charset="0"/>
                <a:cs typeface="Times New Roman" panose="02020603050405020304" pitchFamily="18" charset="0"/>
              </a:rPr>
              <a:t>'m remembering </a:t>
            </a:r>
            <a:r>
              <a:rPr lang="en-US" sz="2400" dirty="0">
                <a:solidFill>
                  <a:srgbClr val="00B050"/>
                </a:solidFill>
                <a:latin typeface="Times New Roman" panose="02020603050405020304" pitchFamily="18" charset="0"/>
                <a:cs typeface="Times New Roman" panose="02020603050405020304" pitchFamily="18" charset="0"/>
              </a:rPr>
              <a:t>less and less.</a:t>
            </a:r>
            <a:endParaRPr lang="ro-RO" sz="2400" dirty="0">
              <a:solidFill>
                <a:srgbClr val="00B050"/>
              </a:solidFill>
              <a:latin typeface="Times New Roman" panose="02020603050405020304" pitchFamily="18" charset="0"/>
              <a:cs typeface="Times New Roman" panose="02020603050405020304" pitchFamily="18" charset="0"/>
            </a:endParaRPr>
          </a:p>
          <a:p>
            <a:pPr marL="0" indent="0">
              <a:buNone/>
            </a:pPr>
            <a:r>
              <a:rPr lang="en-US" sz="2400" dirty="0">
                <a:solidFill>
                  <a:srgbClr val="00B050"/>
                </a:solidFill>
                <a:latin typeface="Times New Roman" panose="02020603050405020304" pitchFamily="18" charset="0"/>
                <a:cs typeface="Times New Roman" panose="02020603050405020304" pitchFamily="18" charset="0"/>
              </a:rPr>
              <a:t>I didn't expect to like this place, but I'</a:t>
            </a:r>
            <a:r>
              <a:rPr lang="en-US" sz="2400" b="1" dirty="0">
                <a:solidFill>
                  <a:srgbClr val="00B050"/>
                </a:solidFill>
                <a:latin typeface="Times New Roman" panose="02020603050405020304" pitchFamily="18" charset="0"/>
                <a:cs typeface="Times New Roman" panose="02020603050405020304" pitchFamily="18" charset="0"/>
              </a:rPr>
              <a:t>m</a:t>
            </a:r>
            <a:r>
              <a:rPr lang="en-US" sz="2400" dirty="0">
                <a:solidFill>
                  <a:srgbClr val="00B050"/>
                </a:solidFill>
                <a:latin typeface="Times New Roman" panose="02020603050405020304" pitchFamily="18" charset="0"/>
                <a:cs typeface="Times New Roman" panose="02020603050405020304" pitchFamily="18" charset="0"/>
              </a:rPr>
              <a:t> really </a:t>
            </a:r>
            <a:r>
              <a:rPr lang="en-US" sz="2400" b="1" dirty="0">
                <a:solidFill>
                  <a:srgbClr val="00B050"/>
                </a:solidFill>
                <a:latin typeface="Times New Roman" panose="02020603050405020304" pitchFamily="18" charset="0"/>
                <a:cs typeface="Times New Roman" panose="02020603050405020304" pitchFamily="18" charset="0"/>
              </a:rPr>
              <a:t>loving</a:t>
            </a:r>
            <a:r>
              <a:rPr lang="en-US" sz="2400" dirty="0">
                <a:solidFill>
                  <a:srgbClr val="00B050"/>
                </a:solidFill>
                <a:latin typeface="Times New Roman" panose="02020603050405020304" pitchFamily="18" charset="0"/>
                <a:cs typeface="Times New Roman" panose="02020603050405020304" pitchFamily="18" charset="0"/>
              </a:rPr>
              <a:t> it.</a:t>
            </a:r>
          </a:p>
          <a:p>
            <a:pPr marL="0" indent="0">
              <a:buNone/>
            </a:pPr>
            <a:endParaRPr lang="en-US" sz="2400" dirty="0">
              <a:solidFill>
                <a:srgbClr val="00B050"/>
              </a:solidFill>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Some others are used in progressive forms with particular meanings. Compare:</a:t>
            </a:r>
          </a:p>
          <a:p>
            <a:pPr marL="0" indent="0">
              <a:buNone/>
            </a:pPr>
            <a:r>
              <a:rPr lang="en-US" sz="2400" dirty="0">
                <a:solidFill>
                  <a:srgbClr val="00B050"/>
                </a:solidFill>
                <a:latin typeface="Times New Roman" panose="02020603050405020304" pitchFamily="18" charset="0"/>
                <a:cs typeface="Times New Roman" panose="02020603050405020304" pitchFamily="18" charset="0"/>
              </a:rPr>
              <a:t>What </a:t>
            </a:r>
            <a:r>
              <a:rPr lang="en-US" sz="2400" b="1" dirty="0">
                <a:solidFill>
                  <a:srgbClr val="00B050"/>
                </a:solidFill>
                <a:latin typeface="Times New Roman" panose="02020603050405020304" pitchFamily="18" charset="0"/>
                <a:cs typeface="Times New Roman" panose="02020603050405020304" pitchFamily="18" charset="0"/>
              </a:rPr>
              <a:t>do</a:t>
            </a:r>
            <a:r>
              <a:rPr lang="en-US" sz="2400" dirty="0">
                <a:solidFill>
                  <a:srgbClr val="00B050"/>
                </a:solidFill>
                <a:latin typeface="Times New Roman" panose="02020603050405020304" pitchFamily="18" charset="0"/>
                <a:cs typeface="Times New Roman" panose="02020603050405020304" pitchFamily="18" charset="0"/>
              </a:rPr>
              <a:t> you think of her singing? </a:t>
            </a:r>
            <a:r>
              <a:rPr lang="ro-RO"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Wh</a:t>
            </a:r>
            <a:r>
              <a:rPr lang="ro-RO" sz="2400" dirty="0">
                <a:solidFill>
                  <a:srgbClr val="00B050"/>
                </a:solidFill>
                <a:latin typeface="Times New Roman" panose="02020603050405020304" pitchFamily="18" charset="0"/>
                <a:cs typeface="Times New Roman" panose="02020603050405020304" pitchFamily="18" charset="0"/>
              </a:rPr>
              <a:t>a</a:t>
            </a:r>
            <a:r>
              <a:rPr lang="en-US" sz="2400" dirty="0">
                <a:solidFill>
                  <a:srgbClr val="00B050"/>
                </a:solidFill>
                <a:latin typeface="Times New Roman" panose="02020603050405020304" pitchFamily="18" charset="0"/>
                <a:cs typeface="Times New Roman" panose="02020603050405020304" pitchFamily="18" charset="0"/>
              </a:rPr>
              <a:t>t </a:t>
            </a:r>
            <a:r>
              <a:rPr lang="en-US" sz="2400" b="1" dirty="0">
                <a:solidFill>
                  <a:srgbClr val="00B050"/>
                </a:solidFill>
                <a:latin typeface="Times New Roman" panose="02020603050405020304" pitchFamily="18" charset="0"/>
                <a:cs typeface="Times New Roman" panose="02020603050405020304" pitchFamily="18" charset="0"/>
              </a:rPr>
              <a:t>are</a:t>
            </a:r>
            <a:r>
              <a:rPr lang="en-US" sz="2400" dirty="0">
                <a:solidFill>
                  <a:srgbClr val="00B050"/>
                </a:solidFill>
                <a:latin typeface="Times New Roman" panose="02020603050405020304" pitchFamily="18" charset="0"/>
                <a:cs typeface="Times New Roman" panose="02020603050405020304" pitchFamily="18" charset="0"/>
              </a:rPr>
              <a:t> you </a:t>
            </a:r>
            <a:r>
              <a:rPr lang="en-US" sz="2400" b="1" dirty="0">
                <a:solidFill>
                  <a:srgbClr val="00B050"/>
                </a:solidFill>
                <a:latin typeface="Times New Roman" panose="02020603050405020304" pitchFamily="18" charset="0"/>
                <a:cs typeface="Times New Roman" panose="02020603050405020304" pitchFamily="18" charset="0"/>
              </a:rPr>
              <a:t>thinking</a:t>
            </a:r>
            <a:r>
              <a:rPr lang="en-US" sz="2400" dirty="0">
                <a:solidFill>
                  <a:srgbClr val="00B050"/>
                </a:solidFill>
                <a:latin typeface="Times New Roman" panose="02020603050405020304" pitchFamily="18" charset="0"/>
                <a:cs typeface="Times New Roman" panose="02020603050405020304" pitchFamily="18" charset="0"/>
              </a:rPr>
              <a:t> about?</a:t>
            </a:r>
          </a:p>
          <a:p>
            <a:pPr marL="0" indent="0">
              <a:buNone/>
            </a:pPr>
            <a:r>
              <a:rPr lang="en-US" sz="2400" dirty="0">
                <a:solidFill>
                  <a:srgbClr val="00B050"/>
                </a:solidFill>
                <a:latin typeface="Times New Roman" panose="02020603050405020304" pitchFamily="18" charset="0"/>
                <a:cs typeface="Times New Roman" panose="02020603050405020304" pitchFamily="18" charset="0"/>
              </a:rPr>
              <a:t>I </a:t>
            </a:r>
            <a:r>
              <a:rPr lang="en-US" sz="2400" b="1" dirty="0">
                <a:solidFill>
                  <a:srgbClr val="00B050"/>
                </a:solidFill>
                <a:latin typeface="Times New Roman" panose="02020603050405020304" pitchFamily="18" charset="0"/>
                <a:cs typeface="Times New Roman" panose="02020603050405020304" pitchFamily="18" charset="0"/>
              </a:rPr>
              <a:t>weigh</a:t>
            </a:r>
            <a:r>
              <a:rPr lang="en-US" sz="2400" dirty="0">
                <a:solidFill>
                  <a:srgbClr val="00B050"/>
                </a:solidFill>
                <a:latin typeface="Times New Roman" panose="02020603050405020304" pitchFamily="18" charset="0"/>
                <a:cs typeface="Times New Roman" panose="02020603050405020304" pitchFamily="18" charset="0"/>
              </a:rPr>
              <a:t> too much these days. </a:t>
            </a:r>
            <a:r>
              <a:rPr lang="ro-RO" sz="2400" dirty="0">
                <a:solidFill>
                  <a:srgbClr val="00B050"/>
                </a:solidFill>
                <a:latin typeface="Times New Roman" panose="02020603050405020304" pitchFamily="18" charset="0"/>
                <a:cs typeface="Times New Roman" panose="02020603050405020304" pitchFamily="18" charset="0"/>
              </a:rPr>
              <a:t>				</a:t>
            </a:r>
            <a:r>
              <a:rPr lang="en-US" sz="2400" dirty="0">
                <a:solidFill>
                  <a:srgbClr val="00B050"/>
                </a:solidFill>
                <a:latin typeface="Times New Roman" panose="02020603050405020304" pitchFamily="18" charset="0"/>
                <a:cs typeface="Times New Roman" panose="02020603050405020304" pitchFamily="18" charset="0"/>
              </a:rPr>
              <a:t>I got a shock when I </a:t>
            </a:r>
            <a:r>
              <a:rPr lang="en-US" sz="2400" b="1" dirty="0">
                <a:solidFill>
                  <a:srgbClr val="00B050"/>
                </a:solidFill>
                <a:latin typeface="Times New Roman" panose="02020603050405020304" pitchFamily="18" charset="0"/>
                <a:cs typeface="Times New Roman" panose="02020603050405020304" pitchFamily="18" charset="0"/>
              </a:rPr>
              <a:t>was weighing </a:t>
            </a:r>
            <a:r>
              <a:rPr lang="en-US" sz="2400" dirty="0">
                <a:solidFill>
                  <a:srgbClr val="00B050"/>
                </a:solidFill>
                <a:latin typeface="Times New Roman" panose="02020603050405020304" pitchFamily="18" charset="0"/>
                <a:cs typeface="Times New Roman" panose="02020603050405020304" pitchFamily="18" charset="0"/>
              </a:rPr>
              <a:t>myself </a:t>
            </a:r>
            <a:r>
              <a:rPr lang="ro-RO" sz="2400" dirty="0">
                <a:solidFill>
                  <a:srgbClr val="00B050"/>
                </a:solidFill>
                <a:latin typeface="Times New Roman" panose="02020603050405020304" pitchFamily="18" charset="0"/>
                <a:cs typeface="Times New Roman" panose="02020603050405020304" pitchFamily="18" charset="0"/>
              </a:rPr>
              <a:t>							</a:t>
            </a:r>
            <a:r>
              <a:rPr lang="en-US" sz="2400" dirty="0">
                <a:solidFill>
                  <a:srgbClr val="00B050"/>
                </a:solidFill>
                <a:latin typeface="Times New Roman" panose="02020603050405020304" pitchFamily="18" charset="0"/>
                <a:cs typeface="Times New Roman" panose="02020603050405020304" pitchFamily="18" charset="0"/>
              </a:rPr>
              <a:t>this morning.</a:t>
            </a:r>
          </a:p>
          <a:p>
            <a:pPr marL="0" indent="0">
              <a:buNone/>
            </a:pPr>
            <a:endParaRPr lang="en-US" sz="2400" dirty="0">
              <a:solidFill>
                <a:srgbClr val="00B050"/>
              </a:solidFill>
              <a:latin typeface="Times New Roman" panose="02020603050405020304" pitchFamily="18" charset="0"/>
              <a:cs typeface="Times New Roman" panose="02020603050405020304" pitchFamily="18" charset="0"/>
            </a:endParaRPr>
          </a:p>
          <a:p>
            <a:pPr marL="0" indent="0">
              <a:buNone/>
            </a:pPr>
            <a:r>
              <a:rPr lang="ro-RO" sz="2400" b="1" dirty="0">
                <a:latin typeface="Times New Roman" panose="02020603050405020304" pitchFamily="18" charset="0"/>
                <a:cs typeface="Times New Roman" panose="02020603050405020304" pitchFamily="18" charset="0"/>
              </a:rPr>
              <a:t>L</a:t>
            </a:r>
            <a:r>
              <a:rPr lang="en-US" sz="2400" b="1" dirty="0" err="1">
                <a:latin typeface="Times New Roman" panose="02020603050405020304" pitchFamily="18" charset="0"/>
                <a:cs typeface="Times New Roman" panose="02020603050405020304" pitchFamily="18" charset="0"/>
              </a:rPr>
              <a:t>ook</a:t>
            </a:r>
            <a:r>
              <a:rPr lang="en-US" sz="2400" dirty="0">
                <a:latin typeface="Times New Roman" panose="02020603050405020304" pitchFamily="18" charset="0"/>
                <a:cs typeface="Times New Roman" panose="02020603050405020304" pitchFamily="18" charset="0"/>
              </a:rPr>
              <a:t> (meaning</a:t>
            </a:r>
            <a:r>
              <a:rPr lang="ro-RO"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'seem') can often be </a:t>
            </a:r>
            <a:r>
              <a:rPr lang="en-US" sz="2400" dirty="0" err="1">
                <a:latin typeface="Times New Roman" panose="02020603050405020304" pitchFamily="18" charset="0"/>
                <a:cs typeface="Times New Roman" panose="02020603050405020304" pitchFamily="18" charset="0"/>
              </a:rPr>
              <a:t>progressi</a:t>
            </a:r>
            <a:r>
              <a:rPr lang="ro-RO" sz="2400" dirty="0">
                <a:latin typeface="Times New Roman" panose="02020603050405020304" pitchFamily="18" charset="0"/>
                <a:cs typeface="Times New Roman" panose="02020603050405020304" pitchFamily="18" charset="0"/>
              </a:rPr>
              <a:t>v</a:t>
            </a:r>
            <a:r>
              <a:rPr lang="en-US" sz="2400" dirty="0">
                <a:latin typeface="Times New Roman" panose="02020603050405020304" pitchFamily="18" charset="0"/>
                <a:cs typeface="Times New Roman" panose="02020603050405020304" pitchFamily="18" charset="0"/>
              </a:rPr>
              <a:t>e or not, with little difference.</a:t>
            </a:r>
          </a:p>
          <a:p>
            <a:pPr marL="0" indent="0">
              <a:buNone/>
            </a:pPr>
            <a:r>
              <a:rPr lang="ro-RO" sz="2400" dirty="0" err="1">
                <a:solidFill>
                  <a:srgbClr val="00B050"/>
                </a:solidFill>
                <a:latin typeface="Times New Roman" panose="02020603050405020304" pitchFamily="18" charset="0"/>
                <a:cs typeface="Times New Roman" panose="02020603050405020304" pitchFamily="18" charset="0"/>
              </a:rPr>
              <a:t>You</a:t>
            </a:r>
            <a:r>
              <a:rPr lang="en-US" sz="2400" dirty="0">
                <a:solidFill>
                  <a:srgbClr val="00B050"/>
                </a:solidFill>
                <a:latin typeface="Times New Roman" panose="02020603050405020304" pitchFamily="18" charset="0"/>
                <a:cs typeface="Times New Roman" panose="02020603050405020304" pitchFamily="18" charset="0"/>
              </a:rPr>
              <a:t> </a:t>
            </a:r>
            <a:r>
              <a:rPr lang="en-US" sz="2400" b="1" dirty="0">
                <a:solidFill>
                  <a:srgbClr val="00B050"/>
                </a:solidFill>
                <a:latin typeface="Times New Roman" panose="02020603050405020304" pitchFamily="18" charset="0"/>
                <a:cs typeface="Times New Roman" panose="02020603050405020304" pitchFamily="18" charset="0"/>
              </a:rPr>
              <a:t>look</a:t>
            </a:r>
            <a:r>
              <a:rPr lang="en-150" sz="2400" b="1" dirty="0">
                <a:solidFill>
                  <a:srgbClr val="00B050"/>
                </a:solidFill>
                <a:latin typeface="Times New Roman" panose="02020603050405020304" pitchFamily="18" charset="0"/>
                <a:cs typeface="Times New Roman" panose="02020603050405020304" pitchFamily="18" charset="0"/>
              </a:rPr>
              <a:t> </a:t>
            </a:r>
            <a:r>
              <a:rPr lang="en-US" sz="2400" dirty="0">
                <a:solidFill>
                  <a:srgbClr val="00B050"/>
                </a:solidFill>
                <a:latin typeface="Times New Roman" panose="02020603050405020304" pitchFamily="18" charset="0"/>
                <a:cs typeface="Times New Roman" panose="02020603050405020304" pitchFamily="18" charset="0"/>
              </a:rPr>
              <a:t>/ You</a:t>
            </a:r>
            <a:r>
              <a:rPr lang="en-150" sz="2400" b="1" dirty="0">
                <a:solidFill>
                  <a:srgbClr val="00B050"/>
                </a:solidFill>
                <a:latin typeface="Times New Roman" panose="02020603050405020304" pitchFamily="18" charset="0"/>
                <a:cs typeface="Times New Roman" panose="02020603050405020304" pitchFamily="18" charset="0"/>
              </a:rPr>
              <a:t>’r</a:t>
            </a:r>
            <a:r>
              <a:rPr lang="en-US" sz="2400" b="1" dirty="0">
                <a:solidFill>
                  <a:srgbClr val="00B050"/>
                </a:solidFill>
                <a:latin typeface="Times New Roman" panose="02020603050405020304" pitchFamily="18" charset="0"/>
                <a:cs typeface="Times New Roman" panose="02020603050405020304" pitchFamily="18" charset="0"/>
              </a:rPr>
              <a:t>e looking </a:t>
            </a:r>
            <a:r>
              <a:rPr lang="en-US" sz="2400" dirty="0">
                <a:solidFill>
                  <a:srgbClr val="00B050"/>
                </a:solidFill>
                <a:latin typeface="Times New Roman" panose="02020603050405020304" pitchFamily="18" charset="0"/>
                <a:cs typeface="Times New Roman" panose="02020603050405020304" pitchFamily="18" charset="0"/>
              </a:rPr>
              <a:t>a bit tired today.</a:t>
            </a:r>
          </a:p>
        </p:txBody>
      </p:sp>
    </p:spTree>
    <p:extLst>
      <p:ext uri="{BB962C8B-B14F-4D97-AF65-F5344CB8AC3E}">
        <p14:creationId xmlns:p14="http://schemas.microsoft.com/office/powerpoint/2010/main" val="1638020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86C42-47F0-4D1C-B8FF-D8BA9769BDB9}"/>
              </a:ext>
            </a:extLst>
          </p:cNvPr>
          <p:cNvSpPr>
            <a:spLocks noGrp="1"/>
          </p:cNvSpPr>
          <p:nvPr>
            <p:ph type="title"/>
          </p:nvPr>
        </p:nvSpPr>
        <p:spPr/>
        <p:txBody>
          <a:bodyPr/>
          <a:lstStyle/>
          <a:p>
            <a:r>
              <a:rPr lang="en-US" dirty="0"/>
              <a:t>What are VERBS?</a:t>
            </a:r>
            <a:endParaRPr lang="ro-RO" dirty="0"/>
          </a:p>
        </p:txBody>
      </p:sp>
      <p:sp>
        <p:nvSpPr>
          <p:cNvPr id="3" name="Rectangle 2">
            <a:extLst>
              <a:ext uri="{FF2B5EF4-FFF2-40B4-BE49-F238E27FC236}">
                <a16:creationId xmlns:a16="http://schemas.microsoft.com/office/drawing/2014/main" id="{4AB09111-261B-4D7D-9B8F-D4D97774403E}"/>
              </a:ext>
            </a:extLst>
          </p:cNvPr>
          <p:cNvSpPr/>
          <p:nvPr/>
        </p:nvSpPr>
        <p:spPr>
          <a:xfrm>
            <a:off x="488272" y="1720840"/>
            <a:ext cx="11248008" cy="4524315"/>
          </a:xfrm>
          <a:prstGeom prst="rect">
            <a:avLst/>
          </a:prstGeom>
        </p:spPr>
        <p:txBody>
          <a:bodyPr wrap="square">
            <a:spAutoFit/>
          </a:bodyPr>
          <a:lstStyle/>
          <a:p>
            <a:pPr indent="448310" algn="just">
              <a:spcAft>
                <a:spcPts val="0"/>
              </a:spcAft>
            </a:pPr>
            <a:endParaRPr lang="en-GB" sz="2400" i="1" dirty="0">
              <a:latin typeface="Times New Roman" panose="02020603050405020304" pitchFamily="18" charset="0"/>
              <a:ea typeface="Times New Roman" panose="02020603050405020304" pitchFamily="18" charset="0"/>
            </a:endParaRPr>
          </a:p>
          <a:p>
            <a:pPr indent="448310" algn="just">
              <a:spcAft>
                <a:spcPts val="0"/>
              </a:spcAft>
            </a:pPr>
            <a:r>
              <a:rPr lang="en-GB" sz="2400" i="1" dirty="0">
                <a:latin typeface="Times New Roman" panose="02020603050405020304" pitchFamily="18" charset="0"/>
                <a:ea typeface="Times New Roman" panose="02020603050405020304" pitchFamily="18" charset="0"/>
              </a:rPr>
              <a:t>Verbs </a:t>
            </a:r>
            <a:r>
              <a:rPr lang="en-GB" sz="2400" dirty="0">
                <a:latin typeface="Times New Roman" panose="02020603050405020304" pitchFamily="18" charset="0"/>
                <a:ea typeface="Times New Roman" panose="02020603050405020304" pitchFamily="18" charset="0"/>
              </a:rPr>
              <a:t>are words that name an action or describe a state of being.</a:t>
            </a:r>
            <a:endParaRPr lang="ro-RO" sz="2400" dirty="0">
              <a:latin typeface="Times New Roman" panose="02020603050405020304" pitchFamily="18" charset="0"/>
              <a:ea typeface="Times New Roman" panose="02020603050405020304" pitchFamily="18" charset="0"/>
            </a:endParaRPr>
          </a:p>
          <a:p>
            <a:pPr indent="448310" algn="just">
              <a:spcAft>
                <a:spcPts val="0"/>
              </a:spcAft>
            </a:pPr>
            <a:endParaRPr lang="en-GB" sz="2400" dirty="0">
              <a:latin typeface="Times New Roman" panose="02020603050405020304" pitchFamily="18" charset="0"/>
              <a:ea typeface="Times New Roman" panose="02020603050405020304" pitchFamily="18" charset="0"/>
            </a:endParaRPr>
          </a:p>
          <a:p>
            <a:pPr indent="448310" algn="just">
              <a:spcAft>
                <a:spcPts val="0"/>
              </a:spcAft>
            </a:pPr>
            <a:r>
              <a:rPr lang="en-GB" sz="2400" dirty="0">
                <a:latin typeface="Times New Roman" panose="02020603050405020304" pitchFamily="18" charset="0"/>
                <a:ea typeface="Times New Roman" panose="02020603050405020304" pitchFamily="18" charset="0"/>
              </a:rPr>
              <a:t>There are four basic types of verbs:</a:t>
            </a:r>
          </a:p>
          <a:p>
            <a:pPr indent="448310" algn="just">
              <a:spcAft>
                <a:spcPts val="0"/>
              </a:spcAft>
            </a:pPr>
            <a:r>
              <a:rPr lang="en-GB" sz="2400" i="1" dirty="0">
                <a:solidFill>
                  <a:srgbClr val="FF0000"/>
                </a:solidFill>
                <a:latin typeface="Times New Roman" panose="02020603050405020304" pitchFamily="18" charset="0"/>
                <a:ea typeface="Times New Roman" panose="02020603050405020304" pitchFamily="18" charset="0"/>
              </a:rPr>
              <a:t>action verbs, linking verbs, auxiliary verbs</a:t>
            </a:r>
            <a:r>
              <a:rPr lang="en-GB" sz="2400" i="1" dirty="0">
                <a:latin typeface="Times New Roman" panose="02020603050405020304" pitchFamily="18" charset="0"/>
                <a:ea typeface="Times New Roman" panose="02020603050405020304" pitchFamily="18" charset="0"/>
              </a:rPr>
              <a:t>, </a:t>
            </a:r>
            <a:r>
              <a:rPr lang="en-GB" sz="2400" dirty="0">
                <a:latin typeface="Times New Roman" panose="02020603050405020304" pitchFamily="18" charset="0"/>
                <a:ea typeface="Times New Roman" panose="02020603050405020304" pitchFamily="18" charset="0"/>
              </a:rPr>
              <a:t>and </a:t>
            </a:r>
            <a:r>
              <a:rPr lang="en-GB" sz="2400" i="1" dirty="0">
                <a:solidFill>
                  <a:srgbClr val="FF0000"/>
                </a:solidFill>
                <a:latin typeface="Times New Roman" panose="02020603050405020304" pitchFamily="18" charset="0"/>
                <a:ea typeface="Times New Roman" panose="02020603050405020304" pitchFamily="18" charset="0"/>
              </a:rPr>
              <a:t>verb phrases</a:t>
            </a:r>
            <a:r>
              <a:rPr lang="en-GB" sz="2400" i="1" dirty="0">
                <a:latin typeface="Times New Roman" panose="02020603050405020304" pitchFamily="18" charset="0"/>
                <a:ea typeface="Times New Roman" panose="02020603050405020304" pitchFamily="18" charset="0"/>
              </a:rPr>
              <a:t>.</a:t>
            </a:r>
          </a:p>
          <a:p>
            <a:pPr indent="448310" algn="just">
              <a:spcAft>
                <a:spcPts val="0"/>
              </a:spcAft>
            </a:pPr>
            <a:r>
              <a:rPr lang="en-GB" sz="2400" dirty="0">
                <a:latin typeface="Times New Roman" panose="02020603050405020304" pitchFamily="18" charset="0"/>
                <a:ea typeface="Times New Roman" panose="02020603050405020304" pitchFamily="18" charset="0"/>
              </a:rPr>
              <a:t>Verbs also convey information through changes in their form. Here are the five things that can be found out from a verb:</a:t>
            </a:r>
            <a:endParaRPr lang="ro-RO" sz="2400" dirty="0">
              <a:latin typeface="Times New Roman" panose="02020603050405020304" pitchFamily="18" charset="0"/>
              <a:ea typeface="Times New Roman" panose="02020603050405020304" pitchFamily="18" charset="0"/>
            </a:endParaRPr>
          </a:p>
          <a:p>
            <a:pPr marL="342900" lvl="0" indent="-342900" algn="just">
              <a:spcAft>
                <a:spcPts val="0"/>
              </a:spcAft>
              <a:buFont typeface="Wingdings" panose="05000000000000000000" pitchFamily="2" charset="2"/>
              <a:buChar char=""/>
            </a:pPr>
            <a:r>
              <a:rPr lang="en-GB" sz="2400" i="1" dirty="0">
                <a:solidFill>
                  <a:srgbClr val="FF0000"/>
                </a:solidFill>
                <a:latin typeface="Times New Roman" panose="02020603050405020304" pitchFamily="18" charset="0"/>
                <a:ea typeface="Times New Roman" panose="02020603050405020304" pitchFamily="18" charset="0"/>
              </a:rPr>
              <a:t>Tense</a:t>
            </a:r>
            <a:r>
              <a:rPr lang="en-GB" sz="2400" i="1" dirty="0">
                <a:latin typeface="Times New Roman" panose="02020603050405020304" pitchFamily="18" charset="0"/>
                <a:ea typeface="Times New Roman" panose="02020603050405020304" pitchFamily="18" charset="0"/>
              </a:rPr>
              <a:t> </a:t>
            </a:r>
            <a:r>
              <a:rPr lang="en-GB" sz="2400" dirty="0">
                <a:latin typeface="Times New Roman" panose="02020603050405020304" pitchFamily="18" charset="0"/>
                <a:ea typeface="Times New Roman" panose="02020603050405020304" pitchFamily="18" charset="0"/>
              </a:rPr>
              <a:t>(when the action takes place: past, present, or future)</a:t>
            </a:r>
            <a:endParaRPr lang="ro-RO" sz="2400" dirty="0">
              <a:latin typeface="Times New Roman" panose="02020603050405020304" pitchFamily="18" charset="0"/>
              <a:ea typeface="Times New Roman" panose="02020603050405020304" pitchFamily="18" charset="0"/>
            </a:endParaRPr>
          </a:p>
          <a:p>
            <a:pPr marL="342900" lvl="0" indent="-342900" algn="just">
              <a:spcAft>
                <a:spcPts val="0"/>
              </a:spcAft>
              <a:buFont typeface="Wingdings" panose="05000000000000000000" pitchFamily="2" charset="2"/>
              <a:buChar char=""/>
            </a:pPr>
            <a:r>
              <a:rPr lang="en-GB" sz="2400" i="1" dirty="0">
                <a:solidFill>
                  <a:srgbClr val="FF0000"/>
                </a:solidFill>
                <a:latin typeface="Times New Roman" panose="02020603050405020304" pitchFamily="18" charset="0"/>
                <a:ea typeface="Times New Roman" panose="02020603050405020304" pitchFamily="18" charset="0"/>
              </a:rPr>
              <a:t>Person</a:t>
            </a:r>
            <a:r>
              <a:rPr lang="en-GB" sz="2400" i="1" dirty="0">
                <a:latin typeface="Times New Roman" panose="02020603050405020304" pitchFamily="18" charset="0"/>
                <a:ea typeface="Times New Roman" panose="02020603050405020304" pitchFamily="18" charset="0"/>
              </a:rPr>
              <a:t> </a:t>
            </a:r>
            <a:r>
              <a:rPr lang="en-GB" sz="2400" dirty="0">
                <a:latin typeface="Times New Roman" panose="02020603050405020304" pitchFamily="18" charset="0"/>
                <a:ea typeface="Times New Roman" panose="02020603050405020304" pitchFamily="18" charset="0"/>
              </a:rPr>
              <a:t>(who or what experiences the action)</a:t>
            </a:r>
            <a:endParaRPr lang="ro-RO" sz="2400" dirty="0">
              <a:latin typeface="Times New Roman" panose="02020603050405020304" pitchFamily="18" charset="0"/>
              <a:ea typeface="Times New Roman" panose="02020603050405020304" pitchFamily="18" charset="0"/>
            </a:endParaRPr>
          </a:p>
          <a:p>
            <a:pPr marL="342900" lvl="0" indent="-342900" algn="just">
              <a:spcAft>
                <a:spcPts val="0"/>
              </a:spcAft>
              <a:buFont typeface="Wingdings" panose="05000000000000000000" pitchFamily="2" charset="2"/>
              <a:buChar char=""/>
            </a:pPr>
            <a:r>
              <a:rPr lang="en-GB" sz="2400" i="1" dirty="0">
                <a:solidFill>
                  <a:srgbClr val="FF0000"/>
                </a:solidFill>
                <a:latin typeface="Times New Roman" panose="02020603050405020304" pitchFamily="18" charset="0"/>
                <a:ea typeface="Times New Roman" panose="02020603050405020304" pitchFamily="18" charset="0"/>
              </a:rPr>
              <a:t>Number</a:t>
            </a:r>
            <a:r>
              <a:rPr lang="en-GB" sz="2400" i="1" dirty="0">
                <a:latin typeface="Times New Roman" panose="02020603050405020304" pitchFamily="18" charset="0"/>
                <a:ea typeface="Times New Roman" panose="02020603050405020304" pitchFamily="18" charset="0"/>
              </a:rPr>
              <a:t> </a:t>
            </a:r>
            <a:r>
              <a:rPr lang="en-GB" sz="2400" dirty="0">
                <a:latin typeface="Times New Roman" panose="02020603050405020304" pitchFamily="18" charset="0"/>
                <a:ea typeface="Times New Roman" panose="02020603050405020304" pitchFamily="18" charset="0"/>
              </a:rPr>
              <a:t>(how many subjects act or receive the action)</a:t>
            </a:r>
            <a:endParaRPr lang="ro-RO" sz="2400" dirty="0">
              <a:latin typeface="Times New Roman" panose="02020603050405020304" pitchFamily="18" charset="0"/>
              <a:ea typeface="Times New Roman" panose="02020603050405020304" pitchFamily="18" charset="0"/>
            </a:endParaRPr>
          </a:p>
          <a:p>
            <a:pPr marL="342900" lvl="0" indent="-342900" algn="just">
              <a:spcAft>
                <a:spcPts val="0"/>
              </a:spcAft>
              <a:buFont typeface="Wingdings" panose="05000000000000000000" pitchFamily="2" charset="2"/>
              <a:buChar char=""/>
            </a:pPr>
            <a:r>
              <a:rPr lang="en-GB" sz="2400" i="1" dirty="0">
                <a:solidFill>
                  <a:srgbClr val="FF0000"/>
                </a:solidFill>
                <a:latin typeface="Times New Roman" panose="02020603050405020304" pitchFamily="18" charset="0"/>
                <a:ea typeface="Times New Roman" panose="02020603050405020304" pitchFamily="18" charset="0"/>
              </a:rPr>
              <a:t>Mood</a:t>
            </a:r>
            <a:r>
              <a:rPr lang="en-GB" sz="2400" i="1" dirty="0">
                <a:latin typeface="Times New Roman" panose="02020603050405020304" pitchFamily="18" charset="0"/>
                <a:ea typeface="Times New Roman" panose="02020603050405020304" pitchFamily="18" charset="0"/>
              </a:rPr>
              <a:t> </a:t>
            </a:r>
            <a:r>
              <a:rPr lang="en-GB" sz="2400" dirty="0">
                <a:latin typeface="Times New Roman" panose="02020603050405020304" pitchFamily="18" charset="0"/>
                <a:ea typeface="Times New Roman" panose="02020603050405020304" pitchFamily="18" charset="0"/>
              </a:rPr>
              <a:t>(the attitude expressed toward the action)</a:t>
            </a:r>
            <a:endParaRPr lang="ro-RO" sz="2400" dirty="0">
              <a:latin typeface="Times New Roman" panose="02020603050405020304" pitchFamily="18" charset="0"/>
              <a:ea typeface="Times New Roman" panose="02020603050405020304" pitchFamily="18" charset="0"/>
            </a:endParaRPr>
          </a:p>
          <a:p>
            <a:pPr marL="342900" lvl="0" indent="-342900" algn="just">
              <a:spcAft>
                <a:spcPts val="0"/>
              </a:spcAft>
              <a:buFont typeface="Wingdings" panose="05000000000000000000" pitchFamily="2" charset="2"/>
              <a:buChar char=""/>
            </a:pPr>
            <a:r>
              <a:rPr lang="en-GB" sz="2400" i="1" dirty="0">
                <a:solidFill>
                  <a:srgbClr val="FF0000"/>
                </a:solidFill>
                <a:latin typeface="Times New Roman" panose="02020603050405020304" pitchFamily="18" charset="0"/>
                <a:ea typeface="Times New Roman" panose="02020603050405020304" pitchFamily="18" charset="0"/>
              </a:rPr>
              <a:t>Voice</a:t>
            </a:r>
            <a:r>
              <a:rPr lang="en-GB" sz="2400" i="1" dirty="0">
                <a:latin typeface="Times New Roman" panose="02020603050405020304" pitchFamily="18" charset="0"/>
                <a:ea typeface="Times New Roman" panose="02020603050405020304" pitchFamily="18" charset="0"/>
              </a:rPr>
              <a:t> </a:t>
            </a:r>
            <a:r>
              <a:rPr lang="en-GB" sz="2400" dirty="0">
                <a:latin typeface="Times New Roman" panose="02020603050405020304" pitchFamily="18" charset="0"/>
                <a:ea typeface="Times New Roman" panose="02020603050405020304" pitchFamily="18" charset="0"/>
              </a:rPr>
              <a:t>(whether the subject acts or is acted upon: the active or passive voice)</a:t>
            </a:r>
            <a:endParaRPr lang="ro-RO"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89727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9221FD1-2CED-404E-AE33-9BD222E49C86}"/>
              </a:ext>
            </a:extLst>
          </p:cNvPr>
          <p:cNvSpPr/>
          <p:nvPr/>
        </p:nvSpPr>
        <p:spPr>
          <a:xfrm>
            <a:off x="350982" y="277091"/>
            <a:ext cx="11487450" cy="4154984"/>
          </a:xfrm>
          <a:prstGeom prst="rect">
            <a:avLst/>
          </a:prstGeom>
        </p:spPr>
        <p:txBody>
          <a:bodyPr wrap="square">
            <a:spAutoFit/>
          </a:bodyPr>
          <a:lstStyle/>
          <a:p>
            <a:r>
              <a:rPr lang="en-US" sz="2400" b="1" i="1" dirty="0">
                <a:latin typeface="Times New Roman" panose="02020603050405020304" pitchFamily="18" charset="0"/>
                <a:cs typeface="Times New Roman" panose="02020603050405020304" pitchFamily="18" charset="0"/>
              </a:rPr>
              <a:t>Smell</a:t>
            </a:r>
            <a:r>
              <a:rPr lang="en-US" sz="2400" dirty="0">
                <a:latin typeface="Times New Roman" panose="02020603050405020304" pitchFamily="18" charset="0"/>
                <a:cs typeface="Times New Roman" panose="02020603050405020304" pitchFamily="18" charset="0"/>
              </a:rPr>
              <a:t> and </a:t>
            </a:r>
            <a:r>
              <a:rPr lang="en-US" sz="2400" b="1" i="1" dirty="0">
                <a:latin typeface="Times New Roman" panose="02020603050405020304" pitchFamily="18" charset="0"/>
                <a:cs typeface="Times New Roman" panose="02020603050405020304" pitchFamily="18" charset="0"/>
              </a:rPr>
              <a:t>taste</a:t>
            </a:r>
            <a:r>
              <a:rPr lang="en-US" sz="2400" dirty="0">
                <a:latin typeface="Times New Roman" panose="02020603050405020304" pitchFamily="18" charset="0"/>
                <a:cs typeface="Times New Roman" panose="02020603050405020304" pitchFamily="18" charset="0"/>
              </a:rPr>
              <a:t> can be progressive when we are talking about the </a:t>
            </a:r>
            <a:r>
              <a:rPr lang="en-US" sz="2400" b="1" dirty="0">
                <a:latin typeface="Times New Roman" panose="02020603050405020304" pitchFamily="18" charset="0"/>
                <a:cs typeface="Times New Roman" panose="02020603050405020304" pitchFamily="18" charset="0"/>
              </a:rPr>
              <a:t>deliberate use of the senses to find</a:t>
            </a:r>
            <a:r>
              <a:rPr lang="en-150" sz="2400" b="1"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something out</a:t>
            </a:r>
            <a:r>
              <a:rPr lang="en-US" sz="2400" dirty="0">
                <a:latin typeface="Times New Roman" panose="02020603050405020304" pitchFamily="18" charset="0"/>
                <a:cs typeface="Times New Roman" panose="02020603050405020304" pitchFamily="18" charset="0"/>
              </a:rPr>
              <a:t>:</a:t>
            </a:r>
          </a:p>
          <a:p>
            <a:endParaRPr lang="ro-RO" sz="2400" b="1" dirty="0">
              <a:latin typeface="Times New Roman" panose="02020603050405020304" pitchFamily="18" charset="0"/>
              <a:cs typeface="Times New Roman" panose="02020603050405020304" pitchFamily="18" charset="0"/>
            </a:endParaRPr>
          </a:p>
          <a:p>
            <a:endParaRPr lang="ro-RO" sz="2400" b="1" dirty="0">
              <a:latin typeface="Times New Roman" panose="02020603050405020304" pitchFamily="18" charset="0"/>
              <a:cs typeface="Times New Roman" panose="02020603050405020304" pitchFamily="18" charset="0"/>
            </a:endParaRPr>
          </a:p>
          <a:p>
            <a:endParaRPr lang="ro-RO" sz="2400" b="1" dirty="0">
              <a:latin typeface="Times New Roman" panose="02020603050405020304" pitchFamily="18" charset="0"/>
              <a:cs typeface="Times New Roman" panose="02020603050405020304" pitchFamily="18" charset="0"/>
            </a:endParaRPr>
          </a:p>
          <a:p>
            <a:endParaRPr lang="ro-RO" sz="2400" b="1" dirty="0">
              <a:latin typeface="Times New Roman" panose="02020603050405020304" pitchFamily="18" charset="0"/>
              <a:cs typeface="Times New Roman" panose="02020603050405020304" pitchFamily="18" charset="0"/>
            </a:endParaRPr>
          </a:p>
          <a:p>
            <a:endParaRPr lang="ro-RO"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Feel</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referri</a:t>
            </a:r>
            <a:r>
              <a:rPr lang="en-150" sz="2400" dirty="0">
                <a:latin typeface="Times New Roman" panose="02020603050405020304" pitchFamily="18" charset="0"/>
                <a:cs typeface="Times New Roman" panose="02020603050405020304" pitchFamily="18" charset="0"/>
              </a:rPr>
              <a:t>n</a:t>
            </a:r>
            <a:r>
              <a:rPr lang="ro-RO" sz="2400" dirty="0">
                <a:latin typeface="Times New Roman" panose="02020603050405020304" pitchFamily="18" charset="0"/>
                <a:cs typeface="Times New Roman" panose="02020603050405020304" pitchFamily="18" charset="0"/>
              </a:rPr>
              <a:t>g</a:t>
            </a:r>
            <a:r>
              <a:rPr lang="en-US" sz="2400" dirty="0">
                <a:latin typeface="Times New Roman" panose="02020603050405020304" pitchFamily="18" charset="0"/>
                <a:cs typeface="Times New Roman" panose="02020603050405020304" pitchFamily="18" charset="0"/>
              </a:rPr>
              <a:t> to physical sensations) can be progressive or not, with little difference.</a:t>
            </a:r>
          </a:p>
          <a:p>
            <a:r>
              <a:rPr lang="en-US" sz="2400" dirty="0">
                <a:solidFill>
                  <a:srgbClr val="00B050"/>
                </a:solidFill>
                <a:latin typeface="Times New Roman" panose="02020603050405020304" pitchFamily="18" charset="0"/>
                <a:cs typeface="Times New Roman" panose="02020603050405020304" pitchFamily="18" charset="0"/>
              </a:rPr>
              <a:t>I </a:t>
            </a:r>
            <a:r>
              <a:rPr lang="en-US" sz="2400" b="1" dirty="0">
                <a:solidFill>
                  <a:srgbClr val="00B050"/>
                </a:solidFill>
                <a:latin typeface="Times New Roman" panose="02020603050405020304" pitchFamily="18" charset="0"/>
                <a:cs typeface="Times New Roman" panose="02020603050405020304" pitchFamily="18" charset="0"/>
              </a:rPr>
              <a:t>feel</a:t>
            </a:r>
            <a:r>
              <a:rPr lang="en-US" sz="2400" dirty="0">
                <a:solidFill>
                  <a:srgbClr val="00B050"/>
                </a:solidFill>
                <a:latin typeface="Times New Roman" panose="02020603050405020304" pitchFamily="18" charset="0"/>
                <a:cs typeface="Times New Roman" panose="02020603050405020304" pitchFamily="18" charset="0"/>
              </a:rPr>
              <a:t> / I'</a:t>
            </a:r>
            <a:r>
              <a:rPr lang="en-US" sz="2400" b="1" dirty="0">
                <a:solidFill>
                  <a:srgbClr val="00B050"/>
                </a:solidFill>
                <a:latin typeface="Times New Roman" panose="02020603050405020304" pitchFamily="18" charset="0"/>
                <a:cs typeface="Times New Roman" panose="02020603050405020304" pitchFamily="18" charset="0"/>
              </a:rPr>
              <a:t>m</a:t>
            </a:r>
            <a:r>
              <a:rPr lang="en-US" sz="2400" dirty="0">
                <a:solidFill>
                  <a:srgbClr val="00B050"/>
                </a:solidFill>
                <a:latin typeface="Times New Roman" panose="02020603050405020304" pitchFamily="18" charset="0"/>
                <a:cs typeface="Times New Roman" panose="02020603050405020304" pitchFamily="18" charset="0"/>
              </a:rPr>
              <a:t> </a:t>
            </a:r>
            <a:r>
              <a:rPr lang="en-US" sz="2400" b="1" dirty="0">
                <a:solidFill>
                  <a:srgbClr val="00B050"/>
                </a:solidFill>
                <a:latin typeface="Times New Roman" panose="02020603050405020304" pitchFamily="18" charset="0"/>
                <a:cs typeface="Times New Roman" panose="02020603050405020304" pitchFamily="18" charset="0"/>
              </a:rPr>
              <a:t>feeling</a:t>
            </a:r>
            <a:r>
              <a:rPr lang="en-US" sz="2400" dirty="0">
                <a:solidFill>
                  <a:srgbClr val="00B050"/>
                </a:solidFill>
                <a:latin typeface="Times New Roman" panose="02020603050405020304" pitchFamily="18" charset="0"/>
                <a:cs typeface="Times New Roman" panose="02020603050405020304" pitchFamily="18" charset="0"/>
              </a:rPr>
              <a:t> </a:t>
            </a:r>
            <a:r>
              <a:rPr lang="en-150" sz="2400" dirty="0">
                <a:solidFill>
                  <a:srgbClr val="00B050"/>
                </a:solidFill>
                <a:latin typeface="Times New Roman" panose="02020603050405020304" pitchFamily="18" charset="0"/>
                <a:cs typeface="Times New Roman" panose="02020603050405020304" pitchFamily="18" charset="0"/>
              </a:rPr>
              <a:t>f</a:t>
            </a:r>
            <a:r>
              <a:rPr lang="en-US" sz="2400" dirty="0" err="1">
                <a:solidFill>
                  <a:srgbClr val="00B050"/>
                </a:solidFill>
                <a:latin typeface="Times New Roman" panose="02020603050405020304" pitchFamily="18" charset="0"/>
                <a:cs typeface="Times New Roman" panose="02020603050405020304" pitchFamily="18" charset="0"/>
              </a:rPr>
              <a:t>ine</a:t>
            </a:r>
            <a:r>
              <a:rPr lang="en-US" sz="2400" dirty="0">
                <a:solidFill>
                  <a:srgbClr val="00B050"/>
                </a:solidFill>
                <a:latin typeface="Times New Roman" panose="02020603050405020304" pitchFamily="18" charset="0"/>
                <a:cs typeface="Times New Roman" panose="02020603050405020304" pitchFamily="18" charset="0"/>
              </a:rPr>
              <a:t>.</a:t>
            </a:r>
          </a:p>
          <a:p>
            <a:r>
              <a:rPr lang="en-US" sz="2400" b="1" dirty="0">
                <a:latin typeface="Times New Roman" panose="02020603050405020304" pitchFamily="18" charset="0"/>
                <a:cs typeface="Times New Roman" panose="02020603050405020304" pitchFamily="18" charset="0"/>
              </a:rPr>
              <a:t>See</a:t>
            </a:r>
            <a:r>
              <a:rPr lang="en-US" sz="2400" dirty="0">
                <a:latin typeface="Times New Roman" panose="02020603050405020304" pitchFamily="18" charset="0"/>
                <a:cs typeface="Times New Roman" panose="02020603050405020304" pitchFamily="18" charset="0"/>
              </a:rPr>
              <a:t> can be progressive when it means</a:t>
            </a:r>
            <a:r>
              <a:rPr lang="en-150"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meet</a:t>
            </a:r>
            <a:r>
              <a:rPr lang="en-150"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r>
              <a:rPr lang="en-US" sz="2400" dirty="0">
                <a:solidFill>
                  <a:srgbClr val="00B050"/>
                </a:solidFill>
                <a:latin typeface="Times New Roman" panose="02020603050405020304" pitchFamily="18" charset="0"/>
                <a:cs typeface="Times New Roman" panose="02020603050405020304" pitchFamily="18" charset="0"/>
              </a:rPr>
              <a:t>I (can) </a:t>
            </a:r>
            <a:r>
              <a:rPr lang="en-US" sz="2400" b="1" dirty="0">
                <a:solidFill>
                  <a:srgbClr val="00B050"/>
                </a:solidFill>
                <a:latin typeface="Times New Roman" panose="02020603050405020304" pitchFamily="18" charset="0"/>
                <a:cs typeface="Times New Roman" panose="02020603050405020304" pitchFamily="18" charset="0"/>
              </a:rPr>
              <a:t>see</a:t>
            </a:r>
            <a:r>
              <a:rPr lang="en-US" sz="2400" dirty="0">
                <a:solidFill>
                  <a:srgbClr val="00B050"/>
                </a:solidFill>
                <a:latin typeface="Times New Roman" panose="02020603050405020304" pitchFamily="18" charset="0"/>
                <a:cs typeface="Times New Roman" panose="02020603050405020304" pitchFamily="18" charset="0"/>
              </a:rPr>
              <a:t> </a:t>
            </a:r>
            <a:r>
              <a:rPr lang="en-150" sz="2400" dirty="0">
                <a:solidFill>
                  <a:srgbClr val="00B050"/>
                </a:solidFill>
                <a:latin typeface="Times New Roman" panose="02020603050405020304" pitchFamily="18" charset="0"/>
                <a:cs typeface="Times New Roman" panose="02020603050405020304" pitchFamily="18" charset="0"/>
              </a:rPr>
              <a:t>J</a:t>
            </a:r>
            <a:r>
              <a:rPr lang="en-US" sz="2400" dirty="0" err="1">
                <a:solidFill>
                  <a:srgbClr val="00B050"/>
                </a:solidFill>
                <a:latin typeface="Times New Roman" panose="02020603050405020304" pitchFamily="18" charset="0"/>
                <a:cs typeface="Times New Roman" panose="02020603050405020304" pitchFamily="18" charset="0"/>
              </a:rPr>
              <a:t>ohn</a:t>
            </a:r>
            <a:r>
              <a:rPr lang="en-US" sz="2400" dirty="0">
                <a:solidFill>
                  <a:srgbClr val="00B050"/>
                </a:solidFill>
                <a:latin typeface="Times New Roman" panose="02020603050405020304" pitchFamily="18" charset="0"/>
                <a:cs typeface="Times New Roman" panose="02020603050405020304" pitchFamily="18" charset="0"/>
              </a:rPr>
              <a:t> over there. I'</a:t>
            </a:r>
            <a:r>
              <a:rPr lang="en-US" sz="2400" b="1" dirty="0">
                <a:solidFill>
                  <a:srgbClr val="00B050"/>
                </a:solidFill>
                <a:latin typeface="Times New Roman" panose="02020603050405020304" pitchFamily="18" charset="0"/>
                <a:cs typeface="Times New Roman" panose="02020603050405020304" pitchFamily="18" charset="0"/>
              </a:rPr>
              <a:t>m</a:t>
            </a:r>
            <a:r>
              <a:rPr lang="en-US" sz="2400" dirty="0">
                <a:solidFill>
                  <a:srgbClr val="00B050"/>
                </a:solidFill>
                <a:latin typeface="Times New Roman" panose="02020603050405020304" pitchFamily="18" charset="0"/>
                <a:cs typeface="Times New Roman" panose="02020603050405020304" pitchFamily="18" charset="0"/>
              </a:rPr>
              <a:t> </a:t>
            </a:r>
            <a:r>
              <a:rPr lang="en-US" sz="2400" b="1" dirty="0">
                <a:solidFill>
                  <a:srgbClr val="00B050"/>
                </a:solidFill>
                <a:latin typeface="Times New Roman" panose="02020603050405020304" pitchFamily="18" charset="0"/>
                <a:cs typeface="Times New Roman" panose="02020603050405020304" pitchFamily="18" charset="0"/>
              </a:rPr>
              <a:t>seeing</a:t>
            </a:r>
            <a:r>
              <a:rPr lang="en-US" sz="2400" dirty="0">
                <a:solidFill>
                  <a:srgbClr val="00B050"/>
                </a:solidFill>
                <a:latin typeface="Times New Roman" panose="02020603050405020304" pitchFamily="18" charset="0"/>
                <a:cs typeface="Times New Roman" panose="02020603050405020304" pitchFamily="18" charset="0"/>
              </a:rPr>
              <a:t> the doctor tomorrow</a:t>
            </a:r>
            <a:endParaRPr lang="ro-RO" sz="2400" dirty="0">
              <a:solidFill>
                <a:srgbClr val="00B050"/>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B63AA0C1-38B1-4FF9-9980-65C6779C5E03}"/>
              </a:ext>
            </a:extLst>
          </p:cNvPr>
          <p:cNvPicPr>
            <a:picLocks noChangeAspect="1"/>
          </p:cNvPicPr>
          <p:nvPr/>
        </p:nvPicPr>
        <p:blipFill>
          <a:blip r:embed="rId2"/>
          <a:stretch>
            <a:fillRect/>
          </a:stretch>
        </p:blipFill>
        <p:spPr>
          <a:xfrm>
            <a:off x="1439694" y="4324833"/>
            <a:ext cx="3209916" cy="2139945"/>
          </a:xfrm>
          <a:prstGeom prst="rect">
            <a:avLst/>
          </a:prstGeom>
        </p:spPr>
      </p:pic>
      <p:sp>
        <p:nvSpPr>
          <p:cNvPr id="4" name="TextBox 3">
            <a:extLst>
              <a:ext uri="{FF2B5EF4-FFF2-40B4-BE49-F238E27FC236}">
                <a16:creationId xmlns:a16="http://schemas.microsoft.com/office/drawing/2014/main" id="{7D54AF04-D3F1-4481-80C7-209EE197E68E}"/>
              </a:ext>
            </a:extLst>
          </p:cNvPr>
          <p:cNvSpPr txBox="1"/>
          <p:nvPr/>
        </p:nvSpPr>
        <p:spPr>
          <a:xfrm>
            <a:off x="5612860" y="4432075"/>
            <a:ext cx="5751826" cy="1569660"/>
          </a:xfrm>
          <a:prstGeom prst="rect">
            <a:avLst/>
          </a:prstGeom>
          <a:noFill/>
        </p:spPr>
        <p:txBody>
          <a:bodyPr wrap="square" numCol="1" rtlCol="0">
            <a:spAutoFit/>
          </a:bodyPr>
          <a:lstStyle/>
          <a:p>
            <a:pPr>
              <a:tabLst>
                <a:tab pos="2422525" algn="l"/>
              </a:tabLst>
            </a:pPr>
            <a:r>
              <a:rPr lang="ro-RO" sz="2400" dirty="0" err="1">
                <a:latin typeface="Times New Roman" panose="02020603050405020304" pitchFamily="18" charset="0"/>
                <a:cs typeface="Times New Roman" panose="02020603050405020304" pitchFamily="18" charset="0"/>
              </a:rPr>
              <a:t>Make</a:t>
            </a:r>
            <a:r>
              <a:rPr lang="ro-RO" sz="2400" dirty="0">
                <a:latin typeface="Times New Roman" panose="02020603050405020304" pitchFamily="18" charset="0"/>
                <a:cs typeface="Times New Roman" panose="02020603050405020304" pitchFamily="18" charset="0"/>
              </a:rPr>
              <a:t> </a:t>
            </a:r>
            <a:r>
              <a:rPr lang="ro-RO" sz="2400" dirty="0" err="1">
                <a:latin typeface="Times New Roman" panose="02020603050405020304" pitchFamily="18" charset="0"/>
                <a:cs typeface="Times New Roman" panose="02020603050405020304" pitchFamily="18" charset="0"/>
              </a:rPr>
              <a:t>some</a:t>
            </a:r>
            <a:r>
              <a:rPr lang="ro-RO" sz="2400" dirty="0">
                <a:latin typeface="Times New Roman" panose="02020603050405020304" pitchFamily="18" charset="0"/>
                <a:cs typeface="Times New Roman" panose="02020603050405020304" pitchFamily="18" charset="0"/>
              </a:rPr>
              <a:t> </a:t>
            </a:r>
            <a:r>
              <a:rPr lang="ro-RO" sz="2400" dirty="0" err="1">
                <a:latin typeface="Times New Roman" panose="02020603050405020304" pitchFamily="18" charset="0"/>
                <a:cs typeface="Times New Roman" panose="02020603050405020304" pitchFamily="18" charset="0"/>
              </a:rPr>
              <a:t>guesses</a:t>
            </a:r>
            <a:r>
              <a:rPr lang="ro-RO" sz="2400" dirty="0">
                <a:latin typeface="Times New Roman" panose="02020603050405020304" pitchFamily="18" charset="0"/>
                <a:cs typeface="Times New Roman" panose="02020603050405020304" pitchFamily="18" charset="0"/>
              </a:rPr>
              <a:t> </a:t>
            </a:r>
            <a:r>
              <a:rPr lang="ro-RO" sz="2400" dirty="0" err="1">
                <a:latin typeface="Times New Roman" panose="02020603050405020304" pitchFamily="18" charset="0"/>
                <a:cs typeface="Times New Roman" panose="02020603050405020304" pitchFamily="18" charset="0"/>
              </a:rPr>
              <a:t>and</a:t>
            </a:r>
            <a:r>
              <a:rPr lang="ro-RO" sz="2400" dirty="0">
                <a:latin typeface="Times New Roman" panose="02020603050405020304" pitchFamily="18" charset="0"/>
                <a:cs typeface="Times New Roman" panose="02020603050405020304" pitchFamily="18" charset="0"/>
              </a:rPr>
              <a:t> </a:t>
            </a:r>
            <a:r>
              <a:rPr lang="ro-RO" sz="2400" dirty="0" err="1">
                <a:latin typeface="Times New Roman" panose="02020603050405020304" pitchFamily="18" charset="0"/>
                <a:cs typeface="Times New Roman" panose="02020603050405020304" pitchFamily="18" charset="0"/>
              </a:rPr>
              <a:t>remarks</a:t>
            </a:r>
            <a:r>
              <a:rPr lang="ro-RO" sz="2400" dirty="0">
                <a:latin typeface="Times New Roman" panose="02020603050405020304" pitchFamily="18" charset="0"/>
                <a:cs typeface="Times New Roman" panose="02020603050405020304" pitchFamily="18" charset="0"/>
              </a:rPr>
              <a:t> </a:t>
            </a:r>
            <a:r>
              <a:rPr lang="ro-RO" sz="2400" dirty="0" err="1">
                <a:latin typeface="Times New Roman" panose="02020603050405020304" pitchFamily="18" charset="0"/>
                <a:cs typeface="Times New Roman" panose="02020603050405020304" pitchFamily="18" charset="0"/>
              </a:rPr>
              <a:t>abou</a:t>
            </a:r>
            <a:r>
              <a:rPr lang="en-US" sz="2400" dirty="0">
                <a:latin typeface="Times New Roman" panose="02020603050405020304" pitchFamily="18" charset="0"/>
                <a:cs typeface="Times New Roman" panose="02020603050405020304" pitchFamily="18" charset="0"/>
              </a:rPr>
              <a:t>t</a:t>
            </a:r>
            <a:r>
              <a:rPr lang="ro-RO" sz="2400" dirty="0">
                <a:latin typeface="Times New Roman" panose="02020603050405020304" pitchFamily="18" charset="0"/>
                <a:cs typeface="Times New Roman" panose="02020603050405020304" pitchFamily="18" charset="0"/>
              </a:rPr>
              <a:t> </a:t>
            </a:r>
            <a:r>
              <a:rPr lang="ro-RO" sz="2400" dirty="0" err="1">
                <a:latin typeface="Times New Roman" panose="02020603050405020304" pitchFamily="18" charset="0"/>
                <a:cs typeface="Times New Roman" panose="02020603050405020304" pitchFamily="18" charset="0"/>
              </a:rPr>
              <a:t>the</a:t>
            </a:r>
            <a:r>
              <a:rPr lang="ro-RO" sz="2400" dirty="0">
                <a:latin typeface="Times New Roman" panose="02020603050405020304" pitchFamily="18" charset="0"/>
                <a:cs typeface="Times New Roman" panose="02020603050405020304" pitchFamily="18" charset="0"/>
              </a:rPr>
              <a:t> yacht, </a:t>
            </a:r>
            <a:r>
              <a:rPr lang="ro-RO" sz="2400" dirty="0" err="1">
                <a:latin typeface="Times New Roman" panose="02020603050405020304" pitchFamily="18" charset="0"/>
                <a:cs typeface="Times New Roman" panose="02020603050405020304" pitchFamily="18" charset="0"/>
              </a:rPr>
              <a:t>using</a:t>
            </a:r>
            <a:r>
              <a:rPr lang="ro-RO" sz="2400" dirty="0">
                <a:latin typeface="Times New Roman" panose="02020603050405020304" pitchFamily="18" charset="0"/>
                <a:cs typeface="Times New Roman" panose="02020603050405020304" pitchFamily="18" charset="0"/>
              </a:rPr>
              <a:t> </a:t>
            </a:r>
            <a:r>
              <a:rPr lang="ro-RO" sz="2400" dirty="0" err="1">
                <a:latin typeface="Times New Roman" panose="02020603050405020304" pitchFamily="18" charset="0"/>
                <a:cs typeface="Times New Roman" panose="02020603050405020304" pitchFamily="18" charset="0"/>
              </a:rPr>
              <a:t>the</a:t>
            </a:r>
            <a:r>
              <a:rPr lang="ro-RO" sz="2400" dirty="0">
                <a:latin typeface="Times New Roman" panose="02020603050405020304" pitchFamily="18" charset="0"/>
                <a:cs typeface="Times New Roman" panose="02020603050405020304" pitchFamily="18" charset="0"/>
              </a:rPr>
              <a:t> </a:t>
            </a:r>
            <a:r>
              <a:rPr lang="ro-RO" sz="2400" dirty="0" err="1">
                <a:latin typeface="Times New Roman" panose="02020603050405020304" pitchFamily="18" charset="0"/>
                <a:cs typeface="Times New Roman" panose="02020603050405020304" pitchFamily="18" charset="0"/>
              </a:rPr>
              <a:t>following</a:t>
            </a:r>
            <a:r>
              <a:rPr lang="ro-RO" sz="2400" dirty="0">
                <a:latin typeface="Times New Roman" panose="02020603050405020304" pitchFamily="18" charset="0"/>
                <a:cs typeface="Times New Roman" panose="02020603050405020304" pitchFamily="18" charset="0"/>
              </a:rPr>
              <a:t> </a:t>
            </a:r>
            <a:r>
              <a:rPr lang="ro-RO" sz="2400" dirty="0" err="1">
                <a:latin typeface="Times New Roman" panose="02020603050405020304" pitchFamily="18" charset="0"/>
                <a:cs typeface="Times New Roman" panose="02020603050405020304" pitchFamily="18" charset="0"/>
              </a:rPr>
              <a:t>verbs</a:t>
            </a:r>
            <a:r>
              <a:rPr lang="ro-RO" sz="2400" dirty="0">
                <a:latin typeface="Times New Roman" panose="02020603050405020304" pitchFamily="18" charset="0"/>
                <a:cs typeface="Times New Roman" panose="02020603050405020304" pitchFamily="18" charset="0"/>
              </a:rPr>
              <a:t>:</a:t>
            </a:r>
          </a:p>
          <a:p>
            <a:pPr>
              <a:tabLst>
                <a:tab pos="2422525" algn="l"/>
              </a:tabLst>
            </a:pPr>
            <a:r>
              <a:rPr lang="ro-RO" sz="2400" b="1" i="1" dirty="0" err="1">
                <a:solidFill>
                  <a:srgbClr val="00B050"/>
                </a:solidFill>
                <a:latin typeface="Times New Roman" panose="02020603050405020304" pitchFamily="18" charset="0"/>
                <a:cs typeface="Times New Roman" panose="02020603050405020304" pitchFamily="18" charset="0"/>
              </a:rPr>
              <a:t>weigh</a:t>
            </a:r>
            <a:r>
              <a:rPr lang="ro-RO" sz="2400" b="1" i="1" dirty="0">
                <a:solidFill>
                  <a:srgbClr val="00B050"/>
                </a:solidFill>
                <a:latin typeface="Times New Roman" panose="02020603050405020304" pitchFamily="18" charset="0"/>
                <a:cs typeface="Times New Roman" panose="02020603050405020304" pitchFamily="18" charset="0"/>
              </a:rPr>
              <a:t>, </a:t>
            </a:r>
            <a:r>
              <a:rPr lang="ro-RO" sz="2400" b="1" i="1" dirty="0" err="1">
                <a:solidFill>
                  <a:srgbClr val="00B050"/>
                </a:solidFill>
                <a:latin typeface="Times New Roman" panose="02020603050405020304" pitchFamily="18" charset="0"/>
                <a:cs typeface="Times New Roman" panose="02020603050405020304" pitchFamily="18" charset="0"/>
              </a:rPr>
              <a:t>measure</a:t>
            </a:r>
            <a:r>
              <a:rPr lang="ro-RO" sz="2400" b="1" i="1" dirty="0">
                <a:solidFill>
                  <a:srgbClr val="00B050"/>
                </a:solidFill>
                <a:latin typeface="Times New Roman" panose="02020603050405020304" pitchFamily="18" charset="0"/>
                <a:cs typeface="Times New Roman" panose="02020603050405020304" pitchFamily="18" charset="0"/>
              </a:rPr>
              <a:t>, </a:t>
            </a:r>
            <a:r>
              <a:rPr lang="ro-RO" sz="2400" b="1" i="1" dirty="0" err="1">
                <a:solidFill>
                  <a:srgbClr val="00B050"/>
                </a:solidFill>
                <a:latin typeface="Times New Roman" panose="02020603050405020304" pitchFamily="18" charset="0"/>
                <a:cs typeface="Times New Roman" panose="02020603050405020304" pitchFamily="18" charset="0"/>
              </a:rPr>
              <a:t>belong</a:t>
            </a:r>
            <a:r>
              <a:rPr lang="ro-RO" sz="2400" b="1" i="1" dirty="0">
                <a:solidFill>
                  <a:srgbClr val="00B050"/>
                </a:solidFill>
                <a:latin typeface="Times New Roman" panose="02020603050405020304" pitchFamily="18" charset="0"/>
                <a:cs typeface="Times New Roman" panose="02020603050405020304" pitchFamily="18" charset="0"/>
              </a:rPr>
              <a:t>, look, imagine, </a:t>
            </a:r>
            <a:r>
              <a:rPr lang="ro-RO" sz="2400" b="1" i="1" dirty="0" err="1">
                <a:solidFill>
                  <a:srgbClr val="00B050"/>
                </a:solidFill>
                <a:latin typeface="Times New Roman" panose="02020603050405020304" pitchFamily="18" charset="0"/>
                <a:cs typeface="Times New Roman" panose="02020603050405020304" pitchFamily="18" charset="0"/>
              </a:rPr>
              <a:t>suppose</a:t>
            </a:r>
            <a:r>
              <a:rPr lang="ro-RO" sz="2400" b="1" i="1" dirty="0">
                <a:solidFill>
                  <a:srgbClr val="00B050"/>
                </a:solidFill>
                <a:latin typeface="Times New Roman" panose="02020603050405020304" pitchFamily="18" charset="0"/>
                <a:cs typeface="Times New Roman" panose="02020603050405020304" pitchFamily="18" charset="0"/>
              </a:rPr>
              <a:t>, </a:t>
            </a:r>
            <a:r>
              <a:rPr lang="ro-RO" sz="2400" b="1" i="1" dirty="0" err="1">
                <a:solidFill>
                  <a:srgbClr val="00B050"/>
                </a:solidFill>
                <a:latin typeface="Times New Roman" panose="02020603050405020304" pitchFamily="18" charset="0"/>
                <a:cs typeface="Times New Roman" panose="02020603050405020304" pitchFamily="18" charset="0"/>
              </a:rPr>
              <a:t>impress</a:t>
            </a:r>
            <a:endParaRPr lang="ro-RO" sz="2400" b="1" i="1"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2D482F58-A3A9-4834-8C87-2BBC609CC5D4}"/>
              </a:ext>
            </a:extLst>
          </p:cNvPr>
          <p:cNvSpPr/>
          <p:nvPr/>
        </p:nvSpPr>
        <p:spPr>
          <a:xfrm>
            <a:off x="350981" y="1214872"/>
            <a:ext cx="4717129" cy="1600438"/>
          </a:xfrm>
          <a:prstGeom prst="rect">
            <a:avLst/>
          </a:prstGeom>
        </p:spPr>
        <p:txBody>
          <a:bodyPr wrap="square">
            <a:spAutoFit/>
          </a:bodyPr>
          <a:lstStyle/>
          <a:p>
            <a:r>
              <a:rPr lang="en-US" sz="2000" dirty="0">
                <a:solidFill>
                  <a:srgbClr val="00B050"/>
                </a:solidFill>
                <a:latin typeface="Times New Roman" panose="02020603050405020304" pitchFamily="18" charset="0"/>
                <a:cs typeface="Times New Roman" panose="02020603050405020304" pitchFamily="18" charset="0"/>
              </a:rPr>
              <a:t>This meat </a:t>
            </a:r>
            <a:r>
              <a:rPr lang="en-US" sz="2000" b="1" dirty="0">
                <a:solidFill>
                  <a:srgbClr val="00B050"/>
                </a:solidFill>
                <a:latin typeface="Times New Roman" panose="02020603050405020304" pitchFamily="18" charset="0"/>
                <a:cs typeface="Times New Roman" panose="02020603050405020304" pitchFamily="18" charset="0"/>
              </a:rPr>
              <a:t>smells</a:t>
            </a:r>
            <a:r>
              <a:rPr lang="en-150" sz="2000" dirty="0">
                <a:solidFill>
                  <a:srgbClr val="00B050"/>
                </a:solidFill>
                <a:latin typeface="Times New Roman" panose="02020603050405020304" pitchFamily="18" charset="0"/>
                <a:cs typeface="Times New Roman" panose="02020603050405020304" pitchFamily="18" charset="0"/>
              </a:rPr>
              <a:t> </a:t>
            </a:r>
            <a:r>
              <a:rPr lang="en-US" sz="2000" dirty="0">
                <a:solidFill>
                  <a:srgbClr val="00B050"/>
                </a:solidFill>
                <a:latin typeface="Times New Roman" panose="02020603050405020304" pitchFamily="18" charset="0"/>
                <a:cs typeface="Times New Roman" panose="02020603050405020304" pitchFamily="18" charset="0"/>
              </a:rPr>
              <a:t>funny. I (can) </a:t>
            </a:r>
            <a:r>
              <a:rPr lang="en-US" sz="2000" b="1" dirty="0">
                <a:solidFill>
                  <a:srgbClr val="00B050"/>
                </a:solidFill>
                <a:latin typeface="Times New Roman" panose="02020603050405020304" pitchFamily="18" charset="0"/>
                <a:cs typeface="Times New Roman" panose="02020603050405020304" pitchFamily="18" charset="0"/>
              </a:rPr>
              <a:t>smell</a:t>
            </a:r>
            <a:r>
              <a:rPr lang="en-US" sz="2000" dirty="0">
                <a:solidFill>
                  <a:srgbClr val="00B050"/>
                </a:solidFill>
                <a:latin typeface="Times New Roman" panose="02020603050405020304" pitchFamily="18" charset="0"/>
                <a:cs typeface="Times New Roman" panose="02020603050405020304" pitchFamily="18" charset="0"/>
              </a:rPr>
              <a:t> smoke</a:t>
            </a:r>
            <a:r>
              <a:rPr lang="ro-RO" sz="2000" dirty="0">
                <a:solidFill>
                  <a:srgbClr val="00B050"/>
                </a:solidFill>
                <a:latin typeface="Times New Roman" panose="02020603050405020304" pitchFamily="18" charset="0"/>
                <a:cs typeface="Times New Roman" panose="02020603050405020304" pitchFamily="18" charset="0"/>
              </a:rPr>
              <a:t>.</a:t>
            </a:r>
          </a:p>
          <a:p>
            <a:r>
              <a:rPr lang="en-US" sz="2000" dirty="0">
                <a:solidFill>
                  <a:srgbClr val="00B050"/>
                </a:solidFill>
                <a:latin typeface="Times New Roman" panose="02020603050405020304" pitchFamily="18" charset="0"/>
                <a:cs typeface="Times New Roman" panose="02020603050405020304" pitchFamily="18" charset="0"/>
              </a:rPr>
              <a:t>The soup </a:t>
            </a:r>
            <a:r>
              <a:rPr lang="en-US" sz="2000" b="1" dirty="0">
                <a:solidFill>
                  <a:srgbClr val="00B050"/>
                </a:solidFill>
                <a:latin typeface="Times New Roman" panose="02020603050405020304" pitchFamily="18" charset="0"/>
                <a:cs typeface="Times New Roman" panose="02020603050405020304" pitchFamily="18" charset="0"/>
              </a:rPr>
              <a:t>tastes</a:t>
            </a:r>
            <a:r>
              <a:rPr lang="en-US" sz="2000" dirty="0">
                <a:solidFill>
                  <a:srgbClr val="00B050"/>
                </a:solidFill>
                <a:latin typeface="Times New Roman" panose="02020603050405020304" pitchFamily="18" charset="0"/>
                <a:cs typeface="Times New Roman" panose="02020603050405020304" pitchFamily="18" charset="0"/>
              </a:rPr>
              <a:t> wonder</a:t>
            </a:r>
            <a:r>
              <a:rPr lang="en-150" sz="2000" dirty="0">
                <a:solidFill>
                  <a:srgbClr val="00B050"/>
                </a:solidFill>
                <a:latin typeface="Times New Roman" panose="02020603050405020304" pitchFamily="18" charset="0"/>
                <a:cs typeface="Times New Roman" panose="02020603050405020304" pitchFamily="18" charset="0"/>
              </a:rPr>
              <a:t>f</a:t>
            </a:r>
            <a:r>
              <a:rPr lang="ro-RO" sz="2000" dirty="0">
                <a:solidFill>
                  <a:srgbClr val="00B050"/>
                </a:solidFill>
                <a:latin typeface="Times New Roman" panose="02020603050405020304" pitchFamily="18" charset="0"/>
                <a:cs typeface="Times New Roman" panose="02020603050405020304" pitchFamily="18" charset="0"/>
              </a:rPr>
              <a:t>u</a:t>
            </a:r>
            <a:r>
              <a:rPr lang="en-US" sz="2000" dirty="0">
                <a:solidFill>
                  <a:srgbClr val="00B050"/>
                </a:solidFill>
                <a:latin typeface="Times New Roman" panose="02020603050405020304" pitchFamily="18" charset="0"/>
                <a:cs typeface="Times New Roman" panose="02020603050405020304" pitchFamily="18" charset="0"/>
              </a:rPr>
              <a:t>l. I think I (can) </a:t>
            </a:r>
            <a:r>
              <a:rPr lang="en-US" sz="2000" b="1" dirty="0">
                <a:solidFill>
                  <a:srgbClr val="00B050"/>
                </a:solidFill>
                <a:latin typeface="Times New Roman" panose="02020603050405020304" pitchFamily="18" charset="0"/>
                <a:cs typeface="Times New Roman" panose="02020603050405020304" pitchFamily="18" charset="0"/>
              </a:rPr>
              <a:t>taste</a:t>
            </a:r>
            <a:r>
              <a:rPr lang="en-US" sz="2000" dirty="0">
                <a:solidFill>
                  <a:srgbClr val="00B050"/>
                </a:solidFill>
                <a:latin typeface="Times New Roman" panose="02020603050405020304" pitchFamily="18" charset="0"/>
                <a:cs typeface="Times New Roman" panose="02020603050405020304" pitchFamily="18" charset="0"/>
              </a:rPr>
              <a:t> garlic in it.  </a:t>
            </a:r>
            <a:endParaRPr lang="ro-RO" sz="2000" dirty="0">
              <a:solidFill>
                <a:srgbClr val="00B050"/>
              </a:solidFill>
              <a:latin typeface="Times New Roman" panose="02020603050405020304" pitchFamily="18" charset="0"/>
              <a:cs typeface="Times New Roman" panose="02020603050405020304" pitchFamily="18" charset="0"/>
            </a:endParaRPr>
          </a:p>
          <a:p>
            <a:endParaRPr lang="ro-RO" dirty="0"/>
          </a:p>
        </p:txBody>
      </p:sp>
      <p:sp>
        <p:nvSpPr>
          <p:cNvPr id="6" name="Rectangle 5">
            <a:extLst>
              <a:ext uri="{FF2B5EF4-FFF2-40B4-BE49-F238E27FC236}">
                <a16:creationId xmlns:a16="http://schemas.microsoft.com/office/drawing/2014/main" id="{22C4B3BE-48F1-4983-B02D-B8D427F1F2BD}"/>
              </a:ext>
            </a:extLst>
          </p:cNvPr>
          <p:cNvSpPr/>
          <p:nvPr/>
        </p:nvSpPr>
        <p:spPr>
          <a:xfrm>
            <a:off x="5612860" y="1214872"/>
            <a:ext cx="5857107" cy="1323439"/>
          </a:xfrm>
          <a:prstGeom prst="rect">
            <a:avLst/>
          </a:prstGeom>
        </p:spPr>
        <p:txBody>
          <a:bodyPr wrap="square">
            <a:spAutoFit/>
          </a:bodyPr>
          <a:lstStyle/>
          <a:p>
            <a:r>
              <a:rPr lang="en-US" sz="2000" dirty="0">
                <a:solidFill>
                  <a:srgbClr val="00B050"/>
                </a:solidFill>
                <a:latin typeface="Times New Roman" panose="02020603050405020304" pitchFamily="18" charset="0"/>
                <a:cs typeface="Times New Roman" panose="02020603050405020304" pitchFamily="18" charset="0"/>
              </a:rPr>
              <a:t>'What are you doing?' 'I'</a:t>
            </a:r>
            <a:r>
              <a:rPr lang="en-US" sz="2000" b="1" dirty="0">
                <a:solidFill>
                  <a:srgbClr val="00B050"/>
                </a:solidFill>
                <a:latin typeface="Times New Roman" panose="02020603050405020304" pitchFamily="18" charset="0"/>
                <a:cs typeface="Times New Roman" panose="02020603050405020304" pitchFamily="18" charset="0"/>
              </a:rPr>
              <a:t>m</a:t>
            </a:r>
            <a:r>
              <a:rPr lang="en-US" sz="2000" dirty="0">
                <a:solidFill>
                  <a:srgbClr val="00B050"/>
                </a:solidFill>
                <a:latin typeface="Times New Roman" panose="02020603050405020304" pitchFamily="18" charset="0"/>
                <a:cs typeface="Times New Roman" panose="02020603050405020304" pitchFamily="18" charset="0"/>
              </a:rPr>
              <a:t> </a:t>
            </a:r>
            <a:r>
              <a:rPr lang="en-US" sz="2000" b="1" dirty="0">
                <a:solidFill>
                  <a:srgbClr val="00B050"/>
                </a:solidFill>
                <a:latin typeface="Times New Roman" panose="02020603050405020304" pitchFamily="18" charset="0"/>
                <a:cs typeface="Times New Roman" panose="02020603050405020304" pitchFamily="18" charset="0"/>
              </a:rPr>
              <a:t>smelling</a:t>
            </a:r>
            <a:r>
              <a:rPr lang="en-US" sz="2000" dirty="0">
                <a:solidFill>
                  <a:srgbClr val="00B050"/>
                </a:solidFill>
                <a:latin typeface="Times New Roman" panose="02020603050405020304" pitchFamily="18" charset="0"/>
                <a:cs typeface="Times New Roman" panose="02020603050405020304" pitchFamily="18" charset="0"/>
              </a:rPr>
              <a:t> the f</a:t>
            </a:r>
            <a:r>
              <a:rPr lang="en-150" sz="2000" dirty="0" err="1">
                <a:solidFill>
                  <a:srgbClr val="00B050"/>
                </a:solidFill>
                <a:latin typeface="Times New Roman" panose="02020603050405020304" pitchFamily="18" charset="0"/>
                <a:cs typeface="Times New Roman" panose="02020603050405020304" pitchFamily="18" charset="0"/>
              </a:rPr>
              <a:t>i</a:t>
            </a:r>
            <a:r>
              <a:rPr lang="en-US" sz="2000" dirty="0" err="1">
                <a:solidFill>
                  <a:srgbClr val="00B050"/>
                </a:solidFill>
                <a:latin typeface="Times New Roman" panose="02020603050405020304" pitchFamily="18" charset="0"/>
                <a:cs typeface="Times New Roman" panose="02020603050405020304" pitchFamily="18" charset="0"/>
              </a:rPr>
              <a:t>sh</a:t>
            </a:r>
            <a:r>
              <a:rPr lang="ro-RO" sz="2000" dirty="0">
                <a:solidFill>
                  <a:srgbClr val="00B050"/>
                </a:solidFill>
                <a:latin typeface="Times New Roman" panose="02020603050405020304" pitchFamily="18" charset="0"/>
                <a:cs typeface="Times New Roman" panose="02020603050405020304" pitchFamily="18" charset="0"/>
              </a:rPr>
              <a:t> </a:t>
            </a:r>
            <a:r>
              <a:rPr lang="en-US" sz="2000" dirty="0">
                <a:solidFill>
                  <a:srgbClr val="00B050"/>
                </a:solidFill>
                <a:latin typeface="Times New Roman" panose="02020603050405020304" pitchFamily="18" charset="0"/>
                <a:cs typeface="Times New Roman" panose="02020603050405020304" pitchFamily="18" charset="0"/>
              </a:rPr>
              <a:t>to see if it's OK.’</a:t>
            </a:r>
            <a:endParaRPr lang="ro-RO" sz="2000" dirty="0">
              <a:solidFill>
                <a:srgbClr val="00B050"/>
              </a:solidFill>
              <a:latin typeface="Times New Roman" panose="02020603050405020304" pitchFamily="18" charset="0"/>
              <a:cs typeface="Times New Roman" panose="02020603050405020304" pitchFamily="18" charset="0"/>
            </a:endParaRPr>
          </a:p>
          <a:p>
            <a:r>
              <a:rPr lang="en-US" sz="2000" dirty="0">
                <a:solidFill>
                  <a:srgbClr val="00B050"/>
                </a:solidFill>
                <a:latin typeface="Times New Roman" panose="02020603050405020304" pitchFamily="18" charset="0"/>
                <a:cs typeface="Times New Roman" panose="02020603050405020304" pitchFamily="18" charset="0"/>
              </a:rPr>
              <a:t>'Leave that cake alone!' 'I’</a:t>
            </a:r>
            <a:r>
              <a:rPr lang="en-US" sz="2000" b="1" dirty="0">
                <a:solidFill>
                  <a:srgbClr val="00B050"/>
                </a:solidFill>
                <a:latin typeface="Times New Roman" panose="02020603050405020304" pitchFamily="18" charset="0"/>
                <a:cs typeface="Times New Roman" panose="02020603050405020304" pitchFamily="18" charset="0"/>
              </a:rPr>
              <a:t>m</a:t>
            </a:r>
            <a:r>
              <a:rPr lang="en-US" sz="2000" dirty="0">
                <a:solidFill>
                  <a:srgbClr val="00B050"/>
                </a:solidFill>
                <a:latin typeface="Times New Roman" panose="02020603050405020304" pitchFamily="18" charset="0"/>
                <a:cs typeface="Times New Roman" panose="02020603050405020304" pitchFamily="18" charset="0"/>
              </a:rPr>
              <a:t> </a:t>
            </a:r>
            <a:r>
              <a:rPr lang="ro-RO" sz="2000" dirty="0">
                <a:solidFill>
                  <a:srgbClr val="00B050"/>
                </a:solidFill>
                <a:latin typeface="Times New Roman" panose="02020603050405020304" pitchFamily="18" charset="0"/>
                <a:cs typeface="Times New Roman" panose="02020603050405020304" pitchFamily="18" charset="0"/>
              </a:rPr>
              <a:t>j</a:t>
            </a:r>
            <a:r>
              <a:rPr lang="en-US" sz="2000" dirty="0" err="1">
                <a:solidFill>
                  <a:srgbClr val="00B050"/>
                </a:solidFill>
                <a:latin typeface="Times New Roman" panose="02020603050405020304" pitchFamily="18" charset="0"/>
                <a:cs typeface="Times New Roman" panose="02020603050405020304" pitchFamily="18" charset="0"/>
              </a:rPr>
              <a:t>ust</a:t>
            </a:r>
            <a:r>
              <a:rPr lang="en-US" sz="2000" dirty="0">
                <a:solidFill>
                  <a:srgbClr val="00B050"/>
                </a:solidFill>
                <a:latin typeface="Times New Roman" panose="02020603050405020304" pitchFamily="18" charset="0"/>
                <a:cs typeface="Times New Roman" panose="02020603050405020304" pitchFamily="18" charset="0"/>
              </a:rPr>
              <a:t> </a:t>
            </a:r>
            <a:r>
              <a:rPr lang="en-US" sz="2000" b="1" dirty="0">
                <a:solidFill>
                  <a:srgbClr val="00B050"/>
                </a:solidFill>
                <a:latin typeface="Times New Roman" panose="02020603050405020304" pitchFamily="18" charset="0"/>
                <a:cs typeface="Times New Roman" panose="02020603050405020304" pitchFamily="18" charset="0"/>
              </a:rPr>
              <a:t>tasting</a:t>
            </a:r>
            <a:r>
              <a:rPr lang="en-US" sz="2000" dirty="0">
                <a:solidFill>
                  <a:srgbClr val="00B050"/>
                </a:solidFill>
                <a:latin typeface="Times New Roman" panose="02020603050405020304" pitchFamily="18" charset="0"/>
                <a:cs typeface="Times New Roman" panose="02020603050405020304" pitchFamily="18" charset="0"/>
              </a:rPr>
              <a:t> it to see if it is OK.'</a:t>
            </a:r>
          </a:p>
        </p:txBody>
      </p:sp>
    </p:spTree>
    <p:extLst>
      <p:ext uri="{BB962C8B-B14F-4D97-AF65-F5344CB8AC3E}">
        <p14:creationId xmlns:p14="http://schemas.microsoft.com/office/powerpoint/2010/main" val="615889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B66F6-14DC-43B4-9EC3-AD083743CFF3}"/>
              </a:ext>
            </a:extLst>
          </p:cNvPr>
          <p:cNvSpPr>
            <a:spLocks noGrp="1"/>
          </p:cNvSpPr>
          <p:nvPr>
            <p:ph type="title"/>
          </p:nvPr>
        </p:nvSpPr>
        <p:spPr/>
        <p:txBody>
          <a:bodyPr>
            <a:normAutofit/>
          </a:bodyPr>
          <a:lstStyle/>
          <a:p>
            <a:r>
              <a:rPr lang="en-US" sz="3200" dirty="0"/>
              <a:t>more about the </a:t>
            </a:r>
            <a:r>
              <a:rPr lang="en-US" sz="3200" b="1" dirty="0"/>
              <a:t>present</a:t>
            </a:r>
            <a:r>
              <a:rPr lang="en-US" sz="3200" dirty="0"/>
              <a:t> </a:t>
            </a:r>
            <a:r>
              <a:rPr lang="en-US" sz="3200" b="1" dirty="0"/>
              <a:t>progressive</a:t>
            </a:r>
            <a:r>
              <a:rPr lang="en-US" sz="3200" dirty="0"/>
              <a:t>, </a:t>
            </a:r>
            <a:r>
              <a:rPr lang="en-US" sz="3200" b="1" dirty="0"/>
              <a:t>going to </a:t>
            </a:r>
            <a:r>
              <a:rPr lang="en-US" sz="3200" dirty="0"/>
              <a:t>and </a:t>
            </a:r>
            <a:r>
              <a:rPr lang="en-US" sz="3200" b="1" dirty="0"/>
              <a:t>will</a:t>
            </a:r>
            <a:endParaRPr lang="ro-RO" sz="3200" b="1" dirty="0"/>
          </a:p>
        </p:txBody>
      </p:sp>
      <p:sp>
        <p:nvSpPr>
          <p:cNvPr id="3" name="Content Placeholder 2">
            <a:extLst>
              <a:ext uri="{FF2B5EF4-FFF2-40B4-BE49-F238E27FC236}">
                <a16:creationId xmlns:a16="http://schemas.microsoft.com/office/drawing/2014/main" id="{5685EF3E-0187-41B4-B8E0-AA2054888458}"/>
              </a:ext>
            </a:extLst>
          </p:cNvPr>
          <p:cNvSpPr>
            <a:spLocks noGrp="1"/>
          </p:cNvSpPr>
          <p:nvPr>
            <p:ph idx="1"/>
          </p:nvPr>
        </p:nvSpPr>
        <p:spPr>
          <a:xfrm>
            <a:off x="642026" y="2103120"/>
            <a:ext cx="10483174" cy="3931920"/>
          </a:xfrm>
        </p:spPr>
        <p:txBody>
          <a:bodyPr>
            <a:normAutofit lnSpcReduction="10000"/>
          </a:bodyPr>
          <a:lstStyle/>
          <a:p>
            <a:pPr marL="0" indent="0">
              <a:buNone/>
            </a:pPr>
            <a:r>
              <a:rPr lang="en-US" sz="2400" b="1" dirty="0">
                <a:solidFill>
                  <a:srgbClr val="0070C0"/>
                </a:solidFill>
                <a:latin typeface="Times New Roman" panose="02020603050405020304" pitchFamily="18" charset="0"/>
                <a:cs typeface="Times New Roman" panose="02020603050405020304" pitchFamily="18" charset="0"/>
              </a:rPr>
              <a:t>spoken and written English</a:t>
            </a:r>
            <a:endParaRPr lang="ro-RO" sz="2400" b="1" dirty="0">
              <a:solidFill>
                <a:srgbClr val="0070C0"/>
              </a:solidFill>
              <a:latin typeface="Times New Roman" panose="02020603050405020304" pitchFamily="18" charset="0"/>
              <a:cs typeface="Times New Roman" panose="02020603050405020304" pitchFamily="18" charset="0"/>
            </a:endParaRPr>
          </a:p>
          <a:p>
            <a:pPr marL="0" indent="0">
              <a:buNone/>
            </a:pPr>
            <a:r>
              <a:rPr lang="en-US" sz="2400" b="1" i="1" dirty="0">
                <a:latin typeface="Times New Roman" panose="02020603050405020304" pitchFamily="18" charset="0"/>
                <a:cs typeface="Times New Roman" panose="02020603050405020304" pitchFamily="18" charset="0"/>
              </a:rPr>
              <a:t>Be going to </a:t>
            </a:r>
            <a:r>
              <a:rPr lang="en-US" sz="2400" dirty="0">
                <a:latin typeface="Times New Roman" panose="02020603050405020304" pitchFamily="18" charset="0"/>
                <a:cs typeface="Times New Roman" panose="02020603050405020304" pitchFamily="18" charset="0"/>
              </a:rPr>
              <a:t>and the </a:t>
            </a:r>
            <a:r>
              <a:rPr lang="en-US" sz="2400" b="1" i="1" dirty="0">
                <a:latin typeface="Times New Roman" panose="02020603050405020304" pitchFamily="18" charset="0"/>
                <a:cs typeface="Times New Roman" panose="02020603050405020304" pitchFamily="18" charset="0"/>
              </a:rPr>
              <a:t>present progressive </a:t>
            </a:r>
            <a:r>
              <a:rPr lang="en-US" sz="2400" dirty="0">
                <a:latin typeface="Times New Roman" panose="02020603050405020304" pitchFamily="18" charset="0"/>
                <a:cs typeface="Times New Roman" panose="02020603050405020304" pitchFamily="18" charset="0"/>
              </a:rPr>
              <a:t>are particularly common</a:t>
            </a:r>
            <a:r>
              <a:rPr lang="ro-RO"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a:t>
            </a:r>
            <a:r>
              <a:rPr lang="en-150" sz="2400"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spoken English, </a:t>
            </a:r>
            <a:r>
              <a:rPr lang="en-150" sz="2400" dirty="0">
                <a:latin typeface="Times New Roman" panose="02020603050405020304" pitchFamily="18" charset="0"/>
                <a:cs typeface="Times New Roman" panose="02020603050405020304" pitchFamily="18" charset="0"/>
              </a:rPr>
              <a:t>as ways of </a:t>
            </a:r>
            <a:r>
              <a:rPr lang="en-150" sz="2400" dirty="0" err="1">
                <a:latin typeface="Times New Roman" panose="02020603050405020304" pitchFamily="18" charset="0"/>
                <a:cs typeface="Times New Roman" panose="02020603050405020304" pitchFamily="18" charset="0"/>
              </a:rPr>
              <a:t>tal</a:t>
            </a:r>
            <a:r>
              <a:rPr lang="en-US" sz="2400" dirty="0">
                <a:latin typeface="Times New Roman" panose="02020603050405020304" pitchFamily="18" charset="0"/>
                <a:cs typeface="Times New Roman" panose="02020603050405020304" pitchFamily="18" charset="0"/>
              </a:rPr>
              <a:t>king about the future. This is because conversation is often about</a:t>
            </a:r>
            <a:r>
              <a:rPr lang="ro-RO"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future events </a:t>
            </a:r>
            <a:r>
              <a:rPr lang="en-150" sz="2400" dirty="0">
                <a:latin typeface="Times New Roman" panose="02020603050405020304" pitchFamily="18" charset="0"/>
                <a:cs typeface="Times New Roman" panose="02020603050405020304" pitchFamily="18" charset="0"/>
              </a:rPr>
              <a:t>t</a:t>
            </a:r>
            <a:r>
              <a:rPr lang="ro-RO" sz="2400" dirty="0">
                <a:latin typeface="Times New Roman" panose="02020603050405020304" pitchFamily="18" charset="0"/>
                <a:cs typeface="Times New Roman" panose="02020603050405020304" pitchFamily="18" charset="0"/>
              </a:rPr>
              <a:t>h</a:t>
            </a:r>
            <a:r>
              <a:rPr lang="en-150" sz="2400" dirty="0">
                <a:latin typeface="Times New Roman" panose="02020603050405020304" pitchFamily="18" charset="0"/>
                <a:cs typeface="Times New Roman" panose="02020603050405020304" pitchFamily="18" charset="0"/>
              </a:rPr>
              <a:t>a</a:t>
            </a:r>
            <a:r>
              <a:rPr lang="ro-RO" sz="2400" dirty="0">
                <a:latin typeface="Times New Roman" panose="02020603050405020304" pitchFamily="18" charset="0"/>
                <a:cs typeface="Times New Roman" panose="02020603050405020304" pitchFamily="18" charset="0"/>
              </a:rPr>
              <a:t>t</a:t>
            </a:r>
            <a:r>
              <a:rPr lang="en-150" sz="2400" dirty="0">
                <a:latin typeface="Times New Roman" panose="02020603050405020304" pitchFamily="18" charset="0"/>
                <a:cs typeface="Times New Roman" panose="02020603050405020304" pitchFamily="18" charset="0"/>
              </a:rPr>
              <a:t> </a:t>
            </a:r>
            <a:r>
              <a:rPr lang="ro-RO" sz="2400" dirty="0">
                <a:latin typeface="Times New Roman" panose="02020603050405020304" pitchFamily="18" charset="0"/>
                <a:cs typeface="Times New Roman" panose="02020603050405020304" pitchFamily="18" charset="0"/>
              </a:rPr>
              <a:t>w</a:t>
            </a:r>
            <a:r>
              <a:rPr lang="en-150" sz="2400" dirty="0">
                <a:latin typeface="Times New Roman" panose="02020603050405020304" pitchFamily="18" charset="0"/>
                <a:cs typeface="Times New Roman" panose="02020603050405020304" pitchFamily="18" charset="0"/>
              </a:rPr>
              <a:t>e </a:t>
            </a:r>
            <a:r>
              <a:rPr lang="en-US" sz="2400" dirty="0">
                <a:latin typeface="Times New Roman" panose="02020603050405020304" pitchFamily="18" charset="0"/>
                <a:cs typeface="Times New Roman" panose="02020603050405020304" pitchFamily="18" charset="0"/>
              </a:rPr>
              <a:t>can </a:t>
            </a:r>
            <a:r>
              <a:rPr lang="en-US" sz="2400" b="1" dirty="0">
                <a:latin typeface="Times New Roman" panose="02020603050405020304" pitchFamily="18" charset="0"/>
                <a:cs typeface="Times New Roman" panose="02020603050405020304" pitchFamily="18" charset="0"/>
              </a:rPr>
              <a:t>see coming</a:t>
            </a:r>
            <a:r>
              <a:rPr lang="en-US" sz="2400" dirty="0">
                <a:latin typeface="Times New Roman" panose="02020603050405020304" pitchFamily="18" charset="0"/>
                <a:cs typeface="Times New Roman" panose="02020603050405020304" pitchFamily="18" charset="0"/>
              </a:rPr>
              <a:t>, so present forms are natural. In written English, these forms are less often used. </a:t>
            </a:r>
            <a:r>
              <a:rPr lang="en-US" sz="2400" b="1" dirty="0">
                <a:latin typeface="Times New Roman" panose="02020603050405020304" pitchFamily="18" charset="0"/>
                <a:cs typeface="Times New Roman" panose="02020603050405020304" pitchFamily="18" charset="0"/>
              </a:rPr>
              <a:t>Will</a:t>
            </a:r>
            <a:r>
              <a:rPr lang="en-US" sz="2400" dirty="0">
                <a:latin typeface="Times New Roman" panose="02020603050405020304" pitchFamily="18" charset="0"/>
                <a:cs typeface="Times New Roman" panose="02020603050405020304" pitchFamily="18" charset="0"/>
              </a:rPr>
              <a:t> is extremely common in writing, because written language tends to deal with less immediate future events, when we do not see the future in the present. </a:t>
            </a:r>
            <a:r>
              <a:rPr lang="en-US" sz="2400" b="1" dirty="0">
                <a:latin typeface="Times New Roman" panose="02020603050405020304" pitchFamily="18" charset="0"/>
                <a:cs typeface="Times New Roman" panose="02020603050405020304" pitchFamily="18" charset="0"/>
              </a:rPr>
              <a:t>Will</a:t>
            </a:r>
            <a:r>
              <a:rPr lang="en-150"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is also preferred when giving information about </a:t>
            </a:r>
            <a:r>
              <a:rPr lang="en-US" sz="2400" b="1" dirty="0">
                <a:latin typeface="Times New Roman" panose="02020603050405020304" pitchFamily="18" charset="0"/>
                <a:cs typeface="Times New Roman" panose="02020603050405020304" pitchFamily="18" charset="0"/>
              </a:rPr>
              <a:t>impersonal</a:t>
            </a:r>
            <a:r>
              <a:rPr lang="en-US" sz="2400" dirty="0">
                <a:latin typeface="Times New Roman" panose="02020603050405020304" pitchFamily="18" charset="0"/>
                <a:cs typeface="Times New Roman" panose="02020603050405020304" pitchFamily="18" charset="0"/>
              </a:rPr>
              <a:t>, fixed arrangements - for example official itineraries</a:t>
            </a:r>
            <a:r>
              <a:rPr lang="en-150" sz="2400" dirty="0">
                <a:latin typeface="Times New Roman" panose="02020603050405020304" pitchFamily="18" charset="0"/>
                <a:cs typeface="Times New Roman" panose="02020603050405020304" pitchFamily="18" charset="0"/>
              </a:rPr>
              <a:t>:</a:t>
            </a:r>
          </a:p>
          <a:p>
            <a:pPr marL="0" indent="0">
              <a:buNone/>
            </a:pPr>
            <a:r>
              <a:rPr lang="en-US" sz="2400" dirty="0">
                <a:solidFill>
                  <a:srgbClr val="00B050"/>
                </a:solidFill>
                <a:latin typeface="Times New Roman" panose="02020603050405020304" pitchFamily="18" charset="0"/>
                <a:cs typeface="Times New Roman" panose="02020603050405020304" pitchFamily="18" charset="0"/>
              </a:rPr>
              <a:t>We'</a:t>
            </a:r>
            <a:r>
              <a:rPr lang="en-US" sz="2400" b="1" dirty="0">
                <a:solidFill>
                  <a:srgbClr val="00B050"/>
                </a:solidFill>
                <a:latin typeface="Times New Roman" panose="02020603050405020304" pitchFamily="18" charset="0"/>
                <a:cs typeface="Times New Roman" panose="02020603050405020304" pitchFamily="18" charset="0"/>
              </a:rPr>
              <a:t>re</a:t>
            </a:r>
            <a:r>
              <a:rPr lang="en-US" sz="2400" dirty="0">
                <a:solidFill>
                  <a:srgbClr val="00B050"/>
                </a:solidFill>
                <a:latin typeface="Times New Roman" panose="02020603050405020304" pitchFamily="18" charset="0"/>
                <a:cs typeface="Times New Roman" panose="02020603050405020304" pitchFamily="18" charset="0"/>
              </a:rPr>
              <a:t> </a:t>
            </a:r>
            <a:r>
              <a:rPr lang="en-US" sz="2400" b="1" dirty="0">
                <a:solidFill>
                  <a:srgbClr val="00B050"/>
                </a:solidFill>
                <a:latin typeface="Times New Roman" panose="02020603050405020304" pitchFamily="18" charset="0"/>
                <a:cs typeface="Times New Roman" panose="02020603050405020304" pitchFamily="18" charset="0"/>
              </a:rPr>
              <a:t>meeting</a:t>
            </a:r>
            <a:r>
              <a:rPr lang="en-US" sz="2400" dirty="0">
                <a:solidFill>
                  <a:srgbClr val="00B050"/>
                </a:solidFill>
                <a:latin typeface="Times New Roman" panose="02020603050405020304" pitchFamily="18" charset="0"/>
                <a:cs typeface="Times New Roman" panose="02020603050405020304" pitchFamily="18" charset="0"/>
              </a:rPr>
              <a:t> Sandra at 6.00.</a:t>
            </a:r>
          </a:p>
          <a:p>
            <a:pPr marL="0" indent="0">
              <a:buNone/>
            </a:pPr>
            <a:r>
              <a:rPr lang="en-US" sz="2400" dirty="0">
                <a:solidFill>
                  <a:srgbClr val="00B050"/>
                </a:solidFill>
                <a:latin typeface="Times New Roman" panose="02020603050405020304" pitchFamily="18" charset="0"/>
                <a:cs typeface="Times New Roman" panose="02020603050405020304" pitchFamily="18" charset="0"/>
              </a:rPr>
              <a:t>The President </a:t>
            </a:r>
            <a:r>
              <a:rPr lang="en-US" sz="2400" b="1" dirty="0">
                <a:solidFill>
                  <a:srgbClr val="00B050"/>
                </a:solidFill>
                <a:latin typeface="Times New Roman" panose="02020603050405020304" pitchFamily="18" charset="0"/>
                <a:cs typeface="Times New Roman" panose="02020603050405020304" pitchFamily="18" charset="0"/>
              </a:rPr>
              <a:t>will</a:t>
            </a:r>
            <a:r>
              <a:rPr lang="en-US" sz="2400" dirty="0">
                <a:solidFill>
                  <a:srgbClr val="00B050"/>
                </a:solidFill>
                <a:latin typeface="Times New Roman" panose="02020603050405020304" pitchFamily="18" charset="0"/>
                <a:cs typeface="Times New Roman" panose="02020603050405020304" pitchFamily="18" charset="0"/>
              </a:rPr>
              <a:t> </a:t>
            </a:r>
            <a:r>
              <a:rPr lang="en-US" sz="2400" b="1" dirty="0">
                <a:solidFill>
                  <a:srgbClr val="00B050"/>
                </a:solidFill>
                <a:latin typeface="Times New Roman" panose="02020603050405020304" pitchFamily="18" charset="0"/>
                <a:cs typeface="Times New Roman" panose="02020603050405020304" pitchFamily="18" charset="0"/>
              </a:rPr>
              <a:t>arrive</a:t>
            </a:r>
            <a:r>
              <a:rPr lang="en-US" sz="2400" dirty="0">
                <a:solidFill>
                  <a:srgbClr val="00B050"/>
                </a:solidFill>
                <a:latin typeface="Times New Roman" panose="02020603050405020304" pitchFamily="18" charset="0"/>
                <a:cs typeface="Times New Roman" panose="02020603050405020304" pitchFamily="18" charset="0"/>
              </a:rPr>
              <a:t> at the airport at 14.00. He </a:t>
            </a:r>
            <a:r>
              <a:rPr lang="en-US" sz="2400" b="1" dirty="0">
                <a:solidFill>
                  <a:srgbClr val="00B050"/>
                </a:solidFill>
                <a:latin typeface="Times New Roman" panose="02020603050405020304" pitchFamily="18" charset="0"/>
                <a:cs typeface="Times New Roman" panose="02020603050405020304" pitchFamily="18" charset="0"/>
              </a:rPr>
              <a:t>will</a:t>
            </a:r>
            <a:r>
              <a:rPr lang="en-US" sz="2400" dirty="0">
                <a:solidFill>
                  <a:srgbClr val="00B050"/>
                </a:solidFill>
                <a:latin typeface="Times New Roman" panose="02020603050405020304" pitchFamily="18" charset="0"/>
                <a:cs typeface="Times New Roman" panose="02020603050405020304" pitchFamily="18" charset="0"/>
              </a:rPr>
              <a:t> </a:t>
            </a:r>
            <a:r>
              <a:rPr lang="en-US" sz="2400" b="1" dirty="0">
                <a:solidFill>
                  <a:srgbClr val="00B050"/>
                </a:solidFill>
                <a:latin typeface="Times New Roman" panose="02020603050405020304" pitchFamily="18" charset="0"/>
                <a:cs typeface="Times New Roman" panose="02020603050405020304" pitchFamily="18" charset="0"/>
              </a:rPr>
              <a:t>meet</a:t>
            </a:r>
            <a:r>
              <a:rPr lang="en-150" sz="2400" b="1" dirty="0">
                <a:solidFill>
                  <a:srgbClr val="00B050"/>
                </a:solidFill>
                <a:latin typeface="Times New Roman" panose="02020603050405020304" pitchFamily="18" charset="0"/>
                <a:cs typeface="Times New Roman" panose="02020603050405020304" pitchFamily="18" charset="0"/>
              </a:rPr>
              <a:t>…</a:t>
            </a:r>
            <a:endParaRPr lang="ro-RO" sz="2400"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6488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8170D2-B91F-4A7B-B7E2-85E250DB553F}"/>
              </a:ext>
            </a:extLst>
          </p:cNvPr>
          <p:cNvSpPr>
            <a:spLocks noGrp="1"/>
          </p:cNvSpPr>
          <p:nvPr>
            <p:ph type="title"/>
          </p:nvPr>
        </p:nvSpPr>
        <p:spPr>
          <a:xfrm>
            <a:off x="353568" y="402336"/>
            <a:ext cx="11582400" cy="6108192"/>
          </a:xfrm>
        </p:spPr>
        <p:txBody>
          <a:bodyPr>
            <a:normAutofit/>
          </a:bodyPr>
          <a:lstStyle/>
          <a:p>
            <a:r>
              <a:rPr lang="en-US" sz="2400" b="1" dirty="0">
                <a:solidFill>
                  <a:srgbClr val="0070C0"/>
                </a:solidFill>
                <a:latin typeface="Times New Roman" panose="02020603050405020304" pitchFamily="18" charset="0"/>
                <a:cs typeface="Times New Roman" panose="02020603050405020304" pitchFamily="18" charset="0"/>
              </a:rPr>
              <a:t>shall and will </a:t>
            </a:r>
            <a:r>
              <a:rPr lang="en-US" sz="2400" dirty="0">
                <a:latin typeface="Times New Roman" panose="02020603050405020304" pitchFamily="18" charset="0"/>
                <a:cs typeface="Times New Roman" panose="02020603050405020304" pitchFamily="18" charset="0"/>
              </a:rPr>
              <a:t>In modern English </a:t>
            </a:r>
            <a:r>
              <a:rPr lang="en-US" sz="2400" b="1" i="1" dirty="0">
                <a:solidFill>
                  <a:srgbClr val="00B050"/>
                </a:solidFill>
                <a:latin typeface="Times New Roman" panose="02020603050405020304" pitchFamily="18" charset="0"/>
                <a:cs typeface="Times New Roman" panose="02020603050405020304" pitchFamily="18" charset="0"/>
              </a:rPr>
              <a:t>l/we will </a:t>
            </a:r>
            <a:r>
              <a:rPr lang="en-US" sz="2400" dirty="0">
                <a:latin typeface="Times New Roman" panose="02020603050405020304" pitchFamily="18" charset="0"/>
                <a:cs typeface="Times New Roman" panose="02020603050405020304" pitchFamily="18" charset="0"/>
              </a:rPr>
              <a:t>and </a:t>
            </a:r>
            <a:r>
              <a:rPr lang="en-US" sz="2400" b="1" i="1" dirty="0">
                <a:solidFill>
                  <a:srgbClr val="00B050"/>
                </a:solidFill>
                <a:latin typeface="Times New Roman" panose="02020603050405020304" pitchFamily="18" charset="0"/>
                <a:cs typeface="Times New Roman" panose="02020603050405020304" pitchFamily="18" charset="0"/>
              </a:rPr>
              <a:t>l/we shall </a:t>
            </a:r>
            <a:r>
              <a:rPr lang="en-US" sz="2400" dirty="0">
                <a:latin typeface="Times New Roman" panose="02020603050405020304" pitchFamily="18" charset="0"/>
                <a:cs typeface="Times New Roman" panose="02020603050405020304" pitchFamily="18" charset="0"/>
              </a:rPr>
              <a:t>can generally be used with no difference</a:t>
            </a:r>
            <a:r>
              <a:rPr lang="en-150"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of meaning. </a:t>
            </a:r>
            <a:r>
              <a:rPr lang="en-150" sz="2400" b="1" i="1" dirty="0">
                <a:solidFill>
                  <a:srgbClr val="00B050"/>
                </a:solidFill>
                <a:latin typeface="Times New Roman" panose="02020603050405020304" pitchFamily="18" charset="0"/>
                <a:cs typeface="Times New Roman" panose="02020603050405020304" pitchFamily="18" charset="0"/>
              </a:rPr>
              <a:t>Will</a:t>
            </a:r>
            <a:r>
              <a:rPr lang="en-US" sz="2400" dirty="0">
                <a:latin typeface="Times New Roman" panose="02020603050405020304" pitchFamily="18" charset="0"/>
                <a:cs typeface="Times New Roman" panose="02020603050405020304" pitchFamily="18" charset="0"/>
              </a:rPr>
              <a:t> is more common, and </a:t>
            </a:r>
            <a:r>
              <a:rPr lang="en-US" sz="2400" b="1" i="1" dirty="0">
                <a:solidFill>
                  <a:srgbClr val="00B050"/>
                </a:solidFill>
                <a:latin typeface="Times New Roman" panose="02020603050405020304" pitchFamily="18" charset="0"/>
                <a:cs typeface="Times New Roman" panose="02020603050405020304" pitchFamily="18" charset="0"/>
              </a:rPr>
              <a:t>shall</a:t>
            </a:r>
            <a:r>
              <a:rPr lang="en-US" sz="2400" dirty="0">
                <a:latin typeface="Times New Roman" panose="02020603050405020304" pitchFamily="18" charset="0"/>
                <a:cs typeface="Times New Roman" panose="02020603050405020304" pitchFamily="18" charset="0"/>
              </a:rPr>
              <a:t> is dying out. (In any case, the commonest forms in</a:t>
            </a:r>
            <a:r>
              <a:rPr lang="en-150"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speech  are the contractions I'll and we'll.)</a:t>
            </a:r>
            <a:br>
              <a:rPr lang="en-US" sz="2400" dirty="0">
                <a:latin typeface="Times New Roman" panose="02020603050405020304" pitchFamily="18" charset="0"/>
                <a:cs typeface="Times New Roman" panose="02020603050405020304" pitchFamily="18" charset="0"/>
              </a:rPr>
            </a:br>
            <a:br>
              <a:rPr lang="en-US" sz="2400" dirty="0">
                <a:latin typeface="Times New Roman" panose="02020603050405020304" pitchFamily="18" charset="0"/>
                <a:cs typeface="Times New Roman" panose="02020603050405020304" pitchFamily="18" charset="0"/>
              </a:rPr>
            </a:br>
            <a:r>
              <a:rPr lang="en-US" sz="2400" b="1" dirty="0">
                <a:solidFill>
                  <a:srgbClr val="0070C0"/>
                </a:solidFill>
                <a:latin typeface="Times New Roman" panose="02020603050405020304" pitchFamily="18" charset="0"/>
                <a:cs typeface="Times New Roman" panose="02020603050405020304" pitchFamily="18" charset="0"/>
              </a:rPr>
              <a:t>shall </a:t>
            </a:r>
            <a:r>
              <a:rPr lang="en-150" sz="2400" b="1" dirty="0" err="1">
                <a:solidFill>
                  <a:srgbClr val="0070C0"/>
                </a:solidFill>
                <a:latin typeface="Times New Roman" panose="02020603050405020304" pitchFamily="18" charset="0"/>
                <a:cs typeface="Times New Roman" panose="02020603050405020304" pitchFamily="18" charset="0"/>
              </a:rPr>
              <a:t>i</a:t>
            </a:r>
            <a:r>
              <a:rPr lang="en-US" sz="2400" b="1" dirty="0">
                <a:solidFill>
                  <a:srgbClr val="0070C0"/>
                </a:solidFill>
                <a:latin typeface="Times New Roman" panose="02020603050405020304" pitchFamily="18" charset="0"/>
                <a:cs typeface="Times New Roman" panose="02020603050405020304" pitchFamily="18" charset="0"/>
              </a:rPr>
              <a:t>n questions </a:t>
            </a:r>
            <a:r>
              <a:rPr lang="en-US" sz="2400" dirty="0">
                <a:latin typeface="Times New Roman" panose="02020603050405020304" pitchFamily="18" charset="0"/>
                <a:cs typeface="Times New Roman" panose="02020603050405020304" pitchFamily="18" charset="0"/>
              </a:rPr>
              <a:t>In older English, </a:t>
            </a:r>
            <a:r>
              <a:rPr lang="en-US" sz="2400" b="1" dirty="0">
                <a:latin typeface="Times New Roman" panose="02020603050405020304" pitchFamily="18" charset="0"/>
                <a:cs typeface="Times New Roman" panose="02020603050405020304" pitchFamily="18" charset="0"/>
              </a:rPr>
              <a:t>shall</a:t>
            </a:r>
            <a:r>
              <a:rPr lang="en-US" sz="2400" dirty="0">
                <a:latin typeface="Times New Roman" panose="02020603050405020304" pitchFamily="18" charset="0"/>
                <a:cs typeface="Times New Roman" panose="02020603050405020304" pitchFamily="18" charset="0"/>
              </a:rPr>
              <a:t> was used to talk about obligation (rather like </a:t>
            </a:r>
            <a:r>
              <a:rPr lang="en-US" sz="2400" b="1" dirty="0">
                <a:latin typeface="Times New Roman" panose="02020603050405020304" pitchFamily="18" charset="0"/>
                <a:cs typeface="Times New Roman" panose="02020603050405020304" pitchFamily="18" charset="0"/>
              </a:rPr>
              <a:t>should</a:t>
            </a:r>
            <a:r>
              <a:rPr lang="en-US" sz="2400" dirty="0">
                <a:latin typeface="Times New Roman" panose="02020603050405020304" pitchFamily="18" charset="0"/>
                <a:cs typeface="Times New Roman" panose="02020603050405020304" pitchFamily="18" charset="0"/>
              </a:rPr>
              <a:t>). This meaning still survives in first-person questions, where </a:t>
            </a:r>
            <a:r>
              <a:rPr lang="en-US" sz="2400" b="1" dirty="0">
                <a:latin typeface="Times New Roman" panose="02020603050405020304" pitchFamily="18" charset="0"/>
                <a:cs typeface="Times New Roman" panose="02020603050405020304" pitchFamily="18" charset="0"/>
              </a:rPr>
              <a:t>shall</a:t>
            </a:r>
            <a:r>
              <a:rPr lang="en-US" sz="2400" dirty="0">
                <a:latin typeface="Times New Roman" panose="02020603050405020304" pitchFamily="18" charset="0"/>
                <a:cs typeface="Times New Roman" panose="02020603050405020304" pitchFamily="18" charset="0"/>
              </a:rPr>
              <a:t> is used to ask for instructions or suggestions, or offer services</a:t>
            </a:r>
            <a:br>
              <a:rPr lang="en-US" sz="2400" dirty="0">
                <a:latin typeface="Times New Roman" panose="02020603050405020304" pitchFamily="18" charset="0"/>
                <a:cs typeface="Times New Roman" panose="02020603050405020304" pitchFamily="18" charset="0"/>
              </a:rPr>
            </a:br>
            <a:r>
              <a:rPr lang="en-US" sz="2400" dirty="0">
                <a:solidFill>
                  <a:srgbClr val="00B050"/>
                </a:solidFill>
                <a:latin typeface="Times New Roman" panose="02020603050405020304" pitchFamily="18" charset="0"/>
                <a:cs typeface="Times New Roman" panose="02020603050405020304" pitchFamily="18" charset="0"/>
              </a:rPr>
              <a:t>What time </a:t>
            </a:r>
            <a:r>
              <a:rPr lang="en-US" sz="2400" b="1" dirty="0">
                <a:solidFill>
                  <a:srgbClr val="00B050"/>
                </a:solidFill>
                <a:latin typeface="Times New Roman" panose="02020603050405020304" pitchFamily="18" charset="0"/>
                <a:cs typeface="Times New Roman" panose="02020603050405020304" pitchFamily="18" charset="0"/>
              </a:rPr>
              <a:t>shall</a:t>
            </a:r>
            <a:r>
              <a:rPr lang="en-US" sz="2400" dirty="0">
                <a:solidFill>
                  <a:srgbClr val="00B050"/>
                </a:solidFill>
                <a:latin typeface="Times New Roman" panose="02020603050405020304" pitchFamily="18" charset="0"/>
                <a:cs typeface="Times New Roman" panose="02020603050405020304" pitchFamily="18" charset="0"/>
              </a:rPr>
              <a:t> we come round? </a:t>
            </a:r>
            <a:r>
              <a:rPr lang="en-US" sz="2400" b="1" dirty="0">
                <a:solidFill>
                  <a:srgbClr val="00B050"/>
                </a:solidFill>
                <a:latin typeface="Times New Roman" panose="02020603050405020304" pitchFamily="18" charset="0"/>
                <a:cs typeface="Times New Roman" panose="02020603050405020304" pitchFamily="18" charset="0"/>
              </a:rPr>
              <a:t>Shall</a:t>
            </a:r>
            <a:r>
              <a:rPr lang="en-US" sz="2400" dirty="0">
                <a:solidFill>
                  <a:srgbClr val="00B050"/>
                </a:solidFill>
                <a:latin typeface="Times New Roman" panose="02020603050405020304" pitchFamily="18" charset="0"/>
                <a:cs typeface="Times New Roman" panose="02020603050405020304" pitchFamily="18" charset="0"/>
              </a:rPr>
              <a:t> I take your coat?</a:t>
            </a:r>
            <a:br>
              <a:rPr lang="en-US" sz="2400" dirty="0">
                <a:solidFill>
                  <a:srgbClr val="00B050"/>
                </a:solidFill>
                <a:latin typeface="Times New Roman" panose="02020603050405020304" pitchFamily="18" charset="0"/>
                <a:cs typeface="Times New Roman" panose="02020603050405020304" pitchFamily="18" charset="0"/>
              </a:rPr>
            </a:br>
            <a:br>
              <a:rPr lang="en-US" sz="2400" dirty="0">
                <a:solidFill>
                  <a:srgbClr val="00B050"/>
                </a:solidFill>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Compare the use of </a:t>
            </a:r>
            <a:r>
              <a:rPr lang="en-US" sz="2400" b="1" dirty="0">
                <a:latin typeface="Times New Roman" panose="02020603050405020304" pitchFamily="18" charset="0"/>
                <a:cs typeface="Times New Roman" panose="02020603050405020304" pitchFamily="18" charset="0"/>
              </a:rPr>
              <a:t>will</a:t>
            </a:r>
            <a:r>
              <a:rPr lang="en-US" sz="2400" dirty="0">
                <a:latin typeface="Times New Roman" panose="02020603050405020304" pitchFamily="18" charset="0"/>
                <a:cs typeface="Times New Roman" panose="02020603050405020304" pitchFamily="18" charset="0"/>
              </a:rPr>
              <a:t> to ask for information:</a:t>
            </a:r>
            <a:br>
              <a:rPr lang="en-US" sz="2400" dirty="0">
                <a:latin typeface="Times New Roman" panose="02020603050405020304" pitchFamily="18" charset="0"/>
                <a:cs typeface="Times New Roman" panose="02020603050405020304" pitchFamily="18" charset="0"/>
              </a:rPr>
            </a:br>
            <a:r>
              <a:rPr lang="en-US" sz="2400" dirty="0">
                <a:solidFill>
                  <a:srgbClr val="00B050"/>
                </a:solidFill>
                <a:latin typeface="Times New Roman" panose="02020603050405020304" pitchFamily="18" charset="0"/>
                <a:cs typeface="Times New Roman" panose="02020603050405020304" pitchFamily="18" charset="0"/>
              </a:rPr>
              <a:t>What time </a:t>
            </a:r>
            <a:r>
              <a:rPr lang="en-US" sz="2400" b="1" dirty="0">
                <a:solidFill>
                  <a:srgbClr val="00B050"/>
                </a:solidFill>
                <a:latin typeface="Times New Roman" panose="02020603050405020304" pitchFamily="18" charset="0"/>
                <a:cs typeface="Times New Roman" panose="02020603050405020304" pitchFamily="18" charset="0"/>
              </a:rPr>
              <a:t>will</a:t>
            </a:r>
            <a:r>
              <a:rPr lang="en-US" sz="2400" dirty="0">
                <a:solidFill>
                  <a:srgbClr val="00B050"/>
                </a:solidFill>
                <a:latin typeface="Times New Roman" panose="02020603050405020304" pitchFamily="18" charset="0"/>
                <a:cs typeface="Times New Roman" panose="02020603050405020304" pitchFamily="18" charset="0"/>
              </a:rPr>
              <a:t> we get into London?</a:t>
            </a:r>
            <a:br>
              <a:rPr lang="en-150" sz="2400" dirty="0">
                <a:solidFill>
                  <a:srgbClr val="00B050"/>
                </a:solidFill>
                <a:latin typeface="Times New Roman" panose="02020603050405020304" pitchFamily="18" charset="0"/>
                <a:cs typeface="Times New Roman" panose="02020603050405020304" pitchFamily="18" charset="0"/>
              </a:rPr>
            </a:br>
            <a:br>
              <a:rPr lang="en-US" sz="2400" dirty="0">
                <a:solidFill>
                  <a:srgbClr val="00B050"/>
                </a:solidFill>
                <a:latin typeface="Times New Roman" panose="02020603050405020304" pitchFamily="18" charset="0"/>
                <a:cs typeface="Times New Roman" panose="02020603050405020304" pitchFamily="18" charset="0"/>
              </a:rPr>
            </a:br>
            <a:r>
              <a:rPr lang="en-US" sz="2400" b="1" dirty="0">
                <a:solidFill>
                  <a:srgbClr val="0070C0"/>
                </a:solidFill>
                <a:latin typeface="Times New Roman" panose="02020603050405020304" pitchFamily="18" charset="0"/>
                <a:cs typeface="Times New Roman" panose="02020603050405020304" pitchFamily="18" charset="0"/>
              </a:rPr>
              <a:t>legal language </a:t>
            </a:r>
            <a:r>
              <a:rPr lang="en-US" sz="2400" dirty="0">
                <a:latin typeface="Times New Roman" panose="02020603050405020304" pitchFamily="18" charset="0"/>
                <a:cs typeface="Times New Roman" panose="02020603050405020304" pitchFamily="18" charset="0"/>
              </a:rPr>
              <a:t>Legal documents, such as contracts, often use </a:t>
            </a:r>
            <a:r>
              <a:rPr lang="en-US" sz="2400" b="1" dirty="0">
                <a:latin typeface="Times New Roman" panose="02020603050405020304" pitchFamily="18" charset="0"/>
                <a:cs typeface="Times New Roman" panose="02020603050405020304" pitchFamily="18" charset="0"/>
              </a:rPr>
              <a:t>shall</a:t>
            </a:r>
            <a:r>
              <a:rPr lang="en-150"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to express obligation.</a:t>
            </a:r>
            <a:br>
              <a:rPr lang="en-US" sz="2400" dirty="0">
                <a:latin typeface="Times New Roman" panose="02020603050405020304" pitchFamily="18" charset="0"/>
                <a:cs typeface="Times New Roman" panose="02020603050405020304" pitchFamily="18" charset="0"/>
              </a:rPr>
            </a:br>
            <a:r>
              <a:rPr lang="en-US" sz="2400" dirty="0">
                <a:solidFill>
                  <a:srgbClr val="00B050"/>
                </a:solidFill>
                <a:latin typeface="Times New Roman" panose="02020603050405020304" pitchFamily="18" charset="0"/>
                <a:cs typeface="Times New Roman" panose="02020603050405020304" pitchFamily="18" charset="0"/>
              </a:rPr>
              <a:t>The hirer </a:t>
            </a:r>
            <a:r>
              <a:rPr lang="en-US" sz="2400" b="1" dirty="0">
                <a:solidFill>
                  <a:srgbClr val="00B050"/>
                </a:solidFill>
                <a:latin typeface="Times New Roman" panose="02020603050405020304" pitchFamily="18" charset="0"/>
                <a:cs typeface="Times New Roman" panose="02020603050405020304" pitchFamily="18" charset="0"/>
              </a:rPr>
              <a:t>shall</a:t>
            </a:r>
            <a:r>
              <a:rPr lang="en-US" sz="2400" dirty="0">
                <a:solidFill>
                  <a:srgbClr val="00B050"/>
                </a:solidFill>
                <a:latin typeface="Times New Roman" panose="02020603050405020304" pitchFamily="18" charset="0"/>
                <a:cs typeface="Times New Roman" panose="02020603050405020304" pitchFamily="18" charset="0"/>
              </a:rPr>
              <a:t> be responsible for maintenance of the vehicle. </a:t>
            </a:r>
            <a:r>
              <a:rPr lang="en-US" sz="2400" dirty="0">
                <a:solidFill>
                  <a:schemeClr val="tx1"/>
                </a:solidFill>
                <a:latin typeface="Times New Roman" panose="02020603050405020304" pitchFamily="18" charset="0"/>
                <a:cs typeface="Times New Roman" panose="02020603050405020304" pitchFamily="18" charset="0"/>
              </a:rPr>
              <a:t>(from a car-hire contract)</a:t>
            </a:r>
            <a:br>
              <a:rPr lang="en-US" sz="2400" dirty="0">
                <a:solidFill>
                  <a:srgbClr val="00B050"/>
                </a:solidFill>
              </a:rPr>
            </a:br>
            <a:endParaRPr lang="ro-RO" sz="2400" dirty="0">
              <a:solidFill>
                <a:srgbClr val="00B050"/>
              </a:solidFill>
            </a:endParaRPr>
          </a:p>
        </p:txBody>
      </p:sp>
    </p:spTree>
    <p:extLst>
      <p:ext uri="{BB962C8B-B14F-4D97-AF65-F5344CB8AC3E}">
        <p14:creationId xmlns:p14="http://schemas.microsoft.com/office/powerpoint/2010/main" val="19184534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C73497AD-8AD6-4296-B4F3-A82E0B067635}"/>
              </a:ext>
            </a:extLst>
          </p:cNvPr>
          <p:cNvSpPr/>
          <p:nvPr/>
        </p:nvSpPr>
        <p:spPr>
          <a:xfrm>
            <a:off x="503464" y="1353912"/>
            <a:ext cx="10657115" cy="5262979"/>
          </a:xfrm>
          <a:prstGeom prst="rect">
            <a:avLst/>
          </a:prstGeom>
        </p:spPr>
        <p:txBody>
          <a:bodyPr wrap="square">
            <a:spAutoFit/>
          </a:bodyPr>
          <a:lstStyle/>
          <a:p>
            <a:r>
              <a:rPr lang="en-US" sz="2400" b="1" dirty="0">
                <a:solidFill>
                  <a:srgbClr val="0070C0"/>
                </a:solidFill>
                <a:latin typeface="Times New Roman" panose="02020603050405020304" pitchFamily="18" charset="0"/>
                <a:cs typeface="Times New Roman" panose="02020603050405020304" pitchFamily="18" charset="0"/>
              </a:rPr>
              <a:t>Official Plans </a:t>
            </a:r>
            <a:r>
              <a:rPr lang="en-US" sz="2400" dirty="0">
                <a:latin typeface="Times New Roman" panose="02020603050405020304" pitchFamily="18" charset="0"/>
                <a:cs typeface="Times New Roman" panose="02020603050405020304" pitchFamily="18" charset="0"/>
              </a:rPr>
              <a:t>and </a:t>
            </a:r>
            <a:r>
              <a:rPr lang="en-US" sz="2400" b="1" dirty="0">
                <a:solidFill>
                  <a:srgbClr val="0070C0"/>
                </a:solidFill>
                <a:latin typeface="Times New Roman" panose="02020603050405020304" pitchFamily="18" charset="0"/>
                <a:cs typeface="Times New Roman" panose="02020603050405020304" pitchFamily="18" charset="0"/>
              </a:rPr>
              <a:t>Fixed Arrangements</a:t>
            </a:r>
            <a:r>
              <a:rPr lang="en-150" sz="2400" dirty="0">
                <a:latin typeface="Times New Roman" panose="02020603050405020304" pitchFamily="18" charset="0"/>
                <a:cs typeface="Times New Roman" panose="02020603050405020304" pitchFamily="18" charset="0"/>
              </a:rPr>
              <a:t>: </a:t>
            </a:r>
            <a:r>
              <a:rPr lang="ro-RO" sz="2400" dirty="0">
                <a:latin typeface="Times New Roman" panose="02020603050405020304" pitchFamily="18" charset="0"/>
                <a:cs typeface="Times New Roman" panose="02020603050405020304" pitchFamily="18" charset="0"/>
              </a:rPr>
              <a:t>u</a:t>
            </a:r>
            <a:r>
              <a:rPr lang="en-US" sz="2400" dirty="0">
                <a:latin typeface="Times New Roman" panose="02020603050405020304" pitchFamily="18" charset="0"/>
                <a:cs typeface="Times New Roman" panose="02020603050405020304" pitchFamily="18" charset="0"/>
              </a:rPr>
              <a:t>sed to indicate </a:t>
            </a:r>
            <a:r>
              <a:rPr lang="en-US" sz="2400" b="1" dirty="0">
                <a:latin typeface="Times New Roman" panose="02020603050405020304" pitchFamily="18" charset="0"/>
                <a:cs typeface="Times New Roman" panose="02020603050405020304" pitchFamily="18" charset="0"/>
              </a:rPr>
              <a:t>official plans </a:t>
            </a:r>
            <a:r>
              <a:rPr lang="en-US" sz="2400" dirty="0">
                <a:latin typeface="Times New Roman" panose="02020603050405020304" pitchFamily="18" charset="0"/>
                <a:cs typeface="Times New Roman" panose="02020603050405020304" pitchFamily="18" charset="0"/>
              </a:rPr>
              <a:t>and </a:t>
            </a:r>
            <a:r>
              <a:rPr lang="en-US" sz="2400" b="1" dirty="0">
                <a:latin typeface="Times New Roman" panose="02020603050405020304" pitchFamily="18" charset="0"/>
                <a:cs typeface="Times New Roman" panose="02020603050405020304" pitchFamily="18" charset="0"/>
              </a:rPr>
              <a:t>fixed</a:t>
            </a: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arrangements</a:t>
            </a:r>
            <a:r>
              <a:rPr lang="en-US" sz="2400" dirty="0">
                <a:latin typeface="Times New Roman" panose="02020603050405020304" pitchFamily="18" charset="0"/>
                <a:cs typeface="Times New Roman" panose="02020603050405020304" pitchFamily="18" charset="0"/>
              </a:rPr>
              <a:t>.</a:t>
            </a:r>
          </a:p>
          <a:p>
            <a:r>
              <a:rPr lang="en-US" sz="2400" dirty="0">
                <a:solidFill>
                  <a:srgbClr val="00B050"/>
                </a:solidFill>
                <a:latin typeface="Times New Roman" panose="02020603050405020304" pitchFamily="18" charset="0"/>
                <a:cs typeface="Times New Roman" panose="02020603050405020304" pitchFamily="18" charset="0"/>
              </a:rPr>
              <a:t>The Prime Minister </a:t>
            </a:r>
            <a:r>
              <a:rPr lang="en-US" sz="2400" b="1" dirty="0">
                <a:solidFill>
                  <a:srgbClr val="00B050"/>
                </a:solidFill>
                <a:latin typeface="Times New Roman" panose="02020603050405020304" pitchFamily="18" charset="0"/>
                <a:cs typeface="Times New Roman" panose="02020603050405020304" pitchFamily="18" charset="0"/>
              </a:rPr>
              <a:t>is to visit </a:t>
            </a:r>
            <a:r>
              <a:rPr lang="en-US" sz="2400" dirty="0">
                <a:solidFill>
                  <a:srgbClr val="00B050"/>
                </a:solidFill>
                <a:latin typeface="Times New Roman" panose="02020603050405020304" pitchFamily="18" charset="0"/>
                <a:cs typeface="Times New Roman" panose="02020603050405020304" pitchFamily="18" charset="0"/>
              </a:rPr>
              <a:t>British soldiers in Antarctica.</a:t>
            </a:r>
          </a:p>
          <a:p>
            <a:r>
              <a:rPr lang="en-US" sz="2400" dirty="0">
                <a:solidFill>
                  <a:srgbClr val="00B050"/>
                </a:solidFill>
                <a:latin typeface="Times New Roman" panose="02020603050405020304" pitchFamily="18" charset="0"/>
                <a:cs typeface="Times New Roman" panose="02020603050405020304" pitchFamily="18" charset="0"/>
              </a:rPr>
              <a:t>Our firm </a:t>
            </a:r>
            <a:r>
              <a:rPr lang="en-US" sz="2400" b="1" dirty="0">
                <a:solidFill>
                  <a:srgbClr val="00B050"/>
                </a:solidFill>
                <a:latin typeface="Times New Roman" panose="02020603050405020304" pitchFamily="18" charset="0"/>
                <a:cs typeface="Times New Roman" panose="02020603050405020304" pitchFamily="18" charset="0"/>
              </a:rPr>
              <a:t>is to merge </a:t>
            </a:r>
            <a:r>
              <a:rPr lang="en-US" sz="2400" dirty="0">
                <a:solidFill>
                  <a:srgbClr val="00B050"/>
                </a:solidFill>
                <a:latin typeface="Times New Roman" panose="02020603050405020304" pitchFamily="18" charset="0"/>
                <a:cs typeface="Times New Roman" panose="02020603050405020304" pitchFamily="18" charset="0"/>
              </a:rPr>
              <a:t>with Universal Export.</a:t>
            </a:r>
          </a:p>
          <a:p>
            <a:endParaRPr lang="en-US" sz="2400" dirty="0">
              <a:solidFill>
                <a:srgbClr val="00B050"/>
              </a:solidFill>
              <a:latin typeface="Times New Roman" panose="02020603050405020304" pitchFamily="18" charset="0"/>
              <a:cs typeface="Times New Roman" panose="02020603050405020304" pitchFamily="18" charset="0"/>
            </a:endParaRPr>
          </a:p>
          <a:p>
            <a:r>
              <a:rPr lang="en-US" sz="2400" b="1" dirty="0">
                <a:solidFill>
                  <a:srgbClr val="0070C0"/>
                </a:solidFill>
                <a:latin typeface="Times New Roman" panose="02020603050405020304" pitchFamily="18" charset="0"/>
                <a:cs typeface="Times New Roman" panose="02020603050405020304" pitchFamily="18" charset="0"/>
              </a:rPr>
              <a:t>Pre-conditions</a:t>
            </a:r>
            <a:r>
              <a:rPr lang="en-150" sz="2400" b="1" dirty="0">
                <a:solidFill>
                  <a:srgbClr val="0070C0"/>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Common in clauses where the main clause expresses a </a:t>
            </a:r>
            <a:r>
              <a:rPr lang="en-US" sz="2400" b="1" dirty="0">
                <a:latin typeface="Times New Roman" panose="02020603050405020304" pitchFamily="18" charset="0"/>
                <a:cs typeface="Times New Roman" panose="02020603050405020304" pitchFamily="18" charset="0"/>
              </a:rPr>
              <a:t>pre-condition</a:t>
            </a:r>
            <a:r>
              <a:rPr lang="en-US" sz="2400" dirty="0">
                <a:latin typeface="Times New Roman" panose="02020603050405020304" pitchFamily="18" charset="0"/>
                <a:cs typeface="Times New Roman" panose="02020603050405020304" pitchFamily="18" charset="0"/>
              </a:rPr>
              <a:t>.</a:t>
            </a:r>
          </a:p>
          <a:p>
            <a:r>
              <a:rPr lang="en-US" sz="2400" dirty="0">
                <a:solidFill>
                  <a:srgbClr val="00B050"/>
                </a:solidFill>
                <a:latin typeface="Times New Roman" panose="02020603050405020304" pitchFamily="18" charset="0"/>
                <a:cs typeface="Times New Roman" panose="02020603050405020304" pitchFamily="18" charset="0"/>
              </a:rPr>
              <a:t>We’d better hurry if we’</a:t>
            </a:r>
            <a:r>
              <a:rPr lang="en-US" sz="2400" b="1" dirty="0">
                <a:solidFill>
                  <a:srgbClr val="00B050"/>
                </a:solidFill>
                <a:latin typeface="Times New Roman" panose="02020603050405020304" pitchFamily="18" charset="0"/>
                <a:cs typeface="Times New Roman" panose="02020603050405020304" pitchFamily="18" charset="0"/>
              </a:rPr>
              <a:t>re</a:t>
            </a:r>
            <a:r>
              <a:rPr lang="en-US" sz="2400" dirty="0">
                <a:solidFill>
                  <a:srgbClr val="00B050"/>
                </a:solidFill>
                <a:latin typeface="Times New Roman" panose="02020603050405020304" pitchFamily="18" charset="0"/>
                <a:cs typeface="Times New Roman" panose="02020603050405020304" pitchFamily="18" charset="0"/>
              </a:rPr>
              <a:t> </a:t>
            </a:r>
            <a:r>
              <a:rPr lang="en-US" sz="2400" b="1" dirty="0">
                <a:solidFill>
                  <a:srgbClr val="00B050"/>
                </a:solidFill>
                <a:latin typeface="Times New Roman" panose="02020603050405020304" pitchFamily="18" charset="0"/>
                <a:cs typeface="Times New Roman" panose="02020603050405020304" pitchFamily="18" charset="0"/>
              </a:rPr>
              <a:t>to get </a:t>
            </a:r>
            <a:r>
              <a:rPr lang="en-US" sz="2400" dirty="0">
                <a:solidFill>
                  <a:srgbClr val="00B050"/>
                </a:solidFill>
                <a:latin typeface="Times New Roman" panose="02020603050405020304" pitchFamily="18" charset="0"/>
                <a:cs typeface="Times New Roman" panose="02020603050405020304" pitchFamily="18" charset="0"/>
              </a:rPr>
              <a:t>there by lunchtime.</a:t>
            </a:r>
          </a:p>
          <a:p>
            <a:r>
              <a:rPr lang="en-US" sz="2400" dirty="0">
                <a:solidFill>
                  <a:srgbClr val="00B050"/>
                </a:solidFill>
                <a:latin typeface="Times New Roman" panose="02020603050405020304" pitchFamily="18" charset="0"/>
                <a:cs typeface="Times New Roman" panose="02020603050405020304" pitchFamily="18" charset="0"/>
              </a:rPr>
              <a:t>You’ll need to start working if you’</a:t>
            </a:r>
            <a:r>
              <a:rPr lang="en-US" sz="2400" b="1" dirty="0">
                <a:solidFill>
                  <a:srgbClr val="00B050"/>
                </a:solidFill>
                <a:latin typeface="Times New Roman" panose="02020603050405020304" pitchFamily="18" charset="0"/>
                <a:cs typeface="Times New Roman" panose="02020603050405020304" pitchFamily="18" charset="0"/>
              </a:rPr>
              <a:t>re</a:t>
            </a:r>
            <a:r>
              <a:rPr lang="en-US" sz="2400" dirty="0">
                <a:solidFill>
                  <a:srgbClr val="00B050"/>
                </a:solidFill>
                <a:latin typeface="Times New Roman" panose="02020603050405020304" pitchFamily="18" charset="0"/>
                <a:cs typeface="Times New Roman" panose="02020603050405020304" pitchFamily="18" charset="0"/>
              </a:rPr>
              <a:t> </a:t>
            </a:r>
            <a:r>
              <a:rPr lang="en-US" sz="2400" b="1" dirty="0">
                <a:solidFill>
                  <a:srgbClr val="00B050"/>
                </a:solidFill>
                <a:latin typeface="Times New Roman" panose="02020603050405020304" pitchFamily="18" charset="0"/>
                <a:cs typeface="Times New Roman" panose="02020603050405020304" pitchFamily="18" charset="0"/>
              </a:rPr>
              <a:t>to pass </a:t>
            </a:r>
            <a:r>
              <a:rPr lang="en-US" sz="2400" dirty="0">
                <a:solidFill>
                  <a:srgbClr val="00B050"/>
                </a:solidFill>
                <a:latin typeface="Times New Roman" panose="02020603050405020304" pitchFamily="18" charset="0"/>
                <a:cs typeface="Times New Roman" panose="02020603050405020304" pitchFamily="18" charset="0"/>
              </a:rPr>
              <a:t>your exam.</a:t>
            </a:r>
          </a:p>
          <a:p>
            <a:endParaRPr lang="en-US" sz="2400" b="1" dirty="0">
              <a:solidFill>
                <a:srgbClr val="0070C0"/>
              </a:solidFill>
              <a:latin typeface="Times New Roman" panose="02020603050405020304" pitchFamily="18" charset="0"/>
              <a:cs typeface="Times New Roman" panose="02020603050405020304" pitchFamily="18" charset="0"/>
            </a:endParaRPr>
          </a:p>
          <a:p>
            <a:r>
              <a:rPr lang="en-US" sz="2400" b="1" dirty="0">
                <a:solidFill>
                  <a:srgbClr val="0070C0"/>
                </a:solidFill>
                <a:latin typeface="Times New Roman" panose="02020603050405020304" pitchFamily="18" charset="0"/>
                <a:cs typeface="Times New Roman" panose="02020603050405020304" pitchFamily="18" charset="0"/>
              </a:rPr>
              <a:t>Orders</a:t>
            </a:r>
            <a:r>
              <a:rPr lang="en-US" sz="2400" dirty="0">
                <a:latin typeface="Times New Roman" panose="02020603050405020304" pitchFamily="18" charset="0"/>
                <a:cs typeface="Times New Roman" panose="02020603050405020304" pitchFamily="18" charset="0"/>
              </a:rPr>
              <a:t> Used to give </a:t>
            </a:r>
            <a:r>
              <a:rPr lang="en-US" sz="2400" b="1" dirty="0">
                <a:latin typeface="Times New Roman" panose="02020603050405020304" pitchFamily="18" charset="0"/>
                <a:cs typeface="Times New Roman" panose="02020603050405020304" pitchFamily="18" charset="0"/>
              </a:rPr>
              <a:t>orders</a:t>
            </a:r>
            <a:r>
              <a:rPr lang="en-US" sz="2400" dirty="0">
                <a:latin typeface="Times New Roman" panose="02020603050405020304" pitchFamily="18" charset="0"/>
                <a:cs typeface="Times New Roman" panose="02020603050405020304" pitchFamily="18" charset="0"/>
              </a:rPr>
              <a:t>, often by parents.</a:t>
            </a:r>
          </a:p>
          <a:p>
            <a:r>
              <a:rPr lang="en-US" sz="2400" dirty="0">
                <a:solidFill>
                  <a:srgbClr val="00B050"/>
                </a:solidFill>
                <a:latin typeface="Times New Roman" panose="02020603050405020304" pitchFamily="18" charset="0"/>
                <a:cs typeface="Times New Roman" panose="02020603050405020304" pitchFamily="18" charset="0"/>
              </a:rPr>
              <a:t>You’</a:t>
            </a:r>
            <a:r>
              <a:rPr lang="en-US" sz="2400" b="1" dirty="0">
                <a:solidFill>
                  <a:srgbClr val="00B050"/>
                </a:solidFill>
                <a:latin typeface="Times New Roman" panose="02020603050405020304" pitchFamily="18" charset="0"/>
                <a:cs typeface="Times New Roman" panose="02020603050405020304" pitchFamily="18" charset="0"/>
              </a:rPr>
              <a:t>re to do </a:t>
            </a:r>
            <a:r>
              <a:rPr lang="en-US" sz="2400" dirty="0">
                <a:solidFill>
                  <a:srgbClr val="00B050"/>
                </a:solidFill>
                <a:latin typeface="Times New Roman" panose="02020603050405020304" pitchFamily="18" charset="0"/>
                <a:cs typeface="Times New Roman" panose="02020603050405020304" pitchFamily="18" charset="0"/>
              </a:rPr>
              <a:t>your homework before you go to bed.</a:t>
            </a:r>
          </a:p>
          <a:p>
            <a:r>
              <a:rPr lang="en-US" sz="2400" dirty="0">
                <a:solidFill>
                  <a:srgbClr val="00B050"/>
                </a:solidFill>
                <a:latin typeface="Times New Roman" panose="02020603050405020304" pitchFamily="18" charset="0"/>
                <a:cs typeface="Times New Roman" panose="02020603050405020304" pitchFamily="18" charset="0"/>
              </a:rPr>
              <a:t>Tell Lenny she’</a:t>
            </a:r>
            <a:r>
              <a:rPr lang="en-US" sz="2400" b="1" dirty="0">
                <a:solidFill>
                  <a:srgbClr val="00B050"/>
                </a:solidFill>
                <a:latin typeface="Times New Roman" panose="02020603050405020304" pitchFamily="18" charset="0"/>
                <a:cs typeface="Times New Roman" panose="02020603050405020304" pitchFamily="18" charset="0"/>
              </a:rPr>
              <a:t>s</a:t>
            </a:r>
            <a:r>
              <a:rPr lang="en-US" sz="2400" dirty="0">
                <a:solidFill>
                  <a:srgbClr val="00B050"/>
                </a:solidFill>
                <a:latin typeface="Times New Roman" panose="02020603050405020304" pitchFamily="18" charset="0"/>
                <a:cs typeface="Times New Roman" panose="02020603050405020304" pitchFamily="18" charset="0"/>
              </a:rPr>
              <a:t> </a:t>
            </a:r>
            <a:r>
              <a:rPr lang="en-US" sz="2400" b="1" dirty="0">
                <a:solidFill>
                  <a:srgbClr val="00B050"/>
                </a:solidFill>
                <a:latin typeface="Times New Roman" panose="02020603050405020304" pitchFamily="18" charset="0"/>
                <a:cs typeface="Times New Roman" panose="02020603050405020304" pitchFamily="18" charset="0"/>
              </a:rPr>
              <a:t>not to be </a:t>
            </a:r>
            <a:r>
              <a:rPr lang="en-US" sz="2400" dirty="0">
                <a:solidFill>
                  <a:srgbClr val="00B050"/>
                </a:solidFill>
                <a:latin typeface="Times New Roman" panose="02020603050405020304" pitchFamily="18" charset="0"/>
                <a:cs typeface="Times New Roman" panose="02020603050405020304" pitchFamily="18" charset="0"/>
              </a:rPr>
              <a:t>back late.</a:t>
            </a:r>
          </a:p>
          <a:p>
            <a:r>
              <a:rPr lang="en-US" sz="2400" dirty="0">
                <a:solidFill>
                  <a:srgbClr val="002060"/>
                </a:solidFill>
                <a:latin typeface="Times New Roman" panose="02020603050405020304" pitchFamily="18" charset="0"/>
                <a:cs typeface="Times New Roman" panose="02020603050405020304" pitchFamily="18" charset="0"/>
              </a:rPr>
              <a:t>Internet search: Find more examples with Students/visitors, etc., </a:t>
            </a:r>
            <a:r>
              <a:rPr lang="en-US" sz="2400" b="1" dirty="0">
                <a:solidFill>
                  <a:srgbClr val="002060"/>
                </a:solidFill>
                <a:latin typeface="Times New Roman" panose="02020603050405020304" pitchFamily="18" charset="0"/>
                <a:cs typeface="Times New Roman" panose="02020603050405020304" pitchFamily="18" charset="0"/>
              </a:rPr>
              <a:t>are to</a:t>
            </a:r>
            <a:r>
              <a:rPr lang="en-US" sz="2400" dirty="0">
                <a:solidFill>
                  <a:srgbClr val="002060"/>
                </a:solidFill>
                <a:latin typeface="Times New Roman" panose="02020603050405020304" pitchFamily="18" charset="0"/>
                <a:cs typeface="Times New Roman" panose="02020603050405020304" pitchFamily="18" charset="0"/>
              </a:rPr>
              <a:t>/ </a:t>
            </a:r>
            <a:r>
              <a:rPr lang="en-US" sz="2400" b="1" dirty="0">
                <a:solidFill>
                  <a:srgbClr val="002060"/>
                </a:solidFill>
                <a:latin typeface="Times New Roman" panose="02020603050405020304" pitchFamily="18" charset="0"/>
                <a:cs typeface="Times New Roman" panose="02020603050405020304" pitchFamily="18" charset="0"/>
              </a:rPr>
              <a:t>are not to</a:t>
            </a:r>
            <a:endParaRPr lang="ro-RO" sz="2400" b="1" dirty="0">
              <a:solidFill>
                <a:srgbClr val="002060"/>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6227EFBE-F57C-46FD-BB0A-B55010CFAEA3}"/>
              </a:ext>
            </a:extLst>
          </p:cNvPr>
          <p:cNvSpPr txBox="1"/>
          <p:nvPr/>
        </p:nvSpPr>
        <p:spPr>
          <a:xfrm>
            <a:off x="693964" y="625830"/>
            <a:ext cx="6810375" cy="707886"/>
          </a:xfrm>
          <a:prstGeom prst="rect">
            <a:avLst/>
          </a:prstGeom>
          <a:noFill/>
        </p:spPr>
        <p:txBody>
          <a:bodyPr wrap="square" rtlCol="0">
            <a:spAutoFit/>
          </a:bodyPr>
          <a:lstStyle/>
          <a:p>
            <a:r>
              <a:rPr lang="en-150" sz="4000" b="1" dirty="0">
                <a:latin typeface="Times New Roman" panose="02020603050405020304" pitchFamily="18" charset="0"/>
                <a:cs typeface="Times New Roman" panose="02020603050405020304" pitchFamily="18" charset="0"/>
              </a:rPr>
              <a:t>b</a:t>
            </a:r>
            <a:r>
              <a:rPr lang="ro-RO" sz="4000" b="1" dirty="0">
                <a:latin typeface="Times New Roman" panose="02020603050405020304" pitchFamily="18" charset="0"/>
                <a:cs typeface="Times New Roman" panose="02020603050405020304" pitchFamily="18" charset="0"/>
              </a:rPr>
              <a:t>e</a:t>
            </a:r>
            <a:r>
              <a:rPr lang="en-150" sz="4000" b="1" dirty="0">
                <a:latin typeface="Times New Roman" panose="02020603050405020304" pitchFamily="18" charset="0"/>
                <a:cs typeface="Times New Roman" panose="02020603050405020304" pitchFamily="18" charset="0"/>
              </a:rPr>
              <a:t>+infinitive: </a:t>
            </a:r>
            <a:r>
              <a:rPr lang="ro-RO" sz="4000" b="1" dirty="0">
                <a:latin typeface="Times New Roman" panose="02020603050405020304" pitchFamily="18" charset="0"/>
                <a:cs typeface="Times New Roman" panose="02020603050405020304" pitchFamily="18" charset="0"/>
              </a:rPr>
              <a:t>I</a:t>
            </a:r>
            <a:r>
              <a:rPr lang="en-150" sz="4000" b="1" dirty="0">
                <a:latin typeface="Times New Roman" panose="02020603050405020304" pitchFamily="18" charset="0"/>
                <a:cs typeface="Times New Roman" panose="02020603050405020304" pitchFamily="18" charset="0"/>
              </a:rPr>
              <a:t> </a:t>
            </a:r>
            <a:r>
              <a:rPr lang="ro-RO" sz="4000" b="1" dirty="0">
                <a:latin typeface="Times New Roman" panose="02020603050405020304" pitchFamily="18" charset="0"/>
                <a:cs typeface="Times New Roman" panose="02020603050405020304" pitchFamily="18" charset="0"/>
              </a:rPr>
              <a:t>a</a:t>
            </a:r>
            <a:r>
              <a:rPr lang="en-150" sz="4000" b="1" dirty="0">
                <a:latin typeface="Times New Roman" panose="02020603050405020304" pitchFamily="18" charset="0"/>
                <a:cs typeface="Times New Roman" panose="02020603050405020304" pitchFamily="18" charset="0"/>
              </a:rPr>
              <a:t>m </a:t>
            </a:r>
            <a:r>
              <a:rPr lang="ro-RO" sz="4000" b="1" dirty="0">
                <a:latin typeface="Times New Roman" panose="02020603050405020304" pitchFamily="18" charset="0"/>
                <a:cs typeface="Times New Roman" panose="02020603050405020304" pitchFamily="18" charset="0"/>
              </a:rPr>
              <a:t>t</a:t>
            </a:r>
            <a:r>
              <a:rPr lang="en-150" sz="4000" b="1" dirty="0">
                <a:latin typeface="Times New Roman" panose="02020603050405020304" pitchFamily="18" charset="0"/>
                <a:cs typeface="Times New Roman" panose="02020603050405020304" pitchFamily="18" charset="0"/>
              </a:rPr>
              <a:t>o... </a:t>
            </a:r>
            <a:endParaRPr lang="ro-RO"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8196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CA3DE-C846-4C2E-B764-0E5D063BFF22}"/>
              </a:ext>
            </a:extLst>
          </p:cNvPr>
          <p:cNvSpPr>
            <a:spLocks noGrp="1"/>
          </p:cNvSpPr>
          <p:nvPr>
            <p:ph type="title"/>
          </p:nvPr>
        </p:nvSpPr>
        <p:spPr>
          <a:xfrm>
            <a:off x="885825" y="728319"/>
            <a:ext cx="9886950" cy="843306"/>
          </a:xfrm>
        </p:spPr>
        <p:txBody>
          <a:bodyPr>
            <a:normAutofit/>
          </a:bodyPr>
          <a:lstStyle/>
          <a:p>
            <a:r>
              <a:rPr lang="en-US" sz="4300" b="1" dirty="0">
                <a:latin typeface="Times New Roman" panose="02020603050405020304" pitchFamily="18" charset="0"/>
                <a:cs typeface="Times New Roman" panose="02020603050405020304" pitchFamily="18" charset="0"/>
              </a:rPr>
              <a:t>Future</a:t>
            </a:r>
            <a:r>
              <a:rPr lang="en-US" sz="4400" dirty="0">
                <a:latin typeface="Times New Roman" panose="02020603050405020304" pitchFamily="18" charset="0"/>
                <a:cs typeface="Times New Roman" panose="02020603050405020304" pitchFamily="18" charset="0"/>
              </a:rPr>
              <a:t> </a:t>
            </a:r>
            <a:r>
              <a:rPr lang="en-US" sz="4400" b="1" dirty="0">
                <a:latin typeface="Times New Roman" panose="02020603050405020304" pitchFamily="18" charset="0"/>
                <a:cs typeface="Times New Roman" panose="02020603050405020304" pitchFamily="18" charset="0"/>
              </a:rPr>
              <a:t>progressive</a:t>
            </a:r>
            <a:endParaRPr lang="ro-RO" sz="44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4E33359-CA4F-429C-916E-0AAD0CA339BC}"/>
              </a:ext>
            </a:extLst>
          </p:cNvPr>
          <p:cNvSpPr>
            <a:spLocks noGrp="1"/>
          </p:cNvSpPr>
          <p:nvPr>
            <p:ph idx="1"/>
          </p:nvPr>
        </p:nvSpPr>
        <p:spPr>
          <a:xfrm>
            <a:off x="381000" y="1665513"/>
            <a:ext cx="11419114" cy="5007429"/>
          </a:xfrm>
        </p:spPr>
        <p:txBody>
          <a:bodyPr>
            <a:normAutofit/>
          </a:bodyPr>
          <a:lstStyle/>
          <a:p>
            <a:pPr marL="0" indent="0">
              <a:buNone/>
            </a:pPr>
            <a:r>
              <a:rPr lang="en-US" sz="2400" dirty="0">
                <a:latin typeface="Times New Roman" panose="02020603050405020304" pitchFamily="18" charset="0"/>
                <a:cs typeface="Times New Roman" panose="02020603050405020304" pitchFamily="18" charset="0"/>
              </a:rPr>
              <a:t>Indicates that something will be </a:t>
            </a:r>
            <a:r>
              <a:rPr lang="en-US" sz="2400" b="1" dirty="0">
                <a:latin typeface="Times New Roman" panose="02020603050405020304" pitchFamily="18" charset="0"/>
                <a:cs typeface="Times New Roman" panose="02020603050405020304" pitchFamily="18" charset="0"/>
              </a:rPr>
              <a:t>in progress at a certain time in the future.</a:t>
            </a:r>
          </a:p>
          <a:p>
            <a:pPr marL="0" indent="0">
              <a:buNone/>
            </a:pPr>
            <a:r>
              <a:rPr lang="en-US" sz="2400" dirty="0">
                <a:solidFill>
                  <a:srgbClr val="00B050"/>
                </a:solidFill>
                <a:latin typeface="Times New Roman" panose="02020603050405020304" pitchFamily="18" charset="0"/>
                <a:cs typeface="Times New Roman" panose="02020603050405020304" pitchFamily="18" charset="0"/>
              </a:rPr>
              <a:t>This time next Tuesday, I’</a:t>
            </a:r>
            <a:r>
              <a:rPr lang="en-US" sz="2400" b="1" dirty="0">
                <a:solidFill>
                  <a:srgbClr val="00B050"/>
                </a:solidFill>
                <a:latin typeface="Times New Roman" panose="02020603050405020304" pitchFamily="18" charset="0"/>
                <a:cs typeface="Times New Roman" panose="02020603050405020304" pitchFamily="18" charset="0"/>
              </a:rPr>
              <a:t>ll be lying </a:t>
            </a:r>
            <a:r>
              <a:rPr lang="en-US" sz="2400" dirty="0">
                <a:solidFill>
                  <a:srgbClr val="00B050"/>
                </a:solidFill>
                <a:latin typeface="Times New Roman" panose="02020603050405020304" pitchFamily="18" charset="0"/>
                <a:cs typeface="Times New Roman" panose="02020603050405020304" pitchFamily="18" charset="0"/>
              </a:rPr>
              <a:t>on the beach.</a:t>
            </a:r>
          </a:p>
          <a:p>
            <a:pPr marL="0" indent="0">
              <a:buNone/>
            </a:pPr>
            <a:r>
              <a:rPr lang="en-US" sz="2400" dirty="0">
                <a:solidFill>
                  <a:srgbClr val="00B050"/>
                </a:solidFill>
                <a:latin typeface="Times New Roman" panose="02020603050405020304" pitchFamily="18" charset="0"/>
                <a:cs typeface="Times New Roman" panose="02020603050405020304" pitchFamily="18" charset="0"/>
              </a:rPr>
              <a:t>You won’t be able to park here tomorrow; they’</a:t>
            </a:r>
            <a:r>
              <a:rPr lang="en-US" sz="2400" b="1" dirty="0">
                <a:solidFill>
                  <a:srgbClr val="00B050"/>
                </a:solidFill>
                <a:latin typeface="Times New Roman" panose="02020603050405020304" pitchFamily="18" charset="0"/>
                <a:cs typeface="Times New Roman" panose="02020603050405020304" pitchFamily="18" charset="0"/>
              </a:rPr>
              <a:t>ll</a:t>
            </a:r>
            <a:r>
              <a:rPr lang="en-US" sz="2400" dirty="0">
                <a:solidFill>
                  <a:srgbClr val="00B050"/>
                </a:solidFill>
                <a:latin typeface="Times New Roman" panose="02020603050405020304" pitchFamily="18" charset="0"/>
                <a:cs typeface="Times New Roman" panose="02020603050405020304" pitchFamily="18" charset="0"/>
              </a:rPr>
              <a:t> </a:t>
            </a:r>
            <a:r>
              <a:rPr lang="en-US" sz="2400" b="1" dirty="0">
                <a:solidFill>
                  <a:srgbClr val="00B050"/>
                </a:solidFill>
                <a:latin typeface="Times New Roman" panose="02020603050405020304" pitchFamily="18" charset="0"/>
                <a:cs typeface="Times New Roman" panose="02020603050405020304" pitchFamily="18" charset="0"/>
              </a:rPr>
              <a:t>be</a:t>
            </a:r>
            <a:r>
              <a:rPr lang="en-US" sz="2400" dirty="0">
                <a:solidFill>
                  <a:srgbClr val="00B050"/>
                </a:solidFill>
                <a:latin typeface="Times New Roman" panose="02020603050405020304" pitchFamily="18" charset="0"/>
                <a:cs typeface="Times New Roman" panose="02020603050405020304" pitchFamily="18" charset="0"/>
              </a:rPr>
              <a:t> </a:t>
            </a:r>
            <a:r>
              <a:rPr lang="en-US" sz="2400" b="1" dirty="0">
                <a:solidFill>
                  <a:srgbClr val="00B050"/>
                </a:solidFill>
                <a:latin typeface="Times New Roman" panose="02020603050405020304" pitchFamily="18" charset="0"/>
                <a:cs typeface="Times New Roman" panose="02020603050405020304" pitchFamily="18" charset="0"/>
              </a:rPr>
              <a:t>mending</a:t>
            </a:r>
            <a:r>
              <a:rPr lang="en-US" sz="2400" dirty="0">
                <a:solidFill>
                  <a:srgbClr val="00B050"/>
                </a:solidFill>
                <a:latin typeface="Times New Roman" panose="02020603050405020304" pitchFamily="18" charset="0"/>
                <a:cs typeface="Times New Roman" panose="02020603050405020304" pitchFamily="18" charset="0"/>
              </a:rPr>
              <a:t> the road.</a:t>
            </a:r>
            <a:endParaRPr lang="en-150" sz="2400" dirty="0">
              <a:solidFill>
                <a:srgbClr val="00B050"/>
              </a:solidFill>
              <a:latin typeface="Times New Roman" panose="02020603050405020304" pitchFamily="18" charset="0"/>
              <a:cs typeface="Times New Roman" panose="02020603050405020304" pitchFamily="18" charset="0"/>
            </a:endParaRPr>
          </a:p>
          <a:p>
            <a:pPr marL="0" indent="0">
              <a:buNone/>
            </a:pPr>
            <a:endParaRPr lang="en-US" sz="2400" dirty="0">
              <a:solidFill>
                <a:srgbClr val="00B050"/>
              </a:solidFill>
              <a:latin typeface="Times New Roman" panose="02020603050405020304" pitchFamily="18" charset="0"/>
              <a:cs typeface="Times New Roman" panose="02020603050405020304" pitchFamily="18" charset="0"/>
            </a:endParaRPr>
          </a:p>
          <a:p>
            <a:pPr marL="0" indent="0">
              <a:buNone/>
            </a:pPr>
            <a:r>
              <a:rPr lang="en-US" sz="2400" b="1" dirty="0">
                <a:solidFill>
                  <a:srgbClr val="0070C0"/>
                </a:solidFill>
                <a:latin typeface="Times New Roman" panose="02020603050405020304" pitchFamily="18" charset="0"/>
                <a:cs typeface="Times New Roman" panose="02020603050405020304" pitchFamily="18" charset="0"/>
              </a:rPr>
              <a:t>polite enquiries </a:t>
            </a:r>
            <a:r>
              <a:rPr lang="en-US" sz="2400" dirty="0">
                <a:latin typeface="Times New Roman" panose="02020603050405020304" pitchFamily="18" charset="0"/>
                <a:cs typeface="Times New Roman" panose="02020603050405020304" pitchFamily="18" charset="0"/>
              </a:rPr>
              <a:t>A common use of the future progressive is to </a:t>
            </a:r>
            <a:r>
              <a:rPr lang="en-US" sz="2400" b="1" dirty="0">
                <a:latin typeface="Times New Roman" panose="02020603050405020304" pitchFamily="18" charset="0"/>
                <a:cs typeface="Times New Roman" panose="02020603050405020304" pitchFamily="18" charset="0"/>
              </a:rPr>
              <a:t>ask politely 'What have you already</a:t>
            </a:r>
            <a:r>
              <a:rPr lang="en-150" sz="2400" b="1"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decided?' </a:t>
            </a:r>
            <a:r>
              <a:rPr lang="en-US" sz="2400" dirty="0">
                <a:latin typeface="Times New Roman" panose="02020603050405020304" pitchFamily="18" charset="0"/>
                <a:cs typeface="Times New Roman" panose="02020603050405020304" pitchFamily="18" charset="0"/>
              </a:rPr>
              <a:t>Compare:</a:t>
            </a:r>
          </a:p>
          <a:p>
            <a:pPr marL="0" indent="0">
              <a:buNone/>
            </a:pPr>
            <a:r>
              <a:rPr lang="en-US" sz="2400" b="1" dirty="0">
                <a:solidFill>
                  <a:srgbClr val="00B050"/>
                </a:solidFill>
                <a:latin typeface="Times New Roman" panose="02020603050405020304" pitchFamily="18" charset="0"/>
                <a:cs typeface="Times New Roman" panose="02020603050405020304" pitchFamily="18" charset="0"/>
              </a:rPr>
              <a:t>Will you write </a:t>
            </a:r>
            <a:r>
              <a:rPr lang="en-US" sz="2400" dirty="0">
                <a:solidFill>
                  <a:srgbClr val="00B050"/>
                </a:solidFill>
                <a:latin typeface="Times New Roman" panose="02020603050405020304" pitchFamily="18" charset="0"/>
                <a:cs typeface="Times New Roman" panose="02020603050405020304" pitchFamily="18" charset="0"/>
              </a:rPr>
              <a:t>to Oliver? (request or order)</a:t>
            </a:r>
          </a:p>
          <a:p>
            <a:pPr marL="0" indent="0">
              <a:buNone/>
            </a:pPr>
            <a:r>
              <a:rPr lang="en-US" sz="2400" b="1" dirty="0">
                <a:solidFill>
                  <a:srgbClr val="00B050"/>
                </a:solidFill>
                <a:latin typeface="Times New Roman" panose="02020603050405020304" pitchFamily="18" charset="0"/>
                <a:cs typeface="Times New Roman" panose="02020603050405020304" pitchFamily="18" charset="0"/>
              </a:rPr>
              <a:t>Are you going to write </a:t>
            </a:r>
            <a:r>
              <a:rPr lang="en-US" sz="2400" dirty="0">
                <a:solidFill>
                  <a:srgbClr val="00B050"/>
                </a:solidFill>
                <a:latin typeface="Times New Roman" panose="02020603050405020304" pitchFamily="18" charset="0"/>
                <a:cs typeface="Times New Roman" panose="02020603050405020304" pitchFamily="18" charset="0"/>
              </a:rPr>
              <a:t>to Oliver? (perhaps pressing for a decision)</a:t>
            </a:r>
          </a:p>
          <a:p>
            <a:pPr marL="0" indent="0">
              <a:buNone/>
            </a:pPr>
            <a:r>
              <a:rPr lang="en-US" sz="2400" b="1" dirty="0">
                <a:solidFill>
                  <a:srgbClr val="00B050"/>
                </a:solidFill>
                <a:latin typeface="Times New Roman" panose="02020603050405020304" pitchFamily="18" charset="0"/>
                <a:cs typeface="Times New Roman" panose="02020603050405020304" pitchFamily="18" charset="0"/>
              </a:rPr>
              <a:t>Will you be writing </a:t>
            </a:r>
            <a:r>
              <a:rPr lang="en-US" sz="2400" dirty="0">
                <a:solidFill>
                  <a:srgbClr val="00B050"/>
                </a:solidFill>
                <a:latin typeface="Times New Roman" panose="02020603050405020304" pitchFamily="18" charset="0"/>
                <a:cs typeface="Times New Roman" panose="02020603050405020304" pitchFamily="18" charset="0"/>
              </a:rPr>
              <a:t>to Oliver? (just asking about plans)</a:t>
            </a:r>
            <a:endParaRPr lang="ro-RO"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40642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F96D8-5F09-470D-9B28-FB1EE7CD26C8}"/>
              </a:ext>
            </a:extLst>
          </p:cNvPr>
          <p:cNvSpPr>
            <a:spLocks noGrp="1"/>
          </p:cNvSpPr>
          <p:nvPr>
            <p:ph type="title"/>
          </p:nvPr>
        </p:nvSpPr>
        <p:spPr>
          <a:xfrm>
            <a:off x="1338942" y="642595"/>
            <a:ext cx="9786257" cy="563636"/>
          </a:xfrm>
        </p:spPr>
        <p:txBody>
          <a:bodyPr>
            <a:normAutofit fontScale="90000"/>
          </a:bodyPr>
          <a:lstStyle/>
          <a:p>
            <a:pPr algn="ctr"/>
            <a:r>
              <a:rPr lang="en-US" b="1" dirty="0"/>
              <a:t>Future perfect</a:t>
            </a:r>
            <a:endParaRPr lang="ro-RO" b="1" dirty="0"/>
          </a:p>
        </p:txBody>
      </p:sp>
      <p:sp>
        <p:nvSpPr>
          <p:cNvPr id="3" name="Content Placeholder 2">
            <a:extLst>
              <a:ext uri="{FF2B5EF4-FFF2-40B4-BE49-F238E27FC236}">
                <a16:creationId xmlns:a16="http://schemas.microsoft.com/office/drawing/2014/main" id="{C0B2F30B-7A9E-467E-9009-E51E44EC130C}"/>
              </a:ext>
            </a:extLst>
          </p:cNvPr>
          <p:cNvSpPr>
            <a:spLocks noGrp="1"/>
          </p:cNvSpPr>
          <p:nvPr>
            <p:ph idx="1"/>
          </p:nvPr>
        </p:nvSpPr>
        <p:spPr>
          <a:xfrm>
            <a:off x="391886" y="1206231"/>
            <a:ext cx="11408228" cy="5442857"/>
          </a:xfrm>
        </p:spPr>
        <p:txBody>
          <a:bodyPr>
            <a:normAutofit lnSpcReduction="10000"/>
          </a:bodyPr>
          <a:lstStyle/>
          <a:p>
            <a:pPr marL="0" indent="0">
              <a:buNone/>
            </a:pPr>
            <a:r>
              <a:rPr lang="en-US" sz="2400" b="1" dirty="0">
                <a:solidFill>
                  <a:srgbClr val="0070C0"/>
                </a:solidFill>
                <a:latin typeface="Times New Roman" panose="02020603050405020304" pitchFamily="18" charset="0"/>
                <a:cs typeface="Times New Roman" panose="02020603050405020304" pitchFamily="18" charset="0"/>
              </a:rPr>
              <a:t>The future perfect tense </a:t>
            </a:r>
            <a:r>
              <a:rPr lang="en-US" sz="2400" dirty="0">
                <a:latin typeface="Times New Roman" panose="02020603050405020304" pitchFamily="18" charset="0"/>
                <a:cs typeface="Times New Roman" panose="02020603050405020304" pitchFamily="18" charset="0"/>
              </a:rPr>
              <a:t>(e.g., “I will have driven/worked”) is used to indicate that something </a:t>
            </a:r>
            <a:r>
              <a:rPr lang="en-US" sz="2400" b="1" dirty="0">
                <a:latin typeface="Times New Roman" panose="02020603050405020304" pitchFamily="18" charset="0"/>
                <a:cs typeface="Times New Roman" panose="02020603050405020304" pitchFamily="18" charset="0"/>
              </a:rPr>
              <a:t>will be completed by a certain time in the future</a:t>
            </a:r>
            <a:r>
              <a:rPr lang="en-US" sz="2400" dirty="0">
                <a:latin typeface="Times New Roman" panose="02020603050405020304" pitchFamily="18" charset="0"/>
                <a:cs typeface="Times New Roman" panose="02020603050405020304" pitchFamily="18" charset="0"/>
              </a:rPr>
              <a:t>.</a:t>
            </a:r>
          </a:p>
          <a:p>
            <a:pPr marL="0" indent="0">
              <a:buNone/>
            </a:pPr>
            <a:r>
              <a:rPr lang="en-US" sz="2400" dirty="0">
                <a:solidFill>
                  <a:srgbClr val="00B050"/>
                </a:solidFill>
                <a:latin typeface="Times New Roman" panose="02020603050405020304" pitchFamily="18" charset="0"/>
                <a:cs typeface="Times New Roman" panose="02020603050405020304" pitchFamily="18" charset="0"/>
              </a:rPr>
              <a:t>We’</a:t>
            </a:r>
            <a:r>
              <a:rPr lang="en-US" sz="2400" b="1" dirty="0">
                <a:solidFill>
                  <a:srgbClr val="00B050"/>
                </a:solidFill>
                <a:latin typeface="Times New Roman" panose="02020603050405020304" pitchFamily="18" charset="0"/>
                <a:cs typeface="Times New Roman" panose="02020603050405020304" pitchFamily="18" charset="0"/>
              </a:rPr>
              <a:t>ll</a:t>
            </a:r>
            <a:r>
              <a:rPr lang="en-US" sz="2400" dirty="0">
                <a:solidFill>
                  <a:srgbClr val="00B050"/>
                </a:solidFill>
                <a:latin typeface="Times New Roman" panose="02020603050405020304" pitchFamily="18" charset="0"/>
                <a:cs typeface="Times New Roman" panose="02020603050405020304" pitchFamily="18" charset="0"/>
              </a:rPr>
              <a:t> </a:t>
            </a:r>
            <a:r>
              <a:rPr lang="en-US" sz="2400" b="1" dirty="0">
                <a:solidFill>
                  <a:srgbClr val="00B050"/>
                </a:solidFill>
                <a:latin typeface="Times New Roman" panose="02020603050405020304" pitchFamily="18" charset="0"/>
                <a:cs typeface="Times New Roman" panose="02020603050405020304" pitchFamily="18" charset="0"/>
              </a:rPr>
              <a:t>have finished </a:t>
            </a:r>
            <a:r>
              <a:rPr lang="en-US" sz="2400" dirty="0">
                <a:solidFill>
                  <a:srgbClr val="00B050"/>
                </a:solidFill>
                <a:latin typeface="Times New Roman" panose="02020603050405020304" pitchFamily="18" charset="0"/>
                <a:cs typeface="Times New Roman" panose="02020603050405020304" pitchFamily="18" charset="0"/>
              </a:rPr>
              <a:t>planting the new trees by Wednesday.</a:t>
            </a:r>
          </a:p>
          <a:p>
            <a:pPr marL="0" indent="0">
              <a:buNone/>
            </a:pPr>
            <a:r>
              <a:rPr lang="en-US" sz="2400" dirty="0">
                <a:solidFill>
                  <a:srgbClr val="00B050"/>
                </a:solidFill>
                <a:latin typeface="Times New Roman" panose="02020603050405020304" pitchFamily="18" charset="0"/>
                <a:cs typeface="Times New Roman" panose="02020603050405020304" pitchFamily="18" charset="0"/>
              </a:rPr>
              <a:t>This government </a:t>
            </a:r>
            <a:r>
              <a:rPr lang="en-US" sz="2400" b="1" dirty="0">
                <a:solidFill>
                  <a:srgbClr val="00B050"/>
                </a:solidFill>
                <a:latin typeface="Times New Roman" panose="02020603050405020304" pitchFamily="18" charset="0"/>
                <a:cs typeface="Times New Roman" panose="02020603050405020304" pitchFamily="18" charset="0"/>
              </a:rPr>
              <a:t>will have ruined </a:t>
            </a:r>
            <a:r>
              <a:rPr lang="en-US" sz="2400" dirty="0">
                <a:solidFill>
                  <a:srgbClr val="00B050"/>
                </a:solidFill>
                <a:latin typeface="Times New Roman" panose="02020603050405020304" pitchFamily="18" charset="0"/>
                <a:cs typeface="Times New Roman" panose="02020603050405020304" pitchFamily="18" charset="0"/>
              </a:rPr>
              <a:t>the country before the next election.</a:t>
            </a:r>
          </a:p>
          <a:p>
            <a:pPr marL="0" indent="0">
              <a:buNone/>
            </a:pPr>
            <a:endParaRPr lang="en-US" sz="2400" b="1" dirty="0">
              <a:solidFill>
                <a:srgbClr val="0070C0"/>
              </a:solidFill>
              <a:latin typeface="Times New Roman" panose="02020603050405020304" pitchFamily="18" charset="0"/>
              <a:cs typeface="Times New Roman" panose="02020603050405020304" pitchFamily="18" charset="0"/>
            </a:endParaRPr>
          </a:p>
          <a:p>
            <a:pPr marL="0" indent="0">
              <a:buNone/>
            </a:pPr>
            <a:r>
              <a:rPr lang="en-US" sz="2400" b="1" dirty="0">
                <a:solidFill>
                  <a:srgbClr val="0070C0"/>
                </a:solidFill>
                <a:latin typeface="Times New Roman" panose="02020603050405020304" pitchFamily="18" charset="0"/>
                <a:cs typeface="Times New Roman" panose="02020603050405020304" pitchFamily="18" charset="0"/>
              </a:rPr>
              <a:t>The future perfect progressive </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I will ha</a:t>
            </a:r>
            <a:r>
              <a:rPr lang="en-150" sz="2400" i="1" dirty="0">
                <a:latin typeface="Times New Roman" panose="02020603050405020304" pitchFamily="18" charset="0"/>
                <a:cs typeface="Times New Roman" panose="02020603050405020304" pitchFamily="18" charset="0"/>
              </a:rPr>
              <a:t>v</a:t>
            </a:r>
            <a:r>
              <a:rPr lang="en-US" sz="2400" i="1" dirty="0">
                <a:latin typeface="Times New Roman" panose="02020603050405020304" pitchFamily="18" charset="0"/>
                <a:cs typeface="Times New Roman" panose="02020603050405020304" pitchFamily="18" charset="0"/>
              </a:rPr>
              <a:t>e been driving/working </a:t>
            </a:r>
            <a:r>
              <a:rPr lang="en-US" sz="2400" dirty="0" err="1">
                <a:latin typeface="Times New Roman" panose="02020603050405020304" pitchFamily="18" charset="0"/>
                <a:cs typeface="Times New Roman" panose="02020603050405020304" pitchFamily="18" charset="0"/>
              </a:rPr>
              <a:t>etc</a:t>
            </a:r>
            <a:r>
              <a:rPr lang="en-150" sz="24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is not very common. We can use</a:t>
            </a:r>
            <a:r>
              <a:rPr lang="en-150"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it to say </a:t>
            </a:r>
            <a:r>
              <a:rPr lang="en-US" sz="2400" b="1" dirty="0">
                <a:latin typeface="Times New Roman" panose="02020603050405020304" pitchFamily="18" charset="0"/>
                <a:cs typeface="Times New Roman" panose="02020603050405020304" pitchFamily="18" charset="0"/>
              </a:rPr>
              <a:t>how long something will have continued by a certain time</a:t>
            </a:r>
            <a:r>
              <a:rPr lang="en-US" sz="2400" dirty="0">
                <a:latin typeface="Times New Roman" panose="02020603050405020304" pitchFamily="18" charset="0"/>
                <a:cs typeface="Times New Roman" panose="02020603050405020304" pitchFamily="18" charset="0"/>
              </a:rPr>
              <a:t>.</a:t>
            </a:r>
          </a:p>
          <a:p>
            <a:pPr marL="0" indent="0">
              <a:buNone/>
            </a:pPr>
            <a:r>
              <a:rPr lang="en-US" sz="2400" dirty="0">
                <a:solidFill>
                  <a:srgbClr val="00B050"/>
                </a:solidFill>
                <a:latin typeface="Times New Roman" panose="02020603050405020304" pitchFamily="18" charset="0"/>
                <a:cs typeface="Times New Roman" panose="02020603050405020304" pitchFamily="18" charset="0"/>
              </a:rPr>
              <a:t>By next summer I'</a:t>
            </a:r>
            <a:r>
              <a:rPr lang="en-US" sz="2400" b="1" dirty="0">
                <a:solidFill>
                  <a:srgbClr val="00B050"/>
                </a:solidFill>
                <a:latin typeface="Times New Roman" panose="02020603050405020304" pitchFamily="18" charset="0"/>
                <a:cs typeface="Times New Roman" panose="02020603050405020304" pitchFamily="18" charset="0"/>
              </a:rPr>
              <a:t>ll</a:t>
            </a:r>
            <a:r>
              <a:rPr lang="en-US" sz="2400" dirty="0">
                <a:solidFill>
                  <a:srgbClr val="00B050"/>
                </a:solidFill>
                <a:latin typeface="Times New Roman" panose="02020603050405020304" pitchFamily="18" charset="0"/>
                <a:cs typeface="Times New Roman" panose="02020603050405020304" pitchFamily="18" charset="0"/>
              </a:rPr>
              <a:t> </a:t>
            </a:r>
            <a:r>
              <a:rPr lang="en-US" sz="2400" b="1" dirty="0">
                <a:solidFill>
                  <a:srgbClr val="00B050"/>
                </a:solidFill>
                <a:latin typeface="Times New Roman" panose="02020603050405020304" pitchFamily="18" charset="0"/>
                <a:cs typeface="Times New Roman" panose="02020603050405020304" pitchFamily="18" charset="0"/>
              </a:rPr>
              <a:t>have been working </a:t>
            </a:r>
            <a:r>
              <a:rPr lang="en-US" sz="2400" dirty="0">
                <a:solidFill>
                  <a:srgbClr val="00B050"/>
                </a:solidFill>
                <a:latin typeface="Times New Roman" panose="02020603050405020304" pitchFamily="18" charset="0"/>
                <a:cs typeface="Times New Roman" panose="02020603050405020304" pitchFamily="18" charset="0"/>
              </a:rPr>
              <a:t>here for eight years.</a:t>
            </a:r>
          </a:p>
          <a:p>
            <a:pPr marL="0" indent="0">
              <a:buNone/>
            </a:pPr>
            <a:endParaRPr lang="en-US" sz="2800" dirty="0">
              <a:solidFill>
                <a:srgbClr val="00B050"/>
              </a:solidFill>
              <a:latin typeface="Times New Roman" panose="02020603050405020304" pitchFamily="18" charset="0"/>
              <a:cs typeface="Times New Roman" panose="02020603050405020304" pitchFamily="18" charset="0"/>
            </a:endParaRPr>
          </a:p>
          <a:p>
            <a:pPr marL="0" indent="0">
              <a:buNone/>
            </a:pPr>
            <a:r>
              <a:rPr lang="en-US" sz="2400" dirty="0">
                <a:solidFill>
                  <a:srgbClr val="002060"/>
                </a:solidFill>
                <a:highlight>
                  <a:srgbClr val="FFFF00"/>
                </a:highlight>
                <a:latin typeface="Times New Roman" panose="02020603050405020304" pitchFamily="18" charset="0"/>
                <a:cs typeface="Times New Roman" panose="02020603050405020304" pitchFamily="18" charset="0"/>
              </a:rPr>
              <a:t>Your opinion: </a:t>
            </a:r>
            <a:r>
              <a:rPr lang="en-US" sz="2400" dirty="0">
                <a:solidFill>
                  <a:srgbClr val="002060"/>
                </a:solidFill>
                <a:latin typeface="Times New Roman" panose="02020603050405020304" pitchFamily="18" charset="0"/>
                <a:cs typeface="Times New Roman" panose="02020603050405020304" pitchFamily="18" charset="0"/>
              </a:rPr>
              <a:t>Think of one or more things that will not have been completed/achieved/solved ten years form now. Example: </a:t>
            </a:r>
          </a:p>
          <a:p>
            <a:pPr marL="0" indent="0">
              <a:buNone/>
            </a:pPr>
            <a:r>
              <a:rPr lang="en-US" sz="2400" dirty="0">
                <a:solidFill>
                  <a:srgbClr val="002060"/>
                </a:solidFill>
                <a:latin typeface="Times New Roman" panose="02020603050405020304" pitchFamily="18" charset="0"/>
                <a:cs typeface="Times New Roman" panose="02020603050405020304" pitchFamily="18" charset="0"/>
              </a:rPr>
              <a:t>We will not have found life on other planets five years from now.</a:t>
            </a:r>
          </a:p>
          <a:p>
            <a:pPr marL="0" indent="0">
              <a:buNone/>
            </a:pPr>
            <a:endParaRPr lang="en-US" sz="2400" dirty="0">
              <a:solidFill>
                <a:srgbClr val="00B050"/>
              </a:solidFill>
            </a:endParaRPr>
          </a:p>
          <a:p>
            <a:pPr marL="0" indent="0">
              <a:buNone/>
            </a:pPr>
            <a:endParaRPr lang="ro-RO" sz="2400" dirty="0">
              <a:solidFill>
                <a:srgbClr val="00B050"/>
              </a:solidFill>
            </a:endParaRPr>
          </a:p>
        </p:txBody>
      </p:sp>
    </p:spTree>
    <p:extLst>
      <p:ext uri="{BB962C8B-B14F-4D97-AF65-F5344CB8AC3E}">
        <p14:creationId xmlns:p14="http://schemas.microsoft.com/office/powerpoint/2010/main" val="180366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53613D-10BF-4479-89BA-767420873DAF}"/>
              </a:ext>
            </a:extLst>
          </p:cNvPr>
          <p:cNvSpPr>
            <a:spLocks noGrp="1"/>
          </p:cNvSpPr>
          <p:nvPr>
            <p:ph idx="1"/>
          </p:nvPr>
        </p:nvSpPr>
        <p:spPr/>
        <p:txBody>
          <a:bodyPr>
            <a:normAutofit/>
          </a:bodyPr>
          <a:lstStyle/>
          <a:p>
            <a:pPr marL="0" indent="0">
              <a:buNone/>
            </a:pPr>
            <a:r>
              <a:rPr lang="en-US" sz="2400" b="1" dirty="0">
                <a:solidFill>
                  <a:srgbClr val="0070C0"/>
                </a:solidFill>
                <a:latin typeface="Times New Roman" panose="02020603050405020304" pitchFamily="18" charset="0"/>
                <a:cs typeface="Times New Roman" panose="02020603050405020304" pitchFamily="18" charset="0"/>
              </a:rPr>
              <a:t>news and details </a:t>
            </a:r>
            <a:r>
              <a:rPr lang="en-US" sz="2400" dirty="0">
                <a:latin typeface="Times New Roman" panose="02020603050405020304" pitchFamily="18" charset="0"/>
                <a:cs typeface="Times New Roman" panose="02020603050405020304" pitchFamily="18" charset="0"/>
              </a:rPr>
              <a:t>We often announce a piece of news with the present perfect, and then use</a:t>
            </a:r>
            <a:r>
              <a:rPr lang="en-150"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the </a:t>
            </a:r>
            <a:r>
              <a:rPr lang="en-US" sz="2400" b="1" dirty="0">
                <a:latin typeface="Times New Roman" panose="02020603050405020304" pitchFamily="18" charset="0"/>
                <a:cs typeface="Times New Roman" panose="02020603050405020304" pitchFamily="18" charset="0"/>
              </a:rPr>
              <a:t>simple past for the details of time and place:</a:t>
            </a: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r>
              <a:rPr lang="en-US" sz="2400" b="1" dirty="0">
                <a:solidFill>
                  <a:srgbClr val="00B050"/>
                </a:solidFill>
                <a:latin typeface="Times New Roman" panose="02020603050405020304" pitchFamily="18" charset="0"/>
                <a:cs typeface="Times New Roman" panose="02020603050405020304" pitchFamily="18" charset="0"/>
              </a:rPr>
              <a:t>I've found </a:t>
            </a:r>
            <a:r>
              <a:rPr lang="en-US" sz="2400" dirty="0">
                <a:solidFill>
                  <a:srgbClr val="00B050"/>
                </a:solidFill>
                <a:latin typeface="Times New Roman" panose="02020603050405020304" pitchFamily="18" charset="0"/>
                <a:cs typeface="Times New Roman" panose="02020603050405020304" pitchFamily="18" charset="0"/>
              </a:rPr>
              <a:t>your glasses. They </a:t>
            </a:r>
            <a:r>
              <a:rPr lang="en-US" sz="2400" b="1" dirty="0">
                <a:solidFill>
                  <a:srgbClr val="00B050"/>
                </a:solidFill>
                <a:latin typeface="Times New Roman" panose="02020603050405020304" pitchFamily="18" charset="0"/>
                <a:cs typeface="Times New Roman" panose="02020603050405020304" pitchFamily="18" charset="0"/>
              </a:rPr>
              <a:t>were</a:t>
            </a:r>
            <a:r>
              <a:rPr lang="en-US" sz="2400" dirty="0">
                <a:solidFill>
                  <a:srgbClr val="00B050"/>
                </a:solidFill>
                <a:latin typeface="Times New Roman" panose="02020603050405020304" pitchFamily="18" charset="0"/>
                <a:cs typeface="Times New Roman" panose="02020603050405020304" pitchFamily="18" charset="0"/>
              </a:rPr>
              <a:t> in the car.</a:t>
            </a:r>
          </a:p>
          <a:p>
            <a:pPr marL="0" indent="0">
              <a:buNone/>
            </a:pPr>
            <a:r>
              <a:rPr lang="en-US" sz="2400" dirty="0">
                <a:solidFill>
                  <a:srgbClr val="00B050"/>
                </a:solidFill>
                <a:latin typeface="Times New Roman" panose="02020603050405020304" pitchFamily="18" charset="0"/>
                <a:cs typeface="Times New Roman" panose="02020603050405020304" pitchFamily="18" charset="0"/>
              </a:rPr>
              <a:t>The President </a:t>
            </a:r>
            <a:r>
              <a:rPr lang="en-US" sz="2400" b="1" dirty="0">
                <a:solidFill>
                  <a:srgbClr val="00B050"/>
                </a:solidFill>
                <a:latin typeface="Times New Roman" panose="02020603050405020304" pitchFamily="18" charset="0"/>
                <a:cs typeface="Times New Roman" panose="02020603050405020304" pitchFamily="18" charset="0"/>
              </a:rPr>
              <a:t>has arrived </a:t>
            </a:r>
            <a:r>
              <a:rPr lang="en-US" sz="2400" dirty="0">
                <a:solidFill>
                  <a:srgbClr val="00B050"/>
                </a:solidFill>
                <a:latin typeface="Times New Roman" panose="02020603050405020304" pitchFamily="18" charset="0"/>
                <a:cs typeface="Times New Roman" panose="02020603050405020304" pitchFamily="18" charset="0"/>
              </a:rPr>
              <a:t>in London. He </a:t>
            </a:r>
            <a:r>
              <a:rPr lang="en-US" sz="2400" b="1" dirty="0">
                <a:solidFill>
                  <a:srgbClr val="00B050"/>
                </a:solidFill>
                <a:latin typeface="Times New Roman" panose="02020603050405020304" pitchFamily="18" charset="0"/>
                <a:cs typeface="Times New Roman" panose="02020603050405020304" pitchFamily="18" charset="0"/>
              </a:rPr>
              <a:t>was</a:t>
            </a:r>
            <a:r>
              <a:rPr lang="en-US" sz="2400" dirty="0">
                <a:solidFill>
                  <a:srgbClr val="00B050"/>
                </a:solidFill>
                <a:latin typeface="Times New Roman" panose="02020603050405020304" pitchFamily="18" charset="0"/>
                <a:cs typeface="Times New Roman" panose="02020603050405020304" pitchFamily="18" charset="0"/>
              </a:rPr>
              <a:t> met by the Prime Minister ...</a:t>
            </a:r>
            <a:endParaRPr lang="ro-RO" sz="2400"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1720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844CE-BEE2-43DE-8EB0-77CB102CE985}"/>
              </a:ext>
            </a:extLst>
          </p:cNvPr>
          <p:cNvSpPr>
            <a:spLocks noGrp="1"/>
          </p:cNvSpPr>
          <p:nvPr>
            <p:ph type="title"/>
          </p:nvPr>
        </p:nvSpPr>
        <p:spPr>
          <a:xfrm>
            <a:off x="690663" y="642594"/>
            <a:ext cx="11001983" cy="1108385"/>
          </a:xfrm>
        </p:spPr>
        <p:txBody>
          <a:bodyPr>
            <a:normAutofit fontScale="90000"/>
          </a:bodyPr>
          <a:lstStyle/>
          <a:p>
            <a:pPr algn="ctr"/>
            <a:r>
              <a:rPr lang="en-US" dirty="0">
                <a:latin typeface="Times New Roman" panose="02020603050405020304" pitchFamily="18" charset="0"/>
                <a:cs typeface="Times New Roman" panose="02020603050405020304" pitchFamily="18" charset="0"/>
              </a:rPr>
              <a:t>more about the </a:t>
            </a:r>
            <a:r>
              <a:rPr lang="en-US" b="1" dirty="0">
                <a:latin typeface="Times New Roman" panose="02020603050405020304" pitchFamily="18" charset="0"/>
                <a:cs typeface="Times New Roman" panose="02020603050405020304" pitchFamily="18" charset="0"/>
              </a:rPr>
              <a:t>simple past </a:t>
            </a:r>
            <a:r>
              <a:rPr lang="en-US" dirty="0">
                <a:latin typeface="Times New Roman" panose="02020603050405020304" pitchFamily="18" charset="0"/>
                <a:cs typeface="Times New Roman" panose="02020603050405020304" pitchFamily="18" charset="0"/>
              </a:rPr>
              <a:t>and</a:t>
            </a:r>
            <a:br>
              <a:rPr lang="en-US"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past progressive</a:t>
            </a:r>
            <a:br>
              <a:rPr lang="en-US" dirty="0"/>
            </a:br>
            <a:endParaRPr lang="ro-RO" dirty="0"/>
          </a:p>
        </p:txBody>
      </p:sp>
      <p:sp>
        <p:nvSpPr>
          <p:cNvPr id="3" name="Content Placeholder 2">
            <a:extLst>
              <a:ext uri="{FF2B5EF4-FFF2-40B4-BE49-F238E27FC236}">
                <a16:creationId xmlns:a16="http://schemas.microsoft.com/office/drawing/2014/main" id="{B6EC4176-92EA-4482-8FA1-B9C939120AA5}"/>
              </a:ext>
            </a:extLst>
          </p:cNvPr>
          <p:cNvSpPr>
            <a:spLocks noGrp="1"/>
          </p:cNvSpPr>
          <p:nvPr>
            <p:ph idx="1"/>
          </p:nvPr>
        </p:nvSpPr>
        <p:spPr>
          <a:xfrm>
            <a:off x="690663" y="1908489"/>
            <a:ext cx="11001983" cy="4463127"/>
          </a:xfrm>
        </p:spPr>
        <p:txBody>
          <a:bodyPr>
            <a:normAutofit fontScale="92500" lnSpcReduction="10000"/>
          </a:bodyPr>
          <a:lstStyle/>
          <a:p>
            <a:pPr marL="0" indent="0">
              <a:buNone/>
            </a:pPr>
            <a:r>
              <a:rPr lang="en-US" sz="2400" b="1" dirty="0">
                <a:solidFill>
                  <a:srgbClr val="0070C0"/>
                </a:solidFill>
                <a:latin typeface="Times New Roman" panose="02020603050405020304" pitchFamily="18" charset="0"/>
                <a:cs typeface="Times New Roman" panose="02020603050405020304" pitchFamily="18" charset="0"/>
              </a:rPr>
              <a:t>past situations that have not changed </a:t>
            </a:r>
            <a:r>
              <a:rPr lang="en-US" sz="2400" dirty="0">
                <a:latin typeface="Times New Roman" panose="02020603050405020304" pitchFamily="18" charset="0"/>
                <a:cs typeface="Times New Roman" panose="02020603050405020304" pitchFamily="18" charset="0"/>
              </a:rPr>
              <a:t>If we are talking about the past, we tend to use</a:t>
            </a:r>
            <a:r>
              <a:rPr lang="en-150"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past tenses even for situations that have not changed.</a:t>
            </a:r>
          </a:p>
          <a:p>
            <a:pPr marL="0" indent="0">
              <a:buNone/>
            </a:pPr>
            <a:r>
              <a:rPr lang="en-US" sz="2400" dirty="0">
                <a:solidFill>
                  <a:srgbClr val="00B050"/>
                </a:solidFill>
                <a:latin typeface="Times New Roman" panose="02020603050405020304" pitchFamily="18" charset="0"/>
                <a:cs typeface="Times New Roman" panose="02020603050405020304" pitchFamily="18" charset="0"/>
              </a:rPr>
              <a:t>Those people we met in Paris </a:t>
            </a:r>
            <a:r>
              <a:rPr lang="en-US" sz="2400" b="1" dirty="0">
                <a:solidFill>
                  <a:srgbClr val="00B050"/>
                </a:solidFill>
                <a:latin typeface="Times New Roman" panose="02020603050405020304" pitchFamily="18" charset="0"/>
                <a:cs typeface="Times New Roman" panose="02020603050405020304" pitchFamily="18" charset="0"/>
              </a:rPr>
              <a:t>were</a:t>
            </a:r>
            <a:r>
              <a:rPr lang="en-US" sz="2400" dirty="0">
                <a:solidFill>
                  <a:srgbClr val="00B050"/>
                </a:solidFill>
                <a:latin typeface="Times New Roman" panose="02020603050405020304" pitchFamily="18" charset="0"/>
                <a:cs typeface="Times New Roman" panose="02020603050405020304" pitchFamily="18" charset="0"/>
              </a:rPr>
              <a:t> very nice.</a:t>
            </a:r>
          </a:p>
          <a:p>
            <a:pPr marL="0" indent="0">
              <a:buNone/>
            </a:pPr>
            <a:r>
              <a:rPr lang="en-US" sz="2400" dirty="0">
                <a:solidFill>
                  <a:srgbClr val="00B050"/>
                </a:solidFill>
                <a:latin typeface="Times New Roman" panose="02020603050405020304" pitchFamily="18" charset="0"/>
                <a:cs typeface="Times New Roman" panose="02020603050405020304" pitchFamily="18" charset="0"/>
              </a:rPr>
              <a:t>I got that job because I </a:t>
            </a:r>
            <a:r>
              <a:rPr lang="en-US" sz="2400" b="1" dirty="0">
                <a:solidFill>
                  <a:srgbClr val="00B050"/>
                </a:solidFill>
                <a:latin typeface="Times New Roman" panose="02020603050405020304" pitchFamily="18" charset="0"/>
                <a:cs typeface="Times New Roman" panose="02020603050405020304" pitchFamily="18" charset="0"/>
              </a:rPr>
              <a:t>spoke</a:t>
            </a:r>
            <a:r>
              <a:rPr lang="en-US" sz="2400" dirty="0">
                <a:solidFill>
                  <a:srgbClr val="00B050"/>
                </a:solidFill>
                <a:latin typeface="Times New Roman" panose="02020603050405020304" pitchFamily="18" charset="0"/>
                <a:cs typeface="Times New Roman" panose="02020603050405020304" pitchFamily="18" charset="0"/>
              </a:rPr>
              <a:t> French.</a:t>
            </a:r>
          </a:p>
          <a:p>
            <a:pPr marL="0" indent="0">
              <a:buNone/>
            </a:pPr>
            <a:endParaRPr lang="en-US" sz="2400" dirty="0">
              <a:solidFill>
                <a:srgbClr val="00B050"/>
              </a:solidFill>
              <a:latin typeface="Times New Roman" panose="02020603050405020304" pitchFamily="18" charset="0"/>
              <a:cs typeface="Times New Roman" panose="02020603050405020304" pitchFamily="18" charset="0"/>
            </a:endParaRPr>
          </a:p>
          <a:p>
            <a:pPr marL="0" indent="0">
              <a:buNone/>
            </a:pPr>
            <a:r>
              <a:rPr lang="en-US" sz="2400" b="1" dirty="0">
                <a:solidFill>
                  <a:srgbClr val="0070C0"/>
                </a:solidFill>
                <a:latin typeface="Times New Roman" panose="02020603050405020304" pitchFamily="18" charset="0"/>
                <a:cs typeface="Times New Roman" panose="02020603050405020304" pitchFamily="18" charset="0"/>
              </a:rPr>
              <a:t>past progressive for repetition </a:t>
            </a:r>
            <a:r>
              <a:rPr lang="en-US" sz="2400" dirty="0">
                <a:latin typeface="Times New Roman" panose="02020603050405020304" pitchFamily="18" charset="0"/>
                <a:cs typeface="Times New Roman" panose="02020603050405020304" pitchFamily="18" charset="0"/>
              </a:rPr>
              <a:t>We generally use the </a:t>
            </a:r>
            <a:r>
              <a:rPr lang="en-US" sz="2400" b="1" dirty="0">
                <a:latin typeface="Times New Roman" panose="02020603050405020304" pitchFamily="18" charset="0"/>
                <a:cs typeface="Times New Roman" panose="02020603050405020304" pitchFamily="18" charset="0"/>
              </a:rPr>
              <a:t>simple past </a:t>
            </a:r>
            <a:r>
              <a:rPr lang="en-US" sz="2400" dirty="0">
                <a:latin typeface="Times New Roman" panose="02020603050405020304" pitchFamily="18" charset="0"/>
                <a:cs typeface="Times New Roman" panose="02020603050405020304" pitchFamily="18" charset="0"/>
              </a:rPr>
              <a:t>for repeated past actions.</a:t>
            </a:r>
          </a:p>
          <a:p>
            <a:pPr marL="0" indent="0">
              <a:buNone/>
            </a:pPr>
            <a:r>
              <a:rPr lang="en-US" sz="2400" dirty="0">
                <a:solidFill>
                  <a:srgbClr val="00B050"/>
                </a:solidFill>
                <a:latin typeface="Times New Roman" panose="02020603050405020304" pitchFamily="18" charset="0"/>
                <a:cs typeface="Times New Roman" panose="02020603050405020304" pitchFamily="18" charset="0"/>
              </a:rPr>
              <a:t>My father </a:t>
            </a:r>
            <a:r>
              <a:rPr lang="en-US" sz="2400" b="1" dirty="0">
                <a:solidFill>
                  <a:srgbClr val="00B050"/>
                </a:solidFill>
                <a:latin typeface="Times New Roman" panose="02020603050405020304" pitchFamily="18" charset="0"/>
                <a:cs typeface="Times New Roman" panose="02020603050405020304" pitchFamily="18" charset="0"/>
              </a:rPr>
              <a:t>travelled</a:t>
            </a:r>
            <a:r>
              <a:rPr lang="en-US" sz="2400" dirty="0">
                <a:solidFill>
                  <a:srgbClr val="00B050"/>
                </a:solidFill>
                <a:latin typeface="Times New Roman" panose="02020603050405020304" pitchFamily="18" charset="0"/>
                <a:cs typeface="Times New Roman" panose="02020603050405020304" pitchFamily="18" charset="0"/>
              </a:rPr>
              <a:t> a lot when I was young. I </a:t>
            </a:r>
            <a:r>
              <a:rPr lang="en-US" sz="2400" b="1" dirty="0">
                <a:solidFill>
                  <a:srgbClr val="00B050"/>
                </a:solidFill>
                <a:latin typeface="Times New Roman" panose="02020603050405020304" pitchFamily="18" charset="0"/>
                <a:cs typeface="Times New Roman" panose="02020603050405020304" pitchFamily="18" charset="0"/>
              </a:rPr>
              <a:t>ran</a:t>
            </a:r>
            <a:r>
              <a:rPr lang="en-US" sz="2400" dirty="0">
                <a:solidFill>
                  <a:srgbClr val="00B050"/>
                </a:solidFill>
                <a:latin typeface="Times New Roman" panose="02020603050405020304" pitchFamily="18" charset="0"/>
                <a:cs typeface="Times New Roman" panose="02020603050405020304" pitchFamily="18" charset="0"/>
              </a:rPr>
              <a:t> away from school regularly.</a:t>
            </a:r>
          </a:p>
          <a:p>
            <a:pPr marL="0" indent="0">
              <a:buNone/>
            </a:pPr>
            <a:endParaRPr lang="en-US" sz="2400" dirty="0">
              <a:solidFill>
                <a:srgbClr val="00B050"/>
              </a:solidFill>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But we can use the </a:t>
            </a:r>
            <a:r>
              <a:rPr lang="en-US" sz="2400" b="1" dirty="0">
                <a:latin typeface="Times New Roman" panose="02020603050405020304" pitchFamily="18" charset="0"/>
                <a:cs typeface="Times New Roman" panose="02020603050405020304" pitchFamily="18" charset="0"/>
              </a:rPr>
              <a:t>past progressive </a:t>
            </a:r>
            <a:r>
              <a:rPr lang="en-US" sz="2400" dirty="0">
                <a:latin typeface="Times New Roman" panose="02020603050405020304" pitchFamily="18" charset="0"/>
                <a:cs typeface="Times New Roman" panose="02020603050405020304" pitchFamily="18" charset="0"/>
              </a:rPr>
              <a:t>for repeated actions </a:t>
            </a:r>
            <a:r>
              <a:rPr lang="en-US" sz="2400" b="1" dirty="0">
                <a:latin typeface="Times New Roman" panose="02020603050405020304" pitchFamily="18" charset="0"/>
                <a:cs typeface="Times New Roman" panose="02020603050405020304" pitchFamily="18" charset="0"/>
              </a:rPr>
              <a:t>around a particular time</a:t>
            </a:r>
            <a:r>
              <a:rPr lang="en-US" sz="2400" dirty="0">
                <a:latin typeface="Times New Roman" panose="02020603050405020304" pitchFamily="18" charset="0"/>
                <a:cs typeface="Times New Roman" panose="02020603050405020304" pitchFamily="18" charset="0"/>
              </a:rPr>
              <a:t>.</a:t>
            </a:r>
          </a:p>
          <a:p>
            <a:pPr marL="0" indent="0">
              <a:buNone/>
            </a:pPr>
            <a:r>
              <a:rPr lang="en-US" sz="2400" dirty="0">
                <a:solidFill>
                  <a:srgbClr val="00B050"/>
                </a:solidFill>
                <a:latin typeface="Times New Roman" panose="02020603050405020304" pitchFamily="18" charset="0"/>
                <a:cs typeface="Times New Roman" panose="02020603050405020304" pitchFamily="18" charset="0"/>
              </a:rPr>
              <a:t>I </a:t>
            </a:r>
            <a:r>
              <a:rPr lang="en-US" sz="2400" b="1" dirty="0">
                <a:solidFill>
                  <a:srgbClr val="00B050"/>
                </a:solidFill>
                <a:latin typeface="Times New Roman" panose="02020603050405020304" pitchFamily="18" charset="0"/>
                <a:cs typeface="Times New Roman" panose="02020603050405020304" pitchFamily="18" charset="0"/>
              </a:rPr>
              <a:t>was playing </a:t>
            </a:r>
            <a:r>
              <a:rPr lang="en-US" sz="2400" dirty="0">
                <a:solidFill>
                  <a:srgbClr val="00B050"/>
                </a:solidFill>
                <a:latin typeface="Times New Roman" panose="02020603050405020304" pitchFamily="18" charset="0"/>
                <a:cs typeface="Times New Roman" panose="02020603050405020304" pitchFamily="18" charset="0"/>
              </a:rPr>
              <a:t>a lot of tennis when I got to know Peter.</a:t>
            </a:r>
          </a:p>
          <a:p>
            <a:pPr marL="0" indent="0">
              <a:buNone/>
            </a:pPr>
            <a:r>
              <a:rPr lang="en-US" sz="2400" dirty="0">
                <a:solidFill>
                  <a:srgbClr val="00B050"/>
                </a:solidFill>
                <a:latin typeface="Times New Roman" panose="02020603050405020304" pitchFamily="18" charset="0"/>
                <a:cs typeface="Times New Roman" panose="02020603050405020304" pitchFamily="18" charset="0"/>
              </a:rPr>
              <a:t>It was hard to get a free half-hour in July, because we </a:t>
            </a:r>
            <a:r>
              <a:rPr lang="en-US" sz="2400" b="1" dirty="0">
                <a:solidFill>
                  <a:srgbClr val="00B050"/>
                </a:solidFill>
                <a:latin typeface="Times New Roman" panose="02020603050405020304" pitchFamily="18" charset="0"/>
                <a:cs typeface="Times New Roman" panose="02020603050405020304" pitchFamily="18" charset="0"/>
              </a:rPr>
              <a:t>were rehearsing </a:t>
            </a:r>
            <a:r>
              <a:rPr lang="en-US" sz="2400" dirty="0">
                <a:solidFill>
                  <a:srgbClr val="00B050"/>
                </a:solidFill>
                <a:latin typeface="Times New Roman" panose="02020603050405020304" pitchFamily="18" charset="0"/>
                <a:cs typeface="Times New Roman" panose="02020603050405020304" pitchFamily="18" charset="0"/>
              </a:rPr>
              <a:t>non-stop.</a:t>
            </a:r>
          </a:p>
        </p:txBody>
      </p:sp>
    </p:spTree>
    <p:extLst>
      <p:ext uri="{BB962C8B-B14F-4D97-AF65-F5344CB8AC3E}">
        <p14:creationId xmlns:p14="http://schemas.microsoft.com/office/powerpoint/2010/main" val="41694668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DF0EF-AB7E-4F34-A9C1-74AFD2644126}"/>
              </a:ext>
            </a:extLst>
          </p:cNvPr>
          <p:cNvSpPr>
            <a:spLocks noGrp="1"/>
          </p:cNvSpPr>
          <p:nvPr>
            <p:ph type="title"/>
          </p:nvPr>
        </p:nvSpPr>
        <p:spPr>
          <a:xfrm>
            <a:off x="562696" y="373874"/>
            <a:ext cx="11066607" cy="686334"/>
          </a:xfrm>
        </p:spPr>
        <p:txBody>
          <a:bodyPr>
            <a:noAutofit/>
          </a:bodyPr>
          <a:lstStyle/>
          <a:p>
            <a:r>
              <a:rPr lang="en-US" sz="4000" dirty="0">
                <a:latin typeface="Times New Roman" panose="02020603050405020304" pitchFamily="18" charset="0"/>
                <a:cs typeface="Times New Roman" panose="02020603050405020304" pitchFamily="18" charset="0"/>
              </a:rPr>
              <a:t>more about the </a:t>
            </a:r>
            <a:r>
              <a:rPr lang="en-US" sz="4000" b="1" dirty="0">
                <a:latin typeface="Times New Roman" panose="02020603050405020304" pitchFamily="18" charset="0"/>
                <a:cs typeface="Times New Roman" panose="02020603050405020304" pitchFamily="18" charset="0"/>
              </a:rPr>
              <a:t>simple past </a:t>
            </a:r>
            <a:r>
              <a:rPr lang="en-US" sz="4000" dirty="0">
                <a:latin typeface="Times New Roman" panose="02020603050405020304" pitchFamily="18" charset="0"/>
                <a:cs typeface="Times New Roman" panose="02020603050405020304" pitchFamily="18" charset="0"/>
              </a:rPr>
              <a:t>and </a:t>
            </a:r>
            <a:r>
              <a:rPr lang="en-US" sz="4000" b="1" dirty="0">
                <a:latin typeface="Times New Roman" panose="02020603050405020304" pitchFamily="18" charset="0"/>
                <a:cs typeface="Times New Roman" panose="02020603050405020304" pitchFamily="18" charset="0"/>
              </a:rPr>
              <a:t>past</a:t>
            </a:r>
            <a:r>
              <a:rPr lang="en-US" sz="4000" dirty="0">
                <a:latin typeface="Times New Roman" panose="02020603050405020304" pitchFamily="18" charset="0"/>
                <a:cs typeface="Times New Roman" panose="02020603050405020304" pitchFamily="18" charset="0"/>
              </a:rPr>
              <a:t> </a:t>
            </a:r>
            <a:r>
              <a:rPr lang="en-US" sz="4000" b="1" dirty="0">
                <a:latin typeface="Times New Roman" panose="02020603050405020304" pitchFamily="18" charset="0"/>
                <a:cs typeface="Times New Roman" panose="02020603050405020304" pitchFamily="18" charset="0"/>
              </a:rPr>
              <a:t>progressive</a:t>
            </a:r>
            <a:endParaRPr lang="ro-RO" sz="40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6791FDA-5D99-401C-AC51-027BE598FAC9}"/>
              </a:ext>
            </a:extLst>
          </p:cNvPr>
          <p:cNvSpPr>
            <a:spLocks noGrp="1"/>
          </p:cNvSpPr>
          <p:nvPr>
            <p:ph idx="1"/>
          </p:nvPr>
        </p:nvSpPr>
        <p:spPr>
          <a:xfrm>
            <a:off x="360218" y="1126837"/>
            <a:ext cx="11471564" cy="5467928"/>
          </a:xfrm>
        </p:spPr>
        <p:txBody>
          <a:bodyPr>
            <a:normAutofit fontScale="92500" lnSpcReduction="10000"/>
          </a:bodyPr>
          <a:lstStyle/>
          <a:p>
            <a:pPr marL="0" indent="0">
              <a:buNone/>
            </a:pPr>
            <a:r>
              <a:rPr lang="en-US" sz="2000" b="1" dirty="0">
                <a:solidFill>
                  <a:srgbClr val="0070C0"/>
                </a:solidFill>
                <a:latin typeface="Times New Roman" panose="02020603050405020304" pitchFamily="18" charset="0"/>
                <a:cs typeface="Times New Roman" panose="02020603050405020304" pitchFamily="18" charset="0"/>
              </a:rPr>
              <a:t>backgrounding</a:t>
            </a:r>
            <a:r>
              <a:rPr lang="en-US" sz="2000" dirty="0">
                <a:latin typeface="Times New Roman" panose="02020603050405020304" pitchFamily="18" charset="0"/>
                <a:cs typeface="Times New Roman" panose="02020603050405020304" pitchFamily="18" charset="0"/>
              </a:rPr>
              <a:t> We can make a fact seem </a:t>
            </a:r>
            <a:r>
              <a:rPr lang="en-US" sz="2000" b="1" dirty="0">
                <a:latin typeface="Times New Roman" panose="02020603050405020304" pitchFamily="18" charset="0"/>
                <a:cs typeface="Times New Roman" panose="02020603050405020304" pitchFamily="18" charset="0"/>
              </a:rPr>
              <a:t>less central, not the main</a:t>
            </a:r>
            <a:r>
              <a:rPr lang="en-150" sz="2000" b="1"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'news</a:t>
            </a:r>
            <a:r>
              <a:rPr lang="en-US" sz="2000" dirty="0">
                <a:latin typeface="Times New Roman" panose="02020603050405020304" pitchFamily="18" charset="0"/>
                <a:cs typeface="Times New Roman" panose="02020603050405020304" pitchFamily="18" charset="0"/>
              </a:rPr>
              <a:t>', by using</a:t>
            </a:r>
            <a:r>
              <a:rPr lang="ro-RO"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the past progressive.</a:t>
            </a:r>
            <a:br>
              <a:rPr lang="en-US" sz="2000" dirty="0">
                <a:latin typeface="Times New Roman" panose="02020603050405020304" pitchFamily="18" charset="0"/>
                <a:cs typeface="Times New Roman" panose="02020603050405020304" pitchFamily="18" charset="0"/>
              </a:rPr>
            </a:br>
            <a:r>
              <a:rPr lang="en-US" sz="2000" dirty="0">
                <a:solidFill>
                  <a:srgbClr val="00B050"/>
                </a:solidFill>
                <a:latin typeface="Times New Roman" panose="02020603050405020304" pitchFamily="18" charset="0"/>
                <a:cs typeface="Times New Roman" panose="02020603050405020304" pitchFamily="18" charset="0"/>
              </a:rPr>
              <a:t>I </a:t>
            </a:r>
            <a:r>
              <a:rPr lang="en-US" sz="2000" b="1" dirty="0">
                <a:solidFill>
                  <a:srgbClr val="00B050"/>
                </a:solidFill>
                <a:latin typeface="Times New Roman" panose="02020603050405020304" pitchFamily="18" charset="0"/>
                <a:cs typeface="Times New Roman" panose="02020603050405020304" pitchFamily="18" charset="0"/>
              </a:rPr>
              <a:t>was having </a:t>
            </a:r>
            <a:r>
              <a:rPr lang="en-US" sz="2000" dirty="0">
                <a:solidFill>
                  <a:srgbClr val="00B050"/>
                </a:solidFill>
                <a:latin typeface="Times New Roman" panose="02020603050405020304" pitchFamily="18" charset="0"/>
                <a:cs typeface="Times New Roman" panose="02020603050405020304" pitchFamily="18" charset="0"/>
              </a:rPr>
              <a:t>lunch with the President yesterday. She said. . . </a:t>
            </a:r>
            <a:r>
              <a:rPr lang="en-US" sz="2000" dirty="0">
                <a:latin typeface="Times New Roman" panose="02020603050405020304" pitchFamily="18" charset="0"/>
                <a:cs typeface="Times New Roman" panose="02020603050405020304" pitchFamily="18" charset="0"/>
              </a:rPr>
              <a:t>(This makes it sound as if the lunch with the</a:t>
            </a:r>
            <a:r>
              <a:rPr lang="ro-RO"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President was an everyday occurrence, not 'news'. A good way of making oneself sound important.)</a:t>
            </a:r>
            <a:br>
              <a:rPr lang="en-US" sz="2000" dirty="0">
                <a:latin typeface="Times New Roman" panose="02020603050405020304" pitchFamily="18" charset="0"/>
                <a:cs typeface="Times New Roman" panose="02020603050405020304" pitchFamily="18" charset="0"/>
              </a:rPr>
            </a:br>
            <a:r>
              <a:rPr lang="ro-RO" sz="2000" dirty="0">
                <a:solidFill>
                  <a:srgbClr val="00B050"/>
                </a:solidFill>
                <a:latin typeface="Times New Roman" panose="02020603050405020304" pitchFamily="18" charset="0"/>
                <a:cs typeface="Times New Roman" panose="02020603050405020304" pitchFamily="18" charset="0"/>
              </a:rPr>
              <a:t>J</a:t>
            </a:r>
            <a:r>
              <a:rPr lang="en-US" sz="2000" dirty="0" err="1">
                <a:solidFill>
                  <a:srgbClr val="00B050"/>
                </a:solidFill>
                <a:latin typeface="Times New Roman" panose="02020603050405020304" pitchFamily="18" charset="0"/>
                <a:cs typeface="Times New Roman" panose="02020603050405020304" pitchFamily="18" charset="0"/>
              </a:rPr>
              <a:t>ohn</a:t>
            </a:r>
            <a:r>
              <a:rPr lang="en-US" sz="2000" dirty="0">
                <a:solidFill>
                  <a:srgbClr val="00B050"/>
                </a:solidFill>
                <a:latin typeface="Times New Roman" panose="02020603050405020304" pitchFamily="18" charset="0"/>
                <a:cs typeface="Times New Roman" panose="02020603050405020304" pitchFamily="18" charset="0"/>
              </a:rPr>
              <a:t> </a:t>
            </a:r>
            <a:r>
              <a:rPr lang="en-US" sz="2000" b="1" dirty="0">
                <a:solidFill>
                  <a:srgbClr val="00B050"/>
                </a:solidFill>
                <a:latin typeface="Times New Roman" panose="02020603050405020304" pitchFamily="18" charset="0"/>
                <a:cs typeface="Times New Roman" panose="02020603050405020304" pitchFamily="18" charset="0"/>
              </a:rPr>
              <a:t>was saying </a:t>
            </a:r>
            <a:r>
              <a:rPr lang="en-US" sz="2000" dirty="0">
                <a:solidFill>
                  <a:srgbClr val="00B050"/>
                </a:solidFill>
                <a:latin typeface="Times New Roman" panose="02020603050405020304" pitchFamily="18" charset="0"/>
                <a:cs typeface="Times New Roman" panose="02020603050405020304" pitchFamily="18" charset="0"/>
              </a:rPr>
              <a:t>that there are going to be some important changes. </a:t>
            </a:r>
            <a:r>
              <a:rPr lang="en-US" sz="2000" dirty="0">
                <a:latin typeface="Times New Roman" panose="02020603050405020304" pitchFamily="18" charset="0"/>
                <a:cs typeface="Times New Roman" panose="02020603050405020304" pitchFamily="18" charset="0"/>
              </a:rPr>
              <a:t>(This takes the focus away from</a:t>
            </a:r>
            <a:r>
              <a:rPr lang="ro-RO" sz="2000" dirty="0">
                <a:latin typeface="Times New Roman" panose="02020603050405020304" pitchFamily="18" charset="0"/>
                <a:cs typeface="Times New Roman" panose="02020603050405020304" pitchFamily="18" charset="0"/>
              </a:rPr>
              <a:t> </a:t>
            </a:r>
            <a:r>
              <a:rPr lang="ro-RO" sz="2000" dirty="0" err="1">
                <a:latin typeface="Times New Roman" panose="02020603050405020304" pitchFamily="18" charset="0"/>
                <a:cs typeface="Times New Roman" panose="02020603050405020304" pitchFamily="18" charset="0"/>
              </a:rPr>
              <a:t>Jo</a:t>
            </a:r>
            <a:r>
              <a:rPr lang="en-US" sz="2000" dirty="0" err="1">
                <a:latin typeface="Times New Roman" panose="02020603050405020304" pitchFamily="18" charset="0"/>
                <a:cs typeface="Times New Roman" panose="02020603050405020304" pitchFamily="18" charset="0"/>
              </a:rPr>
              <a:t>hn</a:t>
            </a:r>
            <a:r>
              <a:rPr lang="en-US" sz="2000" dirty="0">
                <a:latin typeface="Times New Roman" panose="02020603050405020304" pitchFamily="18" charset="0"/>
                <a:cs typeface="Times New Roman" panose="02020603050405020304" pitchFamily="18" charset="0"/>
              </a:rPr>
              <a:t>, and puts the emphasis on what he said - the changes.)</a:t>
            </a:r>
            <a:endParaRPr lang="en-150" sz="2000" dirty="0">
              <a:latin typeface="Times New Roman" panose="02020603050405020304" pitchFamily="18" charset="0"/>
              <a:cs typeface="Times New Roman" panose="02020603050405020304" pitchFamily="18" charset="0"/>
            </a:endParaRPr>
          </a:p>
          <a:p>
            <a:pPr marL="0" indent="0">
              <a:buNone/>
            </a:pPr>
            <a:br>
              <a:rPr lang="en-US" sz="2000" dirty="0">
                <a:latin typeface="Times New Roman" panose="02020603050405020304" pitchFamily="18" charset="0"/>
                <a:cs typeface="Times New Roman" panose="02020603050405020304" pitchFamily="18" charset="0"/>
              </a:rPr>
            </a:br>
            <a:r>
              <a:rPr lang="en-US" sz="2000" b="1" dirty="0">
                <a:solidFill>
                  <a:srgbClr val="0070C0"/>
                </a:solidFill>
                <a:latin typeface="Times New Roman" panose="02020603050405020304" pitchFamily="18" charset="0"/>
                <a:cs typeface="Times New Roman" panose="02020603050405020304" pitchFamily="18" charset="0"/>
              </a:rPr>
              <a:t>progressive with </a:t>
            </a:r>
            <a:r>
              <a:rPr lang="en-US" sz="2000" b="1" i="1" dirty="0">
                <a:solidFill>
                  <a:srgbClr val="0070C0"/>
                </a:solidFill>
                <a:latin typeface="Times New Roman" panose="02020603050405020304" pitchFamily="18" charset="0"/>
                <a:cs typeface="Times New Roman" panose="02020603050405020304" pitchFamily="18" charset="0"/>
              </a:rPr>
              <a:t>always</a:t>
            </a:r>
            <a:r>
              <a:rPr lang="en-US" sz="2000" b="1" dirty="0">
                <a:solidFill>
                  <a:srgbClr val="0070C0"/>
                </a:solidFill>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We can use a progressive form w</a:t>
            </a:r>
            <a:r>
              <a:rPr lang="ro-RO" sz="2000" dirty="0">
                <a:latin typeface="Times New Roman" panose="02020603050405020304" pitchFamily="18" charset="0"/>
                <a:cs typeface="Times New Roman" panose="02020603050405020304" pitchFamily="18" charset="0"/>
              </a:rPr>
              <a:t>i</a:t>
            </a:r>
            <a:r>
              <a:rPr lang="en-US" sz="2000" dirty="0" err="1">
                <a:latin typeface="Times New Roman" panose="02020603050405020304" pitchFamily="18" charset="0"/>
                <a:cs typeface="Times New Roman" panose="02020603050405020304" pitchFamily="18" charset="0"/>
              </a:rPr>
              <a:t>th</a:t>
            </a:r>
            <a:r>
              <a:rPr lang="en-US" sz="200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always</a:t>
            </a:r>
            <a:r>
              <a:rPr lang="en-US" sz="2000" dirty="0">
                <a:latin typeface="Times New Roman" panose="02020603050405020304" pitchFamily="18" charset="0"/>
                <a:cs typeface="Times New Roman" panose="02020603050405020304" pitchFamily="18" charset="0"/>
              </a:rPr>
              <a:t> and similar words to talk</a:t>
            </a:r>
            <a:r>
              <a:rPr lang="ro-RO"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about repeated but </a:t>
            </a:r>
            <a:r>
              <a:rPr lang="en-US" sz="2000" b="1" dirty="0">
                <a:latin typeface="Times New Roman" panose="02020603050405020304" pitchFamily="18" charset="0"/>
                <a:cs typeface="Times New Roman" panose="02020603050405020304" pitchFamily="18" charset="0"/>
              </a:rPr>
              <a:t>unpredictable or unplanned events</a:t>
            </a:r>
            <a:r>
              <a:rPr lang="en-US" sz="2000" dirty="0">
                <a:latin typeface="Times New Roman" panose="02020603050405020304" pitchFamily="18" charset="0"/>
                <a:cs typeface="Times New Roman" panose="02020603050405020304" pitchFamily="18" charset="0"/>
              </a:rPr>
              <a:t>. Compare:</a:t>
            </a:r>
            <a:br>
              <a:rPr lang="en-US" sz="2000" dirty="0">
                <a:latin typeface="Times New Roman" panose="02020603050405020304" pitchFamily="18" charset="0"/>
                <a:cs typeface="Times New Roman" panose="02020603050405020304" pitchFamily="18" charset="0"/>
              </a:rPr>
            </a:br>
            <a:r>
              <a:rPr lang="en-US" sz="2000" dirty="0">
                <a:solidFill>
                  <a:srgbClr val="00B050"/>
                </a:solidFill>
                <a:latin typeface="Times New Roman" panose="02020603050405020304" pitchFamily="18" charset="0"/>
                <a:cs typeface="Times New Roman" panose="02020603050405020304" pitchFamily="18" charset="0"/>
              </a:rPr>
              <a:t>My grandmother </a:t>
            </a:r>
            <a:r>
              <a:rPr lang="en-US" sz="2000" b="1" dirty="0">
                <a:solidFill>
                  <a:srgbClr val="00B050"/>
                </a:solidFill>
                <a:latin typeface="Times New Roman" panose="02020603050405020304" pitchFamily="18" charset="0"/>
                <a:cs typeface="Times New Roman" panose="02020603050405020304" pitchFamily="18" charset="0"/>
              </a:rPr>
              <a:t>always came </a:t>
            </a:r>
            <a:r>
              <a:rPr lang="en-US" sz="2000" dirty="0">
                <a:solidFill>
                  <a:srgbClr val="00B050"/>
                </a:solidFill>
                <a:latin typeface="Times New Roman" panose="02020603050405020304" pitchFamily="18" charset="0"/>
                <a:cs typeface="Times New Roman" panose="02020603050405020304" pitchFamily="18" charset="0"/>
              </a:rPr>
              <a:t>to see us on Tuesdays.</a:t>
            </a:r>
            <a:br>
              <a:rPr lang="en-US" sz="2000" dirty="0">
                <a:solidFill>
                  <a:srgbClr val="00B050"/>
                </a:solidFill>
                <a:latin typeface="Times New Roman" panose="02020603050405020304" pitchFamily="18" charset="0"/>
                <a:cs typeface="Times New Roman" panose="02020603050405020304" pitchFamily="18" charset="0"/>
              </a:rPr>
            </a:br>
            <a:r>
              <a:rPr lang="en-US" sz="2000" dirty="0">
                <a:solidFill>
                  <a:srgbClr val="00B050"/>
                </a:solidFill>
                <a:latin typeface="Times New Roman" panose="02020603050405020304" pitchFamily="18" charset="0"/>
                <a:cs typeface="Times New Roman" panose="02020603050405020304" pitchFamily="18" charset="0"/>
              </a:rPr>
              <a:t>Andy </a:t>
            </a:r>
            <a:r>
              <a:rPr lang="en-US" sz="2000" b="1" dirty="0">
                <a:solidFill>
                  <a:srgbClr val="00B050"/>
                </a:solidFill>
                <a:latin typeface="Times New Roman" panose="02020603050405020304" pitchFamily="18" charset="0"/>
                <a:cs typeface="Times New Roman" panose="02020603050405020304" pitchFamily="18" charset="0"/>
              </a:rPr>
              <a:t>was always coming round </a:t>
            </a:r>
            <a:r>
              <a:rPr lang="en-US" sz="2000" dirty="0">
                <a:solidFill>
                  <a:srgbClr val="00B050"/>
                </a:solidFill>
                <a:latin typeface="Times New Roman" panose="02020603050405020304" pitchFamily="18" charset="0"/>
                <a:cs typeface="Times New Roman" panose="02020603050405020304" pitchFamily="18" charset="0"/>
              </a:rPr>
              <a:t>at the most inconvenient moments.</a:t>
            </a:r>
          </a:p>
          <a:p>
            <a:pPr marL="0" indent="0">
              <a:buNone/>
            </a:pPr>
            <a:br>
              <a:rPr lang="en-US" sz="2000" dirty="0">
                <a:solidFill>
                  <a:srgbClr val="00B050"/>
                </a:solidFill>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The structure is often used to make </a:t>
            </a:r>
            <a:r>
              <a:rPr lang="en-US" sz="2000" b="1" dirty="0">
                <a:latin typeface="Times New Roman" panose="02020603050405020304" pitchFamily="18" charset="0"/>
                <a:cs typeface="Times New Roman" panose="02020603050405020304" pitchFamily="18" charset="0"/>
              </a:rPr>
              <a:t>complaints</a:t>
            </a:r>
            <a:r>
              <a:rPr lang="en-US" sz="2000" dirty="0">
                <a:latin typeface="Times New Roman" panose="02020603050405020304" pitchFamily="18" charset="0"/>
                <a:cs typeface="Times New Roman" panose="02020603050405020304" pitchFamily="18" charset="0"/>
              </a:rPr>
              <a:t> and </a:t>
            </a:r>
            <a:r>
              <a:rPr lang="en-US" sz="2000" b="1" dirty="0">
                <a:latin typeface="Times New Roman" panose="02020603050405020304" pitchFamily="18" charset="0"/>
                <a:cs typeface="Times New Roman" panose="02020603050405020304" pitchFamily="18" charset="0"/>
              </a:rPr>
              <a:t>criticisms</a:t>
            </a:r>
            <a:r>
              <a:rPr lang="en-US" sz="2000" dirty="0">
                <a:latin typeface="Times New Roman" panose="02020603050405020304" pitchFamily="18" charset="0"/>
                <a:cs typeface="Times New Roman" panose="02020603050405020304" pitchFamily="18" charset="0"/>
              </a:rPr>
              <a:t>.</a:t>
            </a:r>
            <a:br>
              <a:rPr lang="en-US" sz="2000" dirty="0">
                <a:latin typeface="Times New Roman" panose="02020603050405020304" pitchFamily="18" charset="0"/>
                <a:cs typeface="Times New Roman" panose="02020603050405020304" pitchFamily="18" charset="0"/>
              </a:rPr>
            </a:br>
            <a:r>
              <a:rPr lang="en-US" sz="2000" dirty="0">
                <a:solidFill>
                  <a:srgbClr val="00B050"/>
                </a:solidFill>
                <a:latin typeface="Times New Roman" panose="02020603050405020304" pitchFamily="18" charset="0"/>
                <a:cs typeface="Times New Roman" panose="02020603050405020304" pitchFamily="18" charset="0"/>
              </a:rPr>
              <a:t>That car </a:t>
            </a:r>
            <a:r>
              <a:rPr lang="en-US" sz="2000" b="1" dirty="0">
                <a:solidFill>
                  <a:srgbClr val="00B050"/>
                </a:solidFill>
                <a:latin typeface="Times New Roman" panose="02020603050405020304" pitchFamily="18" charset="0"/>
                <a:cs typeface="Times New Roman" panose="02020603050405020304" pitchFamily="18" charset="0"/>
              </a:rPr>
              <a:t>was continually breaking down </a:t>
            </a:r>
            <a:r>
              <a:rPr lang="en-US" sz="2000" dirty="0">
                <a:solidFill>
                  <a:srgbClr val="00B050"/>
                </a:solidFill>
                <a:latin typeface="Times New Roman" panose="02020603050405020304" pitchFamily="18" charset="0"/>
                <a:cs typeface="Times New Roman" panose="02020603050405020304" pitchFamily="18" charset="0"/>
              </a:rPr>
              <a:t>miles from home.</a:t>
            </a:r>
            <a:br>
              <a:rPr lang="en-US" sz="2000" dirty="0">
                <a:solidFill>
                  <a:srgbClr val="00B050"/>
                </a:solidFill>
                <a:latin typeface="Times New Roman" panose="02020603050405020304" pitchFamily="18" charset="0"/>
                <a:cs typeface="Times New Roman" panose="02020603050405020304" pitchFamily="18" charset="0"/>
              </a:rPr>
            </a:br>
            <a:r>
              <a:rPr lang="ro-RO" sz="2000" dirty="0">
                <a:solidFill>
                  <a:srgbClr val="00B050"/>
                </a:solidFill>
                <a:latin typeface="Times New Roman" panose="02020603050405020304" pitchFamily="18" charset="0"/>
                <a:cs typeface="Times New Roman" panose="02020603050405020304" pitchFamily="18" charset="0"/>
              </a:rPr>
              <a:t>J</a:t>
            </a:r>
            <a:r>
              <a:rPr lang="en-US" sz="2000" dirty="0" err="1">
                <a:solidFill>
                  <a:srgbClr val="00B050"/>
                </a:solidFill>
                <a:latin typeface="Times New Roman" panose="02020603050405020304" pitchFamily="18" charset="0"/>
                <a:cs typeface="Times New Roman" panose="02020603050405020304" pitchFamily="18" charset="0"/>
              </a:rPr>
              <a:t>ohn</a:t>
            </a:r>
            <a:r>
              <a:rPr lang="en-US" sz="2000" dirty="0">
                <a:solidFill>
                  <a:srgbClr val="00B050"/>
                </a:solidFill>
                <a:latin typeface="Times New Roman" panose="02020603050405020304" pitchFamily="18" charset="0"/>
                <a:cs typeface="Times New Roman" panose="02020603050405020304" pitchFamily="18" charset="0"/>
              </a:rPr>
              <a:t> </a:t>
            </a:r>
            <a:r>
              <a:rPr lang="en-US" sz="2000" b="1" dirty="0">
                <a:solidFill>
                  <a:srgbClr val="00B050"/>
                </a:solidFill>
                <a:latin typeface="Times New Roman" panose="02020603050405020304" pitchFamily="18" charset="0"/>
                <a:cs typeface="Times New Roman" panose="02020603050405020304" pitchFamily="18" charset="0"/>
              </a:rPr>
              <a:t>was forever buying </a:t>
            </a:r>
            <a:r>
              <a:rPr lang="en-US" sz="2000" dirty="0">
                <a:solidFill>
                  <a:srgbClr val="00B050"/>
                </a:solidFill>
                <a:latin typeface="Times New Roman" panose="02020603050405020304" pitchFamily="18" charset="0"/>
                <a:cs typeface="Times New Roman" panose="02020603050405020304" pitchFamily="18" charset="0"/>
              </a:rPr>
              <a:t>one useless new gadget or another.</a:t>
            </a:r>
            <a:br>
              <a:rPr lang="en-US" sz="2000" dirty="0">
                <a:solidFill>
                  <a:srgbClr val="00B050"/>
                </a:solidFill>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r>
              <a:rPr lang="en-US" sz="2000" b="1" dirty="0">
                <a:solidFill>
                  <a:srgbClr val="0070C0"/>
                </a:solidFill>
                <a:latin typeface="Times New Roman" panose="02020603050405020304" pitchFamily="18" charset="0"/>
                <a:cs typeface="Times New Roman" panose="02020603050405020304" pitchFamily="18" charset="0"/>
              </a:rPr>
              <a:t>distancing</a:t>
            </a:r>
            <a:r>
              <a:rPr lang="en-US" sz="2000" dirty="0">
                <a:latin typeface="Times New Roman" panose="02020603050405020304" pitchFamily="18" charset="0"/>
                <a:cs typeface="Times New Roman" panose="02020603050405020304" pitchFamily="18" charset="0"/>
              </a:rPr>
              <a:t> We can make requests, personal questions and so on less direct by using a past tense</a:t>
            </a:r>
            <a:r>
              <a:rPr lang="ro-RO"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instead of</a:t>
            </a:r>
            <a:r>
              <a:rPr lang="ro-RO"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 present</a:t>
            </a:r>
            <a:br>
              <a:rPr lang="en-US" sz="2000" dirty="0">
                <a:latin typeface="Times New Roman" panose="02020603050405020304" pitchFamily="18" charset="0"/>
                <a:cs typeface="Times New Roman" panose="02020603050405020304" pitchFamily="18" charset="0"/>
              </a:rPr>
            </a:br>
            <a:r>
              <a:rPr lang="en-US" sz="2000" dirty="0">
                <a:solidFill>
                  <a:srgbClr val="00B050"/>
                </a:solidFill>
                <a:latin typeface="Times New Roman" panose="02020603050405020304" pitchFamily="18" charset="0"/>
                <a:cs typeface="Times New Roman" panose="02020603050405020304" pitchFamily="18" charset="0"/>
              </a:rPr>
              <a:t>I </a:t>
            </a:r>
            <a:r>
              <a:rPr lang="en-US" sz="2000" b="1" dirty="0">
                <a:solidFill>
                  <a:srgbClr val="00B050"/>
                </a:solidFill>
                <a:latin typeface="Times New Roman" panose="02020603050405020304" pitchFamily="18" charset="0"/>
                <a:cs typeface="Times New Roman" panose="02020603050405020304" pitchFamily="18" charset="0"/>
              </a:rPr>
              <a:t>thought</a:t>
            </a:r>
            <a:r>
              <a:rPr lang="en-US" sz="2000" dirty="0">
                <a:solidFill>
                  <a:srgbClr val="00B050"/>
                </a:solidFill>
                <a:latin typeface="Times New Roman" panose="02020603050405020304" pitchFamily="18" charset="0"/>
                <a:cs typeface="Times New Roman" panose="02020603050405020304" pitchFamily="18" charset="0"/>
              </a:rPr>
              <a:t> you might like to pay now.</a:t>
            </a:r>
            <a:br>
              <a:rPr lang="en-US" sz="2000" dirty="0">
                <a:solidFill>
                  <a:srgbClr val="00B050"/>
                </a:solidFill>
                <a:latin typeface="Times New Roman" panose="02020603050405020304" pitchFamily="18" charset="0"/>
                <a:cs typeface="Times New Roman" panose="02020603050405020304" pitchFamily="18" charset="0"/>
              </a:rPr>
            </a:br>
            <a:r>
              <a:rPr lang="ro-RO" sz="2000" dirty="0">
                <a:solidFill>
                  <a:srgbClr val="00B050"/>
                </a:solidFill>
                <a:latin typeface="Times New Roman" panose="02020603050405020304" pitchFamily="18" charset="0"/>
                <a:cs typeface="Times New Roman" panose="02020603050405020304" pitchFamily="18" charset="0"/>
              </a:rPr>
              <a:t>W</a:t>
            </a:r>
            <a:r>
              <a:rPr lang="en-US" sz="2000" dirty="0">
                <a:solidFill>
                  <a:srgbClr val="00B050"/>
                </a:solidFill>
                <a:latin typeface="Times New Roman" panose="02020603050405020304" pitchFamily="18" charset="0"/>
                <a:cs typeface="Times New Roman" panose="02020603050405020304" pitchFamily="18" charset="0"/>
              </a:rPr>
              <a:t>e </a:t>
            </a:r>
            <a:r>
              <a:rPr lang="en-US" sz="2000" b="1" dirty="0">
                <a:solidFill>
                  <a:srgbClr val="00B050"/>
                </a:solidFill>
                <a:latin typeface="Times New Roman" panose="02020603050405020304" pitchFamily="18" charset="0"/>
                <a:cs typeface="Times New Roman" panose="02020603050405020304" pitchFamily="18" charset="0"/>
              </a:rPr>
              <a:t>were wondering </a:t>
            </a:r>
            <a:r>
              <a:rPr lang="en-US" sz="2000" dirty="0">
                <a:solidFill>
                  <a:srgbClr val="00B050"/>
                </a:solidFill>
                <a:latin typeface="Times New Roman" panose="02020603050405020304" pitchFamily="18" charset="0"/>
                <a:cs typeface="Times New Roman" panose="02020603050405020304" pitchFamily="18" charset="0"/>
              </a:rPr>
              <a:t>if you needed any help</a:t>
            </a:r>
            <a:r>
              <a:rPr lang="ro-RO" sz="2000" dirty="0">
                <a:solidFill>
                  <a:srgbClr val="00B05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1356294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D7FBE-55AF-4A17-84C4-F27D1D5B8F95}"/>
              </a:ext>
            </a:extLst>
          </p:cNvPr>
          <p:cNvSpPr>
            <a:spLocks noGrp="1"/>
          </p:cNvSpPr>
          <p:nvPr>
            <p:ph type="title"/>
          </p:nvPr>
        </p:nvSpPr>
        <p:spPr>
          <a:xfrm>
            <a:off x="936171" y="642594"/>
            <a:ext cx="10189029" cy="576606"/>
          </a:xfrm>
        </p:spPr>
        <p:txBody>
          <a:bodyPr>
            <a:normAutofit fontScale="90000"/>
          </a:bodyPr>
          <a:lstStyle/>
          <a:p>
            <a:r>
              <a:rPr lang="ro-RO" dirty="0">
                <a:latin typeface="Times New Roman" panose="02020603050405020304" pitchFamily="18" charset="0"/>
                <a:cs typeface="Times New Roman" panose="02020603050405020304" pitchFamily="18" charset="0"/>
              </a:rPr>
              <a:t>More </a:t>
            </a:r>
            <a:r>
              <a:rPr lang="ro-RO" dirty="0" err="1">
                <a:latin typeface="Times New Roman" panose="02020603050405020304" pitchFamily="18" charset="0"/>
                <a:cs typeface="Times New Roman" panose="02020603050405020304" pitchFamily="18" charset="0"/>
              </a:rPr>
              <a:t>about</a:t>
            </a:r>
            <a:r>
              <a:rPr lang="ro-RO" dirty="0">
                <a:latin typeface="Times New Roman" panose="02020603050405020304" pitchFamily="18" charset="0"/>
                <a:cs typeface="Times New Roman" panose="02020603050405020304" pitchFamily="18" charset="0"/>
              </a:rPr>
              <a:t> </a:t>
            </a:r>
            <a:r>
              <a:rPr lang="ro-RO" dirty="0" err="1">
                <a:latin typeface="Times New Roman" panose="02020603050405020304" pitchFamily="18" charset="0"/>
                <a:cs typeface="Times New Roman" panose="02020603050405020304" pitchFamily="18" charset="0"/>
              </a:rPr>
              <a:t>the</a:t>
            </a:r>
            <a:r>
              <a:rPr lang="ro-RO" dirty="0">
                <a:latin typeface="Times New Roman" panose="02020603050405020304" pitchFamily="18" charset="0"/>
                <a:cs typeface="Times New Roman" panose="02020603050405020304" pitchFamily="18" charset="0"/>
              </a:rPr>
              <a:t> </a:t>
            </a:r>
            <a:r>
              <a:rPr lang="ro-RO" b="1" dirty="0" err="1">
                <a:latin typeface="Times New Roman" panose="02020603050405020304" pitchFamily="18" charset="0"/>
                <a:cs typeface="Times New Roman" panose="02020603050405020304" pitchFamily="18" charset="0"/>
              </a:rPr>
              <a:t>present</a:t>
            </a:r>
            <a:r>
              <a:rPr lang="ro-RO" dirty="0">
                <a:latin typeface="Times New Roman" panose="02020603050405020304" pitchFamily="18" charset="0"/>
                <a:cs typeface="Times New Roman" panose="02020603050405020304" pitchFamily="18" charset="0"/>
              </a:rPr>
              <a:t> </a:t>
            </a:r>
            <a:r>
              <a:rPr lang="ro-RO" b="1" dirty="0">
                <a:latin typeface="Times New Roman" panose="02020603050405020304" pitchFamily="18" charset="0"/>
                <a:cs typeface="Times New Roman" panose="02020603050405020304" pitchFamily="18" charset="0"/>
              </a:rPr>
              <a:t>perfect</a:t>
            </a:r>
          </a:p>
        </p:txBody>
      </p:sp>
      <p:sp>
        <p:nvSpPr>
          <p:cNvPr id="3" name="Content Placeholder 2">
            <a:extLst>
              <a:ext uri="{FF2B5EF4-FFF2-40B4-BE49-F238E27FC236}">
                <a16:creationId xmlns:a16="http://schemas.microsoft.com/office/drawing/2014/main" id="{E3887CCE-37FE-41FC-9339-C5C1B80BCE62}"/>
              </a:ext>
            </a:extLst>
          </p:cNvPr>
          <p:cNvSpPr>
            <a:spLocks noGrp="1"/>
          </p:cNvSpPr>
          <p:nvPr>
            <p:ph idx="1"/>
          </p:nvPr>
        </p:nvSpPr>
        <p:spPr>
          <a:xfrm>
            <a:off x="391885" y="1219199"/>
            <a:ext cx="11375571" cy="5269150"/>
          </a:xfrm>
        </p:spPr>
        <p:txBody>
          <a:bodyPr>
            <a:normAutofit/>
          </a:bodyPr>
          <a:lstStyle/>
          <a:p>
            <a:pPr marL="0" indent="0">
              <a:buNone/>
            </a:pPr>
            <a:endParaRPr lang="en-US" sz="2000" b="1" dirty="0">
              <a:solidFill>
                <a:srgbClr val="0070C0"/>
              </a:solidFill>
            </a:endParaRPr>
          </a:p>
          <a:p>
            <a:pPr marL="0" indent="0">
              <a:buNone/>
            </a:pPr>
            <a:r>
              <a:rPr lang="en-US" sz="2000" b="1" dirty="0">
                <a:solidFill>
                  <a:srgbClr val="0070C0"/>
                </a:solidFill>
                <a:latin typeface="Times New Roman" panose="02020603050405020304" pitchFamily="18" charset="0"/>
                <a:cs typeface="Times New Roman" panose="02020603050405020304" pitchFamily="18" charset="0"/>
              </a:rPr>
              <a:t>origins</a:t>
            </a:r>
            <a:r>
              <a:rPr lang="en-US" sz="2000" dirty="0">
                <a:latin typeface="Times New Roman" panose="02020603050405020304" pitchFamily="18" charset="0"/>
                <a:cs typeface="Times New Roman" panose="02020603050405020304" pitchFamily="18" charset="0"/>
              </a:rPr>
              <a:t> We generally use the </a:t>
            </a:r>
            <a:r>
              <a:rPr lang="en-US" sz="2000" b="1" dirty="0">
                <a:latin typeface="Times New Roman" panose="02020603050405020304" pitchFamily="18" charset="0"/>
                <a:cs typeface="Times New Roman" panose="02020603050405020304" pitchFamily="18" charset="0"/>
              </a:rPr>
              <a:t>simple past</a:t>
            </a:r>
            <a:r>
              <a:rPr lang="en-US" sz="2000" dirty="0">
                <a:latin typeface="Times New Roman" panose="02020603050405020304" pitchFamily="18" charset="0"/>
                <a:cs typeface="Times New Roman" panose="02020603050405020304" pitchFamily="18" charset="0"/>
              </a:rPr>
              <a:t>, not the present perfect, to talk about the </a:t>
            </a:r>
            <a:r>
              <a:rPr lang="en-US" sz="2000" b="1" dirty="0">
                <a:latin typeface="Times New Roman" panose="02020603050405020304" pitchFamily="18" charset="0"/>
                <a:cs typeface="Times New Roman" panose="02020603050405020304" pitchFamily="18" charset="0"/>
              </a:rPr>
              <a:t>origin</a:t>
            </a:r>
            <a:r>
              <a:rPr lang="ro-RO" sz="2000" b="1"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of something present</a:t>
            </a:r>
            <a:r>
              <a:rPr lang="en-US" sz="2000" dirty="0">
                <a:latin typeface="Times New Roman" panose="02020603050405020304" pitchFamily="18" charset="0"/>
                <a:cs typeface="Times New Roman" panose="02020603050405020304" pitchFamily="18" charset="0"/>
              </a:rPr>
              <a:t>.</a:t>
            </a:r>
          </a:p>
          <a:p>
            <a:pPr marL="0" indent="0">
              <a:buNone/>
            </a:pPr>
            <a:r>
              <a:rPr lang="en-US" sz="2000" dirty="0">
                <a:solidFill>
                  <a:srgbClr val="00B050"/>
                </a:solidFill>
                <a:latin typeface="Times New Roman" panose="02020603050405020304" pitchFamily="18" charset="0"/>
                <a:cs typeface="Times New Roman" panose="02020603050405020304" pitchFamily="18" charset="0"/>
              </a:rPr>
              <a:t>Who </a:t>
            </a:r>
            <a:r>
              <a:rPr lang="en-US" sz="2000" b="1" dirty="0">
                <a:solidFill>
                  <a:srgbClr val="00B050"/>
                </a:solidFill>
                <a:latin typeface="Times New Roman" panose="02020603050405020304" pitchFamily="18" charset="0"/>
                <a:cs typeface="Times New Roman" panose="02020603050405020304" pitchFamily="18" charset="0"/>
              </a:rPr>
              <a:t>wrote</a:t>
            </a:r>
            <a:r>
              <a:rPr lang="en-US" sz="2000" dirty="0">
                <a:solidFill>
                  <a:srgbClr val="00B050"/>
                </a:solidFill>
                <a:latin typeface="Times New Roman" panose="02020603050405020304" pitchFamily="18" charset="0"/>
                <a:cs typeface="Times New Roman" panose="02020603050405020304" pitchFamily="18" charset="0"/>
              </a:rPr>
              <a:t> that? </a:t>
            </a:r>
          </a:p>
          <a:p>
            <a:pPr marL="0" indent="0">
              <a:buNone/>
            </a:pPr>
            <a:r>
              <a:rPr lang="en-US" sz="2000" dirty="0">
                <a:solidFill>
                  <a:srgbClr val="00B050"/>
                </a:solidFill>
                <a:latin typeface="Times New Roman" panose="02020603050405020304" pitchFamily="18" charset="0"/>
                <a:cs typeface="Times New Roman" panose="02020603050405020304" pitchFamily="18" charset="0"/>
              </a:rPr>
              <a:t>Bill </a:t>
            </a:r>
            <a:r>
              <a:rPr lang="en-US" sz="2000" b="1" dirty="0">
                <a:solidFill>
                  <a:srgbClr val="00B050"/>
                </a:solidFill>
                <a:latin typeface="Times New Roman" panose="02020603050405020304" pitchFamily="18" charset="0"/>
                <a:cs typeface="Times New Roman" panose="02020603050405020304" pitchFamily="18" charset="0"/>
              </a:rPr>
              <a:t>gave</a:t>
            </a:r>
            <a:r>
              <a:rPr lang="en-US" sz="2000" dirty="0">
                <a:solidFill>
                  <a:srgbClr val="00B050"/>
                </a:solidFill>
                <a:latin typeface="Times New Roman" panose="02020603050405020304" pitchFamily="18" charset="0"/>
                <a:cs typeface="Times New Roman" panose="02020603050405020304" pitchFamily="18" charset="0"/>
              </a:rPr>
              <a:t> me this necklace. </a:t>
            </a:r>
            <a:r>
              <a:rPr lang="en-US" sz="2000" b="1" dirty="0">
                <a:solidFill>
                  <a:srgbClr val="00B050"/>
                </a:solidFill>
                <a:latin typeface="Times New Roman" panose="02020603050405020304" pitchFamily="18" charset="0"/>
                <a:cs typeface="Times New Roman" panose="02020603050405020304" pitchFamily="18" charset="0"/>
              </a:rPr>
              <a:t>Did</a:t>
            </a:r>
            <a:r>
              <a:rPr lang="en-US" sz="2000" dirty="0">
                <a:solidFill>
                  <a:srgbClr val="00B050"/>
                </a:solidFill>
                <a:latin typeface="Times New Roman" panose="02020603050405020304" pitchFamily="18" charset="0"/>
                <a:cs typeface="Times New Roman" panose="02020603050405020304" pitchFamily="18" charset="0"/>
              </a:rPr>
              <a:t> you </a:t>
            </a:r>
            <a:r>
              <a:rPr lang="en-US" sz="2000" b="1" dirty="0">
                <a:solidFill>
                  <a:srgbClr val="00B050"/>
                </a:solidFill>
                <a:latin typeface="Times New Roman" panose="02020603050405020304" pitchFamily="18" charset="0"/>
                <a:cs typeface="Times New Roman" panose="02020603050405020304" pitchFamily="18" charset="0"/>
              </a:rPr>
              <a:t>put</a:t>
            </a:r>
            <a:r>
              <a:rPr lang="en-US" sz="2000" dirty="0">
                <a:solidFill>
                  <a:srgbClr val="00B050"/>
                </a:solidFill>
                <a:latin typeface="Times New Roman" panose="02020603050405020304" pitchFamily="18" charset="0"/>
                <a:cs typeface="Times New Roman" panose="02020603050405020304" pitchFamily="18" charset="0"/>
              </a:rPr>
              <a:t> this here?</a:t>
            </a:r>
          </a:p>
          <a:p>
            <a:pPr marL="0" indent="0">
              <a:buNone/>
            </a:pPr>
            <a:r>
              <a:rPr lang="en-US" sz="2000" dirty="0">
                <a:solidFill>
                  <a:srgbClr val="00B050"/>
                </a:solidFill>
                <a:latin typeface="Times New Roman" panose="02020603050405020304" pitchFamily="18" charset="0"/>
                <a:cs typeface="Times New Roman" panose="02020603050405020304" pitchFamily="18" charset="0"/>
              </a:rPr>
              <a:t>Whose idea </a:t>
            </a:r>
            <a:r>
              <a:rPr lang="en-US" sz="2000" b="1" dirty="0">
                <a:solidFill>
                  <a:srgbClr val="00B050"/>
                </a:solidFill>
                <a:latin typeface="Times New Roman" panose="02020603050405020304" pitchFamily="18" charset="0"/>
                <a:cs typeface="Times New Roman" panose="02020603050405020304" pitchFamily="18" charset="0"/>
              </a:rPr>
              <a:t>was</a:t>
            </a:r>
            <a:r>
              <a:rPr lang="en-US" sz="2000" dirty="0">
                <a:solidFill>
                  <a:srgbClr val="00B050"/>
                </a:solidFill>
                <a:latin typeface="Times New Roman" panose="02020603050405020304" pitchFamily="18" charset="0"/>
                <a:cs typeface="Times New Roman" panose="02020603050405020304" pitchFamily="18" charset="0"/>
              </a:rPr>
              <a:t> it to come here on </a:t>
            </a:r>
            <a:r>
              <a:rPr lang="en-US" sz="2000" dirty="0" err="1">
                <a:solidFill>
                  <a:srgbClr val="00B050"/>
                </a:solidFill>
                <a:latin typeface="Times New Roman" panose="02020603050405020304" pitchFamily="18" charset="0"/>
                <a:cs typeface="Times New Roman" panose="02020603050405020304" pitchFamily="18" charset="0"/>
              </a:rPr>
              <a:t>holida</a:t>
            </a:r>
            <a:r>
              <a:rPr lang="ro-RO" sz="2000" dirty="0">
                <a:solidFill>
                  <a:srgbClr val="00B050"/>
                </a:solidFill>
                <a:latin typeface="Times New Roman" panose="02020603050405020304" pitchFamily="18" charset="0"/>
                <a:cs typeface="Times New Roman" panose="02020603050405020304" pitchFamily="18" charset="0"/>
              </a:rPr>
              <a:t>y</a:t>
            </a:r>
            <a:r>
              <a:rPr lang="en-US" sz="2000" dirty="0">
                <a:solidFill>
                  <a:srgbClr val="00B050"/>
                </a:solidFill>
                <a:latin typeface="Times New Roman" panose="02020603050405020304" pitchFamily="18" charset="0"/>
                <a:cs typeface="Times New Roman" panose="02020603050405020304" pitchFamily="18" charset="0"/>
              </a:rPr>
              <a:t>?</a:t>
            </a:r>
          </a:p>
          <a:p>
            <a:pPr marL="0" indent="0">
              <a:buNone/>
            </a:pPr>
            <a:r>
              <a:rPr lang="en-US" sz="2000" b="1" i="1" dirty="0">
                <a:solidFill>
                  <a:srgbClr val="0070C0"/>
                </a:solidFill>
                <a:latin typeface="Times New Roman" panose="02020603050405020304" pitchFamily="18" charset="0"/>
                <a:cs typeface="Times New Roman" panose="02020603050405020304" pitchFamily="18" charset="0"/>
              </a:rPr>
              <a:t>today, this week etc.</a:t>
            </a:r>
          </a:p>
          <a:p>
            <a:pPr marL="0" indent="0">
              <a:buNone/>
            </a:pPr>
            <a:r>
              <a:rPr lang="en-US" sz="2000" dirty="0">
                <a:latin typeface="Times New Roman" panose="02020603050405020304" pitchFamily="18" charset="0"/>
                <a:cs typeface="Times New Roman" panose="02020603050405020304" pitchFamily="18" charset="0"/>
              </a:rPr>
              <a:t>With definite expressions of 'time up to now' (e.g. today, this week), perfect and past tenses are often</a:t>
            </a:r>
            <a:r>
              <a:rPr lang="ro-RO"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both possible. We prefer the </a:t>
            </a:r>
            <a:r>
              <a:rPr lang="en-US" sz="2000" b="1" dirty="0">
                <a:latin typeface="Times New Roman" panose="02020603050405020304" pitchFamily="18" charset="0"/>
                <a:cs typeface="Times New Roman" panose="02020603050405020304" pitchFamily="18" charset="0"/>
              </a:rPr>
              <a:t>present perfect </a:t>
            </a:r>
            <a:r>
              <a:rPr lang="en-US" sz="2000" dirty="0">
                <a:latin typeface="Times New Roman" panose="02020603050405020304" pitchFamily="18" charset="0"/>
                <a:cs typeface="Times New Roman" panose="02020603050405020304" pitchFamily="18" charset="0"/>
              </a:rPr>
              <a:t>if we are thinking of the whole period up to now (this often</a:t>
            </a:r>
            <a:r>
              <a:rPr lang="ro-RO"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happens in questions and negatives). We prefer the </a:t>
            </a:r>
            <a:r>
              <a:rPr lang="en-US" sz="2000" b="1" dirty="0">
                <a:latin typeface="Times New Roman" panose="02020603050405020304" pitchFamily="18" charset="0"/>
                <a:cs typeface="Times New Roman" panose="02020603050405020304" pitchFamily="18" charset="0"/>
              </a:rPr>
              <a:t>simple past </a:t>
            </a:r>
            <a:r>
              <a:rPr lang="en-US" sz="2000" dirty="0">
                <a:latin typeface="Times New Roman" panose="02020603050405020304" pitchFamily="18" charset="0"/>
                <a:cs typeface="Times New Roman" panose="02020603050405020304" pitchFamily="18" charset="0"/>
              </a:rPr>
              <a:t>if we are thinking of a finished part of</a:t>
            </a:r>
            <a:r>
              <a:rPr lang="ro-RO"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that period. Compare:</a:t>
            </a:r>
          </a:p>
          <a:p>
            <a:pPr marL="0" indent="0">
              <a:buNone/>
            </a:pPr>
            <a:r>
              <a:rPr lang="en-US" sz="2000" b="1" dirty="0">
                <a:solidFill>
                  <a:srgbClr val="00B050"/>
                </a:solidFill>
                <a:latin typeface="Times New Roman" panose="02020603050405020304" pitchFamily="18" charset="0"/>
                <a:cs typeface="Times New Roman" panose="02020603050405020304" pitchFamily="18" charset="0"/>
              </a:rPr>
              <a:t>Has</a:t>
            </a:r>
            <a:r>
              <a:rPr lang="en-US" sz="2000" dirty="0">
                <a:solidFill>
                  <a:srgbClr val="00B050"/>
                </a:solidFill>
                <a:latin typeface="Times New Roman" panose="02020603050405020304" pitchFamily="18" charset="0"/>
                <a:cs typeface="Times New Roman" panose="02020603050405020304" pitchFamily="18" charset="0"/>
              </a:rPr>
              <a:t> Barbara </a:t>
            </a:r>
            <a:r>
              <a:rPr lang="en-US" sz="2000" b="1" dirty="0">
                <a:solidFill>
                  <a:srgbClr val="00B050"/>
                </a:solidFill>
                <a:latin typeface="Times New Roman" panose="02020603050405020304" pitchFamily="18" charset="0"/>
                <a:cs typeface="Times New Roman" panose="02020603050405020304" pitchFamily="18" charset="0"/>
              </a:rPr>
              <a:t>phoned</a:t>
            </a:r>
            <a:r>
              <a:rPr lang="en-US" sz="2000" dirty="0">
                <a:solidFill>
                  <a:srgbClr val="00B050"/>
                </a:solidFill>
                <a:latin typeface="Times New Roman" panose="02020603050405020304" pitchFamily="18" charset="0"/>
                <a:cs typeface="Times New Roman" panose="02020603050405020304" pitchFamily="18" charset="0"/>
              </a:rPr>
              <a:t> today? Barbara </a:t>
            </a:r>
            <a:r>
              <a:rPr lang="en-US" sz="2000" b="1" dirty="0">
                <a:solidFill>
                  <a:srgbClr val="00B050"/>
                </a:solidFill>
                <a:latin typeface="Times New Roman" panose="02020603050405020304" pitchFamily="18" charset="0"/>
                <a:cs typeface="Times New Roman" panose="02020603050405020304" pitchFamily="18" charset="0"/>
              </a:rPr>
              <a:t>phoned</a:t>
            </a:r>
            <a:r>
              <a:rPr lang="en-US" sz="2000" dirty="0">
                <a:solidFill>
                  <a:srgbClr val="00B050"/>
                </a:solidFill>
                <a:latin typeface="Times New Roman" panose="02020603050405020304" pitchFamily="18" charset="0"/>
                <a:cs typeface="Times New Roman" panose="02020603050405020304" pitchFamily="18" charset="0"/>
              </a:rPr>
              <a:t> today. She </a:t>
            </a:r>
            <a:r>
              <a:rPr lang="en-US" sz="2000" b="1" dirty="0">
                <a:solidFill>
                  <a:srgbClr val="00B050"/>
                </a:solidFill>
                <a:latin typeface="Times New Roman" panose="02020603050405020304" pitchFamily="18" charset="0"/>
                <a:cs typeface="Times New Roman" panose="02020603050405020304" pitchFamily="18" charset="0"/>
              </a:rPr>
              <a:t>needed</a:t>
            </a:r>
            <a:r>
              <a:rPr lang="en-US" sz="2000" dirty="0">
                <a:solidFill>
                  <a:srgbClr val="00B050"/>
                </a:solidFill>
                <a:latin typeface="Times New Roman" panose="02020603050405020304" pitchFamily="18" charset="0"/>
                <a:cs typeface="Times New Roman" panose="02020603050405020304" pitchFamily="18" charset="0"/>
              </a:rPr>
              <a:t> some advice.</a:t>
            </a:r>
          </a:p>
          <a:p>
            <a:pPr marL="0" indent="0">
              <a:buNone/>
            </a:pPr>
            <a:r>
              <a:rPr lang="en-US" sz="2000" dirty="0">
                <a:solidFill>
                  <a:srgbClr val="00B050"/>
                </a:solidFill>
                <a:latin typeface="Times New Roman" panose="02020603050405020304" pitchFamily="18" charset="0"/>
                <a:cs typeface="Times New Roman" panose="02020603050405020304" pitchFamily="18" charset="0"/>
              </a:rPr>
              <a:t>I </a:t>
            </a:r>
            <a:r>
              <a:rPr lang="en-US" sz="2000" b="1" dirty="0">
                <a:solidFill>
                  <a:srgbClr val="00B050"/>
                </a:solidFill>
                <a:latin typeface="Times New Roman" panose="02020603050405020304" pitchFamily="18" charset="0"/>
                <a:cs typeface="Times New Roman" panose="02020603050405020304" pitchFamily="18" charset="0"/>
              </a:rPr>
              <a:t>haven't seen </a:t>
            </a:r>
            <a:r>
              <a:rPr lang="ro-RO" sz="2000" dirty="0">
                <a:solidFill>
                  <a:srgbClr val="00B050"/>
                </a:solidFill>
                <a:latin typeface="Times New Roman" panose="02020603050405020304" pitchFamily="18" charset="0"/>
                <a:cs typeface="Times New Roman" panose="02020603050405020304" pitchFamily="18" charset="0"/>
              </a:rPr>
              <a:t>J</a:t>
            </a:r>
            <a:r>
              <a:rPr lang="en-US" sz="2000" dirty="0" err="1">
                <a:solidFill>
                  <a:srgbClr val="00B050"/>
                </a:solidFill>
                <a:latin typeface="Times New Roman" panose="02020603050405020304" pitchFamily="18" charset="0"/>
                <a:cs typeface="Times New Roman" panose="02020603050405020304" pitchFamily="18" charset="0"/>
              </a:rPr>
              <a:t>ohn</a:t>
            </a:r>
            <a:r>
              <a:rPr lang="en-US" sz="2000" dirty="0">
                <a:solidFill>
                  <a:srgbClr val="00B050"/>
                </a:solidFill>
                <a:latin typeface="Times New Roman" panose="02020603050405020304" pitchFamily="18" charset="0"/>
                <a:cs typeface="Times New Roman" panose="02020603050405020304" pitchFamily="18" charset="0"/>
              </a:rPr>
              <a:t> this week. I </a:t>
            </a:r>
            <a:r>
              <a:rPr lang="en-US" sz="2000" b="1" dirty="0">
                <a:solidFill>
                  <a:srgbClr val="00B050"/>
                </a:solidFill>
                <a:latin typeface="Times New Roman" panose="02020603050405020304" pitchFamily="18" charset="0"/>
                <a:cs typeface="Times New Roman" panose="02020603050405020304" pitchFamily="18" charset="0"/>
              </a:rPr>
              <a:t>saw</a:t>
            </a:r>
            <a:r>
              <a:rPr lang="en-US" sz="2000" dirty="0">
                <a:solidFill>
                  <a:srgbClr val="00B050"/>
                </a:solidFill>
                <a:latin typeface="Times New Roman" panose="02020603050405020304" pitchFamily="18" charset="0"/>
                <a:cs typeface="Times New Roman" panose="02020603050405020304" pitchFamily="18" charset="0"/>
              </a:rPr>
              <a:t> </a:t>
            </a:r>
            <a:r>
              <a:rPr lang="ro-RO" sz="2000" dirty="0">
                <a:solidFill>
                  <a:srgbClr val="00B050"/>
                </a:solidFill>
                <a:latin typeface="Times New Roman" panose="02020603050405020304" pitchFamily="18" charset="0"/>
                <a:cs typeface="Times New Roman" panose="02020603050405020304" pitchFamily="18" charset="0"/>
              </a:rPr>
              <a:t>J</a:t>
            </a:r>
            <a:r>
              <a:rPr lang="en-US" sz="2000" dirty="0" err="1">
                <a:solidFill>
                  <a:srgbClr val="00B050"/>
                </a:solidFill>
                <a:latin typeface="Times New Roman" panose="02020603050405020304" pitchFamily="18" charset="0"/>
                <a:cs typeface="Times New Roman" panose="02020603050405020304" pitchFamily="18" charset="0"/>
              </a:rPr>
              <a:t>ohn</a:t>
            </a:r>
            <a:r>
              <a:rPr lang="en-US" sz="2000" dirty="0">
                <a:solidFill>
                  <a:srgbClr val="00B050"/>
                </a:solidFill>
                <a:latin typeface="Times New Roman" panose="02020603050405020304" pitchFamily="18" charset="0"/>
                <a:cs typeface="Times New Roman" panose="02020603050405020304" pitchFamily="18" charset="0"/>
              </a:rPr>
              <a:t> this week, and he said ...</a:t>
            </a:r>
            <a:endParaRPr lang="ro-RO" sz="2000"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9991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BB564-FA78-4610-87C3-4BC83DBB430A}"/>
              </a:ext>
            </a:extLst>
          </p:cNvPr>
          <p:cNvSpPr>
            <a:spLocks noGrp="1"/>
          </p:cNvSpPr>
          <p:nvPr>
            <p:ph type="title"/>
          </p:nvPr>
        </p:nvSpPr>
        <p:spPr/>
        <p:txBody>
          <a:bodyPr>
            <a:normAutofit fontScale="90000"/>
          </a:bodyPr>
          <a:lstStyle/>
          <a:p>
            <a:r>
              <a:rPr lang="en-GB" b="1" i="1" dirty="0">
                <a:latin typeface="Times New Roman" panose="02020603050405020304" pitchFamily="18" charset="0"/>
                <a:ea typeface="ZapfDingbats"/>
              </a:rPr>
              <a:t>Using Verb Moods</a:t>
            </a:r>
            <a:br>
              <a:rPr lang="ro-RO" dirty="0">
                <a:latin typeface="Times New Roman" panose="02020603050405020304" pitchFamily="18" charset="0"/>
                <a:ea typeface="Times New Roman" panose="02020603050405020304" pitchFamily="18" charset="0"/>
              </a:rPr>
            </a:br>
            <a:endParaRPr lang="ro-RO" dirty="0"/>
          </a:p>
        </p:txBody>
      </p:sp>
      <p:sp>
        <p:nvSpPr>
          <p:cNvPr id="3" name="Rectangle 2">
            <a:extLst>
              <a:ext uri="{FF2B5EF4-FFF2-40B4-BE49-F238E27FC236}">
                <a16:creationId xmlns:a16="http://schemas.microsoft.com/office/drawing/2014/main" id="{481F6C76-6EB2-431C-B6BA-619DEBE4F27A}"/>
              </a:ext>
            </a:extLst>
          </p:cNvPr>
          <p:cNvSpPr/>
          <p:nvPr/>
        </p:nvSpPr>
        <p:spPr>
          <a:xfrm>
            <a:off x="501805" y="1483112"/>
            <a:ext cx="11184673" cy="4154984"/>
          </a:xfrm>
          <a:prstGeom prst="rect">
            <a:avLst/>
          </a:prstGeom>
        </p:spPr>
        <p:txBody>
          <a:bodyPr wrap="square">
            <a:spAutoFit/>
          </a:bodyPr>
          <a:lstStyle/>
          <a:p>
            <a:pPr indent="448310" algn="just">
              <a:spcAft>
                <a:spcPts val="0"/>
              </a:spcAft>
            </a:pPr>
            <a:r>
              <a:rPr lang="en-GB" sz="2400" dirty="0">
                <a:latin typeface="Times New Roman" panose="02020603050405020304" pitchFamily="18" charset="0"/>
                <a:ea typeface="ZapfDingbats"/>
              </a:rPr>
              <a:t>The grammatical mood conveys the speaker’s attitude about the state of being of what the sentence describes.</a:t>
            </a:r>
          </a:p>
          <a:p>
            <a:pPr indent="448310" algn="just">
              <a:spcAft>
                <a:spcPts val="0"/>
              </a:spcAft>
            </a:pPr>
            <a:endParaRPr lang="en-GB" sz="2400" dirty="0">
              <a:latin typeface="Times New Roman" panose="02020603050405020304" pitchFamily="18" charset="0"/>
              <a:ea typeface="ZapfDingbats"/>
            </a:endParaRPr>
          </a:p>
          <a:p>
            <a:pPr indent="448310" algn="just">
              <a:spcAft>
                <a:spcPts val="0"/>
              </a:spcAft>
            </a:pPr>
            <a:r>
              <a:rPr lang="en-GB" sz="2400" dirty="0">
                <a:latin typeface="Times New Roman" panose="02020603050405020304" pitchFamily="18" charset="0"/>
                <a:ea typeface="ZapfDingbats"/>
              </a:rPr>
              <a:t>There major moods in English: </a:t>
            </a:r>
          </a:p>
          <a:p>
            <a:pPr indent="448310" algn="just">
              <a:spcAft>
                <a:spcPts val="0"/>
              </a:spcAft>
            </a:pPr>
            <a:endParaRPr lang="en-GB" sz="2400" dirty="0">
              <a:latin typeface="Times New Roman" panose="02020603050405020304" pitchFamily="18" charset="0"/>
              <a:ea typeface="ZapfDingbats"/>
            </a:endParaRPr>
          </a:p>
          <a:p>
            <a:pPr marL="342900" indent="-342900" algn="just">
              <a:spcAft>
                <a:spcPts val="0"/>
              </a:spcAft>
              <a:buAutoNum type="arabicParenBoth"/>
            </a:pPr>
            <a:r>
              <a:rPr lang="en-GB" sz="2400" dirty="0">
                <a:latin typeface="Times New Roman" panose="02020603050405020304" pitchFamily="18" charset="0"/>
                <a:ea typeface="ZapfDingbats"/>
              </a:rPr>
              <a:t> the </a:t>
            </a:r>
            <a:r>
              <a:rPr lang="en-GB" sz="2400" dirty="0">
                <a:solidFill>
                  <a:srgbClr val="FF0000"/>
                </a:solidFill>
                <a:latin typeface="Times New Roman" panose="02020603050405020304" pitchFamily="18" charset="0"/>
                <a:ea typeface="ZapfDingbats"/>
              </a:rPr>
              <a:t>indicative mood </a:t>
            </a:r>
            <a:r>
              <a:rPr lang="en-GB" sz="2400" dirty="0">
                <a:latin typeface="Times New Roman" panose="02020603050405020304" pitchFamily="18" charset="0"/>
                <a:ea typeface="ZapfDingbats"/>
              </a:rPr>
              <a:t>is used to make factual statements or </a:t>
            </a:r>
            <a:r>
              <a:rPr lang="ro-RO" sz="2400" dirty="0" err="1">
                <a:latin typeface="Times New Roman" panose="02020603050405020304" pitchFamily="18" charset="0"/>
                <a:ea typeface="ZapfDingbats"/>
              </a:rPr>
              <a:t>ask</a:t>
            </a:r>
            <a:r>
              <a:rPr lang="en-GB" sz="2400" dirty="0">
                <a:latin typeface="Times New Roman" panose="02020603050405020304" pitchFamily="18" charset="0"/>
                <a:ea typeface="ZapfDingbats"/>
              </a:rPr>
              <a:t> questions, </a:t>
            </a:r>
          </a:p>
          <a:p>
            <a:pPr marL="342900" indent="-342900" algn="just">
              <a:spcAft>
                <a:spcPts val="0"/>
              </a:spcAft>
              <a:buAutoNum type="arabicParenBoth"/>
            </a:pPr>
            <a:r>
              <a:rPr lang="en-GB" sz="2400" dirty="0">
                <a:latin typeface="Times New Roman" panose="02020603050405020304" pitchFamily="18" charset="0"/>
                <a:ea typeface="ZapfDingbats"/>
              </a:rPr>
              <a:t> the </a:t>
            </a:r>
            <a:r>
              <a:rPr lang="en-GB" sz="2400" dirty="0">
                <a:solidFill>
                  <a:srgbClr val="FF0000"/>
                </a:solidFill>
                <a:latin typeface="Times New Roman" panose="02020603050405020304" pitchFamily="18" charset="0"/>
                <a:ea typeface="ZapfDingbats"/>
              </a:rPr>
              <a:t>imperative mood </a:t>
            </a:r>
            <a:r>
              <a:rPr lang="ro-RO" sz="2400" dirty="0">
                <a:solidFill>
                  <a:srgbClr val="FF0000"/>
                </a:solidFill>
                <a:latin typeface="Times New Roman" panose="02020603050405020304" pitchFamily="18" charset="0"/>
                <a:ea typeface="ZapfDingbats"/>
              </a:rPr>
              <a:t>- </a:t>
            </a:r>
            <a:r>
              <a:rPr lang="en-GB" sz="2400" dirty="0">
                <a:latin typeface="Times New Roman" panose="02020603050405020304" pitchFamily="18" charset="0"/>
                <a:ea typeface="ZapfDingbats"/>
              </a:rPr>
              <a:t>to express a request or command,</a:t>
            </a:r>
          </a:p>
          <a:p>
            <a:pPr algn="just">
              <a:spcAft>
                <a:spcPts val="0"/>
              </a:spcAft>
            </a:pPr>
            <a:r>
              <a:rPr lang="en-GB" sz="2400" dirty="0">
                <a:latin typeface="Times New Roman" panose="02020603050405020304" pitchFamily="18" charset="0"/>
                <a:ea typeface="ZapfDingbats"/>
              </a:rPr>
              <a:t>(3) the </a:t>
            </a:r>
            <a:r>
              <a:rPr lang="en-GB" sz="2400" dirty="0">
                <a:solidFill>
                  <a:srgbClr val="FF0000"/>
                </a:solidFill>
                <a:latin typeface="Times New Roman" panose="02020603050405020304" pitchFamily="18" charset="0"/>
                <a:ea typeface="ZapfDingbats"/>
              </a:rPr>
              <a:t>conditional mood </a:t>
            </a:r>
            <a:r>
              <a:rPr lang="ro-RO" sz="2400" dirty="0">
                <a:solidFill>
                  <a:srgbClr val="FF0000"/>
                </a:solidFill>
                <a:latin typeface="Times New Roman" panose="02020603050405020304" pitchFamily="18" charset="0"/>
                <a:ea typeface="ZapfDingbats"/>
              </a:rPr>
              <a:t>- </a:t>
            </a:r>
            <a:r>
              <a:rPr lang="en-GB" sz="2400" dirty="0">
                <a:latin typeface="Times New Roman" panose="02020603050405020304" pitchFamily="18" charset="0"/>
                <a:ea typeface="ZapfDingbats"/>
              </a:rPr>
              <a:t>to express a proposition whose validity is dependent on some condition </a:t>
            </a:r>
          </a:p>
          <a:p>
            <a:pPr algn="just">
              <a:spcAft>
                <a:spcPts val="0"/>
              </a:spcAft>
            </a:pPr>
            <a:r>
              <a:rPr lang="en-GB" sz="2400" dirty="0">
                <a:latin typeface="Times New Roman" panose="02020603050405020304" pitchFamily="18" charset="0"/>
                <a:ea typeface="ZapfDingbats"/>
              </a:rPr>
              <a:t>(4) the (rarely used) </a:t>
            </a:r>
            <a:r>
              <a:rPr lang="en-GB" sz="2400" dirty="0">
                <a:solidFill>
                  <a:srgbClr val="FF0000"/>
                </a:solidFill>
                <a:latin typeface="Times New Roman" panose="02020603050405020304" pitchFamily="18" charset="0"/>
                <a:ea typeface="ZapfDingbats"/>
              </a:rPr>
              <a:t>subjunctive mood </a:t>
            </a:r>
            <a:r>
              <a:rPr lang="ro-RO" sz="2400" dirty="0">
                <a:solidFill>
                  <a:srgbClr val="FF0000"/>
                </a:solidFill>
                <a:latin typeface="Times New Roman" panose="02020603050405020304" pitchFamily="18" charset="0"/>
                <a:ea typeface="ZapfDingbats"/>
              </a:rPr>
              <a:t>- </a:t>
            </a:r>
            <a:r>
              <a:rPr lang="en-GB" sz="2400" dirty="0">
                <a:latin typeface="Times New Roman" panose="02020603050405020304" pitchFamily="18" charset="0"/>
                <a:ea typeface="ZapfDingbats"/>
              </a:rPr>
              <a:t>to show a wish, doubt, or anything else contrary to fact.</a:t>
            </a:r>
            <a:endParaRPr lang="ro-RO"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756782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C8183-0A28-4C2A-A725-BDFA96DE7366}"/>
              </a:ext>
            </a:extLst>
          </p:cNvPr>
          <p:cNvSpPr>
            <a:spLocks noGrp="1"/>
          </p:cNvSpPr>
          <p:nvPr>
            <p:ph type="title"/>
          </p:nvPr>
        </p:nvSpPr>
        <p:spPr>
          <a:xfrm>
            <a:off x="781050" y="642594"/>
            <a:ext cx="10344149" cy="609263"/>
          </a:xfrm>
        </p:spPr>
        <p:txBody>
          <a:bodyPr>
            <a:normAutofit fontScale="90000"/>
          </a:bodyPr>
          <a:lstStyle/>
          <a:p>
            <a:r>
              <a:rPr lang="ro-RO" dirty="0">
                <a:latin typeface="Times New Roman" panose="02020603050405020304" pitchFamily="18" charset="0"/>
                <a:cs typeface="Times New Roman" panose="02020603050405020304" pitchFamily="18" charset="0"/>
              </a:rPr>
              <a:t>More </a:t>
            </a:r>
            <a:r>
              <a:rPr lang="ro-RO" dirty="0" err="1">
                <a:latin typeface="Times New Roman" panose="02020603050405020304" pitchFamily="18" charset="0"/>
                <a:cs typeface="Times New Roman" panose="02020603050405020304" pitchFamily="18" charset="0"/>
              </a:rPr>
              <a:t>about</a:t>
            </a:r>
            <a:r>
              <a:rPr lang="ro-RO" dirty="0">
                <a:latin typeface="Times New Roman" panose="02020603050405020304" pitchFamily="18" charset="0"/>
                <a:cs typeface="Times New Roman" panose="02020603050405020304" pitchFamily="18" charset="0"/>
              </a:rPr>
              <a:t> </a:t>
            </a:r>
            <a:r>
              <a:rPr lang="ro-RO" dirty="0" err="1">
                <a:latin typeface="Times New Roman" panose="02020603050405020304" pitchFamily="18" charset="0"/>
                <a:cs typeface="Times New Roman" panose="02020603050405020304" pitchFamily="18" charset="0"/>
              </a:rPr>
              <a:t>the</a:t>
            </a:r>
            <a:r>
              <a:rPr lang="ro-RO" dirty="0">
                <a:latin typeface="Times New Roman" panose="02020603050405020304" pitchFamily="18" charset="0"/>
                <a:cs typeface="Times New Roman" panose="02020603050405020304" pitchFamily="18" charset="0"/>
              </a:rPr>
              <a:t> </a:t>
            </a:r>
            <a:r>
              <a:rPr lang="ro-RO" b="1" dirty="0" err="1">
                <a:latin typeface="Times New Roman" panose="02020603050405020304" pitchFamily="18" charset="0"/>
                <a:cs typeface="Times New Roman" panose="02020603050405020304" pitchFamily="18" charset="0"/>
              </a:rPr>
              <a:t>present</a:t>
            </a:r>
            <a:r>
              <a:rPr lang="ro-RO" dirty="0">
                <a:latin typeface="Times New Roman" panose="02020603050405020304" pitchFamily="18" charset="0"/>
                <a:cs typeface="Times New Roman" panose="02020603050405020304" pitchFamily="18" charset="0"/>
              </a:rPr>
              <a:t> </a:t>
            </a:r>
            <a:r>
              <a:rPr lang="ro-RO" b="1" dirty="0">
                <a:latin typeface="Times New Roman" panose="02020603050405020304" pitchFamily="18" charset="0"/>
                <a:cs typeface="Times New Roman" panose="02020603050405020304" pitchFamily="18" charset="0"/>
              </a:rPr>
              <a:t>perfect</a:t>
            </a:r>
          </a:p>
        </p:txBody>
      </p:sp>
      <p:sp>
        <p:nvSpPr>
          <p:cNvPr id="3" name="Content Placeholder 2">
            <a:extLst>
              <a:ext uri="{FF2B5EF4-FFF2-40B4-BE49-F238E27FC236}">
                <a16:creationId xmlns:a16="http://schemas.microsoft.com/office/drawing/2014/main" id="{1F241F8E-63C4-4900-A197-CF35FB43B369}"/>
              </a:ext>
            </a:extLst>
          </p:cNvPr>
          <p:cNvSpPr>
            <a:spLocks noGrp="1"/>
          </p:cNvSpPr>
          <p:nvPr>
            <p:ph idx="1"/>
          </p:nvPr>
        </p:nvSpPr>
        <p:spPr>
          <a:xfrm>
            <a:off x="457200" y="1251857"/>
            <a:ext cx="11342914" cy="5246914"/>
          </a:xfrm>
        </p:spPr>
        <p:txBody>
          <a:bodyPr>
            <a:normAutofit/>
          </a:bodyPr>
          <a:lstStyle/>
          <a:p>
            <a:pPr marL="0" indent="0">
              <a:buNone/>
            </a:pPr>
            <a:r>
              <a:rPr lang="en-US" sz="2000" b="1" dirty="0">
                <a:solidFill>
                  <a:srgbClr val="0070C0"/>
                </a:solidFill>
                <a:latin typeface="Times New Roman" panose="02020603050405020304" pitchFamily="18" charset="0"/>
                <a:cs typeface="Times New Roman" panose="02020603050405020304" pitchFamily="18" charset="0"/>
              </a:rPr>
              <a:t>tenses with </a:t>
            </a:r>
            <a:r>
              <a:rPr lang="en-US" sz="2000" b="1" i="1" dirty="0">
                <a:solidFill>
                  <a:srgbClr val="0070C0"/>
                </a:solidFill>
                <a:latin typeface="Times New Roman" panose="02020603050405020304" pitchFamily="18" charset="0"/>
                <a:cs typeface="Times New Roman" panose="02020603050405020304" pitchFamily="18" charset="0"/>
              </a:rPr>
              <a:t>since</a:t>
            </a:r>
            <a:r>
              <a:rPr lang="en-US" sz="2000" b="1" dirty="0">
                <a:solidFill>
                  <a:srgbClr val="0070C0"/>
                </a:solidFill>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Different tenses are possible in sentences with </a:t>
            </a:r>
            <a:r>
              <a:rPr lang="en-US" sz="2000" i="1" dirty="0">
                <a:latin typeface="Times New Roman" panose="02020603050405020304" pitchFamily="18" charset="0"/>
                <a:cs typeface="Times New Roman" panose="02020603050405020304" pitchFamily="18" charset="0"/>
              </a:rPr>
              <a:t>since</a:t>
            </a:r>
            <a:r>
              <a:rPr lang="en-US" sz="2000" dirty="0">
                <a:latin typeface="Times New Roman" panose="02020603050405020304" pitchFamily="18" charset="0"/>
                <a:cs typeface="Times New Roman" panose="02020603050405020304" pitchFamily="18" charset="0"/>
              </a:rPr>
              <a:t>.</a:t>
            </a:r>
          </a:p>
          <a:p>
            <a:pPr marL="0" indent="0">
              <a:buNone/>
            </a:pPr>
            <a:r>
              <a:rPr lang="en-US" sz="2000" dirty="0">
                <a:latin typeface="Times New Roman" panose="02020603050405020304" pitchFamily="18" charset="0"/>
                <a:cs typeface="Times New Roman" panose="02020603050405020304" pitchFamily="18" charset="0"/>
              </a:rPr>
              <a:t>In the </a:t>
            </a:r>
            <a:r>
              <a:rPr lang="en-US" sz="2000" b="1" dirty="0">
                <a:latin typeface="Times New Roman" panose="02020603050405020304" pitchFamily="18" charset="0"/>
                <a:cs typeface="Times New Roman" panose="02020603050405020304" pitchFamily="18" charset="0"/>
              </a:rPr>
              <a:t>main part </a:t>
            </a:r>
            <a:r>
              <a:rPr lang="en-US" sz="2000" dirty="0">
                <a:latin typeface="Times New Roman" panose="02020603050405020304" pitchFamily="18" charset="0"/>
                <a:cs typeface="Times New Roman" panose="02020603050405020304" pitchFamily="18" charset="0"/>
              </a:rPr>
              <a:t>of the sentence, a present perfect (simple or progressive) is normal:</a:t>
            </a:r>
          </a:p>
          <a:p>
            <a:pPr marL="0" indent="0">
              <a:buNone/>
            </a:pPr>
            <a:r>
              <a:rPr lang="en-US" sz="2000" dirty="0">
                <a:solidFill>
                  <a:srgbClr val="00B050"/>
                </a:solidFill>
                <a:latin typeface="Times New Roman" panose="02020603050405020304" pitchFamily="18" charset="0"/>
                <a:cs typeface="Times New Roman" panose="02020603050405020304" pitchFamily="18" charset="0"/>
              </a:rPr>
              <a:t>	</a:t>
            </a:r>
            <a:r>
              <a:rPr lang="ro-RO" sz="2000" dirty="0" err="1">
                <a:solidFill>
                  <a:srgbClr val="00B050"/>
                </a:solidFill>
                <a:latin typeface="Times New Roman" panose="02020603050405020304" pitchFamily="18" charset="0"/>
                <a:cs typeface="Times New Roman" panose="02020603050405020304" pitchFamily="18" charset="0"/>
              </a:rPr>
              <a:t>We</a:t>
            </a:r>
            <a:r>
              <a:rPr lang="en-US" sz="2000" dirty="0">
                <a:solidFill>
                  <a:srgbClr val="00B050"/>
                </a:solidFill>
                <a:latin typeface="Times New Roman" panose="02020603050405020304" pitchFamily="18" charset="0"/>
                <a:cs typeface="Times New Roman" panose="02020603050405020304" pitchFamily="18" charset="0"/>
              </a:rPr>
              <a:t>'</a:t>
            </a:r>
            <a:r>
              <a:rPr lang="en-US" sz="2000" b="1" dirty="0">
                <a:solidFill>
                  <a:srgbClr val="00B050"/>
                </a:solidFill>
                <a:latin typeface="Times New Roman" panose="02020603050405020304" pitchFamily="18" charset="0"/>
                <a:cs typeface="Times New Roman" panose="02020603050405020304" pitchFamily="18" charset="0"/>
              </a:rPr>
              <a:t>ve</a:t>
            </a:r>
            <a:r>
              <a:rPr lang="en-US" sz="2000" dirty="0">
                <a:solidFill>
                  <a:srgbClr val="00B050"/>
                </a:solidFill>
                <a:latin typeface="Times New Roman" panose="02020603050405020304" pitchFamily="18" charset="0"/>
                <a:cs typeface="Times New Roman" panose="02020603050405020304" pitchFamily="18" charset="0"/>
              </a:rPr>
              <a:t> </a:t>
            </a:r>
            <a:r>
              <a:rPr lang="en-US" sz="2000" b="1" dirty="0">
                <a:solidFill>
                  <a:srgbClr val="00B050"/>
                </a:solidFill>
                <a:latin typeface="Times New Roman" panose="02020603050405020304" pitchFamily="18" charset="0"/>
                <a:cs typeface="Times New Roman" panose="02020603050405020304" pitchFamily="18" charset="0"/>
              </a:rPr>
              <a:t>lived</a:t>
            </a:r>
            <a:r>
              <a:rPr lang="en-US" sz="2000" dirty="0">
                <a:solidFill>
                  <a:srgbClr val="00B050"/>
                </a:solidFill>
                <a:latin typeface="Times New Roman" panose="02020603050405020304" pitchFamily="18" charset="0"/>
                <a:cs typeface="Times New Roman" panose="02020603050405020304" pitchFamily="18" charset="0"/>
              </a:rPr>
              <a:t> here since our marriage.</a:t>
            </a:r>
          </a:p>
          <a:p>
            <a:pPr marL="0" indent="0">
              <a:buNone/>
            </a:pPr>
            <a:r>
              <a:rPr lang="en-US" sz="2000" dirty="0">
                <a:solidFill>
                  <a:srgbClr val="00B050"/>
                </a:solidFill>
                <a:latin typeface="Times New Roman" panose="02020603050405020304" pitchFamily="18" charset="0"/>
                <a:cs typeface="Times New Roman" panose="02020603050405020304" pitchFamily="18" charset="0"/>
              </a:rPr>
              <a:t>	I'</a:t>
            </a:r>
            <a:r>
              <a:rPr lang="en-US" sz="2000" b="1" dirty="0">
                <a:solidFill>
                  <a:srgbClr val="00B050"/>
                </a:solidFill>
                <a:latin typeface="Times New Roman" panose="02020603050405020304" pitchFamily="18" charset="0"/>
                <a:cs typeface="Times New Roman" panose="02020603050405020304" pitchFamily="18" charset="0"/>
              </a:rPr>
              <a:t>ve</a:t>
            </a:r>
            <a:r>
              <a:rPr lang="en-US" sz="2000" dirty="0">
                <a:solidFill>
                  <a:srgbClr val="00B050"/>
                </a:solidFill>
                <a:latin typeface="Times New Roman" panose="02020603050405020304" pitchFamily="18" charset="0"/>
                <a:cs typeface="Times New Roman" panose="02020603050405020304" pitchFamily="18" charset="0"/>
              </a:rPr>
              <a:t> </a:t>
            </a:r>
            <a:r>
              <a:rPr lang="en-US" sz="2000" b="1" dirty="0">
                <a:solidFill>
                  <a:srgbClr val="00B050"/>
                </a:solidFill>
                <a:latin typeface="Times New Roman" panose="02020603050405020304" pitchFamily="18" charset="0"/>
                <a:cs typeface="Times New Roman" panose="02020603050405020304" pitchFamily="18" charset="0"/>
              </a:rPr>
              <a:t>been studying </a:t>
            </a:r>
            <a:r>
              <a:rPr lang="en-US" sz="2000" dirty="0">
                <a:solidFill>
                  <a:srgbClr val="00B050"/>
                </a:solidFill>
                <a:latin typeface="Times New Roman" panose="02020603050405020304" pitchFamily="18" charset="0"/>
                <a:cs typeface="Times New Roman" panose="02020603050405020304" pitchFamily="18" charset="0"/>
              </a:rPr>
              <a:t>French since last May.</a:t>
            </a:r>
          </a:p>
          <a:p>
            <a:pPr marL="0" indent="0">
              <a:buNone/>
            </a:pPr>
            <a:r>
              <a:rPr lang="en-US" sz="2000" dirty="0">
                <a:latin typeface="Times New Roman" panose="02020603050405020304" pitchFamily="18" charset="0"/>
                <a:cs typeface="Times New Roman" panose="02020603050405020304" pitchFamily="18" charset="0"/>
              </a:rPr>
              <a:t>But there may be a </a:t>
            </a:r>
            <a:r>
              <a:rPr lang="en-US" sz="2000" b="1" dirty="0">
                <a:latin typeface="Times New Roman" panose="02020603050405020304" pitchFamily="18" charset="0"/>
                <a:cs typeface="Times New Roman" panose="02020603050405020304" pitchFamily="18" charset="0"/>
              </a:rPr>
              <a:t>past</a:t>
            </a:r>
            <a:r>
              <a:rPr lang="en-US" sz="2000" dirty="0">
                <a:latin typeface="Times New Roman" panose="02020603050405020304" pitchFamily="18" charset="0"/>
                <a:cs typeface="Times New Roman" panose="02020603050405020304" pitchFamily="18" charset="0"/>
              </a:rPr>
              <a:t> tense in the </a:t>
            </a:r>
            <a:r>
              <a:rPr lang="en-US" sz="2000" b="1" dirty="0">
                <a:latin typeface="Times New Roman" panose="02020603050405020304" pitchFamily="18" charset="0"/>
                <a:cs typeface="Times New Roman" panose="02020603050405020304" pitchFamily="18" charset="0"/>
              </a:rPr>
              <a:t>time expression </a:t>
            </a:r>
            <a:r>
              <a:rPr lang="en-US" sz="2000" dirty="0">
                <a:latin typeface="Times New Roman" panose="02020603050405020304" pitchFamily="18" charset="0"/>
                <a:cs typeface="Times New Roman" panose="02020603050405020304" pitchFamily="18" charset="0"/>
              </a:rPr>
              <a:t>after since.</a:t>
            </a:r>
          </a:p>
          <a:p>
            <a:pPr marL="0" indent="0">
              <a:buNone/>
            </a:pPr>
            <a:r>
              <a:rPr lang="en-US" sz="2000" dirty="0">
                <a:solidFill>
                  <a:srgbClr val="00B050"/>
                </a:solidFill>
                <a:latin typeface="Times New Roman" panose="02020603050405020304" pitchFamily="18" charset="0"/>
                <a:cs typeface="Times New Roman" panose="02020603050405020304" pitchFamily="18" charset="0"/>
              </a:rPr>
              <a:t>	</a:t>
            </a:r>
            <a:r>
              <a:rPr lang="ro-RO" sz="2000" dirty="0">
                <a:solidFill>
                  <a:srgbClr val="00B050"/>
                </a:solidFill>
                <a:latin typeface="Times New Roman" panose="02020603050405020304" pitchFamily="18" charset="0"/>
                <a:cs typeface="Times New Roman" panose="02020603050405020304" pitchFamily="18" charset="0"/>
              </a:rPr>
              <a:t>W</a:t>
            </a:r>
            <a:r>
              <a:rPr lang="en-US" sz="2000" dirty="0" err="1">
                <a:solidFill>
                  <a:srgbClr val="00B050"/>
                </a:solidFill>
                <a:latin typeface="Times New Roman" panose="02020603050405020304" pitchFamily="18" charset="0"/>
                <a:cs typeface="Times New Roman" panose="02020603050405020304" pitchFamily="18" charset="0"/>
              </a:rPr>
              <a:t>e've</a:t>
            </a:r>
            <a:r>
              <a:rPr lang="en-US" sz="2000" dirty="0">
                <a:solidFill>
                  <a:srgbClr val="00B050"/>
                </a:solidFill>
                <a:latin typeface="Times New Roman" panose="02020603050405020304" pitchFamily="18" charset="0"/>
                <a:cs typeface="Times New Roman" panose="02020603050405020304" pitchFamily="18" charset="0"/>
              </a:rPr>
              <a:t> lived here since we </a:t>
            </a:r>
            <a:r>
              <a:rPr lang="en-US" sz="2000" b="1" dirty="0">
                <a:solidFill>
                  <a:srgbClr val="00B050"/>
                </a:solidFill>
                <a:latin typeface="Times New Roman" panose="02020603050405020304" pitchFamily="18" charset="0"/>
                <a:cs typeface="Times New Roman" panose="02020603050405020304" pitchFamily="18" charset="0"/>
              </a:rPr>
              <a:t>got</a:t>
            </a:r>
            <a:r>
              <a:rPr lang="en-US" sz="2000" dirty="0">
                <a:solidFill>
                  <a:srgbClr val="00B050"/>
                </a:solidFill>
                <a:latin typeface="Times New Roman" panose="02020603050405020304" pitchFamily="18" charset="0"/>
                <a:cs typeface="Times New Roman" panose="02020603050405020304" pitchFamily="18" charset="0"/>
              </a:rPr>
              <a:t> married.</a:t>
            </a:r>
          </a:p>
          <a:p>
            <a:pPr marL="0" indent="0">
              <a:buNone/>
            </a:pPr>
            <a:r>
              <a:rPr lang="en-US" sz="2000" dirty="0">
                <a:solidFill>
                  <a:srgbClr val="00B050"/>
                </a:solidFill>
                <a:latin typeface="Times New Roman" panose="02020603050405020304" pitchFamily="18" charset="0"/>
                <a:cs typeface="Times New Roman" panose="02020603050405020304" pitchFamily="18" charset="0"/>
              </a:rPr>
              <a:t>	</a:t>
            </a:r>
            <a:r>
              <a:rPr lang="ro-RO" sz="2000" dirty="0">
                <a:solidFill>
                  <a:srgbClr val="00B050"/>
                </a:solidFill>
                <a:latin typeface="Times New Roman" panose="02020603050405020304" pitchFamily="18" charset="0"/>
                <a:cs typeface="Times New Roman" panose="02020603050405020304" pitchFamily="18" charset="0"/>
              </a:rPr>
              <a:t>W</a:t>
            </a:r>
            <a:r>
              <a:rPr lang="en-US" sz="2000" dirty="0">
                <a:solidFill>
                  <a:srgbClr val="00B050"/>
                </a:solidFill>
                <a:latin typeface="Times New Roman" panose="02020603050405020304" pitchFamily="18" charset="0"/>
                <a:cs typeface="Times New Roman" panose="02020603050405020304" pitchFamily="18" charset="0"/>
              </a:rPr>
              <a:t>e’</a:t>
            </a:r>
            <a:r>
              <a:rPr lang="en-150" sz="2000" dirty="0">
                <a:solidFill>
                  <a:srgbClr val="00B050"/>
                </a:solidFill>
                <a:latin typeface="Times New Roman" panose="02020603050405020304" pitchFamily="18" charset="0"/>
                <a:cs typeface="Times New Roman" panose="02020603050405020304" pitchFamily="18" charset="0"/>
              </a:rPr>
              <a:t>v</a:t>
            </a:r>
            <a:r>
              <a:rPr lang="en-US" sz="2000" dirty="0">
                <a:solidFill>
                  <a:srgbClr val="00B050"/>
                </a:solidFill>
                <a:latin typeface="Times New Roman" panose="02020603050405020304" pitchFamily="18" charset="0"/>
                <a:cs typeface="Times New Roman" panose="02020603050405020304" pitchFamily="18" charset="0"/>
              </a:rPr>
              <a:t>e visited my parents every week since we </a:t>
            </a:r>
            <a:r>
              <a:rPr lang="en-US" sz="2000" b="1" dirty="0">
                <a:solidFill>
                  <a:srgbClr val="00B050"/>
                </a:solidFill>
                <a:latin typeface="Times New Roman" panose="02020603050405020304" pitchFamily="18" charset="0"/>
                <a:cs typeface="Times New Roman" panose="02020603050405020304" pitchFamily="18" charset="0"/>
              </a:rPr>
              <a:t>bought</a:t>
            </a:r>
            <a:r>
              <a:rPr lang="en-US" sz="2000" dirty="0">
                <a:solidFill>
                  <a:srgbClr val="00B050"/>
                </a:solidFill>
                <a:latin typeface="Times New Roman" panose="02020603050405020304" pitchFamily="18" charset="0"/>
                <a:cs typeface="Times New Roman" panose="02020603050405020304" pitchFamily="18" charset="0"/>
              </a:rPr>
              <a:t> the car.</a:t>
            </a:r>
          </a:p>
          <a:p>
            <a:pPr marL="0" indent="0">
              <a:buNone/>
            </a:pPr>
            <a:r>
              <a:rPr lang="ro-RO" sz="2000" dirty="0">
                <a:latin typeface="Times New Roman" panose="02020603050405020304" pitchFamily="18" charset="0"/>
                <a:cs typeface="Times New Roman" panose="02020603050405020304" pitchFamily="18" charset="0"/>
              </a:rPr>
              <a:t>A</a:t>
            </a:r>
            <a:r>
              <a:rPr lang="en-US" sz="2000"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present perfect </a:t>
            </a:r>
            <a:r>
              <a:rPr lang="en-US" sz="2000" dirty="0">
                <a:latin typeface="Times New Roman" panose="02020603050405020304" pitchFamily="18" charset="0"/>
                <a:cs typeface="Times New Roman" panose="02020603050405020304" pitchFamily="18" charset="0"/>
              </a:rPr>
              <a:t>is also possible in the time expression, to talk about </a:t>
            </a:r>
            <a:r>
              <a:rPr lang="en-US" sz="2000" b="1" dirty="0">
                <a:latin typeface="Times New Roman" panose="02020603050405020304" pitchFamily="18" charset="0"/>
                <a:cs typeface="Times New Roman" panose="02020603050405020304" pitchFamily="18" charset="0"/>
              </a:rPr>
              <a:t>continuation</a:t>
            </a:r>
            <a:r>
              <a:rPr lang="en-US" sz="2000" dirty="0">
                <a:latin typeface="Times New Roman" panose="02020603050405020304" pitchFamily="18" charset="0"/>
                <a:cs typeface="Times New Roman" panose="02020603050405020304" pitchFamily="18" charset="0"/>
              </a:rPr>
              <a:t> up to now.</a:t>
            </a:r>
          </a:p>
          <a:p>
            <a:pPr marL="0" indent="0">
              <a:buNone/>
            </a:pPr>
            <a:r>
              <a:rPr lang="en-US" sz="2000" dirty="0">
                <a:solidFill>
                  <a:srgbClr val="00B050"/>
                </a:solidFill>
                <a:latin typeface="Times New Roman" panose="02020603050405020304" pitchFamily="18" charset="0"/>
                <a:cs typeface="Times New Roman" panose="02020603050405020304" pitchFamily="18" charset="0"/>
              </a:rPr>
              <a:t>	</a:t>
            </a:r>
            <a:r>
              <a:rPr lang="ro-RO" sz="2000" dirty="0">
                <a:solidFill>
                  <a:srgbClr val="00B050"/>
                </a:solidFill>
                <a:latin typeface="Times New Roman" panose="02020603050405020304" pitchFamily="18" charset="0"/>
                <a:cs typeface="Times New Roman" panose="02020603050405020304" pitchFamily="18" charset="0"/>
              </a:rPr>
              <a:t>W</a:t>
            </a:r>
            <a:r>
              <a:rPr lang="en-US" sz="2000" dirty="0" err="1">
                <a:solidFill>
                  <a:srgbClr val="00B050"/>
                </a:solidFill>
                <a:latin typeface="Times New Roman" panose="02020603050405020304" pitchFamily="18" charset="0"/>
                <a:cs typeface="Times New Roman" panose="02020603050405020304" pitchFamily="18" charset="0"/>
              </a:rPr>
              <a:t>e've</a:t>
            </a:r>
            <a:r>
              <a:rPr lang="en-US" sz="2000" dirty="0">
                <a:solidFill>
                  <a:srgbClr val="00B050"/>
                </a:solidFill>
                <a:latin typeface="Times New Roman" panose="02020603050405020304" pitchFamily="18" charset="0"/>
                <a:cs typeface="Times New Roman" panose="02020603050405020304" pitchFamily="18" charset="0"/>
              </a:rPr>
              <a:t> lived here since </a:t>
            </a:r>
            <a:r>
              <a:rPr lang="en-US" sz="2000" b="1" dirty="0">
                <a:solidFill>
                  <a:srgbClr val="00B050"/>
                </a:solidFill>
                <a:latin typeface="Times New Roman" panose="02020603050405020304" pitchFamily="18" charset="0"/>
                <a:cs typeface="Times New Roman" panose="02020603050405020304" pitchFamily="18" charset="0"/>
              </a:rPr>
              <a:t>we've been married.</a:t>
            </a:r>
            <a:endParaRPr lang="ro-RO" sz="2000" b="1" dirty="0">
              <a:solidFill>
                <a:srgbClr val="00B050"/>
              </a:solidFill>
              <a:latin typeface="Times New Roman" panose="02020603050405020304" pitchFamily="18" charset="0"/>
              <a:cs typeface="Times New Roman" panose="02020603050405020304" pitchFamily="18" charset="0"/>
            </a:endParaRPr>
          </a:p>
          <a:p>
            <a:pPr marL="0" indent="0">
              <a:buNone/>
            </a:pPr>
            <a:r>
              <a:rPr lang="en-US" sz="2000" dirty="0">
                <a:solidFill>
                  <a:srgbClr val="00B050"/>
                </a:solidFill>
                <a:latin typeface="Times New Roman" panose="02020603050405020304" pitchFamily="18" charset="0"/>
                <a:cs typeface="Times New Roman" panose="02020603050405020304" pitchFamily="18" charset="0"/>
              </a:rPr>
              <a:t>	</a:t>
            </a:r>
            <a:r>
              <a:rPr lang="ro-RO" sz="2000" dirty="0">
                <a:solidFill>
                  <a:srgbClr val="00B050"/>
                </a:solidFill>
                <a:latin typeface="Times New Roman" panose="02020603050405020304" pitchFamily="18" charset="0"/>
                <a:cs typeface="Times New Roman" panose="02020603050405020304" pitchFamily="18" charset="0"/>
              </a:rPr>
              <a:t>W</a:t>
            </a:r>
            <a:r>
              <a:rPr lang="en-US" sz="2000" dirty="0" err="1">
                <a:solidFill>
                  <a:srgbClr val="00B050"/>
                </a:solidFill>
                <a:latin typeface="Times New Roman" panose="02020603050405020304" pitchFamily="18" charset="0"/>
                <a:cs typeface="Times New Roman" panose="02020603050405020304" pitchFamily="18" charset="0"/>
              </a:rPr>
              <a:t>e've</a:t>
            </a:r>
            <a:r>
              <a:rPr lang="en-US" sz="2000" dirty="0">
                <a:solidFill>
                  <a:srgbClr val="00B050"/>
                </a:solidFill>
                <a:latin typeface="Times New Roman" panose="02020603050405020304" pitchFamily="18" charset="0"/>
                <a:cs typeface="Times New Roman" panose="02020603050405020304" pitchFamily="18" charset="0"/>
              </a:rPr>
              <a:t> visited my parents every week since </a:t>
            </a:r>
            <a:r>
              <a:rPr lang="en-US" sz="2000" b="1" dirty="0">
                <a:solidFill>
                  <a:srgbClr val="00B050"/>
                </a:solidFill>
                <a:latin typeface="Times New Roman" panose="02020603050405020304" pitchFamily="18" charset="0"/>
                <a:cs typeface="Times New Roman" panose="02020603050405020304" pitchFamily="18" charset="0"/>
              </a:rPr>
              <a:t>we've had the car.</a:t>
            </a:r>
          </a:p>
          <a:p>
            <a:pPr marL="0" indent="0">
              <a:buNone/>
            </a:pPr>
            <a:r>
              <a:rPr lang="ro-RO" sz="2000" dirty="0">
                <a:latin typeface="Times New Roman" panose="02020603050405020304" pitchFamily="18" charset="0"/>
                <a:cs typeface="Times New Roman" panose="02020603050405020304" pitchFamily="18" charset="0"/>
              </a:rPr>
              <a:t>A</a:t>
            </a:r>
            <a:r>
              <a:rPr lang="en-US" sz="2000" dirty="0" err="1">
                <a:latin typeface="Times New Roman" panose="02020603050405020304" pitchFamily="18" charset="0"/>
                <a:cs typeface="Times New Roman" panose="02020603050405020304" pitchFamily="18" charset="0"/>
              </a:rPr>
              <a:t>nd</a:t>
            </a:r>
            <a:r>
              <a:rPr lang="en-US" sz="2000" dirty="0">
                <a:latin typeface="Times New Roman" panose="02020603050405020304" pitchFamily="18" charset="0"/>
                <a:cs typeface="Times New Roman" panose="02020603050405020304" pitchFamily="18" charset="0"/>
              </a:rPr>
              <a:t> a </a:t>
            </a:r>
            <a:r>
              <a:rPr lang="en-US" sz="2000" b="1" dirty="0">
                <a:latin typeface="Times New Roman" panose="02020603050405020304" pitchFamily="18" charset="0"/>
                <a:cs typeface="Times New Roman" panose="02020603050405020304" pitchFamily="18" charset="0"/>
              </a:rPr>
              <a:t>present</a:t>
            </a:r>
            <a:r>
              <a:rPr lang="en-US" sz="2000" dirty="0">
                <a:latin typeface="Times New Roman" panose="02020603050405020304" pitchFamily="18" charset="0"/>
                <a:cs typeface="Times New Roman" panose="02020603050405020304" pitchFamily="18" charset="0"/>
              </a:rPr>
              <a:t> tense is sometimes used in the main part of the sentence, especially </a:t>
            </a:r>
            <a:r>
              <a:rPr lang="en-US" sz="2000" b="1" dirty="0">
                <a:latin typeface="Times New Roman" panose="02020603050405020304" pitchFamily="18" charset="0"/>
                <a:cs typeface="Times New Roman" panose="02020603050405020304" pitchFamily="18" charset="0"/>
              </a:rPr>
              <a:t>to </a:t>
            </a:r>
            <a:r>
              <a:rPr lang="en-US" sz="2000" b="1" dirty="0" err="1">
                <a:latin typeface="Times New Roman" panose="02020603050405020304" pitchFamily="18" charset="0"/>
                <a:cs typeface="Times New Roman" panose="02020603050405020304" pitchFamily="18" charset="0"/>
              </a:rPr>
              <a:t>emphasise</a:t>
            </a:r>
            <a:r>
              <a:rPr lang="en-US" sz="2000" b="1" dirty="0">
                <a:latin typeface="Times New Roman" panose="02020603050405020304" pitchFamily="18" charset="0"/>
                <a:cs typeface="Times New Roman" panose="02020603050405020304" pitchFamily="18" charset="0"/>
              </a:rPr>
              <a:t> changes</a:t>
            </a:r>
            <a:r>
              <a:rPr lang="en-US" sz="2000" dirty="0">
                <a:latin typeface="Times New Roman" panose="02020603050405020304" pitchFamily="18" charset="0"/>
                <a:cs typeface="Times New Roman" panose="02020603050405020304" pitchFamily="18" charset="0"/>
              </a:rPr>
              <a:t>.</a:t>
            </a:r>
          </a:p>
          <a:p>
            <a:pPr marL="0" indent="0">
              <a:buNone/>
            </a:pPr>
            <a:r>
              <a:rPr lang="en-US" sz="2000" dirty="0">
                <a:solidFill>
                  <a:srgbClr val="00B050"/>
                </a:solidFill>
                <a:latin typeface="Times New Roman" panose="02020603050405020304" pitchFamily="18" charset="0"/>
                <a:cs typeface="Times New Roman" panose="02020603050405020304" pitchFamily="18" charset="0"/>
              </a:rPr>
              <a:t>	</a:t>
            </a:r>
            <a:r>
              <a:rPr lang="ro-RO" sz="2000" dirty="0">
                <a:solidFill>
                  <a:srgbClr val="00B050"/>
                </a:solidFill>
                <a:latin typeface="Times New Roman" panose="02020603050405020304" pitchFamily="18" charset="0"/>
                <a:cs typeface="Times New Roman" panose="02020603050405020304" pitchFamily="18" charset="0"/>
              </a:rPr>
              <a:t>Y</a:t>
            </a:r>
            <a:r>
              <a:rPr lang="en-US" sz="2000" dirty="0" err="1">
                <a:solidFill>
                  <a:srgbClr val="00B050"/>
                </a:solidFill>
                <a:latin typeface="Times New Roman" panose="02020603050405020304" pitchFamily="18" charset="0"/>
                <a:cs typeface="Times New Roman" panose="02020603050405020304" pitchFamily="18" charset="0"/>
              </a:rPr>
              <a:t>ou'</a:t>
            </a:r>
            <a:r>
              <a:rPr lang="en-US" sz="2000" b="1" dirty="0" err="1">
                <a:solidFill>
                  <a:srgbClr val="00B050"/>
                </a:solidFill>
                <a:latin typeface="Times New Roman" panose="02020603050405020304" pitchFamily="18" charset="0"/>
                <a:cs typeface="Times New Roman" panose="02020603050405020304" pitchFamily="18" charset="0"/>
              </a:rPr>
              <a:t>re</a:t>
            </a:r>
            <a:r>
              <a:rPr lang="en-US" sz="2000" dirty="0">
                <a:solidFill>
                  <a:srgbClr val="00B050"/>
                </a:solidFill>
                <a:latin typeface="Times New Roman" panose="02020603050405020304" pitchFamily="18" charset="0"/>
                <a:cs typeface="Times New Roman" panose="02020603050405020304" pitchFamily="18" charset="0"/>
              </a:rPr>
              <a:t> </a:t>
            </a:r>
            <a:r>
              <a:rPr lang="en-US" sz="2000" b="1" dirty="0">
                <a:solidFill>
                  <a:srgbClr val="00B050"/>
                </a:solidFill>
                <a:latin typeface="Times New Roman" panose="02020603050405020304" pitchFamily="18" charset="0"/>
                <a:cs typeface="Times New Roman" panose="02020603050405020304" pitchFamily="18" charset="0"/>
              </a:rPr>
              <a:t>looking</a:t>
            </a:r>
            <a:r>
              <a:rPr lang="en-US" sz="2000" dirty="0">
                <a:solidFill>
                  <a:srgbClr val="00B050"/>
                </a:solidFill>
                <a:latin typeface="Times New Roman" panose="02020603050405020304" pitchFamily="18" charset="0"/>
                <a:cs typeface="Times New Roman" panose="02020603050405020304" pitchFamily="18" charset="0"/>
              </a:rPr>
              <a:t> much better since your operation.</a:t>
            </a:r>
            <a:endParaRPr lang="ro-RO" sz="2000"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05517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D7D36-E4F3-4121-A626-5AAD108A8160}"/>
              </a:ext>
            </a:extLst>
          </p:cNvPr>
          <p:cNvSpPr>
            <a:spLocks noGrp="1"/>
          </p:cNvSpPr>
          <p:nvPr>
            <p:ph type="title"/>
          </p:nvPr>
        </p:nvSpPr>
        <p:spPr>
          <a:xfrm>
            <a:off x="626752" y="439394"/>
            <a:ext cx="10646229" cy="772549"/>
          </a:xfrm>
        </p:spPr>
        <p:txBody>
          <a:bodyPr>
            <a:normAutofit fontScale="90000"/>
          </a:bodyPr>
          <a:lstStyle/>
          <a:p>
            <a:r>
              <a:rPr lang="ro-RO" dirty="0">
                <a:latin typeface="Times New Roman" panose="02020603050405020304" pitchFamily="18" charset="0"/>
                <a:cs typeface="Times New Roman" panose="02020603050405020304" pitchFamily="18" charset="0"/>
              </a:rPr>
              <a:t>More </a:t>
            </a:r>
            <a:r>
              <a:rPr lang="ro-RO" dirty="0" err="1">
                <a:latin typeface="Times New Roman" panose="02020603050405020304" pitchFamily="18" charset="0"/>
                <a:cs typeface="Times New Roman" panose="02020603050405020304" pitchFamily="18" charset="0"/>
              </a:rPr>
              <a:t>about</a:t>
            </a:r>
            <a:r>
              <a:rPr lang="ro-RO" dirty="0">
                <a:latin typeface="Times New Roman" panose="02020603050405020304" pitchFamily="18" charset="0"/>
                <a:cs typeface="Times New Roman" panose="02020603050405020304" pitchFamily="18" charset="0"/>
              </a:rPr>
              <a:t> </a:t>
            </a:r>
            <a:r>
              <a:rPr lang="ro-RO" dirty="0" err="1">
                <a:latin typeface="Times New Roman" panose="02020603050405020304" pitchFamily="18" charset="0"/>
                <a:cs typeface="Times New Roman" panose="02020603050405020304" pitchFamily="18" charset="0"/>
              </a:rPr>
              <a:t>the</a:t>
            </a:r>
            <a:r>
              <a:rPr lang="ro-RO" dirty="0">
                <a:latin typeface="Times New Roman" panose="02020603050405020304" pitchFamily="18" charset="0"/>
                <a:cs typeface="Times New Roman" panose="02020603050405020304" pitchFamily="18" charset="0"/>
              </a:rPr>
              <a:t> </a:t>
            </a:r>
            <a:r>
              <a:rPr lang="ro-RO" b="1" dirty="0" err="1">
                <a:latin typeface="Times New Roman" panose="02020603050405020304" pitchFamily="18" charset="0"/>
                <a:cs typeface="Times New Roman" panose="02020603050405020304" pitchFamily="18" charset="0"/>
              </a:rPr>
              <a:t>present</a:t>
            </a:r>
            <a:r>
              <a:rPr lang="ro-RO" dirty="0">
                <a:latin typeface="Times New Roman" panose="02020603050405020304" pitchFamily="18" charset="0"/>
                <a:cs typeface="Times New Roman" panose="02020603050405020304" pitchFamily="18" charset="0"/>
              </a:rPr>
              <a:t> </a:t>
            </a:r>
            <a:r>
              <a:rPr lang="ro-RO" b="1" dirty="0">
                <a:latin typeface="Times New Roman" panose="02020603050405020304" pitchFamily="18" charset="0"/>
                <a:cs typeface="Times New Roman" panose="02020603050405020304" pitchFamily="18" charset="0"/>
              </a:rPr>
              <a:t>perfect</a:t>
            </a:r>
            <a:r>
              <a:rPr lang="ro-RO" dirty="0">
                <a:latin typeface="Times New Roman" panose="02020603050405020304" pitchFamily="18" charset="0"/>
                <a:cs typeface="Times New Roman" panose="02020603050405020304" pitchFamily="18" charset="0"/>
              </a:rPr>
              <a:t> </a:t>
            </a:r>
            <a:r>
              <a:rPr lang="ro-RO" b="1" dirty="0" err="1">
                <a:latin typeface="Times New Roman" panose="02020603050405020304" pitchFamily="18" charset="0"/>
                <a:cs typeface="Times New Roman" panose="02020603050405020304" pitchFamily="18" charset="0"/>
              </a:rPr>
              <a:t>progressive</a:t>
            </a:r>
            <a:endParaRPr lang="ro-RO"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1D6CEE5-72F1-486A-9D18-5D7D1ECAA51B}"/>
              </a:ext>
            </a:extLst>
          </p:cNvPr>
          <p:cNvSpPr>
            <a:spLocks noGrp="1"/>
          </p:cNvSpPr>
          <p:nvPr>
            <p:ph idx="1"/>
          </p:nvPr>
        </p:nvSpPr>
        <p:spPr>
          <a:xfrm>
            <a:off x="478971" y="1211943"/>
            <a:ext cx="11266715" cy="5275943"/>
          </a:xfrm>
        </p:spPr>
        <p:txBody>
          <a:bodyPr>
            <a:normAutofit/>
          </a:bodyPr>
          <a:lstStyle/>
          <a:p>
            <a:pPr marL="0" indent="0">
              <a:buNone/>
            </a:pPr>
            <a:r>
              <a:rPr lang="en-US" sz="2000" b="1" dirty="0">
                <a:solidFill>
                  <a:srgbClr val="0070C0"/>
                </a:solidFill>
                <a:latin typeface="Times New Roman" panose="02020603050405020304" pitchFamily="18" charset="0"/>
                <a:cs typeface="Times New Roman" panose="02020603050405020304" pitchFamily="18" charset="0"/>
              </a:rPr>
              <a:t>progressive or simple</a:t>
            </a:r>
            <a:r>
              <a:rPr lang="en-US" sz="2000" dirty="0">
                <a:latin typeface="Times New Roman" panose="02020603050405020304" pitchFamily="18" charset="0"/>
                <a:cs typeface="Times New Roman" panose="02020603050405020304" pitchFamily="18" charset="0"/>
              </a:rPr>
              <a:t>? The </a:t>
            </a:r>
            <a:r>
              <a:rPr lang="en-US" sz="2000" b="1" dirty="0">
                <a:latin typeface="Times New Roman" panose="02020603050405020304" pitchFamily="18" charset="0"/>
                <a:cs typeface="Times New Roman" panose="02020603050405020304" pitchFamily="18" charset="0"/>
              </a:rPr>
              <a:t>present perfect progressive </a:t>
            </a:r>
            <a:r>
              <a:rPr lang="en-US" sz="2000" dirty="0">
                <a:latin typeface="Times New Roman" panose="02020603050405020304" pitchFamily="18" charset="0"/>
                <a:cs typeface="Times New Roman" panose="02020603050405020304" pitchFamily="18" charset="0"/>
              </a:rPr>
              <a:t>is normal </a:t>
            </a:r>
            <a:r>
              <a:rPr lang="ro-RO" sz="2000" dirty="0">
                <a:latin typeface="Times New Roman" panose="02020603050405020304" pitchFamily="18" charset="0"/>
                <a:cs typeface="Times New Roman" panose="02020603050405020304" pitchFamily="18" charset="0"/>
              </a:rPr>
              <a:t>w</a:t>
            </a:r>
            <a:r>
              <a:rPr lang="en-US" sz="2000" dirty="0">
                <a:latin typeface="Times New Roman" panose="02020603050405020304" pitchFamily="18" charset="0"/>
                <a:cs typeface="Times New Roman" panose="02020603050405020304" pitchFamily="18" charset="0"/>
              </a:rPr>
              <a:t>hen we are talking about</a:t>
            </a:r>
            <a:r>
              <a:rPr lang="ro-RO" sz="2000"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temporary</a:t>
            </a:r>
            <a:r>
              <a:rPr lang="en-US" sz="2000" dirty="0">
                <a:latin typeface="Times New Roman" panose="02020603050405020304" pitchFamily="18" charset="0"/>
                <a:cs typeface="Times New Roman" panose="02020603050405020304" pitchFamily="18" charset="0"/>
              </a:rPr>
              <a:t> actions and situations continuing </a:t>
            </a:r>
            <a:r>
              <a:rPr lang="en-US" sz="2000" b="1" dirty="0">
                <a:latin typeface="Times New Roman" panose="02020603050405020304" pitchFamily="18" charset="0"/>
                <a:cs typeface="Times New Roman" panose="02020603050405020304" pitchFamily="18" charset="0"/>
              </a:rPr>
              <a:t>up to now</a:t>
            </a:r>
            <a:r>
              <a:rPr lang="en-US" sz="2000" dirty="0">
                <a:latin typeface="Times New Roman" panose="02020603050405020304" pitchFamily="18" charset="0"/>
                <a:cs typeface="Times New Roman" panose="02020603050405020304" pitchFamily="18" charset="0"/>
              </a:rPr>
              <a:t>.</a:t>
            </a:r>
          </a:p>
          <a:p>
            <a:pPr marL="0" indent="0">
              <a:buNone/>
            </a:pPr>
            <a:r>
              <a:rPr lang="en-US" sz="2000" dirty="0">
                <a:solidFill>
                  <a:srgbClr val="00B050"/>
                </a:solidFill>
                <a:latin typeface="Times New Roman" panose="02020603050405020304" pitchFamily="18" charset="0"/>
                <a:cs typeface="Times New Roman" panose="02020603050405020304" pitchFamily="18" charset="0"/>
              </a:rPr>
              <a:t>	It'</a:t>
            </a:r>
            <a:r>
              <a:rPr lang="en-US" sz="2000" b="1" dirty="0">
                <a:solidFill>
                  <a:srgbClr val="00B050"/>
                </a:solidFill>
                <a:latin typeface="Times New Roman" panose="02020603050405020304" pitchFamily="18" charset="0"/>
                <a:cs typeface="Times New Roman" panose="02020603050405020304" pitchFamily="18" charset="0"/>
              </a:rPr>
              <a:t>s</a:t>
            </a:r>
            <a:r>
              <a:rPr lang="en-US" sz="2000" dirty="0">
                <a:solidFill>
                  <a:srgbClr val="00B050"/>
                </a:solidFill>
                <a:latin typeface="Times New Roman" panose="02020603050405020304" pitchFamily="18" charset="0"/>
                <a:cs typeface="Times New Roman" panose="02020603050405020304" pitchFamily="18" charset="0"/>
              </a:rPr>
              <a:t> </a:t>
            </a:r>
            <a:r>
              <a:rPr lang="en-US" sz="2000" b="1" dirty="0">
                <a:solidFill>
                  <a:srgbClr val="00B050"/>
                </a:solidFill>
                <a:latin typeface="Times New Roman" panose="02020603050405020304" pitchFamily="18" charset="0"/>
                <a:cs typeface="Times New Roman" panose="02020603050405020304" pitchFamily="18" charset="0"/>
              </a:rPr>
              <a:t>been raining </a:t>
            </a:r>
            <a:r>
              <a:rPr lang="en-US" sz="2000" dirty="0">
                <a:solidFill>
                  <a:srgbClr val="00B050"/>
                </a:solidFill>
                <a:latin typeface="Times New Roman" panose="02020603050405020304" pitchFamily="18" charset="0"/>
                <a:cs typeface="Times New Roman" panose="02020603050405020304" pitchFamily="18" charset="0"/>
              </a:rPr>
              <a:t>all week. Granny'</a:t>
            </a:r>
            <a:r>
              <a:rPr lang="en-US" sz="2000" b="1" dirty="0">
                <a:solidFill>
                  <a:srgbClr val="00B050"/>
                </a:solidFill>
                <a:latin typeface="Times New Roman" panose="02020603050405020304" pitchFamily="18" charset="0"/>
                <a:cs typeface="Times New Roman" panose="02020603050405020304" pitchFamily="18" charset="0"/>
              </a:rPr>
              <a:t>s</a:t>
            </a:r>
            <a:r>
              <a:rPr lang="en-US" sz="2000" dirty="0">
                <a:solidFill>
                  <a:srgbClr val="00B050"/>
                </a:solidFill>
                <a:latin typeface="Times New Roman" panose="02020603050405020304" pitchFamily="18" charset="0"/>
                <a:cs typeface="Times New Roman" panose="02020603050405020304" pitchFamily="18" charset="0"/>
              </a:rPr>
              <a:t> </a:t>
            </a:r>
            <a:r>
              <a:rPr lang="en-US" sz="2000" b="1" dirty="0">
                <a:solidFill>
                  <a:srgbClr val="00B050"/>
                </a:solidFill>
                <a:latin typeface="Times New Roman" panose="02020603050405020304" pitchFamily="18" charset="0"/>
                <a:cs typeface="Times New Roman" panose="02020603050405020304" pitchFamily="18" charset="0"/>
              </a:rPr>
              <a:t>been staying </a:t>
            </a:r>
            <a:r>
              <a:rPr lang="en-US" sz="2000" dirty="0">
                <a:solidFill>
                  <a:srgbClr val="00B050"/>
                </a:solidFill>
                <a:latin typeface="Times New Roman" panose="02020603050405020304" pitchFamily="18" charset="0"/>
                <a:cs typeface="Times New Roman" panose="02020603050405020304" pitchFamily="18" charset="0"/>
              </a:rPr>
              <a:t>with us since Easter.</a:t>
            </a:r>
          </a:p>
          <a:p>
            <a:pPr marL="0" indent="0">
              <a:buNone/>
            </a:pPr>
            <a:r>
              <a:rPr lang="en-US" sz="2000" dirty="0">
                <a:latin typeface="Times New Roman" panose="02020603050405020304" pitchFamily="18" charset="0"/>
                <a:cs typeface="Times New Roman" panose="02020603050405020304" pitchFamily="18" charset="0"/>
              </a:rPr>
              <a:t>The </a:t>
            </a:r>
            <a:r>
              <a:rPr lang="en-US" sz="2000" b="1" dirty="0">
                <a:latin typeface="Times New Roman" panose="02020603050405020304" pitchFamily="18" charset="0"/>
                <a:cs typeface="Times New Roman" panose="02020603050405020304" pitchFamily="18" charset="0"/>
              </a:rPr>
              <a:t>present perfect progressive </a:t>
            </a:r>
            <a:r>
              <a:rPr lang="en-US" sz="2000" dirty="0">
                <a:latin typeface="Times New Roman" panose="02020603050405020304" pitchFamily="18" charset="0"/>
                <a:cs typeface="Times New Roman" panose="02020603050405020304" pitchFamily="18" charset="0"/>
              </a:rPr>
              <a:t>can also be used for </a:t>
            </a:r>
            <a:r>
              <a:rPr lang="en-US" sz="2000" b="1" dirty="0">
                <a:latin typeface="Times New Roman" panose="02020603050405020304" pitchFamily="18" charset="0"/>
                <a:cs typeface="Times New Roman" panose="02020603050405020304" pitchFamily="18" charset="0"/>
              </a:rPr>
              <a:t>longer, more permanent </a:t>
            </a:r>
            <a:r>
              <a:rPr lang="en-US" sz="2000" dirty="0">
                <a:latin typeface="Times New Roman" panose="02020603050405020304" pitchFamily="18" charset="0"/>
                <a:cs typeface="Times New Roman" panose="02020603050405020304" pitchFamily="18" charset="0"/>
              </a:rPr>
              <a:t>situations,</a:t>
            </a:r>
            <a:r>
              <a:rPr lang="en-150"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especially when the </a:t>
            </a:r>
            <a:r>
              <a:rPr lang="en-US" sz="2000" b="1" dirty="0">
                <a:latin typeface="Times New Roman" panose="02020603050405020304" pitchFamily="18" charset="0"/>
                <a:cs typeface="Times New Roman" panose="02020603050405020304" pitchFamily="18" charset="0"/>
              </a:rPr>
              <a:t>emphasis is on activity or change.</a:t>
            </a:r>
          </a:p>
          <a:p>
            <a:pPr marL="0" indent="0">
              <a:buNone/>
            </a:pPr>
            <a:r>
              <a:rPr lang="en-US" sz="2000" dirty="0">
                <a:solidFill>
                  <a:srgbClr val="00B050"/>
                </a:solidFill>
                <a:latin typeface="Times New Roman" panose="02020603050405020304" pitchFamily="18" charset="0"/>
                <a:cs typeface="Times New Roman" panose="02020603050405020304" pitchFamily="18" charset="0"/>
              </a:rPr>
              <a:t>	The Dutch </a:t>
            </a:r>
            <a:r>
              <a:rPr lang="en-US" sz="2000" b="1" dirty="0">
                <a:solidFill>
                  <a:srgbClr val="00B050"/>
                </a:solidFill>
                <a:latin typeface="Times New Roman" panose="02020603050405020304" pitchFamily="18" charset="0"/>
                <a:cs typeface="Times New Roman" panose="02020603050405020304" pitchFamily="18" charset="0"/>
              </a:rPr>
              <a:t>have been reclaiming </a:t>
            </a:r>
            <a:r>
              <a:rPr lang="en-US" sz="2000" dirty="0">
                <a:solidFill>
                  <a:srgbClr val="00B050"/>
                </a:solidFill>
                <a:latin typeface="Times New Roman" panose="02020603050405020304" pitchFamily="18" charset="0"/>
                <a:cs typeface="Times New Roman" panose="02020603050405020304" pitchFamily="18" charset="0"/>
              </a:rPr>
              <a:t>land from the sea for centuries.</a:t>
            </a:r>
          </a:p>
          <a:p>
            <a:pPr marL="0" indent="0">
              <a:buNone/>
            </a:pPr>
            <a:r>
              <a:rPr lang="en-US" sz="2000" dirty="0">
                <a:solidFill>
                  <a:srgbClr val="00B050"/>
                </a:solidFill>
                <a:latin typeface="Times New Roman" panose="02020603050405020304" pitchFamily="18" charset="0"/>
                <a:cs typeface="Times New Roman" panose="02020603050405020304" pitchFamily="18" charset="0"/>
              </a:rPr>
              <a:t>	The universe </a:t>
            </a:r>
            <a:r>
              <a:rPr lang="en-US" sz="2000" b="1" dirty="0">
                <a:solidFill>
                  <a:srgbClr val="00B050"/>
                </a:solidFill>
                <a:latin typeface="Times New Roman" panose="02020603050405020304" pitchFamily="18" charset="0"/>
                <a:cs typeface="Times New Roman" panose="02020603050405020304" pitchFamily="18" charset="0"/>
              </a:rPr>
              <a:t>has been expanding </a:t>
            </a:r>
            <a:r>
              <a:rPr lang="en-US" sz="2000" dirty="0">
                <a:solidFill>
                  <a:srgbClr val="00B050"/>
                </a:solidFill>
                <a:latin typeface="Times New Roman" panose="02020603050405020304" pitchFamily="18" charset="0"/>
                <a:cs typeface="Times New Roman" panose="02020603050405020304" pitchFamily="18" charset="0"/>
              </a:rPr>
              <a:t>steadily since its origin.</a:t>
            </a:r>
          </a:p>
          <a:p>
            <a:pPr marL="0" indent="0">
              <a:buNone/>
            </a:pPr>
            <a:r>
              <a:rPr lang="en-US" sz="2000" dirty="0">
                <a:latin typeface="Times New Roman" panose="02020603050405020304" pitchFamily="18" charset="0"/>
                <a:cs typeface="Times New Roman" panose="02020603050405020304" pitchFamily="18" charset="0"/>
              </a:rPr>
              <a:t>However, we often prefer a </a:t>
            </a:r>
            <a:r>
              <a:rPr lang="en-US" sz="2000" b="1" dirty="0">
                <a:latin typeface="Times New Roman" panose="02020603050405020304" pitchFamily="18" charset="0"/>
                <a:cs typeface="Times New Roman" panose="02020603050405020304" pitchFamily="18" charset="0"/>
              </a:rPr>
              <a:t>simple present perfect </a:t>
            </a:r>
            <a:r>
              <a:rPr lang="en-US" sz="2000" dirty="0">
                <a:latin typeface="Times New Roman" panose="02020603050405020304" pitchFamily="18" charset="0"/>
                <a:cs typeface="Times New Roman" panose="02020603050405020304" pitchFamily="18" charset="0"/>
              </a:rPr>
              <a:t>in these cases, especially when we are talking about </a:t>
            </a:r>
            <a:r>
              <a:rPr lang="en-US" sz="2000" b="1" dirty="0">
                <a:latin typeface="Times New Roman" panose="02020603050405020304" pitchFamily="18" charset="0"/>
                <a:cs typeface="Times New Roman" panose="02020603050405020304" pitchFamily="18" charset="0"/>
              </a:rPr>
              <a:t>unchanging states </a:t>
            </a:r>
            <a:r>
              <a:rPr lang="en-US" sz="2000" dirty="0">
                <a:latin typeface="Times New Roman" panose="02020603050405020304" pitchFamily="18" charset="0"/>
                <a:cs typeface="Times New Roman" panose="02020603050405020304" pitchFamily="18" charset="0"/>
              </a:rPr>
              <a:t>rather than actions</a:t>
            </a:r>
            <a:r>
              <a:rPr lang="ro-RO" sz="2000"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Compare:</a:t>
            </a:r>
          </a:p>
          <a:p>
            <a:pPr marL="0" indent="0">
              <a:buNone/>
            </a:pPr>
            <a:r>
              <a:rPr lang="en-US" sz="2000" dirty="0">
                <a:solidFill>
                  <a:srgbClr val="00B050"/>
                </a:solidFill>
                <a:latin typeface="Times New Roman" panose="02020603050405020304" pitchFamily="18" charset="0"/>
                <a:cs typeface="Times New Roman" panose="02020603050405020304" pitchFamily="18" charset="0"/>
              </a:rPr>
              <a:t>	I'</a:t>
            </a:r>
            <a:r>
              <a:rPr lang="en-US" sz="2000" b="1" dirty="0">
                <a:solidFill>
                  <a:srgbClr val="00B050"/>
                </a:solidFill>
                <a:latin typeface="Times New Roman" panose="02020603050405020304" pitchFamily="18" charset="0"/>
                <a:cs typeface="Times New Roman" panose="02020603050405020304" pitchFamily="18" charset="0"/>
              </a:rPr>
              <a:t>ve</a:t>
            </a:r>
            <a:r>
              <a:rPr lang="en-US" sz="2000" dirty="0">
                <a:solidFill>
                  <a:srgbClr val="00B050"/>
                </a:solidFill>
                <a:latin typeface="Times New Roman" panose="02020603050405020304" pitchFamily="18" charset="0"/>
                <a:cs typeface="Times New Roman" panose="02020603050405020304" pitchFamily="18" charset="0"/>
              </a:rPr>
              <a:t> </a:t>
            </a:r>
            <a:r>
              <a:rPr lang="en-US" sz="2000" b="1" dirty="0">
                <a:solidFill>
                  <a:srgbClr val="00B050"/>
                </a:solidFill>
                <a:latin typeface="Times New Roman" panose="02020603050405020304" pitchFamily="18" charset="0"/>
                <a:cs typeface="Times New Roman" panose="02020603050405020304" pitchFamily="18" charset="0"/>
              </a:rPr>
              <a:t>been</a:t>
            </a:r>
            <a:r>
              <a:rPr lang="en-US" sz="2000" dirty="0">
                <a:solidFill>
                  <a:srgbClr val="00B050"/>
                </a:solidFill>
                <a:latin typeface="Times New Roman" panose="02020603050405020304" pitchFamily="18" charset="0"/>
                <a:cs typeface="Times New Roman" panose="02020603050405020304" pitchFamily="18" charset="0"/>
              </a:rPr>
              <a:t> </a:t>
            </a:r>
            <a:r>
              <a:rPr lang="en-US" sz="2000" b="1" dirty="0">
                <a:solidFill>
                  <a:srgbClr val="00B050"/>
                </a:solidFill>
                <a:latin typeface="Times New Roman" panose="02020603050405020304" pitchFamily="18" charset="0"/>
                <a:cs typeface="Times New Roman" panose="02020603050405020304" pitchFamily="18" charset="0"/>
              </a:rPr>
              <a:t>living</a:t>
            </a:r>
            <a:r>
              <a:rPr lang="en-US" sz="2000" dirty="0">
                <a:solidFill>
                  <a:srgbClr val="00B050"/>
                </a:solidFill>
                <a:latin typeface="Times New Roman" panose="02020603050405020304" pitchFamily="18" charset="0"/>
                <a:cs typeface="Times New Roman" panose="02020603050405020304" pitchFamily="18" charset="0"/>
              </a:rPr>
              <a:t> here since August.</a:t>
            </a:r>
          </a:p>
          <a:p>
            <a:pPr marL="0" indent="0">
              <a:buNone/>
            </a:pPr>
            <a:r>
              <a:rPr lang="en-US" sz="2000" dirty="0">
                <a:solidFill>
                  <a:srgbClr val="00B050"/>
                </a:solidFill>
                <a:latin typeface="Times New Roman" panose="02020603050405020304" pitchFamily="18" charset="0"/>
                <a:cs typeface="Times New Roman" panose="02020603050405020304" pitchFamily="18" charset="0"/>
              </a:rPr>
              <a:t>	I'</a:t>
            </a:r>
            <a:r>
              <a:rPr lang="en-US" sz="2000" b="1" dirty="0">
                <a:solidFill>
                  <a:srgbClr val="00B050"/>
                </a:solidFill>
                <a:latin typeface="Times New Roman" panose="02020603050405020304" pitchFamily="18" charset="0"/>
                <a:cs typeface="Times New Roman" panose="02020603050405020304" pitchFamily="18" charset="0"/>
              </a:rPr>
              <a:t>ve lived </a:t>
            </a:r>
            <a:r>
              <a:rPr lang="en-US" sz="2000" dirty="0">
                <a:solidFill>
                  <a:srgbClr val="00B050"/>
                </a:solidFill>
                <a:latin typeface="Times New Roman" panose="02020603050405020304" pitchFamily="18" charset="0"/>
                <a:cs typeface="Times New Roman" panose="02020603050405020304" pitchFamily="18" charset="0"/>
              </a:rPr>
              <a:t>in this village all my life.</a:t>
            </a:r>
          </a:p>
          <a:p>
            <a:pPr marL="0" indent="0">
              <a:buNone/>
            </a:pPr>
            <a:r>
              <a:rPr lang="en-US" sz="2000" b="1" dirty="0">
                <a:solidFill>
                  <a:srgbClr val="00B050"/>
                </a:solidFill>
                <a:latin typeface="Times New Roman" panose="02020603050405020304" pitchFamily="18" charset="0"/>
                <a:cs typeface="Times New Roman" panose="02020603050405020304" pitchFamily="18" charset="0"/>
              </a:rPr>
              <a:t>	</a:t>
            </a:r>
            <a:r>
              <a:rPr lang="en-US" sz="2000" dirty="0">
                <a:solidFill>
                  <a:srgbClr val="00B050"/>
                </a:solidFill>
                <a:latin typeface="Times New Roman" panose="02020603050405020304" pitchFamily="18" charset="0"/>
                <a:cs typeface="Times New Roman" panose="02020603050405020304" pitchFamily="18" charset="0"/>
              </a:rPr>
              <a:t>Lucy</a:t>
            </a:r>
            <a:r>
              <a:rPr lang="en-US" sz="2000" b="1" dirty="0">
                <a:solidFill>
                  <a:srgbClr val="00B050"/>
                </a:solidFill>
                <a:latin typeface="Times New Roman" panose="02020603050405020304" pitchFamily="18" charset="0"/>
                <a:cs typeface="Times New Roman" panose="02020603050405020304" pitchFamily="18" charset="0"/>
              </a:rPr>
              <a:t>'s been covering </a:t>
            </a:r>
            <a:r>
              <a:rPr lang="en-US" sz="2000" dirty="0">
                <a:solidFill>
                  <a:srgbClr val="00B050"/>
                </a:solidFill>
                <a:latin typeface="Times New Roman" panose="02020603050405020304" pitchFamily="18" charset="0"/>
                <a:cs typeface="Times New Roman" panose="02020603050405020304" pitchFamily="18" charset="0"/>
              </a:rPr>
              <a:t>cushions all </a:t>
            </a:r>
            <a:r>
              <a:rPr lang="en-US" sz="2000" dirty="0" err="1">
                <a:solidFill>
                  <a:srgbClr val="00B050"/>
                </a:solidFill>
                <a:latin typeface="Times New Roman" panose="02020603050405020304" pitchFamily="18" charset="0"/>
                <a:cs typeface="Times New Roman" panose="02020603050405020304" pitchFamily="18" charset="0"/>
              </a:rPr>
              <a:t>af</a:t>
            </a:r>
            <a:r>
              <a:rPr lang="ro-RO" sz="2000" dirty="0">
                <a:solidFill>
                  <a:srgbClr val="00B050"/>
                </a:solidFill>
                <a:latin typeface="Times New Roman" panose="02020603050405020304" pitchFamily="18" charset="0"/>
                <a:cs typeface="Times New Roman" panose="02020603050405020304" pitchFamily="18" charset="0"/>
              </a:rPr>
              <a:t>t</a:t>
            </a:r>
            <a:r>
              <a:rPr lang="en-US" sz="2000" dirty="0" err="1">
                <a:solidFill>
                  <a:srgbClr val="00B050"/>
                </a:solidFill>
                <a:latin typeface="Times New Roman" panose="02020603050405020304" pitchFamily="18" charset="0"/>
                <a:cs typeface="Times New Roman" panose="02020603050405020304" pitchFamily="18" charset="0"/>
              </a:rPr>
              <a:t>ernoon</a:t>
            </a:r>
            <a:r>
              <a:rPr lang="ro-RO" sz="2000" dirty="0">
                <a:solidFill>
                  <a:srgbClr val="00B050"/>
                </a:solidFill>
                <a:latin typeface="Times New Roman" panose="02020603050405020304" pitchFamily="18" charset="0"/>
                <a:cs typeface="Times New Roman" panose="02020603050405020304" pitchFamily="18" charset="0"/>
              </a:rPr>
              <a:t>.</a:t>
            </a:r>
            <a:endParaRPr lang="en-US" sz="2000" dirty="0">
              <a:solidFill>
                <a:srgbClr val="00B050"/>
              </a:solidFill>
              <a:latin typeface="Times New Roman" panose="02020603050405020304" pitchFamily="18" charset="0"/>
              <a:cs typeface="Times New Roman" panose="02020603050405020304" pitchFamily="18" charset="0"/>
            </a:endParaRPr>
          </a:p>
          <a:p>
            <a:pPr marL="0" indent="0">
              <a:buNone/>
            </a:pPr>
            <a:r>
              <a:rPr lang="en-US" sz="2000" dirty="0">
                <a:solidFill>
                  <a:srgbClr val="00B050"/>
                </a:solidFill>
                <a:latin typeface="Times New Roman" panose="02020603050405020304" pitchFamily="18" charset="0"/>
                <a:cs typeface="Times New Roman" panose="02020603050405020304" pitchFamily="18" charset="0"/>
              </a:rPr>
              <a:t>	An ice-cap </a:t>
            </a:r>
            <a:r>
              <a:rPr lang="en-US" sz="2000" b="1" dirty="0">
                <a:solidFill>
                  <a:srgbClr val="00B050"/>
                </a:solidFill>
                <a:latin typeface="Times New Roman" panose="02020603050405020304" pitchFamily="18" charset="0"/>
                <a:cs typeface="Times New Roman" panose="02020603050405020304" pitchFamily="18" charset="0"/>
              </a:rPr>
              <a:t>has covered </a:t>
            </a:r>
            <a:r>
              <a:rPr lang="en-US" sz="2000" dirty="0">
                <a:solidFill>
                  <a:srgbClr val="00B050"/>
                </a:solidFill>
                <a:latin typeface="Times New Roman" panose="02020603050405020304" pitchFamily="18" charset="0"/>
                <a:cs typeface="Times New Roman" panose="02020603050405020304" pitchFamily="18" charset="0"/>
              </a:rPr>
              <a:t>Greenland</a:t>
            </a:r>
            <a:r>
              <a:rPr lang="ro-RO" sz="2000" dirty="0">
                <a:solidFill>
                  <a:srgbClr val="00B050"/>
                </a:solidFill>
                <a:latin typeface="Times New Roman" panose="02020603050405020304" pitchFamily="18" charset="0"/>
                <a:cs typeface="Times New Roman" panose="02020603050405020304" pitchFamily="18" charset="0"/>
              </a:rPr>
              <a:t> </a:t>
            </a:r>
            <a:r>
              <a:rPr lang="en-US" sz="2000" dirty="0">
                <a:solidFill>
                  <a:srgbClr val="00B050"/>
                </a:solidFill>
                <a:latin typeface="Times New Roman" panose="02020603050405020304" pitchFamily="18" charset="0"/>
                <a:cs typeface="Times New Roman" panose="02020603050405020304" pitchFamily="18" charset="0"/>
              </a:rPr>
              <a:t>for something</a:t>
            </a:r>
            <a:r>
              <a:rPr lang="ro-RO" sz="2000" dirty="0">
                <a:solidFill>
                  <a:srgbClr val="00B050"/>
                </a:solidFill>
                <a:latin typeface="Times New Roman" panose="02020603050405020304" pitchFamily="18" charset="0"/>
                <a:cs typeface="Times New Roman" panose="02020603050405020304" pitchFamily="18" charset="0"/>
              </a:rPr>
              <a:t> </a:t>
            </a:r>
            <a:r>
              <a:rPr lang="en-US" sz="2000" dirty="0">
                <a:solidFill>
                  <a:srgbClr val="00B050"/>
                </a:solidFill>
                <a:latin typeface="Times New Roman" panose="02020603050405020304" pitchFamily="18" charset="0"/>
                <a:cs typeface="Times New Roman" panose="02020603050405020304" pitchFamily="18" charset="0"/>
              </a:rPr>
              <a:t>like 5 million years</a:t>
            </a:r>
            <a:r>
              <a:rPr lang="ro-RO" sz="2000" dirty="0">
                <a:solidFill>
                  <a:srgbClr val="00B05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3251892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ECCDA-1646-4968-92A1-FF3D643998C6}"/>
              </a:ext>
            </a:extLst>
          </p:cNvPr>
          <p:cNvSpPr>
            <a:spLocks noGrp="1"/>
          </p:cNvSpPr>
          <p:nvPr>
            <p:ph type="title"/>
          </p:nvPr>
        </p:nvSpPr>
        <p:spPr>
          <a:xfrm>
            <a:off x="621962" y="545319"/>
            <a:ext cx="10639425" cy="500406"/>
          </a:xfrm>
        </p:spPr>
        <p:txBody>
          <a:bodyPr>
            <a:normAutofit fontScale="90000"/>
          </a:bodyPr>
          <a:lstStyle/>
          <a:p>
            <a:pPr algn="ctr"/>
            <a:r>
              <a:rPr lang="ro-RO" dirty="0">
                <a:latin typeface="Times New Roman" panose="02020603050405020304" pitchFamily="18" charset="0"/>
                <a:cs typeface="Times New Roman" panose="02020603050405020304" pitchFamily="18" charset="0"/>
              </a:rPr>
              <a:t>More </a:t>
            </a:r>
            <a:r>
              <a:rPr lang="ro-RO" dirty="0" err="1">
                <a:latin typeface="Times New Roman" panose="02020603050405020304" pitchFamily="18" charset="0"/>
                <a:cs typeface="Times New Roman" panose="02020603050405020304" pitchFamily="18" charset="0"/>
              </a:rPr>
              <a:t>about</a:t>
            </a:r>
            <a:r>
              <a:rPr lang="ro-RO" dirty="0">
                <a:latin typeface="Times New Roman" panose="02020603050405020304" pitchFamily="18" charset="0"/>
                <a:cs typeface="Times New Roman" panose="02020603050405020304" pitchFamily="18" charset="0"/>
              </a:rPr>
              <a:t> </a:t>
            </a:r>
            <a:r>
              <a:rPr lang="ro-RO" dirty="0" err="1">
                <a:latin typeface="Times New Roman" panose="02020603050405020304" pitchFamily="18" charset="0"/>
                <a:cs typeface="Times New Roman" panose="02020603050405020304" pitchFamily="18" charset="0"/>
              </a:rPr>
              <a:t>the</a:t>
            </a:r>
            <a:r>
              <a:rPr lang="ro-RO" dirty="0">
                <a:latin typeface="Times New Roman" panose="02020603050405020304" pitchFamily="18" charset="0"/>
                <a:cs typeface="Times New Roman" panose="02020603050405020304" pitchFamily="18" charset="0"/>
              </a:rPr>
              <a:t> </a:t>
            </a:r>
            <a:r>
              <a:rPr lang="ro-RO" b="1" dirty="0" err="1">
                <a:latin typeface="Times New Roman" panose="02020603050405020304" pitchFamily="18" charset="0"/>
                <a:cs typeface="Times New Roman" panose="02020603050405020304" pitchFamily="18" charset="0"/>
              </a:rPr>
              <a:t>past</a:t>
            </a:r>
            <a:r>
              <a:rPr lang="ro-RO" b="1" dirty="0">
                <a:latin typeface="Times New Roman" panose="02020603050405020304" pitchFamily="18" charset="0"/>
                <a:cs typeface="Times New Roman" panose="02020603050405020304" pitchFamily="18" charset="0"/>
              </a:rPr>
              <a:t> perfect</a:t>
            </a:r>
          </a:p>
        </p:txBody>
      </p:sp>
      <p:sp>
        <p:nvSpPr>
          <p:cNvPr id="3" name="Content Placeholder 2">
            <a:extLst>
              <a:ext uri="{FF2B5EF4-FFF2-40B4-BE49-F238E27FC236}">
                <a16:creationId xmlns:a16="http://schemas.microsoft.com/office/drawing/2014/main" id="{D73153DB-3CA0-40B5-9F66-8E89DF0C3A73}"/>
              </a:ext>
            </a:extLst>
          </p:cNvPr>
          <p:cNvSpPr>
            <a:spLocks noGrp="1"/>
          </p:cNvSpPr>
          <p:nvPr>
            <p:ph idx="1"/>
          </p:nvPr>
        </p:nvSpPr>
        <p:spPr>
          <a:xfrm>
            <a:off x="272374" y="1120995"/>
            <a:ext cx="11692647" cy="5474357"/>
          </a:xfrm>
        </p:spPr>
        <p:txBody>
          <a:bodyPr>
            <a:noAutofit/>
          </a:bodyPr>
          <a:lstStyle/>
          <a:p>
            <a:pPr marL="0" indent="0">
              <a:buNone/>
            </a:pPr>
            <a:r>
              <a:rPr lang="en-US" sz="2000" b="1" dirty="0">
                <a:solidFill>
                  <a:srgbClr val="0070C0"/>
                </a:solidFill>
                <a:latin typeface="Times New Roman" panose="02020603050405020304" pitchFamily="18" charset="0"/>
                <a:cs typeface="Times New Roman" panose="02020603050405020304" pitchFamily="18" charset="0"/>
              </a:rPr>
              <a:t>not always necessary </a:t>
            </a:r>
            <a:r>
              <a:rPr lang="en-US" sz="2000" dirty="0">
                <a:latin typeface="Times New Roman" panose="02020603050405020304" pitchFamily="18" charset="0"/>
                <a:cs typeface="Times New Roman" panose="02020603050405020304" pitchFamily="18" charset="0"/>
              </a:rPr>
              <a:t>With time conjunctions </a:t>
            </a:r>
            <a:r>
              <a:rPr lang="en-150" sz="2000" dirty="0" err="1">
                <a:latin typeface="Times New Roman" panose="02020603050405020304" pitchFamily="18" charset="0"/>
                <a:cs typeface="Times New Roman" panose="02020603050405020304" pitchFamily="18" charset="0"/>
              </a:rPr>
              <a:t>lik</a:t>
            </a:r>
            <a:r>
              <a:rPr lang="en-US" sz="2000" dirty="0">
                <a:latin typeface="Times New Roman" panose="02020603050405020304" pitchFamily="18" charset="0"/>
                <a:cs typeface="Times New Roman" panose="02020603050405020304" pitchFamily="18" charset="0"/>
              </a:rPr>
              <a:t>e </a:t>
            </a:r>
            <a:r>
              <a:rPr lang="en-US" sz="2000" b="1" dirty="0">
                <a:latin typeface="Times New Roman" panose="02020603050405020304" pitchFamily="18" charset="0"/>
                <a:cs typeface="Times New Roman" panose="02020603050405020304" pitchFamily="18" charset="0"/>
              </a:rPr>
              <a:t>after</a:t>
            </a:r>
            <a:r>
              <a:rPr lang="en-US" sz="2000" dirty="0">
                <a:latin typeface="Times New Roman" panose="02020603050405020304" pitchFamily="18" charset="0"/>
                <a:cs typeface="Times New Roman" panose="02020603050405020304" pitchFamily="18" charset="0"/>
              </a:rPr>
              <a:t>, </a:t>
            </a:r>
            <a:r>
              <a:rPr lang="en-150" sz="2000" b="1" dirty="0">
                <a:latin typeface="Times New Roman" panose="02020603050405020304" pitchFamily="18" charset="0"/>
                <a:cs typeface="Times New Roman" panose="02020603050405020304" pitchFamily="18" charset="0"/>
              </a:rPr>
              <a:t>a</a:t>
            </a:r>
            <a:r>
              <a:rPr lang="en-US" sz="2000" b="1" dirty="0">
                <a:latin typeface="Times New Roman" panose="02020603050405020304" pitchFamily="18" charset="0"/>
                <a:cs typeface="Times New Roman" panose="02020603050405020304" pitchFamily="18" charset="0"/>
              </a:rPr>
              <a:t>s soon as</a:t>
            </a:r>
            <a:r>
              <a:rPr lang="en-US" sz="2000"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once</a:t>
            </a:r>
            <a:r>
              <a:rPr lang="en-US" sz="2000" dirty="0">
                <a:latin typeface="Times New Roman" panose="02020603050405020304" pitchFamily="18" charset="0"/>
                <a:cs typeface="Times New Roman" panose="02020603050405020304" pitchFamily="18" charset="0"/>
              </a:rPr>
              <a:t>, a past perfect is not</a:t>
            </a:r>
            <a:r>
              <a:rPr lang="en-150"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always necessary, because we are not going back to an earlier past, but simply moving forward</a:t>
            </a:r>
            <a:r>
              <a:rPr lang="en-150"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from one event to the next.</a:t>
            </a:r>
          </a:p>
          <a:p>
            <a:pPr marL="0" indent="0">
              <a:buNone/>
            </a:pPr>
            <a:r>
              <a:rPr lang="en-US" sz="2000" b="1" dirty="0">
                <a:solidFill>
                  <a:srgbClr val="00B050"/>
                </a:solidFill>
                <a:latin typeface="Times New Roman" panose="02020603050405020304" pitchFamily="18" charset="0"/>
                <a:cs typeface="Times New Roman" panose="02020603050405020304" pitchFamily="18" charset="0"/>
              </a:rPr>
              <a:t>	After</a:t>
            </a:r>
            <a:r>
              <a:rPr lang="en-US" sz="2000" dirty="0">
                <a:solidFill>
                  <a:srgbClr val="00B050"/>
                </a:solidFill>
                <a:latin typeface="Times New Roman" panose="02020603050405020304" pitchFamily="18" charset="0"/>
                <a:cs typeface="Times New Roman" panose="02020603050405020304" pitchFamily="18" charset="0"/>
              </a:rPr>
              <a:t> the new government </a:t>
            </a:r>
            <a:r>
              <a:rPr lang="en-US" sz="2000" b="1" dirty="0">
                <a:solidFill>
                  <a:srgbClr val="00B050"/>
                </a:solidFill>
                <a:latin typeface="Times New Roman" panose="02020603050405020304" pitchFamily="18" charset="0"/>
                <a:cs typeface="Times New Roman" panose="02020603050405020304" pitchFamily="18" charset="0"/>
              </a:rPr>
              <a:t>came</a:t>
            </a:r>
            <a:r>
              <a:rPr lang="en-US" sz="2000" dirty="0">
                <a:solidFill>
                  <a:srgbClr val="00B050"/>
                </a:solidFill>
                <a:latin typeface="Times New Roman" panose="02020603050405020304" pitchFamily="18" charset="0"/>
                <a:cs typeface="Times New Roman" panose="02020603050405020304" pitchFamily="18" charset="0"/>
              </a:rPr>
              <a:t> in, things were very </a:t>
            </a:r>
            <a:r>
              <a:rPr lang="en-US" sz="2000" dirty="0" err="1">
                <a:solidFill>
                  <a:srgbClr val="00B050"/>
                </a:solidFill>
                <a:latin typeface="Times New Roman" panose="02020603050405020304" pitchFamily="18" charset="0"/>
                <a:cs typeface="Times New Roman" panose="02020603050405020304" pitchFamily="18" charset="0"/>
              </a:rPr>
              <a:t>dif</a:t>
            </a:r>
            <a:r>
              <a:rPr lang="en-150" sz="2000" dirty="0">
                <a:solidFill>
                  <a:srgbClr val="00B050"/>
                </a:solidFill>
                <a:latin typeface="Times New Roman" panose="02020603050405020304" pitchFamily="18" charset="0"/>
                <a:cs typeface="Times New Roman" panose="02020603050405020304" pitchFamily="18" charset="0"/>
              </a:rPr>
              <a:t>f</a:t>
            </a:r>
            <a:r>
              <a:rPr lang="en-US" sz="2000" dirty="0" err="1">
                <a:solidFill>
                  <a:srgbClr val="00B050"/>
                </a:solidFill>
                <a:latin typeface="Times New Roman" panose="02020603050405020304" pitchFamily="18" charset="0"/>
                <a:cs typeface="Times New Roman" panose="02020603050405020304" pitchFamily="18" charset="0"/>
              </a:rPr>
              <a:t>erent</a:t>
            </a:r>
            <a:r>
              <a:rPr lang="en-US" sz="2000" dirty="0">
                <a:solidFill>
                  <a:srgbClr val="00B050"/>
                </a:solidFill>
                <a:latin typeface="Times New Roman" panose="02020603050405020304" pitchFamily="18" charset="0"/>
                <a:cs typeface="Times New Roman" panose="02020603050405020304" pitchFamily="18" charset="0"/>
              </a:rPr>
              <a:t>.</a:t>
            </a:r>
          </a:p>
          <a:p>
            <a:pPr marL="0" indent="0">
              <a:buNone/>
            </a:pPr>
            <a:r>
              <a:rPr lang="en-US" sz="2000" b="1" dirty="0">
                <a:solidFill>
                  <a:srgbClr val="00B050"/>
                </a:solidFill>
                <a:latin typeface="Times New Roman" panose="02020603050405020304" pitchFamily="18" charset="0"/>
                <a:cs typeface="Times New Roman" panose="02020603050405020304" pitchFamily="18" charset="0"/>
              </a:rPr>
              <a:t>As soon as </a:t>
            </a:r>
            <a:r>
              <a:rPr lang="en-US" sz="2000" dirty="0">
                <a:solidFill>
                  <a:srgbClr val="00B050"/>
                </a:solidFill>
                <a:latin typeface="Times New Roman" panose="02020603050405020304" pitchFamily="18" charset="0"/>
                <a:cs typeface="Times New Roman" panose="02020603050405020304" pitchFamily="18" charset="0"/>
              </a:rPr>
              <a:t>Mary </a:t>
            </a:r>
            <a:r>
              <a:rPr lang="en-US" sz="2000" b="1" dirty="0">
                <a:solidFill>
                  <a:srgbClr val="00B050"/>
                </a:solidFill>
                <a:latin typeface="Times New Roman" panose="02020603050405020304" pitchFamily="18" charset="0"/>
                <a:cs typeface="Times New Roman" panose="02020603050405020304" pitchFamily="18" charset="0"/>
              </a:rPr>
              <a:t>arrived</a:t>
            </a:r>
            <a:r>
              <a:rPr lang="en-US" sz="2000" dirty="0">
                <a:solidFill>
                  <a:srgbClr val="00B050"/>
                </a:solidFill>
                <a:latin typeface="Times New Roman" panose="02020603050405020304" pitchFamily="18" charset="0"/>
                <a:cs typeface="Times New Roman" panose="02020603050405020304" pitchFamily="18" charset="0"/>
              </a:rPr>
              <a:t> we all sat down to dinner.		</a:t>
            </a:r>
            <a:r>
              <a:rPr lang="en-US" sz="2000" b="1" dirty="0">
                <a:solidFill>
                  <a:srgbClr val="00B050"/>
                </a:solidFill>
                <a:latin typeface="Times New Roman" panose="02020603050405020304" pitchFamily="18" charset="0"/>
                <a:cs typeface="Times New Roman" panose="02020603050405020304" pitchFamily="18" charset="0"/>
              </a:rPr>
              <a:t>Once</a:t>
            </a:r>
            <a:r>
              <a:rPr lang="en-US" sz="2000" dirty="0">
                <a:solidFill>
                  <a:srgbClr val="00B050"/>
                </a:solidFill>
                <a:latin typeface="Times New Roman" panose="02020603050405020304" pitchFamily="18" charset="0"/>
                <a:cs typeface="Times New Roman" panose="02020603050405020304" pitchFamily="18" charset="0"/>
              </a:rPr>
              <a:t> it </a:t>
            </a:r>
            <a:r>
              <a:rPr lang="en-US" sz="2000" b="1" dirty="0">
                <a:solidFill>
                  <a:srgbClr val="00B050"/>
                </a:solidFill>
                <a:latin typeface="Times New Roman" panose="02020603050405020304" pitchFamily="18" charset="0"/>
                <a:cs typeface="Times New Roman" panose="02020603050405020304" pitchFamily="18" charset="0"/>
              </a:rPr>
              <a:t>stopped</a:t>
            </a:r>
            <a:r>
              <a:rPr lang="en-US" sz="2000" dirty="0">
                <a:solidFill>
                  <a:srgbClr val="00B050"/>
                </a:solidFill>
                <a:latin typeface="Times New Roman" panose="02020603050405020304" pitchFamily="18" charset="0"/>
                <a:cs typeface="Times New Roman" panose="02020603050405020304" pitchFamily="18" charset="0"/>
              </a:rPr>
              <a:t> raining we started playing again.</a:t>
            </a:r>
          </a:p>
          <a:p>
            <a:pPr marL="0" indent="0">
              <a:buNone/>
            </a:pPr>
            <a:r>
              <a:rPr lang="en-US" sz="2000" dirty="0">
                <a:latin typeface="Times New Roman" panose="02020603050405020304" pitchFamily="18" charset="0"/>
                <a:cs typeface="Times New Roman" panose="02020603050405020304" pitchFamily="18" charset="0"/>
              </a:rPr>
              <a:t>However, we can use the past perfect with these conjunctions if we want to </a:t>
            </a:r>
            <a:r>
              <a:rPr lang="en-US" sz="2000" b="1" dirty="0" err="1">
                <a:latin typeface="Times New Roman" panose="02020603050405020304" pitchFamily="18" charset="0"/>
                <a:cs typeface="Times New Roman" panose="02020603050405020304" pitchFamily="18" charset="0"/>
              </a:rPr>
              <a:t>emphasise</a:t>
            </a:r>
            <a:r>
              <a:rPr lang="en-US" sz="2000" b="1" dirty="0">
                <a:latin typeface="Times New Roman" panose="02020603050405020304" pitchFamily="18" charset="0"/>
                <a:cs typeface="Times New Roman" panose="02020603050405020304" pitchFamily="18" charset="0"/>
              </a:rPr>
              <a:t> that the</a:t>
            </a:r>
            <a:r>
              <a:rPr lang="en-150" sz="2000" b="1"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first action was separate </a:t>
            </a:r>
            <a:r>
              <a:rPr lang="en-US" sz="2000" dirty="0">
                <a:latin typeface="Times New Roman" panose="02020603050405020304" pitchFamily="18" charset="0"/>
                <a:cs typeface="Times New Roman" panose="02020603050405020304" pitchFamily="18" charset="0"/>
              </a:rPr>
              <a:t>and finished before the second started.</a:t>
            </a:r>
            <a:r>
              <a:rPr lang="en-US" sz="2000" b="1" dirty="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a:p>
            <a:pPr marL="0" indent="0">
              <a:buNone/>
            </a:pPr>
            <a:r>
              <a:rPr lang="en-US" sz="2000" b="1" dirty="0">
                <a:solidFill>
                  <a:srgbClr val="00B050"/>
                </a:solidFill>
                <a:latin typeface="Times New Roman" panose="02020603050405020304" pitchFamily="18" charset="0"/>
                <a:cs typeface="Times New Roman" panose="02020603050405020304" pitchFamily="18" charset="0"/>
              </a:rPr>
              <a:t>	After</a:t>
            </a:r>
            <a:r>
              <a:rPr lang="en-US" sz="2000" dirty="0">
                <a:solidFill>
                  <a:srgbClr val="00B050"/>
                </a:solidFill>
                <a:latin typeface="Times New Roman" panose="02020603050405020304" pitchFamily="18" charset="0"/>
                <a:cs typeface="Times New Roman" panose="02020603050405020304" pitchFamily="18" charset="0"/>
              </a:rPr>
              <a:t> the p</a:t>
            </a:r>
            <a:r>
              <a:rPr lang="en-150" sz="2000" dirty="0">
                <a:solidFill>
                  <a:srgbClr val="00B050"/>
                </a:solidFill>
                <a:latin typeface="Times New Roman" panose="02020603050405020304" pitchFamily="18" charset="0"/>
                <a:cs typeface="Times New Roman" panose="02020603050405020304" pitchFamily="18" charset="0"/>
              </a:rPr>
              <a:t>l</a:t>
            </a:r>
            <a:r>
              <a:rPr lang="en-US" sz="2000" dirty="0" err="1">
                <a:solidFill>
                  <a:srgbClr val="00B050"/>
                </a:solidFill>
                <a:latin typeface="Times New Roman" panose="02020603050405020304" pitchFamily="18" charset="0"/>
                <a:cs typeface="Times New Roman" panose="02020603050405020304" pitchFamily="18" charset="0"/>
              </a:rPr>
              <a:t>ane</a:t>
            </a:r>
            <a:r>
              <a:rPr lang="en-US" sz="2000" dirty="0">
                <a:solidFill>
                  <a:srgbClr val="00B050"/>
                </a:solidFill>
                <a:latin typeface="Times New Roman" panose="02020603050405020304" pitchFamily="18" charset="0"/>
                <a:cs typeface="Times New Roman" panose="02020603050405020304" pitchFamily="18" charset="0"/>
              </a:rPr>
              <a:t> </a:t>
            </a:r>
            <a:r>
              <a:rPr lang="en-US" sz="2000" b="1" dirty="0">
                <a:solidFill>
                  <a:srgbClr val="00B050"/>
                </a:solidFill>
                <a:latin typeface="Times New Roman" panose="02020603050405020304" pitchFamily="18" charset="0"/>
                <a:cs typeface="Times New Roman" panose="02020603050405020304" pitchFamily="18" charset="0"/>
              </a:rPr>
              <a:t>had landed </a:t>
            </a:r>
            <a:r>
              <a:rPr lang="en-US" sz="2000" dirty="0">
                <a:solidFill>
                  <a:srgbClr val="00B050"/>
                </a:solidFill>
                <a:latin typeface="Times New Roman" panose="02020603050405020304" pitchFamily="18" charset="0"/>
                <a:cs typeface="Times New Roman" panose="02020603050405020304" pitchFamily="18" charset="0"/>
              </a:rPr>
              <a:t>they discovered bullet holes in the wings.</a:t>
            </a:r>
          </a:p>
          <a:p>
            <a:pPr marL="0" indent="0">
              <a:buNone/>
            </a:pPr>
            <a:r>
              <a:rPr lang="en-US" sz="2000" b="1" dirty="0">
                <a:solidFill>
                  <a:srgbClr val="00B050"/>
                </a:solidFill>
                <a:latin typeface="Times New Roman" panose="02020603050405020304" pitchFamily="18" charset="0"/>
                <a:cs typeface="Times New Roman" panose="02020603050405020304" pitchFamily="18" charset="0"/>
              </a:rPr>
              <a:t>	Once</a:t>
            </a:r>
            <a:r>
              <a:rPr lang="en-US" sz="2000" dirty="0">
                <a:solidFill>
                  <a:srgbClr val="00B050"/>
                </a:solidFill>
                <a:latin typeface="Times New Roman" panose="02020603050405020304" pitchFamily="18" charset="0"/>
                <a:cs typeface="Times New Roman" panose="02020603050405020304" pitchFamily="18" charset="0"/>
              </a:rPr>
              <a:t> they </a:t>
            </a:r>
            <a:r>
              <a:rPr lang="en-US" sz="2000" b="1" dirty="0">
                <a:solidFill>
                  <a:srgbClr val="00B050"/>
                </a:solidFill>
                <a:latin typeface="Times New Roman" panose="02020603050405020304" pitchFamily="18" charset="0"/>
                <a:cs typeface="Times New Roman" panose="02020603050405020304" pitchFamily="18" charset="0"/>
              </a:rPr>
              <a:t>had checked </a:t>
            </a:r>
            <a:r>
              <a:rPr lang="en-US" sz="2000" dirty="0">
                <a:solidFill>
                  <a:srgbClr val="00B050"/>
                </a:solidFill>
                <a:latin typeface="Times New Roman" panose="02020603050405020304" pitchFamily="18" charset="0"/>
                <a:cs typeface="Times New Roman" panose="02020603050405020304" pitchFamily="18" charset="0"/>
              </a:rPr>
              <a:t>all my bags I w</a:t>
            </a:r>
            <a:r>
              <a:rPr lang="en-150" sz="2000" dirty="0">
                <a:solidFill>
                  <a:srgbClr val="00B050"/>
                </a:solidFill>
                <a:latin typeface="Times New Roman" panose="02020603050405020304" pitchFamily="18" charset="0"/>
                <a:cs typeface="Times New Roman" panose="02020603050405020304" pitchFamily="18" charset="0"/>
              </a:rPr>
              <a:t>a</a:t>
            </a:r>
            <a:r>
              <a:rPr lang="en-US" sz="2000" dirty="0">
                <a:solidFill>
                  <a:srgbClr val="00B050"/>
                </a:solidFill>
                <a:latin typeface="Times New Roman" panose="02020603050405020304" pitchFamily="18" charset="0"/>
                <a:cs typeface="Times New Roman" panose="02020603050405020304" pitchFamily="18" charset="0"/>
              </a:rPr>
              <a:t>s allowed into the building.</a:t>
            </a:r>
            <a:endParaRPr lang="en-150" sz="2000" dirty="0">
              <a:solidFill>
                <a:srgbClr val="00B050"/>
              </a:solidFill>
              <a:latin typeface="Times New Roman" panose="02020603050405020304" pitchFamily="18" charset="0"/>
              <a:cs typeface="Times New Roman" panose="02020603050405020304" pitchFamily="18" charset="0"/>
            </a:endParaRPr>
          </a:p>
          <a:p>
            <a:pPr marL="0" indent="0">
              <a:buNone/>
            </a:pPr>
            <a:r>
              <a:rPr lang="en-US" sz="2000" b="1" dirty="0">
                <a:solidFill>
                  <a:srgbClr val="0070C0"/>
                </a:solidFill>
                <a:latin typeface="Times New Roman" panose="02020603050405020304" pitchFamily="18" charset="0"/>
                <a:cs typeface="Times New Roman" panose="02020603050405020304" pitchFamily="18" charset="0"/>
              </a:rPr>
              <a:t>use with </a:t>
            </a:r>
            <a:r>
              <a:rPr lang="en-US" sz="2000" b="1" i="1" dirty="0">
                <a:solidFill>
                  <a:srgbClr val="0070C0"/>
                </a:solidFill>
                <a:latin typeface="Times New Roman" panose="02020603050405020304" pitchFamily="18" charset="0"/>
                <a:cs typeface="Times New Roman" panose="02020603050405020304" pitchFamily="18" charset="0"/>
              </a:rPr>
              <a:t>when</a:t>
            </a:r>
            <a:r>
              <a:rPr lang="en-US" sz="2000" b="1" dirty="0">
                <a:solidFill>
                  <a:srgbClr val="0070C0"/>
                </a:solidFill>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This 'separating’</a:t>
            </a:r>
            <a:r>
              <a:rPr lang="en-150"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use of the past perfect is common w</a:t>
            </a:r>
            <a:r>
              <a:rPr lang="en-150" sz="2000" dirty="0" err="1">
                <a:latin typeface="Times New Roman" panose="02020603050405020304" pitchFamily="18" charset="0"/>
                <a:cs typeface="Times New Roman" panose="02020603050405020304" pitchFamily="18" charset="0"/>
              </a:rPr>
              <a:t>i</a:t>
            </a:r>
            <a:r>
              <a:rPr lang="ro-RO" sz="2000" dirty="0">
                <a:latin typeface="Times New Roman" panose="02020603050405020304" pitchFamily="18" charset="0"/>
                <a:cs typeface="Times New Roman" panose="02020603050405020304" pitchFamily="18" charset="0"/>
              </a:rPr>
              <a:t>t</a:t>
            </a:r>
            <a:r>
              <a:rPr lang="en-150" sz="2000" dirty="0">
                <a:latin typeface="Times New Roman" panose="02020603050405020304" pitchFamily="18" charset="0"/>
                <a:cs typeface="Times New Roman" panose="02020603050405020304" pitchFamily="18" charset="0"/>
              </a:rPr>
              <a:t>h </a:t>
            </a:r>
            <a:r>
              <a:rPr lang="en-US" sz="2000" b="1" i="1" dirty="0">
                <a:latin typeface="Times New Roman" panose="02020603050405020304" pitchFamily="18" charset="0"/>
                <a:cs typeface="Times New Roman" panose="02020603050405020304" pitchFamily="18" charset="0"/>
              </a:rPr>
              <a:t>when</a:t>
            </a:r>
            <a:r>
              <a:rPr lang="en-US" sz="2000" dirty="0">
                <a:latin typeface="Times New Roman" panose="02020603050405020304" pitchFamily="18" charset="0"/>
                <a:cs typeface="Times New Roman" panose="02020603050405020304" pitchFamily="18" charset="0"/>
              </a:rPr>
              <a:t>. Compare:</a:t>
            </a:r>
          </a:p>
          <a:p>
            <a:pPr marL="0" indent="0">
              <a:buNone/>
            </a:pPr>
            <a:r>
              <a:rPr lang="en-US" sz="2000" dirty="0">
                <a:solidFill>
                  <a:srgbClr val="00B050"/>
                </a:solidFill>
                <a:latin typeface="Times New Roman" panose="02020603050405020304" pitchFamily="18" charset="0"/>
                <a:cs typeface="Times New Roman" panose="02020603050405020304" pitchFamily="18" charset="0"/>
              </a:rPr>
              <a:t>	When I </a:t>
            </a:r>
            <a:r>
              <a:rPr lang="en-US" sz="2000" b="1" dirty="0">
                <a:solidFill>
                  <a:srgbClr val="00B050"/>
                </a:solidFill>
                <a:latin typeface="Times New Roman" panose="02020603050405020304" pitchFamily="18" charset="0"/>
                <a:cs typeface="Times New Roman" panose="02020603050405020304" pitchFamily="18" charset="0"/>
              </a:rPr>
              <a:t>opened</a:t>
            </a:r>
            <a:r>
              <a:rPr lang="en-US" sz="2000" dirty="0">
                <a:solidFill>
                  <a:srgbClr val="00B050"/>
                </a:solidFill>
                <a:latin typeface="Times New Roman" panose="02020603050405020304" pitchFamily="18" charset="0"/>
                <a:cs typeface="Times New Roman" panose="02020603050405020304" pitchFamily="18" charset="0"/>
              </a:rPr>
              <a:t> the window, the cat jumped out.</a:t>
            </a:r>
          </a:p>
          <a:p>
            <a:pPr marL="0" indent="0">
              <a:buNone/>
            </a:pPr>
            <a:r>
              <a:rPr lang="en-US" sz="2000" dirty="0">
                <a:solidFill>
                  <a:srgbClr val="00B050"/>
                </a:solidFill>
                <a:latin typeface="Times New Roman" panose="02020603050405020304" pitchFamily="18" charset="0"/>
                <a:cs typeface="Times New Roman" panose="02020603050405020304" pitchFamily="18" charset="0"/>
              </a:rPr>
              <a:t>	When I </a:t>
            </a:r>
            <a:r>
              <a:rPr lang="en-US" sz="2000" b="1" dirty="0">
                <a:solidFill>
                  <a:srgbClr val="00B050"/>
                </a:solidFill>
                <a:latin typeface="Times New Roman" panose="02020603050405020304" pitchFamily="18" charset="0"/>
                <a:cs typeface="Times New Roman" panose="02020603050405020304" pitchFamily="18" charset="0"/>
              </a:rPr>
              <a:t>had opened </a:t>
            </a:r>
            <a:r>
              <a:rPr lang="en-US" sz="2000" dirty="0">
                <a:solidFill>
                  <a:srgbClr val="00B050"/>
                </a:solidFill>
                <a:latin typeface="Times New Roman" panose="02020603050405020304" pitchFamily="18" charset="0"/>
                <a:cs typeface="Times New Roman" panose="02020603050405020304" pitchFamily="18" charset="0"/>
              </a:rPr>
              <a:t>the windows, I sat down and had a cup of tea.</a:t>
            </a:r>
          </a:p>
          <a:p>
            <a:pPr marL="0" indent="0">
              <a:buNone/>
            </a:pPr>
            <a:r>
              <a:rPr lang="en-US" sz="2000" dirty="0">
                <a:solidFill>
                  <a:srgbClr val="00B050"/>
                </a:solidFill>
                <a:latin typeface="Times New Roman" panose="02020603050405020304" pitchFamily="18" charset="0"/>
                <a:cs typeface="Times New Roman" panose="02020603050405020304" pitchFamily="18" charset="0"/>
              </a:rPr>
              <a:t>	When I </a:t>
            </a:r>
            <a:r>
              <a:rPr lang="en-US" sz="2000" b="1" dirty="0">
                <a:solidFill>
                  <a:srgbClr val="00B050"/>
                </a:solidFill>
                <a:latin typeface="Times New Roman" panose="02020603050405020304" pitchFamily="18" charset="0"/>
                <a:cs typeface="Times New Roman" panose="02020603050405020304" pitchFamily="18" charset="0"/>
              </a:rPr>
              <a:t>phoned</a:t>
            </a:r>
            <a:r>
              <a:rPr lang="en-US" sz="2000" dirty="0">
                <a:solidFill>
                  <a:srgbClr val="00B050"/>
                </a:solidFill>
                <a:latin typeface="Times New Roman" panose="02020603050405020304" pitchFamily="18" charset="0"/>
                <a:cs typeface="Times New Roman" panose="02020603050405020304" pitchFamily="18" charset="0"/>
              </a:rPr>
              <a:t> her, she came at once.</a:t>
            </a:r>
          </a:p>
          <a:p>
            <a:pPr marL="0" indent="0">
              <a:buNone/>
            </a:pPr>
            <a:r>
              <a:rPr lang="en-US" sz="2000" dirty="0">
                <a:solidFill>
                  <a:srgbClr val="00B050"/>
                </a:solidFill>
                <a:latin typeface="Times New Roman" panose="02020603050405020304" pitchFamily="18" charset="0"/>
                <a:cs typeface="Times New Roman" panose="02020603050405020304" pitchFamily="18" charset="0"/>
              </a:rPr>
              <a:t>	When I </a:t>
            </a:r>
            <a:r>
              <a:rPr lang="en-US" sz="2000" b="1" dirty="0">
                <a:solidFill>
                  <a:srgbClr val="00B050"/>
                </a:solidFill>
                <a:latin typeface="Times New Roman" panose="02020603050405020304" pitchFamily="18" charset="0"/>
                <a:cs typeface="Times New Roman" panose="02020603050405020304" pitchFamily="18" charset="0"/>
              </a:rPr>
              <a:t>had made </a:t>
            </a:r>
            <a:r>
              <a:rPr lang="en-US" sz="2000" dirty="0">
                <a:solidFill>
                  <a:srgbClr val="00B050"/>
                </a:solidFill>
                <a:latin typeface="Times New Roman" panose="02020603050405020304" pitchFamily="18" charset="0"/>
                <a:cs typeface="Times New Roman" panose="02020603050405020304" pitchFamily="18" charset="0"/>
              </a:rPr>
              <a:t>all my phone calls, I did some gardening.</a:t>
            </a:r>
            <a:endParaRPr lang="ro-RO" sz="2000"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44464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8C463-7BCA-48A3-962F-F2E4C6588BCC}"/>
              </a:ext>
            </a:extLst>
          </p:cNvPr>
          <p:cNvSpPr>
            <a:spLocks noGrp="1"/>
          </p:cNvSpPr>
          <p:nvPr>
            <p:ph type="title"/>
          </p:nvPr>
        </p:nvSpPr>
        <p:spPr/>
        <p:txBody>
          <a:bodyPr/>
          <a:lstStyle/>
          <a:p>
            <a:r>
              <a:rPr lang="ro-RO" b="1" dirty="0" err="1">
                <a:latin typeface="Times New Roman" panose="02020603050405020304" pitchFamily="18" charset="0"/>
                <a:cs typeface="Times New Roman" panose="02020603050405020304" pitchFamily="18" charset="0"/>
              </a:rPr>
              <a:t>Past</a:t>
            </a:r>
            <a:r>
              <a:rPr lang="ro-RO" b="1" dirty="0">
                <a:latin typeface="Times New Roman" panose="02020603050405020304" pitchFamily="18" charset="0"/>
                <a:cs typeface="Times New Roman" panose="02020603050405020304" pitchFamily="18" charset="0"/>
              </a:rPr>
              <a:t> perfect </a:t>
            </a:r>
            <a:r>
              <a:rPr lang="ro-RO" b="1" dirty="0" err="1">
                <a:latin typeface="Times New Roman" panose="02020603050405020304" pitchFamily="18" charset="0"/>
                <a:cs typeface="Times New Roman" panose="02020603050405020304" pitchFamily="18" charset="0"/>
              </a:rPr>
              <a:t>progressive</a:t>
            </a:r>
            <a:endParaRPr lang="ro-RO"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C153731-B428-4C29-A025-CD8698E46B7A}"/>
              </a:ext>
            </a:extLst>
          </p:cNvPr>
          <p:cNvSpPr>
            <a:spLocks noGrp="1"/>
          </p:cNvSpPr>
          <p:nvPr>
            <p:ph idx="1"/>
          </p:nvPr>
        </p:nvSpPr>
        <p:spPr/>
        <p:txBody>
          <a:bodyPr>
            <a:normAutofit/>
          </a:bodyPr>
          <a:lstStyle/>
          <a:p>
            <a:pPr marL="0" indent="0">
              <a:buNone/>
            </a:pPr>
            <a:r>
              <a:rPr lang="en-US" sz="2000" b="1" dirty="0">
                <a:solidFill>
                  <a:srgbClr val="0070C0"/>
                </a:solidFill>
                <a:latin typeface="Times New Roman" panose="02020603050405020304" pitchFamily="18" charset="0"/>
                <a:cs typeface="Times New Roman" panose="02020603050405020304" pitchFamily="18" charset="0"/>
              </a:rPr>
              <a:t>use</a:t>
            </a:r>
            <a:r>
              <a:rPr lang="en-US" sz="2000" dirty="0">
                <a:latin typeface="Times New Roman" panose="02020603050405020304" pitchFamily="18" charset="0"/>
                <a:cs typeface="Times New Roman" panose="02020603050405020304" pitchFamily="18" charset="0"/>
              </a:rPr>
              <a:t> When we are talking about </a:t>
            </a:r>
            <a:r>
              <a:rPr lang="en-US" sz="2000" b="1" dirty="0">
                <a:latin typeface="Times New Roman" panose="02020603050405020304" pitchFamily="18" charset="0"/>
                <a:cs typeface="Times New Roman" panose="02020603050405020304" pitchFamily="18" charset="0"/>
              </a:rPr>
              <a:t>a past time</a:t>
            </a:r>
            <a:r>
              <a:rPr lang="en-US" sz="2000" dirty="0">
                <a:latin typeface="Times New Roman" panose="02020603050405020304" pitchFamily="18" charset="0"/>
                <a:cs typeface="Times New Roman" panose="02020603050405020304" pitchFamily="18" charset="0"/>
              </a:rPr>
              <a:t>, we can use the </a:t>
            </a:r>
            <a:r>
              <a:rPr lang="en-US" sz="2000" b="1" dirty="0">
                <a:latin typeface="Times New Roman" panose="02020603050405020304" pitchFamily="18" charset="0"/>
                <a:cs typeface="Times New Roman" panose="02020603050405020304" pitchFamily="18" charset="0"/>
              </a:rPr>
              <a:t>past perfect progressive</a:t>
            </a:r>
            <a:r>
              <a:rPr lang="en-US" sz="2000" dirty="0">
                <a:latin typeface="Times New Roman" panose="02020603050405020304" pitchFamily="18" charset="0"/>
                <a:cs typeface="Times New Roman" panose="02020603050405020304" pitchFamily="18" charset="0"/>
              </a:rPr>
              <a:t> to talk</a:t>
            </a:r>
            <a:r>
              <a:rPr lang="en-150"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about </a:t>
            </a:r>
            <a:r>
              <a:rPr lang="en-US" sz="2000" b="1" dirty="0">
                <a:latin typeface="Times New Roman" panose="02020603050405020304" pitchFamily="18" charset="0"/>
                <a:cs typeface="Times New Roman" panose="02020603050405020304" pitchFamily="18" charset="0"/>
              </a:rPr>
              <a:t>earlier situations </a:t>
            </a:r>
            <a:r>
              <a:rPr lang="en-US" sz="2000" dirty="0">
                <a:latin typeface="Times New Roman" panose="02020603050405020304" pitchFamily="18" charset="0"/>
                <a:cs typeface="Times New Roman" panose="02020603050405020304" pitchFamily="18" charset="0"/>
              </a:rPr>
              <a:t>which had continued </a:t>
            </a:r>
            <a:r>
              <a:rPr lang="en-US" sz="2000" b="1" dirty="0">
                <a:latin typeface="Times New Roman" panose="02020603050405020304" pitchFamily="18" charset="0"/>
                <a:cs typeface="Times New Roman" panose="02020603050405020304" pitchFamily="18" charset="0"/>
              </a:rPr>
              <a:t>up to that time</a:t>
            </a:r>
            <a:r>
              <a:rPr lang="en-US" sz="2000" dirty="0">
                <a:latin typeface="Times New Roman" panose="02020603050405020304" pitchFamily="18" charset="0"/>
                <a:cs typeface="Times New Roman" panose="02020603050405020304" pitchFamily="18" charset="0"/>
              </a:rPr>
              <a:t>.</a:t>
            </a:r>
          </a:p>
          <a:p>
            <a:pPr marL="0" indent="0">
              <a:buNone/>
            </a:pPr>
            <a:r>
              <a:rPr lang="en-US" sz="2000" dirty="0">
                <a:solidFill>
                  <a:srgbClr val="00B050"/>
                </a:solidFill>
                <a:latin typeface="Times New Roman" panose="02020603050405020304" pitchFamily="18" charset="0"/>
                <a:cs typeface="Times New Roman" panose="02020603050405020304" pitchFamily="18" charset="0"/>
              </a:rPr>
              <a:t>	</a:t>
            </a:r>
            <a:r>
              <a:rPr lang="ro-RO" sz="2000" dirty="0">
                <a:solidFill>
                  <a:srgbClr val="00B050"/>
                </a:solidFill>
                <a:latin typeface="Times New Roman" panose="02020603050405020304" pitchFamily="18" charset="0"/>
                <a:cs typeface="Times New Roman" panose="02020603050405020304" pitchFamily="18" charset="0"/>
              </a:rPr>
              <a:t>A</a:t>
            </a:r>
            <a:r>
              <a:rPr lang="en-US" sz="2000" dirty="0" err="1">
                <a:solidFill>
                  <a:srgbClr val="00B050"/>
                </a:solidFill>
                <a:latin typeface="Times New Roman" panose="02020603050405020304" pitchFamily="18" charset="0"/>
                <a:cs typeface="Times New Roman" panose="02020603050405020304" pitchFamily="18" charset="0"/>
              </a:rPr>
              <a:t>ll</a:t>
            </a:r>
            <a:r>
              <a:rPr lang="en-US" sz="2000" dirty="0">
                <a:solidFill>
                  <a:srgbClr val="00B050"/>
                </a:solidFill>
                <a:latin typeface="Times New Roman" panose="02020603050405020304" pitchFamily="18" charset="0"/>
                <a:cs typeface="Times New Roman" panose="02020603050405020304" pitchFamily="18" charset="0"/>
              </a:rPr>
              <a:t> the roads were </a:t>
            </a:r>
            <a:r>
              <a:rPr lang="ro-RO" sz="2000" dirty="0">
                <a:solidFill>
                  <a:srgbClr val="00B050"/>
                </a:solidFill>
                <a:latin typeface="Times New Roman" panose="02020603050405020304" pitchFamily="18" charset="0"/>
                <a:cs typeface="Times New Roman" panose="02020603050405020304" pitchFamily="18" charset="0"/>
              </a:rPr>
              <a:t>f</a:t>
            </a:r>
            <a:r>
              <a:rPr lang="en-US" sz="2000" dirty="0" err="1">
                <a:solidFill>
                  <a:srgbClr val="00B050"/>
                </a:solidFill>
                <a:latin typeface="Times New Roman" panose="02020603050405020304" pitchFamily="18" charset="0"/>
                <a:cs typeface="Times New Roman" panose="02020603050405020304" pitchFamily="18" charset="0"/>
              </a:rPr>
              <a:t>looded</a:t>
            </a:r>
            <a:r>
              <a:rPr lang="en-US" sz="2000" dirty="0">
                <a:solidFill>
                  <a:srgbClr val="00B050"/>
                </a:solidFill>
                <a:latin typeface="Times New Roman" panose="02020603050405020304" pitchFamily="18" charset="0"/>
                <a:cs typeface="Times New Roman" panose="02020603050405020304" pitchFamily="18" charset="0"/>
              </a:rPr>
              <a:t>: it </a:t>
            </a:r>
            <a:r>
              <a:rPr lang="en-US" sz="2000" b="1" dirty="0">
                <a:solidFill>
                  <a:srgbClr val="00B050"/>
                </a:solidFill>
                <a:latin typeface="Times New Roman" panose="02020603050405020304" pitchFamily="18" charset="0"/>
                <a:cs typeface="Times New Roman" panose="02020603050405020304" pitchFamily="18" charset="0"/>
              </a:rPr>
              <a:t>had been raining </a:t>
            </a:r>
            <a:r>
              <a:rPr lang="en-US" sz="2000" dirty="0">
                <a:solidFill>
                  <a:srgbClr val="00B050"/>
                </a:solidFill>
                <a:latin typeface="Times New Roman" panose="02020603050405020304" pitchFamily="18" charset="0"/>
                <a:cs typeface="Times New Roman" panose="02020603050405020304" pitchFamily="18" charset="0"/>
              </a:rPr>
              <a:t>solidly for three days.</a:t>
            </a:r>
          </a:p>
          <a:p>
            <a:pPr marL="0" indent="0">
              <a:buNone/>
            </a:pPr>
            <a:r>
              <a:rPr lang="en-US" sz="2000" dirty="0">
                <a:solidFill>
                  <a:srgbClr val="00B050"/>
                </a:solidFill>
                <a:latin typeface="Times New Roman" panose="02020603050405020304" pitchFamily="18" charset="0"/>
                <a:cs typeface="Times New Roman" panose="02020603050405020304" pitchFamily="18" charset="0"/>
              </a:rPr>
              <a:t>	S</a:t>
            </a:r>
            <a:r>
              <a:rPr lang="ro-RO" sz="2000" dirty="0" err="1">
                <a:solidFill>
                  <a:srgbClr val="00B050"/>
                </a:solidFill>
                <a:latin typeface="Times New Roman" panose="02020603050405020304" pitchFamily="18" charset="0"/>
                <a:cs typeface="Times New Roman" panose="02020603050405020304" pitchFamily="18" charset="0"/>
              </a:rPr>
              <a:t>he</a:t>
            </a:r>
            <a:r>
              <a:rPr lang="en-US" sz="2000" dirty="0">
                <a:solidFill>
                  <a:srgbClr val="00B050"/>
                </a:solidFill>
                <a:latin typeface="Times New Roman" panose="02020603050405020304" pitchFamily="18" charset="0"/>
                <a:cs typeface="Times New Roman" panose="02020603050405020304" pitchFamily="18" charset="0"/>
              </a:rPr>
              <a:t> got ill because she </a:t>
            </a:r>
            <a:r>
              <a:rPr lang="en-US" sz="2000" b="1" dirty="0">
                <a:solidFill>
                  <a:srgbClr val="00B050"/>
                </a:solidFill>
                <a:latin typeface="Times New Roman" panose="02020603050405020304" pitchFamily="18" charset="0"/>
                <a:cs typeface="Times New Roman" panose="02020603050405020304" pitchFamily="18" charset="0"/>
              </a:rPr>
              <a:t>hadn't been sleeping </a:t>
            </a:r>
            <a:r>
              <a:rPr lang="en-US" sz="2000" dirty="0">
                <a:solidFill>
                  <a:srgbClr val="00B050"/>
                </a:solidFill>
                <a:latin typeface="Times New Roman" panose="02020603050405020304" pitchFamily="18" charset="0"/>
                <a:cs typeface="Times New Roman" panose="02020603050405020304" pitchFamily="18" charset="0"/>
              </a:rPr>
              <a:t>enough.</a:t>
            </a:r>
          </a:p>
          <a:p>
            <a:pPr marL="0" indent="0">
              <a:buNone/>
            </a:pPr>
            <a:r>
              <a:rPr lang="en-US" sz="2000">
                <a:solidFill>
                  <a:srgbClr val="00B050"/>
                </a:solidFill>
                <a:latin typeface="Times New Roman" panose="02020603050405020304" pitchFamily="18" charset="0"/>
                <a:cs typeface="Times New Roman" panose="02020603050405020304" pitchFamily="18" charset="0"/>
              </a:rPr>
              <a:t>	</a:t>
            </a:r>
            <a:r>
              <a:rPr lang="ro-RO" sz="2000">
                <a:solidFill>
                  <a:srgbClr val="00B050"/>
                </a:solidFill>
                <a:latin typeface="Times New Roman" panose="02020603050405020304" pitchFamily="18" charset="0"/>
                <a:cs typeface="Times New Roman" panose="02020603050405020304" pitchFamily="18" charset="0"/>
              </a:rPr>
              <a:t>W</a:t>
            </a:r>
            <a:r>
              <a:rPr lang="en-US" sz="2000" dirty="0">
                <a:solidFill>
                  <a:srgbClr val="00B050"/>
                </a:solidFill>
                <a:latin typeface="Times New Roman" panose="02020603050405020304" pitchFamily="18" charset="0"/>
                <a:cs typeface="Times New Roman" panose="02020603050405020304" pitchFamily="18" charset="0"/>
              </a:rPr>
              <a:t>hen I looked at the books, I saw that the f</a:t>
            </a:r>
            <a:r>
              <a:rPr lang="ro-RO" sz="2000" dirty="0">
                <a:solidFill>
                  <a:srgbClr val="00B050"/>
                </a:solidFill>
                <a:latin typeface="Times New Roman" panose="02020603050405020304" pitchFamily="18" charset="0"/>
                <a:cs typeface="Times New Roman" panose="02020603050405020304" pitchFamily="18" charset="0"/>
              </a:rPr>
              <a:t>i</a:t>
            </a:r>
            <a:r>
              <a:rPr lang="en-US" sz="2000" dirty="0">
                <a:solidFill>
                  <a:srgbClr val="00B050"/>
                </a:solidFill>
                <a:latin typeface="Times New Roman" panose="02020603050405020304" pitchFamily="18" charset="0"/>
                <a:cs typeface="Times New Roman" panose="02020603050405020304" pitchFamily="18" charset="0"/>
              </a:rPr>
              <a:t>rm </a:t>
            </a:r>
            <a:r>
              <a:rPr lang="en-US" sz="2000" b="1" dirty="0">
                <a:solidFill>
                  <a:srgbClr val="00B050"/>
                </a:solidFill>
                <a:latin typeface="Times New Roman" panose="02020603050405020304" pitchFamily="18" charset="0"/>
                <a:cs typeface="Times New Roman" panose="02020603050405020304" pitchFamily="18" charset="0"/>
              </a:rPr>
              <a:t>had been losing </a:t>
            </a:r>
            <a:r>
              <a:rPr lang="en-US" sz="2000" dirty="0">
                <a:solidFill>
                  <a:srgbClr val="00B050"/>
                </a:solidFill>
                <a:latin typeface="Times New Roman" panose="02020603050405020304" pitchFamily="18" charset="0"/>
                <a:cs typeface="Times New Roman" panose="02020603050405020304" pitchFamily="18" charset="0"/>
              </a:rPr>
              <a:t>money for years.</a:t>
            </a:r>
            <a:endParaRPr lang="ro-RO" sz="2000"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789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B74CA-07D5-4888-B97D-26D7C086F150}"/>
              </a:ext>
            </a:extLst>
          </p:cNvPr>
          <p:cNvSpPr>
            <a:spLocks noGrp="1"/>
          </p:cNvSpPr>
          <p:nvPr>
            <p:ph type="title"/>
          </p:nvPr>
        </p:nvSpPr>
        <p:spPr>
          <a:xfrm>
            <a:off x="1270000" y="448631"/>
            <a:ext cx="9917151" cy="801247"/>
          </a:xfrm>
        </p:spPr>
        <p:txBody>
          <a:bodyPr>
            <a:normAutofit/>
          </a:bodyPr>
          <a:lstStyle/>
          <a:p>
            <a:pPr algn="ctr"/>
            <a:r>
              <a:rPr lang="en-GB" sz="3200" i="1" dirty="0">
                <a:solidFill>
                  <a:prstClr val="black"/>
                </a:solidFill>
                <a:latin typeface="Times New Roman" panose="02020603050405020304" pitchFamily="18" charset="0"/>
                <a:ea typeface="ZapfDingbats"/>
              </a:rPr>
              <a:t>The Indicative Mood</a:t>
            </a:r>
            <a:endParaRPr lang="ro-RO" sz="7200" dirty="0"/>
          </a:p>
        </p:txBody>
      </p:sp>
      <p:sp>
        <p:nvSpPr>
          <p:cNvPr id="3" name="Rectangle 2">
            <a:extLst>
              <a:ext uri="{FF2B5EF4-FFF2-40B4-BE49-F238E27FC236}">
                <a16:creationId xmlns:a16="http://schemas.microsoft.com/office/drawing/2014/main" id="{CD7AC984-E469-4028-8326-51D0CEB2EAD0}"/>
              </a:ext>
            </a:extLst>
          </p:cNvPr>
          <p:cNvSpPr/>
          <p:nvPr/>
        </p:nvSpPr>
        <p:spPr>
          <a:xfrm>
            <a:off x="363855" y="1249878"/>
            <a:ext cx="11464290" cy="4893647"/>
          </a:xfrm>
          <a:prstGeom prst="rect">
            <a:avLst/>
          </a:prstGeom>
        </p:spPr>
        <p:txBody>
          <a:bodyPr wrap="square">
            <a:spAutoFit/>
          </a:bodyPr>
          <a:lstStyle/>
          <a:p>
            <a:pPr marL="457200" indent="-457200" algn="just">
              <a:spcAft>
                <a:spcPts val="0"/>
              </a:spcAft>
              <a:buAutoNum type="arabicPeriod"/>
            </a:pPr>
            <a:r>
              <a:rPr lang="en-GB" sz="2400" i="1" dirty="0">
                <a:latin typeface="Times New Roman" panose="02020603050405020304" pitchFamily="18" charset="0"/>
                <a:ea typeface="ZapfDingbats"/>
              </a:rPr>
              <a:t>The Indicative Mood </a:t>
            </a:r>
            <a:r>
              <a:rPr lang="en-GB" sz="2400" dirty="0">
                <a:latin typeface="Times New Roman" panose="02020603050405020304" pitchFamily="18" charset="0"/>
                <a:ea typeface="ZapfDingbats"/>
              </a:rPr>
              <a:t>regards the action as actually occurring in reality, as a matter of fact. The indicative mood is the most common and is used to express </a:t>
            </a:r>
            <a:r>
              <a:rPr lang="en-GB" sz="2400" dirty="0">
                <a:solidFill>
                  <a:srgbClr val="FF0000"/>
                </a:solidFill>
                <a:latin typeface="Times New Roman" panose="02020603050405020304" pitchFamily="18" charset="0"/>
                <a:ea typeface="ZapfDingbats"/>
              </a:rPr>
              <a:t>facts</a:t>
            </a:r>
            <a:r>
              <a:rPr lang="en-GB" sz="2400" dirty="0">
                <a:latin typeface="Times New Roman" panose="02020603050405020304" pitchFamily="18" charset="0"/>
                <a:ea typeface="ZapfDingbats"/>
              </a:rPr>
              <a:t> and </a:t>
            </a:r>
            <a:r>
              <a:rPr lang="en-GB" sz="2400" dirty="0">
                <a:solidFill>
                  <a:srgbClr val="FF0000"/>
                </a:solidFill>
                <a:latin typeface="Times New Roman" panose="02020603050405020304" pitchFamily="18" charset="0"/>
                <a:ea typeface="ZapfDingbats"/>
              </a:rPr>
              <a:t>opinions</a:t>
            </a:r>
            <a:r>
              <a:rPr lang="en-GB" sz="2400" dirty="0">
                <a:latin typeface="Times New Roman" panose="02020603050405020304" pitchFamily="18" charset="0"/>
                <a:ea typeface="ZapfDingbats"/>
              </a:rPr>
              <a:t> or to make </a:t>
            </a:r>
            <a:r>
              <a:rPr lang="en-GB" sz="2400" dirty="0">
                <a:solidFill>
                  <a:srgbClr val="FF0000"/>
                </a:solidFill>
                <a:latin typeface="Times New Roman" panose="02020603050405020304" pitchFamily="18" charset="0"/>
                <a:ea typeface="ZapfDingbats"/>
              </a:rPr>
              <a:t>inquiries</a:t>
            </a:r>
            <a:r>
              <a:rPr lang="en-GB" sz="2400" dirty="0">
                <a:latin typeface="Times New Roman" panose="02020603050405020304" pitchFamily="18" charset="0"/>
                <a:ea typeface="ZapfDingbats"/>
              </a:rPr>
              <a:t>. </a:t>
            </a:r>
          </a:p>
          <a:p>
            <a:pPr algn="just">
              <a:spcAft>
                <a:spcPts val="0"/>
              </a:spcAft>
            </a:pPr>
            <a:r>
              <a:rPr lang="en-GB" sz="2400" i="1" dirty="0">
                <a:latin typeface="Times New Roman" panose="02020603050405020304" pitchFamily="18" charset="0"/>
                <a:ea typeface="ZapfDingbats"/>
              </a:rPr>
              <a:t>	</a:t>
            </a:r>
          </a:p>
          <a:p>
            <a:pPr algn="just">
              <a:spcAft>
                <a:spcPts val="0"/>
              </a:spcAft>
            </a:pPr>
            <a:r>
              <a:rPr lang="en-GB" sz="2400" i="1" dirty="0">
                <a:latin typeface="Times New Roman" panose="02020603050405020304" pitchFamily="18" charset="0"/>
                <a:ea typeface="ZapfDingbats"/>
              </a:rPr>
              <a:t>E.g. Coal mining </a:t>
            </a:r>
            <a:r>
              <a:rPr lang="en-GB" sz="2400" i="1" dirty="0">
                <a:solidFill>
                  <a:srgbClr val="00B050"/>
                </a:solidFill>
                <a:latin typeface="Times New Roman" panose="02020603050405020304" pitchFamily="18" charset="0"/>
                <a:ea typeface="ZapfDingbats"/>
              </a:rPr>
              <a:t>is</a:t>
            </a:r>
            <a:r>
              <a:rPr lang="en-GB" sz="2400" i="1" dirty="0">
                <a:latin typeface="Times New Roman" panose="02020603050405020304" pitchFamily="18" charset="0"/>
                <a:ea typeface="ZapfDingbats"/>
              </a:rPr>
              <a:t> a major industry of Appalachia.</a:t>
            </a:r>
            <a:endParaRPr lang="ro-RO" sz="2400" dirty="0">
              <a:latin typeface="Times New Roman" panose="02020603050405020304" pitchFamily="18" charset="0"/>
              <a:ea typeface="Times New Roman" panose="02020603050405020304" pitchFamily="18" charset="0"/>
            </a:endParaRPr>
          </a:p>
          <a:p>
            <a:pPr indent="448310" algn="just">
              <a:spcAft>
                <a:spcPts val="0"/>
              </a:spcAft>
            </a:pPr>
            <a:r>
              <a:rPr lang="en-GB" sz="2400" i="1" dirty="0">
                <a:latin typeface="Times New Roman" panose="02020603050405020304" pitchFamily="18" charset="0"/>
                <a:ea typeface="ZapfDingbats"/>
              </a:rPr>
              <a:t>We still </a:t>
            </a:r>
            <a:r>
              <a:rPr lang="en-GB" sz="2400" i="1" dirty="0">
                <a:solidFill>
                  <a:srgbClr val="00B050"/>
                </a:solidFill>
                <a:latin typeface="Times New Roman" panose="02020603050405020304" pitchFamily="18" charset="0"/>
                <a:ea typeface="ZapfDingbats"/>
              </a:rPr>
              <a:t>need</a:t>
            </a:r>
            <a:r>
              <a:rPr lang="en-GB" sz="2400" i="1" dirty="0">
                <a:latin typeface="Times New Roman" panose="02020603050405020304" pitchFamily="18" charset="0"/>
                <a:ea typeface="ZapfDingbats"/>
              </a:rPr>
              <a:t> someone to buy ingredients for our lunch.</a:t>
            </a:r>
            <a:endParaRPr lang="ro-RO" sz="2400" dirty="0">
              <a:latin typeface="Times New Roman" panose="02020603050405020304" pitchFamily="18" charset="0"/>
              <a:ea typeface="Times New Roman" panose="02020603050405020304" pitchFamily="18" charset="0"/>
            </a:endParaRPr>
          </a:p>
          <a:p>
            <a:pPr indent="448310" algn="just">
              <a:spcAft>
                <a:spcPts val="0"/>
              </a:spcAft>
            </a:pPr>
            <a:r>
              <a:rPr lang="en-GB" sz="2400" i="1" dirty="0">
                <a:solidFill>
                  <a:srgbClr val="00B050"/>
                </a:solidFill>
                <a:latin typeface="Times New Roman" panose="02020603050405020304" pitchFamily="18" charset="0"/>
                <a:ea typeface="ZapfDingbats"/>
              </a:rPr>
              <a:t>Do</a:t>
            </a:r>
            <a:r>
              <a:rPr lang="en-GB" sz="2400" i="1" dirty="0">
                <a:latin typeface="Times New Roman" panose="02020603050405020304" pitchFamily="18" charset="0"/>
                <a:ea typeface="ZapfDingbats"/>
              </a:rPr>
              <a:t> you </a:t>
            </a:r>
            <a:r>
              <a:rPr lang="en-GB" sz="2400" i="1" dirty="0">
                <a:solidFill>
                  <a:srgbClr val="00B050"/>
                </a:solidFill>
                <a:latin typeface="Times New Roman" panose="02020603050405020304" pitchFamily="18" charset="0"/>
                <a:ea typeface="ZapfDingbats"/>
              </a:rPr>
              <a:t>know</a:t>
            </a:r>
            <a:r>
              <a:rPr lang="en-GB" sz="2400" i="1" dirty="0">
                <a:latin typeface="Times New Roman" panose="02020603050405020304" pitchFamily="18" charset="0"/>
                <a:ea typeface="ZapfDingbats"/>
              </a:rPr>
              <a:t> where the old man lives?</a:t>
            </a:r>
            <a:endParaRPr lang="ro-RO" sz="2400" dirty="0">
              <a:latin typeface="Times New Roman" panose="02020603050405020304" pitchFamily="18" charset="0"/>
              <a:ea typeface="Times New Roman" panose="02020603050405020304" pitchFamily="18" charset="0"/>
            </a:endParaRPr>
          </a:p>
          <a:p>
            <a:pPr indent="448310" algn="just">
              <a:spcAft>
                <a:spcPts val="0"/>
              </a:spcAft>
            </a:pPr>
            <a:r>
              <a:rPr lang="en-GB" sz="2400" i="1" dirty="0">
                <a:solidFill>
                  <a:srgbClr val="00B050"/>
                </a:solidFill>
                <a:latin typeface="Times New Roman" panose="02020603050405020304" pitchFamily="18" charset="0"/>
                <a:ea typeface="ZapfDingbats"/>
              </a:rPr>
              <a:t>Has</a:t>
            </a:r>
            <a:r>
              <a:rPr lang="en-GB" sz="2400" i="1" dirty="0">
                <a:latin typeface="Times New Roman" panose="02020603050405020304" pitchFamily="18" charset="0"/>
                <a:ea typeface="ZapfDingbats"/>
              </a:rPr>
              <a:t> the train </a:t>
            </a:r>
            <a:r>
              <a:rPr lang="en-GB" sz="2400" i="1" dirty="0">
                <a:solidFill>
                  <a:srgbClr val="00B050"/>
                </a:solidFill>
                <a:latin typeface="Times New Roman" panose="02020603050405020304" pitchFamily="18" charset="0"/>
                <a:ea typeface="ZapfDingbats"/>
              </a:rPr>
              <a:t>arrived</a:t>
            </a:r>
            <a:r>
              <a:rPr lang="en-GB" sz="2400" i="1" dirty="0">
                <a:latin typeface="Times New Roman" panose="02020603050405020304" pitchFamily="18" charset="0"/>
                <a:ea typeface="ZapfDingbats"/>
              </a:rPr>
              <a:t>?</a:t>
            </a:r>
          </a:p>
          <a:p>
            <a:pPr indent="448310" algn="just">
              <a:spcAft>
                <a:spcPts val="0"/>
              </a:spcAft>
            </a:pPr>
            <a:endParaRPr lang="ro-RO" sz="2400" dirty="0">
              <a:latin typeface="Times New Roman" panose="02020603050405020304" pitchFamily="18" charset="0"/>
              <a:ea typeface="Times New Roman" panose="02020603050405020304" pitchFamily="18" charset="0"/>
            </a:endParaRPr>
          </a:p>
          <a:p>
            <a:pPr indent="448310" algn="just">
              <a:spcAft>
                <a:spcPts val="0"/>
              </a:spcAft>
            </a:pPr>
            <a:r>
              <a:rPr lang="en-GB" sz="2400" i="1" dirty="0">
                <a:latin typeface="Times New Roman" panose="02020603050405020304" pitchFamily="18" charset="0"/>
                <a:ea typeface="ZapfDingbats"/>
              </a:rPr>
              <a:t>2. The Imperative Mood </a:t>
            </a:r>
            <a:r>
              <a:rPr lang="en-GB" sz="2400" dirty="0">
                <a:latin typeface="Times New Roman" panose="02020603050405020304" pitchFamily="18" charset="0"/>
                <a:ea typeface="ZapfDingbats"/>
              </a:rPr>
              <a:t>states </a:t>
            </a:r>
            <a:r>
              <a:rPr lang="en-GB" sz="2400" dirty="0">
                <a:solidFill>
                  <a:srgbClr val="FF0000"/>
                </a:solidFill>
                <a:latin typeface="Times New Roman" panose="02020603050405020304" pitchFamily="18" charset="0"/>
                <a:ea typeface="ZapfDingbats"/>
              </a:rPr>
              <a:t>requests</a:t>
            </a:r>
            <a:r>
              <a:rPr lang="en-GB" sz="2400" dirty="0">
                <a:latin typeface="Times New Roman" panose="02020603050405020304" pitchFamily="18" charset="0"/>
                <a:ea typeface="ZapfDingbats"/>
              </a:rPr>
              <a:t>, </a:t>
            </a:r>
            <a:r>
              <a:rPr lang="en-GB" sz="2400" dirty="0">
                <a:solidFill>
                  <a:srgbClr val="FF0000"/>
                </a:solidFill>
                <a:latin typeface="Times New Roman" panose="02020603050405020304" pitchFamily="18" charset="0"/>
                <a:ea typeface="ZapfDingbats"/>
              </a:rPr>
              <a:t>orders</a:t>
            </a:r>
            <a:r>
              <a:rPr lang="en-GB" sz="2400" dirty="0">
                <a:latin typeface="Times New Roman" panose="02020603050405020304" pitchFamily="18" charset="0"/>
                <a:ea typeface="ZapfDingbats"/>
              </a:rPr>
              <a:t>, and </a:t>
            </a:r>
            <a:r>
              <a:rPr lang="en-GB" sz="2400" dirty="0">
                <a:solidFill>
                  <a:srgbClr val="FF0000"/>
                </a:solidFill>
                <a:latin typeface="Times New Roman" panose="02020603050405020304" pitchFamily="18" charset="0"/>
                <a:ea typeface="ZapfDingbats"/>
              </a:rPr>
              <a:t>strong</a:t>
            </a:r>
            <a:r>
              <a:rPr lang="en-GB" sz="2400" dirty="0">
                <a:latin typeface="Times New Roman" panose="02020603050405020304" pitchFamily="18" charset="0"/>
                <a:ea typeface="ZapfDingbats"/>
              </a:rPr>
              <a:t> </a:t>
            </a:r>
            <a:r>
              <a:rPr lang="en-GB" sz="2400" dirty="0">
                <a:solidFill>
                  <a:srgbClr val="FF0000"/>
                </a:solidFill>
                <a:latin typeface="Times New Roman" panose="02020603050405020304" pitchFamily="18" charset="0"/>
                <a:ea typeface="ZapfDingbats"/>
              </a:rPr>
              <a:t>suggestions</a:t>
            </a:r>
            <a:r>
              <a:rPr lang="en-GB" sz="2400" dirty="0">
                <a:latin typeface="Times New Roman" panose="02020603050405020304" pitchFamily="18" charset="0"/>
                <a:ea typeface="ZapfDingbats"/>
              </a:rPr>
              <a:t>.</a:t>
            </a:r>
            <a:r>
              <a:rPr lang="en-GB" sz="2400" dirty="0">
                <a:latin typeface="Times New Roman" panose="02020603050405020304" pitchFamily="18" charset="0"/>
                <a:ea typeface="Times New Roman" panose="02020603050405020304" pitchFamily="18" charset="0"/>
              </a:rPr>
              <a:t> </a:t>
            </a:r>
            <a:r>
              <a:rPr lang="en-GB" sz="2400" dirty="0">
                <a:latin typeface="Times New Roman" panose="02020603050405020304" pitchFamily="18" charset="0"/>
                <a:ea typeface="ZapfDingbats"/>
              </a:rPr>
              <a:t>The imperative is identical in form to the </a:t>
            </a:r>
            <a:r>
              <a:rPr lang="en-GB" sz="2400" dirty="0">
                <a:solidFill>
                  <a:srgbClr val="FF0000"/>
                </a:solidFill>
                <a:latin typeface="Times New Roman" panose="02020603050405020304" pitchFamily="18" charset="0"/>
                <a:ea typeface="ZapfDingbats"/>
              </a:rPr>
              <a:t>second person indicative</a:t>
            </a:r>
            <a:r>
              <a:rPr lang="en-GB" sz="2400" dirty="0">
                <a:latin typeface="Times New Roman" panose="02020603050405020304" pitchFamily="18" charset="0"/>
                <a:ea typeface="ZapfDingbats"/>
              </a:rPr>
              <a:t>.</a:t>
            </a:r>
            <a:endParaRPr lang="ro-RO" sz="2400" dirty="0">
              <a:latin typeface="Times New Roman" panose="02020603050405020304" pitchFamily="18" charset="0"/>
              <a:ea typeface="Times New Roman" panose="02020603050405020304" pitchFamily="18" charset="0"/>
            </a:endParaRPr>
          </a:p>
          <a:p>
            <a:pPr indent="448310" algn="just">
              <a:spcAft>
                <a:spcPts val="0"/>
              </a:spcAft>
            </a:pPr>
            <a:r>
              <a:rPr lang="en-GB" sz="2400" i="1" dirty="0">
                <a:latin typeface="Times New Roman" panose="02020603050405020304" pitchFamily="18" charset="0"/>
                <a:ea typeface="ZapfDingbats"/>
              </a:rPr>
              <a:t>E.g. </a:t>
            </a:r>
            <a:r>
              <a:rPr lang="en-GB" sz="2400" i="1" dirty="0">
                <a:solidFill>
                  <a:srgbClr val="00B050"/>
                </a:solidFill>
                <a:latin typeface="Times New Roman" panose="02020603050405020304" pitchFamily="18" charset="0"/>
                <a:ea typeface="ZapfDingbats"/>
              </a:rPr>
              <a:t>Go</a:t>
            </a:r>
            <a:r>
              <a:rPr lang="en-GB" sz="2400" i="1" dirty="0">
                <a:latin typeface="Times New Roman" panose="02020603050405020304" pitchFamily="18" charset="0"/>
                <a:ea typeface="ZapfDingbats"/>
              </a:rPr>
              <a:t> there now!</a:t>
            </a:r>
            <a:endParaRPr lang="ro-RO" sz="2400" dirty="0">
              <a:latin typeface="Times New Roman" panose="02020603050405020304" pitchFamily="18" charset="0"/>
              <a:ea typeface="Times New Roman" panose="02020603050405020304" pitchFamily="18" charset="0"/>
            </a:endParaRPr>
          </a:p>
          <a:p>
            <a:pPr indent="448310" algn="just">
              <a:spcAft>
                <a:spcPts val="0"/>
              </a:spcAft>
            </a:pPr>
            <a:r>
              <a:rPr lang="en-GB" sz="2400" i="1" dirty="0">
                <a:latin typeface="Times New Roman" panose="02020603050405020304" pitchFamily="18" charset="0"/>
                <a:ea typeface="ZapfDingbats"/>
              </a:rPr>
              <a:t> </a:t>
            </a:r>
            <a:r>
              <a:rPr lang="en-GB" sz="2400" i="1" dirty="0">
                <a:solidFill>
                  <a:srgbClr val="00B050"/>
                </a:solidFill>
                <a:latin typeface="Times New Roman" panose="02020603050405020304" pitchFamily="18" charset="0"/>
                <a:ea typeface="ZapfDingbats"/>
              </a:rPr>
              <a:t>Do not postpone </a:t>
            </a:r>
            <a:r>
              <a:rPr lang="en-GB" sz="2400" i="1" dirty="0">
                <a:latin typeface="Times New Roman" panose="02020603050405020304" pitchFamily="18" charset="0"/>
                <a:ea typeface="ZapfDingbats"/>
              </a:rPr>
              <a:t>this any longer!</a:t>
            </a:r>
            <a:endParaRPr lang="ro-RO"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76251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57FF116-D809-46A4-89DA-00B2ED2DC816}"/>
              </a:ext>
            </a:extLst>
          </p:cNvPr>
          <p:cNvSpPr/>
          <p:nvPr/>
        </p:nvSpPr>
        <p:spPr>
          <a:xfrm>
            <a:off x="515701" y="366623"/>
            <a:ext cx="10422385" cy="5693866"/>
          </a:xfrm>
          <a:prstGeom prst="rect">
            <a:avLst/>
          </a:prstGeom>
        </p:spPr>
        <p:txBody>
          <a:bodyPr wrap="square">
            <a:spAutoFit/>
          </a:bodyPr>
          <a:lstStyle/>
          <a:p>
            <a:pPr indent="448310" algn="ctr">
              <a:spcAft>
                <a:spcPts val="0"/>
              </a:spcAft>
            </a:pPr>
            <a:endParaRPr lang="en-GB" sz="2800" i="1" dirty="0">
              <a:latin typeface="Times New Roman" panose="02020603050405020304" pitchFamily="18" charset="0"/>
              <a:ea typeface="ZapfDingbats"/>
            </a:endParaRPr>
          </a:p>
          <a:p>
            <a:pPr indent="448310" algn="ctr">
              <a:spcAft>
                <a:spcPts val="0"/>
              </a:spcAft>
            </a:pPr>
            <a:r>
              <a:rPr lang="en-GB" sz="2800" i="1" dirty="0">
                <a:latin typeface="Times New Roman" panose="02020603050405020304" pitchFamily="18" charset="0"/>
                <a:ea typeface="ZapfDingbats"/>
              </a:rPr>
              <a:t>The Subjunctive Mood </a:t>
            </a:r>
          </a:p>
          <a:p>
            <a:pPr marL="457200" indent="-457200" algn="just">
              <a:spcAft>
                <a:spcPts val="0"/>
              </a:spcAft>
              <a:buFont typeface="Arial" panose="020B0604020202020204" pitchFamily="34" charset="0"/>
              <a:buChar char="•"/>
            </a:pPr>
            <a:r>
              <a:rPr lang="en-GB" sz="2800" dirty="0">
                <a:latin typeface="Times New Roman" panose="02020603050405020304" pitchFamily="18" charset="0"/>
                <a:ea typeface="ZapfDingbats"/>
              </a:rPr>
              <a:t>expresses </a:t>
            </a:r>
            <a:r>
              <a:rPr lang="en-GB" sz="2800" dirty="0">
                <a:solidFill>
                  <a:srgbClr val="FF0000"/>
                </a:solidFill>
                <a:latin typeface="Times New Roman" panose="02020603050405020304" pitchFamily="18" charset="0"/>
                <a:ea typeface="ZapfDingbats"/>
              </a:rPr>
              <a:t>desires</a:t>
            </a:r>
            <a:r>
              <a:rPr lang="en-GB" sz="2800" dirty="0">
                <a:latin typeface="Times New Roman" panose="02020603050405020304" pitchFamily="18" charset="0"/>
                <a:ea typeface="ZapfDingbats"/>
              </a:rPr>
              <a:t>, </a:t>
            </a:r>
            <a:r>
              <a:rPr lang="en-GB" sz="2800" dirty="0">
                <a:solidFill>
                  <a:srgbClr val="FF0000"/>
                </a:solidFill>
                <a:latin typeface="Times New Roman" panose="02020603050405020304" pitchFamily="18" charset="0"/>
                <a:ea typeface="ZapfDingbats"/>
              </a:rPr>
              <a:t>wishes</a:t>
            </a:r>
            <a:r>
              <a:rPr lang="en-GB" sz="2800" dirty="0">
                <a:latin typeface="Times New Roman" panose="02020603050405020304" pitchFamily="18" charset="0"/>
                <a:ea typeface="ZapfDingbats"/>
              </a:rPr>
              <a:t>, and </a:t>
            </a:r>
            <a:r>
              <a:rPr lang="en-GB" sz="2800" dirty="0">
                <a:solidFill>
                  <a:srgbClr val="FF0000"/>
                </a:solidFill>
                <a:latin typeface="Times New Roman" panose="02020603050405020304" pitchFamily="18" charset="0"/>
                <a:ea typeface="ZapfDingbats"/>
              </a:rPr>
              <a:t>assumptions </a:t>
            </a:r>
            <a:r>
              <a:rPr lang="en-GB" sz="2800" dirty="0">
                <a:latin typeface="Times New Roman" panose="02020603050405020304" pitchFamily="18" charset="0"/>
                <a:ea typeface="ZapfDingbats"/>
              </a:rPr>
              <a:t>(</a:t>
            </a:r>
            <a:r>
              <a:rPr lang="en-GB" sz="2800" dirty="0" err="1">
                <a:latin typeface="Times New Roman" panose="02020603050405020304" pitchFamily="18" charset="0"/>
                <a:ea typeface="ZapfDingbats"/>
              </a:rPr>
              <a:t>pres</a:t>
            </a:r>
            <a:r>
              <a:rPr lang="ro-RO" sz="2800" dirty="0">
                <a:latin typeface="Times New Roman" panose="02020603050405020304" pitchFamily="18" charset="0"/>
                <a:ea typeface="ZapfDingbats"/>
              </a:rPr>
              <a:t>u</a:t>
            </a:r>
            <a:r>
              <a:rPr lang="en-GB" sz="2800" dirty="0" err="1">
                <a:latin typeface="Times New Roman" panose="02020603050405020304" pitchFamily="18" charset="0"/>
                <a:ea typeface="ZapfDingbats"/>
              </a:rPr>
              <a:t>punere</a:t>
            </a:r>
            <a:r>
              <a:rPr lang="en-GB" sz="2800" dirty="0">
                <a:latin typeface="Times New Roman" panose="02020603050405020304" pitchFamily="18" charset="0"/>
                <a:ea typeface="ZapfDingbats"/>
              </a:rPr>
              <a:t>) that are not necessarily to be fulfilled in reality</a:t>
            </a:r>
            <a:r>
              <a:rPr lang="ro-RO" sz="2800" dirty="0">
                <a:latin typeface="Times New Roman" panose="02020603050405020304" pitchFamily="18" charset="0"/>
                <a:ea typeface="ZapfDingbats"/>
              </a:rPr>
              <a:t>.</a:t>
            </a:r>
            <a:endParaRPr lang="en-GB" sz="2800" dirty="0">
              <a:latin typeface="Times New Roman" panose="02020603050405020304" pitchFamily="18" charset="0"/>
              <a:ea typeface="ZapfDingbats"/>
            </a:endParaRPr>
          </a:p>
          <a:p>
            <a:pPr marL="457200" indent="-457200" algn="just">
              <a:spcAft>
                <a:spcPts val="0"/>
              </a:spcAft>
              <a:buFont typeface="Arial" panose="020B0604020202020204" pitchFamily="34" charset="0"/>
              <a:buChar char="•"/>
            </a:pPr>
            <a:r>
              <a:rPr lang="en-GB" sz="2800" dirty="0">
                <a:latin typeface="Times New Roman" panose="02020603050405020304" pitchFamily="18" charset="0"/>
                <a:ea typeface="ZapfDingbats"/>
              </a:rPr>
              <a:t>rarely appears in everyday conversation or writing and is used in a set of specific circumstances. </a:t>
            </a:r>
          </a:p>
          <a:p>
            <a:pPr marL="457200" indent="-457200" algn="just">
              <a:spcAft>
                <a:spcPts val="0"/>
              </a:spcAft>
              <a:buFont typeface="Arial" panose="020B0604020202020204" pitchFamily="34" charset="0"/>
              <a:buChar char="•"/>
            </a:pPr>
            <a:r>
              <a:rPr lang="en-GB" sz="2800" dirty="0">
                <a:latin typeface="Times New Roman" panose="02020603050405020304" pitchFamily="18" charset="0"/>
                <a:ea typeface="ZapfDingbats"/>
              </a:rPr>
              <a:t>allows speakers to form sentences that express </a:t>
            </a:r>
            <a:r>
              <a:rPr lang="en-GB" sz="2800" dirty="0">
                <a:solidFill>
                  <a:srgbClr val="FF0000"/>
                </a:solidFill>
                <a:latin typeface="Times New Roman" panose="02020603050405020304" pitchFamily="18" charset="0"/>
                <a:ea typeface="ZapfDingbats"/>
              </a:rPr>
              <a:t>commands</a:t>
            </a:r>
            <a:r>
              <a:rPr lang="en-GB" sz="2800" dirty="0">
                <a:latin typeface="Times New Roman" panose="02020603050405020304" pitchFamily="18" charset="0"/>
                <a:ea typeface="ZapfDingbats"/>
              </a:rPr>
              <a:t>, </a:t>
            </a:r>
            <a:r>
              <a:rPr lang="en-GB" sz="2800" dirty="0">
                <a:solidFill>
                  <a:srgbClr val="FF0000"/>
                </a:solidFill>
                <a:latin typeface="Times New Roman" panose="02020603050405020304" pitchFamily="18" charset="0"/>
                <a:ea typeface="ZapfDingbats"/>
              </a:rPr>
              <a:t>requests</a:t>
            </a:r>
            <a:r>
              <a:rPr lang="en-GB" sz="2800" dirty="0">
                <a:latin typeface="Times New Roman" panose="02020603050405020304" pitchFamily="18" charset="0"/>
                <a:ea typeface="ZapfDingbats"/>
              </a:rPr>
              <a:t>, </a:t>
            </a:r>
            <a:r>
              <a:rPr lang="en-GB" sz="2800" dirty="0">
                <a:solidFill>
                  <a:srgbClr val="FF0000"/>
                </a:solidFill>
                <a:latin typeface="Times New Roman" panose="02020603050405020304" pitchFamily="18" charset="0"/>
                <a:ea typeface="ZapfDingbats"/>
              </a:rPr>
              <a:t>suggestions</a:t>
            </a:r>
            <a:r>
              <a:rPr lang="en-GB" sz="2800" dirty="0">
                <a:latin typeface="Times New Roman" panose="02020603050405020304" pitchFamily="18" charset="0"/>
                <a:ea typeface="ZapfDingbats"/>
              </a:rPr>
              <a:t>, </a:t>
            </a:r>
            <a:r>
              <a:rPr lang="en-GB" sz="2800" dirty="0">
                <a:solidFill>
                  <a:srgbClr val="FF0000"/>
                </a:solidFill>
                <a:latin typeface="Times New Roman" panose="02020603050405020304" pitchFamily="18" charset="0"/>
                <a:ea typeface="ZapfDingbats"/>
              </a:rPr>
              <a:t>wishes</a:t>
            </a:r>
            <a:r>
              <a:rPr lang="en-GB" sz="2800" dirty="0">
                <a:latin typeface="Times New Roman" panose="02020603050405020304" pitchFamily="18" charset="0"/>
                <a:ea typeface="ZapfDingbats"/>
              </a:rPr>
              <a:t>, </a:t>
            </a:r>
            <a:r>
              <a:rPr lang="en-GB" sz="2800" dirty="0">
                <a:solidFill>
                  <a:srgbClr val="FF0000"/>
                </a:solidFill>
                <a:latin typeface="Times New Roman" panose="02020603050405020304" pitchFamily="18" charset="0"/>
                <a:ea typeface="ZapfDingbats"/>
              </a:rPr>
              <a:t>hypotheses</a:t>
            </a:r>
            <a:r>
              <a:rPr lang="en-GB" sz="2800" dirty="0">
                <a:latin typeface="Times New Roman" panose="02020603050405020304" pitchFamily="18" charset="0"/>
                <a:ea typeface="ZapfDingbats"/>
              </a:rPr>
              <a:t>, </a:t>
            </a:r>
            <a:r>
              <a:rPr lang="en-GB" sz="2800" dirty="0">
                <a:solidFill>
                  <a:srgbClr val="FF0000"/>
                </a:solidFill>
                <a:latin typeface="Times New Roman" panose="02020603050405020304" pitchFamily="18" charset="0"/>
                <a:ea typeface="ZapfDingbats"/>
              </a:rPr>
              <a:t>purposes</a:t>
            </a:r>
            <a:r>
              <a:rPr lang="en-GB" sz="2800" dirty="0">
                <a:latin typeface="Times New Roman" panose="02020603050405020304" pitchFamily="18" charset="0"/>
                <a:ea typeface="ZapfDingbats"/>
              </a:rPr>
              <a:t>, </a:t>
            </a:r>
            <a:r>
              <a:rPr lang="en-GB" sz="2800" dirty="0">
                <a:solidFill>
                  <a:srgbClr val="FF0000"/>
                </a:solidFill>
                <a:latin typeface="Times New Roman" panose="02020603050405020304" pitchFamily="18" charset="0"/>
                <a:ea typeface="ZapfDingbats"/>
              </a:rPr>
              <a:t>doubts</a:t>
            </a:r>
            <a:r>
              <a:rPr lang="en-GB" sz="2800" dirty="0">
                <a:latin typeface="Times New Roman" panose="02020603050405020304" pitchFamily="18" charset="0"/>
                <a:ea typeface="ZapfDingbats"/>
              </a:rPr>
              <a:t>, and </a:t>
            </a:r>
            <a:r>
              <a:rPr lang="en-GB" sz="2800" dirty="0">
                <a:solidFill>
                  <a:srgbClr val="FF0000"/>
                </a:solidFill>
                <a:latin typeface="Times New Roman" panose="02020603050405020304" pitchFamily="18" charset="0"/>
                <a:ea typeface="ZapfDingbats"/>
              </a:rPr>
              <a:t>suppositions</a:t>
            </a:r>
            <a:r>
              <a:rPr lang="en-GB" sz="2800" dirty="0">
                <a:latin typeface="Times New Roman" panose="02020603050405020304" pitchFamily="18" charset="0"/>
                <a:ea typeface="ZapfDingbats"/>
              </a:rPr>
              <a:t> that are contrary to fact at the time of the utterance.</a:t>
            </a:r>
          </a:p>
          <a:p>
            <a:pPr marL="457200" indent="-457200" algn="just">
              <a:spcAft>
                <a:spcPts val="0"/>
              </a:spcAft>
              <a:buFont typeface="Arial" panose="020B0604020202020204" pitchFamily="34" charset="0"/>
              <a:buChar char="•"/>
            </a:pPr>
            <a:r>
              <a:rPr lang="en-GB" sz="2800" dirty="0">
                <a:latin typeface="Times New Roman" panose="02020603050405020304" pitchFamily="18" charset="0"/>
                <a:ea typeface="ZapfDingbats"/>
              </a:rPr>
              <a:t>has a limited role in English compared to other languages such as French or Italian, but </a:t>
            </a:r>
            <a:r>
              <a:rPr lang="en-GB" sz="2800" dirty="0">
                <a:solidFill>
                  <a:srgbClr val="00B050"/>
                </a:solidFill>
                <a:latin typeface="Times New Roman" panose="02020603050405020304" pitchFamily="18" charset="0"/>
                <a:ea typeface="ZapfDingbats"/>
              </a:rPr>
              <a:t>it's important to use it properly in formal writing.</a:t>
            </a:r>
            <a:endParaRPr lang="ro-RO" sz="2800" dirty="0">
              <a:solidFill>
                <a:srgbClr val="00B050"/>
              </a:solidFill>
              <a:latin typeface="Times New Roman" panose="02020603050405020304" pitchFamily="18" charset="0"/>
              <a:ea typeface="Times New Roman" panose="02020603050405020304" pitchFamily="18" charset="0"/>
            </a:endParaRPr>
          </a:p>
          <a:p>
            <a:pPr indent="448310" algn="just">
              <a:spcAft>
                <a:spcPts val="0"/>
              </a:spcAft>
            </a:pPr>
            <a:r>
              <a:rPr lang="en-GB" sz="2800" i="1" dirty="0">
                <a:latin typeface="Times New Roman" panose="02020603050405020304" pitchFamily="18" charset="0"/>
                <a:ea typeface="ZapfDingbats"/>
              </a:rPr>
              <a:t>I demand that she </a:t>
            </a:r>
            <a:r>
              <a:rPr lang="en-GB" sz="2800" i="1" dirty="0">
                <a:solidFill>
                  <a:srgbClr val="00B050"/>
                </a:solidFill>
                <a:latin typeface="Times New Roman" panose="02020603050405020304" pitchFamily="18" charset="0"/>
                <a:ea typeface="ZapfDingbats"/>
              </a:rPr>
              <a:t>leave</a:t>
            </a:r>
            <a:r>
              <a:rPr lang="en-GB" sz="2800" i="1" dirty="0">
                <a:latin typeface="Times New Roman" panose="02020603050405020304" pitchFamily="18" charset="0"/>
                <a:ea typeface="ZapfDingbats"/>
              </a:rPr>
              <a:t> at once!</a:t>
            </a:r>
            <a:endParaRPr lang="ro-RO" sz="28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875668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0A786E3-EBD2-463C-A3B7-71A7ECB3047C}"/>
              </a:ext>
            </a:extLst>
          </p:cNvPr>
          <p:cNvSpPr/>
          <p:nvPr/>
        </p:nvSpPr>
        <p:spPr>
          <a:xfrm>
            <a:off x="377190" y="285750"/>
            <a:ext cx="11441430" cy="5570756"/>
          </a:xfrm>
          <a:prstGeom prst="rect">
            <a:avLst/>
          </a:prstGeom>
        </p:spPr>
        <p:txBody>
          <a:bodyPr wrap="square">
            <a:spAutoFit/>
          </a:bodyPr>
          <a:lstStyle/>
          <a:p>
            <a:pPr lvl="0" indent="448310" algn="just"/>
            <a:endParaRPr lang="en-GB" sz="2000" dirty="0">
              <a:solidFill>
                <a:prstClr val="black"/>
              </a:solidFill>
              <a:latin typeface="Times New Roman" panose="02020603050405020304" pitchFamily="18" charset="0"/>
              <a:ea typeface="ZapfDingbats"/>
            </a:endParaRPr>
          </a:p>
          <a:p>
            <a:pPr lvl="0" indent="448310" algn="just"/>
            <a:r>
              <a:rPr lang="en-GB" sz="2400" dirty="0">
                <a:solidFill>
                  <a:prstClr val="black"/>
                </a:solidFill>
                <a:latin typeface="Times New Roman" panose="02020603050405020304" pitchFamily="18" charset="0"/>
                <a:ea typeface="ZapfDingbats"/>
              </a:rPr>
              <a:t>HOW IS IT FORMED?</a:t>
            </a:r>
          </a:p>
          <a:p>
            <a:pPr lvl="0" indent="448310" algn="just"/>
            <a:endParaRPr lang="en-GB" sz="2400" dirty="0">
              <a:solidFill>
                <a:prstClr val="black"/>
              </a:solidFill>
              <a:latin typeface="Times New Roman" panose="02020603050405020304" pitchFamily="18" charset="0"/>
              <a:ea typeface="ZapfDingbats"/>
            </a:endParaRPr>
          </a:p>
          <a:p>
            <a:pPr lvl="0" indent="448310" algn="just"/>
            <a:r>
              <a:rPr lang="en-GB" sz="2400" dirty="0">
                <a:solidFill>
                  <a:prstClr val="black"/>
                </a:solidFill>
                <a:latin typeface="Times New Roman" panose="02020603050405020304" pitchFamily="18" charset="0"/>
                <a:ea typeface="ZapfDingbats"/>
              </a:rPr>
              <a:t>The subjunctive form of a verb (apart from </a:t>
            </a:r>
            <a:r>
              <a:rPr lang="en-GB" sz="2400" i="1" dirty="0">
                <a:solidFill>
                  <a:srgbClr val="FF0000"/>
                </a:solidFill>
                <a:latin typeface="Times New Roman" panose="02020603050405020304" pitchFamily="18" charset="0"/>
                <a:ea typeface="ZapfDingbats"/>
              </a:rPr>
              <a:t>to be</a:t>
            </a:r>
            <a:r>
              <a:rPr lang="en-GB" sz="2400" dirty="0">
                <a:solidFill>
                  <a:prstClr val="black"/>
                </a:solidFill>
                <a:latin typeface="Times New Roman" panose="02020603050405020304" pitchFamily="18" charset="0"/>
                <a:ea typeface="ZapfDingbats"/>
              </a:rPr>
              <a:t>) </a:t>
            </a:r>
            <a:r>
              <a:rPr lang="en-GB" sz="2400" dirty="0">
                <a:solidFill>
                  <a:srgbClr val="00B050"/>
                </a:solidFill>
                <a:latin typeface="Times New Roman" panose="02020603050405020304" pitchFamily="18" charset="0"/>
                <a:ea typeface="ZapfDingbats"/>
              </a:rPr>
              <a:t>is made from the 3rd person present singular, without the </a:t>
            </a:r>
            <a:r>
              <a:rPr lang="en-GB" sz="2400" b="1" dirty="0">
                <a:solidFill>
                  <a:srgbClr val="00B050"/>
                </a:solidFill>
                <a:latin typeface="Times New Roman" panose="02020603050405020304" pitchFamily="18" charset="0"/>
                <a:ea typeface="ZapfDingbats"/>
              </a:rPr>
              <a:t>-s </a:t>
            </a:r>
            <a:r>
              <a:rPr lang="en-GB" sz="2400" dirty="0">
                <a:solidFill>
                  <a:srgbClr val="00B050"/>
                </a:solidFill>
                <a:latin typeface="Times New Roman" panose="02020603050405020304" pitchFamily="18" charset="0"/>
                <a:ea typeface="ZapfDingbats"/>
              </a:rPr>
              <a:t>(or </a:t>
            </a:r>
            <a:r>
              <a:rPr lang="en-GB" sz="2400" b="1" dirty="0">
                <a:solidFill>
                  <a:srgbClr val="00B050"/>
                </a:solidFill>
                <a:latin typeface="Times New Roman" panose="02020603050405020304" pitchFamily="18" charset="0"/>
                <a:ea typeface="ZapfDingbats"/>
              </a:rPr>
              <a:t>-es</a:t>
            </a:r>
            <a:r>
              <a:rPr lang="en-GB" sz="2400" dirty="0">
                <a:solidFill>
                  <a:srgbClr val="00B050"/>
                </a:solidFill>
                <a:latin typeface="Times New Roman" panose="02020603050405020304" pitchFamily="18" charset="0"/>
                <a:ea typeface="ZapfDingbats"/>
              </a:rPr>
              <a:t>) ending. </a:t>
            </a:r>
            <a:r>
              <a:rPr lang="en-GB" sz="2400" dirty="0">
                <a:solidFill>
                  <a:prstClr val="black"/>
                </a:solidFill>
                <a:latin typeface="Times New Roman" panose="02020603050405020304" pitchFamily="18" charset="0"/>
                <a:ea typeface="ZapfDingbats"/>
              </a:rPr>
              <a:t>With these verbs, the same forms are used whether or not the context is the present or the past.</a:t>
            </a:r>
          </a:p>
          <a:p>
            <a:pPr lvl="0" indent="448310" algn="just"/>
            <a:r>
              <a:rPr lang="en-GB" sz="2400" dirty="0">
                <a:solidFill>
                  <a:srgbClr val="00B050"/>
                </a:solidFill>
                <a:latin typeface="Times New Roman" panose="02020603050405020304" pitchFamily="18" charset="0"/>
                <a:ea typeface="Times New Roman" panose="02020603050405020304" pitchFamily="18" charset="0"/>
              </a:rPr>
              <a:t>It </a:t>
            </a:r>
            <a:r>
              <a:rPr lang="en-GB" sz="2400" u="sng" dirty="0">
                <a:solidFill>
                  <a:srgbClr val="00B050"/>
                </a:solidFill>
                <a:latin typeface="Times New Roman" panose="02020603050405020304" pitchFamily="18" charset="0"/>
                <a:ea typeface="Times New Roman" panose="02020603050405020304" pitchFamily="18" charset="0"/>
              </a:rPr>
              <a:t>is</a:t>
            </a:r>
            <a:r>
              <a:rPr lang="en-GB" sz="2400" dirty="0">
                <a:solidFill>
                  <a:srgbClr val="00B050"/>
                </a:solidFill>
                <a:latin typeface="Times New Roman" panose="02020603050405020304" pitchFamily="18" charset="0"/>
                <a:ea typeface="Times New Roman" panose="02020603050405020304" pitchFamily="18" charset="0"/>
              </a:rPr>
              <a:t> essential that every child </a:t>
            </a:r>
            <a:r>
              <a:rPr lang="en-GB" sz="2400" b="1" dirty="0">
                <a:solidFill>
                  <a:srgbClr val="00B050"/>
                </a:solidFill>
                <a:latin typeface="Times New Roman" panose="02020603050405020304" pitchFamily="18" charset="0"/>
                <a:ea typeface="Times New Roman" panose="02020603050405020304" pitchFamily="18" charset="0"/>
              </a:rPr>
              <a:t>have</a:t>
            </a:r>
            <a:r>
              <a:rPr lang="en-GB" sz="2400" dirty="0">
                <a:solidFill>
                  <a:srgbClr val="00B050"/>
                </a:solidFill>
                <a:latin typeface="Times New Roman" panose="02020603050405020304" pitchFamily="18" charset="0"/>
                <a:ea typeface="Times New Roman" panose="02020603050405020304" pitchFamily="18" charset="0"/>
              </a:rPr>
              <a:t> the same educational opportunities.</a:t>
            </a:r>
          </a:p>
          <a:p>
            <a:pPr lvl="0" indent="448310" algn="just"/>
            <a:r>
              <a:rPr lang="en-US" sz="2400" dirty="0">
                <a:solidFill>
                  <a:srgbClr val="00B050"/>
                </a:solidFill>
                <a:latin typeface="Times New Roman" panose="02020603050405020304" pitchFamily="18" charset="0"/>
                <a:ea typeface="Times New Roman" panose="02020603050405020304" pitchFamily="18" charset="0"/>
              </a:rPr>
              <a:t>We felt it </a:t>
            </a:r>
            <a:r>
              <a:rPr lang="en-US" sz="2400" u="sng" dirty="0">
                <a:solidFill>
                  <a:srgbClr val="00B050"/>
                </a:solidFill>
                <a:latin typeface="Times New Roman" panose="02020603050405020304" pitchFamily="18" charset="0"/>
                <a:ea typeface="Times New Roman" panose="02020603050405020304" pitchFamily="18" charset="0"/>
              </a:rPr>
              <a:t>was</a:t>
            </a:r>
            <a:r>
              <a:rPr lang="en-US" sz="2400" dirty="0">
                <a:solidFill>
                  <a:srgbClr val="00B050"/>
                </a:solidFill>
                <a:latin typeface="Times New Roman" panose="02020603050405020304" pitchFamily="18" charset="0"/>
                <a:ea typeface="Times New Roman" panose="02020603050405020304" pitchFamily="18" charset="0"/>
              </a:rPr>
              <a:t> important that James </a:t>
            </a:r>
            <a:r>
              <a:rPr lang="en-US" sz="2400" b="1" dirty="0">
                <a:solidFill>
                  <a:srgbClr val="00B050"/>
                </a:solidFill>
                <a:latin typeface="Times New Roman" panose="02020603050405020304" pitchFamily="18" charset="0"/>
                <a:ea typeface="Times New Roman" panose="02020603050405020304" pitchFamily="18" charset="0"/>
              </a:rPr>
              <a:t>write</a:t>
            </a:r>
            <a:r>
              <a:rPr lang="en-US" sz="2400" dirty="0">
                <a:solidFill>
                  <a:srgbClr val="00B050"/>
                </a:solidFill>
                <a:latin typeface="Times New Roman" panose="02020603050405020304" pitchFamily="18" charset="0"/>
                <a:ea typeface="Times New Roman" panose="02020603050405020304" pitchFamily="18" charset="0"/>
              </a:rPr>
              <a:t> to Uncle James.</a:t>
            </a:r>
          </a:p>
          <a:p>
            <a:pPr lvl="0" indent="448310" algn="just"/>
            <a:endParaRPr lang="ro-RO" sz="2400" dirty="0">
              <a:solidFill>
                <a:srgbClr val="00B050"/>
              </a:solidFill>
              <a:latin typeface="Times New Roman" panose="02020603050405020304" pitchFamily="18" charset="0"/>
              <a:ea typeface="Times New Roman" panose="02020603050405020304" pitchFamily="18" charset="0"/>
            </a:endParaRPr>
          </a:p>
          <a:p>
            <a:pPr lvl="0" indent="448310" algn="just"/>
            <a:r>
              <a:rPr lang="en-GB" sz="2400" dirty="0">
                <a:solidFill>
                  <a:prstClr val="black"/>
                </a:solidFill>
                <a:latin typeface="Times New Roman" panose="02020603050405020304" pitchFamily="18" charset="0"/>
                <a:ea typeface="ZapfDingbats"/>
              </a:rPr>
              <a:t>The subjunctive of </a:t>
            </a:r>
            <a:r>
              <a:rPr lang="en-GB" sz="2400" i="1" dirty="0">
                <a:solidFill>
                  <a:srgbClr val="FF0000"/>
                </a:solidFill>
                <a:latin typeface="Times New Roman" panose="02020603050405020304" pitchFamily="18" charset="0"/>
                <a:ea typeface="ZapfDingbats"/>
              </a:rPr>
              <a:t>to be</a:t>
            </a:r>
            <a:r>
              <a:rPr lang="en-GB" sz="2400" dirty="0">
                <a:solidFill>
                  <a:srgbClr val="FF0000"/>
                </a:solidFill>
                <a:latin typeface="Times New Roman" panose="02020603050405020304" pitchFamily="18" charset="0"/>
                <a:ea typeface="ZapfDingbats"/>
              </a:rPr>
              <a:t> </a:t>
            </a:r>
            <a:r>
              <a:rPr lang="en-GB" sz="2400" dirty="0">
                <a:solidFill>
                  <a:prstClr val="black"/>
                </a:solidFill>
                <a:latin typeface="Times New Roman" panose="02020603050405020304" pitchFamily="18" charset="0"/>
                <a:ea typeface="ZapfDingbats"/>
              </a:rPr>
              <a:t>is simply </a:t>
            </a:r>
            <a:r>
              <a:rPr lang="en-GB" sz="2400" i="1" dirty="0">
                <a:solidFill>
                  <a:srgbClr val="FF0000"/>
                </a:solidFill>
                <a:latin typeface="Times New Roman" panose="02020603050405020304" pitchFamily="18" charset="0"/>
                <a:ea typeface="ZapfDingbats"/>
              </a:rPr>
              <a:t>be</a:t>
            </a:r>
            <a:r>
              <a:rPr lang="en-GB" sz="2400" dirty="0">
                <a:solidFill>
                  <a:prstClr val="black"/>
                </a:solidFill>
                <a:latin typeface="Times New Roman" panose="02020603050405020304" pitchFamily="18" charset="0"/>
                <a:ea typeface="ZapfDingbats"/>
              </a:rPr>
              <a:t> in most cases, but </a:t>
            </a:r>
            <a:r>
              <a:rPr lang="en-GB" sz="2400" i="1" dirty="0">
                <a:solidFill>
                  <a:srgbClr val="FF0000"/>
                </a:solidFill>
                <a:latin typeface="Times New Roman" panose="02020603050405020304" pitchFamily="18" charset="0"/>
                <a:ea typeface="ZapfDingbats"/>
              </a:rPr>
              <a:t>were</a:t>
            </a:r>
            <a:r>
              <a:rPr lang="en-GB" sz="2400" dirty="0">
                <a:solidFill>
                  <a:prstClr val="black"/>
                </a:solidFill>
                <a:latin typeface="Times New Roman" panose="02020603050405020304" pitchFamily="18" charset="0"/>
                <a:ea typeface="ZapfDingbats"/>
              </a:rPr>
              <a:t> is used in certain constructions with </a:t>
            </a:r>
            <a:r>
              <a:rPr lang="en-GB" sz="2400" i="1" dirty="0">
                <a:solidFill>
                  <a:srgbClr val="FF0000"/>
                </a:solidFill>
                <a:latin typeface="Times New Roman" panose="02020603050405020304" pitchFamily="18" charset="0"/>
                <a:ea typeface="ZapfDingbats"/>
              </a:rPr>
              <a:t>if</a:t>
            </a:r>
            <a:r>
              <a:rPr lang="en-GB" sz="2400" dirty="0">
                <a:solidFill>
                  <a:prstClr val="black"/>
                </a:solidFill>
                <a:latin typeface="Times New Roman" panose="02020603050405020304" pitchFamily="18" charset="0"/>
                <a:ea typeface="ZapfDingbats"/>
              </a:rPr>
              <a:t> and to express a </a:t>
            </a:r>
            <a:r>
              <a:rPr lang="en-GB" sz="2400" dirty="0">
                <a:solidFill>
                  <a:srgbClr val="00B050"/>
                </a:solidFill>
                <a:latin typeface="Times New Roman" panose="02020603050405020304" pitchFamily="18" charset="0"/>
                <a:ea typeface="ZapfDingbats"/>
              </a:rPr>
              <a:t>wish</a:t>
            </a:r>
            <a:r>
              <a:rPr lang="en-GB" sz="2400" dirty="0">
                <a:solidFill>
                  <a:prstClr val="black"/>
                </a:solidFill>
                <a:latin typeface="Times New Roman" panose="02020603050405020304" pitchFamily="18" charset="0"/>
                <a:ea typeface="ZapfDingbats"/>
              </a:rPr>
              <a:t>. </a:t>
            </a:r>
            <a:endParaRPr lang="ro-RO" sz="2400" dirty="0">
              <a:solidFill>
                <a:prstClr val="black"/>
              </a:solidFill>
              <a:latin typeface="Times New Roman" panose="02020603050405020304" pitchFamily="18" charset="0"/>
              <a:ea typeface="Times New Roman" panose="02020603050405020304" pitchFamily="18" charset="0"/>
            </a:endParaRPr>
          </a:p>
          <a:p>
            <a:pPr lvl="0" indent="448310" algn="just"/>
            <a:endParaRPr lang="en-GB" sz="2400" dirty="0">
              <a:solidFill>
                <a:prstClr val="black"/>
              </a:solidFill>
              <a:latin typeface="Times New Roman" panose="02020603050405020304" pitchFamily="18" charset="0"/>
              <a:ea typeface="ZapfDingbats"/>
            </a:endParaRPr>
          </a:p>
          <a:p>
            <a:pPr lvl="0" indent="448310" algn="just"/>
            <a:r>
              <a:rPr lang="en-GB" sz="2400" dirty="0">
                <a:solidFill>
                  <a:prstClr val="black"/>
                </a:solidFill>
                <a:latin typeface="Times New Roman" panose="02020603050405020304" pitchFamily="18" charset="0"/>
                <a:ea typeface="ZapfDingbats"/>
              </a:rPr>
              <a:t>The subjunctive is found in several traditional circumstances. For example, in the sentence "</a:t>
            </a:r>
            <a:r>
              <a:rPr lang="en-GB" sz="2400" dirty="0">
                <a:solidFill>
                  <a:srgbClr val="00B050"/>
                </a:solidFill>
                <a:latin typeface="Times New Roman" panose="02020603050405020304" pitchFamily="18" charset="0"/>
                <a:ea typeface="ZapfDingbats"/>
              </a:rPr>
              <a:t>God save the Queen</a:t>
            </a:r>
            <a:r>
              <a:rPr lang="en-GB" sz="2400" dirty="0">
                <a:solidFill>
                  <a:prstClr val="black"/>
                </a:solidFill>
                <a:latin typeface="Times New Roman" panose="02020603050405020304" pitchFamily="18" charset="0"/>
                <a:ea typeface="ZapfDingbats"/>
              </a:rPr>
              <a:t>," the verb "</a:t>
            </a:r>
            <a:r>
              <a:rPr lang="en-GB" sz="2400" i="1" dirty="0">
                <a:solidFill>
                  <a:srgbClr val="00B050"/>
                </a:solidFill>
                <a:latin typeface="Times New Roman" panose="02020603050405020304" pitchFamily="18" charset="0"/>
                <a:ea typeface="ZapfDingbats"/>
              </a:rPr>
              <a:t>save</a:t>
            </a:r>
            <a:r>
              <a:rPr lang="en-GB" sz="2400" dirty="0">
                <a:solidFill>
                  <a:prstClr val="black"/>
                </a:solidFill>
                <a:latin typeface="Times New Roman" panose="02020603050405020304" pitchFamily="18" charset="0"/>
                <a:ea typeface="ZapfDingbats"/>
              </a:rPr>
              <a:t>" is in the subjunctive mood. Similarly, in the sentence "</a:t>
            </a:r>
            <a:r>
              <a:rPr lang="en-GB" sz="2400" dirty="0">
                <a:solidFill>
                  <a:srgbClr val="00B050"/>
                </a:solidFill>
                <a:latin typeface="Times New Roman" panose="02020603050405020304" pitchFamily="18" charset="0"/>
                <a:ea typeface="ZapfDingbats"/>
              </a:rPr>
              <a:t>Heaven forbid</a:t>
            </a:r>
            <a:r>
              <a:rPr lang="en-GB" sz="2400" dirty="0">
                <a:solidFill>
                  <a:prstClr val="black"/>
                </a:solidFill>
                <a:latin typeface="Times New Roman" panose="02020603050405020304" pitchFamily="18" charset="0"/>
                <a:ea typeface="ZapfDingbats"/>
              </a:rPr>
              <a:t>," the verb </a:t>
            </a:r>
            <a:r>
              <a:rPr lang="en-GB" sz="2400" i="1" dirty="0">
                <a:solidFill>
                  <a:srgbClr val="00B050"/>
                </a:solidFill>
                <a:latin typeface="Times New Roman" panose="02020603050405020304" pitchFamily="18" charset="0"/>
                <a:ea typeface="ZapfDingbats"/>
              </a:rPr>
              <a:t>forbid</a:t>
            </a:r>
            <a:r>
              <a:rPr lang="en-GB" sz="2400" dirty="0">
                <a:solidFill>
                  <a:prstClr val="black"/>
                </a:solidFill>
                <a:latin typeface="Times New Roman" panose="02020603050405020304" pitchFamily="18" charset="0"/>
                <a:ea typeface="ZapfDingbats"/>
              </a:rPr>
              <a:t> is in the subjunctive mood.</a:t>
            </a:r>
            <a:endParaRPr lang="ro-RO" sz="2400"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34515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82705B6-ECC0-4E83-8821-6237A1C1F275}"/>
              </a:ext>
            </a:extLst>
          </p:cNvPr>
          <p:cNvSpPr/>
          <p:nvPr/>
        </p:nvSpPr>
        <p:spPr>
          <a:xfrm>
            <a:off x="523009" y="660062"/>
            <a:ext cx="11145982" cy="5755422"/>
          </a:xfrm>
          <a:prstGeom prst="rect">
            <a:avLst/>
          </a:prstGeom>
        </p:spPr>
        <p:txBody>
          <a:bodyPr wrap="square">
            <a:spAutoFit/>
          </a:bodyPr>
          <a:lstStyle/>
          <a:p>
            <a:pPr indent="448310" algn="just">
              <a:spcAft>
                <a:spcPts val="0"/>
              </a:spcAft>
            </a:pPr>
            <a:r>
              <a:rPr lang="en-GB" sz="2800" dirty="0">
                <a:latin typeface="Times New Roman" panose="02020603050405020304" pitchFamily="18" charset="0"/>
                <a:ea typeface="ZapfDingbats"/>
              </a:rPr>
              <a:t>It is usually found in complex sentences. </a:t>
            </a:r>
            <a:r>
              <a:rPr lang="en-GB" sz="2800" u="sng" dirty="0">
                <a:latin typeface="Times New Roman" panose="02020603050405020304" pitchFamily="18" charset="0"/>
                <a:ea typeface="ZapfDingbats"/>
              </a:rPr>
              <a:t>The subjunctive mood is used in dependent clauses to express unreal conditions and in dependent clauses following verbs of </a:t>
            </a:r>
            <a:r>
              <a:rPr lang="en-GB" sz="2800" b="1" u="sng" dirty="0">
                <a:latin typeface="Times New Roman" panose="02020603050405020304" pitchFamily="18" charset="0"/>
                <a:ea typeface="ZapfDingbats"/>
              </a:rPr>
              <a:t>wishing</a:t>
            </a:r>
            <a:r>
              <a:rPr lang="en-GB" sz="2800" u="sng" dirty="0">
                <a:latin typeface="Times New Roman" panose="02020603050405020304" pitchFamily="18" charset="0"/>
                <a:ea typeface="ZapfDingbats"/>
              </a:rPr>
              <a:t> or </a:t>
            </a:r>
            <a:r>
              <a:rPr lang="en-GB" sz="2800" b="1" u="sng" dirty="0">
                <a:latin typeface="Times New Roman" panose="02020603050405020304" pitchFamily="18" charset="0"/>
                <a:ea typeface="ZapfDingbats"/>
              </a:rPr>
              <a:t>requesting</a:t>
            </a:r>
            <a:r>
              <a:rPr lang="en-GB" sz="2800" dirty="0">
                <a:latin typeface="Times New Roman" panose="02020603050405020304" pitchFamily="18" charset="0"/>
                <a:ea typeface="ZapfDingbats"/>
              </a:rPr>
              <a:t>.</a:t>
            </a:r>
          </a:p>
          <a:p>
            <a:pPr indent="448310" algn="just">
              <a:spcAft>
                <a:spcPts val="0"/>
              </a:spcAft>
            </a:pPr>
            <a:endParaRPr lang="en-GB" sz="2800" dirty="0">
              <a:latin typeface="Times New Roman" panose="02020603050405020304" pitchFamily="18" charset="0"/>
              <a:ea typeface="ZapfDingbats"/>
            </a:endParaRPr>
          </a:p>
          <a:p>
            <a:pPr indent="448310" algn="just">
              <a:spcAft>
                <a:spcPts val="0"/>
              </a:spcAft>
            </a:pPr>
            <a:r>
              <a:rPr lang="en-GB" sz="2800" dirty="0">
                <a:latin typeface="Times New Roman" panose="02020603050405020304" pitchFamily="18" charset="0"/>
                <a:ea typeface="ZapfDingbats"/>
              </a:rPr>
              <a:t>The subjunctive mood is used in dependent clauses that do the following:</a:t>
            </a:r>
          </a:p>
          <a:p>
            <a:pPr indent="448310" algn="just">
              <a:spcAft>
                <a:spcPts val="0"/>
              </a:spcAft>
            </a:pPr>
            <a:r>
              <a:rPr lang="en-GB" sz="2800" dirty="0">
                <a:latin typeface="Times New Roman" panose="02020603050405020304" pitchFamily="18" charset="0"/>
                <a:ea typeface="ZapfDingbats"/>
              </a:rPr>
              <a:t> </a:t>
            </a:r>
            <a:endParaRPr lang="ro-RO" sz="2800" dirty="0">
              <a:latin typeface="Times New Roman" panose="02020603050405020304" pitchFamily="18" charset="0"/>
              <a:ea typeface="ZapfDingbats"/>
            </a:endParaRPr>
          </a:p>
          <a:p>
            <a:pPr algn="just">
              <a:spcAft>
                <a:spcPts val="0"/>
              </a:spcAft>
            </a:pPr>
            <a:r>
              <a:rPr lang="en-GB" sz="2800" dirty="0">
                <a:latin typeface="Times New Roman" panose="02020603050405020304" pitchFamily="18" charset="0"/>
                <a:ea typeface="ZapfDingbats"/>
              </a:rPr>
              <a:t>1) express a wish </a:t>
            </a:r>
          </a:p>
          <a:p>
            <a:pPr algn="just">
              <a:spcAft>
                <a:spcPts val="0"/>
              </a:spcAft>
            </a:pPr>
            <a:r>
              <a:rPr lang="en-GB" sz="2800" dirty="0">
                <a:latin typeface="Times New Roman" panose="02020603050405020304" pitchFamily="18" charset="0"/>
                <a:ea typeface="ZapfDingbats"/>
              </a:rPr>
              <a:t> </a:t>
            </a:r>
            <a:r>
              <a:rPr lang="en-GB" sz="2800" i="1" dirty="0">
                <a:solidFill>
                  <a:srgbClr val="00B050"/>
                </a:solidFill>
                <a:latin typeface="Times New Roman" panose="02020603050405020304" pitchFamily="18" charset="0"/>
                <a:ea typeface="ZapfDingbats"/>
              </a:rPr>
              <a:t>She wishes her boyfriend </a:t>
            </a:r>
            <a:r>
              <a:rPr lang="en-GB" sz="2800" b="1" i="1" dirty="0">
                <a:solidFill>
                  <a:srgbClr val="00B050"/>
                </a:solidFill>
                <a:latin typeface="Times New Roman" panose="02020603050405020304" pitchFamily="18" charset="0"/>
                <a:ea typeface="ZapfDingbats"/>
              </a:rPr>
              <a:t>were</a:t>
            </a:r>
            <a:r>
              <a:rPr lang="en-GB" sz="2800" i="1" dirty="0">
                <a:solidFill>
                  <a:srgbClr val="00B050"/>
                </a:solidFill>
                <a:latin typeface="Times New Roman" panose="02020603050405020304" pitchFamily="18" charset="0"/>
                <a:ea typeface="ZapfDingbats"/>
              </a:rPr>
              <a:t> here</a:t>
            </a:r>
            <a:r>
              <a:rPr lang="en-GB" sz="2800" dirty="0">
                <a:solidFill>
                  <a:srgbClr val="00B050"/>
                </a:solidFill>
                <a:latin typeface="Times New Roman" panose="02020603050405020304" pitchFamily="18" charset="0"/>
                <a:ea typeface="ZapfDingbats"/>
              </a:rPr>
              <a:t>.</a:t>
            </a:r>
            <a:r>
              <a:rPr lang="en-GB" sz="2800" i="1" dirty="0">
                <a:solidFill>
                  <a:srgbClr val="00B050"/>
                </a:solidFill>
                <a:latin typeface="Times New Roman" panose="02020603050405020304" pitchFamily="18" charset="0"/>
                <a:ea typeface="ZapfDingbats"/>
              </a:rPr>
              <a:t> </a:t>
            </a:r>
            <a:endParaRPr lang="ro-RO" sz="2800" i="1" dirty="0">
              <a:solidFill>
                <a:srgbClr val="00B050"/>
              </a:solidFill>
              <a:latin typeface="Times New Roman" panose="02020603050405020304" pitchFamily="18" charset="0"/>
              <a:ea typeface="ZapfDingbats"/>
            </a:endParaRPr>
          </a:p>
          <a:p>
            <a:pPr algn="just">
              <a:spcAft>
                <a:spcPts val="0"/>
              </a:spcAft>
            </a:pPr>
            <a:endParaRPr lang="ro-RO" sz="2800" i="1" dirty="0">
              <a:latin typeface="Times New Roman" panose="02020603050405020304" pitchFamily="18" charset="0"/>
              <a:ea typeface="ZapfDingbats"/>
            </a:endParaRPr>
          </a:p>
          <a:p>
            <a:pPr algn="just">
              <a:spcAft>
                <a:spcPts val="0"/>
              </a:spcAft>
            </a:pPr>
            <a:r>
              <a:rPr lang="en-GB" sz="2800" dirty="0">
                <a:latin typeface="Times New Roman" panose="02020603050405020304" pitchFamily="18" charset="0"/>
                <a:ea typeface="ZapfDingbats"/>
              </a:rPr>
              <a:t>2) begin with </a:t>
            </a:r>
            <a:r>
              <a:rPr lang="en-GB" sz="2800" b="1" i="1" dirty="0">
                <a:solidFill>
                  <a:srgbClr val="00B050"/>
                </a:solidFill>
                <a:latin typeface="Times New Roman" panose="02020603050405020304" pitchFamily="18" charset="0"/>
                <a:ea typeface="ZapfDingbats"/>
              </a:rPr>
              <a:t>as if</a:t>
            </a:r>
            <a:r>
              <a:rPr lang="en-GB" sz="2800" b="1" dirty="0">
                <a:solidFill>
                  <a:srgbClr val="00B050"/>
                </a:solidFill>
                <a:latin typeface="Times New Roman" panose="02020603050405020304" pitchFamily="18" charset="0"/>
                <a:ea typeface="ZapfDingbats"/>
              </a:rPr>
              <a:t> </a:t>
            </a:r>
            <a:r>
              <a:rPr lang="en-GB" sz="2800" dirty="0">
                <a:latin typeface="Times New Roman" panose="02020603050405020304" pitchFamily="18" charset="0"/>
                <a:ea typeface="ZapfDingbats"/>
              </a:rPr>
              <a:t>and </a:t>
            </a:r>
            <a:r>
              <a:rPr lang="en-GB" sz="2800" b="1" i="1" dirty="0">
                <a:solidFill>
                  <a:srgbClr val="00B050"/>
                </a:solidFill>
                <a:latin typeface="Times New Roman" panose="02020603050405020304" pitchFamily="18" charset="0"/>
                <a:ea typeface="ZapfDingbats"/>
              </a:rPr>
              <a:t>as though</a:t>
            </a:r>
            <a:r>
              <a:rPr lang="en-GB" sz="2800" b="1" dirty="0">
                <a:solidFill>
                  <a:srgbClr val="00B050"/>
                </a:solidFill>
                <a:latin typeface="Times New Roman" panose="02020603050405020304" pitchFamily="18" charset="0"/>
                <a:ea typeface="ZapfDingbats"/>
              </a:rPr>
              <a:t> </a:t>
            </a:r>
            <a:r>
              <a:rPr lang="en-GB" sz="2800" dirty="0">
                <a:latin typeface="Times New Roman" panose="02020603050405020304" pitchFamily="18" charset="0"/>
                <a:ea typeface="ZapfDingbats"/>
              </a:rPr>
              <a:t>when such clauses describe a speculation or condition contrary to fact </a:t>
            </a:r>
          </a:p>
          <a:p>
            <a:pPr indent="448310" algn="just">
              <a:spcAft>
                <a:spcPts val="0"/>
              </a:spcAft>
            </a:pPr>
            <a:r>
              <a:rPr lang="en-GB" sz="2800" i="1" dirty="0">
                <a:solidFill>
                  <a:srgbClr val="00B050"/>
                </a:solidFill>
                <a:latin typeface="Times New Roman" panose="02020603050405020304" pitchFamily="18" charset="0"/>
                <a:ea typeface="ZapfDingbats"/>
              </a:rPr>
              <a:t>He acted as if he </a:t>
            </a:r>
            <a:r>
              <a:rPr lang="en-GB" sz="2800" b="1" i="1" dirty="0">
                <a:solidFill>
                  <a:srgbClr val="00B050"/>
                </a:solidFill>
                <a:latin typeface="Times New Roman" panose="02020603050405020304" pitchFamily="18" charset="0"/>
                <a:ea typeface="ZapfDingbats"/>
              </a:rPr>
              <a:t>were</a:t>
            </a:r>
            <a:r>
              <a:rPr lang="en-GB" sz="2800" i="1" dirty="0">
                <a:solidFill>
                  <a:srgbClr val="00B050"/>
                </a:solidFill>
                <a:latin typeface="Times New Roman" panose="02020603050405020304" pitchFamily="18" charset="0"/>
                <a:ea typeface="ZapfDingbats"/>
              </a:rPr>
              <a:t> guilty.</a:t>
            </a:r>
            <a:endParaRPr lang="ro-RO" sz="2800" dirty="0">
              <a:solidFill>
                <a:srgbClr val="00B050"/>
              </a:solidFill>
              <a:latin typeface="Times New Roman" panose="02020603050405020304" pitchFamily="18" charset="0"/>
              <a:ea typeface="Times New Roman" panose="02020603050405020304" pitchFamily="18" charset="0"/>
            </a:endParaRPr>
          </a:p>
          <a:p>
            <a:pPr indent="448310" algn="just">
              <a:spcAft>
                <a:spcPts val="0"/>
              </a:spcAft>
            </a:pPr>
            <a:endParaRPr lang="ro-RO" sz="3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28568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1298CDD-7964-475A-940A-9AF0AFBF3263}"/>
              </a:ext>
            </a:extLst>
          </p:cNvPr>
          <p:cNvSpPr/>
          <p:nvPr/>
        </p:nvSpPr>
        <p:spPr>
          <a:xfrm>
            <a:off x="400050" y="388620"/>
            <a:ext cx="11430000" cy="6124754"/>
          </a:xfrm>
          <a:prstGeom prst="rect">
            <a:avLst/>
          </a:prstGeom>
        </p:spPr>
        <p:txBody>
          <a:bodyPr wrap="square">
            <a:spAutoFit/>
          </a:bodyPr>
          <a:lstStyle/>
          <a:p>
            <a:pPr indent="448310" algn="just">
              <a:spcAft>
                <a:spcPts val="0"/>
              </a:spcAft>
            </a:pPr>
            <a:r>
              <a:rPr lang="en-GB" sz="2800" dirty="0">
                <a:latin typeface="Times New Roman" panose="02020603050405020304" pitchFamily="18" charset="0"/>
                <a:ea typeface="ZapfDingbats"/>
              </a:rPr>
              <a:t>3) begin with </a:t>
            </a:r>
            <a:r>
              <a:rPr lang="en-GB" sz="2800" i="1" dirty="0">
                <a:latin typeface="Times New Roman" panose="02020603050405020304" pitchFamily="18" charset="0"/>
                <a:ea typeface="ZapfDingbats"/>
              </a:rPr>
              <a:t>that</a:t>
            </a:r>
            <a:r>
              <a:rPr lang="en-GB" sz="2800" dirty="0">
                <a:latin typeface="Times New Roman" panose="02020603050405020304" pitchFamily="18" charset="0"/>
                <a:ea typeface="ZapfDingbats"/>
              </a:rPr>
              <a:t> and express </a:t>
            </a:r>
            <a:r>
              <a:rPr lang="en-GB" sz="2800" dirty="0">
                <a:solidFill>
                  <a:srgbClr val="00B050"/>
                </a:solidFill>
                <a:latin typeface="Times New Roman" panose="02020603050405020304" pitchFamily="18" charset="0"/>
                <a:ea typeface="ZapfDingbats"/>
              </a:rPr>
              <a:t>a demand, requirement, request, or suggestion </a:t>
            </a:r>
            <a:r>
              <a:rPr lang="en-GB" sz="2800" dirty="0">
                <a:latin typeface="Times New Roman" panose="02020603050405020304" pitchFamily="18" charset="0"/>
                <a:ea typeface="ZapfDingbats"/>
              </a:rPr>
              <a:t>and use a verb such as </a:t>
            </a:r>
            <a:r>
              <a:rPr lang="en-GB" sz="2800" i="1" dirty="0">
                <a:solidFill>
                  <a:srgbClr val="FF0000"/>
                </a:solidFill>
                <a:latin typeface="Times New Roman" panose="02020603050405020304" pitchFamily="18" charset="0"/>
                <a:ea typeface="ZapfDingbats"/>
              </a:rPr>
              <a:t>to advise (that), to ask (that), to command (that), to demand (that), to desire (that), to insist (that), to order (that), to propose (that), to recommend (that), to request (that), to suggest (that), to urge (that) </a:t>
            </a:r>
            <a:r>
              <a:rPr lang="en-GB" sz="1600" i="1" dirty="0">
                <a:solidFill>
                  <a:srgbClr val="FF0000"/>
                </a:solidFill>
                <a:latin typeface="Times New Roman" panose="02020603050405020304" pitchFamily="18" charset="0"/>
                <a:ea typeface="ZapfDingbats"/>
              </a:rPr>
              <a:t>a </a:t>
            </a:r>
            <a:r>
              <a:rPr lang="ro-RO" sz="1600" i="1" dirty="0">
                <a:solidFill>
                  <a:srgbClr val="FF0000"/>
                </a:solidFill>
                <a:latin typeface="Times New Roman" panose="02020603050405020304" pitchFamily="18" charset="0"/>
                <a:ea typeface="ZapfDingbats"/>
              </a:rPr>
              <a:t>îndemna</a:t>
            </a:r>
            <a:r>
              <a:rPr lang="en-GB" sz="2800" i="1" dirty="0">
                <a:solidFill>
                  <a:srgbClr val="FF0000"/>
                </a:solidFill>
                <a:latin typeface="Times New Roman" panose="02020603050405020304" pitchFamily="18" charset="0"/>
                <a:ea typeface="ZapfDingbats"/>
              </a:rPr>
              <a:t>. </a:t>
            </a:r>
          </a:p>
          <a:p>
            <a:pPr indent="448310" algn="just">
              <a:spcAft>
                <a:spcPts val="0"/>
              </a:spcAft>
            </a:pPr>
            <a:r>
              <a:rPr lang="en-GB" sz="2800" i="1" dirty="0">
                <a:latin typeface="Times New Roman" panose="02020603050405020304" pitchFamily="18" charset="0"/>
                <a:ea typeface="ZapfDingbats"/>
              </a:rPr>
              <a:t>I requested that he </a:t>
            </a:r>
            <a:r>
              <a:rPr lang="en-GB" sz="2800" b="1" i="1" dirty="0">
                <a:solidFill>
                  <a:srgbClr val="00B050"/>
                </a:solidFill>
                <a:latin typeface="Times New Roman" panose="02020603050405020304" pitchFamily="18" charset="0"/>
                <a:ea typeface="ZapfDingbats"/>
              </a:rPr>
              <a:t>be</a:t>
            </a:r>
            <a:r>
              <a:rPr lang="en-GB" sz="2800" i="1" dirty="0">
                <a:latin typeface="Times New Roman" panose="02020603050405020304" pitchFamily="18" charset="0"/>
                <a:ea typeface="ZapfDingbats"/>
              </a:rPr>
              <a:t> present at the hearing.</a:t>
            </a:r>
            <a:r>
              <a:rPr lang="en-GB" sz="2800" dirty="0">
                <a:latin typeface="Times New Roman" panose="02020603050405020304" pitchFamily="18" charset="0"/>
                <a:ea typeface="Times New Roman" panose="02020603050405020304" pitchFamily="18" charset="0"/>
              </a:rPr>
              <a:t> </a:t>
            </a:r>
            <a:endParaRPr lang="ro-RO" sz="2800" dirty="0">
              <a:latin typeface="Times New Roman" panose="02020603050405020304" pitchFamily="18" charset="0"/>
              <a:ea typeface="Times New Roman" panose="02020603050405020304" pitchFamily="18" charset="0"/>
            </a:endParaRPr>
          </a:p>
          <a:p>
            <a:pPr indent="448310" algn="just">
              <a:spcAft>
                <a:spcPts val="0"/>
              </a:spcAft>
            </a:pPr>
            <a:r>
              <a:rPr lang="ro-RO" sz="2800" i="1" dirty="0">
                <a:latin typeface="Times New Roman" panose="02020603050405020304" pitchFamily="18" charset="0"/>
                <a:ea typeface="ZapfDingbats"/>
              </a:rPr>
              <a:t>It </a:t>
            </a:r>
            <a:r>
              <a:rPr lang="ro-RO" sz="2800" i="1" dirty="0" err="1">
                <a:latin typeface="Times New Roman" panose="02020603050405020304" pitchFamily="18" charset="0"/>
                <a:ea typeface="ZapfDingbats"/>
              </a:rPr>
              <a:t>was</a:t>
            </a:r>
            <a:r>
              <a:rPr lang="ro-RO" sz="2800" i="1" dirty="0">
                <a:latin typeface="Times New Roman" panose="02020603050405020304" pitchFamily="18" charset="0"/>
                <a:ea typeface="ZapfDingbats"/>
              </a:rPr>
              <a:t> </a:t>
            </a:r>
            <a:r>
              <a:rPr lang="ro-RO" sz="2800" i="1" dirty="0" err="1">
                <a:latin typeface="Times New Roman" panose="02020603050405020304" pitchFamily="18" charset="0"/>
                <a:ea typeface="ZapfDingbats"/>
              </a:rPr>
              <a:t>suggested</a:t>
            </a:r>
            <a:r>
              <a:rPr lang="ro-RO" sz="2800" i="1" dirty="0">
                <a:latin typeface="Times New Roman" panose="02020603050405020304" pitchFamily="18" charset="0"/>
                <a:ea typeface="ZapfDingbats"/>
              </a:rPr>
              <a:t> </a:t>
            </a:r>
            <a:r>
              <a:rPr lang="ro-RO" sz="2800" i="1" dirty="0" err="1">
                <a:latin typeface="Times New Roman" panose="02020603050405020304" pitchFamily="18" charset="0"/>
                <a:ea typeface="ZapfDingbats"/>
              </a:rPr>
              <a:t>that</a:t>
            </a:r>
            <a:r>
              <a:rPr lang="ro-RO" sz="2800" i="1" dirty="0">
                <a:latin typeface="Times New Roman" panose="02020603050405020304" pitchFamily="18" charset="0"/>
                <a:ea typeface="ZapfDingbats"/>
              </a:rPr>
              <a:t> </a:t>
            </a:r>
            <a:r>
              <a:rPr lang="ro-RO" sz="2800" i="1" dirty="0" err="1">
                <a:latin typeface="Times New Roman" panose="02020603050405020304" pitchFamily="18" charset="0"/>
                <a:ea typeface="ZapfDingbats"/>
              </a:rPr>
              <a:t>he</a:t>
            </a:r>
            <a:r>
              <a:rPr lang="ro-RO" sz="2800" i="1" dirty="0">
                <a:latin typeface="Times New Roman" panose="02020603050405020304" pitchFamily="18" charset="0"/>
                <a:ea typeface="ZapfDingbats"/>
              </a:rPr>
              <a:t> </a:t>
            </a:r>
            <a:r>
              <a:rPr lang="ro-RO" sz="2800" b="1" i="1" dirty="0" err="1">
                <a:solidFill>
                  <a:srgbClr val="00B050"/>
                </a:solidFill>
                <a:latin typeface="Times New Roman" panose="02020603050405020304" pitchFamily="18" charset="0"/>
                <a:ea typeface="ZapfDingbats"/>
              </a:rPr>
              <a:t>wait</a:t>
            </a:r>
            <a:r>
              <a:rPr lang="ro-RO" sz="2800" i="1" dirty="0">
                <a:latin typeface="Times New Roman" panose="02020603050405020304" pitchFamily="18" charset="0"/>
                <a:ea typeface="ZapfDingbats"/>
              </a:rPr>
              <a:t> </a:t>
            </a:r>
            <a:r>
              <a:rPr lang="ro-RO" sz="2800" i="1" dirty="0" err="1">
                <a:latin typeface="Times New Roman" panose="02020603050405020304" pitchFamily="18" charset="0"/>
                <a:ea typeface="ZapfDingbats"/>
              </a:rPr>
              <a:t>till</a:t>
            </a:r>
            <a:r>
              <a:rPr lang="ro-RO" sz="2800" i="1" dirty="0">
                <a:latin typeface="Times New Roman" panose="02020603050405020304" pitchFamily="18" charset="0"/>
                <a:ea typeface="ZapfDingbats"/>
              </a:rPr>
              <a:t> </a:t>
            </a:r>
            <a:r>
              <a:rPr lang="ro-RO" sz="2800" i="1" dirty="0" err="1">
                <a:latin typeface="Times New Roman" panose="02020603050405020304" pitchFamily="18" charset="0"/>
                <a:ea typeface="ZapfDingbats"/>
              </a:rPr>
              <a:t>the</a:t>
            </a:r>
            <a:r>
              <a:rPr lang="ro-RO" sz="2800" i="1" dirty="0">
                <a:latin typeface="Times New Roman" panose="02020603050405020304" pitchFamily="18" charset="0"/>
                <a:ea typeface="ZapfDingbats"/>
              </a:rPr>
              <a:t> </a:t>
            </a:r>
            <a:r>
              <a:rPr lang="ro-RO" sz="2800" i="1" dirty="0" err="1">
                <a:latin typeface="Times New Roman" panose="02020603050405020304" pitchFamily="18" charset="0"/>
                <a:ea typeface="ZapfDingbats"/>
              </a:rPr>
              <a:t>next</a:t>
            </a:r>
            <a:r>
              <a:rPr lang="ro-RO" sz="2800" i="1" dirty="0">
                <a:latin typeface="Times New Roman" panose="02020603050405020304" pitchFamily="18" charset="0"/>
                <a:ea typeface="ZapfDingbats"/>
              </a:rPr>
              <a:t> </a:t>
            </a:r>
            <a:r>
              <a:rPr lang="ro-RO" sz="2800" i="1" dirty="0" err="1">
                <a:latin typeface="Times New Roman" panose="02020603050405020304" pitchFamily="18" charset="0"/>
                <a:ea typeface="ZapfDingbats"/>
              </a:rPr>
              <a:t>morning</a:t>
            </a:r>
            <a:r>
              <a:rPr lang="ro-RO" sz="2800" i="1" dirty="0">
                <a:latin typeface="Times New Roman" panose="02020603050405020304" pitchFamily="18" charset="0"/>
                <a:ea typeface="ZapfDingbats"/>
              </a:rPr>
              <a:t>.</a:t>
            </a:r>
            <a:endParaRPr lang="ro-RO" sz="2800" dirty="0">
              <a:latin typeface="Times New Roman" panose="02020603050405020304" pitchFamily="18" charset="0"/>
              <a:ea typeface="Times New Roman" panose="02020603050405020304" pitchFamily="18" charset="0"/>
            </a:endParaRPr>
          </a:p>
          <a:p>
            <a:pPr indent="448310" algn="just">
              <a:spcAft>
                <a:spcPts val="0"/>
              </a:spcAft>
            </a:pPr>
            <a:r>
              <a:rPr lang="ro-RO" sz="2800" i="1" dirty="0" err="1">
                <a:latin typeface="Times New Roman" panose="02020603050405020304" pitchFamily="18" charset="0"/>
                <a:ea typeface="ZapfDingbats"/>
              </a:rPr>
              <a:t>They</a:t>
            </a:r>
            <a:r>
              <a:rPr lang="ro-RO" sz="2800" i="1" dirty="0">
                <a:latin typeface="Times New Roman" panose="02020603050405020304" pitchFamily="18" charset="0"/>
                <a:ea typeface="ZapfDingbats"/>
              </a:rPr>
              <a:t> </a:t>
            </a:r>
            <a:r>
              <a:rPr lang="ro-RO" sz="2800" i="1" dirty="0" err="1">
                <a:latin typeface="Times New Roman" panose="02020603050405020304" pitchFamily="18" charset="0"/>
                <a:ea typeface="ZapfDingbats"/>
              </a:rPr>
              <a:t>demanded</a:t>
            </a:r>
            <a:r>
              <a:rPr lang="ro-RO" sz="2800" i="1" dirty="0">
                <a:latin typeface="Times New Roman" panose="02020603050405020304" pitchFamily="18" charset="0"/>
                <a:ea typeface="ZapfDingbats"/>
              </a:rPr>
              <a:t> </a:t>
            </a:r>
            <a:r>
              <a:rPr lang="ro-RO" sz="2800" i="1" dirty="0" err="1">
                <a:latin typeface="Times New Roman" panose="02020603050405020304" pitchFamily="18" charset="0"/>
                <a:ea typeface="ZapfDingbats"/>
              </a:rPr>
              <a:t>that</a:t>
            </a:r>
            <a:r>
              <a:rPr lang="ro-RO" sz="2800" i="1" dirty="0">
                <a:latin typeface="Times New Roman" panose="02020603050405020304" pitchFamily="18" charset="0"/>
                <a:ea typeface="ZapfDingbats"/>
              </a:rPr>
              <a:t> </a:t>
            </a:r>
            <a:r>
              <a:rPr lang="ro-RO" sz="2800" i="1" dirty="0" err="1">
                <a:latin typeface="Times New Roman" panose="02020603050405020304" pitchFamily="18" charset="0"/>
                <a:ea typeface="ZapfDingbats"/>
              </a:rPr>
              <a:t>the</a:t>
            </a:r>
            <a:r>
              <a:rPr lang="ro-RO" sz="2800" i="1" dirty="0">
                <a:latin typeface="Times New Roman" panose="02020603050405020304" pitchFamily="18" charset="0"/>
                <a:ea typeface="ZapfDingbats"/>
              </a:rPr>
              <a:t> prime minister </a:t>
            </a:r>
            <a:r>
              <a:rPr lang="ro-RO" sz="2800" b="1" i="1" dirty="0" err="1">
                <a:solidFill>
                  <a:srgbClr val="00B050"/>
                </a:solidFill>
                <a:latin typeface="Times New Roman" panose="02020603050405020304" pitchFamily="18" charset="0"/>
                <a:ea typeface="ZapfDingbats"/>
              </a:rPr>
              <a:t>explain</a:t>
            </a:r>
            <a:r>
              <a:rPr lang="ro-RO" sz="2800" i="1" dirty="0">
                <a:latin typeface="Times New Roman" panose="02020603050405020304" pitchFamily="18" charset="0"/>
                <a:ea typeface="ZapfDingbats"/>
              </a:rPr>
              <a:t> </a:t>
            </a:r>
            <a:r>
              <a:rPr lang="ro-RO" sz="2800" i="1" dirty="0" err="1">
                <a:latin typeface="Times New Roman" panose="02020603050405020304" pitchFamily="18" charset="0"/>
                <a:ea typeface="ZapfDingbats"/>
              </a:rPr>
              <a:t>who</a:t>
            </a:r>
            <a:r>
              <a:rPr lang="ro-RO" sz="2800" i="1" dirty="0">
                <a:latin typeface="Times New Roman" panose="02020603050405020304" pitchFamily="18" charset="0"/>
                <a:ea typeface="ZapfDingbats"/>
              </a:rPr>
              <a:t> </a:t>
            </a:r>
            <a:r>
              <a:rPr lang="ro-RO" sz="2800" i="1" dirty="0" err="1">
                <a:latin typeface="Times New Roman" panose="02020603050405020304" pitchFamily="18" charset="0"/>
                <a:ea typeface="ZapfDingbats"/>
              </a:rPr>
              <a:t>authorized</a:t>
            </a:r>
            <a:r>
              <a:rPr lang="ro-RO" sz="2800" i="1" dirty="0">
                <a:latin typeface="Times New Roman" panose="02020603050405020304" pitchFamily="18" charset="0"/>
                <a:ea typeface="ZapfDingbats"/>
              </a:rPr>
              <a:t> </a:t>
            </a:r>
            <a:r>
              <a:rPr lang="ro-RO" sz="2800" i="1" dirty="0" err="1">
                <a:latin typeface="Times New Roman" panose="02020603050405020304" pitchFamily="18" charset="0"/>
                <a:ea typeface="ZapfDingbats"/>
              </a:rPr>
              <a:t>the</a:t>
            </a:r>
            <a:r>
              <a:rPr lang="ro-RO" sz="2800" i="1" dirty="0">
                <a:latin typeface="Times New Roman" panose="02020603050405020304" pitchFamily="18" charset="0"/>
                <a:ea typeface="ZapfDingbats"/>
              </a:rPr>
              <a:t> </a:t>
            </a:r>
            <a:r>
              <a:rPr lang="ro-RO" sz="2800" i="1" dirty="0" err="1">
                <a:latin typeface="Times New Roman" panose="02020603050405020304" pitchFamily="18" charset="0"/>
                <a:ea typeface="ZapfDingbats"/>
              </a:rPr>
              <a:t>action</a:t>
            </a:r>
            <a:r>
              <a:rPr lang="ro-RO" sz="2800" i="1" dirty="0">
                <a:latin typeface="Times New Roman" panose="02020603050405020304" pitchFamily="18" charset="0"/>
                <a:ea typeface="ZapfDingbats"/>
              </a:rPr>
              <a:t>.</a:t>
            </a:r>
            <a:endParaRPr lang="en-US" sz="2800" i="1" dirty="0">
              <a:latin typeface="Times New Roman" panose="02020603050405020304" pitchFamily="18" charset="0"/>
              <a:ea typeface="ZapfDingbats"/>
            </a:endParaRPr>
          </a:p>
          <a:p>
            <a:pPr indent="448310" algn="just">
              <a:spcAft>
                <a:spcPts val="0"/>
              </a:spcAft>
            </a:pPr>
            <a:r>
              <a:rPr lang="ro-RO" sz="2800" dirty="0">
                <a:latin typeface="Times New Roman" panose="02020603050405020304" pitchFamily="18" charset="0"/>
                <a:ea typeface="ZapfDingbats"/>
              </a:rPr>
              <a:t>The </a:t>
            </a:r>
            <a:r>
              <a:rPr lang="ro-RO" sz="2800" dirty="0" err="1">
                <a:latin typeface="Times New Roman" panose="02020603050405020304" pitchFamily="18" charset="0"/>
                <a:ea typeface="ZapfDingbats"/>
              </a:rPr>
              <a:t>ordinary</a:t>
            </a:r>
            <a:r>
              <a:rPr lang="ro-RO" sz="2800" dirty="0">
                <a:latin typeface="Times New Roman" panose="02020603050405020304" pitchFamily="18" charset="0"/>
                <a:ea typeface="ZapfDingbats"/>
              </a:rPr>
              <a:t> indicative </a:t>
            </a:r>
            <a:r>
              <a:rPr lang="ro-RO" sz="2800" dirty="0" err="1">
                <a:latin typeface="Times New Roman" panose="02020603050405020304" pitchFamily="18" charset="0"/>
                <a:ea typeface="ZapfDingbats"/>
              </a:rPr>
              <a:t>forms</a:t>
            </a:r>
            <a:r>
              <a:rPr lang="ro-RO" sz="2800" dirty="0">
                <a:latin typeface="Times New Roman" panose="02020603050405020304" pitchFamily="18" charset="0"/>
                <a:ea typeface="ZapfDingbats"/>
              </a:rPr>
              <a:t> of </a:t>
            </a:r>
            <a:r>
              <a:rPr lang="ro-RO" sz="2800" dirty="0" err="1">
                <a:latin typeface="Times New Roman" panose="02020603050405020304" pitchFamily="18" charset="0"/>
                <a:ea typeface="ZapfDingbats"/>
              </a:rPr>
              <a:t>the</a:t>
            </a:r>
            <a:r>
              <a:rPr lang="ro-RO" sz="2800" dirty="0">
                <a:latin typeface="Times New Roman" panose="02020603050405020304" pitchFamily="18" charset="0"/>
                <a:ea typeface="ZapfDingbats"/>
              </a:rPr>
              <a:t> </a:t>
            </a:r>
            <a:r>
              <a:rPr lang="ro-RO" sz="2800" dirty="0" err="1">
                <a:latin typeface="Times New Roman" panose="02020603050405020304" pitchFamily="18" charset="0"/>
                <a:ea typeface="ZapfDingbats"/>
              </a:rPr>
              <a:t>verbs</a:t>
            </a:r>
            <a:r>
              <a:rPr lang="ro-RO" sz="2800" dirty="0">
                <a:latin typeface="Times New Roman" panose="02020603050405020304" pitchFamily="18" charset="0"/>
                <a:ea typeface="ZapfDingbats"/>
              </a:rPr>
              <a:t> in </a:t>
            </a:r>
            <a:r>
              <a:rPr lang="ro-RO" sz="2800" dirty="0" err="1">
                <a:latin typeface="Times New Roman" panose="02020603050405020304" pitchFamily="18" charset="0"/>
                <a:ea typeface="ZapfDingbats"/>
              </a:rPr>
              <a:t>these</a:t>
            </a:r>
            <a:r>
              <a:rPr lang="ro-RO" sz="2800" dirty="0">
                <a:latin typeface="Times New Roman" panose="02020603050405020304" pitchFamily="18" charset="0"/>
                <a:ea typeface="ZapfDingbats"/>
              </a:rPr>
              <a:t> </a:t>
            </a:r>
            <a:r>
              <a:rPr lang="ro-RO" sz="2800" dirty="0" err="1">
                <a:latin typeface="Times New Roman" panose="02020603050405020304" pitchFamily="18" charset="0"/>
                <a:ea typeface="ZapfDingbats"/>
              </a:rPr>
              <a:t>examples</a:t>
            </a:r>
            <a:r>
              <a:rPr lang="ro-RO" sz="2800" dirty="0">
                <a:latin typeface="Times New Roman" panose="02020603050405020304" pitchFamily="18" charset="0"/>
                <a:ea typeface="ZapfDingbats"/>
              </a:rPr>
              <a:t> </a:t>
            </a:r>
            <a:r>
              <a:rPr lang="ro-RO" sz="2800" dirty="0" err="1">
                <a:latin typeface="Times New Roman" panose="02020603050405020304" pitchFamily="18" charset="0"/>
                <a:ea typeface="ZapfDingbats"/>
              </a:rPr>
              <a:t>would</a:t>
            </a:r>
            <a:r>
              <a:rPr lang="ro-RO" sz="2800" dirty="0">
                <a:latin typeface="Times New Roman" panose="02020603050405020304" pitchFamily="18" charset="0"/>
                <a:ea typeface="ZapfDingbats"/>
              </a:rPr>
              <a:t> </a:t>
            </a:r>
            <a:r>
              <a:rPr lang="ro-RO" sz="2800" dirty="0" err="1">
                <a:latin typeface="Times New Roman" panose="02020603050405020304" pitchFamily="18" charset="0"/>
                <a:ea typeface="ZapfDingbats"/>
              </a:rPr>
              <a:t>be</a:t>
            </a:r>
            <a:r>
              <a:rPr lang="ro-RO" sz="2800" dirty="0">
                <a:latin typeface="Times New Roman" panose="02020603050405020304" pitchFamily="18" charset="0"/>
                <a:ea typeface="ZapfDingbats"/>
              </a:rPr>
              <a:t> </a:t>
            </a:r>
            <a:r>
              <a:rPr lang="ro-RO" sz="2800" i="1" dirty="0" err="1">
                <a:latin typeface="Times New Roman" panose="02020603050405020304" pitchFamily="18" charset="0"/>
                <a:ea typeface="ZapfDingbats"/>
              </a:rPr>
              <a:t>waits</a:t>
            </a:r>
            <a:r>
              <a:rPr lang="ro-RO" sz="2800" dirty="0">
                <a:latin typeface="Times New Roman" panose="02020603050405020304" pitchFamily="18" charset="0"/>
                <a:ea typeface="ZapfDingbats"/>
              </a:rPr>
              <a:t> </a:t>
            </a:r>
            <a:r>
              <a:rPr lang="ro-RO" sz="2800" dirty="0" err="1">
                <a:latin typeface="Times New Roman" panose="02020603050405020304" pitchFamily="18" charset="0"/>
                <a:ea typeface="ZapfDingbats"/>
              </a:rPr>
              <a:t>and</a:t>
            </a:r>
            <a:r>
              <a:rPr lang="ro-RO" sz="2800" dirty="0">
                <a:latin typeface="Times New Roman" panose="02020603050405020304" pitchFamily="18" charset="0"/>
                <a:ea typeface="ZapfDingbats"/>
              </a:rPr>
              <a:t> </a:t>
            </a:r>
            <a:r>
              <a:rPr lang="ro-RO" sz="2800" i="1" dirty="0" err="1">
                <a:latin typeface="Times New Roman" panose="02020603050405020304" pitchFamily="18" charset="0"/>
                <a:ea typeface="ZapfDingbats"/>
              </a:rPr>
              <a:t>explains</a:t>
            </a:r>
            <a:r>
              <a:rPr lang="ro-RO" sz="2800" dirty="0">
                <a:latin typeface="Times New Roman" panose="02020603050405020304" pitchFamily="18" charset="0"/>
                <a:ea typeface="ZapfDingbats"/>
              </a:rPr>
              <a:t> but it </a:t>
            </a:r>
            <a:r>
              <a:rPr lang="ro-RO" sz="2800" dirty="0" err="1">
                <a:latin typeface="Times New Roman" panose="02020603050405020304" pitchFamily="18" charset="0"/>
                <a:ea typeface="ZapfDingbats"/>
              </a:rPr>
              <a:t>would</a:t>
            </a:r>
            <a:r>
              <a:rPr lang="ro-RO" sz="2800" dirty="0">
                <a:latin typeface="Times New Roman" panose="02020603050405020304" pitchFamily="18" charset="0"/>
                <a:ea typeface="ZapfDingbats"/>
              </a:rPr>
              <a:t> </a:t>
            </a:r>
            <a:r>
              <a:rPr lang="ro-RO" sz="2800" dirty="0" err="1">
                <a:latin typeface="Times New Roman" panose="02020603050405020304" pitchFamily="18" charset="0"/>
                <a:ea typeface="ZapfDingbats"/>
              </a:rPr>
              <a:t>be</a:t>
            </a:r>
            <a:r>
              <a:rPr lang="ro-RO" sz="2800" dirty="0">
                <a:latin typeface="Times New Roman" panose="02020603050405020304" pitchFamily="18" charset="0"/>
                <a:ea typeface="ZapfDingbats"/>
              </a:rPr>
              <a:t> </a:t>
            </a:r>
            <a:r>
              <a:rPr lang="ro-RO" sz="2800" dirty="0" err="1">
                <a:latin typeface="Times New Roman" panose="02020603050405020304" pitchFamily="18" charset="0"/>
                <a:ea typeface="ZapfDingbats"/>
              </a:rPr>
              <a:t>grammatically</a:t>
            </a:r>
            <a:r>
              <a:rPr lang="ro-RO" sz="2800" dirty="0">
                <a:latin typeface="Times New Roman" panose="02020603050405020304" pitchFamily="18" charset="0"/>
                <a:ea typeface="ZapfDingbats"/>
              </a:rPr>
              <a:t> </a:t>
            </a:r>
            <a:r>
              <a:rPr lang="ro-RO" sz="2800" dirty="0" err="1">
                <a:latin typeface="Times New Roman" panose="02020603050405020304" pitchFamily="18" charset="0"/>
                <a:ea typeface="ZapfDingbats"/>
              </a:rPr>
              <a:t>incorrect</a:t>
            </a:r>
            <a:r>
              <a:rPr lang="ro-RO" sz="2800" dirty="0">
                <a:latin typeface="Times New Roman" panose="02020603050405020304" pitchFamily="18" charset="0"/>
                <a:ea typeface="ZapfDingbats"/>
              </a:rPr>
              <a:t> </a:t>
            </a:r>
            <a:r>
              <a:rPr lang="ro-RO" sz="2800" dirty="0" err="1">
                <a:latin typeface="Times New Roman" panose="02020603050405020304" pitchFamily="18" charset="0"/>
                <a:ea typeface="ZapfDingbats"/>
              </a:rPr>
              <a:t>to</a:t>
            </a:r>
            <a:r>
              <a:rPr lang="ro-RO" sz="2800" dirty="0">
                <a:latin typeface="Times New Roman" panose="02020603050405020304" pitchFamily="18" charset="0"/>
                <a:ea typeface="ZapfDingbats"/>
              </a:rPr>
              <a:t> </a:t>
            </a:r>
            <a:r>
              <a:rPr lang="ro-RO" sz="2800" dirty="0" err="1">
                <a:latin typeface="Times New Roman" panose="02020603050405020304" pitchFamily="18" charset="0"/>
                <a:ea typeface="ZapfDingbats"/>
              </a:rPr>
              <a:t>use</a:t>
            </a:r>
            <a:r>
              <a:rPr lang="ro-RO" sz="2800" dirty="0">
                <a:latin typeface="Times New Roman" panose="02020603050405020304" pitchFamily="18" charset="0"/>
                <a:ea typeface="ZapfDingbats"/>
              </a:rPr>
              <a:t> </a:t>
            </a:r>
            <a:r>
              <a:rPr lang="ro-RO" sz="2800" dirty="0" err="1">
                <a:latin typeface="Times New Roman" panose="02020603050405020304" pitchFamily="18" charset="0"/>
                <a:ea typeface="ZapfDingbats"/>
              </a:rPr>
              <a:t>them</a:t>
            </a:r>
            <a:r>
              <a:rPr lang="ro-RO" sz="2800" dirty="0">
                <a:latin typeface="Times New Roman" panose="02020603050405020304" pitchFamily="18" charset="0"/>
                <a:ea typeface="ZapfDingbats"/>
              </a:rPr>
              <a:t> in </a:t>
            </a:r>
            <a:r>
              <a:rPr lang="ro-RO" sz="2800" dirty="0" err="1">
                <a:latin typeface="Times New Roman" panose="02020603050405020304" pitchFamily="18" charset="0"/>
                <a:ea typeface="ZapfDingbats"/>
              </a:rPr>
              <a:t>these</a:t>
            </a:r>
            <a:r>
              <a:rPr lang="ro-RO" sz="2800" dirty="0">
                <a:latin typeface="Times New Roman" panose="02020603050405020304" pitchFamily="18" charset="0"/>
                <a:ea typeface="ZapfDingbats"/>
              </a:rPr>
              <a:t> </a:t>
            </a:r>
            <a:r>
              <a:rPr lang="ro-RO" sz="2800" dirty="0" err="1">
                <a:latin typeface="Times New Roman" panose="02020603050405020304" pitchFamily="18" charset="0"/>
                <a:ea typeface="ZapfDingbats"/>
              </a:rPr>
              <a:t>cases</a:t>
            </a:r>
            <a:r>
              <a:rPr lang="ro-RO" sz="2800" dirty="0">
                <a:latin typeface="Times New Roman" panose="02020603050405020304" pitchFamily="18" charset="0"/>
                <a:ea typeface="ZapfDingbats"/>
              </a:rPr>
              <a:t>:</a:t>
            </a:r>
            <a:endParaRPr lang="ro-RO" sz="2800" dirty="0">
              <a:latin typeface="Times New Roman" panose="02020603050405020304" pitchFamily="18" charset="0"/>
              <a:ea typeface="Times New Roman" panose="02020603050405020304" pitchFamily="18" charset="0"/>
            </a:endParaRPr>
          </a:p>
          <a:p>
            <a:pPr indent="448310" algn="just">
              <a:spcAft>
                <a:spcPts val="0"/>
              </a:spcAft>
            </a:pPr>
            <a:r>
              <a:rPr lang="ru-RU" sz="2800" dirty="0">
                <a:solidFill>
                  <a:srgbClr val="00B050"/>
                </a:solidFill>
                <a:latin typeface="MS Mincho" panose="02020609040205080304" pitchFamily="49" charset="-128"/>
                <a:ea typeface="Times New Roman" panose="02020603050405020304" pitchFamily="18" charset="0"/>
                <a:cs typeface="MS Mincho" panose="02020609040205080304" pitchFamily="49" charset="-128"/>
              </a:rPr>
              <a:t>✗</a:t>
            </a:r>
            <a:r>
              <a:rPr lang="ro-RO" sz="2800" dirty="0">
                <a:solidFill>
                  <a:srgbClr val="00B050"/>
                </a:solidFill>
                <a:latin typeface="Times New Roman" panose="02020603050405020304" pitchFamily="18" charset="0"/>
                <a:ea typeface="ZapfDingbats"/>
              </a:rPr>
              <a:t> </a:t>
            </a:r>
            <a:r>
              <a:rPr lang="ro-RO" sz="2800" i="1" dirty="0">
                <a:solidFill>
                  <a:srgbClr val="00B050"/>
                </a:solidFill>
                <a:latin typeface="Times New Roman" panose="02020603050405020304" pitchFamily="18" charset="0"/>
                <a:ea typeface="ZapfDingbats"/>
              </a:rPr>
              <a:t>It </a:t>
            </a:r>
            <a:r>
              <a:rPr lang="ro-RO" sz="2800" i="1" dirty="0" err="1">
                <a:solidFill>
                  <a:srgbClr val="00B050"/>
                </a:solidFill>
                <a:latin typeface="Times New Roman" panose="02020603050405020304" pitchFamily="18" charset="0"/>
                <a:ea typeface="ZapfDingbats"/>
              </a:rPr>
              <a:t>was</a:t>
            </a:r>
            <a:r>
              <a:rPr lang="ro-RO" sz="2800" i="1" dirty="0">
                <a:solidFill>
                  <a:srgbClr val="00B050"/>
                </a:solidFill>
                <a:latin typeface="Times New Roman" panose="02020603050405020304" pitchFamily="18" charset="0"/>
                <a:ea typeface="ZapfDingbats"/>
              </a:rPr>
              <a:t> </a:t>
            </a:r>
            <a:r>
              <a:rPr lang="ro-RO" sz="2800" i="1" dirty="0" err="1">
                <a:solidFill>
                  <a:srgbClr val="00B050"/>
                </a:solidFill>
                <a:latin typeface="Times New Roman" panose="02020603050405020304" pitchFamily="18" charset="0"/>
                <a:ea typeface="ZapfDingbats"/>
              </a:rPr>
              <a:t>suggested</a:t>
            </a:r>
            <a:r>
              <a:rPr lang="ro-RO" sz="2800" i="1" dirty="0">
                <a:solidFill>
                  <a:srgbClr val="00B050"/>
                </a:solidFill>
                <a:latin typeface="Times New Roman" panose="02020603050405020304" pitchFamily="18" charset="0"/>
                <a:ea typeface="ZapfDingbats"/>
              </a:rPr>
              <a:t> </a:t>
            </a:r>
            <a:r>
              <a:rPr lang="ro-RO" sz="2800" i="1" dirty="0" err="1">
                <a:solidFill>
                  <a:srgbClr val="00B050"/>
                </a:solidFill>
                <a:latin typeface="Times New Roman" panose="02020603050405020304" pitchFamily="18" charset="0"/>
                <a:ea typeface="ZapfDingbats"/>
              </a:rPr>
              <a:t>that</a:t>
            </a:r>
            <a:r>
              <a:rPr lang="ro-RO" sz="2800" i="1" dirty="0">
                <a:solidFill>
                  <a:srgbClr val="00B050"/>
                </a:solidFill>
                <a:latin typeface="Times New Roman" panose="02020603050405020304" pitchFamily="18" charset="0"/>
                <a:ea typeface="ZapfDingbats"/>
              </a:rPr>
              <a:t> </a:t>
            </a:r>
            <a:r>
              <a:rPr lang="ro-RO" sz="2800" i="1" dirty="0" err="1">
                <a:solidFill>
                  <a:srgbClr val="00B050"/>
                </a:solidFill>
                <a:latin typeface="Times New Roman" panose="02020603050405020304" pitchFamily="18" charset="0"/>
                <a:ea typeface="ZapfDingbats"/>
              </a:rPr>
              <a:t>he</a:t>
            </a:r>
            <a:r>
              <a:rPr lang="ro-RO" sz="2800" i="1" dirty="0">
                <a:solidFill>
                  <a:srgbClr val="00B050"/>
                </a:solidFill>
                <a:latin typeface="Times New Roman" panose="02020603050405020304" pitchFamily="18" charset="0"/>
                <a:ea typeface="ZapfDingbats"/>
              </a:rPr>
              <a:t> </a:t>
            </a:r>
            <a:r>
              <a:rPr lang="ro-RO" sz="2800" b="1" i="1" dirty="0" err="1">
                <a:solidFill>
                  <a:srgbClr val="00B050"/>
                </a:solidFill>
                <a:latin typeface="Times New Roman" panose="02020603050405020304" pitchFamily="18" charset="0"/>
                <a:ea typeface="ZapfDingbats"/>
              </a:rPr>
              <a:t>waits</a:t>
            </a:r>
            <a:r>
              <a:rPr lang="ro-RO" sz="2800" i="1" dirty="0">
                <a:solidFill>
                  <a:srgbClr val="00B050"/>
                </a:solidFill>
                <a:latin typeface="Times New Roman" panose="02020603050405020304" pitchFamily="18" charset="0"/>
                <a:ea typeface="ZapfDingbats"/>
              </a:rPr>
              <a:t> </a:t>
            </a:r>
            <a:r>
              <a:rPr lang="ro-RO" sz="2800" i="1" dirty="0" err="1">
                <a:solidFill>
                  <a:srgbClr val="00B050"/>
                </a:solidFill>
                <a:latin typeface="Times New Roman" panose="02020603050405020304" pitchFamily="18" charset="0"/>
                <a:ea typeface="ZapfDingbats"/>
              </a:rPr>
              <a:t>till</a:t>
            </a:r>
            <a:r>
              <a:rPr lang="ro-RO" sz="2800" i="1" dirty="0">
                <a:solidFill>
                  <a:srgbClr val="00B050"/>
                </a:solidFill>
                <a:latin typeface="Times New Roman" panose="02020603050405020304" pitchFamily="18" charset="0"/>
                <a:ea typeface="ZapfDingbats"/>
              </a:rPr>
              <a:t> </a:t>
            </a:r>
            <a:r>
              <a:rPr lang="ro-RO" sz="2800" i="1" dirty="0" err="1">
                <a:solidFill>
                  <a:srgbClr val="00B050"/>
                </a:solidFill>
                <a:latin typeface="Times New Roman" panose="02020603050405020304" pitchFamily="18" charset="0"/>
                <a:ea typeface="ZapfDingbats"/>
              </a:rPr>
              <a:t>the</a:t>
            </a:r>
            <a:r>
              <a:rPr lang="ro-RO" sz="2800" i="1" dirty="0">
                <a:solidFill>
                  <a:srgbClr val="00B050"/>
                </a:solidFill>
                <a:latin typeface="Times New Roman" panose="02020603050405020304" pitchFamily="18" charset="0"/>
                <a:ea typeface="ZapfDingbats"/>
              </a:rPr>
              <a:t> </a:t>
            </a:r>
            <a:r>
              <a:rPr lang="ro-RO" sz="2800" i="1" dirty="0" err="1">
                <a:solidFill>
                  <a:srgbClr val="00B050"/>
                </a:solidFill>
                <a:latin typeface="Times New Roman" panose="02020603050405020304" pitchFamily="18" charset="0"/>
                <a:ea typeface="ZapfDingbats"/>
              </a:rPr>
              <a:t>next</a:t>
            </a:r>
            <a:r>
              <a:rPr lang="ro-RO" sz="2800" i="1" dirty="0">
                <a:solidFill>
                  <a:srgbClr val="00B050"/>
                </a:solidFill>
                <a:latin typeface="Times New Roman" panose="02020603050405020304" pitchFamily="18" charset="0"/>
                <a:ea typeface="ZapfDingbats"/>
              </a:rPr>
              <a:t> </a:t>
            </a:r>
            <a:r>
              <a:rPr lang="ro-RO" sz="2800" i="1" dirty="0" err="1">
                <a:solidFill>
                  <a:srgbClr val="00B050"/>
                </a:solidFill>
                <a:latin typeface="Times New Roman" panose="02020603050405020304" pitchFamily="18" charset="0"/>
                <a:ea typeface="ZapfDingbats"/>
              </a:rPr>
              <a:t>morning</a:t>
            </a:r>
            <a:r>
              <a:rPr lang="ro-RO" sz="2800" i="1" dirty="0">
                <a:solidFill>
                  <a:srgbClr val="00B050"/>
                </a:solidFill>
                <a:latin typeface="Times New Roman" panose="02020603050405020304" pitchFamily="18" charset="0"/>
                <a:ea typeface="ZapfDingbats"/>
              </a:rPr>
              <a:t>.</a:t>
            </a:r>
            <a:endParaRPr lang="ro-RO" sz="2800" dirty="0">
              <a:solidFill>
                <a:srgbClr val="00B050"/>
              </a:solidFill>
              <a:latin typeface="Times New Roman" panose="02020603050405020304" pitchFamily="18" charset="0"/>
              <a:ea typeface="Times New Roman" panose="02020603050405020304" pitchFamily="18" charset="0"/>
            </a:endParaRPr>
          </a:p>
          <a:p>
            <a:pPr indent="448310" algn="just">
              <a:spcAft>
                <a:spcPts val="0"/>
              </a:spcAft>
            </a:pPr>
            <a:r>
              <a:rPr lang="ru-RU" sz="2800" dirty="0">
                <a:solidFill>
                  <a:srgbClr val="00B050"/>
                </a:solidFill>
                <a:latin typeface="MS Mincho" panose="02020609040205080304" pitchFamily="49" charset="-128"/>
                <a:ea typeface="Times New Roman" panose="02020603050405020304" pitchFamily="18" charset="0"/>
                <a:cs typeface="MS Mincho" panose="02020609040205080304" pitchFamily="49" charset="-128"/>
              </a:rPr>
              <a:t>✗</a:t>
            </a:r>
            <a:r>
              <a:rPr lang="ro-RO" sz="2800" dirty="0">
                <a:solidFill>
                  <a:srgbClr val="00B050"/>
                </a:solidFill>
                <a:latin typeface="Times New Roman" panose="02020603050405020304" pitchFamily="18" charset="0"/>
                <a:ea typeface="ZapfDingbats"/>
              </a:rPr>
              <a:t> </a:t>
            </a:r>
            <a:r>
              <a:rPr lang="ro-RO" sz="2800" i="1" dirty="0" err="1">
                <a:solidFill>
                  <a:srgbClr val="00B050"/>
                </a:solidFill>
                <a:latin typeface="Times New Roman" panose="02020603050405020304" pitchFamily="18" charset="0"/>
                <a:ea typeface="ZapfDingbats"/>
              </a:rPr>
              <a:t>They</a:t>
            </a:r>
            <a:r>
              <a:rPr lang="ro-RO" sz="2800" i="1" dirty="0">
                <a:solidFill>
                  <a:srgbClr val="00B050"/>
                </a:solidFill>
                <a:latin typeface="Times New Roman" panose="02020603050405020304" pitchFamily="18" charset="0"/>
                <a:ea typeface="ZapfDingbats"/>
              </a:rPr>
              <a:t> </a:t>
            </a:r>
            <a:r>
              <a:rPr lang="ro-RO" sz="2800" i="1" dirty="0" err="1">
                <a:solidFill>
                  <a:srgbClr val="00B050"/>
                </a:solidFill>
                <a:latin typeface="Times New Roman" panose="02020603050405020304" pitchFamily="18" charset="0"/>
                <a:ea typeface="ZapfDingbats"/>
              </a:rPr>
              <a:t>demanded</a:t>
            </a:r>
            <a:r>
              <a:rPr lang="ro-RO" sz="2800" i="1" dirty="0">
                <a:solidFill>
                  <a:srgbClr val="00B050"/>
                </a:solidFill>
                <a:latin typeface="Times New Roman" panose="02020603050405020304" pitchFamily="18" charset="0"/>
                <a:ea typeface="ZapfDingbats"/>
              </a:rPr>
              <a:t> </a:t>
            </a:r>
            <a:r>
              <a:rPr lang="ro-RO" sz="2800" i="1" dirty="0" err="1">
                <a:solidFill>
                  <a:srgbClr val="00B050"/>
                </a:solidFill>
                <a:latin typeface="Times New Roman" panose="02020603050405020304" pitchFamily="18" charset="0"/>
                <a:ea typeface="ZapfDingbats"/>
              </a:rPr>
              <a:t>that</a:t>
            </a:r>
            <a:r>
              <a:rPr lang="ro-RO" sz="2800" i="1" dirty="0">
                <a:solidFill>
                  <a:srgbClr val="00B050"/>
                </a:solidFill>
                <a:latin typeface="Times New Roman" panose="02020603050405020304" pitchFamily="18" charset="0"/>
                <a:ea typeface="ZapfDingbats"/>
              </a:rPr>
              <a:t> </a:t>
            </a:r>
            <a:r>
              <a:rPr lang="ro-RO" sz="2800" i="1" dirty="0" err="1">
                <a:solidFill>
                  <a:srgbClr val="00B050"/>
                </a:solidFill>
                <a:latin typeface="Times New Roman" panose="02020603050405020304" pitchFamily="18" charset="0"/>
                <a:ea typeface="ZapfDingbats"/>
              </a:rPr>
              <a:t>the</a:t>
            </a:r>
            <a:r>
              <a:rPr lang="ro-RO" sz="2800" i="1" dirty="0">
                <a:solidFill>
                  <a:srgbClr val="00B050"/>
                </a:solidFill>
                <a:latin typeface="Times New Roman" panose="02020603050405020304" pitchFamily="18" charset="0"/>
                <a:ea typeface="ZapfDingbats"/>
              </a:rPr>
              <a:t> prime minister </a:t>
            </a:r>
            <a:r>
              <a:rPr lang="ro-RO" sz="2800" b="1" i="1" dirty="0" err="1">
                <a:solidFill>
                  <a:srgbClr val="00B050"/>
                </a:solidFill>
                <a:latin typeface="Times New Roman" panose="02020603050405020304" pitchFamily="18" charset="0"/>
                <a:ea typeface="ZapfDingbats"/>
              </a:rPr>
              <a:t>explains</a:t>
            </a:r>
            <a:r>
              <a:rPr lang="ro-RO" sz="2800" i="1" dirty="0">
                <a:solidFill>
                  <a:srgbClr val="00B050"/>
                </a:solidFill>
                <a:latin typeface="Times New Roman" panose="02020603050405020304" pitchFamily="18" charset="0"/>
                <a:ea typeface="ZapfDingbats"/>
              </a:rPr>
              <a:t> </a:t>
            </a:r>
            <a:r>
              <a:rPr lang="ro-RO" sz="2800" i="1" dirty="0" err="1">
                <a:solidFill>
                  <a:srgbClr val="00B050"/>
                </a:solidFill>
                <a:latin typeface="Times New Roman" panose="02020603050405020304" pitchFamily="18" charset="0"/>
                <a:ea typeface="ZapfDingbats"/>
              </a:rPr>
              <a:t>who</a:t>
            </a:r>
            <a:r>
              <a:rPr lang="ro-RO" sz="2800" i="1" dirty="0">
                <a:solidFill>
                  <a:srgbClr val="00B050"/>
                </a:solidFill>
                <a:latin typeface="Times New Roman" panose="02020603050405020304" pitchFamily="18" charset="0"/>
                <a:ea typeface="ZapfDingbats"/>
              </a:rPr>
              <a:t> </a:t>
            </a:r>
            <a:r>
              <a:rPr lang="ro-RO" sz="2800" i="1" dirty="0" err="1">
                <a:solidFill>
                  <a:srgbClr val="00B050"/>
                </a:solidFill>
                <a:latin typeface="Times New Roman" panose="02020603050405020304" pitchFamily="18" charset="0"/>
                <a:ea typeface="ZapfDingbats"/>
              </a:rPr>
              <a:t>authorized</a:t>
            </a:r>
            <a:r>
              <a:rPr lang="ro-RO" sz="2800" i="1" dirty="0">
                <a:solidFill>
                  <a:srgbClr val="00B050"/>
                </a:solidFill>
                <a:latin typeface="Times New Roman" panose="02020603050405020304" pitchFamily="18" charset="0"/>
                <a:ea typeface="ZapfDingbats"/>
              </a:rPr>
              <a:t> </a:t>
            </a:r>
            <a:r>
              <a:rPr lang="ro-RO" sz="2800" i="1" dirty="0" err="1">
                <a:solidFill>
                  <a:srgbClr val="00B050"/>
                </a:solidFill>
                <a:latin typeface="Times New Roman" panose="02020603050405020304" pitchFamily="18" charset="0"/>
                <a:ea typeface="ZapfDingbats"/>
              </a:rPr>
              <a:t>the</a:t>
            </a:r>
            <a:r>
              <a:rPr lang="ro-RO" sz="2800" i="1" dirty="0">
                <a:solidFill>
                  <a:srgbClr val="00B050"/>
                </a:solidFill>
                <a:latin typeface="Times New Roman" panose="02020603050405020304" pitchFamily="18" charset="0"/>
                <a:ea typeface="ZapfDingbats"/>
              </a:rPr>
              <a:t> </a:t>
            </a:r>
            <a:r>
              <a:rPr lang="ro-RO" sz="2800" i="1" dirty="0" err="1">
                <a:solidFill>
                  <a:srgbClr val="00B050"/>
                </a:solidFill>
                <a:latin typeface="Times New Roman" panose="02020603050405020304" pitchFamily="18" charset="0"/>
                <a:ea typeface="ZapfDingbats"/>
              </a:rPr>
              <a:t>action</a:t>
            </a:r>
            <a:r>
              <a:rPr lang="ro-RO" sz="2800" i="1" dirty="0">
                <a:solidFill>
                  <a:srgbClr val="00B050"/>
                </a:solidFill>
                <a:latin typeface="Times New Roman" panose="02020603050405020304" pitchFamily="18" charset="0"/>
                <a:ea typeface="ZapfDingbats"/>
              </a:rPr>
              <a:t>.</a:t>
            </a:r>
            <a:endParaRPr lang="ro-RO" sz="2800" dirty="0">
              <a:solidFill>
                <a:srgbClr val="00B05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5549145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736059"/>
      </a:dk2>
      <a:lt2>
        <a:srgbClr val="E7E0C7"/>
      </a:lt2>
      <a:accent1>
        <a:srgbClr val="92B0C8"/>
      </a:accent1>
      <a:accent2>
        <a:srgbClr val="E37C3D"/>
      </a:accent2>
      <a:accent3>
        <a:srgbClr val="A5AB81"/>
      </a:accent3>
      <a:accent4>
        <a:srgbClr val="E9B635"/>
      </a:accent4>
      <a:accent5>
        <a:srgbClr val="7BA79D"/>
      </a:accent5>
      <a:accent6>
        <a:srgbClr val="968C8C"/>
      </a:accent6>
      <a:hlink>
        <a:srgbClr val="F7A115"/>
      </a:hlink>
      <a:folHlink>
        <a:srgbClr val="969696"/>
      </a:folHlink>
    </a:clrScheme>
    <a:fontScheme name="Savon">
      <a:maj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3F20CFC1-E34F-405B-AA49-5BE0E194F1B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TM03457510[[fn=Savon]]</Template>
  <TotalTime>1683</TotalTime>
  <Words>5117</Words>
  <Application>Microsoft Office PowerPoint</Application>
  <PresentationFormat>Widescreen</PresentationFormat>
  <Paragraphs>400</Paragraphs>
  <Slides>43</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43</vt:i4>
      </vt:variant>
    </vt:vector>
  </HeadingPairs>
  <TitlesOfParts>
    <vt:vector size="51" baseType="lpstr">
      <vt:lpstr>MS Mincho</vt:lpstr>
      <vt:lpstr>Arial</vt:lpstr>
      <vt:lpstr>Calibri</vt:lpstr>
      <vt:lpstr>Garamond</vt:lpstr>
      <vt:lpstr>Times New Roman</vt:lpstr>
      <vt:lpstr>Wingdings</vt:lpstr>
      <vt:lpstr>ZapfDingbats</vt:lpstr>
      <vt:lpstr>Savon</vt:lpstr>
      <vt:lpstr>Using verbs correctly.1</vt:lpstr>
      <vt:lpstr>Using Verbs Correctly </vt:lpstr>
      <vt:lpstr>What are VERBS?</vt:lpstr>
      <vt:lpstr>Using Verb Moods </vt:lpstr>
      <vt:lpstr>The Indicative Mood</vt:lpstr>
      <vt:lpstr>PowerPoint Presentation</vt:lpstr>
      <vt:lpstr>PowerPoint Presentation</vt:lpstr>
      <vt:lpstr>PowerPoint Presentation</vt:lpstr>
      <vt:lpstr>PowerPoint Presentation</vt:lpstr>
      <vt:lpstr>PowerPoint Presentation</vt:lpstr>
      <vt:lpstr>PowerPoint Presentation</vt:lpstr>
      <vt:lpstr>The Verb Tenses </vt:lpstr>
      <vt:lpstr>Here is a chart of the English tenses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Instructions, commentaries, stories </vt:lpstr>
      <vt:lpstr>More about present tenses</vt:lpstr>
      <vt:lpstr>More about present tenses</vt:lpstr>
      <vt:lpstr>non-progressive verbs</vt:lpstr>
      <vt:lpstr>PowerPoint Presentation</vt:lpstr>
      <vt:lpstr>Progressive and non-progressive uses</vt:lpstr>
      <vt:lpstr>PowerPoint Presentation</vt:lpstr>
      <vt:lpstr>more about the present progressive, going to and will</vt:lpstr>
      <vt:lpstr>shall and will In modern English l/we will and l/we shall can generally be used with no difference of meaning. Will is more common, and shall is dying out. (In any case, the commonest forms in speech  are the contractions I'll and we'll.)  shall in questions In older English, shall was used to talk about obligation (rather like should). This meaning still survives in first-person questions, where shall is used to ask for instructions or suggestions, or offer services What time shall we come round? Shall I take your coat?  Compare the use of will to ask for information: What time will we get into London?  legal language Legal documents, such as contracts, often use shall to express obligation. The hirer shall be responsible for maintenance of the vehicle. (from a car-hire contract) </vt:lpstr>
      <vt:lpstr>PowerPoint Presentation</vt:lpstr>
      <vt:lpstr>Future progressive</vt:lpstr>
      <vt:lpstr>Future perfect</vt:lpstr>
      <vt:lpstr>PowerPoint Presentation</vt:lpstr>
      <vt:lpstr>more about the simple past and past progressive </vt:lpstr>
      <vt:lpstr>more about the simple past and past progressive</vt:lpstr>
      <vt:lpstr>More about the present perfect</vt:lpstr>
      <vt:lpstr>More about the present perfect</vt:lpstr>
      <vt:lpstr>More about the present perfect progressive</vt:lpstr>
      <vt:lpstr>More about the past perfect</vt:lpstr>
      <vt:lpstr>Past perfect progressive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verbs correctly</dc:title>
  <dc:creator>User</dc:creator>
  <cp:lastModifiedBy>User</cp:lastModifiedBy>
  <cp:revision>275</cp:revision>
  <dcterms:created xsi:type="dcterms:W3CDTF">2022-08-26T16:42:40Z</dcterms:created>
  <dcterms:modified xsi:type="dcterms:W3CDTF">2025-09-16T17:59:01Z</dcterms:modified>
</cp:coreProperties>
</file>