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docx" ContentType="application/vnd.openxmlformats-officedocument.wordprocessingml.documen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3" Type="http://schemas.microsoft.com/office/2007/relationships/hdphoto"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sp>
        <p:nvSpPr>
          <p:cNvPr id="8" name="Rectangle 7"/>
          <p:cNvSpPr/>
          <p:nvPr/>
        </p:nvSpPr>
        <p:spPr>
          <a:xfrm>
            <a:off x="0" y="0"/>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a:fillRect/>
          </a:stretch>
        </p:blipFill>
        <p:spPr>
          <a:xfrm>
            <a:off x="993334" y="0"/>
            <a:ext cx="1310643" cy="2292094"/>
          </a:xfrm>
          <a:prstGeom prst="rect">
            <a:avLst/>
          </a:prstGeom>
        </p:spPr>
      </p:pic>
      <p:sp>
        <p:nvSpPr>
          <p:cNvPr id="2" name="Title 1"/>
          <p:cNvSpPr>
            <a:spLocks noGrp="1"/>
          </p:cNvSpPr>
          <p:nvPr>
            <p:ph type="ctrTitle"/>
          </p:nvPr>
        </p:nvSpPr>
        <p:spPr>
          <a:xfrm>
            <a:off x="828675" y="2292095"/>
            <a:ext cx="7572375" cy="2219691"/>
          </a:xfrm>
        </p:spPr>
        <p:txBody>
          <a:bodyPr anchor="ctr">
            <a:normAutofit/>
          </a:bodyPr>
          <a:lstStyle>
            <a:lvl1pPr algn="l">
              <a:defRPr sz="4400" cap="all" baseline="0"/>
            </a:lvl1pPr>
          </a:lstStyle>
          <a:p>
            <a:r>
              <a:rPr lang="ru-RU" smtClean="0"/>
              <a:t>Образец заголовка</a:t>
            </a:r>
            <a:endParaRPr lang="ru-RU" smtClean="0"/>
          </a:p>
        </p:txBody>
      </p:sp>
      <p:sp>
        <p:nvSpPr>
          <p:cNvPr id="3" name="Subtitle 2"/>
          <p:cNvSpPr>
            <a:spLocks noGrp="1"/>
          </p:cNvSpPr>
          <p:nvPr>
            <p:ph type="subTitle" idx="1"/>
          </p:nvPr>
        </p:nvSpPr>
        <p:spPr>
          <a:xfrm>
            <a:off x="828674" y="4511785"/>
            <a:ext cx="7572376"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smtClean="0"/>
          </a:p>
        </p:txBody>
      </p:sp>
      <p:sp>
        <p:nvSpPr>
          <p:cNvPr id="7" name="Rectangle 6"/>
          <p:cNvSpPr/>
          <p:nvPr/>
        </p:nvSpPr>
        <p:spPr>
          <a:xfrm>
            <a:off x="0" y="5778124"/>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00CCF517-B5ED-42F4-8600-8DA82EF94F60}" type="datetimeFigureOut">
              <a:rPr lang="ru-RU" smtClean="0"/>
            </a:fld>
            <a:endParaRPr lang="ru-RU"/>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ru-RU" smtClean="0"/>
              <a:t>Образец заголовка</a:t>
            </a:r>
            <a:endParaRPr lang="ru-RU" smtClean="0"/>
          </a:p>
        </p:txBody>
      </p:sp>
      <p:sp>
        <p:nvSpPr>
          <p:cNvPr id="4" name="Text Placeholder 3"/>
          <p:cNvSpPr>
            <a:spLocks noGrp="1"/>
          </p:cNvSpPr>
          <p:nvPr>
            <p:ph type="body" sz="half" idx="2"/>
          </p:nvPr>
        </p:nvSpPr>
        <p:spPr>
          <a:xfrm>
            <a:off x="828675" y="1600200"/>
            <a:ext cx="2547747"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3" name="Picture Placeholder 2" descr="An empty placeholder to add an image. Click on the placeholder and select the image that you wish to add."/>
          <p:cNvSpPr>
            <a:spLocks noGrp="1"/>
          </p:cNvSpPr>
          <p:nvPr>
            <p:ph type="pic" idx="1"/>
          </p:nvPr>
        </p:nvSpPr>
        <p:spPr>
          <a:xfrm>
            <a:off x="3491003" y="1600200"/>
            <a:ext cx="4823184"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smtClean="0"/>
          </a:p>
        </p:txBody>
      </p:sp>
      <p:sp>
        <p:nvSpPr>
          <p:cNvPr id="5" name="Date Placeholder 4"/>
          <p:cNvSpPr>
            <a:spLocks noGrp="1"/>
          </p:cNvSpPr>
          <p:nvPr>
            <p:ph type="dt" sz="half" idx="10"/>
          </p:nvPr>
        </p:nvSpPr>
        <p:spPr/>
        <p:txBody>
          <a:bodyPr/>
          <a:lstStyle/>
          <a:p>
            <a:fld id="{00CCF517-B5ED-42F4-8600-8DA82EF94F60}"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ru-RU" smtClean="0"/>
          </a:p>
        </p:txBody>
      </p:sp>
      <p:sp>
        <p:nvSpPr>
          <p:cNvPr id="3" name="Vertical Text Placeholder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4" name="Date Placeholder 3"/>
          <p:cNvSpPr>
            <a:spLocks noGrp="1"/>
          </p:cNvSpPr>
          <p:nvPr>
            <p:ph type="dt" sz="half" idx="10"/>
          </p:nvPr>
        </p:nvSpPr>
        <p:spPr/>
        <p:txBody>
          <a:bodyPr/>
          <a:lstStyle/>
          <a:p>
            <a:fld id="{00CCF517-B5ED-42F4-8600-8DA82EF94F6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showMasterSp="0">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365125"/>
            <a:ext cx="1285875" cy="5811838"/>
          </a:xfrm>
        </p:spPr>
        <p:txBody>
          <a:bodyPr vert="eaVert"/>
          <a:lstStyle/>
          <a:p>
            <a:r>
              <a:rPr lang="ru-RU" smtClean="0"/>
              <a:t>Образец заголовка</a:t>
            </a:r>
            <a:endParaRPr lang="ru-RU" smtClean="0"/>
          </a:p>
        </p:txBody>
      </p:sp>
      <p:sp>
        <p:nvSpPr>
          <p:cNvPr id="3" name="Vertical Text Placeholder 2"/>
          <p:cNvSpPr>
            <a:spLocks noGrp="1"/>
          </p:cNvSpPr>
          <p:nvPr>
            <p:ph type="body" orient="vert" idx="1"/>
          </p:nvPr>
        </p:nvSpPr>
        <p:spPr>
          <a:xfrm>
            <a:off x="828675" y="365125"/>
            <a:ext cx="6074172" cy="5811838"/>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4" name="Date Placeholder 3"/>
          <p:cNvSpPr>
            <a:spLocks noGrp="1"/>
          </p:cNvSpPr>
          <p:nvPr>
            <p:ph type="dt" sz="half" idx="10"/>
          </p:nvPr>
        </p:nvSpPr>
        <p:spPr/>
        <p:txBody>
          <a:bodyPr/>
          <a:lstStyle/>
          <a:p>
            <a:fld id="{00CCF517-B5ED-42F4-8600-8DA82EF94F6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912ACB-9FB3-4090-AA97-F1C201BE1A3E}" type="slidenum">
              <a:rPr lang="ru-RU" smtClean="0"/>
            </a:fld>
            <a:endParaRPr lang="ru-RU"/>
          </a:p>
        </p:txBody>
      </p:sp>
      <p:grpSp>
        <p:nvGrpSpPr>
          <p:cNvPr id="7" name="Group 6"/>
          <p:cNvGrpSpPr/>
          <p:nvPr/>
        </p:nvGrpSpPr>
        <p:grpSpPr>
          <a:xfrm rot="5400000">
            <a:off x="4181447" y="3239394"/>
            <a:ext cx="5632704" cy="63302"/>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ru-RU" smtClean="0"/>
          </a:p>
        </p:txBody>
      </p:sp>
      <p:sp>
        <p:nvSpPr>
          <p:cNvPr id="3" name="Content Placeholder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4" name="Date Placeholder 3"/>
          <p:cNvSpPr>
            <a:spLocks noGrp="1"/>
          </p:cNvSpPr>
          <p:nvPr>
            <p:ph type="dt" sz="half" idx="10"/>
          </p:nvPr>
        </p:nvSpPr>
        <p:spPr/>
        <p:txBody>
          <a:bodyPr/>
          <a:lstStyle/>
          <a:p>
            <a:fld id="{00CCF517-B5ED-42F4-8600-8DA82EF94F6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828675" y="2292095"/>
            <a:ext cx="4300538" cy="2219691"/>
          </a:xfrm>
        </p:spPr>
        <p:txBody>
          <a:bodyPr anchor="ctr">
            <a:normAutofit/>
          </a:bodyPr>
          <a:lstStyle>
            <a:lvl1pPr algn="l">
              <a:defRPr sz="4400" cap="all" baseline="0"/>
            </a:lvl1pPr>
          </a:lstStyle>
          <a:p>
            <a:r>
              <a:rPr lang="ru-RU" smtClean="0"/>
              <a:t>Образец заголовка</a:t>
            </a:r>
            <a:endParaRPr lang="ru-RU" smtClean="0"/>
          </a:p>
        </p:txBody>
      </p:sp>
      <p:sp>
        <p:nvSpPr>
          <p:cNvPr id="3" name="Subtitle 2"/>
          <p:cNvSpPr>
            <a:spLocks noGrp="1"/>
          </p:cNvSpPr>
          <p:nvPr>
            <p:ph type="subTitle" idx="1"/>
          </p:nvPr>
        </p:nvSpPr>
        <p:spPr>
          <a:xfrm>
            <a:off x="828675" y="4511785"/>
            <a:ext cx="4300538"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smtClean="0"/>
          </a:p>
        </p:txBody>
      </p:sp>
      <p:sp>
        <p:nvSpPr>
          <p:cNvPr id="11" name="Picture Placeholder 10" descr="An empty placeholder to add an image. Click on the placeholder and select the image that you wish to add."/>
          <p:cNvSpPr>
            <a:spLocks noGrp="1"/>
          </p:cNvSpPr>
          <p:nvPr>
            <p:ph type="pic" sz="quarter" idx="13"/>
          </p:nvPr>
        </p:nvSpPr>
        <p:spPr>
          <a:xfrm>
            <a:off x="5235798" y="1310656"/>
            <a:ext cx="3908203" cy="4208604"/>
          </a:xfrm>
          <a:solidFill>
            <a:schemeClr val="tx1">
              <a:lumMod val="20000"/>
              <a:lumOff val="80000"/>
            </a:schemeClr>
          </a:solidFill>
        </p:spPr>
        <p:txBody>
          <a:bodyPr tIns="1005840"/>
          <a:lstStyle>
            <a:lvl1pPr marL="0" indent="0" algn="ctr">
              <a:buNone/>
              <a:defRPr/>
            </a:lvl1pPr>
          </a:lstStyle>
          <a:p>
            <a:r>
              <a:rPr lang="ru-RU" smtClean="0"/>
              <a:t>Вставка рисунка</a:t>
            </a:r>
            <a:endParaRPr lang="ru-RU" smtClean="0"/>
          </a:p>
        </p:txBody>
      </p:sp>
      <p:sp>
        <p:nvSpPr>
          <p:cNvPr id="8" name="Rectangle 7"/>
          <p:cNvSpPr/>
          <p:nvPr/>
        </p:nvSpPr>
        <p:spPr>
          <a:xfrm>
            <a:off x="0" y="0"/>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grpSp>
        <p:nvGrpSpPr>
          <p:cNvPr id="4" name="Group 13"/>
          <p:cNvGrpSpPr/>
          <p:nvPr/>
        </p:nvGrpSpPr>
        <p:grpSpPr>
          <a:xfrm>
            <a:off x="0" y="1143001"/>
            <a:ext cx="9144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a:fillRect/>
          </a:stretch>
        </p:blipFill>
        <p:spPr>
          <a:xfrm>
            <a:off x="994410" y="0"/>
            <a:ext cx="1310643" cy="2292094"/>
          </a:xfrm>
          <a:prstGeom prst="rect">
            <a:avLst/>
          </a:prstGeom>
        </p:spPr>
      </p:pic>
      <p:grpSp>
        <p:nvGrpSpPr>
          <p:cNvPr id="5" name="Group 12"/>
          <p:cNvGrpSpPr/>
          <p:nvPr/>
        </p:nvGrpSpPr>
        <p:grpSpPr>
          <a:xfrm rot="10800000">
            <a:off x="0" y="5645511"/>
            <a:ext cx="9144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showMasterSp="0">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2514601"/>
            <a:ext cx="9144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94410" y="0"/>
            <a:ext cx="1337391" cy="2971806"/>
          </a:xfrm>
          <a:prstGeom prst="rect">
            <a:avLst/>
          </a:prstGeom>
        </p:spPr>
      </p:pic>
      <p:sp>
        <p:nvSpPr>
          <p:cNvPr id="2" name="Title 1"/>
          <p:cNvSpPr>
            <a:spLocks noGrp="1"/>
          </p:cNvSpPr>
          <p:nvPr>
            <p:ph type="title"/>
          </p:nvPr>
        </p:nvSpPr>
        <p:spPr>
          <a:xfrm>
            <a:off x="828675" y="2971806"/>
            <a:ext cx="7553324" cy="1684150"/>
          </a:xfrm>
        </p:spPr>
        <p:txBody>
          <a:bodyPr anchor="ctr">
            <a:normAutofit/>
          </a:bodyPr>
          <a:lstStyle>
            <a:lvl1pPr>
              <a:defRPr sz="4400" cap="all" baseline="0">
                <a:solidFill>
                  <a:schemeClr val="bg1"/>
                </a:solidFill>
              </a:defRPr>
            </a:lvl1pPr>
          </a:lstStyle>
          <a:p>
            <a:r>
              <a:rPr lang="ru-RU" smtClean="0"/>
              <a:t>Образец заголовка</a:t>
            </a:r>
            <a:endParaRPr lang="ru-RU" smtClean="0"/>
          </a:p>
        </p:txBody>
      </p:sp>
      <p:sp>
        <p:nvSpPr>
          <p:cNvPr id="3" name="Text Placeholder 2"/>
          <p:cNvSpPr>
            <a:spLocks noGrp="1"/>
          </p:cNvSpPr>
          <p:nvPr>
            <p:ph type="body" idx="1"/>
          </p:nvPr>
        </p:nvSpPr>
        <p:spPr>
          <a:xfrm>
            <a:off x="828675" y="4655956"/>
            <a:ext cx="7553324"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00CCF517-B5ED-42F4-8600-8DA82EF94F6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ru-RU" smtClean="0"/>
          </a:p>
        </p:txBody>
      </p:sp>
      <p:sp>
        <p:nvSpPr>
          <p:cNvPr id="3" name="Content Placeholder 2"/>
          <p:cNvSpPr>
            <a:spLocks noGrp="1"/>
          </p:cNvSpPr>
          <p:nvPr>
            <p:ph sz="half" idx="1"/>
          </p:nvPr>
        </p:nvSpPr>
        <p:spPr>
          <a:xfrm>
            <a:off x="828675" y="1600201"/>
            <a:ext cx="3686175" cy="4571999"/>
          </a:xfrm>
        </p:spPr>
        <p:txBody>
          <a:bodyPr/>
          <a:lstStyle>
            <a:lvl5pPr>
              <a:defRPr/>
            </a:lvl5pPr>
            <a:lvl6pPr>
              <a:defRPr/>
            </a:lvl6pPr>
            <a:lvl7pPr>
              <a:defRPr/>
            </a:lvl7pPr>
            <a:lvl8pPr>
              <a:defRPr/>
            </a:lvl8pPr>
            <a:lvl9pPr>
              <a:defRPr/>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4" name="Content Placeholder 3"/>
          <p:cNvSpPr>
            <a:spLocks noGrp="1"/>
          </p:cNvSpPr>
          <p:nvPr>
            <p:ph sz="half" idx="2"/>
          </p:nvPr>
        </p:nvSpPr>
        <p:spPr>
          <a:xfrm>
            <a:off x="4629150" y="1600201"/>
            <a:ext cx="3686175" cy="4571999"/>
          </a:xfrm>
        </p:spPr>
        <p:txBody>
          <a:bodyPr/>
          <a:lstStyle>
            <a:lvl5pPr>
              <a:defRPr/>
            </a:lvl5pPr>
            <a:lvl6pPr>
              <a:defRPr/>
            </a:lvl6pPr>
            <a:lvl7pPr>
              <a:defRPr/>
            </a:lvl7pPr>
            <a:lvl8pPr>
              <a:defRPr/>
            </a:lvl8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5" name="Date Placeholder 4"/>
          <p:cNvSpPr>
            <a:spLocks noGrp="1"/>
          </p:cNvSpPr>
          <p:nvPr>
            <p:ph type="dt" sz="half" idx="10"/>
          </p:nvPr>
        </p:nvSpPr>
        <p:spPr/>
        <p:txBody>
          <a:bodyPr/>
          <a:lstStyle/>
          <a:p>
            <a:fld id="{00CCF517-B5ED-42F4-8600-8DA82EF94F60}"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ru-RU" smtClean="0"/>
          </a:p>
        </p:txBody>
      </p:sp>
      <p:sp>
        <p:nvSpPr>
          <p:cNvPr id="3" name="Text Placeholder 2"/>
          <p:cNvSpPr>
            <a:spLocks noGrp="1"/>
          </p:cNvSpPr>
          <p:nvPr>
            <p:ph type="body" idx="1"/>
          </p:nvPr>
        </p:nvSpPr>
        <p:spPr>
          <a:xfrm>
            <a:off x="828675" y="1600200"/>
            <a:ext cx="3689604"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828675" y="2424112"/>
            <a:ext cx="3689604" cy="3748088"/>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5" name="Text Placeholder 4"/>
          <p:cNvSpPr>
            <a:spLocks noGrp="1"/>
          </p:cNvSpPr>
          <p:nvPr>
            <p:ph type="body" sz="quarter" idx="3"/>
          </p:nvPr>
        </p:nvSpPr>
        <p:spPr>
          <a:xfrm>
            <a:off x="4624583" y="1600200"/>
            <a:ext cx="3689604"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4624583" y="2424112"/>
            <a:ext cx="3689604" cy="3748088"/>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7" name="Date Placeholder 6"/>
          <p:cNvSpPr>
            <a:spLocks noGrp="1"/>
          </p:cNvSpPr>
          <p:nvPr>
            <p:ph type="dt" sz="half" idx="10"/>
          </p:nvPr>
        </p:nvSpPr>
        <p:spPr/>
        <p:txBody>
          <a:bodyPr/>
          <a:lstStyle/>
          <a:p>
            <a:fld id="{00CCF517-B5ED-42F4-8600-8DA82EF94F60}"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ru-RU" smtClean="0"/>
          </a:p>
        </p:txBody>
      </p:sp>
      <p:sp>
        <p:nvSpPr>
          <p:cNvPr id="3" name="Date Placeholder 2"/>
          <p:cNvSpPr>
            <a:spLocks noGrp="1"/>
          </p:cNvSpPr>
          <p:nvPr>
            <p:ph type="dt" sz="half" idx="10"/>
          </p:nvPr>
        </p:nvSpPr>
        <p:spPr/>
        <p:txBody>
          <a:bodyPr/>
          <a:lstStyle/>
          <a:p>
            <a:fld id="{00CCF517-B5ED-42F4-8600-8DA82EF94F60}"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showMasterSp="0">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CF517-B5ED-42F4-8600-8DA82EF94F60}"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ru-RU" smtClean="0"/>
              <a:t>Образец заголовка</a:t>
            </a:r>
            <a:endParaRPr lang="ru-RU" smtClean="0"/>
          </a:p>
        </p:txBody>
      </p:sp>
      <p:sp>
        <p:nvSpPr>
          <p:cNvPr id="4" name="Text Placeholder 3"/>
          <p:cNvSpPr>
            <a:spLocks noGrp="1"/>
          </p:cNvSpPr>
          <p:nvPr>
            <p:ph type="body" sz="half" idx="2"/>
          </p:nvPr>
        </p:nvSpPr>
        <p:spPr>
          <a:xfrm>
            <a:off x="828675" y="1600200"/>
            <a:ext cx="3288411"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3" name="Content Placeholder 2"/>
          <p:cNvSpPr>
            <a:spLocks noGrp="1"/>
          </p:cNvSpPr>
          <p:nvPr>
            <p:ph idx="1"/>
          </p:nvPr>
        </p:nvSpPr>
        <p:spPr>
          <a:xfrm>
            <a:off x="4231386" y="1600200"/>
            <a:ext cx="4083939"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5" name="Date Placeholder 4"/>
          <p:cNvSpPr>
            <a:spLocks noGrp="1"/>
          </p:cNvSpPr>
          <p:nvPr>
            <p:ph type="dt" sz="half" idx="10"/>
          </p:nvPr>
        </p:nvSpPr>
        <p:spPr/>
        <p:txBody>
          <a:bodyPr/>
          <a:lstStyle/>
          <a:p>
            <a:fld id="{00CCF517-B5ED-42F4-8600-8DA82EF94F60}"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E912ACB-9FB3-4090-AA97-F1C201BE1A3E}" type="slidenum">
              <a:rPr lang="ru-RU" smtClean="0"/>
            </a:fld>
            <a:endParaRPr lang="ru-RU"/>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8675" y="76200"/>
            <a:ext cx="7485512" cy="1096962"/>
          </a:xfrm>
          <a:prstGeom prst="rect">
            <a:avLst/>
          </a:prstGeom>
        </p:spPr>
        <p:txBody>
          <a:bodyPr vert="horz" lIns="0" tIns="45720" rIns="0" bIns="45720" rtlCol="0" anchor="b">
            <a:normAutofit/>
          </a:bodyPr>
          <a:lstStyle/>
          <a:p>
            <a:r>
              <a:rPr lang="ru-RU" smtClean="0"/>
              <a:t>Образец заголовка</a:t>
            </a:r>
            <a:endParaRPr lang="ru-RU" smtClean="0"/>
          </a:p>
        </p:txBody>
      </p:sp>
      <p:sp>
        <p:nvSpPr>
          <p:cNvPr id="3" name="Text Placeholder 2"/>
          <p:cNvSpPr>
            <a:spLocks noGrp="1"/>
          </p:cNvSpPr>
          <p:nvPr>
            <p:ph type="body" idx="1"/>
          </p:nvPr>
        </p:nvSpPr>
        <p:spPr>
          <a:xfrm>
            <a:off x="828675" y="1600200"/>
            <a:ext cx="7486650" cy="4572000"/>
          </a:xfrm>
          <a:prstGeom prst="rect">
            <a:avLst/>
          </a:prstGeom>
        </p:spPr>
        <p:txBody>
          <a:bodyPr vert="horz" lIns="0" tIns="45720" rIns="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smtClean="0"/>
          </a:p>
        </p:txBody>
      </p:sp>
      <p:sp>
        <p:nvSpPr>
          <p:cNvPr id="4" name="Date Placeholder 3"/>
          <p:cNvSpPr>
            <a:spLocks noGrp="1"/>
          </p:cNvSpPr>
          <p:nvPr>
            <p:ph type="dt" sz="half" idx="2"/>
          </p:nvPr>
        </p:nvSpPr>
        <p:spPr>
          <a:xfrm>
            <a:off x="828675" y="6356352"/>
            <a:ext cx="137216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00CCF517-B5ED-42F4-8600-8DA82EF94F60}" type="datetimeFigureOut">
              <a:rPr lang="ru-RU" smtClean="0"/>
            </a:fld>
            <a:endParaRPr lang="ru-RU"/>
          </a:p>
        </p:txBody>
      </p:sp>
      <p:sp>
        <p:nvSpPr>
          <p:cNvPr id="5" name="Footer Placeholder 4"/>
          <p:cNvSpPr>
            <a:spLocks noGrp="1"/>
          </p:cNvSpPr>
          <p:nvPr>
            <p:ph type="ftr" sz="quarter" idx="3"/>
          </p:nvPr>
        </p:nvSpPr>
        <p:spPr>
          <a:xfrm>
            <a:off x="2200844" y="6356350"/>
            <a:ext cx="474231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ru-RU"/>
          </a:p>
        </p:txBody>
      </p:sp>
      <p:sp>
        <p:nvSpPr>
          <p:cNvPr id="6" name="Slide Number Placeholder 5"/>
          <p:cNvSpPr>
            <a:spLocks noGrp="1"/>
          </p:cNvSpPr>
          <p:nvPr>
            <p:ph type="sldNum" sz="quarter" idx="4"/>
          </p:nvPr>
        </p:nvSpPr>
        <p:spPr>
          <a:xfrm>
            <a:off x="6942587" y="6356352"/>
            <a:ext cx="13716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7E912ACB-9FB3-4090-AA97-F1C201BE1A3E}" type="slidenum">
              <a:rPr lang="ru-RU" smtClean="0"/>
            </a:fld>
            <a:endParaRPr lang="ru-RU"/>
          </a:p>
        </p:txBody>
      </p:sp>
      <p:grpSp>
        <p:nvGrpSpPr>
          <p:cNvPr id="7" name="Group 14"/>
          <p:cNvGrpSpPr/>
          <p:nvPr/>
        </p:nvGrpSpPr>
        <p:grpSpPr>
          <a:xfrm>
            <a:off x="827532" y="1219202"/>
            <a:ext cx="7488936"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5.emf"/><Relationship Id="rId1" Type="http://schemas.openxmlformats.org/officeDocument/2006/relationships/package" Target="../embeddings/Document1.docx"/></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emf"/></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o-RO" b="1" dirty="0" smtClean="0">
                <a:latin typeface="Times New Roman" panose="02020603050405020304" pitchFamily="18" charset="0"/>
                <a:cs typeface="Times New Roman" panose="02020603050405020304" pitchFamily="18" charset="0"/>
              </a:rPr>
              <a:t>Testele rangurilor: statistici nonparametrice</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endParaRPr lang="ru-RU"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b="1" dirty="0" smtClean="0">
                <a:latin typeface="Times New Roman" panose="02020603050405020304" pitchFamily="18" charset="0"/>
                <a:cs typeface="Times New Roman" panose="02020603050405020304" pitchFamily="18" charset="0"/>
              </a:rPr>
              <a:t>Interpretarea output-ului pentru testul Wilcoxon</a:t>
            </a:r>
            <a:endParaRPr lang="ro-RO"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lstStyle/>
          <a:p>
            <a:pPr algn="just"/>
            <a:r>
              <a:rPr lang="ro-RO" dirty="0" smtClean="0">
                <a:latin typeface="Times New Roman" panose="02020603050405020304" pitchFamily="18" charset="0"/>
                <a:cs typeface="Times New Roman" panose="02020603050405020304" pitchFamily="18" charset="0"/>
              </a:rPr>
              <a:t>Se poate ignora primul dintre cele două tabele de output. Acestea indică numărul de diferenţe negative (0), pozitive (8) şi inexistente (0) în ceea ce priveşte datele ordonate după cele două vârste, şi media şi suma catalogate negative şi pozitive. Valorile pentru „douăzeci şi patru” de luni sunt mai mari decât cele pentru „optsprezece” luni.</a:t>
            </a:r>
            <a:endParaRPr lang="ro-RO" dirty="0" smtClean="0">
              <a:latin typeface="Times New Roman" panose="02020603050405020304" pitchFamily="18" charset="0"/>
              <a:cs typeface="Times New Roman" panose="02020603050405020304" pitchFamily="18" charset="0"/>
            </a:endParaRPr>
          </a:p>
          <a:p>
            <a:endParaRPr lang="ro-RO" dirty="0" smtClean="0"/>
          </a:p>
          <a:p>
            <a:endParaRPr lang="ru-RU" dirty="0"/>
          </a:p>
        </p:txBody>
      </p:sp>
      <p:graphicFrame>
        <p:nvGraphicFramePr>
          <p:cNvPr id="20483" name="Object 3"/>
          <p:cNvGraphicFramePr>
            <a:graphicFrameLocks noChangeAspect="1"/>
          </p:cNvGraphicFramePr>
          <p:nvPr/>
        </p:nvGraphicFramePr>
        <p:xfrm>
          <a:off x="1285852" y="3429000"/>
          <a:ext cx="7000924" cy="2928958"/>
        </p:xfrm>
        <a:graphic>
          <a:graphicData uri="http://schemas.openxmlformats.org/presentationml/2006/ole">
            <mc:AlternateContent xmlns:mc="http://schemas.openxmlformats.org/markup-compatibility/2006">
              <mc:Choice xmlns:v="urn:schemas-microsoft-com:vml" Requires="v">
                <p:oleObj spid="_x0000_s1025" name="Документ" r:id="rId1" imgW="5954395" imgH="2186940" progId="Word.Document.12">
                  <p:embed/>
                </p:oleObj>
              </mc:Choice>
              <mc:Fallback>
                <p:oleObj name="Документ" r:id="rId1" imgW="5954395" imgH="2186940" progId="Word.Document.12">
                  <p:embed/>
                  <p:pic>
                    <p:nvPicPr>
                      <p:cNvPr id="0" name="Picture 1024"/>
                      <p:cNvPicPr>
                        <a:picLocks noChangeAspect="1"/>
                      </p:cNvPicPr>
                      <p:nvPr/>
                    </p:nvPicPr>
                    <p:blipFill>
                      <a:blip r:embed="rId2"/>
                      <a:stretch>
                        <a:fillRect/>
                      </a:stretch>
                    </p:blipFill>
                    <p:spPr>
                      <a:xfrm>
                        <a:off x="1285852" y="3429000"/>
                        <a:ext cx="7000924" cy="2928958"/>
                      </a:xfrm>
                      <a:prstGeom prst="rect">
                        <a:avLst/>
                      </a:prstGeom>
                      <a:noFill/>
                      <a:ln w="9525">
                        <a:noFill/>
                      </a:ln>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828675" y="214290"/>
            <a:ext cx="7486650" cy="5957910"/>
          </a:xfrm>
        </p:spPr>
        <p:txBody>
          <a:bodyPr/>
          <a:lstStyle/>
          <a:p>
            <a:r>
              <a:rPr lang="it-IT" dirty="0" smtClean="0">
                <a:latin typeface="Times New Roman" panose="02020603050405020304" pitchFamily="18" charset="0"/>
                <a:cs typeface="Times New Roman" panose="02020603050405020304" pitchFamily="18" charset="0"/>
              </a:rPr>
              <a:t>Al doilea tabel indică nivelul de semnificaţie al acestui test. În loc să folosească tabelul valorilor critice, computerul utilizează o formulă care stabileşte o conexiune cu distribuţia Z.</a:t>
            </a:r>
            <a:endParaRPr lang="ru-RU" dirty="0" smtClean="0">
              <a:latin typeface="Times New Roman" panose="02020603050405020304" pitchFamily="18" charset="0"/>
              <a:cs typeface="Times New Roman" panose="02020603050405020304" pitchFamily="18" charset="0"/>
            </a:endParaRPr>
          </a:p>
          <a:p>
            <a:r>
              <a:rPr lang="pt-BR" dirty="0" smtClean="0">
                <a:latin typeface="Times New Roman" panose="02020603050405020304" pitchFamily="18" charset="0"/>
                <a:cs typeface="Times New Roman" panose="02020603050405020304" pitchFamily="18" charset="0"/>
              </a:rPr>
              <a:t>Scorul Z este de – 2,558, care are o probabilitate two-tailed de 0,011. </a:t>
            </a:r>
            <a:r>
              <a:rPr lang="it-IT" dirty="0" smtClean="0">
                <a:latin typeface="Times New Roman" panose="02020603050405020304" pitchFamily="18" charset="0"/>
                <a:cs typeface="Times New Roman" panose="02020603050405020304" pitchFamily="18" charset="0"/>
              </a:rPr>
              <a:t>Aceasta înseamnă că diferenţele dintre cele două variabile sunt semnificative din punct de vedere statistic la un nivel de 5%.</a:t>
            </a:r>
            <a:endParaRPr lang="ru-RU" dirty="0" smtClean="0">
              <a:latin typeface="Times New Roman" panose="02020603050405020304" pitchFamily="18" charset="0"/>
              <a:cs typeface="Times New Roman" panose="02020603050405020304" pitchFamily="18" charset="0"/>
            </a:endParaRPr>
          </a:p>
          <a:p>
            <a:endParaRPr lang="ro-RO" dirty="0" smtClean="0"/>
          </a:p>
          <a:p>
            <a:endParaRPr lang="ro-RO" dirty="0" smtClean="0"/>
          </a:p>
          <a:p>
            <a:endParaRPr lang="ro-RO" dirty="0" smtClean="0"/>
          </a:p>
          <a:p>
            <a:endParaRPr lang="ro-RO" dirty="0" smtClean="0"/>
          </a:p>
          <a:p>
            <a:r>
              <a:rPr lang="it-IT" dirty="0" smtClean="0">
                <a:latin typeface="Times New Roman" panose="02020603050405020304" pitchFamily="18" charset="0"/>
                <a:cs typeface="Times New Roman" panose="02020603050405020304" pitchFamily="18" charset="0"/>
              </a:rPr>
              <a:t>Rezultatele obţinute pot fi raportate astfel: „Există o diferenţă semnificativă între numărul de cuvinte verbalizate de copii între 18 şi 24 de luni (Wilcoxon: N=8, z =2,56, two-tailed p = 0,011)”.</a:t>
            </a:r>
            <a:endParaRPr lang="ru-RU" dirty="0" smtClean="0">
              <a:latin typeface="Times New Roman" panose="02020603050405020304" pitchFamily="18" charset="0"/>
              <a:cs typeface="Times New Roman" panose="02020603050405020304" pitchFamily="18" charset="0"/>
            </a:endParaRPr>
          </a:p>
          <a:p>
            <a:endParaRPr lang="ru-RU" dirty="0"/>
          </a:p>
        </p:txBody>
      </p:sp>
      <p:pic>
        <p:nvPicPr>
          <p:cNvPr id="4" name="Рисунок 3"/>
          <p:cNvPicPr/>
          <p:nvPr/>
        </p:nvPicPr>
        <p:blipFill>
          <a:blip r:embed="rId1" cstate="print"/>
          <a:srcRect/>
          <a:stretch>
            <a:fillRect/>
          </a:stretch>
        </p:blipFill>
        <p:spPr bwMode="auto">
          <a:xfrm>
            <a:off x="2285984" y="2214554"/>
            <a:ext cx="5000660" cy="2071702"/>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lgn="ctr"/>
            <a:r>
              <a:rPr lang="ro-RO" b="1" dirty="0" smtClean="0">
                <a:solidFill>
                  <a:srgbClr val="002060"/>
                </a:solidFill>
                <a:latin typeface="Times New Roman" panose="02020603050405020304" pitchFamily="18" charset="0"/>
                <a:cs typeface="Times New Roman" panose="02020603050405020304" pitchFamily="18" charset="0"/>
              </a:rPr>
              <a:t>Scoruri neraţionate: testul U Mann –Whitney</a:t>
            </a:r>
            <a:endParaRPr lang="ru-RU" dirty="0"/>
          </a:p>
        </p:txBody>
      </p:sp>
      <p:sp>
        <p:nvSpPr>
          <p:cNvPr id="3" name="Содержимое 2"/>
          <p:cNvSpPr>
            <a:spLocks noGrp="1"/>
          </p:cNvSpPr>
          <p:nvPr>
            <p:ph idx="1"/>
          </p:nvPr>
        </p:nvSpPr>
        <p:spPr/>
        <p:txBody>
          <a:bodyPr>
            <a:normAutofit/>
          </a:bodyPr>
          <a:lstStyle/>
          <a:p>
            <a:pPr algn="just"/>
            <a:r>
              <a:rPr lang="ro-RO" dirty="0" smtClean="0">
                <a:latin typeface="Times New Roman" panose="02020603050405020304" pitchFamily="18" charset="0"/>
                <a:cs typeface="Times New Roman" panose="02020603050405020304" pitchFamily="18" charset="0"/>
              </a:rPr>
              <a:t>Testul </a:t>
            </a:r>
            <a:r>
              <a:rPr lang="ro-RO" b="1" i="1" dirty="0" smtClean="0">
                <a:latin typeface="Times New Roman" panose="02020603050405020304" pitchFamily="18" charset="0"/>
                <a:cs typeface="Times New Roman" panose="02020603050405020304" pitchFamily="18" charset="0"/>
              </a:rPr>
              <a:t>U Mann-Witney </a:t>
            </a:r>
            <a:r>
              <a:rPr lang="ro-RO" dirty="0" smtClean="0">
                <a:latin typeface="Times New Roman" panose="02020603050405020304" pitchFamily="18" charset="0"/>
                <a:cs typeface="Times New Roman" panose="02020603050405020304" pitchFamily="18" charset="0"/>
              </a:rPr>
              <a:t>se foloseşte pentru date nerelaţionate, acesta fiind echivalentul nonparametric al Testului pentru eşantioane independente.</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Testul </a:t>
            </a:r>
            <a:r>
              <a:rPr lang="ro-RO" b="1" i="1" dirty="0" smtClean="0">
                <a:latin typeface="Times New Roman" panose="02020603050405020304" pitchFamily="18" charset="0"/>
                <a:cs typeface="Times New Roman" panose="02020603050405020304" pitchFamily="18" charset="0"/>
              </a:rPr>
              <a:t>U Mann-Witney </a:t>
            </a:r>
            <a:r>
              <a:rPr lang="ro-RO" dirty="0" smtClean="0">
                <a:latin typeface="Times New Roman" panose="02020603050405020304" pitchFamily="18" charset="0"/>
                <a:cs typeface="Times New Roman" panose="02020603050405020304" pitchFamily="18" charset="0"/>
              </a:rPr>
              <a:t>este utilizat ori de câte ori o variabilă nu poate fi măsurată precis, dar se poate determina ordinea valorilor.</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De asemenea, el se utilizează atunci când cele două variabile sunt măsurate pe scale cantitative, dar prezintă valori aberante legitime.</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Deci, testul </a:t>
            </a:r>
            <a:r>
              <a:rPr lang="ro-RO" b="1" i="1" dirty="0" smtClean="0">
                <a:latin typeface="Times New Roman" panose="02020603050405020304" pitchFamily="18" charset="0"/>
                <a:cs typeface="Times New Roman" panose="02020603050405020304" pitchFamily="18" charset="0"/>
              </a:rPr>
              <a:t>U Mann-Witney </a:t>
            </a:r>
            <a:r>
              <a:rPr lang="ro-RO" dirty="0" smtClean="0">
                <a:latin typeface="Times New Roman" panose="02020603050405020304" pitchFamily="18" charset="0"/>
                <a:cs typeface="Times New Roman" panose="02020603050405020304" pitchFamily="18" charset="0"/>
              </a:rPr>
              <a:t>este utilizat pentru testarea diferenței dintre grupuri independente pentru care variabila dependentă este exprimată în valori ordinale (de rang) sau atunci când, chiar dacă este de tip cantitativ, nu suportă un test parametric.</a:t>
            </a:r>
            <a:endParaRPr lang="ro-RO"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o-RO" sz="2400" b="1" dirty="0" smtClean="0">
                <a:latin typeface="Times New Roman" panose="02020603050405020304" pitchFamily="18" charset="0"/>
                <a:cs typeface="Times New Roman" panose="02020603050405020304" pitchFamily="18" charset="0"/>
              </a:rPr>
              <a:t>Pasul 1:</a:t>
            </a:r>
            <a:r>
              <a:rPr lang="ro-RO" sz="2400" dirty="0" smtClean="0">
                <a:latin typeface="Times New Roman" panose="02020603050405020304" pitchFamily="18" charset="0"/>
                <a:cs typeface="Times New Roman" panose="02020603050405020304" pitchFamily="18" charset="0"/>
              </a:rPr>
              <a:t> Se selectează: „Analyze” </a:t>
            </a:r>
            <a:r>
              <a:rPr lang="ro-RO" sz="2400" dirty="0" smtClean="0">
                <a:latin typeface="Times New Roman" panose="02020603050405020304" pitchFamily="18" charset="0"/>
                <a:cs typeface="Times New Roman" panose="02020603050405020304" pitchFamily="18" charset="0"/>
              </a:rPr>
              <a:t>→ </a:t>
            </a:r>
            <a:r>
              <a:rPr lang="ro-RO" sz="2400" dirty="0" smtClean="0">
                <a:latin typeface="Times New Roman" panose="02020603050405020304" pitchFamily="18" charset="0"/>
                <a:cs typeface="Times New Roman" panose="02020603050405020304" pitchFamily="18" charset="0"/>
              </a:rPr>
              <a:t>„Nonparametric tests” </a:t>
            </a:r>
            <a:r>
              <a:rPr lang="ro-RO" sz="2400" dirty="0" smtClean="0">
                <a:latin typeface="Times New Roman" panose="02020603050405020304" pitchFamily="18" charset="0"/>
                <a:cs typeface="Times New Roman" panose="02020603050405020304" pitchFamily="18" charset="0"/>
              </a:rPr>
              <a:t>→ </a:t>
            </a:r>
            <a:r>
              <a:rPr lang="ro-RO" sz="2400" dirty="0" smtClean="0">
                <a:latin typeface="Times New Roman" panose="02020603050405020304" pitchFamily="18" charset="0"/>
                <a:cs typeface="Times New Roman" panose="02020603050405020304" pitchFamily="18" charset="0"/>
              </a:rPr>
              <a:t>„2 Independent Samples…</a:t>
            </a:r>
            <a:endParaRPr lang="ro-RO" sz="2400" dirty="0" smtClean="0">
              <a:latin typeface="Times New Roman" panose="02020603050405020304" pitchFamily="18" charset="0"/>
              <a:cs typeface="Times New Roman" panose="02020603050405020304" pitchFamily="18" charset="0"/>
            </a:endParaRPr>
          </a:p>
          <a:p>
            <a:r>
              <a:rPr lang="ro-RO" sz="2400" b="1" dirty="0" smtClean="0">
                <a:latin typeface="Times New Roman" panose="02020603050405020304" pitchFamily="18" charset="0"/>
                <a:cs typeface="Times New Roman" panose="02020603050405020304" pitchFamily="18" charset="0"/>
              </a:rPr>
              <a:t>Pasul 2:</a:t>
            </a:r>
            <a:r>
              <a:rPr lang="ro-RO" sz="2400" dirty="0" smtClean="0">
                <a:latin typeface="Times New Roman" panose="02020603050405020304" pitchFamily="18" charset="0"/>
                <a:cs typeface="Times New Roman" panose="02020603050405020304" pitchFamily="18" charset="0"/>
              </a:rPr>
              <a:t> Se selectează „Emotivitate” şi se apasă butonul ►pentru a introduce  parametrul „Emotivitate” in caseta „Test Variable List”. Se selectează „Familie” şi se apasă butonul ◄, pentru a introduce „Familie” în caseta „Grouping Variables”. Se selectează „Define Groups…”</a:t>
            </a:r>
            <a:endParaRPr lang="ro-RO" sz="2400" dirty="0" smtClean="0">
              <a:latin typeface="Times New Roman" panose="02020603050405020304" pitchFamily="18" charset="0"/>
              <a:cs typeface="Times New Roman" panose="02020603050405020304" pitchFamily="18" charset="0"/>
            </a:endParaRPr>
          </a:p>
          <a:p>
            <a:r>
              <a:rPr lang="ro-RO" sz="2400" b="1" dirty="0" smtClean="0">
                <a:latin typeface="Times New Roman" panose="02020603050405020304" pitchFamily="18" charset="0"/>
                <a:cs typeface="Times New Roman" panose="02020603050405020304" pitchFamily="18" charset="0"/>
              </a:rPr>
              <a:t>Pasul 3:</a:t>
            </a:r>
            <a:r>
              <a:rPr lang="ro-RO" sz="2400" dirty="0" smtClean="0">
                <a:latin typeface="Times New Roman" panose="02020603050405020304" pitchFamily="18" charset="0"/>
                <a:cs typeface="Times New Roman" panose="02020603050405020304" pitchFamily="18" charset="0"/>
              </a:rPr>
              <a:t> Se scrie 1 (pentru un singur părinte) în caseta de lîngă „Group 1”. Se scrie 2 (pentru 2 părinţi) în caseta de lîngă „Group 2”. Se selectează „Continue”. Se apasă „OK” din ecranul anterior care va reapărea.</a:t>
            </a:r>
            <a:endParaRPr lang="ro-RO" sz="2400" dirty="0" smtClean="0">
              <a:latin typeface="Times New Roman" panose="02020603050405020304" pitchFamily="18" charset="0"/>
              <a:cs typeface="Times New Roman" panose="02020603050405020304" pitchFamily="18" charset="0"/>
            </a:endParaRPr>
          </a:p>
          <a:p>
            <a:endParaRPr lang="ru-RU" dirty="0" smtClean="0"/>
          </a:p>
          <a:p>
            <a:endParaRPr lang="ru-RU" dirty="0" smtClean="0"/>
          </a:p>
          <a:p>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b="1" dirty="0" smtClean="0">
                <a:latin typeface="Times New Roman" panose="02020603050405020304" pitchFamily="18" charset="0"/>
                <a:cs typeface="Times New Roman" panose="02020603050405020304" pitchFamily="18" charset="0"/>
              </a:rPr>
              <a:t>Interpretarea output-ului pentru testul U Mann-Whitney</a:t>
            </a:r>
            <a:endParaRPr lang="ro-RO"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lstStyle/>
          <a:p>
            <a:r>
              <a:rPr lang="pt-BR" dirty="0" smtClean="0">
                <a:latin typeface="Times New Roman" panose="02020603050405020304" pitchFamily="18" charset="0"/>
                <a:cs typeface="Times New Roman" panose="02020603050405020304" pitchFamily="18" charset="0"/>
              </a:rPr>
              <a:t>Se poate ignora primul dintre cele două tabele de output. Acest tabel indică faptul că rangul mediu, dat parametrului „Emotivitate” pentru primul grup (adică valoarea 2), este 13,15, iar rangul mediu pentru al doilea grup (adică valoarea 1) este de 7,85. </a:t>
            </a:r>
            <a:r>
              <a:rPr lang="it-IT" dirty="0" smtClean="0">
                <a:latin typeface="Times New Roman" panose="02020603050405020304" pitchFamily="18" charset="0"/>
                <a:cs typeface="Times New Roman" panose="02020603050405020304" pitchFamily="18" charset="0"/>
              </a:rPr>
              <a:t>Aceasta înseamnă că valorile din grupul 2 (biparentale) au tendinţa să fie mai mari decît cele din grupul 1 (monoparentale). </a:t>
            </a:r>
            <a:endParaRPr lang="ru-RU" dirty="0" smtClean="0"/>
          </a:p>
          <a:p>
            <a:endParaRPr lang="ru-RU" dirty="0"/>
          </a:p>
        </p:txBody>
      </p:sp>
      <p:pic>
        <p:nvPicPr>
          <p:cNvPr id="4" name="Рисунок 3"/>
          <p:cNvPicPr/>
          <p:nvPr/>
        </p:nvPicPr>
        <p:blipFill>
          <a:blip r:embed="rId1" cstate="print"/>
          <a:srcRect/>
          <a:stretch>
            <a:fillRect/>
          </a:stretch>
        </p:blipFill>
        <p:spPr bwMode="auto">
          <a:xfrm>
            <a:off x="1000100" y="3571876"/>
            <a:ext cx="7215238" cy="2357454"/>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828675" y="214290"/>
            <a:ext cx="7486650" cy="5957910"/>
          </a:xfrm>
        </p:spPr>
        <p:txBody>
          <a:bodyPr>
            <a:normAutofit fontScale="92500"/>
          </a:bodyPr>
          <a:lstStyle/>
          <a:p>
            <a:r>
              <a:rPr lang="ro-RO" dirty="0" smtClean="0">
                <a:latin typeface="Times New Roman" panose="02020603050405020304" pitchFamily="18" charset="0"/>
                <a:cs typeface="Times New Roman" panose="02020603050405020304" pitchFamily="18" charset="0"/>
              </a:rPr>
              <a:t>Al doilea tabel indică statistica de bază Mann- Whitney, valoarea U fiind de 23,500, ceea ce este semnificativ din punct de vedere statistic la un nivel de 0,043.</a:t>
            </a:r>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Computerul a listat şi un scor Z de -2,011, care este semnificativ la nivel de 0,044. Aceasta este valoarea Testului Mann-Whitney, atunci cînd se aplică o corecţie pentru ranguri înrudite. După cum se poate vedea, aceasta a modificat nivelul de semnificaţie doar marginal, de la 0,043 la 0,044.</a:t>
            </a:r>
            <a:endParaRPr lang="ro-RO" dirty="0" smtClean="0">
              <a:latin typeface="Times New Roman" panose="02020603050405020304" pitchFamily="18" charset="0"/>
              <a:cs typeface="Times New Roman" panose="02020603050405020304" pitchFamily="18" charset="0"/>
            </a:endParaRPr>
          </a:p>
          <a:p>
            <a:endParaRPr lang="ro-RO" dirty="0" smtClean="0"/>
          </a:p>
          <a:p>
            <a:endParaRPr lang="ro-RO" dirty="0" smtClean="0"/>
          </a:p>
          <a:p>
            <a:endParaRPr lang="ro-RO" dirty="0" smtClean="0"/>
          </a:p>
          <a:p>
            <a:endParaRPr lang="ro-RO" dirty="0" smtClean="0"/>
          </a:p>
          <a:p>
            <a:endParaRPr lang="ro-RO" dirty="0" smtClean="0"/>
          </a:p>
          <a:p>
            <a:r>
              <a:rPr lang="ro-RO" dirty="0" smtClean="0">
                <a:latin typeface="Times New Roman" panose="02020603050405020304" pitchFamily="18" charset="0"/>
                <a:cs typeface="Times New Roman" panose="02020603050405020304" pitchFamily="18" charset="0"/>
              </a:rPr>
              <a:t>Rezultatele obţinute în urma acestei analize se pot raporta astfel: „Testul U Mann-Whitney a concluzionat că scorurile emotivităţii la copii din familiile cu doi părinţi sunt semnificativ mai mari decît la cei din familiile cu un singur părinte (U=23,5, N1,2=10, p two-tailed p= 0,044)”.</a:t>
            </a:r>
            <a:endParaRPr lang="ro-RO" dirty="0" smtClean="0">
              <a:latin typeface="Times New Roman" panose="02020603050405020304" pitchFamily="18" charset="0"/>
              <a:cs typeface="Times New Roman" panose="02020603050405020304" pitchFamily="18" charset="0"/>
            </a:endParaRPr>
          </a:p>
          <a:p>
            <a:endParaRPr lang="ru-RU" dirty="0"/>
          </a:p>
        </p:txBody>
      </p:sp>
      <p:pic>
        <p:nvPicPr>
          <p:cNvPr id="4" name="Рисунок 3"/>
          <p:cNvPicPr/>
          <p:nvPr/>
        </p:nvPicPr>
        <p:blipFill>
          <a:blip r:embed="rId1" cstate="print"/>
          <a:srcRect/>
          <a:stretch>
            <a:fillRect/>
          </a:stretch>
        </p:blipFill>
        <p:spPr bwMode="auto">
          <a:xfrm>
            <a:off x="2000232" y="2357430"/>
            <a:ext cx="5715040" cy="2571768"/>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sz="3200" b="1" dirty="0" smtClean="0">
                <a:latin typeface="Times New Roman" panose="02020603050405020304" pitchFamily="18" charset="0"/>
                <a:cs typeface="Times New Roman" panose="02020603050405020304" pitchFamily="18" charset="0"/>
              </a:rPr>
              <a:t>Unităţi de conţinut</a:t>
            </a:r>
            <a:endParaRPr lang="ru-RU" sz="3200"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normAutofit/>
          </a:bodyPr>
          <a:lstStyle/>
          <a:p>
            <a:pPr lvl="0"/>
            <a:r>
              <a:rPr lang="ro-RO" sz="3200" b="1" i="1" dirty="0" smtClean="0">
                <a:solidFill>
                  <a:srgbClr val="002060"/>
                </a:solidFill>
                <a:latin typeface="Times New Roman" panose="02020603050405020304" pitchFamily="18" charset="0"/>
                <a:cs typeface="Times New Roman" panose="02020603050405020304" pitchFamily="18" charset="0"/>
              </a:rPr>
              <a:t>Scoruri relaţionate: testul semnului.</a:t>
            </a:r>
            <a:endParaRPr lang="ru-RU" sz="3200" b="1" dirty="0" smtClean="0">
              <a:solidFill>
                <a:srgbClr val="002060"/>
              </a:solidFill>
              <a:latin typeface="Times New Roman" panose="02020603050405020304" pitchFamily="18" charset="0"/>
              <a:cs typeface="Times New Roman" panose="02020603050405020304" pitchFamily="18" charset="0"/>
            </a:endParaRPr>
          </a:p>
          <a:p>
            <a:pPr lvl="0"/>
            <a:r>
              <a:rPr lang="ro-RO" sz="3200" b="1" i="1" dirty="0" smtClean="0">
                <a:solidFill>
                  <a:srgbClr val="002060"/>
                </a:solidFill>
                <a:latin typeface="Times New Roman" panose="02020603050405020304" pitchFamily="18" charset="0"/>
                <a:cs typeface="Times New Roman" panose="02020603050405020304" pitchFamily="18" charset="0"/>
              </a:rPr>
              <a:t>Scoruri relaţionate: Testul Wilcoxon.</a:t>
            </a:r>
            <a:endParaRPr lang="ru-RU" sz="3200" b="1" dirty="0" smtClean="0">
              <a:solidFill>
                <a:srgbClr val="002060"/>
              </a:solidFill>
              <a:latin typeface="Times New Roman" panose="02020603050405020304" pitchFamily="18" charset="0"/>
              <a:cs typeface="Times New Roman" panose="02020603050405020304" pitchFamily="18" charset="0"/>
            </a:endParaRPr>
          </a:p>
          <a:p>
            <a:pPr lvl="0"/>
            <a:r>
              <a:rPr lang="ro-RO" sz="3200" b="1" i="1" dirty="0" smtClean="0">
                <a:solidFill>
                  <a:srgbClr val="002060"/>
                </a:solidFill>
                <a:latin typeface="Times New Roman" panose="02020603050405020304" pitchFamily="18" charset="0"/>
                <a:cs typeface="Times New Roman" panose="02020603050405020304" pitchFamily="18" charset="0"/>
              </a:rPr>
              <a:t>Scoruri neraţionate: testul U Mann –Whitney.</a:t>
            </a:r>
            <a:endParaRPr lang="ru-RU" sz="32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o-RO" dirty="0" smtClean="0">
                <a:latin typeface="Times New Roman" panose="02020603050405020304" pitchFamily="18" charset="0"/>
                <a:cs typeface="Times New Roman" panose="02020603050405020304" pitchFamily="18" charset="0"/>
              </a:rPr>
              <a:t>Testele nonparametrice sunt folosite atunci când nu este îndeplinită condiţia ca scorurile fiecărei variabile să fie cât de cât normal distribuite (în formă de clopot). </a:t>
            </a:r>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Aceste teste fac mai puţine presupuneri referitoare la caracteristicile populaţiei de la care provin datele, trăsătură care nu este caracteristică testelor parametrice (cum ar fi Testul t). </a:t>
            </a:r>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Metodele statistice nonparametrice nu testează diferenţele dintre medii, deoarece acestea folosesc scoruri transformate în ranguri. </a:t>
            </a:r>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De obicei, prin aceste metode se verifică dacă rangurile dintr-un grup sunt mai mari sau mai mici decât rangurile din celălalt grup.</a:t>
            </a:r>
            <a:endParaRPr lang="ro-RO" dirty="0" smtClean="0">
              <a:latin typeface="Times New Roman" panose="02020603050405020304" pitchFamily="18" charset="0"/>
              <a:cs typeface="Times New Roman" panose="02020603050405020304" pitchFamily="18" charset="0"/>
            </a:endParaRPr>
          </a:p>
          <a:p>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sz="3200" b="1" dirty="0" smtClean="0">
                <a:solidFill>
                  <a:srgbClr val="002060"/>
                </a:solidFill>
                <a:latin typeface="Times New Roman" panose="02020603050405020304" pitchFamily="18" charset="0"/>
                <a:cs typeface="Times New Roman" panose="02020603050405020304" pitchFamily="18" charset="0"/>
              </a:rPr>
              <a:t>Testul semnului</a:t>
            </a:r>
            <a:endParaRPr lang="ru-RU" sz="3200" dirty="0"/>
          </a:p>
        </p:txBody>
      </p:sp>
      <p:sp>
        <p:nvSpPr>
          <p:cNvPr id="3" name="Содержимое 2"/>
          <p:cNvSpPr>
            <a:spLocks noGrp="1"/>
          </p:cNvSpPr>
          <p:nvPr>
            <p:ph idx="1"/>
          </p:nvPr>
        </p:nvSpPr>
        <p:spPr/>
        <p:txBody>
          <a:bodyPr>
            <a:normAutofit/>
          </a:bodyPr>
          <a:lstStyle/>
          <a:p>
            <a:pPr algn="just"/>
            <a:r>
              <a:rPr lang="ro-RO" sz="2400" dirty="0" smtClean="0">
                <a:latin typeface="Times New Roman" panose="02020603050405020304" pitchFamily="18" charset="0"/>
                <a:cs typeface="Times New Roman" panose="02020603050405020304" pitchFamily="18" charset="0"/>
              </a:rPr>
              <a:t>Testul semnului este utilizat pentru a testa diferența dintre valori, utilizându-se semnul diferenței, și nu valoarea acesteia, atunci când ambele valori sunt măsurate pentru aceiași subiecți.</a:t>
            </a:r>
            <a:endParaRPr lang="ro-RO" sz="2400"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Dacă nu ar exista nici o diferență între valorile perechi, atunci numărul diferențelor pozitive ar trebui să fie egal cu cel al diferențelor negative.</a:t>
            </a:r>
            <a:endParaRPr lang="ro-RO" sz="2400"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Cu cât numărul diferențelor de un anumit semn este mai mare, comparativ cu cel al diferențelor de semn opus, cu atât crește probabilitatea ca diferența dintre variabile să fie statistic semnificativă. </a:t>
            </a:r>
            <a:endParaRPr lang="ru-RU" sz="24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o-RO" sz="2400" b="1" dirty="0" smtClean="0">
                <a:latin typeface="Times New Roman" panose="02020603050405020304" pitchFamily="18" charset="0"/>
                <a:cs typeface="Times New Roman" panose="02020603050405020304" pitchFamily="18" charset="0"/>
              </a:rPr>
              <a:t>Pasul 1:</a:t>
            </a:r>
            <a:r>
              <a:rPr lang="ro-RO" sz="2400" dirty="0" smtClean="0">
                <a:latin typeface="Times New Roman" panose="02020603050405020304" pitchFamily="18" charset="0"/>
                <a:cs typeface="Times New Roman" panose="02020603050405020304" pitchFamily="18" charset="0"/>
              </a:rPr>
              <a:t> În „Data View” din „Data Editor” se introduc datele în primele două coloane.</a:t>
            </a:r>
            <a:endParaRPr lang="ro-RO" sz="2400" dirty="0" smtClean="0">
              <a:latin typeface="Times New Roman" panose="02020603050405020304" pitchFamily="18" charset="0"/>
              <a:cs typeface="Times New Roman" panose="02020603050405020304" pitchFamily="18" charset="0"/>
            </a:endParaRPr>
          </a:p>
          <a:p>
            <a:r>
              <a:rPr lang="ro-RO" sz="2400" b="1" dirty="0" smtClean="0">
                <a:latin typeface="Times New Roman" panose="02020603050405020304" pitchFamily="18" charset="0"/>
                <a:cs typeface="Times New Roman" panose="02020603050405020304" pitchFamily="18" charset="0"/>
              </a:rPr>
              <a:t>Pasul 2:</a:t>
            </a:r>
            <a:r>
              <a:rPr lang="ro-RO" sz="2400" dirty="0" smtClean="0">
                <a:latin typeface="Times New Roman" panose="02020603050405020304" pitchFamily="18" charset="0"/>
                <a:cs typeface="Times New Roman" panose="02020603050405020304" pitchFamily="18" charset="0"/>
              </a:rPr>
              <a:t> Se selectează: „Analyze” → „Nonparametric Tests” → „2 Related Samples…”</a:t>
            </a:r>
            <a:endParaRPr lang="ro-RO" sz="2400" dirty="0" smtClean="0">
              <a:latin typeface="Times New Roman" panose="02020603050405020304" pitchFamily="18" charset="0"/>
              <a:cs typeface="Times New Roman" panose="02020603050405020304" pitchFamily="18" charset="0"/>
            </a:endParaRPr>
          </a:p>
          <a:p>
            <a:r>
              <a:rPr lang="ro-RO" sz="2400" b="1" dirty="0" smtClean="0">
                <a:latin typeface="Times New Roman" panose="02020603050405020304" pitchFamily="18" charset="0"/>
                <a:cs typeface="Times New Roman" panose="02020603050405020304" pitchFamily="18" charset="0"/>
              </a:rPr>
              <a:t>Pasul 3:</a:t>
            </a:r>
            <a:r>
              <a:rPr lang="ro-RO" sz="2400" dirty="0" smtClean="0">
                <a:latin typeface="Times New Roman" panose="02020603050405020304" pitchFamily="18" charset="0"/>
                <a:cs typeface="Times New Roman" panose="02020603050405020304" pitchFamily="18" charset="0"/>
              </a:rPr>
              <a:t> Se selectează „Optsprezece” şi „douăzeci şi patru” şi se apasă butonul ◄, pentru a introduce aceste două variabile în caseta „Test Pair(s) List”. Se deselectează „Wilcoxon”.</a:t>
            </a:r>
            <a:endParaRPr lang="ro-RO" sz="2400" dirty="0" smtClean="0">
              <a:latin typeface="Times New Roman" panose="02020603050405020304" pitchFamily="18" charset="0"/>
              <a:cs typeface="Times New Roman" panose="02020603050405020304" pitchFamily="18" charset="0"/>
            </a:endParaRPr>
          </a:p>
          <a:p>
            <a:r>
              <a:rPr lang="ro-RO" sz="2400" dirty="0" smtClean="0">
                <a:latin typeface="Times New Roman" panose="02020603050405020304" pitchFamily="18" charset="0"/>
                <a:cs typeface="Times New Roman" panose="02020603050405020304" pitchFamily="18" charset="0"/>
              </a:rPr>
              <a:t>Se selectează „Sign”. Se apasă „OK”.</a:t>
            </a:r>
            <a:endParaRPr lang="ro-RO" sz="2400" dirty="0" smtClean="0">
              <a:latin typeface="Times New Roman" panose="02020603050405020304" pitchFamily="18" charset="0"/>
              <a:cs typeface="Times New Roman" panose="02020603050405020304" pitchFamily="18" charset="0"/>
            </a:endParaRPr>
          </a:p>
          <a:p>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b="1" dirty="0" smtClean="0">
                <a:latin typeface="Times New Roman" panose="02020603050405020304" pitchFamily="18" charset="0"/>
                <a:cs typeface="Times New Roman" panose="02020603050405020304" pitchFamily="18" charset="0"/>
              </a:rPr>
              <a:t>Interpretarea output-ului pentru testul semnului</a:t>
            </a:r>
            <a:endParaRPr lang="ro-RO"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lstStyle/>
          <a:p>
            <a:r>
              <a:rPr lang="ro-RO" dirty="0" smtClean="0">
                <a:latin typeface="Times New Roman" panose="02020603050405020304" pitchFamily="18" charset="0"/>
                <a:cs typeface="Times New Roman" panose="02020603050405020304" pitchFamily="18" charset="0"/>
              </a:rPr>
              <a:t>Se poate ignora primul dintre cele două tabele care indică numărul de diferenţe negative (0), pozitive (8) şi inexistente (0) în ceea ce priveşte numărul de cuvinte verbalizate la cele două vârste.</a:t>
            </a:r>
            <a:endParaRPr lang="ro-RO" dirty="0" smtClean="0">
              <a:latin typeface="Times New Roman" panose="02020603050405020304" pitchFamily="18" charset="0"/>
              <a:cs typeface="Times New Roman" panose="02020603050405020304" pitchFamily="18" charset="0"/>
            </a:endParaRPr>
          </a:p>
          <a:p>
            <a:endParaRPr lang="ru-RU" dirty="0"/>
          </a:p>
        </p:txBody>
      </p:sp>
      <p:pic>
        <p:nvPicPr>
          <p:cNvPr id="6" name="Рисунок 5"/>
          <p:cNvPicPr/>
          <p:nvPr/>
        </p:nvPicPr>
        <p:blipFill>
          <a:blip r:embed="rId1" cstate="print"/>
          <a:srcRect/>
          <a:stretch>
            <a:fillRect/>
          </a:stretch>
        </p:blipFill>
        <p:spPr bwMode="auto">
          <a:xfrm>
            <a:off x="1428728" y="2786058"/>
            <a:ext cx="6858048" cy="3357586"/>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o-RO" dirty="0" smtClean="0">
                <a:latin typeface="Times New Roman" panose="02020603050405020304" pitchFamily="18" charset="0"/>
                <a:cs typeface="Times New Roman" panose="02020603050405020304" pitchFamily="18" charset="0"/>
              </a:rPr>
              <a:t>Al doilea table indică nivelul de semnificaţie al acestui test. Probabilitatea two-tailed este de 0,008, ceea ce este semnificativ la nivelul de 5%.</a:t>
            </a:r>
            <a:endParaRPr lang="ro-RO" dirty="0" smtClean="0">
              <a:latin typeface="Times New Roman" panose="02020603050405020304" pitchFamily="18" charset="0"/>
              <a:cs typeface="Times New Roman" panose="02020603050405020304" pitchFamily="18" charset="0"/>
            </a:endParaRPr>
          </a:p>
          <a:p>
            <a:endParaRPr lang="en-US" dirty="0" smtClean="0"/>
          </a:p>
          <a:p>
            <a:endParaRPr lang="en-US" dirty="0" smtClean="0"/>
          </a:p>
          <a:p>
            <a:endParaRPr lang="en-US" dirty="0" smtClean="0"/>
          </a:p>
          <a:p>
            <a:endParaRPr lang="it-IT" dirty="0" smtClean="0"/>
          </a:p>
          <a:p>
            <a:endParaRPr lang="it-IT" dirty="0" smtClean="0"/>
          </a:p>
          <a:p>
            <a:r>
              <a:rPr lang="ro-RO" dirty="0" smtClean="0">
                <a:latin typeface="Times New Roman" panose="02020603050405020304" pitchFamily="18" charset="0"/>
                <a:cs typeface="Times New Roman" panose="02020603050405020304" pitchFamily="18" charset="0"/>
              </a:rPr>
              <a:t>Rezultatele obţinute pot fi raportate astfel: „Există o schimbare semnificativă la nivelul numărului de cuvinte verbalizate de la 18 luni la 24 de luni (Testul semnului: N = 0,008). </a:t>
            </a:r>
            <a:endParaRPr lang="ro-RO" dirty="0" smtClean="0">
              <a:latin typeface="Times New Roman" panose="02020603050405020304" pitchFamily="18" charset="0"/>
              <a:cs typeface="Times New Roman" panose="02020603050405020304" pitchFamily="18" charset="0"/>
            </a:endParaRPr>
          </a:p>
          <a:p>
            <a:endParaRPr lang="ru-RU" dirty="0"/>
          </a:p>
        </p:txBody>
      </p:sp>
      <p:pic>
        <p:nvPicPr>
          <p:cNvPr id="5" name="Рисунок 4"/>
          <p:cNvPicPr/>
          <p:nvPr/>
        </p:nvPicPr>
        <p:blipFill>
          <a:blip r:embed="rId1" cstate="print"/>
          <a:srcRect/>
          <a:stretch>
            <a:fillRect/>
          </a:stretch>
        </p:blipFill>
        <p:spPr bwMode="auto">
          <a:xfrm>
            <a:off x="1500166" y="2500306"/>
            <a:ext cx="6357982" cy="2571768"/>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sz="3200" b="1" dirty="0" smtClean="0">
                <a:solidFill>
                  <a:srgbClr val="002060"/>
                </a:solidFill>
                <a:latin typeface="Times New Roman" panose="02020603050405020304" pitchFamily="18" charset="0"/>
                <a:cs typeface="Times New Roman" panose="02020603050405020304" pitchFamily="18" charset="0"/>
              </a:rPr>
              <a:t>Scoruri relaţionate: Testul Wilcoxon</a:t>
            </a:r>
            <a:endParaRPr lang="ru-RU" sz="3200" dirty="0"/>
          </a:p>
        </p:txBody>
      </p:sp>
      <p:sp>
        <p:nvSpPr>
          <p:cNvPr id="3" name="Содержимое 2"/>
          <p:cNvSpPr>
            <a:spLocks noGrp="1"/>
          </p:cNvSpPr>
          <p:nvPr>
            <p:ph idx="1"/>
          </p:nvPr>
        </p:nvSpPr>
        <p:spPr/>
        <p:txBody>
          <a:bodyPr>
            <a:normAutofit/>
          </a:bodyPr>
          <a:lstStyle/>
          <a:p>
            <a:pPr algn="just"/>
            <a:r>
              <a:rPr lang="ro-RO" dirty="0" smtClean="0">
                <a:latin typeface="Times New Roman" panose="02020603050405020304" pitchFamily="18" charset="0"/>
                <a:cs typeface="Times New Roman" panose="02020603050405020304" pitchFamily="18" charset="0"/>
              </a:rPr>
              <a:t>Dacă datele sunt recoltate de la aceiași subiecți în două condiții de cercetare diferite, testarea diferenței dintre ranguri se face cu testul </a:t>
            </a:r>
            <a:r>
              <a:rPr lang="ro-RO" b="1" i="1" dirty="0" smtClean="0">
                <a:latin typeface="Times New Roman" panose="02020603050405020304" pitchFamily="18" charset="0"/>
                <a:cs typeface="Times New Roman" panose="02020603050405020304" pitchFamily="18" charset="0"/>
              </a:rPr>
              <a:t>Wilcoxon.</a:t>
            </a:r>
            <a:endParaRPr lang="ro-RO" b="1" i="1"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Acesta este echivalentul </a:t>
            </a:r>
            <a:r>
              <a:rPr lang="ro-RO" b="1" i="1" dirty="0" smtClean="0">
                <a:latin typeface="Times New Roman" panose="02020603050405020304" pitchFamily="18" charset="0"/>
                <a:cs typeface="Times New Roman" panose="02020603050405020304" pitchFamily="18" charset="0"/>
              </a:rPr>
              <a:t>testului t </a:t>
            </a:r>
            <a:r>
              <a:rPr lang="ro-RO" dirty="0" smtClean="0">
                <a:latin typeface="Times New Roman" panose="02020603050405020304" pitchFamily="18" charset="0"/>
                <a:cs typeface="Times New Roman" panose="02020603050405020304" pitchFamily="18" charset="0"/>
              </a:rPr>
              <a:t>pentru diferența dintre mediile a două eșantioane dependente/perechi (compuse din aceiași subiecți).</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Este un test care, deși se aplică pe scale de interval/raport, utilizează proceduri de tip neparametric, apelând la diferențele dintre valorile-pereche și la ordonarea lor. Este, din acest punct de vedere, un test de date ordinale.</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În acest caz, toate diferențele sunt ordonate după mărime, ignorând semnul lor, suma rangurilor fiind făcută separat, pentru diferențele pozitive și negative. O diferență mare dintre aceste două sume este dovada unei diferențe între cele două eșantioane comparate.</a:t>
            </a:r>
            <a:endParaRPr lang="ro-RO"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o-RO" sz="2400" b="1" dirty="0" smtClean="0">
                <a:latin typeface="Times New Roman" panose="02020603050405020304" pitchFamily="18" charset="0"/>
                <a:cs typeface="Times New Roman" panose="02020603050405020304" pitchFamily="18" charset="0"/>
              </a:rPr>
              <a:t>Pasul 1:</a:t>
            </a:r>
            <a:r>
              <a:rPr lang="ro-RO" sz="2400" dirty="0" smtClean="0">
                <a:latin typeface="Times New Roman" panose="02020603050405020304" pitchFamily="18" charset="0"/>
                <a:cs typeface="Times New Roman" panose="02020603050405020304" pitchFamily="18" charset="0"/>
              </a:rPr>
              <a:t> În „Data View” din „Data Editor” se introduc datele în primele două coloane.</a:t>
            </a:r>
            <a:endParaRPr lang="ro-RO" sz="2400" dirty="0" smtClean="0">
              <a:latin typeface="Times New Roman" panose="02020603050405020304" pitchFamily="18" charset="0"/>
              <a:cs typeface="Times New Roman" panose="02020603050405020304" pitchFamily="18" charset="0"/>
            </a:endParaRPr>
          </a:p>
          <a:p>
            <a:r>
              <a:rPr lang="ro-RO" sz="2400" b="1" dirty="0" smtClean="0">
                <a:latin typeface="Times New Roman" panose="02020603050405020304" pitchFamily="18" charset="0"/>
                <a:cs typeface="Times New Roman" panose="02020603050405020304" pitchFamily="18" charset="0"/>
              </a:rPr>
              <a:t>Pasul 2:</a:t>
            </a:r>
            <a:r>
              <a:rPr lang="ro-RO" sz="2400" dirty="0" smtClean="0">
                <a:latin typeface="Times New Roman" panose="02020603050405020304" pitchFamily="18" charset="0"/>
                <a:cs typeface="Times New Roman" panose="02020603050405020304" pitchFamily="18" charset="0"/>
              </a:rPr>
              <a:t> Se selectează: „Analyze” → „Nonparametric Tests” → „2 Related Samples…”</a:t>
            </a:r>
            <a:endParaRPr lang="ro-RO" sz="2400" dirty="0" smtClean="0">
              <a:latin typeface="Times New Roman" panose="02020603050405020304" pitchFamily="18" charset="0"/>
              <a:cs typeface="Times New Roman" panose="02020603050405020304" pitchFamily="18" charset="0"/>
            </a:endParaRPr>
          </a:p>
          <a:p>
            <a:r>
              <a:rPr lang="ro-RO" sz="2400" b="1" dirty="0" smtClean="0">
                <a:latin typeface="Times New Roman" panose="02020603050405020304" pitchFamily="18" charset="0"/>
                <a:cs typeface="Times New Roman" panose="02020603050405020304" pitchFamily="18" charset="0"/>
              </a:rPr>
              <a:t>Pasul 3:</a:t>
            </a:r>
            <a:r>
              <a:rPr lang="ro-RO" sz="2400" dirty="0" smtClean="0">
                <a:latin typeface="Times New Roman" panose="02020603050405020304" pitchFamily="18" charset="0"/>
                <a:cs typeface="Times New Roman" panose="02020603050405020304" pitchFamily="18" charset="0"/>
              </a:rPr>
              <a:t> Se selectează „Optsprezece” şi „douăzeci şi patru” şi se apasă butonul ◄, pentru a introduce aceste două variabile în caseta „Test Pair(s) List”. Se selectează „Wilcoxon” și se deselectează „Sign”. </a:t>
            </a:r>
            <a:endParaRPr lang="ro-RO" sz="2400" dirty="0" smtClean="0">
              <a:latin typeface="Times New Roman" panose="02020603050405020304" pitchFamily="18" charset="0"/>
              <a:cs typeface="Times New Roman" panose="02020603050405020304" pitchFamily="18" charset="0"/>
            </a:endParaRPr>
          </a:p>
          <a:p>
            <a:r>
              <a:rPr lang="ro-RO" sz="2400" dirty="0" smtClean="0">
                <a:latin typeface="Times New Roman" panose="02020603050405020304" pitchFamily="18" charset="0"/>
                <a:cs typeface="Times New Roman" panose="02020603050405020304" pitchFamily="18" charset="0"/>
              </a:rPr>
              <a:t>Se apasă „OK”.</a:t>
            </a:r>
            <a:endParaRPr lang="ro-RO" sz="2400" dirty="0" smtClean="0">
              <a:latin typeface="Times New Roman" panose="02020603050405020304" pitchFamily="18" charset="0"/>
              <a:cs typeface="Times New Roman" panose="02020603050405020304" pitchFamily="18" charset="0"/>
            </a:endParaRPr>
          </a:p>
          <a:p>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Тема2">
  <a:themeElements>
    <a:clrScheme name="Другая 2">
      <a:dk1>
        <a:sysClr val="windowText" lastClr="000000"/>
      </a:dk1>
      <a:lt1>
        <a:sysClr val="window" lastClr="FFFFFF"/>
      </a:lt1>
      <a:dk2>
        <a:srgbClr val="464646"/>
      </a:dk2>
      <a:lt2>
        <a:srgbClr val="DEF5FA"/>
      </a:lt2>
      <a:accent1>
        <a:srgbClr val="00B0F0"/>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Тема2</Template>
  <TotalTime>0</TotalTime>
  <Words>6961</Words>
  <Application>WPS Presentation</Application>
  <PresentationFormat>Экран (4:3)</PresentationFormat>
  <Paragraphs>97</Paragraphs>
  <Slides>15</Slides>
  <Notes>0</Notes>
  <HiddenSlides>0</HiddenSlides>
  <MMClips>0</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1</vt:i4>
      </vt:variant>
      <vt:variant>
        <vt:lpstr>幻灯片标题</vt:lpstr>
      </vt:variant>
      <vt:variant>
        <vt:i4>15</vt:i4>
      </vt:variant>
    </vt:vector>
  </HeadingPairs>
  <TitlesOfParts>
    <vt:vector size="27" baseType="lpstr">
      <vt:lpstr>Arial</vt:lpstr>
      <vt:lpstr>SimSun</vt:lpstr>
      <vt:lpstr>Wingdings</vt:lpstr>
      <vt:lpstr>Times New Roman</vt:lpstr>
      <vt:lpstr>Euphemia</vt:lpstr>
      <vt:lpstr>Segoe Print</vt:lpstr>
      <vt:lpstr>Microsoft YaHei</vt:lpstr>
      <vt:lpstr>Arial Unicode MS</vt:lpstr>
      <vt:lpstr>Plantagenet Cherokee</vt:lpstr>
      <vt:lpstr>Calibri</vt:lpstr>
      <vt:lpstr>Тема2</vt:lpstr>
      <vt:lpstr>Word.Document.12</vt:lpstr>
      <vt:lpstr>Testele rangurilor: statistici nonparametrice</vt:lpstr>
      <vt:lpstr>Unităţi de conţinut</vt:lpstr>
      <vt:lpstr>PowerPoint 演示文稿</vt:lpstr>
      <vt:lpstr>Testul semnului</vt:lpstr>
      <vt:lpstr>PowerPoint 演示文稿</vt:lpstr>
      <vt:lpstr>Interpretarea output-ului pentru testul semnului</vt:lpstr>
      <vt:lpstr>PowerPoint 演示文稿</vt:lpstr>
      <vt:lpstr>Scoruri relaţionate: Testul Wilcoxon</vt:lpstr>
      <vt:lpstr>PowerPoint 演示文稿</vt:lpstr>
      <vt:lpstr>Interpretarea output-ului pentru testul Wilcoxon</vt:lpstr>
      <vt:lpstr>PowerPoint 演示文稿</vt:lpstr>
      <vt:lpstr>Scoruri neraţionate: testul U Mann –Whitney</vt:lpstr>
      <vt:lpstr>PowerPoint 演示文稿</vt:lpstr>
      <vt:lpstr>Interpretarea output-ului pentru testul U Mann-Whitney</vt:lpstr>
      <vt:lpstr>PowerPoint 演示文稿</vt:lpstr>
    </vt:vector>
  </TitlesOfParts>
  <Company>CtrlSoft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Testele rangurilor: statistici nonparametrice</dc:title>
  <dc:creator>Tatiana</dc:creator>
  <cp:lastModifiedBy>WPS_1708102048</cp:lastModifiedBy>
  <cp:revision>4</cp:revision>
  <dcterms:created xsi:type="dcterms:W3CDTF">2017-11-14T07:26:00Z</dcterms:created>
  <dcterms:modified xsi:type="dcterms:W3CDTF">2024-09-20T13:09:59Z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F3D604BE3DA2495FA9C39DF42529CD87_12</vt:lpwstr>
  </property>
  <property fmtid="{D5CDD505-2E9C-101B-9397-08002B2CF9AE}" pid="3" name="KSOProductBuildVer">
    <vt:lpwstr>1033-12.2.0.18283</vt:lpwstr>
  </property>
</Properties>
</file>