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3" d="100"/>
          <a:sy n="103"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0C-A6D9-80B1-A195-762A1B021D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C2EC0-D6BE-8F5B-4C7E-316FBD4EE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278B27-5CFF-1859-1013-2D05B9F52568}"/>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5" name="Footer Placeholder 4">
            <a:extLst>
              <a:ext uri="{FF2B5EF4-FFF2-40B4-BE49-F238E27FC236}">
                <a16:creationId xmlns:a16="http://schemas.microsoft.com/office/drawing/2014/main" id="{014CD8D0-27DC-81DB-E2D4-D6C567555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7175A-32C3-1D94-F23F-86FEDA12EC4F}"/>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239609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BDEC-4497-939B-6F17-880489B28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45BB5-7C20-5B00-1C58-6F0F526D8C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FC5DD-8A90-8F95-044F-B69700E28028}"/>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5" name="Footer Placeholder 4">
            <a:extLst>
              <a:ext uri="{FF2B5EF4-FFF2-40B4-BE49-F238E27FC236}">
                <a16:creationId xmlns:a16="http://schemas.microsoft.com/office/drawing/2014/main" id="{841A5C9B-3FB4-FB7A-F23E-79065FF71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CB0AD-F90C-1F94-C547-F6EE6CCC3303}"/>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131989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EC11B-F5EE-3D81-85AC-E171688CA9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A74F1C-6E00-19CA-4CD4-CE7D6C5A8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8AFE0-E185-096E-972A-C71DAEC16B06}"/>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5" name="Footer Placeholder 4">
            <a:extLst>
              <a:ext uri="{FF2B5EF4-FFF2-40B4-BE49-F238E27FC236}">
                <a16:creationId xmlns:a16="http://schemas.microsoft.com/office/drawing/2014/main" id="{E9938B18-44E6-7458-6D23-CFEF8B4C3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83B62-62E0-6A5F-5EAB-D6FC51DE90D9}"/>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116086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ADE7-6F41-16C5-3DF7-30D2E3A06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FB2993-D99A-3C90-C291-CCFF07D26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6B4E2-EC5D-1144-AF1B-B13E67F53010}"/>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5" name="Footer Placeholder 4">
            <a:extLst>
              <a:ext uri="{FF2B5EF4-FFF2-40B4-BE49-F238E27FC236}">
                <a16:creationId xmlns:a16="http://schemas.microsoft.com/office/drawing/2014/main" id="{8CC40D27-A1B7-0EDF-A551-F170D6BFB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5A6C4-B5EC-4783-CD43-09215408C468}"/>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3588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4D17-F0DB-99EC-5839-9C798E03AE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34A5B-EE54-CCEC-2D95-500886298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E8368-DC3E-B89D-D0F5-16D562F33A1D}"/>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5" name="Footer Placeholder 4">
            <a:extLst>
              <a:ext uri="{FF2B5EF4-FFF2-40B4-BE49-F238E27FC236}">
                <a16:creationId xmlns:a16="http://schemas.microsoft.com/office/drawing/2014/main" id="{ACFED0E6-C5AE-3E01-27DE-9CC18CEB2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5BE39-1023-30E3-B325-175BE7BC17ED}"/>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798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7674-033A-0852-10B3-95BA8864D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5C019-CF02-D128-E84E-2443056D39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246C8-DAE2-3A03-2E23-BBBB26F3B8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FE7CDD-661F-98A7-E67E-96A86A137470}"/>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6" name="Footer Placeholder 5">
            <a:extLst>
              <a:ext uri="{FF2B5EF4-FFF2-40B4-BE49-F238E27FC236}">
                <a16:creationId xmlns:a16="http://schemas.microsoft.com/office/drawing/2014/main" id="{A9891305-6A3D-5D34-6B33-4C54882C5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C01BD-D552-AE5B-E83C-C123F2D8E1E9}"/>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38399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EB1D-BAAE-26CF-015B-59D3F99447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27F19-45AC-0E5B-2D19-3EF32F17C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E4C1C-1CCB-3B3E-8433-ED800ABAB7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F0B630-3F70-290E-9FB6-F3FCD36C9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CE232-419A-71A9-E320-A317FD1E24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D1D4A-B14E-333A-1E8E-CAC6674B1D42}"/>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8" name="Footer Placeholder 7">
            <a:extLst>
              <a:ext uri="{FF2B5EF4-FFF2-40B4-BE49-F238E27FC236}">
                <a16:creationId xmlns:a16="http://schemas.microsoft.com/office/drawing/2014/main" id="{22469903-6976-0900-67FF-E016DAB93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D98C03-AB54-BA83-80BD-3D08CB091C8F}"/>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188348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017A-B59F-757F-5F29-1318C4ED02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ACB22C-8CBE-424D-8991-D84992B2056E}"/>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4" name="Footer Placeholder 3">
            <a:extLst>
              <a:ext uri="{FF2B5EF4-FFF2-40B4-BE49-F238E27FC236}">
                <a16:creationId xmlns:a16="http://schemas.microsoft.com/office/drawing/2014/main" id="{EECCC409-59F5-C720-74E9-9823F49BE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318105-95B7-8230-F7DA-EAB88DCC6513}"/>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375901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C05F2-007D-9DEF-4202-7B0E8236F015}"/>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3" name="Footer Placeholder 2">
            <a:extLst>
              <a:ext uri="{FF2B5EF4-FFF2-40B4-BE49-F238E27FC236}">
                <a16:creationId xmlns:a16="http://schemas.microsoft.com/office/drawing/2014/main" id="{D4B8A989-A8DE-C025-B66F-3636EC9E8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2E8476-9114-41A9-2206-972E524B95E6}"/>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344230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DC35-4173-CF1F-9FFA-9C659C928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61DEF3-36FF-3D39-B48E-AA97D1F008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B350D2-EF2D-3909-0DD8-E9215DFB8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C2892-443E-963D-1A6F-845E8D771A21}"/>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6" name="Footer Placeholder 5">
            <a:extLst>
              <a:ext uri="{FF2B5EF4-FFF2-40B4-BE49-F238E27FC236}">
                <a16:creationId xmlns:a16="http://schemas.microsoft.com/office/drawing/2014/main" id="{99ED5CFF-2DCD-8298-A14A-799283C15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7530A-297C-0B4E-736E-967D70188E9D}"/>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90463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E56D-55F7-5D10-4E88-EE1BF865E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BEDBF-D0ED-C2DC-EB46-CB6F6B6A8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90378-2BBB-9AA6-6611-BE644282F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708BA-D95C-C199-97E1-122F2AAB5A19}"/>
              </a:ext>
            </a:extLst>
          </p:cNvPr>
          <p:cNvSpPr>
            <a:spLocks noGrp="1"/>
          </p:cNvSpPr>
          <p:nvPr>
            <p:ph type="dt" sz="half" idx="10"/>
          </p:nvPr>
        </p:nvSpPr>
        <p:spPr/>
        <p:txBody>
          <a:bodyPr/>
          <a:lstStyle/>
          <a:p>
            <a:fld id="{32A413F9-404A-4CF8-BA16-40126A7679C9}" type="datetimeFigureOut">
              <a:rPr lang="en-US" smtClean="0"/>
              <a:t>11/30/2025</a:t>
            </a:fld>
            <a:endParaRPr lang="en-US"/>
          </a:p>
        </p:txBody>
      </p:sp>
      <p:sp>
        <p:nvSpPr>
          <p:cNvPr id="6" name="Footer Placeholder 5">
            <a:extLst>
              <a:ext uri="{FF2B5EF4-FFF2-40B4-BE49-F238E27FC236}">
                <a16:creationId xmlns:a16="http://schemas.microsoft.com/office/drawing/2014/main" id="{ABE2F9FF-01FD-6552-A7A0-D2F013C8C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D8340-1A9D-1CF5-B0D6-E1F6AB86AEFC}"/>
              </a:ext>
            </a:extLst>
          </p:cNvPr>
          <p:cNvSpPr>
            <a:spLocks noGrp="1"/>
          </p:cNvSpPr>
          <p:nvPr>
            <p:ph type="sldNum" sz="quarter" idx="12"/>
          </p:nvPr>
        </p:nvSpPr>
        <p:spPr/>
        <p:txBody>
          <a:bodyPr/>
          <a:lstStyle/>
          <a:p>
            <a:fld id="{647E9CA0-9480-4400-B319-D7EC13FE8779}" type="slidenum">
              <a:rPr lang="en-US" smtClean="0"/>
              <a:t>‹#›</a:t>
            </a:fld>
            <a:endParaRPr lang="en-US"/>
          </a:p>
        </p:txBody>
      </p:sp>
    </p:spTree>
    <p:extLst>
      <p:ext uri="{BB962C8B-B14F-4D97-AF65-F5344CB8AC3E}">
        <p14:creationId xmlns:p14="http://schemas.microsoft.com/office/powerpoint/2010/main" val="34376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C44B1-3B6D-94AD-0DAE-296D20EF0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7046CC-3C06-75F3-C7EF-BBB214C1D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1B9A2-5982-7CA3-C10B-06EC9434D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413F9-404A-4CF8-BA16-40126A7679C9}" type="datetimeFigureOut">
              <a:rPr lang="en-US" smtClean="0"/>
              <a:t>11/30/2025</a:t>
            </a:fld>
            <a:endParaRPr lang="en-US"/>
          </a:p>
        </p:txBody>
      </p:sp>
      <p:sp>
        <p:nvSpPr>
          <p:cNvPr id="5" name="Footer Placeholder 4">
            <a:extLst>
              <a:ext uri="{FF2B5EF4-FFF2-40B4-BE49-F238E27FC236}">
                <a16:creationId xmlns:a16="http://schemas.microsoft.com/office/drawing/2014/main" id="{8C059EB0-6055-B4BC-A2A9-B13E5CCF67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33F82F-EF66-57FE-7DA0-442708FFD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CA0-9480-4400-B319-D7EC13FE8779}" type="slidenum">
              <a:rPr lang="en-US" smtClean="0"/>
              <a:t>‹#›</a:t>
            </a:fld>
            <a:endParaRPr lang="en-US"/>
          </a:p>
        </p:txBody>
      </p:sp>
    </p:spTree>
    <p:extLst>
      <p:ext uri="{BB962C8B-B14F-4D97-AF65-F5344CB8AC3E}">
        <p14:creationId xmlns:p14="http://schemas.microsoft.com/office/powerpoint/2010/main" val="7575302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B744-15D0-E9AE-DBE0-EBF58C712F1C}"/>
              </a:ext>
            </a:extLst>
          </p:cNvPr>
          <p:cNvSpPr>
            <a:spLocks noGrp="1"/>
          </p:cNvSpPr>
          <p:nvPr>
            <p:ph type="ctrTitle"/>
          </p:nvPr>
        </p:nvSpPr>
        <p:spPr>
          <a:xfrm>
            <a:off x="1524000" y="2503486"/>
            <a:ext cx="9144000" cy="1851025"/>
          </a:xfrm>
        </p:spPr>
        <p:txBody>
          <a:bodyPr/>
          <a:lstStyle/>
          <a:p>
            <a:r>
              <a:rPr lang="en-US" b="1" dirty="0" err="1">
                <a:latin typeface="Times New Roman" panose="02020603050405020304" pitchFamily="18" charset="0"/>
                <a:cs typeface="Times New Roman" panose="02020603050405020304" pitchFamily="18" charset="0"/>
              </a:rPr>
              <a:t>Organiza</a:t>
            </a:r>
            <a:r>
              <a:rPr lang="ro-MD" b="1" dirty="0">
                <a:latin typeface="Times New Roman" panose="02020603050405020304" pitchFamily="18" charset="0"/>
                <a:cs typeface="Times New Roman" panose="02020603050405020304" pitchFamily="18" charset="0"/>
              </a:rPr>
              <a:t>ția Statelor Americane (OSA)</a:t>
            </a: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491EE8B-31AA-78DF-EE3B-013487BF8C98}"/>
              </a:ext>
            </a:extLst>
          </p:cNvPr>
          <p:cNvSpPr>
            <a:spLocks noGrp="1"/>
          </p:cNvSpPr>
          <p:nvPr>
            <p:ph type="subTitle" idx="1"/>
          </p:nvPr>
        </p:nvSpPr>
        <p:spPr>
          <a:xfrm>
            <a:off x="1524000" y="99220"/>
            <a:ext cx="9144000" cy="1655762"/>
          </a:xfrm>
        </p:spPr>
        <p:txBody>
          <a:bodyPr>
            <a:normAutofit lnSpcReduction="10000"/>
          </a:bodyPr>
          <a:lstStyle/>
          <a:p>
            <a:r>
              <a:rPr lang="ro-MD" dirty="0">
                <a:latin typeface="Times New Roman" panose="02020603050405020304" pitchFamily="18" charset="0"/>
                <a:cs typeface="Times New Roman" panose="02020603050405020304" pitchFamily="18" charset="0"/>
              </a:rPr>
              <a:t>Universitatea de Stat din Moldova</a:t>
            </a:r>
          </a:p>
          <a:p>
            <a:r>
              <a:rPr lang="ro-MD" dirty="0">
                <a:latin typeface="Times New Roman" panose="02020603050405020304" pitchFamily="18" charset="0"/>
                <a:cs typeface="Times New Roman" panose="02020603050405020304" pitchFamily="18" charset="0"/>
              </a:rPr>
              <a:t>Facultatea de Drept</a:t>
            </a:r>
          </a:p>
          <a:p>
            <a:r>
              <a:rPr lang="ro-MD" dirty="0">
                <a:latin typeface="Times New Roman" panose="02020603050405020304" pitchFamily="18" charset="0"/>
                <a:cs typeface="Times New Roman" panose="02020603050405020304" pitchFamily="18" charset="0"/>
              </a:rPr>
              <a:t>Departamentul Drept Internațional și European</a:t>
            </a:r>
          </a:p>
          <a:p>
            <a:r>
              <a:rPr lang="ro-MD" dirty="0">
                <a:latin typeface="Times New Roman" panose="02020603050405020304" pitchFamily="18" charset="0"/>
                <a:cs typeface="Times New Roman" panose="02020603050405020304" pitchFamily="18" charset="0"/>
              </a:rPr>
              <a:t>Programul de masterat </a:t>
            </a:r>
            <a:r>
              <a:rPr lang="en-US" dirty="0">
                <a:latin typeface="Times New Roman" panose="02020603050405020304" pitchFamily="18" charset="0"/>
                <a:cs typeface="Times New Roman" panose="02020603050405020304" pitchFamily="18" charset="0"/>
              </a:rPr>
              <a:t>“</a:t>
            </a:r>
            <a:r>
              <a:rPr lang="ro-MD" dirty="0">
                <a:latin typeface="Times New Roman" panose="02020603050405020304" pitchFamily="18" charset="0"/>
                <a:cs typeface="Times New Roman" panose="02020603050405020304" pitchFamily="18" charset="0"/>
              </a:rPr>
              <a:t>Drept Internațional</a:t>
            </a:r>
            <a:r>
              <a:rPr lang="en-US" dirty="0">
                <a:latin typeface="Times New Roman" panose="02020603050405020304" pitchFamily="18" charset="0"/>
                <a:cs typeface="Times New Roman" panose="02020603050405020304" pitchFamily="18" charset="0"/>
              </a:rPr>
              <a:t>” </a:t>
            </a:r>
          </a:p>
        </p:txBody>
      </p:sp>
      <p:sp>
        <p:nvSpPr>
          <p:cNvPr id="4" name="Right Triangle 3">
            <a:extLst>
              <a:ext uri="{FF2B5EF4-FFF2-40B4-BE49-F238E27FC236}">
                <a16:creationId xmlns:a16="http://schemas.microsoft.com/office/drawing/2014/main" id="{6D5B348A-A76C-76AC-E8E2-8F14BC7B6841}"/>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Emblem of">
            <a:extLst>
              <a:ext uri="{FF2B5EF4-FFF2-40B4-BE49-F238E27FC236}">
                <a16:creationId xmlns:a16="http://schemas.microsoft.com/office/drawing/2014/main" id="{B4D2E694-CB95-7A7B-7F59-0BF0EB2D7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D114D9F-70E9-98CF-266D-656F59B9329F}"/>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5A5225AA-6A02-A826-A007-1A8CE643B24E}"/>
              </a:ext>
            </a:extLst>
          </p:cNvPr>
          <p:cNvSpPr txBox="1">
            <a:spLocks/>
          </p:cNvSpPr>
          <p:nvPr/>
        </p:nvSpPr>
        <p:spPr>
          <a:xfrm>
            <a:off x="3583859" y="593089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o-MD" sz="2000" dirty="0">
                <a:latin typeface="Times New Roman" panose="02020603050405020304" pitchFamily="18" charset="0"/>
                <a:cs typeface="Times New Roman" panose="02020603050405020304" pitchFamily="18" charset="0"/>
              </a:rPr>
              <a:t>Autor: Gabriel Vescu, masterand, anul I</a:t>
            </a:r>
          </a:p>
          <a:p>
            <a:r>
              <a:rPr lang="ro-MD" sz="2000" dirty="0">
                <a:latin typeface="Times New Roman" panose="02020603050405020304" pitchFamily="18" charset="0"/>
                <a:cs typeface="Times New Roman" panose="02020603050405020304" pitchFamily="18" charset="0"/>
              </a:rPr>
              <a:t>Profesor: Olga Dorul, Dr. în drept, conf. univ.</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22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292D-BA6E-32AF-5965-276C62346C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63A3D-A4AC-9EA0-C743-39070B5617B6}"/>
              </a:ext>
            </a:extLst>
          </p:cNvPr>
          <p:cNvSpPr>
            <a:spLocks noGrp="1"/>
          </p:cNvSpPr>
          <p:nvPr>
            <p:ph idx="1"/>
          </p:nvPr>
        </p:nvSpPr>
        <p:spPr>
          <a:xfrm>
            <a:off x="752703" y="730623"/>
            <a:ext cx="9913126" cy="5396752"/>
          </a:xfrm>
        </p:spPr>
        <p:txBody>
          <a:bodyPr>
            <a:noAutofit/>
          </a:bodyPr>
          <a:lstStyle/>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Principiile</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ba</a:t>
            </a:r>
            <a:r>
              <a:rPr lang="ro-MD" sz="2200" dirty="0">
                <a:latin typeface="Times New Roman" panose="02020603050405020304" pitchFamily="18" charset="0"/>
                <a:cs typeface="Times New Roman" panose="02020603050405020304" pitchFamily="18" charset="0"/>
              </a:rPr>
              <a:t>ză ale relațiilor interstatale în cadrul continentului american sunt:</a:t>
            </a:r>
          </a:p>
          <a:p>
            <a:pPr marL="0" indent="0">
              <a:buNone/>
            </a:pPr>
            <a:r>
              <a:rPr lang="ro-MD" sz="2200" dirty="0">
                <a:latin typeface="Times New Roman" panose="02020603050405020304" pitchFamily="18" charset="0"/>
                <a:cs typeface="Times New Roman" panose="02020603050405020304" pitchFamily="18" charset="0"/>
              </a:rPr>
              <a:t>- egalitatea juridică (drepturi egale, capacitate egală de a le exercita, obligații egale);</a:t>
            </a:r>
          </a:p>
          <a:p>
            <a:pPr marL="0" indent="0">
              <a:buNone/>
            </a:pPr>
            <a:r>
              <a:rPr lang="ro-MD" sz="2200" dirty="0">
                <a:latin typeface="Times New Roman" panose="02020603050405020304" pitchFamily="18" charset="0"/>
                <a:cs typeface="Times New Roman" panose="02020603050405020304" pitchFamily="18" charset="0"/>
              </a:rPr>
              <a:t>- respectarea reciprocă a drepturilor în conformitate cu dreptul internațional;</a:t>
            </a:r>
          </a:p>
          <a:p>
            <a:pPr marL="0" indent="0">
              <a:buNone/>
            </a:pPr>
            <a:r>
              <a:rPr lang="ro-MD" sz="2200" dirty="0">
                <a:latin typeface="Times New Roman" panose="02020603050405020304" pitchFamily="18" charset="0"/>
                <a:cs typeface="Times New Roman" panose="02020603050405020304" pitchFamily="18" charset="0"/>
              </a:rPr>
              <a:t>- exercitarea jurisdicției naționale în mod egal asupra atât cetățenilor proprii, cât și asupra străinilor;</a:t>
            </a:r>
          </a:p>
          <a:p>
            <a:pPr marL="0" indent="0">
              <a:buNone/>
            </a:pPr>
            <a:r>
              <a:rPr lang="ro-MD" sz="2200" dirty="0">
                <a:latin typeface="Times New Roman" panose="02020603050405020304" pitchFamily="18" charset="0"/>
                <a:cs typeface="Times New Roman" panose="02020603050405020304" pitchFamily="18" charset="0"/>
              </a:rPr>
              <a:t>- dreptul dezvoltării vieții politice, economice și culturale în mod liber și natural în conformitate cu drepturile individului și principiile moralității universale;</a:t>
            </a:r>
          </a:p>
          <a:p>
            <a:pPr marL="0" indent="0">
              <a:buNone/>
            </a:pPr>
            <a:endParaRPr lang="ro-MD"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6E3C8DC6-B604-FB3B-3177-E2F90FF69C01}"/>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7C575B53-F6C6-0A19-5A3C-2CA8617FB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D36F89-A1C0-CE9B-5ED7-AA6D7C564140}"/>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3A8808D-9631-01FE-21ED-B41B5794B4FD}"/>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42E6F7-18FD-F539-6C8E-2E4109BB30F0}"/>
              </a:ext>
            </a:extLst>
          </p:cNvPr>
          <p:cNvSpPr txBox="1"/>
          <p:nvPr/>
        </p:nvSpPr>
        <p:spPr>
          <a:xfrm>
            <a:off x="4665409" y="3362630"/>
            <a:ext cx="6885858" cy="3477875"/>
          </a:xfrm>
          <a:prstGeom prst="rect">
            <a:avLst/>
          </a:prstGeom>
          <a:noFill/>
        </p:spPr>
        <p:txBody>
          <a:bodyPr wrap="square">
            <a:spAutoFit/>
          </a:bodyPr>
          <a:lstStyle/>
          <a:p>
            <a:r>
              <a:rPr lang="ro-MD" sz="2200" dirty="0">
                <a:latin typeface="Times New Roman" panose="02020603050405020304" pitchFamily="18" charset="0"/>
                <a:cs typeface="Times New Roman" panose="02020603050405020304" pitchFamily="18" charset="0"/>
              </a:rPr>
              <a:t>- interdicția imixtiunii în treburile interne sau externe ale oricărui stat, interdicția utilizării coerciției economice ori politice pentru a forța voința suverană a unui stat și a obține de la acesta avantajae de orice fel;</a:t>
            </a:r>
          </a:p>
          <a:p>
            <a:r>
              <a:rPr lang="ro-MD" sz="2200" dirty="0">
                <a:latin typeface="Times New Roman" panose="02020603050405020304" pitchFamily="18" charset="0"/>
                <a:cs typeface="Times New Roman" panose="02020603050405020304" pitchFamily="18" charset="0"/>
              </a:rPr>
              <a:t>- inviolabilitatea teritorială a oricărui stat;</a:t>
            </a:r>
          </a:p>
          <a:p>
            <a:r>
              <a:rPr lang="ro-MD" sz="2200" dirty="0">
                <a:latin typeface="Times New Roman" panose="02020603050405020304" pitchFamily="18" charset="0"/>
                <a:cs typeface="Times New Roman" panose="02020603050405020304" pitchFamily="18" charset="0"/>
              </a:rPr>
              <a:t>- interdicția utilizării forței cu excepția autoapărării în conformitate cu tratatele existente sau în executarea acestora;</a:t>
            </a:r>
          </a:p>
          <a:p>
            <a:r>
              <a:rPr lang="ro-MD" sz="2200" dirty="0">
                <a:latin typeface="Times New Roman" panose="02020603050405020304" pitchFamily="18" charset="0"/>
                <a:cs typeface="Times New Roman" panose="02020603050405020304" pitchFamily="18" charset="0"/>
              </a:rPr>
              <a:t>- etc. (cap. IV)</a:t>
            </a:r>
          </a:p>
          <a:p>
            <a:r>
              <a:rPr lang="ro-MD" sz="2200" dirty="0">
                <a:latin typeface="Times New Roman" panose="02020603050405020304" pitchFamily="18" charset="0"/>
                <a:cs typeface="Times New Roman" panose="02020603050405020304" pitchFamily="18" charset="0"/>
              </a:rPr>
              <a:t>- Cap. V stabilește soluționarea pașnică a dispuelor.</a:t>
            </a:r>
          </a:p>
        </p:txBody>
      </p:sp>
    </p:spTree>
    <p:extLst>
      <p:ext uri="{BB962C8B-B14F-4D97-AF65-F5344CB8AC3E}">
        <p14:creationId xmlns:p14="http://schemas.microsoft.com/office/powerpoint/2010/main" val="87765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69FE7-4CFA-9ACF-66D3-C289B84503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CC279-B09C-D5D0-2108-88BE0B89C546}"/>
              </a:ext>
            </a:extLst>
          </p:cNvPr>
          <p:cNvSpPr>
            <a:spLocks noGrp="1"/>
          </p:cNvSpPr>
          <p:nvPr>
            <p:ph idx="1"/>
          </p:nvPr>
        </p:nvSpPr>
        <p:spPr>
          <a:xfrm>
            <a:off x="952339" y="822325"/>
            <a:ext cx="9913126" cy="5396752"/>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28: </a:t>
            </a:r>
            <a:r>
              <a:rPr lang="en-US" sz="2200" dirty="0">
                <a:latin typeface="Times New Roman" panose="02020603050405020304" pitchFamily="18" charset="0"/>
                <a:cs typeface="Times New Roman" panose="02020603050405020304" pitchFamily="18" charset="0"/>
              </a:rPr>
              <a:t>“Every act of aggression by a State against the territorial integrity or the inviolability of the territory or against the sovereignty or political independence of an American State shall be considered an act of aggression against the other American States.”</a:t>
            </a:r>
            <a:endParaRPr lang="ro-MD"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C0B600D3-1DFE-1B29-3284-A8AA7AAA89BC}"/>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D7390459-FF7B-8381-5B62-F4BBC01AA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AC6F46F-8298-9E62-F661-5DE1222189FC}"/>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52023B3-8570-C743-66EC-622849EE2B28}"/>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95F496D-D2BD-8E2D-D712-A05749E0C58E}"/>
              </a:ext>
            </a:extLst>
          </p:cNvPr>
          <p:cNvSpPr txBox="1"/>
          <p:nvPr/>
        </p:nvSpPr>
        <p:spPr>
          <a:xfrm>
            <a:off x="2771059" y="2069158"/>
            <a:ext cx="8075313" cy="3477875"/>
          </a:xfrm>
          <a:prstGeom prst="rect">
            <a:avLst/>
          </a:prstGeom>
          <a:noFill/>
        </p:spPr>
        <p:txBody>
          <a:bodyPr wrap="square">
            <a:spAutoFit/>
          </a:bodyPr>
          <a:lstStyle/>
          <a:p>
            <a:pPr marL="342900" indent="-3429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Art</a:t>
            </a:r>
            <a:r>
              <a:rPr lang="ro-MD"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29</a:t>
            </a:r>
            <a:r>
              <a:rPr lang="ro-MD"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“If the inviolability or the integrity of the territory or the sovereignty or political independence of any American State should be affected by an armed attack or by an act of aggression that is not an armed attack, or by an extracontinental conflict, or by a conflict between two or more American States, or by any other fact or situation that might endanger the peace of America, the American States, in furtherance of the principles of continental solidarity or collective </a:t>
            </a:r>
            <a:r>
              <a:rPr lang="en-US" sz="2200" dirty="0" err="1">
                <a:latin typeface="Times New Roman" panose="02020603050405020304" pitchFamily="18" charset="0"/>
                <a:cs typeface="Times New Roman" panose="02020603050405020304" pitchFamily="18" charset="0"/>
              </a:rPr>
              <a:t>selfdefense</a:t>
            </a:r>
            <a:r>
              <a:rPr lang="en-US" sz="2200" dirty="0">
                <a:latin typeface="Times New Roman" panose="02020603050405020304" pitchFamily="18" charset="0"/>
                <a:cs typeface="Times New Roman" panose="02020603050405020304" pitchFamily="18" charset="0"/>
              </a:rPr>
              <a:t>, shall apply the measures and procedures established in the special treaties on the subject.”</a:t>
            </a:r>
            <a:endParaRPr lang="ro-MD" sz="2200" dirty="0">
              <a:latin typeface="Times New Roman" panose="02020603050405020304" pitchFamily="18" charset="0"/>
              <a:cs typeface="Times New Roman" panose="02020603050405020304" pitchFamily="18" charset="0"/>
            </a:endParaRPr>
          </a:p>
          <a:p>
            <a:pPr marL="342900" indent="-342900">
              <a:buFontTx/>
              <a:buChar char="-"/>
            </a:pPr>
            <a:endParaRPr lang="en-US" sz="2200" dirty="0"/>
          </a:p>
        </p:txBody>
      </p:sp>
    </p:spTree>
    <p:extLst>
      <p:ext uri="{BB962C8B-B14F-4D97-AF65-F5344CB8AC3E}">
        <p14:creationId xmlns:p14="http://schemas.microsoft.com/office/powerpoint/2010/main" val="197389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AD16-CC57-A86D-661E-AA32868076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38DC3-664A-97E9-7D29-5CBA65EE9648}"/>
              </a:ext>
            </a:extLst>
          </p:cNvPr>
          <p:cNvSpPr>
            <a:spLocks noGrp="1"/>
          </p:cNvSpPr>
          <p:nvPr>
            <p:ph idx="1"/>
          </p:nvPr>
        </p:nvSpPr>
        <p:spPr>
          <a:xfrm>
            <a:off x="1466076" y="1005031"/>
            <a:ext cx="9913126" cy="5396752"/>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Cap. VII abordează dezvoltarea integrală. Obiective principale includ:</a:t>
            </a:r>
          </a:p>
          <a:p>
            <a:pPr marL="0" indent="0">
              <a:buNone/>
            </a:pPr>
            <a:r>
              <a:rPr lang="ro-MD" sz="2200" dirty="0">
                <a:latin typeface="Times New Roman" panose="02020603050405020304" pitchFamily="18" charset="0"/>
                <a:cs typeface="Times New Roman" panose="02020603050405020304" pitchFamily="18" charset="0"/>
              </a:rPr>
              <a:t>- c</a:t>
            </a:r>
            <a:r>
              <a:rPr lang="en-US" sz="2200" dirty="0" err="1">
                <a:latin typeface="Times New Roman" panose="02020603050405020304" pitchFamily="18" charset="0"/>
                <a:cs typeface="Times New Roman" panose="02020603050405020304" pitchFamily="18" charset="0"/>
              </a:rPr>
              <a:t>reșterea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sustenabilă</a:t>
            </a:r>
            <a:r>
              <a:rPr lang="en-US" sz="2200" dirty="0">
                <a:latin typeface="Times New Roman" panose="02020603050405020304" pitchFamily="18" charset="0"/>
                <a:cs typeface="Times New Roman" panose="02020603050405020304" pitchFamily="18" charset="0"/>
              </a:rPr>
              <a:t> a PIB-</a:t>
            </a:r>
            <a:r>
              <a:rPr lang="en-US" sz="2200" dirty="0" err="1">
                <a:latin typeface="Times New Roman" panose="02020603050405020304" pitchFamily="18" charset="0"/>
                <a:cs typeface="Times New Roman" panose="02020603050405020304" pitchFamily="18" charset="0"/>
              </a:rPr>
              <a:t>ului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echitatea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veniturilor</a:t>
            </a:r>
            <a:r>
              <a:rPr lang="ro-MD" sz="2200" dirty="0">
                <a:latin typeface="Times New Roman" panose="02020603050405020304" pitchFamily="18" charset="0"/>
                <a:cs typeface="Times New Roman" panose="02020603050405020304" pitchFamily="18" charset="0"/>
              </a:rPr>
              <a:t>;</a:t>
            </a:r>
          </a:p>
          <a:p>
            <a:pPr marL="0" indent="0">
              <a:buNone/>
            </a:pPr>
            <a:r>
              <a:rPr lang="ro-MD" sz="2200" dirty="0">
                <a:latin typeface="Times New Roman" panose="02020603050405020304" pitchFamily="18" charset="0"/>
                <a:cs typeface="Times New Roman" panose="02020603050405020304" pitchFamily="18" charset="0"/>
              </a:rPr>
              <a:t>- modernizarea agriculturii și diversificarea industriei;</a:t>
            </a:r>
          </a:p>
          <a:p>
            <a:pPr marL="0" indent="0">
              <a:buNone/>
            </a:pPr>
            <a:r>
              <a:rPr lang="ro-MD" sz="2200" dirty="0">
                <a:latin typeface="Times New Roman" panose="02020603050405020304" pitchFamily="18" charset="0"/>
                <a:cs typeface="Times New Roman" panose="02020603050405020304" pitchFamily="18" charset="0"/>
              </a:rPr>
              <a:t>- stabilitatea prețurilor, salarii echitabile și condiții de muncă decente;</a:t>
            </a:r>
          </a:p>
          <a:p>
            <a:pPr marL="0" indent="0">
              <a:buNone/>
            </a:pPr>
            <a:r>
              <a:rPr lang="ro-MD" sz="2200" dirty="0">
                <a:latin typeface="Times New Roman" panose="02020603050405020304" pitchFamily="18" charset="0"/>
                <a:cs typeface="Times New Roman" panose="02020603050405020304" pitchFamily="18" charset="0"/>
              </a:rPr>
              <a:t>- eradicarea analfabetismului și extinderea accesului la educație;</a:t>
            </a:r>
          </a:p>
          <a:p>
            <a:pPr marL="0" indent="0">
              <a:buNone/>
            </a:pPr>
            <a:r>
              <a:rPr lang="ro-MD" sz="2200" dirty="0">
                <a:latin typeface="Times New Roman" panose="02020603050405020304" pitchFamily="18" charset="0"/>
                <a:cs typeface="Times New Roman" panose="02020603050405020304" pitchFamily="18" charset="0"/>
              </a:rPr>
              <a:t>- protecția sănătății;</a:t>
            </a:r>
          </a:p>
        </p:txBody>
      </p:sp>
      <p:sp>
        <p:nvSpPr>
          <p:cNvPr id="4" name="Right Triangle 3">
            <a:extLst>
              <a:ext uri="{FF2B5EF4-FFF2-40B4-BE49-F238E27FC236}">
                <a16:creationId xmlns:a16="http://schemas.microsoft.com/office/drawing/2014/main" id="{A52F722F-CE2B-8C1B-C404-90A3A4D164A3}"/>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0F7E5CF7-F965-3398-DD82-219F1ED32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6080612-7A75-D713-3252-10034ADD0A52}"/>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4B27B5C-74E6-78C5-EC89-DAA999C02CE6}"/>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CE4073-32D8-93E9-DC8C-6017FCA2D82F}"/>
              </a:ext>
            </a:extLst>
          </p:cNvPr>
          <p:cNvSpPr txBox="1"/>
          <p:nvPr/>
        </p:nvSpPr>
        <p:spPr>
          <a:xfrm>
            <a:off x="3843309" y="3560970"/>
            <a:ext cx="8075313" cy="2123658"/>
          </a:xfrm>
          <a:prstGeom prst="rect">
            <a:avLst/>
          </a:prstGeom>
          <a:noFill/>
        </p:spPr>
        <p:txBody>
          <a:bodyPr wrap="square">
            <a:spAutoFit/>
          </a:bodyPr>
          <a:lstStyle/>
          <a:p>
            <a:pPr>
              <a:buFontTx/>
              <a:buChar char="-"/>
            </a:pPr>
            <a:r>
              <a:rPr lang="ro-MD" sz="2200" dirty="0">
                <a:latin typeface="Times New Roman" panose="02020603050405020304" pitchFamily="18" charset="0"/>
                <a:cs typeface="Times New Roman" panose="02020603050405020304" pitchFamily="18" charset="0"/>
              </a:rPr>
              <a:t>accesul la locuințe adecvate;</a:t>
            </a:r>
          </a:p>
          <a:p>
            <a:pPr>
              <a:buFontTx/>
              <a:buChar char="-"/>
            </a:pPr>
            <a:r>
              <a:rPr lang="ro-MD" sz="2200" dirty="0">
                <a:latin typeface="Times New Roman" panose="02020603050405020304" pitchFamily="18" charset="0"/>
                <a:cs typeface="Times New Roman" panose="02020603050405020304" pitchFamily="18" charset="0"/>
              </a:rPr>
              <a:t>promovarea inițiativei private în armonie cu sectorul public;</a:t>
            </a:r>
          </a:p>
          <a:p>
            <a:pPr>
              <a:buFontTx/>
              <a:buChar char="-"/>
            </a:pPr>
            <a:r>
              <a:rPr lang="ro-MD" sz="2200" dirty="0">
                <a:latin typeface="Times New Roman" panose="02020603050405020304" pitchFamily="18" charset="0"/>
                <a:cs typeface="Times New Roman" panose="02020603050405020304" pitchFamily="18" charset="0"/>
              </a:rPr>
              <a:t>diversificarea și creșterea exporturilor;</a:t>
            </a:r>
          </a:p>
          <a:p>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promovează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schimbul</a:t>
            </a:r>
            <a:r>
              <a:rPr lang="en-US" sz="2200" dirty="0">
                <a:latin typeface="Times New Roman" panose="02020603050405020304" pitchFamily="18" charset="0"/>
                <a:cs typeface="Times New Roman" panose="02020603050405020304" pitchFamily="18" charset="0"/>
              </a:rPr>
              <a:t> cultural, </a:t>
            </a:r>
            <a:r>
              <a:rPr lang="en-US" sz="2200" dirty="0" err="1">
                <a:latin typeface="Times New Roman" panose="02020603050405020304" pitchFamily="18" charset="0"/>
                <a:cs typeface="Times New Roman" panose="02020603050405020304" pitchFamily="18" charset="0"/>
              </a:rPr>
              <a:t>progresul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științific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tehnologic</a:t>
            </a:r>
            <a:r>
              <a:rPr lang="ro-MD" sz="2200" dirty="0">
                <a:latin typeface="Times New Roman" panose="02020603050405020304" pitchFamily="18" charset="0"/>
                <a:cs typeface="Times New Roman" panose="02020603050405020304" pitchFamily="18" charset="0"/>
              </a:rPr>
              <a:t>;</a:t>
            </a:r>
          </a:p>
          <a:p>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protejarea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patrimoniului</a:t>
            </a:r>
            <a:r>
              <a:rPr lang="en-US" sz="2200" dirty="0">
                <a:latin typeface="Times New Roman" panose="02020603050405020304" pitchFamily="18" charset="0"/>
                <a:cs typeface="Times New Roman" panose="02020603050405020304" pitchFamily="18" charset="0"/>
              </a:rPr>
              <a:t> cultural</a:t>
            </a:r>
            <a:r>
              <a:rPr lang="ro-MD" sz="2200" dirty="0">
                <a:latin typeface="Times New Roman" panose="02020603050405020304" pitchFamily="18" charset="0"/>
                <a:cs typeface="Times New Roman" panose="02020603050405020304" pitchFamily="18" charset="0"/>
              </a:rPr>
              <a:t>;</a:t>
            </a:r>
          </a:p>
          <a:p>
            <a:r>
              <a:rPr lang="ro-MD" sz="2200" dirty="0">
                <a:latin typeface="Times New Roman" panose="02020603050405020304" pitchFamily="18" charset="0"/>
                <a:cs typeface="Times New Roman" panose="02020603050405020304" pitchFamily="18" charset="0"/>
              </a:rPr>
              <a:t>- etc.</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61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E647-96E0-C8A4-3FB6-A288AFDFB4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51788-1D79-93F2-82AF-05E87D428432}"/>
              </a:ext>
            </a:extLst>
          </p:cNvPr>
          <p:cNvSpPr>
            <a:spLocks noGrp="1"/>
          </p:cNvSpPr>
          <p:nvPr>
            <p:ph idx="1"/>
          </p:nvPr>
        </p:nvSpPr>
        <p:spPr>
          <a:xfrm>
            <a:off x="776748" y="844130"/>
            <a:ext cx="9913126" cy="5396752"/>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53: </a:t>
            </a:r>
            <a:r>
              <a:rPr lang="en-US" sz="2200" dirty="0">
                <a:latin typeface="Times New Roman" panose="02020603050405020304" pitchFamily="18" charset="0"/>
                <a:cs typeface="Times New Roman" panose="02020603050405020304" pitchFamily="18" charset="0"/>
              </a:rPr>
              <a:t>“The Organization of American States accomplishes its purposes by means of: </a:t>
            </a:r>
            <a:endParaRPr lang="ro-MD" sz="2200" dirty="0">
              <a:latin typeface="Times New Roman" panose="02020603050405020304" pitchFamily="18" charset="0"/>
              <a:cs typeface="Times New Roman" panose="02020603050405020304" pitchFamily="18" charset="0"/>
            </a:endParaRPr>
          </a:p>
          <a:p>
            <a:pPr marL="0" indent="0">
              <a:buNone/>
            </a:pPr>
            <a:r>
              <a:rPr lang="ro-MD" sz="2200" dirty="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The General Assembly; </a:t>
            </a:r>
            <a:endParaRPr lang="ro-MD"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b) The Meeting of Consultation of Ministers of Foreign Affairs; </a:t>
            </a:r>
            <a:endParaRPr lang="ro-MD"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c) The Councils;</a:t>
            </a:r>
            <a:endParaRPr lang="ro-MD"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d) The Inter-American Juridical Committee; </a:t>
            </a:r>
            <a:endParaRPr lang="ro-MD"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06E08A7A-D64D-4832-093A-0A1A2BCE5E6D}"/>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F13993B0-48E6-D7D1-DF00-075F7CA46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4685F3-FA1E-5A93-D0B1-E8EE9C5F765E}"/>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FF160E9-4A07-FB25-6624-202159FAD4ED}"/>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316A33-67DF-C230-5D90-CDB15FAA54E4}"/>
              </a:ext>
            </a:extLst>
          </p:cNvPr>
          <p:cNvSpPr txBox="1"/>
          <p:nvPr/>
        </p:nvSpPr>
        <p:spPr>
          <a:xfrm>
            <a:off x="4154663" y="3214741"/>
            <a:ext cx="6897900" cy="3139321"/>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e) The Inter-American Commission on Human Rights; </a:t>
            </a:r>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f) The General Secretariat; </a:t>
            </a:r>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g) The Specialized Conferences; and </a:t>
            </a:r>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h) The Specialized Organizations. </a:t>
            </a:r>
            <a:endParaRPr lang="ro-MD" sz="2200" dirty="0">
              <a:latin typeface="Times New Roman" panose="02020603050405020304" pitchFamily="18" charset="0"/>
              <a:cs typeface="Times New Roman" panose="02020603050405020304" pitchFamily="18" charset="0"/>
            </a:endParaRPr>
          </a:p>
          <a:p>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There may be established, in addition to those provided for in the Charter and in accordance with the provisions thereof, such subsidiary organs, agencies, and other entities as are considered necessary.”</a:t>
            </a:r>
          </a:p>
        </p:txBody>
      </p:sp>
    </p:spTree>
    <p:extLst>
      <p:ext uri="{BB962C8B-B14F-4D97-AF65-F5344CB8AC3E}">
        <p14:creationId xmlns:p14="http://schemas.microsoft.com/office/powerpoint/2010/main" val="307113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E0A1E-CB60-A75B-464F-DF752D11EE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40D2C-D530-3A0B-64A4-D4B9CC056DAA}"/>
              </a:ext>
            </a:extLst>
          </p:cNvPr>
          <p:cNvSpPr>
            <a:spLocks noGrp="1"/>
          </p:cNvSpPr>
          <p:nvPr>
            <p:ph idx="1"/>
          </p:nvPr>
        </p:nvSpPr>
        <p:spPr>
          <a:xfrm>
            <a:off x="776748" y="844130"/>
            <a:ext cx="9913126" cy="5396752"/>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53: </a:t>
            </a:r>
            <a:r>
              <a:rPr lang="en-US" sz="2200" dirty="0">
                <a:latin typeface="Times New Roman" panose="02020603050405020304" pitchFamily="18" charset="0"/>
                <a:cs typeface="Times New Roman" panose="02020603050405020304" pitchFamily="18" charset="0"/>
              </a:rPr>
              <a:t>“The Organization of American States accomplishes its purposes by means of: </a:t>
            </a:r>
            <a:endParaRPr lang="ro-MD" sz="2200" dirty="0">
              <a:latin typeface="Times New Roman" panose="02020603050405020304" pitchFamily="18" charset="0"/>
              <a:cs typeface="Times New Roman" panose="02020603050405020304" pitchFamily="18" charset="0"/>
            </a:endParaRPr>
          </a:p>
          <a:p>
            <a:pPr marL="0" indent="0">
              <a:buNone/>
            </a:pPr>
            <a:r>
              <a:rPr lang="ro-MD" sz="2200" dirty="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The General Assembly; </a:t>
            </a:r>
            <a:endParaRPr lang="ro-MD"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b) The Meeting of Consultation of Ministers of Foreign Affairs; </a:t>
            </a:r>
            <a:endParaRPr lang="ro-MD"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c) The Councils;</a:t>
            </a:r>
            <a:endParaRPr lang="ro-MD"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d) The Inter-American Juridical Committee; </a:t>
            </a:r>
            <a:endParaRPr lang="ro-MD"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C7F1AD0F-6090-3D64-4314-78D3D86E3CE1}"/>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2BCBEB73-391C-E19E-6379-41527C4B7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1CB82BE-C241-60EF-2C8C-F0AC56EF6519}"/>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50EE90F-2078-CC3C-F2D8-70E228B9A831}"/>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21558D-1A0D-4722-9198-A4108BDF20DD}"/>
              </a:ext>
            </a:extLst>
          </p:cNvPr>
          <p:cNvSpPr txBox="1"/>
          <p:nvPr/>
        </p:nvSpPr>
        <p:spPr>
          <a:xfrm>
            <a:off x="4154663" y="3214741"/>
            <a:ext cx="6897900" cy="3139321"/>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e) The Inter-American Commission on Human Rights; </a:t>
            </a:r>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f) The General Secretariat; </a:t>
            </a:r>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g) The Specialized Conferences; and </a:t>
            </a:r>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h) The Specialized Organizations. </a:t>
            </a:r>
            <a:endParaRPr lang="ro-MD" sz="2200" dirty="0">
              <a:latin typeface="Times New Roman" panose="02020603050405020304" pitchFamily="18" charset="0"/>
              <a:cs typeface="Times New Roman" panose="02020603050405020304" pitchFamily="18" charset="0"/>
            </a:endParaRPr>
          </a:p>
          <a:p>
            <a:endParaRPr lang="ro-MD"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There may be established, in addition to those provided for in the Charter and in accordance with the provisions thereof, such subsidiary organs, agencies, and other entities as are considered necessary.”</a:t>
            </a:r>
          </a:p>
        </p:txBody>
      </p:sp>
    </p:spTree>
    <p:extLst>
      <p:ext uri="{BB962C8B-B14F-4D97-AF65-F5344CB8AC3E}">
        <p14:creationId xmlns:p14="http://schemas.microsoft.com/office/powerpoint/2010/main" val="53739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F0E3-8353-5836-1716-E29E276545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8BA65-8A7B-BA32-7DE7-A8807AF3C053}"/>
              </a:ext>
            </a:extLst>
          </p:cNvPr>
          <p:cNvSpPr>
            <a:spLocks noGrp="1"/>
          </p:cNvSpPr>
          <p:nvPr>
            <p:ph idx="1"/>
          </p:nvPr>
        </p:nvSpPr>
        <p:spPr>
          <a:xfrm>
            <a:off x="776748" y="844130"/>
            <a:ext cx="10417278" cy="5396752"/>
          </a:xfrm>
        </p:spPr>
        <p:txBody>
          <a:bodyPr>
            <a:noAutofit/>
          </a:bodyPr>
          <a:lstStyle/>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Adunarea</a:t>
            </a:r>
            <a:r>
              <a:rPr lang="en-US" sz="2200" dirty="0">
                <a:latin typeface="Times New Roman" panose="02020603050405020304" pitchFamily="18" charset="0"/>
                <a:cs typeface="Times New Roman" panose="02020603050405020304" pitchFamily="18" charset="0"/>
              </a:rPr>
              <a:t> General</a:t>
            </a:r>
            <a:r>
              <a:rPr lang="ro-MD" sz="2200" dirty="0">
                <a:latin typeface="Times New Roman" panose="02020603050405020304" pitchFamily="18" charset="0"/>
                <a:cs typeface="Times New Roman" panose="02020603050405020304" pitchFamily="18" charset="0"/>
              </a:rPr>
              <a:t>ă e</a:t>
            </a:r>
            <a:r>
              <a:rPr lang="en-US" sz="2200" dirty="0" err="1">
                <a:latin typeface="Times New Roman" panose="02020603050405020304" pitchFamily="18" charset="0"/>
                <a:cs typeface="Times New Roman" panose="02020603050405020304" pitchFamily="18" charset="0"/>
              </a:rPr>
              <a:t>ste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suprem</a:t>
            </a:r>
            <a:r>
              <a:rPr lang="en-US" sz="2200" dirty="0">
                <a:latin typeface="Times New Roman" panose="02020603050405020304" pitchFamily="18" charset="0"/>
                <a:cs typeface="Times New Roman" panose="02020603050405020304" pitchFamily="18" charset="0"/>
              </a:rPr>
              <a:t> al O</a:t>
            </a:r>
            <a:r>
              <a:rPr lang="ro-MD" sz="2200" dirty="0">
                <a:latin typeface="Times New Roman" panose="02020603050405020304" pitchFamily="18" charset="0"/>
                <a:cs typeface="Times New Roman" panose="02020603050405020304" pitchFamily="18" charset="0"/>
              </a:rPr>
              <a:t>SA</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Decide </a:t>
            </a:r>
            <a:r>
              <a:rPr lang="en-US" sz="2200" dirty="0" err="1">
                <a:latin typeface="Times New Roman" panose="02020603050405020304" pitchFamily="18" charset="0"/>
                <a:cs typeface="Times New Roman" panose="02020603050405020304" pitchFamily="18" charset="0"/>
              </a:rPr>
              <a:t>politica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generală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coordonează</a:t>
            </a:r>
            <a:r>
              <a:rPr lang="en-US" sz="2200" dirty="0">
                <a:latin typeface="Times New Roman" panose="02020603050405020304" pitchFamily="18" charset="0"/>
                <a:cs typeface="Times New Roman" panose="02020603050405020304" pitchFamily="18" charset="0"/>
              </a:rPr>
              <a:t> </a:t>
            </a:r>
            <a:r>
              <a:rPr lang="ro-MD" sz="2200" dirty="0">
                <a:latin typeface="Times New Roman" panose="02020603050405020304" pitchFamily="18" charset="0"/>
                <a:cs typeface="Times New Roman" panose="02020603050405020304" pitchFamily="18" charset="0"/>
              </a:rPr>
              <a:t>restul </a:t>
            </a:r>
            <a:r>
              <a:rPr lang="en-US" sz="2200" dirty="0" err="1">
                <a:latin typeface="Times New Roman" panose="02020603050405020304" pitchFamily="18" charset="0"/>
                <a:cs typeface="Times New Roman" panose="02020603050405020304" pitchFamily="18" charset="0"/>
              </a:rPr>
              <a:t>organel</a:t>
            </a:r>
            <a:r>
              <a:rPr lang="ro-MD" sz="2200" dirty="0">
                <a:latin typeface="Times New Roman" panose="02020603050405020304" pitchFamily="18" charset="0"/>
                <a:cs typeface="Times New Roman" panose="02020603050405020304" pitchFamily="18" charset="0"/>
              </a:rPr>
              <a:t>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aprobă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bugetul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stabilește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cotele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statelor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membre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adoptă</a:t>
            </a:r>
            <a:r>
              <a:rPr lang="en-US" sz="2200" dirty="0">
                <a:latin typeface="Times New Roman" panose="02020603050405020304" pitchFamily="18" charset="0"/>
                <a:cs typeface="Times New Roman" panose="02020603050405020304" pitchFamily="18" charset="0"/>
              </a:rPr>
              <a:t> reguli de </a:t>
            </a:r>
            <a:r>
              <a:rPr lang="en-US" sz="2200" dirty="0" err="1">
                <a:latin typeface="Times New Roman" panose="02020603050405020304" pitchFamily="18" charset="0"/>
                <a:cs typeface="Times New Roman" panose="02020603050405020304" pitchFamily="18" charset="0"/>
              </a:rPr>
              <a:t>procedură</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Fiecare</a:t>
            </a:r>
            <a:r>
              <a:rPr lang="en-US" sz="2200" dirty="0">
                <a:latin typeface="Times New Roman" panose="02020603050405020304" pitchFamily="18" charset="0"/>
                <a:cs typeface="Times New Roman" panose="02020603050405020304" pitchFamily="18" charset="0"/>
              </a:rPr>
              <a:t> stat are un </a:t>
            </a:r>
            <a:r>
              <a:rPr lang="en-US" sz="2200" dirty="0" err="1">
                <a:latin typeface="Times New Roman" panose="02020603050405020304" pitchFamily="18" charset="0"/>
                <a:cs typeface="Times New Roman" panose="02020603050405020304" pitchFamily="18" charset="0"/>
              </a:rPr>
              <a:t>vot</a:t>
            </a:r>
            <a:r>
              <a:rPr lang="en-US" sz="2200" dirty="0">
                <a:latin typeface="Times New Roman" panose="02020603050405020304" pitchFamily="18" charset="0"/>
                <a:cs typeface="Times New Roman" panose="02020603050405020304" pitchFamily="18" charset="0"/>
              </a:rPr>
              <a:t>; se </a:t>
            </a:r>
            <a:r>
              <a:rPr lang="en-US" sz="2200" dirty="0" err="1">
                <a:latin typeface="Times New Roman" panose="02020603050405020304" pitchFamily="18" charset="0"/>
                <a:cs typeface="Times New Roman" panose="02020603050405020304" pitchFamily="18" charset="0"/>
              </a:rPr>
              <a:t>convoacă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anual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poate</a:t>
            </a:r>
            <a:r>
              <a:rPr lang="en-US" sz="2200" dirty="0">
                <a:latin typeface="Times New Roman" panose="02020603050405020304" pitchFamily="18" charset="0"/>
                <a:cs typeface="Times New Roman" panose="02020603050405020304" pitchFamily="18" charset="0"/>
              </a:rPr>
              <a:t> fi </a:t>
            </a:r>
            <a:r>
              <a:rPr lang="en-US" sz="2200" dirty="0" err="1">
                <a:latin typeface="Times New Roman" panose="02020603050405020304" pitchFamily="18" charset="0"/>
                <a:cs typeface="Times New Roman" panose="02020603050405020304" pitchFamily="18" charset="0"/>
              </a:rPr>
              <a:t>convocată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extraordinar</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IX)</a:t>
            </a:r>
          </a:p>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Reuniunea Consultativă a Miniștrilor de Externe analizează probleme urgente de interes comun și servește drept organ de consultare. </a:t>
            </a:r>
            <a:r>
              <a:rPr lang="en-US" sz="2200" dirty="0">
                <a:latin typeface="Times New Roman" panose="02020603050405020304" pitchFamily="18" charset="0"/>
                <a:cs typeface="Times New Roman" panose="02020603050405020304" pitchFamily="18" charset="0"/>
              </a:rPr>
              <a:t>Se </a:t>
            </a:r>
            <a:r>
              <a:rPr lang="en-US" sz="2200" dirty="0" err="1">
                <a:latin typeface="Times New Roman" panose="02020603050405020304" pitchFamily="18" charset="0"/>
                <a:cs typeface="Times New Roman" panose="02020603050405020304" pitchFamily="18" charset="0"/>
              </a:rPr>
              <a:t>poate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convoca</a:t>
            </a:r>
            <a:r>
              <a:rPr lang="en-US" sz="2200" dirty="0">
                <a:latin typeface="Times New Roman" panose="02020603050405020304" pitchFamily="18" charset="0"/>
                <a:cs typeface="Times New Roman" panose="02020603050405020304" pitchFamily="18" charset="0"/>
              </a:rPr>
              <a:t> la </a:t>
            </a:r>
            <a:r>
              <a:rPr lang="en-US" sz="2200" dirty="0" err="1">
                <a:latin typeface="Times New Roman" panose="02020603050405020304" pitchFamily="18" charset="0"/>
                <a:cs typeface="Times New Roman" panose="02020603050405020304" pitchFamily="18" charset="0"/>
              </a:rPr>
              <a:t>cererea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oricărui</a:t>
            </a:r>
            <a:r>
              <a:rPr lang="en-US" sz="2200" dirty="0">
                <a:latin typeface="Times New Roman" panose="02020603050405020304" pitchFamily="18" charset="0"/>
                <a:cs typeface="Times New Roman" panose="02020603050405020304" pitchFamily="18" charset="0"/>
              </a:rPr>
              <a:t> stat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tratează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inclusiv</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probleme</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securitate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apărare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Comitetul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Consultativ</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Apărare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7504AB1D-9A2C-15BC-E3EE-49DDA8D2BAA1}"/>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1E85E3E7-9E04-D822-C81D-6A404FF83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21FA8A-809B-0E96-2FDA-9DE42AD086B6}"/>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2AA236A-0D3A-AFE2-B802-552A6487549A}"/>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4265FF-839C-6BC8-74EE-170F7E840220}"/>
              </a:ext>
            </a:extLst>
          </p:cNvPr>
          <p:cNvSpPr txBox="1"/>
          <p:nvPr/>
        </p:nvSpPr>
        <p:spPr>
          <a:xfrm>
            <a:off x="3653218" y="3187115"/>
            <a:ext cx="7540808" cy="3508653"/>
          </a:xfrm>
          <a:prstGeom prst="rect">
            <a:avLst/>
          </a:prstGeom>
          <a:noFill/>
        </p:spPr>
        <p:txBody>
          <a:bodyPr wrap="square">
            <a:spAutoFit/>
          </a:bodyPr>
          <a:lstStyle/>
          <a:p>
            <a:pPr marL="342900" indent="-342900">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Consiliul Permanent s</a:t>
            </a:r>
            <a:r>
              <a:rPr lang="en-US" sz="2200" dirty="0" err="1">
                <a:latin typeface="Times New Roman" panose="02020603050405020304" pitchFamily="18" charset="0"/>
                <a:cs typeface="Times New Roman" panose="02020603050405020304" pitchFamily="18" charset="0"/>
              </a:rPr>
              <a:t>upraveghează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menținerea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relațiilor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pașnice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soluționarea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disputelor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implementarea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deciziilor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Adunării</a:t>
            </a:r>
            <a:r>
              <a:rPr lang="en-US" sz="2200" dirty="0">
                <a:latin typeface="Times New Roman" panose="02020603050405020304" pitchFamily="18" charset="0"/>
                <a:cs typeface="Times New Roman" panose="02020603050405020304" pitchFamily="18" charset="0"/>
              </a:rPr>
              <a:t> Generale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Reuniunii</a:t>
            </a:r>
            <a:r>
              <a:rPr lang="en-US" sz="2200" dirty="0">
                <a:latin typeface="Times New Roman" panose="02020603050405020304" pitchFamily="18" charset="0"/>
                <a:cs typeface="Times New Roman" panose="02020603050405020304" pitchFamily="18" charset="0"/>
              </a:rPr>
              <a:t> Consultative</a:t>
            </a:r>
            <a:r>
              <a:rPr lang="ro-MD" sz="2200" dirty="0">
                <a:latin typeface="Times New Roman" panose="02020603050405020304" pitchFamily="18" charset="0"/>
                <a:cs typeface="Times New Roman" panose="02020603050405020304" pitchFamily="18" charset="0"/>
              </a:rPr>
              <a:t> a Miniștrilor de Externe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XII)</a:t>
            </a:r>
          </a:p>
          <a:p>
            <a:pPr marL="342900" indent="-342900">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Consiliul Interamerican pentru Dezvoltare Integrală p</a:t>
            </a:r>
            <a:r>
              <a:rPr lang="en-US" sz="2200" dirty="0" err="1">
                <a:latin typeface="Times New Roman" panose="02020603050405020304" pitchFamily="18" charset="0"/>
                <a:cs typeface="Times New Roman" panose="02020603050405020304" pitchFamily="18" charset="0"/>
              </a:rPr>
              <a:t>romovează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cooperarea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pentru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dezvoltare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integrală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reducerea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sărăciei</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Coordonează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programe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în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domeniile</a:t>
            </a:r>
            <a:r>
              <a:rPr lang="en-US" sz="2200" dirty="0">
                <a:latin typeface="Times New Roman" panose="02020603050405020304" pitchFamily="18" charset="0"/>
                <a:cs typeface="Times New Roman" panose="02020603050405020304" pitchFamily="18" charset="0"/>
              </a:rPr>
              <a:t> economic, social, </a:t>
            </a:r>
            <a:r>
              <a:rPr lang="en-US" sz="2200" dirty="0" err="1">
                <a:latin typeface="Times New Roman" panose="02020603050405020304" pitchFamily="18" charset="0"/>
                <a:cs typeface="Times New Roman" panose="02020603050405020304" pitchFamily="18" charset="0"/>
              </a:rPr>
              <a:t>educațional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științific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cultural.</a:t>
            </a:r>
            <a:r>
              <a:rPr lang="ro-MD" sz="2200" dirty="0">
                <a:latin typeface="Times New Roman" panose="02020603050405020304" pitchFamily="18" charset="0"/>
                <a:cs typeface="Times New Roman" panose="02020603050405020304" pitchFamily="18" charset="0"/>
              </a:rPr>
              <a:t> (Cap. XIII)</a:t>
            </a: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ro-MD" sz="2400" dirty="0"/>
          </a:p>
          <a:p>
            <a:pPr marL="342900" indent="-342900">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2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2A227-D31A-DD5D-8D09-3173C8FBA6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2372F-42D9-7649-ED2C-E6C4755DE151}"/>
              </a:ext>
            </a:extLst>
          </p:cNvPr>
          <p:cNvSpPr>
            <a:spLocks noGrp="1"/>
          </p:cNvSpPr>
          <p:nvPr>
            <p:ph idx="1"/>
          </p:nvPr>
        </p:nvSpPr>
        <p:spPr>
          <a:xfrm>
            <a:off x="1224116" y="844130"/>
            <a:ext cx="9969910" cy="5396752"/>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Comitetul Juridic Interamerican </a:t>
            </a:r>
            <a:r>
              <a:rPr lang="en-US" sz="2200" dirty="0" err="1">
                <a:latin typeface="Times New Roman" panose="02020603050405020304" pitchFamily="18" charset="0"/>
                <a:cs typeface="Times New Roman" panose="02020603050405020304" pitchFamily="18" charset="0"/>
              </a:rPr>
              <a:t>promovează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dezvoltarea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dreptului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codificarea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legilor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armonizarea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legislației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membrilor</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XIV)</a:t>
            </a:r>
          </a:p>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Comisia Interamericană a Drepturilor Omului p</a:t>
            </a:r>
            <a:r>
              <a:rPr lang="en-US" sz="2200" dirty="0" err="1">
                <a:latin typeface="Times New Roman" panose="02020603050405020304" pitchFamily="18" charset="0"/>
                <a:cs typeface="Times New Roman" panose="02020603050405020304" pitchFamily="18" charset="0"/>
              </a:rPr>
              <a:t>romovează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protecția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respectarea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drepturilor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omului</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XV)</a:t>
            </a:r>
          </a:p>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Secretariatul</a:t>
            </a:r>
            <a:r>
              <a:rPr lang="en-US" sz="2200" dirty="0">
                <a:latin typeface="Times New Roman" panose="02020603050405020304" pitchFamily="18" charset="0"/>
                <a:cs typeface="Times New Roman" panose="02020603050405020304" pitchFamily="18" charset="0"/>
              </a:rPr>
              <a:t> General</a:t>
            </a:r>
            <a:r>
              <a:rPr lang="ro-MD" sz="2200" dirty="0">
                <a:latin typeface="Times New Roman" panose="02020603050405020304" pitchFamily="18" charset="0"/>
                <a:cs typeface="Times New Roman" panose="02020603050405020304" pitchFamily="18" charset="0"/>
              </a:rPr>
              <a:t> este un o</a:t>
            </a:r>
            <a:r>
              <a:rPr lang="en-US" sz="2200" dirty="0" err="1">
                <a:latin typeface="Times New Roman" panose="02020603050405020304" pitchFamily="18" charset="0"/>
                <a:cs typeface="Times New Roman" panose="02020603050405020304" pitchFamily="18" charset="0"/>
              </a:rPr>
              <a:t>rgan</a:t>
            </a:r>
            <a:r>
              <a:rPr lang="en-US" sz="2200" dirty="0">
                <a:latin typeface="Times New Roman" panose="02020603050405020304" pitchFamily="18" charset="0"/>
                <a:cs typeface="Times New Roman" panose="02020603050405020304" pitchFamily="18" charset="0"/>
              </a:rPr>
              <a:t> central permanent al O</a:t>
            </a:r>
            <a:r>
              <a:rPr lang="ro-MD" sz="2200" dirty="0">
                <a:latin typeface="Times New Roman" panose="02020603050405020304" pitchFamily="18" charset="0"/>
                <a:cs typeface="Times New Roman" panose="02020603050405020304" pitchFamily="18" charset="0"/>
              </a:rPr>
              <a:t>SA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condus</a:t>
            </a:r>
            <a:r>
              <a:rPr lang="en-US" sz="2200" dirty="0">
                <a:latin typeface="Times New Roman" panose="02020603050405020304" pitchFamily="18" charset="0"/>
                <a:cs typeface="Times New Roman" panose="02020603050405020304" pitchFamily="18" charset="0"/>
              </a:rPr>
              <a:t> de</a:t>
            </a:r>
            <a:r>
              <a:rPr lang="ro-MD" sz="2200" dirty="0">
                <a:latin typeface="Times New Roman" panose="02020603050405020304" pitchFamily="18" charset="0"/>
                <a:cs typeface="Times New Roman" panose="02020603050405020304" pitchFamily="18" charset="0"/>
              </a:rPr>
              <a:t> un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Secretar</a:t>
            </a:r>
            <a:r>
              <a:rPr lang="en-US" sz="2200" dirty="0">
                <a:latin typeface="Times New Roman" panose="02020603050405020304" pitchFamily="18" charset="0"/>
                <a:cs typeface="Times New Roman" panose="02020603050405020304" pitchFamily="18" charset="0"/>
              </a:rPr>
              <a:t> General (ales pe 5 ani)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adjunctul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său</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Coordonează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activitățile</a:t>
            </a:r>
            <a:r>
              <a:rPr lang="en-US" sz="2200" dirty="0">
                <a:latin typeface="Times New Roman" panose="02020603050405020304" pitchFamily="18" charset="0"/>
                <a:cs typeface="Times New Roman" panose="02020603050405020304" pitchFamily="18" charset="0"/>
              </a:rPr>
              <a:t> </a:t>
            </a:r>
            <a:r>
              <a:rPr lang="ro-MD" sz="2200" dirty="0">
                <a:latin typeface="Times New Roman" panose="02020603050405020304" pitchFamily="18" charset="0"/>
                <a:cs typeface="Times New Roman" panose="02020603050405020304" pitchFamily="18" charset="0"/>
              </a:rPr>
              <a:t>OSA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gestionează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documentele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bugetul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relațiile</a:t>
            </a:r>
            <a:r>
              <a:rPr lang="en-US" sz="2200" dirty="0">
                <a:latin typeface="Times New Roman" panose="02020603050405020304" pitchFamily="18" charset="0"/>
                <a:cs typeface="Times New Roman" panose="02020603050405020304" pitchFamily="18" charset="0"/>
              </a:rPr>
              <a:t> cu </a:t>
            </a:r>
            <a:r>
              <a:rPr lang="en-US" sz="2200" dirty="0" err="1">
                <a:latin typeface="Times New Roman" panose="02020603050405020304" pitchFamily="18" charset="0"/>
                <a:cs typeface="Times New Roman" panose="02020603050405020304" pitchFamily="18" charset="0"/>
              </a:rPr>
              <a:t>alte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organisme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Personalul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Secretariatului</a:t>
            </a:r>
            <a:r>
              <a:rPr lang="en-US" sz="2200" dirty="0">
                <a:latin typeface="Times New Roman" panose="02020603050405020304" pitchFamily="18" charset="0"/>
                <a:cs typeface="Times New Roman" panose="02020603050405020304" pitchFamily="18" charset="0"/>
              </a:rPr>
              <a:t> are </a:t>
            </a:r>
            <a:r>
              <a:rPr lang="en-US" sz="2200" dirty="0" err="1">
                <a:latin typeface="Times New Roman" panose="02020603050405020304" pitchFamily="18" charset="0"/>
                <a:cs typeface="Times New Roman" panose="02020603050405020304" pitchFamily="18" charset="0"/>
              </a:rPr>
              <a:t>caracter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exclusiv</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nu </a:t>
            </a:r>
            <a:r>
              <a:rPr lang="en-US" sz="2200" dirty="0" err="1">
                <a:latin typeface="Times New Roman" panose="02020603050405020304" pitchFamily="18" charset="0"/>
                <a:cs typeface="Times New Roman" panose="02020603050405020304" pitchFamily="18" charset="0"/>
              </a:rPr>
              <a:t>poate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primi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instrucțiuni</a:t>
            </a:r>
            <a:r>
              <a:rPr lang="en-US" sz="2200" dirty="0">
                <a:latin typeface="Times New Roman" panose="02020603050405020304" pitchFamily="18" charset="0"/>
                <a:cs typeface="Times New Roman" panose="02020603050405020304" pitchFamily="18" charset="0"/>
              </a:rPr>
              <a:t> de la </a:t>
            </a:r>
            <a:r>
              <a:rPr lang="ro-MD" sz="2200" dirty="0">
                <a:latin typeface="Times New Roman" panose="02020603050405020304" pitchFamily="18" charset="0"/>
                <a:cs typeface="Times New Roman" panose="02020603050405020304" pitchFamily="18" charset="0"/>
              </a:rPr>
              <a:t>statele naționale. (Cap. XVI)</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AC171BEB-83BE-06A1-F998-5354781A15BC}"/>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F430CC98-DC86-E048-3C07-DEEDF89BE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F142E0-E2B1-5072-1A7C-C1AAF182AE05}"/>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3E73538-47C5-2760-A86F-B3641198F9A8}"/>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7CEA65-7FE1-4FD7-EBCA-CF2C98859DBA}"/>
              </a:ext>
            </a:extLst>
          </p:cNvPr>
          <p:cNvSpPr txBox="1"/>
          <p:nvPr/>
        </p:nvSpPr>
        <p:spPr>
          <a:xfrm>
            <a:off x="3803446" y="3895001"/>
            <a:ext cx="7759844" cy="2462213"/>
          </a:xfrm>
          <a:prstGeom prst="rect">
            <a:avLst/>
          </a:prstGeom>
          <a:noFill/>
        </p:spPr>
        <p:txBody>
          <a:bodyPr wrap="square">
            <a:spAutoFit/>
          </a:bodyPr>
          <a:lstStyle/>
          <a:p>
            <a:pPr marL="342900" indent="-342900">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Conferințele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Specializate</a:t>
            </a:r>
            <a:r>
              <a:rPr lang="ro-MD" sz="2200" dirty="0">
                <a:latin typeface="Times New Roman" panose="02020603050405020304" pitchFamily="18" charset="0"/>
                <a:cs typeface="Times New Roman" panose="02020603050405020304" pitchFamily="18" charset="0"/>
              </a:rPr>
              <a:t> sunt r</a:t>
            </a:r>
            <a:r>
              <a:rPr lang="en-US" sz="2200" dirty="0" err="1">
                <a:latin typeface="Times New Roman" panose="02020603050405020304" pitchFamily="18" charset="0"/>
                <a:cs typeface="Times New Roman" panose="02020603050405020304" pitchFamily="18" charset="0"/>
              </a:rPr>
              <a:t>euniuni</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interguvernamentale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pentru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probleme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tehnice</a:t>
            </a:r>
            <a:r>
              <a:rPr lang="en-US" sz="2200" dirty="0">
                <a:latin typeface="Times New Roman" panose="02020603050405020304" pitchFamily="18" charset="0"/>
                <a:cs typeface="Times New Roman" panose="02020603050405020304" pitchFamily="18" charset="0"/>
              </a:rPr>
              <a:t> specific</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aspecte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particulare</a:t>
            </a:r>
            <a:r>
              <a:rPr lang="en-US" sz="2200" dirty="0">
                <a:latin typeface="Times New Roman" panose="02020603050405020304" pitchFamily="18" charset="0"/>
                <a:cs typeface="Times New Roman" panose="02020603050405020304" pitchFamily="18" charset="0"/>
              </a:rPr>
              <a:t> ale </a:t>
            </a:r>
            <a:r>
              <a:rPr lang="en-US" sz="2200" dirty="0" err="1">
                <a:latin typeface="Times New Roman" panose="02020603050405020304" pitchFamily="18" charset="0"/>
                <a:cs typeface="Times New Roman" panose="02020603050405020304" pitchFamily="18" charset="0"/>
              </a:rPr>
              <a:t>cooperării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interamericane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XVII)</a:t>
            </a: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Organizațiile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Specializate</a:t>
            </a:r>
            <a:r>
              <a:rPr lang="ro-MD" sz="2200" dirty="0">
                <a:latin typeface="Times New Roman" panose="02020603050405020304" pitchFamily="18" charset="0"/>
                <a:cs typeface="Times New Roman" panose="02020603050405020304" pitchFamily="18" charset="0"/>
              </a:rPr>
              <a:t> sunt o</a:t>
            </a:r>
            <a:r>
              <a:rPr lang="en-US" sz="2200" dirty="0" err="1">
                <a:latin typeface="Times New Roman" panose="02020603050405020304" pitchFamily="18" charset="0"/>
                <a:cs typeface="Times New Roman" panose="02020603050405020304" pitchFamily="18" charset="0"/>
              </a:rPr>
              <a:t>rganizații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interguvernamentale</a:t>
            </a:r>
            <a:r>
              <a:rPr lang="en-US" sz="2200" dirty="0">
                <a:latin typeface="Times New Roman" panose="02020603050405020304" pitchFamily="18" charset="0"/>
                <a:cs typeface="Times New Roman" panose="02020603050405020304" pitchFamily="18" charset="0"/>
              </a:rPr>
              <a:t> cu </a:t>
            </a:r>
            <a:r>
              <a:rPr lang="en-US" sz="2200" dirty="0" err="1">
                <a:latin typeface="Times New Roman" panose="02020603050405020304" pitchFamily="18" charset="0"/>
                <a:cs typeface="Times New Roman" panose="02020603050405020304" pitchFamily="18" charset="0"/>
              </a:rPr>
              <a:t>funcții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tehnice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specifice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Au </a:t>
            </a:r>
            <a:r>
              <a:rPr lang="en-US" sz="2200" dirty="0" err="1">
                <a:latin typeface="Times New Roman" panose="02020603050405020304" pitchFamily="18" charset="0"/>
                <a:cs typeface="Times New Roman" panose="02020603050405020304" pitchFamily="18" charset="0"/>
              </a:rPr>
              <a:t>autonomie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tehnică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colaborează</a:t>
            </a:r>
            <a:r>
              <a:rPr lang="en-US" sz="2200" dirty="0">
                <a:latin typeface="Times New Roman" panose="02020603050405020304" pitchFamily="18" charset="0"/>
                <a:cs typeface="Times New Roman" panose="02020603050405020304" pitchFamily="18" charset="0"/>
              </a:rPr>
              <a:t> cu </a:t>
            </a:r>
            <a:r>
              <a:rPr lang="en-US" sz="2200" dirty="0" err="1">
                <a:latin typeface="Times New Roman" panose="02020603050405020304" pitchFamily="18" charset="0"/>
                <a:cs typeface="Times New Roman" panose="02020603050405020304" pitchFamily="18" charset="0"/>
              </a:rPr>
              <a:t>alte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organisme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raportează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anual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Adunării</a:t>
            </a:r>
            <a:r>
              <a:rPr lang="en-US" sz="2200" dirty="0">
                <a:latin typeface="Times New Roman" panose="02020603050405020304" pitchFamily="18" charset="0"/>
                <a:cs typeface="Times New Roman" panose="02020603050405020304" pitchFamily="18" charset="0"/>
              </a:rPr>
              <a:t> Generale.</a:t>
            </a:r>
            <a:r>
              <a:rPr lang="ro-MD" sz="2200" dirty="0">
                <a:latin typeface="Times New Roman" panose="02020603050405020304" pitchFamily="18" charset="0"/>
                <a:cs typeface="Times New Roman" panose="02020603050405020304" pitchFamily="18" charset="0"/>
              </a:rPr>
              <a:t> (Cap. XVIII)</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19DB8-BF6B-7D42-8F40-2C22FB8366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A2A4-B084-2352-7384-EF3CB10B47C5}"/>
              </a:ext>
            </a:extLst>
          </p:cNvPr>
          <p:cNvSpPr>
            <a:spLocks noGrp="1"/>
          </p:cNvSpPr>
          <p:nvPr>
            <p:ph idx="1"/>
          </p:nvPr>
        </p:nvSpPr>
        <p:spPr>
          <a:xfrm>
            <a:off x="1224116" y="844130"/>
            <a:ext cx="9969910" cy="5396752"/>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Comitetul Juridic Interamerican </a:t>
            </a:r>
            <a:r>
              <a:rPr lang="en-US" sz="2200" dirty="0" err="1">
                <a:latin typeface="Times New Roman" panose="02020603050405020304" pitchFamily="18" charset="0"/>
                <a:cs typeface="Times New Roman" panose="02020603050405020304" pitchFamily="18" charset="0"/>
              </a:rPr>
              <a:t>promovează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dezvoltarea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dreptului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codificarea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legilor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armonizarea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legislației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membrilor</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XIV)</a:t>
            </a:r>
          </a:p>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Comisia Interamericană a Drepturilor Omului p</a:t>
            </a:r>
            <a:r>
              <a:rPr lang="en-US" sz="2200" dirty="0" err="1">
                <a:latin typeface="Times New Roman" panose="02020603050405020304" pitchFamily="18" charset="0"/>
                <a:cs typeface="Times New Roman" panose="02020603050405020304" pitchFamily="18" charset="0"/>
              </a:rPr>
              <a:t>romovează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protecția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respectarea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drepturilor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omului</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XV)</a:t>
            </a:r>
          </a:p>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Secretariatul</a:t>
            </a:r>
            <a:r>
              <a:rPr lang="en-US" sz="2200" dirty="0">
                <a:latin typeface="Times New Roman" panose="02020603050405020304" pitchFamily="18" charset="0"/>
                <a:cs typeface="Times New Roman" panose="02020603050405020304" pitchFamily="18" charset="0"/>
              </a:rPr>
              <a:t> General</a:t>
            </a:r>
            <a:r>
              <a:rPr lang="ro-MD" sz="2200" dirty="0">
                <a:latin typeface="Times New Roman" panose="02020603050405020304" pitchFamily="18" charset="0"/>
                <a:cs typeface="Times New Roman" panose="02020603050405020304" pitchFamily="18" charset="0"/>
              </a:rPr>
              <a:t> este un o</a:t>
            </a:r>
            <a:r>
              <a:rPr lang="en-US" sz="2200" dirty="0" err="1">
                <a:latin typeface="Times New Roman" panose="02020603050405020304" pitchFamily="18" charset="0"/>
                <a:cs typeface="Times New Roman" panose="02020603050405020304" pitchFamily="18" charset="0"/>
              </a:rPr>
              <a:t>rgan</a:t>
            </a:r>
            <a:r>
              <a:rPr lang="en-US" sz="2200" dirty="0">
                <a:latin typeface="Times New Roman" panose="02020603050405020304" pitchFamily="18" charset="0"/>
                <a:cs typeface="Times New Roman" panose="02020603050405020304" pitchFamily="18" charset="0"/>
              </a:rPr>
              <a:t> central permanent al O</a:t>
            </a:r>
            <a:r>
              <a:rPr lang="ro-MD" sz="2200" dirty="0">
                <a:latin typeface="Times New Roman" panose="02020603050405020304" pitchFamily="18" charset="0"/>
                <a:cs typeface="Times New Roman" panose="02020603050405020304" pitchFamily="18" charset="0"/>
              </a:rPr>
              <a:t>SA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condus</a:t>
            </a:r>
            <a:r>
              <a:rPr lang="en-US" sz="2200" dirty="0">
                <a:latin typeface="Times New Roman" panose="02020603050405020304" pitchFamily="18" charset="0"/>
                <a:cs typeface="Times New Roman" panose="02020603050405020304" pitchFamily="18" charset="0"/>
              </a:rPr>
              <a:t> de</a:t>
            </a:r>
            <a:r>
              <a:rPr lang="ro-MD" sz="2200" dirty="0">
                <a:latin typeface="Times New Roman" panose="02020603050405020304" pitchFamily="18" charset="0"/>
                <a:cs typeface="Times New Roman" panose="02020603050405020304" pitchFamily="18" charset="0"/>
              </a:rPr>
              <a:t> un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Secretar</a:t>
            </a:r>
            <a:r>
              <a:rPr lang="en-US" sz="2200" dirty="0">
                <a:latin typeface="Times New Roman" panose="02020603050405020304" pitchFamily="18" charset="0"/>
                <a:cs typeface="Times New Roman" panose="02020603050405020304" pitchFamily="18" charset="0"/>
              </a:rPr>
              <a:t> General (ales pe 5 ani)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adjunctul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său</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Coordonează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activitățile</a:t>
            </a:r>
            <a:r>
              <a:rPr lang="en-US" sz="2200" dirty="0">
                <a:latin typeface="Times New Roman" panose="02020603050405020304" pitchFamily="18" charset="0"/>
                <a:cs typeface="Times New Roman" panose="02020603050405020304" pitchFamily="18" charset="0"/>
              </a:rPr>
              <a:t> </a:t>
            </a:r>
            <a:r>
              <a:rPr lang="ro-MD" sz="2200" dirty="0">
                <a:latin typeface="Times New Roman" panose="02020603050405020304" pitchFamily="18" charset="0"/>
                <a:cs typeface="Times New Roman" panose="02020603050405020304" pitchFamily="18" charset="0"/>
              </a:rPr>
              <a:t>OSA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gestionează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documentele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bugetul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relațiile</a:t>
            </a:r>
            <a:r>
              <a:rPr lang="en-US" sz="2200" dirty="0">
                <a:latin typeface="Times New Roman" panose="02020603050405020304" pitchFamily="18" charset="0"/>
                <a:cs typeface="Times New Roman" panose="02020603050405020304" pitchFamily="18" charset="0"/>
              </a:rPr>
              <a:t> cu </a:t>
            </a:r>
            <a:r>
              <a:rPr lang="en-US" sz="2200" dirty="0" err="1">
                <a:latin typeface="Times New Roman" panose="02020603050405020304" pitchFamily="18" charset="0"/>
                <a:cs typeface="Times New Roman" panose="02020603050405020304" pitchFamily="18" charset="0"/>
              </a:rPr>
              <a:t>alte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organisme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Personalul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Secretariatului</a:t>
            </a:r>
            <a:r>
              <a:rPr lang="en-US" sz="2200" dirty="0">
                <a:latin typeface="Times New Roman" panose="02020603050405020304" pitchFamily="18" charset="0"/>
                <a:cs typeface="Times New Roman" panose="02020603050405020304" pitchFamily="18" charset="0"/>
              </a:rPr>
              <a:t> are </a:t>
            </a:r>
            <a:r>
              <a:rPr lang="en-US" sz="2200" dirty="0" err="1">
                <a:latin typeface="Times New Roman" panose="02020603050405020304" pitchFamily="18" charset="0"/>
                <a:cs typeface="Times New Roman" panose="02020603050405020304" pitchFamily="18" charset="0"/>
              </a:rPr>
              <a:t>caracter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exclusiv</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nu </a:t>
            </a:r>
            <a:r>
              <a:rPr lang="en-US" sz="2200" dirty="0" err="1">
                <a:latin typeface="Times New Roman" panose="02020603050405020304" pitchFamily="18" charset="0"/>
                <a:cs typeface="Times New Roman" panose="02020603050405020304" pitchFamily="18" charset="0"/>
              </a:rPr>
              <a:t>poate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primi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instrucțiuni</a:t>
            </a:r>
            <a:r>
              <a:rPr lang="en-US" sz="2200" dirty="0">
                <a:latin typeface="Times New Roman" panose="02020603050405020304" pitchFamily="18" charset="0"/>
                <a:cs typeface="Times New Roman" panose="02020603050405020304" pitchFamily="18" charset="0"/>
              </a:rPr>
              <a:t> de la </a:t>
            </a:r>
            <a:r>
              <a:rPr lang="ro-MD" sz="2200" dirty="0">
                <a:latin typeface="Times New Roman" panose="02020603050405020304" pitchFamily="18" charset="0"/>
                <a:cs typeface="Times New Roman" panose="02020603050405020304" pitchFamily="18" charset="0"/>
              </a:rPr>
              <a:t>statele naționale. (Cap. XVI)</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2140D919-F53D-0A90-67CB-884A0BA922BD}"/>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21AD106B-DFB1-6116-542B-9AEDB896F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4CBD1C9-E38C-94CD-9B52-7237C633C597}"/>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EF9134-075D-B920-447A-A0517040BFE9}"/>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1E3E1A0-F388-8F34-9B31-F40E99848794}"/>
              </a:ext>
            </a:extLst>
          </p:cNvPr>
          <p:cNvSpPr txBox="1"/>
          <p:nvPr/>
        </p:nvSpPr>
        <p:spPr>
          <a:xfrm>
            <a:off x="3803446" y="3895001"/>
            <a:ext cx="7759844" cy="2462213"/>
          </a:xfrm>
          <a:prstGeom prst="rect">
            <a:avLst/>
          </a:prstGeom>
          <a:noFill/>
        </p:spPr>
        <p:txBody>
          <a:bodyPr wrap="square">
            <a:spAutoFit/>
          </a:bodyPr>
          <a:lstStyle/>
          <a:p>
            <a:pPr marL="342900" indent="-342900">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Conferințele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Specializate</a:t>
            </a:r>
            <a:r>
              <a:rPr lang="ro-MD" sz="2200" dirty="0">
                <a:latin typeface="Times New Roman" panose="02020603050405020304" pitchFamily="18" charset="0"/>
                <a:cs typeface="Times New Roman" panose="02020603050405020304" pitchFamily="18" charset="0"/>
              </a:rPr>
              <a:t> sunt r</a:t>
            </a:r>
            <a:r>
              <a:rPr lang="en-US" sz="2200" dirty="0" err="1">
                <a:latin typeface="Times New Roman" panose="02020603050405020304" pitchFamily="18" charset="0"/>
                <a:cs typeface="Times New Roman" panose="02020603050405020304" pitchFamily="18" charset="0"/>
              </a:rPr>
              <a:t>euniuni</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interguvernamentale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pentru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probleme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tehnice</a:t>
            </a:r>
            <a:r>
              <a:rPr lang="en-US" sz="2200" dirty="0">
                <a:latin typeface="Times New Roman" panose="02020603050405020304" pitchFamily="18" charset="0"/>
                <a:cs typeface="Times New Roman" panose="02020603050405020304" pitchFamily="18" charset="0"/>
              </a:rPr>
              <a:t> specific</a:t>
            </a:r>
            <a:r>
              <a:rPr lang="ro-MD"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aspecte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particulare</a:t>
            </a:r>
            <a:r>
              <a:rPr lang="en-US" sz="2200" dirty="0">
                <a:latin typeface="Times New Roman" panose="02020603050405020304" pitchFamily="18" charset="0"/>
                <a:cs typeface="Times New Roman" panose="02020603050405020304" pitchFamily="18" charset="0"/>
              </a:rPr>
              <a:t> ale </a:t>
            </a:r>
            <a:r>
              <a:rPr lang="en-US" sz="2200" dirty="0" err="1">
                <a:latin typeface="Times New Roman" panose="02020603050405020304" pitchFamily="18" charset="0"/>
                <a:cs typeface="Times New Roman" panose="02020603050405020304" pitchFamily="18" charset="0"/>
              </a:rPr>
              <a:t>cooperării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interamericane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(Cap. XVII)</a:t>
            </a: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Organizațiile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Specializate</a:t>
            </a:r>
            <a:r>
              <a:rPr lang="ro-MD" sz="2200" dirty="0">
                <a:latin typeface="Times New Roman" panose="02020603050405020304" pitchFamily="18" charset="0"/>
                <a:cs typeface="Times New Roman" panose="02020603050405020304" pitchFamily="18" charset="0"/>
              </a:rPr>
              <a:t> sunt o</a:t>
            </a:r>
            <a:r>
              <a:rPr lang="en-US" sz="2200" dirty="0" err="1">
                <a:latin typeface="Times New Roman" panose="02020603050405020304" pitchFamily="18" charset="0"/>
                <a:cs typeface="Times New Roman" panose="02020603050405020304" pitchFamily="18" charset="0"/>
              </a:rPr>
              <a:t>rganizații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interguvernamentale</a:t>
            </a:r>
            <a:r>
              <a:rPr lang="en-US" sz="2200" dirty="0">
                <a:latin typeface="Times New Roman" panose="02020603050405020304" pitchFamily="18" charset="0"/>
                <a:cs typeface="Times New Roman" panose="02020603050405020304" pitchFamily="18" charset="0"/>
              </a:rPr>
              <a:t> cu </a:t>
            </a:r>
            <a:r>
              <a:rPr lang="en-US" sz="2200" dirty="0" err="1">
                <a:latin typeface="Times New Roman" panose="02020603050405020304" pitchFamily="18" charset="0"/>
                <a:cs typeface="Times New Roman" panose="02020603050405020304" pitchFamily="18" charset="0"/>
              </a:rPr>
              <a:t>funcții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tehnice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specifice</a:t>
            </a:r>
            <a:r>
              <a:rPr lang="en-US" sz="2200" dirty="0">
                <a:latin typeface="Times New Roman" panose="02020603050405020304" pitchFamily="18" charset="0"/>
                <a:cs typeface="Times New Roman" panose="02020603050405020304" pitchFamily="18" charset="0"/>
              </a:rPr>
              <a:t>.</a:t>
            </a:r>
            <a:r>
              <a:rPr lang="ro-MD"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Au </a:t>
            </a:r>
            <a:r>
              <a:rPr lang="en-US" sz="2200" dirty="0" err="1">
                <a:latin typeface="Times New Roman" panose="02020603050405020304" pitchFamily="18" charset="0"/>
                <a:cs typeface="Times New Roman" panose="02020603050405020304" pitchFamily="18" charset="0"/>
              </a:rPr>
              <a:t>autonomie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tehnică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colaborează</a:t>
            </a:r>
            <a:r>
              <a:rPr lang="en-US" sz="2200" dirty="0">
                <a:latin typeface="Times New Roman" panose="02020603050405020304" pitchFamily="18" charset="0"/>
                <a:cs typeface="Times New Roman" panose="02020603050405020304" pitchFamily="18" charset="0"/>
              </a:rPr>
              <a:t> cu </a:t>
            </a:r>
            <a:r>
              <a:rPr lang="en-US" sz="2200" dirty="0" err="1">
                <a:latin typeface="Times New Roman" panose="02020603050405020304" pitchFamily="18" charset="0"/>
                <a:cs typeface="Times New Roman" panose="02020603050405020304" pitchFamily="18" charset="0"/>
              </a:rPr>
              <a:t>alte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organisme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raportează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anual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Adunării</a:t>
            </a:r>
            <a:r>
              <a:rPr lang="en-US" sz="2200" dirty="0">
                <a:latin typeface="Times New Roman" panose="02020603050405020304" pitchFamily="18" charset="0"/>
                <a:cs typeface="Times New Roman" panose="02020603050405020304" pitchFamily="18" charset="0"/>
              </a:rPr>
              <a:t> Generale.</a:t>
            </a:r>
            <a:r>
              <a:rPr lang="ro-MD" sz="2200" dirty="0">
                <a:latin typeface="Times New Roman" panose="02020603050405020304" pitchFamily="18" charset="0"/>
                <a:cs typeface="Times New Roman" panose="02020603050405020304" pitchFamily="18" charset="0"/>
              </a:rPr>
              <a:t> (Cap. XVIII)</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80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D2A3-619C-8558-64E5-449D4E4A0F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610AD-1FD2-5FB6-80AC-C00FCFE8ED66}"/>
              </a:ext>
            </a:extLst>
          </p:cNvPr>
          <p:cNvSpPr>
            <a:spLocks noGrp="1"/>
          </p:cNvSpPr>
          <p:nvPr>
            <p:ph idx="1"/>
          </p:nvPr>
        </p:nvSpPr>
        <p:spPr>
          <a:xfrm>
            <a:off x="1224116" y="730623"/>
            <a:ext cx="10191136" cy="5396752"/>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131: </a:t>
            </a:r>
            <a:r>
              <a:rPr lang="en-US" sz="2200" dirty="0">
                <a:latin typeface="Times New Roman" panose="02020603050405020304" pitchFamily="18" charset="0"/>
                <a:cs typeface="Times New Roman" panose="02020603050405020304" pitchFamily="18" charset="0"/>
              </a:rPr>
              <a:t>None of the provisions of this Charter shall be construed as impairing the rights and obligations of the Member States under the Charter of the United Nations.</a:t>
            </a:r>
            <a:endParaRPr lang="ro-MD"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133: </a:t>
            </a:r>
            <a:r>
              <a:rPr lang="en-US" sz="2200" dirty="0">
                <a:latin typeface="Times New Roman" panose="02020603050405020304" pitchFamily="18" charset="0"/>
                <a:cs typeface="Times New Roman" panose="02020603050405020304" pitchFamily="18" charset="0"/>
              </a:rPr>
              <a:t>The Organization of American States shall enjoy in the territory of each Member such legal capacity, privileges, and immunities as are necessary for the exercise of its functions and the accomplishment of its purposes.</a:t>
            </a:r>
            <a:endParaRPr lang="ro-MD"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134: </a:t>
            </a:r>
            <a:r>
              <a:rPr lang="en-US" sz="2200" dirty="0">
                <a:latin typeface="Times New Roman" panose="02020603050405020304" pitchFamily="18" charset="0"/>
                <a:cs typeface="Times New Roman" panose="02020603050405020304" pitchFamily="18" charset="0"/>
              </a:rPr>
              <a:t>The representatives of the Member States on the organs of the Organization, the personnel of their delegations, as well as the Secretary General and the Assistant Secretary General shall enjoy the privileges and immunities corresponding to their positions and necessary for the independent performance of their duties.</a:t>
            </a:r>
            <a:endParaRPr lang="ro-MD"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59EF346A-2F46-7EC8-14F0-A56657164A97}"/>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49AAD30A-75BC-89BC-DD27-FD085B1E1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8F3B027-EE73-BE2F-C326-6CAAD3D5CC16}"/>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EDC7E31-6DDB-D458-A3A1-82066BB08FBD}"/>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DBC04AF-0DFA-53EA-6D5D-02D4CF5E7F29}"/>
              </a:ext>
            </a:extLst>
          </p:cNvPr>
          <p:cNvSpPr txBox="1"/>
          <p:nvPr/>
        </p:nvSpPr>
        <p:spPr>
          <a:xfrm>
            <a:off x="4054168" y="3718677"/>
            <a:ext cx="7493819" cy="2800767"/>
          </a:xfrm>
          <a:prstGeom prst="rect">
            <a:avLst/>
          </a:prstGeom>
          <a:noFill/>
        </p:spPr>
        <p:txBody>
          <a:bodyPr wrap="square">
            <a:spAutoFit/>
          </a:bodyPr>
          <a:lstStyle/>
          <a:p>
            <a:pPr marL="342900" indent="-342900">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136: </a:t>
            </a:r>
            <a:r>
              <a:rPr lang="en-US" sz="2200" dirty="0">
                <a:latin typeface="Times New Roman" panose="02020603050405020304" pitchFamily="18" charset="0"/>
                <a:cs typeface="Times New Roman" panose="02020603050405020304" pitchFamily="18" charset="0"/>
              </a:rPr>
              <a:t>Correspondence of the Organization of American States, including printed matter and parcels, bearing</a:t>
            </a:r>
            <a:r>
              <a:rPr lang="ro-MD"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frank thereof, shall be carried free of charge in the mails of the Member States.</a:t>
            </a:r>
          </a:p>
          <a:p>
            <a:pPr marL="342900" indent="-342900">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137: T</a:t>
            </a:r>
            <a:r>
              <a:rPr lang="en-US" sz="2200" dirty="0">
                <a:latin typeface="Times New Roman" panose="02020603050405020304" pitchFamily="18" charset="0"/>
                <a:cs typeface="Times New Roman" panose="02020603050405020304" pitchFamily="18" charset="0"/>
              </a:rPr>
              <a:t>he Organization of American States does not allow any restriction based on race, creed, or sex, with</a:t>
            </a:r>
          </a:p>
          <a:p>
            <a:pPr marL="342900" indent="-3429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respect to eligibility to participate in the activities of the Organization and to hold positions therein</a:t>
            </a:r>
            <a:r>
              <a:rPr lang="ro-MD" sz="22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6EDDDEF1-E53D-3C4B-BB2E-BCEAD3A80CCF}"/>
              </a:ext>
            </a:extLst>
          </p:cNvPr>
          <p:cNvSpPr txBox="1"/>
          <p:nvPr/>
        </p:nvSpPr>
        <p:spPr>
          <a:xfrm>
            <a:off x="4818626" y="6427111"/>
            <a:ext cx="1181509" cy="430887"/>
          </a:xfrm>
          <a:prstGeom prst="rect">
            <a:avLst/>
          </a:prstGeom>
          <a:noFill/>
        </p:spPr>
        <p:txBody>
          <a:bodyPr wrap="square">
            <a:spAutoFit/>
          </a:bodyPr>
          <a:lstStyle/>
          <a:p>
            <a:pPr marL="342900" indent="-342900">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Etc.</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07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E6681-BA22-0F74-33FB-45CC341D98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123E3-AADA-028E-105E-2CA102EFDF58}"/>
              </a:ext>
            </a:extLst>
          </p:cNvPr>
          <p:cNvSpPr>
            <a:spLocks noGrp="1"/>
          </p:cNvSpPr>
          <p:nvPr>
            <p:ph idx="1"/>
          </p:nvPr>
        </p:nvSpPr>
        <p:spPr>
          <a:xfrm>
            <a:off x="516798" y="291936"/>
            <a:ext cx="7301322" cy="2692728"/>
          </a:xfrm>
        </p:spPr>
        <p:txBody>
          <a:bodyPr>
            <a:normAutofit/>
          </a:bodyPr>
          <a:lstStyle/>
          <a:p>
            <a:pPr>
              <a:buFont typeface="Wingdings" panose="05000000000000000000" pitchFamily="2" charset="2"/>
              <a:buChar char="§"/>
            </a:pPr>
            <a:r>
              <a:rPr lang="ro-MD" dirty="0">
                <a:latin typeface="Times New Roman" panose="02020603050405020304" pitchFamily="18" charset="0"/>
                <a:cs typeface="Times New Roman" panose="02020603050405020304" pitchFamily="18" charset="0"/>
              </a:rPr>
              <a:t>Datează de la Prima Conferință Internațională a Statelor Americane desfășurată la Washington, D.C., SUA între 1889-1890;</a:t>
            </a:r>
          </a:p>
        </p:txBody>
      </p:sp>
      <p:sp>
        <p:nvSpPr>
          <p:cNvPr id="4" name="Right Triangle 3">
            <a:extLst>
              <a:ext uri="{FF2B5EF4-FFF2-40B4-BE49-F238E27FC236}">
                <a16:creationId xmlns:a16="http://schemas.microsoft.com/office/drawing/2014/main" id="{91027185-1EF9-A75A-92CA-6A9CEC3357E0}"/>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1FCA237E-07EA-F5A5-73EB-2BBAA30FD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CD5E0BD-7288-3E94-6A3A-C27535A35264}"/>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undefined">
            <a:extLst>
              <a:ext uri="{FF2B5EF4-FFF2-40B4-BE49-F238E27FC236}">
                <a16:creationId xmlns:a16="http://schemas.microsoft.com/office/drawing/2014/main" id="{989EDEEB-40E4-056F-B57E-3C5BB7F20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652" y="1"/>
            <a:ext cx="3276599" cy="32765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210D150-2693-E7FD-50BF-F3EF48665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909" y="3276600"/>
            <a:ext cx="4909344" cy="362064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76DC9DA6-6605-2029-EA67-3C5001A4F81F}"/>
              </a:ext>
            </a:extLst>
          </p:cNvPr>
          <p:cNvSpPr txBox="1">
            <a:spLocks/>
          </p:cNvSpPr>
          <p:nvPr/>
        </p:nvSpPr>
        <p:spPr>
          <a:xfrm>
            <a:off x="1213941" y="1665216"/>
            <a:ext cx="5143351"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o-MD" dirty="0">
                <a:latin typeface="Times New Roman" panose="02020603050405020304" pitchFamily="18" charset="0"/>
                <a:cs typeface="Times New Roman" panose="02020603050405020304" pitchFamily="18" charset="0"/>
              </a:rPr>
              <a:t>Aceasta a dat naștere la Uniunea Internațională a Republicilor Americane reorganizată și redenumită ulterior în Uniunea Pan-Americană (1890-1910)</a:t>
            </a:r>
            <a:r>
              <a:rPr lang="en-US" dirty="0">
                <a:latin typeface="Times New Roman" panose="02020603050405020304" pitchFamily="18" charset="0"/>
                <a:cs typeface="Times New Roman" panose="02020603050405020304" pitchFamily="18" charset="0"/>
              </a:rPr>
              <a:t>.</a:t>
            </a:r>
            <a:endParaRPr lang="ro-M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69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B53FC-B26D-6CEF-1F69-23FA2860971A}"/>
              </a:ext>
            </a:extLst>
          </p:cNvPr>
          <p:cNvSpPr>
            <a:spLocks noGrp="1"/>
          </p:cNvSpPr>
          <p:nvPr>
            <p:ph idx="1"/>
          </p:nvPr>
        </p:nvSpPr>
        <p:spPr>
          <a:xfrm>
            <a:off x="1072535" y="212056"/>
            <a:ext cx="4868608" cy="3540029"/>
          </a:xfrm>
        </p:spPr>
        <p:txBody>
          <a:bodyPr>
            <a:normAutofit fontScale="92500" lnSpcReduction="10000"/>
          </a:bodyPr>
          <a:lstStyle/>
          <a:p>
            <a:pPr>
              <a:buFont typeface="Wingdings" panose="05000000000000000000" pitchFamily="2" charset="2"/>
              <a:buChar char="§"/>
            </a:pPr>
            <a:r>
              <a:rPr lang="ro-MD" dirty="0">
                <a:latin typeface="Times New Roman" panose="02020603050405020304" pitchFamily="18" charset="0"/>
                <a:cs typeface="Times New Roman" panose="02020603050405020304" pitchFamily="18" charset="0"/>
              </a:rPr>
              <a:t>Organizație internațională guvernamentală regională; </a:t>
            </a:r>
          </a:p>
          <a:p>
            <a:pPr>
              <a:buFont typeface="Wingdings" panose="05000000000000000000" pitchFamily="2" charset="2"/>
              <a:buChar char="§"/>
            </a:pPr>
            <a:r>
              <a:rPr lang="ro-MD" dirty="0">
                <a:latin typeface="Times New Roman" panose="02020603050405020304" pitchFamily="18" charset="0"/>
                <a:cs typeface="Times New Roman" panose="02020603050405020304" pitchFamily="18" charset="0"/>
              </a:rPr>
              <a:t>A evoluat din Uniunea Pan-Americană;</a:t>
            </a:r>
          </a:p>
          <a:p>
            <a:pPr>
              <a:buFont typeface="Wingdings" panose="05000000000000000000" pitchFamily="2" charset="2"/>
              <a:buChar char="§"/>
            </a:pPr>
            <a:r>
              <a:rPr lang="ro-MD" dirty="0">
                <a:latin typeface="Times New Roman" panose="02020603050405020304" pitchFamily="18" charset="0"/>
                <a:cs typeface="Times New Roman" panose="02020603050405020304" pitchFamily="18" charset="0"/>
              </a:rPr>
              <a:t>Fondată în 1948 prin semnarea Cartei OSA la Bogotá, Columbia;</a:t>
            </a:r>
          </a:p>
          <a:p>
            <a:pPr>
              <a:buFont typeface="Wingdings" panose="05000000000000000000" pitchFamily="2" charset="2"/>
              <a:buChar char="§"/>
            </a:pPr>
            <a:r>
              <a:rPr lang="ro-MD" dirty="0">
                <a:latin typeface="Times New Roman" panose="02020603050405020304" pitchFamily="18" charset="0"/>
                <a:cs typeface="Times New Roman" panose="02020603050405020304" pitchFamily="18" charset="0"/>
              </a:rPr>
              <a:t>Capătă personalitate juridică în 1951 prin intrarea în vigoare a Cartei OS</a:t>
            </a:r>
            <a:r>
              <a:rPr lang="en-US" dirty="0">
                <a:latin typeface="Times New Roman" panose="02020603050405020304" pitchFamily="18" charset="0"/>
                <a:cs typeface="Times New Roman" panose="02020603050405020304" pitchFamily="18" charset="0"/>
              </a:rPr>
              <a:t>A</a:t>
            </a:r>
            <a:r>
              <a:rPr lang="ro-MD"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462452B2-0F70-E868-4050-E2506B2B433F}"/>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79DD58B1-D0D7-B956-51FF-00882EA51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1D8E117-40AB-70A9-41CD-531F97AF2342}"/>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al of the Organization of American States on a blue background.">
            <a:extLst>
              <a:ext uri="{FF2B5EF4-FFF2-40B4-BE49-F238E27FC236}">
                <a16:creationId xmlns:a16="http://schemas.microsoft.com/office/drawing/2014/main" id="{F8F90060-FDE5-4F76-8039-159B0EDA0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143" y="0"/>
            <a:ext cx="5474109" cy="310591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DD85FB8-2210-E13A-9C6D-FC00F2BB1EEC}"/>
              </a:ext>
            </a:extLst>
          </p:cNvPr>
          <p:cNvSpPr txBox="1">
            <a:spLocks/>
          </p:cNvSpPr>
          <p:nvPr/>
        </p:nvSpPr>
        <p:spPr>
          <a:xfrm>
            <a:off x="5941143" y="3317970"/>
            <a:ext cx="4868608" cy="3540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o-MD" dirty="0">
                <a:latin typeface="Times New Roman" panose="02020603050405020304" pitchFamily="18" charset="0"/>
                <a:cs typeface="Times New Roman" panose="02020603050405020304" pitchFamily="18" charset="0"/>
              </a:rPr>
              <a:t>Ulterior, au fost încheiate:</a:t>
            </a:r>
          </a:p>
          <a:p>
            <a:r>
              <a:rPr lang="ro-MD" dirty="0">
                <a:latin typeface="Times New Roman" panose="02020603050405020304" pitchFamily="18" charset="0"/>
                <a:cs typeface="Times New Roman" panose="02020603050405020304" pitchFamily="18" charset="0"/>
              </a:rPr>
              <a:t>Protocolul de la Buenos Aires, </a:t>
            </a:r>
          </a:p>
          <a:p>
            <a:r>
              <a:rPr lang="ro-MD" dirty="0">
                <a:latin typeface="Times New Roman" panose="02020603050405020304" pitchFamily="18" charset="0"/>
                <a:cs typeface="Times New Roman" panose="02020603050405020304" pitchFamily="18" charset="0"/>
              </a:rPr>
              <a:t>Protocolul de la Cartagena de Indias, </a:t>
            </a:r>
          </a:p>
          <a:p>
            <a:r>
              <a:rPr lang="ro-MD" dirty="0">
                <a:latin typeface="Times New Roman" panose="02020603050405020304" pitchFamily="18" charset="0"/>
                <a:cs typeface="Times New Roman" panose="02020603050405020304" pitchFamily="18" charset="0"/>
              </a:rPr>
              <a:t>Protocolul de la Managua și </a:t>
            </a:r>
          </a:p>
          <a:p>
            <a:r>
              <a:rPr lang="ro-MD" dirty="0">
                <a:latin typeface="Times New Roman" panose="02020603050405020304" pitchFamily="18" charset="0"/>
                <a:cs typeface="Times New Roman" panose="02020603050405020304" pitchFamily="18" charset="0"/>
              </a:rPr>
              <a:t>Protocolul de la Washington</a:t>
            </a:r>
          </a:p>
        </p:txBody>
      </p:sp>
    </p:spTree>
    <p:extLst>
      <p:ext uri="{BB962C8B-B14F-4D97-AF65-F5344CB8AC3E}">
        <p14:creationId xmlns:p14="http://schemas.microsoft.com/office/powerpoint/2010/main" val="423227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C420A4-7359-E98C-17C8-538EAD21D08F}"/>
              </a:ext>
            </a:extLst>
          </p:cNvPr>
          <p:cNvSpPr/>
          <p:nvPr/>
        </p:nvSpPr>
        <p:spPr>
          <a:xfrm>
            <a:off x="0" y="-2"/>
            <a:ext cx="2453149" cy="685800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677DB-EE8D-4D10-10F4-5ADB57AFBF85}"/>
              </a:ext>
            </a:extLst>
          </p:cNvPr>
          <p:cNvSpPr>
            <a:spLocks noGrp="1"/>
          </p:cNvSpPr>
          <p:nvPr>
            <p:ph type="title"/>
          </p:nvPr>
        </p:nvSpPr>
        <p:spPr/>
        <p:txBody>
          <a:bodyPr/>
          <a:lstStyle/>
          <a:p>
            <a:endParaRPr lang="en-US"/>
          </a:p>
        </p:txBody>
      </p:sp>
      <p:sp>
        <p:nvSpPr>
          <p:cNvPr id="4" name="Right Triangle 3">
            <a:extLst>
              <a:ext uri="{FF2B5EF4-FFF2-40B4-BE49-F238E27FC236}">
                <a16:creationId xmlns:a16="http://schemas.microsoft.com/office/drawing/2014/main" id="{39810636-BE6D-B1B8-4847-7D76215FDE8B}"/>
              </a:ext>
            </a:extLst>
          </p:cNvPr>
          <p:cNvSpPr/>
          <p:nvPr/>
        </p:nvSpPr>
        <p:spPr>
          <a:xfrm>
            <a:off x="-2" y="4483510"/>
            <a:ext cx="2453149" cy="237448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1F5E7F13-3CFD-7402-5526-650196056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30" y="5678129"/>
            <a:ext cx="1017638" cy="10176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97ADCE2-0268-1239-0BFD-3EED09401059}"/>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880BF3E-4F63-997F-D361-E45461C812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0689" y="0"/>
            <a:ext cx="6286499" cy="6858000"/>
          </a:xfrm>
        </p:spPr>
      </p:pic>
      <p:sp>
        <p:nvSpPr>
          <p:cNvPr id="10" name="Rectangle 9">
            <a:extLst>
              <a:ext uri="{FF2B5EF4-FFF2-40B4-BE49-F238E27FC236}">
                <a16:creationId xmlns:a16="http://schemas.microsoft.com/office/drawing/2014/main" id="{6169F0D6-E2D7-6600-0B3F-DF69BE049E69}"/>
              </a:ext>
            </a:extLst>
          </p:cNvPr>
          <p:cNvSpPr/>
          <p:nvPr/>
        </p:nvSpPr>
        <p:spPr>
          <a:xfrm>
            <a:off x="8734731" y="0"/>
            <a:ext cx="2680521"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94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2C3EB-CFA0-F604-2DB1-C9C1D4A849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A1A91-28C7-20E8-FE06-3AF886EDC312}"/>
              </a:ext>
            </a:extLst>
          </p:cNvPr>
          <p:cNvSpPr>
            <a:spLocks noGrp="1"/>
          </p:cNvSpPr>
          <p:nvPr>
            <p:ph idx="1"/>
          </p:nvPr>
        </p:nvSpPr>
        <p:spPr>
          <a:xfrm>
            <a:off x="1304617" y="3087493"/>
            <a:ext cx="9582765" cy="683012"/>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Motto: “</a:t>
            </a:r>
            <a:r>
              <a:rPr lang="ro-MD" sz="3200" dirty="0">
                <a:latin typeface="Times New Roman" panose="02020603050405020304" pitchFamily="18" charset="0"/>
                <a:cs typeface="Times New Roman" panose="02020603050405020304" pitchFamily="18" charset="0"/>
              </a:rPr>
              <a:t>Democrație pentru pace, securitate și dezvoltare</a:t>
            </a:r>
            <a:r>
              <a:rPr lang="en-US" sz="3200" dirty="0">
                <a:latin typeface="Times New Roman" panose="02020603050405020304" pitchFamily="18" charset="0"/>
                <a:cs typeface="Times New Roman" panose="02020603050405020304" pitchFamily="18" charset="0"/>
              </a:rPr>
              <a:t>”</a:t>
            </a:r>
          </a:p>
        </p:txBody>
      </p:sp>
      <p:sp>
        <p:nvSpPr>
          <p:cNvPr id="4" name="Right Triangle 3">
            <a:extLst>
              <a:ext uri="{FF2B5EF4-FFF2-40B4-BE49-F238E27FC236}">
                <a16:creationId xmlns:a16="http://schemas.microsoft.com/office/drawing/2014/main" id="{66B92761-1D73-A531-9BC9-0E82551DD231}"/>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BBD4C534-8830-51A0-AEFC-56B738F56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F3CB38-8A73-ED67-0AC4-2639CE5857AB}"/>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3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584A0-8BBB-A0E2-A565-3BCAB92342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6E10B-2932-5C31-DE5D-A9C519761ED3}"/>
              </a:ext>
            </a:extLst>
          </p:cNvPr>
          <p:cNvSpPr>
            <a:spLocks noGrp="1"/>
          </p:cNvSpPr>
          <p:nvPr>
            <p:ph idx="1"/>
          </p:nvPr>
        </p:nvSpPr>
        <p:spPr>
          <a:xfrm>
            <a:off x="2101594" y="1575055"/>
            <a:ext cx="7301322" cy="2955988"/>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1: </a:t>
            </a:r>
            <a:r>
              <a:rPr lang="en-US" sz="2200" dirty="0">
                <a:latin typeface="Times New Roman" panose="02020603050405020304" pitchFamily="18" charset="0"/>
                <a:cs typeface="Times New Roman" panose="02020603050405020304" pitchFamily="18" charset="0"/>
              </a:rPr>
              <a:t>“The American States establish by this Charter the international organization that they have developed to achieve an order of peace and justice, to promote their solidarity, to strengthen their collaboration, and to defend their sovereignty, their territorial integrity, and their independence. Within the United Nations, the Organization of American States is a regional agency.</a:t>
            </a:r>
            <a:endParaRPr lang="ro-MD"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533F81C9-F377-4460-EDE2-9918ADBDC208}"/>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C78AAA15-A5EB-0E89-BBFB-679BE91CE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26EC76A-2D8E-4451-1C19-7109E1570595}"/>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1B4050B-8FB3-0290-C52F-0BD968A44BB3}"/>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212589F-1B2B-3CC4-47CF-9E084990739F}"/>
              </a:ext>
            </a:extLst>
          </p:cNvPr>
          <p:cNvSpPr txBox="1"/>
          <p:nvPr/>
        </p:nvSpPr>
        <p:spPr>
          <a:xfrm>
            <a:off x="3657523" y="3751689"/>
            <a:ext cx="6681074" cy="1785104"/>
          </a:xfrm>
          <a:prstGeom prst="rect">
            <a:avLst/>
          </a:prstGeom>
          <a:noFill/>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The Organization of American States has no powers other than those expressly conferred upon it by this Charter, none of whose provisions authorizes it to intervene in matters that are within the internal jurisdiction of the Member States.”</a:t>
            </a:r>
            <a:endParaRPr lang="ro-MD"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53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FCE70-8A6E-9D8C-DD1E-495672B84C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5B50F-CF53-C1AC-D445-FFD8FD9D4A93}"/>
              </a:ext>
            </a:extLst>
          </p:cNvPr>
          <p:cNvSpPr>
            <a:spLocks noGrp="1"/>
          </p:cNvSpPr>
          <p:nvPr>
            <p:ph idx="1"/>
          </p:nvPr>
        </p:nvSpPr>
        <p:spPr>
          <a:xfrm>
            <a:off x="899652" y="974551"/>
            <a:ext cx="3834526" cy="2955988"/>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a:t>
            </a:r>
            <a:r>
              <a:rPr lang="en-US" sz="2200" dirty="0">
                <a:latin typeface="Times New Roman" panose="02020603050405020304" pitchFamily="18" charset="0"/>
                <a:cs typeface="Times New Roman" panose="02020603050405020304" pitchFamily="18" charset="0"/>
              </a:rPr>
              <a:t>2: “The Organization of American States, in order to put into practice the principles on which it is founded and to fulfill its regional obligations under the Charter of the United Nations, proclaims the following essential purposes:</a:t>
            </a:r>
            <a:endParaRPr lang="ro-MD"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56A7BB44-BE85-D100-0022-9A717814905B}"/>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2C0F960D-2BAF-0EA0-EC1F-6C7C8772F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B5530E1-3EF0-CB29-D389-B383197A5B33}"/>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93884DD-DF98-BC3D-27E8-8127ED3D8FA8}"/>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BFFF4DD-3080-9B75-2294-02A3020E323B}"/>
              </a:ext>
            </a:extLst>
          </p:cNvPr>
          <p:cNvSpPr txBox="1"/>
          <p:nvPr/>
        </p:nvSpPr>
        <p:spPr>
          <a:xfrm>
            <a:off x="4734178" y="333137"/>
            <a:ext cx="6681074" cy="6524863"/>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a) To strengthen the peace and security of the continent; </a:t>
            </a:r>
          </a:p>
          <a:p>
            <a:r>
              <a:rPr lang="en-US" sz="2200" dirty="0">
                <a:latin typeface="Times New Roman" panose="02020603050405020304" pitchFamily="18" charset="0"/>
                <a:cs typeface="Times New Roman" panose="02020603050405020304" pitchFamily="18" charset="0"/>
              </a:rPr>
              <a:t>b) To promote and consolidate representative democracy, with due respect for the principle of nonintervention; </a:t>
            </a:r>
          </a:p>
          <a:p>
            <a:r>
              <a:rPr lang="en-US" sz="2200" dirty="0">
                <a:latin typeface="Times New Roman" panose="02020603050405020304" pitchFamily="18" charset="0"/>
                <a:cs typeface="Times New Roman" panose="02020603050405020304" pitchFamily="18" charset="0"/>
              </a:rPr>
              <a:t>c) To prevent possible causes of difficulties and to ensure the pacific settlement of disputes that may arise among the Member States; </a:t>
            </a:r>
          </a:p>
          <a:p>
            <a:r>
              <a:rPr lang="en-US" sz="2200" dirty="0">
                <a:latin typeface="Times New Roman" panose="02020603050405020304" pitchFamily="18" charset="0"/>
                <a:cs typeface="Times New Roman" panose="02020603050405020304" pitchFamily="18" charset="0"/>
              </a:rPr>
              <a:t>d) To provide for common action on the part of those States in the event of aggression; </a:t>
            </a:r>
          </a:p>
          <a:p>
            <a:r>
              <a:rPr lang="en-US" sz="2200" dirty="0">
                <a:latin typeface="Times New Roman" panose="02020603050405020304" pitchFamily="18" charset="0"/>
                <a:cs typeface="Times New Roman" panose="02020603050405020304" pitchFamily="18" charset="0"/>
              </a:rPr>
              <a:t>e) To seek the solution of political, juridical, and economic problems that may arise among them; </a:t>
            </a:r>
          </a:p>
          <a:p>
            <a:r>
              <a:rPr lang="en-US" sz="2200" dirty="0">
                <a:latin typeface="Times New Roman" panose="02020603050405020304" pitchFamily="18" charset="0"/>
                <a:cs typeface="Times New Roman" panose="02020603050405020304" pitchFamily="18" charset="0"/>
              </a:rPr>
              <a:t>f) To promote, by cooperative action, their economic, social, and cultural development; </a:t>
            </a:r>
          </a:p>
          <a:p>
            <a:r>
              <a:rPr lang="en-US" sz="2200" dirty="0">
                <a:latin typeface="Times New Roman" panose="02020603050405020304" pitchFamily="18" charset="0"/>
                <a:cs typeface="Times New Roman" panose="02020603050405020304" pitchFamily="18" charset="0"/>
              </a:rPr>
              <a:t>g) To eradicate extreme poverty, which constitutes an obstacle to the full democratic development of the peoples of the hemisphere; and </a:t>
            </a:r>
          </a:p>
          <a:p>
            <a:r>
              <a:rPr lang="en-US" sz="2200" dirty="0">
                <a:latin typeface="Times New Roman" panose="02020603050405020304" pitchFamily="18" charset="0"/>
                <a:cs typeface="Times New Roman" panose="02020603050405020304" pitchFamily="18" charset="0"/>
              </a:rPr>
              <a:t>h) To achieve an effective limitation of conventional weapons that will make it possible to devote the largest amount of resources to the economic and social development of the Member States.”</a:t>
            </a:r>
            <a:endParaRPr lang="ro-MD"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20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F62A8-4E91-A5E6-72AD-603FD6AC4B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95F382-6E21-CD60-BA1A-1603D8A31CF3}"/>
              </a:ext>
            </a:extLst>
          </p:cNvPr>
          <p:cNvSpPr>
            <a:spLocks noGrp="1"/>
          </p:cNvSpPr>
          <p:nvPr>
            <p:ph idx="1"/>
          </p:nvPr>
        </p:nvSpPr>
        <p:spPr>
          <a:xfrm>
            <a:off x="786322" y="1312124"/>
            <a:ext cx="3586014" cy="1075475"/>
          </a:xfrm>
        </p:spPr>
        <p:txBody>
          <a:bodyPr>
            <a:noAutofit/>
          </a:bodyPr>
          <a:lstStyle/>
          <a:p>
            <a:pPr>
              <a:buFont typeface="Wingdings" panose="05000000000000000000" pitchFamily="2" charset="2"/>
              <a:buChar char="§"/>
            </a:pPr>
            <a:r>
              <a:rPr lang="ro-MD" sz="2200" dirty="0">
                <a:latin typeface="Times New Roman" panose="02020603050405020304" pitchFamily="18" charset="0"/>
                <a:cs typeface="Times New Roman" panose="02020603050405020304" pitchFamily="18" charset="0"/>
              </a:rPr>
              <a:t>Art. 3: </a:t>
            </a:r>
            <a:r>
              <a:rPr lang="en-US" sz="2200" dirty="0">
                <a:latin typeface="Times New Roman" panose="02020603050405020304" pitchFamily="18" charset="0"/>
                <a:cs typeface="Times New Roman" panose="02020603050405020304" pitchFamily="18" charset="0"/>
              </a:rPr>
              <a:t>“The American States reaffirm the following principles:</a:t>
            </a:r>
            <a:endParaRPr lang="ro-MD" sz="2200" dirty="0">
              <a:latin typeface="Times New Roman" panose="02020603050405020304" pitchFamily="18" charset="0"/>
              <a:cs typeface="Times New Roman" panose="02020603050405020304" pitchFamily="18" charset="0"/>
            </a:endParaRPr>
          </a:p>
        </p:txBody>
      </p:sp>
      <p:sp>
        <p:nvSpPr>
          <p:cNvPr id="4" name="Right Triangle 3">
            <a:extLst>
              <a:ext uri="{FF2B5EF4-FFF2-40B4-BE49-F238E27FC236}">
                <a16:creationId xmlns:a16="http://schemas.microsoft.com/office/drawing/2014/main" id="{DB9329FA-6996-ADB7-9A79-3AE7CB01681E}"/>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612ACE29-EAEB-5E98-EEB9-AE23E1946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658E9D-1923-2A6E-2DA3-4DCC51401347}"/>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788699B-0926-D66E-F9B8-C3526B4C45FB}"/>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4135B3D-904F-58D5-5F72-EE2284BADAE6}"/>
              </a:ext>
            </a:extLst>
          </p:cNvPr>
          <p:cNvSpPr txBox="1"/>
          <p:nvPr/>
        </p:nvSpPr>
        <p:spPr>
          <a:xfrm>
            <a:off x="4734178" y="333137"/>
            <a:ext cx="6681074" cy="6524863"/>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a) International law is the standard of conduct of States in their reciprocal relations; </a:t>
            </a:r>
          </a:p>
          <a:p>
            <a:r>
              <a:rPr lang="en-US" sz="2200" dirty="0">
                <a:latin typeface="Times New Roman" panose="02020603050405020304" pitchFamily="18" charset="0"/>
                <a:cs typeface="Times New Roman" panose="02020603050405020304" pitchFamily="18" charset="0"/>
              </a:rPr>
              <a:t>b) International order consists essentially of respect for the personality, sovereignty, and independence of States, and the faithful fulfillment of obligations derived from treaties and other sources of international law; </a:t>
            </a:r>
          </a:p>
          <a:p>
            <a:r>
              <a:rPr lang="en-US" sz="2200" dirty="0">
                <a:latin typeface="Times New Roman" panose="02020603050405020304" pitchFamily="18" charset="0"/>
                <a:cs typeface="Times New Roman" panose="02020603050405020304" pitchFamily="18" charset="0"/>
              </a:rPr>
              <a:t>c) Good faith shall govern the relations between States; </a:t>
            </a:r>
          </a:p>
          <a:p>
            <a:r>
              <a:rPr lang="en-US" sz="2200" dirty="0">
                <a:latin typeface="Times New Roman" panose="02020603050405020304" pitchFamily="18" charset="0"/>
                <a:cs typeface="Times New Roman" panose="02020603050405020304" pitchFamily="18" charset="0"/>
              </a:rPr>
              <a:t>d) The solidarity of the American States and the high aims which are sought through it require the political organization of those States on the basis of the effective exercise of representative democracy; </a:t>
            </a:r>
          </a:p>
          <a:p>
            <a:r>
              <a:rPr lang="en-US" sz="2200" dirty="0">
                <a:latin typeface="Times New Roman" panose="02020603050405020304" pitchFamily="18" charset="0"/>
                <a:cs typeface="Times New Roman" panose="02020603050405020304" pitchFamily="18" charset="0"/>
              </a:rPr>
              <a:t>e) Every State has the right to choose, without external interference, its political, economic, and social system and to organize itself in the way best suited to it, and has the duty to abstain from intervening in the affairs of another State. Subject to the foregoing, the American States shall cooperate fully among themselves, independently of the nature of their political, economic, and social systems; </a:t>
            </a:r>
            <a:endParaRPr lang="ro-MD"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40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F1F7-2CEB-4316-6D76-F77C3EF1497B}"/>
            </a:ext>
          </a:extLst>
        </p:cNvPr>
        <p:cNvGrpSpPr/>
        <p:nvPr/>
      </p:nvGrpSpPr>
      <p:grpSpPr>
        <a:xfrm>
          <a:off x="0" y="0"/>
          <a:ext cx="0" cy="0"/>
          <a:chOff x="0" y="0"/>
          <a:chExt cx="0" cy="0"/>
        </a:xfrm>
      </p:grpSpPr>
      <p:sp>
        <p:nvSpPr>
          <p:cNvPr id="4" name="Right Triangle 3">
            <a:extLst>
              <a:ext uri="{FF2B5EF4-FFF2-40B4-BE49-F238E27FC236}">
                <a16:creationId xmlns:a16="http://schemas.microsoft.com/office/drawing/2014/main" id="{E092C5EC-B0B0-EAC8-79AB-F36DE6DA8A2D}"/>
              </a:ext>
            </a:extLst>
          </p:cNvPr>
          <p:cNvSpPr/>
          <p:nvPr/>
        </p:nvSpPr>
        <p:spPr>
          <a:xfrm>
            <a:off x="-1" y="2387600"/>
            <a:ext cx="4896466" cy="4470399"/>
          </a:xfrm>
          <a:prstGeom prst="r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lem of">
            <a:extLst>
              <a:ext uri="{FF2B5EF4-FFF2-40B4-BE49-F238E27FC236}">
                <a16:creationId xmlns:a16="http://schemas.microsoft.com/office/drawing/2014/main" id="{5E49DE5F-5B61-0332-01B0-657F448F5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 y="4308168"/>
            <a:ext cx="2387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D4C7696-63E5-44D7-38E5-626A6CBDF712}"/>
              </a:ext>
            </a:extLst>
          </p:cNvPr>
          <p:cNvSpPr/>
          <p:nvPr/>
        </p:nvSpPr>
        <p:spPr>
          <a:xfrm>
            <a:off x="11415252" y="0"/>
            <a:ext cx="776748" cy="685799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D145A1F-3633-9A6C-7071-DD4F91ADAA6A}"/>
              </a:ext>
            </a:extLst>
          </p:cNvPr>
          <p:cNvSpPr>
            <a:spLocks noGrp="1"/>
          </p:cNvSpPr>
          <p:nvPr>
            <p:ph type="title"/>
          </p:nvPr>
        </p:nvSpPr>
        <p:spPr>
          <a:xfrm>
            <a:off x="191729" y="162232"/>
            <a:ext cx="2937387" cy="720879"/>
          </a:xfrm>
        </p:spPr>
        <p:txBody>
          <a:bodyPr>
            <a:normAutofit/>
          </a:bodyPr>
          <a:lstStyle/>
          <a:p>
            <a:r>
              <a:rPr lang="en-US" sz="4000" dirty="0">
                <a:latin typeface="Times New Roman" panose="02020603050405020304" pitchFamily="18" charset="0"/>
                <a:cs typeface="Times New Roman" panose="02020603050405020304" pitchFamily="18" charset="0"/>
              </a:rPr>
              <a:t>Carta</a:t>
            </a:r>
            <a:r>
              <a:rPr lang="ro-MD" sz="4000" dirty="0">
                <a:latin typeface="Times New Roman" panose="02020603050405020304" pitchFamily="18" charset="0"/>
                <a:cs typeface="Times New Roman" panose="02020603050405020304" pitchFamily="18" charset="0"/>
              </a:rPr>
              <a:t> OSA</a:t>
            </a:r>
            <a:endParaRPr lang="en-US" sz="4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DF34491-0856-CBA8-7FC5-500D8B16BC5D}"/>
              </a:ext>
            </a:extLst>
          </p:cNvPr>
          <p:cNvSpPr txBox="1"/>
          <p:nvPr/>
        </p:nvSpPr>
        <p:spPr>
          <a:xfrm>
            <a:off x="4815322" y="86850"/>
            <a:ext cx="6681074" cy="686341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g) The American States condemn war of aggression: victory does not give rights; </a:t>
            </a:r>
          </a:p>
          <a:p>
            <a:r>
              <a:rPr lang="en-US" sz="2200" dirty="0">
                <a:latin typeface="Times New Roman" panose="02020603050405020304" pitchFamily="18" charset="0"/>
                <a:cs typeface="Times New Roman" panose="02020603050405020304" pitchFamily="18" charset="0"/>
              </a:rPr>
              <a:t>h) An act of aggression against one American State is an act of aggression against all the other American States; </a:t>
            </a:r>
          </a:p>
          <a:p>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Controversies of an international character arising between two or more American States shall be settled by peaceful procedures; </a:t>
            </a:r>
          </a:p>
          <a:p>
            <a:r>
              <a:rPr lang="en-US" sz="2200" dirty="0">
                <a:latin typeface="Times New Roman" panose="02020603050405020304" pitchFamily="18" charset="0"/>
                <a:cs typeface="Times New Roman" panose="02020603050405020304" pitchFamily="18" charset="0"/>
              </a:rPr>
              <a:t>j) Social justice and social security are bases of lasting peace; </a:t>
            </a:r>
          </a:p>
          <a:p>
            <a:r>
              <a:rPr lang="en-US" sz="2200" dirty="0">
                <a:latin typeface="Times New Roman" panose="02020603050405020304" pitchFamily="18" charset="0"/>
                <a:cs typeface="Times New Roman" panose="02020603050405020304" pitchFamily="18" charset="0"/>
              </a:rPr>
              <a:t>k) Economic cooperation is essential to the common welfare and prosperity of the peoples of the continent; </a:t>
            </a:r>
          </a:p>
          <a:p>
            <a:r>
              <a:rPr lang="en-US" sz="2200" dirty="0">
                <a:latin typeface="Times New Roman" panose="02020603050405020304" pitchFamily="18" charset="0"/>
                <a:cs typeface="Times New Roman" panose="02020603050405020304" pitchFamily="18" charset="0"/>
              </a:rPr>
              <a:t>l) The American States proclaim the fundamental rights of the individual without distinction as to race, nationality, creed, or sex; </a:t>
            </a:r>
          </a:p>
          <a:p>
            <a:r>
              <a:rPr lang="en-US" sz="2200" dirty="0">
                <a:latin typeface="Times New Roman" panose="02020603050405020304" pitchFamily="18" charset="0"/>
                <a:cs typeface="Times New Roman" panose="02020603050405020304" pitchFamily="18" charset="0"/>
              </a:rPr>
              <a:t>m) The spiritual unity of the continent is based on respect for the cultural values of the American countries and requires their close cooperation for the high purposes of civilization; </a:t>
            </a:r>
          </a:p>
          <a:p>
            <a:r>
              <a:rPr lang="en-US" sz="2200" dirty="0">
                <a:latin typeface="Times New Roman" panose="02020603050405020304" pitchFamily="18" charset="0"/>
                <a:cs typeface="Times New Roman" panose="02020603050405020304" pitchFamily="18" charset="0"/>
              </a:rPr>
              <a:t>n) The education of peoples should be directed toward justice, freedom, and peace.”</a:t>
            </a:r>
            <a:endParaRPr lang="ro-MD" sz="2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0452506-3F77-997D-D1E6-7FEF558B58D8}"/>
              </a:ext>
            </a:extLst>
          </p:cNvPr>
          <p:cNvSpPr txBox="1"/>
          <p:nvPr/>
        </p:nvSpPr>
        <p:spPr>
          <a:xfrm>
            <a:off x="1959078" y="810894"/>
            <a:ext cx="2937387" cy="3477875"/>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f) The elimination of extreme poverty is an essential part of the promotion and consolidation of representative democracy and is the common and shared responsibility of the American States; </a:t>
            </a:r>
          </a:p>
        </p:txBody>
      </p:sp>
    </p:spTree>
    <p:extLst>
      <p:ext uri="{BB962C8B-B14F-4D97-AF65-F5344CB8AC3E}">
        <p14:creationId xmlns:p14="http://schemas.microsoft.com/office/powerpoint/2010/main" val="2591245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1655</TotalTime>
  <Words>2200</Words>
  <Application>Microsoft Office PowerPoint</Application>
  <PresentationFormat>Ecran lat</PresentationFormat>
  <Paragraphs>129</Paragraphs>
  <Slides>18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18</vt:i4>
      </vt:variant>
    </vt:vector>
  </HeadingPairs>
  <TitlesOfParts>
    <vt:vector size="24" baseType="lpstr">
      <vt:lpstr>Arial</vt:lpstr>
      <vt:lpstr>Calibri</vt:lpstr>
      <vt:lpstr>Calibri Light</vt:lpstr>
      <vt:lpstr>Times New Roman</vt:lpstr>
      <vt:lpstr>Wingdings</vt:lpstr>
      <vt:lpstr>Office Theme</vt:lpstr>
      <vt:lpstr>Organizația Statelor Americane (OSA)</vt:lpstr>
      <vt:lpstr>Prezentare PowerPoint</vt:lpstr>
      <vt:lpstr>Prezentare PowerPoint</vt:lpstr>
      <vt:lpstr>Prezentare PowerPoint</vt:lpstr>
      <vt:lpstr>Prezentare PowerPoint</vt:lpstr>
      <vt:lpstr>Carta OSA</vt:lpstr>
      <vt:lpstr>Carta OSA</vt:lpstr>
      <vt:lpstr>Carta OSA</vt:lpstr>
      <vt:lpstr>Carta OSA</vt:lpstr>
      <vt:lpstr>Carta OSA</vt:lpstr>
      <vt:lpstr>Carta OSA</vt:lpstr>
      <vt:lpstr>Carta OSA</vt:lpstr>
      <vt:lpstr>Carta OSA</vt:lpstr>
      <vt:lpstr>Carta OSA</vt:lpstr>
      <vt:lpstr>Carta OSA</vt:lpstr>
      <vt:lpstr>Carta OSA</vt:lpstr>
      <vt:lpstr>Carta OSA</vt:lpstr>
      <vt:lpstr>Carta OSA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Organizația Statelor Americane (OSA)</dc:title>
  <dc:creator>User</dc:creator>
  <cp:lastModifiedBy>Olga Dorul</cp:lastModifiedBy>
  <cp:revision>7</cp:revision>
  <dcterms:created xsi:type="dcterms:W3CDTF">2025-11-05T15:23:46Z</dcterms:created>
  <dcterms:modified xsi:type="dcterms:W3CDTF">2025-11-30T16:10:20Z</dcterms:modified>
</cp:coreProperties>
</file>