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93" r:id="rId9"/>
    <p:sldId id="277" r:id="rId10"/>
    <p:sldId id="296" r:id="rId11"/>
    <p:sldId id="278" r:id="rId12"/>
    <p:sldId id="280" r:id="rId13"/>
    <p:sldId id="281" r:id="rId14"/>
    <p:sldId id="282" r:id="rId15"/>
    <p:sldId id="283" r:id="rId16"/>
    <p:sldId id="285" r:id="rId17"/>
    <p:sldId id="287" r:id="rId18"/>
    <p:sldId id="288" r:id="rId19"/>
    <p:sldId id="289" r:id="rId20"/>
    <p:sldId id="290" r:id="rId21"/>
    <p:sldId id="291" r:id="rId22"/>
    <p:sldId id="292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personal%20pronoun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possessive%20pronoun" TargetMode="External"/><Relationship Id="rId2" Type="http://schemas.openxmlformats.org/officeDocument/2006/relationships/hyperlink" Target="https://www.merriam-webster.com/dictionary/interrogativ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erriam-webster.com/dictionary/subordinate%20clause" TargetMode="External"/><Relationship Id="rId5" Type="http://schemas.openxmlformats.org/officeDocument/2006/relationships/hyperlink" Target="https://www.merriam-webster.com/dictionary/relative" TargetMode="External"/><Relationship Id="rId4" Type="http://schemas.openxmlformats.org/officeDocument/2006/relationships/hyperlink" Target="https://www.merriam-webster.com/dictionary/demonstrativ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possessive" TargetMode="External"/><Relationship Id="rId2" Type="http://schemas.openxmlformats.org/officeDocument/2006/relationships/hyperlink" Target="https://www.merriam-webster.com/dictionary/reflexive%20pronoun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merriam-webster.com/dictionary/indefinite" TargetMode="External"/><Relationship Id="rId4" Type="http://schemas.openxmlformats.org/officeDocument/2006/relationships/hyperlink" Target="https://www.merriam-webster.com/dictionary/adjectiv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0FB-3446-458D-B418-9FDA6D477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563" y="3227682"/>
            <a:ext cx="7766936" cy="1646302"/>
          </a:xfrm>
        </p:spPr>
        <p:txBody>
          <a:bodyPr/>
          <a:lstStyle/>
          <a:p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r>
              <a:rPr lang="en-US" dirty="0"/>
              <a:t>Using</a:t>
            </a:r>
            <a:br>
              <a:rPr lang="en-US" sz="1400" dirty="0"/>
            </a:br>
            <a:r>
              <a:rPr lang="en-US" sz="11500" dirty="0"/>
              <a:t>PRONOUNS</a:t>
            </a:r>
            <a:br>
              <a:rPr lang="en-US" sz="11500" dirty="0"/>
            </a:br>
            <a:r>
              <a:rPr lang="en-US" sz="6600" dirty="0"/>
              <a:t>correctly</a:t>
            </a:r>
            <a:endParaRPr lang="ro-RO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DB780-3547-4915-A440-500B1D2E2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563" y="5302584"/>
            <a:ext cx="7766936" cy="1096899"/>
          </a:xfrm>
        </p:spPr>
        <p:txBody>
          <a:bodyPr>
            <a:normAutofit/>
          </a:bodyPr>
          <a:lstStyle/>
          <a:p>
            <a:r>
              <a:rPr lang="en-US" sz="2800" dirty="0"/>
              <a:t>PhD </a:t>
            </a:r>
            <a:r>
              <a:rPr lang="en-US" sz="2800" dirty="0" err="1"/>
              <a:t>Dorina</a:t>
            </a:r>
            <a:r>
              <a:rPr lang="en-US" sz="2800" dirty="0"/>
              <a:t> </a:t>
            </a:r>
            <a:r>
              <a:rPr lang="en-US" sz="2800" dirty="0" err="1"/>
              <a:t>Macovei</a:t>
            </a:r>
            <a:endParaRPr lang="ro-RO" sz="2800" dirty="0"/>
          </a:p>
        </p:txBody>
      </p:sp>
    </p:spTree>
    <p:extLst>
      <p:ext uri="{BB962C8B-B14F-4D97-AF65-F5344CB8AC3E}">
        <p14:creationId xmlns:p14="http://schemas.microsoft.com/office/powerpoint/2010/main" val="1830043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61062B-EC87-4D30-A198-E41C9865E0F8}"/>
              </a:ext>
            </a:extLst>
          </p:cNvPr>
          <p:cNvSpPr/>
          <p:nvPr/>
        </p:nvSpPr>
        <p:spPr>
          <a:xfrm>
            <a:off x="526471" y="982176"/>
            <a:ext cx="943956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USE THE NOMINATIVE CASE FOR A PREDICATE NOMINATIVE</a:t>
            </a:r>
          </a:p>
          <a:p>
            <a:r>
              <a:rPr lang="en-US" sz="2400" dirty="0"/>
              <a:t> A </a:t>
            </a:r>
            <a:r>
              <a:rPr lang="en-US" sz="2400" dirty="0">
                <a:solidFill>
                  <a:schemeClr val="accent5"/>
                </a:solidFill>
              </a:rPr>
              <a:t>predicate nominative </a:t>
            </a:r>
            <a:r>
              <a:rPr lang="en-US" sz="2400" dirty="0"/>
              <a:t>- a noun or pronoun that follows a linking verb and identifies or renames the subject. A linking verb connects a subject to a word that renames it.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accent2"/>
                </a:solidFill>
              </a:rPr>
              <a:t>The salesman of the month was (I, me).</a:t>
            </a:r>
          </a:p>
          <a:p>
            <a:endParaRPr lang="en-US" sz="2400" dirty="0">
              <a:solidFill>
                <a:schemeClr val="accent2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o-RO" altLang="ro-RO" sz="2400" dirty="0">
                <a:latin typeface="+mj-lt"/>
              </a:rPr>
              <a:t>Formal: 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The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salesman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of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the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month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was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I.</a:t>
            </a:r>
            <a:endParaRPr lang="ro-RO" altLang="ro-RO" sz="2400" dirty="0">
              <a:solidFill>
                <a:schemeClr val="accent2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o-RO" altLang="ro-RO" sz="2400" dirty="0">
                <a:latin typeface="+mj-lt"/>
              </a:rPr>
              <a:t>Common: 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The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salesman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of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the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month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was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ro-RO" altLang="ro-RO" sz="2400" i="1" dirty="0" err="1">
                <a:solidFill>
                  <a:schemeClr val="accent2"/>
                </a:solidFill>
                <a:latin typeface="+mj-lt"/>
              </a:rPr>
              <a:t>me</a:t>
            </a:r>
            <a:r>
              <a:rPr lang="ro-RO" altLang="ro-RO" sz="2400" i="1" dirty="0">
                <a:solidFill>
                  <a:schemeClr val="accent2"/>
                </a:solidFill>
                <a:latin typeface="+mj-lt"/>
              </a:rPr>
              <a:t>.</a:t>
            </a:r>
            <a:endParaRPr lang="ro-RO" altLang="ro-RO" sz="2400" dirty="0">
              <a:solidFill>
                <a:schemeClr val="accent2"/>
              </a:solidFill>
              <a:latin typeface="+mj-lt"/>
            </a:endParaRPr>
          </a:p>
          <a:p>
            <a:endParaRPr lang="en-US" sz="2400" b="1" dirty="0"/>
          </a:p>
          <a:p>
            <a:r>
              <a:rPr lang="en-US" sz="2400" b="1" dirty="0"/>
              <a:t>Conclusion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Use </a:t>
            </a:r>
            <a:r>
              <a:rPr lang="en-US" sz="2400" b="1" dirty="0"/>
              <a:t>“</a:t>
            </a:r>
            <a:r>
              <a:rPr lang="en-US" sz="2400" b="1" dirty="0">
                <a:solidFill>
                  <a:schemeClr val="accent2"/>
                </a:solidFill>
              </a:rPr>
              <a:t>was I</a:t>
            </a:r>
            <a:r>
              <a:rPr lang="en-US" sz="2400" b="1" dirty="0"/>
              <a:t>”</a:t>
            </a:r>
            <a:r>
              <a:rPr lang="en-US" sz="2400" dirty="0"/>
              <a:t> in formal, academic settings.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Use </a:t>
            </a:r>
            <a:r>
              <a:rPr lang="en-US" sz="2400" b="1" dirty="0"/>
              <a:t>“</a:t>
            </a:r>
            <a:r>
              <a:rPr lang="en-US" sz="2400" b="1" dirty="0">
                <a:solidFill>
                  <a:schemeClr val="accent2"/>
                </a:solidFill>
              </a:rPr>
              <a:t>was me</a:t>
            </a:r>
            <a:r>
              <a:rPr lang="en-US" sz="2400" b="1" dirty="0"/>
              <a:t>”</a:t>
            </a:r>
            <a:r>
              <a:rPr lang="en-US" sz="2400" dirty="0"/>
              <a:t> in casual speech — it’s widely accepted and understood. </a:t>
            </a:r>
          </a:p>
        </p:txBody>
      </p:sp>
    </p:spTree>
    <p:extLst>
      <p:ext uri="{BB962C8B-B14F-4D97-AF65-F5344CB8AC3E}">
        <p14:creationId xmlns:p14="http://schemas.microsoft.com/office/powerpoint/2010/main" val="132937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357945-DB19-4004-B9E5-2CFEA8732018}"/>
              </a:ext>
            </a:extLst>
          </p:cNvPr>
          <p:cNvSpPr/>
          <p:nvPr/>
        </p:nvSpPr>
        <p:spPr>
          <a:xfrm>
            <a:off x="1154097" y="2077375"/>
            <a:ext cx="79899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When you list two or more subjects, always put </a:t>
            </a:r>
            <a:r>
              <a:rPr lang="en-US" sz="3200" b="1" dirty="0"/>
              <a:t>yourself</a:t>
            </a:r>
            <a:r>
              <a:rPr lang="en-US" sz="3200" dirty="0"/>
              <a:t> last.</a:t>
            </a:r>
          </a:p>
          <a:p>
            <a:pPr algn="ctr"/>
            <a:endParaRPr lang="en-US" sz="3200" dirty="0">
              <a:solidFill>
                <a:schemeClr val="accent2"/>
              </a:solidFill>
            </a:endParaRPr>
          </a:p>
          <a:p>
            <a:pPr algn="ctr"/>
            <a:r>
              <a:rPr lang="en-US" sz="3200" dirty="0">
                <a:solidFill>
                  <a:schemeClr val="accent2"/>
                </a:solidFill>
              </a:rPr>
              <a:t>“Father and I” </a:t>
            </a:r>
          </a:p>
          <a:p>
            <a:pPr algn="ctr"/>
            <a:r>
              <a:rPr lang="en-US" sz="3200" strike="sngStrike" dirty="0"/>
              <a:t> “I and Father”</a:t>
            </a:r>
            <a:endParaRPr lang="ro-RO" sz="3200" strike="sngStrik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DD0C9D-CDEA-48C0-9143-4552CC26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Quick Tip</a:t>
            </a:r>
            <a:br>
              <a:rPr lang="en-US" dirty="0"/>
            </a:b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708758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20F1-2CF1-481F-AF31-B8831D8BA68E}"/>
              </a:ext>
            </a:extLst>
          </p:cNvPr>
          <p:cNvSpPr/>
          <p:nvPr/>
        </p:nvSpPr>
        <p:spPr>
          <a:xfrm>
            <a:off x="270934" y="1354753"/>
            <a:ext cx="94272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1. Use the objective case to show a </a:t>
            </a:r>
            <a:r>
              <a:rPr lang="en-US" sz="2400" dirty="0">
                <a:solidFill>
                  <a:srgbClr val="FF0000"/>
                </a:solidFill>
              </a:rPr>
              <a:t>direct object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A </a:t>
            </a:r>
            <a:r>
              <a:rPr lang="en-US" sz="2400" dirty="0">
                <a:solidFill>
                  <a:srgbClr val="FF0000"/>
                </a:solidFill>
              </a:rPr>
              <a:t>direct object </a:t>
            </a:r>
            <a:r>
              <a:rPr lang="en-US" sz="2400" dirty="0"/>
              <a:t>is a </a:t>
            </a:r>
            <a:r>
              <a:rPr lang="en-US" sz="2400" dirty="0">
                <a:solidFill>
                  <a:srgbClr val="FF0000"/>
                </a:solidFill>
              </a:rPr>
              <a:t>noun or pronoun that receives the action</a:t>
            </a:r>
            <a:r>
              <a:rPr lang="en-US" sz="2400" dirty="0"/>
              <a:t>.</a:t>
            </a:r>
          </a:p>
          <a:p>
            <a:r>
              <a:rPr lang="en-US" sz="2400" dirty="0">
                <a:solidFill>
                  <a:srgbClr val="92D050"/>
                </a:solidFill>
              </a:rPr>
              <a:t>	</a:t>
            </a:r>
          </a:p>
          <a:p>
            <a:r>
              <a:rPr lang="en-US" sz="2400" dirty="0">
                <a:solidFill>
                  <a:srgbClr val="92D050"/>
                </a:solidFill>
              </a:rPr>
              <a:t>	John’s suit no longer fits (</a:t>
            </a:r>
            <a:r>
              <a:rPr lang="en-US" sz="2400" b="1" i="1" dirty="0">
                <a:solidFill>
                  <a:srgbClr val="92D050"/>
                </a:solidFill>
              </a:rPr>
              <a:t>he, him</a:t>
            </a:r>
            <a:r>
              <a:rPr lang="en-US" sz="2400" dirty="0">
                <a:solidFill>
                  <a:srgbClr val="92D050"/>
                </a:solidFill>
              </a:rPr>
              <a:t>).</a:t>
            </a:r>
          </a:p>
          <a:p>
            <a:r>
              <a:rPr lang="en-US" sz="2400" dirty="0"/>
              <a:t>	Answer: </a:t>
            </a:r>
            <a:r>
              <a:rPr lang="en-US" sz="2400" dirty="0">
                <a:solidFill>
                  <a:srgbClr val="92D050"/>
                </a:solidFill>
              </a:rPr>
              <a:t>John’s suit no longer fits </a:t>
            </a:r>
            <a:r>
              <a:rPr lang="en-US" sz="2400" b="1" i="1" u="sng" dirty="0">
                <a:solidFill>
                  <a:srgbClr val="92D050"/>
                </a:solidFill>
              </a:rPr>
              <a:t>him</a:t>
            </a:r>
            <a:r>
              <a:rPr lang="en-US" sz="2400" dirty="0">
                <a:solidFill>
                  <a:srgbClr val="92D050"/>
                </a:solidFill>
              </a:rPr>
              <a:t>.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>
                <a:solidFill>
                  <a:srgbClr val="92D050"/>
                </a:solidFill>
              </a:rPr>
              <a:t>(</a:t>
            </a:r>
            <a:r>
              <a:rPr lang="en-US" sz="2400" b="1" i="1" dirty="0">
                <a:solidFill>
                  <a:srgbClr val="92D050"/>
                </a:solidFill>
              </a:rPr>
              <a:t>Who, Whom</a:t>
            </a:r>
            <a:r>
              <a:rPr lang="en-US" sz="2400" dirty="0">
                <a:solidFill>
                  <a:srgbClr val="92D050"/>
                </a:solidFill>
              </a:rPr>
              <a:t>) did she finally invite to the dinner party?</a:t>
            </a:r>
          </a:p>
          <a:p>
            <a:r>
              <a:rPr lang="en-US" sz="2400" dirty="0"/>
              <a:t>	Answer: “</a:t>
            </a:r>
            <a:r>
              <a:rPr lang="en-US" sz="2400" b="1" i="1" u="sng" dirty="0">
                <a:solidFill>
                  <a:srgbClr val="92D050"/>
                </a:solidFill>
              </a:rPr>
              <a:t>Whom</a:t>
            </a:r>
            <a:r>
              <a:rPr lang="en-US" sz="2400" dirty="0">
                <a:solidFill>
                  <a:srgbClr val="92D050"/>
                </a:solidFill>
              </a:rPr>
              <a:t> did she finally invite to the dinner party?” </a:t>
            </a:r>
          </a:p>
          <a:p>
            <a:r>
              <a:rPr lang="en-US" sz="2400" dirty="0">
                <a:solidFill>
                  <a:srgbClr val="92D050"/>
                </a:solidFill>
              </a:rPr>
              <a:t>	(</a:t>
            </a:r>
            <a:r>
              <a:rPr lang="en-US" sz="2400" i="1" dirty="0">
                <a:solidFill>
                  <a:srgbClr val="92D050"/>
                </a:solidFill>
              </a:rPr>
              <a:t>She</a:t>
            </a:r>
            <a:r>
              <a:rPr lang="en-US" sz="2400" dirty="0"/>
              <a:t> is the subject, the person doing the action)</a:t>
            </a:r>
          </a:p>
          <a:p>
            <a:pPr algn="r"/>
            <a:endParaRPr lang="en-US" sz="2400" dirty="0"/>
          </a:p>
          <a:p>
            <a:pPr algn="r"/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</a:rPr>
              <a:t>Who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did you invite? (Who </a:t>
            </a:r>
            <a:r>
              <a:rPr lang="en-US" sz="2400" dirty="0"/>
              <a:t>is also accepted in normal conversation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  </a:t>
            </a:r>
            <a:endParaRPr lang="ro-RO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C4A493-14F2-4349-86E1-F4B497215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Objective Case</a:t>
            </a:r>
            <a:br>
              <a:rPr lang="en-US" dirty="0"/>
            </a:b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1539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26DFD-A936-47A7-9990-3F0A8D37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Quick Tip</a:t>
            </a:r>
            <a:endParaRPr lang="ro-RO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2863EF-6A72-43E1-8E5E-9262B7453B32}"/>
              </a:ext>
            </a:extLst>
          </p:cNvPr>
          <p:cNvSpPr/>
          <p:nvPr/>
        </p:nvSpPr>
        <p:spPr>
          <a:xfrm>
            <a:off x="773470" y="1860904"/>
            <a:ext cx="84666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When you have a pronoun combined with a noun (such as </a:t>
            </a:r>
            <a:r>
              <a:rPr lang="en-US" sz="2400" dirty="0">
                <a:solidFill>
                  <a:srgbClr val="FF0000"/>
                </a:solidFill>
              </a:rPr>
              <a:t>we guests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us guests</a:t>
            </a:r>
            <a:r>
              <a:rPr lang="en-US" sz="2400" dirty="0"/>
              <a:t>), </a:t>
            </a:r>
            <a:r>
              <a:rPr lang="en-US" sz="2400" dirty="0">
                <a:solidFill>
                  <a:srgbClr val="00B0F0"/>
                </a:solidFill>
              </a:rPr>
              <a:t>try the sentence without the noun!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You can usually “hear” which pronoun sounds right.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92D050"/>
                </a:solidFill>
              </a:rPr>
              <a:t>It is always a pleasure for </a:t>
            </a:r>
            <a:r>
              <a:rPr lang="en-US" sz="2400" dirty="0">
                <a:solidFill>
                  <a:srgbClr val="FF0000"/>
                </a:solidFill>
              </a:rPr>
              <a:t>we/</a:t>
            </a:r>
            <a:r>
              <a:rPr lang="en-US" sz="2400" i="1" dirty="0">
                <a:solidFill>
                  <a:srgbClr val="FF0000"/>
                </a:solidFill>
              </a:rPr>
              <a:t>us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u="sng" dirty="0">
                <a:solidFill>
                  <a:srgbClr val="92D050"/>
                </a:solidFill>
              </a:rPr>
              <a:t>guests</a:t>
            </a:r>
            <a:r>
              <a:rPr lang="en-US" sz="2400" dirty="0">
                <a:solidFill>
                  <a:srgbClr val="92D050"/>
                </a:solidFill>
              </a:rPr>
              <a:t> to attend their party. </a:t>
            </a:r>
          </a:p>
          <a:p>
            <a:endParaRPr lang="en-US" sz="2400" dirty="0">
              <a:solidFill>
                <a:srgbClr val="92D050"/>
              </a:solidFill>
            </a:endParaRPr>
          </a:p>
          <a:p>
            <a:r>
              <a:rPr lang="en-US" sz="2400" dirty="0">
                <a:solidFill>
                  <a:srgbClr val="92D050"/>
                </a:solidFill>
              </a:rPr>
              <a:t>It is always a pleasure for </a:t>
            </a:r>
            <a:r>
              <a:rPr lang="en-US" sz="2400" b="1" i="1" u="sng" dirty="0">
                <a:solidFill>
                  <a:srgbClr val="92D050"/>
                </a:solidFill>
              </a:rPr>
              <a:t>us</a:t>
            </a:r>
            <a:r>
              <a:rPr lang="en-US" sz="2400" dirty="0">
                <a:solidFill>
                  <a:srgbClr val="92D050"/>
                </a:solidFill>
              </a:rPr>
              <a:t> to attend their party. </a:t>
            </a:r>
          </a:p>
          <a:p>
            <a:r>
              <a:rPr lang="en-US" sz="2400" strike="sngStrike" dirty="0">
                <a:solidFill>
                  <a:srgbClr val="92D050"/>
                </a:solidFill>
              </a:rPr>
              <a:t>It is always a pleasure for </a:t>
            </a:r>
            <a:r>
              <a:rPr lang="en-US" sz="2400" strike="sngStrike" dirty="0">
                <a:solidFill>
                  <a:srgbClr val="FF0000"/>
                </a:solidFill>
              </a:rPr>
              <a:t>we</a:t>
            </a:r>
            <a:r>
              <a:rPr lang="en-US" sz="2400" strike="sngStrike" dirty="0">
                <a:solidFill>
                  <a:srgbClr val="92D050"/>
                </a:solidFill>
              </a:rPr>
              <a:t> to attend their party.</a:t>
            </a:r>
          </a:p>
          <a:p>
            <a:endParaRPr lang="en-US" sz="2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139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A66FD68-0241-4C4F-8924-C924AA6A18CF}"/>
              </a:ext>
            </a:extLst>
          </p:cNvPr>
          <p:cNvSpPr/>
          <p:nvPr/>
        </p:nvSpPr>
        <p:spPr>
          <a:xfrm>
            <a:off x="712845" y="740454"/>
            <a:ext cx="91793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2. Use the objective case to show an </a:t>
            </a:r>
            <a:r>
              <a:rPr lang="en-US" sz="2000" dirty="0">
                <a:solidFill>
                  <a:srgbClr val="FF0000"/>
                </a:solidFill>
              </a:rPr>
              <a:t>indirect object</a:t>
            </a:r>
            <a:r>
              <a:rPr lang="en-US" sz="2000" dirty="0"/>
              <a:t>.</a:t>
            </a:r>
          </a:p>
          <a:p>
            <a:r>
              <a:rPr lang="en-US" sz="2000" dirty="0"/>
              <a:t>An indirect object tells to or for whom something is done. You can tell a word is an indirect object if you can insert </a:t>
            </a:r>
            <a:r>
              <a:rPr lang="en-US" sz="2000" dirty="0">
                <a:solidFill>
                  <a:srgbClr val="FF0000"/>
                </a:solidFill>
              </a:rPr>
              <a:t>TO</a:t>
            </a:r>
            <a:r>
              <a:rPr lang="en-US" sz="2000" dirty="0"/>
              <a:t> or </a:t>
            </a:r>
            <a:r>
              <a:rPr lang="en-US" sz="2000" dirty="0">
                <a:solidFill>
                  <a:srgbClr val="FF0000"/>
                </a:solidFill>
              </a:rPr>
              <a:t>FOR</a:t>
            </a:r>
            <a:r>
              <a:rPr lang="en-US" sz="2000" dirty="0"/>
              <a:t> before it without changing the meaning:</a:t>
            </a:r>
          </a:p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“The book gave (to) my boss and (to) me some new strategies.”</a:t>
            </a:r>
          </a:p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The bill gave (we, us) a shock.</a:t>
            </a:r>
          </a:p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Answer: The bill gave </a:t>
            </a:r>
            <a:r>
              <a:rPr lang="en-US" sz="2000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us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 shock.</a:t>
            </a:r>
          </a:p>
          <a:p>
            <a:endParaRPr lang="en-US" sz="2000" dirty="0"/>
          </a:p>
          <a:p>
            <a:r>
              <a:rPr lang="en-US" sz="2000" dirty="0"/>
              <a:t>3. Use the objective case for the </a:t>
            </a:r>
            <a:r>
              <a:rPr lang="en-US" sz="2000" dirty="0">
                <a:solidFill>
                  <a:srgbClr val="FF0000"/>
                </a:solidFill>
              </a:rPr>
              <a:t>object of a preposition</a:t>
            </a:r>
            <a:r>
              <a:rPr lang="en-US" sz="2000" dirty="0"/>
              <a:t>.</a:t>
            </a:r>
          </a:p>
          <a:p>
            <a:r>
              <a:rPr lang="en-US" sz="2000" dirty="0"/>
              <a:t>Remember that a preposition is a small word that links a noun or a pronoun following it to another word in the sentence.</a:t>
            </a:r>
          </a:p>
          <a:p>
            <a:r>
              <a:rPr lang="en-US" sz="2000" dirty="0"/>
              <a:t>	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Sit by (I, me).</a:t>
            </a:r>
          </a:p>
          <a:p>
            <a:r>
              <a:rPr lang="en-US" sz="2000" dirty="0"/>
              <a:t>	Answer: The pronoun is the object of the preposition </a:t>
            </a:r>
            <a:r>
              <a:rPr lang="en-US" sz="2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</a:t>
            </a:r>
            <a:r>
              <a:rPr lang="en-US" sz="2000" dirty="0"/>
              <a:t>, so the sentence reads:</a:t>
            </a:r>
          </a:p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“Sit by </a:t>
            </a:r>
            <a:r>
              <a:rPr lang="en-US" sz="2000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.”</a:t>
            </a:r>
            <a:endParaRPr lang="ro-RO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22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163E-FB8B-4F44-B088-232D7F59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3274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the Possessive Case</a:t>
            </a:r>
            <a:br>
              <a:rPr lang="en-US" dirty="0"/>
            </a:b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B2F038-A7E0-4937-8B5F-B31DDC9AD222}"/>
              </a:ext>
            </a:extLst>
          </p:cNvPr>
          <p:cNvSpPr/>
          <p:nvPr/>
        </p:nvSpPr>
        <p:spPr>
          <a:xfrm>
            <a:off x="615189" y="1242874"/>
            <a:ext cx="859666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Use the possessive case to show </a:t>
            </a:r>
            <a:r>
              <a:rPr lang="en-US" dirty="0">
                <a:solidFill>
                  <a:srgbClr val="FF0000"/>
                </a:solidFill>
              </a:rPr>
              <a:t>ownership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	The child refused to admit that the sweater was (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her’s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, hers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).</a:t>
            </a:r>
          </a:p>
          <a:p>
            <a:r>
              <a:rPr lang="en-US" dirty="0"/>
              <a:t>	Answer: </a:t>
            </a:r>
            <a:r>
              <a:rPr lang="en-US" b="1" i="1" u="sng" dirty="0">
                <a:solidFill>
                  <a:schemeClr val="accent2">
                    <a:lumMod val="75000"/>
                  </a:schemeClr>
                </a:solidFill>
              </a:rPr>
              <a:t>Hers</a:t>
            </a:r>
            <a:r>
              <a:rPr lang="en-US" dirty="0"/>
              <a:t> is the correct spelling (to express ownership: belonging to her) 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“The child refused to admit that the sweater was </a:t>
            </a:r>
            <a:r>
              <a:rPr lang="en-US" b="1" i="1" u="sng" dirty="0">
                <a:solidFill>
                  <a:schemeClr val="accent2">
                    <a:lumMod val="75000"/>
                  </a:schemeClr>
                </a:solidFill>
              </a:rPr>
              <a:t>hers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.”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/>
              <a:t>2. Use the possessive case </a:t>
            </a:r>
            <a:r>
              <a:rPr lang="en-US" dirty="0">
                <a:solidFill>
                  <a:srgbClr val="FF0000"/>
                </a:solidFill>
              </a:rPr>
              <a:t>before gerunds</a:t>
            </a:r>
            <a:r>
              <a:rPr lang="en-US" dirty="0"/>
              <a:t>.</a:t>
            </a:r>
          </a:p>
          <a:p>
            <a:r>
              <a:rPr lang="en-US" dirty="0"/>
              <a:t>A gerund acts as a noun.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	(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You, Your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) walking in the rain didn’t cause your cold.</a:t>
            </a:r>
          </a:p>
          <a:p>
            <a:r>
              <a:rPr lang="en-US" dirty="0"/>
              <a:t>	Answer: The gerund walking requires the possessive pronoun </a:t>
            </a:r>
            <a:r>
              <a:rPr lang="en-US" b="1" i="1" u="sng" dirty="0">
                <a:solidFill>
                  <a:schemeClr val="accent2">
                    <a:lumMod val="75000"/>
                  </a:schemeClr>
                </a:solidFill>
              </a:rPr>
              <a:t>your</a:t>
            </a:r>
            <a:r>
              <a:rPr 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</a:p>
          <a:p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“</a:t>
            </a:r>
            <a:r>
              <a:rPr lang="en-US" b="1" i="1" u="sng" dirty="0">
                <a:solidFill>
                  <a:schemeClr val="accent2">
                    <a:lumMod val="75000"/>
                  </a:schemeClr>
                </a:solidFill>
              </a:rPr>
              <a:t>Your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walking in the rain didn’t cause your cold.”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Do you mind (</a:t>
            </a:r>
            <a:r>
              <a:rPr lang="en-US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my, me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 borrowing your cell phone?</a:t>
            </a:r>
          </a:p>
          <a:p>
            <a:r>
              <a:rPr lang="en-US" dirty="0"/>
              <a:t>	Answer: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 you mind </a:t>
            </a:r>
            <a:r>
              <a:rPr 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my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borrowing your cell phone? (more formal)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		Do you mind </a:t>
            </a:r>
            <a:r>
              <a:rPr 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borrowing your cell phone? (more informal)</a:t>
            </a: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/>
              <a:t>3. Use some possessive pronouns alone to show </a:t>
            </a:r>
            <a:r>
              <a:rPr lang="en-US" dirty="0">
                <a:solidFill>
                  <a:srgbClr val="FF0000"/>
                </a:solidFill>
              </a:rPr>
              <a:t>ownership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This cell phone is </a:t>
            </a:r>
            <a:r>
              <a:rPr 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mine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not </a:t>
            </a:r>
            <a:r>
              <a:rPr 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yours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o-RO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4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6BEB9AD-D4EE-4B9C-82D6-4CEA5398DFE6}"/>
              </a:ext>
            </a:extLst>
          </p:cNvPr>
          <p:cNvSpPr/>
          <p:nvPr/>
        </p:nvSpPr>
        <p:spPr>
          <a:xfrm>
            <a:off x="914400" y="967666"/>
            <a:ext cx="8930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  <a:p>
            <a:r>
              <a:rPr lang="en-US" sz="2400" dirty="0"/>
              <a:t>2. Use -</a:t>
            </a:r>
            <a:r>
              <a:rPr lang="en-US" sz="2400" b="1" i="1" u="sng" dirty="0">
                <a:solidFill>
                  <a:srgbClr val="00B050"/>
                </a:solidFill>
              </a:rPr>
              <a:t>self</a:t>
            </a:r>
            <a:r>
              <a:rPr lang="en-US" sz="2400" dirty="0"/>
              <a:t> forms correctly with reflexive and intensive situations (reflexive pronouns reflect back to the subject or object)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	The child embarrassed </a:t>
            </a:r>
            <a:r>
              <a:rPr lang="en-US" sz="2400" b="1" i="1" u="sng" dirty="0">
                <a:solidFill>
                  <a:srgbClr val="00B050"/>
                </a:solidFill>
              </a:rPr>
              <a:t>himself</a:t>
            </a:r>
            <a:r>
              <a:rPr lang="en-US" sz="2400" dirty="0">
                <a:solidFill>
                  <a:srgbClr val="00B050"/>
                </a:solidFill>
              </a:rPr>
              <a:t>.</a:t>
            </a:r>
          </a:p>
          <a:p>
            <a:endParaRPr lang="en-US" sz="2400" dirty="0"/>
          </a:p>
          <a:p>
            <a:r>
              <a:rPr lang="en-US" sz="2400" dirty="0"/>
              <a:t>Reflexive pronouns are not preferred in place of subjects and objects.</a:t>
            </a:r>
          </a:p>
          <a:p>
            <a:r>
              <a:rPr lang="en-US" sz="2400" dirty="0">
                <a:solidFill>
                  <a:srgbClr val="00B050"/>
                </a:solidFill>
              </a:rPr>
              <a:t>	The boss and (</a:t>
            </a:r>
            <a:r>
              <a:rPr lang="en-US" sz="2400" b="1" i="1" dirty="0">
                <a:solidFill>
                  <a:srgbClr val="00B050"/>
                </a:solidFill>
              </a:rPr>
              <a:t>myself, I</a:t>
            </a:r>
            <a:r>
              <a:rPr lang="en-US" sz="2400" dirty="0">
                <a:solidFill>
                  <a:srgbClr val="00B050"/>
                </a:solidFill>
              </a:rPr>
              <a:t>) had a meeting.</a:t>
            </a:r>
          </a:p>
          <a:p>
            <a:r>
              <a:rPr lang="en-US" sz="2400" dirty="0"/>
              <a:t>	Answer: </a:t>
            </a:r>
            <a:r>
              <a:rPr lang="en-US" sz="2400" dirty="0">
                <a:solidFill>
                  <a:srgbClr val="00B050"/>
                </a:solidFill>
              </a:rPr>
              <a:t>“The boss and </a:t>
            </a:r>
            <a:r>
              <a:rPr lang="en-US" sz="2400" b="1" i="1" u="sng" dirty="0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had a meeting.”</a:t>
            </a:r>
            <a:endParaRPr lang="ro-RO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88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8282E7-83DF-45C0-99A5-803F5B9121CF}"/>
              </a:ext>
            </a:extLst>
          </p:cNvPr>
          <p:cNvSpPr/>
          <p:nvPr/>
        </p:nvSpPr>
        <p:spPr>
          <a:xfrm>
            <a:off x="834501" y="1384917"/>
            <a:ext cx="83094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● Use </a:t>
            </a:r>
            <a:r>
              <a:rPr lang="en-US" sz="2400" i="1" dirty="0"/>
              <a:t>who</a:t>
            </a:r>
            <a:r>
              <a:rPr lang="en-US" sz="2400" dirty="0"/>
              <a:t> or </a:t>
            </a:r>
            <a:r>
              <a:rPr lang="en-US" sz="2400" i="1" dirty="0"/>
              <a:t>whoever</a:t>
            </a:r>
            <a:r>
              <a:rPr lang="en-US" sz="2400" dirty="0"/>
              <a:t> when the pronoun is the subject of a verb.</a:t>
            </a:r>
          </a:p>
          <a:p>
            <a:r>
              <a:rPr lang="en-US" sz="2400" dirty="0">
                <a:solidFill>
                  <a:srgbClr val="00B050"/>
                </a:solidFill>
              </a:rPr>
              <a:t>	</a:t>
            </a:r>
            <a:r>
              <a:rPr lang="en-US" sz="2400" b="1" i="1" u="sng" dirty="0">
                <a:solidFill>
                  <a:srgbClr val="00B050"/>
                </a:solidFill>
              </a:rPr>
              <a:t>Who</a:t>
            </a:r>
            <a:r>
              <a:rPr lang="en-US" sz="2400" dirty="0">
                <a:solidFill>
                  <a:srgbClr val="00B050"/>
                </a:solidFill>
              </a:rPr>
              <a:t> won the Nobel Prize this year?</a:t>
            </a:r>
          </a:p>
          <a:p>
            <a:endParaRPr lang="en-US" sz="2400" dirty="0">
              <a:solidFill>
                <a:srgbClr val="00B050"/>
              </a:solidFill>
            </a:endParaRPr>
          </a:p>
          <a:p>
            <a:r>
              <a:rPr lang="en-US" sz="2400" dirty="0"/>
              <a:t>● Use </a:t>
            </a:r>
            <a:r>
              <a:rPr lang="en-US" sz="2400" i="1" dirty="0"/>
              <a:t>who</a:t>
            </a:r>
            <a:r>
              <a:rPr lang="en-US" sz="2400" dirty="0"/>
              <a:t> or </a:t>
            </a:r>
            <a:r>
              <a:rPr lang="en-US" sz="2400" i="1" dirty="0"/>
              <a:t>whoever</a:t>
            </a:r>
            <a:r>
              <a:rPr lang="en-US" sz="2400" dirty="0"/>
              <a:t> when the pronoun is the predicate nominative.</a:t>
            </a:r>
          </a:p>
          <a:p>
            <a:pPr lvl="1"/>
            <a:r>
              <a:rPr lang="en-US" sz="2400" dirty="0">
                <a:solidFill>
                  <a:srgbClr val="00B050"/>
                </a:solidFill>
              </a:rPr>
              <a:t>The winner was </a:t>
            </a:r>
            <a:r>
              <a:rPr lang="en-US" sz="2400" b="1" i="1" u="sng" dirty="0">
                <a:solidFill>
                  <a:srgbClr val="00B050"/>
                </a:solidFill>
              </a:rPr>
              <a:t>who</a:t>
            </a:r>
            <a:r>
              <a:rPr lang="en-US" sz="2400" dirty="0">
                <a:solidFill>
                  <a:srgbClr val="00B050"/>
                </a:solidFill>
              </a:rPr>
              <a:t>?</a:t>
            </a:r>
          </a:p>
          <a:p>
            <a:endParaRPr lang="en-US" sz="2400" dirty="0"/>
          </a:p>
          <a:p>
            <a:r>
              <a:rPr lang="en-US" sz="2400" dirty="0"/>
              <a:t>● Use </a:t>
            </a:r>
            <a:r>
              <a:rPr lang="en-US" sz="2400" i="1" dirty="0"/>
              <a:t>whom</a:t>
            </a:r>
            <a:r>
              <a:rPr lang="en-US" sz="2400" dirty="0"/>
              <a:t> or </a:t>
            </a:r>
            <a:r>
              <a:rPr lang="en-US" sz="2400" i="1" dirty="0"/>
              <a:t>whomever</a:t>
            </a:r>
            <a:r>
              <a:rPr lang="en-US" sz="2400" dirty="0"/>
              <a:t> when the pronoun is the direct object of a verb or the object of a preposition.</a:t>
            </a:r>
          </a:p>
          <a:p>
            <a:r>
              <a:rPr lang="en-US" sz="2400" dirty="0">
                <a:solidFill>
                  <a:srgbClr val="00B050"/>
                </a:solidFill>
              </a:rPr>
              <a:t>	</a:t>
            </a:r>
            <a:r>
              <a:rPr lang="en-US" sz="2400" b="1" i="1" u="sng" dirty="0">
                <a:solidFill>
                  <a:srgbClr val="00B050"/>
                </a:solidFill>
              </a:rPr>
              <a:t>Whom</a:t>
            </a:r>
            <a:r>
              <a:rPr lang="en-US" sz="2400" dirty="0">
                <a:solidFill>
                  <a:srgbClr val="00B050"/>
                </a:solidFill>
              </a:rPr>
              <a:t> did he fire this week?</a:t>
            </a:r>
            <a:endParaRPr lang="ro-RO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42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F2B18-5AFC-49E9-8B5B-3BC084603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417"/>
          </a:xfrm>
        </p:spPr>
        <p:txBody>
          <a:bodyPr/>
          <a:lstStyle/>
          <a:p>
            <a:r>
              <a:rPr lang="ro-RO" dirty="0" err="1"/>
              <a:t>Use</a:t>
            </a:r>
            <a:r>
              <a:rPr lang="ro-RO" dirty="0"/>
              <a:t> </a:t>
            </a:r>
            <a:r>
              <a:rPr lang="ro-RO" dirty="0" err="1"/>
              <a:t>Correct</a:t>
            </a:r>
            <a:r>
              <a:rPr lang="ro-RO" dirty="0"/>
              <a:t> </a:t>
            </a:r>
            <a:r>
              <a:rPr lang="ro-RO" dirty="0" err="1"/>
              <a:t>Pronoun</a:t>
            </a:r>
            <a:r>
              <a:rPr lang="ro-RO" dirty="0"/>
              <a:t> </a:t>
            </a:r>
            <a:r>
              <a:rPr lang="ro-RO" dirty="0" err="1"/>
              <a:t>Referenc</a:t>
            </a:r>
            <a:r>
              <a:rPr lang="en-US" dirty="0"/>
              <a:t>e</a:t>
            </a: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BFAD78-08DA-4DCA-9070-4F3D97DD01B0}"/>
              </a:ext>
            </a:extLst>
          </p:cNvPr>
          <p:cNvSpPr/>
          <p:nvPr/>
        </p:nvSpPr>
        <p:spPr>
          <a:xfrm>
            <a:off x="772357" y="1784412"/>
            <a:ext cx="89442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Last week, a wart appeared on my right thumb, and I want it removed.</a:t>
            </a:r>
          </a:p>
          <a:p>
            <a:r>
              <a:rPr lang="en-US" sz="2400" dirty="0"/>
              <a:t>(Are you removing the wart or the thumb?)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B050"/>
                </a:solidFill>
              </a:rPr>
              <a:t>Guilt and unkindness can be emotionally destructive to you and your friends. You must get rid of them.</a:t>
            </a:r>
          </a:p>
          <a:p>
            <a:r>
              <a:rPr lang="en-US" sz="2400" dirty="0"/>
              <a:t>(Are you getting rid of the guilt or your friends?)</a:t>
            </a:r>
          </a:p>
          <a:p>
            <a:endParaRPr lang="en-US" sz="2400" dirty="0"/>
          </a:p>
          <a:p>
            <a:r>
              <a:rPr lang="en-US" sz="2400" i="1" dirty="0">
                <a:solidFill>
                  <a:srgbClr val="FF0000"/>
                </a:solidFill>
              </a:rPr>
              <a:t>TIP</a:t>
            </a:r>
            <a:r>
              <a:rPr lang="en-US" sz="2400" dirty="0">
                <a:solidFill>
                  <a:srgbClr val="FF0000"/>
                </a:solidFill>
              </a:rPr>
              <a:t>!</a:t>
            </a:r>
          </a:p>
          <a:p>
            <a:endParaRPr lang="en-US" sz="2400" dirty="0"/>
          </a:p>
          <a:p>
            <a:r>
              <a:rPr lang="en-US" sz="2400" dirty="0"/>
              <a:t>1. A pronoun must clearly refer to a single ante</a:t>
            </a:r>
            <a:r>
              <a:rPr lang="en-US" sz="2400" dirty="0">
                <a:solidFill>
                  <a:srgbClr val="FF0000"/>
                </a:solidFill>
              </a:rPr>
              <a:t>ce</a:t>
            </a:r>
            <a:r>
              <a:rPr lang="en-US" sz="2400" dirty="0"/>
              <a:t>dent.</a:t>
            </a:r>
          </a:p>
          <a:p>
            <a:r>
              <a:rPr lang="en-US" sz="2400" dirty="0"/>
              <a:t>2. Place pronouns close to their ante</a:t>
            </a:r>
            <a:r>
              <a:rPr lang="en-US" sz="2400" dirty="0">
                <a:solidFill>
                  <a:srgbClr val="FF0000"/>
                </a:solidFill>
              </a:rPr>
              <a:t>ce</a:t>
            </a:r>
            <a:r>
              <a:rPr lang="en-US" sz="2400" dirty="0"/>
              <a:t>dents.</a:t>
            </a:r>
          </a:p>
          <a:p>
            <a:r>
              <a:rPr lang="en-US" sz="2400" dirty="0"/>
              <a:t>3. Make a pronoun refer to a definite ante</a:t>
            </a:r>
            <a:r>
              <a:rPr lang="en-US" sz="2400" dirty="0">
                <a:solidFill>
                  <a:srgbClr val="FF0000"/>
                </a:solidFill>
              </a:rPr>
              <a:t>ce</a:t>
            </a:r>
            <a:r>
              <a:rPr lang="en-US" sz="2400" dirty="0"/>
              <a:t>dent.</a:t>
            </a: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937903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D89A22-2ECA-4C59-BEFA-FA6FCD8455C4}"/>
              </a:ext>
            </a:extLst>
          </p:cNvPr>
          <p:cNvSpPr/>
          <p:nvPr/>
        </p:nvSpPr>
        <p:spPr>
          <a:xfrm>
            <a:off x="772357" y="1997839"/>
            <a:ext cx="83716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Guilt and unkindness can be emotionally destructive to you and your friends. You must get rid of 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them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en-US" sz="2400" dirty="0"/>
          </a:p>
          <a:p>
            <a:r>
              <a:rPr lang="en-US" sz="2400" dirty="0"/>
              <a:t>Here are two ways you could rewrite this sentence: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Guilt and unkindness can be emotionally destructive to you and your friends. You must get rid of </a:t>
            </a:r>
            <a:r>
              <a:rPr lang="en-US" sz="2400" b="1" i="1" u="sng" dirty="0">
                <a:solidFill>
                  <a:schemeClr val="accent2">
                    <a:lumMod val="50000"/>
                  </a:schemeClr>
                </a:solidFill>
              </a:rPr>
              <a:t>these issues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Guilt and unkindness can be emotionally destructive to you and your friends. You must get rid of </a:t>
            </a:r>
            <a:r>
              <a:rPr lang="en-US" sz="2400" b="1" i="1" u="sng" dirty="0">
                <a:solidFill>
                  <a:schemeClr val="accent2">
                    <a:lumMod val="50000"/>
                  </a:schemeClr>
                </a:solidFill>
              </a:rPr>
              <a:t>these destructive emotions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o-RO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82D6-E528-4B88-834A-CFC6E302F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990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A pronoun must clearly refer to a single antecedent</a:t>
            </a:r>
            <a:endParaRPr lang="ro-RO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5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95F3A3-0EF7-4A0D-8167-85F53ED4494A}"/>
              </a:ext>
            </a:extLst>
          </p:cNvPr>
          <p:cNvSpPr/>
          <p:nvPr/>
        </p:nvSpPr>
        <p:spPr>
          <a:xfrm>
            <a:off x="1100831" y="754602"/>
            <a:ext cx="7361715" cy="5112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What is a </a:t>
            </a:r>
            <a:r>
              <a:rPr lang="en-US" sz="3600" b="1" i="1" dirty="0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</a:t>
            </a:r>
            <a:r>
              <a:rPr lang="en-US" sz="36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ro-RO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 </a:t>
            </a:r>
            <a:r>
              <a:rPr lang="en-US" sz="3600" i="1" dirty="0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</a:t>
            </a: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is a word that is used instead of a noun or noun phrase.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Pronouns refer to either a noun that has already been mentioned or to a noun that does not need to be named specifically.</a:t>
            </a:r>
            <a:endParaRPr lang="ro-RO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7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2630A-588F-4206-84AA-A4764EDEA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990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Place pronouns close to their antecedents. </a:t>
            </a:r>
            <a:endParaRPr lang="ro-RO" dirty="0">
              <a:solidFill>
                <a:srgbClr val="FF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279DAF-7595-476A-BF41-8029976627D7}"/>
              </a:ext>
            </a:extLst>
          </p:cNvPr>
          <p:cNvSpPr/>
          <p:nvPr/>
        </p:nvSpPr>
        <p:spPr>
          <a:xfrm>
            <a:off x="677334" y="1633491"/>
            <a:ext cx="92479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92D050"/>
                </a:solidFill>
              </a:rPr>
              <a:t>After meeting a few guests, the President entered the reception. At that point, Senator Chin and the other elected officials began to pose for pictures. Even so, </a:t>
            </a:r>
            <a:r>
              <a:rPr lang="en-US" sz="2000" b="1" i="1" dirty="0">
                <a:solidFill>
                  <a:srgbClr val="92D050"/>
                </a:solidFill>
              </a:rPr>
              <a:t>he</a:t>
            </a:r>
            <a:r>
              <a:rPr lang="en-US" sz="2000" dirty="0">
                <a:solidFill>
                  <a:srgbClr val="92D050"/>
                </a:solidFill>
              </a:rPr>
              <a:t> did not join them.</a:t>
            </a:r>
          </a:p>
          <a:p>
            <a:endParaRPr lang="en-US" sz="2000" dirty="0"/>
          </a:p>
          <a:p>
            <a:r>
              <a:rPr lang="en-US" sz="2000" dirty="0"/>
              <a:t>In this sentence </a:t>
            </a:r>
            <a:r>
              <a:rPr lang="en-US" sz="2000" dirty="0">
                <a:solidFill>
                  <a:srgbClr val="FF0000"/>
                </a:solidFill>
              </a:rPr>
              <a:t>he</a:t>
            </a:r>
            <a:r>
              <a:rPr lang="en-US" sz="2000" dirty="0"/>
              <a:t> is too far away from its antecedent, the </a:t>
            </a:r>
            <a:r>
              <a:rPr lang="en-US" sz="2000" dirty="0">
                <a:solidFill>
                  <a:srgbClr val="FF0000"/>
                </a:solidFill>
              </a:rPr>
              <a:t>President</a:t>
            </a:r>
            <a:r>
              <a:rPr lang="en-US" sz="2000" dirty="0"/>
              <a:t>. One solution is to replace </a:t>
            </a:r>
            <a:r>
              <a:rPr lang="en-US" sz="2000" dirty="0">
                <a:solidFill>
                  <a:srgbClr val="FF0000"/>
                </a:solidFill>
              </a:rPr>
              <a:t>he</a:t>
            </a:r>
            <a:r>
              <a:rPr lang="en-US" sz="2000" dirty="0"/>
              <a:t> with the President. The other solution is to rewrite the sentences to move the pronoun closer.</a:t>
            </a:r>
          </a:p>
          <a:p>
            <a:endParaRPr lang="en-US" sz="2000" dirty="0"/>
          </a:p>
          <a:p>
            <a:r>
              <a:rPr lang="en-US" sz="2000" dirty="0">
                <a:solidFill>
                  <a:schemeClr val="accent1"/>
                </a:solidFill>
              </a:rPr>
              <a:t>After meeting a few guests, the President entered the reception. At that point, Senator Chin and the other elected officials began to pose for pictures. Even so, the </a:t>
            </a:r>
            <a:r>
              <a:rPr lang="en-US" sz="2000" b="1" i="1" u="sng" dirty="0">
                <a:solidFill>
                  <a:schemeClr val="accent1"/>
                </a:solidFill>
              </a:rPr>
              <a:t>President</a:t>
            </a:r>
            <a:r>
              <a:rPr lang="en-US" sz="2000" dirty="0">
                <a:solidFill>
                  <a:schemeClr val="accent1"/>
                </a:solidFill>
              </a:rPr>
              <a:t> did not join them.</a:t>
            </a:r>
          </a:p>
          <a:p>
            <a:endParaRPr lang="en-US" sz="2000" dirty="0">
              <a:solidFill>
                <a:schemeClr val="accent1"/>
              </a:solidFill>
            </a:endParaRPr>
          </a:p>
          <a:p>
            <a:r>
              <a:rPr lang="en-US" sz="2000" dirty="0">
                <a:solidFill>
                  <a:schemeClr val="accent1"/>
                </a:solidFill>
              </a:rPr>
              <a:t>After meeting a few guests, the President entered the reception. </a:t>
            </a:r>
            <a:r>
              <a:rPr lang="en-US" sz="2000" b="1" i="1" u="sng" dirty="0">
                <a:solidFill>
                  <a:schemeClr val="accent1"/>
                </a:solidFill>
              </a:rPr>
              <a:t>He</a:t>
            </a:r>
            <a:r>
              <a:rPr lang="en-US" sz="2000" dirty="0">
                <a:solidFill>
                  <a:schemeClr val="accent1"/>
                </a:solidFill>
              </a:rPr>
              <a:t> did not join Senator Chin and the other elected officials, even though they began to pose for pictures.</a:t>
            </a:r>
            <a:endParaRPr lang="ro-RO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17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E0AC5-9FA0-4F8B-A3E7-3DBCA49BD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Quick Tip</a:t>
            </a:r>
            <a:br>
              <a:rPr lang="en-US" dirty="0"/>
            </a:b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9AA12E-D4EC-4DA1-8BC9-325952067680}"/>
              </a:ext>
            </a:extLst>
          </p:cNvPr>
          <p:cNvSpPr/>
          <p:nvPr/>
        </p:nvSpPr>
        <p:spPr>
          <a:xfrm>
            <a:off x="949911" y="2551837"/>
            <a:ext cx="81940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When you start a new paragraph, repeat the noun from the previous paragraph rather than using a pronoun in its place.</a:t>
            </a:r>
          </a:p>
          <a:p>
            <a:endParaRPr lang="en-US" sz="2800" dirty="0"/>
          </a:p>
          <a:p>
            <a:r>
              <a:rPr lang="en-US" sz="2800" dirty="0"/>
              <a:t>Repeating the noun (usually a name) can help your reader more easily follow your logic.</a:t>
            </a:r>
            <a:endParaRPr lang="ro-RO" sz="2800" dirty="0"/>
          </a:p>
        </p:txBody>
      </p:sp>
    </p:spTree>
    <p:extLst>
      <p:ext uri="{BB962C8B-B14F-4D97-AF65-F5344CB8AC3E}">
        <p14:creationId xmlns:p14="http://schemas.microsoft.com/office/powerpoint/2010/main" val="337047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07FEC-3C61-4A8E-B8BC-9662B47B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 pronoun refer to a definite antecedent</a:t>
            </a: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543A0C-070B-4CDB-8114-20F02A01BF7D}"/>
              </a:ext>
            </a:extLst>
          </p:cNvPr>
          <p:cNvSpPr/>
          <p:nvPr/>
        </p:nvSpPr>
        <p:spPr>
          <a:xfrm>
            <a:off x="1047565" y="1982056"/>
            <a:ext cx="831837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Be sure all pronouns refer to only one antecedent. The pronouns </a:t>
            </a:r>
            <a:r>
              <a:rPr lang="en-US" sz="2000" dirty="0">
                <a:solidFill>
                  <a:srgbClr val="FF0000"/>
                </a:solidFill>
              </a:rPr>
              <a:t>it, this, that</a:t>
            </a:r>
            <a:r>
              <a:rPr lang="en-US" sz="2000" dirty="0"/>
              <a:t>, and </a:t>
            </a:r>
            <a:r>
              <a:rPr lang="en-US" sz="2000" dirty="0">
                <a:solidFill>
                  <a:srgbClr val="FF0000"/>
                </a:solidFill>
              </a:rPr>
              <a:t>which</a:t>
            </a:r>
            <a:r>
              <a:rPr lang="en-US" sz="2000" dirty="0"/>
              <a:t> are especially prone to unclear pronoun reference. Consider the following sentence:</a:t>
            </a:r>
          </a:p>
          <a:p>
            <a:endParaRPr lang="en-US" sz="2000" dirty="0"/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I told my friends that I was going to be a rock star, </a:t>
            </a:r>
            <a:r>
              <a:rPr lang="en-US" sz="2000" b="1" i="1" u="sng" dirty="0">
                <a:solidFill>
                  <a:schemeClr val="accent2">
                    <a:lumMod val="75000"/>
                  </a:schemeClr>
                </a:solidFill>
              </a:rPr>
              <a:t>which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 annoyed my mother.</a:t>
            </a:r>
          </a:p>
          <a:p>
            <a:endParaRPr lang="en-US" sz="2000" dirty="0"/>
          </a:p>
          <a:p>
            <a:r>
              <a:rPr lang="en-US" sz="2000" dirty="0"/>
              <a:t>The following form is better because it is less ambiguous:</a:t>
            </a:r>
          </a:p>
          <a:p>
            <a:endParaRPr lang="en-US" sz="2000" dirty="0"/>
          </a:p>
          <a:p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My mother was annoyed because I told my friends that I was going to be a rock star.</a:t>
            </a:r>
            <a:endParaRPr lang="ro-RO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112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1F6415D-3577-49E2-8A4A-A0A2A3FAB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939" y="803349"/>
            <a:ext cx="10086934" cy="61701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D9353E-418F-485D-AD8F-AD22C329609E}"/>
              </a:ext>
            </a:extLst>
          </p:cNvPr>
          <p:cNvSpPr txBox="1"/>
          <p:nvPr/>
        </p:nvSpPr>
        <p:spPr>
          <a:xfrm>
            <a:off x="806519" y="230909"/>
            <a:ext cx="8480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Advanced uses</a:t>
            </a:r>
            <a:endParaRPr lang="ro-RO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3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C210E1-8A84-4308-9466-A2F956725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00" y="579264"/>
            <a:ext cx="9720674" cy="569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43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0C1378-502C-4B14-9ECF-46A87848F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09" y="420305"/>
            <a:ext cx="9410968" cy="632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45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3A0804-1E03-4A99-94B7-E46E4A1C8090}"/>
              </a:ext>
            </a:extLst>
          </p:cNvPr>
          <p:cNvSpPr/>
          <p:nvPr/>
        </p:nvSpPr>
        <p:spPr>
          <a:xfrm>
            <a:off x="295564" y="554181"/>
            <a:ext cx="9430326" cy="5459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endParaRPr lang="ro-RO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noun + pronoun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	In written English and formal speech, one subject is enough: we don’t repeat a noun with a pronoun.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 parents are retired now. (NOT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 parents, they are retired now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However, structures like this are possible in conversation.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Identifying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Remember that we use </a:t>
            </a: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it, this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or</a:t>
            </a: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that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when we name people.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'Who is the woman in red?' '</a:t>
            </a: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's Claire Lewis.'(NOT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She is Claire Lewis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(on the phone)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Hi, </a:t>
            </a: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is Mike.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(NOT </a:t>
            </a:r>
            <a:r>
              <a:rPr lang="en-US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I’m Mike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 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Isn't </a:t>
            </a: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Dr Andrews?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Adjectives can be used with pronouns in a few fixed expressions.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Clever you! Lucky you!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641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4943A0-95F3-4568-9806-4A1BC603C53F}"/>
              </a:ext>
            </a:extLst>
          </p:cNvPr>
          <p:cNvSpPr/>
          <p:nvPr/>
        </p:nvSpPr>
        <p:spPr>
          <a:xfrm>
            <a:off x="618836" y="1330036"/>
            <a:ext cx="9803995" cy="3943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We, us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400" b="1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can be used before nouns.</a:t>
            </a:r>
            <a:endParaRPr lang="ro-RO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2400" b="1" i="1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 women</a:t>
            </a:r>
            <a:r>
              <a:rPr lang="en-US" sz="2400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know things that </a:t>
            </a:r>
            <a:r>
              <a:rPr lang="en-US" sz="2400" b="1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 men</a:t>
            </a:r>
            <a:r>
              <a:rPr lang="en-US" sz="2400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will never understand.</a:t>
            </a:r>
            <a:endParaRPr lang="ro-RO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What's the government doing for </a:t>
            </a:r>
            <a:r>
              <a:rPr lang="en-US" sz="2400" b="1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 workers</a:t>
            </a:r>
            <a:r>
              <a:rPr lang="en-US" sz="2400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then?</a:t>
            </a:r>
            <a:endParaRPr lang="ro-RO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2400" b="1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2400" b="1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 who ... </a:t>
            </a:r>
            <a:r>
              <a:rPr lang="en-US" sz="2400" b="1" dirty="0" err="1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etc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These structures are unusual in modern English.</a:t>
            </a:r>
            <a:endParaRPr lang="ro-RO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person who takes the risk should get the profit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(NOT </a:t>
            </a:r>
            <a:r>
              <a:rPr lang="en-US" sz="2400" strike="sngStrike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 who…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3727771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F724C1-5060-445D-BBF6-2D8496FA2D3B}"/>
              </a:ext>
            </a:extLst>
          </p:cNvPr>
          <p:cNvSpPr/>
          <p:nvPr/>
        </p:nvSpPr>
        <p:spPr>
          <a:xfrm>
            <a:off x="852256" y="506437"/>
            <a:ext cx="8291744" cy="5959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REFLEXIVE PRONOUNS</a:t>
            </a:r>
            <a:endParaRPr lang="ro-RO" sz="16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Reflexives have two uses: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for an object that is the same person or thing as the subject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 talks to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himself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 whole time.</a:t>
            </a:r>
            <a:endParaRPr lang="ro-RO" sz="1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computer switches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off after half an hour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for emphasis: to say `that person/thing and nobody/nothing else`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got a letter from the Minister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himself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restaurant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is beautiful, but the food isn't much good’</a:t>
            </a:r>
            <a:endParaRPr lang="ro-RO" sz="1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Remember the difference between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-selves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write to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every week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(NOT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write to themselves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sz="1600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i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 another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 be used instead of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There is no important difference.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37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55EB91-2A9D-45C9-B4FB-DF54E20CC75F}"/>
              </a:ext>
            </a:extLst>
          </p:cNvPr>
          <p:cNvSpPr/>
          <p:nvPr/>
        </p:nvSpPr>
        <p:spPr>
          <a:xfrm>
            <a:off x="719092" y="1298641"/>
            <a:ext cx="8407153" cy="386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English and other languages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Note that some verbs (e.g.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shave, hurry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are reflexive in some languages, but not in English unless there is a special reason. Compare: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don't like shaving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(NOT …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shaving myself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 can't shave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himself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now that he's broken his arm, so I have to shave him'</a:t>
            </a:r>
            <a:endParaRPr lang="ro-RO" sz="1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 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After 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prepositions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we use personal pronouns unless reflexives are really necessary.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She always takes her dog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her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when she goes out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(NOT …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herself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   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He's deeply in love with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himself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287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E33BCC-755A-4B13-83F5-CDEB6483FA97}"/>
              </a:ext>
            </a:extLst>
          </p:cNvPr>
          <p:cNvSpPr/>
          <p:nvPr/>
        </p:nvSpPr>
        <p:spPr>
          <a:xfrm>
            <a:off x="727969" y="807868"/>
            <a:ext cx="841603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most common pronouns are the </a:t>
            </a:r>
            <a:r>
              <a:rPr lang="en-US" sz="3600" b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personal pronouns</a:t>
            </a: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which refer to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person or people speaking or writing (</a:t>
            </a:r>
            <a:r>
              <a:rPr lang="en-US" sz="36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first person</a:t>
            </a: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person or people being spoken to (</a:t>
            </a:r>
            <a:r>
              <a:rPr lang="en-US" sz="36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second person</a:t>
            </a: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other people or things (</a:t>
            </a:r>
            <a:r>
              <a:rPr lang="en-US" sz="36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third person</a:t>
            </a:r>
            <a:r>
              <a:rPr lang="en-US" sz="36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Like nouns, personal pronouns can function as either the </a:t>
            </a: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subject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of a verb or the </a:t>
            </a: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object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of a verb: "</a:t>
            </a:r>
            <a:r>
              <a:rPr lang="en-US" sz="3200" i="1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She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likes </a:t>
            </a:r>
            <a:r>
              <a:rPr lang="en-US" sz="3200" i="1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him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but </a:t>
            </a:r>
            <a:r>
              <a:rPr lang="en-US" sz="3200" i="1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loves </a:t>
            </a:r>
            <a:r>
              <a:rPr lang="en-US" sz="3200" i="1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her</a:t>
            </a:r>
            <a:r>
              <a:rPr lang="en-US" sz="32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."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2442733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0802C3-2D4A-49CA-9941-799897960845}"/>
              </a:ext>
            </a:extLst>
          </p:cNvPr>
          <p:cNvSpPr/>
          <p:nvPr/>
        </p:nvSpPr>
        <p:spPr>
          <a:xfrm>
            <a:off x="1454414" y="1805829"/>
            <a:ext cx="7386221" cy="285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oneself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myself/ yourself </a:t>
            </a:r>
            <a:r>
              <a:rPr lang="en-US" sz="24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etc. can mean</a:t>
            </a:r>
            <a:r>
              <a:rPr lang="en-US" sz="2400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either alone, without company’ or ‘without help’.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i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often like to spend life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myself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‘Do you need help?’ ‘No, thanks. I can do it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 myself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.’ </a:t>
            </a:r>
            <a:endParaRPr lang="ro-RO" sz="20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736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1EDB47-1802-4BAE-B5BC-8539418DAD1D}"/>
              </a:ext>
            </a:extLst>
          </p:cNvPr>
          <p:cNvSpPr/>
          <p:nvPr/>
        </p:nvSpPr>
        <p:spPr>
          <a:xfrm>
            <a:off x="763479" y="856242"/>
            <a:ext cx="8478175" cy="615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endParaRPr lang="ro-RO" sz="16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Possessives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Reflexives have no possessive forms. Instead, we use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 own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etc.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'Do you need a taxi ?' 'No, thanks, </a:t>
            </a:r>
            <a:r>
              <a:rPr lang="en-US" i="1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I'Il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use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 own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car.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'(NOT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en-US" i="1" strike="sngStrike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myself’s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car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 another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have possessives.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twins often wear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other's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clothes.</a:t>
            </a:r>
            <a:endParaRPr lang="ro-RO" sz="16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`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ELEGANT' REFLEXIVES</a:t>
            </a:r>
            <a:r>
              <a:rPr lang="en-US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Sometimes reflexives are used instead of personal pronouns simply because people feel they sound good: more elegant, or important, or polite.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 shouldn't be difficult for a clever person like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yourself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'Who's going to be there?' 'Gary, Rosanne and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myself.</a:t>
            </a:r>
            <a:endParaRPr lang="ro-RO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 people feel this usage is incorrect; it is better to avoid it in formal writing.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itself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is a useful expression for contrasting theory and practice.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There's nothing wrong with the idea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itself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; it just won't work in our situation.</a:t>
            </a:r>
            <a:endParaRPr lang="ro-RO" sz="1600" i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69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B425B57-C96C-4049-9059-5BA12EC377FA}"/>
              </a:ext>
            </a:extLst>
          </p:cNvPr>
          <p:cNvSpPr/>
          <p:nvPr/>
        </p:nvSpPr>
        <p:spPr>
          <a:xfrm>
            <a:off x="744648" y="611620"/>
            <a:ext cx="8371643" cy="5280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Subjects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sz="20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 another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are not normally used as subjects, but this sometimes happens in an informal style.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listened carefully to what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 other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said.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(More normal: 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each listened carefully to what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other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said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get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Note the use of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get + past participle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 some structures which have a </a:t>
            </a:r>
            <a:r>
              <a:rPr lang="en-US" sz="2000" dirty="0">
                <a:solidFill>
                  <a:srgbClr val="FF000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reflexive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kind of meaning, especially in an </a:t>
            </a:r>
            <a:r>
              <a:rPr lang="en-US" sz="2000" u="sng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informal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style.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can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get washed, shaved and dressed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 five minutes if I'm really in a hurry.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got married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 the village church.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always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get lost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when I go walking in the mountains.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095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5754E-8881-4A78-AE94-CB918CFD8A6D}"/>
              </a:ext>
            </a:extLst>
          </p:cNvPr>
          <p:cNvSpPr/>
          <p:nvPr/>
        </p:nvSpPr>
        <p:spPr>
          <a:xfrm>
            <a:off x="479393" y="905392"/>
            <a:ext cx="9135661" cy="4956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ONE, YOU AND THEY (GENERAL MEANING)</a:t>
            </a:r>
            <a:endParaRPr lang="ro-RO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can mean 'people in general' (including the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speaker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hearer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is more formal than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 has a possessive 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one's.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One/You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should always try to keep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one's/your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promises.</a:t>
            </a:r>
            <a:endParaRPr lang="ro-RO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need /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needs a visa to visit the US.</a:t>
            </a:r>
            <a:endParaRPr lang="ro-RO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 don't use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or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to talk about whole groups.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speak French in Quebec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or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French is spoken in Quebec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(NOT </a:t>
            </a:r>
            <a:r>
              <a:rPr lang="en-US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 speaks French in Quebec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are not used if they could 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 apply to the speaker</a:t>
            </a:r>
            <a:r>
              <a:rPr lang="en-US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Where Carlos comes from, a child normally starts school at seven.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(NOT </a:t>
            </a:r>
            <a:r>
              <a:rPr lang="en-US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Where Carlos comes from, one/you normally …</a:t>
            </a:r>
            <a:r>
              <a:rPr lang="en-US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779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118D5F-411F-472B-871F-19A97C529EE9}"/>
              </a:ext>
            </a:extLst>
          </p:cNvPr>
          <p:cNvSpPr/>
          <p:nvPr/>
        </p:nvSpPr>
        <p:spPr>
          <a:xfrm>
            <a:off x="1491449" y="2398621"/>
            <a:ext cx="8022006" cy="2030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(informal) can mean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'the people around'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or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'the authorities'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'the government’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i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play a lot of rugby round here.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say she's back in jail.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They're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always </a:t>
            </a:r>
            <a:r>
              <a:rPr lang="en-US" sz="2000" i="1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reorganising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don't do much for single mothers.</a:t>
            </a:r>
            <a:endParaRPr lang="ro-RO" sz="20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553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00F5A4-18BF-4D70-91AB-7E7AB74388A0}"/>
              </a:ext>
            </a:extLst>
          </p:cNvPr>
          <p:cNvSpPr/>
          <p:nvPr/>
        </p:nvSpPr>
        <p:spPr>
          <a:xfrm>
            <a:off x="1384916" y="1685396"/>
            <a:ext cx="7688062" cy="3146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SINGULAR </a:t>
            </a:r>
            <a:r>
              <a:rPr lang="en-US" sz="2400" b="1" i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endParaRPr lang="ro-RO" sz="24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They/Them/Their(s)</a:t>
            </a:r>
            <a:r>
              <a:rPr lang="en-US" sz="24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have a common singular indefinite use, mostly after nouns referring to unidentified people.</a:t>
            </a:r>
            <a:endParaRPr lang="ro-RO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b="1" i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Somebody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has left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their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car outside the office. Would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please move it?</a:t>
            </a:r>
            <a:endParaRPr lang="ro-RO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019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2165D3-EE3D-4FD4-AAA6-680EFD685DA1}"/>
              </a:ext>
            </a:extLst>
          </p:cNvPr>
          <p:cNvSpPr/>
          <p:nvPr/>
        </p:nvSpPr>
        <p:spPr>
          <a:xfrm>
            <a:off x="825624" y="953546"/>
            <a:ext cx="8797770" cy="429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ONE(S)</a:t>
            </a:r>
            <a:endParaRPr lang="ro-RO" sz="20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 can use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one(s)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to avoid repeating a countable noun.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Another slice of lamb?’ ‘Just a small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please.'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I'm going to wear my new earrings: the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ones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 bought in Egypt.</a:t>
            </a:r>
            <a:endParaRPr lang="ro-RO" sz="20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 don't use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for an uncountable noun.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 isn't any brown bread. Would you like white (bread) </a:t>
            </a:r>
            <a:r>
              <a:rPr lang="en-US" sz="20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(NOT … white one)</a:t>
            </a:r>
            <a:endParaRPr lang="ro-RO" sz="2000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If there is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 adjective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we do not use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with </a:t>
            </a:r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en-US" sz="2000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'What sort of computer have you got?'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'One</a:t>
            </a: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that keeps crashing.' </a:t>
            </a:r>
            <a:r>
              <a:rPr lang="en-US" sz="20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(NOT </a:t>
            </a:r>
            <a:r>
              <a:rPr lang="en-US" sz="2000" i="1" strike="sngStrike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one</a:t>
            </a:r>
            <a:r>
              <a:rPr lang="en-US" sz="2000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…)</a:t>
            </a:r>
            <a:endParaRPr lang="ro-RO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7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ine 2">
            <a:extLst>
              <a:ext uri="{FF2B5EF4-FFF2-40B4-BE49-F238E27FC236}">
                <a16:creationId xmlns:a16="http://schemas.microsoft.com/office/drawing/2014/main" id="{C7F4CA98-E6EC-497D-871E-7C50FA8DD8C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753" y="1766656"/>
            <a:ext cx="7599285" cy="38795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9395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493B9C-4BFD-488B-8E1F-49CF44A81F28}"/>
              </a:ext>
            </a:extLst>
          </p:cNvPr>
          <p:cNvSpPr/>
          <p:nvPr/>
        </p:nvSpPr>
        <p:spPr>
          <a:xfrm>
            <a:off x="843379" y="1003177"/>
            <a:ext cx="8300621" cy="5712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 are a number of other types of pronouns.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 </a:t>
            </a: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interrogative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pronouns 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—particularly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whom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whose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—introduce questions for which a noun is the answer, as in "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do you prefer?"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i="1" u="sng" dirty="0">
              <a:solidFill>
                <a:srgbClr val="0000FF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  <a:hlinkClick r:id="rId3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Possessive pronouns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refer to things or people that belong to someone. The main possessive pronouns are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yours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hers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ours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theirs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four </a:t>
            </a: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demonstrative</a:t>
            </a: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—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these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those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—distinguish the person or thing being referred to from other people or things; they are identical to the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demonstrative adjectives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i="1" u="sng" dirty="0">
              <a:solidFill>
                <a:srgbClr val="0000FF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Relative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introduce a </a:t>
            </a:r>
            <a:r>
              <a:rPr lang="en-US" b="1" i="1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subordinate clause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 part of a sentence that includes a subject and verb but does not form a sentence by itself. The main relative pronouns are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whom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whose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59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1E57BC-A30D-41FC-84FC-7E344B2A1E38}"/>
              </a:ext>
            </a:extLst>
          </p:cNvPr>
          <p:cNvSpPr/>
          <p:nvPr/>
        </p:nvSpPr>
        <p:spPr>
          <a:xfrm>
            <a:off x="853692" y="1320338"/>
            <a:ext cx="8407153" cy="5138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Reflexive pronouns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refer back to the subject of a sentence or clause and are formed by adding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-self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or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-selves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to a personal pronoun or </a:t>
            </a:r>
            <a:r>
              <a:rPr lang="en-US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possessive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adjective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as in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myself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herself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ourselves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itself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i="1" u="sng" dirty="0">
              <a:solidFill>
                <a:srgbClr val="0000FF"/>
              </a:solidFill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  <a:hlinkClick r:id="rId5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0000FF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Indefinite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pronouns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such as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everybody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either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something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do not refer to a specific person or thing, and typically refer to an unidentified or unfamiliar person or thing.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i="1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ro-RO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b="1" i="1" u="sng" dirty="0" err="1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reciprocal</a:t>
            </a:r>
            <a:r>
              <a:rPr lang="ro-RO" b="1" i="1" u="sng" dirty="0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b="1" i="1" u="sng" dirty="0" err="1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</a:t>
            </a:r>
            <a:r>
              <a:rPr lang="ro-RO" b="1" i="1" u="sng" dirty="0">
                <a:solidFill>
                  <a:srgbClr val="92D050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i="1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o-RO" b="1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pronoun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such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as </a:t>
            </a:r>
            <a:r>
              <a:rPr lang="ro-RO" i="1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</a:t>
            </a:r>
            <a:r>
              <a:rPr lang="ro-RO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i="1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used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when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referents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are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predicated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bear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same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relationship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</a:t>
            </a:r>
            <a:r>
              <a:rPr lang="ro-RO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another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words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and 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can also be used like pronouns when the rules of grammar require a subject but no noun is actually being referred to. Both are usually used at the beginning of a sentence or clause, as in "</a:t>
            </a:r>
            <a:r>
              <a:rPr lang="en-US" i="1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en-US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was almost noon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" and "</a:t>
            </a:r>
            <a:r>
              <a:rPr lang="en-US" i="1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</a:t>
            </a:r>
            <a:r>
              <a:rPr lang="en-US" dirty="0">
                <a:solidFill>
                  <a:schemeClr val="accent2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is some cake left</a:t>
            </a: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."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62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86B8A0-6C3B-4497-8218-74D551DE3A49}"/>
              </a:ext>
            </a:extLst>
          </p:cNvPr>
          <p:cNvSpPr/>
          <p:nvPr/>
        </p:nvSpPr>
        <p:spPr>
          <a:xfrm>
            <a:off x="825623" y="605195"/>
            <a:ext cx="951686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3 cases: nominative, objective, and possessive.</a:t>
            </a:r>
          </a:p>
          <a:p>
            <a:endParaRPr lang="en-US" sz="3200" dirty="0"/>
          </a:p>
          <a:p>
            <a:r>
              <a:rPr lang="en-US" sz="3200" dirty="0"/>
              <a:t>●nominative - the pronoun is used as a subject.</a:t>
            </a:r>
          </a:p>
          <a:p>
            <a:r>
              <a:rPr lang="en-US" sz="3200" b="1" i="1" u="sng" dirty="0">
                <a:solidFill>
                  <a:srgbClr val="00B050"/>
                </a:solidFill>
              </a:rPr>
              <a:t>I</a:t>
            </a:r>
            <a:r>
              <a:rPr lang="en-US" sz="3200" dirty="0">
                <a:solidFill>
                  <a:srgbClr val="00B050"/>
                </a:solidFill>
              </a:rPr>
              <a:t> threw the ball.</a:t>
            </a:r>
          </a:p>
          <a:p>
            <a:endParaRPr lang="en-US" sz="3200" dirty="0"/>
          </a:p>
          <a:p>
            <a:r>
              <a:rPr lang="en-US" sz="3200" dirty="0"/>
              <a:t>●objective - the pronoun is used as an object.</a:t>
            </a:r>
          </a:p>
          <a:p>
            <a:r>
              <a:rPr lang="en-US" sz="3200" dirty="0">
                <a:solidFill>
                  <a:srgbClr val="00B050"/>
                </a:solidFill>
              </a:rPr>
              <a:t>Give the ball to </a:t>
            </a:r>
            <a:r>
              <a:rPr lang="en-US" sz="3200" b="1" i="1" u="sng" dirty="0">
                <a:solidFill>
                  <a:srgbClr val="00B050"/>
                </a:solidFill>
              </a:rPr>
              <a:t>me</a:t>
            </a:r>
            <a:r>
              <a:rPr lang="en-US" sz="3200" dirty="0">
                <a:solidFill>
                  <a:srgbClr val="00B050"/>
                </a:solidFill>
              </a:rPr>
              <a:t>.</a:t>
            </a:r>
          </a:p>
          <a:p>
            <a:endParaRPr lang="en-US" sz="3200" dirty="0"/>
          </a:p>
          <a:p>
            <a:r>
              <a:rPr lang="en-US" sz="3200" dirty="0"/>
              <a:t>● possessive - the pronoun is used to show ownership.</a:t>
            </a:r>
          </a:p>
          <a:p>
            <a:r>
              <a:rPr lang="en-US" sz="3200" dirty="0">
                <a:solidFill>
                  <a:srgbClr val="00B050"/>
                </a:solidFill>
              </a:rPr>
              <a:t>The ball is </a:t>
            </a:r>
            <a:r>
              <a:rPr lang="en-US" sz="3200" b="1" i="1" u="sng" dirty="0">
                <a:solidFill>
                  <a:srgbClr val="00B050"/>
                </a:solidFill>
              </a:rPr>
              <a:t>mine</a:t>
            </a:r>
            <a:r>
              <a:rPr lang="en-US" sz="3200" dirty="0">
                <a:solidFill>
                  <a:srgbClr val="00B050"/>
                </a:solidFill>
              </a:rPr>
              <a:t>.</a:t>
            </a:r>
            <a:endParaRPr lang="ro-R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3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A6AB4-10E1-44D7-8678-F80862B54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439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CASE CHART</a:t>
            </a:r>
            <a:endParaRPr lang="ro-R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C1D08D-77B0-45D5-B43E-80CEED70FA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667"/>
          <a:stretch/>
        </p:blipFill>
        <p:spPr>
          <a:xfrm>
            <a:off x="1014807" y="1844763"/>
            <a:ext cx="7921721" cy="336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431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85D99A-7C61-4931-B146-D03E5E2CB263}"/>
              </a:ext>
            </a:extLst>
          </p:cNvPr>
          <p:cNvSpPr/>
          <p:nvPr/>
        </p:nvSpPr>
        <p:spPr>
          <a:xfrm>
            <a:off x="677333" y="1695635"/>
            <a:ext cx="897269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1. Use the nominative case to show the </a:t>
            </a:r>
            <a:r>
              <a:rPr lang="en-US" sz="2400" u="sng" dirty="0"/>
              <a:t>subject of a verb</a:t>
            </a:r>
            <a:r>
              <a:rPr lang="en-US" sz="2400" dirty="0"/>
              <a:t>.</a:t>
            </a:r>
          </a:p>
          <a:p>
            <a:r>
              <a:rPr lang="en-US" sz="2400" dirty="0">
                <a:solidFill>
                  <a:srgbClr val="00B050"/>
                </a:solidFill>
              </a:rPr>
              <a:t>Father and (</a:t>
            </a:r>
            <a:r>
              <a:rPr lang="en-US" sz="2400" b="1" i="1" u="sng" dirty="0">
                <a:solidFill>
                  <a:srgbClr val="00B050"/>
                </a:solidFill>
              </a:rPr>
              <a:t>I, me</a:t>
            </a:r>
            <a:r>
              <a:rPr lang="en-US" sz="2400" dirty="0">
                <a:solidFill>
                  <a:srgbClr val="00B050"/>
                </a:solidFill>
              </a:rPr>
              <a:t>) like to shop at flea markets.</a:t>
            </a:r>
          </a:p>
          <a:p>
            <a:r>
              <a:rPr lang="en-US" sz="2400" dirty="0"/>
              <a:t>Answer: </a:t>
            </a:r>
            <a:r>
              <a:rPr lang="en-US" sz="2400" u="sng" dirty="0">
                <a:solidFill>
                  <a:srgbClr val="00B050"/>
                </a:solidFill>
              </a:rPr>
              <a:t>I</a:t>
            </a:r>
            <a:r>
              <a:rPr lang="en-US" sz="2400" dirty="0"/>
              <a:t> is the subject of the sentence. Therefore, the pronoun is in the nominative case:</a:t>
            </a:r>
          </a:p>
          <a:p>
            <a:r>
              <a:rPr lang="en-US" sz="2400" dirty="0">
                <a:solidFill>
                  <a:srgbClr val="00B050"/>
                </a:solidFill>
              </a:rPr>
              <a:t>“Father and </a:t>
            </a:r>
            <a:r>
              <a:rPr lang="en-US" sz="2400" b="1" i="1" u="sng" dirty="0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like to shop at flea markets.”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TIP</a:t>
            </a:r>
            <a:r>
              <a:rPr lang="en-US" sz="2400" dirty="0"/>
              <a:t>! To help determine the correct pronoun, take away the first subject and try each choice.</a:t>
            </a:r>
          </a:p>
          <a:p>
            <a:endParaRPr lang="en-US" sz="2400" dirty="0"/>
          </a:p>
          <a:p>
            <a:r>
              <a:rPr lang="en-US" sz="2400" dirty="0"/>
              <a:t>See which one sounds better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</a:p>
          <a:p>
            <a:r>
              <a:rPr lang="en-US" sz="2400" i="1" u="sng" dirty="0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 like to shop at flea markets.</a:t>
            </a:r>
          </a:p>
          <a:p>
            <a:r>
              <a:rPr lang="en-US" sz="2400" b="1" i="1" u="sng" dirty="0">
                <a:solidFill>
                  <a:srgbClr val="00B050"/>
                </a:solidFill>
              </a:rPr>
              <a:t>Me</a:t>
            </a:r>
            <a:r>
              <a:rPr lang="en-US" sz="2400" dirty="0">
                <a:solidFill>
                  <a:srgbClr val="00B050"/>
                </a:solidFill>
              </a:rPr>
              <a:t> like to shop at flea markets.</a:t>
            </a:r>
          </a:p>
          <a:p>
            <a:r>
              <a:rPr lang="en-US" sz="2400" dirty="0"/>
              <a:t>!!!!! The first one definitely sounds better.</a:t>
            </a:r>
            <a:endParaRPr lang="ro-RO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830BC2-B13F-4BBB-8FFF-0EA0F793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Nominative Case</a:t>
            </a:r>
            <a:br>
              <a:rPr lang="en-US" dirty="0"/>
            </a:br>
            <a:endParaRPr lang="ro-RO" dirty="0"/>
          </a:p>
        </p:txBody>
      </p: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120791AD-AFC4-4AEF-B24D-FF37D97DD399}"/>
              </a:ext>
            </a:extLst>
          </p:cNvPr>
          <p:cNvSpPr/>
          <p:nvPr/>
        </p:nvSpPr>
        <p:spPr>
          <a:xfrm>
            <a:off x="8164946" y="0"/>
            <a:ext cx="4719782" cy="3962400"/>
          </a:xfrm>
          <a:prstGeom prst="irregularSeal2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 more details and uses </a:t>
            </a:r>
          </a:p>
          <a:p>
            <a:pPr algn="ctr"/>
            <a:r>
              <a:rPr lang="en-US" dirty="0"/>
              <a:t>ADVANCED SECTION</a:t>
            </a:r>
            <a:endParaRPr lang="ro-RO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099B4CB-2F45-4A11-99FD-892DC938090D}"/>
              </a:ext>
            </a:extLst>
          </p:cNvPr>
          <p:cNvSpPr/>
          <p:nvPr/>
        </p:nvSpPr>
        <p:spPr>
          <a:xfrm>
            <a:off x="8953374" y="2281382"/>
            <a:ext cx="495685" cy="157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670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710</TotalTime>
  <Words>3009</Words>
  <Application>Microsoft Office PowerPoint</Application>
  <PresentationFormat>Widescreen</PresentationFormat>
  <Paragraphs>278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Cambria</vt:lpstr>
      <vt:lpstr>Trebuchet MS</vt:lpstr>
      <vt:lpstr>Wingdings 3</vt:lpstr>
      <vt:lpstr>Facet</vt:lpstr>
      <vt:lpstr>   Using PRONOUNS correctly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CASE CHART</vt:lpstr>
      <vt:lpstr>Using the Nominative Case </vt:lpstr>
      <vt:lpstr>PowerPoint Presentation</vt:lpstr>
      <vt:lpstr>Quick Tip </vt:lpstr>
      <vt:lpstr>Using the Objective Case </vt:lpstr>
      <vt:lpstr>Quick Tip</vt:lpstr>
      <vt:lpstr>PowerPoint Presentation</vt:lpstr>
      <vt:lpstr>Using the Possessive Case </vt:lpstr>
      <vt:lpstr>PowerPoint Presentation</vt:lpstr>
      <vt:lpstr>PowerPoint Presentation</vt:lpstr>
      <vt:lpstr>Use Correct Pronoun Reference</vt:lpstr>
      <vt:lpstr>A pronoun must clearly refer to a single antecedent</vt:lpstr>
      <vt:lpstr>Place pronouns close to their antecedents. </vt:lpstr>
      <vt:lpstr>Quick Tip </vt:lpstr>
      <vt:lpstr>Make a pronoun refer to a definite antecedent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User</dc:creator>
  <cp:lastModifiedBy>User</cp:lastModifiedBy>
  <cp:revision>119</cp:revision>
  <dcterms:created xsi:type="dcterms:W3CDTF">2022-08-26T04:16:50Z</dcterms:created>
  <dcterms:modified xsi:type="dcterms:W3CDTF">2025-09-03T12:46:36Z</dcterms:modified>
</cp:coreProperties>
</file>