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73" r:id="rId14"/>
    <p:sldId id="269" r:id="rId15"/>
    <p:sldId id="271" r:id="rId16"/>
    <p:sldId id="274"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24034841-8737-49AA-90F8-878F19137C75}"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303675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4034841-8737-49AA-90F8-878F19137C75}"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373297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4034841-8737-49AA-90F8-878F19137C75}"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186725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4034841-8737-49AA-90F8-878F19137C75}"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265021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034841-8737-49AA-90F8-878F19137C75}" type="datetimeFigureOut">
              <a:rPr lang="en-US" smtClean="0"/>
              <a:t>11/25/2022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207432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24034841-8737-49AA-90F8-878F19137C75}" type="datetimeFigureOut">
              <a:rPr lang="en-US" smtClean="0"/>
              <a:t>11/25/2022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211105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24034841-8737-49AA-90F8-878F19137C75}" type="datetimeFigureOut">
              <a:rPr lang="en-US" smtClean="0"/>
              <a:t>11/25/2022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84017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24034841-8737-49AA-90F8-878F19137C75}" type="datetimeFigureOut">
              <a:rPr lang="en-US" smtClean="0"/>
              <a:t>11/25/2022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371121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034841-8737-49AA-90F8-878F19137C75}" type="datetimeFigureOut">
              <a:rPr lang="en-US" smtClean="0"/>
              <a:t>11/25/2022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416777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4034841-8737-49AA-90F8-878F19137C75}" type="datetimeFigureOut">
              <a:rPr lang="en-US" smtClean="0"/>
              <a:t>11/25/2022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40859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4034841-8737-49AA-90F8-878F19137C75}" type="datetimeFigureOut">
              <a:rPr lang="en-US" smtClean="0"/>
              <a:t>11/25/2022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AD56E73-BCA3-48C4-8175-3F8FFB898DAF}" type="slidenum">
              <a:rPr lang="en-US" smtClean="0"/>
              <a:t>‹#›</a:t>
            </a:fld>
            <a:endParaRPr lang="en-US"/>
          </a:p>
        </p:txBody>
      </p:sp>
    </p:spTree>
    <p:extLst>
      <p:ext uri="{BB962C8B-B14F-4D97-AF65-F5344CB8AC3E}">
        <p14:creationId xmlns:p14="http://schemas.microsoft.com/office/powerpoint/2010/main" val="410460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34841-8737-49AA-90F8-878F19137C75}" type="datetimeFigureOut">
              <a:rPr lang="en-US" smtClean="0"/>
              <a:t>11/25/2022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56E73-BCA3-48C4-8175-3F8FFB898DAF}" type="slidenum">
              <a:rPr lang="en-US" smtClean="0"/>
              <a:t>‹#›</a:t>
            </a:fld>
            <a:endParaRPr lang="en-US"/>
          </a:p>
        </p:txBody>
      </p:sp>
    </p:spTree>
    <p:extLst>
      <p:ext uri="{BB962C8B-B14F-4D97-AF65-F5344CB8AC3E}">
        <p14:creationId xmlns:p14="http://schemas.microsoft.com/office/powerpoint/2010/main" val="148697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1345" y="648963"/>
            <a:ext cx="10123055" cy="461665"/>
          </a:xfrm>
          <a:prstGeom prst="rect">
            <a:avLst/>
          </a:prstGeom>
        </p:spPr>
        <p:txBody>
          <a:bodyPr wrap="square">
            <a:spAutoFit/>
          </a:bodyPr>
          <a:lstStyle/>
          <a:p>
            <a:pPr algn="just"/>
            <a:r>
              <a:rPr lang="ru-MD" sz="2400" b="1" dirty="0" smtClean="0">
                <a:latin typeface="Times New Roman" panose="02020603050405020304" pitchFamily="18" charset="0"/>
                <a:ea typeface="Times New Roman" panose="02020603050405020304" pitchFamily="18" charset="0"/>
              </a:rPr>
              <a:t>Категории </a:t>
            </a:r>
            <a:r>
              <a:rPr lang="ru-MD" sz="2400" b="1" dirty="0">
                <a:latin typeface="Times New Roman" panose="02020603050405020304" pitchFamily="18" charset="0"/>
                <a:ea typeface="Times New Roman" panose="02020603050405020304" pitchFamily="18" charset="0"/>
              </a:rPr>
              <a:t>этических </a:t>
            </a:r>
            <a:r>
              <a:rPr lang="ru-MD" sz="2400" b="1" dirty="0" smtClean="0">
                <a:latin typeface="Times New Roman" panose="02020603050405020304" pitchFamily="18" charset="0"/>
                <a:ea typeface="Times New Roman" panose="02020603050405020304" pitchFamily="18" charset="0"/>
              </a:rPr>
              <a:t>проблем, часто встречаемых в работе психолога</a:t>
            </a:r>
            <a:endParaRPr lang="en-US" sz="2400" b="1" dirty="0"/>
          </a:p>
        </p:txBody>
      </p:sp>
      <p:pic>
        <p:nvPicPr>
          <p:cNvPr id="2050" name="Picture 2" descr="https://krot.info/uploads/posts/2021-03/thumbs/1614587052_40-p-anekdoti-pro-psikhologov-art-kartinki-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939" y="1274619"/>
            <a:ext cx="5774170" cy="550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5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домашнее насилие — Precedent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120" y="4382594"/>
            <a:ext cx="4711988" cy="244661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8618" y="501723"/>
            <a:ext cx="11674763" cy="3880871"/>
          </a:xfrm>
          <a:prstGeom prst="rect">
            <a:avLst/>
          </a:prstGeom>
        </p:spPr>
        <p:txBody>
          <a:bodyPr wrap="square">
            <a:spAutoFit/>
          </a:bodyPr>
          <a:lstStyle/>
          <a:p>
            <a:pPr algn="just">
              <a:lnSpc>
                <a:spcPct val="115000"/>
              </a:lnSpc>
              <a:spcAft>
                <a:spcPts val="0"/>
              </a:spcAft>
            </a:pPr>
            <a:r>
              <a:rPr lang="ru-MD" sz="2400" dirty="0">
                <a:latin typeface="Times New Roman" panose="02020603050405020304" pitchFamily="18" charset="0"/>
                <a:ea typeface="Times New Roman" panose="02020603050405020304" pitchFamily="18" charset="0"/>
                <a:cs typeface="Times New Roman" panose="02020603050405020304" pitchFamily="18" charset="0"/>
              </a:rPr>
              <a:t>Многие психологи не подают рапорта о жестоком обращении с детьми в силу различных причин</a:t>
            </a:r>
            <a:r>
              <a:rPr lang="ru-MD"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400" dirty="0">
                <a:latin typeface="Times New Roman" panose="02020603050405020304" pitchFamily="18" charset="0"/>
                <a:ea typeface="Times New Roman" panose="02020603050405020304" pitchFamily="18" charset="0"/>
                <a:cs typeface="Times New Roman" panose="02020603050405020304" pitchFamily="18" charset="0"/>
              </a:rPr>
              <a:t>считая, что рапорт может поставить под еще большую угрозу безопасность ребенка;</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400" dirty="0">
                <a:latin typeface="Times New Roman" panose="02020603050405020304" pitchFamily="18" charset="0"/>
                <a:ea typeface="Times New Roman" panose="02020603050405020304" pitchFamily="18" charset="0"/>
                <a:cs typeface="Times New Roman" panose="02020603050405020304" pitchFamily="18" charset="0"/>
              </a:rPr>
              <a:t>полагая, что их сообщение окажет негативное воздействие на терапию в целом и на терапевтические отношения в частности;</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400" dirty="0">
                <a:latin typeface="Times New Roman" panose="02020603050405020304" pitchFamily="18" charset="0"/>
                <a:ea typeface="Times New Roman" panose="02020603050405020304" pitchFamily="18" charset="0"/>
                <a:cs typeface="Times New Roman" panose="02020603050405020304" pitchFamily="18" charset="0"/>
              </a:rPr>
              <a:t>опасаясь, что вмешательство социальных агентств негативно повлияет на семью (например, насильственное отлучение ребенка от его семьи даже на короткое время часто </a:t>
            </a:r>
            <a:r>
              <a:rPr lang="ru-MD" sz="2400" dirty="0" err="1">
                <a:latin typeface="Times New Roman" panose="02020603050405020304" pitchFamily="18" charset="0"/>
                <a:ea typeface="Times New Roman" panose="02020603050405020304" pitchFamily="18" charset="0"/>
                <a:cs typeface="Times New Roman" panose="02020603050405020304" pitchFamily="18" charset="0"/>
              </a:rPr>
              <a:t>травматизирует</a:t>
            </a:r>
            <a:r>
              <a:rPr lang="ru-MD" sz="2400" dirty="0">
                <a:latin typeface="Times New Roman" panose="02020603050405020304" pitchFamily="18" charset="0"/>
                <a:ea typeface="Times New Roman" panose="02020603050405020304" pitchFamily="18" charset="0"/>
                <a:cs typeface="Times New Roman" panose="02020603050405020304" pitchFamily="18" charset="0"/>
              </a:rPr>
              <a:t> его еще больше, чем жестокое обращение).</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9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772" y="1071245"/>
            <a:ext cx="5915608" cy="4552015"/>
          </a:xfrm>
          <a:prstGeom prst="rect">
            <a:avLst/>
          </a:prstGeom>
        </p:spPr>
        <p:txBody>
          <a:bodyPr wrap="square">
            <a:spAutoFit/>
          </a:bodyPr>
          <a:lstStyle/>
          <a:p>
            <a:pPr algn="just">
              <a:lnSpc>
                <a:spcPct val="115000"/>
              </a:lnSpc>
              <a:spcAft>
                <a:spcPts val="0"/>
              </a:spcAft>
            </a:pPr>
            <a:r>
              <a:rPr lang="ru-MD"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endParaRPr lang="ru-MD"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MD" sz="2400" dirty="0" smtClean="0">
                <a:latin typeface="Times New Roman" panose="02020603050405020304" pitchFamily="18" charset="0"/>
                <a:ea typeface="Times New Roman" panose="02020603050405020304" pitchFamily="18" charset="0"/>
                <a:cs typeface="Times New Roman" panose="02020603050405020304" pitchFamily="18" charset="0"/>
              </a:rPr>
              <a:t>Согласно </a:t>
            </a:r>
            <a:r>
              <a:rPr lang="ru-MD" sz="2400" dirty="0">
                <a:latin typeface="Times New Roman" panose="02020603050405020304" pitchFamily="18" charset="0"/>
                <a:ea typeface="Times New Roman" panose="02020603050405020304" pitchFamily="18" charset="0"/>
                <a:cs typeface="Times New Roman" panose="02020603050405020304" pitchFamily="18" charset="0"/>
              </a:rPr>
              <a:t>правилам, установленным страховыми компаниями, при оплате психотерапии при их участии компании нуждаются в следующей информации:</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идентифицирующая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информация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о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клиенте</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диагноз</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400" dirty="0">
                <a:latin typeface="Times New Roman" panose="02020603050405020304" pitchFamily="18" charset="0"/>
                <a:ea typeface="Times New Roman" panose="02020603050405020304" pitchFamily="18" charset="0"/>
                <a:cs typeface="Times New Roman" panose="02020603050405020304" pitchFamily="18" charset="0"/>
              </a:rPr>
              <a:t>тип услуг, которые были оказаны;</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даты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встреч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8" name="Picture 2" descr="Возможно, это изображение в мультипликационном стиле (текст «Haukin &quot;у меня отличная паутина и 8 000 прекрасных малышей, но все o чем я могу думать- это To, что за всю жизнь никого не убила.&quot;»)"/>
          <p:cNvPicPr>
            <a:picLocks noChangeAspect="1" noChangeArrowheads="1"/>
          </p:cNvPicPr>
          <p:nvPr/>
        </p:nvPicPr>
        <p:blipFill rotWithShape="1">
          <a:blip r:embed="rId2">
            <a:extLst>
              <a:ext uri="{28A0092B-C50C-407E-A947-70E740481C1C}">
                <a14:useLocalDpi xmlns:a14="http://schemas.microsoft.com/office/drawing/2010/main" val="0"/>
              </a:ext>
            </a:extLst>
          </a:blip>
          <a:srcRect l="7369" t="10825" r="8153" b="8141"/>
          <a:stretch/>
        </p:blipFill>
        <p:spPr bwMode="auto">
          <a:xfrm>
            <a:off x="6298163" y="1204609"/>
            <a:ext cx="5893837" cy="56533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53851" y="390298"/>
            <a:ext cx="7108934" cy="461665"/>
          </a:xfrm>
          <a:prstGeom prst="rect">
            <a:avLst/>
          </a:prstGeom>
        </p:spPr>
        <p:txBody>
          <a:bodyPr wrap="none">
            <a:spAutoFit/>
          </a:bodyPr>
          <a:lstStyle/>
          <a:p>
            <a:r>
              <a:rPr lang="ru-MD" sz="2400" b="1" dirty="0" smtClean="0">
                <a:latin typeface="Times New Roman" panose="02020603050405020304" pitchFamily="18" charset="0"/>
                <a:ea typeface="Times New Roman" panose="02020603050405020304" pitchFamily="18" charset="0"/>
                <a:cs typeface="Times New Roman" panose="02020603050405020304" pitchFamily="18" charset="0"/>
              </a:rPr>
              <a:t>Оплата </a:t>
            </a:r>
            <a:r>
              <a:rPr lang="ru-MD" sz="2400" b="1" dirty="0">
                <a:latin typeface="Times New Roman" panose="02020603050405020304" pitchFamily="18" charset="0"/>
                <a:ea typeface="Times New Roman" panose="02020603050405020304" pitchFamily="18" charset="0"/>
                <a:cs typeface="Times New Roman" panose="02020603050405020304" pitchFamily="18" charset="0"/>
              </a:rPr>
              <a:t>психотерапии через страховую компанию</a:t>
            </a:r>
            <a:endParaRPr lang="en-US" sz="2400" dirty="0"/>
          </a:p>
        </p:txBody>
      </p:sp>
    </p:spTree>
    <p:extLst>
      <p:ext uri="{BB962C8B-B14F-4D97-AF65-F5344CB8AC3E}">
        <p14:creationId xmlns:p14="http://schemas.microsoft.com/office/powerpoint/2010/main" val="347222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3550" y="491897"/>
            <a:ext cx="6287362" cy="461665"/>
          </a:xfrm>
          <a:prstGeom prst="rect">
            <a:avLst/>
          </a:prstGeom>
        </p:spPr>
        <p:txBody>
          <a:bodyPr wrap="none">
            <a:spAutoFit/>
          </a:bodyPr>
          <a:lstStyle/>
          <a:p>
            <a:r>
              <a:rPr lang="ru-MD" sz="2400" b="1" dirty="0" smtClean="0">
                <a:latin typeface="Times New Roman" panose="02020603050405020304" pitchFamily="18" charset="0"/>
                <a:ea typeface="Times New Roman" panose="02020603050405020304" pitchFamily="18" charset="0"/>
              </a:rPr>
              <a:t>Вызов </a:t>
            </a:r>
            <a:r>
              <a:rPr lang="ru-MD" sz="2400" b="1" dirty="0">
                <a:latin typeface="Times New Roman" panose="02020603050405020304" pitchFamily="18" charset="0"/>
                <a:ea typeface="Times New Roman" panose="02020603050405020304" pitchFamily="18" charset="0"/>
              </a:rPr>
              <a:t>психолога в суд для дачи </a:t>
            </a:r>
            <a:r>
              <a:rPr lang="ru-MD" sz="2400" b="1" dirty="0" smtClean="0">
                <a:latin typeface="Times New Roman" panose="02020603050405020304" pitchFamily="18" charset="0"/>
                <a:ea typeface="Times New Roman" panose="02020603050405020304" pitchFamily="18" charset="0"/>
              </a:rPr>
              <a:t>показаний </a:t>
            </a:r>
            <a:endParaRPr lang="en-US" sz="2400" b="1" dirty="0"/>
          </a:p>
        </p:txBody>
      </p:sp>
      <p:pic>
        <p:nvPicPr>
          <p:cNvPr id="10242" name="Picture 2" descr="Возможно, это изображение (текст «показалс свой фейсбук своему психотерапевту. он хочет co всеми вами поговорить»)"/>
          <p:cNvPicPr>
            <a:picLocks noChangeAspect="1" noChangeArrowheads="1"/>
          </p:cNvPicPr>
          <p:nvPr/>
        </p:nvPicPr>
        <p:blipFill rotWithShape="1">
          <a:blip r:embed="rId2">
            <a:extLst>
              <a:ext uri="{28A0092B-C50C-407E-A947-70E740481C1C}">
                <a14:useLocalDpi xmlns:a14="http://schemas.microsoft.com/office/drawing/2010/main" val="0"/>
              </a:ext>
            </a:extLst>
          </a:blip>
          <a:srcRect t="16607" r="-2934" b="22684"/>
          <a:stretch/>
        </p:blipFill>
        <p:spPr bwMode="auto">
          <a:xfrm>
            <a:off x="6435352" y="3380509"/>
            <a:ext cx="5849011" cy="33920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9352" y="1102806"/>
            <a:ext cx="11353883" cy="2830262"/>
          </a:xfrm>
          <a:prstGeom prst="rect">
            <a:avLst/>
          </a:prstGeom>
        </p:spPr>
        <p:txBody>
          <a:bodyPr wrap="square">
            <a:spAutoFit/>
          </a:bodyPr>
          <a:lstStyle/>
          <a:p>
            <a:pPr algn="just">
              <a:lnSpc>
                <a:spcPct val="115000"/>
              </a:lnSpc>
              <a:spcAft>
                <a:spcPts val="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Предлагается схема действий на тот случай, если психолог получает повестку из </a:t>
            </a:r>
            <a:r>
              <a:rPr lang="ru-MD"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суда</a:t>
            </a:r>
          </a:p>
          <a:p>
            <a:pPr algn="just">
              <a:lnSpc>
                <a:spcPct val="115000"/>
              </a:lnSpc>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 Определите, насколько законным является запрос на информацию</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Свяжитесь с клиентом</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 Проведите переговоры с запрашивающей </a:t>
            </a:r>
            <a:r>
              <a:rPr lang="ru-MD"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стороной</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 Ищите руководства у </a:t>
            </a:r>
            <a:r>
              <a:rPr lang="ru-MD"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суда</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09250" y="3933068"/>
            <a:ext cx="6096000" cy="1353832"/>
          </a:xfrm>
          <a:prstGeom prst="rect">
            <a:avLst/>
          </a:prstGeom>
        </p:spPr>
        <p:txBody>
          <a:bodyPr>
            <a:spAutoFit/>
          </a:bodyPr>
          <a:lstStyle/>
          <a:p>
            <a:pPr>
              <a:lnSpc>
                <a:spcPct val="107000"/>
              </a:lnSpc>
              <a:spcAft>
                <a:spcPts val="80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5. Запросите аннулирования повестки или издания защитного ордера</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6. Свидетельствование психолога</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153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935" y="253130"/>
            <a:ext cx="6291626" cy="6440866"/>
          </a:xfrm>
          <a:prstGeom prst="rect">
            <a:avLst/>
          </a:prstGeom>
        </p:spPr>
        <p:txBody>
          <a:bodyPr wrap="square">
            <a:spAutoFit/>
          </a:bodyPr>
          <a:lstStyle/>
          <a:p>
            <a:pPr algn="just">
              <a:lnSpc>
                <a:spcPct val="115000"/>
              </a:lnSpc>
              <a:spcAft>
                <a:spcPts val="0"/>
              </a:spcAft>
            </a:pP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Стоит </a:t>
            </a:r>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помнить </a:t>
            </a: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всегда:</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 Вопрос конфиденциальности коммуникации между психологом и клиентом, исключений конфиденциальности и процедур действия психолога в этих случаях должен обсуждаться с клиентом на заре установления терапевтических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отношений.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Задача психолога – оберегать и защищать, насколько возможно, конфиденциальность его взаимодействия с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клиентом. </a:t>
            </a:r>
          </a:p>
          <a:p>
            <a:pPr algn="just">
              <a:lnSpc>
                <a:spcPct val="115000"/>
              </a:lnSpc>
              <a:spcAft>
                <a:spcPts val="0"/>
              </a:spcAft>
            </a:pP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a:t>
            </a: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Если психолог поставлен перед необходимостью раскрытия конфиденциальной информации, то первое, что он должен сделать – обсудить возникшую проблему со своим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клиентом. </a:t>
            </a:r>
            <a:endPar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a:t>
            </a: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Раскрывая конфиденциальную информацию в описанных исключительных случаях, важно помнить о цели, с которой это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делается. </a:t>
            </a:r>
          </a:p>
          <a:p>
            <a:pPr algn="just">
              <a:lnSpc>
                <a:spcPct val="115000"/>
              </a:lnSpc>
              <a:spcAft>
                <a:spcPts val="0"/>
              </a:spcAft>
            </a:pPr>
            <a:r>
              <a:rPr lang="ru-MD" sz="2000" dirty="0" smtClean="0">
                <a:solidFill>
                  <a:srgbClr val="333333"/>
                </a:solidFill>
                <a:latin typeface="Times New Roman" panose="02020603050405020304" pitchFamily="18" charset="0"/>
                <a:ea typeface="Times New Roman" panose="02020603050405020304" pitchFamily="18" charset="0"/>
              </a:rPr>
              <a:t>5</a:t>
            </a:r>
            <a:r>
              <a:rPr lang="ru-MD" sz="2000" dirty="0">
                <a:solidFill>
                  <a:srgbClr val="333333"/>
                </a:solidFill>
                <a:latin typeface="Times New Roman" panose="02020603050405020304" pitchFamily="18" charset="0"/>
                <a:ea typeface="Times New Roman" panose="02020603050405020304" pitchFamily="18" charset="0"/>
              </a:rPr>
              <a:t>. П</a:t>
            </a:r>
            <a:r>
              <a:rPr lang="ru-MD" sz="2000" dirty="0" smtClean="0">
                <a:solidFill>
                  <a:srgbClr val="333333"/>
                </a:solidFill>
                <a:latin typeface="Times New Roman" panose="02020603050405020304" pitchFamily="18" charset="0"/>
                <a:ea typeface="Times New Roman" panose="02020603050405020304" pitchFamily="18" charset="0"/>
              </a:rPr>
              <a:t>сихологу </a:t>
            </a:r>
            <a:r>
              <a:rPr lang="ru-MD" sz="2000" dirty="0">
                <a:solidFill>
                  <a:srgbClr val="333333"/>
                </a:solidFill>
                <a:latin typeface="Times New Roman" panose="02020603050405020304" pitchFamily="18" charset="0"/>
                <a:ea typeface="Times New Roman" panose="02020603050405020304" pitchFamily="18" charset="0"/>
              </a:rPr>
              <a:t>важно всегда помнить об интересах своего клиента и стараться их максимально защитить. </a:t>
            </a:r>
            <a:endParaRPr lang="en-US" sz="2000" dirty="0"/>
          </a:p>
        </p:txBody>
      </p:sp>
      <p:pic>
        <p:nvPicPr>
          <p:cNvPr id="4" name="Рисунок 3"/>
          <p:cNvPicPr>
            <a:picLocks noChangeAspect="1"/>
          </p:cNvPicPr>
          <p:nvPr/>
        </p:nvPicPr>
        <p:blipFill>
          <a:blip r:embed="rId2"/>
          <a:stretch>
            <a:fillRect/>
          </a:stretch>
        </p:blipFill>
        <p:spPr>
          <a:xfrm>
            <a:off x="6898240" y="1716833"/>
            <a:ext cx="5162521" cy="4734067"/>
          </a:xfrm>
          <a:prstGeom prst="rect">
            <a:avLst/>
          </a:prstGeom>
        </p:spPr>
      </p:pic>
    </p:spTree>
    <p:extLst>
      <p:ext uri="{BB962C8B-B14F-4D97-AF65-F5344CB8AC3E}">
        <p14:creationId xmlns:p14="http://schemas.microsoft.com/office/powerpoint/2010/main" val="129355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Возможно, это изображение (1 человек, сидит и текст «原術館 风家S вы обладаете ярко выраженной индивидуальностью приятно конечно, но это просто психическое расстрой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211" y="369170"/>
            <a:ext cx="4845619" cy="611086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9918" y="453145"/>
            <a:ext cx="6755363" cy="5663089"/>
          </a:xfrm>
          <a:prstGeom prst="rect">
            <a:avLst/>
          </a:prstGeom>
        </p:spPr>
        <p:txBody>
          <a:bodyPr wrap="square">
            <a:spAutoFit/>
          </a:bodyPr>
          <a:lstStyle/>
          <a:p>
            <a:pPr lvl="0" algn="just">
              <a:lnSpc>
                <a:spcPct val="115000"/>
              </a:lnSpc>
              <a:spcAft>
                <a:spcPts val="0"/>
              </a:spcAft>
              <a:buSzPts val="1000"/>
              <a:tabLst>
                <a:tab pos="457200" algn="l"/>
              </a:tabLst>
            </a:pPr>
            <a:r>
              <a:rPr lang="ru-MD" sz="2000" b="1" dirty="0" smtClean="0">
                <a:latin typeface="Times New Roman" panose="02020603050405020304" pitchFamily="18" charset="0"/>
                <a:ea typeface="Times New Roman" panose="02020603050405020304" pitchFamily="18" charset="0"/>
                <a:cs typeface="Times New Roman" panose="02020603050405020304" pitchFamily="18" charset="0"/>
              </a:rPr>
              <a:t>Неопределенные, двойные или конфликтные взаимоотношения с клиентами </a:t>
            </a:r>
          </a:p>
          <a:p>
            <a:pPr lvl="0" algn="just">
              <a:lnSpc>
                <a:spcPct val="115000"/>
              </a:lnSpc>
              <a:spcAft>
                <a:spcPts val="0"/>
              </a:spcAft>
              <a:buSzPts val="1000"/>
              <a:tabLst>
                <a:tab pos="457200" algn="l"/>
              </a:tabLst>
            </a:pPr>
            <a:endParaRPr lang="ru-MD"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секс </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или сексуальные взаимоотношения с клиентом;</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романтические отношения, ухаживание за клиентом;</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сексуальные отношения с бывшим клиентом;</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деловые (бизнес) отношения с клиентом;</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обмен услугами и/или товарами;</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оказание психологических услуг близким друзьям или родственникам;</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проведение свободного времени с клиентами;</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вступление в терапевтические отношения с подчиненными и сотрудниками;</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прием</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знакомых</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в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клиенты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ru-MD" sz="2000" dirty="0">
                <a:latin typeface="Times New Roman" panose="02020603050405020304" pitchFamily="18" charset="0"/>
                <a:ea typeface="Times New Roman" panose="02020603050405020304" pitchFamily="18" charset="0"/>
                <a:cs typeface="Times New Roman" panose="02020603050405020304" pitchFamily="18" charset="0"/>
              </a:rPr>
              <a:t>принятие подарков от клиентов или просьбы к клиентам об оказании услуг.</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89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145" y="333424"/>
            <a:ext cx="11499273" cy="2923877"/>
          </a:xfrm>
          <a:prstGeom prst="rect">
            <a:avLst/>
          </a:prstGeom>
        </p:spPr>
        <p:txBody>
          <a:bodyPr wrap="square">
            <a:spAutoFit/>
          </a:bodyPr>
          <a:lstStyle/>
          <a:p>
            <a:pPr algn="just">
              <a:lnSpc>
                <a:spcPct val="115000"/>
              </a:lnSpc>
              <a:spcAft>
                <a:spcPts val="0"/>
              </a:spcAft>
            </a:pPr>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Если психолог, тем не менее, вступает в интимные отношения с бывшим клиентом по прошествии двух лет, то он обязан доказать, что возникшие отношения не эксплуатируют вторую сторону в свете всех факторов, имеющих отношение к делу, включая</a:t>
            </a: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 количество времени, которое прошло с момента окончания терапии;</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характер и длительность терапии;</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 обстоятельства, сопутствовавшие окончанию терапии;</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 личную историю клиента или пациента</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314" name="Picture 2" descr="Меньше секса — крепче отношения, утверждают психоло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27" y="3115801"/>
            <a:ext cx="5173807" cy="34492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145" y="3302414"/>
            <a:ext cx="6853382" cy="2569934"/>
          </a:xfrm>
          <a:prstGeom prst="rect">
            <a:avLst/>
          </a:prstGeom>
        </p:spPr>
        <p:txBody>
          <a:bodyPr wrap="square">
            <a:spAutoFit/>
          </a:bodyPr>
          <a:lstStyle/>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5) текущий психический статус клиента или пациента;</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6) вероятность негативного влияния данных отношений на клиента или окружающих;</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7) любые заявления или действия, предпринятые терапевтом в течение курса терапии и предлагающие или намекающие клиенту на возможность сексуальных или романтических отношений по окончании терапии.</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240" y="587828"/>
            <a:ext cx="11467324" cy="5632311"/>
          </a:xfrm>
          <a:prstGeom prst="rect">
            <a:avLst/>
          </a:prstGeom>
        </p:spPr>
        <p:txBody>
          <a:bodyPr wrap="square">
            <a:spAutoFit/>
          </a:bodyPr>
          <a:lstStyle/>
          <a:p>
            <a:pPr algn="just"/>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В</a:t>
            </a: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заимоотношения </a:t>
            </a:r>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двойных ролей, к </a:t>
            </a: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которым </a:t>
            </a:r>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относятся несексуальные и неромантические отношения с </a:t>
            </a: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клиентами</a:t>
            </a:r>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сопряжены с</a:t>
            </a:r>
            <a:r>
              <a:rPr lang="ru-MD" sz="2000" b="1" dirty="0" smtClean="0">
                <a:latin typeface="Times New Roman" panose="02020603050405020304" pitchFamily="18" charset="0"/>
                <a:cs typeface="Times New Roman" panose="02020603050405020304" pitchFamily="18" charset="0"/>
              </a:rPr>
              <a:t> исследованиями, посвященными </a:t>
            </a:r>
            <a:r>
              <a:rPr lang="ru-MD" sz="2000" b="1" dirty="0">
                <a:latin typeface="Times New Roman" panose="02020603050405020304" pitchFamily="18" charset="0"/>
                <a:cs typeface="Times New Roman" panose="02020603050405020304" pitchFamily="18" charset="0"/>
              </a:rPr>
              <a:t>отношениям двойных ролей. Взгляды в этой области могут быть разделены на две группы. </a:t>
            </a:r>
            <a:endParaRPr lang="ru-MD" sz="2000" b="1" dirty="0" smtClean="0">
              <a:latin typeface="Times New Roman" panose="02020603050405020304" pitchFamily="18" charset="0"/>
              <a:cs typeface="Times New Roman" panose="02020603050405020304" pitchFamily="18" charset="0"/>
            </a:endParaRPr>
          </a:p>
          <a:p>
            <a:pPr algn="just"/>
            <a:endParaRPr lang="ru-MD" sz="2000" b="1" dirty="0" smtClean="0">
              <a:latin typeface="Times New Roman" panose="02020603050405020304" pitchFamily="18" charset="0"/>
              <a:cs typeface="Times New Roman" panose="02020603050405020304" pitchFamily="18" charset="0"/>
            </a:endParaRPr>
          </a:p>
          <a:p>
            <a:pPr algn="just"/>
            <a:r>
              <a:rPr lang="ru-MD" sz="2000" b="1" dirty="0" smtClean="0">
                <a:latin typeface="Times New Roman" panose="02020603050405020304" pitchFamily="18" charset="0"/>
                <a:cs typeface="Times New Roman" panose="02020603050405020304" pitchFamily="18" charset="0"/>
              </a:rPr>
              <a:t>Первая </a:t>
            </a:r>
            <a:r>
              <a:rPr lang="ru-MD" sz="2000" b="1" dirty="0">
                <a:latin typeface="Times New Roman" panose="02020603050405020304" pitchFamily="18" charset="0"/>
                <a:cs typeface="Times New Roman" panose="02020603050405020304" pitchFamily="18" charset="0"/>
              </a:rPr>
              <a:t>группа </a:t>
            </a:r>
            <a:r>
              <a:rPr lang="ru-MD"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a:t>
            </a:r>
            <a:r>
              <a:rPr lang="ru-MD"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Lazarus</a:t>
            </a:r>
            <a:r>
              <a:rPr lang="ru-MD"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a:t>
            </a:r>
            <a:r>
              <a:rPr lang="ru-MD"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Rubin</a:t>
            </a:r>
            <a:r>
              <a:rPr lang="ru-MD"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t>
            </a:r>
            <a:r>
              <a:rPr lang="ru-MD"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Ebert</a:t>
            </a:r>
            <a:r>
              <a:rPr lang="ru-MD" sz="2000" dirty="0">
                <a:latin typeface="Times New Roman" panose="02020603050405020304" pitchFamily="18" charset="0"/>
                <a:cs typeface="Times New Roman" panose="02020603050405020304" pitchFamily="18" charset="0"/>
              </a:rPr>
              <a:t>) озабочена существующими запретами, считая, что психологи и другие профессионалы в области психического здоровья становятся все более ригидными в поддержании границ взаимоотношений с клиентами. </a:t>
            </a:r>
            <a:endParaRPr lang="ru-MD" sz="2000" dirty="0" smtClean="0">
              <a:latin typeface="Times New Roman" panose="02020603050405020304" pitchFamily="18" charset="0"/>
              <a:cs typeface="Times New Roman" panose="02020603050405020304" pitchFamily="18" charset="0"/>
            </a:endParaRPr>
          </a:p>
          <a:p>
            <a:pPr algn="just"/>
            <a:endParaRPr lang="ru-MD" sz="2000" dirty="0" smtClean="0">
              <a:latin typeface="Times New Roman" panose="02020603050405020304" pitchFamily="18" charset="0"/>
              <a:cs typeface="Times New Roman" panose="02020603050405020304" pitchFamily="18" charset="0"/>
            </a:endParaRPr>
          </a:p>
          <a:p>
            <a:pPr algn="just"/>
            <a:r>
              <a:rPr lang="ru-MD" sz="2000" b="1" dirty="0">
                <a:latin typeface="Times New Roman" panose="02020603050405020304" pitchFamily="18" charset="0"/>
                <a:cs typeface="Times New Roman" panose="02020603050405020304" pitchFamily="18" charset="0"/>
              </a:rPr>
              <a:t>Вторая группа </a:t>
            </a:r>
            <a:r>
              <a:rPr lang="ru-MD" sz="2000" dirty="0">
                <a:latin typeface="Times New Roman" panose="02020603050405020304" pitchFamily="18" charset="0"/>
                <a:cs typeface="Times New Roman" panose="02020603050405020304" pitchFamily="18" charset="0"/>
              </a:rPr>
              <a:t>значительно шире по своей численности (</a:t>
            </a:r>
            <a:r>
              <a:rPr lang="en-US" sz="2000" dirty="0" err="1">
                <a:latin typeface="Times New Roman" panose="02020603050405020304" pitchFamily="18" charset="0"/>
                <a:cs typeface="Times New Roman" panose="02020603050405020304" pitchFamily="18" charset="0"/>
              </a:rPr>
              <a:t>Borys</a:t>
            </a:r>
            <a:r>
              <a:rPr lang="ru-MD"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Corey</a:t>
            </a:r>
            <a:r>
              <a:rPr lang="ru-MD"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Herlihy</a:t>
            </a:r>
            <a:r>
              <a:rPr lang="ru-MD"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Gabbard</a:t>
            </a:r>
            <a:r>
              <a:rPr lang="ru-MD"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Gottlieb</a:t>
            </a:r>
            <a:r>
              <a:rPr lang="ru-MD"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Gutheil</a:t>
            </a:r>
            <a:r>
              <a:rPr lang="ru-MD"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VandeCreek</a:t>
            </a:r>
            <a:r>
              <a:rPr lang="ru-MD"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Pope</a:t>
            </a:r>
            <a:r>
              <a:rPr lang="ru-MD" sz="2000" dirty="0">
                <a:latin typeface="Times New Roman" panose="02020603050405020304" pitchFamily="18" charset="0"/>
                <a:cs typeface="Times New Roman" panose="02020603050405020304" pitchFamily="18" charset="0"/>
              </a:rPr>
              <a:t> и другие). Хотя представляющие ее авторитеты и признают, что далеко не во всех случаях обсуждаемые отношения причиняют вред, они остаются убеждены, что риск использования терапевтом своей власти в данного рода отношениях слишком высок. </a:t>
            </a:r>
            <a:endParaRPr lang="ru-MD" sz="2000" dirty="0" smtClean="0">
              <a:latin typeface="Times New Roman" panose="02020603050405020304" pitchFamily="18" charset="0"/>
              <a:cs typeface="Times New Roman" panose="02020603050405020304" pitchFamily="18" charset="0"/>
            </a:endParaRPr>
          </a:p>
          <a:p>
            <a:pPr algn="just"/>
            <a:endParaRPr lang="ru-MD" sz="2000" dirty="0">
              <a:latin typeface="Times New Roman" panose="02020603050405020304" pitchFamily="18" charset="0"/>
              <a:cs typeface="Times New Roman" panose="02020603050405020304" pitchFamily="18" charset="0"/>
            </a:endParaRPr>
          </a:p>
          <a:p>
            <a:pPr algn="just"/>
            <a:r>
              <a:rPr lang="ru-MD" sz="2000" dirty="0" err="1" smtClean="0">
                <a:latin typeface="Times New Roman" panose="02020603050405020304" pitchFamily="18" charset="0"/>
                <a:cs typeface="Times New Roman" panose="02020603050405020304" pitchFamily="18" charset="0"/>
              </a:rPr>
              <a:t>Китченер</a:t>
            </a:r>
            <a:r>
              <a:rPr lang="ru-MD" sz="2000" dirty="0" smtClean="0">
                <a:latin typeface="Times New Roman" panose="02020603050405020304" pitchFamily="18" charset="0"/>
                <a:cs typeface="Times New Roman" panose="02020603050405020304" pitchFamily="18" charset="0"/>
              </a:rPr>
              <a:t> </a:t>
            </a:r>
            <a:r>
              <a:rPr lang="ru-MD" sz="2000" dirty="0">
                <a:latin typeface="Times New Roman" panose="02020603050405020304" pitchFamily="18" charset="0"/>
                <a:cs typeface="Times New Roman" panose="02020603050405020304" pitchFamily="18" charset="0"/>
              </a:rPr>
              <a:t>выделил </a:t>
            </a:r>
            <a:r>
              <a:rPr lang="ru-MD" sz="2000" b="1" dirty="0">
                <a:latin typeface="Times New Roman" panose="02020603050405020304" pitchFamily="18" charset="0"/>
                <a:cs typeface="Times New Roman" panose="02020603050405020304" pitchFamily="18" charset="0"/>
              </a:rPr>
              <a:t>три потенциальных фактора</a:t>
            </a:r>
            <a:r>
              <a:rPr lang="ru-MD" sz="2000" dirty="0">
                <a:latin typeface="Times New Roman" panose="02020603050405020304" pitchFamily="18" charset="0"/>
                <a:cs typeface="Times New Roman" panose="02020603050405020304" pitchFamily="18" charset="0"/>
              </a:rPr>
              <a:t>, присущих взаимоотношениям двойных ролей, которые могут привести к неблагоприятным последствиям: </a:t>
            </a:r>
            <a:endParaRPr lang="ru-MD" sz="2000" dirty="0" smtClean="0">
              <a:latin typeface="Times New Roman" panose="02020603050405020304" pitchFamily="18" charset="0"/>
              <a:cs typeface="Times New Roman" panose="02020603050405020304" pitchFamily="18" charset="0"/>
            </a:endParaRPr>
          </a:p>
          <a:p>
            <a:pPr algn="just"/>
            <a:r>
              <a:rPr lang="ru-MD" sz="2000" dirty="0" smtClean="0">
                <a:latin typeface="Times New Roman" panose="02020603050405020304" pitchFamily="18" charset="0"/>
                <a:cs typeface="Times New Roman" panose="02020603050405020304" pitchFamily="18" charset="0"/>
              </a:rPr>
              <a:t>– </a:t>
            </a:r>
            <a:r>
              <a:rPr lang="ru-MD" sz="2000" dirty="0">
                <a:latin typeface="Times New Roman" panose="02020603050405020304" pitchFamily="18" charset="0"/>
                <a:cs typeface="Times New Roman" panose="02020603050405020304" pitchFamily="18" charset="0"/>
              </a:rPr>
              <a:t>несовместимость ожиданий в разных ролях; </a:t>
            </a:r>
            <a:endParaRPr lang="ru-MD" sz="2000" dirty="0" smtClean="0">
              <a:latin typeface="Times New Roman" panose="02020603050405020304" pitchFamily="18" charset="0"/>
              <a:cs typeface="Times New Roman" panose="02020603050405020304" pitchFamily="18" charset="0"/>
            </a:endParaRPr>
          </a:p>
          <a:p>
            <a:pPr algn="just"/>
            <a:r>
              <a:rPr lang="ru-MD" sz="2000" dirty="0" smtClean="0">
                <a:latin typeface="Times New Roman" panose="02020603050405020304" pitchFamily="18" charset="0"/>
                <a:cs typeface="Times New Roman" panose="02020603050405020304" pitchFamily="18" charset="0"/>
              </a:rPr>
              <a:t>– </a:t>
            </a:r>
            <a:r>
              <a:rPr lang="ru-MD" sz="2000" dirty="0">
                <a:latin typeface="Times New Roman" panose="02020603050405020304" pitchFamily="18" charset="0"/>
                <a:cs typeface="Times New Roman" panose="02020603050405020304" pitchFamily="18" charset="0"/>
              </a:rPr>
              <a:t>конфликт обязательств, присущих ролям; </a:t>
            </a:r>
            <a:endParaRPr lang="ru-MD" sz="2000" dirty="0" smtClean="0">
              <a:latin typeface="Times New Roman" panose="02020603050405020304" pitchFamily="18" charset="0"/>
              <a:cs typeface="Times New Roman" panose="02020603050405020304" pitchFamily="18" charset="0"/>
            </a:endParaRPr>
          </a:p>
          <a:p>
            <a:pPr algn="just"/>
            <a:r>
              <a:rPr lang="ru-MD" sz="2000" dirty="0" smtClean="0">
                <a:latin typeface="Times New Roman" panose="02020603050405020304" pitchFamily="18" charset="0"/>
                <a:cs typeface="Times New Roman" panose="02020603050405020304" pitchFamily="18" charset="0"/>
              </a:rPr>
              <a:t>– </a:t>
            </a:r>
            <a:r>
              <a:rPr lang="ru-MD" sz="2000" dirty="0">
                <a:latin typeface="Times New Roman" panose="02020603050405020304" pitchFamily="18" charset="0"/>
                <a:cs typeface="Times New Roman" panose="02020603050405020304" pitchFamily="18" charset="0"/>
              </a:rPr>
              <a:t>власть и авторитет профессионала.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5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т описания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818" y="274067"/>
            <a:ext cx="4495511" cy="64269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5491" y="446452"/>
            <a:ext cx="6991927" cy="5632311"/>
          </a:xfrm>
          <a:prstGeom prst="rect">
            <a:avLst/>
          </a:prstGeom>
        </p:spPr>
        <p:txBody>
          <a:bodyPr wrap="square">
            <a:spAutoFit/>
          </a:bodyPr>
          <a:lstStyle/>
          <a:p>
            <a:pPr algn="just"/>
            <a:r>
              <a:rPr lang="ru-MD" sz="2000" dirty="0" smtClean="0">
                <a:latin typeface="Times New Roman" panose="02020603050405020304" pitchFamily="18" charset="0"/>
                <a:ea typeface="Times New Roman" panose="02020603050405020304" pitchFamily="18" charset="0"/>
              </a:rPr>
              <a:t>Случай </a:t>
            </a:r>
          </a:p>
          <a:p>
            <a:pPr algn="just"/>
            <a:r>
              <a:rPr lang="ru-MD" sz="2000" dirty="0" smtClean="0">
                <a:latin typeface="Times New Roman" panose="02020603050405020304" pitchFamily="18" charset="0"/>
                <a:ea typeface="Times New Roman" panose="02020603050405020304" pitchFamily="18" charset="0"/>
              </a:rPr>
              <a:t>Рафаэль </a:t>
            </a:r>
            <a:r>
              <a:rPr lang="ru-MD" sz="2000" dirty="0" err="1">
                <a:latin typeface="Times New Roman" panose="02020603050405020304" pitchFamily="18" charset="0"/>
                <a:ea typeface="Times New Roman" panose="02020603050405020304" pitchFamily="18" charset="0"/>
              </a:rPr>
              <a:t>Бэрокью</a:t>
            </a:r>
            <a:r>
              <a:rPr lang="ru-MD" sz="2000" dirty="0">
                <a:latin typeface="Times New Roman" panose="02020603050405020304" pitchFamily="18" charset="0"/>
                <a:ea typeface="Times New Roman" panose="02020603050405020304" pitchFamily="18" charset="0"/>
              </a:rPr>
              <a:t>, профессиональный художник, пожаловался в этический комитет на </a:t>
            </a:r>
            <a:r>
              <a:rPr lang="ru-MD" sz="2000" dirty="0" err="1">
                <a:latin typeface="Times New Roman" panose="02020603050405020304" pitchFamily="18" charset="0"/>
                <a:ea typeface="Times New Roman" panose="02020603050405020304" pitchFamily="18" charset="0"/>
              </a:rPr>
              <a:t>Дженис</a:t>
            </a:r>
            <a:r>
              <a:rPr lang="ru-MD" sz="2000" dirty="0">
                <a:latin typeface="Times New Roman" panose="02020603050405020304" pitchFamily="18" charset="0"/>
                <a:ea typeface="Times New Roman" panose="02020603050405020304" pitchFamily="18" charset="0"/>
              </a:rPr>
              <a:t> </a:t>
            </a:r>
            <a:r>
              <a:rPr lang="ru-MD" sz="2000" dirty="0" err="1">
                <a:latin typeface="Times New Roman" panose="02020603050405020304" pitchFamily="18" charset="0"/>
                <a:ea typeface="Times New Roman" panose="02020603050405020304" pitchFamily="18" charset="0"/>
              </a:rPr>
              <a:t>Фейс</a:t>
            </a:r>
            <a:r>
              <a:rPr lang="ru-MD" sz="2000" dirty="0">
                <a:latin typeface="Times New Roman" panose="02020603050405020304" pitchFamily="18" charset="0"/>
                <a:ea typeface="Times New Roman" panose="02020603050405020304" pitchFamily="18" charset="0"/>
              </a:rPr>
              <a:t>, психолога., в связи с тем, что последняя не выполняла данных ему обещаний. Рафаэль был клиентом </a:t>
            </a:r>
            <a:r>
              <a:rPr lang="ru-MD" sz="2000" dirty="0" err="1">
                <a:latin typeface="Times New Roman" panose="02020603050405020304" pitchFamily="18" charset="0"/>
                <a:ea typeface="Times New Roman" panose="02020603050405020304" pitchFamily="18" charset="0"/>
              </a:rPr>
              <a:t>Фейс</a:t>
            </a:r>
            <a:r>
              <a:rPr lang="ru-MD" sz="2000" dirty="0">
                <a:latin typeface="Times New Roman" panose="02020603050405020304" pitchFamily="18" charset="0"/>
                <a:ea typeface="Times New Roman" panose="02020603050405020304" pitchFamily="18" charset="0"/>
              </a:rPr>
              <a:t> более года. В течение этого времени она хвалила его работы, сопровождала его на выставках, обещала представить его нескольким людям, имеющим связи с художественными галереями. Клиент рассказал, что он начал чувствовать себя настолько уверенно, что прервал терапию, ожидая, что их обоюдный интерес к его карьере будет развиваться. Однако доктор </a:t>
            </a:r>
            <a:r>
              <a:rPr lang="ru-MD" sz="2000" dirty="0" err="1">
                <a:latin typeface="Times New Roman" panose="02020603050405020304" pitchFamily="18" charset="0"/>
                <a:ea typeface="Times New Roman" panose="02020603050405020304" pitchFamily="18" charset="0"/>
              </a:rPr>
              <a:t>Фейс</a:t>
            </a:r>
            <a:r>
              <a:rPr lang="ru-MD" sz="2000" dirty="0">
                <a:latin typeface="Times New Roman" panose="02020603050405020304" pitchFamily="18" charset="0"/>
                <a:ea typeface="Times New Roman" panose="02020603050405020304" pitchFamily="18" charset="0"/>
              </a:rPr>
              <a:t> перестала отвечать на его звонки. </a:t>
            </a:r>
            <a:r>
              <a:rPr lang="ru-MD" sz="2000" dirty="0" err="1">
                <a:latin typeface="Times New Roman" panose="02020603050405020304" pitchFamily="18" charset="0"/>
                <a:ea typeface="Times New Roman" panose="02020603050405020304" pitchFamily="18" charset="0"/>
              </a:rPr>
              <a:t>Бэрокью</a:t>
            </a:r>
            <a:r>
              <a:rPr lang="ru-MD" sz="2000" dirty="0">
                <a:latin typeface="Times New Roman" panose="02020603050405020304" pitchFamily="18" charset="0"/>
                <a:ea typeface="Times New Roman" panose="02020603050405020304" pitchFamily="18" charset="0"/>
              </a:rPr>
              <a:t> впал в депрессию, его самооценка резко понизилась. Когда этический комитет связался с доктором </a:t>
            </a:r>
            <a:r>
              <a:rPr lang="ru-MD" sz="2000" dirty="0" err="1">
                <a:latin typeface="Times New Roman" panose="02020603050405020304" pitchFamily="18" charset="0"/>
                <a:ea typeface="Times New Roman" panose="02020603050405020304" pitchFamily="18" charset="0"/>
              </a:rPr>
              <a:t>Фейс</a:t>
            </a:r>
            <a:r>
              <a:rPr lang="ru-MD" sz="2000" dirty="0">
                <a:latin typeface="Times New Roman" panose="02020603050405020304" pitchFamily="18" charset="0"/>
                <a:ea typeface="Times New Roman" panose="02020603050405020304" pitchFamily="18" charset="0"/>
              </a:rPr>
              <a:t>, она объяснила, что всегда относится к своим клиентам, безусловно их принимая и поддерживая, но поскольку Рафаэль более не является ее клиентом, она не имеет по отношению к нему никаких обязательств. </a:t>
            </a:r>
            <a:endParaRPr lang="en-US" sz="2000" dirty="0"/>
          </a:p>
        </p:txBody>
      </p:sp>
    </p:spTree>
    <p:extLst>
      <p:ext uri="{BB962C8B-B14F-4D97-AF65-F5344CB8AC3E}">
        <p14:creationId xmlns:p14="http://schemas.microsoft.com/office/powerpoint/2010/main" val="339909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273" y="318875"/>
            <a:ext cx="11425382" cy="2751522"/>
          </a:xfrm>
          <a:prstGeom prst="rect">
            <a:avLst/>
          </a:prstGeom>
        </p:spPr>
        <p:txBody>
          <a:bodyPr wrap="square">
            <a:spAutoFit/>
          </a:bodyPr>
          <a:lstStyle/>
          <a:p>
            <a:pPr algn="just">
              <a:lnSpc>
                <a:spcPct val="115000"/>
              </a:lnSpc>
              <a:spcAft>
                <a:spcPts val="0"/>
              </a:spcAft>
            </a:pPr>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Если вторичные отношения уже возникли, их следует прекратить и/или направить клиента к другому специалисту. К числу упомянутых факторов относятся</a:t>
            </a:r>
            <a:r>
              <a:rPr lang="ru-MD"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ru-MD"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MD"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Власть</a:t>
            </a:r>
          </a:p>
          <a:p>
            <a:r>
              <a:rPr lang="ru-MD" sz="2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ru-MD" sz="2400" dirty="0">
                <a:latin typeface="Times New Roman" panose="02020603050405020304" pitchFamily="18" charset="0"/>
                <a:cs typeface="Times New Roman" panose="02020603050405020304" pitchFamily="18" charset="0"/>
              </a:rPr>
              <a:t>Продолжительность отношений</a:t>
            </a:r>
            <a:endParaRPr lang="en-US" sz="2400" dirty="0">
              <a:latin typeface="Times New Roman" panose="02020603050405020304" pitchFamily="18" charset="0"/>
              <a:cs typeface="Times New Roman" panose="02020603050405020304" pitchFamily="18" charset="0"/>
            </a:endParaRPr>
          </a:p>
          <a:p>
            <a:r>
              <a:rPr lang="ru-MD" sz="24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ru-MD" sz="2400" dirty="0">
                <a:latin typeface="Times New Roman" panose="02020603050405020304" pitchFamily="18" charset="0"/>
                <a:cs typeface="Times New Roman" panose="02020603050405020304" pitchFamily="18" charset="0"/>
              </a:rPr>
              <a:t>Ясность окончания терапии</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1026" name="Picture 2" descr="Прикольные картинки | Смешно, Шутки, Юморные цитаты"/>
          <p:cNvPicPr>
            <a:picLocks noChangeAspect="1" noChangeArrowheads="1"/>
          </p:cNvPicPr>
          <p:nvPr/>
        </p:nvPicPr>
        <p:blipFill rotWithShape="1">
          <a:blip r:embed="rId2">
            <a:extLst>
              <a:ext uri="{28A0092B-C50C-407E-A947-70E740481C1C}">
                <a14:useLocalDpi xmlns:a14="http://schemas.microsoft.com/office/drawing/2010/main" val="0"/>
              </a:ext>
            </a:extLst>
          </a:blip>
          <a:srcRect l="2478" t="4836" r="2771" b="10473"/>
          <a:stretch/>
        </p:blipFill>
        <p:spPr bwMode="auto">
          <a:xfrm>
            <a:off x="5923114" y="3608848"/>
            <a:ext cx="6317672" cy="3121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офессия психолог: виды психологов, чем занимаются и где могут работать |  Фоксфорд.Медиа - Фоксфорд.Медиа"/>
          <p:cNvPicPr>
            <a:picLocks noChangeAspect="1" noChangeArrowheads="1"/>
          </p:cNvPicPr>
          <p:nvPr/>
        </p:nvPicPr>
        <p:blipFill rotWithShape="1">
          <a:blip r:embed="rId3">
            <a:extLst>
              <a:ext uri="{28A0092B-C50C-407E-A947-70E740481C1C}">
                <a14:useLocalDpi xmlns:a14="http://schemas.microsoft.com/office/drawing/2010/main" val="0"/>
              </a:ext>
            </a:extLst>
          </a:blip>
          <a:srcRect l="23877" t="15175" r="25293" b="18845"/>
          <a:stretch/>
        </p:blipFill>
        <p:spPr bwMode="auto">
          <a:xfrm>
            <a:off x="113122" y="3238108"/>
            <a:ext cx="5381505" cy="349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озможно, это изображение в мультипликационном стиле (текст «TAK в чем πроблема? HY, доктор... когда ког сижу сгорбившись вот TAK, поλ занятно. и вспоминаю все позвольте MHF свои ошибки прошлого мне попробовать, становится очень грустно. AX ты срань. вот, видите? GIHTRS помоги нам б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390" y="341745"/>
            <a:ext cx="6126301" cy="604972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4873" y="926718"/>
            <a:ext cx="5264727" cy="3249416"/>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конфиденциальность</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(18%);</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неопределенные, двойные или конфликтные взаимоотношения с клиентами (17%);</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источники </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и методы оплаты услуг (14%); </a:t>
            </a: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сексуальные </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проблемы (4%);</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компетентность</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сомнительные или приносящие вред интервенции (3%).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99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446093"/>
            <a:ext cx="5301673" cy="4339650"/>
          </a:xfrm>
          <a:prstGeom prst="rect">
            <a:avLst/>
          </a:prstGeom>
        </p:spPr>
        <p:txBody>
          <a:bodyPr wrap="square">
            <a:spAutoFit/>
          </a:bodyPr>
          <a:lstStyle/>
          <a:p>
            <a:pPr algn="just">
              <a:lnSpc>
                <a:spcPct val="115000"/>
              </a:lnSpc>
              <a:spcAft>
                <a:spcPts val="0"/>
              </a:spcAft>
            </a:pPr>
            <a:r>
              <a:rPr lang="ru-MD" sz="2000" b="1" dirty="0">
                <a:latin typeface="Times New Roman" panose="02020603050405020304" pitchFamily="18" charset="0"/>
                <a:ea typeface="Times New Roman" panose="02020603050405020304" pitchFamily="18" charset="0"/>
                <a:cs typeface="Times New Roman" panose="02020603050405020304" pitchFamily="18" charset="0"/>
              </a:rPr>
              <a:t>Конфиденциальность</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Под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u="sng" dirty="0">
                <a:latin typeface="Times New Roman" panose="02020603050405020304" pitchFamily="18" charset="0"/>
                <a:ea typeface="Times New Roman" panose="02020603050405020304" pitchFamily="18" charset="0"/>
                <a:cs typeface="Times New Roman" panose="02020603050405020304" pitchFamily="18" charset="0"/>
              </a:rPr>
              <a:t>конфиденциальностью</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в психотерапии понимается обязанность психолога не обсуждать полученную от клиента информацию с кем бы то ни было. При этическом и юридическом обсуждении проблем, связанных с конфиденциальностью, используется несколько понятий, сущность которых необходимо различать. Это приватность, конфиденциальность, привилегия и привилегированная коммуникация.</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krot.info/uploads/posts/2021-03/thumbs/1614587067_6-p-anekdoti-pro-psikhologov-art-kartinki-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484" y="746557"/>
            <a:ext cx="6004637" cy="590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8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krot.info/uploads/posts/2021-03/thumbs/1614587029_7-p-anekdoti-pro-psikhologov-art-kartink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38" y="554182"/>
            <a:ext cx="5098932" cy="607175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06472" y="148062"/>
            <a:ext cx="6096000" cy="2193549"/>
          </a:xfrm>
          <a:prstGeom prst="rect">
            <a:avLst/>
          </a:prstGeom>
        </p:spPr>
        <p:txBody>
          <a:bodyPr>
            <a:spAutoFit/>
          </a:bodyPr>
          <a:lstStyle/>
          <a:p>
            <a:pPr algn="just">
              <a:lnSpc>
                <a:spcPct val="115000"/>
              </a:lnSpc>
              <a:spcAft>
                <a:spcPts val="0"/>
              </a:spcAf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Согласно стандарту </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4.01</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психологи обсуждают с индивидуумами и/или организациями, с которыми они вступают в профессиональные отношения, пределы конфиденциальности, а также возможное использование информации, полученной от клиента в процессе работы.</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430981" y="2480157"/>
            <a:ext cx="6622474" cy="4233467"/>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угрозы со стороны клиента в отношении жизни или собственности определенного лица или группы лиц, а также угроза со стороны клиента собственной жизни;</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жестокое обращение с ребенком и/или зависимым взрослым;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оплата психотерапии через страховую </a:t>
            </a:r>
            <a:r>
              <a:rPr lang="ru-MD" dirty="0" smtClean="0">
                <a:latin typeface="Times New Roman" panose="02020603050405020304" pitchFamily="18" charset="0"/>
                <a:ea typeface="Times New Roman" panose="02020603050405020304" pitchFamily="18" charset="0"/>
                <a:cs typeface="Times New Roman" panose="02020603050405020304" pitchFamily="18" charset="0"/>
              </a:rPr>
              <a:t>компанию;</a:t>
            </a: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smtClean="0">
                <a:latin typeface="Times New Roman" panose="02020603050405020304" pitchFamily="18" charset="0"/>
                <a:ea typeface="Times New Roman" panose="02020603050405020304" pitchFamily="18" charset="0"/>
                <a:cs typeface="Times New Roman" panose="02020603050405020304" pitchFamily="18" charset="0"/>
              </a:rPr>
              <a:t>вызов </a:t>
            </a:r>
            <a:r>
              <a:rPr lang="ru-MD" dirty="0">
                <a:latin typeface="Times New Roman" panose="02020603050405020304" pitchFamily="18" charset="0"/>
                <a:ea typeface="Times New Roman" panose="02020603050405020304" pitchFamily="18" charset="0"/>
                <a:cs typeface="Times New Roman" panose="02020603050405020304" pitchFamily="18" charset="0"/>
              </a:rPr>
              <a:t>психолога в суд для дачи показаний;</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возбуждение дела клиентом против психолога;</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поднятие клиентом вопроса о своем психическом состоянии в ходе суда и/или судебных процедур;</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принудительная</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госпитализация</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компетентность клиента ставится под вопрос судом или им самим;</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dirty="0">
                <a:latin typeface="Times New Roman" panose="02020603050405020304" pitchFamily="18" charset="0"/>
                <a:ea typeface="Times New Roman" panose="02020603050405020304" pitchFamily="18" charset="0"/>
                <a:cs typeface="Times New Roman" panose="02020603050405020304" pitchFamily="18" charset="0"/>
              </a:rPr>
              <a:t>получение психологом консультации от коллег.</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10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krot.info/uploads/posts/2021-03/thumbs/1614587033_26-p-anekdoti-pro-psikhologov-art-kartinki-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16" y="2392219"/>
            <a:ext cx="4584851" cy="43133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4872" y="298072"/>
            <a:ext cx="11259128" cy="830997"/>
          </a:xfrm>
          <a:prstGeom prst="rect">
            <a:avLst/>
          </a:prstGeom>
        </p:spPr>
        <p:txBody>
          <a:bodyPr wrap="square">
            <a:spAutoFit/>
          </a:bodyPr>
          <a:lstStyle/>
          <a:p>
            <a:pPr marL="457200" indent="-457200" algn="just">
              <a:buAutoNum type="arabicPeriod"/>
            </a:pPr>
            <a:r>
              <a:rPr lang="ru-MD" sz="2400" dirty="0" smtClean="0">
                <a:latin typeface="Times New Roman" panose="02020603050405020304" pitchFamily="18" charset="0"/>
                <a:ea typeface="Times New Roman" panose="02020603050405020304" pitchFamily="18" charset="0"/>
              </a:rPr>
              <a:t>Угрозы </a:t>
            </a:r>
            <a:r>
              <a:rPr lang="ru-MD" sz="2400" dirty="0">
                <a:latin typeface="Times New Roman" panose="02020603050405020304" pitchFamily="18" charset="0"/>
                <a:ea typeface="Times New Roman" panose="02020603050405020304" pitchFamily="18" charset="0"/>
              </a:rPr>
              <a:t>со стороны клиента третьему лицу. </a:t>
            </a:r>
            <a:endParaRPr lang="ru-MD" sz="2400" dirty="0" smtClean="0">
              <a:latin typeface="Times New Roman" panose="02020603050405020304" pitchFamily="18" charset="0"/>
              <a:ea typeface="Times New Roman" panose="02020603050405020304" pitchFamily="18" charset="0"/>
            </a:endParaRPr>
          </a:p>
          <a:p>
            <a:pPr algn="just"/>
            <a:r>
              <a:rPr lang="ru-MD" sz="2400" dirty="0" smtClean="0">
                <a:latin typeface="Times New Roman" panose="02020603050405020304" pitchFamily="18" charset="0"/>
                <a:ea typeface="Times New Roman" panose="02020603050405020304" pitchFamily="18" charset="0"/>
              </a:rPr>
              <a:t>(судебное </a:t>
            </a:r>
            <a:r>
              <a:rPr lang="ru-MD" sz="2400" dirty="0">
                <a:latin typeface="Times New Roman" panose="02020603050405020304" pitchFamily="18" charset="0"/>
                <a:ea typeface="Times New Roman" panose="02020603050405020304" pitchFamily="18" charset="0"/>
              </a:rPr>
              <a:t>дело </a:t>
            </a:r>
            <a:r>
              <a:rPr lang="en-US" sz="2400" dirty="0" err="1">
                <a:latin typeface="Times New Roman" panose="02020603050405020304" pitchFamily="18" charset="0"/>
                <a:ea typeface="Times New Roman" panose="02020603050405020304" pitchFamily="18" charset="0"/>
              </a:rPr>
              <a:t>Tarasoff</a:t>
            </a:r>
            <a:r>
              <a:rPr lang="ru-MD" sz="2400" dirty="0">
                <a:latin typeface="Times New Roman" panose="02020603050405020304" pitchFamily="18" charset="0"/>
                <a:ea typeface="Times New Roman" panose="02020603050405020304" pitchFamily="18" charset="0"/>
              </a:rPr>
              <a:t>, </a:t>
            </a:r>
            <a:r>
              <a:rPr lang="ru-MD" sz="2400" dirty="0" smtClean="0">
                <a:latin typeface="Times New Roman" panose="02020603050405020304" pitchFamily="18" charset="0"/>
                <a:ea typeface="Times New Roman" panose="02020603050405020304" pitchFamily="18" charset="0"/>
              </a:rPr>
              <a:t>Калифорнийский Верховный Суд, 1974 г. </a:t>
            </a:r>
            <a:endParaRPr lang="en-US" sz="2400" dirty="0"/>
          </a:p>
        </p:txBody>
      </p:sp>
      <p:sp>
        <p:nvSpPr>
          <p:cNvPr id="3" name="Прямоугольник 2"/>
          <p:cNvSpPr/>
          <p:nvPr/>
        </p:nvSpPr>
        <p:spPr>
          <a:xfrm>
            <a:off x="424872" y="1357745"/>
            <a:ext cx="6742545" cy="2246769"/>
          </a:xfrm>
          <a:prstGeom prst="rect">
            <a:avLst/>
          </a:prstGeom>
        </p:spPr>
        <p:txBody>
          <a:bodyPr wrap="square">
            <a:spAutoFit/>
          </a:bodyPr>
          <a:lstStyle/>
          <a:p>
            <a:pPr algn="just"/>
            <a:r>
              <a:rPr lang="ru-MD" sz="2000" i="1" dirty="0">
                <a:latin typeface="Times New Roman" panose="02020603050405020304" pitchFamily="18" charset="0"/>
                <a:ea typeface="Times New Roman" panose="02020603050405020304" pitchFamily="18" charset="0"/>
              </a:rPr>
              <a:t>Во время курса добровольной психотерапии, проводимой в университетской клинике, клиент по имени </a:t>
            </a:r>
            <a:r>
              <a:rPr lang="ru-MD" sz="2000" i="1" dirty="0" err="1">
                <a:latin typeface="Times New Roman" panose="02020603050405020304" pitchFamily="18" charset="0"/>
                <a:ea typeface="Times New Roman" panose="02020603050405020304" pitchFamily="18" charset="0"/>
              </a:rPr>
              <a:t>Просенжий</a:t>
            </a:r>
            <a:r>
              <a:rPr lang="ru-MD" sz="2000" i="1" dirty="0">
                <a:latin typeface="Times New Roman" panose="02020603050405020304" pitchFamily="18" charset="0"/>
                <a:ea typeface="Times New Roman" panose="02020603050405020304" pitchFamily="18" charset="0"/>
              </a:rPr>
              <a:t> </a:t>
            </a:r>
            <a:r>
              <a:rPr lang="ru-MD" sz="2000" i="1" dirty="0" err="1">
                <a:latin typeface="Times New Roman" panose="02020603050405020304" pitchFamily="18" charset="0"/>
                <a:ea typeface="Times New Roman" panose="02020603050405020304" pitchFamily="18" charset="0"/>
              </a:rPr>
              <a:t>Поддар</a:t>
            </a:r>
            <a:r>
              <a:rPr lang="ru-MD"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Prosenjit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Poddar</a:t>
            </a:r>
            <a:r>
              <a:rPr lang="ru-MD" sz="2000" i="1" dirty="0">
                <a:latin typeface="Times New Roman" panose="02020603050405020304" pitchFamily="18" charset="0"/>
                <a:ea typeface="Times New Roman" panose="02020603050405020304" pitchFamily="18" charset="0"/>
              </a:rPr>
              <a:t>) сообщил своему психотерапевту, д-ру Муру, о намерении убить Татьяну </a:t>
            </a:r>
            <a:r>
              <a:rPr lang="ru-MD" sz="2000" i="1" dirty="0" err="1">
                <a:latin typeface="Times New Roman" panose="02020603050405020304" pitchFamily="18" charset="0"/>
                <a:ea typeface="Times New Roman" panose="02020603050405020304" pitchFamily="18" charset="0"/>
              </a:rPr>
              <a:t>Тарасофф</a:t>
            </a:r>
            <a:r>
              <a:rPr lang="ru-MD" sz="2000" i="1" dirty="0">
                <a:latin typeface="Times New Roman" panose="02020603050405020304" pitchFamily="18" charset="0"/>
                <a:ea typeface="Times New Roman" panose="02020603050405020304" pitchFamily="18" charset="0"/>
              </a:rPr>
              <a:t>, которая не отвечала на его чувства, хотя однажды поцеловала его, пообещав, таким образом, близость, с точки зрения </a:t>
            </a:r>
            <a:r>
              <a:rPr lang="ru-MD" sz="2000" i="1" dirty="0" err="1">
                <a:latin typeface="Times New Roman" panose="02020603050405020304" pitchFamily="18" charset="0"/>
                <a:ea typeface="Times New Roman" panose="02020603050405020304" pitchFamily="18" charset="0"/>
              </a:rPr>
              <a:t>Поддара</a:t>
            </a:r>
            <a:r>
              <a:rPr lang="ru-MD" sz="2000" i="1" dirty="0">
                <a:latin typeface="Times New Roman" panose="02020603050405020304" pitchFamily="18" charset="0"/>
                <a:ea typeface="Times New Roman" panose="02020603050405020304" pitchFamily="18" charset="0"/>
              </a:rPr>
              <a:t>. </a:t>
            </a:r>
            <a:endParaRPr lang="en-US" sz="2000" i="1" dirty="0"/>
          </a:p>
        </p:txBody>
      </p:sp>
      <p:sp>
        <p:nvSpPr>
          <p:cNvPr id="4" name="Прямоугольник 3"/>
          <p:cNvSpPr/>
          <p:nvPr/>
        </p:nvSpPr>
        <p:spPr>
          <a:xfrm>
            <a:off x="424872" y="3833190"/>
            <a:ext cx="6844146" cy="2308324"/>
          </a:xfrm>
          <a:prstGeom prst="rect">
            <a:avLst/>
          </a:prstGeom>
        </p:spPr>
        <p:txBody>
          <a:bodyPr wrap="square">
            <a:spAutoFit/>
          </a:bodyPr>
          <a:lstStyle/>
          <a:p>
            <a:pPr algn="just"/>
            <a:r>
              <a:rPr lang="ru-MD" u="sng" dirty="0">
                <a:latin typeface="Times New Roman" panose="02020603050405020304" pitchFamily="18" charset="0"/>
                <a:ea typeface="Times New Roman" panose="02020603050405020304" pitchFamily="18" charset="0"/>
              </a:rPr>
              <a:t>Верховный суд (1974 г.) признал психолога и клинику виновными в том, что они не предупредили жертву</a:t>
            </a:r>
            <a:r>
              <a:rPr lang="ru-MD" dirty="0">
                <a:latin typeface="Times New Roman" panose="02020603050405020304" pitchFamily="18" charset="0"/>
                <a:ea typeface="Times New Roman" panose="02020603050405020304" pitchFamily="18" charset="0"/>
              </a:rPr>
              <a:t>: «Когда доктор или психотерапевт, применяя свои профессиональные знания или умения, определяет или должен определить, что предупреждение является существенным, он несет на себе юридическую обязанность предупредить, чтобы предотвратить опасность, происходящую из медицинского или психологического состояния клиента»</a:t>
            </a:r>
            <a:endParaRPr lang="en-US" dirty="0"/>
          </a:p>
        </p:txBody>
      </p:sp>
    </p:spTree>
    <p:extLst>
      <p:ext uri="{BB962C8B-B14F-4D97-AF65-F5344CB8AC3E}">
        <p14:creationId xmlns:p14="http://schemas.microsoft.com/office/powerpoint/2010/main" val="129366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krot.info/uploads/posts/2021-03/thumbs/1614587041_33-p-anekdoti-pro-psikhologov-art-kartinki-41.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9259" r="-1087" b="16225"/>
          <a:stretch/>
        </p:blipFill>
        <p:spPr bwMode="auto">
          <a:xfrm>
            <a:off x="7221366" y="3013788"/>
            <a:ext cx="4970634" cy="36641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0290" y="427290"/>
            <a:ext cx="11046691" cy="830997"/>
          </a:xfrm>
          <a:prstGeom prst="rect">
            <a:avLst/>
          </a:prstGeom>
        </p:spPr>
        <p:txBody>
          <a:bodyPr wrap="square">
            <a:spAutoFit/>
          </a:bodyPr>
          <a:lstStyle/>
          <a:p>
            <a:pPr algn="just"/>
            <a:r>
              <a:rPr lang="ru-MD" sz="2400" dirty="0" smtClean="0">
                <a:latin typeface="Times New Roman" panose="02020603050405020304" pitchFamily="18" charset="0"/>
                <a:ea typeface="Times New Roman" panose="02020603050405020304" pitchFamily="18" charset="0"/>
              </a:rPr>
              <a:t>Принципиально </a:t>
            </a:r>
            <a:r>
              <a:rPr lang="ru-MD" sz="2400" dirty="0">
                <a:latin typeface="Times New Roman" panose="02020603050405020304" pitchFamily="18" charset="0"/>
                <a:ea typeface="Times New Roman" panose="02020603050405020304" pitchFamily="18" charset="0"/>
              </a:rPr>
              <a:t>не то, совершил ли клиент насилие, а – смог ли психолог предвидеть его и принять превентивные меры. </a:t>
            </a:r>
            <a:endParaRPr lang="en-US" sz="2400" dirty="0"/>
          </a:p>
        </p:txBody>
      </p:sp>
      <p:sp>
        <p:nvSpPr>
          <p:cNvPr id="3" name="Прямоугольник 2"/>
          <p:cNvSpPr/>
          <p:nvPr/>
        </p:nvSpPr>
        <p:spPr>
          <a:xfrm>
            <a:off x="240146" y="1699737"/>
            <a:ext cx="6664507" cy="1938992"/>
          </a:xfrm>
          <a:prstGeom prst="rect">
            <a:avLst/>
          </a:prstGeom>
        </p:spPr>
        <p:txBody>
          <a:bodyPr wrap="square">
            <a:spAutoFit/>
          </a:bodyPr>
          <a:lstStyle/>
          <a:p>
            <a:pPr algn="just"/>
            <a:r>
              <a:rPr lang="ru-MD" sz="2000" dirty="0" smtClean="0">
                <a:latin typeface="Times New Roman" panose="02020603050405020304" pitchFamily="18" charset="0"/>
                <a:ea typeface="Times New Roman" panose="02020603050405020304" pitchFamily="18" charset="0"/>
              </a:rPr>
              <a:t>Профессионалу предлагается опираться </a:t>
            </a:r>
            <a:r>
              <a:rPr lang="ru-MD" sz="2000" dirty="0">
                <a:latin typeface="Times New Roman" panose="02020603050405020304" pitchFamily="18" charset="0"/>
                <a:ea typeface="Times New Roman" panose="02020603050405020304" pitchFamily="18" charset="0"/>
              </a:rPr>
              <a:t>на оценку двух факторов при выборе подходящего способа воздействия: </a:t>
            </a:r>
            <a:endParaRPr lang="ru-MD" sz="2000" dirty="0" smtClean="0">
              <a:latin typeface="Times New Roman" panose="02020603050405020304" pitchFamily="18" charset="0"/>
              <a:ea typeface="Times New Roman" panose="02020603050405020304" pitchFamily="18" charset="0"/>
            </a:endParaRPr>
          </a:p>
          <a:p>
            <a:pPr algn="just"/>
            <a:r>
              <a:rPr lang="ru-MD" sz="2000" dirty="0" smtClean="0">
                <a:latin typeface="Times New Roman" panose="02020603050405020304" pitchFamily="18" charset="0"/>
                <a:ea typeface="Times New Roman" panose="02020603050405020304" pitchFamily="18" charset="0"/>
              </a:rPr>
              <a:t>силы </a:t>
            </a:r>
            <a:r>
              <a:rPr lang="ru-MD" sz="2000" dirty="0">
                <a:latin typeface="Times New Roman" panose="02020603050405020304" pitchFamily="18" charset="0"/>
                <a:ea typeface="Times New Roman" panose="02020603050405020304" pitchFamily="18" charset="0"/>
              </a:rPr>
              <a:t>терапевтического альянса и уровня риска </a:t>
            </a:r>
            <a:r>
              <a:rPr lang="ru-MD" sz="2000" dirty="0" smtClean="0">
                <a:latin typeface="Times New Roman" panose="02020603050405020304" pitchFamily="18" charset="0"/>
                <a:ea typeface="Times New Roman" panose="02020603050405020304" pitchFamily="18" charset="0"/>
              </a:rPr>
              <a:t>насилия</a:t>
            </a:r>
            <a:r>
              <a:rPr lang="ru-MD" sz="2000" dirty="0">
                <a:latin typeface="Times New Roman" panose="02020603050405020304" pitchFamily="18" charset="0"/>
                <a:ea typeface="Times New Roman" panose="02020603050405020304" pitchFamily="18" charset="0"/>
              </a:rPr>
              <a:t>.</a:t>
            </a:r>
            <a:endParaRPr lang="ru-MD" sz="2000" dirty="0" smtClean="0">
              <a:latin typeface="Times New Roman" panose="02020603050405020304" pitchFamily="18" charset="0"/>
              <a:ea typeface="Times New Roman" panose="02020603050405020304" pitchFamily="18" charset="0"/>
            </a:endParaRPr>
          </a:p>
          <a:p>
            <a:pPr algn="just"/>
            <a:endParaRPr lang="ru-MD" sz="2000" dirty="0" smtClean="0">
              <a:latin typeface="Times New Roman" panose="02020603050405020304" pitchFamily="18" charset="0"/>
              <a:ea typeface="Times New Roman" panose="02020603050405020304" pitchFamily="18" charset="0"/>
            </a:endParaRPr>
          </a:p>
          <a:p>
            <a:pPr algn="just"/>
            <a:r>
              <a:rPr lang="ru-MD" sz="2000" dirty="0" smtClean="0">
                <a:latin typeface="Times New Roman" panose="02020603050405020304" pitchFamily="18" charset="0"/>
                <a:ea typeface="Times New Roman" panose="02020603050405020304" pitchFamily="18" charset="0"/>
              </a:rPr>
              <a:t>Интервенции </a:t>
            </a:r>
            <a:r>
              <a:rPr lang="ru-MD" sz="2000" dirty="0">
                <a:latin typeface="Times New Roman" panose="02020603050405020304" pitchFamily="18" charset="0"/>
                <a:ea typeface="Times New Roman" panose="02020603050405020304" pitchFamily="18" charset="0"/>
              </a:rPr>
              <a:t>выбираются с целью укрепления терапевтического альянса и снижения риска насилия. </a:t>
            </a:r>
            <a:endParaRPr lang="en-US" sz="2000" dirty="0"/>
          </a:p>
        </p:txBody>
      </p:sp>
      <p:pic>
        <p:nvPicPr>
          <p:cNvPr id="5" name="Рисунок 4"/>
          <p:cNvPicPr>
            <a:picLocks noChangeAspect="1"/>
          </p:cNvPicPr>
          <p:nvPr/>
        </p:nvPicPr>
        <p:blipFill>
          <a:blip r:embed="rId3"/>
          <a:stretch>
            <a:fillRect/>
          </a:stretch>
        </p:blipFill>
        <p:spPr>
          <a:xfrm>
            <a:off x="1258626" y="3828126"/>
            <a:ext cx="4168681" cy="2948473"/>
          </a:xfrm>
          <a:prstGeom prst="rect">
            <a:avLst/>
          </a:prstGeom>
        </p:spPr>
      </p:pic>
    </p:spTree>
    <p:extLst>
      <p:ext uri="{BB962C8B-B14F-4D97-AF65-F5344CB8AC3E}">
        <p14:creationId xmlns:p14="http://schemas.microsoft.com/office/powerpoint/2010/main" val="29946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krot.info/uploads/posts/2021-03/thumbs/1614587011_4-p-anekdoti-pro-psikhologov-art-kartinki-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915" y="2556588"/>
            <a:ext cx="6022085" cy="40411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4872" y="371680"/>
            <a:ext cx="11462327" cy="769441"/>
          </a:xfrm>
          <a:prstGeom prst="rect">
            <a:avLst/>
          </a:prstGeom>
        </p:spPr>
        <p:txBody>
          <a:bodyPr wrap="square">
            <a:spAutoFit/>
          </a:bodyPr>
          <a:lstStyle/>
          <a:p>
            <a:pPr algn="just"/>
            <a:r>
              <a:rPr lang="ru-MD" sz="2400" b="1" dirty="0" smtClean="0">
                <a:latin typeface="Times New Roman" panose="02020603050405020304" pitchFamily="18" charset="0"/>
                <a:ea typeface="Times New Roman" panose="02020603050405020304" pitchFamily="18" charset="0"/>
              </a:rPr>
              <a:t>1. </a:t>
            </a:r>
            <a:r>
              <a:rPr lang="ru-MD" sz="2000" b="1" dirty="0" smtClean="0">
                <a:latin typeface="Times New Roman" panose="02020603050405020304" pitchFamily="18" charset="0"/>
                <a:ea typeface="Times New Roman" panose="02020603050405020304" pitchFamily="18" charset="0"/>
              </a:rPr>
              <a:t>Тенденция </a:t>
            </a:r>
            <a:r>
              <a:rPr lang="ru-MD" sz="2000" b="1" dirty="0">
                <a:latin typeface="Times New Roman" panose="02020603050405020304" pitchFamily="18" charset="0"/>
                <a:ea typeface="Times New Roman" panose="02020603050405020304" pitchFamily="18" charset="0"/>
              </a:rPr>
              <a:t>признавать психотерапевтов ответственными за предупреждение и защиту жертвы, что предполагает нарушение конфиденциальности психотерапевтических отношений</a:t>
            </a:r>
            <a:endParaRPr lang="en-US" sz="2000" b="1" dirty="0"/>
          </a:p>
        </p:txBody>
      </p:sp>
      <p:sp>
        <p:nvSpPr>
          <p:cNvPr id="3" name="Прямоугольник 2"/>
          <p:cNvSpPr/>
          <p:nvPr/>
        </p:nvSpPr>
        <p:spPr>
          <a:xfrm>
            <a:off x="183596" y="1659545"/>
            <a:ext cx="5855691" cy="4103688"/>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ru-MD" sz="2000" dirty="0" err="1">
                <a:latin typeface="Times New Roman" panose="02020603050405020304" pitchFamily="18" charset="0"/>
                <a:ea typeface="Times New Roman" panose="02020603050405020304" pitchFamily="18" charset="0"/>
                <a:cs typeface="Times New Roman" panose="02020603050405020304" pitchFamily="18" charset="0"/>
              </a:rPr>
              <a:t>Яблонски</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Jablonsky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Pahls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v</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United States</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1983</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u-MD" sz="2000" dirty="0" err="1" smtClean="0">
                <a:latin typeface="Times New Roman" panose="02020603050405020304" pitchFamily="18" charset="0"/>
                <a:ea typeface="Times New Roman" panose="02020603050405020304" pitchFamily="18" charset="0"/>
                <a:cs typeface="Times New Roman" panose="02020603050405020304" pitchFamily="18" charset="0"/>
              </a:rPr>
              <a:t>Пэк</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Peck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v</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Counseling Service of Addison County</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Inc</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1985</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Кюри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Currie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v</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United States</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1986</a:t>
            </a:r>
          </a:p>
          <a:p>
            <a:pPr algn="just">
              <a:lnSpc>
                <a:spcPct val="107000"/>
              </a:lnSpc>
              <a:spcAft>
                <a:spcPts val="800"/>
              </a:spcAft>
            </a:pPr>
            <a:endParaRPr lang="ru-MD"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ru-MD" sz="2000" b="1" dirty="0" smtClean="0">
                <a:latin typeface="Times New Roman" panose="02020603050405020304" pitchFamily="18" charset="0"/>
                <a:ea typeface="Times New Roman" panose="02020603050405020304" pitchFamily="18" charset="0"/>
                <a:cs typeface="Times New Roman" panose="02020603050405020304" pitchFamily="18" charset="0"/>
              </a:rPr>
              <a:t>2. Тенденция защищать конфиденциальность психотерапевтических отношений</a:t>
            </a:r>
          </a:p>
          <a:p>
            <a:pPr marL="285750" indent="-285750" algn="just">
              <a:lnSpc>
                <a:spcPct val="107000"/>
              </a:lnSpc>
              <a:spcAft>
                <a:spcPts val="800"/>
              </a:spcAft>
              <a:buFont typeface="Arial" panose="020B0604020202020204" pitchFamily="34" charset="0"/>
              <a:buChar char="•"/>
            </a:pPr>
            <a:r>
              <a:rPr lang="ru-MD" sz="2000" dirty="0" err="1" smtClean="0">
                <a:latin typeface="Times New Roman" panose="02020603050405020304" pitchFamily="18" charset="0"/>
                <a:cs typeface="Times New Roman" panose="02020603050405020304" pitchFamily="18" charset="0"/>
              </a:rPr>
              <a:t>Джейф</a:t>
            </a:r>
            <a:r>
              <a:rPr lang="ru-MD"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Jaffe </a:t>
            </a:r>
            <a:r>
              <a:rPr lang="en-US" sz="2000" dirty="0">
                <a:latin typeface="Times New Roman" panose="02020603050405020304" pitchFamily="18" charset="0"/>
                <a:cs typeface="Times New Roman" panose="02020603050405020304" pitchFamily="18" charset="0"/>
              </a:rPr>
              <a:t>v</a:t>
            </a:r>
            <a:r>
              <a:rPr lang="ru-MD"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Redmond</a:t>
            </a:r>
            <a:r>
              <a:rPr lang="ru-MD" sz="2000" dirty="0">
                <a:latin typeface="Times New Roman" panose="02020603050405020304" pitchFamily="18" charset="0"/>
                <a:cs typeface="Times New Roman" panose="02020603050405020304" pitchFamily="18" charset="0"/>
              </a:rPr>
              <a:t>, </a:t>
            </a:r>
            <a:r>
              <a:rPr lang="ru-MD" sz="2000" dirty="0" smtClean="0">
                <a:latin typeface="Times New Roman" panose="02020603050405020304" pitchFamily="18" charset="0"/>
                <a:cs typeface="Times New Roman" panose="02020603050405020304" pitchFamily="18" charset="0"/>
              </a:rPr>
              <a:t>1995</a:t>
            </a:r>
            <a:endParaRPr lang="ru-MD" sz="2000" dirty="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u-MD" sz="2000" dirty="0" err="1" smtClean="0">
                <a:latin typeface="Times New Roman" panose="02020603050405020304" pitchFamily="18" charset="0"/>
                <a:cs typeface="Times New Roman" panose="02020603050405020304" pitchFamily="18" charset="0"/>
              </a:rPr>
              <a:t>Гарнер</a:t>
            </a:r>
            <a:r>
              <a:rPr lang="ru-MD"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Garner </a:t>
            </a:r>
            <a:r>
              <a:rPr lang="en-US" sz="2000" dirty="0">
                <a:latin typeface="Times New Roman" panose="02020603050405020304" pitchFamily="18" charset="0"/>
                <a:cs typeface="Times New Roman" panose="02020603050405020304" pitchFamily="18" charset="0"/>
              </a:rPr>
              <a:t>v</a:t>
            </a:r>
            <a:r>
              <a:rPr lang="ru-MD"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Stone</a:t>
            </a:r>
            <a:r>
              <a:rPr lang="ru-MD" sz="2000" dirty="0">
                <a:latin typeface="Times New Roman" panose="02020603050405020304" pitchFamily="18" charset="0"/>
                <a:cs typeface="Times New Roman" panose="02020603050405020304" pitchFamily="18" charset="0"/>
              </a:rPr>
              <a:t>, </a:t>
            </a:r>
            <a:r>
              <a:rPr lang="ru-MD" sz="2000" dirty="0" smtClean="0">
                <a:latin typeface="Times New Roman" panose="02020603050405020304" pitchFamily="18" charset="0"/>
                <a:cs typeface="Times New Roman" panose="02020603050405020304" pitchFamily="18" charset="0"/>
              </a:rPr>
              <a:t>1996 </a:t>
            </a:r>
            <a:endParaRPr lang="en-US" sz="2000" dirty="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16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594" y="169954"/>
            <a:ext cx="11462327" cy="6180153"/>
          </a:xfrm>
          <a:prstGeom prst="rect">
            <a:avLst/>
          </a:prstGeom>
        </p:spPr>
        <p:txBody>
          <a:bodyPr wrap="square">
            <a:spAutoFit/>
          </a:bodyPr>
          <a:lstStyle/>
          <a:p>
            <a:pPr algn="just">
              <a:lnSpc>
                <a:spcPct val="115000"/>
              </a:lnSpc>
              <a:spcAft>
                <a:spcPts val="0"/>
              </a:spcAft>
            </a:pPr>
            <a:r>
              <a:rPr lang="ru-MD"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Случай</a:t>
            </a:r>
          </a:p>
          <a:p>
            <a:pPr algn="just">
              <a:lnSpc>
                <a:spcPct val="115000"/>
              </a:lnSpc>
              <a:spcAft>
                <a:spcPts val="0"/>
              </a:spcAft>
            </a:pPr>
            <a:endParaRPr lang="ru-MD"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Женщина </a:t>
            </a:r>
            <a:r>
              <a:rPr lang="ru-MD" sz="2000" dirty="0">
                <a:latin typeface="Times New Roman" panose="02020603050405020304" pitchFamily="18" charset="0"/>
                <a:ea typeface="Times New Roman" panose="02020603050405020304" pitchFamily="18" charset="0"/>
                <a:cs typeface="Times New Roman" panose="02020603050405020304" pitchFamily="18" charset="0"/>
              </a:rPr>
              <a:t>(в возрасте между 20 и 30 годами) на протяжении двух лет имела интимные отношения с мужчиной, который жестоко обращался с ней. Хотя отношения начинались хорошо, после того, как пара вступила в совместную жизнь, мужчина стал избивать женщину, нанося ей настолько серьезные телесные повреждения, что несколько раз она была доставлена в больницу скорой помощи. Оставив своего мужа, она проходит курс психотерапии в клинике для женщин, подвергшихся домашнему насилию, и живет в доме при клинике. В то же самое время у того же терапевта и в той же клинике проходит лечение другая женщина, которая смогла покончить с жестоким обращением с нею мужа, только застрелив его во время одного из его нападений. Она была признана судом невиновной и обратилась за поддерживающей терапией в клинику. По прошествии нескольких месяцев после начала терапии она сообщила своему психологу, что вступила в романтические взаимоотношения с замечательным и добрым мужчиной. Прекрасный мужчина оказался тем самым человеком, который жестоко обращался с первой пациенткой этого же терапевта</a:t>
            </a:r>
            <a:r>
              <a:rPr lang="ru-MD"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MD" sz="2000" dirty="0">
                <a:latin typeface="Times New Roman" panose="02020603050405020304" pitchFamily="18" charset="0"/>
                <a:ea typeface="Times New Roman" panose="02020603050405020304" pitchFamily="18" charset="0"/>
                <a:cs typeface="Times New Roman" panose="02020603050405020304" pitchFamily="18" charset="0"/>
              </a:rPr>
              <a:t>Разбирая данный случай, обратите внимание на то, какие мысли и чувства у вас вызвала ситуация. В чем заключается здесь трудность психолога? Как бы вы повели себя, случись оказаться на его месте?</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08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5229" y="316407"/>
            <a:ext cx="4706545" cy="461665"/>
          </a:xfrm>
          <a:prstGeom prst="rect">
            <a:avLst/>
          </a:prstGeom>
        </p:spPr>
        <p:txBody>
          <a:bodyPr wrap="none">
            <a:spAutoFit/>
          </a:bodyPr>
          <a:lstStyle/>
          <a:p>
            <a:r>
              <a:rPr lang="ru-MD" sz="2400" b="1" dirty="0" smtClean="0">
                <a:latin typeface="Times New Roman" panose="02020603050405020304" pitchFamily="18" charset="0"/>
                <a:ea typeface="Times New Roman" panose="02020603050405020304" pitchFamily="18" charset="0"/>
              </a:rPr>
              <a:t>Жестокое </a:t>
            </a:r>
            <a:r>
              <a:rPr lang="ru-MD" sz="2400" b="1" dirty="0">
                <a:latin typeface="Times New Roman" panose="02020603050405020304" pitchFamily="18" charset="0"/>
                <a:ea typeface="Times New Roman" panose="02020603050405020304" pitchFamily="18" charset="0"/>
              </a:rPr>
              <a:t>обращение с ребенком</a:t>
            </a:r>
            <a:endParaRPr lang="en-US" sz="2400" b="1" dirty="0"/>
          </a:p>
        </p:txBody>
      </p:sp>
      <p:sp>
        <p:nvSpPr>
          <p:cNvPr id="3" name="Прямоугольник 2"/>
          <p:cNvSpPr/>
          <p:nvPr/>
        </p:nvSpPr>
        <p:spPr>
          <a:xfrm>
            <a:off x="212437" y="853083"/>
            <a:ext cx="11305309" cy="2585323"/>
          </a:xfrm>
          <a:prstGeom prst="rect">
            <a:avLst/>
          </a:prstGeom>
        </p:spPr>
        <p:txBody>
          <a:bodyPr wrap="square">
            <a:spAutoFit/>
          </a:bodyPr>
          <a:lstStyle/>
          <a:p>
            <a:pPr algn="just"/>
            <a:r>
              <a:rPr lang="ru-RU" b="0" i="0" dirty="0" smtClean="0">
                <a:effectLst/>
                <a:latin typeface="Times New Roman" panose="02020603050405020304" pitchFamily="18" charset="0"/>
                <a:cs typeface="Times New Roman" panose="02020603050405020304" pitchFamily="18" charset="0"/>
              </a:rPr>
              <a:t>Первое упоминание о проблеме насилия принадлежит Генри </a:t>
            </a:r>
            <a:r>
              <a:rPr lang="ru-RU" b="0" i="0" dirty="0" err="1" smtClean="0">
                <a:effectLst/>
                <a:latin typeface="Times New Roman" panose="02020603050405020304" pitchFamily="18" charset="0"/>
                <a:cs typeface="Times New Roman" panose="02020603050405020304" pitchFamily="18" charset="0"/>
              </a:rPr>
              <a:t>Кемпе</a:t>
            </a:r>
            <a:r>
              <a:rPr lang="ru-RU" b="0" i="0" dirty="0" smtClean="0">
                <a:effectLst/>
                <a:latin typeface="Times New Roman" panose="02020603050405020304" pitchFamily="18" charset="0"/>
                <a:cs typeface="Times New Roman" panose="02020603050405020304" pitchFamily="18" charset="0"/>
              </a:rPr>
              <a:t>, который на ежегодном собрании Американской Академии Педиатрии выступил со статьей «синдром избитого ребенка». </a:t>
            </a:r>
          </a:p>
          <a:p>
            <a:pPr algn="just"/>
            <a:r>
              <a:rPr lang="ru-RU" b="0" i="0" dirty="0" smtClean="0">
                <a:effectLst/>
                <a:latin typeface="Times New Roman" panose="02020603050405020304" pitchFamily="18" charset="0"/>
                <a:cs typeface="Times New Roman" panose="02020603050405020304" pitchFamily="18" charset="0"/>
              </a:rPr>
              <a:t>Г. </a:t>
            </a:r>
            <a:r>
              <a:rPr lang="ru-RU" b="0" i="0" dirty="0" err="1" smtClean="0">
                <a:effectLst/>
                <a:latin typeface="Times New Roman" panose="02020603050405020304" pitchFamily="18" charset="0"/>
                <a:cs typeface="Times New Roman" panose="02020603050405020304" pitchFamily="18" charset="0"/>
              </a:rPr>
              <a:t>Кемпе</a:t>
            </a:r>
            <a:r>
              <a:rPr lang="ru-RU" b="0" i="0" dirty="0" smtClean="0">
                <a:effectLst/>
                <a:latin typeface="Times New Roman" panose="02020603050405020304" pitchFamily="18" charset="0"/>
                <a:cs typeface="Times New Roman" panose="02020603050405020304" pitchFamily="18" charset="0"/>
              </a:rPr>
              <a:t> описал и выявил педиатрические, психиатрические, рентгенологические и юридические аспекты проблемы и впервые продемонстрировал статистические данные о распространении насилия над детьми в США. </a:t>
            </a:r>
          </a:p>
          <a:p>
            <a:pPr algn="just"/>
            <a:r>
              <a:rPr lang="ru-RU" b="0" i="0" dirty="0" smtClean="0">
                <a:effectLst/>
                <a:latin typeface="Times New Roman" panose="02020603050405020304" pitchFamily="18" charset="0"/>
                <a:cs typeface="Times New Roman" panose="02020603050405020304" pitchFamily="18" charset="0"/>
              </a:rPr>
              <a:t>В России о данной проблеме впервые заговорил врач педиатр-хирург С. Я. </a:t>
            </a:r>
            <a:r>
              <a:rPr lang="ru-RU" b="0" i="0" dirty="0" err="1" smtClean="0">
                <a:effectLst/>
                <a:latin typeface="Times New Roman" panose="02020603050405020304" pitchFamily="18" charset="0"/>
                <a:cs typeface="Times New Roman" panose="02020603050405020304" pitchFamily="18" charset="0"/>
              </a:rPr>
              <a:t>Долецкий</a:t>
            </a:r>
            <a:r>
              <a:rPr lang="ru-RU" b="0" i="0" dirty="0" smtClean="0">
                <a:effectLst/>
                <a:latin typeface="Times New Roman" panose="02020603050405020304" pitchFamily="18" charset="0"/>
                <a:cs typeface="Times New Roman" panose="02020603050405020304" pitchFamily="18" charset="0"/>
              </a:rPr>
              <a:t>. Он занимался изучением избиваемых детей. И при анализе данных смог описать синдром опасного обращения с детьми. </a:t>
            </a:r>
          </a:p>
          <a:p>
            <a:pPr algn="just"/>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t/>
            </a:r>
            <a:br>
              <a:rPr lang="ru-RU" dirty="0" smtClean="0"/>
            </a:br>
            <a:endParaRPr lang="en-US" dirty="0"/>
          </a:p>
        </p:txBody>
      </p:sp>
      <p:sp>
        <p:nvSpPr>
          <p:cNvPr id="4" name="Прямоугольник 3"/>
          <p:cNvSpPr/>
          <p:nvPr/>
        </p:nvSpPr>
        <p:spPr>
          <a:xfrm>
            <a:off x="212438" y="3111075"/>
            <a:ext cx="11563926" cy="2923877"/>
          </a:xfrm>
          <a:prstGeom prst="rect">
            <a:avLst/>
          </a:prstGeom>
        </p:spPr>
        <p:txBody>
          <a:bodyPr wrap="square">
            <a:spAutoFit/>
          </a:bodyPr>
          <a:lstStyle/>
          <a:p>
            <a:pPr algn="just">
              <a:lnSpc>
                <a:spcPct val="115000"/>
              </a:lnSpc>
              <a:spcAft>
                <a:spcPts val="0"/>
              </a:spcAft>
            </a:pPr>
            <a:r>
              <a:rPr lang="ru-MD"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Типы поведения, попадающие </a:t>
            </a:r>
            <a:r>
              <a:rPr lang="ru-MD"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под категорию жестокого обращения с ребенком</a:t>
            </a: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совершение сексуальных действий с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ребенком, </a:t>
            </a: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или по отношению к ребенку;</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отсутствие адекватного обеспечения едой, укрытием, одеждой и прочими, необходимыми для здоровья и благополучия ребенка вещами со стороны человека, несущего юридическую ответственность за ребенка при достаточном количестве финансовых средств или доступности финансовой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помощи;</a:t>
            </a:r>
          </a:p>
          <a:p>
            <a:pPr marL="342900" lvl="0" indent="-342900" algn="just">
              <a:lnSpc>
                <a:spcPct val="115000"/>
              </a:lnSpc>
              <a:spcAft>
                <a:spcPts val="0"/>
              </a:spcAft>
              <a:buSzPts val="1000"/>
              <a:buFont typeface="Symbol" panose="05050102010706020507" pitchFamily="18" charset="2"/>
              <a:buChar char=""/>
              <a:tabLst>
                <a:tab pos="457200" algn="l"/>
              </a:tabLst>
            </a:pP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действия </a:t>
            </a:r>
            <a:r>
              <a:rPr lang="ru-MD"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или упущения человека, ответственного за заботу о ребенке, которые позволяют, разрешают или поддерживают ребенка в совершении противозаконных </a:t>
            </a:r>
            <a:r>
              <a:rPr lang="ru-MD"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действий.</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1064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1744</Words>
  <Application>Microsoft Office PowerPoint</Application>
  <PresentationFormat>Широкоэкранный</PresentationFormat>
  <Paragraphs>115</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dc:creator>
  <cp:lastModifiedBy>Olga</cp:lastModifiedBy>
  <cp:revision>19</cp:revision>
  <dcterms:created xsi:type="dcterms:W3CDTF">2021-11-21T10:45:13Z</dcterms:created>
  <dcterms:modified xsi:type="dcterms:W3CDTF">2022-11-25T07:36:30Z</dcterms:modified>
</cp:coreProperties>
</file>