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5" r:id="rId10"/>
    <p:sldId id="264" r:id="rId11"/>
    <p:sldId id="266" r:id="rId12"/>
    <p:sldId id="267"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Раздел по умолчанию" id="{DC69B14C-EF4F-4050-B0CA-0900F22A19A3}">
          <p14:sldIdLst>
            <p14:sldId id="256"/>
            <p14:sldId id="257"/>
            <p14:sldId id="258"/>
            <p14:sldId id="259"/>
            <p14:sldId id="260"/>
            <p14:sldId id="261"/>
            <p14:sldId id="262"/>
            <p14:sldId id="263"/>
            <p14:sldId id="265"/>
            <p14:sldId id="264"/>
            <p14:sldId id="266"/>
            <p14:sldId id="267"/>
            <p14:sldId id="269"/>
            <p14:sldId id="270"/>
            <p14:sldId id="271"/>
            <p14:sldId id="272"/>
            <p14:sldId id="273"/>
            <p14:sldId id="274"/>
            <p14:sldId id="275"/>
            <p14:sldId id="276"/>
            <p14:sldId id="277"/>
            <p14:sldId id="278"/>
            <p14:sldId id="279"/>
            <p14:sldId id="280"/>
            <p14:sldId id="281"/>
            <p14:sldId id="282"/>
            <p14:sldId id="283"/>
          </p14:sldIdLst>
        </p14:section>
        <p14:section name="Раздел без заголовка" id="{FB414E90-8038-4D0B-B1CE-7D5388EA6D8A}">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75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0009E274-BF99-42BC-AD6F-ADA51D3B4650}" type="datetimeFigureOut">
              <a:rPr lang="ru-RU" smtClean="0"/>
              <a:t>03.09.2025</a:t>
            </a:fld>
            <a:endParaRPr lang="ru-RU"/>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ru-RU"/>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57897248-7CD4-43D2-8BDD-C35D880EF864}" type="slidenum">
              <a:rPr lang="ru-RU" smtClean="0"/>
              <a:t>‹#›</a:t>
            </a:fld>
            <a:endParaRPr lang="ru-RU"/>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238208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0009E274-BF99-42BC-AD6F-ADA51D3B4650}" type="datetimeFigureOut">
              <a:rPr lang="ru-RU" smtClean="0"/>
              <a:t>03.09.2025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7897248-7CD4-43D2-8BDD-C35D880EF864}" type="slidenum">
              <a:rPr lang="ru-RU" smtClean="0"/>
              <a:t>‹#›</a:t>
            </a:fld>
            <a:endParaRPr lang="ru-RU"/>
          </a:p>
        </p:txBody>
      </p:sp>
    </p:spTree>
    <p:extLst>
      <p:ext uri="{BB962C8B-B14F-4D97-AF65-F5344CB8AC3E}">
        <p14:creationId xmlns:p14="http://schemas.microsoft.com/office/powerpoint/2010/main" val="32766923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0009E274-BF99-42BC-AD6F-ADA51D3B4650}" type="datetimeFigureOut">
              <a:rPr lang="ru-RU" smtClean="0"/>
              <a:t>03.09.2025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7897248-7CD4-43D2-8BDD-C35D880EF864}" type="slidenum">
              <a:rPr lang="ru-RU" smtClean="0"/>
              <a:t>‹#›</a:t>
            </a:fld>
            <a:endParaRPr lang="ru-RU"/>
          </a:p>
        </p:txBody>
      </p:sp>
    </p:spTree>
    <p:extLst>
      <p:ext uri="{BB962C8B-B14F-4D97-AF65-F5344CB8AC3E}">
        <p14:creationId xmlns:p14="http://schemas.microsoft.com/office/powerpoint/2010/main" val="7654539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0009E274-BF99-42BC-AD6F-ADA51D3B4650}" type="datetimeFigureOut">
              <a:rPr lang="ru-RU" smtClean="0"/>
              <a:t>03.09.2025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7897248-7CD4-43D2-8BDD-C35D880EF864}" type="slidenum">
              <a:rPr lang="ru-RU" smtClean="0"/>
              <a:t>‹#›</a:t>
            </a:fld>
            <a:endParaRPr lang="ru-RU"/>
          </a:p>
        </p:txBody>
      </p:sp>
    </p:spTree>
    <p:extLst>
      <p:ext uri="{BB962C8B-B14F-4D97-AF65-F5344CB8AC3E}">
        <p14:creationId xmlns:p14="http://schemas.microsoft.com/office/powerpoint/2010/main" val="27872583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ru-RU" smtClean="0"/>
              <a:t>Образец заголовка</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0009E274-BF99-42BC-AD6F-ADA51D3B4650}" type="datetimeFigureOut">
              <a:rPr lang="ru-RU" smtClean="0"/>
              <a:t>03.09.2025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7897248-7CD4-43D2-8BDD-C35D880EF864}" type="slidenum">
              <a:rPr lang="ru-RU" smtClean="0"/>
              <a:t>‹#›</a:t>
            </a:fld>
            <a:endParaRPr lang="ru-RU"/>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517488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0009E274-BF99-42BC-AD6F-ADA51D3B4650}" type="datetimeFigureOut">
              <a:rPr lang="ru-RU" smtClean="0"/>
              <a:t>03.09.2025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57897248-7CD4-43D2-8BDD-C35D880EF864}" type="slidenum">
              <a:rPr lang="ru-RU" smtClean="0"/>
              <a:t>‹#›</a:t>
            </a:fld>
            <a:endParaRPr lang="ru-RU"/>
          </a:p>
        </p:txBody>
      </p:sp>
    </p:spTree>
    <p:extLst>
      <p:ext uri="{BB962C8B-B14F-4D97-AF65-F5344CB8AC3E}">
        <p14:creationId xmlns:p14="http://schemas.microsoft.com/office/powerpoint/2010/main" val="29998508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0009E274-BF99-42BC-AD6F-ADA51D3B4650}" type="datetimeFigureOut">
              <a:rPr lang="ru-RU" smtClean="0"/>
              <a:t>03.09.2025</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57897248-7CD4-43D2-8BDD-C35D880EF864}" type="slidenum">
              <a:rPr lang="ru-RU" smtClean="0"/>
              <a:t>‹#›</a:t>
            </a:fld>
            <a:endParaRPr lang="ru-RU"/>
          </a:p>
        </p:txBody>
      </p:sp>
    </p:spTree>
    <p:extLst>
      <p:ext uri="{BB962C8B-B14F-4D97-AF65-F5344CB8AC3E}">
        <p14:creationId xmlns:p14="http://schemas.microsoft.com/office/powerpoint/2010/main" val="11063648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0009E274-BF99-42BC-AD6F-ADA51D3B4650}" type="datetimeFigureOut">
              <a:rPr lang="ru-RU" smtClean="0"/>
              <a:t>03.09.2025</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57897248-7CD4-43D2-8BDD-C35D880EF864}" type="slidenum">
              <a:rPr lang="ru-RU" smtClean="0"/>
              <a:t>‹#›</a:t>
            </a:fld>
            <a:endParaRPr lang="ru-RU"/>
          </a:p>
        </p:txBody>
      </p:sp>
    </p:spTree>
    <p:extLst>
      <p:ext uri="{BB962C8B-B14F-4D97-AF65-F5344CB8AC3E}">
        <p14:creationId xmlns:p14="http://schemas.microsoft.com/office/powerpoint/2010/main" val="17745492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009E274-BF99-42BC-AD6F-ADA51D3B4650}" type="datetimeFigureOut">
              <a:rPr lang="ru-RU" smtClean="0"/>
              <a:t>03.09.2025</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57897248-7CD4-43D2-8BDD-C35D880EF864}" type="slidenum">
              <a:rPr lang="ru-RU" smtClean="0"/>
              <a:t>‹#›</a:t>
            </a:fld>
            <a:endParaRPr lang="ru-RU"/>
          </a:p>
        </p:txBody>
      </p:sp>
    </p:spTree>
    <p:extLst>
      <p:ext uri="{BB962C8B-B14F-4D97-AF65-F5344CB8AC3E}">
        <p14:creationId xmlns:p14="http://schemas.microsoft.com/office/powerpoint/2010/main" val="34567241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ru-RU" smtClean="0"/>
              <a:t>Образец заголовка</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0009E274-BF99-42BC-AD6F-ADA51D3B4650}" type="datetimeFigureOut">
              <a:rPr lang="ru-RU" smtClean="0"/>
              <a:t>03.09.2025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57897248-7CD4-43D2-8BDD-C35D880EF864}" type="slidenum">
              <a:rPr lang="ru-RU" smtClean="0"/>
              <a:t>‹#›</a:t>
            </a:fld>
            <a:endParaRPr lang="ru-RU"/>
          </a:p>
        </p:txBody>
      </p:sp>
    </p:spTree>
    <p:extLst>
      <p:ext uri="{BB962C8B-B14F-4D97-AF65-F5344CB8AC3E}">
        <p14:creationId xmlns:p14="http://schemas.microsoft.com/office/powerpoint/2010/main" val="40585937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0009E274-BF99-42BC-AD6F-ADA51D3B4650}" type="datetimeFigureOut">
              <a:rPr lang="ru-RU" smtClean="0"/>
              <a:t>03.09.2025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57897248-7CD4-43D2-8BDD-C35D880EF864}" type="slidenum">
              <a:rPr lang="ru-RU" smtClean="0"/>
              <a:t>‹#›</a:t>
            </a:fld>
            <a:endParaRPr lang="ru-RU"/>
          </a:p>
        </p:txBody>
      </p:sp>
    </p:spTree>
    <p:extLst>
      <p:ext uri="{BB962C8B-B14F-4D97-AF65-F5344CB8AC3E}">
        <p14:creationId xmlns:p14="http://schemas.microsoft.com/office/powerpoint/2010/main" val="2870305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0009E274-BF99-42BC-AD6F-ADA51D3B4650}" type="datetimeFigureOut">
              <a:rPr lang="ru-RU" smtClean="0"/>
              <a:t>03.09.2025</a:t>
            </a:fld>
            <a:endParaRPr lang="ru-RU"/>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ru-RU"/>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57897248-7CD4-43D2-8BDD-C35D880EF864}" type="slidenum">
              <a:rPr lang="ru-RU" smtClean="0"/>
              <a:t>‹#›</a:t>
            </a:fld>
            <a:endParaRPr lang="ru-RU"/>
          </a:p>
        </p:txBody>
      </p:sp>
    </p:spTree>
    <p:extLst>
      <p:ext uri="{BB962C8B-B14F-4D97-AF65-F5344CB8AC3E}">
        <p14:creationId xmlns:p14="http://schemas.microsoft.com/office/powerpoint/2010/main" val="247870148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hyperlink" Target="http://www.academia.edu/" TargetMode="External"/><Relationship Id="rId2" Type="http://schemas.openxmlformats.org/officeDocument/2006/relationships/hyperlink" Target="http://www.arsociologie.ro/" TargetMode="External"/><Relationship Id="rId1" Type="http://schemas.openxmlformats.org/officeDocument/2006/relationships/slideLayout" Target="../slideLayouts/slideLayout2.xml"/><Relationship Id="rId5" Type="http://schemas.openxmlformats.org/officeDocument/2006/relationships/hyperlink" Target="http://www.creeaza.com/" TargetMode="External"/><Relationship Id="rId4" Type="http://schemas.openxmlformats.org/officeDocument/2006/relationships/hyperlink" Target="http://www.researchgate.net/"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109980" y="882376"/>
            <a:ext cx="9966960" cy="1569879"/>
          </a:xfrm>
          <a:solidFill>
            <a:schemeClr val="accent4">
              <a:lumMod val="40000"/>
              <a:lumOff val="60000"/>
            </a:schemeClr>
          </a:solidFill>
        </p:spPr>
        <p:txBody>
          <a:bodyPr>
            <a:normAutofit/>
          </a:bodyPr>
          <a:lstStyle/>
          <a:p>
            <a:r>
              <a:rPr lang="en-US" sz="2800" dirty="0" smtClean="0">
                <a:solidFill>
                  <a:srgbClr val="002060"/>
                </a:solidFill>
                <a:latin typeface="Times New Roman" panose="02020603050405020304" pitchFamily="18" charset="0"/>
                <a:cs typeface="Times New Roman" panose="02020603050405020304" pitchFamily="18" charset="0"/>
              </a:rPr>
              <a:t>Ob</a:t>
            </a:r>
            <a:r>
              <a:rPr lang="ro-MD" sz="2800" dirty="0" smtClean="0">
                <a:solidFill>
                  <a:srgbClr val="002060"/>
                </a:solidFill>
                <a:latin typeface="Times New Roman" panose="02020603050405020304" pitchFamily="18" charset="0"/>
                <a:cs typeface="Times New Roman" panose="02020603050405020304" pitchFamily="18" charset="0"/>
              </a:rPr>
              <a:t>iectul </a:t>
            </a:r>
            <a:r>
              <a:rPr lang="en-US" sz="2800" dirty="0" smtClean="0">
                <a:solidFill>
                  <a:srgbClr val="002060"/>
                </a:solidFill>
                <a:latin typeface="Times New Roman" panose="02020603050405020304" pitchFamily="18" charset="0"/>
                <a:cs typeface="Times New Roman" panose="02020603050405020304" pitchFamily="18" charset="0"/>
              </a:rPr>
              <a:t> de </a:t>
            </a:r>
            <a:r>
              <a:rPr lang="en-US" sz="2800" dirty="0" err="1" smtClean="0">
                <a:solidFill>
                  <a:srgbClr val="002060"/>
                </a:solidFill>
                <a:latin typeface="Times New Roman" panose="02020603050405020304" pitchFamily="18" charset="0"/>
                <a:cs typeface="Times New Roman" panose="02020603050405020304" pitchFamily="18" charset="0"/>
              </a:rPr>
              <a:t>studiu</a:t>
            </a:r>
            <a:r>
              <a:rPr lang="en-US" sz="2800" dirty="0" smtClean="0">
                <a:solidFill>
                  <a:srgbClr val="002060"/>
                </a:solidFill>
                <a:latin typeface="Times New Roman" panose="02020603050405020304" pitchFamily="18" charset="0"/>
                <a:cs typeface="Times New Roman" panose="02020603050405020304" pitchFamily="18" charset="0"/>
              </a:rPr>
              <a:t> al s</a:t>
            </a:r>
            <a:r>
              <a:rPr lang="ro-MD" sz="2800" dirty="0" smtClean="0">
                <a:solidFill>
                  <a:srgbClr val="002060"/>
                </a:solidFill>
                <a:latin typeface="Times New Roman" panose="02020603050405020304" pitchFamily="18" charset="0"/>
                <a:cs typeface="Times New Roman" panose="02020603050405020304" pitchFamily="18" charset="0"/>
              </a:rPr>
              <a:t>ociologiei </a:t>
            </a:r>
            <a:r>
              <a:rPr lang="en-US" sz="2800" dirty="0" smtClean="0">
                <a:solidFill>
                  <a:srgbClr val="002060"/>
                </a:solidFill>
                <a:latin typeface="Times New Roman" panose="02020603050405020304" pitchFamily="18" charset="0"/>
                <a:cs typeface="Times New Roman" panose="02020603050405020304" pitchFamily="18" charset="0"/>
              </a:rPr>
              <a:t>j</a:t>
            </a:r>
            <a:r>
              <a:rPr lang="ro-MD" sz="2800" dirty="0" smtClean="0">
                <a:solidFill>
                  <a:srgbClr val="002060"/>
                </a:solidFill>
                <a:latin typeface="Times New Roman" panose="02020603050405020304" pitchFamily="18" charset="0"/>
                <a:cs typeface="Times New Roman" panose="02020603050405020304" pitchFamily="18" charset="0"/>
              </a:rPr>
              <a:t>uridice</a:t>
            </a:r>
            <a:endParaRPr lang="ru-RU" sz="2800" dirty="0">
              <a:solidFill>
                <a:srgbClr val="002060"/>
              </a:solidFill>
              <a:latin typeface="Times New Roman" panose="02020603050405020304" pitchFamily="18" charset="0"/>
              <a:cs typeface="Times New Roman" panose="02020603050405020304" pitchFamily="18" charset="0"/>
            </a:endParaRPr>
          </a:p>
        </p:txBody>
      </p:sp>
      <p:sp>
        <p:nvSpPr>
          <p:cNvPr id="3" name="Подзаголовок 2"/>
          <p:cNvSpPr>
            <a:spLocks noGrp="1"/>
          </p:cNvSpPr>
          <p:nvPr>
            <p:ph type="subTitle" idx="1"/>
          </p:nvPr>
        </p:nvSpPr>
        <p:spPr>
          <a:solidFill>
            <a:srgbClr val="92D050"/>
          </a:solidFill>
        </p:spPr>
        <p:txBody>
          <a:bodyPr/>
          <a:lstStyle/>
          <a:p>
            <a:r>
              <a:rPr lang="ro-MD" dirty="0" smtClean="0">
                <a:solidFill>
                  <a:schemeClr val="bg2">
                    <a:lumMod val="10000"/>
                  </a:schemeClr>
                </a:solidFill>
              </a:rPr>
              <a:t>Feicitări cu Începutul Anului de studiu!</a:t>
            </a:r>
          </a:p>
          <a:p>
            <a:r>
              <a:rPr lang="ro-MD" dirty="0" smtClean="0">
                <a:solidFill>
                  <a:schemeClr val="bg2">
                    <a:lumMod val="10000"/>
                  </a:schemeClr>
                </a:solidFill>
              </a:rPr>
              <a:t>Să aveți curajul de a persevera prin cercetare, dezvoltare și dorința de a cunoaște!</a:t>
            </a:r>
            <a:endParaRPr lang="ru-RU" dirty="0">
              <a:solidFill>
                <a:schemeClr val="bg2">
                  <a:lumMod val="10000"/>
                </a:schemeClr>
              </a:solidFill>
            </a:endParaRPr>
          </a:p>
        </p:txBody>
      </p:sp>
    </p:spTree>
    <p:extLst>
      <p:ext uri="{BB962C8B-B14F-4D97-AF65-F5344CB8AC3E}">
        <p14:creationId xmlns:p14="http://schemas.microsoft.com/office/powerpoint/2010/main" val="81734923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o-MD" sz="2800" dirty="0" smtClean="0">
                <a:latin typeface="Times New Roman" panose="02020603050405020304" pitchFamily="18" charset="0"/>
                <a:cs typeface="Times New Roman" panose="02020603050405020304" pitchFamily="18" charset="0"/>
              </a:rPr>
              <a:t>Repere teoretice semnificative</a:t>
            </a:r>
            <a:endParaRPr lang="ru-RU" sz="28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727364" y="1965960"/>
            <a:ext cx="9872871" cy="4038600"/>
          </a:xfrm>
        </p:spPr>
        <p:txBody>
          <a:bodyPr>
            <a:normAutofit/>
          </a:bodyPr>
          <a:lstStyle/>
          <a:p>
            <a:pPr marL="0" indent="0" algn="just">
              <a:buNone/>
            </a:pPr>
            <a:r>
              <a:rPr lang="ro-MD" i="1" dirty="0" smtClean="0">
                <a:latin typeface="Times New Roman" panose="02020603050405020304" pitchFamily="18" charset="0"/>
                <a:cs typeface="Times New Roman" panose="02020603050405020304" pitchFamily="18" charset="0"/>
              </a:rPr>
              <a:t>Comte Auguste </a:t>
            </a:r>
            <a:r>
              <a:rPr lang="ro-MD" dirty="0" smtClean="0">
                <a:latin typeface="Times New Roman" panose="02020603050405020304" pitchFamily="18" charset="0"/>
                <a:cs typeface="Times New Roman" panose="02020603050405020304" pitchFamily="18" charset="0"/>
              </a:rPr>
              <a:t>– plasa sociologia pe primul loc al științelor sociale, fiind știința  ce poate explica sursele, normele, și evoluția dreptului, sugerând faptul </a:t>
            </a:r>
            <a:r>
              <a:rPr lang="ro-MD" dirty="0" smtClean="0">
                <a:latin typeface="Times New Roman" panose="02020603050405020304" pitchFamily="18" charset="0"/>
                <a:cs typeface="Times New Roman" panose="02020603050405020304" pitchFamily="18" charset="0"/>
              </a:rPr>
              <a:t>că, </a:t>
            </a:r>
            <a:r>
              <a:rPr lang="ro-MD" dirty="0" smtClean="0">
                <a:latin typeface="Times New Roman" panose="02020603050405020304" pitchFamily="18" charset="0"/>
                <a:cs typeface="Times New Roman" panose="02020603050405020304" pitchFamily="18" charset="0"/>
              </a:rPr>
              <a:t>aprofundarea ambelor discipline </a:t>
            </a:r>
            <a:r>
              <a:rPr lang="ro-MD" dirty="0" smtClean="0">
                <a:latin typeface="Times New Roman" panose="02020603050405020304" pitchFamily="18" charset="0"/>
                <a:cs typeface="Times New Roman" panose="02020603050405020304" pitchFamily="18" charset="0"/>
              </a:rPr>
              <a:t>duce la </a:t>
            </a:r>
            <a:r>
              <a:rPr lang="ro-MD" dirty="0" smtClean="0">
                <a:latin typeface="Times New Roman" panose="02020603050405020304" pitchFamily="18" charset="0"/>
                <a:cs typeface="Times New Roman" panose="02020603050405020304" pitchFamily="18" charset="0"/>
              </a:rPr>
              <a:t>apropierea firească dintre ele.</a:t>
            </a:r>
          </a:p>
          <a:p>
            <a:pPr marL="0" indent="0" algn="just">
              <a:buNone/>
            </a:pPr>
            <a:r>
              <a:rPr lang="ro-MD" i="1" dirty="0" smtClean="0">
                <a:latin typeface="Times New Roman" panose="02020603050405020304" pitchFamily="18" charset="0"/>
                <a:cs typeface="Times New Roman" panose="02020603050405020304" pitchFamily="18" charset="0"/>
              </a:rPr>
              <a:t>Durkheim Emile </a:t>
            </a:r>
            <a:r>
              <a:rPr lang="ro-MD" dirty="0" smtClean="0">
                <a:latin typeface="Times New Roman" panose="02020603050405020304" pitchFamily="18" charset="0"/>
                <a:cs typeface="Times New Roman" panose="02020603050405020304" pitchFamily="18" charset="0"/>
              </a:rPr>
              <a:t>– vedea dreptul a expresie a solidarității </a:t>
            </a:r>
            <a:r>
              <a:rPr lang="ro-MD" dirty="0" smtClean="0">
                <a:latin typeface="Times New Roman" panose="02020603050405020304" pitchFamily="18" charset="0"/>
                <a:cs typeface="Times New Roman" panose="02020603050405020304" pitchFamily="18" charset="0"/>
              </a:rPr>
              <a:t>sociale (</a:t>
            </a:r>
            <a:r>
              <a:rPr lang="ro-MD" dirty="0" smtClean="0">
                <a:latin typeface="Times New Roman" panose="02020603050405020304" pitchFamily="18" charset="0"/>
                <a:cs typeface="Times New Roman" panose="02020603050405020304" pitchFamily="18" charset="0"/>
              </a:rPr>
              <a:t>sub forma dreptului represiv vs.restitutiv</a:t>
            </a:r>
            <a:r>
              <a:rPr lang="ro-MD" dirty="0" smtClean="0">
                <a:latin typeface="Times New Roman" panose="02020603050405020304" pitchFamily="18" charset="0"/>
                <a:cs typeface="Times New Roman" panose="02020603050405020304" pitchFamily="18" charset="0"/>
              </a:rPr>
              <a:t>) și </a:t>
            </a:r>
            <a:r>
              <a:rPr lang="ro-MD" dirty="0" smtClean="0">
                <a:latin typeface="Times New Roman" panose="02020603050405020304" pitchFamily="18" charset="0"/>
                <a:cs typeface="Times New Roman" panose="02020603050405020304" pitchFamily="18" charset="0"/>
              </a:rPr>
              <a:t>considera că fenomenele juridice sunt inseparabile de cele sociale. </a:t>
            </a:r>
            <a:endParaRPr lang="ro-MD" dirty="0">
              <a:latin typeface="Times New Roman" panose="02020603050405020304" pitchFamily="18" charset="0"/>
              <a:cs typeface="Times New Roman" panose="02020603050405020304" pitchFamily="18" charset="0"/>
            </a:endParaRPr>
          </a:p>
          <a:p>
            <a:pPr marL="0" indent="0" algn="just">
              <a:buNone/>
            </a:pPr>
            <a:r>
              <a:rPr lang="ro-MD" i="1" dirty="0" smtClean="0">
                <a:latin typeface="Times New Roman" panose="02020603050405020304" pitchFamily="18" charset="0"/>
                <a:cs typeface="Times New Roman" panose="02020603050405020304" pitchFamily="18" charset="0"/>
              </a:rPr>
              <a:t>Weber Max </a:t>
            </a:r>
            <a:r>
              <a:rPr lang="ro-MD" dirty="0" smtClean="0">
                <a:latin typeface="Times New Roman" panose="02020603050405020304" pitchFamily="18" charset="0"/>
                <a:cs typeface="Times New Roman" panose="02020603050405020304" pitchFamily="18" charset="0"/>
              </a:rPr>
              <a:t>– anaiza </a:t>
            </a:r>
            <a:r>
              <a:rPr lang="ro-MD" dirty="0" smtClean="0">
                <a:latin typeface="Times New Roman" panose="02020603050405020304" pitchFamily="18" charset="0"/>
                <a:cs typeface="Times New Roman" panose="02020603050405020304" pitchFamily="18" charset="0"/>
              </a:rPr>
              <a:t>dreptul </a:t>
            </a:r>
            <a:r>
              <a:rPr lang="ro-MD" dirty="0" smtClean="0">
                <a:latin typeface="Times New Roman" panose="02020603050405020304" pitchFamily="18" charset="0"/>
                <a:cs typeface="Times New Roman" panose="02020603050405020304" pitchFamily="18" charset="0"/>
              </a:rPr>
              <a:t>ca parte  a </a:t>
            </a:r>
            <a:r>
              <a:rPr lang="ro-MD" dirty="0" smtClean="0">
                <a:latin typeface="Times New Roman" panose="02020603050405020304" pitchFamily="18" charset="0"/>
                <a:cs typeface="Times New Roman" panose="02020603050405020304" pitchFamily="18" charset="0"/>
              </a:rPr>
              <a:t>ordinii sociale </a:t>
            </a:r>
            <a:r>
              <a:rPr lang="ro-MD" dirty="0" smtClean="0">
                <a:latin typeface="Times New Roman" panose="02020603050405020304" pitchFamily="18" charset="0"/>
                <a:cs typeface="Times New Roman" panose="02020603050405020304" pitchFamily="18" charset="0"/>
              </a:rPr>
              <a:t>legitime, relevând legăturile dintre reglementarea juridică și schimbările sociale de putere.</a:t>
            </a:r>
          </a:p>
          <a:p>
            <a:pPr marL="0" indent="0" algn="just">
              <a:buNone/>
            </a:pPr>
            <a:r>
              <a:rPr lang="ro-MD" i="1" dirty="0" smtClean="0">
                <a:latin typeface="Times New Roman" panose="02020603050405020304" pitchFamily="18" charset="0"/>
                <a:cs typeface="Times New Roman" panose="02020603050405020304" pitchFamily="18" charset="0"/>
              </a:rPr>
              <a:t>Ehrich Eugen </a:t>
            </a:r>
            <a:r>
              <a:rPr lang="ro-MD" dirty="0" smtClean="0">
                <a:latin typeface="Times New Roman" panose="02020603050405020304" pitchFamily="18" charset="0"/>
                <a:cs typeface="Times New Roman" panose="02020603050405020304" pitchFamily="18" charset="0"/>
              </a:rPr>
              <a:t>- propune termenul de „drept viu” – normele sociale informale </a:t>
            </a:r>
            <a:r>
              <a:rPr lang="ro-MD" dirty="0" smtClean="0">
                <a:latin typeface="Times New Roman" panose="02020603050405020304" pitchFamily="18" charset="0"/>
                <a:cs typeface="Times New Roman" panose="02020603050405020304" pitchFamily="18" charset="0"/>
              </a:rPr>
              <a:t>ce </a:t>
            </a:r>
            <a:r>
              <a:rPr lang="ro-MD" dirty="0" smtClean="0">
                <a:latin typeface="Times New Roman" panose="02020603050405020304" pitchFamily="18" charset="0"/>
                <a:cs typeface="Times New Roman" panose="02020603050405020304" pitchFamily="18" charset="0"/>
              </a:rPr>
              <a:t>guvernează realitatea socială </a:t>
            </a:r>
            <a:r>
              <a:rPr lang="ro-MD" b="1" u="sng" dirty="0" smtClean="0">
                <a:latin typeface="Times New Roman" panose="02020603050405020304" pitchFamily="18" charset="0"/>
                <a:cs typeface="Times New Roman" panose="02020603050405020304" pitchFamily="18" charset="0"/>
              </a:rPr>
              <a:t>sunt </a:t>
            </a:r>
            <a:r>
              <a:rPr lang="ro-MD" b="1" u="sng" dirty="0" smtClean="0">
                <a:latin typeface="Times New Roman" panose="02020603050405020304" pitchFamily="18" charset="0"/>
                <a:cs typeface="Times New Roman" panose="02020603050405020304" pitchFamily="18" charset="0"/>
              </a:rPr>
              <a:t>adesea mai </a:t>
            </a:r>
            <a:r>
              <a:rPr lang="ro-MD" b="1" u="sng" dirty="0" smtClean="0">
                <a:latin typeface="Times New Roman" panose="02020603050405020304" pitchFamily="18" charset="0"/>
                <a:cs typeface="Times New Roman" panose="02020603050405020304" pitchFamily="18" charset="0"/>
              </a:rPr>
              <a:t>influente</a:t>
            </a:r>
            <a:r>
              <a:rPr lang="ro-MD" dirty="0" smtClean="0">
                <a:latin typeface="Times New Roman" panose="02020603050405020304" pitchFamily="18" charset="0"/>
                <a:cs typeface="Times New Roman" panose="02020603050405020304" pitchFamily="18" charset="0"/>
              </a:rPr>
              <a:t>, </a:t>
            </a:r>
            <a:r>
              <a:rPr lang="ro-MD" dirty="0" smtClean="0">
                <a:latin typeface="Times New Roman" panose="02020603050405020304" pitchFamily="18" charset="0"/>
                <a:cs typeface="Times New Roman" panose="02020603050405020304" pitchFamily="18" charset="0"/>
              </a:rPr>
              <a:t>decât normele codificate </a:t>
            </a:r>
            <a:r>
              <a:rPr lang="ro-MD" dirty="0" smtClean="0">
                <a:latin typeface="Times New Roman" panose="02020603050405020304" pitchFamily="18" charset="0"/>
                <a:cs typeface="Times New Roman" panose="02020603050405020304" pitchFamily="18" charset="0"/>
              </a:rPr>
              <a:t>oficial.</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8735191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845705" y="3699162"/>
            <a:ext cx="10515600" cy="1098839"/>
          </a:xfrm>
          <a:solidFill>
            <a:schemeClr val="accent5">
              <a:lumMod val="40000"/>
              <a:lumOff val="60000"/>
            </a:schemeClr>
          </a:solidFill>
        </p:spPr>
        <p:txBody>
          <a:bodyPr>
            <a:normAutofit/>
          </a:bodyPr>
          <a:lstStyle/>
          <a:p>
            <a:r>
              <a:rPr lang="ro-MD" sz="3200" dirty="0" smtClean="0"/>
              <a:t>2. </a:t>
            </a:r>
            <a:r>
              <a:rPr lang="ro-MD" sz="2800" dirty="0" smtClean="0">
                <a:latin typeface="Times New Roman" panose="02020603050405020304" pitchFamily="18" charset="0"/>
                <a:cs typeface="Times New Roman" panose="02020603050405020304" pitchFamily="18" charset="0"/>
              </a:rPr>
              <a:t>Obiectul de studiu al sociologiei juridice</a:t>
            </a:r>
            <a:endParaRPr lang="ru-RU" sz="2800" dirty="0">
              <a:latin typeface="Times New Roman" panose="02020603050405020304" pitchFamily="18" charset="0"/>
              <a:cs typeface="Times New Roman" panose="02020603050405020304" pitchFamily="18" charset="0"/>
            </a:endParaRPr>
          </a:p>
        </p:txBody>
      </p:sp>
      <p:sp>
        <p:nvSpPr>
          <p:cNvPr id="5" name="Текст 4"/>
          <p:cNvSpPr>
            <a:spLocks noGrp="1"/>
          </p:cNvSpPr>
          <p:nvPr>
            <p:ph type="body" idx="1"/>
          </p:nvPr>
        </p:nvSpPr>
        <p:spPr>
          <a:xfrm>
            <a:off x="1959310" y="2367284"/>
            <a:ext cx="8769096" cy="542171"/>
          </a:xfrm>
        </p:spPr>
        <p:txBody>
          <a:bodyPr/>
          <a:lstStyle/>
          <a:p>
            <a:endParaRPr lang="ru-RU" dirty="0">
              <a:solidFill>
                <a:schemeClr val="bg2">
                  <a:lumMod val="10000"/>
                </a:schemeClr>
              </a:solidFill>
            </a:endParaRPr>
          </a:p>
        </p:txBody>
      </p:sp>
    </p:spTree>
    <p:extLst>
      <p:ext uri="{BB962C8B-B14F-4D97-AF65-F5344CB8AC3E}">
        <p14:creationId xmlns:p14="http://schemas.microsoft.com/office/powerpoint/2010/main" val="912469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p:txBody>
          <a:bodyPr>
            <a:normAutofit/>
          </a:bodyPr>
          <a:lstStyle/>
          <a:p>
            <a:r>
              <a:rPr lang="ro-MD" sz="2800" dirty="0" smtClean="0">
                <a:latin typeface="Times New Roman" panose="02020603050405020304" pitchFamily="18" charset="0"/>
                <a:cs typeface="Times New Roman" panose="02020603050405020304" pitchFamily="18" charset="0"/>
              </a:rPr>
              <a:t>Definiția sociologiei juridice</a:t>
            </a:r>
            <a:endParaRPr lang="ru-RU" sz="2800" dirty="0">
              <a:latin typeface="Times New Roman" panose="02020603050405020304" pitchFamily="18" charset="0"/>
              <a:cs typeface="Times New Roman" panose="02020603050405020304" pitchFamily="18" charset="0"/>
            </a:endParaRPr>
          </a:p>
        </p:txBody>
      </p:sp>
      <p:sp>
        <p:nvSpPr>
          <p:cNvPr id="5" name="Объект 4"/>
          <p:cNvSpPr>
            <a:spLocks noGrp="1"/>
          </p:cNvSpPr>
          <p:nvPr>
            <p:ph idx="1"/>
          </p:nvPr>
        </p:nvSpPr>
        <p:spPr>
          <a:xfrm>
            <a:off x="1143000" y="2057400"/>
            <a:ext cx="9872871" cy="2445327"/>
          </a:xfrm>
        </p:spPr>
        <p:txBody>
          <a:bodyPr/>
          <a:lstStyle/>
          <a:p>
            <a:pPr algn="just"/>
            <a:r>
              <a:rPr lang="ro-MD" dirty="0" smtClean="0">
                <a:solidFill>
                  <a:schemeClr val="tx1"/>
                </a:solidFill>
                <a:latin typeface="Times New Roman" panose="02020603050405020304" pitchFamily="18" charset="0"/>
                <a:cs typeface="Times New Roman" panose="02020603050405020304" pitchFamily="18" charset="0"/>
              </a:rPr>
              <a:t>Sociologia juridică (SJ) – o ramură a sociologiei generale care studiază dreptul ca fenomen social. Ea analizează nu doar normele juridice în sine </a:t>
            </a:r>
            <a:r>
              <a:rPr lang="ro-MD" dirty="0" smtClean="0">
                <a:solidFill>
                  <a:schemeClr val="tx1"/>
                </a:solidFill>
                <a:latin typeface="Times New Roman" panose="02020603050405020304" pitchFamily="18" charset="0"/>
                <a:cs typeface="Times New Roman" panose="02020603050405020304" pitchFamily="18" charset="0"/>
              </a:rPr>
              <a:t>(așa </a:t>
            </a:r>
            <a:r>
              <a:rPr lang="ro-MD" dirty="0" smtClean="0">
                <a:solidFill>
                  <a:schemeClr val="tx1"/>
                </a:solidFill>
                <a:latin typeface="Times New Roman" panose="02020603050405020304" pitchFamily="18" charset="0"/>
                <a:cs typeface="Times New Roman" panose="02020603050405020304" pitchFamily="18" charset="0"/>
              </a:rPr>
              <a:t>cum o face dreptul), dar și modul în care aceste norme apar,  evoluează, sunt înțelese, aplicate sau încălcate în cadrul societății.</a:t>
            </a:r>
          </a:p>
          <a:p>
            <a:pPr algn="just"/>
            <a:r>
              <a:rPr lang="ro-MD" dirty="0" smtClean="0">
                <a:solidFill>
                  <a:schemeClr val="tx1"/>
                </a:solidFill>
                <a:latin typeface="Times New Roman" panose="02020603050405020304" pitchFamily="18" charset="0"/>
                <a:cs typeface="Times New Roman" panose="02020603050405020304" pitchFamily="18" charset="0"/>
              </a:rPr>
              <a:t>Este o știință aplicativă și empirică, care plasează dreptul în context social, cultural, economic și istoric în care aceasta funcționează</a:t>
            </a:r>
            <a:r>
              <a:rPr lang="ro-MD" dirty="0" smtClean="0">
                <a:solidFill>
                  <a:schemeClr val="tx1"/>
                </a:solidFill>
              </a:rPr>
              <a:t>.</a:t>
            </a:r>
            <a:endParaRPr lang="ru-RU" dirty="0">
              <a:solidFill>
                <a:schemeClr val="tx1"/>
              </a:solidFill>
            </a:endParaRPr>
          </a:p>
        </p:txBody>
      </p:sp>
    </p:spTree>
    <p:extLst>
      <p:ext uri="{BB962C8B-B14F-4D97-AF65-F5344CB8AC3E}">
        <p14:creationId xmlns:p14="http://schemas.microsoft.com/office/powerpoint/2010/main" val="292728494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3400" y="500062"/>
            <a:ext cx="10515600" cy="1325563"/>
          </a:xfrm>
        </p:spPr>
        <p:txBody>
          <a:bodyPr>
            <a:normAutofit/>
          </a:bodyPr>
          <a:lstStyle/>
          <a:p>
            <a:r>
              <a:rPr lang="ro-MD" sz="2800" dirty="0" smtClean="0">
                <a:latin typeface="Times New Roman" panose="02020603050405020304" pitchFamily="18" charset="0"/>
                <a:cs typeface="Times New Roman" panose="02020603050405020304" pitchFamily="18" charset="0"/>
              </a:rPr>
              <a:t>Aspectele de analiză a Sociologiei juridice I</a:t>
            </a:r>
            <a:endParaRPr lang="ru-RU" sz="28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txBody>
          <a:bodyPr/>
          <a:lstStyle/>
          <a:p>
            <a:pPr marL="0" indent="0" algn="just">
              <a:buNone/>
            </a:pPr>
            <a:r>
              <a:rPr lang="ro-MD" b="1" dirty="0" smtClean="0">
                <a:latin typeface="Times New Roman" panose="02020603050405020304" pitchFamily="18" charset="0"/>
                <a:cs typeface="Times New Roman" panose="02020603050405020304" pitchFamily="18" charset="0"/>
              </a:rPr>
              <a:t>a</a:t>
            </a:r>
            <a:r>
              <a:rPr lang="ro-MD" dirty="0" smtClean="0">
                <a:latin typeface="Times New Roman" panose="02020603050405020304" pitchFamily="18" charset="0"/>
                <a:cs typeface="Times New Roman" panose="02020603050405020304" pitchFamily="18" charset="0"/>
              </a:rPr>
              <a:t>) </a:t>
            </a:r>
            <a:r>
              <a:rPr lang="ro-MD" b="1" dirty="0" smtClean="0">
                <a:solidFill>
                  <a:schemeClr val="accent1">
                    <a:lumMod val="75000"/>
                  </a:schemeClr>
                </a:solidFill>
                <a:latin typeface="Times New Roman" panose="02020603050405020304" pitchFamily="18" charset="0"/>
                <a:cs typeface="Times New Roman" panose="02020603050405020304" pitchFamily="18" charset="0"/>
              </a:rPr>
              <a:t>Normele juridice ca fapte sociale</a:t>
            </a:r>
            <a:r>
              <a:rPr lang="ro-MD" dirty="0" smtClean="0">
                <a:solidFill>
                  <a:schemeClr val="accent1">
                    <a:lumMod val="75000"/>
                  </a:schemeClr>
                </a:solidFill>
                <a:latin typeface="Times New Roman" panose="02020603050405020304" pitchFamily="18" charset="0"/>
                <a:cs typeface="Times New Roman" panose="02020603050405020304" pitchFamily="18" charset="0"/>
              </a:rPr>
              <a:t>: nu sunt analizate doar ca reguli scrise, ci ca produse ale societății: reflectă valorile, nevoile și interesee grupurilor sociale. </a:t>
            </a:r>
            <a:r>
              <a:rPr lang="ro-MD" u="sng" dirty="0" smtClean="0">
                <a:solidFill>
                  <a:schemeClr val="accent1">
                    <a:lumMod val="75000"/>
                  </a:schemeClr>
                </a:solidFill>
                <a:latin typeface="Times New Roman" panose="02020603050405020304" pitchFamily="18" charset="0"/>
                <a:cs typeface="Times New Roman" panose="02020603050405020304" pitchFamily="18" charset="0"/>
              </a:rPr>
              <a:t>De ex</a:t>
            </a:r>
            <a:r>
              <a:rPr lang="ro-MD" dirty="0" smtClean="0">
                <a:solidFill>
                  <a:schemeClr val="accent1">
                    <a:lumMod val="75000"/>
                  </a:schemeClr>
                </a:solidFill>
                <a:latin typeface="Times New Roman" panose="02020603050405020304" pitchFamily="18" charset="0"/>
                <a:cs typeface="Times New Roman" panose="02020603050405020304" pitchFamily="18" charset="0"/>
              </a:rPr>
              <a:t>., legea care interzice fumatul în spațiile </a:t>
            </a:r>
            <a:r>
              <a:rPr lang="ro-MD" dirty="0" smtClean="0">
                <a:solidFill>
                  <a:schemeClr val="accent1">
                    <a:lumMod val="75000"/>
                  </a:schemeClr>
                </a:solidFill>
                <a:latin typeface="Times New Roman" panose="02020603050405020304" pitchFamily="18" charset="0"/>
                <a:cs typeface="Times New Roman" panose="02020603050405020304" pitchFamily="18" charset="0"/>
              </a:rPr>
              <a:t>publice, reflectă </a:t>
            </a:r>
            <a:r>
              <a:rPr lang="ro-MD" dirty="0" smtClean="0">
                <a:solidFill>
                  <a:schemeClr val="accent1">
                    <a:lumMod val="75000"/>
                  </a:schemeClr>
                </a:solidFill>
                <a:latin typeface="Times New Roman" panose="02020603050405020304" pitchFamily="18" charset="0"/>
                <a:cs typeface="Times New Roman" panose="02020603050405020304" pitchFamily="18" charset="0"/>
              </a:rPr>
              <a:t>o schimbare în percepția socială asupra sănătății diferitor generații.</a:t>
            </a:r>
          </a:p>
          <a:p>
            <a:pPr marL="0" indent="0" algn="just">
              <a:buNone/>
            </a:pPr>
            <a:r>
              <a:rPr lang="ro-MD" b="1" dirty="0" smtClean="0">
                <a:solidFill>
                  <a:schemeClr val="accent1">
                    <a:lumMod val="75000"/>
                  </a:schemeClr>
                </a:solidFill>
                <a:latin typeface="Times New Roman" panose="02020603050405020304" pitchFamily="18" charset="0"/>
                <a:cs typeface="Times New Roman" panose="02020603050405020304" pitchFamily="18" charset="0"/>
              </a:rPr>
              <a:t>b</a:t>
            </a:r>
            <a:r>
              <a:rPr lang="ro-MD" dirty="0" smtClean="0">
                <a:solidFill>
                  <a:schemeClr val="accent1">
                    <a:lumMod val="75000"/>
                  </a:schemeClr>
                </a:solidFill>
                <a:latin typeface="Times New Roman" panose="02020603050405020304" pitchFamily="18" charset="0"/>
                <a:cs typeface="Times New Roman" panose="02020603050405020304" pitchFamily="18" charset="0"/>
              </a:rPr>
              <a:t>) </a:t>
            </a:r>
            <a:r>
              <a:rPr lang="ro-MD" b="1" dirty="0" smtClean="0">
                <a:solidFill>
                  <a:schemeClr val="accent1">
                    <a:lumMod val="75000"/>
                  </a:schemeClr>
                </a:solidFill>
                <a:latin typeface="Times New Roman" panose="02020603050405020304" pitchFamily="18" charset="0"/>
                <a:cs typeface="Times New Roman" panose="02020603050405020304" pitchFamily="18" charset="0"/>
              </a:rPr>
              <a:t>Intercațiunea dintre drept și societate</a:t>
            </a:r>
            <a:r>
              <a:rPr lang="ro-MD" dirty="0" smtClean="0">
                <a:solidFill>
                  <a:schemeClr val="accent1">
                    <a:lumMod val="75000"/>
                  </a:schemeClr>
                </a:solidFill>
                <a:latin typeface="Times New Roman" panose="02020603050405020304" pitchFamily="18" charset="0"/>
                <a:cs typeface="Times New Roman" panose="02020603050405020304" pitchFamily="18" charset="0"/>
              </a:rPr>
              <a:t>, </a:t>
            </a:r>
            <a:r>
              <a:rPr lang="ro-MD" dirty="0">
                <a:solidFill>
                  <a:schemeClr val="accent1">
                    <a:lumMod val="75000"/>
                  </a:schemeClr>
                </a:solidFill>
                <a:latin typeface="Times New Roman" panose="02020603050405020304" pitchFamily="18" charset="0"/>
                <a:cs typeface="Times New Roman" panose="02020603050405020304" pitchFamily="18" charset="0"/>
              </a:rPr>
              <a:t>reflectat </a:t>
            </a:r>
            <a:r>
              <a:rPr lang="ro-MD" dirty="0" smtClean="0">
                <a:solidFill>
                  <a:schemeClr val="accent1">
                    <a:lumMod val="75000"/>
                  </a:schemeClr>
                </a:solidFill>
                <a:latin typeface="Times New Roman" panose="02020603050405020304" pitchFamily="18" charset="0"/>
                <a:cs typeface="Times New Roman" panose="02020603050405020304" pitchFamily="18" charset="0"/>
              </a:rPr>
              <a:t>din perspectiva întrebărilor: Cum influențează dreptul comportamentul indivizilor? Cum reacționează societatea la introducerea unor legi noi? În ce măsură oamenii respectă normele și de ce?</a:t>
            </a:r>
          </a:p>
          <a:p>
            <a:pPr algn="just"/>
            <a:endParaRPr lang="ro-MD" dirty="0" smtClean="0">
              <a:solidFill>
                <a:schemeClr val="accent1">
                  <a:lumMod val="75000"/>
                </a:schemeClr>
              </a:solidFill>
            </a:endParaRPr>
          </a:p>
          <a:p>
            <a:pPr algn="just"/>
            <a:endParaRPr lang="ru-RU" dirty="0">
              <a:solidFill>
                <a:schemeClr val="accent1">
                  <a:lumMod val="75000"/>
                </a:schemeClr>
              </a:solidFill>
            </a:endParaRPr>
          </a:p>
        </p:txBody>
      </p:sp>
    </p:spTree>
    <p:extLst>
      <p:ext uri="{BB962C8B-B14F-4D97-AF65-F5344CB8AC3E}">
        <p14:creationId xmlns:p14="http://schemas.microsoft.com/office/powerpoint/2010/main" val="255072528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o-MD" sz="2400" dirty="0" smtClean="0">
                <a:latin typeface="Times New Roman" panose="02020603050405020304" pitchFamily="18" charset="0"/>
                <a:cs typeface="Times New Roman" panose="02020603050405020304" pitchFamily="18" charset="0"/>
              </a:rPr>
              <a:t>Aspecte de analiză a SJ II</a:t>
            </a:r>
            <a:endParaRPr lang="ru-RU" sz="24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txBody>
          <a:bodyPr>
            <a:normAutofit/>
          </a:bodyPr>
          <a:lstStyle/>
          <a:p>
            <a:pPr marL="0" indent="0" algn="just">
              <a:buNone/>
            </a:pPr>
            <a:r>
              <a:rPr lang="ro-MD" sz="2400" b="1" dirty="0" smtClean="0">
                <a:latin typeface="Times New Roman" panose="02020603050405020304" pitchFamily="18" charset="0"/>
                <a:cs typeface="Times New Roman" panose="02020603050405020304" pitchFamily="18" charset="0"/>
              </a:rPr>
              <a:t>c</a:t>
            </a:r>
            <a:r>
              <a:rPr lang="ro-MD" sz="2400" b="1" dirty="0" smtClean="0">
                <a:solidFill>
                  <a:schemeClr val="tx2"/>
                </a:solidFill>
                <a:latin typeface="Times New Roman" panose="02020603050405020304" pitchFamily="18" charset="0"/>
                <a:cs typeface="Times New Roman" panose="02020603050405020304" pitchFamily="18" charset="0"/>
              </a:rPr>
              <a:t>) Instituțiile juridice în context social</a:t>
            </a:r>
            <a:r>
              <a:rPr lang="ro-MD" sz="2400" dirty="0" smtClean="0">
                <a:solidFill>
                  <a:schemeClr val="tx2"/>
                </a:solidFill>
                <a:latin typeface="Times New Roman" panose="02020603050405020304" pitchFamily="18" charset="0"/>
                <a:cs typeface="Times New Roman" panose="02020603050405020304" pitchFamily="18" charset="0"/>
              </a:rPr>
              <a:t>:</a:t>
            </a:r>
          </a:p>
          <a:p>
            <a:pPr marL="0" indent="0" algn="just">
              <a:buNone/>
            </a:pPr>
            <a:r>
              <a:rPr lang="ro-MD" sz="2400" dirty="0" smtClean="0">
                <a:solidFill>
                  <a:schemeClr val="tx2"/>
                </a:solidFill>
                <a:latin typeface="Times New Roman" panose="02020603050405020304" pitchFamily="18" charset="0"/>
                <a:cs typeface="Times New Roman" panose="02020603050405020304" pitchFamily="18" charset="0"/>
              </a:rPr>
              <a:t>analizează funcționarea instituțiilor publice: APL; poliția, procuratura, instanțele de judecată etc. În baza studiilor pot fi identificate de ex., discrepanțele „legii publicate pe hârtie” și aplicarea ei în practică </a:t>
            </a:r>
            <a:r>
              <a:rPr lang="ro-MD" sz="2400" dirty="0" smtClean="0">
                <a:solidFill>
                  <a:schemeClr val="tx2"/>
                </a:solidFill>
                <a:latin typeface="Times New Roman" panose="02020603050405020304" pitchFamily="18" charset="0"/>
                <a:cs typeface="Times New Roman" panose="02020603050405020304" pitchFamily="18" charset="0"/>
              </a:rPr>
              <a:t>(diferența </a:t>
            </a:r>
            <a:r>
              <a:rPr lang="ro-MD" sz="2400" dirty="0" smtClean="0">
                <a:solidFill>
                  <a:schemeClr val="tx2"/>
                </a:solidFill>
                <a:latin typeface="Times New Roman" panose="02020603050405020304" pitchFamily="18" charset="0"/>
                <a:cs typeface="Times New Roman" panose="02020603050405020304" pitchFamily="18" charset="0"/>
              </a:rPr>
              <a:t>dintre „drept viu” și „drept oficial”).</a:t>
            </a:r>
          </a:p>
          <a:p>
            <a:pPr marL="0" indent="0" algn="just">
              <a:buNone/>
            </a:pPr>
            <a:r>
              <a:rPr lang="ro-MD" sz="2400" b="1" dirty="0" smtClean="0">
                <a:solidFill>
                  <a:schemeClr val="tx2"/>
                </a:solidFill>
                <a:latin typeface="Times New Roman" panose="02020603050405020304" pitchFamily="18" charset="0"/>
                <a:cs typeface="Times New Roman" panose="02020603050405020304" pitchFamily="18" charset="0"/>
              </a:rPr>
              <a:t>d) percepția și legitimarea dreptului</a:t>
            </a:r>
            <a:r>
              <a:rPr lang="ro-MD" sz="2400" dirty="0" smtClean="0">
                <a:solidFill>
                  <a:schemeClr val="tx2"/>
                </a:solidFill>
                <a:latin typeface="Times New Roman" panose="02020603050405020304" pitchFamily="18" charset="0"/>
                <a:cs typeface="Times New Roman" panose="02020603050405020304" pitchFamily="18" charset="0"/>
              </a:rPr>
              <a:t>, reflectat prin anumite componente: cum este percepută legea de diferite categorii sociale? Ce factori </a:t>
            </a:r>
            <a:r>
              <a:rPr lang="ro-MD" sz="2400" dirty="0" smtClean="0">
                <a:solidFill>
                  <a:schemeClr val="tx2"/>
                </a:solidFill>
                <a:latin typeface="Times New Roman" panose="02020603050405020304" pitchFamily="18" charset="0"/>
                <a:cs typeface="Times New Roman" panose="02020603050405020304" pitchFamily="18" charset="0"/>
              </a:rPr>
              <a:t>(culturali</a:t>
            </a:r>
            <a:r>
              <a:rPr lang="ro-MD" sz="2400" dirty="0" smtClean="0">
                <a:solidFill>
                  <a:schemeClr val="tx2"/>
                </a:solidFill>
                <a:latin typeface="Times New Roman" panose="02020603050405020304" pitchFamily="18" charset="0"/>
                <a:cs typeface="Times New Roman" panose="02020603050405020304" pitchFamily="18" charset="0"/>
              </a:rPr>
              <a:t>, economici, religioși) influențează acceptarea sau contestarea ei? </a:t>
            </a:r>
            <a:r>
              <a:rPr lang="ro-MD" sz="2400" u="sng" dirty="0" smtClean="0">
                <a:solidFill>
                  <a:schemeClr val="tx2"/>
                </a:solidFill>
                <a:latin typeface="Times New Roman" panose="02020603050405020304" pitchFamily="18" charset="0"/>
                <a:cs typeface="Times New Roman" panose="02020603050405020304" pitchFamily="18" charset="0"/>
              </a:rPr>
              <a:t>De ex</a:t>
            </a:r>
            <a:r>
              <a:rPr lang="ro-MD" sz="2400" dirty="0" smtClean="0">
                <a:solidFill>
                  <a:schemeClr val="tx2"/>
                </a:solidFill>
                <a:latin typeface="Times New Roman" panose="02020603050405020304" pitchFamily="18" charset="0"/>
                <a:cs typeface="Times New Roman" panose="02020603050405020304" pitchFamily="18" charset="0"/>
              </a:rPr>
              <a:t>., o lege considerată justă de </a:t>
            </a:r>
            <a:r>
              <a:rPr lang="ro-MD" sz="2400" dirty="0" smtClean="0">
                <a:solidFill>
                  <a:schemeClr val="tx2"/>
                </a:solidFill>
                <a:latin typeface="Times New Roman" panose="02020603050405020304" pitchFamily="18" charset="0"/>
                <a:cs typeface="Times New Roman" panose="02020603050405020304" pitchFamily="18" charset="0"/>
              </a:rPr>
              <a:t>o majoritate</a:t>
            </a:r>
            <a:r>
              <a:rPr lang="ro-MD" sz="2400" dirty="0" smtClean="0">
                <a:solidFill>
                  <a:schemeClr val="tx2"/>
                </a:solidFill>
                <a:latin typeface="Times New Roman" panose="02020603050405020304" pitchFamily="18" charset="0"/>
                <a:cs typeface="Times New Roman" panose="02020603050405020304" pitchFamily="18" charset="0"/>
              </a:rPr>
              <a:t>, poate fi </a:t>
            </a:r>
            <a:r>
              <a:rPr lang="ro-MD" sz="2400" dirty="0" smtClean="0">
                <a:solidFill>
                  <a:schemeClr val="tx2"/>
                </a:solidFill>
                <a:latin typeface="Times New Roman" panose="02020603050405020304" pitchFamily="18" charset="0"/>
                <a:cs typeface="Times New Roman" panose="02020603050405020304" pitchFamily="18" charset="0"/>
              </a:rPr>
              <a:t>percepută - abuzivă de </a:t>
            </a:r>
            <a:r>
              <a:rPr lang="ro-MD" sz="2400" dirty="0" smtClean="0">
                <a:solidFill>
                  <a:schemeClr val="tx2"/>
                </a:solidFill>
                <a:latin typeface="Times New Roman" panose="02020603050405020304" pitchFamily="18" charset="0"/>
                <a:cs typeface="Times New Roman" panose="02020603050405020304" pitchFamily="18" charset="0"/>
              </a:rPr>
              <a:t>o minoritate.</a:t>
            </a:r>
          </a:p>
          <a:p>
            <a:pPr marL="0" indent="0" algn="just">
              <a:buNone/>
            </a:pPr>
            <a:endParaRPr lang="ru-RU" sz="2400" dirty="0">
              <a:solidFill>
                <a:schemeClr val="tx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1563650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90600" y="309706"/>
            <a:ext cx="10515600" cy="1325563"/>
          </a:xfrm>
        </p:spPr>
        <p:txBody>
          <a:bodyPr>
            <a:normAutofit/>
          </a:bodyPr>
          <a:lstStyle/>
          <a:p>
            <a:r>
              <a:rPr lang="ro-MD" sz="2800" dirty="0" smtClean="0">
                <a:latin typeface="Times New Roman" panose="02020603050405020304" pitchFamily="18" charset="0"/>
                <a:cs typeface="Times New Roman" panose="02020603050405020304" pitchFamily="18" charset="0"/>
              </a:rPr>
              <a:t>Aspecte de naliză a sociologiei juridice III</a:t>
            </a:r>
            <a:endParaRPr lang="ru-RU" sz="28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txBody>
          <a:bodyPr/>
          <a:lstStyle/>
          <a:p>
            <a:pPr marL="0" indent="0">
              <a:buNone/>
            </a:pPr>
            <a:r>
              <a:rPr lang="ro-MD" b="1" dirty="0" smtClean="0">
                <a:solidFill>
                  <a:srgbClr val="002060"/>
                </a:solidFill>
                <a:latin typeface="Times New Roman" panose="02020603050405020304" pitchFamily="18" charset="0"/>
                <a:cs typeface="Times New Roman" panose="02020603050405020304" pitchFamily="18" charset="0"/>
              </a:rPr>
              <a:t>e)Fenomenul delincvenței și al devianței</a:t>
            </a:r>
          </a:p>
          <a:p>
            <a:pPr marL="0" indent="0" algn="just">
              <a:buNone/>
            </a:pPr>
            <a:r>
              <a:rPr lang="ro-MD" dirty="0" smtClean="0">
                <a:solidFill>
                  <a:srgbClr val="002060"/>
                </a:solidFill>
                <a:latin typeface="Times New Roman" panose="02020603050405020304" pitchFamily="18" charset="0"/>
                <a:cs typeface="Times New Roman" panose="02020603050405020304" pitchFamily="18" charset="0"/>
              </a:rPr>
              <a:t>Sj studiază cauzele sociale ale infracțiunii și ale comportamentelor deviante. Nu se concentrează pe pedeapsă, ci pe înțelegerea mecanismelor sociale care generează criminalitate.</a:t>
            </a:r>
          </a:p>
          <a:p>
            <a:pPr marL="0" indent="0" algn="just">
              <a:buNone/>
            </a:pPr>
            <a:r>
              <a:rPr lang="ro-MD" b="1" dirty="0" smtClean="0">
                <a:solidFill>
                  <a:srgbClr val="002060"/>
                </a:solidFill>
                <a:latin typeface="Times New Roman" panose="02020603050405020304" pitchFamily="18" charset="0"/>
                <a:cs typeface="Times New Roman" panose="02020603050405020304" pitchFamily="18" charset="0"/>
              </a:rPr>
              <a:t>f</a:t>
            </a:r>
            <a:r>
              <a:rPr lang="ro-MD" dirty="0" smtClean="0">
                <a:solidFill>
                  <a:srgbClr val="002060"/>
                </a:solidFill>
                <a:latin typeface="Times New Roman" panose="02020603050405020304" pitchFamily="18" charset="0"/>
                <a:cs typeface="Times New Roman" panose="02020603050405020304" pitchFamily="18" charset="0"/>
              </a:rPr>
              <a:t>) </a:t>
            </a:r>
            <a:r>
              <a:rPr lang="ro-MD" b="1" dirty="0" smtClean="0">
                <a:solidFill>
                  <a:srgbClr val="002060"/>
                </a:solidFill>
                <a:latin typeface="Times New Roman" panose="02020603050405020304" pitchFamily="18" charset="0"/>
                <a:cs typeface="Times New Roman" panose="02020603050405020304" pitchFamily="18" charset="0"/>
              </a:rPr>
              <a:t>Eficiența și impactul social al normelor juridice</a:t>
            </a:r>
            <a:r>
              <a:rPr lang="ro-MD" dirty="0" smtClean="0">
                <a:solidFill>
                  <a:srgbClr val="002060"/>
                </a:solidFill>
                <a:latin typeface="Times New Roman" panose="02020603050405020304" pitchFamily="18" charset="0"/>
                <a:cs typeface="Times New Roman" panose="02020603050405020304" pitchFamily="18" charset="0"/>
              </a:rPr>
              <a:t>, reflectat prin subiectele: cum afectează o lege anumite categorii sociale? Ce efecte produce în practică aplicarea unei politici juridice? Aici se analizează atât efectele așteptate</a:t>
            </a:r>
            <a:r>
              <a:rPr lang="ro-MD" dirty="0" smtClean="0">
                <a:solidFill>
                  <a:srgbClr val="002060"/>
                </a:solidFill>
                <a:latin typeface="Times New Roman" panose="02020603050405020304" pitchFamily="18" charset="0"/>
                <a:cs typeface="Times New Roman" panose="02020603050405020304" pitchFamily="18" charset="0"/>
              </a:rPr>
              <a:t>, cât </a:t>
            </a:r>
            <a:r>
              <a:rPr lang="ro-MD" dirty="0" smtClean="0">
                <a:solidFill>
                  <a:srgbClr val="002060"/>
                </a:solidFill>
                <a:latin typeface="Times New Roman" panose="02020603050405020304" pitchFamily="18" charset="0"/>
                <a:cs typeface="Times New Roman" panose="02020603050405020304" pitchFamily="18" charset="0"/>
              </a:rPr>
              <a:t>și neașteptate fiind explicat mecanismul.</a:t>
            </a:r>
            <a:endParaRPr lang="ru-RU"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7131545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o-MD" sz="2800" dirty="0" smtClean="0">
                <a:latin typeface="Times New Roman" panose="02020603050405020304" pitchFamily="18" charset="0"/>
                <a:cs typeface="Times New Roman" panose="02020603050405020304" pitchFamily="18" charset="0"/>
              </a:rPr>
              <a:t>Exemplu Legea 45 cu privire la violența în familie</a:t>
            </a:r>
            <a:endParaRPr lang="ru-RU" sz="28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1143000" y="2057400"/>
            <a:ext cx="9872871" cy="3345873"/>
          </a:xfrm>
        </p:spPr>
        <p:txBody>
          <a:bodyPr/>
          <a:lstStyle/>
          <a:p>
            <a:pPr algn="just"/>
            <a:r>
              <a:rPr lang="ro-MD" dirty="0" smtClean="0">
                <a:solidFill>
                  <a:schemeClr val="tx1"/>
                </a:solidFill>
                <a:latin typeface="Times New Roman" panose="02020603050405020304" pitchFamily="18" charset="0"/>
                <a:cs typeface="Times New Roman" panose="02020603050405020304" pitchFamily="18" charset="0"/>
              </a:rPr>
              <a:t>Sociologia juridică studiază nu doar conținutul ei, dar și apariția acestei legi (</a:t>
            </a:r>
            <a:r>
              <a:rPr lang="ro-MD" i="1" dirty="0" smtClean="0">
                <a:solidFill>
                  <a:schemeClr val="tx1"/>
                </a:solidFill>
                <a:latin typeface="Times New Roman" panose="02020603050405020304" pitchFamily="18" charset="0"/>
                <a:cs typeface="Times New Roman" panose="02020603050405020304" pitchFamily="18" charset="0"/>
              </a:rPr>
              <a:t>presiuni ale mișcrilor feministe, aportul cazurilor grave în mass-media</a:t>
            </a:r>
            <a:r>
              <a:rPr lang="ro-MD" dirty="0" smtClean="0">
                <a:solidFill>
                  <a:schemeClr val="tx1"/>
                </a:solidFill>
                <a:latin typeface="Times New Roman" panose="02020603050405020304" pitchFamily="18" charset="0"/>
                <a:cs typeface="Times New Roman" panose="02020603050405020304" pitchFamily="18" charset="0"/>
              </a:rPr>
              <a:t>).</a:t>
            </a:r>
          </a:p>
          <a:p>
            <a:pPr algn="just"/>
            <a:r>
              <a:rPr lang="ro-MD" dirty="0" smtClean="0">
                <a:solidFill>
                  <a:schemeClr val="tx1"/>
                </a:solidFill>
                <a:latin typeface="Times New Roman" panose="02020603050405020304" pitchFamily="18" charset="0"/>
                <a:cs typeface="Times New Roman" panose="02020603050405020304" pitchFamily="18" charset="0"/>
              </a:rPr>
              <a:t>Cum este aplicată această lege de structurile centrale, teritoriale și locale, ce rol are aici instituția de bază ce depistează cazul în flagrant, care este rolul poliției, APL –ului etc. </a:t>
            </a:r>
          </a:p>
          <a:p>
            <a:pPr algn="just"/>
            <a:r>
              <a:rPr lang="ro-MD" dirty="0" smtClean="0">
                <a:solidFill>
                  <a:schemeClr val="tx1"/>
                </a:solidFill>
                <a:latin typeface="Times New Roman" panose="02020603050405020304" pitchFamily="18" charset="0"/>
                <a:cs typeface="Times New Roman" panose="02020603050405020304" pitchFamily="18" charset="0"/>
              </a:rPr>
              <a:t>Care este reacția societății?  Este eficientă, prietenoasă, cu cine dintre actorii acestei drame sociale va fi: cu victima sau agresorul?  </a:t>
            </a:r>
          </a:p>
          <a:p>
            <a:pPr algn="just"/>
            <a:r>
              <a:rPr lang="ro-MD" dirty="0" smtClean="0">
                <a:solidFill>
                  <a:schemeClr val="tx1"/>
                </a:solidFill>
                <a:latin typeface="Times New Roman" panose="02020603050405020304" pitchFamily="18" charset="0"/>
                <a:cs typeface="Times New Roman" panose="02020603050405020304" pitchFamily="18" charset="0"/>
              </a:rPr>
              <a:t>Ce efecte are legea asupra victimelor și agresorilor?</a:t>
            </a:r>
            <a:endParaRPr lang="ru-RU"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6789152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o-MD" sz="2800" dirty="0" smtClean="0">
                <a:latin typeface="Times New Roman" panose="02020603050405020304" pitchFamily="18" charset="0"/>
                <a:cs typeface="Times New Roman" panose="02020603050405020304" pitchFamily="18" charset="0"/>
              </a:rPr>
              <a:t>Caracter interdisciplicar</a:t>
            </a:r>
            <a:endParaRPr lang="ru-RU" sz="28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1143000" y="2057400"/>
            <a:ext cx="9872871" cy="2833255"/>
          </a:xfrm>
        </p:spPr>
        <p:txBody>
          <a:bodyPr/>
          <a:lstStyle/>
          <a:p>
            <a:pPr marL="0" indent="0">
              <a:buNone/>
            </a:pPr>
            <a:r>
              <a:rPr lang="ro-MD" dirty="0" smtClean="0">
                <a:latin typeface="Times New Roman" panose="02020603050405020304" pitchFamily="18" charset="0"/>
                <a:cs typeface="Times New Roman" panose="02020603050405020304" pitchFamily="18" charset="0"/>
              </a:rPr>
              <a:t>	</a:t>
            </a:r>
            <a:r>
              <a:rPr lang="ro-MD" dirty="0" smtClean="0">
                <a:solidFill>
                  <a:schemeClr val="tx1"/>
                </a:solidFill>
                <a:latin typeface="Times New Roman" panose="02020603050405020304" pitchFamily="18" charset="0"/>
                <a:cs typeface="Times New Roman" panose="02020603050405020304" pitchFamily="18" charset="0"/>
              </a:rPr>
              <a:t>Obiectul de studiu al sociologiei juridice, parțial se suprapune și cu alte științe sociale: </a:t>
            </a:r>
            <a:r>
              <a:rPr lang="ro-MD" i="1" dirty="0" smtClean="0">
                <a:solidFill>
                  <a:schemeClr val="tx1"/>
                </a:solidFill>
                <a:latin typeface="Times New Roman" panose="02020603050405020304" pitchFamily="18" charset="0"/>
                <a:cs typeface="Times New Roman" panose="02020603050405020304" pitchFamily="18" charset="0"/>
              </a:rPr>
              <a:t>psihologia, antropologia, economia </a:t>
            </a:r>
            <a:r>
              <a:rPr lang="ro-MD" dirty="0" smtClean="0">
                <a:solidFill>
                  <a:schemeClr val="tx1"/>
                </a:solidFill>
                <a:latin typeface="Times New Roman" panose="02020603050405020304" pitchFamily="18" charset="0"/>
                <a:cs typeface="Times New Roman" panose="02020603050405020304" pitchFamily="18" charset="0"/>
              </a:rPr>
              <a:t>și </a:t>
            </a:r>
            <a:r>
              <a:rPr lang="ro-MD" i="1" dirty="0" smtClean="0">
                <a:solidFill>
                  <a:schemeClr val="tx1"/>
                </a:solidFill>
                <a:latin typeface="Times New Roman" panose="02020603050405020304" pitchFamily="18" charset="0"/>
                <a:cs typeface="Times New Roman" panose="02020603050405020304" pitchFamily="18" charset="0"/>
              </a:rPr>
              <a:t>politologia</a:t>
            </a:r>
            <a:r>
              <a:rPr lang="ro-MD" dirty="0" smtClean="0">
                <a:solidFill>
                  <a:schemeClr val="tx1"/>
                </a:solidFill>
                <a:latin typeface="Times New Roman" panose="02020603050405020304" pitchFamily="18" charset="0"/>
                <a:cs typeface="Times New Roman" panose="02020603050405020304" pitchFamily="18" charset="0"/>
              </a:rPr>
              <a:t>.</a:t>
            </a:r>
          </a:p>
          <a:p>
            <a:r>
              <a:rPr lang="ro-MD" b="1" dirty="0" smtClean="0">
                <a:solidFill>
                  <a:schemeClr val="tx1"/>
                </a:solidFill>
                <a:latin typeface="Times New Roman" panose="02020603050405020304" pitchFamily="18" charset="0"/>
                <a:cs typeface="Times New Roman" panose="02020603050405020304" pitchFamily="18" charset="0"/>
              </a:rPr>
              <a:t>Psihologia</a:t>
            </a:r>
            <a:r>
              <a:rPr lang="ro-MD" dirty="0" smtClean="0">
                <a:solidFill>
                  <a:schemeClr val="tx1"/>
                </a:solidFill>
                <a:latin typeface="Times New Roman" panose="02020603050405020304" pitchFamily="18" charset="0"/>
                <a:cs typeface="Times New Roman" panose="02020603050405020304" pitchFamily="18" charset="0"/>
              </a:rPr>
              <a:t> – în înțelegerea comportamentului infracțional.</a:t>
            </a:r>
          </a:p>
          <a:p>
            <a:r>
              <a:rPr lang="ro-MD" b="1" dirty="0" smtClean="0">
                <a:solidFill>
                  <a:schemeClr val="tx1"/>
                </a:solidFill>
                <a:latin typeface="Times New Roman" panose="02020603050405020304" pitchFamily="18" charset="0"/>
                <a:cs typeface="Times New Roman" panose="02020603050405020304" pitchFamily="18" charset="0"/>
              </a:rPr>
              <a:t>Antropologia </a:t>
            </a:r>
            <a:r>
              <a:rPr lang="ro-MD" dirty="0" smtClean="0">
                <a:solidFill>
                  <a:schemeClr val="tx1"/>
                </a:solidFill>
                <a:latin typeface="Times New Roman" panose="02020603050405020304" pitchFamily="18" charset="0"/>
                <a:cs typeface="Times New Roman" panose="02020603050405020304" pitchFamily="18" charset="0"/>
              </a:rPr>
              <a:t>-  în </a:t>
            </a:r>
            <a:r>
              <a:rPr lang="ro-MD" dirty="0" smtClean="0">
                <a:solidFill>
                  <a:schemeClr val="tx1"/>
                </a:solidFill>
                <a:latin typeface="Times New Roman" panose="02020603050405020304" pitchFamily="18" charset="0"/>
                <a:cs typeface="Times New Roman" panose="02020603050405020304" pitchFamily="18" charset="0"/>
              </a:rPr>
              <a:t>analiza </a:t>
            </a:r>
            <a:r>
              <a:rPr lang="ro-MD" dirty="0" smtClean="0">
                <a:solidFill>
                  <a:schemeClr val="tx1"/>
                </a:solidFill>
                <a:latin typeface="Times New Roman" panose="02020603050405020304" pitchFamily="18" charset="0"/>
                <a:cs typeface="Times New Roman" panose="02020603050405020304" pitchFamily="18" charset="0"/>
              </a:rPr>
              <a:t>normelor în diferite culturi.</a:t>
            </a:r>
          </a:p>
          <a:p>
            <a:r>
              <a:rPr lang="ro-MD" b="1" dirty="0" smtClean="0">
                <a:solidFill>
                  <a:schemeClr val="tx1"/>
                </a:solidFill>
                <a:latin typeface="Times New Roman" panose="02020603050405020304" pitchFamily="18" charset="0"/>
                <a:cs typeface="Times New Roman" panose="02020603050405020304" pitchFamily="18" charset="0"/>
              </a:rPr>
              <a:t>Politologia</a:t>
            </a:r>
            <a:r>
              <a:rPr lang="ro-MD" dirty="0" smtClean="0">
                <a:solidFill>
                  <a:schemeClr val="tx1"/>
                </a:solidFill>
                <a:latin typeface="Times New Roman" panose="02020603050405020304" pitchFamily="18" charset="0"/>
                <a:cs typeface="Times New Roman" panose="02020603050405020304" pitchFamily="18" charset="0"/>
              </a:rPr>
              <a:t> – în raportul dintre lege, putere și legitimitate.</a:t>
            </a:r>
          </a:p>
          <a:p>
            <a:r>
              <a:rPr lang="ro-MD" b="1" dirty="0" smtClean="0">
                <a:solidFill>
                  <a:schemeClr val="tx1"/>
                </a:solidFill>
                <a:latin typeface="Times New Roman" panose="02020603050405020304" pitchFamily="18" charset="0"/>
                <a:cs typeface="Times New Roman" panose="02020603050405020304" pitchFamily="18" charset="0"/>
              </a:rPr>
              <a:t>Economia</a:t>
            </a:r>
            <a:r>
              <a:rPr lang="ro-MD" dirty="0" smtClean="0">
                <a:solidFill>
                  <a:schemeClr val="tx1"/>
                </a:solidFill>
                <a:latin typeface="Times New Roman" panose="02020603050405020304" pitchFamily="18" charset="0"/>
                <a:cs typeface="Times New Roman" panose="02020603050405020304" pitchFamily="18" charset="0"/>
              </a:rPr>
              <a:t> – în studiul normelor privind piața, </a:t>
            </a:r>
            <a:r>
              <a:rPr lang="ro-MD" dirty="0" smtClean="0">
                <a:solidFill>
                  <a:schemeClr val="tx1"/>
                </a:solidFill>
                <a:latin typeface="Times New Roman" panose="02020603050405020304" pitchFamily="18" charset="0"/>
                <a:cs typeface="Times New Roman" panose="02020603050405020304" pitchFamily="18" charset="0"/>
              </a:rPr>
              <a:t>munca și fiscalitatea.</a:t>
            </a:r>
            <a:endParaRPr lang="ru-RU"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1478330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o-MD" sz="2800" dirty="0" smtClean="0">
                <a:latin typeface="Times New Roman" panose="02020603050405020304" pitchFamily="18" charset="0"/>
                <a:cs typeface="Times New Roman" panose="02020603050405020304" pitchFamily="18" charset="0"/>
              </a:rPr>
              <a:t>Obiectul de studiul al SJ</a:t>
            </a:r>
            <a:endParaRPr lang="ru-RU" sz="28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838200" y="1808019"/>
            <a:ext cx="9872871" cy="2182090"/>
          </a:xfrm>
        </p:spPr>
        <p:txBody>
          <a:bodyPr/>
          <a:lstStyle/>
          <a:p>
            <a:pPr marL="0" indent="0" algn="just">
              <a:buNone/>
            </a:pPr>
            <a:r>
              <a:rPr lang="ro-MD" dirty="0" smtClean="0">
                <a:latin typeface="Times New Roman" panose="02020603050405020304" pitchFamily="18" charset="0"/>
                <a:cs typeface="Times New Roman" panose="02020603050405020304" pitchFamily="18" charset="0"/>
              </a:rPr>
              <a:t>este complex și dinamic: nu se redue la norme, instituții, ci cuprinde </a:t>
            </a:r>
            <a:r>
              <a:rPr lang="ro-MD" u="sng" dirty="0" smtClean="0">
                <a:latin typeface="Times New Roman" panose="02020603050405020304" pitchFamily="18" charset="0"/>
                <a:cs typeface="Times New Roman" panose="02020603050405020304" pitchFamily="18" charset="0"/>
              </a:rPr>
              <a:t>interacțiunea dintre drept și societate</a:t>
            </a:r>
            <a:r>
              <a:rPr lang="ro-MD" dirty="0" smtClean="0">
                <a:latin typeface="Times New Roman" panose="02020603050405020304" pitchFamily="18" charset="0"/>
                <a:cs typeface="Times New Roman" panose="02020603050405020304" pitchFamily="18" charset="0"/>
              </a:rPr>
              <a:t>.  </a:t>
            </a:r>
          </a:p>
          <a:p>
            <a:pPr marL="0" indent="0" algn="just">
              <a:buNone/>
            </a:pPr>
            <a:r>
              <a:rPr lang="ro-MD" dirty="0" smtClean="0">
                <a:latin typeface="Times New Roman" panose="02020603050405020304" pitchFamily="18" charset="0"/>
                <a:cs typeface="Times New Roman" panose="02020603050405020304" pitchFamily="18" charset="0"/>
              </a:rPr>
              <a:t>	Sociologia juridică ajută la  înțelegerea modului în care legile sunt create, aplicate, respectate sau contestate în viața cotidiană, ceea ce contribuie la îmbunătățirea funcționării sistemului juridic și la adaptarea lui la realitățile sociale.</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0244101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43000" y="701040"/>
            <a:ext cx="9875520" cy="919942"/>
          </a:xfrm>
        </p:spPr>
        <p:txBody>
          <a:bodyPr>
            <a:normAutofit/>
          </a:bodyPr>
          <a:lstStyle/>
          <a:p>
            <a:r>
              <a:rPr lang="ro-MD" sz="2400" dirty="0" smtClean="0">
                <a:solidFill>
                  <a:schemeClr val="tx1"/>
                </a:solidFill>
                <a:latin typeface="Times New Roman" panose="02020603050405020304" pitchFamily="18" charset="0"/>
                <a:cs typeface="Times New Roman" panose="02020603050405020304" pitchFamily="18" charset="0"/>
              </a:rPr>
              <a:t>3. Funcțiile </a:t>
            </a:r>
            <a:r>
              <a:rPr lang="ro-MD" sz="2400" dirty="0" smtClean="0">
                <a:solidFill>
                  <a:schemeClr val="tx1"/>
                </a:solidFill>
                <a:latin typeface="Times New Roman" panose="02020603050405020304" pitchFamily="18" charset="0"/>
                <a:cs typeface="Times New Roman" panose="02020603050405020304" pitchFamily="18" charset="0"/>
              </a:rPr>
              <a:t>sociologiei juridice</a:t>
            </a:r>
            <a:endParaRPr lang="ru-RU" sz="2400" dirty="0">
              <a:solidFill>
                <a:schemeClr val="tx1"/>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1143000" y="2057400"/>
            <a:ext cx="9872871" cy="2459182"/>
          </a:xfrm>
        </p:spPr>
        <p:txBody>
          <a:bodyPr>
            <a:normAutofit/>
          </a:bodyPr>
          <a:lstStyle/>
          <a:p>
            <a:pPr marL="0" indent="0" algn="just">
              <a:buNone/>
            </a:pPr>
            <a:r>
              <a:rPr lang="ro-MD" sz="2400" dirty="0" smtClean="0">
                <a:latin typeface="Times New Roman" panose="02020603050405020304" pitchFamily="18" charset="0"/>
                <a:cs typeface="Times New Roman" panose="02020603050405020304" pitchFamily="18" charset="0"/>
              </a:rPr>
              <a:t>	Rolul sociologiei juridice </a:t>
            </a:r>
            <a:r>
              <a:rPr lang="ro-MD" sz="2400" dirty="0" smtClean="0">
                <a:latin typeface="Times New Roman" panose="02020603050405020304" pitchFamily="18" charset="0"/>
                <a:cs typeface="Times New Roman" panose="02020603050405020304" pitchFamily="18" charset="0"/>
              </a:rPr>
              <a:t>- </a:t>
            </a:r>
            <a:r>
              <a:rPr lang="ro-MD" sz="2400" dirty="0" smtClean="0">
                <a:latin typeface="Times New Roman" panose="02020603050405020304" pitchFamily="18" charset="0"/>
                <a:cs typeface="Times New Roman" panose="02020603050405020304" pitchFamily="18" charset="0"/>
              </a:rPr>
              <a:t>de a analiza dreptul în contextul social și de a explica cum interacționează normele juridice cu societatea. </a:t>
            </a:r>
          </a:p>
          <a:p>
            <a:pPr marL="0" indent="0" algn="just">
              <a:buNone/>
            </a:pPr>
            <a:r>
              <a:rPr lang="ro-MD" sz="2400" dirty="0">
                <a:latin typeface="Times New Roman" panose="02020603050405020304" pitchFamily="18" charset="0"/>
                <a:cs typeface="Times New Roman" panose="02020603050405020304" pitchFamily="18" charset="0"/>
              </a:rPr>
              <a:t>	</a:t>
            </a:r>
            <a:r>
              <a:rPr lang="ro-MD" sz="2400" dirty="0" smtClean="0">
                <a:latin typeface="Times New Roman" panose="02020603050405020304" pitchFamily="18" charset="0"/>
                <a:cs typeface="Times New Roman" panose="02020603050405020304" pitchFamily="18" charset="0"/>
              </a:rPr>
              <a:t>Spre deosebire de știința dreptului – ce are o funcție normativă de bază, sociologia juridică – are funcții explicative, critice și predictive, </a:t>
            </a:r>
            <a:r>
              <a:rPr lang="ro-MD" sz="2400" dirty="0" smtClean="0">
                <a:latin typeface="Times New Roman" panose="02020603050405020304" pitchFamily="18" charset="0"/>
                <a:cs typeface="Times New Roman" panose="02020603050405020304" pitchFamily="18" charset="0"/>
              </a:rPr>
              <a:t>ce contribuie </a:t>
            </a:r>
            <a:r>
              <a:rPr lang="ro-MD" sz="2400" dirty="0" smtClean="0">
                <a:latin typeface="Times New Roman" panose="02020603050405020304" pitchFamily="18" charset="0"/>
                <a:cs typeface="Times New Roman" panose="02020603050405020304" pitchFamily="18" charset="0"/>
              </a:rPr>
              <a:t>la </a:t>
            </a:r>
            <a:r>
              <a:rPr lang="ro-MD" sz="2400" dirty="0" smtClean="0">
                <a:latin typeface="Times New Roman" panose="02020603050405020304" pitchFamily="18" charset="0"/>
                <a:cs typeface="Times New Roman" panose="02020603050405020304" pitchFamily="18" charset="0"/>
              </a:rPr>
              <a:t>o înțelegere </a:t>
            </a:r>
            <a:r>
              <a:rPr lang="ro-MD" sz="2400" dirty="0">
                <a:latin typeface="Times New Roman" panose="02020603050405020304" pitchFamily="18" charset="0"/>
                <a:cs typeface="Times New Roman" panose="02020603050405020304" pitchFamily="18" charset="0"/>
              </a:rPr>
              <a:t>mai </a:t>
            </a:r>
            <a:r>
              <a:rPr lang="ro-MD" sz="2400" dirty="0" smtClean="0">
                <a:latin typeface="Times New Roman" panose="02020603050405020304" pitchFamily="18" charset="0"/>
                <a:cs typeface="Times New Roman" panose="02020603050405020304" pitchFamily="18" charset="0"/>
              </a:rPr>
              <a:t>clară </a:t>
            </a:r>
            <a:r>
              <a:rPr lang="ro-MD" sz="2400" dirty="0">
                <a:latin typeface="Times New Roman" panose="02020603050405020304" pitchFamily="18" charset="0"/>
                <a:cs typeface="Times New Roman" panose="02020603050405020304" pitchFamily="18" charset="0"/>
              </a:rPr>
              <a:t>și </a:t>
            </a:r>
            <a:r>
              <a:rPr lang="ro-MD" sz="2400" dirty="0" smtClean="0">
                <a:latin typeface="Times New Roman" panose="02020603050405020304" pitchFamily="18" charset="0"/>
                <a:cs typeface="Times New Roman" panose="02020603050405020304" pitchFamily="18" charset="0"/>
              </a:rPr>
              <a:t>eficientă </a:t>
            </a:r>
            <a:r>
              <a:rPr lang="ro-MD" sz="2400" dirty="0" smtClean="0">
                <a:latin typeface="Times New Roman" panose="02020603050405020304" pitchFamily="18" charset="0"/>
                <a:cs typeface="Times New Roman" panose="02020603050405020304" pitchFamily="18" charset="0"/>
              </a:rPr>
              <a:t>a sistemului juridic.</a:t>
            </a:r>
            <a:endParaRPr lang="ru-RU"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1931280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US" sz="2800" dirty="0" err="1" smtClean="0">
                <a:latin typeface="Times New Roman" panose="02020603050405020304" pitchFamily="18" charset="0"/>
                <a:cs typeface="Times New Roman" panose="02020603050405020304" pitchFamily="18" charset="0"/>
              </a:rPr>
              <a:t>Structura</a:t>
            </a:r>
            <a:r>
              <a:rPr lang="en-US" sz="2800" dirty="0" smtClean="0">
                <a:latin typeface="Times New Roman" panose="02020603050405020304" pitchFamily="18" charset="0"/>
                <a:cs typeface="Times New Roman" panose="02020603050405020304" pitchFamily="18" charset="0"/>
              </a:rPr>
              <a:t> </a:t>
            </a:r>
            <a:r>
              <a:rPr lang="ro-MD" sz="2800" dirty="0" smtClean="0">
                <a:latin typeface="Times New Roman" panose="02020603050405020304" pitchFamily="18" charset="0"/>
                <a:cs typeface="Times New Roman" panose="02020603050405020304" pitchFamily="18" charset="0"/>
              </a:rPr>
              <a:t>prelegerii</a:t>
            </a:r>
            <a:endParaRPr lang="ru-RU" sz="28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txBody>
          <a:bodyPr>
            <a:normAutofit/>
          </a:bodyPr>
          <a:lstStyle/>
          <a:p>
            <a:pPr marL="0" indent="0">
              <a:buNone/>
            </a:pPr>
            <a:r>
              <a:rPr lang="en-US" sz="2800" dirty="0" smtClean="0">
                <a:solidFill>
                  <a:schemeClr val="tx1"/>
                </a:solidFill>
                <a:latin typeface="Times New Roman" panose="02020603050405020304" pitchFamily="18" charset="0"/>
                <a:cs typeface="Times New Roman" panose="02020603050405020304" pitchFamily="18" charset="0"/>
              </a:rPr>
              <a:t>1.Raportu</a:t>
            </a:r>
            <a:r>
              <a:rPr lang="ro-MD" sz="2800" dirty="0" smtClean="0">
                <a:solidFill>
                  <a:schemeClr val="tx1"/>
                </a:solidFill>
                <a:latin typeface="Times New Roman" panose="02020603050405020304" pitchFamily="18" charset="0"/>
                <a:cs typeface="Times New Roman" panose="02020603050405020304" pitchFamily="18" charset="0"/>
              </a:rPr>
              <a:t>l</a:t>
            </a:r>
            <a:r>
              <a:rPr lang="en-US" sz="2800" dirty="0" smtClean="0">
                <a:solidFill>
                  <a:schemeClr val="tx1"/>
                </a:solidFill>
                <a:latin typeface="Times New Roman" panose="02020603050405020304" pitchFamily="18" charset="0"/>
                <a:cs typeface="Times New Roman" panose="02020603050405020304" pitchFamily="18" charset="0"/>
              </a:rPr>
              <a:t> </a:t>
            </a:r>
            <a:r>
              <a:rPr lang="en-US" sz="2800" dirty="0" err="1" smtClean="0">
                <a:solidFill>
                  <a:schemeClr val="tx1"/>
                </a:solidFill>
                <a:latin typeface="Times New Roman" panose="02020603050405020304" pitchFamily="18" charset="0"/>
                <a:cs typeface="Times New Roman" panose="02020603050405020304" pitchFamily="18" charset="0"/>
              </a:rPr>
              <a:t>sociologiei</a:t>
            </a:r>
            <a:r>
              <a:rPr lang="en-US" sz="2800" dirty="0" smtClean="0">
                <a:solidFill>
                  <a:schemeClr val="tx1"/>
                </a:solidFill>
                <a:latin typeface="Times New Roman" panose="02020603050405020304" pitchFamily="18" charset="0"/>
                <a:cs typeface="Times New Roman" panose="02020603050405020304" pitchFamily="18" charset="0"/>
              </a:rPr>
              <a:t> cu </a:t>
            </a:r>
            <a:r>
              <a:rPr lang="ro-MD" sz="2800" dirty="0" smtClean="0">
                <a:solidFill>
                  <a:schemeClr val="tx1"/>
                </a:solidFill>
                <a:latin typeface="Times New Roman" panose="02020603050405020304" pitchFamily="18" charset="0"/>
                <a:cs typeface="Times New Roman" panose="02020603050405020304" pitchFamily="18" charset="0"/>
              </a:rPr>
              <a:t>ș</a:t>
            </a:r>
            <a:r>
              <a:rPr lang="en-US" sz="2800" dirty="0" err="1" smtClean="0">
                <a:solidFill>
                  <a:schemeClr val="tx1"/>
                </a:solidFill>
                <a:latin typeface="Times New Roman" panose="02020603050405020304" pitchFamily="18" charset="0"/>
                <a:cs typeface="Times New Roman" panose="02020603050405020304" pitchFamily="18" charset="0"/>
              </a:rPr>
              <a:t>tiin</a:t>
            </a:r>
            <a:r>
              <a:rPr lang="ro-MD" sz="2800" dirty="0" smtClean="0">
                <a:solidFill>
                  <a:schemeClr val="tx1"/>
                </a:solidFill>
                <a:latin typeface="Times New Roman" panose="02020603050405020304" pitchFamily="18" charset="0"/>
                <a:cs typeface="Times New Roman" panose="02020603050405020304" pitchFamily="18" charset="0"/>
              </a:rPr>
              <a:t>ț</a:t>
            </a:r>
            <a:r>
              <a:rPr lang="en-US" sz="2800" dirty="0" smtClean="0">
                <a:solidFill>
                  <a:schemeClr val="tx1"/>
                </a:solidFill>
                <a:latin typeface="Times New Roman" panose="02020603050405020304" pitchFamily="18" charset="0"/>
                <a:cs typeface="Times New Roman" panose="02020603050405020304" pitchFamily="18" charset="0"/>
              </a:rPr>
              <a:t>a </a:t>
            </a:r>
            <a:r>
              <a:rPr lang="en-US" sz="2800" dirty="0" err="1" smtClean="0">
                <a:solidFill>
                  <a:schemeClr val="tx1"/>
                </a:solidFill>
                <a:latin typeface="Times New Roman" panose="02020603050405020304" pitchFamily="18" charset="0"/>
                <a:cs typeface="Times New Roman" panose="02020603050405020304" pitchFamily="18" charset="0"/>
              </a:rPr>
              <a:t>dreptu</a:t>
            </a:r>
            <a:r>
              <a:rPr lang="ro-MD" sz="2800" dirty="0" smtClean="0">
                <a:solidFill>
                  <a:schemeClr val="tx1"/>
                </a:solidFill>
                <a:latin typeface="Times New Roman" panose="02020603050405020304" pitchFamily="18" charset="0"/>
                <a:cs typeface="Times New Roman" panose="02020603050405020304" pitchFamily="18" charset="0"/>
              </a:rPr>
              <a:t>l</a:t>
            </a:r>
            <a:r>
              <a:rPr lang="en-US" sz="2800" dirty="0" err="1" smtClean="0">
                <a:solidFill>
                  <a:schemeClr val="tx1"/>
                </a:solidFill>
                <a:latin typeface="Times New Roman" panose="02020603050405020304" pitchFamily="18" charset="0"/>
                <a:cs typeface="Times New Roman" panose="02020603050405020304" pitchFamily="18" charset="0"/>
              </a:rPr>
              <a:t>ui</a:t>
            </a:r>
            <a:r>
              <a:rPr lang="ro-MD" sz="2800" dirty="0" smtClean="0">
                <a:solidFill>
                  <a:schemeClr val="tx1"/>
                </a:solidFill>
                <a:latin typeface="Times New Roman" panose="02020603050405020304" pitchFamily="18" charset="0"/>
                <a:cs typeface="Times New Roman" panose="02020603050405020304" pitchFamily="18" charset="0"/>
              </a:rPr>
              <a:t>.</a:t>
            </a:r>
          </a:p>
          <a:p>
            <a:pPr marL="0" indent="0">
              <a:buNone/>
            </a:pPr>
            <a:r>
              <a:rPr lang="ro-MD" sz="2800" dirty="0" smtClean="0">
                <a:solidFill>
                  <a:schemeClr val="tx1"/>
                </a:solidFill>
                <a:latin typeface="Times New Roman" panose="02020603050405020304" pitchFamily="18" charset="0"/>
                <a:cs typeface="Times New Roman" panose="02020603050405020304" pitchFamily="18" charset="0"/>
              </a:rPr>
              <a:t>2.Obiectul de studiu al sociologiei </a:t>
            </a:r>
            <a:r>
              <a:rPr lang="ro-MD" sz="2800" dirty="0" smtClean="0">
                <a:solidFill>
                  <a:schemeClr val="tx1"/>
                </a:solidFill>
                <a:latin typeface="Times New Roman" panose="02020603050405020304" pitchFamily="18" charset="0"/>
                <a:cs typeface="Times New Roman" panose="02020603050405020304" pitchFamily="18" charset="0"/>
              </a:rPr>
              <a:t>juridice</a:t>
            </a:r>
            <a:r>
              <a:rPr lang="en-US" sz="2800" dirty="0" smtClean="0">
                <a:solidFill>
                  <a:schemeClr val="tx1"/>
                </a:solidFill>
                <a:latin typeface="Times New Roman" panose="02020603050405020304" pitchFamily="18" charset="0"/>
                <a:cs typeface="Times New Roman" panose="02020603050405020304" pitchFamily="18" charset="0"/>
              </a:rPr>
              <a:t>.</a:t>
            </a:r>
            <a:endParaRPr lang="ro-MD" sz="2800" dirty="0" smtClean="0">
              <a:solidFill>
                <a:schemeClr val="tx1"/>
              </a:solidFill>
              <a:latin typeface="Times New Roman" panose="02020603050405020304" pitchFamily="18" charset="0"/>
              <a:cs typeface="Times New Roman" panose="02020603050405020304" pitchFamily="18" charset="0"/>
            </a:endParaRPr>
          </a:p>
          <a:p>
            <a:pPr marL="0" indent="0">
              <a:buNone/>
            </a:pPr>
            <a:r>
              <a:rPr lang="ro-MD" sz="2800" dirty="0" smtClean="0">
                <a:solidFill>
                  <a:schemeClr val="tx1"/>
                </a:solidFill>
                <a:latin typeface="Times New Roman" panose="02020603050405020304" pitchFamily="18" charset="0"/>
                <a:cs typeface="Times New Roman" panose="02020603050405020304" pitchFamily="18" charset="0"/>
              </a:rPr>
              <a:t>3. Funcțiile sociologiei juridice.</a:t>
            </a:r>
          </a:p>
          <a:p>
            <a:pPr marL="0" indent="0">
              <a:buNone/>
            </a:pPr>
            <a:endParaRPr lang="ru-RU"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5532425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o-MD" sz="2800" dirty="0" smtClean="0">
                <a:solidFill>
                  <a:srgbClr val="FF0000"/>
                </a:solidFill>
                <a:latin typeface="Times New Roman" panose="02020603050405020304" pitchFamily="18" charset="0"/>
                <a:cs typeface="Times New Roman" panose="02020603050405020304" pitchFamily="18" charset="0"/>
              </a:rPr>
              <a:t>Funcția explicativă/descriptivă</a:t>
            </a:r>
            <a:endParaRPr lang="ru-RU" sz="2800" dirty="0">
              <a:solidFill>
                <a:srgbClr val="FF0000"/>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txBody>
          <a:bodyPr/>
          <a:lstStyle/>
          <a:p>
            <a:pPr marL="0" indent="0" algn="just">
              <a:buNone/>
            </a:pPr>
            <a:r>
              <a:rPr lang="ro-MD" dirty="0" smtClean="0">
                <a:latin typeface="Times New Roman" panose="02020603050405020304" pitchFamily="18" charset="0"/>
                <a:cs typeface="Times New Roman" panose="02020603050405020304" pitchFamily="18" charset="0"/>
              </a:rPr>
              <a:t>Considerată drept </a:t>
            </a:r>
            <a:r>
              <a:rPr lang="ro-MD" dirty="0" smtClean="0">
                <a:solidFill>
                  <a:srgbClr val="FF0000"/>
                </a:solidFill>
                <a:latin typeface="Times New Roman" panose="02020603050405020304" pitchFamily="18" charset="0"/>
                <a:cs typeface="Times New Roman" panose="02020603050405020304" pitchFamily="18" charset="0"/>
              </a:rPr>
              <a:t>funcția fundamentală</a:t>
            </a:r>
            <a:r>
              <a:rPr lang="ro-MD" dirty="0" smtClean="0">
                <a:latin typeface="Times New Roman" panose="02020603050405020304" pitchFamily="18" charset="0"/>
                <a:cs typeface="Times New Roman" panose="02020603050405020304" pitchFamily="18" charset="0"/>
              </a:rPr>
              <a:t>, </a:t>
            </a:r>
            <a:r>
              <a:rPr lang="ro-MD" dirty="0" smtClean="0">
                <a:solidFill>
                  <a:schemeClr val="tx2">
                    <a:lumMod val="75000"/>
                  </a:schemeClr>
                </a:solidFill>
                <a:latin typeface="Times New Roman" panose="02020603050405020304" pitchFamily="18" charset="0"/>
                <a:cs typeface="Times New Roman" panose="02020603050405020304" pitchFamily="18" charset="0"/>
              </a:rPr>
              <a:t>studiază </a:t>
            </a:r>
            <a:r>
              <a:rPr lang="ro-MD" u="sng" dirty="0" smtClean="0">
                <a:solidFill>
                  <a:schemeClr val="tx2">
                    <a:lumMod val="75000"/>
                  </a:schemeClr>
                </a:solidFill>
                <a:latin typeface="Times New Roman" panose="02020603050405020304" pitchFamily="18" charset="0"/>
                <a:cs typeface="Times New Roman" panose="02020603050405020304" pitchFamily="18" charset="0"/>
              </a:rPr>
              <a:t>realitatea juridică a societății</a:t>
            </a:r>
            <a:r>
              <a:rPr lang="ro-MD" dirty="0" smtClean="0">
                <a:solidFill>
                  <a:schemeClr val="tx2">
                    <a:lumMod val="75000"/>
                  </a:schemeClr>
                </a:solidFill>
                <a:latin typeface="Times New Roman" panose="02020603050405020304" pitchFamily="18" charset="0"/>
                <a:cs typeface="Times New Roman" panose="02020603050405020304" pitchFamily="18" charset="0"/>
              </a:rPr>
              <a:t>, nu doar a normelor scrise. Explică apariția unei norme juridice, gradul de percepere și înțelegere al ei din perspectivă socială. Analizează comportamentele  legale și ilegale din perspctivă socială.</a:t>
            </a:r>
          </a:p>
          <a:p>
            <a:pPr marL="0" indent="0" algn="just">
              <a:buNone/>
            </a:pPr>
            <a:r>
              <a:rPr lang="ro-MD" i="1" dirty="0" smtClean="0">
                <a:solidFill>
                  <a:schemeClr val="tx2">
                    <a:lumMod val="75000"/>
                  </a:schemeClr>
                </a:solidFill>
                <a:latin typeface="Times New Roman" panose="02020603050405020304" pitchFamily="18" charset="0"/>
                <a:cs typeface="Times New Roman" panose="02020603050405020304" pitchFamily="18" charset="0"/>
              </a:rPr>
              <a:t>De ex</a:t>
            </a:r>
            <a:r>
              <a:rPr lang="ro-MD" dirty="0" smtClean="0">
                <a:solidFill>
                  <a:schemeClr val="tx2">
                    <a:lumMod val="75000"/>
                  </a:schemeClr>
                </a:solidFill>
                <a:latin typeface="Times New Roman" panose="02020603050405020304" pitchFamily="18" charset="0"/>
                <a:cs typeface="Times New Roman" panose="02020603050405020304" pitchFamily="18" charset="0"/>
              </a:rPr>
              <a:t>., dacă vre-un articol al legii traficului rutier nu este respectată, sociologia juridică, investighează motivul nerespectării ei: fie că lipsa de educației civice, fie infrastructura precară, fie absența semnelor în timpul trafiicului; fie corupția sistemică etc.</a:t>
            </a:r>
            <a:endParaRPr lang="ru-RU" dirty="0">
              <a:solidFill>
                <a:schemeClr val="tx2">
                  <a:lumMod val="7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4225924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o-MD" sz="2400" dirty="0" smtClean="0">
                <a:solidFill>
                  <a:schemeClr val="accent5">
                    <a:lumMod val="50000"/>
                  </a:schemeClr>
                </a:solidFill>
                <a:latin typeface="Times New Roman" panose="02020603050405020304" pitchFamily="18" charset="0"/>
                <a:cs typeface="Times New Roman" panose="02020603050405020304" pitchFamily="18" charset="0"/>
              </a:rPr>
              <a:t>Funcția critică</a:t>
            </a:r>
            <a:endParaRPr lang="ru-RU" sz="2400" dirty="0">
              <a:solidFill>
                <a:schemeClr val="accent5">
                  <a:lumMod val="50000"/>
                </a:schemeClr>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1143000" y="2057400"/>
            <a:ext cx="9872871" cy="3124200"/>
          </a:xfrm>
        </p:spPr>
        <p:txBody>
          <a:bodyPr>
            <a:normAutofit/>
          </a:bodyPr>
          <a:lstStyle/>
          <a:p>
            <a:pPr marL="0" indent="0" algn="just">
              <a:buNone/>
            </a:pPr>
            <a:r>
              <a:rPr lang="ro-MD" sz="2400" dirty="0" smtClean="0">
                <a:solidFill>
                  <a:schemeClr val="tx2">
                    <a:lumMod val="75000"/>
                  </a:schemeClr>
                </a:solidFill>
                <a:latin typeface="Times New Roman" panose="02020603050405020304" pitchFamily="18" charset="0"/>
                <a:cs typeface="Times New Roman" panose="02020603050405020304" pitchFamily="18" charset="0"/>
              </a:rPr>
              <a:t>presupune evaluarea normelor juridice din perspectiva eficienței și echității lor sociale. Stabilește discrepanțele dintre „dreptul oficial” și „dreptul viu”. Critică legile ineficiente, discriminatorii, sau care nu reflectă realitatea socială. Susține necesitatea reformei juridice,  în funcție de schimbările din societate.</a:t>
            </a:r>
          </a:p>
          <a:p>
            <a:pPr marL="0" indent="0" algn="just">
              <a:buNone/>
            </a:pPr>
            <a:r>
              <a:rPr lang="ro-MD" sz="2400" dirty="0">
                <a:solidFill>
                  <a:schemeClr val="tx2">
                    <a:lumMod val="75000"/>
                  </a:schemeClr>
                </a:solidFill>
                <a:latin typeface="Times New Roman" panose="02020603050405020304" pitchFamily="18" charset="0"/>
                <a:cs typeface="Times New Roman" panose="02020603050405020304" pitchFamily="18" charset="0"/>
              </a:rPr>
              <a:t> </a:t>
            </a:r>
            <a:r>
              <a:rPr lang="ro-MD" sz="2400" i="1" dirty="0" smtClean="0">
                <a:solidFill>
                  <a:schemeClr val="tx2">
                    <a:lumMod val="75000"/>
                  </a:schemeClr>
                </a:solidFill>
                <a:latin typeface="Times New Roman" panose="02020603050405020304" pitchFamily="18" charset="0"/>
                <a:cs typeface="Times New Roman" panose="02020603050405020304" pitchFamily="18" charset="0"/>
              </a:rPr>
              <a:t>De ex</a:t>
            </a:r>
            <a:r>
              <a:rPr lang="ro-MD" sz="2400" dirty="0" smtClean="0">
                <a:solidFill>
                  <a:schemeClr val="tx2">
                    <a:lumMod val="75000"/>
                  </a:schemeClr>
                </a:solidFill>
                <a:latin typeface="Times New Roman" panose="02020603050405020304" pitchFamily="18" charset="0"/>
                <a:cs typeface="Times New Roman" panose="02020603050405020304" pitchFamily="18" charset="0"/>
              </a:rPr>
              <a:t>., aceiași Lege 45 cu privire la violența în </a:t>
            </a:r>
            <a:r>
              <a:rPr lang="ro-MD" sz="2400" dirty="0" smtClean="0">
                <a:solidFill>
                  <a:schemeClr val="tx2">
                    <a:lumMod val="75000"/>
                  </a:schemeClr>
                </a:solidFill>
                <a:latin typeface="Times New Roman" panose="02020603050405020304" pitchFamily="18" charset="0"/>
                <a:cs typeface="Times New Roman" panose="02020603050405020304" pitchFamily="18" charset="0"/>
              </a:rPr>
              <a:t>familie, </a:t>
            </a:r>
            <a:r>
              <a:rPr lang="ro-MD" sz="2400" u="sng" dirty="0" smtClean="0">
                <a:solidFill>
                  <a:schemeClr val="tx2">
                    <a:lumMod val="75000"/>
                  </a:schemeClr>
                </a:solidFill>
                <a:latin typeface="Times New Roman" panose="02020603050405020304" pitchFamily="18" charset="0"/>
                <a:cs typeface="Times New Roman" panose="02020603050405020304" pitchFamily="18" charset="0"/>
              </a:rPr>
              <a:t>nu oferă protecție </a:t>
            </a:r>
            <a:r>
              <a:rPr lang="ro-MD" sz="2400" dirty="0" smtClean="0">
                <a:solidFill>
                  <a:schemeClr val="tx2">
                    <a:lumMod val="75000"/>
                  </a:schemeClr>
                </a:solidFill>
                <a:latin typeface="Times New Roman" panose="02020603050405020304" pitchFamily="18" charset="0"/>
                <a:cs typeface="Times New Roman" panose="02020603050405020304" pitchFamily="18" charset="0"/>
              </a:rPr>
              <a:t>și siguranță suficientă victimelor (femei, copii), este criticată de rezultatele studiilor </a:t>
            </a:r>
            <a:r>
              <a:rPr lang="ro-MD" sz="2400" dirty="0" smtClean="0">
                <a:solidFill>
                  <a:schemeClr val="tx2">
                    <a:lumMod val="75000"/>
                  </a:schemeClr>
                </a:solidFill>
                <a:latin typeface="Times New Roman" panose="02020603050405020304" pitchFamily="18" charset="0"/>
                <a:cs typeface="Times New Roman" panose="02020603050405020304" pitchFamily="18" charset="0"/>
              </a:rPr>
              <a:t>sociologice, </a:t>
            </a:r>
            <a:r>
              <a:rPr lang="ro-MD" sz="2400" dirty="0" smtClean="0">
                <a:solidFill>
                  <a:schemeClr val="tx2">
                    <a:lumMod val="75000"/>
                  </a:schemeClr>
                </a:solidFill>
                <a:latin typeface="Times New Roman" panose="02020603050405020304" pitchFamily="18" charset="0"/>
                <a:cs typeface="Times New Roman" panose="02020603050405020304" pitchFamily="18" charset="0"/>
              </a:rPr>
              <a:t>despre traumele suferite și dificultatea accesului la justiție</a:t>
            </a:r>
            <a:r>
              <a:rPr lang="ro-MD" dirty="0" smtClean="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740798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o-MD" sz="2800" dirty="0" smtClean="0">
                <a:latin typeface="Times New Roman" panose="02020603050405020304" pitchFamily="18" charset="0"/>
                <a:cs typeface="Times New Roman" panose="02020603050405020304" pitchFamily="18" charset="0"/>
              </a:rPr>
              <a:t>Funcția predictivă</a:t>
            </a:r>
            <a:endParaRPr lang="ru-RU" sz="28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1143000" y="2057400"/>
            <a:ext cx="9872871" cy="2597727"/>
          </a:xfrm>
        </p:spPr>
        <p:txBody>
          <a:bodyPr>
            <a:normAutofit/>
          </a:bodyPr>
          <a:lstStyle/>
          <a:p>
            <a:pPr marL="0" indent="0" algn="just">
              <a:buNone/>
            </a:pPr>
            <a:r>
              <a:rPr lang="ro-MD" sz="2400" dirty="0" smtClean="0">
                <a:latin typeface="Times New Roman" panose="02020603050405020304" pitchFamily="18" charset="0"/>
                <a:cs typeface="Times New Roman" panose="02020603050405020304" pitchFamily="18" charset="0"/>
              </a:rPr>
              <a:t>	</a:t>
            </a:r>
            <a:r>
              <a:rPr lang="ro-MD" sz="2400" dirty="0" smtClean="0">
                <a:solidFill>
                  <a:schemeClr val="accent1">
                    <a:lumMod val="75000"/>
                  </a:schemeClr>
                </a:solidFill>
                <a:latin typeface="Times New Roman" panose="02020603050405020304" pitchFamily="18" charset="0"/>
                <a:cs typeface="Times New Roman" panose="02020603050405020304" pitchFamily="18" charset="0"/>
              </a:rPr>
              <a:t>În baza analizei fenomenelor sociale și juridice, sociologia juridică poate anticipa: efectele sociale ale adoptării unei noi legi; forme posibile de reziliență socială; evoluția comportamentelor deviante sau criminale.</a:t>
            </a:r>
          </a:p>
          <a:p>
            <a:pPr marL="0" indent="0" algn="just">
              <a:buNone/>
            </a:pPr>
            <a:r>
              <a:rPr lang="ro-MD" sz="2400" i="1" dirty="0" smtClean="0">
                <a:solidFill>
                  <a:schemeClr val="accent1">
                    <a:lumMod val="75000"/>
                  </a:schemeClr>
                </a:solidFill>
                <a:latin typeface="Times New Roman" panose="02020603050405020304" pitchFamily="18" charset="0"/>
                <a:cs typeface="Times New Roman" panose="02020603050405020304" pitchFamily="18" charset="0"/>
              </a:rPr>
              <a:t>De ex., </a:t>
            </a:r>
            <a:r>
              <a:rPr lang="ro-MD" sz="2400" dirty="0" smtClean="0">
                <a:solidFill>
                  <a:schemeClr val="accent1">
                    <a:lumMod val="75000"/>
                  </a:schemeClr>
                </a:solidFill>
                <a:latin typeface="Times New Roman" panose="02020603050405020304" pitchFamily="18" charset="0"/>
                <a:cs typeface="Times New Roman" panose="02020603050405020304" pitchFamily="18" charset="0"/>
              </a:rPr>
              <a:t>sociologia juridică poate anticipa  că o lege ce ar interzice brusc aplicare de amenzi în cazul fumătorilor în/ pe lângă instituțiile sociale, ar putea duce la reacții de opoziție, greve și proteste.</a:t>
            </a:r>
          </a:p>
          <a:p>
            <a:pPr marL="0" indent="0">
              <a:buNone/>
            </a:pPr>
            <a:endParaRPr lang="ru-RU" sz="2400" dirty="0">
              <a:solidFill>
                <a:schemeClr val="accent1">
                  <a:lumMod val="7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2427251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o-MD" sz="2800" dirty="0" smtClean="0">
                <a:latin typeface="Times New Roman" panose="02020603050405020304" pitchFamily="18" charset="0"/>
                <a:cs typeface="Times New Roman" panose="02020603050405020304" pitchFamily="18" charset="0"/>
              </a:rPr>
              <a:t>Funcția educativă/ culturală</a:t>
            </a:r>
            <a:endParaRPr lang="ru-RU" sz="28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1145649" y="2140527"/>
            <a:ext cx="9872871" cy="3124200"/>
          </a:xfrm>
        </p:spPr>
        <p:txBody>
          <a:bodyPr>
            <a:normAutofit/>
          </a:bodyPr>
          <a:lstStyle/>
          <a:p>
            <a:pPr marL="0" indent="0" algn="just">
              <a:buNone/>
            </a:pPr>
            <a:r>
              <a:rPr lang="ro-MD" sz="2400" dirty="0" smtClean="0">
                <a:solidFill>
                  <a:schemeClr val="accent4">
                    <a:lumMod val="50000"/>
                  </a:schemeClr>
                </a:solidFill>
                <a:latin typeface="Times New Roman" panose="02020603050405020304" pitchFamily="18" charset="0"/>
                <a:cs typeface="Times New Roman" panose="02020603050405020304" pitchFamily="18" charset="0"/>
              </a:rPr>
              <a:t>se referă la formarea unei conștiințe juridice în societate. Ea ajută persoanele să înțeleagă rolul și sensul normelor juridice. Contribuie la consolidarea statului de drept, prin cultivarea respectului față de lege. Sprijină companiile de educație juridică în școli sau comunități.</a:t>
            </a:r>
          </a:p>
          <a:p>
            <a:pPr marL="0" indent="0" algn="just">
              <a:buNone/>
            </a:pPr>
            <a:r>
              <a:rPr lang="ro-MD" sz="2400" dirty="0">
                <a:solidFill>
                  <a:schemeClr val="accent4">
                    <a:lumMod val="50000"/>
                  </a:schemeClr>
                </a:solidFill>
                <a:latin typeface="Times New Roman" panose="02020603050405020304" pitchFamily="18" charset="0"/>
                <a:cs typeface="Times New Roman" panose="02020603050405020304" pitchFamily="18" charset="0"/>
              </a:rPr>
              <a:t> </a:t>
            </a:r>
            <a:r>
              <a:rPr lang="ro-MD" sz="2400" dirty="0" smtClean="0">
                <a:solidFill>
                  <a:schemeClr val="accent4">
                    <a:lumMod val="50000"/>
                  </a:schemeClr>
                </a:solidFill>
                <a:latin typeface="Times New Roman" panose="02020603050405020304" pitchFamily="18" charset="0"/>
                <a:cs typeface="Times New Roman" panose="02020603050405020304" pitchFamily="18" charset="0"/>
              </a:rPr>
              <a:t>de ex., programele de informare privind drepturile omului, egalitatea de gen sau cobaterea discriminării sunt influențate de studiile din domeniul sociologiei juridice</a:t>
            </a:r>
            <a:endParaRPr lang="ru-RU" sz="2400" dirty="0">
              <a:solidFill>
                <a:schemeClr val="accent4">
                  <a:lumMod val="5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4764747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o-MD" sz="2800" dirty="0" smtClean="0">
                <a:latin typeface="Times New Roman" panose="02020603050405020304" pitchFamily="18" charset="0"/>
                <a:cs typeface="Times New Roman" panose="02020603050405020304" pitchFamily="18" charset="0"/>
              </a:rPr>
              <a:t> Funcția de fundamentare a politicilor publice</a:t>
            </a:r>
            <a:endParaRPr lang="ru-RU" sz="28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txBody>
          <a:bodyPr>
            <a:normAutofit/>
          </a:bodyPr>
          <a:lstStyle/>
          <a:p>
            <a:pPr marL="0" indent="0" algn="just">
              <a:buNone/>
            </a:pPr>
            <a:r>
              <a:rPr lang="ro-MD" sz="2400" dirty="0" smtClean="0">
                <a:latin typeface="Times New Roman" panose="02020603050405020304" pitchFamily="18" charset="0"/>
                <a:cs typeface="Times New Roman" panose="02020603050405020304" pitchFamily="18" charset="0"/>
              </a:rPr>
              <a:t>	</a:t>
            </a:r>
            <a:r>
              <a:rPr lang="ro-MD" sz="2400" dirty="0" smtClean="0">
                <a:solidFill>
                  <a:schemeClr val="tx2">
                    <a:lumMod val="75000"/>
                  </a:schemeClr>
                </a:solidFill>
                <a:latin typeface="Times New Roman" panose="02020603050405020304" pitchFamily="18" charset="0"/>
                <a:cs typeface="Times New Roman" panose="02020603050405020304" pitchFamily="18" charset="0"/>
              </a:rPr>
              <a:t>Sociologia juridică oferă date empirice și interpretări utile pentru decidenții politicilor publice. Această funcție, oferă baza unor legi mai eficiente și mai bine adaptate realității. Ajută la reforme juridice bine fundamentate și acceptate social. </a:t>
            </a:r>
          </a:p>
          <a:p>
            <a:pPr marL="0" indent="0" algn="just">
              <a:buNone/>
            </a:pPr>
            <a:r>
              <a:rPr lang="ro-MD" sz="2400" dirty="0" smtClean="0">
                <a:solidFill>
                  <a:schemeClr val="tx2">
                    <a:lumMod val="75000"/>
                  </a:schemeClr>
                </a:solidFill>
                <a:latin typeface="Times New Roman" panose="02020603050405020304" pitchFamily="18" charset="0"/>
                <a:cs typeface="Times New Roman" panose="02020603050405020304" pitchFamily="18" charset="0"/>
              </a:rPr>
              <a:t>De ex., înainte de a fi adaptate politicile penale (înăsprirea pedepselor), autoritățile consultă studiile sociologice privind recidiva, reintegrarea socială și percepția publică.</a:t>
            </a:r>
            <a:endParaRPr lang="ru-RU" sz="2400" dirty="0">
              <a:solidFill>
                <a:schemeClr val="tx2">
                  <a:lumMod val="7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1483047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o-MD" sz="2800" dirty="0" smtClean="0">
                <a:latin typeface="Times New Roman" panose="02020603050405020304" pitchFamily="18" charset="0"/>
                <a:cs typeface="Times New Roman" panose="02020603050405020304" pitchFamily="18" charset="0"/>
              </a:rPr>
              <a:t>Funcția de mediere între drept și societate</a:t>
            </a:r>
            <a:endParaRPr lang="ru-RU" sz="28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1143000" y="2057400"/>
            <a:ext cx="9872871" cy="2888673"/>
          </a:xfrm>
        </p:spPr>
        <p:txBody>
          <a:bodyPr>
            <a:normAutofit/>
          </a:bodyPr>
          <a:lstStyle/>
          <a:p>
            <a:pPr marL="0" indent="0" algn="just">
              <a:buNone/>
            </a:pPr>
            <a:r>
              <a:rPr lang="ro-MD" sz="2400" dirty="0" smtClean="0">
                <a:solidFill>
                  <a:schemeClr val="tx1"/>
                </a:solidFill>
                <a:latin typeface="Times New Roman" panose="02020603050405020304" pitchFamily="18" charset="0"/>
                <a:cs typeface="Times New Roman" panose="02020603050405020304" pitchFamily="18" charset="0"/>
              </a:rPr>
              <a:t>Sociologia juridică </a:t>
            </a:r>
            <a:r>
              <a:rPr lang="ro-MD" sz="2400" dirty="0" smtClean="0">
                <a:solidFill>
                  <a:schemeClr val="tx1"/>
                </a:solidFill>
                <a:latin typeface="Times New Roman" panose="02020603050405020304" pitchFamily="18" charset="0"/>
                <a:cs typeface="Times New Roman" panose="02020603050405020304" pitchFamily="18" charset="0"/>
              </a:rPr>
              <a:t>servește drept punte de legătură  între dreptul formal (scris) și realitatea socială trăită. Ea arată mecanismul de adaptare al dreptului pentru a rămâne eficient și legitim. Are abilitatea de a traduce nevoile sociale în norme juridice mai clare și aplicabile.</a:t>
            </a:r>
          </a:p>
          <a:p>
            <a:pPr marL="0" indent="0" algn="just">
              <a:buNone/>
            </a:pPr>
            <a:r>
              <a:rPr lang="ro-MD" sz="2400" dirty="0">
                <a:solidFill>
                  <a:schemeClr val="tx1"/>
                </a:solidFill>
                <a:latin typeface="Times New Roman" panose="02020603050405020304" pitchFamily="18" charset="0"/>
                <a:cs typeface="Times New Roman" panose="02020603050405020304" pitchFamily="18" charset="0"/>
              </a:rPr>
              <a:t> </a:t>
            </a:r>
            <a:r>
              <a:rPr lang="ro-MD" sz="2400" i="1" u="sng" dirty="0" smtClean="0">
                <a:solidFill>
                  <a:schemeClr val="tx1"/>
                </a:solidFill>
                <a:latin typeface="Times New Roman" panose="02020603050405020304" pitchFamily="18" charset="0"/>
                <a:cs typeface="Times New Roman" panose="02020603050405020304" pitchFamily="18" charset="0"/>
              </a:rPr>
              <a:t>De ex., </a:t>
            </a:r>
            <a:r>
              <a:rPr lang="ro-MD" sz="2400" dirty="0" smtClean="0">
                <a:solidFill>
                  <a:schemeClr val="tx1"/>
                </a:solidFill>
                <a:latin typeface="Times New Roman" panose="02020603050405020304" pitchFamily="18" charset="0"/>
                <a:cs typeface="Times New Roman" panose="02020603050405020304" pitchFamily="18" charset="0"/>
              </a:rPr>
              <a:t>dacă minoritățile </a:t>
            </a:r>
            <a:r>
              <a:rPr lang="ro-MD" sz="2400" dirty="0" smtClean="0">
                <a:solidFill>
                  <a:schemeClr val="tx1"/>
                </a:solidFill>
                <a:latin typeface="Times New Roman" panose="02020603050405020304" pitchFamily="18" charset="0"/>
                <a:cs typeface="Times New Roman" panose="02020603050405020304" pitchFamily="18" charset="0"/>
              </a:rPr>
              <a:t>etnice sunt subreprezentate </a:t>
            </a:r>
            <a:r>
              <a:rPr lang="ro-MD" sz="2400" dirty="0" smtClean="0">
                <a:solidFill>
                  <a:schemeClr val="tx1"/>
                </a:solidFill>
                <a:latin typeface="Times New Roman" panose="02020603050405020304" pitchFamily="18" charset="0"/>
                <a:cs typeface="Times New Roman" panose="02020603050405020304" pitchFamily="18" charset="0"/>
              </a:rPr>
              <a:t>în sistemul </a:t>
            </a:r>
            <a:r>
              <a:rPr lang="ro-MD" sz="2400" dirty="0" smtClean="0">
                <a:solidFill>
                  <a:schemeClr val="tx1"/>
                </a:solidFill>
                <a:latin typeface="Times New Roman" panose="02020603050405020304" pitchFamily="18" charset="0"/>
                <a:cs typeface="Times New Roman" panose="02020603050405020304" pitchFamily="18" charset="0"/>
              </a:rPr>
              <a:t>juridic, sociologia juridică poate atrage atenția asupra </a:t>
            </a:r>
            <a:r>
              <a:rPr lang="ro-MD" sz="2400" dirty="0" smtClean="0">
                <a:solidFill>
                  <a:schemeClr val="tx1"/>
                </a:solidFill>
                <a:latin typeface="Times New Roman" panose="02020603050405020304" pitchFamily="18" charset="0"/>
                <a:cs typeface="Times New Roman" panose="02020603050405020304" pitchFamily="18" charset="0"/>
              </a:rPr>
              <a:t>acestei </a:t>
            </a:r>
            <a:r>
              <a:rPr lang="ro-MD" sz="2400" dirty="0" smtClean="0">
                <a:solidFill>
                  <a:schemeClr val="tx1"/>
                </a:solidFill>
                <a:latin typeface="Times New Roman" panose="02020603050405020304" pitchFamily="18" charset="0"/>
                <a:cs typeface="Times New Roman" panose="02020603050405020304" pitchFamily="18" charset="0"/>
              </a:rPr>
              <a:t>inegalități și propune soluții legislative.</a:t>
            </a:r>
            <a:endParaRPr lang="ru-RU" sz="24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7738902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o-MD" sz="2800" dirty="0" smtClean="0">
                <a:latin typeface="Times New Roman" panose="02020603050405020304" pitchFamily="18" charset="0"/>
                <a:cs typeface="Times New Roman" panose="02020603050405020304" pitchFamily="18" charset="0"/>
              </a:rPr>
              <a:t>Concluzie </a:t>
            </a:r>
            <a:endParaRPr lang="ru-RU" sz="28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1143000" y="2057400"/>
            <a:ext cx="9872871" cy="3235036"/>
          </a:xfrm>
        </p:spPr>
        <p:txBody>
          <a:bodyPr/>
          <a:lstStyle/>
          <a:p>
            <a:pPr marL="0" indent="0" algn="just">
              <a:buNone/>
            </a:pPr>
            <a:r>
              <a:rPr lang="ro-MD" dirty="0" smtClean="0">
                <a:latin typeface="Times New Roman" panose="02020603050405020304" pitchFamily="18" charset="0"/>
                <a:cs typeface="Times New Roman" panose="02020603050405020304" pitchFamily="18" charset="0"/>
              </a:rPr>
              <a:t> </a:t>
            </a:r>
            <a:r>
              <a:rPr lang="ro-MD" sz="2400" dirty="0" smtClean="0">
                <a:solidFill>
                  <a:srgbClr val="002060"/>
                </a:solidFill>
                <a:latin typeface="Times New Roman" panose="02020603050405020304" pitchFamily="18" charset="0"/>
                <a:cs typeface="Times New Roman" panose="02020603050405020304" pitchFamily="18" charset="0"/>
              </a:rPr>
              <a:t>Funcțiile </a:t>
            </a:r>
            <a:r>
              <a:rPr lang="ro-MD" sz="2400" dirty="0" smtClean="0">
                <a:solidFill>
                  <a:srgbClr val="002060"/>
                </a:solidFill>
                <a:latin typeface="Times New Roman" panose="02020603050405020304" pitchFamily="18" charset="0"/>
                <a:cs typeface="Times New Roman" panose="02020603050405020304" pitchFamily="18" charset="0"/>
              </a:rPr>
              <a:t>sociologiei </a:t>
            </a:r>
            <a:r>
              <a:rPr lang="ro-MD" sz="2400" dirty="0" smtClean="0">
                <a:solidFill>
                  <a:srgbClr val="002060"/>
                </a:solidFill>
                <a:latin typeface="Times New Roman" panose="02020603050405020304" pitchFamily="18" charset="0"/>
                <a:cs typeface="Times New Roman" panose="02020603050405020304" pitchFamily="18" charset="0"/>
              </a:rPr>
              <a:t>juridice sunt multiple și interdependente. Prin capacitatea de a depăși </a:t>
            </a:r>
            <a:r>
              <a:rPr lang="ro-MD" sz="2400" smtClean="0">
                <a:solidFill>
                  <a:srgbClr val="002060"/>
                </a:solidFill>
                <a:latin typeface="Times New Roman" panose="02020603050405020304" pitchFamily="18" charset="0"/>
                <a:cs typeface="Times New Roman" panose="02020603050405020304" pitchFamily="18" charset="0"/>
              </a:rPr>
              <a:t>simpla </a:t>
            </a:r>
            <a:r>
              <a:rPr lang="ro-MD" sz="2400" smtClean="0">
                <a:solidFill>
                  <a:srgbClr val="002060"/>
                </a:solidFill>
                <a:latin typeface="Times New Roman" panose="02020603050405020304" pitchFamily="18" charset="0"/>
                <a:cs typeface="Times New Roman" panose="02020603050405020304" pitchFamily="18" charset="0"/>
              </a:rPr>
              <a:t>analiză </a:t>
            </a:r>
            <a:r>
              <a:rPr lang="ro-MD" sz="2400" dirty="0" smtClean="0">
                <a:solidFill>
                  <a:srgbClr val="002060"/>
                </a:solidFill>
                <a:latin typeface="Times New Roman" panose="02020603050405020304" pitchFamily="18" charset="0"/>
                <a:cs typeface="Times New Roman" panose="02020603050405020304" pitchFamily="18" charset="0"/>
              </a:rPr>
              <a:t>a normelor, ele oferă o viziune </a:t>
            </a:r>
            <a:r>
              <a:rPr lang="ro-MD" sz="2400" smtClean="0">
                <a:solidFill>
                  <a:srgbClr val="002060"/>
                </a:solidFill>
                <a:latin typeface="Times New Roman" panose="02020603050405020304" pitchFamily="18" charset="0"/>
                <a:cs typeface="Times New Roman" panose="02020603050405020304" pitchFamily="18" charset="0"/>
              </a:rPr>
              <a:t>de </a:t>
            </a:r>
            <a:r>
              <a:rPr lang="ro-MD" sz="2400" smtClean="0">
                <a:solidFill>
                  <a:srgbClr val="002060"/>
                </a:solidFill>
                <a:latin typeface="Times New Roman" panose="02020603050405020304" pitchFamily="18" charset="0"/>
                <a:cs typeface="Times New Roman" panose="02020603050405020304" pitchFamily="18" charset="0"/>
              </a:rPr>
              <a:t>ansamblu asupra </a:t>
            </a:r>
            <a:r>
              <a:rPr lang="ro-MD" sz="2400" dirty="0" smtClean="0">
                <a:solidFill>
                  <a:srgbClr val="002060"/>
                </a:solidFill>
                <a:latin typeface="Times New Roman" panose="02020603050405020304" pitchFamily="18" charset="0"/>
                <a:cs typeface="Times New Roman" panose="02020603050405020304" pitchFamily="18" charset="0"/>
              </a:rPr>
              <a:t>raportului dintre drept și societate. În baza acestor funcții sociologia juridică, contribuie la: </a:t>
            </a:r>
          </a:p>
          <a:p>
            <a:pPr algn="just"/>
            <a:r>
              <a:rPr lang="ro-MD" sz="2400" dirty="0" smtClean="0">
                <a:solidFill>
                  <a:srgbClr val="002060"/>
                </a:solidFill>
                <a:latin typeface="Times New Roman" panose="02020603050405020304" pitchFamily="18" charset="0"/>
                <a:cs typeface="Times New Roman" panose="02020603050405020304" pitchFamily="18" charset="0"/>
              </a:rPr>
              <a:t>Creșterea eficienței dreptuui.</a:t>
            </a:r>
          </a:p>
          <a:p>
            <a:pPr algn="just"/>
            <a:r>
              <a:rPr lang="ro-MD" sz="2400" dirty="0" smtClean="0">
                <a:solidFill>
                  <a:srgbClr val="002060"/>
                </a:solidFill>
                <a:latin typeface="Times New Roman" panose="02020603050405020304" pitchFamily="18" charset="0"/>
                <a:cs typeface="Times New Roman" panose="02020603050405020304" pitchFamily="18" charset="0"/>
              </a:rPr>
              <a:t>Îmbunătățirea politicilor publice.</a:t>
            </a:r>
          </a:p>
          <a:p>
            <a:pPr algn="just"/>
            <a:r>
              <a:rPr lang="ro-MD" sz="2400" dirty="0" smtClean="0">
                <a:solidFill>
                  <a:srgbClr val="002060"/>
                </a:solidFill>
                <a:latin typeface="Times New Roman" panose="02020603050405020304" pitchFamily="18" charset="0"/>
                <a:cs typeface="Times New Roman" panose="02020603050405020304" pitchFamily="18" charset="0"/>
              </a:rPr>
              <a:t>Consolidarea justiției sociale într-un stat de drept.</a:t>
            </a:r>
            <a:endParaRPr lang="ru-RU" sz="2400"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6367969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1106424" y="1173575"/>
            <a:ext cx="9966960" cy="1153989"/>
          </a:xfrm>
        </p:spPr>
        <p:txBody>
          <a:bodyPr/>
          <a:lstStyle/>
          <a:p>
            <a:r>
              <a:rPr lang="ro-MD" sz="2800" dirty="0" smtClean="0">
                <a:solidFill>
                  <a:srgbClr val="002060"/>
                </a:solidFill>
                <a:latin typeface="Times New Roman" panose="02020603050405020304" pitchFamily="18" charset="0"/>
                <a:cs typeface="Times New Roman" panose="02020603050405020304" pitchFamily="18" charset="0"/>
              </a:rPr>
              <a:t>Vă Mulțumesc pentru atenție!</a:t>
            </a:r>
            <a:br>
              <a:rPr lang="ro-MD" sz="2800" dirty="0" smtClean="0">
                <a:solidFill>
                  <a:srgbClr val="002060"/>
                </a:solidFill>
                <a:latin typeface="Times New Roman" panose="02020603050405020304" pitchFamily="18" charset="0"/>
                <a:cs typeface="Times New Roman" panose="02020603050405020304" pitchFamily="18" charset="0"/>
              </a:rPr>
            </a:br>
            <a:r>
              <a:rPr lang="ro-MD" sz="2800" dirty="0" smtClean="0">
                <a:solidFill>
                  <a:srgbClr val="002060"/>
                </a:solidFill>
                <a:latin typeface="Times New Roman" panose="02020603050405020304" pitchFamily="18" charset="0"/>
                <a:cs typeface="Times New Roman" panose="02020603050405020304" pitchFamily="18" charset="0"/>
              </a:rPr>
              <a:t>O zi frumoasă!</a:t>
            </a:r>
            <a:endParaRPr lang="ru-RU" sz="2800" dirty="0">
              <a:solidFill>
                <a:srgbClr val="002060"/>
              </a:solidFill>
              <a:latin typeface="Times New Roman" panose="02020603050405020304" pitchFamily="18" charset="0"/>
              <a:cs typeface="Times New Roman" panose="02020603050405020304" pitchFamily="18" charset="0"/>
            </a:endParaRPr>
          </a:p>
        </p:txBody>
      </p:sp>
      <p:sp>
        <p:nvSpPr>
          <p:cNvPr id="5" name="Текст 4"/>
          <p:cNvSpPr>
            <a:spLocks noGrp="1"/>
          </p:cNvSpPr>
          <p:nvPr>
            <p:ph type="body" idx="1"/>
          </p:nvPr>
        </p:nvSpPr>
        <p:spPr/>
        <p:txBody>
          <a:bodyPr>
            <a:normAutofit lnSpcReduction="10000"/>
          </a:bodyPr>
          <a:lstStyle/>
          <a:p>
            <a:r>
              <a:rPr lang="ro-MD" dirty="0" smtClean="0"/>
              <a:t>Pentru meditație: </a:t>
            </a:r>
          </a:p>
          <a:p>
            <a:pPr algn="just"/>
            <a:r>
              <a:rPr lang="ro-MD" dirty="0" smtClean="0">
                <a:solidFill>
                  <a:srgbClr val="7030A0"/>
                </a:solidFill>
                <a:latin typeface="Times New Roman" panose="02020603050405020304" pitchFamily="18" charset="0"/>
                <a:cs typeface="Times New Roman" panose="02020603050405020304" pitchFamily="18" charset="0"/>
              </a:rPr>
              <a:t>De prezentat caracteristicile unui cercetător din domeniul sociologiei juridice.  Să determinăm temele pentru cercetarea de grup. Ce ați vrea să studiem în comun?</a:t>
            </a:r>
            <a:endParaRPr lang="ru-RU" dirty="0">
              <a:solidFill>
                <a:srgbClr val="7030A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8370845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o-MD" sz="2800" dirty="0" smtClean="0">
                <a:solidFill>
                  <a:schemeClr val="tx1"/>
                </a:solidFill>
                <a:latin typeface="Times New Roman" panose="02020603050405020304" pitchFamily="18" charset="0"/>
                <a:cs typeface="Times New Roman" panose="02020603050405020304" pitchFamily="18" charset="0"/>
              </a:rPr>
              <a:t>Bibliografia:</a:t>
            </a:r>
            <a:endParaRPr lang="ru-RU" sz="2800" dirty="0">
              <a:solidFill>
                <a:schemeClr val="tx1"/>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txBody>
          <a:bodyPr>
            <a:normAutofit lnSpcReduction="10000"/>
          </a:bodyPr>
          <a:lstStyle/>
          <a:p>
            <a:r>
              <a:rPr lang="ro-MD" dirty="0" smtClean="0">
                <a:solidFill>
                  <a:schemeClr val="tx1"/>
                </a:solidFill>
                <a:latin typeface="Times New Roman" panose="02020603050405020304" pitchFamily="18" charset="0"/>
                <a:cs typeface="Times New Roman" panose="02020603050405020304" pitchFamily="18" charset="0"/>
              </a:rPr>
              <a:t>Buzatu </a:t>
            </a:r>
            <a:r>
              <a:rPr lang="ro-MD" dirty="0" smtClean="0">
                <a:solidFill>
                  <a:schemeClr val="tx1"/>
                </a:solidFill>
                <a:latin typeface="Times New Roman" panose="02020603050405020304" pitchFamily="18" charset="0"/>
                <a:cs typeface="Times New Roman" panose="02020603050405020304" pitchFamily="18" charset="0"/>
              </a:rPr>
              <a:t>N</a:t>
            </a:r>
            <a:r>
              <a:rPr lang="en-US" dirty="0" smtClean="0">
                <a:solidFill>
                  <a:schemeClr val="tx1"/>
                </a:solidFill>
                <a:latin typeface="Times New Roman" panose="02020603050405020304" pitchFamily="18" charset="0"/>
                <a:cs typeface="Times New Roman" panose="02020603050405020304" pitchFamily="18" charset="0"/>
              </a:rPr>
              <a:t>.</a:t>
            </a:r>
            <a:r>
              <a:rPr lang="ro-MD" dirty="0" smtClean="0">
                <a:solidFill>
                  <a:schemeClr val="tx1"/>
                </a:solidFill>
                <a:latin typeface="Times New Roman" panose="02020603050405020304" pitchFamily="18" charset="0"/>
                <a:cs typeface="Times New Roman" panose="02020603050405020304" pitchFamily="18" charset="0"/>
              </a:rPr>
              <a:t> </a:t>
            </a:r>
            <a:r>
              <a:rPr lang="ro-MD" dirty="0" smtClean="0">
                <a:solidFill>
                  <a:schemeClr val="tx1"/>
                </a:solidFill>
                <a:latin typeface="Times New Roman" panose="02020603050405020304" pitchFamily="18" charset="0"/>
                <a:cs typeface="Times New Roman" panose="02020603050405020304" pitchFamily="18" charset="0"/>
              </a:rPr>
              <a:t>Introducere în sociologia juridică.București: Editura Universitară, 2013</a:t>
            </a:r>
          </a:p>
          <a:p>
            <a:r>
              <a:rPr lang="ro-MD" dirty="0" smtClean="0">
                <a:solidFill>
                  <a:schemeClr val="tx1"/>
                </a:solidFill>
                <a:latin typeface="Times New Roman" panose="02020603050405020304" pitchFamily="18" charset="0"/>
                <a:cs typeface="Times New Roman" panose="02020603050405020304" pitchFamily="18" charset="0"/>
              </a:rPr>
              <a:t>Popa N. Teoria generală a dreptului. București: Editura C. H. Beck, 2008</a:t>
            </a:r>
          </a:p>
          <a:p>
            <a:r>
              <a:rPr lang="ro-MD" dirty="0" smtClean="0">
                <a:solidFill>
                  <a:schemeClr val="tx1"/>
                </a:solidFill>
                <a:latin typeface="Times New Roman" panose="02020603050405020304" pitchFamily="18" charset="0"/>
                <a:cs typeface="Times New Roman" panose="02020603050405020304" pitchFamily="18" charset="0"/>
              </a:rPr>
              <a:t>Balahur D. Sociologia juridică: concepte fundamentale. Iași: Polirom, 2001</a:t>
            </a:r>
          </a:p>
          <a:p>
            <a:r>
              <a:rPr lang="ro-MD" dirty="0" smtClean="0">
                <a:solidFill>
                  <a:schemeClr val="tx1"/>
                </a:solidFill>
                <a:latin typeface="Times New Roman" panose="02020603050405020304" pitchFamily="18" charset="0"/>
                <a:cs typeface="Times New Roman" panose="02020603050405020304" pitchFamily="18" charset="0"/>
              </a:rPr>
              <a:t>Dogaru I., Dănișor D. C., Dănișor Gh. Teoria generală a dreptului.Craiova: Ed. All Beck, 2004.</a:t>
            </a:r>
          </a:p>
          <a:p>
            <a:r>
              <a:rPr lang="ro-MD" dirty="0" smtClean="0">
                <a:solidFill>
                  <a:schemeClr val="tx1"/>
                </a:solidFill>
                <a:latin typeface="Times New Roman" panose="02020603050405020304" pitchFamily="18" charset="0"/>
                <a:cs typeface="Times New Roman" panose="02020603050405020304" pitchFamily="18" charset="0"/>
              </a:rPr>
              <a:t>Zamfirescu I. Socioloia dreptului. București, Editura: All, 1997</a:t>
            </a:r>
          </a:p>
          <a:p>
            <a:r>
              <a:rPr lang="ro-MD" dirty="0" smtClean="0">
                <a:solidFill>
                  <a:schemeClr val="tx1"/>
                </a:solidFill>
                <a:latin typeface="Times New Roman" panose="02020603050405020304" pitchFamily="18" charset="0"/>
                <a:cs typeface="Times New Roman" panose="02020603050405020304" pitchFamily="18" charset="0"/>
              </a:rPr>
              <a:t>Articole științifice din reviste: Revista Sociologie Românească</a:t>
            </a:r>
            <a:r>
              <a:rPr lang="ro-MD" dirty="0" smtClean="0"/>
              <a:t> </a:t>
            </a:r>
            <a:r>
              <a:rPr lang="ro-MD" dirty="0" smtClean="0">
                <a:solidFill>
                  <a:srgbClr val="0070C0"/>
                </a:solidFill>
                <a:hlinkClick r:id="rId2"/>
              </a:rPr>
              <a:t>www.arsociologie.ro</a:t>
            </a:r>
            <a:r>
              <a:rPr lang="ro-MD" dirty="0" smtClean="0">
                <a:solidFill>
                  <a:srgbClr val="0070C0"/>
                </a:solidFill>
              </a:rPr>
              <a:t> </a:t>
            </a:r>
          </a:p>
          <a:p>
            <a:pPr marL="45720" indent="0">
              <a:buNone/>
            </a:pPr>
            <a:r>
              <a:rPr lang="ro-MD" dirty="0" smtClean="0">
                <a:solidFill>
                  <a:srgbClr val="0070C0"/>
                </a:solidFill>
              </a:rPr>
              <a:t>dar și </a:t>
            </a:r>
            <a:r>
              <a:rPr lang="ro-MD" dirty="0" smtClean="0">
                <a:solidFill>
                  <a:srgbClr val="0070C0"/>
                </a:solidFill>
                <a:hlinkClick r:id="rId3"/>
              </a:rPr>
              <a:t>www.academia.edu</a:t>
            </a:r>
            <a:r>
              <a:rPr lang="ro-MD" dirty="0" smtClean="0">
                <a:solidFill>
                  <a:srgbClr val="0070C0"/>
                </a:solidFill>
              </a:rPr>
              <a:t>    </a:t>
            </a:r>
            <a:r>
              <a:rPr lang="ro-MD" dirty="0" smtClean="0">
                <a:solidFill>
                  <a:srgbClr val="0070C0"/>
                </a:solidFill>
                <a:hlinkClick r:id="rId4"/>
              </a:rPr>
              <a:t>www.researchgate.net</a:t>
            </a:r>
            <a:r>
              <a:rPr lang="ro-MD" dirty="0" smtClean="0">
                <a:solidFill>
                  <a:srgbClr val="0070C0"/>
                </a:solidFill>
              </a:rPr>
              <a:t>  </a:t>
            </a:r>
            <a:r>
              <a:rPr lang="ro-MD" dirty="0" smtClean="0">
                <a:solidFill>
                  <a:srgbClr val="0070C0"/>
                </a:solidFill>
                <a:hlinkClick r:id="rId5"/>
              </a:rPr>
              <a:t>www.creeaza.com</a:t>
            </a:r>
            <a:r>
              <a:rPr lang="ro-MD" dirty="0" smtClean="0">
                <a:solidFill>
                  <a:srgbClr val="0070C0"/>
                </a:solidFill>
              </a:rPr>
              <a:t> </a:t>
            </a:r>
          </a:p>
          <a:p>
            <a:pPr marL="45720" indent="0">
              <a:buNone/>
            </a:pPr>
            <a:r>
              <a:rPr lang="ro-MD" dirty="0" smtClean="0">
                <a:solidFill>
                  <a:srgbClr val="0070C0"/>
                </a:solidFill>
              </a:rPr>
              <a:t>   </a:t>
            </a:r>
            <a:endParaRPr lang="ru-RU" dirty="0">
              <a:solidFill>
                <a:srgbClr val="0070C0"/>
              </a:solidFill>
            </a:endParaRPr>
          </a:p>
        </p:txBody>
      </p:sp>
    </p:spTree>
    <p:extLst>
      <p:ext uri="{BB962C8B-B14F-4D97-AF65-F5344CB8AC3E}">
        <p14:creationId xmlns:p14="http://schemas.microsoft.com/office/powerpoint/2010/main" val="281463562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831850" y="3186545"/>
            <a:ext cx="10515600" cy="678873"/>
          </a:xfrm>
          <a:solidFill>
            <a:schemeClr val="accent5">
              <a:lumMod val="60000"/>
              <a:lumOff val="40000"/>
            </a:schemeClr>
          </a:solidFill>
        </p:spPr>
        <p:txBody>
          <a:bodyPr>
            <a:normAutofit/>
          </a:bodyPr>
          <a:lstStyle/>
          <a:p>
            <a:r>
              <a:rPr lang="ro-MD" sz="3600" dirty="0" smtClean="0">
                <a:solidFill>
                  <a:srgbClr val="0070C0"/>
                </a:solidFill>
              </a:rPr>
              <a:t>1. </a:t>
            </a:r>
            <a:r>
              <a:rPr lang="ro-MD" sz="3100" dirty="0" smtClean="0">
                <a:solidFill>
                  <a:srgbClr val="0070C0"/>
                </a:solidFill>
                <a:latin typeface="Times New Roman" panose="02020603050405020304" pitchFamily="18" charset="0"/>
                <a:cs typeface="Times New Roman" panose="02020603050405020304" pitchFamily="18" charset="0"/>
              </a:rPr>
              <a:t>Raportul sociologiei cu știința dreptului</a:t>
            </a:r>
            <a:endParaRPr lang="ru-RU" sz="3100" dirty="0">
              <a:solidFill>
                <a:srgbClr val="0070C0"/>
              </a:solidFill>
              <a:latin typeface="Times New Roman" panose="02020603050405020304" pitchFamily="18" charset="0"/>
              <a:cs typeface="Times New Roman" panose="02020603050405020304" pitchFamily="18" charset="0"/>
            </a:endParaRPr>
          </a:p>
        </p:txBody>
      </p:sp>
      <p:sp>
        <p:nvSpPr>
          <p:cNvPr id="5" name="Текст 4"/>
          <p:cNvSpPr>
            <a:spLocks noGrp="1"/>
          </p:cNvSpPr>
          <p:nvPr>
            <p:ph type="body" idx="1"/>
          </p:nvPr>
        </p:nvSpPr>
        <p:spPr>
          <a:xfrm>
            <a:off x="1709928" y="4154520"/>
            <a:ext cx="8769096" cy="556025"/>
          </a:xfrm>
        </p:spPr>
        <p:txBody>
          <a:bodyPr/>
          <a:lstStyle/>
          <a:p>
            <a:endParaRPr lang="ru-RU" dirty="0"/>
          </a:p>
        </p:txBody>
      </p:sp>
    </p:spTree>
    <p:extLst>
      <p:ext uri="{BB962C8B-B14F-4D97-AF65-F5344CB8AC3E}">
        <p14:creationId xmlns:p14="http://schemas.microsoft.com/office/powerpoint/2010/main" val="420093047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p:txBody>
          <a:bodyPr>
            <a:normAutofit/>
          </a:bodyPr>
          <a:lstStyle/>
          <a:p>
            <a:r>
              <a:rPr lang="ro-MD" sz="2800" dirty="0" smtClean="0">
                <a:solidFill>
                  <a:schemeClr val="tx1"/>
                </a:solidFill>
                <a:latin typeface="Times New Roman" panose="02020603050405020304" pitchFamily="18" charset="0"/>
                <a:cs typeface="Times New Roman" panose="02020603050405020304" pitchFamily="18" charset="0"/>
              </a:rPr>
              <a:t>Natura și abordările disciplinelor</a:t>
            </a:r>
            <a:endParaRPr lang="ru-RU" sz="2800" dirty="0">
              <a:solidFill>
                <a:schemeClr val="tx1"/>
              </a:solidFill>
              <a:latin typeface="Times New Roman" panose="02020603050405020304" pitchFamily="18" charset="0"/>
              <a:cs typeface="Times New Roman" panose="02020603050405020304" pitchFamily="18" charset="0"/>
            </a:endParaRPr>
          </a:p>
        </p:txBody>
      </p:sp>
      <p:sp>
        <p:nvSpPr>
          <p:cNvPr id="5" name="Объект 4"/>
          <p:cNvSpPr>
            <a:spLocks noGrp="1"/>
          </p:cNvSpPr>
          <p:nvPr>
            <p:ph idx="1"/>
          </p:nvPr>
        </p:nvSpPr>
        <p:spPr/>
        <p:txBody>
          <a:bodyPr>
            <a:normAutofit/>
          </a:bodyPr>
          <a:lstStyle/>
          <a:p>
            <a:pPr marL="0" indent="0" algn="just">
              <a:buNone/>
            </a:pPr>
            <a:r>
              <a:rPr lang="ro-MD" sz="2800" b="1" dirty="0" smtClean="0">
                <a:solidFill>
                  <a:schemeClr val="tx1"/>
                </a:solidFill>
                <a:latin typeface="Times New Roman" panose="02020603050405020304" pitchFamily="18" charset="0"/>
                <a:cs typeface="Times New Roman" panose="02020603050405020304" pitchFamily="18" charset="0"/>
              </a:rPr>
              <a:t>Sociologia</a:t>
            </a:r>
            <a:r>
              <a:rPr lang="ro-MD" sz="2800" dirty="0" smtClean="0">
                <a:solidFill>
                  <a:schemeClr val="tx1"/>
                </a:solidFill>
                <a:latin typeface="Times New Roman" panose="02020603050405020304" pitchFamily="18" charset="0"/>
                <a:cs typeface="Times New Roman" panose="02020603050405020304" pitchFamily="18" charset="0"/>
              </a:rPr>
              <a:t> - </a:t>
            </a:r>
            <a:r>
              <a:rPr lang="ro-MD" sz="2800" dirty="0" smtClean="0">
                <a:solidFill>
                  <a:schemeClr val="tx1"/>
                </a:solidFill>
                <a:latin typeface="Times New Roman" panose="02020603050405020304" pitchFamily="18" charset="0"/>
                <a:cs typeface="Times New Roman" panose="02020603050405020304" pitchFamily="18" charset="0"/>
              </a:rPr>
              <a:t>știi</a:t>
            </a:r>
            <a:r>
              <a:rPr lang="en-US" sz="2800" dirty="0" smtClean="0">
                <a:solidFill>
                  <a:schemeClr val="tx1"/>
                </a:solidFill>
                <a:latin typeface="Times New Roman" panose="02020603050405020304" pitchFamily="18" charset="0"/>
                <a:cs typeface="Times New Roman" panose="02020603050405020304" pitchFamily="18" charset="0"/>
              </a:rPr>
              <a:t>n</a:t>
            </a:r>
            <a:r>
              <a:rPr lang="ro-MD" sz="2800" dirty="0" smtClean="0">
                <a:solidFill>
                  <a:schemeClr val="tx1"/>
                </a:solidFill>
                <a:latin typeface="Times New Roman" panose="02020603050405020304" pitchFamily="18" charset="0"/>
                <a:cs typeface="Times New Roman" panose="02020603050405020304" pitchFamily="18" charset="0"/>
              </a:rPr>
              <a:t>ța </a:t>
            </a:r>
            <a:r>
              <a:rPr lang="ro-MD" sz="2800" dirty="0" smtClean="0">
                <a:solidFill>
                  <a:schemeClr val="tx1"/>
                </a:solidFill>
                <a:latin typeface="Times New Roman" panose="02020603050405020304" pitchFamily="18" charset="0"/>
                <a:cs typeface="Times New Roman" panose="02020603050405020304" pitchFamily="18" charset="0"/>
              </a:rPr>
              <a:t>socială explicativă ce analizează realități, structuri, fenomene și procese sociale, folosind metoda inductivă – bazată pe date și observații empirice.</a:t>
            </a:r>
          </a:p>
          <a:p>
            <a:pPr marL="0" indent="0" algn="just">
              <a:buNone/>
            </a:pPr>
            <a:r>
              <a:rPr lang="ro-MD" sz="2800" b="1" dirty="0" smtClean="0">
                <a:solidFill>
                  <a:schemeClr val="tx1"/>
                </a:solidFill>
                <a:latin typeface="Times New Roman" panose="02020603050405020304" pitchFamily="18" charset="0"/>
                <a:cs typeface="Times New Roman" panose="02020603050405020304" pitchFamily="18" charset="0"/>
              </a:rPr>
              <a:t>Știința Dreptului </a:t>
            </a:r>
            <a:r>
              <a:rPr lang="ro-MD" sz="2800" dirty="0" smtClean="0">
                <a:solidFill>
                  <a:schemeClr val="tx1"/>
                </a:solidFill>
                <a:latin typeface="Times New Roman" panose="02020603050405020304" pitchFamily="18" charset="0"/>
                <a:cs typeface="Times New Roman" panose="02020603050405020304" pitchFamily="18" charset="0"/>
              </a:rPr>
              <a:t>-  știința normativă și deductivă, concentrată pe elaborarea, interpretarea și aplicarea normelor juridice în limbaj </a:t>
            </a:r>
            <a:r>
              <a:rPr lang="ro-MD" sz="2800" dirty="0" smtClean="0">
                <a:solidFill>
                  <a:schemeClr val="tx1"/>
                </a:solidFill>
                <a:latin typeface="Times New Roman" panose="02020603050405020304" pitchFamily="18" charset="0"/>
                <a:cs typeface="Times New Roman" panose="02020603050405020304" pitchFamily="18" charset="0"/>
              </a:rPr>
              <a:t>tehnico-legislativ</a:t>
            </a:r>
            <a:r>
              <a:rPr lang="en-US" sz="2800" dirty="0" smtClean="0">
                <a:solidFill>
                  <a:schemeClr val="tx1"/>
                </a:solidFill>
                <a:latin typeface="Times New Roman" panose="02020603050405020304" pitchFamily="18" charset="0"/>
                <a:cs typeface="Times New Roman" panose="02020603050405020304" pitchFamily="18" charset="0"/>
              </a:rPr>
              <a:t>.</a:t>
            </a:r>
            <a:endParaRPr lang="ru-RU" sz="28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4971251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o-MD" sz="2400" dirty="0" smtClean="0">
                <a:latin typeface="Times New Roman" panose="02020603050405020304" pitchFamily="18" charset="0"/>
                <a:cs typeface="Times New Roman" panose="02020603050405020304" pitchFamily="18" charset="0"/>
              </a:rPr>
              <a:t>Obiectele concrete de studiu</a:t>
            </a:r>
            <a:endParaRPr lang="ru-RU" sz="24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txBody>
          <a:bodyPr/>
          <a:lstStyle/>
          <a:p>
            <a:pPr algn="just"/>
            <a:r>
              <a:rPr lang="ro-MD" b="1" dirty="0" smtClean="0">
                <a:solidFill>
                  <a:schemeClr val="tx1"/>
                </a:solidFill>
                <a:latin typeface="Times New Roman" panose="02020603050405020304" pitchFamily="18" charset="0"/>
                <a:cs typeface="Times New Roman" panose="02020603050405020304" pitchFamily="18" charset="0"/>
              </a:rPr>
              <a:t>Sociologia juridică </a:t>
            </a:r>
            <a:r>
              <a:rPr lang="ro-MD" dirty="0" smtClean="0">
                <a:solidFill>
                  <a:schemeClr val="tx1"/>
                </a:solidFill>
                <a:latin typeface="Times New Roman" panose="02020603050405020304" pitchFamily="18" charset="0"/>
                <a:cs typeface="Times New Roman" panose="02020603050405020304" pitchFamily="18" charset="0"/>
              </a:rPr>
              <a:t>studiuază fenomene juridice ca realități soiale, </a:t>
            </a:r>
            <a:r>
              <a:rPr lang="ro-MD" dirty="0" smtClean="0">
                <a:solidFill>
                  <a:schemeClr val="tx1"/>
                </a:solidFill>
                <a:latin typeface="Times New Roman" panose="02020603050405020304" pitchFamily="18" charset="0"/>
                <a:cs typeface="Times New Roman" panose="02020603050405020304" pitchFamily="18" charset="0"/>
              </a:rPr>
              <a:t>investighează </a:t>
            </a:r>
            <a:r>
              <a:rPr lang="en-US" dirty="0" err="1" smtClean="0">
                <a:solidFill>
                  <a:schemeClr val="tx1"/>
                </a:solidFill>
                <a:latin typeface="Times New Roman" panose="02020603050405020304" pitchFamily="18" charset="0"/>
                <a:cs typeface="Times New Roman" panose="02020603050405020304" pitchFamily="18" charset="0"/>
              </a:rPr>
              <a:t>i</a:t>
            </a:r>
            <a:r>
              <a:rPr lang="ro-MD" dirty="0" smtClean="0">
                <a:solidFill>
                  <a:schemeClr val="tx1"/>
                </a:solidFill>
                <a:latin typeface="Times New Roman" panose="02020603050405020304" pitchFamily="18" charset="0"/>
                <a:cs typeface="Times New Roman" panose="02020603050405020304" pitchFamily="18" charset="0"/>
              </a:rPr>
              <a:t>nterdependența </a:t>
            </a:r>
            <a:r>
              <a:rPr lang="ro-MD" dirty="0" smtClean="0">
                <a:solidFill>
                  <a:schemeClr val="tx1"/>
                </a:solidFill>
                <a:latin typeface="Times New Roman" panose="02020603050405020304" pitchFamily="18" charset="0"/>
                <a:cs typeface="Times New Roman" panose="02020603050405020304" pitchFamily="18" charset="0"/>
              </a:rPr>
              <a:t>legii </a:t>
            </a:r>
            <a:r>
              <a:rPr lang="ro-MD" dirty="0" smtClean="0">
                <a:solidFill>
                  <a:schemeClr val="tx1"/>
                </a:solidFill>
                <a:latin typeface="Times New Roman" panose="02020603050405020304" pitchFamily="18" charset="0"/>
                <a:cs typeface="Times New Roman" panose="02020603050405020304" pitchFamily="18" charset="0"/>
              </a:rPr>
              <a:t>cu</a:t>
            </a:r>
            <a:r>
              <a:rPr lang="en-US" dirty="0" smtClean="0">
                <a:solidFill>
                  <a:schemeClr val="tx1"/>
                </a:solidFill>
                <a:latin typeface="Times New Roman" panose="02020603050405020304" pitchFamily="18" charset="0"/>
                <a:cs typeface="Times New Roman" panose="02020603050405020304" pitchFamily="18" charset="0"/>
              </a:rPr>
              <a:t> </a:t>
            </a:r>
            <a:r>
              <a:rPr lang="ro-MD" dirty="0" smtClean="0">
                <a:solidFill>
                  <a:schemeClr val="tx1"/>
                </a:solidFill>
                <a:latin typeface="Times New Roman" panose="02020603050405020304" pitchFamily="18" charset="0"/>
                <a:cs typeface="Times New Roman" panose="02020603050405020304" pitchFamily="18" charset="0"/>
              </a:rPr>
              <a:t>structurile</a:t>
            </a:r>
            <a:r>
              <a:rPr lang="ro-MD" dirty="0" smtClean="0">
                <a:solidFill>
                  <a:schemeClr val="tx1"/>
                </a:solidFill>
                <a:latin typeface="Times New Roman" panose="02020603050405020304" pitchFamily="18" charset="0"/>
                <a:cs typeface="Times New Roman" panose="02020603050405020304" pitchFamily="18" charset="0"/>
              </a:rPr>
              <a:t>, valorile și comportamentele </a:t>
            </a:r>
            <a:r>
              <a:rPr lang="ro-MD" dirty="0" smtClean="0">
                <a:solidFill>
                  <a:schemeClr val="tx1"/>
                </a:solidFill>
                <a:latin typeface="Times New Roman" panose="02020603050405020304" pitchFamily="18" charset="0"/>
                <a:cs typeface="Times New Roman" panose="02020603050405020304" pitchFamily="18" charset="0"/>
              </a:rPr>
              <a:t>sociale ale oamenilor. </a:t>
            </a:r>
            <a:r>
              <a:rPr lang="ro-MD" dirty="0" smtClean="0">
                <a:solidFill>
                  <a:schemeClr val="tx1"/>
                </a:solidFill>
                <a:latin typeface="Times New Roman" panose="02020603050405020304" pitchFamily="18" charset="0"/>
                <a:cs typeface="Times New Roman" panose="02020603050405020304" pitchFamily="18" charset="0"/>
              </a:rPr>
              <a:t>Ea explică apariția normelor, înțelegerea lor, aplicarea sau ignorarea acestora de </a:t>
            </a:r>
            <a:r>
              <a:rPr lang="ro-MD" dirty="0" smtClean="0">
                <a:solidFill>
                  <a:schemeClr val="tx1"/>
                </a:solidFill>
                <a:latin typeface="Times New Roman" panose="02020603050405020304" pitchFamily="18" charset="0"/>
                <a:cs typeface="Times New Roman" panose="02020603050405020304" pitchFamily="18" charset="0"/>
              </a:rPr>
              <a:t>către </a:t>
            </a:r>
            <a:r>
              <a:rPr lang="ro-MD" dirty="0" smtClean="0">
                <a:solidFill>
                  <a:schemeClr val="tx1"/>
                </a:solidFill>
                <a:latin typeface="Times New Roman" panose="02020603050405020304" pitchFamily="18" charset="0"/>
                <a:cs typeface="Times New Roman" panose="02020603050405020304" pitchFamily="18" charset="0"/>
              </a:rPr>
              <a:t>colectivitate.</a:t>
            </a:r>
          </a:p>
          <a:p>
            <a:pPr algn="just"/>
            <a:r>
              <a:rPr lang="ro-MD" b="1" dirty="0" smtClean="0">
                <a:solidFill>
                  <a:schemeClr val="tx1"/>
                </a:solidFill>
                <a:latin typeface="Times New Roman" panose="02020603050405020304" pitchFamily="18" charset="0"/>
                <a:cs typeface="Times New Roman" panose="02020603050405020304" pitchFamily="18" charset="0"/>
              </a:rPr>
              <a:t>Știința dreptului</a:t>
            </a:r>
            <a:r>
              <a:rPr lang="ro-MD" dirty="0" smtClean="0">
                <a:solidFill>
                  <a:schemeClr val="tx1"/>
                </a:solidFill>
                <a:latin typeface="Times New Roman" panose="02020603050405020304" pitchFamily="18" charset="0"/>
                <a:cs typeface="Times New Roman" panose="02020603050405020304" pitchFamily="18" charset="0"/>
              </a:rPr>
              <a:t>, în schimb, tratează dreptul din interiorul sistemului  normativ în mod mai izolat de contextul social, care propune că traducă realitatea socială în reguli mai </a:t>
            </a:r>
            <a:r>
              <a:rPr lang="ro-MD" dirty="0" smtClean="0">
                <a:solidFill>
                  <a:schemeClr val="tx1"/>
                </a:solidFill>
                <a:latin typeface="Times New Roman" panose="02020603050405020304" pitchFamily="18" charset="0"/>
                <a:cs typeface="Times New Roman" panose="02020603050405020304" pitchFamily="18" charset="0"/>
              </a:rPr>
              <a:t>aplicabile.</a:t>
            </a:r>
            <a:endParaRPr lang="ru-RU"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0399594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13510" y="701040"/>
            <a:ext cx="9875520" cy="1356360"/>
          </a:xfrm>
        </p:spPr>
        <p:txBody>
          <a:bodyPr>
            <a:normAutofit/>
          </a:bodyPr>
          <a:lstStyle/>
          <a:p>
            <a:r>
              <a:rPr lang="ro-MD" sz="2800" dirty="0" smtClean="0">
                <a:latin typeface="Times New Roman" panose="02020603050405020304" pitchFamily="18" charset="0"/>
                <a:cs typeface="Times New Roman" panose="02020603050405020304" pitchFamily="18" charset="0"/>
              </a:rPr>
              <a:t>Diferențe metodologice</a:t>
            </a:r>
            <a:endParaRPr lang="ru-RU" sz="28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txBody>
          <a:bodyPr/>
          <a:lstStyle/>
          <a:p>
            <a:pPr marL="0" indent="0" algn="just">
              <a:buNone/>
            </a:pPr>
            <a:r>
              <a:rPr lang="ro-MD" b="1" dirty="0" smtClean="0"/>
              <a:t>	</a:t>
            </a:r>
            <a:r>
              <a:rPr lang="ro-MD" sz="2400" b="1" dirty="0" smtClean="0">
                <a:solidFill>
                  <a:schemeClr val="tx1"/>
                </a:solidFill>
                <a:latin typeface="Times New Roman" panose="02020603050405020304" pitchFamily="18" charset="0"/>
                <a:cs typeface="Times New Roman" panose="02020603050405020304" pitchFamily="18" charset="0"/>
              </a:rPr>
              <a:t>Juristul</a:t>
            </a:r>
            <a:r>
              <a:rPr lang="ro-MD" sz="2400" dirty="0" smtClean="0">
                <a:solidFill>
                  <a:schemeClr val="tx1"/>
                </a:solidFill>
                <a:latin typeface="Times New Roman" panose="02020603050405020304" pitchFamily="18" charset="0"/>
                <a:cs typeface="Times New Roman" panose="02020603050405020304" pitchFamily="18" charset="0"/>
              </a:rPr>
              <a:t> operează </a:t>
            </a:r>
            <a:r>
              <a:rPr lang="ro-MD" sz="2400" dirty="0" smtClean="0">
                <a:solidFill>
                  <a:schemeClr val="tx1"/>
                </a:solidFill>
                <a:latin typeface="Times New Roman" panose="02020603050405020304" pitchFamily="18" charset="0"/>
                <a:cs typeface="Times New Roman" panose="02020603050405020304" pitchFamily="18" charset="0"/>
              </a:rPr>
              <a:t>printr-o </a:t>
            </a:r>
            <a:r>
              <a:rPr lang="ro-MD" sz="2400" dirty="0" smtClean="0">
                <a:solidFill>
                  <a:schemeClr val="tx1"/>
                </a:solidFill>
                <a:latin typeface="Times New Roman" panose="02020603050405020304" pitchFamily="18" charset="0"/>
                <a:cs typeface="Times New Roman" panose="02020603050405020304" pitchFamily="18" charset="0"/>
              </a:rPr>
              <a:t>perspectivă deductivă și normativă, </a:t>
            </a:r>
            <a:r>
              <a:rPr lang="ro-MD" sz="2400" dirty="0" smtClean="0">
                <a:solidFill>
                  <a:schemeClr val="tx1"/>
                </a:solidFill>
                <a:latin typeface="Times New Roman" panose="02020603050405020304" pitchFamily="18" charset="0"/>
                <a:cs typeface="Times New Roman" panose="02020603050405020304" pitchFamily="18" charset="0"/>
              </a:rPr>
              <a:t>construiește </a:t>
            </a:r>
            <a:r>
              <a:rPr lang="ro-MD" sz="2400" dirty="0" smtClean="0">
                <a:solidFill>
                  <a:schemeClr val="tx1"/>
                </a:solidFill>
                <a:latin typeface="Times New Roman" panose="02020603050405020304" pitchFamily="18" charset="0"/>
                <a:cs typeface="Times New Roman" panose="02020603050405020304" pitchFamily="18" charset="0"/>
              </a:rPr>
              <a:t>cadre legale, </a:t>
            </a:r>
            <a:r>
              <a:rPr lang="ro-MD" sz="2400" dirty="0" smtClean="0">
                <a:solidFill>
                  <a:schemeClr val="tx1"/>
                </a:solidFill>
                <a:latin typeface="Times New Roman" panose="02020603050405020304" pitchFamily="18" charset="0"/>
                <a:cs typeface="Times New Roman" panose="02020603050405020304" pitchFamily="18" charset="0"/>
              </a:rPr>
              <a:t>interpretează </a:t>
            </a:r>
            <a:r>
              <a:rPr lang="ro-MD" sz="2400" dirty="0" smtClean="0">
                <a:solidFill>
                  <a:schemeClr val="tx1"/>
                </a:solidFill>
                <a:latin typeface="Times New Roman" panose="02020603050405020304" pitchFamily="18" charset="0"/>
                <a:cs typeface="Times New Roman" panose="02020603050405020304" pitchFamily="18" charset="0"/>
              </a:rPr>
              <a:t>texte de lege și </a:t>
            </a:r>
            <a:r>
              <a:rPr lang="ro-MD" sz="2400" dirty="0" smtClean="0">
                <a:solidFill>
                  <a:schemeClr val="tx1"/>
                </a:solidFill>
                <a:latin typeface="Times New Roman" panose="02020603050405020304" pitchFamily="18" charset="0"/>
                <a:cs typeface="Times New Roman" panose="02020603050405020304" pitchFamily="18" charset="0"/>
              </a:rPr>
              <a:t>aplică </a:t>
            </a:r>
            <a:r>
              <a:rPr lang="ro-MD" sz="2400" dirty="0" smtClean="0">
                <a:solidFill>
                  <a:schemeClr val="tx1"/>
                </a:solidFill>
                <a:latin typeface="Times New Roman" panose="02020603050405020304" pitchFamily="18" charset="0"/>
                <a:cs typeface="Times New Roman" panose="02020603050405020304" pitchFamily="18" charset="0"/>
              </a:rPr>
              <a:t>coduri.</a:t>
            </a:r>
          </a:p>
          <a:p>
            <a:pPr marL="0" indent="0" algn="just">
              <a:buNone/>
            </a:pPr>
            <a:r>
              <a:rPr lang="ro-MD" sz="2400" dirty="0">
                <a:solidFill>
                  <a:schemeClr val="tx1"/>
                </a:solidFill>
                <a:latin typeface="Times New Roman" panose="02020603050405020304" pitchFamily="18" charset="0"/>
                <a:cs typeface="Times New Roman" panose="02020603050405020304" pitchFamily="18" charset="0"/>
              </a:rPr>
              <a:t>	</a:t>
            </a:r>
            <a:r>
              <a:rPr lang="ro-MD" sz="2400" b="1" dirty="0" smtClean="0">
                <a:solidFill>
                  <a:schemeClr val="tx1"/>
                </a:solidFill>
                <a:latin typeface="Times New Roman" panose="02020603050405020304" pitchFamily="18" charset="0"/>
                <a:cs typeface="Times New Roman" panose="02020603050405020304" pitchFamily="18" charset="0"/>
              </a:rPr>
              <a:t>Sociologul în domeniul juridic </a:t>
            </a:r>
            <a:r>
              <a:rPr lang="ro-MD" sz="2400" dirty="0" smtClean="0">
                <a:solidFill>
                  <a:schemeClr val="tx1"/>
                </a:solidFill>
                <a:latin typeface="Times New Roman" panose="02020603050405020304" pitchFamily="18" charset="0"/>
                <a:cs typeface="Times New Roman" panose="02020603050405020304" pitchFamily="18" charset="0"/>
              </a:rPr>
              <a:t>acționează din exterior, cu o </a:t>
            </a:r>
            <a:r>
              <a:rPr lang="ro-MD" sz="2400" dirty="0" smtClean="0">
                <a:solidFill>
                  <a:schemeClr val="tx1"/>
                </a:solidFill>
                <a:latin typeface="Times New Roman" panose="02020603050405020304" pitchFamily="18" charset="0"/>
                <a:cs typeface="Times New Roman" panose="02020603050405020304" pitchFamily="18" charset="0"/>
              </a:rPr>
              <a:t>perspectivă empirică</a:t>
            </a:r>
            <a:r>
              <a:rPr lang="ro-MD" sz="2400" dirty="0" smtClean="0">
                <a:solidFill>
                  <a:schemeClr val="tx1"/>
                </a:solidFill>
                <a:latin typeface="Times New Roman" panose="02020603050405020304" pitchFamily="18" charset="0"/>
                <a:cs typeface="Times New Roman" panose="02020603050405020304" pitchFamily="18" charset="0"/>
              </a:rPr>
              <a:t>, </a:t>
            </a:r>
            <a:r>
              <a:rPr lang="ro-MD" sz="2400" dirty="0" smtClean="0">
                <a:solidFill>
                  <a:schemeClr val="tx1"/>
                </a:solidFill>
                <a:latin typeface="Times New Roman" panose="02020603050405020304" pitchFamily="18" charset="0"/>
                <a:cs typeface="Times New Roman" panose="02020603050405020304" pitchFamily="18" charset="0"/>
              </a:rPr>
              <a:t>utilizează </a:t>
            </a:r>
            <a:r>
              <a:rPr lang="ro-MD" sz="2400" dirty="0" smtClean="0">
                <a:solidFill>
                  <a:schemeClr val="tx1"/>
                </a:solidFill>
                <a:latin typeface="Times New Roman" panose="02020603050405020304" pitchFamily="18" charset="0"/>
                <a:cs typeface="Times New Roman" panose="02020603050405020304" pitchFamily="18" charset="0"/>
              </a:rPr>
              <a:t>metodele </a:t>
            </a:r>
            <a:r>
              <a:rPr lang="ro-MD" sz="2400" i="1" dirty="0" smtClean="0">
                <a:solidFill>
                  <a:schemeClr val="tx1"/>
                </a:solidFill>
                <a:latin typeface="Times New Roman" panose="02020603050405020304" pitchFamily="18" charset="0"/>
                <a:cs typeface="Times New Roman" panose="02020603050405020304" pitchFamily="18" charset="0"/>
              </a:rPr>
              <a:t>cantitative</a:t>
            </a:r>
            <a:r>
              <a:rPr lang="ro-MD" sz="2400" dirty="0" smtClean="0">
                <a:solidFill>
                  <a:schemeClr val="tx1"/>
                </a:solidFill>
                <a:latin typeface="Times New Roman" panose="02020603050405020304" pitchFamily="18" charset="0"/>
                <a:cs typeface="Times New Roman" panose="02020603050405020304" pitchFamily="18" charset="0"/>
              </a:rPr>
              <a:t> și </a:t>
            </a:r>
            <a:r>
              <a:rPr lang="ro-MD" sz="2400" i="1" dirty="0" smtClean="0">
                <a:solidFill>
                  <a:schemeClr val="tx1"/>
                </a:solidFill>
                <a:latin typeface="Times New Roman" panose="02020603050405020304" pitchFamily="18" charset="0"/>
                <a:cs typeface="Times New Roman" panose="02020603050405020304" pitchFamily="18" charset="0"/>
              </a:rPr>
              <a:t>calitative</a:t>
            </a:r>
            <a:r>
              <a:rPr lang="ro-MD" sz="2400" dirty="0" smtClean="0">
                <a:solidFill>
                  <a:schemeClr val="tx1"/>
                </a:solidFill>
                <a:latin typeface="Times New Roman" panose="02020603050405020304" pitchFamily="18" charset="0"/>
                <a:cs typeface="Times New Roman" panose="02020603050405020304" pitchFamily="18" charset="0"/>
              </a:rPr>
              <a:t> (ancheta sociologică în bază de chestionar, interviuri, analize istorico-comparative, studii de caz) pentru a investiga fenomenul social juridic.</a:t>
            </a:r>
            <a:endParaRPr lang="ru-RU" sz="24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7106131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o-MD" sz="2400" dirty="0" smtClean="0">
                <a:latin typeface="Times New Roman" panose="02020603050405020304" pitchFamily="18" charset="0"/>
                <a:cs typeface="Times New Roman" panose="02020603050405020304" pitchFamily="18" charset="0"/>
              </a:rPr>
              <a:t>Interdisciplinaritate </a:t>
            </a:r>
            <a:endParaRPr lang="ru-RU" sz="24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txBody>
          <a:bodyPr>
            <a:normAutofit/>
          </a:bodyPr>
          <a:lstStyle/>
          <a:p>
            <a:pPr algn="just"/>
            <a:r>
              <a:rPr lang="ro-MD" dirty="0" smtClean="0">
                <a:solidFill>
                  <a:schemeClr val="tx1"/>
                </a:solidFill>
                <a:latin typeface="Times New Roman" panose="02020603050405020304" pitchFamily="18" charset="0"/>
                <a:cs typeface="Times New Roman" panose="02020603050405020304" pitchFamily="18" charset="0"/>
              </a:rPr>
              <a:t>Sociologia poate sprijini dreptul, oferind date empirice despre </a:t>
            </a:r>
            <a:r>
              <a:rPr lang="ro-MD" dirty="0" smtClean="0">
                <a:solidFill>
                  <a:schemeClr val="tx1"/>
                </a:solidFill>
                <a:latin typeface="Times New Roman" panose="02020603050405020304" pitchFamily="18" charset="0"/>
                <a:cs typeface="Times New Roman" panose="02020603050405020304" pitchFamily="18" charset="0"/>
              </a:rPr>
              <a:t>percepții, atitudini </a:t>
            </a:r>
            <a:r>
              <a:rPr lang="ro-MD" dirty="0" smtClean="0">
                <a:solidFill>
                  <a:schemeClr val="tx1"/>
                </a:solidFill>
                <a:latin typeface="Times New Roman" panose="02020603050405020304" pitchFamily="18" charset="0"/>
                <a:cs typeface="Times New Roman" panose="02020603050405020304" pitchFamily="18" charset="0"/>
              </a:rPr>
              <a:t>și eficacitatea normelor juridice -  </a:t>
            </a:r>
            <a:r>
              <a:rPr lang="ro-MD" u="sng" dirty="0" smtClean="0">
                <a:solidFill>
                  <a:schemeClr val="tx1"/>
                </a:solidFill>
                <a:latin typeface="Times New Roman" panose="02020603050405020304" pitchFamily="18" charset="0"/>
                <a:cs typeface="Times New Roman" panose="02020603050405020304" pitchFamily="18" charset="0"/>
              </a:rPr>
              <a:t>de ex</a:t>
            </a:r>
            <a:r>
              <a:rPr lang="ro-MD" dirty="0" smtClean="0">
                <a:solidFill>
                  <a:schemeClr val="tx1"/>
                </a:solidFill>
                <a:latin typeface="Times New Roman" panose="02020603050405020304" pitchFamily="18" charset="0"/>
                <a:cs typeface="Times New Roman" panose="02020603050405020304" pitchFamily="18" charset="0"/>
              </a:rPr>
              <a:t>., cât </a:t>
            </a:r>
            <a:r>
              <a:rPr lang="ro-MD" dirty="0" smtClean="0">
                <a:solidFill>
                  <a:schemeClr val="tx1"/>
                </a:solidFill>
                <a:latin typeface="Times New Roman" panose="02020603050405020304" pitchFamily="18" charset="0"/>
                <a:cs typeface="Times New Roman" panose="02020603050405020304" pitchFamily="18" charset="0"/>
              </a:rPr>
              <a:t>de </a:t>
            </a:r>
            <a:r>
              <a:rPr lang="ro-MD" dirty="0" smtClean="0">
                <a:solidFill>
                  <a:schemeClr val="tx1"/>
                </a:solidFill>
                <a:latin typeface="Times New Roman" panose="02020603050405020304" pitchFamily="18" charset="0"/>
                <a:cs typeface="Times New Roman" panose="02020603050405020304" pitchFamily="18" charset="0"/>
              </a:rPr>
              <a:t>cunoscute sunt legile, cum sunt percepute ele, cum sunt percepute autoritățile de către cetățeni, dacă reușeșc autoritățile să ofere dreptate legală cetățenilor în anumite situații și care este eficiența acestor </a:t>
            </a:r>
            <a:r>
              <a:rPr lang="ro-MD" dirty="0" smtClean="0">
                <a:solidFill>
                  <a:schemeClr val="tx1"/>
                </a:solidFill>
                <a:latin typeface="Times New Roman" panose="02020603050405020304" pitchFamily="18" charset="0"/>
                <a:cs typeface="Times New Roman" panose="02020603050405020304" pitchFamily="18" charset="0"/>
              </a:rPr>
              <a:t>măsuri</a:t>
            </a:r>
            <a:r>
              <a:rPr lang="ro-MD" dirty="0" smtClean="0">
                <a:solidFill>
                  <a:schemeClr val="tx1"/>
                </a:solidFill>
                <a:latin typeface="Times New Roman" panose="02020603050405020304" pitchFamily="18" charset="0"/>
                <a:cs typeface="Times New Roman" panose="02020603050405020304" pitchFamily="18" charset="0"/>
              </a:rPr>
              <a:t>.</a:t>
            </a:r>
          </a:p>
          <a:p>
            <a:pPr algn="just"/>
            <a:r>
              <a:rPr lang="ro-MD" dirty="0" smtClean="0">
                <a:solidFill>
                  <a:schemeClr val="tx1"/>
                </a:solidFill>
                <a:latin typeface="Times New Roman" panose="02020603050405020304" pitchFamily="18" charset="0"/>
                <a:cs typeface="Times New Roman" panose="02020603050405020304" pitchFamily="18" charset="0"/>
              </a:rPr>
              <a:t>Acest lucru oferă </a:t>
            </a:r>
            <a:r>
              <a:rPr lang="ro-MD" dirty="0" smtClean="0">
                <a:solidFill>
                  <a:schemeClr val="tx1"/>
                </a:solidFill>
                <a:latin typeface="Times New Roman" panose="02020603050405020304" pitchFamily="18" charset="0"/>
                <a:cs typeface="Times New Roman" panose="02020603050405020304" pitchFamily="18" charset="0"/>
              </a:rPr>
              <a:t>legitimitate și </a:t>
            </a:r>
            <a:r>
              <a:rPr lang="ro-MD" dirty="0" smtClean="0">
                <a:solidFill>
                  <a:schemeClr val="tx1"/>
                </a:solidFill>
                <a:latin typeface="Times New Roman" panose="02020603050405020304" pitchFamily="18" charset="0"/>
                <a:cs typeface="Times New Roman" panose="02020603050405020304" pitchFamily="18" charset="0"/>
              </a:rPr>
              <a:t>fundament empiric pentru crearea și ajustarea normelor, contribuind la politici publice maieficiente.</a:t>
            </a:r>
          </a:p>
          <a:p>
            <a:pPr algn="just"/>
            <a:r>
              <a:rPr lang="ro-MD" dirty="0" smtClean="0">
                <a:solidFill>
                  <a:schemeClr val="tx1"/>
                </a:solidFill>
                <a:latin typeface="Times New Roman" panose="02020603050405020304" pitchFamily="18" charset="0"/>
                <a:cs typeface="Times New Roman" panose="02020603050405020304" pitchFamily="18" charset="0"/>
              </a:rPr>
              <a:t>Aici există și obstacole – diferențe de metode (inductivă – deductivă) și reticența unor profesioniști (juriști/sociologi) față de cercetările interdisciplinare ce pot duce la limitarea colaborării.</a:t>
            </a:r>
            <a:endParaRPr lang="ru-RU"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7619453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o-MD" sz="2800" dirty="0" smtClean="0">
                <a:latin typeface="Times New Roman" panose="02020603050405020304" pitchFamily="18" charset="0"/>
                <a:cs typeface="Times New Roman" panose="02020603050405020304" pitchFamily="18" charset="0"/>
              </a:rPr>
              <a:t>Îmbinarea domeniilor</a:t>
            </a:r>
            <a:endParaRPr lang="ru-RU" sz="28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txBody>
          <a:bodyPr/>
          <a:lstStyle/>
          <a:p>
            <a:pPr marL="0" indent="0" algn="just">
              <a:buNone/>
            </a:pPr>
            <a:r>
              <a:rPr lang="ro-MD" dirty="0" smtClean="0"/>
              <a:t>	</a:t>
            </a:r>
            <a:r>
              <a:rPr lang="ro-MD" sz="2400" b="1" dirty="0" smtClean="0">
                <a:solidFill>
                  <a:schemeClr val="tx1"/>
                </a:solidFill>
                <a:latin typeface="Times New Roman" panose="02020603050405020304" pitchFamily="18" charset="0"/>
                <a:cs typeface="Times New Roman" panose="02020603050405020304" pitchFamily="18" charset="0"/>
              </a:rPr>
              <a:t>Sociologia</a:t>
            </a:r>
            <a:r>
              <a:rPr lang="ro-MD" sz="2400" dirty="0" smtClean="0">
                <a:solidFill>
                  <a:schemeClr val="tx1"/>
                </a:solidFill>
                <a:latin typeface="Times New Roman" panose="02020603050405020304" pitchFamily="18" charset="0"/>
                <a:cs typeface="Times New Roman" panose="02020603050405020304" pitchFamily="18" charset="0"/>
              </a:rPr>
              <a:t> și </a:t>
            </a:r>
            <a:r>
              <a:rPr lang="ro-MD" sz="2400" b="1" dirty="0" smtClean="0">
                <a:solidFill>
                  <a:schemeClr val="tx1"/>
                </a:solidFill>
                <a:latin typeface="Times New Roman" panose="02020603050405020304" pitchFamily="18" charset="0"/>
                <a:cs typeface="Times New Roman" panose="02020603050405020304" pitchFamily="18" charset="0"/>
              </a:rPr>
              <a:t>dreptul</a:t>
            </a:r>
            <a:r>
              <a:rPr lang="ro-MD" sz="2400" dirty="0" smtClean="0">
                <a:solidFill>
                  <a:schemeClr val="tx1"/>
                </a:solidFill>
                <a:latin typeface="Times New Roman" panose="02020603050405020304" pitchFamily="18" charset="0"/>
                <a:cs typeface="Times New Roman" panose="02020603050405020304" pitchFamily="18" charset="0"/>
              </a:rPr>
              <a:t> sunt 2 discipline complementare: una explicativă și empirică, ce ajută la înțelegerea normelor în coontextul real al societății; cealaltă este normativă și deductivă, esențială pentru traducerea legii în reguli aplicabile. </a:t>
            </a:r>
          </a:p>
          <a:p>
            <a:pPr marL="0" indent="0" algn="just">
              <a:buNone/>
            </a:pPr>
            <a:r>
              <a:rPr lang="ro-MD" sz="2400" dirty="0" smtClean="0">
                <a:solidFill>
                  <a:schemeClr val="tx1"/>
                </a:solidFill>
                <a:latin typeface="Times New Roman" panose="02020603050405020304" pitchFamily="18" charset="0"/>
                <a:cs typeface="Times New Roman" panose="02020603050405020304" pitchFamily="18" charset="0"/>
              </a:rPr>
              <a:t>	Îmbinarea lor prin </a:t>
            </a:r>
            <a:r>
              <a:rPr lang="ro-MD" sz="2400" b="1" dirty="0" smtClean="0">
                <a:solidFill>
                  <a:srgbClr val="7030A0"/>
                </a:solidFill>
                <a:latin typeface="Times New Roman" panose="02020603050405020304" pitchFamily="18" charset="0"/>
                <a:cs typeface="Times New Roman" panose="02020603050405020304" pitchFamily="18" charset="0"/>
              </a:rPr>
              <a:t>Sociologia juridică </a:t>
            </a:r>
            <a:r>
              <a:rPr lang="ro-MD" sz="2400" dirty="0" smtClean="0">
                <a:latin typeface="Times New Roman" panose="02020603050405020304" pitchFamily="18" charset="0"/>
                <a:cs typeface="Times New Roman" panose="02020603050405020304" pitchFamily="18" charset="0"/>
              </a:rPr>
              <a:t>-  </a:t>
            </a:r>
            <a:r>
              <a:rPr lang="ro-MD" sz="2400" dirty="0" smtClean="0">
                <a:solidFill>
                  <a:schemeClr val="tx1"/>
                </a:solidFill>
                <a:latin typeface="Times New Roman" panose="02020603050405020304" pitchFamily="18" charset="0"/>
                <a:cs typeface="Times New Roman" panose="02020603050405020304" pitchFamily="18" charset="0"/>
              </a:rPr>
              <a:t>oferă o perspectivă completă și solidă asupra dreptului ca fenomen uman și social. </a:t>
            </a:r>
            <a:endParaRPr lang="ru-RU" sz="24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2018572"/>
      </p:ext>
    </p:extLst>
  </p:cSld>
  <p:clrMapOvr>
    <a:masterClrMapping/>
  </p:clrMapOvr>
  <p:timing>
    <p:tnLst>
      <p:par>
        <p:cTn id="1" dur="indefinite" restart="never" nodeType="tmRoot"/>
      </p:par>
    </p:tnLst>
  </p:timing>
</p:sld>
</file>

<file path=ppt/theme/theme1.xml><?xml version="1.0" encoding="utf-8"?>
<a:theme xmlns:a="http://schemas.openxmlformats.org/drawingml/2006/main" name="Базис">
  <a:themeElements>
    <a:clrScheme name="Синий">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Базис">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Базис">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docProps/app.xml><?xml version="1.0" encoding="utf-8"?>
<Properties xmlns="http://schemas.openxmlformats.org/officeDocument/2006/extended-properties" xmlns:vt="http://schemas.openxmlformats.org/officeDocument/2006/docPropsVTypes">
  <Template>TM03457444[[fn=Базис]]</Template>
  <TotalTime>254</TotalTime>
  <Words>1490</Words>
  <Application>Microsoft Office PowerPoint</Application>
  <PresentationFormat>Широкоэкранный</PresentationFormat>
  <Paragraphs>96</Paragraphs>
  <Slides>27</Slides>
  <Notes>0</Notes>
  <HiddenSlides>0</HiddenSlides>
  <MMClips>0</MMClips>
  <ScaleCrop>false</ScaleCrop>
  <HeadingPairs>
    <vt:vector size="6" baseType="variant">
      <vt:variant>
        <vt:lpstr>Использованные шрифты</vt:lpstr>
      </vt:variant>
      <vt:variant>
        <vt:i4>2</vt:i4>
      </vt:variant>
      <vt:variant>
        <vt:lpstr>Тема</vt:lpstr>
      </vt:variant>
      <vt:variant>
        <vt:i4>1</vt:i4>
      </vt:variant>
      <vt:variant>
        <vt:lpstr>Заголовки слайдов</vt:lpstr>
      </vt:variant>
      <vt:variant>
        <vt:i4>27</vt:i4>
      </vt:variant>
    </vt:vector>
  </HeadingPairs>
  <TitlesOfParts>
    <vt:vector size="30" baseType="lpstr">
      <vt:lpstr>Corbel</vt:lpstr>
      <vt:lpstr>Times New Roman</vt:lpstr>
      <vt:lpstr>Базис</vt:lpstr>
      <vt:lpstr>Obiectul  de studiu al sociologiei juridice</vt:lpstr>
      <vt:lpstr>Structura prelegerii</vt:lpstr>
      <vt:lpstr>Bibliografia:</vt:lpstr>
      <vt:lpstr>1. Raportul sociologiei cu știința dreptului</vt:lpstr>
      <vt:lpstr>Natura și abordările disciplinelor</vt:lpstr>
      <vt:lpstr>Obiectele concrete de studiu</vt:lpstr>
      <vt:lpstr>Diferențe metodologice</vt:lpstr>
      <vt:lpstr>Interdisciplinaritate </vt:lpstr>
      <vt:lpstr>Îmbinarea domeniilor</vt:lpstr>
      <vt:lpstr>Repere teoretice semnificative</vt:lpstr>
      <vt:lpstr>2. Obiectul de studiu al sociologiei juridice</vt:lpstr>
      <vt:lpstr>Definiția sociologiei juridice</vt:lpstr>
      <vt:lpstr>Aspectele de analiză a Sociologiei juridice I</vt:lpstr>
      <vt:lpstr>Aspecte de analiză a SJ II</vt:lpstr>
      <vt:lpstr>Aspecte de naliză a sociologiei juridice III</vt:lpstr>
      <vt:lpstr>Exemplu Legea 45 cu privire la violența în familie</vt:lpstr>
      <vt:lpstr>Caracter interdisciplicar</vt:lpstr>
      <vt:lpstr>Obiectul de studiul al SJ</vt:lpstr>
      <vt:lpstr>3. Funcțiile sociologiei juridice</vt:lpstr>
      <vt:lpstr>Funcția explicativă/descriptivă</vt:lpstr>
      <vt:lpstr>Funcția critică</vt:lpstr>
      <vt:lpstr>Funcția predictivă</vt:lpstr>
      <vt:lpstr>Funcția educativă/ culturală</vt:lpstr>
      <vt:lpstr> Funcția de fundamentare a politicilor publice</vt:lpstr>
      <vt:lpstr>Funcția de mediere între drept și societate</vt:lpstr>
      <vt:lpstr>Concluzie </vt:lpstr>
      <vt:lpstr>Vă Mulțumesc pentru atenție! O zi frumoasă!</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Ob de studiu al sj</dc:title>
  <dc:creator>Пользователь DELL</dc:creator>
  <cp:lastModifiedBy>Пользователь DELL</cp:lastModifiedBy>
  <cp:revision>30</cp:revision>
  <dcterms:created xsi:type="dcterms:W3CDTF">2025-09-02T09:22:51Z</dcterms:created>
  <dcterms:modified xsi:type="dcterms:W3CDTF">2025-09-03T17:52:04Z</dcterms:modified>
</cp:coreProperties>
</file>