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Controlul personajelor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ș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interac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ț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iunea obiectelor în scen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ă</a:t>
            </a:r>
            <a:endParaRPr lang="en-US" altLang="en-US" sz="2000" b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Top-down / Isometric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12445" y="1425575"/>
            <a:ext cx="7886700" cy="1855470"/>
          </a:xfrm>
        </p:spPr>
        <p:txBody>
          <a:bodyPr/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Camera este sus, înclinat (isometric: unghi de ~45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°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Controlul este adesea direc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ional relativ la ecran (nu la juc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tor)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Ex: Diablo, Hades, Torchlight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Picture 1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3202623"/>
            <a:ext cx="5267960" cy="2961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Tank Controls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491490" y="141478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Tastele W/S înainte/înapoi, A/D pentru rotire pe loc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care lent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cinematic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Utilizate în jocuri horror pentru atmosfer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Ex: Resident Evil (PS1), Silent Hill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0095" y="3272155"/>
            <a:ext cx="5273040" cy="2399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Point and Click (3D)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23240" y="1499235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Juc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torul face clic într-un punct → personajul merge acolo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Uneori folose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navmesh pentru naviga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automat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Ex: Telltale Games, The Walking Dead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1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255" y="2966085"/>
            <a:ext cx="5480050" cy="3084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Programarea mi</a:t>
            </a:r>
            <a:r>
              <a:rPr lang="en-US" altLang="en-US"/>
              <a:t>ș</a:t>
            </a:r>
            <a:r>
              <a:rPr lang="en-US" altLang="en-US"/>
              <a:t>c</a:t>
            </a:r>
            <a:r>
              <a:rPr lang="en-US" altLang="en-US"/>
              <a:t>ă</a:t>
            </a:r>
            <a:r>
              <a:rPr lang="en-US" altLang="en-US"/>
              <a:t>rilor personajului </a:t>
            </a:r>
            <a:r>
              <a:rPr lang="en-US" altLang="en-US"/>
              <a:t>ș</a:t>
            </a:r>
            <a:r>
              <a:rPr lang="en-US" altLang="en-US"/>
              <a:t>i a camerei.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1.Mi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carea personajului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n Unity, exist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3 metode comune pentru a 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ca un personaj: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484630" y="2926080"/>
          <a:ext cx="6501765" cy="3251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7255"/>
                <a:gridCol w="2167255"/>
                <a:gridCol w="2167255"/>
              </a:tblGrid>
              <a:tr h="46418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Metodă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Potrivit pentru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9290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Transform.Translate()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Simplu, ignoră coliziunile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Protoptipuri rapide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9290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Rigidbody.MovePosition()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Fizică realistă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Platformere 3D, simulatoare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9290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CharacterController.Move()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Controlează coliziunile, gravitația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Jocuri 3D clasice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CharacterController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188720" y="1799590"/>
            <a:ext cx="7028815" cy="4154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Vector3 move = transform.right * x + transform.forward * z;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controller.Move(move * speed * Time.deltaTime);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// Gravitație și săritură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if (controller.isGrounded &amp;&amp; velocity.y &lt; 0)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    velocity.y = -2f;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if (Input.GetButtonDown("Jump") &amp;&amp; controller.isGrounded)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    velocity.y = Mathf.Sqrt(jumpHeight * -2f * gravity);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Mi</a:t>
            </a:r>
            <a:r>
              <a:rPr lang="en-US" altLang="en-US"/>
              <a:t>ș</a:t>
            </a:r>
            <a:r>
              <a:rPr lang="en-US" altLang="en-US"/>
              <a:t>carea camerei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35735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carea camerei depinde de perspectiva jocului.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a)First-Person Camera (camera e capul juc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torului)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" y="2461895"/>
            <a:ext cx="8388350" cy="485013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void Update()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{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float mouseX = Input.GetAxis("Mouse X") * sensitivity * Time.deltaTime;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float mouseY = Input.GetAxis("Mouse Y") * sensitivity * Time.deltaTime;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rotX -= mouseY;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rotX = Mathf.Clamp(rotX, -90f, 90f);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cameraTransform.localRotation = Quaternion.Euler(rotX, 0f, 0f);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transform.Rotate(Vector3.up * mouseX);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}</a:t>
            </a:r>
            <a:endParaRPr lang="en-US" altLang="zh-CN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Third-Person Camera cu urm</a:t>
            </a:r>
            <a:r>
              <a:rPr lang="en-US" altLang="en-US"/>
              <a:t>ă</a:t>
            </a:r>
            <a:r>
              <a:rPr lang="en-US" altLang="en-US"/>
              <a:t>rire fluid</a:t>
            </a:r>
            <a:r>
              <a:rPr lang="en-US" altLang="en-US"/>
              <a:t>ă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347470" y="1821180"/>
            <a:ext cx="6712585" cy="4154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void LateUpdate()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{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Vector3 desiredPosition = target.position + offset;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Vector3 smoothPosition = Vector3.Lerp(transform.position, desiredPosition, smoothSpeed);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transform.position = smoothPosition;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    transform.LookAt(target);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    }</a:t>
            </a:r>
            <a:endParaRPr lang="en-US" altLang="zh-CN" sz="1600">
              <a:solidFill>
                <a:srgbClr val="2E75B5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Orbit Camera (cu rota</a:t>
            </a:r>
            <a:r>
              <a:rPr lang="en-US" altLang="en-US"/>
              <a:t>ț</a:t>
            </a:r>
            <a:r>
              <a:rPr lang="en-US" altLang="en-US"/>
              <a:t>ie liber</a:t>
            </a:r>
            <a:r>
              <a:rPr lang="en-US" altLang="en-US"/>
              <a:t>ă</a:t>
            </a:r>
            <a:r>
              <a:rPr lang="en-US" altLang="en-US"/>
              <a:t> în jurul juc</a:t>
            </a:r>
            <a:r>
              <a:rPr lang="en-US" altLang="en-US"/>
              <a:t>ă</a:t>
            </a:r>
            <a:r>
              <a:rPr lang="en-US" altLang="en-US"/>
              <a:t>torului)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1480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Folosit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în jocuri ca Dark Souls, Genshin Impact.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78535" y="2047240"/>
            <a:ext cx="8376920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void LateUpdate()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{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x += Input.GetAxis("Mouse X") * xSpeed * Time.deltaTime;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y -= Input.GetAxis("Mouse Y") * ySpeed * Time.deltaTime;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y = Mathf.Clamp(y, -20f, 80f);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Quaternion rotation = Quaternion.Euler(y, x, 0);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Vector3 position = rotation * new Vector3(0.0f, 0.0f, -distance) + target.position;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transform.rotation = rotation;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    transform.position = position;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2E75B5"/>
                </a:solidFill>
                <a:latin typeface="Times New Roman" panose="02020603050405020304"/>
                <a:ea typeface="等线"/>
              </a:rPr>
              <a:t>    }</a:t>
            </a:r>
            <a:endParaRPr lang="en-US" altLang="zh-CN" sz="1600">
              <a:solidFill>
                <a:srgbClr val="2E75B5"/>
              </a:solidFill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Detectarea coliziunilor </a:t>
            </a:r>
            <a:r>
              <a:rPr lang="en-US" altLang="en-US"/>
              <a:t>ș</a:t>
            </a:r>
            <a:r>
              <a:rPr lang="en-US" altLang="en-US"/>
              <a:t>i activarea declan</a:t>
            </a:r>
            <a:r>
              <a:rPr lang="en-US" altLang="en-US"/>
              <a:t>ș</a:t>
            </a:r>
            <a:r>
              <a:rPr lang="en-US" altLang="en-US"/>
              <a:t>atorilor (triggers).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91005"/>
            <a:ext cx="7886700" cy="4351338"/>
          </a:xfrm>
        </p:spPr>
        <p:txBody>
          <a:bodyPr/>
          <a:p>
            <a:pPr algn="just"/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Coliziune (collision): când dou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obiecte cu Collider se ating fizic (ex: juc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torul love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un perete).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Declan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ator (trigger): o zon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invizibil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(fizic), dar care detecteaz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intrarea/ie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irea obiectelor (ex: activarea unei 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656080" y="3285490"/>
          <a:ext cx="6441440" cy="28784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20720"/>
                <a:gridCol w="3220720"/>
              </a:tblGrid>
              <a:tr h="95948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Collider</a:t>
                      </a:r>
                      <a:endParaRPr lang="en-US" altLang="zh-CN" sz="1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Detectează coliziuni (Box, Capsule, Sphere, Mesh)</a:t>
                      </a:r>
                      <a:endParaRPr lang="en-US" altLang="zh-CN" sz="16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95948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Is Trigger</a:t>
                      </a:r>
                      <a:endParaRPr lang="en-US" altLang="zh-CN" sz="1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Marchează un collider ca „traversabil” dar detectabil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95948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Rigidbody</a:t>
                      </a:r>
                      <a:endParaRPr lang="en-US" altLang="zh-CN" sz="1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Permite fizica obiectului (necesar pentru coliziuni și triggers)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Tipuri de interac</a:t>
            </a:r>
            <a:r>
              <a:rPr lang="en-US" altLang="en-US"/>
              <a:t>ț</a:t>
            </a:r>
            <a:r>
              <a:rPr lang="en-US" altLang="en-US"/>
              <a:t>iuni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716405" y="2159000"/>
          <a:ext cx="6365240" cy="2983230"/>
        </p:xfrm>
        <a:graphic>
          <a:graphicData uri="http://schemas.openxmlformats.org/drawingml/2006/table">
            <a:tbl>
              <a:tblPr/>
              <a:tblGrid>
                <a:gridCol w="1591310"/>
                <a:gridCol w="1591310"/>
                <a:gridCol w="1591310"/>
                <a:gridCol w="1591310"/>
              </a:tblGrid>
              <a:tr h="4972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Tip</a:t>
                      </a:r>
                      <a:endParaRPr lang="en-US" altLang="zh-CN" sz="1600" b="1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Necesită Rigidbody?</a:t>
                      </a:r>
                      <a:endParaRPr lang="en-US" altLang="zh-CN" sz="1600" b="1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Is Trigger?</a:t>
                      </a:r>
                      <a:endParaRPr lang="en-US" altLang="zh-CN" sz="1600" b="1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Funcție apelată</a:t>
                      </a:r>
                      <a:endParaRPr lang="en-US" altLang="zh-CN" sz="1600" b="1" i="0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4972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1">
                          <a:latin typeface="Times New Roman" panose="02020603050405020304"/>
                          <a:ea typeface="等线"/>
                        </a:rPr>
                        <a:t>Coliziune fizică</a:t>
                      </a:r>
                      <a:endParaRPr lang="en-US" altLang="zh-CN" sz="1600" b="1" i="1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Da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❌ False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OnCollisionEnter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72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1">
                          <a:latin typeface="Times New Roman" panose="02020603050405020304"/>
                          <a:ea typeface="等线"/>
                        </a:rPr>
                        <a:t>Declanșator</a:t>
                      </a:r>
                      <a:endParaRPr lang="en-US" altLang="zh-CN" sz="1600" b="1" i="1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Da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✅ True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OnTriggerEnter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9161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1">
                          <a:latin typeface="Times New Roman" panose="02020603050405020304"/>
                          <a:ea typeface="等线"/>
                        </a:rPr>
                        <a:t>Static vs Dynamic</a:t>
                      </a:r>
                      <a:endParaRPr lang="en-US" altLang="zh-CN" sz="1600" b="1" i="1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Un obiect trebuie să aibă Rigidbody pentru declanșare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latin typeface="Times New Roman" panose="02020603050405020304"/>
                          <a:ea typeface="等线"/>
                        </a:rPr>
                        <a:t> </a:t>
                      </a:r>
                      <a:endParaRPr lang="en-US" altLang="zh-CN"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 b="0" i="0"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629983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685415"/>
                <a:gridCol w="1896325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5: Controlul personajelor </a:t>
                      </a:r>
                      <a:r>
                        <a:rPr lang="en-US" altLang="en-US" sz="1600" u="none" strike="noStrike" cap="none"/>
                        <a:t>ș</a:t>
                      </a:r>
                      <a:r>
                        <a:rPr lang="en-US" altLang="en-US" sz="1600" u="none" strike="noStrike" cap="none"/>
                        <a:t>i interac</a:t>
                      </a:r>
                      <a:r>
                        <a:rPr lang="en-US" altLang="en-US" sz="1600" u="none" strike="noStrike" cap="none"/>
                        <a:t>ț</a:t>
                      </a:r>
                      <a:r>
                        <a:rPr lang="en-US" altLang="en-US" sz="1600" u="none" strike="noStrike" cap="none"/>
                        <a:t>iunea obiectelor în scen</a:t>
                      </a:r>
                      <a:r>
                        <a:rPr lang="en-US" altLang="en-US" sz="1600" u="none" strike="noStrike" cap="none"/>
                        <a:t>ă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4;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7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input, mi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care, coliziune, declan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ator (trigger), tag, layer.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Implementarea controalelor prin tastatur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mouse în jocuri 3D.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Programarea mi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rilor personajului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 camerei.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Detectarea coliziunilor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activarea declan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atorilor (triggers).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de interac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iuni între obiecte în func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 de input.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tag-urilor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layer-elor pentru gestionarea interac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iunii.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sistem de control pentru un personaj 3D (WASD + mouse look).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Simularea unei interac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iuni: deschiderea unei u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la apropiere.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OnCollisionEnter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OnTriggerEnter.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Etichetarea obiectelor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filtrarea comportamentului prin tag-uri.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Mi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carea camerei pentru a urm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personajul în scen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controale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ionale pentru mi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carea personajului în medii 3D folosind tastatura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mouse-ul.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programeaz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mi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carea camerei pentru a urm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 personajul în timp real.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detecteaz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coliziuni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declan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 folosind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precum OnTriggerEnter.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eticheteaz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obiectele cu tag-uri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utilizeaz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pentru a filtra comportamentele în scen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implementeaz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interac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 simple (ex. deschiderea u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ilor, activarea obiectelor) bazate pe apropierea personajului sau input-ul juc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torului.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Este atent la coeren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responsivitatea sistemului de control creat.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Testeaz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ajusteaz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interac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iunile pentru o experien</a:t>
                      </a:r>
                      <a:r>
                        <a:rPr lang="en-US" altLang="en-US" sz="1200" u="none" strike="noStrike" cap="none"/>
                        <a:t>ță</a:t>
                      </a:r>
                      <a:r>
                        <a:rPr lang="en-US" altLang="en-US" sz="1200" u="none" strike="noStrike" cap="none"/>
                        <a:t> de joc fluid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Revizuie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implement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rile pentru a respecta bune practici în control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coliziuni.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activ cu colegii pentru a integra controlul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interac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iunea în proiecte comune.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Manifest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ini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iativ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propunerea de solu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pentru îmbun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irea interac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iunilor.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Exemple de func</a:t>
            </a:r>
            <a:r>
              <a:rPr lang="en-US" altLang="en-US"/>
              <a:t>ț</a:t>
            </a:r>
            <a:r>
              <a:rPr lang="en-US" altLang="en-US"/>
              <a:t>ii de coliziune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1939925"/>
          </a:xfrm>
        </p:spPr>
        <p:txBody>
          <a:bodyPr/>
          <a:p>
            <a:r>
              <a:rPr lang="en-US" altLang="en-US"/>
              <a:t>Coliziune fizic</a:t>
            </a:r>
            <a:r>
              <a:rPr lang="en-US" altLang="en-US"/>
              <a:t>ă</a:t>
            </a:r>
            <a:endParaRPr lang="en-US" altLang="en-US"/>
          </a:p>
          <a:p>
            <a:pPr marL="114300" indent="0">
              <a:buNone/>
            </a:pPr>
            <a:r>
              <a:rPr lang="en-US" altLang="en-US" sz="16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void OnCollisionEnter(Collision collision)</a:t>
            </a:r>
            <a:endParaRPr lang="en-US" altLang="en-US" sz="16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16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{</a:t>
            </a:r>
            <a:endParaRPr lang="en-US" altLang="en-US" sz="16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16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    Debug.Log("Coliziune cu: " + collision.gameObject.name);</a:t>
            </a:r>
            <a:endParaRPr lang="en-US" altLang="en-US" sz="16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16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}</a:t>
            </a:r>
            <a:endParaRPr lang="en-US" altLang="en-US" sz="16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25830" y="3900170"/>
            <a:ext cx="6670675" cy="1337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 i="0">
                <a:latin typeface="Times New Roman" panose="02020603050405020304"/>
                <a:ea typeface="等线"/>
              </a:rPr>
              <a:t>Se apelează când două obiecte se ciocnesc fizic.</a:t>
            </a:r>
            <a:endParaRPr lang="en-US" altLang="zh-CN" sz="1800" b="0" i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 i="0">
                <a:latin typeface="Times New Roman" panose="02020603050405020304"/>
                <a:ea typeface="等线"/>
              </a:rPr>
              <a:t>Ambele trebuie să aibă Collider. Cel puțin unul trebuie să aibă Rigidbody.</a:t>
            </a:r>
            <a:endParaRPr lang="en-US" altLang="zh-CN" sz="1800" b="0" i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Declan</a:t>
            </a:r>
            <a:r>
              <a:rPr lang="en-US" altLang="en-US"/>
              <a:t>ș</a:t>
            </a:r>
            <a:r>
              <a:rPr lang="en-US" altLang="en-US"/>
              <a:t>ator (trigger)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93825"/>
            <a:ext cx="7886700" cy="3014345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void OnTriggerEnter(Collider other)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{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    if (other.CompareTag("Player"))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    {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        Debug.Log("Juc</a:t>
            </a: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ă</a:t>
            </a: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torul a intrat în zon</a:t>
            </a: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ă</a:t>
            </a: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!");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    }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pPr marL="114300" indent="0">
              <a:buNone/>
            </a:pPr>
            <a:r>
              <a:rPr lang="en-US" altLang="en-US" sz="2000">
                <a:solidFill>
                  <a:schemeClr val="accent1"/>
                </a:solidFill>
                <a:latin typeface="Consolas" panose="020B0609020204030204" charset="0"/>
                <a:cs typeface="Consolas" panose="020B0609020204030204" charset="0"/>
              </a:rPr>
              <a:t>}</a:t>
            </a:r>
            <a:endParaRPr lang="en-US" altLang="en-US" sz="2000">
              <a:solidFill>
                <a:schemeClr val="accent1"/>
              </a:solidFill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99465" y="4323715"/>
            <a:ext cx="7018020" cy="1938020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2000" b="0" i="0">
                <a:latin typeface="Times New Roman" panose="02020603050405020304"/>
                <a:ea typeface="等线"/>
              </a:rPr>
              <a:t>Se folosește pentru zone invizibile sau activatori (uși, capcane, checkpoint-uri).</a:t>
            </a:r>
            <a:endParaRPr lang="en-US" altLang="zh-CN" sz="2000" b="0" i="0">
              <a:latin typeface="Times New Roman" panose="02020603050405020304"/>
              <a:ea typeface="等线"/>
            </a:endParaRPr>
          </a:p>
          <a:p>
            <a:pPr marL="0" lvl="1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2000" b="0" i="0">
                <a:latin typeface="Times New Roman" panose="02020603050405020304"/>
                <a:ea typeface="等线"/>
              </a:rPr>
              <a:t>Un obiect trebuie să aibă Is Trigger = true, iar celălalt un Rigidbody</a:t>
            </a:r>
            <a:endParaRPr lang="en-US" altLang="zh-CN" sz="2000" b="0" i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Cum configur</a:t>
            </a:r>
            <a:r>
              <a:rPr lang="en-US" altLang="en-US"/>
              <a:t>ă</a:t>
            </a:r>
            <a:r>
              <a:rPr lang="en-US" altLang="en-US"/>
              <a:t>m un trigger în Inspector: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83055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1.Objectul A (ex: zon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 de activare):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Box Collider → bifeaz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 Is Trigger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 Rigidbody sau cu isKinematic = true (dac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 se mi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2.Objectul B (ex: juc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torul):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Collider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Rigidbody (obligatoriu pentru declan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are)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360" y="3732530"/>
            <a:ext cx="5074920" cy="23577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Tipuri de func</a:t>
            </a:r>
            <a:r>
              <a:rPr lang="en-US" altLang="en-US"/>
              <a:t>ț</a:t>
            </a:r>
            <a:r>
              <a:rPr lang="en-US" altLang="en-US"/>
              <a:t>ii de trigger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955675" y="2061845"/>
          <a:ext cx="6600190" cy="3049905"/>
        </p:xfrm>
        <a:graphic>
          <a:graphicData uri="http://schemas.openxmlformats.org/drawingml/2006/table">
            <a:tbl>
              <a:tblPr/>
              <a:tblGrid>
                <a:gridCol w="3300095"/>
                <a:gridCol w="3300095"/>
              </a:tblGrid>
              <a:tr h="55753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Funcție</a:t>
                      </a:r>
                      <a:endParaRPr lang="en-US" altLang="zh-CN" sz="1800" b="1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Times New Roman" panose="02020603050405020304"/>
                          <a:ea typeface="等线"/>
                        </a:rPr>
                        <a:t>Descriere</a:t>
                      </a:r>
                      <a:endParaRPr lang="en-US" altLang="zh-CN" sz="1800" b="1">
                        <a:solidFill>
                          <a:srgbClr val="FFFFFF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68897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OnTriggerEnter(Collider other)</a:t>
                      </a:r>
                      <a:endParaRPr lang="en-US" altLang="zh-CN" sz="1800" i="1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Se apelează când obiectul intră în trigger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111442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OnTriggerStay(Collider other)</a:t>
                      </a:r>
                      <a:endParaRPr lang="en-US" altLang="zh-CN" sz="1800" i="1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Se apelează în fiecare frame cât timp este în trigger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8897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OnTriggerExit(Collider other)</a:t>
                      </a:r>
                      <a:endParaRPr lang="en-US" altLang="zh-CN" sz="1800" i="1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Se apelează când obiectul iese din trigger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Times New Roman" panose="02020603050405020304"/>
                        <a:ea typeface="等线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Bibliografie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60000"/>
          </a:bodyPr>
          <a:p>
            <a:r>
              <a:rPr lang="en-US" altLang="en-US"/>
              <a:t>1.Hocking, J. (2023). Learning C# by Developing Games with Unity 2023. 8th ed. Packt Publishing.</a:t>
            </a:r>
            <a:endParaRPr lang="en-US" altLang="en-US"/>
          </a:p>
          <a:p>
            <a:r>
              <a:rPr lang="en-US" altLang="en-US"/>
              <a:t>2.Thorn, A. (2023). Mastering Unity Scripting. 2nd ed. Packt Publishing.</a:t>
            </a:r>
            <a:endParaRPr lang="en-US" altLang="en-US"/>
          </a:p>
          <a:p>
            <a:r>
              <a:rPr lang="en-US" altLang="en-US"/>
              <a:t>3.Unity Technologies (2025). Input System Documentation (Classic and New). Disponibil la: https://docs.unity3d.com/Manual/Input.html</a:t>
            </a:r>
            <a:endParaRPr lang="en-US" altLang="en-US"/>
          </a:p>
          <a:p>
            <a:r>
              <a:rPr lang="en-US" altLang="en-US"/>
              <a:t>4.Unity Technologies (2025). CharacterController. Disponibil la: https://docs.unity3d.com/ScriptReference/CharacterController.html</a:t>
            </a:r>
            <a:endParaRPr lang="en-US" altLang="en-US"/>
          </a:p>
          <a:p>
            <a:r>
              <a:rPr lang="en-US" altLang="en-US"/>
              <a:t>5.Unity Technologies (2025). Collision and Trigger Events. Disponibil la: https://docs.unity3d.com/Manual/CollidersOverview.html</a:t>
            </a:r>
            <a:endParaRPr lang="en-US" altLang="en-US"/>
          </a:p>
          <a:p>
            <a:r>
              <a:rPr lang="en-US" altLang="en-US"/>
              <a:t>6.Unity Technologies (2025). Tags and Layers. Disponibil la: https://docs.unity3d.com/Manual/Tags.html</a:t>
            </a:r>
            <a:endParaRPr lang="en-US" altLang="en-US"/>
          </a:p>
          <a:p>
            <a:r>
              <a:rPr lang="en-US" altLang="en-US"/>
              <a:t>7.Unity Technologies (2025). Camera Control and Perspective. Disponibil la: https://docs.unity3d.com/Manual/class-Camera.html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Implementarea controalelor prin tastatur</a:t>
            </a:r>
            <a:r>
              <a:rPr lang="en-US" altLang="en-US"/>
              <a:t>ă</a:t>
            </a:r>
            <a:r>
              <a:rPr lang="en-US" altLang="en-US"/>
              <a:t> </a:t>
            </a:r>
            <a:r>
              <a:rPr lang="en-US" altLang="en-US"/>
              <a:t>ș</a:t>
            </a:r>
            <a:r>
              <a:rPr lang="en-US" altLang="en-US"/>
              <a:t>i mouse în jocuri 3D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Tipuri de control al personajului în jocuri 3D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052830" y="2560320"/>
          <a:ext cx="6642735" cy="318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14245"/>
                <a:gridCol w="2266950"/>
                <a:gridCol w="2161540"/>
              </a:tblGrid>
              <a:tr h="27432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Tip de control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Descriere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Jocuri celebre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</a:tr>
              <a:tr h="52832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First-person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Camera este ochiul jucătorului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Minecraft, Half-Life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  <a:tr h="52832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Third-person over-the-shoulder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Camera urmărește din spate și puțin lateral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The Last of Us, Tomb Raider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  <a:tr h="52832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Third-person fixed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Camera este fixă sau se schimbă pe zone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Resident Evil (clasic), God of War (vechi)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  <a:tr h="26416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Top-down / isometric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Perspectivă de sus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Diablo, Hades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  <a:tr h="52832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Tank controls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Direcția personajului este fixă, se rotește pe loc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Resident Evil 1, Silent Hill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  <a:tr h="52832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/>
                        <a:t>Point and Click 3D</a:t>
                      </a:r>
                      <a:endParaRPr lang="en-US" altLang="zh-CN" sz="12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Jucătorul face clic în scenă, iar personajul merge acolo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Broken Sword 3, Telltale Games</a:t>
                      </a:r>
                      <a:endParaRPr lang="en-US" altLang="zh-CN" sz="12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First-person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77645"/>
            <a:ext cx="7886700" cy="4351338"/>
          </a:xfrm>
        </p:spPr>
        <p:txBody>
          <a:bodyPr/>
          <a:p>
            <a:r>
              <a:rPr lang="en-US" altLang="en-US"/>
              <a:t>Control: WASD + Mouse pentru privire</a:t>
            </a:r>
            <a:endParaRPr lang="en-US" altLang="en-US"/>
          </a:p>
          <a:p>
            <a:r>
              <a:rPr lang="en-US" altLang="en-US"/>
              <a:t>Camera este "capul" juc</a:t>
            </a:r>
            <a:r>
              <a:rPr lang="en-US" altLang="en-US"/>
              <a:t>ă</a:t>
            </a:r>
            <a:r>
              <a:rPr lang="en-US" altLang="en-US"/>
              <a:t>torului</a:t>
            </a:r>
            <a:endParaRPr lang="en-US" altLang="en-US"/>
          </a:p>
          <a:p>
            <a:r>
              <a:rPr lang="en-US" altLang="en-US"/>
              <a:t>Exemple: Minecraft, Half-Life / Half-Life: Alyx, Call of Duty, Outlast</a:t>
            </a:r>
            <a:endParaRPr lang="en-US" altLang="en-US"/>
          </a:p>
        </p:txBody>
      </p:sp>
      <p:pic>
        <p:nvPicPr>
          <p:cNvPr id="4" name="Picture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108" y="3429000"/>
            <a:ext cx="4223385" cy="200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10" y="2898458"/>
            <a:ext cx="394335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4717415"/>
            <a:ext cx="3518535" cy="1978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Elemente de control al personajului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1.Deplasare (WASD)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W – înainte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S – înapoi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A – stânga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D – dreapta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559175" y="3032125"/>
            <a:ext cx="5080000" cy="230695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float h = Input.GetAxis("Horizontal");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float v = Input.GetAxis("Vertical");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Vector3 miscare = transform.right * h + transform.forward * v;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controller.Move(miscare * viteza * Time.deltaTime);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2.Privire cu mouse-ul (Mouse Look)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3098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Mouse stânga/dreapta → rotirea corpului juc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torului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Mouse sus/jos → rotirea camerei (privirea)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46785" y="2644775"/>
            <a:ext cx="5080000" cy="156845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float mouseX = Input.GetAxis("Mouse X") * sensibilitate * Time.deltaTime;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float mouseY = Input.GetAxis("Mouse Y") * sensibilitate * Time.deltaTime;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785" y="4139565"/>
            <a:ext cx="5080000" cy="156845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transform.Rotate(Vector3.up * mouseX);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rotatieVerticala -= mouseY;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等线"/>
                <a:cs typeface="Consolas" panose="020B0609020204030204" charset="0"/>
              </a:rPr>
              <a:t>cameraTransform.localRotation = Quaternion.Euler(rotatieVerticala, 0f, 0f);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等线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Third-person over-the-shoulder (TPS)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77645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Camera urm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personajul din spate, 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or lateral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Po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vedea tot corpul personajului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Este comun în jocurile de 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iune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aventur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Setup: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Creezi un personaj cu animator (Player)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Adaugi camera într-un script care o mi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„smooth” dup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juc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tor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Ex: The Last of Us, Tomb Raider, Fortnite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Picture 1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3945" y="4382770"/>
            <a:ext cx="3666490" cy="2062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/>
              <a:t>Third-person fix</a:t>
            </a:r>
            <a:r>
              <a:rPr lang="en-US" altLang="en-US"/>
              <a:t>ă</a:t>
            </a:r>
            <a:r>
              <a:rPr lang="en-US" altLang="en-US"/>
              <a:t> (camera static</a:t>
            </a:r>
            <a:r>
              <a:rPr lang="en-US" altLang="en-US"/>
              <a:t>ă</a:t>
            </a:r>
            <a:r>
              <a:rPr lang="en-US" altLang="en-US"/>
              <a:t>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93850"/>
            <a:ext cx="7886700" cy="4351338"/>
          </a:xfrm>
        </p:spPr>
        <p:txBody>
          <a:bodyPr>
            <a:normAutofit/>
          </a:bodyPr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Etape în Unity: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Creeaz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2 camere (CameraZona1, CameraZona2) pozi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ionate în zone diferite ale scenei.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Creeaz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2 GameObject cu component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Box Collider (Is Trigger) → aceste zone detecteaz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când juc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torul intr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Creeaz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un script SwitchCameraZone.cs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ata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-l pe fiecare zon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de trigger.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La început, activeaz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doar o singur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camer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(ex. CameraZona1 activ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CameraZona2 inactiv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Third-person fixă (camera statică)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9100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Pe fiecare obiect „zon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de camer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”: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cameraDeActivat → setezi camera care trebuie activat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când juc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torul intr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cameraDeDezactivat → camera care era activ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înainte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Ex: Resident Evil 1, Alone in the Dark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1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265" y="3617595"/>
            <a:ext cx="4394835" cy="2472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22*249"/>
  <p:tag name="TABLE_ENDDRAG_RECT" val="147*197*522*249"/>
</p:tagLst>
</file>

<file path=ppt/tags/tag2.xml><?xml version="1.0" encoding="utf-8"?>
<p:tagLst xmlns:p="http://schemas.openxmlformats.org/presentationml/2006/main">
  <p:tag name="TABLE_ENDDRAG_ORIGIN_RECT" val="511*255"/>
  <p:tag name="TABLE_ENDDRAG_RECT" val="147*220*511*256"/>
</p:tagLst>
</file>

<file path=ppt/tags/tag3.xml><?xml version="1.0" encoding="utf-8"?>
<p:tagLst xmlns:p="http://schemas.openxmlformats.org/presentationml/2006/main">
  <p:tag name="TABLE_ENDDRAG_ORIGIN_RECT" val="507*226"/>
  <p:tag name="TABLE_ENDDRAG_RECT" val="147*210*507*226"/>
</p:tagLst>
</file>

<file path=ppt/tags/tag4.xml><?xml version="1.0" encoding="utf-8"?>
<p:tagLst xmlns:p="http://schemas.openxmlformats.org/presentationml/2006/main">
  <p:tag name="TABLE_ENDDRAG_ORIGIN_RECT" val="501*234"/>
  <p:tag name="TABLE_ENDDRAG_RECT" val="147*210*501*234"/>
</p:tagLst>
</file>

<file path=ppt/tags/tag5.xml><?xml version="1.0" encoding="utf-8"?>
<p:tagLst xmlns:p="http://schemas.openxmlformats.org/presentationml/2006/main">
  <p:tag name="TABLE_ENDDRAG_ORIGIN_RECT" val="519*240"/>
  <p:tag name="TABLE_ENDDRAG_RECT" val="117*159*519*240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9999</Words>
  <Application>WPS Presentation</Application>
  <PresentationFormat/>
  <Paragraphs>372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Arial</vt:lpstr>
      <vt:lpstr>Calibri</vt:lpstr>
      <vt:lpstr>Consolas</vt:lpstr>
      <vt:lpstr>等线</vt:lpstr>
      <vt:lpstr>Times New Roman</vt:lpstr>
      <vt:lpstr>Microsoft YaHei</vt:lpstr>
      <vt:lpstr>Arial Unicode MS</vt:lpstr>
      <vt:lpstr>Times New Roman</vt:lpstr>
      <vt:lpstr>Wingdings</vt:lpstr>
      <vt:lpstr>Office Theme</vt:lpstr>
      <vt:lpstr>PowerPoint 演示文稿</vt:lpstr>
      <vt:lpstr>PowerPoint 演示文稿</vt:lpstr>
      <vt:lpstr>Implementarea controalelor prin tastatură și mouse în jocuri 3D</vt:lpstr>
      <vt:lpstr>First-person</vt:lpstr>
      <vt:lpstr>Elemente de control al personajului</vt:lpstr>
      <vt:lpstr>2.Privire cu mouse-ul (Mouse Look)</vt:lpstr>
      <vt:lpstr>Third-person over-the-shoulder (TPS)</vt:lpstr>
      <vt:lpstr>Third-person fixă (camera statică)</vt:lpstr>
      <vt:lpstr>Third-person fixă (camera statică)</vt:lpstr>
      <vt:lpstr>Top-down / Isometric</vt:lpstr>
      <vt:lpstr>Tank Controls</vt:lpstr>
      <vt:lpstr>Point and Click (3D)</vt:lpstr>
      <vt:lpstr>Programarea mișcărilor personajului și a camerei.</vt:lpstr>
      <vt:lpstr>CharacterController</vt:lpstr>
      <vt:lpstr>Mișcarea camerei</vt:lpstr>
      <vt:lpstr>Third-Person Camera cu urmărire fluidă</vt:lpstr>
      <vt:lpstr>Orbit Camera (cu rotație liberă în jurul jucătorului)</vt:lpstr>
      <vt:lpstr>Detectarea coliziunilor și activarea declanșatorilor (triggers).</vt:lpstr>
      <vt:lpstr>Tipuri de interacțiuni</vt:lpstr>
      <vt:lpstr>Exemple de funcții de coliziune</vt:lpstr>
      <vt:lpstr>Declanșator (trigger)</vt:lpstr>
      <vt:lpstr>Cum configurăm un trigger în Inspector:</vt:lpstr>
      <vt:lpstr>Tipuri de funcții de trigger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72</cp:revision>
  <dcterms:created xsi:type="dcterms:W3CDTF">2025-07-22T10:04:00Z</dcterms:created>
  <dcterms:modified xsi:type="dcterms:W3CDTF">2025-08-01T08:46:18Z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70F0BC9B40754335866918AE626D2392_13</vt:lpwstr>
  </property>
  <property fmtid="{D5CDD505-2E9C-101B-9397-08002B2CF9AE}" pid="3" name="KSOProductBuildVer">
    <vt:lpwstr>1033-12.2.0.21931</vt:lpwstr>
  </property>
</Properties>
</file>