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5"/>
  </p:notesMasterIdLst>
  <p:handoutMasterIdLst>
    <p:handoutMasterId r:id="rId56"/>
  </p:handoutMasterIdLst>
  <p:sldIdLst>
    <p:sldId id="256" r:id="rId2"/>
    <p:sldId id="257" r:id="rId3"/>
    <p:sldId id="258" r:id="rId4"/>
    <p:sldId id="301" r:id="rId5"/>
    <p:sldId id="306" r:id="rId6"/>
    <p:sldId id="307" r:id="rId7"/>
    <p:sldId id="308" r:id="rId8"/>
    <p:sldId id="309" r:id="rId9"/>
    <p:sldId id="310" r:id="rId10"/>
    <p:sldId id="311" r:id="rId11"/>
    <p:sldId id="312" r:id="rId12"/>
    <p:sldId id="259" r:id="rId13"/>
    <p:sldId id="260" r:id="rId14"/>
    <p:sldId id="302" r:id="rId15"/>
    <p:sldId id="261" r:id="rId16"/>
    <p:sldId id="262" r:id="rId17"/>
    <p:sldId id="263" r:id="rId18"/>
    <p:sldId id="264" r:id="rId19"/>
    <p:sldId id="265" r:id="rId20"/>
    <p:sldId id="266" r:id="rId21"/>
    <p:sldId id="267" r:id="rId22"/>
    <p:sldId id="303" r:id="rId23"/>
    <p:sldId id="268" r:id="rId24"/>
    <p:sldId id="269" r:id="rId25"/>
    <p:sldId id="270" r:id="rId26"/>
    <p:sldId id="271" r:id="rId27"/>
    <p:sldId id="272" r:id="rId28"/>
    <p:sldId id="273" r:id="rId29"/>
    <p:sldId id="274" r:id="rId30"/>
    <p:sldId id="275" r:id="rId31"/>
    <p:sldId id="276" r:id="rId32"/>
    <p:sldId id="277" r:id="rId33"/>
    <p:sldId id="278" r:id="rId34"/>
    <p:sldId id="284" r:id="rId35"/>
    <p:sldId id="285" r:id="rId36"/>
    <p:sldId id="286" r:id="rId37"/>
    <p:sldId id="305" r:id="rId38"/>
    <p:sldId id="279" r:id="rId39"/>
    <p:sldId id="280" r:id="rId40"/>
    <p:sldId id="281" r:id="rId41"/>
    <p:sldId id="282" r:id="rId42"/>
    <p:sldId id="283" r:id="rId43"/>
    <p:sldId id="300" r:id="rId44"/>
    <p:sldId id="298" r:id="rId45"/>
    <p:sldId id="299" r:id="rId46"/>
    <p:sldId id="304" r:id="rId47"/>
    <p:sldId id="287" r:id="rId48"/>
    <p:sldId id="288" r:id="rId49"/>
    <p:sldId id="289" r:id="rId50"/>
    <p:sldId id="290" r:id="rId51"/>
    <p:sldId id="291" r:id="rId52"/>
    <p:sldId id="292" r:id="rId53"/>
    <p:sldId id="293" r:id="rId54"/>
  </p:sldIdLst>
  <p:sldSz cx="9144000" cy="6858000" type="screen4x3"/>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6" autoAdjust="0"/>
    <p:restoredTop sz="94660"/>
  </p:normalViewPr>
  <p:slideViewPr>
    <p:cSldViewPr>
      <p:cViewPr>
        <p:scale>
          <a:sx n="50" d="100"/>
          <a:sy n="50" d="100"/>
        </p:scale>
        <p:origin x="906" y="9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2D4757-4E90-492A-829A-B1EBB8F490EE}"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30292723-7BBE-43BD-98C9-0BE8D948B93B}">
      <dgm:prSet phldrT="[Текст]"/>
      <dgm:spPr/>
      <dgm:t>
        <a:bodyPr/>
        <a:lstStyle/>
        <a:p>
          <a:r>
            <a:rPr lang="ro-MO" b="1" dirty="0">
              <a:effectLst>
                <a:outerShdw blurRad="38100" dist="38100" dir="2700000" algn="tl">
                  <a:srgbClr val="000000">
                    <a:alpha val="43137"/>
                  </a:srgbClr>
                </a:outerShdw>
              </a:effectLst>
            </a:rPr>
            <a:t>OF</a:t>
          </a:r>
          <a:endParaRPr lang="ru-RU" b="1" dirty="0">
            <a:effectLst>
              <a:outerShdw blurRad="38100" dist="38100" dir="2700000" algn="tl">
                <a:srgbClr val="000000">
                  <a:alpha val="43137"/>
                </a:srgbClr>
              </a:outerShdw>
            </a:effectLst>
          </a:endParaRPr>
        </a:p>
      </dgm:t>
    </dgm:pt>
    <dgm:pt modelId="{65FE7590-568D-42E2-AD01-2E2F4BB178BA}" type="parTrans" cxnId="{CE405632-119E-40ED-BA65-4631FC21252F}">
      <dgm:prSet/>
      <dgm:spPr/>
      <dgm:t>
        <a:bodyPr/>
        <a:lstStyle/>
        <a:p>
          <a:endParaRPr lang="ru-RU"/>
        </a:p>
      </dgm:t>
    </dgm:pt>
    <dgm:pt modelId="{AAEE3BDE-5A28-4641-97DB-4A098253016D}" type="sibTrans" cxnId="{CE405632-119E-40ED-BA65-4631FC21252F}">
      <dgm:prSet/>
      <dgm:spPr/>
      <dgm:t>
        <a:bodyPr/>
        <a:lstStyle/>
        <a:p>
          <a:endParaRPr lang="ru-RU"/>
        </a:p>
      </dgm:t>
    </dgm:pt>
    <dgm:pt modelId="{511C90A4-D7EF-4CC1-8585-826FCAE009E7}">
      <dgm:prSet phldrT="[Текст]"/>
      <dgm:spPr/>
      <dgm:t>
        <a:bodyPr/>
        <a:lstStyle/>
        <a:p>
          <a:r>
            <a:rPr lang="en-US" b="1" i="1" u="sng" dirty="0" err="1"/>
            <a:t>generale</a:t>
          </a:r>
          <a:r>
            <a:rPr lang="en-US" i="1" dirty="0"/>
            <a:t>, </a:t>
          </a:r>
          <a:r>
            <a:rPr lang="en-US" dirty="0" err="1"/>
            <a:t>ele</a:t>
          </a:r>
          <a:r>
            <a:rPr lang="en-US" dirty="0"/>
            <a:t> se </a:t>
          </a:r>
          <a:r>
            <a:rPr lang="en-US" dirty="0" err="1"/>
            <a:t>folosesc</a:t>
          </a:r>
          <a:r>
            <a:rPr lang="en-US" dirty="0"/>
            <a:t> </a:t>
          </a:r>
          <a:r>
            <a:rPr lang="en-US" dirty="0" err="1"/>
            <a:t>şi</a:t>
          </a:r>
          <a:r>
            <a:rPr lang="en-US" dirty="0"/>
            <a:t> </a:t>
          </a:r>
          <a:r>
            <a:rPr lang="en-US" dirty="0" err="1"/>
            <a:t>în</a:t>
          </a:r>
          <a:r>
            <a:rPr lang="en-US" dirty="0"/>
            <a:t> </a:t>
          </a:r>
          <a:r>
            <a:rPr lang="en-US" dirty="0" err="1"/>
            <a:t>alte</a:t>
          </a:r>
          <a:r>
            <a:rPr lang="en-US" dirty="0"/>
            <a:t> </a:t>
          </a:r>
          <a:r>
            <a:rPr lang="en-US" dirty="0" err="1"/>
            <a:t>domenii</a:t>
          </a:r>
          <a:r>
            <a:rPr lang="en-US" dirty="0"/>
            <a:t> </a:t>
          </a:r>
          <a:r>
            <a:rPr lang="en-US" dirty="0" err="1"/>
            <a:t>sau</a:t>
          </a:r>
          <a:r>
            <a:rPr lang="en-US" dirty="0"/>
            <a:t> </a:t>
          </a:r>
          <a:r>
            <a:rPr lang="en-US" dirty="0" err="1"/>
            <a:t>ramuri</a:t>
          </a:r>
          <a:r>
            <a:rPr lang="en-US" dirty="0"/>
            <a:t> </a:t>
          </a:r>
          <a:r>
            <a:rPr lang="en-US" dirty="0" err="1"/>
            <a:t>industriale</a:t>
          </a:r>
          <a:r>
            <a:rPr lang="ro-MO" dirty="0"/>
            <a:t>:</a:t>
          </a:r>
          <a:endParaRPr lang="ru-RU" dirty="0"/>
        </a:p>
      </dgm:t>
    </dgm:pt>
    <dgm:pt modelId="{35B2520A-60E9-4748-B5B8-A8CCC47C1D76}" type="parTrans" cxnId="{36FA9847-F986-42C3-822C-B40547299F9E}">
      <dgm:prSet/>
      <dgm:spPr/>
      <dgm:t>
        <a:bodyPr/>
        <a:lstStyle/>
        <a:p>
          <a:endParaRPr lang="ru-RU"/>
        </a:p>
      </dgm:t>
    </dgm:pt>
    <dgm:pt modelId="{02178D86-C2AD-4747-AC71-BB67CB3DD9D4}" type="sibTrans" cxnId="{36FA9847-F986-42C3-822C-B40547299F9E}">
      <dgm:prSet/>
      <dgm:spPr/>
      <dgm:t>
        <a:bodyPr/>
        <a:lstStyle/>
        <a:p>
          <a:endParaRPr lang="ru-RU"/>
        </a:p>
      </dgm:t>
    </dgm:pt>
    <dgm:pt modelId="{14D440D7-B98E-49C1-9443-9980F8BC0825}">
      <dgm:prSet phldrT="[Текст]"/>
      <dgm:spPr/>
      <dgm:t>
        <a:bodyPr/>
        <a:lstStyle/>
        <a:p>
          <a:pPr algn="l"/>
          <a:r>
            <a:rPr lang="ro-MO" dirty="0"/>
            <a:t>- </a:t>
          </a:r>
          <a:r>
            <a:rPr lang="en-US" dirty="0" err="1"/>
            <a:t>Cântărirea</a:t>
          </a:r>
          <a:endParaRPr lang="ru-RU" dirty="0"/>
        </a:p>
        <a:p>
          <a:pPr algn="l"/>
          <a:r>
            <a:rPr lang="ro-MO" dirty="0"/>
            <a:t>- </a:t>
          </a:r>
          <a:r>
            <a:rPr lang="en-US" dirty="0" err="1"/>
            <a:t>Dizolvarea</a:t>
          </a:r>
          <a:endParaRPr lang="ru-RU" dirty="0"/>
        </a:p>
        <a:p>
          <a:pPr algn="l"/>
          <a:r>
            <a:rPr lang="ro-MO" dirty="0"/>
            <a:t>- </a:t>
          </a:r>
          <a:r>
            <a:rPr lang="en-US" dirty="0" err="1"/>
            <a:t>Distilarea</a:t>
          </a:r>
          <a:endParaRPr lang="ru-RU" dirty="0"/>
        </a:p>
        <a:p>
          <a:pPr algn="l"/>
          <a:r>
            <a:rPr lang="ro-MO" dirty="0"/>
            <a:t>- </a:t>
          </a:r>
          <a:r>
            <a:rPr lang="en-US" dirty="0" err="1"/>
            <a:t>Pulverizarea</a:t>
          </a:r>
          <a:r>
            <a:rPr lang="ro-MO" dirty="0"/>
            <a:t>, etc.</a:t>
          </a:r>
          <a:endParaRPr lang="ru-RU" dirty="0"/>
        </a:p>
      </dgm:t>
    </dgm:pt>
    <dgm:pt modelId="{CB14B9C6-F976-4BCB-A610-FB72BB96558C}" type="parTrans" cxnId="{63BF27CE-5883-4A2B-8C8C-92F40E0B2059}">
      <dgm:prSet/>
      <dgm:spPr/>
      <dgm:t>
        <a:bodyPr/>
        <a:lstStyle/>
        <a:p>
          <a:endParaRPr lang="ru-RU"/>
        </a:p>
      </dgm:t>
    </dgm:pt>
    <dgm:pt modelId="{87A8536E-C20F-45C0-8910-33840B5F5D78}" type="sibTrans" cxnId="{63BF27CE-5883-4A2B-8C8C-92F40E0B2059}">
      <dgm:prSet/>
      <dgm:spPr/>
      <dgm:t>
        <a:bodyPr/>
        <a:lstStyle/>
        <a:p>
          <a:endParaRPr lang="ru-RU"/>
        </a:p>
      </dgm:t>
    </dgm:pt>
    <dgm:pt modelId="{2A77A268-7512-4EF2-B721-6A626E4B8934}">
      <dgm:prSet phldrT="[Текст]"/>
      <dgm:spPr/>
      <dgm:t>
        <a:bodyPr/>
        <a:lstStyle/>
        <a:p>
          <a:r>
            <a:rPr lang="en-US" b="1" i="1" u="sng" dirty="0" err="1"/>
            <a:t>specifice</a:t>
          </a:r>
          <a:r>
            <a:rPr lang="en-US" b="1" i="1" u="sng" dirty="0"/>
            <a:t>, </a:t>
          </a:r>
          <a:r>
            <a:rPr lang="en-US" dirty="0" err="1"/>
            <a:t>ele</a:t>
          </a:r>
          <a:r>
            <a:rPr lang="en-US" dirty="0"/>
            <a:t> se </a:t>
          </a:r>
          <a:r>
            <a:rPr lang="en-US" dirty="0" err="1"/>
            <a:t>aplică</a:t>
          </a:r>
          <a:r>
            <a:rPr lang="en-US" dirty="0"/>
            <a:t> la </a:t>
          </a:r>
          <a:r>
            <a:rPr lang="en-US" dirty="0" err="1"/>
            <a:t>prepararea</a:t>
          </a:r>
          <a:r>
            <a:rPr lang="en-US" dirty="0"/>
            <a:t> </a:t>
          </a:r>
          <a:r>
            <a:rPr lang="en-US" dirty="0" err="1"/>
            <a:t>unor</a:t>
          </a:r>
          <a:r>
            <a:rPr lang="en-US" dirty="0"/>
            <a:t> </a:t>
          </a:r>
          <a:r>
            <a:rPr lang="en-US" dirty="0" err="1"/>
            <a:t>anumite</a:t>
          </a:r>
          <a:r>
            <a:rPr lang="en-US" dirty="0"/>
            <a:t> </a:t>
          </a:r>
          <a:r>
            <a:rPr lang="en-US" dirty="0" err="1"/>
            <a:t>forme</a:t>
          </a:r>
          <a:r>
            <a:rPr lang="en-US" dirty="0"/>
            <a:t> </a:t>
          </a:r>
          <a:r>
            <a:rPr lang="en-US" dirty="0" err="1"/>
            <a:t>farmaceutice</a:t>
          </a:r>
          <a:r>
            <a:rPr lang="ro-MO" dirty="0"/>
            <a:t>:</a:t>
          </a:r>
          <a:endParaRPr lang="ru-RU" dirty="0"/>
        </a:p>
      </dgm:t>
    </dgm:pt>
    <dgm:pt modelId="{50D22833-2715-4802-BC80-DB1EE7752C8C}" type="parTrans" cxnId="{07638242-5944-4770-A8B2-441BB775E644}">
      <dgm:prSet/>
      <dgm:spPr/>
      <dgm:t>
        <a:bodyPr/>
        <a:lstStyle/>
        <a:p>
          <a:endParaRPr lang="ru-RU"/>
        </a:p>
      </dgm:t>
    </dgm:pt>
    <dgm:pt modelId="{45906951-7CA9-4B81-A370-103444EFE441}" type="sibTrans" cxnId="{07638242-5944-4770-A8B2-441BB775E644}">
      <dgm:prSet/>
      <dgm:spPr/>
      <dgm:t>
        <a:bodyPr/>
        <a:lstStyle/>
        <a:p>
          <a:endParaRPr lang="ru-RU"/>
        </a:p>
      </dgm:t>
    </dgm:pt>
    <dgm:pt modelId="{C39116DA-0E3F-4870-B9C9-AC0AB3CD79C0}">
      <dgm:prSet phldrT="[Текст]"/>
      <dgm:spPr/>
      <dgm:t>
        <a:bodyPr/>
        <a:lstStyle/>
        <a:p>
          <a:pPr algn="l"/>
          <a:r>
            <a:rPr lang="ro-MO" dirty="0"/>
            <a:t>- </a:t>
          </a:r>
          <a:r>
            <a:rPr lang="en-US" dirty="0" err="1"/>
            <a:t>Comprimarea</a:t>
          </a:r>
          <a:r>
            <a:rPr lang="en-US" dirty="0"/>
            <a:t>  </a:t>
          </a:r>
          <a:endParaRPr lang="ru-RU" dirty="0"/>
        </a:p>
        <a:p>
          <a:pPr algn="l"/>
          <a:r>
            <a:rPr lang="ro-MO" dirty="0"/>
            <a:t>- </a:t>
          </a:r>
          <a:r>
            <a:rPr lang="en-US" dirty="0" err="1"/>
            <a:t>Modelarea</a:t>
          </a:r>
          <a:r>
            <a:rPr lang="en-US" dirty="0"/>
            <a:t> </a:t>
          </a:r>
          <a:r>
            <a:rPr lang="en-US" dirty="0" err="1"/>
            <a:t>şi</a:t>
          </a:r>
          <a:r>
            <a:rPr lang="en-US" dirty="0"/>
            <a:t> </a:t>
          </a:r>
          <a:r>
            <a:rPr lang="en-US" dirty="0" err="1"/>
            <a:t>turnarea</a:t>
          </a:r>
          <a:r>
            <a:rPr lang="en-US" dirty="0"/>
            <a:t> </a:t>
          </a:r>
          <a:r>
            <a:rPr lang="en-US" dirty="0" err="1"/>
            <a:t>în</a:t>
          </a:r>
          <a:r>
            <a:rPr lang="en-US" dirty="0"/>
            <a:t> </a:t>
          </a:r>
          <a:r>
            <a:rPr lang="en-US" dirty="0" err="1"/>
            <a:t>forme</a:t>
          </a:r>
          <a:r>
            <a:rPr lang="en-US" dirty="0"/>
            <a:t> a </a:t>
          </a:r>
          <a:r>
            <a:rPr lang="en-US" dirty="0" err="1"/>
            <a:t>supozitoarelor</a:t>
          </a:r>
          <a:endParaRPr lang="ru-RU" dirty="0"/>
        </a:p>
        <a:p>
          <a:pPr algn="l"/>
          <a:r>
            <a:rPr lang="ro-MO" dirty="0"/>
            <a:t>- </a:t>
          </a:r>
          <a:r>
            <a:rPr lang="en-US" dirty="0" err="1"/>
            <a:t>Prepararea</a:t>
          </a:r>
          <a:r>
            <a:rPr lang="en-US" dirty="0"/>
            <a:t> </a:t>
          </a:r>
          <a:r>
            <a:rPr lang="en-US" dirty="0" err="1"/>
            <a:t>medicamentelor</a:t>
          </a:r>
          <a:r>
            <a:rPr lang="en-US" dirty="0"/>
            <a:t> </a:t>
          </a:r>
          <a:r>
            <a:rPr lang="en-US" dirty="0" err="1"/>
            <a:t>injectabile</a:t>
          </a:r>
          <a:r>
            <a:rPr lang="en-US" dirty="0"/>
            <a:t>, etc.</a:t>
          </a:r>
          <a:endParaRPr lang="ru-RU" dirty="0"/>
        </a:p>
      </dgm:t>
    </dgm:pt>
    <dgm:pt modelId="{A89E9E64-CC69-4C12-959C-EE6690B34632}" type="parTrans" cxnId="{C09F084F-96DC-4AB3-8A05-868DF77F97CB}">
      <dgm:prSet/>
      <dgm:spPr/>
      <dgm:t>
        <a:bodyPr/>
        <a:lstStyle/>
        <a:p>
          <a:endParaRPr lang="ru-RU"/>
        </a:p>
      </dgm:t>
    </dgm:pt>
    <dgm:pt modelId="{58C96AF1-A34D-4BC3-AC6F-108BB6CEA7F9}" type="sibTrans" cxnId="{C09F084F-96DC-4AB3-8A05-868DF77F97CB}">
      <dgm:prSet/>
      <dgm:spPr/>
      <dgm:t>
        <a:bodyPr/>
        <a:lstStyle/>
        <a:p>
          <a:endParaRPr lang="ru-RU"/>
        </a:p>
      </dgm:t>
    </dgm:pt>
    <dgm:pt modelId="{6509D839-A43A-4D52-9C2F-547A4CA8036C}" type="pres">
      <dgm:prSet presAssocID="{2C2D4757-4E90-492A-829A-B1EBB8F490EE}" presName="hierChild1" presStyleCnt="0">
        <dgm:presLayoutVars>
          <dgm:chPref val="1"/>
          <dgm:dir/>
          <dgm:animOne val="branch"/>
          <dgm:animLvl val="lvl"/>
          <dgm:resizeHandles/>
        </dgm:presLayoutVars>
      </dgm:prSet>
      <dgm:spPr/>
      <dgm:t>
        <a:bodyPr/>
        <a:lstStyle/>
        <a:p>
          <a:endParaRPr lang="ru-RU"/>
        </a:p>
      </dgm:t>
    </dgm:pt>
    <dgm:pt modelId="{BB8E8216-17A5-42E1-AFD4-AF0444CA9490}" type="pres">
      <dgm:prSet presAssocID="{30292723-7BBE-43BD-98C9-0BE8D948B93B}" presName="hierRoot1" presStyleCnt="0"/>
      <dgm:spPr/>
    </dgm:pt>
    <dgm:pt modelId="{DF7DA2C1-CC2A-43B4-A036-76E622C2CCD9}" type="pres">
      <dgm:prSet presAssocID="{30292723-7BBE-43BD-98C9-0BE8D948B93B}" presName="composite" presStyleCnt="0"/>
      <dgm:spPr/>
    </dgm:pt>
    <dgm:pt modelId="{9C7F4CF1-3D6F-4B15-A41E-BF0578766AA5}" type="pres">
      <dgm:prSet presAssocID="{30292723-7BBE-43BD-98C9-0BE8D948B93B}" presName="background" presStyleLbl="node0" presStyleIdx="0" presStyleCnt="1"/>
      <dgm:spPr/>
    </dgm:pt>
    <dgm:pt modelId="{52B988D2-0882-46CF-9815-8E43370BE898}" type="pres">
      <dgm:prSet presAssocID="{30292723-7BBE-43BD-98C9-0BE8D948B93B}" presName="text" presStyleLbl="fgAcc0" presStyleIdx="0" presStyleCnt="1" custScaleY="40644">
        <dgm:presLayoutVars>
          <dgm:chPref val="3"/>
        </dgm:presLayoutVars>
      </dgm:prSet>
      <dgm:spPr/>
      <dgm:t>
        <a:bodyPr/>
        <a:lstStyle/>
        <a:p>
          <a:endParaRPr lang="ru-RU"/>
        </a:p>
      </dgm:t>
    </dgm:pt>
    <dgm:pt modelId="{10A6E31D-B689-4496-84A7-D8836AA4274A}" type="pres">
      <dgm:prSet presAssocID="{30292723-7BBE-43BD-98C9-0BE8D948B93B}" presName="hierChild2" presStyleCnt="0"/>
      <dgm:spPr/>
    </dgm:pt>
    <dgm:pt modelId="{B5DE9B58-A51D-491F-A73B-F5546B4154DC}" type="pres">
      <dgm:prSet presAssocID="{35B2520A-60E9-4748-B5B8-A8CCC47C1D76}" presName="Name10" presStyleLbl="parChTrans1D2" presStyleIdx="0" presStyleCnt="2"/>
      <dgm:spPr/>
      <dgm:t>
        <a:bodyPr/>
        <a:lstStyle/>
        <a:p>
          <a:endParaRPr lang="ru-RU"/>
        </a:p>
      </dgm:t>
    </dgm:pt>
    <dgm:pt modelId="{FF0A7EA7-6D84-4086-96FF-7CD7B9B03189}" type="pres">
      <dgm:prSet presAssocID="{511C90A4-D7EF-4CC1-8585-826FCAE009E7}" presName="hierRoot2" presStyleCnt="0"/>
      <dgm:spPr/>
    </dgm:pt>
    <dgm:pt modelId="{43511E41-4AD1-4398-A65E-C1FC4B975893}" type="pres">
      <dgm:prSet presAssocID="{511C90A4-D7EF-4CC1-8585-826FCAE009E7}" presName="composite2" presStyleCnt="0"/>
      <dgm:spPr/>
    </dgm:pt>
    <dgm:pt modelId="{07BBEFD9-5C77-48B1-99F8-3ED108541E69}" type="pres">
      <dgm:prSet presAssocID="{511C90A4-D7EF-4CC1-8585-826FCAE009E7}" presName="background2" presStyleLbl="node2" presStyleIdx="0" presStyleCnt="2"/>
      <dgm:spPr/>
    </dgm:pt>
    <dgm:pt modelId="{D7441CCD-C29B-4160-916C-47DBD713099B}" type="pres">
      <dgm:prSet presAssocID="{511C90A4-D7EF-4CC1-8585-826FCAE009E7}" presName="text2" presStyleLbl="fgAcc2" presStyleIdx="0" presStyleCnt="2" custScaleX="212160">
        <dgm:presLayoutVars>
          <dgm:chPref val="3"/>
        </dgm:presLayoutVars>
      </dgm:prSet>
      <dgm:spPr/>
      <dgm:t>
        <a:bodyPr/>
        <a:lstStyle/>
        <a:p>
          <a:endParaRPr lang="ru-RU"/>
        </a:p>
      </dgm:t>
    </dgm:pt>
    <dgm:pt modelId="{F3D9ED63-575E-4194-BC0C-29FD218BA97F}" type="pres">
      <dgm:prSet presAssocID="{511C90A4-D7EF-4CC1-8585-826FCAE009E7}" presName="hierChild3" presStyleCnt="0"/>
      <dgm:spPr/>
    </dgm:pt>
    <dgm:pt modelId="{CDACAAA3-59E2-4A09-9F70-B352AFACC224}" type="pres">
      <dgm:prSet presAssocID="{CB14B9C6-F976-4BCB-A610-FB72BB96558C}" presName="Name17" presStyleLbl="parChTrans1D3" presStyleIdx="0" presStyleCnt="2"/>
      <dgm:spPr/>
      <dgm:t>
        <a:bodyPr/>
        <a:lstStyle/>
        <a:p>
          <a:endParaRPr lang="ru-RU"/>
        </a:p>
      </dgm:t>
    </dgm:pt>
    <dgm:pt modelId="{1281C841-4720-4D7A-AD31-4A240BECA66A}" type="pres">
      <dgm:prSet presAssocID="{14D440D7-B98E-49C1-9443-9980F8BC0825}" presName="hierRoot3" presStyleCnt="0"/>
      <dgm:spPr/>
    </dgm:pt>
    <dgm:pt modelId="{69BE9DE6-E36A-4882-9857-6F330DC84E2B}" type="pres">
      <dgm:prSet presAssocID="{14D440D7-B98E-49C1-9443-9980F8BC0825}" presName="composite3" presStyleCnt="0"/>
      <dgm:spPr/>
    </dgm:pt>
    <dgm:pt modelId="{908D50C2-8955-4BDA-81B0-12C4728D6969}" type="pres">
      <dgm:prSet presAssocID="{14D440D7-B98E-49C1-9443-9980F8BC0825}" presName="background3" presStyleLbl="node3" presStyleIdx="0" presStyleCnt="2"/>
      <dgm:spPr/>
    </dgm:pt>
    <dgm:pt modelId="{C7BBFF54-2AB5-4013-8722-636D365F4151}" type="pres">
      <dgm:prSet presAssocID="{14D440D7-B98E-49C1-9443-9980F8BC0825}" presName="text3" presStyleLbl="fgAcc3" presStyleIdx="0" presStyleCnt="2" custScaleX="165349" custScaleY="197706">
        <dgm:presLayoutVars>
          <dgm:chPref val="3"/>
        </dgm:presLayoutVars>
      </dgm:prSet>
      <dgm:spPr/>
      <dgm:t>
        <a:bodyPr/>
        <a:lstStyle/>
        <a:p>
          <a:endParaRPr lang="ru-RU"/>
        </a:p>
      </dgm:t>
    </dgm:pt>
    <dgm:pt modelId="{43272202-AF8D-45BA-81B0-49EB86FE5480}" type="pres">
      <dgm:prSet presAssocID="{14D440D7-B98E-49C1-9443-9980F8BC0825}" presName="hierChild4" presStyleCnt="0"/>
      <dgm:spPr/>
    </dgm:pt>
    <dgm:pt modelId="{A12249AD-4FD6-40E9-A134-0F247885D359}" type="pres">
      <dgm:prSet presAssocID="{50D22833-2715-4802-BC80-DB1EE7752C8C}" presName="Name10" presStyleLbl="parChTrans1D2" presStyleIdx="1" presStyleCnt="2"/>
      <dgm:spPr/>
      <dgm:t>
        <a:bodyPr/>
        <a:lstStyle/>
        <a:p>
          <a:endParaRPr lang="ru-RU"/>
        </a:p>
      </dgm:t>
    </dgm:pt>
    <dgm:pt modelId="{CA7B7B4C-FF2F-48E2-A5FB-AEA6BA502D86}" type="pres">
      <dgm:prSet presAssocID="{2A77A268-7512-4EF2-B721-6A626E4B8934}" presName="hierRoot2" presStyleCnt="0"/>
      <dgm:spPr/>
    </dgm:pt>
    <dgm:pt modelId="{9B0384FD-E039-43B3-B62A-AA2680FB02A8}" type="pres">
      <dgm:prSet presAssocID="{2A77A268-7512-4EF2-B721-6A626E4B8934}" presName="composite2" presStyleCnt="0"/>
      <dgm:spPr/>
    </dgm:pt>
    <dgm:pt modelId="{9D3A6D87-0AF0-40E2-9365-ECE65C2F583B}" type="pres">
      <dgm:prSet presAssocID="{2A77A268-7512-4EF2-B721-6A626E4B8934}" presName="background2" presStyleLbl="node2" presStyleIdx="1" presStyleCnt="2"/>
      <dgm:spPr/>
    </dgm:pt>
    <dgm:pt modelId="{A3EA8E63-E586-4831-BC39-1292A7CDA03B}" type="pres">
      <dgm:prSet presAssocID="{2A77A268-7512-4EF2-B721-6A626E4B8934}" presName="text2" presStyleLbl="fgAcc2" presStyleIdx="1" presStyleCnt="2" custScaleX="206404">
        <dgm:presLayoutVars>
          <dgm:chPref val="3"/>
        </dgm:presLayoutVars>
      </dgm:prSet>
      <dgm:spPr/>
      <dgm:t>
        <a:bodyPr/>
        <a:lstStyle/>
        <a:p>
          <a:endParaRPr lang="ru-RU"/>
        </a:p>
      </dgm:t>
    </dgm:pt>
    <dgm:pt modelId="{C4AE675E-9FDE-4FCE-A0CD-921828A465C6}" type="pres">
      <dgm:prSet presAssocID="{2A77A268-7512-4EF2-B721-6A626E4B8934}" presName="hierChild3" presStyleCnt="0"/>
      <dgm:spPr/>
    </dgm:pt>
    <dgm:pt modelId="{6F1B1892-B15A-43C7-87BF-3A4B806806A6}" type="pres">
      <dgm:prSet presAssocID="{A89E9E64-CC69-4C12-959C-EE6690B34632}" presName="Name17" presStyleLbl="parChTrans1D3" presStyleIdx="1" presStyleCnt="2"/>
      <dgm:spPr/>
      <dgm:t>
        <a:bodyPr/>
        <a:lstStyle/>
        <a:p>
          <a:endParaRPr lang="ru-RU"/>
        </a:p>
      </dgm:t>
    </dgm:pt>
    <dgm:pt modelId="{BB1324FB-8A8A-4D98-9734-6595A8190442}" type="pres">
      <dgm:prSet presAssocID="{C39116DA-0E3F-4870-B9C9-AC0AB3CD79C0}" presName="hierRoot3" presStyleCnt="0"/>
      <dgm:spPr/>
    </dgm:pt>
    <dgm:pt modelId="{07137AAF-68A0-43BB-A2AC-264DD3ED2C54}" type="pres">
      <dgm:prSet presAssocID="{C39116DA-0E3F-4870-B9C9-AC0AB3CD79C0}" presName="composite3" presStyleCnt="0"/>
      <dgm:spPr/>
    </dgm:pt>
    <dgm:pt modelId="{56CB7234-1ACF-4A5B-8D96-AF5F39D35A46}" type="pres">
      <dgm:prSet presAssocID="{C39116DA-0E3F-4870-B9C9-AC0AB3CD79C0}" presName="background3" presStyleLbl="node3" presStyleIdx="1" presStyleCnt="2"/>
      <dgm:spPr/>
    </dgm:pt>
    <dgm:pt modelId="{498FCB73-8C64-4005-9814-0BF0C1A17D5C}" type="pres">
      <dgm:prSet presAssocID="{C39116DA-0E3F-4870-B9C9-AC0AB3CD79C0}" presName="text3" presStyleLbl="fgAcc3" presStyleIdx="1" presStyleCnt="2" custScaleX="187993" custScaleY="197196">
        <dgm:presLayoutVars>
          <dgm:chPref val="3"/>
        </dgm:presLayoutVars>
      </dgm:prSet>
      <dgm:spPr/>
      <dgm:t>
        <a:bodyPr/>
        <a:lstStyle/>
        <a:p>
          <a:endParaRPr lang="ru-RU"/>
        </a:p>
      </dgm:t>
    </dgm:pt>
    <dgm:pt modelId="{257DC382-847B-4A70-9645-D35CB0AAE466}" type="pres">
      <dgm:prSet presAssocID="{C39116DA-0E3F-4870-B9C9-AC0AB3CD79C0}" presName="hierChild4" presStyleCnt="0"/>
      <dgm:spPr/>
    </dgm:pt>
  </dgm:ptLst>
  <dgm:cxnLst>
    <dgm:cxn modelId="{1B77753C-8047-425C-9C9B-67F92A70C7A1}" type="presOf" srcId="{2C2D4757-4E90-492A-829A-B1EBB8F490EE}" destId="{6509D839-A43A-4D52-9C2F-547A4CA8036C}" srcOrd="0" destOrd="0" presId="urn:microsoft.com/office/officeart/2005/8/layout/hierarchy1"/>
    <dgm:cxn modelId="{4BBBBB12-B226-4100-91E1-734E90293834}" type="presOf" srcId="{511C90A4-D7EF-4CC1-8585-826FCAE009E7}" destId="{D7441CCD-C29B-4160-916C-47DBD713099B}" srcOrd="0" destOrd="0" presId="urn:microsoft.com/office/officeart/2005/8/layout/hierarchy1"/>
    <dgm:cxn modelId="{E3DF82A0-A164-4E6A-8540-0F9DDCC7CEA5}" type="presOf" srcId="{14D440D7-B98E-49C1-9443-9980F8BC0825}" destId="{C7BBFF54-2AB5-4013-8722-636D365F4151}" srcOrd="0" destOrd="0" presId="urn:microsoft.com/office/officeart/2005/8/layout/hierarchy1"/>
    <dgm:cxn modelId="{4BD750D2-ACBD-42B6-9F09-D31B8E87ABDF}" type="presOf" srcId="{30292723-7BBE-43BD-98C9-0BE8D948B93B}" destId="{52B988D2-0882-46CF-9815-8E43370BE898}" srcOrd="0" destOrd="0" presId="urn:microsoft.com/office/officeart/2005/8/layout/hierarchy1"/>
    <dgm:cxn modelId="{63BF27CE-5883-4A2B-8C8C-92F40E0B2059}" srcId="{511C90A4-D7EF-4CC1-8585-826FCAE009E7}" destId="{14D440D7-B98E-49C1-9443-9980F8BC0825}" srcOrd="0" destOrd="0" parTransId="{CB14B9C6-F976-4BCB-A610-FB72BB96558C}" sibTransId="{87A8536E-C20F-45C0-8910-33840B5F5D78}"/>
    <dgm:cxn modelId="{07638242-5944-4770-A8B2-441BB775E644}" srcId="{30292723-7BBE-43BD-98C9-0BE8D948B93B}" destId="{2A77A268-7512-4EF2-B721-6A626E4B8934}" srcOrd="1" destOrd="0" parTransId="{50D22833-2715-4802-BC80-DB1EE7752C8C}" sibTransId="{45906951-7CA9-4B81-A370-103444EFE441}"/>
    <dgm:cxn modelId="{2F00CB44-99A2-4BF7-90F0-0DEDD46435B7}" type="presOf" srcId="{2A77A268-7512-4EF2-B721-6A626E4B8934}" destId="{A3EA8E63-E586-4831-BC39-1292A7CDA03B}" srcOrd="0" destOrd="0" presId="urn:microsoft.com/office/officeart/2005/8/layout/hierarchy1"/>
    <dgm:cxn modelId="{DC68205D-6DE1-4CF1-96C6-472394FBB47B}" type="presOf" srcId="{CB14B9C6-F976-4BCB-A610-FB72BB96558C}" destId="{CDACAAA3-59E2-4A09-9F70-B352AFACC224}" srcOrd="0" destOrd="0" presId="urn:microsoft.com/office/officeart/2005/8/layout/hierarchy1"/>
    <dgm:cxn modelId="{1019B23E-938F-4434-814A-1FB28C36AA3E}" type="presOf" srcId="{35B2520A-60E9-4748-B5B8-A8CCC47C1D76}" destId="{B5DE9B58-A51D-491F-A73B-F5546B4154DC}" srcOrd="0" destOrd="0" presId="urn:microsoft.com/office/officeart/2005/8/layout/hierarchy1"/>
    <dgm:cxn modelId="{C09F084F-96DC-4AB3-8A05-868DF77F97CB}" srcId="{2A77A268-7512-4EF2-B721-6A626E4B8934}" destId="{C39116DA-0E3F-4870-B9C9-AC0AB3CD79C0}" srcOrd="0" destOrd="0" parTransId="{A89E9E64-CC69-4C12-959C-EE6690B34632}" sibTransId="{58C96AF1-A34D-4BC3-AC6F-108BB6CEA7F9}"/>
    <dgm:cxn modelId="{3BAB9AA3-698E-4FB6-87DB-9FDA87F5943A}" type="presOf" srcId="{C39116DA-0E3F-4870-B9C9-AC0AB3CD79C0}" destId="{498FCB73-8C64-4005-9814-0BF0C1A17D5C}" srcOrd="0" destOrd="0" presId="urn:microsoft.com/office/officeart/2005/8/layout/hierarchy1"/>
    <dgm:cxn modelId="{36FA9847-F986-42C3-822C-B40547299F9E}" srcId="{30292723-7BBE-43BD-98C9-0BE8D948B93B}" destId="{511C90A4-D7EF-4CC1-8585-826FCAE009E7}" srcOrd="0" destOrd="0" parTransId="{35B2520A-60E9-4748-B5B8-A8CCC47C1D76}" sibTransId="{02178D86-C2AD-4747-AC71-BB67CB3DD9D4}"/>
    <dgm:cxn modelId="{CE405632-119E-40ED-BA65-4631FC21252F}" srcId="{2C2D4757-4E90-492A-829A-B1EBB8F490EE}" destId="{30292723-7BBE-43BD-98C9-0BE8D948B93B}" srcOrd="0" destOrd="0" parTransId="{65FE7590-568D-42E2-AD01-2E2F4BB178BA}" sibTransId="{AAEE3BDE-5A28-4641-97DB-4A098253016D}"/>
    <dgm:cxn modelId="{08F8043D-577A-4099-A834-AB0CA61AD391}" type="presOf" srcId="{50D22833-2715-4802-BC80-DB1EE7752C8C}" destId="{A12249AD-4FD6-40E9-A134-0F247885D359}" srcOrd="0" destOrd="0" presId="urn:microsoft.com/office/officeart/2005/8/layout/hierarchy1"/>
    <dgm:cxn modelId="{C2DB7E15-D246-4A7F-BD21-2939CE0B0040}" type="presOf" srcId="{A89E9E64-CC69-4C12-959C-EE6690B34632}" destId="{6F1B1892-B15A-43C7-87BF-3A4B806806A6}" srcOrd="0" destOrd="0" presId="urn:microsoft.com/office/officeart/2005/8/layout/hierarchy1"/>
    <dgm:cxn modelId="{E43440AD-70BC-4937-95A3-F5111B8CDF77}" type="presParOf" srcId="{6509D839-A43A-4D52-9C2F-547A4CA8036C}" destId="{BB8E8216-17A5-42E1-AFD4-AF0444CA9490}" srcOrd="0" destOrd="0" presId="urn:microsoft.com/office/officeart/2005/8/layout/hierarchy1"/>
    <dgm:cxn modelId="{95A50A4E-BE38-4803-A974-715782F825AE}" type="presParOf" srcId="{BB8E8216-17A5-42E1-AFD4-AF0444CA9490}" destId="{DF7DA2C1-CC2A-43B4-A036-76E622C2CCD9}" srcOrd="0" destOrd="0" presId="urn:microsoft.com/office/officeart/2005/8/layout/hierarchy1"/>
    <dgm:cxn modelId="{34C5A8B4-74BC-4AC2-BCB3-C44007261BAD}" type="presParOf" srcId="{DF7DA2C1-CC2A-43B4-A036-76E622C2CCD9}" destId="{9C7F4CF1-3D6F-4B15-A41E-BF0578766AA5}" srcOrd="0" destOrd="0" presId="urn:microsoft.com/office/officeart/2005/8/layout/hierarchy1"/>
    <dgm:cxn modelId="{36B13682-36D5-4235-9B0D-85F8FD1FBBF2}" type="presParOf" srcId="{DF7DA2C1-CC2A-43B4-A036-76E622C2CCD9}" destId="{52B988D2-0882-46CF-9815-8E43370BE898}" srcOrd="1" destOrd="0" presId="urn:microsoft.com/office/officeart/2005/8/layout/hierarchy1"/>
    <dgm:cxn modelId="{A1B26768-E92E-4B71-859D-F291A9DB899E}" type="presParOf" srcId="{BB8E8216-17A5-42E1-AFD4-AF0444CA9490}" destId="{10A6E31D-B689-4496-84A7-D8836AA4274A}" srcOrd="1" destOrd="0" presId="urn:microsoft.com/office/officeart/2005/8/layout/hierarchy1"/>
    <dgm:cxn modelId="{AB5269DC-C4A4-4F1B-99A4-20DB386F7503}" type="presParOf" srcId="{10A6E31D-B689-4496-84A7-D8836AA4274A}" destId="{B5DE9B58-A51D-491F-A73B-F5546B4154DC}" srcOrd="0" destOrd="0" presId="urn:microsoft.com/office/officeart/2005/8/layout/hierarchy1"/>
    <dgm:cxn modelId="{A8EB381A-2041-4F6A-A4D9-C75B36F4E65E}" type="presParOf" srcId="{10A6E31D-B689-4496-84A7-D8836AA4274A}" destId="{FF0A7EA7-6D84-4086-96FF-7CD7B9B03189}" srcOrd="1" destOrd="0" presId="urn:microsoft.com/office/officeart/2005/8/layout/hierarchy1"/>
    <dgm:cxn modelId="{99AF8FB0-3BD0-40EF-8252-40CBF3FCC52A}" type="presParOf" srcId="{FF0A7EA7-6D84-4086-96FF-7CD7B9B03189}" destId="{43511E41-4AD1-4398-A65E-C1FC4B975893}" srcOrd="0" destOrd="0" presId="urn:microsoft.com/office/officeart/2005/8/layout/hierarchy1"/>
    <dgm:cxn modelId="{AAA84849-9AC0-49A3-945E-CC3F2BD0ECFF}" type="presParOf" srcId="{43511E41-4AD1-4398-A65E-C1FC4B975893}" destId="{07BBEFD9-5C77-48B1-99F8-3ED108541E69}" srcOrd="0" destOrd="0" presId="urn:microsoft.com/office/officeart/2005/8/layout/hierarchy1"/>
    <dgm:cxn modelId="{1352510D-D6B5-4C45-92C7-C54059996556}" type="presParOf" srcId="{43511E41-4AD1-4398-A65E-C1FC4B975893}" destId="{D7441CCD-C29B-4160-916C-47DBD713099B}" srcOrd="1" destOrd="0" presId="urn:microsoft.com/office/officeart/2005/8/layout/hierarchy1"/>
    <dgm:cxn modelId="{6FBFCC56-CEC6-4563-B82D-8BE6A3A93262}" type="presParOf" srcId="{FF0A7EA7-6D84-4086-96FF-7CD7B9B03189}" destId="{F3D9ED63-575E-4194-BC0C-29FD218BA97F}" srcOrd="1" destOrd="0" presId="urn:microsoft.com/office/officeart/2005/8/layout/hierarchy1"/>
    <dgm:cxn modelId="{F18CB2B4-521A-428F-9A7A-2CD6EE0A3865}" type="presParOf" srcId="{F3D9ED63-575E-4194-BC0C-29FD218BA97F}" destId="{CDACAAA3-59E2-4A09-9F70-B352AFACC224}" srcOrd="0" destOrd="0" presId="urn:microsoft.com/office/officeart/2005/8/layout/hierarchy1"/>
    <dgm:cxn modelId="{40FFB5C7-EB3F-4E08-BFE9-A5967761535A}" type="presParOf" srcId="{F3D9ED63-575E-4194-BC0C-29FD218BA97F}" destId="{1281C841-4720-4D7A-AD31-4A240BECA66A}" srcOrd="1" destOrd="0" presId="urn:microsoft.com/office/officeart/2005/8/layout/hierarchy1"/>
    <dgm:cxn modelId="{1231EE80-9CBC-4057-945E-3D8CBBDB2F73}" type="presParOf" srcId="{1281C841-4720-4D7A-AD31-4A240BECA66A}" destId="{69BE9DE6-E36A-4882-9857-6F330DC84E2B}" srcOrd="0" destOrd="0" presId="urn:microsoft.com/office/officeart/2005/8/layout/hierarchy1"/>
    <dgm:cxn modelId="{59F48A77-53FC-4907-A5C0-F34985C564D6}" type="presParOf" srcId="{69BE9DE6-E36A-4882-9857-6F330DC84E2B}" destId="{908D50C2-8955-4BDA-81B0-12C4728D6969}" srcOrd="0" destOrd="0" presId="urn:microsoft.com/office/officeart/2005/8/layout/hierarchy1"/>
    <dgm:cxn modelId="{83DFF6C5-305D-4E0B-942C-EA45CCA77B10}" type="presParOf" srcId="{69BE9DE6-E36A-4882-9857-6F330DC84E2B}" destId="{C7BBFF54-2AB5-4013-8722-636D365F4151}" srcOrd="1" destOrd="0" presId="urn:microsoft.com/office/officeart/2005/8/layout/hierarchy1"/>
    <dgm:cxn modelId="{8E6F5676-BBBD-4629-9721-ACBE2EBBD1B2}" type="presParOf" srcId="{1281C841-4720-4D7A-AD31-4A240BECA66A}" destId="{43272202-AF8D-45BA-81B0-49EB86FE5480}" srcOrd="1" destOrd="0" presId="urn:microsoft.com/office/officeart/2005/8/layout/hierarchy1"/>
    <dgm:cxn modelId="{EB66095B-5396-49F5-B981-77AF8DD13A15}" type="presParOf" srcId="{10A6E31D-B689-4496-84A7-D8836AA4274A}" destId="{A12249AD-4FD6-40E9-A134-0F247885D359}" srcOrd="2" destOrd="0" presId="urn:microsoft.com/office/officeart/2005/8/layout/hierarchy1"/>
    <dgm:cxn modelId="{41364580-3907-4EBC-ACC7-1DFD860D25EC}" type="presParOf" srcId="{10A6E31D-B689-4496-84A7-D8836AA4274A}" destId="{CA7B7B4C-FF2F-48E2-A5FB-AEA6BA502D86}" srcOrd="3" destOrd="0" presId="urn:microsoft.com/office/officeart/2005/8/layout/hierarchy1"/>
    <dgm:cxn modelId="{84279636-8A55-43DC-9E50-7539BB92CF6A}" type="presParOf" srcId="{CA7B7B4C-FF2F-48E2-A5FB-AEA6BA502D86}" destId="{9B0384FD-E039-43B3-B62A-AA2680FB02A8}" srcOrd="0" destOrd="0" presId="urn:microsoft.com/office/officeart/2005/8/layout/hierarchy1"/>
    <dgm:cxn modelId="{92D3CBFE-74D7-416C-98B0-104BF68BBF00}" type="presParOf" srcId="{9B0384FD-E039-43B3-B62A-AA2680FB02A8}" destId="{9D3A6D87-0AF0-40E2-9365-ECE65C2F583B}" srcOrd="0" destOrd="0" presId="urn:microsoft.com/office/officeart/2005/8/layout/hierarchy1"/>
    <dgm:cxn modelId="{8B8C7C13-A144-4693-8D09-7F5B23FB7E17}" type="presParOf" srcId="{9B0384FD-E039-43B3-B62A-AA2680FB02A8}" destId="{A3EA8E63-E586-4831-BC39-1292A7CDA03B}" srcOrd="1" destOrd="0" presId="urn:microsoft.com/office/officeart/2005/8/layout/hierarchy1"/>
    <dgm:cxn modelId="{D89CD601-D124-4F8E-852D-B6AA9703A779}" type="presParOf" srcId="{CA7B7B4C-FF2F-48E2-A5FB-AEA6BA502D86}" destId="{C4AE675E-9FDE-4FCE-A0CD-921828A465C6}" srcOrd="1" destOrd="0" presId="urn:microsoft.com/office/officeart/2005/8/layout/hierarchy1"/>
    <dgm:cxn modelId="{13839F1A-7529-4FAB-9C9D-ACBBF4216363}" type="presParOf" srcId="{C4AE675E-9FDE-4FCE-A0CD-921828A465C6}" destId="{6F1B1892-B15A-43C7-87BF-3A4B806806A6}" srcOrd="0" destOrd="0" presId="urn:microsoft.com/office/officeart/2005/8/layout/hierarchy1"/>
    <dgm:cxn modelId="{53A6C69E-4D2F-4AB8-B118-D91A22AD2E98}" type="presParOf" srcId="{C4AE675E-9FDE-4FCE-A0CD-921828A465C6}" destId="{BB1324FB-8A8A-4D98-9734-6595A8190442}" srcOrd="1" destOrd="0" presId="urn:microsoft.com/office/officeart/2005/8/layout/hierarchy1"/>
    <dgm:cxn modelId="{0A4D1C4F-8B0A-47A6-99C4-7D23AC7F8BCD}" type="presParOf" srcId="{BB1324FB-8A8A-4D98-9734-6595A8190442}" destId="{07137AAF-68A0-43BB-A2AC-264DD3ED2C54}" srcOrd="0" destOrd="0" presId="urn:microsoft.com/office/officeart/2005/8/layout/hierarchy1"/>
    <dgm:cxn modelId="{DEEA5AE0-CD3C-42AE-B04B-B137821235D4}" type="presParOf" srcId="{07137AAF-68A0-43BB-A2AC-264DD3ED2C54}" destId="{56CB7234-1ACF-4A5B-8D96-AF5F39D35A46}" srcOrd="0" destOrd="0" presId="urn:microsoft.com/office/officeart/2005/8/layout/hierarchy1"/>
    <dgm:cxn modelId="{F275533C-054E-4331-8726-B7EC9CC1B61E}" type="presParOf" srcId="{07137AAF-68A0-43BB-A2AC-264DD3ED2C54}" destId="{498FCB73-8C64-4005-9814-0BF0C1A17D5C}" srcOrd="1" destOrd="0" presId="urn:microsoft.com/office/officeart/2005/8/layout/hierarchy1"/>
    <dgm:cxn modelId="{36635C1B-2067-446B-9ACB-D118BBAA3F1C}" type="presParOf" srcId="{BB1324FB-8A8A-4D98-9734-6595A8190442}" destId="{257DC382-847B-4A70-9645-D35CB0AAE46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5C796F-44B8-4259-9089-876825DAC4A8}"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ru-RU"/>
        </a:p>
      </dgm:t>
    </dgm:pt>
    <dgm:pt modelId="{E511CC10-C737-4312-AAD8-D42FB4A58076}">
      <dgm:prSet phldrT="[Текст]" custT="1"/>
      <dgm:spPr/>
      <dgm:t>
        <a:bodyPr/>
        <a:lstStyle/>
        <a:p>
          <a:pPr algn="ctr"/>
          <a:r>
            <a:rPr lang="en-US" sz="2400" b="1" dirty="0" err="1"/>
            <a:t>Medicamente</a:t>
          </a:r>
          <a:r>
            <a:rPr lang="en-US" sz="2400" b="1" dirty="0"/>
            <a:t> </a:t>
          </a:r>
          <a:endParaRPr lang="ru-RU" sz="2400" b="1" dirty="0"/>
        </a:p>
      </dgm:t>
    </dgm:pt>
    <dgm:pt modelId="{996FB4D5-738D-40A5-A85E-351AEAEA3527}" type="parTrans" cxnId="{B56B254F-6DC9-4D9A-B1FD-D8C38DED6FA8}">
      <dgm:prSet/>
      <dgm:spPr/>
      <dgm:t>
        <a:bodyPr/>
        <a:lstStyle/>
        <a:p>
          <a:pPr algn="ctr"/>
          <a:endParaRPr lang="ru-RU" sz="2400" b="1"/>
        </a:p>
      </dgm:t>
    </dgm:pt>
    <dgm:pt modelId="{8429FF37-9229-4100-B5E0-F40D93FEFBD4}" type="sibTrans" cxnId="{B56B254F-6DC9-4D9A-B1FD-D8C38DED6FA8}">
      <dgm:prSet/>
      <dgm:spPr/>
      <dgm:t>
        <a:bodyPr/>
        <a:lstStyle/>
        <a:p>
          <a:pPr algn="ctr"/>
          <a:endParaRPr lang="ru-RU" sz="2400" b="1"/>
        </a:p>
      </dgm:t>
    </dgm:pt>
    <dgm:pt modelId="{34115841-4C41-4B0F-A813-53EE956A205A}">
      <dgm:prSet phldrT="[Текст]" custT="1"/>
      <dgm:spPr/>
      <dgm:t>
        <a:bodyPr/>
        <a:lstStyle/>
        <a:p>
          <a:pPr algn="ctr"/>
          <a:r>
            <a:rPr lang="en-US" sz="2400" b="1" dirty="0" err="1"/>
            <a:t>Gazoase</a:t>
          </a:r>
          <a:r>
            <a:rPr lang="en-US" sz="2400" b="1" dirty="0"/>
            <a:t> </a:t>
          </a:r>
          <a:endParaRPr lang="ru-RU" sz="2400" b="1" dirty="0"/>
        </a:p>
      </dgm:t>
    </dgm:pt>
    <dgm:pt modelId="{0DA6920D-1EB1-461D-B5BC-A39FC823A351}" type="parTrans" cxnId="{4E054764-0BE4-48FF-8B2D-6C32D2A1ADBC}">
      <dgm:prSet/>
      <dgm:spPr/>
      <dgm:t>
        <a:bodyPr/>
        <a:lstStyle/>
        <a:p>
          <a:pPr algn="ctr"/>
          <a:endParaRPr lang="ru-RU" sz="2400" b="1"/>
        </a:p>
      </dgm:t>
    </dgm:pt>
    <dgm:pt modelId="{2778BAF9-0280-4E65-8AFC-735BCAD0D09D}" type="sibTrans" cxnId="{4E054764-0BE4-48FF-8B2D-6C32D2A1ADBC}">
      <dgm:prSet/>
      <dgm:spPr/>
      <dgm:t>
        <a:bodyPr/>
        <a:lstStyle/>
        <a:p>
          <a:pPr algn="ctr"/>
          <a:endParaRPr lang="ru-RU" sz="2400" b="1"/>
        </a:p>
      </dgm:t>
    </dgm:pt>
    <dgm:pt modelId="{3BD7E211-61A3-4D23-A8D5-0CB707696AD5}">
      <dgm:prSet phldrT="[Текст]" custT="1"/>
      <dgm:spPr/>
      <dgm:t>
        <a:bodyPr/>
        <a:lstStyle/>
        <a:p>
          <a:pPr algn="ctr"/>
          <a:r>
            <a:rPr lang="en-US" sz="2400" b="1" dirty="0" err="1"/>
            <a:t>Semisolide</a:t>
          </a:r>
          <a:r>
            <a:rPr lang="en-US" sz="2400" b="1" dirty="0"/>
            <a:t> </a:t>
          </a:r>
          <a:endParaRPr lang="ru-RU" sz="2400" b="1" dirty="0"/>
        </a:p>
      </dgm:t>
    </dgm:pt>
    <dgm:pt modelId="{DD4F4EC2-A9D6-44C9-89DD-8F1D15BAFD31}" type="parTrans" cxnId="{445A9E59-00CC-443E-9DCD-03265918589D}">
      <dgm:prSet/>
      <dgm:spPr/>
      <dgm:t>
        <a:bodyPr/>
        <a:lstStyle/>
        <a:p>
          <a:pPr algn="ctr"/>
          <a:endParaRPr lang="ru-RU" sz="2400" b="1"/>
        </a:p>
      </dgm:t>
    </dgm:pt>
    <dgm:pt modelId="{A1AACE8A-48A3-42DB-A8A1-70CE54D0A295}" type="sibTrans" cxnId="{445A9E59-00CC-443E-9DCD-03265918589D}">
      <dgm:prSet/>
      <dgm:spPr/>
      <dgm:t>
        <a:bodyPr/>
        <a:lstStyle/>
        <a:p>
          <a:pPr algn="ctr"/>
          <a:endParaRPr lang="ru-RU" sz="2400" b="1"/>
        </a:p>
      </dgm:t>
    </dgm:pt>
    <dgm:pt modelId="{D431CCFA-2D1C-4F4C-9314-9A75C818642F}">
      <dgm:prSet phldrT="[Текст]" custT="1"/>
      <dgm:spPr/>
      <dgm:t>
        <a:bodyPr/>
        <a:lstStyle/>
        <a:p>
          <a:pPr algn="ctr"/>
          <a:endParaRPr lang="ru-RU" sz="2400" b="1" dirty="0"/>
        </a:p>
      </dgm:t>
    </dgm:pt>
    <dgm:pt modelId="{252ACC38-3931-4E32-B23A-7A53D53D0F44}" type="parTrans" cxnId="{08246215-600F-4701-969B-D08DD5186F3E}">
      <dgm:prSet/>
      <dgm:spPr/>
      <dgm:t>
        <a:bodyPr/>
        <a:lstStyle/>
        <a:p>
          <a:pPr algn="ctr"/>
          <a:endParaRPr lang="ru-RU" sz="2400" b="1"/>
        </a:p>
      </dgm:t>
    </dgm:pt>
    <dgm:pt modelId="{581EBF56-3495-42FF-AF94-5246E9A72894}" type="sibTrans" cxnId="{08246215-600F-4701-969B-D08DD5186F3E}">
      <dgm:prSet/>
      <dgm:spPr/>
      <dgm:t>
        <a:bodyPr/>
        <a:lstStyle/>
        <a:p>
          <a:pPr algn="ctr"/>
          <a:endParaRPr lang="ru-RU" sz="2400" b="1"/>
        </a:p>
      </dgm:t>
    </dgm:pt>
    <dgm:pt modelId="{02F95871-E005-426F-A4B2-0BABADF4C365}">
      <dgm:prSet custT="1"/>
      <dgm:spPr/>
      <dgm:t>
        <a:bodyPr/>
        <a:lstStyle/>
        <a:p>
          <a:pPr algn="ctr"/>
          <a:endParaRPr lang="ru-RU" sz="2400" b="1"/>
        </a:p>
      </dgm:t>
    </dgm:pt>
    <dgm:pt modelId="{FF27E2B6-67A1-496D-AB2E-A6C7C76F49F7}" type="parTrans" cxnId="{B07D7173-06D5-47CF-AA82-35D9CAB902A5}">
      <dgm:prSet/>
      <dgm:spPr/>
      <dgm:t>
        <a:bodyPr/>
        <a:lstStyle/>
        <a:p>
          <a:pPr algn="ctr"/>
          <a:endParaRPr lang="ru-RU" sz="2400" b="1"/>
        </a:p>
      </dgm:t>
    </dgm:pt>
    <dgm:pt modelId="{9170FBE1-CB7F-4AAD-938A-88FBB3078448}" type="sibTrans" cxnId="{B07D7173-06D5-47CF-AA82-35D9CAB902A5}">
      <dgm:prSet/>
      <dgm:spPr/>
      <dgm:t>
        <a:bodyPr/>
        <a:lstStyle/>
        <a:p>
          <a:pPr algn="ctr"/>
          <a:endParaRPr lang="ru-RU" sz="2400" b="1"/>
        </a:p>
      </dgm:t>
    </dgm:pt>
    <dgm:pt modelId="{CF6E6A3C-74C4-4AFA-94C8-3108FD112CF8}">
      <dgm:prSet phldrT="[Текст]" custT="1"/>
      <dgm:spPr/>
      <dgm:t>
        <a:bodyPr/>
        <a:lstStyle/>
        <a:p>
          <a:pPr algn="ctr"/>
          <a:r>
            <a:rPr lang="en-US" sz="2400" b="1" dirty="0" err="1"/>
            <a:t>Solide</a:t>
          </a:r>
          <a:r>
            <a:rPr lang="en-US" sz="2400" b="1" dirty="0"/>
            <a:t> </a:t>
          </a:r>
          <a:endParaRPr lang="ru-RU" sz="2400" b="1" dirty="0"/>
        </a:p>
      </dgm:t>
    </dgm:pt>
    <dgm:pt modelId="{86178642-4ABE-4080-A9AF-59EA1791865C}" type="parTrans" cxnId="{6A7A8033-DAAC-4F26-AA1B-FA155FAB08DB}">
      <dgm:prSet/>
      <dgm:spPr/>
      <dgm:t>
        <a:bodyPr/>
        <a:lstStyle/>
        <a:p>
          <a:pPr algn="ctr"/>
          <a:endParaRPr lang="ru-RU" sz="2400" b="1"/>
        </a:p>
      </dgm:t>
    </dgm:pt>
    <dgm:pt modelId="{888EC6EC-049D-43B3-B0AA-2AFA561F3D24}" type="sibTrans" cxnId="{6A7A8033-DAAC-4F26-AA1B-FA155FAB08DB}">
      <dgm:prSet/>
      <dgm:spPr/>
      <dgm:t>
        <a:bodyPr/>
        <a:lstStyle/>
        <a:p>
          <a:pPr algn="ctr"/>
          <a:endParaRPr lang="ru-RU" sz="2400" b="1"/>
        </a:p>
      </dgm:t>
    </dgm:pt>
    <dgm:pt modelId="{07472543-AC9F-48FD-B439-D2BDF5EE0EC2}">
      <dgm:prSet phldrT="[Текст]" custT="1"/>
      <dgm:spPr/>
      <dgm:t>
        <a:bodyPr/>
        <a:lstStyle/>
        <a:p>
          <a:pPr algn="ctr"/>
          <a:r>
            <a:rPr lang="en-US" sz="2400" b="1" dirty="0" err="1"/>
            <a:t>Lichide</a:t>
          </a:r>
          <a:r>
            <a:rPr lang="en-US" sz="2400" b="1" dirty="0"/>
            <a:t>  </a:t>
          </a:r>
          <a:endParaRPr lang="ru-RU" sz="2400" b="1" dirty="0"/>
        </a:p>
      </dgm:t>
    </dgm:pt>
    <dgm:pt modelId="{F350E98E-9B6E-4588-9302-0004C30D9957}" type="parTrans" cxnId="{DA698610-0242-49F5-A703-8A61C015FA65}">
      <dgm:prSet/>
      <dgm:spPr/>
      <dgm:t>
        <a:bodyPr/>
        <a:lstStyle/>
        <a:p>
          <a:pPr algn="ctr"/>
          <a:endParaRPr lang="ru-RU" sz="2400" b="1"/>
        </a:p>
      </dgm:t>
    </dgm:pt>
    <dgm:pt modelId="{AE2F2940-953D-449E-9051-6713EBAE301B}" type="sibTrans" cxnId="{DA698610-0242-49F5-A703-8A61C015FA65}">
      <dgm:prSet/>
      <dgm:spPr/>
      <dgm:t>
        <a:bodyPr/>
        <a:lstStyle/>
        <a:p>
          <a:pPr algn="ctr"/>
          <a:endParaRPr lang="ru-RU" sz="2400" b="1"/>
        </a:p>
      </dgm:t>
    </dgm:pt>
    <dgm:pt modelId="{6F5BF5E3-C55C-4EAE-AFD3-8B7FEA82DF5A}" type="pres">
      <dgm:prSet presAssocID="{445C796F-44B8-4259-9089-876825DAC4A8}" presName="Name0" presStyleCnt="0">
        <dgm:presLayoutVars>
          <dgm:orgChart val="1"/>
          <dgm:chPref val="1"/>
          <dgm:dir val="rev"/>
          <dgm:animOne val="branch"/>
          <dgm:animLvl val="lvl"/>
          <dgm:resizeHandles/>
        </dgm:presLayoutVars>
      </dgm:prSet>
      <dgm:spPr/>
      <dgm:t>
        <a:bodyPr/>
        <a:lstStyle/>
        <a:p>
          <a:endParaRPr lang="ru-RU"/>
        </a:p>
      </dgm:t>
    </dgm:pt>
    <dgm:pt modelId="{DD451454-01E1-4AC3-91E6-114D2D9DE217}" type="pres">
      <dgm:prSet presAssocID="{E511CC10-C737-4312-AAD8-D42FB4A58076}" presName="hierRoot1" presStyleCnt="0">
        <dgm:presLayoutVars>
          <dgm:hierBranch val="init"/>
        </dgm:presLayoutVars>
      </dgm:prSet>
      <dgm:spPr/>
    </dgm:pt>
    <dgm:pt modelId="{8C0C26E0-26E6-40B2-90F0-D4E3C894C10B}" type="pres">
      <dgm:prSet presAssocID="{E511CC10-C737-4312-AAD8-D42FB4A58076}" presName="rootComposite1" presStyleCnt="0"/>
      <dgm:spPr/>
    </dgm:pt>
    <dgm:pt modelId="{DA414C09-0640-474F-A3DA-AE4C82B99C23}" type="pres">
      <dgm:prSet presAssocID="{E511CC10-C737-4312-AAD8-D42FB4A58076}" presName="rootText1" presStyleLbl="alignAcc1" presStyleIdx="0" presStyleCnt="0" custScaleX="141348">
        <dgm:presLayoutVars>
          <dgm:chPref val="3"/>
        </dgm:presLayoutVars>
      </dgm:prSet>
      <dgm:spPr/>
      <dgm:t>
        <a:bodyPr/>
        <a:lstStyle/>
        <a:p>
          <a:endParaRPr lang="ru-RU"/>
        </a:p>
      </dgm:t>
    </dgm:pt>
    <dgm:pt modelId="{F84590BF-9868-4398-987A-DA0DD860C5CA}" type="pres">
      <dgm:prSet presAssocID="{E511CC10-C737-4312-AAD8-D42FB4A58076}" presName="topArc1" presStyleLbl="parChTrans1D1" presStyleIdx="0" presStyleCnt="14"/>
      <dgm:spPr/>
    </dgm:pt>
    <dgm:pt modelId="{58952E07-0A9F-4F5E-98BB-8752C14FA390}" type="pres">
      <dgm:prSet presAssocID="{E511CC10-C737-4312-AAD8-D42FB4A58076}" presName="bottomArc1" presStyleLbl="parChTrans1D1" presStyleIdx="1" presStyleCnt="14"/>
      <dgm:spPr/>
    </dgm:pt>
    <dgm:pt modelId="{42CFAF40-5BBC-4B27-AF20-95E68DC31CDA}" type="pres">
      <dgm:prSet presAssocID="{E511CC10-C737-4312-AAD8-D42FB4A58076}" presName="topConnNode1" presStyleLbl="node1" presStyleIdx="0" presStyleCnt="0"/>
      <dgm:spPr/>
      <dgm:t>
        <a:bodyPr/>
        <a:lstStyle/>
        <a:p>
          <a:endParaRPr lang="ru-RU"/>
        </a:p>
      </dgm:t>
    </dgm:pt>
    <dgm:pt modelId="{40BDC691-3AB7-4A09-B49F-A90FAD98DF21}" type="pres">
      <dgm:prSet presAssocID="{E511CC10-C737-4312-AAD8-D42FB4A58076}" presName="hierChild2" presStyleCnt="0"/>
      <dgm:spPr/>
    </dgm:pt>
    <dgm:pt modelId="{73060D54-8D2E-4268-86A5-D92C730F967A}" type="pres">
      <dgm:prSet presAssocID="{0DA6920D-1EB1-461D-B5BC-A39FC823A351}" presName="Name28" presStyleLbl="parChTrans1D2" presStyleIdx="0" presStyleCnt="4"/>
      <dgm:spPr/>
      <dgm:t>
        <a:bodyPr/>
        <a:lstStyle/>
        <a:p>
          <a:endParaRPr lang="ru-RU"/>
        </a:p>
      </dgm:t>
    </dgm:pt>
    <dgm:pt modelId="{7ECD54D6-4981-47E4-AB4D-F58055C1910A}" type="pres">
      <dgm:prSet presAssocID="{34115841-4C41-4B0F-A813-53EE956A205A}" presName="hierRoot2" presStyleCnt="0">
        <dgm:presLayoutVars>
          <dgm:hierBranch val="init"/>
        </dgm:presLayoutVars>
      </dgm:prSet>
      <dgm:spPr/>
    </dgm:pt>
    <dgm:pt modelId="{1C0EA1BD-DC20-49A4-873A-147E3B5F6406}" type="pres">
      <dgm:prSet presAssocID="{34115841-4C41-4B0F-A813-53EE956A205A}" presName="rootComposite2" presStyleCnt="0"/>
      <dgm:spPr/>
    </dgm:pt>
    <dgm:pt modelId="{75481B3E-9E31-48AD-BB7E-2171AE3B4412}" type="pres">
      <dgm:prSet presAssocID="{34115841-4C41-4B0F-A813-53EE956A205A}" presName="rootText2" presStyleLbl="alignAcc1" presStyleIdx="0" presStyleCnt="0">
        <dgm:presLayoutVars>
          <dgm:chPref val="3"/>
        </dgm:presLayoutVars>
      </dgm:prSet>
      <dgm:spPr/>
      <dgm:t>
        <a:bodyPr/>
        <a:lstStyle/>
        <a:p>
          <a:endParaRPr lang="ru-RU"/>
        </a:p>
      </dgm:t>
    </dgm:pt>
    <dgm:pt modelId="{7CF005E4-5C00-45C9-B84C-D460AA838AC8}" type="pres">
      <dgm:prSet presAssocID="{34115841-4C41-4B0F-A813-53EE956A205A}" presName="topArc2" presStyleLbl="parChTrans1D1" presStyleIdx="2" presStyleCnt="14"/>
      <dgm:spPr/>
    </dgm:pt>
    <dgm:pt modelId="{4EA96EC1-F3DE-474D-9E0E-160D00B132CD}" type="pres">
      <dgm:prSet presAssocID="{34115841-4C41-4B0F-A813-53EE956A205A}" presName="bottomArc2" presStyleLbl="parChTrans1D1" presStyleIdx="3" presStyleCnt="14"/>
      <dgm:spPr/>
    </dgm:pt>
    <dgm:pt modelId="{4B18F100-B3D7-469E-9D88-1AACF02F1A76}" type="pres">
      <dgm:prSet presAssocID="{34115841-4C41-4B0F-A813-53EE956A205A}" presName="topConnNode2" presStyleLbl="node2" presStyleIdx="0" presStyleCnt="0"/>
      <dgm:spPr/>
      <dgm:t>
        <a:bodyPr/>
        <a:lstStyle/>
        <a:p>
          <a:endParaRPr lang="ru-RU"/>
        </a:p>
      </dgm:t>
    </dgm:pt>
    <dgm:pt modelId="{7CF1BF9B-9E8B-41C1-891F-D2EB873E895F}" type="pres">
      <dgm:prSet presAssocID="{34115841-4C41-4B0F-A813-53EE956A205A}" presName="hierChild4" presStyleCnt="0"/>
      <dgm:spPr/>
    </dgm:pt>
    <dgm:pt modelId="{C115302C-A2B8-4FD0-BD43-D62C5C92223E}" type="pres">
      <dgm:prSet presAssocID="{34115841-4C41-4B0F-A813-53EE956A205A}" presName="hierChild5" presStyleCnt="0"/>
      <dgm:spPr/>
    </dgm:pt>
    <dgm:pt modelId="{9AC461F5-F47A-4ED0-9B4E-D12CCD378E7A}" type="pres">
      <dgm:prSet presAssocID="{FF27E2B6-67A1-496D-AB2E-A6C7C76F49F7}" presName="Name28" presStyleLbl="parChTrans1D2" presStyleIdx="1" presStyleCnt="4"/>
      <dgm:spPr/>
      <dgm:t>
        <a:bodyPr/>
        <a:lstStyle/>
        <a:p>
          <a:endParaRPr lang="ru-RU"/>
        </a:p>
      </dgm:t>
    </dgm:pt>
    <dgm:pt modelId="{24A08AE0-A61D-4B21-836D-B7340246A58F}" type="pres">
      <dgm:prSet presAssocID="{02F95871-E005-426F-A4B2-0BABADF4C365}" presName="hierRoot2" presStyleCnt="0">
        <dgm:presLayoutVars>
          <dgm:hierBranch val="init"/>
        </dgm:presLayoutVars>
      </dgm:prSet>
      <dgm:spPr/>
    </dgm:pt>
    <dgm:pt modelId="{289E44EF-6AD5-4455-96F6-C41817F1957C}" type="pres">
      <dgm:prSet presAssocID="{02F95871-E005-426F-A4B2-0BABADF4C365}" presName="rootComposite2" presStyleCnt="0"/>
      <dgm:spPr/>
    </dgm:pt>
    <dgm:pt modelId="{C918D0C6-8478-4D6C-BFE1-ADDEF4DE1B33}" type="pres">
      <dgm:prSet presAssocID="{02F95871-E005-426F-A4B2-0BABADF4C365}" presName="rootText2" presStyleLbl="alignAcc1" presStyleIdx="0" presStyleCnt="0">
        <dgm:presLayoutVars>
          <dgm:chPref val="3"/>
        </dgm:presLayoutVars>
      </dgm:prSet>
      <dgm:spPr/>
      <dgm:t>
        <a:bodyPr/>
        <a:lstStyle/>
        <a:p>
          <a:endParaRPr lang="ru-RU"/>
        </a:p>
      </dgm:t>
    </dgm:pt>
    <dgm:pt modelId="{E862626E-F6CB-4F2C-9F85-0833420451E9}" type="pres">
      <dgm:prSet presAssocID="{02F95871-E005-426F-A4B2-0BABADF4C365}" presName="topArc2" presStyleLbl="parChTrans1D1" presStyleIdx="4" presStyleCnt="14"/>
      <dgm:spPr/>
    </dgm:pt>
    <dgm:pt modelId="{B1DDBD5C-1111-4AB6-8377-D8A0498BFCBA}" type="pres">
      <dgm:prSet presAssocID="{02F95871-E005-426F-A4B2-0BABADF4C365}" presName="bottomArc2" presStyleLbl="parChTrans1D1" presStyleIdx="5" presStyleCnt="14"/>
      <dgm:spPr/>
    </dgm:pt>
    <dgm:pt modelId="{88DD433D-D957-4EAB-9F51-E7C1C894CC8C}" type="pres">
      <dgm:prSet presAssocID="{02F95871-E005-426F-A4B2-0BABADF4C365}" presName="topConnNode2" presStyleLbl="node2" presStyleIdx="0" presStyleCnt="0"/>
      <dgm:spPr/>
      <dgm:t>
        <a:bodyPr/>
        <a:lstStyle/>
        <a:p>
          <a:endParaRPr lang="ru-RU"/>
        </a:p>
      </dgm:t>
    </dgm:pt>
    <dgm:pt modelId="{16DB95E9-6E0E-451A-B4F6-4F7F355C01C7}" type="pres">
      <dgm:prSet presAssocID="{02F95871-E005-426F-A4B2-0BABADF4C365}" presName="hierChild4" presStyleCnt="0"/>
      <dgm:spPr/>
    </dgm:pt>
    <dgm:pt modelId="{D8E8440E-B5D6-49D0-8DA1-877A59407091}" type="pres">
      <dgm:prSet presAssocID="{02F95871-E005-426F-A4B2-0BABADF4C365}" presName="hierChild5" presStyleCnt="0"/>
      <dgm:spPr/>
    </dgm:pt>
    <dgm:pt modelId="{12DE5FF8-99B7-4453-9066-61D75D7899FF}" type="pres">
      <dgm:prSet presAssocID="{DD4F4EC2-A9D6-44C9-89DD-8F1D15BAFD31}" presName="Name28" presStyleLbl="parChTrans1D2" presStyleIdx="2" presStyleCnt="4"/>
      <dgm:spPr/>
      <dgm:t>
        <a:bodyPr/>
        <a:lstStyle/>
        <a:p>
          <a:endParaRPr lang="ru-RU"/>
        </a:p>
      </dgm:t>
    </dgm:pt>
    <dgm:pt modelId="{27E2DA5E-59A4-4870-AEC6-D654AC7E6326}" type="pres">
      <dgm:prSet presAssocID="{3BD7E211-61A3-4D23-A8D5-0CB707696AD5}" presName="hierRoot2" presStyleCnt="0">
        <dgm:presLayoutVars>
          <dgm:hierBranch val="init"/>
        </dgm:presLayoutVars>
      </dgm:prSet>
      <dgm:spPr/>
    </dgm:pt>
    <dgm:pt modelId="{B67ABE07-F3A6-461F-B06E-D63C6D28D939}" type="pres">
      <dgm:prSet presAssocID="{3BD7E211-61A3-4D23-A8D5-0CB707696AD5}" presName="rootComposite2" presStyleCnt="0"/>
      <dgm:spPr/>
    </dgm:pt>
    <dgm:pt modelId="{44AF9413-8D65-4B47-941E-506F25C15A30}" type="pres">
      <dgm:prSet presAssocID="{3BD7E211-61A3-4D23-A8D5-0CB707696AD5}" presName="rootText2" presStyleLbl="alignAcc1" presStyleIdx="0" presStyleCnt="0">
        <dgm:presLayoutVars>
          <dgm:chPref val="3"/>
        </dgm:presLayoutVars>
      </dgm:prSet>
      <dgm:spPr/>
      <dgm:t>
        <a:bodyPr/>
        <a:lstStyle/>
        <a:p>
          <a:endParaRPr lang="ru-RU"/>
        </a:p>
      </dgm:t>
    </dgm:pt>
    <dgm:pt modelId="{937748E3-9B4E-421A-92AF-F718DC10991C}" type="pres">
      <dgm:prSet presAssocID="{3BD7E211-61A3-4D23-A8D5-0CB707696AD5}" presName="topArc2" presStyleLbl="parChTrans1D1" presStyleIdx="6" presStyleCnt="14"/>
      <dgm:spPr/>
    </dgm:pt>
    <dgm:pt modelId="{1C5EDC53-A937-4EC3-9347-06D9EA0D2B7E}" type="pres">
      <dgm:prSet presAssocID="{3BD7E211-61A3-4D23-A8D5-0CB707696AD5}" presName="bottomArc2" presStyleLbl="parChTrans1D1" presStyleIdx="7" presStyleCnt="14"/>
      <dgm:spPr/>
    </dgm:pt>
    <dgm:pt modelId="{3DB6E393-2C78-40F0-9FD4-3E58B537D3A3}" type="pres">
      <dgm:prSet presAssocID="{3BD7E211-61A3-4D23-A8D5-0CB707696AD5}" presName="topConnNode2" presStyleLbl="node2" presStyleIdx="0" presStyleCnt="0"/>
      <dgm:spPr/>
      <dgm:t>
        <a:bodyPr/>
        <a:lstStyle/>
        <a:p>
          <a:endParaRPr lang="ru-RU"/>
        </a:p>
      </dgm:t>
    </dgm:pt>
    <dgm:pt modelId="{C1EC2FE3-8789-4112-9E1C-6CC4C976E7B5}" type="pres">
      <dgm:prSet presAssocID="{3BD7E211-61A3-4D23-A8D5-0CB707696AD5}" presName="hierChild4" presStyleCnt="0"/>
      <dgm:spPr/>
    </dgm:pt>
    <dgm:pt modelId="{894CE327-7DF4-4055-8B6C-34813AE9AC04}" type="pres">
      <dgm:prSet presAssocID="{3BD7E211-61A3-4D23-A8D5-0CB707696AD5}" presName="hierChild5" presStyleCnt="0"/>
      <dgm:spPr/>
    </dgm:pt>
    <dgm:pt modelId="{B3456853-8650-494A-8863-2191721B514C}" type="pres">
      <dgm:prSet presAssocID="{252ACC38-3931-4E32-B23A-7A53D53D0F44}" presName="Name28" presStyleLbl="parChTrans1D2" presStyleIdx="3" presStyleCnt="4"/>
      <dgm:spPr/>
      <dgm:t>
        <a:bodyPr/>
        <a:lstStyle/>
        <a:p>
          <a:endParaRPr lang="ru-RU"/>
        </a:p>
      </dgm:t>
    </dgm:pt>
    <dgm:pt modelId="{DCD86163-6C01-4CAF-947E-A123E8FC00FE}" type="pres">
      <dgm:prSet presAssocID="{D431CCFA-2D1C-4F4C-9314-9A75C818642F}" presName="hierRoot2" presStyleCnt="0">
        <dgm:presLayoutVars>
          <dgm:hierBranch val="init"/>
        </dgm:presLayoutVars>
      </dgm:prSet>
      <dgm:spPr/>
    </dgm:pt>
    <dgm:pt modelId="{D18DAF24-B008-4374-A1B6-191A833211E7}" type="pres">
      <dgm:prSet presAssocID="{D431CCFA-2D1C-4F4C-9314-9A75C818642F}" presName="rootComposite2" presStyleCnt="0"/>
      <dgm:spPr/>
    </dgm:pt>
    <dgm:pt modelId="{70D72617-54B8-4D93-993B-6EF4E0AD1DC1}" type="pres">
      <dgm:prSet presAssocID="{D431CCFA-2D1C-4F4C-9314-9A75C818642F}" presName="rootText2" presStyleLbl="alignAcc1" presStyleIdx="0" presStyleCnt="0" custLinFactNeighborX="-19834">
        <dgm:presLayoutVars>
          <dgm:chPref val="3"/>
        </dgm:presLayoutVars>
      </dgm:prSet>
      <dgm:spPr/>
      <dgm:t>
        <a:bodyPr/>
        <a:lstStyle/>
        <a:p>
          <a:endParaRPr lang="ru-RU"/>
        </a:p>
      </dgm:t>
    </dgm:pt>
    <dgm:pt modelId="{11AB2D4D-E754-4103-AB6B-DCE9741B4F0D}" type="pres">
      <dgm:prSet presAssocID="{D431CCFA-2D1C-4F4C-9314-9A75C818642F}" presName="topArc2" presStyleLbl="parChTrans1D1" presStyleIdx="8" presStyleCnt="14"/>
      <dgm:spPr/>
    </dgm:pt>
    <dgm:pt modelId="{40DBD5F1-018B-4121-BBD6-035B21CE884F}" type="pres">
      <dgm:prSet presAssocID="{D431CCFA-2D1C-4F4C-9314-9A75C818642F}" presName="bottomArc2" presStyleLbl="parChTrans1D1" presStyleIdx="9" presStyleCnt="14"/>
      <dgm:spPr/>
    </dgm:pt>
    <dgm:pt modelId="{DAB88D18-7DE8-4ACF-A14C-12DB1CC3FEB4}" type="pres">
      <dgm:prSet presAssocID="{D431CCFA-2D1C-4F4C-9314-9A75C818642F}" presName="topConnNode2" presStyleLbl="node2" presStyleIdx="0" presStyleCnt="0"/>
      <dgm:spPr/>
      <dgm:t>
        <a:bodyPr/>
        <a:lstStyle/>
        <a:p>
          <a:endParaRPr lang="ru-RU"/>
        </a:p>
      </dgm:t>
    </dgm:pt>
    <dgm:pt modelId="{F9795662-0015-4B10-B6B4-1FDC70D93483}" type="pres">
      <dgm:prSet presAssocID="{D431CCFA-2D1C-4F4C-9314-9A75C818642F}" presName="hierChild4" presStyleCnt="0"/>
      <dgm:spPr/>
    </dgm:pt>
    <dgm:pt modelId="{BFFC8256-4B1B-4F39-9DEA-5BE6B0E8E35F}" type="pres">
      <dgm:prSet presAssocID="{D431CCFA-2D1C-4F4C-9314-9A75C818642F}" presName="hierChild5" presStyleCnt="0"/>
      <dgm:spPr/>
    </dgm:pt>
    <dgm:pt modelId="{8A9C4389-F143-4E67-ADB2-75B070036C5B}" type="pres">
      <dgm:prSet presAssocID="{E511CC10-C737-4312-AAD8-D42FB4A58076}" presName="hierChild3" presStyleCnt="0"/>
      <dgm:spPr/>
    </dgm:pt>
    <dgm:pt modelId="{D20E438D-4E5D-4510-8F46-38C9B4B5C905}" type="pres">
      <dgm:prSet presAssocID="{CF6E6A3C-74C4-4AFA-94C8-3108FD112CF8}" presName="hierRoot1" presStyleCnt="0">
        <dgm:presLayoutVars>
          <dgm:hierBranch val="init"/>
        </dgm:presLayoutVars>
      </dgm:prSet>
      <dgm:spPr/>
    </dgm:pt>
    <dgm:pt modelId="{EC69C9FC-20FA-4DA9-BB1D-D87CC8734225}" type="pres">
      <dgm:prSet presAssocID="{CF6E6A3C-74C4-4AFA-94C8-3108FD112CF8}" presName="rootComposite1" presStyleCnt="0"/>
      <dgm:spPr/>
    </dgm:pt>
    <dgm:pt modelId="{A5FA311F-0AD5-4C7B-B13C-351C371B0C8B}" type="pres">
      <dgm:prSet presAssocID="{CF6E6A3C-74C4-4AFA-94C8-3108FD112CF8}" presName="rootText1" presStyleLbl="alignAcc1" presStyleIdx="0" presStyleCnt="0" custLinFactY="100000" custLinFactNeighborX="-60740" custLinFactNeighborY="121241">
        <dgm:presLayoutVars>
          <dgm:chPref val="3"/>
        </dgm:presLayoutVars>
      </dgm:prSet>
      <dgm:spPr/>
      <dgm:t>
        <a:bodyPr/>
        <a:lstStyle/>
        <a:p>
          <a:endParaRPr lang="ru-RU"/>
        </a:p>
      </dgm:t>
    </dgm:pt>
    <dgm:pt modelId="{AC7F66A0-6F86-4C1F-B2DB-5C2B95326490}" type="pres">
      <dgm:prSet presAssocID="{CF6E6A3C-74C4-4AFA-94C8-3108FD112CF8}" presName="topArc1" presStyleLbl="parChTrans1D1" presStyleIdx="10" presStyleCnt="14"/>
      <dgm:spPr/>
    </dgm:pt>
    <dgm:pt modelId="{1A306698-7F6B-4C4F-BF26-17164F29DD9B}" type="pres">
      <dgm:prSet presAssocID="{CF6E6A3C-74C4-4AFA-94C8-3108FD112CF8}" presName="bottomArc1" presStyleLbl="parChTrans1D1" presStyleIdx="11" presStyleCnt="14"/>
      <dgm:spPr/>
    </dgm:pt>
    <dgm:pt modelId="{BB692AD9-DC1C-4BE7-A982-F30F807175F8}" type="pres">
      <dgm:prSet presAssocID="{CF6E6A3C-74C4-4AFA-94C8-3108FD112CF8}" presName="topConnNode1" presStyleLbl="node1" presStyleIdx="0" presStyleCnt="0"/>
      <dgm:spPr/>
      <dgm:t>
        <a:bodyPr/>
        <a:lstStyle/>
        <a:p>
          <a:endParaRPr lang="ru-RU"/>
        </a:p>
      </dgm:t>
    </dgm:pt>
    <dgm:pt modelId="{E9CA3D9C-823D-4F43-9001-BC3BFD94BE54}" type="pres">
      <dgm:prSet presAssocID="{CF6E6A3C-74C4-4AFA-94C8-3108FD112CF8}" presName="hierChild2" presStyleCnt="0"/>
      <dgm:spPr/>
    </dgm:pt>
    <dgm:pt modelId="{9BE0E6E4-1354-4D24-9D67-7B5D84C3CC81}" type="pres">
      <dgm:prSet presAssocID="{CF6E6A3C-74C4-4AFA-94C8-3108FD112CF8}" presName="hierChild3" presStyleCnt="0"/>
      <dgm:spPr/>
    </dgm:pt>
    <dgm:pt modelId="{742CAA88-0E65-4781-827F-51F8C49088E2}" type="pres">
      <dgm:prSet presAssocID="{07472543-AC9F-48FD-B439-D2BDF5EE0EC2}" presName="hierRoot1" presStyleCnt="0">
        <dgm:presLayoutVars>
          <dgm:hierBranch val="init"/>
        </dgm:presLayoutVars>
      </dgm:prSet>
      <dgm:spPr/>
    </dgm:pt>
    <dgm:pt modelId="{FFD7FD64-4B69-4A9B-894D-A6528BA3F9A2}" type="pres">
      <dgm:prSet presAssocID="{07472543-AC9F-48FD-B439-D2BDF5EE0EC2}" presName="rootComposite1" presStyleCnt="0"/>
      <dgm:spPr/>
    </dgm:pt>
    <dgm:pt modelId="{3E819574-13B3-4B0E-B47E-C4CBFC4EACAA}" type="pres">
      <dgm:prSet presAssocID="{07472543-AC9F-48FD-B439-D2BDF5EE0EC2}" presName="rootText1" presStyleLbl="alignAcc1" presStyleIdx="0" presStyleCnt="0" custLinFactX="123291" custLinFactY="100000" custLinFactNeighborX="200000" custLinFactNeighborY="122931">
        <dgm:presLayoutVars>
          <dgm:chPref val="3"/>
        </dgm:presLayoutVars>
      </dgm:prSet>
      <dgm:spPr/>
      <dgm:t>
        <a:bodyPr/>
        <a:lstStyle/>
        <a:p>
          <a:endParaRPr lang="ru-RU"/>
        </a:p>
      </dgm:t>
    </dgm:pt>
    <dgm:pt modelId="{015356C9-1415-46C5-9298-CE339464FA55}" type="pres">
      <dgm:prSet presAssocID="{07472543-AC9F-48FD-B439-D2BDF5EE0EC2}" presName="topArc1" presStyleLbl="parChTrans1D1" presStyleIdx="12" presStyleCnt="14"/>
      <dgm:spPr/>
    </dgm:pt>
    <dgm:pt modelId="{03BBAC58-13AA-4226-99C2-E32B3B73F067}" type="pres">
      <dgm:prSet presAssocID="{07472543-AC9F-48FD-B439-D2BDF5EE0EC2}" presName="bottomArc1" presStyleLbl="parChTrans1D1" presStyleIdx="13" presStyleCnt="14"/>
      <dgm:spPr/>
    </dgm:pt>
    <dgm:pt modelId="{2140834F-EAEA-42B1-BDED-E6D01E1085E6}" type="pres">
      <dgm:prSet presAssocID="{07472543-AC9F-48FD-B439-D2BDF5EE0EC2}" presName="topConnNode1" presStyleLbl="node1" presStyleIdx="0" presStyleCnt="0"/>
      <dgm:spPr/>
      <dgm:t>
        <a:bodyPr/>
        <a:lstStyle/>
        <a:p>
          <a:endParaRPr lang="ru-RU"/>
        </a:p>
      </dgm:t>
    </dgm:pt>
    <dgm:pt modelId="{361A6020-CD9E-44EC-8C75-1FDE71B3EB7B}" type="pres">
      <dgm:prSet presAssocID="{07472543-AC9F-48FD-B439-D2BDF5EE0EC2}" presName="hierChild2" presStyleCnt="0"/>
      <dgm:spPr/>
    </dgm:pt>
    <dgm:pt modelId="{B589DCB5-880E-4C77-B6F0-160F1E58786B}" type="pres">
      <dgm:prSet presAssocID="{07472543-AC9F-48FD-B439-D2BDF5EE0EC2}" presName="hierChild3" presStyleCnt="0"/>
      <dgm:spPr/>
    </dgm:pt>
  </dgm:ptLst>
  <dgm:cxnLst>
    <dgm:cxn modelId="{E7A7AC27-FF90-40F2-8D7E-E6F2BA96C4D6}" type="presOf" srcId="{3BD7E211-61A3-4D23-A8D5-0CB707696AD5}" destId="{44AF9413-8D65-4B47-941E-506F25C15A30}" srcOrd="0" destOrd="0" presId="urn:microsoft.com/office/officeart/2008/layout/HalfCircleOrganizationChart"/>
    <dgm:cxn modelId="{CDAFE7DE-B12C-42DB-8D40-6C8BA5D7796E}" type="presOf" srcId="{02F95871-E005-426F-A4B2-0BABADF4C365}" destId="{C918D0C6-8478-4D6C-BFE1-ADDEF4DE1B33}" srcOrd="0" destOrd="0" presId="urn:microsoft.com/office/officeart/2008/layout/HalfCircleOrganizationChart"/>
    <dgm:cxn modelId="{F33F1A96-7380-4144-8737-4D51C40A7E59}" type="presOf" srcId="{0DA6920D-1EB1-461D-B5BC-A39FC823A351}" destId="{73060D54-8D2E-4268-86A5-D92C730F967A}" srcOrd="0" destOrd="0" presId="urn:microsoft.com/office/officeart/2008/layout/HalfCircleOrganizationChart"/>
    <dgm:cxn modelId="{DC1CF8BB-C193-482E-AB3A-56ACEE21FFC5}" type="presOf" srcId="{DD4F4EC2-A9D6-44C9-89DD-8F1D15BAFD31}" destId="{12DE5FF8-99B7-4453-9066-61D75D7899FF}" srcOrd="0" destOrd="0" presId="urn:microsoft.com/office/officeart/2008/layout/HalfCircleOrganizationChart"/>
    <dgm:cxn modelId="{107F4E94-5E45-4656-BD00-453A451BE108}" type="presOf" srcId="{E511CC10-C737-4312-AAD8-D42FB4A58076}" destId="{DA414C09-0640-474F-A3DA-AE4C82B99C23}" srcOrd="0" destOrd="0" presId="urn:microsoft.com/office/officeart/2008/layout/HalfCircleOrganizationChart"/>
    <dgm:cxn modelId="{4E054764-0BE4-48FF-8B2D-6C32D2A1ADBC}" srcId="{E511CC10-C737-4312-AAD8-D42FB4A58076}" destId="{34115841-4C41-4B0F-A813-53EE956A205A}" srcOrd="0" destOrd="0" parTransId="{0DA6920D-1EB1-461D-B5BC-A39FC823A351}" sibTransId="{2778BAF9-0280-4E65-8AFC-735BCAD0D09D}"/>
    <dgm:cxn modelId="{5E0826C7-B299-4410-8218-465417AEF41D}" type="presOf" srcId="{34115841-4C41-4B0F-A813-53EE956A205A}" destId="{4B18F100-B3D7-469E-9D88-1AACF02F1A76}" srcOrd="1" destOrd="0" presId="urn:microsoft.com/office/officeart/2008/layout/HalfCircleOrganizationChart"/>
    <dgm:cxn modelId="{8F744144-647A-49BE-89F3-0BBF731A75BA}" type="presOf" srcId="{D431CCFA-2D1C-4F4C-9314-9A75C818642F}" destId="{70D72617-54B8-4D93-993B-6EF4E0AD1DC1}" srcOrd="0" destOrd="0" presId="urn:microsoft.com/office/officeart/2008/layout/HalfCircleOrganizationChart"/>
    <dgm:cxn modelId="{DA698610-0242-49F5-A703-8A61C015FA65}" srcId="{445C796F-44B8-4259-9089-876825DAC4A8}" destId="{07472543-AC9F-48FD-B439-D2BDF5EE0EC2}" srcOrd="2" destOrd="0" parTransId="{F350E98E-9B6E-4588-9302-0004C30D9957}" sibTransId="{AE2F2940-953D-449E-9051-6713EBAE301B}"/>
    <dgm:cxn modelId="{30EEE4A6-C5AC-4A1B-A4D0-0BEAB292D527}" type="presOf" srcId="{252ACC38-3931-4E32-B23A-7A53D53D0F44}" destId="{B3456853-8650-494A-8863-2191721B514C}" srcOrd="0" destOrd="0" presId="urn:microsoft.com/office/officeart/2008/layout/HalfCircleOrganizationChart"/>
    <dgm:cxn modelId="{08246215-600F-4701-969B-D08DD5186F3E}" srcId="{E511CC10-C737-4312-AAD8-D42FB4A58076}" destId="{D431CCFA-2D1C-4F4C-9314-9A75C818642F}" srcOrd="3" destOrd="0" parTransId="{252ACC38-3931-4E32-B23A-7A53D53D0F44}" sibTransId="{581EBF56-3495-42FF-AF94-5246E9A72894}"/>
    <dgm:cxn modelId="{976DFF26-C9BE-4C70-A380-0173D94CF842}" type="presOf" srcId="{CF6E6A3C-74C4-4AFA-94C8-3108FD112CF8}" destId="{BB692AD9-DC1C-4BE7-A982-F30F807175F8}" srcOrd="1" destOrd="0" presId="urn:microsoft.com/office/officeart/2008/layout/HalfCircleOrganizationChart"/>
    <dgm:cxn modelId="{B07D7173-06D5-47CF-AA82-35D9CAB902A5}" srcId="{E511CC10-C737-4312-AAD8-D42FB4A58076}" destId="{02F95871-E005-426F-A4B2-0BABADF4C365}" srcOrd="1" destOrd="0" parTransId="{FF27E2B6-67A1-496D-AB2E-A6C7C76F49F7}" sibTransId="{9170FBE1-CB7F-4AAD-938A-88FBB3078448}"/>
    <dgm:cxn modelId="{445A9E59-00CC-443E-9DCD-03265918589D}" srcId="{E511CC10-C737-4312-AAD8-D42FB4A58076}" destId="{3BD7E211-61A3-4D23-A8D5-0CB707696AD5}" srcOrd="2" destOrd="0" parTransId="{DD4F4EC2-A9D6-44C9-89DD-8F1D15BAFD31}" sibTransId="{A1AACE8A-48A3-42DB-A8A1-70CE54D0A295}"/>
    <dgm:cxn modelId="{6A7A8033-DAAC-4F26-AA1B-FA155FAB08DB}" srcId="{445C796F-44B8-4259-9089-876825DAC4A8}" destId="{CF6E6A3C-74C4-4AFA-94C8-3108FD112CF8}" srcOrd="1" destOrd="0" parTransId="{86178642-4ABE-4080-A9AF-59EA1791865C}" sibTransId="{888EC6EC-049D-43B3-B0AA-2AFA561F3D24}"/>
    <dgm:cxn modelId="{B56B254F-6DC9-4D9A-B1FD-D8C38DED6FA8}" srcId="{445C796F-44B8-4259-9089-876825DAC4A8}" destId="{E511CC10-C737-4312-AAD8-D42FB4A58076}" srcOrd="0" destOrd="0" parTransId="{996FB4D5-738D-40A5-A85E-351AEAEA3527}" sibTransId="{8429FF37-9229-4100-B5E0-F40D93FEFBD4}"/>
    <dgm:cxn modelId="{EAAA8187-3EA7-4B7F-8EED-E429BD81DB86}" type="presOf" srcId="{CF6E6A3C-74C4-4AFA-94C8-3108FD112CF8}" destId="{A5FA311F-0AD5-4C7B-B13C-351C371B0C8B}" srcOrd="0" destOrd="0" presId="urn:microsoft.com/office/officeart/2008/layout/HalfCircleOrganizationChart"/>
    <dgm:cxn modelId="{12E43122-DB3F-4C1C-89EF-A2930AAA6494}" type="presOf" srcId="{445C796F-44B8-4259-9089-876825DAC4A8}" destId="{6F5BF5E3-C55C-4EAE-AFD3-8B7FEA82DF5A}" srcOrd="0" destOrd="0" presId="urn:microsoft.com/office/officeart/2008/layout/HalfCircleOrganizationChart"/>
    <dgm:cxn modelId="{A6F2FEEA-83FD-41E5-A104-9AC703E8E005}" type="presOf" srcId="{02F95871-E005-426F-A4B2-0BABADF4C365}" destId="{88DD433D-D957-4EAB-9F51-E7C1C894CC8C}" srcOrd="1" destOrd="0" presId="urn:microsoft.com/office/officeart/2008/layout/HalfCircleOrganizationChart"/>
    <dgm:cxn modelId="{779EAD7A-E3F4-4FF7-BF7B-50CCAD87B77D}" type="presOf" srcId="{3BD7E211-61A3-4D23-A8D5-0CB707696AD5}" destId="{3DB6E393-2C78-40F0-9FD4-3E58B537D3A3}" srcOrd="1" destOrd="0" presId="urn:microsoft.com/office/officeart/2008/layout/HalfCircleOrganizationChart"/>
    <dgm:cxn modelId="{9BED71A1-F0A7-40EA-8D3E-67B5220727CC}" type="presOf" srcId="{D431CCFA-2D1C-4F4C-9314-9A75C818642F}" destId="{DAB88D18-7DE8-4ACF-A14C-12DB1CC3FEB4}" srcOrd="1" destOrd="0" presId="urn:microsoft.com/office/officeart/2008/layout/HalfCircleOrganizationChart"/>
    <dgm:cxn modelId="{97739AFC-B5FB-410D-B100-1872FDA5C7CA}" type="presOf" srcId="{E511CC10-C737-4312-AAD8-D42FB4A58076}" destId="{42CFAF40-5BBC-4B27-AF20-95E68DC31CDA}" srcOrd="1" destOrd="0" presId="urn:microsoft.com/office/officeart/2008/layout/HalfCircleOrganizationChart"/>
    <dgm:cxn modelId="{FD19BB1A-A49A-4EAE-ACC3-B5C0EF74B547}" type="presOf" srcId="{07472543-AC9F-48FD-B439-D2BDF5EE0EC2}" destId="{3E819574-13B3-4B0E-B47E-C4CBFC4EACAA}" srcOrd="0" destOrd="0" presId="urn:microsoft.com/office/officeart/2008/layout/HalfCircleOrganizationChart"/>
    <dgm:cxn modelId="{0FDAC52D-B144-4EBE-9DE6-58DA264188E7}" type="presOf" srcId="{34115841-4C41-4B0F-A813-53EE956A205A}" destId="{75481B3E-9E31-48AD-BB7E-2171AE3B4412}" srcOrd="0" destOrd="0" presId="urn:microsoft.com/office/officeart/2008/layout/HalfCircleOrganizationChart"/>
    <dgm:cxn modelId="{5EFAAC18-AF03-4E01-A553-A6F7A514C126}" type="presOf" srcId="{07472543-AC9F-48FD-B439-D2BDF5EE0EC2}" destId="{2140834F-EAEA-42B1-BDED-E6D01E1085E6}" srcOrd="1" destOrd="0" presId="urn:microsoft.com/office/officeart/2008/layout/HalfCircleOrganizationChart"/>
    <dgm:cxn modelId="{26D92BD3-567A-4B29-927D-1201922A230F}" type="presOf" srcId="{FF27E2B6-67A1-496D-AB2E-A6C7C76F49F7}" destId="{9AC461F5-F47A-4ED0-9B4E-D12CCD378E7A}" srcOrd="0" destOrd="0" presId="urn:microsoft.com/office/officeart/2008/layout/HalfCircleOrganizationChart"/>
    <dgm:cxn modelId="{F57C67C9-1469-4C9B-94BC-50A2BEF15501}" type="presParOf" srcId="{6F5BF5E3-C55C-4EAE-AFD3-8B7FEA82DF5A}" destId="{DD451454-01E1-4AC3-91E6-114D2D9DE217}" srcOrd="0" destOrd="0" presId="urn:microsoft.com/office/officeart/2008/layout/HalfCircleOrganizationChart"/>
    <dgm:cxn modelId="{6D6B8DB6-C308-4B5C-A08A-EA55E5D68083}" type="presParOf" srcId="{DD451454-01E1-4AC3-91E6-114D2D9DE217}" destId="{8C0C26E0-26E6-40B2-90F0-D4E3C894C10B}" srcOrd="0" destOrd="0" presId="urn:microsoft.com/office/officeart/2008/layout/HalfCircleOrganizationChart"/>
    <dgm:cxn modelId="{F4873B20-03D6-4417-8A3D-C22F4CA6F0E9}" type="presParOf" srcId="{8C0C26E0-26E6-40B2-90F0-D4E3C894C10B}" destId="{DA414C09-0640-474F-A3DA-AE4C82B99C23}" srcOrd="0" destOrd="0" presId="urn:microsoft.com/office/officeart/2008/layout/HalfCircleOrganizationChart"/>
    <dgm:cxn modelId="{82F3A4FA-202B-4B28-81D2-D0DF32AA83C4}" type="presParOf" srcId="{8C0C26E0-26E6-40B2-90F0-D4E3C894C10B}" destId="{F84590BF-9868-4398-987A-DA0DD860C5CA}" srcOrd="1" destOrd="0" presId="urn:microsoft.com/office/officeart/2008/layout/HalfCircleOrganizationChart"/>
    <dgm:cxn modelId="{41D084EE-02C0-427C-A06A-FD68577A1BA5}" type="presParOf" srcId="{8C0C26E0-26E6-40B2-90F0-D4E3C894C10B}" destId="{58952E07-0A9F-4F5E-98BB-8752C14FA390}" srcOrd="2" destOrd="0" presId="urn:microsoft.com/office/officeart/2008/layout/HalfCircleOrganizationChart"/>
    <dgm:cxn modelId="{AFBC07C0-A318-4C86-B3B1-8207755B6289}" type="presParOf" srcId="{8C0C26E0-26E6-40B2-90F0-D4E3C894C10B}" destId="{42CFAF40-5BBC-4B27-AF20-95E68DC31CDA}" srcOrd="3" destOrd="0" presId="urn:microsoft.com/office/officeart/2008/layout/HalfCircleOrganizationChart"/>
    <dgm:cxn modelId="{0DC1DC7F-16D7-4D47-AC78-C378E7143B59}" type="presParOf" srcId="{DD451454-01E1-4AC3-91E6-114D2D9DE217}" destId="{40BDC691-3AB7-4A09-B49F-A90FAD98DF21}" srcOrd="1" destOrd="0" presId="urn:microsoft.com/office/officeart/2008/layout/HalfCircleOrganizationChart"/>
    <dgm:cxn modelId="{82681EDF-1E92-4F05-8D78-572DE826C6C4}" type="presParOf" srcId="{40BDC691-3AB7-4A09-B49F-A90FAD98DF21}" destId="{73060D54-8D2E-4268-86A5-D92C730F967A}" srcOrd="0" destOrd="0" presId="urn:microsoft.com/office/officeart/2008/layout/HalfCircleOrganizationChart"/>
    <dgm:cxn modelId="{6B6488FF-87E1-4E56-A78C-DDBDEA351FB2}" type="presParOf" srcId="{40BDC691-3AB7-4A09-B49F-A90FAD98DF21}" destId="{7ECD54D6-4981-47E4-AB4D-F58055C1910A}" srcOrd="1" destOrd="0" presId="urn:microsoft.com/office/officeart/2008/layout/HalfCircleOrganizationChart"/>
    <dgm:cxn modelId="{287C3D1A-D5E5-4010-B925-2D1218EEA213}" type="presParOf" srcId="{7ECD54D6-4981-47E4-AB4D-F58055C1910A}" destId="{1C0EA1BD-DC20-49A4-873A-147E3B5F6406}" srcOrd="0" destOrd="0" presId="urn:microsoft.com/office/officeart/2008/layout/HalfCircleOrganizationChart"/>
    <dgm:cxn modelId="{271FD799-A1CB-40AF-9C1F-2EA824E1D63D}" type="presParOf" srcId="{1C0EA1BD-DC20-49A4-873A-147E3B5F6406}" destId="{75481B3E-9E31-48AD-BB7E-2171AE3B4412}" srcOrd="0" destOrd="0" presId="urn:microsoft.com/office/officeart/2008/layout/HalfCircleOrganizationChart"/>
    <dgm:cxn modelId="{0310FA7D-C33E-4579-8179-BF9A424B7F37}" type="presParOf" srcId="{1C0EA1BD-DC20-49A4-873A-147E3B5F6406}" destId="{7CF005E4-5C00-45C9-B84C-D460AA838AC8}" srcOrd="1" destOrd="0" presId="urn:microsoft.com/office/officeart/2008/layout/HalfCircleOrganizationChart"/>
    <dgm:cxn modelId="{DAC583DB-8B41-47B5-BCD2-C954333E5A72}" type="presParOf" srcId="{1C0EA1BD-DC20-49A4-873A-147E3B5F6406}" destId="{4EA96EC1-F3DE-474D-9E0E-160D00B132CD}" srcOrd="2" destOrd="0" presId="urn:microsoft.com/office/officeart/2008/layout/HalfCircleOrganizationChart"/>
    <dgm:cxn modelId="{206ACB39-2A10-4875-8463-AD8B20617751}" type="presParOf" srcId="{1C0EA1BD-DC20-49A4-873A-147E3B5F6406}" destId="{4B18F100-B3D7-469E-9D88-1AACF02F1A76}" srcOrd="3" destOrd="0" presId="urn:microsoft.com/office/officeart/2008/layout/HalfCircleOrganizationChart"/>
    <dgm:cxn modelId="{A84F8C7B-3BEF-426A-9669-64BC4EE2AEE3}" type="presParOf" srcId="{7ECD54D6-4981-47E4-AB4D-F58055C1910A}" destId="{7CF1BF9B-9E8B-41C1-891F-D2EB873E895F}" srcOrd="1" destOrd="0" presId="urn:microsoft.com/office/officeart/2008/layout/HalfCircleOrganizationChart"/>
    <dgm:cxn modelId="{7F9D4465-1191-40AA-9A84-9F95EDC78EF6}" type="presParOf" srcId="{7ECD54D6-4981-47E4-AB4D-F58055C1910A}" destId="{C115302C-A2B8-4FD0-BD43-D62C5C92223E}" srcOrd="2" destOrd="0" presId="urn:microsoft.com/office/officeart/2008/layout/HalfCircleOrganizationChart"/>
    <dgm:cxn modelId="{62495595-86B7-494A-A36F-E11BD0BFC2D2}" type="presParOf" srcId="{40BDC691-3AB7-4A09-B49F-A90FAD98DF21}" destId="{9AC461F5-F47A-4ED0-9B4E-D12CCD378E7A}" srcOrd="2" destOrd="0" presId="urn:microsoft.com/office/officeart/2008/layout/HalfCircleOrganizationChart"/>
    <dgm:cxn modelId="{EC747DC8-157A-445A-B4BC-DA37A7387C74}" type="presParOf" srcId="{40BDC691-3AB7-4A09-B49F-A90FAD98DF21}" destId="{24A08AE0-A61D-4B21-836D-B7340246A58F}" srcOrd="3" destOrd="0" presId="urn:microsoft.com/office/officeart/2008/layout/HalfCircleOrganizationChart"/>
    <dgm:cxn modelId="{7A4282C7-57AE-41E6-9E91-072376D01DA0}" type="presParOf" srcId="{24A08AE0-A61D-4B21-836D-B7340246A58F}" destId="{289E44EF-6AD5-4455-96F6-C41817F1957C}" srcOrd="0" destOrd="0" presId="urn:microsoft.com/office/officeart/2008/layout/HalfCircleOrganizationChart"/>
    <dgm:cxn modelId="{218F24E7-EBA0-4D01-A1B7-5A102CBBB516}" type="presParOf" srcId="{289E44EF-6AD5-4455-96F6-C41817F1957C}" destId="{C918D0C6-8478-4D6C-BFE1-ADDEF4DE1B33}" srcOrd="0" destOrd="0" presId="urn:microsoft.com/office/officeart/2008/layout/HalfCircleOrganizationChart"/>
    <dgm:cxn modelId="{F2199ECF-2F2A-4E5D-935B-4050179A641C}" type="presParOf" srcId="{289E44EF-6AD5-4455-96F6-C41817F1957C}" destId="{E862626E-F6CB-4F2C-9F85-0833420451E9}" srcOrd="1" destOrd="0" presId="urn:microsoft.com/office/officeart/2008/layout/HalfCircleOrganizationChart"/>
    <dgm:cxn modelId="{EA46B302-8489-460A-BD0D-3C70D57FBAC5}" type="presParOf" srcId="{289E44EF-6AD5-4455-96F6-C41817F1957C}" destId="{B1DDBD5C-1111-4AB6-8377-D8A0498BFCBA}" srcOrd="2" destOrd="0" presId="urn:microsoft.com/office/officeart/2008/layout/HalfCircleOrganizationChart"/>
    <dgm:cxn modelId="{D4111352-9534-4148-A0DB-90969523FC00}" type="presParOf" srcId="{289E44EF-6AD5-4455-96F6-C41817F1957C}" destId="{88DD433D-D957-4EAB-9F51-E7C1C894CC8C}" srcOrd="3" destOrd="0" presId="urn:microsoft.com/office/officeart/2008/layout/HalfCircleOrganizationChart"/>
    <dgm:cxn modelId="{155E9F82-989B-4793-994B-E0E24BA59414}" type="presParOf" srcId="{24A08AE0-A61D-4B21-836D-B7340246A58F}" destId="{16DB95E9-6E0E-451A-B4F6-4F7F355C01C7}" srcOrd="1" destOrd="0" presId="urn:microsoft.com/office/officeart/2008/layout/HalfCircleOrganizationChart"/>
    <dgm:cxn modelId="{9B0141A3-413E-46AF-B6D2-72C337681284}" type="presParOf" srcId="{24A08AE0-A61D-4B21-836D-B7340246A58F}" destId="{D8E8440E-B5D6-49D0-8DA1-877A59407091}" srcOrd="2" destOrd="0" presId="urn:microsoft.com/office/officeart/2008/layout/HalfCircleOrganizationChart"/>
    <dgm:cxn modelId="{FAD07DF1-D8AA-4A39-94C3-710D98A42FC1}" type="presParOf" srcId="{40BDC691-3AB7-4A09-B49F-A90FAD98DF21}" destId="{12DE5FF8-99B7-4453-9066-61D75D7899FF}" srcOrd="4" destOrd="0" presId="urn:microsoft.com/office/officeart/2008/layout/HalfCircleOrganizationChart"/>
    <dgm:cxn modelId="{CADF1ACA-FD14-4503-B571-F50B3AB51F34}" type="presParOf" srcId="{40BDC691-3AB7-4A09-B49F-A90FAD98DF21}" destId="{27E2DA5E-59A4-4870-AEC6-D654AC7E6326}" srcOrd="5" destOrd="0" presId="urn:microsoft.com/office/officeart/2008/layout/HalfCircleOrganizationChart"/>
    <dgm:cxn modelId="{9779C1F2-E452-4203-A023-F8F10CBBE6A8}" type="presParOf" srcId="{27E2DA5E-59A4-4870-AEC6-D654AC7E6326}" destId="{B67ABE07-F3A6-461F-B06E-D63C6D28D939}" srcOrd="0" destOrd="0" presId="urn:microsoft.com/office/officeart/2008/layout/HalfCircleOrganizationChart"/>
    <dgm:cxn modelId="{99A99982-E6AC-4D4A-AEDF-FE5443BBC345}" type="presParOf" srcId="{B67ABE07-F3A6-461F-B06E-D63C6D28D939}" destId="{44AF9413-8D65-4B47-941E-506F25C15A30}" srcOrd="0" destOrd="0" presId="urn:microsoft.com/office/officeart/2008/layout/HalfCircleOrganizationChart"/>
    <dgm:cxn modelId="{9FFA4FA0-695B-4AC2-A5FC-4F80490D756E}" type="presParOf" srcId="{B67ABE07-F3A6-461F-B06E-D63C6D28D939}" destId="{937748E3-9B4E-421A-92AF-F718DC10991C}" srcOrd="1" destOrd="0" presId="urn:microsoft.com/office/officeart/2008/layout/HalfCircleOrganizationChart"/>
    <dgm:cxn modelId="{20C6A307-4DA4-4392-A552-0EE4166409C1}" type="presParOf" srcId="{B67ABE07-F3A6-461F-B06E-D63C6D28D939}" destId="{1C5EDC53-A937-4EC3-9347-06D9EA0D2B7E}" srcOrd="2" destOrd="0" presId="urn:microsoft.com/office/officeart/2008/layout/HalfCircleOrganizationChart"/>
    <dgm:cxn modelId="{264C378E-2E9E-459B-93FC-0720705E89E0}" type="presParOf" srcId="{B67ABE07-F3A6-461F-B06E-D63C6D28D939}" destId="{3DB6E393-2C78-40F0-9FD4-3E58B537D3A3}" srcOrd="3" destOrd="0" presId="urn:microsoft.com/office/officeart/2008/layout/HalfCircleOrganizationChart"/>
    <dgm:cxn modelId="{FFBCC1BF-19FD-4B5B-AE27-4AFE965C9BF1}" type="presParOf" srcId="{27E2DA5E-59A4-4870-AEC6-D654AC7E6326}" destId="{C1EC2FE3-8789-4112-9E1C-6CC4C976E7B5}" srcOrd="1" destOrd="0" presId="urn:microsoft.com/office/officeart/2008/layout/HalfCircleOrganizationChart"/>
    <dgm:cxn modelId="{5CA1B7F3-B4BF-4970-88E4-A6D3E1259E95}" type="presParOf" srcId="{27E2DA5E-59A4-4870-AEC6-D654AC7E6326}" destId="{894CE327-7DF4-4055-8B6C-34813AE9AC04}" srcOrd="2" destOrd="0" presId="urn:microsoft.com/office/officeart/2008/layout/HalfCircleOrganizationChart"/>
    <dgm:cxn modelId="{68F324E1-55AF-4596-93B4-8CC0B646922A}" type="presParOf" srcId="{40BDC691-3AB7-4A09-B49F-A90FAD98DF21}" destId="{B3456853-8650-494A-8863-2191721B514C}" srcOrd="6" destOrd="0" presId="urn:microsoft.com/office/officeart/2008/layout/HalfCircleOrganizationChart"/>
    <dgm:cxn modelId="{A595CC3D-B60F-4197-975A-A1B300C12918}" type="presParOf" srcId="{40BDC691-3AB7-4A09-B49F-A90FAD98DF21}" destId="{DCD86163-6C01-4CAF-947E-A123E8FC00FE}" srcOrd="7" destOrd="0" presId="urn:microsoft.com/office/officeart/2008/layout/HalfCircleOrganizationChart"/>
    <dgm:cxn modelId="{BFA7E917-A8EA-48F6-8D58-750CC826F059}" type="presParOf" srcId="{DCD86163-6C01-4CAF-947E-A123E8FC00FE}" destId="{D18DAF24-B008-4374-A1B6-191A833211E7}" srcOrd="0" destOrd="0" presId="urn:microsoft.com/office/officeart/2008/layout/HalfCircleOrganizationChart"/>
    <dgm:cxn modelId="{31AB84F1-4B89-4CEF-B606-C36730D50375}" type="presParOf" srcId="{D18DAF24-B008-4374-A1B6-191A833211E7}" destId="{70D72617-54B8-4D93-993B-6EF4E0AD1DC1}" srcOrd="0" destOrd="0" presId="urn:microsoft.com/office/officeart/2008/layout/HalfCircleOrganizationChart"/>
    <dgm:cxn modelId="{998B3011-407D-4D18-BD9A-0210C336BFF3}" type="presParOf" srcId="{D18DAF24-B008-4374-A1B6-191A833211E7}" destId="{11AB2D4D-E754-4103-AB6B-DCE9741B4F0D}" srcOrd="1" destOrd="0" presId="urn:microsoft.com/office/officeart/2008/layout/HalfCircleOrganizationChart"/>
    <dgm:cxn modelId="{0208574A-7D8B-4DC1-9C8A-4DB52E84AE24}" type="presParOf" srcId="{D18DAF24-B008-4374-A1B6-191A833211E7}" destId="{40DBD5F1-018B-4121-BBD6-035B21CE884F}" srcOrd="2" destOrd="0" presId="urn:microsoft.com/office/officeart/2008/layout/HalfCircleOrganizationChart"/>
    <dgm:cxn modelId="{23DA4C00-B34E-438A-9256-D64FA93DD2E8}" type="presParOf" srcId="{D18DAF24-B008-4374-A1B6-191A833211E7}" destId="{DAB88D18-7DE8-4ACF-A14C-12DB1CC3FEB4}" srcOrd="3" destOrd="0" presId="urn:microsoft.com/office/officeart/2008/layout/HalfCircleOrganizationChart"/>
    <dgm:cxn modelId="{81D6604E-E4E8-4E1A-8BD1-37742E977D49}" type="presParOf" srcId="{DCD86163-6C01-4CAF-947E-A123E8FC00FE}" destId="{F9795662-0015-4B10-B6B4-1FDC70D93483}" srcOrd="1" destOrd="0" presId="urn:microsoft.com/office/officeart/2008/layout/HalfCircleOrganizationChart"/>
    <dgm:cxn modelId="{A3B9B705-4B01-48CD-A5D5-358959BE1887}" type="presParOf" srcId="{DCD86163-6C01-4CAF-947E-A123E8FC00FE}" destId="{BFFC8256-4B1B-4F39-9DEA-5BE6B0E8E35F}" srcOrd="2" destOrd="0" presId="urn:microsoft.com/office/officeart/2008/layout/HalfCircleOrganizationChart"/>
    <dgm:cxn modelId="{02C765E8-A9C6-4CF6-ADBC-7167BC071150}" type="presParOf" srcId="{DD451454-01E1-4AC3-91E6-114D2D9DE217}" destId="{8A9C4389-F143-4E67-ADB2-75B070036C5B}" srcOrd="2" destOrd="0" presId="urn:microsoft.com/office/officeart/2008/layout/HalfCircleOrganizationChart"/>
    <dgm:cxn modelId="{900F1538-320A-4563-957C-CA9E1B1A145C}" type="presParOf" srcId="{6F5BF5E3-C55C-4EAE-AFD3-8B7FEA82DF5A}" destId="{D20E438D-4E5D-4510-8F46-38C9B4B5C905}" srcOrd="1" destOrd="0" presId="urn:microsoft.com/office/officeart/2008/layout/HalfCircleOrganizationChart"/>
    <dgm:cxn modelId="{66F19113-8103-408D-A49E-52383F3355BF}" type="presParOf" srcId="{D20E438D-4E5D-4510-8F46-38C9B4B5C905}" destId="{EC69C9FC-20FA-4DA9-BB1D-D87CC8734225}" srcOrd="0" destOrd="0" presId="urn:microsoft.com/office/officeart/2008/layout/HalfCircleOrganizationChart"/>
    <dgm:cxn modelId="{687E84E7-E5A0-4052-ACC9-3E6A38104F6D}" type="presParOf" srcId="{EC69C9FC-20FA-4DA9-BB1D-D87CC8734225}" destId="{A5FA311F-0AD5-4C7B-B13C-351C371B0C8B}" srcOrd="0" destOrd="0" presId="urn:microsoft.com/office/officeart/2008/layout/HalfCircleOrganizationChart"/>
    <dgm:cxn modelId="{0C7BD75E-99F5-40F9-BCFD-F8548850416D}" type="presParOf" srcId="{EC69C9FC-20FA-4DA9-BB1D-D87CC8734225}" destId="{AC7F66A0-6F86-4C1F-B2DB-5C2B95326490}" srcOrd="1" destOrd="0" presId="urn:microsoft.com/office/officeart/2008/layout/HalfCircleOrganizationChart"/>
    <dgm:cxn modelId="{C1A42BB5-BB07-4525-88B2-BEE3D4123CBD}" type="presParOf" srcId="{EC69C9FC-20FA-4DA9-BB1D-D87CC8734225}" destId="{1A306698-7F6B-4C4F-BF26-17164F29DD9B}" srcOrd="2" destOrd="0" presId="urn:microsoft.com/office/officeart/2008/layout/HalfCircleOrganizationChart"/>
    <dgm:cxn modelId="{4675E365-9DB7-4AB3-959F-A55C19CA076A}" type="presParOf" srcId="{EC69C9FC-20FA-4DA9-BB1D-D87CC8734225}" destId="{BB692AD9-DC1C-4BE7-A982-F30F807175F8}" srcOrd="3" destOrd="0" presId="urn:microsoft.com/office/officeart/2008/layout/HalfCircleOrganizationChart"/>
    <dgm:cxn modelId="{7ADED7EB-4AE5-40B9-87FE-AB9954F2E067}" type="presParOf" srcId="{D20E438D-4E5D-4510-8F46-38C9B4B5C905}" destId="{E9CA3D9C-823D-4F43-9001-BC3BFD94BE54}" srcOrd="1" destOrd="0" presId="urn:microsoft.com/office/officeart/2008/layout/HalfCircleOrganizationChart"/>
    <dgm:cxn modelId="{CAFAFF80-F2DA-4DF2-B575-CF59C85672EB}" type="presParOf" srcId="{D20E438D-4E5D-4510-8F46-38C9B4B5C905}" destId="{9BE0E6E4-1354-4D24-9D67-7B5D84C3CC81}" srcOrd="2" destOrd="0" presId="urn:microsoft.com/office/officeart/2008/layout/HalfCircleOrganizationChart"/>
    <dgm:cxn modelId="{3F8CAF81-DB28-4148-917A-555C4840E30D}" type="presParOf" srcId="{6F5BF5E3-C55C-4EAE-AFD3-8B7FEA82DF5A}" destId="{742CAA88-0E65-4781-827F-51F8C49088E2}" srcOrd="2" destOrd="0" presId="urn:microsoft.com/office/officeart/2008/layout/HalfCircleOrganizationChart"/>
    <dgm:cxn modelId="{D64996A5-CDD3-4BE8-A174-AFF3AEBF70E9}" type="presParOf" srcId="{742CAA88-0E65-4781-827F-51F8C49088E2}" destId="{FFD7FD64-4B69-4A9B-894D-A6528BA3F9A2}" srcOrd="0" destOrd="0" presId="urn:microsoft.com/office/officeart/2008/layout/HalfCircleOrganizationChart"/>
    <dgm:cxn modelId="{6F9E83B6-4113-4455-AEF2-B80F43E57095}" type="presParOf" srcId="{FFD7FD64-4B69-4A9B-894D-A6528BA3F9A2}" destId="{3E819574-13B3-4B0E-B47E-C4CBFC4EACAA}" srcOrd="0" destOrd="0" presId="urn:microsoft.com/office/officeart/2008/layout/HalfCircleOrganizationChart"/>
    <dgm:cxn modelId="{2396A2C6-0836-4517-960E-3928512E488F}" type="presParOf" srcId="{FFD7FD64-4B69-4A9B-894D-A6528BA3F9A2}" destId="{015356C9-1415-46C5-9298-CE339464FA55}" srcOrd="1" destOrd="0" presId="urn:microsoft.com/office/officeart/2008/layout/HalfCircleOrganizationChart"/>
    <dgm:cxn modelId="{7FFD8AB1-FD5D-4344-B012-75D24E7E781C}" type="presParOf" srcId="{FFD7FD64-4B69-4A9B-894D-A6528BA3F9A2}" destId="{03BBAC58-13AA-4226-99C2-E32B3B73F067}" srcOrd="2" destOrd="0" presId="urn:microsoft.com/office/officeart/2008/layout/HalfCircleOrganizationChart"/>
    <dgm:cxn modelId="{FF093E2B-E0B2-4E01-9419-8FA49A5DEB07}" type="presParOf" srcId="{FFD7FD64-4B69-4A9B-894D-A6528BA3F9A2}" destId="{2140834F-EAEA-42B1-BDED-E6D01E1085E6}" srcOrd="3" destOrd="0" presId="urn:microsoft.com/office/officeart/2008/layout/HalfCircleOrganizationChart"/>
    <dgm:cxn modelId="{4973E288-4FB6-4572-A818-55CAACE14E64}" type="presParOf" srcId="{742CAA88-0E65-4781-827F-51F8C49088E2}" destId="{361A6020-CD9E-44EC-8C75-1FDE71B3EB7B}" srcOrd="1" destOrd="0" presId="urn:microsoft.com/office/officeart/2008/layout/HalfCircleOrganizationChart"/>
    <dgm:cxn modelId="{4A14EE6F-95F0-4668-BC8C-61EAC004B993}" type="presParOf" srcId="{742CAA88-0E65-4781-827F-51F8C49088E2}" destId="{B589DCB5-880E-4C77-B6F0-160F1E58786B}"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1B1892-B15A-43C7-87BF-3A4B806806A6}">
      <dsp:nvSpPr>
        <dsp:cNvPr id="0" name=""/>
        <dsp:cNvSpPr/>
      </dsp:nvSpPr>
      <dsp:spPr>
        <a:xfrm>
          <a:off x="6101873" y="2490320"/>
          <a:ext cx="91440" cy="529584"/>
        </a:xfrm>
        <a:custGeom>
          <a:avLst/>
          <a:gdLst/>
          <a:ahLst/>
          <a:cxnLst/>
          <a:rect l="0" t="0" r="0" b="0"/>
          <a:pathLst>
            <a:path>
              <a:moveTo>
                <a:pt x="45720" y="0"/>
              </a:moveTo>
              <a:lnTo>
                <a:pt x="45720" y="5295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2249AD-4FD6-40E9-A134-0F247885D359}">
      <dsp:nvSpPr>
        <dsp:cNvPr id="0" name=""/>
        <dsp:cNvSpPr/>
      </dsp:nvSpPr>
      <dsp:spPr>
        <a:xfrm>
          <a:off x="4013637" y="804452"/>
          <a:ext cx="2133955" cy="529584"/>
        </a:xfrm>
        <a:custGeom>
          <a:avLst/>
          <a:gdLst/>
          <a:ahLst/>
          <a:cxnLst/>
          <a:rect l="0" t="0" r="0" b="0"/>
          <a:pathLst>
            <a:path>
              <a:moveTo>
                <a:pt x="0" y="0"/>
              </a:moveTo>
              <a:lnTo>
                <a:pt x="0" y="360896"/>
              </a:lnTo>
              <a:lnTo>
                <a:pt x="2133955" y="360896"/>
              </a:lnTo>
              <a:lnTo>
                <a:pt x="2133955" y="5295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ACAAA3-59E2-4A09-9F70-B352AFACC224}">
      <dsp:nvSpPr>
        <dsp:cNvPr id="0" name=""/>
        <dsp:cNvSpPr/>
      </dsp:nvSpPr>
      <dsp:spPr>
        <a:xfrm>
          <a:off x="1886368" y="2490320"/>
          <a:ext cx="91440" cy="529584"/>
        </a:xfrm>
        <a:custGeom>
          <a:avLst/>
          <a:gdLst/>
          <a:ahLst/>
          <a:cxnLst/>
          <a:rect l="0" t="0" r="0" b="0"/>
          <a:pathLst>
            <a:path>
              <a:moveTo>
                <a:pt x="45720" y="0"/>
              </a:moveTo>
              <a:lnTo>
                <a:pt x="45720" y="5295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DE9B58-A51D-491F-A73B-F5546B4154DC}">
      <dsp:nvSpPr>
        <dsp:cNvPr id="0" name=""/>
        <dsp:cNvSpPr/>
      </dsp:nvSpPr>
      <dsp:spPr>
        <a:xfrm>
          <a:off x="1932088" y="804452"/>
          <a:ext cx="2081549" cy="529584"/>
        </a:xfrm>
        <a:custGeom>
          <a:avLst/>
          <a:gdLst/>
          <a:ahLst/>
          <a:cxnLst/>
          <a:rect l="0" t="0" r="0" b="0"/>
          <a:pathLst>
            <a:path>
              <a:moveTo>
                <a:pt x="2081549" y="0"/>
              </a:moveTo>
              <a:lnTo>
                <a:pt x="2081549" y="360896"/>
              </a:lnTo>
              <a:lnTo>
                <a:pt x="0" y="360896"/>
              </a:lnTo>
              <a:lnTo>
                <a:pt x="0" y="5295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7F4CF1-3D6F-4B15-A41E-BF0578766AA5}">
      <dsp:nvSpPr>
        <dsp:cNvPr id="0" name=""/>
        <dsp:cNvSpPr/>
      </dsp:nvSpPr>
      <dsp:spPr>
        <a:xfrm>
          <a:off x="3103178" y="334492"/>
          <a:ext cx="1820919" cy="4699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B988D2-0882-46CF-9815-8E43370BE898}">
      <dsp:nvSpPr>
        <dsp:cNvPr id="0" name=""/>
        <dsp:cNvSpPr/>
      </dsp:nvSpPr>
      <dsp:spPr>
        <a:xfrm>
          <a:off x="3305502" y="526700"/>
          <a:ext cx="1820919" cy="46996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o-MO" sz="2000" b="1" kern="1200" dirty="0">
              <a:effectLst>
                <a:outerShdw blurRad="38100" dist="38100" dir="2700000" algn="tl">
                  <a:srgbClr val="000000">
                    <a:alpha val="43137"/>
                  </a:srgbClr>
                </a:outerShdw>
              </a:effectLst>
            </a:rPr>
            <a:t>OF</a:t>
          </a:r>
          <a:endParaRPr lang="ru-RU" sz="2000" b="1" kern="1200" dirty="0">
            <a:effectLst>
              <a:outerShdw blurRad="38100" dist="38100" dir="2700000" algn="tl">
                <a:srgbClr val="000000">
                  <a:alpha val="43137"/>
                </a:srgbClr>
              </a:outerShdw>
            </a:effectLst>
          </a:endParaRPr>
        </a:p>
      </dsp:txBody>
      <dsp:txXfrm>
        <a:off x="3319267" y="540465"/>
        <a:ext cx="1793389" cy="442430"/>
      </dsp:txXfrm>
    </dsp:sp>
    <dsp:sp modelId="{07BBEFD9-5C77-48B1-99F8-3ED108541E69}">
      <dsp:nvSpPr>
        <dsp:cNvPr id="0" name=""/>
        <dsp:cNvSpPr/>
      </dsp:nvSpPr>
      <dsp:spPr>
        <a:xfrm>
          <a:off x="456" y="1334036"/>
          <a:ext cx="3863262" cy="11562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441CCD-C29B-4160-916C-47DBD713099B}">
      <dsp:nvSpPr>
        <dsp:cNvPr id="0" name=""/>
        <dsp:cNvSpPr/>
      </dsp:nvSpPr>
      <dsp:spPr>
        <a:xfrm>
          <a:off x="202780" y="1526244"/>
          <a:ext cx="3863262" cy="11562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1" u="sng" kern="1200" dirty="0" err="1"/>
            <a:t>generale</a:t>
          </a:r>
          <a:r>
            <a:rPr lang="en-US" sz="2000" i="1" kern="1200" dirty="0"/>
            <a:t>, </a:t>
          </a:r>
          <a:r>
            <a:rPr lang="en-US" sz="2000" kern="1200" dirty="0" err="1"/>
            <a:t>ele</a:t>
          </a:r>
          <a:r>
            <a:rPr lang="en-US" sz="2000" kern="1200" dirty="0"/>
            <a:t> se </a:t>
          </a:r>
          <a:r>
            <a:rPr lang="en-US" sz="2000" kern="1200" dirty="0" err="1"/>
            <a:t>folosesc</a:t>
          </a:r>
          <a:r>
            <a:rPr lang="en-US" sz="2000" kern="1200" dirty="0"/>
            <a:t> </a:t>
          </a:r>
          <a:r>
            <a:rPr lang="en-US" sz="2000" kern="1200" dirty="0" err="1"/>
            <a:t>şi</a:t>
          </a:r>
          <a:r>
            <a:rPr lang="en-US" sz="2000" kern="1200" dirty="0"/>
            <a:t> </a:t>
          </a:r>
          <a:r>
            <a:rPr lang="en-US" sz="2000" kern="1200" dirty="0" err="1"/>
            <a:t>în</a:t>
          </a:r>
          <a:r>
            <a:rPr lang="en-US" sz="2000" kern="1200" dirty="0"/>
            <a:t> </a:t>
          </a:r>
          <a:r>
            <a:rPr lang="en-US" sz="2000" kern="1200" dirty="0" err="1"/>
            <a:t>alte</a:t>
          </a:r>
          <a:r>
            <a:rPr lang="en-US" sz="2000" kern="1200" dirty="0"/>
            <a:t> </a:t>
          </a:r>
          <a:r>
            <a:rPr lang="en-US" sz="2000" kern="1200" dirty="0" err="1"/>
            <a:t>domenii</a:t>
          </a:r>
          <a:r>
            <a:rPr lang="en-US" sz="2000" kern="1200" dirty="0"/>
            <a:t> </a:t>
          </a:r>
          <a:r>
            <a:rPr lang="en-US" sz="2000" kern="1200" dirty="0" err="1"/>
            <a:t>sau</a:t>
          </a:r>
          <a:r>
            <a:rPr lang="en-US" sz="2000" kern="1200" dirty="0"/>
            <a:t> </a:t>
          </a:r>
          <a:r>
            <a:rPr lang="en-US" sz="2000" kern="1200" dirty="0" err="1"/>
            <a:t>ramuri</a:t>
          </a:r>
          <a:r>
            <a:rPr lang="en-US" sz="2000" kern="1200" dirty="0"/>
            <a:t> </a:t>
          </a:r>
          <a:r>
            <a:rPr lang="en-US" sz="2000" kern="1200" dirty="0" err="1"/>
            <a:t>industriale</a:t>
          </a:r>
          <a:r>
            <a:rPr lang="ro-MO" sz="2000" kern="1200" dirty="0"/>
            <a:t>:</a:t>
          </a:r>
          <a:endParaRPr lang="ru-RU" sz="2000" kern="1200" dirty="0"/>
        </a:p>
      </dsp:txBody>
      <dsp:txXfrm>
        <a:off x="236646" y="1560110"/>
        <a:ext cx="3795530" cy="1088551"/>
      </dsp:txXfrm>
    </dsp:sp>
    <dsp:sp modelId="{908D50C2-8955-4BDA-81B0-12C4728D6969}">
      <dsp:nvSpPr>
        <dsp:cNvPr id="0" name=""/>
        <dsp:cNvSpPr/>
      </dsp:nvSpPr>
      <dsp:spPr>
        <a:xfrm>
          <a:off x="426651" y="3019904"/>
          <a:ext cx="3010872" cy="228604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BBFF54-2AB5-4013-8722-636D365F4151}">
      <dsp:nvSpPr>
        <dsp:cNvPr id="0" name=""/>
        <dsp:cNvSpPr/>
      </dsp:nvSpPr>
      <dsp:spPr>
        <a:xfrm>
          <a:off x="628976" y="3212112"/>
          <a:ext cx="3010872" cy="228604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o-MO" sz="2000" kern="1200" dirty="0"/>
            <a:t>- </a:t>
          </a:r>
          <a:r>
            <a:rPr lang="en-US" sz="2000" kern="1200" dirty="0" err="1"/>
            <a:t>Cântărirea</a:t>
          </a:r>
          <a:endParaRPr lang="ru-RU" sz="2000" kern="1200" dirty="0"/>
        </a:p>
        <a:p>
          <a:pPr lvl="0" algn="l" defTabSz="889000">
            <a:lnSpc>
              <a:spcPct val="90000"/>
            </a:lnSpc>
            <a:spcBef>
              <a:spcPct val="0"/>
            </a:spcBef>
            <a:spcAft>
              <a:spcPct val="35000"/>
            </a:spcAft>
          </a:pPr>
          <a:r>
            <a:rPr lang="ro-MO" sz="2000" kern="1200" dirty="0"/>
            <a:t>- </a:t>
          </a:r>
          <a:r>
            <a:rPr lang="en-US" sz="2000" kern="1200" dirty="0" err="1"/>
            <a:t>Dizolvarea</a:t>
          </a:r>
          <a:endParaRPr lang="ru-RU" sz="2000" kern="1200" dirty="0"/>
        </a:p>
        <a:p>
          <a:pPr lvl="0" algn="l" defTabSz="889000">
            <a:lnSpc>
              <a:spcPct val="90000"/>
            </a:lnSpc>
            <a:spcBef>
              <a:spcPct val="0"/>
            </a:spcBef>
            <a:spcAft>
              <a:spcPct val="35000"/>
            </a:spcAft>
          </a:pPr>
          <a:r>
            <a:rPr lang="ro-MO" sz="2000" kern="1200" dirty="0"/>
            <a:t>- </a:t>
          </a:r>
          <a:r>
            <a:rPr lang="en-US" sz="2000" kern="1200" dirty="0" err="1"/>
            <a:t>Distilarea</a:t>
          </a:r>
          <a:endParaRPr lang="ru-RU" sz="2000" kern="1200" dirty="0"/>
        </a:p>
        <a:p>
          <a:pPr lvl="0" algn="l" defTabSz="889000">
            <a:lnSpc>
              <a:spcPct val="90000"/>
            </a:lnSpc>
            <a:spcBef>
              <a:spcPct val="0"/>
            </a:spcBef>
            <a:spcAft>
              <a:spcPct val="35000"/>
            </a:spcAft>
          </a:pPr>
          <a:r>
            <a:rPr lang="ro-MO" sz="2000" kern="1200" dirty="0"/>
            <a:t>- </a:t>
          </a:r>
          <a:r>
            <a:rPr lang="en-US" sz="2000" kern="1200" dirty="0" err="1"/>
            <a:t>Pulverizarea</a:t>
          </a:r>
          <a:r>
            <a:rPr lang="ro-MO" sz="2000" kern="1200" dirty="0"/>
            <a:t>, etc.</a:t>
          </a:r>
          <a:endParaRPr lang="ru-RU" sz="2000" kern="1200" dirty="0"/>
        </a:p>
      </dsp:txBody>
      <dsp:txXfrm>
        <a:off x="695932" y="3279068"/>
        <a:ext cx="2876960" cy="2152130"/>
      </dsp:txXfrm>
    </dsp:sp>
    <dsp:sp modelId="{9D3A6D87-0AF0-40E2-9365-ECE65C2F583B}">
      <dsp:nvSpPr>
        <dsp:cNvPr id="0" name=""/>
        <dsp:cNvSpPr/>
      </dsp:nvSpPr>
      <dsp:spPr>
        <a:xfrm>
          <a:off x="4268368" y="1334036"/>
          <a:ext cx="3758450" cy="11562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EA8E63-E586-4831-BC39-1292A7CDA03B}">
      <dsp:nvSpPr>
        <dsp:cNvPr id="0" name=""/>
        <dsp:cNvSpPr/>
      </dsp:nvSpPr>
      <dsp:spPr>
        <a:xfrm>
          <a:off x="4470692" y="1526244"/>
          <a:ext cx="3758450" cy="11562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1" u="sng" kern="1200" dirty="0" err="1"/>
            <a:t>specifice</a:t>
          </a:r>
          <a:r>
            <a:rPr lang="en-US" sz="2000" b="1" i="1" u="sng" kern="1200" dirty="0"/>
            <a:t>, </a:t>
          </a:r>
          <a:r>
            <a:rPr lang="en-US" sz="2000" kern="1200" dirty="0" err="1"/>
            <a:t>ele</a:t>
          </a:r>
          <a:r>
            <a:rPr lang="en-US" sz="2000" kern="1200" dirty="0"/>
            <a:t> se </a:t>
          </a:r>
          <a:r>
            <a:rPr lang="en-US" sz="2000" kern="1200" dirty="0" err="1"/>
            <a:t>aplică</a:t>
          </a:r>
          <a:r>
            <a:rPr lang="en-US" sz="2000" kern="1200" dirty="0"/>
            <a:t> la </a:t>
          </a:r>
          <a:r>
            <a:rPr lang="en-US" sz="2000" kern="1200" dirty="0" err="1"/>
            <a:t>prepararea</a:t>
          </a:r>
          <a:r>
            <a:rPr lang="en-US" sz="2000" kern="1200" dirty="0"/>
            <a:t> </a:t>
          </a:r>
          <a:r>
            <a:rPr lang="en-US" sz="2000" kern="1200" dirty="0" err="1"/>
            <a:t>unor</a:t>
          </a:r>
          <a:r>
            <a:rPr lang="en-US" sz="2000" kern="1200" dirty="0"/>
            <a:t> </a:t>
          </a:r>
          <a:r>
            <a:rPr lang="en-US" sz="2000" kern="1200" dirty="0" err="1"/>
            <a:t>anumite</a:t>
          </a:r>
          <a:r>
            <a:rPr lang="en-US" sz="2000" kern="1200" dirty="0"/>
            <a:t> </a:t>
          </a:r>
          <a:r>
            <a:rPr lang="en-US" sz="2000" kern="1200" dirty="0" err="1"/>
            <a:t>forme</a:t>
          </a:r>
          <a:r>
            <a:rPr lang="en-US" sz="2000" kern="1200" dirty="0"/>
            <a:t> </a:t>
          </a:r>
          <a:r>
            <a:rPr lang="en-US" sz="2000" kern="1200" dirty="0" err="1"/>
            <a:t>farmaceutice</a:t>
          </a:r>
          <a:r>
            <a:rPr lang="ro-MO" sz="2000" kern="1200" dirty="0"/>
            <a:t>:</a:t>
          </a:r>
          <a:endParaRPr lang="ru-RU" sz="2000" kern="1200" dirty="0"/>
        </a:p>
      </dsp:txBody>
      <dsp:txXfrm>
        <a:off x="4504558" y="1560110"/>
        <a:ext cx="3690718" cy="1088551"/>
      </dsp:txXfrm>
    </dsp:sp>
    <dsp:sp modelId="{56CB7234-1ACF-4A5B-8D96-AF5F39D35A46}">
      <dsp:nvSpPr>
        <dsp:cNvPr id="0" name=""/>
        <dsp:cNvSpPr/>
      </dsp:nvSpPr>
      <dsp:spPr>
        <a:xfrm>
          <a:off x="4435993" y="3019904"/>
          <a:ext cx="3423201" cy="228014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8FCB73-8C64-4005-9814-0BF0C1A17D5C}">
      <dsp:nvSpPr>
        <dsp:cNvPr id="0" name=""/>
        <dsp:cNvSpPr/>
      </dsp:nvSpPr>
      <dsp:spPr>
        <a:xfrm>
          <a:off x="4638317" y="3212112"/>
          <a:ext cx="3423201" cy="228014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o-MO" sz="2000" kern="1200" dirty="0"/>
            <a:t>- </a:t>
          </a:r>
          <a:r>
            <a:rPr lang="en-US" sz="2000" kern="1200" dirty="0" err="1"/>
            <a:t>Comprimarea</a:t>
          </a:r>
          <a:r>
            <a:rPr lang="en-US" sz="2000" kern="1200" dirty="0"/>
            <a:t>  </a:t>
          </a:r>
          <a:endParaRPr lang="ru-RU" sz="2000" kern="1200" dirty="0"/>
        </a:p>
        <a:p>
          <a:pPr lvl="0" algn="l" defTabSz="889000">
            <a:lnSpc>
              <a:spcPct val="90000"/>
            </a:lnSpc>
            <a:spcBef>
              <a:spcPct val="0"/>
            </a:spcBef>
            <a:spcAft>
              <a:spcPct val="35000"/>
            </a:spcAft>
          </a:pPr>
          <a:r>
            <a:rPr lang="ro-MO" sz="2000" kern="1200" dirty="0"/>
            <a:t>- </a:t>
          </a:r>
          <a:r>
            <a:rPr lang="en-US" sz="2000" kern="1200" dirty="0" err="1"/>
            <a:t>Modelarea</a:t>
          </a:r>
          <a:r>
            <a:rPr lang="en-US" sz="2000" kern="1200" dirty="0"/>
            <a:t> </a:t>
          </a:r>
          <a:r>
            <a:rPr lang="en-US" sz="2000" kern="1200" dirty="0" err="1"/>
            <a:t>şi</a:t>
          </a:r>
          <a:r>
            <a:rPr lang="en-US" sz="2000" kern="1200" dirty="0"/>
            <a:t> </a:t>
          </a:r>
          <a:r>
            <a:rPr lang="en-US" sz="2000" kern="1200" dirty="0" err="1"/>
            <a:t>turnarea</a:t>
          </a:r>
          <a:r>
            <a:rPr lang="en-US" sz="2000" kern="1200" dirty="0"/>
            <a:t> </a:t>
          </a:r>
          <a:r>
            <a:rPr lang="en-US" sz="2000" kern="1200" dirty="0" err="1"/>
            <a:t>în</a:t>
          </a:r>
          <a:r>
            <a:rPr lang="en-US" sz="2000" kern="1200" dirty="0"/>
            <a:t> </a:t>
          </a:r>
          <a:r>
            <a:rPr lang="en-US" sz="2000" kern="1200" dirty="0" err="1"/>
            <a:t>forme</a:t>
          </a:r>
          <a:r>
            <a:rPr lang="en-US" sz="2000" kern="1200" dirty="0"/>
            <a:t> a </a:t>
          </a:r>
          <a:r>
            <a:rPr lang="en-US" sz="2000" kern="1200" dirty="0" err="1"/>
            <a:t>supozitoarelor</a:t>
          </a:r>
          <a:endParaRPr lang="ru-RU" sz="2000" kern="1200" dirty="0"/>
        </a:p>
        <a:p>
          <a:pPr lvl="0" algn="l" defTabSz="889000">
            <a:lnSpc>
              <a:spcPct val="90000"/>
            </a:lnSpc>
            <a:spcBef>
              <a:spcPct val="0"/>
            </a:spcBef>
            <a:spcAft>
              <a:spcPct val="35000"/>
            </a:spcAft>
          </a:pPr>
          <a:r>
            <a:rPr lang="ro-MO" sz="2000" kern="1200" dirty="0"/>
            <a:t>- </a:t>
          </a:r>
          <a:r>
            <a:rPr lang="en-US" sz="2000" kern="1200" dirty="0" err="1"/>
            <a:t>Prepararea</a:t>
          </a:r>
          <a:r>
            <a:rPr lang="en-US" sz="2000" kern="1200" dirty="0"/>
            <a:t> </a:t>
          </a:r>
          <a:r>
            <a:rPr lang="en-US" sz="2000" kern="1200" dirty="0" err="1"/>
            <a:t>medicamentelor</a:t>
          </a:r>
          <a:r>
            <a:rPr lang="en-US" sz="2000" kern="1200" dirty="0"/>
            <a:t> </a:t>
          </a:r>
          <a:r>
            <a:rPr lang="en-US" sz="2000" kern="1200" dirty="0" err="1"/>
            <a:t>injectabile</a:t>
          </a:r>
          <a:r>
            <a:rPr lang="en-US" sz="2000" kern="1200" dirty="0"/>
            <a:t>, etc.</a:t>
          </a:r>
          <a:endParaRPr lang="ru-RU" sz="2000" kern="1200" dirty="0"/>
        </a:p>
      </dsp:txBody>
      <dsp:txXfrm>
        <a:off x="4705100" y="3278895"/>
        <a:ext cx="3289635" cy="21465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456853-8650-494A-8863-2191721B514C}">
      <dsp:nvSpPr>
        <dsp:cNvPr id="0" name=""/>
        <dsp:cNvSpPr/>
      </dsp:nvSpPr>
      <dsp:spPr>
        <a:xfrm>
          <a:off x="1684453" y="2558256"/>
          <a:ext cx="3043984" cy="317500"/>
        </a:xfrm>
        <a:custGeom>
          <a:avLst/>
          <a:gdLst/>
          <a:ahLst/>
          <a:cxnLst/>
          <a:rect l="0" t="0" r="0" b="0"/>
          <a:pathLst>
            <a:path>
              <a:moveTo>
                <a:pt x="3043984" y="0"/>
              </a:moveTo>
              <a:lnTo>
                <a:pt x="3043984" y="158750"/>
              </a:lnTo>
              <a:lnTo>
                <a:pt x="0" y="158750"/>
              </a:lnTo>
              <a:lnTo>
                <a:pt x="0" y="31750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DE5FF8-99B7-4453-9066-61D75D7899FF}">
      <dsp:nvSpPr>
        <dsp:cNvPr id="0" name=""/>
        <dsp:cNvSpPr/>
      </dsp:nvSpPr>
      <dsp:spPr>
        <a:xfrm>
          <a:off x="3813733" y="2558256"/>
          <a:ext cx="914704" cy="317500"/>
        </a:xfrm>
        <a:custGeom>
          <a:avLst/>
          <a:gdLst/>
          <a:ahLst/>
          <a:cxnLst/>
          <a:rect l="0" t="0" r="0" b="0"/>
          <a:pathLst>
            <a:path>
              <a:moveTo>
                <a:pt x="914704" y="0"/>
              </a:moveTo>
              <a:lnTo>
                <a:pt x="914704" y="158750"/>
              </a:lnTo>
              <a:lnTo>
                <a:pt x="0" y="158750"/>
              </a:lnTo>
              <a:lnTo>
                <a:pt x="0" y="31750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C461F5-F47A-4ED0-9B4E-D12CCD378E7A}">
      <dsp:nvSpPr>
        <dsp:cNvPr id="0" name=""/>
        <dsp:cNvSpPr/>
      </dsp:nvSpPr>
      <dsp:spPr>
        <a:xfrm>
          <a:off x="4728437" y="2558256"/>
          <a:ext cx="914704" cy="317500"/>
        </a:xfrm>
        <a:custGeom>
          <a:avLst/>
          <a:gdLst/>
          <a:ahLst/>
          <a:cxnLst/>
          <a:rect l="0" t="0" r="0" b="0"/>
          <a:pathLst>
            <a:path>
              <a:moveTo>
                <a:pt x="0" y="0"/>
              </a:moveTo>
              <a:lnTo>
                <a:pt x="0" y="158750"/>
              </a:lnTo>
              <a:lnTo>
                <a:pt x="914704" y="158750"/>
              </a:lnTo>
              <a:lnTo>
                <a:pt x="914704" y="31750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060D54-8D2E-4268-86A5-D92C730F967A}">
      <dsp:nvSpPr>
        <dsp:cNvPr id="0" name=""/>
        <dsp:cNvSpPr/>
      </dsp:nvSpPr>
      <dsp:spPr>
        <a:xfrm>
          <a:off x="4728437" y="2558256"/>
          <a:ext cx="2744112" cy="317500"/>
        </a:xfrm>
        <a:custGeom>
          <a:avLst/>
          <a:gdLst/>
          <a:ahLst/>
          <a:cxnLst/>
          <a:rect l="0" t="0" r="0" b="0"/>
          <a:pathLst>
            <a:path>
              <a:moveTo>
                <a:pt x="0" y="0"/>
              </a:moveTo>
              <a:lnTo>
                <a:pt x="0" y="158750"/>
              </a:lnTo>
              <a:lnTo>
                <a:pt x="2744112" y="158750"/>
              </a:lnTo>
              <a:lnTo>
                <a:pt x="2744112" y="31750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84590BF-9868-4398-987A-DA0DD860C5CA}">
      <dsp:nvSpPr>
        <dsp:cNvPr id="0" name=""/>
        <dsp:cNvSpPr/>
      </dsp:nvSpPr>
      <dsp:spPr>
        <a:xfrm>
          <a:off x="4194175" y="1802302"/>
          <a:ext cx="1068525" cy="755953"/>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952E07-0A9F-4F5E-98BB-8752C14FA390}">
      <dsp:nvSpPr>
        <dsp:cNvPr id="0" name=""/>
        <dsp:cNvSpPr/>
      </dsp:nvSpPr>
      <dsp:spPr>
        <a:xfrm>
          <a:off x="4194175" y="1802302"/>
          <a:ext cx="1068525" cy="755953"/>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414C09-0640-474F-A3DA-AE4C82B99C23}">
      <dsp:nvSpPr>
        <dsp:cNvPr id="0" name=""/>
        <dsp:cNvSpPr/>
      </dsp:nvSpPr>
      <dsp:spPr>
        <a:xfrm>
          <a:off x="3659912" y="1938374"/>
          <a:ext cx="2137051" cy="48381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Medicamente</a:t>
          </a:r>
          <a:r>
            <a:rPr lang="en-US" sz="2400" b="1" kern="1200" dirty="0"/>
            <a:t> </a:t>
          </a:r>
          <a:endParaRPr lang="ru-RU" sz="2400" b="1" kern="1200" dirty="0"/>
        </a:p>
      </dsp:txBody>
      <dsp:txXfrm>
        <a:off x="3659912" y="1938374"/>
        <a:ext cx="2137051" cy="483810"/>
      </dsp:txXfrm>
    </dsp:sp>
    <dsp:sp modelId="{7CF005E4-5C00-45C9-B84C-D460AA838AC8}">
      <dsp:nvSpPr>
        <dsp:cNvPr id="0" name=""/>
        <dsp:cNvSpPr/>
      </dsp:nvSpPr>
      <dsp:spPr>
        <a:xfrm>
          <a:off x="7094573" y="2875756"/>
          <a:ext cx="755953" cy="755953"/>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A96EC1-F3DE-474D-9E0E-160D00B132CD}">
      <dsp:nvSpPr>
        <dsp:cNvPr id="0" name=""/>
        <dsp:cNvSpPr/>
      </dsp:nvSpPr>
      <dsp:spPr>
        <a:xfrm>
          <a:off x="7094573" y="2875756"/>
          <a:ext cx="755953" cy="755953"/>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481B3E-9E31-48AD-BB7E-2171AE3B4412}">
      <dsp:nvSpPr>
        <dsp:cNvPr id="0" name=""/>
        <dsp:cNvSpPr/>
      </dsp:nvSpPr>
      <dsp:spPr>
        <a:xfrm>
          <a:off x="6716596" y="3011828"/>
          <a:ext cx="1511907" cy="48381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Gazoase</a:t>
          </a:r>
          <a:r>
            <a:rPr lang="en-US" sz="2400" b="1" kern="1200" dirty="0"/>
            <a:t> </a:t>
          </a:r>
          <a:endParaRPr lang="ru-RU" sz="2400" b="1" kern="1200" dirty="0"/>
        </a:p>
      </dsp:txBody>
      <dsp:txXfrm>
        <a:off x="6716596" y="3011828"/>
        <a:ext cx="1511907" cy="483810"/>
      </dsp:txXfrm>
    </dsp:sp>
    <dsp:sp modelId="{E862626E-F6CB-4F2C-9F85-0833420451E9}">
      <dsp:nvSpPr>
        <dsp:cNvPr id="0" name=""/>
        <dsp:cNvSpPr/>
      </dsp:nvSpPr>
      <dsp:spPr>
        <a:xfrm>
          <a:off x="5265165" y="2875756"/>
          <a:ext cx="755953" cy="755953"/>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DDBD5C-1111-4AB6-8377-D8A0498BFCBA}">
      <dsp:nvSpPr>
        <dsp:cNvPr id="0" name=""/>
        <dsp:cNvSpPr/>
      </dsp:nvSpPr>
      <dsp:spPr>
        <a:xfrm>
          <a:off x="5265165" y="2875756"/>
          <a:ext cx="755953" cy="755953"/>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18D0C6-8478-4D6C-BFE1-ADDEF4DE1B33}">
      <dsp:nvSpPr>
        <dsp:cNvPr id="0" name=""/>
        <dsp:cNvSpPr/>
      </dsp:nvSpPr>
      <dsp:spPr>
        <a:xfrm>
          <a:off x="4887188" y="3011828"/>
          <a:ext cx="1511907" cy="48381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ru-RU" sz="2400" b="1" kern="1200"/>
        </a:p>
      </dsp:txBody>
      <dsp:txXfrm>
        <a:off x="4887188" y="3011828"/>
        <a:ext cx="1511907" cy="483810"/>
      </dsp:txXfrm>
    </dsp:sp>
    <dsp:sp modelId="{937748E3-9B4E-421A-92AF-F718DC10991C}">
      <dsp:nvSpPr>
        <dsp:cNvPr id="0" name=""/>
        <dsp:cNvSpPr/>
      </dsp:nvSpPr>
      <dsp:spPr>
        <a:xfrm>
          <a:off x="3435756" y="2875756"/>
          <a:ext cx="755953" cy="755953"/>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5EDC53-A937-4EC3-9347-06D9EA0D2B7E}">
      <dsp:nvSpPr>
        <dsp:cNvPr id="0" name=""/>
        <dsp:cNvSpPr/>
      </dsp:nvSpPr>
      <dsp:spPr>
        <a:xfrm>
          <a:off x="3435756" y="2875756"/>
          <a:ext cx="755953" cy="755953"/>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AF9413-8D65-4B47-941E-506F25C15A30}">
      <dsp:nvSpPr>
        <dsp:cNvPr id="0" name=""/>
        <dsp:cNvSpPr/>
      </dsp:nvSpPr>
      <dsp:spPr>
        <a:xfrm>
          <a:off x="3057779" y="3011828"/>
          <a:ext cx="1511907" cy="48381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Semisolide</a:t>
          </a:r>
          <a:r>
            <a:rPr lang="en-US" sz="2400" b="1" kern="1200" dirty="0"/>
            <a:t> </a:t>
          </a:r>
          <a:endParaRPr lang="ru-RU" sz="2400" b="1" kern="1200" dirty="0"/>
        </a:p>
      </dsp:txBody>
      <dsp:txXfrm>
        <a:off x="3057779" y="3011828"/>
        <a:ext cx="1511907" cy="483810"/>
      </dsp:txXfrm>
    </dsp:sp>
    <dsp:sp modelId="{11AB2D4D-E754-4103-AB6B-DCE9741B4F0D}">
      <dsp:nvSpPr>
        <dsp:cNvPr id="0" name=""/>
        <dsp:cNvSpPr/>
      </dsp:nvSpPr>
      <dsp:spPr>
        <a:xfrm>
          <a:off x="1306476" y="2875756"/>
          <a:ext cx="755953" cy="755953"/>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DBD5F1-018B-4121-BBD6-035B21CE884F}">
      <dsp:nvSpPr>
        <dsp:cNvPr id="0" name=""/>
        <dsp:cNvSpPr/>
      </dsp:nvSpPr>
      <dsp:spPr>
        <a:xfrm>
          <a:off x="1306476" y="2875756"/>
          <a:ext cx="755953" cy="755953"/>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D72617-54B8-4D93-993B-6EF4E0AD1DC1}">
      <dsp:nvSpPr>
        <dsp:cNvPr id="0" name=""/>
        <dsp:cNvSpPr/>
      </dsp:nvSpPr>
      <dsp:spPr>
        <a:xfrm>
          <a:off x="928499" y="3011828"/>
          <a:ext cx="1511907" cy="48381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ru-RU" sz="2400" b="1" kern="1200" dirty="0"/>
        </a:p>
      </dsp:txBody>
      <dsp:txXfrm>
        <a:off x="928499" y="3011828"/>
        <a:ext cx="1511907" cy="483810"/>
      </dsp:txXfrm>
    </dsp:sp>
    <dsp:sp modelId="{AC7F66A0-6F86-4C1F-B2DB-5C2B95326490}">
      <dsp:nvSpPr>
        <dsp:cNvPr id="0" name=""/>
        <dsp:cNvSpPr/>
      </dsp:nvSpPr>
      <dsp:spPr>
        <a:xfrm>
          <a:off x="1290148" y="2872689"/>
          <a:ext cx="755953" cy="755953"/>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306698-7F6B-4C4F-BF26-17164F29DD9B}">
      <dsp:nvSpPr>
        <dsp:cNvPr id="0" name=""/>
        <dsp:cNvSpPr/>
      </dsp:nvSpPr>
      <dsp:spPr>
        <a:xfrm>
          <a:off x="1290148" y="2872689"/>
          <a:ext cx="755953" cy="755953"/>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FA311F-0AD5-4C7B-B13C-351C371B0C8B}">
      <dsp:nvSpPr>
        <dsp:cNvPr id="0" name=""/>
        <dsp:cNvSpPr/>
      </dsp:nvSpPr>
      <dsp:spPr>
        <a:xfrm>
          <a:off x="912171" y="3008761"/>
          <a:ext cx="1511907" cy="48381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Solide</a:t>
          </a:r>
          <a:r>
            <a:rPr lang="en-US" sz="2400" b="1" kern="1200" dirty="0"/>
            <a:t> </a:t>
          </a:r>
          <a:endParaRPr lang="ru-RU" sz="2400" b="1" kern="1200" dirty="0"/>
        </a:p>
      </dsp:txBody>
      <dsp:txXfrm>
        <a:off x="912171" y="3008761"/>
        <a:ext cx="1511907" cy="483810"/>
      </dsp:txXfrm>
    </dsp:sp>
    <dsp:sp modelId="{015356C9-1415-46C5-9298-CE339464FA55}">
      <dsp:nvSpPr>
        <dsp:cNvPr id="0" name=""/>
        <dsp:cNvSpPr/>
      </dsp:nvSpPr>
      <dsp:spPr>
        <a:xfrm>
          <a:off x="5266934" y="2880865"/>
          <a:ext cx="755953" cy="755953"/>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BBAC58-13AA-4226-99C2-E32B3B73F067}">
      <dsp:nvSpPr>
        <dsp:cNvPr id="0" name=""/>
        <dsp:cNvSpPr/>
      </dsp:nvSpPr>
      <dsp:spPr>
        <a:xfrm>
          <a:off x="5266934" y="2880865"/>
          <a:ext cx="755953" cy="755953"/>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819574-13B3-4B0E-B47E-C4CBFC4EACAA}">
      <dsp:nvSpPr>
        <dsp:cNvPr id="0" name=""/>
        <dsp:cNvSpPr/>
      </dsp:nvSpPr>
      <dsp:spPr>
        <a:xfrm>
          <a:off x="4888957" y="3016937"/>
          <a:ext cx="1511907" cy="48381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b="1" kern="1200" dirty="0" err="1"/>
            <a:t>Lichide</a:t>
          </a:r>
          <a:r>
            <a:rPr lang="en-US" sz="2400" b="1" kern="1200" dirty="0"/>
            <a:t>  </a:t>
          </a:r>
          <a:endParaRPr lang="ru-RU" sz="2400" b="1" kern="1200" dirty="0"/>
        </a:p>
      </dsp:txBody>
      <dsp:txXfrm>
        <a:off x="4888957" y="3016937"/>
        <a:ext cx="1511907" cy="48381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F459A46D-E17F-4998-833A-80CC13679E42}" type="datetimeFigureOut">
              <a:rPr lang="ru-RU" smtClean="0"/>
              <a:pPr/>
              <a:t>10.02.2026</a:t>
            </a:fld>
            <a:endParaRPr lang="ru-RU"/>
          </a:p>
        </p:txBody>
      </p:sp>
      <p:sp>
        <p:nvSpPr>
          <p:cNvPr id="4" name="Нижний колонтитул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8651975A-61F6-46A5-ADA2-B7B07B244316}" type="slidenum">
              <a:rPr lang="ru-RU" smtClean="0"/>
              <a:pPr/>
              <a:t>‹#›</a:t>
            </a:fld>
            <a:endParaRPr lang="ru-RU"/>
          </a:p>
        </p:txBody>
      </p:sp>
    </p:spTree>
    <p:extLst>
      <p:ext uri="{BB962C8B-B14F-4D97-AF65-F5344CB8AC3E}">
        <p14:creationId xmlns:p14="http://schemas.microsoft.com/office/powerpoint/2010/main" val="571006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C4F77DC0-7593-4E8A-96E8-9DF812544F77}" type="datetimeFigureOut">
              <a:rPr lang="ru-RU" smtClean="0"/>
              <a:pPr/>
              <a:t>10.02.2026</a:t>
            </a:fld>
            <a:endParaRPr lang="ru-RU"/>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8E5AFB31-043B-4008-8B52-8B27D5B2CA27}" type="slidenum">
              <a:rPr lang="ru-RU" smtClean="0"/>
              <a:pPr/>
              <a:t>‹#›</a:t>
            </a:fld>
            <a:endParaRPr lang="ru-RU"/>
          </a:p>
        </p:txBody>
      </p:sp>
    </p:spTree>
    <p:extLst>
      <p:ext uri="{BB962C8B-B14F-4D97-AF65-F5344CB8AC3E}">
        <p14:creationId xmlns:p14="http://schemas.microsoft.com/office/powerpoint/2010/main" val="1651177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41E4E10-11A8-42BC-846A-86829797F466}" type="datetime1">
              <a:rPr lang="ru-RU" smtClean="0"/>
              <a:t>10.02.2026</a:t>
            </a:fld>
            <a:endParaRPr lang="ru-RU"/>
          </a:p>
        </p:txBody>
      </p:sp>
      <p:sp>
        <p:nvSpPr>
          <p:cNvPr id="5" name="Нижний колонтитул 4"/>
          <p:cNvSpPr>
            <a:spLocks noGrp="1"/>
          </p:cNvSpPr>
          <p:nvPr>
            <p:ph type="ftr" sz="quarter" idx="11"/>
          </p:nvPr>
        </p:nvSpPr>
        <p:spPr/>
        <p:txBody>
          <a:bodyPr/>
          <a:lstStyle/>
          <a:p>
            <a:r>
              <a:rPr lang="ru-RU"/>
              <a:t>/46</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29DB912-EA4C-4003-9695-6C71A16A61EC}" type="datetime1">
              <a:rPr lang="ru-RU" smtClean="0"/>
              <a:t>10.02.2026</a:t>
            </a:fld>
            <a:endParaRPr lang="ru-RU"/>
          </a:p>
        </p:txBody>
      </p:sp>
      <p:sp>
        <p:nvSpPr>
          <p:cNvPr id="5" name="Нижний колонтитул 4"/>
          <p:cNvSpPr>
            <a:spLocks noGrp="1"/>
          </p:cNvSpPr>
          <p:nvPr>
            <p:ph type="ftr" sz="quarter" idx="11"/>
          </p:nvPr>
        </p:nvSpPr>
        <p:spPr/>
        <p:txBody>
          <a:bodyPr/>
          <a:lstStyle/>
          <a:p>
            <a:r>
              <a:rPr lang="ru-RU"/>
              <a:t>/46</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318646E-40D8-4996-9150-C8B44C7718FE}" type="datetime1">
              <a:rPr lang="ru-RU" smtClean="0"/>
              <a:t>10.02.2026</a:t>
            </a:fld>
            <a:endParaRPr lang="ru-RU"/>
          </a:p>
        </p:txBody>
      </p:sp>
      <p:sp>
        <p:nvSpPr>
          <p:cNvPr id="5" name="Нижний колонтитул 4"/>
          <p:cNvSpPr>
            <a:spLocks noGrp="1"/>
          </p:cNvSpPr>
          <p:nvPr>
            <p:ph type="ftr" sz="quarter" idx="11"/>
          </p:nvPr>
        </p:nvSpPr>
        <p:spPr/>
        <p:txBody>
          <a:bodyPr/>
          <a:lstStyle/>
          <a:p>
            <a:r>
              <a:rPr lang="ru-RU"/>
              <a:t>/46</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3A46728-0366-49CB-A078-937C84F7CF10}" type="datetime1">
              <a:rPr lang="ru-RU" smtClean="0"/>
              <a:t>10.02.2026</a:t>
            </a:fld>
            <a:endParaRPr lang="ru-RU"/>
          </a:p>
        </p:txBody>
      </p:sp>
      <p:sp>
        <p:nvSpPr>
          <p:cNvPr id="5" name="Нижний колонтитул 4"/>
          <p:cNvSpPr>
            <a:spLocks noGrp="1"/>
          </p:cNvSpPr>
          <p:nvPr>
            <p:ph type="ftr" sz="quarter" idx="11"/>
          </p:nvPr>
        </p:nvSpPr>
        <p:spPr/>
        <p:txBody>
          <a:bodyPr/>
          <a:lstStyle/>
          <a:p>
            <a:r>
              <a:rPr lang="ru-RU"/>
              <a:t>/46</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3A30DFB-D571-4819-B52D-E93D02F9C974}" type="datetime1">
              <a:rPr lang="ru-RU" smtClean="0"/>
              <a:t>10.02.2026</a:t>
            </a:fld>
            <a:endParaRPr lang="ru-RU"/>
          </a:p>
        </p:txBody>
      </p:sp>
      <p:sp>
        <p:nvSpPr>
          <p:cNvPr id="5" name="Нижний колонтитул 4"/>
          <p:cNvSpPr>
            <a:spLocks noGrp="1"/>
          </p:cNvSpPr>
          <p:nvPr>
            <p:ph type="ftr" sz="quarter" idx="11"/>
          </p:nvPr>
        </p:nvSpPr>
        <p:spPr/>
        <p:txBody>
          <a:bodyPr/>
          <a:lstStyle/>
          <a:p>
            <a:r>
              <a:rPr lang="ru-RU"/>
              <a:t>/46</a:t>
            </a:r>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E56CECF4-A2A7-418A-B609-CC242F5DC539}" type="datetime1">
              <a:rPr lang="ru-RU" smtClean="0"/>
              <a:t>10.02.2026</a:t>
            </a:fld>
            <a:endParaRPr lang="ru-RU"/>
          </a:p>
        </p:txBody>
      </p:sp>
      <p:sp>
        <p:nvSpPr>
          <p:cNvPr id="6" name="Нижний колонтитул 5"/>
          <p:cNvSpPr>
            <a:spLocks noGrp="1"/>
          </p:cNvSpPr>
          <p:nvPr>
            <p:ph type="ftr" sz="quarter" idx="11"/>
          </p:nvPr>
        </p:nvSpPr>
        <p:spPr/>
        <p:txBody>
          <a:bodyPr/>
          <a:lstStyle/>
          <a:p>
            <a:r>
              <a:rPr lang="ru-RU"/>
              <a:t>/46</a:t>
            </a:r>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A1548981-F978-4F34-AEE2-2C88E4A8E37B}" type="datetime1">
              <a:rPr lang="ru-RU" smtClean="0"/>
              <a:t>10.02.2026</a:t>
            </a:fld>
            <a:endParaRPr lang="ru-RU"/>
          </a:p>
        </p:txBody>
      </p:sp>
      <p:sp>
        <p:nvSpPr>
          <p:cNvPr id="8" name="Нижний колонтитул 7"/>
          <p:cNvSpPr>
            <a:spLocks noGrp="1"/>
          </p:cNvSpPr>
          <p:nvPr>
            <p:ph type="ftr" sz="quarter" idx="11"/>
          </p:nvPr>
        </p:nvSpPr>
        <p:spPr/>
        <p:txBody>
          <a:bodyPr/>
          <a:lstStyle/>
          <a:p>
            <a:r>
              <a:rPr lang="ru-RU"/>
              <a:t>/46</a:t>
            </a:r>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BEF1664-720F-4A31-8FF7-E4B81DC7AE74}" type="datetime1">
              <a:rPr lang="ru-RU" smtClean="0"/>
              <a:t>10.02.2026</a:t>
            </a:fld>
            <a:endParaRPr lang="ru-RU"/>
          </a:p>
        </p:txBody>
      </p:sp>
      <p:sp>
        <p:nvSpPr>
          <p:cNvPr id="4" name="Нижний колонтитул 3"/>
          <p:cNvSpPr>
            <a:spLocks noGrp="1"/>
          </p:cNvSpPr>
          <p:nvPr>
            <p:ph type="ftr" sz="quarter" idx="11"/>
          </p:nvPr>
        </p:nvSpPr>
        <p:spPr/>
        <p:txBody>
          <a:bodyPr/>
          <a:lstStyle/>
          <a:p>
            <a:r>
              <a:rPr lang="ru-RU"/>
              <a:t>/46</a:t>
            </a:r>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3DDB8C1-CA6F-4FDC-ABAA-7F5E9E7BDE1E}" type="datetime1">
              <a:rPr lang="ru-RU" smtClean="0"/>
              <a:t>10.02.2026</a:t>
            </a:fld>
            <a:endParaRPr lang="ru-RU"/>
          </a:p>
        </p:txBody>
      </p:sp>
      <p:sp>
        <p:nvSpPr>
          <p:cNvPr id="3" name="Нижний колонтитул 2"/>
          <p:cNvSpPr>
            <a:spLocks noGrp="1"/>
          </p:cNvSpPr>
          <p:nvPr>
            <p:ph type="ftr" sz="quarter" idx="11"/>
          </p:nvPr>
        </p:nvSpPr>
        <p:spPr/>
        <p:txBody>
          <a:bodyPr/>
          <a:lstStyle/>
          <a:p>
            <a:r>
              <a:rPr lang="ru-RU"/>
              <a:t>/46</a:t>
            </a:r>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1A8E423C-1C21-4DA2-97A5-18063E200F50}" type="datetime1">
              <a:rPr lang="ru-RU" smtClean="0"/>
              <a:t>10.02.2026</a:t>
            </a:fld>
            <a:endParaRPr lang="ru-RU"/>
          </a:p>
        </p:txBody>
      </p:sp>
      <p:sp>
        <p:nvSpPr>
          <p:cNvPr id="6" name="Нижний колонтитул 5"/>
          <p:cNvSpPr>
            <a:spLocks noGrp="1"/>
          </p:cNvSpPr>
          <p:nvPr>
            <p:ph type="ftr" sz="quarter" idx="11"/>
          </p:nvPr>
        </p:nvSpPr>
        <p:spPr/>
        <p:txBody>
          <a:bodyPr/>
          <a:lstStyle/>
          <a:p>
            <a:r>
              <a:rPr lang="ru-RU"/>
              <a:t>/46</a:t>
            </a:r>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C0F7E434-77F1-42EB-8738-3F52BD5F8A6B}" type="datetime1">
              <a:rPr lang="ru-RU" smtClean="0"/>
              <a:t>10.02.2026</a:t>
            </a:fld>
            <a:endParaRPr lang="ru-RU"/>
          </a:p>
        </p:txBody>
      </p:sp>
      <p:sp>
        <p:nvSpPr>
          <p:cNvPr id="6" name="Нижний колонтитул 5"/>
          <p:cNvSpPr>
            <a:spLocks noGrp="1"/>
          </p:cNvSpPr>
          <p:nvPr>
            <p:ph type="ftr" sz="quarter" idx="11"/>
          </p:nvPr>
        </p:nvSpPr>
        <p:spPr/>
        <p:txBody>
          <a:bodyPr/>
          <a:lstStyle/>
          <a:p>
            <a:r>
              <a:rPr lang="ru-RU"/>
              <a:t>/46</a:t>
            </a:r>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5A1ACD-3BB5-4A45-B52E-F8324167C5BB}" type="datetime1">
              <a:rPr lang="ru-RU" smtClean="0"/>
              <a:t>10.02.2026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a:t>/46</a:t>
            </a: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ru.wikipedia.org/wiki/%D0%A1%D1%82%D0%B0%D1%82%D0%B8%D1%81%D1%82%D0%B8%D0%BA%D0%B0" TargetMode="External"/><Relationship Id="rId2" Type="http://schemas.openxmlformats.org/officeDocument/2006/relationships/hyperlink" Target="https://ru.wikipedia.org/wiki/%D0%9B%D0%B5%D0%BA%D0%B0%D1%80%D1%81%D1%82%D0%B2%D0%B5%D0%BD%D0%BD%D1%8B%D0%B5_%D1%81%D1%80%D0%B5%D0%B4%D1%81%D1%82%D0%B2%D0%B0"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ru.wikipedia.org/wiki/%D0%90%D0%A2%D0%A5-B" TargetMode="External"/><Relationship Id="rId2" Type="http://schemas.openxmlformats.org/officeDocument/2006/relationships/hyperlink" Target="https://ru.wikipedia.org/wiki/%D0%90%D0%A2%D0%A5-%D0%90" TargetMode="External"/><Relationship Id="rId1" Type="http://schemas.openxmlformats.org/officeDocument/2006/relationships/slideLayout" Target="../slideLayouts/slideLayout2.xml"/><Relationship Id="rId5" Type="http://schemas.openxmlformats.org/officeDocument/2006/relationships/hyperlink" Target="https://ru.wikipedia.org/wiki/%D0%90%D0%A2%D0%A5-D" TargetMode="External"/><Relationship Id="rId4" Type="http://schemas.openxmlformats.org/officeDocument/2006/relationships/hyperlink" Target="https://ru.wikipedia.org/wiki/%D0%90%D0%A2%D0%A5-C"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hyperlink" Target="https://ru.wikipedia.org/wiki/%D0%90%D0%A2%D0%A5-H" TargetMode="External"/><Relationship Id="rId2" Type="http://schemas.openxmlformats.org/officeDocument/2006/relationships/hyperlink" Target="https://ru.wikipedia.org/wiki/%D0%90%D0%A2%D0%A5-G" TargetMode="External"/><Relationship Id="rId1" Type="http://schemas.openxmlformats.org/officeDocument/2006/relationships/slideLayout" Target="../slideLayouts/slideLayout2.xml"/><Relationship Id="rId5" Type="http://schemas.openxmlformats.org/officeDocument/2006/relationships/hyperlink" Target="https://ru.wikipedia.org/wiki/%D0%90%D0%A2%D0%A5-L" TargetMode="External"/><Relationship Id="rId4" Type="http://schemas.openxmlformats.org/officeDocument/2006/relationships/hyperlink" Target="https://ru.wikipedia.org/wiki/%D0%90%D0%A2%D0%A5-J"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s://ru.wikipedia.org/wiki/%D0%90%D0%A2%D0%A5-N" TargetMode="External"/><Relationship Id="rId2" Type="http://schemas.openxmlformats.org/officeDocument/2006/relationships/hyperlink" Target="https://ru.wikipedia.org/wiki/%D0%90%D0%A2%D0%A5-M" TargetMode="External"/><Relationship Id="rId1" Type="http://schemas.openxmlformats.org/officeDocument/2006/relationships/slideLayout" Target="../slideLayouts/slideLayout2.xml"/><Relationship Id="rId5" Type="http://schemas.openxmlformats.org/officeDocument/2006/relationships/hyperlink" Target="https://ru.wikipedia.org/wiki/%D0%90%D0%A2%D0%A5-R" TargetMode="External"/><Relationship Id="rId4" Type="http://schemas.openxmlformats.org/officeDocument/2006/relationships/hyperlink" Target="https://ru.wikipedia.org/wiki/%D0%90%D0%A2%D0%A5-P"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https://ru.wikipedia.org/wiki/%D0%90%D0%A2%D0%A5-V" TargetMode="External"/><Relationship Id="rId2" Type="http://schemas.openxmlformats.org/officeDocument/2006/relationships/hyperlink" Target="https://ru.wikipedia.org/wiki/%D0%90%D0%A2%D0%A5-S"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ro.wikipedia.org/w/index.php?title=Acid_chenodesoxicolic&amp;action=edit&amp;redlink=1"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ro.wikipedia.org/wiki/Antiinflamatoare_non-steroidiene" TargetMode="External"/><Relationship Id="rId7" Type="http://schemas.openxmlformats.org/officeDocument/2006/relationships/hyperlink" Target="https://ro.wikipedia.org/wiki/Acid_acetilsalicilic" TargetMode="External"/><Relationship Id="rId2" Type="http://schemas.openxmlformats.org/officeDocument/2006/relationships/hyperlink" Target="https://ro.wikipedia.org/wiki/Aspirin%C4%83" TargetMode="External"/><Relationship Id="rId1" Type="http://schemas.openxmlformats.org/officeDocument/2006/relationships/slideLayout" Target="../slideLayouts/slideLayout2.xml"/><Relationship Id="rId6" Type="http://schemas.openxmlformats.org/officeDocument/2006/relationships/hyperlink" Target="https://ro.wikipedia.org/wiki/Antipiretic" TargetMode="External"/><Relationship Id="rId5" Type="http://schemas.openxmlformats.org/officeDocument/2006/relationships/hyperlink" Target="https://ro.wikipedia.org/wiki/Germania" TargetMode="External"/><Relationship Id="rId4" Type="http://schemas.openxmlformats.org/officeDocument/2006/relationships/hyperlink" Target="https://ro.wikipedia.org/wiki/Bayer" TargetMode="External"/><Relationship Id="rId9" Type="http://schemas.openxmlformats.org/officeDocument/2006/relationships/image" Target="../media/image3.gif"/></Relationships>
</file>

<file path=ppt/slides/_rels/slide45.xml.rels><?xml version="1.0" encoding="UTF-8" standalone="yes"?>
<Relationships xmlns="http://schemas.openxmlformats.org/package/2006/relationships"><Relationship Id="rId3" Type="http://schemas.openxmlformats.org/officeDocument/2006/relationships/hyperlink" Target="https://ro.wikipedia.org/wiki/Antipiretic" TargetMode="External"/><Relationship Id="rId2" Type="http://schemas.openxmlformats.org/officeDocument/2006/relationships/hyperlink" Target="https://ro.wikipedia.org/wiki/Paracetamo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MO" sz="3100" b="1" dirty="0">
                <a:solidFill>
                  <a:srgbClr val="C00000"/>
                </a:solidFill>
              </a:rPr>
              <a:t/>
            </a:r>
            <a:br>
              <a:rPr lang="ro-MO" sz="3100" b="1" dirty="0">
                <a:solidFill>
                  <a:srgbClr val="C00000"/>
                </a:solidFill>
              </a:rPr>
            </a:br>
            <a:r>
              <a:rPr lang="en-US" sz="3100" b="1" dirty="0" err="1">
                <a:solidFill>
                  <a:srgbClr val="C00000"/>
                </a:solidFill>
              </a:rPr>
              <a:t>Tema</a:t>
            </a:r>
            <a:r>
              <a:rPr lang="en-US" sz="3100" b="1" dirty="0">
                <a:solidFill>
                  <a:srgbClr val="C00000"/>
                </a:solidFill>
              </a:rPr>
              <a:t> </a:t>
            </a:r>
            <a:r>
              <a:rPr lang="ro-RO" sz="3100" b="1" dirty="0">
                <a:solidFill>
                  <a:srgbClr val="C00000"/>
                </a:solidFill>
              </a:rPr>
              <a:t>nr. 2. Terminologia farmaceutică: </a:t>
            </a:r>
            <a:br>
              <a:rPr lang="ro-RO" sz="3100" b="1" dirty="0">
                <a:solidFill>
                  <a:srgbClr val="C00000"/>
                </a:solidFill>
              </a:rPr>
            </a:br>
            <a:r>
              <a:rPr lang="ro-RO" sz="3100" b="1" dirty="0">
                <a:solidFill>
                  <a:srgbClr val="C00000"/>
                </a:solidFill>
              </a:rPr>
              <a:t>concepte de bază şi lexic de uz</a:t>
            </a:r>
            <a:r>
              <a:rPr lang="ru-RU" dirty="0"/>
              <a:t/>
            </a:r>
            <a:br>
              <a:rPr lang="ru-RU" dirty="0"/>
            </a:br>
            <a:endParaRPr lang="ru-RU" dirty="0"/>
          </a:p>
        </p:txBody>
      </p:sp>
      <p:sp>
        <p:nvSpPr>
          <p:cNvPr id="3" name="Объект 2"/>
          <p:cNvSpPr>
            <a:spLocks noGrp="1"/>
          </p:cNvSpPr>
          <p:nvPr>
            <p:ph idx="1"/>
          </p:nvPr>
        </p:nvSpPr>
        <p:spPr/>
        <p:txBody>
          <a:bodyPr>
            <a:normAutofit/>
          </a:bodyPr>
          <a:lstStyle/>
          <a:p>
            <a:pPr marL="0" lvl="0" indent="0" algn="ctr">
              <a:buNone/>
            </a:pPr>
            <a:r>
              <a:rPr lang="ro-RO" b="1" dirty="0">
                <a:solidFill>
                  <a:srgbClr val="002060"/>
                </a:solidFill>
              </a:rPr>
              <a:t>Plan</a:t>
            </a:r>
          </a:p>
          <a:p>
            <a:pPr marL="0" lvl="0" indent="0" algn="just">
              <a:buNone/>
            </a:pPr>
            <a:r>
              <a:rPr lang="ro-RO" b="1" dirty="0">
                <a:solidFill>
                  <a:srgbClr val="002060"/>
                </a:solidFill>
              </a:rPr>
              <a:t>1. Remedii (</a:t>
            </a:r>
            <a:r>
              <a:rPr lang="ru-RU" b="1" dirty="0">
                <a:solidFill>
                  <a:srgbClr val="002060"/>
                </a:solidFill>
              </a:rPr>
              <a:t>средство</a:t>
            </a:r>
            <a:r>
              <a:rPr lang="ro-RO" b="1" dirty="0">
                <a:solidFill>
                  <a:srgbClr val="002060"/>
                </a:solidFill>
              </a:rPr>
              <a:t>), medicamente</a:t>
            </a:r>
            <a:r>
              <a:rPr lang="en-US" b="1" dirty="0">
                <a:solidFill>
                  <a:srgbClr val="002060"/>
                </a:solidFill>
              </a:rPr>
              <a:t> (</a:t>
            </a:r>
            <a:r>
              <a:rPr lang="ru-RU" b="1" dirty="0" err="1">
                <a:solidFill>
                  <a:srgbClr val="002060"/>
                </a:solidFill>
              </a:rPr>
              <a:t>лекар</a:t>
            </a:r>
            <a:r>
              <a:rPr lang="ro-MO" b="1" dirty="0">
                <a:solidFill>
                  <a:srgbClr val="002060"/>
                </a:solidFill>
              </a:rPr>
              <a:t>-</a:t>
            </a:r>
            <a:r>
              <a:rPr lang="ru-RU" b="1" dirty="0" err="1">
                <a:solidFill>
                  <a:srgbClr val="002060"/>
                </a:solidFill>
              </a:rPr>
              <a:t>ство</a:t>
            </a:r>
            <a:r>
              <a:rPr lang="en-US" b="1" dirty="0">
                <a:solidFill>
                  <a:srgbClr val="002060"/>
                </a:solidFill>
              </a:rPr>
              <a:t>)</a:t>
            </a:r>
            <a:r>
              <a:rPr lang="ro-RO" b="1" dirty="0">
                <a:solidFill>
                  <a:srgbClr val="002060"/>
                </a:solidFill>
              </a:rPr>
              <a:t>, forme terapeutice</a:t>
            </a:r>
            <a:endParaRPr lang="ru-RU" b="1" dirty="0">
              <a:solidFill>
                <a:srgbClr val="002060"/>
              </a:solidFill>
            </a:endParaRPr>
          </a:p>
          <a:p>
            <a:pPr marL="0" lvl="0" indent="0" algn="just">
              <a:buNone/>
            </a:pPr>
            <a:r>
              <a:rPr lang="ro-MO" b="1" dirty="0">
                <a:solidFill>
                  <a:srgbClr val="002060"/>
                </a:solidFill>
              </a:rPr>
              <a:t>2. </a:t>
            </a:r>
            <a:r>
              <a:rPr lang="ru-RU" b="1" dirty="0">
                <a:solidFill>
                  <a:srgbClr val="002060"/>
                </a:solidFill>
              </a:rPr>
              <a:t>С</a:t>
            </a:r>
            <a:r>
              <a:rPr lang="ro-RO" b="1" dirty="0">
                <a:solidFill>
                  <a:srgbClr val="002060"/>
                </a:solidFill>
              </a:rPr>
              <a:t>lasificarea ATC a medicamentelor, aprobată de OMS</a:t>
            </a:r>
            <a:endParaRPr lang="ru-RU" b="1" dirty="0">
              <a:solidFill>
                <a:srgbClr val="002060"/>
              </a:solidFill>
            </a:endParaRPr>
          </a:p>
          <a:p>
            <a:pPr marL="0" lvl="0" indent="0" algn="just">
              <a:buNone/>
            </a:pPr>
            <a:r>
              <a:rPr lang="ro-RO" b="1" dirty="0">
                <a:solidFill>
                  <a:srgbClr val="002060"/>
                </a:solidFill>
              </a:rPr>
              <a:t>3. </a:t>
            </a:r>
            <a:r>
              <a:rPr lang="ro-MO" b="1" dirty="0">
                <a:solidFill>
                  <a:srgbClr val="002060"/>
                </a:solidFill>
              </a:rPr>
              <a:t>Procesele și aparatele principale în industria farmaceutică</a:t>
            </a:r>
            <a:endParaRPr lang="ru-RU" b="1" dirty="0">
              <a:solidFill>
                <a:srgbClr val="00206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1</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134110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2800" b="1" dirty="0" smtClean="0">
                <a:solidFill>
                  <a:srgbClr val="FF0000"/>
                </a:solidFill>
              </a:rPr>
              <a:t>C</a:t>
            </a:r>
            <a:r>
              <a:rPr lang="en-US" sz="2800" b="1" dirty="0" smtClean="0">
                <a:solidFill>
                  <a:srgbClr val="FF0000"/>
                </a:solidFill>
              </a:rPr>
              <a:t>are </a:t>
            </a:r>
            <a:r>
              <a:rPr lang="en-US" sz="2800" b="1" dirty="0" err="1">
                <a:solidFill>
                  <a:srgbClr val="FF0000"/>
                </a:solidFill>
              </a:rPr>
              <a:t>este</a:t>
            </a:r>
            <a:r>
              <a:rPr lang="en-US" sz="2800" b="1" dirty="0">
                <a:solidFill>
                  <a:srgbClr val="FF0000"/>
                </a:solidFill>
              </a:rPr>
              <a:t> </a:t>
            </a:r>
            <a:r>
              <a:rPr lang="en-US" sz="2800" b="1" dirty="0" err="1">
                <a:solidFill>
                  <a:srgbClr val="FF0000"/>
                </a:solidFill>
              </a:rPr>
              <a:t>criteriu</a:t>
            </a:r>
            <a:r>
              <a:rPr lang="en-US" sz="2800" b="1" dirty="0">
                <a:solidFill>
                  <a:srgbClr val="FF0000"/>
                </a:solidFill>
              </a:rPr>
              <a:t> de </a:t>
            </a:r>
            <a:r>
              <a:rPr lang="en-US" sz="2800" b="1" dirty="0" err="1">
                <a:solidFill>
                  <a:srgbClr val="FF0000"/>
                </a:solidFill>
              </a:rPr>
              <a:t>clasificare</a:t>
            </a:r>
            <a:r>
              <a:rPr lang="en-US" sz="2800" b="1" dirty="0">
                <a:solidFill>
                  <a:srgbClr val="FF0000"/>
                </a:solidFill>
              </a:rPr>
              <a:t> a </a:t>
            </a:r>
            <a:r>
              <a:rPr lang="en-US" sz="2800" b="1" dirty="0" err="1">
                <a:solidFill>
                  <a:srgbClr val="FF0000"/>
                </a:solidFill>
              </a:rPr>
              <a:t>medicamentelor</a:t>
            </a:r>
            <a:r>
              <a:rPr lang="en-US" sz="2800" b="1" dirty="0">
                <a:solidFill>
                  <a:srgbClr val="FF0000"/>
                </a:solidFill>
              </a:rPr>
              <a:t> </a:t>
            </a:r>
            <a:r>
              <a:rPr lang="en-US" sz="2800" b="1" dirty="0" err="1">
                <a:solidFill>
                  <a:srgbClr val="FF0000"/>
                </a:solidFill>
              </a:rPr>
              <a:t>în</a:t>
            </a:r>
            <a:r>
              <a:rPr lang="en-US" sz="2800" b="1" dirty="0">
                <a:solidFill>
                  <a:srgbClr val="FF0000"/>
                </a:solidFill>
              </a:rPr>
              <a:t> </a:t>
            </a:r>
            <a:r>
              <a:rPr lang="en-US" sz="2800" b="1" dirty="0" err="1">
                <a:solidFill>
                  <a:srgbClr val="FF0000"/>
                </a:solidFill>
              </a:rPr>
              <a:t>grupe</a:t>
            </a:r>
            <a:r>
              <a:rPr lang="en-US" sz="2800" b="1" dirty="0">
                <a:solidFill>
                  <a:srgbClr val="FF0000"/>
                </a:solidFill>
              </a:rPr>
              <a:t> </a:t>
            </a:r>
            <a:r>
              <a:rPr lang="en-US" sz="2800" b="1" dirty="0" err="1">
                <a:solidFill>
                  <a:srgbClr val="FF0000"/>
                </a:solidFill>
              </a:rPr>
              <a:t>venena</a:t>
            </a:r>
            <a:r>
              <a:rPr lang="en-US" sz="2800" b="1" dirty="0">
                <a:solidFill>
                  <a:srgbClr val="FF0000"/>
                </a:solidFill>
              </a:rPr>
              <a:t>, </a:t>
            </a:r>
            <a:r>
              <a:rPr lang="en-US" sz="2800" b="1" dirty="0" err="1">
                <a:solidFill>
                  <a:srgbClr val="FF0000"/>
                </a:solidFill>
              </a:rPr>
              <a:t>separanda</a:t>
            </a:r>
            <a:r>
              <a:rPr lang="en-US" sz="2800" b="1" dirty="0">
                <a:solidFill>
                  <a:srgbClr val="FF0000"/>
                </a:solidFill>
              </a:rPr>
              <a:t>, </a:t>
            </a:r>
            <a:r>
              <a:rPr lang="en-US" sz="2800" b="1" dirty="0" err="1">
                <a:solidFill>
                  <a:srgbClr val="FF0000"/>
                </a:solidFill>
              </a:rPr>
              <a:t>anodine</a:t>
            </a:r>
            <a:endParaRPr lang="ru-RU" sz="2800" b="1" dirty="0">
              <a:solidFill>
                <a:srgbClr val="FF0000"/>
              </a:solidFill>
            </a:endParaRPr>
          </a:p>
        </p:txBody>
      </p:sp>
      <p:sp>
        <p:nvSpPr>
          <p:cNvPr id="5" name="Нижний колонтитул 4"/>
          <p:cNvSpPr>
            <a:spLocks noGrp="1"/>
          </p:cNvSpPr>
          <p:nvPr>
            <p:ph type="ftr" sz="quarter" idx="11"/>
          </p:nvPr>
        </p:nvSpPr>
        <p:spPr/>
        <p:txBody>
          <a:bodyPr/>
          <a:lstStyle/>
          <a:p>
            <a:r>
              <a:rPr lang="ru-RU" smtClean="0"/>
              <a:t>/46</a:t>
            </a:r>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10</a:t>
            </a:fld>
            <a:endParaRPr lang="ru-RU"/>
          </a:p>
        </p:txBody>
      </p:sp>
      <p:sp>
        <p:nvSpPr>
          <p:cNvPr id="7" name="Rectangle 1"/>
          <p:cNvSpPr>
            <a:spLocks noChangeArrowheads="1"/>
          </p:cNvSpPr>
          <p:nvPr/>
        </p:nvSpPr>
        <p:spPr bwMode="auto">
          <a:xfrm>
            <a:off x="2915816" y="1428745"/>
            <a:ext cx="318927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sz="2000" b="1" dirty="0" err="1">
                <a:solidFill>
                  <a:srgbClr val="0033CC"/>
                </a:solidFill>
              </a:rPr>
              <a:t>Schemă</a:t>
            </a:r>
            <a:r>
              <a:rPr lang="en-US" sz="2000" b="1" dirty="0">
                <a:solidFill>
                  <a:srgbClr val="0033CC"/>
                </a:solidFill>
              </a:rPr>
              <a:t> </a:t>
            </a:r>
            <a:r>
              <a:rPr lang="en-US" sz="2000" b="1" dirty="0" err="1">
                <a:solidFill>
                  <a:srgbClr val="0033CC"/>
                </a:solidFill>
              </a:rPr>
              <a:t>logică</a:t>
            </a:r>
            <a:r>
              <a:rPr lang="en-US" sz="2000" b="1" dirty="0">
                <a:solidFill>
                  <a:srgbClr val="0033CC"/>
                </a:solidFill>
              </a:rPr>
              <a:t> de </a:t>
            </a:r>
            <a:r>
              <a:rPr lang="en-US" sz="2000" b="1" dirty="0" err="1">
                <a:solidFill>
                  <a:srgbClr val="0033CC"/>
                </a:solidFill>
              </a:rPr>
              <a:t>clasificare</a:t>
            </a:r>
            <a:r>
              <a:rPr lang="en-US" sz="2000" b="1" dirty="0">
                <a:solidFill>
                  <a:srgbClr val="0033CC"/>
                </a:solidFill>
              </a:rPr>
              <a:t> </a:t>
            </a:r>
            <a:endParaRPr kumimoji="0" lang="ru-RU" altLang="ru-RU" sz="2000" b="1" i="0" u="none" strike="noStrike" cap="none" normalizeH="0" baseline="0" dirty="0" smtClean="0">
              <a:ln>
                <a:noFill/>
              </a:ln>
              <a:solidFill>
                <a:srgbClr val="0033CC"/>
              </a:solidFill>
              <a:effectLst/>
              <a:latin typeface="Arial" panose="020B0604020202020204" pitchFamily="34" charset="0"/>
            </a:endParaRPr>
          </a:p>
        </p:txBody>
      </p:sp>
      <p:sp>
        <p:nvSpPr>
          <p:cNvPr id="8" name="Прямоугольник 7"/>
          <p:cNvSpPr/>
          <p:nvPr/>
        </p:nvSpPr>
        <p:spPr>
          <a:xfrm>
            <a:off x="2286000" y="1858543"/>
            <a:ext cx="4806280" cy="4234753"/>
          </a:xfrm>
          <a:prstGeom prst="rect">
            <a:avLst/>
          </a:prstGeom>
        </p:spPr>
        <p:txBody>
          <a:bodyPr wrap="square">
            <a:spAutoFit/>
          </a:bodyPr>
          <a:lstStyle/>
          <a:p>
            <a:r>
              <a:rPr lang="ru-RU" b="1" dirty="0" err="1"/>
              <a:t>Medicamente</a:t>
            </a:r>
            <a:endParaRPr lang="ru-RU" b="1" dirty="0"/>
          </a:p>
          <a:p>
            <a:r>
              <a:rPr lang="ru-RU" dirty="0"/>
              <a:t>     │</a:t>
            </a:r>
          </a:p>
          <a:p>
            <a:r>
              <a:rPr lang="ru-RU" dirty="0"/>
              <a:t>     ├── </a:t>
            </a:r>
            <a:r>
              <a:rPr lang="ru-RU" b="1" dirty="0" err="1"/>
              <a:t>Toxicitate</a:t>
            </a:r>
            <a:r>
              <a:rPr lang="ru-RU" b="1" dirty="0"/>
              <a:t> </a:t>
            </a:r>
            <a:r>
              <a:rPr lang="ru-RU" b="1" dirty="0" err="1"/>
              <a:t>foarte</a:t>
            </a:r>
            <a:r>
              <a:rPr lang="ru-RU" b="1" dirty="0"/>
              <a:t> </a:t>
            </a:r>
            <a:r>
              <a:rPr lang="ru-RU" b="1" dirty="0" err="1"/>
              <a:t>mare</a:t>
            </a:r>
            <a:r>
              <a:rPr lang="ru-RU" b="1" dirty="0"/>
              <a:t>?</a:t>
            </a:r>
          </a:p>
          <a:p>
            <a:r>
              <a:rPr lang="ru-RU" dirty="0"/>
              <a:t>     │        │</a:t>
            </a:r>
          </a:p>
          <a:p>
            <a:r>
              <a:rPr lang="ru-RU" dirty="0"/>
              <a:t>     │        └── DA → </a:t>
            </a:r>
            <a:r>
              <a:rPr lang="ru-RU" b="1" dirty="0">
                <a:solidFill>
                  <a:srgbClr val="FF0000"/>
                </a:solidFill>
              </a:rPr>
              <a:t>VENENA</a:t>
            </a:r>
          </a:p>
          <a:p>
            <a:r>
              <a:rPr lang="ru-RU" dirty="0"/>
              <a:t>     │</a:t>
            </a:r>
          </a:p>
          <a:p>
            <a:r>
              <a:rPr lang="ru-RU" dirty="0"/>
              <a:t>     ├── </a:t>
            </a:r>
            <a:r>
              <a:rPr lang="ru-RU" b="1" dirty="0" err="1"/>
              <a:t>Activitate</a:t>
            </a:r>
            <a:r>
              <a:rPr lang="ru-RU" b="1" dirty="0"/>
              <a:t> </a:t>
            </a:r>
            <a:r>
              <a:rPr lang="ru-RU" b="1" dirty="0" err="1"/>
              <a:t>farmacologică</a:t>
            </a:r>
            <a:r>
              <a:rPr lang="ru-RU" b="1" dirty="0"/>
              <a:t> </a:t>
            </a:r>
            <a:r>
              <a:rPr lang="ru-RU" b="1" dirty="0" err="1"/>
              <a:t>intensă</a:t>
            </a:r>
            <a:r>
              <a:rPr lang="ru-RU" b="1" dirty="0"/>
              <a:t>,</a:t>
            </a:r>
          </a:p>
          <a:p>
            <a:r>
              <a:rPr lang="ru-RU" b="1" dirty="0"/>
              <a:t>     │    </a:t>
            </a:r>
            <a:r>
              <a:rPr lang="ru-RU" b="1" dirty="0" err="1"/>
              <a:t>risc</a:t>
            </a:r>
            <a:r>
              <a:rPr lang="ru-RU" b="1" dirty="0"/>
              <a:t> </a:t>
            </a:r>
            <a:r>
              <a:rPr lang="ru-RU" b="1" dirty="0" err="1"/>
              <a:t>toxic</a:t>
            </a:r>
            <a:r>
              <a:rPr lang="ru-RU" b="1" dirty="0"/>
              <a:t> </a:t>
            </a:r>
            <a:r>
              <a:rPr lang="ru-RU" b="1" dirty="0" err="1"/>
              <a:t>la</a:t>
            </a:r>
            <a:r>
              <a:rPr lang="ru-RU" b="1" dirty="0"/>
              <a:t> </a:t>
            </a:r>
            <a:r>
              <a:rPr lang="ru-RU" b="1" dirty="0" err="1"/>
              <a:t>supradozare</a:t>
            </a:r>
            <a:r>
              <a:rPr lang="ru-RU" b="1" dirty="0"/>
              <a:t>?</a:t>
            </a:r>
          </a:p>
          <a:p>
            <a:r>
              <a:rPr lang="ru-RU" dirty="0"/>
              <a:t>     │        │</a:t>
            </a:r>
          </a:p>
          <a:p>
            <a:r>
              <a:rPr lang="ru-RU" dirty="0"/>
              <a:t>     │        └── DA → </a:t>
            </a:r>
            <a:r>
              <a:rPr lang="ru-RU" b="1" dirty="0">
                <a:solidFill>
                  <a:srgbClr val="FF0000"/>
                </a:solidFill>
              </a:rPr>
              <a:t>SEPARANDA</a:t>
            </a:r>
          </a:p>
          <a:p>
            <a:r>
              <a:rPr lang="ru-RU" dirty="0"/>
              <a:t>     │</a:t>
            </a:r>
          </a:p>
          <a:p>
            <a:r>
              <a:rPr lang="ru-RU" dirty="0"/>
              <a:t>     └── </a:t>
            </a:r>
            <a:r>
              <a:rPr lang="ru-RU" b="1" dirty="0" err="1"/>
              <a:t>Toxicitate</a:t>
            </a:r>
            <a:r>
              <a:rPr lang="ru-RU" b="1" dirty="0"/>
              <a:t> </a:t>
            </a:r>
            <a:r>
              <a:rPr lang="ru-RU" b="1" dirty="0" err="1"/>
              <a:t>redusă</a:t>
            </a:r>
            <a:r>
              <a:rPr lang="ru-RU" b="1" dirty="0"/>
              <a:t>,</a:t>
            </a:r>
          </a:p>
          <a:p>
            <a:r>
              <a:rPr lang="ru-RU" b="1" dirty="0"/>
              <a:t>         </a:t>
            </a:r>
            <a:r>
              <a:rPr lang="ru-RU" b="1" dirty="0" err="1"/>
              <a:t>siguranță</a:t>
            </a:r>
            <a:r>
              <a:rPr lang="ru-RU" b="1" dirty="0"/>
              <a:t> </a:t>
            </a:r>
            <a:r>
              <a:rPr lang="ru-RU" b="1" dirty="0" err="1"/>
              <a:t>mare</a:t>
            </a:r>
            <a:r>
              <a:rPr lang="ru-RU" b="1" dirty="0"/>
              <a:t> </a:t>
            </a:r>
            <a:r>
              <a:rPr lang="ru-RU" b="1" dirty="0" err="1"/>
              <a:t>în</a:t>
            </a:r>
            <a:r>
              <a:rPr lang="ru-RU" b="1" dirty="0"/>
              <a:t> </a:t>
            </a:r>
            <a:r>
              <a:rPr lang="ru-RU" b="1" dirty="0" err="1"/>
              <a:t>doze</a:t>
            </a:r>
            <a:r>
              <a:rPr lang="ru-RU" b="1" dirty="0"/>
              <a:t> </a:t>
            </a:r>
            <a:r>
              <a:rPr lang="ru-RU" b="1" dirty="0" err="1"/>
              <a:t>terapeutice</a:t>
            </a:r>
            <a:endParaRPr lang="ru-RU" b="1" dirty="0"/>
          </a:p>
          <a:p>
            <a:r>
              <a:rPr lang="ru-RU" dirty="0"/>
              <a:t>              │</a:t>
            </a:r>
          </a:p>
          <a:p>
            <a:r>
              <a:rPr lang="ru-RU" dirty="0"/>
              <a:t>              └── </a:t>
            </a:r>
            <a:r>
              <a:rPr lang="ru-RU" b="1" dirty="0">
                <a:solidFill>
                  <a:srgbClr val="FF0000"/>
                </a:solidFill>
              </a:rPr>
              <a:t>ANODINE</a:t>
            </a:r>
          </a:p>
        </p:txBody>
      </p:sp>
    </p:spTree>
    <p:extLst>
      <p:ext uri="{BB962C8B-B14F-4D97-AF65-F5344CB8AC3E}">
        <p14:creationId xmlns:p14="http://schemas.microsoft.com/office/powerpoint/2010/main" val="86315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706090"/>
          </a:xfrm>
        </p:spPr>
        <p:txBody>
          <a:bodyPr>
            <a:normAutofit fontScale="90000"/>
          </a:bodyPr>
          <a:lstStyle/>
          <a:p>
            <a:r>
              <a:rPr lang="ro-RO" sz="2800" b="1" dirty="0" smtClean="0">
                <a:solidFill>
                  <a:srgbClr val="FF0000"/>
                </a:solidFill>
              </a:rPr>
              <a:t>C</a:t>
            </a:r>
            <a:r>
              <a:rPr lang="en-US" sz="2800" b="1" dirty="0" smtClean="0">
                <a:solidFill>
                  <a:srgbClr val="FF0000"/>
                </a:solidFill>
              </a:rPr>
              <a:t>are </a:t>
            </a:r>
            <a:r>
              <a:rPr lang="en-US" sz="2800" b="1" dirty="0" err="1">
                <a:solidFill>
                  <a:srgbClr val="FF0000"/>
                </a:solidFill>
              </a:rPr>
              <a:t>este</a:t>
            </a:r>
            <a:r>
              <a:rPr lang="en-US" sz="2800" b="1" dirty="0">
                <a:solidFill>
                  <a:srgbClr val="FF0000"/>
                </a:solidFill>
              </a:rPr>
              <a:t> </a:t>
            </a:r>
            <a:r>
              <a:rPr lang="en-US" sz="2800" b="1" dirty="0" err="1">
                <a:solidFill>
                  <a:srgbClr val="FF0000"/>
                </a:solidFill>
              </a:rPr>
              <a:t>criteriu</a:t>
            </a:r>
            <a:r>
              <a:rPr lang="en-US" sz="2800" b="1" dirty="0">
                <a:solidFill>
                  <a:srgbClr val="FF0000"/>
                </a:solidFill>
              </a:rPr>
              <a:t> de </a:t>
            </a:r>
            <a:r>
              <a:rPr lang="en-US" sz="2800" b="1" dirty="0" err="1">
                <a:solidFill>
                  <a:srgbClr val="FF0000"/>
                </a:solidFill>
              </a:rPr>
              <a:t>clasificare</a:t>
            </a:r>
            <a:r>
              <a:rPr lang="en-US" sz="2800" b="1" dirty="0">
                <a:solidFill>
                  <a:srgbClr val="FF0000"/>
                </a:solidFill>
              </a:rPr>
              <a:t> a </a:t>
            </a:r>
            <a:r>
              <a:rPr lang="en-US" sz="2800" b="1" dirty="0" err="1">
                <a:solidFill>
                  <a:srgbClr val="FF0000"/>
                </a:solidFill>
              </a:rPr>
              <a:t>medicamentelor</a:t>
            </a:r>
            <a:r>
              <a:rPr lang="en-US" sz="2800" b="1" dirty="0">
                <a:solidFill>
                  <a:srgbClr val="FF0000"/>
                </a:solidFill>
              </a:rPr>
              <a:t> </a:t>
            </a:r>
            <a:r>
              <a:rPr lang="en-US" sz="2800" b="1" dirty="0" err="1">
                <a:solidFill>
                  <a:srgbClr val="FF0000"/>
                </a:solidFill>
              </a:rPr>
              <a:t>în</a:t>
            </a:r>
            <a:r>
              <a:rPr lang="en-US" sz="2800" b="1" dirty="0">
                <a:solidFill>
                  <a:srgbClr val="FF0000"/>
                </a:solidFill>
              </a:rPr>
              <a:t> </a:t>
            </a:r>
            <a:r>
              <a:rPr lang="en-US" sz="2800" b="1" dirty="0" err="1">
                <a:solidFill>
                  <a:srgbClr val="FF0000"/>
                </a:solidFill>
              </a:rPr>
              <a:t>grupe</a:t>
            </a:r>
            <a:r>
              <a:rPr lang="en-US" sz="2800" b="1" dirty="0">
                <a:solidFill>
                  <a:srgbClr val="FF0000"/>
                </a:solidFill>
              </a:rPr>
              <a:t> </a:t>
            </a:r>
            <a:r>
              <a:rPr lang="en-US" sz="2800" b="1" dirty="0" err="1">
                <a:solidFill>
                  <a:srgbClr val="FF0000"/>
                </a:solidFill>
              </a:rPr>
              <a:t>venena</a:t>
            </a:r>
            <a:r>
              <a:rPr lang="en-US" sz="2800" b="1" dirty="0">
                <a:solidFill>
                  <a:srgbClr val="FF0000"/>
                </a:solidFill>
              </a:rPr>
              <a:t>, </a:t>
            </a:r>
            <a:r>
              <a:rPr lang="en-US" sz="2800" b="1" dirty="0" err="1">
                <a:solidFill>
                  <a:srgbClr val="FF0000"/>
                </a:solidFill>
              </a:rPr>
              <a:t>separanda</a:t>
            </a:r>
            <a:r>
              <a:rPr lang="en-US" sz="2800" b="1" dirty="0">
                <a:solidFill>
                  <a:srgbClr val="FF0000"/>
                </a:solidFill>
              </a:rPr>
              <a:t>, </a:t>
            </a:r>
            <a:r>
              <a:rPr lang="en-US" sz="2800" b="1" dirty="0" err="1">
                <a:solidFill>
                  <a:srgbClr val="FF0000"/>
                </a:solidFill>
              </a:rPr>
              <a:t>anodine</a:t>
            </a:r>
            <a:endParaRPr lang="ru-RU" sz="2800" b="1" dirty="0">
              <a:solidFill>
                <a:srgbClr val="FF0000"/>
              </a:solidFill>
            </a:endParaRPr>
          </a:p>
        </p:txBody>
      </p:sp>
      <p:sp>
        <p:nvSpPr>
          <p:cNvPr id="5" name="Нижний колонтитул 4"/>
          <p:cNvSpPr>
            <a:spLocks noGrp="1"/>
          </p:cNvSpPr>
          <p:nvPr>
            <p:ph type="ftr" sz="quarter" idx="11"/>
          </p:nvPr>
        </p:nvSpPr>
        <p:spPr/>
        <p:txBody>
          <a:bodyPr/>
          <a:lstStyle/>
          <a:p>
            <a:r>
              <a:rPr lang="ru-RU" smtClean="0"/>
              <a:t>/46</a:t>
            </a:r>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11</a:t>
            </a:fld>
            <a:endParaRPr lang="ru-RU"/>
          </a:p>
        </p:txBody>
      </p:sp>
      <p:sp>
        <p:nvSpPr>
          <p:cNvPr id="3" name="Rectangle 1"/>
          <p:cNvSpPr>
            <a:spLocks noChangeArrowheads="1"/>
          </p:cNvSpPr>
          <p:nvPr/>
        </p:nvSpPr>
        <p:spPr bwMode="auto">
          <a:xfrm>
            <a:off x="72008" y="764704"/>
            <a:ext cx="889248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altLang="ru-RU" sz="1800" b="0" i="0" u="none" strike="noStrike" cap="none" normalizeH="0" baseline="0" dirty="0" smtClean="0">
                <a:ln>
                  <a:noFill/>
                </a:ln>
                <a:solidFill>
                  <a:schemeClr val="tx1"/>
                </a:solidFill>
                <a:effectLst/>
                <a:latin typeface="Arial" panose="020B0604020202020204" pitchFamily="34" charset="0"/>
              </a:rPr>
              <a:t>Î</a:t>
            </a:r>
            <a:r>
              <a:rPr kumimoji="0" lang="ru-RU" altLang="ru-RU" sz="1800" b="0" i="0" u="none" strike="noStrike" cap="none" normalizeH="0" baseline="0" dirty="0" smtClean="0">
                <a:ln>
                  <a:noFill/>
                </a:ln>
                <a:solidFill>
                  <a:schemeClr val="tx1"/>
                </a:solidFill>
                <a:effectLst/>
                <a:latin typeface="Arial" panose="020B0604020202020204" pitchFamily="34" charset="0"/>
              </a:rPr>
              <a:t>n </a:t>
            </a:r>
            <a:r>
              <a:rPr kumimoji="0" lang="ru-RU" altLang="ru-RU" sz="1800" b="0" i="0" u="none" strike="noStrike" cap="none" normalizeH="0" baseline="0" dirty="0" err="1" smtClean="0">
                <a:ln>
                  <a:noFill/>
                </a:ln>
                <a:solidFill>
                  <a:schemeClr val="tx1"/>
                </a:solidFill>
                <a:effectLst/>
                <a:latin typeface="Arial" panose="020B0604020202020204" pitchFamily="34" charset="0"/>
              </a:rPr>
              <a:t>practica</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didactică</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și</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farmaceutică</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grupele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1" u="none" strike="noStrike" cap="none" normalizeH="0" baseline="0" dirty="0" err="1" smtClean="0">
                <a:ln>
                  <a:noFill/>
                </a:ln>
                <a:solidFill>
                  <a:schemeClr val="tx1"/>
                </a:solidFill>
                <a:effectLst/>
                <a:latin typeface="Arial" panose="020B0604020202020204" pitchFamily="34" charset="0"/>
              </a:rPr>
              <a:t>venena</a:t>
            </a:r>
            <a:r>
              <a:rPr kumimoji="0" lang="ru-RU" altLang="ru-RU" sz="1800" b="1" i="1" u="none" strike="noStrike" cap="none" normalizeH="0" baseline="0" dirty="0" smtClean="0">
                <a:ln>
                  <a:noFill/>
                </a:ln>
                <a:solidFill>
                  <a:schemeClr val="tx1"/>
                </a:solidFill>
                <a:effectLst/>
                <a:latin typeface="Arial" panose="020B0604020202020204" pitchFamily="34" charset="0"/>
              </a:rPr>
              <a:t> – </a:t>
            </a:r>
            <a:r>
              <a:rPr kumimoji="0" lang="ru-RU" altLang="ru-RU" sz="1800" b="1" i="1" u="none" strike="noStrike" cap="none" normalizeH="0" baseline="0" dirty="0" err="1" smtClean="0">
                <a:ln>
                  <a:noFill/>
                </a:ln>
                <a:solidFill>
                  <a:schemeClr val="tx1"/>
                </a:solidFill>
                <a:effectLst/>
                <a:latin typeface="Arial" panose="020B0604020202020204" pitchFamily="34" charset="0"/>
              </a:rPr>
              <a:t>separanda</a:t>
            </a:r>
            <a:r>
              <a:rPr kumimoji="0" lang="ru-RU" altLang="ru-RU" sz="1800" b="1" i="1" u="none" strike="noStrike" cap="none" normalizeH="0" baseline="0" dirty="0" smtClean="0">
                <a:ln>
                  <a:noFill/>
                </a:ln>
                <a:solidFill>
                  <a:schemeClr val="tx1"/>
                </a:solidFill>
                <a:effectLst/>
                <a:latin typeface="Arial" panose="020B0604020202020204" pitchFamily="34" charset="0"/>
              </a:rPr>
              <a:t> – </a:t>
            </a:r>
            <a:r>
              <a:rPr kumimoji="0" lang="ru-RU" altLang="ru-RU" sz="1800" b="1" i="1" u="none" strike="noStrike" cap="none" normalizeH="0" baseline="0" dirty="0" err="1" smtClean="0">
                <a:ln>
                  <a:noFill/>
                </a:ln>
                <a:solidFill>
                  <a:schemeClr val="tx1"/>
                </a:solidFill>
                <a:effectLst/>
                <a:latin typeface="Arial" panose="020B0604020202020204" pitchFamily="34" charset="0"/>
              </a:rPr>
              <a:t>anodine</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sunt</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corelate</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cu</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intervale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orientative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ale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cantității</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de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substanță</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activă</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pe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doză</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sau</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unitate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farmaceutică</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în</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raport</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cu</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toxicitatea</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și</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indicele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terapeutic</a:t>
            </a:r>
            <a:r>
              <a:rPr kumimoji="0" lang="ru-RU" altLang="ru-RU" sz="1800" b="0" i="0" u="none" strike="noStrike" cap="none" normalizeH="0" baseline="0" dirty="0" smtClean="0">
                <a:ln>
                  <a:noFill/>
                </a:ln>
                <a:solidFill>
                  <a:schemeClr val="tx1"/>
                </a:solidFill>
                <a:effectLst/>
                <a:latin typeface="Arial" panose="020B0604020202020204" pitchFamily="34" charset="0"/>
              </a:rPr>
              <a:t>.</a:t>
            </a:r>
            <a:br>
              <a:rPr kumimoji="0" lang="ru-RU" altLang="ru-RU" sz="1800" b="0" i="0" u="none" strike="noStrike" cap="none" normalizeH="0" baseline="0" dirty="0" smtClean="0">
                <a:ln>
                  <a:noFill/>
                </a:ln>
                <a:solidFill>
                  <a:schemeClr val="tx1"/>
                </a:solidFill>
                <a:effectLst/>
                <a:latin typeface="Arial" panose="020B0604020202020204" pitchFamily="34" charset="0"/>
              </a:rPr>
            </a:b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Aceste</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intervale</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sunt</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convenționale</a:t>
            </a:r>
            <a:r>
              <a:rPr kumimoji="0" lang="ru-RU" altLang="ru-RU" sz="1800" b="1" i="0" u="none" strike="noStrike" cap="none" normalizeH="0" baseline="0" dirty="0" smtClean="0">
                <a:ln>
                  <a:noFill/>
                </a:ln>
                <a:solidFill>
                  <a:schemeClr val="tx1"/>
                </a:solidFill>
                <a:effectLst/>
                <a:latin typeface="Arial" panose="020B0604020202020204" pitchFamily="34" charset="0"/>
              </a:rPr>
              <a:t> (</a:t>
            </a:r>
            <a:r>
              <a:rPr kumimoji="0" lang="ru-RU" altLang="ru-RU" sz="1800" b="1" i="0" u="none" strike="noStrike" cap="none" normalizeH="0" baseline="0" dirty="0" err="1" smtClean="0">
                <a:ln>
                  <a:noFill/>
                </a:ln>
                <a:solidFill>
                  <a:schemeClr val="tx1"/>
                </a:solidFill>
                <a:effectLst/>
                <a:latin typeface="Arial" panose="020B0604020202020204" pitchFamily="34" charset="0"/>
              </a:rPr>
              <a:t>educaționale</a:t>
            </a:r>
            <a:r>
              <a:rPr kumimoji="0" lang="ru-RU" altLang="ru-RU" sz="1800" b="1" i="0" u="none" strike="noStrike" cap="none" normalizeH="0" baseline="0" dirty="0" smtClean="0">
                <a:ln>
                  <a:noFill/>
                </a:ln>
                <a:solidFill>
                  <a:schemeClr val="tx1"/>
                </a:solidFill>
                <a:effectLst/>
                <a:latin typeface="Arial" panose="020B0604020202020204" pitchFamily="34" charset="0"/>
              </a:rPr>
              <a:t>)</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nu</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absolute</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și</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pot</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varia</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în</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funcție</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de</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err="1" smtClean="0">
                <a:ln>
                  <a:noFill/>
                </a:ln>
                <a:solidFill>
                  <a:schemeClr val="tx1"/>
                </a:solidFill>
                <a:effectLst/>
                <a:latin typeface="Arial" panose="020B0604020202020204" pitchFamily="34" charset="0"/>
              </a:rPr>
              <a:t>substanță</a:t>
            </a:r>
            <a:r>
              <a:rPr kumimoji="0" lang="ru-RU" altLang="ru-RU" sz="1800" b="0" i="0" u="none" strike="noStrike" cap="none" normalizeH="0" baseline="0" dirty="0" smtClean="0">
                <a:ln>
                  <a:noFill/>
                </a:ln>
                <a:solidFill>
                  <a:schemeClr val="tx1"/>
                </a:solidFill>
                <a:effectLst/>
                <a:latin typeface="Arial" panose="020B0604020202020204" pitchFamily="34" charset="0"/>
              </a:rPr>
              <a:t>.</a:t>
            </a:r>
          </a:p>
        </p:txBody>
      </p:sp>
      <p:sp>
        <p:nvSpPr>
          <p:cNvPr id="9" name="Rectangle 3"/>
          <p:cNvSpPr>
            <a:spLocks noChangeArrowheads="1"/>
          </p:cNvSpPr>
          <p:nvPr/>
        </p:nvSpPr>
        <p:spPr bwMode="auto">
          <a:xfrm>
            <a:off x="2489487" y="1987734"/>
            <a:ext cx="405752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b="1" i="0" u="none" strike="noStrike" cap="none" normalizeH="0" baseline="0" dirty="0" smtClean="0">
              <a:ln>
                <a:noFill/>
              </a:ln>
              <a:solidFill>
                <a:srgbClr val="0033CC"/>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1" i="0" u="none" strike="noStrike" cap="none" normalizeH="0" baseline="0" dirty="0" smtClean="0">
                <a:ln>
                  <a:noFill/>
                </a:ln>
                <a:solidFill>
                  <a:srgbClr val="0033CC"/>
                </a:solidFill>
                <a:effectLst/>
                <a:latin typeface="Arial" panose="020B0604020202020204" pitchFamily="34" charset="0"/>
              </a:rPr>
              <a:t>📌 </a:t>
            </a:r>
            <a:r>
              <a:rPr kumimoji="0" lang="ru-RU" altLang="ru-RU" b="1" i="0" u="none" strike="noStrike" cap="none" normalizeH="0" baseline="0" dirty="0" err="1" smtClean="0">
                <a:ln>
                  <a:noFill/>
                </a:ln>
                <a:solidFill>
                  <a:srgbClr val="0033CC"/>
                </a:solidFill>
                <a:effectLst/>
                <a:latin typeface="Arial" panose="020B0604020202020204" pitchFamily="34" charset="0"/>
              </a:rPr>
              <a:t>Intervalele</a:t>
            </a:r>
            <a:r>
              <a:rPr kumimoji="0" lang="ru-RU" altLang="ru-RU" b="1" i="0" u="none" strike="noStrike" cap="none" normalizeH="0" baseline="0" dirty="0" smtClean="0">
                <a:ln>
                  <a:noFill/>
                </a:ln>
                <a:solidFill>
                  <a:srgbClr val="0033CC"/>
                </a:solidFill>
                <a:effectLst/>
                <a:latin typeface="Arial" panose="020B0604020202020204" pitchFamily="34" charset="0"/>
              </a:rPr>
              <a:t> </a:t>
            </a:r>
            <a:r>
              <a:rPr kumimoji="0" lang="ru-RU" altLang="ru-RU" b="1" i="0" u="none" strike="noStrike" cap="none" normalizeH="0" baseline="0" dirty="0" err="1" smtClean="0">
                <a:ln>
                  <a:noFill/>
                </a:ln>
                <a:solidFill>
                  <a:srgbClr val="0033CC"/>
                </a:solidFill>
                <a:effectLst/>
                <a:latin typeface="Arial" panose="020B0604020202020204" pitchFamily="34" charset="0"/>
              </a:rPr>
              <a:t>cantitative</a:t>
            </a:r>
            <a:r>
              <a:rPr kumimoji="0" lang="ru-RU" altLang="ru-RU" b="1" i="0" u="none" strike="noStrike" cap="none" normalizeH="0" baseline="0" dirty="0" smtClean="0">
                <a:ln>
                  <a:noFill/>
                </a:ln>
                <a:solidFill>
                  <a:srgbClr val="0033CC"/>
                </a:solidFill>
                <a:effectLst/>
                <a:latin typeface="Arial" panose="020B0604020202020204" pitchFamily="34" charset="0"/>
              </a:rPr>
              <a:t> </a:t>
            </a:r>
            <a:r>
              <a:rPr kumimoji="0" lang="ru-RU" altLang="ru-RU" b="1" i="0" u="none" strike="noStrike" cap="none" normalizeH="0" baseline="0" dirty="0" err="1" smtClean="0">
                <a:ln>
                  <a:noFill/>
                </a:ln>
                <a:solidFill>
                  <a:srgbClr val="0033CC"/>
                </a:solidFill>
                <a:effectLst/>
                <a:latin typeface="Arial" panose="020B0604020202020204" pitchFamily="34" charset="0"/>
              </a:rPr>
              <a:t>orientative</a:t>
            </a:r>
            <a:endParaRPr kumimoji="0" lang="ru-RU" altLang="ru-RU" b="1" i="0" u="none" strike="noStrike" cap="none" normalizeH="0" baseline="0" dirty="0" smtClean="0">
              <a:ln>
                <a:noFill/>
              </a:ln>
              <a:solidFill>
                <a:srgbClr val="0033CC"/>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b="0" i="0" u="none" strike="noStrike" cap="none" normalizeH="0" baseline="0" dirty="0" smtClean="0">
              <a:ln>
                <a:noFill/>
              </a:ln>
              <a:solidFill>
                <a:srgbClr val="0033CC"/>
              </a:solidFill>
              <a:effectLst/>
              <a:latin typeface="Arial" panose="020B0604020202020204" pitchFamily="34" charset="0"/>
            </a:endParaRPr>
          </a:p>
        </p:txBody>
      </p:sp>
      <p:graphicFrame>
        <p:nvGraphicFramePr>
          <p:cNvPr id="10" name="Таблица 9"/>
          <p:cNvGraphicFramePr>
            <a:graphicFrameLocks noGrp="1"/>
          </p:cNvGraphicFramePr>
          <p:nvPr>
            <p:extLst>
              <p:ext uri="{D42A27DB-BD31-4B8C-83A1-F6EECF244321}">
                <p14:modId xmlns:p14="http://schemas.microsoft.com/office/powerpoint/2010/main" val="678199121"/>
              </p:ext>
            </p:extLst>
          </p:nvPr>
        </p:nvGraphicFramePr>
        <p:xfrm>
          <a:off x="107504" y="2601092"/>
          <a:ext cx="8999004" cy="2196060"/>
        </p:xfrm>
        <a:graphic>
          <a:graphicData uri="http://schemas.openxmlformats.org/drawingml/2006/table">
            <a:tbl>
              <a:tblPr/>
              <a:tblGrid>
                <a:gridCol w="2050741">
                  <a:extLst>
                    <a:ext uri="{9D8B030D-6E8A-4147-A177-3AD203B41FA5}">
                      <a16:colId xmlns:a16="http://schemas.microsoft.com/office/drawing/2014/main" val="2476863734"/>
                    </a:ext>
                  </a:extLst>
                </a:gridCol>
                <a:gridCol w="2952328">
                  <a:extLst>
                    <a:ext uri="{9D8B030D-6E8A-4147-A177-3AD203B41FA5}">
                      <a16:colId xmlns:a16="http://schemas.microsoft.com/office/drawing/2014/main" val="3246930780"/>
                    </a:ext>
                  </a:extLst>
                </a:gridCol>
                <a:gridCol w="1872208">
                  <a:extLst>
                    <a:ext uri="{9D8B030D-6E8A-4147-A177-3AD203B41FA5}">
                      <a16:colId xmlns:a16="http://schemas.microsoft.com/office/drawing/2014/main" val="1403738387"/>
                    </a:ext>
                  </a:extLst>
                </a:gridCol>
                <a:gridCol w="2123727">
                  <a:extLst>
                    <a:ext uri="{9D8B030D-6E8A-4147-A177-3AD203B41FA5}">
                      <a16:colId xmlns:a16="http://schemas.microsoft.com/office/drawing/2014/main" val="3690740189"/>
                    </a:ext>
                  </a:extLst>
                </a:gridCol>
              </a:tblGrid>
              <a:tr h="880938">
                <a:tc>
                  <a:txBody>
                    <a:bodyPr/>
                    <a:lstStyle/>
                    <a:p>
                      <a:r>
                        <a:rPr lang="en-US" sz="2200" b="1" dirty="0" err="1"/>
                        <a:t>Grupă</a:t>
                      </a:r>
                      <a:endParaRPr lang="en-US" sz="2200" b="1" dirty="0"/>
                    </a:p>
                  </a:txBody>
                  <a:tcPr anchor="ctr">
                    <a:lnL>
                      <a:noFill/>
                    </a:lnL>
                    <a:lnR>
                      <a:noFill/>
                    </a:lnR>
                    <a:lnT>
                      <a:noFill/>
                    </a:lnT>
                    <a:lnB>
                      <a:noFill/>
                    </a:lnB>
                  </a:tcPr>
                </a:tc>
                <a:tc>
                  <a:txBody>
                    <a:bodyPr/>
                    <a:lstStyle/>
                    <a:p>
                      <a:r>
                        <a:rPr lang="en-US" sz="2200" b="1" dirty="0" err="1"/>
                        <a:t>Cantitate</a:t>
                      </a:r>
                      <a:r>
                        <a:rPr lang="en-US" sz="2200" b="1" dirty="0"/>
                        <a:t> </a:t>
                      </a:r>
                      <a:r>
                        <a:rPr lang="en-US" sz="2200" b="1" dirty="0" err="1"/>
                        <a:t>orientativă</a:t>
                      </a:r>
                      <a:r>
                        <a:rPr lang="en-US" sz="2200" b="1" dirty="0"/>
                        <a:t> de </a:t>
                      </a:r>
                      <a:r>
                        <a:rPr lang="en-US" sz="2200" b="1" dirty="0" err="1"/>
                        <a:t>substanță</a:t>
                      </a:r>
                      <a:r>
                        <a:rPr lang="en-US" sz="2200" b="1" dirty="0"/>
                        <a:t> </a:t>
                      </a:r>
                      <a:r>
                        <a:rPr lang="en-US" sz="2200" b="1" dirty="0" err="1" smtClean="0"/>
                        <a:t>activă</a:t>
                      </a:r>
                      <a:r>
                        <a:rPr lang="en-US" sz="2200" b="1" dirty="0" smtClean="0"/>
                        <a:t>/</a:t>
                      </a:r>
                      <a:r>
                        <a:rPr lang="en-US" sz="2200" b="1" dirty="0" err="1" smtClean="0"/>
                        <a:t>doză</a:t>
                      </a:r>
                      <a:endParaRPr lang="en-US" sz="2200" b="1" dirty="0"/>
                    </a:p>
                  </a:txBody>
                  <a:tcPr anchor="ctr">
                    <a:lnL>
                      <a:noFill/>
                    </a:lnL>
                    <a:lnR>
                      <a:noFill/>
                    </a:lnR>
                    <a:lnT>
                      <a:noFill/>
                    </a:lnT>
                    <a:lnB>
                      <a:noFill/>
                    </a:lnB>
                  </a:tcPr>
                </a:tc>
                <a:tc>
                  <a:txBody>
                    <a:bodyPr/>
                    <a:lstStyle/>
                    <a:p>
                      <a:r>
                        <a:rPr lang="en-US" sz="2200" b="1"/>
                        <a:t>Ordin de mărime</a:t>
                      </a:r>
                    </a:p>
                  </a:txBody>
                  <a:tcPr anchor="ctr">
                    <a:lnL>
                      <a:noFill/>
                    </a:lnL>
                    <a:lnR>
                      <a:noFill/>
                    </a:lnR>
                    <a:lnT>
                      <a:noFill/>
                    </a:lnT>
                    <a:lnB>
                      <a:noFill/>
                    </a:lnB>
                  </a:tcPr>
                </a:tc>
                <a:tc>
                  <a:txBody>
                    <a:bodyPr/>
                    <a:lstStyle/>
                    <a:p>
                      <a:r>
                        <a:rPr lang="en-US" sz="2200" b="1" dirty="0" err="1"/>
                        <a:t>Risc</a:t>
                      </a:r>
                      <a:endParaRPr lang="en-US" sz="2200" b="1" dirty="0"/>
                    </a:p>
                  </a:txBody>
                  <a:tcPr anchor="ctr">
                    <a:lnL>
                      <a:noFill/>
                    </a:lnL>
                    <a:lnR>
                      <a:noFill/>
                    </a:lnR>
                    <a:lnT>
                      <a:noFill/>
                    </a:lnT>
                    <a:lnB>
                      <a:noFill/>
                    </a:lnB>
                  </a:tcPr>
                </a:tc>
                <a:extLst>
                  <a:ext uri="{0D108BD9-81ED-4DB2-BD59-A6C34878D82A}">
                    <a16:rowId xmlns:a16="http://schemas.microsoft.com/office/drawing/2014/main" val="702821512"/>
                  </a:ext>
                </a:extLst>
              </a:tr>
              <a:tr h="360040">
                <a:tc>
                  <a:txBody>
                    <a:bodyPr/>
                    <a:lstStyle/>
                    <a:p>
                      <a:r>
                        <a:rPr lang="en-US" sz="2200" b="1"/>
                        <a:t>Venena</a:t>
                      </a:r>
                    </a:p>
                  </a:txBody>
                  <a:tcPr anchor="ctr">
                    <a:lnL>
                      <a:noFill/>
                    </a:lnL>
                    <a:lnR>
                      <a:noFill/>
                    </a:lnR>
                    <a:lnT>
                      <a:noFill/>
                    </a:lnT>
                    <a:lnB>
                      <a:noFill/>
                    </a:lnB>
                  </a:tcPr>
                </a:tc>
                <a:tc>
                  <a:txBody>
                    <a:bodyPr/>
                    <a:lstStyle/>
                    <a:p>
                      <a:r>
                        <a:rPr lang="en-US" sz="2200" b="1"/>
                        <a:t>≤ 0,01 g</a:t>
                      </a:r>
                    </a:p>
                  </a:txBody>
                  <a:tcPr anchor="ctr">
                    <a:lnL>
                      <a:noFill/>
                    </a:lnL>
                    <a:lnR>
                      <a:noFill/>
                    </a:lnR>
                    <a:lnT>
                      <a:noFill/>
                    </a:lnT>
                    <a:lnB>
                      <a:noFill/>
                    </a:lnB>
                  </a:tcPr>
                </a:tc>
                <a:tc>
                  <a:txBody>
                    <a:bodyPr/>
                    <a:lstStyle/>
                    <a:p>
                      <a:r>
                        <a:rPr lang="en-US" sz="2200" b="1"/>
                        <a:t>µg – mg</a:t>
                      </a:r>
                    </a:p>
                  </a:txBody>
                  <a:tcPr anchor="ctr">
                    <a:lnL>
                      <a:noFill/>
                    </a:lnL>
                    <a:lnR>
                      <a:noFill/>
                    </a:lnR>
                    <a:lnT>
                      <a:noFill/>
                    </a:lnT>
                    <a:lnB>
                      <a:noFill/>
                    </a:lnB>
                  </a:tcPr>
                </a:tc>
                <a:tc>
                  <a:txBody>
                    <a:bodyPr/>
                    <a:lstStyle/>
                    <a:p>
                      <a:r>
                        <a:rPr lang="en-US" sz="2200" b="1"/>
                        <a:t>Foarte mare</a:t>
                      </a:r>
                    </a:p>
                  </a:txBody>
                  <a:tcPr anchor="ctr">
                    <a:lnL>
                      <a:noFill/>
                    </a:lnL>
                    <a:lnR>
                      <a:noFill/>
                    </a:lnR>
                    <a:lnT>
                      <a:noFill/>
                    </a:lnT>
                    <a:lnB>
                      <a:noFill/>
                    </a:lnB>
                  </a:tcPr>
                </a:tc>
                <a:extLst>
                  <a:ext uri="{0D108BD9-81ED-4DB2-BD59-A6C34878D82A}">
                    <a16:rowId xmlns:a16="http://schemas.microsoft.com/office/drawing/2014/main" val="406432357"/>
                  </a:ext>
                </a:extLst>
              </a:tr>
              <a:tr h="444201">
                <a:tc>
                  <a:txBody>
                    <a:bodyPr/>
                    <a:lstStyle/>
                    <a:p>
                      <a:r>
                        <a:rPr lang="en-US" sz="2200" b="1"/>
                        <a:t>Separanda</a:t>
                      </a:r>
                    </a:p>
                  </a:txBody>
                  <a:tcPr anchor="ctr">
                    <a:lnL>
                      <a:noFill/>
                    </a:lnL>
                    <a:lnR>
                      <a:noFill/>
                    </a:lnR>
                    <a:lnT>
                      <a:noFill/>
                    </a:lnT>
                    <a:lnB>
                      <a:noFill/>
                    </a:lnB>
                  </a:tcPr>
                </a:tc>
                <a:tc>
                  <a:txBody>
                    <a:bodyPr/>
                    <a:lstStyle/>
                    <a:p>
                      <a:r>
                        <a:rPr lang="en-US" sz="2200" b="1"/>
                        <a:t>0,01 – 0,1 g</a:t>
                      </a:r>
                    </a:p>
                  </a:txBody>
                  <a:tcPr anchor="ctr">
                    <a:lnL>
                      <a:noFill/>
                    </a:lnL>
                    <a:lnR>
                      <a:noFill/>
                    </a:lnR>
                    <a:lnT>
                      <a:noFill/>
                    </a:lnT>
                    <a:lnB>
                      <a:noFill/>
                    </a:lnB>
                  </a:tcPr>
                </a:tc>
                <a:tc>
                  <a:txBody>
                    <a:bodyPr/>
                    <a:lstStyle/>
                    <a:p>
                      <a:r>
                        <a:rPr lang="en-US" sz="2200" b="1"/>
                        <a:t>zeci de mg</a:t>
                      </a:r>
                    </a:p>
                  </a:txBody>
                  <a:tcPr anchor="ctr">
                    <a:lnL>
                      <a:noFill/>
                    </a:lnL>
                    <a:lnR>
                      <a:noFill/>
                    </a:lnR>
                    <a:lnT>
                      <a:noFill/>
                    </a:lnT>
                    <a:lnB>
                      <a:noFill/>
                    </a:lnB>
                  </a:tcPr>
                </a:tc>
                <a:tc>
                  <a:txBody>
                    <a:bodyPr/>
                    <a:lstStyle/>
                    <a:p>
                      <a:r>
                        <a:rPr lang="en-US" sz="2200" b="1"/>
                        <a:t>Mediu–ridicat</a:t>
                      </a:r>
                    </a:p>
                  </a:txBody>
                  <a:tcPr anchor="ctr">
                    <a:lnL>
                      <a:noFill/>
                    </a:lnL>
                    <a:lnR>
                      <a:noFill/>
                    </a:lnR>
                    <a:lnT>
                      <a:noFill/>
                    </a:lnT>
                    <a:lnB>
                      <a:noFill/>
                    </a:lnB>
                  </a:tcPr>
                </a:tc>
                <a:extLst>
                  <a:ext uri="{0D108BD9-81ED-4DB2-BD59-A6C34878D82A}">
                    <a16:rowId xmlns:a16="http://schemas.microsoft.com/office/drawing/2014/main" val="1203164675"/>
                  </a:ext>
                </a:extLst>
              </a:tr>
              <a:tr h="444201">
                <a:tc>
                  <a:txBody>
                    <a:bodyPr/>
                    <a:lstStyle/>
                    <a:p>
                      <a:r>
                        <a:rPr lang="en-US" sz="2200" b="1"/>
                        <a:t>Anodine</a:t>
                      </a:r>
                    </a:p>
                  </a:txBody>
                  <a:tcPr anchor="ctr">
                    <a:lnL>
                      <a:noFill/>
                    </a:lnL>
                    <a:lnR>
                      <a:noFill/>
                    </a:lnR>
                    <a:lnT>
                      <a:noFill/>
                    </a:lnT>
                    <a:lnB>
                      <a:noFill/>
                    </a:lnB>
                  </a:tcPr>
                </a:tc>
                <a:tc>
                  <a:txBody>
                    <a:bodyPr/>
                    <a:lstStyle/>
                    <a:p>
                      <a:r>
                        <a:rPr lang="en-US" sz="2200" b="1"/>
                        <a:t>&gt; 0,1 g</a:t>
                      </a:r>
                    </a:p>
                  </a:txBody>
                  <a:tcPr anchor="ctr">
                    <a:lnL>
                      <a:noFill/>
                    </a:lnL>
                    <a:lnR>
                      <a:noFill/>
                    </a:lnR>
                    <a:lnT>
                      <a:noFill/>
                    </a:lnT>
                    <a:lnB>
                      <a:noFill/>
                    </a:lnB>
                  </a:tcPr>
                </a:tc>
                <a:tc>
                  <a:txBody>
                    <a:bodyPr/>
                    <a:lstStyle/>
                    <a:p>
                      <a:r>
                        <a:rPr lang="en-US" sz="2200" b="1"/>
                        <a:t>sute mg – g</a:t>
                      </a:r>
                    </a:p>
                  </a:txBody>
                  <a:tcPr anchor="ctr">
                    <a:lnL>
                      <a:noFill/>
                    </a:lnL>
                    <a:lnR>
                      <a:noFill/>
                    </a:lnR>
                    <a:lnT>
                      <a:noFill/>
                    </a:lnT>
                    <a:lnB>
                      <a:noFill/>
                    </a:lnB>
                  </a:tcPr>
                </a:tc>
                <a:tc>
                  <a:txBody>
                    <a:bodyPr/>
                    <a:lstStyle/>
                    <a:p>
                      <a:r>
                        <a:rPr lang="en-US" sz="2200" b="1" dirty="0" err="1"/>
                        <a:t>Scăzut</a:t>
                      </a:r>
                      <a:endParaRPr lang="en-US" sz="2200" b="1" dirty="0"/>
                    </a:p>
                  </a:txBody>
                  <a:tcPr anchor="ctr">
                    <a:lnL>
                      <a:noFill/>
                    </a:lnL>
                    <a:lnR>
                      <a:noFill/>
                    </a:lnR>
                    <a:lnT>
                      <a:noFill/>
                    </a:lnT>
                    <a:lnB>
                      <a:noFill/>
                    </a:lnB>
                  </a:tcPr>
                </a:tc>
                <a:extLst>
                  <a:ext uri="{0D108BD9-81ED-4DB2-BD59-A6C34878D82A}">
                    <a16:rowId xmlns:a16="http://schemas.microsoft.com/office/drawing/2014/main" val="378216851"/>
                  </a:ext>
                </a:extLst>
              </a:tr>
            </a:tbl>
          </a:graphicData>
        </a:graphic>
      </p:graphicFrame>
      <p:sp>
        <p:nvSpPr>
          <p:cNvPr id="11" name="Прямоугольник 10"/>
          <p:cNvSpPr/>
          <p:nvPr/>
        </p:nvSpPr>
        <p:spPr>
          <a:xfrm>
            <a:off x="74004" y="5156212"/>
            <a:ext cx="9034500" cy="1538242"/>
          </a:xfrm>
          <a:prstGeom prst="rect">
            <a:avLst/>
          </a:prstGeom>
        </p:spPr>
        <p:txBody>
          <a:bodyPr wrap="square">
            <a:spAutoFit/>
          </a:bodyPr>
          <a:lstStyle/>
          <a:p>
            <a:pPr algn="ctr">
              <a:lnSpc>
                <a:spcPts val="1600"/>
              </a:lnSpc>
            </a:pPr>
            <a:r>
              <a:rPr lang="en-US" b="1" dirty="0" err="1">
                <a:solidFill>
                  <a:srgbClr val="0033CC"/>
                </a:solidFill>
              </a:rPr>
              <a:t>Precizare</a:t>
            </a:r>
            <a:r>
              <a:rPr lang="en-US" b="1" dirty="0">
                <a:solidFill>
                  <a:srgbClr val="0033CC"/>
                </a:solidFill>
              </a:rPr>
              <a:t> </a:t>
            </a:r>
            <a:r>
              <a:rPr lang="en-US" b="1" dirty="0" err="1">
                <a:solidFill>
                  <a:srgbClr val="0033CC"/>
                </a:solidFill>
              </a:rPr>
              <a:t>metodologică</a:t>
            </a:r>
            <a:r>
              <a:rPr lang="en-US" b="1" dirty="0">
                <a:solidFill>
                  <a:srgbClr val="0033CC"/>
                </a:solidFill>
              </a:rPr>
              <a:t> </a:t>
            </a:r>
            <a:r>
              <a:rPr lang="en-US" b="1" dirty="0" err="1">
                <a:solidFill>
                  <a:srgbClr val="0033CC"/>
                </a:solidFill>
              </a:rPr>
              <a:t>importantă</a:t>
            </a:r>
            <a:r>
              <a:rPr lang="en-US" b="1" dirty="0">
                <a:solidFill>
                  <a:srgbClr val="0033CC"/>
                </a:solidFill>
              </a:rPr>
              <a:t> </a:t>
            </a:r>
          </a:p>
          <a:p>
            <a:pPr>
              <a:lnSpc>
                <a:spcPts val="1600"/>
              </a:lnSpc>
              <a:buFont typeface="Arial" panose="020B0604020202020204" pitchFamily="34" charset="0"/>
              <a:buChar char="•"/>
            </a:pPr>
            <a:r>
              <a:rPr lang="en-US" dirty="0" err="1">
                <a:solidFill>
                  <a:srgbClr val="0033CC"/>
                </a:solidFill>
              </a:rPr>
              <a:t>Clasificarea</a:t>
            </a:r>
            <a:r>
              <a:rPr lang="en-US" dirty="0">
                <a:solidFill>
                  <a:srgbClr val="0033CC"/>
                </a:solidFill>
              </a:rPr>
              <a:t> </a:t>
            </a:r>
            <a:r>
              <a:rPr lang="en-US" b="1" dirty="0">
                <a:solidFill>
                  <a:srgbClr val="0033CC"/>
                </a:solidFill>
              </a:rPr>
              <a:t>nu se </a:t>
            </a:r>
            <a:r>
              <a:rPr lang="en-US" b="1" dirty="0" err="1">
                <a:solidFill>
                  <a:srgbClr val="0033CC"/>
                </a:solidFill>
              </a:rPr>
              <a:t>bazează</a:t>
            </a:r>
            <a:r>
              <a:rPr lang="en-US" b="1" dirty="0">
                <a:solidFill>
                  <a:srgbClr val="0033CC"/>
                </a:solidFill>
              </a:rPr>
              <a:t> </a:t>
            </a:r>
            <a:r>
              <a:rPr lang="en-US" b="1" dirty="0" err="1">
                <a:solidFill>
                  <a:srgbClr val="0033CC"/>
                </a:solidFill>
              </a:rPr>
              <a:t>exclusiv</a:t>
            </a:r>
            <a:r>
              <a:rPr lang="en-US" b="1" dirty="0">
                <a:solidFill>
                  <a:srgbClr val="0033CC"/>
                </a:solidFill>
              </a:rPr>
              <a:t> </a:t>
            </a:r>
            <a:r>
              <a:rPr lang="en-US" b="1" dirty="0" err="1">
                <a:solidFill>
                  <a:srgbClr val="0033CC"/>
                </a:solidFill>
              </a:rPr>
              <a:t>pe</a:t>
            </a:r>
            <a:r>
              <a:rPr lang="en-US" b="1" dirty="0">
                <a:solidFill>
                  <a:srgbClr val="0033CC"/>
                </a:solidFill>
              </a:rPr>
              <a:t> </a:t>
            </a:r>
            <a:r>
              <a:rPr lang="en-US" b="1" dirty="0" err="1">
                <a:solidFill>
                  <a:srgbClr val="0033CC"/>
                </a:solidFill>
              </a:rPr>
              <a:t>cantitate</a:t>
            </a:r>
            <a:r>
              <a:rPr lang="en-US" dirty="0">
                <a:solidFill>
                  <a:srgbClr val="0033CC"/>
                </a:solidFill>
              </a:rPr>
              <a:t>, ci </a:t>
            </a:r>
            <a:r>
              <a:rPr lang="en-US" dirty="0" err="1">
                <a:solidFill>
                  <a:srgbClr val="0033CC"/>
                </a:solidFill>
              </a:rPr>
              <a:t>pe</a:t>
            </a:r>
            <a:r>
              <a:rPr lang="en-US" dirty="0">
                <a:solidFill>
                  <a:srgbClr val="0033CC"/>
                </a:solidFill>
              </a:rPr>
              <a:t>:</a:t>
            </a:r>
          </a:p>
          <a:p>
            <a:pPr marL="742950" lvl="1" indent="-285750">
              <a:lnSpc>
                <a:spcPts val="1600"/>
              </a:lnSpc>
              <a:buFont typeface="Arial" panose="020B0604020202020204" pitchFamily="34" charset="0"/>
              <a:buChar char="•"/>
            </a:pPr>
            <a:r>
              <a:rPr lang="en-US" dirty="0" err="1">
                <a:solidFill>
                  <a:srgbClr val="0033CC"/>
                </a:solidFill>
              </a:rPr>
              <a:t>toxicitatea</a:t>
            </a:r>
            <a:r>
              <a:rPr lang="en-US" dirty="0">
                <a:solidFill>
                  <a:srgbClr val="0033CC"/>
                </a:solidFill>
              </a:rPr>
              <a:t> </a:t>
            </a:r>
            <a:r>
              <a:rPr lang="en-US" dirty="0" err="1">
                <a:solidFill>
                  <a:srgbClr val="0033CC"/>
                </a:solidFill>
              </a:rPr>
              <a:t>intrinsecă</a:t>
            </a:r>
            <a:r>
              <a:rPr lang="en-US" dirty="0">
                <a:solidFill>
                  <a:srgbClr val="0033CC"/>
                </a:solidFill>
              </a:rPr>
              <a:t>;</a:t>
            </a:r>
          </a:p>
          <a:p>
            <a:pPr marL="742950" lvl="1" indent="-285750">
              <a:lnSpc>
                <a:spcPts val="1600"/>
              </a:lnSpc>
              <a:buFont typeface="Arial" panose="020B0604020202020204" pitchFamily="34" charset="0"/>
              <a:buChar char="•"/>
            </a:pPr>
            <a:r>
              <a:rPr lang="en-US" dirty="0" err="1">
                <a:solidFill>
                  <a:srgbClr val="0033CC"/>
                </a:solidFill>
              </a:rPr>
              <a:t>doza</a:t>
            </a:r>
            <a:r>
              <a:rPr lang="en-US" dirty="0">
                <a:solidFill>
                  <a:srgbClr val="0033CC"/>
                </a:solidFill>
              </a:rPr>
              <a:t> </a:t>
            </a:r>
            <a:r>
              <a:rPr lang="en-US" dirty="0" err="1">
                <a:solidFill>
                  <a:srgbClr val="0033CC"/>
                </a:solidFill>
              </a:rPr>
              <a:t>toxică</a:t>
            </a:r>
            <a:r>
              <a:rPr lang="en-US" dirty="0">
                <a:solidFill>
                  <a:srgbClr val="0033CC"/>
                </a:solidFill>
              </a:rPr>
              <a:t> </a:t>
            </a:r>
            <a:r>
              <a:rPr lang="en-US" dirty="0" err="1">
                <a:solidFill>
                  <a:srgbClr val="0033CC"/>
                </a:solidFill>
              </a:rPr>
              <a:t>și</a:t>
            </a:r>
            <a:r>
              <a:rPr lang="en-US" dirty="0">
                <a:solidFill>
                  <a:srgbClr val="0033CC"/>
                </a:solidFill>
              </a:rPr>
              <a:t> </a:t>
            </a:r>
            <a:r>
              <a:rPr lang="en-US" dirty="0" err="1">
                <a:solidFill>
                  <a:srgbClr val="0033CC"/>
                </a:solidFill>
              </a:rPr>
              <a:t>letală</a:t>
            </a:r>
            <a:r>
              <a:rPr lang="en-US" dirty="0">
                <a:solidFill>
                  <a:srgbClr val="0033CC"/>
                </a:solidFill>
              </a:rPr>
              <a:t>;</a:t>
            </a:r>
          </a:p>
          <a:p>
            <a:pPr marL="742950" lvl="1" indent="-285750">
              <a:lnSpc>
                <a:spcPts val="1600"/>
              </a:lnSpc>
              <a:buFont typeface="Arial" panose="020B0604020202020204" pitchFamily="34" charset="0"/>
              <a:buChar char="•"/>
            </a:pPr>
            <a:r>
              <a:rPr lang="en-US" dirty="0" err="1">
                <a:solidFill>
                  <a:srgbClr val="0033CC"/>
                </a:solidFill>
              </a:rPr>
              <a:t>indicele</a:t>
            </a:r>
            <a:r>
              <a:rPr lang="en-US" dirty="0">
                <a:solidFill>
                  <a:srgbClr val="0033CC"/>
                </a:solidFill>
              </a:rPr>
              <a:t> </a:t>
            </a:r>
            <a:r>
              <a:rPr lang="en-US" dirty="0" err="1">
                <a:solidFill>
                  <a:srgbClr val="0033CC"/>
                </a:solidFill>
              </a:rPr>
              <a:t>terapeutic</a:t>
            </a:r>
            <a:r>
              <a:rPr lang="en-US" dirty="0">
                <a:solidFill>
                  <a:srgbClr val="0033CC"/>
                </a:solidFill>
              </a:rPr>
              <a:t>;</a:t>
            </a:r>
          </a:p>
          <a:p>
            <a:pPr marL="742950" lvl="1" indent="-285750">
              <a:lnSpc>
                <a:spcPts val="1600"/>
              </a:lnSpc>
              <a:buFont typeface="Arial" panose="020B0604020202020204" pitchFamily="34" charset="0"/>
              <a:buChar char="•"/>
            </a:pPr>
            <a:r>
              <a:rPr lang="en-US" dirty="0" err="1">
                <a:solidFill>
                  <a:srgbClr val="0033CC"/>
                </a:solidFill>
              </a:rPr>
              <a:t>calea</a:t>
            </a:r>
            <a:r>
              <a:rPr lang="en-US" dirty="0">
                <a:solidFill>
                  <a:srgbClr val="0033CC"/>
                </a:solidFill>
              </a:rPr>
              <a:t> de </a:t>
            </a:r>
            <a:r>
              <a:rPr lang="en-US" dirty="0" err="1">
                <a:solidFill>
                  <a:srgbClr val="0033CC"/>
                </a:solidFill>
              </a:rPr>
              <a:t>administrare</a:t>
            </a:r>
            <a:r>
              <a:rPr lang="en-US" dirty="0">
                <a:solidFill>
                  <a:srgbClr val="0033CC"/>
                </a:solidFill>
              </a:rPr>
              <a:t>.</a:t>
            </a:r>
          </a:p>
          <a:p>
            <a:pPr>
              <a:lnSpc>
                <a:spcPts val="1600"/>
              </a:lnSpc>
              <a:buFont typeface="Arial" panose="020B0604020202020204" pitchFamily="34" charset="0"/>
              <a:buChar char="•"/>
            </a:pPr>
            <a:r>
              <a:rPr lang="en-US" dirty="0" err="1">
                <a:solidFill>
                  <a:srgbClr val="0033CC"/>
                </a:solidFill>
              </a:rPr>
              <a:t>Există</a:t>
            </a:r>
            <a:r>
              <a:rPr lang="en-US" dirty="0">
                <a:solidFill>
                  <a:srgbClr val="0033CC"/>
                </a:solidFill>
              </a:rPr>
              <a:t> </a:t>
            </a:r>
            <a:r>
              <a:rPr lang="en-US" b="1" dirty="0" err="1">
                <a:solidFill>
                  <a:srgbClr val="0033CC"/>
                </a:solidFill>
              </a:rPr>
              <a:t>excepții</a:t>
            </a:r>
            <a:r>
              <a:rPr lang="en-US" dirty="0">
                <a:solidFill>
                  <a:srgbClr val="0033CC"/>
                </a:solidFill>
              </a:rPr>
              <a:t> (ex.: </a:t>
            </a:r>
            <a:r>
              <a:rPr lang="en-US" dirty="0" err="1">
                <a:solidFill>
                  <a:srgbClr val="0033CC"/>
                </a:solidFill>
              </a:rPr>
              <a:t>substanțe</a:t>
            </a:r>
            <a:r>
              <a:rPr lang="en-US" dirty="0">
                <a:solidFill>
                  <a:srgbClr val="0033CC"/>
                </a:solidFill>
              </a:rPr>
              <a:t> </a:t>
            </a:r>
            <a:r>
              <a:rPr lang="en-US" dirty="0" err="1">
                <a:solidFill>
                  <a:srgbClr val="0033CC"/>
                </a:solidFill>
              </a:rPr>
              <a:t>foarte</a:t>
            </a:r>
            <a:r>
              <a:rPr lang="en-US" dirty="0">
                <a:solidFill>
                  <a:srgbClr val="0033CC"/>
                </a:solidFill>
              </a:rPr>
              <a:t> active administrate </a:t>
            </a:r>
            <a:r>
              <a:rPr lang="en-US" dirty="0" err="1">
                <a:solidFill>
                  <a:srgbClr val="0033CC"/>
                </a:solidFill>
              </a:rPr>
              <a:t>în</a:t>
            </a:r>
            <a:r>
              <a:rPr lang="en-US" dirty="0">
                <a:solidFill>
                  <a:srgbClr val="0033CC"/>
                </a:solidFill>
              </a:rPr>
              <a:t> µg, </a:t>
            </a:r>
            <a:r>
              <a:rPr lang="en-US" dirty="0" err="1">
                <a:solidFill>
                  <a:srgbClr val="0033CC"/>
                </a:solidFill>
              </a:rPr>
              <a:t>dar</a:t>
            </a:r>
            <a:r>
              <a:rPr lang="en-US" dirty="0">
                <a:solidFill>
                  <a:srgbClr val="0033CC"/>
                </a:solidFill>
              </a:rPr>
              <a:t> </a:t>
            </a:r>
            <a:r>
              <a:rPr lang="en-US" dirty="0" err="1">
                <a:solidFill>
                  <a:srgbClr val="0033CC"/>
                </a:solidFill>
              </a:rPr>
              <a:t>neincluse</a:t>
            </a:r>
            <a:r>
              <a:rPr lang="en-US" dirty="0">
                <a:solidFill>
                  <a:srgbClr val="0033CC"/>
                </a:solidFill>
              </a:rPr>
              <a:t> formal la </a:t>
            </a:r>
            <a:r>
              <a:rPr lang="en-US" i="1" dirty="0" err="1">
                <a:solidFill>
                  <a:srgbClr val="0033CC"/>
                </a:solidFill>
              </a:rPr>
              <a:t>venena</a:t>
            </a:r>
            <a:r>
              <a:rPr lang="en-US" dirty="0">
                <a:solidFill>
                  <a:srgbClr val="0033CC"/>
                </a:solidFill>
              </a:rPr>
              <a:t>).</a:t>
            </a:r>
          </a:p>
        </p:txBody>
      </p:sp>
    </p:spTree>
    <p:extLst>
      <p:ext uri="{BB962C8B-B14F-4D97-AF65-F5344CB8AC3E}">
        <p14:creationId xmlns:p14="http://schemas.microsoft.com/office/powerpoint/2010/main" val="1659814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o-MO" b="1" dirty="0">
                <a:solidFill>
                  <a:srgbClr val="C00000"/>
                </a:solidFill>
              </a:rPr>
              <a:t>Terminologie </a:t>
            </a:r>
            <a:endParaRPr lang="ru-RU" b="1" dirty="0">
              <a:solidFill>
                <a:srgbClr val="C00000"/>
              </a:solidFill>
            </a:endParaRPr>
          </a:p>
        </p:txBody>
      </p:sp>
      <p:sp>
        <p:nvSpPr>
          <p:cNvPr id="3" name="Объект 2"/>
          <p:cNvSpPr>
            <a:spLocks noGrp="1"/>
          </p:cNvSpPr>
          <p:nvPr>
            <p:ph sz="half" idx="1"/>
          </p:nvPr>
        </p:nvSpPr>
        <p:spPr>
          <a:xfrm>
            <a:off x="107504" y="764704"/>
            <a:ext cx="8856984" cy="5976664"/>
          </a:xfrm>
        </p:spPr>
        <p:txBody>
          <a:bodyPr>
            <a:normAutofit fontScale="85000" lnSpcReduction="20000"/>
          </a:bodyPr>
          <a:lstStyle/>
          <a:p>
            <a:pPr lvl="0" algn="just"/>
            <a:r>
              <a:rPr lang="ro-RO" b="1" i="1" dirty="0"/>
              <a:t>Substanţa medicamentoasă </a:t>
            </a:r>
            <a:r>
              <a:rPr lang="ro-RO" i="1" dirty="0"/>
              <a:t>– </a:t>
            </a:r>
            <a:r>
              <a:rPr lang="ro-RO" dirty="0"/>
              <a:t>remediu medicamentos ce prezintă un compus chimic individual, o substanţă  biologică sau un extractiv.</a:t>
            </a:r>
            <a:endParaRPr lang="ru-RU" dirty="0"/>
          </a:p>
          <a:p>
            <a:pPr algn="just"/>
            <a:r>
              <a:rPr lang="en-US" b="1" dirty="0"/>
              <a:t>LEGE</a:t>
            </a:r>
            <a:r>
              <a:rPr lang="en-US" dirty="0"/>
              <a:t> Nr. 1409 din  17.12.1997 </a:t>
            </a:r>
            <a:r>
              <a:rPr lang="en-US" b="1" dirty="0"/>
              <a:t>cu </a:t>
            </a:r>
            <a:r>
              <a:rPr lang="en-US" b="1" dirty="0" err="1"/>
              <a:t>privire</a:t>
            </a:r>
            <a:r>
              <a:rPr lang="en-US" b="1" dirty="0"/>
              <a:t> la </a:t>
            </a:r>
            <a:r>
              <a:rPr lang="en-US" b="1" dirty="0" err="1"/>
              <a:t>medicamente</a:t>
            </a:r>
            <a:r>
              <a:rPr lang="en-US" b="1" dirty="0"/>
              <a:t>: </a:t>
            </a:r>
            <a:r>
              <a:rPr lang="en-US" i="1" dirty="0" err="1"/>
              <a:t>substanţă</a:t>
            </a:r>
            <a:r>
              <a:rPr lang="en-US" i="1" dirty="0"/>
              <a:t> </a:t>
            </a:r>
            <a:r>
              <a:rPr lang="en-US" i="1" dirty="0" err="1"/>
              <a:t>medicamentoasă</a:t>
            </a:r>
            <a:r>
              <a:rPr lang="en-US" i="1" dirty="0"/>
              <a:t> (</a:t>
            </a:r>
            <a:r>
              <a:rPr lang="en-US" i="1" dirty="0" err="1"/>
              <a:t>activă</a:t>
            </a:r>
            <a:r>
              <a:rPr lang="en-US" i="1" dirty="0"/>
              <a:t>)</a:t>
            </a:r>
            <a:r>
              <a:rPr lang="en-US" dirty="0"/>
              <a:t> - </a:t>
            </a:r>
            <a:r>
              <a:rPr lang="en-US" dirty="0" err="1"/>
              <a:t>substanţă</a:t>
            </a:r>
            <a:r>
              <a:rPr lang="en-US" dirty="0"/>
              <a:t> biologic </a:t>
            </a:r>
            <a:r>
              <a:rPr lang="en-US" dirty="0" err="1"/>
              <a:t>activă</a:t>
            </a:r>
            <a:r>
              <a:rPr lang="en-US" dirty="0"/>
              <a:t>, de </a:t>
            </a:r>
            <a:r>
              <a:rPr lang="en-US" dirty="0" err="1"/>
              <a:t>origine</a:t>
            </a:r>
            <a:r>
              <a:rPr lang="en-US" dirty="0"/>
              <a:t> </a:t>
            </a:r>
            <a:r>
              <a:rPr lang="en-US" dirty="0" err="1"/>
              <a:t>naturală</a:t>
            </a:r>
            <a:r>
              <a:rPr lang="en-US" dirty="0"/>
              <a:t>, </a:t>
            </a:r>
            <a:r>
              <a:rPr lang="en-US" dirty="0" err="1"/>
              <a:t>sintetică</a:t>
            </a:r>
            <a:r>
              <a:rPr lang="en-US" dirty="0"/>
              <a:t> </a:t>
            </a:r>
            <a:r>
              <a:rPr lang="en-US" dirty="0" err="1"/>
              <a:t>sau</a:t>
            </a:r>
            <a:r>
              <a:rPr lang="en-US" dirty="0"/>
              <a:t> </a:t>
            </a:r>
            <a:r>
              <a:rPr lang="en-US" dirty="0" err="1"/>
              <a:t>biotehnologică</a:t>
            </a:r>
            <a:r>
              <a:rPr lang="en-US" dirty="0"/>
              <a:t>, </a:t>
            </a:r>
            <a:r>
              <a:rPr lang="en-US" dirty="0" err="1"/>
              <a:t>utilizată</a:t>
            </a:r>
            <a:r>
              <a:rPr lang="en-US" dirty="0"/>
              <a:t> </a:t>
            </a:r>
            <a:r>
              <a:rPr lang="en-US" dirty="0" err="1"/>
              <a:t>pentru</a:t>
            </a:r>
            <a:r>
              <a:rPr lang="en-US" dirty="0"/>
              <a:t> </a:t>
            </a:r>
            <a:r>
              <a:rPr lang="en-US" dirty="0" err="1"/>
              <a:t>fabricarea</a:t>
            </a:r>
            <a:r>
              <a:rPr lang="en-US" dirty="0"/>
              <a:t> </a:t>
            </a:r>
            <a:r>
              <a:rPr lang="en-US" dirty="0" err="1"/>
              <a:t>sau</a:t>
            </a:r>
            <a:r>
              <a:rPr lang="en-US" dirty="0"/>
              <a:t> </a:t>
            </a:r>
            <a:r>
              <a:rPr lang="en-US" dirty="0" err="1"/>
              <a:t>prepararea</a:t>
            </a:r>
            <a:r>
              <a:rPr lang="en-US" dirty="0"/>
              <a:t> </a:t>
            </a:r>
            <a:r>
              <a:rPr lang="en-US" dirty="0" err="1"/>
              <a:t>medicamentelor</a:t>
            </a:r>
            <a:r>
              <a:rPr lang="en-US" dirty="0"/>
              <a:t>;</a:t>
            </a:r>
            <a:endParaRPr lang="ru-RU" dirty="0"/>
          </a:p>
          <a:p>
            <a:pPr lvl="0" algn="just"/>
            <a:r>
              <a:rPr lang="ro-RO" b="1" i="1" dirty="0"/>
              <a:t>Produs vegetal medicamentos (drog) </a:t>
            </a:r>
            <a:r>
              <a:rPr lang="ro-RO" i="1" dirty="0"/>
              <a:t>– </a:t>
            </a:r>
            <a:r>
              <a:rPr lang="ro-RO" dirty="0"/>
              <a:t>produs vegetal autorizat de organele respective pentru aplicare în practica medicală.</a:t>
            </a:r>
            <a:endParaRPr lang="ru-RU" dirty="0"/>
          </a:p>
          <a:p>
            <a:pPr lvl="0" algn="just"/>
            <a:r>
              <a:rPr lang="ro-RO" b="1" i="1" dirty="0"/>
              <a:t>Substanţa auxiliară</a:t>
            </a:r>
            <a:r>
              <a:rPr lang="ru-RU" b="1" i="1" dirty="0"/>
              <a:t> (</a:t>
            </a:r>
            <a:r>
              <a:rPr lang="ro-MO" b="1" i="1" dirty="0"/>
              <a:t>excipient</a:t>
            </a:r>
            <a:r>
              <a:rPr lang="ru-RU" b="1" i="1" dirty="0"/>
              <a:t>)</a:t>
            </a:r>
            <a:r>
              <a:rPr lang="ro-RO" b="1" i="1" dirty="0"/>
              <a:t> </a:t>
            </a:r>
            <a:r>
              <a:rPr lang="ro-RO" i="1" dirty="0"/>
              <a:t>– </a:t>
            </a:r>
            <a:r>
              <a:rPr lang="ro-RO" dirty="0"/>
              <a:t>substanţa aditivă, necesară la prepararea formelor medicamentoase.</a:t>
            </a:r>
          </a:p>
          <a:p>
            <a:pPr algn="just"/>
            <a:r>
              <a:rPr lang="ro-RO" b="1" i="1" dirty="0"/>
              <a:t>Forma medicamentoasă </a:t>
            </a:r>
            <a:r>
              <a:rPr lang="ro-RO" i="1" dirty="0"/>
              <a:t>– </a:t>
            </a:r>
            <a:r>
              <a:rPr lang="ro-RO" dirty="0"/>
              <a:t>unitate dialectică a substanţei medicamentoase şi a substanţelor auxiliare, exprimată prin starea accesibilă a remediului medicamentos sau a produsului vegetal medicamentos, comodă pentru administrare, prin care se manifestă acţiunea terapeutică scontată, lipsită de efecte secundare.</a:t>
            </a:r>
            <a:endParaRPr lang="ru-RU" dirty="0"/>
          </a:p>
          <a:p>
            <a:pPr lvl="0" algn="just"/>
            <a:endParaRPr lang="ru-RU" dirty="0"/>
          </a:p>
          <a:p>
            <a:pPr lvl="0" algn="just"/>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12</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44302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o-MO" b="1" dirty="0">
                <a:solidFill>
                  <a:srgbClr val="C00000"/>
                </a:solidFill>
              </a:rPr>
              <a:t>Terminologie </a:t>
            </a:r>
            <a:endParaRPr lang="ru-RU" b="1" dirty="0">
              <a:solidFill>
                <a:srgbClr val="C00000"/>
              </a:solidFill>
            </a:endParaRPr>
          </a:p>
        </p:txBody>
      </p:sp>
      <p:sp>
        <p:nvSpPr>
          <p:cNvPr id="3" name="Объект 2"/>
          <p:cNvSpPr>
            <a:spLocks noGrp="1"/>
          </p:cNvSpPr>
          <p:nvPr>
            <p:ph sz="half" idx="1"/>
          </p:nvPr>
        </p:nvSpPr>
        <p:spPr>
          <a:xfrm>
            <a:off x="107504" y="764704"/>
            <a:ext cx="8856984" cy="5976664"/>
          </a:xfrm>
        </p:spPr>
        <p:txBody>
          <a:bodyPr>
            <a:normAutofit fontScale="85000" lnSpcReduction="10000"/>
          </a:bodyPr>
          <a:lstStyle/>
          <a:p>
            <a:pPr algn="just"/>
            <a:r>
              <a:rPr lang="ro-RO" b="1" dirty="0"/>
              <a:t>Medicament (</a:t>
            </a:r>
            <a:r>
              <a:rPr lang="ro-RO" b="1" i="1" dirty="0"/>
              <a:t>lat. medicamentum</a:t>
            </a:r>
            <a:r>
              <a:rPr lang="ro-RO" b="1" dirty="0"/>
              <a:t>) sau </a:t>
            </a:r>
            <a:r>
              <a:rPr lang="it-IT" b="1" dirty="0"/>
              <a:t>agent terapeutic</a:t>
            </a:r>
            <a:r>
              <a:rPr lang="it-IT" dirty="0"/>
              <a:t> - orice substanţă sau amestec de substanţe utilizate pentru tratarea, ameliorarea sau prevenirea unei boli sau a tulburărilor funcţionale la om sau animale.</a:t>
            </a:r>
            <a:endParaRPr lang="ru-RU" dirty="0"/>
          </a:p>
          <a:p>
            <a:pPr algn="just"/>
            <a:r>
              <a:rPr lang="it-IT" b="1" dirty="0"/>
              <a:t>OMS (engl. WHO – World Health Organisation):</a:t>
            </a:r>
            <a:r>
              <a:rPr lang="it-IT" dirty="0"/>
              <a:t> “orice substanţă sau asociere de substanţe care modifică un proces fiziologic sau patologic, în beneficiul celui care-l foloseste”.</a:t>
            </a:r>
            <a:endParaRPr lang="ru-RU" dirty="0"/>
          </a:p>
          <a:p>
            <a:pPr algn="just"/>
            <a:r>
              <a:rPr lang="it-IT" b="1" dirty="0"/>
              <a:t>OMS</a:t>
            </a:r>
            <a:r>
              <a:rPr lang="it-IT" dirty="0"/>
              <a:t>: “orice substanta sau combinatie de substante care poate fi administrata la om sau animale în vederea stabilirii unui diagnostic sau a restaurarii, corectarii sau modificarii functiilor fiziologice”. </a:t>
            </a:r>
            <a:endParaRPr lang="ru-RU" dirty="0"/>
          </a:p>
          <a:p>
            <a:pPr algn="just"/>
            <a:r>
              <a:rPr lang="en-US" b="1" dirty="0"/>
              <a:t>LEGE</a:t>
            </a:r>
            <a:r>
              <a:rPr lang="en-US" dirty="0"/>
              <a:t> Nr. 1409 din  17.12.1997 </a:t>
            </a:r>
            <a:r>
              <a:rPr lang="en-US" b="1" dirty="0"/>
              <a:t>cu </a:t>
            </a:r>
            <a:r>
              <a:rPr lang="en-US" b="1" dirty="0" err="1"/>
              <a:t>privire</a:t>
            </a:r>
            <a:r>
              <a:rPr lang="en-US" b="1" dirty="0"/>
              <a:t> la </a:t>
            </a:r>
            <a:r>
              <a:rPr lang="en-US" b="1" dirty="0" err="1"/>
              <a:t>medicamente</a:t>
            </a:r>
            <a:r>
              <a:rPr lang="en-US" b="1" dirty="0"/>
              <a:t>: </a:t>
            </a:r>
            <a:r>
              <a:rPr lang="en-US" i="1" dirty="0" err="1"/>
              <a:t>medicamente</a:t>
            </a:r>
            <a:r>
              <a:rPr lang="en-US" i="1" dirty="0"/>
              <a:t> (</a:t>
            </a:r>
            <a:r>
              <a:rPr lang="en-US" i="1" dirty="0" err="1"/>
              <a:t>produse</a:t>
            </a:r>
            <a:r>
              <a:rPr lang="en-US" i="1" dirty="0"/>
              <a:t> </a:t>
            </a:r>
            <a:r>
              <a:rPr lang="en-US" i="1" dirty="0" err="1"/>
              <a:t>medicamentoase</a:t>
            </a:r>
            <a:r>
              <a:rPr lang="en-US" i="1" dirty="0"/>
              <a:t>)</a:t>
            </a:r>
            <a:r>
              <a:rPr lang="en-US" dirty="0"/>
              <a:t> - </a:t>
            </a:r>
            <a:r>
              <a:rPr lang="en-US" dirty="0" err="1"/>
              <a:t>substanţe</a:t>
            </a:r>
            <a:r>
              <a:rPr lang="en-US" dirty="0"/>
              <a:t> </a:t>
            </a:r>
            <a:r>
              <a:rPr lang="en-US" dirty="0" err="1"/>
              <a:t>sau</a:t>
            </a:r>
            <a:r>
              <a:rPr lang="en-US" dirty="0"/>
              <a:t> </a:t>
            </a:r>
            <a:r>
              <a:rPr lang="en-US" dirty="0" err="1"/>
              <a:t>amestecuri</a:t>
            </a:r>
            <a:r>
              <a:rPr lang="en-US" dirty="0"/>
              <a:t> de </a:t>
            </a:r>
            <a:r>
              <a:rPr lang="en-US" dirty="0" err="1"/>
              <a:t>substanţe</a:t>
            </a:r>
            <a:r>
              <a:rPr lang="en-US" dirty="0"/>
              <a:t> </a:t>
            </a:r>
            <a:r>
              <a:rPr lang="en-US" dirty="0" err="1"/>
              <a:t>autorizate</a:t>
            </a:r>
            <a:r>
              <a:rPr lang="en-US" dirty="0"/>
              <a:t>, </a:t>
            </a:r>
            <a:r>
              <a:rPr lang="en-US" dirty="0" err="1"/>
              <a:t>în</a:t>
            </a:r>
            <a:r>
              <a:rPr lang="en-US" dirty="0"/>
              <a:t> </a:t>
            </a:r>
            <a:r>
              <a:rPr lang="en-US" dirty="0" err="1"/>
              <a:t>modul</a:t>
            </a:r>
            <a:r>
              <a:rPr lang="en-US" dirty="0"/>
              <a:t> </a:t>
            </a:r>
            <a:r>
              <a:rPr lang="en-US" dirty="0" err="1"/>
              <a:t>stabilit</a:t>
            </a:r>
            <a:r>
              <a:rPr lang="en-US" dirty="0"/>
              <a:t>, </a:t>
            </a:r>
            <a:r>
              <a:rPr lang="en-US" dirty="0" err="1"/>
              <a:t>spre</a:t>
            </a:r>
            <a:r>
              <a:rPr lang="en-US" dirty="0"/>
              <a:t> </a:t>
            </a:r>
            <a:r>
              <a:rPr lang="en-US" dirty="0" err="1"/>
              <a:t>fabricare</a:t>
            </a:r>
            <a:r>
              <a:rPr lang="en-US" dirty="0"/>
              <a:t>, import, export </a:t>
            </a:r>
            <a:r>
              <a:rPr lang="en-US" dirty="0" err="1"/>
              <a:t>şi</a:t>
            </a:r>
            <a:r>
              <a:rPr lang="en-US" dirty="0"/>
              <a:t> </a:t>
            </a:r>
            <a:r>
              <a:rPr lang="en-US" dirty="0" err="1"/>
              <a:t>utilizare</a:t>
            </a:r>
            <a:r>
              <a:rPr lang="en-US" dirty="0"/>
              <a:t>, </a:t>
            </a:r>
            <a:r>
              <a:rPr lang="en-US" dirty="0" err="1"/>
              <a:t>pentru</a:t>
            </a:r>
            <a:r>
              <a:rPr lang="en-US" dirty="0"/>
              <a:t> a </a:t>
            </a:r>
            <a:r>
              <a:rPr lang="en-US" dirty="0" err="1"/>
              <a:t>trata</a:t>
            </a:r>
            <a:r>
              <a:rPr lang="en-US" dirty="0"/>
              <a:t>, </a:t>
            </a:r>
            <a:r>
              <a:rPr lang="en-US" dirty="0" err="1"/>
              <a:t>atenua</a:t>
            </a:r>
            <a:r>
              <a:rPr lang="en-US" dirty="0"/>
              <a:t>, </a:t>
            </a:r>
            <a:r>
              <a:rPr lang="en-US" dirty="0" err="1"/>
              <a:t>preveni</a:t>
            </a:r>
            <a:r>
              <a:rPr lang="en-US" dirty="0"/>
              <a:t>, </a:t>
            </a:r>
            <a:r>
              <a:rPr lang="en-US" dirty="0" err="1"/>
              <a:t>diagnostica</a:t>
            </a:r>
            <a:r>
              <a:rPr lang="en-US" dirty="0"/>
              <a:t> o </a:t>
            </a:r>
            <a:r>
              <a:rPr lang="en-US" dirty="0" err="1"/>
              <a:t>boală</a:t>
            </a:r>
            <a:r>
              <a:rPr lang="en-US" dirty="0"/>
              <a:t>, o stare </a:t>
            </a:r>
            <a:r>
              <a:rPr lang="en-US" dirty="0" err="1"/>
              <a:t>fizică</a:t>
            </a:r>
            <a:r>
              <a:rPr lang="en-US" dirty="0"/>
              <a:t> </a:t>
            </a:r>
            <a:r>
              <a:rPr lang="en-US" dirty="0" err="1"/>
              <a:t>sau</a:t>
            </a:r>
            <a:r>
              <a:rPr lang="en-US" dirty="0"/>
              <a:t> </a:t>
            </a:r>
            <a:r>
              <a:rPr lang="en-US" dirty="0" err="1"/>
              <a:t>psihică</a:t>
            </a:r>
            <a:r>
              <a:rPr lang="en-US" dirty="0"/>
              <a:t> </a:t>
            </a:r>
            <a:r>
              <a:rPr lang="en-US" dirty="0" err="1"/>
              <a:t>anormală</a:t>
            </a:r>
            <a:r>
              <a:rPr lang="en-US" dirty="0"/>
              <a:t> </a:t>
            </a:r>
            <a:r>
              <a:rPr lang="en-US" dirty="0" err="1"/>
              <a:t>ori</a:t>
            </a:r>
            <a:r>
              <a:rPr lang="en-US" dirty="0"/>
              <a:t> </a:t>
            </a:r>
            <a:r>
              <a:rPr lang="en-US" dirty="0" err="1"/>
              <a:t>simptomele</a:t>
            </a:r>
            <a:r>
              <a:rPr lang="en-US" dirty="0"/>
              <a:t> </a:t>
            </a:r>
            <a:r>
              <a:rPr lang="en-US" dirty="0" err="1"/>
              <a:t>lor</a:t>
            </a:r>
            <a:r>
              <a:rPr lang="en-US" dirty="0"/>
              <a:t> la </a:t>
            </a:r>
            <a:r>
              <a:rPr lang="en-US" dirty="0" err="1"/>
              <a:t>om</a:t>
            </a:r>
            <a:r>
              <a:rPr lang="en-US" dirty="0"/>
              <a:t> </a:t>
            </a:r>
            <a:r>
              <a:rPr lang="en-US" dirty="0" err="1"/>
              <a:t>sau</a:t>
            </a:r>
            <a:r>
              <a:rPr lang="en-US" dirty="0"/>
              <a:t> animal, </a:t>
            </a:r>
            <a:r>
              <a:rPr lang="en-US" dirty="0" err="1"/>
              <a:t>precum</a:t>
            </a:r>
            <a:r>
              <a:rPr lang="en-US" dirty="0"/>
              <a:t> </a:t>
            </a:r>
            <a:r>
              <a:rPr lang="en-US" dirty="0" err="1"/>
              <a:t>şi</a:t>
            </a:r>
            <a:r>
              <a:rPr lang="en-US" dirty="0"/>
              <a:t> </a:t>
            </a:r>
            <a:r>
              <a:rPr lang="en-US" dirty="0" err="1"/>
              <a:t>pentru</a:t>
            </a:r>
            <a:r>
              <a:rPr lang="en-US" dirty="0"/>
              <a:t> a </a:t>
            </a:r>
            <a:r>
              <a:rPr lang="en-US" dirty="0" err="1"/>
              <a:t>restabili</a:t>
            </a:r>
            <a:r>
              <a:rPr lang="en-US" dirty="0"/>
              <a:t>, </a:t>
            </a:r>
            <a:r>
              <a:rPr lang="en-US" dirty="0" err="1"/>
              <a:t>corija</a:t>
            </a:r>
            <a:r>
              <a:rPr lang="en-US" dirty="0"/>
              <a:t> </a:t>
            </a:r>
            <a:r>
              <a:rPr lang="en-US" dirty="0" err="1"/>
              <a:t>şi</a:t>
            </a:r>
            <a:r>
              <a:rPr lang="en-US" dirty="0"/>
              <a:t> </a:t>
            </a:r>
            <a:r>
              <a:rPr lang="en-US" dirty="0" err="1"/>
              <a:t>modifica</a:t>
            </a:r>
            <a:r>
              <a:rPr lang="en-US" dirty="0"/>
              <a:t> </a:t>
            </a:r>
            <a:r>
              <a:rPr lang="en-US" dirty="0" err="1"/>
              <a:t>funcţiile</a:t>
            </a:r>
            <a:r>
              <a:rPr lang="en-US" dirty="0"/>
              <a:t> </a:t>
            </a:r>
            <a:r>
              <a:rPr lang="en-US" dirty="0" err="1"/>
              <a:t>organice</a:t>
            </a:r>
            <a:r>
              <a:rPr lang="en-US" dirty="0"/>
              <a:t> ale </a:t>
            </a:r>
            <a:r>
              <a:rPr lang="en-US" dirty="0" err="1"/>
              <a:t>acestora</a:t>
            </a:r>
            <a:r>
              <a:rPr lang="en-US" dirty="0"/>
              <a:t>.</a:t>
            </a:r>
            <a:endParaRPr lang="ru-RU" dirty="0"/>
          </a:p>
          <a:p>
            <a:pPr lvl="0" algn="just"/>
            <a:endParaRPr lang="ru-RU" dirty="0"/>
          </a:p>
          <a:p>
            <a:pPr lvl="0" algn="just"/>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13</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2055904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74638"/>
            <a:ext cx="8640960" cy="562074"/>
          </a:xfrm>
        </p:spPr>
        <p:txBody>
          <a:bodyPr>
            <a:normAutofit/>
          </a:bodyPr>
          <a:lstStyle/>
          <a:p>
            <a:r>
              <a:rPr lang="ro-RO" sz="2400" b="1" dirty="0">
                <a:solidFill>
                  <a:srgbClr val="FF0000"/>
                </a:solidFill>
              </a:rPr>
              <a:t>Relații de bază dintre termeni în tehnologia medicamentelor</a:t>
            </a:r>
            <a:endParaRPr lang="ru-RU" sz="2400" b="1" dirty="0">
              <a:solidFill>
                <a:srgbClr val="FF0000"/>
              </a:solidFill>
            </a:endParaRPr>
          </a:p>
        </p:txBody>
      </p:sp>
      <p:sp>
        <p:nvSpPr>
          <p:cNvPr id="5" name="Нижний колонтитул 4"/>
          <p:cNvSpPr>
            <a:spLocks noGrp="1"/>
          </p:cNvSpPr>
          <p:nvPr>
            <p:ph type="ftr" sz="quarter" idx="11"/>
          </p:nvPr>
        </p:nvSpPr>
        <p:spPr/>
        <p:txBody>
          <a:bodyPr/>
          <a:lstStyle/>
          <a:p>
            <a:r>
              <a:rPr lang="ru-RU"/>
              <a:t>/46</a:t>
            </a:r>
          </a:p>
        </p:txBody>
      </p:sp>
      <p:sp>
        <p:nvSpPr>
          <p:cNvPr id="6" name="Номер слайда 5"/>
          <p:cNvSpPr>
            <a:spLocks noGrp="1"/>
          </p:cNvSpPr>
          <p:nvPr>
            <p:ph type="sldNum" sz="quarter" idx="12"/>
          </p:nvPr>
        </p:nvSpPr>
        <p:spPr/>
        <p:txBody>
          <a:bodyPr/>
          <a:lstStyle/>
          <a:p>
            <a:fld id="{B19B0651-EE4F-4900-A07F-96A6BFA9D0F0}" type="slidenum">
              <a:rPr lang="ru-RU" smtClean="0"/>
              <a:pPr/>
              <a:t>14</a:t>
            </a:fld>
            <a:endParaRPr lang="ru-RU"/>
          </a:p>
        </p:txBody>
      </p:sp>
      <p:grpSp>
        <p:nvGrpSpPr>
          <p:cNvPr id="8" name="Группа 7"/>
          <p:cNvGrpSpPr/>
          <p:nvPr/>
        </p:nvGrpSpPr>
        <p:grpSpPr>
          <a:xfrm>
            <a:off x="323528" y="908720"/>
            <a:ext cx="8352928" cy="5328592"/>
            <a:chOff x="0" y="0"/>
            <a:chExt cx="4111142" cy="2918180"/>
          </a:xfrm>
          <a:solidFill>
            <a:schemeClr val="bg1">
              <a:lumMod val="95000"/>
            </a:schemeClr>
          </a:solidFill>
        </p:grpSpPr>
        <p:cxnSp>
          <p:nvCxnSpPr>
            <p:cNvPr id="9" name="Прямая со стрелкой 8"/>
            <p:cNvCxnSpPr/>
            <p:nvPr/>
          </p:nvCxnSpPr>
          <p:spPr>
            <a:xfrm>
              <a:off x="1704441" y="1623974"/>
              <a:ext cx="161290" cy="6985"/>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grpSp>
          <p:nvGrpSpPr>
            <p:cNvPr id="10" name="Группа 9"/>
            <p:cNvGrpSpPr/>
            <p:nvPr/>
          </p:nvGrpSpPr>
          <p:grpSpPr>
            <a:xfrm>
              <a:off x="0" y="0"/>
              <a:ext cx="4111142" cy="2918180"/>
              <a:chOff x="0" y="0"/>
              <a:chExt cx="4111142" cy="2918180"/>
            </a:xfrm>
            <a:grpFill/>
          </p:grpSpPr>
          <p:cxnSp>
            <p:nvCxnSpPr>
              <p:cNvPr id="11" name="Прямая со стрелкой 10"/>
              <p:cNvCxnSpPr/>
              <p:nvPr/>
            </p:nvCxnSpPr>
            <p:spPr>
              <a:xfrm>
                <a:off x="1536192" y="490118"/>
                <a:ext cx="95859" cy="7315"/>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1945843" y="592531"/>
                <a:ext cx="0" cy="746175"/>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grpSp>
            <p:nvGrpSpPr>
              <p:cNvPr id="13" name="Группа 12"/>
              <p:cNvGrpSpPr/>
              <p:nvPr/>
            </p:nvGrpSpPr>
            <p:grpSpPr>
              <a:xfrm>
                <a:off x="0" y="0"/>
                <a:ext cx="4111142" cy="2918180"/>
                <a:chOff x="0" y="0"/>
                <a:chExt cx="4111142" cy="2918180"/>
              </a:xfrm>
              <a:grpFill/>
            </p:grpSpPr>
            <p:sp>
              <p:nvSpPr>
                <p:cNvPr id="14" name="Поле 1"/>
                <p:cNvSpPr txBox="1"/>
                <p:nvPr/>
              </p:nvSpPr>
              <p:spPr>
                <a:xfrm>
                  <a:off x="1631289" y="0"/>
                  <a:ext cx="1470355" cy="197510"/>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ro-RO" b="1">
                      <a:solidFill>
                        <a:srgbClr val="0033CC"/>
                      </a:solidFill>
                      <a:effectLst/>
                      <a:ea typeface="Calibri"/>
                    </a:rPr>
                    <a:t>Remediu farmacologic</a:t>
                  </a:r>
                  <a:endParaRPr lang="ru-RU" b="1">
                    <a:solidFill>
                      <a:srgbClr val="0033CC"/>
                    </a:solidFill>
                    <a:effectLst/>
                    <a:ea typeface="Calibri"/>
                  </a:endParaRPr>
                </a:p>
              </p:txBody>
            </p:sp>
            <p:sp>
              <p:nvSpPr>
                <p:cNvPr id="15" name="Поле 2"/>
                <p:cNvSpPr txBox="1"/>
                <p:nvPr/>
              </p:nvSpPr>
              <p:spPr>
                <a:xfrm>
                  <a:off x="1631289" y="395021"/>
                  <a:ext cx="1470355" cy="197510"/>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ro-RO" b="1">
                      <a:solidFill>
                        <a:srgbClr val="0033CC"/>
                      </a:solidFill>
                      <a:effectLst/>
                      <a:ea typeface="Calibri"/>
                    </a:rPr>
                    <a:t>Remediu medicamentos</a:t>
                  </a:r>
                  <a:endParaRPr lang="ru-RU" b="1">
                    <a:solidFill>
                      <a:srgbClr val="0033CC"/>
                    </a:solidFill>
                    <a:effectLst/>
                    <a:ea typeface="Calibri"/>
                  </a:endParaRPr>
                </a:p>
              </p:txBody>
            </p:sp>
            <p:sp>
              <p:nvSpPr>
                <p:cNvPr id="16" name="Поле 3"/>
                <p:cNvSpPr txBox="1"/>
                <p:nvPr/>
              </p:nvSpPr>
              <p:spPr>
                <a:xfrm>
                  <a:off x="2062886" y="782726"/>
                  <a:ext cx="1038098" cy="335915"/>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0"/>
                    </a:spcAft>
                  </a:pPr>
                  <a:r>
                    <a:rPr lang="ro-RO" b="1">
                      <a:solidFill>
                        <a:srgbClr val="0033CC"/>
                      </a:solidFill>
                      <a:effectLst/>
                      <a:ea typeface="Calibri"/>
                    </a:rPr>
                    <a:t>Substanța </a:t>
                  </a:r>
                  <a:endParaRPr lang="ru-RU" b="1">
                    <a:solidFill>
                      <a:srgbClr val="0033CC"/>
                    </a:solidFill>
                    <a:effectLst/>
                    <a:ea typeface="Calibri"/>
                  </a:endParaRPr>
                </a:p>
                <a:p>
                  <a:pPr algn="ctr">
                    <a:lnSpc>
                      <a:spcPct val="107000"/>
                    </a:lnSpc>
                    <a:spcAft>
                      <a:spcPts val="0"/>
                    </a:spcAft>
                  </a:pPr>
                  <a:r>
                    <a:rPr lang="ro-RO" b="1">
                      <a:solidFill>
                        <a:srgbClr val="0033CC"/>
                      </a:solidFill>
                      <a:effectLst/>
                      <a:ea typeface="Calibri"/>
                    </a:rPr>
                    <a:t>medicamentoasă</a:t>
                  </a:r>
                  <a:endParaRPr lang="ru-RU" b="1">
                    <a:solidFill>
                      <a:srgbClr val="0033CC"/>
                    </a:solidFill>
                    <a:effectLst/>
                    <a:ea typeface="Calibri"/>
                  </a:endParaRPr>
                </a:p>
              </p:txBody>
            </p:sp>
            <p:sp>
              <p:nvSpPr>
                <p:cNvPr id="17" name="Поле 4"/>
                <p:cNvSpPr txBox="1"/>
                <p:nvPr/>
              </p:nvSpPr>
              <p:spPr>
                <a:xfrm>
                  <a:off x="0" y="234086"/>
                  <a:ext cx="1535861" cy="526695"/>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0"/>
                    </a:spcAft>
                  </a:pPr>
                  <a:r>
                    <a:rPr lang="ro-RO" b="1">
                      <a:solidFill>
                        <a:srgbClr val="0033CC"/>
                      </a:solidFill>
                      <a:effectLst/>
                      <a:ea typeface="Calibri"/>
                    </a:rPr>
                    <a:t>Toxic (</a:t>
                  </a:r>
                  <a:r>
                    <a:rPr lang="ro-RO" b="1" i="1">
                      <a:solidFill>
                        <a:srgbClr val="0033CC"/>
                      </a:solidFill>
                      <a:effectLst/>
                      <a:ea typeface="Calibri"/>
                    </a:rPr>
                    <a:t>venena</a:t>
                  </a:r>
                  <a:r>
                    <a:rPr lang="ro-RO" b="1">
                      <a:solidFill>
                        <a:srgbClr val="0033CC"/>
                      </a:solidFill>
                      <a:effectLst/>
                      <a:ea typeface="Calibri"/>
                    </a:rPr>
                    <a:t>)</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Puternic activ (</a:t>
                  </a:r>
                  <a:r>
                    <a:rPr lang="ro-RO" b="1" i="1">
                      <a:solidFill>
                        <a:srgbClr val="0033CC"/>
                      </a:solidFill>
                      <a:effectLst/>
                      <a:ea typeface="Calibri"/>
                    </a:rPr>
                    <a:t>separanda</a:t>
                  </a:r>
                  <a:r>
                    <a:rPr lang="ro-RO" b="1">
                      <a:solidFill>
                        <a:srgbClr val="0033CC"/>
                      </a:solidFill>
                      <a:effectLst/>
                      <a:ea typeface="Calibri"/>
                    </a:rPr>
                    <a:t>)</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Anodin </a:t>
                  </a:r>
                  <a:endParaRPr lang="ru-RU" b="1">
                    <a:solidFill>
                      <a:srgbClr val="0033CC"/>
                    </a:solidFill>
                    <a:effectLst/>
                    <a:ea typeface="Calibri"/>
                  </a:endParaRPr>
                </a:p>
              </p:txBody>
            </p:sp>
            <p:cxnSp>
              <p:nvCxnSpPr>
                <p:cNvPr id="18" name="Прямая со стрелкой 17"/>
                <p:cNvCxnSpPr/>
                <p:nvPr/>
              </p:nvCxnSpPr>
              <p:spPr>
                <a:xfrm>
                  <a:off x="2304288" y="197510"/>
                  <a:ext cx="0" cy="197536"/>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a:off x="2318918" y="577901"/>
                  <a:ext cx="0" cy="197485"/>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sp>
              <p:nvSpPr>
                <p:cNvPr id="20" name="Поле 8"/>
                <p:cNvSpPr txBox="1"/>
                <p:nvPr/>
              </p:nvSpPr>
              <p:spPr>
                <a:xfrm>
                  <a:off x="3284524" y="716889"/>
                  <a:ext cx="826618" cy="526695"/>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0"/>
                    </a:spcAft>
                  </a:pPr>
                  <a:r>
                    <a:rPr lang="ro-RO" b="1">
                      <a:solidFill>
                        <a:srgbClr val="0033CC"/>
                      </a:solidFill>
                      <a:effectLst/>
                      <a:ea typeface="Calibri"/>
                    </a:rPr>
                    <a:t>Chimică </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Biologică</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Semisintetică</a:t>
                  </a:r>
                  <a:endParaRPr lang="ru-RU" b="1">
                    <a:solidFill>
                      <a:srgbClr val="0033CC"/>
                    </a:solidFill>
                    <a:effectLst/>
                    <a:ea typeface="Calibri"/>
                  </a:endParaRPr>
                </a:p>
              </p:txBody>
            </p:sp>
            <p:cxnSp>
              <p:nvCxnSpPr>
                <p:cNvPr id="21" name="Прямая со стрелкой 20"/>
                <p:cNvCxnSpPr/>
                <p:nvPr/>
              </p:nvCxnSpPr>
              <p:spPr>
                <a:xfrm flipH="1">
                  <a:off x="3101644" y="972921"/>
                  <a:ext cx="183210" cy="7316"/>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sp>
              <p:nvSpPr>
                <p:cNvPr id="22" name="Поле 12"/>
                <p:cNvSpPr txBox="1"/>
                <p:nvPr/>
              </p:nvSpPr>
              <p:spPr>
                <a:xfrm>
                  <a:off x="1865376" y="1345997"/>
                  <a:ext cx="1038098" cy="335915"/>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0"/>
                    </a:spcAft>
                  </a:pPr>
                  <a:r>
                    <a:rPr lang="ro-RO" b="1">
                      <a:solidFill>
                        <a:srgbClr val="0033CC"/>
                      </a:solidFill>
                      <a:effectLst/>
                      <a:ea typeface="Calibri"/>
                    </a:rPr>
                    <a:t>Forma medicamentoasă</a:t>
                  </a:r>
                  <a:endParaRPr lang="ru-RU" b="1">
                    <a:solidFill>
                      <a:srgbClr val="0033CC"/>
                    </a:solidFill>
                    <a:effectLst/>
                    <a:ea typeface="Calibri"/>
                  </a:endParaRPr>
                </a:p>
              </p:txBody>
            </p:sp>
            <p:cxnSp>
              <p:nvCxnSpPr>
                <p:cNvPr id="23" name="Прямая со стрелкой 22"/>
                <p:cNvCxnSpPr/>
                <p:nvPr/>
              </p:nvCxnSpPr>
              <p:spPr>
                <a:xfrm>
                  <a:off x="2472537" y="1119225"/>
                  <a:ext cx="0" cy="197485"/>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sp>
              <p:nvSpPr>
                <p:cNvPr id="24" name="Поле 15"/>
                <p:cNvSpPr txBox="1"/>
                <p:nvPr/>
              </p:nvSpPr>
              <p:spPr>
                <a:xfrm>
                  <a:off x="1133856" y="870509"/>
                  <a:ext cx="635889" cy="329184"/>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0"/>
                    </a:spcAft>
                  </a:pPr>
                  <a:r>
                    <a:rPr lang="ro-RO" b="1">
                      <a:solidFill>
                        <a:srgbClr val="0033CC"/>
                      </a:solidFill>
                      <a:effectLst/>
                      <a:ea typeface="Calibri"/>
                    </a:rPr>
                    <a:t>Substanță auxiliară</a:t>
                  </a:r>
                  <a:endParaRPr lang="ru-RU" b="1">
                    <a:solidFill>
                      <a:srgbClr val="0033CC"/>
                    </a:solidFill>
                    <a:effectLst/>
                    <a:ea typeface="Calibri"/>
                  </a:endParaRPr>
                </a:p>
              </p:txBody>
            </p:sp>
            <p:sp>
              <p:nvSpPr>
                <p:cNvPr id="25" name="Поле 16"/>
                <p:cNvSpPr txBox="1"/>
                <p:nvPr/>
              </p:nvSpPr>
              <p:spPr>
                <a:xfrm>
                  <a:off x="65836" y="841248"/>
                  <a:ext cx="935457" cy="526415"/>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0"/>
                    </a:spcAft>
                  </a:pPr>
                  <a:r>
                    <a:rPr lang="ro-RO" b="1">
                      <a:solidFill>
                        <a:srgbClr val="0033CC"/>
                      </a:solidFill>
                      <a:effectLst/>
                      <a:ea typeface="Calibri"/>
                    </a:rPr>
                    <a:t>Stabilizator</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Antioxidant </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Prolongare, etc.</a:t>
                  </a:r>
                  <a:endParaRPr lang="ru-RU" b="1">
                    <a:solidFill>
                      <a:srgbClr val="0033CC"/>
                    </a:solidFill>
                    <a:effectLst/>
                    <a:ea typeface="Calibri"/>
                  </a:endParaRPr>
                </a:p>
              </p:txBody>
            </p:sp>
            <p:cxnSp>
              <p:nvCxnSpPr>
                <p:cNvPr id="26" name="Прямая со стрелкой 25"/>
                <p:cNvCxnSpPr/>
                <p:nvPr/>
              </p:nvCxnSpPr>
              <p:spPr>
                <a:xfrm>
                  <a:off x="1002182" y="1031443"/>
                  <a:ext cx="132665" cy="0"/>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sp>
              <p:nvSpPr>
                <p:cNvPr id="27" name="Поле 18"/>
                <p:cNvSpPr txBox="1"/>
                <p:nvPr/>
              </p:nvSpPr>
              <p:spPr>
                <a:xfrm>
                  <a:off x="3101644" y="1499616"/>
                  <a:ext cx="899160" cy="877570"/>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0"/>
                    </a:spcAft>
                  </a:pPr>
                  <a:r>
                    <a:rPr lang="ro-RO" b="1">
                      <a:solidFill>
                        <a:srgbClr val="0033CC"/>
                      </a:solidFill>
                      <a:effectLst/>
                      <a:ea typeface="Calibri"/>
                    </a:rPr>
                    <a:t>Unguent</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Supozitoare </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Soluții</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Emulsii</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Suspenzii, etc.</a:t>
                  </a:r>
                  <a:endParaRPr lang="ru-RU" b="1">
                    <a:solidFill>
                      <a:srgbClr val="0033CC"/>
                    </a:solidFill>
                    <a:effectLst/>
                    <a:ea typeface="Calibri"/>
                  </a:endParaRPr>
                </a:p>
              </p:txBody>
            </p:sp>
            <p:sp>
              <p:nvSpPr>
                <p:cNvPr id="28" name="Поле 19"/>
                <p:cNvSpPr txBox="1"/>
                <p:nvPr/>
              </p:nvSpPr>
              <p:spPr>
                <a:xfrm>
                  <a:off x="804672" y="1499616"/>
                  <a:ext cx="899770" cy="877824"/>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0"/>
                    </a:spcAft>
                  </a:pPr>
                  <a:r>
                    <a:rPr lang="ro-RO" b="1">
                      <a:solidFill>
                        <a:srgbClr val="0033CC"/>
                      </a:solidFill>
                      <a:effectLst/>
                      <a:ea typeface="Calibri"/>
                    </a:rPr>
                    <a:t>Pulbere </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Comprimate</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Pilule</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Granule</a:t>
                  </a:r>
                  <a:endParaRPr lang="ru-RU" b="1">
                    <a:solidFill>
                      <a:srgbClr val="0033CC"/>
                    </a:solidFill>
                    <a:effectLst/>
                    <a:ea typeface="Calibri"/>
                  </a:endParaRPr>
                </a:p>
                <a:p>
                  <a:pPr>
                    <a:lnSpc>
                      <a:spcPct val="107000"/>
                    </a:lnSpc>
                    <a:spcAft>
                      <a:spcPts val="0"/>
                    </a:spcAft>
                  </a:pPr>
                  <a:r>
                    <a:rPr lang="ro-RO" b="1">
                      <a:solidFill>
                        <a:srgbClr val="0033CC"/>
                      </a:solidFill>
                      <a:effectLst/>
                      <a:ea typeface="Calibri"/>
                    </a:rPr>
                    <a:t>Infuzii</a:t>
                  </a:r>
                  <a:endParaRPr lang="ru-RU" b="1">
                    <a:solidFill>
                      <a:srgbClr val="0033CC"/>
                    </a:solidFill>
                    <a:effectLst/>
                    <a:ea typeface="Calibri"/>
                  </a:endParaRPr>
                </a:p>
              </p:txBody>
            </p:sp>
            <p:sp>
              <p:nvSpPr>
                <p:cNvPr id="29" name="Поле 20"/>
                <p:cNvSpPr txBox="1"/>
                <p:nvPr/>
              </p:nvSpPr>
              <p:spPr>
                <a:xfrm>
                  <a:off x="731520" y="2582265"/>
                  <a:ext cx="577900" cy="335915"/>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0"/>
                    </a:spcAft>
                  </a:pPr>
                  <a:r>
                    <a:rPr lang="ro-RO" b="1">
                      <a:solidFill>
                        <a:srgbClr val="0033CC"/>
                      </a:solidFill>
                      <a:effectLst/>
                      <a:ea typeface="Calibri"/>
                    </a:rPr>
                    <a:t>Ambalaj</a:t>
                  </a:r>
                  <a:endParaRPr lang="ru-RU" b="1">
                    <a:solidFill>
                      <a:srgbClr val="0033CC"/>
                    </a:solidFill>
                    <a:effectLst/>
                    <a:ea typeface="Calibri"/>
                  </a:endParaRPr>
                </a:p>
              </p:txBody>
            </p:sp>
            <p:cxnSp>
              <p:nvCxnSpPr>
                <p:cNvPr id="30" name="Прямая со стрелкой 29"/>
                <p:cNvCxnSpPr/>
                <p:nvPr/>
              </p:nvCxnSpPr>
              <p:spPr>
                <a:xfrm flipH="1">
                  <a:off x="2904134" y="1616659"/>
                  <a:ext cx="198678" cy="0"/>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p:nvPr/>
              </p:nvCxnSpPr>
              <p:spPr>
                <a:xfrm>
                  <a:off x="1309420" y="2743200"/>
                  <a:ext cx="555956" cy="0"/>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2472537" y="1682496"/>
                  <a:ext cx="0" cy="863777"/>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sp>
              <p:nvSpPr>
                <p:cNvPr id="33" name="Поле 26"/>
                <p:cNvSpPr txBox="1"/>
                <p:nvPr/>
              </p:nvSpPr>
              <p:spPr>
                <a:xfrm>
                  <a:off x="1865376" y="2553005"/>
                  <a:ext cx="1038098" cy="335915"/>
                </a:xfrm>
                <a:prstGeom prst="rect">
                  <a:avLst/>
                </a:prstGeom>
                <a:grpFill/>
                <a:ln/>
              </p:spPr>
              <p:style>
                <a:lnRef idx="2">
                  <a:schemeClr val="accent1"/>
                </a:lnRef>
                <a:fillRef idx="1">
                  <a:schemeClr val="l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0"/>
                    </a:spcAft>
                  </a:pPr>
                  <a:r>
                    <a:rPr lang="ro-RO" b="1">
                      <a:solidFill>
                        <a:srgbClr val="0033CC"/>
                      </a:solidFill>
                      <a:effectLst/>
                      <a:ea typeface="Calibri"/>
                    </a:rPr>
                    <a:t>Medicament </a:t>
                  </a:r>
                  <a:endParaRPr lang="ru-RU" b="1">
                    <a:solidFill>
                      <a:srgbClr val="0033CC"/>
                    </a:solidFill>
                    <a:effectLst/>
                    <a:ea typeface="Calibri"/>
                  </a:endParaRPr>
                </a:p>
              </p:txBody>
            </p:sp>
            <p:cxnSp>
              <p:nvCxnSpPr>
                <p:cNvPr id="34" name="Прямая со стрелкой 33"/>
                <p:cNvCxnSpPr/>
                <p:nvPr/>
              </p:nvCxnSpPr>
              <p:spPr>
                <a:xfrm>
                  <a:off x="1470355" y="1199693"/>
                  <a:ext cx="394690" cy="212394"/>
                </a:xfrm>
                <a:prstGeom prst="straightConnector1">
                  <a:avLst/>
                </a:prstGeom>
                <a:grpFill/>
                <a:ln>
                  <a:tailEnd type="arrow"/>
                </a:ln>
              </p:spPr>
              <p:style>
                <a:lnRef idx="1">
                  <a:schemeClr val="accent1"/>
                </a:lnRef>
                <a:fillRef idx="0">
                  <a:schemeClr val="accent1"/>
                </a:fillRef>
                <a:effectRef idx="0">
                  <a:schemeClr val="accent1"/>
                </a:effectRef>
                <a:fontRef idx="minor">
                  <a:schemeClr val="tx1"/>
                </a:fontRef>
              </p:style>
            </p:cxnSp>
          </p:grpSp>
        </p:grpSp>
      </p:grpSp>
    </p:spTree>
    <p:extLst>
      <p:ext uri="{BB962C8B-B14F-4D97-AF65-F5344CB8AC3E}">
        <p14:creationId xmlns:p14="http://schemas.microsoft.com/office/powerpoint/2010/main" val="3585746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507288" cy="418058"/>
          </a:xfrm>
        </p:spPr>
        <p:txBody>
          <a:bodyPr>
            <a:normAutofit fontScale="90000"/>
          </a:bodyPr>
          <a:lstStyle/>
          <a:p>
            <a:r>
              <a:rPr lang="en-US" sz="2800" b="1" dirty="0">
                <a:solidFill>
                  <a:srgbClr val="C00000"/>
                </a:solidFill>
              </a:rPr>
              <a:t>Schema </a:t>
            </a:r>
            <a:r>
              <a:rPr lang="en-US" sz="2800" b="1" dirty="0" err="1">
                <a:solidFill>
                  <a:srgbClr val="C00000"/>
                </a:solidFill>
              </a:rPr>
              <a:t>relaţiilor</a:t>
            </a:r>
            <a:r>
              <a:rPr lang="en-US" sz="2800" b="1" dirty="0">
                <a:solidFill>
                  <a:srgbClr val="C00000"/>
                </a:solidFill>
              </a:rPr>
              <a:t> </a:t>
            </a:r>
            <a:r>
              <a:rPr lang="en-US" sz="2800" b="1" dirty="0" err="1">
                <a:solidFill>
                  <a:srgbClr val="C00000"/>
                </a:solidFill>
              </a:rPr>
              <a:t>reciproce</a:t>
            </a:r>
            <a:r>
              <a:rPr lang="en-US" sz="2800" b="1" dirty="0">
                <a:solidFill>
                  <a:srgbClr val="C00000"/>
                </a:solidFill>
              </a:rPr>
              <a:t> ale </a:t>
            </a:r>
            <a:r>
              <a:rPr lang="en-US" sz="2800" b="1" dirty="0" err="1">
                <a:solidFill>
                  <a:srgbClr val="C00000"/>
                </a:solidFill>
              </a:rPr>
              <a:t>termenilor</a:t>
            </a:r>
            <a:r>
              <a:rPr lang="en-US" sz="2800" b="1" dirty="0">
                <a:solidFill>
                  <a:srgbClr val="C00000"/>
                </a:solidFill>
              </a:rPr>
              <a:t> </a:t>
            </a:r>
            <a:r>
              <a:rPr lang="en-US" sz="2800" b="1" dirty="0" err="1">
                <a:solidFill>
                  <a:srgbClr val="C00000"/>
                </a:solidFill>
              </a:rPr>
              <a:t>farmaceutici</a:t>
            </a:r>
            <a:endParaRPr lang="ru-RU" sz="2800"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15</a:t>
            </a:fld>
            <a:endParaRPr lang="ru-RU"/>
          </a:p>
        </p:txBody>
      </p:sp>
      <p:pic>
        <p:nvPicPr>
          <p:cNvPr id="5" name="Рисунок 4"/>
          <p:cNvPicPr/>
          <p:nvPr/>
        </p:nvPicPr>
        <p:blipFill>
          <a:blip r:embed="rId2"/>
          <a:srcRect/>
          <a:stretch>
            <a:fillRect/>
          </a:stretch>
        </p:blipFill>
        <p:spPr bwMode="auto">
          <a:xfrm>
            <a:off x="1403648" y="549970"/>
            <a:ext cx="6801941" cy="6263406"/>
          </a:xfrm>
          <a:prstGeom prst="rect">
            <a:avLst/>
          </a:prstGeom>
          <a:noFill/>
          <a:ln w="9525">
            <a:noFill/>
            <a:miter lim="800000"/>
            <a:headEnd/>
            <a:tailEnd/>
          </a:ln>
        </p:spPr>
      </p:pic>
      <p:sp>
        <p:nvSpPr>
          <p:cNvPr id="3" name="Нижний колонтитул 2"/>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2221651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792088"/>
          </a:xfrm>
        </p:spPr>
        <p:txBody>
          <a:bodyPr>
            <a:noAutofit/>
          </a:bodyPr>
          <a:lstStyle/>
          <a:p>
            <a:r>
              <a:rPr lang="ro-RO" sz="2400" b="1" dirty="0">
                <a:solidFill>
                  <a:srgbClr val="C00000"/>
                </a:solidFill>
              </a:rPr>
              <a:t/>
            </a:r>
            <a:br>
              <a:rPr lang="ro-RO" sz="2400" b="1" dirty="0">
                <a:solidFill>
                  <a:srgbClr val="C00000"/>
                </a:solidFill>
              </a:rPr>
            </a:br>
            <a:r>
              <a:rPr lang="ro-RO" sz="2400" b="1" dirty="0">
                <a:solidFill>
                  <a:srgbClr val="C00000"/>
                </a:solidFill>
              </a:rPr>
              <a:t>Ciclul complet de elaborare a formelor medicamentoase finite include următoarele </a:t>
            </a:r>
            <a:r>
              <a:rPr lang="en-US" sz="2400" b="1" dirty="0">
                <a:solidFill>
                  <a:srgbClr val="C00000"/>
                </a:solidFill>
              </a:rPr>
              <a:t>5 </a:t>
            </a:r>
            <a:r>
              <a:rPr lang="ro-RO" sz="2400" b="1" dirty="0">
                <a:solidFill>
                  <a:srgbClr val="C00000"/>
                </a:solidFill>
              </a:rPr>
              <a:t>etape principale:</a:t>
            </a:r>
            <a:r>
              <a:rPr lang="ru-RU" sz="2400" b="1" dirty="0">
                <a:solidFill>
                  <a:srgbClr val="C00000"/>
                </a:solidFill>
              </a:rPr>
              <a:t/>
            </a:r>
            <a:br>
              <a:rPr lang="ru-RU" sz="2400" b="1" dirty="0">
                <a:solidFill>
                  <a:srgbClr val="C00000"/>
                </a:solidFill>
              </a:rPr>
            </a:br>
            <a:endParaRPr lang="ru-RU" sz="2400" b="1" dirty="0">
              <a:solidFill>
                <a:srgbClr val="C00000"/>
              </a:solidFill>
            </a:endParaRPr>
          </a:p>
        </p:txBody>
      </p:sp>
      <p:sp>
        <p:nvSpPr>
          <p:cNvPr id="3" name="Объект 2"/>
          <p:cNvSpPr>
            <a:spLocks noGrp="1"/>
          </p:cNvSpPr>
          <p:nvPr>
            <p:ph idx="1"/>
          </p:nvPr>
        </p:nvSpPr>
        <p:spPr>
          <a:xfrm>
            <a:off x="179512" y="1052736"/>
            <a:ext cx="8856984" cy="5544616"/>
          </a:xfrm>
        </p:spPr>
        <p:txBody>
          <a:bodyPr>
            <a:normAutofit fontScale="85000" lnSpcReduction="20000"/>
          </a:bodyPr>
          <a:lstStyle/>
          <a:p>
            <a:pPr marL="0" lvl="0" indent="0" algn="just">
              <a:buNone/>
            </a:pPr>
            <a:r>
              <a:rPr lang="ro-RO" dirty="0"/>
              <a:t>1. Cercetarea şi elaborarea tehnologiei substanţei medicamentoase şi a metodelor controlului analitic</a:t>
            </a:r>
            <a:endParaRPr lang="ru-RU" dirty="0"/>
          </a:p>
          <a:p>
            <a:pPr lvl="0" algn="just"/>
            <a:endParaRPr lang="ro-MO" dirty="0"/>
          </a:p>
          <a:p>
            <a:pPr marL="0" lvl="0" indent="0" algn="just">
              <a:buNone/>
            </a:pPr>
            <a:r>
              <a:rPr lang="ro-MO" dirty="0"/>
              <a:t>2. </a:t>
            </a:r>
            <a:r>
              <a:rPr lang="en-US" dirty="0" err="1"/>
              <a:t>Elaborarea</a:t>
            </a:r>
            <a:r>
              <a:rPr lang="en-US" dirty="0"/>
              <a:t> </a:t>
            </a:r>
            <a:r>
              <a:rPr lang="en-US" dirty="0" err="1"/>
              <a:t>conţinutului</a:t>
            </a:r>
            <a:r>
              <a:rPr lang="en-US" dirty="0"/>
              <a:t> </a:t>
            </a:r>
            <a:r>
              <a:rPr lang="en-US" dirty="0" err="1"/>
              <a:t>formei</a:t>
            </a:r>
            <a:r>
              <a:rPr lang="en-US" dirty="0"/>
              <a:t> </a:t>
            </a:r>
            <a:r>
              <a:rPr lang="en-US" dirty="0" err="1"/>
              <a:t>medicamentoase</a:t>
            </a:r>
            <a:r>
              <a:rPr lang="en-US" dirty="0"/>
              <a:t> </a:t>
            </a:r>
            <a:r>
              <a:rPr lang="en-US" dirty="0" err="1"/>
              <a:t>şi</a:t>
            </a:r>
            <a:r>
              <a:rPr lang="en-US" dirty="0"/>
              <a:t> </a:t>
            </a:r>
            <a:r>
              <a:rPr lang="en-US" dirty="0" err="1"/>
              <a:t>tehnologiei</a:t>
            </a:r>
            <a:r>
              <a:rPr lang="en-US" dirty="0"/>
              <a:t> de </a:t>
            </a:r>
            <a:r>
              <a:rPr lang="en-US" dirty="0" err="1"/>
              <a:t>preparare</a:t>
            </a:r>
            <a:r>
              <a:rPr lang="en-US" dirty="0"/>
              <a:t> ale </a:t>
            </a:r>
            <a:r>
              <a:rPr lang="en-US" dirty="0" err="1"/>
              <a:t>acesteea</a:t>
            </a:r>
            <a:r>
              <a:rPr lang="en-US" dirty="0"/>
              <a:t>, </a:t>
            </a:r>
            <a:r>
              <a:rPr lang="en-US" dirty="0" err="1"/>
              <a:t>cercetările</a:t>
            </a:r>
            <a:r>
              <a:rPr lang="en-US" dirty="0"/>
              <a:t> </a:t>
            </a:r>
            <a:r>
              <a:rPr lang="en-US" dirty="0" err="1"/>
              <a:t>farmacologice</a:t>
            </a:r>
            <a:r>
              <a:rPr lang="en-US" dirty="0"/>
              <a:t> ale </a:t>
            </a:r>
            <a:r>
              <a:rPr lang="en-US" dirty="0" err="1"/>
              <a:t>substanţei</a:t>
            </a:r>
            <a:r>
              <a:rPr lang="en-US" dirty="0"/>
              <a:t> </a:t>
            </a:r>
            <a:r>
              <a:rPr lang="en-US" dirty="0" err="1"/>
              <a:t>şi</a:t>
            </a:r>
            <a:r>
              <a:rPr lang="en-US" dirty="0"/>
              <a:t> a </a:t>
            </a:r>
            <a:r>
              <a:rPr lang="en-US" dirty="0" err="1"/>
              <a:t>produsului</a:t>
            </a:r>
            <a:r>
              <a:rPr lang="en-US" dirty="0"/>
              <a:t> </a:t>
            </a:r>
            <a:r>
              <a:rPr lang="en-US" dirty="0" err="1"/>
              <a:t>finit</a:t>
            </a:r>
            <a:endParaRPr lang="ru-RU" dirty="0"/>
          </a:p>
          <a:p>
            <a:pPr lvl="0" algn="just"/>
            <a:endParaRPr lang="ro-MO" dirty="0"/>
          </a:p>
          <a:p>
            <a:pPr marL="0" lvl="0" indent="0" algn="just">
              <a:buNone/>
            </a:pPr>
            <a:r>
              <a:rPr lang="ro-MO" dirty="0"/>
              <a:t>3. </a:t>
            </a:r>
            <a:r>
              <a:rPr lang="en-US" dirty="0" err="1"/>
              <a:t>Standardizarea</a:t>
            </a:r>
            <a:r>
              <a:rPr lang="en-US" dirty="0"/>
              <a:t> </a:t>
            </a:r>
            <a:r>
              <a:rPr lang="en-US" dirty="0" err="1"/>
              <a:t>şi</a:t>
            </a:r>
            <a:r>
              <a:rPr lang="en-US" dirty="0"/>
              <a:t> </a:t>
            </a:r>
            <a:r>
              <a:rPr lang="en-US" dirty="0" err="1"/>
              <a:t>metrologia</a:t>
            </a:r>
            <a:r>
              <a:rPr lang="en-US" dirty="0"/>
              <a:t>, </a:t>
            </a:r>
            <a:r>
              <a:rPr lang="en-US" dirty="0" err="1"/>
              <a:t>stabilirea</a:t>
            </a:r>
            <a:r>
              <a:rPr lang="en-US" dirty="0"/>
              <a:t> </a:t>
            </a:r>
            <a:r>
              <a:rPr lang="en-US" dirty="0" err="1"/>
              <a:t>termenului</a:t>
            </a:r>
            <a:r>
              <a:rPr lang="en-US" dirty="0"/>
              <a:t> de </a:t>
            </a:r>
            <a:r>
              <a:rPr lang="en-US" dirty="0" err="1"/>
              <a:t>valabilitate</a:t>
            </a:r>
            <a:r>
              <a:rPr lang="en-US" dirty="0"/>
              <a:t>, </a:t>
            </a:r>
            <a:r>
              <a:rPr lang="en-US" dirty="0" err="1"/>
              <a:t>elaborarea</a:t>
            </a:r>
            <a:r>
              <a:rPr lang="en-US" dirty="0"/>
              <a:t> </a:t>
            </a:r>
            <a:r>
              <a:rPr lang="en-US" dirty="0" err="1"/>
              <a:t>documentaţiei</a:t>
            </a:r>
            <a:r>
              <a:rPr lang="en-US" dirty="0"/>
              <a:t> </a:t>
            </a:r>
            <a:r>
              <a:rPr lang="en-US" dirty="0" err="1"/>
              <a:t>tehnice</a:t>
            </a:r>
            <a:r>
              <a:rPr lang="en-US" dirty="0"/>
              <a:t> de </a:t>
            </a:r>
            <a:r>
              <a:rPr lang="en-US" dirty="0" err="1"/>
              <a:t>normare</a:t>
            </a:r>
            <a:r>
              <a:rPr lang="en-US" dirty="0"/>
              <a:t> la </a:t>
            </a:r>
            <a:r>
              <a:rPr lang="en-US" dirty="0" err="1"/>
              <a:t>substanţă</a:t>
            </a:r>
            <a:r>
              <a:rPr lang="en-US" dirty="0"/>
              <a:t> </a:t>
            </a:r>
            <a:r>
              <a:rPr lang="en-US" dirty="0" err="1"/>
              <a:t>şi</a:t>
            </a:r>
            <a:r>
              <a:rPr lang="en-US" dirty="0"/>
              <a:t> la forma </a:t>
            </a:r>
            <a:r>
              <a:rPr lang="en-US" dirty="0" err="1"/>
              <a:t>medicamentoasă</a:t>
            </a:r>
            <a:endParaRPr lang="ru-RU" dirty="0"/>
          </a:p>
          <a:p>
            <a:pPr lvl="0" algn="just"/>
            <a:endParaRPr lang="ro-MO" dirty="0"/>
          </a:p>
          <a:p>
            <a:pPr marL="0" lvl="0" indent="0" algn="just">
              <a:buNone/>
            </a:pPr>
            <a:r>
              <a:rPr lang="ro-MO" dirty="0"/>
              <a:t>4. </a:t>
            </a:r>
            <a:r>
              <a:rPr lang="en-US" dirty="0" err="1"/>
              <a:t>Studierea</a:t>
            </a:r>
            <a:r>
              <a:rPr lang="en-US" dirty="0"/>
              <a:t> </a:t>
            </a:r>
            <a:r>
              <a:rPr lang="en-US" dirty="0" err="1"/>
              <a:t>clinica</a:t>
            </a:r>
            <a:r>
              <a:rPr lang="en-US" dirty="0"/>
              <a:t> a </a:t>
            </a:r>
            <a:r>
              <a:rPr lang="en-US" dirty="0" err="1"/>
              <a:t>medicamentului</a:t>
            </a:r>
            <a:endParaRPr lang="ru-RU" dirty="0"/>
          </a:p>
          <a:p>
            <a:pPr lvl="0" algn="just"/>
            <a:endParaRPr lang="ro-MO" dirty="0"/>
          </a:p>
          <a:p>
            <a:pPr marL="0" lvl="0" indent="0" algn="just">
              <a:buNone/>
            </a:pPr>
            <a:r>
              <a:rPr lang="ro-MO" dirty="0"/>
              <a:t>5. </a:t>
            </a:r>
            <a:r>
              <a:rPr lang="en-US" dirty="0" err="1"/>
              <a:t>Realizarea</a:t>
            </a:r>
            <a:r>
              <a:rPr lang="en-US" dirty="0"/>
              <a:t> </a:t>
            </a:r>
            <a:r>
              <a:rPr lang="en-US" dirty="0" err="1"/>
              <a:t>în</a:t>
            </a:r>
            <a:r>
              <a:rPr lang="en-US" dirty="0"/>
              <a:t> </a:t>
            </a:r>
            <a:r>
              <a:rPr lang="en-US" dirty="0" err="1"/>
              <a:t>producere</a:t>
            </a:r>
            <a:r>
              <a:rPr lang="en-US" dirty="0"/>
              <a:t>.</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16</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156188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p:cTn id="3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507288" cy="6264696"/>
          </a:xfrm>
        </p:spPr>
        <p:txBody>
          <a:bodyPr>
            <a:normAutofit/>
          </a:bodyPr>
          <a:lstStyle/>
          <a:p>
            <a:pPr algn="just"/>
            <a:r>
              <a:rPr lang="ro-RO" dirty="0"/>
              <a:t>La elaborarea medicamentului, substanţele utilizate în scop farmaceutic se mai numesc </a:t>
            </a:r>
            <a:r>
              <a:rPr lang="ro-RO" i="1" u="sng" dirty="0"/>
              <a:t>substanţe farmaceutice</a:t>
            </a:r>
            <a:r>
              <a:rPr lang="ro-RO" dirty="0"/>
              <a:t> sau </a:t>
            </a:r>
            <a:r>
              <a:rPr lang="ro-RO" i="1" u="sng" dirty="0"/>
              <a:t>materii prime farmaceutice.</a:t>
            </a:r>
            <a:endParaRPr lang="ru-RU" dirty="0"/>
          </a:p>
          <a:p>
            <a:pPr algn="just"/>
            <a:r>
              <a:rPr lang="ro-RO" dirty="0"/>
              <a:t>Materii prime farmaceutice după originea sa se impart în </a:t>
            </a:r>
            <a:r>
              <a:rPr lang="ro-RO" b="1" dirty="0"/>
              <a:t>3 categorii</a:t>
            </a:r>
            <a:r>
              <a:rPr lang="ro-RO" dirty="0"/>
              <a:t>:</a:t>
            </a:r>
            <a:endParaRPr lang="ru-RU" dirty="0"/>
          </a:p>
          <a:p>
            <a:pPr lvl="0" algn="just"/>
            <a:r>
              <a:rPr lang="ro-RO" b="1" dirty="0"/>
              <a:t>Naturale</a:t>
            </a:r>
            <a:r>
              <a:rPr lang="ro-RO" dirty="0"/>
              <a:t> (minerale, vegetale, animale)</a:t>
            </a:r>
            <a:endParaRPr lang="ru-RU" dirty="0"/>
          </a:p>
          <a:p>
            <a:pPr lvl="0" algn="just"/>
            <a:r>
              <a:rPr lang="ro-RO" b="1" dirty="0"/>
              <a:t>De semisinteză </a:t>
            </a:r>
            <a:r>
              <a:rPr lang="ro-RO" dirty="0"/>
              <a:t>(presupune t</a:t>
            </a:r>
            <a:r>
              <a:rPr lang="en-US" dirty="0" err="1"/>
              <a:t>ransformarea</a:t>
            </a:r>
            <a:r>
              <a:rPr lang="en-US" dirty="0"/>
              <a:t> </a:t>
            </a:r>
            <a:r>
              <a:rPr lang="en-US" dirty="0" err="1"/>
              <a:t>parţială</a:t>
            </a:r>
            <a:r>
              <a:rPr lang="en-US" dirty="0"/>
              <a:t> a </a:t>
            </a:r>
            <a:r>
              <a:rPr lang="en-US" dirty="0" err="1"/>
              <a:t>unei</a:t>
            </a:r>
            <a:r>
              <a:rPr lang="en-US" dirty="0"/>
              <a:t> molecule de </a:t>
            </a:r>
            <a:r>
              <a:rPr lang="en-US" dirty="0" err="1"/>
              <a:t>origine</a:t>
            </a:r>
            <a:r>
              <a:rPr lang="en-US" dirty="0"/>
              <a:t> </a:t>
            </a:r>
            <a:r>
              <a:rPr lang="en-US" dirty="0" err="1"/>
              <a:t>naturală</a:t>
            </a:r>
            <a:r>
              <a:rPr lang="en-US" dirty="0"/>
              <a:t> </a:t>
            </a:r>
            <a:r>
              <a:rPr lang="en-US" dirty="0" err="1"/>
              <a:t>pentru</a:t>
            </a:r>
            <a:r>
              <a:rPr lang="en-US" dirty="0"/>
              <a:t> </a:t>
            </a:r>
            <a:r>
              <a:rPr lang="en-US" dirty="0" err="1"/>
              <a:t>obţinerea</a:t>
            </a:r>
            <a:r>
              <a:rPr lang="en-US" dirty="0"/>
              <a:t> </a:t>
            </a:r>
            <a:r>
              <a:rPr lang="en-US" dirty="0" err="1"/>
              <a:t>unui</a:t>
            </a:r>
            <a:r>
              <a:rPr lang="en-US" dirty="0"/>
              <a:t> </a:t>
            </a:r>
            <a:r>
              <a:rPr lang="en-US" dirty="0" err="1"/>
              <a:t>nou</a:t>
            </a:r>
            <a:r>
              <a:rPr lang="en-US" dirty="0"/>
              <a:t> </a:t>
            </a:r>
            <a:r>
              <a:rPr lang="en-US" dirty="0" err="1"/>
              <a:t>compus</a:t>
            </a:r>
            <a:r>
              <a:rPr lang="en-US" dirty="0"/>
              <a:t> </a:t>
            </a:r>
            <a:r>
              <a:rPr lang="en-US" dirty="0" err="1"/>
              <a:t>chimic</a:t>
            </a:r>
            <a:r>
              <a:rPr lang="en-US" dirty="0"/>
              <a:t>.</a:t>
            </a:r>
            <a:r>
              <a:rPr lang="ro-RO" dirty="0"/>
              <a:t>)</a:t>
            </a:r>
            <a:endParaRPr lang="ru-RU" dirty="0"/>
          </a:p>
          <a:p>
            <a:pPr lvl="0" algn="just"/>
            <a:r>
              <a:rPr lang="ro-RO" b="1" dirty="0"/>
              <a:t>De sinteză </a:t>
            </a:r>
            <a:endParaRPr lang="ru-RU" b="1"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17</a:t>
            </a:fld>
            <a:endParaRPr lang="ru-RU"/>
          </a:p>
        </p:txBody>
      </p:sp>
      <p:sp>
        <p:nvSpPr>
          <p:cNvPr id="2" name="Нижний колонтитул 1"/>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447893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274638"/>
            <a:ext cx="9108504" cy="562074"/>
          </a:xfrm>
        </p:spPr>
        <p:txBody>
          <a:bodyPr>
            <a:noAutofit/>
          </a:bodyPr>
          <a:lstStyle/>
          <a:p>
            <a:r>
              <a:rPr lang="ro-RO" sz="2600" b="1" dirty="0">
                <a:solidFill>
                  <a:srgbClr val="C00000"/>
                </a:solidFill>
              </a:rPr>
              <a:t>Materiile prime folosite în producerea medicamentelor se împart în 3 categorii</a:t>
            </a:r>
            <a:endParaRPr lang="ru-RU" sz="2600" b="1" dirty="0">
              <a:solidFill>
                <a:srgbClr val="C00000"/>
              </a:solidFill>
            </a:endParaRPr>
          </a:p>
        </p:txBody>
      </p:sp>
      <p:sp>
        <p:nvSpPr>
          <p:cNvPr id="3" name="Объект 2"/>
          <p:cNvSpPr>
            <a:spLocks noGrp="1"/>
          </p:cNvSpPr>
          <p:nvPr>
            <p:ph idx="1"/>
          </p:nvPr>
        </p:nvSpPr>
        <p:spPr>
          <a:xfrm>
            <a:off x="107504" y="1196752"/>
            <a:ext cx="8928992" cy="5544616"/>
          </a:xfrm>
        </p:spPr>
        <p:txBody>
          <a:bodyPr>
            <a:noAutofit/>
          </a:bodyPr>
          <a:lstStyle/>
          <a:p>
            <a:pPr marL="514350" indent="-514350" algn="just">
              <a:buAutoNum type="arabicPeriod"/>
            </a:pPr>
            <a:r>
              <a:rPr lang="ro-RO" sz="2500" b="1" i="1" dirty="0"/>
              <a:t>substanţe medicamentoase</a:t>
            </a:r>
            <a:r>
              <a:rPr lang="ro-RO" sz="2500" dirty="0"/>
              <a:t>, care prezintă o acţiune determinată asupra organismului, numită acţiune farmacologică (efect terapeutic);</a:t>
            </a:r>
          </a:p>
          <a:p>
            <a:pPr marL="0" indent="0" algn="just">
              <a:buNone/>
            </a:pPr>
            <a:endParaRPr lang="ru-RU" sz="2500" dirty="0"/>
          </a:p>
          <a:p>
            <a:pPr marL="0" indent="0" algn="just">
              <a:buNone/>
            </a:pPr>
            <a:r>
              <a:rPr lang="ro-RO" sz="2500" dirty="0"/>
              <a:t>2. </a:t>
            </a:r>
            <a:r>
              <a:rPr lang="ro-RO" sz="2500" b="1" i="1" dirty="0"/>
              <a:t>substanţe auxiliare</a:t>
            </a:r>
            <a:r>
              <a:rPr lang="ro-RO" sz="2500" dirty="0"/>
              <a:t>, inerte din punct de vedere farmacologic (deci fără acţiune terapeutică), având rolul de a transforma substanţa medicamentoasă în forma farmaceutică şi a o transporta la locul de acţiune; </a:t>
            </a:r>
            <a:endParaRPr lang="ru-RU" sz="2500" dirty="0"/>
          </a:p>
          <a:p>
            <a:pPr marL="0" indent="0" algn="just">
              <a:buNone/>
            </a:pPr>
            <a:endParaRPr lang="ro-RO" sz="2500" dirty="0"/>
          </a:p>
          <a:p>
            <a:pPr marL="0" indent="0" algn="just">
              <a:buNone/>
            </a:pPr>
            <a:r>
              <a:rPr lang="ro-RO" sz="2500" b="1" i="1" dirty="0"/>
              <a:t>3. materiale şi recipiente de condiţionare-ambalare</a:t>
            </a:r>
            <a:r>
              <a:rPr lang="ro-RO" sz="2500" dirty="0"/>
              <a:t>, care servesc la închiderea formei farmaceutice într-un recipient, asigurând astfel protecţia, stabilitatea şi eficacitatea, până în momentul utilizării, facilitatea de administrare şi informare asupra medicamentului. </a:t>
            </a:r>
          </a:p>
          <a:p>
            <a:pPr marL="0" indent="0" algn="just">
              <a:buNone/>
            </a:pPr>
            <a:endParaRPr lang="ru-RU" sz="25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18</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145702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85402"/>
            <a:ext cx="8784976" cy="778098"/>
          </a:xfrm>
        </p:spPr>
        <p:txBody>
          <a:bodyPr>
            <a:normAutofit fontScale="90000"/>
          </a:bodyPr>
          <a:lstStyle/>
          <a:p>
            <a:r>
              <a:rPr lang="en-US" sz="2600" dirty="0" err="1"/>
              <a:t>Toate</a:t>
            </a:r>
            <a:r>
              <a:rPr lang="en-US" sz="2600" dirty="0"/>
              <a:t> </a:t>
            </a:r>
            <a:r>
              <a:rPr lang="en-US" sz="2600" dirty="0" err="1"/>
              <a:t>etapele</a:t>
            </a:r>
            <a:r>
              <a:rPr lang="en-US" sz="2600" dirty="0"/>
              <a:t>, faze de </a:t>
            </a:r>
            <a:r>
              <a:rPr lang="en-US" sz="2600" dirty="0" err="1"/>
              <a:t>elaborare</a:t>
            </a:r>
            <a:r>
              <a:rPr lang="en-US" sz="2600" dirty="0"/>
              <a:t> a </a:t>
            </a:r>
            <a:r>
              <a:rPr lang="en-US" sz="2600" dirty="0" err="1"/>
              <a:t>medicamentului</a:t>
            </a:r>
            <a:r>
              <a:rPr lang="en-US" sz="2600" dirty="0"/>
              <a:t> se </a:t>
            </a:r>
            <a:r>
              <a:rPr lang="en-US" sz="2600" dirty="0" err="1"/>
              <a:t>numesc</a:t>
            </a:r>
            <a:r>
              <a:rPr lang="en-US" sz="2600" dirty="0"/>
              <a:t> </a:t>
            </a:r>
            <a:r>
              <a:rPr lang="ro-MO" sz="2600" dirty="0"/>
              <a:t/>
            </a:r>
            <a:br>
              <a:rPr lang="ro-MO" sz="2600" dirty="0"/>
            </a:br>
            <a:r>
              <a:rPr lang="en-US" sz="2600" b="1" i="1" dirty="0" err="1">
                <a:solidFill>
                  <a:srgbClr val="C00000"/>
                </a:solidFill>
              </a:rPr>
              <a:t>operaţiile</a:t>
            </a:r>
            <a:r>
              <a:rPr lang="en-US" sz="2600" b="1" i="1" dirty="0">
                <a:solidFill>
                  <a:srgbClr val="C00000"/>
                </a:solidFill>
              </a:rPr>
              <a:t> </a:t>
            </a:r>
            <a:r>
              <a:rPr lang="en-US" sz="2600" b="1" i="1" dirty="0" err="1">
                <a:solidFill>
                  <a:srgbClr val="C00000"/>
                </a:solidFill>
              </a:rPr>
              <a:t>farmaceutice</a:t>
            </a:r>
            <a:r>
              <a:rPr lang="ro-MO" sz="2600" b="1" i="1" dirty="0">
                <a:solidFill>
                  <a:srgbClr val="C00000"/>
                </a:solidFill>
              </a:rPr>
              <a:t> (OF)</a:t>
            </a:r>
            <a:r>
              <a:rPr lang="en-US" sz="2600" i="1" dirty="0"/>
              <a:t>. </a:t>
            </a:r>
            <a:endParaRPr lang="ru-RU" sz="2600"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1063339072"/>
              </p:ext>
            </p:extLst>
          </p:nvPr>
        </p:nvGraphicFramePr>
        <p:xfrm>
          <a:off x="457200" y="764704"/>
          <a:ext cx="8229600"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омер слайда 3"/>
          <p:cNvSpPr>
            <a:spLocks noGrp="1"/>
          </p:cNvSpPr>
          <p:nvPr>
            <p:ph type="sldNum" sz="quarter" idx="12"/>
          </p:nvPr>
        </p:nvSpPr>
        <p:spPr/>
        <p:txBody>
          <a:bodyPr/>
          <a:lstStyle/>
          <a:p>
            <a:fld id="{B19B0651-EE4F-4900-A07F-96A6BFA9D0F0}" type="slidenum">
              <a:rPr lang="ru-RU" smtClean="0"/>
              <a:pPr/>
              <a:t>19</a:t>
            </a:fld>
            <a:endParaRPr lang="ru-RU"/>
          </a:p>
        </p:txBody>
      </p:sp>
      <p:sp>
        <p:nvSpPr>
          <p:cNvPr id="3" name="Нижний колонтитул 2"/>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2511208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640960" cy="720080"/>
          </a:xfrm>
        </p:spPr>
        <p:txBody>
          <a:bodyPr>
            <a:normAutofit fontScale="90000"/>
          </a:bodyPr>
          <a:lstStyle/>
          <a:p>
            <a:pPr lvl="0"/>
            <a:r>
              <a:rPr lang="ro-RO" sz="3100" b="1" dirty="0">
                <a:solidFill>
                  <a:srgbClr val="C00000"/>
                </a:solidFill>
                <a:latin typeface="Times New Roman" pitchFamily="18" charset="0"/>
                <a:ea typeface="Tahoma" pitchFamily="34" charset="0"/>
                <a:cs typeface="Times New Roman" pitchFamily="18" charset="0"/>
              </a:rPr>
              <a:t/>
            </a:r>
            <a:br>
              <a:rPr lang="ro-RO" sz="3100" b="1" dirty="0">
                <a:solidFill>
                  <a:srgbClr val="C00000"/>
                </a:solidFill>
                <a:latin typeface="Times New Roman" pitchFamily="18" charset="0"/>
                <a:ea typeface="Tahoma" pitchFamily="34" charset="0"/>
                <a:cs typeface="Times New Roman" pitchFamily="18" charset="0"/>
              </a:rPr>
            </a:br>
            <a:r>
              <a:rPr lang="ro-RO" sz="3100" b="1" dirty="0">
                <a:solidFill>
                  <a:srgbClr val="C00000"/>
                </a:solidFill>
                <a:latin typeface="Times New Roman" pitchFamily="18" charset="0"/>
                <a:ea typeface="Tahoma" pitchFamily="34" charset="0"/>
                <a:cs typeface="Times New Roman" pitchFamily="18" charset="0"/>
              </a:rPr>
              <a:t>1. Remedii, medicamente, forme terapeutice</a:t>
            </a:r>
            <a:r>
              <a:rPr lang="ru-RU" b="1" dirty="0">
                <a:solidFill>
                  <a:srgbClr val="002060"/>
                </a:solidFill>
              </a:rPr>
              <a:t/>
            </a:r>
            <a:br>
              <a:rPr lang="ru-RU" b="1" dirty="0">
                <a:solidFill>
                  <a:srgbClr val="002060"/>
                </a:solidFill>
              </a:rPr>
            </a:br>
            <a:endParaRPr lang="ru-RU" dirty="0"/>
          </a:p>
        </p:txBody>
      </p:sp>
      <p:sp>
        <p:nvSpPr>
          <p:cNvPr id="3" name="Объект 2"/>
          <p:cNvSpPr>
            <a:spLocks noGrp="1"/>
          </p:cNvSpPr>
          <p:nvPr>
            <p:ph sz="half" idx="1"/>
          </p:nvPr>
        </p:nvSpPr>
        <p:spPr>
          <a:xfrm>
            <a:off x="107504" y="908720"/>
            <a:ext cx="5554960" cy="5688632"/>
          </a:xfrm>
        </p:spPr>
        <p:txBody>
          <a:bodyPr>
            <a:normAutofit fontScale="62500" lnSpcReduction="20000"/>
          </a:bodyPr>
          <a:lstStyle/>
          <a:p>
            <a:pPr algn="just"/>
            <a:r>
              <a:rPr lang="ro-RO" b="1" u="sng" dirty="0"/>
              <a:t>Remedii</a:t>
            </a:r>
            <a:r>
              <a:rPr lang="ro-RO" dirty="0"/>
              <a:t> sunt considerate toate mijloacele capabile să acţioneze favorabil asupra organismului, producând vindecarea sau prevenirea unei boli; ele pot fi grupate în: </a:t>
            </a:r>
            <a:endParaRPr lang="ru-RU" sz="2000" dirty="0"/>
          </a:p>
          <a:p>
            <a:pPr lvl="0" algn="just"/>
            <a:r>
              <a:rPr lang="ro-RO" b="1" i="1" dirty="0"/>
              <a:t>remedii fizice</a:t>
            </a:r>
            <a:r>
              <a:rPr lang="ro-RO" dirty="0"/>
              <a:t>: </a:t>
            </a:r>
            <a:endParaRPr lang="en-US" dirty="0"/>
          </a:p>
          <a:p>
            <a:pPr lvl="0" algn="just"/>
            <a:r>
              <a:rPr lang="ro-RO" dirty="0"/>
              <a:t>diferiţi agenţi fizici utilizaţi pentru combaterea anumitor stări morbide, astfel sunt razele solare, căldura, razele ultraviolete, ultrasunetele, razele X, curentul electric de diferite tensiuni, tratamentele balneoterapeutice;</a:t>
            </a:r>
            <a:endParaRPr lang="ru-RU" sz="2000" dirty="0"/>
          </a:p>
          <a:p>
            <a:pPr lvl="0" algn="just"/>
            <a:r>
              <a:rPr lang="ro-RO" b="1" i="1" dirty="0"/>
              <a:t>remedii psihice</a:t>
            </a:r>
            <a:r>
              <a:rPr lang="ro-RO" dirty="0"/>
              <a:t>: </a:t>
            </a:r>
            <a:endParaRPr lang="ru-RU" sz="2000" dirty="0"/>
          </a:p>
          <a:p>
            <a:pPr lvl="1" algn="just"/>
            <a:r>
              <a:rPr lang="ro-RO" dirty="0"/>
              <a:t>sugestia - </a:t>
            </a:r>
            <a:r>
              <a:rPr lang="en-US" dirty="0" err="1"/>
              <a:t>Influență</a:t>
            </a:r>
            <a:r>
              <a:rPr lang="en-US" dirty="0"/>
              <a:t> </a:t>
            </a:r>
            <a:r>
              <a:rPr lang="en-US" dirty="0" err="1"/>
              <a:t>exercitată</a:t>
            </a:r>
            <a:r>
              <a:rPr lang="en-US" dirty="0"/>
              <a:t> </a:t>
            </a:r>
            <a:r>
              <a:rPr lang="en-US" dirty="0" err="1"/>
              <a:t>asupra</a:t>
            </a:r>
            <a:r>
              <a:rPr lang="en-US" dirty="0"/>
              <a:t> </a:t>
            </a:r>
            <a:r>
              <a:rPr lang="en-US" dirty="0" err="1"/>
              <a:t>conștiinței</a:t>
            </a:r>
            <a:r>
              <a:rPr lang="en-US" dirty="0"/>
              <a:t> </a:t>
            </a:r>
            <a:r>
              <a:rPr lang="en-US" dirty="0" err="1"/>
              <a:t>și</a:t>
            </a:r>
            <a:r>
              <a:rPr lang="en-US" dirty="0"/>
              <a:t> </a:t>
            </a:r>
            <a:r>
              <a:rPr lang="en-US" dirty="0" err="1"/>
              <a:t>voinței</a:t>
            </a:r>
            <a:r>
              <a:rPr lang="en-US" dirty="0"/>
              <a:t>  </a:t>
            </a:r>
            <a:r>
              <a:rPr lang="en-US" dirty="0" err="1"/>
              <a:t>cuiva</a:t>
            </a:r>
            <a:r>
              <a:rPr lang="en-US" dirty="0"/>
              <a:t> (</a:t>
            </a:r>
            <a:r>
              <a:rPr lang="en-US" dirty="0" err="1"/>
              <a:t>în</a:t>
            </a:r>
            <a:r>
              <a:rPr lang="en-US" dirty="0"/>
              <a:t> stare de </a:t>
            </a:r>
            <a:r>
              <a:rPr lang="en-US" dirty="0" err="1"/>
              <a:t>veghe</a:t>
            </a:r>
            <a:r>
              <a:rPr lang="en-US" dirty="0"/>
              <a:t> </a:t>
            </a:r>
            <a:r>
              <a:rPr lang="en-US" dirty="0" err="1"/>
              <a:t>sau</a:t>
            </a:r>
            <a:r>
              <a:rPr lang="en-US" dirty="0"/>
              <a:t> </a:t>
            </a:r>
            <a:r>
              <a:rPr lang="en-US" dirty="0" err="1"/>
              <a:t>în</a:t>
            </a:r>
            <a:r>
              <a:rPr lang="en-US" dirty="0"/>
              <a:t> stare), </a:t>
            </a:r>
            <a:r>
              <a:rPr lang="en-US" dirty="0" err="1"/>
              <a:t>folosită</a:t>
            </a:r>
            <a:r>
              <a:rPr lang="ru-RU" dirty="0"/>
              <a:t> </a:t>
            </a:r>
            <a:r>
              <a:rPr lang="en-US" dirty="0" err="1"/>
              <a:t>în</a:t>
            </a:r>
            <a:r>
              <a:rPr lang="en-US" dirty="0"/>
              <a:t> </a:t>
            </a:r>
            <a:r>
              <a:rPr lang="en-US" dirty="0" err="1"/>
              <a:t>tratarea</a:t>
            </a:r>
            <a:r>
              <a:rPr lang="en-US" dirty="0"/>
              <a:t> </a:t>
            </a:r>
            <a:r>
              <a:rPr lang="en-US" dirty="0" err="1"/>
              <a:t>unor</a:t>
            </a:r>
            <a:r>
              <a:rPr lang="en-US" dirty="0"/>
              <a:t> </a:t>
            </a:r>
            <a:r>
              <a:rPr lang="en-US" dirty="0" err="1"/>
              <a:t>tulburări</a:t>
            </a:r>
            <a:r>
              <a:rPr lang="en-US" dirty="0"/>
              <a:t> </a:t>
            </a:r>
            <a:r>
              <a:rPr lang="en-US" dirty="0" err="1"/>
              <a:t>neuropsihice</a:t>
            </a:r>
            <a:r>
              <a:rPr lang="en-US" dirty="0"/>
              <a:t>.</a:t>
            </a:r>
            <a:r>
              <a:rPr lang="ro-RO" dirty="0"/>
              <a:t>, </a:t>
            </a:r>
            <a:endParaRPr lang="ru-RU" sz="1800" dirty="0"/>
          </a:p>
          <a:p>
            <a:pPr lvl="1" algn="just"/>
            <a:r>
              <a:rPr lang="ro-RO" dirty="0"/>
              <a:t>hipnotismul, </a:t>
            </a:r>
            <a:endParaRPr lang="ru-RU" sz="1800" dirty="0"/>
          </a:p>
          <a:p>
            <a:pPr lvl="1" algn="just"/>
            <a:r>
              <a:rPr lang="ro-RO" dirty="0"/>
              <a:t>“trainingul-autogen” (antrenament);</a:t>
            </a:r>
            <a:endParaRPr lang="ru-RU" sz="1800" dirty="0"/>
          </a:p>
          <a:p>
            <a:pPr lvl="0" algn="just"/>
            <a:r>
              <a:rPr lang="ro-RO" b="1" i="1" dirty="0"/>
              <a:t>remedii chimice</a:t>
            </a:r>
            <a:r>
              <a:rPr lang="ro-RO" dirty="0"/>
              <a:t> </a:t>
            </a:r>
            <a:endParaRPr lang="en-US" dirty="0"/>
          </a:p>
          <a:p>
            <a:pPr lvl="0" algn="just"/>
            <a:r>
              <a:rPr lang="ro-RO" dirty="0"/>
              <a:t>sunt cele mai utilizate şi sunt cunoscute sub denumirea de </a:t>
            </a:r>
            <a:r>
              <a:rPr lang="ro-RO" b="1" i="1" dirty="0"/>
              <a:t>medicamente, forme farmaceutice</a:t>
            </a:r>
            <a:r>
              <a:rPr lang="ro-RO" dirty="0"/>
              <a:t> care se administrează bolnavului pe diferite căi: generală (sau sistematică) şi locală (sau topică). </a:t>
            </a:r>
            <a:endParaRPr lang="ru-RU" sz="2000" dirty="0"/>
          </a:p>
          <a:p>
            <a:pPr algn="just"/>
            <a:endParaRPr lang="ru-RU" dirty="0"/>
          </a:p>
        </p:txBody>
      </p:sp>
      <p:sp>
        <p:nvSpPr>
          <p:cNvPr id="4" name="Объект 3"/>
          <p:cNvSpPr>
            <a:spLocks noGrp="1"/>
          </p:cNvSpPr>
          <p:nvPr>
            <p:ph sz="half" idx="2"/>
          </p:nvPr>
        </p:nvSpPr>
        <p:spPr>
          <a:xfrm>
            <a:off x="5796136" y="836712"/>
            <a:ext cx="3168352" cy="5832648"/>
          </a:xfrm>
        </p:spPr>
        <p:txBody>
          <a:bodyPr>
            <a:normAutofit fontScale="62500" lnSpcReduction="20000"/>
          </a:bodyPr>
          <a:lstStyle/>
          <a:p>
            <a:pPr marL="88900" indent="-88900" algn="just"/>
            <a:r>
              <a:rPr lang="ro-RO" b="1" dirty="0">
                <a:solidFill>
                  <a:srgbClr val="002060"/>
                </a:solidFill>
                <a:latin typeface="Times New Roman" pitchFamily="18" charset="0"/>
                <a:ea typeface="Tahoma" pitchFamily="34" charset="0"/>
                <a:cs typeface="Times New Roman" pitchFamily="18" charset="0"/>
              </a:rPr>
              <a:t>Remediu – </a:t>
            </a:r>
            <a:r>
              <a:rPr lang="ru-RU" b="1" dirty="0">
                <a:solidFill>
                  <a:srgbClr val="002060"/>
                </a:solidFill>
                <a:latin typeface="Times New Roman" pitchFamily="18" charset="0"/>
                <a:ea typeface="Tahoma" pitchFamily="34" charset="0"/>
                <a:cs typeface="Times New Roman" pitchFamily="18" charset="0"/>
              </a:rPr>
              <a:t>средство, лекарственное средство </a:t>
            </a:r>
            <a:r>
              <a:rPr lang="ro-MO" b="1" dirty="0">
                <a:solidFill>
                  <a:srgbClr val="002060"/>
                </a:solidFill>
                <a:latin typeface="Times New Roman" pitchFamily="18" charset="0"/>
                <a:ea typeface="Tahoma" pitchFamily="34" charset="0"/>
                <a:cs typeface="Times New Roman" pitchFamily="18" charset="0"/>
              </a:rPr>
              <a:t>-</a:t>
            </a:r>
            <a:r>
              <a:rPr lang="ru-RU" b="1" dirty="0">
                <a:solidFill>
                  <a:srgbClr val="002060"/>
                </a:solidFill>
                <a:latin typeface="Times New Roman" pitchFamily="18" charset="0"/>
                <a:ea typeface="Tahoma" pitchFamily="34" charset="0"/>
                <a:cs typeface="Times New Roman" pitchFamily="18" charset="0"/>
              </a:rPr>
              <a:t> </a:t>
            </a:r>
            <a:r>
              <a:rPr lang="ru-RU" dirty="0">
                <a:solidFill>
                  <a:srgbClr val="002060"/>
                </a:solidFill>
                <a:latin typeface="Times New Roman" pitchFamily="18" charset="0"/>
                <a:ea typeface="Tahoma" pitchFamily="34" charset="0"/>
                <a:cs typeface="Times New Roman" pitchFamily="18" charset="0"/>
              </a:rPr>
              <a:t>фармакологическое средство для применения </a:t>
            </a:r>
            <a:r>
              <a:rPr lang="en-US" dirty="0">
                <a:solidFill>
                  <a:srgbClr val="002060"/>
                </a:solidFill>
                <a:latin typeface="Times New Roman" pitchFamily="18" charset="0"/>
                <a:ea typeface="Tahoma" pitchFamily="34" charset="0"/>
                <a:cs typeface="Times New Roman" pitchFamily="18" charset="0"/>
              </a:rPr>
              <a:t>c </a:t>
            </a:r>
            <a:r>
              <a:rPr lang="ru-RU" dirty="0">
                <a:solidFill>
                  <a:srgbClr val="002060"/>
                </a:solidFill>
                <a:latin typeface="Times New Roman" pitchFamily="18" charset="0"/>
                <a:ea typeface="Tahoma" pitchFamily="34" charset="0"/>
                <a:cs typeface="Times New Roman" pitchFamily="18" charset="0"/>
              </a:rPr>
              <a:t>целью лечения, предупреждения или диагностики заболевания </a:t>
            </a:r>
            <a:endParaRPr lang="ro-MO" dirty="0">
              <a:solidFill>
                <a:srgbClr val="002060"/>
              </a:solidFill>
              <a:latin typeface="Times New Roman" pitchFamily="18" charset="0"/>
              <a:ea typeface="Tahoma" pitchFamily="34" charset="0"/>
              <a:cs typeface="Times New Roman" pitchFamily="18" charset="0"/>
            </a:endParaRPr>
          </a:p>
          <a:p>
            <a:pPr marL="88900" indent="-88900"/>
            <a:r>
              <a:rPr lang="ro-RO" b="1" dirty="0">
                <a:solidFill>
                  <a:srgbClr val="002060"/>
                </a:solidFill>
                <a:latin typeface="Times New Roman" pitchFamily="18" charset="0"/>
                <a:ea typeface="Tahoma" pitchFamily="34" charset="0"/>
                <a:cs typeface="Times New Roman" pitchFamily="18" charset="0"/>
              </a:rPr>
              <a:t>Medicament –</a:t>
            </a:r>
            <a:r>
              <a:rPr lang="en-US" b="1" dirty="0">
                <a:solidFill>
                  <a:srgbClr val="002060"/>
                </a:solidFill>
                <a:latin typeface="Times New Roman" pitchFamily="18" charset="0"/>
                <a:ea typeface="Tahoma" pitchFamily="34" charset="0"/>
                <a:cs typeface="Times New Roman" pitchFamily="18" charset="0"/>
              </a:rPr>
              <a:t> </a:t>
            </a:r>
            <a:r>
              <a:rPr lang="ru-RU" b="1" dirty="0">
                <a:solidFill>
                  <a:srgbClr val="002060"/>
                </a:solidFill>
                <a:latin typeface="Times New Roman" pitchFamily="18" charset="0"/>
                <a:ea typeface="Tahoma" pitchFamily="34" charset="0"/>
                <a:cs typeface="Times New Roman" pitchFamily="18" charset="0"/>
              </a:rPr>
              <a:t>лекарство</a:t>
            </a:r>
          </a:p>
          <a:p>
            <a:pPr marL="88900" indent="-88900"/>
            <a:r>
              <a:rPr lang="ro-RO" b="1" dirty="0">
                <a:solidFill>
                  <a:srgbClr val="002060"/>
                </a:solidFill>
              </a:rPr>
              <a:t>Stări morbide</a:t>
            </a:r>
            <a:r>
              <a:rPr lang="ru-RU" b="1" dirty="0">
                <a:solidFill>
                  <a:srgbClr val="002060"/>
                </a:solidFill>
              </a:rPr>
              <a:t> – болезненные состояния</a:t>
            </a:r>
          </a:p>
          <a:p>
            <a:pPr marL="88900" indent="-88900"/>
            <a:r>
              <a:rPr lang="ro-RO" b="1" dirty="0">
                <a:solidFill>
                  <a:srgbClr val="002060"/>
                </a:solidFill>
              </a:rPr>
              <a:t>Sugestia</a:t>
            </a:r>
            <a:r>
              <a:rPr lang="ru-RU" dirty="0">
                <a:solidFill>
                  <a:srgbClr val="002060"/>
                </a:solidFill>
              </a:rPr>
              <a:t> –</a:t>
            </a:r>
            <a:r>
              <a:rPr lang="ro-RO" dirty="0">
                <a:solidFill>
                  <a:srgbClr val="002060"/>
                </a:solidFill>
              </a:rPr>
              <a:t> </a:t>
            </a:r>
            <a:r>
              <a:rPr lang="ru-RU" dirty="0">
                <a:solidFill>
                  <a:srgbClr val="002060"/>
                </a:solidFill>
              </a:rPr>
              <a:t>внушение</a:t>
            </a:r>
          </a:p>
          <a:p>
            <a:pPr marL="88900" indent="-88900"/>
            <a:r>
              <a:rPr lang="en-US" b="1" dirty="0" err="1">
                <a:solidFill>
                  <a:srgbClr val="002060"/>
                </a:solidFill>
              </a:rPr>
              <a:t>Conștiinț</a:t>
            </a:r>
            <a:r>
              <a:rPr lang="ru-RU" b="1" dirty="0">
                <a:solidFill>
                  <a:srgbClr val="002060"/>
                </a:solidFill>
              </a:rPr>
              <a:t>а </a:t>
            </a:r>
            <a:r>
              <a:rPr lang="ru-RU" dirty="0">
                <a:solidFill>
                  <a:srgbClr val="002060"/>
                </a:solidFill>
              </a:rPr>
              <a:t>–</a:t>
            </a:r>
            <a:r>
              <a:rPr lang="en-US" dirty="0">
                <a:solidFill>
                  <a:srgbClr val="002060"/>
                </a:solidFill>
              </a:rPr>
              <a:t> </a:t>
            </a:r>
            <a:r>
              <a:rPr lang="ru-RU" dirty="0">
                <a:solidFill>
                  <a:srgbClr val="002060"/>
                </a:solidFill>
              </a:rPr>
              <a:t>сознание</a:t>
            </a:r>
          </a:p>
          <a:p>
            <a:pPr marL="88900" indent="-88900"/>
            <a:r>
              <a:rPr lang="en-US" b="1" dirty="0" err="1">
                <a:solidFill>
                  <a:srgbClr val="002060"/>
                </a:solidFill>
              </a:rPr>
              <a:t>Voinț</a:t>
            </a:r>
            <a:r>
              <a:rPr lang="ru-RU" b="1" dirty="0">
                <a:solidFill>
                  <a:srgbClr val="002060"/>
                </a:solidFill>
              </a:rPr>
              <a:t>а </a:t>
            </a:r>
            <a:r>
              <a:rPr lang="ru-RU" dirty="0">
                <a:solidFill>
                  <a:srgbClr val="002060"/>
                </a:solidFill>
              </a:rPr>
              <a:t>– воля</a:t>
            </a:r>
          </a:p>
          <a:p>
            <a:pPr marL="88900" indent="-88900" algn="just"/>
            <a:r>
              <a:rPr lang="en-US" b="1" dirty="0" err="1">
                <a:solidFill>
                  <a:srgbClr val="002060"/>
                </a:solidFill>
              </a:rPr>
              <a:t>în</a:t>
            </a:r>
            <a:r>
              <a:rPr lang="en-US" b="1" dirty="0">
                <a:solidFill>
                  <a:srgbClr val="002060"/>
                </a:solidFill>
              </a:rPr>
              <a:t> stare de </a:t>
            </a:r>
            <a:r>
              <a:rPr lang="en-US" b="1" dirty="0" err="1">
                <a:solidFill>
                  <a:srgbClr val="002060"/>
                </a:solidFill>
              </a:rPr>
              <a:t>veghe</a:t>
            </a:r>
            <a:r>
              <a:rPr lang="en-US" b="1" dirty="0">
                <a:solidFill>
                  <a:srgbClr val="002060"/>
                </a:solidFill>
              </a:rPr>
              <a:t> </a:t>
            </a:r>
            <a:r>
              <a:rPr lang="en-US" b="1" dirty="0" err="1">
                <a:solidFill>
                  <a:srgbClr val="002060"/>
                </a:solidFill>
              </a:rPr>
              <a:t>sau</a:t>
            </a:r>
            <a:r>
              <a:rPr lang="en-US" b="1" dirty="0">
                <a:solidFill>
                  <a:srgbClr val="002060"/>
                </a:solidFill>
              </a:rPr>
              <a:t> </a:t>
            </a:r>
            <a:r>
              <a:rPr lang="en-US" b="1" dirty="0" err="1">
                <a:solidFill>
                  <a:srgbClr val="002060"/>
                </a:solidFill>
              </a:rPr>
              <a:t>în</a:t>
            </a:r>
            <a:r>
              <a:rPr lang="en-US" b="1" dirty="0">
                <a:solidFill>
                  <a:srgbClr val="002060"/>
                </a:solidFill>
              </a:rPr>
              <a:t> stare </a:t>
            </a:r>
            <a:r>
              <a:rPr lang="en-US" b="1" dirty="0" err="1">
                <a:solidFill>
                  <a:srgbClr val="002060"/>
                </a:solidFill>
              </a:rPr>
              <a:t>hipnotică</a:t>
            </a:r>
            <a:r>
              <a:rPr lang="ru-RU" b="1" dirty="0">
                <a:solidFill>
                  <a:srgbClr val="002060"/>
                </a:solidFill>
              </a:rPr>
              <a:t> </a:t>
            </a:r>
            <a:r>
              <a:rPr lang="ru-RU" dirty="0">
                <a:solidFill>
                  <a:srgbClr val="002060"/>
                </a:solidFill>
              </a:rPr>
              <a:t>- в сознательном или гипнотическом состоянии</a:t>
            </a:r>
            <a:endParaRPr lang="ru-RU" b="1" dirty="0">
              <a:solidFill>
                <a:srgbClr val="002060"/>
              </a:solidFill>
            </a:endParaRPr>
          </a:p>
        </p:txBody>
      </p:sp>
      <p:sp>
        <p:nvSpPr>
          <p:cNvPr id="5" name="Номер слайда 4"/>
          <p:cNvSpPr>
            <a:spLocks noGrp="1"/>
          </p:cNvSpPr>
          <p:nvPr>
            <p:ph type="sldNum" sz="quarter" idx="12"/>
          </p:nvPr>
        </p:nvSpPr>
        <p:spPr/>
        <p:txBody>
          <a:bodyPr/>
          <a:lstStyle/>
          <a:p>
            <a:fld id="{B19B0651-EE4F-4900-A07F-96A6BFA9D0F0}" type="slidenum">
              <a:rPr lang="ru-RU" smtClean="0"/>
              <a:pPr/>
              <a:t>2</a:t>
            </a:fld>
            <a:endParaRPr lang="ru-RU"/>
          </a:p>
        </p:txBody>
      </p:sp>
      <p:sp>
        <p:nvSpPr>
          <p:cNvPr id="6" name="Нижний колонтитул 5"/>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280519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480720"/>
          </a:xfrm>
        </p:spPr>
        <p:txBody>
          <a:bodyPr/>
          <a:lstStyle/>
          <a:p>
            <a:pPr algn="just"/>
            <a:endParaRPr lang="ro-MO" sz="3400" dirty="0">
              <a:solidFill>
                <a:srgbClr val="C00000"/>
              </a:solidFill>
            </a:endParaRPr>
          </a:p>
          <a:p>
            <a:pPr algn="just"/>
            <a:endParaRPr lang="ro-MO" sz="3400" dirty="0">
              <a:solidFill>
                <a:srgbClr val="C00000"/>
              </a:solidFill>
            </a:endParaRPr>
          </a:p>
          <a:p>
            <a:pPr algn="just"/>
            <a:r>
              <a:rPr lang="en-US" sz="3400" dirty="0" err="1">
                <a:solidFill>
                  <a:srgbClr val="C00000"/>
                </a:solidFill>
              </a:rPr>
              <a:t>Aşadar</a:t>
            </a:r>
            <a:r>
              <a:rPr lang="en-US" sz="3400" dirty="0">
                <a:solidFill>
                  <a:srgbClr val="C00000"/>
                </a:solidFill>
              </a:rPr>
              <a:t>, </a:t>
            </a:r>
            <a:r>
              <a:rPr lang="en-US" sz="3400" dirty="0" err="1">
                <a:solidFill>
                  <a:srgbClr val="C00000"/>
                </a:solidFill>
              </a:rPr>
              <a:t>medicamentul</a:t>
            </a:r>
            <a:r>
              <a:rPr lang="en-US" sz="3400" dirty="0">
                <a:solidFill>
                  <a:srgbClr val="C00000"/>
                </a:solidFill>
              </a:rPr>
              <a:t> </a:t>
            </a:r>
            <a:r>
              <a:rPr lang="en-US" sz="3400" dirty="0" err="1">
                <a:solidFill>
                  <a:srgbClr val="C00000"/>
                </a:solidFill>
              </a:rPr>
              <a:t>este</a:t>
            </a:r>
            <a:r>
              <a:rPr lang="en-US" sz="3400" dirty="0">
                <a:solidFill>
                  <a:srgbClr val="C00000"/>
                </a:solidFill>
              </a:rPr>
              <a:t> </a:t>
            </a:r>
            <a:r>
              <a:rPr lang="en-US" sz="3400" dirty="0" err="1">
                <a:solidFill>
                  <a:srgbClr val="C00000"/>
                </a:solidFill>
              </a:rPr>
              <a:t>rezultatul</a:t>
            </a:r>
            <a:r>
              <a:rPr lang="en-US" sz="3400" dirty="0">
                <a:solidFill>
                  <a:srgbClr val="C00000"/>
                </a:solidFill>
              </a:rPr>
              <a:t> </a:t>
            </a:r>
            <a:r>
              <a:rPr lang="en-US" sz="3400" dirty="0" err="1">
                <a:solidFill>
                  <a:srgbClr val="C00000"/>
                </a:solidFill>
              </a:rPr>
              <a:t>unui</a:t>
            </a:r>
            <a:r>
              <a:rPr lang="en-US" sz="3400" dirty="0">
                <a:solidFill>
                  <a:srgbClr val="C00000"/>
                </a:solidFill>
              </a:rPr>
              <a:t> </a:t>
            </a:r>
            <a:r>
              <a:rPr lang="en-US" sz="3400" i="1" dirty="0" err="1">
                <a:solidFill>
                  <a:srgbClr val="C00000"/>
                </a:solidFill>
              </a:rPr>
              <a:t>proces</a:t>
            </a:r>
            <a:r>
              <a:rPr lang="en-US" sz="3400" i="1" dirty="0">
                <a:solidFill>
                  <a:srgbClr val="C00000"/>
                </a:solidFill>
              </a:rPr>
              <a:t> </a:t>
            </a:r>
            <a:r>
              <a:rPr lang="en-US" sz="3400" i="1" dirty="0" err="1">
                <a:solidFill>
                  <a:srgbClr val="C00000"/>
                </a:solidFill>
              </a:rPr>
              <a:t>tehnologic</a:t>
            </a:r>
            <a:r>
              <a:rPr lang="en-US" sz="3400" i="1" dirty="0">
                <a:solidFill>
                  <a:srgbClr val="C00000"/>
                </a:solidFill>
              </a:rPr>
              <a:t> complex, </a:t>
            </a:r>
            <a:r>
              <a:rPr lang="en-US" sz="3400" dirty="0" err="1">
                <a:solidFill>
                  <a:srgbClr val="C00000"/>
                </a:solidFill>
              </a:rPr>
              <a:t>în</a:t>
            </a:r>
            <a:r>
              <a:rPr lang="en-US" sz="3400" dirty="0">
                <a:solidFill>
                  <a:srgbClr val="C00000"/>
                </a:solidFill>
              </a:rPr>
              <a:t> care </a:t>
            </a:r>
            <a:r>
              <a:rPr lang="en-US" sz="3400" i="1" u="sng" dirty="0" err="1">
                <a:solidFill>
                  <a:srgbClr val="002060"/>
                </a:solidFill>
                <a:effectLst>
                  <a:outerShdw blurRad="38100" dist="38100" dir="2700000" algn="tl">
                    <a:srgbClr val="000000">
                      <a:alpha val="43137"/>
                    </a:srgbClr>
                  </a:outerShdw>
                </a:effectLst>
              </a:rPr>
              <a:t>substanţele</a:t>
            </a:r>
            <a:r>
              <a:rPr lang="en-US" sz="3400" i="1" u="sng" dirty="0">
                <a:solidFill>
                  <a:srgbClr val="002060"/>
                </a:solidFill>
                <a:effectLst>
                  <a:outerShdw blurRad="38100" dist="38100" dir="2700000" algn="tl">
                    <a:srgbClr val="000000">
                      <a:alpha val="43137"/>
                    </a:srgbClr>
                  </a:outerShdw>
                </a:effectLst>
              </a:rPr>
              <a:t> </a:t>
            </a:r>
            <a:r>
              <a:rPr lang="en-US" sz="3400" i="1" u="sng" dirty="0" err="1">
                <a:solidFill>
                  <a:srgbClr val="002060"/>
                </a:solidFill>
                <a:effectLst>
                  <a:outerShdw blurRad="38100" dist="38100" dir="2700000" algn="tl">
                    <a:srgbClr val="000000">
                      <a:alpha val="43137"/>
                    </a:srgbClr>
                  </a:outerShdw>
                </a:effectLst>
              </a:rPr>
              <a:t>medicamentoase</a:t>
            </a:r>
            <a:r>
              <a:rPr lang="en-US" sz="3400" i="1" u="sng" dirty="0">
                <a:solidFill>
                  <a:srgbClr val="002060"/>
                </a:solidFill>
                <a:effectLst>
                  <a:outerShdw blurRad="38100" dist="38100" dir="2700000" algn="tl">
                    <a:srgbClr val="000000">
                      <a:alpha val="43137"/>
                    </a:srgbClr>
                  </a:outerShdw>
                </a:effectLst>
              </a:rPr>
              <a:t> </a:t>
            </a:r>
            <a:r>
              <a:rPr lang="en-US" sz="3400" dirty="0" err="1">
                <a:solidFill>
                  <a:srgbClr val="C00000"/>
                </a:solidFill>
              </a:rPr>
              <a:t>sunt</a:t>
            </a:r>
            <a:r>
              <a:rPr lang="en-US" sz="3400" dirty="0">
                <a:solidFill>
                  <a:srgbClr val="C00000"/>
                </a:solidFill>
              </a:rPr>
              <a:t> </a:t>
            </a:r>
            <a:r>
              <a:rPr lang="en-US" sz="3400" dirty="0" err="1">
                <a:solidFill>
                  <a:srgbClr val="C00000"/>
                </a:solidFill>
              </a:rPr>
              <a:t>transformate</a:t>
            </a:r>
            <a:r>
              <a:rPr lang="en-US" sz="3400" dirty="0">
                <a:solidFill>
                  <a:srgbClr val="C00000"/>
                </a:solidFill>
              </a:rPr>
              <a:t>, cu </a:t>
            </a:r>
            <a:r>
              <a:rPr lang="en-US" sz="3400" dirty="0" err="1">
                <a:solidFill>
                  <a:srgbClr val="C00000"/>
                </a:solidFill>
              </a:rPr>
              <a:t>ajutorul</a:t>
            </a:r>
            <a:r>
              <a:rPr lang="en-US" sz="3400" dirty="0">
                <a:solidFill>
                  <a:srgbClr val="C00000"/>
                </a:solidFill>
              </a:rPr>
              <a:t>  </a:t>
            </a:r>
            <a:r>
              <a:rPr lang="en-US" sz="3400" i="1" u="sng" dirty="0" err="1">
                <a:solidFill>
                  <a:srgbClr val="002060"/>
                </a:solidFill>
                <a:effectLst>
                  <a:outerShdw blurRad="38100" dist="38100" dir="2700000" algn="tl">
                    <a:srgbClr val="000000">
                      <a:alpha val="43137"/>
                    </a:srgbClr>
                  </a:outerShdw>
                </a:effectLst>
              </a:rPr>
              <a:t>substanţelor</a:t>
            </a:r>
            <a:r>
              <a:rPr lang="en-US" sz="3400" i="1" u="sng" dirty="0">
                <a:solidFill>
                  <a:srgbClr val="002060"/>
                </a:solidFill>
                <a:effectLst>
                  <a:outerShdw blurRad="38100" dist="38100" dir="2700000" algn="tl">
                    <a:srgbClr val="000000">
                      <a:alpha val="43137"/>
                    </a:srgbClr>
                  </a:outerShdw>
                </a:effectLst>
              </a:rPr>
              <a:t> </a:t>
            </a:r>
            <a:r>
              <a:rPr lang="en-US" sz="3400" i="1" u="sng" dirty="0" err="1">
                <a:solidFill>
                  <a:srgbClr val="002060"/>
                </a:solidFill>
                <a:effectLst>
                  <a:outerShdw blurRad="38100" dist="38100" dir="2700000" algn="tl">
                    <a:srgbClr val="000000">
                      <a:alpha val="43137"/>
                    </a:srgbClr>
                  </a:outerShdw>
                </a:effectLst>
              </a:rPr>
              <a:t>auxiliare</a:t>
            </a:r>
            <a:r>
              <a:rPr lang="en-US" sz="3400" i="1" u="sng" dirty="0">
                <a:solidFill>
                  <a:srgbClr val="002060"/>
                </a:solidFill>
                <a:effectLst>
                  <a:outerShdw blurRad="38100" dist="38100" dir="2700000" algn="tl">
                    <a:srgbClr val="000000">
                      <a:alpha val="43137"/>
                    </a:srgbClr>
                  </a:outerShdw>
                </a:effectLst>
              </a:rPr>
              <a:t> </a:t>
            </a:r>
            <a:r>
              <a:rPr lang="en-US" sz="3400" dirty="0" err="1">
                <a:solidFill>
                  <a:srgbClr val="C00000"/>
                </a:solidFill>
              </a:rPr>
              <a:t>adecvate</a:t>
            </a:r>
            <a:r>
              <a:rPr lang="en-US" sz="3400" dirty="0">
                <a:solidFill>
                  <a:srgbClr val="C00000"/>
                </a:solidFill>
              </a:rPr>
              <a:t>, </a:t>
            </a:r>
            <a:r>
              <a:rPr lang="en-US" sz="3400" dirty="0" err="1">
                <a:solidFill>
                  <a:srgbClr val="C00000"/>
                </a:solidFill>
              </a:rPr>
              <a:t>prin</a:t>
            </a:r>
            <a:r>
              <a:rPr lang="en-US" sz="3400" dirty="0">
                <a:solidFill>
                  <a:srgbClr val="C00000"/>
                </a:solidFill>
              </a:rPr>
              <a:t> </a:t>
            </a:r>
            <a:r>
              <a:rPr lang="en-US" sz="3400" i="1" u="sng" dirty="0" err="1">
                <a:solidFill>
                  <a:srgbClr val="002060"/>
                </a:solidFill>
                <a:effectLst>
                  <a:outerShdw blurRad="38100" dist="38100" dir="2700000" algn="tl">
                    <a:srgbClr val="000000">
                      <a:alpha val="43137"/>
                    </a:srgbClr>
                  </a:outerShdw>
                </a:effectLst>
              </a:rPr>
              <a:t>operaţii</a:t>
            </a:r>
            <a:r>
              <a:rPr lang="en-US" sz="3400" i="1" u="sng" dirty="0">
                <a:solidFill>
                  <a:srgbClr val="002060"/>
                </a:solidFill>
                <a:effectLst>
                  <a:outerShdw blurRad="38100" dist="38100" dir="2700000" algn="tl">
                    <a:srgbClr val="000000">
                      <a:alpha val="43137"/>
                    </a:srgbClr>
                  </a:outerShdw>
                </a:effectLst>
              </a:rPr>
              <a:t> </a:t>
            </a:r>
            <a:r>
              <a:rPr lang="en-US" sz="3400" i="1" u="sng" dirty="0" err="1">
                <a:solidFill>
                  <a:srgbClr val="002060"/>
                </a:solidFill>
                <a:effectLst>
                  <a:outerShdw blurRad="38100" dist="38100" dir="2700000" algn="tl">
                    <a:srgbClr val="000000">
                      <a:alpha val="43137"/>
                    </a:srgbClr>
                  </a:outerShdw>
                </a:effectLst>
              </a:rPr>
              <a:t>farmaceutice</a:t>
            </a:r>
            <a:r>
              <a:rPr lang="en-US" sz="3400" dirty="0">
                <a:solidFill>
                  <a:srgbClr val="C00000"/>
                </a:solidFill>
              </a:rPr>
              <a:t>, </a:t>
            </a:r>
            <a:r>
              <a:rPr lang="en-US" sz="3400" dirty="0" err="1">
                <a:solidFill>
                  <a:srgbClr val="C00000"/>
                </a:solidFill>
              </a:rPr>
              <a:t>în</a:t>
            </a:r>
            <a:r>
              <a:rPr lang="en-US" sz="3400" dirty="0">
                <a:solidFill>
                  <a:srgbClr val="C00000"/>
                </a:solidFill>
              </a:rPr>
              <a:t> </a:t>
            </a:r>
            <a:r>
              <a:rPr lang="en-US" sz="3400" i="1" u="sng" dirty="0">
                <a:solidFill>
                  <a:srgbClr val="002060"/>
                </a:solidFill>
                <a:effectLst>
                  <a:outerShdw blurRad="38100" dist="38100" dir="2700000" algn="tl">
                    <a:srgbClr val="000000">
                      <a:alpha val="43137"/>
                    </a:srgbClr>
                  </a:outerShdw>
                </a:effectLst>
              </a:rPr>
              <a:t>forma </a:t>
            </a:r>
            <a:r>
              <a:rPr lang="en-US" sz="3400" i="1" u="sng" dirty="0" err="1">
                <a:solidFill>
                  <a:srgbClr val="002060"/>
                </a:solidFill>
                <a:effectLst>
                  <a:outerShdw blurRad="38100" dist="38100" dir="2700000" algn="tl">
                    <a:srgbClr val="000000">
                      <a:alpha val="43137"/>
                    </a:srgbClr>
                  </a:outerShdw>
                </a:effectLst>
              </a:rPr>
              <a:t>farmaceutică</a:t>
            </a:r>
            <a:r>
              <a:rPr lang="en-US" sz="3400" i="1" u="sng" dirty="0">
                <a:solidFill>
                  <a:srgbClr val="002060"/>
                </a:solidFill>
                <a:effectLst>
                  <a:outerShdw blurRad="38100" dist="38100" dir="2700000" algn="tl">
                    <a:srgbClr val="000000">
                      <a:alpha val="43137"/>
                    </a:srgbClr>
                  </a:outerShdw>
                </a:effectLst>
              </a:rPr>
              <a:t> </a:t>
            </a:r>
            <a:r>
              <a:rPr lang="en-US" sz="3400" dirty="0" err="1">
                <a:solidFill>
                  <a:srgbClr val="C00000"/>
                </a:solidFill>
              </a:rPr>
              <a:t>corespunzătoare</a:t>
            </a:r>
            <a:r>
              <a:rPr lang="en-US" sz="3400" dirty="0">
                <a:solidFill>
                  <a:srgbClr val="C00000"/>
                </a:solidFill>
              </a:rPr>
              <a:t>, care </a:t>
            </a:r>
            <a:r>
              <a:rPr lang="en-US" sz="3400" dirty="0" err="1">
                <a:solidFill>
                  <a:srgbClr val="C00000"/>
                </a:solidFill>
              </a:rPr>
              <a:t>este</a:t>
            </a:r>
            <a:r>
              <a:rPr lang="en-US" sz="3400" dirty="0">
                <a:solidFill>
                  <a:srgbClr val="C00000"/>
                </a:solidFill>
              </a:rPr>
              <a:t> </a:t>
            </a:r>
            <a:r>
              <a:rPr lang="en-US" sz="3400" dirty="0" err="1">
                <a:solidFill>
                  <a:srgbClr val="C00000"/>
                </a:solidFill>
              </a:rPr>
              <a:t>introdusă</a:t>
            </a:r>
            <a:r>
              <a:rPr lang="en-US" sz="3400" dirty="0">
                <a:solidFill>
                  <a:srgbClr val="C00000"/>
                </a:solidFill>
              </a:rPr>
              <a:t> </a:t>
            </a:r>
            <a:r>
              <a:rPr lang="en-US" sz="3400" dirty="0" err="1">
                <a:solidFill>
                  <a:srgbClr val="C00000"/>
                </a:solidFill>
              </a:rPr>
              <a:t>într</a:t>
            </a:r>
            <a:r>
              <a:rPr lang="en-US" sz="3400" dirty="0">
                <a:solidFill>
                  <a:srgbClr val="C00000"/>
                </a:solidFill>
              </a:rPr>
              <a:t>-un </a:t>
            </a:r>
            <a:r>
              <a:rPr lang="en-US" sz="3400" i="1" u="sng" dirty="0">
                <a:solidFill>
                  <a:srgbClr val="002060"/>
                </a:solidFill>
                <a:effectLst>
                  <a:outerShdw blurRad="38100" dist="38100" dir="2700000" algn="tl">
                    <a:srgbClr val="000000">
                      <a:alpha val="43137"/>
                    </a:srgbClr>
                  </a:outerShdw>
                </a:effectLst>
              </a:rPr>
              <a:t>recipient de </a:t>
            </a:r>
            <a:r>
              <a:rPr lang="en-US" sz="3400" i="1" u="sng" dirty="0" err="1">
                <a:solidFill>
                  <a:srgbClr val="002060"/>
                </a:solidFill>
                <a:effectLst>
                  <a:outerShdw blurRad="38100" dist="38100" dir="2700000" algn="tl">
                    <a:srgbClr val="000000">
                      <a:alpha val="43137"/>
                    </a:srgbClr>
                  </a:outerShdw>
                </a:effectLst>
              </a:rPr>
              <a:t>condiţionare</a:t>
            </a:r>
            <a:r>
              <a:rPr lang="en-US" sz="3400" i="1" u="sng" dirty="0">
                <a:solidFill>
                  <a:srgbClr val="002060"/>
                </a:solidFill>
                <a:effectLst>
                  <a:outerShdw blurRad="38100" dist="38100" dir="2700000" algn="tl">
                    <a:srgbClr val="000000">
                      <a:alpha val="43137"/>
                    </a:srgbClr>
                  </a:outerShdw>
                </a:effectLst>
              </a:rPr>
              <a:t> </a:t>
            </a:r>
            <a:r>
              <a:rPr lang="en-US" sz="3400" dirty="0" err="1">
                <a:solidFill>
                  <a:srgbClr val="C00000"/>
                </a:solidFill>
              </a:rPr>
              <a:t>şi</a:t>
            </a:r>
            <a:r>
              <a:rPr lang="en-US" sz="3400" dirty="0">
                <a:solidFill>
                  <a:srgbClr val="C00000"/>
                </a:solidFill>
              </a:rPr>
              <a:t> </a:t>
            </a:r>
            <a:r>
              <a:rPr lang="en-US" sz="3400" dirty="0" err="1">
                <a:solidFill>
                  <a:srgbClr val="C00000"/>
                </a:solidFill>
              </a:rPr>
              <a:t>ambalaj</a:t>
            </a:r>
            <a:r>
              <a:rPr lang="en-US" sz="3400" dirty="0">
                <a:solidFill>
                  <a:srgbClr val="C00000"/>
                </a:solidFill>
              </a:rPr>
              <a:t> specific</a:t>
            </a:r>
            <a:endParaRPr lang="ru-RU" sz="2400" dirty="0">
              <a:solidFill>
                <a:srgbClr val="C00000"/>
              </a:solidFill>
            </a:endParaRPr>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20</a:t>
            </a:fld>
            <a:endParaRPr lang="ru-RU"/>
          </a:p>
        </p:txBody>
      </p:sp>
      <p:sp>
        <p:nvSpPr>
          <p:cNvPr id="2" name="Нижний колонтитул 1"/>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2841264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507288" cy="6408712"/>
          </a:xfrm>
        </p:spPr>
        <p:txBody>
          <a:bodyPr>
            <a:normAutofit/>
          </a:bodyPr>
          <a:lstStyle/>
          <a:p>
            <a:pPr algn="just"/>
            <a:r>
              <a:rPr lang="ro-RO" b="1" dirty="0"/>
              <a:t>Forma farmaceutică </a:t>
            </a:r>
            <a:r>
              <a:rPr lang="ro-RO" dirty="0"/>
              <a:t>reprezintă modul de condiționare a medicamentului. </a:t>
            </a:r>
          </a:p>
          <a:p>
            <a:pPr algn="ctr"/>
            <a:r>
              <a:rPr lang="ro-RO" b="1" dirty="0">
                <a:solidFill>
                  <a:srgbClr val="C00000"/>
                </a:solidFill>
              </a:rPr>
              <a:t>Clasificare (după 3 criterii): </a:t>
            </a:r>
            <a:endParaRPr lang="ru-RU" sz="2400" b="1" dirty="0">
              <a:solidFill>
                <a:srgbClr val="C00000"/>
              </a:solidFill>
            </a:endParaRPr>
          </a:p>
          <a:p>
            <a:pPr marL="0" lvl="0" indent="0">
              <a:buNone/>
            </a:pPr>
            <a:r>
              <a:rPr lang="ro-RO" b="1" dirty="0">
                <a:solidFill>
                  <a:srgbClr val="C00000"/>
                </a:solidFill>
              </a:rPr>
              <a:t>1. În funcție de locul unde este produs:</a:t>
            </a:r>
            <a:endParaRPr lang="ru-RU" sz="2400" dirty="0">
              <a:solidFill>
                <a:srgbClr val="C00000"/>
              </a:solidFill>
            </a:endParaRPr>
          </a:p>
          <a:p>
            <a:pPr lvl="1" algn="just"/>
            <a:r>
              <a:rPr lang="ro-RO" dirty="0"/>
              <a:t>produse în farmacii - </a:t>
            </a:r>
            <a:r>
              <a:rPr lang="ro-RO" b="1" i="1" u="sng" dirty="0">
                <a:effectLst>
                  <a:outerShdw blurRad="38100" dist="38100" dir="2700000" algn="tl">
                    <a:srgbClr val="000000">
                      <a:alpha val="43137"/>
                    </a:srgbClr>
                  </a:outerShdw>
                </a:effectLst>
              </a:rPr>
              <a:t>Magistrale sau Oficinale</a:t>
            </a:r>
            <a:r>
              <a:rPr lang="ro-RO" dirty="0"/>
              <a:t> (oficina – sala de deservire a populaţiei)</a:t>
            </a:r>
          </a:p>
          <a:p>
            <a:pPr lvl="1" algn="just"/>
            <a:endParaRPr lang="ro-RO" dirty="0"/>
          </a:p>
          <a:p>
            <a:pPr lvl="1"/>
            <a:r>
              <a:rPr lang="ro-RO" dirty="0"/>
              <a:t>produse în fabrici de medicamente - </a:t>
            </a:r>
            <a:r>
              <a:rPr lang="ro-RO" b="1" i="1" u="sng" dirty="0">
                <a:effectLst>
                  <a:outerShdw blurRad="38100" dist="38100" dir="2700000" algn="tl">
                    <a:srgbClr val="000000">
                      <a:alpha val="43137"/>
                    </a:srgbClr>
                  </a:outerShdw>
                </a:effectLst>
              </a:rPr>
              <a:t>Industriale</a:t>
            </a:r>
            <a:r>
              <a:rPr lang="ro-RO" dirty="0"/>
              <a:t> </a:t>
            </a:r>
            <a:endParaRPr lang="ru-RU" sz="2000"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21</a:t>
            </a:fld>
            <a:endParaRPr lang="ru-RU"/>
          </a:p>
        </p:txBody>
      </p:sp>
      <p:sp>
        <p:nvSpPr>
          <p:cNvPr id="2" name="Нижний колонтитул 1"/>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4083118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507288" cy="6408712"/>
          </a:xfrm>
        </p:spPr>
        <p:txBody>
          <a:bodyPr>
            <a:normAutofit/>
          </a:bodyPr>
          <a:lstStyle/>
          <a:p>
            <a:pPr lvl="1" algn="just"/>
            <a:r>
              <a:rPr lang="ro-RO" dirty="0"/>
              <a:t>produse în farmacii - </a:t>
            </a:r>
            <a:r>
              <a:rPr lang="ro-RO" b="1" i="1" u="sng" dirty="0">
                <a:effectLst>
                  <a:outerShdw blurRad="38100" dist="38100" dir="2700000" algn="tl">
                    <a:srgbClr val="000000">
                      <a:alpha val="43137"/>
                    </a:srgbClr>
                  </a:outerShdw>
                </a:effectLst>
              </a:rPr>
              <a:t>Magistrale sau Oficinale</a:t>
            </a:r>
            <a:r>
              <a:rPr lang="ro-RO" dirty="0"/>
              <a:t> (oficina – sala de deservire a populaţiei)</a:t>
            </a:r>
          </a:p>
          <a:p>
            <a:pPr marL="538163" lvl="2" indent="-90488" algn="just"/>
            <a:r>
              <a:rPr lang="en-US" sz="2000" b="1" dirty="0" err="1"/>
              <a:t>Medicamentele</a:t>
            </a:r>
            <a:r>
              <a:rPr lang="en-US" sz="2000" b="1" dirty="0"/>
              <a:t> MAGISTRALE </a:t>
            </a:r>
            <a:r>
              <a:rPr lang="en-US" sz="2000" dirty="0" err="1"/>
              <a:t>sunt</a:t>
            </a:r>
            <a:r>
              <a:rPr lang="en-US" sz="2000" dirty="0"/>
              <a:t> </a:t>
            </a:r>
            <a:r>
              <a:rPr lang="en-US" sz="2000" dirty="0" err="1"/>
              <a:t>produse</a:t>
            </a:r>
            <a:r>
              <a:rPr lang="en-US" sz="2000" dirty="0"/>
              <a:t> care se </a:t>
            </a:r>
            <a:r>
              <a:rPr lang="en-US" sz="2000" dirty="0" err="1"/>
              <a:t>prepara</a:t>
            </a:r>
            <a:r>
              <a:rPr lang="en-US" sz="2000" dirty="0"/>
              <a:t> in </a:t>
            </a:r>
            <a:r>
              <a:rPr lang="en-US" sz="2000" dirty="0" err="1"/>
              <a:t>farmacie</a:t>
            </a:r>
            <a:r>
              <a:rPr lang="en-US" sz="2000" dirty="0"/>
              <a:t> la </a:t>
            </a:r>
            <a:r>
              <a:rPr lang="en-US" sz="2000" dirty="0" err="1"/>
              <a:t>cerere</a:t>
            </a:r>
            <a:r>
              <a:rPr lang="en-US" sz="2000" dirty="0"/>
              <a:t> </a:t>
            </a:r>
            <a:r>
              <a:rPr lang="en-US" sz="2000" dirty="0" err="1"/>
              <a:t>pe</a:t>
            </a:r>
            <a:r>
              <a:rPr lang="en-US" sz="2000" dirty="0"/>
              <a:t> </a:t>
            </a:r>
            <a:r>
              <a:rPr lang="en-US" sz="2000" dirty="0" err="1"/>
              <a:t>baza</a:t>
            </a:r>
            <a:r>
              <a:rPr lang="en-US" sz="2000" dirty="0"/>
              <a:t> de </a:t>
            </a:r>
            <a:r>
              <a:rPr lang="en-US" sz="2000" dirty="0" err="1"/>
              <a:t>reteta</a:t>
            </a:r>
            <a:r>
              <a:rPr lang="en-US" sz="2000" dirty="0"/>
              <a:t> (</a:t>
            </a:r>
            <a:r>
              <a:rPr lang="en-US" sz="2000" dirty="0" err="1"/>
              <a:t>prescriptie</a:t>
            </a:r>
            <a:r>
              <a:rPr lang="en-US" sz="2000" dirty="0"/>
              <a:t> </a:t>
            </a:r>
            <a:r>
              <a:rPr lang="en-US" sz="2000" dirty="0" err="1"/>
              <a:t>medicala</a:t>
            </a:r>
            <a:r>
              <a:rPr lang="en-US" sz="2000" dirty="0"/>
              <a:t>) care </a:t>
            </a:r>
            <a:r>
              <a:rPr lang="en-US" sz="2000" dirty="0" err="1"/>
              <a:t>este</a:t>
            </a:r>
            <a:r>
              <a:rPr lang="en-US" sz="2000" dirty="0"/>
              <a:t> </a:t>
            </a:r>
            <a:r>
              <a:rPr lang="en-US" sz="2000" u="sng" dirty="0" err="1"/>
              <a:t>individualizata</a:t>
            </a:r>
            <a:r>
              <a:rPr lang="en-US" sz="2000" u="sng" dirty="0"/>
              <a:t> </a:t>
            </a:r>
            <a:r>
              <a:rPr lang="en-US" sz="2000" u="sng" dirty="0" err="1"/>
              <a:t>pentru</a:t>
            </a:r>
            <a:r>
              <a:rPr lang="en-US" sz="2000" u="sng" dirty="0"/>
              <a:t> </a:t>
            </a:r>
            <a:r>
              <a:rPr lang="en-US" sz="2000" u="sng" dirty="0" err="1"/>
              <a:t>fiecare</a:t>
            </a:r>
            <a:r>
              <a:rPr lang="en-US" sz="2000" u="sng" dirty="0"/>
              <a:t> </a:t>
            </a:r>
            <a:r>
              <a:rPr lang="en-US" sz="2000" u="sng" dirty="0" err="1"/>
              <a:t>pacient</a:t>
            </a:r>
            <a:r>
              <a:rPr lang="en-US" sz="2000" dirty="0"/>
              <a:t>. </a:t>
            </a:r>
            <a:r>
              <a:rPr lang="en-US" sz="2000" dirty="0" err="1"/>
              <a:t>Medicamentele</a:t>
            </a:r>
            <a:r>
              <a:rPr lang="en-US" sz="2000" dirty="0"/>
              <a:t> </a:t>
            </a:r>
            <a:r>
              <a:rPr lang="en-US" sz="2000" dirty="0" err="1"/>
              <a:t>magistrale</a:t>
            </a:r>
            <a:r>
              <a:rPr lang="en-US" sz="2000" dirty="0"/>
              <a:t> se </a:t>
            </a:r>
            <a:r>
              <a:rPr lang="en-US" sz="2000" dirty="0" err="1"/>
              <a:t>prepara</a:t>
            </a:r>
            <a:r>
              <a:rPr lang="en-US" sz="2000" dirty="0"/>
              <a:t> in </a:t>
            </a:r>
            <a:r>
              <a:rPr lang="en-US" sz="2000" dirty="0" err="1"/>
              <a:t>cantitati</a:t>
            </a:r>
            <a:r>
              <a:rPr lang="en-US" sz="2000" dirty="0"/>
              <a:t> </a:t>
            </a:r>
            <a:r>
              <a:rPr lang="en-US" sz="2000" dirty="0" err="1"/>
              <a:t>mici</a:t>
            </a:r>
            <a:r>
              <a:rPr lang="en-US" sz="2000" dirty="0"/>
              <a:t> au o </a:t>
            </a:r>
            <a:r>
              <a:rPr lang="en-US" sz="2000" dirty="0" err="1"/>
              <a:t>durata</a:t>
            </a:r>
            <a:r>
              <a:rPr lang="en-US" sz="2000" dirty="0"/>
              <a:t> de </a:t>
            </a:r>
            <a:r>
              <a:rPr lang="en-US" sz="2000" dirty="0" err="1"/>
              <a:t>pastrare</a:t>
            </a:r>
            <a:r>
              <a:rPr lang="en-US" sz="2000" dirty="0"/>
              <a:t> mica </a:t>
            </a:r>
            <a:r>
              <a:rPr lang="en-US" sz="2000" dirty="0" err="1"/>
              <a:t>si</a:t>
            </a:r>
            <a:r>
              <a:rPr lang="en-US" sz="2000" dirty="0"/>
              <a:t> </a:t>
            </a:r>
            <a:r>
              <a:rPr lang="en-US" sz="2000" dirty="0" err="1"/>
              <a:t>sunt</a:t>
            </a:r>
            <a:r>
              <a:rPr lang="en-US" sz="2000" dirty="0"/>
              <a:t> </a:t>
            </a:r>
            <a:r>
              <a:rPr lang="en-US" sz="2000" dirty="0" err="1"/>
              <a:t>destinate</a:t>
            </a:r>
            <a:r>
              <a:rPr lang="en-US" sz="2000" dirty="0"/>
              <a:t> </a:t>
            </a:r>
            <a:r>
              <a:rPr lang="en-US" sz="2000" dirty="0" err="1"/>
              <a:t>utilizarii</a:t>
            </a:r>
            <a:r>
              <a:rPr lang="en-US" sz="2000" dirty="0"/>
              <a:t> </a:t>
            </a:r>
            <a:r>
              <a:rPr lang="en-US" sz="2000" dirty="0" err="1"/>
              <a:t>imediate</a:t>
            </a:r>
            <a:r>
              <a:rPr lang="en-US" sz="2000" dirty="0"/>
              <a:t>. </a:t>
            </a:r>
            <a:r>
              <a:rPr lang="en-US" sz="2000" dirty="0" err="1"/>
              <a:t>Datorita</a:t>
            </a:r>
            <a:r>
              <a:rPr lang="en-US" sz="2000" dirty="0"/>
              <a:t> </a:t>
            </a:r>
            <a:r>
              <a:rPr lang="en-US" sz="2000" dirty="0" err="1"/>
              <a:t>dezvoltarii</a:t>
            </a:r>
            <a:r>
              <a:rPr lang="en-US" sz="2000" dirty="0"/>
              <a:t> </a:t>
            </a:r>
            <a:r>
              <a:rPr lang="en-US" sz="2000" dirty="0" err="1"/>
              <a:t>industriei</a:t>
            </a:r>
            <a:r>
              <a:rPr lang="en-US" sz="2000" dirty="0"/>
              <a:t> de </a:t>
            </a:r>
            <a:r>
              <a:rPr lang="en-US" sz="2000" dirty="0" err="1"/>
              <a:t>medicamente</a:t>
            </a:r>
            <a:r>
              <a:rPr lang="en-US" sz="2000" dirty="0"/>
              <a:t> se </a:t>
            </a:r>
            <a:r>
              <a:rPr lang="en-US" sz="2000" dirty="0" err="1"/>
              <a:t>apeleaza</a:t>
            </a:r>
            <a:r>
              <a:rPr lang="en-US" sz="2000" dirty="0"/>
              <a:t> din </a:t>
            </a:r>
            <a:r>
              <a:rPr lang="en-US" sz="2000" dirty="0" err="1"/>
              <a:t>ce</a:t>
            </a:r>
            <a:r>
              <a:rPr lang="en-US" sz="2000" dirty="0"/>
              <a:t> in </a:t>
            </a:r>
            <a:r>
              <a:rPr lang="en-US" sz="2000" dirty="0" err="1"/>
              <a:t>ce</a:t>
            </a:r>
            <a:r>
              <a:rPr lang="en-US" sz="2000" dirty="0"/>
              <a:t> </a:t>
            </a:r>
            <a:r>
              <a:rPr lang="en-US" sz="2000" dirty="0" err="1"/>
              <a:t>mai</a:t>
            </a:r>
            <a:r>
              <a:rPr lang="en-US" sz="2000" dirty="0"/>
              <a:t> </a:t>
            </a:r>
            <a:r>
              <a:rPr lang="en-US" sz="2000" dirty="0" err="1"/>
              <a:t>putin</a:t>
            </a:r>
            <a:r>
              <a:rPr lang="en-US" sz="2000" dirty="0"/>
              <a:t> la </a:t>
            </a:r>
            <a:r>
              <a:rPr lang="en-US" sz="2000" dirty="0" err="1"/>
              <a:t>formulele</a:t>
            </a:r>
            <a:r>
              <a:rPr lang="en-US" sz="2000" dirty="0"/>
              <a:t> </a:t>
            </a:r>
            <a:r>
              <a:rPr lang="en-US" sz="2000" dirty="0" err="1"/>
              <a:t>magistrale</a:t>
            </a:r>
            <a:r>
              <a:rPr lang="en-US" sz="2000" dirty="0"/>
              <a:t>. </a:t>
            </a:r>
            <a:r>
              <a:rPr lang="en-US" sz="2000" dirty="0" err="1"/>
              <a:t>Exista</a:t>
            </a:r>
            <a:r>
              <a:rPr lang="en-US" sz="2000" dirty="0"/>
              <a:t> </a:t>
            </a:r>
            <a:r>
              <a:rPr lang="en-US" sz="2000" dirty="0" err="1"/>
              <a:t>numeroase</a:t>
            </a:r>
            <a:r>
              <a:rPr lang="en-US" sz="2000" dirty="0"/>
              <a:t> </a:t>
            </a:r>
            <a:r>
              <a:rPr lang="en-US" sz="2000" dirty="0" err="1"/>
              <a:t>afectiuni</a:t>
            </a:r>
            <a:r>
              <a:rPr lang="en-US" sz="2000" dirty="0"/>
              <a:t> </a:t>
            </a:r>
            <a:r>
              <a:rPr lang="en-US" sz="2000" dirty="0" err="1"/>
              <a:t>pentru</a:t>
            </a:r>
            <a:r>
              <a:rPr lang="en-US" sz="2000" dirty="0"/>
              <a:t> care se pot </a:t>
            </a:r>
            <a:r>
              <a:rPr lang="en-US" sz="2000" dirty="0" err="1"/>
              <a:t>utiliza</a:t>
            </a:r>
            <a:r>
              <a:rPr lang="en-US" sz="2000" dirty="0"/>
              <a:t> </a:t>
            </a:r>
            <a:r>
              <a:rPr lang="en-US" sz="2000" dirty="0" err="1"/>
              <a:t>preparatele</a:t>
            </a:r>
            <a:r>
              <a:rPr lang="en-US" sz="2000" dirty="0"/>
              <a:t> </a:t>
            </a:r>
            <a:r>
              <a:rPr lang="en-US" sz="2000" dirty="0" err="1"/>
              <a:t>magistrale</a:t>
            </a:r>
            <a:r>
              <a:rPr lang="en-US" sz="2000" dirty="0"/>
              <a:t> </a:t>
            </a:r>
            <a:r>
              <a:rPr lang="en-US" sz="2000" dirty="0" err="1"/>
              <a:t>cele</a:t>
            </a:r>
            <a:r>
              <a:rPr lang="en-US" sz="2000" dirty="0"/>
              <a:t> </a:t>
            </a:r>
            <a:r>
              <a:rPr lang="en-US" sz="2000" dirty="0" err="1"/>
              <a:t>mai</a:t>
            </a:r>
            <a:r>
              <a:rPr lang="en-US" sz="2000" dirty="0"/>
              <a:t> </a:t>
            </a:r>
            <a:r>
              <a:rPr lang="en-US" sz="2000" dirty="0" err="1"/>
              <a:t>frecvente</a:t>
            </a:r>
            <a:r>
              <a:rPr lang="en-US" sz="2000" dirty="0"/>
              <a:t> sunt: </a:t>
            </a:r>
            <a:r>
              <a:rPr lang="en-US" sz="2000" dirty="0" err="1"/>
              <a:t>afectiuni</a:t>
            </a:r>
            <a:r>
              <a:rPr lang="en-US" sz="2000" dirty="0"/>
              <a:t> ale </a:t>
            </a:r>
            <a:r>
              <a:rPr lang="en-US" sz="2000" dirty="0" err="1"/>
              <a:t>mucoasei</a:t>
            </a:r>
            <a:r>
              <a:rPr lang="en-US" sz="2000" dirty="0"/>
              <a:t> </a:t>
            </a:r>
            <a:r>
              <a:rPr lang="en-US" sz="2000" dirty="0" err="1"/>
              <a:t>bucale</a:t>
            </a:r>
            <a:r>
              <a:rPr lang="en-US" sz="2000" dirty="0"/>
              <a:t> </a:t>
            </a:r>
            <a:r>
              <a:rPr lang="en-US" sz="2000" dirty="0" err="1"/>
              <a:t>probleme</a:t>
            </a:r>
            <a:r>
              <a:rPr lang="en-US" sz="2000" dirty="0"/>
              <a:t> </a:t>
            </a:r>
            <a:r>
              <a:rPr lang="en-US" sz="2000" dirty="0" err="1"/>
              <a:t>dermatologice</a:t>
            </a:r>
            <a:r>
              <a:rPr lang="en-US" sz="2000" dirty="0"/>
              <a:t> </a:t>
            </a:r>
            <a:r>
              <a:rPr lang="en-US" sz="2000" dirty="0" err="1"/>
              <a:t>afectiuni</a:t>
            </a:r>
            <a:r>
              <a:rPr lang="en-US" sz="2000" dirty="0"/>
              <a:t> </a:t>
            </a:r>
            <a:r>
              <a:rPr lang="en-US" sz="2000" dirty="0" err="1"/>
              <a:t>ginecologice</a:t>
            </a:r>
            <a:r>
              <a:rPr lang="en-US" sz="2000" dirty="0"/>
              <a:t>.</a:t>
            </a:r>
            <a:endParaRPr lang="ro-MD" sz="2000" dirty="0"/>
          </a:p>
          <a:p>
            <a:pPr marL="538163" lvl="2" indent="-90488" algn="just"/>
            <a:endParaRPr lang="ro-MO" sz="2000" dirty="0"/>
          </a:p>
          <a:p>
            <a:pPr marL="538163" lvl="2" indent="-90488" algn="just"/>
            <a:r>
              <a:rPr lang="en-US" sz="2000" b="1" dirty="0" err="1"/>
              <a:t>Medicamentele</a:t>
            </a:r>
            <a:r>
              <a:rPr lang="ro-MO" sz="2000" b="1" dirty="0"/>
              <a:t> </a:t>
            </a:r>
            <a:r>
              <a:rPr lang="en-US" sz="2000" b="1" dirty="0"/>
              <a:t>OFICINALE </a:t>
            </a:r>
            <a:r>
              <a:rPr lang="en-US" sz="2000" dirty="0" err="1"/>
              <a:t>sunt</a:t>
            </a:r>
            <a:r>
              <a:rPr lang="en-US" sz="2000" dirty="0"/>
              <a:t> </a:t>
            </a:r>
            <a:r>
              <a:rPr lang="en-US" sz="2000" dirty="0" err="1"/>
              <a:t>produse</a:t>
            </a:r>
            <a:r>
              <a:rPr lang="en-US" sz="2000" dirty="0"/>
              <a:t> care se </a:t>
            </a:r>
            <a:r>
              <a:rPr lang="en-US" sz="2000" dirty="0" err="1"/>
              <a:t>prepara</a:t>
            </a:r>
            <a:r>
              <a:rPr lang="en-US" sz="2000" dirty="0"/>
              <a:t>, in </a:t>
            </a:r>
            <a:r>
              <a:rPr lang="en-US" sz="2000" dirty="0" err="1"/>
              <a:t>farmacie</a:t>
            </a:r>
            <a:r>
              <a:rPr lang="en-US" sz="2000" dirty="0"/>
              <a:t>, </a:t>
            </a:r>
            <a:r>
              <a:rPr lang="en-US" sz="2000" u="sng" dirty="0" err="1"/>
              <a:t>dupa</a:t>
            </a:r>
            <a:r>
              <a:rPr lang="en-US" sz="2000" u="sng" dirty="0"/>
              <a:t> o formula bine </a:t>
            </a:r>
            <a:r>
              <a:rPr lang="en-US" sz="2000" u="sng" dirty="0" err="1"/>
              <a:t>stabilita</a:t>
            </a:r>
            <a:r>
              <a:rPr lang="en-US" sz="2000" u="sng" dirty="0"/>
              <a:t> </a:t>
            </a:r>
            <a:r>
              <a:rPr lang="en-US" sz="2000" u="sng" dirty="0" err="1"/>
              <a:t>si</a:t>
            </a:r>
            <a:r>
              <a:rPr lang="en-US" sz="2000" u="sng" dirty="0"/>
              <a:t> care </a:t>
            </a:r>
            <a:r>
              <a:rPr lang="en-US" sz="2000" u="sng" dirty="0" err="1"/>
              <a:t>este</a:t>
            </a:r>
            <a:r>
              <a:rPr lang="en-US" sz="2000" u="sng" dirty="0"/>
              <a:t> </a:t>
            </a:r>
            <a:r>
              <a:rPr lang="en-US" sz="2000" u="sng" dirty="0" err="1"/>
              <a:t>inscrisa</a:t>
            </a:r>
            <a:r>
              <a:rPr lang="en-US" sz="2000" u="sng" dirty="0"/>
              <a:t> in </a:t>
            </a:r>
            <a:r>
              <a:rPr lang="en-US" sz="2000" u="sng" dirty="0" err="1"/>
              <a:t>farmacopee</a:t>
            </a:r>
            <a:r>
              <a:rPr lang="en-US" sz="2000" dirty="0"/>
              <a:t>. Se </a:t>
            </a:r>
            <a:r>
              <a:rPr lang="en-US" sz="2000" dirty="0" err="1"/>
              <a:t>prepara</a:t>
            </a:r>
            <a:r>
              <a:rPr lang="en-US" sz="2000" dirty="0"/>
              <a:t> in </a:t>
            </a:r>
            <a:r>
              <a:rPr lang="en-US" sz="2000" dirty="0" err="1"/>
              <a:t>cantitati</a:t>
            </a:r>
            <a:r>
              <a:rPr lang="en-US" sz="2000" dirty="0"/>
              <a:t> </a:t>
            </a:r>
            <a:r>
              <a:rPr lang="en-US" sz="2000" dirty="0" err="1"/>
              <a:t>mai</a:t>
            </a:r>
            <a:r>
              <a:rPr lang="en-US" sz="2000" dirty="0"/>
              <a:t> </a:t>
            </a:r>
            <a:r>
              <a:rPr lang="en-US" sz="2000" dirty="0" err="1"/>
              <a:t>mari</a:t>
            </a:r>
            <a:r>
              <a:rPr lang="en-US" sz="2000" dirty="0"/>
              <a:t> din care se pot face </a:t>
            </a:r>
            <a:r>
              <a:rPr lang="en-US" sz="2000" dirty="0" err="1"/>
              <a:t>diviziuni</a:t>
            </a:r>
            <a:r>
              <a:rPr lang="en-US" sz="2000" dirty="0"/>
              <a:t> </a:t>
            </a:r>
            <a:r>
              <a:rPr lang="en-US" sz="2000" dirty="0" err="1"/>
              <a:t>si</a:t>
            </a:r>
            <a:r>
              <a:rPr lang="en-US" sz="2000" dirty="0"/>
              <a:t> se pot </a:t>
            </a:r>
            <a:r>
              <a:rPr lang="en-US" sz="2000" dirty="0" err="1"/>
              <a:t>elibera</a:t>
            </a:r>
            <a:r>
              <a:rPr lang="en-US" sz="2000" dirty="0"/>
              <a:t> </a:t>
            </a:r>
            <a:r>
              <a:rPr lang="en-US" sz="2000" dirty="0" err="1"/>
              <a:t>si</a:t>
            </a:r>
            <a:r>
              <a:rPr lang="en-US" sz="2000" dirty="0"/>
              <a:t> </a:t>
            </a:r>
            <a:r>
              <a:rPr lang="en-US" sz="2000" dirty="0" err="1"/>
              <a:t>fara</a:t>
            </a:r>
            <a:r>
              <a:rPr lang="en-US" sz="2000" dirty="0"/>
              <a:t> </a:t>
            </a:r>
            <a:r>
              <a:rPr lang="en-US" sz="2000" dirty="0" err="1"/>
              <a:t>prescriptie</a:t>
            </a:r>
            <a:r>
              <a:rPr lang="en-US" sz="2000" dirty="0"/>
              <a:t>.</a:t>
            </a:r>
            <a:r>
              <a:rPr lang="ro-MO" sz="2000" dirty="0"/>
              <a:t> </a:t>
            </a:r>
            <a:r>
              <a:rPr lang="en-US" sz="2000" dirty="0" err="1"/>
              <a:t>Aceste</a:t>
            </a:r>
            <a:r>
              <a:rPr lang="en-US" sz="2000" dirty="0"/>
              <a:t> </a:t>
            </a:r>
            <a:r>
              <a:rPr lang="en-US" sz="2000" dirty="0" err="1"/>
              <a:t>preparate</a:t>
            </a:r>
            <a:r>
              <a:rPr lang="en-US" sz="2000" dirty="0"/>
              <a:t> au o </a:t>
            </a:r>
            <a:r>
              <a:rPr lang="en-US" sz="2000" dirty="0" err="1"/>
              <a:t>durata</a:t>
            </a:r>
            <a:r>
              <a:rPr lang="en-US" sz="2000" dirty="0"/>
              <a:t> de </a:t>
            </a:r>
            <a:r>
              <a:rPr lang="en-US" sz="2000" dirty="0" err="1"/>
              <a:t>pastrare</a:t>
            </a:r>
            <a:r>
              <a:rPr lang="en-US" sz="2000" dirty="0"/>
              <a:t> mare </a:t>
            </a:r>
            <a:r>
              <a:rPr lang="en-US" sz="2000" dirty="0" err="1"/>
              <a:t>si</a:t>
            </a:r>
            <a:r>
              <a:rPr lang="en-US" sz="2000" dirty="0"/>
              <a:t> o </a:t>
            </a:r>
            <a:r>
              <a:rPr lang="en-US" sz="2000" dirty="0" err="1"/>
              <a:t>larga</a:t>
            </a:r>
            <a:r>
              <a:rPr lang="en-US" sz="2000" dirty="0"/>
              <a:t> </a:t>
            </a:r>
            <a:r>
              <a:rPr lang="en-US" sz="2000" dirty="0" err="1"/>
              <a:t>utilizare</a:t>
            </a:r>
            <a:r>
              <a:rPr lang="en-US" sz="2000" dirty="0"/>
              <a:t>. De </a:t>
            </a:r>
            <a:r>
              <a:rPr lang="en-US" sz="2000" dirty="0" err="1"/>
              <a:t>asemenea</a:t>
            </a:r>
            <a:r>
              <a:rPr lang="en-US" sz="2000" dirty="0"/>
              <a:t>, pot intra in formula </a:t>
            </a:r>
            <a:r>
              <a:rPr lang="en-US" sz="2000" dirty="0" err="1"/>
              <a:t>unor</a:t>
            </a:r>
            <a:r>
              <a:rPr lang="en-US" sz="2000" dirty="0"/>
              <a:t> </a:t>
            </a:r>
            <a:r>
              <a:rPr lang="en-US" sz="2000" dirty="0" err="1"/>
              <a:t>preparate</a:t>
            </a:r>
            <a:r>
              <a:rPr lang="en-US" sz="2000" dirty="0"/>
              <a:t> </a:t>
            </a:r>
            <a:r>
              <a:rPr lang="en-US" sz="2000" dirty="0" err="1"/>
              <a:t>magistrale</a:t>
            </a:r>
            <a:r>
              <a:rPr lang="en-US" sz="2000" dirty="0"/>
              <a:t>. </a:t>
            </a:r>
            <a:r>
              <a:rPr lang="en-US" sz="2000" dirty="0" err="1"/>
              <a:t>Dintre</a:t>
            </a:r>
            <a:r>
              <a:rPr lang="en-US" sz="2000" dirty="0"/>
              <a:t> </a:t>
            </a:r>
            <a:r>
              <a:rPr lang="en-US" sz="2000" dirty="0" err="1"/>
              <a:t>produsele</a:t>
            </a:r>
            <a:r>
              <a:rPr lang="en-US" sz="2000" dirty="0"/>
              <a:t> </a:t>
            </a:r>
            <a:r>
              <a:rPr lang="en-US" sz="2000" dirty="0" err="1"/>
              <a:t>oficinale</a:t>
            </a:r>
            <a:r>
              <a:rPr lang="en-US" sz="2000" dirty="0"/>
              <a:t>, </a:t>
            </a:r>
            <a:r>
              <a:rPr lang="en-US" sz="2000" dirty="0" err="1"/>
              <a:t>frecvent</a:t>
            </a:r>
            <a:r>
              <a:rPr lang="en-US" sz="2000" dirty="0"/>
              <a:t> </a:t>
            </a:r>
            <a:r>
              <a:rPr lang="en-US" sz="2000" dirty="0" err="1"/>
              <a:t>sunt</a:t>
            </a:r>
            <a:r>
              <a:rPr lang="en-US" sz="2000" dirty="0"/>
              <a:t> </a:t>
            </a:r>
            <a:r>
              <a:rPr lang="en-US" sz="2000" dirty="0" err="1"/>
              <a:t>folosite</a:t>
            </a:r>
            <a:r>
              <a:rPr lang="en-US" sz="2000" dirty="0"/>
              <a:t>: </a:t>
            </a:r>
            <a:r>
              <a:rPr lang="en-US" sz="2000" dirty="0" err="1"/>
              <a:t>apa</a:t>
            </a:r>
            <a:r>
              <a:rPr lang="en-US" sz="2000" dirty="0"/>
              <a:t> </a:t>
            </a:r>
            <a:r>
              <a:rPr lang="en-US" sz="2000" dirty="0" err="1"/>
              <a:t>oxigenata</a:t>
            </a:r>
            <a:r>
              <a:rPr lang="en-US" sz="2000" dirty="0"/>
              <a:t>, </a:t>
            </a:r>
            <a:r>
              <a:rPr lang="en-US" sz="2000" dirty="0" err="1"/>
              <a:t>tinctura</a:t>
            </a:r>
            <a:r>
              <a:rPr lang="en-US" sz="2000" dirty="0"/>
              <a:t> de </a:t>
            </a:r>
            <a:r>
              <a:rPr lang="en-US" sz="2000" dirty="0" err="1"/>
              <a:t>iod</a:t>
            </a:r>
            <a:r>
              <a:rPr lang="en-US" sz="2000" dirty="0"/>
              <a:t>, </a:t>
            </a:r>
            <a:r>
              <a:rPr lang="en-US" sz="2000" dirty="0" err="1"/>
              <a:t>alcoolul</a:t>
            </a:r>
            <a:r>
              <a:rPr lang="en-US" sz="2000" dirty="0"/>
              <a:t> </a:t>
            </a:r>
            <a:r>
              <a:rPr lang="en-US" sz="2000" dirty="0" err="1"/>
              <a:t>iodat</a:t>
            </a:r>
            <a:r>
              <a:rPr lang="en-US" sz="2000" dirty="0"/>
              <a:t> 1%, </a:t>
            </a:r>
            <a:r>
              <a:rPr lang="en-US" sz="2000" dirty="0" err="1"/>
              <a:t>mixtura</a:t>
            </a:r>
            <a:r>
              <a:rPr lang="en-US" sz="2000" dirty="0"/>
              <a:t> </a:t>
            </a:r>
            <a:r>
              <a:rPr lang="en-US" sz="2000" dirty="0" err="1"/>
              <a:t>mentolata</a:t>
            </a:r>
            <a:r>
              <a:rPr lang="en-US" sz="2000" dirty="0"/>
              <a:t> </a:t>
            </a:r>
            <a:r>
              <a:rPr lang="en-US" sz="2000" dirty="0" err="1"/>
              <a:t>etc</a:t>
            </a:r>
            <a:r>
              <a:rPr lang="ro-MO" sz="2000" dirty="0"/>
              <a:t>.</a:t>
            </a:r>
            <a:endParaRPr lang="ru-RU" sz="2000"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22</a:t>
            </a:fld>
            <a:endParaRPr lang="ru-RU"/>
          </a:p>
        </p:txBody>
      </p:sp>
      <p:sp>
        <p:nvSpPr>
          <p:cNvPr id="2" name="Нижний колонтитул 1"/>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049316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528"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16" dur="500" fill="hold"/>
                                        <p:tgtEl>
                                          <p:spTgt spid="3">
                                            <p:txEl>
                                              <p:pRg st="1" end="1"/>
                                            </p:txEl>
                                          </p:spTgt>
                                        </p:tgtEl>
                                        <p:attrNameLst>
                                          <p:attrName>ppt_y</p:attrName>
                                        </p:attrNameLst>
                                      </p:cBhvr>
                                      <p:tavLst>
                                        <p:tav tm="0">
                                          <p:val>
                                            <p:fltVal val="0.5"/>
                                          </p:val>
                                        </p:tav>
                                        <p:tav tm="100000">
                                          <p:val>
                                            <p:strVal val="#ppt_y"/>
                                          </p:val>
                                        </p:tav>
                                      </p:tavLst>
                                    </p:anim>
                                  </p:childTnLst>
                                </p:cTn>
                              </p:par>
                              <p:par>
                                <p:cTn id="17" presetID="53" presetClass="entr" presetSubtype="528"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3">
                                            <p:txEl>
                                              <p:pRg st="3" end="3"/>
                                            </p:txEl>
                                          </p:spTgt>
                                        </p:tgtEl>
                                      </p:cBhvr>
                                    </p:animEffect>
                                    <p:anim calcmode="lin" valueType="num">
                                      <p:cBhvr>
                                        <p:cTn id="22"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23"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8614"/>
            <a:ext cx="8229600" cy="634082"/>
          </a:xfrm>
        </p:spPr>
        <p:txBody>
          <a:bodyPr>
            <a:normAutofit fontScale="90000"/>
          </a:bodyPr>
          <a:lstStyle/>
          <a:p>
            <a:pPr lvl="0"/>
            <a:r>
              <a:rPr lang="ro-RO" b="1" dirty="0">
                <a:solidFill>
                  <a:srgbClr val="C00000"/>
                </a:solidFill>
              </a:rPr>
              <a:t/>
            </a:r>
            <a:br>
              <a:rPr lang="ro-RO" b="1" dirty="0">
                <a:solidFill>
                  <a:srgbClr val="C00000"/>
                </a:solidFill>
              </a:rPr>
            </a:br>
            <a:r>
              <a:rPr lang="ro-RO" b="1" dirty="0">
                <a:solidFill>
                  <a:srgbClr val="C00000"/>
                </a:solidFill>
              </a:rPr>
              <a:t>2. În funcție de calea de administrare:</a:t>
            </a:r>
            <a:r>
              <a:rPr lang="ru-RU" dirty="0"/>
              <a:t/>
            </a:r>
            <a:br>
              <a:rPr lang="ru-RU" dirty="0"/>
            </a:br>
            <a:endParaRPr lang="ru-RU" dirty="0"/>
          </a:p>
        </p:txBody>
      </p:sp>
      <p:sp>
        <p:nvSpPr>
          <p:cNvPr id="3" name="Объект 2"/>
          <p:cNvSpPr>
            <a:spLocks noGrp="1"/>
          </p:cNvSpPr>
          <p:nvPr>
            <p:ph sz="half" idx="1"/>
          </p:nvPr>
        </p:nvSpPr>
        <p:spPr>
          <a:xfrm>
            <a:off x="179512" y="620688"/>
            <a:ext cx="4593976" cy="5904656"/>
          </a:xfrm>
        </p:spPr>
        <p:txBody>
          <a:bodyPr>
            <a:normAutofit lnSpcReduction="10000"/>
          </a:bodyPr>
          <a:lstStyle/>
          <a:p>
            <a:pPr marL="88900" lvl="1" indent="0">
              <a:buNone/>
            </a:pPr>
            <a:r>
              <a:rPr lang="ro-RO" b="1" i="1" dirty="0"/>
              <a:t>1. Forme cu administrare </a:t>
            </a:r>
            <a:r>
              <a:rPr lang="ro-RO" b="1" i="1" u="sng" dirty="0"/>
              <a:t>enterală</a:t>
            </a:r>
            <a:r>
              <a:rPr lang="ro-RO" dirty="0"/>
              <a:t> – prin tractul degestiv:</a:t>
            </a:r>
          </a:p>
          <a:p>
            <a:pPr marL="668338" lvl="2" indent="-179388"/>
            <a:r>
              <a:rPr lang="ro-RO" i="1" u="sng" dirty="0"/>
              <a:t>peroral</a:t>
            </a:r>
            <a:r>
              <a:rPr lang="ro-RO" dirty="0"/>
              <a:t> (prin îngheţire),</a:t>
            </a:r>
          </a:p>
          <a:p>
            <a:pPr marL="668338" lvl="2" indent="-179388"/>
            <a:r>
              <a:rPr lang="ro-RO" i="1" u="sng" dirty="0"/>
              <a:t>sublingual</a:t>
            </a:r>
            <a:r>
              <a:rPr lang="ro-RO" i="1" dirty="0"/>
              <a:t> - </a:t>
            </a:r>
            <a:r>
              <a:rPr lang="ro-RO" dirty="0"/>
              <a:t>plasarea sub limba</a:t>
            </a:r>
            <a:r>
              <a:rPr lang="ro-RO" i="1" dirty="0"/>
              <a:t>, </a:t>
            </a:r>
            <a:r>
              <a:rPr lang="ro-RO" i="1" u="sng" dirty="0"/>
              <a:t>rectală</a:t>
            </a:r>
            <a:endParaRPr lang="ro-MO" sz="1400" dirty="0"/>
          </a:p>
          <a:p>
            <a:pPr marL="488950" lvl="2" indent="-400050">
              <a:buNone/>
            </a:pPr>
            <a:r>
              <a:rPr lang="ro-MO" sz="2200" b="1" i="1" dirty="0"/>
              <a:t>2</a:t>
            </a:r>
            <a:r>
              <a:rPr lang="ro-MO" sz="1400" b="1" i="1" dirty="0"/>
              <a:t>. </a:t>
            </a:r>
            <a:r>
              <a:rPr lang="ro-RO" sz="2200" b="1" i="1" dirty="0"/>
              <a:t>Forme cu administrare </a:t>
            </a:r>
            <a:r>
              <a:rPr lang="ro-RO" sz="2200" b="1" i="1" u="sng" dirty="0"/>
              <a:t>parenterală</a:t>
            </a:r>
            <a:r>
              <a:rPr lang="ro-RO" sz="2200" b="1" i="1" dirty="0"/>
              <a:t> </a:t>
            </a:r>
            <a:r>
              <a:rPr lang="ro-RO" dirty="0"/>
              <a:t>includ calea:</a:t>
            </a:r>
          </a:p>
          <a:p>
            <a:pPr lvl="1">
              <a:buFont typeface="Arial" pitchFamily="34" charset="0"/>
              <a:buChar char="•"/>
            </a:pPr>
            <a:r>
              <a:rPr lang="ro-RO" dirty="0"/>
              <a:t> </a:t>
            </a:r>
            <a:r>
              <a:rPr lang="ro-RO" i="1" dirty="0"/>
              <a:t>intravasculară </a:t>
            </a:r>
            <a:r>
              <a:rPr lang="ro-RO" dirty="0"/>
              <a:t>(intravenoasă şi intraarterială), </a:t>
            </a:r>
          </a:p>
          <a:p>
            <a:pPr lvl="1">
              <a:buFont typeface="Arial" pitchFamily="34" charset="0"/>
              <a:buChar char="•"/>
            </a:pPr>
            <a:r>
              <a:rPr lang="ro-RO" i="1" dirty="0"/>
              <a:t>intramusculară, </a:t>
            </a:r>
          </a:p>
          <a:p>
            <a:pPr lvl="1">
              <a:buFont typeface="Arial" pitchFamily="34" charset="0"/>
              <a:buChar char="•"/>
            </a:pPr>
            <a:r>
              <a:rPr lang="ro-RO" i="1" dirty="0"/>
              <a:t>subcutanată (sub </a:t>
            </a:r>
            <a:r>
              <a:rPr lang="en-US" i="1" dirty="0" smtClean="0"/>
              <a:t>p</a:t>
            </a:r>
            <a:r>
              <a:rPr lang="ro-RO" i="1" dirty="0" smtClean="0"/>
              <a:t>iele</a:t>
            </a:r>
            <a:r>
              <a:rPr lang="ro-RO" i="1" dirty="0"/>
              <a:t>).</a:t>
            </a:r>
            <a:r>
              <a:rPr lang="ro-RO" dirty="0"/>
              <a:t> </a:t>
            </a:r>
            <a:r>
              <a:rPr lang="ro-RO" i="1" dirty="0"/>
              <a:t> </a:t>
            </a:r>
            <a:r>
              <a:rPr lang="ro-RO" b="1" i="1" dirty="0"/>
              <a:t> </a:t>
            </a:r>
          </a:p>
          <a:p>
            <a:pPr marL="88900" lvl="1" indent="0">
              <a:buNone/>
            </a:pPr>
            <a:r>
              <a:rPr lang="ro-RO" b="1" i="1" dirty="0"/>
              <a:t>3. Alte căi de administrare:</a:t>
            </a:r>
            <a:r>
              <a:rPr lang="ro-RO" b="1" dirty="0"/>
              <a:t> 	</a:t>
            </a:r>
            <a:r>
              <a:rPr lang="ro-RO" dirty="0"/>
              <a:t>inhalaţii,</a:t>
            </a:r>
            <a:r>
              <a:rPr lang="ro-RO" b="1" dirty="0"/>
              <a:t> </a:t>
            </a:r>
          </a:p>
          <a:p>
            <a:pPr marL="88900" lvl="1" indent="0">
              <a:buNone/>
            </a:pPr>
            <a:r>
              <a:rPr lang="ro-RO" b="1" dirty="0"/>
              <a:t>	</a:t>
            </a:r>
            <a:r>
              <a:rPr lang="ro-RO" dirty="0"/>
              <a:t>electroforeză,</a:t>
            </a:r>
            <a:r>
              <a:rPr lang="ro-RO" b="1" dirty="0"/>
              <a:t> </a:t>
            </a:r>
          </a:p>
          <a:p>
            <a:pPr marL="896938" lvl="1" indent="-808038">
              <a:buNone/>
            </a:pPr>
            <a:r>
              <a:rPr lang="ro-RO" b="1" dirty="0"/>
              <a:t>	</a:t>
            </a:r>
            <a:r>
              <a:rPr lang="ro-RO" dirty="0"/>
              <a:t>aplicarea medicamemntului pe piele sau mucoase, etc.</a:t>
            </a:r>
            <a:r>
              <a:rPr lang="ro-RO" b="1" dirty="0"/>
              <a:t> </a:t>
            </a:r>
            <a:endParaRPr lang="ru-RU" sz="1800" dirty="0"/>
          </a:p>
          <a:p>
            <a:endParaRPr lang="ru-RU" dirty="0"/>
          </a:p>
        </p:txBody>
      </p:sp>
      <p:sp>
        <p:nvSpPr>
          <p:cNvPr id="4" name="Объект 3"/>
          <p:cNvSpPr>
            <a:spLocks noGrp="1"/>
          </p:cNvSpPr>
          <p:nvPr>
            <p:ph sz="half" idx="2"/>
          </p:nvPr>
        </p:nvSpPr>
        <p:spPr>
          <a:xfrm>
            <a:off x="5580112" y="620688"/>
            <a:ext cx="3456384" cy="5904656"/>
          </a:xfrm>
        </p:spPr>
        <p:txBody>
          <a:bodyPr>
            <a:normAutofit lnSpcReduction="10000"/>
          </a:bodyPr>
          <a:lstStyle/>
          <a:p>
            <a:r>
              <a:rPr lang="ro-RO" sz="2400" b="1" dirty="0">
                <a:solidFill>
                  <a:srgbClr val="002060"/>
                </a:solidFill>
              </a:rPr>
              <a:t>энтеральное введение -</a:t>
            </a:r>
            <a:r>
              <a:rPr lang="ro-RO" sz="2400" dirty="0">
                <a:solidFill>
                  <a:srgbClr val="002060"/>
                </a:solidFill>
              </a:rPr>
              <a:t> введение препарата внутрь:</a:t>
            </a:r>
          </a:p>
          <a:p>
            <a:pPr marL="358775" lvl="1" indent="-269875"/>
            <a:r>
              <a:rPr lang="ro-RO" dirty="0">
                <a:solidFill>
                  <a:srgbClr val="002060"/>
                </a:solidFill>
              </a:rPr>
              <a:t> </a:t>
            </a:r>
            <a:r>
              <a:rPr lang="ro-RO" sz="2100" dirty="0">
                <a:solidFill>
                  <a:srgbClr val="002060"/>
                </a:solidFill>
              </a:rPr>
              <a:t>через рот (</a:t>
            </a:r>
            <a:r>
              <a:rPr lang="ro-RO" sz="2100" i="1" dirty="0">
                <a:solidFill>
                  <a:srgbClr val="002060"/>
                </a:solidFill>
              </a:rPr>
              <a:t>per os</a:t>
            </a:r>
            <a:r>
              <a:rPr lang="ro-RO" sz="2100" dirty="0">
                <a:solidFill>
                  <a:srgbClr val="002060"/>
                </a:solidFill>
              </a:rPr>
              <a:t>), или перорально; </a:t>
            </a:r>
          </a:p>
          <a:p>
            <a:pPr marL="358775" lvl="1" indent="-269875"/>
            <a:r>
              <a:rPr lang="ro-RO" sz="2100" dirty="0">
                <a:solidFill>
                  <a:srgbClr val="002060"/>
                </a:solidFill>
              </a:rPr>
              <a:t>под язык (</a:t>
            </a:r>
            <a:r>
              <a:rPr lang="ro-RO" sz="2100" i="1" dirty="0">
                <a:solidFill>
                  <a:srgbClr val="002060"/>
                </a:solidFill>
              </a:rPr>
              <a:t>sub lingua</a:t>
            </a:r>
            <a:r>
              <a:rPr lang="ro-RO" sz="2100" dirty="0">
                <a:solidFill>
                  <a:srgbClr val="002060"/>
                </a:solidFill>
              </a:rPr>
              <a:t>), или сублингвально; </a:t>
            </a:r>
          </a:p>
          <a:p>
            <a:pPr marL="358775" lvl="1" indent="-269875"/>
            <a:r>
              <a:rPr lang="ro-RO" sz="2100" dirty="0">
                <a:solidFill>
                  <a:srgbClr val="002060"/>
                </a:solidFill>
              </a:rPr>
              <a:t>в прямую кишку (</a:t>
            </a:r>
            <a:r>
              <a:rPr lang="ro-RO" sz="2100" i="1" dirty="0">
                <a:solidFill>
                  <a:srgbClr val="002060"/>
                </a:solidFill>
              </a:rPr>
              <a:t>per rectum</a:t>
            </a:r>
            <a:r>
              <a:rPr lang="ro-RO" sz="2100" dirty="0">
                <a:solidFill>
                  <a:srgbClr val="002060"/>
                </a:solidFill>
              </a:rPr>
              <a:t>), или ректально. </a:t>
            </a:r>
          </a:p>
          <a:p>
            <a:pPr marL="431800" lvl="1" indent="-342900">
              <a:buFont typeface="Arial" pitchFamily="34" charset="0"/>
              <a:buChar char="•"/>
            </a:pPr>
            <a:r>
              <a:rPr lang="ro-RO" sz="2000" b="1" dirty="0">
                <a:solidFill>
                  <a:srgbClr val="002060"/>
                </a:solidFill>
              </a:rPr>
              <a:t>Парентеральный путь</a:t>
            </a:r>
            <a:r>
              <a:rPr lang="ro-RO" sz="2000" dirty="0">
                <a:solidFill>
                  <a:srgbClr val="002060"/>
                </a:solidFill>
              </a:rPr>
              <a:t> – это различные виды инъекций.</a:t>
            </a:r>
            <a:endParaRPr lang="ru-RU" sz="1600" dirty="0">
              <a:solidFill>
                <a:srgbClr val="002060"/>
              </a:solidFill>
            </a:endParaRPr>
          </a:p>
          <a:p>
            <a:pPr marL="358775" lvl="1" indent="-269875"/>
            <a:endParaRPr lang="ru-RU" sz="2100" dirty="0">
              <a:solidFill>
                <a:srgbClr val="002060"/>
              </a:solidFill>
            </a:endParaRPr>
          </a:p>
        </p:txBody>
      </p:sp>
      <p:sp>
        <p:nvSpPr>
          <p:cNvPr id="5" name="Номер слайда 4"/>
          <p:cNvSpPr>
            <a:spLocks noGrp="1"/>
          </p:cNvSpPr>
          <p:nvPr>
            <p:ph type="sldNum" sz="quarter" idx="12"/>
          </p:nvPr>
        </p:nvSpPr>
        <p:spPr/>
        <p:txBody>
          <a:bodyPr/>
          <a:lstStyle/>
          <a:p>
            <a:fld id="{B19B0651-EE4F-4900-A07F-96A6BFA9D0F0}" type="slidenum">
              <a:rPr lang="ru-RU" smtClean="0"/>
              <a:pPr/>
              <a:t>23</a:t>
            </a:fld>
            <a:endParaRPr lang="ru-RU"/>
          </a:p>
        </p:txBody>
      </p:sp>
      <p:sp>
        <p:nvSpPr>
          <p:cNvPr id="6" name="Нижний колонтитул 5"/>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408542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pPr lvl="0"/>
            <a:r>
              <a:rPr lang="en-US" sz="3300" b="1" dirty="0">
                <a:solidFill>
                  <a:srgbClr val="FF0000"/>
                </a:solidFill>
              </a:rPr>
              <a:t/>
            </a:r>
            <a:br>
              <a:rPr lang="en-US" sz="3300" b="1" dirty="0">
                <a:solidFill>
                  <a:srgbClr val="FF0000"/>
                </a:solidFill>
              </a:rPr>
            </a:br>
            <a:r>
              <a:rPr lang="en-US" sz="3300" b="1" dirty="0">
                <a:solidFill>
                  <a:srgbClr val="FF0000"/>
                </a:solidFill>
              </a:rPr>
              <a:t>3. </a:t>
            </a:r>
            <a:r>
              <a:rPr lang="ro-RO" sz="3300" b="1" dirty="0">
                <a:solidFill>
                  <a:srgbClr val="FF0000"/>
                </a:solidFill>
              </a:rPr>
              <a:t>În funcție de starea de agregare:</a:t>
            </a:r>
            <a:r>
              <a:rPr lang="ru-RU" dirty="0"/>
              <a:t/>
            </a:r>
            <a:br>
              <a:rPr lang="ru-RU" dirty="0"/>
            </a:br>
            <a:endParaRPr lang="ru-RU"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219975090"/>
              </p:ext>
            </p:extLst>
          </p:nvPr>
        </p:nvGraphicFramePr>
        <p:xfrm>
          <a:off x="457200" y="692150"/>
          <a:ext cx="8229600" cy="54340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омер слайда 3"/>
          <p:cNvSpPr>
            <a:spLocks noGrp="1"/>
          </p:cNvSpPr>
          <p:nvPr>
            <p:ph type="sldNum" sz="quarter" idx="12"/>
          </p:nvPr>
        </p:nvSpPr>
        <p:spPr/>
        <p:txBody>
          <a:bodyPr/>
          <a:lstStyle/>
          <a:p>
            <a:fld id="{B19B0651-EE4F-4900-A07F-96A6BFA9D0F0}" type="slidenum">
              <a:rPr lang="ru-RU" smtClean="0"/>
              <a:pPr/>
              <a:t>24</a:t>
            </a:fld>
            <a:endParaRPr lang="ru-RU"/>
          </a:p>
        </p:txBody>
      </p:sp>
      <p:sp>
        <p:nvSpPr>
          <p:cNvPr id="3" name="Нижний колонтитул 2"/>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386332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8614"/>
            <a:ext cx="8229600" cy="562074"/>
          </a:xfrm>
        </p:spPr>
        <p:txBody>
          <a:bodyPr>
            <a:normAutofit/>
          </a:bodyPr>
          <a:lstStyle/>
          <a:p>
            <a:r>
              <a:rPr lang="ro-MO" sz="2600" b="1" u="sng" dirty="0">
                <a:solidFill>
                  <a:srgbClr val="FF0000"/>
                </a:solidFill>
              </a:rPr>
              <a:t>S</a:t>
            </a:r>
            <a:r>
              <a:rPr lang="en-US" sz="2600" b="1" u="sng" dirty="0" err="1">
                <a:solidFill>
                  <a:srgbClr val="FF0000"/>
                </a:solidFill>
              </a:rPr>
              <a:t>olide</a:t>
            </a:r>
            <a:r>
              <a:rPr lang="ro-MO" sz="2600" b="1" u="sng" dirty="0">
                <a:solidFill>
                  <a:srgbClr val="FF0000"/>
                </a:solidFill>
              </a:rPr>
              <a:t>: </a:t>
            </a:r>
            <a:endParaRPr lang="ru-RU" sz="2600" b="1" u="sng" dirty="0">
              <a:solidFill>
                <a:srgbClr val="FF0000"/>
              </a:solidFill>
            </a:endParaRPr>
          </a:p>
        </p:txBody>
      </p:sp>
      <p:sp>
        <p:nvSpPr>
          <p:cNvPr id="3" name="Объект 2"/>
          <p:cNvSpPr>
            <a:spLocks noGrp="1"/>
          </p:cNvSpPr>
          <p:nvPr>
            <p:ph idx="1"/>
          </p:nvPr>
        </p:nvSpPr>
        <p:spPr>
          <a:xfrm>
            <a:off x="179512" y="548680"/>
            <a:ext cx="8856984" cy="6048672"/>
          </a:xfrm>
        </p:spPr>
        <p:txBody>
          <a:bodyPr>
            <a:noAutofit/>
          </a:bodyPr>
          <a:lstStyle/>
          <a:p>
            <a:pPr marL="0" lvl="0" indent="0">
              <a:buNone/>
            </a:pPr>
            <a:r>
              <a:rPr lang="ro-RO" sz="2000" b="1" u="sng" dirty="0">
                <a:solidFill>
                  <a:srgbClr val="002060"/>
                </a:solidFill>
                <a:effectLst>
                  <a:outerShdw blurRad="38100" dist="38100" dir="2700000" algn="tl">
                    <a:srgbClr val="000000">
                      <a:alpha val="43137"/>
                    </a:srgbClr>
                  </a:outerShdw>
                </a:effectLst>
              </a:rPr>
              <a:t>1. Pulberi</a:t>
            </a:r>
            <a:r>
              <a:rPr lang="ro-RO" sz="2000" b="1" dirty="0">
                <a:solidFill>
                  <a:srgbClr val="002060"/>
                </a:solidFill>
                <a:effectLst>
                  <a:outerShdw blurRad="38100" dist="38100" dir="2700000" algn="tl">
                    <a:srgbClr val="000000">
                      <a:alpha val="43137"/>
                    </a:srgbClr>
                  </a:outerShdw>
                </a:effectLst>
              </a:rPr>
              <a:t> -</a:t>
            </a:r>
            <a:r>
              <a:rPr lang="ro-RO" sz="2000" dirty="0">
                <a:solidFill>
                  <a:srgbClr val="002060"/>
                </a:solidFill>
              </a:rPr>
              <a:t> </a:t>
            </a:r>
            <a:r>
              <a:rPr lang="ro-RO" sz="2000" b="1" dirty="0">
                <a:solidFill>
                  <a:srgbClr val="002060"/>
                </a:solidFill>
              </a:rPr>
              <a:t>obținute prin fragmentarea fină a medicamentului </a:t>
            </a:r>
          </a:p>
          <a:p>
            <a:pPr lvl="0"/>
            <a:r>
              <a:rPr lang="ro-RO" sz="2000" b="1" dirty="0">
                <a:solidFill>
                  <a:srgbClr val="C00000"/>
                </a:solidFill>
              </a:rPr>
              <a:t>Avantaje: </a:t>
            </a:r>
            <a:r>
              <a:rPr lang="ro-RO" sz="2000" dirty="0"/>
              <a:t>suprafață mare de contact; permit amestecul omogen</a:t>
            </a:r>
            <a:endParaRPr lang="ro-MO" sz="2000" dirty="0"/>
          </a:p>
          <a:p>
            <a:pPr lvl="0"/>
            <a:r>
              <a:rPr lang="ro-RO" sz="2000" b="1" dirty="0"/>
              <a:t>Dezavantaje: </a:t>
            </a:r>
            <a:r>
              <a:rPr lang="ro-RO" sz="2000" dirty="0"/>
              <a:t>conservare dificilă; la administrarea nu se poate evita gustul neplăcut; nu se pot administra substanțe higroscopice (rețin multă apă).</a:t>
            </a:r>
            <a:endParaRPr lang="ru-RU" sz="2000" dirty="0"/>
          </a:p>
          <a:p>
            <a:pPr marL="457200" lvl="1" indent="0">
              <a:buNone/>
            </a:pPr>
            <a:endParaRPr lang="ro-RO" sz="2000" dirty="0"/>
          </a:p>
          <a:p>
            <a:pPr marL="457200" lvl="1" indent="0">
              <a:buNone/>
            </a:pPr>
            <a:r>
              <a:rPr lang="ro-RO" sz="2000" b="1" dirty="0"/>
              <a:t>Clasificare: </a:t>
            </a:r>
            <a:endParaRPr lang="ru-RU" sz="2000" b="1" dirty="0"/>
          </a:p>
          <a:p>
            <a:pPr marL="179388" lvl="2" indent="-179388"/>
            <a:r>
              <a:rPr lang="ro-RO" sz="2000" b="1" dirty="0">
                <a:solidFill>
                  <a:srgbClr val="C00000"/>
                </a:solidFill>
              </a:rPr>
              <a:t>În funcție de compoziție: </a:t>
            </a:r>
            <a:endParaRPr lang="ru-RU" sz="2000" b="1" dirty="0">
              <a:solidFill>
                <a:srgbClr val="C00000"/>
              </a:solidFill>
            </a:endParaRPr>
          </a:p>
          <a:p>
            <a:pPr marL="179388" lvl="3" indent="179388"/>
            <a:r>
              <a:rPr lang="ro-RO" dirty="0"/>
              <a:t>Simple </a:t>
            </a:r>
            <a:endParaRPr lang="ru-RU" dirty="0"/>
          </a:p>
          <a:p>
            <a:pPr marL="179388" lvl="3" indent="179388"/>
            <a:r>
              <a:rPr lang="ro-RO" dirty="0"/>
              <a:t>Compuse</a:t>
            </a:r>
          </a:p>
          <a:p>
            <a:pPr marL="179388" lvl="3" indent="179388"/>
            <a:r>
              <a:rPr lang="ro-RO" b="1" dirty="0">
                <a:highlight>
                  <a:srgbClr val="FFFF00"/>
                </a:highlight>
              </a:rPr>
              <a:t>Sarcina nr. 2.  Prezentați a câte 3 </a:t>
            </a:r>
            <a:r>
              <a:rPr lang="en-US" b="1" dirty="0" smtClean="0">
                <a:highlight>
                  <a:srgbClr val="FFFF00"/>
                </a:highlight>
              </a:rPr>
              <a:t>e</a:t>
            </a:r>
            <a:r>
              <a:rPr lang="ro-RO" b="1" dirty="0" smtClean="0">
                <a:highlight>
                  <a:srgbClr val="FFFF00"/>
                </a:highlight>
              </a:rPr>
              <a:t>xemple </a:t>
            </a:r>
            <a:r>
              <a:rPr lang="ro-RO" b="1" dirty="0">
                <a:highlight>
                  <a:srgbClr val="FFFF00"/>
                </a:highlight>
              </a:rPr>
              <a:t>de pulberi simple și pulberi compuse. Termen – </a:t>
            </a:r>
            <a:r>
              <a:rPr lang="ro-RO" b="1" dirty="0" smtClean="0">
                <a:highlight>
                  <a:srgbClr val="FFFF00"/>
                </a:highlight>
              </a:rPr>
              <a:t>20 </a:t>
            </a:r>
            <a:r>
              <a:rPr lang="ro-RO" b="1" dirty="0">
                <a:highlight>
                  <a:srgbClr val="FFFF00"/>
                </a:highlight>
              </a:rPr>
              <a:t>februarie</a:t>
            </a:r>
            <a:endParaRPr lang="ru-RU" b="1" dirty="0">
              <a:highlight>
                <a:srgbClr val="FFFF00"/>
              </a:highlight>
            </a:endParaRPr>
          </a:p>
          <a:p>
            <a:pPr marL="179388" lvl="2" indent="-179388"/>
            <a:r>
              <a:rPr lang="ro-RO" sz="2000" b="1" dirty="0">
                <a:solidFill>
                  <a:srgbClr val="C00000"/>
                </a:solidFill>
              </a:rPr>
              <a:t>În funcție de origine:</a:t>
            </a:r>
            <a:endParaRPr lang="ru-RU" sz="2000" b="1" dirty="0">
              <a:solidFill>
                <a:srgbClr val="C00000"/>
              </a:solidFill>
            </a:endParaRPr>
          </a:p>
          <a:p>
            <a:pPr marL="0" lvl="0" indent="0">
              <a:buNone/>
            </a:pPr>
            <a:r>
              <a:rPr lang="ro-RO" sz="2000" dirty="0"/>
              <a:t>    - Naturale:</a:t>
            </a:r>
            <a:endParaRPr lang="ru-RU" sz="2000" dirty="0"/>
          </a:p>
          <a:p>
            <a:pPr lvl="1"/>
            <a:r>
              <a:rPr lang="ro-RO" sz="2000" dirty="0"/>
              <a:t>Vegetale – </a:t>
            </a:r>
            <a:r>
              <a:rPr lang="ro-RO" sz="2000" b="1" i="1" dirty="0"/>
              <a:t>specii</a:t>
            </a:r>
            <a:endParaRPr lang="ru-RU" sz="2000" dirty="0"/>
          </a:p>
          <a:p>
            <a:pPr lvl="1"/>
            <a:r>
              <a:rPr lang="ro-RO" sz="2000" dirty="0"/>
              <a:t>Animale – </a:t>
            </a:r>
            <a:r>
              <a:rPr lang="ro-RO" sz="2000" b="1" i="1" dirty="0"/>
              <a:t>pulberi de organ </a:t>
            </a:r>
            <a:r>
              <a:rPr lang="ro-RO" sz="2000" dirty="0"/>
              <a:t>(hipofiză, tiroidă)</a:t>
            </a:r>
            <a:endParaRPr lang="ru-RU" sz="2000" dirty="0"/>
          </a:p>
          <a:p>
            <a:pPr lvl="1"/>
            <a:r>
              <a:rPr lang="ro-RO" sz="2000" dirty="0"/>
              <a:t>Minerale – </a:t>
            </a:r>
            <a:r>
              <a:rPr lang="ro-RO" sz="2000" b="1" i="1" dirty="0"/>
              <a:t>săruri </a:t>
            </a:r>
            <a:r>
              <a:rPr lang="ro-RO" sz="2000" dirty="0"/>
              <a:t>(NaHCO</a:t>
            </a:r>
            <a:r>
              <a:rPr lang="ro-RO" sz="2000" baseline="-25000" dirty="0"/>
              <a:t>3</a:t>
            </a:r>
            <a:r>
              <a:rPr lang="ro-RO" sz="2000" dirty="0"/>
              <a:t>, CaCO</a:t>
            </a:r>
            <a:r>
              <a:rPr lang="ro-RO" sz="2000" baseline="-25000" dirty="0"/>
              <a:t>3</a:t>
            </a:r>
            <a:r>
              <a:rPr lang="ro-RO" sz="2000" dirty="0"/>
              <a:t>, etc.)</a:t>
            </a:r>
            <a:endParaRPr lang="ru-RU" sz="2000" dirty="0"/>
          </a:p>
          <a:p>
            <a:pPr marL="0" lvl="0" indent="0">
              <a:buNone/>
            </a:pPr>
            <a:r>
              <a:rPr lang="ro-RO" sz="2000" dirty="0"/>
              <a:t>     - Sintetice </a:t>
            </a:r>
            <a:endParaRPr lang="ru-RU" sz="20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25</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1154323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Autofit/>
          </a:bodyPr>
          <a:lstStyle/>
          <a:p>
            <a:r>
              <a:rPr lang="ro-MO" sz="2600" b="1" dirty="0">
                <a:solidFill>
                  <a:srgbClr val="C00000"/>
                </a:solidFill>
              </a:rPr>
              <a:t>Clasificarea pulberilor</a:t>
            </a:r>
            <a:endParaRPr lang="ru-RU" sz="2600" b="1" dirty="0">
              <a:solidFill>
                <a:srgbClr val="C00000"/>
              </a:solidFill>
            </a:endParaRPr>
          </a:p>
        </p:txBody>
      </p:sp>
      <p:sp>
        <p:nvSpPr>
          <p:cNvPr id="3" name="Объект 2"/>
          <p:cNvSpPr>
            <a:spLocks noGrp="1"/>
          </p:cNvSpPr>
          <p:nvPr>
            <p:ph idx="1"/>
          </p:nvPr>
        </p:nvSpPr>
        <p:spPr>
          <a:xfrm>
            <a:off x="457200" y="1412776"/>
            <a:ext cx="8229600" cy="4713387"/>
          </a:xfrm>
        </p:spPr>
        <p:txBody>
          <a:bodyPr>
            <a:normAutofit fontScale="92500" lnSpcReduction="10000"/>
          </a:bodyPr>
          <a:lstStyle/>
          <a:p>
            <a:pPr marL="268288" lvl="2" indent="-268288"/>
            <a:r>
              <a:rPr lang="ro-RO" sz="2200" b="1" dirty="0">
                <a:solidFill>
                  <a:srgbClr val="C00000"/>
                </a:solidFill>
              </a:rPr>
              <a:t>În funcție de dozarea formei de prezentare: </a:t>
            </a:r>
            <a:endParaRPr lang="ru-RU" sz="2200" b="1" dirty="0">
              <a:solidFill>
                <a:srgbClr val="C00000"/>
              </a:solidFill>
            </a:endParaRPr>
          </a:p>
          <a:p>
            <a:pPr marL="0" lvl="0" indent="0">
              <a:buNone/>
            </a:pPr>
            <a:r>
              <a:rPr lang="ro-RO" sz="2200" dirty="0"/>
              <a:t>     - Nedivizate – pulberi la borcan cu o linguriță sau unitate de măsură</a:t>
            </a:r>
            <a:endParaRPr lang="ru-RU" sz="2200" dirty="0"/>
          </a:p>
          <a:p>
            <a:pPr marL="0" lvl="0" indent="0">
              <a:buNone/>
            </a:pPr>
            <a:r>
              <a:rPr lang="ro-RO" sz="2200" dirty="0"/>
              <a:t>     - Divizate: </a:t>
            </a:r>
            <a:endParaRPr lang="ru-RU" sz="2200" dirty="0"/>
          </a:p>
          <a:p>
            <a:pPr lvl="1"/>
            <a:r>
              <a:rPr lang="ro-RO" sz="2200" dirty="0"/>
              <a:t>Plicuri (SMECTA) – minim 200mg</a:t>
            </a:r>
            <a:endParaRPr lang="ru-RU" sz="2200" dirty="0"/>
          </a:p>
          <a:p>
            <a:pPr lvl="1"/>
            <a:r>
              <a:rPr lang="ro-RO" sz="2200" dirty="0"/>
              <a:t>Capsule</a:t>
            </a:r>
            <a:endParaRPr lang="ro-MD" sz="2200" dirty="0"/>
          </a:p>
          <a:p>
            <a:pPr marL="268288" lvl="2" indent="-268288"/>
            <a:r>
              <a:rPr lang="ro-RO" sz="2200" b="1" dirty="0">
                <a:solidFill>
                  <a:srgbClr val="C00000"/>
                </a:solidFill>
              </a:rPr>
              <a:t>În funcție de organul țintă:</a:t>
            </a:r>
            <a:endParaRPr lang="ru-RU" sz="2200" b="1" dirty="0">
              <a:solidFill>
                <a:srgbClr val="C00000"/>
              </a:solidFill>
            </a:endParaRPr>
          </a:p>
          <a:p>
            <a:pPr marL="0" lvl="0" indent="0">
              <a:buNone/>
            </a:pPr>
            <a:r>
              <a:rPr lang="ro-RO" sz="2200" dirty="0"/>
              <a:t>- Uz intern</a:t>
            </a:r>
            <a:endParaRPr lang="ru-RU" sz="2200" dirty="0"/>
          </a:p>
          <a:p>
            <a:pPr marL="0" lvl="0" indent="0">
              <a:buNone/>
            </a:pPr>
            <a:r>
              <a:rPr lang="ro-RO" sz="2200" dirty="0"/>
              <a:t> - Uz extern: </a:t>
            </a:r>
            <a:endParaRPr lang="ru-RU" sz="2200" dirty="0"/>
          </a:p>
          <a:p>
            <a:pPr marL="0" indent="0" algn="just">
              <a:buNone/>
            </a:pPr>
            <a:r>
              <a:rPr lang="ro-MD" b="1" dirty="0">
                <a:highlight>
                  <a:srgbClr val="FFFF00"/>
                </a:highlight>
              </a:rPr>
              <a:t>Sarcina nr. 3. Prezentați a câte 3 exemple de pulberi nedivizate, pulberi divizate, pulberi de uz intern și pulberi de uz extern. Termen – </a:t>
            </a:r>
            <a:r>
              <a:rPr lang="ro-MD" b="1" dirty="0" smtClean="0">
                <a:highlight>
                  <a:srgbClr val="FFFF00"/>
                </a:highlight>
              </a:rPr>
              <a:t>20 </a:t>
            </a:r>
            <a:r>
              <a:rPr lang="ro-MD" b="1" dirty="0">
                <a:highlight>
                  <a:srgbClr val="FFFF00"/>
                </a:highlight>
              </a:rPr>
              <a:t>februarie</a:t>
            </a:r>
            <a:endParaRPr lang="ro-RO" b="1" dirty="0">
              <a:highlight>
                <a:srgbClr val="FFFF00"/>
              </a:highlight>
            </a:endParaRPr>
          </a:p>
          <a:p>
            <a:pPr marL="0" indent="0">
              <a:buNone/>
            </a:pP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26</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2945123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8614"/>
            <a:ext cx="8229600" cy="562074"/>
          </a:xfrm>
        </p:spPr>
        <p:txBody>
          <a:bodyPr>
            <a:normAutofit/>
          </a:bodyPr>
          <a:lstStyle/>
          <a:p>
            <a:r>
              <a:rPr lang="ro-MO" sz="2600" b="1" u="sng" dirty="0">
                <a:solidFill>
                  <a:srgbClr val="FF0000"/>
                </a:solidFill>
              </a:rPr>
              <a:t>S</a:t>
            </a:r>
            <a:r>
              <a:rPr lang="en-US" sz="2600" b="1" u="sng" dirty="0" err="1">
                <a:solidFill>
                  <a:srgbClr val="FF0000"/>
                </a:solidFill>
              </a:rPr>
              <a:t>olide</a:t>
            </a:r>
            <a:r>
              <a:rPr lang="ro-MO" sz="2600" b="1" u="sng" dirty="0">
                <a:solidFill>
                  <a:srgbClr val="FF0000"/>
                </a:solidFill>
              </a:rPr>
              <a:t>: </a:t>
            </a:r>
            <a:endParaRPr lang="ru-RU" sz="2600" b="1" u="sng" dirty="0">
              <a:solidFill>
                <a:srgbClr val="FF0000"/>
              </a:solidFill>
            </a:endParaRPr>
          </a:p>
        </p:txBody>
      </p:sp>
      <p:sp>
        <p:nvSpPr>
          <p:cNvPr id="3" name="Объект 2"/>
          <p:cNvSpPr>
            <a:spLocks noGrp="1"/>
          </p:cNvSpPr>
          <p:nvPr>
            <p:ph idx="1"/>
          </p:nvPr>
        </p:nvSpPr>
        <p:spPr>
          <a:xfrm>
            <a:off x="179512" y="548680"/>
            <a:ext cx="8856984" cy="6048672"/>
          </a:xfrm>
        </p:spPr>
        <p:txBody>
          <a:bodyPr>
            <a:noAutofit/>
          </a:bodyPr>
          <a:lstStyle/>
          <a:p>
            <a:pPr lvl="0" algn="just"/>
            <a:r>
              <a:rPr lang="ro-RO" b="1" u="sng" dirty="0">
                <a:solidFill>
                  <a:srgbClr val="002060"/>
                </a:solidFill>
                <a:effectLst>
                  <a:outerShdw blurRad="38100" dist="38100" dir="2700000" algn="tl">
                    <a:srgbClr val="000000">
                      <a:alpha val="43137"/>
                    </a:srgbClr>
                  </a:outerShdw>
                </a:effectLst>
              </a:rPr>
              <a:t>2.</a:t>
            </a:r>
            <a:r>
              <a:rPr lang="ro-RO" sz="2000" b="1" u="sng" dirty="0">
                <a:solidFill>
                  <a:srgbClr val="002060"/>
                </a:solidFill>
                <a:effectLst>
                  <a:outerShdw blurRad="38100" dist="38100" dir="2700000" algn="tl">
                    <a:srgbClr val="000000">
                      <a:alpha val="43137"/>
                    </a:srgbClr>
                  </a:outerShdw>
                </a:effectLst>
              </a:rPr>
              <a:t> </a:t>
            </a:r>
            <a:r>
              <a:rPr lang="ro-RO" b="1" i="1" u="sng" dirty="0">
                <a:effectLst>
                  <a:outerShdw blurRad="38100" dist="38100" dir="2700000" algn="tl">
                    <a:srgbClr val="000000">
                      <a:alpha val="43137"/>
                    </a:srgbClr>
                  </a:outerShdw>
                </a:effectLst>
              </a:rPr>
              <a:t>Capsule</a:t>
            </a:r>
            <a:r>
              <a:rPr lang="ro-RO" dirty="0"/>
              <a:t> - invelișuri pentru pulberi, dar la care se pot adăuga lichide, substanțe higroscopice.</a:t>
            </a:r>
          </a:p>
          <a:p>
            <a:pPr lvl="0" algn="ctr"/>
            <a:r>
              <a:rPr lang="ro-RO" b="1" dirty="0">
                <a:solidFill>
                  <a:srgbClr val="C00000"/>
                </a:solidFill>
              </a:rPr>
              <a:t>Clasificarea:</a:t>
            </a:r>
            <a:r>
              <a:rPr lang="ro-RO" dirty="0"/>
              <a:t> </a:t>
            </a:r>
            <a:endParaRPr lang="ru-RU" sz="2400" dirty="0"/>
          </a:p>
          <a:p>
            <a:pPr lvl="1" algn="just"/>
            <a:r>
              <a:rPr lang="ro-RO" dirty="0"/>
              <a:t>Amilacee (</a:t>
            </a:r>
            <a:r>
              <a:rPr lang="en-US" dirty="0"/>
              <a:t>Care </a:t>
            </a:r>
            <a:r>
              <a:rPr lang="en-US" dirty="0" err="1"/>
              <a:t>conține</a:t>
            </a:r>
            <a:r>
              <a:rPr lang="en-US" dirty="0"/>
              <a:t> </a:t>
            </a:r>
            <a:r>
              <a:rPr lang="en-US" dirty="0" err="1"/>
              <a:t>sau</a:t>
            </a:r>
            <a:r>
              <a:rPr lang="en-US" dirty="0"/>
              <a:t> care </a:t>
            </a:r>
            <a:r>
              <a:rPr lang="en-US" dirty="0" err="1"/>
              <a:t>este</a:t>
            </a:r>
            <a:r>
              <a:rPr lang="en-US" dirty="0"/>
              <a:t> </a:t>
            </a:r>
            <a:r>
              <a:rPr lang="en-US" dirty="0" err="1"/>
              <a:t>constituit</a:t>
            </a:r>
            <a:r>
              <a:rPr lang="en-US" dirty="0"/>
              <a:t> din </a:t>
            </a:r>
            <a:r>
              <a:rPr lang="en-US" dirty="0" err="1"/>
              <a:t>amidon</a:t>
            </a:r>
            <a:r>
              <a:rPr lang="ro-RO" dirty="0"/>
              <a:t>)</a:t>
            </a:r>
          </a:p>
          <a:p>
            <a:pPr marL="457200" lvl="1" indent="0" algn="just">
              <a:buNone/>
            </a:pPr>
            <a:endParaRPr lang="ru-RU" sz="2000" dirty="0"/>
          </a:p>
          <a:p>
            <a:pPr lvl="1"/>
            <a:r>
              <a:rPr lang="ro-RO" dirty="0"/>
              <a:t>Gelatinoase: </a:t>
            </a:r>
            <a:endParaRPr lang="ru-RU" sz="2000" dirty="0"/>
          </a:p>
          <a:p>
            <a:pPr lvl="2"/>
            <a:r>
              <a:rPr lang="ro-RO" dirty="0"/>
              <a:t>Operculate – 2 cilindri cu capete rotunjite</a:t>
            </a:r>
            <a:r>
              <a:rPr lang="ru-RU" dirty="0"/>
              <a:t> (</a:t>
            </a:r>
            <a:r>
              <a:rPr lang="ru-RU" sz="2000" b="0" i="0" dirty="0">
                <a:solidFill>
                  <a:srgbClr val="0033CC"/>
                </a:solidFill>
                <a:effectLst/>
                <a:latin typeface="Arial" panose="020B0604020202020204" pitchFamily="34" charset="0"/>
              </a:rPr>
              <a:t>капсулы цилиндрической формы с полусферическими концами, состоящие из двух частей, которые входят одна в другую, не образуя зазоров</a:t>
            </a:r>
            <a:r>
              <a:rPr lang="ru-RU" dirty="0"/>
              <a:t>)</a:t>
            </a:r>
            <a:endParaRPr lang="ru-RU" sz="1800" dirty="0"/>
          </a:p>
          <a:p>
            <a:pPr lvl="2"/>
            <a:r>
              <a:rPr lang="ro-RO" dirty="0"/>
              <a:t>Perle – perete continuu</a:t>
            </a:r>
            <a:endParaRPr lang="ru-RU" sz="1800" dirty="0"/>
          </a:p>
          <a:p>
            <a:pPr marL="0" lvl="0" indent="0">
              <a:buNone/>
            </a:pPr>
            <a:endParaRPr lang="ru-RU" sz="20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27</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1860380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562074"/>
          </a:xfrm>
        </p:spPr>
        <p:txBody>
          <a:bodyPr>
            <a:normAutofit fontScale="90000"/>
          </a:bodyPr>
          <a:lstStyle/>
          <a:p>
            <a:r>
              <a:rPr lang="ro-MO" sz="3000" b="1" dirty="0">
                <a:solidFill>
                  <a:srgbClr val="C00000"/>
                </a:solidFill>
              </a:rPr>
              <a:t>Solide</a:t>
            </a:r>
            <a:r>
              <a:rPr lang="ro-MO" dirty="0"/>
              <a:t> </a:t>
            </a:r>
            <a:endParaRPr lang="ru-RU" dirty="0"/>
          </a:p>
        </p:txBody>
      </p:sp>
      <p:sp>
        <p:nvSpPr>
          <p:cNvPr id="3" name="Объект 2"/>
          <p:cNvSpPr>
            <a:spLocks noGrp="1"/>
          </p:cNvSpPr>
          <p:nvPr>
            <p:ph idx="1"/>
          </p:nvPr>
        </p:nvSpPr>
        <p:spPr>
          <a:xfrm>
            <a:off x="457200" y="548680"/>
            <a:ext cx="8507288" cy="5832648"/>
          </a:xfrm>
        </p:spPr>
        <p:txBody>
          <a:bodyPr>
            <a:normAutofit fontScale="92500" lnSpcReduction="20000"/>
          </a:bodyPr>
          <a:lstStyle/>
          <a:p>
            <a:pPr marL="0" lvl="0" indent="0" algn="just">
              <a:buNone/>
            </a:pPr>
            <a:r>
              <a:rPr lang="ro-RO" b="1" i="1" u="sng" dirty="0">
                <a:solidFill>
                  <a:srgbClr val="C00000"/>
                </a:solidFill>
              </a:rPr>
              <a:t>3. Pilule, comprimate, granule</a:t>
            </a:r>
            <a:r>
              <a:rPr lang="ro-RO" dirty="0"/>
              <a:t>: obținute prin modelare și presare, cu adaos de excipienți, acoperite sau nu, de înveliș</a:t>
            </a:r>
            <a:endParaRPr lang="ru-RU" sz="2400" dirty="0"/>
          </a:p>
          <a:p>
            <a:pPr lvl="1"/>
            <a:r>
              <a:rPr lang="ro-RO" dirty="0"/>
              <a:t> </a:t>
            </a:r>
            <a:r>
              <a:rPr lang="ro-RO" b="1" i="1" dirty="0">
                <a:solidFill>
                  <a:srgbClr val="C00000"/>
                </a:solidFill>
              </a:rPr>
              <a:t>Excipienți:</a:t>
            </a:r>
            <a:r>
              <a:rPr lang="ro-RO" b="1" dirty="0">
                <a:solidFill>
                  <a:srgbClr val="C00000"/>
                </a:solidFill>
              </a:rPr>
              <a:t> </a:t>
            </a:r>
            <a:r>
              <a:rPr lang="ro-RO" dirty="0"/>
              <a:t>substanță fără acțiune farmacologică (talc, cretă):</a:t>
            </a:r>
            <a:endParaRPr lang="ru-RU" sz="2000" dirty="0"/>
          </a:p>
          <a:p>
            <a:pPr marL="1255713" lvl="5" indent="-269875"/>
            <a:r>
              <a:rPr lang="ro-RO" dirty="0"/>
              <a:t>Volum</a:t>
            </a:r>
            <a:endParaRPr lang="ru-RU" sz="1600" dirty="0"/>
          </a:p>
          <a:p>
            <a:pPr marL="1255713" lvl="5" indent="-269875"/>
            <a:r>
              <a:rPr lang="ro-RO" dirty="0"/>
              <a:t>Dezagreganți (pentru </a:t>
            </a:r>
            <a:r>
              <a:rPr lang="ro-RO" b="1" dirty="0">
                <a:solidFill>
                  <a:srgbClr val="C00000"/>
                </a:solidFill>
              </a:rPr>
              <a:t>efervescență</a:t>
            </a:r>
            <a:r>
              <a:rPr lang="ro-RO" dirty="0"/>
              <a:t>  (выделение газов)= ac. citric, NaHCO</a:t>
            </a:r>
            <a:r>
              <a:rPr lang="ro-RO" baseline="-25000" dirty="0"/>
              <a:t>3</a:t>
            </a:r>
            <a:r>
              <a:rPr lang="ro-RO" dirty="0"/>
              <a:t>)</a:t>
            </a:r>
            <a:endParaRPr lang="ru-RU" sz="1600" dirty="0"/>
          </a:p>
          <a:p>
            <a:pPr marL="1255713" lvl="5" indent="-269875"/>
            <a:r>
              <a:rPr lang="ro-RO" dirty="0"/>
              <a:t>Edulcoranți </a:t>
            </a:r>
            <a:r>
              <a:rPr lang="ru-RU" dirty="0"/>
              <a:t>(подсластители) </a:t>
            </a:r>
            <a:r>
              <a:rPr lang="ro-RO" dirty="0"/>
              <a:t>și aromatizanți</a:t>
            </a:r>
            <a:endParaRPr lang="ru-RU" sz="1600" dirty="0"/>
          </a:p>
          <a:p>
            <a:pPr marL="1255713" lvl="5" indent="-269875"/>
            <a:r>
              <a:rPr lang="ro-RO" dirty="0"/>
              <a:t>Coloranți, etc.</a:t>
            </a:r>
            <a:endParaRPr lang="ru-RU" sz="1600" dirty="0"/>
          </a:p>
          <a:p>
            <a:pPr lvl="1"/>
            <a:r>
              <a:rPr lang="ro-RO" b="1" i="1" dirty="0">
                <a:solidFill>
                  <a:srgbClr val="C00000"/>
                </a:solidFill>
              </a:rPr>
              <a:t>Pilule</a:t>
            </a:r>
            <a:r>
              <a:rPr lang="ro-RO" dirty="0"/>
              <a:t> - formă farmaceutică obținută în farmacie (dezavantaj – dozare inexactă)</a:t>
            </a:r>
            <a:endParaRPr lang="ru-RU" sz="2000" dirty="0"/>
          </a:p>
          <a:p>
            <a:pPr lvl="1"/>
            <a:r>
              <a:rPr lang="ro-RO" b="1" i="1" dirty="0">
                <a:solidFill>
                  <a:srgbClr val="C00000"/>
                </a:solidFill>
              </a:rPr>
              <a:t>Comprimate</a:t>
            </a:r>
            <a:r>
              <a:rPr lang="ro-RO" dirty="0"/>
              <a:t> - formă farmaceutică obținută în industrie</a:t>
            </a:r>
          </a:p>
          <a:p>
            <a:pPr lvl="1" algn="just"/>
            <a:r>
              <a:rPr lang="ro-RO" b="1" i="1" dirty="0">
                <a:solidFill>
                  <a:srgbClr val="C00000"/>
                </a:solidFill>
              </a:rPr>
              <a:t>Granule</a:t>
            </a:r>
            <a:r>
              <a:rPr lang="ro-RO" dirty="0"/>
              <a:t> - formă farmaceutică obținută prin presare; au dimensiuni mici și mult zahăr; se folosesc în pediatrie, homeopatie</a:t>
            </a:r>
            <a:endParaRPr lang="ru-RU" dirty="0"/>
          </a:p>
          <a:p>
            <a:pPr lvl="1"/>
            <a:endParaRPr lang="ro-RO" dirty="0"/>
          </a:p>
          <a:p>
            <a:pPr lvl="1"/>
            <a:endParaRPr lang="ru-RU" sz="2000" dirty="0"/>
          </a:p>
          <a:p>
            <a:endParaRPr lang="ro-MO" dirty="0"/>
          </a:p>
          <a:p>
            <a:pPr marL="0" indent="0">
              <a:buNone/>
            </a:pP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28</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5014427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84"/>
            <a:ext cx="8229600" cy="562074"/>
          </a:xfrm>
        </p:spPr>
        <p:txBody>
          <a:bodyPr>
            <a:normAutofit fontScale="90000"/>
          </a:bodyPr>
          <a:lstStyle/>
          <a:p>
            <a:r>
              <a:rPr lang="ro-MO" sz="3000" b="1" dirty="0">
                <a:solidFill>
                  <a:srgbClr val="C00000"/>
                </a:solidFill>
              </a:rPr>
              <a:t>Comprimate</a:t>
            </a:r>
            <a:r>
              <a:rPr lang="ro-MO" dirty="0"/>
              <a:t> </a:t>
            </a:r>
            <a:endParaRPr lang="ru-RU" dirty="0"/>
          </a:p>
        </p:txBody>
      </p:sp>
      <p:sp>
        <p:nvSpPr>
          <p:cNvPr id="3" name="Объект 2"/>
          <p:cNvSpPr>
            <a:spLocks noGrp="1"/>
          </p:cNvSpPr>
          <p:nvPr>
            <p:ph idx="1"/>
          </p:nvPr>
        </p:nvSpPr>
        <p:spPr>
          <a:xfrm>
            <a:off x="457200" y="548680"/>
            <a:ext cx="8507288" cy="5577483"/>
          </a:xfrm>
        </p:spPr>
        <p:txBody>
          <a:bodyPr>
            <a:noAutofit/>
          </a:bodyPr>
          <a:lstStyle/>
          <a:p>
            <a:pPr marL="268288" lvl="5" indent="-179388"/>
            <a:r>
              <a:rPr lang="ro-RO" b="1" i="1" dirty="0">
                <a:solidFill>
                  <a:srgbClr val="C00000"/>
                </a:solidFill>
              </a:rPr>
              <a:t>Avantaje: </a:t>
            </a:r>
            <a:endParaRPr lang="ru-RU" b="1" dirty="0">
              <a:solidFill>
                <a:srgbClr val="C00000"/>
              </a:solidFill>
            </a:endParaRPr>
          </a:p>
          <a:p>
            <a:pPr lvl="1"/>
            <a:r>
              <a:rPr lang="ro-RO" sz="2000" dirty="0"/>
              <a:t>Dozare exactă; dimensiuni mici, costuri foarte mici</a:t>
            </a:r>
            <a:endParaRPr lang="ru-RU" sz="2000" dirty="0"/>
          </a:p>
          <a:p>
            <a:pPr lvl="1"/>
            <a:r>
              <a:rPr lang="ro-RO" sz="2000" dirty="0"/>
              <a:t>Pot fi realizate în diverse forme și culori; se pot inscripționa</a:t>
            </a:r>
            <a:endParaRPr lang="ru-RU" sz="2000" dirty="0"/>
          </a:p>
          <a:p>
            <a:pPr marL="268288" lvl="5" indent="-179388"/>
            <a:r>
              <a:rPr lang="ro-RO" b="1" i="1" dirty="0">
                <a:solidFill>
                  <a:srgbClr val="C00000"/>
                </a:solidFill>
              </a:rPr>
              <a:t>Dezavantaj:</a:t>
            </a:r>
            <a:r>
              <a:rPr lang="ro-RO" i="1" dirty="0"/>
              <a:t> </a:t>
            </a:r>
            <a:r>
              <a:rPr lang="ro-RO" dirty="0"/>
              <a:t>dozare standardizată</a:t>
            </a:r>
          </a:p>
          <a:p>
            <a:pPr marL="88900" lvl="5" indent="0">
              <a:buNone/>
            </a:pPr>
            <a:endParaRPr lang="ru-RU" dirty="0"/>
          </a:p>
          <a:p>
            <a:pPr lvl="5"/>
            <a:r>
              <a:rPr lang="ro-RO" sz="2400" b="1" i="1" dirty="0">
                <a:solidFill>
                  <a:srgbClr val="C00000"/>
                </a:solidFill>
              </a:rPr>
              <a:t>Tipuri de comprimate: </a:t>
            </a:r>
            <a:endParaRPr lang="ru-RU" sz="2400" b="1" dirty="0">
              <a:solidFill>
                <a:srgbClr val="C00000"/>
              </a:solidFill>
            </a:endParaRPr>
          </a:p>
          <a:p>
            <a:pPr lvl="1"/>
            <a:r>
              <a:rPr lang="ro-RO" sz="2000" i="1" dirty="0"/>
              <a:t> </a:t>
            </a:r>
            <a:r>
              <a:rPr lang="ro-RO" sz="2000" i="1" u="sng" dirty="0"/>
              <a:t>Drajeu</a:t>
            </a:r>
            <a:endParaRPr lang="ru-RU" sz="2000" dirty="0"/>
          </a:p>
          <a:p>
            <a:pPr lvl="1"/>
            <a:r>
              <a:rPr lang="ro-RO" sz="2000" i="1" u="sng" dirty="0"/>
              <a:t>Efervescente</a:t>
            </a:r>
            <a:endParaRPr lang="ru-RU" sz="2000" dirty="0"/>
          </a:p>
          <a:p>
            <a:pPr lvl="1"/>
            <a:r>
              <a:rPr lang="ro-RO" sz="2000" i="1" u="sng" dirty="0"/>
              <a:t>Administrare parenterală</a:t>
            </a:r>
            <a:r>
              <a:rPr lang="ro-RO" sz="2000" dirty="0"/>
              <a:t> (?)– prezente în sticle; se dizolvă cu soluția fiziologică sterilă</a:t>
            </a:r>
            <a:endParaRPr lang="ru-RU" sz="2000" dirty="0"/>
          </a:p>
          <a:p>
            <a:pPr lvl="1"/>
            <a:r>
              <a:rPr lang="ro-RO" sz="2000" i="1" u="sng" dirty="0"/>
              <a:t>Administrare externă</a:t>
            </a:r>
            <a:r>
              <a:rPr lang="ro-RO" sz="2000" dirty="0"/>
              <a:t> - Cloramina</a:t>
            </a:r>
            <a:endParaRPr lang="ru-RU" sz="2000" dirty="0"/>
          </a:p>
          <a:p>
            <a:pPr lvl="1"/>
            <a:r>
              <a:rPr lang="ro-RO" sz="2000" i="1" u="sng" dirty="0"/>
              <a:t>Administrare vaginală</a:t>
            </a:r>
            <a:endParaRPr lang="ru-RU" sz="2000" dirty="0"/>
          </a:p>
          <a:p>
            <a:pPr lvl="1"/>
            <a:r>
              <a:rPr lang="ro-RO" sz="2000" i="1" u="sng" dirty="0"/>
              <a:t>Administrare subcutanată (sub piele) </a:t>
            </a:r>
          </a:p>
          <a:p>
            <a:pPr lvl="1"/>
            <a:r>
              <a:rPr lang="ro-RO" sz="2000" i="1" u="sng" dirty="0"/>
              <a:t>Retard</a:t>
            </a:r>
            <a:r>
              <a:rPr lang="ro-RO" sz="2000" dirty="0"/>
              <a:t> – cu absorb</a:t>
            </a:r>
            <a:r>
              <a:rPr lang="ro-MD" sz="2000" dirty="0"/>
              <a:t>ț</a:t>
            </a:r>
            <a:r>
              <a:rPr lang="ro-RO" sz="2000" dirty="0"/>
              <a:t>ie întârziată prin poziționare în mozaic sau straturi a substanței active</a:t>
            </a:r>
            <a:endParaRPr lang="ru-RU" sz="2000" dirty="0"/>
          </a:p>
          <a:p>
            <a:pPr marL="0" lvl="0" indent="0" algn="just">
              <a:buNone/>
            </a:pPr>
            <a:endParaRPr lang="ro-MO" sz="2000" dirty="0"/>
          </a:p>
          <a:p>
            <a:pPr marL="0" indent="0">
              <a:buNone/>
            </a:pPr>
            <a:endParaRPr lang="ru-RU" sz="20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29</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921818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o-MO" b="1" dirty="0">
                <a:solidFill>
                  <a:srgbClr val="C00000"/>
                </a:solidFill>
              </a:rPr>
              <a:t>Terminologie </a:t>
            </a:r>
            <a:endParaRPr lang="ru-RU" b="1" dirty="0">
              <a:solidFill>
                <a:srgbClr val="C00000"/>
              </a:solidFill>
            </a:endParaRPr>
          </a:p>
        </p:txBody>
      </p:sp>
      <p:sp>
        <p:nvSpPr>
          <p:cNvPr id="3" name="Объект 2"/>
          <p:cNvSpPr>
            <a:spLocks noGrp="1"/>
          </p:cNvSpPr>
          <p:nvPr>
            <p:ph sz="half" idx="1"/>
          </p:nvPr>
        </p:nvSpPr>
        <p:spPr>
          <a:xfrm>
            <a:off x="107504" y="764704"/>
            <a:ext cx="8856984" cy="5976664"/>
          </a:xfrm>
        </p:spPr>
        <p:txBody>
          <a:bodyPr>
            <a:normAutofit fontScale="77500" lnSpcReduction="20000"/>
          </a:bodyPr>
          <a:lstStyle/>
          <a:p>
            <a:pPr lvl="0" algn="just"/>
            <a:r>
              <a:rPr lang="ro-RO" b="1" i="1" dirty="0"/>
              <a:t>remediu farmacologic</a:t>
            </a:r>
            <a:r>
              <a:rPr lang="ro-RO" i="1" dirty="0"/>
              <a:t> – </a:t>
            </a:r>
            <a:r>
              <a:rPr lang="ro-RO" dirty="0"/>
              <a:t>substanţa sau amestec de substanţe cu acţiunea farmacologică bine determinată, este obiectul cercetărilor </a:t>
            </a:r>
            <a:r>
              <a:rPr lang="ro-RO" i="1" dirty="0"/>
              <a:t>clinice.</a:t>
            </a:r>
            <a:endParaRPr lang="ru-RU" dirty="0"/>
          </a:p>
          <a:p>
            <a:pPr lvl="0" algn="just"/>
            <a:r>
              <a:rPr lang="ro-RO" b="1" i="1" dirty="0"/>
              <a:t>Remediu medicamentos</a:t>
            </a:r>
            <a:r>
              <a:rPr lang="ro-RO" i="1" dirty="0"/>
              <a:t> – </a:t>
            </a:r>
            <a:r>
              <a:rPr lang="ro-RO" dirty="0"/>
              <a:t>remediu farmacologic autorizat de organele respective pentru administrare în terapia, profilaxia sau diagnosticarea maladiilor la oameni şi animale.</a:t>
            </a:r>
            <a:endParaRPr lang="ru-RU" dirty="0"/>
          </a:p>
          <a:p>
            <a:pPr lvl="0" algn="just"/>
            <a:r>
              <a:rPr lang="ro-RO" b="1" i="1" dirty="0"/>
              <a:t>Remediu medicamentos toxic</a:t>
            </a:r>
            <a:r>
              <a:rPr lang="en-US" b="1" i="1" dirty="0"/>
              <a:t> (</a:t>
            </a:r>
            <a:r>
              <a:rPr lang="en-US" b="1" i="1" dirty="0" err="1"/>
              <a:t>venena</a:t>
            </a:r>
            <a:r>
              <a:rPr lang="en-US" b="1" i="1" dirty="0"/>
              <a:t>)</a:t>
            </a:r>
            <a:r>
              <a:rPr lang="ro-RO" i="1" dirty="0"/>
              <a:t> – </a:t>
            </a:r>
            <a:r>
              <a:rPr lang="ro-RO" dirty="0"/>
              <a:t>remediu ce acţionează farmacodinamic foarte energic asupra organismului în cantităţi mici, de ordinul miimilor (?) sau zecimilor de miimi (??) de gram. La supradozare poate provoca efecte toxice, iar în doze exagerate – moartea. </a:t>
            </a:r>
          </a:p>
          <a:p>
            <a:pPr lvl="0" algn="just"/>
            <a:r>
              <a:rPr lang="ro-RO" b="1" i="1" dirty="0"/>
              <a:t>Remediu medicamentos puternic activ</a:t>
            </a:r>
            <a:r>
              <a:rPr lang="en-US" b="1" i="1" dirty="0"/>
              <a:t> (</a:t>
            </a:r>
            <a:r>
              <a:rPr lang="en-US" b="1" i="1" dirty="0" err="1"/>
              <a:t>separanda</a:t>
            </a:r>
            <a:r>
              <a:rPr lang="en-US" b="1" i="1" dirty="0"/>
              <a:t>)</a:t>
            </a:r>
            <a:r>
              <a:rPr lang="ro-RO" i="1" dirty="0"/>
              <a:t> –</a:t>
            </a:r>
            <a:r>
              <a:rPr lang="ro-RO" dirty="0"/>
              <a:t> remediu ce exercită asupra organismului o acţiune farmacodinamică energică în cantităţi de ordinul sutelor sau zecilor părţi de gram, iar dacă depăşeşte doza maximă – poate cauza accidente grave.</a:t>
            </a:r>
            <a:endParaRPr lang="ru-RU" dirty="0"/>
          </a:p>
          <a:p>
            <a:pPr lvl="0" algn="just"/>
            <a:r>
              <a:rPr lang="ro-RO" b="1" i="1" dirty="0"/>
              <a:t>Remediu medicamentos anodin (</a:t>
            </a:r>
            <a:r>
              <a:rPr lang="vi-VN" dirty="0"/>
              <a:t>Fără importanță sau valoare; fără urmări</a:t>
            </a:r>
            <a:r>
              <a:rPr lang="ro-RO" b="1" i="1" dirty="0"/>
              <a:t>) (</a:t>
            </a:r>
            <a:r>
              <a:rPr lang="ru-RU" b="1" i="1" dirty="0">
                <a:solidFill>
                  <a:srgbClr val="002060"/>
                </a:solidFill>
              </a:rPr>
              <a:t>безвредный</a:t>
            </a:r>
            <a:r>
              <a:rPr lang="ro-RO" b="1" i="1" dirty="0"/>
              <a:t>) (adinamic) </a:t>
            </a:r>
            <a:r>
              <a:rPr lang="ro-RO" i="1" dirty="0"/>
              <a:t>–</a:t>
            </a:r>
            <a:r>
              <a:rPr lang="ro-RO" dirty="0"/>
              <a:t> remediu ce acţionează asupra organismului farmacodinamic în cantităţi mai mari, chiar de ordinul gramelor, fără a produce tulburări grave.</a:t>
            </a:r>
            <a:endParaRPr lang="ru-RU" dirty="0"/>
          </a:p>
          <a:p>
            <a:pPr lvl="0"/>
            <a:r>
              <a:rPr lang="ro-RO" b="1" i="1" dirty="0"/>
              <a:t>Remediu medicamentos cu acţiune stupefiantă </a:t>
            </a:r>
            <a:r>
              <a:rPr lang="ro-RO" i="1" dirty="0"/>
              <a:t>(stupefiant) –</a:t>
            </a:r>
            <a:r>
              <a:rPr lang="ro-RO" dirty="0"/>
              <a:t> remediu ce provoacă starea de   euforie a organismului, iar după administrare repetată poate provoca deprinderea, ducând la toxicomanie.</a:t>
            </a:r>
            <a:endParaRPr lang="ru-RU" dirty="0"/>
          </a:p>
          <a:p>
            <a:pPr lvl="0" algn="just"/>
            <a:endParaRPr lang="ru-RU" dirty="0"/>
          </a:p>
          <a:p>
            <a:pPr algn="just"/>
            <a:endParaRPr lang="ru-RU" dirty="0"/>
          </a:p>
        </p:txBody>
      </p:sp>
      <p:sp>
        <p:nvSpPr>
          <p:cNvPr id="5" name="Номер слайда 4"/>
          <p:cNvSpPr>
            <a:spLocks noGrp="1"/>
          </p:cNvSpPr>
          <p:nvPr>
            <p:ph type="sldNum" sz="quarter" idx="12"/>
          </p:nvPr>
        </p:nvSpPr>
        <p:spPr/>
        <p:txBody>
          <a:bodyPr/>
          <a:lstStyle/>
          <a:p>
            <a:fld id="{B19B0651-EE4F-4900-A07F-96A6BFA9D0F0}" type="slidenum">
              <a:rPr lang="ru-RU" smtClean="0"/>
              <a:pPr/>
              <a:t>3</a:t>
            </a:fld>
            <a:endParaRPr lang="ru-RU"/>
          </a:p>
        </p:txBody>
      </p:sp>
      <p:sp>
        <p:nvSpPr>
          <p:cNvPr id="4" name="Нижний колонтитул 3"/>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394174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8864" y="44624"/>
            <a:ext cx="8229600" cy="634082"/>
          </a:xfrm>
        </p:spPr>
        <p:txBody>
          <a:bodyPr>
            <a:normAutofit fontScale="90000"/>
          </a:bodyPr>
          <a:lstStyle/>
          <a:p>
            <a:pPr lvl="0"/>
            <a:r>
              <a:rPr lang="ro-RO" b="1" i="1" u="sng" dirty="0">
                <a:solidFill>
                  <a:srgbClr val="C00000"/>
                </a:solidFill>
              </a:rPr>
              <a:t/>
            </a:r>
            <a:br>
              <a:rPr lang="ro-RO" b="1" i="1" u="sng" dirty="0">
                <a:solidFill>
                  <a:srgbClr val="C00000"/>
                </a:solidFill>
              </a:rPr>
            </a:br>
            <a:r>
              <a:rPr lang="ro-RO" b="1" i="1" u="sng" dirty="0">
                <a:solidFill>
                  <a:srgbClr val="C00000"/>
                </a:solidFill>
              </a:rPr>
              <a:t>Alte forme solide</a:t>
            </a:r>
            <a:r>
              <a:rPr lang="ro-RO" b="1" u="sng" dirty="0">
                <a:solidFill>
                  <a:srgbClr val="C00000"/>
                </a:solidFill>
              </a:rPr>
              <a:t>:</a:t>
            </a:r>
            <a:r>
              <a:rPr lang="ro-RO" b="1" i="1" u="sng" dirty="0">
                <a:solidFill>
                  <a:srgbClr val="C00000"/>
                </a:solidFill>
              </a:rPr>
              <a:t> </a:t>
            </a:r>
            <a:r>
              <a:rPr lang="ru-RU" sz="3600" b="1" u="sng" dirty="0">
                <a:solidFill>
                  <a:srgbClr val="C00000"/>
                </a:solidFill>
              </a:rPr>
              <a:t/>
            </a:r>
            <a:br>
              <a:rPr lang="ru-RU" sz="3600" b="1" u="sng" dirty="0">
                <a:solidFill>
                  <a:srgbClr val="C00000"/>
                </a:solidFill>
              </a:rPr>
            </a:br>
            <a:endParaRPr lang="ru-RU" b="1" u="sng" dirty="0">
              <a:solidFill>
                <a:srgbClr val="C00000"/>
              </a:solidFill>
            </a:endParaRPr>
          </a:p>
        </p:txBody>
      </p:sp>
      <p:sp>
        <p:nvSpPr>
          <p:cNvPr id="3" name="Объект 2"/>
          <p:cNvSpPr>
            <a:spLocks noGrp="1"/>
          </p:cNvSpPr>
          <p:nvPr>
            <p:ph idx="1"/>
          </p:nvPr>
        </p:nvSpPr>
        <p:spPr>
          <a:xfrm>
            <a:off x="457200" y="764704"/>
            <a:ext cx="8363272" cy="5361459"/>
          </a:xfrm>
        </p:spPr>
        <p:txBody>
          <a:bodyPr>
            <a:normAutofit fontScale="62500" lnSpcReduction="20000"/>
          </a:bodyPr>
          <a:lstStyle/>
          <a:p>
            <a:pPr marL="268288" lvl="1" indent="-268288" algn="just"/>
            <a:r>
              <a:rPr lang="ro-RO" sz="3100" b="1" i="1" u="sng" dirty="0">
                <a:solidFill>
                  <a:srgbClr val="C00000"/>
                </a:solidFill>
              </a:rPr>
              <a:t>Pastile</a:t>
            </a:r>
            <a:r>
              <a:rPr lang="ro-RO" sz="3100" dirty="0"/>
              <a:t> – </a:t>
            </a:r>
            <a:r>
              <a:rPr lang="en-US" sz="3100" dirty="0"/>
              <a:t>de forma </a:t>
            </a:r>
            <a:r>
              <a:rPr lang="en-US" sz="3100" dirty="0" err="1"/>
              <a:t>unei</a:t>
            </a:r>
            <a:r>
              <a:rPr lang="en-US" sz="3100" dirty="0"/>
              <a:t> </a:t>
            </a:r>
            <a:r>
              <a:rPr lang="en-US" sz="3100" dirty="0" err="1"/>
              <a:t>tablete</a:t>
            </a:r>
            <a:r>
              <a:rPr lang="en-US" sz="3100" dirty="0"/>
              <a:t> </a:t>
            </a:r>
            <a:r>
              <a:rPr lang="en-US" sz="3100" dirty="0" err="1"/>
              <a:t>sau</a:t>
            </a:r>
            <a:r>
              <a:rPr lang="en-US" sz="3100" dirty="0"/>
              <a:t> a </a:t>
            </a:r>
            <a:r>
              <a:rPr lang="en-US" sz="3100" dirty="0" err="1"/>
              <a:t>unei</a:t>
            </a:r>
            <a:r>
              <a:rPr lang="en-US" sz="3100" dirty="0"/>
              <a:t> </a:t>
            </a:r>
            <a:r>
              <a:rPr lang="en-US" sz="3100" dirty="0" err="1"/>
              <a:t>bomboane</a:t>
            </a:r>
            <a:r>
              <a:rPr lang="en-US" sz="3100" dirty="0"/>
              <a:t> </a:t>
            </a:r>
            <a:r>
              <a:rPr lang="en-US" sz="3100" dirty="0" err="1"/>
              <a:t>rotunde</a:t>
            </a:r>
            <a:r>
              <a:rPr lang="ro-MO" sz="3100" dirty="0"/>
              <a:t>, </a:t>
            </a:r>
            <a:r>
              <a:rPr lang="ro-RO" sz="3100" dirty="0"/>
              <a:t>pentru supt, cu conținut crescut în zahăr</a:t>
            </a:r>
          </a:p>
          <a:p>
            <a:pPr marL="0" lvl="1" indent="0" algn="just">
              <a:buNone/>
            </a:pPr>
            <a:endParaRPr lang="ru-RU" sz="3100" dirty="0"/>
          </a:p>
          <a:p>
            <a:pPr marL="268288" lvl="1" indent="-268288" algn="just"/>
            <a:r>
              <a:rPr lang="ro-RO" sz="3100" b="1" i="1" u="sng" dirty="0">
                <a:solidFill>
                  <a:srgbClr val="C00000"/>
                </a:solidFill>
              </a:rPr>
              <a:t>Supozitoare</a:t>
            </a:r>
            <a:r>
              <a:rPr lang="ro-RO" sz="3100" dirty="0"/>
              <a:t> – pentru mucoase; excipient: unt de cacao; cele mai folosite: </a:t>
            </a:r>
            <a:endParaRPr lang="ru-RU" sz="3100" dirty="0"/>
          </a:p>
          <a:p>
            <a:pPr marL="538163" lvl="5" indent="-269875"/>
            <a:r>
              <a:rPr lang="ro-RO" sz="3100" dirty="0"/>
              <a:t>Rectale</a:t>
            </a:r>
            <a:endParaRPr lang="ru-RU" sz="3100" dirty="0"/>
          </a:p>
          <a:p>
            <a:pPr marL="538163" lvl="5" indent="-269875"/>
            <a:r>
              <a:rPr lang="ro-RO" sz="3100" dirty="0"/>
              <a:t>Intravaginale </a:t>
            </a:r>
          </a:p>
          <a:p>
            <a:pPr marL="268288" lvl="5" indent="-268288">
              <a:buNone/>
            </a:pPr>
            <a:r>
              <a:rPr lang="ro-MO" sz="3100" b="1" i="1" u="sng" dirty="0">
                <a:solidFill>
                  <a:srgbClr val="C00000"/>
                </a:solidFill>
              </a:rPr>
              <a:t>- </a:t>
            </a:r>
            <a:r>
              <a:rPr lang="ro-RO" sz="3100" b="1" i="1" u="sng" dirty="0">
                <a:solidFill>
                  <a:srgbClr val="C00000"/>
                </a:solidFill>
              </a:rPr>
              <a:t>Creioane</a:t>
            </a:r>
            <a:endParaRPr lang="ru-RU" sz="3100" b="1" u="sng" dirty="0">
              <a:solidFill>
                <a:srgbClr val="C00000"/>
              </a:solidFill>
            </a:endParaRPr>
          </a:p>
          <a:p>
            <a:pPr marL="447675" lvl="5" indent="-179388"/>
            <a:r>
              <a:rPr lang="ro-RO" sz="3100" dirty="0"/>
              <a:t>Nazale</a:t>
            </a:r>
            <a:endParaRPr lang="ru-RU" sz="3100" dirty="0"/>
          </a:p>
          <a:p>
            <a:pPr marL="447675" lvl="5" indent="-179388"/>
            <a:r>
              <a:rPr lang="ro-RO" sz="3100" dirty="0"/>
              <a:t>Hemostatice </a:t>
            </a:r>
            <a:r>
              <a:rPr lang="ru-RU" sz="3100" dirty="0"/>
              <a:t> кровоостанавливающие</a:t>
            </a:r>
            <a:r>
              <a:rPr lang="ro-MO" sz="3100" dirty="0"/>
              <a:t> </a:t>
            </a:r>
            <a:r>
              <a:rPr lang="ro-RO" sz="3100" dirty="0"/>
              <a:t>(CaSO</a:t>
            </a:r>
            <a:r>
              <a:rPr lang="ro-RO" sz="3100" baseline="-25000" dirty="0"/>
              <a:t>4</a:t>
            </a:r>
            <a:r>
              <a:rPr lang="ro-RO" sz="3100" dirty="0"/>
              <a:t>)</a:t>
            </a:r>
            <a:endParaRPr lang="ru-RU" sz="3100" dirty="0"/>
          </a:p>
          <a:p>
            <a:pPr marL="447675" lvl="5" indent="-179388"/>
            <a:r>
              <a:rPr lang="ro-RO" sz="3100" dirty="0"/>
              <a:t>Cu azotat de Ag – dezinfectant</a:t>
            </a:r>
          </a:p>
          <a:p>
            <a:pPr marL="447675" lvl="5" indent="-179388"/>
            <a:endParaRPr lang="ro-RO" sz="3100" dirty="0"/>
          </a:p>
          <a:p>
            <a:pPr marL="268287" lvl="5" indent="0" algn="just">
              <a:buNone/>
            </a:pPr>
            <a:endParaRPr lang="ru-RU" sz="3100" dirty="0"/>
          </a:p>
          <a:p>
            <a:pPr algn="just"/>
            <a:r>
              <a:rPr lang="ro-MD" b="1" dirty="0">
                <a:highlight>
                  <a:srgbClr val="FFFF00"/>
                </a:highlight>
              </a:rPr>
              <a:t>Sarcina nr. 4. prezentați a câte 3 exemple de comprimate efervescente, drageuri, comprimate retard sau prolongate, pastile. Termen – 27 februarie</a:t>
            </a:r>
          </a:p>
          <a:p>
            <a:pPr marL="0" indent="0" algn="just">
              <a:buNone/>
            </a:pPr>
            <a:endParaRPr lang="ro-MD" b="1" dirty="0">
              <a:highlight>
                <a:srgbClr val="FFFF00"/>
              </a:highlight>
            </a:endParaRPr>
          </a:p>
          <a:p>
            <a:pPr algn="just"/>
            <a:r>
              <a:rPr lang="ro-MD" b="1" dirty="0">
                <a:highlight>
                  <a:srgbClr val="FFFF00"/>
                </a:highlight>
              </a:rPr>
              <a:t>Sarcina nr. 5. Prezentați a câte 3 exemple de comprimate din grupa </a:t>
            </a:r>
            <a:r>
              <a:rPr lang="ro-MD" b="1" i="1" dirty="0">
                <a:highlight>
                  <a:srgbClr val="FFFF00"/>
                </a:highlight>
              </a:rPr>
              <a:t>venena, separanda și anodine, </a:t>
            </a:r>
            <a:r>
              <a:rPr lang="ro-MD" b="1" dirty="0">
                <a:highlight>
                  <a:srgbClr val="FFFF00"/>
                </a:highlight>
              </a:rPr>
              <a:t>cu indicarea conținutului substanței active și imaginea ambalajului cu inscripția respectivă. Termen – 27 februarie</a:t>
            </a:r>
            <a:endParaRPr lang="ru-RU" b="1" dirty="0">
              <a:highlight>
                <a:srgbClr val="FFFF00"/>
              </a:highlight>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30</a:t>
            </a:fld>
            <a:endParaRPr lang="ru-RU" dirty="0"/>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1854904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3300" b="1" u="sng" dirty="0">
                <a:solidFill>
                  <a:srgbClr val="C00000"/>
                </a:solidFill>
                <a:effectLst>
                  <a:outerShdw blurRad="38100" dist="38100" dir="2700000" algn="tl">
                    <a:srgbClr val="000000">
                      <a:alpha val="43137"/>
                    </a:srgbClr>
                  </a:outerShdw>
                </a:effectLst>
              </a:rPr>
              <a:t/>
            </a:r>
            <a:br>
              <a:rPr lang="ro-RO" sz="3300" b="1" u="sng" dirty="0">
                <a:solidFill>
                  <a:srgbClr val="C00000"/>
                </a:solidFill>
                <a:effectLst>
                  <a:outerShdw blurRad="38100" dist="38100" dir="2700000" algn="tl">
                    <a:srgbClr val="000000">
                      <a:alpha val="43137"/>
                    </a:srgbClr>
                  </a:outerShdw>
                </a:effectLst>
              </a:rPr>
            </a:br>
            <a:r>
              <a:rPr lang="ro-RO" sz="3300" b="1" u="sng" dirty="0">
                <a:solidFill>
                  <a:srgbClr val="C00000"/>
                </a:solidFill>
                <a:effectLst>
                  <a:outerShdw blurRad="38100" dist="38100" dir="2700000" algn="tl">
                    <a:srgbClr val="000000">
                      <a:alpha val="43137"/>
                    </a:srgbClr>
                  </a:outerShdw>
                </a:effectLst>
              </a:rPr>
              <a:t>Forme farmaceutice semisolide:</a:t>
            </a:r>
            <a:r>
              <a:rPr lang="ru-RU" dirty="0"/>
              <a:t/>
            </a:r>
            <a:br>
              <a:rPr lang="ru-RU" dirty="0"/>
            </a:br>
            <a:endParaRPr lang="ru-RU" dirty="0"/>
          </a:p>
        </p:txBody>
      </p:sp>
      <p:sp>
        <p:nvSpPr>
          <p:cNvPr id="3" name="Объект 2"/>
          <p:cNvSpPr>
            <a:spLocks noGrp="1"/>
          </p:cNvSpPr>
          <p:nvPr>
            <p:ph idx="1"/>
          </p:nvPr>
        </p:nvSpPr>
        <p:spPr>
          <a:xfrm>
            <a:off x="179512" y="836712"/>
            <a:ext cx="8784976" cy="5832648"/>
          </a:xfrm>
        </p:spPr>
        <p:txBody>
          <a:bodyPr>
            <a:normAutofit/>
          </a:bodyPr>
          <a:lstStyle/>
          <a:p>
            <a:pPr marL="0" lvl="0" indent="0">
              <a:buNone/>
            </a:pPr>
            <a:r>
              <a:rPr lang="ro-RO" sz="2800" b="1" i="1" u="sng" dirty="0">
                <a:solidFill>
                  <a:srgbClr val="C00000"/>
                </a:solidFill>
              </a:rPr>
              <a:t>1. Unguente</a:t>
            </a:r>
            <a:r>
              <a:rPr lang="ro-RO" sz="2800" b="1" dirty="0">
                <a:solidFill>
                  <a:srgbClr val="C00000"/>
                </a:solidFill>
              </a:rPr>
              <a:t>: </a:t>
            </a:r>
            <a:endParaRPr lang="ru-RU" sz="2800" b="1" dirty="0">
              <a:solidFill>
                <a:srgbClr val="C00000"/>
              </a:solidFill>
            </a:endParaRPr>
          </a:p>
          <a:p>
            <a:pPr lvl="1"/>
            <a:r>
              <a:rPr lang="ro-RO" dirty="0"/>
              <a:t>Excipienți caraceristici (mediu de dispersie):</a:t>
            </a:r>
          </a:p>
          <a:p>
            <a:pPr lvl="2"/>
            <a:endParaRPr lang="ro-RO" sz="2800" b="1" u="sng" dirty="0">
              <a:solidFill>
                <a:srgbClr val="002060"/>
              </a:solidFill>
            </a:endParaRPr>
          </a:p>
          <a:p>
            <a:pPr lvl="2"/>
            <a:r>
              <a:rPr lang="ro-RO" sz="2800" b="1" u="sng" dirty="0">
                <a:solidFill>
                  <a:srgbClr val="002060"/>
                </a:solidFill>
              </a:rPr>
              <a:t>Naturali:</a:t>
            </a:r>
            <a:endParaRPr lang="ru-RU" sz="2800" b="1" u="sng" dirty="0">
              <a:solidFill>
                <a:srgbClr val="002060"/>
              </a:solidFill>
            </a:endParaRPr>
          </a:p>
          <a:p>
            <a:pPr lvl="1"/>
            <a:r>
              <a:rPr lang="ro-RO" b="1" i="1" dirty="0">
                <a:solidFill>
                  <a:srgbClr val="C00000"/>
                </a:solidFill>
              </a:rPr>
              <a:t>Solizi </a:t>
            </a:r>
            <a:r>
              <a:rPr lang="ro-RO" dirty="0"/>
              <a:t>– parafină, ceară galbenă, albă, untură de porc</a:t>
            </a:r>
            <a:endParaRPr lang="ru-RU" dirty="0"/>
          </a:p>
          <a:p>
            <a:pPr lvl="1"/>
            <a:r>
              <a:rPr lang="ro-RO" b="1" i="1" dirty="0">
                <a:solidFill>
                  <a:srgbClr val="C00000"/>
                </a:solidFill>
              </a:rPr>
              <a:t>Semisolizi</a:t>
            </a:r>
            <a:r>
              <a:rPr lang="ro-RO" dirty="0"/>
              <a:t> – lanolină; vaselina albă</a:t>
            </a:r>
            <a:endParaRPr lang="ru-RU" dirty="0"/>
          </a:p>
          <a:p>
            <a:pPr lvl="1"/>
            <a:r>
              <a:rPr lang="ro-RO" b="1" i="1" dirty="0">
                <a:solidFill>
                  <a:srgbClr val="C00000"/>
                </a:solidFill>
              </a:rPr>
              <a:t>Lichizi</a:t>
            </a:r>
            <a:r>
              <a:rPr lang="ro-RO" dirty="0"/>
              <a:t> – ulei de floarea soarelui, soia, pește</a:t>
            </a:r>
            <a:endParaRPr lang="ru-RU" dirty="0"/>
          </a:p>
          <a:p>
            <a:pPr lvl="2"/>
            <a:endParaRPr lang="ro-RO" sz="2800" dirty="0"/>
          </a:p>
          <a:p>
            <a:pPr lvl="2"/>
            <a:r>
              <a:rPr lang="ro-RO" sz="2800" b="1" i="1" u="sng" dirty="0"/>
              <a:t>Sintetici:</a:t>
            </a:r>
            <a:r>
              <a:rPr lang="ro-RO" sz="2800" dirty="0"/>
              <a:t> </a:t>
            </a:r>
          </a:p>
          <a:p>
            <a:pPr marL="904875" lvl="2" indent="-457200">
              <a:buFontTx/>
              <a:buChar char="-"/>
            </a:pPr>
            <a:r>
              <a:rPr lang="ro-RO" sz="2800" dirty="0"/>
              <a:t>Silicon, etc.</a:t>
            </a:r>
            <a:endParaRPr lang="ru-RU" sz="2800" dirty="0"/>
          </a:p>
          <a:p>
            <a:pPr marL="0" indent="0">
              <a:buNone/>
            </a:pPr>
            <a:endParaRPr lang="ru-RU" sz="28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31</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19171109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3300" b="1" u="sng" dirty="0">
                <a:solidFill>
                  <a:srgbClr val="C00000"/>
                </a:solidFill>
                <a:effectLst>
                  <a:outerShdw blurRad="38100" dist="38100" dir="2700000" algn="tl">
                    <a:srgbClr val="000000">
                      <a:alpha val="43137"/>
                    </a:srgbClr>
                  </a:outerShdw>
                </a:effectLst>
              </a:rPr>
              <a:t/>
            </a:r>
            <a:br>
              <a:rPr lang="ro-RO" sz="3300" b="1" u="sng" dirty="0">
                <a:solidFill>
                  <a:srgbClr val="C00000"/>
                </a:solidFill>
                <a:effectLst>
                  <a:outerShdw blurRad="38100" dist="38100" dir="2700000" algn="tl">
                    <a:srgbClr val="000000">
                      <a:alpha val="43137"/>
                    </a:srgbClr>
                  </a:outerShdw>
                </a:effectLst>
              </a:rPr>
            </a:br>
            <a:r>
              <a:rPr lang="ro-RO" sz="3300" b="1" u="sng" dirty="0">
                <a:solidFill>
                  <a:srgbClr val="C00000"/>
                </a:solidFill>
                <a:effectLst>
                  <a:outerShdw blurRad="38100" dist="38100" dir="2700000" algn="tl">
                    <a:srgbClr val="000000">
                      <a:alpha val="43137"/>
                    </a:srgbClr>
                  </a:outerShdw>
                </a:effectLst>
              </a:rPr>
              <a:t>Forme farmaceutice semisolide:</a:t>
            </a:r>
            <a:r>
              <a:rPr lang="ru-RU" dirty="0"/>
              <a:t/>
            </a:r>
            <a:br>
              <a:rPr lang="ru-RU" dirty="0"/>
            </a:br>
            <a:endParaRPr lang="ru-RU" dirty="0"/>
          </a:p>
        </p:txBody>
      </p:sp>
      <p:sp>
        <p:nvSpPr>
          <p:cNvPr id="3" name="Объект 2"/>
          <p:cNvSpPr>
            <a:spLocks noGrp="1"/>
          </p:cNvSpPr>
          <p:nvPr>
            <p:ph idx="1"/>
          </p:nvPr>
        </p:nvSpPr>
        <p:spPr>
          <a:xfrm>
            <a:off x="179512" y="836712"/>
            <a:ext cx="8784976" cy="5832648"/>
          </a:xfrm>
        </p:spPr>
        <p:txBody>
          <a:bodyPr>
            <a:normAutofit/>
          </a:bodyPr>
          <a:lstStyle/>
          <a:p>
            <a:pPr marL="457200" lvl="1" indent="0" algn="ctr">
              <a:buNone/>
            </a:pPr>
            <a:r>
              <a:rPr lang="ro-RO" b="1" u="sng" dirty="0">
                <a:solidFill>
                  <a:srgbClr val="C00000"/>
                </a:solidFill>
                <a:effectLst>
                  <a:outerShdw blurRad="38100" dist="38100" dir="2700000" algn="tl">
                    <a:srgbClr val="000000">
                      <a:alpha val="43137"/>
                    </a:srgbClr>
                  </a:outerShdw>
                </a:effectLst>
              </a:rPr>
              <a:t>Tipuri de unguente: </a:t>
            </a:r>
            <a:endParaRPr lang="ro-MO" sz="2000" b="1" u="sng" dirty="0">
              <a:solidFill>
                <a:srgbClr val="C00000"/>
              </a:solidFill>
              <a:effectLst>
                <a:outerShdw blurRad="38100" dist="38100" dir="2700000" algn="tl">
                  <a:srgbClr val="000000">
                    <a:alpha val="43137"/>
                  </a:srgbClr>
                </a:outerShdw>
              </a:effectLst>
            </a:endParaRPr>
          </a:p>
          <a:p>
            <a:pPr marL="457200" lvl="1" indent="0" algn="just">
              <a:buNone/>
            </a:pPr>
            <a:r>
              <a:rPr lang="ro-RO" b="1" i="1" u="sng" dirty="0">
                <a:solidFill>
                  <a:srgbClr val="C00000"/>
                </a:solidFill>
              </a:rPr>
              <a:t>Suspensie</a:t>
            </a:r>
            <a:r>
              <a:rPr lang="ro-RO" dirty="0"/>
              <a:t> – faza dispersată este solidă</a:t>
            </a:r>
            <a:endParaRPr lang="ro-MO" sz="1600" dirty="0"/>
          </a:p>
          <a:p>
            <a:pPr marL="457200" lvl="1" indent="0" algn="just">
              <a:buNone/>
            </a:pPr>
            <a:r>
              <a:rPr lang="ro-RO" b="1" i="1" u="sng" dirty="0">
                <a:solidFill>
                  <a:srgbClr val="C00000"/>
                </a:solidFill>
              </a:rPr>
              <a:t>Emulsie </a:t>
            </a:r>
            <a:r>
              <a:rPr lang="ro-RO" dirty="0"/>
              <a:t>– 2 lichide nemiscibile: </a:t>
            </a:r>
            <a:endParaRPr lang="ru-RU" sz="1600" dirty="0"/>
          </a:p>
          <a:p>
            <a:pPr lvl="7"/>
            <a:r>
              <a:rPr lang="ro-RO" dirty="0"/>
              <a:t>Apă în ulei</a:t>
            </a:r>
            <a:endParaRPr lang="ru-RU" sz="1600" dirty="0"/>
          </a:p>
          <a:p>
            <a:pPr lvl="7"/>
            <a:r>
              <a:rPr lang="ro-RO" dirty="0"/>
              <a:t>Ulei în apă</a:t>
            </a:r>
            <a:endParaRPr lang="ru-RU" sz="1600" dirty="0"/>
          </a:p>
          <a:p>
            <a:pPr marL="0" lvl="0" indent="0">
              <a:buNone/>
            </a:pPr>
            <a:r>
              <a:rPr lang="en-US" b="1" i="1" u="sng" dirty="0">
                <a:solidFill>
                  <a:srgbClr val="C00000"/>
                </a:solidFill>
              </a:rPr>
              <a:t>2. </a:t>
            </a:r>
            <a:r>
              <a:rPr lang="ro-RO" b="1" i="1" u="sng" dirty="0">
                <a:solidFill>
                  <a:srgbClr val="C00000"/>
                </a:solidFill>
              </a:rPr>
              <a:t>Săpunuri medicinale</a:t>
            </a:r>
            <a:r>
              <a:rPr lang="ro-RO" b="1" i="1" dirty="0">
                <a:solidFill>
                  <a:srgbClr val="C00000"/>
                </a:solidFill>
              </a:rPr>
              <a:t> </a:t>
            </a:r>
            <a:r>
              <a:rPr lang="ro-RO" dirty="0"/>
              <a:t>– săruri de acizi grași cu NaCl (solid) sau KCl (lichid)</a:t>
            </a:r>
            <a:endParaRPr lang="ru-RU" sz="2400" dirty="0"/>
          </a:p>
          <a:p>
            <a:pPr marL="0" lvl="0" indent="0">
              <a:buNone/>
            </a:pPr>
            <a:r>
              <a:rPr lang="en-US" b="1" i="1" u="sng" dirty="0">
                <a:solidFill>
                  <a:srgbClr val="C00000"/>
                </a:solidFill>
              </a:rPr>
              <a:t>3. </a:t>
            </a:r>
            <a:r>
              <a:rPr lang="ro-RO" b="1" i="1" u="sng" dirty="0">
                <a:solidFill>
                  <a:srgbClr val="C00000"/>
                </a:solidFill>
              </a:rPr>
              <a:t>Liniment</a:t>
            </a:r>
            <a:r>
              <a:rPr lang="ro-RO" dirty="0"/>
              <a:t> – aplicate prin frecție</a:t>
            </a:r>
            <a:r>
              <a:rPr lang="en-US" dirty="0"/>
              <a:t> (</a:t>
            </a:r>
            <a:r>
              <a:rPr lang="ru-RU" dirty="0"/>
              <a:t>втирание</a:t>
            </a:r>
            <a:r>
              <a:rPr lang="en-US" dirty="0"/>
              <a:t>), etc.</a:t>
            </a:r>
            <a:endParaRPr lang="ru-RU" sz="2400" dirty="0"/>
          </a:p>
          <a:p>
            <a:pPr marL="0" indent="0">
              <a:buNone/>
            </a:pPr>
            <a:endParaRPr lang="ru-RU" sz="2800"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32</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1322248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o-RO" b="1" i="1" u="sng" dirty="0">
                <a:solidFill>
                  <a:srgbClr val="C00000"/>
                </a:solidFill>
              </a:rPr>
              <a:t>Forme farmaceutice lichide:</a:t>
            </a:r>
            <a:endParaRPr lang="ru-RU" b="1" i="1" u="sng" dirty="0">
              <a:solidFill>
                <a:srgbClr val="C00000"/>
              </a:solidFill>
            </a:endParaRPr>
          </a:p>
        </p:txBody>
      </p:sp>
      <p:sp>
        <p:nvSpPr>
          <p:cNvPr id="3" name="Объект 2"/>
          <p:cNvSpPr>
            <a:spLocks noGrp="1"/>
          </p:cNvSpPr>
          <p:nvPr>
            <p:ph idx="1"/>
          </p:nvPr>
        </p:nvSpPr>
        <p:spPr>
          <a:xfrm>
            <a:off x="179512" y="836712"/>
            <a:ext cx="8784976" cy="5616624"/>
          </a:xfrm>
        </p:spPr>
        <p:txBody>
          <a:bodyPr>
            <a:normAutofit lnSpcReduction="10000"/>
          </a:bodyPr>
          <a:lstStyle/>
          <a:p>
            <a:pPr lvl="0"/>
            <a:r>
              <a:rPr lang="en-US" b="1" i="1" dirty="0">
                <a:solidFill>
                  <a:srgbClr val="002060"/>
                </a:solidFill>
              </a:rPr>
              <a:t>1. </a:t>
            </a:r>
            <a:r>
              <a:rPr lang="en-US" b="1" i="1" dirty="0" err="1">
                <a:solidFill>
                  <a:srgbClr val="002060"/>
                </a:solidFill>
              </a:rPr>
              <a:t>Apoase</a:t>
            </a:r>
            <a:r>
              <a:rPr lang="en-US" b="1" i="1" dirty="0">
                <a:solidFill>
                  <a:srgbClr val="002060"/>
                </a:solidFill>
              </a:rPr>
              <a:t> </a:t>
            </a:r>
            <a:r>
              <a:rPr lang="ro-RO" dirty="0"/>
              <a:t>– au ca solvent apa (distilată, sterilă)</a:t>
            </a:r>
            <a:endParaRPr lang="ru-RU" dirty="0"/>
          </a:p>
          <a:p>
            <a:r>
              <a:rPr lang="en-US" b="1" i="1" dirty="0">
                <a:solidFill>
                  <a:srgbClr val="002060"/>
                </a:solidFill>
              </a:rPr>
              <a:t>2. </a:t>
            </a:r>
            <a:r>
              <a:rPr lang="en-US" b="1" i="1" dirty="0" err="1">
                <a:solidFill>
                  <a:srgbClr val="002060"/>
                </a:solidFill>
              </a:rPr>
              <a:t>Alcoolice</a:t>
            </a:r>
            <a:endParaRPr lang="en-US" b="1" i="1" dirty="0">
              <a:solidFill>
                <a:srgbClr val="002060"/>
              </a:solidFill>
            </a:endParaRPr>
          </a:p>
          <a:p>
            <a:r>
              <a:rPr lang="en-US" b="1" i="1" dirty="0">
                <a:solidFill>
                  <a:srgbClr val="002060"/>
                </a:solidFill>
              </a:rPr>
              <a:t>3. </a:t>
            </a:r>
            <a:r>
              <a:rPr lang="en-US" b="1" i="1" dirty="0" err="1">
                <a:solidFill>
                  <a:srgbClr val="002060"/>
                </a:solidFill>
              </a:rPr>
              <a:t>Uleioase</a:t>
            </a:r>
            <a:r>
              <a:rPr lang="en-US" b="1" i="1" dirty="0">
                <a:solidFill>
                  <a:srgbClr val="002060"/>
                </a:solidFill>
              </a:rPr>
              <a:t> </a:t>
            </a:r>
          </a:p>
          <a:p>
            <a:endParaRPr lang="en-US" b="1" i="1" dirty="0">
              <a:solidFill>
                <a:srgbClr val="002060"/>
              </a:solidFill>
            </a:endParaRPr>
          </a:p>
          <a:p>
            <a:pPr algn="ctr"/>
            <a:r>
              <a:rPr lang="ro-RO" b="1" i="1" u="sng" dirty="0">
                <a:solidFill>
                  <a:srgbClr val="C00000"/>
                </a:solidFill>
              </a:rPr>
              <a:t>Forme farmaceutice gazoase</a:t>
            </a:r>
          </a:p>
          <a:p>
            <a:pPr lvl="0"/>
            <a:r>
              <a:rPr lang="ro-RO" dirty="0"/>
              <a:t>Aerosoli</a:t>
            </a:r>
            <a:endParaRPr lang="ru-RU" sz="2400" dirty="0"/>
          </a:p>
          <a:p>
            <a:pPr lvl="2"/>
            <a:r>
              <a:rPr lang="ro-RO" dirty="0"/>
              <a:t>Mediul de dispersie – lichid volatil</a:t>
            </a:r>
            <a:endParaRPr lang="ru-RU" sz="1800" dirty="0"/>
          </a:p>
          <a:p>
            <a:pPr lvl="2"/>
            <a:r>
              <a:rPr lang="ro-RO" dirty="0"/>
              <a:t>Faza dispersată: </a:t>
            </a:r>
            <a:endParaRPr lang="ru-RU" sz="1800" dirty="0"/>
          </a:p>
          <a:p>
            <a:pPr lvl="1"/>
            <a:r>
              <a:rPr lang="ro-RO" dirty="0"/>
              <a:t>Particule de lichid = cețuri</a:t>
            </a:r>
            <a:endParaRPr lang="ru-RU" sz="2000" dirty="0"/>
          </a:p>
          <a:p>
            <a:pPr lvl="1"/>
            <a:r>
              <a:rPr lang="ro-RO" dirty="0"/>
              <a:t>Particule solide = fumuri</a:t>
            </a:r>
            <a:endParaRPr lang="ru-RU" sz="2000" dirty="0"/>
          </a:p>
          <a:p>
            <a:r>
              <a:rPr lang="ru-RU" dirty="0" err="1"/>
              <a:t>Gaze</a:t>
            </a:r>
            <a:r>
              <a:rPr lang="ru-RU" dirty="0"/>
              <a:t> </a:t>
            </a:r>
            <a:r>
              <a:rPr lang="ru-RU" dirty="0" err="1"/>
              <a:t>anestezice</a:t>
            </a:r>
            <a:endParaRPr lang="ru-RU" b="1" i="1"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33</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641228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08712"/>
          </a:xfrm>
        </p:spPr>
        <p:txBody>
          <a:bodyPr>
            <a:normAutofit/>
          </a:bodyPr>
          <a:lstStyle/>
          <a:p>
            <a:pPr algn="just"/>
            <a:r>
              <a:rPr lang="ro-RO" dirty="0"/>
              <a:t>Este important că, în afară de aceste forme farmaceutice, medicamentul include şi formele farmaceutice utilizate ca </a:t>
            </a:r>
            <a:r>
              <a:rPr lang="ro-RO" b="1" i="1" u="sng" dirty="0">
                <a:solidFill>
                  <a:srgbClr val="C00000"/>
                </a:solidFill>
              </a:rPr>
              <a:t>placebo.</a:t>
            </a:r>
          </a:p>
          <a:p>
            <a:pPr marL="0" indent="0" algn="just">
              <a:buNone/>
            </a:pPr>
            <a:endParaRPr lang="ru-RU" dirty="0"/>
          </a:p>
          <a:p>
            <a:pPr algn="just"/>
            <a:r>
              <a:rPr lang="ro-RO" i="1" dirty="0"/>
              <a:t>	</a:t>
            </a:r>
            <a:r>
              <a:rPr lang="ro-RO" b="1" i="1" u="sng" dirty="0">
                <a:solidFill>
                  <a:srgbClr val="C00000"/>
                </a:solidFill>
                <a:effectLst>
                  <a:outerShdw blurRad="38100" dist="38100" dir="2700000" algn="tl">
                    <a:srgbClr val="000000">
                      <a:alpha val="43137"/>
                    </a:srgbClr>
                  </a:outerShdw>
                </a:effectLst>
              </a:rPr>
              <a:t>Placebo</a:t>
            </a:r>
            <a:r>
              <a:rPr lang="ro-RO" i="1" dirty="0"/>
              <a:t> (it. – plăcere, de a plăcea) – </a:t>
            </a:r>
            <a:r>
              <a:rPr lang="ro-RO" dirty="0"/>
              <a:t>este un produs lipsit de efecte farmacodinamice obiective, care are uneori o eficacitate terapeutică datorită sugestiei (pacienţii cred că primesc un tratament activ). Proba cu placebo este obligatorie în cercetarea efectelor medicamentelor noi şi stabilirea valorii lor terapeutice.  </a:t>
            </a:r>
            <a:endParaRPr lang="ru-RU" dirty="0"/>
          </a:p>
          <a:p>
            <a:pPr marL="0" lvl="0" indent="0">
              <a:buNone/>
            </a:pPr>
            <a:endParaRPr lang="ru-RU" b="1" i="1" dirty="0">
              <a:solidFill>
                <a:srgbClr val="C00000"/>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34</a:t>
            </a:fld>
            <a:endParaRPr lang="ru-RU"/>
          </a:p>
        </p:txBody>
      </p:sp>
      <p:sp>
        <p:nvSpPr>
          <p:cNvPr id="2" name="Нижний колонтитул 1"/>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9525894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en-US" sz="3100" b="1" dirty="0">
                <a:solidFill>
                  <a:srgbClr val="C00000"/>
                </a:solidFill>
                <a:effectLst>
                  <a:outerShdw blurRad="38100" dist="38100" dir="2700000" algn="tl">
                    <a:srgbClr val="000000">
                      <a:alpha val="43137"/>
                    </a:srgbClr>
                  </a:outerShdw>
                </a:effectLst>
              </a:rPr>
              <a:t/>
            </a:r>
            <a:br>
              <a:rPr lang="en-US" sz="3100" b="1" dirty="0">
                <a:solidFill>
                  <a:srgbClr val="C00000"/>
                </a:solidFill>
                <a:effectLst>
                  <a:outerShdw blurRad="38100" dist="38100" dir="2700000" algn="tl">
                    <a:srgbClr val="000000">
                      <a:alpha val="43137"/>
                    </a:srgbClr>
                  </a:outerShdw>
                </a:effectLst>
              </a:rPr>
            </a:br>
            <a:r>
              <a:rPr lang="en-US" sz="3100" b="1" dirty="0">
                <a:solidFill>
                  <a:srgbClr val="C00000"/>
                </a:solidFill>
                <a:effectLst>
                  <a:outerShdw blurRad="38100" dist="38100" dir="2700000" algn="tl">
                    <a:srgbClr val="000000">
                      <a:alpha val="43137"/>
                    </a:srgbClr>
                  </a:outerShdw>
                </a:effectLst>
              </a:rPr>
              <a:t>DENUMIRI ŞI CLASIFICĂRI DE MEDICAMENTE</a:t>
            </a:r>
            <a:r>
              <a:rPr lang="ru-RU" dirty="0"/>
              <a:t/>
            </a:r>
            <a:br>
              <a:rPr lang="ru-RU" dirty="0"/>
            </a:br>
            <a:endParaRPr lang="ru-RU" dirty="0"/>
          </a:p>
        </p:txBody>
      </p:sp>
      <p:sp>
        <p:nvSpPr>
          <p:cNvPr id="3" name="Объект 2"/>
          <p:cNvSpPr>
            <a:spLocks noGrp="1"/>
          </p:cNvSpPr>
          <p:nvPr>
            <p:ph idx="1"/>
          </p:nvPr>
        </p:nvSpPr>
        <p:spPr>
          <a:xfrm>
            <a:off x="457200" y="764704"/>
            <a:ext cx="8229600" cy="5616624"/>
          </a:xfrm>
        </p:spPr>
        <p:txBody>
          <a:bodyPr>
            <a:normAutofit fontScale="77500" lnSpcReduction="20000"/>
          </a:bodyPr>
          <a:lstStyle/>
          <a:p>
            <a:pPr algn="just"/>
            <a:r>
              <a:rPr lang="en-US" dirty="0"/>
              <a:t>La </a:t>
            </a:r>
            <a:r>
              <a:rPr lang="en-US" dirty="0" err="1"/>
              <a:t>baza</a:t>
            </a:r>
            <a:r>
              <a:rPr lang="en-US" dirty="0"/>
              <a:t> </a:t>
            </a:r>
            <a:r>
              <a:rPr lang="en-US" dirty="0" err="1"/>
              <a:t>denumirii</a:t>
            </a:r>
            <a:r>
              <a:rPr lang="en-US" dirty="0"/>
              <a:t> </a:t>
            </a:r>
            <a:r>
              <a:rPr lang="en-US" dirty="0" err="1"/>
              <a:t>medicamentelor</a:t>
            </a:r>
            <a:r>
              <a:rPr lang="en-US" dirty="0"/>
              <a:t> se </a:t>
            </a:r>
            <a:r>
              <a:rPr lang="en-US" dirty="0" err="1"/>
              <a:t>află</a:t>
            </a:r>
            <a:r>
              <a:rPr lang="en-US" dirty="0"/>
              <a:t> </a:t>
            </a:r>
            <a:r>
              <a:rPr lang="en-US" dirty="0" err="1"/>
              <a:t>structura</a:t>
            </a:r>
            <a:r>
              <a:rPr lang="en-US" dirty="0"/>
              <a:t> </a:t>
            </a:r>
            <a:r>
              <a:rPr lang="en-US" dirty="0" err="1"/>
              <a:t>lor</a:t>
            </a:r>
            <a:r>
              <a:rPr lang="en-US" dirty="0"/>
              <a:t> </a:t>
            </a:r>
            <a:r>
              <a:rPr lang="en-US" dirty="0" err="1"/>
              <a:t>chimică</a:t>
            </a:r>
            <a:r>
              <a:rPr lang="en-US" dirty="0"/>
              <a:t>. </a:t>
            </a:r>
            <a:endParaRPr lang="ru-RU" dirty="0"/>
          </a:p>
          <a:p>
            <a:pPr algn="just"/>
            <a:r>
              <a:rPr lang="en-US" dirty="0" err="1"/>
              <a:t>În</a:t>
            </a:r>
            <a:r>
              <a:rPr lang="en-US" dirty="0"/>
              <a:t> </a:t>
            </a:r>
            <a:r>
              <a:rPr lang="en-US" dirty="0" err="1"/>
              <a:t>conformitate</a:t>
            </a:r>
            <a:r>
              <a:rPr lang="en-US" dirty="0"/>
              <a:t> cu </a:t>
            </a:r>
            <a:r>
              <a:rPr lang="en-US" dirty="0" err="1"/>
              <a:t>nomenclatura</a:t>
            </a:r>
            <a:r>
              <a:rPr lang="en-US" dirty="0"/>
              <a:t> </a:t>
            </a:r>
            <a:r>
              <a:rPr lang="en-US" dirty="0" err="1"/>
              <a:t>propusă</a:t>
            </a:r>
            <a:r>
              <a:rPr lang="en-US" dirty="0"/>
              <a:t> de OMS, </a:t>
            </a:r>
            <a:r>
              <a:rPr lang="en-US" dirty="0" err="1"/>
              <a:t>orice</a:t>
            </a:r>
            <a:r>
              <a:rPr lang="en-US" dirty="0"/>
              <a:t> medicament </a:t>
            </a:r>
            <a:r>
              <a:rPr lang="en-US" dirty="0" err="1"/>
              <a:t>posedă</a:t>
            </a:r>
            <a:r>
              <a:rPr lang="en-US" dirty="0"/>
              <a:t> </a:t>
            </a:r>
            <a:r>
              <a:rPr lang="en-US" b="1" dirty="0" err="1"/>
              <a:t>denumire</a:t>
            </a:r>
            <a:r>
              <a:rPr lang="en-US" b="1" dirty="0"/>
              <a:t> </a:t>
            </a:r>
            <a:r>
              <a:rPr lang="en-US" b="1" dirty="0" err="1"/>
              <a:t>comună</a:t>
            </a:r>
            <a:r>
              <a:rPr lang="en-US" b="1" dirty="0"/>
              <a:t> </a:t>
            </a:r>
            <a:r>
              <a:rPr lang="en-US" b="1" dirty="0" err="1"/>
              <a:t>internaţională</a:t>
            </a:r>
            <a:r>
              <a:rPr lang="en-US" dirty="0"/>
              <a:t> (DCI). </a:t>
            </a:r>
            <a:endParaRPr lang="ru-RU" dirty="0"/>
          </a:p>
          <a:p>
            <a:pPr algn="just"/>
            <a:r>
              <a:rPr lang="en-US" dirty="0"/>
              <a:t>DCI </a:t>
            </a:r>
            <a:r>
              <a:rPr lang="en-US" dirty="0" err="1"/>
              <a:t>sau</a:t>
            </a:r>
            <a:r>
              <a:rPr lang="en-US" dirty="0"/>
              <a:t> </a:t>
            </a:r>
            <a:r>
              <a:rPr lang="en-US" b="1" dirty="0" err="1"/>
              <a:t>denumirea</a:t>
            </a:r>
            <a:r>
              <a:rPr lang="en-US" b="1" dirty="0"/>
              <a:t> </a:t>
            </a:r>
            <a:r>
              <a:rPr lang="en-US" b="1" dirty="0" err="1"/>
              <a:t>nepatentată</a:t>
            </a:r>
            <a:r>
              <a:rPr lang="en-US" b="1" dirty="0"/>
              <a:t> </a:t>
            </a:r>
            <a:r>
              <a:rPr lang="en-US" dirty="0"/>
              <a:t>se </a:t>
            </a:r>
            <a:r>
              <a:rPr lang="en-US" dirty="0" err="1"/>
              <a:t>utilizează</a:t>
            </a:r>
            <a:r>
              <a:rPr lang="en-US" dirty="0"/>
              <a:t> </a:t>
            </a:r>
            <a:r>
              <a:rPr lang="en-US" dirty="0" err="1"/>
              <a:t>ca</a:t>
            </a:r>
            <a:r>
              <a:rPr lang="en-US" dirty="0"/>
              <a:t> </a:t>
            </a:r>
            <a:r>
              <a:rPr lang="en-US" dirty="0" err="1"/>
              <a:t>proprietate</a:t>
            </a:r>
            <a:r>
              <a:rPr lang="en-US" dirty="0"/>
              <a:t> </a:t>
            </a:r>
            <a:r>
              <a:rPr lang="en-US" dirty="0" err="1"/>
              <a:t>obştească</a:t>
            </a:r>
            <a:r>
              <a:rPr lang="en-US" dirty="0"/>
              <a:t>, </a:t>
            </a:r>
            <a:r>
              <a:rPr lang="en-US" dirty="0" err="1"/>
              <a:t>fără</a:t>
            </a:r>
            <a:r>
              <a:rPr lang="en-US" dirty="0"/>
              <a:t> </a:t>
            </a:r>
            <a:r>
              <a:rPr lang="en-US" dirty="0" err="1"/>
              <a:t>limitări</a:t>
            </a:r>
            <a:r>
              <a:rPr lang="en-US" dirty="0"/>
              <a:t>, </a:t>
            </a:r>
            <a:r>
              <a:rPr lang="en-US" dirty="0" err="1"/>
              <a:t>deoarece</a:t>
            </a:r>
            <a:r>
              <a:rPr lang="en-US" dirty="0"/>
              <a:t> </a:t>
            </a:r>
            <a:r>
              <a:rPr lang="en-US" dirty="0" err="1"/>
              <a:t>nimeni</a:t>
            </a:r>
            <a:r>
              <a:rPr lang="en-US" dirty="0"/>
              <a:t> nu </a:t>
            </a:r>
            <a:r>
              <a:rPr lang="en-US" dirty="0" err="1"/>
              <a:t>este</a:t>
            </a:r>
            <a:r>
              <a:rPr lang="en-US" dirty="0"/>
              <a:t> </a:t>
            </a:r>
            <a:r>
              <a:rPr lang="en-US" dirty="0" err="1"/>
              <a:t>proprietar</a:t>
            </a:r>
            <a:r>
              <a:rPr lang="en-US" dirty="0"/>
              <a:t> al </a:t>
            </a:r>
            <a:r>
              <a:rPr lang="en-US" dirty="0" err="1"/>
              <a:t>dreptului</a:t>
            </a:r>
            <a:r>
              <a:rPr lang="en-US" dirty="0"/>
              <a:t> de </a:t>
            </a:r>
            <a:r>
              <a:rPr lang="en-US" dirty="0" err="1"/>
              <a:t>utilizare</a:t>
            </a:r>
            <a:r>
              <a:rPr lang="en-US" dirty="0"/>
              <a:t> a </a:t>
            </a:r>
            <a:r>
              <a:rPr lang="en-US" dirty="0" err="1"/>
              <a:t>acestor</a:t>
            </a:r>
            <a:r>
              <a:rPr lang="en-US" dirty="0"/>
              <a:t> </a:t>
            </a:r>
            <a:r>
              <a:rPr lang="en-US" dirty="0" err="1"/>
              <a:t>denumiri</a:t>
            </a:r>
            <a:r>
              <a:rPr lang="en-US" dirty="0"/>
              <a:t>. </a:t>
            </a:r>
            <a:endParaRPr lang="ru-RU" dirty="0"/>
          </a:p>
          <a:p>
            <a:pPr algn="just"/>
            <a:r>
              <a:rPr lang="en-US" dirty="0" err="1"/>
              <a:t>Aceste</a:t>
            </a:r>
            <a:r>
              <a:rPr lang="en-US" dirty="0"/>
              <a:t> </a:t>
            </a:r>
            <a:r>
              <a:rPr lang="en-US" dirty="0" err="1"/>
              <a:t>denumiri</a:t>
            </a:r>
            <a:r>
              <a:rPr lang="en-US" dirty="0"/>
              <a:t> se </a:t>
            </a:r>
            <a:r>
              <a:rPr lang="en-US" dirty="0" err="1"/>
              <a:t>stabilesc</a:t>
            </a:r>
            <a:r>
              <a:rPr lang="en-US" dirty="0"/>
              <a:t> de </a:t>
            </a:r>
            <a:r>
              <a:rPr lang="en-US" dirty="0" err="1"/>
              <a:t>către</a:t>
            </a:r>
            <a:r>
              <a:rPr lang="en-US" dirty="0"/>
              <a:t> </a:t>
            </a:r>
            <a:r>
              <a:rPr lang="en-US" dirty="0" err="1"/>
              <a:t>comisiile</a:t>
            </a:r>
            <a:r>
              <a:rPr lang="en-US" dirty="0"/>
              <a:t> </a:t>
            </a:r>
            <a:r>
              <a:rPr lang="en-US" dirty="0" err="1"/>
              <a:t>pentru</a:t>
            </a:r>
            <a:r>
              <a:rPr lang="en-US" dirty="0"/>
              <a:t> </a:t>
            </a:r>
            <a:r>
              <a:rPr lang="en-US" dirty="0" err="1"/>
              <a:t>nomenclatură</a:t>
            </a:r>
            <a:r>
              <a:rPr lang="en-US" dirty="0"/>
              <a:t> la </a:t>
            </a:r>
            <a:r>
              <a:rPr lang="en-US" dirty="0" err="1"/>
              <a:t>nivel</a:t>
            </a:r>
            <a:r>
              <a:rPr lang="en-US" dirty="0"/>
              <a:t> </a:t>
            </a:r>
            <a:r>
              <a:rPr lang="en-US" dirty="0" err="1"/>
              <a:t>naţional</a:t>
            </a:r>
            <a:r>
              <a:rPr lang="en-US" dirty="0"/>
              <a:t> </a:t>
            </a:r>
            <a:r>
              <a:rPr lang="en-US" dirty="0" err="1"/>
              <a:t>sau</a:t>
            </a:r>
            <a:r>
              <a:rPr lang="en-US" dirty="0"/>
              <a:t> </a:t>
            </a:r>
            <a:r>
              <a:rPr lang="en-US" dirty="0" err="1"/>
              <a:t>internaţional</a:t>
            </a:r>
            <a:r>
              <a:rPr lang="en-US" dirty="0"/>
              <a:t>. </a:t>
            </a:r>
            <a:endParaRPr lang="ru-RU" dirty="0"/>
          </a:p>
          <a:p>
            <a:pPr algn="just"/>
            <a:r>
              <a:rPr lang="en-US" dirty="0" err="1"/>
              <a:t>Denumirile</a:t>
            </a:r>
            <a:r>
              <a:rPr lang="en-US" dirty="0"/>
              <a:t> </a:t>
            </a:r>
            <a:r>
              <a:rPr lang="en-US" dirty="0" err="1"/>
              <a:t>medicamentelor</a:t>
            </a:r>
            <a:r>
              <a:rPr lang="en-US" dirty="0"/>
              <a:t> se </a:t>
            </a:r>
            <a:r>
              <a:rPr lang="en-US" dirty="0" err="1"/>
              <a:t>aprobă</a:t>
            </a:r>
            <a:r>
              <a:rPr lang="en-US" dirty="0"/>
              <a:t> de </a:t>
            </a:r>
            <a:r>
              <a:rPr lang="en-US" dirty="0" err="1"/>
              <a:t>către</a:t>
            </a:r>
            <a:r>
              <a:rPr lang="en-US" dirty="0"/>
              <a:t> OMS </a:t>
            </a:r>
            <a:r>
              <a:rPr lang="en-US" dirty="0" err="1"/>
              <a:t>în</a:t>
            </a:r>
            <a:r>
              <a:rPr lang="en-US" dirty="0"/>
              <a:t> </a:t>
            </a:r>
            <a:r>
              <a:rPr lang="en-US" dirty="0" err="1"/>
              <a:t>rezultatul</a:t>
            </a:r>
            <a:r>
              <a:rPr lang="en-US" dirty="0"/>
              <a:t> </a:t>
            </a:r>
            <a:r>
              <a:rPr lang="en-US" dirty="0" err="1"/>
              <a:t>unei</a:t>
            </a:r>
            <a:r>
              <a:rPr lang="en-US" dirty="0"/>
              <a:t> </a:t>
            </a:r>
            <a:r>
              <a:rPr lang="en-US" dirty="0" err="1"/>
              <a:t>analize</a:t>
            </a:r>
            <a:r>
              <a:rPr lang="en-US" dirty="0"/>
              <a:t> </a:t>
            </a:r>
            <a:r>
              <a:rPr lang="en-US" dirty="0" err="1"/>
              <a:t>minuţioase</a:t>
            </a:r>
            <a:r>
              <a:rPr lang="en-US" dirty="0"/>
              <a:t> a </a:t>
            </a:r>
            <a:r>
              <a:rPr lang="en-US" dirty="0" err="1"/>
              <a:t>cererilor</a:t>
            </a:r>
            <a:r>
              <a:rPr lang="en-US" dirty="0"/>
              <a:t> </a:t>
            </a:r>
            <a:r>
              <a:rPr lang="en-US" dirty="0" err="1"/>
              <a:t>parvenite</a:t>
            </a:r>
            <a:r>
              <a:rPr lang="en-US" dirty="0"/>
              <a:t> de la </a:t>
            </a:r>
            <a:r>
              <a:rPr lang="en-US" dirty="0" err="1"/>
              <a:t>producători</a:t>
            </a:r>
            <a:r>
              <a:rPr lang="en-US" dirty="0"/>
              <a:t> </a:t>
            </a:r>
            <a:r>
              <a:rPr lang="en-US" dirty="0" err="1"/>
              <a:t>după</a:t>
            </a:r>
            <a:r>
              <a:rPr lang="en-US" dirty="0"/>
              <a:t> </a:t>
            </a:r>
            <a:r>
              <a:rPr lang="en-US" dirty="0" err="1"/>
              <a:t>ce</a:t>
            </a:r>
            <a:r>
              <a:rPr lang="en-US" dirty="0"/>
              <a:t> </a:t>
            </a:r>
            <a:r>
              <a:rPr lang="en-US" dirty="0" err="1"/>
              <a:t>ele</a:t>
            </a:r>
            <a:r>
              <a:rPr lang="en-US" dirty="0"/>
              <a:t> se </a:t>
            </a:r>
            <a:r>
              <a:rPr lang="en-US" dirty="0" err="1"/>
              <a:t>publică</a:t>
            </a:r>
            <a:r>
              <a:rPr lang="en-US" dirty="0"/>
              <a:t> </a:t>
            </a:r>
            <a:r>
              <a:rPr lang="en-US" dirty="0" err="1"/>
              <a:t>în</a:t>
            </a:r>
            <a:r>
              <a:rPr lang="en-US" dirty="0"/>
              <a:t> </a:t>
            </a:r>
            <a:r>
              <a:rPr lang="en-US" dirty="0" err="1"/>
              <a:t>revista</a:t>
            </a:r>
            <a:r>
              <a:rPr lang="en-US" dirty="0"/>
              <a:t> “WHO Drug Information” (</a:t>
            </a:r>
            <a:r>
              <a:rPr lang="en-US" dirty="0" err="1"/>
              <a:t>Informaţia</a:t>
            </a:r>
            <a:r>
              <a:rPr lang="en-US" dirty="0"/>
              <a:t> OMS </a:t>
            </a:r>
            <a:r>
              <a:rPr lang="en-US" dirty="0" err="1"/>
              <a:t>despre</a:t>
            </a:r>
            <a:r>
              <a:rPr lang="en-US" dirty="0"/>
              <a:t> </a:t>
            </a:r>
            <a:r>
              <a:rPr lang="en-US" dirty="0" err="1"/>
              <a:t>medicamente</a:t>
            </a:r>
            <a:r>
              <a:rPr lang="en-US" dirty="0"/>
              <a:t>).</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35</a:t>
            </a:fld>
            <a:endParaRPr lang="ru-RU"/>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40279516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274638"/>
            <a:ext cx="8964488" cy="1210146"/>
          </a:xfrm>
        </p:spPr>
        <p:txBody>
          <a:bodyPr>
            <a:noAutofit/>
          </a:bodyPr>
          <a:lstStyle/>
          <a:p>
            <a:r>
              <a:rPr lang="ru-RU" sz="2800" dirty="0">
                <a:solidFill>
                  <a:srgbClr val="C00000"/>
                </a:solidFill>
              </a:rPr>
              <a:t/>
            </a:r>
            <a:br>
              <a:rPr lang="ru-RU" sz="2800" dirty="0">
                <a:solidFill>
                  <a:srgbClr val="C00000"/>
                </a:solidFill>
              </a:rPr>
            </a:br>
            <a:endParaRPr lang="ru-RU" sz="2800" dirty="0">
              <a:solidFill>
                <a:srgbClr val="C00000"/>
              </a:solidFill>
            </a:endParaRPr>
          </a:p>
        </p:txBody>
      </p:sp>
      <p:sp>
        <p:nvSpPr>
          <p:cNvPr id="3" name="Объект 2"/>
          <p:cNvSpPr>
            <a:spLocks noGrp="1"/>
          </p:cNvSpPr>
          <p:nvPr>
            <p:ph idx="1"/>
          </p:nvPr>
        </p:nvSpPr>
        <p:spPr>
          <a:xfrm>
            <a:off x="107504" y="188640"/>
            <a:ext cx="4464496" cy="6336704"/>
          </a:xfrm>
        </p:spPr>
        <p:txBody>
          <a:bodyPr>
            <a:normAutofit fontScale="92500" lnSpcReduction="20000"/>
          </a:bodyPr>
          <a:lstStyle/>
          <a:p>
            <a:pPr marL="0" indent="0" algn="ctr">
              <a:buNone/>
            </a:pPr>
            <a:r>
              <a:rPr lang="en-US" sz="2400" b="1" u="sng" dirty="0" err="1">
                <a:solidFill>
                  <a:srgbClr val="C00000"/>
                </a:solidFill>
                <a:effectLst>
                  <a:outerShdw blurRad="38100" dist="38100" dir="2700000" algn="tl">
                    <a:srgbClr val="000000">
                      <a:alpha val="43137"/>
                    </a:srgbClr>
                  </a:outerShdw>
                </a:effectLst>
              </a:rPr>
              <a:t>Medicamentele</a:t>
            </a:r>
            <a:r>
              <a:rPr lang="en-US" sz="2400" b="1" u="sng" dirty="0">
                <a:solidFill>
                  <a:srgbClr val="C00000"/>
                </a:solidFill>
                <a:effectLst>
                  <a:outerShdw blurRad="38100" dist="38100" dir="2700000" algn="tl">
                    <a:srgbClr val="000000">
                      <a:alpha val="43137"/>
                    </a:srgbClr>
                  </a:outerShdw>
                </a:effectLst>
              </a:rPr>
              <a:t> se </a:t>
            </a:r>
            <a:r>
              <a:rPr lang="en-US" sz="2400" b="1" u="sng" dirty="0" err="1">
                <a:solidFill>
                  <a:srgbClr val="C00000"/>
                </a:solidFill>
                <a:effectLst>
                  <a:outerShdw blurRad="38100" dist="38100" dir="2700000" algn="tl">
                    <a:srgbClr val="000000">
                      <a:alpha val="43137"/>
                    </a:srgbClr>
                  </a:outerShdw>
                </a:effectLst>
              </a:rPr>
              <a:t>clasifică</a:t>
            </a:r>
            <a:r>
              <a:rPr lang="en-US" sz="2400" b="1" u="sng" dirty="0">
                <a:solidFill>
                  <a:srgbClr val="C00000"/>
                </a:solidFill>
                <a:effectLst>
                  <a:outerShdw blurRad="38100" dist="38100" dir="2700000" algn="tl">
                    <a:srgbClr val="000000">
                      <a:alpha val="43137"/>
                    </a:srgbClr>
                  </a:outerShdw>
                </a:effectLst>
              </a:rPr>
              <a:t> </a:t>
            </a:r>
            <a:r>
              <a:rPr lang="en-US" sz="2400" b="1" u="sng" dirty="0" err="1">
                <a:solidFill>
                  <a:srgbClr val="C00000"/>
                </a:solidFill>
                <a:effectLst>
                  <a:outerShdw blurRad="38100" dist="38100" dir="2700000" algn="tl">
                    <a:srgbClr val="000000">
                      <a:alpha val="43137"/>
                    </a:srgbClr>
                  </a:outerShdw>
                </a:effectLst>
              </a:rPr>
              <a:t>în</a:t>
            </a:r>
            <a:r>
              <a:rPr lang="en-US" sz="2400" b="1" u="sng" dirty="0">
                <a:solidFill>
                  <a:srgbClr val="C00000"/>
                </a:solidFill>
                <a:effectLst>
                  <a:outerShdw blurRad="38100" dist="38100" dir="2700000" algn="tl">
                    <a:srgbClr val="000000">
                      <a:alpha val="43137"/>
                    </a:srgbClr>
                  </a:outerShdw>
                </a:effectLst>
              </a:rPr>
              <a:t> </a:t>
            </a:r>
            <a:r>
              <a:rPr lang="en-US" sz="2400" b="1" u="sng" dirty="0" err="1">
                <a:solidFill>
                  <a:srgbClr val="C00000"/>
                </a:solidFill>
                <a:effectLst>
                  <a:outerShdw blurRad="38100" dist="38100" dir="2700000" algn="tl">
                    <a:srgbClr val="000000">
                      <a:alpha val="43137"/>
                    </a:srgbClr>
                  </a:outerShdw>
                </a:effectLst>
              </a:rPr>
              <a:t>două</a:t>
            </a:r>
            <a:r>
              <a:rPr lang="en-US" sz="2400" b="1" u="sng" dirty="0">
                <a:solidFill>
                  <a:srgbClr val="C00000"/>
                </a:solidFill>
                <a:effectLst>
                  <a:outerShdw blurRad="38100" dist="38100" dir="2700000" algn="tl">
                    <a:srgbClr val="000000">
                      <a:alpha val="43137"/>
                    </a:srgbClr>
                  </a:outerShdw>
                </a:effectLst>
              </a:rPr>
              <a:t> </a:t>
            </a:r>
            <a:r>
              <a:rPr lang="en-US" sz="2400" b="1" u="sng" dirty="0" err="1">
                <a:solidFill>
                  <a:srgbClr val="C00000"/>
                </a:solidFill>
                <a:effectLst>
                  <a:outerShdw blurRad="38100" dist="38100" dir="2700000" algn="tl">
                    <a:srgbClr val="000000">
                      <a:alpha val="43137"/>
                    </a:srgbClr>
                  </a:outerShdw>
                </a:effectLst>
              </a:rPr>
              <a:t>grupe</a:t>
            </a:r>
            <a:r>
              <a:rPr lang="en-US" sz="2400" b="1" u="sng" dirty="0">
                <a:solidFill>
                  <a:srgbClr val="C00000"/>
                </a:solidFill>
                <a:effectLst>
                  <a:outerShdw blurRad="38100" dist="38100" dir="2700000" algn="tl">
                    <a:srgbClr val="000000">
                      <a:alpha val="43137"/>
                    </a:srgbClr>
                  </a:outerShdw>
                </a:effectLst>
              </a:rPr>
              <a:t>: </a:t>
            </a:r>
            <a:r>
              <a:rPr lang="en-US" sz="2400" b="1" u="sng" dirty="0" err="1">
                <a:solidFill>
                  <a:srgbClr val="C00000"/>
                </a:solidFill>
                <a:effectLst>
                  <a:outerShdw blurRad="38100" dist="38100" dir="2700000" algn="tl">
                    <a:srgbClr val="000000">
                      <a:alpha val="43137"/>
                    </a:srgbClr>
                  </a:outerShdw>
                </a:effectLst>
              </a:rPr>
              <a:t>originale</a:t>
            </a:r>
            <a:r>
              <a:rPr lang="en-US" sz="2400" b="1" u="sng" dirty="0">
                <a:solidFill>
                  <a:srgbClr val="C00000"/>
                </a:solidFill>
                <a:effectLst>
                  <a:outerShdw blurRad="38100" dist="38100" dir="2700000" algn="tl">
                    <a:srgbClr val="000000">
                      <a:alpha val="43137"/>
                    </a:srgbClr>
                  </a:outerShdw>
                </a:effectLst>
              </a:rPr>
              <a:t> </a:t>
            </a:r>
            <a:r>
              <a:rPr lang="en-US" sz="2400" b="1" u="sng" dirty="0" err="1">
                <a:solidFill>
                  <a:srgbClr val="C00000"/>
                </a:solidFill>
                <a:effectLst>
                  <a:outerShdw blurRad="38100" dist="38100" dir="2700000" algn="tl">
                    <a:srgbClr val="000000">
                      <a:alpha val="43137"/>
                    </a:srgbClr>
                  </a:outerShdw>
                </a:effectLst>
              </a:rPr>
              <a:t>şi</a:t>
            </a:r>
            <a:r>
              <a:rPr lang="en-US" sz="2400" b="1" u="sng" dirty="0">
                <a:solidFill>
                  <a:srgbClr val="C00000"/>
                </a:solidFill>
                <a:effectLst>
                  <a:outerShdw blurRad="38100" dist="38100" dir="2700000" algn="tl">
                    <a:srgbClr val="000000">
                      <a:alpha val="43137"/>
                    </a:srgbClr>
                  </a:outerShdw>
                </a:effectLst>
              </a:rPr>
              <a:t> </a:t>
            </a:r>
            <a:r>
              <a:rPr lang="en-US" sz="2400" b="1" u="sng" dirty="0" err="1">
                <a:solidFill>
                  <a:srgbClr val="C00000"/>
                </a:solidFill>
                <a:effectLst>
                  <a:outerShdw blurRad="38100" dist="38100" dir="2700000" algn="tl">
                    <a:srgbClr val="000000">
                      <a:alpha val="43137"/>
                    </a:srgbClr>
                  </a:outerShdw>
                </a:effectLst>
              </a:rPr>
              <a:t>generice</a:t>
            </a:r>
            <a:endParaRPr lang="ru-RU" sz="2400" b="1" u="sng" dirty="0">
              <a:solidFill>
                <a:srgbClr val="C00000"/>
              </a:solidFill>
              <a:effectLst>
                <a:outerShdw blurRad="38100" dist="38100" dir="2700000" algn="tl">
                  <a:srgbClr val="000000">
                    <a:alpha val="43137"/>
                  </a:srgbClr>
                </a:outerShdw>
              </a:effectLst>
            </a:endParaRPr>
          </a:p>
          <a:p>
            <a:r>
              <a:rPr lang="ru-RU" sz="2400" b="1" u="sng" dirty="0">
                <a:solidFill>
                  <a:srgbClr val="C00000"/>
                </a:solidFill>
                <a:effectLst>
                  <a:outerShdw blurRad="38100" dist="38100" dir="2700000" algn="tl">
                    <a:srgbClr val="000000">
                      <a:alpha val="43137"/>
                    </a:srgbClr>
                  </a:outerShdw>
                </a:effectLst>
              </a:rPr>
              <a:t> </a:t>
            </a:r>
            <a:br>
              <a:rPr lang="ru-RU" sz="2400" b="1" u="sng" dirty="0">
                <a:solidFill>
                  <a:srgbClr val="C00000"/>
                </a:solidFill>
                <a:effectLst>
                  <a:outerShdw blurRad="38100" dist="38100" dir="2700000" algn="tl">
                    <a:srgbClr val="000000">
                      <a:alpha val="43137"/>
                    </a:srgbClr>
                  </a:outerShdw>
                </a:effectLst>
              </a:rPr>
            </a:br>
            <a:r>
              <a:rPr lang="en-US" sz="2400" b="1" dirty="0"/>
              <a:t>Medicament original (brand) </a:t>
            </a:r>
            <a:r>
              <a:rPr lang="en-US" sz="2400" dirty="0"/>
              <a:t>– medicament </a:t>
            </a:r>
            <a:r>
              <a:rPr lang="en-US" sz="2400" dirty="0" err="1"/>
              <a:t>nou</a:t>
            </a:r>
            <a:r>
              <a:rPr lang="en-US" sz="2400" dirty="0"/>
              <a:t> care a </a:t>
            </a:r>
            <a:r>
              <a:rPr lang="en-US" sz="2400" dirty="0" err="1"/>
              <a:t>fost</a:t>
            </a:r>
            <a:r>
              <a:rPr lang="en-US" sz="2400" dirty="0"/>
              <a:t> </a:t>
            </a:r>
            <a:r>
              <a:rPr lang="en-US" sz="2400" dirty="0" err="1"/>
              <a:t>înregistrat</a:t>
            </a:r>
            <a:r>
              <a:rPr lang="en-US" sz="2400" dirty="0"/>
              <a:t> </a:t>
            </a:r>
            <a:r>
              <a:rPr lang="en-US" sz="2400" dirty="0" err="1"/>
              <a:t>și</a:t>
            </a:r>
            <a:r>
              <a:rPr lang="en-US" sz="2400" dirty="0"/>
              <a:t> a </a:t>
            </a:r>
            <a:r>
              <a:rPr lang="en-US" sz="2400" dirty="0" err="1"/>
              <a:t>apărut</a:t>
            </a:r>
            <a:r>
              <a:rPr lang="en-US" sz="2400" dirty="0"/>
              <a:t> </a:t>
            </a:r>
            <a:r>
              <a:rPr lang="en-US" sz="2400" dirty="0" err="1"/>
              <a:t>pe</a:t>
            </a:r>
            <a:r>
              <a:rPr lang="en-US" sz="2400" dirty="0"/>
              <a:t> </a:t>
            </a:r>
            <a:r>
              <a:rPr lang="en-US" sz="2400" dirty="0" err="1"/>
              <a:t>piaţa</a:t>
            </a:r>
            <a:r>
              <a:rPr lang="en-US" sz="2400" dirty="0"/>
              <a:t> </a:t>
            </a:r>
            <a:r>
              <a:rPr lang="en-US" sz="2400" dirty="0" err="1"/>
              <a:t>farmaceutică</a:t>
            </a:r>
            <a:r>
              <a:rPr lang="en-US" sz="2400" dirty="0"/>
              <a:t> </a:t>
            </a:r>
            <a:r>
              <a:rPr lang="en-US" sz="2400" dirty="0" err="1"/>
              <a:t>mondială</a:t>
            </a:r>
            <a:r>
              <a:rPr lang="en-US" sz="2400" dirty="0"/>
              <a:t> </a:t>
            </a:r>
            <a:r>
              <a:rPr lang="en-US" sz="2400" dirty="0" err="1"/>
              <a:t>pentru</a:t>
            </a:r>
            <a:r>
              <a:rPr lang="en-US" sz="2400" dirty="0"/>
              <a:t> prima </a:t>
            </a:r>
            <a:r>
              <a:rPr lang="en-US" sz="2400" dirty="0" err="1"/>
              <a:t>dată</a:t>
            </a:r>
            <a:r>
              <a:rPr lang="en-US" sz="2400" dirty="0"/>
              <a:t>. </a:t>
            </a:r>
            <a:r>
              <a:rPr lang="en-US" sz="2400" dirty="0" err="1"/>
              <a:t>Atât</a:t>
            </a:r>
            <a:r>
              <a:rPr lang="en-US" sz="2400" dirty="0"/>
              <a:t> </a:t>
            </a:r>
            <a:r>
              <a:rPr lang="en-US" sz="2400" dirty="0" err="1"/>
              <a:t>substanţa</a:t>
            </a:r>
            <a:r>
              <a:rPr lang="en-US" sz="2400" dirty="0"/>
              <a:t> </a:t>
            </a:r>
            <a:r>
              <a:rPr lang="en-US" sz="2400" dirty="0" err="1"/>
              <a:t>activă</a:t>
            </a:r>
            <a:r>
              <a:rPr lang="en-US" sz="2400" dirty="0"/>
              <a:t> </a:t>
            </a:r>
            <a:r>
              <a:rPr lang="en-US" sz="2400" dirty="0" err="1"/>
              <a:t>cât</a:t>
            </a:r>
            <a:r>
              <a:rPr lang="en-US" sz="2400" dirty="0"/>
              <a:t> </a:t>
            </a:r>
            <a:r>
              <a:rPr lang="en-US" sz="2400" dirty="0" err="1"/>
              <a:t>şi</a:t>
            </a:r>
            <a:r>
              <a:rPr lang="en-US" sz="2400" dirty="0"/>
              <a:t> </a:t>
            </a:r>
            <a:r>
              <a:rPr lang="en-US" sz="2400" dirty="0" err="1"/>
              <a:t>denumirea</a:t>
            </a:r>
            <a:r>
              <a:rPr lang="en-US" sz="2400" dirty="0"/>
              <a:t> </a:t>
            </a:r>
            <a:r>
              <a:rPr lang="en-US" sz="2400" dirty="0" err="1"/>
              <a:t>medicamentului</a:t>
            </a:r>
            <a:r>
              <a:rPr lang="en-US" sz="2400" dirty="0"/>
              <a:t> original </a:t>
            </a:r>
            <a:r>
              <a:rPr lang="en-US" sz="2400" dirty="0" err="1"/>
              <a:t>reprezintă</a:t>
            </a:r>
            <a:r>
              <a:rPr lang="en-US" sz="2400" dirty="0"/>
              <a:t> </a:t>
            </a:r>
            <a:r>
              <a:rPr lang="en-US" sz="2400" dirty="0" err="1"/>
              <a:t>obiect</a:t>
            </a:r>
            <a:r>
              <a:rPr lang="en-US" sz="2400" dirty="0"/>
              <a:t> al </a:t>
            </a:r>
            <a:r>
              <a:rPr lang="en-US" sz="2400" dirty="0" err="1"/>
              <a:t>proprietăţii</a:t>
            </a:r>
            <a:r>
              <a:rPr lang="en-US" sz="2400" dirty="0"/>
              <a:t> </a:t>
            </a:r>
            <a:r>
              <a:rPr lang="en-US" sz="2400" dirty="0" err="1"/>
              <a:t>intelectuale</a:t>
            </a:r>
            <a:r>
              <a:rPr lang="en-US" sz="2400" dirty="0"/>
              <a:t> </a:t>
            </a:r>
            <a:r>
              <a:rPr lang="en-US" sz="2400" dirty="0" err="1"/>
              <a:t>şi</a:t>
            </a:r>
            <a:r>
              <a:rPr lang="en-US" sz="2400" dirty="0"/>
              <a:t> </a:t>
            </a:r>
            <a:r>
              <a:rPr lang="en-US" sz="2400" dirty="0" err="1"/>
              <a:t>sunt</a:t>
            </a:r>
            <a:r>
              <a:rPr lang="en-US" sz="2400" dirty="0"/>
              <a:t> </a:t>
            </a:r>
            <a:r>
              <a:rPr lang="en-US" sz="2400" dirty="0" err="1"/>
              <a:t>protejate</a:t>
            </a:r>
            <a:r>
              <a:rPr lang="en-US" sz="2400" dirty="0"/>
              <a:t> de </a:t>
            </a:r>
            <a:r>
              <a:rPr lang="en-US" sz="2400" dirty="0" err="1"/>
              <a:t>reproducere</a:t>
            </a:r>
            <a:r>
              <a:rPr lang="en-US" sz="2400" dirty="0"/>
              <a:t> </a:t>
            </a:r>
            <a:r>
              <a:rPr lang="en-US" sz="2400" dirty="0" err="1"/>
              <a:t>prin</a:t>
            </a:r>
            <a:r>
              <a:rPr lang="en-US" sz="2400" dirty="0"/>
              <a:t> patent </a:t>
            </a:r>
            <a:r>
              <a:rPr lang="en-US" sz="2400" dirty="0" err="1"/>
              <a:t>pentru</a:t>
            </a:r>
            <a:r>
              <a:rPr lang="en-US" sz="2400" dirty="0"/>
              <a:t> o </a:t>
            </a:r>
            <a:r>
              <a:rPr lang="en-US" sz="2400" dirty="0" err="1"/>
              <a:t>perioadă</a:t>
            </a:r>
            <a:r>
              <a:rPr lang="en-US" sz="2400" dirty="0"/>
              <a:t> </a:t>
            </a:r>
            <a:r>
              <a:rPr lang="en-US" sz="2400" dirty="0" err="1"/>
              <a:t>îndelungată</a:t>
            </a:r>
            <a:r>
              <a:rPr lang="en-US" sz="2400" dirty="0"/>
              <a:t>.</a:t>
            </a:r>
            <a:endParaRPr lang="ru-RU" sz="2400" dirty="0"/>
          </a:p>
          <a:p>
            <a:r>
              <a:rPr lang="en-US" sz="2400" b="1" dirty="0" err="1"/>
              <a:t>Medicamentul</a:t>
            </a:r>
            <a:r>
              <a:rPr lang="en-US" sz="2400" b="1" dirty="0"/>
              <a:t> generic (generic) </a:t>
            </a:r>
            <a:r>
              <a:rPr lang="en-US" sz="2400" dirty="0"/>
              <a:t>– </a:t>
            </a:r>
            <a:r>
              <a:rPr lang="en-US" sz="2400" dirty="0" err="1"/>
              <a:t>este</a:t>
            </a:r>
            <a:r>
              <a:rPr lang="en-US" sz="2400" dirty="0"/>
              <a:t> </a:t>
            </a:r>
            <a:r>
              <a:rPr lang="en-US" sz="2400" dirty="0" err="1"/>
              <a:t>medicamentul</a:t>
            </a:r>
            <a:r>
              <a:rPr lang="en-US" sz="2400" dirty="0"/>
              <a:t> </a:t>
            </a:r>
            <a:r>
              <a:rPr lang="en-US" sz="2400" dirty="0" err="1"/>
              <a:t>reprodus</a:t>
            </a:r>
            <a:r>
              <a:rPr lang="en-US" sz="2400" dirty="0"/>
              <a:t> </a:t>
            </a:r>
            <a:r>
              <a:rPr lang="en-US" sz="2400" dirty="0" err="1"/>
              <a:t>în</a:t>
            </a:r>
            <a:r>
              <a:rPr lang="en-US" sz="2400" dirty="0"/>
              <a:t> </a:t>
            </a:r>
            <a:r>
              <a:rPr lang="en-US" sz="2400" dirty="0" err="1"/>
              <a:t>baza</a:t>
            </a:r>
            <a:r>
              <a:rPr lang="en-US" sz="2400" dirty="0"/>
              <a:t> </a:t>
            </a:r>
            <a:r>
              <a:rPr lang="en-US" sz="2400" dirty="0" err="1"/>
              <a:t>celui</a:t>
            </a:r>
            <a:r>
              <a:rPr lang="en-US" sz="2400" dirty="0"/>
              <a:t> original </a:t>
            </a:r>
            <a:r>
              <a:rPr lang="en-US" sz="2400" dirty="0" err="1"/>
              <a:t>după</a:t>
            </a:r>
            <a:r>
              <a:rPr lang="en-US" sz="2400" dirty="0"/>
              <a:t> </a:t>
            </a:r>
            <a:r>
              <a:rPr lang="en-US" sz="2400" dirty="0" err="1"/>
              <a:t>expirarea</a:t>
            </a:r>
            <a:r>
              <a:rPr lang="en-US" sz="2400" dirty="0"/>
              <a:t> </a:t>
            </a:r>
            <a:r>
              <a:rPr lang="en-US" sz="2400" dirty="0" err="1"/>
              <a:t>termenului</a:t>
            </a:r>
            <a:r>
              <a:rPr lang="en-US" sz="2400" dirty="0"/>
              <a:t> de </a:t>
            </a:r>
            <a:r>
              <a:rPr lang="en-US" sz="2400" dirty="0" err="1"/>
              <a:t>valabilitate</a:t>
            </a:r>
            <a:r>
              <a:rPr lang="en-US" sz="2400" dirty="0"/>
              <a:t> al </a:t>
            </a:r>
            <a:r>
              <a:rPr lang="en-US" sz="2400" dirty="0" err="1"/>
              <a:t>patentului</a:t>
            </a:r>
            <a:r>
              <a:rPr lang="en-US" sz="2400" dirty="0"/>
              <a:t>, care </a:t>
            </a:r>
            <a:r>
              <a:rPr lang="en-US" sz="2400" dirty="0" err="1"/>
              <a:t>conţine</a:t>
            </a:r>
            <a:r>
              <a:rPr lang="en-US" sz="2400" dirty="0"/>
              <a:t> </a:t>
            </a:r>
            <a:r>
              <a:rPr lang="en-US" sz="2400" dirty="0" err="1"/>
              <a:t>acelaşi</a:t>
            </a:r>
            <a:r>
              <a:rPr lang="en-US" sz="2400" dirty="0"/>
              <a:t> </a:t>
            </a:r>
            <a:r>
              <a:rPr lang="en-US" sz="2400" dirty="0" err="1"/>
              <a:t>principiu</a:t>
            </a:r>
            <a:r>
              <a:rPr lang="en-US" sz="2400" dirty="0"/>
              <a:t> </a:t>
            </a:r>
            <a:r>
              <a:rPr lang="en-US" sz="2400" dirty="0" err="1"/>
              <a:t>activ</a:t>
            </a:r>
            <a:r>
              <a:rPr lang="en-US" sz="2400" dirty="0"/>
              <a:t>, </a:t>
            </a:r>
            <a:r>
              <a:rPr lang="en-US" sz="2400" dirty="0" err="1"/>
              <a:t>în</a:t>
            </a:r>
            <a:r>
              <a:rPr lang="en-US" sz="2400" dirty="0"/>
              <a:t> </a:t>
            </a:r>
            <a:r>
              <a:rPr lang="en-US" sz="2400" dirty="0" err="1"/>
              <a:t>aceiaşi</a:t>
            </a:r>
            <a:r>
              <a:rPr lang="en-US" sz="2400" dirty="0"/>
              <a:t> </a:t>
            </a:r>
            <a:r>
              <a:rPr lang="en-US" sz="2400" dirty="0" err="1"/>
              <a:t>doză</a:t>
            </a:r>
            <a:r>
              <a:rPr lang="en-US" sz="2400" dirty="0"/>
              <a:t> </a:t>
            </a:r>
            <a:r>
              <a:rPr lang="en-US" sz="2400" dirty="0" err="1"/>
              <a:t>şi</a:t>
            </a:r>
            <a:r>
              <a:rPr lang="en-US" sz="2400" dirty="0"/>
              <a:t> </a:t>
            </a:r>
            <a:r>
              <a:rPr lang="en-US" sz="2400" dirty="0" err="1"/>
              <a:t>formă</a:t>
            </a:r>
            <a:r>
              <a:rPr lang="en-US" sz="2400" dirty="0"/>
              <a:t> </a:t>
            </a:r>
            <a:r>
              <a:rPr lang="en-US" sz="2400" dirty="0" err="1"/>
              <a:t>farmaceutică</a:t>
            </a:r>
            <a:r>
              <a:rPr lang="en-US" sz="2400" dirty="0"/>
              <a:t> </a:t>
            </a:r>
            <a:r>
              <a:rPr lang="en-US" sz="2400" dirty="0" err="1"/>
              <a:t>ca</a:t>
            </a:r>
            <a:r>
              <a:rPr lang="en-US" sz="2400" dirty="0"/>
              <a:t> </a:t>
            </a:r>
            <a:r>
              <a:rPr lang="en-US" sz="2400" dirty="0" err="1"/>
              <a:t>şi</a:t>
            </a:r>
            <a:r>
              <a:rPr lang="en-US" sz="2400" dirty="0"/>
              <a:t> </a:t>
            </a:r>
            <a:r>
              <a:rPr lang="en-US" sz="2400" dirty="0" err="1"/>
              <a:t>preparatul</a:t>
            </a:r>
            <a:r>
              <a:rPr lang="en-US" sz="2400" dirty="0"/>
              <a:t> original.</a:t>
            </a:r>
            <a:endParaRPr lang="ru-RU" sz="2400" dirty="0"/>
          </a:p>
          <a:p>
            <a:pPr marL="0" indent="0" algn="ctr">
              <a:buNone/>
            </a:pPr>
            <a:endParaRPr lang="ru-RU" sz="2400" u="sng" dirty="0">
              <a:solidFill>
                <a:srgbClr val="0033CC"/>
              </a:solidFill>
              <a:effectLst>
                <a:outerShdw blurRad="38100" dist="38100" dir="2700000" algn="tl">
                  <a:srgbClr val="000000">
                    <a:alpha val="43137"/>
                  </a:srgbClr>
                </a:outerShdw>
              </a:effectLst>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36</a:t>
            </a:fld>
            <a:endParaRPr lang="ru-RU"/>
          </a:p>
        </p:txBody>
      </p:sp>
      <p:sp>
        <p:nvSpPr>
          <p:cNvPr id="5" name="Объект 2"/>
          <p:cNvSpPr txBox="1">
            <a:spLocks/>
          </p:cNvSpPr>
          <p:nvPr/>
        </p:nvSpPr>
        <p:spPr>
          <a:xfrm>
            <a:off x="4572000" y="341040"/>
            <a:ext cx="4464496" cy="6336704"/>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ru-RU" sz="2400" b="1" u="sng" dirty="0">
                <a:solidFill>
                  <a:srgbClr val="0033CC"/>
                </a:solidFill>
                <a:effectLst>
                  <a:outerShdw blurRad="38100" dist="38100" dir="2700000" algn="tl">
                    <a:srgbClr val="000000">
                      <a:alpha val="43137"/>
                    </a:srgbClr>
                  </a:outerShdw>
                </a:effectLst>
              </a:rPr>
              <a:t>(Оригинальные лекарственные препараты и </a:t>
            </a:r>
            <a:r>
              <a:rPr lang="ru-RU" sz="2400" b="1" u="sng" dirty="0" err="1">
                <a:solidFill>
                  <a:srgbClr val="0033CC"/>
                </a:solidFill>
                <a:effectLst>
                  <a:outerShdw blurRad="38100" dist="38100" dir="2700000" algn="tl">
                    <a:srgbClr val="000000">
                      <a:alpha val="43137"/>
                    </a:srgbClr>
                  </a:outerShdw>
                </a:effectLst>
              </a:rPr>
              <a:t>дженерики</a:t>
            </a:r>
            <a:r>
              <a:rPr lang="ru-RU" sz="2400" b="1" u="sng" dirty="0">
                <a:solidFill>
                  <a:srgbClr val="0033CC"/>
                </a:solidFill>
                <a:effectLst>
                  <a:outerShdw blurRad="38100" dist="38100" dir="2700000" algn="tl">
                    <a:srgbClr val="000000">
                      <a:alpha val="43137"/>
                    </a:srgbClr>
                  </a:outerShdw>
                </a:effectLst>
              </a:rPr>
              <a:t>, )</a:t>
            </a:r>
          </a:p>
          <a:p>
            <a:pPr marL="0" indent="0">
              <a:buNone/>
            </a:pPr>
            <a:r>
              <a:rPr lang="ru-RU" sz="2400" b="1" dirty="0"/>
              <a:t>Оригинальный препарат</a:t>
            </a:r>
            <a:r>
              <a:rPr lang="ru-RU" sz="2400" dirty="0"/>
              <a:t> – новое лекарственное средство, которое было впервые синтезировано и прошло полный цикл исследований. Действующее вещество такого препарата защищено исключительными правами на производство (патентом) сроком от 5 до 20 лет. На разработку, длительные клинические испытания, производство и внедрения на рынок оригинального средства затрачиваются значительные материальные ресурсы, что объясняет его высокую стоимость. </a:t>
            </a:r>
          </a:p>
          <a:p>
            <a:pPr marL="0" indent="0">
              <a:buNone/>
            </a:pPr>
            <a:r>
              <a:rPr lang="ru-RU" sz="2400" b="1" dirty="0" err="1"/>
              <a:t>Дженерик</a:t>
            </a:r>
            <a:r>
              <a:rPr lang="ru-RU" sz="2400" dirty="0"/>
              <a:t> – воспроизведенное лекарственное средство, которое поступило в обращение на рынок по истечении срока исключительных патентных прав на оригинальное лекарственное средство. Другими словами - это препарат, который содержит то же действующее вещество, что и оригинальный препарат.</a:t>
            </a:r>
            <a:endParaRPr lang="ru-RU" sz="2400" u="sng" dirty="0">
              <a:solidFill>
                <a:srgbClr val="0033CC"/>
              </a:solidFill>
              <a:effectLst>
                <a:outerShdw blurRad="38100" dist="38100" dir="2700000" algn="tl">
                  <a:srgbClr val="000000">
                    <a:alpha val="43137"/>
                  </a:srgbClr>
                </a:outerShdw>
              </a:effectLst>
            </a:endParaRPr>
          </a:p>
        </p:txBody>
      </p:sp>
      <p:sp>
        <p:nvSpPr>
          <p:cNvPr id="6" name="Нижний колонтитул 5"/>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20775291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0A191-547D-4144-8B36-D6D574C99BB1}"/>
              </a:ext>
            </a:extLst>
          </p:cNvPr>
          <p:cNvSpPr>
            <a:spLocks noGrp="1"/>
          </p:cNvSpPr>
          <p:nvPr>
            <p:ph type="title"/>
          </p:nvPr>
        </p:nvSpPr>
        <p:spPr/>
        <p:txBody>
          <a:bodyPr/>
          <a:lstStyle/>
          <a:p>
            <a:r>
              <a:rPr lang="ro-MD" dirty="0">
                <a:highlight>
                  <a:srgbClr val="FFFF00"/>
                </a:highlight>
              </a:rPr>
              <a:t>Sarcina nr. 6</a:t>
            </a:r>
            <a:endParaRPr lang="en-US" dirty="0">
              <a:highlight>
                <a:srgbClr val="FFFF00"/>
              </a:highlight>
            </a:endParaRPr>
          </a:p>
        </p:txBody>
      </p:sp>
      <p:sp>
        <p:nvSpPr>
          <p:cNvPr id="3" name="Content Placeholder 2">
            <a:extLst>
              <a:ext uri="{FF2B5EF4-FFF2-40B4-BE49-F238E27FC236}">
                <a16:creationId xmlns:a16="http://schemas.microsoft.com/office/drawing/2014/main" id="{1F2D3D86-8773-4AAB-B57D-623092687257}"/>
              </a:ext>
            </a:extLst>
          </p:cNvPr>
          <p:cNvSpPr>
            <a:spLocks noGrp="1"/>
          </p:cNvSpPr>
          <p:nvPr>
            <p:ph idx="1"/>
          </p:nvPr>
        </p:nvSpPr>
        <p:spPr/>
        <p:txBody>
          <a:bodyPr/>
          <a:lstStyle/>
          <a:p>
            <a:r>
              <a:rPr lang="ro-MD" dirty="0">
                <a:highlight>
                  <a:srgbClr val="FFFF00"/>
                </a:highlight>
              </a:rPr>
              <a:t>Prezentați 3 exemple de denumiri de brand și de analog generic cu prezentarea imaginii cu componența medicamentelor.</a:t>
            </a:r>
            <a:endParaRPr lang="en-US" dirty="0">
              <a:highlight>
                <a:srgbClr val="FFFF00"/>
              </a:highlight>
            </a:endParaRPr>
          </a:p>
          <a:p>
            <a:r>
              <a:rPr lang="en-US" dirty="0">
                <a:highlight>
                  <a:srgbClr val="FFFF00"/>
                </a:highlight>
              </a:rPr>
              <a:t>Ter</a:t>
            </a:r>
            <a:r>
              <a:rPr lang="ro-MD" dirty="0">
                <a:highlight>
                  <a:srgbClr val="FFFF00"/>
                </a:highlight>
              </a:rPr>
              <a:t>men – </a:t>
            </a:r>
            <a:r>
              <a:rPr lang="ro-MD" dirty="0" smtClean="0">
                <a:highlight>
                  <a:srgbClr val="FFFF00"/>
                </a:highlight>
              </a:rPr>
              <a:t>01 </a:t>
            </a:r>
            <a:r>
              <a:rPr lang="ro-MD" dirty="0">
                <a:highlight>
                  <a:srgbClr val="FFFF00"/>
                </a:highlight>
              </a:rPr>
              <a:t>martie </a:t>
            </a:r>
            <a:endParaRPr lang="en-US" dirty="0">
              <a:highlight>
                <a:srgbClr val="FFFF00"/>
              </a:highlight>
            </a:endParaRPr>
          </a:p>
        </p:txBody>
      </p:sp>
      <p:sp>
        <p:nvSpPr>
          <p:cNvPr id="4" name="Footer Placeholder 3">
            <a:extLst>
              <a:ext uri="{FF2B5EF4-FFF2-40B4-BE49-F238E27FC236}">
                <a16:creationId xmlns:a16="http://schemas.microsoft.com/office/drawing/2014/main" id="{35C6822D-FD49-4964-8D82-3403218963DC}"/>
              </a:ext>
            </a:extLst>
          </p:cNvPr>
          <p:cNvSpPr>
            <a:spLocks noGrp="1"/>
          </p:cNvSpPr>
          <p:nvPr>
            <p:ph type="ftr" sz="quarter" idx="11"/>
          </p:nvPr>
        </p:nvSpPr>
        <p:spPr/>
        <p:txBody>
          <a:bodyPr/>
          <a:lstStyle/>
          <a:p>
            <a:r>
              <a:rPr lang="ru-RU"/>
              <a:t>/46</a:t>
            </a:r>
          </a:p>
        </p:txBody>
      </p:sp>
      <p:sp>
        <p:nvSpPr>
          <p:cNvPr id="5" name="Slide Number Placeholder 4">
            <a:extLst>
              <a:ext uri="{FF2B5EF4-FFF2-40B4-BE49-F238E27FC236}">
                <a16:creationId xmlns:a16="http://schemas.microsoft.com/office/drawing/2014/main" id="{D0238210-5221-45AE-92CC-DF9AABF11ACA}"/>
              </a:ext>
            </a:extLst>
          </p:cNvPr>
          <p:cNvSpPr>
            <a:spLocks noGrp="1"/>
          </p:cNvSpPr>
          <p:nvPr>
            <p:ph type="sldNum" sz="quarter" idx="12"/>
          </p:nvPr>
        </p:nvSpPr>
        <p:spPr/>
        <p:txBody>
          <a:bodyPr/>
          <a:lstStyle/>
          <a:p>
            <a:fld id="{B19B0651-EE4F-4900-A07F-96A6BFA9D0F0}" type="slidenum">
              <a:rPr lang="ru-RU" smtClean="0"/>
              <a:pPr/>
              <a:t>37</a:t>
            </a:fld>
            <a:endParaRPr lang="ru-RU"/>
          </a:p>
        </p:txBody>
      </p:sp>
    </p:spTree>
    <p:extLst>
      <p:ext uri="{BB962C8B-B14F-4D97-AF65-F5344CB8AC3E}">
        <p14:creationId xmlns:p14="http://schemas.microsoft.com/office/powerpoint/2010/main" val="3189663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1143000"/>
          </a:xfrm>
        </p:spPr>
        <p:txBody>
          <a:bodyPr>
            <a:noAutofit/>
          </a:bodyPr>
          <a:lstStyle/>
          <a:p>
            <a:pPr lvl="0" algn="just"/>
            <a:r>
              <a:rPr lang="ro-MO" sz="3000" b="1" dirty="0">
                <a:solidFill>
                  <a:srgbClr val="C00000"/>
                </a:solidFill>
              </a:rPr>
              <a:t>2. </a:t>
            </a:r>
            <a:r>
              <a:rPr lang="ru-RU" sz="3000" b="1" dirty="0">
                <a:solidFill>
                  <a:srgbClr val="C00000"/>
                </a:solidFill>
              </a:rPr>
              <a:t>С</a:t>
            </a:r>
            <a:r>
              <a:rPr lang="ro-RO" sz="3000" b="1" dirty="0">
                <a:solidFill>
                  <a:srgbClr val="C00000"/>
                </a:solidFill>
              </a:rPr>
              <a:t>lasificarea ATC a medicamentelor, aprobată de OMS</a:t>
            </a:r>
            <a:r>
              <a:rPr lang="ru-RU" sz="3000" dirty="0"/>
              <a:t/>
            </a:r>
            <a:br>
              <a:rPr lang="ru-RU" sz="3000" dirty="0"/>
            </a:br>
            <a:endParaRPr lang="ru-RU" sz="3000" dirty="0"/>
          </a:p>
        </p:txBody>
      </p:sp>
      <p:sp>
        <p:nvSpPr>
          <p:cNvPr id="3" name="Объект 2"/>
          <p:cNvSpPr>
            <a:spLocks noGrp="1"/>
          </p:cNvSpPr>
          <p:nvPr>
            <p:ph idx="1"/>
          </p:nvPr>
        </p:nvSpPr>
        <p:spPr>
          <a:xfrm>
            <a:off x="179512" y="980728"/>
            <a:ext cx="4248472" cy="5616624"/>
          </a:xfrm>
        </p:spPr>
        <p:txBody>
          <a:bodyPr>
            <a:normAutofit fontScale="40000" lnSpcReduction="20000"/>
          </a:bodyPr>
          <a:lstStyle/>
          <a:p>
            <a:r>
              <a:rPr lang="ro-RO" sz="3800" b="1" dirty="0"/>
              <a:t>Sistemul A.T.C. (anatomic-terapeutic-chimic) </a:t>
            </a:r>
          </a:p>
          <a:p>
            <a:pPr algn="just"/>
            <a:r>
              <a:rPr lang="ro-RO" sz="3800" dirty="0"/>
              <a:t>Principiul de ordonare în cadrul acestui sistem are în vedere următoarele criterii: </a:t>
            </a:r>
            <a:endParaRPr lang="ru-RU" sz="3800" dirty="0"/>
          </a:p>
          <a:p>
            <a:pPr lvl="1"/>
            <a:r>
              <a:rPr lang="ro-RO" sz="3800" dirty="0"/>
              <a:t>locul de acţiune a medicamentului (Anatomic);</a:t>
            </a:r>
            <a:endParaRPr lang="ro-MO" sz="3800" dirty="0"/>
          </a:p>
          <a:p>
            <a:pPr lvl="1"/>
            <a:r>
              <a:rPr lang="ro-RO" sz="3800" dirty="0"/>
              <a:t>tipul de acţiune a medicamentului (Terapeutic);</a:t>
            </a:r>
            <a:endParaRPr lang="ro-MO" sz="3800" dirty="0"/>
          </a:p>
          <a:p>
            <a:pPr lvl="1"/>
            <a:r>
              <a:rPr lang="ro-RO" sz="3800" dirty="0"/>
              <a:t>identitatea chimică a medicamentului (Chimic).</a:t>
            </a:r>
            <a:endParaRPr lang="ru-RU" sz="3800" dirty="0"/>
          </a:p>
          <a:p>
            <a:endParaRPr lang="ro-RO" sz="3800" dirty="0"/>
          </a:p>
          <a:p>
            <a:r>
              <a:rPr lang="ro-RO" sz="3800" b="1" dirty="0"/>
              <a:t>În funcţie de aceste trei categorii medicamente au fost repartizate în cinci niveluri:</a:t>
            </a:r>
            <a:endParaRPr lang="ru-RU" sz="3800" b="1" dirty="0"/>
          </a:p>
          <a:p>
            <a:r>
              <a:rPr lang="ro-RO" sz="3800" i="1" dirty="0"/>
              <a:t>- nivelul I: </a:t>
            </a:r>
            <a:r>
              <a:rPr lang="ro-RO" sz="3800" dirty="0"/>
              <a:t>formaţiunea anatomică (codificare cu majuscule latine) - 14 grupe notate cu A, B, C, D, G, H, J, L, M, N, P, R, S, V;</a:t>
            </a:r>
            <a:endParaRPr lang="ru-RU" sz="3800" dirty="0"/>
          </a:p>
          <a:p>
            <a:r>
              <a:rPr lang="ro-RO" sz="3800" i="1" dirty="0"/>
              <a:t>- nivelul II:</a:t>
            </a:r>
            <a:r>
              <a:rPr lang="ro-RO" sz="3800" dirty="0"/>
              <a:t> grupa terapeutică (codificare cu cifre arabe);</a:t>
            </a:r>
            <a:endParaRPr lang="ru-RU" sz="3800" dirty="0"/>
          </a:p>
          <a:p>
            <a:r>
              <a:rPr lang="ro-RO" sz="3800" i="1" dirty="0"/>
              <a:t>- nivelul III:</a:t>
            </a:r>
            <a:r>
              <a:rPr lang="ro-RO" sz="3800" dirty="0"/>
              <a:t> subgrupa terapeutică (codificare cu majuscule latine);</a:t>
            </a:r>
            <a:endParaRPr lang="ru-RU" sz="3800" dirty="0"/>
          </a:p>
          <a:p>
            <a:r>
              <a:rPr lang="ro-RO" sz="3800" i="1" dirty="0"/>
              <a:t>- nivelul IV:</a:t>
            </a:r>
            <a:r>
              <a:rPr lang="ro-RO" sz="3800" dirty="0"/>
              <a:t> clasa chimică (codificare cu majuscule latine);</a:t>
            </a:r>
            <a:endParaRPr lang="ru-RU" sz="3800" dirty="0"/>
          </a:p>
          <a:p>
            <a:r>
              <a:rPr lang="ro-RO" sz="3800" i="1" dirty="0"/>
              <a:t>- nivelul V:</a:t>
            </a:r>
            <a:r>
              <a:rPr lang="ro-RO" sz="3800" dirty="0"/>
              <a:t> subclasa chimică (codificare cu cifre arabe);</a:t>
            </a:r>
            <a:endParaRPr lang="ru-RU" sz="3800"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38</a:t>
            </a:fld>
            <a:endParaRPr lang="ru-RU"/>
          </a:p>
        </p:txBody>
      </p:sp>
      <p:sp>
        <p:nvSpPr>
          <p:cNvPr id="5" name="Объект 2"/>
          <p:cNvSpPr txBox="1">
            <a:spLocks/>
          </p:cNvSpPr>
          <p:nvPr/>
        </p:nvSpPr>
        <p:spPr>
          <a:xfrm>
            <a:off x="4427984" y="980728"/>
            <a:ext cx="4546848" cy="576064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0"/>
              </a:spcBef>
            </a:pPr>
            <a:r>
              <a:rPr lang="ru-RU" sz="1500" b="1" dirty="0"/>
              <a:t>Анатомо-терапевтическо-химическая классификация</a:t>
            </a:r>
            <a:r>
              <a:rPr lang="ru-RU" sz="1500" dirty="0"/>
              <a:t> — международная система классификации </a:t>
            </a:r>
            <a:r>
              <a:rPr lang="ru-RU" sz="1500" dirty="0">
                <a:hlinkClick r:id="rId2" tooltip="Лекарственные средства"/>
              </a:rPr>
              <a:t>лекарственных средств</a:t>
            </a:r>
            <a:r>
              <a:rPr lang="ru-RU" sz="1500" dirty="0"/>
              <a:t>. Используются сокращения: латиницей АТС (от </a:t>
            </a:r>
            <a:r>
              <a:rPr lang="ru-RU" sz="1500" i="1" dirty="0" err="1"/>
              <a:t>Anatomical</a:t>
            </a:r>
            <a:r>
              <a:rPr lang="ru-RU" sz="1500" i="1" dirty="0"/>
              <a:t> </a:t>
            </a:r>
            <a:r>
              <a:rPr lang="ru-RU" sz="1500" i="1" dirty="0" err="1"/>
              <a:t>Therapeutic</a:t>
            </a:r>
            <a:r>
              <a:rPr lang="ru-RU" sz="1500" i="1" dirty="0"/>
              <a:t> </a:t>
            </a:r>
            <a:r>
              <a:rPr lang="ru-RU" sz="1500" i="1" dirty="0" err="1"/>
              <a:t>Chemical</a:t>
            </a:r>
            <a:r>
              <a:rPr lang="ru-RU" sz="1500" dirty="0"/>
              <a:t>) или русское: АТХ (</a:t>
            </a:r>
            <a:r>
              <a:rPr lang="ru-RU" sz="1500" i="1" dirty="0"/>
              <a:t>анатомо-терапевтическо-химическая</a:t>
            </a:r>
            <a:r>
              <a:rPr lang="ru-RU" sz="1500" dirty="0"/>
              <a:t>). Полное английское название — </a:t>
            </a:r>
            <a:r>
              <a:rPr lang="ru-RU" sz="1500" i="1" dirty="0" err="1"/>
              <a:t>Anatomical</a:t>
            </a:r>
            <a:r>
              <a:rPr lang="ru-RU" sz="1500" i="1" dirty="0"/>
              <a:t> </a:t>
            </a:r>
            <a:r>
              <a:rPr lang="ru-RU" sz="1500" i="1" dirty="0" err="1"/>
              <a:t>Therapeutic</a:t>
            </a:r>
            <a:r>
              <a:rPr lang="ru-RU" sz="1500" i="1" dirty="0"/>
              <a:t> </a:t>
            </a:r>
            <a:r>
              <a:rPr lang="ru-RU" sz="1500" i="1" dirty="0" err="1"/>
              <a:t>Chemical</a:t>
            </a:r>
            <a:r>
              <a:rPr lang="ru-RU" sz="1500" i="1" dirty="0"/>
              <a:t> </a:t>
            </a:r>
            <a:r>
              <a:rPr lang="ru-RU" sz="1500" i="1" dirty="0" err="1"/>
              <a:t>Classification</a:t>
            </a:r>
            <a:r>
              <a:rPr lang="ru-RU" sz="1500" i="1" dirty="0"/>
              <a:t> </a:t>
            </a:r>
            <a:r>
              <a:rPr lang="ru-RU" sz="1500" i="1" dirty="0" err="1"/>
              <a:t>System</a:t>
            </a:r>
            <a:r>
              <a:rPr lang="ru-RU" sz="1500" dirty="0"/>
              <a:t>; по-русски часто пишут сокращённо — </a:t>
            </a:r>
            <a:r>
              <a:rPr lang="ru-RU" sz="1500" i="1" dirty="0"/>
              <a:t>Анатомо-терапевтическая классификация</a:t>
            </a:r>
            <a:r>
              <a:rPr lang="ru-RU" sz="1500" dirty="0"/>
              <a:t>. </a:t>
            </a:r>
            <a:endParaRPr lang="en-US" sz="1500" dirty="0"/>
          </a:p>
          <a:p>
            <a:pPr algn="just">
              <a:spcBef>
                <a:spcPts val="0"/>
              </a:spcBef>
            </a:pPr>
            <a:r>
              <a:rPr lang="ru-RU" sz="1500" dirty="0"/>
              <a:t>Основное назначение ATC — представление </a:t>
            </a:r>
            <a:r>
              <a:rPr lang="ru-RU" sz="1500" dirty="0">
                <a:hlinkClick r:id="rId3" tooltip="Статистика"/>
              </a:rPr>
              <a:t>статистических</a:t>
            </a:r>
            <a:r>
              <a:rPr lang="ru-RU" sz="1500" dirty="0"/>
              <a:t> данных о потреблении лекарственных средств. </a:t>
            </a:r>
          </a:p>
          <a:p>
            <a:pPr algn="just">
              <a:spcBef>
                <a:spcPts val="0"/>
              </a:spcBef>
            </a:pPr>
            <a:endParaRPr lang="ru-RU" sz="1500" b="1" dirty="0"/>
          </a:p>
          <a:p>
            <a:pPr algn="just">
              <a:spcBef>
                <a:spcPts val="0"/>
              </a:spcBef>
            </a:pPr>
            <a:r>
              <a:rPr lang="ru-RU" sz="1500" b="1" dirty="0"/>
              <a:t>АТС подразделяет лекарственные средства на группы, имеющие 5 различных уровней: </a:t>
            </a:r>
          </a:p>
          <a:p>
            <a:pPr marL="0" indent="0" algn="just">
              <a:spcBef>
                <a:spcPts val="0"/>
              </a:spcBef>
              <a:buNone/>
            </a:pPr>
            <a:r>
              <a:rPr lang="en-US" sz="1500" dirty="0"/>
              <a:t>1. </a:t>
            </a:r>
            <a:r>
              <a:rPr lang="ru-RU" sz="1500" dirty="0"/>
              <a:t>анатомический орган или система;</a:t>
            </a:r>
          </a:p>
          <a:p>
            <a:pPr marL="0" indent="0" algn="just">
              <a:spcBef>
                <a:spcPts val="0"/>
              </a:spcBef>
              <a:buNone/>
            </a:pPr>
            <a:r>
              <a:rPr lang="en-US" sz="1500" dirty="0"/>
              <a:t>2. </a:t>
            </a:r>
            <a:r>
              <a:rPr lang="ru-RU" sz="1500" dirty="0"/>
              <a:t>терапевтические группы;</a:t>
            </a:r>
          </a:p>
          <a:p>
            <a:pPr marL="0" indent="0" algn="just">
              <a:spcBef>
                <a:spcPts val="0"/>
              </a:spcBef>
              <a:buNone/>
            </a:pPr>
            <a:r>
              <a:rPr lang="ru-RU" sz="1500" dirty="0"/>
              <a:t>3. Терапевтические подгруппы;</a:t>
            </a:r>
          </a:p>
          <a:p>
            <a:pPr marL="0" indent="0" algn="just">
              <a:spcBef>
                <a:spcPts val="0"/>
              </a:spcBef>
              <a:buNone/>
            </a:pPr>
            <a:r>
              <a:rPr lang="ru-RU" sz="1500" dirty="0"/>
              <a:t>4. Химические классы</a:t>
            </a:r>
          </a:p>
          <a:p>
            <a:pPr marL="0" indent="0" algn="just">
              <a:spcBef>
                <a:spcPts val="0"/>
              </a:spcBef>
              <a:buNone/>
            </a:pPr>
            <a:r>
              <a:rPr lang="ru-RU" sz="1500" dirty="0"/>
              <a:t>5. Химические подклассы</a:t>
            </a:r>
          </a:p>
          <a:p>
            <a:pPr algn="just">
              <a:spcBef>
                <a:spcPts val="0"/>
              </a:spcBef>
            </a:pPr>
            <a:endParaRPr lang="en-US" sz="1500" b="1" dirty="0"/>
          </a:p>
          <a:p>
            <a:pPr algn="just">
              <a:spcBef>
                <a:spcPts val="0"/>
              </a:spcBef>
            </a:pPr>
            <a:endParaRPr lang="ru-RU" sz="1500" dirty="0"/>
          </a:p>
        </p:txBody>
      </p:sp>
      <p:sp>
        <p:nvSpPr>
          <p:cNvPr id="6" name="Нижний колонтитул 5"/>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4230262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1143000"/>
          </a:xfrm>
        </p:spPr>
        <p:txBody>
          <a:bodyPr>
            <a:noAutofit/>
          </a:bodyPr>
          <a:lstStyle/>
          <a:p>
            <a:r>
              <a:rPr lang="ro-RO" sz="2800" b="1" dirty="0">
                <a:solidFill>
                  <a:srgbClr val="C00000"/>
                </a:solidFill>
                <a:effectLst>
                  <a:outerShdw blurRad="38100" dist="38100" dir="2700000" algn="tl">
                    <a:srgbClr val="000000">
                      <a:alpha val="43137"/>
                    </a:srgbClr>
                  </a:outerShdw>
                </a:effectLst>
              </a:rPr>
              <a:t>Cele 14 grupe de la nivelul I cuprind medicamente pentru:</a:t>
            </a:r>
            <a:r>
              <a:rPr lang="ru-RU" sz="2800" dirty="0"/>
              <a:t/>
            </a:r>
            <a:br>
              <a:rPr lang="ru-RU" sz="2800" dirty="0"/>
            </a:br>
            <a:endParaRPr lang="ru-RU" sz="2800" dirty="0"/>
          </a:p>
        </p:txBody>
      </p:sp>
      <p:sp>
        <p:nvSpPr>
          <p:cNvPr id="3" name="Объект 2"/>
          <p:cNvSpPr>
            <a:spLocks noGrp="1"/>
          </p:cNvSpPr>
          <p:nvPr>
            <p:ph idx="1"/>
          </p:nvPr>
        </p:nvSpPr>
        <p:spPr>
          <a:xfrm>
            <a:off x="457200" y="1052736"/>
            <a:ext cx="8229600" cy="5073427"/>
          </a:xfrm>
        </p:spPr>
        <p:txBody>
          <a:bodyPr>
            <a:normAutofit fontScale="85000" lnSpcReduction="10000"/>
          </a:bodyPr>
          <a:lstStyle/>
          <a:p>
            <a:r>
              <a:rPr lang="en-US" b="1" u="sng" dirty="0">
                <a:solidFill>
                  <a:srgbClr val="C00000"/>
                </a:solidFill>
                <a:effectLst>
                  <a:outerShdw blurRad="38100" dist="38100" dir="2700000" algn="tl">
                    <a:srgbClr val="000000">
                      <a:alpha val="43137"/>
                    </a:srgbClr>
                  </a:outerShdw>
                </a:effectLst>
              </a:rPr>
              <a:t>1.  </a:t>
            </a:r>
            <a:r>
              <a:rPr lang="ro-RO" b="1" u="sng" dirty="0">
                <a:solidFill>
                  <a:srgbClr val="C00000"/>
                </a:solidFill>
                <a:effectLst>
                  <a:outerShdw blurRad="38100" dist="38100" dir="2700000" algn="tl">
                    <a:srgbClr val="000000">
                      <a:alpha val="43137"/>
                    </a:srgbClr>
                  </a:outerShdw>
                </a:effectLst>
              </a:rPr>
              <a:t>A.</a:t>
            </a:r>
            <a:r>
              <a:rPr lang="ro-RO" b="1" i="1" u="sng" dirty="0">
                <a:solidFill>
                  <a:srgbClr val="C00000"/>
                </a:solidFill>
                <a:effectLst>
                  <a:outerShdw blurRad="38100" dist="38100" dir="2700000" algn="tl">
                    <a:srgbClr val="000000">
                      <a:alpha val="43137"/>
                    </a:srgbClr>
                  </a:outerShdw>
                </a:effectLst>
              </a:rPr>
              <a:t> Tractul digestiv şi metabolism:</a:t>
            </a:r>
            <a:endParaRPr lang="ru-RU" b="1" i="1" u="sng" dirty="0">
              <a:solidFill>
                <a:srgbClr val="C00000"/>
              </a:solidFill>
              <a:effectLst>
                <a:outerShdw blurRad="38100" dist="38100" dir="2700000" algn="tl">
                  <a:srgbClr val="000000">
                    <a:alpha val="43137"/>
                  </a:srgbClr>
                </a:outerShdw>
              </a:effectLst>
            </a:endParaRPr>
          </a:p>
          <a:p>
            <a:r>
              <a:rPr lang="ru-RU" b="1" dirty="0">
                <a:solidFill>
                  <a:srgbClr val="0033CC"/>
                </a:solidFill>
                <a:hlinkClick r:id="rId2" tooltip="АТХ-А"/>
              </a:rPr>
              <a:t>Код A</a:t>
            </a:r>
            <a:r>
              <a:rPr lang="ru-RU" b="1" dirty="0">
                <a:solidFill>
                  <a:srgbClr val="0033CC"/>
                </a:solidFill>
              </a:rPr>
              <a:t>: Препараты, влияющие на пищеварительный тракт и обмен веществ </a:t>
            </a:r>
            <a:endParaRPr lang="ro-MO" b="1" dirty="0">
              <a:solidFill>
                <a:srgbClr val="0033CC"/>
              </a:solidFill>
            </a:endParaRPr>
          </a:p>
          <a:p>
            <a:r>
              <a:rPr lang="en-US" b="1" u="sng" dirty="0">
                <a:solidFill>
                  <a:srgbClr val="C00000"/>
                </a:solidFill>
                <a:effectLst>
                  <a:outerShdw blurRad="38100" dist="38100" dir="2700000" algn="tl">
                    <a:srgbClr val="000000">
                      <a:alpha val="43137"/>
                    </a:srgbClr>
                  </a:outerShdw>
                </a:effectLst>
              </a:rPr>
              <a:t>2. </a:t>
            </a:r>
            <a:r>
              <a:rPr lang="ro-RO" b="1" u="sng" dirty="0">
                <a:solidFill>
                  <a:srgbClr val="C00000"/>
                </a:solidFill>
                <a:effectLst>
                  <a:outerShdw blurRad="38100" dist="38100" dir="2700000" algn="tl">
                    <a:srgbClr val="000000">
                      <a:alpha val="43137"/>
                    </a:srgbClr>
                  </a:outerShdw>
                </a:effectLst>
              </a:rPr>
              <a:t>B.</a:t>
            </a:r>
            <a:r>
              <a:rPr lang="ro-RO" b="1" i="1" u="sng" dirty="0">
                <a:solidFill>
                  <a:srgbClr val="C00000"/>
                </a:solidFill>
                <a:effectLst>
                  <a:outerShdw blurRad="38100" dist="38100" dir="2700000" algn="tl">
                    <a:srgbClr val="000000">
                      <a:alpha val="43137"/>
                    </a:srgbClr>
                  </a:outerShdw>
                </a:effectLst>
              </a:rPr>
              <a:t> Sânge şi organe hematopoetice</a:t>
            </a:r>
            <a:endParaRPr lang="ru-RU" b="1" u="sng" dirty="0">
              <a:solidFill>
                <a:srgbClr val="C00000"/>
              </a:solidFill>
              <a:effectLst>
                <a:outerShdw blurRad="38100" dist="38100" dir="2700000" algn="tl">
                  <a:srgbClr val="000000">
                    <a:alpha val="43137"/>
                  </a:srgbClr>
                </a:outerShdw>
              </a:effectLst>
            </a:endParaRPr>
          </a:p>
          <a:p>
            <a:pPr algn="just"/>
            <a:r>
              <a:rPr lang="ru-RU" b="1" dirty="0">
                <a:solidFill>
                  <a:srgbClr val="0033CC"/>
                </a:solidFill>
                <a:hlinkClick r:id="rId3" tooltip="АТХ-B"/>
              </a:rPr>
              <a:t>Код B</a:t>
            </a:r>
            <a:r>
              <a:rPr lang="ru-RU" b="1" dirty="0">
                <a:solidFill>
                  <a:srgbClr val="0033CC"/>
                </a:solidFill>
              </a:rPr>
              <a:t>: Препараты, влияющие на кроветворение и кровь </a:t>
            </a:r>
            <a:endParaRPr lang="ro-MO" b="1" dirty="0">
              <a:solidFill>
                <a:srgbClr val="0033CC"/>
              </a:solidFill>
            </a:endParaRPr>
          </a:p>
          <a:p>
            <a:pPr algn="just"/>
            <a:r>
              <a:rPr lang="en-US" b="1" u="sng" dirty="0">
                <a:solidFill>
                  <a:srgbClr val="C00000"/>
                </a:solidFill>
                <a:effectLst>
                  <a:outerShdw blurRad="38100" dist="38100" dir="2700000" algn="tl">
                    <a:srgbClr val="000000">
                      <a:alpha val="43137"/>
                    </a:srgbClr>
                  </a:outerShdw>
                </a:effectLst>
              </a:rPr>
              <a:t>3. </a:t>
            </a:r>
            <a:r>
              <a:rPr lang="ro-RO" b="1" u="sng" dirty="0">
                <a:solidFill>
                  <a:srgbClr val="C00000"/>
                </a:solidFill>
                <a:effectLst>
                  <a:outerShdw blurRad="38100" dist="38100" dir="2700000" algn="tl">
                    <a:srgbClr val="000000">
                      <a:alpha val="43137"/>
                    </a:srgbClr>
                  </a:outerShdw>
                </a:effectLst>
              </a:rPr>
              <a:t>C.</a:t>
            </a:r>
            <a:r>
              <a:rPr lang="ro-RO" b="1" i="1" u="sng" dirty="0">
                <a:solidFill>
                  <a:srgbClr val="C00000"/>
                </a:solidFill>
                <a:effectLst>
                  <a:outerShdw blurRad="38100" dist="38100" dir="2700000" algn="tl">
                    <a:srgbClr val="000000">
                      <a:alpha val="43137"/>
                    </a:srgbClr>
                  </a:outerShdw>
                </a:effectLst>
              </a:rPr>
              <a:t> Sistemul cardiovascular</a:t>
            </a:r>
            <a:endParaRPr lang="ro-MO" b="1" u="sng" dirty="0">
              <a:solidFill>
                <a:srgbClr val="C00000"/>
              </a:solidFill>
              <a:effectLst>
                <a:outerShdw blurRad="38100" dist="38100" dir="2700000" algn="tl">
                  <a:srgbClr val="000000">
                    <a:alpha val="43137"/>
                  </a:srgbClr>
                </a:outerShdw>
              </a:effectLst>
            </a:endParaRPr>
          </a:p>
          <a:p>
            <a:pPr algn="just"/>
            <a:r>
              <a:rPr lang="ru-RU" b="1" dirty="0">
                <a:solidFill>
                  <a:srgbClr val="0033CC"/>
                </a:solidFill>
                <a:hlinkClick r:id="rId4" tooltip="АТХ-C"/>
              </a:rPr>
              <a:t>Код C</a:t>
            </a:r>
            <a:r>
              <a:rPr lang="ru-RU" b="1" dirty="0">
                <a:solidFill>
                  <a:srgbClr val="0033CC"/>
                </a:solidFill>
              </a:rPr>
              <a:t>: Препараты для лечения заболеваний сердечно-сосудистой системы </a:t>
            </a:r>
            <a:endParaRPr lang="ro-MO" b="1" dirty="0">
              <a:solidFill>
                <a:srgbClr val="0033CC"/>
              </a:solidFill>
            </a:endParaRPr>
          </a:p>
          <a:p>
            <a:pPr algn="just"/>
            <a:r>
              <a:rPr lang="en-US" b="1" u="sng" dirty="0">
                <a:solidFill>
                  <a:srgbClr val="C00000"/>
                </a:solidFill>
                <a:effectLst>
                  <a:outerShdw blurRad="38100" dist="38100" dir="2700000" algn="tl">
                    <a:srgbClr val="000000">
                      <a:alpha val="43137"/>
                    </a:srgbClr>
                  </a:outerShdw>
                </a:effectLst>
              </a:rPr>
              <a:t>4. </a:t>
            </a:r>
            <a:r>
              <a:rPr lang="ro-RO" b="1" u="sng" dirty="0">
                <a:solidFill>
                  <a:srgbClr val="C00000"/>
                </a:solidFill>
                <a:effectLst>
                  <a:outerShdw blurRad="38100" dist="38100" dir="2700000" algn="tl">
                    <a:srgbClr val="000000">
                      <a:alpha val="43137"/>
                    </a:srgbClr>
                  </a:outerShdw>
                </a:effectLst>
              </a:rPr>
              <a:t>D.</a:t>
            </a:r>
            <a:r>
              <a:rPr lang="ro-RO" b="1" i="1" u="sng" dirty="0">
                <a:solidFill>
                  <a:srgbClr val="C00000"/>
                </a:solidFill>
                <a:effectLst>
                  <a:outerShdw blurRad="38100" dist="38100" dir="2700000" algn="tl">
                    <a:srgbClr val="000000">
                      <a:alpha val="43137"/>
                    </a:srgbClr>
                  </a:outerShdw>
                </a:effectLst>
              </a:rPr>
              <a:t> Preparate dermatologice</a:t>
            </a:r>
            <a:endParaRPr lang="ro-MO" b="1" u="sng" dirty="0">
              <a:solidFill>
                <a:srgbClr val="C00000"/>
              </a:solidFill>
              <a:effectLst>
                <a:outerShdw blurRad="38100" dist="38100" dir="2700000" algn="tl">
                  <a:srgbClr val="000000">
                    <a:alpha val="43137"/>
                  </a:srgbClr>
                </a:outerShdw>
              </a:effectLst>
            </a:endParaRPr>
          </a:p>
          <a:p>
            <a:pPr algn="just"/>
            <a:r>
              <a:rPr lang="ru-RU" b="1" dirty="0">
                <a:solidFill>
                  <a:srgbClr val="0033CC"/>
                </a:solidFill>
                <a:hlinkClick r:id="rId5" tooltip="АТХ-D"/>
              </a:rPr>
              <a:t>Код D</a:t>
            </a:r>
            <a:r>
              <a:rPr lang="ru-RU" b="1" dirty="0">
                <a:solidFill>
                  <a:srgbClr val="0033CC"/>
                </a:solidFill>
              </a:rPr>
              <a:t>: Препараты для лечения заболеваний кожи </a:t>
            </a:r>
          </a:p>
          <a:p>
            <a:endParaRPr lang="ru-RU" dirty="0"/>
          </a:p>
          <a:p>
            <a:endParaRPr lang="ro-MO" dirty="0"/>
          </a:p>
          <a:p>
            <a:endParaRPr lang="ru-RU" dirty="0"/>
          </a:p>
          <a:p>
            <a:endParaRPr lang="ru-RU" b="1" u="sng" dirty="0">
              <a:solidFill>
                <a:srgbClr val="0033CC"/>
              </a:solidFill>
              <a:effectLst>
                <a:outerShdw blurRad="38100" dist="38100" dir="2700000" algn="tl">
                  <a:srgbClr val="000000">
                    <a:alpha val="43137"/>
                  </a:srgbClr>
                </a:outerShdw>
              </a:effectLst>
            </a:endParaRPr>
          </a:p>
          <a:p>
            <a:pPr lvl="0"/>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39</a:t>
            </a:fld>
            <a:endParaRPr lang="ru-RU" dirty="0"/>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287295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3100" b="1" dirty="0"/>
              <a:t/>
            </a:r>
            <a:br>
              <a:rPr lang="ro-RO" sz="3100" b="1" dirty="0"/>
            </a:br>
            <a:r>
              <a:rPr lang="ro-RO" sz="3100" b="1" dirty="0"/>
              <a:t>Caracteristica remediului medicamentos</a:t>
            </a:r>
            <a:r>
              <a:rPr lang="ru-RU" dirty="0"/>
              <a:t/>
            </a:r>
            <a:br>
              <a:rPr lang="ru-RU" dirty="0"/>
            </a:br>
            <a:endParaRPr lang="ru-RU" dirty="0"/>
          </a:p>
        </p:txBody>
      </p:sp>
      <p:sp>
        <p:nvSpPr>
          <p:cNvPr id="5" name="Нижний колонтитул 4"/>
          <p:cNvSpPr>
            <a:spLocks noGrp="1"/>
          </p:cNvSpPr>
          <p:nvPr>
            <p:ph type="ftr" sz="quarter" idx="11"/>
          </p:nvPr>
        </p:nvSpPr>
        <p:spPr/>
        <p:txBody>
          <a:bodyPr/>
          <a:lstStyle/>
          <a:p>
            <a:r>
              <a:rPr lang="ru-RU"/>
              <a:t>/46</a:t>
            </a:r>
          </a:p>
        </p:txBody>
      </p:sp>
      <p:sp>
        <p:nvSpPr>
          <p:cNvPr id="6" name="Номер слайда 5"/>
          <p:cNvSpPr>
            <a:spLocks noGrp="1"/>
          </p:cNvSpPr>
          <p:nvPr>
            <p:ph type="sldNum" sz="quarter" idx="12"/>
          </p:nvPr>
        </p:nvSpPr>
        <p:spPr/>
        <p:txBody>
          <a:bodyPr/>
          <a:lstStyle/>
          <a:p>
            <a:fld id="{B19B0651-EE4F-4900-A07F-96A6BFA9D0F0}" type="slidenum">
              <a:rPr lang="ru-RU" smtClean="0"/>
              <a:pPr/>
              <a:t>4</a:t>
            </a:fld>
            <a:endParaRPr lang="ru-RU"/>
          </a:p>
        </p:txBody>
      </p:sp>
      <p:grpSp>
        <p:nvGrpSpPr>
          <p:cNvPr id="7" name="Группа 6"/>
          <p:cNvGrpSpPr/>
          <p:nvPr/>
        </p:nvGrpSpPr>
        <p:grpSpPr>
          <a:xfrm>
            <a:off x="107504" y="1196752"/>
            <a:ext cx="8964488" cy="4320480"/>
            <a:chOff x="0" y="0"/>
            <a:chExt cx="4813401" cy="2296973"/>
          </a:xfrm>
        </p:grpSpPr>
        <p:sp>
          <p:nvSpPr>
            <p:cNvPr id="8" name="Поле 32"/>
            <p:cNvSpPr txBox="1"/>
            <p:nvPr/>
          </p:nvSpPr>
          <p:spPr>
            <a:xfrm>
              <a:off x="1850745" y="0"/>
              <a:ext cx="1397204" cy="182880"/>
            </a:xfrm>
            <a:prstGeom prst="rect">
              <a:avLst/>
            </a:prstGeom>
            <a:solidFill>
              <a:schemeClr val="lt1"/>
            </a:solidFill>
            <a:ln w="6350">
              <a:solidFill>
                <a:prstClr val="black"/>
              </a:solidFill>
            </a:ln>
            <a:effectLst>
              <a:glow rad="63500">
                <a:schemeClr val="accent1">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ro-RO" sz="2000" b="1">
                  <a:effectLst/>
                  <a:ea typeface="Calibri"/>
                </a:rPr>
                <a:t>Remediu medicamentos</a:t>
              </a:r>
              <a:endParaRPr lang="ru-RU" sz="2000" b="1">
                <a:effectLst/>
                <a:ea typeface="Calibri"/>
              </a:endParaRPr>
            </a:p>
          </p:txBody>
        </p:sp>
        <p:sp>
          <p:nvSpPr>
            <p:cNvPr id="9" name="Поле 33"/>
            <p:cNvSpPr txBox="1"/>
            <p:nvPr/>
          </p:nvSpPr>
          <p:spPr>
            <a:xfrm>
              <a:off x="504749" y="329184"/>
              <a:ext cx="1397204" cy="182880"/>
            </a:xfrm>
            <a:prstGeom prst="rect">
              <a:avLst/>
            </a:prstGeom>
            <a:solidFill>
              <a:schemeClr val="lt1"/>
            </a:solidFill>
            <a:ln w="6350">
              <a:solidFill>
                <a:prstClr val="black"/>
              </a:solidFill>
            </a:ln>
            <a:effectLst>
              <a:glow rad="63500">
                <a:schemeClr val="accent6">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ro-RO" sz="2000" b="1">
                  <a:effectLst/>
                  <a:ea typeface="Calibri"/>
                </a:rPr>
                <a:t>După compoziție</a:t>
              </a:r>
              <a:endParaRPr lang="ru-RU" sz="2000" b="1">
                <a:effectLst/>
                <a:ea typeface="Calibri"/>
              </a:endParaRPr>
            </a:p>
          </p:txBody>
        </p:sp>
        <p:sp>
          <p:nvSpPr>
            <p:cNvPr id="10" name="Поле 34"/>
            <p:cNvSpPr txBox="1"/>
            <p:nvPr/>
          </p:nvSpPr>
          <p:spPr>
            <a:xfrm>
              <a:off x="2999232" y="321869"/>
              <a:ext cx="1748333" cy="182880"/>
            </a:xfrm>
            <a:prstGeom prst="rect">
              <a:avLst/>
            </a:prstGeom>
            <a:solidFill>
              <a:schemeClr val="lt1"/>
            </a:solidFill>
            <a:ln w="6350">
              <a:solidFill>
                <a:prstClr val="black"/>
              </a:solidFill>
            </a:ln>
            <a:effectLst>
              <a:glow rad="63500">
                <a:schemeClr val="accent4">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ro-RO" sz="2000" b="1">
                  <a:effectLst/>
                  <a:ea typeface="Calibri"/>
                </a:rPr>
                <a:t>După activitate farmacologică</a:t>
              </a:r>
              <a:endParaRPr lang="ru-RU" sz="2000" b="1">
                <a:effectLst/>
                <a:ea typeface="Calibri"/>
              </a:endParaRPr>
            </a:p>
          </p:txBody>
        </p:sp>
        <p:sp>
          <p:nvSpPr>
            <p:cNvPr id="11" name="Поле 35"/>
            <p:cNvSpPr txBox="1"/>
            <p:nvPr/>
          </p:nvSpPr>
          <p:spPr>
            <a:xfrm>
              <a:off x="1528877" y="724205"/>
              <a:ext cx="1023620" cy="497205"/>
            </a:xfrm>
            <a:prstGeom prst="rect">
              <a:avLst/>
            </a:prstGeom>
            <a:solidFill>
              <a:schemeClr val="lt1"/>
            </a:solidFill>
            <a:ln w="6350">
              <a:solidFill>
                <a:prstClr val="black"/>
              </a:solidFill>
            </a:ln>
            <a:effectLst>
              <a:glow rad="63500">
                <a:schemeClr val="accent6">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ro-RO" sz="2000" b="1">
                  <a:effectLst/>
                  <a:ea typeface="Calibri"/>
                </a:rPr>
                <a:t>Substanță medicamentoasă</a:t>
              </a:r>
              <a:endParaRPr lang="ru-RU" sz="2000" b="1">
                <a:effectLst/>
                <a:ea typeface="Calibri"/>
              </a:endParaRPr>
            </a:p>
          </p:txBody>
        </p:sp>
        <p:sp>
          <p:nvSpPr>
            <p:cNvPr id="12" name="Поле 36"/>
            <p:cNvSpPr txBox="1"/>
            <p:nvPr/>
          </p:nvSpPr>
          <p:spPr>
            <a:xfrm>
              <a:off x="0" y="724205"/>
              <a:ext cx="1023620" cy="460375"/>
            </a:xfrm>
            <a:prstGeom prst="rect">
              <a:avLst/>
            </a:prstGeom>
            <a:solidFill>
              <a:schemeClr val="lt1"/>
            </a:solidFill>
            <a:ln w="6350">
              <a:solidFill>
                <a:prstClr val="black"/>
              </a:solidFill>
            </a:ln>
            <a:effectLst>
              <a:glow rad="63500">
                <a:schemeClr val="accent6">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ro-RO" sz="2000" b="1">
                  <a:effectLst/>
                  <a:ea typeface="Calibri"/>
                </a:rPr>
                <a:t>Materie de plante medicinale</a:t>
              </a:r>
              <a:endParaRPr lang="ru-RU" sz="2000" b="1">
                <a:effectLst/>
                <a:ea typeface="Calibri"/>
              </a:endParaRPr>
            </a:p>
          </p:txBody>
        </p:sp>
        <p:sp>
          <p:nvSpPr>
            <p:cNvPr id="13" name="Поле 37"/>
            <p:cNvSpPr txBox="1"/>
            <p:nvPr/>
          </p:nvSpPr>
          <p:spPr>
            <a:xfrm>
              <a:off x="1572768" y="1411834"/>
              <a:ext cx="1353312" cy="226695"/>
            </a:xfrm>
            <a:prstGeom prst="rect">
              <a:avLst/>
            </a:prstGeom>
            <a:solidFill>
              <a:schemeClr val="lt1"/>
            </a:solidFill>
            <a:ln w="6350">
              <a:solidFill>
                <a:prstClr val="black"/>
              </a:solidFill>
            </a:ln>
            <a:effectLst>
              <a:glow rad="63500">
                <a:schemeClr val="accent3">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ro-RO" sz="2000" b="1">
                  <a:effectLst/>
                  <a:ea typeface="Calibri"/>
                </a:rPr>
                <a:t>După proprietăți fizice</a:t>
              </a:r>
              <a:endParaRPr lang="ru-RU" sz="2000" b="1">
                <a:effectLst/>
                <a:ea typeface="Calibri"/>
              </a:endParaRPr>
            </a:p>
          </p:txBody>
        </p:sp>
        <p:sp>
          <p:nvSpPr>
            <p:cNvPr id="14" name="Поле 38"/>
            <p:cNvSpPr txBox="1"/>
            <p:nvPr/>
          </p:nvSpPr>
          <p:spPr>
            <a:xfrm>
              <a:off x="285293" y="1411834"/>
              <a:ext cx="1023620" cy="226695"/>
            </a:xfrm>
            <a:prstGeom prst="rect">
              <a:avLst/>
            </a:prstGeom>
            <a:solidFill>
              <a:schemeClr val="lt1"/>
            </a:solidFill>
            <a:ln w="6350">
              <a:solidFill>
                <a:prstClr val="black"/>
              </a:solidFill>
            </a:ln>
            <a:effectLst>
              <a:glow rad="63500">
                <a:schemeClr val="accent2">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ro-RO" sz="2000" b="1">
                  <a:effectLst/>
                  <a:ea typeface="Calibri"/>
                </a:rPr>
                <a:t>După origine</a:t>
              </a:r>
              <a:endParaRPr lang="ru-RU" sz="2000" b="1">
                <a:effectLst/>
                <a:ea typeface="Calibri"/>
              </a:endParaRPr>
            </a:p>
          </p:txBody>
        </p:sp>
        <p:sp>
          <p:nvSpPr>
            <p:cNvPr id="15" name="Поле 39"/>
            <p:cNvSpPr txBox="1"/>
            <p:nvPr/>
          </p:nvSpPr>
          <p:spPr>
            <a:xfrm>
              <a:off x="2977286" y="702260"/>
              <a:ext cx="1836115" cy="234086"/>
            </a:xfrm>
            <a:prstGeom prst="rect">
              <a:avLst/>
            </a:prstGeom>
            <a:solidFill>
              <a:schemeClr val="lt1"/>
            </a:solidFill>
            <a:ln w="6350">
              <a:solidFill>
                <a:prstClr val="black"/>
              </a:solidFill>
            </a:ln>
            <a:effectLst>
              <a:glow rad="63500">
                <a:schemeClr val="accent4">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ro-RO" sz="2000" b="1">
                  <a:effectLst/>
                  <a:ea typeface="Calibri"/>
                </a:rPr>
                <a:t>Venena  Separanda  Anodină</a:t>
              </a:r>
              <a:endParaRPr lang="ru-RU" sz="2000" b="1">
                <a:effectLst/>
                <a:ea typeface="Calibri"/>
              </a:endParaRPr>
            </a:p>
          </p:txBody>
        </p:sp>
        <p:sp>
          <p:nvSpPr>
            <p:cNvPr id="16" name="Поле 40"/>
            <p:cNvSpPr txBox="1"/>
            <p:nvPr/>
          </p:nvSpPr>
          <p:spPr>
            <a:xfrm>
              <a:off x="3050438" y="1411834"/>
              <a:ext cx="665480" cy="709295"/>
            </a:xfrm>
            <a:prstGeom prst="rect">
              <a:avLst/>
            </a:prstGeom>
            <a:solidFill>
              <a:schemeClr val="lt1"/>
            </a:solidFill>
            <a:ln w="6350">
              <a:solidFill>
                <a:prstClr val="black"/>
              </a:solidFill>
            </a:ln>
            <a:effectLst>
              <a:glow rad="63500">
                <a:schemeClr val="accent3">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0"/>
                </a:spcAft>
              </a:pPr>
              <a:r>
                <a:rPr lang="ro-RO" sz="2000" b="1">
                  <a:effectLst/>
                  <a:ea typeface="Calibri"/>
                </a:rPr>
                <a:t>Solide</a:t>
              </a:r>
              <a:endParaRPr lang="ru-RU" sz="2000" b="1">
                <a:effectLst/>
                <a:ea typeface="Calibri"/>
              </a:endParaRPr>
            </a:p>
            <a:p>
              <a:pPr>
                <a:lnSpc>
                  <a:spcPct val="107000"/>
                </a:lnSpc>
                <a:spcAft>
                  <a:spcPts val="0"/>
                </a:spcAft>
              </a:pPr>
              <a:r>
                <a:rPr lang="ro-RO" sz="2000" b="1">
                  <a:effectLst/>
                  <a:ea typeface="Calibri"/>
                </a:rPr>
                <a:t>Lichide</a:t>
              </a:r>
              <a:endParaRPr lang="ru-RU" sz="2000" b="1">
                <a:effectLst/>
                <a:ea typeface="Calibri"/>
              </a:endParaRPr>
            </a:p>
            <a:p>
              <a:pPr>
                <a:lnSpc>
                  <a:spcPct val="107000"/>
                </a:lnSpc>
                <a:spcAft>
                  <a:spcPts val="0"/>
                </a:spcAft>
              </a:pPr>
              <a:r>
                <a:rPr lang="ro-RO" sz="2000" b="1">
                  <a:effectLst/>
                  <a:ea typeface="Calibri"/>
                </a:rPr>
                <a:t>Semisolide</a:t>
              </a:r>
              <a:endParaRPr lang="ru-RU" sz="2000" b="1">
                <a:effectLst/>
                <a:ea typeface="Calibri"/>
              </a:endParaRPr>
            </a:p>
            <a:p>
              <a:pPr>
                <a:lnSpc>
                  <a:spcPct val="107000"/>
                </a:lnSpc>
                <a:spcAft>
                  <a:spcPts val="0"/>
                </a:spcAft>
              </a:pPr>
              <a:r>
                <a:rPr lang="ro-RO" sz="2000" b="1">
                  <a:effectLst/>
                  <a:ea typeface="Calibri"/>
                </a:rPr>
                <a:t>Găzoase </a:t>
              </a:r>
              <a:endParaRPr lang="ru-RU" sz="2000" b="1">
                <a:effectLst/>
                <a:ea typeface="Calibri"/>
              </a:endParaRPr>
            </a:p>
          </p:txBody>
        </p:sp>
        <p:sp>
          <p:nvSpPr>
            <p:cNvPr id="17" name="Поле 41"/>
            <p:cNvSpPr txBox="1"/>
            <p:nvPr/>
          </p:nvSpPr>
          <p:spPr>
            <a:xfrm>
              <a:off x="285293" y="1762964"/>
              <a:ext cx="863193" cy="534009"/>
            </a:xfrm>
            <a:prstGeom prst="rect">
              <a:avLst/>
            </a:prstGeom>
            <a:solidFill>
              <a:schemeClr val="lt1"/>
            </a:solidFill>
            <a:ln w="6350">
              <a:solidFill>
                <a:prstClr val="black"/>
              </a:solidFill>
            </a:ln>
            <a:effectLst>
              <a:glow rad="63500">
                <a:schemeClr val="accent2">
                  <a:satMod val="175000"/>
                  <a:alpha val="40000"/>
                </a:schemeClr>
              </a:glow>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0"/>
                </a:spcAft>
              </a:pPr>
              <a:r>
                <a:rPr lang="ro-RO" sz="2000" b="1">
                  <a:effectLst/>
                  <a:ea typeface="Calibri"/>
                </a:rPr>
                <a:t>Naturale</a:t>
              </a:r>
              <a:endParaRPr lang="ru-RU" sz="2000" b="1">
                <a:effectLst/>
                <a:ea typeface="Calibri"/>
              </a:endParaRPr>
            </a:p>
            <a:p>
              <a:pPr>
                <a:lnSpc>
                  <a:spcPct val="107000"/>
                </a:lnSpc>
                <a:spcAft>
                  <a:spcPts val="0"/>
                </a:spcAft>
              </a:pPr>
              <a:r>
                <a:rPr lang="ro-RO" sz="2000" b="1">
                  <a:effectLst/>
                  <a:ea typeface="Calibri"/>
                </a:rPr>
                <a:t>Semisintetice</a:t>
              </a:r>
              <a:endParaRPr lang="ru-RU" sz="2000" b="1">
                <a:effectLst/>
                <a:ea typeface="Calibri"/>
              </a:endParaRPr>
            </a:p>
            <a:p>
              <a:pPr>
                <a:lnSpc>
                  <a:spcPct val="107000"/>
                </a:lnSpc>
                <a:spcAft>
                  <a:spcPts val="0"/>
                </a:spcAft>
              </a:pPr>
              <a:r>
                <a:rPr lang="ro-RO" sz="2000" b="1">
                  <a:effectLst/>
                  <a:ea typeface="Calibri"/>
                </a:rPr>
                <a:t>Sintetice   </a:t>
              </a:r>
              <a:endParaRPr lang="ru-RU" sz="2000" b="1">
                <a:effectLst/>
                <a:ea typeface="Calibri"/>
              </a:endParaRPr>
            </a:p>
          </p:txBody>
        </p:sp>
        <p:cxnSp>
          <p:nvCxnSpPr>
            <p:cNvPr id="18" name="Прямая со стрелкой 17"/>
            <p:cNvCxnSpPr/>
            <p:nvPr/>
          </p:nvCxnSpPr>
          <p:spPr>
            <a:xfrm flipH="1">
              <a:off x="1528877" y="182880"/>
              <a:ext cx="636350" cy="1389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a:off x="3050438" y="182880"/>
              <a:ext cx="592328" cy="1384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flipH="1">
              <a:off x="3364992" y="512064"/>
              <a:ext cx="416966" cy="1901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a:off x="3950208" y="504749"/>
              <a:ext cx="0" cy="1975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a:off x="4162349" y="512064"/>
              <a:ext cx="343814" cy="1898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flipH="1">
              <a:off x="665683" y="512064"/>
              <a:ext cx="358415" cy="1898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a:off x="1572768" y="512064"/>
              <a:ext cx="351066" cy="1898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flipH="1">
              <a:off x="1148486" y="1221639"/>
              <a:ext cx="936505" cy="1904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a:off x="2348179" y="1221639"/>
              <a:ext cx="204318" cy="1898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a:off x="819302" y="1638605"/>
              <a:ext cx="0" cy="1244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a:off x="2926080" y="1536192"/>
              <a:ext cx="12448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538814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1143000"/>
          </a:xfrm>
        </p:spPr>
        <p:txBody>
          <a:bodyPr>
            <a:noAutofit/>
          </a:bodyPr>
          <a:lstStyle/>
          <a:p>
            <a:r>
              <a:rPr lang="ro-RO" sz="2800" b="1" dirty="0">
                <a:solidFill>
                  <a:srgbClr val="C00000"/>
                </a:solidFill>
                <a:effectLst>
                  <a:outerShdw blurRad="38100" dist="38100" dir="2700000" algn="tl">
                    <a:srgbClr val="000000">
                      <a:alpha val="43137"/>
                    </a:srgbClr>
                  </a:outerShdw>
                </a:effectLst>
              </a:rPr>
              <a:t>Cele 14 grupe de la nivelul I cuprind medicamente pentru:</a:t>
            </a:r>
            <a:r>
              <a:rPr lang="ru-RU" sz="2800" dirty="0"/>
              <a:t/>
            </a:r>
            <a:br>
              <a:rPr lang="ru-RU" sz="2800" dirty="0"/>
            </a:br>
            <a:endParaRPr lang="ru-RU" sz="2800" dirty="0"/>
          </a:p>
        </p:txBody>
      </p:sp>
      <p:sp>
        <p:nvSpPr>
          <p:cNvPr id="3" name="Объект 2"/>
          <p:cNvSpPr>
            <a:spLocks noGrp="1"/>
          </p:cNvSpPr>
          <p:nvPr>
            <p:ph idx="1"/>
          </p:nvPr>
        </p:nvSpPr>
        <p:spPr>
          <a:xfrm>
            <a:off x="251520" y="1052736"/>
            <a:ext cx="8712968" cy="5073427"/>
          </a:xfrm>
        </p:spPr>
        <p:txBody>
          <a:bodyPr>
            <a:normAutofit fontScale="85000" lnSpcReduction="20000"/>
          </a:bodyPr>
          <a:lstStyle/>
          <a:p>
            <a:r>
              <a:rPr lang="en-US" b="1" u="sng" dirty="0">
                <a:solidFill>
                  <a:srgbClr val="C00000"/>
                </a:solidFill>
                <a:effectLst>
                  <a:outerShdw blurRad="38100" dist="38100" dir="2700000" algn="tl">
                    <a:srgbClr val="000000">
                      <a:alpha val="43137"/>
                    </a:srgbClr>
                  </a:outerShdw>
                </a:effectLst>
              </a:rPr>
              <a:t>5. </a:t>
            </a:r>
            <a:r>
              <a:rPr lang="ro-RO" b="1" u="sng" dirty="0">
                <a:solidFill>
                  <a:srgbClr val="C00000"/>
                </a:solidFill>
                <a:effectLst>
                  <a:outerShdw blurRad="38100" dist="38100" dir="2700000" algn="tl">
                    <a:srgbClr val="000000">
                      <a:alpha val="43137"/>
                    </a:srgbClr>
                  </a:outerShdw>
                </a:effectLst>
              </a:rPr>
              <a:t>G.</a:t>
            </a:r>
            <a:r>
              <a:rPr lang="ro-RO" b="1" i="1" u="sng" dirty="0">
                <a:solidFill>
                  <a:srgbClr val="C00000"/>
                </a:solidFill>
                <a:effectLst>
                  <a:outerShdw blurRad="38100" dist="38100" dir="2700000" algn="tl">
                    <a:srgbClr val="000000">
                      <a:alpha val="43137"/>
                    </a:srgbClr>
                  </a:outerShdw>
                </a:effectLst>
              </a:rPr>
              <a:t> Aparatul genito-urinar şi hormonii sexuali</a:t>
            </a:r>
            <a:endParaRPr lang="ru-RU" b="1" i="1" u="sng" dirty="0">
              <a:solidFill>
                <a:srgbClr val="C00000"/>
              </a:solidFill>
              <a:effectLst>
                <a:outerShdw blurRad="38100" dist="38100" dir="2700000" algn="tl">
                  <a:srgbClr val="000000">
                    <a:alpha val="43137"/>
                  </a:srgbClr>
                </a:outerShdw>
              </a:effectLst>
            </a:endParaRPr>
          </a:p>
          <a:p>
            <a:r>
              <a:rPr lang="ru-RU" b="1" dirty="0">
                <a:solidFill>
                  <a:srgbClr val="0033CC"/>
                </a:solidFill>
                <a:hlinkClick r:id="rId2" tooltip="АТХ-G"/>
              </a:rPr>
              <a:t>Код G</a:t>
            </a:r>
            <a:r>
              <a:rPr lang="ru-RU" b="1" dirty="0">
                <a:solidFill>
                  <a:srgbClr val="0033CC"/>
                </a:solidFill>
              </a:rPr>
              <a:t>: Препараты для лечения заболеваний урогенитальных органов и половые гормоны</a:t>
            </a:r>
            <a:endParaRPr lang="ro-MO" b="1" dirty="0">
              <a:solidFill>
                <a:srgbClr val="0033CC"/>
              </a:solidFill>
            </a:endParaRPr>
          </a:p>
          <a:p>
            <a:r>
              <a:rPr lang="en-US" b="1" u="sng" dirty="0">
                <a:solidFill>
                  <a:srgbClr val="C00000"/>
                </a:solidFill>
                <a:effectLst>
                  <a:outerShdw blurRad="38100" dist="38100" dir="2700000" algn="tl">
                    <a:srgbClr val="000000">
                      <a:alpha val="43137"/>
                    </a:srgbClr>
                  </a:outerShdw>
                </a:effectLst>
              </a:rPr>
              <a:t>6. </a:t>
            </a:r>
            <a:r>
              <a:rPr lang="ro-RO" b="1" u="sng" dirty="0">
                <a:solidFill>
                  <a:srgbClr val="C00000"/>
                </a:solidFill>
                <a:effectLst>
                  <a:outerShdw blurRad="38100" dist="38100" dir="2700000" algn="tl">
                    <a:srgbClr val="000000">
                      <a:alpha val="43137"/>
                    </a:srgbClr>
                  </a:outerShdw>
                </a:effectLst>
              </a:rPr>
              <a:t>H.</a:t>
            </a:r>
            <a:r>
              <a:rPr lang="ro-RO" u="sng" dirty="0">
                <a:solidFill>
                  <a:srgbClr val="C00000"/>
                </a:solidFill>
                <a:effectLst>
                  <a:outerShdw blurRad="38100" dist="38100" dir="2700000" algn="tl">
                    <a:srgbClr val="000000">
                      <a:alpha val="43137"/>
                    </a:srgbClr>
                  </a:outerShdw>
                </a:effectLst>
              </a:rPr>
              <a:t> </a:t>
            </a:r>
            <a:r>
              <a:rPr lang="ro-RO" b="1" i="1" u="sng" dirty="0">
                <a:solidFill>
                  <a:srgbClr val="C00000"/>
                </a:solidFill>
                <a:effectLst>
                  <a:outerShdw blurRad="38100" dist="38100" dir="2700000" algn="tl">
                    <a:srgbClr val="000000">
                      <a:alpha val="43137"/>
                    </a:srgbClr>
                  </a:outerShdw>
                </a:effectLst>
              </a:rPr>
              <a:t>Preparate hormonale sistemice (fără hormoni sexuali)</a:t>
            </a:r>
          </a:p>
          <a:p>
            <a:r>
              <a:rPr lang="ru-RU" b="1" dirty="0">
                <a:solidFill>
                  <a:srgbClr val="0033CC"/>
                </a:solidFill>
                <a:hlinkClick r:id="rId3"/>
              </a:rPr>
              <a:t>Код H</a:t>
            </a:r>
            <a:r>
              <a:rPr lang="ru-RU" b="1" dirty="0">
                <a:solidFill>
                  <a:srgbClr val="0033CC"/>
                </a:solidFill>
              </a:rPr>
              <a:t>: Гормональные препараты для системного использования (исключая половые гормоны)</a:t>
            </a:r>
            <a:endParaRPr lang="ro-RO" b="1" i="1" dirty="0">
              <a:solidFill>
                <a:srgbClr val="0033CC"/>
              </a:solidFill>
            </a:endParaRPr>
          </a:p>
          <a:p>
            <a:r>
              <a:rPr lang="en-US" b="1" u="sng" dirty="0">
                <a:solidFill>
                  <a:srgbClr val="C00000"/>
                </a:solidFill>
                <a:effectLst>
                  <a:outerShdw blurRad="38100" dist="38100" dir="2700000" algn="tl">
                    <a:srgbClr val="000000">
                      <a:alpha val="43137"/>
                    </a:srgbClr>
                  </a:outerShdw>
                </a:effectLst>
              </a:rPr>
              <a:t>7. </a:t>
            </a:r>
            <a:r>
              <a:rPr lang="ro-RO" b="1" u="sng" dirty="0">
                <a:solidFill>
                  <a:srgbClr val="C00000"/>
                </a:solidFill>
                <a:effectLst>
                  <a:outerShdw blurRad="38100" dist="38100" dir="2700000" algn="tl">
                    <a:srgbClr val="000000">
                      <a:alpha val="43137"/>
                    </a:srgbClr>
                  </a:outerShdw>
                </a:effectLst>
              </a:rPr>
              <a:t>J. </a:t>
            </a:r>
            <a:r>
              <a:rPr lang="ro-RO" b="1" i="1" u="sng" dirty="0">
                <a:solidFill>
                  <a:srgbClr val="C00000"/>
                </a:solidFill>
                <a:effectLst>
                  <a:outerShdw blurRad="38100" dist="38100" dir="2700000" algn="tl">
                    <a:srgbClr val="000000">
                      <a:alpha val="43137"/>
                    </a:srgbClr>
                  </a:outerShdw>
                </a:effectLst>
              </a:rPr>
              <a:t>Antiinfecţioase de uz sistemic</a:t>
            </a:r>
          </a:p>
          <a:p>
            <a:r>
              <a:rPr lang="ru-RU" b="1" dirty="0">
                <a:solidFill>
                  <a:srgbClr val="0033CC"/>
                </a:solidFill>
                <a:hlinkClick r:id="rId4" tooltip="АТХ-J"/>
              </a:rPr>
              <a:t>Код J</a:t>
            </a:r>
            <a:r>
              <a:rPr lang="ru-RU" b="1" dirty="0">
                <a:solidFill>
                  <a:srgbClr val="0033CC"/>
                </a:solidFill>
              </a:rPr>
              <a:t>: Противомикробные препараты для системного использования</a:t>
            </a:r>
            <a:endParaRPr lang="ro-MO" b="1" dirty="0">
              <a:solidFill>
                <a:srgbClr val="0033CC"/>
              </a:solidFill>
            </a:endParaRPr>
          </a:p>
          <a:p>
            <a:r>
              <a:rPr lang="en-US" b="1" u="sng" dirty="0">
                <a:solidFill>
                  <a:srgbClr val="C00000"/>
                </a:solidFill>
                <a:effectLst>
                  <a:outerShdw blurRad="38100" dist="38100" dir="2700000" algn="tl">
                    <a:srgbClr val="000000">
                      <a:alpha val="43137"/>
                    </a:srgbClr>
                  </a:outerShdw>
                </a:effectLst>
              </a:rPr>
              <a:t>8. </a:t>
            </a:r>
            <a:r>
              <a:rPr lang="ro-RO" b="1" u="sng" dirty="0">
                <a:solidFill>
                  <a:srgbClr val="C00000"/>
                </a:solidFill>
                <a:effectLst>
                  <a:outerShdw blurRad="38100" dist="38100" dir="2700000" algn="tl">
                    <a:srgbClr val="000000">
                      <a:alpha val="43137"/>
                    </a:srgbClr>
                  </a:outerShdw>
                </a:effectLst>
              </a:rPr>
              <a:t>L.</a:t>
            </a:r>
            <a:r>
              <a:rPr lang="ro-RO" u="sng" dirty="0">
                <a:solidFill>
                  <a:srgbClr val="C00000"/>
                </a:solidFill>
                <a:effectLst>
                  <a:outerShdw blurRad="38100" dist="38100" dir="2700000" algn="tl">
                    <a:srgbClr val="000000">
                      <a:alpha val="43137"/>
                    </a:srgbClr>
                  </a:outerShdw>
                </a:effectLst>
              </a:rPr>
              <a:t> </a:t>
            </a:r>
            <a:r>
              <a:rPr lang="ro-RO" b="1" i="1" u="sng" dirty="0">
                <a:solidFill>
                  <a:srgbClr val="C00000"/>
                </a:solidFill>
                <a:effectLst>
                  <a:outerShdw blurRad="38100" dist="38100" dir="2700000" algn="tl">
                    <a:srgbClr val="000000">
                      <a:alpha val="43137"/>
                    </a:srgbClr>
                  </a:outerShdw>
                </a:effectLst>
              </a:rPr>
              <a:t>Anticanceroase şi imunomodulatoare</a:t>
            </a:r>
          </a:p>
          <a:p>
            <a:r>
              <a:rPr lang="ru-RU" b="1" dirty="0">
                <a:solidFill>
                  <a:srgbClr val="0033CC"/>
                </a:solidFill>
                <a:hlinkClick r:id="rId5" tooltip="АТХ-L"/>
              </a:rPr>
              <a:t>Код L</a:t>
            </a:r>
            <a:r>
              <a:rPr lang="ru-RU" b="1" dirty="0">
                <a:solidFill>
                  <a:srgbClr val="0033CC"/>
                </a:solidFill>
              </a:rPr>
              <a:t>: Противоопухолевые препараты и иммуномодуляторы</a:t>
            </a:r>
          </a:p>
          <a:p>
            <a:pPr algn="just"/>
            <a:endParaRPr lang="ro-MO" dirty="0"/>
          </a:p>
          <a:p>
            <a:pPr algn="just"/>
            <a:endParaRPr lang="ru-RU" dirty="0"/>
          </a:p>
          <a:p>
            <a:pPr algn="just"/>
            <a:endParaRPr lang="ru-RU" b="1" u="sng" dirty="0">
              <a:solidFill>
                <a:srgbClr val="0033CC"/>
              </a:solidFill>
              <a:effectLst>
                <a:outerShdw blurRad="38100" dist="38100" dir="2700000" algn="tl">
                  <a:srgbClr val="000000">
                    <a:alpha val="43137"/>
                  </a:srgbClr>
                </a:outerShdw>
              </a:effectLst>
            </a:endParaRPr>
          </a:p>
          <a:p>
            <a:pPr lvl="0" algn="just"/>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40</a:t>
            </a:fld>
            <a:endParaRPr lang="ru-RU" dirty="0"/>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2303864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1143000"/>
          </a:xfrm>
        </p:spPr>
        <p:txBody>
          <a:bodyPr>
            <a:noAutofit/>
          </a:bodyPr>
          <a:lstStyle/>
          <a:p>
            <a:r>
              <a:rPr lang="ro-RO" sz="2800" b="1" dirty="0">
                <a:solidFill>
                  <a:srgbClr val="C00000"/>
                </a:solidFill>
                <a:effectLst>
                  <a:outerShdw blurRad="38100" dist="38100" dir="2700000" algn="tl">
                    <a:srgbClr val="000000">
                      <a:alpha val="43137"/>
                    </a:srgbClr>
                  </a:outerShdw>
                </a:effectLst>
              </a:rPr>
              <a:t>Cele 14 grupe de la nivelul I cuprind medicamente pentru:</a:t>
            </a:r>
            <a:r>
              <a:rPr lang="ru-RU" sz="2800" dirty="0"/>
              <a:t/>
            </a:r>
            <a:br>
              <a:rPr lang="ru-RU" sz="2800" dirty="0"/>
            </a:br>
            <a:endParaRPr lang="ru-RU" sz="2800" dirty="0"/>
          </a:p>
        </p:txBody>
      </p:sp>
      <p:sp>
        <p:nvSpPr>
          <p:cNvPr id="3" name="Объект 2"/>
          <p:cNvSpPr>
            <a:spLocks noGrp="1"/>
          </p:cNvSpPr>
          <p:nvPr>
            <p:ph idx="1"/>
          </p:nvPr>
        </p:nvSpPr>
        <p:spPr>
          <a:xfrm>
            <a:off x="251520" y="1052736"/>
            <a:ext cx="8712968" cy="5073427"/>
          </a:xfrm>
        </p:spPr>
        <p:txBody>
          <a:bodyPr>
            <a:normAutofit fontScale="85000" lnSpcReduction="20000"/>
          </a:bodyPr>
          <a:lstStyle/>
          <a:p>
            <a:r>
              <a:rPr lang="en-US" b="1" u="sng" dirty="0">
                <a:solidFill>
                  <a:srgbClr val="C00000"/>
                </a:solidFill>
                <a:effectLst>
                  <a:outerShdw blurRad="38100" dist="38100" dir="2700000" algn="tl">
                    <a:srgbClr val="000000">
                      <a:alpha val="43137"/>
                    </a:srgbClr>
                  </a:outerShdw>
                </a:effectLst>
              </a:rPr>
              <a:t>9. </a:t>
            </a:r>
            <a:r>
              <a:rPr lang="ro-RO" b="1" u="sng" dirty="0">
                <a:solidFill>
                  <a:srgbClr val="C00000"/>
                </a:solidFill>
                <a:effectLst>
                  <a:outerShdw blurRad="38100" dist="38100" dir="2700000" algn="tl">
                    <a:srgbClr val="000000">
                      <a:alpha val="43137"/>
                    </a:srgbClr>
                  </a:outerShdw>
                </a:effectLst>
              </a:rPr>
              <a:t>M. </a:t>
            </a:r>
            <a:r>
              <a:rPr lang="ro-RO" b="1" i="1" u="sng" dirty="0">
                <a:solidFill>
                  <a:srgbClr val="C00000"/>
                </a:solidFill>
                <a:effectLst>
                  <a:outerShdw blurRad="38100" dist="38100" dir="2700000" algn="tl">
                    <a:srgbClr val="000000">
                      <a:alpha val="43137"/>
                    </a:srgbClr>
                  </a:outerShdw>
                </a:effectLst>
              </a:rPr>
              <a:t>Sistemul musculo-scheletic</a:t>
            </a:r>
          </a:p>
          <a:p>
            <a:r>
              <a:rPr lang="ru-RU" b="1" u="sng" dirty="0">
                <a:solidFill>
                  <a:srgbClr val="0033CC"/>
                </a:solidFill>
                <a:hlinkClick r:id="rId2" tooltip="АТХ-M"/>
              </a:rPr>
              <a:t>Код M</a:t>
            </a:r>
            <a:r>
              <a:rPr lang="ru-RU" b="1" u="sng" dirty="0">
                <a:solidFill>
                  <a:srgbClr val="0033CC"/>
                </a:solidFill>
              </a:rPr>
              <a:t>: </a:t>
            </a:r>
            <a:r>
              <a:rPr lang="ru-RU" b="1" dirty="0">
                <a:solidFill>
                  <a:srgbClr val="0033CC"/>
                </a:solidFill>
              </a:rPr>
              <a:t>Препараты для лечения заболеваний костно-мышечной системы </a:t>
            </a:r>
            <a:endParaRPr lang="ro-MO" b="1" dirty="0">
              <a:solidFill>
                <a:srgbClr val="0033CC"/>
              </a:solidFill>
            </a:endParaRPr>
          </a:p>
          <a:p>
            <a:r>
              <a:rPr lang="en-US" b="1" u="sng" dirty="0">
                <a:solidFill>
                  <a:srgbClr val="C00000"/>
                </a:solidFill>
                <a:effectLst>
                  <a:outerShdw blurRad="38100" dist="38100" dir="2700000" algn="tl">
                    <a:srgbClr val="000000">
                      <a:alpha val="43137"/>
                    </a:srgbClr>
                  </a:outerShdw>
                </a:effectLst>
              </a:rPr>
              <a:t>10. </a:t>
            </a:r>
            <a:r>
              <a:rPr lang="ro-RO" b="1" u="sng" dirty="0">
                <a:solidFill>
                  <a:srgbClr val="C00000"/>
                </a:solidFill>
                <a:effectLst>
                  <a:outerShdw blurRad="38100" dist="38100" dir="2700000" algn="tl">
                    <a:srgbClr val="000000">
                      <a:alpha val="43137"/>
                    </a:srgbClr>
                  </a:outerShdw>
                </a:effectLst>
              </a:rPr>
              <a:t>N. </a:t>
            </a:r>
            <a:r>
              <a:rPr lang="ro-RO" b="1" i="1" u="sng" dirty="0">
                <a:solidFill>
                  <a:srgbClr val="C00000"/>
                </a:solidFill>
                <a:effectLst>
                  <a:outerShdw blurRad="38100" dist="38100" dir="2700000" algn="tl">
                    <a:srgbClr val="000000">
                      <a:alpha val="43137"/>
                    </a:srgbClr>
                  </a:outerShdw>
                </a:effectLst>
              </a:rPr>
              <a:t>Sistemul nervos</a:t>
            </a:r>
          </a:p>
          <a:p>
            <a:r>
              <a:rPr lang="ru-RU" b="1" u="sng" dirty="0">
                <a:solidFill>
                  <a:srgbClr val="0033CC"/>
                </a:solidFill>
                <a:hlinkClick r:id="rId3" tooltip="АТХ-N"/>
              </a:rPr>
              <a:t>Код N</a:t>
            </a:r>
            <a:r>
              <a:rPr lang="ru-RU" b="1" u="sng" dirty="0">
                <a:solidFill>
                  <a:srgbClr val="0033CC"/>
                </a:solidFill>
              </a:rPr>
              <a:t>: </a:t>
            </a:r>
            <a:r>
              <a:rPr lang="ru-RU" b="1" dirty="0">
                <a:solidFill>
                  <a:srgbClr val="0033CC"/>
                </a:solidFill>
              </a:rPr>
              <a:t>Препараты для лечения заболеваний нервной системы</a:t>
            </a:r>
            <a:endParaRPr lang="ro-MO" b="1" dirty="0">
              <a:solidFill>
                <a:srgbClr val="0033CC"/>
              </a:solidFill>
            </a:endParaRPr>
          </a:p>
          <a:p>
            <a:r>
              <a:rPr lang="en-US" b="1" u="sng" dirty="0">
                <a:solidFill>
                  <a:srgbClr val="C00000"/>
                </a:solidFill>
                <a:effectLst>
                  <a:outerShdw blurRad="38100" dist="38100" dir="2700000" algn="tl">
                    <a:srgbClr val="000000">
                      <a:alpha val="43137"/>
                    </a:srgbClr>
                  </a:outerShdw>
                </a:effectLst>
              </a:rPr>
              <a:t>11. </a:t>
            </a:r>
            <a:r>
              <a:rPr lang="ro-RO" b="1" u="sng" dirty="0">
                <a:solidFill>
                  <a:srgbClr val="C00000"/>
                </a:solidFill>
                <a:effectLst>
                  <a:outerShdw blurRad="38100" dist="38100" dir="2700000" algn="tl">
                    <a:srgbClr val="000000">
                      <a:alpha val="43137"/>
                    </a:srgbClr>
                  </a:outerShdw>
                </a:effectLst>
              </a:rPr>
              <a:t>P. </a:t>
            </a:r>
            <a:r>
              <a:rPr lang="ro-RO" b="1" i="1" u="sng" dirty="0">
                <a:solidFill>
                  <a:srgbClr val="C00000"/>
                </a:solidFill>
                <a:effectLst>
                  <a:outerShdw blurRad="38100" dist="38100" dir="2700000" algn="tl">
                    <a:srgbClr val="000000">
                      <a:alpha val="43137"/>
                    </a:srgbClr>
                  </a:outerShdw>
                </a:effectLst>
              </a:rPr>
              <a:t>Produse antiparazitare</a:t>
            </a:r>
          </a:p>
          <a:p>
            <a:r>
              <a:rPr lang="ru-RU" b="1" dirty="0">
                <a:solidFill>
                  <a:srgbClr val="0033CC"/>
                </a:solidFill>
                <a:hlinkClick r:id="rId4" tooltip="АТХ-P"/>
              </a:rPr>
              <a:t>Код P</a:t>
            </a:r>
            <a:r>
              <a:rPr lang="ru-RU" b="1" dirty="0">
                <a:solidFill>
                  <a:srgbClr val="0033CC"/>
                </a:solidFill>
              </a:rPr>
              <a:t>: Противопаразитарные препараты, инсектициды и репелленты</a:t>
            </a:r>
            <a:endParaRPr lang="ro-MO" b="1" dirty="0">
              <a:solidFill>
                <a:srgbClr val="0033CC"/>
              </a:solidFill>
            </a:endParaRPr>
          </a:p>
          <a:p>
            <a:r>
              <a:rPr lang="en-US" b="1" u="sng" dirty="0">
                <a:solidFill>
                  <a:srgbClr val="C00000"/>
                </a:solidFill>
                <a:effectLst>
                  <a:outerShdw blurRad="38100" dist="38100" dir="2700000" algn="tl">
                    <a:srgbClr val="000000">
                      <a:alpha val="43137"/>
                    </a:srgbClr>
                  </a:outerShdw>
                </a:effectLst>
              </a:rPr>
              <a:t>12.</a:t>
            </a:r>
            <a:r>
              <a:rPr lang="ro-RO" b="1" u="sng" dirty="0">
                <a:solidFill>
                  <a:srgbClr val="C00000"/>
                </a:solidFill>
                <a:effectLst>
                  <a:outerShdw blurRad="38100" dist="38100" dir="2700000" algn="tl">
                    <a:srgbClr val="000000">
                      <a:alpha val="43137"/>
                    </a:srgbClr>
                  </a:outerShdw>
                </a:effectLst>
              </a:rPr>
              <a:t>R.</a:t>
            </a:r>
            <a:r>
              <a:rPr lang="ro-RO" u="sng" dirty="0">
                <a:solidFill>
                  <a:srgbClr val="C00000"/>
                </a:solidFill>
                <a:effectLst>
                  <a:outerShdw blurRad="38100" dist="38100" dir="2700000" algn="tl">
                    <a:srgbClr val="000000">
                      <a:alpha val="43137"/>
                    </a:srgbClr>
                  </a:outerShdw>
                </a:effectLst>
              </a:rPr>
              <a:t> </a:t>
            </a:r>
            <a:r>
              <a:rPr lang="ro-RO" b="1" i="1" u="sng" dirty="0">
                <a:solidFill>
                  <a:srgbClr val="C00000"/>
                </a:solidFill>
                <a:effectLst>
                  <a:outerShdw blurRad="38100" dist="38100" dir="2700000" algn="tl">
                    <a:srgbClr val="000000">
                      <a:alpha val="43137"/>
                    </a:srgbClr>
                  </a:outerShdw>
                </a:effectLst>
              </a:rPr>
              <a:t>Aparatul respirator</a:t>
            </a:r>
          </a:p>
          <a:p>
            <a:r>
              <a:rPr lang="ru-RU" b="1" dirty="0">
                <a:hlinkClick r:id="rId5" tooltip="АТХ-R"/>
              </a:rPr>
              <a:t>Код R</a:t>
            </a:r>
            <a:r>
              <a:rPr lang="ru-RU" b="1" dirty="0"/>
              <a:t>:</a:t>
            </a:r>
            <a:r>
              <a:rPr lang="ru-RU" dirty="0"/>
              <a:t> </a:t>
            </a:r>
            <a:r>
              <a:rPr lang="ru-RU" b="1" dirty="0">
                <a:solidFill>
                  <a:srgbClr val="0033CC"/>
                </a:solidFill>
              </a:rPr>
              <a:t>Препараты для лечения заболеваний респираторной системы</a:t>
            </a:r>
          </a:p>
          <a:p>
            <a:pPr algn="just"/>
            <a:endParaRPr lang="ru-RU" b="1" u="sng" dirty="0">
              <a:solidFill>
                <a:srgbClr val="0033CC"/>
              </a:solidFill>
              <a:effectLst>
                <a:outerShdw blurRad="38100" dist="38100" dir="2700000" algn="tl">
                  <a:srgbClr val="000000">
                    <a:alpha val="43137"/>
                  </a:srgbClr>
                </a:outerShdw>
              </a:effectLst>
            </a:endParaRPr>
          </a:p>
          <a:p>
            <a:pPr lvl="0" algn="just"/>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41</a:t>
            </a:fld>
            <a:endParaRPr lang="ru-RU" dirty="0"/>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9056137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1143000"/>
          </a:xfrm>
        </p:spPr>
        <p:txBody>
          <a:bodyPr>
            <a:noAutofit/>
          </a:bodyPr>
          <a:lstStyle/>
          <a:p>
            <a:r>
              <a:rPr lang="ro-RO" sz="2800" b="1" dirty="0">
                <a:solidFill>
                  <a:srgbClr val="C00000"/>
                </a:solidFill>
                <a:effectLst>
                  <a:outerShdw blurRad="38100" dist="38100" dir="2700000" algn="tl">
                    <a:srgbClr val="000000">
                      <a:alpha val="43137"/>
                    </a:srgbClr>
                  </a:outerShdw>
                </a:effectLst>
              </a:rPr>
              <a:t>Cele 14 grupe de la nivelul I cuprind medicamente pentru:</a:t>
            </a:r>
            <a:r>
              <a:rPr lang="ru-RU" sz="2800" dirty="0"/>
              <a:t/>
            </a:r>
            <a:br>
              <a:rPr lang="ru-RU" sz="2800" dirty="0"/>
            </a:br>
            <a:endParaRPr lang="ru-RU" sz="2800" dirty="0"/>
          </a:p>
        </p:txBody>
      </p:sp>
      <p:sp>
        <p:nvSpPr>
          <p:cNvPr id="3" name="Объект 2"/>
          <p:cNvSpPr>
            <a:spLocks noGrp="1"/>
          </p:cNvSpPr>
          <p:nvPr>
            <p:ph idx="1"/>
          </p:nvPr>
        </p:nvSpPr>
        <p:spPr>
          <a:xfrm>
            <a:off x="251520" y="1052736"/>
            <a:ext cx="8712968" cy="5073427"/>
          </a:xfrm>
        </p:spPr>
        <p:txBody>
          <a:bodyPr>
            <a:normAutofit fontScale="92500" lnSpcReduction="10000"/>
          </a:bodyPr>
          <a:lstStyle/>
          <a:p>
            <a:r>
              <a:rPr lang="en-US" b="1" u="sng" dirty="0">
                <a:solidFill>
                  <a:srgbClr val="C00000"/>
                </a:solidFill>
                <a:effectLst>
                  <a:outerShdw blurRad="38100" dist="38100" dir="2700000" algn="tl">
                    <a:srgbClr val="000000">
                      <a:alpha val="43137"/>
                    </a:srgbClr>
                  </a:outerShdw>
                </a:effectLst>
              </a:rPr>
              <a:t>13. </a:t>
            </a:r>
            <a:r>
              <a:rPr lang="ro-RO" b="1" u="sng" dirty="0">
                <a:solidFill>
                  <a:srgbClr val="C00000"/>
                </a:solidFill>
                <a:effectLst>
                  <a:outerShdw blurRad="38100" dist="38100" dir="2700000" algn="tl">
                    <a:srgbClr val="000000">
                      <a:alpha val="43137"/>
                    </a:srgbClr>
                  </a:outerShdw>
                </a:effectLst>
              </a:rPr>
              <a:t>S.</a:t>
            </a:r>
            <a:r>
              <a:rPr lang="ro-RO" u="sng" dirty="0">
                <a:solidFill>
                  <a:srgbClr val="C00000"/>
                </a:solidFill>
                <a:effectLst>
                  <a:outerShdw blurRad="38100" dist="38100" dir="2700000" algn="tl">
                    <a:srgbClr val="000000">
                      <a:alpha val="43137"/>
                    </a:srgbClr>
                  </a:outerShdw>
                </a:effectLst>
              </a:rPr>
              <a:t> </a:t>
            </a:r>
            <a:r>
              <a:rPr lang="ro-RO" b="1" i="1" u="sng" dirty="0">
                <a:solidFill>
                  <a:srgbClr val="C00000"/>
                </a:solidFill>
                <a:effectLst>
                  <a:outerShdw blurRad="38100" dist="38100" dir="2700000" algn="tl">
                    <a:srgbClr val="000000">
                      <a:alpha val="43137"/>
                    </a:srgbClr>
                  </a:outerShdw>
                </a:effectLst>
              </a:rPr>
              <a:t>Organe senzitive</a:t>
            </a:r>
          </a:p>
          <a:p>
            <a:r>
              <a:rPr lang="ru-RU" b="1" dirty="0">
                <a:hlinkClick r:id="rId2" tooltip="АТХ-S"/>
              </a:rPr>
              <a:t>Код S</a:t>
            </a:r>
            <a:r>
              <a:rPr lang="ru-RU" b="1" dirty="0"/>
              <a:t>:</a:t>
            </a:r>
            <a:r>
              <a:rPr lang="ru-RU" dirty="0"/>
              <a:t> </a:t>
            </a:r>
            <a:r>
              <a:rPr lang="ru-RU" b="1" dirty="0">
                <a:solidFill>
                  <a:srgbClr val="0033CC"/>
                </a:solidFill>
              </a:rPr>
              <a:t>Препараты для лечения заболеваний органов чувств </a:t>
            </a:r>
            <a:endParaRPr lang="ro-MO" b="1" dirty="0">
              <a:solidFill>
                <a:srgbClr val="0033CC"/>
              </a:solidFill>
            </a:endParaRPr>
          </a:p>
          <a:p>
            <a:r>
              <a:rPr lang="en-US" b="1" u="sng" dirty="0">
                <a:solidFill>
                  <a:srgbClr val="C00000"/>
                </a:solidFill>
                <a:effectLst>
                  <a:outerShdw blurRad="38100" dist="38100" dir="2700000" algn="tl">
                    <a:srgbClr val="000000">
                      <a:alpha val="43137"/>
                    </a:srgbClr>
                  </a:outerShdw>
                </a:effectLst>
              </a:rPr>
              <a:t>14. </a:t>
            </a:r>
            <a:r>
              <a:rPr lang="ro-RO" b="1" u="sng" dirty="0">
                <a:solidFill>
                  <a:srgbClr val="C00000"/>
                </a:solidFill>
                <a:effectLst>
                  <a:outerShdw blurRad="38100" dist="38100" dir="2700000" algn="tl">
                    <a:srgbClr val="000000">
                      <a:alpha val="43137"/>
                    </a:srgbClr>
                  </a:outerShdw>
                </a:effectLst>
              </a:rPr>
              <a:t>V. </a:t>
            </a:r>
            <a:r>
              <a:rPr lang="ro-RO" b="1" i="1" u="sng" dirty="0">
                <a:solidFill>
                  <a:srgbClr val="C00000"/>
                </a:solidFill>
                <a:effectLst>
                  <a:outerShdw blurRad="38100" dist="38100" dir="2700000" algn="tl">
                    <a:srgbClr val="000000">
                      <a:alpha val="43137"/>
                    </a:srgbClr>
                  </a:outerShdw>
                </a:effectLst>
              </a:rPr>
              <a:t>Varia</a:t>
            </a:r>
          </a:p>
          <a:p>
            <a:pPr algn="just"/>
            <a:r>
              <a:rPr lang="ru-RU" b="1" dirty="0">
                <a:hlinkClick r:id="rId3" tooltip="АТХ-V"/>
              </a:rPr>
              <a:t>Код V:</a:t>
            </a:r>
            <a:r>
              <a:rPr lang="ru-RU" dirty="0"/>
              <a:t> </a:t>
            </a:r>
            <a:r>
              <a:rPr lang="ru-RU" b="1" dirty="0">
                <a:solidFill>
                  <a:srgbClr val="0033CC"/>
                </a:solidFill>
              </a:rPr>
              <a:t>Прочие лекарственные препараты</a:t>
            </a:r>
            <a:endParaRPr lang="ru-RU" b="1" u="sng" dirty="0">
              <a:solidFill>
                <a:srgbClr val="0033CC"/>
              </a:solidFill>
              <a:effectLst>
                <a:outerShdw blurRad="38100" dist="38100" dir="2700000" algn="tl">
                  <a:srgbClr val="000000">
                    <a:alpha val="43137"/>
                  </a:srgbClr>
                </a:outerShdw>
              </a:effectLst>
            </a:endParaRPr>
          </a:p>
          <a:p>
            <a:pPr lvl="1"/>
            <a:r>
              <a:rPr lang="ro-RO" dirty="0"/>
              <a:t>alte produse: pentru tratamentul alcoolismului, antidot, chelatori de fier;</a:t>
            </a:r>
            <a:endParaRPr lang="ru-RU" dirty="0"/>
          </a:p>
          <a:p>
            <a:pPr lvl="1"/>
            <a:r>
              <a:rPr lang="ro-RO" dirty="0"/>
              <a:t>produse pentru diagnostic;</a:t>
            </a:r>
            <a:endParaRPr lang="ru-RU" dirty="0"/>
          </a:p>
          <a:p>
            <a:pPr lvl="1"/>
            <a:r>
              <a:rPr lang="ro-RO" dirty="0"/>
              <a:t>dietetice;</a:t>
            </a:r>
            <a:endParaRPr lang="ru-RU" dirty="0"/>
          </a:p>
          <a:p>
            <a:pPr lvl="1"/>
            <a:r>
              <a:rPr lang="ro-RO" dirty="0"/>
              <a:t>preparate nutrivite;</a:t>
            </a:r>
            <a:endParaRPr lang="ru-RU" dirty="0"/>
          </a:p>
          <a:p>
            <a:pPr lvl="1"/>
            <a:r>
              <a:rPr lang="ro-RO" dirty="0"/>
              <a:t>produse fără acţiune terapeutică</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42</a:t>
            </a:fld>
            <a:endParaRPr lang="ru-RU" dirty="0"/>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8831938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14"/>
            <a:ext cx="8229600" cy="439718"/>
          </a:xfrm>
        </p:spPr>
        <p:txBody>
          <a:bodyPr>
            <a:normAutofit fontScale="90000"/>
          </a:bodyPr>
          <a:lstStyle/>
          <a:p>
            <a:r>
              <a:rPr lang="en-US" dirty="0"/>
              <a:t/>
            </a:r>
            <a:br>
              <a:rPr lang="en-US" dirty="0"/>
            </a:br>
            <a:r>
              <a:rPr lang="en-US" sz="3300" b="1" dirty="0" err="1">
                <a:latin typeface="Times New Roman" pitchFamily="18" charset="0"/>
                <a:cs typeface="Times New Roman" pitchFamily="18" charset="0"/>
              </a:rPr>
              <a:t>Exemplu</a:t>
            </a:r>
            <a:r>
              <a:rPr lang="en-US" sz="3300" b="1" dirty="0">
                <a:latin typeface="Times New Roman" pitchFamily="18" charset="0"/>
                <a:cs typeface="Times New Roman" pitchFamily="18" charset="0"/>
              </a:rPr>
              <a:t>:</a:t>
            </a:r>
            <a:br>
              <a:rPr lang="en-US" sz="3300" b="1" dirty="0">
                <a:latin typeface="Times New Roman" pitchFamily="18" charset="0"/>
                <a:cs typeface="Times New Roman" pitchFamily="18" charset="0"/>
              </a:rPr>
            </a:br>
            <a:endParaRPr lang="ru-RU" sz="3300" b="1" dirty="0">
              <a:latin typeface="Times New Roman" pitchFamily="18" charset="0"/>
              <a:cs typeface="Times New Roman" pitchFamily="18" charset="0"/>
            </a:endParaRPr>
          </a:p>
        </p:txBody>
      </p:sp>
      <p:sp>
        <p:nvSpPr>
          <p:cNvPr id="3" name="Содержимое 2"/>
          <p:cNvSpPr>
            <a:spLocks noGrp="1"/>
          </p:cNvSpPr>
          <p:nvPr>
            <p:ph idx="1"/>
          </p:nvPr>
        </p:nvSpPr>
        <p:spPr>
          <a:xfrm>
            <a:off x="457200" y="642918"/>
            <a:ext cx="8229600" cy="5786478"/>
          </a:xfrm>
        </p:spPr>
        <p:txBody>
          <a:bodyPr>
            <a:normAutofit fontScale="85000" lnSpcReduction="20000"/>
          </a:bodyPr>
          <a:lstStyle/>
          <a:p>
            <a:r>
              <a:rPr lang="en-US" dirty="0">
                <a:latin typeface="Times New Roman" pitchFamily="18" charset="0"/>
                <a:cs typeface="Times New Roman" pitchFamily="18" charset="0"/>
              </a:rPr>
              <a:t>A </a:t>
            </a:r>
            <a:r>
              <a:rPr lang="en-US" dirty="0">
                <a:solidFill>
                  <a:srgbClr val="FF0000"/>
                </a:solidFill>
                <a:latin typeface="Times New Roman" pitchFamily="18" charset="0"/>
                <a:cs typeface="Times New Roman" pitchFamily="18" charset="0"/>
              </a:rPr>
              <a:t>05</a:t>
            </a:r>
            <a:r>
              <a:rPr lang="en-US" dirty="0">
                <a:latin typeface="Times New Roman" pitchFamily="18" charset="0"/>
                <a:cs typeface="Times New Roman" pitchFamily="18" charset="0"/>
              </a:rPr>
              <a:t> </a:t>
            </a:r>
            <a:r>
              <a:rPr lang="en-US" dirty="0">
                <a:solidFill>
                  <a:srgbClr val="0033CC"/>
                </a:solidFill>
                <a:latin typeface="Times New Roman" pitchFamily="18" charset="0"/>
                <a:cs typeface="Times New Roman" pitchFamily="18" charset="0"/>
              </a:rPr>
              <a:t>AA</a:t>
            </a:r>
            <a:r>
              <a:rPr lang="en-US" dirty="0">
                <a:latin typeface="Times New Roman" pitchFamily="18" charset="0"/>
                <a:cs typeface="Times New Roman" pitchFamily="18" charset="0"/>
              </a:rPr>
              <a:t> </a:t>
            </a:r>
            <a:r>
              <a:rPr lang="en-US" dirty="0">
                <a:solidFill>
                  <a:srgbClr val="006600"/>
                </a:solidFill>
                <a:latin typeface="Times New Roman" pitchFamily="18" charset="0"/>
                <a:cs typeface="Times New Roman" pitchFamily="18" charset="0"/>
              </a:rPr>
              <a:t>01</a:t>
            </a:r>
            <a:r>
              <a:rPr lang="ro-MO" dirty="0">
                <a:solidFill>
                  <a:srgbClr val="006600"/>
                </a:solidFill>
                <a:latin typeface="Times New Roman" pitchFamily="18" charset="0"/>
                <a:cs typeface="Times New Roman" pitchFamily="18" charset="0"/>
              </a:rPr>
              <a:t> – </a:t>
            </a:r>
            <a:r>
              <a:rPr lang="en-US" b="1" dirty="0" err="1">
                <a:latin typeface="Times New Roman" pitchFamily="18" charset="0"/>
                <a:cs typeface="Times New Roman" pitchFamily="18" charset="0"/>
              </a:rPr>
              <a:t>Lithofalk</a:t>
            </a:r>
            <a:r>
              <a:rPr lang="ro-MO" b="1" dirty="0">
                <a:latin typeface="Times New Roman" pitchFamily="18" charset="0"/>
                <a:cs typeface="Times New Roman" pitchFamily="18" charset="0"/>
              </a:rPr>
              <a:t> (</a:t>
            </a:r>
            <a:r>
              <a:rPr lang="vi-VN" dirty="0">
                <a:latin typeface="Times New Roman" pitchFamily="18" charset="0"/>
                <a:cs typeface="Times New Roman" pitchFamily="18" charset="0"/>
                <a:hlinkClick r:id="rId2" tooltip="Acid chenodesoxicolic — pagină inexistentă"/>
              </a:rPr>
              <a:t>acid chenodesoxicolic</a:t>
            </a:r>
            <a:r>
              <a:rPr lang="ro-MO" b="1" dirty="0">
                <a:latin typeface="Times New Roman" pitchFamily="18" charset="0"/>
                <a:cs typeface="Times New Roman" pitchFamily="18" charset="0"/>
              </a:rPr>
              <a:t>)</a:t>
            </a:r>
            <a:endParaRPr lang="en-US" b="1" dirty="0">
              <a:latin typeface="Times New Roman" pitchFamily="18" charset="0"/>
              <a:cs typeface="Times New Roman" pitchFamily="18" charset="0"/>
            </a:endParaRPr>
          </a:p>
          <a:p>
            <a:r>
              <a:rPr lang="ro-MO" dirty="0">
                <a:solidFill>
                  <a:srgbClr val="006600"/>
                </a:solidFill>
                <a:latin typeface="Times New Roman" pitchFamily="18" charset="0"/>
                <a:cs typeface="Times New Roman" pitchFamily="18" charset="0"/>
              </a:rPr>
              <a:t>(</a:t>
            </a:r>
            <a:r>
              <a:rPr lang="ru-RU" dirty="0">
                <a:latin typeface="Times New Roman" pitchFamily="18" charset="0"/>
                <a:cs typeface="Times New Roman" pitchFamily="18" charset="0"/>
              </a:rPr>
              <a:t>Хенодезоксихолевая кислота — </a:t>
            </a:r>
            <a:r>
              <a:rPr lang="ru-RU" dirty="0" err="1">
                <a:latin typeface="Times New Roman" pitchFamily="18" charset="0"/>
                <a:cs typeface="Times New Roman" pitchFamily="18" charset="0"/>
              </a:rPr>
              <a:t>кислота</a:t>
            </a:r>
            <a:r>
              <a:rPr lang="ru-RU" dirty="0">
                <a:latin typeface="Times New Roman" pitchFamily="18" charset="0"/>
                <a:cs typeface="Times New Roman" pitchFamily="18" charset="0"/>
              </a:rPr>
              <a:t> из группы жёлчных кислот</a:t>
            </a:r>
            <a:r>
              <a:rPr lang="ro-MO" dirty="0">
                <a:solidFill>
                  <a:srgbClr val="006600"/>
                </a:solidFill>
                <a:latin typeface="Times New Roman" pitchFamily="18" charset="0"/>
                <a:cs typeface="Times New Roman" pitchFamily="18" charset="0"/>
              </a:rPr>
              <a:t>)</a:t>
            </a:r>
            <a:endParaRPr lang="en-US" dirty="0">
              <a:solidFill>
                <a:srgbClr val="006600"/>
              </a:solidFill>
              <a:latin typeface="Times New Roman" pitchFamily="18" charset="0"/>
              <a:cs typeface="Times New Roman" pitchFamily="18" charset="0"/>
            </a:endParaRPr>
          </a:p>
          <a:p>
            <a:r>
              <a:rPr lang="en-US" dirty="0">
                <a:latin typeface="Times New Roman" pitchFamily="18" charset="0"/>
                <a:cs typeface="Times New Roman" pitchFamily="18" charset="0"/>
              </a:rPr>
              <a:t>A - </a:t>
            </a:r>
            <a:r>
              <a:rPr lang="vi-VN" b="1" i="1" dirty="0">
                <a:latin typeface="Times New Roman" pitchFamily="18" charset="0"/>
                <a:cs typeface="Times New Roman" pitchFamily="18" charset="0"/>
              </a:rPr>
              <a:t>Nivel I</a:t>
            </a:r>
            <a:r>
              <a:rPr lang="vi-VN" dirty="0">
                <a:latin typeface="Times New Roman" pitchFamily="18" charset="0"/>
                <a:cs typeface="Times New Roman" pitchFamily="18" charset="0"/>
              </a:rPr>
              <a:t> </a:t>
            </a:r>
            <a:r>
              <a:rPr lang="vi-VN" i="1" dirty="0">
                <a:latin typeface="Times New Roman" pitchFamily="18" charset="0"/>
                <a:cs typeface="Times New Roman" pitchFamily="18" charset="0"/>
              </a:rPr>
              <a:t>nivelul anatomic</a:t>
            </a:r>
            <a:r>
              <a:rPr lang="vi-VN" dirty="0">
                <a:latin typeface="Times New Roman" pitchFamily="18" charset="0"/>
                <a:cs typeface="Times New Roman" pitchFamily="18" charset="0"/>
              </a:rPr>
              <a:t>. </a:t>
            </a:r>
            <a:r>
              <a:rPr lang="vi-VN" b="1" i="1" dirty="0">
                <a:latin typeface="Times New Roman" pitchFamily="18" charset="0"/>
                <a:cs typeface="Times New Roman" pitchFamily="18" charset="0"/>
              </a:rPr>
              <a:t>A</a:t>
            </a:r>
            <a:r>
              <a:rPr lang="vi-VN" dirty="0">
                <a:latin typeface="Times New Roman" pitchFamily="18" charset="0"/>
                <a:cs typeface="Times New Roman" pitchFamily="18" charset="0"/>
              </a:rPr>
              <a:t> </a:t>
            </a:r>
            <a:r>
              <a:rPr lang="en-US" dirty="0">
                <a:latin typeface="Times New Roman" pitchFamily="18" charset="0"/>
                <a:cs typeface="Times New Roman" pitchFamily="18" charset="0"/>
              </a:rPr>
              <a:t>-</a:t>
            </a:r>
            <a:r>
              <a:rPr lang="vi-VN" dirty="0">
                <a:latin typeface="Times New Roman" pitchFamily="18" charset="0"/>
                <a:cs typeface="Times New Roman" pitchFamily="18" charset="0"/>
              </a:rPr>
              <a:t>preparatele pentru tract digestiv și metabolism.</a:t>
            </a:r>
            <a:endParaRPr lang="en-US" dirty="0">
              <a:latin typeface="Times New Roman" pitchFamily="18" charset="0"/>
              <a:cs typeface="Times New Roman" pitchFamily="18" charset="0"/>
            </a:endParaRPr>
          </a:p>
          <a:p>
            <a:r>
              <a:rPr lang="en-US" dirty="0">
                <a:solidFill>
                  <a:srgbClr val="FF0000"/>
                </a:solidFill>
                <a:latin typeface="Times New Roman" pitchFamily="18" charset="0"/>
                <a:cs typeface="Times New Roman" pitchFamily="18" charset="0"/>
              </a:rPr>
              <a:t>05 - </a:t>
            </a:r>
            <a:r>
              <a:rPr lang="vi-VN" b="1" i="1" dirty="0">
                <a:latin typeface="Times New Roman" pitchFamily="18" charset="0"/>
                <a:cs typeface="Times New Roman" pitchFamily="18" charset="0"/>
              </a:rPr>
              <a:t>Nivel II</a:t>
            </a:r>
            <a:r>
              <a:rPr lang="vi-VN" dirty="0">
                <a:latin typeface="Times New Roman" pitchFamily="18" charset="0"/>
                <a:cs typeface="Times New Roman" pitchFamily="18" charset="0"/>
              </a:rPr>
              <a:t> </a:t>
            </a:r>
            <a:r>
              <a:rPr lang="vi-VN" i="1" dirty="0">
                <a:latin typeface="Times New Roman" pitchFamily="18" charset="0"/>
                <a:cs typeface="Times New Roman" pitchFamily="18" charset="0"/>
              </a:rPr>
              <a:t>nivelul terapeutic</a:t>
            </a:r>
            <a:r>
              <a:rPr lang="vi-VN" dirty="0">
                <a:latin typeface="Times New Roman" pitchFamily="18" charset="0"/>
                <a:cs typeface="Times New Roman" pitchFamily="18" charset="0"/>
              </a:rPr>
              <a:t>. </a:t>
            </a:r>
            <a:r>
              <a:rPr lang="vi-VN" b="1" i="1" dirty="0">
                <a:latin typeface="Times New Roman" pitchFamily="18" charset="0"/>
                <a:cs typeface="Times New Roman" pitchFamily="18" charset="0"/>
              </a:rPr>
              <a:t>05</a:t>
            </a:r>
            <a:r>
              <a:rPr lang="vi-VN"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preparatele pentru terapia biliară și hepatică.</a:t>
            </a:r>
            <a:endParaRPr lang="en-US" dirty="0">
              <a:latin typeface="Times New Roman" pitchFamily="18" charset="0"/>
              <a:cs typeface="Times New Roman" pitchFamily="18" charset="0"/>
            </a:endParaRPr>
          </a:p>
          <a:p>
            <a:r>
              <a:rPr lang="en-US" b="1" i="1" dirty="0" err="1">
                <a:latin typeface="Times New Roman" pitchFamily="18" charset="0"/>
                <a:cs typeface="Times New Roman" pitchFamily="18" charset="0"/>
              </a:rPr>
              <a:t>Nivelul</a:t>
            </a:r>
            <a:r>
              <a:rPr lang="en-US" b="1" i="1" dirty="0">
                <a:latin typeface="Times New Roman" pitchFamily="18" charset="0"/>
                <a:cs typeface="Times New Roman" pitchFamily="18" charset="0"/>
              </a:rPr>
              <a:t> III – </a:t>
            </a:r>
            <a:r>
              <a:rPr lang="en-US" b="1" i="1" dirty="0" err="1">
                <a:latin typeface="Times New Roman" pitchFamily="18" charset="0"/>
                <a:cs typeface="Times New Roman" pitchFamily="18" charset="0"/>
              </a:rPr>
              <a:t>subgrup</a:t>
            </a:r>
            <a:r>
              <a:rPr lang="ro-MO" b="1" i="1" dirty="0">
                <a:latin typeface="Times New Roman" pitchFamily="18" charset="0"/>
                <a:cs typeface="Times New Roman" pitchFamily="18" charset="0"/>
              </a:rPr>
              <a:t>a c</a:t>
            </a:r>
            <a:r>
              <a:rPr lang="vi-VN" b="1" i="1" dirty="0">
                <a:latin typeface="Times New Roman" pitchFamily="18" charset="0"/>
                <a:cs typeface="Times New Roman" pitchFamily="18" charset="0"/>
              </a:rPr>
              <a:t>himică</a:t>
            </a:r>
            <a:r>
              <a:rPr lang="vi-VN" dirty="0">
                <a:latin typeface="Times New Roman" pitchFamily="18" charset="0"/>
                <a:cs typeface="Times New Roman" pitchFamily="18" charset="0"/>
              </a:rPr>
              <a:t>: reprezintă clasificarea în funcție de structura chimică.</a:t>
            </a:r>
            <a:endParaRPr lang="ro-MO" dirty="0">
              <a:latin typeface="Times New Roman" pitchFamily="18" charset="0"/>
              <a:cs typeface="Times New Roman" pitchFamily="18" charset="0"/>
            </a:endParaRPr>
          </a:p>
          <a:p>
            <a:r>
              <a:rPr lang="vi-VN" b="1" i="1" dirty="0">
                <a:latin typeface="Times New Roman" pitchFamily="18" charset="0"/>
                <a:cs typeface="Times New Roman" pitchFamily="18" charset="0"/>
              </a:rPr>
              <a:t>Nivel IV</a:t>
            </a:r>
            <a:r>
              <a:rPr lang="vi-VN" dirty="0">
                <a:latin typeface="Times New Roman" pitchFamily="18" charset="0"/>
                <a:cs typeface="Times New Roman" pitchFamily="18" charset="0"/>
              </a:rPr>
              <a:t> </a:t>
            </a:r>
            <a:r>
              <a:rPr lang="ro-MO" dirty="0">
                <a:latin typeface="Times New Roman" pitchFamily="18" charset="0"/>
                <a:cs typeface="Times New Roman" pitchFamily="18" charset="0"/>
              </a:rPr>
              <a:t>- </a:t>
            </a:r>
            <a:r>
              <a:rPr lang="vi-VN" i="1" dirty="0">
                <a:latin typeface="Times New Roman" pitchFamily="18" charset="0"/>
                <a:cs typeface="Times New Roman" pitchFamily="18" charset="0"/>
              </a:rPr>
              <a:t>nivelul structurii chimice</a:t>
            </a:r>
            <a:r>
              <a:rPr lang="vi-VN" dirty="0">
                <a:latin typeface="Times New Roman" pitchFamily="18" charset="0"/>
                <a:cs typeface="Times New Roman" pitchFamily="18" charset="0"/>
              </a:rPr>
              <a:t>. </a:t>
            </a:r>
            <a:endParaRPr lang="ro-MO" dirty="0">
              <a:latin typeface="Times New Roman" pitchFamily="18" charset="0"/>
              <a:cs typeface="Times New Roman" pitchFamily="18" charset="0"/>
            </a:endParaRPr>
          </a:p>
          <a:p>
            <a:pPr>
              <a:buNone/>
            </a:pPr>
            <a:r>
              <a:rPr lang="ro-MO" b="1" i="1" dirty="0">
                <a:solidFill>
                  <a:srgbClr val="0033CC"/>
                </a:solidFill>
                <a:latin typeface="Times New Roman" pitchFamily="18" charset="0"/>
                <a:cs typeface="Times New Roman" pitchFamily="18" charset="0"/>
              </a:rPr>
              <a:t>	</a:t>
            </a:r>
            <a:r>
              <a:rPr lang="vi-VN" b="1" i="1" dirty="0">
                <a:solidFill>
                  <a:srgbClr val="0033CC"/>
                </a:solidFill>
                <a:latin typeface="Times New Roman" pitchFamily="18" charset="0"/>
                <a:cs typeface="Times New Roman" pitchFamily="18" charset="0"/>
              </a:rPr>
              <a:t>AA</a:t>
            </a:r>
            <a:r>
              <a:rPr lang="vi-VN" dirty="0">
                <a:latin typeface="Times New Roman" pitchFamily="18" charset="0"/>
                <a:cs typeface="Times New Roman" pitchFamily="18" charset="0"/>
              </a:rPr>
              <a:t> </a:t>
            </a:r>
            <a:r>
              <a:rPr lang="ro-MO" dirty="0">
                <a:latin typeface="Times New Roman" pitchFamily="18" charset="0"/>
                <a:cs typeface="Times New Roman" pitchFamily="18" charset="0"/>
              </a:rPr>
              <a:t>- </a:t>
            </a:r>
            <a:r>
              <a:rPr lang="vi-VN" dirty="0">
                <a:latin typeface="Times New Roman" pitchFamily="18" charset="0"/>
                <a:cs typeface="Times New Roman" pitchFamily="18" charset="0"/>
              </a:rPr>
              <a:t>preparatele care au efect numai în terapia biliară și conțin acizi biliari.</a:t>
            </a:r>
            <a:endParaRPr lang="ro-MO" dirty="0">
              <a:latin typeface="Times New Roman" pitchFamily="18" charset="0"/>
              <a:cs typeface="Times New Roman" pitchFamily="18" charset="0"/>
            </a:endParaRPr>
          </a:p>
          <a:p>
            <a:r>
              <a:rPr lang="vi-VN" b="1" i="1" dirty="0">
                <a:latin typeface="Times New Roman" pitchFamily="18" charset="0"/>
                <a:cs typeface="Times New Roman" pitchFamily="18" charset="0"/>
              </a:rPr>
              <a:t>Nivel V</a:t>
            </a:r>
            <a:r>
              <a:rPr lang="vi-VN" dirty="0">
                <a:latin typeface="Times New Roman" pitchFamily="18" charset="0"/>
                <a:cs typeface="Times New Roman" pitchFamily="18" charset="0"/>
              </a:rPr>
              <a:t> </a:t>
            </a:r>
            <a:r>
              <a:rPr lang="ro-MO" dirty="0">
                <a:latin typeface="Times New Roman" pitchFamily="18" charset="0"/>
                <a:cs typeface="Times New Roman" pitchFamily="18" charset="0"/>
              </a:rPr>
              <a:t>- </a:t>
            </a:r>
            <a:r>
              <a:rPr lang="vi-VN" i="1" dirty="0">
                <a:latin typeface="Times New Roman" pitchFamily="18" charset="0"/>
                <a:cs typeface="Times New Roman" pitchFamily="18" charset="0"/>
              </a:rPr>
              <a:t>nivelul substanței chimice</a:t>
            </a:r>
            <a:r>
              <a:rPr lang="vi-VN" dirty="0">
                <a:latin typeface="Times New Roman" pitchFamily="18" charset="0"/>
                <a:cs typeface="Times New Roman" pitchFamily="18" charset="0"/>
              </a:rPr>
              <a:t>. </a:t>
            </a:r>
            <a:endParaRPr lang="ro-MO" dirty="0">
              <a:latin typeface="Times New Roman" pitchFamily="18" charset="0"/>
              <a:cs typeface="Times New Roman" pitchFamily="18" charset="0"/>
            </a:endParaRPr>
          </a:p>
          <a:p>
            <a:pPr>
              <a:buNone/>
            </a:pPr>
            <a:r>
              <a:rPr lang="ro-MO" b="1" i="1" dirty="0">
                <a:solidFill>
                  <a:srgbClr val="006600"/>
                </a:solidFill>
                <a:latin typeface="Times New Roman" pitchFamily="18" charset="0"/>
                <a:cs typeface="Times New Roman" pitchFamily="18" charset="0"/>
              </a:rPr>
              <a:t>	</a:t>
            </a:r>
            <a:r>
              <a:rPr lang="vi-VN" b="1" i="1" dirty="0">
                <a:solidFill>
                  <a:srgbClr val="006600"/>
                </a:solidFill>
                <a:latin typeface="Times New Roman" pitchFamily="18" charset="0"/>
                <a:cs typeface="Times New Roman" pitchFamily="18" charset="0"/>
              </a:rPr>
              <a:t>01</a:t>
            </a:r>
            <a:r>
              <a:rPr lang="vi-VN" dirty="0">
                <a:latin typeface="Times New Roman" pitchFamily="18" charset="0"/>
                <a:cs typeface="Times New Roman" pitchFamily="18" charset="0"/>
              </a:rPr>
              <a:t> </a:t>
            </a:r>
            <a:r>
              <a:rPr lang="ro-MO" dirty="0">
                <a:latin typeface="Times New Roman" pitchFamily="18" charset="0"/>
                <a:cs typeface="Times New Roman" pitchFamily="18" charset="0"/>
              </a:rPr>
              <a:t>- </a:t>
            </a:r>
            <a:r>
              <a:rPr lang="vi-VN" dirty="0">
                <a:latin typeface="Times New Roman" pitchFamily="18" charset="0"/>
                <a:cs typeface="Times New Roman" pitchFamily="18" charset="0"/>
              </a:rPr>
              <a:t> </a:t>
            </a:r>
            <a:r>
              <a:rPr lang="vi-VN" dirty="0">
                <a:latin typeface="Times New Roman" pitchFamily="18" charset="0"/>
                <a:cs typeface="Times New Roman" pitchFamily="18" charset="0"/>
                <a:hlinkClick r:id="rId2" tooltip="Acid chenodesoxicolic — pagină inexistentă"/>
              </a:rPr>
              <a:t>acid chenodesoxicolic</a:t>
            </a:r>
            <a:r>
              <a:rPr lang="vi-VN" dirty="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43</a:t>
            </a:fld>
            <a:endParaRPr lang="ru-RU"/>
          </a:p>
        </p:txBody>
      </p:sp>
      <p:sp>
        <p:nvSpPr>
          <p:cNvPr id="5" name="Прямоугольник 4"/>
          <p:cNvSpPr/>
          <p:nvPr/>
        </p:nvSpPr>
        <p:spPr>
          <a:xfrm>
            <a:off x="7812360" y="625246"/>
            <a:ext cx="997389" cy="369332"/>
          </a:xfrm>
          <a:prstGeom prst="rect">
            <a:avLst/>
          </a:prstGeom>
        </p:spPr>
        <p:txBody>
          <a:bodyPr wrap="square">
            <a:spAutoFit/>
          </a:bodyPr>
          <a:lstStyle/>
          <a:p>
            <a:r>
              <a:rPr lang="en-US" dirty="0"/>
              <a:t>C</a:t>
            </a:r>
            <a:r>
              <a:rPr lang="en-US" baseline="-25000" dirty="0"/>
              <a:t>24</a:t>
            </a:r>
            <a:r>
              <a:rPr lang="en-US" dirty="0"/>
              <a:t>H</a:t>
            </a:r>
            <a:r>
              <a:rPr lang="en-US" baseline="-25000" dirty="0"/>
              <a:t>40</a:t>
            </a:r>
            <a:r>
              <a:rPr lang="en-US" dirty="0"/>
              <a:t>O</a:t>
            </a:r>
            <a:r>
              <a:rPr lang="en-US" baseline="-25000" dirty="0"/>
              <a:t>4</a:t>
            </a:r>
            <a:endParaRPr lang="ru-RU" dirty="0"/>
          </a:p>
        </p:txBody>
      </p:sp>
      <p:sp>
        <p:nvSpPr>
          <p:cNvPr id="6" name="Нижний колонтитул 5"/>
          <p:cNvSpPr>
            <a:spLocks noGrp="1"/>
          </p:cNvSpPr>
          <p:nvPr>
            <p:ph type="ftr" sz="quarter" idx="11"/>
          </p:nvPr>
        </p:nvSpPr>
        <p:spPr/>
        <p:txBody>
          <a:bodyPr/>
          <a:lstStyle/>
          <a:p>
            <a:r>
              <a:rPr lang="ru-RU"/>
              <a:t>/46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1143000"/>
          </a:xfrm>
        </p:spPr>
        <p:txBody>
          <a:bodyPr>
            <a:noAutofit/>
          </a:bodyPr>
          <a:lstStyle/>
          <a:p>
            <a:r>
              <a:rPr lang="ro-RO" sz="2800" b="1" dirty="0">
                <a:solidFill>
                  <a:srgbClr val="C00000"/>
                </a:solidFill>
                <a:effectLst>
                  <a:outerShdw blurRad="38100" dist="38100" dir="2700000" algn="tl">
                    <a:srgbClr val="000000">
                      <a:alpha val="43137"/>
                    </a:srgbClr>
                  </a:outerShdw>
                </a:effectLst>
              </a:rPr>
              <a:t>Cele 14 grupe de la nivelul I cuprind medicamente pentru:</a:t>
            </a:r>
            <a:r>
              <a:rPr lang="ru-RU" sz="2800" dirty="0"/>
              <a:t/>
            </a:r>
            <a:br>
              <a:rPr lang="ru-RU" sz="2800" dirty="0"/>
            </a:br>
            <a:endParaRPr lang="ru-RU" sz="2800" dirty="0"/>
          </a:p>
        </p:txBody>
      </p:sp>
      <p:sp>
        <p:nvSpPr>
          <p:cNvPr id="3" name="Объект 2"/>
          <p:cNvSpPr>
            <a:spLocks noGrp="1"/>
          </p:cNvSpPr>
          <p:nvPr>
            <p:ph idx="1"/>
          </p:nvPr>
        </p:nvSpPr>
        <p:spPr>
          <a:xfrm>
            <a:off x="108106" y="1052736"/>
            <a:ext cx="7821480" cy="5073427"/>
          </a:xfrm>
        </p:spPr>
        <p:txBody>
          <a:bodyPr>
            <a:normAutofit fontScale="77500" lnSpcReduction="20000"/>
          </a:bodyPr>
          <a:lstStyle/>
          <a:p>
            <a:pPr algn="just"/>
            <a:r>
              <a:rPr lang="vi-VN" sz="3100" b="1" i="1" dirty="0">
                <a:latin typeface="+mj-lt"/>
                <a:hlinkClick r:id="rId2" tooltip="Aspirină"/>
              </a:rPr>
              <a:t>Aspirina</a:t>
            </a:r>
            <a:r>
              <a:rPr lang="vi-VN" sz="3100" dirty="0">
                <a:latin typeface="+mj-lt"/>
              </a:rPr>
              <a:t> </a:t>
            </a:r>
            <a:r>
              <a:rPr lang="en-US" sz="3100" dirty="0">
                <a:latin typeface="+mj-lt"/>
              </a:rPr>
              <a:t> </a:t>
            </a:r>
            <a:r>
              <a:rPr lang="en-US" sz="3100" dirty="0">
                <a:latin typeface="Times New Roman" pitchFamily="18" charset="0"/>
                <a:cs typeface="Times New Roman" pitchFamily="18" charset="0"/>
              </a:rPr>
              <a:t>(acid  </a:t>
            </a:r>
            <a:r>
              <a:rPr lang="en-US" sz="3100" dirty="0" err="1">
                <a:latin typeface="Times New Roman" pitchFamily="18" charset="0"/>
                <a:cs typeface="Times New Roman" pitchFamily="18" charset="0"/>
              </a:rPr>
              <a:t>acetilsalicilic</a:t>
            </a:r>
            <a:r>
              <a:rPr lang="en-US" sz="3100" dirty="0">
                <a:latin typeface="Times New Roman" pitchFamily="18" charset="0"/>
                <a:cs typeface="Times New Roman" pitchFamily="18" charset="0"/>
              </a:rPr>
              <a:t>)- C</a:t>
            </a:r>
            <a:r>
              <a:rPr lang="en-US" sz="3100" baseline="-25000" dirty="0">
                <a:latin typeface="Times New Roman" pitchFamily="18" charset="0"/>
                <a:cs typeface="Times New Roman" pitchFamily="18" charset="0"/>
              </a:rPr>
              <a:t>6</a:t>
            </a:r>
            <a:r>
              <a:rPr lang="en-US" sz="3100" dirty="0">
                <a:latin typeface="Times New Roman" pitchFamily="18" charset="0"/>
                <a:cs typeface="Times New Roman" pitchFamily="18" charset="0"/>
              </a:rPr>
              <a:t>H</a:t>
            </a:r>
            <a:r>
              <a:rPr lang="en-US" sz="3100" baseline="-25000" dirty="0">
                <a:latin typeface="Times New Roman" pitchFamily="18" charset="0"/>
                <a:cs typeface="Times New Roman" pitchFamily="18" charset="0"/>
              </a:rPr>
              <a:t>4</a:t>
            </a:r>
            <a:r>
              <a:rPr lang="en-US" sz="3100" dirty="0">
                <a:latin typeface="Times New Roman" pitchFamily="18" charset="0"/>
                <a:cs typeface="Times New Roman" pitchFamily="18" charset="0"/>
              </a:rPr>
              <a:t>(OOCCH</a:t>
            </a:r>
            <a:r>
              <a:rPr lang="en-US" sz="3100" baseline="-25000" dirty="0">
                <a:latin typeface="Times New Roman" pitchFamily="18" charset="0"/>
                <a:cs typeface="Times New Roman" pitchFamily="18" charset="0"/>
              </a:rPr>
              <a:t>3</a:t>
            </a:r>
            <a:r>
              <a:rPr lang="en-US" sz="3100" dirty="0">
                <a:latin typeface="Times New Roman" pitchFamily="18" charset="0"/>
                <a:cs typeface="Times New Roman" pitchFamily="18" charset="0"/>
              </a:rPr>
              <a:t>)CO</a:t>
            </a:r>
            <a:r>
              <a:rPr lang="en-US" sz="3100" baseline="-25000" dirty="0">
                <a:latin typeface="Times New Roman" pitchFamily="18" charset="0"/>
                <a:cs typeface="Times New Roman" pitchFamily="18" charset="0"/>
              </a:rPr>
              <a:t>2</a:t>
            </a:r>
            <a:r>
              <a:rPr lang="en-US" sz="3100" dirty="0">
                <a:latin typeface="Times New Roman" pitchFamily="18" charset="0"/>
                <a:cs typeface="Times New Roman" pitchFamily="18" charset="0"/>
              </a:rPr>
              <a:t>H</a:t>
            </a:r>
          </a:p>
          <a:p>
            <a:pPr algn="just">
              <a:buNone/>
            </a:pPr>
            <a:r>
              <a:rPr lang="en-US" sz="2800" dirty="0">
                <a:latin typeface="+mj-lt"/>
              </a:rPr>
              <a:t>	</a:t>
            </a:r>
            <a:r>
              <a:rPr lang="vi-VN" sz="2800" dirty="0">
                <a:latin typeface="+mj-lt"/>
              </a:rPr>
              <a:t>cod ATC: </a:t>
            </a:r>
            <a:r>
              <a:rPr lang="vi-VN" sz="2800" b="1" dirty="0">
                <a:latin typeface="+mj-lt"/>
              </a:rPr>
              <a:t>N 02 BA 01</a:t>
            </a:r>
            <a:endParaRPr lang="en-US" sz="2800" b="1" dirty="0">
              <a:latin typeface="+mj-lt"/>
            </a:endParaRPr>
          </a:p>
          <a:p>
            <a:r>
              <a:rPr lang="vi-VN" sz="2800" dirty="0">
                <a:latin typeface="+mj-lt"/>
              </a:rPr>
              <a:t>este un medicament </a:t>
            </a:r>
            <a:r>
              <a:rPr lang="vi-VN" sz="2800" dirty="0">
                <a:latin typeface="+mj-lt"/>
                <a:hlinkClick r:id="rId3" tooltip="Antiinflamatoare non-steroidiene"/>
              </a:rPr>
              <a:t>antiinflamator</a:t>
            </a:r>
            <a:r>
              <a:rPr lang="vi-VN" sz="2800" dirty="0">
                <a:latin typeface="+mj-lt"/>
              </a:rPr>
              <a:t> non-steroidian din familia salicilaților, folosit în general ca un analgezic minor, ca antipiretic, sau ca antiinflamator. </a:t>
            </a:r>
          </a:p>
          <a:p>
            <a:r>
              <a:rPr lang="vi-VN" sz="2800" dirty="0">
                <a:latin typeface="+mj-lt"/>
              </a:rPr>
              <a:t>Numele de </a:t>
            </a:r>
            <a:r>
              <a:rPr lang="vi-VN" sz="2800" i="1" dirty="0">
                <a:latin typeface="+mj-lt"/>
              </a:rPr>
              <a:t>Aspirin</a:t>
            </a:r>
            <a:r>
              <a:rPr lang="vi-VN" sz="2800" dirty="0">
                <a:latin typeface="+mj-lt"/>
              </a:rPr>
              <a:t> reprezintă denumirea sub care compania </a:t>
            </a:r>
            <a:r>
              <a:rPr lang="vi-VN" sz="2800" dirty="0">
                <a:latin typeface="+mj-lt"/>
                <a:hlinkClick r:id="rId4" tooltip="Bayer"/>
              </a:rPr>
              <a:t>Bayer</a:t>
            </a:r>
            <a:r>
              <a:rPr lang="vi-VN" sz="2800" dirty="0">
                <a:latin typeface="+mj-lt"/>
              </a:rPr>
              <a:t> din </a:t>
            </a:r>
            <a:r>
              <a:rPr lang="vi-VN" sz="2800" dirty="0">
                <a:latin typeface="+mj-lt"/>
                <a:hlinkClick r:id="rId5" tooltip="Germania"/>
              </a:rPr>
              <a:t>Germania</a:t>
            </a:r>
            <a:endParaRPr lang="vi-VN" sz="2800" dirty="0">
              <a:latin typeface="+mj-lt"/>
            </a:endParaRPr>
          </a:p>
          <a:p>
            <a:pPr algn="just"/>
            <a:endParaRPr lang="en-US" sz="2800" b="1" dirty="0">
              <a:latin typeface="+mj-lt"/>
            </a:endParaRPr>
          </a:p>
          <a:p>
            <a:pPr algn="just"/>
            <a:endParaRPr lang="en-US" sz="2800" b="1" dirty="0">
              <a:latin typeface="+mj-lt"/>
            </a:endParaRPr>
          </a:p>
          <a:p>
            <a:r>
              <a:rPr lang="vi-VN" sz="2800" b="1" dirty="0">
                <a:latin typeface="+mj-lt"/>
              </a:rPr>
              <a:t>N</a:t>
            </a:r>
            <a:r>
              <a:rPr lang="vi-VN" sz="2800" dirty="0">
                <a:latin typeface="+mj-lt"/>
              </a:rPr>
              <a:t> semnifică acțiunea medicamentului asupra sistemului nervos</a:t>
            </a:r>
            <a:br>
              <a:rPr lang="vi-VN" sz="2800" dirty="0">
                <a:latin typeface="+mj-lt"/>
              </a:rPr>
            </a:br>
            <a:r>
              <a:rPr lang="vi-VN" sz="2800" b="1" dirty="0">
                <a:latin typeface="+mj-lt"/>
              </a:rPr>
              <a:t>02</a:t>
            </a:r>
            <a:r>
              <a:rPr lang="vi-VN" sz="2800" dirty="0">
                <a:latin typeface="+mj-lt"/>
              </a:rPr>
              <a:t> reprezintă grupa analgezicelor cu efect asupra sistemului nervos - efectul lor terapeutic fiind analgezia</a:t>
            </a:r>
            <a:br>
              <a:rPr lang="vi-VN" sz="2800" dirty="0">
                <a:latin typeface="+mj-lt"/>
              </a:rPr>
            </a:br>
            <a:r>
              <a:rPr lang="vi-VN" sz="2800" b="1" dirty="0">
                <a:latin typeface="+mj-lt"/>
              </a:rPr>
              <a:t>B</a:t>
            </a:r>
            <a:r>
              <a:rPr lang="vi-VN" sz="2800" dirty="0">
                <a:latin typeface="+mj-lt"/>
              </a:rPr>
              <a:t> reprezintă subgrupa analgezicelor cu efect </a:t>
            </a:r>
            <a:r>
              <a:rPr lang="vi-VN" sz="2800" dirty="0">
                <a:latin typeface="+mj-lt"/>
                <a:hlinkClick r:id="rId6" tooltip="Antipiretic"/>
              </a:rPr>
              <a:t>antipiretic</a:t>
            </a:r>
            <a:r>
              <a:rPr lang="vi-VN" sz="2800" dirty="0">
                <a:latin typeface="+mj-lt"/>
              </a:rPr>
              <a:t/>
            </a:r>
            <a:br>
              <a:rPr lang="vi-VN" sz="2800" dirty="0">
                <a:latin typeface="+mj-lt"/>
              </a:rPr>
            </a:br>
            <a:r>
              <a:rPr lang="vi-VN" sz="2800" b="1" dirty="0">
                <a:latin typeface="+mj-lt"/>
              </a:rPr>
              <a:t>A</a:t>
            </a:r>
            <a:r>
              <a:rPr lang="vi-VN" sz="2800" dirty="0">
                <a:latin typeface="+mj-lt"/>
              </a:rPr>
              <a:t> încadrează medicamentul la substanțe cu structură chimică de derivat de acid salicilic</a:t>
            </a:r>
            <a:br>
              <a:rPr lang="vi-VN" sz="2800" dirty="0">
                <a:latin typeface="+mj-lt"/>
              </a:rPr>
            </a:br>
            <a:r>
              <a:rPr lang="vi-VN" sz="2800" b="1" dirty="0">
                <a:latin typeface="+mj-lt"/>
              </a:rPr>
              <a:t>01</a:t>
            </a:r>
            <a:r>
              <a:rPr lang="vi-VN" sz="2800" dirty="0">
                <a:latin typeface="+mj-lt"/>
              </a:rPr>
              <a:t> semnifică substanța chimică: </a:t>
            </a:r>
            <a:r>
              <a:rPr lang="vi-VN" sz="2800" dirty="0">
                <a:latin typeface="+mj-lt"/>
                <a:hlinkClick r:id="rId7" tooltip="Acid acetilsalicilic"/>
              </a:rPr>
              <a:t>acid acetilsalicilic</a:t>
            </a:r>
            <a:endParaRPr lang="vi-VN" sz="2800" dirty="0">
              <a:latin typeface="+mj-lt"/>
            </a:endParaRPr>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44</a:t>
            </a:fld>
            <a:endParaRPr lang="ru-RU" dirty="0"/>
          </a:p>
        </p:txBody>
      </p:sp>
      <p:pic>
        <p:nvPicPr>
          <p:cNvPr id="1026" name="Picture 2" descr="Aspirine-Structure new.png"/>
          <p:cNvPicPr>
            <a:picLocks noChangeAspect="1" noChangeArrowheads="1"/>
          </p:cNvPicPr>
          <p:nvPr/>
        </p:nvPicPr>
        <p:blipFill>
          <a:blip r:embed="rId8"/>
          <a:srcRect/>
          <a:stretch>
            <a:fillRect/>
          </a:stretch>
        </p:blipFill>
        <p:spPr bwMode="auto">
          <a:xfrm>
            <a:off x="7215206" y="1071546"/>
            <a:ext cx="1620697" cy="1085907"/>
          </a:xfrm>
          <a:prstGeom prst="rect">
            <a:avLst/>
          </a:prstGeom>
          <a:noFill/>
        </p:spPr>
      </p:pic>
      <p:pic>
        <p:nvPicPr>
          <p:cNvPr id="1028" name="Picture 4" descr="Aspirin3Dan.gif"/>
          <p:cNvPicPr>
            <a:picLocks noChangeAspect="1" noChangeArrowheads="1" noCrop="1"/>
          </p:cNvPicPr>
          <p:nvPr/>
        </p:nvPicPr>
        <p:blipFill>
          <a:blip r:embed="rId9"/>
          <a:srcRect/>
          <a:stretch>
            <a:fillRect/>
          </a:stretch>
        </p:blipFill>
        <p:spPr bwMode="auto">
          <a:xfrm>
            <a:off x="7500958" y="2428868"/>
            <a:ext cx="1438268" cy="1438268"/>
          </a:xfrm>
          <a:prstGeom prst="rect">
            <a:avLst/>
          </a:prstGeom>
          <a:noFill/>
        </p:spPr>
      </p:pic>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8831938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1143000"/>
          </a:xfrm>
        </p:spPr>
        <p:txBody>
          <a:bodyPr>
            <a:noAutofit/>
          </a:bodyPr>
          <a:lstStyle/>
          <a:p>
            <a:r>
              <a:rPr lang="ro-RO" sz="2800" b="1" dirty="0">
                <a:solidFill>
                  <a:srgbClr val="C00000"/>
                </a:solidFill>
                <a:effectLst>
                  <a:outerShdw blurRad="38100" dist="38100" dir="2700000" algn="tl">
                    <a:srgbClr val="000000">
                      <a:alpha val="43137"/>
                    </a:srgbClr>
                  </a:outerShdw>
                </a:effectLst>
              </a:rPr>
              <a:t>Cele 14 grupe de la nivelul I cuprind medicamente pentru:</a:t>
            </a:r>
            <a:r>
              <a:rPr lang="ru-RU" sz="2800" dirty="0"/>
              <a:t/>
            </a:r>
            <a:br>
              <a:rPr lang="ru-RU" sz="2800" dirty="0"/>
            </a:br>
            <a:endParaRPr lang="ru-RU" sz="2800" dirty="0"/>
          </a:p>
        </p:txBody>
      </p:sp>
      <p:sp>
        <p:nvSpPr>
          <p:cNvPr id="3" name="Объект 2"/>
          <p:cNvSpPr>
            <a:spLocks noGrp="1"/>
          </p:cNvSpPr>
          <p:nvPr>
            <p:ph idx="1"/>
          </p:nvPr>
        </p:nvSpPr>
        <p:spPr>
          <a:xfrm>
            <a:off x="108106" y="1052736"/>
            <a:ext cx="6964224" cy="5073427"/>
          </a:xfrm>
        </p:spPr>
        <p:txBody>
          <a:bodyPr>
            <a:normAutofit/>
          </a:bodyPr>
          <a:lstStyle/>
          <a:p>
            <a:r>
              <a:rPr lang="vi-VN" sz="2200" b="1" i="1" dirty="0">
                <a:latin typeface="+mj-lt"/>
                <a:hlinkClick r:id="rId2" tooltip="Paracetamol"/>
              </a:rPr>
              <a:t>Paracetamolul</a:t>
            </a:r>
            <a:r>
              <a:rPr lang="vi-VN" sz="2200" dirty="0">
                <a:latin typeface="+mj-lt"/>
              </a:rPr>
              <a:t> </a:t>
            </a:r>
            <a:r>
              <a:rPr lang="en-US" sz="2200" dirty="0">
                <a:latin typeface="+mj-lt"/>
              </a:rPr>
              <a:t>- </a:t>
            </a:r>
            <a:r>
              <a:rPr lang="vi-VN" sz="2200" dirty="0">
                <a:latin typeface="+mj-lt"/>
              </a:rPr>
              <a:t>cod ATC: </a:t>
            </a:r>
            <a:r>
              <a:rPr lang="vi-VN" sz="2200" b="1" dirty="0">
                <a:latin typeface="+mj-lt"/>
              </a:rPr>
              <a:t>N 02 BE 01</a:t>
            </a:r>
            <a:endParaRPr lang="en-US" sz="2200" b="1" dirty="0">
              <a:latin typeface="+mj-lt"/>
            </a:endParaRPr>
          </a:p>
          <a:p>
            <a:endParaRPr lang="en-US" sz="2200" b="1" dirty="0">
              <a:latin typeface="+mj-lt"/>
            </a:endParaRPr>
          </a:p>
          <a:p>
            <a:pPr>
              <a:buNone/>
            </a:pPr>
            <a:endParaRPr lang="en-US" sz="2200" b="1" dirty="0">
              <a:latin typeface="+mj-lt"/>
            </a:endParaRPr>
          </a:p>
          <a:p>
            <a:r>
              <a:rPr lang="vi-VN" sz="2200" b="1" dirty="0">
                <a:latin typeface="+mj-lt"/>
              </a:rPr>
              <a:t>N</a:t>
            </a:r>
            <a:r>
              <a:rPr lang="vi-VN" sz="2200" dirty="0">
                <a:latin typeface="+mj-lt"/>
              </a:rPr>
              <a:t> </a:t>
            </a:r>
            <a:r>
              <a:rPr lang="en-US" sz="2200" dirty="0">
                <a:latin typeface="+mj-lt"/>
              </a:rPr>
              <a:t>-</a:t>
            </a:r>
            <a:r>
              <a:rPr lang="vi-VN" sz="2200" dirty="0">
                <a:latin typeface="+mj-lt"/>
              </a:rPr>
              <a:t> acțiunea medicamentului asupra sistemului nervos</a:t>
            </a:r>
            <a:br>
              <a:rPr lang="vi-VN" sz="2200" dirty="0">
                <a:latin typeface="+mj-lt"/>
              </a:rPr>
            </a:br>
            <a:r>
              <a:rPr lang="vi-VN" sz="2200" b="1" dirty="0">
                <a:latin typeface="+mj-lt"/>
              </a:rPr>
              <a:t>02</a:t>
            </a:r>
            <a:r>
              <a:rPr lang="vi-VN" sz="2200" dirty="0">
                <a:latin typeface="+mj-lt"/>
              </a:rPr>
              <a:t> </a:t>
            </a:r>
            <a:r>
              <a:rPr lang="en-US" sz="2200" dirty="0">
                <a:latin typeface="+mj-lt"/>
              </a:rPr>
              <a:t>-</a:t>
            </a:r>
            <a:r>
              <a:rPr lang="vi-VN" sz="2200" dirty="0">
                <a:latin typeface="+mj-lt"/>
              </a:rPr>
              <a:t> grupa analgezicelor cu efect asupra sistemului nervos - efectul lor terapeutic fiind analgezia</a:t>
            </a:r>
            <a:br>
              <a:rPr lang="vi-VN" sz="2200" dirty="0">
                <a:latin typeface="+mj-lt"/>
              </a:rPr>
            </a:br>
            <a:r>
              <a:rPr lang="vi-VN" sz="2200" b="1" dirty="0">
                <a:latin typeface="+mj-lt"/>
              </a:rPr>
              <a:t>B</a:t>
            </a:r>
            <a:r>
              <a:rPr lang="vi-VN" sz="2200" dirty="0">
                <a:latin typeface="+mj-lt"/>
              </a:rPr>
              <a:t> </a:t>
            </a:r>
            <a:r>
              <a:rPr lang="en-US" sz="2200" dirty="0">
                <a:latin typeface="+mj-lt"/>
              </a:rPr>
              <a:t>- </a:t>
            </a:r>
            <a:r>
              <a:rPr lang="vi-VN" sz="2200" dirty="0">
                <a:latin typeface="+mj-lt"/>
              </a:rPr>
              <a:t>reprezintă subgrupa analgezicelor cu efect </a:t>
            </a:r>
            <a:r>
              <a:rPr lang="vi-VN" sz="2200" u="sng" dirty="0">
                <a:latin typeface="+mj-lt"/>
                <a:hlinkClick r:id="rId3"/>
              </a:rPr>
              <a:t>antipiretic</a:t>
            </a:r>
            <a:r>
              <a:rPr lang="en-US" sz="2200" u="sng" dirty="0">
                <a:latin typeface="+mj-lt"/>
              </a:rPr>
              <a:t> </a:t>
            </a:r>
            <a:r>
              <a:rPr lang="en-US" sz="2200" dirty="0">
                <a:latin typeface="+mj-lt"/>
              </a:rPr>
              <a:t>(reduce </a:t>
            </a:r>
            <a:r>
              <a:rPr lang="en-US" sz="2200" dirty="0" err="1">
                <a:latin typeface="+mj-lt"/>
              </a:rPr>
              <a:t>febra</a:t>
            </a:r>
            <a:r>
              <a:rPr lang="en-US" sz="2200" dirty="0">
                <a:latin typeface="+mj-lt"/>
              </a:rPr>
              <a:t>)</a:t>
            </a:r>
            <a:r>
              <a:rPr lang="vi-VN" sz="2200" dirty="0">
                <a:latin typeface="+mj-lt"/>
              </a:rPr>
              <a:t/>
            </a:r>
            <a:br>
              <a:rPr lang="vi-VN" sz="2200" dirty="0">
                <a:latin typeface="+mj-lt"/>
              </a:rPr>
            </a:br>
            <a:r>
              <a:rPr lang="vi-VN" sz="2200" b="1" dirty="0">
                <a:latin typeface="+mj-lt"/>
              </a:rPr>
              <a:t>E</a:t>
            </a:r>
            <a:r>
              <a:rPr lang="en-US" sz="2200" b="1" dirty="0">
                <a:latin typeface="+mj-lt"/>
              </a:rPr>
              <a:t> -</a:t>
            </a:r>
            <a:r>
              <a:rPr lang="vi-VN" sz="2200" dirty="0">
                <a:latin typeface="+mj-lt"/>
              </a:rPr>
              <a:t> încadrează medicamentul la substanțe cu structură chimică anilidică</a:t>
            </a:r>
            <a:br>
              <a:rPr lang="vi-VN" sz="2200" dirty="0">
                <a:latin typeface="+mj-lt"/>
              </a:rPr>
            </a:br>
            <a:r>
              <a:rPr lang="vi-VN" sz="2200" b="1" dirty="0">
                <a:latin typeface="+mj-lt"/>
              </a:rPr>
              <a:t>01</a:t>
            </a:r>
            <a:r>
              <a:rPr lang="vi-VN" sz="2200" dirty="0">
                <a:latin typeface="+mj-lt"/>
              </a:rPr>
              <a:t> </a:t>
            </a:r>
            <a:r>
              <a:rPr lang="en-US" sz="2200" dirty="0">
                <a:latin typeface="+mj-lt"/>
              </a:rPr>
              <a:t>- </a:t>
            </a:r>
            <a:r>
              <a:rPr lang="vi-VN" sz="2200" dirty="0">
                <a:latin typeface="+mj-lt"/>
              </a:rPr>
              <a:t>semnifică substanța chimică: para-acetaminofen</a:t>
            </a:r>
          </a:p>
          <a:p>
            <a:pPr algn="just"/>
            <a:endParaRPr lang="ru-RU" sz="2200" dirty="0">
              <a:latin typeface="+mj-lt"/>
            </a:endParaRPr>
          </a:p>
        </p:txBody>
      </p:sp>
      <p:sp>
        <p:nvSpPr>
          <p:cNvPr id="4" name="Номер слайда 3"/>
          <p:cNvSpPr>
            <a:spLocks noGrp="1"/>
          </p:cNvSpPr>
          <p:nvPr>
            <p:ph type="sldNum" sz="quarter" idx="12"/>
          </p:nvPr>
        </p:nvSpPr>
        <p:spPr/>
        <p:txBody>
          <a:bodyPr/>
          <a:lstStyle/>
          <a:p>
            <a:fld id="{B19B0651-EE4F-4900-A07F-96A6BFA9D0F0}" type="slidenum">
              <a:rPr lang="ru-RU" smtClean="0"/>
              <a:pPr/>
              <a:t>45</a:t>
            </a:fld>
            <a:endParaRPr lang="ru-RU" dirty="0"/>
          </a:p>
        </p:txBody>
      </p:sp>
      <p:pic>
        <p:nvPicPr>
          <p:cNvPr id="59394" name="Picture 2" descr="N-Acetyl-p-aminophenol.svg"/>
          <p:cNvPicPr>
            <a:picLocks noChangeAspect="1" noChangeArrowheads="1"/>
          </p:cNvPicPr>
          <p:nvPr/>
        </p:nvPicPr>
        <p:blipFill>
          <a:blip r:embed="rId4"/>
          <a:srcRect/>
          <a:stretch>
            <a:fillRect/>
          </a:stretch>
        </p:blipFill>
        <p:spPr bwMode="auto">
          <a:xfrm>
            <a:off x="6929454" y="928670"/>
            <a:ext cx="2012975" cy="885710"/>
          </a:xfrm>
          <a:prstGeom prst="rect">
            <a:avLst/>
          </a:prstGeom>
          <a:noFill/>
        </p:spPr>
      </p:pic>
      <p:sp>
        <p:nvSpPr>
          <p:cNvPr id="8" name="Прямоугольник 7"/>
          <p:cNvSpPr/>
          <p:nvPr/>
        </p:nvSpPr>
        <p:spPr>
          <a:xfrm>
            <a:off x="5857884" y="1071546"/>
            <a:ext cx="1214446" cy="369332"/>
          </a:xfrm>
          <a:prstGeom prst="rect">
            <a:avLst/>
          </a:prstGeom>
        </p:spPr>
        <p:txBody>
          <a:bodyPr wrap="square">
            <a:spAutoFit/>
          </a:bodyPr>
          <a:lstStyle/>
          <a:p>
            <a:r>
              <a:rPr lang="en-US" dirty="0"/>
              <a:t>C₈H₉NO₂</a:t>
            </a:r>
            <a:endParaRPr lang="ru-RU" dirty="0"/>
          </a:p>
        </p:txBody>
      </p:sp>
      <p:sp>
        <p:nvSpPr>
          <p:cNvPr id="5" name="Нижний колонтитул 4"/>
          <p:cNvSpPr>
            <a:spLocks noGrp="1"/>
          </p:cNvSpPr>
          <p:nvPr>
            <p:ph type="ftr" sz="quarter" idx="11"/>
          </p:nvPr>
        </p:nvSpPr>
        <p:spPr/>
        <p:txBody>
          <a:bodyPr/>
          <a:lstStyle/>
          <a:p>
            <a:r>
              <a:rPr lang="ru-RU"/>
              <a:t>/46</a:t>
            </a:r>
          </a:p>
        </p:txBody>
      </p:sp>
    </p:spTree>
    <p:extLst>
      <p:ext uri="{BB962C8B-B14F-4D97-AF65-F5344CB8AC3E}">
        <p14:creationId xmlns:p14="http://schemas.microsoft.com/office/powerpoint/2010/main" val="38831938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DA1F3-8DE4-486F-B8B8-65D001F64552}"/>
              </a:ext>
            </a:extLst>
          </p:cNvPr>
          <p:cNvSpPr>
            <a:spLocks noGrp="1"/>
          </p:cNvSpPr>
          <p:nvPr>
            <p:ph type="title"/>
          </p:nvPr>
        </p:nvSpPr>
        <p:spPr/>
        <p:txBody>
          <a:bodyPr/>
          <a:lstStyle/>
          <a:p>
            <a:r>
              <a:rPr lang="ro-MD" dirty="0">
                <a:highlight>
                  <a:srgbClr val="FFFF00"/>
                </a:highlight>
              </a:rPr>
              <a:t>Sarcina nr. 7</a:t>
            </a:r>
            <a:endParaRPr lang="en-US" dirty="0">
              <a:highlight>
                <a:srgbClr val="FFFF00"/>
              </a:highlight>
            </a:endParaRPr>
          </a:p>
        </p:txBody>
      </p:sp>
      <p:sp>
        <p:nvSpPr>
          <p:cNvPr id="3" name="Content Placeholder 2">
            <a:extLst>
              <a:ext uri="{FF2B5EF4-FFF2-40B4-BE49-F238E27FC236}">
                <a16:creationId xmlns:a16="http://schemas.microsoft.com/office/drawing/2014/main" id="{9D9931E8-3853-4F8D-87CD-2390556E89B1}"/>
              </a:ext>
            </a:extLst>
          </p:cNvPr>
          <p:cNvSpPr>
            <a:spLocks noGrp="1"/>
          </p:cNvSpPr>
          <p:nvPr>
            <p:ph idx="1"/>
          </p:nvPr>
        </p:nvSpPr>
        <p:spPr/>
        <p:txBody>
          <a:bodyPr/>
          <a:lstStyle/>
          <a:p>
            <a:pPr algn="just"/>
            <a:r>
              <a:rPr lang="ro-MD" dirty="0">
                <a:highlight>
                  <a:srgbClr val="FFFF00"/>
                </a:highlight>
              </a:rPr>
              <a:t>Prezentati 3 medicamente după clasificarea ATC si explicati semnificația părțil</a:t>
            </a:r>
            <a:r>
              <a:rPr lang="en-US" dirty="0">
                <a:highlight>
                  <a:srgbClr val="FFFF00"/>
                </a:highlight>
              </a:rPr>
              <a:t>o</a:t>
            </a:r>
            <a:r>
              <a:rPr lang="ro-MD" dirty="0">
                <a:highlight>
                  <a:srgbClr val="FFFF00"/>
                </a:highlight>
              </a:rPr>
              <a:t>r componente ale codului ATC </a:t>
            </a:r>
          </a:p>
          <a:p>
            <a:pPr algn="just"/>
            <a:r>
              <a:rPr lang="ru-RU" dirty="0">
                <a:solidFill>
                  <a:srgbClr val="0033CC"/>
                </a:solidFill>
                <a:highlight>
                  <a:srgbClr val="FFFF00"/>
                </a:highlight>
              </a:rPr>
              <a:t>Представьте 3 препарата в соответствии с классификацией АТС и объясните значение составных частей кода АТС.</a:t>
            </a:r>
            <a:endParaRPr lang="ro-MD" dirty="0">
              <a:solidFill>
                <a:srgbClr val="0033CC"/>
              </a:solidFill>
              <a:highlight>
                <a:srgbClr val="FFFF00"/>
              </a:highlight>
            </a:endParaRPr>
          </a:p>
          <a:p>
            <a:pPr algn="just"/>
            <a:r>
              <a:rPr lang="ro-MD" b="1" dirty="0">
                <a:solidFill>
                  <a:srgbClr val="FF0000"/>
                </a:solidFill>
              </a:rPr>
              <a:t>TERMEN:</a:t>
            </a:r>
            <a:r>
              <a:rPr lang="en-US" b="1" dirty="0">
                <a:solidFill>
                  <a:srgbClr val="FF0000"/>
                </a:solidFill>
              </a:rPr>
              <a:t> 06 </a:t>
            </a:r>
            <a:r>
              <a:rPr lang="en-US" b="1" dirty="0" err="1">
                <a:solidFill>
                  <a:srgbClr val="FF0000"/>
                </a:solidFill>
              </a:rPr>
              <a:t>martie</a:t>
            </a:r>
            <a:endParaRPr lang="en-US" b="1" dirty="0">
              <a:solidFill>
                <a:srgbClr val="FF0000"/>
              </a:solidFill>
            </a:endParaRPr>
          </a:p>
        </p:txBody>
      </p:sp>
      <p:sp>
        <p:nvSpPr>
          <p:cNvPr id="4" name="Footer Placeholder 3">
            <a:extLst>
              <a:ext uri="{FF2B5EF4-FFF2-40B4-BE49-F238E27FC236}">
                <a16:creationId xmlns:a16="http://schemas.microsoft.com/office/drawing/2014/main" id="{C0EAD9C5-99D4-4E41-A4C6-25AA1E5832BF}"/>
              </a:ext>
            </a:extLst>
          </p:cNvPr>
          <p:cNvSpPr>
            <a:spLocks noGrp="1"/>
          </p:cNvSpPr>
          <p:nvPr>
            <p:ph type="ftr" sz="quarter" idx="11"/>
          </p:nvPr>
        </p:nvSpPr>
        <p:spPr/>
        <p:txBody>
          <a:bodyPr/>
          <a:lstStyle/>
          <a:p>
            <a:r>
              <a:rPr lang="ru-RU"/>
              <a:t>/46</a:t>
            </a:r>
          </a:p>
        </p:txBody>
      </p:sp>
      <p:sp>
        <p:nvSpPr>
          <p:cNvPr id="5" name="Slide Number Placeholder 4">
            <a:extLst>
              <a:ext uri="{FF2B5EF4-FFF2-40B4-BE49-F238E27FC236}">
                <a16:creationId xmlns:a16="http://schemas.microsoft.com/office/drawing/2014/main" id="{A866D938-1B71-40C0-8B2A-B01111D726FF}"/>
              </a:ext>
            </a:extLst>
          </p:cNvPr>
          <p:cNvSpPr>
            <a:spLocks noGrp="1"/>
          </p:cNvSpPr>
          <p:nvPr>
            <p:ph type="sldNum" sz="quarter" idx="12"/>
          </p:nvPr>
        </p:nvSpPr>
        <p:spPr/>
        <p:txBody>
          <a:bodyPr/>
          <a:lstStyle/>
          <a:p>
            <a:fld id="{B19B0651-EE4F-4900-A07F-96A6BFA9D0F0}" type="slidenum">
              <a:rPr lang="ru-RU" smtClean="0"/>
              <a:pPr/>
              <a:t>46</a:t>
            </a:fld>
            <a:endParaRPr lang="ru-RU"/>
          </a:p>
        </p:txBody>
      </p:sp>
    </p:spTree>
    <p:extLst>
      <p:ext uri="{BB962C8B-B14F-4D97-AF65-F5344CB8AC3E}">
        <p14:creationId xmlns:p14="http://schemas.microsoft.com/office/powerpoint/2010/main" val="24652033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 y="142852"/>
            <a:ext cx="9144032" cy="1143000"/>
          </a:xfrm>
        </p:spPr>
        <p:txBody>
          <a:bodyPr>
            <a:normAutofit fontScale="90000"/>
          </a:bodyPr>
          <a:lstStyle/>
          <a:p>
            <a:r>
              <a:rPr lang="ro-RO" sz="3100" b="1" u="sng" dirty="0">
                <a:solidFill>
                  <a:srgbClr val="C00000"/>
                </a:solidFill>
              </a:rPr>
              <a:t>3. </a:t>
            </a:r>
            <a:r>
              <a:rPr lang="ro-MO" sz="3100" b="1" u="sng" dirty="0">
                <a:solidFill>
                  <a:srgbClr val="C00000"/>
                </a:solidFill>
              </a:rPr>
              <a:t>Procesele și aparatele principale în industria farmaceutică. Regulamentul industrial</a:t>
            </a:r>
            <a:r>
              <a:rPr lang="ru-RU" dirty="0"/>
              <a:t/>
            </a:r>
            <a:br>
              <a:rPr lang="ru-RU" dirty="0"/>
            </a:br>
            <a:endParaRPr lang="ru-RU" dirty="0"/>
          </a:p>
        </p:txBody>
      </p:sp>
      <p:sp>
        <p:nvSpPr>
          <p:cNvPr id="3" name="Содержимое 2"/>
          <p:cNvSpPr>
            <a:spLocks noGrp="1"/>
          </p:cNvSpPr>
          <p:nvPr>
            <p:ph idx="1"/>
          </p:nvPr>
        </p:nvSpPr>
        <p:spPr>
          <a:xfrm>
            <a:off x="71406" y="1000108"/>
            <a:ext cx="8972520" cy="6357982"/>
          </a:xfrm>
        </p:spPr>
        <p:txBody>
          <a:bodyPr>
            <a:normAutofit fontScale="92500" lnSpcReduction="10000"/>
          </a:bodyPr>
          <a:lstStyle/>
          <a:p>
            <a:r>
              <a:rPr lang="ro-RO" dirty="0"/>
              <a:t>Procesele principale în industria farmaceutică, în dependenţă de legităţile principale,  se clasifică în:</a:t>
            </a:r>
            <a:endParaRPr lang="ru-RU" dirty="0"/>
          </a:p>
          <a:p>
            <a:r>
              <a:rPr lang="ro-RO" dirty="0"/>
              <a:t>-</a:t>
            </a:r>
            <a:r>
              <a:rPr lang="ro-RO" b="1" dirty="0"/>
              <a:t>procese mecanice</a:t>
            </a:r>
            <a:r>
              <a:rPr lang="ro-RO" dirty="0"/>
              <a:t> – sunt legate de prelucrarea corpurilor </a:t>
            </a:r>
            <a:r>
              <a:rPr lang="ro-RO" b="1" dirty="0"/>
              <a:t>solide</a:t>
            </a:r>
            <a:endParaRPr lang="ru-RU" b="1" dirty="0"/>
          </a:p>
          <a:p>
            <a:r>
              <a:rPr lang="ro-RO" dirty="0"/>
              <a:t>- procese </a:t>
            </a:r>
            <a:r>
              <a:rPr lang="ro-RO" b="1" dirty="0"/>
              <a:t>hidrodinamice</a:t>
            </a:r>
            <a:r>
              <a:rPr lang="ro-RO" dirty="0"/>
              <a:t> – care se supun legilor specifice pentru substanţe </a:t>
            </a:r>
            <a:r>
              <a:rPr lang="ro-RO" b="1" dirty="0"/>
              <a:t>lichide</a:t>
            </a:r>
            <a:endParaRPr lang="ru-RU" b="1" dirty="0"/>
          </a:p>
          <a:p>
            <a:r>
              <a:rPr lang="ro-RO" dirty="0"/>
              <a:t>- procese </a:t>
            </a:r>
            <a:r>
              <a:rPr lang="ro-RO" b="1" dirty="0"/>
              <a:t>termice</a:t>
            </a:r>
            <a:r>
              <a:rPr lang="ro-RO" dirty="0"/>
              <a:t> – care se supun legilor de schimbul termic</a:t>
            </a:r>
            <a:endParaRPr lang="ru-RU" dirty="0"/>
          </a:p>
          <a:p>
            <a:r>
              <a:rPr lang="ro-RO" dirty="0"/>
              <a:t>- procese </a:t>
            </a:r>
            <a:r>
              <a:rPr lang="ro-RO" b="1" dirty="0"/>
              <a:t>frigorifere</a:t>
            </a:r>
            <a:r>
              <a:rPr lang="ro-RO" dirty="0"/>
              <a:t> – se supun legilor temperaturilor joase</a:t>
            </a:r>
            <a:endParaRPr lang="ru-RU" dirty="0"/>
          </a:p>
          <a:p>
            <a:r>
              <a:rPr lang="en-US" dirty="0"/>
              <a:t>-</a:t>
            </a:r>
            <a:r>
              <a:rPr lang="en-US" dirty="0" err="1"/>
              <a:t>procese</a:t>
            </a:r>
            <a:r>
              <a:rPr lang="en-US" dirty="0"/>
              <a:t> de </a:t>
            </a:r>
            <a:r>
              <a:rPr lang="en-US" b="1" dirty="0" err="1"/>
              <a:t>difuziune</a:t>
            </a:r>
            <a:r>
              <a:rPr lang="en-US" dirty="0"/>
              <a:t> – se </a:t>
            </a:r>
            <a:r>
              <a:rPr lang="en-US" dirty="0" err="1"/>
              <a:t>supun</a:t>
            </a:r>
            <a:r>
              <a:rPr lang="en-US" dirty="0"/>
              <a:t> </a:t>
            </a:r>
            <a:r>
              <a:rPr lang="en-US" dirty="0" err="1"/>
              <a:t>legilor</a:t>
            </a:r>
            <a:r>
              <a:rPr lang="en-US" dirty="0"/>
              <a:t> de </a:t>
            </a:r>
            <a:r>
              <a:rPr lang="en-US" dirty="0" err="1"/>
              <a:t>difuzie</a:t>
            </a:r>
            <a:endParaRPr lang="ru-RU" dirty="0"/>
          </a:p>
          <a:p>
            <a:pPr algn="just"/>
            <a:r>
              <a:rPr lang="en-US" dirty="0"/>
              <a:t>- </a:t>
            </a:r>
            <a:r>
              <a:rPr lang="en-US" dirty="0" err="1"/>
              <a:t>procese</a:t>
            </a:r>
            <a:r>
              <a:rPr lang="en-US" dirty="0"/>
              <a:t> </a:t>
            </a:r>
            <a:r>
              <a:rPr lang="en-US" b="1" dirty="0" err="1"/>
              <a:t>chimice</a:t>
            </a:r>
            <a:r>
              <a:rPr lang="en-US" dirty="0"/>
              <a:t> – se </a:t>
            </a:r>
            <a:r>
              <a:rPr lang="en-US" dirty="0" err="1"/>
              <a:t>supun</a:t>
            </a:r>
            <a:r>
              <a:rPr lang="en-US" dirty="0"/>
              <a:t> </a:t>
            </a:r>
            <a:r>
              <a:rPr lang="en-US" dirty="0" err="1"/>
              <a:t>legităţilor</a:t>
            </a:r>
            <a:r>
              <a:rPr lang="en-US" dirty="0"/>
              <a:t> de </a:t>
            </a:r>
            <a:r>
              <a:rPr lang="en-US" dirty="0" err="1"/>
              <a:t>transformare</a:t>
            </a:r>
            <a:r>
              <a:rPr lang="en-US" dirty="0"/>
              <a:t> a </a:t>
            </a:r>
            <a:r>
              <a:rPr lang="en-US" dirty="0" err="1"/>
              <a:t>substanţelor</a:t>
            </a:r>
            <a:r>
              <a:rPr lang="en-US" dirty="0"/>
              <a:t>.</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47</a:t>
            </a:fld>
            <a:endParaRPr lang="ru-RU"/>
          </a:p>
        </p:txBody>
      </p:sp>
      <p:sp>
        <p:nvSpPr>
          <p:cNvPr id="5" name="Нижний колонтитул 4"/>
          <p:cNvSpPr>
            <a:spLocks noGrp="1"/>
          </p:cNvSpPr>
          <p:nvPr>
            <p:ph type="ftr" sz="quarter" idx="11"/>
          </p:nvPr>
        </p:nvSpPr>
        <p:spPr/>
        <p:txBody>
          <a:bodyPr/>
          <a:lstStyle/>
          <a:p>
            <a:r>
              <a:rPr lang="ru-RU"/>
              <a:t>/46</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rmAutofit/>
          </a:bodyPr>
          <a:lstStyle/>
          <a:p>
            <a:pPr algn="just"/>
            <a:r>
              <a:rPr lang="ro-RO" b="1" dirty="0"/>
              <a:t>Procesul</a:t>
            </a:r>
            <a:r>
              <a:rPr lang="ro-RO" dirty="0"/>
              <a:t> de producere este format din </a:t>
            </a:r>
            <a:r>
              <a:rPr lang="ro-RO" b="1" dirty="0"/>
              <a:t>etape</a:t>
            </a:r>
            <a:r>
              <a:rPr lang="ro-RO" dirty="0"/>
              <a:t> de producere. </a:t>
            </a:r>
            <a:endParaRPr lang="en-US" dirty="0"/>
          </a:p>
          <a:p>
            <a:pPr algn="just"/>
            <a:r>
              <a:rPr lang="ro-RO" b="1" dirty="0"/>
              <a:t>Etapele</a:t>
            </a:r>
            <a:r>
              <a:rPr lang="ro-RO" dirty="0"/>
              <a:t> de producere sunt formate din </a:t>
            </a:r>
            <a:r>
              <a:rPr lang="ro-RO" b="1" dirty="0"/>
              <a:t>operaţii</a:t>
            </a:r>
            <a:r>
              <a:rPr lang="ro-RO" dirty="0"/>
              <a:t> tehnologice. </a:t>
            </a:r>
            <a:endParaRPr lang="ru-RU" dirty="0"/>
          </a:p>
          <a:p>
            <a:pPr algn="just"/>
            <a:r>
              <a:rPr lang="ro-RO" dirty="0"/>
              <a:t>Procese tehnologice pot fi </a:t>
            </a:r>
            <a:r>
              <a:rPr lang="ro-RO" b="1" dirty="0"/>
              <a:t>periodice</a:t>
            </a:r>
            <a:r>
              <a:rPr lang="ro-RO" dirty="0"/>
              <a:t> (discontinue), </a:t>
            </a:r>
            <a:r>
              <a:rPr lang="ro-RO" b="1" dirty="0"/>
              <a:t>continue</a:t>
            </a:r>
            <a:r>
              <a:rPr lang="ro-RO" dirty="0"/>
              <a:t> sau </a:t>
            </a:r>
            <a:r>
              <a:rPr lang="ro-RO" b="1" dirty="0"/>
              <a:t>semicontinue</a:t>
            </a:r>
            <a:r>
              <a:rPr lang="ro-RO" dirty="0"/>
              <a:t>. </a:t>
            </a:r>
            <a:endParaRPr lang="en-US" dirty="0"/>
          </a:p>
          <a:p>
            <a:pPr algn="just"/>
            <a:r>
              <a:rPr lang="ro-RO" dirty="0"/>
              <a:t>Procese continue au un şir de avantaje, deoarece permit implementarea mecanizării şi automatizării, ceea ce contribuie la diminuarea lucrului individual.</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48</a:t>
            </a:fld>
            <a:endParaRPr lang="ru-RU"/>
          </a:p>
        </p:txBody>
      </p:sp>
      <p:sp>
        <p:nvSpPr>
          <p:cNvPr id="2" name="Нижний колонтитул 1"/>
          <p:cNvSpPr>
            <a:spLocks noGrp="1"/>
          </p:cNvSpPr>
          <p:nvPr>
            <p:ph type="ftr" sz="quarter" idx="11"/>
          </p:nvPr>
        </p:nvSpPr>
        <p:spPr/>
        <p:txBody>
          <a:bodyPr/>
          <a:lstStyle/>
          <a:p>
            <a:r>
              <a:rPr lang="ru-RU"/>
              <a:t>/46</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01080" cy="5840435"/>
          </a:xfrm>
        </p:spPr>
        <p:txBody>
          <a:bodyPr>
            <a:normAutofit lnSpcReduction="10000"/>
          </a:bodyPr>
          <a:lstStyle/>
          <a:p>
            <a:pPr algn="just"/>
            <a:r>
              <a:rPr lang="ro-RO" b="1" dirty="0"/>
              <a:t>Aparatul </a:t>
            </a:r>
            <a:r>
              <a:rPr lang="ro-RO" dirty="0"/>
              <a:t>– este o instalație în care asupra produsului sau a materialelor primite se</a:t>
            </a:r>
            <a:r>
              <a:rPr lang="en-US" dirty="0"/>
              <a:t> </a:t>
            </a:r>
            <a:r>
              <a:rPr lang="ro-RO" dirty="0"/>
              <a:t>efectuează o acțiune, care este însoțită de schimbările proprietăților fizico-chimice sau ale stării agregative (percolatoare, uscătorii, destilatoare etc.). </a:t>
            </a:r>
            <a:endParaRPr lang="ru-RU" dirty="0"/>
          </a:p>
          <a:p>
            <a:pPr algn="just"/>
            <a:r>
              <a:rPr lang="ro-RO" dirty="0"/>
              <a:t>În aparate au loc procese de difuziune, de căldură, cele chimice etc. </a:t>
            </a:r>
          </a:p>
          <a:p>
            <a:pPr algn="just"/>
            <a:r>
              <a:rPr lang="ro-RO" dirty="0"/>
              <a:t>Partea principală a fiecărui aparat este camera de lucru, în care materia primă sau produsele sunt prelucrate sub acțiunea factorilor fizico-chimici sau biologici.</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49</a:t>
            </a:fld>
            <a:endParaRPr lang="ru-RU"/>
          </a:p>
        </p:txBody>
      </p:sp>
      <p:sp>
        <p:nvSpPr>
          <p:cNvPr id="2" name="Нижний колонтитул 1"/>
          <p:cNvSpPr>
            <a:spLocks noGrp="1"/>
          </p:cNvSpPr>
          <p:nvPr>
            <p:ph type="ftr" sz="quarter" idx="11"/>
          </p:nvPr>
        </p:nvSpPr>
        <p:spPr/>
        <p:txBody>
          <a:bodyPr/>
          <a:lstStyle/>
          <a:p>
            <a:r>
              <a:rPr lang="ru-RU"/>
              <a:t>/46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2800" b="1" dirty="0" smtClean="0">
                <a:solidFill>
                  <a:srgbClr val="FF0000"/>
                </a:solidFill>
              </a:rPr>
              <a:t>C</a:t>
            </a:r>
            <a:r>
              <a:rPr lang="en-US" sz="2800" b="1" dirty="0" smtClean="0">
                <a:solidFill>
                  <a:srgbClr val="FF0000"/>
                </a:solidFill>
              </a:rPr>
              <a:t>are </a:t>
            </a:r>
            <a:r>
              <a:rPr lang="en-US" sz="2800" b="1" dirty="0" err="1">
                <a:solidFill>
                  <a:srgbClr val="FF0000"/>
                </a:solidFill>
              </a:rPr>
              <a:t>este</a:t>
            </a:r>
            <a:r>
              <a:rPr lang="en-US" sz="2800" b="1" dirty="0">
                <a:solidFill>
                  <a:srgbClr val="FF0000"/>
                </a:solidFill>
              </a:rPr>
              <a:t> </a:t>
            </a:r>
            <a:r>
              <a:rPr lang="en-US" sz="2800" b="1" dirty="0" err="1">
                <a:solidFill>
                  <a:srgbClr val="FF0000"/>
                </a:solidFill>
              </a:rPr>
              <a:t>criteriu</a:t>
            </a:r>
            <a:r>
              <a:rPr lang="en-US" sz="2800" b="1" dirty="0">
                <a:solidFill>
                  <a:srgbClr val="FF0000"/>
                </a:solidFill>
              </a:rPr>
              <a:t> de </a:t>
            </a:r>
            <a:r>
              <a:rPr lang="en-US" sz="2800" b="1" dirty="0" err="1">
                <a:solidFill>
                  <a:srgbClr val="FF0000"/>
                </a:solidFill>
              </a:rPr>
              <a:t>clasificare</a:t>
            </a:r>
            <a:r>
              <a:rPr lang="en-US" sz="2800" b="1" dirty="0">
                <a:solidFill>
                  <a:srgbClr val="FF0000"/>
                </a:solidFill>
              </a:rPr>
              <a:t> a </a:t>
            </a:r>
            <a:r>
              <a:rPr lang="en-US" sz="2800" b="1" dirty="0" err="1">
                <a:solidFill>
                  <a:srgbClr val="FF0000"/>
                </a:solidFill>
              </a:rPr>
              <a:t>medicamentelor</a:t>
            </a:r>
            <a:r>
              <a:rPr lang="en-US" sz="2800" b="1" dirty="0">
                <a:solidFill>
                  <a:srgbClr val="FF0000"/>
                </a:solidFill>
              </a:rPr>
              <a:t> </a:t>
            </a:r>
            <a:r>
              <a:rPr lang="en-US" sz="2800" b="1" dirty="0" err="1">
                <a:solidFill>
                  <a:srgbClr val="FF0000"/>
                </a:solidFill>
              </a:rPr>
              <a:t>în</a:t>
            </a:r>
            <a:r>
              <a:rPr lang="en-US" sz="2800" b="1" dirty="0">
                <a:solidFill>
                  <a:srgbClr val="FF0000"/>
                </a:solidFill>
              </a:rPr>
              <a:t> </a:t>
            </a:r>
            <a:r>
              <a:rPr lang="en-US" sz="2800" b="1" dirty="0" err="1">
                <a:solidFill>
                  <a:srgbClr val="FF0000"/>
                </a:solidFill>
              </a:rPr>
              <a:t>grupe</a:t>
            </a:r>
            <a:r>
              <a:rPr lang="en-US" sz="2800" b="1" dirty="0">
                <a:solidFill>
                  <a:srgbClr val="FF0000"/>
                </a:solidFill>
              </a:rPr>
              <a:t> </a:t>
            </a:r>
            <a:r>
              <a:rPr lang="en-US" sz="2800" b="1" dirty="0" err="1">
                <a:solidFill>
                  <a:srgbClr val="FF0000"/>
                </a:solidFill>
              </a:rPr>
              <a:t>venena</a:t>
            </a:r>
            <a:r>
              <a:rPr lang="en-US" sz="2800" b="1" dirty="0">
                <a:solidFill>
                  <a:srgbClr val="FF0000"/>
                </a:solidFill>
              </a:rPr>
              <a:t>, </a:t>
            </a:r>
            <a:r>
              <a:rPr lang="en-US" sz="2800" b="1" dirty="0" err="1">
                <a:solidFill>
                  <a:srgbClr val="FF0000"/>
                </a:solidFill>
              </a:rPr>
              <a:t>separanda</a:t>
            </a:r>
            <a:r>
              <a:rPr lang="en-US" sz="2800" b="1" dirty="0">
                <a:solidFill>
                  <a:srgbClr val="FF0000"/>
                </a:solidFill>
              </a:rPr>
              <a:t>, </a:t>
            </a:r>
            <a:r>
              <a:rPr lang="en-US" sz="2800" b="1" dirty="0" err="1">
                <a:solidFill>
                  <a:srgbClr val="FF0000"/>
                </a:solidFill>
              </a:rPr>
              <a:t>anodine</a:t>
            </a:r>
            <a:endParaRPr lang="ru-RU" sz="2800" b="1" dirty="0">
              <a:solidFill>
                <a:srgbClr val="FF0000"/>
              </a:solidFill>
            </a:endParaRPr>
          </a:p>
        </p:txBody>
      </p:sp>
      <p:sp>
        <p:nvSpPr>
          <p:cNvPr id="3" name="Объект 2"/>
          <p:cNvSpPr>
            <a:spLocks noGrp="1"/>
          </p:cNvSpPr>
          <p:nvPr>
            <p:ph sz="half" idx="1"/>
          </p:nvPr>
        </p:nvSpPr>
        <p:spPr>
          <a:xfrm>
            <a:off x="457200" y="2143397"/>
            <a:ext cx="8435280" cy="4525963"/>
          </a:xfrm>
        </p:spPr>
        <p:txBody>
          <a:bodyPr>
            <a:normAutofit/>
          </a:bodyPr>
          <a:lstStyle/>
          <a:p>
            <a:r>
              <a:rPr lang="en-US" b="1" dirty="0" err="1">
                <a:solidFill>
                  <a:srgbClr val="0033CC"/>
                </a:solidFill>
                <a:latin typeface="Times New Roman" panose="02020603050405020304" pitchFamily="18" charset="0"/>
                <a:cs typeface="Times New Roman" panose="02020603050405020304" pitchFamily="18" charset="0"/>
              </a:rPr>
              <a:t>Criteriul</a:t>
            </a:r>
            <a:r>
              <a:rPr lang="en-US" b="1" dirty="0">
                <a:solidFill>
                  <a:srgbClr val="0033CC"/>
                </a:solidFill>
                <a:latin typeface="Times New Roman" panose="02020603050405020304" pitchFamily="18" charset="0"/>
                <a:cs typeface="Times New Roman" panose="02020603050405020304" pitchFamily="18" charset="0"/>
              </a:rPr>
              <a:t> de </a:t>
            </a:r>
            <a:r>
              <a:rPr lang="en-US" b="1" dirty="0" err="1">
                <a:solidFill>
                  <a:srgbClr val="0033CC"/>
                </a:solidFill>
                <a:latin typeface="Times New Roman" panose="02020603050405020304" pitchFamily="18" charset="0"/>
                <a:cs typeface="Times New Roman" panose="02020603050405020304" pitchFamily="18" charset="0"/>
              </a:rPr>
              <a:t>clasificare</a:t>
            </a:r>
            <a:endParaRPr lang="en-US" b="1" dirty="0">
              <a:solidFill>
                <a:srgbClr val="0033CC"/>
              </a:solidFill>
              <a:latin typeface="Times New Roman" panose="02020603050405020304" pitchFamily="18" charset="0"/>
              <a:cs typeface="Times New Roman" panose="02020603050405020304" pitchFamily="18" charset="0"/>
            </a:endParaRPr>
          </a:p>
          <a:p>
            <a:pPr algn="just"/>
            <a:r>
              <a:rPr lang="en-US" sz="2400" b="1" dirty="0" err="1">
                <a:latin typeface="Times New Roman" panose="02020603050405020304" pitchFamily="18" charset="0"/>
                <a:cs typeface="Times New Roman" panose="02020603050405020304" pitchFamily="18" charset="0"/>
              </a:rPr>
              <a:t>Gradul</a:t>
            </a:r>
            <a:r>
              <a:rPr lang="en-US" sz="2400" b="1" dirty="0">
                <a:latin typeface="Times New Roman" panose="02020603050405020304" pitchFamily="18" charset="0"/>
                <a:cs typeface="Times New Roman" panose="02020603050405020304" pitchFamily="18" charset="0"/>
              </a:rPr>
              <a:t> de </a:t>
            </a:r>
            <a:r>
              <a:rPr lang="en-US" sz="2400" b="1" dirty="0" err="1">
                <a:latin typeface="Times New Roman" panose="02020603050405020304" pitchFamily="18" charset="0"/>
                <a:cs typeface="Times New Roman" panose="02020603050405020304" pitchFamily="18" charset="0"/>
              </a:rPr>
              <a:t>toxicitate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periculozitate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biologică</a:t>
            </a:r>
            <a:r>
              <a:rPr lang="en-US" sz="2400" b="1" dirty="0">
                <a:latin typeface="Times New Roman" panose="02020603050405020304" pitchFamily="18" charset="0"/>
                <a:cs typeface="Times New Roman" panose="02020603050405020304" pitchFamily="18" charset="0"/>
              </a:rPr>
              <a:t>) al </a:t>
            </a:r>
            <a:r>
              <a:rPr lang="en-US" sz="2400" b="1" dirty="0" err="1">
                <a:latin typeface="Times New Roman" panose="02020603050405020304" pitchFamily="18" charset="0"/>
                <a:cs typeface="Times New Roman" panose="02020603050405020304" pitchFamily="18" charset="0"/>
              </a:rPr>
              <a:t>substanței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medicamentoase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corelat</a:t>
            </a:r>
            <a:r>
              <a:rPr lang="en-US" sz="2400" dirty="0">
                <a:latin typeface="Times New Roman" panose="02020603050405020304" pitchFamily="18" charset="0"/>
                <a:cs typeface="Times New Roman" panose="02020603050405020304" pitchFamily="18" charset="0"/>
              </a:rPr>
              <a:t> cu:</a:t>
            </a:r>
          </a:p>
          <a:p>
            <a:r>
              <a:rPr lang="en-US" dirty="0" err="1">
                <a:latin typeface="Times New Roman" panose="02020603050405020304" pitchFamily="18" charset="0"/>
                <a:cs typeface="Times New Roman" panose="02020603050405020304" pitchFamily="18" charset="0"/>
              </a:rPr>
              <a:t>doza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toxică</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letală</a:t>
            </a:r>
            <a:r>
              <a:rPr lang="en-US" dirty="0">
                <a:latin typeface="Times New Roman" panose="02020603050405020304" pitchFamily="18" charset="0"/>
                <a:cs typeface="Times New Roman" panose="02020603050405020304" pitchFamily="18" charset="0"/>
              </a:rPr>
              <a:t>;</a:t>
            </a:r>
          </a:p>
          <a:p>
            <a:r>
              <a:rPr lang="en-US" dirty="0" err="1">
                <a:latin typeface="Times New Roman" panose="02020603050405020304" pitchFamily="18" charset="0"/>
                <a:cs typeface="Times New Roman" panose="02020603050405020304" pitchFamily="18" charset="0"/>
              </a:rPr>
              <a:t>indicele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terapeutic</a:t>
            </a:r>
            <a:r>
              <a:rPr lang="en-US" dirty="0">
                <a:latin typeface="Times New Roman" panose="02020603050405020304" pitchFamily="18" charset="0"/>
                <a:cs typeface="Times New Roman" panose="02020603050405020304" pitchFamily="18" charset="0"/>
              </a:rPr>
              <a:t>;</a:t>
            </a:r>
          </a:p>
          <a:p>
            <a:r>
              <a:rPr lang="en-US" dirty="0" err="1">
                <a:latin typeface="Times New Roman" panose="02020603050405020304" pitchFamily="18" charset="0"/>
                <a:cs typeface="Times New Roman" panose="02020603050405020304" pitchFamily="18" charset="0"/>
              </a:rPr>
              <a:t>riscul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intoxicație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accidentală</a:t>
            </a:r>
            <a:r>
              <a:rPr lang="en-US" dirty="0">
                <a:latin typeface="Times New Roman" panose="02020603050405020304" pitchFamily="18" charset="0"/>
                <a:cs typeface="Times New Roman" panose="02020603050405020304" pitchFamily="18" charset="0"/>
              </a:rPr>
              <a:t>;</a:t>
            </a:r>
          </a:p>
          <a:p>
            <a:r>
              <a:rPr lang="en-US" dirty="0" err="1">
                <a:latin typeface="Times New Roman" panose="02020603050405020304" pitchFamily="18" charset="0"/>
                <a:cs typeface="Times New Roman" panose="02020603050405020304" pitchFamily="18" charset="0"/>
              </a:rPr>
              <a:t>efectele</a:t>
            </a:r>
            <a:r>
              <a:rPr lang="en-US" dirty="0">
                <a:latin typeface="Times New Roman" panose="02020603050405020304" pitchFamily="18" charset="0"/>
                <a:cs typeface="Times New Roman" panose="02020603050405020304" pitchFamily="18" charset="0"/>
              </a:rPr>
              <a:t> adverse severe;</a:t>
            </a:r>
          </a:p>
          <a:p>
            <a:r>
              <a:rPr lang="en-US" dirty="0" err="1">
                <a:latin typeface="Times New Roman" panose="02020603050405020304" pitchFamily="18" charset="0"/>
                <a:cs typeface="Times New Roman" panose="02020603050405020304" pitchFamily="18" charset="0"/>
              </a:rPr>
              <a:t>necesitatea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controlului</a:t>
            </a:r>
            <a:r>
              <a:rPr lang="en-US" dirty="0">
                <a:latin typeface="Times New Roman" panose="02020603050405020304" pitchFamily="18" charset="0"/>
                <a:cs typeface="Times New Roman" panose="02020603050405020304" pitchFamily="18" charset="0"/>
              </a:rPr>
              <a:t> strict al </a:t>
            </a:r>
            <a:r>
              <a:rPr lang="en-US" dirty="0" err="1">
                <a:latin typeface="Times New Roman" panose="02020603050405020304" pitchFamily="18" charset="0"/>
                <a:cs typeface="Times New Roman" panose="02020603050405020304" pitchFamily="18" charset="0"/>
              </a:rPr>
              <a:t>accesului</a:t>
            </a:r>
            <a:r>
              <a:rPr lang="en-US"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p:txBody>
      </p:sp>
      <p:sp>
        <p:nvSpPr>
          <p:cNvPr id="5" name="Нижний колонтитул 4"/>
          <p:cNvSpPr>
            <a:spLocks noGrp="1"/>
          </p:cNvSpPr>
          <p:nvPr>
            <p:ph type="ftr" sz="quarter" idx="11"/>
          </p:nvPr>
        </p:nvSpPr>
        <p:spPr/>
        <p:txBody>
          <a:bodyPr/>
          <a:lstStyle/>
          <a:p>
            <a:r>
              <a:rPr lang="ru-RU" smtClean="0"/>
              <a:t>/46</a:t>
            </a:r>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5</a:t>
            </a:fld>
            <a:endParaRPr lang="ru-RU"/>
          </a:p>
        </p:txBody>
      </p:sp>
      <p:sp>
        <p:nvSpPr>
          <p:cNvPr id="7" name="Прямоугольник 6"/>
          <p:cNvSpPr/>
          <p:nvPr/>
        </p:nvSpPr>
        <p:spPr>
          <a:xfrm>
            <a:off x="323528" y="967760"/>
            <a:ext cx="8712968" cy="1200329"/>
          </a:xfrm>
          <a:prstGeom prst="rect">
            <a:avLst/>
          </a:prstGeom>
        </p:spPr>
        <p:txBody>
          <a:bodyPr wrap="square">
            <a:spAutoFit/>
          </a:bodyPr>
          <a:lstStyle/>
          <a:p>
            <a:pPr algn="just"/>
            <a:r>
              <a:rPr lang="en-US" dirty="0" err="1"/>
              <a:t>Clasificarea</a:t>
            </a:r>
            <a:r>
              <a:rPr lang="en-US" dirty="0"/>
              <a:t> </a:t>
            </a:r>
            <a:r>
              <a:rPr lang="en-US" dirty="0" err="1"/>
              <a:t>medicamentelor</a:t>
            </a:r>
            <a:r>
              <a:rPr lang="en-US" dirty="0"/>
              <a:t> </a:t>
            </a:r>
            <a:r>
              <a:rPr lang="en-US" dirty="0" err="1"/>
              <a:t>în</a:t>
            </a:r>
            <a:r>
              <a:rPr lang="en-US" dirty="0"/>
              <a:t> </a:t>
            </a:r>
            <a:r>
              <a:rPr lang="en-US" b="1" dirty="0" err="1"/>
              <a:t>grupe</a:t>
            </a:r>
            <a:r>
              <a:rPr lang="en-US" b="1" dirty="0"/>
              <a:t> </a:t>
            </a:r>
            <a:r>
              <a:rPr lang="en-US" b="1" dirty="0" err="1"/>
              <a:t>venena</a:t>
            </a:r>
            <a:r>
              <a:rPr lang="en-US" b="1" dirty="0"/>
              <a:t>, </a:t>
            </a:r>
            <a:r>
              <a:rPr lang="en-US" b="1" dirty="0" err="1"/>
              <a:t>separanda</a:t>
            </a:r>
            <a:r>
              <a:rPr lang="en-US" b="1" dirty="0"/>
              <a:t> </a:t>
            </a:r>
            <a:r>
              <a:rPr lang="en-US" b="1" dirty="0" err="1"/>
              <a:t>și</a:t>
            </a:r>
            <a:r>
              <a:rPr lang="en-US" b="1" dirty="0"/>
              <a:t> </a:t>
            </a:r>
            <a:r>
              <a:rPr lang="en-US" b="1" dirty="0" err="1"/>
              <a:t>anodine</a:t>
            </a:r>
            <a:r>
              <a:rPr lang="en-US" dirty="0"/>
              <a:t> se face </a:t>
            </a:r>
            <a:r>
              <a:rPr lang="en-US" b="1" dirty="0" err="1"/>
              <a:t>în</a:t>
            </a:r>
            <a:r>
              <a:rPr lang="en-US" b="1" dirty="0"/>
              <a:t> </a:t>
            </a:r>
            <a:r>
              <a:rPr lang="en-US" b="1" dirty="0" err="1"/>
              <a:t>funcție</a:t>
            </a:r>
            <a:r>
              <a:rPr lang="en-US" b="1" dirty="0"/>
              <a:t> de </a:t>
            </a:r>
            <a:r>
              <a:rPr lang="en-US" b="1" dirty="0" err="1"/>
              <a:t>gradul</a:t>
            </a:r>
            <a:r>
              <a:rPr lang="en-US" b="1" dirty="0"/>
              <a:t> de </a:t>
            </a:r>
            <a:r>
              <a:rPr lang="en-US" b="1" dirty="0" err="1"/>
              <a:t>toxicitate</a:t>
            </a:r>
            <a:r>
              <a:rPr lang="en-US" b="1" dirty="0"/>
              <a:t> </a:t>
            </a:r>
            <a:r>
              <a:rPr lang="en-US" b="1" dirty="0" err="1"/>
              <a:t>și</a:t>
            </a:r>
            <a:r>
              <a:rPr lang="en-US" b="1" dirty="0"/>
              <a:t> </a:t>
            </a:r>
            <a:r>
              <a:rPr lang="en-US" b="1" dirty="0" err="1"/>
              <a:t>riscul</a:t>
            </a:r>
            <a:r>
              <a:rPr lang="en-US" b="1" dirty="0"/>
              <a:t> </a:t>
            </a:r>
            <a:r>
              <a:rPr lang="en-US" b="1" dirty="0" err="1"/>
              <a:t>pentru</a:t>
            </a:r>
            <a:r>
              <a:rPr lang="en-US" b="1" dirty="0"/>
              <a:t> </a:t>
            </a:r>
            <a:r>
              <a:rPr lang="en-US" b="1" dirty="0" err="1"/>
              <a:t>sănătate</a:t>
            </a:r>
            <a:r>
              <a:rPr lang="en-US" dirty="0"/>
              <a:t>, </a:t>
            </a:r>
            <a:r>
              <a:rPr lang="en-US" dirty="0" err="1"/>
              <a:t>criteriul</a:t>
            </a:r>
            <a:r>
              <a:rPr lang="en-US" dirty="0"/>
              <a:t> central </a:t>
            </a:r>
            <a:r>
              <a:rPr lang="en-US" dirty="0" err="1"/>
              <a:t>fiind</a:t>
            </a:r>
            <a:r>
              <a:rPr lang="en-US" dirty="0"/>
              <a:t> </a:t>
            </a:r>
            <a:r>
              <a:rPr lang="en-US" b="1" dirty="0" err="1"/>
              <a:t>potențialul</a:t>
            </a:r>
            <a:r>
              <a:rPr lang="en-US" b="1" dirty="0"/>
              <a:t> toxic la doze </a:t>
            </a:r>
            <a:r>
              <a:rPr lang="en-US" b="1" dirty="0" err="1"/>
              <a:t>terapeutice</a:t>
            </a:r>
            <a:r>
              <a:rPr lang="en-US" b="1" dirty="0"/>
              <a:t> </a:t>
            </a:r>
            <a:r>
              <a:rPr lang="en-US" b="1" dirty="0" err="1"/>
              <a:t>sau</a:t>
            </a:r>
            <a:r>
              <a:rPr lang="en-US" b="1" dirty="0"/>
              <a:t> </a:t>
            </a:r>
            <a:r>
              <a:rPr lang="en-US" b="1" dirty="0" err="1"/>
              <a:t>ușor</a:t>
            </a:r>
            <a:r>
              <a:rPr lang="en-US" b="1" dirty="0"/>
              <a:t> </a:t>
            </a:r>
            <a:r>
              <a:rPr lang="en-US" b="1" dirty="0" err="1"/>
              <a:t>crescute</a:t>
            </a:r>
            <a:r>
              <a:rPr lang="en-US" dirty="0"/>
              <a:t> </a:t>
            </a:r>
            <a:r>
              <a:rPr lang="en-US" dirty="0" err="1"/>
              <a:t>și</a:t>
            </a:r>
            <a:r>
              <a:rPr lang="en-US" dirty="0"/>
              <a:t> </a:t>
            </a:r>
            <a:r>
              <a:rPr lang="en-US" b="1" dirty="0" err="1"/>
              <a:t>necesitatea</a:t>
            </a:r>
            <a:r>
              <a:rPr lang="en-US" b="1" dirty="0"/>
              <a:t> </a:t>
            </a:r>
            <a:r>
              <a:rPr lang="en-US" b="1" dirty="0" err="1"/>
              <a:t>unor</a:t>
            </a:r>
            <a:r>
              <a:rPr lang="en-US" b="1" dirty="0"/>
              <a:t> </a:t>
            </a:r>
            <a:r>
              <a:rPr lang="en-US" b="1" dirty="0" err="1"/>
              <a:t>măsuri</a:t>
            </a:r>
            <a:r>
              <a:rPr lang="en-US" b="1" dirty="0"/>
              <a:t> </a:t>
            </a:r>
            <a:r>
              <a:rPr lang="en-US" b="1" dirty="0" err="1"/>
              <a:t>speciale</a:t>
            </a:r>
            <a:r>
              <a:rPr lang="en-US" b="1" dirty="0"/>
              <a:t> de </a:t>
            </a:r>
            <a:r>
              <a:rPr lang="en-US" b="1" dirty="0" err="1"/>
              <a:t>păstrare</a:t>
            </a:r>
            <a:r>
              <a:rPr lang="en-US" b="1" dirty="0"/>
              <a:t> </a:t>
            </a:r>
            <a:r>
              <a:rPr lang="en-US" b="1" dirty="0" err="1"/>
              <a:t>și</a:t>
            </a:r>
            <a:r>
              <a:rPr lang="en-US" b="1" dirty="0"/>
              <a:t> </a:t>
            </a:r>
            <a:r>
              <a:rPr lang="en-US" b="1" dirty="0" err="1"/>
              <a:t>manipulare</a:t>
            </a:r>
            <a:r>
              <a:rPr lang="en-US" dirty="0"/>
              <a:t>.</a:t>
            </a:r>
            <a:endParaRPr lang="ru-RU" dirty="0"/>
          </a:p>
        </p:txBody>
      </p:sp>
    </p:spTree>
    <p:extLst>
      <p:ext uri="{BB962C8B-B14F-4D97-AF65-F5344CB8AC3E}">
        <p14:creationId xmlns:p14="http://schemas.microsoft.com/office/powerpoint/2010/main" val="29229917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14"/>
            <a:ext cx="8229600" cy="654032"/>
          </a:xfrm>
        </p:spPr>
        <p:txBody>
          <a:bodyPr>
            <a:normAutofit fontScale="90000"/>
          </a:bodyPr>
          <a:lstStyle/>
          <a:p>
            <a:r>
              <a:rPr lang="ro-RO" b="1" dirty="0">
                <a:solidFill>
                  <a:srgbClr val="C00000"/>
                </a:solidFill>
              </a:rPr>
              <a:t/>
            </a:r>
            <a:br>
              <a:rPr lang="ro-RO" b="1" dirty="0">
                <a:solidFill>
                  <a:srgbClr val="C00000"/>
                </a:solidFill>
              </a:rPr>
            </a:br>
            <a:r>
              <a:rPr lang="en-US" b="1" dirty="0" err="1">
                <a:solidFill>
                  <a:srgbClr val="C00000"/>
                </a:solidFill>
              </a:rPr>
              <a:t>Regulamentul</a:t>
            </a:r>
            <a:r>
              <a:rPr lang="en-US" b="1" dirty="0">
                <a:solidFill>
                  <a:srgbClr val="C00000"/>
                </a:solidFill>
              </a:rPr>
              <a:t> industrial</a:t>
            </a:r>
            <a:r>
              <a:rPr lang="ru-RU" dirty="0">
                <a:solidFill>
                  <a:srgbClr val="C00000"/>
                </a:solidFill>
              </a:rPr>
              <a:t/>
            </a:r>
            <a:br>
              <a:rPr lang="ru-RU" dirty="0">
                <a:solidFill>
                  <a:srgbClr val="C00000"/>
                </a:solidFill>
              </a:rPr>
            </a:br>
            <a:endParaRPr lang="ru-RU" dirty="0">
              <a:solidFill>
                <a:srgbClr val="C00000"/>
              </a:solidFill>
            </a:endParaRPr>
          </a:p>
        </p:txBody>
      </p:sp>
      <p:sp>
        <p:nvSpPr>
          <p:cNvPr id="3" name="Содержимое 2"/>
          <p:cNvSpPr>
            <a:spLocks noGrp="1"/>
          </p:cNvSpPr>
          <p:nvPr>
            <p:ph idx="1"/>
          </p:nvPr>
        </p:nvSpPr>
        <p:spPr>
          <a:xfrm>
            <a:off x="214282" y="642918"/>
            <a:ext cx="8686800" cy="5857916"/>
          </a:xfrm>
        </p:spPr>
        <p:txBody>
          <a:bodyPr>
            <a:normAutofit fontScale="70000" lnSpcReduction="20000"/>
          </a:bodyPr>
          <a:lstStyle/>
          <a:p>
            <a:pPr algn="just"/>
            <a:r>
              <a:rPr lang="en-US" dirty="0" err="1"/>
              <a:t>Regulamentul</a:t>
            </a:r>
            <a:r>
              <a:rPr lang="en-US" dirty="0"/>
              <a:t> </a:t>
            </a:r>
            <a:r>
              <a:rPr lang="en-US" dirty="0" err="1"/>
              <a:t>reprezintă</a:t>
            </a:r>
            <a:r>
              <a:rPr lang="en-US" dirty="0"/>
              <a:t> un </a:t>
            </a:r>
            <a:r>
              <a:rPr lang="en-US" dirty="0" err="1"/>
              <a:t>ansamblu</a:t>
            </a:r>
            <a:r>
              <a:rPr lang="en-US" dirty="0"/>
              <a:t> de </a:t>
            </a:r>
            <a:r>
              <a:rPr lang="en-US" dirty="0" err="1"/>
              <a:t>reguli</a:t>
            </a:r>
            <a:r>
              <a:rPr lang="en-US" dirty="0"/>
              <a:t> care </a:t>
            </a:r>
            <a:r>
              <a:rPr lang="en-US" dirty="0" err="1"/>
              <a:t>determină</a:t>
            </a:r>
            <a:r>
              <a:rPr lang="en-US" dirty="0"/>
              <a:t> </a:t>
            </a:r>
            <a:r>
              <a:rPr lang="en-US" dirty="0" err="1"/>
              <a:t>ordinea</a:t>
            </a:r>
            <a:r>
              <a:rPr lang="en-US" dirty="0"/>
              <a:t> </a:t>
            </a:r>
            <a:r>
              <a:rPr lang="en-US" dirty="0" err="1"/>
              <a:t>funcțiilor</a:t>
            </a:r>
            <a:r>
              <a:rPr lang="en-US" dirty="0"/>
              <a:t> </a:t>
            </a:r>
            <a:r>
              <a:rPr lang="en-US" dirty="0" err="1"/>
              <a:t>întreprinderii</a:t>
            </a:r>
            <a:r>
              <a:rPr lang="en-US" dirty="0"/>
              <a:t> </a:t>
            </a:r>
            <a:r>
              <a:rPr lang="en-US" dirty="0" err="1"/>
              <a:t>farmaceutice</a:t>
            </a:r>
            <a:r>
              <a:rPr lang="en-US" dirty="0"/>
              <a:t> cu </a:t>
            </a:r>
            <a:r>
              <a:rPr lang="en-US" dirty="0" err="1"/>
              <a:t>scopul</a:t>
            </a:r>
            <a:r>
              <a:rPr lang="en-US" dirty="0"/>
              <a:t> de a </a:t>
            </a:r>
            <a:r>
              <a:rPr lang="en-US" dirty="0" err="1"/>
              <a:t>livra</a:t>
            </a:r>
            <a:r>
              <a:rPr lang="en-US" dirty="0"/>
              <a:t> </a:t>
            </a:r>
            <a:r>
              <a:rPr lang="en-US" dirty="0" err="1"/>
              <a:t>producția</a:t>
            </a:r>
            <a:r>
              <a:rPr lang="en-US" dirty="0"/>
              <a:t> finite. </a:t>
            </a:r>
            <a:r>
              <a:rPr lang="en-US" dirty="0" err="1"/>
              <a:t>Regulamentul</a:t>
            </a:r>
            <a:r>
              <a:rPr lang="en-US" dirty="0"/>
              <a:t> industrial </a:t>
            </a:r>
            <a:r>
              <a:rPr lang="en-US" dirty="0" err="1"/>
              <a:t>este</a:t>
            </a:r>
            <a:r>
              <a:rPr lang="en-US" dirty="0"/>
              <a:t> </a:t>
            </a:r>
            <a:r>
              <a:rPr lang="en-US" dirty="0" err="1"/>
              <a:t>alcătuit</a:t>
            </a:r>
            <a:r>
              <a:rPr lang="en-US" dirty="0"/>
              <a:t> din </a:t>
            </a:r>
            <a:r>
              <a:rPr lang="en-US" dirty="0" err="1"/>
              <a:t>următoarele</a:t>
            </a:r>
            <a:r>
              <a:rPr lang="en-US" dirty="0"/>
              <a:t> </a:t>
            </a:r>
            <a:r>
              <a:rPr lang="en-US" dirty="0" err="1"/>
              <a:t>părți</a:t>
            </a:r>
            <a:r>
              <a:rPr lang="en-US" dirty="0"/>
              <a:t> </a:t>
            </a:r>
            <a:r>
              <a:rPr lang="en-US" dirty="0" err="1"/>
              <a:t>componente</a:t>
            </a:r>
            <a:r>
              <a:rPr lang="en-US" dirty="0"/>
              <a:t> (12):</a:t>
            </a:r>
            <a:endParaRPr lang="ru-RU" dirty="0"/>
          </a:p>
          <a:p>
            <a:pPr lvl="0" algn="just">
              <a:buNone/>
            </a:pPr>
            <a:r>
              <a:rPr lang="ro-RO" i="1" dirty="0"/>
              <a:t>1. </a:t>
            </a:r>
            <a:r>
              <a:rPr lang="en-US" b="1" i="1" u="sng" dirty="0" err="1">
                <a:solidFill>
                  <a:srgbClr val="C00000"/>
                </a:solidFill>
              </a:rPr>
              <a:t>Caracteristica</a:t>
            </a:r>
            <a:r>
              <a:rPr lang="en-US" b="1" i="1" u="sng" dirty="0">
                <a:solidFill>
                  <a:srgbClr val="C00000"/>
                </a:solidFill>
              </a:rPr>
              <a:t> </a:t>
            </a:r>
            <a:r>
              <a:rPr lang="en-US" b="1" i="1" u="sng" dirty="0" err="1">
                <a:solidFill>
                  <a:srgbClr val="C00000"/>
                </a:solidFill>
              </a:rPr>
              <a:t>produsului</a:t>
            </a:r>
            <a:r>
              <a:rPr lang="en-US" b="1" i="1" u="sng" dirty="0">
                <a:solidFill>
                  <a:srgbClr val="C00000"/>
                </a:solidFill>
              </a:rPr>
              <a:t> </a:t>
            </a:r>
            <a:r>
              <a:rPr lang="en-US" b="1" i="1" u="sng" dirty="0" err="1">
                <a:solidFill>
                  <a:srgbClr val="C00000"/>
                </a:solidFill>
              </a:rPr>
              <a:t>finit</a:t>
            </a:r>
            <a:r>
              <a:rPr lang="en-US" b="1" i="1" u="sng" dirty="0">
                <a:solidFill>
                  <a:srgbClr val="C00000"/>
                </a:solidFill>
              </a:rPr>
              <a:t>.</a:t>
            </a:r>
            <a:r>
              <a:rPr lang="en-US" i="1" dirty="0"/>
              <a:t> </a:t>
            </a:r>
            <a:r>
              <a:rPr lang="en-US" dirty="0"/>
              <a:t>Ea include </a:t>
            </a:r>
            <a:r>
              <a:rPr lang="en-US" dirty="0" err="1"/>
              <a:t>denumirea</a:t>
            </a:r>
            <a:r>
              <a:rPr lang="en-US" dirty="0"/>
              <a:t> </a:t>
            </a:r>
            <a:r>
              <a:rPr lang="en-US" dirty="0" err="1"/>
              <a:t>aprobată</a:t>
            </a:r>
            <a:r>
              <a:rPr lang="en-US" dirty="0"/>
              <a:t>, </a:t>
            </a:r>
            <a:r>
              <a:rPr lang="en-US" dirty="0" err="1"/>
              <a:t>modul</a:t>
            </a:r>
            <a:r>
              <a:rPr lang="en-US" dirty="0"/>
              <a:t> principal de </a:t>
            </a:r>
            <a:r>
              <a:rPr lang="en-US" dirty="0" err="1"/>
              <a:t>administrare</a:t>
            </a:r>
            <a:r>
              <a:rPr lang="en-US" dirty="0"/>
              <a:t> a </a:t>
            </a:r>
            <a:r>
              <a:rPr lang="en-US" dirty="0" err="1"/>
              <a:t>produsului</a:t>
            </a:r>
            <a:r>
              <a:rPr lang="en-US" dirty="0"/>
              <a:t>, </a:t>
            </a:r>
            <a:r>
              <a:rPr lang="en-US" dirty="0" err="1"/>
              <a:t>informația</a:t>
            </a:r>
            <a:r>
              <a:rPr lang="en-US" dirty="0"/>
              <a:t> </a:t>
            </a:r>
            <a:r>
              <a:rPr lang="en-US" dirty="0" err="1"/>
              <a:t>despre</a:t>
            </a:r>
            <a:r>
              <a:rPr lang="en-US" dirty="0"/>
              <a:t> </a:t>
            </a:r>
            <a:r>
              <a:rPr lang="en-US" dirty="0" err="1"/>
              <a:t>avizele</a:t>
            </a:r>
            <a:r>
              <a:rPr lang="en-US" dirty="0"/>
              <a:t> de </a:t>
            </a:r>
            <a:r>
              <a:rPr lang="en-US" dirty="0" err="1"/>
              <a:t>producere</a:t>
            </a:r>
            <a:r>
              <a:rPr lang="en-US" dirty="0"/>
              <a:t>, </a:t>
            </a:r>
            <a:r>
              <a:rPr lang="en-US" dirty="0" err="1"/>
              <a:t>descrierea</a:t>
            </a:r>
            <a:r>
              <a:rPr lang="en-US" dirty="0"/>
              <a:t> </a:t>
            </a:r>
            <a:r>
              <a:rPr lang="en-US" dirty="0" err="1"/>
              <a:t>succintă</a:t>
            </a:r>
            <a:r>
              <a:rPr lang="en-US" dirty="0"/>
              <a:t> a </a:t>
            </a:r>
            <a:r>
              <a:rPr lang="en-US" dirty="0" err="1"/>
              <a:t>proprietăților</a:t>
            </a:r>
            <a:r>
              <a:rPr lang="en-US" dirty="0"/>
              <a:t> </a:t>
            </a:r>
            <a:r>
              <a:rPr lang="en-US" dirty="0" err="1"/>
              <a:t>produsului</a:t>
            </a:r>
            <a:r>
              <a:rPr lang="en-US" dirty="0"/>
              <a:t>, </a:t>
            </a:r>
            <a:r>
              <a:rPr lang="en-US" dirty="0" err="1"/>
              <a:t>aspectul</a:t>
            </a:r>
            <a:r>
              <a:rPr lang="en-US" dirty="0"/>
              <a:t> </a:t>
            </a:r>
            <a:r>
              <a:rPr lang="en-US" dirty="0" err="1"/>
              <a:t>și</a:t>
            </a:r>
            <a:r>
              <a:rPr lang="en-US" dirty="0"/>
              <a:t> forma </a:t>
            </a:r>
            <a:r>
              <a:rPr lang="en-US" dirty="0" err="1"/>
              <a:t>ambalajului</a:t>
            </a:r>
            <a:r>
              <a:rPr lang="en-US" dirty="0"/>
              <a:t>. </a:t>
            </a:r>
            <a:endParaRPr lang="ru-RU" dirty="0"/>
          </a:p>
          <a:p>
            <a:r>
              <a:rPr lang="en-US" i="1" dirty="0" err="1"/>
              <a:t>Referitor</a:t>
            </a:r>
            <a:r>
              <a:rPr lang="en-US" i="1" dirty="0"/>
              <a:t> la forma </a:t>
            </a:r>
            <a:r>
              <a:rPr lang="en-US" i="1" dirty="0" err="1"/>
              <a:t>medicamentoasă</a:t>
            </a:r>
            <a:r>
              <a:rPr lang="en-US" i="1" dirty="0"/>
              <a:t>, se </a:t>
            </a:r>
            <a:r>
              <a:rPr lang="en-US" i="1" dirty="0" err="1"/>
              <a:t>indică</a:t>
            </a:r>
            <a:r>
              <a:rPr lang="en-US" i="1" dirty="0"/>
              <a:t>:</a:t>
            </a:r>
            <a:endParaRPr lang="ru-RU" dirty="0"/>
          </a:p>
          <a:p>
            <a:pPr lvl="0">
              <a:buNone/>
            </a:pPr>
            <a:r>
              <a:rPr lang="ro-RO" dirty="0"/>
              <a:t>	1. </a:t>
            </a:r>
            <a:r>
              <a:rPr lang="en-US" dirty="0" err="1"/>
              <a:t>Denumirea</a:t>
            </a:r>
            <a:r>
              <a:rPr lang="en-US" dirty="0"/>
              <a:t> </a:t>
            </a:r>
            <a:r>
              <a:rPr lang="en-US" dirty="0" err="1"/>
              <a:t>formei</a:t>
            </a:r>
            <a:r>
              <a:rPr lang="en-US" dirty="0"/>
              <a:t> (?)</a:t>
            </a:r>
            <a:endParaRPr lang="ru-RU" dirty="0"/>
          </a:p>
          <a:p>
            <a:pPr lvl="0" algn="just">
              <a:buNone/>
            </a:pPr>
            <a:r>
              <a:rPr lang="ro-RO" dirty="0"/>
              <a:t>	2. </a:t>
            </a:r>
            <a:r>
              <a:rPr lang="en-US" dirty="0" err="1"/>
              <a:t>Conținutul</a:t>
            </a:r>
            <a:r>
              <a:rPr lang="en-US" dirty="0"/>
              <a:t> </a:t>
            </a:r>
            <a:r>
              <a:rPr lang="en-US" dirty="0" err="1"/>
              <a:t>preparatului</a:t>
            </a:r>
            <a:r>
              <a:rPr lang="en-US" dirty="0"/>
              <a:t> – al </a:t>
            </a:r>
            <a:r>
              <a:rPr lang="en-US" dirty="0" err="1"/>
              <a:t>substanțelor</a:t>
            </a:r>
            <a:r>
              <a:rPr lang="en-US" dirty="0"/>
              <a:t> active </a:t>
            </a:r>
            <a:r>
              <a:rPr lang="en-US" dirty="0" err="1"/>
              <a:t>și</a:t>
            </a:r>
            <a:r>
              <a:rPr lang="en-US" dirty="0"/>
              <a:t> al </a:t>
            </a:r>
            <a:r>
              <a:rPr lang="en-US" dirty="0" err="1"/>
              <a:t>celor</a:t>
            </a:r>
            <a:r>
              <a:rPr lang="en-US" dirty="0"/>
              <a:t> </a:t>
            </a:r>
            <a:r>
              <a:rPr lang="en-US" dirty="0" err="1"/>
              <a:t>auxiliare</a:t>
            </a:r>
            <a:r>
              <a:rPr lang="en-US" dirty="0"/>
              <a:t> </a:t>
            </a:r>
            <a:r>
              <a:rPr lang="en-US" dirty="0" err="1"/>
              <a:t>într</a:t>
            </a:r>
            <a:r>
              <a:rPr lang="en-US" dirty="0"/>
              <a:t>-o </a:t>
            </a:r>
            <a:r>
              <a:rPr lang="en-US" dirty="0" err="1"/>
              <a:t>unitate</a:t>
            </a:r>
            <a:endParaRPr lang="ru-RU" dirty="0"/>
          </a:p>
          <a:p>
            <a:pPr lvl="0" algn="just">
              <a:buNone/>
            </a:pPr>
            <a:r>
              <a:rPr lang="ro-RO" dirty="0"/>
              <a:t>	3. </a:t>
            </a:r>
            <a:r>
              <a:rPr lang="en-US" dirty="0" err="1"/>
              <a:t>Descrierea</a:t>
            </a:r>
            <a:r>
              <a:rPr lang="en-US" dirty="0"/>
              <a:t> </a:t>
            </a:r>
            <a:r>
              <a:rPr lang="en-US" dirty="0" err="1"/>
              <a:t>aspectului</a:t>
            </a:r>
            <a:r>
              <a:rPr lang="en-US" dirty="0"/>
              <a:t> exterior al </a:t>
            </a:r>
            <a:r>
              <a:rPr lang="en-US" dirty="0" err="1"/>
              <a:t>formei</a:t>
            </a:r>
            <a:r>
              <a:rPr lang="en-US" dirty="0"/>
              <a:t> </a:t>
            </a:r>
            <a:r>
              <a:rPr lang="en-US" dirty="0" err="1"/>
              <a:t>medicamentoase</a:t>
            </a:r>
            <a:r>
              <a:rPr lang="en-US" dirty="0"/>
              <a:t>, </a:t>
            </a:r>
            <a:r>
              <a:rPr lang="en-US" dirty="0" err="1"/>
              <a:t>caracteristice</a:t>
            </a:r>
            <a:r>
              <a:rPr lang="en-US" dirty="0"/>
              <a:t> </a:t>
            </a:r>
            <a:r>
              <a:rPr lang="en-US" dirty="0" err="1"/>
              <a:t>principale</a:t>
            </a:r>
            <a:endParaRPr lang="ru-RU" dirty="0"/>
          </a:p>
          <a:p>
            <a:pPr lvl="0" algn="just">
              <a:buNone/>
            </a:pPr>
            <a:r>
              <a:rPr lang="ro-RO" dirty="0"/>
              <a:t>	4. </a:t>
            </a:r>
            <a:r>
              <a:rPr lang="en-US" dirty="0" err="1"/>
              <a:t>Informaţia</a:t>
            </a:r>
            <a:r>
              <a:rPr lang="en-US" dirty="0"/>
              <a:t> </a:t>
            </a:r>
            <a:r>
              <a:rPr lang="en-US" dirty="0" err="1"/>
              <a:t>deplină</a:t>
            </a:r>
            <a:r>
              <a:rPr lang="en-US" dirty="0"/>
              <a:t> (</a:t>
            </a:r>
            <a:r>
              <a:rPr lang="en-US" dirty="0" err="1"/>
              <a:t>formule</a:t>
            </a:r>
            <a:r>
              <a:rPr lang="en-US" dirty="0"/>
              <a:t>, </a:t>
            </a:r>
            <a:r>
              <a:rPr lang="en-US" dirty="0" err="1"/>
              <a:t>masa</a:t>
            </a:r>
            <a:r>
              <a:rPr lang="en-US" dirty="0"/>
              <a:t> molecular </a:t>
            </a:r>
            <a:r>
              <a:rPr lang="en-US" dirty="0" err="1"/>
              <a:t>relativă</a:t>
            </a:r>
            <a:r>
              <a:rPr lang="en-US" dirty="0"/>
              <a:t>, etc.) </a:t>
            </a:r>
            <a:r>
              <a:rPr lang="en-US" dirty="0" err="1"/>
              <a:t>despre</a:t>
            </a:r>
            <a:r>
              <a:rPr lang="en-US" dirty="0"/>
              <a:t> </a:t>
            </a:r>
            <a:r>
              <a:rPr lang="en-US" dirty="0" err="1"/>
              <a:t>fiecare</a:t>
            </a:r>
            <a:r>
              <a:rPr lang="en-US" dirty="0"/>
              <a:t> </a:t>
            </a:r>
            <a:r>
              <a:rPr lang="en-US" dirty="0" err="1"/>
              <a:t>substanţă</a:t>
            </a:r>
            <a:r>
              <a:rPr lang="en-US" dirty="0"/>
              <a:t> </a:t>
            </a:r>
            <a:r>
              <a:rPr lang="en-US" dirty="0" err="1"/>
              <a:t>ce</a:t>
            </a:r>
            <a:r>
              <a:rPr lang="en-US" dirty="0"/>
              <a:t> </a:t>
            </a:r>
            <a:r>
              <a:rPr lang="en-US" dirty="0" err="1"/>
              <a:t>intră</a:t>
            </a:r>
            <a:r>
              <a:rPr lang="en-US" dirty="0"/>
              <a:t> </a:t>
            </a:r>
            <a:r>
              <a:rPr lang="en-US" dirty="0" err="1"/>
              <a:t>în</a:t>
            </a:r>
            <a:r>
              <a:rPr lang="en-US" dirty="0"/>
              <a:t> </a:t>
            </a:r>
            <a:r>
              <a:rPr lang="en-US" dirty="0" err="1"/>
              <a:t>componenţa</a:t>
            </a:r>
            <a:r>
              <a:rPr lang="en-US" dirty="0"/>
              <a:t> </a:t>
            </a:r>
            <a:r>
              <a:rPr lang="en-US" dirty="0" err="1"/>
              <a:t>medicamentelor</a:t>
            </a:r>
            <a:r>
              <a:rPr lang="en-US" dirty="0"/>
              <a:t>.</a:t>
            </a:r>
            <a:endParaRPr lang="ru-RU" dirty="0"/>
          </a:p>
          <a:p>
            <a:pPr lvl="0" algn="just">
              <a:buNone/>
            </a:pPr>
            <a:r>
              <a:rPr lang="ro-RO" dirty="0"/>
              <a:t>	5. </a:t>
            </a:r>
            <a:r>
              <a:rPr lang="en-US" dirty="0" err="1"/>
              <a:t>Informaţia</a:t>
            </a:r>
            <a:r>
              <a:rPr lang="en-US" dirty="0"/>
              <a:t> </a:t>
            </a:r>
            <a:r>
              <a:rPr lang="en-US" dirty="0" err="1"/>
              <a:t>farmacoterapeutică</a:t>
            </a:r>
            <a:r>
              <a:rPr lang="en-US" dirty="0"/>
              <a:t> </a:t>
            </a:r>
            <a:r>
              <a:rPr lang="en-US" dirty="0" err="1"/>
              <a:t>despre</a:t>
            </a:r>
            <a:r>
              <a:rPr lang="en-US" dirty="0"/>
              <a:t> </a:t>
            </a:r>
            <a:r>
              <a:rPr lang="en-US" dirty="0" err="1"/>
              <a:t>utilizarea</a:t>
            </a:r>
            <a:r>
              <a:rPr lang="en-US" dirty="0"/>
              <a:t> </a:t>
            </a:r>
            <a:r>
              <a:rPr lang="en-US" dirty="0" err="1"/>
              <a:t>în</a:t>
            </a:r>
            <a:r>
              <a:rPr lang="en-US" dirty="0"/>
              <a:t> </a:t>
            </a:r>
            <a:r>
              <a:rPr lang="en-US" dirty="0" err="1"/>
              <a:t>practica</a:t>
            </a:r>
            <a:r>
              <a:rPr lang="en-US" dirty="0"/>
              <a:t> </a:t>
            </a:r>
            <a:r>
              <a:rPr lang="en-US" dirty="0" err="1"/>
              <a:t>medicală</a:t>
            </a:r>
            <a:r>
              <a:rPr lang="en-US" dirty="0"/>
              <a:t> (</a:t>
            </a:r>
            <a:r>
              <a:rPr lang="en-US" dirty="0" err="1"/>
              <a:t>indicaţii</a:t>
            </a:r>
            <a:r>
              <a:rPr lang="en-US" dirty="0"/>
              <a:t> </a:t>
            </a:r>
            <a:r>
              <a:rPr lang="en-US" dirty="0" err="1"/>
              <a:t>şi</a:t>
            </a:r>
            <a:r>
              <a:rPr lang="en-US" dirty="0"/>
              <a:t> </a:t>
            </a:r>
            <a:r>
              <a:rPr lang="en-US" dirty="0" err="1"/>
              <a:t>contraindicaţii</a:t>
            </a:r>
            <a:r>
              <a:rPr lang="en-US" dirty="0"/>
              <a:t>).</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50</a:t>
            </a:fld>
            <a:endParaRPr lang="ru-RU"/>
          </a:p>
        </p:txBody>
      </p:sp>
      <p:sp>
        <p:nvSpPr>
          <p:cNvPr id="6" name="Footer Placeholder 5">
            <a:extLst>
              <a:ext uri="{FF2B5EF4-FFF2-40B4-BE49-F238E27FC236}">
                <a16:creationId xmlns:a16="http://schemas.microsoft.com/office/drawing/2014/main" id="{2D5D8611-9028-4C56-9AA4-78DDDCB53B9F}"/>
              </a:ext>
            </a:extLst>
          </p:cNvPr>
          <p:cNvSpPr>
            <a:spLocks noGrp="1"/>
          </p:cNvSpPr>
          <p:nvPr>
            <p:ph type="ftr" sz="quarter" idx="11"/>
          </p:nvPr>
        </p:nvSpPr>
        <p:spPr/>
        <p:txBody>
          <a:bodyPr/>
          <a:lstStyle/>
          <a:p>
            <a:r>
              <a:rPr lang="ru-RU" dirty="0"/>
              <a:t>/4</a:t>
            </a:r>
            <a:r>
              <a:rPr lang="en-US" dirty="0"/>
              <a:t>6</a:t>
            </a: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01080" cy="5840435"/>
          </a:xfrm>
        </p:spPr>
        <p:txBody>
          <a:bodyPr>
            <a:normAutofit lnSpcReduction="10000"/>
          </a:bodyPr>
          <a:lstStyle/>
          <a:p>
            <a:pPr lvl="0" algn="just">
              <a:buNone/>
            </a:pPr>
            <a:r>
              <a:rPr lang="ro-RO" b="1" i="1" dirty="0">
                <a:solidFill>
                  <a:srgbClr val="C00000"/>
                </a:solidFill>
              </a:rPr>
              <a:t>2. </a:t>
            </a:r>
            <a:r>
              <a:rPr lang="en-US" b="1" i="1" u="sng" dirty="0">
                <a:solidFill>
                  <a:srgbClr val="C00000"/>
                </a:solidFill>
              </a:rPr>
              <a:t>Schema </a:t>
            </a:r>
            <a:r>
              <a:rPr lang="en-US" b="1" i="1" u="sng" dirty="0" err="1">
                <a:solidFill>
                  <a:srgbClr val="C00000"/>
                </a:solidFill>
              </a:rPr>
              <a:t>chimică</a:t>
            </a:r>
            <a:r>
              <a:rPr lang="en-US" b="1" i="1" u="sng" dirty="0">
                <a:solidFill>
                  <a:srgbClr val="C00000"/>
                </a:solidFill>
              </a:rPr>
              <a:t> de </a:t>
            </a:r>
            <a:r>
              <a:rPr lang="en-US" b="1" i="1" u="sng" dirty="0" err="1">
                <a:solidFill>
                  <a:srgbClr val="C00000"/>
                </a:solidFill>
              </a:rPr>
              <a:t>producere</a:t>
            </a:r>
            <a:r>
              <a:rPr lang="en-US" b="1" i="1" u="sng" dirty="0">
                <a:solidFill>
                  <a:srgbClr val="C00000"/>
                </a:solidFill>
              </a:rPr>
              <a:t>.</a:t>
            </a:r>
            <a:r>
              <a:rPr lang="en-US" b="1" i="1" dirty="0">
                <a:solidFill>
                  <a:srgbClr val="C00000"/>
                </a:solidFill>
              </a:rPr>
              <a:t> </a:t>
            </a:r>
            <a:r>
              <a:rPr lang="en-US" dirty="0"/>
              <a:t>Se </a:t>
            </a:r>
            <a:r>
              <a:rPr lang="en-US" dirty="0" err="1"/>
              <a:t>aplică</a:t>
            </a:r>
            <a:r>
              <a:rPr lang="en-US" dirty="0"/>
              <a:t> </a:t>
            </a:r>
            <a:r>
              <a:rPr lang="en-US" dirty="0" err="1"/>
              <a:t>în</a:t>
            </a:r>
            <a:r>
              <a:rPr lang="en-US" dirty="0"/>
              <a:t> </a:t>
            </a:r>
            <a:r>
              <a:rPr lang="en-US" dirty="0" err="1"/>
              <a:t>cazul</a:t>
            </a:r>
            <a:r>
              <a:rPr lang="en-US" dirty="0"/>
              <a:t> </a:t>
            </a:r>
            <a:r>
              <a:rPr lang="en-US" dirty="0" err="1"/>
              <a:t>preparatelor</a:t>
            </a:r>
            <a:r>
              <a:rPr lang="en-US" dirty="0"/>
              <a:t> </a:t>
            </a:r>
            <a:r>
              <a:rPr lang="en-US" dirty="0" err="1"/>
              <a:t>sintetice</a:t>
            </a:r>
            <a:r>
              <a:rPr lang="en-US" dirty="0"/>
              <a:t> </a:t>
            </a:r>
            <a:r>
              <a:rPr lang="en-US" dirty="0" err="1"/>
              <a:t>şi</a:t>
            </a:r>
            <a:r>
              <a:rPr lang="en-US" dirty="0"/>
              <a:t> </a:t>
            </a:r>
            <a:r>
              <a:rPr lang="en-US" dirty="0" err="1"/>
              <a:t>chimico-farmaceutice</a:t>
            </a:r>
            <a:r>
              <a:rPr lang="en-US" dirty="0"/>
              <a:t>.</a:t>
            </a:r>
            <a:endParaRPr lang="ru-RU" dirty="0"/>
          </a:p>
          <a:p>
            <a:pPr lvl="0" algn="just">
              <a:buNone/>
            </a:pPr>
            <a:r>
              <a:rPr lang="ro-RO" b="1" i="1" dirty="0">
                <a:solidFill>
                  <a:srgbClr val="C00000"/>
                </a:solidFill>
              </a:rPr>
              <a:t>3. </a:t>
            </a:r>
            <a:r>
              <a:rPr lang="en-US" b="1" i="1" u="sng" dirty="0">
                <a:solidFill>
                  <a:srgbClr val="C00000"/>
                </a:solidFill>
              </a:rPr>
              <a:t>Schema </a:t>
            </a:r>
            <a:r>
              <a:rPr lang="en-US" b="1" i="1" u="sng" dirty="0" err="1">
                <a:solidFill>
                  <a:srgbClr val="C00000"/>
                </a:solidFill>
              </a:rPr>
              <a:t>tehnologică</a:t>
            </a:r>
            <a:r>
              <a:rPr lang="en-US" b="1" i="1" u="sng" dirty="0">
                <a:solidFill>
                  <a:srgbClr val="C00000"/>
                </a:solidFill>
              </a:rPr>
              <a:t> de </a:t>
            </a:r>
            <a:r>
              <a:rPr lang="en-US" b="1" i="1" u="sng" dirty="0" err="1">
                <a:solidFill>
                  <a:srgbClr val="C00000"/>
                </a:solidFill>
              </a:rPr>
              <a:t>producere</a:t>
            </a:r>
            <a:r>
              <a:rPr lang="en-US" b="1" i="1" u="sng" dirty="0">
                <a:solidFill>
                  <a:srgbClr val="C00000"/>
                </a:solidFill>
              </a:rPr>
              <a:t>.</a:t>
            </a:r>
            <a:r>
              <a:rPr lang="en-US" i="1" dirty="0"/>
              <a:t> </a:t>
            </a:r>
            <a:r>
              <a:rPr lang="en-US" dirty="0"/>
              <a:t>Include </a:t>
            </a:r>
            <a:r>
              <a:rPr lang="en-US" dirty="0" err="1"/>
              <a:t>descrierea</a:t>
            </a:r>
            <a:r>
              <a:rPr lang="en-US" dirty="0"/>
              <a:t> </a:t>
            </a:r>
            <a:r>
              <a:rPr lang="en-US" dirty="0" err="1"/>
              <a:t>exactă</a:t>
            </a:r>
            <a:r>
              <a:rPr lang="en-US" dirty="0"/>
              <a:t> a </a:t>
            </a:r>
            <a:r>
              <a:rPr lang="en-US" dirty="0" err="1"/>
              <a:t>tuturor</a:t>
            </a:r>
            <a:r>
              <a:rPr lang="en-US" dirty="0"/>
              <a:t> </a:t>
            </a:r>
            <a:r>
              <a:rPr lang="en-US" dirty="0" err="1"/>
              <a:t>lucrărilor</a:t>
            </a:r>
            <a:r>
              <a:rPr lang="en-US" dirty="0"/>
              <a:t>  </a:t>
            </a:r>
            <a:r>
              <a:rPr lang="en-US" dirty="0" err="1"/>
              <a:t>şi</a:t>
            </a:r>
            <a:r>
              <a:rPr lang="en-US" dirty="0"/>
              <a:t> </a:t>
            </a:r>
            <a:r>
              <a:rPr lang="en-US" dirty="0" err="1"/>
              <a:t>operaţiunilor</a:t>
            </a:r>
            <a:r>
              <a:rPr lang="en-US" dirty="0"/>
              <a:t>  de producer </a:t>
            </a:r>
            <a:r>
              <a:rPr lang="en-US" dirty="0" err="1"/>
              <a:t>pe</a:t>
            </a:r>
            <a:r>
              <a:rPr lang="en-US" dirty="0"/>
              <a:t> </a:t>
            </a:r>
            <a:r>
              <a:rPr lang="en-US" dirty="0" err="1"/>
              <a:t>etape</a:t>
            </a:r>
            <a:r>
              <a:rPr lang="en-US" dirty="0"/>
              <a:t> </a:t>
            </a:r>
            <a:r>
              <a:rPr lang="en-US" dirty="0" err="1"/>
              <a:t>şi</a:t>
            </a:r>
            <a:r>
              <a:rPr lang="en-US" dirty="0"/>
              <a:t> </a:t>
            </a:r>
            <a:r>
              <a:rPr lang="en-US" dirty="0" err="1"/>
              <a:t>operaţii</a:t>
            </a:r>
            <a:r>
              <a:rPr lang="en-US" dirty="0"/>
              <a:t> </a:t>
            </a:r>
            <a:r>
              <a:rPr lang="en-US" dirty="0" err="1"/>
              <a:t>tehnologice</a:t>
            </a:r>
            <a:r>
              <a:rPr lang="en-US" dirty="0"/>
              <a:t>.</a:t>
            </a:r>
            <a:endParaRPr lang="ru-RU" dirty="0"/>
          </a:p>
          <a:p>
            <a:pPr lvl="0" algn="just">
              <a:buNone/>
            </a:pPr>
            <a:r>
              <a:rPr lang="ro-RO" b="1" i="1" u="sng" dirty="0">
                <a:solidFill>
                  <a:srgbClr val="C00000"/>
                </a:solidFill>
              </a:rPr>
              <a:t>4. </a:t>
            </a:r>
            <a:r>
              <a:rPr lang="en-US" b="1" i="1" u="sng" dirty="0" err="1">
                <a:solidFill>
                  <a:srgbClr val="C00000"/>
                </a:solidFill>
              </a:rPr>
              <a:t>Produse</a:t>
            </a:r>
            <a:r>
              <a:rPr lang="en-US" b="1" i="1" u="sng" dirty="0">
                <a:solidFill>
                  <a:srgbClr val="C00000"/>
                </a:solidFill>
              </a:rPr>
              <a:t> </a:t>
            </a:r>
            <a:r>
              <a:rPr lang="en-US" b="1" i="1" u="sng" dirty="0" err="1">
                <a:solidFill>
                  <a:srgbClr val="C00000"/>
                </a:solidFill>
              </a:rPr>
              <a:t>intermediare</a:t>
            </a:r>
            <a:r>
              <a:rPr lang="en-US" b="1" i="1" u="sng" dirty="0">
                <a:solidFill>
                  <a:srgbClr val="C00000"/>
                </a:solidFill>
              </a:rPr>
              <a:t>, </a:t>
            </a:r>
            <a:r>
              <a:rPr lang="en-US" b="1" i="1" u="sng" dirty="0" err="1">
                <a:solidFill>
                  <a:srgbClr val="C00000"/>
                </a:solidFill>
              </a:rPr>
              <a:t>materie</a:t>
            </a:r>
            <a:r>
              <a:rPr lang="en-US" b="1" i="1" u="sng" dirty="0">
                <a:solidFill>
                  <a:srgbClr val="C00000"/>
                </a:solidFill>
              </a:rPr>
              <a:t> </a:t>
            </a:r>
            <a:r>
              <a:rPr lang="en-US" b="1" i="1" u="sng" dirty="0" err="1">
                <a:solidFill>
                  <a:srgbClr val="C00000"/>
                </a:solidFill>
              </a:rPr>
              <a:t>primă</a:t>
            </a:r>
            <a:r>
              <a:rPr lang="en-US" b="1" i="1" u="sng" dirty="0">
                <a:solidFill>
                  <a:srgbClr val="C00000"/>
                </a:solidFill>
              </a:rPr>
              <a:t> </a:t>
            </a:r>
            <a:r>
              <a:rPr lang="en-US" b="1" i="1" u="sng" dirty="0" err="1">
                <a:solidFill>
                  <a:srgbClr val="C00000"/>
                </a:solidFill>
              </a:rPr>
              <a:t>şi</a:t>
            </a:r>
            <a:r>
              <a:rPr lang="en-US" b="1" i="1" u="sng" dirty="0">
                <a:solidFill>
                  <a:srgbClr val="C00000"/>
                </a:solidFill>
              </a:rPr>
              <a:t> </a:t>
            </a:r>
            <a:r>
              <a:rPr lang="en-US" b="1" i="1" u="sng" dirty="0" err="1">
                <a:solidFill>
                  <a:srgbClr val="C00000"/>
                </a:solidFill>
              </a:rPr>
              <a:t>materiale</a:t>
            </a:r>
            <a:r>
              <a:rPr lang="en-US" b="1" i="1" u="sng" dirty="0">
                <a:solidFill>
                  <a:srgbClr val="C00000"/>
                </a:solidFill>
              </a:rPr>
              <a:t>.</a:t>
            </a:r>
            <a:r>
              <a:rPr lang="en-US" i="1" dirty="0"/>
              <a:t> </a:t>
            </a:r>
            <a:r>
              <a:rPr lang="en-US" dirty="0"/>
              <a:t>Se </a:t>
            </a:r>
            <a:r>
              <a:rPr lang="en-US" dirty="0" err="1"/>
              <a:t>prezintă</a:t>
            </a:r>
            <a:r>
              <a:rPr lang="en-US" dirty="0"/>
              <a:t> </a:t>
            </a:r>
            <a:r>
              <a:rPr lang="en-US" dirty="0" err="1"/>
              <a:t>datele</a:t>
            </a:r>
            <a:r>
              <a:rPr lang="en-US" dirty="0"/>
              <a:t> </a:t>
            </a:r>
            <a:r>
              <a:rPr lang="en-US" dirty="0" err="1"/>
              <a:t>ce</a:t>
            </a:r>
            <a:r>
              <a:rPr lang="en-US" dirty="0"/>
              <a:t> </a:t>
            </a:r>
            <a:r>
              <a:rPr lang="en-US" dirty="0" err="1"/>
              <a:t>stabilesc</a:t>
            </a:r>
            <a:r>
              <a:rPr lang="en-US" dirty="0"/>
              <a:t> </a:t>
            </a:r>
            <a:r>
              <a:rPr lang="en-US" dirty="0" err="1"/>
              <a:t>cerinţele</a:t>
            </a:r>
            <a:r>
              <a:rPr lang="en-US" dirty="0"/>
              <a:t> </a:t>
            </a:r>
            <a:r>
              <a:rPr lang="en-US" dirty="0" err="1"/>
              <a:t>faţă</a:t>
            </a:r>
            <a:r>
              <a:rPr lang="en-US" dirty="0"/>
              <a:t> de </a:t>
            </a:r>
            <a:r>
              <a:rPr lang="en-US" dirty="0" err="1"/>
              <a:t>materia</a:t>
            </a:r>
            <a:r>
              <a:rPr lang="en-US" dirty="0"/>
              <a:t> </a:t>
            </a:r>
            <a:r>
              <a:rPr lang="en-US" dirty="0" err="1"/>
              <a:t>primă</a:t>
            </a:r>
            <a:r>
              <a:rPr lang="en-US" dirty="0"/>
              <a:t>, </a:t>
            </a:r>
            <a:r>
              <a:rPr lang="en-US" dirty="0" err="1"/>
              <a:t>produse</a:t>
            </a:r>
            <a:r>
              <a:rPr lang="en-US" dirty="0"/>
              <a:t> </a:t>
            </a:r>
            <a:r>
              <a:rPr lang="en-US" dirty="0" err="1"/>
              <a:t>intermediare</a:t>
            </a:r>
            <a:r>
              <a:rPr lang="en-US" dirty="0"/>
              <a:t>, </a:t>
            </a:r>
            <a:r>
              <a:rPr lang="en-US" dirty="0" err="1"/>
              <a:t>toate</a:t>
            </a:r>
            <a:r>
              <a:rPr lang="en-US" dirty="0"/>
              <a:t> </a:t>
            </a:r>
            <a:r>
              <a:rPr lang="en-US" dirty="0" err="1"/>
              <a:t>materiale</a:t>
            </a:r>
            <a:r>
              <a:rPr lang="en-US" dirty="0"/>
              <a:t> </a:t>
            </a:r>
            <a:r>
              <a:rPr lang="en-US" dirty="0" err="1"/>
              <a:t>necesare</a:t>
            </a:r>
            <a:r>
              <a:rPr lang="en-US" dirty="0"/>
              <a:t> </a:t>
            </a:r>
            <a:r>
              <a:rPr lang="en-US" dirty="0" err="1"/>
              <a:t>pentru</a:t>
            </a:r>
            <a:r>
              <a:rPr lang="en-US" dirty="0"/>
              <a:t> </a:t>
            </a:r>
            <a:r>
              <a:rPr lang="en-US" dirty="0" err="1"/>
              <a:t>producere</a:t>
            </a:r>
            <a:r>
              <a:rPr lang="en-US" dirty="0"/>
              <a:t>.</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51</a:t>
            </a:fld>
            <a:endParaRPr lang="ru-RU"/>
          </a:p>
        </p:txBody>
      </p:sp>
      <p:sp>
        <p:nvSpPr>
          <p:cNvPr id="5" name="Footer Placeholder 4">
            <a:extLst>
              <a:ext uri="{FF2B5EF4-FFF2-40B4-BE49-F238E27FC236}">
                <a16:creationId xmlns:a16="http://schemas.microsoft.com/office/drawing/2014/main" id="{591F32E9-C4C9-4085-96C1-C653DA65AEE1}"/>
              </a:ext>
            </a:extLst>
          </p:cNvPr>
          <p:cNvSpPr>
            <a:spLocks noGrp="1"/>
          </p:cNvSpPr>
          <p:nvPr>
            <p:ph type="ftr" sz="quarter" idx="11"/>
          </p:nvPr>
        </p:nvSpPr>
        <p:spPr/>
        <p:txBody>
          <a:bodyPr/>
          <a:lstStyle/>
          <a:p>
            <a:r>
              <a:rPr lang="ru-RU"/>
              <a:t>/46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01080" cy="6286544"/>
          </a:xfrm>
        </p:spPr>
        <p:txBody>
          <a:bodyPr>
            <a:normAutofit fontScale="92500" lnSpcReduction="20000"/>
          </a:bodyPr>
          <a:lstStyle/>
          <a:p>
            <a:pPr lvl="0" algn="just">
              <a:buNone/>
            </a:pPr>
            <a:r>
              <a:rPr lang="ro-RO" b="1" i="1" dirty="0">
                <a:solidFill>
                  <a:srgbClr val="C00000"/>
                </a:solidFill>
              </a:rPr>
              <a:t>5. </a:t>
            </a:r>
            <a:r>
              <a:rPr lang="en-US" b="1" i="1" u="sng" dirty="0">
                <a:solidFill>
                  <a:srgbClr val="C00000"/>
                </a:solidFill>
              </a:rPr>
              <a:t>Schema </a:t>
            </a:r>
            <a:r>
              <a:rPr lang="en-US" b="1" i="1" u="sng" dirty="0" err="1">
                <a:solidFill>
                  <a:srgbClr val="C00000"/>
                </a:solidFill>
              </a:rPr>
              <a:t>aparatelor</a:t>
            </a:r>
            <a:r>
              <a:rPr lang="en-US" b="1" i="1" u="sng" dirty="0">
                <a:solidFill>
                  <a:srgbClr val="C00000"/>
                </a:solidFill>
              </a:rPr>
              <a:t> de </a:t>
            </a:r>
            <a:r>
              <a:rPr lang="en-US" b="1" i="1" u="sng" dirty="0" err="1">
                <a:solidFill>
                  <a:srgbClr val="C00000"/>
                </a:solidFill>
              </a:rPr>
              <a:t>producere</a:t>
            </a:r>
            <a:r>
              <a:rPr lang="en-US" b="1" i="1" u="sng" dirty="0">
                <a:solidFill>
                  <a:srgbClr val="C00000"/>
                </a:solidFill>
              </a:rPr>
              <a:t> </a:t>
            </a:r>
            <a:r>
              <a:rPr lang="en-US" b="1" i="1" u="sng" dirty="0" err="1">
                <a:solidFill>
                  <a:srgbClr val="C00000"/>
                </a:solidFill>
              </a:rPr>
              <a:t>şi</a:t>
            </a:r>
            <a:r>
              <a:rPr lang="en-US" b="1" i="1" u="sng" dirty="0">
                <a:solidFill>
                  <a:srgbClr val="C00000"/>
                </a:solidFill>
              </a:rPr>
              <a:t> </a:t>
            </a:r>
            <a:r>
              <a:rPr lang="en-US" b="1" i="1" u="sng" dirty="0" err="1">
                <a:solidFill>
                  <a:srgbClr val="C00000"/>
                </a:solidFill>
              </a:rPr>
              <a:t>specificarea</a:t>
            </a:r>
            <a:r>
              <a:rPr lang="en-US" b="1" i="1" u="sng" dirty="0">
                <a:solidFill>
                  <a:srgbClr val="C00000"/>
                </a:solidFill>
              </a:rPr>
              <a:t> </a:t>
            </a:r>
            <a:r>
              <a:rPr lang="en-US" b="1" i="1" u="sng" dirty="0" err="1">
                <a:solidFill>
                  <a:srgbClr val="C00000"/>
                </a:solidFill>
              </a:rPr>
              <a:t>utilajului</a:t>
            </a:r>
            <a:r>
              <a:rPr lang="en-US" b="1" i="1" u="sng" dirty="0">
                <a:solidFill>
                  <a:srgbClr val="C00000"/>
                </a:solidFill>
              </a:rPr>
              <a:t>.</a:t>
            </a:r>
            <a:r>
              <a:rPr lang="en-US" dirty="0"/>
              <a:t> </a:t>
            </a:r>
            <a:r>
              <a:rPr lang="en-US" dirty="0" err="1"/>
              <a:t>În</a:t>
            </a:r>
            <a:r>
              <a:rPr lang="en-US" dirty="0"/>
              <a:t> </a:t>
            </a:r>
            <a:r>
              <a:rPr lang="en-US" dirty="0" err="1"/>
              <a:t>afara</a:t>
            </a:r>
            <a:r>
              <a:rPr lang="en-US" dirty="0"/>
              <a:t> de </a:t>
            </a:r>
            <a:r>
              <a:rPr lang="en-US" dirty="0" err="1"/>
              <a:t>indicarea</a:t>
            </a:r>
            <a:r>
              <a:rPr lang="en-US" dirty="0"/>
              <a:t>  </a:t>
            </a:r>
            <a:r>
              <a:rPr lang="en-US" dirty="0" err="1"/>
              <a:t>listei</a:t>
            </a:r>
            <a:r>
              <a:rPr lang="en-US" dirty="0"/>
              <a:t> ale </a:t>
            </a:r>
            <a:r>
              <a:rPr lang="en-US" dirty="0" err="1"/>
              <a:t>acestora</a:t>
            </a:r>
            <a:r>
              <a:rPr lang="en-US" dirty="0"/>
              <a:t>, se </a:t>
            </a:r>
            <a:r>
              <a:rPr lang="en-US" dirty="0" err="1"/>
              <a:t>indică</a:t>
            </a:r>
            <a:r>
              <a:rPr lang="en-US" dirty="0"/>
              <a:t> </a:t>
            </a:r>
            <a:r>
              <a:rPr lang="en-US" dirty="0" err="1"/>
              <a:t>numărul</a:t>
            </a:r>
            <a:r>
              <a:rPr lang="en-US" dirty="0"/>
              <a:t> </a:t>
            </a:r>
            <a:r>
              <a:rPr lang="en-US" dirty="0" err="1"/>
              <a:t>lor</a:t>
            </a:r>
            <a:r>
              <a:rPr lang="en-US" dirty="0"/>
              <a:t>, </a:t>
            </a:r>
            <a:r>
              <a:rPr lang="en-US" dirty="0" err="1"/>
              <a:t>materialele</a:t>
            </a:r>
            <a:r>
              <a:rPr lang="en-US" dirty="0"/>
              <a:t> din care </a:t>
            </a:r>
            <a:r>
              <a:rPr lang="en-US" dirty="0" err="1"/>
              <a:t>sunt</a:t>
            </a:r>
            <a:r>
              <a:rPr lang="en-US" dirty="0"/>
              <a:t> </a:t>
            </a:r>
            <a:r>
              <a:rPr lang="en-US" dirty="0" err="1"/>
              <a:t>confecţionate</a:t>
            </a:r>
            <a:r>
              <a:rPr lang="en-US" dirty="0"/>
              <a:t>, </a:t>
            </a:r>
            <a:r>
              <a:rPr lang="en-US" dirty="0" err="1"/>
              <a:t>volumul</a:t>
            </a:r>
            <a:r>
              <a:rPr lang="en-US" dirty="0"/>
              <a:t> </a:t>
            </a:r>
            <a:r>
              <a:rPr lang="en-US" dirty="0" err="1"/>
              <a:t>aparatelor</a:t>
            </a:r>
            <a:r>
              <a:rPr lang="en-US" dirty="0"/>
              <a:t>, </a:t>
            </a:r>
            <a:r>
              <a:rPr lang="en-US" dirty="0" err="1"/>
              <a:t>formei</a:t>
            </a:r>
            <a:r>
              <a:rPr lang="en-US" dirty="0"/>
              <a:t>, etc.</a:t>
            </a:r>
            <a:endParaRPr lang="ru-RU" dirty="0"/>
          </a:p>
          <a:p>
            <a:pPr lvl="0" algn="just">
              <a:buNone/>
            </a:pPr>
            <a:r>
              <a:rPr lang="ro-RO" b="1" i="1" dirty="0">
                <a:solidFill>
                  <a:srgbClr val="C00000"/>
                </a:solidFill>
              </a:rPr>
              <a:t>6.</a:t>
            </a:r>
            <a:r>
              <a:rPr lang="ro-RO" i="1" dirty="0"/>
              <a:t> </a:t>
            </a:r>
            <a:r>
              <a:rPr lang="en-US" b="1" i="1" u="sng" dirty="0" err="1">
                <a:solidFill>
                  <a:srgbClr val="C00000"/>
                </a:solidFill>
              </a:rPr>
              <a:t>Descrierea</a:t>
            </a:r>
            <a:r>
              <a:rPr lang="en-US" b="1" i="1" u="sng" dirty="0">
                <a:solidFill>
                  <a:srgbClr val="C00000"/>
                </a:solidFill>
              </a:rPr>
              <a:t> </a:t>
            </a:r>
            <a:r>
              <a:rPr lang="en-US" b="1" i="1" u="sng" dirty="0" err="1">
                <a:solidFill>
                  <a:srgbClr val="C00000"/>
                </a:solidFill>
              </a:rPr>
              <a:t>procesului</a:t>
            </a:r>
            <a:r>
              <a:rPr lang="en-US" b="1" i="1" u="sng" dirty="0">
                <a:solidFill>
                  <a:srgbClr val="C00000"/>
                </a:solidFill>
              </a:rPr>
              <a:t> </a:t>
            </a:r>
            <a:r>
              <a:rPr lang="en-US" b="1" i="1" u="sng" dirty="0" err="1">
                <a:solidFill>
                  <a:srgbClr val="C00000"/>
                </a:solidFill>
              </a:rPr>
              <a:t>tehnologic</a:t>
            </a:r>
            <a:r>
              <a:rPr lang="en-US" b="1" i="1" u="sng" dirty="0">
                <a:solidFill>
                  <a:srgbClr val="C00000"/>
                </a:solidFill>
              </a:rPr>
              <a:t>.</a:t>
            </a:r>
            <a:r>
              <a:rPr lang="en-US" dirty="0"/>
              <a:t> Se face </a:t>
            </a:r>
            <a:r>
              <a:rPr lang="en-US" dirty="0" err="1"/>
              <a:t>pe</a:t>
            </a:r>
            <a:r>
              <a:rPr lang="en-US" dirty="0"/>
              <a:t> tape, </a:t>
            </a:r>
            <a:r>
              <a:rPr lang="en-US" dirty="0" err="1"/>
              <a:t>în</a:t>
            </a:r>
            <a:r>
              <a:rPr lang="en-US" dirty="0"/>
              <a:t> </a:t>
            </a:r>
            <a:r>
              <a:rPr lang="en-US" dirty="0" err="1"/>
              <a:t>concordanţă</a:t>
            </a:r>
            <a:r>
              <a:rPr lang="en-US" dirty="0"/>
              <a:t> cu </a:t>
            </a:r>
            <a:r>
              <a:rPr lang="en-US" dirty="0" err="1"/>
              <a:t>operaţiile</a:t>
            </a:r>
            <a:r>
              <a:rPr lang="en-US" dirty="0"/>
              <a:t> </a:t>
            </a:r>
            <a:r>
              <a:rPr lang="en-US" dirty="0" err="1"/>
              <a:t>realizate</a:t>
            </a:r>
            <a:r>
              <a:rPr lang="en-US" dirty="0"/>
              <a:t>. Se </a:t>
            </a:r>
            <a:r>
              <a:rPr lang="en-US" dirty="0" err="1"/>
              <a:t>desriu</a:t>
            </a:r>
            <a:r>
              <a:rPr lang="en-US" dirty="0"/>
              <a:t> </a:t>
            </a:r>
            <a:r>
              <a:rPr lang="en-US" dirty="0" err="1"/>
              <a:t>clar</a:t>
            </a:r>
            <a:r>
              <a:rPr lang="en-US" dirty="0"/>
              <a:t> </a:t>
            </a:r>
            <a:r>
              <a:rPr lang="en-US" dirty="0" err="1"/>
              <a:t>metodele</a:t>
            </a:r>
            <a:r>
              <a:rPr lang="en-US" dirty="0"/>
              <a:t> </a:t>
            </a:r>
            <a:r>
              <a:rPr lang="en-US" dirty="0" err="1"/>
              <a:t>şi</a:t>
            </a:r>
            <a:r>
              <a:rPr lang="en-US" dirty="0"/>
              <a:t> </a:t>
            </a:r>
            <a:r>
              <a:rPr lang="en-US" dirty="0" err="1"/>
              <a:t>condiţiile</a:t>
            </a:r>
            <a:r>
              <a:rPr lang="en-US" dirty="0"/>
              <a:t> de </a:t>
            </a:r>
            <a:r>
              <a:rPr lang="en-US" dirty="0" err="1"/>
              <a:t>încărcare</a:t>
            </a:r>
            <a:r>
              <a:rPr lang="en-US" dirty="0"/>
              <a:t> a </a:t>
            </a:r>
            <a:r>
              <a:rPr lang="en-US" dirty="0" err="1"/>
              <a:t>materiei</a:t>
            </a:r>
            <a:r>
              <a:rPr lang="en-US" dirty="0"/>
              <a:t> prime, </a:t>
            </a:r>
            <a:r>
              <a:rPr lang="en-US" dirty="0" err="1"/>
              <a:t>ordinea</a:t>
            </a:r>
            <a:r>
              <a:rPr lang="en-US" dirty="0"/>
              <a:t> </a:t>
            </a:r>
            <a:r>
              <a:rPr lang="en-US" dirty="0" err="1"/>
              <a:t>şi</a:t>
            </a:r>
            <a:r>
              <a:rPr lang="en-US" dirty="0"/>
              <a:t> </a:t>
            </a:r>
            <a:r>
              <a:rPr lang="en-US" dirty="0" err="1"/>
              <a:t>condiţiile</a:t>
            </a:r>
            <a:r>
              <a:rPr lang="en-US" dirty="0"/>
              <a:t> de </a:t>
            </a:r>
            <a:r>
              <a:rPr lang="en-US" dirty="0" err="1"/>
              <a:t>efectuare</a:t>
            </a:r>
            <a:r>
              <a:rPr lang="en-US" dirty="0"/>
              <a:t> a </a:t>
            </a:r>
            <a:r>
              <a:rPr lang="en-US" dirty="0" err="1"/>
              <a:t>procesului</a:t>
            </a:r>
            <a:r>
              <a:rPr lang="en-US" dirty="0"/>
              <a:t>, </a:t>
            </a:r>
            <a:r>
              <a:rPr lang="en-US" dirty="0" err="1"/>
              <a:t>caracterul</a:t>
            </a:r>
            <a:r>
              <a:rPr lang="en-US" dirty="0"/>
              <a:t> </a:t>
            </a:r>
            <a:r>
              <a:rPr lang="en-US" dirty="0" err="1"/>
              <a:t>şi</a:t>
            </a:r>
            <a:r>
              <a:rPr lang="en-US" dirty="0"/>
              <a:t> </a:t>
            </a:r>
            <a:r>
              <a:rPr lang="en-US" dirty="0" err="1"/>
              <a:t>timpul</a:t>
            </a:r>
            <a:r>
              <a:rPr lang="en-US" dirty="0"/>
              <a:t> </a:t>
            </a:r>
            <a:r>
              <a:rPr lang="en-US" dirty="0" err="1"/>
              <a:t>încălzirii</a:t>
            </a:r>
            <a:r>
              <a:rPr lang="en-US" dirty="0"/>
              <a:t>, </a:t>
            </a:r>
            <a:r>
              <a:rPr lang="en-US" dirty="0" err="1"/>
              <a:t>amestecării</a:t>
            </a:r>
            <a:r>
              <a:rPr lang="en-US" dirty="0"/>
              <a:t>, </a:t>
            </a:r>
            <a:r>
              <a:rPr lang="en-US" dirty="0" err="1"/>
              <a:t>răcirii</a:t>
            </a:r>
            <a:r>
              <a:rPr lang="en-US" dirty="0"/>
              <a:t>, </a:t>
            </a:r>
            <a:r>
              <a:rPr lang="en-US" dirty="0" err="1"/>
              <a:t>cantitatea</a:t>
            </a:r>
            <a:r>
              <a:rPr lang="en-US" dirty="0"/>
              <a:t> </a:t>
            </a:r>
            <a:r>
              <a:rPr lang="en-US" dirty="0" err="1"/>
              <a:t>produsului</a:t>
            </a:r>
            <a:r>
              <a:rPr lang="en-US" dirty="0"/>
              <a:t> </a:t>
            </a:r>
            <a:r>
              <a:rPr lang="en-US" dirty="0" err="1"/>
              <a:t>obţinut</a:t>
            </a:r>
            <a:r>
              <a:rPr lang="en-US" dirty="0"/>
              <a:t> la </a:t>
            </a:r>
            <a:r>
              <a:rPr lang="en-US" dirty="0" err="1"/>
              <a:t>fiecare</a:t>
            </a:r>
            <a:r>
              <a:rPr lang="en-US" dirty="0"/>
              <a:t> </a:t>
            </a:r>
            <a:r>
              <a:rPr lang="en-US" dirty="0" err="1"/>
              <a:t>etapă</a:t>
            </a:r>
            <a:r>
              <a:rPr lang="en-US" dirty="0"/>
              <a:t> </a:t>
            </a:r>
            <a:r>
              <a:rPr lang="en-US" dirty="0" err="1"/>
              <a:t>şi</a:t>
            </a:r>
            <a:r>
              <a:rPr lang="en-US" dirty="0"/>
              <a:t> </a:t>
            </a:r>
            <a:r>
              <a:rPr lang="en-US" dirty="0" err="1"/>
              <a:t>randamentul</a:t>
            </a:r>
            <a:r>
              <a:rPr lang="en-US" dirty="0"/>
              <a:t>, etc.</a:t>
            </a:r>
            <a:endParaRPr lang="ru-RU" dirty="0"/>
          </a:p>
          <a:p>
            <a:pPr lvl="0" algn="just">
              <a:buNone/>
            </a:pPr>
            <a:r>
              <a:rPr lang="ro-RO" b="1" i="1" dirty="0">
                <a:solidFill>
                  <a:srgbClr val="C00000"/>
                </a:solidFill>
              </a:rPr>
              <a:t>7.</a:t>
            </a:r>
            <a:r>
              <a:rPr lang="ro-RO" i="1" dirty="0"/>
              <a:t> </a:t>
            </a:r>
            <a:r>
              <a:rPr lang="en-US" b="1" i="1" u="sng" dirty="0" err="1">
                <a:solidFill>
                  <a:srgbClr val="C00000"/>
                </a:solidFill>
              </a:rPr>
              <a:t>Deşeurile</a:t>
            </a:r>
            <a:r>
              <a:rPr lang="en-US" b="1" i="1" u="sng" dirty="0">
                <a:solidFill>
                  <a:srgbClr val="C00000"/>
                </a:solidFill>
              </a:rPr>
              <a:t> de </a:t>
            </a:r>
            <a:r>
              <a:rPr lang="en-US" b="1" i="1" u="sng" dirty="0" err="1">
                <a:solidFill>
                  <a:srgbClr val="C00000"/>
                </a:solidFill>
              </a:rPr>
              <a:t>producţie</a:t>
            </a:r>
            <a:r>
              <a:rPr lang="en-US" b="1" i="1" u="sng" dirty="0">
                <a:solidFill>
                  <a:srgbClr val="C00000"/>
                </a:solidFill>
              </a:rPr>
              <a:t>, </a:t>
            </a:r>
            <a:r>
              <a:rPr lang="en-US" b="1" i="1" u="sng" dirty="0" err="1">
                <a:solidFill>
                  <a:srgbClr val="C00000"/>
                </a:solidFill>
              </a:rPr>
              <a:t>resturi</a:t>
            </a:r>
            <a:r>
              <a:rPr lang="en-US" b="1" i="1" u="sng" dirty="0">
                <a:solidFill>
                  <a:srgbClr val="C00000"/>
                </a:solidFill>
              </a:rPr>
              <a:t> </a:t>
            </a:r>
            <a:r>
              <a:rPr lang="en-US" b="1" i="1" u="sng" dirty="0" err="1">
                <a:solidFill>
                  <a:srgbClr val="C00000"/>
                </a:solidFill>
              </a:rPr>
              <a:t>tehnologice</a:t>
            </a:r>
            <a:r>
              <a:rPr lang="en-US" b="1" i="1" u="sng" dirty="0">
                <a:solidFill>
                  <a:srgbClr val="C00000"/>
                </a:solidFill>
              </a:rPr>
              <a:t>, </a:t>
            </a:r>
            <a:r>
              <a:rPr lang="en-US" b="1" i="1" u="sng" dirty="0" err="1">
                <a:solidFill>
                  <a:srgbClr val="C00000"/>
                </a:solidFill>
              </a:rPr>
              <a:t>utilizarea</a:t>
            </a:r>
            <a:r>
              <a:rPr lang="en-US" b="1" i="1" u="sng" dirty="0">
                <a:solidFill>
                  <a:srgbClr val="C00000"/>
                </a:solidFill>
              </a:rPr>
              <a:t> </a:t>
            </a:r>
            <a:r>
              <a:rPr lang="en-US" b="1" i="1" u="sng" dirty="0" err="1">
                <a:solidFill>
                  <a:srgbClr val="C00000"/>
                </a:solidFill>
              </a:rPr>
              <a:t>şi</a:t>
            </a:r>
            <a:r>
              <a:rPr lang="en-US" b="1" i="1" u="sng" dirty="0">
                <a:solidFill>
                  <a:srgbClr val="C00000"/>
                </a:solidFill>
              </a:rPr>
              <a:t> </a:t>
            </a:r>
            <a:r>
              <a:rPr lang="en-US" b="1" i="1" u="sng" dirty="0" err="1">
                <a:solidFill>
                  <a:srgbClr val="C00000"/>
                </a:solidFill>
              </a:rPr>
              <a:t>dezintoxicarea</a:t>
            </a:r>
            <a:r>
              <a:rPr lang="en-US" b="1" i="1" u="sng" dirty="0">
                <a:solidFill>
                  <a:srgbClr val="C00000"/>
                </a:solidFill>
              </a:rPr>
              <a:t> </a:t>
            </a:r>
            <a:r>
              <a:rPr lang="en-US" b="1" i="1" u="sng" dirty="0" err="1">
                <a:solidFill>
                  <a:srgbClr val="C00000"/>
                </a:solidFill>
              </a:rPr>
              <a:t>lor</a:t>
            </a:r>
            <a:r>
              <a:rPr lang="en-US" b="1" i="1" u="sng" dirty="0">
                <a:solidFill>
                  <a:srgbClr val="C00000"/>
                </a:solidFill>
              </a:rPr>
              <a:t>.</a:t>
            </a:r>
            <a:r>
              <a:rPr lang="en-US" dirty="0"/>
              <a:t> Se </a:t>
            </a:r>
            <a:r>
              <a:rPr lang="en-US" dirty="0" err="1"/>
              <a:t>acordă</a:t>
            </a:r>
            <a:r>
              <a:rPr lang="en-US" dirty="0"/>
              <a:t> o mare </a:t>
            </a:r>
            <a:r>
              <a:rPr lang="en-US" dirty="0" err="1"/>
              <a:t>atenţie</a:t>
            </a:r>
            <a:r>
              <a:rPr lang="en-US" dirty="0"/>
              <a:t> la </a:t>
            </a:r>
            <a:r>
              <a:rPr lang="en-US" dirty="0" err="1"/>
              <a:t>întrebarea</a:t>
            </a:r>
            <a:r>
              <a:rPr lang="en-US" dirty="0"/>
              <a:t> </a:t>
            </a:r>
            <a:r>
              <a:rPr lang="en-US" dirty="0" err="1"/>
              <a:t>utilizării</a:t>
            </a:r>
            <a:r>
              <a:rPr lang="en-US" dirty="0"/>
              <a:t> </a:t>
            </a:r>
            <a:r>
              <a:rPr lang="en-US" dirty="0" err="1"/>
              <a:t>maximale</a:t>
            </a:r>
            <a:r>
              <a:rPr lang="en-US" dirty="0"/>
              <a:t> </a:t>
            </a:r>
            <a:r>
              <a:rPr lang="en-US" dirty="0" err="1"/>
              <a:t>şi</a:t>
            </a:r>
            <a:r>
              <a:rPr lang="en-US" dirty="0"/>
              <a:t> </a:t>
            </a:r>
            <a:r>
              <a:rPr lang="en-US" dirty="0" err="1"/>
              <a:t>complexe</a:t>
            </a:r>
            <a:r>
              <a:rPr lang="en-US" dirty="0"/>
              <a:t> a </a:t>
            </a:r>
            <a:r>
              <a:rPr lang="en-US" dirty="0" err="1"/>
              <a:t>deşeurilor</a:t>
            </a:r>
            <a:r>
              <a:rPr lang="en-US" dirty="0"/>
              <a:t>. Se </a:t>
            </a:r>
            <a:r>
              <a:rPr lang="en-US" dirty="0" err="1"/>
              <a:t>descrie</a:t>
            </a:r>
            <a:r>
              <a:rPr lang="en-US" dirty="0"/>
              <a:t> </a:t>
            </a:r>
            <a:r>
              <a:rPr lang="en-US" dirty="0" err="1"/>
              <a:t>ordinea</a:t>
            </a:r>
            <a:r>
              <a:rPr lang="en-US" dirty="0"/>
              <a:t> </a:t>
            </a:r>
            <a:r>
              <a:rPr lang="en-US" dirty="0" err="1"/>
              <a:t>şi</a:t>
            </a:r>
            <a:r>
              <a:rPr lang="en-US" dirty="0"/>
              <a:t> </a:t>
            </a:r>
            <a:r>
              <a:rPr lang="en-US" dirty="0" err="1"/>
              <a:t>modalitatea</a:t>
            </a:r>
            <a:r>
              <a:rPr lang="en-US" dirty="0"/>
              <a:t> </a:t>
            </a:r>
            <a:r>
              <a:rPr lang="en-US" dirty="0" err="1"/>
              <a:t>neutralizării</a:t>
            </a:r>
            <a:r>
              <a:rPr lang="en-US" dirty="0"/>
              <a:t> </a:t>
            </a:r>
            <a:r>
              <a:rPr lang="en-US" dirty="0" err="1"/>
              <a:t>deşeurilor</a:t>
            </a:r>
            <a:r>
              <a:rPr lang="en-US" dirty="0"/>
              <a:t> </a:t>
            </a:r>
            <a:r>
              <a:rPr lang="en-US" dirty="0" err="1"/>
              <a:t>toxice</a:t>
            </a:r>
            <a:r>
              <a:rPr lang="en-US" dirty="0"/>
              <a:t>.</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52</a:t>
            </a:fld>
            <a:endParaRPr lang="ru-RU"/>
          </a:p>
        </p:txBody>
      </p:sp>
      <p:sp>
        <p:nvSpPr>
          <p:cNvPr id="2" name="Нижний колонтитул 1"/>
          <p:cNvSpPr>
            <a:spLocks noGrp="1"/>
          </p:cNvSpPr>
          <p:nvPr>
            <p:ph type="ftr" sz="quarter" idx="11"/>
          </p:nvPr>
        </p:nvSpPr>
        <p:spPr/>
        <p:txBody>
          <a:bodyPr/>
          <a:lstStyle/>
          <a:p>
            <a:r>
              <a:rPr lang="ru-RU"/>
              <a:t>/46</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01080" cy="6572272"/>
          </a:xfrm>
        </p:spPr>
        <p:txBody>
          <a:bodyPr>
            <a:normAutofit fontScale="85000" lnSpcReduction="10000"/>
          </a:bodyPr>
          <a:lstStyle/>
          <a:p>
            <a:pPr lvl="0" algn="just">
              <a:buNone/>
            </a:pPr>
            <a:r>
              <a:rPr lang="ro-RO" b="1" i="1" dirty="0">
                <a:solidFill>
                  <a:srgbClr val="C00000"/>
                </a:solidFill>
              </a:rPr>
              <a:t>8. </a:t>
            </a:r>
            <a:r>
              <a:rPr lang="en-US" b="1" i="1" u="sng" dirty="0" err="1">
                <a:solidFill>
                  <a:srgbClr val="C00000"/>
                </a:solidFill>
              </a:rPr>
              <a:t>Controlul</a:t>
            </a:r>
            <a:r>
              <a:rPr lang="en-US" b="1" i="1" u="sng" dirty="0">
                <a:solidFill>
                  <a:srgbClr val="C00000"/>
                </a:solidFill>
              </a:rPr>
              <a:t> </a:t>
            </a:r>
            <a:r>
              <a:rPr lang="en-US" b="1" i="1" u="sng" dirty="0" err="1">
                <a:solidFill>
                  <a:srgbClr val="C00000"/>
                </a:solidFill>
              </a:rPr>
              <a:t>producţiei</a:t>
            </a:r>
            <a:r>
              <a:rPr lang="en-US" b="1" i="1" u="sng" dirty="0">
                <a:solidFill>
                  <a:srgbClr val="C00000"/>
                </a:solidFill>
              </a:rPr>
              <a:t>.</a:t>
            </a:r>
            <a:r>
              <a:rPr lang="en-US" b="1" u="sng" dirty="0">
                <a:solidFill>
                  <a:srgbClr val="C00000"/>
                </a:solidFill>
              </a:rPr>
              <a:t> </a:t>
            </a:r>
            <a:r>
              <a:rPr lang="en-US" dirty="0"/>
              <a:t>Se </a:t>
            </a:r>
            <a:r>
              <a:rPr lang="en-US" dirty="0" err="1"/>
              <a:t>asigură</a:t>
            </a:r>
            <a:r>
              <a:rPr lang="en-US" dirty="0"/>
              <a:t> un control la </a:t>
            </a:r>
            <a:r>
              <a:rPr lang="en-US" dirty="0" err="1"/>
              <a:t>fiecare</a:t>
            </a:r>
            <a:r>
              <a:rPr lang="en-US" dirty="0"/>
              <a:t> </a:t>
            </a:r>
            <a:r>
              <a:rPr lang="en-US" dirty="0" err="1"/>
              <a:t>etapă</a:t>
            </a:r>
            <a:r>
              <a:rPr lang="en-US" dirty="0"/>
              <a:t> cu </a:t>
            </a:r>
            <a:r>
              <a:rPr lang="en-US" dirty="0" err="1"/>
              <a:t>indicarea</a:t>
            </a:r>
            <a:r>
              <a:rPr lang="en-US" dirty="0"/>
              <a:t> </a:t>
            </a:r>
            <a:r>
              <a:rPr lang="en-US" dirty="0" err="1"/>
              <a:t>locului</a:t>
            </a:r>
            <a:r>
              <a:rPr lang="en-US" dirty="0"/>
              <a:t> </a:t>
            </a:r>
            <a:r>
              <a:rPr lang="en-US" dirty="0" err="1"/>
              <a:t>unde</a:t>
            </a:r>
            <a:r>
              <a:rPr lang="en-US" dirty="0"/>
              <a:t> se </a:t>
            </a:r>
            <a:r>
              <a:rPr lang="en-US" dirty="0" err="1"/>
              <a:t>ia</a:t>
            </a:r>
            <a:r>
              <a:rPr lang="en-US" dirty="0"/>
              <a:t> </a:t>
            </a:r>
            <a:r>
              <a:rPr lang="en-US" dirty="0" err="1"/>
              <a:t>proba</a:t>
            </a:r>
            <a:r>
              <a:rPr lang="en-US" dirty="0"/>
              <a:t> </a:t>
            </a:r>
            <a:r>
              <a:rPr lang="en-US" dirty="0" err="1"/>
              <a:t>pentru</a:t>
            </a:r>
            <a:r>
              <a:rPr lang="en-US" dirty="0"/>
              <a:t> </a:t>
            </a:r>
            <a:r>
              <a:rPr lang="en-US" dirty="0" err="1"/>
              <a:t>analiză</a:t>
            </a:r>
            <a:r>
              <a:rPr lang="en-US" dirty="0"/>
              <a:t> </a:t>
            </a:r>
            <a:r>
              <a:rPr lang="en-US" dirty="0" err="1"/>
              <a:t>în</a:t>
            </a:r>
            <a:r>
              <a:rPr lang="en-US" dirty="0"/>
              <a:t> schema </a:t>
            </a:r>
            <a:r>
              <a:rPr lang="en-US" dirty="0" err="1"/>
              <a:t>tehnologică</a:t>
            </a:r>
            <a:r>
              <a:rPr lang="en-US" dirty="0"/>
              <a:t>. Se </a:t>
            </a:r>
            <a:r>
              <a:rPr lang="en-US" dirty="0" err="1"/>
              <a:t>descriu</a:t>
            </a:r>
            <a:r>
              <a:rPr lang="en-US" dirty="0"/>
              <a:t> </a:t>
            </a:r>
            <a:r>
              <a:rPr lang="en-US" dirty="0" err="1"/>
              <a:t>parametrii</a:t>
            </a:r>
            <a:r>
              <a:rPr lang="en-US" dirty="0"/>
              <a:t> de control </a:t>
            </a:r>
            <a:r>
              <a:rPr lang="en-US" dirty="0" err="1"/>
              <a:t>şi</a:t>
            </a:r>
            <a:r>
              <a:rPr lang="en-US" dirty="0"/>
              <a:t> </a:t>
            </a:r>
            <a:r>
              <a:rPr lang="en-US" dirty="0" err="1"/>
              <a:t>metode</a:t>
            </a:r>
            <a:r>
              <a:rPr lang="en-US" dirty="0"/>
              <a:t> de </a:t>
            </a:r>
            <a:r>
              <a:rPr lang="en-US" dirty="0" err="1"/>
              <a:t>analiză</a:t>
            </a:r>
            <a:r>
              <a:rPr lang="en-US" dirty="0"/>
              <a:t>.</a:t>
            </a:r>
            <a:endParaRPr lang="ru-RU" dirty="0"/>
          </a:p>
          <a:p>
            <a:pPr lvl="0" algn="just">
              <a:buNone/>
            </a:pPr>
            <a:r>
              <a:rPr lang="ro-RO" b="1" i="1" dirty="0">
                <a:solidFill>
                  <a:srgbClr val="C00000"/>
                </a:solidFill>
              </a:rPr>
              <a:t>9. </a:t>
            </a:r>
            <a:r>
              <a:rPr lang="en-US" b="1" i="1" u="sng" dirty="0" err="1">
                <a:solidFill>
                  <a:srgbClr val="C00000"/>
                </a:solidFill>
              </a:rPr>
              <a:t>Tehnica</a:t>
            </a:r>
            <a:r>
              <a:rPr lang="en-US" b="1" i="1" u="sng" dirty="0">
                <a:solidFill>
                  <a:srgbClr val="C00000"/>
                </a:solidFill>
              </a:rPr>
              <a:t> </a:t>
            </a:r>
            <a:r>
              <a:rPr lang="en-US" b="1" i="1" u="sng" dirty="0" err="1">
                <a:solidFill>
                  <a:srgbClr val="C00000"/>
                </a:solidFill>
              </a:rPr>
              <a:t>securităţii</a:t>
            </a:r>
            <a:r>
              <a:rPr lang="en-US" b="1" i="1" u="sng" dirty="0">
                <a:solidFill>
                  <a:srgbClr val="C00000"/>
                </a:solidFill>
              </a:rPr>
              <a:t>, </a:t>
            </a:r>
            <a:r>
              <a:rPr lang="en-US" b="1" i="1" u="sng" dirty="0" err="1">
                <a:solidFill>
                  <a:srgbClr val="C00000"/>
                </a:solidFill>
              </a:rPr>
              <a:t>securitatea</a:t>
            </a:r>
            <a:r>
              <a:rPr lang="en-US" b="1" i="1" u="sng" dirty="0">
                <a:solidFill>
                  <a:srgbClr val="C00000"/>
                </a:solidFill>
              </a:rPr>
              <a:t> </a:t>
            </a:r>
            <a:r>
              <a:rPr lang="en-US" b="1" i="1" u="sng" dirty="0" err="1">
                <a:solidFill>
                  <a:srgbClr val="C00000"/>
                </a:solidFill>
              </a:rPr>
              <a:t>antiincendiară</a:t>
            </a:r>
            <a:r>
              <a:rPr lang="en-US" i="1" dirty="0"/>
              <a:t>.</a:t>
            </a:r>
            <a:r>
              <a:rPr lang="en-US" dirty="0"/>
              <a:t> Se </a:t>
            </a:r>
            <a:r>
              <a:rPr lang="en-US" dirty="0" err="1"/>
              <a:t>specifică</a:t>
            </a:r>
            <a:r>
              <a:rPr lang="en-US" dirty="0"/>
              <a:t> </a:t>
            </a:r>
            <a:r>
              <a:rPr lang="en-US" dirty="0" err="1"/>
              <a:t>locurile</a:t>
            </a:r>
            <a:r>
              <a:rPr lang="en-US" dirty="0"/>
              <a:t> </a:t>
            </a:r>
            <a:r>
              <a:rPr lang="en-US" dirty="0" err="1"/>
              <a:t>sau</a:t>
            </a:r>
            <a:r>
              <a:rPr lang="en-US" dirty="0"/>
              <a:t> </a:t>
            </a:r>
            <a:r>
              <a:rPr lang="en-US" dirty="0" err="1"/>
              <a:t>etapele</a:t>
            </a:r>
            <a:r>
              <a:rPr lang="en-US" dirty="0"/>
              <a:t> </a:t>
            </a:r>
            <a:r>
              <a:rPr lang="en-US" dirty="0" err="1"/>
              <a:t>cele</a:t>
            </a:r>
            <a:r>
              <a:rPr lang="en-US" dirty="0"/>
              <a:t> </a:t>
            </a:r>
            <a:r>
              <a:rPr lang="en-US" dirty="0" err="1"/>
              <a:t>mai</a:t>
            </a:r>
            <a:r>
              <a:rPr lang="en-US" dirty="0"/>
              <a:t> </a:t>
            </a:r>
            <a:r>
              <a:rPr lang="en-US" dirty="0" err="1"/>
              <a:t>periculoase</a:t>
            </a:r>
            <a:r>
              <a:rPr lang="en-US" dirty="0"/>
              <a:t>  </a:t>
            </a:r>
            <a:r>
              <a:rPr lang="en-US" dirty="0" err="1"/>
              <a:t>şi</a:t>
            </a:r>
            <a:r>
              <a:rPr lang="en-US" dirty="0"/>
              <a:t> se </a:t>
            </a:r>
            <a:r>
              <a:rPr lang="en-US" dirty="0" err="1"/>
              <a:t>descriu</a:t>
            </a:r>
            <a:r>
              <a:rPr lang="en-US" dirty="0"/>
              <a:t> </a:t>
            </a:r>
            <a:r>
              <a:rPr lang="en-US" dirty="0" err="1"/>
              <a:t>procedee</a:t>
            </a:r>
            <a:r>
              <a:rPr lang="en-US" dirty="0"/>
              <a:t> de </a:t>
            </a:r>
            <a:r>
              <a:rPr lang="en-US" dirty="0" err="1"/>
              <a:t>prevenire</a:t>
            </a:r>
            <a:r>
              <a:rPr lang="en-US" dirty="0"/>
              <a:t> </a:t>
            </a:r>
            <a:r>
              <a:rPr lang="en-US" dirty="0" err="1"/>
              <a:t>sau</a:t>
            </a:r>
            <a:r>
              <a:rPr lang="en-US" dirty="0"/>
              <a:t> de </a:t>
            </a:r>
            <a:r>
              <a:rPr lang="en-US" dirty="0" err="1"/>
              <a:t>lichidare</a:t>
            </a:r>
            <a:r>
              <a:rPr lang="en-US" dirty="0"/>
              <a:t> ale </a:t>
            </a:r>
            <a:r>
              <a:rPr lang="en-US" dirty="0" err="1"/>
              <a:t>acestora</a:t>
            </a:r>
            <a:r>
              <a:rPr lang="en-US" dirty="0"/>
              <a:t>.</a:t>
            </a:r>
            <a:endParaRPr lang="ru-RU" dirty="0"/>
          </a:p>
          <a:p>
            <a:pPr lvl="0" algn="just">
              <a:buNone/>
            </a:pPr>
            <a:r>
              <a:rPr lang="ro-RO" b="1" i="1" dirty="0">
                <a:solidFill>
                  <a:srgbClr val="C00000"/>
                </a:solidFill>
              </a:rPr>
              <a:t>10. </a:t>
            </a:r>
            <a:r>
              <a:rPr lang="en-US" b="1" i="1" u="sng" dirty="0" err="1">
                <a:solidFill>
                  <a:srgbClr val="C00000"/>
                </a:solidFill>
              </a:rPr>
              <a:t>Lista</a:t>
            </a:r>
            <a:r>
              <a:rPr lang="en-US" b="1" i="1" u="sng" dirty="0">
                <a:solidFill>
                  <a:srgbClr val="C00000"/>
                </a:solidFill>
              </a:rPr>
              <a:t> </a:t>
            </a:r>
            <a:r>
              <a:rPr lang="en-US" b="1" i="1" u="sng" dirty="0" err="1">
                <a:solidFill>
                  <a:srgbClr val="C00000"/>
                </a:solidFill>
              </a:rPr>
              <a:t>instrucţiunilor</a:t>
            </a:r>
            <a:r>
              <a:rPr lang="en-US" b="1" i="1" u="sng" dirty="0">
                <a:solidFill>
                  <a:srgbClr val="C00000"/>
                </a:solidFill>
              </a:rPr>
              <a:t> de producer</a:t>
            </a:r>
            <a:r>
              <a:rPr lang="ro-RO" b="1" i="1" u="sng" dirty="0">
                <a:solidFill>
                  <a:srgbClr val="C00000"/>
                </a:solidFill>
              </a:rPr>
              <a:t>e</a:t>
            </a:r>
            <a:r>
              <a:rPr lang="en-US" i="1" dirty="0"/>
              <a:t>.</a:t>
            </a:r>
            <a:r>
              <a:rPr lang="en-US" dirty="0"/>
              <a:t> </a:t>
            </a:r>
            <a:r>
              <a:rPr lang="en-US" dirty="0" err="1"/>
              <a:t>Ele</a:t>
            </a:r>
            <a:r>
              <a:rPr lang="en-US" dirty="0"/>
              <a:t> </a:t>
            </a:r>
            <a:r>
              <a:rPr lang="en-US" dirty="0" err="1"/>
              <a:t>descriu</a:t>
            </a:r>
            <a:r>
              <a:rPr lang="en-US" dirty="0"/>
              <a:t> </a:t>
            </a:r>
            <a:r>
              <a:rPr lang="en-US" dirty="0" err="1"/>
              <a:t>mai</a:t>
            </a:r>
            <a:r>
              <a:rPr lang="en-US" dirty="0"/>
              <a:t> </a:t>
            </a:r>
            <a:r>
              <a:rPr lang="en-US" dirty="0" err="1"/>
              <a:t>detaliat</a:t>
            </a:r>
            <a:r>
              <a:rPr lang="en-US" dirty="0"/>
              <a:t> </a:t>
            </a:r>
            <a:r>
              <a:rPr lang="en-US" dirty="0" err="1"/>
              <a:t>unele</a:t>
            </a:r>
            <a:r>
              <a:rPr lang="en-US" dirty="0"/>
              <a:t> </a:t>
            </a:r>
            <a:r>
              <a:rPr lang="en-US" dirty="0" err="1"/>
              <a:t>operaţii</a:t>
            </a:r>
            <a:r>
              <a:rPr lang="en-US" dirty="0"/>
              <a:t> de </a:t>
            </a:r>
            <a:r>
              <a:rPr lang="en-US" dirty="0" err="1"/>
              <a:t>lucru</a:t>
            </a:r>
            <a:r>
              <a:rPr lang="en-US" dirty="0"/>
              <a:t>, </a:t>
            </a:r>
            <a:r>
              <a:rPr lang="en-US" dirty="0" err="1"/>
              <a:t>reguli</a:t>
            </a:r>
            <a:r>
              <a:rPr lang="en-US" dirty="0"/>
              <a:t> de </a:t>
            </a:r>
            <a:r>
              <a:rPr lang="en-US" dirty="0" err="1"/>
              <a:t>exploatare</a:t>
            </a:r>
            <a:r>
              <a:rPr lang="en-US" dirty="0"/>
              <a:t> a </a:t>
            </a:r>
            <a:r>
              <a:rPr lang="en-US" dirty="0" err="1"/>
              <a:t>aparatelor</a:t>
            </a:r>
            <a:r>
              <a:rPr lang="en-US" dirty="0"/>
              <a:t>, etc.</a:t>
            </a:r>
            <a:endParaRPr lang="ru-RU" dirty="0"/>
          </a:p>
          <a:p>
            <a:pPr lvl="0" algn="just">
              <a:buNone/>
            </a:pPr>
            <a:r>
              <a:rPr lang="ro-RO" b="1" i="1" dirty="0">
                <a:solidFill>
                  <a:srgbClr val="C00000"/>
                </a:solidFill>
              </a:rPr>
              <a:t>11. </a:t>
            </a:r>
            <a:r>
              <a:rPr lang="en-US" b="1" i="1" u="sng" dirty="0" err="1">
                <a:solidFill>
                  <a:srgbClr val="C00000"/>
                </a:solidFill>
              </a:rPr>
              <a:t>Normativele</a:t>
            </a:r>
            <a:r>
              <a:rPr lang="en-US" b="1" i="1" u="sng" dirty="0">
                <a:solidFill>
                  <a:srgbClr val="C00000"/>
                </a:solidFill>
              </a:rPr>
              <a:t> </a:t>
            </a:r>
            <a:r>
              <a:rPr lang="en-US" b="1" i="1" u="sng" dirty="0" err="1">
                <a:solidFill>
                  <a:srgbClr val="C00000"/>
                </a:solidFill>
              </a:rPr>
              <a:t>tehnico-economice</a:t>
            </a:r>
            <a:r>
              <a:rPr lang="en-US" i="1" dirty="0"/>
              <a:t>. </a:t>
            </a:r>
            <a:r>
              <a:rPr lang="en-US" dirty="0"/>
              <a:t>Se </a:t>
            </a:r>
            <a:r>
              <a:rPr lang="en-US" dirty="0" err="1"/>
              <a:t>indică</a:t>
            </a:r>
            <a:r>
              <a:rPr lang="en-US" dirty="0"/>
              <a:t> </a:t>
            </a:r>
            <a:r>
              <a:rPr lang="en-US" dirty="0" err="1"/>
              <a:t>randamentul</a:t>
            </a:r>
            <a:r>
              <a:rPr lang="en-US" dirty="0"/>
              <a:t> la </a:t>
            </a:r>
            <a:r>
              <a:rPr lang="en-US" dirty="0" err="1"/>
              <a:t>fiecare</a:t>
            </a:r>
            <a:r>
              <a:rPr lang="en-US" dirty="0"/>
              <a:t> </a:t>
            </a:r>
            <a:r>
              <a:rPr lang="en-US" dirty="0" err="1"/>
              <a:t>etapă</a:t>
            </a:r>
            <a:r>
              <a:rPr lang="en-US" dirty="0"/>
              <a:t>, </a:t>
            </a:r>
            <a:r>
              <a:rPr lang="en-US" dirty="0" err="1"/>
              <a:t>normele</a:t>
            </a:r>
            <a:r>
              <a:rPr lang="en-US" dirty="0"/>
              <a:t> </a:t>
            </a:r>
            <a:r>
              <a:rPr lang="en-US" dirty="0" err="1"/>
              <a:t>specifice</a:t>
            </a:r>
            <a:r>
              <a:rPr lang="en-US" dirty="0"/>
              <a:t> de </a:t>
            </a:r>
            <a:r>
              <a:rPr lang="en-US" dirty="0" err="1"/>
              <a:t>consum</a:t>
            </a:r>
            <a:r>
              <a:rPr lang="en-US" dirty="0"/>
              <a:t>,  </a:t>
            </a:r>
            <a:r>
              <a:rPr lang="en-US" dirty="0" err="1"/>
              <a:t>cheltuielile</a:t>
            </a:r>
            <a:r>
              <a:rPr lang="en-US" dirty="0"/>
              <a:t>, etc.</a:t>
            </a:r>
            <a:endParaRPr lang="ru-RU" dirty="0"/>
          </a:p>
          <a:p>
            <a:pPr lvl="0" algn="just">
              <a:buNone/>
            </a:pPr>
            <a:r>
              <a:rPr lang="ro-RO" b="1" i="1" dirty="0">
                <a:solidFill>
                  <a:srgbClr val="C00000"/>
                </a:solidFill>
              </a:rPr>
              <a:t>12. </a:t>
            </a:r>
            <a:r>
              <a:rPr lang="en-US" b="1" i="1" u="sng" dirty="0" err="1">
                <a:solidFill>
                  <a:srgbClr val="C00000"/>
                </a:solidFill>
              </a:rPr>
              <a:t>Materiale</a:t>
            </a:r>
            <a:r>
              <a:rPr lang="en-US" b="1" i="1" u="sng" dirty="0">
                <a:solidFill>
                  <a:srgbClr val="C00000"/>
                </a:solidFill>
              </a:rPr>
              <a:t> informative</a:t>
            </a:r>
            <a:r>
              <a:rPr lang="en-US" i="1" dirty="0"/>
              <a:t>.</a:t>
            </a:r>
            <a:r>
              <a:rPr lang="en-US" dirty="0"/>
              <a:t> </a:t>
            </a:r>
            <a:r>
              <a:rPr lang="en-US" dirty="0" err="1"/>
              <a:t>Includ</a:t>
            </a:r>
            <a:r>
              <a:rPr lang="en-US" dirty="0"/>
              <a:t> </a:t>
            </a:r>
            <a:r>
              <a:rPr lang="en-US" dirty="0" err="1"/>
              <a:t>diferite</a:t>
            </a:r>
            <a:r>
              <a:rPr lang="en-US" dirty="0"/>
              <a:t> </a:t>
            </a:r>
            <a:r>
              <a:rPr lang="en-US" dirty="0" err="1"/>
              <a:t>anexe</a:t>
            </a:r>
            <a:r>
              <a:rPr lang="en-US" dirty="0"/>
              <a:t>, care </a:t>
            </a:r>
            <a:r>
              <a:rPr lang="en-US" dirty="0" err="1"/>
              <a:t>uşurează</a:t>
            </a:r>
            <a:r>
              <a:rPr lang="en-US" dirty="0"/>
              <a:t> </a:t>
            </a:r>
            <a:r>
              <a:rPr lang="en-US" dirty="0" err="1"/>
              <a:t>perceperea</a:t>
            </a:r>
            <a:r>
              <a:rPr lang="en-US" dirty="0"/>
              <a:t> </a:t>
            </a:r>
            <a:r>
              <a:rPr lang="en-US" dirty="0" err="1"/>
              <a:t>procesului</a:t>
            </a:r>
            <a:r>
              <a:rPr lang="en-US" dirty="0"/>
              <a:t> de </a:t>
            </a:r>
            <a:r>
              <a:rPr lang="en-US" dirty="0" err="1"/>
              <a:t>producere</a:t>
            </a:r>
            <a:r>
              <a:rPr lang="en-US" dirty="0"/>
              <a:t>.</a:t>
            </a:r>
            <a:endParaRPr lang="ru-RU" dirty="0"/>
          </a:p>
          <a:p>
            <a:pPr algn="just"/>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53</a:t>
            </a:fld>
            <a:endParaRPr lang="ru-RU"/>
          </a:p>
        </p:txBody>
      </p:sp>
      <p:sp>
        <p:nvSpPr>
          <p:cNvPr id="2" name="Нижний колонтитул 1"/>
          <p:cNvSpPr>
            <a:spLocks noGrp="1"/>
          </p:cNvSpPr>
          <p:nvPr>
            <p:ph type="ftr" sz="quarter" idx="11"/>
          </p:nvPr>
        </p:nvSpPr>
        <p:spPr/>
        <p:txBody>
          <a:bodyPr/>
          <a:lstStyle/>
          <a:p>
            <a:r>
              <a:rPr lang="ru-RU" dirty="0"/>
              <a:t>/4</a:t>
            </a:r>
            <a:r>
              <a:rPr lang="en-US" dirty="0"/>
              <a:t>6</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2800" b="1" dirty="0" smtClean="0">
                <a:solidFill>
                  <a:srgbClr val="FF0000"/>
                </a:solidFill>
              </a:rPr>
              <a:t>C</a:t>
            </a:r>
            <a:r>
              <a:rPr lang="en-US" sz="2800" b="1" dirty="0" smtClean="0">
                <a:solidFill>
                  <a:srgbClr val="FF0000"/>
                </a:solidFill>
              </a:rPr>
              <a:t>are </a:t>
            </a:r>
            <a:r>
              <a:rPr lang="en-US" sz="2800" b="1" dirty="0" err="1">
                <a:solidFill>
                  <a:srgbClr val="FF0000"/>
                </a:solidFill>
              </a:rPr>
              <a:t>este</a:t>
            </a:r>
            <a:r>
              <a:rPr lang="en-US" sz="2800" b="1" dirty="0">
                <a:solidFill>
                  <a:srgbClr val="FF0000"/>
                </a:solidFill>
              </a:rPr>
              <a:t> </a:t>
            </a:r>
            <a:r>
              <a:rPr lang="en-US" sz="2800" b="1" dirty="0" err="1">
                <a:solidFill>
                  <a:srgbClr val="FF0000"/>
                </a:solidFill>
              </a:rPr>
              <a:t>criteriu</a:t>
            </a:r>
            <a:r>
              <a:rPr lang="en-US" sz="2800" b="1" dirty="0">
                <a:solidFill>
                  <a:srgbClr val="FF0000"/>
                </a:solidFill>
              </a:rPr>
              <a:t> de </a:t>
            </a:r>
            <a:r>
              <a:rPr lang="en-US" sz="2800" b="1" dirty="0" err="1">
                <a:solidFill>
                  <a:srgbClr val="FF0000"/>
                </a:solidFill>
              </a:rPr>
              <a:t>clasificare</a:t>
            </a:r>
            <a:r>
              <a:rPr lang="en-US" sz="2800" b="1" dirty="0">
                <a:solidFill>
                  <a:srgbClr val="FF0000"/>
                </a:solidFill>
              </a:rPr>
              <a:t> a </a:t>
            </a:r>
            <a:r>
              <a:rPr lang="en-US" sz="2800" b="1" dirty="0" err="1">
                <a:solidFill>
                  <a:srgbClr val="FF0000"/>
                </a:solidFill>
              </a:rPr>
              <a:t>medicamentelor</a:t>
            </a:r>
            <a:r>
              <a:rPr lang="en-US" sz="2800" b="1" dirty="0">
                <a:solidFill>
                  <a:srgbClr val="FF0000"/>
                </a:solidFill>
              </a:rPr>
              <a:t> </a:t>
            </a:r>
            <a:r>
              <a:rPr lang="en-US" sz="2800" b="1" dirty="0" err="1">
                <a:solidFill>
                  <a:srgbClr val="FF0000"/>
                </a:solidFill>
              </a:rPr>
              <a:t>în</a:t>
            </a:r>
            <a:r>
              <a:rPr lang="en-US" sz="2800" b="1" dirty="0">
                <a:solidFill>
                  <a:srgbClr val="FF0000"/>
                </a:solidFill>
              </a:rPr>
              <a:t> </a:t>
            </a:r>
            <a:r>
              <a:rPr lang="en-US" sz="2800" b="1" dirty="0" err="1">
                <a:solidFill>
                  <a:srgbClr val="FF0000"/>
                </a:solidFill>
              </a:rPr>
              <a:t>grupe</a:t>
            </a:r>
            <a:r>
              <a:rPr lang="en-US" sz="2800" b="1" dirty="0">
                <a:solidFill>
                  <a:srgbClr val="FF0000"/>
                </a:solidFill>
              </a:rPr>
              <a:t> </a:t>
            </a:r>
            <a:r>
              <a:rPr lang="en-US" sz="2800" b="1" dirty="0" err="1">
                <a:solidFill>
                  <a:srgbClr val="FF0000"/>
                </a:solidFill>
              </a:rPr>
              <a:t>venena</a:t>
            </a:r>
            <a:r>
              <a:rPr lang="en-US" sz="2800" b="1" dirty="0">
                <a:solidFill>
                  <a:srgbClr val="FF0000"/>
                </a:solidFill>
              </a:rPr>
              <a:t>, </a:t>
            </a:r>
            <a:r>
              <a:rPr lang="en-US" sz="2800" b="1" dirty="0" err="1">
                <a:solidFill>
                  <a:srgbClr val="FF0000"/>
                </a:solidFill>
              </a:rPr>
              <a:t>separanda</a:t>
            </a:r>
            <a:r>
              <a:rPr lang="en-US" sz="2800" b="1" dirty="0">
                <a:solidFill>
                  <a:srgbClr val="FF0000"/>
                </a:solidFill>
              </a:rPr>
              <a:t>, </a:t>
            </a:r>
            <a:r>
              <a:rPr lang="en-US" sz="2800" b="1" dirty="0" err="1">
                <a:solidFill>
                  <a:srgbClr val="FF0000"/>
                </a:solidFill>
              </a:rPr>
              <a:t>anodine</a:t>
            </a:r>
            <a:endParaRPr lang="ru-RU" sz="2800" b="1" dirty="0">
              <a:solidFill>
                <a:srgbClr val="FF0000"/>
              </a:solidFill>
            </a:endParaRPr>
          </a:p>
        </p:txBody>
      </p:sp>
      <p:sp>
        <p:nvSpPr>
          <p:cNvPr id="3" name="Объект 2"/>
          <p:cNvSpPr>
            <a:spLocks noGrp="1"/>
          </p:cNvSpPr>
          <p:nvPr>
            <p:ph sz="half" idx="1"/>
          </p:nvPr>
        </p:nvSpPr>
        <p:spPr>
          <a:xfrm>
            <a:off x="457200" y="980729"/>
            <a:ext cx="8435280" cy="5688632"/>
          </a:xfrm>
        </p:spPr>
        <p:txBody>
          <a:bodyPr>
            <a:normAutofit fontScale="85000" lnSpcReduction="20000"/>
          </a:bodyPr>
          <a:lstStyle/>
          <a:p>
            <a:r>
              <a:rPr lang="en-US" b="1" dirty="0" err="1"/>
              <a:t>Grupele</a:t>
            </a:r>
            <a:r>
              <a:rPr lang="en-US" b="1" dirty="0"/>
              <a:t> de </a:t>
            </a:r>
            <a:r>
              <a:rPr lang="en-US" b="1" dirty="0" err="1"/>
              <a:t>medicamente</a:t>
            </a:r>
            <a:endParaRPr lang="en-US" b="1" dirty="0"/>
          </a:p>
          <a:p>
            <a:r>
              <a:rPr lang="en-US" b="1" dirty="0">
                <a:solidFill>
                  <a:srgbClr val="0033CC"/>
                </a:solidFill>
              </a:rPr>
              <a:t>1. </a:t>
            </a:r>
            <a:r>
              <a:rPr lang="en-US" b="1" dirty="0" err="1">
                <a:solidFill>
                  <a:srgbClr val="0033CC"/>
                </a:solidFill>
              </a:rPr>
              <a:t>Venena</a:t>
            </a:r>
            <a:r>
              <a:rPr lang="en-US" b="1" dirty="0">
                <a:solidFill>
                  <a:srgbClr val="0033CC"/>
                </a:solidFill>
              </a:rPr>
              <a:t> (</a:t>
            </a:r>
            <a:r>
              <a:rPr lang="en-US" b="1" dirty="0" err="1">
                <a:solidFill>
                  <a:srgbClr val="0033CC"/>
                </a:solidFill>
              </a:rPr>
              <a:t>substanțe</a:t>
            </a:r>
            <a:r>
              <a:rPr lang="en-US" b="1" dirty="0">
                <a:solidFill>
                  <a:srgbClr val="0033CC"/>
                </a:solidFill>
              </a:rPr>
              <a:t> </a:t>
            </a:r>
            <a:r>
              <a:rPr lang="en-US" b="1" dirty="0" err="1">
                <a:solidFill>
                  <a:srgbClr val="0033CC"/>
                </a:solidFill>
              </a:rPr>
              <a:t>toxice</a:t>
            </a:r>
            <a:r>
              <a:rPr lang="en-US" b="1" dirty="0">
                <a:solidFill>
                  <a:srgbClr val="0033CC"/>
                </a:solidFill>
              </a:rPr>
              <a:t>, </a:t>
            </a:r>
            <a:r>
              <a:rPr lang="en-US" b="1" dirty="0" err="1">
                <a:solidFill>
                  <a:srgbClr val="0033CC"/>
                </a:solidFill>
              </a:rPr>
              <a:t>otrăvitoare</a:t>
            </a:r>
            <a:r>
              <a:rPr lang="en-US" b="1" dirty="0">
                <a:solidFill>
                  <a:srgbClr val="0033CC"/>
                </a:solidFill>
              </a:rPr>
              <a:t>)</a:t>
            </a:r>
          </a:p>
          <a:p>
            <a:r>
              <a:rPr lang="en-US" b="1" dirty="0" err="1"/>
              <a:t>Criteriu</a:t>
            </a:r>
            <a:r>
              <a:rPr lang="en-US" b="1" dirty="0"/>
              <a:t> specific:</a:t>
            </a:r>
            <a:r>
              <a:rPr lang="en-US" dirty="0"/>
              <a:t/>
            </a:r>
            <a:br>
              <a:rPr lang="en-US" dirty="0"/>
            </a:br>
            <a:r>
              <a:rPr lang="ru-RU" dirty="0"/>
              <a:t>👉 </a:t>
            </a:r>
            <a:r>
              <a:rPr lang="en-US" dirty="0" err="1"/>
              <a:t>Toxicitate</a:t>
            </a:r>
            <a:r>
              <a:rPr lang="en-US" dirty="0"/>
              <a:t> </a:t>
            </a:r>
            <a:r>
              <a:rPr lang="en-US" dirty="0" err="1"/>
              <a:t>foarte</a:t>
            </a:r>
            <a:r>
              <a:rPr lang="en-US" dirty="0"/>
              <a:t> mare; doze </a:t>
            </a:r>
            <a:r>
              <a:rPr lang="en-US" dirty="0" err="1"/>
              <a:t>mici</a:t>
            </a:r>
            <a:r>
              <a:rPr lang="en-US" dirty="0"/>
              <a:t> pot </a:t>
            </a:r>
            <a:r>
              <a:rPr lang="en-US" dirty="0" err="1"/>
              <a:t>provoca</a:t>
            </a:r>
            <a:r>
              <a:rPr lang="en-US" dirty="0"/>
              <a:t> </a:t>
            </a:r>
            <a:r>
              <a:rPr lang="en-US" dirty="0" err="1"/>
              <a:t>intoxicații</a:t>
            </a:r>
            <a:r>
              <a:rPr lang="en-US" dirty="0"/>
              <a:t> grave </a:t>
            </a:r>
            <a:r>
              <a:rPr lang="en-US" dirty="0" err="1"/>
              <a:t>sau</a:t>
            </a:r>
            <a:r>
              <a:rPr lang="en-US" dirty="0"/>
              <a:t> </a:t>
            </a:r>
            <a:r>
              <a:rPr lang="en-US" dirty="0" err="1"/>
              <a:t>deces</a:t>
            </a:r>
            <a:r>
              <a:rPr lang="en-US" dirty="0"/>
              <a:t>.</a:t>
            </a:r>
          </a:p>
          <a:p>
            <a:r>
              <a:rPr lang="en-US" b="1" dirty="0" err="1"/>
              <a:t>Caracteristici</a:t>
            </a:r>
            <a:r>
              <a:rPr lang="en-US" b="1" dirty="0"/>
              <a:t>:</a:t>
            </a:r>
            <a:endParaRPr lang="en-US" dirty="0"/>
          </a:p>
          <a:p>
            <a:r>
              <a:rPr lang="en-US" dirty="0" err="1"/>
              <a:t>indice</a:t>
            </a:r>
            <a:r>
              <a:rPr lang="en-US" dirty="0"/>
              <a:t> </a:t>
            </a:r>
            <a:r>
              <a:rPr lang="en-US" dirty="0" err="1"/>
              <a:t>terapeutic</a:t>
            </a:r>
            <a:r>
              <a:rPr lang="en-US" dirty="0"/>
              <a:t> </a:t>
            </a:r>
            <a:r>
              <a:rPr lang="en-US" dirty="0" err="1"/>
              <a:t>foarte</a:t>
            </a:r>
            <a:r>
              <a:rPr lang="en-US" dirty="0"/>
              <a:t> mic;</a:t>
            </a:r>
          </a:p>
          <a:p>
            <a:r>
              <a:rPr lang="en-US" dirty="0" err="1"/>
              <a:t>necesită</a:t>
            </a:r>
            <a:r>
              <a:rPr lang="en-US" dirty="0"/>
              <a:t> </a:t>
            </a:r>
            <a:r>
              <a:rPr lang="en-US" dirty="0" err="1"/>
              <a:t>evidență</a:t>
            </a:r>
            <a:r>
              <a:rPr lang="en-US" dirty="0"/>
              <a:t> </a:t>
            </a:r>
            <a:r>
              <a:rPr lang="en-US" dirty="0" err="1"/>
              <a:t>strictă</a:t>
            </a:r>
            <a:r>
              <a:rPr lang="en-US" dirty="0"/>
              <a:t>;</a:t>
            </a:r>
          </a:p>
          <a:p>
            <a:r>
              <a:rPr lang="en-US" dirty="0" err="1"/>
              <a:t>păstrare</a:t>
            </a:r>
            <a:r>
              <a:rPr lang="en-US" dirty="0"/>
              <a:t> </a:t>
            </a:r>
            <a:r>
              <a:rPr lang="en-US" dirty="0" err="1"/>
              <a:t>separată</a:t>
            </a:r>
            <a:r>
              <a:rPr lang="en-US" dirty="0"/>
              <a:t>, sub </a:t>
            </a:r>
            <a:r>
              <a:rPr lang="en-US" dirty="0" err="1"/>
              <a:t>cheie</a:t>
            </a:r>
            <a:r>
              <a:rPr lang="en-US" dirty="0"/>
              <a:t>, cu </a:t>
            </a:r>
            <a:r>
              <a:rPr lang="en-US" dirty="0" err="1"/>
              <a:t>etichetare</a:t>
            </a:r>
            <a:r>
              <a:rPr lang="en-US" dirty="0"/>
              <a:t> </a:t>
            </a:r>
            <a:r>
              <a:rPr lang="en-US" dirty="0" err="1"/>
              <a:t>specială</a:t>
            </a:r>
            <a:r>
              <a:rPr lang="en-US" dirty="0"/>
              <a:t> (de </a:t>
            </a:r>
            <a:r>
              <a:rPr lang="en-US" dirty="0" err="1"/>
              <a:t>regulă</a:t>
            </a:r>
            <a:r>
              <a:rPr lang="en-US" dirty="0"/>
              <a:t> „</a:t>
            </a:r>
            <a:r>
              <a:rPr lang="en-US" dirty="0" err="1"/>
              <a:t>Venena</a:t>
            </a:r>
            <a:r>
              <a:rPr lang="en-US" dirty="0"/>
              <a:t>”).</a:t>
            </a:r>
          </a:p>
          <a:p>
            <a:r>
              <a:rPr lang="en-US" b="1" dirty="0" err="1"/>
              <a:t>Exemple</a:t>
            </a:r>
            <a:r>
              <a:rPr lang="en-US" b="1" dirty="0"/>
              <a:t>:</a:t>
            </a:r>
            <a:endParaRPr lang="en-US" dirty="0"/>
          </a:p>
          <a:p>
            <a:r>
              <a:rPr lang="en-US" dirty="0" err="1"/>
              <a:t>stricnină</a:t>
            </a:r>
            <a:r>
              <a:rPr lang="en-US" dirty="0"/>
              <a:t>;</a:t>
            </a:r>
          </a:p>
          <a:p>
            <a:r>
              <a:rPr lang="en-US" dirty="0" err="1"/>
              <a:t>atropină</a:t>
            </a:r>
            <a:r>
              <a:rPr lang="en-US" dirty="0"/>
              <a:t> (</a:t>
            </a:r>
            <a:r>
              <a:rPr lang="en-US" dirty="0" err="1"/>
              <a:t>în</a:t>
            </a:r>
            <a:r>
              <a:rPr lang="en-US" dirty="0"/>
              <a:t> </a:t>
            </a:r>
            <a:r>
              <a:rPr lang="en-US" dirty="0" err="1"/>
              <a:t>anumite</a:t>
            </a:r>
            <a:r>
              <a:rPr lang="en-US" dirty="0"/>
              <a:t> </a:t>
            </a:r>
            <a:r>
              <a:rPr lang="en-US" dirty="0" err="1"/>
              <a:t>forme</a:t>
            </a:r>
            <a:r>
              <a:rPr lang="en-US" dirty="0"/>
              <a:t>);</a:t>
            </a:r>
          </a:p>
          <a:p>
            <a:r>
              <a:rPr lang="en-US" dirty="0" err="1"/>
              <a:t>morfină</a:t>
            </a:r>
            <a:r>
              <a:rPr lang="en-US" dirty="0"/>
              <a:t>;</a:t>
            </a:r>
          </a:p>
          <a:p>
            <a:r>
              <a:rPr lang="en-US" dirty="0" err="1"/>
              <a:t>digoxină</a:t>
            </a:r>
            <a:r>
              <a:rPr lang="en-US" dirty="0"/>
              <a:t>;</a:t>
            </a:r>
          </a:p>
          <a:p>
            <a:r>
              <a:rPr lang="en-US" dirty="0" err="1"/>
              <a:t>cianuri</a:t>
            </a:r>
            <a:r>
              <a:rPr lang="en-US" dirty="0"/>
              <a:t> (</a:t>
            </a:r>
            <a:r>
              <a:rPr lang="en-US" dirty="0" err="1"/>
              <a:t>în</a:t>
            </a:r>
            <a:r>
              <a:rPr lang="en-US" dirty="0"/>
              <a:t> context </a:t>
            </a:r>
            <a:r>
              <a:rPr lang="en-US" dirty="0" err="1"/>
              <a:t>farmaceutic</a:t>
            </a:r>
            <a:r>
              <a:rPr lang="en-US" dirty="0"/>
              <a:t> special).</a:t>
            </a:r>
          </a:p>
          <a:p>
            <a:endParaRPr lang="ru-RU" dirty="0">
              <a:latin typeface="Times New Roman" panose="02020603050405020304" pitchFamily="18" charset="0"/>
              <a:cs typeface="Times New Roman" panose="02020603050405020304" pitchFamily="18" charset="0"/>
            </a:endParaRPr>
          </a:p>
        </p:txBody>
      </p:sp>
      <p:sp>
        <p:nvSpPr>
          <p:cNvPr id="5" name="Нижний колонтитул 4"/>
          <p:cNvSpPr>
            <a:spLocks noGrp="1"/>
          </p:cNvSpPr>
          <p:nvPr>
            <p:ph type="ftr" sz="quarter" idx="11"/>
          </p:nvPr>
        </p:nvSpPr>
        <p:spPr/>
        <p:txBody>
          <a:bodyPr/>
          <a:lstStyle/>
          <a:p>
            <a:r>
              <a:rPr lang="ru-RU" smtClean="0"/>
              <a:t>/46</a:t>
            </a:r>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6</a:t>
            </a:fld>
            <a:endParaRPr lang="ru-RU"/>
          </a:p>
        </p:txBody>
      </p:sp>
    </p:spTree>
    <p:extLst>
      <p:ext uri="{BB962C8B-B14F-4D97-AF65-F5344CB8AC3E}">
        <p14:creationId xmlns:p14="http://schemas.microsoft.com/office/powerpoint/2010/main" val="1855849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2800" b="1" dirty="0" smtClean="0">
                <a:solidFill>
                  <a:srgbClr val="FF0000"/>
                </a:solidFill>
              </a:rPr>
              <a:t>C</a:t>
            </a:r>
            <a:r>
              <a:rPr lang="en-US" sz="2800" b="1" dirty="0" smtClean="0">
                <a:solidFill>
                  <a:srgbClr val="FF0000"/>
                </a:solidFill>
              </a:rPr>
              <a:t>are </a:t>
            </a:r>
            <a:r>
              <a:rPr lang="en-US" sz="2800" b="1" dirty="0" err="1">
                <a:solidFill>
                  <a:srgbClr val="FF0000"/>
                </a:solidFill>
              </a:rPr>
              <a:t>este</a:t>
            </a:r>
            <a:r>
              <a:rPr lang="en-US" sz="2800" b="1" dirty="0">
                <a:solidFill>
                  <a:srgbClr val="FF0000"/>
                </a:solidFill>
              </a:rPr>
              <a:t> </a:t>
            </a:r>
            <a:r>
              <a:rPr lang="en-US" sz="2800" b="1" dirty="0" err="1">
                <a:solidFill>
                  <a:srgbClr val="FF0000"/>
                </a:solidFill>
              </a:rPr>
              <a:t>criteriu</a:t>
            </a:r>
            <a:r>
              <a:rPr lang="en-US" sz="2800" b="1" dirty="0">
                <a:solidFill>
                  <a:srgbClr val="FF0000"/>
                </a:solidFill>
              </a:rPr>
              <a:t> de </a:t>
            </a:r>
            <a:r>
              <a:rPr lang="en-US" sz="2800" b="1" dirty="0" err="1">
                <a:solidFill>
                  <a:srgbClr val="FF0000"/>
                </a:solidFill>
              </a:rPr>
              <a:t>clasificare</a:t>
            </a:r>
            <a:r>
              <a:rPr lang="en-US" sz="2800" b="1" dirty="0">
                <a:solidFill>
                  <a:srgbClr val="FF0000"/>
                </a:solidFill>
              </a:rPr>
              <a:t> a </a:t>
            </a:r>
            <a:r>
              <a:rPr lang="en-US" sz="2800" b="1" dirty="0" err="1">
                <a:solidFill>
                  <a:srgbClr val="FF0000"/>
                </a:solidFill>
              </a:rPr>
              <a:t>medicamentelor</a:t>
            </a:r>
            <a:r>
              <a:rPr lang="en-US" sz="2800" b="1" dirty="0">
                <a:solidFill>
                  <a:srgbClr val="FF0000"/>
                </a:solidFill>
              </a:rPr>
              <a:t> </a:t>
            </a:r>
            <a:r>
              <a:rPr lang="en-US" sz="2800" b="1" dirty="0" err="1">
                <a:solidFill>
                  <a:srgbClr val="FF0000"/>
                </a:solidFill>
              </a:rPr>
              <a:t>în</a:t>
            </a:r>
            <a:r>
              <a:rPr lang="en-US" sz="2800" b="1" dirty="0">
                <a:solidFill>
                  <a:srgbClr val="FF0000"/>
                </a:solidFill>
              </a:rPr>
              <a:t> </a:t>
            </a:r>
            <a:r>
              <a:rPr lang="en-US" sz="2800" b="1" dirty="0" err="1">
                <a:solidFill>
                  <a:srgbClr val="FF0000"/>
                </a:solidFill>
              </a:rPr>
              <a:t>grupe</a:t>
            </a:r>
            <a:r>
              <a:rPr lang="en-US" sz="2800" b="1" dirty="0">
                <a:solidFill>
                  <a:srgbClr val="FF0000"/>
                </a:solidFill>
              </a:rPr>
              <a:t> </a:t>
            </a:r>
            <a:r>
              <a:rPr lang="en-US" sz="2800" b="1" dirty="0" err="1">
                <a:solidFill>
                  <a:srgbClr val="FF0000"/>
                </a:solidFill>
              </a:rPr>
              <a:t>venena</a:t>
            </a:r>
            <a:r>
              <a:rPr lang="en-US" sz="2800" b="1" dirty="0">
                <a:solidFill>
                  <a:srgbClr val="FF0000"/>
                </a:solidFill>
              </a:rPr>
              <a:t>, </a:t>
            </a:r>
            <a:r>
              <a:rPr lang="en-US" sz="2800" b="1" dirty="0" err="1">
                <a:solidFill>
                  <a:srgbClr val="FF0000"/>
                </a:solidFill>
              </a:rPr>
              <a:t>separanda</a:t>
            </a:r>
            <a:r>
              <a:rPr lang="en-US" sz="2800" b="1" dirty="0">
                <a:solidFill>
                  <a:srgbClr val="FF0000"/>
                </a:solidFill>
              </a:rPr>
              <a:t>, </a:t>
            </a:r>
            <a:r>
              <a:rPr lang="en-US" sz="2800" b="1" dirty="0" err="1">
                <a:solidFill>
                  <a:srgbClr val="FF0000"/>
                </a:solidFill>
              </a:rPr>
              <a:t>anodine</a:t>
            </a:r>
            <a:endParaRPr lang="ru-RU" sz="2800" b="1" dirty="0">
              <a:solidFill>
                <a:srgbClr val="FF0000"/>
              </a:solidFill>
            </a:endParaRPr>
          </a:p>
        </p:txBody>
      </p:sp>
      <p:sp>
        <p:nvSpPr>
          <p:cNvPr id="3" name="Объект 2"/>
          <p:cNvSpPr>
            <a:spLocks noGrp="1"/>
          </p:cNvSpPr>
          <p:nvPr>
            <p:ph sz="half" idx="1"/>
          </p:nvPr>
        </p:nvSpPr>
        <p:spPr>
          <a:xfrm>
            <a:off x="457200" y="980729"/>
            <a:ext cx="8435280" cy="5688632"/>
          </a:xfrm>
        </p:spPr>
        <p:txBody>
          <a:bodyPr>
            <a:normAutofit fontScale="85000" lnSpcReduction="20000"/>
          </a:bodyPr>
          <a:lstStyle/>
          <a:p>
            <a:r>
              <a:rPr lang="en-US" b="1" dirty="0" err="1"/>
              <a:t>Grupele</a:t>
            </a:r>
            <a:r>
              <a:rPr lang="en-US" b="1" dirty="0"/>
              <a:t> de </a:t>
            </a:r>
            <a:r>
              <a:rPr lang="en-US" b="1" dirty="0" err="1"/>
              <a:t>medicamente</a:t>
            </a:r>
            <a:endParaRPr lang="en-US" b="1" dirty="0"/>
          </a:p>
          <a:p>
            <a:r>
              <a:rPr lang="en-US" b="1" dirty="0">
                <a:solidFill>
                  <a:srgbClr val="0033CC"/>
                </a:solidFill>
              </a:rPr>
              <a:t>2. </a:t>
            </a:r>
            <a:r>
              <a:rPr lang="en-US" b="1" dirty="0" err="1">
                <a:solidFill>
                  <a:srgbClr val="0033CC"/>
                </a:solidFill>
              </a:rPr>
              <a:t>Separanda</a:t>
            </a:r>
            <a:r>
              <a:rPr lang="en-US" b="1" dirty="0">
                <a:solidFill>
                  <a:srgbClr val="0033CC"/>
                </a:solidFill>
              </a:rPr>
              <a:t> (</a:t>
            </a:r>
            <a:r>
              <a:rPr lang="en-US" b="1" dirty="0" err="1">
                <a:solidFill>
                  <a:srgbClr val="0033CC"/>
                </a:solidFill>
              </a:rPr>
              <a:t>substanțe</a:t>
            </a:r>
            <a:r>
              <a:rPr lang="en-US" b="1" dirty="0">
                <a:solidFill>
                  <a:srgbClr val="0033CC"/>
                </a:solidFill>
              </a:rPr>
              <a:t> </a:t>
            </a:r>
            <a:r>
              <a:rPr lang="en-US" b="1" dirty="0" err="1">
                <a:solidFill>
                  <a:srgbClr val="0033CC"/>
                </a:solidFill>
              </a:rPr>
              <a:t>puternic</a:t>
            </a:r>
            <a:r>
              <a:rPr lang="en-US" b="1" dirty="0">
                <a:solidFill>
                  <a:srgbClr val="0033CC"/>
                </a:solidFill>
              </a:rPr>
              <a:t> active)</a:t>
            </a:r>
          </a:p>
          <a:p>
            <a:r>
              <a:rPr lang="en-US" b="1" dirty="0" err="1"/>
              <a:t>Criteriu</a:t>
            </a:r>
            <a:r>
              <a:rPr lang="en-US" b="1" dirty="0"/>
              <a:t> specific:</a:t>
            </a:r>
            <a:r>
              <a:rPr lang="en-US" dirty="0"/>
              <a:t/>
            </a:r>
            <a:br>
              <a:rPr lang="en-US" dirty="0"/>
            </a:br>
            <a:r>
              <a:rPr lang="ru-RU" dirty="0"/>
              <a:t>👉 </a:t>
            </a:r>
            <a:r>
              <a:rPr lang="en-US" dirty="0" err="1"/>
              <a:t>Activitate</a:t>
            </a:r>
            <a:r>
              <a:rPr lang="en-US" dirty="0"/>
              <a:t> </a:t>
            </a:r>
            <a:r>
              <a:rPr lang="en-US" dirty="0" err="1"/>
              <a:t>farmacologică</a:t>
            </a:r>
            <a:r>
              <a:rPr lang="en-US" dirty="0"/>
              <a:t> mare, </a:t>
            </a:r>
            <a:r>
              <a:rPr lang="en-US" dirty="0" err="1"/>
              <a:t>risc</a:t>
            </a:r>
            <a:r>
              <a:rPr lang="en-US" dirty="0"/>
              <a:t> toxic la </a:t>
            </a:r>
            <a:r>
              <a:rPr lang="en-US" dirty="0" err="1"/>
              <a:t>supradozare</a:t>
            </a:r>
            <a:r>
              <a:rPr lang="en-US" dirty="0"/>
              <a:t>, </a:t>
            </a:r>
            <a:r>
              <a:rPr lang="en-US" dirty="0" err="1"/>
              <a:t>dar</a:t>
            </a:r>
            <a:r>
              <a:rPr lang="en-US" dirty="0"/>
              <a:t> </a:t>
            </a:r>
            <a:r>
              <a:rPr lang="en-US" dirty="0" err="1"/>
              <a:t>mai</a:t>
            </a:r>
            <a:r>
              <a:rPr lang="en-US" dirty="0"/>
              <a:t> mic </a:t>
            </a:r>
            <a:r>
              <a:rPr lang="en-US" dirty="0" err="1"/>
              <a:t>decât</a:t>
            </a:r>
            <a:r>
              <a:rPr lang="en-US" dirty="0"/>
              <a:t> la </a:t>
            </a:r>
            <a:r>
              <a:rPr lang="en-US" dirty="0" err="1"/>
              <a:t>venena</a:t>
            </a:r>
            <a:r>
              <a:rPr lang="en-US" dirty="0"/>
              <a:t>.</a:t>
            </a:r>
          </a:p>
          <a:p>
            <a:r>
              <a:rPr lang="en-US" b="1" dirty="0" err="1"/>
              <a:t>Caracteristici</a:t>
            </a:r>
            <a:r>
              <a:rPr lang="en-US" b="1" dirty="0"/>
              <a:t>:</a:t>
            </a:r>
            <a:endParaRPr lang="en-US" dirty="0"/>
          </a:p>
          <a:p>
            <a:r>
              <a:rPr lang="en-US" dirty="0" err="1"/>
              <a:t>necesită</a:t>
            </a:r>
            <a:r>
              <a:rPr lang="en-US" dirty="0"/>
              <a:t> </a:t>
            </a:r>
            <a:r>
              <a:rPr lang="en-US" dirty="0" err="1"/>
              <a:t>dozare</a:t>
            </a:r>
            <a:r>
              <a:rPr lang="en-US" dirty="0"/>
              <a:t> </a:t>
            </a:r>
            <a:r>
              <a:rPr lang="en-US" dirty="0" err="1"/>
              <a:t>exactă</a:t>
            </a:r>
            <a:r>
              <a:rPr lang="en-US" dirty="0"/>
              <a:t>;</a:t>
            </a:r>
          </a:p>
          <a:p>
            <a:r>
              <a:rPr lang="en-US" dirty="0" err="1"/>
              <a:t>păstrare</a:t>
            </a:r>
            <a:r>
              <a:rPr lang="en-US" dirty="0"/>
              <a:t> </a:t>
            </a:r>
            <a:r>
              <a:rPr lang="en-US" dirty="0" err="1"/>
              <a:t>separată</a:t>
            </a:r>
            <a:r>
              <a:rPr lang="en-US" dirty="0"/>
              <a:t> de </a:t>
            </a:r>
            <a:r>
              <a:rPr lang="en-US" dirty="0" err="1"/>
              <a:t>medicamentele</a:t>
            </a:r>
            <a:r>
              <a:rPr lang="en-US" dirty="0"/>
              <a:t> </a:t>
            </a:r>
            <a:r>
              <a:rPr lang="en-US" dirty="0" err="1"/>
              <a:t>comune</a:t>
            </a:r>
            <a:r>
              <a:rPr lang="en-US" dirty="0"/>
              <a:t>;</a:t>
            </a:r>
          </a:p>
          <a:p>
            <a:r>
              <a:rPr lang="en-US" dirty="0" err="1"/>
              <a:t>risc</a:t>
            </a:r>
            <a:r>
              <a:rPr lang="en-US" dirty="0"/>
              <a:t> </a:t>
            </a:r>
            <a:r>
              <a:rPr lang="en-US" dirty="0" err="1"/>
              <a:t>moderat</a:t>
            </a:r>
            <a:r>
              <a:rPr lang="en-US" dirty="0"/>
              <a:t>–</a:t>
            </a:r>
            <a:r>
              <a:rPr lang="en-US" dirty="0" err="1"/>
              <a:t>ridicat</a:t>
            </a:r>
            <a:r>
              <a:rPr lang="en-US" dirty="0"/>
              <a:t> de </a:t>
            </a:r>
            <a:r>
              <a:rPr lang="en-US" dirty="0" err="1"/>
              <a:t>reacții</a:t>
            </a:r>
            <a:r>
              <a:rPr lang="en-US" dirty="0"/>
              <a:t> adverse severe.</a:t>
            </a:r>
          </a:p>
          <a:p>
            <a:r>
              <a:rPr lang="en-US" b="1" dirty="0" err="1"/>
              <a:t>Exemple</a:t>
            </a:r>
            <a:r>
              <a:rPr lang="en-US" b="1" dirty="0"/>
              <a:t>:</a:t>
            </a:r>
            <a:endParaRPr lang="en-US" dirty="0"/>
          </a:p>
          <a:p>
            <a:r>
              <a:rPr lang="en-US" dirty="0" err="1"/>
              <a:t>adrenalina</a:t>
            </a:r>
            <a:r>
              <a:rPr lang="en-US" dirty="0"/>
              <a:t>;</a:t>
            </a:r>
          </a:p>
          <a:p>
            <a:r>
              <a:rPr lang="en-US" dirty="0" err="1"/>
              <a:t>codeina</a:t>
            </a:r>
            <a:r>
              <a:rPr lang="en-US" dirty="0"/>
              <a:t>;</a:t>
            </a:r>
          </a:p>
          <a:p>
            <a:r>
              <a:rPr lang="en-US" dirty="0" err="1"/>
              <a:t>efedrina</a:t>
            </a:r>
            <a:r>
              <a:rPr lang="en-US" dirty="0"/>
              <a:t>;</a:t>
            </a:r>
          </a:p>
          <a:p>
            <a:r>
              <a:rPr lang="en-US" dirty="0" err="1"/>
              <a:t>hormoni</a:t>
            </a:r>
            <a:r>
              <a:rPr lang="en-US" dirty="0"/>
              <a:t>;</a:t>
            </a:r>
          </a:p>
          <a:p>
            <a:r>
              <a:rPr lang="en-US" dirty="0" err="1"/>
              <a:t>unele</a:t>
            </a:r>
            <a:r>
              <a:rPr lang="en-US" dirty="0"/>
              <a:t> </a:t>
            </a:r>
            <a:r>
              <a:rPr lang="en-US" dirty="0" err="1"/>
              <a:t>citostatice</a:t>
            </a:r>
            <a:r>
              <a:rPr lang="en-US" dirty="0"/>
              <a:t>.</a:t>
            </a:r>
          </a:p>
          <a:p>
            <a:endParaRPr lang="ru-RU" dirty="0">
              <a:latin typeface="Times New Roman" panose="02020603050405020304" pitchFamily="18" charset="0"/>
              <a:cs typeface="Times New Roman" panose="02020603050405020304" pitchFamily="18" charset="0"/>
            </a:endParaRPr>
          </a:p>
        </p:txBody>
      </p:sp>
      <p:sp>
        <p:nvSpPr>
          <p:cNvPr id="5" name="Нижний колонтитул 4"/>
          <p:cNvSpPr>
            <a:spLocks noGrp="1"/>
          </p:cNvSpPr>
          <p:nvPr>
            <p:ph type="ftr" sz="quarter" idx="11"/>
          </p:nvPr>
        </p:nvSpPr>
        <p:spPr/>
        <p:txBody>
          <a:bodyPr/>
          <a:lstStyle/>
          <a:p>
            <a:r>
              <a:rPr lang="ru-RU" smtClean="0"/>
              <a:t>/46</a:t>
            </a:r>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7</a:t>
            </a:fld>
            <a:endParaRPr lang="ru-RU"/>
          </a:p>
        </p:txBody>
      </p:sp>
    </p:spTree>
    <p:extLst>
      <p:ext uri="{BB962C8B-B14F-4D97-AF65-F5344CB8AC3E}">
        <p14:creationId xmlns:p14="http://schemas.microsoft.com/office/powerpoint/2010/main" val="2922339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2800" b="1" dirty="0" smtClean="0">
                <a:solidFill>
                  <a:srgbClr val="FF0000"/>
                </a:solidFill>
              </a:rPr>
              <a:t>C</a:t>
            </a:r>
            <a:r>
              <a:rPr lang="en-US" sz="2800" b="1" dirty="0" smtClean="0">
                <a:solidFill>
                  <a:srgbClr val="FF0000"/>
                </a:solidFill>
              </a:rPr>
              <a:t>are </a:t>
            </a:r>
            <a:r>
              <a:rPr lang="en-US" sz="2800" b="1" dirty="0" err="1">
                <a:solidFill>
                  <a:srgbClr val="FF0000"/>
                </a:solidFill>
              </a:rPr>
              <a:t>este</a:t>
            </a:r>
            <a:r>
              <a:rPr lang="en-US" sz="2800" b="1" dirty="0">
                <a:solidFill>
                  <a:srgbClr val="FF0000"/>
                </a:solidFill>
              </a:rPr>
              <a:t> </a:t>
            </a:r>
            <a:r>
              <a:rPr lang="en-US" sz="2800" b="1" dirty="0" err="1">
                <a:solidFill>
                  <a:srgbClr val="FF0000"/>
                </a:solidFill>
              </a:rPr>
              <a:t>criteriu</a:t>
            </a:r>
            <a:r>
              <a:rPr lang="en-US" sz="2800" b="1" dirty="0">
                <a:solidFill>
                  <a:srgbClr val="FF0000"/>
                </a:solidFill>
              </a:rPr>
              <a:t> de </a:t>
            </a:r>
            <a:r>
              <a:rPr lang="en-US" sz="2800" b="1" dirty="0" err="1">
                <a:solidFill>
                  <a:srgbClr val="FF0000"/>
                </a:solidFill>
              </a:rPr>
              <a:t>clasificare</a:t>
            </a:r>
            <a:r>
              <a:rPr lang="en-US" sz="2800" b="1" dirty="0">
                <a:solidFill>
                  <a:srgbClr val="FF0000"/>
                </a:solidFill>
              </a:rPr>
              <a:t> a </a:t>
            </a:r>
            <a:r>
              <a:rPr lang="en-US" sz="2800" b="1" dirty="0" err="1">
                <a:solidFill>
                  <a:srgbClr val="FF0000"/>
                </a:solidFill>
              </a:rPr>
              <a:t>medicamentelor</a:t>
            </a:r>
            <a:r>
              <a:rPr lang="en-US" sz="2800" b="1" dirty="0">
                <a:solidFill>
                  <a:srgbClr val="FF0000"/>
                </a:solidFill>
              </a:rPr>
              <a:t> </a:t>
            </a:r>
            <a:r>
              <a:rPr lang="en-US" sz="2800" b="1" dirty="0" err="1">
                <a:solidFill>
                  <a:srgbClr val="FF0000"/>
                </a:solidFill>
              </a:rPr>
              <a:t>în</a:t>
            </a:r>
            <a:r>
              <a:rPr lang="en-US" sz="2800" b="1" dirty="0">
                <a:solidFill>
                  <a:srgbClr val="FF0000"/>
                </a:solidFill>
              </a:rPr>
              <a:t> </a:t>
            </a:r>
            <a:r>
              <a:rPr lang="en-US" sz="2800" b="1" dirty="0" err="1">
                <a:solidFill>
                  <a:srgbClr val="FF0000"/>
                </a:solidFill>
              </a:rPr>
              <a:t>grupe</a:t>
            </a:r>
            <a:r>
              <a:rPr lang="en-US" sz="2800" b="1" dirty="0">
                <a:solidFill>
                  <a:srgbClr val="FF0000"/>
                </a:solidFill>
              </a:rPr>
              <a:t> </a:t>
            </a:r>
            <a:r>
              <a:rPr lang="en-US" sz="2800" b="1" dirty="0" err="1">
                <a:solidFill>
                  <a:srgbClr val="FF0000"/>
                </a:solidFill>
              </a:rPr>
              <a:t>venena</a:t>
            </a:r>
            <a:r>
              <a:rPr lang="en-US" sz="2800" b="1" dirty="0">
                <a:solidFill>
                  <a:srgbClr val="FF0000"/>
                </a:solidFill>
              </a:rPr>
              <a:t>, </a:t>
            </a:r>
            <a:r>
              <a:rPr lang="en-US" sz="2800" b="1" dirty="0" err="1">
                <a:solidFill>
                  <a:srgbClr val="FF0000"/>
                </a:solidFill>
              </a:rPr>
              <a:t>separanda</a:t>
            </a:r>
            <a:r>
              <a:rPr lang="en-US" sz="2800" b="1" dirty="0">
                <a:solidFill>
                  <a:srgbClr val="FF0000"/>
                </a:solidFill>
              </a:rPr>
              <a:t>, </a:t>
            </a:r>
            <a:r>
              <a:rPr lang="en-US" sz="2800" b="1" dirty="0" err="1">
                <a:solidFill>
                  <a:srgbClr val="FF0000"/>
                </a:solidFill>
              </a:rPr>
              <a:t>anodine</a:t>
            </a:r>
            <a:endParaRPr lang="ru-RU" sz="2800" b="1" dirty="0">
              <a:solidFill>
                <a:srgbClr val="FF0000"/>
              </a:solidFill>
            </a:endParaRPr>
          </a:p>
        </p:txBody>
      </p:sp>
      <p:sp>
        <p:nvSpPr>
          <p:cNvPr id="3" name="Объект 2"/>
          <p:cNvSpPr>
            <a:spLocks noGrp="1"/>
          </p:cNvSpPr>
          <p:nvPr>
            <p:ph sz="half" idx="1"/>
          </p:nvPr>
        </p:nvSpPr>
        <p:spPr>
          <a:xfrm>
            <a:off x="457200" y="980729"/>
            <a:ext cx="8435280" cy="5688632"/>
          </a:xfrm>
        </p:spPr>
        <p:txBody>
          <a:bodyPr>
            <a:normAutofit fontScale="92500" lnSpcReduction="10000"/>
          </a:bodyPr>
          <a:lstStyle/>
          <a:p>
            <a:r>
              <a:rPr lang="en-US" b="1" dirty="0" err="1"/>
              <a:t>Grupele</a:t>
            </a:r>
            <a:r>
              <a:rPr lang="en-US" b="1" dirty="0"/>
              <a:t> de </a:t>
            </a:r>
            <a:r>
              <a:rPr lang="en-US" b="1" dirty="0" err="1"/>
              <a:t>medicamente</a:t>
            </a:r>
            <a:endParaRPr lang="en-US" b="1" dirty="0"/>
          </a:p>
          <a:p>
            <a:r>
              <a:rPr lang="en-US" b="1" dirty="0">
                <a:solidFill>
                  <a:srgbClr val="0033CC"/>
                </a:solidFill>
              </a:rPr>
              <a:t>3. </a:t>
            </a:r>
            <a:r>
              <a:rPr lang="en-US" b="1" dirty="0" err="1">
                <a:solidFill>
                  <a:srgbClr val="0033CC"/>
                </a:solidFill>
              </a:rPr>
              <a:t>Anodine</a:t>
            </a:r>
            <a:r>
              <a:rPr lang="en-US" b="1" dirty="0">
                <a:solidFill>
                  <a:srgbClr val="0033CC"/>
                </a:solidFill>
              </a:rPr>
              <a:t> (</a:t>
            </a:r>
            <a:r>
              <a:rPr lang="en-US" b="1" dirty="0" err="1">
                <a:solidFill>
                  <a:srgbClr val="0033CC"/>
                </a:solidFill>
              </a:rPr>
              <a:t>substanțe</a:t>
            </a:r>
            <a:r>
              <a:rPr lang="en-US" b="1" dirty="0">
                <a:solidFill>
                  <a:srgbClr val="0033CC"/>
                </a:solidFill>
              </a:rPr>
              <a:t> cu </a:t>
            </a:r>
            <a:r>
              <a:rPr lang="en-US" b="1" dirty="0" err="1">
                <a:solidFill>
                  <a:srgbClr val="0033CC"/>
                </a:solidFill>
              </a:rPr>
              <a:t>toxicitate</a:t>
            </a:r>
            <a:r>
              <a:rPr lang="en-US" b="1" dirty="0">
                <a:solidFill>
                  <a:srgbClr val="0033CC"/>
                </a:solidFill>
              </a:rPr>
              <a:t> </a:t>
            </a:r>
            <a:r>
              <a:rPr lang="en-US" b="1" dirty="0" err="1">
                <a:solidFill>
                  <a:srgbClr val="0033CC"/>
                </a:solidFill>
              </a:rPr>
              <a:t>redusă</a:t>
            </a:r>
            <a:r>
              <a:rPr lang="en-US" b="1" dirty="0">
                <a:solidFill>
                  <a:srgbClr val="0033CC"/>
                </a:solidFill>
              </a:rPr>
              <a:t>)</a:t>
            </a:r>
          </a:p>
          <a:p>
            <a:r>
              <a:rPr lang="en-US" b="1" dirty="0" err="1"/>
              <a:t>Criteriu</a:t>
            </a:r>
            <a:r>
              <a:rPr lang="en-US" b="1" dirty="0"/>
              <a:t> specific:</a:t>
            </a:r>
            <a:r>
              <a:rPr lang="en-US" dirty="0"/>
              <a:t/>
            </a:r>
            <a:br>
              <a:rPr lang="en-US" dirty="0"/>
            </a:br>
            <a:r>
              <a:rPr lang="ru-RU" dirty="0"/>
              <a:t>👉 </a:t>
            </a:r>
            <a:r>
              <a:rPr lang="en-US" dirty="0" err="1"/>
              <a:t>Toxicitate</a:t>
            </a:r>
            <a:r>
              <a:rPr lang="en-US" dirty="0"/>
              <a:t> </a:t>
            </a:r>
            <a:r>
              <a:rPr lang="en-US" dirty="0" err="1"/>
              <a:t>scăzută</a:t>
            </a:r>
            <a:r>
              <a:rPr lang="en-US" dirty="0"/>
              <a:t>, </a:t>
            </a:r>
            <a:r>
              <a:rPr lang="en-US" dirty="0" err="1"/>
              <a:t>siguranță</a:t>
            </a:r>
            <a:r>
              <a:rPr lang="en-US" dirty="0"/>
              <a:t> mare </a:t>
            </a:r>
            <a:r>
              <a:rPr lang="en-US" dirty="0" err="1"/>
              <a:t>în</a:t>
            </a:r>
            <a:r>
              <a:rPr lang="en-US" dirty="0"/>
              <a:t> doze </a:t>
            </a:r>
            <a:r>
              <a:rPr lang="en-US" dirty="0" err="1"/>
              <a:t>terapeutice</a:t>
            </a:r>
            <a:r>
              <a:rPr lang="en-US" dirty="0"/>
              <a:t>.</a:t>
            </a:r>
          </a:p>
          <a:p>
            <a:r>
              <a:rPr lang="en-US" b="1" dirty="0" err="1"/>
              <a:t>Caracteristici</a:t>
            </a:r>
            <a:r>
              <a:rPr lang="en-US" b="1" dirty="0"/>
              <a:t>:</a:t>
            </a:r>
            <a:endParaRPr lang="en-US" dirty="0"/>
          </a:p>
          <a:p>
            <a:r>
              <a:rPr lang="en-US" dirty="0" err="1"/>
              <a:t>indice</a:t>
            </a:r>
            <a:r>
              <a:rPr lang="en-US" dirty="0"/>
              <a:t> </a:t>
            </a:r>
            <a:r>
              <a:rPr lang="en-US" dirty="0" err="1"/>
              <a:t>terapeutic</a:t>
            </a:r>
            <a:r>
              <a:rPr lang="en-US" dirty="0"/>
              <a:t> </a:t>
            </a:r>
            <a:r>
              <a:rPr lang="en-US" dirty="0" err="1"/>
              <a:t>larg</a:t>
            </a:r>
            <a:r>
              <a:rPr lang="en-US" dirty="0"/>
              <a:t>;</a:t>
            </a:r>
          </a:p>
          <a:p>
            <a:r>
              <a:rPr lang="en-US" dirty="0"/>
              <a:t>pot fi </a:t>
            </a:r>
            <a:r>
              <a:rPr lang="en-US" dirty="0" err="1"/>
              <a:t>eliberate</a:t>
            </a:r>
            <a:r>
              <a:rPr lang="en-US" dirty="0"/>
              <a:t> </a:t>
            </a:r>
            <a:r>
              <a:rPr lang="en-US" dirty="0" err="1"/>
              <a:t>fără</a:t>
            </a:r>
            <a:r>
              <a:rPr lang="en-US" dirty="0"/>
              <a:t> </a:t>
            </a:r>
            <a:r>
              <a:rPr lang="en-US" dirty="0" err="1"/>
              <a:t>măsuri</a:t>
            </a:r>
            <a:r>
              <a:rPr lang="en-US" dirty="0"/>
              <a:t> </a:t>
            </a:r>
            <a:r>
              <a:rPr lang="en-US" dirty="0" err="1"/>
              <a:t>speciale</a:t>
            </a:r>
            <a:r>
              <a:rPr lang="en-US" dirty="0"/>
              <a:t>;</a:t>
            </a:r>
          </a:p>
          <a:p>
            <a:r>
              <a:rPr lang="en-US" dirty="0" err="1"/>
              <a:t>risc</a:t>
            </a:r>
            <a:r>
              <a:rPr lang="en-US" dirty="0"/>
              <a:t> minim de </a:t>
            </a:r>
            <a:r>
              <a:rPr lang="en-US" dirty="0" err="1"/>
              <a:t>intoxicație</a:t>
            </a:r>
            <a:r>
              <a:rPr lang="en-US" dirty="0"/>
              <a:t>.</a:t>
            </a:r>
          </a:p>
          <a:p>
            <a:r>
              <a:rPr lang="en-US" b="1" dirty="0" err="1"/>
              <a:t>Exemple</a:t>
            </a:r>
            <a:r>
              <a:rPr lang="en-US" b="1" dirty="0"/>
              <a:t>:</a:t>
            </a:r>
            <a:endParaRPr lang="en-US" dirty="0"/>
          </a:p>
          <a:p>
            <a:r>
              <a:rPr lang="en-US" dirty="0"/>
              <a:t>paracetamol (</a:t>
            </a:r>
            <a:r>
              <a:rPr lang="en-US" dirty="0" err="1"/>
              <a:t>în</a:t>
            </a:r>
            <a:r>
              <a:rPr lang="en-US" dirty="0"/>
              <a:t> doze </a:t>
            </a:r>
            <a:r>
              <a:rPr lang="en-US" dirty="0" err="1"/>
              <a:t>uzuale</a:t>
            </a:r>
            <a:r>
              <a:rPr lang="en-US" dirty="0"/>
              <a:t>);</a:t>
            </a:r>
          </a:p>
          <a:p>
            <a:r>
              <a:rPr lang="en-US" dirty="0" err="1"/>
              <a:t>vitamine</a:t>
            </a:r>
            <a:r>
              <a:rPr lang="en-US" dirty="0"/>
              <a:t>;</a:t>
            </a:r>
          </a:p>
          <a:p>
            <a:r>
              <a:rPr lang="en-US" dirty="0" err="1"/>
              <a:t>glucoză</a:t>
            </a:r>
            <a:r>
              <a:rPr lang="en-US" dirty="0"/>
              <a:t>;</a:t>
            </a:r>
          </a:p>
          <a:p>
            <a:r>
              <a:rPr lang="en-US" dirty="0" err="1"/>
              <a:t>soluții</a:t>
            </a:r>
            <a:r>
              <a:rPr lang="en-US" dirty="0"/>
              <a:t> saline.</a:t>
            </a:r>
          </a:p>
          <a:p>
            <a:endParaRPr lang="ru-RU" dirty="0">
              <a:latin typeface="Times New Roman" panose="02020603050405020304" pitchFamily="18" charset="0"/>
              <a:cs typeface="Times New Roman" panose="02020603050405020304" pitchFamily="18" charset="0"/>
            </a:endParaRPr>
          </a:p>
        </p:txBody>
      </p:sp>
      <p:sp>
        <p:nvSpPr>
          <p:cNvPr id="5" name="Нижний колонтитул 4"/>
          <p:cNvSpPr>
            <a:spLocks noGrp="1"/>
          </p:cNvSpPr>
          <p:nvPr>
            <p:ph type="ftr" sz="quarter" idx="11"/>
          </p:nvPr>
        </p:nvSpPr>
        <p:spPr/>
        <p:txBody>
          <a:bodyPr/>
          <a:lstStyle/>
          <a:p>
            <a:r>
              <a:rPr lang="ru-RU" smtClean="0"/>
              <a:t>/46</a:t>
            </a:r>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8</a:t>
            </a:fld>
            <a:endParaRPr lang="ru-RU"/>
          </a:p>
        </p:txBody>
      </p:sp>
    </p:spTree>
    <p:extLst>
      <p:ext uri="{BB962C8B-B14F-4D97-AF65-F5344CB8AC3E}">
        <p14:creationId xmlns:p14="http://schemas.microsoft.com/office/powerpoint/2010/main" val="385219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o-RO" sz="2800" b="1" dirty="0" smtClean="0">
                <a:solidFill>
                  <a:srgbClr val="FF0000"/>
                </a:solidFill>
              </a:rPr>
              <a:t>C</a:t>
            </a:r>
            <a:r>
              <a:rPr lang="en-US" sz="2800" b="1" dirty="0" smtClean="0">
                <a:solidFill>
                  <a:srgbClr val="FF0000"/>
                </a:solidFill>
              </a:rPr>
              <a:t>are </a:t>
            </a:r>
            <a:r>
              <a:rPr lang="en-US" sz="2800" b="1" dirty="0" err="1">
                <a:solidFill>
                  <a:srgbClr val="FF0000"/>
                </a:solidFill>
              </a:rPr>
              <a:t>este</a:t>
            </a:r>
            <a:r>
              <a:rPr lang="en-US" sz="2800" b="1" dirty="0">
                <a:solidFill>
                  <a:srgbClr val="FF0000"/>
                </a:solidFill>
              </a:rPr>
              <a:t> </a:t>
            </a:r>
            <a:r>
              <a:rPr lang="en-US" sz="2800" b="1" dirty="0" err="1">
                <a:solidFill>
                  <a:srgbClr val="FF0000"/>
                </a:solidFill>
              </a:rPr>
              <a:t>criteriu</a:t>
            </a:r>
            <a:r>
              <a:rPr lang="en-US" sz="2800" b="1" dirty="0">
                <a:solidFill>
                  <a:srgbClr val="FF0000"/>
                </a:solidFill>
              </a:rPr>
              <a:t> de </a:t>
            </a:r>
            <a:r>
              <a:rPr lang="en-US" sz="2800" b="1" dirty="0" err="1">
                <a:solidFill>
                  <a:srgbClr val="FF0000"/>
                </a:solidFill>
              </a:rPr>
              <a:t>clasificare</a:t>
            </a:r>
            <a:r>
              <a:rPr lang="en-US" sz="2800" b="1" dirty="0">
                <a:solidFill>
                  <a:srgbClr val="FF0000"/>
                </a:solidFill>
              </a:rPr>
              <a:t> a </a:t>
            </a:r>
            <a:r>
              <a:rPr lang="en-US" sz="2800" b="1" dirty="0" err="1">
                <a:solidFill>
                  <a:srgbClr val="FF0000"/>
                </a:solidFill>
              </a:rPr>
              <a:t>medicamentelor</a:t>
            </a:r>
            <a:r>
              <a:rPr lang="en-US" sz="2800" b="1" dirty="0">
                <a:solidFill>
                  <a:srgbClr val="FF0000"/>
                </a:solidFill>
              </a:rPr>
              <a:t> </a:t>
            </a:r>
            <a:r>
              <a:rPr lang="en-US" sz="2800" b="1" dirty="0" err="1">
                <a:solidFill>
                  <a:srgbClr val="FF0000"/>
                </a:solidFill>
              </a:rPr>
              <a:t>în</a:t>
            </a:r>
            <a:r>
              <a:rPr lang="en-US" sz="2800" b="1" dirty="0">
                <a:solidFill>
                  <a:srgbClr val="FF0000"/>
                </a:solidFill>
              </a:rPr>
              <a:t> </a:t>
            </a:r>
            <a:r>
              <a:rPr lang="en-US" sz="2800" b="1" dirty="0" err="1">
                <a:solidFill>
                  <a:srgbClr val="FF0000"/>
                </a:solidFill>
              </a:rPr>
              <a:t>grupe</a:t>
            </a:r>
            <a:r>
              <a:rPr lang="en-US" sz="2800" b="1" dirty="0">
                <a:solidFill>
                  <a:srgbClr val="FF0000"/>
                </a:solidFill>
              </a:rPr>
              <a:t> </a:t>
            </a:r>
            <a:r>
              <a:rPr lang="en-US" sz="2800" b="1" dirty="0" err="1">
                <a:solidFill>
                  <a:srgbClr val="FF0000"/>
                </a:solidFill>
              </a:rPr>
              <a:t>venena</a:t>
            </a:r>
            <a:r>
              <a:rPr lang="en-US" sz="2800" b="1" dirty="0">
                <a:solidFill>
                  <a:srgbClr val="FF0000"/>
                </a:solidFill>
              </a:rPr>
              <a:t>, </a:t>
            </a:r>
            <a:r>
              <a:rPr lang="en-US" sz="2800" b="1" dirty="0" err="1">
                <a:solidFill>
                  <a:srgbClr val="FF0000"/>
                </a:solidFill>
              </a:rPr>
              <a:t>separanda</a:t>
            </a:r>
            <a:r>
              <a:rPr lang="en-US" sz="2800" b="1" dirty="0">
                <a:solidFill>
                  <a:srgbClr val="FF0000"/>
                </a:solidFill>
              </a:rPr>
              <a:t>, </a:t>
            </a:r>
            <a:r>
              <a:rPr lang="en-US" sz="2800" b="1" dirty="0" err="1">
                <a:solidFill>
                  <a:srgbClr val="FF0000"/>
                </a:solidFill>
              </a:rPr>
              <a:t>anodine</a:t>
            </a:r>
            <a:endParaRPr lang="ru-RU" sz="2800" b="1" dirty="0">
              <a:solidFill>
                <a:srgbClr val="FF0000"/>
              </a:solidFill>
            </a:endParaRPr>
          </a:p>
        </p:txBody>
      </p:sp>
      <p:graphicFrame>
        <p:nvGraphicFramePr>
          <p:cNvPr id="4" name="Объект 3"/>
          <p:cNvGraphicFramePr>
            <a:graphicFrameLocks noGrp="1"/>
          </p:cNvGraphicFramePr>
          <p:nvPr>
            <p:ph sz="half" idx="1"/>
            <p:extLst>
              <p:ext uri="{D42A27DB-BD31-4B8C-83A1-F6EECF244321}">
                <p14:modId xmlns:p14="http://schemas.microsoft.com/office/powerpoint/2010/main" val="1329984348"/>
              </p:ext>
            </p:extLst>
          </p:nvPr>
        </p:nvGraphicFramePr>
        <p:xfrm>
          <a:off x="457200" y="2276872"/>
          <a:ext cx="8229600" cy="2286000"/>
        </p:xfrm>
        <a:graphic>
          <a:graphicData uri="http://schemas.openxmlformats.org/drawingml/2006/table">
            <a:tbl>
              <a:tblPr/>
              <a:tblGrid>
                <a:gridCol w="2057400">
                  <a:extLst>
                    <a:ext uri="{9D8B030D-6E8A-4147-A177-3AD203B41FA5}">
                      <a16:colId xmlns:a16="http://schemas.microsoft.com/office/drawing/2014/main" val="1526714962"/>
                    </a:ext>
                  </a:extLst>
                </a:gridCol>
                <a:gridCol w="2057400">
                  <a:extLst>
                    <a:ext uri="{9D8B030D-6E8A-4147-A177-3AD203B41FA5}">
                      <a16:colId xmlns:a16="http://schemas.microsoft.com/office/drawing/2014/main" val="1260831599"/>
                    </a:ext>
                  </a:extLst>
                </a:gridCol>
                <a:gridCol w="2057400">
                  <a:extLst>
                    <a:ext uri="{9D8B030D-6E8A-4147-A177-3AD203B41FA5}">
                      <a16:colId xmlns:a16="http://schemas.microsoft.com/office/drawing/2014/main" val="250511184"/>
                    </a:ext>
                  </a:extLst>
                </a:gridCol>
                <a:gridCol w="2057400">
                  <a:extLst>
                    <a:ext uri="{9D8B030D-6E8A-4147-A177-3AD203B41FA5}">
                      <a16:colId xmlns:a16="http://schemas.microsoft.com/office/drawing/2014/main" val="2951692333"/>
                    </a:ext>
                  </a:extLst>
                </a:gridCol>
              </a:tblGrid>
              <a:tr h="0">
                <a:tc>
                  <a:txBody>
                    <a:bodyPr/>
                    <a:lstStyle/>
                    <a:p>
                      <a:r>
                        <a:rPr lang="en-US" b="1" dirty="0" err="1">
                          <a:solidFill>
                            <a:srgbClr val="0033CC"/>
                          </a:solidFill>
                        </a:rPr>
                        <a:t>Grupă</a:t>
                      </a:r>
                      <a:endParaRPr lang="en-US" b="1" dirty="0">
                        <a:solidFill>
                          <a:srgbClr val="0033CC"/>
                        </a:solidFill>
                      </a:endParaRPr>
                    </a:p>
                  </a:txBody>
                  <a:tcPr anchor="ctr">
                    <a:lnL>
                      <a:noFill/>
                    </a:lnL>
                    <a:lnR>
                      <a:noFill/>
                    </a:lnR>
                    <a:lnT>
                      <a:noFill/>
                    </a:lnT>
                    <a:lnB>
                      <a:noFill/>
                    </a:lnB>
                  </a:tcPr>
                </a:tc>
                <a:tc>
                  <a:txBody>
                    <a:bodyPr/>
                    <a:lstStyle/>
                    <a:p>
                      <a:r>
                        <a:rPr lang="en-US" b="1" dirty="0" err="1">
                          <a:solidFill>
                            <a:srgbClr val="0033CC"/>
                          </a:solidFill>
                        </a:rPr>
                        <a:t>Criteriu</a:t>
                      </a:r>
                      <a:r>
                        <a:rPr lang="en-US" b="1" dirty="0">
                          <a:solidFill>
                            <a:srgbClr val="0033CC"/>
                          </a:solidFill>
                        </a:rPr>
                        <a:t> dominant</a:t>
                      </a:r>
                    </a:p>
                  </a:txBody>
                  <a:tcPr anchor="ctr">
                    <a:lnL>
                      <a:noFill/>
                    </a:lnL>
                    <a:lnR>
                      <a:noFill/>
                    </a:lnR>
                    <a:lnT>
                      <a:noFill/>
                    </a:lnT>
                    <a:lnB>
                      <a:noFill/>
                    </a:lnB>
                  </a:tcPr>
                </a:tc>
                <a:tc>
                  <a:txBody>
                    <a:bodyPr/>
                    <a:lstStyle/>
                    <a:p>
                      <a:r>
                        <a:rPr lang="en-US" b="1" dirty="0">
                          <a:solidFill>
                            <a:srgbClr val="0033CC"/>
                          </a:solidFill>
                        </a:rPr>
                        <a:t>Grad de </a:t>
                      </a:r>
                      <a:r>
                        <a:rPr lang="en-US" b="1" dirty="0" err="1">
                          <a:solidFill>
                            <a:srgbClr val="0033CC"/>
                          </a:solidFill>
                        </a:rPr>
                        <a:t>risc</a:t>
                      </a:r>
                      <a:endParaRPr lang="en-US" b="1" dirty="0">
                        <a:solidFill>
                          <a:srgbClr val="0033CC"/>
                        </a:solidFill>
                      </a:endParaRPr>
                    </a:p>
                  </a:txBody>
                  <a:tcPr anchor="ctr">
                    <a:lnL>
                      <a:noFill/>
                    </a:lnL>
                    <a:lnR>
                      <a:noFill/>
                    </a:lnR>
                    <a:lnT>
                      <a:noFill/>
                    </a:lnT>
                    <a:lnB>
                      <a:noFill/>
                    </a:lnB>
                  </a:tcPr>
                </a:tc>
                <a:tc>
                  <a:txBody>
                    <a:bodyPr/>
                    <a:lstStyle/>
                    <a:p>
                      <a:r>
                        <a:rPr lang="en-US" b="1" dirty="0" err="1">
                          <a:solidFill>
                            <a:srgbClr val="0033CC"/>
                          </a:solidFill>
                        </a:rPr>
                        <a:t>Regim</a:t>
                      </a:r>
                      <a:r>
                        <a:rPr lang="en-US" b="1" dirty="0">
                          <a:solidFill>
                            <a:srgbClr val="0033CC"/>
                          </a:solidFill>
                        </a:rPr>
                        <a:t> de </a:t>
                      </a:r>
                      <a:r>
                        <a:rPr lang="en-US" b="1" dirty="0" err="1">
                          <a:solidFill>
                            <a:srgbClr val="0033CC"/>
                          </a:solidFill>
                        </a:rPr>
                        <a:t>păstrare</a:t>
                      </a:r>
                      <a:endParaRPr lang="en-US" b="1" dirty="0">
                        <a:solidFill>
                          <a:srgbClr val="0033CC"/>
                        </a:solidFill>
                      </a:endParaRPr>
                    </a:p>
                  </a:txBody>
                  <a:tcPr anchor="ctr">
                    <a:lnL>
                      <a:noFill/>
                    </a:lnL>
                    <a:lnR>
                      <a:noFill/>
                    </a:lnR>
                    <a:lnT>
                      <a:noFill/>
                    </a:lnT>
                    <a:lnB>
                      <a:noFill/>
                    </a:lnB>
                  </a:tcPr>
                </a:tc>
                <a:extLst>
                  <a:ext uri="{0D108BD9-81ED-4DB2-BD59-A6C34878D82A}">
                    <a16:rowId xmlns:a16="http://schemas.microsoft.com/office/drawing/2014/main" val="537712578"/>
                  </a:ext>
                </a:extLst>
              </a:tr>
              <a:tr h="0">
                <a:tc>
                  <a:txBody>
                    <a:bodyPr/>
                    <a:lstStyle/>
                    <a:p>
                      <a:r>
                        <a:rPr lang="en-US" b="1"/>
                        <a:t>Venena</a:t>
                      </a:r>
                      <a:endParaRPr lang="en-US"/>
                    </a:p>
                  </a:txBody>
                  <a:tcPr anchor="ctr">
                    <a:lnL>
                      <a:noFill/>
                    </a:lnL>
                    <a:lnR>
                      <a:noFill/>
                    </a:lnR>
                    <a:lnT>
                      <a:noFill/>
                    </a:lnT>
                    <a:lnB>
                      <a:noFill/>
                    </a:lnB>
                  </a:tcPr>
                </a:tc>
                <a:tc>
                  <a:txBody>
                    <a:bodyPr/>
                    <a:lstStyle/>
                    <a:p>
                      <a:r>
                        <a:rPr lang="en-US"/>
                        <a:t>Toxicitate extremă</a:t>
                      </a:r>
                    </a:p>
                  </a:txBody>
                  <a:tcPr anchor="ctr">
                    <a:lnL>
                      <a:noFill/>
                    </a:lnL>
                    <a:lnR>
                      <a:noFill/>
                    </a:lnR>
                    <a:lnT>
                      <a:noFill/>
                    </a:lnT>
                    <a:lnB>
                      <a:noFill/>
                    </a:lnB>
                  </a:tcPr>
                </a:tc>
                <a:tc>
                  <a:txBody>
                    <a:bodyPr/>
                    <a:lstStyle/>
                    <a:p>
                      <a:r>
                        <a:rPr lang="en-US"/>
                        <a:t>Foarte mare</a:t>
                      </a:r>
                    </a:p>
                  </a:txBody>
                  <a:tcPr anchor="ctr">
                    <a:lnL>
                      <a:noFill/>
                    </a:lnL>
                    <a:lnR>
                      <a:noFill/>
                    </a:lnR>
                    <a:lnT>
                      <a:noFill/>
                    </a:lnT>
                    <a:lnB>
                      <a:noFill/>
                    </a:lnB>
                  </a:tcPr>
                </a:tc>
                <a:tc>
                  <a:txBody>
                    <a:bodyPr/>
                    <a:lstStyle/>
                    <a:p>
                      <a:r>
                        <a:rPr lang="en-US"/>
                        <a:t>Sub cheie, evidență strictă</a:t>
                      </a:r>
                    </a:p>
                  </a:txBody>
                  <a:tcPr anchor="ctr">
                    <a:lnL>
                      <a:noFill/>
                    </a:lnL>
                    <a:lnR>
                      <a:noFill/>
                    </a:lnR>
                    <a:lnT>
                      <a:noFill/>
                    </a:lnT>
                    <a:lnB>
                      <a:noFill/>
                    </a:lnB>
                  </a:tcPr>
                </a:tc>
                <a:extLst>
                  <a:ext uri="{0D108BD9-81ED-4DB2-BD59-A6C34878D82A}">
                    <a16:rowId xmlns:a16="http://schemas.microsoft.com/office/drawing/2014/main" val="3856953153"/>
                  </a:ext>
                </a:extLst>
              </a:tr>
              <a:tr h="0">
                <a:tc>
                  <a:txBody>
                    <a:bodyPr/>
                    <a:lstStyle/>
                    <a:p>
                      <a:r>
                        <a:rPr lang="en-US" b="1"/>
                        <a:t>Separanda</a:t>
                      </a:r>
                      <a:endParaRPr lang="en-US"/>
                    </a:p>
                  </a:txBody>
                  <a:tcPr anchor="ctr">
                    <a:lnL>
                      <a:noFill/>
                    </a:lnL>
                    <a:lnR>
                      <a:noFill/>
                    </a:lnR>
                    <a:lnT>
                      <a:noFill/>
                    </a:lnT>
                    <a:lnB>
                      <a:noFill/>
                    </a:lnB>
                  </a:tcPr>
                </a:tc>
                <a:tc>
                  <a:txBody>
                    <a:bodyPr/>
                    <a:lstStyle/>
                    <a:p>
                      <a:r>
                        <a:rPr lang="en-US"/>
                        <a:t>Activitate farmacologică intensă</a:t>
                      </a:r>
                    </a:p>
                  </a:txBody>
                  <a:tcPr anchor="ctr">
                    <a:lnL>
                      <a:noFill/>
                    </a:lnL>
                    <a:lnR>
                      <a:noFill/>
                    </a:lnR>
                    <a:lnT>
                      <a:noFill/>
                    </a:lnT>
                    <a:lnB>
                      <a:noFill/>
                    </a:lnB>
                  </a:tcPr>
                </a:tc>
                <a:tc>
                  <a:txBody>
                    <a:bodyPr/>
                    <a:lstStyle/>
                    <a:p>
                      <a:r>
                        <a:rPr lang="en-US"/>
                        <a:t>Mediu–mare</a:t>
                      </a:r>
                    </a:p>
                  </a:txBody>
                  <a:tcPr anchor="ctr">
                    <a:lnL>
                      <a:noFill/>
                    </a:lnL>
                    <a:lnR>
                      <a:noFill/>
                    </a:lnR>
                    <a:lnT>
                      <a:noFill/>
                    </a:lnT>
                    <a:lnB>
                      <a:noFill/>
                    </a:lnB>
                  </a:tcPr>
                </a:tc>
                <a:tc>
                  <a:txBody>
                    <a:bodyPr/>
                    <a:lstStyle/>
                    <a:p>
                      <a:r>
                        <a:rPr lang="en-US"/>
                        <a:t>Separat, controlat</a:t>
                      </a:r>
                    </a:p>
                  </a:txBody>
                  <a:tcPr anchor="ctr">
                    <a:lnL>
                      <a:noFill/>
                    </a:lnL>
                    <a:lnR>
                      <a:noFill/>
                    </a:lnR>
                    <a:lnT>
                      <a:noFill/>
                    </a:lnT>
                    <a:lnB>
                      <a:noFill/>
                    </a:lnB>
                  </a:tcPr>
                </a:tc>
                <a:extLst>
                  <a:ext uri="{0D108BD9-81ED-4DB2-BD59-A6C34878D82A}">
                    <a16:rowId xmlns:a16="http://schemas.microsoft.com/office/drawing/2014/main" val="2315357079"/>
                  </a:ext>
                </a:extLst>
              </a:tr>
              <a:tr h="0">
                <a:tc>
                  <a:txBody>
                    <a:bodyPr/>
                    <a:lstStyle/>
                    <a:p>
                      <a:r>
                        <a:rPr lang="en-US" b="1"/>
                        <a:t>Anodine</a:t>
                      </a:r>
                      <a:endParaRPr lang="en-US"/>
                    </a:p>
                  </a:txBody>
                  <a:tcPr anchor="ctr">
                    <a:lnL>
                      <a:noFill/>
                    </a:lnL>
                    <a:lnR>
                      <a:noFill/>
                    </a:lnR>
                    <a:lnT>
                      <a:noFill/>
                    </a:lnT>
                    <a:lnB>
                      <a:noFill/>
                    </a:lnB>
                  </a:tcPr>
                </a:tc>
                <a:tc>
                  <a:txBody>
                    <a:bodyPr/>
                    <a:lstStyle/>
                    <a:p>
                      <a:r>
                        <a:rPr lang="en-US"/>
                        <a:t>Toxicitate redusă</a:t>
                      </a:r>
                    </a:p>
                  </a:txBody>
                  <a:tcPr anchor="ctr">
                    <a:lnL>
                      <a:noFill/>
                    </a:lnL>
                    <a:lnR>
                      <a:noFill/>
                    </a:lnR>
                    <a:lnT>
                      <a:noFill/>
                    </a:lnT>
                    <a:lnB>
                      <a:noFill/>
                    </a:lnB>
                  </a:tcPr>
                </a:tc>
                <a:tc>
                  <a:txBody>
                    <a:bodyPr/>
                    <a:lstStyle/>
                    <a:p>
                      <a:r>
                        <a:rPr lang="en-US"/>
                        <a:t>Mic</a:t>
                      </a:r>
                    </a:p>
                  </a:txBody>
                  <a:tcPr anchor="ctr">
                    <a:lnL>
                      <a:noFill/>
                    </a:lnL>
                    <a:lnR>
                      <a:noFill/>
                    </a:lnR>
                    <a:lnT>
                      <a:noFill/>
                    </a:lnT>
                    <a:lnB>
                      <a:noFill/>
                    </a:lnB>
                  </a:tcPr>
                </a:tc>
                <a:tc>
                  <a:txBody>
                    <a:bodyPr/>
                    <a:lstStyle/>
                    <a:p>
                      <a:r>
                        <a:rPr lang="en-US" dirty="0" err="1"/>
                        <a:t>Regim</a:t>
                      </a:r>
                      <a:r>
                        <a:rPr lang="en-US" dirty="0"/>
                        <a:t> </a:t>
                      </a:r>
                      <a:r>
                        <a:rPr lang="en-US" dirty="0" err="1"/>
                        <a:t>obișnuit</a:t>
                      </a:r>
                      <a:endParaRPr lang="en-US" dirty="0"/>
                    </a:p>
                  </a:txBody>
                  <a:tcPr anchor="ctr">
                    <a:lnL>
                      <a:noFill/>
                    </a:lnL>
                    <a:lnR>
                      <a:noFill/>
                    </a:lnR>
                    <a:lnT>
                      <a:noFill/>
                    </a:lnT>
                    <a:lnB>
                      <a:noFill/>
                    </a:lnB>
                  </a:tcPr>
                </a:tc>
                <a:extLst>
                  <a:ext uri="{0D108BD9-81ED-4DB2-BD59-A6C34878D82A}">
                    <a16:rowId xmlns:a16="http://schemas.microsoft.com/office/drawing/2014/main" val="1192305449"/>
                  </a:ext>
                </a:extLst>
              </a:tr>
            </a:tbl>
          </a:graphicData>
        </a:graphic>
      </p:graphicFrame>
      <p:sp>
        <p:nvSpPr>
          <p:cNvPr id="5" name="Нижний колонтитул 4"/>
          <p:cNvSpPr>
            <a:spLocks noGrp="1"/>
          </p:cNvSpPr>
          <p:nvPr>
            <p:ph type="ftr" sz="quarter" idx="11"/>
          </p:nvPr>
        </p:nvSpPr>
        <p:spPr/>
        <p:txBody>
          <a:bodyPr/>
          <a:lstStyle/>
          <a:p>
            <a:r>
              <a:rPr lang="ru-RU" smtClean="0"/>
              <a:t>/46</a:t>
            </a:r>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9</a:t>
            </a:fld>
            <a:endParaRPr lang="ru-RU"/>
          </a:p>
        </p:txBody>
      </p:sp>
      <p:sp>
        <p:nvSpPr>
          <p:cNvPr id="7" name="Rectangle 1"/>
          <p:cNvSpPr>
            <a:spLocks noChangeArrowheads="1"/>
          </p:cNvSpPr>
          <p:nvPr/>
        </p:nvSpPr>
        <p:spPr bwMode="auto">
          <a:xfrm>
            <a:off x="2915816" y="1274857"/>
            <a:ext cx="266290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1" i="0" u="none" strike="noStrike" cap="none" normalizeH="0" baseline="0" dirty="0" err="1" smtClean="0">
                <a:ln>
                  <a:noFill/>
                </a:ln>
                <a:solidFill>
                  <a:srgbClr val="0033CC"/>
                </a:solidFill>
                <a:effectLst/>
                <a:latin typeface="Arial" panose="020B0604020202020204" pitchFamily="34" charset="0"/>
              </a:rPr>
              <a:t>Sinteză</a:t>
            </a:r>
            <a:r>
              <a:rPr kumimoji="0" lang="ru-RU" altLang="ru-RU" sz="2000" b="1" i="0" u="none" strike="noStrike" cap="none" normalizeH="0" baseline="0" dirty="0" smtClean="0">
                <a:ln>
                  <a:noFill/>
                </a:ln>
                <a:solidFill>
                  <a:srgbClr val="0033CC"/>
                </a:solidFill>
                <a:effectLst/>
                <a:latin typeface="Arial" panose="020B0604020202020204" pitchFamily="34" charset="0"/>
              </a:rPr>
              <a:t> </a:t>
            </a:r>
            <a:r>
              <a:rPr kumimoji="0" lang="ru-RU" altLang="ru-RU" sz="2000" b="1" i="0" u="none" strike="noStrike" cap="none" normalizeH="0" baseline="0" dirty="0" err="1" smtClean="0">
                <a:ln>
                  <a:noFill/>
                </a:ln>
                <a:solidFill>
                  <a:srgbClr val="0033CC"/>
                </a:solidFill>
                <a:effectLst/>
                <a:latin typeface="Arial" panose="020B0604020202020204" pitchFamily="34" charset="0"/>
              </a:rPr>
              <a:t>comparativă</a:t>
            </a:r>
            <a:endParaRPr kumimoji="0" lang="ru-RU" altLang="ru-RU" sz="2000" b="1" i="0" u="none" strike="noStrike" cap="none" normalizeH="0" baseline="0" dirty="0" smtClean="0">
              <a:ln>
                <a:noFill/>
              </a:ln>
              <a:solidFill>
                <a:srgbClr val="0033CC"/>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000" b="0" i="0" u="none" strike="noStrike" cap="none" normalizeH="0" baseline="0" dirty="0" smtClean="0">
              <a:ln>
                <a:noFill/>
              </a:ln>
              <a:solidFill>
                <a:srgbClr val="0033CC"/>
              </a:solidFill>
              <a:effectLst/>
              <a:latin typeface="Arial" panose="020B0604020202020204" pitchFamily="34" charset="0"/>
            </a:endParaRPr>
          </a:p>
        </p:txBody>
      </p:sp>
    </p:spTree>
    <p:extLst>
      <p:ext uri="{BB962C8B-B14F-4D97-AF65-F5344CB8AC3E}">
        <p14:creationId xmlns:p14="http://schemas.microsoft.com/office/powerpoint/2010/main" val="28507013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1904</TotalTime>
  <Words>4027</Words>
  <Application>Microsoft Office PowerPoint</Application>
  <PresentationFormat>Экран (4:3)</PresentationFormat>
  <Paragraphs>628</Paragraphs>
  <Slides>53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53</vt:i4>
      </vt:variant>
    </vt:vector>
  </HeadingPairs>
  <TitlesOfParts>
    <vt:vector size="58" baseType="lpstr">
      <vt:lpstr>Arial</vt:lpstr>
      <vt:lpstr>Calibri</vt:lpstr>
      <vt:lpstr>Tahoma</vt:lpstr>
      <vt:lpstr>Times New Roman</vt:lpstr>
      <vt:lpstr>Тема Office</vt:lpstr>
      <vt:lpstr> Tema nr. 2. Terminologia farmaceutică:  concepte de bază şi lexic de uz </vt:lpstr>
      <vt:lpstr> 1. Remedii, medicamente, forme terapeutice </vt:lpstr>
      <vt:lpstr>Terminologie </vt:lpstr>
      <vt:lpstr> Caracteristica remediului medicamentos </vt:lpstr>
      <vt:lpstr>Care este criteriu de clasificare a medicamentelor în grupe venena, separanda, anodine</vt:lpstr>
      <vt:lpstr>Care este criteriu de clasificare a medicamentelor în grupe venena, separanda, anodine</vt:lpstr>
      <vt:lpstr>Care este criteriu de clasificare a medicamentelor în grupe venena, separanda, anodine</vt:lpstr>
      <vt:lpstr>Care este criteriu de clasificare a medicamentelor în grupe venena, separanda, anodine</vt:lpstr>
      <vt:lpstr>Care este criteriu de clasificare a medicamentelor în grupe venena, separanda, anodine</vt:lpstr>
      <vt:lpstr>Care este criteriu de clasificare a medicamentelor în grupe venena, separanda, anodine</vt:lpstr>
      <vt:lpstr>Care este criteriu de clasificare a medicamentelor în grupe venena, separanda, anodine</vt:lpstr>
      <vt:lpstr>Terminologie </vt:lpstr>
      <vt:lpstr>Terminologie </vt:lpstr>
      <vt:lpstr>Relații de bază dintre termeni în tehnologia medicamentelor</vt:lpstr>
      <vt:lpstr>Schema relaţiilor reciproce ale termenilor farmaceutici</vt:lpstr>
      <vt:lpstr> Ciclul complet de elaborare a formelor medicamentoase finite include următoarele 5 etape principale: </vt:lpstr>
      <vt:lpstr>Презентация PowerPoint</vt:lpstr>
      <vt:lpstr>Materiile prime folosite în producerea medicamentelor se împart în 3 categorii</vt:lpstr>
      <vt:lpstr>Toate etapele, faze de elaborare a medicamentului se numesc  operaţiile farmaceutice (OF). </vt:lpstr>
      <vt:lpstr>Презентация PowerPoint</vt:lpstr>
      <vt:lpstr>Презентация PowerPoint</vt:lpstr>
      <vt:lpstr>Презентация PowerPoint</vt:lpstr>
      <vt:lpstr> 2. În funcție de calea de administrare: </vt:lpstr>
      <vt:lpstr> 3. În funcție de starea de agregare: </vt:lpstr>
      <vt:lpstr>Solide: </vt:lpstr>
      <vt:lpstr>Clasificarea pulberilor</vt:lpstr>
      <vt:lpstr>Solide: </vt:lpstr>
      <vt:lpstr>Solide </vt:lpstr>
      <vt:lpstr>Comprimate </vt:lpstr>
      <vt:lpstr> Alte forme solide:  </vt:lpstr>
      <vt:lpstr> Forme farmaceutice semisolide: </vt:lpstr>
      <vt:lpstr> Forme farmaceutice semisolide: </vt:lpstr>
      <vt:lpstr>Forme farmaceutice lichide:</vt:lpstr>
      <vt:lpstr>Презентация PowerPoint</vt:lpstr>
      <vt:lpstr> DENUMIRI ŞI CLASIFICĂRI DE MEDICAMENTE </vt:lpstr>
      <vt:lpstr> </vt:lpstr>
      <vt:lpstr>Sarcina nr. 6</vt:lpstr>
      <vt:lpstr>2. Сlasificarea ATC a medicamentelor, aprobată de OMS </vt:lpstr>
      <vt:lpstr>Cele 14 grupe de la nivelul I cuprind medicamente pentru: </vt:lpstr>
      <vt:lpstr>Cele 14 grupe de la nivelul I cuprind medicamente pentru: </vt:lpstr>
      <vt:lpstr>Cele 14 grupe de la nivelul I cuprind medicamente pentru: </vt:lpstr>
      <vt:lpstr>Cele 14 grupe de la nivelul I cuprind medicamente pentru: </vt:lpstr>
      <vt:lpstr> Exemplu: </vt:lpstr>
      <vt:lpstr>Cele 14 grupe de la nivelul I cuprind medicamente pentru: </vt:lpstr>
      <vt:lpstr>Cele 14 grupe de la nivelul I cuprind medicamente pentru: </vt:lpstr>
      <vt:lpstr>Sarcina nr. 7</vt:lpstr>
      <vt:lpstr>3. Procesele și aparatele principale în industria farmaceutică. Regulamentul industrial </vt:lpstr>
      <vt:lpstr>Презентация PowerPoint</vt:lpstr>
      <vt:lpstr>Презентация PowerPoint</vt:lpstr>
      <vt:lpstr> Regulamentul industrial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nr. 2. Terminologia farmaceutică:  concepte de bază şi lexic de uz</dc:title>
  <dc:creator>User</dc:creator>
  <cp:lastModifiedBy>Admin</cp:lastModifiedBy>
  <cp:revision>70</cp:revision>
  <cp:lastPrinted>2018-09-18T12:26:58Z</cp:lastPrinted>
  <dcterms:modified xsi:type="dcterms:W3CDTF">2026-02-10T08:00:08Z</dcterms:modified>
</cp:coreProperties>
</file>