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7.webp" ContentType="image/webp"/>
  <Override PartName="/ppt/media/image43.webp" ContentType="image/webp"/>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4"/>
  </p:notesMasterIdLst>
  <p:sldIdLst>
    <p:sldId id="256" r:id="rId3"/>
    <p:sldId id="257" r:id="rId5"/>
    <p:sldId id="258"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295" r:id="rId30"/>
    <p:sldId id="296" r:id="rId31"/>
    <p:sldId id="297" r:id="rId32"/>
    <p:sldId id="298" r:id="rId33"/>
    <p:sldId id="299" r:id="rId34"/>
    <p:sldId id="300" r:id="rId35"/>
    <p:sldId id="301" r:id="rId36"/>
  </p:sldIdLst>
  <p:sldSz cx="9144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pos="2816" userDrawn="1">
          <p15:clr>
            <a:srgbClr val="A4A3A4"/>
          </p15:clr>
        </p15:guide>
        <p15:guide id="2" orient="horz" pos="212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78A6BD1-E20C-471F-95EA-FB9FE601932A}" styleName="Table_0">
    <a:wholeTbl>
      <a:tcTxStyle>
        <a:font>
          <a:latin typeface="Arial"/>
          <a:ea typeface="Arial"/>
          <a:cs typeface="Arial"/>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showGuides="1">
      <p:cViewPr varScale="1">
        <p:scale>
          <a:sx n="100" d="100"/>
          <a:sy n="100" d="100"/>
        </p:scale>
        <p:origin x="0" y="0"/>
      </p:cViewPr>
      <p:guideLst>
        <p:guide pos="2816"/>
        <p:guide orient="horz" pos="2121"/>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2" name="Shape 2"/>
        <p:cNvGrpSpPr/>
        <p:nvPr/>
      </p:nvGrpSpPr>
      <p:grpSpPr>
        <a:xfrm>
          <a:off x="0" y="0"/>
          <a:ext cx="0" cy="0"/>
          <a:chOff x="0" y="0"/>
          <a:chExt cx="0" cy="0"/>
        </a:xfrm>
      </p:grpSpPr>
      <p:sp>
        <p:nvSpPr>
          <p:cNvPr id="3" name="Google Shape;3;n"/>
          <p:cNvSpPr txBox="1"/>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4" name="Google Shape;4;n"/>
          <p:cNvSpPr txBox="1"/>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5" name="Google Shape;5;n"/>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7" name="Google Shape;7;n"/>
          <p:cNvSpPr txBox="1"/>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8" name="Google Shape;8;n"/>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panose="020B0604020202020204"/>
              <a:buNone/>
            </a:pPr>
            <a:fld id="{00000000-1234-1234-1234-123412341234}" type="slidenum">
              <a:rPr lang="en-US" sz="1200" b="0" i="0" u="none" strike="noStrike" cap="none">
                <a:solidFill>
                  <a:schemeClr val="dk1"/>
                </a:solidFill>
                <a:latin typeface="Calibri" panose="020F0502020204030204"/>
                <a:ea typeface="Calibri" panose="020F0502020204030204"/>
                <a:cs typeface="Calibri" panose="020F0502020204030204"/>
                <a:sym typeface="Calibri" panose="020F0502020204030204"/>
              </a:rPr>
            </a:fld>
            <a:endParaRPr sz="1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84" name="Shape 84"/>
        <p:cNvGrpSpPr/>
        <p:nvPr/>
      </p:nvGrpSpPr>
      <p:grpSpPr>
        <a:xfrm>
          <a:off x="0" y="0"/>
          <a:ext cx="0" cy="0"/>
          <a:chOff x="0" y="0"/>
          <a:chExt cx="0" cy="0"/>
        </a:xfrm>
      </p:grpSpPr>
      <p:sp>
        <p:nvSpPr>
          <p:cNvPr id="85" name="Google Shape;85;p1: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86" name="Google Shape;86;p1:notes"/>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97" name="Shape 97"/>
        <p:cNvGrpSpPr/>
        <p:nvPr/>
      </p:nvGrpSpPr>
      <p:grpSpPr>
        <a:xfrm>
          <a:off x="0" y="0"/>
          <a:ext cx="0" cy="0"/>
          <a:chOff x="0" y="0"/>
          <a:chExt cx="0" cy="0"/>
        </a:xfrm>
      </p:grpSpPr>
      <p:sp>
        <p:nvSpPr>
          <p:cNvPr id="98" name="Google Shape;98;p2: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99" name="Google Shape;99;p2:notes"/>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02" name="Shape 102"/>
        <p:cNvGrpSpPr/>
        <p:nvPr/>
      </p:nvGrpSpPr>
      <p:grpSpPr>
        <a:xfrm>
          <a:off x="0" y="0"/>
          <a:ext cx="0" cy="0"/>
          <a:chOff x="0" y="0"/>
          <a:chExt cx="0" cy="0"/>
        </a:xfrm>
      </p:grpSpPr>
      <p:sp>
        <p:nvSpPr>
          <p:cNvPr id="103" name="Google Shape;103;p3:notes"/>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a:t>Unity este un motor de jocuri puternic, multiplatformă, folosit de dezvoltatori pentru a crea totul, de la jocuri mobile până la experiențe imersive de realitate virtuală. Suportă dezvoltarea atât 2D, cât și 3D și este apreciat în special pentru ușurința în utilizare și flexibilitate. Indiferent dacă dezvolți un joc simplu de puzzle sau o aplicație complexă AR, Unity oferă uneltele necesare.</a:t>
            </a:r>
            <a:endParaRPr sz="1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5" name="Google Shape;105;p3: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5" name="Shape 15"/>
        <p:cNvGrpSpPr/>
        <p:nvPr/>
      </p:nvGrpSpPr>
      <p:grpSpPr>
        <a:xfrm>
          <a:off x="0" y="0"/>
          <a:ext cx="0" cy="0"/>
          <a:chOff x="0" y="0"/>
          <a:chExt cx="0" cy="0"/>
        </a:xfrm>
      </p:grpSpPr>
      <p:sp>
        <p:nvSpPr>
          <p:cNvPr id="16" name="Google Shape;16;p18"/>
          <p:cNvSpPr txBox="1"/>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8"/>
          <p:cNvSpPr txBox="1"/>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8"/>
          <p:cNvSpPr txBox="1"/>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8"/>
          <p:cNvSpPr txBox="1"/>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8"/>
          <p:cNvSpPr txBox="1"/>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matchingName="Title and Vertical Text">
  <p:cSld name="VERTICAL_TEXT">
    <p:spTree>
      <p:nvGrpSpPr>
        <p:cNvPr id="72" name="Shape 72"/>
        <p:cNvGrpSpPr/>
        <p:nvPr/>
      </p:nvGrpSpPr>
      <p:grpSpPr>
        <a:xfrm>
          <a:off x="0" y="0"/>
          <a:ext cx="0" cy="0"/>
          <a:chOff x="0" y="0"/>
          <a:chExt cx="0" cy="0"/>
        </a:xfrm>
      </p:grpSpPr>
      <p:sp>
        <p:nvSpPr>
          <p:cNvPr id="73" name="Google Shape;73;p27"/>
          <p:cNvSpPr txBox="1"/>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7"/>
          <p:cNvSpPr txBox="1"/>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75" name="Google Shape;75;p27"/>
          <p:cNvSpPr txBox="1"/>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7"/>
          <p:cNvSpPr txBox="1"/>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7"/>
          <p:cNvSpPr txBox="1"/>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_TITLE_AND_VERTICAL_TEXT">
    <p:spTree>
      <p:nvGrpSpPr>
        <p:cNvPr id="78" name="Shape 78"/>
        <p:cNvGrpSpPr/>
        <p:nvPr/>
      </p:nvGrpSpPr>
      <p:grpSpPr>
        <a:xfrm>
          <a:off x="0" y="0"/>
          <a:ext cx="0" cy="0"/>
          <a:chOff x="0" y="0"/>
          <a:chExt cx="0" cy="0"/>
        </a:xfrm>
      </p:grpSpPr>
      <p:sp>
        <p:nvSpPr>
          <p:cNvPr id="79" name="Google Shape;79;p28"/>
          <p:cNvSpPr txBox="1"/>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8"/>
          <p:cNvSpPr txBox="1"/>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81" name="Google Shape;81;p28"/>
          <p:cNvSpPr txBox="1"/>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8"/>
          <p:cNvSpPr txBox="1"/>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8"/>
          <p:cNvSpPr txBox="1"/>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matchingName="Title and Content">
  <p:cSld name="OBJECT">
    <p:spTree>
      <p:nvGrpSpPr>
        <p:cNvPr id="21" name="Shape 21"/>
        <p:cNvGrpSpPr/>
        <p:nvPr/>
      </p:nvGrpSpPr>
      <p:grpSpPr>
        <a:xfrm>
          <a:off x="0" y="0"/>
          <a:ext cx="0" cy="0"/>
          <a:chOff x="0" y="0"/>
          <a:chExt cx="0" cy="0"/>
        </a:xfrm>
      </p:grpSpPr>
      <p:sp>
        <p:nvSpPr>
          <p:cNvPr id="22" name="Google Shape;22;p19"/>
          <p:cNvSpPr txBox="1"/>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9"/>
          <p:cNvSpPr txBox="1"/>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24" name="Google Shape;24;p19"/>
          <p:cNvSpPr txBox="1"/>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9"/>
          <p:cNvSpPr txBox="1"/>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9"/>
          <p:cNvSpPr txBox="1"/>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27" name="Shape 27"/>
        <p:cNvGrpSpPr/>
        <p:nvPr/>
      </p:nvGrpSpPr>
      <p:grpSpPr>
        <a:xfrm>
          <a:off x="0" y="0"/>
          <a:ext cx="0" cy="0"/>
          <a:chOff x="0" y="0"/>
          <a:chExt cx="0" cy="0"/>
        </a:xfrm>
      </p:grpSpPr>
      <p:sp>
        <p:nvSpPr>
          <p:cNvPr id="28" name="Google Shape;28;p20"/>
          <p:cNvSpPr txBox="1"/>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panose="020F0502020204030204"/>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0"/>
          <p:cNvSpPr txBox="1"/>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20"/>
          <p:cNvSpPr txBox="1"/>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0"/>
          <p:cNvSpPr txBox="1"/>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0"/>
          <p:cNvSpPr txBox="1"/>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matchingName="Two Content">
  <p:cSld name="TWO_OBJECTS">
    <p:spTree>
      <p:nvGrpSpPr>
        <p:cNvPr id="33" name="Shape 33"/>
        <p:cNvGrpSpPr/>
        <p:nvPr/>
      </p:nvGrpSpPr>
      <p:grpSpPr>
        <a:xfrm>
          <a:off x="0" y="0"/>
          <a:ext cx="0" cy="0"/>
          <a:chOff x="0" y="0"/>
          <a:chExt cx="0" cy="0"/>
        </a:xfrm>
      </p:grpSpPr>
      <p:sp>
        <p:nvSpPr>
          <p:cNvPr id="34" name="Google Shape;34;p21"/>
          <p:cNvSpPr txBox="1"/>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1"/>
          <p:cNvSpPr txBox="1"/>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6" name="Google Shape;36;p21"/>
          <p:cNvSpPr txBox="1"/>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7" name="Google Shape;37;p21"/>
          <p:cNvSpPr txBox="1"/>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1"/>
          <p:cNvSpPr txBox="1"/>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1"/>
          <p:cNvSpPr txBox="1"/>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matchingName="Comparison">
  <p:cSld name="TWO_OBJECTS_WITH_TEXT">
    <p:spTree>
      <p:nvGrpSpPr>
        <p:cNvPr id="40" name="Shape 40"/>
        <p:cNvGrpSpPr/>
        <p:nvPr/>
      </p:nvGrpSpPr>
      <p:grpSpPr>
        <a:xfrm>
          <a:off x="0" y="0"/>
          <a:ext cx="0" cy="0"/>
          <a:chOff x="0" y="0"/>
          <a:chExt cx="0" cy="0"/>
        </a:xfrm>
      </p:grpSpPr>
      <p:sp>
        <p:nvSpPr>
          <p:cNvPr id="41" name="Google Shape;41;p22"/>
          <p:cNvSpPr txBox="1"/>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2"/>
          <p:cNvSpPr txBox="1"/>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3" name="Google Shape;43;p22"/>
          <p:cNvSpPr txBox="1"/>
          <p:nvPr>
            <p:ph type="body" idx="2"/>
          </p:nvPr>
        </p:nvSpPr>
        <p:spPr>
          <a:xfrm>
            <a:off x="629842" y="2505074"/>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4" name="Google Shape;44;p22"/>
          <p:cNvSpPr txBox="1"/>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5" name="Google Shape;45;p22"/>
          <p:cNvSpPr txBox="1"/>
          <p:nvPr>
            <p:ph type="body" idx="4"/>
          </p:nvPr>
        </p:nvSpPr>
        <p:spPr>
          <a:xfrm>
            <a:off x="4629150" y="2505074"/>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6" name="Google Shape;46;p22"/>
          <p:cNvSpPr txBox="1"/>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2"/>
          <p:cNvSpPr txBox="1"/>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2"/>
          <p:cNvSpPr txBox="1"/>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49" name="Shape 49"/>
        <p:cNvGrpSpPr/>
        <p:nvPr/>
      </p:nvGrpSpPr>
      <p:grpSpPr>
        <a:xfrm>
          <a:off x="0" y="0"/>
          <a:ext cx="0" cy="0"/>
          <a:chOff x="0" y="0"/>
          <a:chExt cx="0" cy="0"/>
        </a:xfrm>
      </p:grpSpPr>
      <p:sp>
        <p:nvSpPr>
          <p:cNvPr id="50" name="Google Shape;50;p23"/>
          <p:cNvSpPr txBox="1"/>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3"/>
          <p:cNvSpPr txBox="1"/>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3"/>
          <p:cNvSpPr txBox="1"/>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3"/>
          <p:cNvSpPr txBox="1"/>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54" name="Shape 54"/>
        <p:cNvGrpSpPr/>
        <p:nvPr/>
      </p:nvGrpSpPr>
      <p:grpSpPr>
        <a:xfrm>
          <a:off x="0" y="0"/>
          <a:ext cx="0" cy="0"/>
          <a:chOff x="0" y="0"/>
          <a:chExt cx="0" cy="0"/>
        </a:xfrm>
      </p:grpSpPr>
      <p:sp>
        <p:nvSpPr>
          <p:cNvPr id="55" name="Google Shape;55;p24"/>
          <p:cNvSpPr txBox="1"/>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4"/>
          <p:cNvSpPr txBox="1"/>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4"/>
          <p:cNvSpPr txBox="1"/>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matchingName="Content with Caption">
  <p:cSld name="OBJECT_WITH_CAPTION_TEXT">
    <p:spTree>
      <p:nvGrpSpPr>
        <p:cNvPr id="58" name="Shape 58"/>
        <p:cNvGrpSpPr/>
        <p:nvPr/>
      </p:nvGrpSpPr>
      <p:grpSpPr>
        <a:xfrm>
          <a:off x="0" y="0"/>
          <a:ext cx="0" cy="0"/>
          <a:chOff x="0" y="0"/>
          <a:chExt cx="0" cy="0"/>
        </a:xfrm>
      </p:grpSpPr>
      <p:sp>
        <p:nvSpPr>
          <p:cNvPr id="59" name="Google Shape;59;p25"/>
          <p:cNvSpPr txBox="1"/>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5"/>
          <p:cNvSpPr txBox="1"/>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p:txBody>
      </p:sp>
      <p:sp>
        <p:nvSpPr>
          <p:cNvPr id="61" name="Google Shape;61;p25"/>
          <p:cNvSpPr txBox="1"/>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62" name="Google Shape;62;p25"/>
          <p:cNvSpPr txBox="1"/>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5"/>
          <p:cNvSpPr txBox="1"/>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5"/>
          <p:cNvSpPr txBox="1"/>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matchingName="Picture with Caption">
  <p:cSld name="PICTURE_WITH_CAPTION_TEXT">
    <p:spTree>
      <p:nvGrpSpPr>
        <p:cNvPr id="65" name="Shape 65"/>
        <p:cNvGrpSpPr/>
        <p:nvPr/>
      </p:nvGrpSpPr>
      <p:grpSpPr>
        <a:xfrm>
          <a:off x="0" y="0"/>
          <a:ext cx="0" cy="0"/>
          <a:chOff x="0" y="0"/>
          <a:chExt cx="0" cy="0"/>
        </a:xfrm>
      </p:grpSpPr>
      <p:sp>
        <p:nvSpPr>
          <p:cNvPr id="66" name="Google Shape;66;p26"/>
          <p:cNvSpPr txBox="1"/>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6"/>
          <p:cNvSpPr/>
          <p:nvPr>
            <p:ph type="pic" idx="2"/>
          </p:nvPr>
        </p:nvSpPr>
        <p:spPr>
          <a:xfrm>
            <a:off x="3887391" y="987426"/>
            <a:ext cx="4629150" cy="4873625"/>
          </a:xfrm>
          <a:prstGeom prst="rect">
            <a:avLst/>
          </a:prstGeom>
          <a:noFill/>
          <a:ln>
            <a:noFill/>
          </a:ln>
        </p:spPr>
      </p:sp>
      <p:sp>
        <p:nvSpPr>
          <p:cNvPr id="68" name="Google Shape;68;p26"/>
          <p:cNvSpPr txBox="1"/>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69" name="Google Shape;69;p26"/>
          <p:cNvSpPr txBox="1"/>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6"/>
          <p:cNvSpPr txBox="1"/>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6"/>
          <p:cNvSpPr txBox="1"/>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9" name="Shape 9"/>
        <p:cNvGrpSpPr/>
        <p:nvPr/>
      </p:nvGrpSpPr>
      <p:grpSpPr>
        <a:xfrm>
          <a:off x="0" y="0"/>
          <a:ext cx="0" cy="0"/>
          <a:chOff x="0" y="0"/>
          <a:chExt cx="0" cy="0"/>
        </a:xfrm>
      </p:grpSpPr>
      <p:sp>
        <p:nvSpPr>
          <p:cNvPr id="10" name="Google Shape;10;p17"/>
          <p:cNvSpPr txBox="1"/>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11" name="Google Shape;11;p17"/>
          <p:cNvSpPr txBox="1"/>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2" name="Google Shape;12;p17"/>
          <p:cNvSpPr txBox="1"/>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3" name="Google Shape;13;p17"/>
          <p:cNvSpPr txBox="1"/>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4" name="Google Shape;14;p17"/>
          <p:cNvSpPr txBox="1"/>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4.jpe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9.png"/><Relationship Id="rId3" Type="http://schemas.openxmlformats.org/officeDocument/2006/relationships/image" Target="../media/image18.jpeg"/><Relationship Id="rId2" Type="http://schemas.openxmlformats.org/officeDocument/2006/relationships/image" Target="../media/image17.webp"/><Relationship Id="rId1"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jpeg"/><Relationship Id="rId1"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image" Target="../media/image27.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jpeg"/><Relationship Id="rId1" Type="http://schemas.openxmlformats.org/officeDocument/2006/relationships/image" Target="../media/image32.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jpeg"/><Relationship Id="rId1"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0.jpeg"/><Relationship Id="rId1" Type="http://schemas.openxmlformats.org/officeDocument/2006/relationships/image" Target="../media/image39.jpe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4.jpeg"/><Relationship Id="rId3" Type="http://schemas.openxmlformats.org/officeDocument/2006/relationships/image" Target="../media/image43.webp"/><Relationship Id="rId2" Type="http://schemas.openxmlformats.org/officeDocument/2006/relationships/image" Target="../media/image42.jpeg"/><Relationship Id="rId1" Type="http://schemas.openxmlformats.org/officeDocument/2006/relationships/image" Target="../media/image41.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87" name="Shape 87"/>
        <p:cNvGrpSpPr/>
        <p:nvPr/>
      </p:nvGrpSpPr>
      <p:grpSpPr>
        <a:xfrm>
          <a:off x="0" y="0"/>
          <a:ext cx="0" cy="0"/>
          <a:chOff x="0" y="0"/>
          <a:chExt cx="0" cy="0"/>
        </a:xfrm>
      </p:grpSpPr>
      <p:sp>
        <p:nvSpPr>
          <p:cNvPr id="88" name="Google Shape;88;p1"/>
          <p:cNvSpPr txBox="1"/>
          <p:nvPr>
            <p:ph type="subTitle" idx="1"/>
          </p:nvPr>
        </p:nvSpPr>
        <p:spPr>
          <a:xfrm>
            <a:off x="1022235" y="1306329"/>
            <a:ext cx="6858000" cy="47270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2F5496"/>
              </a:buClr>
              <a:buSzPts val="2400"/>
              <a:buNone/>
            </a:pPr>
            <a:r>
              <a:rPr lang="en-US" b="1">
                <a:solidFill>
                  <a:srgbClr val="2F5496"/>
                </a:solidFill>
              </a:rPr>
              <a:t>NUMELE PROGRAMULUI</a:t>
            </a:r>
            <a:endParaRPr b="1">
              <a:solidFill>
                <a:srgbClr val="2F5496"/>
              </a:solidFill>
            </a:endParaRPr>
          </a:p>
        </p:txBody>
      </p:sp>
      <p:pic>
        <p:nvPicPr>
          <p:cNvPr id="89" name="Google Shape;89;p1"/>
          <p:cNvPicPr preferRelativeResize="0"/>
          <p:nvPr/>
        </p:nvPicPr>
        <p:blipFill rotWithShape="1">
          <a:blip r:embed="rId1"/>
          <a:srcRect/>
          <a:stretch>
            <a:fillRect/>
          </a:stretch>
        </p:blipFill>
        <p:spPr>
          <a:xfrm>
            <a:off x="7819052" y="-2980"/>
            <a:ext cx="1324947" cy="633134"/>
          </a:xfrm>
          <a:prstGeom prst="rect">
            <a:avLst/>
          </a:prstGeom>
          <a:noFill/>
          <a:ln>
            <a:noFill/>
          </a:ln>
        </p:spPr>
      </p:pic>
      <p:pic>
        <p:nvPicPr>
          <p:cNvPr id="90" name="Google Shape;90;p1"/>
          <p:cNvPicPr preferRelativeResize="0"/>
          <p:nvPr/>
        </p:nvPicPr>
        <p:blipFill rotWithShape="1">
          <a:blip r:embed="rId2"/>
          <a:srcRect/>
          <a:stretch>
            <a:fillRect/>
          </a:stretch>
        </p:blipFill>
        <p:spPr>
          <a:xfrm>
            <a:off x="0" y="0"/>
            <a:ext cx="2044471" cy="728252"/>
          </a:xfrm>
          <a:prstGeom prst="rect">
            <a:avLst/>
          </a:prstGeom>
          <a:noFill/>
          <a:ln>
            <a:noFill/>
          </a:ln>
        </p:spPr>
      </p:pic>
      <p:sp>
        <p:nvSpPr>
          <p:cNvPr id="91" name="Google Shape;91;p1"/>
          <p:cNvSpPr txBox="1"/>
          <p:nvPr>
            <p:ph type="ftr" idx="11"/>
          </p:nvPr>
        </p:nvSpPr>
        <p:spPr>
          <a:xfrm>
            <a:off x="2107066" y="6376950"/>
            <a:ext cx="5102679" cy="36933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2F5496"/>
              </a:buClr>
              <a:buSzPts val="900"/>
              <a:buFont typeface="Arial" panose="020B0604020202020204"/>
              <a:buNone/>
            </a:pPr>
            <a:r>
              <a:rPr lang="en-US" sz="900" b="0" i="1" u="none" strike="noStrike" cap="none">
                <a:solidFill>
                  <a:srgbClr val="2F5496"/>
                </a:solidFill>
                <a:latin typeface="Arial" panose="020B0604020202020204"/>
                <a:ea typeface="Arial" panose="020B0604020202020204"/>
                <a:cs typeface="Arial" panose="020B0604020202020204"/>
                <a:sym typeface="Arial" panose="020B0604020202020204"/>
              </a:rPr>
              <a:t>This material was developed within the framework of the "Higher Education in Moldova" Project, </a:t>
            </a:r>
            <a:endParaRPr sz="900" b="0" i="1" u="none" strike="noStrike" cap="none">
              <a:solidFill>
                <a:srgbClr val="2F5496"/>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2F5496"/>
              </a:buClr>
              <a:buSzPts val="900"/>
              <a:buFont typeface="Arial" panose="020B0604020202020204"/>
              <a:buNone/>
            </a:pPr>
            <a:r>
              <a:rPr lang="en-US" sz="900" b="0" i="1" u="none" strike="noStrike" cap="none">
                <a:solidFill>
                  <a:srgbClr val="2F5496"/>
                </a:solidFill>
                <a:latin typeface="Arial" panose="020B0604020202020204"/>
                <a:ea typeface="Arial" panose="020B0604020202020204"/>
                <a:cs typeface="Arial" panose="020B0604020202020204"/>
                <a:sym typeface="Arial" panose="020B0604020202020204"/>
              </a:rPr>
              <a:t>implemented by the Ministry of Education and Research and financed by the World Bank</a:t>
            </a:r>
            <a:endParaRPr sz="900" b="0" i="1" u="none" strike="noStrike" cap="none">
              <a:solidFill>
                <a:srgbClr val="2F5496"/>
              </a:solidFill>
              <a:latin typeface="Arial" panose="020B0604020202020204"/>
              <a:ea typeface="Arial" panose="020B0604020202020204"/>
              <a:cs typeface="Arial" panose="020B0604020202020204"/>
              <a:sym typeface="Arial" panose="020B0604020202020204"/>
            </a:endParaRPr>
          </a:p>
        </p:txBody>
      </p:sp>
      <p:pic>
        <p:nvPicPr>
          <p:cNvPr id="92" name="Google Shape;92;p1"/>
          <p:cNvPicPr preferRelativeResize="0"/>
          <p:nvPr/>
        </p:nvPicPr>
        <p:blipFill rotWithShape="1">
          <a:blip r:embed="rId3"/>
          <a:srcRect/>
          <a:stretch>
            <a:fillRect/>
          </a:stretch>
        </p:blipFill>
        <p:spPr>
          <a:xfrm>
            <a:off x="3355227" y="21228"/>
            <a:ext cx="364826" cy="630154"/>
          </a:xfrm>
          <a:prstGeom prst="rect">
            <a:avLst/>
          </a:prstGeom>
          <a:noFill/>
          <a:ln>
            <a:noFill/>
          </a:ln>
        </p:spPr>
      </p:pic>
      <p:sp>
        <p:nvSpPr>
          <p:cNvPr id="93" name="Google Shape;93;p1"/>
          <p:cNvSpPr txBox="1"/>
          <p:nvPr/>
        </p:nvSpPr>
        <p:spPr>
          <a:xfrm>
            <a:off x="1042451" y="3083499"/>
            <a:ext cx="6858000" cy="567250"/>
          </a:xfrm>
          <a:prstGeom prst="rect">
            <a:avLst/>
          </a:pr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000"/>
              <a:buFont typeface="Arial" panose="020B0604020202020204"/>
              <a:buNone/>
            </a:pPr>
            <a:r>
              <a:rPr lang="en-US" sz="2000" b="0" i="1" u="none" strike="noStrike" cap="none">
                <a:solidFill>
                  <a:schemeClr val="dk1"/>
                </a:solidFill>
                <a:latin typeface="Calibri" panose="020F0502020204030204"/>
                <a:ea typeface="Calibri" panose="020F0502020204030204"/>
                <a:cs typeface="Calibri" panose="020F0502020204030204"/>
                <a:sym typeface="Calibri" panose="020F0502020204030204"/>
              </a:rPr>
              <a:t>1.</a:t>
            </a:r>
            <a:r>
              <a:rPr lang="en-US" altLang="en-US" sz="2000" b="0" i="1" u="none" strike="noStrike" cap="none">
                <a:solidFill>
                  <a:schemeClr val="dk1"/>
                </a:solidFill>
                <a:latin typeface="Calibri" panose="020F0502020204030204"/>
                <a:ea typeface="Calibri" panose="020F0502020204030204"/>
                <a:cs typeface="Calibri" panose="020F0502020204030204"/>
                <a:sym typeface="Calibri" panose="020F0502020204030204"/>
              </a:rPr>
              <a:t> Introducere în dezvoltarea jocurilor video</a:t>
            </a:r>
            <a:endParaRPr lang="en-US" altLang="en-US" sz="2000" b="0" i="1"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4" name="Google Shape;94;p1"/>
          <p:cNvSpPr txBox="1"/>
          <p:nvPr/>
        </p:nvSpPr>
        <p:spPr>
          <a:xfrm>
            <a:off x="4945223" y="5228067"/>
            <a:ext cx="3155835" cy="567250"/>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r" rtl="0">
              <a:lnSpc>
                <a:spcPct val="90000"/>
              </a:lnSpc>
              <a:spcBef>
                <a:spcPts val="0"/>
              </a:spcBef>
              <a:spcAft>
                <a:spcPts val="0"/>
              </a:spcAft>
              <a:buClr>
                <a:schemeClr val="dk1"/>
              </a:buClr>
              <a:buSzPct val="100000"/>
              <a:buFont typeface="Arial" panose="020B0604020202020204"/>
              <a:buNone/>
            </a:pPr>
            <a:r>
              <a:rPr lang="en-US" sz="1800" b="0" i="1" u="none" strike="noStrike" cap="none">
                <a:solidFill>
                  <a:schemeClr val="dk1"/>
                </a:solidFill>
                <a:latin typeface="Calibri" panose="020F0502020204030204"/>
                <a:ea typeface="Calibri" panose="020F0502020204030204"/>
                <a:cs typeface="Calibri" panose="020F0502020204030204"/>
                <a:sym typeface="Calibri" panose="020F0502020204030204"/>
              </a:rPr>
              <a:t>© Pugaci Diana</a:t>
            </a:r>
            <a:endParaRPr sz="1800" b="0" i="1"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r" rtl="0">
              <a:lnSpc>
                <a:spcPct val="90000"/>
              </a:lnSpc>
              <a:spcBef>
                <a:spcPts val="1000"/>
              </a:spcBef>
              <a:spcAft>
                <a:spcPts val="0"/>
              </a:spcAft>
              <a:buClr>
                <a:schemeClr val="dk1"/>
              </a:buClr>
              <a:buSzPct val="100000"/>
              <a:buFont typeface="Arial" panose="020B0604020202020204"/>
              <a:buNone/>
            </a:pPr>
            <a:r>
              <a:rPr lang="en-US" sz="1800" b="0" i="1" u="none" strike="noStrike" cap="none">
                <a:solidFill>
                  <a:schemeClr val="dk1"/>
                </a:solidFill>
                <a:latin typeface="Calibri" panose="020F0502020204030204"/>
                <a:ea typeface="Calibri" panose="020F0502020204030204"/>
                <a:cs typeface="Calibri" panose="020F0502020204030204"/>
                <a:sym typeface="Calibri" panose="020F0502020204030204"/>
              </a:rPr>
              <a:t>pugaci.diana@gmail.com</a:t>
            </a:r>
            <a:endParaRPr sz="1800" b="0" i="1"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5" name="Google Shape;95;p1"/>
          <p:cNvSpPr txBox="1"/>
          <p:nvPr/>
        </p:nvSpPr>
        <p:spPr>
          <a:xfrm>
            <a:off x="1042451" y="2093370"/>
            <a:ext cx="6858000" cy="633134"/>
          </a:xfrm>
          <a:prstGeom prst="rect">
            <a:avLst/>
          </a:pr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rmAutofit lnSpcReduction="10000"/>
          </a:bodyPr>
          <a:lstStyle/>
          <a:p>
            <a:pPr marL="0" marR="0" lvl="0" indent="0" algn="ctr" rtl="0">
              <a:lnSpc>
                <a:spcPct val="150000"/>
              </a:lnSpc>
              <a:spcBef>
                <a:spcPts val="0"/>
              </a:spcBef>
              <a:spcAft>
                <a:spcPts val="0"/>
              </a:spcAft>
              <a:buClr>
                <a:schemeClr val="dk1"/>
              </a:buClr>
              <a:buSzPts val="1100"/>
              <a:buFont typeface="Arial" panose="020B0604020202020204"/>
              <a:buNone/>
            </a:pPr>
            <a:r>
              <a:rPr lang="en-US" altLang="en-US" sz="2400" b="1" i="0" u="none" strike="noStrike" cap="none">
                <a:solidFill>
                  <a:schemeClr val="dk1"/>
                </a:solidFill>
                <a:latin typeface="Calibri" panose="020F0502020204030204"/>
                <a:ea typeface="Calibri" panose="020F0502020204030204"/>
                <a:cs typeface="Calibri" panose="020F0502020204030204"/>
                <a:sym typeface="Calibri" panose="020F0502020204030204"/>
              </a:rPr>
              <a:t>Dezvoltarea jocurilor video</a:t>
            </a:r>
            <a:endParaRPr lang="en-US" altLang="en-US" sz="24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96" name="Google Shape;96;p1" descr="Facultatea de Matematică și Informatică"/>
          <p:cNvPicPr preferRelativeResize="0"/>
          <p:nvPr/>
        </p:nvPicPr>
        <p:blipFill rotWithShape="1">
          <a:blip r:embed="rId4"/>
          <a:srcRect/>
          <a:stretch>
            <a:fillRect/>
          </a:stretch>
        </p:blipFill>
        <p:spPr>
          <a:xfrm>
            <a:off x="5562363" y="29975"/>
            <a:ext cx="549199" cy="567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normAutofit fontScale="90000"/>
          </a:bodyPr>
          <a:p>
            <a:r>
              <a:rPr lang="en-US" altLang="en-US"/>
              <a:t>Nivel superficial (Imersiune minim</a:t>
            </a:r>
            <a:r>
              <a:rPr lang="en-US" altLang="en-US"/>
              <a:t>ă</a:t>
            </a:r>
            <a:r>
              <a:rPr lang="en-US" altLang="en-US"/>
              <a:t> / Aten</a:t>
            </a:r>
            <a:r>
              <a:rPr lang="en-US" altLang="en-US"/>
              <a:t>ț</a:t>
            </a:r>
            <a:r>
              <a:rPr lang="en-US" altLang="en-US"/>
              <a:t>ie de suprafa</a:t>
            </a:r>
            <a:r>
              <a:rPr lang="en-US" altLang="en-US"/>
              <a:t>ță</a:t>
            </a:r>
            <a:r>
              <a:rPr lang="en-US" altLang="en-US"/>
              <a:t>)</a:t>
            </a:r>
            <a:endParaRPr lang="en-US" altLang="en-US"/>
          </a:p>
        </p:txBody>
      </p:sp>
      <p:sp>
        <p:nvSpPr>
          <p:cNvPr id="3" name="Text Placeholder 2"/>
          <p:cNvSpPr/>
          <p:nvPr>
            <p:ph type="body" idx="1"/>
          </p:nvPr>
        </p:nvSpPr>
        <p:spPr/>
        <p:txBody>
          <a:bodyPr/>
          <a:p>
            <a:pPr algn="just"/>
            <a:r>
              <a:rPr lang="en-US" altLang="en-US"/>
              <a:t>Juc</a:t>
            </a:r>
            <a:r>
              <a:rPr lang="en-US" altLang="en-US"/>
              <a:t>ă</a:t>
            </a:r>
            <a:r>
              <a:rPr lang="en-US" altLang="en-US"/>
              <a:t>torul este con</a:t>
            </a:r>
            <a:r>
              <a:rPr lang="en-US" altLang="en-US"/>
              <a:t>ș</a:t>
            </a:r>
            <a:r>
              <a:rPr lang="en-US" altLang="en-US"/>
              <a:t>tient c</a:t>
            </a:r>
            <a:r>
              <a:rPr lang="en-US" altLang="en-US"/>
              <a:t>ă</a:t>
            </a:r>
            <a:r>
              <a:rPr lang="en-US" altLang="en-US"/>
              <a:t> joac</a:t>
            </a:r>
            <a:r>
              <a:rPr lang="en-US" altLang="en-US"/>
              <a:t>ă</a:t>
            </a:r>
            <a:r>
              <a:rPr lang="en-US" altLang="en-US"/>
              <a:t>, dar implicarea este slab</a:t>
            </a:r>
            <a:r>
              <a:rPr lang="en-US" altLang="en-US"/>
              <a:t>ă</a:t>
            </a:r>
            <a:r>
              <a:rPr lang="en-US" altLang="en-US"/>
              <a:t> – aten</a:t>
            </a:r>
            <a:r>
              <a:rPr lang="en-US" altLang="en-US"/>
              <a:t>ț</a:t>
            </a:r>
            <a:r>
              <a:rPr lang="en-US" altLang="en-US"/>
              <a:t>ia sa se poate dispersa u</a:t>
            </a:r>
            <a:r>
              <a:rPr lang="en-US" altLang="en-US"/>
              <a:t>ș</a:t>
            </a:r>
            <a:r>
              <a:rPr lang="en-US" altLang="en-US"/>
              <a:t>or.</a:t>
            </a:r>
            <a:endParaRPr lang="en-US" altLang="en-US"/>
          </a:p>
          <a:p>
            <a:pPr algn="just"/>
            <a:r>
              <a:rPr lang="en-US" altLang="en-US"/>
              <a:t>Interac</a:t>
            </a:r>
            <a:r>
              <a:rPr lang="en-US" altLang="en-US"/>
              <a:t>ț</a:t>
            </a:r>
            <a:r>
              <a:rPr lang="en-US" altLang="en-US"/>
              <a:t>iunea este ocazional</a:t>
            </a:r>
            <a:r>
              <a:rPr lang="en-US" altLang="en-US"/>
              <a:t>ă</a:t>
            </a:r>
            <a:r>
              <a:rPr lang="en-US" altLang="en-US"/>
              <a:t>. Juc</a:t>
            </a:r>
            <a:r>
              <a:rPr lang="en-US" altLang="en-US"/>
              <a:t>ă</a:t>
            </a:r>
            <a:r>
              <a:rPr lang="en-US" altLang="en-US"/>
              <a:t>torul poate juca automat sau în paralel cu alte activit</a:t>
            </a:r>
            <a:r>
              <a:rPr lang="en-US" altLang="en-US"/>
              <a:t>ăț</a:t>
            </a:r>
            <a:r>
              <a:rPr lang="en-US" altLang="en-US"/>
              <a:t>i.</a:t>
            </a:r>
            <a:endParaRPr lang="en-US" altLang="en-US"/>
          </a:p>
        </p:txBody>
      </p:sp>
      <p:pic>
        <p:nvPicPr>
          <p:cNvPr id="6" name="Picture 6" descr="IMG_256"/>
          <p:cNvPicPr>
            <a:picLocks noChangeAspect="1"/>
          </p:cNvPicPr>
          <p:nvPr/>
        </p:nvPicPr>
        <p:blipFill>
          <a:blip r:embed="rId1"/>
          <a:stretch>
            <a:fillRect/>
          </a:stretch>
        </p:blipFill>
        <p:spPr>
          <a:xfrm>
            <a:off x="2269490" y="3652520"/>
            <a:ext cx="4730750" cy="2365375"/>
          </a:xfrm>
          <a:prstGeom prst="rect">
            <a:avLst/>
          </a:prstGeom>
          <a:noFill/>
          <a:ln w="952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normAutofit fontScale="90000"/>
          </a:bodyPr>
          <a:p>
            <a:r>
              <a:rPr lang="en-US" altLang="en-US"/>
              <a:t>Nivel func</a:t>
            </a:r>
            <a:r>
              <a:rPr lang="en-US" altLang="en-US"/>
              <a:t>ț</a:t>
            </a:r>
            <a:r>
              <a:rPr lang="en-US" altLang="en-US"/>
              <a:t>ional (Imersiune mecanic</a:t>
            </a:r>
            <a:r>
              <a:rPr lang="en-US" altLang="en-US"/>
              <a:t>ă</a:t>
            </a:r>
            <a:r>
              <a:rPr lang="en-US" altLang="en-US"/>
              <a:t> / Prin control)</a:t>
            </a:r>
            <a:endParaRPr lang="en-US" altLang="en-US"/>
          </a:p>
        </p:txBody>
      </p:sp>
      <p:sp>
        <p:nvSpPr>
          <p:cNvPr id="3" name="Text Placeholder 2"/>
          <p:cNvSpPr/>
          <p:nvPr>
            <p:ph type="body" idx="1"/>
          </p:nvPr>
        </p:nvSpPr>
        <p:spPr/>
        <p:txBody>
          <a:bodyPr/>
          <a:p>
            <a:pPr algn="just"/>
            <a:r>
              <a:rPr lang="en-US" altLang="en-US"/>
              <a:t>Juc</a:t>
            </a:r>
            <a:r>
              <a:rPr lang="en-US" altLang="en-US"/>
              <a:t>ă</a:t>
            </a:r>
            <a:r>
              <a:rPr lang="en-US" altLang="en-US"/>
              <a:t>torul este implicat activ în ac</a:t>
            </a:r>
            <a:r>
              <a:rPr lang="en-US" altLang="en-US"/>
              <a:t>ț</a:t>
            </a:r>
            <a:r>
              <a:rPr lang="en-US" altLang="en-US"/>
              <a:t>iuni </a:t>
            </a:r>
            <a:r>
              <a:rPr lang="en-US" altLang="en-US"/>
              <a:t>ș</a:t>
            </a:r>
            <a:r>
              <a:rPr lang="en-US" altLang="en-US"/>
              <a:t>i în control, dar înc</a:t>
            </a:r>
            <a:r>
              <a:rPr lang="en-US" altLang="en-US"/>
              <a:t>ă</a:t>
            </a:r>
            <a:r>
              <a:rPr lang="en-US" altLang="en-US"/>
              <a:t> are o distan</a:t>
            </a:r>
            <a:r>
              <a:rPr lang="en-US" altLang="en-US"/>
              <a:t>ță</a:t>
            </a:r>
            <a:r>
              <a:rPr lang="en-US" altLang="en-US"/>
              <a:t> între sine </a:t>
            </a:r>
            <a:r>
              <a:rPr lang="en-US" altLang="en-US"/>
              <a:t>ș</a:t>
            </a:r>
            <a:r>
              <a:rPr lang="en-US" altLang="en-US"/>
              <a:t>i lumea jocului.</a:t>
            </a:r>
            <a:endParaRPr lang="en-US" altLang="en-US"/>
          </a:p>
          <a:p>
            <a:pPr algn="just"/>
            <a:r>
              <a:rPr lang="en-US" altLang="en-US"/>
              <a:t>Implicarea vine din provoc</a:t>
            </a:r>
            <a:r>
              <a:rPr lang="en-US" altLang="en-US"/>
              <a:t>ă</a:t>
            </a:r>
            <a:r>
              <a:rPr lang="en-US" altLang="en-US"/>
              <a:t>rile gameplay-ului, reac</a:t>
            </a:r>
            <a:r>
              <a:rPr lang="en-US" altLang="en-US"/>
              <a:t>ț</a:t>
            </a:r>
            <a:r>
              <a:rPr lang="en-US" altLang="en-US"/>
              <a:t>ii rapide, coordonare, reguli clare.</a:t>
            </a:r>
            <a:endParaRPr lang="en-US" altLang="en-US"/>
          </a:p>
        </p:txBody>
      </p:sp>
      <p:pic>
        <p:nvPicPr>
          <p:cNvPr id="7" name="Picture 7" descr="IMG_256"/>
          <p:cNvPicPr>
            <a:picLocks noChangeAspect="1"/>
          </p:cNvPicPr>
          <p:nvPr/>
        </p:nvPicPr>
        <p:blipFill>
          <a:blip r:embed="rId1"/>
          <a:stretch>
            <a:fillRect/>
          </a:stretch>
        </p:blipFill>
        <p:spPr>
          <a:xfrm>
            <a:off x="2546350" y="3729355"/>
            <a:ext cx="4292600" cy="2414905"/>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normAutofit fontScale="90000"/>
          </a:bodyPr>
          <a:p>
            <a:r>
              <a:rPr lang="en-US" altLang="en-US"/>
              <a:t>Nivel emo</a:t>
            </a:r>
            <a:r>
              <a:rPr lang="en-US" altLang="en-US"/>
              <a:t>ț</a:t>
            </a:r>
            <a:r>
              <a:rPr lang="en-US" altLang="en-US"/>
              <a:t>ional-narativ (Imersiune afectiv</a:t>
            </a:r>
            <a:r>
              <a:rPr lang="en-US" altLang="en-US"/>
              <a:t>ă</a:t>
            </a:r>
            <a:r>
              <a:rPr lang="en-US" altLang="en-US"/>
              <a:t> </a:t>
            </a:r>
            <a:r>
              <a:rPr lang="en-US" altLang="en-US"/>
              <a:t>ș</a:t>
            </a:r>
            <a:r>
              <a:rPr lang="en-US" altLang="en-US"/>
              <a:t>i povestit</a:t>
            </a:r>
            <a:r>
              <a:rPr lang="en-US" altLang="en-US"/>
              <a:t>ă</a:t>
            </a:r>
            <a:r>
              <a:rPr lang="en-US" altLang="en-US"/>
              <a:t>)</a:t>
            </a:r>
            <a:endParaRPr lang="en-US" altLang="en-US"/>
          </a:p>
        </p:txBody>
      </p:sp>
      <p:sp>
        <p:nvSpPr>
          <p:cNvPr id="3" name="Text Placeholder 2"/>
          <p:cNvSpPr/>
          <p:nvPr>
            <p:ph type="body" idx="1"/>
          </p:nvPr>
        </p:nvSpPr>
        <p:spPr/>
        <p:txBody>
          <a:bodyPr/>
          <a:p>
            <a:pPr algn="just"/>
            <a:r>
              <a:rPr lang="en-US" altLang="en-US"/>
              <a:t>Juc</a:t>
            </a:r>
            <a:r>
              <a:rPr lang="en-US" altLang="en-US"/>
              <a:t>ă</a:t>
            </a:r>
            <a:r>
              <a:rPr lang="en-US" altLang="en-US"/>
              <a:t>torul empatizeaz</a:t>
            </a:r>
            <a:r>
              <a:rPr lang="en-US" altLang="en-US"/>
              <a:t>ă</a:t>
            </a:r>
            <a:r>
              <a:rPr lang="en-US" altLang="en-US"/>
              <a:t> cu personajele </a:t>
            </a:r>
            <a:r>
              <a:rPr lang="en-US" altLang="en-US"/>
              <a:t>ș</a:t>
            </a:r>
            <a:r>
              <a:rPr lang="en-US" altLang="en-US"/>
              <a:t>i este atras de povestea jocului.</a:t>
            </a:r>
            <a:endParaRPr lang="en-US" altLang="en-US"/>
          </a:p>
          <a:p>
            <a:pPr algn="just"/>
            <a:r>
              <a:rPr lang="en-US" altLang="en-US"/>
              <a:t>Juc</a:t>
            </a:r>
            <a:r>
              <a:rPr lang="en-US" altLang="en-US"/>
              <a:t>ă</a:t>
            </a:r>
            <a:r>
              <a:rPr lang="en-US" altLang="en-US"/>
              <a:t>torul se ata</a:t>
            </a:r>
            <a:r>
              <a:rPr lang="en-US" altLang="en-US"/>
              <a:t>ș</a:t>
            </a:r>
            <a:r>
              <a:rPr lang="en-US" altLang="en-US"/>
              <a:t>eaz</a:t>
            </a:r>
            <a:r>
              <a:rPr lang="en-US" altLang="en-US"/>
              <a:t>ă</a:t>
            </a:r>
            <a:r>
              <a:rPr lang="en-US" altLang="en-US"/>
              <a:t> de personaje, a</a:t>
            </a:r>
            <a:r>
              <a:rPr lang="en-US" altLang="en-US"/>
              <a:t>ș</a:t>
            </a:r>
            <a:r>
              <a:rPr lang="en-US" altLang="en-US"/>
              <a:t>teapt</a:t>
            </a:r>
            <a:r>
              <a:rPr lang="en-US" altLang="en-US"/>
              <a:t>ă</a:t>
            </a:r>
            <a:r>
              <a:rPr lang="en-US" altLang="en-US"/>
              <a:t> cu interes urm</a:t>
            </a:r>
            <a:r>
              <a:rPr lang="en-US" altLang="en-US"/>
              <a:t>ă</a:t>
            </a:r>
            <a:r>
              <a:rPr lang="en-US" altLang="en-US"/>
              <a:t>torul capitol, este afectat emo</a:t>
            </a:r>
            <a:r>
              <a:rPr lang="en-US" altLang="en-US"/>
              <a:t>ț</a:t>
            </a:r>
            <a:r>
              <a:rPr lang="en-US" altLang="en-US"/>
              <a:t>ional.</a:t>
            </a:r>
            <a:endParaRPr lang="en-US" altLang="en-US"/>
          </a:p>
        </p:txBody>
      </p:sp>
      <p:pic>
        <p:nvPicPr>
          <p:cNvPr id="8" name="Picture 8" descr="IMG_256"/>
          <p:cNvPicPr>
            <a:picLocks noChangeAspect="1"/>
          </p:cNvPicPr>
          <p:nvPr/>
        </p:nvPicPr>
        <p:blipFill>
          <a:blip r:embed="rId1"/>
          <a:stretch>
            <a:fillRect/>
          </a:stretch>
        </p:blipFill>
        <p:spPr>
          <a:xfrm>
            <a:off x="2623185" y="3686175"/>
            <a:ext cx="4265930" cy="2399665"/>
          </a:xfrm>
          <a:prstGeom prst="rect">
            <a:avLst/>
          </a:prstGeom>
          <a:noFill/>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normAutofit fontScale="90000"/>
          </a:bodyPr>
          <a:p>
            <a:r>
              <a:rPr lang="en-US" altLang="en-US"/>
              <a:t>Imersiune total</a:t>
            </a:r>
            <a:r>
              <a:rPr lang="en-US" altLang="en-US"/>
              <a:t>ă</a:t>
            </a:r>
            <a:r>
              <a:rPr lang="en-US" altLang="en-US"/>
              <a:t> (Prezen</a:t>
            </a:r>
            <a:r>
              <a:rPr lang="en-US" altLang="en-US"/>
              <a:t>ță</a:t>
            </a:r>
            <a:r>
              <a:rPr lang="en-US" altLang="en-US"/>
              <a:t> complet</a:t>
            </a:r>
            <a:r>
              <a:rPr lang="en-US" altLang="en-US"/>
              <a:t>ă</a:t>
            </a:r>
            <a:r>
              <a:rPr lang="en-US" altLang="en-US"/>
              <a:t> / Imersiune profund</a:t>
            </a:r>
            <a:r>
              <a:rPr lang="en-US" altLang="en-US"/>
              <a:t>ă</a:t>
            </a:r>
            <a:r>
              <a:rPr lang="en-US" altLang="en-US"/>
              <a:t>)</a:t>
            </a:r>
            <a:endParaRPr lang="en-US" altLang="en-US"/>
          </a:p>
        </p:txBody>
      </p:sp>
      <p:sp>
        <p:nvSpPr>
          <p:cNvPr id="3" name="Text Placeholder 2"/>
          <p:cNvSpPr/>
          <p:nvPr>
            <p:ph type="body" idx="1"/>
          </p:nvPr>
        </p:nvSpPr>
        <p:spPr/>
        <p:txBody>
          <a:bodyPr/>
          <a:p>
            <a:pPr algn="just"/>
            <a:r>
              <a:rPr lang="en-US" altLang="en-US"/>
              <a:t>Juc</a:t>
            </a:r>
            <a:r>
              <a:rPr lang="en-US" altLang="en-US"/>
              <a:t>ă</a:t>
            </a:r>
            <a:r>
              <a:rPr lang="en-US" altLang="en-US"/>
              <a:t>torul uit</a:t>
            </a:r>
            <a:r>
              <a:rPr lang="en-US" altLang="en-US"/>
              <a:t>ă</a:t>
            </a:r>
            <a:r>
              <a:rPr lang="en-US" altLang="en-US"/>
              <a:t> de realitate </a:t>
            </a:r>
            <a:r>
              <a:rPr lang="en-US" altLang="en-US"/>
              <a:t>ș</a:t>
            </a:r>
            <a:r>
              <a:rPr lang="en-US" altLang="en-US"/>
              <a:t>i se simte complet prezent în lumea jocului.</a:t>
            </a:r>
            <a:endParaRPr lang="en-US" altLang="en-US"/>
          </a:p>
          <a:p>
            <a:pPr algn="just"/>
            <a:r>
              <a:rPr lang="en-US" altLang="en-US"/>
              <a:t>Percep</a:t>
            </a:r>
            <a:r>
              <a:rPr lang="en-US" altLang="en-US"/>
              <a:t>ț</a:t>
            </a:r>
            <a:r>
              <a:rPr lang="en-US" altLang="en-US"/>
              <a:t>ia lumii reale se estompeaz</a:t>
            </a:r>
            <a:r>
              <a:rPr lang="en-US" altLang="en-US"/>
              <a:t>ă</a:t>
            </a:r>
            <a:r>
              <a:rPr lang="en-US" altLang="en-US"/>
              <a:t>. Juc</a:t>
            </a:r>
            <a:r>
              <a:rPr lang="en-US" altLang="en-US"/>
              <a:t>ă</a:t>
            </a:r>
            <a:r>
              <a:rPr lang="en-US" altLang="en-US"/>
              <a:t>torul se simte „acolo”, în spa</a:t>
            </a:r>
            <a:r>
              <a:rPr lang="en-US" altLang="en-US"/>
              <a:t>ț</a:t>
            </a:r>
            <a:r>
              <a:rPr lang="en-US" altLang="en-US"/>
              <a:t>iul virtual.</a:t>
            </a:r>
            <a:endParaRPr lang="en-US" altLang="en-US"/>
          </a:p>
        </p:txBody>
      </p:sp>
      <p:pic>
        <p:nvPicPr>
          <p:cNvPr id="14" name="Picture 1" descr="IMG_256"/>
          <p:cNvPicPr>
            <a:picLocks noChangeAspect="1"/>
          </p:cNvPicPr>
          <p:nvPr/>
        </p:nvPicPr>
        <p:blipFill>
          <a:blip r:embed="rId1"/>
          <a:stretch>
            <a:fillRect/>
          </a:stretch>
        </p:blipFill>
        <p:spPr>
          <a:xfrm>
            <a:off x="2010728" y="3744595"/>
            <a:ext cx="5269865" cy="2635250"/>
          </a:xfrm>
          <a:prstGeom prst="rect">
            <a:avLst/>
          </a:prstGeom>
          <a:noFill/>
          <a:ln w="9525">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p>
            <a:r>
              <a:rPr lang="en-US" altLang="en-US"/>
              <a:t>Clasificare general</a:t>
            </a:r>
            <a:r>
              <a:rPr lang="en-US" altLang="en-US"/>
              <a:t>ă</a:t>
            </a:r>
            <a:endParaRPr lang="en-US" altLang="en-US"/>
          </a:p>
        </p:txBody>
      </p:sp>
      <p:sp>
        <p:nvSpPr>
          <p:cNvPr id="3" name="Text Placeholder 2"/>
          <p:cNvSpPr/>
          <p:nvPr>
            <p:ph type="body" idx="1"/>
          </p:nvPr>
        </p:nvSpPr>
        <p:spPr>
          <a:xfrm>
            <a:off x="628650" y="1691005"/>
            <a:ext cx="7886700" cy="4351338"/>
          </a:xfrm>
        </p:spPr>
        <p:txBody>
          <a:bodyPr>
            <a:normAutofit lnSpcReduction="10000"/>
          </a:bodyPr>
          <a:p>
            <a:pPr marL="114300" indent="0">
              <a:buNone/>
            </a:pPr>
            <a:r>
              <a:rPr lang="en-US" altLang="en-US"/>
              <a:t>Clasificare dup</a:t>
            </a:r>
            <a:r>
              <a:rPr lang="en-US" altLang="en-US"/>
              <a:t>ă</a:t>
            </a:r>
            <a:r>
              <a:rPr lang="en-US" altLang="en-US"/>
              <a:t> stilul de joc (gameplay)</a:t>
            </a:r>
            <a:endParaRPr lang="en-US" altLang="en-US"/>
          </a:p>
          <a:p>
            <a:r>
              <a:rPr lang="en-US" altLang="en-US"/>
              <a:t>Action / Ac</a:t>
            </a:r>
            <a:r>
              <a:rPr lang="en-US" altLang="en-US"/>
              <a:t>ț</a:t>
            </a:r>
            <a:r>
              <a:rPr lang="en-US" altLang="en-US"/>
              <a:t>iune</a:t>
            </a:r>
            <a:endParaRPr lang="en-US" altLang="en-US"/>
          </a:p>
          <a:p>
            <a:r>
              <a:rPr lang="en-US" altLang="en-US"/>
              <a:t>Adventure / Aventur</a:t>
            </a:r>
            <a:r>
              <a:rPr lang="en-US" altLang="en-US"/>
              <a:t>ă</a:t>
            </a:r>
            <a:endParaRPr lang="en-US" altLang="en-US"/>
          </a:p>
          <a:p>
            <a:r>
              <a:rPr lang="en-US" altLang="en-US"/>
              <a:t>RPG (Role Playing Game) / Jocuri de rol</a:t>
            </a:r>
            <a:endParaRPr lang="en-US" altLang="en-US"/>
          </a:p>
          <a:p>
            <a:r>
              <a:rPr lang="en-US" altLang="en-US"/>
              <a:t>Strategy / Strategie</a:t>
            </a:r>
            <a:endParaRPr lang="en-US" altLang="en-US"/>
          </a:p>
          <a:p>
            <a:r>
              <a:rPr lang="en-US" altLang="en-US"/>
              <a:t>Simulation / Simulare</a:t>
            </a:r>
            <a:endParaRPr lang="en-US" altLang="en-US"/>
          </a:p>
          <a:p>
            <a:r>
              <a:rPr lang="en-US" altLang="en-US"/>
              <a:t>Puzzle / Logic</a:t>
            </a:r>
            <a:r>
              <a:rPr lang="en-US" altLang="en-US"/>
              <a:t>ă</a:t>
            </a:r>
            <a:endParaRPr lang="en-US" altLang="en-US"/>
          </a:p>
          <a:p>
            <a:r>
              <a:rPr lang="en-US" altLang="en-US"/>
              <a:t>Sports &amp; Racing / Sport </a:t>
            </a:r>
            <a:r>
              <a:rPr lang="en-US" altLang="en-US"/>
              <a:t>ș</a:t>
            </a:r>
            <a:r>
              <a:rPr lang="en-US" altLang="en-US"/>
              <a:t>i curse</a:t>
            </a:r>
            <a:endParaRPr lang="en-US" altLang="en-US"/>
          </a:p>
          <a:p>
            <a:r>
              <a:rPr lang="en-US" altLang="en-US"/>
              <a:t>Horror / Supravie</a:t>
            </a:r>
            <a:r>
              <a:rPr lang="en-US" altLang="en-US"/>
              <a:t>ț</a:t>
            </a:r>
            <a:r>
              <a:rPr lang="en-US" altLang="en-US"/>
              <a:t>uire</a:t>
            </a:r>
            <a:endParaRPr lang="en-US"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normAutofit fontScale="90000"/>
          </a:bodyPr>
          <a:p>
            <a:r>
              <a:rPr lang="en-US" altLang="en-US"/>
              <a:t>Clasificare dup</a:t>
            </a:r>
            <a:r>
              <a:rPr lang="en-US" altLang="en-US"/>
              <a:t>ă</a:t>
            </a:r>
            <a:r>
              <a:rPr lang="en-US" altLang="en-US"/>
              <a:t> perspectiv</a:t>
            </a:r>
            <a:r>
              <a:rPr lang="en-US" altLang="en-US"/>
              <a:t>ă</a:t>
            </a:r>
            <a:r>
              <a:rPr lang="en-US" altLang="en-US"/>
              <a:t> vizual</a:t>
            </a:r>
            <a:r>
              <a:rPr lang="en-US" altLang="en-US"/>
              <a:t>ă</a:t>
            </a:r>
            <a:endParaRPr lang="en-US" altLang="en-US"/>
          </a:p>
        </p:txBody>
      </p:sp>
      <p:graphicFrame>
        <p:nvGraphicFramePr>
          <p:cNvPr id="5" name="Table 4"/>
          <p:cNvGraphicFramePr/>
          <p:nvPr>
            <p:custDataLst>
              <p:tags r:id="rId1"/>
            </p:custDataLst>
          </p:nvPr>
        </p:nvGraphicFramePr>
        <p:xfrm>
          <a:off x="1874520" y="2073910"/>
          <a:ext cx="5394960" cy="2646680"/>
        </p:xfrm>
        <a:graphic>
          <a:graphicData uri="http://schemas.openxmlformats.org/drawingml/2006/table">
            <a:tbl>
              <a:tblPr>
                <a:tableStyleId>{3C2FFA5D-87B4-456A-9821-1D502468CF0F}</a:tableStyleId>
              </a:tblPr>
              <a:tblGrid>
                <a:gridCol w="1798320"/>
                <a:gridCol w="1798320"/>
                <a:gridCol w="1798320"/>
              </a:tblGrid>
              <a:tr h="330835">
                <a:tc>
                  <a:txBody>
                    <a:bodyPr/>
                    <a:p>
                      <a:pPr algn="ctr">
                        <a:spcBef>
                          <a:spcPct val="0"/>
                        </a:spcBef>
                        <a:spcAft>
                          <a:spcPct val="0"/>
                        </a:spcAft>
                      </a:pPr>
                      <a:r>
                        <a:rPr lang="en-US" altLang="zh-CN" sz="1400" b="1">
                          <a:latin typeface="Times New Roman" panose="02020603050405020304" charset="0"/>
                          <a:cs typeface="Times New Roman" panose="02020603050405020304" charset="0"/>
                        </a:rPr>
                        <a:t>Perspectivă</a:t>
                      </a:r>
                      <a:endParaRPr lang="en-US" altLang="zh-CN" sz="1400" b="1">
                        <a:latin typeface="Times New Roman" panose="02020603050405020304" charset="0"/>
                        <a:cs typeface="Times New Roman" panose="02020603050405020304" charset="0"/>
                      </a:endParaRPr>
                    </a:p>
                  </a:txBody>
                  <a:tcPr marL="0" marR="0" marT="0" marB="0" anchor="t" anchorCtr="0"/>
                </a:tc>
                <a:tc>
                  <a:txBody>
                    <a:bodyPr/>
                    <a:p>
                      <a:pPr algn="ctr">
                        <a:spcBef>
                          <a:spcPct val="0"/>
                        </a:spcBef>
                        <a:spcAft>
                          <a:spcPct val="0"/>
                        </a:spcAft>
                      </a:pPr>
                      <a:r>
                        <a:rPr lang="en-US" altLang="zh-CN" sz="1400" b="1">
                          <a:latin typeface="Times New Roman" panose="02020603050405020304" charset="0"/>
                          <a:cs typeface="Times New Roman" panose="02020603050405020304" charset="0"/>
                        </a:rPr>
                        <a:t>Descriere</a:t>
                      </a:r>
                      <a:endParaRPr lang="en-US" altLang="zh-CN" sz="1400" b="1">
                        <a:latin typeface="Times New Roman" panose="02020603050405020304" charset="0"/>
                        <a:cs typeface="Times New Roman" panose="02020603050405020304" charset="0"/>
                      </a:endParaRPr>
                    </a:p>
                  </a:txBody>
                  <a:tcPr marL="0" marR="0" marT="0" marB="0" anchor="t" anchorCtr="0"/>
                </a:tc>
                <a:tc>
                  <a:txBody>
                    <a:bodyPr/>
                    <a:p>
                      <a:pPr algn="ctr">
                        <a:spcBef>
                          <a:spcPct val="0"/>
                        </a:spcBef>
                        <a:spcAft>
                          <a:spcPct val="0"/>
                        </a:spcAft>
                      </a:pPr>
                      <a:r>
                        <a:rPr lang="en-US" altLang="zh-CN" sz="1400" b="1">
                          <a:latin typeface="Times New Roman" panose="02020603050405020304" charset="0"/>
                          <a:cs typeface="Times New Roman" panose="02020603050405020304" charset="0"/>
                        </a:rPr>
                        <a:t>Exemplu</a:t>
                      </a:r>
                      <a:endParaRPr lang="en-US" altLang="zh-CN" sz="1400" b="1">
                        <a:latin typeface="Times New Roman" panose="02020603050405020304" charset="0"/>
                        <a:cs typeface="Times New Roman" panose="02020603050405020304" charset="0"/>
                      </a:endParaRPr>
                    </a:p>
                  </a:txBody>
                  <a:tcPr marL="0" marR="0" marT="0" marB="0" anchor="t" anchorCtr="0"/>
                </a:tc>
              </a:tr>
              <a:tr h="330835">
                <a:tc>
                  <a:txBody>
                    <a:bodyPr/>
                    <a:p>
                      <a:pPr algn="ctr">
                        <a:spcBef>
                          <a:spcPct val="0"/>
                        </a:spcBef>
                        <a:spcAft>
                          <a:spcPct val="0"/>
                        </a:spcAft>
                      </a:pPr>
                      <a:r>
                        <a:rPr lang="en-US" altLang="zh-CN" sz="1400">
                          <a:latin typeface="Times New Roman" panose="02020603050405020304" charset="0"/>
                          <a:cs typeface="Times New Roman" panose="02020603050405020304" charset="0"/>
                        </a:rPr>
                        <a:t>2D</a:t>
                      </a:r>
                      <a:endParaRPr lang="en-US" altLang="zh-CN" sz="1400">
                        <a:latin typeface="Times New Roman" panose="02020603050405020304" charset="0"/>
                        <a:cs typeface="Times New Roman" panose="02020603050405020304" charset="0"/>
                      </a:endParaRPr>
                    </a:p>
                  </a:txBody>
                  <a:tcPr marL="0" marR="0" marT="0" marB="0" anchor="t" anchorCtr="0"/>
                </a:tc>
                <a:tc>
                  <a:txBody>
                    <a:bodyPr/>
                    <a:p>
                      <a:pPr algn="l">
                        <a:spcBef>
                          <a:spcPct val="0"/>
                        </a:spcBef>
                        <a:spcAft>
                          <a:spcPct val="0"/>
                        </a:spcAft>
                      </a:pPr>
                      <a:r>
                        <a:rPr lang="en-US" altLang="zh-CN" sz="1400">
                          <a:latin typeface="Times New Roman" panose="02020603050405020304" charset="0"/>
                          <a:cs typeface="Times New Roman" panose="02020603050405020304" charset="0"/>
                        </a:rPr>
                        <a:t>Vedere laterală sau de sus</a:t>
                      </a:r>
                      <a:endParaRPr lang="en-US" altLang="zh-CN" sz="1400">
                        <a:latin typeface="Times New Roman" panose="02020603050405020304" charset="0"/>
                        <a:cs typeface="Times New Roman" panose="02020603050405020304" charset="0"/>
                      </a:endParaRPr>
                    </a:p>
                  </a:txBody>
                  <a:tcPr marL="0" marR="0" marT="0" marB="0" anchor="t" anchorCtr="0"/>
                </a:tc>
                <a:tc>
                  <a:txBody>
                    <a:bodyPr/>
                    <a:p>
                      <a:pPr algn="l">
                        <a:spcBef>
                          <a:spcPct val="0"/>
                        </a:spcBef>
                        <a:spcAft>
                          <a:spcPct val="0"/>
                        </a:spcAft>
                      </a:pPr>
                      <a:r>
                        <a:rPr lang="en-US" altLang="zh-CN" sz="1400">
                          <a:latin typeface="Times New Roman" panose="02020603050405020304" charset="0"/>
                          <a:cs typeface="Times New Roman" panose="02020603050405020304" charset="0"/>
                        </a:rPr>
                        <a:t>Super Mario Bros.</a:t>
                      </a:r>
                      <a:endParaRPr lang="en-US" altLang="zh-CN" sz="1400">
                        <a:latin typeface="Times New Roman" panose="02020603050405020304" charset="0"/>
                        <a:cs typeface="Times New Roman" panose="02020603050405020304" charset="0"/>
                      </a:endParaRPr>
                    </a:p>
                  </a:txBody>
                  <a:tcPr marL="0" marR="0" marT="0" marB="0" anchor="t" anchorCtr="0"/>
                </a:tc>
              </a:tr>
              <a:tr h="330835">
                <a:tc>
                  <a:txBody>
                    <a:bodyPr/>
                    <a:p>
                      <a:pPr algn="ctr">
                        <a:spcBef>
                          <a:spcPct val="0"/>
                        </a:spcBef>
                        <a:spcAft>
                          <a:spcPct val="0"/>
                        </a:spcAft>
                      </a:pPr>
                      <a:r>
                        <a:rPr lang="en-US" altLang="zh-CN" sz="1400">
                          <a:latin typeface="Times New Roman" panose="02020603050405020304" charset="0"/>
                          <a:cs typeface="Times New Roman" panose="02020603050405020304" charset="0"/>
                        </a:rPr>
                        <a:t>Isometrică</a:t>
                      </a:r>
                      <a:endParaRPr lang="en-US" altLang="zh-CN" sz="1400">
                        <a:latin typeface="Times New Roman" panose="02020603050405020304" charset="0"/>
                        <a:cs typeface="Times New Roman" panose="02020603050405020304" charset="0"/>
                      </a:endParaRPr>
                    </a:p>
                  </a:txBody>
                  <a:tcPr marL="0" marR="0" marT="0" marB="0" anchor="t" anchorCtr="0"/>
                </a:tc>
                <a:tc>
                  <a:txBody>
                    <a:bodyPr/>
                    <a:p>
                      <a:pPr algn="l">
                        <a:spcBef>
                          <a:spcPct val="0"/>
                        </a:spcBef>
                        <a:spcAft>
                          <a:spcPct val="0"/>
                        </a:spcAft>
                      </a:pPr>
                      <a:r>
                        <a:rPr lang="en-US" altLang="zh-CN" sz="1400">
                          <a:latin typeface="Times New Roman" panose="02020603050405020304" charset="0"/>
                          <a:cs typeface="Times New Roman" panose="02020603050405020304" charset="0"/>
                        </a:rPr>
                        <a:t>Unghi de 45°, 3D simulat</a:t>
                      </a:r>
                      <a:endParaRPr lang="en-US" altLang="zh-CN" sz="1400">
                        <a:latin typeface="Times New Roman" panose="02020603050405020304" charset="0"/>
                        <a:cs typeface="Times New Roman" panose="02020603050405020304" charset="0"/>
                      </a:endParaRPr>
                    </a:p>
                  </a:txBody>
                  <a:tcPr marL="0" marR="0" marT="0" marB="0" anchor="t" anchorCtr="0"/>
                </a:tc>
                <a:tc>
                  <a:txBody>
                    <a:bodyPr/>
                    <a:p>
                      <a:pPr algn="l">
                        <a:spcBef>
                          <a:spcPct val="0"/>
                        </a:spcBef>
                        <a:spcAft>
                          <a:spcPct val="0"/>
                        </a:spcAft>
                      </a:pPr>
                      <a:r>
                        <a:rPr lang="en-US" altLang="zh-CN" sz="1400">
                          <a:latin typeface="Times New Roman" panose="02020603050405020304" charset="0"/>
                          <a:cs typeface="Times New Roman" panose="02020603050405020304" charset="0"/>
                        </a:rPr>
                        <a:t>Diablo, Age of Empires</a:t>
                      </a:r>
                      <a:endParaRPr lang="en-US" altLang="zh-CN" sz="1400">
                        <a:latin typeface="Times New Roman" panose="02020603050405020304" charset="0"/>
                        <a:cs typeface="Times New Roman" panose="02020603050405020304" charset="0"/>
                      </a:endParaRPr>
                    </a:p>
                  </a:txBody>
                  <a:tcPr marL="0" marR="0" marT="0" marB="0" anchor="t" anchorCtr="0"/>
                </a:tc>
              </a:tr>
              <a:tr h="330835">
                <a:tc>
                  <a:txBody>
                    <a:bodyPr/>
                    <a:p>
                      <a:pPr algn="ctr">
                        <a:spcBef>
                          <a:spcPct val="0"/>
                        </a:spcBef>
                        <a:spcAft>
                          <a:spcPct val="0"/>
                        </a:spcAft>
                      </a:pPr>
                      <a:r>
                        <a:rPr lang="en-US" altLang="zh-CN" sz="1400">
                          <a:latin typeface="Times New Roman" panose="02020603050405020304" charset="0"/>
                          <a:cs typeface="Times New Roman" panose="02020603050405020304" charset="0"/>
                        </a:rPr>
                        <a:t>3D – persoana I</a:t>
                      </a:r>
                      <a:endParaRPr lang="en-US" altLang="zh-CN" sz="1400">
                        <a:latin typeface="Times New Roman" panose="02020603050405020304" charset="0"/>
                        <a:cs typeface="Times New Roman" panose="02020603050405020304" charset="0"/>
                      </a:endParaRPr>
                    </a:p>
                  </a:txBody>
                  <a:tcPr marL="0" marR="0" marT="0" marB="0" anchor="t" anchorCtr="0"/>
                </a:tc>
                <a:tc>
                  <a:txBody>
                    <a:bodyPr/>
                    <a:p>
                      <a:pPr algn="l">
                        <a:spcBef>
                          <a:spcPct val="0"/>
                        </a:spcBef>
                        <a:spcAft>
                          <a:spcPct val="0"/>
                        </a:spcAft>
                      </a:pPr>
                      <a:r>
                        <a:rPr lang="en-US" altLang="zh-CN" sz="1400">
                          <a:latin typeface="Times New Roman" panose="02020603050405020304" charset="0"/>
                          <a:cs typeface="Times New Roman" panose="02020603050405020304" charset="0"/>
                        </a:rPr>
                        <a:t>Prin ochii personajului</a:t>
                      </a:r>
                      <a:endParaRPr lang="en-US" altLang="zh-CN" sz="1400">
                        <a:latin typeface="Times New Roman" panose="02020603050405020304" charset="0"/>
                        <a:cs typeface="Times New Roman" panose="02020603050405020304" charset="0"/>
                      </a:endParaRPr>
                    </a:p>
                  </a:txBody>
                  <a:tcPr marL="0" marR="0" marT="0" marB="0" anchor="t" anchorCtr="0"/>
                </a:tc>
                <a:tc>
                  <a:txBody>
                    <a:bodyPr/>
                    <a:p>
                      <a:pPr algn="l">
                        <a:spcBef>
                          <a:spcPct val="0"/>
                        </a:spcBef>
                        <a:spcAft>
                          <a:spcPct val="0"/>
                        </a:spcAft>
                      </a:pPr>
                      <a:r>
                        <a:rPr lang="en-US" altLang="zh-CN" sz="1400">
                          <a:latin typeface="Times New Roman" panose="02020603050405020304" charset="0"/>
                          <a:cs typeface="Times New Roman" panose="02020603050405020304" charset="0"/>
                        </a:rPr>
                        <a:t>Call of Duty, Skyrim</a:t>
                      </a:r>
                      <a:endParaRPr lang="en-US" altLang="zh-CN" sz="1400">
                        <a:latin typeface="Times New Roman" panose="02020603050405020304" charset="0"/>
                        <a:cs typeface="Times New Roman" panose="02020603050405020304" charset="0"/>
                      </a:endParaRPr>
                    </a:p>
                  </a:txBody>
                  <a:tcPr marL="0" marR="0" marT="0" marB="0" anchor="t" anchorCtr="0"/>
                </a:tc>
              </a:tr>
              <a:tr h="661670">
                <a:tc>
                  <a:txBody>
                    <a:bodyPr/>
                    <a:p>
                      <a:pPr algn="ctr">
                        <a:spcBef>
                          <a:spcPct val="0"/>
                        </a:spcBef>
                        <a:spcAft>
                          <a:spcPct val="0"/>
                        </a:spcAft>
                      </a:pPr>
                      <a:r>
                        <a:rPr lang="en-US" altLang="zh-CN" sz="1400">
                          <a:latin typeface="Times New Roman" panose="02020603050405020304" charset="0"/>
                          <a:cs typeface="Times New Roman" panose="02020603050405020304" charset="0"/>
                        </a:rPr>
                        <a:t>3D – persoana a III-a</a:t>
                      </a:r>
                      <a:endParaRPr lang="en-US" altLang="zh-CN" sz="1400">
                        <a:latin typeface="Times New Roman" panose="02020603050405020304" charset="0"/>
                        <a:cs typeface="Times New Roman" panose="02020603050405020304" charset="0"/>
                      </a:endParaRPr>
                    </a:p>
                  </a:txBody>
                  <a:tcPr marL="0" marR="0" marT="0" marB="0" anchor="t" anchorCtr="0"/>
                </a:tc>
                <a:tc>
                  <a:txBody>
                    <a:bodyPr/>
                    <a:p>
                      <a:pPr algn="l">
                        <a:spcBef>
                          <a:spcPct val="0"/>
                        </a:spcBef>
                        <a:spcAft>
                          <a:spcPct val="0"/>
                        </a:spcAft>
                      </a:pPr>
                      <a:r>
                        <a:rPr lang="en-US" altLang="zh-CN" sz="1400">
                          <a:latin typeface="Times New Roman" panose="02020603050405020304" charset="0"/>
                          <a:cs typeface="Times New Roman" panose="02020603050405020304" charset="0"/>
                        </a:rPr>
                        <a:t>	Camera în spatele personajului</a:t>
                      </a:r>
                      <a:endParaRPr lang="en-US" altLang="zh-CN" sz="1400">
                        <a:latin typeface="Times New Roman" panose="02020603050405020304" charset="0"/>
                        <a:cs typeface="Times New Roman" panose="02020603050405020304" charset="0"/>
                      </a:endParaRPr>
                    </a:p>
                  </a:txBody>
                  <a:tcPr marL="0" marR="0" marT="0" marB="0" anchor="t" anchorCtr="0"/>
                </a:tc>
                <a:tc>
                  <a:txBody>
                    <a:bodyPr/>
                    <a:p>
                      <a:pPr algn="l">
                        <a:spcBef>
                          <a:spcPct val="0"/>
                        </a:spcBef>
                        <a:spcAft>
                          <a:spcPct val="0"/>
                        </a:spcAft>
                      </a:pPr>
                      <a:r>
                        <a:rPr lang="en-US" altLang="zh-CN" sz="1400">
                          <a:latin typeface="Times New Roman" panose="02020603050405020304" charset="0"/>
                          <a:cs typeface="Times New Roman" panose="02020603050405020304" charset="0"/>
                        </a:rPr>
                        <a:t>	Assassin’s Creed</a:t>
                      </a:r>
                      <a:endParaRPr lang="en-US" altLang="zh-CN" sz="1400">
                        <a:latin typeface="Times New Roman" panose="02020603050405020304" charset="0"/>
                        <a:cs typeface="Times New Roman" panose="02020603050405020304" charset="0"/>
                      </a:endParaRPr>
                    </a:p>
                  </a:txBody>
                  <a:tcPr marL="0" marR="0" marT="0" marB="0" anchor="t" anchorCtr="0"/>
                </a:tc>
              </a:tr>
              <a:tr h="661670">
                <a:tc>
                  <a:txBody>
                    <a:bodyPr/>
                    <a:p>
                      <a:pPr algn="ctr">
                        <a:spcBef>
                          <a:spcPct val="0"/>
                        </a:spcBef>
                        <a:spcAft>
                          <a:spcPct val="0"/>
                        </a:spcAft>
                      </a:pPr>
                      <a:r>
                        <a:rPr lang="en-US" altLang="zh-CN" sz="1400">
                          <a:latin typeface="Times New Roman" panose="02020603050405020304" charset="0"/>
                          <a:cs typeface="Times New Roman" panose="02020603050405020304" charset="0"/>
                        </a:rPr>
                        <a:t>VR (realitate virtuală)</a:t>
                      </a:r>
                      <a:endParaRPr lang="en-US" altLang="zh-CN" sz="1400">
                        <a:latin typeface="Times New Roman" panose="02020603050405020304" charset="0"/>
                        <a:cs typeface="Times New Roman" panose="02020603050405020304" charset="0"/>
                      </a:endParaRPr>
                    </a:p>
                  </a:txBody>
                  <a:tcPr marL="0" marR="0" marT="0" marB="0" anchor="t" anchorCtr="0"/>
                </a:tc>
                <a:tc>
                  <a:txBody>
                    <a:bodyPr/>
                    <a:p>
                      <a:pPr algn="l">
                        <a:spcBef>
                          <a:spcPct val="0"/>
                        </a:spcBef>
                        <a:spcAft>
                          <a:spcPct val="0"/>
                        </a:spcAft>
                      </a:pPr>
                      <a:r>
                        <a:rPr lang="en-US" altLang="zh-CN" sz="1400">
                          <a:latin typeface="Times New Roman" panose="02020603050405020304" charset="0"/>
                          <a:cs typeface="Times New Roman" panose="02020603050405020304" charset="0"/>
                        </a:rPr>
                        <a:t>Vedere completă în 360°, mișcare liberă</a:t>
                      </a:r>
                      <a:endParaRPr lang="en-US" altLang="zh-CN" sz="1400">
                        <a:latin typeface="Times New Roman" panose="02020603050405020304" charset="0"/>
                        <a:cs typeface="Times New Roman" panose="02020603050405020304" charset="0"/>
                      </a:endParaRPr>
                    </a:p>
                  </a:txBody>
                  <a:tcPr marL="0" marR="0" marT="0" marB="0" anchor="t" anchorCtr="0"/>
                </a:tc>
                <a:tc>
                  <a:txBody>
                    <a:bodyPr/>
                    <a:p>
                      <a:pPr algn="l">
                        <a:spcBef>
                          <a:spcPct val="0"/>
                        </a:spcBef>
                        <a:spcAft>
                          <a:spcPct val="0"/>
                        </a:spcAft>
                      </a:pPr>
                      <a:r>
                        <a:rPr lang="en-US" altLang="zh-CN" sz="1400">
                          <a:latin typeface="Times New Roman" panose="02020603050405020304" charset="0"/>
                          <a:cs typeface="Times New Roman" panose="02020603050405020304" charset="0"/>
                        </a:rPr>
                        <a:t>Half-Life: Alyx</a:t>
                      </a:r>
                      <a:endParaRPr lang="en-US" altLang="zh-CN" sz="1400">
                        <a:latin typeface="Times New Roman" panose="02020603050405020304" charset="0"/>
                        <a:cs typeface="Times New Roman" panose="02020603050405020304" charset="0"/>
                      </a:endParaRPr>
                    </a:p>
                  </a:txBody>
                  <a:tcPr marL="0" marR="0" marT="0" marB="0" anchor="t" anchorCtr="0"/>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normAutofit fontScale="90000"/>
          </a:bodyPr>
          <a:p>
            <a:r>
              <a:rPr lang="en-US" altLang="en-US"/>
              <a:t>Clasificare dup</a:t>
            </a:r>
            <a:r>
              <a:rPr lang="en-US" altLang="en-US"/>
              <a:t>ă</a:t>
            </a:r>
            <a:r>
              <a:rPr lang="en-US" altLang="en-US"/>
              <a:t> complexitate </a:t>
            </a:r>
            <a:r>
              <a:rPr lang="en-US" altLang="en-US"/>
              <a:t>ș</a:t>
            </a:r>
            <a:r>
              <a:rPr lang="en-US" altLang="en-US"/>
              <a:t>i structur</a:t>
            </a:r>
            <a:r>
              <a:rPr lang="en-US" altLang="en-US"/>
              <a:t>ă</a:t>
            </a:r>
            <a:endParaRPr lang="en-US" altLang="en-US"/>
          </a:p>
        </p:txBody>
      </p:sp>
      <p:sp>
        <p:nvSpPr>
          <p:cNvPr id="3" name="Text Placeholder 2"/>
          <p:cNvSpPr/>
          <p:nvPr>
            <p:ph type="body" idx="1"/>
          </p:nvPr>
        </p:nvSpPr>
        <p:spPr/>
        <p:txBody>
          <a:bodyPr/>
          <a:p>
            <a:r>
              <a:rPr lang="en-US" altLang="en-US"/>
              <a:t>Casual</a:t>
            </a:r>
            <a:endParaRPr lang="en-US" altLang="en-US"/>
          </a:p>
          <a:p>
            <a:r>
              <a:rPr lang="en-US" altLang="en-US"/>
              <a:t>Hardcore</a:t>
            </a:r>
            <a:endParaRPr lang="en-US" altLang="en-US"/>
          </a:p>
          <a:p>
            <a:r>
              <a:rPr lang="en-US" altLang="en-US"/>
              <a:t>Open-world</a:t>
            </a:r>
            <a:endParaRPr lang="en-US" altLang="en-US"/>
          </a:p>
          <a:p>
            <a:r>
              <a:rPr lang="en-US" altLang="en-US"/>
              <a:t>Linear / Scriptat</a:t>
            </a:r>
            <a:endParaRPr lang="en-US" altLang="en-US"/>
          </a:p>
          <a:p>
            <a:pPr marL="114300" indent="0">
              <a:buNone/>
            </a:pPr>
            <a:endParaRPr lang="en-US" altLang="en-US"/>
          </a:p>
        </p:txBody>
      </p:sp>
      <p:pic>
        <p:nvPicPr>
          <p:cNvPr id="4" name="Picture 3"/>
          <p:cNvPicPr/>
          <p:nvPr/>
        </p:nvPicPr>
        <p:blipFill>
          <a:blip r:embed="rId1"/>
          <a:stretch>
            <a:fillRect/>
          </a:stretch>
        </p:blipFill>
        <p:spPr>
          <a:xfrm>
            <a:off x="5228590" y="2012950"/>
            <a:ext cx="3423920" cy="2054225"/>
          </a:xfrm>
          <a:prstGeom prst="rect">
            <a:avLst/>
          </a:prstGeom>
        </p:spPr>
      </p:pic>
      <p:pic>
        <p:nvPicPr>
          <p:cNvPr id="5" name="Picture 4"/>
          <p:cNvPicPr/>
          <p:nvPr/>
        </p:nvPicPr>
        <p:blipFill>
          <a:blip r:embed="rId2"/>
          <a:stretch>
            <a:fillRect/>
          </a:stretch>
        </p:blipFill>
        <p:spPr>
          <a:xfrm>
            <a:off x="5229225" y="4067175"/>
            <a:ext cx="3423285" cy="1925955"/>
          </a:xfrm>
          <a:prstGeom prst="rect">
            <a:avLst/>
          </a:prstGeom>
        </p:spPr>
      </p:pic>
      <p:pic>
        <p:nvPicPr>
          <p:cNvPr id="6" name="Picture 5"/>
          <p:cNvPicPr/>
          <p:nvPr/>
        </p:nvPicPr>
        <p:blipFill>
          <a:blip r:embed="rId3"/>
          <a:stretch>
            <a:fillRect/>
          </a:stretch>
        </p:blipFill>
        <p:spPr>
          <a:xfrm>
            <a:off x="3176905" y="3927475"/>
            <a:ext cx="2052320" cy="2546350"/>
          </a:xfrm>
          <a:prstGeom prst="rect">
            <a:avLst/>
          </a:prstGeom>
        </p:spPr>
      </p:pic>
      <p:pic>
        <p:nvPicPr>
          <p:cNvPr id="7" name="Picture 6"/>
          <p:cNvPicPr/>
          <p:nvPr/>
        </p:nvPicPr>
        <p:blipFill>
          <a:blip r:embed="rId4"/>
          <a:stretch>
            <a:fillRect/>
          </a:stretch>
        </p:blipFill>
        <p:spPr>
          <a:xfrm>
            <a:off x="1095375" y="3927475"/>
            <a:ext cx="2081530" cy="255206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normAutofit fontScale="90000"/>
          </a:bodyPr>
          <a:p>
            <a:r>
              <a:rPr lang="en-US" altLang="en-US"/>
              <a:t>Clasificare dup</a:t>
            </a:r>
            <a:r>
              <a:rPr lang="en-US" altLang="en-US"/>
              <a:t>ă</a:t>
            </a:r>
            <a:r>
              <a:rPr lang="en-US" altLang="en-US"/>
              <a:t> tipul de juc</a:t>
            </a:r>
            <a:r>
              <a:rPr lang="en-US" altLang="en-US"/>
              <a:t>ă</a:t>
            </a:r>
            <a:r>
              <a:rPr lang="en-US" altLang="en-US"/>
              <a:t>tori (audien</a:t>
            </a:r>
            <a:r>
              <a:rPr lang="en-US" altLang="en-US"/>
              <a:t>ță</a:t>
            </a:r>
            <a:r>
              <a:rPr lang="en-US" altLang="en-US"/>
              <a:t>)</a:t>
            </a:r>
            <a:endParaRPr lang="en-US" altLang="en-US"/>
          </a:p>
        </p:txBody>
      </p:sp>
      <p:sp>
        <p:nvSpPr>
          <p:cNvPr id="3" name="Text Placeholder 2"/>
          <p:cNvSpPr/>
          <p:nvPr>
            <p:ph type="body" idx="1"/>
          </p:nvPr>
        </p:nvSpPr>
        <p:spPr/>
        <p:txBody>
          <a:bodyPr/>
          <a:p>
            <a:r>
              <a:rPr lang="en-US" altLang="en-US"/>
              <a:t>Single-player</a:t>
            </a:r>
            <a:endParaRPr lang="en-US" altLang="en-US"/>
          </a:p>
          <a:p>
            <a:r>
              <a:rPr lang="en-US" altLang="en-US"/>
              <a:t>Multiplayer local</a:t>
            </a:r>
            <a:endParaRPr lang="en-US" altLang="en-US"/>
          </a:p>
          <a:p>
            <a:r>
              <a:rPr lang="en-US" altLang="en-US"/>
              <a:t>Online multiplayer</a:t>
            </a:r>
            <a:endParaRPr lang="en-US" altLang="en-US"/>
          </a:p>
          <a:p>
            <a:r>
              <a:rPr lang="en-US" altLang="en-US"/>
              <a:t>Co-op</a:t>
            </a:r>
            <a:endParaRPr lang="en-US" altLang="en-US"/>
          </a:p>
          <a:p>
            <a:r>
              <a:rPr lang="en-US" altLang="en-US"/>
              <a:t>Educa</a:t>
            </a:r>
            <a:r>
              <a:rPr lang="en-US" altLang="en-US"/>
              <a:t>ț</a:t>
            </a:r>
            <a:r>
              <a:rPr lang="en-US" altLang="en-US"/>
              <a:t>ionale</a:t>
            </a:r>
            <a:endParaRPr lang="en-US" altLang="en-US"/>
          </a:p>
        </p:txBody>
      </p:sp>
      <p:pic>
        <p:nvPicPr>
          <p:cNvPr id="4" name="Picture 3"/>
          <p:cNvPicPr/>
          <p:nvPr/>
        </p:nvPicPr>
        <p:blipFill>
          <a:blip r:embed="rId1"/>
          <a:stretch>
            <a:fillRect/>
          </a:stretch>
        </p:blipFill>
        <p:spPr>
          <a:xfrm>
            <a:off x="6184265" y="1157605"/>
            <a:ext cx="2479040" cy="3453130"/>
          </a:xfrm>
          <a:prstGeom prst="rect">
            <a:avLst/>
          </a:prstGeom>
        </p:spPr>
      </p:pic>
      <p:pic>
        <p:nvPicPr>
          <p:cNvPr id="5" name="Picture 4"/>
          <p:cNvPicPr/>
          <p:nvPr/>
        </p:nvPicPr>
        <p:blipFill>
          <a:blip r:embed="rId2"/>
          <a:stretch>
            <a:fillRect/>
          </a:stretch>
        </p:blipFill>
        <p:spPr>
          <a:xfrm>
            <a:off x="4027805" y="3153410"/>
            <a:ext cx="2378075" cy="302387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p>
            <a:r>
              <a:rPr lang="en-US" altLang="en-US"/>
              <a:t>Clasificare tematic</a:t>
            </a:r>
            <a:r>
              <a:rPr lang="en-US" altLang="en-US"/>
              <a:t>ă</a:t>
            </a:r>
            <a:r>
              <a:rPr lang="en-US" altLang="en-US"/>
              <a:t> (con</a:t>
            </a:r>
            <a:r>
              <a:rPr lang="en-US" altLang="en-US"/>
              <a:t>ț</a:t>
            </a:r>
            <a:r>
              <a:rPr lang="en-US" altLang="en-US"/>
              <a:t>inut)</a:t>
            </a:r>
            <a:endParaRPr lang="en-US" altLang="en-US"/>
          </a:p>
        </p:txBody>
      </p:sp>
      <p:sp>
        <p:nvSpPr>
          <p:cNvPr id="3" name="Text Placeholder 2"/>
          <p:cNvSpPr/>
          <p:nvPr>
            <p:ph type="body" idx="1"/>
          </p:nvPr>
        </p:nvSpPr>
        <p:spPr/>
        <p:txBody>
          <a:bodyPr/>
          <a:p>
            <a:r>
              <a:rPr lang="en-US" altLang="en-US"/>
              <a:t>Fantezie</a:t>
            </a:r>
            <a:endParaRPr lang="en-US" altLang="en-US"/>
          </a:p>
          <a:p>
            <a:r>
              <a:rPr lang="en-US" altLang="en-US"/>
              <a:t>SF (Science Fiction)</a:t>
            </a:r>
            <a:endParaRPr lang="en-US" altLang="en-US"/>
          </a:p>
          <a:p>
            <a:r>
              <a:rPr lang="en-US" altLang="en-US"/>
              <a:t>Istoric</a:t>
            </a:r>
            <a:endParaRPr lang="en-US" altLang="en-US"/>
          </a:p>
          <a:p>
            <a:r>
              <a:rPr lang="en-US" altLang="en-US"/>
              <a:t>Realist contemporan</a:t>
            </a:r>
            <a:endParaRPr lang="en-US" altLang="en-US"/>
          </a:p>
          <a:p>
            <a:r>
              <a:rPr lang="en-US" altLang="en-US"/>
              <a:t>Stil artistic stilizat</a:t>
            </a:r>
            <a:endParaRPr lang="en-US" altLang="en-US"/>
          </a:p>
        </p:txBody>
      </p:sp>
      <p:pic>
        <p:nvPicPr>
          <p:cNvPr id="4" name="Picture 3"/>
          <p:cNvPicPr/>
          <p:nvPr/>
        </p:nvPicPr>
        <p:blipFill>
          <a:blip r:embed="rId1"/>
          <a:stretch>
            <a:fillRect/>
          </a:stretch>
        </p:blipFill>
        <p:spPr>
          <a:xfrm>
            <a:off x="6538595" y="1438275"/>
            <a:ext cx="1976755" cy="2830830"/>
          </a:xfrm>
          <a:prstGeom prst="rect">
            <a:avLst/>
          </a:prstGeom>
        </p:spPr>
      </p:pic>
      <p:pic>
        <p:nvPicPr>
          <p:cNvPr id="5" name="Picture 4"/>
          <p:cNvPicPr/>
          <p:nvPr/>
        </p:nvPicPr>
        <p:blipFill>
          <a:blip r:embed="rId2"/>
          <a:stretch>
            <a:fillRect/>
          </a:stretch>
        </p:blipFill>
        <p:spPr>
          <a:xfrm>
            <a:off x="4605655" y="2757170"/>
            <a:ext cx="1932940" cy="2732405"/>
          </a:xfrm>
          <a:prstGeom prst="rect">
            <a:avLst/>
          </a:prstGeom>
        </p:spPr>
      </p:pic>
      <p:pic>
        <p:nvPicPr>
          <p:cNvPr id="7" name="Picture 6"/>
          <p:cNvPicPr/>
          <p:nvPr/>
        </p:nvPicPr>
        <p:blipFill>
          <a:blip r:embed="rId3"/>
          <a:stretch>
            <a:fillRect/>
          </a:stretch>
        </p:blipFill>
        <p:spPr>
          <a:xfrm>
            <a:off x="1066800" y="4853305"/>
            <a:ext cx="3505200" cy="16383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normAutofit fontScale="90000"/>
          </a:bodyPr>
          <a:p>
            <a:r>
              <a:rPr lang="en-US" altLang="en-US"/>
              <a:t>Jocuri single-player vs. Multiplayer</a:t>
            </a:r>
            <a:endParaRPr lang="en-US" altLang="en-US"/>
          </a:p>
        </p:txBody>
      </p:sp>
      <p:sp>
        <p:nvSpPr>
          <p:cNvPr id="3" name="Text Placeholder 2"/>
          <p:cNvSpPr/>
          <p:nvPr>
            <p:ph type="body" idx="1"/>
          </p:nvPr>
        </p:nvSpPr>
        <p:spPr/>
        <p:txBody>
          <a:bodyPr/>
          <a:p>
            <a:pPr marL="114300" indent="0">
              <a:buNone/>
            </a:pPr>
            <a:r>
              <a:rPr lang="en-US" altLang="en-US"/>
              <a:t>Ce sunt jocurile Single-Player?</a:t>
            </a:r>
            <a:endParaRPr lang="en-US" altLang="en-US"/>
          </a:p>
          <a:p>
            <a:pPr marL="114300" indent="457200" algn="just">
              <a:buNone/>
            </a:pPr>
            <a:r>
              <a:rPr lang="en-US" altLang="en-US"/>
              <a:t>Jocurile single-player sunt proiectate pentru a fi jucate de o singur</a:t>
            </a:r>
            <a:r>
              <a:rPr lang="en-US" altLang="en-US"/>
              <a:t>ă</a:t>
            </a:r>
            <a:r>
              <a:rPr lang="en-US" altLang="en-US"/>
              <a:t> persoan</a:t>
            </a:r>
            <a:r>
              <a:rPr lang="en-US" altLang="en-US"/>
              <a:t>ă</a:t>
            </a:r>
            <a:r>
              <a:rPr lang="en-US" altLang="en-US"/>
              <a:t>. Accentul cade pe poveste, explorare, rezolvare de misiuni </a:t>
            </a:r>
            <a:r>
              <a:rPr lang="en-US" altLang="en-US"/>
              <a:t>ș</a:t>
            </a:r>
            <a:r>
              <a:rPr lang="en-US" altLang="en-US"/>
              <a:t>i experien</a:t>
            </a:r>
            <a:r>
              <a:rPr lang="en-US" altLang="en-US"/>
              <a:t>ță</a:t>
            </a:r>
            <a:r>
              <a:rPr lang="en-US" altLang="en-US"/>
              <a:t> individual</a:t>
            </a:r>
            <a:r>
              <a:rPr lang="en-US" altLang="en-US"/>
              <a:t>ă</a:t>
            </a:r>
            <a:r>
              <a:rPr lang="en-US" altLang="en-US"/>
              <a:t>.</a:t>
            </a:r>
            <a:endParaRPr lang="en-US" altLang="en-US"/>
          </a:p>
        </p:txBody>
      </p:sp>
      <p:pic>
        <p:nvPicPr>
          <p:cNvPr id="4" name="Picture 3"/>
          <p:cNvPicPr/>
          <p:nvPr/>
        </p:nvPicPr>
        <p:blipFill>
          <a:blip r:embed="rId1"/>
          <a:stretch>
            <a:fillRect/>
          </a:stretch>
        </p:blipFill>
        <p:spPr>
          <a:xfrm>
            <a:off x="4943475" y="3784600"/>
            <a:ext cx="3571875" cy="2009140"/>
          </a:xfrm>
          <a:prstGeom prst="rect">
            <a:avLst/>
          </a:prstGeom>
        </p:spPr>
      </p:pic>
      <p:pic>
        <p:nvPicPr>
          <p:cNvPr id="5" name="Picture 4"/>
          <p:cNvPicPr/>
          <p:nvPr/>
        </p:nvPicPr>
        <p:blipFill>
          <a:blip r:embed="rId2"/>
          <a:stretch>
            <a:fillRect/>
          </a:stretch>
        </p:blipFill>
        <p:spPr>
          <a:xfrm>
            <a:off x="549910" y="4574540"/>
            <a:ext cx="4393565" cy="185356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00" name="Shape 100"/>
        <p:cNvGrpSpPr/>
        <p:nvPr/>
      </p:nvGrpSpPr>
      <p:grpSpPr>
        <a:xfrm>
          <a:off x="0" y="0"/>
          <a:ext cx="0" cy="0"/>
          <a:chOff x="0" y="0"/>
          <a:chExt cx="0" cy="0"/>
        </a:xfrm>
      </p:grpSpPr>
      <p:graphicFrame>
        <p:nvGraphicFramePr>
          <p:cNvPr id="101" name="Google Shape;101;p2"/>
          <p:cNvGraphicFramePr/>
          <p:nvPr/>
        </p:nvGraphicFramePr>
        <p:xfrm>
          <a:off x="658975" y="370451"/>
          <a:ext cx="7731975" cy="6116955"/>
        </p:xfrm>
        <a:graphic>
          <a:graphicData uri="http://schemas.openxmlformats.org/drawingml/2006/table">
            <a:tbl>
              <a:tblPr firstRow="1" bandRow="1">
                <a:noFill/>
                <a:tableStyleId>{C78A6BD1-E20C-471F-95EA-FB9FE601932A}</a:tableStyleId>
              </a:tblPr>
              <a:tblGrid>
                <a:gridCol w="3298190"/>
                <a:gridCol w="2305685"/>
                <a:gridCol w="2128100"/>
              </a:tblGrid>
              <a:tr h="630850">
                <a:tc gridSpan="3">
                  <a:txBody>
                    <a:bodyPr/>
                    <a:lstStyle/>
                    <a:p>
                      <a:pPr marL="0" marR="0" lvl="0" indent="0" algn="l" rtl="0">
                        <a:lnSpc>
                          <a:spcPct val="100000"/>
                        </a:lnSpc>
                        <a:spcBef>
                          <a:spcPts val="0"/>
                        </a:spcBef>
                        <a:spcAft>
                          <a:spcPts val="0"/>
                        </a:spcAft>
                        <a:buClr>
                          <a:srgbClr val="000000"/>
                        </a:buClr>
                        <a:buSzPts val="1600"/>
                        <a:buFont typeface="Arial" panose="020B0604020202020204"/>
                        <a:buNone/>
                      </a:pPr>
                      <a:r>
                        <a:rPr lang="en-US" altLang="en-US" sz="1600" u="none" strike="noStrike" cap="none"/>
                        <a:t>Tema 1:  Introducere în dezvoltarea jocurilor video</a:t>
                      </a:r>
                      <a:endParaRPr lang="en-US" altLang="en-US" sz="1600" u="none" strike="noStrike" cap="none"/>
                    </a:p>
                    <a:p>
                      <a:pPr marL="0" marR="0" lvl="0" indent="0" algn="l" rtl="0">
                        <a:lnSpc>
                          <a:spcPct val="100000"/>
                        </a:lnSpc>
                        <a:spcBef>
                          <a:spcPts val="0"/>
                        </a:spcBef>
                        <a:spcAft>
                          <a:spcPts val="0"/>
                        </a:spcAft>
                        <a:buClr>
                          <a:srgbClr val="000000"/>
                        </a:buClr>
                        <a:buSzPts val="1600"/>
                        <a:buFont typeface="Arial" panose="020B0604020202020204"/>
                        <a:buNone/>
                      </a:pPr>
                      <a:r>
                        <a:rPr lang="en-US" altLang="en-US" sz="1600" u="none" strike="noStrike" cap="none"/>
                        <a:t>Rezultatele înv</a:t>
                      </a:r>
                      <a:r>
                        <a:rPr lang="en-US" altLang="en-US" sz="1600" u="none" strike="noStrike" cap="none"/>
                        <a:t>ăță</a:t>
                      </a:r>
                      <a:r>
                        <a:rPr lang="en-US" altLang="en-US" sz="1600" u="none" strike="noStrike" cap="none"/>
                        <a:t>rii preconizate a fi atinse: R</a:t>
                      </a:r>
                      <a:r>
                        <a:rPr lang="en-US" altLang="en-US" sz="1600" u="none" strike="noStrike" cap="none"/>
                        <a:t>Î</a:t>
                      </a:r>
                      <a:r>
                        <a:rPr lang="en-US" altLang="en-US" sz="1600" u="none" strike="noStrike" cap="none"/>
                        <a:t>1; R</a:t>
                      </a:r>
                      <a:r>
                        <a:rPr lang="en-US" altLang="en-US" sz="1600" u="none" strike="noStrike" cap="none"/>
                        <a:t>Î</a:t>
                      </a:r>
                      <a:r>
                        <a:rPr lang="en-US" altLang="en-US" sz="1600" u="none" strike="noStrike" cap="none"/>
                        <a:t>2; R</a:t>
                      </a:r>
                      <a:r>
                        <a:rPr lang="en-US" altLang="en-US" sz="1600" u="none" strike="noStrike" cap="none"/>
                        <a:t>Î</a:t>
                      </a:r>
                      <a:r>
                        <a:rPr lang="en-US" altLang="en-US" sz="1600" u="none" strike="noStrike" cap="none"/>
                        <a:t>3</a:t>
                      </a:r>
                      <a:endParaRPr lang="en-US" altLang="en-US" sz="1600" u="none" strike="noStrike" cap="none"/>
                    </a:p>
                  </a:txBody>
                  <a:tcPr marL="91450" marR="91450" marT="45725" marB="45725"/>
                </a:tc>
                <a:tc hMerge="1">
                  <a:tcPr/>
                </a:tc>
                <a:tc hMerge="1">
                  <a:tcPr/>
                </a:tc>
              </a:tr>
              <a:tr h="429895">
                <a:tc>
                  <a:txBody>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u="none" strike="noStrike" cap="none"/>
                        <a:t>Cunoștințe</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u="none" strike="noStrike" cap="none"/>
                        <a:t>Abilități</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u="none" strike="noStrike" cap="none"/>
                        <a:t>Responsabilitate și autonomie</a:t>
                      </a:r>
                      <a:endParaRPr sz="1800" u="none" strike="noStrike" cap="none"/>
                    </a:p>
                  </a:txBody>
                  <a:tcPr marL="91450" marR="91450" marT="45725" marB="45725"/>
                </a:tc>
              </a:tr>
              <a:tr h="1142600">
                <a:tc>
                  <a:txBody>
                    <a:bodyPr/>
                    <a:lstStyle/>
                    <a:p>
                      <a:pPr marL="0" marR="0" lvl="0" indent="0" algn="l" rtl="0">
                        <a:lnSpc>
                          <a:spcPct val="100000"/>
                        </a:lnSpc>
                        <a:spcBef>
                          <a:spcPts val="0"/>
                        </a:spcBef>
                        <a:spcAft>
                          <a:spcPts val="0"/>
                        </a:spcAft>
                        <a:buClr>
                          <a:srgbClr val="000000"/>
                        </a:buClr>
                        <a:buSzPts val="1200"/>
                        <a:buFont typeface="Arial" panose="020B0604020202020204"/>
                        <a:buNone/>
                      </a:pPr>
                      <a:r>
                        <a:rPr lang="en-US" altLang="en-US" sz="1200" i="0" u="none" strike="noStrike" cap="none"/>
                        <a:t>Termeni-cheie: </a:t>
                      </a:r>
                      <a:endParaRPr lang="en-US" altLang="en-US" sz="1200" i="0" u="none" strike="noStrike" cap="none"/>
                    </a:p>
                    <a:p>
                      <a:pPr marL="0" marR="0" lvl="0" indent="0" algn="l" rtl="0">
                        <a:lnSpc>
                          <a:spcPct val="100000"/>
                        </a:lnSpc>
                        <a:spcBef>
                          <a:spcPts val="0"/>
                        </a:spcBef>
                        <a:spcAft>
                          <a:spcPts val="0"/>
                        </a:spcAft>
                        <a:buClr>
                          <a:srgbClr val="000000"/>
                        </a:buClr>
                        <a:buSzPts val="1200"/>
                        <a:buFont typeface="Arial" panose="020B0604020202020204"/>
                        <a:buNone/>
                      </a:pPr>
                      <a:r>
                        <a:rPr lang="en-US" altLang="en-US" sz="1200" i="0" u="none" strike="noStrike" cap="none"/>
                        <a:t>joc video, gameplay, genuri de jocuri, motor de joc, interactivitate, Unity.</a:t>
                      </a:r>
                      <a:endParaRPr lang="en-US" altLang="en-US" sz="1200" i="0" u="none" strike="noStrike" cap="none"/>
                    </a:p>
                    <a:p>
                      <a:pPr marL="0" marR="0" lvl="0" indent="0" algn="l" rtl="0">
                        <a:lnSpc>
                          <a:spcPct val="100000"/>
                        </a:lnSpc>
                        <a:spcBef>
                          <a:spcPts val="0"/>
                        </a:spcBef>
                        <a:spcAft>
                          <a:spcPts val="0"/>
                        </a:spcAft>
                        <a:buClr>
                          <a:srgbClr val="000000"/>
                        </a:buClr>
                        <a:buSzPts val="1200"/>
                        <a:buFont typeface="Arial" panose="020B0604020202020204"/>
                        <a:buNone/>
                      </a:pPr>
                      <a:r>
                        <a:rPr lang="en-US" altLang="en-US" sz="1200" i="0" u="none" strike="noStrike" cap="none"/>
                        <a:t>Unit</a:t>
                      </a:r>
                      <a:r>
                        <a:rPr lang="en-US" altLang="en-US" sz="1200" i="0" u="none" strike="noStrike" cap="none"/>
                        <a:t>ăț</a:t>
                      </a:r>
                      <a:r>
                        <a:rPr lang="en-US" altLang="en-US" sz="1200" i="0" u="none" strike="noStrike" cap="none"/>
                        <a:t>i de con</a:t>
                      </a:r>
                      <a:r>
                        <a:rPr lang="en-US" altLang="en-US" sz="1200" i="0" u="none" strike="noStrike" cap="none"/>
                        <a:t>ț</a:t>
                      </a:r>
                      <a:r>
                        <a:rPr lang="en-US" altLang="en-US" sz="1200" i="0" u="none" strike="noStrike" cap="none"/>
                        <a:t>inut: </a:t>
                      </a:r>
                      <a:endParaRPr lang="en-US" altLang="en-US" sz="1200" i="0" u="none" strike="noStrike" cap="none"/>
                    </a:p>
                    <a:p>
                      <a:pPr marL="0" marR="0" lvl="0" indent="0" algn="l" rtl="0">
                        <a:lnSpc>
                          <a:spcPct val="100000"/>
                        </a:lnSpc>
                        <a:spcBef>
                          <a:spcPts val="0"/>
                        </a:spcBef>
                        <a:spcAft>
                          <a:spcPts val="0"/>
                        </a:spcAft>
                        <a:buClr>
                          <a:srgbClr val="000000"/>
                        </a:buClr>
                        <a:buSzPts val="1200"/>
                        <a:buFont typeface="Arial" panose="020B0604020202020204"/>
                        <a:buNone/>
                      </a:pPr>
                      <a:r>
                        <a:rPr lang="en-US" altLang="en-US" sz="1200" i="0" u="none" strike="noStrike" cap="none"/>
                        <a:t>Subteme:</a:t>
                      </a:r>
                      <a:endParaRPr lang="en-US" altLang="en-US" sz="1200" i="0" u="none" strike="noStrike" cap="none"/>
                    </a:p>
                    <a:p>
                      <a:pPr marL="0" marR="0" lvl="0" indent="0" algn="l" rtl="0">
                        <a:lnSpc>
                          <a:spcPct val="100000"/>
                        </a:lnSpc>
                        <a:spcBef>
                          <a:spcPts val="0"/>
                        </a:spcBef>
                        <a:spcAft>
                          <a:spcPts val="0"/>
                        </a:spcAft>
                        <a:buClr>
                          <a:srgbClr val="000000"/>
                        </a:buClr>
                        <a:buSzPts val="1200"/>
                        <a:buFont typeface="Arial" panose="020B0604020202020204"/>
                        <a:buNone/>
                      </a:pPr>
                      <a:r>
                        <a:rPr lang="en-US" altLang="en-US" sz="1200" i="0" u="none" strike="noStrike" cap="none"/>
                        <a:t>Definirea conceptului de joc video </a:t>
                      </a:r>
                      <a:r>
                        <a:rPr lang="en-US" altLang="en-US" sz="1200" i="0" u="none" strike="noStrike" cap="none"/>
                        <a:t>ș</a:t>
                      </a:r>
                      <a:r>
                        <a:rPr lang="en-US" altLang="en-US" sz="1200" i="0" u="none" strike="noStrike" cap="none"/>
                        <a:t>i analiza componentelor sale fundamentale.</a:t>
                      </a:r>
                      <a:endParaRPr lang="en-US" altLang="en-US" sz="1200" i="0" u="none" strike="noStrike" cap="none"/>
                    </a:p>
                    <a:p>
                      <a:pPr marL="0" marR="0" lvl="0" indent="0" algn="l" rtl="0">
                        <a:lnSpc>
                          <a:spcPct val="100000"/>
                        </a:lnSpc>
                        <a:spcBef>
                          <a:spcPts val="0"/>
                        </a:spcBef>
                        <a:spcAft>
                          <a:spcPts val="0"/>
                        </a:spcAft>
                        <a:buClr>
                          <a:srgbClr val="000000"/>
                        </a:buClr>
                        <a:buSzPts val="1200"/>
                        <a:buFont typeface="Arial" panose="020B0604020202020204"/>
                        <a:buNone/>
                      </a:pPr>
                      <a:r>
                        <a:rPr lang="en-US" altLang="en-US" sz="1200" i="0" u="none" strike="noStrike" cap="none"/>
                        <a:t>Clasificarea jocurilor în func</a:t>
                      </a:r>
                      <a:r>
                        <a:rPr lang="en-US" altLang="en-US" sz="1200" i="0" u="none" strike="noStrike" cap="none"/>
                        <a:t>ț</a:t>
                      </a:r>
                      <a:r>
                        <a:rPr lang="en-US" altLang="en-US" sz="1200" i="0" u="none" strike="noStrike" cap="none"/>
                        <a:t>ie de stil, perspectiv</a:t>
                      </a:r>
                      <a:r>
                        <a:rPr lang="en-US" altLang="en-US" sz="1200" i="0" u="none" strike="noStrike" cap="none"/>
                        <a:t>ă</a:t>
                      </a:r>
                      <a:r>
                        <a:rPr lang="en-US" altLang="en-US" sz="1200" i="0" u="none" strike="noStrike" cap="none"/>
                        <a:t> </a:t>
                      </a:r>
                      <a:r>
                        <a:rPr lang="en-US" altLang="en-US" sz="1200" i="0" u="none" strike="noStrike" cap="none"/>
                        <a:t>ș</a:t>
                      </a:r>
                      <a:r>
                        <a:rPr lang="en-US" altLang="en-US" sz="1200" i="0" u="none" strike="noStrike" cap="none"/>
                        <a:t>i complexitate (2D, 3D, genuri).</a:t>
                      </a:r>
                      <a:endParaRPr lang="en-US" altLang="en-US" sz="1200" i="0" u="none" strike="noStrike" cap="none"/>
                    </a:p>
                    <a:p>
                      <a:pPr marL="0" marR="0" lvl="0" indent="0" algn="l" rtl="0">
                        <a:lnSpc>
                          <a:spcPct val="100000"/>
                        </a:lnSpc>
                        <a:spcBef>
                          <a:spcPts val="0"/>
                        </a:spcBef>
                        <a:spcAft>
                          <a:spcPts val="0"/>
                        </a:spcAft>
                        <a:buClr>
                          <a:srgbClr val="000000"/>
                        </a:buClr>
                        <a:buSzPts val="1200"/>
                        <a:buFont typeface="Arial" panose="020B0604020202020204"/>
                        <a:buNone/>
                      </a:pPr>
                      <a:r>
                        <a:rPr lang="en-US" altLang="en-US" sz="1200" i="0" u="none" strike="noStrike" cap="none"/>
                        <a:t>Evolu</a:t>
                      </a:r>
                      <a:r>
                        <a:rPr lang="en-US" altLang="en-US" sz="1200" i="0" u="none" strike="noStrike" cap="none"/>
                        <a:t>ț</a:t>
                      </a:r>
                      <a:r>
                        <a:rPr lang="en-US" altLang="en-US" sz="1200" i="0" u="none" strike="noStrike" cap="none"/>
                        <a:t>ia industriei jocurilor video </a:t>
                      </a:r>
                      <a:r>
                        <a:rPr lang="en-US" altLang="en-US" sz="1200" i="0" u="none" strike="noStrike" cap="none"/>
                        <a:t>ș</a:t>
                      </a:r>
                      <a:r>
                        <a:rPr lang="en-US" altLang="en-US" sz="1200" i="0" u="none" strike="noStrike" cap="none"/>
                        <a:t>i impactul socio-cultural al acestora.</a:t>
                      </a:r>
                      <a:endParaRPr lang="en-US" altLang="en-US" sz="1200" i="0" u="none" strike="noStrike" cap="none"/>
                    </a:p>
                    <a:p>
                      <a:pPr marL="0" marR="0" lvl="0" indent="0" algn="l" rtl="0">
                        <a:lnSpc>
                          <a:spcPct val="100000"/>
                        </a:lnSpc>
                        <a:spcBef>
                          <a:spcPts val="0"/>
                        </a:spcBef>
                        <a:spcAft>
                          <a:spcPts val="0"/>
                        </a:spcAft>
                        <a:buClr>
                          <a:srgbClr val="000000"/>
                        </a:buClr>
                        <a:buSzPts val="1200"/>
                        <a:buFont typeface="Arial" panose="020B0604020202020204"/>
                        <a:buNone/>
                      </a:pPr>
                      <a:r>
                        <a:rPr lang="en-US" altLang="en-US" sz="1200" i="0" u="none" strike="noStrike" cap="none"/>
                        <a:t>Rolul </a:t>
                      </a:r>
                      <a:r>
                        <a:rPr lang="en-US" altLang="en-US" sz="1200" i="0" u="none" strike="noStrike" cap="none"/>
                        <a:t>ș</a:t>
                      </a:r>
                      <a:r>
                        <a:rPr lang="en-US" altLang="en-US" sz="1200" i="0" u="none" strike="noStrike" cap="none"/>
                        <a:t>i func</a:t>
                      </a:r>
                      <a:r>
                        <a:rPr lang="en-US" altLang="en-US" sz="1200" i="0" u="none" strike="noStrike" cap="none"/>
                        <a:t>ț</a:t>
                      </a:r>
                      <a:r>
                        <a:rPr lang="en-US" altLang="en-US" sz="1200" i="0" u="none" strike="noStrike" cap="none"/>
                        <a:t>iile unui motor de joc în dezvoltarea digital</a:t>
                      </a:r>
                      <a:r>
                        <a:rPr lang="en-US" altLang="en-US" sz="1200" i="0" u="none" strike="noStrike" cap="none"/>
                        <a:t>ă</a:t>
                      </a:r>
                      <a:r>
                        <a:rPr lang="en-US" altLang="en-US" sz="1200" i="0" u="none" strike="noStrike" cap="none"/>
                        <a:t> interactiv</a:t>
                      </a:r>
                      <a:r>
                        <a:rPr lang="en-US" altLang="en-US" sz="1200" i="0" u="none" strike="noStrike" cap="none"/>
                        <a:t>ă</a:t>
                      </a:r>
                      <a:r>
                        <a:rPr lang="en-US" altLang="en-US" sz="1200" i="0" u="none" strike="noStrike" cap="none"/>
                        <a:t>.</a:t>
                      </a:r>
                      <a:endParaRPr lang="en-US" altLang="en-US" sz="1200" i="0" u="none" strike="noStrike" cap="none"/>
                    </a:p>
                    <a:p>
                      <a:pPr marL="0" marR="0" lvl="0" indent="0" algn="l" rtl="0">
                        <a:lnSpc>
                          <a:spcPct val="100000"/>
                        </a:lnSpc>
                        <a:spcBef>
                          <a:spcPts val="0"/>
                        </a:spcBef>
                        <a:spcAft>
                          <a:spcPts val="0"/>
                        </a:spcAft>
                        <a:buClr>
                          <a:srgbClr val="000000"/>
                        </a:buClr>
                        <a:buSzPts val="1200"/>
                        <a:buFont typeface="Arial" panose="020B0604020202020204"/>
                        <a:buNone/>
                      </a:pPr>
                      <a:r>
                        <a:rPr lang="en-US" altLang="en-US" sz="1200" i="0" u="none" strike="noStrike" cap="none"/>
                        <a:t>Prezentare introductiv</a:t>
                      </a:r>
                      <a:r>
                        <a:rPr lang="en-US" altLang="en-US" sz="1200" i="0" u="none" strike="noStrike" cap="none"/>
                        <a:t>ă</a:t>
                      </a:r>
                      <a:r>
                        <a:rPr lang="en-US" altLang="en-US" sz="1200" i="0" u="none" strike="noStrike" cap="none"/>
                        <a:t> a mediului de dezvoltare Unity </a:t>
                      </a:r>
                      <a:r>
                        <a:rPr lang="en-US" altLang="en-US" sz="1200" i="0" u="none" strike="noStrike" cap="none"/>
                        <a:t>ș</a:t>
                      </a:r>
                      <a:r>
                        <a:rPr lang="en-US" altLang="en-US" sz="1200" i="0" u="none" strike="noStrike" cap="none"/>
                        <a:t>i justificarea alegeri.</a:t>
                      </a:r>
                      <a:endParaRPr lang="en-US" altLang="en-US" sz="1200" i="0" u="none" strike="noStrike" cap="none"/>
                    </a:p>
                    <a:p>
                      <a:pPr marL="0" marR="0" lvl="0" indent="0" algn="l" rtl="0">
                        <a:lnSpc>
                          <a:spcPct val="100000"/>
                        </a:lnSpc>
                        <a:spcBef>
                          <a:spcPts val="0"/>
                        </a:spcBef>
                        <a:spcAft>
                          <a:spcPts val="0"/>
                        </a:spcAft>
                        <a:buClr>
                          <a:srgbClr val="000000"/>
                        </a:buClr>
                        <a:buSzPts val="1200"/>
                        <a:buFont typeface="Arial" panose="020B0604020202020204"/>
                        <a:buNone/>
                      </a:pPr>
                      <a:r>
                        <a:rPr lang="en-US" altLang="en-US" sz="1200" i="0" u="none" strike="noStrike" cap="none"/>
                        <a:t>Activit</a:t>
                      </a:r>
                      <a:r>
                        <a:rPr lang="en-US" altLang="en-US" sz="1200" i="0" u="none" strike="noStrike" cap="none"/>
                        <a:t>ăț</a:t>
                      </a:r>
                      <a:r>
                        <a:rPr lang="en-US" altLang="en-US" sz="1200" i="0" u="none" strike="noStrike" cap="none"/>
                        <a:t>i de laborator:</a:t>
                      </a:r>
                      <a:endParaRPr lang="en-US" altLang="en-US" sz="1200" i="0" u="none" strike="noStrike" cap="none"/>
                    </a:p>
                    <a:p>
                      <a:pPr marL="0" marR="0" lvl="0" indent="0" algn="l" rtl="0">
                        <a:lnSpc>
                          <a:spcPct val="100000"/>
                        </a:lnSpc>
                        <a:spcBef>
                          <a:spcPts val="0"/>
                        </a:spcBef>
                        <a:spcAft>
                          <a:spcPts val="0"/>
                        </a:spcAft>
                        <a:buClr>
                          <a:srgbClr val="000000"/>
                        </a:buClr>
                        <a:buSzPts val="1200"/>
                        <a:buFont typeface="Arial" panose="020B0604020202020204"/>
                        <a:buNone/>
                      </a:pPr>
                      <a:r>
                        <a:rPr lang="en-US" altLang="en-US" sz="1200" i="0" u="none" strike="noStrike" cap="none"/>
                        <a:t>Instalarea </a:t>
                      </a:r>
                      <a:r>
                        <a:rPr lang="en-US" altLang="en-US" sz="1200" i="0" u="none" strike="noStrike" cap="none"/>
                        <a:t>ș</a:t>
                      </a:r>
                      <a:r>
                        <a:rPr lang="en-US" altLang="en-US" sz="1200" i="0" u="none" strike="noStrike" cap="none"/>
                        <a:t>i configurarea Unity Hub </a:t>
                      </a:r>
                      <a:r>
                        <a:rPr lang="en-US" altLang="en-US" sz="1200" i="0" u="none" strike="noStrike" cap="none"/>
                        <a:t>ș</a:t>
                      </a:r>
                      <a:r>
                        <a:rPr lang="en-US" altLang="en-US" sz="1200" i="0" u="none" strike="noStrike" cap="none"/>
                        <a:t>i a versiunii LTS recomandate.</a:t>
                      </a:r>
                      <a:endParaRPr lang="en-US" altLang="en-US" sz="1200" i="0" u="none" strike="noStrike" cap="none"/>
                    </a:p>
                    <a:p>
                      <a:pPr marL="0" marR="0" lvl="0" indent="0" algn="l" rtl="0">
                        <a:lnSpc>
                          <a:spcPct val="100000"/>
                        </a:lnSpc>
                        <a:spcBef>
                          <a:spcPts val="0"/>
                        </a:spcBef>
                        <a:spcAft>
                          <a:spcPts val="0"/>
                        </a:spcAft>
                        <a:buClr>
                          <a:srgbClr val="000000"/>
                        </a:buClr>
                        <a:buSzPts val="1200"/>
                        <a:buFont typeface="Arial" panose="020B0604020202020204"/>
                        <a:buNone/>
                      </a:pPr>
                      <a:r>
                        <a:rPr lang="en-US" altLang="en-US" sz="1200" i="0" u="none" strike="noStrike" cap="none"/>
                        <a:t>Crearea unui prim proiect Unity 3D.</a:t>
                      </a:r>
                      <a:endParaRPr lang="en-US" altLang="en-US" sz="1200" i="0" u="none" strike="noStrike" cap="none"/>
                    </a:p>
                    <a:p>
                      <a:pPr marL="0" marR="0" lvl="0" indent="0" algn="l" rtl="0">
                        <a:lnSpc>
                          <a:spcPct val="100000"/>
                        </a:lnSpc>
                        <a:spcBef>
                          <a:spcPts val="0"/>
                        </a:spcBef>
                        <a:spcAft>
                          <a:spcPts val="0"/>
                        </a:spcAft>
                        <a:buClr>
                          <a:srgbClr val="000000"/>
                        </a:buClr>
                        <a:buSzPts val="1200"/>
                        <a:buFont typeface="Arial" panose="020B0604020202020204"/>
                        <a:buNone/>
                      </a:pPr>
                      <a:r>
                        <a:rPr lang="en-US" altLang="en-US" sz="1200" i="0" u="none" strike="noStrike" cap="none"/>
                        <a:t>Explorarea interfe</a:t>
                      </a:r>
                      <a:r>
                        <a:rPr lang="en-US" altLang="en-US" sz="1200" i="0" u="none" strike="noStrike" cap="none"/>
                        <a:t>ț</a:t>
                      </a:r>
                      <a:r>
                        <a:rPr lang="en-US" altLang="en-US" sz="1200" i="0" u="none" strike="noStrike" cap="none"/>
                        <a:t>ei Unity Editor </a:t>
                      </a:r>
                      <a:r>
                        <a:rPr lang="en-US" altLang="en-US" sz="1200" i="0" u="none" strike="noStrike" cap="none"/>
                        <a:t>ș</a:t>
                      </a:r>
                      <a:r>
                        <a:rPr lang="en-US" altLang="en-US" sz="1200" i="0" u="none" strike="noStrike" cap="none"/>
                        <a:t>i familiarizarea cu elementele de baz</a:t>
                      </a:r>
                      <a:r>
                        <a:rPr lang="en-US" altLang="en-US" sz="1200" i="0" u="none" strike="noStrike" cap="none"/>
                        <a:t>ă</a:t>
                      </a:r>
                      <a:r>
                        <a:rPr lang="en-US" altLang="en-US" sz="1200" i="0" u="none" strike="noStrike" cap="none"/>
                        <a:t>.</a:t>
                      </a:r>
                      <a:endParaRPr lang="en-US" altLang="en-US" sz="1200" i="0" u="none" strike="noStrike" cap="none"/>
                    </a:p>
                    <a:p>
                      <a:pPr marL="0" marR="0" lvl="0" indent="0" algn="l" rtl="0">
                        <a:lnSpc>
                          <a:spcPct val="100000"/>
                        </a:lnSpc>
                        <a:spcBef>
                          <a:spcPts val="0"/>
                        </a:spcBef>
                        <a:spcAft>
                          <a:spcPts val="0"/>
                        </a:spcAft>
                        <a:buClr>
                          <a:srgbClr val="000000"/>
                        </a:buClr>
                        <a:buSzPts val="1200"/>
                        <a:buFont typeface="Arial" panose="020B0604020202020204"/>
                        <a:buNone/>
                      </a:pPr>
                      <a:r>
                        <a:rPr lang="en-US" altLang="en-US" sz="1200" i="0" u="none" strike="noStrike" cap="none"/>
                        <a:t>Importul asseturilor din Asset Store.</a:t>
                      </a:r>
                      <a:endParaRPr lang="en-US" altLang="en-US" sz="1200" i="0" u="none" strike="noStrike" cap="none"/>
                    </a:p>
                    <a:p>
                      <a:pPr marL="0" marR="0" lvl="0" indent="0" algn="l" rtl="0">
                        <a:lnSpc>
                          <a:spcPct val="100000"/>
                        </a:lnSpc>
                        <a:spcBef>
                          <a:spcPts val="0"/>
                        </a:spcBef>
                        <a:spcAft>
                          <a:spcPts val="0"/>
                        </a:spcAft>
                        <a:buClr>
                          <a:srgbClr val="000000"/>
                        </a:buClr>
                        <a:buSzPts val="1200"/>
                        <a:buFont typeface="Arial" panose="020B0604020202020204"/>
                        <a:buNone/>
                      </a:pPr>
                      <a:r>
                        <a:rPr lang="en-US" altLang="en-US" sz="1200" i="0" u="none" strike="noStrike" cap="none"/>
                        <a:t>Crearea unei scene simple cu obiecte 3D primitive.</a:t>
                      </a:r>
                      <a:endParaRPr lang="en-US" altLang="en-US" sz="1200" i="0" u="none" strike="noStrike" cap="none"/>
                    </a:p>
                    <a:p>
                      <a:pPr marL="0" marR="0" lvl="0" indent="0" algn="l" rtl="0">
                        <a:lnSpc>
                          <a:spcPct val="100000"/>
                        </a:lnSpc>
                        <a:spcBef>
                          <a:spcPts val="0"/>
                        </a:spcBef>
                        <a:spcAft>
                          <a:spcPts val="0"/>
                        </a:spcAft>
                        <a:buClr>
                          <a:srgbClr val="000000"/>
                        </a:buClr>
                        <a:buSzPts val="1200"/>
                        <a:buFont typeface="Arial" panose="020B0604020202020204"/>
                        <a:buNone/>
                      </a:pPr>
                      <a:r>
                        <a:rPr lang="en-US" altLang="en-US" sz="1200" i="0" u="none" strike="noStrike" cap="none"/>
                        <a:t>Resurse suplimentare pentru ob</a:t>
                      </a:r>
                      <a:r>
                        <a:rPr lang="en-US" altLang="en-US" sz="1200" i="0" u="none" strike="noStrike" cap="none"/>
                        <a:t>ț</a:t>
                      </a:r>
                      <a:r>
                        <a:rPr lang="en-US" altLang="en-US" sz="1200" i="0" u="none" strike="noStrike" cap="none"/>
                        <a:t>inerea de obiecte.</a:t>
                      </a:r>
                      <a:endParaRPr lang="en-US" altLang="en-US" sz="1200" i="0" u="none" strike="noStrike" cap="none"/>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800"/>
                        <a:buFont typeface="Arial" panose="020B0604020202020204"/>
                        <a:buChar char="•"/>
                      </a:pPr>
                      <a:r>
                        <a:rPr lang="en-US" altLang="en-US" sz="1200" u="none" strike="noStrike" cap="none"/>
                        <a:t>Se identific</a:t>
                      </a:r>
                      <a:r>
                        <a:rPr lang="en-US" altLang="en-US" sz="1200" u="none" strike="noStrike" cap="none"/>
                        <a:t>ă</a:t>
                      </a:r>
                      <a:r>
                        <a:rPr lang="en-US" altLang="en-US" sz="1200" u="none" strike="noStrike" cap="none"/>
                        <a:t> structura de baz</a:t>
                      </a:r>
                      <a:r>
                        <a:rPr lang="en-US" altLang="en-US" sz="1200" u="none" strike="noStrike" cap="none"/>
                        <a:t>ă</a:t>
                      </a:r>
                      <a:r>
                        <a:rPr lang="en-US" altLang="en-US" sz="1200" u="none" strike="noStrike" cap="none"/>
                        <a:t> a unui joc video </a:t>
                      </a:r>
                      <a:r>
                        <a:rPr lang="en-US" altLang="en-US" sz="1200" u="none" strike="noStrike" cap="none"/>
                        <a:t>ș</a:t>
                      </a:r>
                      <a:r>
                        <a:rPr lang="en-US" altLang="en-US" sz="1200" u="none" strike="noStrike" cap="none"/>
                        <a:t>i se clasific</a:t>
                      </a:r>
                      <a:r>
                        <a:rPr lang="en-US" altLang="en-US" sz="1200" u="none" strike="noStrike" cap="none"/>
                        <a:t>ă</a:t>
                      </a:r>
                      <a:r>
                        <a:rPr lang="en-US" altLang="en-US" sz="1200" u="none" strike="noStrike" cap="none"/>
                        <a:t> jocurile dup</a:t>
                      </a:r>
                      <a:r>
                        <a:rPr lang="en-US" altLang="en-US" sz="1200" u="none" strike="noStrike" cap="none"/>
                        <a:t>ă</a:t>
                      </a:r>
                      <a:r>
                        <a:rPr lang="en-US" altLang="en-US" sz="1200" u="none" strike="noStrike" cap="none"/>
                        <a:t> gen, perspectiv</a:t>
                      </a:r>
                      <a:r>
                        <a:rPr lang="en-US" altLang="en-US" sz="1200" u="none" strike="noStrike" cap="none"/>
                        <a:t>ă</a:t>
                      </a:r>
                      <a:r>
                        <a:rPr lang="en-US" altLang="en-US" sz="1200" u="none" strike="noStrike" cap="none"/>
                        <a:t> </a:t>
                      </a:r>
                      <a:r>
                        <a:rPr lang="en-US" altLang="en-US" sz="1200" u="none" strike="noStrike" cap="none"/>
                        <a:t>ș</a:t>
                      </a:r>
                      <a:r>
                        <a:rPr lang="en-US" altLang="en-US" sz="1200" u="none" strike="noStrike" cap="none"/>
                        <a:t>i mecanici.</a:t>
                      </a:r>
                      <a:endParaRPr lang="en-US" altLang="en-US" sz="1200" u="none" strike="noStrike" cap="none"/>
                    </a:p>
                    <a:p>
                      <a:pPr marL="285750" marR="0" lvl="0" indent="-285750" algn="l" rtl="0">
                        <a:lnSpc>
                          <a:spcPct val="100000"/>
                        </a:lnSpc>
                        <a:spcBef>
                          <a:spcPts val="0"/>
                        </a:spcBef>
                        <a:spcAft>
                          <a:spcPts val="0"/>
                        </a:spcAft>
                        <a:buClr>
                          <a:srgbClr val="000000"/>
                        </a:buClr>
                        <a:buSzPts val="1800"/>
                        <a:buFont typeface="Arial" panose="020B0604020202020204"/>
                        <a:buChar char="•"/>
                      </a:pPr>
                      <a:r>
                        <a:rPr lang="en-US" altLang="en-US" sz="1200" u="none" strike="noStrike" cap="none"/>
                        <a:t>Se explic</a:t>
                      </a:r>
                      <a:r>
                        <a:rPr lang="en-US" altLang="en-US" sz="1200" u="none" strike="noStrike" cap="none"/>
                        <a:t>ă</a:t>
                      </a:r>
                      <a:r>
                        <a:rPr lang="en-US" altLang="en-US" sz="1200" u="none" strike="noStrike" cap="none"/>
                        <a:t> rolul </a:t>
                      </a:r>
                      <a:r>
                        <a:rPr lang="en-US" altLang="en-US" sz="1200" u="none" strike="noStrike" cap="none"/>
                        <a:t>ș</a:t>
                      </a:r>
                      <a:r>
                        <a:rPr lang="en-US" altLang="en-US" sz="1200" u="none" strike="noStrike" cap="none"/>
                        <a:t>i func</a:t>
                      </a:r>
                      <a:r>
                        <a:rPr lang="en-US" altLang="en-US" sz="1200" u="none" strike="noStrike" cap="none"/>
                        <a:t>ț</a:t>
                      </a:r>
                      <a:r>
                        <a:rPr lang="en-US" altLang="en-US" sz="1200" u="none" strike="noStrike" cap="none"/>
                        <a:t>iile motoarelor de joc în procesul de dezvoltare digital</a:t>
                      </a:r>
                      <a:r>
                        <a:rPr lang="en-US" altLang="en-US" sz="1200" u="none" strike="noStrike" cap="none"/>
                        <a:t>ă</a:t>
                      </a:r>
                      <a:r>
                        <a:rPr lang="en-US" altLang="en-US" sz="1200" u="none" strike="noStrike" cap="none"/>
                        <a:t>.</a:t>
                      </a:r>
                      <a:endParaRPr lang="en-US" altLang="en-US" sz="1200" u="none" strike="noStrike" cap="none"/>
                    </a:p>
                    <a:p>
                      <a:pPr marL="285750" marR="0" lvl="0" indent="-285750" algn="l" rtl="0">
                        <a:lnSpc>
                          <a:spcPct val="100000"/>
                        </a:lnSpc>
                        <a:spcBef>
                          <a:spcPts val="0"/>
                        </a:spcBef>
                        <a:spcAft>
                          <a:spcPts val="0"/>
                        </a:spcAft>
                        <a:buClr>
                          <a:srgbClr val="000000"/>
                        </a:buClr>
                        <a:buSzPts val="1800"/>
                        <a:buFont typeface="Arial" panose="020B0604020202020204"/>
                        <a:buChar char="•"/>
                      </a:pPr>
                      <a:r>
                        <a:rPr lang="en-US" altLang="en-US" sz="1200" u="none" strike="noStrike" cap="none"/>
                        <a:t>Se instaleaz</a:t>
                      </a:r>
                      <a:r>
                        <a:rPr lang="en-US" altLang="en-US" sz="1200" u="none" strike="noStrike" cap="none"/>
                        <a:t>ă</a:t>
                      </a:r>
                      <a:r>
                        <a:rPr lang="en-US" altLang="en-US" sz="1200" u="none" strike="noStrike" cap="none"/>
                        <a:t> </a:t>
                      </a:r>
                      <a:r>
                        <a:rPr lang="en-US" altLang="en-US" sz="1200" u="none" strike="noStrike" cap="none"/>
                        <a:t>ș</a:t>
                      </a:r>
                      <a:r>
                        <a:rPr lang="en-US" altLang="en-US" sz="1200" u="none" strike="noStrike" cap="none"/>
                        <a:t>i se configureaz</a:t>
                      </a:r>
                      <a:r>
                        <a:rPr lang="en-US" altLang="en-US" sz="1200" u="none" strike="noStrike" cap="none"/>
                        <a:t>ă</a:t>
                      </a:r>
                      <a:r>
                        <a:rPr lang="en-US" altLang="en-US" sz="1200" u="none" strike="noStrike" cap="none"/>
                        <a:t> Unity pentru dezvoltarea unui proiect 3D.</a:t>
                      </a:r>
                      <a:endParaRPr lang="en-US" altLang="en-US" sz="1200" u="none" strike="noStrike" cap="none"/>
                    </a:p>
                    <a:p>
                      <a:pPr marL="285750" marR="0" lvl="0" indent="-285750" algn="l" rtl="0">
                        <a:lnSpc>
                          <a:spcPct val="100000"/>
                        </a:lnSpc>
                        <a:spcBef>
                          <a:spcPts val="0"/>
                        </a:spcBef>
                        <a:spcAft>
                          <a:spcPts val="0"/>
                        </a:spcAft>
                        <a:buClr>
                          <a:srgbClr val="000000"/>
                        </a:buClr>
                        <a:buSzPts val="1800"/>
                        <a:buFont typeface="Arial" panose="020B0604020202020204"/>
                        <a:buChar char="•"/>
                      </a:pPr>
                      <a:r>
                        <a:rPr lang="en-US" altLang="en-US" sz="1200" u="none" strike="noStrike" cap="none"/>
                        <a:t>Se exploreaz</a:t>
                      </a:r>
                      <a:r>
                        <a:rPr lang="en-US" altLang="en-US" sz="1200" u="none" strike="noStrike" cap="none"/>
                        <a:t>ă</a:t>
                      </a:r>
                      <a:r>
                        <a:rPr lang="en-US" altLang="en-US" sz="1200" u="none" strike="noStrike" cap="none"/>
                        <a:t> </a:t>
                      </a:r>
                      <a:r>
                        <a:rPr lang="en-US" altLang="en-US" sz="1200" u="none" strike="noStrike" cap="none"/>
                        <a:t>ș</a:t>
                      </a:r>
                      <a:r>
                        <a:rPr lang="en-US" altLang="en-US" sz="1200" u="none" strike="noStrike" cap="none"/>
                        <a:t>i se utilizeaz</a:t>
                      </a:r>
                      <a:r>
                        <a:rPr lang="en-US" altLang="en-US" sz="1200" u="none" strike="noStrike" cap="none"/>
                        <a:t>ă</a:t>
                      </a:r>
                      <a:r>
                        <a:rPr lang="en-US" altLang="en-US" sz="1200" u="none" strike="noStrike" cap="none"/>
                        <a:t> interfa</a:t>
                      </a:r>
                      <a:r>
                        <a:rPr lang="en-US" altLang="en-US" sz="1200" u="none" strike="noStrike" cap="none"/>
                        <a:t>ț</a:t>
                      </a:r>
                      <a:r>
                        <a:rPr lang="en-US" altLang="en-US" sz="1200" u="none" strike="noStrike" cap="none"/>
                        <a:t>a editorului Unity pentru a crea o scen</a:t>
                      </a:r>
                      <a:r>
                        <a:rPr lang="en-US" altLang="en-US" sz="1200" u="none" strike="noStrike" cap="none"/>
                        <a:t>ă</a:t>
                      </a:r>
                      <a:r>
                        <a:rPr lang="en-US" altLang="en-US" sz="1200" u="none" strike="noStrike" cap="none"/>
                        <a:t> interactiv</a:t>
                      </a:r>
                      <a:r>
                        <a:rPr lang="en-US" altLang="en-US" sz="1200" u="none" strike="noStrike" cap="none"/>
                        <a:t>ă</a:t>
                      </a:r>
                      <a:r>
                        <a:rPr lang="en-US" altLang="en-US" sz="1200" u="none" strike="noStrike" cap="none"/>
                        <a:t>.</a:t>
                      </a:r>
                      <a:endParaRPr lang="en-US" altLang="en-US" sz="1200" u="none" strike="noStrike" cap="none"/>
                    </a:p>
                    <a:p>
                      <a:pPr marL="285750" marR="0" lvl="0" indent="-285750" algn="l" rtl="0">
                        <a:lnSpc>
                          <a:spcPct val="100000"/>
                        </a:lnSpc>
                        <a:spcBef>
                          <a:spcPts val="0"/>
                        </a:spcBef>
                        <a:spcAft>
                          <a:spcPts val="0"/>
                        </a:spcAft>
                        <a:buClr>
                          <a:srgbClr val="000000"/>
                        </a:buClr>
                        <a:buSzPts val="1800"/>
                        <a:buFont typeface="Arial" panose="020B0604020202020204"/>
                        <a:buChar char="•"/>
                      </a:pPr>
                      <a:r>
                        <a:rPr lang="en-US" altLang="en-US" sz="1200" u="none" strike="noStrike" cap="none"/>
                        <a:t>Se utilizeaz</a:t>
                      </a:r>
                      <a:r>
                        <a:rPr lang="en-US" altLang="en-US" sz="1200" u="none" strike="noStrike" cap="none"/>
                        <a:t>ă</a:t>
                      </a:r>
                      <a:r>
                        <a:rPr lang="en-US" altLang="en-US" sz="1200" u="none" strike="noStrike" cap="none"/>
                        <a:t> resurse suplimentare (Asset Store, modele gratuite) pentru dezvoltarea scenei.</a:t>
                      </a:r>
                      <a:endParaRPr lang="en-US" altLang="en-US" sz="1200" u="none" strike="noStrike" cap="none"/>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800"/>
                        <a:buFont typeface="Arial" panose="020B0604020202020204"/>
                        <a:buChar char="•"/>
                      </a:pPr>
                      <a:r>
                        <a:rPr lang="en-US" sz="1200" u="none" strike="noStrike" cap="none"/>
                        <a:t>Demonstrea autonomiei în configurarea mediului de dezvoltare și explorarea funcționalităților oferite de Unity</a:t>
                      </a:r>
                      <a:endParaRPr lang="en-US" sz="1200" u="none" strike="noStrike" cap="none"/>
                    </a:p>
                    <a:p>
                      <a:pPr marL="285750" marR="0" lvl="0" indent="-285750" algn="l" rtl="0">
                        <a:lnSpc>
                          <a:spcPct val="100000"/>
                        </a:lnSpc>
                        <a:spcBef>
                          <a:spcPts val="0"/>
                        </a:spcBef>
                        <a:spcAft>
                          <a:spcPts val="0"/>
                        </a:spcAft>
                        <a:buClr>
                          <a:srgbClr val="000000"/>
                        </a:buClr>
                        <a:buSzPts val="1800"/>
                        <a:buFont typeface="Arial" panose="020B0604020202020204"/>
                        <a:buChar char="•"/>
                      </a:pPr>
                      <a:r>
                        <a:rPr lang="en-US" sz="1200" u="none" strike="noStrike" cap="none"/>
                        <a:t>Analizarea exemplelor de aplicații 3D și identifică oportunități de implementare în proiecte personale</a:t>
                      </a:r>
                      <a:endParaRPr sz="1200" u="none" strike="noStrike" cap="none"/>
                    </a:p>
                    <a:p>
                      <a:pPr marL="285750" marR="0" lvl="0" indent="-285750" algn="l" rtl="0">
                        <a:lnSpc>
                          <a:spcPct val="100000"/>
                        </a:lnSpc>
                        <a:spcBef>
                          <a:spcPts val="0"/>
                        </a:spcBef>
                        <a:spcAft>
                          <a:spcPts val="0"/>
                        </a:spcAft>
                        <a:buClr>
                          <a:srgbClr val="000000"/>
                        </a:buClr>
                        <a:buSzPts val="1800"/>
                        <a:buFont typeface="Arial" panose="020B0604020202020204"/>
                        <a:buChar char="•"/>
                      </a:pPr>
                      <a:r>
                        <a:rPr lang="en-US" sz="1200" u="none" strike="noStrike" cap="none"/>
                        <a:t>Manifestarea responsabilitatii în realizarea sarcinilor practice</a:t>
                      </a:r>
                      <a:endParaRPr sz="1200" u="none" strike="noStrike" cap="none"/>
                    </a:p>
                  </a:txBody>
                  <a:tcPr marL="91450" marR="91450" marT="45725" marB="45725"/>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p>
            <a:r>
              <a:rPr lang="en-US" altLang="en-US"/>
              <a:t>Ce sunt jocurile Multiplayer?</a:t>
            </a:r>
            <a:endParaRPr lang="en-US" altLang="en-US"/>
          </a:p>
        </p:txBody>
      </p:sp>
      <p:sp>
        <p:nvSpPr>
          <p:cNvPr id="3" name="Text Placeholder 2"/>
          <p:cNvSpPr/>
          <p:nvPr>
            <p:ph type="body" idx="1"/>
          </p:nvPr>
        </p:nvSpPr>
        <p:spPr>
          <a:xfrm>
            <a:off x="628650" y="1593850"/>
            <a:ext cx="7886700" cy="4351338"/>
          </a:xfrm>
        </p:spPr>
        <p:txBody>
          <a:bodyPr/>
          <a:p>
            <a:pPr marL="114300" indent="0" algn="just">
              <a:buNone/>
            </a:pPr>
            <a:r>
              <a:rPr lang="en-US" altLang="en-US"/>
              <a:t>Jocurile multiplayer implic</a:t>
            </a:r>
            <a:r>
              <a:rPr lang="en-US" altLang="en-US"/>
              <a:t>ă</a:t>
            </a:r>
            <a:r>
              <a:rPr lang="en-US" altLang="en-US"/>
              <a:t> doi sau mai mul</a:t>
            </a:r>
            <a:r>
              <a:rPr lang="en-US" altLang="en-US"/>
              <a:t>ț</a:t>
            </a:r>
            <a:r>
              <a:rPr lang="en-US" altLang="en-US"/>
              <a:t>i juc</a:t>
            </a:r>
            <a:r>
              <a:rPr lang="en-US" altLang="en-US"/>
              <a:t>ă</a:t>
            </a:r>
            <a:r>
              <a:rPr lang="en-US" altLang="en-US"/>
              <a:t>tori, conecta</a:t>
            </a:r>
            <a:r>
              <a:rPr lang="en-US" altLang="en-US"/>
              <a:t>ț</a:t>
            </a:r>
            <a:r>
              <a:rPr lang="en-US" altLang="en-US"/>
              <a:t>i local sau online, care interac</a:t>
            </a:r>
            <a:r>
              <a:rPr lang="en-US" altLang="en-US"/>
              <a:t>ț</a:t>
            </a:r>
            <a:r>
              <a:rPr lang="en-US" altLang="en-US"/>
              <a:t>ioneaz</a:t>
            </a:r>
            <a:r>
              <a:rPr lang="en-US" altLang="en-US"/>
              <a:t>ă</a:t>
            </a:r>
            <a:r>
              <a:rPr lang="en-US" altLang="en-US"/>
              <a:t> în timp real în acela</a:t>
            </a:r>
            <a:r>
              <a:rPr lang="en-US" altLang="en-US"/>
              <a:t>ș</a:t>
            </a:r>
            <a:r>
              <a:rPr lang="en-US" altLang="en-US"/>
              <a:t>i joc.</a:t>
            </a:r>
            <a:endParaRPr lang="en-US" altLang="en-US"/>
          </a:p>
          <a:p>
            <a:pPr algn="just"/>
            <a:r>
              <a:rPr lang="en-US" altLang="en-US"/>
              <a:t>Local multiplayer</a:t>
            </a:r>
            <a:endParaRPr lang="en-US" altLang="en-US"/>
          </a:p>
          <a:p>
            <a:pPr algn="just"/>
            <a:r>
              <a:rPr lang="en-US" altLang="en-US"/>
              <a:t>Online multiplayer</a:t>
            </a:r>
            <a:endParaRPr lang="en-US" altLang="en-US"/>
          </a:p>
          <a:p>
            <a:pPr algn="just"/>
            <a:r>
              <a:rPr lang="en-US" altLang="en-US"/>
              <a:t>Co-op (cooperativ)</a:t>
            </a:r>
            <a:endParaRPr lang="en-US" altLang="en-US"/>
          </a:p>
          <a:p>
            <a:pPr algn="just"/>
            <a:r>
              <a:rPr lang="en-US" altLang="en-US"/>
              <a:t>MMORPG</a:t>
            </a:r>
            <a:endParaRPr lang="en-US" altLang="en-US"/>
          </a:p>
        </p:txBody>
      </p:sp>
      <p:pic>
        <p:nvPicPr>
          <p:cNvPr id="4" name="Picture 3"/>
          <p:cNvPicPr/>
          <p:nvPr/>
        </p:nvPicPr>
        <p:blipFill>
          <a:blip r:embed="rId1"/>
          <a:stretch>
            <a:fillRect/>
          </a:stretch>
        </p:blipFill>
        <p:spPr>
          <a:xfrm>
            <a:off x="5003800" y="2889885"/>
            <a:ext cx="3607435" cy="2029460"/>
          </a:xfrm>
          <a:prstGeom prst="rect">
            <a:avLst/>
          </a:prstGeom>
        </p:spPr>
      </p:pic>
      <p:pic>
        <p:nvPicPr>
          <p:cNvPr id="5" name="Picture 4"/>
          <p:cNvPicPr/>
          <p:nvPr/>
        </p:nvPicPr>
        <p:blipFill>
          <a:blip r:embed="rId2"/>
          <a:stretch>
            <a:fillRect/>
          </a:stretch>
        </p:blipFill>
        <p:spPr>
          <a:xfrm>
            <a:off x="3885565" y="3960495"/>
            <a:ext cx="1951355" cy="2602230"/>
          </a:xfrm>
          <a:prstGeom prst="rect">
            <a:avLst/>
          </a:prstGeom>
        </p:spPr>
      </p:pic>
      <p:pic>
        <p:nvPicPr>
          <p:cNvPr id="6" name="Picture 5"/>
          <p:cNvPicPr/>
          <p:nvPr/>
        </p:nvPicPr>
        <p:blipFill>
          <a:blip r:embed="rId3"/>
          <a:stretch>
            <a:fillRect/>
          </a:stretch>
        </p:blipFill>
        <p:spPr>
          <a:xfrm>
            <a:off x="5740400" y="4863465"/>
            <a:ext cx="3020695" cy="1699260"/>
          </a:xfrm>
          <a:prstGeom prst="rect">
            <a:avLst/>
          </a:prstGeom>
        </p:spPr>
      </p:pic>
      <p:pic>
        <p:nvPicPr>
          <p:cNvPr id="7" name="Picture 6"/>
          <p:cNvPicPr/>
          <p:nvPr/>
        </p:nvPicPr>
        <p:blipFill>
          <a:blip r:embed="rId4"/>
          <a:stretch>
            <a:fillRect/>
          </a:stretch>
        </p:blipFill>
        <p:spPr>
          <a:xfrm>
            <a:off x="959485" y="4919345"/>
            <a:ext cx="2926080" cy="164592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normAutofit fontScale="90000"/>
          </a:bodyPr>
          <a:p>
            <a:r>
              <a:rPr lang="en-US" altLang="en-US"/>
              <a:t>Evolu</a:t>
            </a:r>
            <a:r>
              <a:rPr lang="en-US" altLang="en-US"/>
              <a:t>ț</a:t>
            </a:r>
            <a:r>
              <a:rPr lang="en-US" altLang="en-US"/>
              <a:t>ia industriei jocurilor video </a:t>
            </a:r>
            <a:r>
              <a:rPr lang="en-US" altLang="en-US"/>
              <a:t>ș</a:t>
            </a:r>
            <a:r>
              <a:rPr lang="en-US" altLang="en-US"/>
              <a:t>i impactul socio-cultural</a:t>
            </a:r>
            <a:endParaRPr lang="en-US" altLang="en-US"/>
          </a:p>
        </p:txBody>
      </p:sp>
      <p:sp>
        <p:nvSpPr>
          <p:cNvPr id="3" name="Text Placeholder 2"/>
          <p:cNvSpPr/>
          <p:nvPr>
            <p:ph type="body" idx="1"/>
          </p:nvPr>
        </p:nvSpPr>
        <p:spPr>
          <a:xfrm>
            <a:off x="512445" y="1614805"/>
            <a:ext cx="7886700" cy="4351338"/>
          </a:xfrm>
        </p:spPr>
        <p:txBody>
          <a:bodyPr/>
          <a:p>
            <a:pPr marL="114300" indent="0" algn="just">
              <a:buNone/>
            </a:pPr>
            <a:r>
              <a:rPr lang="en-US" altLang="en-US"/>
              <a:t>Industria jocurilor video a evoluat spectaculos în ultimele decenii, trecând de la experimente tehnice simple la un sector cultural, economic </a:t>
            </a:r>
            <a:r>
              <a:rPr lang="en-US" altLang="en-US"/>
              <a:t>ș</a:t>
            </a:r>
            <a:r>
              <a:rPr lang="en-US" altLang="en-US"/>
              <a:t>i social de miliarde de dolari. Transform</a:t>
            </a:r>
            <a:r>
              <a:rPr lang="en-US" altLang="en-US"/>
              <a:t>ă</a:t>
            </a:r>
            <a:r>
              <a:rPr lang="en-US" altLang="en-US"/>
              <a:t>rile au fost determinate de progresul tehnologic, schimb</a:t>
            </a:r>
            <a:r>
              <a:rPr lang="en-US" altLang="en-US"/>
              <a:t>ă</a:t>
            </a:r>
            <a:r>
              <a:rPr lang="en-US" altLang="en-US"/>
              <a:t>rile sociale </a:t>
            </a:r>
            <a:r>
              <a:rPr lang="en-US" altLang="en-US"/>
              <a:t>ș</a:t>
            </a:r>
            <a:r>
              <a:rPr lang="en-US" altLang="en-US"/>
              <a:t>i nevoia crescând</a:t>
            </a:r>
            <a:r>
              <a:rPr lang="en-US" altLang="en-US"/>
              <a:t>ă</a:t>
            </a:r>
            <a:r>
              <a:rPr lang="en-US" altLang="en-US"/>
              <a:t> de forme interactive de divertisment</a:t>
            </a:r>
            <a:endParaRPr lang="en-US" altLang="en-US"/>
          </a:p>
        </p:txBody>
      </p:sp>
      <p:pic>
        <p:nvPicPr>
          <p:cNvPr id="4" name="Picture 3"/>
          <p:cNvPicPr/>
          <p:nvPr/>
        </p:nvPicPr>
        <p:blipFill>
          <a:blip r:embed="rId1"/>
          <a:stretch>
            <a:fillRect/>
          </a:stretch>
        </p:blipFill>
        <p:spPr>
          <a:xfrm>
            <a:off x="2821940" y="4217035"/>
            <a:ext cx="4257040" cy="239458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normAutofit fontScale="90000"/>
          </a:bodyPr>
          <a:p>
            <a:r>
              <a:rPr lang="en-US" altLang="en-US"/>
              <a:t>Epoca pionieratului (anii ’70 – începutul anilor ’80)</a:t>
            </a:r>
            <a:endParaRPr lang="en-US" altLang="en-US"/>
          </a:p>
        </p:txBody>
      </p:sp>
      <p:sp>
        <p:nvSpPr>
          <p:cNvPr id="3" name="Text Placeholder 2"/>
          <p:cNvSpPr/>
          <p:nvPr>
            <p:ph type="body" idx="1"/>
          </p:nvPr>
        </p:nvSpPr>
        <p:spPr>
          <a:xfrm>
            <a:off x="628650" y="1604010"/>
            <a:ext cx="7886700" cy="4351338"/>
          </a:xfrm>
        </p:spPr>
        <p:txBody>
          <a:bodyPr/>
          <a:p>
            <a:pPr marL="114300" indent="457200" algn="just">
              <a:buNone/>
            </a:pPr>
            <a:r>
              <a:rPr lang="en-US" altLang="en-US"/>
              <a:t>Aceast</a:t>
            </a:r>
            <a:r>
              <a:rPr lang="en-US" altLang="en-US"/>
              <a:t>ă</a:t>
            </a:r>
            <a:r>
              <a:rPr lang="en-US" altLang="en-US"/>
              <a:t> perioad</a:t>
            </a:r>
            <a:r>
              <a:rPr lang="en-US" altLang="en-US"/>
              <a:t>ă</a:t>
            </a:r>
            <a:r>
              <a:rPr lang="en-US" altLang="en-US"/>
              <a:t> a fost marcat</a:t>
            </a:r>
            <a:r>
              <a:rPr lang="en-US" altLang="en-US"/>
              <a:t>ă</a:t>
            </a:r>
            <a:r>
              <a:rPr lang="en-US" altLang="en-US"/>
              <a:t> de primele încerc</a:t>
            </a:r>
            <a:r>
              <a:rPr lang="en-US" altLang="en-US"/>
              <a:t>ă</a:t>
            </a:r>
            <a:r>
              <a:rPr lang="en-US" altLang="en-US"/>
              <a:t>ri comerciale în domeniu. Jocuri precum Pong sau Breakout au introdus ideea de interactivitate digital</a:t>
            </a:r>
            <a:r>
              <a:rPr lang="en-US" altLang="en-US"/>
              <a:t>ă</a:t>
            </a:r>
            <a:r>
              <a:rPr lang="en-US" altLang="en-US"/>
              <a:t> într-un context de divertisment. Arcade-urile au devenit spa</a:t>
            </a:r>
            <a:r>
              <a:rPr lang="en-US" altLang="en-US"/>
              <a:t>ț</a:t>
            </a:r>
            <a:r>
              <a:rPr lang="en-US" altLang="en-US"/>
              <a:t>ii populare în rândul tinerilor, iar primele console precum Atari 2600 au adus jocurile în sufrageria familiei.</a:t>
            </a:r>
            <a:endParaRPr lang="en-US" altLang="en-US"/>
          </a:p>
        </p:txBody>
      </p:sp>
      <p:pic>
        <p:nvPicPr>
          <p:cNvPr id="4" name="Picture 3"/>
          <p:cNvPicPr/>
          <p:nvPr/>
        </p:nvPicPr>
        <p:blipFill>
          <a:blip r:embed="rId1"/>
          <a:stretch>
            <a:fillRect/>
          </a:stretch>
        </p:blipFill>
        <p:spPr>
          <a:xfrm>
            <a:off x="2174240" y="4445000"/>
            <a:ext cx="2264410" cy="2264410"/>
          </a:xfrm>
          <a:prstGeom prst="rect">
            <a:avLst/>
          </a:prstGeom>
        </p:spPr>
      </p:pic>
      <p:pic>
        <p:nvPicPr>
          <p:cNvPr id="5" name="Picture 4"/>
          <p:cNvPicPr/>
          <p:nvPr/>
        </p:nvPicPr>
        <p:blipFill>
          <a:blip r:embed="rId2"/>
          <a:stretch>
            <a:fillRect/>
          </a:stretch>
        </p:blipFill>
        <p:spPr>
          <a:xfrm>
            <a:off x="4565015" y="4944110"/>
            <a:ext cx="4017010" cy="126555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normAutofit fontScale="90000"/>
          </a:bodyPr>
          <a:p>
            <a:r>
              <a:rPr lang="en-US" altLang="en-US"/>
              <a:t>Epoca de aur (anii ’80 – începutul anilor ’90)</a:t>
            </a:r>
            <a:endParaRPr lang="en-US" altLang="en-US"/>
          </a:p>
        </p:txBody>
      </p:sp>
      <p:sp>
        <p:nvSpPr>
          <p:cNvPr id="3" name="Text Placeholder 2"/>
          <p:cNvSpPr/>
          <p:nvPr>
            <p:ph type="body" idx="1"/>
          </p:nvPr>
        </p:nvSpPr>
        <p:spPr>
          <a:xfrm>
            <a:off x="512445" y="1572895"/>
            <a:ext cx="7886700" cy="2571750"/>
          </a:xfrm>
        </p:spPr>
        <p:txBody>
          <a:bodyPr>
            <a:normAutofit lnSpcReduction="10000"/>
          </a:bodyPr>
          <a:p>
            <a:pPr marL="114300" indent="457200" algn="just">
              <a:buNone/>
            </a:pPr>
            <a:r>
              <a:rPr lang="en-US" altLang="en-US"/>
              <a:t>Aceasta a fost perioada în care companiile japoneze precum Nintendo </a:t>
            </a:r>
            <a:r>
              <a:rPr lang="en-US" altLang="en-US"/>
              <a:t>ș</a:t>
            </a:r>
            <a:r>
              <a:rPr lang="en-US" altLang="en-US"/>
              <a:t>i SEGA au revolu</a:t>
            </a:r>
            <a:r>
              <a:rPr lang="en-US" altLang="en-US"/>
              <a:t>ț</a:t>
            </a:r>
            <a:r>
              <a:rPr lang="en-US" altLang="en-US"/>
              <a:t>ionat pia</a:t>
            </a:r>
            <a:r>
              <a:rPr lang="en-US" altLang="en-US"/>
              <a:t>ț</a:t>
            </a:r>
            <a:r>
              <a:rPr lang="en-US" altLang="en-US"/>
              <a:t>a cu titluri inovatoare </a:t>
            </a:r>
            <a:r>
              <a:rPr lang="en-US" altLang="en-US"/>
              <a:t>ș</a:t>
            </a:r>
            <a:r>
              <a:rPr lang="en-US" altLang="en-US"/>
              <a:t>i personaje iconice (Mario, Sonic). Jocurile au început s</a:t>
            </a:r>
            <a:r>
              <a:rPr lang="en-US" altLang="en-US"/>
              <a:t>ă</a:t>
            </a:r>
            <a:r>
              <a:rPr lang="en-US" altLang="en-US"/>
              <a:t> includ</a:t>
            </a:r>
            <a:r>
              <a:rPr lang="en-US" altLang="en-US"/>
              <a:t>ă</a:t>
            </a:r>
            <a:r>
              <a:rPr lang="en-US" altLang="en-US"/>
              <a:t> pove</a:t>
            </a:r>
            <a:r>
              <a:rPr lang="en-US" altLang="en-US"/>
              <a:t>ș</a:t>
            </a:r>
            <a:r>
              <a:rPr lang="en-US" altLang="en-US"/>
              <a:t>ti </a:t>
            </a:r>
            <a:r>
              <a:rPr lang="en-US" altLang="en-US"/>
              <a:t>ș</a:t>
            </a:r>
            <a:r>
              <a:rPr lang="en-US" altLang="en-US"/>
              <a:t>i identit</a:t>
            </a:r>
            <a:r>
              <a:rPr lang="en-US" altLang="en-US"/>
              <a:t>ăț</a:t>
            </a:r>
            <a:r>
              <a:rPr lang="en-US" altLang="en-US"/>
              <a:t>i vizuale memorabile. Apare Game Boy, iar ideea de „joc portabil” cap</a:t>
            </a:r>
            <a:r>
              <a:rPr lang="en-US" altLang="en-US"/>
              <a:t>ă</a:t>
            </a:r>
            <a:r>
              <a:rPr lang="en-US" altLang="en-US"/>
              <a:t>t</a:t>
            </a:r>
            <a:r>
              <a:rPr lang="en-US" altLang="en-US"/>
              <a:t>ă</a:t>
            </a:r>
            <a:r>
              <a:rPr lang="en-US" altLang="en-US"/>
              <a:t> valoare practic</a:t>
            </a:r>
            <a:r>
              <a:rPr lang="en-US" altLang="en-US"/>
              <a:t>ă</a:t>
            </a:r>
            <a:r>
              <a:rPr lang="en-US" altLang="en-US"/>
              <a:t> </a:t>
            </a:r>
            <a:r>
              <a:rPr lang="en-US" altLang="en-US"/>
              <a:t>ș</a:t>
            </a:r>
            <a:r>
              <a:rPr lang="en-US" altLang="en-US"/>
              <a:t>i comercial</a:t>
            </a:r>
            <a:r>
              <a:rPr lang="en-US" altLang="en-US"/>
              <a:t>ă</a:t>
            </a:r>
            <a:r>
              <a:rPr lang="en-US" altLang="en-US"/>
              <a:t>.</a:t>
            </a:r>
            <a:endParaRPr lang="en-US" altLang="en-US"/>
          </a:p>
        </p:txBody>
      </p:sp>
      <p:pic>
        <p:nvPicPr>
          <p:cNvPr id="4" name="Picture 3"/>
          <p:cNvPicPr/>
          <p:nvPr/>
        </p:nvPicPr>
        <p:blipFill>
          <a:blip r:embed="rId1"/>
          <a:stretch>
            <a:fillRect/>
          </a:stretch>
        </p:blipFill>
        <p:spPr>
          <a:xfrm>
            <a:off x="628650" y="3970655"/>
            <a:ext cx="2992755" cy="2564765"/>
          </a:xfrm>
          <a:prstGeom prst="rect">
            <a:avLst/>
          </a:prstGeom>
        </p:spPr>
      </p:pic>
      <p:pic>
        <p:nvPicPr>
          <p:cNvPr id="5" name="Picture 4"/>
          <p:cNvPicPr/>
          <p:nvPr/>
        </p:nvPicPr>
        <p:blipFill>
          <a:blip r:embed="rId2"/>
          <a:stretch>
            <a:fillRect/>
          </a:stretch>
        </p:blipFill>
        <p:spPr>
          <a:xfrm>
            <a:off x="3552825" y="4359275"/>
            <a:ext cx="2850515" cy="2070735"/>
          </a:xfrm>
          <a:prstGeom prst="rect">
            <a:avLst/>
          </a:prstGeom>
        </p:spPr>
      </p:pic>
      <p:pic>
        <p:nvPicPr>
          <p:cNvPr id="6" name="Picture 5"/>
          <p:cNvPicPr/>
          <p:nvPr/>
        </p:nvPicPr>
        <p:blipFill>
          <a:blip r:embed="rId3"/>
          <a:stretch>
            <a:fillRect/>
          </a:stretch>
        </p:blipFill>
        <p:spPr>
          <a:xfrm>
            <a:off x="6403340" y="4359275"/>
            <a:ext cx="2345690" cy="183896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normAutofit fontScale="90000"/>
          </a:bodyPr>
          <a:p>
            <a:r>
              <a:rPr lang="en-US" altLang="en-US"/>
              <a:t>Revolu</a:t>
            </a:r>
            <a:r>
              <a:rPr lang="en-US" altLang="en-US"/>
              <a:t>ț</a:t>
            </a:r>
            <a:r>
              <a:rPr lang="en-US" altLang="en-US"/>
              <a:t>ia 3D (anii ’90 – începutul anilor 2000)</a:t>
            </a:r>
            <a:endParaRPr lang="en-US" altLang="en-US"/>
          </a:p>
        </p:txBody>
      </p:sp>
      <p:sp>
        <p:nvSpPr>
          <p:cNvPr id="3" name="Text Placeholder 2"/>
          <p:cNvSpPr/>
          <p:nvPr>
            <p:ph type="body" idx="1"/>
          </p:nvPr>
        </p:nvSpPr>
        <p:spPr>
          <a:xfrm>
            <a:off x="628650" y="1825625"/>
            <a:ext cx="7886700" cy="1708150"/>
          </a:xfrm>
        </p:spPr>
        <p:txBody>
          <a:bodyPr/>
          <a:p>
            <a:pPr marL="114300" indent="457200" algn="just">
              <a:buNone/>
            </a:pPr>
            <a:r>
              <a:rPr lang="en-US" altLang="en-US"/>
              <a:t>Gra</a:t>
            </a:r>
            <a:r>
              <a:rPr lang="en-US" altLang="en-US"/>
              <a:t>ț</a:t>
            </a:r>
            <a:r>
              <a:rPr lang="en-US" altLang="en-US"/>
              <a:t>ie consolelor precum Sony PlayStation </a:t>
            </a:r>
            <a:r>
              <a:rPr lang="en-US" altLang="en-US"/>
              <a:t>ș</a:t>
            </a:r>
            <a:r>
              <a:rPr lang="en-US" altLang="en-US"/>
              <a:t>i Nintendo 64, industria a trecut de la jocuri 2D la experien</a:t>
            </a:r>
            <a:r>
              <a:rPr lang="en-US" altLang="en-US"/>
              <a:t>ț</a:t>
            </a:r>
            <a:r>
              <a:rPr lang="en-US" altLang="en-US"/>
              <a:t>e 3D. A ap</a:t>
            </a:r>
            <a:r>
              <a:rPr lang="en-US" altLang="en-US"/>
              <a:t>ă</a:t>
            </a:r>
            <a:r>
              <a:rPr lang="en-US" altLang="en-US"/>
              <a:t>rut ideea de joc cinematic – combina</a:t>
            </a:r>
            <a:r>
              <a:rPr lang="en-US" altLang="en-US"/>
              <a:t>ț</a:t>
            </a:r>
            <a:r>
              <a:rPr lang="en-US" altLang="en-US"/>
              <a:t>ia între gameplay </a:t>
            </a:r>
            <a:r>
              <a:rPr lang="en-US" altLang="en-US"/>
              <a:t>ș</a:t>
            </a:r>
            <a:r>
              <a:rPr lang="en-US" altLang="en-US"/>
              <a:t>i poveste.</a:t>
            </a:r>
            <a:endParaRPr lang="en-US" altLang="en-US"/>
          </a:p>
        </p:txBody>
      </p:sp>
      <p:pic>
        <p:nvPicPr>
          <p:cNvPr id="4" name="Picture 3"/>
          <p:cNvPicPr/>
          <p:nvPr/>
        </p:nvPicPr>
        <p:blipFill>
          <a:blip r:embed="rId1"/>
          <a:stretch>
            <a:fillRect/>
          </a:stretch>
        </p:blipFill>
        <p:spPr>
          <a:xfrm>
            <a:off x="628650" y="3612515"/>
            <a:ext cx="3768090" cy="2512060"/>
          </a:xfrm>
          <a:prstGeom prst="rect">
            <a:avLst/>
          </a:prstGeom>
        </p:spPr>
      </p:pic>
      <p:pic>
        <p:nvPicPr>
          <p:cNvPr id="5" name="Picture 4"/>
          <p:cNvPicPr/>
          <p:nvPr/>
        </p:nvPicPr>
        <p:blipFill>
          <a:blip r:embed="rId2"/>
          <a:stretch>
            <a:fillRect/>
          </a:stretch>
        </p:blipFill>
        <p:spPr>
          <a:xfrm>
            <a:off x="4860925" y="3749040"/>
            <a:ext cx="3654425" cy="276034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p>
            <a:r>
              <a:rPr lang="en-US" altLang="en-US"/>
              <a:t>Era conectivit</a:t>
            </a:r>
            <a:r>
              <a:rPr lang="en-US" altLang="en-US"/>
              <a:t>ăț</a:t>
            </a:r>
            <a:r>
              <a:rPr lang="en-US" altLang="en-US"/>
              <a:t>ii (2000–2010)</a:t>
            </a:r>
            <a:endParaRPr lang="en-US" altLang="en-US"/>
          </a:p>
        </p:txBody>
      </p:sp>
      <p:sp>
        <p:nvSpPr>
          <p:cNvPr id="3" name="Text Placeholder 2"/>
          <p:cNvSpPr/>
          <p:nvPr>
            <p:ph type="body" idx="1"/>
          </p:nvPr>
        </p:nvSpPr>
        <p:spPr>
          <a:xfrm>
            <a:off x="628650" y="1435735"/>
            <a:ext cx="7886700" cy="1749425"/>
          </a:xfrm>
        </p:spPr>
        <p:txBody>
          <a:bodyPr/>
          <a:p>
            <a:pPr marL="114300" indent="457200" algn="just">
              <a:buNone/>
            </a:pPr>
            <a:r>
              <a:rPr lang="en-US" altLang="en-US"/>
              <a:t>Internetul a schimbat complet structura industriei. Jocurile online au permis apari</a:t>
            </a:r>
            <a:r>
              <a:rPr lang="en-US" altLang="en-US"/>
              <a:t>ț</a:t>
            </a:r>
            <a:r>
              <a:rPr lang="en-US" altLang="en-US"/>
              <a:t>ia MMORPG-urilor (World of Warcraft) </a:t>
            </a:r>
            <a:r>
              <a:rPr lang="en-US" altLang="en-US"/>
              <a:t>ș</a:t>
            </a:r>
            <a:r>
              <a:rPr lang="en-US" altLang="en-US"/>
              <a:t>i a competi</a:t>
            </a:r>
            <a:r>
              <a:rPr lang="en-US" altLang="en-US"/>
              <a:t>ț</a:t>
            </a:r>
            <a:r>
              <a:rPr lang="en-US" altLang="en-US"/>
              <a:t>iilor globale.</a:t>
            </a:r>
            <a:endParaRPr lang="en-US" altLang="en-US"/>
          </a:p>
        </p:txBody>
      </p:sp>
      <p:pic>
        <p:nvPicPr>
          <p:cNvPr id="6" name="Picture 5"/>
          <p:cNvPicPr/>
          <p:nvPr/>
        </p:nvPicPr>
        <p:blipFill>
          <a:blip r:embed="rId1"/>
          <a:stretch>
            <a:fillRect/>
          </a:stretch>
        </p:blipFill>
        <p:spPr>
          <a:xfrm>
            <a:off x="848360" y="3350895"/>
            <a:ext cx="3062605" cy="3062605"/>
          </a:xfrm>
          <a:prstGeom prst="rect">
            <a:avLst/>
          </a:prstGeom>
        </p:spPr>
      </p:pic>
      <p:pic>
        <p:nvPicPr>
          <p:cNvPr id="7" name="Picture 6"/>
          <p:cNvPicPr/>
          <p:nvPr/>
        </p:nvPicPr>
        <p:blipFill>
          <a:blip r:embed="rId2"/>
          <a:stretch>
            <a:fillRect/>
          </a:stretch>
        </p:blipFill>
        <p:spPr>
          <a:xfrm>
            <a:off x="4307840" y="3679190"/>
            <a:ext cx="3887470" cy="218694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normAutofit fontScale="90000"/>
          </a:bodyPr>
          <a:p>
            <a:r>
              <a:rPr lang="en-US" altLang="en-US"/>
              <a:t>Era digital</a:t>
            </a:r>
            <a:r>
              <a:rPr lang="en-US" altLang="en-US"/>
              <a:t>ă</a:t>
            </a:r>
            <a:r>
              <a:rPr lang="en-US" altLang="en-US"/>
              <a:t> </a:t>
            </a:r>
            <a:r>
              <a:rPr lang="en-US" altLang="en-US"/>
              <a:t>ș</a:t>
            </a:r>
            <a:r>
              <a:rPr lang="en-US" altLang="en-US"/>
              <a:t>i mobil</a:t>
            </a:r>
            <a:r>
              <a:rPr lang="en-US" altLang="en-US"/>
              <a:t>ă</a:t>
            </a:r>
            <a:r>
              <a:rPr lang="en-US" altLang="en-US"/>
              <a:t> (2010–prezent)</a:t>
            </a:r>
            <a:endParaRPr lang="en-US" altLang="en-US"/>
          </a:p>
        </p:txBody>
      </p:sp>
      <p:sp>
        <p:nvSpPr>
          <p:cNvPr id="3" name="Text Placeholder 2"/>
          <p:cNvSpPr/>
          <p:nvPr>
            <p:ph type="body" idx="1"/>
          </p:nvPr>
        </p:nvSpPr>
        <p:spPr>
          <a:xfrm>
            <a:off x="523240" y="1362075"/>
            <a:ext cx="7886700" cy="1665605"/>
          </a:xfrm>
        </p:spPr>
        <p:txBody>
          <a:bodyPr/>
          <a:p>
            <a:pPr marL="114300" indent="457200" algn="just">
              <a:buNone/>
            </a:pPr>
            <a:r>
              <a:rPr lang="en-US" altLang="en-US"/>
              <a:t>Jocurile mobile domin</a:t>
            </a:r>
            <a:r>
              <a:rPr lang="en-US" altLang="en-US"/>
              <a:t>ă</a:t>
            </a:r>
            <a:r>
              <a:rPr lang="en-US" altLang="en-US"/>
              <a:t> azi o mare parte din pia</a:t>
            </a:r>
            <a:r>
              <a:rPr lang="en-US" altLang="en-US"/>
              <a:t>ță</a:t>
            </a:r>
            <a:r>
              <a:rPr lang="en-US" altLang="en-US"/>
              <a:t>, datorit</a:t>
            </a:r>
            <a:r>
              <a:rPr lang="en-US" altLang="en-US"/>
              <a:t>ă</a:t>
            </a:r>
            <a:r>
              <a:rPr lang="en-US" altLang="en-US"/>
              <a:t> accesibilit</a:t>
            </a:r>
            <a:r>
              <a:rPr lang="en-US" altLang="en-US"/>
              <a:t>ăț</a:t>
            </a:r>
            <a:r>
              <a:rPr lang="en-US" altLang="en-US"/>
              <a:t>ii. Titluri precum Clash of Clans sau PUBG Mobile au milioane de juc</a:t>
            </a:r>
            <a:r>
              <a:rPr lang="en-US" altLang="en-US"/>
              <a:t>ă</a:t>
            </a:r>
            <a:r>
              <a:rPr lang="en-US" altLang="en-US"/>
              <a:t>tori activi zilnic.</a:t>
            </a:r>
            <a:endParaRPr lang="en-US" altLang="en-US"/>
          </a:p>
        </p:txBody>
      </p:sp>
      <p:pic>
        <p:nvPicPr>
          <p:cNvPr id="5" name="Picture 4"/>
          <p:cNvPicPr/>
          <p:nvPr/>
        </p:nvPicPr>
        <p:blipFill>
          <a:blip r:embed="rId1"/>
          <a:stretch>
            <a:fillRect/>
          </a:stretch>
        </p:blipFill>
        <p:spPr>
          <a:xfrm>
            <a:off x="5027930" y="2703830"/>
            <a:ext cx="2649220" cy="1766570"/>
          </a:xfrm>
          <a:prstGeom prst="rect">
            <a:avLst/>
          </a:prstGeom>
        </p:spPr>
      </p:pic>
      <p:pic>
        <p:nvPicPr>
          <p:cNvPr id="6" name="Picture 5"/>
          <p:cNvPicPr/>
          <p:nvPr/>
        </p:nvPicPr>
        <p:blipFill>
          <a:blip r:embed="rId2"/>
          <a:stretch>
            <a:fillRect/>
          </a:stretch>
        </p:blipFill>
        <p:spPr>
          <a:xfrm>
            <a:off x="4791710" y="4770120"/>
            <a:ext cx="3121025" cy="1756410"/>
          </a:xfrm>
          <a:prstGeom prst="rect">
            <a:avLst/>
          </a:prstGeom>
        </p:spPr>
      </p:pic>
      <p:pic>
        <p:nvPicPr>
          <p:cNvPr id="7" name="Picture 6"/>
          <p:cNvPicPr/>
          <p:nvPr/>
        </p:nvPicPr>
        <p:blipFill>
          <a:blip r:embed="rId3"/>
          <a:stretch>
            <a:fillRect/>
          </a:stretch>
        </p:blipFill>
        <p:spPr>
          <a:xfrm>
            <a:off x="797560" y="4470400"/>
            <a:ext cx="3886835" cy="2185670"/>
          </a:xfrm>
          <a:prstGeom prst="rect">
            <a:avLst/>
          </a:prstGeom>
        </p:spPr>
      </p:pic>
      <p:pic>
        <p:nvPicPr>
          <p:cNvPr id="4" name="Picture 3"/>
          <p:cNvPicPr/>
          <p:nvPr/>
        </p:nvPicPr>
        <p:blipFill>
          <a:blip r:embed="rId4"/>
          <a:stretch>
            <a:fillRect/>
          </a:stretch>
        </p:blipFill>
        <p:spPr>
          <a:xfrm>
            <a:off x="797560" y="2729230"/>
            <a:ext cx="3886835" cy="204089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normAutofit fontScale="90000"/>
          </a:bodyPr>
          <a:p>
            <a:r>
              <a:rPr lang="en-US" altLang="en-US"/>
              <a:t>Impactul socio-cultural al jocurilor video</a:t>
            </a:r>
            <a:endParaRPr lang="en-US" altLang="en-US"/>
          </a:p>
        </p:txBody>
      </p:sp>
      <p:sp>
        <p:nvSpPr>
          <p:cNvPr id="3" name="Text Placeholder 2"/>
          <p:cNvSpPr/>
          <p:nvPr>
            <p:ph type="body" idx="1"/>
          </p:nvPr>
        </p:nvSpPr>
        <p:spPr>
          <a:xfrm>
            <a:off x="512445" y="1691005"/>
            <a:ext cx="7886700" cy="2203450"/>
          </a:xfrm>
        </p:spPr>
        <p:txBody>
          <a:bodyPr/>
          <a:p>
            <a:pPr marL="114300" indent="0">
              <a:buNone/>
            </a:pPr>
            <a:r>
              <a:rPr lang="en-US" altLang="en-US"/>
              <a:t>Educa</a:t>
            </a:r>
            <a:r>
              <a:rPr lang="en-US" altLang="en-US"/>
              <a:t>ț</a:t>
            </a:r>
            <a:r>
              <a:rPr lang="en-US" altLang="en-US"/>
              <a:t>ional </a:t>
            </a:r>
            <a:r>
              <a:rPr lang="en-US" altLang="en-US"/>
              <a:t>ș</a:t>
            </a:r>
            <a:r>
              <a:rPr lang="en-US" altLang="en-US"/>
              <a:t>i cognitiv</a:t>
            </a:r>
            <a:endParaRPr lang="en-US" altLang="en-US"/>
          </a:p>
          <a:p>
            <a:pPr marL="114300" indent="457200" algn="just">
              <a:buNone/>
            </a:pPr>
            <a:r>
              <a:rPr lang="en-US" altLang="en-US"/>
              <a:t>Aplica</a:t>
            </a:r>
            <a:r>
              <a:rPr lang="en-US" altLang="en-US"/>
              <a:t>ț</a:t>
            </a:r>
            <a:r>
              <a:rPr lang="en-US" altLang="en-US"/>
              <a:t>iile educa</a:t>
            </a:r>
            <a:r>
              <a:rPr lang="en-US" altLang="en-US"/>
              <a:t>ț</a:t>
            </a:r>
            <a:r>
              <a:rPr lang="en-US" altLang="en-US"/>
              <a:t>ionale precum Minecraft: Education Edition permit predarea de no</a:t>
            </a:r>
            <a:r>
              <a:rPr lang="en-US" altLang="en-US"/>
              <a:t>ț</a:t>
            </a:r>
            <a:r>
              <a:rPr lang="en-US" altLang="en-US"/>
              <a:t>iuni de </a:t>
            </a:r>
            <a:r>
              <a:rPr lang="en-US" altLang="en-US"/>
              <a:t>ș</a:t>
            </a:r>
            <a:r>
              <a:rPr lang="en-US" altLang="en-US"/>
              <a:t>tiin</a:t>
            </a:r>
            <a:r>
              <a:rPr lang="en-US" altLang="en-US"/>
              <a:t>ță</a:t>
            </a:r>
            <a:r>
              <a:rPr lang="en-US" altLang="en-US"/>
              <a:t>, istorie, matematic</a:t>
            </a:r>
            <a:r>
              <a:rPr lang="en-US" altLang="en-US"/>
              <a:t>ă</a:t>
            </a:r>
            <a:r>
              <a:rPr lang="en-US" altLang="en-US"/>
              <a:t> sau arhitectur</a:t>
            </a:r>
            <a:r>
              <a:rPr lang="en-US" altLang="en-US"/>
              <a:t>ă</a:t>
            </a:r>
            <a:r>
              <a:rPr lang="en-US" altLang="en-US"/>
              <a:t> într-un mod interactiv </a:t>
            </a:r>
            <a:r>
              <a:rPr lang="en-US" altLang="en-US"/>
              <a:t>ș</a:t>
            </a:r>
            <a:r>
              <a:rPr lang="en-US" altLang="en-US"/>
              <a:t>i colaborativ.</a:t>
            </a:r>
            <a:endParaRPr lang="en-US" altLang="en-US"/>
          </a:p>
        </p:txBody>
      </p:sp>
      <p:pic>
        <p:nvPicPr>
          <p:cNvPr id="4" name="Picture 3"/>
          <p:cNvPicPr/>
          <p:nvPr/>
        </p:nvPicPr>
        <p:blipFill>
          <a:blip r:embed="rId1"/>
          <a:stretch>
            <a:fillRect/>
          </a:stretch>
        </p:blipFill>
        <p:spPr>
          <a:xfrm>
            <a:off x="2959735" y="3894455"/>
            <a:ext cx="3223895" cy="241808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p>
            <a:r>
              <a:rPr lang="en-US" altLang="en-US"/>
              <a:t>Social </a:t>
            </a:r>
            <a:r>
              <a:rPr lang="en-US" altLang="en-US"/>
              <a:t>ș</a:t>
            </a:r>
            <a:r>
              <a:rPr lang="en-US" altLang="en-US"/>
              <a:t>i comunitar</a:t>
            </a:r>
            <a:endParaRPr lang="en-US" altLang="en-US"/>
          </a:p>
        </p:txBody>
      </p:sp>
      <p:sp>
        <p:nvSpPr>
          <p:cNvPr id="3" name="Text Placeholder 2"/>
          <p:cNvSpPr/>
          <p:nvPr>
            <p:ph type="body" idx="1"/>
          </p:nvPr>
        </p:nvSpPr>
        <p:spPr>
          <a:xfrm>
            <a:off x="565150" y="1414780"/>
            <a:ext cx="7886700" cy="2255520"/>
          </a:xfrm>
        </p:spPr>
        <p:txBody>
          <a:bodyPr/>
          <a:p>
            <a:pPr marL="114300" indent="457200" algn="just">
              <a:buNone/>
            </a:pPr>
            <a:r>
              <a:rPr lang="en-US" altLang="en-US"/>
              <a:t>Jocurile multiplayer permit interac</a:t>
            </a:r>
            <a:r>
              <a:rPr lang="en-US" altLang="en-US"/>
              <a:t>ț</a:t>
            </a:r>
            <a:r>
              <a:rPr lang="en-US" altLang="en-US"/>
              <a:t>iunea între oameni din culturi diferite, dezvoltând abilit</a:t>
            </a:r>
            <a:r>
              <a:rPr lang="en-US" altLang="en-US"/>
              <a:t>ăț</a:t>
            </a:r>
            <a:r>
              <a:rPr lang="en-US" altLang="en-US"/>
              <a:t>i sociale </a:t>
            </a:r>
            <a:r>
              <a:rPr lang="en-US" altLang="en-US"/>
              <a:t>ș</a:t>
            </a:r>
            <a:r>
              <a:rPr lang="en-US" altLang="en-US"/>
              <a:t>i spirit de echip</a:t>
            </a:r>
            <a:r>
              <a:rPr lang="en-US" altLang="en-US"/>
              <a:t>ă</a:t>
            </a:r>
            <a:r>
              <a:rPr lang="en-US" altLang="en-US"/>
              <a:t>. E-sporturile au devenit o industrie global</a:t>
            </a:r>
            <a:r>
              <a:rPr lang="en-US" altLang="en-US"/>
              <a:t>ă</a:t>
            </a:r>
            <a:r>
              <a:rPr lang="en-US" altLang="en-US"/>
              <a:t>, cu turnee interna</a:t>
            </a:r>
            <a:r>
              <a:rPr lang="en-US" altLang="en-US"/>
              <a:t>ț</a:t>
            </a:r>
            <a:r>
              <a:rPr lang="en-US" altLang="en-US"/>
              <a:t>ionale, milioane de spectatori </a:t>
            </a:r>
            <a:r>
              <a:rPr lang="en-US" altLang="en-US"/>
              <a:t>ș</a:t>
            </a:r>
            <a:r>
              <a:rPr lang="en-US" altLang="en-US"/>
              <a:t>i sponsoriz</a:t>
            </a:r>
            <a:r>
              <a:rPr lang="en-US" altLang="en-US"/>
              <a:t>ă</a:t>
            </a:r>
            <a:r>
              <a:rPr lang="en-US" altLang="en-US"/>
              <a:t>ri corporative.</a:t>
            </a:r>
            <a:endParaRPr lang="en-US" altLang="en-US"/>
          </a:p>
        </p:txBody>
      </p:sp>
      <p:pic>
        <p:nvPicPr>
          <p:cNvPr id="4" name="Picture 3"/>
          <p:cNvPicPr/>
          <p:nvPr/>
        </p:nvPicPr>
        <p:blipFill>
          <a:blip r:embed="rId1"/>
          <a:stretch>
            <a:fillRect/>
          </a:stretch>
        </p:blipFill>
        <p:spPr>
          <a:xfrm>
            <a:off x="2369820" y="3531235"/>
            <a:ext cx="4277360" cy="267335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p>
            <a:r>
              <a:rPr lang="en-US" altLang="en-US"/>
              <a:t>Cultural </a:t>
            </a:r>
            <a:r>
              <a:rPr lang="en-US" altLang="en-US"/>
              <a:t>ș</a:t>
            </a:r>
            <a:r>
              <a:rPr lang="en-US" altLang="en-US"/>
              <a:t>i artistic</a:t>
            </a:r>
            <a:endParaRPr lang="en-US" altLang="en-US"/>
          </a:p>
        </p:txBody>
      </p:sp>
      <p:sp>
        <p:nvSpPr>
          <p:cNvPr id="3" name="Text Placeholder 2"/>
          <p:cNvSpPr/>
          <p:nvPr>
            <p:ph type="body" idx="1"/>
          </p:nvPr>
        </p:nvSpPr>
        <p:spPr>
          <a:xfrm>
            <a:off x="628650" y="1341120"/>
            <a:ext cx="7886700" cy="1750060"/>
          </a:xfrm>
        </p:spPr>
        <p:txBody>
          <a:bodyPr/>
          <a:p>
            <a:pPr marL="114300" indent="457200">
              <a:buNone/>
            </a:pPr>
            <a:r>
              <a:rPr lang="en-US" altLang="en-US"/>
              <a:t>Jocurile video sunt recunoscute tot mai mult ca o form</a:t>
            </a:r>
            <a:r>
              <a:rPr lang="en-US" altLang="en-US"/>
              <a:t>ă</a:t>
            </a:r>
            <a:r>
              <a:rPr lang="en-US" altLang="en-US"/>
              <a:t> de art</a:t>
            </a:r>
            <a:r>
              <a:rPr lang="en-US" altLang="en-US"/>
              <a:t>ă</a:t>
            </a:r>
            <a:r>
              <a:rPr lang="en-US" altLang="en-US"/>
              <a:t>. Ele combin</a:t>
            </a:r>
            <a:r>
              <a:rPr lang="en-US" altLang="en-US"/>
              <a:t>ă</a:t>
            </a:r>
            <a:r>
              <a:rPr lang="en-US" altLang="en-US"/>
              <a:t> muzica, literatura, cinematografia, arhitectura </a:t>
            </a:r>
            <a:r>
              <a:rPr lang="en-US" altLang="en-US"/>
              <a:t>ș</a:t>
            </a:r>
            <a:r>
              <a:rPr lang="en-US" altLang="en-US"/>
              <a:t>i programarea într-un produs interactiv.</a:t>
            </a:r>
            <a:endParaRPr lang="en-US" altLang="en-US"/>
          </a:p>
        </p:txBody>
      </p:sp>
      <p:pic>
        <p:nvPicPr>
          <p:cNvPr id="4" name="Picture 3"/>
          <p:cNvPicPr/>
          <p:nvPr/>
        </p:nvPicPr>
        <p:blipFill>
          <a:blip r:embed="rId1"/>
          <a:stretch>
            <a:fillRect/>
          </a:stretch>
        </p:blipFill>
        <p:spPr>
          <a:xfrm>
            <a:off x="2190750" y="3187700"/>
            <a:ext cx="4761865" cy="267843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06" name="Shape 106"/>
        <p:cNvGrpSpPr/>
        <p:nvPr/>
      </p:nvGrpSpPr>
      <p:grpSpPr>
        <a:xfrm>
          <a:off x="0" y="0"/>
          <a:ext cx="0" cy="0"/>
          <a:chOff x="0" y="0"/>
          <a:chExt cx="0" cy="0"/>
        </a:xfrm>
      </p:grpSpPr>
      <p:sp>
        <p:nvSpPr>
          <p:cNvPr id="107" name="Google Shape;107;p3"/>
          <p:cNvSpPr txBox="1"/>
          <p:nvPr>
            <p:ph type="title"/>
          </p:nvPr>
        </p:nvSpPr>
        <p:spPr>
          <a:xfrm>
            <a:off x="628649" y="365125"/>
            <a:ext cx="7886700" cy="1325562"/>
          </a:xfrm>
          <a:prstGeom prst="rect">
            <a:avLst/>
          </a:prstGeom>
          <a:noFill/>
          <a:ln>
            <a:noFill/>
          </a:ln>
        </p:spPr>
        <p:txBody>
          <a:bodyPr spcFirstLastPara="1" wrap="square" lIns="91400" tIns="45675" rIns="91400" bIns="45675" anchor="ctr" anchorCtr="0">
            <a:normAutofit/>
          </a:bodyPr>
          <a:lstStyle/>
          <a:p>
            <a:pPr marL="0" marR="0" lvl="0" indent="0" algn="l" rtl="0">
              <a:lnSpc>
                <a:spcPct val="90000"/>
              </a:lnSpc>
              <a:spcBef>
                <a:spcPts val="0"/>
              </a:spcBef>
              <a:spcAft>
                <a:spcPts val="0"/>
              </a:spcAft>
              <a:buClr>
                <a:schemeClr val="dk1"/>
              </a:buClr>
              <a:buSzPts val="1800"/>
              <a:buFont typeface="Calibri" panose="020F0502020204030204"/>
              <a:buNone/>
            </a:pPr>
            <a:r>
              <a:rPr lang="en-US" altLang="en-US" sz="4400" b="0" i="0" u="none" strike="noStrike" cap="none">
                <a:solidFill>
                  <a:schemeClr val="dk1"/>
                </a:solidFill>
                <a:latin typeface="Calibri" panose="020F0502020204030204"/>
                <a:ea typeface="Calibri" panose="020F0502020204030204"/>
                <a:cs typeface="Calibri" panose="020F0502020204030204"/>
                <a:sym typeface="Calibri" panose="020F0502020204030204"/>
              </a:rPr>
              <a:t>Ce este un joc video?</a:t>
            </a:r>
            <a:endParaRPr lang="en-US" altLang="en-US" sz="44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8" name="Google Shape;108;p3"/>
          <p:cNvSpPr txBox="1"/>
          <p:nvPr>
            <p:ph type="body" idx="1"/>
          </p:nvPr>
        </p:nvSpPr>
        <p:spPr>
          <a:xfrm>
            <a:off x="628649" y="1593849"/>
            <a:ext cx="7886700" cy="4351338"/>
          </a:xfrm>
          <a:prstGeom prst="rect">
            <a:avLst/>
          </a:prstGeom>
          <a:noFill/>
          <a:ln>
            <a:noFill/>
          </a:ln>
        </p:spPr>
        <p:txBody>
          <a:bodyPr spcFirstLastPara="1" wrap="square" lIns="91400" tIns="45675" rIns="91400" bIns="45675" anchor="t" anchorCtr="0">
            <a:normAutofit lnSpcReduction="10000"/>
          </a:bodyPr>
          <a:lstStyle/>
          <a:p>
            <a:pPr marL="457200" marR="0" lvl="0" indent="-342900" algn="l" rtl="0">
              <a:lnSpc>
                <a:spcPct val="90000"/>
              </a:lnSpc>
              <a:spcBef>
                <a:spcPts val="1000"/>
              </a:spcBef>
              <a:spcAft>
                <a:spcPts val="0"/>
              </a:spcAft>
              <a:buClr>
                <a:schemeClr val="dk1"/>
              </a:buClr>
              <a:buSzPts val="1800"/>
              <a:buFont typeface="Arial" panose="020B0604020202020204"/>
              <a:buChar char="•"/>
            </a:pP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Un joc video este o aplica</a:t>
            </a: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ț</a:t>
            </a: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ie software interactiv</a:t>
            </a: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ă</a:t>
            </a: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 conceput</a:t>
            </a: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ă</a:t>
            </a: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 pentru a oferi o experien</a:t>
            </a: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ță</a:t>
            </a: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 digital</a:t>
            </a: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ă</a:t>
            </a: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 de divertisment.</a:t>
            </a:r>
            <a:endPar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457200" marR="0" lvl="0" indent="-342900" algn="l" rtl="0">
              <a:lnSpc>
                <a:spcPct val="90000"/>
              </a:lnSpc>
              <a:spcBef>
                <a:spcPts val="1000"/>
              </a:spcBef>
              <a:spcAft>
                <a:spcPts val="0"/>
              </a:spcAft>
              <a:buClr>
                <a:schemeClr val="dk1"/>
              </a:buClr>
              <a:buSzPts val="1800"/>
              <a:buFont typeface="Arial" panose="020B0604020202020204"/>
              <a:buChar char="•"/>
            </a:pPr>
            <a:endPar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114300" marR="0" lvl="0" indent="457200" algn="just" rtl="0">
              <a:lnSpc>
                <a:spcPct val="70000"/>
              </a:lnSpc>
              <a:spcBef>
                <a:spcPts val="1000"/>
              </a:spcBef>
              <a:spcAft>
                <a:spcPts val="0"/>
              </a:spcAft>
              <a:buClr>
                <a:schemeClr val="dk1"/>
              </a:buClr>
              <a:buSzPts val="1800"/>
              <a:buFont typeface="Arial" panose="020B0604020202020204"/>
              <a:buNone/>
            </a:pP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Jocurile video combin</a:t>
            </a: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ă</a:t>
            </a: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 elemente</a:t>
            </a:r>
            <a:endPar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114300" marR="0" lvl="0" indent="0" algn="just" rtl="0">
              <a:lnSpc>
                <a:spcPct val="70000"/>
              </a:lnSpc>
              <a:spcBef>
                <a:spcPts val="1000"/>
              </a:spcBef>
              <a:spcAft>
                <a:spcPts val="0"/>
              </a:spcAft>
              <a:buClr>
                <a:schemeClr val="dk1"/>
              </a:buClr>
              <a:buSzPts val="1800"/>
              <a:buFont typeface="Arial" panose="020B0604020202020204"/>
              <a:buNone/>
            </a:pP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vizuale (grafic</a:t>
            </a: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ă</a:t>
            </a: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 sonore (muzic</a:t>
            </a: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ă</a:t>
            </a: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 </a:t>
            </a: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ș</a:t>
            </a: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i efecte),</a:t>
            </a:r>
            <a:endPar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114300" marR="0" lvl="0" indent="0" algn="just" rtl="0">
              <a:lnSpc>
                <a:spcPct val="70000"/>
              </a:lnSpc>
              <a:spcBef>
                <a:spcPts val="1000"/>
              </a:spcBef>
              <a:spcAft>
                <a:spcPts val="0"/>
              </a:spcAft>
              <a:buClr>
                <a:schemeClr val="dk1"/>
              </a:buClr>
              <a:buSzPts val="1800"/>
              <a:buFont typeface="Arial" panose="020B0604020202020204"/>
              <a:buNone/>
            </a:pP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narative (pove</a:t>
            </a: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ș</a:t>
            </a: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ti) </a:t>
            </a: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ș</a:t>
            </a: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i mecanici </a:t>
            </a:r>
            <a:endPar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114300" marR="0" lvl="0" indent="0" algn="just" rtl="0">
              <a:lnSpc>
                <a:spcPct val="70000"/>
              </a:lnSpc>
              <a:spcBef>
                <a:spcPts val="1000"/>
              </a:spcBef>
              <a:spcAft>
                <a:spcPts val="0"/>
              </a:spcAft>
              <a:buClr>
                <a:schemeClr val="dk1"/>
              </a:buClr>
              <a:buSzPts val="1800"/>
              <a:buFont typeface="Arial" panose="020B0604020202020204"/>
              <a:buNone/>
            </a:pP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(gameplay)pentru a crea </a:t>
            </a:r>
            <a:endPar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114300" marR="0" lvl="0" indent="0" algn="just" rtl="0">
              <a:lnSpc>
                <a:spcPct val="70000"/>
              </a:lnSpc>
              <a:spcBef>
                <a:spcPts val="1000"/>
              </a:spcBef>
              <a:spcAft>
                <a:spcPts val="0"/>
              </a:spcAft>
              <a:buClr>
                <a:schemeClr val="dk1"/>
              </a:buClr>
              <a:buSzPts val="1800"/>
              <a:buFont typeface="Arial" panose="020B0604020202020204"/>
              <a:buNone/>
            </a:pP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o experien</a:t>
            </a: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ță</a:t>
            </a: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 imersiv</a:t>
            </a: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ă</a:t>
            </a: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 </a:t>
            </a:r>
            <a:endPar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114300" marR="0" lvl="0" indent="0" algn="just" rtl="0">
              <a:lnSpc>
                <a:spcPct val="70000"/>
              </a:lnSpc>
              <a:spcBef>
                <a:spcPts val="1000"/>
              </a:spcBef>
              <a:spcAft>
                <a:spcPts val="0"/>
              </a:spcAft>
              <a:buClr>
                <a:schemeClr val="dk1"/>
              </a:buClr>
              <a:buSzPts val="1800"/>
              <a:buFont typeface="Arial" panose="020B0604020202020204"/>
              <a:buNone/>
            </a:pP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ș</a:t>
            </a: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i uneori competitiv</a:t>
            </a: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ă</a:t>
            </a:r>
            <a:r>
              <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rPr>
              <a:t>.</a:t>
            </a:r>
            <a:endParaRPr lang="en-US" altLang="en-US" sz="2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2" name="Picture 1"/>
          <p:cNvPicPr/>
          <p:nvPr/>
        </p:nvPicPr>
        <p:blipFill>
          <a:blip r:embed="rId1"/>
          <a:stretch>
            <a:fillRect/>
          </a:stretch>
        </p:blipFill>
        <p:spPr>
          <a:xfrm>
            <a:off x="5304790" y="3913505"/>
            <a:ext cx="3368040" cy="252603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p>
            <a:r>
              <a:rPr lang="en-US" altLang="en-US"/>
              <a:t>Controverse </a:t>
            </a:r>
            <a:r>
              <a:rPr lang="en-US" altLang="en-US"/>
              <a:t>ș</a:t>
            </a:r>
            <a:r>
              <a:rPr lang="en-US" altLang="en-US"/>
              <a:t>i critici</a:t>
            </a:r>
            <a:endParaRPr lang="en-US" altLang="en-US"/>
          </a:p>
        </p:txBody>
      </p:sp>
      <p:sp>
        <p:nvSpPr>
          <p:cNvPr id="3" name="Text Placeholder 2"/>
          <p:cNvSpPr/>
          <p:nvPr>
            <p:ph type="body" idx="1"/>
          </p:nvPr>
        </p:nvSpPr>
        <p:spPr>
          <a:xfrm>
            <a:off x="628650" y="1330325"/>
            <a:ext cx="7886700" cy="2456180"/>
          </a:xfrm>
        </p:spPr>
        <p:txBody>
          <a:bodyPr/>
          <a:p>
            <a:pPr marL="114300" indent="457200" algn="just">
              <a:buNone/>
            </a:pPr>
            <a:r>
              <a:rPr lang="en-US" altLang="en-US"/>
              <a:t>Totu</a:t>
            </a:r>
            <a:r>
              <a:rPr lang="en-US" altLang="en-US"/>
              <a:t>ș</a:t>
            </a:r>
            <a:r>
              <a:rPr lang="en-US" altLang="en-US"/>
              <a:t>i, odat</a:t>
            </a:r>
            <a:r>
              <a:rPr lang="en-US" altLang="en-US"/>
              <a:t>ă</a:t>
            </a:r>
            <a:r>
              <a:rPr lang="en-US" altLang="en-US"/>
              <a:t> cu cre</a:t>
            </a:r>
            <a:r>
              <a:rPr lang="en-US" altLang="en-US"/>
              <a:t>ș</a:t>
            </a:r>
            <a:r>
              <a:rPr lang="en-US" altLang="en-US"/>
              <a:t>terea influen</a:t>
            </a:r>
            <a:r>
              <a:rPr lang="en-US" altLang="en-US"/>
              <a:t>ț</a:t>
            </a:r>
            <a:r>
              <a:rPr lang="en-US" altLang="en-US"/>
              <a:t>ei jocurilor, au ap</a:t>
            </a:r>
            <a:r>
              <a:rPr lang="en-US" altLang="en-US"/>
              <a:t>ă</a:t>
            </a:r>
            <a:r>
              <a:rPr lang="en-US" altLang="en-US"/>
              <a:t>rut </a:t>
            </a:r>
            <a:r>
              <a:rPr lang="en-US" altLang="en-US"/>
              <a:t>ș</a:t>
            </a:r>
            <a:r>
              <a:rPr lang="en-US" altLang="en-US"/>
              <a:t>i critici: promovarea violen</a:t>
            </a:r>
            <a:r>
              <a:rPr lang="en-US" altLang="en-US"/>
              <a:t>ț</a:t>
            </a:r>
            <a:r>
              <a:rPr lang="en-US" altLang="en-US"/>
              <a:t>ei, con</a:t>
            </a:r>
            <a:r>
              <a:rPr lang="en-US" altLang="en-US"/>
              <a:t>ț</a:t>
            </a:r>
            <a:r>
              <a:rPr lang="en-US" altLang="en-US"/>
              <a:t>inutul inadecvat, riscul de dependen</a:t>
            </a:r>
            <a:r>
              <a:rPr lang="en-US" altLang="en-US"/>
              <a:t>ță</a:t>
            </a:r>
            <a:r>
              <a:rPr lang="en-US" altLang="en-US"/>
              <a:t>, microtranzac</a:t>
            </a:r>
            <a:r>
              <a:rPr lang="en-US" altLang="en-US"/>
              <a:t>ț</a:t>
            </a:r>
            <a:r>
              <a:rPr lang="en-US" altLang="en-US"/>
              <a:t>iile sau practicile de tip „pay-to-win”. Aceste probleme impun discu</a:t>
            </a:r>
            <a:r>
              <a:rPr lang="en-US" altLang="en-US"/>
              <a:t>ț</a:t>
            </a:r>
            <a:r>
              <a:rPr lang="en-US" altLang="en-US"/>
              <a:t>ii despre reglementare, responsabilitate social</a:t>
            </a:r>
            <a:r>
              <a:rPr lang="en-US" altLang="en-US"/>
              <a:t>ă</a:t>
            </a:r>
            <a:r>
              <a:rPr lang="en-US" altLang="en-US"/>
              <a:t> </a:t>
            </a:r>
            <a:r>
              <a:rPr lang="en-US" altLang="en-US"/>
              <a:t>ș</a:t>
            </a:r>
            <a:r>
              <a:rPr lang="en-US" altLang="en-US"/>
              <a:t>i educa</a:t>
            </a:r>
            <a:r>
              <a:rPr lang="en-US" altLang="en-US"/>
              <a:t>ț</a:t>
            </a:r>
            <a:r>
              <a:rPr lang="en-US" altLang="en-US"/>
              <a:t>ia juc</a:t>
            </a:r>
            <a:r>
              <a:rPr lang="en-US" altLang="en-US"/>
              <a:t>ă</a:t>
            </a:r>
            <a:r>
              <a:rPr lang="en-US" altLang="en-US"/>
              <a:t>torilor tineri.</a:t>
            </a:r>
            <a:endParaRPr lang="en-US" altLang="en-US"/>
          </a:p>
        </p:txBody>
      </p:sp>
      <p:pic>
        <p:nvPicPr>
          <p:cNvPr id="4" name="Picture 3"/>
          <p:cNvPicPr/>
          <p:nvPr/>
        </p:nvPicPr>
        <p:blipFill>
          <a:blip r:embed="rId1"/>
          <a:stretch>
            <a:fillRect/>
          </a:stretch>
        </p:blipFill>
        <p:spPr>
          <a:xfrm>
            <a:off x="2706370" y="3786505"/>
            <a:ext cx="4178300" cy="233997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normAutofit fontScale="90000"/>
          </a:bodyPr>
          <a:p>
            <a:r>
              <a:rPr lang="en-US" altLang="en-US"/>
              <a:t>Rolul </a:t>
            </a:r>
            <a:r>
              <a:rPr lang="en-US" altLang="en-US"/>
              <a:t>ș</a:t>
            </a:r>
            <a:r>
              <a:rPr lang="en-US" altLang="en-US"/>
              <a:t>i func</a:t>
            </a:r>
            <a:r>
              <a:rPr lang="en-US" altLang="en-US"/>
              <a:t>ț</a:t>
            </a:r>
            <a:r>
              <a:rPr lang="en-US" altLang="en-US"/>
              <a:t>iile unui motor de joc în dezvoltarea digital</a:t>
            </a:r>
            <a:r>
              <a:rPr lang="en-US" altLang="en-US"/>
              <a:t>ă</a:t>
            </a:r>
            <a:r>
              <a:rPr lang="en-US" altLang="en-US"/>
              <a:t> interactiv</a:t>
            </a:r>
            <a:r>
              <a:rPr lang="en-US" altLang="en-US"/>
              <a:t>ă</a:t>
            </a:r>
            <a:endParaRPr lang="en-US" altLang="en-US"/>
          </a:p>
        </p:txBody>
      </p:sp>
      <p:sp>
        <p:nvSpPr>
          <p:cNvPr id="3" name="Text Placeholder 2"/>
          <p:cNvSpPr/>
          <p:nvPr>
            <p:ph type="body" idx="1"/>
          </p:nvPr>
        </p:nvSpPr>
        <p:spPr>
          <a:xfrm>
            <a:off x="523240" y="1562100"/>
            <a:ext cx="7886700" cy="2771140"/>
          </a:xfrm>
        </p:spPr>
        <p:txBody>
          <a:bodyPr>
            <a:normAutofit lnSpcReduction="10000"/>
          </a:bodyPr>
          <a:p>
            <a:pPr marL="114300" indent="457200" algn="just">
              <a:buNone/>
            </a:pPr>
            <a:r>
              <a:rPr lang="en-US" altLang="en-US"/>
              <a:t>Un motor de joc este un pachet software care ofer</a:t>
            </a:r>
            <a:r>
              <a:rPr lang="en-US" altLang="en-US"/>
              <a:t>ă</a:t>
            </a:r>
            <a:r>
              <a:rPr lang="en-US" altLang="en-US"/>
              <a:t> dezvoltatorilor un set de instrumente </a:t>
            </a:r>
            <a:r>
              <a:rPr lang="en-US" altLang="en-US"/>
              <a:t>ș</a:t>
            </a:r>
            <a:r>
              <a:rPr lang="en-US" altLang="en-US"/>
              <a:t>i func</a:t>
            </a:r>
            <a:r>
              <a:rPr lang="en-US" altLang="en-US"/>
              <a:t>ț</a:t>
            </a:r>
            <a:r>
              <a:rPr lang="en-US" altLang="en-US"/>
              <a:t>ionalit</a:t>
            </a:r>
            <a:r>
              <a:rPr lang="en-US" altLang="en-US"/>
              <a:t>ăț</a:t>
            </a:r>
            <a:r>
              <a:rPr lang="en-US" altLang="en-US"/>
              <a:t>i pentru a crea jocuri video sau aplica</a:t>
            </a:r>
            <a:r>
              <a:rPr lang="en-US" altLang="en-US"/>
              <a:t>ț</a:t>
            </a:r>
            <a:r>
              <a:rPr lang="en-US" altLang="en-US"/>
              <a:t>ii interactive 3D/2D, f</a:t>
            </a:r>
            <a:r>
              <a:rPr lang="en-US" altLang="en-US"/>
              <a:t>ă</a:t>
            </a:r>
            <a:r>
              <a:rPr lang="en-US" altLang="en-US"/>
              <a:t>r</a:t>
            </a:r>
            <a:r>
              <a:rPr lang="en-US" altLang="en-US"/>
              <a:t>ă</a:t>
            </a:r>
            <a:r>
              <a:rPr lang="en-US" altLang="en-US"/>
              <a:t> a fi nevoie s</a:t>
            </a:r>
            <a:r>
              <a:rPr lang="en-US" altLang="en-US"/>
              <a:t>ă</a:t>
            </a:r>
            <a:r>
              <a:rPr lang="en-US" altLang="en-US"/>
              <a:t> dezvolte totul de la zero. El ofer</a:t>
            </a:r>
            <a:r>
              <a:rPr lang="en-US" altLang="en-US"/>
              <a:t>ă</a:t>
            </a:r>
            <a:r>
              <a:rPr lang="en-US" altLang="en-US"/>
              <a:t> o structur</a:t>
            </a:r>
            <a:r>
              <a:rPr lang="en-US" altLang="en-US"/>
              <a:t>ă</a:t>
            </a:r>
            <a:r>
              <a:rPr lang="en-US" altLang="en-US"/>
              <a:t> tehnic</a:t>
            </a:r>
            <a:r>
              <a:rPr lang="en-US" altLang="en-US"/>
              <a:t>ă</a:t>
            </a:r>
            <a:r>
              <a:rPr lang="en-US" altLang="en-US"/>
              <a:t> robust</a:t>
            </a:r>
            <a:r>
              <a:rPr lang="en-US" altLang="en-US"/>
              <a:t>ă</a:t>
            </a:r>
            <a:r>
              <a:rPr lang="en-US" altLang="en-US"/>
              <a:t> </a:t>
            </a:r>
            <a:r>
              <a:rPr lang="en-US" altLang="en-US"/>
              <a:t>ș</a:t>
            </a:r>
            <a:r>
              <a:rPr lang="en-US" altLang="en-US"/>
              <a:t>i reutilizabil</a:t>
            </a:r>
            <a:r>
              <a:rPr lang="en-US" altLang="en-US"/>
              <a:t>ă</a:t>
            </a:r>
            <a:r>
              <a:rPr lang="en-US" altLang="en-US"/>
              <a:t>, permi</a:t>
            </a:r>
            <a:r>
              <a:rPr lang="en-US" altLang="en-US"/>
              <a:t>ț</a:t>
            </a:r>
            <a:r>
              <a:rPr lang="en-US" altLang="en-US"/>
              <a:t>ând concentrarea pe partea creativ</a:t>
            </a:r>
            <a:r>
              <a:rPr lang="en-US" altLang="en-US"/>
              <a:t>ă</a:t>
            </a:r>
            <a:r>
              <a:rPr lang="en-US" altLang="en-US"/>
              <a:t>.</a:t>
            </a:r>
            <a:endParaRPr lang="en-US" altLang="en-US"/>
          </a:p>
        </p:txBody>
      </p:sp>
      <p:pic>
        <p:nvPicPr>
          <p:cNvPr id="4" name="Picture 3"/>
          <p:cNvPicPr/>
          <p:nvPr/>
        </p:nvPicPr>
        <p:blipFill>
          <a:blip r:embed="rId1"/>
          <a:stretch>
            <a:fillRect/>
          </a:stretch>
        </p:blipFill>
        <p:spPr>
          <a:xfrm>
            <a:off x="2153285" y="4030980"/>
            <a:ext cx="4837430" cy="228282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normAutofit fontScale="90000"/>
          </a:bodyPr>
          <a:p>
            <a:r>
              <a:rPr lang="en-US" altLang="en-US"/>
              <a:t>Func</a:t>
            </a:r>
            <a:r>
              <a:rPr lang="en-US" altLang="en-US"/>
              <a:t>ț</a:t>
            </a:r>
            <a:r>
              <a:rPr lang="en-US" altLang="en-US"/>
              <a:t>iile principale ale unui motor de joc</a:t>
            </a:r>
            <a:endParaRPr lang="en-US" altLang="en-US"/>
          </a:p>
        </p:txBody>
      </p:sp>
      <p:sp>
        <p:nvSpPr>
          <p:cNvPr id="3" name="Text Placeholder 2"/>
          <p:cNvSpPr/>
          <p:nvPr>
            <p:ph type="body" idx="1"/>
          </p:nvPr>
        </p:nvSpPr>
        <p:spPr/>
        <p:txBody>
          <a:bodyPr/>
          <a:p>
            <a:r>
              <a:rPr lang="en-US" altLang="en-US"/>
              <a:t>Randare grafic</a:t>
            </a:r>
            <a:r>
              <a:rPr lang="en-US" altLang="en-US"/>
              <a:t>ă</a:t>
            </a:r>
            <a:r>
              <a:rPr lang="en-US" altLang="en-US"/>
              <a:t> (2D/3D)</a:t>
            </a:r>
            <a:endParaRPr lang="en-US" altLang="en-US"/>
          </a:p>
          <a:p>
            <a:r>
              <a:rPr lang="en-US" altLang="en-US"/>
              <a:t>Fizic</a:t>
            </a:r>
            <a:r>
              <a:rPr lang="en-US" altLang="en-US"/>
              <a:t>ă</a:t>
            </a:r>
            <a:r>
              <a:rPr lang="en-US" altLang="en-US"/>
              <a:t> </a:t>
            </a:r>
            <a:r>
              <a:rPr lang="en-US" altLang="en-US"/>
              <a:t>ș</a:t>
            </a:r>
            <a:r>
              <a:rPr lang="en-US" altLang="en-US"/>
              <a:t>i coliziuni</a:t>
            </a:r>
            <a:endParaRPr lang="en-US" altLang="en-US"/>
          </a:p>
          <a:p>
            <a:r>
              <a:rPr lang="en-US" altLang="en-US"/>
              <a:t>Scripting </a:t>
            </a:r>
            <a:r>
              <a:rPr lang="en-US" altLang="en-US"/>
              <a:t>ș</a:t>
            </a:r>
            <a:r>
              <a:rPr lang="en-US" altLang="en-US"/>
              <a:t>i logic</a:t>
            </a:r>
            <a:r>
              <a:rPr lang="en-US" altLang="en-US"/>
              <a:t>ă</a:t>
            </a:r>
            <a:r>
              <a:rPr lang="en-US" altLang="en-US"/>
              <a:t> de joc</a:t>
            </a:r>
            <a:endParaRPr lang="en-US" altLang="en-US"/>
          </a:p>
          <a:p>
            <a:r>
              <a:rPr lang="en-US" altLang="en-US"/>
              <a:t>Gestionarea scenei </a:t>
            </a:r>
            <a:r>
              <a:rPr lang="en-US" altLang="en-US"/>
              <a:t>ș</a:t>
            </a:r>
            <a:r>
              <a:rPr lang="en-US" altLang="en-US"/>
              <a:t>i a obiectelor</a:t>
            </a:r>
            <a:endParaRPr lang="en-US" altLang="en-US"/>
          </a:p>
          <a:p>
            <a:r>
              <a:rPr lang="en-US" altLang="en-US"/>
              <a:t>Sistem audio</a:t>
            </a:r>
            <a:endParaRPr lang="en-US" altLang="en-US"/>
          </a:p>
          <a:p>
            <a:r>
              <a:rPr lang="en-US" altLang="en-US"/>
              <a:t>Interfa</a:t>
            </a:r>
            <a:r>
              <a:rPr lang="en-US" altLang="en-US"/>
              <a:t>ță</a:t>
            </a:r>
            <a:r>
              <a:rPr lang="en-US" altLang="en-US"/>
              <a:t> grafic</a:t>
            </a:r>
            <a:r>
              <a:rPr lang="en-US" altLang="en-US"/>
              <a:t>ă</a:t>
            </a:r>
            <a:r>
              <a:rPr lang="en-US" altLang="en-US"/>
              <a:t> (UI/UX)</a:t>
            </a:r>
            <a:endParaRPr lang="en-US" altLang="en-US"/>
          </a:p>
          <a:p>
            <a:r>
              <a:rPr lang="en-US" altLang="en-US"/>
              <a:t>Sisteme de anima</a:t>
            </a:r>
            <a:r>
              <a:rPr lang="en-US" altLang="en-US"/>
              <a:t>ț</a:t>
            </a:r>
            <a:r>
              <a:rPr lang="en-US" altLang="en-US"/>
              <a:t>ie</a:t>
            </a:r>
            <a:endParaRPr lang="en-US" altLang="en-US"/>
          </a:p>
          <a:p>
            <a:r>
              <a:rPr lang="en-US" altLang="en-US"/>
              <a:t>Optimizare </a:t>
            </a:r>
            <a:r>
              <a:rPr lang="en-US" altLang="en-US"/>
              <a:t>ș</a:t>
            </a:r>
            <a:r>
              <a:rPr lang="en-US" altLang="en-US"/>
              <a:t>i performan</a:t>
            </a:r>
            <a:r>
              <a:rPr lang="en-US" altLang="en-US"/>
              <a:t>ță</a:t>
            </a:r>
            <a:endParaRPr lang="en-US"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p>
            <a:r>
              <a:rPr lang="en-US" altLang="en-US"/>
              <a:t>Bibliografie recomandata</a:t>
            </a:r>
            <a:endParaRPr lang="en-US" altLang="en-US"/>
          </a:p>
        </p:txBody>
      </p:sp>
      <p:sp>
        <p:nvSpPr>
          <p:cNvPr id="3" name="Text Placeholder 2"/>
          <p:cNvSpPr/>
          <p:nvPr>
            <p:ph type="body" idx="1"/>
          </p:nvPr>
        </p:nvSpPr>
        <p:spPr/>
        <p:txBody>
          <a:bodyPr>
            <a:normAutofit fontScale="70000"/>
          </a:bodyPr>
          <a:p>
            <a:r>
              <a:rPr lang="en-US" altLang="en-US"/>
              <a:t>1.[UnityDocs] Unity Technologies (2025). Unity Manual &amp; Scripting API. Disponibil la: https://docs.unity.com</a:t>
            </a:r>
            <a:endParaRPr lang="en-US" altLang="en-US"/>
          </a:p>
          <a:p>
            <a:r>
              <a:rPr lang="en-US" altLang="en-US"/>
              <a:t>2.[UnityLearn] Unity Technologies (2025). Unity Learn – Platform</a:t>
            </a:r>
            <a:r>
              <a:rPr lang="" altLang="en-US"/>
              <a:t>ă</a:t>
            </a:r>
            <a:r>
              <a:rPr lang="en-US" altLang="en-US"/>
              <a:t> educa</a:t>
            </a:r>
            <a:r>
              <a:rPr lang="" altLang="en-US"/>
              <a:t>ț</a:t>
            </a:r>
            <a:r>
              <a:rPr lang="en-US" altLang="en-US"/>
              <a:t>ional</a:t>
            </a:r>
            <a:r>
              <a:rPr lang="" altLang="en-US"/>
              <a:t>ă</a:t>
            </a:r>
            <a:r>
              <a:rPr lang="en-US" altLang="en-US"/>
              <a:t> oficial</a:t>
            </a:r>
            <a:r>
              <a:rPr lang="" altLang="en-US"/>
              <a:t>ă</a:t>
            </a:r>
            <a:r>
              <a:rPr lang="en-US" altLang="en-US"/>
              <a:t>. Disponibil la: https://learn.unity.com</a:t>
            </a:r>
            <a:endParaRPr lang="en-US" altLang="en-US"/>
          </a:p>
          <a:p>
            <a:r>
              <a:rPr lang="en-US" altLang="en-US"/>
              <a:t>3.[Brackeys] Brackeys (2021). How to make a video game in Unity. [video]. Disponibil la: https://www.youtube.com/c/Brackeys</a:t>
            </a:r>
            <a:endParaRPr lang="en-US" altLang="en-US"/>
          </a:p>
          <a:p>
            <a:r>
              <a:rPr lang="en-US" altLang="en-US"/>
              <a:t>4.[Hocking] Hocking, J. (2022). Learning C# by Developing Games with Unity 2022. 7th ed. Packt Publishing.</a:t>
            </a:r>
            <a:endParaRPr lang="en-US" altLang="en-US"/>
          </a:p>
          <a:p>
            <a:r>
              <a:rPr lang="en-US" altLang="en-US"/>
              <a:t>5.[Thorn] Thorn, A., Unity Game Development Cookbook: Essentials for Every Game. Packt Publishing, 2021. ISBN 9781801070978.</a:t>
            </a:r>
            <a:endParaRPr lang="en-US"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p>
            <a:r>
              <a:rPr lang="en-US" altLang="en-US"/>
              <a:t>Caracteristici fundamentale:</a:t>
            </a:r>
            <a:endParaRPr lang="en-US" altLang="en-US"/>
          </a:p>
        </p:txBody>
      </p:sp>
      <p:sp>
        <p:nvSpPr>
          <p:cNvPr id="3" name="Text Placeholder 2"/>
          <p:cNvSpPr/>
          <p:nvPr>
            <p:ph type="body" idx="1"/>
          </p:nvPr>
        </p:nvSpPr>
        <p:spPr/>
        <p:txBody>
          <a:bodyPr/>
          <a:p>
            <a:r>
              <a:rPr lang="en-US" altLang="en-US"/>
              <a:t>Interactivitate</a:t>
            </a:r>
            <a:endParaRPr lang="en-US" altLang="en-US"/>
          </a:p>
          <a:p>
            <a:r>
              <a:rPr lang="en-US" altLang="en-US"/>
              <a:t>Reguli </a:t>
            </a:r>
            <a:r>
              <a:rPr lang="en-US" altLang="en-US"/>
              <a:t>ș</a:t>
            </a:r>
            <a:r>
              <a:rPr lang="en-US" altLang="en-US"/>
              <a:t>i mecanici</a:t>
            </a:r>
            <a:endParaRPr lang="en-US" altLang="en-US"/>
          </a:p>
          <a:p>
            <a:r>
              <a:rPr lang="en-US" altLang="en-US"/>
              <a:t>Obiectiv</a:t>
            </a:r>
            <a:endParaRPr lang="en-US" altLang="en-US"/>
          </a:p>
          <a:p>
            <a:r>
              <a:rPr lang="en-US" altLang="en-US"/>
              <a:t>Feedback constant</a:t>
            </a:r>
            <a:endParaRPr lang="en-US" altLang="en-US"/>
          </a:p>
          <a:p>
            <a:r>
              <a:rPr lang="en-US" altLang="en-US"/>
              <a:t>Imersiune</a:t>
            </a:r>
            <a:endParaRPr lang="en-US" altLang="en-US"/>
          </a:p>
        </p:txBody>
      </p:sp>
      <p:pic>
        <p:nvPicPr>
          <p:cNvPr id="4" name="Picture 3"/>
          <p:cNvPicPr/>
          <p:nvPr/>
        </p:nvPicPr>
        <p:blipFill>
          <a:blip r:embed="rId1"/>
          <a:stretch>
            <a:fillRect/>
          </a:stretch>
        </p:blipFill>
        <p:spPr>
          <a:xfrm>
            <a:off x="4834890" y="1505585"/>
            <a:ext cx="2962275" cy="442468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p>
            <a:r>
              <a:rPr lang="en-US" altLang="en-US"/>
              <a:t>1.Interactivitate</a:t>
            </a:r>
            <a:endParaRPr lang="en-US" altLang="en-US"/>
          </a:p>
        </p:txBody>
      </p:sp>
      <p:sp>
        <p:nvSpPr>
          <p:cNvPr id="3" name="Text Placeholder 2"/>
          <p:cNvSpPr/>
          <p:nvPr>
            <p:ph type="body" idx="1"/>
          </p:nvPr>
        </p:nvSpPr>
        <p:spPr/>
        <p:txBody>
          <a:bodyPr/>
          <a:p>
            <a:pPr algn="just"/>
            <a:r>
              <a:rPr lang="en-US" altLang="en-US"/>
              <a:t>Juc</a:t>
            </a:r>
            <a:r>
              <a:rPr lang="en-US" altLang="en-US"/>
              <a:t>ă</a:t>
            </a:r>
            <a:r>
              <a:rPr lang="en-US" altLang="en-US"/>
              <a:t>torul influen</a:t>
            </a:r>
            <a:r>
              <a:rPr lang="en-US" altLang="en-US"/>
              <a:t>ț</a:t>
            </a:r>
            <a:r>
              <a:rPr lang="en-US" altLang="en-US"/>
              <a:t>eaz</a:t>
            </a:r>
            <a:r>
              <a:rPr lang="en-US" altLang="en-US"/>
              <a:t>ă</a:t>
            </a:r>
            <a:r>
              <a:rPr lang="en-US" altLang="en-US"/>
              <a:t> direct desf</a:t>
            </a:r>
            <a:r>
              <a:rPr lang="en-US" altLang="en-US"/>
              <a:t>ăș</a:t>
            </a:r>
            <a:r>
              <a:rPr lang="en-US" altLang="en-US"/>
              <a:t>urarea jocului prin ac</a:t>
            </a:r>
            <a:r>
              <a:rPr lang="en-US" altLang="en-US"/>
              <a:t>ț</a:t>
            </a:r>
            <a:r>
              <a:rPr lang="en-US" altLang="en-US"/>
              <a:t>iunile sale – mi</a:t>
            </a:r>
            <a:r>
              <a:rPr lang="en-US" altLang="en-US"/>
              <a:t>ș</a:t>
            </a:r>
            <a:r>
              <a:rPr lang="en-US" altLang="en-US"/>
              <a:t>c</a:t>
            </a:r>
            <a:r>
              <a:rPr lang="en-US" altLang="en-US"/>
              <a:t>ă</a:t>
            </a:r>
            <a:r>
              <a:rPr lang="en-US" altLang="en-US"/>
              <a:t>ri, alegeri, strategii. Acest lucru diferen</a:t>
            </a:r>
            <a:r>
              <a:rPr lang="en-US" altLang="en-US"/>
              <a:t>ț</a:t>
            </a:r>
            <a:r>
              <a:rPr lang="en-US" altLang="en-US"/>
              <a:t>iaz</a:t>
            </a:r>
            <a:r>
              <a:rPr lang="en-US" altLang="en-US"/>
              <a:t>ă</a:t>
            </a:r>
            <a:r>
              <a:rPr lang="en-US" altLang="en-US"/>
              <a:t> jocurile video de film sau literatur</a:t>
            </a:r>
            <a:r>
              <a:rPr lang="en-US" altLang="en-US"/>
              <a:t>ă</a:t>
            </a:r>
            <a:r>
              <a:rPr lang="en-US" altLang="en-US"/>
              <a:t>, unde utilizatorul este pasiv.</a:t>
            </a:r>
            <a:endParaRPr lang="en-US" altLang="en-US"/>
          </a:p>
        </p:txBody>
      </p:sp>
      <p:pic>
        <p:nvPicPr>
          <p:cNvPr id="4" name="Picture 1" descr="IMG_256"/>
          <p:cNvPicPr>
            <a:picLocks noChangeAspect="1"/>
          </p:cNvPicPr>
          <p:nvPr/>
        </p:nvPicPr>
        <p:blipFill>
          <a:blip r:embed="rId1"/>
          <a:stretch>
            <a:fillRect/>
          </a:stretch>
        </p:blipFill>
        <p:spPr>
          <a:xfrm>
            <a:off x="2519045" y="3780155"/>
            <a:ext cx="4105910" cy="2289810"/>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p>
            <a:r>
              <a:rPr lang="en-US" altLang="en-US"/>
              <a:t>2.Reguli </a:t>
            </a:r>
            <a:r>
              <a:rPr lang="en-US" altLang="en-US"/>
              <a:t>ș</a:t>
            </a:r>
            <a:r>
              <a:rPr lang="en-US" altLang="en-US"/>
              <a:t>i mecanici</a:t>
            </a:r>
            <a:endParaRPr lang="en-US" altLang="en-US"/>
          </a:p>
        </p:txBody>
      </p:sp>
      <p:sp>
        <p:nvSpPr>
          <p:cNvPr id="3" name="Text Placeholder 2"/>
          <p:cNvSpPr/>
          <p:nvPr>
            <p:ph type="body" idx="1"/>
          </p:nvPr>
        </p:nvSpPr>
        <p:spPr/>
        <p:txBody>
          <a:bodyPr/>
          <a:p>
            <a:r>
              <a:rPr lang="en-US" altLang="en-US"/>
              <a:t>Fiecare joc are un set de reguli </a:t>
            </a:r>
            <a:r>
              <a:rPr lang="en-US" altLang="en-US"/>
              <a:t>ș</a:t>
            </a:r>
            <a:r>
              <a:rPr lang="en-US" altLang="en-US"/>
              <a:t>i o logic</a:t>
            </a:r>
            <a:r>
              <a:rPr lang="en-US" altLang="en-US"/>
              <a:t>ă</a:t>
            </a:r>
            <a:r>
              <a:rPr lang="en-US" altLang="en-US"/>
              <a:t> intern</a:t>
            </a:r>
            <a:r>
              <a:rPr lang="en-US" altLang="en-US"/>
              <a:t>ă</a:t>
            </a:r>
            <a:r>
              <a:rPr lang="en-US" altLang="en-US"/>
              <a:t> a interac</a:t>
            </a:r>
            <a:r>
              <a:rPr lang="en-US" altLang="en-US"/>
              <a:t>ț</a:t>
            </a:r>
            <a:r>
              <a:rPr lang="en-US" altLang="en-US"/>
              <a:t>iunilor. Mecanica define</a:t>
            </a:r>
            <a:r>
              <a:rPr lang="en-US" altLang="en-US"/>
              <a:t>ș</a:t>
            </a:r>
            <a:r>
              <a:rPr lang="en-US" altLang="en-US"/>
              <a:t>te ce poate face juc</a:t>
            </a:r>
            <a:r>
              <a:rPr lang="en-US" altLang="en-US"/>
              <a:t>ă</a:t>
            </a:r>
            <a:r>
              <a:rPr lang="en-US" altLang="en-US"/>
              <a:t>torul </a:t>
            </a:r>
            <a:r>
              <a:rPr lang="en-US" altLang="en-US"/>
              <a:t>ș</a:t>
            </a:r>
            <a:r>
              <a:rPr lang="en-US" altLang="en-US"/>
              <a:t>i cum reac</a:t>
            </a:r>
            <a:r>
              <a:rPr lang="en-US" altLang="en-US"/>
              <a:t>ț</a:t>
            </a:r>
            <a:r>
              <a:rPr lang="en-US" altLang="en-US"/>
              <a:t>ioneaz</a:t>
            </a:r>
            <a:r>
              <a:rPr lang="en-US" altLang="en-US"/>
              <a:t>ă</a:t>
            </a:r>
            <a:r>
              <a:rPr lang="en-US" altLang="en-US"/>
              <a:t> lumea la aceste ac</a:t>
            </a:r>
            <a:r>
              <a:rPr lang="en-US" altLang="en-US"/>
              <a:t>ț</a:t>
            </a:r>
            <a:r>
              <a:rPr lang="en-US" altLang="en-US"/>
              <a:t>iuni.</a:t>
            </a:r>
            <a:endParaRPr lang="en-US" altLang="en-US"/>
          </a:p>
        </p:txBody>
      </p:sp>
      <p:pic>
        <p:nvPicPr>
          <p:cNvPr id="4" name="Picture 2" descr="IMG_256"/>
          <p:cNvPicPr>
            <a:picLocks noChangeAspect="1"/>
          </p:cNvPicPr>
          <p:nvPr/>
        </p:nvPicPr>
        <p:blipFill>
          <a:blip r:embed="rId1"/>
          <a:stretch>
            <a:fillRect/>
          </a:stretch>
        </p:blipFill>
        <p:spPr>
          <a:xfrm>
            <a:off x="2304415" y="3554730"/>
            <a:ext cx="4662170" cy="2622550"/>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p>
            <a:r>
              <a:rPr lang="en-US" altLang="en-US"/>
              <a:t>3.Scop </a:t>
            </a:r>
            <a:r>
              <a:rPr lang="en-US" altLang="en-US"/>
              <a:t>ș</a:t>
            </a:r>
            <a:r>
              <a:rPr lang="en-US" altLang="en-US"/>
              <a:t>i progres</a:t>
            </a:r>
            <a:endParaRPr lang="en-US" altLang="en-US"/>
          </a:p>
        </p:txBody>
      </p:sp>
      <p:sp>
        <p:nvSpPr>
          <p:cNvPr id="3" name="Text Placeholder 2"/>
          <p:cNvSpPr/>
          <p:nvPr>
            <p:ph type="body" idx="1"/>
          </p:nvPr>
        </p:nvSpPr>
        <p:spPr/>
        <p:txBody>
          <a:bodyPr/>
          <a:p>
            <a:r>
              <a:rPr lang="en-US" altLang="en-US"/>
              <a:t>Majoritatea jocurilor ofer</a:t>
            </a:r>
            <a:r>
              <a:rPr lang="en-US" altLang="en-US"/>
              <a:t>ă</a:t>
            </a:r>
            <a:r>
              <a:rPr lang="en-US" altLang="en-US"/>
              <a:t> un obiectiv – s</a:t>
            </a:r>
            <a:r>
              <a:rPr lang="en-US" altLang="en-US"/>
              <a:t>ă</a:t>
            </a:r>
            <a:r>
              <a:rPr lang="en-US" altLang="en-US"/>
              <a:t> câ</a:t>
            </a:r>
            <a:r>
              <a:rPr lang="en-US" altLang="en-US"/>
              <a:t>ș</a:t>
            </a:r>
            <a:r>
              <a:rPr lang="en-US" altLang="en-US"/>
              <a:t>tigi o rund</a:t>
            </a:r>
            <a:r>
              <a:rPr lang="en-US" altLang="en-US"/>
              <a:t>ă</a:t>
            </a:r>
            <a:r>
              <a:rPr lang="en-US" altLang="en-US"/>
              <a:t>, s</a:t>
            </a:r>
            <a:r>
              <a:rPr lang="en-US" altLang="en-US"/>
              <a:t>ă</a:t>
            </a:r>
            <a:r>
              <a:rPr lang="en-US" altLang="en-US"/>
              <a:t> termini o misiune, s</a:t>
            </a:r>
            <a:r>
              <a:rPr lang="en-US" altLang="en-US"/>
              <a:t>ă</a:t>
            </a:r>
            <a:r>
              <a:rPr lang="en-US" altLang="en-US"/>
              <a:t> dezlegi o enigm</a:t>
            </a:r>
            <a:r>
              <a:rPr lang="en-US" altLang="en-US"/>
              <a:t>ă</a:t>
            </a:r>
            <a:r>
              <a:rPr lang="en-US" altLang="en-US"/>
              <a:t> sau s</a:t>
            </a:r>
            <a:r>
              <a:rPr lang="en-US" altLang="en-US"/>
              <a:t>ă</a:t>
            </a:r>
            <a:r>
              <a:rPr lang="en-US" altLang="en-US"/>
              <a:t> salvezi un personaj.</a:t>
            </a:r>
            <a:endParaRPr lang="en-US" altLang="en-US"/>
          </a:p>
        </p:txBody>
      </p:sp>
      <p:pic>
        <p:nvPicPr>
          <p:cNvPr id="4" name="Picture 3" descr="IMG_256"/>
          <p:cNvPicPr>
            <a:picLocks noChangeAspect="1"/>
          </p:cNvPicPr>
          <p:nvPr/>
        </p:nvPicPr>
        <p:blipFill>
          <a:blip r:embed="rId1"/>
          <a:stretch>
            <a:fillRect/>
          </a:stretch>
        </p:blipFill>
        <p:spPr>
          <a:xfrm>
            <a:off x="2428558" y="3429000"/>
            <a:ext cx="4223385" cy="2376170"/>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p>
            <a:r>
              <a:rPr lang="en-US" altLang="en-US"/>
              <a:t>4.Feedback (r</a:t>
            </a:r>
            <a:r>
              <a:rPr lang="en-US" altLang="en-US"/>
              <a:t>ă</a:t>
            </a:r>
            <a:r>
              <a:rPr lang="en-US" altLang="en-US"/>
              <a:t>spunsul sistemului)</a:t>
            </a:r>
            <a:endParaRPr lang="en-US" altLang="en-US"/>
          </a:p>
        </p:txBody>
      </p:sp>
      <p:sp>
        <p:nvSpPr>
          <p:cNvPr id="3" name="Text Placeholder 2"/>
          <p:cNvSpPr/>
          <p:nvPr>
            <p:ph type="body" idx="1"/>
          </p:nvPr>
        </p:nvSpPr>
        <p:spPr/>
        <p:txBody>
          <a:bodyPr/>
          <a:p>
            <a:pPr algn="just"/>
            <a:r>
              <a:rPr lang="en-US" altLang="en-US"/>
              <a:t>Jocul ofer</a:t>
            </a:r>
            <a:r>
              <a:rPr lang="en-US" altLang="en-US"/>
              <a:t>ă</a:t>
            </a:r>
            <a:r>
              <a:rPr lang="en-US" altLang="en-US"/>
              <a:t> în mod constant feedback: prin sunet, imagine, scor, reac</a:t>
            </a:r>
            <a:r>
              <a:rPr lang="en-US" altLang="en-US"/>
              <a:t>ț</a:t>
            </a:r>
            <a:r>
              <a:rPr lang="en-US" altLang="en-US"/>
              <a:t>iile lumii din joc. Asta îl ajut</a:t>
            </a:r>
            <a:r>
              <a:rPr lang="en-US" altLang="en-US"/>
              <a:t>ă</a:t>
            </a:r>
            <a:r>
              <a:rPr lang="en-US" altLang="en-US"/>
              <a:t> pe juc</a:t>
            </a:r>
            <a:r>
              <a:rPr lang="en-US" altLang="en-US"/>
              <a:t>ă</a:t>
            </a:r>
            <a:r>
              <a:rPr lang="en-US" altLang="en-US"/>
              <a:t>tor s</a:t>
            </a:r>
            <a:r>
              <a:rPr lang="en-US" altLang="en-US"/>
              <a:t>ă</a:t>
            </a:r>
            <a:r>
              <a:rPr lang="en-US" altLang="en-US"/>
              <a:t> în</a:t>
            </a:r>
            <a:r>
              <a:rPr lang="en-US" altLang="en-US"/>
              <a:t>ț</a:t>
            </a:r>
            <a:r>
              <a:rPr lang="en-US" altLang="en-US"/>
              <a:t>eleag</a:t>
            </a:r>
            <a:r>
              <a:rPr lang="en-US" altLang="en-US"/>
              <a:t>ă</a:t>
            </a:r>
            <a:r>
              <a:rPr lang="en-US" altLang="en-US"/>
              <a:t> efectul ac</a:t>
            </a:r>
            <a:r>
              <a:rPr lang="en-US" altLang="en-US"/>
              <a:t>ț</a:t>
            </a:r>
            <a:r>
              <a:rPr lang="en-US" altLang="en-US"/>
              <a:t>iunilor sale.</a:t>
            </a:r>
            <a:endParaRPr lang="en-US" altLang="en-US"/>
          </a:p>
        </p:txBody>
      </p:sp>
      <p:pic>
        <p:nvPicPr>
          <p:cNvPr id="4" name="Picture 4" descr="IMG_256"/>
          <p:cNvPicPr>
            <a:picLocks noChangeAspect="1"/>
          </p:cNvPicPr>
          <p:nvPr/>
        </p:nvPicPr>
        <p:blipFill>
          <a:blip r:embed="rId1"/>
          <a:stretch>
            <a:fillRect/>
          </a:stretch>
        </p:blipFill>
        <p:spPr>
          <a:xfrm>
            <a:off x="2491740" y="3336290"/>
            <a:ext cx="4412615" cy="2481580"/>
          </a:xfrm>
          <a:prstGeom prst="rect">
            <a:avLst/>
          </a:prstGeom>
          <a:noFill/>
          <a:ln w="9525">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normAutofit fontScale="90000"/>
          </a:bodyPr>
          <a:p>
            <a:r>
              <a:rPr lang="en-US" altLang="en-US"/>
              <a:t>5.Imersiune (p</a:t>
            </a:r>
            <a:r>
              <a:rPr lang="en-US" altLang="en-US"/>
              <a:t>ă</a:t>
            </a:r>
            <a:r>
              <a:rPr lang="en-US" altLang="en-US"/>
              <a:t>trundere în lumea jocului)</a:t>
            </a:r>
            <a:endParaRPr lang="en-US" altLang="en-US"/>
          </a:p>
        </p:txBody>
      </p:sp>
      <p:sp>
        <p:nvSpPr>
          <p:cNvPr id="3" name="Text Placeholder 2"/>
          <p:cNvSpPr/>
          <p:nvPr>
            <p:ph type="body" idx="1"/>
          </p:nvPr>
        </p:nvSpPr>
        <p:spPr/>
        <p:txBody>
          <a:bodyPr/>
          <a:p>
            <a:pPr algn="just"/>
            <a:r>
              <a:rPr lang="en-US" altLang="en-US"/>
              <a:t>Imersiunea reprezint</a:t>
            </a:r>
            <a:r>
              <a:rPr lang="en-US" altLang="en-US"/>
              <a:t>ă</a:t>
            </a:r>
            <a:r>
              <a:rPr lang="en-US" altLang="en-US"/>
              <a:t> gradul în care juc</a:t>
            </a:r>
            <a:r>
              <a:rPr lang="en-US" altLang="en-US"/>
              <a:t>ă</a:t>
            </a:r>
            <a:r>
              <a:rPr lang="en-US" altLang="en-US"/>
              <a:t>torul se simte „cufundat” în lumea jocului, uitând de realitate.</a:t>
            </a:r>
            <a:endParaRPr lang="en-US" altLang="en-US"/>
          </a:p>
        </p:txBody>
      </p:sp>
      <p:pic>
        <p:nvPicPr>
          <p:cNvPr id="5" name="Picture 5" descr="IMG_256"/>
          <p:cNvPicPr>
            <a:picLocks noChangeAspect="1"/>
          </p:cNvPicPr>
          <p:nvPr/>
        </p:nvPicPr>
        <p:blipFill>
          <a:blip r:embed="rId1"/>
          <a:stretch>
            <a:fillRect/>
          </a:stretch>
        </p:blipFill>
        <p:spPr>
          <a:xfrm>
            <a:off x="1997075" y="3096895"/>
            <a:ext cx="5150485" cy="2898140"/>
          </a:xfrm>
          <a:prstGeom prst="rect">
            <a:avLst/>
          </a:prstGeom>
          <a:noFill/>
          <a:ln w="9525">
            <a:noFill/>
          </a:ln>
        </p:spPr>
      </p:pic>
    </p:spTree>
  </p:cSld>
  <p:clrMapOvr>
    <a:masterClrMapping/>
  </p:clrMapOvr>
</p:sld>
</file>

<file path=ppt/tags/tag1.xml><?xml version="1.0" encoding="utf-8"?>
<p:tagLst xmlns:p="http://schemas.openxmlformats.org/presentationml/2006/main">
  <p:tag name="TABLE_ENDDRAG_ORIGIN_RECT" val="424*208"/>
  <p:tag name="TABLE_ENDDRAG_RECT" val="147*217*424*208"/>
</p:tagLst>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9812</Words>
  <Application>WPS Presentation</Application>
  <PresentationFormat/>
  <Paragraphs>264</Paragraphs>
  <Slides>33</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33</vt:i4>
      </vt:variant>
    </vt:vector>
  </HeadingPairs>
  <TitlesOfParts>
    <vt:vector size="42" baseType="lpstr">
      <vt:lpstr>Arial</vt:lpstr>
      <vt:lpstr>SimSun</vt:lpstr>
      <vt:lpstr>Wingdings</vt:lpstr>
      <vt:lpstr>Arial</vt:lpstr>
      <vt:lpstr>Calibri</vt:lpstr>
      <vt:lpstr>Microsoft YaHei</vt:lpstr>
      <vt:lpstr>Arial Unicode MS</vt:lpstr>
      <vt:lpstr>Times New Roman</vt:lpstr>
      <vt:lpstr>Office Theme</vt:lpstr>
      <vt:lpstr>PowerPoint 演示文稿</vt:lpstr>
      <vt:lpstr>PowerPoint 演示文稿</vt:lpstr>
      <vt:lpstr>Ce este un joc video?</vt:lpstr>
      <vt:lpstr>Caracteristici fundamentale:</vt:lpstr>
      <vt:lpstr>1.Interactivitate</vt:lpstr>
      <vt:lpstr>2.Reguli și mecanici</vt:lpstr>
      <vt:lpstr>3.Scop și progres</vt:lpstr>
      <vt:lpstr>4.Feedback (răspunsul sistemului)</vt:lpstr>
      <vt:lpstr>5.Imersiune (pătrundere în lumea jocului)</vt:lpstr>
      <vt:lpstr>Nivel superficial (Imersiune minimă / Atenție de suprafață)</vt:lpstr>
      <vt:lpstr>Nivel funcțional (Imersiune mecanică / Prin control)</vt:lpstr>
      <vt:lpstr>Nivel emoțional-narativ (Imersiune afectivă și povestită)</vt:lpstr>
      <vt:lpstr>Imersiune totală (Prezență completă / Imersiune profundă)</vt:lpstr>
      <vt:lpstr>Clasificare generală</vt:lpstr>
      <vt:lpstr>Clasificare după perspectivă vizuală</vt:lpstr>
      <vt:lpstr>Clasificare după complexitate și structură</vt:lpstr>
      <vt:lpstr>Clasificare după tipul de jucători (audiență)</vt:lpstr>
      <vt:lpstr>Clasificare tematică (conținut)</vt:lpstr>
      <vt:lpstr>Jocuri single-player vs. Multiplayer</vt:lpstr>
      <vt:lpstr>Ce sunt jocurile Multiplayer?</vt:lpstr>
      <vt:lpstr>Evoluția industriei jocurilor video și impactul socio-cultural</vt:lpstr>
      <vt:lpstr>Epoca pionieratului (anii ’70 – începutul anilor ’80)</vt:lpstr>
      <vt:lpstr>Epoca de aur (anii ’80 – începutul anilor ’90)</vt:lpstr>
      <vt:lpstr>Revoluția 3D (anii ’90 – începutul anilor 2000)</vt:lpstr>
      <vt:lpstr>Era conectivității (2000–2010)</vt:lpstr>
      <vt:lpstr>Era digitală și mobilă (2010–prezent)</vt:lpstr>
      <vt:lpstr>Impactul socio-cultural al jocurilor video</vt:lpstr>
      <vt:lpstr>Social și comunitar</vt:lpstr>
      <vt:lpstr>Cultural și artistic</vt:lpstr>
      <vt:lpstr>Controverse și critici</vt:lpstr>
      <vt:lpstr>Rolul și funcțiile unui motor de joc în dezvoltarea digitală interactivă</vt:lpstr>
      <vt:lpstr>Funcțiile principale ale unui motor de joc</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Диана Пугач</cp:lastModifiedBy>
  <cp:revision>16</cp:revision>
  <dcterms:created xsi:type="dcterms:W3CDTF">2025-07-22T10:04:00Z</dcterms:created>
  <dcterms:modified xsi:type="dcterms:W3CDTF">2025-08-01T08:22:27Z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532B965CDE5D4A0DA3CD8B93D11BC78A_12</vt:lpwstr>
  </property>
  <property fmtid="{D5CDD505-2E9C-101B-9397-08002B2CF9AE}" pid="3" name="KSOProductBuildVer">
    <vt:lpwstr>1033-12.2.0.21931</vt:lpwstr>
  </property>
</Properties>
</file>