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sldIdLst>
    <p:sldId id="266" r:id="rId5"/>
    <p:sldId id="294" r:id="rId6"/>
    <p:sldId id="411" r:id="rId7"/>
    <p:sldId id="412" r:id="rId8"/>
    <p:sldId id="413" r:id="rId9"/>
    <p:sldId id="414" r:id="rId10"/>
    <p:sldId id="415" r:id="rId11"/>
    <p:sldId id="276" r:id="rId12"/>
    <p:sldId id="277" r:id="rId13"/>
    <p:sldId id="287" r:id="rId14"/>
    <p:sldId id="288" r:id="rId15"/>
    <p:sldId id="289" r:id="rId16"/>
    <p:sldId id="286" r:id="rId17"/>
    <p:sldId id="416" r:id="rId18"/>
    <p:sldId id="394" r:id="rId19"/>
    <p:sldId id="325" r:id="rId20"/>
    <p:sldId id="332" r:id="rId21"/>
    <p:sldId id="331" r:id="rId22"/>
    <p:sldId id="326" r:id="rId23"/>
    <p:sldId id="337" r:id="rId24"/>
    <p:sldId id="395" r:id="rId25"/>
    <p:sldId id="329" r:id="rId26"/>
    <p:sldId id="417" r:id="rId27"/>
    <p:sldId id="322" r:id="rId28"/>
    <p:sldId id="418" r:id="rId29"/>
    <p:sldId id="385" r:id="rId30"/>
    <p:sldId id="386" r:id="rId31"/>
    <p:sldId id="400" r:id="rId32"/>
    <p:sldId id="401" r:id="rId33"/>
    <p:sldId id="402" r:id="rId34"/>
    <p:sldId id="364" r:id="rId35"/>
    <p:sldId id="397" r:id="rId36"/>
    <p:sldId id="398" r:id="rId37"/>
    <p:sldId id="333" r:id="rId38"/>
    <p:sldId id="419" r:id="rId39"/>
    <p:sldId id="405" r:id="rId40"/>
    <p:sldId id="368" r:id="rId41"/>
    <p:sldId id="420" r:id="rId42"/>
    <p:sldId id="383" r:id="rId43"/>
    <p:sldId id="406" r:id="rId44"/>
    <p:sldId id="407" r:id="rId45"/>
    <p:sldId id="396" r:id="rId46"/>
    <p:sldId id="408" r:id="rId47"/>
    <p:sldId id="297" r:id="rId48"/>
    <p:sldId id="409" r:id="rId49"/>
    <p:sldId id="410" r:id="rId50"/>
    <p:sldId id="421" r:id="rId51"/>
    <p:sldId id="295" r:id="rId52"/>
    <p:sldId id="296"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9" autoAdjust="0"/>
  </p:normalViewPr>
  <p:slideViewPr>
    <p:cSldViewPr snapToGrid="0">
      <p:cViewPr varScale="1">
        <p:scale>
          <a:sx n="78" d="100"/>
          <a:sy n="78" d="100"/>
        </p:scale>
        <p:origin x="87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9/19/2025</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87293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9/19/2025</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38980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9/19/2025</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22331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9/19/2025</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57611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9/19/2025</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02808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9/19/2025</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0177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9/19/2025</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50701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9/19/2025</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801302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9/19/2025</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58826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900">
                <a:solidFill>
                  <a:srgbClr val="FFFFFF"/>
                </a:solidFill>
              </a:defRPr>
            </a:lvl1pPr>
          </a:lstStyle>
          <a:p>
            <a:fld id="{62D6E202-B606-4609-B914-27C9371A1F6D}" type="datetime1">
              <a:rPr lang="en-US" smtClean="0"/>
              <a:t>9/19/2025</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9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60147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template/myProject/index.html" TargetMode="External"/><Relationship Id="rId2" Type="http://schemas.openxmlformats.org/officeDocument/2006/relationships/hyperlink" Target="../template/template/index.htm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exercitii/tema5/pages/retete.html" TargetMode="External"/><Relationship Id="rId2" Type="http://schemas.openxmlformats.org/officeDocument/2006/relationships/hyperlink" Target="https://www.w3schools.com/graphics/svg_intro.as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template.png"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exercitii/tema6/pages/info.html"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template/myProject/index.html"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ro.wikipedia.org/wiki/Stefan_cel_Mar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F452A527-3631-41ED-858D-3777A7D149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peak Pro"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6730000" y="639097"/>
            <a:ext cx="4813072" cy="3494791"/>
          </a:xfrm>
        </p:spPr>
        <p:txBody>
          <a:bodyPr>
            <a:normAutofit/>
          </a:bodyPr>
          <a:lstStyle/>
          <a:p>
            <a:r>
              <a:rPr lang="ro-MD" sz="8000" dirty="0">
                <a:effectLst/>
                <a:latin typeface="Times New Roman" panose="02020603050405020304" pitchFamily="18" charset="0"/>
                <a:ea typeface="Times New Roman" panose="02020603050405020304" pitchFamily="18" charset="0"/>
              </a:rPr>
              <a:t>Imagini și referințe în HTML</a:t>
            </a:r>
            <a:endParaRPr lang="en-US" dirty="0"/>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6729999" y="4455621"/>
            <a:ext cx="4829101" cy="1238616"/>
          </a:xfrm>
        </p:spPr>
        <p:txBody>
          <a:bodyPr>
            <a:normAutofit/>
          </a:bodyPr>
          <a:lstStyle/>
          <a:p>
            <a:pPr algn="r"/>
            <a:r>
              <a:rPr lang="ro-RO" dirty="0"/>
              <a:t>Natalia Pleșca</a:t>
            </a:r>
            <a:endParaRPr lang="en-US" dirty="0"/>
          </a:p>
        </p:txBody>
      </p:sp>
      <p:pic>
        <p:nvPicPr>
          <p:cNvPr id="6" name="Picture 5">
            <a:extLst>
              <a:ext uri="{FF2B5EF4-FFF2-40B4-BE49-F238E27FC236}">
                <a16:creationId xmlns:a16="http://schemas.microsoft.com/office/drawing/2014/main" id="{8940CBE3-3F91-419A-A649-32AB388ECA8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 y="10"/>
            <a:ext cx="6096000" cy="6857990"/>
          </a:xfrm>
          <a:prstGeom prst="rect">
            <a:avLst/>
          </a:prstGeom>
        </p:spPr>
      </p:pic>
      <p:cxnSp>
        <p:nvCxnSpPr>
          <p:cNvPr id="26" name="Straight Connector 25">
            <a:extLst>
              <a:ext uri="{FF2B5EF4-FFF2-40B4-BE49-F238E27FC236}">
                <a16:creationId xmlns:a16="http://schemas.microsoft.com/office/drawing/2014/main" id="{D28A9C89-B313-458F-9C85-515930A51A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805053" y="4294754"/>
            <a:ext cx="43891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915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B3CA4BA9-D3CB-45FD-ABB7-7BE760285632}"/>
              </a:ext>
            </a:extLst>
          </p:cNvPr>
          <p:cNvSpPr>
            <a:spLocks noGrp="1"/>
          </p:cNvSpPr>
          <p:nvPr>
            <p:ph type="title"/>
          </p:nvPr>
        </p:nvSpPr>
        <p:spPr>
          <a:xfrm>
            <a:off x="983226" y="286603"/>
            <a:ext cx="10172454" cy="1450757"/>
          </a:xfrm>
        </p:spPr>
        <p:txBody>
          <a:bodyPr/>
          <a:lstStyle/>
          <a:p>
            <a:pPr>
              <a:defRPr/>
            </a:pPr>
            <a:r>
              <a:rPr lang="ro-RO" altLang="ru-RU" dirty="0"/>
              <a:t>Atributul HREF</a:t>
            </a:r>
            <a:endParaRPr lang="ru-RU" altLang="ru-RU" dirty="0"/>
          </a:p>
        </p:txBody>
      </p:sp>
      <p:sp>
        <p:nvSpPr>
          <p:cNvPr id="70659" name="Content Placeholder 2">
            <a:extLst>
              <a:ext uri="{FF2B5EF4-FFF2-40B4-BE49-F238E27FC236}">
                <a16:creationId xmlns:a16="http://schemas.microsoft.com/office/drawing/2014/main" id="{3171B1B5-02D0-4169-B6FE-6A85EF380F4B}"/>
              </a:ext>
            </a:extLst>
          </p:cNvPr>
          <p:cNvSpPr>
            <a:spLocks noGrp="1"/>
          </p:cNvSpPr>
          <p:nvPr>
            <p:ph sz="quarter" idx="1"/>
          </p:nvPr>
        </p:nvSpPr>
        <p:spPr>
          <a:xfrm>
            <a:off x="904568" y="1946786"/>
            <a:ext cx="10408428" cy="2701413"/>
          </a:xfrm>
        </p:spPr>
        <p:txBody>
          <a:bodyPr>
            <a:normAutofit fontScale="85000" lnSpcReduction="10000"/>
          </a:bodyPr>
          <a:lstStyle/>
          <a:p>
            <a:pPr eaLnBrk="1" hangingPunct="1">
              <a:defRPr/>
            </a:pPr>
            <a:r>
              <a:rPr lang="ro-RO" altLang="ro-RO" sz="2400" dirty="0">
                <a:latin typeface="Calibri" panose="020F0502020204030204" pitchFamily="34" charset="0"/>
              </a:rPr>
              <a:t>Dacă nu este prezent atributul </a:t>
            </a:r>
            <a:r>
              <a:rPr lang="ro-RO" altLang="ro-RO" sz="2400" b="1" dirty="0" err="1">
                <a:latin typeface="Calibri" panose="020F0502020204030204" pitchFamily="34" charset="0"/>
              </a:rPr>
              <a:t>href</a:t>
            </a:r>
            <a:r>
              <a:rPr lang="ro-RO" altLang="ro-RO" sz="2400" dirty="0">
                <a:latin typeface="Calibri" panose="020F0502020204030204" pitchFamily="34" charset="0"/>
              </a:rPr>
              <a:t>,  în interiorul </a:t>
            </a:r>
            <a:r>
              <a:rPr lang="en-US" altLang="ro-RO" sz="2400" dirty="0">
                <a:latin typeface="Calibri" panose="020F0502020204030204" pitchFamily="34" charset="0"/>
              </a:rPr>
              <a:t>element</a:t>
            </a:r>
            <a:r>
              <a:rPr lang="ro-RO" altLang="ro-RO" sz="2400" dirty="0">
                <a:latin typeface="Calibri" panose="020F0502020204030204" pitchFamily="34" charset="0"/>
              </a:rPr>
              <a:t>ului </a:t>
            </a:r>
            <a:r>
              <a:rPr lang="en-US" altLang="ro-RO" sz="2400" dirty="0">
                <a:latin typeface="Calibri" panose="020F0502020204030204" pitchFamily="34" charset="0"/>
              </a:rPr>
              <a:t>&lt;a&gt;</a:t>
            </a:r>
            <a:r>
              <a:rPr lang="ro-RO" altLang="ro-RO" sz="2400" dirty="0">
                <a:latin typeface="Calibri" panose="020F0502020204030204" pitchFamily="34" charset="0"/>
              </a:rPr>
              <a:t>,</a:t>
            </a:r>
            <a:r>
              <a:rPr lang="en-US" altLang="ro-RO" sz="2400" dirty="0">
                <a:latin typeface="Calibri" panose="020F0502020204030204" pitchFamily="34" charset="0"/>
              </a:rPr>
              <a:t> nu </a:t>
            </a:r>
            <a:r>
              <a:rPr lang="en-US" altLang="ro-RO" sz="2400" dirty="0" err="1">
                <a:latin typeface="Calibri" panose="020F0502020204030204" pitchFamily="34" charset="0"/>
              </a:rPr>
              <a:t>va</a:t>
            </a:r>
            <a:r>
              <a:rPr lang="en-US" altLang="ro-RO" sz="2400" dirty="0">
                <a:latin typeface="Calibri" panose="020F0502020204030204" pitchFamily="34" charset="0"/>
              </a:rPr>
              <a:t> fi </a:t>
            </a:r>
            <a:r>
              <a:rPr lang="en-US" altLang="ro-RO" sz="2400" dirty="0" err="1">
                <a:latin typeface="Calibri" panose="020F0502020204030204" pitchFamily="34" charset="0"/>
              </a:rPr>
              <a:t>accesibil</a:t>
            </a:r>
            <a:r>
              <a:rPr lang="ro-RO" altLang="ro-RO" sz="2400" dirty="0">
                <a:latin typeface="Calibri" panose="020F0502020204030204" pitchFamily="34" charset="0"/>
              </a:rPr>
              <a:t>ă referința!!!</a:t>
            </a:r>
          </a:p>
          <a:p>
            <a:pPr eaLnBrk="1" hangingPunct="1">
              <a:defRPr/>
            </a:pPr>
            <a:r>
              <a:rPr lang="ro-RO" altLang="ro-RO" sz="2400" dirty="0">
                <a:latin typeface="Calibri" panose="020F0502020204030204" pitchFamily="34" charset="0"/>
              </a:rPr>
              <a:t>Exemplu:</a:t>
            </a:r>
            <a:endParaRPr lang="en-US" altLang="ro-RO" sz="2400" dirty="0">
              <a:latin typeface="Calibri" panose="020F0502020204030204" pitchFamily="34" charset="0"/>
            </a:endParaRPr>
          </a:p>
          <a:p>
            <a:r>
              <a:rPr lang="en-GB" b="0" dirty="0">
                <a:solidFill>
                  <a:srgbClr val="008000"/>
                </a:solidFill>
                <a:effectLst/>
                <a:latin typeface="Consolas" panose="020B0609020204030204" pitchFamily="49" charset="0"/>
              </a:rPr>
              <a:t>&lt;!--</a:t>
            </a:r>
            <a:r>
              <a:rPr lang="en-GB" b="0" dirty="0" err="1">
                <a:solidFill>
                  <a:srgbClr val="008000"/>
                </a:solidFill>
                <a:effectLst/>
                <a:latin typeface="Consolas" panose="020B0609020204030204" pitchFamily="49" charset="0"/>
              </a:rPr>
              <a:t>meniu</a:t>
            </a:r>
            <a:r>
              <a:rPr lang="en-GB" b="0" dirty="0">
                <a:solidFill>
                  <a:srgbClr val="008000"/>
                </a:solidFill>
                <a:effectLst/>
                <a:latin typeface="Consolas" panose="020B0609020204030204" pitchFamily="49" charset="0"/>
              </a:rPr>
              <a:t>--&gt;</a:t>
            </a:r>
            <a:endParaRPr lang="en-GB" b="0" dirty="0">
              <a:solidFill>
                <a:srgbClr val="000000"/>
              </a:solidFill>
              <a:effectLst/>
              <a:latin typeface="Consolas" panose="020B0609020204030204" pitchFamily="49" charset="0"/>
            </a:endParaRPr>
          </a:p>
          <a:p>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&lt;a</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href</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"../index.html"</a:t>
            </a:r>
            <a:r>
              <a:rPr lang="en-GB" b="0" dirty="0">
                <a:solidFill>
                  <a:srgbClr val="800000"/>
                </a:solidFill>
                <a:effectLst/>
                <a:latin typeface="Consolas" panose="020B0609020204030204" pitchFamily="49" charset="0"/>
              </a:rPr>
              <a:t>&gt;</a:t>
            </a:r>
            <a:r>
              <a:rPr lang="en-GB" b="0" dirty="0" err="1">
                <a:solidFill>
                  <a:srgbClr val="000000"/>
                </a:solidFill>
                <a:effectLst/>
                <a:latin typeface="Consolas" panose="020B0609020204030204" pitchFamily="49" charset="0"/>
              </a:rPr>
              <a:t>Pagina</a:t>
            </a:r>
            <a:r>
              <a:rPr lang="en-GB" b="0" dirty="0">
                <a:solidFill>
                  <a:srgbClr val="000000"/>
                </a:solidFill>
                <a:effectLst/>
                <a:latin typeface="Consolas" panose="020B0609020204030204" pitchFamily="49" charset="0"/>
              </a:rPr>
              <a:t> de start</a:t>
            </a:r>
            <a:r>
              <a:rPr lang="en-GB" b="0" dirty="0">
                <a:solidFill>
                  <a:srgbClr val="800000"/>
                </a:solidFill>
                <a:effectLst/>
                <a:latin typeface="Consolas" panose="020B0609020204030204" pitchFamily="49" charset="0"/>
              </a:rPr>
              <a:t>&lt;/a&gt;</a:t>
            </a:r>
            <a:endParaRPr lang="en-GB" b="0" dirty="0">
              <a:solidFill>
                <a:srgbClr val="000000"/>
              </a:solidFill>
              <a:effectLst/>
              <a:latin typeface="Consolas" panose="020B0609020204030204" pitchFamily="49" charset="0"/>
            </a:endParaRPr>
          </a:p>
          <a:p>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&lt;a</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href</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"info.html"</a:t>
            </a:r>
            <a:r>
              <a:rPr lang="en-GB" b="0" dirty="0">
                <a:solidFill>
                  <a:srgbClr val="800000"/>
                </a:solidFill>
                <a:effectLst/>
                <a:latin typeface="Consolas" panose="020B0609020204030204" pitchFamily="49" charset="0"/>
              </a:rPr>
              <a:t>&gt;</a:t>
            </a:r>
            <a:r>
              <a:rPr lang="en-GB" b="0" dirty="0" err="1">
                <a:solidFill>
                  <a:srgbClr val="000000"/>
                </a:solidFill>
                <a:effectLst/>
                <a:latin typeface="Consolas" panose="020B0609020204030204" pitchFamily="49" charset="0"/>
              </a:rPr>
              <a:t>Informații</a:t>
            </a:r>
            <a:r>
              <a:rPr lang="en-GB" b="0" dirty="0">
                <a:solidFill>
                  <a:srgbClr val="000000"/>
                </a:solidFill>
                <a:effectLst/>
                <a:latin typeface="Consolas" panose="020B0609020204030204" pitchFamily="49" charset="0"/>
              </a:rPr>
              <a:t> utile</a:t>
            </a:r>
            <a:r>
              <a:rPr lang="en-GB" b="0" dirty="0">
                <a:solidFill>
                  <a:srgbClr val="800000"/>
                </a:solidFill>
                <a:effectLst/>
                <a:latin typeface="Consolas" panose="020B0609020204030204" pitchFamily="49" charset="0"/>
              </a:rPr>
              <a:t>&lt;/a&gt;</a:t>
            </a:r>
            <a:endParaRPr lang="en-GB" b="0" dirty="0">
              <a:solidFill>
                <a:srgbClr val="000000"/>
              </a:solidFill>
              <a:effectLst/>
              <a:latin typeface="Consolas" panose="020B0609020204030204" pitchFamily="49" charset="0"/>
            </a:endParaRPr>
          </a:p>
          <a:p>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&lt;a</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href</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"contacte.html"</a:t>
            </a:r>
            <a:r>
              <a:rPr lang="en-GB" b="0" dirty="0">
                <a:solidFill>
                  <a:srgbClr val="800000"/>
                </a:solidFill>
                <a:effectLst/>
                <a:latin typeface="Consolas" panose="020B0609020204030204" pitchFamily="49" charset="0"/>
              </a:rPr>
              <a:t>&gt;</a:t>
            </a:r>
            <a:r>
              <a:rPr lang="en-GB" b="0" dirty="0" err="1">
                <a:solidFill>
                  <a:srgbClr val="000000"/>
                </a:solidFill>
                <a:effectLst/>
                <a:latin typeface="Consolas" panose="020B0609020204030204" pitchFamily="49" charset="0"/>
              </a:rPr>
              <a:t>Contacte</a:t>
            </a:r>
            <a:r>
              <a:rPr lang="en-GB" b="0" dirty="0">
                <a:solidFill>
                  <a:srgbClr val="800000"/>
                </a:solidFill>
                <a:effectLst/>
                <a:latin typeface="Consolas" panose="020B0609020204030204" pitchFamily="49" charset="0"/>
              </a:rPr>
              <a:t>&lt;/a&gt;</a:t>
            </a:r>
            <a:endParaRPr lang="en-GB" b="0" dirty="0">
              <a:solidFill>
                <a:srgbClr val="000000"/>
              </a:solidFill>
              <a:effectLst/>
              <a:latin typeface="Consolas" panose="020B0609020204030204" pitchFamily="49" charset="0"/>
            </a:endParaRPr>
          </a:p>
          <a:p>
            <a:pPr marL="0" indent="0">
              <a:buNone/>
              <a:defRPr/>
            </a:pPr>
            <a:endParaRPr lang="ro-RO" altLang="ro-RO" sz="2400" dirty="0">
              <a:latin typeface="Calibri" panose="020F0502020204030204" pitchFamily="34" charset="0"/>
            </a:endParaRPr>
          </a:p>
        </p:txBody>
      </p:sp>
      <p:pic>
        <p:nvPicPr>
          <p:cNvPr id="3" name="Picture 2">
            <a:extLst>
              <a:ext uri="{FF2B5EF4-FFF2-40B4-BE49-F238E27FC236}">
                <a16:creationId xmlns:a16="http://schemas.microsoft.com/office/drawing/2014/main" id="{D4844D8F-9F33-45A5-B1E4-022836686FC5}"/>
              </a:ext>
            </a:extLst>
          </p:cNvPr>
          <p:cNvPicPr>
            <a:picLocks noChangeAspect="1"/>
          </p:cNvPicPr>
          <p:nvPr/>
        </p:nvPicPr>
        <p:blipFill>
          <a:blip r:embed="rId2"/>
          <a:stretch>
            <a:fillRect/>
          </a:stretch>
        </p:blipFill>
        <p:spPr>
          <a:xfrm>
            <a:off x="2138516" y="4648199"/>
            <a:ext cx="7914968" cy="164404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706D7B9B-999B-47D7-BDF9-254B86574CA1}"/>
              </a:ext>
            </a:extLst>
          </p:cNvPr>
          <p:cNvSpPr>
            <a:spLocks noGrp="1"/>
          </p:cNvSpPr>
          <p:nvPr>
            <p:ph type="title"/>
          </p:nvPr>
        </p:nvSpPr>
        <p:spPr>
          <a:xfrm>
            <a:off x="1248697" y="609601"/>
            <a:ext cx="8962103" cy="1120876"/>
          </a:xfrm>
        </p:spPr>
        <p:txBody>
          <a:bodyPr>
            <a:normAutofit/>
          </a:bodyPr>
          <a:lstStyle/>
          <a:p>
            <a:pPr>
              <a:defRPr/>
            </a:pPr>
            <a:r>
              <a:rPr lang="ro-RO" altLang="ru-RU" dirty="0"/>
              <a:t>Atributul </a:t>
            </a:r>
            <a:r>
              <a:rPr lang="en-GB" altLang="ru-RU" b="1" dirty="0">
                <a:solidFill>
                  <a:srgbClr val="00B0F0"/>
                </a:solidFill>
              </a:rPr>
              <a:t>id</a:t>
            </a:r>
            <a:endParaRPr lang="ru-RU" altLang="ru-RU" dirty="0"/>
          </a:p>
        </p:txBody>
      </p:sp>
      <p:sp>
        <p:nvSpPr>
          <p:cNvPr id="13315" name="Content Placeholder 2">
            <a:extLst>
              <a:ext uri="{FF2B5EF4-FFF2-40B4-BE49-F238E27FC236}">
                <a16:creationId xmlns:a16="http://schemas.microsoft.com/office/drawing/2014/main" id="{16B915DD-336D-457E-A7C3-FA281C9FAE7D}"/>
              </a:ext>
            </a:extLst>
          </p:cNvPr>
          <p:cNvSpPr>
            <a:spLocks noGrp="1" noChangeArrowheads="1"/>
          </p:cNvSpPr>
          <p:nvPr>
            <p:ph sz="quarter" idx="1"/>
          </p:nvPr>
        </p:nvSpPr>
        <p:spPr>
          <a:xfrm>
            <a:off x="825910" y="1966452"/>
            <a:ext cx="10599174" cy="4281947"/>
          </a:xfrm>
        </p:spPr>
        <p:txBody>
          <a:bodyPr>
            <a:normAutofit/>
          </a:bodyPr>
          <a:lstStyle/>
          <a:p>
            <a:pPr>
              <a:spcBef>
                <a:spcPct val="0"/>
              </a:spcBef>
            </a:pPr>
            <a:r>
              <a:rPr lang="ro-RO" altLang="ru-RU" sz="2400" dirty="0">
                <a:latin typeface="Calibri" panose="020F0502020204030204" pitchFamily="34" charset="0"/>
              </a:rPr>
              <a:t>În multe cazuri este nevoie să se creeze legături între secţiunile aceluiaşi document - de exemplu, atunci când documentul este o carte, un tutorial, un curs sau un landing-page - se poate crea un cuprins pentru fiecare parte a documentului</a:t>
            </a:r>
          </a:p>
          <a:p>
            <a:pPr>
              <a:spcBef>
                <a:spcPct val="0"/>
              </a:spcBef>
            </a:pPr>
            <a:r>
              <a:rPr lang="ro-RO" altLang="ru-RU" sz="2400" dirty="0">
                <a:latin typeface="Calibri" panose="020F0502020204030204" pitchFamily="34" charset="0"/>
              </a:rPr>
              <a:t>Pentru crearea legăturilor interne se utilizează atributul </a:t>
            </a:r>
            <a:r>
              <a:rPr lang="en-US" altLang="ru-RU" sz="2400" b="1" dirty="0">
                <a:latin typeface="Calibri" panose="020F0502020204030204" pitchFamily="34" charset="0"/>
              </a:rPr>
              <a:t>id</a:t>
            </a:r>
            <a:r>
              <a:rPr lang="ro-RO" altLang="ru-RU" sz="2400" b="1" dirty="0">
                <a:latin typeface="Calibri" panose="020F0502020204030204" pitchFamily="34" charset="0"/>
              </a:rPr>
              <a:t> </a:t>
            </a:r>
            <a:r>
              <a:rPr lang="en-US" altLang="ru-RU" sz="2400" dirty="0">
                <a:latin typeface="Calibri" panose="020F0502020204030204" pitchFamily="34" charset="0"/>
              </a:rPr>
              <a:t>(</a:t>
            </a:r>
            <a:r>
              <a:rPr lang="en-US" altLang="ru-RU" sz="2400" dirty="0" err="1">
                <a:latin typeface="Calibri" panose="020F0502020204030204" pitchFamily="34" charset="0"/>
              </a:rPr>
              <a:t>sau</a:t>
            </a:r>
            <a:r>
              <a:rPr lang="ro-RO" altLang="ru-RU" sz="2400" dirty="0">
                <a:latin typeface="Calibri" panose="020F0502020204030204" pitchFamily="34" charset="0"/>
              </a:rPr>
              <a:t> în versiunile HTML mai vechi, în elementul </a:t>
            </a:r>
            <a:r>
              <a:rPr lang="ro-RO" altLang="ru-RU" sz="2400" b="1" dirty="0">
                <a:solidFill>
                  <a:srgbClr val="00B0F0"/>
                </a:solidFill>
                <a:latin typeface="Calibri" panose="020F0502020204030204" pitchFamily="34" charset="0"/>
              </a:rPr>
              <a:t>a</a:t>
            </a:r>
            <a:r>
              <a:rPr lang="ro-RO" altLang="ru-RU" sz="2400" dirty="0">
                <a:latin typeface="Calibri" panose="020F0502020204030204" pitchFamily="34" charset="0"/>
              </a:rPr>
              <a:t>, a fost atributul</a:t>
            </a:r>
            <a:r>
              <a:rPr lang="en-US" altLang="ru-RU" sz="2400" dirty="0">
                <a:latin typeface="Calibri" panose="020F0502020204030204" pitchFamily="34" charset="0"/>
              </a:rPr>
              <a:t> </a:t>
            </a:r>
            <a:r>
              <a:rPr lang="ro-RO" altLang="ru-RU" sz="2400" b="1" dirty="0">
                <a:latin typeface="Calibri" panose="020F0502020204030204" pitchFamily="34" charset="0"/>
              </a:rPr>
              <a:t>name</a:t>
            </a:r>
            <a:r>
              <a:rPr lang="en-US" altLang="ru-RU" sz="2400" dirty="0">
                <a:latin typeface="Calibri" panose="020F0502020204030204" pitchFamily="34" charset="0"/>
              </a:rPr>
              <a:t>),</a:t>
            </a:r>
            <a:r>
              <a:rPr lang="en-US" altLang="ru-RU" sz="2400" b="1" dirty="0">
                <a:latin typeface="Calibri" panose="020F0502020204030204" pitchFamily="34" charset="0"/>
              </a:rPr>
              <a:t> </a:t>
            </a:r>
            <a:r>
              <a:rPr lang="ro-RO" altLang="ru-RU" sz="2400" dirty="0">
                <a:latin typeface="Calibri" panose="020F0502020204030204" pitchFamily="34" charset="0"/>
              </a:rPr>
              <a:t>care stabileşte un </a:t>
            </a:r>
            <a:r>
              <a:rPr lang="ro-RO" altLang="ru-RU" sz="2400" i="1" dirty="0">
                <a:latin typeface="Calibri" panose="020F0502020204030204" pitchFamily="34" charset="0"/>
              </a:rPr>
              <a:t>cuvânt cheie</a:t>
            </a:r>
            <a:r>
              <a:rPr lang="ro-RO" altLang="ru-RU" sz="2400" dirty="0">
                <a:latin typeface="Calibri" panose="020F0502020204030204" pitchFamily="34" charset="0"/>
              </a:rPr>
              <a:t> ce identifică unic un element-ţintă</a:t>
            </a:r>
            <a:endParaRPr lang="ro-RO" altLang="ru-RU" sz="2400" b="1" dirty="0">
              <a:latin typeface="Calibri" panose="020F0502020204030204" pitchFamily="34" charset="0"/>
            </a:endParaRPr>
          </a:p>
          <a:p>
            <a:pPr>
              <a:spcBef>
                <a:spcPct val="0"/>
              </a:spcBef>
            </a:pPr>
            <a:r>
              <a:rPr lang="ro-RO" altLang="ru-RU" sz="2400" dirty="0">
                <a:latin typeface="Calibri" panose="020F0502020204030204" pitchFamily="34" charset="0"/>
              </a:rPr>
              <a:t>Forma generală: </a:t>
            </a:r>
            <a:r>
              <a:rPr lang="ro-RO" altLang="ru-RU" sz="2400" b="1" i="1" dirty="0">
                <a:highlight>
                  <a:srgbClr val="FFFF00"/>
                </a:highlight>
                <a:latin typeface="Calibri" panose="020F0502020204030204" pitchFamily="34" charset="0"/>
              </a:rPr>
              <a:t>&lt;a id="</a:t>
            </a:r>
            <a:r>
              <a:rPr lang="ro-RO" altLang="ru-RU" sz="2400" i="1" dirty="0">
                <a:highlight>
                  <a:srgbClr val="FFFF00"/>
                </a:highlight>
                <a:latin typeface="Calibri" panose="020F0502020204030204" pitchFamily="34" charset="0"/>
              </a:rPr>
              <a:t>cuvant_cheie</a:t>
            </a:r>
            <a:r>
              <a:rPr lang="ro-RO" altLang="ru-RU" sz="2400" b="1" i="1" dirty="0">
                <a:highlight>
                  <a:srgbClr val="FFFF00"/>
                </a:highlight>
                <a:latin typeface="Calibri" panose="020F0502020204030204" pitchFamily="34" charset="0"/>
              </a:rPr>
              <a:t>"&gt;</a:t>
            </a:r>
            <a:r>
              <a:rPr lang="ro-RO" altLang="ru-RU" sz="2400" i="1" dirty="0">
                <a:highlight>
                  <a:srgbClr val="FFFF00"/>
                </a:highlight>
                <a:latin typeface="Calibri" panose="020F0502020204030204" pitchFamily="34" charset="0"/>
              </a:rPr>
              <a:t> Elementul-țintă</a:t>
            </a:r>
            <a:r>
              <a:rPr lang="ro-RO" altLang="ru-RU" sz="2400" b="1" i="1" dirty="0">
                <a:highlight>
                  <a:srgbClr val="FFFF00"/>
                </a:highlight>
                <a:latin typeface="Calibri" panose="020F0502020204030204" pitchFamily="34" charset="0"/>
              </a:rPr>
              <a:t>&lt;/a&gt;</a:t>
            </a:r>
          </a:p>
          <a:p>
            <a:pPr>
              <a:spcBef>
                <a:spcPts val="600"/>
              </a:spcBef>
            </a:pPr>
            <a:r>
              <a:rPr lang="ro-RO" altLang="ru-RU" sz="2600" dirty="0">
                <a:latin typeface="Calibri" panose="020F0502020204030204" pitchFamily="34" charset="0"/>
              </a:rPr>
              <a:t>Ancora către elementul marcat cu un identificator se va scrie astfel</a:t>
            </a:r>
            <a:r>
              <a:rPr lang="ro-RO" altLang="ru-RU" sz="2600" b="1" dirty="0">
                <a:latin typeface="Calibri" panose="020F0502020204030204" pitchFamily="34" charset="0"/>
              </a:rPr>
              <a:t>: </a:t>
            </a:r>
            <a:endParaRPr lang="en-US" altLang="ru-RU" sz="2600" b="1" dirty="0">
              <a:latin typeface="Calibri" panose="020F0502020204030204" pitchFamily="34" charset="0"/>
            </a:endParaRPr>
          </a:p>
          <a:p>
            <a:pPr lvl="1">
              <a:spcBef>
                <a:spcPts val="600"/>
              </a:spcBef>
              <a:buClr>
                <a:schemeClr val="accent1"/>
              </a:buClr>
            </a:pPr>
            <a:r>
              <a:rPr lang="ro-RO" altLang="ru-RU" sz="2200" b="1" dirty="0">
                <a:solidFill>
                  <a:srgbClr val="00B0F0"/>
                </a:solidFill>
                <a:latin typeface="Calibri" panose="020F0502020204030204" pitchFamily="34" charset="0"/>
              </a:rPr>
              <a:t>&lt;a href="</a:t>
            </a:r>
            <a:r>
              <a:rPr lang="en-US" altLang="ru-RU" sz="2200" b="1" dirty="0">
                <a:solidFill>
                  <a:srgbClr val="00B0F0"/>
                </a:solidFill>
                <a:highlight>
                  <a:srgbClr val="FFFF00"/>
                </a:highlight>
                <a:latin typeface="Calibri" panose="020F0502020204030204" pitchFamily="34" charset="0"/>
              </a:rPr>
              <a:t>#cuvant_cheie</a:t>
            </a:r>
            <a:r>
              <a:rPr lang="ro-RO" altLang="ru-RU" sz="2200" b="1" dirty="0">
                <a:solidFill>
                  <a:srgbClr val="00B0F0"/>
                </a:solidFill>
                <a:latin typeface="Calibri" panose="020F0502020204030204" pitchFamily="34" charset="0"/>
              </a:rPr>
              <a:t>"&gt; Text explicativ &lt;/a&gt;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1B4A5977-FBF3-4A29-B8A9-06A6D6599B6F}"/>
              </a:ext>
            </a:extLst>
          </p:cNvPr>
          <p:cNvSpPr>
            <a:spLocks noGrp="1"/>
          </p:cNvSpPr>
          <p:nvPr>
            <p:ph type="title"/>
          </p:nvPr>
        </p:nvSpPr>
        <p:spPr>
          <a:xfrm>
            <a:off x="753151" y="365227"/>
            <a:ext cx="10058400" cy="1450757"/>
          </a:xfrm>
        </p:spPr>
        <p:txBody>
          <a:bodyPr/>
          <a:lstStyle/>
          <a:p>
            <a:pPr>
              <a:defRPr/>
            </a:pPr>
            <a:r>
              <a:rPr lang="ro-RO" altLang="ru-RU" b="1" dirty="0"/>
              <a:t>Exemplu</a:t>
            </a:r>
            <a:endParaRPr lang="ru-RU" altLang="ru-RU" dirty="0"/>
          </a:p>
        </p:txBody>
      </p:sp>
      <p:sp>
        <p:nvSpPr>
          <p:cNvPr id="72707" name="Content Placeholder 2">
            <a:extLst>
              <a:ext uri="{FF2B5EF4-FFF2-40B4-BE49-F238E27FC236}">
                <a16:creationId xmlns:a16="http://schemas.microsoft.com/office/drawing/2014/main" id="{AC02ED2C-9788-4B85-9454-5FECDF043F8F}"/>
              </a:ext>
            </a:extLst>
          </p:cNvPr>
          <p:cNvSpPr>
            <a:spLocks noGrp="1"/>
          </p:cNvSpPr>
          <p:nvPr>
            <p:ph sz="quarter" idx="1"/>
          </p:nvPr>
        </p:nvSpPr>
        <p:spPr>
          <a:xfrm>
            <a:off x="550607" y="1936954"/>
            <a:ext cx="10605074" cy="4414685"/>
          </a:xfrm>
        </p:spPr>
        <p:txBody>
          <a:bodyPr>
            <a:normAutofit fontScale="92500" lnSpcReduction="20000"/>
          </a:bodyPr>
          <a:lstStyle/>
          <a:p>
            <a:pPr>
              <a:lnSpc>
                <a:spcPct val="80000"/>
              </a:lnSpc>
              <a:spcBef>
                <a:spcPts val="0"/>
              </a:spcBef>
              <a:buFontTx/>
              <a:buNone/>
              <a:defRPr/>
            </a:pPr>
            <a:r>
              <a:rPr lang="en-US" altLang="ru-RU" sz="1800" i="1" dirty="0"/>
              <a:t>…..</a:t>
            </a: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highlight>
                  <a:srgbClr val="FFFF00"/>
                </a:highlight>
                <a:latin typeface="Consolas" panose="020B0609020204030204" pitchFamily="49" charset="0"/>
              </a:rPr>
              <a:t>&lt;hr</a:t>
            </a:r>
            <a:r>
              <a:rPr lang="en-GB" sz="1600" b="0" dirty="0">
                <a:solidFill>
                  <a:srgbClr val="000000"/>
                </a:solidFill>
                <a:effectLst/>
                <a:highlight>
                  <a:srgbClr val="FFFF00"/>
                </a:highlight>
                <a:latin typeface="Consolas" panose="020B0609020204030204" pitchFamily="49" charset="0"/>
              </a:rPr>
              <a:t> </a:t>
            </a:r>
            <a:r>
              <a:rPr lang="en-GB" sz="1600" b="0" dirty="0">
                <a:solidFill>
                  <a:srgbClr val="E50000"/>
                </a:solidFill>
                <a:effectLst/>
                <a:highlight>
                  <a:srgbClr val="FFFF00"/>
                </a:highlight>
                <a:latin typeface="Consolas" panose="020B0609020204030204" pitchFamily="49" charset="0"/>
              </a:rPr>
              <a:t>id</a:t>
            </a:r>
            <a:r>
              <a:rPr lang="en-GB" sz="1600" b="0" dirty="0">
                <a:solidFill>
                  <a:srgbClr val="000000"/>
                </a:solidFill>
                <a:effectLst/>
                <a:highlight>
                  <a:srgbClr val="FFFF00"/>
                </a:highlight>
                <a:latin typeface="Consolas" panose="020B0609020204030204" pitchFamily="49" charset="0"/>
              </a:rPr>
              <a:t>=</a:t>
            </a:r>
            <a:r>
              <a:rPr lang="en-GB" sz="1600" b="0" dirty="0">
                <a:solidFill>
                  <a:srgbClr val="0000FF"/>
                </a:solidFill>
                <a:effectLst/>
                <a:highlight>
                  <a:srgbClr val="FFFF00"/>
                </a:highlight>
                <a:latin typeface="Consolas" panose="020B0609020204030204" pitchFamily="49" charset="0"/>
              </a:rPr>
              <a:t>"up"</a:t>
            </a:r>
            <a:r>
              <a:rPr lang="en-GB" sz="1600" b="0" dirty="0">
                <a:solidFill>
                  <a:srgbClr val="800000"/>
                </a:solidFill>
                <a:effectLst/>
                <a:highlight>
                  <a:srgbClr val="FFFF00"/>
                </a:highlight>
                <a:latin typeface="Consolas" panose="020B0609020204030204" pitchFamily="49" charset="0"/>
              </a:rPr>
              <a:t>/&gt;</a:t>
            </a:r>
            <a:endParaRPr lang="en-GB" sz="1600" b="0" dirty="0">
              <a:solidFill>
                <a:srgbClr val="000000"/>
              </a:solidFill>
              <a:effectLst/>
              <a:highlight>
                <a:srgbClr val="FFFF00"/>
              </a:highligh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&lt;a</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href</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"index.html"</a:t>
            </a:r>
            <a:r>
              <a:rPr lang="en-GB" sz="1600" b="0" dirty="0">
                <a:solidFill>
                  <a:srgbClr val="800000"/>
                </a:solidFill>
                <a:effectLst/>
                <a:latin typeface="Consolas" panose="020B0609020204030204" pitchFamily="49" charset="0"/>
              </a:rPr>
              <a:t>&gt;</a:t>
            </a:r>
            <a:r>
              <a:rPr lang="en-GB" sz="1600" b="0" dirty="0" err="1">
                <a:solidFill>
                  <a:srgbClr val="000000"/>
                </a:solidFill>
                <a:effectLst/>
                <a:latin typeface="Consolas" panose="020B0609020204030204" pitchFamily="49" charset="0"/>
              </a:rPr>
              <a:t>Pagina</a:t>
            </a:r>
            <a:r>
              <a:rPr lang="en-GB" sz="1600" b="0" dirty="0">
                <a:solidFill>
                  <a:srgbClr val="000000"/>
                </a:solidFill>
                <a:effectLst/>
                <a:latin typeface="Consolas" panose="020B0609020204030204" pitchFamily="49" charset="0"/>
              </a:rPr>
              <a:t> de start</a:t>
            </a:r>
            <a:r>
              <a:rPr lang="en-GB" sz="1600" b="0" dirty="0">
                <a:solidFill>
                  <a:srgbClr val="800000"/>
                </a:solidFill>
                <a:effectLst/>
                <a:latin typeface="Consolas" panose="020B0609020204030204" pitchFamily="49" charset="0"/>
              </a:rPr>
              <a:t>&lt;/a&gt;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&lt;a</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href</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"pages/info.html"</a:t>
            </a:r>
            <a:r>
              <a:rPr lang="en-GB" sz="1600" b="0" dirty="0">
                <a:solidFill>
                  <a:srgbClr val="800000"/>
                </a:solidFill>
                <a:effectLst/>
                <a:latin typeface="Consolas" panose="020B0609020204030204" pitchFamily="49" charset="0"/>
              </a:rPr>
              <a:t>&gt;</a:t>
            </a:r>
            <a:r>
              <a:rPr lang="en-GB" sz="1600" b="0" dirty="0" err="1">
                <a:solidFill>
                  <a:srgbClr val="000000"/>
                </a:solidFill>
                <a:effectLst/>
                <a:latin typeface="Consolas" panose="020B0609020204030204" pitchFamily="49" charset="0"/>
              </a:rPr>
              <a:t>Informații</a:t>
            </a:r>
            <a:r>
              <a:rPr lang="en-GB" sz="1600" b="0" dirty="0">
                <a:solidFill>
                  <a:srgbClr val="000000"/>
                </a:solidFill>
                <a:effectLst/>
                <a:latin typeface="Consolas" panose="020B0609020204030204" pitchFamily="49" charset="0"/>
              </a:rPr>
              <a:t> utile</a:t>
            </a:r>
            <a:r>
              <a:rPr lang="en-GB" sz="1600" b="0" dirty="0">
                <a:solidFill>
                  <a:srgbClr val="800000"/>
                </a:solidFill>
                <a:effectLst/>
                <a:latin typeface="Consolas" panose="020B0609020204030204" pitchFamily="49" charset="0"/>
              </a:rPr>
              <a:t>&lt;/a&gt;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&lt;a</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href</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"pages/contacte.html"</a:t>
            </a:r>
            <a:r>
              <a:rPr lang="en-GB" sz="1600" b="0" dirty="0">
                <a:solidFill>
                  <a:srgbClr val="800000"/>
                </a:solidFill>
                <a:effectLst/>
                <a:latin typeface="Consolas" panose="020B0609020204030204" pitchFamily="49" charset="0"/>
              </a:rPr>
              <a:t>&gt;</a:t>
            </a:r>
            <a:r>
              <a:rPr lang="en-GB" sz="1600" b="0" dirty="0" err="1">
                <a:solidFill>
                  <a:srgbClr val="000000"/>
                </a:solidFill>
                <a:effectLst/>
                <a:latin typeface="Consolas" panose="020B0609020204030204" pitchFamily="49" charset="0"/>
              </a:rPr>
              <a:t>Contacte</a:t>
            </a:r>
            <a:r>
              <a:rPr lang="en-GB" sz="1600" b="0" dirty="0">
                <a:solidFill>
                  <a:srgbClr val="800000"/>
                </a:solidFill>
                <a:effectLst/>
                <a:latin typeface="Consolas" panose="020B0609020204030204" pitchFamily="49" charset="0"/>
              </a:rPr>
              <a:t>&lt;/a&gt;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&lt;hr</a:t>
            </a: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&lt;h1&gt;</a:t>
            </a:r>
            <a:r>
              <a:rPr lang="en-GB" sz="1600" b="0" dirty="0" err="1">
                <a:solidFill>
                  <a:srgbClr val="000000"/>
                </a:solidFill>
                <a:effectLst/>
                <a:latin typeface="Consolas" panose="020B0609020204030204" pitchFamily="49" charset="0"/>
              </a:rPr>
              <a:t>Aparate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electrice</a:t>
            </a:r>
            <a:r>
              <a:rPr lang="en-GB" sz="1600" b="0" dirty="0">
                <a:solidFill>
                  <a:srgbClr val="800000"/>
                </a:solidFill>
                <a:effectLst/>
                <a:latin typeface="Consolas" panose="020B0609020204030204" pitchFamily="49" charset="0"/>
              </a:rPr>
              <a:t>&lt;/h1&gt;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&lt;hr</a:t>
            </a: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&lt;h2&gt;</a:t>
            </a:r>
            <a:r>
              <a:rPr lang="en-GB" sz="1600" b="0" dirty="0" err="1">
                <a:solidFill>
                  <a:srgbClr val="000000"/>
                </a:solidFill>
                <a:effectLst/>
                <a:latin typeface="Consolas" panose="020B0609020204030204" pitchFamily="49" charset="0"/>
              </a:rPr>
              <a:t>Fierbătoare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electrice</a:t>
            </a:r>
            <a:r>
              <a:rPr lang="en-GB" sz="1600" b="0" dirty="0">
                <a:solidFill>
                  <a:srgbClr val="800000"/>
                </a:solidFill>
                <a:effectLst/>
                <a:latin typeface="Consolas" panose="020B0609020204030204" pitchFamily="49" charset="0"/>
              </a:rPr>
              <a:t>&lt;/h2&gt;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&lt;p&gt;</a:t>
            </a:r>
            <a:r>
              <a:rPr lang="en-GB" sz="1600" b="0" dirty="0" err="1">
                <a:solidFill>
                  <a:srgbClr val="000000"/>
                </a:solidFill>
                <a:effectLst/>
                <a:latin typeface="Consolas" panose="020B0609020204030204" pitchFamily="49" charset="0"/>
              </a:rPr>
              <a:t>Fierbatorul</a:t>
            </a:r>
            <a:r>
              <a:rPr lang="en-GB" sz="1600" b="0" dirty="0">
                <a:solidFill>
                  <a:srgbClr val="000000"/>
                </a:solidFill>
                <a:effectLst/>
                <a:latin typeface="Consolas" panose="020B0609020204030204" pitchFamily="49" charset="0"/>
              </a:rPr>
              <a:t> electric </a:t>
            </a:r>
            <a:r>
              <a:rPr lang="en-GB" sz="1600" b="0" dirty="0" err="1">
                <a:solidFill>
                  <a:srgbClr val="000000"/>
                </a:solidFill>
                <a:effectLst/>
                <a:latin typeface="Consolas" panose="020B0609020204030204" pitchFamily="49" charset="0"/>
              </a:rPr>
              <a:t>este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destinat</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fierberii</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apei</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într</a:t>
            </a:r>
            <a:r>
              <a:rPr lang="en-GB" sz="1600" b="0" dirty="0">
                <a:solidFill>
                  <a:srgbClr val="000000"/>
                </a:solidFill>
                <a:effectLst/>
                <a:latin typeface="Consolas" panose="020B0609020204030204" pitchFamily="49" charset="0"/>
              </a:rPr>
              <a:t>-un </a:t>
            </a:r>
            <a:r>
              <a:rPr lang="en-GB" sz="1600" b="0" dirty="0" err="1">
                <a:solidFill>
                  <a:srgbClr val="000000"/>
                </a:solidFill>
                <a:effectLst/>
                <a:latin typeface="Consolas" panose="020B0609020204030204" pitchFamily="49" charset="0"/>
              </a:rPr>
              <a:t>timp</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foarte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scurt</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și</a:t>
            </a:r>
            <a:r>
              <a:rPr lang="en-GB" sz="1600" b="0" dirty="0">
                <a:solidFill>
                  <a:srgbClr val="000000"/>
                </a:solidFill>
                <a:effectLst/>
                <a:latin typeface="Consolas" panose="020B0609020204030204" pitchFamily="49" charset="0"/>
              </a:rPr>
              <a:t> nu </a:t>
            </a:r>
            <a:r>
              <a:rPr lang="en-GB" sz="1600" b="0" dirty="0" err="1">
                <a:solidFill>
                  <a:srgbClr val="000000"/>
                </a:solidFill>
                <a:effectLst/>
                <a:latin typeface="Consolas" panose="020B0609020204030204" pitchFamily="49" charset="0"/>
              </a:rPr>
              <a:t>este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recomandat</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să</a:t>
            </a:r>
            <a:r>
              <a:rPr lang="en-GB" sz="1600" b="0" dirty="0">
                <a:solidFill>
                  <a:srgbClr val="000000"/>
                </a:solidFill>
                <a:effectLst/>
                <a:latin typeface="Consolas" panose="020B0609020204030204" pitchFamily="49" charset="0"/>
              </a:rPr>
              <a:t>-l </a:t>
            </a:r>
            <a:r>
              <a:rPr lang="en-GB" sz="1600" b="0" dirty="0" err="1">
                <a:solidFill>
                  <a:srgbClr val="000000"/>
                </a:solidFill>
                <a:effectLst/>
                <a:latin typeface="Consolas" panose="020B0609020204030204" pitchFamily="49" charset="0"/>
              </a:rPr>
              <a:t>folosiți</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în</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alte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scopuri</a:t>
            </a:r>
            <a:r>
              <a:rPr lang="en-GB" sz="1600" b="0" dirty="0">
                <a:solidFill>
                  <a:srgbClr val="000000"/>
                </a:solidFill>
                <a:effectLst/>
                <a:latin typeface="Consolas" panose="020B0609020204030204" pitchFamily="49" charset="0"/>
              </a:rPr>
              <a:t>.</a:t>
            </a:r>
            <a:r>
              <a:rPr lang="en-GB" sz="1600" b="0" dirty="0">
                <a:solidFill>
                  <a:srgbClr val="800000"/>
                </a:solidFill>
                <a:effectLst/>
                <a:latin typeface="Consolas" panose="020B0609020204030204" pitchFamily="49" charset="0"/>
              </a:rPr>
              <a:t>&lt;/p&gt;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&lt;p&gt;</a:t>
            </a:r>
            <a:r>
              <a:rPr lang="en-GB" sz="1600" b="0" dirty="0" err="1">
                <a:solidFill>
                  <a:srgbClr val="000000"/>
                </a:solidFill>
                <a:effectLst/>
                <a:latin typeface="Consolas" panose="020B0609020204030204" pitchFamily="49" charset="0"/>
              </a:rPr>
              <a:t>Magazinul</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nostru</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dispune</a:t>
            </a:r>
            <a:r>
              <a:rPr lang="en-GB" sz="1600" b="0" dirty="0">
                <a:solidFill>
                  <a:srgbClr val="000000"/>
                </a:solidFill>
                <a:effectLst/>
                <a:latin typeface="Consolas" panose="020B0609020204030204" pitchFamily="49" charset="0"/>
              </a:rPr>
              <a:t> de </a:t>
            </a:r>
            <a:r>
              <a:rPr lang="en-GB" sz="1600" b="0" dirty="0" err="1">
                <a:solidFill>
                  <a:srgbClr val="000000"/>
                </a:solidFill>
                <a:effectLst/>
                <a:latin typeface="Consolas" panose="020B0609020204030204" pitchFamily="49" charset="0"/>
              </a:rPr>
              <a:t>fierbătoare</a:t>
            </a:r>
            <a:r>
              <a:rPr lang="en-GB" sz="1600" b="0" dirty="0">
                <a:solidFill>
                  <a:srgbClr val="000000"/>
                </a:solidFill>
                <a:effectLst/>
                <a:latin typeface="Consolas" panose="020B0609020204030204" pitchFamily="49" charset="0"/>
              </a:rPr>
              <a:t> de </a:t>
            </a:r>
            <a:r>
              <a:rPr lang="en-GB" sz="1600" b="0" dirty="0" err="1">
                <a:solidFill>
                  <a:srgbClr val="000000"/>
                </a:solidFill>
                <a:effectLst/>
                <a:latin typeface="Consolas" panose="020B0609020204030204" pitchFamily="49" charset="0"/>
              </a:rPr>
              <a:t>apă</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într</a:t>
            </a:r>
            <a:r>
              <a:rPr lang="en-GB" sz="1600" b="0" dirty="0">
                <a:solidFill>
                  <a:srgbClr val="000000"/>
                </a:solidFill>
                <a:effectLst/>
                <a:latin typeface="Consolas" panose="020B0609020204030204" pitchFamily="49" charset="0"/>
              </a:rPr>
              <a:t>-un </a:t>
            </a:r>
            <a:r>
              <a:rPr lang="en-GB" sz="1600" b="0" dirty="0" err="1">
                <a:solidFill>
                  <a:srgbClr val="000000"/>
                </a:solidFill>
                <a:effectLst/>
                <a:latin typeface="Consolas" panose="020B0609020204030204" pitchFamily="49" charset="0"/>
              </a:rPr>
              <a:t>sortiment</a:t>
            </a:r>
            <a:r>
              <a:rPr lang="en-GB" sz="1600" b="0" dirty="0">
                <a:solidFill>
                  <a:srgbClr val="000000"/>
                </a:solidFill>
                <a:effectLst/>
                <a:latin typeface="Consolas" panose="020B0609020204030204" pitchFamily="49" charset="0"/>
              </a:rPr>
              <a:t> mare. </a:t>
            </a:r>
            <a:r>
              <a:rPr lang="en-GB" sz="1600" b="0" dirty="0">
                <a:solidFill>
                  <a:srgbClr val="800000"/>
                </a:solidFill>
                <a:effectLst/>
                <a:latin typeface="Consolas" panose="020B0609020204030204" pitchFamily="49" charset="0"/>
              </a:rPr>
              <a:t>&lt;</a:t>
            </a:r>
            <a:r>
              <a:rPr lang="en-GB" sz="1600" b="0" dirty="0" err="1">
                <a:solidFill>
                  <a:srgbClr val="800000"/>
                </a:solidFill>
                <a:effectLst/>
                <a:latin typeface="Consolas" panose="020B0609020204030204" pitchFamily="49" charset="0"/>
              </a:rPr>
              <a:t>br</a:t>
            </a: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/&gt;</a:t>
            </a:r>
            <a:r>
              <a:rPr lang="en-GB" sz="1600" b="0" dirty="0" err="1">
                <a:solidFill>
                  <a:srgbClr val="000000"/>
                </a:solidFill>
                <a:effectLst/>
                <a:latin typeface="Consolas" panose="020B0609020204030204" pitchFamily="49" charset="0"/>
              </a:rPr>
              <a:t>Aceste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aparate</a:t>
            </a:r>
            <a:r>
              <a:rPr lang="en-GB" sz="1600" b="0" dirty="0">
                <a:solidFill>
                  <a:srgbClr val="000000"/>
                </a:solidFill>
                <a:effectLst/>
                <a:latin typeface="Consolas" panose="020B0609020204030204" pitchFamily="49" charset="0"/>
              </a:rPr>
              <a:t> pot fi </a:t>
            </a:r>
            <a:r>
              <a:rPr lang="en-GB" sz="1600" b="0" dirty="0" err="1">
                <a:solidFill>
                  <a:srgbClr val="000000"/>
                </a:solidFill>
                <a:effectLst/>
                <a:latin typeface="Consolas" panose="020B0609020204030204" pitchFamily="49" charset="0"/>
              </a:rPr>
              <a:t>procurate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în</a:t>
            </a:r>
            <a:r>
              <a:rPr lang="en-GB" sz="1600" b="0" dirty="0">
                <a:solidFill>
                  <a:srgbClr val="000000"/>
                </a:solidFill>
                <a:effectLst/>
                <a:latin typeface="Consolas" panose="020B0609020204030204" pitchFamily="49" charset="0"/>
              </a:rPr>
              <a:t> credit, cu </a:t>
            </a:r>
            <a:r>
              <a:rPr lang="en-GB" sz="1600" b="0" dirty="0" err="1">
                <a:solidFill>
                  <a:srgbClr val="000000"/>
                </a:solidFill>
                <a:effectLst/>
                <a:latin typeface="Consolas" panose="020B0609020204030204" pitchFamily="49" charset="0"/>
              </a:rPr>
              <a:t>garanție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și</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livrare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rapidă</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în</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Chișinău</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și</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în</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alte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localități</a:t>
            </a:r>
            <a:r>
              <a:rPr lang="en-GB" sz="1600" b="0" dirty="0">
                <a:solidFill>
                  <a:srgbClr val="000000"/>
                </a:solidFill>
                <a:effectLst/>
                <a:latin typeface="Consolas" panose="020B0609020204030204" pitchFamily="49" charset="0"/>
              </a:rPr>
              <a:t> din Moldova. </a:t>
            </a:r>
            <a:r>
              <a:rPr lang="en-GB" sz="1600" b="0" dirty="0">
                <a:solidFill>
                  <a:srgbClr val="800000"/>
                </a:solidFill>
                <a:effectLst/>
                <a:latin typeface="Consolas" panose="020B0609020204030204" pitchFamily="49" charset="0"/>
              </a:rPr>
              <a:t>&lt;/p&gt;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&lt;p&gt;</a:t>
            </a:r>
            <a:r>
              <a:rPr lang="en-GB" sz="1600" b="0" dirty="0" err="1">
                <a:solidFill>
                  <a:srgbClr val="000000"/>
                </a:solidFill>
                <a:effectLst/>
                <a:latin typeface="Consolas" panose="020B0609020204030204" pitchFamily="49" charset="0"/>
              </a:rPr>
              <a:t>Vedeți</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produse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analogice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și</a:t>
            </a:r>
            <a:r>
              <a:rPr lang="en-GB" sz="1600" b="0" dirty="0">
                <a:solidFill>
                  <a:srgbClr val="000000"/>
                </a:solidFill>
                <a:effectLst/>
                <a:latin typeface="Consolas" panose="020B0609020204030204" pitchFamily="49" charset="0"/>
              </a:rPr>
              <a:t> la </a:t>
            </a:r>
            <a:r>
              <a:rPr lang="en-GB" sz="1600" b="0" dirty="0">
                <a:solidFill>
                  <a:srgbClr val="800000"/>
                </a:solidFill>
                <a:effectLst/>
                <a:latin typeface="Consolas" panose="020B0609020204030204" pitchFamily="49" charset="0"/>
              </a:rPr>
              <a:t>&lt;a</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href</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"https://www.bomba.md/ro/category/tehnica-de-bucatarie-electrocasnice-mici-multifierbatoare/"</a:t>
            </a:r>
            <a:r>
              <a:rPr lang="en-GB" sz="1600" b="0" dirty="0">
                <a:solidFill>
                  <a:srgbClr val="800000"/>
                </a:solidFill>
                <a:effectLst/>
                <a:latin typeface="Consolas" panose="020B0609020204030204" pitchFamily="49" charset="0"/>
              </a:rPr>
              <a:t>&gt;</a:t>
            </a:r>
            <a:r>
              <a:rPr lang="en-GB" sz="1600" b="0" dirty="0">
                <a:solidFill>
                  <a:srgbClr val="000000"/>
                </a:solidFill>
                <a:effectLst/>
                <a:latin typeface="Consolas" panose="020B0609020204030204" pitchFamily="49" charset="0"/>
              </a:rPr>
              <a:t>companiile-concurente</a:t>
            </a:r>
            <a:r>
              <a:rPr lang="en-GB" sz="1600" b="0" dirty="0">
                <a:solidFill>
                  <a:srgbClr val="800000"/>
                </a:solidFill>
                <a:effectLst/>
                <a:latin typeface="Consolas" panose="020B0609020204030204" pitchFamily="49" charset="0"/>
              </a:rPr>
              <a:t>&lt;/a&gt;&lt;/p&gt;</a:t>
            </a:r>
            <a:endParaRPr lang="en-GB" sz="1600" b="0" dirty="0">
              <a:solidFill>
                <a:srgbClr val="000000"/>
              </a:solidFill>
              <a:effectLst/>
              <a:latin typeface="Consolas" panose="020B0609020204030204" pitchFamily="49" charset="0"/>
            </a:endParaRP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&lt;p&gt;</a:t>
            </a:r>
            <a:r>
              <a:rPr lang="en-GB" sz="1600" b="0" dirty="0" err="1">
                <a:solidFill>
                  <a:srgbClr val="000000"/>
                </a:solidFill>
                <a:effectLst/>
                <a:latin typeface="Consolas" panose="020B0609020204030204" pitchFamily="49" charset="0"/>
              </a:rPr>
              <a:t>Cumpărați</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fierbătoare</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electrice</a:t>
            </a:r>
            <a:r>
              <a:rPr lang="en-GB" sz="1600" b="0" dirty="0">
                <a:solidFill>
                  <a:srgbClr val="000000"/>
                </a:solidFill>
                <a:effectLst/>
                <a:latin typeface="Consolas" panose="020B0609020204030204" pitchFamily="49" charset="0"/>
              </a:rPr>
              <a:t> la </a:t>
            </a:r>
            <a:r>
              <a:rPr lang="en-GB" sz="1600" b="0" dirty="0" err="1">
                <a:solidFill>
                  <a:srgbClr val="000000"/>
                </a:solidFill>
                <a:effectLst/>
                <a:latin typeface="Consolas" panose="020B0609020204030204" pitchFamily="49" charset="0"/>
              </a:rPr>
              <a:t>prețuri</a:t>
            </a:r>
            <a:r>
              <a:rPr lang="en-GB" sz="1600" b="0" dirty="0">
                <a:solidFill>
                  <a:srgbClr val="000000"/>
                </a:solidFill>
                <a:effectLst/>
                <a:latin typeface="Consolas" panose="020B0609020204030204" pitchFamily="49" charset="0"/>
              </a:rPr>
              <a:t> </a:t>
            </a:r>
            <a:r>
              <a:rPr lang="en-GB" sz="1600" b="0" dirty="0" err="1">
                <a:solidFill>
                  <a:srgbClr val="000000"/>
                </a:solidFill>
                <a:effectLst/>
                <a:latin typeface="Consolas" panose="020B0609020204030204" pitchFamily="49" charset="0"/>
              </a:rPr>
              <a:t>mici</a:t>
            </a:r>
            <a:r>
              <a:rPr lang="en-GB" sz="1600" b="0" dirty="0">
                <a:solidFill>
                  <a:srgbClr val="000000"/>
                </a:solidFill>
                <a:effectLst/>
                <a:latin typeface="Consolas" panose="020B0609020204030204" pitchFamily="49" charset="0"/>
              </a:rPr>
              <a:t> de la </a:t>
            </a:r>
            <a:r>
              <a:rPr lang="en-GB" sz="1600" b="0" dirty="0" err="1">
                <a:solidFill>
                  <a:srgbClr val="000000"/>
                </a:solidFill>
                <a:effectLst/>
                <a:latin typeface="Consolas" panose="020B0609020204030204" pitchFamily="49" charset="0"/>
              </a:rPr>
              <a:t>noi</a:t>
            </a:r>
            <a:r>
              <a:rPr lang="en-GB" sz="1600" b="0" dirty="0">
                <a:solidFill>
                  <a:srgbClr val="000000"/>
                </a:solidFill>
                <a:effectLst/>
                <a:latin typeface="Consolas" panose="020B0609020204030204" pitchFamily="49" charset="0"/>
              </a:rPr>
              <a:t>…</a:t>
            </a:r>
            <a:r>
              <a:rPr lang="en-GB" sz="1600" b="0" dirty="0">
                <a:solidFill>
                  <a:srgbClr val="800000"/>
                </a:solidFill>
                <a:effectLst/>
                <a:latin typeface="Consolas" panose="020B0609020204030204" pitchFamily="49" charset="0"/>
              </a:rPr>
              <a:t>&lt;/p&gt;</a:t>
            </a:r>
          </a:p>
          <a:p>
            <a:pPr>
              <a:spcBef>
                <a:spcPts val="0"/>
              </a:spcBef>
            </a:pPr>
            <a:r>
              <a:rPr lang="en-GB" sz="1600" b="0" dirty="0">
                <a:solidFill>
                  <a:srgbClr val="000000"/>
                </a:solidFill>
                <a:effectLst/>
                <a:latin typeface="Consolas" panose="020B0609020204030204" pitchFamily="49" charset="0"/>
              </a:rPr>
              <a:t>…</a:t>
            </a:r>
          </a:p>
          <a:p>
            <a:pPr>
              <a:spcBef>
                <a:spcPts val="0"/>
              </a:spcBef>
            </a:pPr>
            <a:r>
              <a:rPr lang="en-GB" sz="1600" b="0" dirty="0">
                <a:solidFill>
                  <a:srgbClr val="000000"/>
                </a:solidFill>
                <a:effectLst/>
                <a:latin typeface="Consolas" panose="020B0609020204030204" pitchFamily="49" charset="0"/>
              </a:rPr>
              <a:t>    </a:t>
            </a:r>
            <a:r>
              <a:rPr lang="en-GB" sz="1600" b="0" dirty="0">
                <a:solidFill>
                  <a:srgbClr val="800000"/>
                </a:solidFill>
                <a:effectLst/>
                <a:highlight>
                  <a:srgbClr val="FFFF00"/>
                </a:highlight>
                <a:latin typeface="Consolas" panose="020B0609020204030204" pitchFamily="49" charset="0"/>
              </a:rPr>
              <a:t>&lt;a</a:t>
            </a:r>
            <a:r>
              <a:rPr lang="en-GB" sz="1600" b="0" dirty="0">
                <a:solidFill>
                  <a:srgbClr val="000000"/>
                </a:solidFill>
                <a:effectLst/>
                <a:highlight>
                  <a:srgbClr val="FFFF00"/>
                </a:highlight>
                <a:latin typeface="Consolas" panose="020B0609020204030204" pitchFamily="49" charset="0"/>
              </a:rPr>
              <a:t> </a:t>
            </a:r>
            <a:r>
              <a:rPr lang="en-GB" sz="1600" b="0" dirty="0" err="1">
                <a:solidFill>
                  <a:srgbClr val="E50000"/>
                </a:solidFill>
                <a:effectLst/>
                <a:highlight>
                  <a:srgbClr val="FFFF00"/>
                </a:highlight>
                <a:latin typeface="Consolas" panose="020B0609020204030204" pitchFamily="49" charset="0"/>
              </a:rPr>
              <a:t>href</a:t>
            </a:r>
            <a:r>
              <a:rPr lang="en-GB" sz="1600" b="0" dirty="0">
                <a:solidFill>
                  <a:srgbClr val="000000"/>
                </a:solidFill>
                <a:effectLst/>
                <a:highlight>
                  <a:srgbClr val="FFFF00"/>
                </a:highlight>
                <a:latin typeface="Consolas" panose="020B0609020204030204" pitchFamily="49" charset="0"/>
              </a:rPr>
              <a:t>=</a:t>
            </a:r>
            <a:r>
              <a:rPr lang="en-GB" sz="1600" b="0" dirty="0">
                <a:solidFill>
                  <a:srgbClr val="0000FF"/>
                </a:solidFill>
                <a:effectLst/>
                <a:highlight>
                  <a:srgbClr val="FFFF00"/>
                </a:highlight>
                <a:latin typeface="Consolas" panose="020B0609020204030204" pitchFamily="49" charset="0"/>
              </a:rPr>
              <a:t>"#up"</a:t>
            </a:r>
            <a:r>
              <a:rPr lang="en-GB" sz="1600" b="0" dirty="0">
                <a:solidFill>
                  <a:srgbClr val="800000"/>
                </a:solidFill>
                <a:effectLst/>
                <a:highlight>
                  <a:srgbClr val="FFFF00"/>
                </a:highlight>
                <a:latin typeface="Consolas" panose="020B0609020204030204" pitchFamily="49" charset="0"/>
              </a:rPr>
              <a:t>&gt;</a:t>
            </a:r>
            <a:r>
              <a:rPr lang="en-GB" sz="1600" b="0" dirty="0">
                <a:solidFill>
                  <a:srgbClr val="000000"/>
                </a:solidFill>
                <a:effectLst/>
                <a:highlight>
                  <a:srgbClr val="FFFF00"/>
                </a:highlight>
                <a:latin typeface="Consolas" panose="020B0609020204030204" pitchFamily="49" charset="0"/>
              </a:rPr>
              <a:t>Sus la </a:t>
            </a:r>
            <a:r>
              <a:rPr lang="en-GB" sz="1600" b="0" dirty="0" err="1">
                <a:solidFill>
                  <a:srgbClr val="000000"/>
                </a:solidFill>
                <a:effectLst/>
                <a:highlight>
                  <a:srgbClr val="FFFF00"/>
                </a:highlight>
                <a:latin typeface="Consolas" panose="020B0609020204030204" pitchFamily="49" charset="0"/>
              </a:rPr>
              <a:t>meniu</a:t>
            </a:r>
            <a:r>
              <a:rPr lang="en-GB" sz="1600" b="0" dirty="0">
                <a:solidFill>
                  <a:srgbClr val="800000"/>
                </a:solidFill>
                <a:effectLst/>
                <a:highlight>
                  <a:srgbClr val="FFFF00"/>
                </a:highlight>
                <a:latin typeface="Consolas" panose="020B0609020204030204" pitchFamily="49" charset="0"/>
              </a:rPr>
              <a:t>&lt;/a&gt;</a:t>
            </a:r>
            <a:endParaRPr lang="en-GB" sz="1600" b="0" dirty="0">
              <a:solidFill>
                <a:srgbClr val="000000"/>
              </a:solidFill>
              <a:effectLst/>
              <a:highlight>
                <a:srgbClr val="FFFF00"/>
              </a:highlight>
              <a:latin typeface="Consolas" panose="020B0609020204030204" pitchFamily="49" charset="0"/>
            </a:endParaRPr>
          </a:p>
          <a:p>
            <a:pPr>
              <a:lnSpc>
                <a:spcPct val="80000"/>
              </a:lnSpc>
              <a:spcBef>
                <a:spcPts val="0"/>
              </a:spcBef>
              <a:buFontTx/>
              <a:buNone/>
              <a:defRPr/>
            </a:pPr>
            <a:endParaRPr lang="ru-RU" altLang="ru-RU" sz="1400" i="1" dirty="0"/>
          </a:p>
        </p:txBody>
      </p:sp>
      <p:pic>
        <p:nvPicPr>
          <p:cNvPr id="3" name="Picture 2">
            <a:extLst>
              <a:ext uri="{FF2B5EF4-FFF2-40B4-BE49-F238E27FC236}">
                <a16:creationId xmlns:a16="http://schemas.microsoft.com/office/drawing/2014/main" id="{955052C8-A115-4BBB-A520-9B9570345295}"/>
              </a:ext>
            </a:extLst>
          </p:cNvPr>
          <p:cNvPicPr>
            <a:picLocks noChangeAspect="1"/>
          </p:cNvPicPr>
          <p:nvPr/>
        </p:nvPicPr>
        <p:blipFill>
          <a:blip r:embed="rId2"/>
          <a:stretch>
            <a:fillRect/>
          </a:stretch>
        </p:blipFill>
        <p:spPr>
          <a:xfrm>
            <a:off x="7116131" y="365227"/>
            <a:ext cx="4612258" cy="334153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AA5C261A-1272-4897-A6A8-B447B6E29D7D}"/>
              </a:ext>
            </a:extLst>
          </p:cNvPr>
          <p:cNvSpPr>
            <a:spLocks noGrp="1"/>
          </p:cNvSpPr>
          <p:nvPr>
            <p:ph type="title"/>
          </p:nvPr>
        </p:nvSpPr>
        <p:spPr>
          <a:xfrm>
            <a:off x="1042219" y="284164"/>
            <a:ext cx="9625781" cy="1508125"/>
          </a:xfrm>
        </p:spPr>
        <p:txBody>
          <a:bodyPr/>
          <a:lstStyle/>
          <a:p>
            <a:pPr>
              <a:defRPr/>
            </a:pPr>
            <a:r>
              <a:rPr lang="ro-RO" altLang="ru-RU" dirty="0"/>
              <a:t>Alte atribute</a:t>
            </a:r>
            <a:r>
              <a:rPr lang="en-US" altLang="ru-RU" dirty="0"/>
              <a:t> </a:t>
            </a:r>
            <a:r>
              <a:rPr lang="ro-RO" altLang="ru-RU" dirty="0"/>
              <a:t>ale </a:t>
            </a:r>
            <a:r>
              <a:rPr lang="en-US" altLang="ru-RU" dirty="0"/>
              <a:t>element</a:t>
            </a:r>
            <a:r>
              <a:rPr lang="ro-RO" altLang="ru-RU" dirty="0"/>
              <a:t>ului </a:t>
            </a:r>
            <a:r>
              <a:rPr lang="en-US" altLang="ru-RU" dirty="0"/>
              <a:t>&lt;A&gt;</a:t>
            </a:r>
            <a:endParaRPr lang="ru-RU" altLang="ru-RU" dirty="0"/>
          </a:p>
        </p:txBody>
      </p:sp>
      <p:sp>
        <p:nvSpPr>
          <p:cNvPr id="3" name="Content Placeholder 2">
            <a:extLst>
              <a:ext uri="{FF2B5EF4-FFF2-40B4-BE49-F238E27FC236}">
                <a16:creationId xmlns:a16="http://schemas.microsoft.com/office/drawing/2014/main" id="{AC969F5C-E09D-40EA-9B3A-0362EAA37ED9}"/>
              </a:ext>
            </a:extLst>
          </p:cNvPr>
          <p:cNvSpPr>
            <a:spLocks noGrp="1"/>
          </p:cNvSpPr>
          <p:nvPr>
            <p:ph sz="quarter" idx="1"/>
          </p:nvPr>
        </p:nvSpPr>
        <p:spPr>
          <a:xfrm>
            <a:off x="855407" y="1927225"/>
            <a:ext cx="10884310" cy="2019300"/>
          </a:xfrm>
        </p:spPr>
        <p:txBody>
          <a:bodyPr/>
          <a:lstStyle/>
          <a:p>
            <a:pPr>
              <a:spcBef>
                <a:spcPts val="0"/>
              </a:spcBef>
              <a:defRPr/>
            </a:pPr>
            <a:r>
              <a:rPr lang="ro-RO" altLang="ro-RO" dirty="0">
                <a:latin typeface="Calibri" panose="020F0502020204030204" pitchFamily="34" charset="0"/>
              </a:rPr>
              <a:t>Implicit</a:t>
            </a:r>
            <a:r>
              <a:rPr lang="en-US" altLang="ro-RO" dirty="0">
                <a:latin typeface="Calibri" panose="020F0502020204030204" pitchFamily="34" charset="0"/>
              </a:rPr>
              <a:t>,</a:t>
            </a:r>
            <a:r>
              <a:rPr lang="ro-RO" altLang="ro-RO" dirty="0">
                <a:latin typeface="Calibri" panose="020F0502020204030204" pitchFamily="34" charset="0"/>
              </a:rPr>
              <a:t> atunci când se face click pe un link resursa se deschide în același tab</a:t>
            </a:r>
          </a:p>
          <a:p>
            <a:pPr>
              <a:spcBef>
                <a:spcPts val="0"/>
              </a:spcBef>
              <a:defRPr/>
            </a:pPr>
            <a:r>
              <a:rPr lang="ro-RO" altLang="ro-RO" dirty="0">
                <a:latin typeface="Calibri" panose="020F0502020204030204" pitchFamily="34" charset="0"/>
              </a:rPr>
              <a:t>Pentru a specifica unde să se deschidă resursa, accesată prin intermediul link-ului, se va utiliza atributul </a:t>
            </a:r>
            <a:r>
              <a:rPr lang="ro-RO" altLang="ro-RO" b="1" dirty="0" err="1">
                <a:latin typeface="Calibri" panose="020F0502020204030204" pitchFamily="34" charset="0"/>
              </a:rPr>
              <a:t>target</a:t>
            </a:r>
            <a:endParaRPr lang="ro-RO" altLang="ro-RO" b="1" dirty="0">
              <a:latin typeface="Calibri" panose="020F0502020204030204" pitchFamily="34" charset="0"/>
            </a:endParaRPr>
          </a:p>
          <a:p>
            <a:pPr>
              <a:spcBef>
                <a:spcPts val="0"/>
              </a:spcBef>
              <a:defRPr/>
            </a:pPr>
            <a:r>
              <a:rPr lang="ro-RO" altLang="ro-RO" dirty="0">
                <a:latin typeface="Calibri" panose="020F0502020204030204" pitchFamily="34" charset="0"/>
              </a:rPr>
              <a:t>Acest atribut este suportat de majoritatea </a:t>
            </a:r>
            <a:r>
              <a:rPr lang="ro-RO" altLang="ro-RO" dirty="0" err="1">
                <a:latin typeface="Calibri" panose="020F0502020204030204" pitchFamily="34" charset="0"/>
              </a:rPr>
              <a:t>browsere</a:t>
            </a:r>
            <a:r>
              <a:rPr lang="ro-RO" altLang="ro-RO" dirty="0">
                <a:latin typeface="Calibri" panose="020F0502020204030204" pitchFamily="34" charset="0"/>
              </a:rPr>
              <a:t>-lor web</a:t>
            </a:r>
          </a:p>
          <a:p>
            <a:pPr>
              <a:spcBef>
                <a:spcPts val="0"/>
              </a:spcBef>
              <a:defRPr/>
            </a:pPr>
            <a:r>
              <a:rPr lang="ro-RO" altLang="ro-RO" dirty="0">
                <a:latin typeface="Calibri" panose="020F0502020204030204" pitchFamily="34" charset="0"/>
              </a:rPr>
              <a:t>Forma generală: </a:t>
            </a:r>
            <a:r>
              <a:rPr lang="en-US" altLang="ro-RO" i="1" dirty="0">
                <a:effectLst>
                  <a:outerShdw blurRad="38100" dist="38100" dir="2700000" algn="tl">
                    <a:srgbClr val="C0C0C0"/>
                  </a:outerShdw>
                </a:effectLst>
                <a:latin typeface="Calibri" panose="020F0502020204030204" pitchFamily="34" charset="0"/>
              </a:rPr>
              <a:t>&lt;a target="_blank|_self|_parent|_</a:t>
            </a:r>
            <a:r>
              <a:rPr lang="en-US" altLang="ro-RO" i="1" dirty="0" err="1">
                <a:effectLst>
                  <a:outerShdw blurRad="38100" dist="38100" dir="2700000" algn="tl">
                    <a:srgbClr val="C0C0C0"/>
                  </a:outerShdw>
                </a:effectLst>
                <a:latin typeface="Calibri" panose="020F0502020204030204" pitchFamily="34" charset="0"/>
              </a:rPr>
              <a:t>top|framename</a:t>
            </a:r>
            <a:r>
              <a:rPr lang="en-US" altLang="ro-RO" i="1" dirty="0">
                <a:effectLst>
                  <a:outerShdw blurRad="38100" dist="38100" dir="2700000" algn="tl">
                    <a:srgbClr val="C0C0C0"/>
                  </a:outerShdw>
                </a:effectLst>
                <a:latin typeface="Calibri" panose="020F0502020204030204" pitchFamily="34" charset="0"/>
              </a:rPr>
              <a:t>"&gt;</a:t>
            </a:r>
            <a:endParaRPr lang="ro-RO" altLang="ro-RO" i="1" dirty="0">
              <a:effectLst>
                <a:outerShdw blurRad="38100" dist="38100" dir="2700000" algn="tl">
                  <a:srgbClr val="C0C0C0"/>
                </a:outerShdw>
              </a:effectLst>
              <a:latin typeface="Calibri" panose="020F0502020204030204" pitchFamily="34" charset="0"/>
            </a:endParaRPr>
          </a:p>
          <a:p>
            <a:pPr>
              <a:spcBef>
                <a:spcPts val="0"/>
              </a:spcBef>
              <a:buNone/>
              <a:defRPr/>
            </a:pPr>
            <a:endParaRPr lang="ru-RU" altLang="ro-RO" i="1" dirty="0">
              <a:effectLst>
                <a:outerShdw blurRad="38100" dist="38100" dir="2700000" algn="tl">
                  <a:srgbClr val="C0C0C0"/>
                </a:outerShdw>
              </a:effectLst>
            </a:endParaRPr>
          </a:p>
        </p:txBody>
      </p:sp>
      <p:graphicFrame>
        <p:nvGraphicFramePr>
          <p:cNvPr id="4" name="Table 3">
            <a:extLst>
              <a:ext uri="{FF2B5EF4-FFF2-40B4-BE49-F238E27FC236}">
                <a16:creationId xmlns:a16="http://schemas.microsoft.com/office/drawing/2014/main" id="{49AB62B8-FAC3-4E43-9302-BA922B65D76B}"/>
              </a:ext>
            </a:extLst>
          </p:cNvPr>
          <p:cNvGraphicFramePr>
            <a:graphicFrameLocks noGrp="1"/>
          </p:cNvGraphicFramePr>
          <p:nvPr>
            <p:extLst>
              <p:ext uri="{D42A27DB-BD31-4B8C-83A1-F6EECF244321}">
                <p14:modId xmlns:p14="http://schemas.microsoft.com/office/powerpoint/2010/main" val="2330949670"/>
              </p:ext>
            </p:extLst>
          </p:nvPr>
        </p:nvGraphicFramePr>
        <p:xfrm>
          <a:off x="1415230" y="3982351"/>
          <a:ext cx="8496300" cy="2239964"/>
        </p:xfrm>
        <a:graphic>
          <a:graphicData uri="http://schemas.openxmlformats.org/drawingml/2006/table">
            <a:tbl>
              <a:tblPr/>
              <a:tblGrid>
                <a:gridCol w="1798638">
                  <a:extLst>
                    <a:ext uri="{9D8B030D-6E8A-4147-A177-3AD203B41FA5}">
                      <a16:colId xmlns:a16="http://schemas.microsoft.com/office/drawing/2014/main" val="3800137790"/>
                    </a:ext>
                  </a:extLst>
                </a:gridCol>
                <a:gridCol w="6697662">
                  <a:extLst>
                    <a:ext uri="{9D8B030D-6E8A-4147-A177-3AD203B41FA5}">
                      <a16:colId xmlns:a16="http://schemas.microsoft.com/office/drawing/2014/main" val="703230932"/>
                    </a:ext>
                  </a:extLst>
                </a:gridCol>
              </a:tblGrid>
              <a:tr h="331788">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ro-RO" sz="1800" b="0" i="0" u="none" strike="noStrike" cap="none" normalizeH="0" baseline="0">
                          <a:ln>
                            <a:noFill/>
                          </a:ln>
                          <a:solidFill>
                            <a:srgbClr val="FFFFFF"/>
                          </a:solidFill>
                          <a:effectLst/>
                          <a:latin typeface="Verdana" panose="020B0604030504040204" pitchFamily="34" charset="0"/>
                        </a:rPr>
                        <a:t>Va</a:t>
                      </a:r>
                      <a:r>
                        <a:rPr kumimoji="0" lang="ro-RO" altLang="ro-RO" sz="1800" b="0" i="0" u="none" strike="noStrike" cap="none" normalizeH="0" baseline="0">
                          <a:ln>
                            <a:noFill/>
                          </a:ln>
                          <a:solidFill>
                            <a:srgbClr val="FFFFFF"/>
                          </a:solidFill>
                          <a:effectLst/>
                          <a:latin typeface="Verdana" panose="020B0604030504040204" pitchFamily="34" charset="0"/>
                        </a:rPr>
                        <a:t>loarea</a:t>
                      </a:r>
                      <a:endParaRPr kumimoji="0" lang="en-US" altLang="ro-RO" sz="1800" b="0" i="0" u="none" strike="noStrike" cap="none" normalizeH="0" baseline="0">
                        <a:ln>
                          <a:noFill/>
                        </a:ln>
                        <a:solidFill>
                          <a:srgbClr val="FFFFFF"/>
                        </a:solidFill>
                        <a:effectLst/>
                        <a:latin typeface="Verdana" panose="020B0604030504040204" pitchFamily="34" charset="0"/>
                      </a:endParaRPr>
                    </a:p>
                  </a:txBody>
                  <a:tcPr marL="28573" marR="28573" marT="28539" marB="28539" horzOverflow="overflow">
                    <a:lnL w="9525" cap="flat" cmpd="sng" algn="ctr">
                      <a:solidFill>
                        <a:srgbClr val="555555"/>
                      </a:solidFill>
                      <a:prstDash val="solid"/>
                      <a:round/>
                      <a:headEnd type="none" w="med" len="med"/>
                      <a:tailEnd type="none" w="med" len="med"/>
                    </a:lnL>
                    <a:lnR w="9525" cap="flat" cmpd="sng" algn="ctr">
                      <a:solidFill>
                        <a:srgbClr val="555555"/>
                      </a:solidFill>
                      <a:prstDash val="solid"/>
                      <a:round/>
                      <a:headEnd type="none" w="med" len="med"/>
                      <a:tailEnd type="none" w="med" len="med"/>
                    </a:lnR>
                    <a:lnT w="9525" cap="flat" cmpd="sng" algn="ctr">
                      <a:solidFill>
                        <a:srgbClr val="555555"/>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555555"/>
                    </a:solidFill>
                  </a:tcPr>
                </a:tc>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ro-RO" sz="1800" b="0" i="0" u="none" strike="noStrike" cap="none" normalizeH="0" baseline="0">
                          <a:ln>
                            <a:noFill/>
                          </a:ln>
                          <a:solidFill>
                            <a:srgbClr val="FFFFFF"/>
                          </a:solidFill>
                          <a:effectLst/>
                          <a:latin typeface="Verdana" panose="020B0604030504040204" pitchFamily="34" charset="0"/>
                        </a:rPr>
                        <a:t>Descri</a:t>
                      </a:r>
                      <a:r>
                        <a:rPr kumimoji="0" lang="ro-RO" altLang="ro-RO" sz="1800" b="0" i="0" u="none" strike="noStrike" cap="none" normalizeH="0" baseline="0">
                          <a:ln>
                            <a:noFill/>
                          </a:ln>
                          <a:solidFill>
                            <a:srgbClr val="FFFFFF"/>
                          </a:solidFill>
                          <a:effectLst/>
                          <a:latin typeface="Verdana" panose="020B0604030504040204" pitchFamily="34" charset="0"/>
                        </a:rPr>
                        <a:t>erea</a:t>
                      </a:r>
                      <a:endParaRPr kumimoji="0" lang="en-US" altLang="ro-RO" sz="1800" b="0" i="0" u="none" strike="noStrike" cap="none" normalizeH="0" baseline="0">
                        <a:ln>
                          <a:noFill/>
                        </a:ln>
                        <a:solidFill>
                          <a:srgbClr val="FFFFFF"/>
                        </a:solidFill>
                        <a:effectLst/>
                        <a:latin typeface="Verdana" panose="020B0604030504040204" pitchFamily="34" charset="0"/>
                      </a:endParaRPr>
                    </a:p>
                  </a:txBody>
                  <a:tcPr marL="28573" marR="28573" marT="28539" marB="28539" horzOverflow="overflow">
                    <a:lnL w="9525" cap="flat" cmpd="sng" algn="ctr">
                      <a:solidFill>
                        <a:srgbClr val="555555"/>
                      </a:solidFill>
                      <a:prstDash val="solid"/>
                      <a:round/>
                      <a:headEnd type="none" w="med" len="med"/>
                      <a:tailEnd type="none" w="med" len="med"/>
                    </a:lnL>
                    <a:lnR w="9525" cap="flat" cmpd="sng" algn="ctr">
                      <a:solidFill>
                        <a:srgbClr val="555555"/>
                      </a:solidFill>
                      <a:prstDash val="solid"/>
                      <a:round/>
                      <a:headEnd type="none" w="med" len="med"/>
                      <a:tailEnd type="none" w="med" len="med"/>
                    </a:lnR>
                    <a:lnT w="9525" cap="flat" cmpd="sng" algn="ctr">
                      <a:solidFill>
                        <a:srgbClr val="555555"/>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555555"/>
                    </a:solidFill>
                  </a:tcPr>
                </a:tc>
                <a:extLst>
                  <a:ext uri="{0D108BD9-81ED-4DB2-BD59-A6C34878D82A}">
                    <a16:rowId xmlns:a16="http://schemas.microsoft.com/office/drawing/2014/main" val="1346431057"/>
                  </a:ext>
                </a:extLst>
              </a:tr>
              <a:tr h="407988">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ro-RO" sz="1800" b="1" i="0" u="none" strike="noStrike" cap="none" normalizeH="0" baseline="0" dirty="0">
                          <a:ln>
                            <a:noFill/>
                          </a:ln>
                          <a:solidFill>
                            <a:schemeClr val="tx1">
                              <a:lumMod val="75000"/>
                              <a:lumOff val="25000"/>
                            </a:schemeClr>
                          </a:solidFill>
                          <a:effectLst/>
                          <a:latin typeface="Gill Sans MT" panose="020B0502020104020203" pitchFamily="34" charset="0"/>
                        </a:rPr>
                        <a:t>_blank</a:t>
                      </a:r>
                    </a:p>
                  </a:txBody>
                  <a:tcPr marL="47621" marR="47621" marT="66591" marB="66591" horzOverflow="overflow">
                    <a:lnL w="9525" cap="flat" cmpd="sng" algn="ctr">
                      <a:solidFill>
                        <a:srgbClr val="D4D4D4"/>
                      </a:solidFill>
                      <a:prstDash val="solid"/>
                      <a:round/>
                      <a:headEnd type="none" w="med" len="med"/>
                      <a:tailEnd type="none" w="med" len="med"/>
                    </a:lnL>
                    <a:lnR w="9525" cap="flat" cmpd="sng" algn="ctr">
                      <a:solidFill>
                        <a:srgbClr val="D4D4D4"/>
                      </a:solidFill>
                      <a:prstDash val="solid"/>
                      <a:round/>
                      <a:headEnd type="none" w="med" len="med"/>
                      <a:tailEnd type="none" w="med" len="med"/>
                    </a:lnR>
                    <a:lnT w="9525" cap="flat" cmpd="sng" algn="ctr">
                      <a:solidFill>
                        <a:srgbClr val="D4D4D4"/>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FFFFFF"/>
                    </a:solidFill>
                  </a:tcPr>
                </a:tc>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ro-RO" altLang="ro-RO" sz="1800" b="0" i="0" u="none" strike="noStrike" cap="none" normalizeH="0" baseline="0">
                          <a:ln>
                            <a:noFill/>
                          </a:ln>
                          <a:solidFill>
                            <a:schemeClr val="tx1">
                              <a:lumMod val="75000"/>
                              <a:lumOff val="25000"/>
                            </a:schemeClr>
                          </a:solidFill>
                          <a:effectLst/>
                          <a:latin typeface="Gill Sans MT" panose="020B0502020104020203" pitchFamily="34" charset="0"/>
                        </a:rPr>
                        <a:t>Deschide documentul ancorat într-o nouă fereastră sau tab</a:t>
                      </a:r>
                      <a:endParaRPr kumimoji="0" lang="en-US" altLang="ro-RO" sz="1800" b="0" i="0" u="none" strike="noStrike" cap="none" normalizeH="0" baseline="0">
                        <a:ln>
                          <a:noFill/>
                        </a:ln>
                        <a:solidFill>
                          <a:schemeClr val="tx1">
                            <a:lumMod val="75000"/>
                            <a:lumOff val="25000"/>
                          </a:schemeClr>
                        </a:solidFill>
                        <a:effectLst/>
                        <a:latin typeface="Gill Sans MT" panose="020B0502020104020203" pitchFamily="34" charset="0"/>
                      </a:endParaRPr>
                    </a:p>
                  </a:txBody>
                  <a:tcPr marL="47621" marR="47621" marT="66591" marB="66591" horzOverflow="overflow">
                    <a:lnL w="9525" cap="flat" cmpd="sng" algn="ctr">
                      <a:solidFill>
                        <a:srgbClr val="D4D4D4"/>
                      </a:solidFill>
                      <a:prstDash val="solid"/>
                      <a:round/>
                      <a:headEnd type="none" w="med" len="med"/>
                      <a:tailEnd type="none" w="med" len="med"/>
                    </a:lnL>
                    <a:lnR w="9525" cap="flat" cmpd="sng" algn="ctr">
                      <a:solidFill>
                        <a:srgbClr val="D4D4D4"/>
                      </a:solidFill>
                      <a:prstDash val="solid"/>
                      <a:round/>
                      <a:headEnd type="none" w="med" len="med"/>
                      <a:tailEnd type="none" w="med" len="med"/>
                    </a:lnR>
                    <a:lnT w="9525" cap="flat" cmpd="sng" algn="ctr">
                      <a:solidFill>
                        <a:srgbClr val="D4D4D4"/>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460085575"/>
                  </a:ext>
                </a:extLst>
              </a:tr>
              <a:tr h="465138">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ro-RO" sz="1800" b="1" i="0" u="none" strike="noStrike" cap="none" normalizeH="0" baseline="0">
                          <a:ln>
                            <a:noFill/>
                          </a:ln>
                          <a:solidFill>
                            <a:schemeClr val="tx1">
                              <a:lumMod val="75000"/>
                              <a:lumOff val="25000"/>
                            </a:schemeClr>
                          </a:solidFill>
                          <a:effectLst/>
                          <a:latin typeface="Gill Sans MT" panose="020B0502020104020203" pitchFamily="34" charset="0"/>
                        </a:rPr>
                        <a:t>_self</a:t>
                      </a:r>
                    </a:p>
                  </a:txBody>
                  <a:tcPr marL="47621" marR="47621" marT="66591" marB="66591" horzOverflow="overflow">
                    <a:lnL w="9525" cap="flat" cmpd="sng" algn="ctr">
                      <a:solidFill>
                        <a:srgbClr val="D4D4D4"/>
                      </a:solidFill>
                      <a:prstDash val="solid"/>
                      <a:round/>
                      <a:headEnd type="none" w="med" len="med"/>
                      <a:tailEnd type="none" w="med" len="med"/>
                    </a:lnL>
                    <a:lnR w="9525" cap="flat" cmpd="sng" algn="ctr">
                      <a:solidFill>
                        <a:srgbClr val="D4D4D4"/>
                      </a:solidFill>
                      <a:prstDash val="solid"/>
                      <a:round/>
                      <a:headEnd type="none" w="med" len="med"/>
                      <a:tailEnd type="none" w="med" len="med"/>
                    </a:lnR>
                    <a:lnT w="9525" cap="flat" cmpd="sng" algn="ctr">
                      <a:solidFill>
                        <a:srgbClr val="D4D4D4"/>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F1F1F1"/>
                    </a:solidFill>
                  </a:tcPr>
                </a:tc>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 typeface="Wingdings" panose="05000000000000000000" pitchFamily="2" charset="2"/>
                        <a:buNone/>
                        <a:tabLst/>
                      </a:pPr>
                      <a:r>
                        <a:rPr kumimoji="0" lang="ro-RO" altLang="ru-RU" sz="1800" b="0" i="0" u="none" strike="noStrike" cap="none" normalizeH="0" baseline="0" dirty="0">
                          <a:ln>
                            <a:noFill/>
                          </a:ln>
                          <a:solidFill>
                            <a:schemeClr val="tx1">
                              <a:lumMod val="75000"/>
                              <a:lumOff val="25000"/>
                            </a:schemeClr>
                          </a:solidFill>
                          <a:effectLst/>
                          <a:latin typeface="Gill Sans MT" panose="020B0502020104020203" pitchFamily="34" charset="0"/>
                        </a:rPr>
                        <a:t>Încarcă pagina in cadrul curent; este valoarea implicită</a:t>
                      </a:r>
                    </a:p>
                  </a:txBody>
                  <a:tcPr marL="47621" marR="47621" marT="66591" marB="66591" horzOverflow="overflow">
                    <a:lnL w="9525" cap="flat" cmpd="sng" algn="ctr">
                      <a:solidFill>
                        <a:srgbClr val="D4D4D4"/>
                      </a:solidFill>
                      <a:prstDash val="solid"/>
                      <a:round/>
                      <a:headEnd type="none" w="med" len="med"/>
                      <a:tailEnd type="none" w="med" len="med"/>
                    </a:lnL>
                    <a:lnR w="9525" cap="flat" cmpd="sng" algn="ctr">
                      <a:solidFill>
                        <a:srgbClr val="D4D4D4"/>
                      </a:solidFill>
                      <a:prstDash val="solid"/>
                      <a:round/>
                      <a:headEnd type="none" w="med" len="med"/>
                      <a:tailEnd type="none" w="med" len="med"/>
                    </a:lnR>
                    <a:lnT w="9525" cap="flat" cmpd="sng" algn="ctr">
                      <a:solidFill>
                        <a:srgbClr val="D4D4D4"/>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F1F1F1"/>
                    </a:solidFill>
                  </a:tcPr>
                </a:tc>
                <a:extLst>
                  <a:ext uri="{0D108BD9-81ED-4DB2-BD59-A6C34878D82A}">
                    <a16:rowId xmlns:a16="http://schemas.microsoft.com/office/drawing/2014/main" val="3608164553"/>
                  </a:ext>
                </a:extLst>
              </a:tr>
              <a:tr h="407988">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ro-RO" sz="1800" b="1" i="0" u="none" strike="noStrike" cap="none" normalizeH="0" baseline="0">
                          <a:ln>
                            <a:noFill/>
                          </a:ln>
                          <a:solidFill>
                            <a:schemeClr val="tx1">
                              <a:lumMod val="75000"/>
                              <a:lumOff val="25000"/>
                            </a:schemeClr>
                          </a:solidFill>
                          <a:effectLst/>
                          <a:latin typeface="Gill Sans MT" panose="020B0502020104020203" pitchFamily="34" charset="0"/>
                        </a:rPr>
                        <a:t>_parent</a:t>
                      </a:r>
                    </a:p>
                  </a:txBody>
                  <a:tcPr marL="47621" marR="47621" marT="66591" marB="66591" horzOverflow="overflow">
                    <a:lnL w="9525" cap="flat" cmpd="sng" algn="ctr">
                      <a:solidFill>
                        <a:srgbClr val="D4D4D4"/>
                      </a:solidFill>
                      <a:prstDash val="solid"/>
                      <a:round/>
                      <a:headEnd type="none" w="med" len="med"/>
                      <a:tailEnd type="none" w="med" len="med"/>
                    </a:lnL>
                    <a:lnR w="9525" cap="flat" cmpd="sng" algn="ctr">
                      <a:solidFill>
                        <a:srgbClr val="D4D4D4"/>
                      </a:solidFill>
                      <a:prstDash val="solid"/>
                      <a:round/>
                      <a:headEnd type="none" w="med" len="med"/>
                      <a:tailEnd type="none" w="med" len="med"/>
                    </a:lnR>
                    <a:lnT w="9525" cap="flat" cmpd="sng" algn="ctr">
                      <a:solidFill>
                        <a:srgbClr val="D4D4D4"/>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FFFFFF"/>
                    </a:solidFill>
                  </a:tcPr>
                </a:tc>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ro-RO" altLang="ru-RU" sz="1800" b="0" i="0" u="none" strike="noStrike" cap="none" normalizeH="0" baseline="0" dirty="0">
                          <a:ln>
                            <a:noFill/>
                          </a:ln>
                          <a:solidFill>
                            <a:schemeClr val="tx1">
                              <a:lumMod val="75000"/>
                              <a:lumOff val="25000"/>
                            </a:schemeClr>
                          </a:solidFill>
                          <a:effectLst/>
                          <a:latin typeface="Gill Sans MT" panose="020B0502020104020203" pitchFamily="34" charset="0"/>
                        </a:rPr>
                        <a:t>Încarcă pagina în fereastra părinte</a:t>
                      </a:r>
                      <a:endParaRPr kumimoji="0" lang="en-US" altLang="ro-RO" sz="1800" b="0" i="0" u="none" strike="noStrike" cap="none" normalizeH="0" baseline="0" dirty="0">
                        <a:ln>
                          <a:noFill/>
                        </a:ln>
                        <a:solidFill>
                          <a:schemeClr val="tx1">
                            <a:lumMod val="75000"/>
                            <a:lumOff val="25000"/>
                          </a:schemeClr>
                        </a:solidFill>
                        <a:effectLst/>
                        <a:latin typeface="Gill Sans MT" panose="020B0502020104020203" pitchFamily="34" charset="0"/>
                      </a:endParaRPr>
                    </a:p>
                  </a:txBody>
                  <a:tcPr marL="47621" marR="47621" marT="66591" marB="66591" horzOverflow="overflow">
                    <a:lnL w="9525" cap="flat" cmpd="sng" algn="ctr">
                      <a:solidFill>
                        <a:srgbClr val="D4D4D4"/>
                      </a:solidFill>
                      <a:prstDash val="solid"/>
                      <a:round/>
                      <a:headEnd type="none" w="med" len="med"/>
                      <a:tailEnd type="none" w="med" len="med"/>
                    </a:lnL>
                    <a:lnR w="9525" cap="flat" cmpd="sng" algn="ctr">
                      <a:solidFill>
                        <a:srgbClr val="D4D4D4"/>
                      </a:solidFill>
                      <a:prstDash val="solid"/>
                      <a:round/>
                      <a:headEnd type="none" w="med" len="med"/>
                      <a:tailEnd type="none" w="med" len="med"/>
                    </a:lnR>
                    <a:lnT w="9525" cap="flat" cmpd="sng" algn="ctr">
                      <a:solidFill>
                        <a:srgbClr val="D4D4D4"/>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364835346"/>
                  </a:ext>
                </a:extLst>
              </a:tr>
              <a:tr h="627062">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ro-RO" sz="1800" b="1" i="0" u="none" strike="noStrike" cap="none" normalizeH="0" baseline="0">
                          <a:ln>
                            <a:noFill/>
                          </a:ln>
                          <a:solidFill>
                            <a:schemeClr val="tx1">
                              <a:lumMod val="75000"/>
                              <a:lumOff val="25000"/>
                            </a:schemeClr>
                          </a:solidFill>
                          <a:effectLst/>
                          <a:latin typeface="Gill Sans MT" panose="020B0502020104020203" pitchFamily="34" charset="0"/>
                        </a:rPr>
                        <a:t>_top</a:t>
                      </a:r>
                    </a:p>
                  </a:txBody>
                  <a:tcPr marL="47621" marR="47621" marT="66591" marB="66591" horzOverflow="overflow">
                    <a:lnL w="9525" cap="flat" cmpd="sng" algn="ctr">
                      <a:solidFill>
                        <a:srgbClr val="D4D4D4"/>
                      </a:solidFill>
                      <a:prstDash val="solid"/>
                      <a:round/>
                      <a:headEnd type="none" w="med" len="med"/>
                      <a:tailEnd type="none" w="med" len="med"/>
                    </a:lnL>
                    <a:lnR w="9525" cap="flat" cmpd="sng" algn="ctr">
                      <a:solidFill>
                        <a:srgbClr val="D4D4D4"/>
                      </a:solidFill>
                      <a:prstDash val="solid"/>
                      <a:round/>
                      <a:headEnd type="none" w="med" len="med"/>
                      <a:tailEnd type="none" w="med" len="med"/>
                    </a:lnR>
                    <a:lnT w="9525" cap="flat" cmpd="sng" algn="ctr">
                      <a:solidFill>
                        <a:srgbClr val="D4D4D4"/>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F1F1F1"/>
                    </a:solidFill>
                  </a:tcPr>
                </a:tc>
                <a:tc>
                  <a:txBody>
                    <a:bodyPr/>
                    <a:lstStyle>
                      <a:lvl1pPr>
                        <a:spcBef>
                          <a:spcPts val="600"/>
                        </a:spcBef>
                        <a:buClr>
                          <a:schemeClr val="accent1"/>
                        </a:buClr>
                        <a:buSzPct val="76000"/>
                        <a:buFont typeface="Wingdings 3" panose="05040102010807070707" pitchFamily="18" charset="2"/>
                        <a:defRPr sz="22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defRPr sz="21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defRPr>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defRPr sz="1600">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defRPr sz="14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 typeface="Wingdings" panose="05000000000000000000" pitchFamily="2" charset="2"/>
                        <a:buNone/>
                        <a:tabLst/>
                      </a:pPr>
                      <a:r>
                        <a:rPr kumimoji="0" lang="ro-RO" altLang="ru-RU" sz="1800" b="0" i="0" u="none" strike="noStrike" cap="none" normalizeH="0" baseline="0" dirty="0">
                          <a:ln>
                            <a:noFill/>
                          </a:ln>
                          <a:solidFill>
                            <a:schemeClr val="tx1">
                              <a:lumMod val="75000"/>
                              <a:lumOff val="25000"/>
                            </a:schemeClr>
                          </a:solidFill>
                          <a:effectLst/>
                          <a:latin typeface="Gill Sans MT" panose="020B0502020104020203" pitchFamily="34" charset="0"/>
                        </a:rPr>
                        <a:t>Încarcă pagina într-o fereastră nouă, deasupra altor ferestre de pe ecran</a:t>
                      </a:r>
                      <a:r>
                        <a:rPr kumimoji="0" lang="en-US" altLang="ru-RU" sz="1800" b="0" i="0" u="none" strike="noStrike" cap="none" normalizeH="0" baseline="0" dirty="0">
                          <a:ln>
                            <a:noFill/>
                          </a:ln>
                          <a:solidFill>
                            <a:schemeClr val="tx1">
                              <a:lumMod val="75000"/>
                              <a:lumOff val="25000"/>
                            </a:schemeClr>
                          </a:solidFill>
                          <a:effectLst/>
                          <a:latin typeface="Gill Sans MT" panose="020B0502020104020203" pitchFamily="34" charset="0"/>
                        </a:rPr>
                        <a:t> (pe tot </a:t>
                      </a:r>
                      <a:r>
                        <a:rPr kumimoji="0" lang="en-US" altLang="ru-RU" sz="1800" b="0" i="0" u="none" strike="noStrike" cap="none" normalizeH="0" baseline="0" dirty="0" err="1">
                          <a:ln>
                            <a:noFill/>
                          </a:ln>
                          <a:solidFill>
                            <a:schemeClr val="tx1">
                              <a:lumMod val="75000"/>
                              <a:lumOff val="25000"/>
                            </a:schemeClr>
                          </a:solidFill>
                          <a:effectLst/>
                          <a:latin typeface="Gill Sans MT" panose="020B0502020104020203" pitchFamily="34" charset="0"/>
                        </a:rPr>
                        <a:t>ecranul</a:t>
                      </a:r>
                      <a:r>
                        <a:rPr kumimoji="0" lang="en-US" altLang="ru-RU" sz="1800" b="0" i="0" u="none" strike="noStrike" cap="none" normalizeH="0" baseline="0" dirty="0">
                          <a:ln>
                            <a:noFill/>
                          </a:ln>
                          <a:solidFill>
                            <a:schemeClr val="tx1">
                              <a:lumMod val="75000"/>
                              <a:lumOff val="25000"/>
                            </a:schemeClr>
                          </a:solidFill>
                          <a:effectLst/>
                          <a:latin typeface="Gill Sans MT" panose="020B0502020104020203" pitchFamily="34" charset="0"/>
                        </a:rPr>
                        <a:t>)</a:t>
                      </a:r>
                      <a:endParaRPr kumimoji="0" lang="ro-RO" altLang="ru-RU" sz="1800" b="0" i="0" u="none" strike="noStrike" cap="none" normalizeH="0" baseline="0" dirty="0">
                        <a:ln>
                          <a:noFill/>
                        </a:ln>
                        <a:solidFill>
                          <a:schemeClr val="tx1">
                            <a:lumMod val="75000"/>
                            <a:lumOff val="25000"/>
                          </a:schemeClr>
                        </a:solidFill>
                        <a:effectLst/>
                        <a:latin typeface="Gill Sans MT" panose="020B0502020104020203" pitchFamily="34" charset="0"/>
                      </a:endParaRPr>
                    </a:p>
                  </a:txBody>
                  <a:tcPr marL="47621" marR="47621" marT="66591" marB="66591" horzOverflow="overflow">
                    <a:lnL w="9525" cap="flat" cmpd="sng" algn="ctr">
                      <a:solidFill>
                        <a:srgbClr val="D4D4D4"/>
                      </a:solidFill>
                      <a:prstDash val="solid"/>
                      <a:round/>
                      <a:headEnd type="none" w="med" len="med"/>
                      <a:tailEnd type="none" w="med" len="med"/>
                    </a:lnL>
                    <a:lnR w="9525" cap="flat" cmpd="sng" algn="ctr">
                      <a:solidFill>
                        <a:srgbClr val="D4D4D4"/>
                      </a:solidFill>
                      <a:prstDash val="solid"/>
                      <a:round/>
                      <a:headEnd type="none" w="med" len="med"/>
                      <a:tailEnd type="none" w="med" len="med"/>
                    </a:lnR>
                    <a:lnT w="9525" cap="flat" cmpd="sng" algn="ctr">
                      <a:solidFill>
                        <a:srgbClr val="D4D4D4"/>
                      </a:solidFill>
                      <a:prstDash val="solid"/>
                      <a:round/>
                      <a:headEnd type="none" w="med" len="med"/>
                      <a:tailEnd type="none" w="med" len="med"/>
                    </a:lnT>
                    <a:lnB w="9525" cap="flat" cmpd="sng" algn="ctr">
                      <a:solidFill>
                        <a:srgbClr val="D4D4D4"/>
                      </a:solidFill>
                      <a:prstDash val="solid"/>
                      <a:round/>
                      <a:headEnd type="none" w="med" len="med"/>
                      <a:tailEnd type="none" w="med" len="med"/>
                    </a:lnB>
                    <a:lnTlToBr>
                      <a:noFill/>
                    </a:lnTlToBr>
                    <a:lnBlToTr>
                      <a:noFill/>
                    </a:lnBlToTr>
                    <a:solidFill>
                      <a:srgbClr val="F1F1F1"/>
                    </a:solidFill>
                  </a:tcPr>
                </a:tc>
                <a:extLst>
                  <a:ext uri="{0D108BD9-81ED-4DB2-BD59-A6C34878D82A}">
                    <a16:rowId xmlns:a16="http://schemas.microsoft.com/office/drawing/2014/main" val="1524589712"/>
                  </a:ext>
                </a:extLst>
              </a:tr>
            </a:tbl>
          </a:graphicData>
        </a:graphic>
      </p:graphicFrame>
      <p:sp>
        <p:nvSpPr>
          <p:cNvPr id="15387" name="Rectangle 1">
            <a:extLst>
              <a:ext uri="{FF2B5EF4-FFF2-40B4-BE49-F238E27FC236}">
                <a16:creationId xmlns:a16="http://schemas.microsoft.com/office/drawing/2014/main" id="{350699A8-2C2E-4295-AD8E-705BF88706B6}"/>
              </a:ext>
            </a:extLst>
          </p:cNvPr>
          <p:cNvSpPr>
            <a:spLocks noChangeArrowheads="1"/>
          </p:cNvSpPr>
          <p:nvPr/>
        </p:nvSpPr>
        <p:spPr bwMode="auto">
          <a:xfrm>
            <a:off x="2185989" y="1891399"/>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br>
              <a:rPr lang="ru-RU" altLang="ru-RU">
                <a:latin typeface="Gill Sans MT" panose="020B0502020104020203" pitchFamily="34" charset="0"/>
              </a:rPr>
            </a:br>
            <a:endParaRPr lang="ru-RU" altLang="ru-RU">
              <a:latin typeface="Gill Sans MT" panose="020B0502020104020203"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335FA-8E77-4452-BFFC-FFD2BF9926CF}"/>
              </a:ext>
            </a:extLst>
          </p:cNvPr>
          <p:cNvSpPr>
            <a:spLocks noGrp="1"/>
          </p:cNvSpPr>
          <p:nvPr>
            <p:ph type="title"/>
          </p:nvPr>
        </p:nvSpPr>
        <p:spPr/>
        <p:txBody>
          <a:bodyPr/>
          <a:lstStyle/>
          <a:p>
            <a:r>
              <a:rPr lang="en-GB" dirty="0" err="1"/>
              <a:t>Exemplu</a:t>
            </a:r>
            <a:endParaRPr lang="en-GB" dirty="0"/>
          </a:p>
        </p:txBody>
      </p:sp>
      <p:sp>
        <p:nvSpPr>
          <p:cNvPr id="3" name="Content Placeholder 2">
            <a:extLst>
              <a:ext uri="{FF2B5EF4-FFF2-40B4-BE49-F238E27FC236}">
                <a16:creationId xmlns:a16="http://schemas.microsoft.com/office/drawing/2014/main" id="{3756410F-0E7F-44FB-8148-3C557D7FB144}"/>
              </a:ext>
            </a:extLst>
          </p:cNvPr>
          <p:cNvSpPr>
            <a:spLocks noGrp="1"/>
          </p:cNvSpPr>
          <p:nvPr>
            <p:ph idx="1"/>
          </p:nvPr>
        </p:nvSpPr>
        <p:spPr>
          <a:xfrm>
            <a:off x="861305" y="1980381"/>
            <a:ext cx="10760423" cy="1156109"/>
          </a:xfrm>
        </p:spPr>
        <p:txBody>
          <a:bodyPr/>
          <a:lstStyle/>
          <a:p>
            <a:r>
              <a:rPr lang="it-IT" b="0" dirty="0">
                <a:solidFill>
                  <a:srgbClr val="800000"/>
                </a:solidFill>
                <a:effectLst/>
                <a:latin typeface="Consolas" panose="020B0609020204030204" pitchFamily="49" charset="0"/>
              </a:rPr>
              <a:t>&lt;p&gt;</a:t>
            </a:r>
            <a:r>
              <a:rPr lang="it-IT" b="0" dirty="0">
                <a:solidFill>
                  <a:srgbClr val="000000"/>
                </a:solidFill>
                <a:effectLst/>
                <a:latin typeface="Consolas" panose="020B0609020204030204" pitchFamily="49" charset="0"/>
              </a:rPr>
              <a:t>Vedeți produse analogice și la </a:t>
            </a:r>
            <a:r>
              <a:rPr lang="it-IT" b="0" dirty="0">
                <a:solidFill>
                  <a:srgbClr val="800000"/>
                </a:solidFill>
                <a:effectLst/>
                <a:latin typeface="Consolas" panose="020B0609020204030204" pitchFamily="49" charset="0"/>
              </a:rPr>
              <a:t>&lt;a</a:t>
            </a:r>
            <a:r>
              <a:rPr lang="it-IT" b="0" dirty="0">
                <a:solidFill>
                  <a:srgbClr val="000000"/>
                </a:solidFill>
                <a:effectLst/>
                <a:latin typeface="Consolas" panose="020B0609020204030204" pitchFamily="49" charset="0"/>
              </a:rPr>
              <a:t> </a:t>
            </a:r>
            <a:r>
              <a:rPr lang="it-IT" b="0" dirty="0">
                <a:solidFill>
                  <a:srgbClr val="E50000"/>
                </a:solidFill>
                <a:effectLst/>
                <a:latin typeface="Consolas" panose="020B0609020204030204" pitchFamily="49" charset="0"/>
              </a:rPr>
              <a:t>href</a:t>
            </a:r>
            <a:r>
              <a:rPr lang="it-IT" b="0" dirty="0">
                <a:solidFill>
                  <a:srgbClr val="000000"/>
                </a:solidFill>
                <a:effectLst/>
                <a:latin typeface="Consolas" panose="020B0609020204030204" pitchFamily="49" charset="0"/>
              </a:rPr>
              <a:t>=</a:t>
            </a:r>
            <a:r>
              <a:rPr lang="it-IT" b="0" dirty="0">
                <a:solidFill>
                  <a:srgbClr val="0000FF"/>
                </a:solidFill>
                <a:effectLst/>
                <a:latin typeface="Consolas" panose="020B0609020204030204" pitchFamily="49" charset="0"/>
              </a:rPr>
              <a:t>"https://www.bomba.md/ro/category/tehnica-de-bucatarie-electrocasnice-mici-multifierbatoare/"</a:t>
            </a:r>
            <a:r>
              <a:rPr lang="it-IT" b="0" dirty="0">
                <a:solidFill>
                  <a:srgbClr val="000000"/>
                </a:solidFill>
                <a:effectLst/>
                <a:latin typeface="Consolas" panose="020B0609020204030204" pitchFamily="49" charset="0"/>
              </a:rPr>
              <a:t> </a:t>
            </a:r>
            <a:r>
              <a:rPr lang="it-IT" b="0" dirty="0">
                <a:solidFill>
                  <a:srgbClr val="E50000"/>
                </a:solidFill>
                <a:effectLst/>
                <a:highlight>
                  <a:srgbClr val="FFFF00"/>
                </a:highlight>
                <a:latin typeface="Consolas" panose="020B0609020204030204" pitchFamily="49" charset="0"/>
              </a:rPr>
              <a:t>target</a:t>
            </a:r>
            <a:r>
              <a:rPr lang="it-IT" b="0" dirty="0">
                <a:solidFill>
                  <a:srgbClr val="000000"/>
                </a:solidFill>
                <a:effectLst/>
                <a:highlight>
                  <a:srgbClr val="FFFF00"/>
                </a:highlight>
                <a:latin typeface="Consolas" panose="020B0609020204030204" pitchFamily="49" charset="0"/>
              </a:rPr>
              <a:t>=</a:t>
            </a:r>
            <a:r>
              <a:rPr lang="it-IT" b="0" dirty="0">
                <a:solidFill>
                  <a:srgbClr val="0000FF"/>
                </a:solidFill>
                <a:effectLst/>
                <a:highlight>
                  <a:srgbClr val="FFFF00"/>
                </a:highlight>
                <a:latin typeface="Consolas" panose="020B0609020204030204" pitchFamily="49" charset="0"/>
              </a:rPr>
              <a:t>"_blank"</a:t>
            </a:r>
            <a:r>
              <a:rPr lang="it-IT" b="0" dirty="0">
                <a:solidFill>
                  <a:srgbClr val="800000"/>
                </a:solidFill>
                <a:effectLst/>
                <a:latin typeface="Consolas" panose="020B0609020204030204" pitchFamily="49" charset="0"/>
              </a:rPr>
              <a:t>&gt;</a:t>
            </a:r>
            <a:r>
              <a:rPr lang="it-IT" b="0" dirty="0">
                <a:solidFill>
                  <a:srgbClr val="000000"/>
                </a:solidFill>
                <a:effectLst/>
                <a:latin typeface="Consolas" panose="020B0609020204030204" pitchFamily="49" charset="0"/>
              </a:rPr>
              <a:t>companiile-concurente</a:t>
            </a:r>
            <a:r>
              <a:rPr lang="it-IT" b="0" dirty="0">
                <a:solidFill>
                  <a:srgbClr val="800000"/>
                </a:solidFill>
                <a:effectLst/>
                <a:latin typeface="Consolas" panose="020B0609020204030204" pitchFamily="49" charset="0"/>
              </a:rPr>
              <a:t>&lt;/a&gt;&lt;/p&gt;</a:t>
            </a:r>
            <a:endParaRPr lang="it-IT" b="0" dirty="0">
              <a:solidFill>
                <a:srgbClr val="000000"/>
              </a:solidFill>
              <a:effectLst/>
              <a:latin typeface="Consolas" panose="020B0609020204030204" pitchFamily="49" charset="0"/>
            </a:endParaRPr>
          </a:p>
        </p:txBody>
      </p:sp>
      <p:pic>
        <p:nvPicPr>
          <p:cNvPr id="5" name="Picture 4">
            <a:extLst>
              <a:ext uri="{FF2B5EF4-FFF2-40B4-BE49-F238E27FC236}">
                <a16:creationId xmlns:a16="http://schemas.microsoft.com/office/drawing/2014/main" id="{955B87AF-639C-43EE-899E-150037CBB0E9}"/>
              </a:ext>
            </a:extLst>
          </p:cNvPr>
          <p:cNvPicPr>
            <a:picLocks noChangeAspect="1"/>
          </p:cNvPicPr>
          <p:nvPr/>
        </p:nvPicPr>
        <p:blipFill>
          <a:blip r:embed="rId2"/>
          <a:stretch>
            <a:fillRect/>
          </a:stretch>
        </p:blipFill>
        <p:spPr>
          <a:xfrm>
            <a:off x="4542503" y="3234836"/>
            <a:ext cx="7319487" cy="2792603"/>
          </a:xfrm>
          <a:prstGeom prst="rect">
            <a:avLst/>
          </a:prstGeom>
        </p:spPr>
      </p:pic>
      <p:pic>
        <p:nvPicPr>
          <p:cNvPr id="7" name="Picture 6">
            <a:extLst>
              <a:ext uri="{FF2B5EF4-FFF2-40B4-BE49-F238E27FC236}">
                <a16:creationId xmlns:a16="http://schemas.microsoft.com/office/drawing/2014/main" id="{7134E630-073B-4C5D-87AF-2223B9159D6A}"/>
              </a:ext>
            </a:extLst>
          </p:cNvPr>
          <p:cNvPicPr>
            <a:picLocks noChangeAspect="1"/>
          </p:cNvPicPr>
          <p:nvPr/>
        </p:nvPicPr>
        <p:blipFill>
          <a:blip r:embed="rId3"/>
          <a:stretch>
            <a:fillRect/>
          </a:stretch>
        </p:blipFill>
        <p:spPr>
          <a:xfrm>
            <a:off x="330010" y="3234836"/>
            <a:ext cx="3904269" cy="388328"/>
          </a:xfrm>
          <a:prstGeom prst="rect">
            <a:avLst/>
          </a:prstGeom>
        </p:spPr>
      </p:pic>
    </p:spTree>
    <p:extLst>
      <p:ext uri="{BB962C8B-B14F-4D97-AF65-F5344CB8AC3E}">
        <p14:creationId xmlns:p14="http://schemas.microsoft.com/office/powerpoint/2010/main" val="41167930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8E7E95BA-EE8B-4494-AEA0-39B5A697C2E6}"/>
              </a:ext>
            </a:extLst>
          </p:cNvPr>
          <p:cNvSpPr>
            <a:spLocks noGrp="1"/>
          </p:cNvSpPr>
          <p:nvPr>
            <p:ph type="title"/>
          </p:nvPr>
        </p:nvSpPr>
        <p:spPr>
          <a:xfrm>
            <a:off x="875071" y="585018"/>
            <a:ext cx="8841711" cy="1204453"/>
          </a:xfrm>
        </p:spPr>
        <p:txBody>
          <a:bodyPr>
            <a:normAutofit/>
          </a:bodyPr>
          <a:lstStyle/>
          <a:p>
            <a:pPr>
              <a:defRPr/>
            </a:pPr>
            <a:r>
              <a:rPr lang="ro-MD" altLang="en-US" sz="4400" dirty="0"/>
              <a:t>Proiectarea structurii site-urilor</a:t>
            </a:r>
            <a:endParaRPr lang="en-US" altLang="en-US" sz="4400" dirty="0"/>
          </a:p>
        </p:txBody>
      </p:sp>
      <p:sp>
        <p:nvSpPr>
          <p:cNvPr id="16387" name="Content Placeholder 2">
            <a:extLst>
              <a:ext uri="{FF2B5EF4-FFF2-40B4-BE49-F238E27FC236}">
                <a16:creationId xmlns:a16="http://schemas.microsoft.com/office/drawing/2014/main" id="{DE32854F-7A49-4693-8A05-61B731E015DE}"/>
              </a:ext>
            </a:extLst>
          </p:cNvPr>
          <p:cNvSpPr>
            <a:spLocks noGrp="1" noChangeArrowheads="1"/>
          </p:cNvSpPr>
          <p:nvPr>
            <p:ph sz="quarter" idx="1"/>
          </p:nvPr>
        </p:nvSpPr>
        <p:spPr>
          <a:xfrm>
            <a:off x="875071" y="1981200"/>
            <a:ext cx="10658168" cy="4419600"/>
          </a:xfrm>
        </p:spPr>
        <p:txBody>
          <a:bodyPr>
            <a:normAutofit/>
          </a:bodyPr>
          <a:lstStyle/>
          <a:p>
            <a:pPr marL="0" indent="0">
              <a:buNone/>
            </a:pPr>
            <a:r>
              <a:rPr lang="ro-MD" altLang="en-US" sz="2400" dirty="0">
                <a:latin typeface="Calibri" panose="020F0502020204030204" pitchFamily="34" charset="0"/>
              </a:rPr>
              <a:t>Are la bază utilizarea corectă a link-urilor</a:t>
            </a:r>
          </a:p>
          <a:p>
            <a:pPr marL="0" indent="0"/>
            <a:r>
              <a:rPr lang="ro-MD" altLang="en-US" sz="2400" b="1" dirty="0">
                <a:latin typeface="Calibri" panose="020F0502020204030204" pitchFamily="34" charset="0"/>
              </a:rPr>
              <a:t>Site bazat pe o pagina </a:t>
            </a:r>
            <a:r>
              <a:rPr lang="ro-MD" altLang="en-US" sz="2400" dirty="0">
                <a:latin typeface="Calibri" panose="020F0502020204030204" pitchFamily="34" charset="0"/>
              </a:rPr>
              <a:t>– se vor utiliza link-uri interne documen</a:t>
            </a:r>
            <a:r>
              <a:rPr lang="en-US" altLang="en-US" sz="2400" dirty="0">
                <a:latin typeface="Calibri" panose="020F0502020204030204" pitchFamily="34" charset="0"/>
              </a:rPr>
              <a:t>t</a:t>
            </a:r>
            <a:r>
              <a:rPr lang="ro-MD" altLang="en-US" sz="2400" dirty="0">
                <a:latin typeface="Calibri" panose="020F0502020204030204" pitchFamily="34" charset="0"/>
              </a:rPr>
              <a:t>ului și se va naviga în interiorul aceluiași document</a:t>
            </a:r>
            <a:r>
              <a:rPr lang="en-US" altLang="en-US" sz="2400" dirty="0">
                <a:latin typeface="Calibri" panose="020F0502020204030204" pitchFamily="34" charset="0"/>
              </a:rPr>
              <a:t>. Este </a:t>
            </a:r>
            <a:r>
              <a:rPr lang="en-US" altLang="en-US" sz="2400" dirty="0" err="1">
                <a:latin typeface="Calibri" panose="020F0502020204030204" pitchFamily="34" charset="0"/>
              </a:rPr>
              <a:t>recomandat</a:t>
            </a:r>
            <a:r>
              <a:rPr lang="ro-MD" altLang="en-US" sz="2400" dirty="0">
                <a:latin typeface="Calibri" panose="020F0502020204030204" pitchFamily="34" charset="0"/>
              </a:rPr>
              <a:t>ă și prezența unui meniu care să ușureze navigabilitatea în site (</a:t>
            </a:r>
            <a:r>
              <a:rPr lang="ro-MD" altLang="en-US" sz="2400" dirty="0">
                <a:latin typeface="Calibri" panose="020F0502020204030204" pitchFamily="34" charset="0"/>
                <a:hlinkClick r:id="rId2" action="ppaction://hlinkfile"/>
              </a:rPr>
              <a:t>Exemplu</a:t>
            </a:r>
            <a:r>
              <a:rPr lang="ro-MD" altLang="en-US" sz="2400" dirty="0">
                <a:latin typeface="Calibri" panose="020F0502020204030204" pitchFamily="34" charset="0"/>
              </a:rPr>
              <a:t>)</a:t>
            </a:r>
            <a:endParaRPr lang="en-US" altLang="en-US" sz="2400" dirty="0">
              <a:latin typeface="Calibri" panose="020F0502020204030204" pitchFamily="34" charset="0"/>
            </a:endParaRPr>
          </a:p>
          <a:p>
            <a:pPr marL="0" indent="0">
              <a:buNone/>
            </a:pPr>
            <a:endParaRPr lang="ro-MD" altLang="en-US" sz="2400" dirty="0">
              <a:latin typeface="Calibri" panose="020F0502020204030204" pitchFamily="34" charset="0"/>
            </a:endParaRPr>
          </a:p>
          <a:p>
            <a:pPr marL="0" indent="0"/>
            <a:r>
              <a:rPr lang="ro-MD" altLang="en-US" sz="2400" b="1" dirty="0">
                <a:latin typeface="Calibri" panose="020F0502020204030204" pitchFamily="34" charset="0"/>
              </a:rPr>
              <a:t>Site-uri bazate pe mai multe pagini </a:t>
            </a:r>
            <a:r>
              <a:rPr lang="ro-MD" altLang="en-US" sz="2400" dirty="0">
                <a:latin typeface="Calibri" panose="020F0502020204030204" pitchFamily="34" charset="0"/>
              </a:rPr>
              <a:t>– se vor utiliza referințe la alte pagini definite de diferite documente web. Este de</a:t>
            </a:r>
            <a:r>
              <a:rPr lang="en-US" altLang="en-US" sz="2400" dirty="0">
                <a:latin typeface="Calibri" panose="020F0502020204030204" pitchFamily="34" charset="0"/>
              </a:rPr>
              <a:t> </a:t>
            </a:r>
            <a:r>
              <a:rPr lang="ro-MD" altLang="en-US" sz="2400" dirty="0">
                <a:latin typeface="Calibri" panose="020F0502020204030204" pitchFamily="34" charset="0"/>
              </a:rPr>
              <a:t>asemenea recom</a:t>
            </a:r>
            <a:r>
              <a:rPr lang="en-US" altLang="en-US" sz="2400" dirty="0">
                <a:latin typeface="Calibri" panose="020F0502020204030204" pitchFamily="34" charset="0"/>
              </a:rPr>
              <a:t>a</a:t>
            </a:r>
            <a:r>
              <a:rPr lang="ro-MD" altLang="en-US" sz="2400" dirty="0">
                <a:latin typeface="Calibri" panose="020F0502020204030204" pitchFamily="34" charset="0"/>
              </a:rPr>
              <a:t>ndată prezența unui meniu care să permită realizarea legăturilor dintre paginile site-ului</a:t>
            </a:r>
            <a:endParaRPr lang="en-GB" altLang="en-US" sz="2400" dirty="0">
              <a:latin typeface="Calibri" panose="020F0502020204030204" pitchFamily="34" charset="0"/>
            </a:endParaRPr>
          </a:p>
          <a:p>
            <a:pPr marL="0" indent="0"/>
            <a:r>
              <a:rPr lang="en-GB" altLang="en-US" sz="2400" dirty="0" err="1">
                <a:latin typeface="Calibri" panose="020F0502020204030204" pitchFamily="34" charset="0"/>
                <a:hlinkClick r:id="rId3" action="ppaction://hlinkfile"/>
              </a:rPr>
              <a:t>Exemplu</a:t>
            </a:r>
            <a:endParaRPr lang="en-US" altLang="en-US" sz="2400" dirty="0">
              <a:latin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0011D72-5255-45BF-8CD3-75FB76CCCA39}"/>
              </a:ext>
            </a:extLst>
          </p:cNvPr>
          <p:cNvSpPr>
            <a:spLocks noGrp="1"/>
          </p:cNvSpPr>
          <p:nvPr>
            <p:ph type="title"/>
          </p:nvPr>
        </p:nvSpPr>
        <p:spPr>
          <a:xfrm>
            <a:off x="698091" y="685801"/>
            <a:ext cx="9512710" cy="1103670"/>
          </a:xfrm>
        </p:spPr>
        <p:txBody>
          <a:bodyPr>
            <a:normAutofit/>
          </a:bodyPr>
          <a:lstStyle/>
          <a:p>
            <a:pPr>
              <a:defRPr/>
            </a:pPr>
            <a:r>
              <a:rPr lang="ro-RO" altLang="ru-RU" sz="4400" dirty="0"/>
              <a:t>Inserarea imaginilor într-un document html</a:t>
            </a:r>
            <a:endParaRPr lang="ru-RU" altLang="ru-RU" sz="4400" dirty="0"/>
          </a:p>
        </p:txBody>
      </p:sp>
      <p:sp>
        <p:nvSpPr>
          <p:cNvPr id="17411" name="Content Placeholder 2">
            <a:extLst>
              <a:ext uri="{FF2B5EF4-FFF2-40B4-BE49-F238E27FC236}">
                <a16:creationId xmlns:a16="http://schemas.microsoft.com/office/drawing/2014/main" id="{776E945F-ADBB-448D-9DC5-541C3729CC9D}"/>
              </a:ext>
            </a:extLst>
          </p:cNvPr>
          <p:cNvSpPr>
            <a:spLocks noGrp="1" noChangeArrowheads="1"/>
          </p:cNvSpPr>
          <p:nvPr>
            <p:ph sz="quarter" idx="1"/>
          </p:nvPr>
        </p:nvSpPr>
        <p:spPr>
          <a:xfrm>
            <a:off x="698091" y="1907458"/>
            <a:ext cx="10805651" cy="4463845"/>
          </a:xfrm>
        </p:spPr>
        <p:txBody>
          <a:bodyPr>
            <a:normAutofit lnSpcReduction="10000"/>
          </a:bodyPr>
          <a:lstStyle/>
          <a:p>
            <a:r>
              <a:rPr lang="ro-RO" altLang="ru-RU" dirty="0">
                <a:latin typeface="Calibri" panose="020F0502020204030204" pitchFamily="34" charset="0"/>
              </a:rPr>
              <a:t>Inserarea imaginilor într-un document HTML  se face cu ajutorul </a:t>
            </a:r>
            <a:r>
              <a:rPr lang="en-GB" altLang="ru-RU" dirty="0">
                <a:latin typeface="Calibri" panose="020F0502020204030204" pitchFamily="34" charset="0"/>
              </a:rPr>
              <a:t>element</a:t>
            </a:r>
            <a:r>
              <a:rPr lang="ro-RO" altLang="ru-RU" dirty="0">
                <a:latin typeface="Calibri" panose="020F0502020204030204" pitchFamily="34" charset="0"/>
              </a:rPr>
              <a:t>ului </a:t>
            </a:r>
            <a:r>
              <a:rPr lang="ro-RO" altLang="ru-RU" b="1" i="1" dirty="0">
                <a:latin typeface="Calibri" panose="020F0502020204030204" pitchFamily="34" charset="0"/>
              </a:rPr>
              <a:t>&lt;img /&gt; </a:t>
            </a:r>
            <a:r>
              <a:rPr lang="ro-RO" altLang="ru-RU" dirty="0">
                <a:latin typeface="Calibri" panose="020F0502020204030204" pitchFamily="34" charset="0"/>
              </a:rPr>
              <a:t>- </a:t>
            </a:r>
            <a:r>
              <a:rPr lang="en-US" altLang="ru-RU" dirty="0">
                <a:latin typeface="Calibri" panose="020F0502020204030204" pitchFamily="34" charset="0"/>
              </a:rPr>
              <a:t>element</a:t>
            </a:r>
            <a:r>
              <a:rPr lang="ro-RO" altLang="ru-RU" dirty="0">
                <a:latin typeface="Calibri" panose="020F0502020204030204" pitchFamily="34" charset="0"/>
              </a:rPr>
              <a:t> fără conţinut</a:t>
            </a:r>
          </a:p>
          <a:p>
            <a:r>
              <a:rPr lang="en-US" altLang="ru-RU" dirty="0">
                <a:latin typeface="Calibri" panose="020F0502020204030204" pitchFamily="34" charset="0"/>
              </a:rPr>
              <a:t>Element</a:t>
            </a:r>
            <a:r>
              <a:rPr lang="ro-RO" altLang="ru-RU" dirty="0">
                <a:latin typeface="Calibri" panose="020F0502020204030204" pitchFamily="34" charset="0"/>
              </a:rPr>
              <a:t>ul „</a:t>
            </a:r>
            <a:r>
              <a:rPr lang="ro-RO" altLang="ru-RU" b="1" dirty="0">
                <a:latin typeface="Calibri" panose="020F0502020204030204" pitchFamily="34" charset="0"/>
              </a:rPr>
              <a:t>img</a:t>
            </a:r>
            <a:r>
              <a:rPr lang="ro-RO" altLang="ru-RU" dirty="0">
                <a:latin typeface="Calibri" panose="020F0502020204030204" pitchFamily="34" charset="0"/>
              </a:rPr>
              <a:t>” este suportat de toate browsere-le (cele mai cunoscute)</a:t>
            </a:r>
          </a:p>
          <a:p>
            <a:pPr marL="273050" lvl="1">
              <a:spcBef>
                <a:spcPts val="600"/>
              </a:spcBef>
              <a:buClr>
                <a:schemeClr val="accent1"/>
              </a:buClr>
            </a:pPr>
            <a:r>
              <a:rPr lang="ro-RO" altLang="ru-RU" sz="2200" dirty="0">
                <a:latin typeface="Calibri" panose="020F0502020204030204" pitchFamily="34" charset="0"/>
              </a:rPr>
              <a:t>Atributele „</a:t>
            </a:r>
            <a:r>
              <a:rPr lang="ro-RO" altLang="ru-RU" sz="2200" b="1" dirty="0">
                <a:latin typeface="Calibri" panose="020F0502020204030204" pitchFamily="34" charset="0"/>
              </a:rPr>
              <a:t>src</a:t>
            </a:r>
            <a:r>
              <a:rPr lang="ro-RO" altLang="ru-RU" sz="2200" dirty="0">
                <a:latin typeface="Calibri" panose="020F0502020204030204" pitchFamily="34" charset="0"/>
              </a:rPr>
              <a:t>” şi „</a:t>
            </a:r>
            <a:r>
              <a:rPr lang="ro-RO" altLang="ru-RU" sz="2200" b="1" dirty="0">
                <a:latin typeface="Calibri" panose="020F0502020204030204" pitchFamily="34" charset="0"/>
              </a:rPr>
              <a:t>alt</a:t>
            </a:r>
            <a:r>
              <a:rPr lang="ro-RO" altLang="ru-RU" sz="2200" dirty="0">
                <a:latin typeface="Calibri" panose="020F0502020204030204" pitchFamily="34" charset="0"/>
              </a:rPr>
              <a:t>” sunt atributele recomandate (necesare!) a fi prezente mereu la inserarea unei imagini. Ele sunt suportate de toate browserele web şi de versiunea HTML5</a:t>
            </a:r>
          </a:p>
          <a:p>
            <a:pPr marL="273050" lvl="1"/>
            <a:r>
              <a:rPr lang="ro-RO" altLang="ru-RU" sz="2200" dirty="0">
                <a:latin typeface="Calibri" panose="020F0502020204030204" pitchFamily="34" charset="0"/>
              </a:rPr>
              <a:t>Atributul</a:t>
            </a:r>
            <a:r>
              <a:rPr lang="ro-RO" altLang="ru-RU" sz="2200" b="1" i="1" dirty="0">
                <a:latin typeface="Calibri" panose="020F0502020204030204" pitchFamily="34" charset="0"/>
              </a:rPr>
              <a:t> „src"</a:t>
            </a:r>
            <a:r>
              <a:rPr lang="ro-RO" altLang="ru-RU" sz="2200" dirty="0">
                <a:latin typeface="Calibri" panose="020F0502020204030204" pitchFamily="34" charset="0"/>
              </a:rPr>
              <a:t> - este prescurtarea pentru "source" (sursa) - se foloseşte pentru a indica locaţia imaginii</a:t>
            </a:r>
          </a:p>
          <a:p>
            <a:pPr lvl="2" eaLnBrk="1" hangingPunct="1"/>
            <a:r>
              <a:rPr lang="ro-RO" altLang="ru-RU" sz="2200" dirty="0">
                <a:latin typeface="Calibri" panose="020F0502020204030204" pitchFamily="34" charset="0"/>
              </a:rPr>
              <a:t>Atunci când imaginea este plasată într-un alt director</a:t>
            </a:r>
            <a:r>
              <a:rPr lang="en-US" altLang="ru-RU" sz="2200" dirty="0">
                <a:latin typeface="Calibri" panose="020F0502020204030204" pitchFamily="34" charset="0"/>
              </a:rPr>
              <a:t>/ma</a:t>
            </a:r>
            <a:r>
              <a:rPr lang="ro-RO" altLang="ru-RU" sz="2200" dirty="0">
                <a:latin typeface="Calibri" panose="020F0502020204030204" pitchFamily="34" charset="0"/>
              </a:rPr>
              <a:t>pă decât fişierul </a:t>
            </a:r>
            <a:r>
              <a:rPr lang="en-US" altLang="ru-RU" sz="2200" dirty="0">
                <a:latin typeface="Calibri" panose="020F0502020204030204" pitchFamily="34" charset="0"/>
              </a:rPr>
              <a:t>HTML </a:t>
            </a:r>
            <a:r>
              <a:rPr lang="ro-RO" altLang="ru-RU" sz="2200" dirty="0">
                <a:latin typeface="Calibri" panose="020F0502020204030204" pitchFamily="34" charset="0"/>
              </a:rPr>
              <a:t>este necesară specificarea căii de acces la imagine</a:t>
            </a:r>
          </a:p>
          <a:p>
            <a:pPr marL="273050" lvl="1"/>
            <a:r>
              <a:rPr lang="ro-RO" altLang="ru-RU" sz="2200" dirty="0">
                <a:latin typeface="Calibri" panose="020F0502020204030204" pitchFamily="34" charset="0"/>
              </a:rPr>
              <a:t>Atributul </a:t>
            </a:r>
            <a:r>
              <a:rPr lang="ro-RO" altLang="ru-RU" sz="2200" b="1" i="1" dirty="0">
                <a:latin typeface="Calibri" panose="020F0502020204030204" pitchFamily="34" charset="0"/>
              </a:rPr>
              <a:t>"alt"</a:t>
            </a:r>
            <a:r>
              <a:rPr lang="ro-RO" altLang="ru-RU" sz="2200" dirty="0">
                <a:latin typeface="Calibri" panose="020F0502020204030204" pitchFamily="34" charset="0"/>
              </a:rPr>
              <a:t> este folosit pentru a afişa un text</a:t>
            </a:r>
            <a:r>
              <a:rPr lang="en-GB" altLang="ru-RU" sz="2200" dirty="0">
                <a:latin typeface="Calibri" panose="020F0502020204030204" pitchFamily="34" charset="0"/>
              </a:rPr>
              <a:t>-</a:t>
            </a:r>
            <a:r>
              <a:rPr lang="en-GB" altLang="ru-RU" sz="2200" dirty="0" err="1">
                <a:latin typeface="Calibri" panose="020F0502020204030204" pitchFamily="34" charset="0"/>
              </a:rPr>
              <a:t>alternativ</a:t>
            </a:r>
            <a:r>
              <a:rPr lang="ro-RO" altLang="ru-RU" sz="2200" dirty="0">
                <a:latin typeface="Calibri" panose="020F0502020204030204" pitchFamily="34" charset="0"/>
              </a:rPr>
              <a:t>ă în locul imaginii,  în cazul în care browser-ul dintr-un oarecare motiv nu poate afişa imaginea</a:t>
            </a:r>
          </a:p>
          <a:p>
            <a:pPr eaLnBrk="1" hangingPunct="1"/>
            <a:r>
              <a:rPr lang="ro-RO" altLang="ru-RU" dirty="0">
                <a:latin typeface="Calibri" panose="020F0502020204030204" pitchFamily="34" charset="0"/>
              </a:rPr>
              <a:t>Forma generală</a:t>
            </a:r>
            <a:r>
              <a:rPr lang="ro-RO" altLang="ru-RU" b="1" dirty="0">
                <a:latin typeface="Calibri" panose="020F0502020204030204" pitchFamily="34" charset="0"/>
              </a:rPr>
              <a:t>: </a:t>
            </a:r>
            <a:r>
              <a:rPr lang="en-US" altLang="en-US" b="1" dirty="0">
                <a:highlight>
                  <a:srgbClr val="FFFF00"/>
                </a:highlight>
                <a:latin typeface="Calibri" panose="020F0502020204030204" pitchFamily="34" charset="0"/>
              </a:rPr>
              <a:t>&lt;</a:t>
            </a:r>
            <a:r>
              <a:rPr lang="en-US" altLang="en-US" b="1" dirty="0" err="1">
                <a:highlight>
                  <a:srgbClr val="FFFF00"/>
                </a:highlight>
                <a:latin typeface="Calibri" panose="020F0502020204030204" pitchFamily="34" charset="0"/>
              </a:rPr>
              <a:t>img</a:t>
            </a:r>
            <a:r>
              <a:rPr lang="en-US" altLang="en-US" b="1" dirty="0">
                <a:highlight>
                  <a:srgbClr val="FFFF00"/>
                </a:highlight>
                <a:latin typeface="Calibri" panose="020F0502020204030204" pitchFamily="34" charset="0"/>
              </a:rPr>
              <a:t> </a:t>
            </a:r>
            <a:r>
              <a:rPr lang="en-US" altLang="en-US" b="1" dirty="0" err="1">
                <a:highlight>
                  <a:srgbClr val="FFFF00"/>
                </a:highlight>
                <a:latin typeface="Calibri" panose="020F0502020204030204" pitchFamily="34" charset="0"/>
              </a:rPr>
              <a:t>src</a:t>
            </a:r>
            <a:r>
              <a:rPr lang="en-US" altLang="en-US" b="1" dirty="0">
                <a:highlight>
                  <a:srgbClr val="FFFF00"/>
                </a:highlight>
                <a:latin typeface="Calibri" panose="020F0502020204030204" pitchFamily="34" charset="0"/>
              </a:rPr>
              <a:t>="</a:t>
            </a:r>
            <a:r>
              <a:rPr lang="en-US" altLang="en-US" b="1" i="1" dirty="0" err="1">
                <a:highlight>
                  <a:srgbClr val="FFFF00"/>
                </a:highlight>
                <a:latin typeface="Calibri" panose="020F0502020204030204" pitchFamily="34" charset="0"/>
              </a:rPr>
              <a:t>url</a:t>
            </a:r>
            <a:r>
              <a:rPr lang="en-US" altLang="en-US" b="1" dirty="0">
                <a:highlight>
                  <a:srgbClr val="FFFF00"/>
                </a:highlight>
                <a:latin typeface="Calibri" panose="020F0502020204030204" pitchFamily="34" charset="0"/>
              </a:rPr>
              <a:t>" alt= "</a:t>
            </a:r>
            <a:r>
              <a:rPr lang="ro-RO" altLang="en-US" b="1" i="1" dirty="0">
                <a:highlight>
                  <a:srgbClr val="FFFF00"/>
                </a:highlight>
                <a:latin typeface="Calibri" panose="020F0502020204030204" pitchFamily="34" charset="0"/>
              </a:rPr>
              <a:t>un_</a:t>
            </a:r>
            <a:r>
              <a:rPr lang="en-US" altLang="en-US" b="1" i="1" dirty="0" err="1">
                <a:highlight>
                  <a:srgbClr val="FFFF00"/>
                </a:highlight>
                <a:latin typeface="Calibri" panose="020F0502020204030204" pitchFamily="34" charset="0"/>
              </a:rPr>
              <a:t>anumit</a:t>
            </a:r>
            <a:r>
              <a:rPr lang="ro-RO" altLang="en-US" b="1" i="1" dirty="0">
                <a:highlight>
                  <a:srgbClr val="FFFF00"/>
                </a:highlight>
                <a:latin typeface="Calibri" panose="020F0502020204030204" pitchFamily="34" charset="0"/>
              </a:rPr>
              <a:t>_</a:t>
            </a:r>
            <a:r>
              <a:rPr lang="en-US" altLang="en-US" b="1" i="1" dirty="0">
                <a:highlight>
                  <a:srgbClr val="FFFF00"/>
                </a:highlight>
                <a:latin typeface="Calibri" panose="020F0502020204030204" pitchFamily="34" charset="0"/>
              </a:rPr>
              <a:t>text</a:t>
            </a:r>
            <a:r>
              <a:rPr lang="en-US" altLang="en-US" b="1" dirty="0">
                <a:highlight>
                  <a:srgbClr val="FFFF00"/>
                </a:highlight>
                <a:latin typeface="Calibri" panose="020F0502020204030204" pitchFamily="34" charset="0"/>
              </a:rPr>
              <a:t>" /&gt;</a:t>
            </a:r>
            <a:endParaRPr lang="ro-RO" altLang="ru-RU" b="1" dirty="0">
              <a:highlight>
                <a:srgbClr val="FFFF00"/>
              </a:highlight>
              <a:latin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C3419B9A-7D93-4BB2-9AF4-BD39AABC5D0A}"/>
              </a:ext>
            </a:extLst>
          </p:cNvPr>
          <p:cNvSpPr>
            <a:spLocks noGrp="1"/>
          </p:cNvSpPr>
          <p:nvPr>
            <p:ph type="title"/>
          </p:nvPr>
        </p:nvSpPr>
        <p:spPr/>
        <p:txBody>
          <a:bodyPr/>
          <a:lstStyle/>
          <a:p>
            <a:pPr>
              <a:defRPr/>
            </a:pPr>
            <a:r>
              <a:rPr lang="ro-RO" altLang="ru-RU" dirty="0"/>
              <a:t>Exemplu inserare imagin</a:t>
            </a:r>
            <a:r>
              <a:rPr lang="en-GB" altLang="ru-RU" dirty="0" err="1"/>
              <a:t>i</a:t>
            </a:r>
            <a:endParaRPr lang="ru-RU" altLang="ru-RU" dirty="0"/>
          </a:p>
        </p:txBody>
      </p:sp>
      <p:sp>
        <p:nvSpPr>
          <p:cNvPr id="18435" name="Content Placeholder 1">
            <a:extLst>
              <a:ext uri="{FF2B5EF4-FFF2-40B4-BE49-F238E27FC236}">
                <a16:creationId xmlns:a16="http://schemas.microsoft.com/office/drawing/2014/main" id="{53BE8C79-BA00-4DD0-BF4A-03F84985CB5F}"/>
              </a:ext>
            </a:extLst>
          </p:cNvPr>
          <p:cNvSpPr>
            <a:spLocks noGrp="1" noChangeArrowheads="1"/>
          </p:cNvSpPr>
          <p:nvPr>
            <p:ph idx="1"/>
          </p:nvPr>
        </p:nvSpPr>
        <p:spPr>
          <a:xfrm>
            <a:off x="1097280" y="2011363"/>
            <a:ext cx="10249145" cy="3819166"/>
          </a:xfrm>
        </p:spPr>
        <p:txBody>
          <a:bodyPr>
            <a:normAutofit fontScale="92500" lnSpcReduction="20000"/>
          </a:bodyPr>
          <a:lstStyle/>
          <a:p>
            <a:r>
              <a:rPr lang="ro-RO" sz="2600" dirty="0">
                <a:latin typeface="Calibri" panose="020F0502020204030204" pitchFamily="34" charset="0"/>
              </a:rPr>
              <a:t>Într-un document HTML pot fi inserate imagini </a:t>
            </a:r>
            <a:r>
              <a:rPr lang="en-US" sz="2600" dirty="0">
                <a:latin typeface="Calibri" panose="020F0502020204030204" pitchFamily="34" charset="0"/>
              </a:rPr>
              <a:t>de tip </a:t>
            </a:r>
            <a:r>
              <a:rPr lang="ro-RO" sz="2600" b="1" i="1" dirty="0">
                <a:latin typeface="Calibri" panose="020F0502020204030204" pitchFamily="34" charset="0"/>
              </a:rPr>
              <a:t>.gif, .jpg (.jpeg), .png, .svg </a:t>
            </a:r>
            <a:r>
              <a:rPr lang="ro-RO" sz="2600" dirty="0">
                <a:latin typeface="Calibri" panose="020F0502020204030204" pitchFamily="34" charset="0"/>
                <a:cs typeface="Calibri" panose="020F0502020204030204" pitchFamily="34" charset="0"/>
              </a:rPr>
              <a:t>(Scalable Vector Graphic, creare imagini .svg - </a:t>
            </a:r>
            <a:r>
              <a:rPr lang="ro-RO" sz="2600" dirty="0">
                <a:latin typeface="Calibri" panose="020F0502020204030204" pitchFamily="34" charset="0"/>
                <a:cs typeface="Calibri" panose="020F0502020204030204" pitchFamily="34" charset="0"/>
                <a:hlinkClick r:id="rId2"/>
              </a:rPr>
              <a:t>https://www.w3schools.com/graphics/svg_intro.asp</a:t>
            </a:r>
            <a:r>
              <a:rPr lang="ro-RO" sz="2600" dirty="0">
                <a:latin typeface="Calibri" panose="020F0502020204030204" pitchFamily="34" charset="0"/>
                <a:cs typeface="Calibri" panose="020F0502020204030204" pitchFamily="34" charset="0"/>
              </a:rPr>
              <a:t>) </a:t>
            </a:r>
          </a:p>
          <a:p>
            <a:endParaRPr lang="en-GB" b="0" dirty="0">
              <a:solidFill>
                <a:srgbClr val="800000"/>
              </a:solidFill>
              <a:effectLst/>
              <a:latin typeface="Consolas" panose="020B0609020204030204" pitchFamily="49" charset="0"/>
            </a:endParaRPr>
          </a:p>
          <a:p>
            <a:r>
              <a:rPr lang="en-GB" b="0" dirty="0">
                <a:solidFill>
                  <a:srgbClr val="800000"/>
                </a:solidFill>
                <a:effectLst/>
                <a:latin typeface="Consolas" panose="020B0609020204030204" pitchFamily="49" charset="0"/>
              </a:rPr>
              <a:t>&lt;</a:t>
            </a:r>
            <a:r>
              <a:rPr lang="en-GB" b="0" dirty="0" err="1">
                <a:solidFill>
                  <a:srgbClr val="800000"/>
                </a:solidFill>
                <a:effectLst/>
                <a:latin typeface="Consolas" panose="020B0609020204030204" pitchFamily="49" charset="0"/>
              </a:rPr>
              <a:t>img</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src</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"../images/menta.jpg"</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alt</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"O imagine cu </a:t>
            </a:r>
            <a:r>
              <a:rPr lang="en-GB" b="0" dirty="0" err="1">
                <a:solidFill>
                  <a:srgbClr val="0000FF"/>
                </a:solidFill>
                <a:effectLst/>
                <a:latin typeface="Consolas" panose="020B0609020204030204" pitchFamily="49" charset="0"/>
              </a:rPr>
              <a:t>frunze</a:t>
            </a:r>
            <a:r>
              <a:rPr lang="en-GB" b="0" dirty="0">
                <a:solidFill>
                  <a:srgbClr val="0000FF"/>
                </a:solidFill>
                <a:effectLst/>
                <a:latin typeface="Consolas" panose="020B0609020204030204" pitchFamily="49" charset="0"/>
              </a:rPr>
              <a:t> de menta"</a:t>
            </a: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/&gt;</a:t>
            </a:r>
            <a:endParaRPr lang="en-GB" b="0" dirty="0">
              <a:solidFill>
                <a:srgbClr val="000000"/>
              </a:solidFill>
              <a:effectLst/>
              <a:latin typeface="Consolas" panose="020B0609020204030204" pitchFamily="49" charset="0"/>
            </a:endParaRPr>
          </a:p>
          <a:p>
            <a:r>
              <a:rPr lang="en-GB" b="0" dirty="0">
                <a:solidFill>
                  <a:srgbClr val="800000"/>
                </a:solidFill>
                <a:effectLst/>
                <a:latin typeface="Consolas" panose="020B0609020204030204" pitchFamily="49" charset="0"/>
              </a:rPr>
              <a:t>&lt;</a:t>
            </a:r>
            <a:r>
              <a:rPr lang="en-GB" b="0" dirty="0" err="1">
                <a:solidFill>
                  <a:srgbClr val="800000"/>
                </a:solidFill>
                <a:effectLst/>
                <a:latin typeface="Consolas" panose="020B0609020204030204" pitchFamily="49" charset="0"/>
              </a:rPr>
              <a:t>img</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src</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"../images/salvie.png"</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alt</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"O imagine cu o planta de </a:t>
            </a:r>
            <a:r>
              <a:rPr lang="en-GB" b="0" dirty="0" err="1">
                <a:solidFill>
                  <a:srgbClr val="0000FF"/>
                </a:solidFill>
                <a:effectLst/>
                <a:latin typeface="Consolas" panose="020B0609020204030204" pitchFamily="49" charset="0"/>
              </a:rPr>
              <a:t>salvie</a:t>
            </a:r>
            <a:r>
              <a:rPr lang="en-GB" b="0" dirty="0">
                <a:solidFill>
                  <a:srgbClr val="0000FF"/>
                </a:solidFill>
                <a:effectLst/>
                <a:latin typeface="Consolas" panose="020B0609020204030204" pitchFamily="49" charset="0"/>
              </a:rPr>
              <a:t>"</a:t>
            </a: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/&gt;</a:t>
            </a:r>
            <a:endParaRPr lang="en-GB" b="0" dirty="0">
              <a:solidFill>
                <a:srgbClr val="000000"/>
              </a:solidFill>
              <a:effectLst/>
              <a:latin typeface="Consolas" panose="020B0609020204030204" pitchFamily="49" charset="0"/>
            </a:endParaRPr>
          </a:p>
          <a:p>
            <a:r>
              <a:rPr lang="en-GB" b="0" dirty="0">
                <a:solidFill>
                  <a:srgbClr val="800000"/>
                </a:solidFill>
                <a:effectLst/>
                <a:latin typeface="Consolas" panose="020B0609020204030204" pitchFamily="49" charset="0"/>
              </a:rPr>
              <a:t>&lt;</a:t>
            </a:r>
            <a:r>
              <a:rPr lang="en-GB" b="0" dirty="0" err="1">
                <a:solidFill>
                  <a:srgbClr val="800000"/>
                </a:solidFill>
                <a:effectLst/>
                <a:latin typeface="Consolas" panose="020B0609020204030204" pitchFamily="49" charset="0"/>
              </a:rPr>
              <a:t>img</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src</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"../images/welcome.gif"</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alt</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"O imagine gif"</a:t>
            </a: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/&gt;</a:t>
            </a:r>
          </a:p>
          <a:p>
            <a:endParaRPr lang="en-GB" b="0" dirty="0">
              <a:solidFill>
                <a:srgbClr val="000000"/>
              </a:solidFill>
              <a:effectLst/>
              <a:latin typeface="Consolas" panose="020B0609020204030204" pitchFamily="49" charset="0"/>
            </a:endParaRPr>
          </a:p>
          <a:p>
            <a:pPr marL="0" indent="0">
              <a:buNone/>
            </a:pPr>
            <a:r>
              <a:rPr lang="en-US" altLang="en-US" sz="2400" dirty="0" err="1">
                <a:latin typeface="Calibri" panose="020F0502020204030204" pitchFamily="34" charset="0"/>
                <a:ea typeface="Calibri" panose="020F0502020204030204" pitchFamily="34" charset="0"/>
                <a:cs typeface="Calibri" panose="020F0502020204030204" pitchFamily="34" charset="0"/>
                <a:hlinkClick r:id="rId3" action="ppaction://hlinkfile"/>
              </a:rPr>
              <a:t>Rezultat</a:t>
            </a:r>
            <a:endParaRPr lang="en-US" altLang="en-US" sz="24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E1474C93-CD08-42E9-B277-27644C1C5474}"/>
              </a:ext>
            </a:extLst>
          </p:cNvPr>
          <p:cNvSpPr>
            <a:spLocks noGrp="1"/>
          </p:cNvSpPr>
          <p:nvPr>
            <p:ph type="title"/>
          </p:nvPr>
        </p:nvSpPr>
        <p:spPr/>
        <p:txBody>
          <a:bodyPr/>
          <a:lstStyle/>
          <a:p>
            <a:pPr>
              <a:defRPr/>
            </a:pPr>
            <a:r>
              <a:rPr lang="ro-RO" altLang="ru-RU" dirty="0"/>
              <a:t>Alte atribute de bază ale elementului IMG</a:t>
            </a:r>
            <a:endParaRPr lang="ru-RU" altLang="ru-RU" dirty="0"/>
          </a:p>
        </p:txBody>
      </p:sp>
      <p:sp>
        <p:nvSpPr>
          <p:cNvPr id="21507" name="Content Placeholder 2">
            <a:extLst>
              <a:ext uri="{FF2B5EF4-FFF2-40B4-BE49-F238E27FC236}">
                <a16:creationId xmlns:a16="http://schemas.microsoft.com/office/drawing/2014/main" id="{025F8E86-2F4B-4024-BCB3-BE228F22C521}"/>
              </a:ext>
            </a:extLst>
          </p:cNvPr>
          <p:cNvSpPr>
            <a:spLocks noGrp="1" noChangeArrowheads="1"/>
          </p:cNvSpPr>
          <p:nvPr>
            <p:ph sz="quarter" idx="1"/>
          </p:nvPr>
        </p:nvSpPr>
        <p:spPr>
          <a:xfrm>
            <a:off x="786581" y="1981200"/>
            <a:ext cx="10618837" cy="4350774"/>
          </a:xfrm>
        </p:spPr>
        <p:txBody>
          <a:bodyPr>
            <a:normAutofit fontScale="92500" lnSpcReduction="10000"/>
          </a:bodyPr>
          <a:lstStyle/>
          <a:p>
            <a:r>
              <a:rPr lang="ro-RO" altLang="ru-RU" sz="2800" dirty="0">
                <a:latin typeface="Calibri" panose="020F0502020204030204" pitchFamily="34" charset="0"/>
              </a:rPr>
              <a:t>La inserarea imaginilor se recomandă specificarea dimensiunilor imaginii – înălţimea şi lăţimea</a:t>
            </a:r>
          </a:p>
          <a:p>
            <a:pPr lvl="1"/>
            <a:r>
              <a:rPr lang="ro-RO" altLang="ru-RU" sz="2500" dirty="0">
                <a:latin typeface="Calibri" panose="020F0502020204030204" pitchFamily="34" charset="0"/>
              </a:rPr>
              <a:t>În cazul în care nu se specifică dimensiunile imaginii</a:t>
            </a:r>
            <a:r>
              <a:rPr lang="en-GB" altLang="ru-RU" sz="2500" dirty="0">
                <a:latin typeface="Calibri" panose="020F0502020204030204" pitchFamily="34" charset="0"/>
              </a:rPr>
              <a:t>,</a:t>
            </a:r>
            <a:r>
              <a:rPr lang="ro-RO" altLang="ru-RU" sz="2500" dirty="0">
                <a:latin typeface="Calibri" panose="020F0502020204030204" pitchFamily="34" charset="0"/>
              </a:rPr>
              <a:t> pagina va clipi în timpul încărcării</a:t>
            </a:r>
          </a:p>
          <a:p>
            <a:pPr lvl="1"/>
            <a:r>
              <a:rPr lang="ro-RO" altLang="ru-RU" sz="2500" dirty="0">
                <a:latin typeface="Calibri" panose="020F0502020204030204" pitchFamily="34" charset="0"/>
              </a:rPr>
              <a:t>Nu se recomandă inserarea</a:t>
            </a:r>
            <a:r>
              <a:rPr lang="en-US" altLang="ru-RU" sz="2500" dirty="0">
                <a:latin typeface="Calibri" panose="020F0502020204030204" pitchFamily="34" charset="0"/>
              </a:rPr>
              <a:t> </a:t>
            </a:r>
            <a:r>
              <a:rPr lang="en-US" altLang="ru-RU" sz="2500" dirty="0" err="1">
                <a:latin typeface="Calibri" panose="020F0502020204030204" pitchFamily="34" charset="0"/>
              </a:rPr>
              <a:t>multor</a:t>
            </a:r>
            <a:r>
              <a:rPr lang="ro-RO" altLang="ru-RU" sz="2500" dirty="0">
                <a:latin typeface="Calibri" panose="020F0502020204030204" pitchFamily="34" charset="0"/>
              </a:rPr>
              <a:t> imagini mari în paginile web – pagina se va încărca foarte încet</a:t>
            </a:r>
          </a:p>
          <a:p>
            <a:pPr eaLnBrk="1" hangingPunct="1"/>
            <a:r>
              <a:rPr lang="ro-RO" altLang="ru-RU" sz="2800" dirty="0">
                <a:latin typeface="Calibri" panose="020F0502020204030204" pitchFamily="34" charset="0"/>
              </a:rPr>
              <a:t>Pentru a stabili înălţimea şi lăţimea unei imagini sunt folosite atributele ”</a:t>
            </a:r>
            <a:r>
              <a:rPr lang="ro-RO" altLang="ru-RU" sz="2800" b="1" i="1" dirty="0">
                <a:latin typeface="Calibri" panose="020F0502020204030204" pitchFamily="34" charset="0"/>
              </a:rPr>
              <a:t>height”</a:t>
            </a:r>
            <a:r>
              <a:rPr lang="ro-RO" altLang="ru-RU" sz="2800" dirty="0">
                <a:latin typeface="Calibri" panose="020F0502020204030204" pitchFamily="34" charset="0"/>
              </a:rPr>
              <a:t> şi ”</a:t>
            </a:r>
            <a:r>
              <a:rPr lang="ro-RO" altLang="ru-RU" sz="2800" b="1" i="1" dirty="0">
                <a:latin typeface="Calibri" panose="020F0502020204030204" pitchFamily="34" charset="0"/>
              </a:rPr>
              <a:t>width” </a:t>
            </a:r>
            <a:r>
              <a:rPr lang="ro-RO" altLang="ru-RU" sz="2800" dirty="0">
                <a:latin typeface="Calibri" panose="020F0502020204030204" pitchFamily="34" charset="0"/>
              </a:rPr>
              <a:t>– dimensiunile sunt specificate în pixeli</a:t>
            </a:r>
          </a:p>
          <a:p>
            <a:pPr eaLnBrk="1" hangingPunct="1"/>
            <a:r>
              <a:rPr lang="ro-RO" altLang="ru-RU" sz="2800" dirty="0">
                <a:latin typeface="Calibri" panose="020F0502020204030204" pitchFamily="34" charset="0"/>
              </a:rPr>
              <a:t>Aceste două atribute sunt suportate de toate browsere-le web cunoscute</a:t>
            </a:r>
            <a:r>
              <a:rPr lang="en-US" altLang="ru-RU" sz="2800" dirty="0">
                <a:latin typeface="Calibri" panose="020F0502020204030204" pitchFamily="34" charset="0"/>
              </a:rPr>
              <a:t>, </a:t>
            </a:r>
            <a:r>
              <a:rPr lang="en-US" altLang="ru-RU" sz="2800" dirty="0" err="1">
                <a:latin typeface="Calibri" panose="020F0502020204030204" pitchFamily="34" charset="0"/>
              </a:rPr>
              <a:t>dar</a:t>
            </a:r>
            <a:r>
              <a:rPr lang="ro-RO" altLang="ru-RU" sz="2800" dirty="0">
                <a:latin typeface="Calibri" panose="020F0502020204030204" pitchFamily="34" charset="0"/>
              </a:rPr>
              <a:t> şi de HTML5</a:t>
            </a:r>
            <a:r>
              <a:rPr lang="en-GB" altLang="ru-RU" sz="2800" dirty="0">
                <a:latin typeface="Calibri" panose="020F0502020204030204" pitchFamily="34" charset="0"/>
              </a:rPr>
              <a:t>, </a:t>
            </a:r>
            <a:r>
              <a:rPr lang="ro-RO" altLang="ru-RU" sz="2800" dirty="0">
                <a:latin typeface="Calibri" panose="020F0502020204030204" pitchFamily="34" charset="0"/>
              </a:rPr>
              <a:t>însă recomandarea este de a utiliza stilurile pentru specificarea dimensiunilor imaginilor</a:t>
            </a:r>
            <a:endParaRPr lang="ru-RU" altLang="ru-RU"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1DB91242-8115-4819-8DFB-8F6A3021E4A7}"/>
              </a:ext>
            </a:extLst>
          </p:cNvPr>
          <p:cNvSpPr>
            <a:spLocks noGrp="1"/>
          </p:cNvSpPr>
          <p:nvPr>
            <p:ph type="title"/>
          </p:nvPr>
        </p:nvSpPr>
        <p:spPr>
          <a:xfrm>
            <a:off x="796413" y="547687"/>
            <a:ext cx="10314039" cy="1231951"/>
          </a:xfrm>
        </p:spPr>
        <p:txBody>
          <a:bodyPr>
            <a:normAutofit fontScale="90000"/>
          </a:bodyPr>
          <a:lstStyle/>
          <a:p>
            <a:pPr>
              <a:defRPr/>
            </a:pPr>
            <a:r>
              <a:rPr lang="en-US" altLang="ru-RU" b="1" dirty="0"/>
              <a:t>Ne</a:t>
            </a:r>
            <a:r>
              <a:rPr lang="ru-RU" altLang="ru-RU" b="1" dirty="0"/>
              <a:t> </a:t>
            </a:r>
            <a:r>
              <a:rPr lang="en-US" altLang="ru-RU" b="1" dirty="0" err="1"/>
              <a:t>specificarea</a:t>
            </a:r>
            <a:r>
              <a:rPr lang="en-US" altLang="ru-RU" b="1" dirty="0"/>
              <a:t> </a:t>
            </a:r>
            <a:r>
              <a:rPr lang="en-US" altLang="ru-RU" b="1" dirty="0" err="1"/>
              <a:t>loca</a:t>
            </a:r>
            <a:r>
              <a:rPr lang="ro-MD" altLang="ru-RU" b="1" dirty="0"/>
              <a:t>ției imaginii sau specificarea incorectă</a:t>
            </a:r>
            <a:endParaRPr lang="ru-RU" altLang="ru-RU" b="1" dirty="0"/>
          </a:p>
        </p:txBody>
      </p:sp>
      <p:sp>
        <p:nvSpPr>
          <p:cNvPr id="23555" name="Content Placeholder 2">
            <a:extLst>
              <a:ext uri="{FF2B5EF4-FFF2-40B4-BE49-F238E27FC236}">
                <a16:creationId xmlns:a16="http://schemas.microsoft.com/office/drawing/2014/main" id="{152F60CE-AAB8-495A-B4B3-FBDD997DDEDE}"/>
              </a:ext>
            </a:extLst>
          </p:cNvPr>
          <p:cNvSpPr>
            <a:spLocks noGrp="1" noChangeArrowheads="1"/>
          </p:cNvSpPr>
          <p:nvPr>
            <p:ph sz="quarter" idx="1"/>
          </p:nvPr>
        </p:nvSpPr>
        <p:spPr>
          <a:xfrm>
            <a:off x="599769" y="1927226"/>
            <a:ext cx="10874476" cy="2149475"/>
          </a:xfrm>
        </p:spPr>
        <p:txBody>
          <a:bodyPr>
            <a:normAutofit/>
          </a:bodyPr>
          <a:lstStyle/>
          <a:p>
            <a:r>
              <a:rPr lang="ro-RO" altLang="en-US" sz="2200" dirty="0">
                <a:latin typeface="Calibri" panose="020F0502020204030204" pitchFamily="34" charset="0"/>
              </a:rPr>
              <a:t>Atunci când nu este specificată explicit locaţia unei imagini, browserul o va căuta în aceeaşi mapă cu fişierul </a:t>
            </a:r>
            <a:r>
              <a:rPr lang="ro-RO" altLang="en-US" sz="2200" i="1" dirty="0">
                <a:latin typeface="Calibri" panose="020F0502020204030204" pitchFamily="34" charset="0"/>
              </a:rPr>
              <a:t>.html </a:t>
            </a:r>
            <a:r>
              <a:rPr lang="ro-RO" altLang="en-US" sz="2200" dirty="0">
                <a:latin typeface="Calibri" panose="020F0502020204030204" pitchFamily="34" charset="0"/>
              </a:rPr>
              <a:t>– </a:t>
            </a:r>
            <a:r>
              <a:rPr lang="ro-MD" altLang="en-US" sz="2200" dirty="0">
                <a:latin typeface="Calibri" panose="020F0502020204030204" pitchFamily="34" charset="0"/>
              </a:rPr>
              <a:t>adică se spune că </a:t>
            </a:r>
            <a:r>
              <a:rPr lang="ro-MD" altLang="en-US" sz="2200" b="1" dirty="0">
                <a:latin typeface="Calibri" panose="020F0502020204030204" pitchFamily="34" charset="0"/>
              </a:rPr>
              <a:t>folosim o </a:t>
            </a:r>
            <a:r>
              <a:rPr lang="ro-RO" altLang="en-US" sz="2200" b="1" dirty="0">
                <a:latin typeface="Calibri" panose="020F0502020204030204" pitchFamily="34" charset="0"/>
              </a:rPr>
              <a:t>adresă relativă</a:t>
            </a:r>
          </a:p>
          <a:p>
            <a:pPr>
              <a:buFont typeface="Wingdings 3" panose="05040102010807070707" pitchFamily="18" charset="2"/>
              <a:buNone/>
            </a:pPr>
            <a:r>
              <a:rPr lang="ro-RO" altLang="en-US" sz="2200" dirty="0">
                <a:latin typeface="Calibri" panose="020F0502020204030204" pitchFamily="34" charset="0"/>
              </a:rPr>
              <a:t>Exemplu:</a:t>
            </a:r>
          </a:p>
          <a:p>
            <a:pPr>
              <a:buFont typeface="Wingdings 3" panose="05040102010807070707" pitchFamily="18" charset="2"/>
              <a:buNone/>
            </a:pPr>
            <a:r>
              <a:rPr lang="en-US" altLang="en-US" sz="2200" dirty="0">
                <a:latin typeface="Calibri" panose="020F0502020204030204" pitchFamily="34" charset="0"/>
              </a:rPr>
              <a:t>&lt;</a:t>
            </a:r>
            <a:r>
              <a:rPr lang="en-US" altLang="en-US" sz="2200" dirty="0" err="1">
                <a:latin typeface="Calibri" panose="020F0502020204030204" pitchFamily="34" charset="0"/>
              </a:rPr>
              <a:t>img</a:t>
            </a:r>
            <a:r>
              <a:rPr lang="en-US" altLang="en-US" sz="2200" dirty="0">
                <a:latin typeface="Calibri" panose="020F0502020204030204" pitchFamily="34" charset="0"/>
              </a:rPr>
              <a:t> </a:t>
            </a:r>
            <a:r>
              <a:rPr lang="en-US" altLang="en-US" sz="2200" b="1" dirty="0" err="1">
                <a:latin typeface="Calibri" panose="020F0502020204030204" pitchFamily="34" charset="0"/>
              </a:rPr>
              <a:t>src</a:t>
            </a:r>
            <a:r>
              <a:rPr lang="en-US" altLang="en-US" sz="2200" b="1" dirty="0">
                <a:latin typeface="Calibri" panose="020F0502020204030204" pitchFamily="34" charset="0"/>
              </a:rPr>
              <a:t>="</a:t>
            </a:r>
            <a:r>
              <a:rPr lang="ro-MD" altLang="en-US" sz="2200" b="1" dirty="0">
                <a:latin typeface="Calibri" panose="020F0502020204030204" pitchFamily="34" charset="0"/>
              </a:rPr>
              <a:t>room</a:t>
            </a:r>
            <a:r>
              <a:rPr lang="en-US" altLang="en-US" sz="2200" b="1" dirty="0">
                <a:latin typeface="Calibri" panose="020F0502020204030204" pitchFamily="34" charset="0"/>
              </a:rPr>
              <a:t>.jpg" </a:t>
            </a:r>
            <a:r>
              <a:rPr lang="en-US" altLang="en-US" sz="2200" dirty="0">
                <a:highlight>
                  <a:srgbClr val="FFFF00"/>
                </a:highlight>
                <a:latin typeface="Calibri" panose="020F0502020204030204" pitchFamily="34" charset="0"/>
              </a:rPr>
              <a:t>alt="O imagine </a:t>
            </a:r>
            <a:r>
              <a:rPr lang="en-US" altLang="en-US" sz="2200" dirty="0" err="1">
                <a:highlight>
                  <a:srgbClr val="FFFF00"/>
                </a:highlight>
                <a:latin typeface="Calibri" panose="020F0502020204030204" pitchFamily="34" charset="0"/>
              </a:rPr>
              <a:t>frumoasa</a:t>
            </a:r>
            <a:r>
              <a:rPr lang="en-US" altLang="en-US" sz="2200" dirty="0">
                <a:highlight>
                  <a:srgbClr val="FFFF00"/>
                </a:highlight>
                <a:latin typeface="Calibri" panose="020F0502020204030204" pitchFamily="34" charset="0"/>
              </a:rPr>
              <a:t>" </a:t>
            </a:r>
            <a:r>
              <a:rPr lang="en-US" altLang="en-US" sz="2200" dirty="0">
                <a:latin typeface="Calibri" panose="020F0502020204030204" pitchFamily="34" charset="0"/>
              </a:rPr>
              <a:t>height="300" width="400" /&gt;</a:t>
            </a:r>
            <a:endParaRPr lang="ru-RU" altLang="en-US" sz="2200" dirty="0"/>
          </a:p>
        </p:txBody>
      </p:sp>
      <p:sp>
        <p:nvSpPr>
          <p:cNvPr id="23556" name="TextBox 3">
            <a:extLst>
              <a:ext uri="{FF2B5EF4-FFF2-40B4-BE49-F238E27FC236}">
                <a16:creationId xmlns:a16="http://schemas.microsoft.com/office/drawing/2014/main" id="{C3029F32-69B3-4F13-9026-BB3FA9D78FB6}"/>
              </a:ext>
            </a:extLst>
          </p:cNvPr>
          <p:cNvSpPr txBox="1">
            <a:spLocks noChangeArrowheads="1"/>
          </p:cNvSpPr>
          <p:nvPr/>
        </p:nvSpPr>
        <p:spPr bwMode="auto">
          <a:xfrm>
            <a:off x="1919595" y="4392613"/>
            <a:ext cx="40338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ro-RO" altLang="ru-RU" dirty="0">
                <a:latin typeface="Calibri" panose="020F0502020204030204" pitchFamily="34" charset="0"/>
              </a:rPr>
              <a:t>În cazul în care browserul nu găseşte imaginea specificată se va afişa o astfel de iconiţă:</a:t>
            </a:r>
            <a:endParaRPr lang="ru-RU" altLang="ru-RU" dirty="0">
              <a:latin typeface="Calibri" panose="020F0502020204030204" pitchFamily="34" charset="0"/>
            </a:endParaRPr>
          </a:p>
        </p:txBody>
      </p:sp>
      <p:pic>
        <p:nvPicPr>
          <p:cNvPr id="23557" name="Picture 3">
            <a:extLst>
              <a:ext uri="{FF2B5EF4-FFF2-40B4-BE49-F238E27FC236}">
                <a16:creationId xmlns:a16="http://schemas.microsoft.com/office/drawing/2014/main" id="{4603700A-B92E-4B47-866D-4EA49ACBFD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2633" y="4525962"/>
            <a:ext cx="2232025" cy="65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804FF-BA68-43D4-B0A1-6970104210A0}"/>
              </a:ext>
            </a:extLst>
          </p:cNvPr>
          <p:cNvSpPr>
            <a:spLocks noGrp="1"/>
          </p:cNvSpPr>
          <p:nvPr>
            <p:ph type="title"/>
          </p:nvPr>
        </p:nvSpPr>
        <p:spPr>
          <a:xfrm>
            <a:off x="688258" y="263529"/>
            <a:ext cx="10058400" cy="1450757"/>
          </a:xfrm>
        </p:spPr>
        <p:txBody>
          <a:bodyPr/>
          <a:lstStyle/>
          <a:p>
            <a:r>
              <a:rPr lang="ro-RO" b="1" dirty="0"/>
              <a:t>Conținutul temei</a:t>
            </a:r>
            <a:endParaRPr lang="en-GB" b="1" dirty="0"/>
          </a:p>
        </p:txBody>
      </p:sp>
      <p:sp>
        <p:nvSpPr>
          <p:cNvPr id="3" name="Content Placeholder 2">
            <a:extLst>
              <a:ext uri="{FF2B5EF4-FFF2-40B4-BE49-F238E27FC236}">
                <a16:creationId xmlns:a16="http://schemas.microsoft.com/office/drawing/2014/main" id="{C6BB8D99-C616-4748-B38F-C0B7512A2299}"/>
              </a:ext>
            </a:extLst>
          </p:cNvPr>
          <p:cNvSpPr>
            <a:spLocks noGrp="1"/>
          </p:cNvSpPr>
          <p:nvPr>
            <p:ph idx="1"/>
          </p:nvPr>
        </p:nvSpPr>
        <p:spPr>
          <a:xfrm>
            <a:off x="619432" y="1967435"/>
            <a:ext cx="10884310" cy="3901657"/>
          </a:xfrm>
        </p:spPr>
        <p:txBody>
          <a:bodyPr>
            <a:noAutofit/>
          </a:bodyPr>
          <a:lstStyle/>
          <a:p>
            <a:r>
              <a:rPr lang="ro-MD" sz="2400" dirty="0">
                <a:effectLst/>
                <a:latin typeface="Calibri" panose="020F0502020204030204" pitchFamily="34" charset="0"/>
                <a:ea typeface="Calibri" panose="020F0502020204030204" pitchFamily="34" charset="0"/>
                <a:cs typeface="Calibri" panose="020F0502020204030204" pitchFamily="34" charset="0"/>
              </a:rPr>
              <a:t>- </a:t>
            </a:r>
            <a:r>
              <a:rPr lang="en-GB" sz="2400" dirty="0" err="1">
                <a:effectLst/>
                <a:latin typeface="Calibri" panose="020F0502020204030204" pitchFamily="34" charset="0"/>
                <a:ea typeface="Calibri" panose="020F0502020204030204" pitchFamily="34" charset="0"/>
                <a:cs typeface="Calibri" panose="020F0502020204030204" pitchFamily="34" charset="0"/>
              </a:rPr>
              <a:t>Structura</a:t>
            </a:r>
            <a:r>
              <a:rPr lang="en-GB" sz="2400" dirty="0">
                <a:effectLst/>
                <a:latin typeface="Calibri" panose="020F0502020204030204" pitchFamily="34" charset="0"/>
                <a:ea typeface="Calibri" panose="020F0502020204030204" pitchFamily="34" charset="0"/>
                <a:cs typeface="Calibri" panose="020F0502020204030204" pitchFamily="34" charset="0"/>
              </a:rPr>
              <a:t> de </a:t>
            </a:r>
            <a:r>
              <a:rPr lang="en-GB" sz="2400" dirty="0" err="1">
                <a:effectLst/>
                <a:latin typeface="Calibri" panose="020F0502020204030204" pitchFamily="34" charset="0"/>
                <a:ea typeface="Calibri" panose="020F0502020204030204" pitchFamily="34" charset="0"/>
                <a:cs typeface="Calibri" panose="020F0502020204030204" pitchFamily="34" charset="0"/>
              </a:rPr>
              <a:t>baz</a:t>
            </a:r>
            <a:r>
              <a:rPr lang="ro-RO" sz="2400" dirty="0">
                <a:latin typeface="Calibri" panose="020F0502020204030204" pitchFamily="34" charset="0"/>
                <a:ea typeface="Calibri" panose="020F0502020204030204" pitchFamily="34" charset="0"/>
                <a:cs typeface="Calibri" panose="020F0502020204030204" pitchFamily="34" charset="0"/>
              </a:rPr>
              <a:t>ă a unei pagini web</a:t>
            </a:r>
            <a:endParaRPr lang="en-GB" sz="2400" dirty="0">
              <a:effectLst/>
              <a:latin typeface="Calibri" panose="020F0502020204030204" pitchFamily="34" charset="0"/>
              <a:ea typeface="Calibri" panose="020F0502020204030204" pitchFamily="34" charset="0"/>
              <a:cs typeface="Calibri" panose="020F0502020204030204" pitchFamily="34" charset="0"/>
            </a:endParaRPr>
          </a:p>
          <a:p>
            <a:r>
              <a:rPr lang="ro-MD" sz="2400" dirty="0">
                <a:effectLst/>
                <a:latin typeface="Calibri" panose="020F0502020204030204" pitchFamily="34" charset="0"/>
                <a:ea typeface="Calibri" panose="020F0502020204030204" pitchFamily="34" charset="0"/>
                <a:cs typeface="Calibri" panose="020F0502020204030204" pitchFamily="34" charset="0"/>
              </a:rPr>
              <a:t>- Imagini și referințe în HTML</a:t>
            </a:r>
            <a:r>
              <a:rPr lang="en-GB" sz="2400" dirty="0">
                <a:effectLst/>
                <a:latin typeface="Calibri" panose="020F0502020204030204" pitchFamily="34" charset="0"/>
                <a:ea typeface="Calibri" panose="020F0502020204030204" pitchFamily="34" charset="0"/>
                <a:cs typeface="Calibri" panose="020F0502020204030204" pitchFamily="34" charset="0"/>
              </a:rPr>
              <a:t>. </a:t>
            </a:r>
            <a:r>
              <a:rPr lang="ro-MD" sz="2400" dirty="0">
                <a:latin typeface="Calibri" panose="020F0502020204030204" pitchFamily="34" charset="0"/>
                <a:ea typeface="Calibri" panose="020F0502020204030204" pitchFamily="34" charset="0"/>
                <a:cs typeface="Calibri" panose="020F0502020204030204" pitchFamily="34" charset="0"/>
              </a:rPr>
              <a:t>- </a:t>
            </a:r>
            <a:r>
              <a:rPr lang="ro-MD" sz="2400" dirty="0">
                <a:effectLst/>
                <a:latin typeface="Calibri" panose="020F0502020204030204" pitchFamily="34" charset="0"/>
                <a:ea typeface="Calibri" panose="020F0502020204030204" pitchFamily="34" charset="0"/>
                <a:cs typeface="Calibri" panose="020F0502020204030204" pitchFamily="34" charset="0"/>
              </a:rPr>
              <a:t>Imagini-referințe</a:t>
            </a:r>
          </a:p>
          <a:p>
            <a:r>
              <a:rPr lang="ro-MD" sz="2400" dirty="0">
                <a:latin typeface="Calibri" panose="020F0502020204030204" pitchFamily="34" charset="0"/>
                <a:ea typeface="Calibri" panose="020F0502020204030204" pitchFamily="34" charset="0"/>
                <a:cs typeface="Calibri" panose="020F0502020204030204" pitchFamily="34" charset="0"/>
              </a:rPr>
              <a:t>- </a:t>
            </a:r>
            <a:r>
              <a:rPr lang="ro-MD" sz="2400" dirty="0">
                <a:effectLst/>
                <a:latin typeface="Calibri" panose="020F0502020204030204" pitchFamily="34" charset="0"/>
                <a:ea typeface="Calibri" panose="020F0502020204030204" pitchFamily="34" charset="0"/>
                <a:cs typeface="Calibri" panose="020F0502020204030204" pitchFamily="34" charset="0"/>
              </a:rPr>
              <a:t>Tipuri de referințe în </a:t>
            </a:r>
            <a:r>
              <a:rPr lang="ro-MD" sz="2400" i="1" dirty="0">
                <a:effectLst/>
                <a:latin typeface="Calibri" panose="020F0502020204030204" pitchFamily="34" charset="0"/>
                <a:ea typeface="Calibri" panose="020F0502020204030204" pitchFamily="34" charset="0"/>
                <a:cs typeface="Calibri" panose="020F0502020204030204" pitchFamily="34" charset="0"/>
              </a:rPr>
              <a:t>HTML</a:t>
            </a:r>
            <a:r>
              <a:rPr lang="ro-MD" sz="2400" dirty="0">
                <a:effectLst/>
                <a:latin typeface="Calibri" panose="020F0502020204030204" pitchFamily="34" charset="0"/>
                <a:ea typeface="Calibri" panose="020F0502020204030204" pitchFamily="34" charset="0"/>
                <a:cs typeface="Calibri" panose="020F0502020204030204" pitchFamily="34" charset="0"/>
              </a:rPr>
              <a:t>: interne, relative, absolute, email, tel etc. </a:t>
            </a:r>
          </a:p>
          <a:p>
            <a:r>
              <a:rPr lang="ro-MD" sz="2400" dirty="0">
                <a:latin typeface="Calibri" panose="020F0502020204030204" pitchFamily="34" charset="0"/>
                <a:ea typeface="Calibri" panose="020F0502020204030204" pitchFamily="34" charset="0"/>
                <a:cs typeface="Calibri" panose="020F0502020204030204" pitchFamily="34" charset="0"/>
              </a:rPr>
              <a:t>- </a:t>
            </a:r>
            <a:r>
              <a:rPr lang="ro-MD" sz="2400" dirty="0">
                <a:effectLst/>
                <a:latin typeface="Calibri" panose="020F0502020204030204" pitchFamily="34" charset="0"/>
                <a:ea typeface="Calibri" panose="020F0502020204030204" pitchFamily="34" charset="0"/>
                <a:cs typeface="Calibri" panose="020F0502020204030204" pitchFamily="34" charset="0"/>
              </a:rPr>
              <a:t>Rolul meniului într-un site web</a:t>
            </a:r>
          </a:p>
          <a:p>
            <a:r>
              <a:rPr lang="ro-MD" sz="2400" dirty="0">
                <a:latin typeface="Calibri" panose="020F0502020204030204" pitchFamily="34" charset="0"/>
                <a:ea typeface="Calibri" panose="020F0502020204030204" pitchFamily="34" charset="0"/>
                <a:cs typeface="Calibri" panose="020F0502020204030204" pitchFamily="34" charset="0"/>
              </a:rPr>
              <a:t>- </a:t>
            </a:r>
            <a:r>
              <a:rPr lang="ro-MD" sz="2400" dirty="0">
                <a:effectLst/>
                <a:latin typeface="Calibri" panose="020F0502020204030204" pitchFamily="34" charset="0"/>
                <a:ea typeface="Calibri" panose="020F0502020204030204" pitchFamily="34" charset="0"/>
                <a:cs typeface="Calibri" panose="020F0502020204030204" pitchFamily="34" charset="0"/>
              </a:rPr>
              <a:t>Principiul </a:t>
            </a:r>
            <a:r>
              <a:rPr lang="ro-MD" sz="2400" i="1" dirty="0">
                <a:effectLst/>
                <a:latin typeface="Calibri" panose="020F0502020204030204" pitchFamily="34" charset="0"/>
                <a:ea typeface="Calibri" panose="020F0502020204030204" pitchFamily="34" charset="0"/>
                <a:cs typeface="Calibri" panose="020F0502020204030204" pitchFamily="34" charset="0"/>
              </a:rPr>
              <a:t>Box-Model</a:t>
            </a:r>
            <a:r>
              <a:rPr lang="ro-MD" sz="2400" dirty="0">
                <a:effectLst/>
                <a:latin typeface="Calibri" panose="020F0502020204030204" pitchFamily="34" charset="0"/>
                <a:ea typeface="Calibri" panose="020F0502020204030204" pitchFamily="34" charset="0"/>
                <a:cs typeface="Calibri" panose="020F0502020204030204" pitchFamily="34" charset="0"/>
              </a:rPr>
              <a:t> în CSS și rolul proprietății </a:t>
            </a:r>
            <a:r>
              <a:rPr lang="ro-MD" sz="2400" i="1" dirty="0">
                <a:effectLst/>
                <a:latin typeface="Calibri" panose="020F0502020204030204" pitchFamily="34" charset="0"/>
                <a:ea typeface="Calibri" panose="020F0502020204030204" pitchFamily="34" charset="0"/>
                <a:cs typeface="Calibri" panose="020F0502020204030204" pitchFamily="34" charset="0"/>
              </a:rPr>
              <a:t>box-sizing</a:t>
            </a:r>
            <a:endParaRPr lang="en-GB" sz="2400" i="1" dirty="0">
              <a:latin typeface="Calibri" panose="020F0502020204030204" pitchFamily="34" charset="0"/>
              <a:ea typeface="Calibri" panose="020F0502020204030204" pitchFamily="34" charset="0"/>
              <a:cs typeface="Calibri" panose="020F0502020204030204" pitchFamily="34" charset="0"/>
            </a:endParaRPr>
          </a:p>
          <a:p>
            <a:r>
              <a:rPr lang="en-GB" sz="2400" i="1" dirty="0">
                <a:latin typeface="Calibri" panose="020F0502020204030204" pitchFamily="34" charset="0"/>
                <a:ea typeface="Calibri" panose="020F0502020204030204" pitchFamily="34" charset="0"/>
                <a:cs typeface="Calibri" panose="020F0502020204030204" pitchFamily="34" charset="0"/>
              </a:rPr>
              <a:t>- </a:t>
            </a:r>
            <a:r>
              <a:rPr lang="ro-MD" sz="2400" dirty="0">
                <a:latin typeface="Calibri" panose="020F0502020204030204" pitchFamily="34" charset="0"/>
                <a:ea typeface="Calibri" panose="020F0502020204030204" pitchFamily="34" charset="0"/>
                <a:cs typeface="Calibri" panose="020F0502020204030204" pitchFamily="34" charset="0"/>
              </a:rPr>
              <a:t>Selectori de tip ”class” și ”id”.</a:t>
            </a:r>
            <a:endParaRPr lang="en-GB" sz="2400" dirty="0">
              <a:effectLst/>
              <a:latin typeface="Calibri" panose="020F0502020204030204" pitchFamily="34" charset="0"/>
              <a:ea typeface="Calibri" panose="020F0502020204030204" pitchFamily="34" charset="0"/>
              <a:cs typeface="Calibri" panose="020F0502020204030204" pitchFamily="34" charset="0"/>
            </a:endParaRPr>
          </a:p>
          <a:p>
            <a:r>
              <a:rPr lang="en-GB" sz="2400" dirty="0">
                <a:effectLst/>
                <a:latin typeface="Calibri" panose="020F0502020204030204" pitchFamily="34" charset="0"/>
                <a:ea typeface="Calibri" panose="020F0502020204030204" pitchFamily="34" charset="0"/>
                <a:cs typeface="Calibri" panose="020F0502020204030204" pitchFamily="34" charset="0"/>
              </a:rPr>
              <a:t>- </a:t>
            </a:r>
            <a:r>
              <a:rPr lang="ro-MD" sz="2400" dirty="0">
                <a:effectLst/>
                <a:latin typeface="Calibri" panose="020F0502020204030204" pitchFamily="34" charset="0"/>
                <a:ea typeface="Calibri" panose="020F0502020204030204" pitchFamily="34" charset="0"/>
                <a:cs typeface="Calibri" panose="020F0502020204030204" pitchFamily="34" charset="0"/>
              </a:rPr>
              <a:t>Stilizarea imaginilor și ale referințelor. Pseudoclase și pseudoelemente în </a:t>
            </a:r>
            <a:r>
              <a:rPr lang="ro-MD" sz="2400" i="1" dirty="0">
                <a:effectLst/>
                <a:latin typeface="Calibri" panose="020F0502020204030204" pitchFamily="34" charset="0"/>
                <a:ea typeface="Calibri" panose="020F0502020204030204" pitchFamily="34" charset="0"/>
                <a:cs typeface="Calibri" panose="020F0502020204030204" pitchFamily="34" charset="0"/>
              </a:rPr>
              <a:t>CSS</a:t>
            </a:r>
            <a:endParaRPr lang="ro-MD" sz="24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6146" name="Picture 2" descr="7,634 Lesson Plan Stock Photos - Free &amp; Royalty-Free Stock ...">
            <a:extLst>
              <a:ext uri="{FF2B5EF4-FFF2-40B4-BE49-F238E27FC236}">
                <a16:creationId xmlns:a16="http://schemas.microsoft.com/office/drawing/2014/main" id="{93B98097-B457-4F8E-837D-098382FC8B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0387" y="646441"/>
            <a:ext cx="3613355" cy="2411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4156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AF7A41BD-5DED-4B71-B0B4-683FCCCF9712}"/>
              </a:ext>
            </a:extLst>
          </p:cNvPr>
          <p:cNvSpPr>
            <a:spLocks noGrp="1"/>
          </p:cNvSpPr>
          <p:nvPr>
            <p:ph type="title"/>
          </p:nvPr>
        </p:nvSpPr>
        <p:spPr>
          <a:xfrm>
            <a:off x="875071" y="381000"/>
            <a:ext cx="10058400" cy="1450757"/>
          </a:xfrm>
        </p:spPr>
        <p:txBody>
          <a:bodyPr/>
          <a:lstStyle/>
          <a:p>
            <a:pPr>
              <a:defRPr/>
            </a:pPr>
            <a:r>
              <a:rPr lang="ro-RO" altLang="ru-RU" dirty="0"/>
              <a:t>Inserarea imaginilor de la diverse locaţii</a:t>
            </a:r>
            <a:endParaRPr lang="ru-RU" altLang="ru-RU" dirty="0"/>
          </a:p>
        </p:txBody>
      </p:sp>
      <p:sp>
        <p:nvSpPr>
          <p:cNvPr id="21507" name="Content Placeholder 2">
            <a:extLst>
              <a:ext uri="{FF2B5EF4-FFF2-40B4-BE49-F238E27FC236}">
                <a16:creationId xmlns:a16="http://schemas.microsoft.com/office/drawing/2014/main" id="{A504584C-5157-4612-A9DC-DCC8E716C46D}"/>
              </a:ext>
            </a:extLst>
          </p:cNvPr>
          <p:cNvSpPr>
            <a:spLocks noGrp="1"/>
          </p:cNvSpPr>
          <p:nvPr>
            <p:ph sz="quarter" idx="1"/>
          </p:nvPr>
        </p:nvSpPr>
        <p:spPr>
          <a:xfrm>
            <a:off x="875071" y="1946787"/>
            <a:ext cx="10589342" cy="4530213"/>
          </a:xfrm>
        </p:spPr>
        <p:txBody>
          <a:bodyPr>
            <a:normAutofit/>
          </a:bodyPr>
          <a:lstStyle/>
          <a:p>
            <a:pPr>
              <a:defRPr/>
            </a:pPr>
            <a:r>
              <a:rPr lang="ro-RO" altLang="en-US" sz="2400" dirty="0">
                <a:latin typeface="Calibri" panose="020F0502020204030204" pitchFamily="34" charset="0"/>
              </a:rPr>
              <a:t>Atunci când imaginea este stocată într-un subdirector (mapă inclusă) trebuie specificată calea până la imagine</a:t>
            </a:r>
          </a:p>
          <a:p>
            <a:pPr>
              <a:buFont typeface="Wingdings 3" panose="05040102010807070707" pitchFamily="18" charset="2"/>
              <a:buNone/>
              <a:defRPr/>
            </a:pPr>
            <a:r>
              <a:rPr lang="ro-RO" altLang="en-US" sz="2400" dirty="0">
                <a:latin typeface="Calibri" panose="020F0502020204030204" pitchFamily="34" charset="0"/>
              </a:rPr>
              <a:t>Exemplu:</a:t>
            </a:r>
          </a:p>
          <a:p>
            <a:r>
              <a:rPr lang="en-GB" sz="1600" b="0" dirty="0">
                <a:solidFill>
                  <a:srgbClr val="800000"/>
                </a:solidFill>
                <a:effectLst/>
                <a:latin typeface="Consolas" panose="020B0609020204030204" pitchFamily="49" charset="0"/>
              </a:rPr>
              <a:t>&lt;</a:t>
            </a:r>
            <a:r>
              <a:rPr lang="en-GB" sz="1600" b="0" dirty="0" err="1">
                <a:solidFill>
                  <a:srgbClr val="800000"/>
                </a:solidFill>
                <a:effectLst/>
                <a:latin typeface="Consolas" panose="020B0609020204030204" pitchFamily="49" charset="0"/>
              </a:rPr>
              <a:t>img</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src</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"../images/menta.jpg"</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alt</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"O imagine cu </a:t>
            </a:r>
            <a:r>
              <a:rPr lang="en-GB" sz="1600" b="0" dirty="0" err="1">
                <a:solidFill>
                  <a:srgbClr val="0000FF"/>
                </a:solidFill>
                <a:effectLst/>
                <a:latin typeface="Consolas" panose="020B0609020204030204" pitchFamily="49" charset="0"/>
              </a:rPr>
              <a:t>frunze</a:t>
            </a:r>
            <a:r>
              <a:rPr lang="en-GB" sz="1600" b="0" dirty="0">
                <a:solidFill>
                  <a:srgbClr val="0000FF"/>
                </a:solidFill>
                <a:effectLst/>
                <a:latin typeface="Consolas" panose="020B0609020204030204" pitchFamily="49" charset="0"/>
              </a:rPr>
              <a:t> de menta"</a:t>
            </a: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/&gt;</a:t>
            </a:r>
            <a:endParaRPr lang="en-GB" sz="1600" b="0" dirty="0">
              <a:solidFill>
                <a:srgbClr val="000000"/>
              </a:solidFill>
              <a:effectLst/>
              <a:latin typeface="Consolas" panose="020B0609020204030204" pitchFamily="49" charset="0"/>
            </a:endParaRPr>
          </a:p>
          <a:p>
            <a:pPr>
              <a:defRPr/>
            </a:pPr>
            <a:r>
              <a:rPr lang="ro-RO" altLang="en-US" sz="2400" dirty="0">
                <a:latin typeface="Calibri" panose="020F0502020204030204" pitchFamily="34" charset="0"/>
              </a:rPr>
              <a:t>Alteori este necesar accesul la o imagine stocată pe o altă pagină web sau un server web cu imagini</a:t>
            </a:r>
            <a:r>
              <a:rPr lang="en-US" altLang="en-US" sz="2400" dirty="0">
                <a:latin typeface="Calibri" panose="020F0502020204030204" pitchFamily="34" charset="0"/>
              </a:rPr>
              <a:t> </a:t>
            </a:r>
            <a:r>
              <a:rPr lang="ro-RO" altLang="en-US" sz="2400" dirty="0">
                <a:latin typeface="Calibri" panose="020F0502020204030204" pitchFamily="34" charset="0"/>
              </a:rPr>
              <a:t>– se spune că </a:t>
            </a:r>
            <a:r>
              <a:rPr lang="ro-RO" altLang="en-US" sz="2400" b="1" dirty="0">
                <a:latin typeface="Calibri" panose="020F0502020204030204" pitchFamily="34" charset="0"/>
              </a:rPr>
              <a:t>folosim o adresă absolută</a:t>
            </a:r>
          </a:p>
          <a:p>
            <a:pPr>
              <a:buFont typeface="Wingdings 3" panose="05040102010807070707" pitchFamily="18" charset="2"/>
              <a:buNone/>
              <a:defRPr/>
            </a:pPr>
            <a:r>
              <a:rPr lang="ro-RO" altLang="en-US" sz="2400" dirty="0">
                <a:latin typeface="Calibri" panose="020F0502020204030204" pitchFamily="34" charset="0"/>
              </a:rPr>
              <a:t>Exemplu:</a:t>
            </a:r>
          </a:p>
          <a:p>
            <a:r>
              <a:rPr lang="en-GB" sz="1600" b="0" dirty="0">
                <a:solidFill>
                  <a:srgbClr val="800000"/>
                </a:solidFill>
                <a:effectLst/>
                <a:latin typeface="Consolas" panose="020B0609020204030204" pitchFamily="49" charset="0"/>
              </a:rPr>
              <a:t>&lt;a</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href</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"https://pixabay.com/photos/sage-plant-medicinal-plant-nature-1609092/"</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target</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"_blank"</a:t>
            </a:r>
            <a:r>
              <a:rPr lang="en-GB" sz="1600" b="0" dirty="0">
                <a:solidFill>
                  <a:srgbClr val="800000"/>
                </a:solidFill>
                <a:effectLst/>
                <a:latin typeface="Consolas" panose="020B0609020204030204" pitchFamily="49" charset="0"/>
              </a:rPr>
              <a:t>&gt;</a:t>
            </a:r>
            <a:r>
              <a:rPr lang="en-GB" sz="1600" b="0" dirty="0">
                <a:solidFill>
                  <a:srgbClr val="000000"/>
                </a:solidFill>
                <a:effectLst/>
                <a:latin typeface="Consolas" panose="020B0609020204030204" pitchFamily="49" charset="0"/>
              </a:rPr>
              <a:t>O imagine de pe un server web</a:t>
            </a:r>
            <a:r>
              <a:rPr lang="en-GB" sz="1600" b="0" dirty="0">
                <a:solidFill>
                  <a:srgbClr val="800000"/>
                </a:solidFill>
                <a:effectLst/>
                <a:latin typeface="Consolas" panose="020B0609020204030204" pitchFamily="49" charset="0"/>
              </a:rPr>
              <a:t>&lt;/a&gt;</a:t>
            </a:r>
            <a:endParaRPr lang="en-GB" sz="1600" b="0" dirty="0">
              <a:solidFill>
                <a:srgbClr val="000000"/>
              </a:solidFill>
              <a:effectLst/>
              <a:latin typeface="Consolas" panose="020B0609020204030204" pitchFamily="49"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AE0BD-43D2-464A-A8BD-D522222B868F}"/>
              </a:ext>
            </a:extLst>
          </p:cNvPr>
          <p:cNvSpPr>
            <a:spLocks noGrp="1"/>
          </p:cNvSpPr>
          <p:nvPr>
            <p:ph type="title"/>
          </p:nvPr>
        </p:nvSpPr>
        <p:spPr/>
        <p:txBody>
          <a:bodyPr/>
          <a:lstStyle/>
          <a:p>
            <a:pPr>
              <a:defRPr/>
            </a:pPr>
            <a:r>
              <a:rPr lang="en-US" dirty="0" err="1"/>
              <a:t>Rezultat</a:t>
            </a:r>
            <a:endParaRPr lang="en-US" dirty="0"/>
          </a:p>
        </p:txBody>
      </p:sp>
      <p:grpSp>
        <p:nvGrpSpPr>
          <p:cNvPr id="6" name="Group 5">
            <a:extLst>
              <a:ext uri="{FF2B5EF4-FFF2-40B4-BE49-F238E27FC236}">
                <a16:creationId xmlns:a16="http://schemas.microsoft.com/office/drawing/2014/main" id="{378BF377-0A1B-41A6-A50E-4B58C840BCD6}"/>
              </a:ext>
            </a:extLst>
          </p:cNvPr>
          <p:cNvGrpSpPr/>
          <p:nvPr/>
        </p:nvGrpSpPr>
        <p:grpSpPr>
          <a:xfrm>
            <a:off x="4001729" y="1737360"/>
            <a:ext cx="4847303" cy="4643775"/>
            <a:chOff x="4001729" y="1737360"/>
            <a:chExt cx="4978503" cy="4713124"/>
          </a:xfrm>
        </p:grpSpPr>
        <p:pic>
          <p:nvPicPr>
            <p:cNvPr id="4" name="Picture 3">
              <a:extLst>
                <a:ext uri="{FF2B5EF4-FFF2-40B4-BE49-F238E27FC236}">
                  <a16:creationId xmlns:a16="http://schemas.microsoft.com/office/drawing/2014/main" id="{C666CF66-C832-435E-AA47-DE629FA299BD}"/>
                </a:ext>
              </a:extLst>
            </p:cNvPr>
            <p:cNvPicPr>
              <a:picLocks noChangeAspect="1"/>
            </p:cNvPicPr>
            <p:nvPr/>
          </p:nvPicPr>
          <p:blipFill>
            <a:blip r:embed="rId2"/>
            <a:stretch>
              <a:fillRect/>
            </a:stretch>
          </p:blipFill>
          <p:spPr>
            <a:xfrm>
              <a:off x="4001729" y="1967169"/>
              <a:ext cx="4978503" cy="4483315"/>
            </a:xfrm>
            <a:prstGeom prst="rect">
              <a:avLst/>
            </a:prstGeom>
          </p:spPr>
        </p:pic>
        <p:sp>
          <p:nvSpPr>
            <p:cNvPr id="5" name="Oval 4">
              <a:extLst>
                <a:ext uri="{FF2B5EF4-FFF2-40B4-BE49-F238E27FC236}">
                  <a16:creationId xmlns:a16="http://schemas.microsoft.com/office/drawing/2014/main" id="{C4EBDE2E-095E-46F6-86A1-F13DC3CA7CDD}"/>
                </a:ext>
              </a:extLst>
            </p:cNvPr>
            <p:cNvSpPr/>
            <p:nvPr/>
          </p:nvSpPr>
          <p:spPr>
            <a:xfrm>
              <a:off x="5850194" y="1737360"/>
              <a:ext cx="2143432" cy="6420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128B47F1-8B76-4129-A472-3CF9D44325BA}"/>
              </a:ext>
            </a:extLst>
          </p:cNvPr>
          <p:cNvSpPr>
            <a:spLocks noGrp="1"/>
          </p:cNvSpPr>
          <p:nvPr>
            <p:ph type="title"/>
          </p:nvPr>
        </p:nvSpPr>
        <p:spPr/>
        <p:txBody>
          <a:bodyPr/>
          <a:lstStyle/>
          <a:p>
            <a:pPr>
              <a:defRPr/>
            </a:pPr>
            <a:r>
              <a:rPr lang="ro-RO" altLang="ru-RU" b="1" dirty="0"/>
              <a:t>Imagine-referinţă</a:t>
            </a:r>
            <a:endParaRPr lang="ru-RU" altLang="ru-RU" b="1" dirty="0"/>
          </a:p>
        </p:txBody>
      </p:sp>
      <p:sp>
        <p:nvSpPr>
          <p:cNvPr id="26627" name="Content Placeholder 2">
            <a:extLst>
              <a:ext uri="{FF2B5EF4-FFF2-40B4-BE49-F238E27FC236}">
                <a16:creationId xmlns:a16="http://schemas.microsoft.com/office/drawing/2014/main" id="{3585582C-5832-409F-9C39-665E6C631DA9}"/>
              </a:ext>
            </a:extLst>
          </p:cNvPr>
          <p:cNvSpPr>
            <a:spLocks noGrp="1" noChangeArrowheads="1"/>
          </p:cNvSpPr>
          <p:nvPr>
            <p:ph sz="quarter" idx="1"/>
          </p:nvPr>
        </p:nvSpPr>
        <p:spPr>
          <a:xfrm>
            <a:off x="707923" y="1917290"/>
            <a:ext cx="10992464" cy="2197510"/>
          </a:xfrm>
        </p:spPr>
        <p:txBody>
          <a:bodyPr>
            <a:normAutofit/>
          </a:bodyPr>
          <a:lstStyle/>
          <a:p>
            <a:pPr marL="0" indent="0">
              <a:buNone/>
              <a:defRPr/>
            </a:pPr>
            <a:r>
              <a:rPr lang="en-US" altLang="en-US" sz="2400" i="1" dirty="0">
                <a:latin typeface="Calibri" panose="020F0502020204030204" pitchFamily="34" charset="0"/>
              </a:rPr>
              <a:t>&lt;p&gt;</a:t>
            </a:r>
            <a:r>
              <a:rPr lang="en-US" altLang="en-US" sz="2400" i="1" dirty="0" err="1">
                <a:latin typeface="Calibri" panose="020F0502020204030204" pitchFamily="34" charset="0"/>
              </a:rPr>
              <a:t>Apas</a:t>
            </a:r>
            <a:r>
              <a:rPr lang="ro-RO" altLang="en-US" sz="2400" i="1" dirty="0">
                <a:latin typeface="Calibri" panose="020F0502020204030204" pitchFamily="34" charset="0"/>
              </a:rPr>
              <a:t>â</a:t>
            </a:r>
            <a:r>
              <a:rPr lang="en-US" altLang="en-US" sz="2400" i="1" dirty="0" err="1">
                <a:latin typeface="Calibri" panose="020F0502020204030204" pitchFamily="34" charset="0"/>
              </a:rPr>
              <a:t>nd</a:t>
            </a:r>
            <a:r>
              <a:rPr lang="en-US" altLang="en-US" sz="2400" i="1" dirty="0">
                <a:latin typeface="Calibri" panose="020F0502020204030204" pitchFamily="34" charset="0"/>
              </a:rPr>
              <a:t> pe </a:t>
            </a:r>
            <a:r>
              <a:rPr lang="en-US" altLang="en-US" sz="2400" i="1" dirty="0" err="1">
                <a:latin typeface="Calibri" panose="020F0502020204030204" pitchFamily="34" charset="0"/>
              </a:rPr>
              <a:t>imaginea</a:t>
            </a:r>
            <a:r>
              <a:rPr lang="en-US" altLang="en-US" sz="2400" i="1" dirty="0">
                <a:latin typeface="Calibri" panose="020F0502020204030204" pitchFamily="34" charset="0"/>
              </a:rPr>
              <a:t> de </a:t>
            </a:r>
            <a:r>
              <a:rPr lang="en-US" altLang="en-US" sz="2400" i="1" dirty="0" err="1">
                <a:latin typeface="Calibri" panose="020F0502020204030204" pitchFamily="34" charset="0"/>
              </a:rPr>
              <a:t>mai</a:t>
            </a:r>
            <a:r>
              <a:rPr lang="en-US" altLang="en-US" sz="2400" i="1" dirty="0">
                <a:latin typeface="Calibri" panose="020F0502020204030204" pitchFamily="34" charset="0"/>
              </a:rPr>
              <a:t> </a:t>
            </a:r>
            <a:r>
              <a:rPr lang="en-US" altLang="en-US" sz="2400" i="1" dirty="0" err="1">
                <a:latin typeface="Calibri" panose="020F0502020204030204" pitchFamily="34" charset="0"/>
              </a:rPr>
              <a:t>jos</a:t>
            </a:r>
            <a:r>
              <a:rPr lang="en-US" altLang="en-US" sz="2400" i="1" dirty="0">
                <a:latin typeface="Calibri" panose="020F0502020204030204" pitchFamily="34" charset="0"/>
              </a:rPr>
              <a:t> </a:t>
            </a:r>
            <a:r>
              <a:rPr lang="en-US" altLang="en-US" sz="2400" i="1" dirty="0" err="1">
                <a:latin typeface="Calibri" panose="020F0502020204030204" pitchFamily="34" charset="0"/>
              </a:rPr>
              <a:t>veti</a:t>
            </a:r>
            <a:r>
              <a:rPr lang="en-US" altLang="en-US" sz="2400" i="1" dirty="0">
                <a:latin typeface="Calibri" panose="020F0502020204030204" pitchFamily="34" charset="0"/>
              </a:rPr>
              <a:t> </a:t>
            </a:r>
            <a:r>
              <a:rPr lang="en-US" altLang="en-US" sz="2400" i="1" dirty="0" err="1">
                <a:latin typeface="Calibri" panose="020F0502020204030204" pitchFamily="34" charset="0"/>
              </a:rPr>
              <a:t>accesa</a:t>
            </a:r>
            <a:r>
              <a:rPr lang="en-US" altLang="en-US" sz="2400" i="1" dirty="0">
                <a:latin typeface="Calibri" panose="020F0502020204030204" pitchFamily="34" charset="0"/>
              </a:rPr>
              <a:t> un </a:t>
            </a:r>
            <a:r>
              <a:rPr lang="en-US" altLang="en-US" sz="2400" i="1" dirty="0" err="1">
                <a:latin typeface="Calibri" panose="020F0502020204030204" pitchFamily="34" charset="0"/>
              </a:rPr>
              <a:t>filmulet</a:t>
            </a:r>
            <a:r>
              <a:rPr lang="en-US" altLang="en-US" sz="2400" i="1" dirty="0">
                <a:latin typeface="Calibri" panose="020F0502020204030204" pitchFamily="34" charset="0"/>
              </a:rPr>
              <a:t>&lt;/p&gt;</a:t>
            </a:r>
          </a:p>
          <a:p>
            <a:r>
              <a:rPr lang="en-GB" b="0" dirty="0">
                <a:solidFill>
                  <a:srgbClr val="800000"/>
                </a:solidFill>
                <a:effectLst/>
                <a:latin typeface="Consolas" panose="020B0609020204030204" pitchFamily="49" charset="0"/>
              </a:rPr>
              <a:t>&lt;a</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href</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"https://www.youtube.com/watch?v=QtpV7MqRGxk"</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title</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"Un video </a:t>
            </a:r>
            <a:r>
              <a:rPr lang="en-GB" b="0" dirty="0" err="1">
                <a:solidFill>
                  <a:srgbClr val="0000FF"/>
                </a:solidFill>
                <a:effectLst/>
                <a:latin typeface="Consolas" panose="020B0609020204030204" pitchFamily="49" charset="0"/>
              </a:rPr>
              <a:t>despre</a:t>
            </a:r>
            <a:r>
              <a:rPr lang="en-GB" b="0" dirty="0">
                <a:solidFill>
                  <a:srgbClr val="0000FF"/>
                </a:solidFill>
                <a:effectLst/>
                <a:latin typeface="Consolas" panose="020B0609020204030204" pitchFamily="49" charset="0"/>
              </a:rPr>
              <a:t> </a:t>
            </a:r>
            <a:r>
              <a:rPr lang="en-GB" b="0" dirty="0" err="1">
                <a:solidFill>
                  <a:srgbClr val="0000FF"/>
                </a:solidFill>
                <a:effectLst/>
                <a:latin typeface="Consolas" panose="020B0609020204030204" pitchFamily="49" charset="0"/>
              </a:rPr>
              <a:t>salvie</a:t>
            </a:r>
            <a:r>
              <a:rPr lang="en-GB" b="0" dirty="0">
                <a:solidFill>
                  <a:srgbClr val="0000FF"/>
                </a:solidFill>
                <a:effectLst/>
                <a:latin typeface="Consolas" panose="020B0609020204030204" pitchFamily="49" charset="0"/>
              </a:rPr>
              <a:t>"</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target</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"_blank"</a:t>
            </a:r>
            <a:r>
              <a:rPr lang="en-GB" b="0" dirty="0">
                <a:solidFill>
                  <a:srgbClr val="800000"/>
                </a:solidFill>
                <a:effectLst/>
                <a:latin typeface="Consolas" panose="020B0609020204030204" pitchFamily="49" charset="0"/>
              </a:rPr>
              <a:t>&gt;</a:t>
            </a:r>
          </a:p>
          <a:p>
            <a:pPr marL="201168" lvl="1" indent="0">
              <a:buNone/>
            </a:pPr>
            <a:r>
              <a:rPr lang="en-GB" b="0" dirty="0">
                <a:solidFill>
                  <a:srgbClr val="800000"/>
                </a:solidFill>
                <a:effectLst/>
                <a:latin typeface="Consolas" panose="020B0609020204030204" pitchFamily="49" charset="0"/>
              </a:rPr>
              <a:t>  &lt;</a:t>
            </a:r>
            <a:r>
              <a:rPr lang="en-GB" b="0" dirty="0" err="1">
                <a:solidFill>
                  <a:srgbClr val="800000"/>
                </a:solidFill>
                <a:effectLst/>
                <a:latin typeface="Consolas" panose="020B0609020204030204" pitchFamily="49" charset="0"/>
              </a:rPr>
              <a:t>img</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src</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"../images/salvie.png"</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alt</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"O imagine cu o planta de </a:t>
            </a:r>
            <a:r>
              <a:rPr lang="en-GB" b="0" dirty="0" err="1">
                <a:solidFill>
                  <a:srgbClr val="0000FF"/>
                </a:solidFill>
                <a:effectLst/>
                <a:latin typeface="Consolas" panose="020B0609020204030204" pitchFamily="49" charset="0"/>
              </a:rPr>
              <a:t>salvie</a:t>
            </a:r>
            <a:r>
              <a:rPr lang="en-GB" b="0" dirty="0">
                <a:solidFill>
                  <a:srgbClr val="0000FF"/>
                </a:solidFill>
                <a:effectLst/>
                <a:latin typeface="Consolas" panose="020B0609020204030204" pitchFamily="49" charset="0"/>
              </a:rPr>
              <a:t>"</a:t>
            </a: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/&gt;</a:t>
            </a:r>
          </a:p>
          <a:p>
            <a:r>
              <a:rPr lang="en-GB" b="0" dirty="0">
                <a:solidFill>
                  <a:srgbClr val="800000"/>
                </a:solidFill>
                <a:effectLst/>
                <a:latin typeface="Consolas" panose="020B0609020204030204" pitchFamily="49" charset="0"/>
              </a:rPr>
              <a:t>&lt;/a&gt;</a:t>
            </a:r>
            <a:endParaRPr lang="en-GB" b="0" dirty="0">
              <a:solidFill>
                <a:srgbClr val="000000"/>
              </a:solidFill>
              <a:effectLst/>
              <a:latin typeface="Consolas" panose="020B0609020204030204" pitchFamily="49" charset="0"/>
            </a:endParaRPr>
          </a:p>
        </p:txBody>
      </p:sp>
      <p:pic>
        <p:nvPicPr>
          <p:cNvPr id="3" name="Picture 2">
            <a:extLst>
              <a:ext uri="{FF2B5EF4-FFF2-40B4-BE49-F238E27FC236}">
                <a16:creationId xmlns:a16="http://schemas.microsoft.com/office/drawing/2014/main" id="{D9C35F8F-AF3E-488C-80D3-7189644C25B8}"/>
              </a:ext>
            </a:extLst>
          </p:cNvPr>
          <p:cNvPicPr>
            <a:picLocks noChangeAspect="1"/>
          </p:cNvPicPr>
          <p:nvPr/>
        </p:nvPicPr>
        <p:blipFill>
          <a:blip r:embed="rId2"/>
          <a:stretch>
            <a:fillRect/>
          </a:stretch>
        </p:blipFill>
        <p:spPr>
          <a:xfrm>
            <a:off x="4172315" y="3816908"/>
            <a:ext cx="2798756" cy="2232853"/>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94430-2642-4BE9-9EF7-A41DF7FEEB22}"/>
              </a:ext>
            </a:extLst>
          </p:cNvPr>
          <p:cNvSpPr>
            <a:spLocks noGrp="1"/>
          </p:cNvSpPr>
          <p:nvPr>
            <p:ph type="title"/>
          </p:nvPr>
        </p:nvSpPr>
        <p:spPr/>
        <p:txBody>
          <a:bodyPr/>
          <a:lstStyle/>
          <a:p>
            <a:r>
              <a:rPr lang="en-GB" dirty="0" err="1"/>
              <a:t>Orice</a:t>
            </a:r>
            <a:r>
              <a:rPr lang="en-GB" dirty="0"/>
              <a:t> element </a:t>
            </a:r>
            <a:r>
              <a:rPr lang="en-GB" dirty="0" err="1"/>
              <a:t>sau</a:t>
            </a:r>
            <a:r>
              <a:rPr lang="en-GB" dirty="0"/>
              <a:t> bloc de </a:t>
            </a:r>
            <a:r>
              <a:rPr lang="en-GB" dirty="0" err="1"/>
              <a:t>elemente</a:t>
            </a:r>
            <a:r>
              <a:rPr lang="en-GB" dirty="0"/>
              <a:t> pot </a:t>
            </a:r>
            <a:r>
              <a:rPr lang="en-GB" dirty="0" err="1"/>
              <a:t>servi</a:t>
            </a:r>
            <a:r>
              <a:rPr lang="en-GB" dirty="0"/>
              <a:t> </a:t>
            </a:r>
            <a:r>
              <a:rPr lang="en-GB" dirty="0" err="1"/>
              <a:t>drept</a:t>
            </a:r>
            <a:r>
              <a:rPr lang="en-GB" dirty="0"/>
              <a:t> </a:t>
            </a:r>
            <a:r>
              <a:rPr lang="en-GB" dirty="0" err="1"/>
              <a:t>ancor</a:t>
            </a:r>
            <a:r>
              <a:rPr lang="ro-RO" dirty="0"/>
              <a:t>ă pentru referințe</a:t>
            </a:r>
            <a:endParaRPr lang="en-GB" dirty="0"/>
          </a:p>
        </p:txBody>
      </p:sp>
      <p:sp>
        <p:nvSpPr>
          <p:cNvPr id="3" name="Content Placeholder 2">
            <a:extLst>
              <a:ext uri="{FF2B5EF4-FFF2-40B4-BE49-F238E27FC236}">
                <a16:creationId xmlns:a16="http://schemas.microsoft.com/office/drawing/2014/main" id="{73D8D7AF-428E-4E38-BB9A-6CEE25A0200E}"/>
              </a:ext>
            </a:extLst>
          </p:cNvPr>
          <p:cNvSpPr>
            <a:spLocks noGrp="1"/>
          </p:cNvSpPr>
          <p:nvPr>
            <p:ph idx="1"/>
          </p:nvPr>
        </p:nvSpPr>
        <p:spPr>
          <a:xfrm>
            <a:off x="1097280" y="2108201"/>
            <a:ext cx="10357301" cy="3899309"/>
          </a:xfrm>
        </p:spPr>
        <p:txBody>
          <a:bodyPr>
            <a:normAutofit fontScale="92500" lnSpcReduction="20000"/>
          </a:bodyPr>
          <a:lstStyle/>
          <a:p>
            <a:r>
              <a:rPr lang="en-GB" b="0" dirty="0">
                <a:solidFill>
                  <a:srgbClr val="800000"/>
                </a:solidFill>
                <a:effectLst/>
                <a:latin typeface="Consolas" panose="020B0609020204030204" pitchFamily="49" charset="0"/>
              </a:rPr>
              <a:t>&lt;p&gt;</a:t>
            </a:r>
            <a:r>
              <a:rPr lang="en-GB" b="0" dirty="0">
                <a:solidFill>
                  <a:srgbClr val="000000"/>
                </a:solidFill>
                <a:effectLst/>
                <a:latin typeface="Consolas" panose="020B0609020204030204" pitchFamily="49" charset="0"/>
              </a:rPr>
              <a:t>Lista </a:t>
            </a:r>
            <a:r>
              <a:rPr lang="en-GB" b="0" dirty="0" err="1">
                <a:solidFill>
                  <a:srgbClr val="000000"/>
                </a:solidFill>
                <a:effectLst/>
                <a:latin typeface="Consolas" panose="020B0609020204030204" pitchFamily="49" charset="0"/>
              </a:rPr>
              <a:t>produselor</a:t>
            </a:r>
            <a:r>
              <a:rPr lang="en-GB" b="0" dirty="0">
                <a:solidFill>
                  <a:srgbClr val="000000"/>
                </a:solidFill>
                <a:effectLst/>
                <a:latin typeface="Consolas" panose="020B0609020204030204" pitchFamily="49" charset="0"/>
              </a:rPr>
              <a:t> </a:t>
            </a:r>
            <a:r>
              <a:rPr lang="en-GB" b="0" dirty="0" err="1">
                <a:solidFill>
                  <a:srgbClr val="000000"/>
                </a:solidFill>
                <a:effectLst/>
                <a:latin typeface="Consolas" panose="020B0609020204030204" pitchFamily="49" charset="0"/>
              </a:rPr>
              <a:t>necesare</a:t>
            </a:r>
            <a:r>
              <a:rPr lang="en-GB" b="0" dirty="0">
                <a:solidFill>
                  <a:srgbClr val="000000"/>
                </a:solidFill>
                <a:effectLst/>
                <a:latin typeface="Consolas" panose="020B0609020204030204" pitchFamily="49" charset="0"/>
              </a:rPr>
              <a:t> </a:t>
            </a:r>
            <a:r>
              <a:rPr lang="en-GB" b="0" dirty="0" err="1">
                <a:solidFill>
                  <a:srgbClr val="000000"/>
                </a:solidFill>
                <a:effectLst/>
                <a:latin typeface="Consolas" panose="020B0609020204030204" pitchFamily="49" charset="0"/>
              </a:rPr>
              <a:t>prepararii</a:t>
            </a:r>
            <a:r>
              <a:rPr lang="en-GB" b="0" dirty="0">
                <a:solidFill>
                  <a:srgbClr val="000000"/>
                </a:solidFill>
                <a:effectLst/>
                <a:latin typeface="Consolas" panose="020B0609020204030204" pitchFamily="49" charset="0"/>
              </a:rPr>
              <a:t> </a:t>
            </a:r>
            <a:r>
              <a:rPr lang="en-GB" b="0" dirty="0" err="1">
                <a:solidFill>
                  <a:srgbClr val="000000"/>
                </a:solidFill>
                <a:effectLst/>
                <a:latin typeface="Consolas" panose="020B0609020204030204" pitchFamily="49" charset="0"/>
              </a:rPr>
              <a:t>infuziei</a:t>
            </a:r>
            <a:r>
              <a:rPr lang="en-GB" b="0" dirty="0">
                <a:solidFill>
                  <a:srgbClr val="000000"/>
                </a:solidFill>
                <a:effectLst/>
                <a:latin typeface="Consolas" panose="020B0609020204030204" pitchFamily="49" charset="0"/>
              </a:rPr>
              <a:t> de </a:t>
            </a:r>
            <a:r>
              <a:rPr lang="en-GB" b="0" dirty="0" err="1">
                <a:solidFill>
                  <a:srgbClr val="000000"/>
                </a:solidFill>
                <a:effectLst/>
                <a:latin typeface="Consolas" panose="020B0609020204030204" pitchFamily="49" charset="0"/>
              </a:rPr>
              <a:t>ceai</a:t>
            </a:r>
            <a:r>
              <a:rPr lang="en-GB" b="0" dirty="0">
                <a:solidFill>
                  <a:srgbClr val="000000"/>
                </a:solidFill>
                <a:effectLst/>
                <a:latin typeface="Consolas" panose="020B0609020204030204" pitchFamily="49" charset="0"/>
              </a:rPr>
              <a:t> din </a:t>
            </a:r>
            <a:r>
              <a:rPr lang="en-GB" b="0" dirty="0" err="1">
                <a:solidFill>
                  <a:srgbClr val="000000"/>
                </a:solidFill>
                <a:effectLst/>
                <a:latin typeface="Consolas" panose="020B0609020204030204" pitchFamily="49" charset="0"/>
              </a:rPr>
              <a:t>plante</a:t>
            </a:r>
            <a:r>
              <a:rPr lang="en-GB" b="0" dirty="0">
                <a:solidFill>
                  <a:srgbClr val="000000"/>
                </a:solidFill>
                <a:effectLst/>
                <a:latin typeface="Consolas" panose="020B0609020204030204" pitchFamily="49" charset="0"/>
              </a:rPr>
              <a:t>:</a:t>
            </a:r>
            <a:r>
              <a:rPr lang="en-GB" b="0" dirty="0">
                <a:solidFill>
                  <a:srgbClr val="800000"/>
                </a:solidFill>
                <a:effectLst/>
                <a:latin typeface="Consolas" panose="020B0609020204030204" pitchFamily="49" charset="0"/>
              </a:rPr>
              <a:t>&lt;/p&gt;</a:t>
            </a:r>
            <a:endParaRPr lang="en-GB" b="0" dirty="0">
              <a:solidFill>
                <a:srgbClr val="000000"/>
              </a:solidFill>
              <a:effectLst/>
              <a:latin typeface="Consolas" panose="020B0609020204030204" pitchFamily="49" charset="0"/>
            </a:endParaRPr>
          </a:p>
          <a:p>
            <a:r>
              <a:rPr lang="en-GB" b="0" dirty="0">
                <a:solidFill>
                  <a:srgbClr val="800000"/>
                </a:solidFill>
                <a:effectLst/>
                <a:highlight>
                  <a:srgbClr val="FFFF00"/>
                </a:highlight>
                <a:latin typeface="Consolas" panose="020B0609020204030204" pitchFamily="49" charset="0"/>
              </a:rPr>
              <a:t>&lt;a</a:t>
            </a:r>
            <a:r>
              <a:rPr lang="en-GB" b="0" dirty="0">
                <a:solidFill>
                  <a:srgbClr val="000000"/>
                </a:solidFill>
                <a:effectLst/>
                <a:highlight>
                  <a:srgbClr val="FFFF00"/>
                </a:highlight>
                <a:latin typeface="Consolas" panose="020B0609020204030204" pitchFamily="49" charset="0"/>
              </a:rPr>
              <a:t> </a:t>
            </a:r>
            <a:r>
              <a:rPr lang="en-GB" b="0" dirty="0" err="1">
                <a:solidFill>
                  <a:srgbClr val="E50000"/>
                </a:solidFill>
                <a:effectLst/>
                <a:highlight>
                  <a:srgbClr val="FFFF00"/>
                </a:highlight>
                <a:latin typeface="Consolas" panose="020B0609020204030204" pitchFamily="49" charset="0"/>
              </a:rPr>
              <a:t>href</a:t>
            </a:r>
            <a:r>
              <a:rPr lang="en-GB" b="0" dirty="0">
                <a:solidFill>
                  <a:srgbClr val="000000"/>
                </a:solidFill>
                <a:effectLst/>
                <a:highlight>
                  <a:srgbClr val="FFFF00"/>
                </a:highlight>
                <a:latin typeface="Consolas" panose="020B0609020204030204" pitchFamily="49" charset="0"/>
              </a:rPr>
              <a:t>=</a:t>
            </a:r>
            <a:r>
              <a:rPr lang="en-GB" b="0" dirty="0">
                <a:solidFill>
                  <a:srgbClr val="0000FF"/>
                </a:solidFill>
                <a:effectLst/>
                <a:highlight>
                  <a:srgbClr val="FFFF00"/>
                </a:highlight>
                <a:latin typeface="Consolas" panose="020B0609020204030204" pitchFamily="49" charset="0"/>
              </a:rPr>
              <a:t>"https://www.youtube.com/watch?v=LEtiPyLUQt4"</a:t>
            </a:r>
            <a:r>
              <a:rPr lang="en-GB" b="0" dirty="0">
                <a:solidFill>
                  <a:srgbClr val="000000"/>
                </a:solidFill>
                <a:effectLst/>
                <a:highlight>
                  <a:srgbClr val="FFFF00"/>
                </a:highlight>
                <a:latin typeface="Consolas" panose="020B0609020204030204" pitchFamily="49" charset="0"/>
              </a:rPr>
              <a:t> </a:t>
            </a:r>
            <a:r>
              <a:rPr lang="en-GB" b="0" dirty="0">
                <a:solidFill>
                  <a:srgbClr val="E50000"/>
                </a:solidFill>
                <a:effectLst/>
                <a:highlight>
                  <a:srgbClr val="FFFF00"/>
                </a:highlight>
                <a:latin typeface="Consolas" panose="020B0609020204030204" pitchFamily="49" charset="0"/>
              </a:rPr>
              <a:t>target</a:t>
            </a:r>
            <a:r>
              <a:rPr lang="en-GB" b="0" dirty="0">
                <a:solidFill>
                  <a:srgbClr val="000000"/>
                </a:solidFill>
                <a:effectLst/>
                <a:highlight>
                  <a:srgbClr val="FFFF00"/>
                </a:highlight>
                <a:latin typeface="Consolas" panose="020B0609020204030204" pitchFamily="49" charset="0"/>
              </a:rPr>
              <a:t>=</a:t>
            </a:r>
            <a:r>
              <a:rPr lang="en-GB" b="0" dirty="0">
                <a:solidFill>
                  <a:srgbClr val="0000FF"/>
                </a:solidFill>
                <a:effectLst/>
                <a:highlight>
                  <a:srgbClr val="FFFF00"/>
                </a:highlight>
                <a:latin typeface="Consolas" panose="020B0609020204030204" pitchFamily="49" charset="0"/>
              </a:rPr>
              <a:t>"_blank"</a:t>
            </a:r>
            <a:r>
              <a:rPr lang="en-GB" b="0" dirty="0">
                <a:solidFill>
                  <a:srgbClr val="000000"/>
                </a:solidFill>
                <a:effectLst/>
                <a:highlight>
                  <a:srgbClr val="FFFF00"/>
                </a:highlight>
                <a:latin typeface="Consolas" panose="020B0609020204030204" pitchFamily="49" charset="0"/>
              </a:rPr>
              <a:t> </a:t>
            </a:r>
            <a:r>
              <a:rPr lang="en-GB" b="0" dirty="0">
                <a:solidFill>
                  <a:srgbClr val="E50000"/>
                </a:solidFill>
                <a:effectLst/>
                <a:highlight>
                  <a:srgbClr val="FFFF00"/>
                </a:highlight>
                <a:latin typeface="Consolas" panose="020B0609020204030204" pitchFamily="49" charset="0"/>
              </a:rPr>
              <a:t>title</a:t>
            </a:r>
            <a:r>
              <a:rPr lang="en-GB" b="0" dirty="0">
                <a:solidFill>
                  <a:srgbClr val="000000"/>
                </a:solidFill>
                <a:effectLst/>
                <a:highlight>
                  <a:srgbClr val="FFFF00"/>
                </a:highlight>
                <a:latin typeface="Consolas" panose="020B0609020204030204" pitchFamily="49" charset="0"/>
              </a:rPr>
              <a:t>=</a:t>
            </a:r>
            <a:r>
              <a:rPr lang="en-GB" b="0" dirty="0">
                <a:solidFill>
                  <a:srgbClr val="0000FF"/>
                </a:solidFill>
                <a:effectLst/>
                <a:highlight>
                  <a:srgbClr val="FFFF00"/>
                </a:highlight>
                <a:latin typeface="Consolas" panose="020B0609020204030204" pitchFamily="49" charset="0"/>
              </a:rPr>
              <a:t>"Fa click </a:t>
            </a:r>
            <a:r>
              <a:rPr lang="en-GB" b="0" dirty="0" err="1">
                <a:solidFill>
                  <a:srgbClr val="0000FF"/>
                </a:solidFill>
                <a:effectLst/>
                <a:highlight>
                  <a:srgbClr val="FFFF00"/>
                </a:highlight>
                <a:latin typeface="Consolas" panose="020B0609020204030204" pitchFamily="49" charset="0"/>
              </a:rPr>
              <a:t>pentru</a:t>
            </a:r>
            <a:r>
              <a:rPr lang="en-GB" b="0" dirty="0">
                <a:solidFill>
                  <a:srgbClr val="0000FF"/>
                </a:solidFill>
                <a:effectLst/>
                <a:highlight>
                  <a:srgbClr val="FFFF00"/>
                </a:highlight>
                <a:latin typeface="Consolas" panose="020B0609020204030204" pitchFamily="49" charset="0"/>
              </a:rPr>
              <a:t> a </a:t>
            </a:r>
            <a:r>
              <a:rPr lang="en-GB" b="0" dirty="0" err="1">
                <a:solidFill>
                  <a:srgbClr val="0000FF"/>
                </a:solidFill>
                <a:effectLst/>
                <a:highlight>
                  <a:srgbClr val="FFFF00"/>
                </a:highlight>
                <a:latin typeface="Consolas" panose="020B0609020204030204" pitchFamily="49" charset="0"/>
              </a:rPr>
              <a:t>vedea</a:t>
            </a:r>
            <a:r>
              <a:rPr lang="en-GB" b="0" dirty="0">
                <a:solidFill>
                  <a:srgbClr val="0000FF"/>
                </a:solidFill>
                <a:effectLst/>
                <a:highlight>
                  <a:srgbClr val="FFFF00"/>
                </a:highlight>
                <a:latin typeface="Consolas" panose="020B0609020204030204" pitchFamily="49" charset="0"/>
              </a:rPr>
              <a:t> </a:t>
            </a:r>
            <a:r>
              <a:rPr lang="en-GB" b="0" dirty="0" err="1">
                <a:solidFill>
                  <a:srgbClr val="0000FF"/>
                </a:solidFill>
                <a:effectLst/>
                <a:highlight>
                  <a:srgbClr val="FFFF00"/>
                </a:highlight>
                <a:latin typeface="Consolas" panose="020B0609020204030204" pitchFamily="49" charset="0"/>
              </a:rPr>
              <a:t>reteta</a:t>
            </a:r>
            <a:r>
              <a:rPr lang="en-GB" b="0" dirty="0">
                <a:solidFill>
                  <a:srgbClr val="0000FF"/>
                </a:solidFill>
                <a:effectLst/>
                <a:highlight>
                  <a:srgbClr val="FFFF00"/>
                </a:highlight>
                <a:latin typeface="Consolas" panose="020B0609020204030204" pitchFamily="49" charset="0"/>
              </a:rPr>
              <a:t> video"</a:t>
            </a:r>
            <a:r>
              <a:rPr lang="en-GB" b="0" dirty="0">
                <a:solidFill>
                  <a:srgbClr val="800000"/>
                </a:solidFill>
                <a:effectLst/>
                <a:highlight>
                  <a:srgbClr val="FFFF00"/>
                </a:highlight>
                <a:latin typeface="Consolas" panose="020B0609020204030204" pitchFamily="49" charset="0"/>
              </a:rPr>
              <a:t>&gt;</a:t>
            </a:r>
            <a:endParaRPr lang="en-GB" b="0" dirty="0">
              <a:solidFill>
                <a:srgbClr val="000000"/>
              </a:solidFill>
              <a:effectLst/>
              <a:highlight>
                <a:srgbClr val="FFFF00"/>
              </a:highlight>
              <a:latin typeface="Consolas" panose="020B0609020204030204" pitchFamily="49" charset="0"/>
            </a:endParaRPr>
          </a:p>
          <a:p>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a:t>
            </a:r>
            <a:r>
              <a:rPr lang="en-GB" b="0" dirty="0" err="1">
                <a:solidFill>
                  <a:srgbClr val="800000"/>
                </a:solidFill>
                <a:effectLst/>
                <a:latin typeface="Consolas" panose="020B0609020204030204" pitchFamily="49" charset="0"/>
              </a:rPr>
              <a:t>ol</a:t>
            </a:r>
            <a:r>
              <a:rPr lang="en-GB" b="0" dirty="0">
                <a:solidFill>
                  <a:srgbClr val="800000"/>
                </a:solidFill>
                <a:effectLst/>
                <a:latin typeface="Consolas" panose="020B0609020204030204" pitchFamily="49" charset="0"/>
              </a:rPr>
              <a:t>&gt;</a:t>
            </a:r>
            <a:endParaRPr lang="en-GB" b="0" dirty="0">
              <a:solidFill>
                <a:srgbClr val="000000"/>
              </a:solidFill>
              <a:effectLst/>
              <a:latin typeface="Consolas" panose="020B0609020204030204" pitchFamily="49" charset="0"/>
            </a:endParaRPr>
          </a:p>
          <a:p>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&lt;li&gt;</a:t>
            </a:r>
            <a:r>
              <a:rPr lang="en-GB" b="0" dirty="0" err="1">
                <a:solidFill>
                  <a:srgbClr val="000000"/>
                </a:solidFill>
                <a:effectLst/>
                <a:latin typeface="Consolas" panose="020B0609020204030204" pitchFamily="49" charset="0"/>
              </a:rPr>
              <a:t>frunze</a:t>
            </a:r>
            <a:r>
              <a:rPr lang="en-GB" b="0" dirty="0">
                <a:solidFill>
                  <a:srgbClr val="000000"/>
                </a:solidFill>
                <a:effectLst/>
                <a:latin typeface="Consolas" panose="020B0609020204030204" pitchFamily="49" charset="0"/>
              </a:rPr>
              <a:t> de </a:t>
            </a:r>
            <a:r>
              <a:rPr lang="en-GB" b="0" dirty="0" err="1">
                <a:solidFill>
                  <a:srgbClr val="000000"/>
                </a:solidFill>
                <a:effectLst/>
                <a:latin typeface="Consolas" panose="020B0609020204030204" pitchFamily="49" charset="0"/>
              </a:rPr>
              <a:t>salvie</a:t>
            </a:r>
            <a:r>
              <a:rPr lang="en-GB" b="0" dirty="0">
                <a:solidFill>
                  <a:srgbClr val="800000"/>
                </a:solidFill>
                <a:effectLst/>
                <a:latin typeface="Consolas" panose="020B0609020204030204" pitchFamily="49" charset="0"/>
              </a:rPr>
              <a:t>&lt;/li&gt;</a:t>
            </a:r>
            <a:endParaRPr lang="en-GB" b="0" dirty="0">
              <a:solidFill>
                <a:srgbClr val="000000"/>
              </a:solidFill>
              <a:effectLst/>
              <a:latin typeface="Consolas" panose="020B0609020204030204" pitchFamily="49" charset="0"/>
            </a:endParaRPr>
          </a:p>
          <a:p>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&lt;li&gt;</a:t>
            </a:r>
            <a:r>
              <a:rPr lang="en-GB" b="0" dirty="0" err="1">
                <a:solidFill>
                  <a:srgbClr val="000000"/>
                </a:solidFill>
                <a:effectLst/>
                <a:latin typeface="Consolas" panose="020B0609020204030204" pitchFamily="49" charset="0"/>
              </a:rPr>
              <a:t>frunze</a:t>
            </a:r>
            <a:r>
              <a:rPr lang="en-GB" b="0" dirty="0">
                <a:solidFill>
                  <a:srgbClr val="000000"/>
                </a:solidFill>
                <a:effectLst/>
                <a:latin typeface="Consolas" panose="020B0609020204030204" pitchFamily="49" charset="0"/>
              </a:rPr>
              <a:t> de menta</a:t>
            </a:r>
            <a:r>
              <a:rPr lang="en-GB" b="0" dirty="0">
                <a:solidFill>
                  <a:srgbClr val="800000"/>
                </a:solidFill>
                <a:effectLst/>
                <a:latin typeface="Consolas" panose="020B0609020204030204" pitchFamily="49" charset="0"/>
              </a:rPr>
              <a:t>&lt;/li&gt;</a:t>
            </a:r>
            <a:endParaRPr lang="en-GB" b="0" dirty="0">
              <a:solidFill>
                <a:srgbClr val="000000"/>
              </a:solidFill>
              <a:effectLst/>
              <a:latin typeface="Consolas" panose="020B0609020204030204" pitchFamily="49" charset="0"/>
            </a:endParaRPr>
          </a:p>
          <a:p>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&lt;li&gt;</a:t>
            </a:r>
            <a:r>
              <a:rPr lang="en-GB" b="0" dirty="0">
                <a:solidFill>
                  <a:srgbClr val="000000"/>
                </a:solidFill>
                <a:effectLst/>
                <a:latin typeface="Consolas" panose="020B0609020204030204" pitchFamily="49" charset="0"/>
              </a:rPr>
              <a:t>o </a:t>
            </a:r>
            <a:r>
              <a:rPr lang="en-GB" b="0" dirty="0" err="1">
                <a:solidFill>
                  <a:srgbClr val="000000"/>
                </a:solidFill>
                <a:effectLst/>
                <a:latin typeface="Consolas" panose="020B0609020204030204" pitchFamily="49" charset="0"/>
              </a:rPr>
              <a:t>felie</a:t>
            </a:r>
            <a:r>
              <a:rPr lang="en-GB" b="0" dirty="0">
                <a:solidFill>
                  <a:srgbClr val="000000"/>
                </a:solidFill>
                <a:effectLst/>
                <a:latin typeface="Consolas" panose="020B0609020204030204" pitchFamily="49" charset="0"/>
              </a:rPr>
              <a:t> de </a:t>
            </a:r>
            <a:r>
              <a:rPr lang="en-GB" b="0" dirty="0" err="1">
                <a:solidFill>
                  <a:srgbClr val="000000"/>
                </a:solidFill>
                <a:effectLst/>
                <a:latin typeface="Consolas" panose="020B0609020204030204" pitchFamily="49" charset="0"/>
              </a:rPr>
              <a:t>lămâie</a:t>
            </a:r>
            <a:r>
              <a:rPr lang="en-GB" b="0" dirty="0">
                <a:solidFill>
                  <a:srgbClr val="800000"/>
                </a:solidFill>
                <a:effectLst/>
                <a:latin typeface="Consolas" panose="020B0609020204030204" pitchFamily="49" charset="0"/>
              </a:rPr>
              <a:t>&lt;/li&gt;</a:t>
            </a:r>
            <a:endParaRPr lang="en-GB" b="0" dirty="0">
              <a:solidFill>
                <a:srgbClr val="000000"/>
              </a:solidFill>
              <a:effectLst/>
              <a:latin typeface="Consolas" panose="020B0609020204030204" pitchFamily="49" charset="0"/>
            </a:endParaRPr>
          </a:p>
          <a:p>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a:t>
            </a:r>
            <a:r>
              <a:rPr lang="en-GB" b="0" dirty="0" err="1">
                <a:solidFill>
                  <a:srgbClr val="800000"/>
                </a:solidFill>
                <a:effectLst/>
                <a:latin typeface="Consolas" panose="020B0609020204030204" pitchFamily="49" charset="0"/>
              </a:rPr>
              <a:t>ol</a:t>
            </a:r>
            <a:r>
              <a:rPr lang="en-GB" b="0" dirty="0">
                <a:solidFill>
                  <a:srgbClr val="800000"/>
                </a:solidFill>
                <a:effectLst/>
                <a:latin typeface="Consolas" panose="020B0609020204030204" pitchFamily="49" charset="0"/>
              </a:rPr>
              <a:t>&gt;</a:t>
            </a:r>
            <a:endParaRPr lang="en-GB" b="0" dirty="0">
              <a:solidFill>
                <a:srgbClr val="000000"/>
              </a:solidFill>
              <a:effectLst/>
              <a:latin typeface="Consolas" panose="020B0609020204030204" pitchFamily="49" charset="0"/>
            </a:endParaRPr>
          </a:p>
          <a:p>
            <a:r>
              <a:rPr lang="en-GB" b="0" dirty="0">
                <a:solidFill>
                  <a:srgbClr val="800000"/>
                </a:solidFill>
                <a:effectLst/>
                <a:highlight>
                  <a:srgbClr val="FFFF00"/>
                </a:highlight>
                <a:latin typeface="Consolas" panose="020B0609020204030204" pitchFamily="49" charset="0"/>
              </a:rPr>
              <a:t>&lt;/a&gt;</a:t>
            </a:r>
            <a:endParaRPr lang="en-GB" b="0" dirty="0">
              <a:solidFill>
                <a:srgbClr val="000000"/>
              </a:solidFill>
              <a:effectLst/>
              <a:highlight>
                <a:srgbClr val="FFFF00"/>
              </a:highlight>
              <a:latin typeface="Consolas" panose="020B0609020204030204" pitchFamily="49" charset="0"/>
            </a:endParaRPr>
          </a:p>
        </p:txBody>
      </p:sp>
      <p:pic>
        <p:nvPicPr>
          <p:cNvPr id="5" name="Picture 4">
            <a:extLst>
              <a:ext uri="{FF2B5EF4-FFF2-40B4-BE49-F238E27FC236}">
                <a16:creationId xmlns:a16="http://schemas.microsoft.com/office/drawing/2014/main" id="{E023C12A-02B6-4AF9-8E95-6DC263B87C8F}"/>
              </a:ext>
            </a:extLst>
          </p:cNvPr>
          <p:cNvPicPr>
            <a:picLocks noChangeAspect="1"/>
          </p:cNvPicPr>
          <p:nvPr/>
        </p:nvPicPr>
        <p:blipFill>
          <a:blip r:embed="rId2"/>
          <a:stretch>
            <a:fillRect/>
          </a:stretch>
        </p:blipFill>
        <p:spPr>
          <a:xfrm>
            <a:off x="6371303" y="4791484"/>
            <a:ext cx="5570958" cy="1448449"/>
          </a:xfrm>
          <a:prstGeom prst="rect">
            <a:avLst/>
          </a:prstGeom>
        </p:spPr>
      </p:pic>
    </p:spTree>
    <p:extLst>
      <p:ext uri="{BB962C8B-B14F-4D97-AF65-F5344CB8AC3E}">
        <p14:creationId xmlns:p14="http://schemas.microsoft.com/office/powerpoint/2010/main" val="875440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65387B2B-FDE0-46FF-89FD-2FA3F9FF1936}"/>
              </a:ext>
            </a:extLst>
          </p:cNvPr>
          <p:cNvSpPr>
            <a:spLocks noGrp="1"/>
          </p:cNvSpPr>
          <p:nvPr>
            <p:ph type="title"/>
          </p:nvPr>
        </p:nvSpPr>
        <p:spPr>
          <a:xfrm>
            <a:off x="871138" y="227610"/>
            <a:ext cx="10058400" cy="1450757"/>
          </a:xfrm>
        </p:spPr>
        <p:txBody>
          <a:bodyPr>
            <a:normAutofit/>
          </a:bodyPr>
          <a:lstStyle/>
          <a:p>
            <a:r>
              <a:rPr lang="ro-MD" sz="4800" dirty="0">
                <a:effectLst/>
                <a:latin typeface="Calibri" panose="020F0502020204030204" pitchFamily="34" charset="0"/>
                <a:ea typeface="Calibri" panose="020F0502020204030204" pitchFamily="34" charset="0"/>
                <a:cs typeface="Calibri" panose="020F0502020204030204" pitchFamily="34" charset="0"/>
              </a:rPr>
              <a:t>Principiul </a:t>
            </a:r>
            <a:r>
              <a:rPr lang="ro-MD" sz="4800" i="1" dirty="0">
                <a:effectLst/>
                <a:latin typeface="Calibri" panose="020F0502020204030204" pitchFamily="34" charset="0"/>
                <a:ea typeface="Calibri" panose="020F0502020204030204" pitchFamily="34" charset="0"/>
                <a:cs typeface="Calibri" panose="020F0502020204030204" pitchFamily="34" charset="0"/>
              </a:rPr>
              <a:t>Box-Model</a:t>
            </a:r>
            <a:r>
              <a:rPr lang="ro-MD" sz="4800" dirty="0">
                <a:effectLst/>
                <a:latin typeface="Calibri" panose="020F0502020204030204" pitchFamily="34" charset="0"/>
                <a:ea typeface="Calibri" panose="020F0502020204030204" pitchFamily="34" charset="0"/>
                <a:cs typeface="Calibri" panose="020F0502020204030204" pitchFamily="34" charset="0"/>
              </a:rPr>
              <a:t> în CSS</a:t>
            </a:r>
            <a:endParaRPr lang="ru-RU" altLang="ru-RU" b="1" dirty="0"/>
          </a:p>
        </p:txBody>
      </p:sp>
      <p:sp>
        <p:nvSpPr>
          <p:cNvPr id="54275" name="Content Placeholder 2">
            <a:extLst>
              <a:ext uri="{FF2B5EF4-FFF2-40B4-BE49-F238E27FC236}">
                <a16:creationId xmlns:a16="http://schemas.microsoft.com/office/drawing/2014/main" id="{D7C585CA-E051-445B-8C88-410A08E318E6}"/>
              </a:ext>
            </a:extLst>
          </p:cNvPr>
          <p:cNvSpPr>
            <a:spLocks noGrp="1"/>
          </p:cNvSpPr>
          <p:nvPr>
            <p:ph sz="quarter" idx="1"/>
          </p:nvPr>
        </p:nvSpPr>
        <p:spPr>
          <a:xfrm>
            <a:off x="698090" y="1917290"/>
            <a:ext cx="10771239" cy="2163097"/>
          </a:xfrm>
        </p:spPr>
        <p:txBody>
          <a:bodyPr>
            <a:normAutofit/>
          </a:bodyPr>
          <a:lstStyle/>
          <a:p>
            <a:r>
              <a:rPr lang="vi-VN" altLang="ru-RU" sz="2400" dirty="0">
                <a:latin typeface="Calibri" panose="020F0502020204030204" pitchFamily="34" charset="0"/>
              </a:rPr>
              <a:t>Toate elementele HTML pot fi considerate </a:t>
            </a:r>
            <a:r>
              <a:rPr lang="ro-RO" altLang="ru-RU" sz="2400" dirty="0">
                <a:latin typeface="Calibri" panose="020F0502020204030204" pitchFamily="34" charset="0"/>
              </a:rPr>
              <a:t>casete</a:t>
            </a:r>
            <a:r>
              <a:rPr lang="en-GB" altLang="ru-RU" sz="2400" dirty="0">
                <a:latin typeface="Calibri" panose="020F0502020204030204" pitchFamily="34" charset="0"/>
              </a:rPr>
              <a:t>/</a:t>
            </a:r>
            <a:r>
              <a:rPr lang="en-GB" altLang="ru-RU" sz="2400" dirty="0" err="1">
                <a:latin typeface="Calibri" panose="020F0502020204030204" pitchFamily="34" charset="0"/>
              </a:rPr>
              <a:t>boxe</a:t>
            </a:r>
            <a:r>
              <a:rPr lang="ro-RO" altLang="ru-RU" sz="2400" dirty="0">
                <a:latin typeface="Calibri" panose="020F0502020204030204" pitchFamily="34" charset="0"/>
              </a:rPr>
              <a:t> (</a:t>
            </a:r>
            <a:r>
              <a:rPr lang="vi-VN" altLang="ru-RU" sz="2400" dirty="0">
                <a:latin typeface="Calibri" panose="020F0502020204030204" pitchFamily="34" charset="0"/>
              </a:rPr>
              <a:t>cutii</a:t>
            </a:r>
            <a:r>
              <a:rPr lang="ro-RO" altLang="ru-RU" sz="2400" dirty="0">
                <a:latin typeface="Calibri" panose="020F0502020204030204" pitchFamily="34" charset="0"/>
              </a:rPr>
              <a:t>)</a:t>
            </a:r>
          </a:p>
          <a:p>
            <a:r>
              <a:rPr lang="vi-VN" altLang="ru-RU" sz="2400" dirty="0">
                <a:latin typeface="Calibri" panose="020F0502020204030204" pitchFamily="34" charset="0"/>
              </a:rPr>
              <a:t>În CSS, termenul de "model caseta" este utilizat atunci când </a:t>
            </a:r>
            <a:r>
              <a:rPr lang="ro-RO" altLang="ru-RU" sz="2400" dirty="0">
                <a:latin typeface="Calibri" panose="020F0502020204030204" pitchFamily="34" charset="0"/>
              </a:rPr>
              <a:t>se </a:t>
            </a:r>
            <a:r>
              <a:rPr lang="vi-VN" altLang="ru-RU" sz="2400" dirty="0">
                <a:latin typeface="Calibri" panose="020F0502020204030204" pitchFamily="34" charset="0"/>
              </a:rPr>
              <a:t>vorb</a:t>
            </a:r>
            <a:r>
              <a:rPr lang="ro-RO" altLang="ru-RU" sz="2400" dirty="0">
                <a:latin typeface="Calibri" panose="020F0502020204030204" pitchFamily="34" charset="0"/>
              </a:rPr>
              <a:t>eşte</a:t>
            </a:r>
            <a:r>
              <a:rPr lang="vi-VN" altLang="ru-RU" sz="2400" dirty="0">
                <a:latin typeface="Calibri" panose="020F0502020204030204" pitchFamily="34" charset="0"/>
              </a:rPr>
              <a:t> despre design</a:t>
            </a:r>
          </a:p>
          <a:p>
            <a:r>
              <a:rPr lang="vi-VN" altLang="ru-RU" sz="2400" dirty="0">
                <a:latin typeface="Calibri" panose="020F0502020204030204" pitchFamily="34" charset="0"/>
              </a:rPr>
              <a:t>Modelul </a:t>
            </a:r>
            <a:r>
              <a:rPr lang="ro-RO" altLang="ru-RU" sz="2400" dirty="0">
                <a:latin typeface="Calibri" panose="020F0502020204030204" pitchFamily="34" charset="0"/>
              </a:rPr>
              <a:t>„casetă” reprezintă</a:t>
            </a:r>
            <a:r>
              <a:rPr lang="vi-VN" altLang="ru-RU" sz="2400" dirty="0">
                <a:latin typeface="Calibri" panose="020F0502020204030204" pitchFamily="34" charset="0"/>
              </a:rPr>
              <a:t> cuti</a:t>
            </a:r>
            <a:r>
              <a:rPr lang="ro-RO" altLang="ru-RU" sz="2400" dirty="0">
                <a:latin typeface="Calibri" panose="020F0502020204030204" pitchFamily="34" charset="0"/>
              </a:rPr>
              <a:t>i</a:t>
            </a:r>
            <a:r>
              <a:rPr lang="vi-VN" altLang="ru-RU" sz="2400" dirty="0">
                <a:latin typeface="Calibri" panose="020F0502020204030204" pitchFamily="34" charset="0"/>
              </a:rPr>
              <a:t> </a:t>
            </a:r>
            <a:r>
              <a:rPr lang="ro-RO" altLang="ru-RU" sz="2400" dirty="0">
                <a:latin typeface="Calibri" panose="020F0502020204030204" pitchFamily="34" charset="0"/>
              </a:rPr>
              <a:t>plasate în jurul elementelor HTML şi care sunt formate din: margini, borduri, câmpuri interioare şi conţinut</a:t>
            </a:r>
            <a:endParaRPr lang="vi-VN" altLang="ru-RU" sz="2400" dirty="0">
              <a:latin typeface="Calibri" panose="020F0502020204030204" pitchFamily="34" charset="0"/>
            </a:endParaRPr>
          </a:p>
        </p:txBody>
      </p:sp>
      <p:pic>
        <p:nvPicPr>
          <p:cNvPr id="54276" name="Picture 2">
            <a:extLst>
              <a:ext uri="{FF2B5EF4-FFF2-40B4-BE49-F238E27FC236}">
                <a16:creationId xmlns:a16="http://schemas.microsoft.com/office/drawing/2014/main" id="{0059BF1D-DAF9-4EB7-A603-71876BD95D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2463" y="4072696"/>
            <a:ext cx="3962401" cy="2185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54B8E-6094-42B1-AD72-2B303D4710E9}"/>
              </a:ext>
            </a:extLst>
          </p:cNvPr>
          <p:cNvSpPr>
            <a:spLocks noGrp="1"/>
          </p:cNvSpPr>
          <p:nvPr>
            <p:ph type="title"/>
          </p:nvPr>
        </p:nvSpPr>
        <p:spPr/>
        <p:txBody>
          <a:bodyPr/>
          <a:lstStyle/>
          <a:p>
            <a:r>
              <a:rPr lang="en-GB" dirty="0" err="1"/>
              <a:t>Exemplu</a:t>
            </a:r>
            <a:endParaRPr lang="en-GB" dirty="0"/>
          </a:p>
        </p:txBody>
      </p:sp>
      <p:sp>
        <p:nvSpPr>
          <p:cNvPr id="3" name="Content Placeholder 2">
            <a:extLst>
              <a:ext uri="{FF2B5EF4-FFF2-40B4-BE49-F238E27FC236}">
                <a16:creationId xmlns:a16="http://schemas.microsoft.com/office/drawing/2014/main" id="{8E44D769-0397-4969-8A8D-17E40817DD2A}"/>
              </a:ext>
            </a:extLst>
          </p:cNvPr>
          <p:cNvSpPr>
            <a:spLocks noGrp="1"/>
          </p:cNvSpPr>
          <p:nvPr>
            <p:ph idx="1"/>
          </p:nvPr>
        </p:nvSpPr>
        <p:spPr>
          <a:xfrm>
            <a:off x="1066800" y="2108201"/>
            <a:ext cx="10058400" cy="3938638"/>
          </a:xfrm>
        </p:spPr>
        <p:txBody>
          <a:bodyPr>
            <a:normAutofit fontScale="70000" lnSpcReduction="20000"/>
          </a:bodyPr>
          <a:lstStyle/>
          <a:p>
            <a:r>
              <a:rPr lang="en-GB" sz="2200" dirty="0">
                <a:latin typeface="Calibri" panose="020F0502020204030204" pitchFamily="34" charset="0"/>
                <a:ea typeface="Calibri" panose="020F0502020204030204" pitchFamily="34" charset="0"/>
                <a:cs typeface="Calibri" panose="020F0502020204030204" pitchFamily="34" charset="0"/>
              </a:rPr>
              <a:t>Fie </a:t>
            </a:r>
            <a:r>
              <a:rPr lang="en-GB" sz="2200" dirty="0" err="1">
                <a:latin typeface="Calibri" panose="020F0502020204030204" pitchFamily="34" charset="0"/>
                <a:ea typeface="Calibri" panose="020F0502020204030204" pitchFamily="34" charset="0"/>
                <a:cs typeface="Calibri" panose="020F0502020204030204" pitchFamily="34" charset="0"/>
              </a:rPr>
              <a:t>aceea</a:t>
            </a:r>
            <a:r>
              <a:rPr lang="ro-RO" sz="2200" dirty="0">
                <a:latin typeface="Calibri" panose="020F0502020204030204" pitchFamily="34" charset="0"/>
                <a:ea typeface="Calibri" panose="020F0502020204030204" pitchFamily="34" charset="0"/>
                <a:cs typeface="Calibri" panose="020F0502020204030204" pitchFamily="34" charset="0"/>
              </a:rPr>
              <a:t>și imagine într-o pagină web</a:t>
            </a:r>
          </a:p>
          <a:p>
            <a:endParaRPr lang="ro-RO" sz="2200" dirty="0">
              <a:latin typeface="Calibri" panose="020F0502020204030204" pitchFamily="34" charset="0"/>
              <a:ea typeface="Calibri" panose="020F0502020204030204" pitchFamily="34" charset="0"/>
              <a:cs typeface="Calibri" panose="020F0502020204030204" pitchFamily="34" charset="0"/>
            </a:endParaRPr>
          </a:p>
          <a:p>
            <a:r>
              <a:rPr lang="ro-RO" sz="2200" dirty="0">
                <a:latin typeface="Calibri" panose="020F0502020204030204" pitchFamily="34" charset="0"/>
                <a:ea typeface="Calibri" panose="020F0502020204030204" pitchFamily="34" charset="0"/>
                <a:cs typeface="Calibri" panose="020F0502020204030204" pitchFamily="34" charset="0"/>
              </a:rPr>
              <a:t>Celei de-a doua imagini îi voi adăuga câmpuri interioare și borduri: </a:t>
            </a:r>
          </a:p>
          <a:p>
            <a:pPr>
              <a:spcBef>
                <a:spcPts val="0"/>
              </a:spcBef>
            </a:pPr>
            <a:r>
              <a:rPr lang="en-GB" sz="2000" b="0" dirty="0">
                <a:solidFill>
                  <a:srgbClr val="800000"/>
                </a:solidFill>
                <a:effectLst/>
                <a:latin typeface="Consolas" panose="020B0609020204030204" pitchFamily="49" charset="0"/>
              </a:rPr>
              <a:t>.im1</a:t>
            </a:r>
            <a:r>
              <a:rPr lang="en-GB" sz="2000" b="0" dirty="0">
                <a:solidFill>
                  <a:srgbClr val="000000"/>
                </a:solidFill>
                <a:effectLst/>
                <a:latin typeface="Consolas" panose="020B0609020204030204" pitchFamily="49" charset="0"/>
              </a:rPr>
              <a:t> {</a:t>
            </a:r>
          </a:p>
          <a:p>
            <a:pPr>
              <a:spcBef>
                <a:spcPts val="0"/>
              </a:spcBef>
            </a:pPr>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width</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250px</a:t>
            </a:r>
            <a:r>
              <a:rPr lang="en-GB" sz="2000" b="0" dirty="0">
                <a:solidFill>
                  <a:srgbClr val="000000"/>
                </a:solidFill>
                <a:effectLst/>
                <a:latin typeface="Consolas" panose="020B0609020204030204" pitchFamily="49" charset="0"/>
              </a:rPr>
              <a:t>;</a:t>
            </a:r>
          </a:p>
          <a:p>
            <a:pPr>
              <a:spcBef>
                <a:spcPts val="0"/>
              </a:spcBef>
            </a:pPr>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height</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170px</a:t>
            </a:r>
            <a:r>
              <a:rPr lang="en-GB" sz="2000" b="0" dirty="0">
                <a:solidFill>
                  <a:srgbClr val="000000"/>
                </a:solidFill>
                <a:effectLst/>
                <a:latin typeface="Consolas" panose="020B0609020204030204" pitchFamily="49" charset="0"/>
              </a:rPr>
              <a:t>;</a:t>
            </a:r>
          </a:p>
          <a:p>
            <a:pPr>
              <a:spcBef>
                <a:spcPts val="0"/>
              </a:spcBef>
            </a:pPr>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border</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2px</a:t>
            </a:r>
            <a:r>
              <a:rPr lang="en-GB" sz="2000" b="0" dirty="0">
                <a:solidFill>
                  <a:srgbClr val="000000"/>
                </a:solidFill>
                <a:effectLst/>
                <a:latin typeface="Consolas" panose="020B0609020204030204" pitchFamily="49" charset="0"/>
              </a:rPr>
              <a:t> </a:t>
            </a:r>
            <a:r>
              <a:rPr lang="en-GB" sz="2000" b="0" dirty="0">
                <a:solidFill>
                  <a:srgbClr val="0451A5"/>
                </a:solidFill>
                <a:effectLst/>
                <a:latin typeface="Consolas" panose="020B0609020204030204" pitchFamily="49" charset="0"/>
              </a:rPr>
              <a:t>solid</a:t>
            </a:r>
            <a:r>
              <a:rPr lang="en-GB" sz="2000" b="0" dirty="0">
                <a:solidFill>
                  <a:srgbClr val="000000"/>
                </a:solidFill>
                <a:effectLst/>
                <a:latin typeface="Consolas" panose="020B0609020204030204" pitchFamily="49" charset="0"/>
              </a:rPr>
              <a:t> </a:t>
            </a:r>
            <a:r>
              <a:rPr lang="en-GB" sz="2000" b="0" dirty="0">
                <a:solidFill>
                  <a:srgbClr val="0451A5"/>
                </a:solidFill>
                <a:effectLst/>
                <a:latin typeface="Consolas" panose="020B0609020204030204" pitchFamily="49" charset="0"/>
              </a:rPr>
              <a:t>#393e46</a:t>
            </a:r>
            <a:r>
              <a:rPr lang="en-GB" sz="2000" b="0" dirty="0">
                <a:solidFill>
                  <a:srgbClr val="000000"/>
                </a:solidFill>
                <a:effectLst/>
                <a:latin typeface="Consolas" panose="020B0609020204030204" pitchFamily="49" charset="0"/>
              </a:rPr>
              <a:t>; }</a:t>
            </a:r>
          </a:p>
          <a:p>
            <a:pPr>
              <a:spcBef>
                <a:spcPts val="0"/>
              </a:spcBef>
            </a:pPr>
            <a:r>
              <a:rPr lang="en-GB" sz="2000" b="0" dirty="0">
                <a:solidFill>
                  <a:srgbClr val="800000"/>
                </a:solidFill>
                <a:effectLst/>
                <a:latin typeface="Consolas" panose="020B0609020204030204" pitchFamily="49" charset="0"/>
              </a:rPr>
              <a:t>.im2</a:t>
            </a:r>
            <a:r>
              <a:rPr lang="en-GB" sz="2000" b="0" dirty="0">
                <a:solidFill>
                  <a:srgbClr val="000000"/>
                </a:solidFill>
                <a:effectLst/>
                <a:latin typeface="Consolas" panose="020B0609020204030204" pitchFamily="49" charset="0"/>
              </a:rPr>
              <a:t> {</a:t>
            </a:r>
          </a:p>
          <a:p>
            <a:pPr>
              <a:spcBef>
                <a:spcPts val="0"/>
              </a:spcBef>
            </a:pPr>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width</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250px</a:t>
            </a:r>
            <a:r>
              <a:rPr lang="en-GB" sz="2000" b="0" dirty="0">
                <a:solidFill>
                  <a:srgbClr val="000000"/>
                </a:solidFill>
                <a:effectLst/>
                <a:latin typeface="Consolas" panose="020B0609020204030204" pitchFamily="49" charset="0"/>
              </a:rPr>
              <a:t>;</a:t>
            </a:r>
          </a:p>
          <a:p>
            <a:pPr>
              <a:spcBef>
                <a:spcPts val="0"/>
              </a:spcBef>
            </a:pPr>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height</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170px</a:t>
            </a:r>
            <a:r>
              <a:rPr lang="en-GB" sz="2000" b="0" dirty="0">
                <a:solidFill>
                  <a:srgbClr val="000000"/>
                </a:solidFill>
                <a:effectLst/>
                <a:latin typeface="Consolas" panose="020B0609020204030204" pitchFamily="49" charset="0"/>
              </a:rPr>
              <a:t>;</a:t>
            </a:r>
          </a:p>
          <a:p>
            <a:pPr>
              <a:spcBef>
                <a:spcPts val="0"/>
              </a:spcBef>
            </a:pPr>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padding</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20px</a:t>
            </a:r>
            <a:r>
              <a:rPr lang="en-GB" sz="2000" b="0" dirty="0">
                <a:solidFill>
                  <a:srgbClr val="000000"/>
                </a:solidFill>
                <a:effectLst/>
                <a:latin typeface="Consolas" panose="020B0609020204030204" pitchFamily="49" charset="0"/>
              </a:rPr>
              <a:t>;</a:t>
            </a:r>
          </a:p>
          <a:p>
            <a:pPr>
              <a:spcBef>
                <a:spcPts val="0"/>
              </a:spcBef>
            </a:pPr>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border</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2px</a:t>
            </a:r>
            <a:r>
              <a:rPr lang="en-GB" sz="2000" b="0" dirty="0">
                <a:solidFill>
                  <a:srgbClr val="000000"/>
                </a:solidFill>
                <a:effectLst/>
                <a:latin typeface="Consolas" panose="020B0609020204030204" pitchFamily="49" charset="0"/>
              </a:rPr>
              <a:t> </a:t>
            </a:r>
            <a:r>
              <a:rPr lang="en-GB" sz="2000" b="0" dirty="0">
                <a:solidFill>
                  <a:srgbClr val="0451A5"/>
                </a:solidFill>
                <a:effectLst/>
                <a:latin typeface="Consolas" panose="020B0609020204030204" pitchFamily="49" charset="0"/>
              </a:rPr>
              <a:t>solid</a:t>
            </a:r>
            <a:r>
              <a:rPr lang="en-GB" sz="2000" b="0" dirty="0">
                <a:solidFill>
                  <a:srgbClr val="000000"/>
                </a:solidFill>
                <a:effectLst/>
                <a:latin typeface="Consolas" panose="020B0609020204030204" pitchFamily="49" charset="0"/>
              </a:rPr>
              <a:t> </a:t>
            </a:r>
            <a:r>
              <a:rPr lang="en-GB" sz="2000" b="0" dirty="0">
                <a:solidFill>
                  <a:srgbClr val="0451A5"/>
                </a:solidFill>
                <a:effectLst/>
                <a:latin typeface="Consolas" panose="020B0609020204030204" pitchFamily="49" charset="0"/>
              </a:rPr>
              <a:t>#393e46</a:t>
            </a:r>
            <a:r>
              <a:rPr lang="en-GB" sz="2000" b="0" dirty="0">
                <a:solidFill>
                  <a:srgbClr val="000000"/>
                </a:solidFill>
                <a:effectLst/>
                <a:latin typeface="Consolas" panose="020B0609020204030204" pitchFamily="49" charset="0"/>
              </a:rPr>
              <a:t>;</a:t>
            </a:r>
          </a:p>
          <a:p>
            <a:pPr>
              <a:spcBef>
                <a:spcPts val="0"/>
              </a:spcBef>
            </a:pPr>
            <a:r>
              <a:rPr lang="en-GB" sz="2000" b="0" dirty="0">
                <a:solidFill>
                  <a:srgbClr val="000000"/>
                </a:solidFill>
                <a:effectLst/>
                <a:latin typeface="Consolas" panose="020B0609020204030204" pitchFamily="49" charset="0"/>
              </a:rPr>
              <a:t>}</a:t>
            </a:r>
          </a:p>
          <a:p>
            <a:r>
              <a:rPr lang="ro-RO" sz="2200" dirty="0">
                <a:latin typeface="Calibri" panose="020F0502020204030204" pitchFamily="34" charset="0"/>
                <a:ea typeface="Calibri" panose="020F0502020204030204" pitchFamily="34" charset="0"/>
                <a:cs typeface="Calibri" panose="020F0502020204030204" pitchFamily="34" charset="0"/>
              </a:rPr>
              <a:t>Voi obține aceasta prezentare – ceea ce nu este prea frumos </a:t>
            </a:r>
            <a:r>
              <a:rPr lang="ro-RO" sz="2200" dirty="0">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endParaRPr lang="en-GB" sz="2200" dirty="0">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2A132E5A-4C2D-4C24-B25B-A753F9D8497A}"/>
              </a:ext>
            </a:extLst>
          </p:cNvPr>
          <p:cNvPicPr>
            <a:picLocks noChangeAspect="1"/>
          </p:cNvPicPr>
          <p:nvPr/>
        </p:nvPicPr>
        <p:blipFill>
          <a:blip r:embed="rId2"/>
          <a:stretch>
            <a:fillRect/>
          </a:stretch>
        </p:blipFill>
        <p:spPr>
          <a:xfrm>
            <a:off x="8091949" y="1876682"/>
            <a:ext cx="3657602" cy="1261731"/>
          </a:xfrm>
          <a:prstGeom prst="rect">
            <a:avLst/>
          </a:prstGeom>
        </p:spPr>
      </p:pic>
      <p:pic>
        <p:nvPicPr>
          <p:cNvPr id="9" name="Picture 8">
            <a:extLst>
              <a:ext uri="{FF2B5EF4-FFF2-40B4-BE49-F238E27FC236}">
                <a16:creationId xmlns:a16="http://schemas.microsoft.com/office/drawing/2014/main" id="{A3013EEF-DCC9-4892-B9DC-50F08DEA9F69}"/>
              </a:ext>
            </a:extLst>
          </p:cNvPr>
          <p:cNvPicPr>
            <a:picLocks noChangeAspect="1"/>
          </p:cNvPicPr>
          <p:nvPr/>
        </p:nvPicPr>
        <p:blipFill>
          <a:blip r:embed="rId3"/>
          <a:stretch>
            <a:fillRect/>
          </a:stretch>
        </p:blipFill>
        <p:spPr>
          <a:xfrm>
            <a:off x="7269082" y="4496642"/>
            <a:ext cx="4480469" cy="1743291"/>
          </a:xfrm>
          <a:prstGeom prst="rect">
            <a:avLst/>
          </a:prstGeom>
        </p:spPr>
      </p:pic>
    </p:spTree>
    <p:extLst>
      <p:ext uri="{BB962C8B-B14F-4D97-AF65-F5344CB8AC3E}">
        <p14:creationId xmlns:p14="http://schemas.microsoft.com/office/powerpoint/2010/main" val="10934016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FD1F3DB9-8AA2-4D10-9DF5-A79B9540BC49}"/>
              </a:ext>
            </a:extLst>
          </p:cNvPr>
          <p:cNvSpPr>
            <a:spLocks noGrp="1"/>
          </p:cNvSpPr>
          <p:nvPr>
            <p:ph type="title"/>
          </p:nvPr>
        </p:nvSpPr>
        <p:spPr>
          <a:xfrm>
            <a:off x="884903" y="286603"/>
            <a:ext cx="10270777" cy="1450757"/>
          </a:xfrm>
        </p:spPr>
        <p:txBody>
          <a:bodyPr/>
          <a:lstStyle/>
          <a:p>
            <a:r>
              <a:rPr lang="en-GB" sz="4400" dirty="0">
                <a:ea typeface="Calibri" panose="020F0502020204030204" pitchFamily="34" charset="0"/>
                <a:cs typeface="Calibri" panose="020F0502020204030204" pitchFamily="34" charset="0"/>
              </a:rPr>
              <a:t>R</a:t>
            </a:r>
            <a:r>
              <a:rPr lang="ro-MD" sz="4400" dirty="0">
                <a:effectLst/>
                <a:ea typeface="Calibri" panose="020F0502020204030204" pitchFamily="34" charset="0"/>
                <a:cs typeface="Calibri" panose="020F0502020204030204" pitchFamily="34" charset="0"/>
              </a:rPr>
              <a:t>olul proprietății </a:t>
            </a:r>
            <a:r>
              <a:rPr lang="ro-MD" sz="4400" i="1" dirty="0">
                <a:effectLst/>
                <a:ea typeface="Calibri" panose="020F0502020204030204" pitchFamily="34" charset="0"/>
                <a:cs typeface="Calibri" panose="020F0502020204030204" pitchFamily="34" charset="0"/>
              </a:rPr>
              <a:t>box-sizing</a:t>
            </a:r>
            <a:endParaRPr lang="en-US" altLang="en-US" b="1" dirty="0"/>
          </a:p>
        </p:txBody>
      </p:sp>
      <p:sp>
        <p:nvSpPr>
          <p:cNvPr id="57347" name="Content Placeholder 2">
            <a:extLst>
              <a:ext uri="{FF2B5EF4-FFF2-40B4-BE49-F238E27FC236}">
                <a16:creationId xmlns:a16="http://schemas.microsoft.com/office/drawing/2014/main" id="{668D158A-8973-4A38-AB44-47CFA45693DA}"/>
              </a:ext>
            </a:extLst>
          </p:cNvPr>
          <p:cNvSpPr>
            <a:spLocks noGrp="1"/>
          </p:cNvSpPr>
          <p:nvPr>
            <p:ph sz="quarter" idx="1"/>
          </p:nvPr>
        </p:nvSpPr>
        <p:spPr>
          <a:xfrm>
            <a:off x="707923" y="1927123"/>
            <a:ext cx="11149780" cy="4463845"/>
          </a:xfrm>
        </p:spPr>
        <p:txBody>
          <a:bodyPr>
            <a:normAutofit fontScale="92500"/>
          </a:bodyPr>
          <a:lstStyle/>
          <a:p>
            <a:pPr eaLnBrk="1" hangingPunct="1"/>
            <a:r>
              <a:rPr lang="en-US" altLang="en-US" sz="2500" dirty="0">
                <a:latin typeface="Calibri" panose="020F0502020204030204" pitchFamily="34" charset="0"/>
              </a:rPr>
              <a:t>D</a:t>
            </a:r>
            <a:r>
              <a:rPr lang="ro-MD" altLang="en-US" sz="2500" dirty="0">
                <a:latin typeface="Calibri" panose="020F0502020204030204" pitchFamily="34" charset="0"/>
              </a:rPr>
              <a:t>imensiunile oricărui dreptunghi din pagină – înalțime și lățime se formează din înălțimea (lățimea) propriu-zisă</a:t>
            </a:r>
            <a:r>
              <a:rPr lang="en-GB" altLang="en-US" sz="2500" dirty="0">
                <a:latin typeface="Calibri" panose="020F0502020204030204" pitchFamily="34" charset="0"/>
              </a:rPr>
              <a:t> </a:t>
            </a:r>
            <a:r>
              <a:rPr lang="ro-MD" altLang="en-US" sz="2500" dirty="0">
                <a:latin typeface="Calibri" panose="020F0502020204030204" pitchFamily="34" charset="0"/>
              </a:rPr>
              <a:t>+</a:t>
            </a:r>
            <a:r>
              <a:rPr lang="en-GB" altLang="en-US" sz="2500" dirty="0">
                <a:latin typeface="Calibri" panose="020F0502020204030204" pitchFamily="34" charset="0"/>
              </a:rPr>
              <a:t> </a:t>
            </a:r>
            <a:r>
              <a:rPr lang="ro-MD" altLang="en-US" sz="2500" dirty="0">
                <a:latin typeface="Calibri" panose="020F0502020204030204" pitchFamily="34" charset="0"/>
              </a:rPr>
              <a:t>câmpurile interioare</a:t>
            </a:r>
            <a:r>
              <a:rPr lang="en-GB" altLang="en-US" sz="2500" dirty="0">
                <a:latin typeface="Calibri" panose="020F0502020204030204" pitchFamily="34" charset="0"/>
              </a:rPr>
              <a:t> </a:t>
            </a:r>
            <a:r>
              <a:rPr lang="ro-MD" altLang="en-US" sz="2500" dirty="0">
                <a:latin typeface="Calibri" panose="020F0502020204030204" pitchFamily="34" charset="0"/>
              </a:rPr>
              <a:t>+</a:t>
            </a:r>
            <a:r>
              <a:rPr lang="en-GB" altLang="en-US" sz="2500" dirty="0">
                <a:latin typeface="Calibri" panose="020F0502020204030204" pitchFamily="34" charset="0"/>
              </a:rPr>
              <a:t> </a:t>
            </a:r>
            <a:r>
              <a:rPr lang="ro-MD" altLang="en-US" sz="2500" dirty="0">
                <a:latin typeface="Calibri" panose="020F0502020204030204" pitchFamily="34" charset="0"/>
              </a:rPr>
              <a:t>bordura </a:t>
            </a:r>
          </a:p>
          <a:p>
            <a:pPr eaLnBrk="1" hangingPunct="1"/>
            <a:r>
              <a:rPr lang="ro-MD" altLang="en-US" sz="2500" dirty="0">
                <a:latin typeface="Calibri" panose="020F0502020204030204" pitchFamily="34" charset="0"/>
              </a:rPr>
              <a:t>În</a:t>
            </a:r>
            <a:r>
              <a:rPr lang="ro-MD" altLang="en-US" sz="2500" b="1" dirty="0">
                <a:latin typeface="Calibri" panose="020F0502020204030204" pitchFamily="34" charset="0"/>
              </a:rPr>
              <a:t> CSS3 </a:t>
            </a:r>
            <a:r>
              <a:rPr lang="ro-MD" altLang="en-US" sz="2500" dirty="0">
                <a:latin typeface="Calibri" panose="020F0502020204030204" pitchFamily="34" charset="0"/>
              </a:rPr>
              <a:t>a apărut proprietatea </a:t>
            </a:r>
            <a:r>
              <a:rPr lang="en-US" altLang="en-US" sz="2500" b="1" dirty="0">
                <a:latin typeface="Calibri" panose="020F0502020204030204" pitchFamily="34" charset="0"/>
              </a:rPr>
              <a:t>box-sizing</a:t>
            </a:r>
            <a:r>
              <a:rPr lang="ro-MD" altLang="en-US" sz="2500" dirty="0">
                <a:latin typeface="Calibri" panose="020F0502020204030204" pitchFamily="34" charset="0"/>
              </a:rPr>
              <a:t>, care </a:t>
            </a:r>
            <a:r>
              <a:rPr lang="en-US" altLang="en-US" sz="2500" dirty="0" err="1">
                <a:latin typeface="Calibri" panose="020F0502020204030204" pitchFamily="34" charset="0"/>
              </a:rPr>
              <a:t>atenueaz</a:t>
            </a:r>
            <a:r>
              <a:rPr lang="ro-MD" altLang="en-US" sz="2500" dirty="0">
                <a:latin typeface="Calibri" panose="020F0502020204030204" pitchFamily="34" charset="0"/>
              </a:rPr>
              <a:t>ă efectul definirii dimensiunilor expuse mai sus</a:t>
            </a:r>
            <a:endParaRPr lang="en-US" altLang="en-US" sz="2500" b="1" dirty="0">
              <a:latin typeface="Calibri" panose="020F0502020204030204" pitchFamily="34" charset="0"/>
            </a:endParaRPr>
          </a:p>
          <a:p>
            <a:pPr eaLnBrk="1" hangingPunct="1"/>
            <a:r>
              <a:rPr lang="ro-MD" altLang="en-US" sz="2500" dirty="0">
                <a:latin typeface="Calibri" panose="020F0502020204030204" pitchFamily="34" charset="0"/>
              </a:rPr>
              <a:t>Valoarea </a:t>
            </a:r>
            <a:r>
              <a:rPr lang="en-US" altLang="en-US" sz="2500" b="1" i="1" dirty="0">
                <a:latin typeface="Calibri" panose="020F0502020204030204" pitchFamily="34" charset="0"/>
              </a:rPr>
              <a:t>content-box</a:t>
            </a:r>
            <a:r>
              <a:rPr lang="ro-MD" altLang="en-US" sz="2500" dirty="0">
                <a:latin typeface="Calibri" panose="020F0502020204030204" pitchFamily="34" charset="0"/>
              </a:rPr>
              <a:t>, pentru proprietatea </a:t>
            </a:r>
            <a:r>
              <a:rPr lang="en-US" altLang="en-US" sz="2500" b="1" dirty="0">
                <a:latin typeface="Calibri" panose="020F0502020204030204" pitchFamily="34" charset="0"/>
              </a:rPr>
              <a:t>box-sizing</a:t>
            </a:r>
            <a:r>
              <a:rPr lang="ro-MD" altLang="en-US" sz="2500" b="1" dirty="0">
                <a:latin typeface="Calibri" panose="020F0502020204030204" pitchFamily="34" charset="0"/>
              </a:rPr>
              <a:t>, </a:t>
            </a:r>
            <a:r>
              <a:rPr lang="ro-MD" altLang="en-US" sz="2500" dirty="0">
                <a:latin typeface="Calibri" panose="020F0502020204030204" pitchFamily="34" charset="0"/>
              </a:rPr>
              <a:t>este valoarea implicită și presupune că la calcularea înălțimii și lățimii se va avea în vedere doar dimensiunea contentului – bordura, câmpurile interioare și exterioare – nu se includ</a:t>
            </a:r>
          </a:p>
          <a:p>
            <a:pPr eaLnBrk="1" hangingPunct="1"/>
            <a:r>
              <a:rPr lang="ro-MD" altLang="en-US" sz="2500" dirty="0">
                <a:latin typeface="Calibri" panose="020F0502020204030204" pitchFamily="34" charset="0"/>
              </a:rPr>
              <a:t>Valoarea </a:t>
            </a:r>
            <a:r>
              <a:rPr lang="en-US" altLang="en-US" sz="2500" i="1" dirty="0">
                <a:latin typeface="Calibri" panose="020F0502020204030204" pitchFamily="34" charset="0"/>
              </a:rPr>
              <a:t> </a:t>
            </a:r>
            <a:r>
              <a:rPr lang="en-US" altLang="en-US" sz="2500" b="1" i="1" dirty="0">
                <a:latin typeface="Calibri" panose="020F0502020204030204" pitchFamily="34" charset="0"/>
              </a:rPr>
              <a:t>border-box</a:t>
            </a:r>
            <a:r>
              <a:rPr lang="ro-MD" altLang="en-US" sz="2500" dirty="0">
                <a:latin typeface="Calibri" panose="020F0502020204030204" pitchFamily="34" charset="0"/>
              </a:rPr>
              <a:t>, pentru proprietatea </a:t>
            </a:r>
            <a:r>
              <a:rPr lang="en-US" altLang="en-US" sz="2500" b="1" dirty="0">
                <a:latin typeface="Calibri" panose="020F0502020204030204" pitchFamily="34" charset="0"/>
              </a:rPr>
              <a:t>box-sizing</a:t>
            </a:r>
            <a:r>
              <a:rPr lang="ro-MD" altLang="en-US" sz="2500" b="1" dirty="0">
                <a:latin typeface="Calibri" panose="020F0502020204030204" pitchFamily="34" charset="0"/>
              </a:rPr>
              <a:t>, </a:t>
            </a:r>
            <a:r>
              <a:rPr lang="ro-MD" altLang="en-US" sz="2500" dirty="0">
                <a:latin typeface="Calibri" panose="020F0502020204030204" pitchFamily="34" charset="0"/>
              </a:rPr>
              <a:t>presupune că atunci când calculăm dimensiunile unui element în aceste dimensiuni se vor include dimensiunile contentului, ale câmpurilor interioare și ale bordurii, </a:t>
            </a:r>
            <a:r>
              <a:rPr lang="ro-MD" altLang="en-US" sz="2500" b="1" dirty="0">
                <a:latin typeface="Calibri" panose="020F0502020204030204" pitchFamily="34" charset="0"/>
              </a:rPr>
              <a:t>dar nu și dimensiunile câmpurilor exterioare</a:t>
            </a:r>
            <a:endParaRPr lang="en-US" altLang="en-US" sz="2500" b="1" dirty="0">
              <a:latin typeface="Calibri" panose="020F050202020403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42CB04ED-92AF-46E0-9CE9-34D47495499A}"/>
              </a:ext>
            </a:extLst>
          </p:cNvPr>
          <p:cNvSpPr>
            <a:spLocks noGrp="1"/>
          </p:cNvSpPr>
          <p:nvPr>
            <p:ph type="title"/>
          </p:nvPr>
        </p:nvSpPr>
        <p:spPr/>
        <p:txBody>
          <a:bodyPr/>
          <a:lstStyle/>
          <a:p>
            <a:pPr eaLnBrk="1" hangingPunct="1"/>
            <a:r>
              <a:rPr lang="ro-MD" altLang="en-US" dirty="0"/>
              <a:t>Proprietatea</a:t>
            </a:r>
            <a:r>
              <a:rPr lang="ro-MD" altLang="en-US" b="1" dirty="0"/>
              <a:t> box-sizing</a:t>
            </a:r>
            <a:endParaRPr lang="en-US" altLang="en-US" b="1" dirty="0"/>
          </a:p>
        </p:txBody>
      </p:sp>
      <p:sp>
        <p:nvSpPr>
          <p:cNvPr id="59395" name="Content Placeholder 2">
            <a:extLst>
              <a:ext uri="{FF2B5EF4-FFF2-40B4-BE49-F238E27FC236}">
                <a16:creationId xmlns:a16="http://schemas.microsoft.com/office/drawing/2014/main" id="{7B6892DC-8888-42BD-BF2C-F2DFC90C1DA2}"/>
              </a:ext>
            </a:extLst>
          </p:cNvPr>
          <p:cNvSpPr>
            <a:spLocks noGrp="1"/>
          </p:cNvSpPr>
          <p:nvPr>
            <p:ph idx="1"/>
          </p:nvPr>
        </p:nvSpPr>
        <p:spPr>
          <a:xfrm>
            <a:off x="973392" y="2000148"/>
            <a:ext cx="10058400" cy="3296981"/>
          </a:xfrm>
        </p:spPr>
        <p:txBody>
          <a:bodyPr>
            <a:normAutofit/>
          </a:bodyPr>
          <a:lstStyle/>
          <a:p>
            <a:pPr eaLnBrk="1" hangingPunct="1">
              <a:lnSpc>
                <a:spcPct val="90000"/>
              </a:lnSpc>
            </a:pPr>
            <a:r>
              <a:rPr lang="ro-MD" altLang="ro-RO" sz="2200" dirty="0">
                <a:latin typeface="Calibri" panose="020F0502020204030204" pitchFamily="34" charset="0"/>
              </a:rPr>
              <a:t>Proprietatea </a:t>
            </a:r>
            <a:r>
              <a:rPr lang="en-US" altLang="ro-RO" sz="2200" i="1" dirty="0">
                <a:latin typeface="Calibri" panose="020F0502020204030204" pitchFamily="34" charset="0"/>
              </a:rPr>
              <a:t>box-sizing </a:t>
            </a:r>
            <a:r>
              <a:rPr lang="en-US" altLang="ro-RO" sz="2200" dirty="0" err="1">
                <a:latin typeface="Calibri" panose="020F0502020204030204" pitchFamily="34" charset="0"/>
              </a:rPr>
              <a:t>poate</a:t>
            </a:r>
            <a:r>
              <a:rPr lang="ro-MD" altLang="ro-RO" sz="2200" i="1" dirty="0">
                <a:latin typeface="Calibri" panose="020F0502020204030204" pitchFamily="34" charset="0"/>
              </a:rPr>
              <a:t> </a:t>
            </a:r>
            <a:r>
              <a:rPr lang="ro-MD" altLang="ro-RO" sz="2200" dirty="0">
                <a:latin typeface="Calibri" panose="020F0502020204030204" pitchFamily="34" charset="0"/>
              </a:rPr>
              <a:t>include, la definirea înălțimii și lățimii, și bordura și câmpurile interne (</a:t>
            </a:r>
            <a:r>
              <a:rPr lang="ro-MD" altLang="ro-RO" sz="2200" i="1" dirty="0">
                <a:latin typeface="Calibri" panose="020F0502020204030204" pitchFamily="34" charset="0"/>
              </a:rPr>
              <a:t>padding</a:t>
            </a:r>
            <a:r>
              <a:rPr lang="ro-MD" altLang="ro-RO" sz="2200" dirty="0">
                <a:latin typeface="Calibri" panose="020F0502020204030204" pitchFamily="34" charset="0"/>
              </a:rPr>
              <a:t>) – este foarte important să fie specificată pentru a realiza corect machete ale paginilor web</a:t>
            </a:r>
          </a:p>
          <a:p>
            <a:pPr eaLnBrk="1" hangingPunct="1">
              <a:lnSpc>
                <a:spcPct val="90000"/>
              </a:lnSpc>
            </a:pPr>
            <a:r>
              <a:rPr lang="ro-MD" altLang="ro-RO" sz="2200" dirty="0">
                <a:latin typeface="Calibri" panose="020F0502020204030204" pitchFamily="34" charset="0"/>
              </a:rPr>
              <a:t>Pentru a specifica aceeași proprietate, pentru toate elementele HTML se poate utiliza:</a:t>
            </a:r>
          </a:p>
          <a:p>
            <a:r>
              <a:rPr lang="en-GB" b="0" dirty="0">
                <a:solidFill>
                  <a:srgbClr val="800000"/>
                </a:solidFill>
                <a:effectLst/>
                <a:latin typeface="Consolas" panose="020B0609020204030204" pitchFamily="49" charset="0"/>
              </a:rPr>
              <a:t>*</a:t>
            </a:r>
            <a:r>
              <a:rPr lang="en-GB" b="0" dirty="0">
                <a:solidFill>
                  <a:srgbClr val="000000"/>
                </a:solidFill>
                <a:effectLst/>
                <a:latin typeface="Consolas" panose="020B0609020204030204" pitchFamily="49" charset="0"/>
              </a:rPr>
              <a:t>{</a:t>
            </a:r>
          </a:p>
          <a:p>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box-sizing</a:t>
            </a:r>
            <a:r>
              <a:rPr lang="en-GB" b="0" dirty="0" err="1">
                <a:solidFill>
                  <a:srgbClr val="000000"/>
                </a:solidFill>
                <a:effectLst/>
                <a:latin typeface="Consolas" panose="020B0609020204030204" pitchFamily="49" charset="0"/>
              </a:rPr>
              <a:t>:</a:t>
            </a:r>
            <a:r>
              <a:rPr lang="en-GB" b="0" dirty="0" err="1">
                <a:solidFill>
                  <a:srgbClr val="0451A5"/>
                </a:solidFill>
                <a:effectLst/>
                <a:latin typeface="Consolas" panose="020B0609020204030204" pitchFamily="49" charset="0"/>
              </a:rPr>
              <a:t>border-box</a:t>
            </a:r>
            <a:r>
              <a:rPr lang="en-GB" b="0" dirty="0">
                <a:solidFill>
                  <a:srgbClr val="000000"/>
                </a:solidFill>
                <a:effectLst/>
                <a:latin typeface="Consolas" panose="020B0609020204030204" pitchFamily="49" charset="0"/>
              </a:rPr>
              <a:t>;</a:t>
            </a:r>
          </a:p>
          <a:p>
            <a:r>
              <a:rPr lang="en-GB" b="0" dirty="0">
                <a:solidFill>
                  <a:srgbClr val="000000"/>
                </a:solidFill>
                <a:effectLst/>
                <a:latin typeface="Consolas" panose="020B0609020204030204" pitchFamily="49" charset="0"/>
              </a:rPr>
              <a:t>}</a:t>
            </a:r>
          </a:p>
        </p:txBody>
      </p:sp>
      <p:pic>
        <p:nvPicPr>
          <p:cNvPr id="3" name="Picture 2">
            <a:extLst>
              <a:ext uri="{FF2B5EF4-FFF2-40B4-BE49-F238E27FC236}">
                <a16:creationId xmlns:a16="http://schemas.microsoft.com/office/drawing/2014/main" id="{EAD0A228-D078-4FFB-8C57-1419D372492E}"/>
              </a:ext>
            </a:extLst>
          </p:cNvPr>
          <p:cNvPicPr>
            <a:picLocks noChangeAspect="1"/>
          </p:cNvPicPr>
          <p:nvPr/>
        </p:nvPicPr>
        <p:blipFill>
          <a:blip r:embed="rId2"/>
          <a:stretch>
            <a:fillRect/>
          </a:stretch>
        </p:blipFill>
        <p:spPr>
          <a:xfrm>
            <a:off x="5921713" y="4279771"/>
            <a:ext cx="5913632" cy="203471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B2478971-85EB-4735-A345-EC2BD83F4874}"/>
              </a:ext>
            </a:extLst>
          </p:cNvPr>
          <p:cNvSpPr>
            <a:spLocks noGrp="1"/>
          </p:cNvSpPr>
          <p:nvPr>
            <p:ph type="title"/>
          </p:nvPr>
        </p:nvSpPr>
        <p:spPr>
          <a:xfrm>
            <a:off x="1061884" y="609599"/>
            <a:ext cx="9144156" cy="1101214"/>
          </a:xfrm>
        </p:spPr>
        <p:txBody>
          <a:bodyPr>
            <a:normAutofit/>
          </a:bodyPr>
          <a:lstStyle/>
          <a:p>
            <a:pPr>
              <a:defRPr/>
            </a:pPr>
            <a:r>
              <a:rPr lang="ro-RO" altLang="ru-RU" dirty="0"/>
              <a:t>Atributul global </a:t>
            </a:r>
            <a:r>
              <a:rPr lang="en-US" altLang="ru-RU" dirty="0"/>
              <a:t>“</a:t>
            </a:r>
            <a:r>
              <a:rPr lang="ro-RO" altLang="ru-RU" b="1" dirty="0"/>
              <a:t>id</a:t>
            </a:r>
            <a:r>
              <a:rPr lang="en-US" altLang="ru-RU" dirty="0"/>
              <a:t>”</a:t>
            </a:r>
            <a:r>
              <a:rPr lang="ro-RO" altLang="ru-RU" dirty="0"/>
              <a:t> în html</a:t>
            </a:r>
            <a:endParaRPr lang="ru-RU" altLang="ru-RU" dirty="0"/>
          </a:p>
        </p:txBody>
      </p:sp>
      <p:sp>
        <p:nvSpPr>
          <p:cNvPr id="53251" name="Content Placeholder 2">
            <a:extLst>
              <a:ext uri="{FF2B5EF4-FFF2-40B4-BE49-F238E27FC236}">
                <a16:creationId xmlns:a16="http://schemas.microsoft.com/office/drawing/2014/main" id="{AB55DB60-C978-4B2C-8E51-8505DE96527C}"/>
              </a:ext>
            </a:extLst>
          </p:cNvPr>
          <p:cNvSpPr>
            <a:spLocks noGrp="1" noChangeArrowheads="1"/>
          </p:cNvSpPr>
          <p:nvPr>
            <p:ph sz="quarter" idx="1"/>
          </p:nvPr>
        </p:nvSpPr>
        <p:spPr>
          <a:xfrm>
            <a:off x="737419" y="1877960"/>
            <a:ext cx="10844981" cy="4483511"/>
          </a:xfrm>
        </p:spPr>
        <p:txBody>
          <a:bodyPr>
            <a:normAutofit fontScale="92500" lnSpcReduction="10000"/>
          </a:bodyPr>
          <a:lstStyle/>
          <a:p>
            <a:r>
              <a:rPr lang="ro-RO" altLang="ru-RU" sz="2400" dirty="0">
                <a:latin typeface="Calibri" panose="020F0502020204030204" pitchFamily="34" charset="0"/>
                <a:cs typeface="Calibri" panose="020F0502020204030204" pitchFamily="34" charset="0"/>
              </a:rPr>
              <a:t>În HTML5 un </a:t>
            </a:r>
            <a:r>
              <a:rPr lang="ro-RO" altLang="ru-RU" sz="2400" b="1" dirty="0">
                <a:latin typeface="Calibri" panose="020F0502020204030204" pitchFamily="34" charset="0"/>
                <a:cs typeface="Calibri" panose="020F0502020204030204" pitchFamily="34" charset="0"/>
              </a:rPr>
              <a:t>atribut global </a:t>
            </a:r>
            <a:r>
              <a:rPr lang="ro-RO" altLang="ru-RU" sz="2400" dirty="0">
                <a:latin typeface="Calibri" panose="020F0502020204030204" pitchFamily="34" charset="0"/>
                <a:cs typeface="Calibri" panose="020F0502020204030204" pitchFamily="34" charset="0"/>
              </a:rPr>
              <a:t>poate fi utilizat în </a:t>
            </a:r>
            <a:r>
              <a:rPr lang="ro-RO" altLang="ru-RU" sz="2400" u="sng" dirty="0">
                <a:latin typeface="Calibri" panose="020F0502020204030204" pitchFamily="34" charset="0"/>
                <a:cs typeface="Calibri" panose="020F0502020204030204" pitchFamily="34" charset="0"/>
              </a:rPr>
              <a:t>orice</a:t>
            </a:r>
            <a:r>
              <a:rPr lang="ro-RO" altLang="ru-RU" sz="2400" dirty="0">
                <a:latin typeface="Calibri" panose="020F0502020204030204" pitchFamily="34" charset="0"/>
                <a:cs typeface="Calibri" panose="020F0502020204030204" pitchFamily="34" charset="0"/>
              </a:rPr>
              <a:t> element HTML</a:t>
            </a:r>
          </a:p>
          <a:p>
            <a:pPr lvl="1"/>
            <a:r>
              <a:rPr lang="ro-RO" altLang="ru-RU" sz="2400" dirty="0">
                <a:latin typeface="Calibri" panose="020F0502020204030204" pitchFamily="34" charset="0"/>
                <a:cs typeface="Calibri" panose="020F0502020204030204" pitchFamily="34" charset="0"/>
              </a:rPr>
              <a:t>Exemple de atribute globale: </a:t>
            </a:r>
            <a:r>
              <a:rPr lang="ro-RO" altLang="ru-RU" sz="2400" b="1" dirty="0">
                <a:latin typeface="Calibri" panose="020F0502020204030204" pitchFamily="34" charset="0"/>
                <a:cs typeface="Calibri" panose="020F0502020204030204" pitchFamily="34" charset="0"/>
              </a:rPr>
              <a:t>style, id, class, title </a:t>
            </a:r>
            <a:r>
              <a:rPr lang="ro-RO" altLang="ru-RU" sz="2400" dirty="0">
                <a:latin typeface="Calibri" panose="020F0502020204030204" pitchFamily="34" charset="0"/>
                <a:cs typeface="Calibri" panose="020F0502020204030204" pitchFamily="34" charset="0"/>
              </a:rPr>
              <a:t>etc.</a:t>
            </a:r>
          </a:p>
          <a:p>
            <a:pPr>
              <a:spcBef>
                <a:spcPct val="0"/>
              </a:spcBef>
            </a:pPr>
            <a:r>
              <a:rPr lang="vi-VN" altLang="ru-RU" sz="2400" dirty="0">
                <a:latin typeface="Calibri" panose="020F0502020204030204" pitchFamily="34" charset="0"/>
                <a:cs typeface="Calibri" panose="020F0502020204030204" pitchFamily="34" charset="0"/>
              </a:rPr>
              <a:t>Atributul </a:t>
            </a:r>
            <a:r>
              <a:rPr lang="vi-VN" altLang="ru-RU" sz="2400" b="1" dirty="0">
                <a:latin typeface="Calibri" panose="020F0502020204030204" pitchFamily="34" charset="0"/>
                <a:cs typeface="Calibri" panose="020F0502020204030204" pitchFamily="34" charset="0"/>
              </a:rPr>
              <a:t>id</a:t>
            </a:r>
            <a:r>
              <a:rPr lang="vi-VN" altLang="ru-RU" sz="2400" dirty="0">
                <a:latin typeface="Calibri" panose="020F0502020204030204" pitchFamily="34" charset="0"/>
                <a:cs typeface="Calibri" panose="020F0502020204030204" pitchFamily="34" charset="0"/>
              </a:rPr>
              <a:t> specifică un </a:t>
            </a:r>
            <a:r>
              <a:rPr lang="ro-RO" altLang="ru-RU" sz="2400" dirty="0">
                <a:latin typeface="Calibri" panose="020F0502020204030204" pitchFamily="34" charset="0"/>
                <a:cs typeface="Calibri" panose="020F0502020204030204" pitchFamily="34" charset="0"/>
              </a:rPr>
              <a:t>identificator unic </a:t>
            </a:r>
            <a:r>
              <a:rPr lang="vi-VN" altLang="ru-RU" sz="2400" dirty="0">
                <a:latin typeface="Calibri" panose="020F0502020204030204" pitchFamily="34" charset="0"/>
                <a:cs typeface="Calibri" panose="020F0502020204030204" pitchFamily="34" charset="0"/>
              </a:rPr>
              <a:t>pentru un element HTML (valoarea trebuie să fie unic</a:t>
            </a:r>
            <a:r>
              <a:rPr lang="ro-RO" altLang="ru-RU" sz="2400" dirty="0">
                <a:latin typeface="Calibri" panose="020F0502020204030204" pitchFamily="34" charset="0"/>
                <a:cs typeface="Calibri" panose="020F0502020204030204" pitchFamily="34" charset="0"/>
              </a:rPr>
              <a:t>ă</a:t>
            </a:r>
            <a:r>
              <a:rPr lang="vi-VN" altLang="ru-RU" sz="2400" dirty="0">
                <a:latin typeface="Calibri" panose="020F0502020204030204" pitchFamily="34" charset="0"/>
                <a:cs typeface="Calibri" panose="020F0502020204030204" pitchFamily="34" charset="0"/>
              </a:rPr>
              <a:t> în cadrul documentului HTML)</a:t>
            </a:r>
          </a:p>
          <a:p>
            <a:pPr>
              <a:spcBef>
                <a:spcPct val="0"/>
              </a:spcBef>
            </a:pPr>
            <a:r>
              <a:rPr lang="vi-VN" altLang="ru-RU" sz="2400" dirty="0">
                <a:latin typeface="Calibri" panose="020F0502020204030204" pitchFamily="34" charset="0"/>
                <a:cs typeface="Calibri" panose="020F0502020204030204" pitchFamily="34" charset="0"/>
              </a:rPr>
              <a:t>Atributul </a:t>
            </a:r>
            <a:r>
              <a:rPr lang="vi-VN" altLang="ru-RU" sz="2400" b="1" dirty="0">
                <a:latin typeface="Calibri" panose="020F0502020204030204" pitchFamily="34" charset="0"/>
                <a:cs typeface="Calibri" panose="020F0502020204030204" pitchFamily="34" charset="0"/>
              </a:rPr>
              <a:t>id</a:t>
            </a:r>
            <a:r>
              <a:rPr lang="vi-VN" altLang="ru-RU" sz="2400" dirty="0">
                <a:latin typeface="Calibri" panose="020F0502020204030204" pitchFamily="34" charset="0"/>
                <a:cs typeface="Calibri" panose="020F0502020204030204" pitchFamily="34" charset="0"/>
              </a:rPr>
              <a:t> este </a:t>
            </a:r>
            <a:r>
              <a:rPr lang="en-US" altLang="ru-RU" sz="2400" dirty="0" err="1">
                <a:latin typeface="Calibri" panose="020F0502020204030204" pitchFamily="34" charset="0"/>
                <a:cs typeface="Calibri" panose="020F0502020204030204" pitchFamily="34" charset="0"/>
              </a:rPr>
              <a:t>unul</a:t>
            </a:r>
            <a:r>
              <a:rPr lang="en-US" altLang="ru-RU" sz="2400" dirty="0">
                <a:latin typeface="Calibri" panose="020F0502020204030204" pitchFamily="34" charset="0"/>
                <a:cs typeface="Calibri" panose="020F0502020204030204" pitchFamily="34" charset="0"/>
              </a:rPr>
              <a:t> </a:t>
            </a:r>
            <a:r>
              <a:rPr lang="en-US" altLang="ru-RU" sz="2400" dirty="0" err="1">
                <a:latin typeface="Calibri" panose="020F0502020204030204" pitchFamily="34" charset="0"/>
                <a:cs typeface="Calibri" panose="020F0502020204030204" pitchFamily="34" charset="0"/>
              </a:rPr>
              <a:t>dintre</a:t>
            </a:r>
            <a:r>
              <a:rPr lang="en-US" altLang="ru-RU" sz="2400" dirty="0">
                <a:latin typeface="Calibri" panose="020F0502020204030204" pitchFamily="34" charset="0"/>
                <a:cs typeface="Calibri" panose="020F0502020204030204" pitchFamily="34" charset="0"/>
              </a:rPr>
              <a:t> </a:t>
            </a:r>
            <a:r>
              <a:rPr lang="vi-VN" altLang="ru-RU" sz="2400" dirty="0">
                <a:latin typeface="Calibri" panose="020F0502020204030204" pitchFamily="34" charset="0"/>
                <a:cs typeface="Calibri" panose="020F0502020204030204" pitchFamily="34" charset="0"/>
              </a:rPr>
              <a:t>cel</a:t>
            </a:r>
            <a:r>
              <a:rPr lang="en-US" altLang="ru-RU" sz="2400" dirty="0">
                <a:latin typeface="Calibri" panose="020F0502020204030204" pitchFamily="34" charset="0"/>
                <a:cs typeface="Calibri" panose="020F0502020204030204" pitchFamily="34" charset="0"/>
              </a:rPr>
              <a:t>e</a:t>
            </a:r>
            <a:r>
              <a:rPr lang="vi-VN" altLang="ru-RU" sz="2400" dirty="0">
                <a:latin typeface="Calibri" panose="020F0502020204030204" pitchFamily="34" charset="0"/>
                <a:cs typeface="Calibri" panose="020F0502020204030204" pitchFamily="34" charset="0"/>
              </a:rPr>
              <a:t> mai </a:t>
            </a:r>
            <a:r>
              <a:rPr lang="ro-RO" altLang="ru-RU" sz="2400" dirty="0">
                <a:latin typeface="Calibri" panose="020F0502020204030204" pitchFamily="34" charset="0"/>
                <a:cs typeface="Calibri" panose="020F0502020204030204" pitchFamily="34" charset="0"/>
              </a:rPr>
              <a:t>utilizat</a:t>
            </a:r>
            <a:r>
              <a:rPr lang="en-US" altLang="ru-RU" sz="2400" dirty="0">
                <a:latin typeface="Calibri" panose="020F0502020204030204" pitchFamily="34" charset="0"/>
                <a:cs typeface="Calibri" panose="020F0502020204030204" pitchFamily="34" charset="0"/>
              </a:rPr>
              <a:t>e</a:t>
            </a:r>
            <a:r>
              <a:rPr lang="ro-RO" altLang="ru-RU" sz="2400" dirty="0">
                <a:latin typeface="Calibri" panose="020F0502020204030204" pitchFamily="34" charset="0"/>
                <a:cs typeface="Calibri" panose="020F0502020204030204" pitchFamily="34" charset="0"/>
              </a:rPr>
              <a:t> atribut</a:t>
            </a:r>
            <a:r>
              <a:rPr lang="en-US" altLang="ru-RU" sz="2400" dirty="0">
                <a:latin typeface="Calibri" panose="020F0502020204030204" pitchFamily="34" charset="0"/>
                <a:cs typeface="Calibri" panose="020F0502020204030204" pitchFamily="34" charset="0"/>
              </a:rPr>
              <a:t>e,</a:t>
            </a:r>
            <a:r>
              <a:rPr lang="ro-RO" altLang="ru-RU" sz="2400" dirty="0">
                <a:latin typeface="Calibri" panose="020F0502020204030204" pitchFamily="34" charset="0"/>
                <a:cs typeface="Calibri" panose="020F0502020204030204" pitchFamily="34" charset="0"/>
              </a:rPr>
              <a:t> atunci când este necesară</a:t>
            </a:r>
            <a:r>
              <a:rPr lang="vi-VN" altLang="ru-RU" sz="2400" dirty="0">
                <a:latin typeface="Calibri" panose="020F0502020204030204" pitchFamily="34" charset="0"/>
                <a:cs typeface="Calibri" panose="020F0502020204030204" pitchFamily="34" charset="0"/>
              </a:rPr>
              <a:t> manipula</a:t>
            </a:r>
            <a:r>
              <a:rPr lang="en-US" altLang="ru-RU" sz="2400" dirty="0">
                <a:latin typeface="Calibri" panose="020F0502020204030204" pitchFamily="34" charset="0"/>
                <a:cs typeface="Calibri" panose="020F0502020204030204" pitchFamily="34" charset="0"/>
              </a:rPr>
              <a:t>rea</a:t>
            </a:r>
            <a:r>
              <a:rPr lang="vi-VN" altLang="ru-RU" sz="2400" dirty="0">
                <a:latin typeface="Calibri" panose="020F0502020204030204" pitchFamily="34" charset="0"/>
                <a:cs typeface="Calibri" panose="020F0502020204030204" pitchFamily="34" charset="0"/>
              </a:rPr>
              <a:t> </a:t>
            </a:r>
            <a:r>
              <a:rPr lang="ro-RO" altLang="ru-RU" sz="2400" dirty="0">
                <a:latin typeface="Calibri" panose="020F0502020204030204" pitchFamily="34" charset="0"/>
                <a:cs typeface="Calibri" panose="020F0502020204030204" pitchFamily="34" charset="0"/>
              </a:rPr>
              <a:t>în</a:t>
            </a:r>
            <a:r>
              <a:rPr lang="vi-VN" altLang="ru-RU" sz="2400" dirty="0">
                <a:latin typeface="Calibri" panose="020F0502020204030204" pitchFamily="34" charset="0"/>
                <a:cs typeface="Calibri" panose="020F0502020204030204" pitchFamily="34" charset="0"/>
              </a:rPr>
              <a:t> JavaScript</a:t>
            </a:r>
            <a:r>
              <a:rPr lang="ro-RO" altLang="ru-RU" sz="2400" dirty="0">
                <a:latin typeface="Calibri" panose="020F0502020204030204" pitchFamily="34" charset="0"/>
                <a:cs typeface="Calibri" panose="020F0502020204030204" pitchFamily="34" charset="0"/>
              </a:rPr>
              <a:t>,</a:t>
            </a:r>
            <a:r>
              <a:rPr lang="vi-VN" altLang="ru-RU" sz="2400" dirty="0">
                <a:latin typeface="Calibri" panose="020F0502020204030204" pitchFamily="34" charset="0"/>
                <a:cs typeface="Calibri" panose="020F0502020204030204" pitchFamily="34" charset="0"/>
              </a:rPr>
              <a:t> </a:t>
            </a:r>
            <a:r>
              <a:rPr lang="ro-RO" altLang="ru-RU" sz="2400" dirty="0">
                <a:latin typeface="Calibri" panose="020F0502020204030204" pitchFamily="34" charset="0"/>
                <a:cs typeface="Calibri" panose="020F0502020204030204" pitchFamily="34" charset="0"/>
              </a:rPr>
              <a:t>cu </a:t>
            </a:r>
            <a:r>
              <a:rPr lang="en-US" altLang="ru-RU" sz="2400" dirty="0">
                <a:latin typeface="Calibri" panose="020F0502020204030204" pitchFamily="34" charset="0"/>
                <a:cs typeface="Calibri" panose="020F0502020204030204" pitchFamily="34" charset="0"/>
              </a:rPr>
              <a:t>un</a:t>
            </a:r>
            <a:r>
              <a:rPr lang="ru-RU" altLang="ru-RU" sz="2400" dirty="0">
                <a:cs typeface="Calibri" panose="020F0502020204030204" pitchFamily="34" charset="0"/>
              </a:rPr>
              <a:t> </a:t>
            </a:r>
            <a:r>
              <a:rPr lang="vi-VN" altLang="ru-RU" sz="2400" dirty="0">
                <a:latin typeface="Calibri" panose="020F0502020204030204" pitchFamily="34" charset="0"/>
                <a:cs typeface="Calibri" panose="020F0502020204030204" pitchFamily="34" charset="0"/>
              </a:rPr>
              <a:t>element</a:t>
            </a:r>
            <a:r>
              <a:rPr lang="en-US" altLang="ru-RU" sz="2400" dirty="0">
                <a:latin typeface="Calibri" panose="020F0502020204030204" pitchFamily="34" charset="0"/>
                <a:cs typeface="Calibri" panose="020F0502020204030204" pitchFamily="34" charset="0"/>
              </a:rPr>
              <a:t>,</a:t>
            </a:r>
            <a:r>
              <a:rPr lang="vi-VN" altLang="ru-RU" sz="2400" dirty="0">
                <a:latin typeface="Calibri" panose="020F0502020204030204" pitchFamily="34" charset="0"/>
                <a:cs typeface="Calibri" panose="020F0502020204030204" pitchFamily="34" charset="0"/>
              </a:rPr>
              <a:t> cu </a:t>
            </a:r>
            <a:r>
              <a:rPr lang="vi-VN" altLang="ru-RU" sz="2400" i="1" dirty="0">
                <a:latin typeface="Calibri" panose="020F0502020204030204" pitchFamily="34" charset="0"/>
                <a:cs typeface="Calibri" panose="020F0502020204030204" pitchFamily="34" charset="0"/>
              </a:rPr>
              <a:t>id-ul</a:t>
            </a:r>
            <a:r>
              <a:rPr lang="vi-VN" altLang="ru-RU" sz="2400" dirty="0">
                <a:latin typeface="Calibri" panose="020F0502020204030204" pitchFamily="34" charset="0"/>
                <a:cs typeface="Calibri" panose="020F0502020204030204" pitchFamily="34" charset="0"/>
              </a:rPr>
              <a:t> specific</a:t>
            </a:r>
            <a:r>
              <a:rPr lang="ro-RO" altLang="ru-RU" sz="2400" dirty="0">
                <a:latin typeface="Calibri" panose="020F0502020204030204" pitchFamily="34" charset="0"/>
                <a:cs typeface="Calibri" panose="020F0502020204030204" pitchFamily="34" charset="0"/>
              </a:rPr>
              <a:t>at</a:t>
            </a:r>
            <a:r>
              <a:rPr lang="ru-RU" altLang="ru-RU" sz="2400" dirty="0">
                <a:cs typeface="Calibri" panose="020F0502020204030204" pitchFamily="34" charset="0"/>
              </a:rPr>
              <a:t>. </a:t>
            </a:r>
            <a:r>
              <a:rPr lang="ro-MD" altLang="ru-RU" sz="2400" dirty="0">
                <a:latin typeface="Calibri" panose="020F0502020204030204" pitchFamily="34" charset="0"/>
                <a:cs typeface="Calibri" panose="020F0502020204030204" pitchFamily="34" charset="0"/>
              </a:rPr>
              <a:t>Dar poate fi utilizat și la definirea stilurilor</a:t>
            </a:r>
            <a:endParaRPr lang="ro-RO" altLang="ru-RU" sz="2400" dirty="0">
              <a:latin typeface="Calibri" panose="020F0502020204030204" pitchFamily="34" charset="0"/>
              <a:cs typeface="Calibri" panose="020F0502020204030204" pitchFamily="34" charset="0"/>
            </a:endParaRPr>
          </a:p>
          <a:p>
            <a:pPr>
              <a:spcBef>
                <a:spcPct val="0"/>
              </a:spcBef>
            </a:pPr>
            <a:r>
              <a:rPr lang="ro-RO" altLang="ru-RU" sz="2400" u="sng" dirty="0">
                <a:latin typeface="Calibri" panose="020F0502020204030204" pitchFamily="34" charset="0"/>
                <a:cs typeface="Calibri" panose="020F0502020204030204" pitchFamily="34" charset="0"/>
              </a:rPr>
              <a:t>Specialiştii din domeniu </a:t>
            </a:r>
            <a:r>
              <a:rPr lang="ro-RO" altLang="ru-RU" sz="2400" b="1" u="sng" dirty="0">
                <a:latin typeface="Calibri" panose="020F0502020204030204" pitchFamily="34" charset="0"/>
                <a:cs typeface="Calibri" panose="020F0502020204030204" pitchFamily="34" charset="0"/>
              </a:rPr>
              <a:t>nu recomandă </a:t>
            </a:r>
            <a:r>
              <a:rPr lang="ro-RO" altLang="ru-RU" sz="2400" u="sng" dirty="0">
                <a:latin typeface="Calibri" panose="020F0502020204030204" pitchFamily="34" charset="0"/>
                <a:cs typeface="Calibri" panose="020F0502020204030204" pitchFamily="34" charset="0"/>
              </a:rPr>
              <a:t>folosirea exagerată a selectorilor de tip identificatori la definirea stilurilor!!!</a:t>
            </a:r>
          </a:p>
          <a:p>
            <a:pPr>
              <a:spcBef>
                <a:spcPct val="0"/>
              </a:spcBef>
            </a:pPr>
            <a:r>
              <a:rPr lang="ro-RO" altLang="ru-RU" sz="2400" dirty="0">
                <a:latin typeface="Calibri" panose="020F0502020204030204" pitchFamily="34" charset="0"/>
                <a:cs typeface="Calibri" panose="020F0502020204030204" pitchFamily="34" charset="0"/>
              </a:rPr>
              <a:t>Este suportat de toate browserele</a:t>
            </a:r>
          </a:p>
          <a:p>
            <a:pPr>
              <a:spcBef>
                <a:spcPct val="0"/>
              </a:spcBef>
            </a:pPr>
            <a:r>
              <a:rPr lang="ro-RO" altLang="ru-RU" sz="2400" dirty="0">
                <a:latin typeface="Calibri" panose="020F0502020204030204" pitchFamily="34" charset="0"/>
                <a:cs typeface="Calibri" panose="020F0502020204030204" pitchFamily="34" charset="0"/>
              </a:rPr>
              <a:t>Forma generală: </a:t>
            </a:r>
            <a:r>
              <a:rPr lang="en-US" altLang="ru-RU" sz="2400" b="1" dirty="0">
                <a:latin typeface="Calibri" panose="020F0502020204030204" pitchFamily="34" charset="0"/>
                <a:cs typeface="Calibri" panose="020F0502020204030204" pitchFamily="34" charset="0"/>
              </a:rPr>
              <a:t>&lt;</a:t>
            </a:r>
            <a:r>
              <a:rPr lang="en-US" altLang="ru-RU" sz="2400" b="1" i="1" dirty="0">
                <a:latin typeface="Calibri" panose="020F0502020204030204" pitchFamily="34" charset="0"/>
                <a:cs typeface="Calibri" panose="020F0502020204030204" pitchFamily="34" charset="0"/>
              </a:rPr>
              <a:t>element</a:t>
            </a:r>
            <a:r>
              <a:rPr lang="en-US" altLang="ru-RU" sz="2400" b="1" dirty="0">
                <a:latin typeface="Calibri" panose="020F0502020204030204" pitchFamily="34" charset="0"/>
                <a:cs typeface="Calibri" panose="020F0502020204030204" pitchFamily="34" charset="0"/>
              </a:rPr>
              <a:t> id="</a:t>
            </a:r>
            <a:r>
              <a:rPr lang="en-US" altLang="ru-RU" sz="2400" b="1" i="1" dirty="0" err="1">
                <a:latin typeface="Calibri" panose="020F0502020204030204" pitchFamily="34" charset="0"/>
                <a:cs typeface="Calibri" panose="020F0502020204030204" pitchFamily="34" charset="0"/>
              </a:rPr>
              <a:t>valoare_identificator</a:t>
            </a:r>
            <a:r>
              <a:rPr lang="en-US" altLang="ru-RU" sz="2400" b="1" dirty="0">
                <a:latin typeface="Calibri" panose="020F0502020204030204" pitchFamily="34" charset="0"/>
                <a:cs typeface="Calibri" panose="020F0502020204030204" pitchFamily="34" charset="0"/>
              </a:rPr>
              <a:t>"&gt;</a:t>
            </a:r>
            <a:r>
              <a:rPr lang="ro-RO" altLang="ru-RU" sz="2400" dirty="0">
                <a:latin typeface="Calibri" panose="020F0502020204030204" pitchFamily="34" charset="0"/>
                <a:cs typeface="Calibri" panose="020F0502020204030204" pitchFamily="34" charset="0"/>
              </a:rPr>
              <a:t>, </a:t>
            </a:r>
          </a:p>
          <a:p>
            <a:pPr>
              <a:buFont typeface="Wingdings 3" panose="05040102010807070707" pitchFamily="18" charset="2"/>
              <a:buNone/>
            </a:pPr>
            <a:r>
              <a:rPr lang="ro-RO" altLang="ru-RU" dirty="0">
                <a:latin typeface="Calibri" panose="020F0502020204030204" pitchFamily="34" charset="0"/>
                <a:cs typeface="Calibri" panose="020F0502020204030204" pitchFamily="34" charset="0"/>
              </a:rPr>
              <a:t>unde valoarea ID-ului trebuie să conţină cel puţin un caracter, nu se admit spaţii, nu începe cu o cifră şi se face diferenţă între majuscule şi literele mici</a:t>
            </a:r>
          </a:p>
        </p:txBody>
      </p:sp>
    </p:spTree>
    <p:extLst>
      <p:ext uri="{BB962C8B-B14F-4D97-AF65-F5344CB8AC3E}">
        <p14:creationId xmlns:p14="http://schemas.microsoft.com/office/powerpoint/2010/main" val="5001866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817F376-3E61-434D-AEC7-5E601EC71CE2}"/>
              </a:ext>
            </a:extLst>
          </p:cNvPr>
          <p:cNvSpPr>
            <a:spLocks noGrp="1"/>
          </p:cNvSpPr>
          <p:nvPr>
            <p:ph type="title"/>
          </p:nvPr>
        </p:nvSpPr>
        <p:spPr>
          <a:xfrm>
            <a:off x="934065" y="286603"/>
            <a:ext cx="10221615" cy="1522532"/>
          </a:xfrm>
        </p:spPr>
        <p:txBody>
          <a:bodyPr/>
          <a:lstStyle/>
          <a:p>
            <a:pPr>
              <a:defRPr/>
            </a:pPr>
            <a:r>
              <a:rPr lang="ro-RO" altLang="ru-RU" dirty="0"/>
              <a:t>Selectori de tip „ID”</a:t>
            </a:r>
            <a:endParaRPr lang="ru-RU" altLang="ru-RU" dirty="0"/>
          </a:p>
        </p:txBody>
      </p:sp>
      <p:sp>
        <p:nvSpPr>
          <p:cNvPr id="53251" name="Content Placeholder 2">
            <a:extLst>
              <a:ext uri="{FF2B5EF4-FFF2-40B4-BE49-F238E27FC236}">
                <a16:creationId xmlns:a16="http://schemas.microsoft.com/office/drawing/2014/main" id="{A10AAB02-503D-4B66-8757-1BBFD83A3328}"/>
              </a:ext>
            </a:extLst>
          </p:cNvPr>
          <p:cNvSpPr>
            <a:spLocks noGrp="1" noChangeArrowheads="1"/>
          </p:cNvSpPr>
          <p:nvPr>
            <p:ph sz="quarter" idx="1"/>
          </p:nvPr>
        </p:nvSpPr>
        <p:spPr>
          <a:xfrm>
            <a:off x="698091" y="1976284"/>
            <a:ext cx="10726994" cy="4404851"/>
          </a:xfrm>
        </p:spPr>
        <p:txBody>
          <a:bodyPr>
            <a:normAutofit fontScale="92500" lnSpcReduction="20000"/>
          </a:bodyPr>
          <a:lstStyle/>
          <a:p>
            <a:pPr>
              <a:spcBef>
                <a:spcPts val="0"/>
              </a:spcBef>
              <a:defRPr/>
            </a:pPr>
            <a:r>
              <a:rPr lang="vi-VN" altLang="en-US" dirty="0">
                <a:latin typeface="Calibri" panose="020F0502020204030204" pitchFamily="34" charset="0"/>
                <a:cs typeface="Calibri" panose="020F0502020204030204" pitchFamily="34" charset="0"/>
              </a:rPr>
              <a:t>Selectorul </a:t>
            </a:r>
            <a:r>
              <a:rPr lang="vi-VN" altLang="en-US" b="1" dirty="0">
                <a:latin typeface="Calibri" panose="020F0502020204030204" pitchFamily="34" charset="0"/>
                <a:cs typeface="Calibri" panose="020F0502020204030204" pitchFamily="34" charset="0"/>
              </a:rPr>
              <a:t>id</a:t>
            </a:r>
            <a:r>
              <a:rPr lang="vi-VN" altLang="en-US" dirty="0">
                <a:latin typeface="Calibri" panose="020F0502020204030204" pitchFamily="34" charset="0"/>
                <a:cs typeface="Calibri" panose="020F0502020204030204" pitchFamily="34" charset="0"/>
              </a:rPr>
              <a:t> folosește atributul </a:t>
            </a:r>
            <a:r>
              <a:rPr lang="vi-VN" altLang="en-US" b="1" dirty="0">
                <a:latin typeface="Calibri" panose="020F0502020204030204" pitchFamily="34" charset="0"/>
                <a:cs typeface="Calibri" panose="020F0502020204030204" pitchFamily="34" charset="0"/>
              </a:rPr>
              <a:t>id </a:t>
            </a:r>
            <a:r>
              <a:rPr lang="ro-RO" altLang="en-US" dirty="0">
                <a:latin typeface="Calibri" panose="020F0502020204030204" pitchFamily="34" charset="0"/>
                <a:cs typeface="Calibri" panose="020F0502020204030204" pitchFamily="34" charset="0"/>
              </a:rPr>
              <a:t>al </a:t>
            </a:r>
            <a:r>
              <a:rPr lang="vi-VN" altLang="en-US" dirty="0">
                <a:latin typeface="Calibri" panose="020F0502020204030204" pitchFamily="34" charset="0"/>
                <a:cs typeface="Calibri" panose="020F0502020204030204" pitchFamily="34" charset="0"/>
              </a:rPr>
              <a:t>un</a:t>
            </a:r>
            <a:r>
              <a:rPr lang="ro-RO" altLang="en-US" dirty="0">
                <a:latin typeface="Calibri" panose="020F0502020204030204" pitchFamily="34" charset="0"/>
                <a:cs typeface="Calibri" panose="020F0502020204030204" pitchFamily="34" charset="0"/>
              </a:rPr>
              <a:t>ui</a:t>
            </a:r>
            <a:r>
              <a:rPr lang="vi-VN" altLang="en-US" dirty="0">
                <a:latin typeface="Calibri" panose="020F0502020204030204" pitchFamily="34" charset="0"/>
                <a:cs typeface="Calibri" panose="020F0502020204030204" pitchFamily="34" charset="0"/>
              </a:rPr>
              <a:t> </a:t>
            </a:r>
            <a:r>
              <a:rPr lang="en-US" altLang="en-US" dirty="0">
                <a:latin typeface="Calibri" panose="020F0502020204030204" pitchFamily="34" charset="0"/>
                <a:cs typeface="Calibri" panose="020F0502020204030204" pitchFamily="34" charset="0"/>
              </a:rPr>
              <a:t>element</a:t>
            </a:r>
            <a:r>
              <a:rPr lang="vi-VN" altLang="en-US" dirty="0">
                <a:latin typeface="Calibri" panose="020F0502020204030204" pitchFamily="34" charset="0"/>
                <a:cs typeface="Calibri" panose="020F0502020204030204" pitchFamily="34" charset="0"/>
              </a:rPr>
              <a:t> HTML</a:t>
            </a:r>
            <a:r>
              <a:rPr lang="ro-RO" altLang="en-US" dirty="0">
                <a:latin typeface="Calibri" panose="020F0502020204030204" pitchFamily="34" charset="0"/>
                <a:cs typeface="Calibri" panose="020F0502020204030204" pitchFamily="34" charset="0"/>
              </a:rPr>
              <a:t>,</a:t>
            </a:r>
            <a:r>
              <a:rPr lang="vi-VN" altLang="en-US" dirty="0">
                <a:latin typeface="Calibri" panose="020F0502020204030204" pitchFamily="34" charset="0"/>
                <a:cs typeface="Calibri" panose="020F0502020204030204" pitchFamily="34" charset="0"/>
              </a:rPr>
              <a:t> pentru a găsi elementul specific</a:t>
            </a:r>
            <a:r>
              <a:rPr lang="ro-RO" altLang="en-US" dirty="0">
                <a:latin typeface="Calibri" panose="020F0502020204030204" pitchFamily="34" charset="0"/>
                <a:cs typeface="Calibri" panose="020F0502020204030204" pitchFamily="34" charset="0"/>
              </a:rPr>
              <a:t>at</a:t>
            </a:r>
          </a:p>
          <a:p>
            <a:pPr>
              <a:spcBef>
                <a:spcPts val="0"/>
              </a:spcBef>
              <a:defRPr/>
            </a:pPr>
            <a:r>
              <a:rPr lang="vi-VN" altLang="en-US" dirty="0">
                <a:latin typeface="Calibri" panose="020F0502020204030204" pitchFamily="34" charset="0"/>
                <a:cs typeface="Calibri" panose="020F0502020204030204" pitchFamily="34" charset="0"/>
              </a:rPr>
              <a:t>Pentru a găsi element</a:t>
            </a:r>
            <a:r>
              <a:rPr lang="ro-RO" altLang="en-US" dirty="0" err="1">
                <a:latin typeface="Calibri" panose="020F0502020204030204" pitchFamily="34" charset="0"/>
                <a:cs typeface="Calibri" panose="020F0502020204030204" pitchFamily="34" charset="0"/>
              </a:rPr>
              <a:t>ul</a:t>
            </a:r>
            <a:r>
              <a:rPr lang="vi-VN" altLang="en-US" dirty="0">
                <a:latin typeface="Calibri" panose="020F0502020204030204" pitchFamily="34" charset="0"/>
                <a:cs typeface="Calibri" panose="020F0502020204030204" pitchFamily="34" charset="0"/>
              </a:rPr>
              <a:t> cu </a:t>
            </a:r>
            <a:r>
              <a:rPr lang="vi-VN" altLang="en-US" b="1" dirty="0">
                <a:latin typeface="Calibri" panose="020F0502020204030204" pitchFamily="34" charset="0"/>
                <a:cs typeface="Calibri" panose="020F0502020204030204" pitchFamily="34" charset="0"/>
              </a:rPr>
              <a:t>id</a:t>
            </a:r>
            <a:r>
              <a:rPr lang="ro-RO" altLang="en-US" dirty="0">
                <a:latin typeface="Calibri" panose="020F0502020204030204" pitchFamily="34" charset="0"/>
                <a:cs typeface="Calibri" panose="020F0502020204030204" pitchFamily="34" charset="0"/>
              </a:rPr>
              <a:t>-</a:t>
            </a:r>
            <a:r>
              <a:rPr lang="ro-RO" altLang="en-US" dirty="0" err="1">
                <a:latin typeface="Calibri" panose="020F0502020204030204" pitchFamily="34" charset="0"/>
                <a:cs typeface="Calibri" panose="020F0502020204030204" pitchFamily="34" charset="0"/>
              </a:rPr>
              <a:t>ul</a:t>
            </a:r>
            <a:r>
              <a:rPr lang="vi-VN" altLang="en-US" dirty="0">
                <a:latin typeface="Calibri" panose="020F0502020204030204" pitchFamily="34" charset="0"/>
                <a:cs typeface="Calibri" panose="020F0502020204030204" pitchFamily="34" charset="0"/>
              </a:rPr>
              <a:t> specific</a:t>
            </a:r>
            <a:r>
              <a:rPr lang="ro-RO" altLang="en-US" dirty="0">
                <a:latin typeface="Calibri" panose="020F0502020204030204" pitchFamily="34" charset="0"/>
                <a:cs typeface="Calibri" panose="020F0502020204030204" pitchFamily="34" charset="0"/>
              </a:rPr>
              <a:t>at</a:t>
            </a:r>
            <a:r>
              <a:rPr lang="vi-VN" altLang="en-US" dirty="0">
                <a:latin typeface="Calibri" panose="020F0502020204030204" pitchFamily="34" charset="0"/>
                <a:cs typeface="Calibri" panose="020F0502020204030204" pitchFamily="34" charset="0"/>
              </a:rPr>
              <a:t>, </a:t>
            </a:r>
            <a:r>
              <a:rPr lang="ro-MD" altLang="en-US" dirty="0">
                <a:latin typeface="Calibri" panose="020F0502020204030204" pitchFamily="34" charset="0"/>
                <a:cs typeface="Calibri" panose="020F0502020204030204" pitchFamily="34" charset="0"/>
              </a:rPr>
              <a:t>în stiluri se definește selectorul - </a:t>
            </a:r>
            <a:r>
              <a:rPr lang="ro-RO" altLang="en-US" dirty="0">
                <a:latin typeface="Calibri" panose="020F0502020204030204" pitchFamily="34" charset="0"/>
                <a:cs typeface="Calibri" panose="020F0502020204030204" pitchFamily="34" charset="0"/>
              </a:rPr>
              <a:t>se </a:t>
            </a:r>
            <a:r>
              <a:rPr lang="vi-VN" altLang="en-US" dirty="0">
                <a:latin typeface="Calibri" panose="020F0502020204030204" pitchFamily="34" charset="0"/>
                <a:cs typeface="Calibri" panose="020F0502020204030204" pitchFamily="34" charset="0"/>
              </a:rPr>
              <a:t>scrie caracterul </a:t>
            </a:r>
            <a:r>
              <a:rPr lang="ro-RO" altLang="en-US" b="1" dirty="0">
                <a:latin typeface="Calibri" panose="020F0502020204030204" pitchFamily="34" charset="0"/>
                <a:cs typeface="Calibri" panose="020F0502020204030204" pitchFamily="34" charset="0"/>
              </a:rPr>
              <a:t>#</a:t>
            </a:r>
            <a:r>
              <a:rPr lang="ro-RO" altLang="en-US" dirty="0">
                <a:latin typeface="Calibri" panose="020F0502020204030204" pitchFamily="34" charset="0"/>
                <a:cs typeface="Calibri" panose="020F0502020204030204" pitchFamily="34" charset="0"/>
              </a:rPr>
              <a:t>(d</a:t>
            </a:r>
            <a:r>
              <a:rPr lang="vi-VN" altLang="en-US" dirty="0">
                <a:latin typeface="Calibri" panose="020F0502020204030204" pitchFamily="34" charset="0"/>
                <a:cs typeface="Calibri" panose="020F0502020204030204" pitchFamily="34" charset="0"/>
              </a:rPr>
              <a:t>iez</a:t>
            </a:r>
            <a:r>
              <a:rPr lang="ro-RO" altLang="en-US" dirty="0">
                <a:latin typeface="Calibri" panose="020F0502020204030204" pitchFamily="34" charset="0"/>
                <a:cs typeface="Calibri" panose="020F0502020204030204" pitchFamily="34" charset="0"/>
              </a:rPr>
              <a:t>)</a:t>
            </a:r>
            <a:r>
              <a:rPr lang="vi-VN" altLang="en-US" dirty="0">
                <a:latin typeface="Calibri" panose="020F0502020204030204" pitchFamily="34" charset="0"/>
                <a:cs typeface="Calibri" panose="020F0502020204030204" pitchFamily="34" charset="0"/>
              </a:rPr>
              <a:t>, urmat de </a:t>
            </a:r>
            <a:r>
              <a:rPr lang="en-US" altLang="en-US" dirty="0" err="1">
                <a:latin typeface="Calibri" panose="020F0502020204030204" pitchFamily="34" charset="0"/>
                <a:cs typeface="Calibri" panose="020F0502020204030204" pitchFamily="34" charset="0"/>
              </a:rPr>
              <a:t>valoarea</a:t>
            </a:r>
            <a:r>
              <a:rPr lang="en-US" altLang="en-US" dirty="0">
                <a:latin typeface="Calibri" panose="020F0502020204030204" pitchFamily="34" charset="0"/>
                <a:cs typeface="Calibri" panose="020F0502020204030204" pitchFamily="34" charset="0"/>
              </a:rPr>
              <a:t> </a:t>
            </a:r>
            <a:r>
              <a:rPr lang="vi-VN" altLang="en-US" i="1" dirty="0">
                <a:latin typeface="Calibri" panose="020F0502020204030204" pitchFamily="34" charset="0"/>
                <a:cs typeface="Calibri" panose="020F0502020204030204" pitchFamily="34" charset="0"/>
              </a:rPr>
              <a:t>id</a:t>
            </a:r>
            <a:r>
              <a:rPr lang="vi-VN" altLang="en-US" dirty="0">
                <a:latin typeface="Calibri" panose="020F0502020204030204" pitchFamily="34" charset="0"/>
                <a:cs typeface="Calibri" panose="020F0502020204030204" pitchFamily="34" charset="0"/>
              </a:rPr>
              <a:t>-ul</a:t>
            </a:r>
            <a:r>
              <a:rPr lang="en-US" altLang="en-US" dirty="0" err="1">
                <a:latin typeface="Calibri" panose="020F0502020204030204" pitchFamily="34" charset="0"/>
                <a:cs typeface="Calibri" panose="020F0502020204030204" pitchFamily="34" charset="0"/>
              </a:rPr>
              <a:t>ui</a:t>
            </a:r>
            <a:r>
              <a:rPr lang="vi-VN" altLang="en-US" dirty="0">
                <a:latin typeface="Calibri" panose="020F0502020204030204" pitchFamily="34" charset="0"/>
                <a:cs typeface="Calibri" panose="020F0502020204030204" pitchFamily="34" charset="0"/>
              </a:rPr>
              <a:t> elementului</a:t>
            </a:r>
          </a:p>
          <a:p>
            <a:pPr>
              <a:spcBef>
                <a:spcPts val="0"/>
              </a:spcBef>
              <a:defRPr/>
            </a:pPr>
            <a:r>
              <a:rPr lang="ro-RO" altLang="en-US" dirty="0">
                <a:latin typeface="Calibri" panose="020F0502020204030204" pitchFamily="34" charset="0"/>
                <a:cs typeface="Calibri" panose="020F0502020204030204" pitchFamily="34" charset="0"/>
              </a:rPr>
              <a:t>Exemplu</a:t>
            </a:r>
            <a:r>
              <a:rPr lang="en-GB" altLang="en-US" dirty="0">
                <a:latin typeface="Calibri" panose="020F0502020204030204" pitchFamily="34" charset="0"/>
                <a:cs typeface="Calibri" panose="020F0502020204030204" pitchFamily="34" charset="0"/>
              </a:rPr>
              <a:t> – fie </a:t>
            </a:r>
            <a:r>
              <a:rPr lang="en-GB" altLang="en-US" dirty="0" err="1">
                <a:latin typeface="Calibri" panose="020F0502020204030204" pitchFamily="34" charset="0"/>
                <a:cs typeface="Calibri" panose="020F0502020204030204" pitchFamily="34" charset="0"/>
              </a:rPr>
              <a:t>elementul</a:t>
            </a:r>
            <a:r>
              <a:rPr lang="ro-RO" altLang="en-US" dirty="0">
                <a:latin typeface="Calibri" panose="020F0502020204030204" pitchFamily="34" charset="0"/>
                <a:cs typeface="Calibri" panose="020F0502020204030204" pitchFamily="34" charset="0"/>
              </a:rPr>
              <a:t>:</a:t>
            </a:r>
            <a:endParaRPr lang="en-GB" altLang="en-US" dirty="0">
              <a:latin typeface="Calibri" panose="020F0502020204030204" pitchFamily="34" charset="0"/>
              <a:cs typeface="Calibri" panose="020F0502020204030204" pitchFamily="34" charset="0"/>
            </a:endParaRPr>
          </a:p>
          <a:p>
            <a:pPr>
              <a:spcBef>
                <a:spcPts val="0"/>
              </a:spcBef>
              <a:defRPr/>
            </a:pPr>
            <a:r>
              <a:rPr lang="en-GB" b="0" dirty="0">
                <a:solidFill>
                  <a:srgbClr val="800000"/>
                </a:solidFill>
                <a:effectLst/>
                <a:latin typeface="Consolas" panose="020B0609020204030204" pitchFamily="49" charset="0"/>
              </a:rPr>
              <a:t>&lt;</a:t>
            </a:r>
            <a:r>
              <a:rPr lang="en-GB" b="0" dirty="0" err="1">
                <a:solidFill>
                  <a:srgbClr val="800000"/>
                </a:solidFill>
                <a:effectLst/>
                <a:latin typeface="Consolas" panose="020B0609020204030204" pitchFamily="49" charset="0"/>
              </a:rPr>
              <a:t>img</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src</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"../images/tea.jpg"</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alt</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"Imagine </a:t>
            </a:r>
            <a:r>
              <a:rPr lang="en-GB" b="0" dirty="0" err="1">
                <a:solidFill>
                  <a:srgbClr val="0000FF"/>
                </a:solidFill>
                <a:effectLst/>
                <a:latin typeface="Consolas" panose="020B0609020204030204" pitchFamily="49" charset="0"/>
              </a:rPr>
              <a:t>ceai</a:t>
            </a:r>
            <a:r>
              <a:rPr lang="en-GB" b="0" dirty="0">
                <a:solidFill>
                  <a:srgbClr val="0000FF"/>
                </a:solidFill>
                <a:effectLst/>
                <a:latin typeface="Consolas" panose="020B0609020204030204" pitchFamily="49" charset="0"/>
              </a:rPr>
              <a:t>"</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id</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"photo"</a:t>
            </a: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/&gt;</a:t>
            </a:r>
            <a:endParaRPr lang="en-GB" b="0" dirty="0">
              <a:solidFill>
                <a:srgbClr val="000000"/>
              </a:solidFill>
              <a:effectLst/>
              <a:latin typeface="Consolas" panose="020B0609020204030204" pitchFamily="49" charset="0"/>
            </a:endParaRPr>
          </a:p>
          <a:p>
            <a:pPr marL="0" indent="0">
              <a:spcBef>
                <a:spcPts val="0"/>
              </a:spcBef>
              <a:buNone/>
              <a:defRPr/>
            </a:pPr>
            <a:endParaRPr lang="ro-RO" altLang="en-US" dirty="0">
              <a:latin typeface="Calibri" panose="020F0502020204030204" pitchFamily="34" charset="0"/>
              <a:cs typeface="Calibri" panose="020F0502020204030204" pitchFamily="34" charset="0"/>
            </a:endParaRPr>
          </a:p>
          <a:p>
            <a:pPr>
              <a:buFont typeface="Wingdings 3" panose="05040102010807070707" pitchFamily="18" charset="2"/>
              <a:buNone/>
              <a:defRPr/>
            </a:pPr>
            <a:r>
              <a:rPr lang="ro-RO" altLang="en-US" dirty="0">
                <a:latin typeface="Calibri" panose="020F0502020204030204" pitchFamily="34" charset="0"/>
                <a:cs typeface="Calibri" panose="020F0502020204030204" pitchFamily="34" charset="0"/>
              </a:rPr>
              <a:t>S</a:t>
            </a:r>
            <a:r>
              <a:rPr lang="vi-VN" altLang="en-US" dirty="0">
                <a:latin typeface="Calibri" panose="020F0502020204030204" pitchFamily="34" charset="0"/>
                <a:cs typeface="Calibri" panose="020F0502020204030204" pitchFamily="34" charset="0"/>
              </a:rPr>
              <a:t>til</a:t>
            </a:r>
            <a:r>
              <a:rPr lang="ro-RO" altLang="en-US" dirty="0" err="1">
                <a:latin typeface="Calibri" panose="020F0502020204030204" pitchFamily="34" charset="0"/>
                <a:cs typeface="Calibri" panose="020F0502020204030204" pitchFamily="34" charset="0"/>
              </a:rPr>
              <a:t>ul</a:t>
            </a:r>
            <a:r>
              <a:rPr lang="vi-VN" altLang="en-US" dirty="0">
                <a:latin typeface="Calibri" panose="020F0502020204030204" pitchFamily="34" charset="0"/>
                <a:cs typeface="Calibri" panose="020F0502020204030204" pitchFamily="34" charset="0"/>
              </a:rPr>
              <a:t> de mai jos v</a:t>
            </a:r>
            <a:r>
              <a:rPr lang="ro-RO" altLang="en-US" dirty="0">
                <a:latin typeface="Calibri" panose="020F0502020204030204" pitchFamily="34" charset="0"/>
                <a:cs typeface="Calibri" panose="020F0502020204030204" pitchFamily="34" charset="0"/>
              </a:rPr>
              <a:t>a</a:t>
            </a:r>
            <a:r>
              <a:rPr lang="vi-VN" altLang="en-US" dirty="0">
                <a:latin typeface="Calibri" panose="020F0502020204030204" pitchFamily="34" charset="0"/>
                <a:cs typeface="Calibri" panose="020F0502020204030204" pitchFamily="34" charset="0"/>
              </a:rPr>
              <a:t> fi aplicat elementului HTML cu </a:t>
            </a:r>
            <a:r>
              <a:rPr lang="en-US" dirty="0">
                <a:solidFill>
                  <a:schemeClr val="accent4">
                    <a:lumMod val="60000"/>
                    <a:lumOff val="40000"/>
                  </a:schemeClr>
                </a:solidFill>
              </a:rPr>
              <a:t> </a:t>
            </a:r>
            <a:r>
              <a:rPr lang="en-GB" b="0" dirty="0">
                <a:solidFill>
                  <a:srgbClr val="E50000"/>
                </a:solidFill>
                <a:effectLst/>
                <a:latin typeface="Consolas" panose="020B0609020204030204" pitchFamily="49" charset="0"/>
              </a:rPr>
              <a:t> id</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"photo"</a:t>
            </a:r>
            <a:r>
              <a:rPr lang="en-GB" b="0" dirty="0">
                <a:solidFill>
                  <a:srgbClr val="000000"/>
                </a:solidFill>
                <a:effectLst/>
                <a:latin typeface="Consolas" panose="020B0609020204030204" pitchFamily="49" charset="0"/>
              </a:rPr>
              <a:t> </a:t>
            </a:r>
            <a:endParaRPr lang="ru-RU" dirty="0">
              <a:solidFill>
                <a:schemeClr val="accent6">
                  <a:lumMod val="60000"/>
                  <a:lumOff val="40000"/>
                </a:schemeClr>
              </a:solidFill>
            </a:endParaRPr>
          </a:p>
          <a:p>
            <a:r>
              <a:rPr lang="en-GB" sz="1600" b="0" dirty="0">
                <a:solidFill>
                  <a:srgbClr val="800000"/>
                </a:solidFill>
                <a:effectLst/>
                <a:highlight>
                  <a:srgbClr val="FFFF00"/>
                </a:highlight>
                <a:latin typeface="Consolas" panose="020B0609020204030204" pitchFamily="49" charset="0"/>
              </a:rPr>
              <a:t>#photo</a:t>
            </a:r>
            <a:r>
              <a:rPr lang="en-GB" sz="1600" b="0" dirty="0">
                <a:solidFill>
                  <a:srgbClr val="000000"/>
                </a:solidFill>
                <a:effectLst/>
                <a:latin typeface="Consolas" panose="020B0609020204030204" pitchFamily="49" charset="0"/>
              </a:rPr>
              <a:t>{</a:t>
            </a:r>
          </a:p>
          <a:p>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width</a:t>
            </a:r>
            <a:r>
              <a:rPr lang="en-GB" sz="1600" b="0" dirty="0">
                <a:solidFill>
                  <a:srgbClr val="000000"/>
                </a:solidFill>
                <a:effectLst/>
                <a:latin typeface="Consolas" panose="020B0609020204030204" pitchFamily="49" charset="0"/>
              </a:rPr>
              <a:t>: </a:t>
            </a:r>
            <a:r>
              <a:rPr lang="en-GB" sz="1600" b="0" dirty="0">
                <a:solidFill>
                  <a:srgbClr val="098658"/>
                </a:solidFill>
                <a:effectLst/>
                <a:latin typeface="Consolas" panose="020B0609020204030204" pitchFamily="49" charset="0"/>
              </a:rPr>
              <a:t>200px</a:t>
            </a:r>
            <a:r>
              <a:rPr lang="en-GB" sz="1600" b="0" dirty="0">
                <a:solidFill>
                  <a:srgbClr val="000000"/>
                </a:solidFill>
                <a:effectLst/>
                <a:latin typeface="Consolas" panose="020B0609020204030204" pitchFamily="49" charset="0"/>
              </a:rPr>
              <a:t>;</a:t>
            </a:r>
          </a:p>
          <a:p>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height</a:t>
            </a:r>
            <a:r>
              <a:rPr lang="en-GB" sz="1600" b="0" dirty="0">
                <a:solidFill>
                  <a:srgbClr val="000000"/>
                </a:solidFill>
                <a:effectLst/>
                <a:latin typeface="Consolas" panose="020B0609020204030204" pitchFamily="49" charset="0"/>
              </a:rPr>
              <a:t>: </a:t>
            </a:r>
            <a:r>
              <a:rPr lang="en-GB" sz="1600" b="0" dirty="0">
                <a:solidFill>
                  <a:srgbClr val="0451A5"/>
                </a:solidFill>
                <a:effectLst/>
                <a:latin typeface="Consolas" panose="020B0609020204030204" pitchFamily="49" charset="0"/>
              </a:rPr>
              <a:t>auto</a:t>
            </a:r>
            <a:r>
              <a:rPr lang="en-GB" sz="1600" b="0" dirty="0">
                <a:solidFill>
                  <a:srgbClr val="000000"/>
                </a:solidFill>
                <a:effectLst/>
                <a:latin typeface="Consolas" panose="020B0609020204030204" pitchFamily="49" charset="0"/>
              </a:rPr>
              <a:t>;</a:t>
            </a:r>
          </a:p>
          <a:p>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filter</a:t>
            </a:r>
            <a:r>
              <a:rPr lang="en-GB" sz="1600" b="0" dirty="0" err="1">
                <a:solidFill>
                  <a:srgbClr val="000000"/>
                </a:solidFill>
                <a:effectLst/>
                <a:latin typeface="Consolas" panose="020B0609020204030204" pitchFamily="49" charset="0"/>
              </a:rPr>
              <a:t>:</a:t>
            </a:r>
            <a:r>
              <a:rPr lang="en-GB" sz="1600" b="0" dirty="0" err="1">
                <a:solidFill>
                  <a:srgbClr val="795E26"/>
                </a:solidFill>
                <a:effectLst/>
                <a:latin typeface="Consolas" panose="020B0609020204030204" pitchFamily="49" charset="0"/>
              </a:rPr>
              <a:t>drop-shadow</a:t>
            </a:r>
            <a:r>
              <a:rPr lang="en-GB" sz="1600" b="0" dirty="0">
                <a:solidFill>
                  <a:srgbClr val="000000"/>
                </a:solidFill>
                <a:effectLst/>
                <a:latin typeface="Consolas" panose="020B0609020204030204" pitchFamily="49" charset="0"/>
              </a:rPr>
              <a:t>(</a:t>
            </a:r>
            <a:r>
              <a:rPr lang="en-GB" sz="1600" b="0" dirty="0">
                <a:solidFill>
                  <a:srgbClr val="098658"/>
                </a:solidFill>
                <a:effectLst/>
                <a:latin typeface="Consolas" panose="020B0609020204030204" pitchFamily="49" charset="0"/>
              </a:rPr>
              <a:t>7px</a:t>
            </a:r>
            <a:r>
              <a:rPr lang="en-GB" sz="1600" b="0" dirty="0">
                <a:solidFill>
                  <a:srgbClr val="000000"/>
                </a:solidFill>
                <a:effectLst/>
                <a:latin typeface="Consolas" panose="020B0609020204030204" pitchFamily="49" charset="0"/>
              </a:rPr>
              <a:t> </a:t>
            </a:r>
            <a:r>
              <a:rPr lang="en-GB" sz="1600" b="0" dirty="0" err="1">
                <a:solidFill>
                  <a:srgbClr val="098658"/>
                </a:solidFill>
                <a:effectLst/>
                <a:latin typeface="Consolas" panose="020B0609020204030204" pitchFamily="49" charset="0"/>
              </a:rPr>
              <a:t>7px</a:t>
            </a:r>
            <a:r>
              <a:rPr lang="en-GB" sz="1600" b="0" dirty="0">
                <a:solidFill>
                  <a:srgbClr val="000000"/>
                </a:solidFill>
                <a:effectLst/>
                <a:latin typeface="Consolas" panose="020B0609020204030204" pitchFamily="49" charset="0"/>
              </a:rPr>
              <a:t> </a:t>
            </a:r>
            <a:r>
              <a:rPr lang="en-GB" sz="1600" b="0" dirty="0" err="1">
                <a:solidFill>
                  <a:srgbClr val="098658"/>
                </a:solidFill>
                <a:effectLst/>
                <a:latin typeface="Consolas" panose="020B0609020204030204" pitchFamily="49" charset="0"/>
              </a:rPr>
              <a:t>7px</a:t>
            </a:r>
            <a:r>
              <a:rPr lang="en-GB" sz="1600" b="0" dirty="0">
                <a:solidFill>
                  <a:srgbClr val="000000"/>
                </a:solidFill>
                <a:effectLst/>
                <a:latin typeface="Consolas" panose="020B0609020204030204" pitchFamily="49" charset="0"/>
              </a:rPr>
              <a:t> </a:t>
            </a:r>
            <a:r>
              <a:rPr lang="en-GB" sz="1600" b="0" dirty="0">
                <a:solidFill>
                  <a:srgbClr val="0451A5"/>
                </a:solidFill>
                <a:effectLst/>
                <a:latin typeface="Consolas" panose="020B0609020204030204" pitchFamily="49" charset="0"/>
              </a:rPr>
              <a:t>#222831</a:t>
            </a:r>
            <a:r>
              <a:rPr lang="en-GB" sz="1600" b="0" dirty="0">
                <a:solidFill>
                  <a:srgbClr val="000000"/>
                </a:solidFill>
                <a:effectLst/>
                <a:latin typeface="Consolas" panose="020B0609020204030204" pitchFamily="49" charset="0"/>
              </a:rPr>
              <a:t>);</a:t>
            </a:r>
          </a:p>
          <a:p>
            <a:r>
              <a:rPr lang="en-GB" sz="1600" b="0" dirty="0">
                <a:solidFill>
                  <a:srgbClr val="000000"/>
                </a:solidFill>
                <a:effectLst/>
                <a:latin typeface="Consolas" panose="020B0609020204030204" pitchFamily="49" charset="0"/>
              </a:rPr>
              <a:t>}</a:t>
            </a:r>
          </a:p>
        </p:txBody>
      </p:sp>
      <p:pic>
        <p:nvPicPr>
          <p:cNvPr id="3" name="Picture 2">
            <a:extLst>
              <a:ext uri="{FF2B5EF4-FFF2-40B4-BE49-F238E27FC236}">
                <a16:creationId xmlns:a16="http://schemas.microsoft.com/office/drawing/2014/main" id="{D245DC1C-EC4D-418E-A836-C8387FA22A71}"/>
              </a:ext>
            </a:extLst>
          </p:cNvPr>
          <p:cNvPicPr>
            <a:picLocks noChangeAspect="1"/>
          </p:cNvPicPr>
          <p:nvPr/>
        </p:nvPicPr>
        <p:blipFill>
          <a:blip r:embed="rId2"/>
          <a:stretch>
            <a:fillRect/>
          </a:stretch>
        </p:blipFill>
        <p:spPr>
          <a:xfrm>
            <a:off x="9349564" y="3429000"/>
            <a:ext cx="2516877" cy="2676484"/>
          </a:xfrm>
          <a:prstGeom prst="rect">
            <a:avLst/>
          </a:prstGeom>
        </p:spPr>
      </p:pic>
    </p:spTree>
    <p:extLst>
      <p:ext uri="{BB962C8B-B14F-4D97-AF65-F5344CB8AC3E}">
        <p14:creationId xmlns:p14="http://schemas.microsoft.com/office/powerpoint/2010/main" val="2840242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97F30-5E6A-4F03-A5E5-42B48F80ACEA}"/>
              </a:ext>
            </a:extLst>
          </p:cNvPr>
          <p:cNvSpPr>
            <a:spLocks noGrp="1"/>
          </p:cNvSpPr>
          <p:nvPr>
            <p:ph type="title"/>
          </p:nvPr>
        </p:nvSpPr>
        <p:spPr/>
        <p:txBody>
          <a:bodyPr/>
          <a:lstStyle/>
          <a:p>
            <a:r>
              <a:rPr lang="ro-RO" dirty="0"/>
              <a:t>Structura unei pagini web</a:t>
            </a:r>
            <a:endParaRPr lang="en-GB" dirty="0"/>
          </a:p>
        </p:txBody>
      </p:sp>
      <p:sp>
        <p:nvSpPr>
          <p:cNvPr id="3" name="Content Placeholder 2">
            <a:extLst>
              <a:ext uri="{FF2B5EF4-FFF2-40B4-BE49-F238E27FC236}">
                <a16:creationId xmlns:a16="http://schemas.microsoft.com/office/drawing/2014/main" id="{E0AFC852-3A08-4C08-88CD-1170DEF57A87}"/>
              </a:ext>
            </a:extLst>
          </p:cNvPr>
          <p:cNvSpPr>
            <a:spLocks noGrp="1"/>
          </p:cNvSpPr>
          <p:nvPr>
            <p:ph idx="1"/>
          </p:nvPr>
        </p:nvSpPr>
        <p:spPr>
          <a:xfrm>
            <a:off x="432620" y="2108201"/>
            <a:ext cx="4822108" cy="4213941"/>
          </a:xfrm>
        </p:spPr>
        <p:txBody>
          <a:bodyPr>
            <a:normAutofit fontScale="92500"/>
          </a:bodyPr>
          <a:lstStyle/>
          <a:p>
            <a:r>
              <a:rPr lang="ro-RO" sz="2400" dirty="0">
                <a:latin typeface="Calibri" panose="020F0502020204030204" pitchFamily="34" charset="0"/>
                <a:ea typeface="Calibri" panose="020F0502020204030204" pitchFamily="34" charset="0"/>
                <a:cs typeface="Calibri" panose="020F0502020204030204" pitchFamily="34" charset="0"/>
              </a:rPr>
              <a:t>Orice pagină web are 3 componente principale:</a:t>
            </a:r>
          </a:p>
          <a:p>
            <a:pPr lvl="1"/>
            <a:r>
              <a:rPr lang="ro-RO" sz="2400" b="1" dirty="0">
                <a:solidFill>
                  <a:srgbClr val="00B0F0"/>
                </a:solidFill>
                <a:latin typeface="Calibri" panose="020F0502020204030204" pitchFamily="34" charset="0"/>
                <a:ea typeface="Calibri" panose="020F0502020204030204" pitchFamily="34" charset="0"/>
                <a:cs typeface="Calibri" panose="020F0502020204030204" pitchFamily="34" charset="0"/>
              </a:rPr>
              <a:t>Headerul&amp;meniul</a:t>
            </a:r>
          </a:p>
          <a:p>
            <a:pPr lvl="1"/>
            <a:r>
              <a:rPr lang="ro-RO" sz="2400" b="1" dirty="0">
                <a:solidFill>
                  <a:srgbClr val="00B0F0"/>
                </a:solidFill>
                <a:latin typeface="Calibri" panose="020F0502020204030204" pitchFamily="34" charset="0"/>
                <a:ea typeface="Calibri" panose="020F0502020204030204" pitchFamily="34" charset="0"/>
                <a:cs typeface="Calibri" panose="020F0502020204030204" pitchFamily="34" charset="0"/>
              </a:rPr>
              <a:t>Contentul de bază</a:t>
            </a:r>
          </a:p>
          <a:p>
            <a:pPr lvl="1"/>
            <a:r>
              <a:rPr lang="ro-RO" sz="2400" b="1" dirty="0">
                <a:solidFill>
                  <a:srgbClr val="00B0F0"/>
                </a:solidFill>
                <a:latin typeface="Calibri" panose="020F0502020204030204" pitchFamily="34" charset="0"/>
                <a:ea typeface="Calibri" panose="020F0502020204030204" pitchFamily="34" charset="0"/>
                <a:cs typeface="Calibri" panose="020F0502020204030204" pitchFamily="34" charset="0"/>
              </a:rPr>
              <a:t>Footerul</a:t>
            </a:r>
          </a:p>
          <a:p>
            <a:r>
              <a:rPr lang="ro-RO" sz="2600" dirty="0">
                <a:latin typeface="Calibri" panose="020F0502020204030204" pitchFamily="34" charset="0"/>
                <a:ea typeface="Calibri" panose="020F0502020204030204" pitchFamily="34" charset="0"/>
                <a:cs typeface="Calibri" panose="020F0502020204030204" pitchFamily="34" charset="0"/>
              </a:rPr>
              <a:t>Headerul și footerul trebuie să fie realizate în același stil, pentru a crea senzația de integritate a site-ului web</a:t>
            </a:r>
          </a:p>
          <a:p>
            <a:r>
              <a:rPr lang="ro-RO" sz="2600" dirty="0">
                <a:latin typeface="Calibri" panose="020F0502020204030204" pitchFamily="34" charset="0"/>
                <a:ea typeface="Calibri" panose="020F0502020204030204" pitchFamily="34" charset="0"/>
                <a:cs typeface="Calibri" panose="020F0502020204030204" pitchFamily="34" charset="0"/>
                <a:hlinkClick r:id="rId2" action="ppaction://hlinkfile"/>
              </a:rPr>
              <a:t>Exemplu</a:t>
            </a:r>
            <a:r>
              <a:rPr lang="ro-RO" sz="2600" dirty="0">
                <a:latin typeface="Calibri" panose="020F0502020204030204" pitchFamily="34" charset="0"/>
                <a:ea typeface="Calibri" panose="020F0502020204030204" pitchFamily="34" charset="0"/>
                <a:cs typeface="Calibri" panose="020F0502020204030204" pitchFamily="34" charset="0"/>
              </a:rPr>
              <a:t> template pagină web</a:t>
            </a:r>
            <a:endParaRPr lang="en-GB" sz="2600" dirty="0">
              <a:latin typeface="Calibri" panose="020F0502020204030204" pitchFamily="34" charset="0"/>
              <a:ea typeface="Calibri" panose="020F0502020204030204" pitchFamily="34" charset="0"/>
              <a:cs typeface="Calibri" panose="020F0502020204030204" pitchFamily="34" charset="0"/>
            </a:endParaRPr>
          </a:p>
        </p:txBody>
      </p:sp>
      <p:pic>
        <p:nvPicPr>
          <p:cNvPr id="1026" name="Picture 2" descr="Parts of a Website">
            <a:extLst>
              <a:ext uri="{FF2B5EF4-FFF2-40B4-BE49-F238E27FC236}">
                <a16:creationId xmlns:a16="http://schemas.microsoft.com/office/drawing/2014/main" id="{F9943BF4-1798-4D9C-9ED9-7302FF440A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4728" y="2032053"/>
            <a:ext cx="6714818" cy="3837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3606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ED5F845-9C90-430B-A353-F0DDA2B806FD}"/>
              </a:ext>
            </a:extLst>
          </p:cNvPr>
          <p:cNvSpPr>
            <a:spLocks noGrp="1"/>
          </p:cNvSpPr>
          <p:nvPr>
            <p:ph type="title"/>
          </p:nvPr>
        </p:nvSpPr>
        <p:spPr>
          <a:xfrm>
            <a:off x="1039269" y="408040"/>
            <a:ext cx="10113461" cy="1248696"/>
          </a:xfrm>
        </p:spPr>
        <p:txBody>
          <a:bodyPr/>
          <a:lstStyle/>
          <a:p>
            <a:pPr>
              <a:defRPr/>
            </a:pPr>
            <a:r>
              <a:rPr lang="ro-RO" altLang="ru-RU" dirty="0"/>
              <a:t>Selectorul de tip </a:t>
            </a:r>
            <a:r>
              <a:rPr lang="ro-RO" altLang="ru-RU" b="1" dirty="0"/>
              <a:t>„class”</a:t>
            </a:r>
            <a:endParaRPr lang="ru-RU" altLang="ru-RU" b="1" dirty="0"/>
          </a:p>
        </p:txBody>
      </p:sp>
      <p:sp>
        <p:nvSpPr>
          <p:cNvPr id="55299" name="Content Placeholder 2">
            <a:extLst>
              <a:ext uri="{FF2B5EF4-FFF2-40B4-BE49-F238E27FC236}">
                <a16:creationId xmlns:a16="http://schemas.microsoft.com/office/drawing/2014/main" id="{8FF4C199-DB3A-4867-B4C3-EDD9C7ABF09D}"/>
              </a:ext>
            </a:extLst>
          </p:cNvPr>
          <p:cNvSpPr>
            <a:spLocks noGrp="1" noChangeArrowheads="1"/>
          </p:cNvSpPr>
          <p:nvPr>
            <p:ph sz="quarter" idx="1"/>
          </p:nvPr>
        </p:nvSpPr>
        <p:spPr>
          <a:xfrm>
            <a:off x="924232" y="1917291"/>
            <a:ext cx="10343535" cy="4532670"/>
          </a:xfrm>
        </p:spPr>
        <p:txBody>
          <a:bodyPr>
            <a:normAutofit fontScale="70000" lnSpcReduction="20000"/>
          </a:bodyPr>
          <a:lstStyle/>
          <a:p>
            <a:pPr>
              <a:spcBef>
                <a:spcPts val="0"/>
              </a:spcBef>
              <a:defRPr/>
            </a:pPr>
            <a:r>
              <a:rPr lang="vi-VN" altLang="en-US" sz="2900" dirty="0">
                <a:latin typeface="Calibri" panose="020F0502020204030204" pitchFamily="34" charset="0"/>
                <a:cs typeface="Calibri" panose="020F0502020204030204" pitchFamily="34" charset="0"/>
              </a:rPr>
              <a:t>Selectorul </a:t>
            </a:r>
            <a:r>
              <a:rPr lang="vi-VN" altLang="en-US" sz="2900" b="1" dirty="0">
                <a:latin typeface="Calibri" panose="020F0502020204030204" pitchFamily="34" charset="0"/>
                <a:cs typeface="Calibri" panose="020F0502020204030204" pitchFamily="34" charset="0"/>
              </a:rPr>
              <a:t>class</a:t>
            </a:r>
            <a:r>
              <a:rPr lang="vi-VN" altLang="en-US" sz="2900" dirty="0">
                <a:latin typeface="Calibri" panose="020F0502020204030204" pitchFamily="34" charset="0"/>
                <a:cs typeface="Calibri" panose="020F0502020204030204" pitchFamily="34" charset="0"/>
              </a:rPr>
              <a:t> folosește atributul </a:t>
            </a:r>
            <a:r>
              <a:rPr lang="ro-RO" altLang="en-US" sz="2900" dirty="0">
                <a:latin typeface="Calibri" panose="020F0502020204030204" pitchFamily="34" charset="0"/>
                <a:cs typeface="Calibri" panose="020F0502020204030204" pitchFamily="34" charset="0"/>
              </a:rPr>
              <a:t>global </a:t>
            </a:r>
            <a:r>
              <a:rPr lang="vi-VN" altLang="en-US" sz="2900" dirty="0">
                <a:latin typeface="Calibri" panose="020F0502020204030204" pitchFamily="34" charset="0"/>
                <a:cs typeface="Calibri" panose="020F0502020204030204" pitchFamily="34" charset="0"/>
              </a:rPr>
              <a:t>HTML</a:t>
            </a:r>
            <a:r>
              <a:rPr lang="ro-RO" altLang="en-US" sz="2900" dirty="0">
                <a:latin typeface="Calibri" panose="020F0502020204030204" pitchFamily="34" charset="0"/>
                <a:cs typeface="Calibri" panose="020F0502020204030204" pitchFamily="34" charset="0"/>
              </a:rPr>
              <a:t> -</a:t>
            </a:r>
            <a:r>
              <a:rPr lang="vi-VN" altLang="en-US" sz="2900" dirty="0">
                <a:latin typeface="Calibri" panose="020F0502020204030204" pitchFamily="34" charset="0"/>
                <a:cs typeface="Calibri" panose="020F0502020204030204" pitchFamily="34" charset="0"/>
              </a:rPr>
              <a:t> </a:t>
            </a:r>
            <a:r>
              <a:rPr lang="ro-RO" altLang="en-US" sz="2900" b="1" dirty="0" err="1">
                <a:latin typeface="Calibri" panose="020F0502020204030204" pitchFamily="34" charset="0"/>
                <a:cs typeface="Calibri" panose="020F0502020204030204" pitchFamily="34" charset="0"/>
              </a:rPr>
              <a:t>class</a:t>
            </a:r>
            <a:r>
              <a:rPr lang="vi-VN" altLang="en-US" sz="2900" dirty="0">
                <a:latin typeface="Calibri" panose="020F0502020204030204" pitchFamily="34" charset="0"/>
                <a:cs typeface="Calibri" panose="020F0502020204030204" pitchFamily="34" charset="0"/>
              </a:rPr>
              <a:t> </a:t>
            </a:r>
          </a:p>
          <a:p>
            <a:pPr>
              <a:spcBef>
                <a:spcPts val="0"/>
              </a:spcBef>
              <a:defRPr/>
            </a:pPr>
            <a:r>
              <a:rPr lang="vi-VN" altLang="en-US" sz="2900" dirty="0">
                <a:latin typeface="Calibri" panose="020F0502020204030204" pitchFamily="34" charset="0"/>
                <a:cs typeface="Calibri" panose="020F0502020204030204" pitchFamily="34" charset="0"/>
              </a:rPr>
              <a:t>Selectorul </a:t>
            </a:r>
            <a:r>
              <a:rPr lang="ro-RO" altLang="en-US" sz="2900" dirty="0">
                <a:latin typeface="Calibri" panose="020F0502020204030204" pitchFamily="34" charset="0"/>
                <a:cs typeface="Calibri" panose="020F0502020204030204" pitchFamily="34" charset="0"/>
              </a:rPr>
              <a:t>„</a:t>
            </a:r>
            <a:r>
              <a:rPr lang="vi-VN" altLang="en-US" sz="2900" b="1" dirty="0">
                <a:latin typeface="Calibri" panose="020F0502020204030204" pitchFamily="34" charset="0"/>
                <a:cs typeface="Calibri" panose="020F0502020204030204" pitchFamily="34" charset="0"/>
              </a:rPr>
              <a:t>clas</a:t>
            </a:r>
            <a:r>
              <a:rPr lang="ro-RO" altLang="en-US" sz="2900" b="1" dirty="0">
                <a:latin typeface="Calibri" panose="020F0502020204030204" pitchFamily="34" charset="0"/>
                <a:cs typeface="Calibri" panose="020F0502020204030204" pitchFamily="34" charset="0"/>
              </a:rPr>
              <a:t>s</a:t>
            </a:r>
            <a:r>
              <a:rPr lang="ro-RO" altLang="en-US" sz="2900" dirty="0">
                <a:latin typeface="Calibri" panose="020F0502020204030204" pitchFamily="34" charset="0"/>
                <a:cs typeface="Calibri" panose="020F0502020204030204" pitchFamily="34" charset="0"/>
              </a:rPr>
              <a:t>”</a:t>
            </a:r>
            <a:r>
              <a:rPr lang="vi-VN" altLang="en-US" sz="2900" dirty="0">
                <a:latin typeface="Calibri" panose="020F0502020204030204" pitchFamily="34" charset="0"/>
                <a:cs typeface="Calibri" panose="020F0502020204030204" pitchFamily="34" charset="0"/>
              </a:rPr>
              <a:t> găsește elemente </a:t>
            </a:r>
            <a:r>
              <a:rPr lang="ro-RO" altLang="en-US" sz="2900" dirty="0">
                <a:latin typeface="Calibri" panose="020F0502020204030204" pitchFamily="34" charset="0"/>
                <a:cs typeface="Calibri" panose="020F0502020204030204" pitchFamily="34" charset="0"/>
              </a:rPr>
              <a:t>de tip </a:t>
            </a:r>
            <a:r>
              <a:rPr lang="vi-VN" altLang="en-US" sz="2900" dirty="0">
                <a:latin typeface="Calibri" panose="020F0502020204030204" pitchFamily="34" charset="0"/>
                <a:cs typeface="Calibri" panose="020F0502020204030204" pitchFamily="34" charset="0"/>
              </a:rPr>
              <a:t>cla</a:t>
            </a:r>
            <a:r>
              <a:rPr lang="ro-RO" altLang="en-US" sz="2900" dirty="0">
                <a:latin typeface="Calibri" panose="020F0502020204030204" pitchFamily="34" charset="0"/>
                <a:cs typeface="Calibri" panose="020F0502020204030204" pitchFamily="34" charset="0"/>
              </a:rPr>
              <a:t>să </a:t>
            </a:r>
            <a:r>
              <a:rPr lang="vi-VN" altLang="en-US" sz="2900" dirty="0">
                <a:latin typeface="Calibri" panose="020F0502020204030204" pitchFamily="34" charset="0"/>
                <a:cs typeface="Calibri" panose="020F0502020204030204" pitchFamily="34" charset="0"/>
              </a:rPr>
              <a:t> specific</a:t>
            </a:r>
            <a:r>
              <a:rPr lang="ro-RO" altLang="en-US" sz="2900" dirty="0" err="1">
                <a:latin typeface="Calibri" panose="020F0502020204030204" pitchFamily="34" charset="0"/>
                <a:cs typeface="Calibri" panose="020F0502020204030204" pitchFamily="34" charset="0"/>
              </a:rPr>
              <a:t>ată</a:t>
            </a:r>
            <a:r>
              <a:rPr lang="en-US" altLang="en-US" sz="2900" dirty="0">
                <a:latin typeface="Calibri" panose="020F0502020204030204" pitchFamily="34" charset="0"/>
                <a:cs typeface="Calibri" panose="020F0502020204030204" pitchFamily="34" charset="0"/>
              </a:rPr>
              <a:t> </a:t>
            </a:r>
            <a:endParaRPr lang="ru-RU" altLang="en-US" sz="2900" dirty="0">
              <a:cs typeface="Calibri" panose="020F0502020204030204" pitchFamily="34" charset="0"/>
            </a:endParaRPr>
          </a:p>
          <a:p>
            <a:pPr lvl="1">
              <a:defRPr/>
            </a:pPr>
            <a:r>
              <a:rPr lang="ro-RO" altLang="en-US" sz="2900" u="sng" dirty="0">
                <a:solidFill>
                  <a:srgbClr val="92D050"/>
                </a:solidFill>
                <a:latin typeface="Calibri" panose="020F0502020204030204" pitchFamily="34" charset="0"/>
                <a:cs typeface="Calibri" panose="020F0502020204030204" pitchFamily="34" charset="0"/>
              </a:rPr>
              <a:t>Observație: la definirea stilurilor se recomandă </a:t>
            </a:r>
            <a:r>
              <a:rPr lang="ro-RO" altLang="en-US" sz="2900" b="1" u="sng" dirty="0">
                <a:solidFill>
                  <a:srgbClr val="92D050"/>
                </a:solidFill>
                <a:latin typeface="Calibri" panose="020F0502020204030204" pitchFamily="34" charset="0"/>
                <a:cs typeface="Calibri" panose="020F0502020204030204" pitchFamily="34" charset="0"/>
              </a:rPr>
              <a:t>folosirea claselor</a:t>
            </a:r>
            <a:endParaRPr lang="ro-RO" altLang="en-US" sz="2900" dirty="0">
              <a:solidFill>
                <a:srgbClr val="92D050"/>
              </a:solidFill>
              <a:latin typeface="Calibri" panose="020F0502020204030204" pitchFamily="34" charset="0"/>
              <a:cs typeface="Calibri" panose="020F0502020204030204" pitchFamily="34" charset="0"/>
            </a:endParaRPr>
          </a:p>
          <a:p>
            <a:pPr>
              <a:spcBef>
                <a:spcPts val="0"/>
              </a:spcBef>
              <a:defRPr/>
            </a:pPr>
            <a:r>
              <a:rPr lang="vi-VN" altLang="en-US" sz="2900" dirty="0">
                <a:latin typeface="Calibri" panose="020F0502020204030204" pitchFamily="34" charset="0"/>
                <a:cs typeface="Calibri" panose="020F0502020204030204" pitchFamily="34" charset="0"/>
              </a:rPr>
              <a:t>Pentru a găsi elemente</a:t>
            </a:r>
            <a:r>
              <a:rPr lang="en-US" altLang="en-US" sz="2900" dirty="0">
                <a:latin typeface="Calibri" panose="020F0502020204030204" pitchFamily="34" charset="0"/>
                <a:cs typeface="Calibri" panose="020F0502020204030204" pitchFamily="34" charset="0"/>
              </a:rPr>
              <a:t>le </a:t>
            </a:r>
            <a:r>
              <a:rPr lang="ro-RO" altLang="en-US" sz="2900" dirty="0">
                <a:latin typeface="Calibri" panose="020F0502020204030204" pitchFamily="34" charset="0"/>
                <a:cs typeface="Calibri" panose="020F0502020204030204" pitchFamily="34" charset="0"/>
              </a:rPr>
              <a:t>definite de</a:t>
            </a:r>
            <a:r>
              <a:rPr lang="vi-VN" altLang="en-US" sz="2900" dirty="0">
                <a:latin typeface="Calibri" panose="020F0502020204030204" pitchFamily="34" charset="0"/>
                <a:cs typeface="Calibri" panose="020F0502020204030204" pitchFamily="34" charset="0"/>
              </a:rPr>
              <a:t> o</a:t>
            </a:r>
            <a:r>
              <a:rPr lang="ro-RO" altLang="en-US" sz="2900" dirty="0">
                <a:latin typeface="Calibri" panose="020F0502020204030204" pitchFamily="34" charset="0"/>
                <a:cs typeface="Calibri" panose="020F0502020204030204" pitchFamily="34" charset="0"/>
              </a:rPr>
              <a:t> anumită</a:t>
            </a:r>
            <a:r>
              <a:rPr lang="vi-VN" altLang="en-US" sz="2900" dirty="0">
                <a:latin typeface="Calibri" panose="020F0502020204030204" pitchFamily="34" charset="0"/>
                <a:cs typeface="Calibri" panose="020F0502020204030204" pitchFamily="34" charset="0"/>
              </a:rPr>
              <a:t> clasă, </a:t>
            </a:r>
            <a:r>
              <a:rPr lang="ro-RO" altLang="en-US" sz="2900" dirty="0">
                <a:latin typeface="Calibri" panose="020F0502020204030204" pitchFamily="34" charset="0"/>
                <a:cs typeface="Calibri" panose="020F0502020204030204" pitchFamily="34" charset="0"/>
              </a:rPr>
              <a:t>se </a:t>
            </a:r>
            <a:r>
              <a:rPr lang="vi-VN" altLang="en-US" sz="2900" dirty="0">
                <a:latin typeface="Calibri" panose="020F0502020204030204" pitchFamily="34" charset="0"/>
                <a:cs typeface="Calibri" panose="020F0502020204030204" pitchFamily="34" charset="0"/>
              </a:rPr>
              <a:t>scrie caracterul </a:t>
            </a:r>
            <a:r>
              <a:rPr lang="ro-RO" altLang="en-US" sz="2900" b="1" dirty="0">
                <a:latin typeface="Calibri" panose="020F0502020204030204" pitchFamily="34" charset="0"/>
                <a:cs typeface="Calibri" panose="020F0502020204030204" pitchFamily="34" charset="0"/>
              </a:rPr>
              <a:t>.</a:t>
            </a:r>
            <a:r>
              <a:rPr lang="ro-RO" altLang="en-US" sz="2900" dirty="0">
                <a:latin typeface="Calibri" panose="020F0502020204030204" pitchFamily="34" charset="0"/>
                <a:cs typeface="Calibri" panose="020F0502020204030204" pitchFamily="34" charset="0"/>
              </a:rPr>
              <a:t> (</a:t>
            </a:r>
            <a:r>
              <a:rPr lang="vi-VN" altLang="en-US" sz="2900" i="1" dirty="0">
                <a:latin typeface="Calibri" panose="020F0502020204030204" pitchFamily="34" charset="0"/>
                <a:cs typeface="Calibri" panose="020F0502020204030204" pitchFamily="34" charset="0"/>
              </a:rPr>
              <a:t>p</a:t>
            </a:r>
            <a:r>
              <a:rPr lang="ro-RO" altLang="en-US" sz="2900" i="1" dirty="0">
                <a:latin typeface="Calibri" panose="020F0502020204030204" pitchFamily="34" charset="0"/>
                <a:cs typeface="Calibri" panose="020F0502020204030204" pitchFamily="34" charset="0"/>
              </a:rPr>
              <a:t>unct</a:t>
            </a:r>
            <a:r>
              <a:rPr lang="ro-RO" altLang="en-US" sz="2900" dirty="0">
                <a:latin typeface="Calibri" panose="020F0502020204030204" pitchFamily="34" charset="0"/>
                <a:cs typeface="Calibri" panose="020F0502020204030204" pitchFamily="34" charset="0"/>
              </a:rPr>
              <a:t>)</a:t>
            </a:r>
            <a:r>
              <a:rPr lang="en-GB" altLang="en-US" sz="2900" dirty="0">
                <a:latin typeface="Calibri" panose="020F0502020204030204" pitchFamily="34" charset="0"/>
                <a:cs typeface="Calibri" panose="020F0502020204030204" pitchFamily="34" charset="0"/>
              </a:rPr>
              <a:t> - </a:t>
            </a:r>
            <a:r>
              <a:rPr lang="en-US" altLang="en-US" sz="2900" dirty="0">
                <a:latin typeface="Calibri" panose="020F0502020204030204" pitchFamily="34" charset="0"/>
                <a:cs typeface="Calibri" panose="020F0502020204030204" pitchFamily="34" charset="0"/>
              </a:rPr>
              <a:t>la </a:t>
            </a:r>
            <a:r>
              <a:rPr lang="en-US" altLang="en-US" sz="2900" dirty="0" err="1">
                <a:latin typeface="Calibri" panose="020F0502020204030204" pitchFamily="34" charset="0"/>
                <a:cs typeface="Calibri" panose="020F0502020204030204" pitchFamily="34" charset="0"/>
              </a:rPr>
              <a:t>definirea</a:t>
            </a:r>
            <a:r>
              <a:rPr lang="en-US" altLang="en-US" sz="2900" dirty="0">
                <a:latin typeface="Calibri" panose="020F0502020204030204" pitchFamily="34" charset="0"/>
                <a:cs typeface="Calibri" panose="020F0502020204030204" pitchFamily="34" charset="0"/>
              </a:rPr>
              <a:t> </a:t>
            </a:r>
            <a:r>
              <a:rPr lang="en-US" altLang="en-US" sz="2900" dirty="0" err="1">
                <a:latin typeface="Calibri" panose="020F0502020204030204" pitchFamily="34" charset="0"/>
                <a:cs typeface="Calibri" panose="020F0502020204030204" pitchFamily="34" charset="0"/>
              </a:rPr>
              <a:t>stilului</a:t>
            </a:r>
            <a:r>
              <a:rPr lang="vi-VN" altLang="en-US" sz="2900" dirty="0">
                <a:latin typeface="Calibri" panose="020F0502020204030204" pitchFamily="34" charset="0"/>
                <a:cs typeface="Calibri" panose="020F0502020204030204" pitchFamily="34" charset="0"/>
              </a:rPr>
              <a:t>, urmat de numele clasei</a:t>
            </a:r>
          </a:p>
          <a:p>
            <a:pPr>
              <a:spcBef>
                <a:spcPts val="0"/>
              </a:spcBef>
              <a:defRPr/>
            </a:pPr>
            <a:r>
              <a:rPr lang="ro-RO" altLang="en-US" sz="2900" dirty="0">
                <a:latin typeface="Calibri" panose="020F0502020204030204" pitchFamily="34" charset="0"/>
                <a:cs typeface="Calibri" panose="020F0502020204030204" pitchFamily="34" charset="0"/>
              </a:rPr>
              <a:t>Exemplu</a:t>
            </a:r>
            <a:r>
              <a:rPr lang="en-GB" altLang="en-US" sz="2900" dirty="0">
                <a:latin typeface="Calibri" panose="020F0502020204030204" pitchFamily="34" charset="0"/>
                <a:cs typeface="Calibri" panose="020F0502020204030204" pitchFamily="34" charset="0"/>
              </a:rPr>
              <a:t> – </a:t>
            </a:r>
            <a:r>
              <a:rPr lang="en-GB" altLang="en-US" sz="2900" dirty="0" err="1">
                <a:latin typeface="Calibri" panose="020F0502020204030204" pitchFamily="34" charset="0"/>
                <a:cs typeface="Calibri" panose="020F0502020204030204" pitchFamily="34" charset="0"/>
              </a:rPr>
              <a:t>voi</a:t>
            </a:r>
            <a:r>
              <a:rPr lang="en-GB" altLang="en-US" sz="2900" dirty="0">
                <a:latin typeface="Calibri" panose="020F0502020204030204" pitchFamily="34" charset="0"/>
                <a:cs typeface="Calibri" panose="020F0502020204030204" pitchFamily="34" charset="0"/>
              </a:rPr>
              <a:t> ad</a:t>
            </a:r>
            <a:r>
              <a:rPr lang="ro-RO" altLang="en-US" sz="2900" dirty="0">
                <a:latin typeface="Calibri" panose="020F0502020204030204" pitchFamily="34" charset="0"/>
                <a:cs typeface="Calibri" panose="020F0502020204030204" pitchFamily="34" charset="0"/>
              </a:rPr>
              <a:t>ăuga și voi stiliza logo-ul în site:</a:t>
            </a:r>
          </a:p>
          <a:p>
            <a:pPr marL="0" indent="0">
              <a:spcBef>
                <a:spcPts val="0"/>
              </a:spcBef>
              <a:buNone/>
              <a:defRPr/>
            </a:pPr>
            <a:r>
              <a:rPr lang="en-US" sz="2600" dirty="0"/>
              <a:t> </a:t>
            </a:r>
            <a:r>
              <a:rPr lang="en-GB" sz="2600" b="0" dirty="0">
                <a:solidFill>
                  <a:srgbClr val="800000"/>
                </a:solidFill>
                <a:effectLst/>
                <a:latin typeface="Consolas" panose="020B0609020204030204" pitchFamily="49" charset="0"/>
              </a:rPr>
              <a:t>&lt;</a:t>
            </a:r>
            <a:r>
              <a:rPr lang="en-GB" sz="2600" b="0" dirty="0" err="1">
                <a:solidFill>
                  <a:srgbClr val="800000"/>
                </a:solidFill>
                <a:effectLst/>
                <a:latin typeface="Consolas" panose="020B0609020204030204" pitchFamily="49" charset="0"/>
              </a:rPr>
              <a:t>img</a:t>
            </a:r>
            <a:r>
              <a:rPr lang="en-GB" sz="2600" b="0" dirty="0">
                <a:solidFill>
                  <a:srgbClr val="000000"/>
                </a:solidFill>
                <a:effectLst/>
                <a:latin typeface="Consolas" panose="020B0609020204030204" pitchFamily="49" charset="0"/>
              </a:rPr>
              <a:t> </a:t>
            </a:r>
            <a:r>
              <a:rPr lang="en-GB" sz="2600" b="0" dirty="0" err="1">
                <a:solidFill>
                  <a:srgbClr val="E50000"/>
                </a:solidFill>
                <a:effectLst/>
                <a:latin typeface="Consolas" panose="020B0609020204030204" pitchFamily="49" charset="0"/>
              </a:rPr>
              <a:t>src</a:t>
            </a:r>
            <a:r>
              <a:rPr lang="en-GB" sz="2600" b="0" dirty="0">
                <a:solidFill>
                  <a:srgbClr val="000000"/>
                </a:solidFill>
                <a:effectLst/>
                <a:latin typeface="Consolas" panose="020B0609020204030204" pitchFamily="49" charset="0"/>
              </a:rPr>
              <a:t>=</a:t>
            </a:r>
            <a:r>
              <a:rPr lang="en-GB" sz="2600" b="0" dirty="0">
                <a:solidFill>
                  <a:srgbClr val="0000FF"/>
                </a:solidFill>
                <a:effectLst/>
                <a:latin typeface="Consolas" panose="020B0609020204030204" pitchFamily="49" charset="0"/>
              </a:rPr>
              <a:t>"images/welcome.gif"</a:t>
            </a:r>
            <a:r>
              <a:rPr lang="en-GB" sz="2600" b="0" dirty="0">
                <a:solidFill>
                  <a:srgbClr val="000000"/>
                </a:solidFill>
                <a:effectLst/>
                <a:latin typeface="Consolas" panose="020B0609020204030204" pitchFamily="49" charset="0"/>
              </a:rPr>
              <a:t> </a:t>
            </a:r>
            <a:r>
              <a:rPr lang="en-GB" sz="2600" b="0" dirty="0">
                <a:solidFill>
                  <a:srgbClr val="E50000"/>
                </a:solidFill>
                <a:effectLst/>
                <a:latin typeface="Consolas" panose="020B0609020204030204" pitchFamily="49" charset="0"/>
              </a:rPr>
              <a:t>alt</a:t>
            </a:r>
            <a:r>
              <a:rPr lang="en-GB" sz="2600" b="0" dirty="0">
                <a:solidFill>
                  <a:srgbClr val="000000"/>
                </a:solidFill>
                <a:effectLst/>
                <a:latin typeface="Consolas" panose="020B0609020204030204" pitchFamily="49" charset="0"/>
              </a:rPr>
              <a:t>=</a:t>
            </a:r>
            <a:r>
              <a:rPr lang="en-GB" sz="2600" b="0" dirty="0">
                <a:solidFill>
                  <a:srgbClr val="0000FF"/>
                </a:solidFill>
                <a:effectLst/>
                <a:latin typeface="Consolas" panose="020B0609020204030204" pitchFamily="49" charset="0"/>
              </a:rPr>
              <a:t>"Logo"</a:t>
            </a:r>
            <a:r>
              <a:rPr lang="en-GB" sz="2600" b="0" dirty="0">
                <a:solidFill>
                  <a:srgbClr val="000000"/>
                </a:solidFill>
                <a:effectLst/>
                <a:latin typeface="Consolas" panose="020B0609020204030204" pitchFamily="49" charset="0"/>
              </a:rPr>
              <a:t> </a:t>
            </a:r>
            <a:r>
              <a:rPr lang="en-GB" sz="2600" b="0" dirty="0">
                <a:solidFill>
                  <a:srgbClr val="E50000"/>
                </a:solidFill>
                <a:effectLst/>
                <a:latin typeface="Consolas" panose="020B0609020204030204" pitchFamily="49" charset="0"/>
              </a:rPr>
              <a:t>class</a:t>
            </a:r>
            <a:r>
              <a:rPr lang="en-GB" sz="2600" b="0" dirty="0">
                <a:solidFill>
                  <a:srgbClr val="000000"/>
                </a:solidFill>
                <a:effectLst/>
                <a:latin typeface="Consolas" panose="020B0609020204030204" pitchFamily="49" charset="0"/>
              </a:rPr>
              <a:t>=</a:t>
            </a:r>
            <a:r>
              <a:rPr lang="en-GB" sz="2600" b="0" dirty="0">
                <a:solidFill>
                  <a:srgbClr val="0000FF"/>
                </a:solidFill>
                <a:effectLst/>
                <a:latin typeface="Consolas" panose="020B0609020204030204" pitchFamily="49" charset="0"/>
              </a:rPr>
              <a:t>"logo"</a:t>
            </a:r>
            <a:r>
              <a:rPr lang="en-GB" sz="2600" b="0" dirty="0">
                <a:solidFill>
                  <a:srgbClr val="000000"/>
                </a:solidFill>
                <a:effectLst/>
                <a:latin typeface="Consolas" panose="020B0609020204030204" pitchFamily="49" charset="0"/>
              </a:rPr>
              <a:t> </a:t>
            </a:r>
            <a:r>
              <a:rPr lang="en-GB" sz="2600" b="0" dirty="0">
                <a:solidFill>
                  <a:srgbClr val="800000"/>
                </a:solidFill>
                <a:effectLst/>
                <a:latin typeface="Consolas" panose="020B0609020204030204" pitchFamily="49" charset="0"/>
              </a:rPr>
              <a:t>/&gt;</a:t>
            </a:r>
            <a:endParaRPr lang="en-GB" sz="2600" b="0" dirty="0">
              <a:solidFill>
                <a:srgbClr val="000000"/>
              </a:solidFill>
              <a:effectLst/>
              <a:latin typeface="Consolas" panose="020B0609020204030204" pitchFamily="49" charset="0"/>
            </a:endParaRPr>
          </a:p>
          <a:p>
            <a:pPr marL="0" indent="0">
              <a:spcBef>
                <a:spcPts val="0"/>
              </a:spcBef>
              <a:buNone/>
              <a:defRPr/>
            </a:pPr>
            <a:r>
              <a:rPr lang="ro-RO" sz="2200" dirty="0">
                <a:latin typeface="Calibri" panose="020F0502020204030204" pitchFamily="34" charset="0"/>
                <a:ea typeface="Calibri" panose="020F0502020204030204" pitchFamily="34" charset="0"/>
                <a:cs typeface="Calibri" panose="020F0502020204030204" pitchFamily="34" charset="0"/>
              </a:rPr>
              <a:t>Stilul:</a:t>
            </a:r>
          </a:p>
          <a:p>
            <a:r>
              <a:rPr lang="en-GB" sz="2200" b="0" dirty="0">
                <a:solidFill>
                  <a:srgbClr val="800000"/>
                </a:solidFill>
                <a:effectLst/>
                <a:highlight>
                  <a:srgbClr val="FFFF00"/>
                </a:highlight>
                <a:latin typeface="Consolas" panose="020B0609020204030204" pitchFamily="49" charset="0"/>
              </a:rPr>
              <a:t>.logo</a:t>
            </a:r>
            <a:r>
              <a:rPr lang="en-GB" sz="2200" b="0" dirty="0">
                <a:solidFill>
                  <a:srgbClr val="000000"/>
                </a:solidFill>
                <a:effectLst/>
                <a:latin typeface="Consolas" panose="020B0609020204030204" pitchFamily="49" charset="0"/>
              </a:rPr>
              <a:t>{</a:t>
            </a:r>
          </a:p>
          <a:p>
            <a:r>
              <a:rPr lang="en-GB" sz="2200" b="0" dirty="0">
                <a:solidFill>
                  <a:srgbClr val="000000"/>
                </a:solidFill>
                <a:effectLst/>
                <a:latin typeface="Consolas" panose="020B0609020204030204" pitchFamily="49" charset="0"/>
              </a:rPr>
              <a:t>    </a:t>
            </a:r>
            <a:r>
              <a:rPr lang="en-GB" sz="2200" b="0" dirty="0">
                <a:solidFill>
                  <a:srgbClr val="E50000"/>
                </a:solidFill>
                <a:effectLst/>
                <a:latin typeface="Consolas" panose="020B0609020204030204" pitchFamily="49" charset="0"/>
              </a:rPr>
              <a:t>width</a:t>
            </a:r>
            <a:r>
              <a:rPr lang="en-GB" sz="2200" b="0" dirty="0">
                <a:solidFill>
                  <a:srgbClr val="000000"/>
                </a:solidFill>
                <a:effectLst/>
                <a:latin typeface="Consolas" panose="020B0609020204030204" pitchFamily="49" charset="0"/>
              </a:rPr>
              <a:t>: </a:t>
            </a:r>
            <a:r>
              <a:rPr lang="en-GB" sz="2200" b="0" dirty="0">
                <a:solidFill>
                  <a:srgbClr val="098658"/>
                </a:solidFill>
                <a:effectLst/>
                <a:latin typeface="Consolas" panose="020B0609020204030204" pitchFamily="49" charset="0"/>
              </a:rPr>
              <a:t>50px</a:t>
            </a:r>
            <a:r>
              <a:rPr lang="en-GB" sz="2200" b="0" dirty="0">
                <a:solidFill>
                  <a:srgbClr val="000000"/>
                </a:solidFill>
                <a:effectLst/>
                <a:latin typeface="Consolas" panose="020B0609020204030204" pitchFamily="49" charset="0"/>
              </a:rPr>
              <a:t>;</a:t>
            </a:r>
          </a:p>
          <a:p>
            <a:r>
              <a:rPr lang="en-GB" sz="2200" b="0" dirty="0">
                <a:solidFill>
                  <a:srgbClr val="000000"/>
                </a:solidFill>
                <a:effectLst/>
                <a:latin typeface="Consolas" panose="020B0609020204030204" pitchFamily="49" charset="0"/>
              </a:rPr>
              <a:t>    </a:t>
            </a:r>
            <a:r>
              <a:rPr lang="en-GB" sz="2200" b="0" dirty="0">
                <a:solidFill>
                  <a:srgbClr val="E50000"/>
                </a:solidFill>
                <a:effectLst/>
                <a:latin typeface="Consolas" panose="020B0609020204030204" pitchFamily="49" charset="0"/>
              </a:rPr>
              <a:t>height</a:t>
            </a:r>
            <a:r>
              <a:rPr lang="en-GB" sz="2200" b="0" dirty="0">
                <a:solidFill>
                  <a:srgbClr val="000000"/>
                </a:solidFill>
                <a:effectLst/>
                <a:latin typeface="Consolas" panose="020B0609020204030204" pitchFamily="49" charset="0"/>
              </a:rPr>
              <a:t>: </a:t>
            </a:r>
            <a:r>
              <a:rPr lang="en-GB" sz="2200" b="0" dirty="0">
                <a:solidFill>
                  <a:srgbClr val="0451A5"/>
                </a:solidFill>
                <a:effectLst/>
                <a:latin typeface="Consolas" panose="020B0609020204030204" pitchFamily="49" charset="0"/>
              </a:rPr>
              <a:t>auto</a:t>
            </a:r>
            <a:r>
              <a:rPr lang="en-GB" sz="2200" b="0" dirty="0">
                <a:solidFill>
                  <a:srgbClr val="000000"/>
                </a:solidFill>
                <a:effectLst/>
                <a:latin typeface="Consolas" panose="020B0609020204030204" pitchFamily="49" charset="0"/>
              </a:rPr>
              <a:t>;</a:t>
            </a:r>
          </a:p>
          <a:p>
            <a:r>
              <a:rPr lang="en-GB" sz="2200" b="0" dirty="0">
                <a:solidFill>
                  <a:srgbClr val="000000"/>
                </a:solidFill>
                <a:effectLst/>
                <a:latin typeface="Consolas" panose="020B0609020204030204" pitchFamily="49" charset="0"/>
              </a:rPr>
              <a:t>    </a:t>
            </a:r>
            <a:r>
              <a:rPr lang="en-GB" sz="2200" b="0" dirty="0" err="1">
                <a:solidFill>
                  <a:srgbClr val="E50000"/>
                </a:solidFill>
                <a:effectLst/>
                <a:latin typeface="Consolas" panose="020B0609020204030204" pitchFamily="49" charset="0"/>
              </a:rPr>
              <a:t>filter</a:t>
            </a:r>
            <a:r>
              <a:rPr lang="en-GB" sz="2200" b="0" dirty="0" err="1">
                <a:solidFill>
                  <a:srgbClr val="000000"/>
                </a:solidFill>
                <a:effectLst/>
                <a:latin typeface="Consolas" panose="020B0609020204030204" pitchFamily="49" charset="0"/>
              </a:rPr>
              <a:t>:</a:t>
            </a:r>
            <a:r>
              <a:rPr lang="en-GB" sz="2200" b="0" dirty="0" err="1">
                <a:solidFill>
                  <a:srgbClr val="795E26"/>
                </a:solidFill>
                <a:effectLst/>
                <a:latin typeface="Consolas" panose="020B0609020204030204" pitchFamily="49" charset="0"/>
              </a:rPr>
              <a:t>drop-shadow</a:t>
            </a:r>
            <a:r>
              <a:rPr lang="en-GB" sz="2200" b="0" dirty="0">
                <a:solidFill>
                  <a:srgbClr val="000000"/>
                </a:solidFill>
                <a:effectLst/>
                <a:latin typeface="Consolas" panose="020B0609020204030204" pitchFamily="49" charset="0"/>
              </a:rPr>
              <a:t>(</a:t>
            </a:r>
            <a:r>
              <a:rPr lang="en-GB" sz="2200" b="0" dirty="0">
                <a:solidFill>
                  <a:srgbClr val="098658"/>
                </a:solidFill>
                <a:effectLst/>
                <a:latin typeface="Consolas" panose="020B0609020204030204" pitchFamily="49" charset="0"/>
              </a:rPr>
              <a:t>5px</a:t>
            </a:r>
            <a:r>
              <a:rPr lang="en-GB" sz="2200" b="0" dirty="0">
                <a:solidFill>
                  <a:srgbClr val="000000"/>
                </a:solidFill>
                <a:effectLst/>
                <a:latin typeface="Consolas" panose="020B0609020204030204" pitchFamily="49" charset="0"/>
              </a:rPr>
              <a:t> </a:t>
            </a:r>
            <a:r>
              <a:rPr lang="en-GB" sz="2200" b="0" dirty="0" err="1">
                <a:solidFill>
                  <a:srgbClr val="098658"/>
                </a:solidFill>
                <a:effectLst/>
                <a:latin typeface="Consolas" panose="020B0609020204030204" pitchFamily="49" charset="0"/>
              </a:rPr>
              <a:t>5px</a:t>
            </a:r>
            <a:r>
              <a:rPr lang="en-GB" sz="2200" b="0" dirty="0">
                <a:solidFill>
                  <a:srgbClr val="000000"/>
                </a:solidFill>
                <a:effectLst/>
                <a:latin typeface="Consolas" panose="020B0609020204030204" pitchFamily="49" charset="0"/>
              </a:rPr>
              <a:t> </a:t>
            </a:r>
            <a:r>
              <a:rPr lang="en-GB" sz="2200" b="0" dirty="0" err="1">
                <a:solidFill>
                  <a:srgbClr val="098658"/>
                </a:solidFill>
                <a:effectLst/>
                <a:latin typeface="Consolas" panose="020B0609020204030204" pitchFamily="49" charset="0"/>
              </a:rPr>
              <a:t>5px</a:t>
            </a:r>
            <a:r>
              <a:rPr lang="en-GB" sz="2200" b="0" dirty="0">
                <a:solidFill>
                  <a:srgbClr val="000000"/>
                </a:solidFill>
                <a:effectLst/>
                <a:latin typeface="Consolas" panose="020B0609020204030204" pitchFamily="49" charset="0"/>
              </a:rPr>
              <a:t> </a:t>
            </a:r>
            <a:r>
              <a:rPr lang="en-GB" sz="2200" b="0" dirty="0">
                <a:solidFill>
                  <a:srgbClr val="0451A5"/>
                </a:solidFill>
                <a:effectLst/>
                <a:latin typeface="Consolas" panose="020B0609020204030204" pitchFamily="49" charset="0"/>
              </a:rPr>
              <a:t>#222831</a:t>
            </a:r>
            <a:r>
              <a:rPr lang="en-GB" sz="2200" b="0" dirty="0">
                <a:solidFill>
                  <a:srgbClr val="000000"/>
                </a:solidFill>
                <a:effectLst/>
                <a:latin typeface="Consolas" panose="020B0609020204030204" pitchFamily="49" charset="0"/>
              </a:rPr>
              <a:t>);</a:t>
            </a:r>
          </a:p>
          <a:p>
            <a:r>
              <a:rPr lang="en-GB" sz="2200" b="0" dirty="0">
                <a:solidFill>
                  <a:srgbClr val="000000"/>
                </a:solidFill>
                <a:effectLst/>
                <a:latin typeface="Consolas" panose="020B0609020204030204" pitchFamily="49" charset="0"/>
              </a:rPr>
              <a:t>}</a:t>
            </a:r>
          </a:p>
        </p:txBody>
      </p:sp>
      <p:pic>
        <p:nvPicPr>
          <p:cNvPr id="5" name="Picture 4">
            <a:extLst>
              <a:ext uri="{FF2B5EF4-FFF2-40B4-BE49-F238E27FC236}">
                <a16:creationId xmlns:a16="http://schemas.microsoft.com/office/drawing/2014/main" id="{77904FEC-DA70-4406-87FA-F75D8D34D428}"/>
              </a:ext>
            </a:extLst>
          </p:cNvPr>
          <p:cNvPicPr>
            <a:picLocks noChangeAspect="1"/>
          </p:cNvPicPr>
          <p:nvPr/>
        </p:nvPicPr>
        <p:blipFill>
          <a:blip r:embed="rId2"/>
          <a:stretch>
            <a:fillRect/>
          </a:stretch>
        </p:blipFill>
        <p:spPr>
          <a:xfrm>
            <a:off x="5697942" y="4490724"/>
            <a:ext cx="5082980" cy="845893"/>
          </a:xfrm>
          <a:prstGeom prst="rect">
            <a:avLst/>
          </a:prstGeom>
        </p:spPr>
      </p:pic>
    </p:spTree>
    <p:extLst>
      <p:ext uri="{BB962C8B-B14F-4D97-AF65-F5344CB8AC3E}">
        <p14:creationId xmlns:p14="http://schemas.microsoft.com/office/powerpoint/2010/main" val="20821040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E147664-390F-450B-B9C5-23E3FEEE56DF}"/>
              </a:ext>
            </a:extLst>
          </p:cNvPr>
          <p:cNvSpPr>
            <a:spLocks noGrp="1"/>
          </p:cNvSpPr>
          <p:nvPr>
            <p:ph type="title"/>
          </p:nvPr>
        </p:nvSpPr>
        <p:spPr/>
        <p:txBody>
          <a:bodyPr>
            <a:normAutofit/>
          </a:bodyPr>
          <a:lstStyle/>
          <a:p>
            <a:pPr>
              <a:defRPr/>
            </a:pPr>
            <a:r>
              <a:rPr lang="ro-RO" altLang="en-US" sz="4400" dirty="0"/>
              <a:t>Definirea a două clase pentru un element HTML</a:t>
            </a:r>
            <a:endParaRPr lang="en-US" altLang="en-US" sz="4400" dirty="0"/>
          </a:p>
        </p:txBody>
      </p:sp>
      <p:sp>
        <p:nvSpPr>
          <p:cNvPr id="59395" name="Content Placeholder 2">
            <a:extLst>
              <a:ext uri="{FF2B5EF4-FFF2-40B4-BE49-F238E27FC236}">
                <a16:creationId xmlns:a16="http://schemas.microsoft.com/office/drawing/2014/main" id="{F9A325D1-4609-49EF-9189-98196922A136}"/>
              </a:ext>
            </a:extLst>
          </p:cNvPr>
          <p:cNvSpPr>
            <a:spLocks noGrp="1" noChangeArrowheads="1"/>
          </p:cNvSpPr>
          <p:nvPr>
            <p:ph sz="quarter" idx="1"/>
          </p:nvPr>
        </p:nvSpPr>
        <p:spPr>
          <a:xfrm>
            <a:off x="914401" y="1897626"/>
            <a:ext cx="10241280" cy="4463845"/>
          </a:xfrm>
        </p:spPr>
        <p:txBody>
          <a:bodyPr>
            <a:normAutofit/>
          </a:bodyPr>
          <a:lstStyle/>
          <a:p>
            <a:pPr>
              <a:defRPr/>
            </a:pPr>
            <a:r>
              <a:rPr lang="ro-RO" altLang="en-US" dirty="0">
                <a:latin typeface="Calibri" panose="020F0502020204030204" pitchFamily="34" charset="0"/>
                <a:cs typeface="Calibri" panose="020F0502020204030204" pitchFamily="34" charset="0"/>
              </a:rPr>
              <a:t>Unui element i se pot specifica și 2 și 3 clase. Definirea a doua clase pentru un element HTML se face prin </a:t>
            </a:r>
            <a:r>
              <a:rPr lang="en-US" altLang="en-US" dirty="0" err="1">
                <a:latin typeface="Calibri" panose="020F0502020204030204" pitchFamily="34" charset="0"/>
                <a:cs typeface="Calibri" panose="020F0502020204030204" pitchFamily="34" charset="0"/>
              </a:rPr>
              <a:t>folosirea</a:t>
            </a:r>
            <a:r>
              <a:rPr lang="ro-MD"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separatorului</a:t>
            </a:r>
            <a:r>
              <a:rPr lang="ro-RO" altLang="en-US" dirty="0">
                <a:latin typeface="Calibri" panose="020F0502020204030204" pitchFamily="34" charset="0"/>
                <a:cs typeface="Calibri" panose="020F0502020204030204" pitchFamily="34" charset="0"/>
              </a:rPr>
              <a:t> </a:t>
            </a:r>
            <a:r>
              <a:rPr lang="ro-RO" altLang="en-US" dirty="0" err="1">
                <a:latin typeface="Calibri" panose="020F0502020204030204" pitchFamily="34" charset="0"/>
                <a:cs typeface="Calibri" panose="020F0502020204030204" pitchFamily="34" charset="0"/>
              </a:rPr>
              <a:t>spaţiu</a:t>
            </a:r>
            <a:r>
              <a:rPr lang="ro-MD" altLang="en-US" dirty="0">
                <a:latin typeface="Calibri" panose="020F0502020204030204" pitchFamily="34" charset="0"/>
                <a:cs typeface="Calibri" panose="020F0502020204030204" pitchFamily="34" charset="0"/>
              </a:rPr>
              <a:t>, la specificarea numelui clasei</a:t>
            </a:r>
            <a:endParaRPr lang="ro-RO" altLang="en-US" dirty="0">
              <a:latin typeface="Calibri" panose="020F0502020204030204" pitchFamily="34" charset="0"/>
              <a:cs typeface="Calibri" panose="020F0502020204030204" pitchFamily="34" charset="0"/>
            </a:endParaRPr>
          </a:p>
          <a:p>
            <a:pPr>
              <a:buFont typeface="Wingdings 3" panose="05040102010807070707" pitchFamily="18" charset="2"/>
              <a:buNone/>
              <a:defRPr/>
            </a:pPr>
            <a:r>
              <a:rPr lang="ro-RO" altLang="en-US" b="1" dirty="0">
                <a:latin typeface="Calibri" panose="020F0502020204030204" pitchFamily="34" charset="0"/>
                <a:cs typeface="Calibri" panose="020F0502020204030204" pitchFamily="34" charset="0"/>
              </a:rPr>
              <a:t>Exemplu</a:t>
            </a:r>
            <a:r>
              <a:rPr lang="ro-RO" altLang="en-US" dirty="0">
                <a:latin typeface="Calibri" panose="020F0502020204030204" pitchFamily="34" charset="0"/>
                <a:cs typeface="Calibri" panose="020F0502020204030204" pitchFamily="34" charset="0"/>
              </a:rPr>
              <a:t>:</a:t>
            </a:r>
            <a:endParaRPr lang="en-GB" altLang="en-US" dirty="0">
              <a:latin typeface="Calibri" panose="020F0502020204030204" pitchFamily="34" charset="0"/>
              <a:cs typeface="Calibri" panose="020F0502020204030204" pitchFamily="34" charset="0"/>
            </a:endParaRPr>
          </a:p>
          <a:p>
            <a:pPr>
              <a:spcBef>
                <a:spcPts val="0"/>
              </a:spcBef>
              <a:buNone/>
              <a:defRPr/>
            </a:pPr>
            <a:r>
              <a:rPr lang="ro-RO" altLang="en-US" dirty="0">
                <a:latin typeface="Calibri" panose="020F0502020204030204" pitchFamily="34" charset="0"/>
                <a:cs typeface="Calibri" panose="020F0502020204030204" pitchFamily="34" charset="0"/>
              </a:rPr>
              <a:t>Se definesc stilu</a:t>
            </a:r>
            <a:r>
              <a:rPr lang="en-GB" altLang="en-US" dirty="0">
                <a:latin typeface="Calibri" panose="020F0502020204030204" pitchFamily="34" charset="0"/>
                <a:cs typeface="Calibri" panose="020F0502020204030204" pitchFamily="34" charset="0"/>
              </a:rPr>
              <a:t>l – pe care </a:t>
            </a:r>
            <a:r>
              <a:rPr lang="ro-RO" altLang="en-US" dirty="0">
                <a:latin typeface="Calibri" panose="020F0502020204030204" pitchFamily="34" charset="0"/>
                <a:cs typeface="Calibri" panose="020F0502020204030204" pitchFamily="34" charset="0"/>
              </a:rPr>
              <a:t>î</a:t>
            </a:r>
            <a:r>
              <a:rPr lang="en-GB" altLang="en-US" dirty="0">
                <a:latin typeface="Calibri" panose="020F0502020204030204" pitchFamily="34" charset="0"/>
                <a:cs typeface="Calibri" panose="020F0502020204030204" pitchFamily="34" charset="0"/>
              </a:rPr>
              <a:t>l pot </a:t>
            </a:r>
            <a:r>
              <a:rPr lang="en-GB" altLang="en-US" dirty="0" err="1">
                <a:latin typeface="Calibri" panose="020F0502020204030204" pitchFamily="34" charset="0"/>
                <a:cs typeface="Calibri" panose="020F0502020204030204" pitchFamily="34" charset="0"/>
              </a:rPr>
              <a:t>aplica</a:t>
            </a:r>
            <a:r>
              <a:rPr lang="en-GB" altLang="en-US" dirty="0">
                <a:latin typeface="Calibri" panose="020F0502020204030204" pitchFamily="34" charset="0"/>
                <a:cs typeface="Calibri" panose="020F0502020204030204" pitchFamily="34" charset="0"/>
              </a:rPr>
              <a:t> </a:t>
            </a:r>
            <a:r>
              <a:rPr lang="en-GB" altLang="en-US" dirty="0" err="1">
                <a:latin typeface="Calibri" panose="020F0502020204030204" pitchFamily="34" charset="0"/>
                <a:cs typeface="Calibri" panose="020F0502020204030204" pitchFamily="34" charset="0"/>
              </a:rPr>
              <a:t>pentru</a:t>
            </a:r>
            <a:r>
              <a:rPr lang="en-GB" altLang="en-US" dirty="0">
                <a:latin typeface="Calibri" panose="020F0502020204030204" pitchFamily="34" charset="0"/>
                <a:cs typeface="Calibri" panose="020F0502020204030204" pitchFamily="34" charset="0"/>
              </a:rPr>
              <a:t> </a:t>
            </a:r>
            <a:r>
              <a:rPr lang="en-GB" altLang="en-US" dirty="0" err="1">
                <a:latin typeface="Calibri" panose="020F0502020204030204" pitchFamily="34" charset="0"/>
                <a:cs typeface="Calibri" panose="020F0502020204030204" pitchFamily="34" charset="0"/>
              </a:rPr>
              <a:t>rotunjirea</a:t>
            </a:r>
            <a:r>
              <a:rPr lang="en-GB" altLang="en-US" dirty="0">
                <a:latin typeface="Calibri" panose="020F0502020204030204" pitchFamily="34" charset="0"/>
                <a:cs typeface="Calibri" panose="020F0502020204030204" pitchFamily="34" charset="0"/>
              </a:rPr>
              <a:t> col</a:t>
            </a:r>
            <a:r>
              <a:rPr lang="ro-RO" altLang="en-US" dirty="0">
                <a:latin typeface="Calibri" panose="020F0502020204030204" pitchFamily="34" charset="0"/>
                <a:cs typeface="Calibri" panose="020F0502020204030204" pitchFamily="34" charset="0"/>
              </a:rPr>
              <a:t>țu</a:t>
            </a:r>
            <a:r>
              <a:rPr lang="en-GB" altLang="en-US" dirty="0" err="1">
                <a:latin typeface="Calibri" panose="020F0502020204030204" pitchFamily="34" charset="0"/>
                <a:cs typeface="Calibri" panose="020F0502020204030204" pitchFamily="34" charset="0"/>
              </a:rPr>
              <a:t>rilor</a:t>
            </a:r>
            <a:r>
              <a:rPr lang="ro-RO" altLang="en-US" dirty="0">
                <a:latin typeface="Calibri" panose="020F0502020204030204" pitchFamily="34" charset="0"/>
                <a:cs typeface="Calibri" panose="020F0502020204030204" pitchFamily="34" charset="0"/>
              </a:rPr>
              <a:t>:</a:t>
            </a:r>
            <a:endParaRPr lang="en-US" altLang="en-US" dirty="0">
              <a:latin typeface="Calibri" panose="020F0502020204030204" pitchFamily="34" charset="0"/>
              <a:cs typeface="Calibri" panose="020F0502020204030204" pitchFamily="34" charset="0"/>
            </a:endParaRPr>
          </a:p>
          <a:p>
            <a:pPr>
              <a:spcBef>
                <a:spcPts val="0"/>
              </a:spcBef>
            </a:pPr>
            <a:r>
              <a:rPr lang="en-US" sz="1600" dirty="0">
                <a:solidFill>
                  <a:srgbClr val="FFFF00"/>
                </a:solidFill>
              </a:rPr>
              <a:t>.</a:t>
            </a:r>
            <a:r>
              <a:rPr lang="en-GB" b="0" dirty="0">
                <a:solidFill>
                  <a:srgbClr val="800000"/>
                </a:solidFill>
                <a:effectLst/>
                <a:latin typeface="Consolas" panose="020B0609020204030204" pitchFamily="49" charset="0"/>
              </a:rPr>
              <a:t> .rounded</a:t>
            </a:r>
            <a:r>
              <a:rPr lang="en-GB" b="0" dirty="0">
                <a:solidFill>
                  <a:srgbClr val="000000"/>
                </a:solidFill>
                <a:effectLst/>
                <a:latin typeface="Consolas" panose="020B0609020204030204" pitchFamily="49" charset="0"/>
              </a:rPr>
              <a:t>{</a:t>
            </a:r>
          </a:p>
          <a:p>
            <a:pPr>
              <a:spcBef>
                <a:spcPts val="0"/>
              </a:spcBef>
            </a:pP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border-radius</a:t>
            </a:r>
            <a:r>
              <a:rPr lang="en-GB" b="0" dirty="0">
                <a:solidFill>
                  <a:srgbClr val="000000"/>
                </a:solidFill>
                <a:effectLst/>
                <a:latin typeface="Consolas" panose="020B0609020204030204" pitchFamily="49" charset="0"/>
              </a:rPr>
              <a:t>: </a:t>
            </a:r>
            <a:r>
              <a:rPr lang="en-GB" b="0" dirty="0">
                <a:solidFill>
                  <a:srgbClr val="098658"/>
                </a:solidFill>
                <a:effectLst/>
                <a:latin typeface="Consolas" panose="020B0609020204030204" pitchFamily="49" charset="0"/>
              </a:rPr>
              <a:t>50%</a:t>
            </a:r>
            <a:r>
              <a:rPr lang="en-GB" b="0" dirty="0">
                <a:solidFill>
                  <a:srgbClr val="000000"/>
                </a:solidFill>
                <a:effectLst/>
                <a:latin typeface="Consolas" panose="020B0609020204030204" pitchFamily="49" charset="0"/>
              </a:rPr>
              <a:t>;</a:t>
            </a:r>
          </a:p>
          <a:p>
            <a:pPr>
              <a:spcBef>
                <a:spcPts val="0"/>
              </a:spcBef>
            </a:pPr>
            <a:r>
              <a:rPr lang="en-GB" b="0" dirty="0">
                <a:solidFill>
                  <a:srgbClr val="000000"/>
                </a:solidFill>
                <a:effectLst/>
                <a:latin typeface="Consolas" panose="020B0609020204030204" pitchFamily="49" charset="0"/>
              </a:rPr>
              <a:t>}</a:t>
            </a:r>
            <a:endParaRPr lang="ro-RO" altLang="en-US" dirty="0">
              <a:latin typeface="Calibri" panose="020F0502020204030204" pitchFamily="34" charset="0"/>
              <a:cs typeface="Calibri" panose="020F0502020204030204" pitchFamily="34" charset="0"/>
            </a:endParaRPr>
          </a:p>
          <a:p>
            <a:pPr>
              <a:buFont typeface="Wingdings 3" panose="05040102010807070707" pitchFamily="18" charset="2"/>
              <a:buNone/>
              <a:defRPr/>
            </a:pPr>
            <a:r>
              <a:rPr lang="ro-RO" altLang="en-US" dirty="0">
                <a:latin typeface="Calibri" panose="020F0502020204030204" pitchFamily="34" charset="0"/>
                <a:cs typeface="Calibri" panose="020F0502020204030204" pitchFamily="34" charset="0"/>
              </a:rPr>
              <a:t>Pentru acest element HTML – voi adăuga clasa ”rounded”</a:t>
            </a:r>
            <a:r>
              <a:rPr lang="en-US" altLang="en-US" dirty="0">
                <a:latin typeface="Calibri" panose="020F0502020204030204" pitchFamily="34" charset="0"/>
                <a:cs typeface="Calibri" panose="020F0502020204030204" pitchFamily="34" charset="0"/>
              </a:rPr>
              <a:t>:</a:t>
            </a:r>
            <a:endParaRPr lang="ro-RO" altLang="en-US" dirty="0">
              <a:latin typeface="Calibri" panose="020F0502020204030204" pitchFamily="34" charset="0"/>
              <a:cs typeface="Calibri" panose="020F0502020204030204" pitchFamily="34" charset="0"/>
            </a:endParaRPr>
          </a:p>
          <a:p>
            <a:pPr>
              <a:buNone/>
              <a:defRPr/>
            </a:pPr>
            <a:r>
              <a:rPr lang="en-GB" b="0" dirty="0">
                <a:solidFill>
                  <a:srgbClr val="800000"/>
                </a:solidFill>
                <a:effectLst/>
                <a:latin typeface="Consolas" panose="020B0609020204030204" pitchFamily="49" charset="0"/>
              </a:rPr>
              <a:t>&lt;</a:t>
            </a:r>
            <a:r>
              <a:rPr lang="en-GB" b="0" dirty="0" err="1">
                <a:solidFill>
                  <a:srgbClr val="800000"/>
                </a:solidFill>
                <a:effectLst/>
                <a:latin typeface="Consolas" panose="020B0609020204030204" pitchFamily="49" charset="0"/>
              </a:rPr>
              <a:t>img</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src</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"images/welcome.gif"</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alt</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"Logo"</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class</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"logo rounded"</a:t>
            </a: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/&gt;</a:t>
            </a:r>
            <a:endParaRPr lang="ro-RO" altLang="en-US" dirty="0">
              <a:latin typeface="Calibri" panose="020F0502020204030204" pitchFamily="34" charset="0"/>
              <a:cs typeface="Calibri" panose="020F0502020204030204" pitchFamily="34" charset="0"/>
            </a:endParaRPr>
          </a:p>
          <a:p>
            <a:pPr>
              <a:spcBef>
                <a:spcPts val="0"/>
              </a:spcBef>
              <a:buNone/>
              <a:defRPr/>
            </a:pPr>
            <a:endParaRPr lang="ro-RO" altLang="en-US" dirty="0">
              <a:latin typeface="Calibri" panose="020F0502020204030204" pitchFamily="34" charset="0"/>
              <a:cs typeface="Calibri" panose="020F0502020204030204" pitchFamily="34" charset="0"/>
            </a:endParaRPr>
          </a:p>
          <a:p>
            <a:pPr>
              <a:spcBef>
                <a:spcPts val="0"/>
              </a:spcBef>
              <a:buNone/>
              <a:defRPr/>
            </a:pPr>
            <a:r>
              <a:rPr lang="ro-RO" altLang="en-US" dirty="0">
                <a:latin typeface="Calibri" panose="020F0502020204030204" pitchFamily="34" charset="0"/>
                <a:cs typeface="Calibri" panose="020F0502020204030204" pitchFamily="34" charset="0"/>
              </a:rPr>
              <a:t>Iata rezultatul – logoul devine oval:</a:t>
            </a:r>
          </a:p>
        </p:txBody>
      </p:sp>
      <p:pic>
        <p:nvPicPr>
          <p:cNvPr id="5" name="Picture 4">
            <a:extLst>
              <a:ext uri="{FF2B5EF4-FFF2-40B4-BE49-F238E27FC236}">
                <a16:creationId xmlns:a16="http://schemas.microsoft.com/office/drawing/2014/main" id="{F61CEFB5-DA6E-419C-9E19-12E33B92B177}"/>
              </a:ext>
            </a:extLst>
          </p:cNvPr>
          <p:cNvPicPr>
            <a:picLocks noChangeAspect="1"/>
          </p:cNvPicPr>
          <p:nvPr/>
        </p:nvPicPr>
        <p:blipFill>
          <a:blip r:embed="rId2"/>
          <a:stretch>
            <a:fillRect/>
          </a:stretch>
        </p:blipFill>
        <p:spPr>
          <a:xfrm>
            <a:off x="6548284" y="5595505"/>
            <a:ext cx="4491475" cy="847574"/>
          </a:xfrm>
          <a:prstGeom prst="rect">
            <a:avLst/>
          </a:prstGeom>
        </p:spPr>
      </p:pic>
    </p:spTree>
    <p:extLst>
      <p:ext uri="{BB962C8B-B14F-4D97-AF65-F5344CB8AC3E}">
        <p14:creationId xmlns:p14="http://schemas.microsoft.com/office/powerpoint/2010/main" val="30048037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4457E637-D120-41EA-AE8C-2E8AD2744946}"/>
              </a:ext>
            </a:extLst>
          </p:cNvPr>
          <p:cNvSpPr>
            <a:spLocks noGrp="1"/>
          </p:cNvSpPr>
          <p:nvPr>
            <p:ph type="title"/>
          </p:nvPr>
        </p:nvSpPr>
        <p:spPr>
          <a:xfrm>
            <a:off x="871138" y="296435"/>
            <a:ext cx="10058400" cy="1450757"/>
          </a:xfrm>
        </p:spPr>
        <p:txBody>
          <a:bodyPr/>
          <a:lstStyle/>
          <a:p>
            <a:pPr>
              <a:defRPr/>
            </a:pPr>
            <a:r>
              <a:rPr lang="ro-RO" altLang="ro-RO" b="1" dirty="0"/>
              <a:t>Stilizarea imaginilor</a:t>
            </a:r>
          </a:p>
        </p:txBody>
      </p:sp>
      <p:sp>
        <p:nvSpPr>
          <p:cNvPr id="69635" name="Content Placeholder 2">
            <a:extLst>
              <a:ext uri="{FF2B5EF4-FFF2-40B4-BE49-F238E27FC236}">
                <a16:creationId xmlns:a16="http://schemas.microsoft.com/office/drawing/2014/main" id="{6BCEAA69-2A32-4DC6-95A9-FFC7E8179397}"/>
              </a:ext>
            </a:extLst>
          </p:cNvPr>
          <p:cNvSpPr>
            <a:spLocks noGrp="1"/>
          </p:cNvSpPr>
          <p:nvPr>
            <p:ph sz="quarter" idx="1"/>
          </p:nvPr>
        </p:nvSpPr>
        <p:spPr>
          <a:xfrm>
            <a:off x="727587" y="1946787"/>
            <a:ext cx="10550011" cy="4513008"/>
          </a:xfrm>
        </p:spPr>
        <p:txBody>
          <a:bodyPr>
            <a:normAutofit fontScale="92500" lnSpcReduction="10000"/>
          </a:bodyPr>
          <a:lstStyle/>
          <a:p>
            <a:pPr>
              <a:defRPr/>
            </a:pPr>
            <a:r>
              <a:rPr lang="ro-RO" altLang="en-US" sz="2400" dirty="0">
                <a:latin typeface="Calibri" panose="020F0502020204030204" pitchFamily="34" charset="0"/>
                <a:cs typeface="Calibri" panose="020F0502020204030204" pitchFamily="34" charset="0"/>
              </a:rPr>
              <a:t>După cum ați observat în exemplele anterioare, o imagine poate fi stilizată foarte diferitm prin: adăugarea bordurii, stabilirea înălțimii, lățimii imaginii</a:t>
            </a:r>
          </a:p>
          <a:p>
            <a:pPr>
              <a:defRPr/>
            </a:pPr>
            <a:r>
              <a:rPr lang="ro-RO" altLang="en-US" sz="2400" dirty="0">
                <a:latin typeface="Calibri" panose="020F0502020204030204" pitchFamily="34" charset="0"/>
                <a:cs typeface="Calibri" panose="020F0502020204030204" pitchFamily="34" charset="0"/>
              </a:rPr>
              <a:t>Vor fi utilizate proprietățile CSS:</a:t>
            </a:r>
          </a:p>
          <a:p>
            <a:pPr lvl="1">
              <a:spcAft>
                <a:spcPts val="0"/>
              </a:spcAft>
              <a:defRPr/>
            </a:pPr>
            <a:r>
              <a:rPr lang="ro-RO" altLang="en-US" sz="2200" b="1" dirty="0" err="1">
                <a:latin typeface="Calibri" panose="020F0502020204030204" pitchFamily="34" charset="0"/>
                <a:cs typeface="Calibri" panose="020F0502020204030204" pitchFamily="34" charset="0"/>
              </a:rPr>
              <a:t>border</a:t>
            </a:r>
            <a:endParaRPr lang="ro-RO" altLang="en-US" sz="2200" dirty="0">
              <a:latin typeface="Calibri" panose="020F0502020204030204" pitchFamily="34" charset="0"/>
              <a:cs typeface="Calibri" panose="020F0502020204030204" pitchFamily="34" charset="0"/>
            </a:endParaRPr>
          </a:p>
          <a:p>
            <a:pPr lvl="1">
              <a:spcAft>
                <a:spcPts val="0"/>
              </a:spcAft>
              <a:defRPr/>
            </a:pPr>
            <a:r>
              <a:rPr lang="ro-RO" altLang="en-US" sz="2200" b="1" dirty="0" err="1">
                <a:latin typeface="Calibri" panose="020F0502020204030204" pitchFamily="34" charset="0"/>
                <a:cs typeface="Calibri" panose="020F0502020204030204" pitchFamily="34" charset="0"/>
              </a:rPr>
              <a:t>width</a:t>
            </a:r>
            <a:r>
              <a:rPr lang="ro-RO" altLang="en-US" sz="2200" dirty="0">
                <a:latin typeface="Calibri" panose="020F0502020204030204" pitchFamily="34" charset="0"/>
                <a:cs typeface="Calibri" panose="020F0502020204030204" pitchFamily="34" charset="0"/>
              </a:rPr>
              <a:t> și </a:t>
            </a:r>
            <a:r>
              <a:rPr lang="ro-RO" altLang="en-US" sz="2200" b="1" dirty="0" err="1">
                <a:latin typeface="Calibri" panose="020F0502020204030204" pitchFamily="34" charset="0"/>
                <a:cs typeface="Calibri" panose="020F0502020204030204" pitchFamily="34" charset="0"/>
              </a:rPr>
              <a:t>height</a:t>
            </a:r>
            <a:endParaRPr lang="ro-RO" altLang="en-US" sz="2200" b="1" dirty="0">
              <a:latin typeface="Calibri" panose="020F0502020204030204" pitchFamily="34" charset="0"/>
              <a:cs typeface="Calibri" panose="020F0502020204030204" pitchFamily="34" charset="0"/>
            </a:endParaRPr>
          </a:p>
          <a:p>
            <a:pPr>
              <a:spcBef>
                <a:spcPts val="0"/>
              </a:spcBef>
              <a:defRPr/>
            </a:pPr>
            <a:r>
              <a:rPr lang="ro-RO" altLang="en-US" sz="2400" dirty="0">
                <a:latin typeface="Calibri" panose="020F0502020204030204" pitchFamily="34" charset="0"/>
                <a:cs typeface="Calibri" panose="020F0502020204030204" pitchFamily="34" charset="0"/>
              </a:rPr>
              <a:t>De asemenea imaginilor le pot fi adăugate câmpuri interioare și exterioare</a:t>
            </a:r>
          </a:p>
          <a:p>
            <a:pPr lvl="1">
              <a:defRPr/>
            </a:pPr>
            <a:r>
              <a:rPr lang="ro-RO" altLang="en-US" sz="2200" b="1" dirty="0" err="1">
                <a:latin typeface="Calibri" panose="020F0502020204030204" pitchFamily="34" charset="0"/>
                <a:cs typeface="Calibri" panose="020F0502020204030204" pitchFamily="34" charset="0"/>
              </a:rPr>
              <a:t>padding</a:t>
            </a:r>
            <a:r>
              <a:rPr lang="ro-RO" altLang="en-US" sz="2200" dirty="0">
                <a:latin typeface="Calibri" panose="020F0502020204030204" pitchFamily="34" charset="0"/>
                <a:cs typeface="Calibri" panose="020F0502020204030204" pitchFamily="34" charset="0"/>
              </a:rPr>
              <a:t> și </a:t>
            </a:r>
            <a:r>
              <a:rPr lang="ro-RO" altLang="en-US" sz="2200" b="1" dirty="0" err="1">
                <a:latin typeface="Calibri" panose="020F0502020204030204" pitchFamily="34" charset="0"/>
                <a:cs typeface="Calibri" panose="020F0502020204030204" pitchFamily="34" charset="0"/>
              </a:rPr>
              <a:t>margin</a:t>
            </a:r>
            <a:endParaRPr lang="en-US" altLang="en-US" sz="2200" b="1" dirty="0">
              <a:latin typeface="Calibri" panose="020F0502020204030204" pitchFamily="34" charset="0"/>
              <a:cs typeface="Calibri" panose="020F0502020204030204" pitchFamily="34" charset="0"/>
            </a:endParaRPr>
          </a:p>
          <a:p>
            <a:pPr>
              <a:spcBef>
                <a:spcPts val="0"/>
              </a:spcBef>
              <a:defRPr/>
            </a:pPr>
            <a:r>
              <a:rPr lang="en-US" altLang="en-US" sz="2400" dirty="0">
                <a:latin typeface="Calibri" panose="020F0502020204030204" pitchFamily="34" charset="0"/>
                <a:cs typeface="Calibri" panose="020F0502020204030204" pitchFamily="34" charset="0"/>
              </a:rPr>
              <a:t>Sau </a:t>
            </a:r>
            <a:r>
              <a:rPr lang="en-US" altLang="en-US" sz="2400" dirty="0" err="1">
                <a:latin typeface="Calibri" panose="020F0502020204030204" pitchFamily="34" charset="0"/>
                <a:cs typeface="Calibri" panose="020F0502020204030204" pitchFamily="34" charset="0"/>
              </a:rPr>
              <a:t>umbre</a:t>
            </a:r>
            <a:r>
              <a:rPr lang="en-US" altLang="en-US" sz="2400" dirty="0">
                <a:latin typeface="Calibri" panose="020F0502020204030204" pitchFamily="34" charset="0"/>
                <a:cs typeface="Calibri" panose="020F0502020204030204" pitchFamily="34" charset="0"/>
              </a:rPr>
              <a:t> cu </a:t>
            </a:r>
            <a:r>
              <a:rPr lang="en-US" altLang="en-US" sz="2400" dirty="0" err="1">
                <a:latin typeface="Calibri" panose="020F0502020204030204" pitchFamily="34" charset="0"/>
                <a:cs typeface="Calibri" panose="020F0502020204030204" pitchFamily="34" charset="0"/>
              </a:rPr>
              <a:t>propritatea</a:t>
            </a:r>
            <a:r>
              <a:rPr lang="en-US" altLang="en-US" sz="2400" dirty="0">
                <a:latin typeface="Calibri" panose="020F0502020204030204" pitchFamily="34" charset="0"/>
                <a:cs typeface="Calibri" panose="020F0502020204030204" pitchFamily="34" charset="0"/>
              </a:rPr>
              <a:t> </a:t>
            </a:r>
            <a:r>
              <a:rPr lang="en-US" altLang="en-US" sz="2400" b="1" dirty="0">
                <a:latin typeface="Calibri" panose="020F0502020204030204" pitchFamily="34" charset="0"/>
                <a:cs typeface="Calibri" panose="020F0502020204030204" pitchFamily="34" charset="0"/>
              </a:rPr>
              <a:t>box-shadow</a:t>
            </a:r>
            <a:r>
              <a:rPr lang="ro-RO" altLang="en-US" sz="2400" dirty="0">
                <a:latin typeface="Calibri" panose="020F0502020204030204" pitchFamily="34" charset="0"/>
                <a:cs typeface="Calibri" panose="020F0502020204030204" pitchFamily="34" charset="0"/>
              </a:rPr>
              <a:t> sau </a:t>
            </a:r>
            <a:r>
              <a:rPr lang="ro-RO" altLang="en-US" sz="2400" b="1" dirty="0">
                <a:latin typeface="Calibri" panose="020F0502020204030204" pitchFamily="34" charset="0"/>
                <a:cs typeface="Calibri" panose="020F0502020204030204" pitchFamily="34" charset="0"/>
              </a:rPr>
              <a:t>filter</a:t>
            </a:r>
            <a:r>
              <a:rPr lang="en-GB" altLang="en-US" sz="2400" b="1" dirty="0">
                <a:latin typeface="Calibri" panose="020F0502020204030204" pitchFamily="34" charset="0"/>
                <a:cs typeface="Calibri" panose="020F0502020204030204" pitchFamily="34" charset="0"/>
              </a:rPr>
              <a:t>. </a:t>
            </a:r>
            <a:r>
              <a:rPr lang="en-US" altLang="en-US" sz="2400" dirty="0" err="1">
                <a:latin typeface="Calibri" panose="020F0502020204030204" pitchFamily="34" charset="0"/>
                <a:cs typeface="Calibri" panose="020F0502020204030204" pitchFamily="34" charset="0"/>
              </a:rPr>
              <a:t>Exemplu</a:t>
            </a:r>
            <a:r>
              <a:rPr lang="en-US" altLang="en-US" sz="2400" dirty="0">
                <a:latin typeface="Calibri" panose="020F0502020204030204" pitchFamily="34" charset="0"/>
                <a:cs typeface="Calibri" panose="020F0502020204030204" pitchFamily="34" charset="0"/>
              </a:rPr>
              <a:t>: </a:t>
            </a:r>
          </a:p>
          <a:p>
            <a:pPr>
              <a:spcBef>
                <a:spcPts val="0"/>
              </a:spcBef>
              <a:defRPr/>
            </a:pPr>
            <a:r>
              <a:rPr lang="en-GB" sz="1600" b="0" dirty="0">
                <a:solidFill>
                  <a:srgbClr val="800000"/>
                </a:solidFill>
                <a:effectLst/>
                <a:latin typeface="Consolas" panose="020B0609020204030204" pitchFamily="49" charset="0"/>
              </a:rPr>
              <a:t>#photo</a:t>
            </a:r>
            <a:r>
              <a:rPr lang="en-GB" sz="1600" b="0" dirty="0">
                <a:solidFill>
                  <a:srgbClr val="000000"/>
                </a:solidFill>
                <a:effectLst/>
                <a:latin typeface="Consolas" panose="020B0609020204030204" pitchFamily="49" charset="0"/>
              </a:rPr>
              <a:t>{</a:t>
            </a:r>
          </a:p>
          <a:p>
            <a:pPr>
              <a:spcBef>
                <a:spcPts val="0"/>
              </a:spcBef>
            </a:pP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width</a:t>
            </a:r>
            <a:r>
              <a:rPr lang="en-GB" sz="1600" b="0" dirty="0">
                <a:solidFill>
                  <a:srgbClr val="000000"/>
                </a:solidFill>
                <a:effectLst/>
                <a:latin typeface="Consolas" panose="020B0609020204030204" pitchFamily="49" charset="0"/>
              </a:rPr>
              <a:t>: </a:t>
            </a:r>
            <a:r>
              <a:rPr lang="en-GB" sz="1600" b="0" dirty="0">
                <a:solidFill>
                  <a:srgbClr val="098658"/>
                </a:solidFill>
                <a:effectLst/>
                <a:latin typeface="Consolas" panose="020B0609020204030204" pitchFamily="49" charset="0"/>
              </a:rPr>
              <a:t>200px</a:t>
            </a:r>
            <a:r>
              <a:rPr lang="en-GB" sz="1600" b="0" dirty="0">
                <a:solidFill>
                  <a:srgbClr val="000000"/>
                </a:solidFill>
                <a:effectLst/>
                <a:latin typeface="Consolas" panose="020B0609020204030204" pitchFamily="49" charset="0"/>
              </a:rPr>
              <a:t>;</a:t>
            </a:r>
          </a:p>
          <a:p>
            <a:pPr>
              <a:spcBef>
                <a:spcPts val="0"/>
              </a:spcBef>
            </a:pP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height</a:t>
            </a:r>
            <a:r>
              <a:rPr lang="en-GB" sz="1600" b="0" dirty="0">
                <a:solidFill>
                  <a:srgbClr val="000000"/>
                </a:solidFill>
                <a:effectLst/>
                <a:latin typeface="Consolas" panose="020B0609020204030204" pitchFamily="49" charset="0"/>
              </a:rPr>
              <a:t>: </a:t>
            </a:r>
            <a:r>
              <a:rPr lang="en-GB" sz="1600" b="0" dirty="0">
                <a:solidFill>
                  <a:srgbClr val="0451A5"/>
                </a:solidFill>
                <a:effectLst/>
                <a:latin typeface="Consolas" panose="020B0609020204030204" pitchFamily="49" charset="0"/>
              </a:rPr>
              <a:t>auto</a:t>
            </a:r>
            <a:r>
              <a:rPr lang="en-GB" sz="1600" b="0" dirty="0">
                <a:solidFill>
                  <a:srgbClr val="000000"/>
                </a:solidFill>
                <a:effectLst/>
                <a:latin typeface="Consolas" panose="020B0609020204030204" pitchFamily="49" charset="0"/>
              </a:rPr>
              <a:t>;</a:t>
            </a:r>
          </a:p>
          <a:p>
            <a:pPr>
              <a:spcBef>
                <a:spcPts val="0"/>
              </a:spcBef>
            </a:pP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filter</a:t>
            </a:r>
            <a:r>
              <a:rPr lang="en-GB" sz="1600" b="0" dirty="0" err="1">
                <a:solidFill>
                  <a:srgbClr val="000000"/>
                </a:solidFill>
                <a:effectLst/>
                <a:latin typeface="Consolas" panose="020B0609020204030204" pitchFamily="49" charset="0"/>
              </a:rPr>
              <a:t>:</a:t>
            </a:r>
            <a:r>
              <a:rPr lang="en-GB" sz="1600" b="0" dirty="0" err="1">
                <a:solidFill>
                  <a:srgbClr val="795E26"/>
                </a:solidFill>
                <a:effectLst/>
                <a:latin typeface="Consolas" panose="020B0609020204030204" pitchFamily="49" charset="0"/>
              </a:rPr>
              <a:t>drop-shadow</a:t>
            </a:r>
            <a:r>
              <a:rPr lang="en-GB" sz="1600" b="0" dirty="0">
                <a:solidFill>
                  <a:srgbClr val="000000"/>
                </a:solidFill>
                <a:effectLst/>
                <a:latin typeface="Consolas" panose="020B0609020204030204" pitchFamily="49" charset="0"/>
              </a:rPr>
              <a:t>(</a:t>
            </a:r>
            <a:r>
              <a:rPr lang="en-GB" sz="1600" b="0" dirty="0">
                <a:solidFill>
                  <a:srgbClr val="098658"/>
                </a:solidFill>
                <a:effectLst/>
                <a:latin typeface="Consolas" panose="020B0609020204030204" pitchFamily="49" charset="0"/>
              </a:rPr>
              <a:t>7px</a:t>
            </a:r>
            <a:r>
              <a:rPr lang="en-GB" sz="1600" b="0" dirty="0">
                <a:solidFill>
                  <a:srgbClr val="000000"/>
                </a:solidFill>
                <a:effectLst/>
                <a:latin typeface="Consolas" panose="020B0609020204030204" pitchFamily="49" charset="0"/>
              </a:rPr>
              <a:t> </a:t>
            </a:r>
            <a:r>
              <a:rPr lang="en-GB" sz="1600" b="0" dirty="0" err="1">
                <a:solidFill>
                  <a:srgbClr val="098658"/>
                </a:solidFill>
                <a:effectLst/>
                <a:latin typeface="Consolas" panose="020B0609020204030204" pitchFamily="49" charset="0"/>
              </a:rPr>
              <a:t>7px</a:t>
            </a:r>
            <a:r>
              <a:rPr lang="en-GB" sz="1600" b="0" dirty="0">
                <a:solidFill>
                  <a:srgbClr val="000000"/>
                </a:solidFill>
                <a:effectLst/>
                <a:latin typeface="Consolas" panose="020B0609020204030204" pitchFamily="49" charset="0"/>
              </a:rPr>
              <a:t> </a:t>
            </a:r>
            <a:r>
              <a:rPr lang="en-GB" sz="1600" b="0" dirty="0" err="1">
                <a:solidFill>
                  <a:srgbClr val="098658"/>
                </a:solidFill>
                <a:effectLst/>
                <a:latin typeface="Consolas" panose="020B0609020204030204" pitchFamily="49" charset="0"/>
              </a:rPr>
              <a:t>7px</a:t>
            </a:r>
            <a:r>
              <a:rPr lang="en-GB" sz="1600" b="0" dirty="0">
                <a:solidFill>
                  <a:srgbClr val="000000"/>
                </a:solidFill>
                <a:effectLst/>
                <a:latin typeface="Consolas" panose="020B0609020204030204" pitchFamily="49" charset="0"/>
              </a:rPr>
              <a:t> </a:t>
            </a:r>
            <a:r>
              <a:rPr lang="en-GB" sz="1600" b="0" dirty="0">
                <a:solidFill>
                  <a:srgbClr val="0451A5"/>
                </a:solidFill>
                <a:effectLst/>
                <a:latin typeface="Consolas" panose="020B0609020204030204" pitchFamily="49" charset="0"/>
              </a:rPr>
              <a:t>#222831</a:t>
            </a:r>
            <a:r>
              <a:rPr lang="en-GB" sz="1600" b="0" dirty="0">
                <a:solidFill>
                  <a:srgbClr val="000000"/>
                </a:solidFill>
                <a:effectLst/>
                <a:latin typeface="Consolas" panose="020B0609020204030204" pitchFamily="49" charset="0"/>
              </a:rPr>
              <a:t>);</a:t>
            </a:r>
          </a:p>
          <a:p>
            <a:pPr>
              <a:spcBef>
                <a:spcPts val="0"/>
              </a:spcBef>
            </a:pPr>
            <a:r>
              <a:rPr lang="en-GB" sz="1600" b="0" dirty="0">
                <a:solidFill>
                  <a:srgbClr val="000000"/>
                </a:solidFill>
                <a:effectLst/>
                <a:latin typeface="Consolas" panose="020B0609020204030204" pitchFamily="49" charset="0"/>
              </a:rPr>
              <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B1BAF869-8E64-4EFD-AAD6-4D2FBBB63409}"/>
              </a:ext>
            </a:extLst>
          </p:cNvPr>
          <p:cNvSpPr>
            <a:spLocks noGrp="1"/>
          </p:cNvSpPr>
          <p:nvPr>
            <p:ph type="title"/>
          </p:nvPr>
        </p:nvSpPr>
        <p:spPr>
          <a:xfrm>
            <a:off x="684326" y="383836"/>
            <a:ext cx="10058400" cy="1405635"/>
          </a:xfrm>
        </p:spPr>
        <p:txBody>
          <a:bodyPr/>
          <a:lstStyle/>
          <a:p>
            <a:pPr>
              <a:defRPr/>
            </a:pPr>
            <a:r>
              <a:rPr lang="ro-RO" altLang="ro-RO" b="1" dirty="0"/>
              <a:t>Stilizarea imaginilor</a:t>
            </a:r>
            <a:r>
              <a:rPr lang="en-US" altLang="ro-RO" b="1" dirty="0"/>
              <a:t>. II</a:t>
            </a:r>
            <a:endParaRPr lang="ro-RO" altLang="ro-RO" dirty="0"/>
          </a:p>
        </p:txBody>
      </p:sp>
      <p:sp>
        <p:nvSpPr>
          <p:cNvPr id="51203" name="Content Placeholder 2">
            <a:extLst>
              <a:ext uri="{FF2B5EF4-FFF2-40B4-BE49-F238E27FC236}">
                <a16:creationId xmlns:a16="http://schemas.microsoft.com/office/drawing/2014/main" id="{04F52583-C8D3-43D3-BCAA-49EF86D0F5AC}"/>
              </a:ext>
            </a:extLst>
          </p:cNvPr>
          <p:cNvSpPr>
            <a:spLocks noGrp="1" noChangeArrowheads="1"/>
          </p:cNvSpPr>
          <p:nvPr>
            <p:ph sz="quarter" idx="1"/>
          </p:nvPr>
        </p:nvSpPr>
        <p:spPr>
          <a:xfrm>
            <a:off x="865239" y="1981201"/>
            <a:ext cx="9345561" cy="1892709"/>
          </a:xfrm>
        </p:spPr>
        <p:txBody>
          <a:bodyPr>
            <a:normAutofit/>
          </a:bodyPr>
          <a:lstStyle/>
          <a:p>
            <a:r>
              <a:rPr lang="en-US" altLang="en-US" sz="1700" dirty="0"/>
              <a:t>        </a:t>
            </a:r>
            <a:r>
              <a:rPr lang="en-GB" sz="1600" b="0" dirty="0">
                <a:solidFill>
                  <a:srgbClr val="800000"/>
                </a:solidFill>
                <a:effectLst/>
                <a:latin typeface="Consolas" panose="020B0609020204030204" pitchFamily="49" charset="0"/>
              </a:rPr>
              <a:t>&lt;</a:t>
            </a:r>
            <a:r>
              <a:rPr lang="en-GB" sz="1600" b="0" dirty="0" err="1">
                <a:solidFill>
                  <a:srgbClr val="800000"/>
                </a:solidFill>
                <a:effectLst/>
                <a:latin typeface="Consolas" panose="020B0609020204030204" pitchFamily="49" charset="0"/>
              </a:rPr>
              <a:t>img</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src</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"../images/kettle1.jpg"</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alt</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a:t>
            </a:r>
            <a:r>
              <a:rPr lang="en-GB" sz="1600" b="0" dirty="0" err="1">
                <a:solidFill>
                  <a:srgbClr val="0000FF"/>
                </a:solidFill>
                <a:effectLst/>
                <a:latin typeface="Consolas" panose="020B0609020204030204" pitchFamily="49" charset="0"/>
              </a:rPr>
              <a:t>Fierbator</a:t>
            </a:r>
            <a:r>
              <a:rPr lang="en-GB" sz="1600" b="0" dirty="0">
                <a:solidFill>
                  <a:srgbClr val="0000FF"/>
                </a:solidFill>
                <a:effectLst/>
                <a:latin typeface="Consolas" panose="020B0609020204030204" pitchFamily="49" charset="0"/>
              </a:rPr>
              <a:t> electric"</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class</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"gallery"</a:t>
            </a: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/&gt;</a:t>
            </a:r>
            <a:endParaRPr lang="en-GB" sz="1600" b="0" dirty="0">
              <a:solidFill>
                <a:srgbClr val="000000"/>
              </a:solidFill>
              <a:effectLst/>
              <a:latin typeface="Consolas" panose="020B0609020204030204" pitchFamily="49" charset="0"/>
            </a:endParaRPr>
          </a:p>
          <a:p>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a:t>
            </a:r>
            <a:r>
              <a:rPr lang="en-GB" sz="1600" b="0" dirty="0" err="1">
                <a:solidFill>
                  <a:srgbClr val="800000"/>
                </a:solidFill>
                <a:effectLst/>
                <a:latin typeface="Consolas" panose="020B0609020204030204" pitchFamily="49" charset="0"/>
              </a:rPr>
              <a:t>img</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src</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"../images/kettle2.jpg"</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alt</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a:t>
            </a:r>
            <a:r>
              <a:rPr lang="en-GB" sz="1600" b="0" dirty="0" err="1">
                <a:solidFill>
                  <a:srgbClr val="0000FF"/>
                </a:solidFill>
                <a:effectLst/>
                <a:latin typeface="Consolas" panose="020B0609020204030204" pitchFamily="49" charset="0"/>
              </a:rPr>
              <a:t>Fierbator</a:t>
            </a:r>
            <a:r>
              <a:rPr lang="en-GB" sz="1600" b="0" dirty="0">
                <a:solidFill>
                  <a:srgbClr val="0000FF"/>
                </a:solidFill>
                <a:effectLst/>
                <a:latin typeface="Consolas" panose="020B0609020204030204" pitchFamily="49" charset="0"/>
              </a:rPr>
              <a:t> electric"</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class</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"gallery"</a:t>
            </a: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/&gt;</a:t>
            </a:r>
            <a:endParaRPr lang="en-GB" sz="1600" b="0" dirty="0">
              <a:solidFill>
                <a:srgbClr val="000000"/>
              </a:solidFill>
              <a:effectLst/>
              <a:latin typeface="Consolas" panose="020B0609020204030204" pitchFamily="49" charset="0"/>
            </a:endParaRPr>
          </a:p>
          <a:p>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a:t>
            </a:r>
            <a:r>
              <a:rPr lang="en-GB" sz="1600" b="0" dirty="0" err="1">
                <a:solidFill>
                  <a:srgbClr val="800000"/>
                </a:solidFill>
                <a:effectLst/>
                <a:latin typeface="Consolas" panose="020B0609020204030204" pitchFamily="49" charset="0"/>
              </a:rPr>
              <a:t>img</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src</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"../images/kettle3.jpg"</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alt</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a:t>
            </a:r>
            <a:r>
              <a:rPr lang="en-GB" sz="1600" b="0" dirty="0" err="1">
                <a:solidFill>
                  <a:srgbClr val="0000FF"/>
                </a:solidFill>
                <a:effectLst/>
                <a:latin typeface="Consolas" panose="020B0609020204030204" pitchFamily="49" charset="0"/>
              </a:rPr>
              <a:t>Fierbator</a:t>
            </a:r>
            <a:r>
              <a:rPr lang="en-GB" sz="1600" b="0" dirty="0">
                <a:solidFill>
                  <a:srgbClr val="0000FF"/>
                </a:solidFill>
                <a:effectLst/>
                <a:latin typeface="Consolas" panose="020B0609020204030204" pitchFamily="49" charset="0"/>
              </a:rPr>
              <a:t> electric"</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class</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"gallery"</a:t>
            </a: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/&gt;</a:t>
            </a:r>
            <a:endParaRPr lang="en-GB" sz="1600" b="0" dirty="0">
              <a:solidFill>
                <a:srgbClr val="000000"/>
              </a:solidFill>
              <a:effectLst/>
              <a:latin typeface="Consolas" panose="020B0609020204030204" pitchFamily="49" charset="0"/>
            </a:endParaRPr>
          </a:p>
          <a:p>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&lt;</a:t>
            </a:r>
            <a:r>
              <a:rPr lang="en-GB" sz="1600" b="0" dirty="0" err="1">
                <a:solidFill>
                  <a:srgbClr val="800000"/>
                </a:solidFill>
                <a:effectLst/>
                <a:latin typeface="Consolas" panose="020B0609020204030204" pitchFamily="49" charset="0"/>
              </a:rPr>
              <a:t>img</a:t>
            </a:r>
            <a:r>
              <a:rPr lang="en-GB" sz="1600" b="0" dirty="0">
                <a:solidFill>
                  <a:srgbClr val="000000"/>
                </a:solidFill>
                <a:effectLst/>
                <a:latin typeface="Consolas" panose="020B0609020204030204" pitchFamily="49" charset="0"/>
              </a:rPr>
              <a:t> </a:t>
            </a:r>
            <a:r>
              <a:rPr lang="en-GB" sz="1600" b="0" dirty="0" err="1">
                <a:solidFill>
                  <a:srgbClr val="E50000"/>
                </a:solidFill>
                <a:effectLst/>
                <a:latin typeface="Consolas" panose="020B0609020204030204" pitchFamily="49" charset="0"/>
              </a:rPr>
              <a:t>src</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"../images/kettle4.jpg"</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alt</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a:t>
            </a:r>
            <a:r>
              <a:rPr lang="en-GB" sz="1600" b="0" dirty="0" err="1">
                <a:solidFill>
                  <a:srgbClr val="0000FF"/>
                </a:solidFill>
                <a:effectLst/>
                <a:latin typeface="Consolas" panose="020B0609020204030204" pitchFamily="49" charset="0"/>
              </a:rPr>
              <a:t>Fierbator</a:t>
            </a:r>
            <a:r>
              <a:rPr lang="en-GB" sz="1600" b="0" dirty="0">
                <a:solidFill>
                  <a:srgbClr val="0000FF"/>
                </a:solidFill>
                <a:effectLst/>
                <a:latin typeface="Consolas" panose="020B0609020204030204" pitchFamily="49" charset="0"/>
              </a:rPr>
              <a:t> electric"</a:t>
            </a:r>
            <a:r>
              <a:rPr lang="en-GB" sz="1600" b="0" dirty="0">
                <a:solidFill>
                  <a:srgbClr val="000000"/>
                </a:solidFill>
                <a:effectLst/>
                <a:latin typeface="Consolas" panose="020B0609020204030204" pitchFamily="49" charset="0"/>
              </a:rPr>
              <a:t> </a:t>
            </a:r>
            <a:r>
              <a:rPr lang="en-GB" sz="1600" b="0" dirty="0">
                <a:solidFill>
                  <a:srgbClr val="E50000"/>
                </a:solidFill>
                <a:effectLst/>
                <a:latin typeface="Consolas" panose="020B0609020204030204" pitchFamily="49" charset="0"/>
              </a:rPr>
              <a:t>class</a:t>
            </a:r>
            <a:r>
              <a:rPr lang="en-GB" sz="1600" b="0" dirty="0">
                <a:solidFill>
                  <a:srgbClr val="000000"/>
                </a:solidFill>
                <a:effectLst/>
                <a:latin typeface="Consolas" panose="020B0609020204030204" pitchFamily="49" charset="0"/>
              </a:rPr>
              <a:t>=</a:t>
            </a:r>
            <a:r>
              <a:rPr lang="en-GB" sz="1600" b="0" dirty="0">
                <a:solidFill>
                  <a:srgbClr val="0000FF"/>
                </a:solidFill>
                <a:effectLst/>
                <a:latin typeface="Consolas" panose="020B0609020204030204" pitchFamily="49" charset="0"/>
              </a:rPr>
              <a:t>"gallery"</a:t>
            </a:r>
            <a:r>
              <a:rPr lang="en-GB" sz="1600" b="0" dirty="0">
                <a:solidFill>
                  <a:srgbClr val="000000"/>
                </a:solidFill>
                <a:effectLst/>
                <a:latin typeface="Consolas" panose="020B0609020204030204" pitchFamily="49" charset="0"/>
              </a:rPr>
              <a:t> </a:t>
            </a:r>
            <a:r>
              <a:rPr lang="en-GB" sz="1600" b="0" dirty="0">
                <a:solidFill>
                  <a:srgbClr val="800000"/>
                </a:solidFill>
                <a:effectLst/>
                <a:latin typeface="Consolas" panose="020B0609020204030204" pitchFamily="49" charset="0"/>
              </a:rPr>
              <a:t>/&gt;</a:t>
            </a:r>
            <a:endParaRPr lang="en-GB" sz="1600" b="0" dirty="0">
              <a:solidFill>
                <a:srgbClr val="000000"/>
              </a:solidFill>
              <a:effectLst/>
              <a:latin typeface="Consolas" panose="020B0609020204030204" pitchFamily="49" charset="0"/>
            </a:endParaRPr>
          </a:p>
        </p:txBody>
      </p:sp>
      <p:pic>
        <p:nvPicPr>
          <p:cNvPr id="3" name="Picture 2">
            <a:extLst>
              <a:ext uri="{FF2B5EF4-FFF2-40B4-BE49-F238E27FC236}">
                <a16:creationId xmlns:a16="http://schemas.microsoft.com/office/drawing/2014/main" id="{5070902F-AE14-439A-A322-0A4B9853F6FD}"/>
              </a:ext>
            </a:extLst>
          </p:cNvPr>
          <p:cNvPicPr>
            <a:picLocks noChangeAspect="1"/>
          </p:cNvPicPr>
          <p:nvPr/>
        </p:nvPicPr>
        <p:blipFill>
          <a:blip r:embed="rId2"/>
          <a:stretch>
            <a:fillRect/>
          </a:stretch>
        </p:blipFill>
        <p:spPr>
          <a:xfrm>
            <a:off x="2251400" y="3725175"/>
            <a:ext cx="7750160" cy="2641749"/>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4B0B236B-A073-489B-A8E5-C5F14F81ACC0}"/>
              </a:ext>
            </a:extLst>
          </p:cNvPr>
          <p:cNvSpPr>
            <a:spLocks noGrp="1"/>
          </p:cNvSpPr>
          <p:nvPr>
            <p:ph type="title"/>
          </p:nvPr>
        </p:nvSpPr>
        <p:spPr>
          <a:xfrm>
            <a:off x="904568" y="286603"/>
            <a:ext cx="10251112" cy="1450757"/>
          </a:xfrm>
        </p:spPr>
        <p:txBody>
          <a:bodyPr/>
          <a:lstStyle/>
          <a:p>
            <a:pPr>
              <a:defRPr/>
            </a:pPr>
            <a:r>
              <a:rPr lang="ro-RO" altLang="ru-RU" b="1" dirty="0"/>
              <a:t>Pseudo-clase CSS</a:t>
            </a:r>
            <a:endParaRPr lang="ru-RU" altLang="ru-RU" b="1" dirty="0"/>
          </a:p>
        </p:txBody>
      </p:sp>
      <p:sp>
        <p:nvSpPr>
          <p:cNvPr id="60419" name="Content Placeholder 2">
            <a:extLst>
              <a:ext uri="{FF2B5EF4-FFF2-40B4-BE49-F238E27FC236}">
                <a16:creationId xmlns:a16="http://schemas.microsoft.com/office/drawing/2014/main" id="{5F471B88-A1A9-4AF0-AD0B-8A07C5EE200C}"/>
              </a:ext>
            </a:extLst>
          </p:cNvPr>
          <p:cNvSpPr>
            <a:spLocks noGrp="1" noChangeArrowheads="1"/>
          </p:cNvSpPr>
          <p:nvPr>
            <p:ph sz="quarter" idx="1"/>
          </p:nvPr>
        </p:nvSpPr>
        <p:spPr>
          <a:xfrm>
            <a:off x="658761" y="1920875"/>
            <a:ext cx="10599174" cy="4479925"/>
          </a:xfrm>
        </p:spPr>
        <p:txBody>
          <a:bodyPr>
            <a:normAutofit/>
          </a:bodyPr>
          <a:lstStyle/>
          <a:p>
            <a:r>
              <a:rPr lang="vi-VN" altLang="ru-RU" sz="2400" dirty="0">
                <a:latin typeface="Calibri" panose="020F0502020204030204" pitchFamily="34" charset="0"/>
                <a:cs typeface="Calibri" panose="020F0502020204030204" pitchFamily="34" charset="0"/>
              </a:rPr>
              <a:t>O </a:t>
            </a:r>
            <a:r>
              <a:rPr lang="vi-VN" altLang="ru-RU" sz="2400" b="1" dirty="0">
                <a:latin typeface="Calibri" panose="020F0502020204030204" pitchFamily="34" charset="0"/>
                <a:cs typeface="Calibri" panose="020F0502020204030204" pitchFamily="34" charset="0"/>
              </a:rPr>
              <a:t>pseudo</a:t>
            </a:r>
            <a:r>
              <a:rPr lang="en-US" altLang="ru-RU" sz="2400" b="1" dirty="0">
                <a:latin typeface="Calibri" panose="020F0502020204030204" pitchFamily="34" charset="0"/>
                <a:cs typeface="Calibri" panose="020F0502020204030204" pitchFamily="34" charset="0"/>
              </a:rPr>
              <a:t>-</a:t>
            </a:r>
            <a:r>
              <a:rPr lang="vi-VN" altLang="ru-RU" sz="2400" b="1" dirty="0">
                <a:latin typeface="Calibri" panose="020F0502020204030204" pitchFamily="34" charset="0"/>
                <a:cs typeface="Calibri" panose="020F0502020204030204" pitchFamily="34" charset="0"/>
              </a:rPr>
              <a:t>clasă </a:t>
            </a:r>
            <a:r>
              <a:rPr lang="vi-VN" altLang="ru-RU" sz="2400" dirty="0">
                <a:latin typeface="Calibri" panose="020F0502020204030204" pitchFamily="34" charset="0"/>
                <a:cs typeface="Calibri" panose="020F0502020204030204" pitchFamily="34" charset="0"/>
              </a:rPr>
              <a:t>este utilizat</a:t>
            </a:r>
            <a:r>
              <a:rPr lang="ro-RO" altLang="ru-RU" sz="2400" dirty="0">
                <a:latin typeface="Calibri" panose="020F0502020204030204" pitchFamily="34" charset="0"/>
                <a:cs typeface="Calibri" panose="020F0502020204030204" pitchFamily="34" charset="0"/>
              </a:rPr>
              <a:t>ă</a:t>
            </a:r>
            <a:r>
              <a:rPr lang="vi-VN" altLang="ru-RU" sz="2400" dirty="0">
                <a:latin typeface="Calibri" panose="020F0502020204030204" pitchFamily="34" charset="0"/>
                <a:cs typeface="Calibri" panose="020F0502020204030204" pitchFamily="34" charset="0"/>
              </a:rPr>
              <a:t> pentru a defini o stare specială a unui </a:t>
            </a:r>
            <a:r>
              <a:rPr lang="ro-RO" altLang="ru-RU" sz="2400" dirty="0">
                <a:latin typeface="Calibri" panose="020F0502020204030204" pitchFamily="34" charset="0"/>
                <a:cs typeface="Calibri" panose="020F0502020204030204" pitchFamily="34" charset="0"/>
              </a:rPr>
              <a:t>anumit </a:t>
            </a:r>
            <a:r>
              <a:rPr lang="vi-VN" altLang="ru-RU" sz="2400" dirty="0">
                <a:latin typeface="Calibri" panose="020F0502020204030204" pitchFamily="34" charset="0"/>
                <a:cs typeface="Calibri" panose="020F0502020204030204" pitchFamily="34" charset="0"/>
              </a:rPr>
              <a:t>element</a:t>
            </a:r>
          </a:p>
          <a:p>
            <a:r>
              <a:rPr lang="ro-RO" altLang="ru-RU" sz="2400" dirty="0">
                <a:latin typeface="Calibri" panose="020F0502020204030204" pitchFamily="34" charset="0"/>
                <a:cs typeface="Calibri" panose="020F0502020204030204" pitchFamily="34" charset="0"/>
              </a:rPr>
              <a:t>Se foloseşte pentru</a:t>
            </a:r>
            <a:r>
              <a:rPr lang="vi-VN" altLang="ru-RU" sz="2400" dirty="0">
                <a:latin typeface="Calibri" panose="020F0502020204030204" pitchFamily="34" charset="0"/>
                <a:cs typeface="Calibri" panose="020F0502020204030204" pitchFamily="34" charset="0"/>
              </a:rPr>
              <a:t>: </a:t>
            </a:r>
          </a:p>
          <a:p>
            <a:pPr lvl="1"/>
            <a:r>
              <a:rPr lang="ro-RO" altLang="ru-RU" sz="2200" dirty="0">
                <a:latin typeface="Calibri" panose="020F0502020204030204" pitchFamily="34" charset="0"/>
                <a:cs typeface="Calibri" panose="020F0502020204030204" pitchFamily="34" charset="0"/>
              </a:rPr>
              <a:t>Definirea stilurilor unui element atunci când </a:t>
            </a:r>
            <a:r>
              <a:rPr lang="vi-VN" altLang="ru-RU" sz="2200" dirty="0">
                <a:latin typeface="Calibri" panose="020F0502020204030204" pitchFamily="34" charset="0"/>
                <a:cs typeface="Calibri" panose="020F0502020204030204" pitchFamily="34" charset="0"/>
              </a:rPr>
              <a:t>utilizator</a:t>
            </a:r>
            <a:r>
              <a:rPr lang="ro-RO" altLang="ru-RU" sz="2200" dirty="0">
                <a:latin typeface="Calibri" panose="020F0502020204030204" pitchFamily="34" charset="0"/>
                <a:cs typeface="Calibri" panose="020F0502020204030204" pitchFamily="34" charset="0"/>
              </a:rPr>
              <a:t>ul plasează m</a:t>
            </a:r>
            <a:r>
              <a:rPr lang="vi-VN" altLang="ru-RU" sz="2200" dirty="0">
                <a:latin typeface="Calibri" panose="020F0502020204030204" pitchFamily="34" charset="0"/>
                <a:cs typeface="Calibri" panose="020F0502020204030204" pitchFamily="34" charset="0"/>
              </a:rPr>
              <a:t>ouse</a:t>
            </a:r>
            <a:r>
              <a:rPr lang="ro-RO" altLang="ru-RU" sz="2200" dirty="0">
                <a:latin typeface="Calibri" panose="020F0502020204030204" pitchFamily="34" charset="0"/>
                <a:cs typeface="Calibri" panose="020F0502020204030204" pitchFamily="34" charset="0"/>
              </a:rPr>
              <a:t>-ul</a:t>
            </a:r>
            <a:r>
              <a:rPr lang="vi-VN" altLang="ru-RU" sz="2200" dirty="0">
                <a:latin typeface="Calibri" panose="020F0502020204030204" pitchFamily="34" charset="0"/>
                <a:cs typeface="Calibri" panose="020F0502020204030204" pitchFamily="34" charset="0"/>
              </a:rPr>
              <a:t> </a:t>
            </a:r>
            <a:r>
              <a:rPr lang="ro-RO" altLang="ru-RU" sz="2200" dirty="0">
                <a:latin typeface="Calibri" panose="020F0502020204030204" pitchFamily="34" charset="0"/>
                <a:cs typeface="Calibri" panose="020F0502020204030204" pitchFamily="34" charset="0"/>
              </a:rPr>
              <a:t>deasupra lui</a:t>
            </a:r>
          </a:p>
          <a:p>
            <a:pPr lvl="1"/>
            <a:r>
              <a:rPr lang="ro-RO" altLang="ru-RU" sz="2200" dirty="0">
                <a:latin typeface="Calibri" panose="020F0502020204030204" pitchFamily="34" charset="0"/>
                <a:cs typeface="Calibri" panose="020F0502020204030204" pitchFamily="34" charset="0"/>
              </a:rPr>
              <a:t>Definirea diferită a stilurilor pentru </a:t>
            </a:r>
            <a:r>
              <a:rPr lang="ro-RO" altLang="ru-RU" sz="2200" b="1" dirty="0">
                <a:latin typeface="Calibri" panose="020F0502020204030204" pitchFamily="34" charset="0"/>
                <a:cs typeface="Calibri" panose="020F0502020204030204" pitchFamily="34" charset="0"/>
              </a:rPr>
              <a:t>link-urile</a:t>
            </a:r>
            <a:r>
              <a:rPr lang="ro-RO" altLang="ru-RU" sz="2200" dirty="0">
                <a:latin typeface="Calibri" panose="020F0502020204030204" pitchFamily="34" charset="0"/>
                <a:cs typeface="Calibri" panose="020F0502020204030204" pitchFamily="34" charset="0"/>
              </a:rPr>
              <a:t> vizitate sau nevizitate</a:t>
            </a:r>
          </a:p>
          <a:p>
            <a:r>
              <a:rPr lang="ro-RO" altLang="ru-RU" dirty="0">
                <a:latin typeface="Calibri" panose="020F0502020204030204" pitchFamily="34" charset="0"/>
                <a:cs typeface="Calibri" panose="020F0502020204030204" pitchFamily="34" charset="0"/>
              </a:rPr>
              <a:t>Forma generală:</a:t>
            </a:r>
          </a:p>
          <a:p>
            <a:pPr>
              <a:buFont typeface="Wingdings 3" panose="05040102010807070707" pitchFamily="18" charset="2"/>
              <a:buNone/>
            </a:pPr>
            <a:r>
              <a:rPr lang="en-US" altLang="en-US" b="1" i="1" dirty="0" err="1">
                <a:solidFill>
                  <a:srgbClr val="00B0F0"/>
                </a:solidFill>
                <a:latin typeface="Calibri" panose="020F0502020204030204" pitchFamily="34" charset="0"/>
                <a:cs typeface="Calibri" panose="020F0502020204030204" pitchFamily="34" charset="0"/>
              </a:rPr>
              <a:t>selector</a:t>
            </a:r>
            <a:r>
              <a:rPr lang="en-US" altLang="en-US" b="1" i="1" dirty="0" err="1">
                <a:solidFill>
                  <a:srgbClr val="00B0F0"/>
                </a:solidFill>
                <a:highlight>
                  <a:srgbClr val="FFFF00"/>
                </a:highlight>
                <a:latin typeface="Calibri" panose="020F0502020204030204" pitchFamily="34" charset="0"/>
                <a:cs typeface="Calibri" panose="020F0502020204030204" pitchFamily="34" charset="0"/>
              </a:rPr>
              <a:t>:</a:t>
            </a:r>
            <a:r>
              <a:rPr lang="en-US" altLang="en-US" b="1" i="1" dirty="0" err="1">
                <a:solidFill>
                  <a:srgbClr val="00B0F0"/>
                </a:solidFill>
                <a:latin typeface="Calibri" panose="020F0502020204030204" pitchFamily="34" charset="0"/>
                <a:cs typeface="Calibri" panose="020F0502020204030204" pitchFamily="34" charset="0"/>
              </a:rPr>
              <a:t>pseudo-class</a:t>
            </a:r>
            <a:r>
              <a:rPr lang="en-US" altLang="en-US" b="1" i="1" dirty="0">
                <a:solidFill>
                  <a:srgbClr val="00B0F0"/>
                </a:solidFill>
                <a:latin typeface="Calibri" panose="020F0502020204030204" pitchFamily="34" charset="0"/>
                <a:cs typeface="Calibri" panose="020F0502020204030204" pitchFamily="34" charset="0"/>
              </a:rPr>
              <a:t> </a:t>
            </a:r>
            <a:endParaRPr lang="ro-RO" altLang="en-US" b="1" i="1" dirty="0">
              <a:solidFill>
                <a:srgbClr val="00B0F0"/>
              </a:solidFill>
              <a:latin typeface="Calibri" panose="020F0502020204030204" pitchFamily="34" charset="0"/>
              <a:cs typeface="Calibri" panose="020F0502020204030204" pitchFamily="34" charset="0"/>
            </a:endParaRPr>
          </a:p>
          <a:p>
            <a:pPr>
              <a:buFont typeface="Wingdings 3" panose="05040102010807070707" pitchFamily="18" charset="2"/>
              <a:buNone/>
            </a:pPr>
            <a:r>
              <a:rPr lang="en-US" altLang="en-US" i="1" dirty="0">
                <a:solidFill>
                  <a:srgbClr val="00B0F0"/>
                </a:solidFill>
                <a:latin typeface="Calibri" panose="020F0502020204030204" pitchFamily="34" charset="0"/>
                <a:cs typeface="Calibri" panose="020F0502020204030204" pitchFamily="34" charset="0"/>
              </a:rPr>
              <a:t>{</a:t>
            </a:r>
            <a:br>
              <a:rPr lang="en-US" altLang="en-US" i="1" dirty="0">
                <a:solidFill>
                  <a:srgbClr val="00B0F0"/>
                </a:solidFill>
                <a:latin typeface="Calibri" panose="020F0502020204030204" pitchFamily="34" charset="0"/>
                <a:cs typeface="Calibri" panose="020F0502020204030204" pitchFamily="34" charset="0"/>
              </a:rPr>
            </a:br>
            <a:r>
              <a:rPr lang="en-US" altLang="en-US" i="1" dirty="0">
                <a:solidFill>
                  <a:srgbClr val="00B0F0"/>
                </a:solidFill>
                <a:latin typeface="Calibri" panose="020F0502020204030204" pitchFamily="34" charset="0"/>
                <a:cs typeface="Calibri" panose="020F0502020204030204" pitchFamily="34" charset="0"/>
              </a:rPr>
              <a:t>    </a:t>
            </a:r>
            <a:r>
              <a:rPr lang="ro-RO" altLang="en-US" i="1" dirty="0">
                <a:solidFill>
                  <a:srgbClr val="00B0F0"/>
                </a:solidFill>
                <a:latin typeface="Calibri" panose="020F0502020204030204" pitchFamily="34" charset="0"/>
                <a:cs typeface="Calibri" panose="020F0502020204030204" pitchFamily="34" charset="0"/>
              </a:rPr>
              <a:t>proprietate</a:t>
            </a:r>
            <a:r>
              <a:rPr lang="en-US" altLang="en-US" i="1" dirty="0">
                <a:solidFill>
                  <a:srgbClr val="00B0F0"/>
                </a:solidFill>
                <a:latin typeface="Calibri" panose="020F0502020204030204" pitchFamily="34" charset="0"/>
                <a:cs typeface="Calibri" panose="020F0502020204030204" pitchFamily="34" charset="0"/>
              </a:rPr>
              <a:t>:</a:t>
            </a:r>
            <a:r>
              <a:rPr lang="ro-RO" altLang="en-US" i="1" dirty="0">
                <a:solidFill>
                  <a:srgbClr val="00B0F0"/>
                </a:solidFill>
                <a:latin typeface="Calibri" panose="020F0502020204030204" pitchFamily="34" charset="0"/>
                <a:cs typeface="Calibri" panose="020F0502020204030204" pitchFamily="34" charset="0"/>
              </a:rPr>
              <a:t>valoare</a:t>
            </a:r>
            <a:r>
              <a:rPr lang="en-US" altLang="en-US" i="1" dirty="0">
                <a:solidFill>
                  <a:srgbClr val="00B0F0"/>
                </a:solidFill>
                <a:latin typeface="Calibri" panose="020F0502020204030204" pitchFamily="34" charset="0"/>
                <a:cs typeface="Calibri" panose="020F0502020204030204" pitchFamily="34" charset="0"/>
              </a:rPr>
              <a:t>;</a:t>
            </a:r>
            <a:r>
              <a:rPr lang="ro-RO" altLang="en-US" i="1" dirty="0">
                <a:solidFill>
                  <a:srgbClr val="00B0F0"/>
                </a:solidFill>
                <a:latin typeface="Calibri" panose="020F0502020204030204" pitchFamily="34" charset="0"/>
                <a:cs typeface="Calibri" panose="020F0502020204030204" pitchFamily="34" charset="0"/>
              </a:rPr>
              <a:t>...</a:t>
            </a:r>
            <a:endParaRPr lang="ru-RU" altLang="en-US" i="1" dirty="0">
              <a:solidFill>
                <a:srgbClr val="00B0F0"/>
              </a:solidFill>
              <a:latin typeface="Calibri" panose="020F0502020204030204" pitchFamily="34" charset="0"/>
              <a:cs typeface="Calibri" panose="020F0502020204030204" pitchFamily="34" charset="0"/>
            </a:endParaRPr>
          </a:p>
          <a:p>
            <a:pPr>
              <a:buFont typeface="Wingdings 3" panose="05040102010807070707" pitchFamily="18" charset="2"/>
              <a:buNone/>
            </a:pPr>
            <a:r>
              <a:rPr lang="en-US" altLang="en-US" i="1" dirty="0">
                <a:solidFill>
                  <a:srgbClr val="00B0F0"/>
                </a:solidFill>
                <a:latin typeface="Calibri" panose="020F0502020204030204" pitchFamily="34" charset="0"/>
                <a:cs typeface="Calibri" panose="020F0502020204030204" pitchFamily="34" charset="0"/>
              </a:rPr>
              <a:t>}</a:t>
            </a:r>
            <a:endParaRPr lang="ru-RU" altLang="ru-RU" i="1" dirty="0">
              <a:solidFill>
                <a:srgbClr val="00B0F0"/>
              </a:solidFill>
              <a:cs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BAE0-3074-4D40-8FA5-EF21A56A1926}"/>
              </a:ext>
            </a:extLst>
          </p:cNvPr>
          <p:cNvSpPr>
            <a:spLocks noGrp="1"/>
          </p:cNvSpPr>
          <p:nvPr>
            <p:ph type="title"/>
          </p:nvPr>
        </p:nvSpPr>
        <p:spPr/>
        <p:txBody>
          <a:bodyPr/>
          <a:lstStyle/>
          <a:p>
            <a:r>
              <a:rPr lang="ro-RO" dirty="0"/>
              <a:t>Stilizarea referințelor</a:t>
            </a:r>
            <a:endParaRPr lang="en-GB" dirty="0"/>
          </a:p>
        </p:txBody>
      </p:sp>
      <p:sp>
        <p:nvSpPr>
          <p:cNvPr id="3" name="Content Placeholder 2">
            <a:extLst>
              <a:ext uri="{FF2B5EF4-FFF2-40B4-BE49-F238E27FC236}">
                <a16:creationId xmlns:a16="http://schemas.microsoft.com/office/drawing/2014/main" id="{0D3DB594-BEE2-4516-BA80-0286B1515E00}"/>
              </a:ext>
            </a:extLst>
          </p:cNvPr>
          <p:cNvSpPr>
            <a:spLocks noGrp="1"/>
          </p:cNvSpPr>
          <p:nvPr>
            <p:ph idx="1"/>
          </p:nvPr>
        </p:nvSpPr>
        <p:spPr>
          <a:xfrm>
            <a:off x="845575" y="1927123"/>
            <a:ext cx="10635438" cy="4444180"/>
          </a:xfrm>
        </p:spPr>
        <p:txBody>
          <a:bodyPr>
            <a:normAutofit/>
          </a:bodyPr>
          <a:lstStyle/>
          <a:p>
            <a:r>
              <a:rPr lang="ro-RO" sz="2200" dirty="0">
                <a:latin typeface="Calibri" panose="020F0502020204030204" pitchFamily="34" charset="0"/>
                <a:ea typeface="Calibri" panose="020F0502020204030204" pitchFamily="34" charset="0"/>
                <a:cs typeface="Calibri" panose="020F0502020204030204" pitchFamily="34" charset="0"/>
              </a:rPr>
              <a:t>Foarte frecvent pentru stilizarea referințelor sunt folosite pseudoclasele</a:t>
            </a:r>
          </a:p>
          <a:p>
            <a:r>
              <a:rPr lang="ro-RO" sz="2200" dirty="0">
                <a:latin typeface="Calibri" panose="020F0502020204030204" pitchFamily="34" charset="0"/>
                <a:ea typeface="Calibri" panose="020F0502020204030204" pitchFamily="34" charset="0"/>
                <a:cs typeface="Calibri" panose="020F0502020204030204" pitchFamily="34" charset="0"/>
              </a:rPr>
              <a:t>Dar să vedem cum arată referințele nestilizate:</a:t>
            </a:r>
          </a:p>
          <a:p>
            <a:endParaRPr lang="ro-RO" sz="2200" dirty="0">
              <a:latin typeface="Calibri" panose="020F0502020204030204" pitchFamily="34" charset="0"/>
              <a:ea typeface="Calibri" panose="020F0502020204030204" pitchFamily="34" charset="0"/>
              <a:cs typeface="Calibri" panose="020F0502020204030204" pitchFamily="34" charset="0"/>
            </a:endParaRPr>
          </a:p>
          <a:p>
            <a:r>
              <a:rPr lang="ro-RO" sz="2200" dirty="0">
                <a:latin typeface="Calibri" panose="020F0502020204030204" pitchFamily="34" charset="0"/>
                <a:ea typeface="Calibri" panose="020F0502020204030204" pitchFamily="34" charset="0"/>
                <a:cs typeface="Calibri" panose="020F0502020204030204" pitchFamily="34" charset="0"/>
              </a:rPr>
              <a:t>- sunt subliniate</a:t>
            </a:r>
          </a:p>
          <a:p>
            <a:r>
              <a:rPr lang="ro-RO" sz="2200" dirty="0">
                <a:latin typeface="Calibri" panose="020F0502020204030204" pitchFamily="34" charset="0"/>
                <a:ea typeface="Calibri" panose="020F0502020204030204" pitchFamily="34" charset="0"/>
                <a:cs typeface="Calibri" panose="020F0502020204030204" pitchFamily="34" charset="0"/>
              </a:rPr>
              <a:t>- referințele nevizitate sunt de culoare albastru, iar cele deja vizitate sunt de culoare violet</a:t>
            </a:r>
          </a:p>
          <a:p>
            <a:r>
              <a:rPr lang="ro-RO" sz="2200" dirty="0">
                <a:latin typeface="Calibri" panose="020F0502020204030204" pitchFamily="34" charset="0"/>
                <a:ea typeface="Calibri" panose="020F0502020204030204" pitchFamily="34" charset="0"/>
                <a:cs typeface="Calibri" panose="020F0502020204030204" pitchFamily="34" charset="0"/>
              </a:rPr>
              <a:t>- referințele active (momentul când facem click pe ele) sunt de culoare roșu</a:t>
            </a:r>
          </a:p>
          <a:p>
            <a:r>
              <a:rPr lang="ro-RO" sz="2200" dirty="0">
                <a:latin typeface="Calibri" panose="020F0502020204030204" pitchFamily="34" charset="0"/>
                <a:ea typeface="Calibri" panose="020F0502020204030204" pitchFamily="34" charset="0"/>
                <a:cs typeface="Calibri" panose="020F0502020204030204" pitchFamily="34" charset="0"/>
              </a:rPr>
              <a:t>Putem schimba acest aspect al referințelor, stilizându-le, și utilizând pentru aceasta pseudoclasele</a:t>
            </a:r>
            <a:endParaRPr lang="en-GB" sz="2200" dirty="0">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0551079F-A94E-459C-A1B3-563255B21292}"/>
              </a:ext>
            </a:extLst>
          </p:cNvPr>
          <p:cNvPicPr>
            <a:picLocks noChangeAspect="1"/>
          </p:cNvPicPr>
          <p:nvPr/>
        </p:nvPicPr>
        <p:blipFill>
          <a:blip r:embed="rId2"/>
          <a:stretch>
            <a:fillRect/>
          </a:stretch>
        </p:blipFill>
        <p:spPr>
          <a:xfrm>
            <a:off x="4255610" y="3116826"/>
            <a:ext cx="7225403" cy="418863"/>
          </a:xfrm>
          <a:prstGeom prst="rect">
            <a:avLst/>
          </a:prstGeom>
        </p:spPr>
      </p:pic>
    </p:spTree>
    <p:extLst>
      <p:ext uri="{BB962C8B-B14F-4D97-AF65-F5344CB8AC3E}">
        <p14:creationId xmlns:p14="http://schemas.microsoft.com/office/powerpoint/2010/main" val="41715635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C8DAE81C-3B4B-4066-B4AF-73E72970C2DD}"/>
              </a:ext>
            </a:extLst>
          </p:cNvPr>
          <p:cNvSpPr>
            <a:spLocks noGrp="1"/>
          </p:cNvSpPr>
          <p:nvPr>
            <p:ph type="title"/>
          </p:nvPr>
        </p:nvSpPr>
        <p:spPr>
          <a:xfrm>
            <a:off x="825910" y="284164"/>
            <a:ext cx="10451690" cy="1456146"/>
          </a:xfrm>
        </p:spPr>
        <p:txBody>
          <a:bodyPr/>
          <a:lstStyle/>
          <a:p>
            <a:pPr>
              <a:defRPr/>
            </a:pPr>
            <a:r>
              <a:rPr lang="ro-RO" altLang="ru-RU" b="1" dirty="0"/>
              <a:t>Exemplu </a:t>
            </a:r>
            <a:r>
              <a:rPr lang="en-GB" altLang="ru-RU" b="1" dirty="0" err="1"/>
              <a:t>folosire</a:t>
            </a:r>
            <a:r>
              <a:rPr lang="en-GB" altLang="ru-RU" b="1" dirty="0"/>
              <a:t> </a:t>
            </a:r>
            <a:r>
              <a:rPr lang="ro-RO" altLang="ru-RU" b="1" dirty="0"/>
              <a:t>pseudo-clas</a:t>
            </a:r>
            <a:r>
              <a:rPr lang="en-GB" altLang="ru-RU" b="1" dirty="0"/>
              <a:t>e </a:t>
            </a:r>
            <a:r>
              <a:rPr lang="en-GB" altLang="ru-RU" b="1" dirty="0" err="1"/>
              <a:t>pentru</a:t>
            </a:r>
            <a:r>
              <a:rPr lang="en-GB" altLang="ru-RU" b="1" dirty="0"/>
              <a:t> </a:t>
            </a:r>
            <a:r>
              <a:rPr lang="en-GB" altLang="ru-RU" b="1" dirty="0" err="1"/>
              <a:t>stilizarea</a:t>
            </a:r>
            <a:r>
              <a:rPr lang="en-GB" altLang="ru-RU" b="1" dirty="0"/>
              <a:t> </a:t>
            </a:r>
            <a:r>
              <a:rPr lang="en-GB" altLang="ru-RU" b="1" dirty="0" err="1"/>
              <a:t>referin</a:t>
            </a:r>
            <a:r>
              <a:rPr lang="ro-RO" altLang="ru-RU" b="1" dirty="0"/>
              <a:t>țe</a:t>
            </a:r>
            <a:r>
              <a:rPr lang="en-GB" altLang="ru-RU" b="1" dirty="0"/>
              <a:t>lor</a:t>
            </a:r>
            <a:endParaRPr lang="ru-RU" altLang="ru-RU" b="1" dirty="0"/>
          </a:p>
        </p:txBody>
      </p:sp>
      <p:sp>
        <p:nvSpPr>
          <p:cNvPr id="62467" name="Content Placeholder 2">
            <a:extLst>
              <a:ext uri="{FF2B5EF4-FFF2-40B4-BE49-F238E27FC236}">
                <a16:creationId xmlns:a16="http://schemas.microsoft.com/office/drawing/2014/main" id="{E0F4DA83-31B1-4DCF-B438-F674884D3D16}"/>
              </a:ext>
            </a:extLst>
          </p:cNvPr>
          <p:cNvSpPr>
            <a:spLocks noGrp="1" noChangeArrowheads="1"/>
          </p:cNvSpPr>
          <p:nvPr>
            <p:ph sz="quarter" idx="1"/>
          </p:nvPr>
        </p:nvSpPr>
        <p:spPr>
          <a:xfrm>
            <a:off x="825910" y="1905000"/>
            <a:ext cx="10333703" cy="4535129"/>
          </a:xfrm>
        </p:spPr>
        <p:txBody>
          <a:bodyPr>
            <a:normAutofit fontScale="70000" lnSpcReduction="20000"/>
          </a:bodyPr>
          <a:lstStyle/>
          <a:p>
            <a:pPr>
              <a:spcBef>
                <a:spcPts val="0"/>
              </a:spcBef>
              <a:defRPr/>
            </a:pPr>
            <a:r>
              <a:rPr lang="ro-RO" altLang="en-US" sz="2900" dirty="0">
                <a:latin typeface="Calibri" panose="020F0502020204030204" pitchFamily="34" charset="0"/>
                <a:cs typeface="Calibri" panose="020F0502020204030204" pitchFamily="34" charset="0"/>
              </a:rPr>
              <a:t>Exemplu</a:t>
            </a:r>
            <a:r>
              <a:rPr lang="en-GB" altLang="en-US" sz="2900" dirty="0">
                <a:latin typeface="Calibri" panose="020F0502020204030204" pitchFamily="34" charset="0"/>
                <a:cs typeface="Calibri" panose="020F0502020204030204" pitchFamily="34" charset="0"/>
              </a:rPr>
              <a:t> – </a:t>
            </a:r>
            <a:r>
              <a:rPr lang="en-GB" altLang="en-US" sz="2900" dirty="0" err="1">
                <a:latin typeface="Calibri" panose="020F0502020204030204" pitchFamily="34" charset="0"/>
                <a:cs typeface="Calibri" panose="020F0502020204030204" pitchFamily="34" charset="0"/>
              </a:rPr>
              <a:t>pentru</a:t>
            </a:r>
            <a:r>
              <a:rPr lang="en-GB" altLang="en-US" sz="2900" dirty="0">
                <a:latin typeface="Calibri" panose="020F0502020204030204" pitchFamily="34" charset="0"/>
                <a:cs typeface="Calibri" panose="020F0502020204030204" pitchFamily="34" charset="0"/>
              </a:rPr>
              <a:t> </a:t>
            </a:r>
            <a:r>
              <a:rPr lang="en-GB" altLang="en-US" sz="2900" dirty="0" err="1">
                <a:latin typeface="Calibri" panose="020F0502020204030204" pitchFamily="34" charset="0"/>
                <a:cs typeface="Calibri" panose="020F0502020204030204" pitchFamily="34" charset="0"/>
              </a:rPr>
              <a:t>referin</a:t>
            </a:r>
            <a:r>
              <a:rPr lang="ro-RO" altLang="en-US" sz="2900" dirty="0">
                <a:latin typeface="Calibri" panose="020F0502020204030204" pitchFamily="34" charset="0"/>
                <a:cs typeface="Calibri" panose="020F0502020204030204" pitchFamily="34" charset="0"/>
              </a:rPr>
              <a:t>țe</a:t>
            </a:r>
            <a:r>
              <a:rPr lang="en-GB" altLang="en-US" sz="2900" dirty="0">
                <a:latin typeface="Calibri" panose="020F0502020204030204" pitchFamily="34" charset="0"/>
                <a:cs typeface="Calibri" panose="020F0502020204030204" pitchFamily="34" charset="0"/>
              </a:rPr>
              <a:t>le din </a:t>
            </a:r>
            <a:r>
              <a:rPr lang="en-GB" altLang="en-US" sz="2900" dirty="0" err="1">
                <a:latin typeface="Calibri" panose="020F0502020204030204" pitchFamily="34" charset="0"/>
                <a:cs typeface="Calibri" panose="020F0502020204030204" pitchFamily="34" charset="0"/>
              </a:rPr>
              <a:t>meniul</a:t>
            </a:r>
            <a:r>
              <a:rPr lang="en-GB" altLang="en-US" sz="2900" dirty="0">
                <a:latin typeface="Calibri" panose="020F0502020204030204" pitchFamily="34" charset="0"/>
                <a:cs typeface="Calibri" panose="020F0502020204030204" pitchFamily="34" charset="0"/>
              </a:rPr>
              <a:t> superior</a:t>
            </a:r>
            <a:r>
              <a:rPr lang="ro-RO" altLang="en-US" sz="2900" dirty="0">
                <a:latin typeface="Calibri" panose="020F0502020204030204" pitchFamily="34" charset="0"/>
                <a:cs typeface="Calibri" panose="020F0502020204030204" pitchFamily="34" charset="0"/>
              </a:rPr>
              <a:t>:</a:t>
            </a:r>
            <a:endParaRPr lang="en-US" altLang="en-US" sz="2900" dirty="0">
              <a:latin typeface="Calibri" panose="020F0502020204030204" pitchFamily="34" charset="0"/>
              <a:cs typeface="Calibri" panose="020F0502020204030204" pitchFamily="34"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&lt;a</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href</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"index.html"</a:t>
            </a:r>
            <a:r>
              <a:rPr lang="en-GB" b="0" dirty="0">
                <a:solidFill>
                  <a:srgbClr val="800000"/>
                </a:solidFill>
                <a:effectLst/>
                <a:latin typeface="Consolas" panose="020B0609020204030204" pitchFamily="49" charset="0"/>
              </a:rPr>
              <a:t>&gt;</a:t>
            </a:r>
            <a:r>
              <a:rPr lang="en-GB" b="0" dirty="0" err="1">
                <a:solidFill>
                  <a:srgbClr val="000000"/>
                </a:solidFill>
                <a:effectLst/>
                <a:latin typeface="Consolas" panose="020B0609020204030204" pitchFamily="49" charset="0"/>
              </a:rPr>
              <a:t>Pagina</a:t>
            </a:r>
            <a:r>
              <a:rPr lang="en-GB" b="0" dirty="0">
                <a:solidFill>
                  <a:srgbClr val="000000"/>
                </a:solidFill>
                <a:effectLst/>
                <a:latin typeface="Consolas" panose="020B0609020204030204" pitchFamily="49" charset="0"/>
              </a:rPr>
              <a:t> de start</a:t>
            </a:r>
            <a:r>
              <a:rPr lang="en-GB" b="0" dirty="0">
                <a:solidFill>
                  <a:srgbClr val="800000"/>
                </a:solidFill>
                <a:effectLst/>
                <a:latin typeface="Consolas" panose="020B0609020204030204" pitchFamily="49" charset="0"/>
              </a:rPr>
              <a:t>&lt;/a&gt;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&lt;a</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href</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"pages/info.html"</a:t>
            </a:r>
            <a:r>
              <a:rPr lang="en-GB" b="0" dirty="0">
                <a:solidFill>
                  <a:srgbClr val="800000"/>
                </a:solidFill>
                <a:effectLst/>
                <a:latin typeface="Consolas" panose="020B0609020204030204" pitchFamily="49" charset="0"/>
              </a:rPr>
              <a:t>&gt;</a:t>
            </a:r>
            <a:r>
              <a:rPr lang="en-GB" b="0" dirty="0" err="1">
                <a:solidFill>
                  <a:srgbClr val="000000"/>
                </a:solidFill>
                <a:effectLst/>
                <a:latin typeface="Consolas" panose="020B0609020204030204" pitchFamily="49" charset="0"/>
              </a:rPr>
              <a:t>Informații</a:t>
            </a:r>
            <a:r>
              <a:rPr lang="en-GB" b="0" dirty="0">
                <a:solidFill>
                  <a:srgbClr val="000000"/>
                </a:solidFill>
                <a:effectLst/>
                <a:latin typeface="Consolas" panose="020B0609020204030204" pitchFamily="49" charset="0"/>
              </a:rPr>
              <a:t> utile</a:t>
            </a:r>
            <a:r>
              <a:rPr lang="en-GB" b="0" dirty="0">
                <a:solidFill>
                  <a:srgbClr val="800000"/>
                </a:solidFill>
                <a:effectLst/>
                <a:latin typeface="Consolas" panose="020B0609020204030204" pitchFamily="49" charset="0"/>
              </a:rPr>
              <a:t>&lt;/a&gt;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&lt;a</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href</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"pages/contacte.html"</a:t>
            </a:r>
            <a:r>
              <a:rPr lang="en-GB" b="0" dirty="0">
                <a:solidFill>
                  <a:srgbClr val="800000"/>
                </a:solidFill>
                <a:effectLst/>
                <a:latin typeface="Consolas" panose="020B0609020204030204" pitchFamily="49" charset="0"/>
              </a:rPr>
              <a:t>&gt;</a:t>
            </a:r>
            <a:r>
              <a:rPr lang="en-GB" b="0" dirty="0" err="1">
                <a:solidFill>
                  <a:srgbClr val="000000"/>
                </a:solidFill>
                <a:effectLst/>
                <a:latin typeface="Consolas" panose="020B0609020204030204" pitchFamily="49" charset="0"/>
              </a:rPr>
              <a:t>Contacte</a:t>
            </a:r>
            <a:r>
              <a:rPr lang="en-GB" b="0" dirty="0">
                <a:solidFill>
                  <a:srgbClr val="800000"/>
                </a:solidFill>
                <a:effectLst/>
                <a:latin typeface="Consolas" panose="020B0609020204030204" pitchFamily="49" charset="0"/>
              </a:rPr>
              <a:t>&lt;/a&gt;</a:t>
            </a:r>
            <a:endParaRPr lang="en-GB" b="0" dirty="0">
              <a:solidFill>
                <a:srgbClr val="000000"/>
              </a:solidFill>
              <a:effectLst/>
              <a:latin typeface="Consolas" panose="020B0609020204030204" pitchFamily="49" charset="0"/>
            </a:endParaRPr>
          </a:p>
          <a:p>
            <a:pPr marL="0" indent="0">
              <a:spcBef>
                <a:spcPts val="0"/>
              </a:spcBef>
              <a:buNone/>
              <a:defRPr/>
            </a:pPr>
            <a:r>
              <a:rPr lang="en-US" sz="2900" dirty="0" err="1">
                <a:latin typeface="Calibri" panose="020F0502020204030204" pitchFamily="34" charset="0"/>
                <a:ea typeface="Calibri" panose="020F0502020204030204" pitchFamily="34" charset="0"/>
                <a:cs typeface="Calibri" panose="020F0502020204030204" pitchFamily="34" charset="0"/>
              </a:rPr>
              <a:t>Voi</a:t>
            </a:r>
            <a:r>
              <a:rPr lang="en-US" sz="2900" dirty="0">
                <a:latin typeface="Calibri" panose="020F0502020204030204" pitchFamily="34" charset="0"/>
                <a:ea typeface="Calibri" panose="020F0502020204030204" pitchFamily="34" charset="0"/>
                <a:cs typeface="Calibri" panose="020F0502020204030204" pitchFamily="34" charset="0"/>
              </a:rPr>
              <a:t> </a:t>
            </a:r>
            <a:r>
              <a:rPr lang="en-US" sz="2900" dirty="0" err="1">
                <a:latin typeface="Calibri" panose="020F0502020204030204" pitchFamily="34" charset="0"/>
                <a:ea typeface="Calibri" panose="020F0502020204030204" pitchFamily="34" charset="0"/>
                <a:cs typeface="Calibri" panose="020F0502020204030204" pitchFamily="34" charset="0"/>
              </a:rPr>
              <a:t>scrie</a:t>
            </a:r>
            <a:r>
              <a:rPr lang="en-US" sz="2900" dirty="0">
                <a:latin typeface="Calibri" panose="020F0502020204030204" pitchFamily="34" charset="0"/>
                <a:ea typeface="Calibri" panose="020F0502020204030204" pitchFamily="34" charset="0"/>
                <a:cs typeface="Calibri" panose="020F0502020204030204" pitchFamily="34" charset="0"/>
              </a:rPr>
              <a:t> </a:t>
            </a:r>
            <a:r>
              <a:rPr lang="en-US" sz="2900" dirty="0" err="1">
                <a:latin typeface="Calibri" panose="020F0502020204030204" pitchFamily="34" charset="0"/>
                <a:ea typeface="Calibri" panose="020F0502020204030204" pitchFamily="34" charset="0"/>
                <a:cs typeface="Calibri" panose="020F0502020204030204" pitchFamily="34" charset="0"/>
              </a:rPr>
              <a:t>stilul</a:t>
            </a:r>
            <a:r>
              <a:rPr lang="en-US" sz="2900" dirty="0">
                <a:latin typeface="Calibri" panose="020F0502020204030204" pitchFamily="34" charset="0"/>
                <a:ea typeface="Calibri" panose="020F0502020204030204" pitchFamily="34" charset="0"/>
                <a:cs typeface="Calibri" panose="020F0502020204030204" pitchFamily="34" charset="0"/>
              </a:rPr>
              <a:t>:</a:t>
            </a:r>
          </a:p>
          <a:p>
            <a:pPr>
              <a:spcBef>
                <a:spcPts val="0"/>
              </a:spcBef>
            </a:pPr>
            <a:r>
              <a:rPr lang="en-GB" sz="1400" b="0" dirty="0">
                <a:solidFill>
                  <a:srgbClr val="008000"/>
                </a:solidFill>
                <a:effectLst/>
                <a:latin typeface="Consolas" panose="020B0609020204030204" pitchFamily="49" charset="0"/>
              </a:rPr>
              <a:t>/*link </a:t>
            </a:r>
            <a:r>
              <a:rPr lang="en-GB" sz="1400" b="0" dirty="0" err="1">
                <a:solidFill>
                  <a:srgbClr val="008000"/>
                </a:solidFill>
                <a:effectLst/>
                <a:latin typeface="Consolas" panose="020B0609020204030204" pitchFamily="49" charset="0"/>
              </a:rPr>
              <a:t>nevizitat</a:t>
            </a:r>
            <a:r>
              <a:rPr lang="en-GB" sz="1400" b="0" dirty="0">
                <a:solidFill>
                  <a:srgbClr val="008000"/>
                </a:solidFill>
                <a:effectLst/>
                <a:latin typeface="Consolas" panose="020B0609020204030204" pitchFamily="49" charset="0"/>
              </a:rPr>
              <a:t>*/</a:t>
            </a:r>
            <a:endParaRPr lang="en-GB" sz="1400" b="0" dirty="0">
              <a:solidFill>
                <a:srgbClr val="000000"/>
              </a:solidFill>
              <a:effectLst/>
              <a:latin typeface="Consolas" panose="020B0609020204030204" pitchFamily="49" charset="0"/>
            </a:endParaRPr>
          </a:p>
          <a:p>
            <a:pPr>
              <a:spcBef>
                <a:spcPts val="0"/>
              </a:spcBef>
            </a:pPr>
            <a:r>
              <a:rPr lang="en-GB" sz="1400" b="0" dirty="0">
                <a:solidFill>
                  <a:srgbClr val="800000"/>
                </a:solidFill>
                <a:effectLst/>
                <a:latin typeface="Consolas" panose="020B0609020204030204" pitchFamily="49" charset="0"/>
              </a:rPr>
              <a:t>a:link</a:t>
            </a:r>
            <a:r>
              <a:rPr lang="en-GB" sz="1400" b="0" dirty="0">
                <a:solidFill>
                  <a:srgbClr val="000000"/>
                </a:solidFill>
                <a:effectLst/>
                <a:latin typeface="Consolas" panose="020B0609020204030204" pitchFamily="49" charset="0"/>
              </a:rPr>
              <a:t>{</a:t>
            </a:r>
          </a:p>
          <a:p>
            <a:pPr>
              <a:spcBef>
                <a:spcPts val="0"/>
              </a:spcBef>
            </a:pPr>
            <a:r>
              <a:rPr lang="en-GB" sz="1400" b="0" dirty="0">
                <a:solidFill>
                  <a:srgbClr val="000000"/>
                </a:solidFill>
                <a:effectLst/>
                <a:latin typeface="Consolas" panose="020B0609020204030204" pitchFamily="49" charset="0"/>
              </a:rPr>
              <a:t>    </a:t>
            </a:r>
            <a:r>
              <a:rPr lang="en-GB" sz="1400" b="0" dirty="0" err="1">
                <a:solidFill>
                  <a:srgbClr val="E50000"/>
                </a:solidFill>
                <a:effectLst/>
                <a:latin typeface="Consolas" panose="020B0609020204030204" pitchFamily="49" charset="0"/>
              </a:rPr>
              <a:t>color</a:t>
            </a:r>
            <a:r>
              <a:rPr lang="en-GB" sz="1400" b="0" dirty="0">
                <a:solidFill>
                  <a:srgbClr val="000000"/>
                </a:solidFill>
                <a:effectLst/>
                <a:latin typeface="Consolas" panose="020B0609020204030204" pitchFamily="49" charset="0"/>
              </a:rPr>
              <a:t>: </a:t>
            </a:r>
            <a:r>
              <a:rPr lang="en-GB" sz="1400" b="0" dirty="0">
                <a:solidFill>
                  <a:srgbClr val="0451A5"/>
                </a:solidFill>
                <a:effectLst/>
                <a:latin typeface="Consolas" panose="020B0609020204030204" pitchFamily="49" charset="0"/>
              </a:rPr>
              <a:t>#f96d00</a:t>
            </a:r>
            <a:r>
              <a:rPr lang="en-GB" sz="1400" b="0" dirty="0">
                <a:solidFill>
                  <a:srgbClr val="000000"/>
                </a:solidFill>
                <a:effectLst/>
                <a:latin typeface="Consolas" panose="020B0609020204030204" pitchFamily="49" charset="0"/>
              </a:rPr>
              <a:t>; </a:t>
            </a:r>
          </a:p>
          <a:p>
            <a:pPr>
              <a:spcBef>
                <a:spcPts val="0"/>
              </a:spcBef>
            </a:pPr>
            <a:r>
              <a:rPr lang="en-GB" sz="1400" b="0" dirty="0">
                <a:solidFill>
                  <a:srgbClr val="000000"/>
                </a:solidFill>
                <a:effectLst/>
                <a:latin typeface="Consolas" panose="020B0609020204030204" pitchFamily="49" charset="0"/>
              </a:rPr>
              <a:t>    </a:t>
            </a:r>
            <a:r>
              <a:rPr lang="en-GB" sz="1400" b="0" dirty="0">
                <a:solidFill>
                  <a:srgbClr val="E50000"/>
                </a:solidFill>
                <a:effectLst/>
                <a:latin typeface="Consolas" panose="020B0609020204030204" pitchFamily="49" charset="0"/>
              </a:rPr>
              <a:t>padding</a:t>
            </a:r>
            <a:r>
              <a:rPr lang="en-GB" sz="1400" b="0" dirty="0">
                <a:solidFill>
                  <a:srgbClr val="000000"/>
                </a:solidFill>
                <a:effectLst/>
                <a:latin typeface="Consolas" panose="020B0609020204030204" pitchFamily="49" charset="0"/>
              </a:rPr>
              <a:t>:</a:t>
            </a:r>
            <a:r>
              <a:rPr lang="en-GB" sz="1400" b="0" dirty="0">
                <a:solidFill>
                  <a:srgbClr val="098658"/>
                </a:solidFill>
                <a:effectLst/>
                <a:latin typeface="Consolas" panose="020B0609020204030204" pitchFamily="49" charset="0"/>
              </a:rPr>
              <a:t>10px</a:t>
            </a:r>
            <a:r>
              <a:rPr lang="en-GB" sz="1400" b="0" dirty="0">
                <a:solidFill>
                  <a:srgbClr val="000000"/>
                </a:solidFill>
                <a:effectLst/>
                <a:latin typeface="Consolas" panose="020B0609020204030204" pitchFamily="49" charset="0"/>
              </a:rPr>
              <a:t> </a:t>
            </a:r>
            <a:r>
              <a:rPr lang="en-GB" sz="1400" b="0" dirty="0">
                <a:solidFill>
                  <a:srgbClr val="098658"/>
                </a:solidFill>
                <a:effectLst/>
                <a:latin typeface="Consolas" panose="020B0609020204030204" pitchFamily="49" charset="0"/>
              </a:rPr>
              <a:t>15px</a:t>
            </a:r>
            <a:r>
              <a:rPr lang="en-GB" sz="1400" b="0" dirty="0">
                <a:solidFill>
                  <a:srgbClr val="000000"/>
                </a:solidFill>
                <a:effectLst/>
                <a:latin typeface="Consolas" panose="020B0609020204030204" pitchFamily="49" charset="0"/>
              </a:rPr>
              <a:t>; </a:t>
            </a:r>
          </a:p>
          <a:p>
            <a:pPr>
              <a:spcBef>
                <a:spcPts val="0"/>
              </a:spcBef>
            </a:pPr>
            <a:r>
              <a:rPr lang="en-GB" sz="1400" b="0" dirty="0">
                <a:solidFill>
                  <a:srgbClr val="000000"/>
                </a:solidFill>
                <a:effectLst/>
                <a:latin typeface="Consolas" panose="020B0609020204030204" pitchFamily="49" charset="0"/>
              </a:rPr>
              <a:t>    </a:t>
            </a:r>
            <a:r>
              <a:rPr lang="en-GB" sz="1400" b="0" dirty="0" err="1">
                <a:solidFill>
                  <a:srgbClr val="E50000"/>
                </a:solidFill>
                <a:effectLst/>
                <a:latin typeface="Consolas" panose="020B0609020204030204" pitchFamily="49" charset="0"/>
              </a:rPr>
              <a:t>font-weight</a:t>
            </a:r>
            <a:r>
              <a:rPr lang="en-GB" sz="1400" b="0" dirty="0" err="1">
                <a:solidFill>
                  <a:srgbClr val="000000"/>
                </a:solidFill>
                <a:effectLst/>
                <a:latin typeface="Consolas" panose="020B0609020204030204" pitchFamily="49" charset="0"/>
              </a:rPr>
              <a:t>:</a:t>
            </a:r>
            <a:r>
              <a:rPr lang="en-GB" sz="1400" b="0" dirty="0" err="1">
                <a:solidFill>
                  <a:srgbClr val="0451A5"/>
                </a:solidFill>
                <a:effectLst/>
                <a:latin typeface="Consolas" panose="020B0609020204030204" pitchFamily="49" charset="0"/>
              </a:rPr>
              <a:t>bold</a:t>
            </a:r>
            <a:r>
              <a:rPr lang="en-GB" sz="1400" b="0" dirty="0">
                <a:solidFill>
                  <a:srgbClr val="000000"/>
                </a:solidFill>
                <a:effectLst/>
                <a:latin typeface="Consolas" panose="020B0609020204030204" pitchFamily="49" charset="0"/>
              </a:rPr>
              <a:t>; </a:t>
            </a:r>
          </a:p>
          <a:p>
            <a:pPr>
              <a:spcBef>
                <a:spcPts val="0"/>
              </a:spcBef>
            </a:pPr>
            <a:r>
              <a:rPr lang="en-GB" sz="1400" b="0" dirty="0">
                <a:solidFill>
                  <a:srgbClr val="000000"/>
                </a:solidFill>
                <a:effectLst/>
                <a:latin typeface="Consolas" panose="020B0609020204030204" pitchFamily="49" charset="0"/>
              </a:rPr>
              <a:t>    </a:t>
            </a:r>
            <a:r>
              <a:rPr lang="en-GB" sz="1400" b="0" dirty="0" err="1">
                <a:solidFill>
                  <a:srgbClr val="E50000"/>
                </a:solidFill>
                <a:effectLst/>
                <a:latin typeface="Consolas" panose="020B0609020204030204" pitchFamily="49" charset="0"/>
              </a:rPr>
              <a:t>text-decoration</a:t>
            </a:r>
            <a:r>
              <a:rPr lang="en-GB" sz="1400" b="0" dirty="0" err="1">
                <a:solidFill>
                  <a:srgbClr val="000000"/>
                </a:solidFill>
                <a:effectLst/>
                <a:latin typeface="Consolas" panose="020B0609020204030204" pitchFamily="49" charset="0"/>
              </a:rPr>
              <a:t>:</a:t>
            </a:r>
            <a:r>
              <a:rPr lang="en-GB" sz="1400" b="0" dirty="0" err="1">
                <a:solidFill>
                  <a:srgbClr val="0451A5"/>
                </a:solidFill>
                <a:effectLst/>
                <a:latin typeface="Consolas" panose="020B0609020204030204" pitchFamily="49" charset="0"/>
              </a:rPr>
              <a:t>none</a:t>
            </a:r>
            <a:r>
              <a:rPr lang="en-GB" sz="1400" b="0" dirty="0">
                <a:solidFill>
                  <a:srgbClr val="000000"/>
                </a:solidFill>
                <a:effectLst/>
                <a:latin typeface="Consolas" panose="020B0609020204030204" pitchFamily="49" charset="0"/>
              </a:rPr>
              <a:t>;</a:t>
            </a:r>
          </a:p>
          <a:p>
            <a:pPr>
              <a:spcBef>
                <a:spcPts val="0"/>
              </a:spcBef>
            </a:pPr>
            <a:r>
              <a:rPr lang="en-GB" sz="1400" b="0" dirty="0">
                <a:solidFill>
                  <a:srgbClr val="000000"/>
                </a:solidFill>
                <a:effectLst/>
                <a:latin typeface="Consolas" panose="020B0609020204030204" pitchFamily="49" charset="0"/>
              </a:rPr>
              <a:t>    </a:t>
            </a:r>
            <a:r>
              <a:rPr lang="en-GB" sz="1400" b="0" dirty="0">
                <a:solidFill>
                  <a:srgbClr val="E50000"/>
                </a:solidFill>
                <a:effectLst/>
                <a:latin typeface="Consolas" panose="020B0609020204030204" pitchFamily="49" charset="0"/>
              </a:rPr>
              <a:t>font-size</a:t>
            </a:r>
            <a:r>
              <a:rPr lang="en-GB" sz="1400" b="0" dirty="0">
                <a:solidFill>
                  <a:srgbClr val="000000"/>
                </a:solidFill>
                <a:effectLst/>
                <a:latin typeface="Consolas" panose="020B0609020204030204" pitchFamily="49" charset="0"/>
              </a:rPr>
              <a:t>:</a:t>
            </a:r>
            <a:r>
              <a:rPr lang="en-GB" sz="1400" b="0" dirty="0">
                <a:solidFill>
                  <a:srgbClr val="098658"/>
                </a:solidFill>
                <a:effectLst/>
                <a:latin typeface="Consolas" panose="020B0609020204030204" pitchFamily="49" charset="0"/>
              </a:rPr>
              <a:t>1.2em</a:t>
            </a:r>
            <a:r>
              <a:rPr lang="en-GB" sz="1400" b="0" dirty="0">
                <a:solidFill>
                  <a:srgbClr val="000000"/>
                </a:solidFill>
                <a:effectLst/>
                <a:latin typeface="Consolas" panose="020B0609020204030204" pitchFamily="49" charset="0"/>
              </a:rPr>
              <a:t>; </a:t>
            </a:r>
          </a:p>
          <a:p>
            <a:pPr>
              <a:spcBef>
                <a:spcPts val="0"/>
              </a:spcBef>
            </a:pPr>
            <a:r>
              <a:rPr lang="en-GB" sz="1400" b="0" dirty="0">
                <a:solidFill>
                  <a:srgbClr val="000000"/>
                </a:solidFill>
                <a:effectLst/>
                <a:latin typeface="Consolas" panose="020B0609020204030204" pitchFamily="49" charset="0"/>
              </a:rPr>
              <a:t>    </a:t>
            </a:r>
            <a:r>
              <a:rPr lang="en-GB" sz="1400" b="0" dirty="0">
                <a:solidFill>
                  <a:srgbClr val="E50000"/>
                </a:solidFill>
                <a:effectLst/>
                <a:latin typeface="Consolas" panose="020B0609020204030204" pitchFamily="49" charset="0"/>
              </a:rPr>
              <a:t>margin-left</a:t>
            </a:r>
            <a:r>
              <a:rPr lang="en-GB" sz="1400" b="0" dirty="0">
                <a:solidFill>
                  <a:srgbClr val="000000"/>
                </a:solidFill>
                <a:effectLst/>
                <a:latin typeface="Consolas" panose="020B0609020204030204" pitchFamily="49" charset="0"/>
              </a:rPr>
              <a:t>: </a:t>
            </a:r>
            <a:r>
              <a:rPr lang="en-GB" sz="1400" b="0" dirty="0">
                <a:solidFill>
                  <a:srgbClr val="098658"/>
                </a:solidFill>
                <a:effectLst/>
                <a:latin typeface="Consolas" panose="020B0609020204030204" pitchFamily="49" charset="0"/>
              </a:rPr>
              <a:t>10px</a:t>
            </a:r>
            <a:r>
              <a:rPr lang="en-GB" sz="1400" b="0" dirty="0">
                <a:solidFill>
                  <a:srgbClr val="000000"/>
                </a:solidFill>
                <a:effectLst/>
                <a:latin typeface="Consolas" panose="020B0609020204030204" pitchFamily="49" charset="0"/>
              </a:rPr>
              <a:t>;</a:t>
            </a:r>
          </a:p>
          <a:p>
            <a:pPr>
              <a:spcBef>
                <a:spcPts val="0"/>
              </a:spcBef>
            </a:pPr>
            <a:r>
              <a:rPr lang="en-GB" sz="1400" b="0" dirty="0">
                <a:solidFill>
                  <a:srgbClr val="000000"/>
                </a:solidFill>
                <a:effectLst/>
                <a:latin typeface="Consolas" panose="020B0609020204030204" pitchFamily="49" charset="0"/>
              </a:rPr>
              <a:t>}</a:t>
            </a:r>
          </a:p>
          <a:p>
            <a:pPr>
              <a:spcBef>
                <a:spcPts val="0"/>
              </a:spcBef>
            </a:pPr>
            <a:r>
              <a:rPr lang="en-GB" sz="1400" b="0" dirty="0">
                <a:solidFill>
                  <a:srgbClr val="008000"/>
                </a:solidFill>
                <a:effectLst/>
                <a:latin typeface="Consolas" panose="020B0609020204030204" pitchFamily="49" charset="0"/>
              </a:rPr>
              <a:t>/*link </a:t>
            </a:r>
            <a:r>
              <a:rPr lang="en-GB" sz="1400" b="0" dirty="0" err="1">
                <a:solidFill>
                  <a:srgbClr val="008000"/>
                </a:solidFill>
                <a:effectLst/>
                <a:latin typeface="Consolas" panose="020B0609020204030204" pitchFamily="49" charset="0"/>
              </a:rPr>
              <a:t>vizitat</a:t>
            </a:r>
            <a:r>
              <a:rPr lang="en-GB" sz="1400" b="0" dirty="0">
                <a:solidFill>
                  <a:srgbClr val="008000"/>
                </a:solidFill>
                <a:effectLst/>
                <a:latin typeface="Consolas" panose="020B0609020204030204" pitchFamily="49" charset="0"/>
              </a:rPr>
              <a:t>*/</a:t>
            </a:r>
            <a:endParaRPr lang="en-GB" sz="1400" b="0" dirty="0">
              <a:solidFill>
                <a:srgbClr val="000000"/>
              </a:solidFill>
              <a:effectLst/>
              <a:latin typeface="Consolas" panose="020B0609020204030204" pitchFamily="49" charset="0"/>
            </a:endParaRPr>
          </a:p>
          <a:p>
            <a:pPr>
              <a:spcBef>
                <a:spcPts val="0"/>
              </a:spcBef>
            </a:pPr>
            <a:r>
              <a:rPr lang="en-GB" sz="1400" b="0" dirty="0">
                <a:solidFill>
                  <a:srgbClr val="800000"/>
                </a:solidFill>
                <a:effectLst/>
                <a:latin typeface="Consolas" panose="020B0609020204030204" pitchFamily="49" charset="0"/>
              </a:rPr>
              <a:t>a:visited</a:t>
            </a:r>
            <a:r>
              <a:rPr lang="en-GB" sz="1400" b="0" dirty="0">
                <a:solidFill>
                  <a:srgbClr val="000000"/>
                </a:solidFill>
                <a:effectLst/>
                <a:latin typeface="Consolas" panose="020B0609020204030204" pitchFamily="49" charset="0"/>
              </a:rPr>
              <a:t>{</a:t>
            </a:r>
            <a:r>
              <a:rPr lang="en-GB" sz="1400" b="0" dirty="0">
                <a:solidFill>
                  <a:srgbClr val="E50000"/>
                </a:solidFill>
                <a:effectLst/>
                <a:latin typeface="Consolas" panose="020B0609020204030204" pitchFamily="49" charset="0"/>
              </a:rPr>
              <a:t>color</a:t>
            </a:r>
            <a:r>
              <a:rPr lang="en-GB" sz="1400" b="0" dirty="0">
                <a:solidFill>
                  <a:srgbClr val="000000"/>
                </a:solidFill>
                <a:effectLst/>
                <a:latin typeface="Consolas" panose="020B0609020204030204" pitchFamily="49" charset="0"/>
              </a:rPr>
              <a:t>: </a:t>
            </a:r>
            <a:r>
              <a:rPr lang="en-GB" sz="1400" b="0" dirty="0">
                <a:solidFill>
                  <a:srgbClr val="0451A5"/>
                </a:solidFill>
                <a:effectLst/>
                <a:latin typeface="Consolas" panose="020B0609020204030204" pitchFamily="49" charset="0"/>
              </a:rPr>
              <a:t>#f96d00</a:t>
            </a:r>
            <a:r>
              <a:rPr lang="en-GB" sz="1400" b="0" dirty="0">
                <a:solidFill>
                  <a:srgbClr val="000000"/>
                </a:solidFill>
                <a:effectLst/>
                <a:latin typeface="Consolas" panose="020B0609020204030204" pitchFamily="49" charset="0"/>
              </a:rPr>
              <a:t>;}</a:t>
            </a:r>
          </a:p>
          <a:p>
            <a:pPr>
              <a:spcBef>
                <a:spcPts val="0"/>
              </a:spcBef>
            </a:pPr>
            <a:r>
              <a:rPr lang="en-GB" sz="1400" b="0" dirty="0">
                <a:solidFill>
                  <a:srgbClr val="008000"/>
                </a:solidFill>
                <a:effectLst/>
                <a:latin typeface="Consolas" panose="020B0609020204030204" pitchFamily="49" charset="0"/>
              </a:rPr>
              <a:t>/*mouse-ul </a:t>
            </a:r>
            <a:r>
              <a:rPr lang="en-GB" sz="1400" b="0" dirty="0" err="1">
                <a:solidFill>
                  <a:srgbClr val="008000"/>
                </a:solidFill>
                <a:effectLst/>
                <a:latin typeface="Consolas" panose="020B0609020204030204" pitchFamily="49" charset="0"/>
              </a:rPr>
              <a:t>deasupra</a:t>
            </a:r>
            <a:r>
              <a:rPr lang="en-GB" sz="1400" b="0" dirty="0">
                <a:solidFill>
                  <a:srgbClr val="008000"/>
                </a:solidFill>
                <a:effectLst/>
                <a:latin typeface="Consolas" panose="020B0609020204030204" pitchFamily="49" charset="0"/>
              </a:rPr>
              <a:t> link-</a:t>
            </a:r>
            <a:r>
              <a:rPr lang="en-GB" sz="1400" b="0" dirty="0" err="1">
                <a:solidFill>
                  <a:srgbClr val="008000"/>
                </a:solidFill>
                <a:effectLst/>
                <a:latin typeface="Consolas" panose="020B0609020204030204" pitchFamily="49" charset="0"/>
              </a:rPr>
              <a:t>ului</a:t>
            </a:r>
            <a:r>
              <a:rPr lang="en-GB" sz="1400" b="0" dirty="0">
                <a:solidFill>
                  <a:srgbClr val="008000"/>
                </a:solidFill>
                <a:effectLst/>
                <a:latin typeface="Consolas" panose="020B0609020204030204" pitchFamily="49" charset="0"/>
              </a:rPr>
              <a:t>*/</a:t>
            </a:r>
            <a:endParaRPr lang="en-GB" sz="1400" b="0" dirty="0">
              <a:solidFill>
                <a:srgbClr val="000000"/>
              </a:solidFill>
              <a:effectLst/>
              <a:latin typeface="Consolas" panose="020B0609020204030204" pitchFamily="49" charset="0"/>
            </a:endParaRPr>
          </a:p>
          <a:p>
            <a:pPr>
              <a:spcBef>
                <a:spcPts val="0"/>
              </a:spcBef>
            </a:pPr>
            <a:r>
              <a:rPr lang="en-GB" sz="1400" b="0" dirty="0">
                <a:solidFill>
                  <a:srgbClr val="800000"/>
                </a:solidFill>
                <a:effectLst/>
                <a:latin typeface="Consolas" panose="020B0609020204030204" pitchFamily="49" charset="0"/>
              </a:rPr>
              <a:t>a:hover</a:t>
            </a:r>
            <a:r>
              <a:rPr lang="en-GB" sz="1400" b="0" dirty="0">
                <a:solidFill>
                  <a:srgbClr val="000000"/>
                </a:solidFill>
                <a:effectLst/>
                <a:latin typeface="Consolas" panose="020B0609020204030204" pitchFamily="49" charset="0"/>
              </a:rPr>
              <a:t>{</a:t>
            </a:r>
          </a:p>
          <a:p>
            <a:pPr>
              <a:spcBef>
                <a:spcPts val="0"/>
              </a:spcBef>
            </a:pPr>
            <a:r>
              <a:rPr lang="en-GB" sz="1400" b="0" dirty="0">
                <a:solidFill>
                  <a:srgbClr val="000000"/>
                </a:solidFill>
                <a:effectLst/>
                <a:latin typeface="Consolas" panose="020B0609020204030204" pitchFamily="49" charset="0"/>
              </a:rPr>
              <a:t>    </a:t>
            </a:r>
            <a:r>
              <a:rPr lang="en-GB" sz="1400" b="0" dirty="0" err="1">
                <a:solidFill>
                  <a:srgbClr val="E50000"/>
                </a:solidFill>
                <a:effectLst/>
                <a:latin typeface="Consolas" panose="020B0609020204030204" pitchFamily="49" charset="0"/>
              </a:rPr>
              <a:t>color</a:t>
            </a:r>
            <a:r>
              <a:rPr lang="en-GB" sz="1400" b="0" dirty="0">
                <a:solidFill>
                  <a:srgbClr val="000000"/>
                </a:solidFill>
                <a:effectLst/>
                <a:latin typeface="Consolas" panose="020B0609020204030204" pitchFamily="49" charset="0"/>
              </a:rPr>
              <a:t>:</a:t>
            </a:r>
            <a:r>
              <a:rPr lang="en-GB" sz="1400" b="0" dirty="0">
                <a:solidFill>
                  <a:srgbClr val="0451A5"/>
                </a:solidFill>
                <a:effectLst/>
                <a:latin typeface="Consolas" panose="020B0609020204030204" pitchFamily="49" charset="0"/>
              </a:rPr>
              <a:t>#f2f2f2</a:t>
            </a:r>
            <a:r>
              <a:rPr lang="en-GB" sz="1400" b="0" dirty="0">
                <a:solidFill>
                  <a:srgbClr val="000000"/>
                </a:solidFill>
                <a:effectLst/>
                <a:latin typeface="Consolas" panose="020B0609020204030204" pitchFamily="49" charset="0"/>
              </a:rPr>
              <a:t>; </a:t>
            </a:r>
          </a:p>
          <a:p>
            <a:pPr>
              <a:spcBef>
                <a:spcPts val="0"/>
              </a:spcBef>
            </a:pPr>
            <a:r>
              <a:rPr lang="en-GB" sz="1400" b="0" dirty="0">
                <a:solidFill>
                  <a:srgbClr val="000000"/>
                </a:solidFill>
                <a:effectLst/>
                <a:latin typeface="Consolas" panose="020B0609020204030204" pitchFamily="49" charset="0"/>
              </a:rPr>
              <a:t>    </a:t>
            </a:r>
            <a:r>
              <a:rPr lang="en-GB" sz="1400" b="0" dirty="0">
                <a:solidFill>
                  <a:srgbClr val="E50000"/>
                </a:solidFill>
                <a:effectLst/>
                <a:latin typeface="Consolas" panose="020B0609020204030204" pitchFamily="49" charset="0"/>
              </a:rPr>
              <a:t>padding</a:t>
            </a:r>
            <a:r>
              <a:rPr lang="en-GB" sz="1400" b="0" dirty="0">
                <a:solidFill>
                  <a:srgbClr val="000000"/>
                </a:solidFill>
                <a:effectLst/>
                <a:latin typeface="Consolas" panose="020B0609020204030204" pitchFamily="49" charset="0"/>
              </a:rPr>
              <a:t>:</a:t>
            </a:r>
            <a:r>
              <a:rPr lang="en-GB" sz="1400" b="0" dirty="0">
                <a:solidFill>
                  <a:srgbClr val="098658"/>
                </a:solidFill>
                <a:effectLst/>
                <a:latin typeface="Consolas" panose="020B0609020204030204" pitchFamily="49" charset="0"/>
              </a:rPr>
              <a:t>10px</a:t>
            </a:r>
            <a:r>
              <a:rPr lang="en-GB" sz="1400" b="0" dirty="0">
                <a:solidFill>
                  <a:srgbClr val="000000"/>
                </a:solidFill>
                <a:effectLst/>
                <a:latin typeface="Consolas" panose="020B0609020204030204" pitchFamily="49" charset="0"/>
              </a:rPr>
              <a:t> </a:t>
            </a:r>
            <a:r>
              <a:rPr lang="en-GB" sz="1400" b="0" dirty="0">
                <a:solidFill>
                  <a:srgbClr val="098658"/>
                </a:solidFill>
                <a:effectLst/>
                <a:latin typeface="Consolas" panose="020B0609020204030204" pitchFamily="49" charset="0"/>
              </a:rPr>
              <a:t>15px</a:t>
            </a:r>
            <a:r>
              <a:rPr lang="en-GB" sz="1400" b="0" dirty="0">
                <a:solidFill>
                  <a:srgbClr val="000000"/>
                </a:solidFill>
                <a:effectLst/>
                <a:latin typeface="Consolas" panose="020B0609020204030204" pitchFamily="49" charset="0"/>
              </a:rPr>
              <a:t>;  </a:t>
            </a:r>
          </a:p>
          <a:p>
            <a:pPr>
              <a:spcBef>
                <a:spcPts val="0"/>
              </a:spcBef>
            </a:pPr>
            <a:r>
              <a:rPr lang="en-GB" sz="1400" b="0" dirty="0">
                <a:solidFill>
                  <a:srgbClr val="000000"/>
                </a:solidFill>
                <a:effectLst/>
                <a:latin typeface="Consolas" panose="020B0609020204030204" pitchFamily="49" charset="0"/>
              </a:rPr>
              <a:t>    </a:t>
            </a:r>
            <a:r>
              <a:rPr lang="en-GB" sz="1400" b="0" dirty="0">
                <a:solidFill>
                  <a:srgbClr val="E50000"/>
                </a:solidFill>
                <a:effectLst/>
                <a:latin typeface="Consolas" panose="020B0609020204030204" pitchFamily="49" charset="0"/>
              </a:rPr>
              <a:t>background-</a:t>
            </a:r>
            <a:r>
              <a:rPr lang="en-GB" sz="1400" b="0" dirty="0" err="1">
                <a:solidFill>
                  <a:srgbClr val="E50000"/>
                </a:solidFill>
                <a:effectLst/>
                <a:latin typeface="Consolas" panose="020B0609020204030204" pitchFamily="49" charset="0"/>
              </a:rPr>
              <a:t>color</a:t>
            </a:r>
            <a:r>
              <a:rPr lang="en-GB" sz="1400" b="0" dirty="0">
                <a:solidFill>
                  <a:srgbClr val="000000"/>
                </a:solidFill>
                <a:effectLst/>
                <a:latin typeface="Consolas" panose="020B0609020204030204" pitchFamily="49" charset="0"/>
              </a:rPr>
              <a:t>:</a:t>
            </a:r>
            <a:r>
              <a:rPr lang="en-GB" sz="1400" b="0" dirty="0">
                <a:solidFill>
                  <a:srgbClr val="0451A5"/>
                </a:solidFill>
                <a:effectLst/>
                <a:latin typeface="Consolas" panose="020B0609020204030204" pitchFamily="49" charset="0"/>
              </a:rPr>
              <a:t>#393e46</a:t>
            </a:r>
            <a:r>
              <a:rPr lang="en-GB" sz="1400" b="0" dirty="0">
                <a:solidFill>
                  <a:srgbClr val="000000"/>
                </a:solidFill>
                <a:effectLst/>
                <a:latin typeface="Consolas" panose="020B0609020204030204" pitchFamily="49" charset="0"/>
              </a:rPr>
              <a:t>;</a:t>
            </a:r>
          </a:p>
          <a:p>
            <a:pPr>
              <a:spcBef>
                <a:spcPts val="0"/>
              </a:spcBef>
            </a:pPr>
            <a:r>
              <a:rPr lang="en-GB" sz="1400" b="0" dirty="0">
                <a:solidFill>
                  <a:srgbClr val="000000"/>
                </a:solidFill>
                <a:effectLst/>
                <a:latin typeface="Consolas" panose="020B0609020204030204" pitchFamily="49" charset="0"/>
              </a:rPr>
              <a:t>}</a:t>
            </a:r>
          </a:p>
          <a:p>
            <a:pPr>
              <a:spcBef>
                <a:spcPts val="0"/>
              </a:spcBef>
            </a:pPr>
            <a:r>
              <a:rPr lang="en-GB" sz="1400" b="0" dirty="0">
                <a:solidFill>
                  <a:srgbClr val="008000"/>
                </a:solidFill>
                <a:effectLst/>
                <a:latin typeface="Consolas" panose="020B0609020204030204" pitchFamily="49" charset="0"/>
              </a:rPr>
              <a:t>/*link </a:t>
            </a:r>
            <a:r>
              <a:rPr lang="en-GB" sz="1400" b="0" dirty="0" err="1">
                <a:solidFill>
                  <a:srgbClr val="008000"/>
                </a:solidFill>
                <a:effectLst/>
                <a:latin typeface="Consolas" panose="020B0609020204030204" pitchFamily="49" charset="0"/>
              </a:rPr>
              <a:t>selectat</a:t>
            </a:r>
            <a:r>
              <a:rPr lang="en-GB" sz="1400" b="0" dirty="0">
                <a:solidFill>
                  <a:srgbClr val="008000"/>
                </a:solidFill>
                <a:effectLst/>
                <a:latin typeface="Consolas" panose="020B0609020204030204" pitchFamily="49" charset="0"/>
              </a:rPr>
              <a:t>*/</a:t>
            </a:r>
            <a:endParaRPr lang="en-GB" sz="1400" b="0" dirty="0">
              <a:solidFill>
                <a:srgbClr val="000000"/>
              </a:solidFill>
              <a:effectLst/>
              <a:latin typeface="Consolas" panose="020B0609020204030204" pitchFamily="49" charset="0"/>
            </a:endParaRPr>
          </a:p>
          <a:p>
            <a:pPr>
              <a:spcBef>
                <a:spcPts val="0"/>
              </a:spcBef>
            </a:pPr>
            <a:r>
              <a:rPr lang="en-GB" sz="1400" b="0" dirty="0">
                <a:solidFill>
                  <a:srgbClr val="800000"/>
                </a:solidFill>
                <a:effectLst/>
                <a:latin typeface="Consolas" panose="020B0609020204030204" pitchFamily="49" charset="0"/>
              </a:rPr>
              <a:t>a:active</a:t>
            </a:r>
            <a:r>
              <a:rPr lang="en-GB" sz="1400" b="0" dirty="0">
                <a:solidFill>
                  <a:srgbClr val="000000"/>
                </a:solidFill>
                <a:effectLst/>
                <a:latin typeface="Consolas" panose="020B0609020204030204" pitchFamily="49" charset="0"/>
              </a:rPr>
              <a:t>{</a:t>
            </a:r>
            <a:r>
              <a:rPr lang="en-GB" sz="1400" b="0" dirty="0">
                <a:solidFill>
                  <a:srgbClr val="E50000"/>
                </a:solidFill>
                <a:effectLst/>
                <a:latin typeface="Consolas" panose="020B0609020204030204" pitchFamily="49" charset="0"/>
              </a:rPr>
              <a:t>color</a:t>
            </a:r>
            <a:r>
              <a:rPr lang="en-GB" sz="1400" b="0" dirty="0">
                <a:solidFill>
                  <a:srgbClr val="000000"/>
                </a:solidFill>
                <a:effectLst/>
                <a:latin typeface="Consolas" panose="020B0609020204030204" pitchFamily="49" charset="0"/>
              </a:rPr>
              <a:t>:</a:t>
            </a:r>
            <a:r>
              <a:rPr lang="en-GB" sz="1400" b="0" dirty="0">
                <a:solidFill>
                  <a:srgbClr val="0451A5"/>
                </a:solidFill>
                <a:effectLst/>
                <a:latin typeface="Consolas" panose="020B0609020204030204" pitchFamily="49" charset="0"/>
              </a:rPr>
              <a:t>#f0f1f4</a:t>
            </a:r>
            <a:r>
              <a:rPr lang="en-GB" sz="1400" b="0" dirty="0">
                <a:solidFill>
                  <a:srgbClr val="000000"/>
                </a:solidFill>
                <a:effectLst/>
                <a:latin typeface="Consolas" panose="020B0609020204030204" pitchFamily="49" charset="0"/>
              </a:rPr>
              <a:t>;}</a:t>
            </a:r>
          </a:p>
        </p:txBody>
      </p:sp>
      <p:pic>
        <p:nvPicPr>
          <p:cNvPr id="3" name="Picture 2">
            <a:extLst>
              <a:ext uri="{FF2B5EF4-FFF2-40B4-BE49-F238E27FC236}">
                <a16:creationId xmlns:a16="http://schemas.microsoft.com/office/drawing/2014/main" id="{E2D0541E-D8E2-4C51-9921-1BE2F006C107}"/>
              </a:ext>
            </a:extLst>
          </p:cNvPr>
          <p:cNvPicPr>
            <a:picLocks noChangeAspect="1"/>
          </p:cNvPicPr>
          <p:nvPr/>
        </p:nvPicPr>
        <p:blipFill>
          <a:blip r:embed="rId2"/>
          <a:stretch>
            <a:fillRect/>
          </a:stretch>
        </p:blipFill>
        <p:spPr>
          <a:xfrm>
            <a:off x="4432192" y="4096208"/>
            <a:ext cx="7201524" cy="769687"/>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54AF6AEE-0FF1-4516-B780-F94DC82F60FE}"/>
              </a:ext>
            </a:extLst>
          </p:cNvPr>
          <p:cNvSpPr>
            <a:spLocks noGrp="1"/>
          </p:cNvSpPr>
          <p:nvPr>
            <p:ph type="title"/>
          </p:nvPr>
        </p:nvSpPr>
        <p:spPr/>
        <p:txBody>
          <a:bodyPr/>
          <a:lstStyle/>
          <a:p>
            <a:pPr>
              <a:defRPr/>
            </a:pPr>
            <a:r>
              <a:rPr lang="ro-RO" altLang="en-US" dirty="0"/>
              <a:t>Ordinea definirii stilurilor pentru pseudo-clase</a:t>
            </a:r>
            <a:endParaRPr lang="en-US" altLang="en-US" dirty="0"/>
          </a:p>
        </p:txBody>
      </p:sp>
      <p:sp>
        <p:nvSpPr>
          <p:cNvPr id="62467" name="Content Placeholder 2">
            <a:extLst>
              <a:ext uri="{FF2B5EF4-FFF2-40B4-BE49-F238E27FC236}">
                <a16:creationId xmlns:a16="http://schemas.microsoft.com/office/drawing/2014/main" id="{D4893ED1-67C3-448D-84EA-126942B2E2A2}"/>
              </a:ext>
            </a:extLst>
          </p:cNvPr>
          <p:cNvSpPr>
            <a:spLocks noGrp="1" noChangeArrowheads="1"/>
          </p:cNvSpPr>
          <p:nvPr>
            <p:ph sz="quarter" idx="1"/>
          </p:nvPr>
        </p:nvSpPr>
        <p:spPr>
          <a:xfrm>
            <a:off x="1170039" y="1905001"/>
            <a:ext cx="10058399" cy="4251325"/>
          </a:xfrm>
        </p:spPr>
        <p:txBody>
          <a:bodyPr/>
          <a:lstStyle/>
          <a:p>
            <a:r>
              <a:rPr lang="ro-RO" altLang="en-US" dirty="0">
                <a:latin typeface="Calibri" panose="020F0502020204030204" pitchFamily="34" charset="0"/>
                <a:cs typeface="Calibri" panose="020F0502020204030204" pitchFamily="34" charset="0"/>
              </a:rPr>
              <a:t>Atunci când se definesc toate evenimentele, prin pseudo-clase pentru referinţe, uneori contează ordinea definirii:</a:t>
            </a:r>
          </a:p>
          <a:p>
            <a:pPr>
              <a:buFont typeface="Wingdings 3" panose="05040102010807070707" pitchFamily="18" charset="2"/>
              <a:buNone/>
            </a:pPr>
            <a:r>
              <a:rPr lang="en-US" altLang="en-US" b="1" i="1" dirty="0">
                <a:solidFill>
                  <a:srgbClr val="00B0F0"/>
                </a:solidFill>
                <a:latin typeface="Calibri" panose="020F0502020204030204" pitchFamily="34" charset="0"/>
                <a:cs typeface="Calibri" panose="020F0502020204030204" pitchFamily="34" charset="0"/>
              </a:rPr>
              <a:t>a:link { ... } </a:t>
            </a:r>
          </a:p>
          <a:p>
            <a:pPr>
              <a:buFont typeface="Wingdings 3" panose="05040102010807070707" pitchFamily="18" charset="2"/>
              <a:buNone/>
            </a:pPr>
            <a:r>
              <a:rPr lang="en-US" altLang="en-US" b="1" i="1" dirty="0">
                <a:solidFill>
                  <a:srgbClr val="00B0F0"/>
                </a:solidFill>
                <a:latin typeface="Calibri" panose="020F0502020204030204" pitchFamily="34" charset="0"/>
                <a:cs typeface="Calibri" panose="020F0502020204030204" pitchFamily="34" charset="0"/>
              </a:rPr>
              <a:t>a:visited { ... } </a:t>
            </a:r>
          </a:p>
          <a:p>
            <a:pPr>
              <a:buFont typeface="Wingdings 3" panose="05040102010807070707" pitchFamily="18" charset="2"/>
              <a:buNone/>
            </a:pPr>
            <a:r>
              <a:rPr lang="en-US" altLang="en-US" b="1" i="1" dirty="0">
                <a:solidFill>
                  <a:srgbClr val="00B0F0"/>
                </a:solidFill>
                <a:latin typeface="Calibri" panose="020F0502020204030204" pitchFamily="34" charset="0"/>
                <a:cs typeface="Calibri" panose="020F0502020204030204" pitchFamily="34" charset="0"/>
              </a:rPr>
              <a:t>a:hover { ... } </a:t>
            </a:r>
          </a:p>
          <a:p>
            <a:pPr>
              <a:buFont typeface="Wingdings 3" panose="05040102010807070707" pitchFamily="18" charset="2"/>
              <a:buNone/>
            </a:pPr>
            <a:r>
              <a:rPr lang="en-US" altLang="en-US" b="1" i="1" dirty="0">
                <a:solidFill>
                  <a:srgbClr val="00B0F0"/>
                </a:solidFill>
                <a:latin typeface="Calibri" panose="020F0502020204030204" pitchFamily="34" charset="0"/>
                <a:cs typeface="Calibri" panose="020F0502020204030204" pitchFamily="34" charset="0"/>
              </a:rPr>
              <a:t>a:active { ... }</a:t>
            </a:r>
          </a:p>
          <a:p>
            <a:r>
              <a:rPr lang="ro-RO" altLang="en-US" dirty="0">
                <a:latin typeface="Calibri" panose="020F0502020204030204" pitchFamily="34" charset="0"/>
                <a:cs typeface="Calibri" panose="020F0502020204030204" pitchFamily="34" charset="0"/>
              </a:rPr>
              <a:t>În unele cazuri la schimbarea ordinii definirii stilurilor unele proprietăţi pot să nu se aplice corect</a:t>
            </a:r>
            <a:endParaRPr lang="en-US" altLang="en-US" dirty="0">
              <a:latin typeface="Calibri" panose="020F0502020204030204" pitchFamily="34" charset="0"/>
              <a:cs typeface="Calibri" panose="020F050202020403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9A15-9AEA-4D3F-B0C2-830F1C6F94F5}"/>
              </a:ext>
            </a:extLst>
          </p:cNvPr>
          <p:cNvSpPr>
            <a:spLocks noGrp="1"/>
          </p:cNvSpPr>
          <p:nvPr>
            <p:ph type="title"/>
          </p:nvPr>
        </p:nvSpPr>
        <p:spPr/>
        <p:txBody>
          <a:bodyPr/>
          <a:lstStyle/>
          <a:p>
            <a:r>
              <a:rPr lang="ro-RO" dirty="0"/>
              <a:t>Pseudoclasa </a:t>
            </a:r>
            <a:r>
              <a:rPr lang="ro-RO" b="1" dirty="0"/>
              <a:t>:hover </a:t>
            </a:r>
            <a:r>
              <a:rPr lang="ro-RO" dirty="0"/>
              <a:t>aplicată altor elemente HTML</a:t>
            </a:r>
            <a:endParaRPr lang="en-GB" dirty="0"/>
          </a:p>
        </p:txBody>
      </p:sp>
      <p:sp>
        <p:nvSpPr>
          <p:cNvPr id="3" name="Content Placeholder 2">
            <a:extLst>
              <a:ext uri="{FF2B5EF4-FFF2-40B4-BE49-F238E27FC236}">
                <a16:creationId xmlns:a16="http://schemas.microsoft.com/office/drawing/2014/main" id="{D469A566-F2A1-4931-96FC-27DD2E71C421}"/>
              </a:ext>
            </a:extLst>
          </p:cNvPr>
          <p:cNvSpPr>
            <a:spLocks noGrp="1"/>
          </p:cNvSpPr>
          <p:nvPr>
            <p:ph idx="1"/>
          </p:nvPr>
        </p:nvSpPr>
        <p:spPr>
          <a:xfrm>
            <a:off x="1097280" y="1966453"/>
            <a:ext cx="10058400" cy="4306528"/>
          </a:xfrm>
        </p:spPr>
        <p:txBody>
          <a:bodyPr>
            <a:normAutofit/>
          </a:bodyPr>
          <a:lstStyle/>
          <a:p>
            <a:r>
              <a:rPr lang="ro-RO" sz="2200" dirty="0">
                <a:latin typeface="Calibri" panose="020F0502020204030204" pitchFamily="34" charset="0"/>
                <a:ea typeface="Calibri" panose="020F0502020204030204" pitchFamily="34" charset="0"/>
                <a:cs typeface="Calibri" panose="020F0502020204030204" pitchFamily="34" charset="0"/>
              </a:rPr>
              <a:t>Pseudoclasa </a:t>
            </a:r>
            <a:r>
              <a:rPr lang="ro-RO" sz="2200" b="1" dirty="0">
                <a:solidFill>
                  <a:srgbClr val="00B0F0"/>
                </a:solidFill>
                <a:latin typeface="Calibri" panose="020F0502020204030204" pitchFamily="34" charset="0"/>
                <a:ea typeface="Calibri" panose="020F0502020204030204" pitchFamily="34" charset="0"/>
                <a:cs typeface="Calibri" panose="020F0502020204030204" pitchFamily="34" charset="0"/>
              </a:rPr>
              <a:t>:hover </a:t>
            </a:r>
            <a:r>
              <a:rPr lang="ro-RO" sz="2200" dirty="0">
                <a:latin typeface="Calibri" panose="020F0502020204030204" pitchFamily="34" charset="0"/>
                <a:ea typeface="Calibri" panose="020F0502020204030204" pitchFamily="34" charset="0"/>
                <a:cs typeface="Calibri" panose="020F0502020204030204" pitchFamily="34" charset="0"/>
              </a:rPr>
              <a:t>– poate fi aplicată oricărui element HTML: text, imagine, tabel, listă, unui bloc de elemente etc.</a:t>
            </a:r>
          </a:p>
          <a:p>
            <a:r>
              <a:rPr lang="ro-RO" sz="2200" dirty="0">
                <a:latin typeface="Calibri" panose="020F0502020204030204" pitchFamily="34" charset="0"/>
                <a:ea typeface="Calibri" panose="020F0502020204030204" pitchFamily="34" charset="0"/>
                <a:cs typeface="Calibri" panose="020F0502020204030204" pitchFamily="34" charset="0"/>
              </a:rPr>
              <a:t>Să realizăm un exemplu în care vom aplica pseudoclasa </a:t>
            </a:r>
            <a:r>
              <a:rPr lang="ro-RO" sz="2200" b="1" dirty="0">
                <a:latin typeface="Calibri" panose="020F0502020204030204" pitchFamily="34" charset="0"/>
                <a:ea typeface="Calibri" panose="020F0502020204030204" pitchFamily="34" charset="0"/>
                <a:cs typeface="Calibri" panose="020F0502020204030204" pitchFamily="34" charset="0"/>
              </a:rPr>
              <a:t>:hover </a:t>
            </a:r>
            <a:r>
              <a:rPr lang="ro-RO" sz="2200" dirty="0">
                <a:latin typeface="Calibri" panose="020F0502020204030204" pitchFamily="34" charset="0"/>
                <a:ea typeface="Calibri" panose="020F0502020204030204" pitchFamily="34" charset="0"/>
                <a:cs typeface="Calibri" panose="020F0502020204030204" pitchFamily="34" charset="0"/>
              </a:rPr>
              <a:t>imaginilor din pagina web – vom adăuga o umbră mai lungă în momentul când utilizatorul trece cu cursorul deasupra lor</a:t>
            </a:r>
          </a:p>
          <a:p>
            <a:r>
              <a:rPr lang="en-GB" sz="2000" b="0" dirty="0" err="1">
                <a:solidFill>
                  <a:srgbClr val="800000"/>
                </a:solidFill>
                <a:effectLst/>
                <a:latin typeface="Consolas" panose="020B0609020204030204" pitchFamily="49" charset="0"/>
              </a:rPr>
              <a:t>img:hover</a:t>
            </a:r>
            <a:r>
              <a:rPr lang="en-GB" sz="2000" b="0" dirty="0">
                <a:solidFill>
                  <a:srgbClr val="000000"/>
                </a:solidFill>
                <a:effectLst/>
                <a:latin typeface="Consolas" panose="020B0609020204030204" pitchFamily="49" charset="0"/>
              </a:rPr>
              <a:t>{</a:t>
            </a:r>
          </a:p>
          <a:p>
            <a:r>
              <a:rPr lang="en-GB" sz="2000" b="0" dirty="0">
                <a:solidFill>
                  <a:srgbClr val="000000"/>
                </a:solidFill>
                <a:effectLst/>
                <a:latin typeface="Consolas" panose="020B0609020204030204" pitchFamily="49" charset="0"/>
              </a:rPr>
              <a:t>    </a:t>
            </a:r>
            <a:r>
              <a:rPr lang="en-GB" sz="2000" b="0" dirty="0" err="1">
                <a:solidFill>
                  <a:srgbClr val="E50000"/>
                </a:solidFill>
                <a:effectLst/>
                <a:latin typeface="Consolas" panose="020B0609020204030204" pitchFamily="49" charset="0"/>
              </a:rPr>
              <a:t>filter</a:t>
            </a:r>
            <a:r>
              <a:rPr lang="en-GB" sz="2000" b="0" dirty="0" err="1">
                <a:solidFill>
                  <a:srgbClr val="000000"/>
                </a:solidFill>
                <a:effectLst/>
                <a:latin typeface="Consolas" panose="020B0609020204030204" pitchFamily="49" charset="0"/>
              </a:rPr>
              <a:t>:</a:t>
            </a:r>
            <a:r>
              <a:rPr lang="en-GB" sz="2000" b="0" dirty="0" err="1">
                <a:solidFill>
                  <a:srgbClr val="795E26"/>
                </a:solidFill>
                <a:effectLst/>
                <a:latin typeface="Consolas" panose="020B0609020204030204" pitchFamily="49" charset="0"/>
              </a:rPr>
              <a:t>drop-shadow</a:t>
            </a:r>
            <a:r>
              <a:rPr lang="en-GB" sz="2000" b="0" dirty="0">
                <a:solidFill>
                  <a:srgbClr val="000000"/>
                </a:solidFill>
                <a:effectLst/>
                <a:latin typeface="Consolas" panose="020B0609020204030204" pitchFamily="49" charset="0"/>
              </a:rPr>
              <a:t>(</a:t>
            </a:r>
            <a:r>
              <a:rPr lang="en-GB" sz="2000" b="0" dirty="0">
                <a:solidFill>
                  <a:srgbClr val="098658"/>
                </a:solidFill>
                <a:effectLst/>
                <a:latin typeface="Consolas" panose="020B0609020204030204" pitchFamily="49" charset="0"/>
              </a:rPr>
              <a:t>10px</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5px</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10px</a:t>
            </a:r>
            <a:r>
              <a:rPr lang="en-GB" sz="2000" b="0" dirty="0">
                <a:solidFill>
                  <a:srgbClr val="000000"/>
                </a:solidFill>
                <a:effectLst/>
                <a:latin typeface="Consolas" panose="020B0609020204030204" pitchFamily="49" charset="0"/>
              </a:rPr>
              <a:t> </a:t>
            </a:r>
            <a:r>
              <a:rPr lang="en-GB" sz="2000" b="0" dirty="0">
                <a:solidFill>
                  <a:srgbClr val="0451A5"/>
                </a:solidFill>
                <a:effectLst/>
                <a:latin typeface="Consolas" panose="020B0609020204030204" pitchFamily="49" charset="0"/>
              </a:rPr>
              <a:t>#0b111b</a:t>
            </a:r>
            <a:r>
              <a:rPr lang="en-GB" sz="2000" b="0" dirty="0">
                <a:solidFill>
                  <a:srgbClr val="000000"/>
                </a:solidFill>
                <a:effectLst/>
                <a:latin typeface="Consolas" panose="020B0609020204030204" pitchFamily="49" charset="0"/>
              </a:rPr>
              <a:t>);</a:t>
            </a:r>
          </a:p>
          <a:p>
            <a:r>
              <a:rPr lang="en-GB" sz="2000" b="0" dirty="0">
                <a:solidFill>
                  <a:srgbClr val="000000"/>
                </a:solidFill>
                <a:effectLst/>
                <a:latin typeface="Consolas" panose="020B0609020204030204" pitchFamily="49" charset="0"/>
              </a:rPr>
              <a:t> }</a:t>
            </a:r>
            <a:endParaRPr lang="en-GB" sz="2200" b="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r>
              <a:rPr lang="en-GB" sz="2200" dirty="0" err="1">
                <a:solidFill>
                  <a:srgbClr val="000000"/>
                </a:solidFill>
                <a:latin typeface="Calibri" panose="020F0502020204030204" pitchFamily="34" charset="0"/>
                <a:ea typeface="Calibri" panose="020F0502020204030204" pitchFamily="34" charset="0"/>
                <a:cs typeface="Calibri" panose="020F0502020204030204" pitchFamily="34" charset="0"/>
                <a:hlinkClick r:id="rId2" action="ppaction://hlinkfile"/>
              </a:rPr>
              <a:t>Exemplu</a:t>
            </a:r>
            <a:endParaRPr lang="en-GB" sz="20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41483108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B5AF214D-3A9F-42A2-837A-143F61D5FB33}"/>
              </a:ext>
            </a:extLst>
          </p:cNvPr>
          <p:cNvSpPr>
            <a:spLocks noGrp="1"/>
          </p:cNvSpPr>
          <p:nvPr>
            <p:ph type="title"/>
          </p:nvPr>
        </p:nvSpPr>
        <p:spPr/>
        <p:txBody>
          <a:bodyPr/>
          <a:lstStyle/>
          <a:p>
            <a:pPr>
              <a:defRPr/>
            </a:pPr>
            <a:r>
              <a:rPr lang="ro-RO" altLang="en-US" b="1" dirty="0"/>
              <a:t>Pseudo-elemente</a:t>
            </a:r>
            <a:endParaRPr lang="en-US" altLang="en-US" b="1" dirty="0"/>
          </a:p>
        </p:txBody>
      </p:sp>
      <p:sp>
        <p:nvSpPr>
          <p:cNvPr id="67587" name="Content Placeholder 2">
            <a:extLst>
              <a:ext uri="{FF2B5EF4-FFF2-40B4-BE49-F238E27FC236}">
                <a16:creationId xmlns:a16="http://schemas.microsoft.com/office/drawing/2014/main" id="{B47E0A42-A7A8-4977-80E1-4B5A4B37645C}"/>
              </a:ext>
            </a:extLst>
          </p:cNvPr>
          <p:cNvSpPr>
            <a:spLocks noGrp="1" noChangeArrowheads="1"/>
          </p:cNvSpPr>
          <p:nvPr>
            <p:ph sz="quarter" idx="1"/>
          </p:nvPr>
        </p:nvSpPr>
        <p:spPr>
          <a:xfrm>
            <a:off x="1097279" y="2074607"/>
            <a:ext cx="10058399" cy="4081720"/>
          </a:xfrm>
        </p:spPr>
        <p:txBody>
          <a:bodyPr/>
          <a:lstStyle/>
          <a:p>
            <a:r>
              <a:rPr lang="en-US" altLang="en-US" sz="2200" dirty="0">
                <a:latin typeface="Calibri" panose="020F0502020204030204" pitchFamily="34" charset="0"/>
              </a:rPr>
              <a:t>Un pseudo-element CSS </a:t>
            </a:r>
            <a:r>
              <a:rPr lang="en-US" altLang="en-US" sz="2200" dirty="0" err="1">
                <a:latin typeface="Calibri" panose="020F0502020204030204" pitchFamily="34" charset="0"/>
              </a:rPr>
              <a:t>este</a:t>
            </a:r>
            <a:r>
              <a:rPr lang="en-US" altLang="en-US" sz="2200" dirty="0">
                <a:latin typeface="Calibri" panose="020F0502020204030204" pitchFamily="34" charset="0"/>
              </a:rPr>
              <a:t> </a:t>
            </a:r>
            <a:r>
              <a:rPr lang="en-US" altLang="en-US" sz="2200" dirty="0" err="1">
                <a:latin typeface="Calibri" panose="020F0502020204030204" pitchFamily="34" charset="0"/>
              </a:rPr>
              <a:t>folosit</a:t>
            </a:r>
            <a:r>
              <a:rPr lang="en-US" altLang="en-US" sz="2200" dirty="0">
                <a:latin typeface="Calibri" panose="020F0502020204030204" pitchFamily="34" charset="0"/>
              </a:rPr>
              <a:t> </a:t>
            </a:r>
            <a:r>
              <a:rPr lang="en-US" altLang="en-US" sz="2200" dirty="0" err="1">
                <a:latin typeface="Calibri" panose="020F0502020204030204" pitchFamily="34" charset="0"/>
              </a:rPr>
              <a:t>pentru</a:t>
            </a:r>
            <a:r>
              <a:rPr lang="en-US" altLang="en-US" sz="2200" dirty="0">
                <a:latin typeface="Calibri" panose="020F0502020204030204" pitchFamily="34" charset="0"/>
              </a:rPr>
              <a:t> a </a:t>
            </a:r>
            <a:r>
              <a:rPr lang="en-US" altLang="en-US" sz="2200" dirty="0" err="1">
                <a:latin typeface="Calibri" panose="020F0502020204030204" pitchFamily="34" charset="0"/>
              </a:rPr>
              <a:t>sti</a:t>
            </a:r>
            <a:r>
              <a:rPr lang="ro-RO" altLang="en-US" sz="2200" dirty="0">
                <a:latin typeface="Calibri" panose="020F0502020204030204" pitchFamily="34" charset="0"/>
              </a:rPr>
              <a:t>liza unele</a:t>
            </a:r>
            <a:r>
              <a:rPr lang="en-US" altLang="en-US" sz="2200" dirty="0">
                <a:latin typeface="Calibri" panose="020F0502020204030204" pitchFamily="34" charset="0"/>
              </a:rPr>
              <a:t> </a:t>
            </a:r>
            <a:r>
              <a:rPr lang="en-US" altLang="en-US" sz="2200" dirty="0" err="1">
                <a:latin typeface="Calibri" panose="020F0502020204030204" pitchFamily="34" charset="0"/>
              </a:rPr>
              <a:t>părți</a:t>
            </a:r>
            <a:r>
              <a:rPr lang="ro-RO" altLang="en-US" sz="2200" dirty="0">
                <a:latin typeface="Calibri" panose="020F0502020204030204" pitchFamily="34" charset="0"/>
              </a:rPr>
              <a:t>,</a:t>
            </a:r>
            <a:r>
              <a:rPr lang="en-US" altLang="en-US" sz="2200" dirty="0">
                <a:latin typeface="Calibri" panose="020F0502020204030204" pitchFamily="34" charset="0"/>
              </a:rPr>
              <a:t> </a:t>
            </a:r>
            <a:r>
              <a:rPr lang="en-US" altLang="en-US" sz="2200" dirty="0" err="1">
                <a:latin typeface="Calibri" panose="020F0502020204030204" pitchFamily="34" charset="0"/>
              </a:rPr>
              <a:t>specificate</a:t>
            </a:r>
            <a:r>
              <a:rPr lang="en-US" altLang="en-US" sz="2200" dirty="0">
                <a:latin typeface="Calibri" panose="020F0502020204030204" pitchFamily="34" charset="0"/>
              </a:rPr>
              <a:t> ale element</a:t>
            </a:r>
            <a:r>
              <a:rPr lang="ro-RO" altLang="en-US" sz="2200" dirty="0">
                <a:latin typeface="Calibri" panose="020F0502020204030204" pitchFamily="34" charset="0"/>
              </a:rPr>
              <a:t>ului</a:t>
            </a:r>
          </a:p>
          <a:p>
            <a:r>
              <a:rPr lang="en-US" altLang="en-US" sz="2200" dirty="0">
                <a:latin typeface="Calibri" panose="020F0502020204030204" pitchFamily="34" charset="0"/>
              </a:rPr>
              <a:t>De </a:t>
            </a:r>
            <a:r>
              <a:rPr lang="en-US" altLang="en-US" sz="2200" dirty="0" err="1">
                <a:latin typeface="Calibri" panose="020F0502020204030204" pitchFamily="34" charset="0"/>
              </a:rPr>
              <a:t>exemplu</a:t>
            </a:r>
            <a:r>
              <a:rPr lang="en-US" altLang="en-US" sz="2200" dirty="0">
                <a:latin typeface="Calibri" panose="020F0502020204030204" pitchFamily="34" charset="0"/>
              </a:rPr>
              <a:t>, </a:t>
            </a:r>
            <a:r>
              <a:rPr lang="en-US" altLang="en-US" sz="2200" dirty="0" err="1">
                <a:latin typeface="Calibri" panose="020F0502020204030204" pitchFamily="34" charset="0"/>
              </a:rPr>
              <a:t>poate</a:t>
            </a:r>
            <a:r>
              <a:rPr lang="en-US" altLang="en-US" sz="2200" dirty="0">
                <a:latin typeface="Calibri" panose="020F0502020204030204" pitchFamily="34" charset="0"/>
              </a:rPr>
              <a:t> fi </a:t>
            </a:r>
            <a:r>
              <a:rPr lang="en-US" altLang="en-US" sz="2200" dirty="0" err="1">
                <a:latin typeface="Calibri" panose="020F0502020204030204" pitchFamily="34" charset="0"/>
              </a:rPr>
              <a:t>folosit</a:t>
            </a:r>
            <a:r>
              <a:rPr lang="ro-RO" altLang="en-US" sz="2200" dirty="0">
                <a:latin typeface="Calibri" panose="020F0502020204030204" pitchFamily="34" charset="0"/>
              </a:rPr>
              <a:t> pentru</a:t>
            </a:r>
            <a:r>
              <a:rPr lang="en-US" altLang="en-US" sz="2200" dirty="0">
                <a:latin typeface="Calibri" panose="020F0502020204030204" pitchFamily="34" charset="0"/>
              </a:rPr>
              <a:t>:</a:t>
            </a:r>
            <a:endParaRPr lang="ro-RO" altLang="en-US" sz="2200" dirty="0">
              <a:latin typeface="Calibri" panose="020F0502020204030204" pitchFamily="34" charset="0"/>
            </a:endParaRPr>
          </a:p>
          <a:p>
            <a:pPr lvl="1"/>
            <a:r>
              <a:rPr lang="en-US" altLang="en-US" sz="2200" dirty="0">
                <a:latin typeface="Calibri" panose="020F0502020204030204" pitchFamily="34" charset="0"/>
              </a:rPr>
              <a:t>a</a:t>
            </a:r>
            <a:r>
              <a:rPr lang="ro-RO" altLang="en-US" sz="2200" dirty="0">
                <a:latin typeface="Calibri" panose="020F0502020204030204" pitchFamily="34" charset="0"/>
              </a:rPr>
              <a:t> stiliza </a:t>
            </a:r>
            <a:r>
              <a:rPr lang="en-US" altLang="en-US" sz="2200" dirty="0">
                <a:latin typeface="Calibri" panose="020F0502020204030204" pitchFamily="34" charset="0"/>
              </a:rPr>
              <a:t>prima </a:t>
            </a:r>
            <a:r>
              <a:rPr lang="en-US" altLang="en-US" sz="2200" dirty="0" err="1">
                <a:latin typeface="Calibri" panose="020F0502020204030204" pitchFamily="34" charset="0"/>
              </a:rPr>
              <a:t>literă</a:t>
            </a:r>
            <a:r>
              <a:rPr lang="en-US" altLang="en-US" sz="2200" dirty="0">
                <a:latin typeface="Calibri" panose="020F0502020204030204" pitchFamily="34" charset="0"/>
              </a:rPr>
              <a:t> </a:t>
            </a:r>
            <a:r>
              <a:rPr lang="en-US" altLang="en-US" sz="2200" dirty="0" err="1">
                <a:latin typeface="Calibri" panose="020F0502020204030204" pitchFamily="34" charset="0"/>
              </a:rPr>
              <a:t>sau</a:t>
            </a:r>
            <a:r>
              <a:rPr lang="en-US" altLang="en-US" sz="2200" dirty="0">
                <a:latin typeface="Calibri" panose="020F0502020204030204" pitchFamily="34" charset="0"/>
              </a:rPr>
              <a:t> </a:t>
            </a:r>
            <a:r>
              <a:rPr lang="ro-RO" altLang="en-US" sz="2200" dirty="0">
                <a:latin typeface="Calibri" panose="020F0502020204030204" pitchFamily="34" charset="0"/>
              </a:rPr>
              <a:t>prima </a:t>
            </a:r>
            <a:r>
              <a:rPr lang="en-US" altLang="en-US" sz="2200" dirty="0" err="1">
                <a:latin typeface="Calibri" panose="020F0502020204030204" pitchFamily="34" charset="0"/>
              </a:rPr>
              <a:t>linie</a:t>
            </a:r>
            <a:r>
              <a:rPr lang="en-US" altLang="en-US" sz="2200" dirty="0">
                <a:latin typeface="Calibri" panose="020F0502020204030204" pitchFamily="34" charset="0"/>
              </a:rPr>
              <a:t> a </a:t>
            </a:r>
            <a:r>
              <a:rPr lang="en-US" altLang="en-US" sz="2200" dirty="0" err="1">
                <a:latin typeface="Calibri" panose="020F0502020204030204" pitchFamily="34" charset="0"/>
              </a:rPr>
              <a:t>unui</a:t>
            </a:r>
            <a:r>
              <a:rPr lang="en-US" altLang="en-US" sz="2200" dirty="0">
                <a:latin typeface="Calibri" panose="020F0502020204030204" pitchFamily="34" charset="0"/>
              </a:rPr>
              <a:t> element</a:t>
            </a:r>
            <a:r>
              <a:rPr lang="ro-RO" altLang="en-US" sz="2200" dirty="0">
                <a:latin typeface="Calibri" panose="020F0502020204030204" pitchFamily="34" charset="0"/>
              </a:rPr>
              <a:t> textual</a:t>
            </a:r>
          </a:p>
          <a:p>
            <a:pPr lvl="1"/>
            <a:r>
              <a:rPr lang="ro-RO" altLang="en-US" sz="2200" dirty="0">
                <a:latin typeface="Calibri" panose="020F0502020204030204" pitchFamily="34" charset="0"/>
              </a:rPr>
              <a:t>a i</a:t>
            </a:r>
            <a:r>
              <a:rPr lang="en-US" altLang="en-US" sz="2200" dirty="0" err="1">
                <a:latin typeface="Calibri" panose="020F0502020204030204" pitchFamily="34" charset="0"/>
              </a:rPr>
              <a:t>nsera</a:t>
            </a:r>
            <a:r>
              <a:rPr lang="ro-RO" altLang="en-US" sz="2200" dirty="0">
                <a:latin typeface="Calibri" panose="020F0502020204030204" pitchFamily="34" charset="0"/>
              </a:rPr>
              <a:t> un anumit</a:t>
            </a:r>
            <a:r>
              <a:rPr lang="en-US" altLang="en-US" sz="2200" dirty="0">
                <a:latin typeface="Calibri" panose="020F0502020204030204" pitchFamily="34" charset="0"/>
              </a:rPr>
              <a:t> </a:t>
            </a:r>
            <a:r>
              <a:rPr lang="en-US" altLang="en-US" sz="2200" dirty="0" err="1">
                <a:latin typeface="Calibri" panose="020F0502020204030204" pitchFamily="34" charset="0"/>
              </a:rPr>
              <a:t>conținut</a:t>
            </a:r>
            <a:r>
              <a:rPr lang="en-US" altLang="en-US" sz="2200" dirty="0">
                <a:latin typeface="Calibri" panose="020F0502020204030204" pitchFamily="34" charset="0"/>
              </a:rPr>
              <a:t> </a:t>
            </a:r>
            <a:r>
              <a:rPr lang="en-US" altLang="en-US" sz="2200" dirty="0" err="1">
                <a:latin typeface="Calibri" panose="020F0502020204030204" pitchFamily="34" charset="0"/>
              </a:rPr>
              <a:t>înainte</a:t>
            </a:r>
            <a:r>
              <a:rPr lang="en-US" altLang="en-US" sz="2200" dirty="0">
                <a:latin typeface="Calibri" panose="020F0502020204030204" pitchFamily="34" charset="0"/>
              </a:rPr>
              <a:t> </a:t>
            </a:r>
            <a:r>
              <a:rPr lang="en-US" altLang="en-US" sz="2200" dirty="0" err="1">
                <a:latin typeface="Calibri" panose="020F0502020204030204" pitchFamily="34" charset="0"/>
              </a:rPr>
              <a:t>sau</a:t>
            </a:r>
            <a:r>
              <a:rPr lang="en-US" altLang="en-US" sz="2200" dirty="0">
                <a:latin typeface="Calibri" panose="020F0502020204030204" pitchFamily="34" charset="0"/>
              </a:rPr>
              <a:t> </a:t>
            </a:r>
            <a:r>
              <a:rPr lang="en-US" altLang="en-US" sz="2200" dirty="0" err="1">
                <a:latin typeface="Calibri" panose="020F0502020204030204" pitchFamily="34" charset="0"/>
              </a:rPr>
              <a:t>după</a:t>
            </a:r>
            <a:r>
              <a:rPr lang="en-US" altLang="en-US" sz="2200" dirty="0">
                <a:latin typeface="Calibri" panose="020F0502020204030204" pitchFamily="34" charset="0"/>
              </a:rPr>
              <a:t> </a:t>
            </a:r>
            <a:r>
              <a:rPr lang="en-US" altLang="en-US" sz="2200" dirty="0" err="1">
                <a:latin typeface="Calibri" panose="020F0502020204030204" pitchFamily="34" charset="0"/>
              </a:rPr>
              <a:t>conținutul</a:t>
            </a:r>
            <a:r>
              <a:rPr lang="en-US" altLang="en-US" sz="2200" dirty="0">
                <a:latin typeface="Calibri" panose="020F0502020204030204" pitchFamily="34" charset="0"/>
              </a:rPr>
              <a:t> </a:t>
            </a:r>
            <a:r>
              <a:rPr lang="en-US" altLang="en-US" sz="2200" dirty="0" err="1">
                <a:latin typeface="Calibri" panose="020F0502020204030204" pitchFamily="34" charset="0"/>
              </a:rPr>
              <a:t>unui</a:t>
            </a:r>
            <a:r>
              <a:rPr lang="en-US" altLang="en-US" sz="2200" dirty="0">
                <a:latin typeface="Calibri" panose="020F0502020204030204" pitchFamily="34" charset="0"/>
              </a:rPr>
              <a:t> element</a:t>
            </a:r>
            <a:endParaRPr lang="ro-RO" altLang="en-US" sz="2200" dirty="0">
              <a:latin typeface="Calibri" panose="020F0502020204030204" pitchFamily="34" charset="0"/>
            </a:endParaRPr>
          </a:p>
          <a:p>
            <a:r>
              <a:rPr lang="ro-RO" altLang="en-US" sz="2200" dirty="0">
                <a:latin typeface="Calibri" panose="020F0502020204030204" pitchFamily="34" charset="0"/>
              </a:rPr>
              <a:t>Sintaxa recomandată:</a:t>
            </a:r>
          </a:p>
          <a:p>
            <a:r>
              <a:rPr lang="en-GB" b="0" i="0" dirty="0">
                <a:solidFill>
                  <a:srgbClr val="A52A2A"/>
                </a:solidFill>
                <a:effectLst/>
                <a:latin typeface="Consolas" panose="020B0609020204030204" pitchFamily="49" charset="0"/>
              </a:rPr>
              <a:t>selector</a:t>
            </a:r>
            <a:r>
              <a:rPr lang="en-GB" b="0" i="0" dirty="0">
                <a:solidFill>
                  <a:srgbClr val="A52A2A"/>
                </a:solidFill>
                <a:effectLst/>
                <a:highlight>
                  <a:srgbClr val="FFFF00"/>
                </a:highlight>
                <a:latin typeface="Consolas" panose="020B0609020204030204" pitchFamily="49" charset="0"/>
              </a:rPr>
              <a:t>::</a:t>
            </a:r>
            <a:r>
              <a:rPr lang="en-GB" b="0" i="0" dirty="0">
                <a:solidFill>
                  <a:srgbClr val="A52A2A"/>
                </a:solidFill>
                <a:effectLst/>
                <a:latin typeface="Consolas" panose="020B0609020204030204" pitchFamily="49" charset="0"/>
              </a:rPr>
              <a:t>pseudo-element </a:t>
            </a:r>
            <a:r>
              <a:rPr lang="en-GB" b="0" i="0" dirty="0">
                <a:solidFill>
                  <a:srgbClr val="000000"/>
                </a:solidFill>
                <a:effectLst/>
                <a:latin typeface="Consolas" panose="020B0609020204030204" pitchFamily="49" charset="0"/>
              </a:rPr>
              <a:t>{</a:t>
            </a:r>
            <a:br>
              <a:rPr lang="en-GB" b="0" i="0" dirty="0">
                <a:solidFill>
                  <a:srgbClr val="FF0000"/>
                </a:solidFill>
                <a:effectLst/>
                <a:latin typeface="Consolas" panose="020B0609020204030204" pitchFamily="49" charset="0"/>
              </a:rPr>
            </a:br>
            <a:r>
              <a:rPr lang="en-GB" b="0" i="0" dirty="0">
                <a:solidFill>
                  <a:srgbClr val="FF0000"/>
                </a:solidFill>
                <a:effectLst/>
                <a:latin typeface="Consolas" panose="020B0609020204030204" pitchFamily="49" charset="0"/>
              </a:rPr>
              <a:t>  property</a:t>
            </a:r>
            <a:r>
              <a:rPr lang="en-GB" b="0" i="0" dirty="0">
                <a:solidFill>
                  <a:srgbClr val="000000"/>
                </a:solidFill>
                <a:effectLst/>
                <a:latin typeface="Consolas" panose="020B0609020204030204" pitchFamily="49" charset="0"/>
              </a:rPr>
              <a:t>:</a:t>
            </a:r>
            <a:r>
              <a:rPr lang="en-GB" b="0" i="0" dirty="0">
                <a:solidFill>
                  <a:srgbClr val="0000CD"/>
                </a:solidFill>
                <a:effectLst/>
                <a:latin typeface="Consolas" panose="020B0609020204030204" pitchFamily="49" charset="0"/>
              </a:rPr>
              <a:t> value</a:t>
            </a:r>
            <a:r>
              <a:rPr lang="en-GB" b="0" i="0" dirty="0">
                <a:solidFill>
                  <a:srgbClr val="000000"/>
                </a:solidFill>
                <a:effectLst/>
                <a:latin typeface="Consolas" panose="020B0609020204030204" pitchFamily="49" charset="0"/>
              </a:rPr>
              <a:t>;</a:t>
            </a:r>
            <a:br>
              <a:rPr lang="en-GB" b="0" i="0" dirty="0">
                <a:solidFill>
                  <a:srgbClr val="FF0000"/>
                </a:solidFill>
                <a:effectLst/>
                <a:latin typeface="Consolas" panose="020B0609020204030204" pitchFamily="49" charset="0"/>
              </a:rPr>
            </a:br>
            <a:r>
              <a:rPr lang="en-GB" b="0" i="0" dirty="0">
                <a:solidFill>
                  <a:srgbClr val="000000"/>
                </a:solidFill>
                <a:effectLst/>
                <a:latin typeface="Consolas" panose="020B0609020204030204" pitchFamily="49" charset="0"/>
              </a:rPr>
              <a:t>}</a:t>
            </a:r>
            <a:endParaRPr lang="en-US" altLang="en-US" dirty="0">
              <a:latin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3DBF-C1F0-4EA2-B68E-4350CB5CE2D7}"/>
              </a:ext>
            </a:extLst>
          </p:cNvPr>
          <p:cNvSpPr>
            <a:spLocks noGrp="1"/>
          </p:cNvSpPr>
          <p:nvPr>
            <p:ph type="title"/>
          </p:nvPr>
        </p:nvSpPr>
        <p:spPr/>
        <p:txBody>
          <a:bodyPr/>
          <a:lstStyle/>
          <a:p>
            <a:r>
              <a:rPr lang="ro-RO" dirty="0"/>
              <a:t>Headerul/ Antetul paginii web</a:t>
            </a:r>
            <a:endParaRPr lang="en-GB" dirty="0"/>
          </a:p>
        </p:txBody>
      </p:sp>
      <p:sp>
        <p:nvSpPr>
          <p:cNvPr id="3" name="Content Placeholder 2">
            <a:extLst>
              <a:ext uri="{FF2B5EF4-FFF2-40B4-BE49-F238E27FC236}">
                <a16:creationId xmlns:a16="http://schemas.microsoft.com/office/drawing/2014/main" id="{BF562B5C-4702-4F9A-A3D6-B5B56D476DCE}"/>
              </a:ext>
            </a:extLst>
          </p:cNvPr>
          <p:cNvSpPr>
            <a:spLocks noGrp="1"/>
          </p:cNvSpPr>
          <p:nvPr>
            <p:ph idx="1"/>
          </p:nvPr>
        </p:nvSpPr>
        <p:spPr>
          <a:xfrm>
            <a:off x="668594" y="2467897"/>
            <a:ext cx="11057357" cy="3883742"/>
          </a:xfrm>
        </p:spPr>
        <p:txBody>
          <a:bodyPr>
            <a:noAutofit/>
          </a:bodyPr>
          <a:lstStyle/>
          <a:p>
            <a:r>
              <a:rPr lang="ro-RO" sz="2200" b="1" dirty="0">
                <a:solidFill>
                  <a:srgbClr val="00B0F0"/>
                </a:solidFill>
                <a:latin typeface="Calibri" panose="020F0502020204030204" pitchFamily="34" charset="0"/>
                <a:ea typeface="Calibri" panose="020F0502020204030204" pitchFamily="34" charset="0"/>
                <a:cs typeface="Calibri" panose="020F0502020204030204" pitchFamily="34" charset="0"/>
              </a:rPr>
              <a:t>Antetul</a:t>
            </a:r>
            <a:r>
              <a:rPr lang="ro-RO" sz="2200" dirty="0">
                <a:latin typeface="Calibri" panose="020F0502020204030204" pitchFamily="34" charset="0"/>
                <a:ea typeface="Calibri" panose="020F0502020204030204" pitchFamily="34" charset="0"/>
                <a:cs typeface="Calibri" panose="020F0502020204030204" pitchFamily="34" charset="0"/>
              </a:rPr>
              <a:t> este partea superioară a unui site web</a:t>
            </a:r>
          </a:p>
          <a:p>
            <a:r>
              <a:rPr lang="ro-RO" sz="2200" dirty="0">
                <a:latin typeface="Calibri" panose="020F0502020204030204" pitchFamily="34" charset="0"/>
                <a:ea typeface="Calibri" panose="020F0502020204030204" pitchFamily="34" charset="0"/>
                <a:cs typeface="Calibri" panose="020F0502020204030204" pitchFamily="34" charset="0"/>
              </a:rPr>
              <a:t>Este adesea primul lucru pe care vizitatorii îl văd atunci când intră pe un site și el aproape întotdeauna conține: logo-ul mărcii, precum și meniul site-ului. Poate să conțină și un formular de căutare în site, opțiunea pentru autentificare/înregistrare etc.</a:t>
            </a:r>
          </a:p>
          <a:p>
            <a:r>
              <a:rPr lang="ro-RO" sz="2200" dirty="0">
                <a:latin typeface="Calibri" panose="020F0502020204030204" pitchFamily="34" charset="0"/>
                <a:ea typeface="Calibri" panose="020F0502020204030204" pitchFamily="34" charset="0"/>
                <a:cs typeface="Calibri" panose="020F0502020204030204" pitchFamily="34" charset="0"/>
              </a:rPr>
              <a:t>Acest meniu al site-ului este harta site-ului care îi ajută pe vizitatori să găsească ceea ce caută, fie că este vorba despre detalii ale unui produs, ale unui serviciu sau informații despre companie</a:t>
            </a:r>
          </a:p>
          <a:p>
            <a:r>
              <a:rPr lang="ro-RO" sz="2200" dirty="0">
                <a:latin typeface="Calibri" panose="020F0502020204030204" pitchFamily="34" charset="0"/>
                <a:ea typeface="Calibri" panose="020F0502020204030204" pitchFamily="34" charset="0"/>
                <a:cs typeface="Calibri" panose="020F0502020204030204" pitchFamily="34" charset="0"/>
              </a:rPr>
              <a:t>Antetele pot varia în funcție de tipul de site web. Dacă site-ul e un magazin online, de exemplu, antetul poate fi împărțit în categorii de produse, în funcție de tipurile de articole, pe care le vinde magazinul. Un </a:t>
            </a:r>
            <a:r>
              <a:rPr lang="ro-RO" sz="2200" dirty="0">
                <a:latin typeface="Calibri" panose="020F0502020204030204" pitchFamily="34" charset="0"/>
                <a:ea typeface="Calibri" panose="020F0502020204030204" pitchFamily="34" charset="0"/>
                <a:cs typeface="Calibri" panose="020F0502020204030204" pitchFamily="34" charset="0"/>
                <a:hlinkClick r:id="rId2" action="ppaction://hlinkfile"/>
              </a:rPr>
              <a:t>exemplu</a:t>
            </a:r>
            <a:endParaRPr lang="ro-RO" sz="2200" dirty="0">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89E54569-598C-4147-847D-E597CC574960}"/>
              </a:ext>
            </a:extLst>
          </p:cNvPr>
          <p:cNvPicPr>
            <a:picLocks noChangeAspect="1"/>
          </p:cNvPicPr>
          <p:nvPr/>
        </p:nvPicPr>
        <p:blipFill>
          <a:blip r:embed="rId3"/>
          <a:stretch>
            <a:fillRect/>
          </a:stretch>
        </p:blipFill>
        <p:spPr>
          <a:xfrm>
            <a:off x="3388949" y="1822131"/>
            <a:ext cx="8337002" cy="716342"/>
          </a:xfrm>
          <a:prstGeom prst="rect">
            <a:avLst/>
          </a:prstGeom>
        </p:spPr>
      </p:pic>
    </p:spTree>
    <p:extLst>
      <p:ext uri="{BB962C8B-B14F-4D97-AF65-F5344CB8AC3E}">
        <p14:creationId xmlns:p14="http://schemas.microsoft.com/office/powerpoint/2010/main" val="27352682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FCB65-2AD3-43EA-A2E1-5D70DE06B053}"/>
              </a:ext>
            </a:extLst>
          </p:cNvPr>
          <p:cNvSpPr>
            <a:spLocks noGrp="1"/>
          </p:cNvSpPr>
          <p:nvPr>
            <p:ph type="title"/>
          </p:nvPr>
        </p:nvSpPr>
        <p:spPr/>
        <p:txBody>
          <a:bodyPr/>
          <a:lstStyle/>
          <a:p>
            <a:r>
              <a:rPr lang="en-GB" b="0" i="0" dirty="0">
                <a:solidFill>
                  <a:srgbClr val="000000"/>
                </a:solidFill>
                <a:effectLst/>
                <a:latin typeface="Segoe UI" panose="020B0502040204020203" pitchFamily="34" charset="0"/>
              </a:rPr>
              <a:t>::first-line</a:t>
            </a:r>
            <a:r>
              <a:rPr lang="ro-RO" b="0" i="0" dirty="0">
                <a:solidFill>
                  <a:srgbClr val="000000"/>
                </a:solidFill>
                <a:effectLst/>
                <a:latin typeface="Segoe UI" panose="020B0502040204020203" pitchFamily="34" charset="0"/>
              </a:rPr>
              <a:t> </a:t>
            </a:r>
            <a:r>
              <a:rPr lang="ro-RO" b="0" i="0" dirty="0">
                <a:solidFill>
                  <a:srgbClr val="000000"/>
                </a:solidFill>
                <a:effectLst/>
              </a:rPr>
              <a:t>ș</a:t>
            </a:r>
            <a:r>
              <a:rPr lang="ro-RO" dirty="0"/>
              <a:t>i </a:t>
            </a:r>
            <a:r>
              <a:rPr lang="en-GB" b="0" i="0" dirty="0">
                <a:solidFill>
                  <a:srgbClr val="000000"/>
                </a:solidFill>
                <a:effectLst/>
                <a:latin typeface="Segoe UI" panose="020B0502040204020203" pitchFamily="34" charset="0"/>
              </a:rPr>
              <a:t>::first-letter</a:t>
            </a:r>
            <a:endParaRPr lang="en-GB" dirty="0"/>
          </a:p>
        </p:txBody>
      </p:sp>
      <p:sp>
        <p:nvSpPr>
          <p:cNvPr id="3" name="Content Placeholder 2">
            <a:extLst>
              <a:ext uri="{FF2B5EF4-FFF2-40B4-BE49-F238E27FC236}">
                <a16:creationId xmlns:a16="http://schemas.microsoft.com/office/drawing/2014/main" id="{1A6B5A9E-5493-4953-AC47-D7B5F7CCD232}"/>
              </a:ext>
            </a:extLst>
          </p:cNvPr>
          <p:cNvSpPr>
            <a:spLocks noGrp="1"/>
          </p:cNvSpPr>
          <p:nvPr>
            <p:ph idx="1"/>
          </p:nvPr>
        </p:nvSpPr>
        <p:spPr>
          <a:xfrm>
            <a:off x="943897" y="1956619"/>
            <a:ext cx="10211783" cy="2649627"/>
          </a:xfrm>
        </p:spPr>
        <p:txBody>
          <a:bodyPr>
            <a:normAutofit fontScale="92500" lnSpcReduction="10000"/>
          </a:bodyPr>
          <a:lstStyle/>
          <a:p>
            <a:r>
              <a:rPr lang="ro-RO" sz="2200" dirty="0">
                <a:latin typeface="Calibri" panose="020F0502020204030204" pitchFamily="34" charset="0"/>
                <a:ea typeface="Calibri" panose="020F0502020204030204" pitchFamily="34" charset="0"/>
                <a:cs typeface="Calibri" panose="020F0502020204030204" pitchFamily="34" charset="0"/>
              </a:rPr>
              <a:t>Aceste pseudo-elemente pot fi folosite pentru stilizarea primei linii dintr-un text și a primei litere</a:t>
            </a:r>
          </a:p>
          <a:p>
            <a:pPr>
              <a:spcBef>
                <a:spcPts val="0"/>
              </a:spcBef>
            </a:pPr>
            <a:r>
              <a:rPr lang="en-GB" sz="2000" b="0" dirty="0">
                <a:solidFill>
                  <a:srgbClr val="800000"/>
                </a:solidFill>
                <a:effectLst/>
                <a:latin typeface="Consolas" panose="020B0609020204030204" pitchFamily="49" charset="0"/>
              </a:rPr>
              <a:t>p::first-line</a:t>
            </a:r>
            <a:r>
              <a:rPr lang="en-GB" sz="2000" b="0" dirty="0">
                <a:solidFill>
                  <a:srgbClr val="000000"/>
                </a:solidFill>
                <a:effectLst/>
                <a:latin typeface="Consolas" panose="020B0609020204030204" pitchFamily="49" charset="0"/>
              </a:rPr>
              <a:t> {</a:t>
            </a:r>
          </a:p>
          <a:p>
            <a:pPr>
              <a:spcBef>
                <a:spcPts val="0"/>
              </a:spcBef>
            </a:pPr>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text-decoration</a:t>
            </a:r>
            <a:r>
              <a:rPr lang="en-GB" sz="2000" b="0" dirty="0">
                <a:solidFill>
                  <a:srgbClr val="000000"/>
                </a:solidFill>
                <a:effectLst/>
                <a:latin typeface="Consolas" panose="020B0609020204030204" pitchFamily="49" charset="0"/>
              </a:rPr>
              <a:t>: </a:t>
            </a:r>
            <a:r>
              <a:rPr lang="en-GB" sz="2000" b="0" dirty="0">
                <a:solidFill>
                  <a:srgbClr val="0451A5"/>
                </a:solidFill>
                <a:effectLst/>
                <a:latin typeface="Consolas" panose="020B0609020204030204" pitchFamily="49" charset="0"/>
              </a:rPr>
              <a:t>underline</a:t>
            </a:r>
            <a:r>
              <a:rPr lang="en-GB" sz="2000" b="0" dirty="0">
                <a:solidFill>
                  <a:srgbClr val="000000"/>
                </a:solidFill>
                <a:effectLst/>
                <a:latin typeface="Consolas" panose="020B0609020204030204" pitchFamily="49" charset="0"/>
              </a:rPr>
              <a:t>;</a:t>
            </a:r>
          </a:p>
          <a:p>
            <a:pPr>
              <a:spcBef>
                <a:spcPts val="0"/>
              </a:spcBef>
            </a:pPr>
            <a:r>
              <a:rPr lang="en-GB" sz="2000" b="0" dirty="0">
                <a:solidFill>
                  <a:srgbClr val="000000"/>
                </a:solidFill>
                <a:effectLst/>
                <a:latin typeface="Consolas" panose="020B0609020204030204" pitchFamily="49" charset="0"/>
              </a:rPr>
              <a:t>}</a:t>
            </a:r>
          </a:p>
          <a:p>
            <a:pPr>
              <a:spcBef>
                <a:spcPts val="0"/>
              </a:spcBef>
            </a:pPr>
            <a:r>
              <a:rPr lang="en-GB" sz="2000" b="0" dirty="0">
                <a:solidFill>
                  <a:srgbClr val="800000"/>
                </a:solidFill>
                <a:effectLst/>
                <a:latin typeface="Consolas" panose="020B0609020204030204" pitchFamily="49" charset="0"/>
              </a:rPr>
              <a:t>p::first-letter</a:t>
            </a:r>
            <a:r>
              <a:rPr lang="en-GB" sz="2000" b="0" dirty="0">
                <a:solidFill>
                  <a:srgbClr val="000000"/>
                </a:solidFill>
                <a:effectLst/>
                <a:latin typeface="Consolas" panose="020B0609020204030204" pitchFamily="49" charset="0"/>
              </a:rPr>
              <a:t> {</a:t>
            </a:r>
          </a:p>
          <a:p>
            <a:pPr>
              <a:spcBef>
                <a:spcPts val="0"/>
              </a:spcBef>
            </a:pPr>
            <a:r>
              <a:rPr lang="en-GB" sz="2000" b="0" dirty="0">
                <a:solidFill>
                  <a:srgbClr val="000000"/>
                </a:solidFill>
                <a:effectLst/>
                <a:latin typeface="Consolas" panose="020B0609020204030204" pitchFamily="49" charset="0"/>
              </a:rPr>
              <a:t>    </a:t>
            </a:r>
            <a:r>
              <a:rPr lang="en-GB" sz="2000" b="0" dirty="0" err="1">
                <a:solidFill>
                  <a:srgbClr val="E50000"/>
                </a:solidFill>
                <a:effectLst/>
                <a:latin typeface="Consolas" panose="020B0609020204030204" pitchFamily="49" charset="0"/>
              </a:rPr>
              <a:t>color</a:t>
            </a:r>
            <a:r>
              <a:rPr lang="en-GB" sz="2000" b="0" dirty="0">
                <a:solidFill>
                  <a:srgbClr val="000000"/>
                </a:solidFill>
                <a:effectLst/>
                <a:latin typeface="Consolas" panose="020B0609020204030204" pitchFamily="49" charset="0"/>
              </a:rPr>
              <a:t>: </a:t>
            </a:r>
            <a:r>
              <a:rPr lang="en-GB" sz="2000" b="0" dirty="0">
                <a:solidFill>
                  <a:srgbClr val="0451A5"/>
                </a:solidFill>
                <a:effectLst/>
                <a:latin typeface="Consolas" panose="020B0609020204030204" pitchFamily="49" charset="0"/>
              </a:rPr>
              <a:t>tomato</a:t>
            </a:r>
            <a:r>
              <a:rPr lang="en-GB" sz="2000" b="0" dirty="0">
                <a:solidFill>
                  <a:srgbClr val="000000"/>
                </a:solidFill>
                <a:effectLst/>
                <a:latin typeface="Consolas" panose="020B0609020204030204" pitchFamily="49" charset="0"/>
              </a:rPr>
              <a:t>;</a:t>
            </a:r>
          </a:p>
          <a:p>
            <a:pPr>
              <a:spcBef>
                <a:spcPts val="0"/>
              </a:spcBef>
            </a:pPr>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font-size</a:t>
            </a:r>
            <a:r>
              <a:rPr lang="en-GB" sz="2000" b="0" dirty="0">
                <a:solidFill>
                  <a:srgbClr val="000000"/>
                </a:solidFill>
                <a:effectLst/>
                <a:latin typeface="Consolas" panose="020B0609020204030204" pitchFamily="49" charset="0"/>
              </a:rPr>
              <a:t>: </a:t>
            </a:r>
            <a:r>
              <a:rPr lang="en-GB" sz="2000" b="0" dirty="0">
                <a:solidFill>
                  <a:srgbClr val="0451A5"/>
                </a:solidFill>
                <a:effectLst/>
                <a:latin typeface="Consolas" panose="020B0609020204030204" pitchFamily="49" charset="0"/>
              </a:rPr>
              <a:t>xx-large</a:t>
            </a:r>
            <a:r>
              <a:rPr lang="en-GB" sz="2000" b="0" dirty="0">
                <a:solidFill>
                  <a:srgbClr val="000000"/>
                </a:solidFill>
                <a:effectLst/>
                <a:latin typeface="Consolas" panose="020B0609020204030204" pitchFamily="49" charset="0"/>
              </a:rPr>
              <a:t>;</a:t>
            </a:r>
          </a:p>
          <a:p>
            <a:pPr>
              <a:spcBef>
                <a:spcPts val="0"/>
              </a:spcBef>
            </a:pPr>
            <a:r>
              <a:rPr lang="en-GB" sz="2000" b="0" dirty="0">
                <a:solidFill>
                  <a:srgbClr val="000000"/>
                </a:solidFill>
                <a:effectLst/>
                <a:latin typeface="Consolas" panose="020B0609020204030204" pitchFamily="49" charset="0"/>
              </a:rPr>
              <a:t>} </a:t>
            </a:r>
            <a:endParaRPr lang="ro-RO" sz="2200" dirty="0">
              <a:latin typeface="Calibri" panose="020F0502020204030204" pitchFamily="34" charset="0"/>
              <a:ea typeface="Calibri" panose="020F0502020204030204" pitchFamily="34" charset="0"/>
              <a:cs typeface="Calibri" panose="020F0502020204030204" pitchFamily="34" charset="0"/>
            </a:endParaRPr>
          </a:p>
          <a:p>
            <a:endParaRPr lang="en-GB" sz="2200" dirty="0">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309E29D8-5EE5-41B1-BEB0-98B23701A522}"/>
              </a:ext>
            </a:extLst>
          </p:cNvPr>
          <p:cNvPicPr>
            <a:picLocks noChangeAspect="1"/>
          </p:cNvPicPr>
          <p:nvPr/>
        </p:nvPicPr>
        <p:blipFill>
          <a:blip r:embed="rId2"/>
          <a:stretch>
            <a:fillRect/>
          </a:stretch>
        </p:blipFill>
        <p:spPr>
          <a:xfrm>
            <a:off x="353963" y="4606246"/>
            <a:ext cx="11309060" cy="1028789"/>
          </a:xfrm>
          <a:prstGeom prst="rect">
            <a:avLst/>
          </a:prstGeom>
        </p:spPr>
      </p:pic>
    </p:spTree>
    <p:extLst>
      <p:ext uri="{BB962C8B-B14F-4D97-AF65-F5344CB8AC3E}">
        <p14:creationId xmlns:p14="http://schemas.microsoft.com/office/powerpoint/2010/main" val="8062705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2E112-C3EE-4D7D-B1EE-6D6880530968}"/>
              </a:ext>
            </a:extLst>
          </p:cNvPr>
          <p:cNvSpPr>
            <a:spLocks noGrp="1"/>
          </p:cNvSpPr>
          <p:nvPr>
            <p:ph type="title"/>
          </p:nvPr>
        </p:nvSpPr>
        <p:spPr/>
        <p:txBody>
          <a:bodyPr/>
          <a:lstStyle/>
          <a:p>
            <a:r>
              <a:rPr lang="en-GB" dirty="0" err="1"/>
              <a:t>Utilizarea</a:t>
            </a:r>
            <a:r>
              <a:rPr lang="en-GB" dirty="0"/>
              <a:t> </a:t>
            </a:r>
            <a:r>
              <a:rPr lang="ro-RO" dirty="0"/>
              <a:t>pseudo-elemetelor </a:t>
            </a:r>
            <a:r>
              <a:rPr lang="ro-RO" b="1" dirty="0"/>
              <a:t>::before </a:t>
            </a:r>
            <a:r>
              <a:rPr lang="ro-RO" dirty="0"/>
              <a:t>și </a:t>
            </a:r>
            <a:r>
              <a:rPr lang="ro-RO" b="1" dirty="0"/>
              <a:t>::after</a:t>
            </a:r>
            <a:endParaRPr lang="en-GB" b="1" dirty="0"/>
          </a:p>
        </p:txBody>
      </p:sp>
      <p:sp>
        <p:nvSpPr>
          <p:cNvPr id="3" name="Content Placeholder 2">
            <a:extLst>
              <a:ext uri="{FF2B5EF4-FFF2-40B4-BE49-F238E27FC236}">
                <a16:creationId xmlns:a16="http://schemas.microsoft.com/office/drawing/2014/main" id="{3A0C9C55-6BB7-47D5-8D95-C338DD1EA28D}"/>
              </a:ext>
            </a:extLst>
          </p:cNvPr>
          <p:cNvSpPr>
            <a:spLocks noGrp="1"/>
          </p:cNvSpPr>
          <p:nvPr>
            <p:ph idx="1"/>
          </p:nvPr>
        </p:nvSpPr>
        <p:spPr>
          <a:xfrm>
            <a:off x="894735" y="1917290"/>
            <a:ext cx="10491019" cy="4414683"/>
          </a:xfrm>
        </p:spPr>
        <p:txBody>
          <a:bodyPr>
            <a:normAutofit fontScale="85000" lnSpcReduction="20000"/>
          </a:bodyPr>
          <a:lstStyle/>
          <a:p>
            <a:r>
              <a:rPr lang="ro-RO" sz="2400" dirty="0">
                <a:latin typeface="Calibri" panose="020F0502020204030204" pitchFamily="34" charset="0"/>
                <a:ea typeface="Calibri" panose="020F0502020204030204" pitchFamily="34" charset="0"/>
                <a:cs typeface="Calibri" panose="020F0502020204030204" pitchFamily="34" charset="0"/>
              </a:rPr>
              <a:t>Pseudo-elementul </a:t>
            </a:r>
            <a:r>
              <a:rPr lang="ro-RO" sz="2400" b="1" dirty="0">
                <a:solidFill>
                  <a:srgbClr val="00B0F0"/>
                </a:solidFill>
                <a:latin typeface="Calibri" panose="020F0502020204030204" pitchFamily="34" charset="0"/>
                <a:ea typeface="Calibri" panose="020F0502020204030204" pitchFamily="34" charset="0"/>
                <a:cs typeface="Calibri" panose="020F0502020204030204" pitchFamily="34" charset="0"/>
              </a:rPr>
              <a:t>::before </a:t>
            </a:r>
            <a:r>
              <a:rPr lang="ro-RO" sz="2400" dirty="0">
                <a:latin typeface="Calibri" panose="020F0502020204030204" pitchFamily="34" charset="0"/>
                <a:ea typeface="Calibri" panose="020F0502020204030204" pitchFamily="34" charset="0"/>
                <a:cs typeface="Calibri" panose="020F0502020204030204" pitchFamily="34" charset="0"/>
              </a:rPr>
              <a:t>poate fi folosit pentru a insera un conținut înainte de conținutul unui element</a:t>
            </a:r>
          </a:p>
          <a:p>
            <a:r>
              <a:rPr lang="ro-RO" sz="2400" dirty="0">
                <a:latin typeface="Calibri" panose="020F0502020204030204" pitchFamily="34" charset="0"/>
                <a:ea typeface="Calibri" panose="020F0502020204030204" pitchFamily="34" charset="0"/>
                <a:cs typeface="Calibri" panose="020F0502020204030204" pitchFamily="34" charset="0"/>
              </a:rPr>
              <a:t>Pseudo-elementul </a:t>
            </a:r>
            <a:r>
              <a:rPr lang="ro-RO" sz="2400" b="1" dirty="0">
                <a:solidFill>
                  <a:srgbClr val="00B0F0"/>
                </a:solidFill>
                <a:latin typeface="Calibri" panose="020F0502020204030204" pitchFamily="34" charset="0"/>
                <a:ea typeface="Calibri" panose="020F0502020204030204" pitchFamily="34" charset="0"/>
                <a:cs typeface="Calibri" panose="020F0502020204030204" pitchFamily="34" charset="0"/>
              </a:rPr>
              <a:t>::after </a:t>
            </a:r>
            <a:r>
              <a:rPr lang="ro-RO" sz="2400" dirty="0">
                <a:latin typeface="Calibri" panose="020F0502020204030204" pitchFamily="34" charset="0"/>
                <a:ea typeface="Calibri" panose="020F0502020204030204" pitchFamily="34" charset="0"/>
                <a:cs typeface="Calibri" panose="020F0502020204030204" pitchFamily="34" charset="0"/>
              </a:rPr>
              <a:t>poate fi folosit pentru a insera un anumit conținut după conținutul unui element</a:t>
            </a:r>
          </a:p>
          <a:p>
            <a:r>
              <a:rPr lang="ro-RO" sz="2400" dirty="0">
                <a:latin typeface="Calibri" panose="020F0502020204030204" pitchFamily="34" charset="0"/>
                <a:ea typeface="Calibri" panose="020F0502020204030204" pitchFamily="34" charset="0"/>
                <a:cs typeface="Calibri" panose="020F0502020204030204" pitchFamily="34" charset="0"/>
              </a:rPr>
              <a:t>Voi plasa înaintea și după un antet textual un mic ceainic. Voi scrie următorul exemplu:</a:t>
            </a:r>
          </a:p>
          <a:p>
            <a:r>
              <a:rPr lang="en-GB" b="0" dirty="0">
                <a:solidFill>
                  <a:srgbClr val="800000"/>
                </a:solidFill>
                <a:effectLst/>
                <a:latin typeface="Consolas" panose="020B0609020204030204" pitchFamily="49" charset="0"/>
              </a:rPr>
              <a:t>h1::before</a:t>
            </a:r>
            <a:r>
              <a:rPr lang="en-GB" b="0" dirty="0">
                <a:solidFill>
                  <a:srgbClr val="000000"/>
                </a:solidFill>
                <a:effectLst/>
                <a:latin typeface="Consolas" panose="020B0609020204030204" pitchFamily="49" charset="0"/>
              </a:rPr>
              <a:t> {</a:t>
            </a:r>
          </a:p>
          <a:p>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content</a:t>
            </a:r>
            <a:r>
              <a:rPr lang="en-GB" b="0" dirty="0">
                <a:solidFill>
                  <a:srgbClr val="000000"/>
                </a:solidFill>
                <a:effectLst/>
                <a:latin typeface="Consolas" panose="020B0609020204030204" pitchFamily="49" charset="0"/>
              </a:rPr>
              <a:t>: </a:t>
            </a:r>
            <a:r>
              <a:rPr lang="en-GB" b="0" dirty="0" err="1">
                <a:solidFill>
                  <a:srgbClr val="795E26"/>
                </a:solidFill>
                <a:effectLst/>
                <a:latin typeface="Consolas" panose="020B0609020204030204" pitchFamily="49" charset="0"/>
              </a:rPr>
              <a:t>url</a:t>
            </a:r>
            <a:r>
              <a:rPr lang="en-GB" b="0" dirty="0">
                <a:solidFill>
                  <a:srgbClr val="000000"/>
                </a:solidFill>
                <a:effectLst/>
                <a:latin typeface="Consolas" panose="020B0609020204030204" pitchFamily="49" charset="0"/>
              </a:rPr>
              <a:t>(</a:t>
            </a:r>
            <a:r>
              <a:rPr lang="en-GB" b="0" dirty="0">
                <a:solidFill>
                  <a:srgbClr val="A31515"/>
                </a:solidFill>
                <a:effectLst/>
                <a:latin typeface="Consolas" panose="020B0609020204030204" pitchFamily="49" charset="0"/>
              </a:rPr>
              <a:t>"../images/kettle.png"</a:t>
            </a:r>
            <a:r>
              <a:rPr lang="en-GB" b="0" dirty="0">
                <a:solidFill>
                  <a:srgbClr val="000000"/>
                </a:solidFill>
                <a:effectLst/>
                <a:latin typeface="Consolas" panose="020B0609020204030204" pitchFamily="49" charset="0"/>
              </a:rPr>
              <a:t>);</a:t>
            </a:r>
          </a:p>
          <a:p>
            <a:r>
              <a:rPr lang="en-GB" b="0" dirty="0">
                <a:solidFill>
                  <a:srgbClr val="000000"/>
                </a:solidFill>
                <a:effectLst/>
                <a:latin typeface="Consolas" panose="020B0609020204030204" pitchFamily="49" charset="0"/>
              </a:rPr>
              <a:t>}</a:t>
            </a:r>
          </a:p>
          <a:p>
            <a:r>
              <a:rPr lang="en-GB" b="0" dirty="0">
                <a:solidFill>
                  <a:srgbClr val="800000"/>
                </a:solidFill>
                <a:effectLst/>
                <a:latin typeface="Consolas" panose="020B0609020204030204" pitchFamily="49" charset="0"/>
              </a:rPr>
              <a:t>h1::after</a:t>
            </a:r>
            <a:r>
              <a:rPr lang="en-GB" b="0" dirty="0">
                <a:solidFill>
                  <a:srgbClr val="000000"/>
                </a:solidFill>
                <a:effectLst/>
                <a:latin typeface="Consolas" panose="020B0609020204030204" pitchFamily="49" charset="0"/>
              </a:rPr>
              <a:t> {</a:t>
            </a:r>
          </a:p>
          <a:p>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content</a:t>
            </a:r>
            <a:r>
              <a:rPr lang="en-GB" b="0" dirty="0">
                <a:solidFill>
                  <a:srgbClr val="000000"/>
                </a:solidFill>
                <a:effectLst/>
                <a:latin typeface="Consolas" panose="020B0609020204030204" pitchFamily="49" charset="0"/>
              </a:rPr>
              <a:t>: </a:t>
            </a:r>
            <a:r>
              <a:rPr lang="en-GB" b="0" dirty="0" err="1">
                <a:solidFill>
                  <a:srgbClr val="795E26"/>
                </a:solidFill>
                <a:effectLst/>
                <a:latin typeface="Consolas" panose="020B0609020204030204" pitchFamily="49" charset="0"/>
              </a:rPr>
              <a:t>url</a:t>
            </a:r>
            <a:r>
              <a:rPr lang="en-GB" b="0" dirty="0">
                <a:solidFill>
                  <a:srgbClr val="000000"/>
                </a:solidFill>
                <a:effectLst/>
                <a:latin typeface="Consolas" panose="020B0609020204030204" pitchFamily="49" charset="0"/>
              </a:rPr>
              <a:t>(</a:t>
            </a:r>
            <a:r>
              <a:rPr lang="en-GB" b="0" dirty="0">
                <a:solidFill>
                  <a:srgbClr val="A31515"/>
                </a:solidFill>
                <a:effectLst/>
                <a:latin typeface="Consolas" panose="020B0609020204030204" pitchFamily="49" charset="0"/>
              </a:rPr>
              <a:t>"../images/kettle.png"</a:t>
            </a:r>
            <a:r>
              <a:rPr lang="en-GB" b="0" dirty="0">
                <a:solidFill>
                  <a:srgbClr val="000000"/>
                </a:solidFill>
                <a:effectLst/>
                <a:latin typeface="Consolas" panose="020B0609020204030204" pitchFamily="49" charset="0"/>
              </a:rPr>
              <a:t>);</a:t>
            </a:r>
          </a:p>
          <a:p>
            <a:r>
              <a:rPr lang="en-GB" b="0" dirty="0">
                <a:solidFill>
                  <a:srgbClr val="000000"/>
                </a:solidFill>
                <a:effectLst/>
                <a:latin typeface="Consolas" panose="020B0609020204030204" pitchFamily="49" charset="0"/>
              </a:rPr>
              <a:t>}</a:t>
            </a:r>
          </a:p>
          <a:p>
            <a:pPr marL="0" indent="0">
              <a:buNone/>
            </a:pPr>
            <a:endParaRPr lang="en-GB" dirty="0"/>
          </a:p>
        </p:txBody>
      </p:sp>
      <p:pic>
        <p:nvPicPr>
          <p:cNvPr id="5" name="Picture 4">
            <a:extLst>
              <a:ext uri="{FF2B5EF4-FFF2-40B4-BE49-F238E27FC236}">
                <a16:creationId xmlns:a16="http://schemas.microsoft.com/office/drawing/2014/main" id="{15586619-6437-43CB-8C43-0E0F696B8927}"/>
              </a:ext>
            </a:extLst>
          </p:cNvPr>
          <p:cNvPicPr>
            <a:picLocks noChangeAspect="1"/>
          </p:cNvPicPr>
          <p:nvPr/>
        </p:nvPicPr>
        <p:blipFill>
          <a:blip r:embed="rId2"/>
          <a:stretch>
            <a:fillRect/>
          </a:stretch>
        </p:blipFill>
        <p:spPr>
          <a:xfrm>
            <a:off x="6792440" y="4533863"/>
            <a:ext cx="4797022" cy="991866"/>
          </a:xfrm>
          <a:prstGeom prst="rect">
            <a:avLst/>
          </a:prstGeom>
        </p:spPr>
      </p:pic>
    </p:spTree>
    <p:extLst>
      <p:ext uri="{BB962C8B-B14F-4D97-AF65-F5344CB8AC3E}">
        <p14:creationId xmlns:p14="http://schemas.microsoft.com/office/powerpoint/2010/main" val="39488222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C0658-A168-4243-B45F-CCDAF7EA3C20}"/>
              </a:ext>
            </a:extLst>
          </p:cNvPr>
          <p:cNvSpPr>
            <a:spLocks noGrp="1"/>
          </p:cNvSpPr>
          <p:nvPr>
            <p:ph type="title"/>
          </p:nvPr>
        </p:nvSpPr>
        <p:spPr/>
        <p:txBody>
          <a:bodyPr/>
          <a:lstStyle/>
          <a:p>
            <a:pPr>
              <a:defRPr/>
            </a:pPr>
            <a:r>
              <a:rPr lang="ro-MD" dirty="0"/>
              <a:t>Pseudo-elementul </a:t>
            </a:r>
            <a:r>
              <a:rPr lang="en-US" sz="4800" b="1" dirty="0"/>
              <a:t>::selection</a:t>
            </a:r>
            <a:endParaRPr lang="en-US" dirty="0"/>
          </a:p>
        </p:txBody>
      </p:sp>
      <p:sp>
        <p:nvSpPr>
          <p:cNvPr id="68611" name="Content Placeholder 2">
            <a:extLst>
              <a:ext uri="{FF2B5EF4-FFF2-40B4-BE49-F238E27FC236}">
                <a16:creationId xmlns:a16="http://schemas.microsoft.com/office/drawing/2014/main" id="{D60850D6-900D-4613-BF64-5AEF173DDFAF}"/>
              </a:ext>
            </a:extLst>
          </p:cNvPr>
          <p:cNvSpPr>
            <a:spLocks noGrp="1" noChangeArrowheads="1"/>
          </p:cNvSpPr>
          <p:nvPr>
            <p:ph idx="1"/>
          </p:nvPr>
        </p:nvSpPr>
        <p:spPr>
          <a:xfrm>
            <a:off x="835742" y="1917290"/>
            <a:ext cx="10550013" cy="4493342"/>
          </a:xfrm>
        </p:spPr>
        <p:txBody>
          <a:bodyPr>
            <a:normAutofit lnSpcReduction="10000"/>
          </a:bodyPr>
          <a:lstStyle/>
          <a:p>
            <a:pPr>
              <a:defRPr/>
            </a:pPr>
            <a:r>
              <a:rPr lang="ro-MD" altLang="en-US" sz="2200" dirty="0">
                <a:latin typeface="Calibri" panose="020F0502020204030204" pitchFamily="34" charset="0"/>
                <a:ea typeface="Calibri" panose="020F0502020204030204" pitchFamily="34" charset="0"/>
                <a:cs typeface="Calibri" panose="020F0502020204030204" pitchFamily="34" charset="0"/>
              </a:rPr>
              <a:t>Pseudo-elementul </a:t>
            </a:r>
            <a:r>
              <a:rPr lang="ro-MD" altLang="en-US" sz="2200" b="1" dirty="0">
                <a:solidFill>
                  <a:srgbClr val="00B0F0"/>
                </a:solidFill>
                <a:latin typeface="Calibri" panose="020F0502020204030204" pitchFamily="34" charset="0"/>
                <a:ea typeface="Calibri" panose="020F0502020204030204" pitchFamily="34" charset="0"/>
                <a:cs typeface="Calibri" panose="020F0502020204030204" pitchFamily="34" charset="0"/>
              </a:rPr>
              <a:t>::selection </a:t>
            </a:r>
            <a:r>
              <a:rPr lang="ro-MD" altLang="en-US" sz="2200" dirty="0">
                <a:latin typeface="Calibri" panose="020F0502020204030204" pitchFamily="34" charset="0"/>
                <a:ea typeface="Calibri" panose="020F0502020204030204" pitchFamily="34" charset="0"/>
                <a:cs typeface="Calibri" panose="020F0502020204030204" pitchFamily="34" charset="0"/>
              </a:rPr>
              <a:t>este utilizat pentru </a:t>
            </a:r>
            <a:r>
              <a:rPr lang="en-GB" altLang="en-US" sz="2200" dirty="0">
                <a:latin typeface="Calibri" panose="020F0502020204030204" pitchFamily="34" charset="0"/>
                <a:ea typeface="Calibri" panose="020F0502020204030204" pitchFamily="34" charset="0"/>
                <a:cs typeface="Calibri" panose="020F0502020204030204" pitchFamily="34" charset="0"/>
              </a:rPr>
              <a:t>a </a:t>
            </a:r>
            <a:r>
              <a:rPr lang="ro-MD" altLang="en-US" sz="2200" dirty="0">
                <a:latin typeface="Calibri" panose="020F0502020204030204" pitchFamily="34" charset="0"/>
                <a:ea typeface="Calibri" panose="020F0502020204030204" pitchFamily="34" charset="0"/>
                <a:cs typeface="Calibri" panose="020F0502020204030204" pitchFamily="34" charset="0"/>
              </a:rPr>
              <a:t>stiliza porținuni ale elementelor, care sunt selectate de un utilizator</a:t>
            </a:r>
          </a:p>
          <a:p>
            <a:pPr>
              <a:defRPr/>
            </a:pPr>
            <a:r>
              <a:rPr lang="ro-MD" altLang="en-US" sz="2200" dirty="0">
                <a:latin typeface="Calibri" panose="020F0502020204030204" pitchFamily="34" charset="0"/>
                <a:ea typeface="Calibri" panose="020F0502020204030204" pitchFamily="34" charset="0"/>
                <a:cs typeface="Calibri" panose="020F0502020204030204" pitchFamily="34" charset="0"/>
              </a:rPr>
              <a:t>Pot fi aplicate următoarele proprietăți CSS pentru </a:t>
            </a:r>
            <a:r>
              <a:rPr lang="ro-MD" altLang="en-US" sz="2200" b="1" dirty="0">
                <a:latin typeface="Calibri" panose="020F0502020204030204" pitchFamily="34" charset="0"/>
                <a:ea typeface="Calibri" panose="020F0502020204030204" pitchFamily="34" charset="0"/>
                <a:cs typeface="Calibri" panose="020F0502020204030204" pitchFamily="34" charset="0"/>
              </a:rPr>
              <a:t>::selection</a:t>
            </a:r>
            <a:r>
              <a:rPr lang="ro-MD" altLang="en-US" sz="2200" dirty="0">
                <a:latin typeface="Calibri" panose="020F0502020204030204" pitchFamily="34" charset="0"/>
                <a:ea typeface="Calibri" panose="020F0502020204030204" pitchFamily="34" charset="0"/>
                <a:cs typeface="Calibri" panose="020F0502020204030204" pitchFamily="34" charset="0"/>
              </a:rPr>
              <a:t>: </a:t>
            </a:r>
            <a:r>
              <a:rPr kumimoji="0" lang="en-US" altLang="en-US" sz="2200" b="0" i="0" u="none" strike="noStrike" cap="none" normalizeH="0" baseline="0" dirty="0">
                <a:ln>
                  <a:noFill/>
                </a:ln>
                <a:solidFill>
                  <a:srgbClr val="DC143C"/>
                </a:solidFill>
                <a:effectLst/>
                <a:latin typeface="Consolas" panose="020B0609020204030204" pitchFamily="49" charset="0"/>
              </a:rPr>
              <a:t>color</a:t>
            </a:r>
            <a:r>
              <a:rPr kumimoji="0" lang="en-US" altLang="en-US" sz="2200" b="0" i="0" u="none" strike="noStrike" cap="none" normalizeH="0" baseline="0" dirty="0">
                <a:ln>
                  <a:noFill/>
                </a:ln>
                <a:solidFill>
                  <a:srgbClr val="000000"/>
                </a:solidFill>
                <a:effectLst/>
                <a:latin typeface="Verdana" panose="020B0604030504040204" pitchFamily="34" charset="0"/>
              </a:rPr>
              <a:t>,</a:t>
            </a:r>
            <a:r>
              <a:rPr kumimoji="0" lang="ro-RO" altLang="en-US" sz="2200" b="0" i="0" u="none" strike="noStrike" cap="none" normalizeH="0" baseline="0" dirty="0">
                <a:ln>
                  <a:noFill/>
                </a:ln>
                <a:solidFill>
                  <a:srgbClr val="000000"/>
                </a:solidFill>
                <a:effectLst/>
                <a:latin typeface="Verdana" panose="020B0604030504040204" pitchFamily="34" charset="0"/>
              </a:rPr>
              <a:t> </a:t>
            </a:r>
            <a:r>
              <a:rPr kumimoji="0" lang="en-US" altLang="en-US" sz="2200" b="0" i="0" u="none" strike="noStrike" cap="none" normalizeH="0" baseline="0" dirty="0">
                <a:ln>
                  <a:noFill/>
                </a:ln>
                <a:solidFill>
                  <a:srgbClr val="DC143C"/>
                </a:solidFill>
                <a:effectLst/>
                <a:latin typeface="Consolas" panose="020B0609020204030204" pitchFamily="49" charset="0"/>
              </a:rPr>
              <a:t>background</a:t>
            </a:r>
            <a:r>
              <a:rPr kumimoji="0" lang="en-US" altLang="en-US" sz="2200" b="0" i="0" u="none" strike="noStrike" cap="none" normalizeH="0" baseline="0" dirty="0">
                <a:ln>
                  <a:noFill/>
                </a:ln>
                <a:solidFill>
                  <a:srgbClr val="000000"/>
                </a:solidFill>
                <a:effectLst/>
                <a:latin typeface="Verdana" panose="020B0604030504040204" pitchFamily="34" charset="0"/>
              </a:rPr>
              <a:t>,</a:t>
            </a:r>
            <a:r>
              <a:rPr kumimoji="0" lang="ro-RO" altLang="en-US" sz="2200" b="0" i="0" u="none" strike="noStrike" cap="none" normalizeH="0" baseline="0" dirty="0">
                <a:ln>
                  <a:noFill/>
                </a:ln>
                <a:solidFill>
                  <a:srgbClr val="000000"/>
                </a:solidFill>
                <a:effectLst/>
                <a:latin typeface="Verdana" panose="020B0604030504040204" pitchFamily="34" charset="0"/>
              </a:rPr>
              <a:t> </a:t>
            </a:r>
            <a:r>
              <a:rPr kumimoji="0" lang="en-US" altLang="en-US" sz="2200" b="0" i="0" u="none" strike="noStrike" cap="none" normalizeH="0" baseline="0" dirty="0">
                <a:ln>
                  <a:noFill/>
                </a:ln>
                <a:solidFill>
                  <a:srgbClr val="DC143C"/>
                </a:solidFill>
                <a:effectLst/>
                <a:latin typeface="Consolas" panose="020B0609020204030204" pitchFamily="49" charset="0"/>
              </a:rPr>
              <a:t>cursor</a:t>
            </a:r>
            <a:r>
              <a:rPr lang="ro-RO" altLang="en-US" sz="2200" dirty="0">
                <a:solidFill>
                  <a:schemeClr val="tx1"/>
                </a:solidFill>
                <a:latin typeface="Consolas" panose="020B0609020204030204" pitchFamily="49" charset="0"/>
              </a:rPr>
              <a:t> </a:t>
            </a:r>
            <a:r>
              <a:rPr lang="ro-MD" altLang="en-US" sz="2200" dirty="0">
                <a:latin typeface="Calibri" panose="020F0502020204030204" pitchFamily="34" charset="0"/>
                <a:ea typeface="Calibri" panose="020F0502020204030204" pitchFamily="34" charset="0"/>
                <a:cs typeface="Calibri" panose="020F0502020204030204" pitchFamily="34" charset="0"/>
              </a:rPr>
              <a:t>și </a:t>
            </a:r>
            <a:r>
              <a:rPr lang="en-GB" sz="2200" b="0" i="0" dirty="0">
                <a:solidFill>
                  <a:srgbClr val="DC143C"/>
                </a:solidFill>
                <a:effectLst/>
                <a:latin typeface="Consolas" panose="020B0609020204030204" pitchFamily="49" charset="0"/>
              </a:rPr>
              <a:t>outline</a:t>
            </a:r>
            <a:endParaRPr lang="ro-MD" sz="2200" b="0" i="0" dirty="0">
              <a:solidFill>
                <a:srgbClr val="DC143C"/>
              </a:solidFill>
              <a:effectLst/>
              <a:latin typeface="Calibri" panose="020F0502020204030204" pitchFamily="34" charset="0"/>
              <a:ea typeface="Calibri" panose="020F0502020204030204" pitchFamily="34" charset="0"/>
              <a:cs typeface="Calibri" panose="020F0502020204030204" pitchFamily="34" charset="0"/>
            </a:endParaRPr>
          </a:p>
          <a:p>
            <a:pPr>
              <a:defRPr/>
            </a:pPr>
            <a:r>
              <a:rPr lang="ro-MD" altLang="en-US" sz="2200" dirty="0">
                <a:latin typeface="Calibri" panose="020F0502020204030204" pitchFamily="34" charset="0"/>
                <a:ea typeface="Calibri" panose="020F0502020204030204" pitchFamily="34" charset="0"/>
                <a:cs typeface="Calibri" panose="020F0502020204030204" pitchFamily="34" charset="0"/>
              </a:rPr>
              <a:t>Următorul exemplu, în momentul selecției elementelor sau porțiuni din ele – va face contentul/ textul gri-deschis pe un fundal întunecat:</a:t>
            </a:r>
          </a:p>
          <a:p>
            <a:r>
              <a:rPr lang="en-GB" sz="2000" b="0" dirty="0">
                <a:solidFill>
                  <a:srgbClr val="800000"/>
                </a:solidFill>
                <a:effectLst/>
                <a:latin typeface="Consolas" panose="020B0609020204030204" pitchFamily="49" charset="0"/>
              </a:rPr>
              <a:t>::selection</a:t>
            </a:r>
            <a:r>
              <a:rPr lang="en-GB" sz="2000" b="0" dirty="0">
                <a:solidFill>
                  <a:srgbClr val="000000"/>
                </a:solidFill>
                <a:effectLst/>
                <a:latin typeface="Consolas" panose="020B0609020204030204" pitchFamily="49" charset="0"/>
              </a:rPr>
              <a:t>{</a:t>
            </a:r>
          </a:p>
          <a:p>
            <a:r>
              <a:rPr lang="en-GB" sz="2000" b="0" dirty="0">
                <a:solidFill>
                  <a:srgbClr val="000000"/>
                </a:solidFill>
                <a:effectLst/>
                <a:latin typeface="Consolas" panose="020B0609020204030204" pitchFamily="49" charset="0"/>
              </a:rPr>
              <a:t>    </a:t>
            </a:r>
            <a:r>
              <a:rPr lang="en-GB" sz="2000" b="0" dirty="0" err="1">
                <a:solidFill>
                  <a:srgbClr val="E50000"/>
                </a:solidFill>
                <a:effectLst/>
                <a:latin typeface="Consolas" panose="020B0609020204030204" pitchFamily="49" charset="0"/>
              </a:rPr>
              <a:t>color</a:t>
            </a:r>
            <a:r>
              <a:rPr lang="en-GB" sz="2000" b="0" dirty="0">
                <a:solidFill>
                  <a:srgbClr val="000000"/>
                </a:solidFill>
                <a:effectLst/>
                <a:latin typeface="Consolas" panose="020B0609020204030204" pitchFamily="49" charset="0"/>
              </a:rPr>
              <a:t>:</a:t>
            </a:r>
            <a:r>
              <a:rPr lang="en-GB" sz="2000" b="0" dirty="0">
                <a:solidFill>
                  <a:srgbClr val="0451A5"/>
                </a:solidFill>
                <a:effectLst/>
                <a:latin typeface="Consolas" panose="020B0609020204030204" pitchFamily="49" charset="0"/>
              </a:rPr>
              <a:t>#f2f2f2</a:t>
            </a:r>
            <a:r>
              <a:rPr lang="en-GB" sz="2000" b="0" dirty="0">
                <a:solidFill>
                  <a:srgbClr val="000000"/>
                </a:solidFill>
                <a:effectLst/>
                <a:latin typeface="Consolas" panose="020B0609020204030204" pitchFamily="49" charset="0"/>
              </a:rPr>
              <a:t>;</a:t>
            </a:r>
          </a:p>
          <a:p>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background</a:t>
            </a:r>
            <a:r>
              <a:rPr lang="en-GB" sz="2000" b="0" dirty="0">
                <a:solidFill>
                  <a:srgbClr val="000000"/>
                </a:solidFill>
                <a:effectLst/>
                <a:latin typeface="Consolas" panose="020B0609020204030204" pitchFamily="49" charset="0"/>
              </a:rPr>
              <a:t>: </a:t>
            </a:r>
            <a:r>
              <a:rPr lang="en-GB" sz="2000" b="0" dirty="0">
                <a:solidFill>
                  <a:srgbClr val="0451A5"/>
                </a:solidFill>
                <a:effectLst/>
                <a:latin typeface="Consolas" panose="020B0609020204030204" pitchFamily="49" charset="0"/>
              </a:rPr>
              <a:t>#3b4a61</a:t>
            </a:r>
            <a:r>
              <a:rPr lang="en-GB" sz="2000" b="0" dirty="0">
                <a:solidFill>
                  <a:srgbClr val="000000"/>
                </a:solidFill>
                <a:effectLst/>
                <a:latin typeface="Consolas" panose="020B0609020204030204" pitchFamily="49" charset="0"/>
              </a:rPr>
              <a:t>;</a:t>
            </a:r>
          </a:p>
          <a:p>
            <a:r>
              <a:rPr lang="en-GB" sz="2000" b="0" dirty="0">
                <a:solidFill>
                  <a:srgbClr val="000000"/>
                </a:solidFill>
                <a:effectLst/>
                <a:latin typeface="Consolas" panose="020B0609020204030204" pitchFamily="49" charset="0"/>
              </a:rPr>
              <a: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811E4-2FB4-4855-8AE3-ED7979E3593C}"/>
              </a:ext>
            </a:extLst>
          </p:cNvPr>
          <p:cNvSpPr>
            <a:spLocks noGrp="1"/>
          </p:cNvSpPr>
          <p:nvPr>
            <p:ph type="title"/>
          </p:nvPr>
        </p:nvSpPr>
        <p:spPr/>
        <p:txBody>
          <a:bodyPr/>
          <a:lstStyle/>
          <a:p>
            <a:r>
              <a:rPr lang="en-GB" dirty="0" err="1"/>
              <a:t>Rezultat</a:t>
            </a:r>
            <a:r>
              <a:rPr lang="en-GB" dirty="0"/>
              <a:t> </a:t>
            </a:r>
            <a:r>
              <a:rPr lang="en-GB" dirty="0" err="1"/>
              <a:t>selec</a:t>
            </a:r>
            <a:r>
              <a:rPr lang="ro-RO" dirty="0"/>
              <a:t>ție</a:t>
            </a:r>
            <a:endParaRPr lang="en-GB" dirty="0"/>
          </a:p>
        </p:txBody>
      </p:sp>
      <p:pic>
        <p:nvPicPr>
          <p:cNvPr id="5" name="Picture 4">
            <a:extLst>
              <a:ext uri="{FF2B5EF4-FFF2-40B4-BE49-F238E27FC236}">
                <a16:creationId xmlns:a16="http://schemas.microsoft.com/office/drawing/2014/main" id="{65CEBE0E-D52E-472C-8AC9-BC3A830C9B8C}"/>
              </a:ext>
            </a:extLst>
          </p:cNvPr>
          <p:cNvPicPr>
            <a:picLocks noChangeAspect="1"/>
          </p:cNvPicPr>
          <p:nvPr/>
        </p:nvPicPr>
        <p:blipFill>
          <a:blip r:embed="rId2"/>
          <a:stretch>
            <a:fillRect/>
          </a:stretch>
        </p:blipFill>
        <p:spPr>
          <a:xfrm>
            <a:off x="2507226" y="1966684"/>
            <a:ext cx="7942621" cy="4410792"/>
          </a:xfrm>
          <a:prstGeom prst="rect">
            <a:avLst/>
          </a:prstGeom>
        </p:spPr>
      </p:pic>
    </p:spTree>
    <p:extLst>
      <p:ext uri="{BB962C8B-B14F-4D97-AF65-F5344CB8AC3E}">
        <p14:creationId xmlns:p14="http://schemas.microsoft.com/office/powerpoint/2010/main" val="22025557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1493C-DB19-4F53-BFC0-AB6E44BC8B24}"/>
              </a:ext>
            </a:extLst>
          </p:cNvPr>
          <p:cNvSpPr>
            <a:spLocks noGrp="1"/>
          </p:cNvSpPr>
          <p:nvPr>
            <p:ph type="title"/>
          </p:nvPr>
        </p:nvSpPr>
        <p:spPr/>
        <p:txBody>
          <a:bodyPr/>
          <a:lstStyle/>
          <a:p>
            <a:r>
              <a:rPr lang="ro-RO" dirty="0"/>
              <a:t>Mai sunt și alte pseudo-elemente</a:t>
            </a:r>
            <a:endParaRPr lang="en-GB" dirty="0"/>
          </a:p>
        </p:txBody>
      </p:sp>
      <p:sp>
        <p:nvSpPr>
          <p:cNvPr id="3" name="Content Placeholder 2">
            <a:extLst>
              <a:ext uri="{FF2B5EF4-FFF2-40B4-BE49-F238E27FC236}">
                <a16:creationId xmlns:a16="http://schemas.microsoft.com/office/drawing/2014/main" id="{12490B6A-0776-4161-B285-9DDFA7297FEB}"/>
              </a:ext>
            </a:extLst>
          </p:cNvPr>
          <p:cNvSpPr>
            <a:spLocks noGrp="1"/>
          </p:cNvSpPr>
          <p:nvPr>
            <p:ph idx="1"/>
          </p:nvPr>
        </p:nvSpPr>
        <p:spPr>
          <a:xfrm>
            <a:off x="1097280" y="1917290"/>
            <a:ext cx="10058400" cy="4473677"/>
          </a:xfrm>
        </p:spPr>
        <p:txBody>
          <a:bodyPr>
            <a:noAutofit/>
          </a:bodyPr>
          <a:lstStyle/>
          <a:p>
            <a:r>
              <a:rPr lang="en-GB" sz="2200" b="1" dirty="0">
                <a:solidFill>
                  <a:srgbClr val="00B0F0"/>
                </a:solidFill>
                <a:latin typeface="Calibri" panose="020F0502020204030204" pitchFamily="34" charset="0"/>
                <a:ea typeface="Calibri" panose="020F0502020204030204" pitchFamily="34" charset="0"/>
                <a:cs typeface="Calibri" panose="020F0502020204030204" pitchFamily="34" charset="0"/>
              </a:rPr>
              <a:t>::marker </a:t>
            </a:r>
            <a:r>
              <a:rPr lang="ro-RO" sz="2200" dirty="0">
                <a:latin typeface="Calibri" panose="020F0502020204030204" pitchFamily="34" charset="0"/>
                <a:ea typeface="Calibri" panose="020F0502020204030204" pitchFamily="34" charset="0"/>
                <a:cs typeface="Calibri" panose="020F0502020204030204" pitchFamily="34" charset="0"/>
              </a:rPr>
              <a:t>– selecteaza și stilizează marcherii pentru elementele unei liste</a:t>
            </a:r>
            <a:endParaRPr lang="en-GB" sz="2200" dirty="0">
              <a:latin typeface="Calibri" panose="020F0502020204030204" pitchFamily="34" charset="0"/>
              <a:ea typeface="Calibri" panose="020F0502020204030204" pitchFamily="34" charset="0"/>
              <a:cs typeface="Calibri" panose="020F0502020204030204" pitchFamily="34" charset="0"/>
            </a:endParaRPr>
          </a:p>
          <a:p>
            <a:r>
              <a:rPr lang="en-GB" sz="2200" dirty="0" err="1">
                <a:latin typeface="Calibri" panose="020F0502020204030204" pitchFamily="34" charset="0"/>
                <a:ea typeface="Calibri" panose="020F0502020204030204" pitchFamily="34" charset="0"/>
                <a:cs typeface="Calibri" panose="020F0502020204030204" pitchFamily="34" charset="0"/>
              </a:rPr>
              <a:t>Exemplu</a:t>
            </a:r>
            <a:r>
              <a:rPr lang="en-GB" sz="2200" dirty="0">
                <a:latin typeface="Calibri" panose="020F0502020204030204" pitchFamily="34" charset="0"/>
                <a:ea typeface="Calibri" panose="020F0502020204030204" pitchFamily="34" charset="0"/>
                <a:cs typeface="Calibri" panose="020F0502020204030204" pitchFamily="34" charset="0"/>
              </a:rPr>
              <a:t> – </a:t>
            </a:r>
            <a:r>
              <a:rPr lang="en-GB" sz="2200" dirty="0" err="1">
                <a:latin typeface="Calibri" panose="020F0502020204030204" pitchFamily="34" charset="0"/>
                <a:ea typeface="Calibri" panose="020F0502020204030204" pitchFamily="34" charset="0"/>
                <a:cs typeface="Calibri" panose="020F0502020204030204" pitchFamily="34" charset="0"/>
              </a:rPr>
              <a:t>voi</a:t>
            </a:r>
            <a:r>
              <a:rPr lang="en-GB" sz="2200" dirty="0">
                <a:latin typeface="Calibri" panose="020F0502020204030204" pitchFamily="34" charset="0"/>
                <a:ea typeface="Calibri" panose="020F0502020204030204" pitchFamily="34" charset="0"/>
                <a:cs typeface="Calibri" panose="020F0502020204030204" pitchFamily="34" charset="0"/>
              </a:rPr>
              <a:t> </a:t>
            </a:r>
            <a:r>
              <a:rPr lang="en-GB" sz="2200" dirty="0" err="1">
                <a:latin typeface="Calibri" panose="020F0502020204030204" pitchFamily="34" charset="0"/>
                <a:ea typeface="Calibri" panose="020F0502020204030204" pitchFamily="34" charset="0"/>
                <a:cs typeface="Calibri" panose="020F0502020204030204" pitchFamily="34" charset="0"/>
              </a:rPr>
              <a:t>modifica</a:t>
            </a:r>
            <a:r>
              <a:rPr lang="en-GB" sz="2200" dirty="0">
                <a:latin typeface="Calibri" panose="020F0502020204030204" pitchFamily="34" charset="0"/>
                <a:ea typeface="Calibri" panose="020F0502020204030204" pitchFamily="34" charset="0"/>
                <a:cs typeface="Calibri" panose="020F0502020204030204" pitchFamily="34" charset="0"/>
              </a:rPr>
              <a:t> </a:t>
            </a:r>
            <a:r>
              <a:rPr lang="en-GB" sz="2200" dirty="0" err="1">
                <a:latin typeface="Calibri" panose="020F0502020204030204" pitchFamily="34" charset="0"/>
                <a:ea typeface="Calibri" panose="020F0502020204030204" pitchFamily="34" charset="0"/>
                <a:cs typeface="Calibri" panose="020F0502020204030204" pitchFamily="34" charset="0"/>
              </a:rPr>
              <a:t>marcherii</a:t>
            </a:r>
            <a:r>
              <a:rPr lang="en-GB" sz="2200" dirty="0">
                <a:latin typeface="Calibri" panose="020F0502020204030204" pitchFamily="34" charset="0"/>
                <a:ea typeface="Calibri" panose="020F0502020204030204" pitchFamily="34" charset="0"/>
                <a:cs typeface="Calibri" panose="020F0502020204030204" pitchFamily="34" charset="0"/>
              </a:rPr>
              <a:t>/ </a:t>
            </a:r>
            <a:r>
              <a:rPr lang="en-GB" sz="2200" dirty="0" err="1">
                <a:latin typeface="Calibri" panose="020F0502020204030204" pitchFamily="34" charset="0"/>
                <a:ea typeface="Calibri" panose="020F0502020204030204" pitchFamily="34" charset="0"/>
                <a:cs typeface="Calibri" panose="020F0502020204030204" pitchFamily="34" charset="0"/>
              </a:rPr>
              <a:t>numerotarea</a:t>
            </a:r>
            <a:r>
              <a:rPr lang="en-GB" sz="2200" dirty="0">
                <a:latin typeface="Calibri" panose="020F0502020204030204" pitchFamily="34" charset="0"/>
                <a:ea typeface="Calibri" panose="020F0502020204030204" pitchFamily="34" charset="0"/>
                <a:cs typeface="Calibri" panose="020F0502020204030204" pitchFamily="34" charset="0"/>
              </a:rPr>
              <a:t> </a:t>
            </a:r>
            <a:r>
              <a:rPr lang="en-GB" sz="2200" dirty="0" err="1">
                <a:latin typeface="Calibri" panose="020F0502020204030204" pitchFamily="34" charset="0"/>
                <a:ea typeface="Calibri" panose="020F0502020204030204" pitchFamily="34" charset="0"/>
                <a:cs typeface="Calibri" panose="020F0502020204030204" pitchFamily="34" charset="0"/>
              </a:rPr>
              <a:t>listelor</a:t>
            </a:r>
            <a:r>
              <a:rPr lang="en-GB" sz="2200" dirty="0">
                <a:latin typeface="Calibri" panose="020F0502020204030204" pitchFamily="34" charset="0"/>
                <a:ea typeface="Calibri" panose="020F0502020204030204" pitchFamily="34" charset="0"/>
                <a:cs typeface="Calibri" panose="020F0502020204030204" pitchFamily="34" charset="0"/>
              </a:rPr>
              <a:t> din </a:t>
            </a:r>
            <a:r>
              <a:rPr lang="en-GB" sz="2200" dirty="0" err="1">
                <a:latin typeface="Calibri" panose="020F0502020204030204" pitchFamily="34" charset="0"/>
                <a:ea typeface="Calibri" panose="020F0502020204030204" pitchFamily="34" charset="0"/>
                <a:cs typeface="Calibri" panose="020F0502020204030204" pitchFamily="34" charset="0"/>
              </a:rPr>
              <a:t>pagina</a:t>
            </a:r>
            <a:r>
              <a:rPr lang="en-GB" sz="2200" dirty="0">
                <a:latin typeface="Calibri" panose="020F0502020204030204" pitchFamily="34" charset="0"/>
                <a:ea typeface="Calibri" panose="020F0502020204030204" pitchFamily="34" charset="0"/>
                <a:cs typeface="Calibri" panose="020F0502020204030204" pitchFamily="34" charset="0"/>
              </a:rPr>
              <a:t> </a:t>
            </a:r>
            <a:r>
              <a:rPr lang="en-GB" sz="2200" dirty="0" err="1">
                <a:latin typeface="Calibri" panose="020F0502020204030204" pitchFamily="34" charset="0"/>
                <a:ea typeface="Calibri" panose="020F0502020204030204" pitchFamily="34" charset="0"/>
                <a:cs typeface="Calibri" panose="020F0502020204030204" pitchFamily="34" charset="0"/>
              </a:rPr>
              <a:t>mea</a:t>
            </a:r>
            <a:r>
              <a:rPr lang="en-GB" sz="2200" dirty="0">
                <a:latin typeface="Calibri" panose="020F0502020204030204" pitchFamily="34" charset="0"/>
                <a:ea typeface="Calibri" panose="020F0502020204030204" pitchFamily="34" charset="0"/>
                <a:cs typeface="Calibri" panose="020F0502020204030204" pitchFamily="34" charset="0"/>
              </a:rPr>
              <a:t> web, </a:t>
            </a:r>
            <a:r>
              <a:rPr lang="en-GB" sz="2200" dirty="0" err="1">
                <a:latin typeface="Calibri" panose="020F0502020204030204" pitchFamily="34" charset="0"/>
                <a:ea typeface="Calibri" panose="020F0502020204030204" pitchFamily="34" charset="0"/>
                <a:cs typeface="Calibri" panose="020F0502020204030204" pitchFamily="34" charset="0"/>
              </a:rPr>
              <a:t>astfel</a:t>
            </a:r>
            <a:r>
              <a:rPr lang="en-GB" sz="2200" dirty="0">
                <a:latin typeface="Calibri" panose="020F0502020204030204" pitchFamily="34" charset="0"/>
                <a:ea typeface="Calibri" panose="020F0502020204030204" pitchFamily="34" charset="0"/>
                <a:cs typeface="Calibri" panose="020F0502020204030204" pitchFamily="34" charset="0"/>
              </a:rPr>
              <a:t>:</a:t>
            </a:r>
          </a:p>
          <a:p>
            <a:pPr>
              <a:spcBef>
                <a:spcPts val="0"/>
              </a:spcBef>
            </a:pPr>
            <a:r>
              <a:rPr lang="en-GB" sz="1700" b="0" dirty="0">
                <a:solidFill>
                  <a:srgbClr val="800000"/>
                </a:solidFill>
                <a:effectLst/>
                <a:latin typeface="Consolas" panose="020B0609020204030204" pitchFamily="49" charset="0"/>
              </a:rPr>
              <a:t>::marker</a:t>
            </a:r>
            <a:r>
              <a:rPr lang="en-GB" sz="1700" b="0" dirty="0">
                <a:solidFill>
                  <a:srgbClr val="000000"/>
                </a:solidFill>
                <a:effectLst/>
                <a:latin typeface="Consolas" panose="020B0609020204030204" pitchFamily="49" charset="0"/>
              </a:rPr>
              <a:t>{</a:t>
            </a:r>
          </a:p>
          <a:p>
            <a:pPr>
              <a:spcBef>
                <a:spcPts val="0"/>
              </a:spcBef>
            </a:pPr>
            <a:r>
              <a:rPr lang="en-GB" sz="1700" b="0" dirty="0">
                <a:solidFill>
                  <a:srgbClr val="000000"/>
                </a:solidFill>
                <a:effectLst/>
                <a:latin typeface="Consolas" panose="020B0609020204030204" pitchFamily="49" charset="0"/>
              </a:rPr>
              <a:t>    </a:t>
            </a:r>
            <a:r>
              <a:rPr lang="en-GB" sz="1700" b="0" dirty="0">
                <a:solidFill>
                  <a:srgbClr val="E50000"/>
                </a:solidFill>
                <a:effectLst/>
                <a:latin typeface="Consolas" panose="020B0609020204030204" pitchFamily="49" charset="0"/>
              </a:rPr>
              <a:t>font-size</a:t>
            </a:r>
            <a:r>
              <a:rPr lang="en-GB" sz="1700" b="0" dirty="0">
                <a:solidFill>
                  <a:srgbClr val="000000"/>
                </a:solidFill>
                <a:effectLst/>
                <a:latin typeface="Consolas" panose="020B0609020204030204" pitchFamily="49" charset="0"/>
              </a:rPr>
              <a:t>: </a:t>
            </a:r>
            <a:r>
              <a:rPr lang="en-GB" sz="1700" b="0" dirty="0">
                <a:solidFill>
                  <a:srgbClr val="098658"/>
                </a:solidFill>
                <a:effectLst/>
                <a:latin typeface="Consolas" panose="020B0609020204030204" pitchFamily="49" charset="0"/>
              </a:rPr>
              <a:t>1.7em</a:t>
            </a:r>
            <a:r>
              <a:rPr lang="en-GB" sz="1700" b="0" dirty="0">
                <a:solidFill>
                  <a:srgbClr val="000000"/>
                </a:solidFill>
                <a:effectLst/>
                <a:latin typeface="Consolas" panose="020B0609020204030204" pitchFamily="49" charset="0"/>
              </a:rPr>
              <a:t>;</a:t>
            </a:r>
          </a:p>
          <a:p>
            <a:pPr>
              <a:spcBef>
                <a:spcPts val="0"/>
              </a:spcBef>
            </a:pPr>
            <a:r>
              <a:rPr lang="en-GB" sz="1700" b="0" dirty="0">
                <a:solidFill>
                  <a:srgbClr val="000000"/>
                </a:solidFill>
                <a:effectLst/>
                <a:latin typeface="Consolas" panose="020B0609020204030204" pitchFamily="49" charset="0"/>
              </a:rPr>
              <a:t>    </a:t>
            </a:r>
            <a:r>
              <a:rPr lang="en-GB" sz="1700" b="0" dirty="0" err="1">
                <a:solidFill>
                  <a:srgbClr val="E50000"/>
                </a:solidFill>
                <a:effectLst/>
                <a:latin typeface="Consolas" panose="020B0609020204030204" pitchFamily="49" charset="0"/>
              </a:rPr>
              <a:t>color</a:t>
            </a:r>
            <a:r>
              <a:rPr lang="en-GB" sz="1700" b="0" dirty="0">
                <a:solidFill>
                  <a:srgbClr val="000000"/>
                </a:solidFill>
                <a:effectLst/>
                <a:latin typeface="Consolas" panose="020B0609020204030204" pitchFamily="49" charset="0"/>
              </a:rPr>
              <a:t>: </a:t>
            </a:r>
            <a:r>
              <a:rPr lang="en-GB" sz="1700" b="0" dirty="0">
                <a:solidFill>
                  <a:srgbClr val="0451A5"/>
                </a:solidFill>
                <a:effectLst/>
                <a:latin typeface="Consolas" panose="020B0609020204030204" pitchFamily="49" charset="0"/>
              </a:rPr>
              <a:t>#f96d00</a:t>
            </a:r>
            <a:r>
              <a:rPr lang="en-GB" sz="1700" b="0" dirty="0">
                <a:solidFill>
                  <a:srgbClr val="000000"/>
                </a:solidFill>
                <a:effectLst/>
                <a:latin typeface="Consolas" panose="020B0609020204030204" pitchFamily="49" charset="0"/>
              </a:rPr>
              <a:t>;</a:t>
            </a:r>
          </a:p>
          <a:p>
            <a:pPr>
              <a:spcBef>
                <a:spcPts val="0"/>
              </a:spcBef>
            </a:pPr>
            <a:r>
              <a:rPr lang="en-GB" sz="1700" b="0" dirty="0">
                <a:solidFill>
                  <a:srgbClr val="000000"/>
                </a:solidFill>
                <a:effectLst/>
                <a:latin typeface="Consolas" panose="020B0609020204030204" pitchFamily="49" charset="0"/>
              </a:rPr>
              <a:t>}</a:t>
            </a:r>
          </a:p>
          <a:p>
            <a:r>
              <a:rPr lang="en-GB" dirty="0" err="1">
                <a:solidFill>
                  <a:srgbClr val="000000"/>
                </a:solidFill>
                <a:latin typeface="Calibri" panose="020F0502020204030204" pitchFamily="34" charset="0"/>
                <a:ea typeface="Calibri" panose="020F0502020204030204" pitchFamily="34" charset="0"/>
                <a:cs typeface="Calibri" panose="020F0502020204030204" pitchFamily="34" charset="0"/>
              </a:rPr>
              <a:t>Stiluri</a:t>
            </a: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dirty="0" err="1">
                <a:solidFill>
                  <a:srgbClr val="000000"/>
                </a:solidFill>
                <a:latin typeface="Calibri" panose="020F0502020204030204" pitchFamily="34" charset="0"/>
                <a:ea typeface="Calibri" panose="020F0502020204030204" pitchFamily="34" charset="0"/>
                <a:cs typeface="Calibri" panose="020F0502020204030204" pitchFamily="34" charset="0"/>
              </a:rPr>
              <a:t>pentru</a:t>
            </a: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dirty="0" err="1">
                <a:solidFill>
                  <a:srgbClr val="000000"/>
                </a:solidFill>
                <a:latin typeface="Calibri" panose="020F0502020204030204" pitchFamily="34" charset="0"/>
                <a:ea typeface="Calibri" panose="020F0502020204030204" pitchFamily="34" charset="0"/>
                <a:cs typeface="Calibri" panose="020F0502020204030204" pitchFamily="34" charset="0"/>
              </a:rPr>
              <a:t>lista</a:t>
            </a: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a:t>
            </a:r>
          </a:p>
          <a:p>
            <a:pPr>
              <a:spcBef>
                <a:spcPts val="0"/>
              </a:spcBef>
            </a:pPr>
            <a:r>
              <a:rPr lang="en-GB" sz="1700" b="0" dirty="0">
                <a:solidFill>
                  <a:srgbClr val="800000"/>
                </a:solidFill>
                <a:effectLst/>
                <a:latin typeface="Consolas" panose="020B0609020204030204" pitchFamily="49" charset="0"/>
              </a:rPr>
              <a:t>ul</a:t>
            </a:r>
            <a:r>
              <a:rPr lang="en-GB" sz="1700" b="0" dirty="0">
                <a:solidFill>
                  <a:srgbClr val="000000"/>
                </a:solidFill>
                <a:effectLst/>
                <a:latin typeface="Consolas" panose="020B0609020204030204" pitchFamily="49" charset="0"/>
              </a:rPr>
              <a:t>{</a:t>
            </a:r>
          </a:p>
          <a:p>
            <a:pPr>
              <a:spcBef>
                <a:spcPts val="0"/>
              </a:spcBef>
            </a:pPr>
            <a:r>
              <a:rPr lang="en-GB" sz="1700" b="0" dirty="0">
                <a:solidFill>
                  <a:srgbClr val="000000"/>
                </a:solidFill>
                <a:effectLst/>
                <a:latin typeface="Consolas" panose="020B0609020204030204" pitchFamily="49" charset="0"/>
              </a:rPr>
              <a:t>    </a:t>
            </a:r>
            <a:r>
              <a:rPr lang="en-GB" sz="1700" b="0" dirty="0" err="1">
                <a:solidFill>
                  <a:srgbClr val="E50000"/>
                </a:solidFill>
                <a:effectLst/>
                <a:latin typeface="Consolas" panose="020B0609020204030204" pitchFamily="49" charset="0"/>
              </a:rPr>
              <a:t>list-style-type</a:t>
            </a:r>
            <a:r>
              <a:rPr lang="en-GB" sz="1700" b="0" dirty="0" err="1">
                <a:solidFill>
                  <a:srgbClr val="000000"/>
                </a:solidFill>
                <a:effectLst/>
                <a:latin typeface="Consolas" panose="020B0609020204030204" pitchFamily="49" charset="0"/>
              </a:rPr>
              <a:t>:</a:t>
            </a:r>
            <a:r>
              <a:rPr lang="en-GB" sz="1700" b="0" dirty="0" err="1">
                <a:solidFill>
                  <a:srgbClr val="0451A5"/>
                </a:solidFill>
                <a:effectLst/>
                <a:latin typeface="Consolas" panose="020B0609020204030204" pitchFamily="49" charset="0"/>
              </a:rPr>
              <a:t>armenian</a:t>
            </a:r>
            <a:r>
              <a:rPr lang="en-GB" sz="1700" b="0" dirty="0">
                <a:solidFill>
                  <a:srgbClr val="000000"/>
                </a:solidFill>
                <a:effectLst/>
                <a:latin typeface="Consolas" panose="020B0609020204030204" pitchFamily="49" charset="0"/>
              </a:rPr>
              <a:t>;</a:t>
            </a:r>
          </a:p>
          <a:p>
            <a:pPr>
              <a:spcBef>
                <a:spcPts val="0"/>
              </a:spcBef>
            </a:pPr>
            <a:r>
              <a:rPr lang="en-GB" sz="1700" b="0" dirty="0">
                <a:solidFill>
                  <a:srgbClr val="000000"/>
                </a:solidFill>
                <a:effectLst/>
                <a:latin typeface="Consolas" panose="020B0609020204030204" pitchFamily="49" charset="0"/>
              </a:rPr>
              <a:t>    </a:t>
            </a:r>
            <a:r>
              <a:rPr lang="en-GB" sz="1700" b="0" dirty="0" err="1">
                <a:solidFill>
                  <a:srgbClr val="E50000"/>
                </a:solidFill>
                <a:effectLst/>
                <a:latin typeface="Consolas" panose="020B0609020204030204" pitchFamily="49" charset="0"/>
              </a:rPr>
              <a:t>color</a:t>
            </a:r>
            <a:r>
              <a:rPr lang="en-GB" sz="1700" b="0" dirty="0">
                <a:solidFill>
                  <a:srgbClr val="000000"/>
                </a:solidFill>
                <a:effectLst/>
                <a:latin typeface="Consolas" panose="020B0609020204030204" pitchFamily="49" charset="0"/>
              </a:rPr>
              <a:t>: </a:t>
            </a:r>
            <a:r>
              <a:rPr lang="en-GB" sz="1700" b="0" dirty="0">
                <a:solidFill>
                  <a:srgbClr val="0451A5"/>
                </a:solidFill>
                <a:effectLst/>
                <a:latin typeface="Consolas" panose="020B0609020204030204" pitchFamily="49" charset="0"/>
              </a:rPr>
              <a:t>#393e46</a:t>
            </a:r>
            <a:r>
              <a:rPr lang="en-GB" sz="1700" b="0" dirty="0">
                <a:solidFill>
                  <a:srgbClr val="000000"/>
                </a:solidFill>
                <a:effectLst/>
                <a:latin typeface="Consolas" panose="020B0609020204030204" pitchFamily="49" charset="0"/>
              </a:rPr>
              <a:t>;</a:t>
            </a:r>
          </a:p>
          <a:p>
            <a:pPr>
              <a:spcBef>
                <a:spcPts val="0"/>
              </a:spcBef>
            </a:pPr>
            <a:r>
              <a:rPr lang="en-GB" sz="1700" b="0" dirty="0">
                <a:solidFill>
                  <a:srgbClr val="000000"/>
                </a:solidFill>
                <a:effectLst/>
                <a:latin typeface="Consolas" panose="020B0609020204030204" pitchFamily="49" charset="0"/>
              </a:rPr>
              <a:t>    </a:t>
            </a:r>
            <a:r>
              <a:rPr lang="en-GB" sz="1700" b="0" dirty="0">
                <a:solidFill>
                  <a:srgbClr val="E50000"/>
                </a:solidFill>
                <a:effectLst/>
                <a:latin typeface="Consolas" panose="020B0609020204030204" pitchFamily="49" charset="0"/>
              </a:rPr>
              <a:t>line-height</a:t>
            </a:r>
            <a:r>
              <a:rPr lang="en-GB" sz="1700" b="0" dirty="0">
                <a:solidFill>
                  <a:srgbClr val="000000"/>
                </a:solidFill>
                <a:effectLst/>
                <a:latin typeface="Consolas" panose="020B0609020204030204" pitchFamily="49" charset="0"/>
              </a:rPr>
              <a:t>: </a:t>
            </a:r>
            <a:r>
              <a:rPr lang="en-GB" sz="1700" b="0" dirty="0">
                <a:solidFill>
                  <a:srgbClr val="098658"/>
                </a:solidFill>
                <a:effectLst/>
                <a:latin typeface="Consolas" panose="020B0609020204030204" pitchFamily="49" charset="0"/>
              </a:rPr>
              <a:t>1.5</a:t>
            </a:r>
            <a:r>
              <a:rPr lang="en-GB" sz="1700" b="0" dirty="0">
                <a:solidFill>
                  <a:srgbClr val="000000"/>
                </a:solidFill>
                <a:effectLst/>
                <a:latin typeface="Consolas" panose="020B0609020204030204" pitchFamily="49" charset="0"/>
              </a:rPr>
              <a:t>;</a:t>
            </a:r>
          </a:p>
          <a:p>
            <a:pPr>
              <a:spcBef>
                <a:spcPts val="0"/>
              </a:spcBef>
            </a:pPr>
            <a:r>
              <a:rPr lang="en-GB" sz="1700" b="0" dirty="0">
                <a:solidFill>
                  <a:srgbClr val="000000"/>
                </a:solidFill>
                <a:effectLst/>
                <a:latin typeface="Consolas" panose="020B0609020204030204" pitchFamily="49" charset="0"/>
              </a:rPr>
              <a:t>}</a:t>
            </a:r>
            <a:endParaRPr lang="en-GB" sz="1700" b="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en-GB" sz="2200" dirty="0">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DF75944F-F986-4DF9-8E6F-D8CE5E080DA1}"/>
              </a:ext>
            </a:extLst>
          </p:cNvPr>
          <p:cNvPicPr>
            <a:picLocks noChangeAspect="1"/>
          </p:cNvPicPr>
          <p:nvPr/>
        </p:nvPicPr>
        <p:blipFill>
          <a:blip r:embed="rId2"/>
          <a:stretch>
            <a:fillRect/>
          </a:stretch>
        </p:blipFill>
        <p:spPr>
          <a:xfrm>
            <a:off x="7354529" y="3192417"/>
            <a:ext cx="2840056" cy="3047516"/>
          </a:xfrm>
          <a:prstGeom prst="rect">
            <a:avLst/>
          </a:prstGeom>
        </p:spPr>
      </p:pic>
    </p:spTree>
    <p:extLst>
      <p:ext uri="{BB962C8B-B14F-4D97-AF65-F5344CB8AC3E}">
        <p14:creationId xmlns:p14="http://schemas.microsoft.com/office/powerpoint/2010/main" val="6243822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71B23-5C6B-4423-8AA4-998293734666}"/>
              </a:ext>
            </a:extLst>
          </p:cNvPr>
          <p:cNvSpPr>
            <a:spLocks noGrp="1"/>
          </p:cNvSpPr>
          <p:nvPr>
            <p:ph type="title"/>
          </p:nvPr>
        </p:nvSpPr>
        <p:spPr/>
        <p:txBody>
          <a:bodyPr/>
          <a:lstStyle/>
          <a:p>
            <a:r>
              <a:rPr lang="en-GB" dirty="0"/>
              <a:t>Mo</a:t>
            </a:r>
            <a:r>
              <a:rPr lang="ro-RO" dirty="0"/>
              <a:t>ștenirea stilurior</a:t>
            </a:r>
            <a:endParaRPr lang="en-GB" dirty="0"/>
          </a:p>
        </p:txBody>
      </p:sp>
      <p:sp>
        <p:nvSpPr>
          <p:cNvPr id="3" name="Content Placeholder 2">
            <a:extLst>
              <a:ext uri="{FF2B5EF4-FFF2-40B4-BE49-F238E27FC236}">
                <a16:creationId xmlns:a16="http://schemas.microsoft.com/office/drawing/2014/main" id="{2C1C5971-92FD-4DD2-9264-E60A32AA2864}"/>
              </a:ext>
            </a:extLst>
          </p:cNvPr>
          <p:cNvSpPr>
            <a:spLocks noGrp="1"/>
          </p:cNvSpPr>
          <p:nvPr>
            <p:ph idx="1"/>
          </p:nvPr>
        </p:nvSpPr>
        <p:spPr>
          <a:xfrm>
            <a:off x="580104" y="1936955"/>
            <a:ext cx="10953136" cy="4483510"/>
          </a:xfrm>
        </p:spPr>
        <p:txBody>
          <a:bodyPr>
            <a:normAutofit fontScale="47500" lnSpcReduction="20000"/>
          </a:bodyPr>
          <a:lstStyle/>
          <a:p>
            <a:pPr algn="just">
              <a:lnSpc>
                <a:spcPct val="107000"/>
              </a:lnSpc>
              <a:spcAft>
                <a:spcPts val="800"/>
              </a:spcAft>
            </a:pPr>
            <a:r>
              <a:rPr lang="ro-RO" sz="3800" dirty="0">
                <a:effectLst/>
                <a:latin typeface="Calibri" panose="020F0502020204030204" pitchFamily="34" charset="0"/>
                <a:ea typeface="Calibri" panose="020F0502020204030204" pitchFamily="34" charset="0"/>
                <a:cs typeface="Calibri" panose="020F0502020204030204" pitchFamily="34" charset="0"/>
              </a:rPr>
              <a:t>Unele </a:t>
            </a:r>
            <a:r>
              <a:rPr lang="ro-RO" sz="3800" b="1" dirty="0">
                <a:effectLst/>
                <a:latin typeface="Calibri" panose="020F0502020204030204" pitchFamily="34" charset="0"/>
                <a:ea typeface="Calibri" panose="020F0502020204030204" pitchFamily="34" charset="0"/>
                <a:cs typeface="Calibri" panose="020F0502020204030204" pitchFamily="34" charset="0"/>
              </a:rPr>
              <a:t>elemente-urmaș</a:t>
            </a:r>
            <a:r>
              <a:rPr lang="ro-RO" sz="3800" dirty="0">
                <a:effectLst/>
                <a:latin typeface="Calibri" panose="020F0502020204030204" pitchFamily="34" charset="0"/>
                <a:ea typeface="Calibri" panose="020F0502020204030204" pitchFamily="34" charset="0"/>
                <a:cs typeface="Calibri" panose="020F0502020204030204" pitchFamily="34" charset="0"/>
              </a:rPr>
              <a:t> pot moșteni unele valori ale proprietăților de stil definite pentru </a:t>
            </a:r>
            <a:r>
              <a:rPr lang="ro-RO" sz="3800" b="1" dirty="0">
                <a:effectLst/>
                <a:latin typeface="Calibri" panose="020F0502020204030204" pitchFamily="34" charset="0"/>
                <a:ea typeface="Calibri" panose="020F0502020204030204" pitchFamily="34" charset="0"/>
                <a:cs typeface="Calibri" panose="020F0502020204030204" pitchFamily="34" charset="0"/>
              </a:rPr>
              <a:t>elementul</a:t>
            </a:r>
            <a:r>
              <a:rPr lang="ro-RO" sz="3800" dirty="0">
                <a:effectLst/>
                <a:latin typeface="Calibri" panose="020F0502020204030204" pitchFamily="34" charset="0"/>
                <a:ea typeface="Calibri" panose="020F0502020204030204" pitchFamily="34" charset="0"/>
                <a:cs typeface="Calibri" panose="020F0502020204030204" pitchFamily="34" charset="0"/>
              </a:rPr>
              <a:t> lor </a:t>
            </a:r>
            <a:r>
              <a:rPr lang="ro-RO" sz="3800" b="1" dirty="0">
                <a:effectLst/>
                <a:latin typeface="Calibri" panose="020F0502020204030204" pitchFamily="34" charset="0"/>
                <a:ea typeface="Calibri" panose="020F0502020204030204" pitchFamily="34" charset="0"/>
                <a:cs typeface="Calibri" panose="020F0502020204030204" pitchFamily="34" charset="0"/>
              </a:rPr>
              <a:t>părinte</a:t>
            </a:r>
            <a:endParaRPr lang="en-GB" sz="3800" b="1" dirty="0">
              <a:effectLst/>
              <a:latin typeface="Calibri" panose="020F0502020204030204" pitchFamily="34" charset="0"/>
              <a:ea typeface="Calibri" panose="020F0502020204030204" pitchFamily="34" charset="0"/>
              <a:cs typeface="Calibri" panose="020F0502020204030204" pitchFamily="34" charset="0"/>
            </a:endParaRPr>
          </a:p>
          <a:p>
            <a:r>
              <a:rPr lang="ro-RO" sz="3800" dirty="0">
                <a:effectLst/>
                <a:latin typeface="Calibri" panose="020F0502020204030204" pitchFamily="34" charset="0"/>
                <a:ea typeface="Calibri" panose="020F0502020204030204" pitchFamily="34" charset="0"/>
                <a:cs typeface="Calibri" panose="020F0502020204030204" pitchFamily="34" charset="0"/>
              </a:rPr>
              <a:t>!!!Orice document HTML poate fi prezentat structural sub formă arborescentă, ceea ce presupune că orice element, în afară de cel „rădăcină” – HTML, are doar un singur </a:t>
            </a:r>
            <a:r>
              <a:rPr lang="ro-RO" sz="3800" b="1" dirty="0">
                <a:effectLst/>
                <a:latin typeface="Calibri" panose="020F0502020204030204" pitchFamily="34" charset="0"/>
                <a:ea typeface="Calibri" panose="020F0502020204030204" pitchFamily="34" charset="0"/>
                <a:cs typeface="Calibri" panose="020F0502020204030204" pitchFamily="34" charset="0"/>
              </a:rPr>
              <a:t>element-părinte</a:t>
            </a:r>
            <a:r>
              <a:rPr lang="ro-RO" sz="3800" dirty="0">
                <a:effectLst/>
                <a:latin typeface="Calibri" panose="020F0502020204030204" pitchFamily="34" charset="0"/>
                <a:ea typeface="Calibri" panose="020F0502020204030204" pitchFamily="34" charset="0"/>
                <a:cs typeface="Calibri" panose="020F0502020204030204" pitchFamily="34" charset="0"/>
              </a:rPr>
              <a:t>. Părintele este acel element în interiorul căruia sunt plasate alte elemente HTML</a:t>
            </a:r>
          </a:p>
          <a:p>
            <a:r>
              <a:rPr lang="ro-RO" sz="3200" dirty="0">
                <a:latin typeface="Calibri" panose="020F0502020204030204" pitchFamily="34" charset="0"/>
                <a:ea typeface="Calibri" panose="020F0502020204030204" pitchFamily="34" charset="0"/>
                <a:cs typeface="Calibri" panose="020F0502020204030204" pitchFamily="34" charset="0"/>
              </a:rPr>
              <a:t>Pentru:</a:t>
            </a:r>
          </a:p>
          <a:p>
            <a:pPr>
              <a:spcBef>
                <a:spcPts val="0"/>
              </a:spcBef>
            </a:pPr>
            <a:r>
              <a:rPr lang="en-GB" sz="1600" b="0" dirty="0">
                <a:solidFill>
                  <a:srgbClr val="800000"/>
                </a:solidFill>
                <a:effectLst/>
                <a:latin typeface="Consolas" panose="020B0609020204030204" pitchFamily="49" charset="0"/>
              </a:rPr>
              <a:t>&lt;body&gt;</a:t>
            </a:r>
            <a:endParaRPr lang="ro-RO" sz="1800" dirty="0">
              <a:latin typeface="Calibri" panose="020F0502020204030204" pitchFamily="34" charset="0"/>
              <a:ea typeface="Calibri" panose="020F0502020204030204" pitchFamily="34"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&lt;h2&gt;</a:t>
            </a:r>
            <a:r>
              <a:rPr lang="en-GB" b="0" dirty="0" err="1">
                <a:solidFill>
                  <a:srgbClr val="000000"/>
                </a:solidFill>
                <a:effectLst/>
                <a:latin typeface="Consolas" panose="020B0609020204030204" pitchFamily="49" charset="0"/>
              </a:rPr>
              <a:t>Ceai</a:t>
            </a:r>
            <a:r>
              <a:rPr lang="en-GB" b="0" dirty="0">
                <a:solidFill>
                  <a:srgbClr val="000000"/>
                </a:solidFill>
                <a:effectLst/>
                <a:latin typeface="Consolas" panose="020B0609020204030204" pitchFamily="49" charset="0"/>
              </a:rPr>
              <a:t> din </a:t>
            </a:r>
            <a:r>
              <a:rPr lang="en-GB" b="0" dirty="0" err="1">
                <a:solidFill>
                  <a:srgbClr val="000000"/>
                </a:solidFill>
                <a:effectLst/>
                <a:latin typeface="Consolas" panose="020B0609020204030204" pitchFamily="49" charset="0"/>
              </a:rPr>
              <a:t>frunze</a:t>
            </a:r>
            <a:r>
              <a:rPr lang="en-GB" b="0" dirty="0">
                <a:solidFill>
                  <a:srgbClr val="000000"/>
                </a:solidFill>
                <a:effectLst/>
                <a:latin typeface="Consolas" panose="020B0609020204030204" pitchFamily="49" charset="0"/>
              </a:rPr>
              <a:t> de </a:t>
            </a:r>
            <a:r>
              <a:rPr lang="en-GB" b="0" dirty="0" err="1">
                <a:solidFill>
                  <a:srgbClr val="000000"/>
                </a:solidFill>
                <a:effectLst/>
                <a:latin typeface="Consolas" panose="020B0609020204030204" pitchFamily="49" charset="0"/>
              </a:rPr>
              <a:t>mentă</a:t>
            </a:r>
            <a:r>
              <a:rPr lang="en-GB" b="0" dirty="0">
                <a:solidFill>
                  <a:srgbClr val="000000"/>
                </a:solidFill>
                <a:effectLst/>
                <a:latin typeface="Consolas" panose="020B0609020204030204" pitchFamily="49" charset="0"/>
              </a:rPr>
              <a:t> cu </a:t>
            </a:r>
            <a:r>
              <a:rPr lang="en-GB" b="0" dirty="0" err="1">
                <a:solidFill>
                  <a:srgbClr val="000000"/>
                </a:solidFill>
                <a:effectLst/>
                <a:latin typeface="Consolas" panose="020B0609020204030204" pitchFamily="49" charset="0"/>
              </a:rPr>
              <a:t>salvie</a:t>
            </a:r>
            <a:r>
              <a:rPr lang="en-GB" b="0" dirty="0">
                <a:solidFill>
                  <a:srgbClr val="800000"/>
                </a:solidFill>
                <a:effectLst/>
                <a:latin typeface="Consolas" panose="020B0609020204030204" pitchFamily="49" charset="0"/>
              </a:rPr>
              <a:t>&lt;/h2&gt;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a:t>
            </a:r>
            <a:r>
              <a:rPr lang="en-GB" b="0" dirty="0" err="1">
                <a:solidFill>
                  <a:srgbClr val="800000"/>
                </a:solidFill>
                <a:effectLst/>
                <a:latin typeface="Consolas" panose="020B0609020204030204" pitchFamily="49" charset="0"/>
              </a:rPr>
              <a:t>img</a:t>
            </a:r>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src</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"../images/tea.jpg"</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alt</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"Imagine </a:t>
            </a:r>
            <a:r>
              <a:rPr lang="en-GB" b="0" dirty="0" err="1">
                <a:solidFill>
                  <a:srgbClr val="0000FF"/>
                </a:solidFill>
                <a:effectLst/>
                <a:latin typeface="Consolas" panose="020B0609020204030204" pitchFamily="49" charset="0"/>
              </a:rPr>
              <a:t>ceai</a:t>
            </a:r>
            <a:r>
              <a:rPr lang="en-GB" b="0" dirty="0">
                <a:solidFill>
                  <a:srgbClr val="0000FF"/>
                </a:solidFill>
                <a:effectLst/>
                <a:latin typeface="Consolas" panose="020B0609020204030204" pitchFamily="49" charset="0"/>
              </a:rPr>
              <a:t>"</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id</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"photo"</a:t>
            </a: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&lt;p</a:t>
            </a:r>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class</a:t>
            </a:r>
            <a:r>
              <a:rPr lang="en-GB" b="0" dirty="0">
                <a:solidFill>
                  <a:srgbClr val="000000"/>
                </a:solidFill>
                <a:effectLst/>
                <a:latin typeface="Consolas" panose="020B0609020204030204" pitchFamily="49" charset="0"/>
              </a:rPr>
              <a:t>=</a:t>
            </a:r>
            <a:r>
              <a:rPr lang="en-GB" b="0" dirty="0">
                <a:solidFill>
                  <a:srgbClr val="0000FF"/>
                </a:solidFill>
                <a:effectLst/>
                <a:latin typeface="Consolas" panose="020B0609020204030204" pitchFamily="49" charset="0"/>
              </a:rPr>
              <a:t>"</a:t>
            </a:r>
            <a:r>
              <a:rPr lang="en-GB" b="0" dirty="0" err="1">
                <a:solidFill>
                  <a:srgbClr val="0000FF"/>
                </a:solidFill>
                <a:effectLst/>
                <a:latin typeface="Consolas" panose="020B0609020204030204" pitchFamily="49" charset="0"/>
              </a:rPr>
              <a:t>head_ol</a:t>
            </a:r>
            <a:r>
              <a:rPr lang="en-GB" b="0" dirty="0">
                <a:solidFill>
                  <a:srgbClr val="0000FF"/>
                </a:solidFill>
                <a:effectLst/>
                <a:latin typeface="Consolas" panose="020B0609020204030204" pitchFamily="49" charset="0"/>
              </a:rPr>
              <a:t>"</a:t>
            </a:r>
            <a:r>
              <a:rPr lang="en-GB" b="0" dirty="0">
                <a:solidFill>
                  <a:srgbClr val="800000"/>
                </a:solidFill>
                <a:effectLst/>
                <a:latin typeface="Consolas" panose="020B0609020204030204" pitchFamily="49" charset="0"/>
              </a:rPr>
              <a:t>&gt;</a:t>
            </a:r>
            <a:r>
              <a:rPr lang="en-GB" b="0" dirty="0" err="1">
                <a:solidFill>
                  <a:srgbClr val="000000"/>
                </a:solidFill>
                <a:effectLst/>
                <a:latin typeface="Consolas" panose="020B0609020204030204" pitchFamily="49" charset="0"/>
              </a:rPr>
              <a:t>Ingrediente</a:t>
            </a:r>
            <a:r>
              <a:rPr lang="en-GB" b="0" dirty="0">
                <a:solidFill>
                  <a:srgbClr val="000000"/>
                </a:solidFill>
                <a:effectLst/>
                <a:latin typeface="Consolas" panose="020B0609020204030204" pitchFamily="49" charset="0"/>
              </a:rPr>
              <a:t>:</a:t>
            </a:r>
            <a:r>
              <a:rPr lang="en-GB" b="0" dirty="0">
                <a:solidFill>
                  <a:srgbClr val="800000"/>
                </a:solidFill>
                <a:effectLst/>
                <a:latin typeface="Consolas" panose="020B0609020204030204" pitchFamily="49" charset="0"/>
              </a:rPr>
              <a:t>&lt;/p&gt;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&lt;ul&gt;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&lt;li&gt;</a:t>
            </a:r>
            <a:r>
              <a:rPr lang="en-GB" b="0" dirty="0" err="1">
                <a:solidFill>
                  <a:srgbClr val="000000"/>
                </a:solidFill>
                <a:effectLst/>
                <a:latin typeface="Consolas" panose="020B0609020204030204" pitchFamily="49" charset="0"/>
              </a:rPr>
              <a:t>frunze</a:t>
            </a:r>
            <a:r>
              <a:rPr lang="en-GB" b="0" dirty="0">
                <a:solidFill>
                  <a:srgbClr val="000000"/>
                </a:solidFill>
                <a:effectLst/>
                <a:latin typeface="Consolas" panose="020B0609020204030204" pitchFamily="49" charset="0"/>
              </a:rPr>
              <a:t> de </a:t>
            </a:r>
            <a:r>
              <a:rPr lang="en-GB" b="0" dirty="0" err="1">
                <a:solidFill>
                  <a:srgbClr val="000000"/>
                </a:solidFill>
                <a:effectLst/>
                <a:latin typeface="Consolas" panose="020B0609020204030204" pitchFamily="49" charset="0"/>
              </a:rPr>
              <a:t>salvie</a:t>
            </a:r>
            <a:r>
              <a:rPr lang="en-GB" b="0" dirty="0">
                <a:solidFill>
                  <a:srgbClr val="800000"/>
                </a:solidFill>
                <a:effectLst/>
                <a:latin typeface="Consolas" panose="020B0609020204030204" pitchFamily="49" charset="0"/>
              </a:rPr>
              <a:t>&lt;/li&gt;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&lt;li&gt;</a:t>
            </a:r>
            <a:r>
              <a:rPr lang="en-GB" b="0" dirty="0" err="1">
                <a:solidFill>
                  <a:srgbClr val="000000"/>
                </a:solidFill>
                <a:effectLst/>
                <a:latin typeface="Consolas" panose="020B0609020204030204" pitchFamily="49" charset="0"/>
              </a:rPr>
              <a:t>frunze</a:t>
            </a:r>
            <a:r>
              <a:rPr lang="en-GB" b="0" dirty="0">
                <a:solidFill>
                  <a:srgbClr val="000000"/>
                </a:solidFill>
                <a:effectLst/>
                <a:latin typeface="Consolas" panose="020B0609020204030204" pitchFamily="49" charset="0"/>
              </a:rPr>
              <a:t> de menta</a:t>
            </a:r>
            <a:r>
              <a:rPr lang="en-GB" b="0" dirty="0">
                <a:solidFill>
                  <a:srgbClr val="800000"/>
                </a:solidFill>
                <a:effectLst/>
                <a:latin typeface="Consolas" panose="020B0609020204030204" pitchFamily="49" charset="0"/>
              </a:rPr>
              <a:t>&lt;/li&gt;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ro-RO" b="0" dirty="0">
                <a:solidFill>
                  <a:srgbClr val="000000"/>
                </a:solidFill>
                <a:effectLst/>
                <a:latin typeface="Consolas" panose="020B0609020204030204" pitchFamily="49" charset="0"/>
              </a:rPr>
              <a:t> </a:t>
            </a: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&lt;li&gt;</a:t>
            </a:r>
            <a:r>
              <a:rPr lang="en-GB" b="0" dirty="0">
                <a:solidFill>
                  <a:srgbClr val="000000"/>
                </a:solidFill>
                <a:effectLst/>
                <a:latin typeface="Consolas" panose="020B0609020204030204" pitchFamily="49" charset="0"/>
              </a:rPr>
              <a:t>o </a:t>
            </a:r>
            <a:r>
              <a:rPr lang="en-GB" b="0" dirty="0" err="1">
                <a:solidFill>
                  <a:srgbClr val="000000"/>
                </a:solidFill>
                <a:effectLst/>
                <a:latin typeface="Consolas" panose="020B0609020204030204" pitchFamily="49" charset="0"/>
              </a:rPr>
              <a:t>felie</a:t>
            </a:r>
            <a:r>
              <a:rPr lang="en-GB" b="0" dirty="0">
                <a:solidFill>
                  <a:srgbClr val="000000"/>
                </a:solidFill>
                <a:effectLst/>
                <a:latin typeface="Consolas" panose="020B0609020204030204" pitchFamily="49" charset="0"/>
              </a:rPr>
              <a:t> de </a:t>
            </a:r>
            <a:r>
              <a:rPr lang="en-GB" b="0" dirty="0" err="1">
                <a:solidFill>
                  <a:srgbClr val="000000"/>
                </a:solidFill>
                <a:effectLst/>
                <a:latin typeface="Consolas" panose="020B0609020204030204" pitchFamily="49" charset="0"/>
              </a:rPr>
              <a:t>lămâie</a:t>
            </a:r>
            <a:r>
              <a:rPr lang="en-GB" b="0" dirty="0">
                <a:solidFill>
                  <a:srgbClr val="800000"/>
                </a:solidFill>
                <a:effectLst/>
                <a:latin typeface="Consolas" panose="020B0609020204030204" pitchFamily="49" charset="0"/>
              </a:rPr>
              <a:t>&lt;/li&gt;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&lt;li&gt;</a:t>
            </a:r>
            <a:r>
              <a:rPr lang="en-GB" b="0" dirty="0" err="1">
                <a:solidFill>
                  <a:srgbClr val="000000"/>
                </a:solidFill>
                <a:effectLst/>
                <a:latin typeface="Consolas" panose="020B0609020204030204" pitchFamily="49" charset="0"/>
              </a:rPr>
              <a:t>apa</a:t>
            </a:r>
            <a:r>
              <a:rPr lang="en-GB" b="0" dirty="0">
                <a:solidFill>
                  <a:srgbClr val="800000"/>
                </a:solidFill>
                <a:effectLst/>
                <a:latin typeface="Consolas" panose="020B0609020204030204" pitchFamily="49" charset="0"/>
              </a:rPr>
              <a:t>&lt;/li&gt;</a:t>
            </a:r>
            <a:endParaRPr lang="en-GB" b="0" dirty="0">
              <a:solidFill>
                <a:srgbClr val="000000"/>
              </a:solidFill>
              <a:effectLst/>
              <a:latin typeface="Consolas" panose="020B0609020204030204" pitchFamily="49" charset="0"/>
            </a:endParaRPr>
          </a:p>
          <a:p>
            <a:pPr>
              <a:spcBef>
                <a:spcPts val="0"/>
              </a:spcBef>
            </a:pPr>
            <a:r>
              <a:rPr lang="en-GB" b="0" dirty="0">
                <a:solidFill>
                  <a:srgbClr val="000000"/>
                </a:solidFill>
                <a:effectLst/>
                <a:latin typeface="Consolas" panose="020B0609020204030204" pitchFamily="49" charset="0"/>
              </a:rPr>
              <a:t>   </a:t>
            </a:r>
            <a:r>
              <a:rPr lang="ro-RO" b="0" dirty="0">
                <a:solidFill>
                  <a:srgbClr val="000000"/>
                </a:solidFill>
                <a:effectLst/>
                <a:latin typeface="Consolas" panose="020B0609020204030204" pitchFamily="49" charset="0"/>
              </a:rPr>
              <a:t> </a:t>
            </a:r>
            <a:r>
              <a:rPr lang="en-GB" b="0" dirty="0">
                <a:solidFill>
                  <a:srgbClr val="800000"/>
                </a:solidFill>
                <a:effectLst/>
                <a:latin typeface="Consolas" panose="020B0609020204030204" pitchFamily="49" charset="0"/>
              </a:rPr>
              <a:t>&lt;/ul&gt;</a:t>
            </a:r>
            <a:endParaRPr lang="ro-RO" b="0" dirty="0">
              <a:solidFill>
                <a:srgbClr val="800000"/>
              </a:solidFill>
              <a:effectLst/>
              <a:latin typeface="Consolas" panose="020B0609020204030204" pitchFamily="49" charset="0"/>
            </a:endParaRPr>
          </a:p>
          <a:p>
            <a:pPr>
              <a:spcBef>
                <a:spcPts val="0"/>
              </a:spcBef>
            </a:pPr>
            <a:r>
              <a:rPr lang="en-GB" b="0" dirty="0">
                <a:solidFill>
                  <a:srgbClr val="800000"/>
                </a:solidFill>
                <a:effectLst/>
                <a:latin typeface="Consolas" panose="020B0609020204030204" pitchFamily="49" charset="0"/>
              </a:rPr>
              <a:t>&lt;</a:t>
            </a:r>
            <a:r>
              <a:rPr lang="ro-RO" b="0" dirty="0">
                <a:solidFill>
                  <a:srgbClr val="800000"/>
                </a:solidFill>
                <a:effectLst/>
                <a:latin typeface="Consolas" panose="020B0609020204030204" pitchFamily="49" charset="0"/>
              </a:rPr>
              <a:t>/</a:t>
            </a:r>
            <a:r>
              <a:rPr lang="en-GB" b="0" dirty="0">
                <a:solidFill>
                  <a:srgbClr val="800000"/>
                </a:solidFill>
                <a:effectLst/>
                <a:latin typeface="Consolas" panose="020B0609020204030204" pitchFamily="49" charset="0"/>
              </a:rPr>
              <a:t>body&gt;</a:t>
            </a:r>
            <a:endParaRPr lang="en-GB" b="0" dirty="0">
              <a:solidFill>
                <a:srgbClr val="000000"/>
              </a:solidFill>
              <a:effectLst/>
              <a:latin typeface="Consolas" panose="020B0609020204030204" pitchFamily="49" charset="0"/>
            </a:endParaRPr>
          </a:p>
          <a:p>
            <a:pPr marL="0" indent="0">
              <a:buNone/>
            </a:pPr>
            <a:r>
              <a:rPr lang="ro-RO" sz="3800" dirty="0">
                <a:latin typeface="Calibri" panose="020F0502020204030204" pitchFamily="34" charset="0"/>
                <a:ea typeface="Calibri" panose="020F0502020204030204" pitchFamily="34" charset="0"/>
                <a:cs typeface="Calibri" panose="020F0502020204030204" pitchFamily="34" charset="0"/>
              </a:rPr>
              <a:t>BODY este părinte pentru UL, iar UL este părinte pentru LI – se observă că și UL și LI – au moștenit de la BODY culoarea de fundal? Dar cum procedăm dacă dorim să o schimbăm pentru un anumit element-urmaș? Se redefinește stilul </a:t>
            </a:r>
            <a:r>
              <a:rPr lang="ro-RO" sz="3800" dirty="0">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endParaRPr lang="en-GB" sz="3800" dirty="0">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3CBC5EF0-D84B-481F-90BB-53D960C56864}"/>
              </a:ext>
            </a:extLst>
          </p:cNvPr>
          <p:cNvPicPr>
            <a:picLocks noChangeAspect="1"/>
          </p:cNvPicPr>
          <p:nvPr/>
        </p:nvPicPr>
        <p:blipFill>
          <a:blip r:embed="rId2"/>
          <a:stretch>
            <a:fillRect/>
          </a:stretch>
        </p:blipFill>
        <p:spPr>
          <a:xfrm>
            <a:off x="7527199" y="3114367"/>
            <a:ext cx="2010091" cy="2346709"/>
          </a:xfrm>
          <a:prstGeom prst="rect">
            <a:avLst/>
          </a:prstGeom>
        </p:spPr>
      </p:pic>
    </p:spTree>
    <p:extLst>
      <p:ext uri="{BB962C8B-B14F-4D97-AF65-F5344CB8AC3E}">
        <p14:creationId xmlns:p14="http://schemas.microsoft.com/office/powerpoint/2010/main" val="29155682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39996-12AB-4AE3-9C1C-33774EC572C1}"/>
              </a:ext>
            </a:extLst>
          </p:cNvPr>
          <p:cNvSpPr>
            <a:spLocks noGrp="1"/>
          </p:cNvSpPr>
          <p:nvPr>
            <p:ph type="title"/>
          </p:nvPr>
        </p:nvSpPr>
        <p:spPr/>
        <p:txBody>
          <a:bodyPr/>
          <a:lstStyle/>
          <a:p>
            <a:r>
              <a:rPr lang="ro-RO" dirty="0"/>
              <a:t>Schimbăm fundalul pentru listă</a:t>
            </a:r>
            <a:endParaRPr lang="en-GB" dirty="0"/>
          </a:p>
        </p:txBody>
      </p:sp>
      <p:sp>
        <p:nvSpPr>
          <p:cNvPr id="3" name="Content Placeholder 2">
            <a:extLst>
              <a:ext uri="{FF2B5EF4-FFF2-40B4-BE49-F238E27FC236}">
                <a16:creationId xmlns:a16="http://schemas.microsoft.com/office/drawing/2014/main" id="{9885D3D8-3824-4D98-8C59-840B74199BFB}"/>
              </a:ext>
            </a:extLst>
          </p:cNvPr>
          <p:cNvSpPr>
            <a:spLocks noGrp="1"/>
          </p:cNvSpPr>
          <p:nvPr>
            <p:ph idx="1"/>
          </p:nvPr>
        </p:nvSpPr>
        <p:spPr>
          <a:xfrm>
            <a:off x="875071" y="1877961"/>
            <a:ext cx="6754761" cy="4385187"/>
          </a:xfrm>
        </p:spPr>
        <p:txBody>
          <a:bodyPr>
            <a:normAutofit fontScale="92500" lnSpcReduction="10000"/>
          </a:bodyPr>
          <a:lstStyle/>
          <a:p>
            <a:r>
              <a:rPr lang="ro-RO" sz="2200" dirty="0">
                <a:latin typeface="Calibri" panose="020F0502020204030204" pitchFamily="34" charset="0"/>
                <a:ea typeface="Calibri" panose="020F0502020204030204" pitchFamily="34" charset="0"/>
                <a:cs typeface="Calibri" panose="020F0502020204030204" pitchFamily="34" charset="0"/>
              </a:rPr>
              <a:t>De exemplu vreau ca lista să aibă culoarea de fundal întunecată și culoarea textului de culoare deschisă – vom specifica aceasta în stiluri, redefinindu-le pentru listă</a:t>
            </a:r>
          </a:p>
          <a:p>
            <a:r>
              <a:rPr lang="en-GB" b="0" dirty="0">
                <a:solidFill>
                  <a:srgbClr val="800000"/>
                </a:solidFill>
                <a:effectLst/>
                <a:latin typeface="Consolas" panose="020B0609020204030204" pitchFamily="49" charset="0"/>
              </a:rPr>
              <a:t>ul</a:t>
            </a:r>
            <a:r>
              <a:rPr lang="en-GB" b="0" dirty="0">
                <a:solidFill>
                  <a:srgbClr val="000000"/>
                </a:solidFill>
                <a:effectLst/>
                <a:latin typeface="Consolas" panose="020B0609020204030204" pitchFamily="49" charset="0"/>
              </a:rPr>
              <a:t>{</a:t>
            </a:r>
          </a:p>
          <a:p>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list-style-type</a:t>
            </a:r>
            <a:r>
              <a:rPr lang="en-GB" b="0" dirty="0" err="1">
                <a:solidFill>
                  <a:srgbClr val="000000"/>
                </a:solidFill>
                <a:effectLst/>
                <a:latin typeface="Consolas" panose="020B0609020204030204" pitchFamily="49" charset="0"/>
              </a:rPr>
              <a:t>:</a:t>
            </a:r>
            <a:r>
              <a:rPr lang="en-GB" b="0" dirty="0" err="1">
                <a:solidFill>
                  <a:srgbClr val="0451A5"/>
                </a:solidFill>
                <a:effectLst/>
                <a:latin typeface="Consolas" panose="020B0609020204030204" pitchFamily="49" charset="0"/>
              </a:rPr>
              <a:t>armenian</a:t>
            </a:r>
            <a:r>
              <a:rPr lang="en-GB" b="0" dirty="0">
                <a:solidFill>
                  <a:srgbClr val="000000"/>
                </a:solidFill>
                <a:effectLst/>
                <a:latin typeface="Consolas" panose="020B0609020204030204" pitchFamily="49" charset="0"/>
              </a:rPr>
              <a:t>;</a:t>
            </a:r>
          </a:p>
          <a:p>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background-</a:t>
            </a:r>
            <a:r>
              <a:rPr lang="en-GB" b="0" dirty="0" err="1">
                <a:solidFill>
                  <a:srgbClr val="E50000"/>
                </a:solidFill>
                <a:effectLst/>
                <a:latin typeface="Consolas" panose="020B0609020204030204" pitchFamily="49" charset="0"/>
              </a:rPr>
              <a:t>color</a:t>
            </a:r>
            <a:r>
              <a:rPr lang="en-GB" b="0" dirty="0">
                <a:solidFill>
                  <a:srgbClr val="000000"/>
                </a:solidFill>
                <a:effectLst/>
                <a:latin typeface="Consolas" panose="020B0609020204030204" pitchFamily="49" charset="0"/>
              </a:rPr>
              <a:t>: </a:t>
            </a:r>
            <a:r>
              <a:rPr lang="en-GB" b="0" dirty="0">
                <a:solidFill>
                  <a:srgbClr val="0451A5"/>
                </a:solidFill>
                <a:effectLst/>
                <a:latin typeface="Consolas" panose="020B0609020204030204" pitchFamily="49" charset="0"/>
              </a:rPr>
              <a:t>#393e46</a:t>
            </a:r>
            <a:r>
              <a:rPr lang="en-GB" b="0" dirty="0">
                <a:solidFill>
                  <a:srgbClr val="000000"/>
                </a:solidFill>
                <a:effectLst/>
                <a:latin typeface="Consolas" panose="020B0609020204030204" pitchFamily="49" charset="0"/>
              </a:rPr>
              <a:t>;</a:t>
            </a:r>
          </a:p>
          <a:p>
            <a:r>
              <a:rPr lang="en-GB" b="0" dirty="0">
                <a:solidFill>
                  <a:srgbClr val="000000"/>
                </a:solidFill>
                <a:effectLst/>
                <a:latin typeface="Consolas" panose="020B0609020204030204" pitchFamily="49" charset="0"/>
              </a:rPr>
              <a:t>    </a:t>
            </a:r>
            <a:r>
              <a:rPr lang="en-GB" b="0" dirty="0" err="1">
                <a:solidFill>
                  <a:srgbClr val="E50000"/>
                </a:solidFill>
                <a:effectLst/>
                <a:latin typeface="Consolas" panose="020B0609020204030204" pitchFamily="49" charset="0"/>
              </a:rPr>
              <a:t>color</a:t>
            </a:r>
            <a:r>
              <a:rPr lang="en-GB" b="0" dirty="0">
                <a:solidFill>
                  <a:srgbClr val="000000"/>
                </a:solidFill>
                <a:effectLst/>
                <a:latin typeface="Consolas" panose="020B0609020204030204" pitchFamily="49" charset="0"/>
              </a:rPr>
              <a:t>: </a:t>
            </a:r>
            <a:r>
              <a:rPr lang="en-GB" b="0" dirty="0">
                <a:solidFill>
                  <a:srgbClr val="0451A5"/>
                </a:solidFill>
                <a:effectLst/>
                <a:latin typeface="Consolas" panose="020B0609020204030204" pitchFamily="49" charset="0"/>
              </a:rPr>
              <a:t>#f2f2f2</a:t>
            </a:r>
            <a:r>
              <a:rPr lang="en-GB" b="0" dirty="0">
                <a:solidFill>
                  <a:srgbClr val="000000"/>
                </a:solidFill>
                <a:effectLst/>
                <a:latin typeface="Consolas" panose="020B0609020204030204" pitchFamily="49" charset="0"/>
              </a:rPr>
              <a:t>;</a:t>
            </a:r>
          </a:p>
          <a:p>
            <a:r>
              <a:rPr lang="en-GB" b="0" dirty="0">
                <a:solidFill>
                  <a:srgbClr val="000000"/>
                </a:solidFill>
                <a:effectLst/>
                <a:latin typeface="Consolas" panose="020B0609020204030204" pitchFamily="49" charset="0"/>
              </a:rPr>
              <a:t>    </a:t>
            </a:r>
            <a:r>
              <a:rPr lang="en-GB" b="0" dirty="0">
                <a:solidFill>
                  <a:srgbClr val="E50000"/>
                </a:solidFill>
                <a:effectLst/>
                <a:latin typeface="Consolas" panose="020B0609020204030204" pitchFamily="49" charset="0"/>
              </a:rPr>
              <a:t>line-height</a:t>
            </a:r>
            <a:r>
              <a:rPr lang="en-GB" b="0" dirty="0">
                <a:solidFill>
                  <a:srgbClr val="000000"/>
                </a:solidFill>
                <a:effectLst/>
                <a:latin typeface="Consolas" panose="020B0609020204030204" pitchFamily="49" charset="0"/>
              </a:rPr>
              <a:t>: </a:t>
            </a:r>
            <a:r>
              <a:rPr lang="en-GB" b="0" dirty="0">
                <a:solidFill>
                  <a:srgbClr val="098658"/>
                </a:solidFill>
                <a:effectLst/>
                <a:latin typeface="Consolas" panose="020B0609020204030204" pitchFamily="49" charset="0"/>
              </a:rPr>
              <a:t>1.5</a:t>
            </a:r>
            <a:r>
              <a:rPr lang="en-GB" b="0" dirty="0">
                <a:solidFill>
                  <a:srgbClr val="000000"/>
                </a:solidFill>
                <a:effectLst/>
                <a:latin typeface="Consolas" panose="020B0609020204030204" pitchFamily="49" charset="0"/>
              </a:rPr>
              <a:t>;</a:t>
            </a:r>
          </a:p>
          <a:p>
            <a:r>
              <a:rPr lang="en-GB" b="0" dirty="0">
                <a:solidFill>
                  <a:srgbClr val="000000"/>
                </a:solidFill>
                <a:effectLst/>
                <a:latin typeface="Consolas" panose="020B0609020204030204" pitchFamily="49" charset="0"/>
              </a:rPr>
              <a:t>}</a:t>
            </a:r>
            <a:endParaRPr lang="ro-RO" dirty="0">
              <a:latin typeface="Calibri" panose="020F0502020204030204" pitchFamily="34" charset="0"/>
              <a:ea typeface="Calibri" panose="020F0502020204030204" pitchFamily="34" charset="0"/>
              <a:cs typeface="Calibri" panose="020F0502020204030204" pitchFamily="34" charset="0"/>
            </a:endParaRPr>
          </a:p>
          <a:p>
            <a:r>
              <a:rPr lang="ro-RO" sz="2200" dirty="0">
                <a:latin typeface="Calibri" panose="020F0502020204030204" pitchFamily="34" charset="0"/>
                <a:ea typeface="Calibri" panose="020F0502020204030204" pitchFamily="34" charset="0"/>
                <a:cs typeface="Calibri" panose="020F0502020204030204" pitchFamily="34" charset="0"/>
              </a:rPr>
              <a:t>Observăm cum a fost schimbată prezentarea elementului</a:t>
            </a:r>
            <a:endParaRPr lang="en-GB" sz="2200" dirty="0">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282739AB-7654-422F-9B64-3D0FB806B769}"/>
              </a:ext>
            </a:extLst>
          </p:cNvPr>
          <p:cNvPicPr>
            <a:picLocks noChangeAspect="1"/>
          </p:cNvPicPr>
          <p:nvPr/>
        </p:nvPicPr>
        <p:blipFill>
          <a:blip r:embed="rId2"/>
          <a:stretch>
            <a:fillRect/>
          </a:stretch>
        </p:blipFill>
        <p:spPr>
          <a:xfrm>
            <a:off x="7797117" y="2108201"/>
            <a:ext cx="3685966" cy="3899721"/>
          </a:xfrm>
          <a:prstGeom prst="rect">
            <a:avLst/>
          </a:prstGeom>
        </p:spPr>
      </p:pic>
    </p:spTree>
    <p:extLst>
      <p:ext uri="{BB962C8B-B14F-4D97-AF65-F5344CB8AC3E}">
        <p14:creationId xmlns:p14="http://schemas.microsoft.com/office/powerpoint/2010/main" val="11626342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D1FFF-8747-4E75-B450-ACE42DB6A986}"/>
              </a:ext>
            </a:extLst>
          </p:cNvPr>
          <p:cNvSpPr>
            <a:spLocks noGrp="1"/>
          </p:cNvSpPr>
          <p:nvPr>
            <p:ph type="title"/>
          </p:nvPr>
        </p:nvSpPr>
        <p:spPr/>
        <p:txBody>
          <a:bodyPr/>
          <a:lstStyle/>
          <a:p>
            <a:r>
              <a:rPr lang="ro-RO" dirty="0"/>
              <a:t>Cum se folosesc selectorii de context?</a:t>
            </a:r>
            <a:endParaRPr lang="en-GB" dirty="0"/>
          </a:p>
        </p:txBody>
      </p:sp>
      <p:sp>
        <p:nvSpPr>
          <p:cNvPr id="3" name="Content Placeholder 2">
            <a:extLst>
              <a:ext uri="{FF2B5EF4-FFF2-40B4-BE49-F238E27FC236}">
                <a16:creationId xmlns:a16="http://schemas.microsoft.com/office/drawing/2014/main" id="{E99CEF80-955C-498D-A1A3-818D985E3D8A}"/>
              </a:ext>
            </a:extLst>
          </p:cNvPr>
          <p:cNvSpPr>
            <a:spLocks noGrp="1"/>
          </p:cNvSpPr>
          <p:nvPr>
            <p:ph idx="1"/>
          </p:nvPr>
        </p:nvSpPr>
        <p:spPr>
          <a:xfrm>
            <a:off x="825910" y="1917290"/>
            <a:ext cx="7482348" cy="4419753"/>
          </a:xfrm>
        </p:spPr>
        <p:txBody>
          <a:bodyPr>
            <a:normAutofit/>
          </a:bodyPr>
          <a:lstStyle/>
          <a:p>
            <a:r>
              <a:rPr lang="ro-RO" sz="2200" dirty="0">
                <a:latin typeface="Calibri" panose="020F0502020204030204" pitchFamily="34" charset="0"/>
                <a:ea typeface="Calibri" panose="020F0502020204030204" pitchFamily="34" charset="0"/>
                <a:cs typeface="Calibri" panose="020F0502020204030204" pitchFamily="34" charset="0"/>
              </a:rPr>
              <a:t>Fie că am o listă ordonată și una neordonată, și vreau să schimb culoarea (dimensiunea)  elementelor (LI) doar pentru lista marcată. Cum voi proceda? </a:t>
            </a:r>
          </a:p>
          <a:p>
            <a:r>
              <a:rPr lang="ro-RO" sz="2200" dirty="0">
                <a:latin typeface="Calibri" panose="020F0502020204030204" pitchFamily="34" charset="0"/>
                <a:ea typeface="Calibri" panose="020F0502020204030204" pitchFamily="34" charset="0"/>
                <a:cs typeface="Calibri" panose="020F0502020204030204" pitchFamily="34" charset="0"/>
              </a:rPr>
              <a:t>Voi utiliza selectori de context, astfel: </a:t>
            </a:r>
            <a:endParaRPr lang="en-GB" sz="2200" dirty="0">
              <a:latin typeface="Calibri" panose="020F0502020204030204" pitchFamily="34" charset="0"/>
              <a:ea typeface="Calibri" panose="020F0502020204030204" pitchFamily="34" charset="0"/>
              <a:cs typeface="Calibri" panose="020F0502020204030204" pitchFamily="34" charset="0"/>
            </a:endParaRPr>
          </a:p>
          <a:p>
            <a:r>
              <a:rPr lang="en-GB" sz="2000" b="0" dirty="0">
                <a:solidFill>
                  <a:srgbClr val="800000"/>
                </a:solidFill>
                <a:effectLst/>
                <a:latin typeface="Consolas" panose="020B0609020204030204" pitchFamily="49" charset="0"/>
              </a:rPr>
              <a:t>ul</a:t>
            </a:r>
            <a:r>
              <a:rPr lang="en-GB" sz="2000" b="0" dirty="0">
                <a:solidFill>
                  <a:srgbClr val="000000"/>
                </a:solidFill>
                <a:effectLst/>
                <a:latin typeface="Consolas" panose="020B0609020204030204" pitchFamily="49" charset="0"/>
              </a:rPr>
              <a:t> </a:t>
            </a:r>
            <a:r>
              <a:rPr lang="en-GB" sz="2000" b="0" dirty="0">
                <a:solidFill>
                  <a:srgbClr val="800000"/>
                </a:solidFill>
                <a:effectLst/>
                <a:latin typeface="Consolas" panose="020B0609020204030204" pitchFamily="49" charset="0"/>
              </a:rPr>
              <a:t>li</a:t>
            </a:r>
            <a:r>
              <a:rPr lang="en-GB" sz="2000" b="0" dirty="0">
                <a:solidFill>
                  <a:srgbClr val="000000"/>
                </a:solidFill>
                <a:effectLst/>
                <a:latin typeface="Consolas" panose="020B0609020204030204" pitchFamily="49" charset="0"/>
              </a:rPr>
              <a:t>{</a:t>
            </a:r>
          </a:p>
          <a:p>
            <a:r>
              <a:rPr lang="en-GB" sz="2000" b="0" dirty="0">
                <a:solidFill>
                  <a:srgbClr val="000000"/>
                </a:solidFill>
                <a:effectLst/>
                <a:latin typeface="Consolas" panose="020B0609020204030204" pitchFamily="49" charset="0"/>
              </a:rPr>
              <a:t>    </a:t>
            </a:r>
            <a:r>
              <a:rPr lang="en-GB" sz="2000" b="0" dirty="0">
                <a:solidFill>
                  <a:srgbClr val="E50000"/>
                </a:solidFill>
                <a:effectLst/>
                <a:latin typeface="Consolas" panose="020B0609020204030204" pitchFamily="49" charset="0"/>
              </a:rPr>
              <a:t>font-size</a:t>
            </a:r>
            <a:r>
              <a:rPr lang="en-GB" sz="2000" b="0" dirty="0">
                <a:solidFill>
                  <a:srgbClr val="000000"/>
                </a:solidFill>
                <a:effectLst/>
                <a:latin typeface="Consolas" panose="020B0609020204030204" pitchFamily="49" charset="0"/>
              </a:rPr>
              <a:t>: </a:t>
            </a:r>
            <a:r>
              <a:rPr lang="en-GB" sz="2000" b="0" dirty="0">
                <a:solidFill>
                  <a:srgbClr val="098658"/>
                </a:solidFill>
                <a:effectLst/>
                <a:latin typeface="Consolas" panose="020B0609020204030204" pitchFamily="49" charset="0"/>
              </a:rPr>
              <a:t>1.5em</a:t>
            </a:r>
            <a:r>
              <a:rPr lang="en-GB" sz="2000" b="0" dirty="0">
                <a:solidFill>
                  <a:srgbClr val="000000"/>
                </a:solidFill>
                <a:effectLst/>
                <a:latin typeface="Consolas" panose="020B0609020204030204" pitchFamily="49" charset="0"/>
              </a:rPr>
              <a:t>;</a:t>
            </a:r>
          </a:p>
          <a:p>
            <a:r>
              <a:rPr lang="en-GB" sz="2000" b="0" dirty="0">
                <a:solidFill>
                  <a:srgbClr val="000000"/>
                </a:solidFill>
                <a:effectLst/>
                <a:latin typeface="Consolas" panose="020B0609020204030204" pitchFamily="49" charset="0"/>
              </a:rPr>
              <a:t>}</a:t>
            </a:r>
          </a:p>
          <a:p>
            <a:r>
              <a:rPr lang="en-GB" dirty="0" err="1">
                <a:solidFill>
                  <a:srgbClr val="000000"/>
                </a:solidFill>
                <a:latin typeface="Calibri" panose="020F0502020204030204" pitchFamily="34" charset="0"/>
                <a:ea typeface="Calibri" panose="020F0502020204030204" pitchFamily="34" charset="0"/>
                <a:cs typeface="Calibri" panose="020F0502020204030204" pitchFamily="34" charset="0"/>
              </a:rPr>
              <a:t>Celelalte</a:t>
            </a: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dirty="0" err="1">
                <a:solidFill>
                  <a:srgbClr val="000000"/>
                </a:solidFill>
                <a:latin typeface="Calibri" panose="020F0502020204030204" pitchFamily="34" charset="0"/>
                <a:ea typeface="Calibri" panose="020F0502020204030204" pitchFamily="34" charset="0"/>
                <a:cs typeface="Calibri" panose="020F0502020204030204" pitchFamily="34" charset="0"/>
              </a:rPr>
              <a:t>elemente</a:t>
            </a: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 ale </a:t>
            </a:r>
            <a:r>
              <a:rPr lang="en-GB" dirty="0" err="1">
                <a:solidFill>
                  <a:srgbClr val="000000"/>
                </a:solidFill>
                <a:latin typeface="Calibri" panose="020F0502020204030204" pitchFamily="34" charset="0"/>
                <a:ea typeface="Calibri" panose="020F0502020204030204" pitchFamily="34" charset="0"/>
                <a:cs typeface="Calibri" panose="020F0502020204030204" pitchFamily="34" charset="0"/>
              </a:rPr>
              <a:t>listei</a:t>
            </a: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dirty="0" err="1">
                <a:solidFill>
                  <a:srgbClr val="000000"/>
                </a:solidFill>
                <a:latin typeface="Calibri" panose="020F0502020204030204" pitchFamily="34" charset="0"/>
                <a:ea typeface="Calibri" panose="020F0502020204030204" pitchFamily="34" charset="0"/>
                <a:cs typeface="Calibri" panose="020F0502020204030204" pitchFamily="34" charset="0"/>
              </a:rPr>
              <a:t>ordonate</a:t>
            </a: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dirty="0" err="1">
                <a:solidFill>
                  <a:srgbClr val="000000"/>
                </a:solidFill>
                <a:latin typeface="Calibri" panose="020F0502020204030204" pitchFamily="34" charset="0"/>
                <a:ea typeface="Calibri" panose="020F0502020204030204" pitchFamily="34" charset="0"/>
                <a:cs typeface="Calibri" panose="020F0502020204030204" pitchFamily="34" charset="0"/>
              </a:rPr>
              <a:t>vor</a:t>
            </a:r>
            <a:r>
              <a:rPr lang="en-GB"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dirty="0" err="1">
                <a:solidFill>
                  <a:srgbClr val="000000"/>
                </a:solidFill>
                <a:latin typeface="Calibri" panose="020F0502020204030204" pitchFamily="34" charset="0"/>
                <a:ea typeface="Calibri" panose="020F0502020204030204" pitchFamily="34" charset="0"/>
                <a:cs typeface="Calibri" panose="020F0502020204030204" pitchFamily="34" charset="0"/>
              </a:rPr>
              <a:t>mo</a:t>
            </a:r>
            <a:r>
              <a:rPr lang="ro-RO" dirty="0">
                <a:solidFill>
                  <a:srgbClr val="000000"/>
                </a:solidFill>
                <a:latin typeface="Calibri" panose="020F0502020204030204" pitchFamily="34" charset="0"/>
                <a:ea typeface="Calibri" panose="020F0502020204030204" pitchFamily="34" charset="0"/>
                <a:cs typeface="Calibri" panose="020F0502020204030204" pitchFamily="34" charset="0"/>
              </a:rPr>
              <a:t>șteni dimensiunea fontului definită în BODY </a:t>
            </a:r>
            <a:r>
              <a:rPr lang="ro-RO" dirty="0">
                <a:solidFill>
                  <a:srgbClr val="000000"/>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endParaRPr lang="en-GB" sz="2000" b="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89071195-3C4E-4092-87C9-AD4DBC695EDB}"/>
              </a:ext>
            </a:extLst>
          </p:cNvPr>
          <p:cNvPicPr>
            <a:picLocks noChangeAspect="1"/>
          </p:cNvPicPr>
          <p:nvPr/>
        </p:nvPicPr>
        <p:blipFill>
          <a:blip r:embed="rId2"/>
          <a:stretch>
            <a:fillRect/>
          </a:stretch>
        </p:blipFill>
        <p:spPr>
          <a:xfrm>
            <a:off x="8475720" y="1981047"/>
            <a:ext cx="2779751" cy="4419753"/>
          </a:xfrm>
          <a:prstGeom prst="rect">
            <a:avLst/>
          </a:prstGeom>
        </p:spPr>
      </p:pic>
    </p:spTree>
    <p:extLst>
      <p:ext uri="{BB962C8B-B14F-4D97-AF65-F5344CB8AC3E}">
        <p14:creationId xmlns:p14="http://schemas.microsoft.com/office/powerpoint/2010/main" val="35280334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8307C-0597-47DA-9FF5-4AE49B12F380}"/>
              </a:ext>
            </a:extLst>
          </p:cNvPr>
          <p:cNvSpPr>
            <a:spLocks noGrp="1"/>
          </p:cNvSpPr>
          <p:nvPr>
            <p:ph type="title"/>
          </p:nvPr>
        </p:nvSpPr>
        <p:spPr/>
        <p:txBody>
          <a:bodyPr/>
          <a:lstStyle/>
          <a:p>
            <a:r>
              <a:rPr lang="ro-RO" dirty="0"/>
              <a:t>Concluzii</a:t>
            </a:r>
            <a:endParaRPr lang="en-GB" dirty="0"/>
          </a:p>
        </p:txBody>
      </p:sp>
      <p:sp>
        <p:nvSpPr>
          <p:cNvPr id="3" name="Content Placeholder 2">
            <a:extLst>
              <a:ext uri="{FF2B5EF4-FFF2-40B4-BE49-F238E27FC236}">
                <a16:creationId xmlns:a16="http://schemas.microsoft.com/office/drawing/2014/main" id="{6B942BB1-A0DE-4E5B-88E2-04750CF42717}"/>
              </a:ext>
            </a:extLst>
          </p:cNvPr>
          <p:cNvSpPr>
            <a:spLocks noGrp="1"/>
          </p:cNvSpPr>
          <p:nvPr>
            <p:ph idx="1"/>
          </p:nvPr>
        </p:nvSpPr>
        <p:spPr>
          <a:xfrm>
            <a:off x="422787" y="1946394"/>
            <a:ext cx="11405419" cy="4378011"/>
          </a:xfrm>
        </p:spPr>
        <p:txBody>
          <a:bodyPr>
            <a:noAutofit/>
          </a:bodyPr>
          <a:lstStyle/>
          <a:p>
            <a:pPr>
              <a:lnSpc>
                <a:spcPct val="100000"/>
              </a:lnSpc>
              <a:spcBef>
                <a:spcPts val="600"/>
              </a:spcBef>
            </a:pPr>
            <a:r>
              <a:rPr lang="ro-RO" sz="1900" dirty="0">
                <a:latin typeface="Calibri" panose="020F0502020204030204" pitchFamily="34" charset="0"/>
                <a:ea typeface="Calibri" panose="020F0502020204030204" pitchFamily="34" charset="0"/>
                <a:cs typeface="Calibri" panose="020F0502020204030204" pitchFamily="34" charset="0"/>
              </a:rPr>
              <a:t>O pagină web este formată din antet (header), contentul de bază și footer</a:t>
            </a:r>
          </a:p>
          <a:p>
            <a:pPr>
              <a:lnSpc>
                <a:spcPct val="100000"/>
              </a:lnSpc>
              <a:spcBef>
                <a:spcPts val="600"/>
              </a:spcBef>
            </a:pPr>
            <a:r>
              <a:rPr lang="ro-RO" sz="1900" dirty="0">
                <a:latin typeface="Calibri" panose="020F0502020204030204" pitchFamily="34" charset="0"/>
                <a:ea typeface="Calibri" panose="020F0502020204030204" pitchFamily="34" charset="0"/>
                <a:cs typeface="Calibri" panose="020F0502020204030204" pitchFamily="34" charset="0"/>
              </a:rPr>
              <a:t>Headerul și footerul – trebuie să fie realizate în același stil și mai trebuie să fie </a:t>
            </a:r>
            <a:endParaRPr lang="en-GB" sz="1900"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600"/>
              </a:spcBef>
            </a:pPr>
            <a:r>
              <a:rPr lang="ro-RO" sz="1900" dirty="0">
                <a:latin typeface="Calibri" panose="020F0502020204030204" pitchFamily="34" charset="0"/>
                <a:ea typeface="Calibri" panose="020F0502020204030204" pitchFamily="34" charset="0"/>
                <a:cs typeface="Calibri" panose="020F0502020204030204" pitchFamily="34" charset="0"/>
              </a:rPr>
              <a:t>prezente pe toate paginile web, atunci când site-ul este format din mai multe pagini web</a:t>
            </a:r>
          </a:p>
          <a:p>
            <a:pPr>
              <a:lnSpc>
                <a:spcPct val="100000"/>
              </a:lnSpc>
              <a:spcBef>
                <a:spcPts val="600"/>
              </a:spcBef>
            </a:pPr>
            <a:r>
              <a:rPr lang="ro-RO" sz="1900" dirty="0">
                <a:latin typeface="Calibri" panose="020F0502020204030204" pitchFamily="34" charset="0"/>
                <a:ea typeface="Calibri" panose="020F0502020204030204" pitchFamily="34" charset="0"/>
                <a:cs typeface="Calibri" panose="020F0502020204030204" pitchFamily="34" charset="0"/>
              </a:rPr>
              <a:t>Contentul paginii depinde de site și de pagina din site. Conținutul este amplasat între header și footer, și poate avea și mai multe părți componente la necesitate</a:t>
            </a:r>
          </a:p>
          <a:p>
            <a:pPr>
              <a:lnSpc>
                <a:spcPct val="100000"/>
              </a:lnSpc>
              <a:spcBef>
                <a:spcPts val="600"/>
              </a:spcBef>
            </a:pPr>
            <a:r>
              <a:rPr lang="ro-RO" sz="1900" dirty="0">
                <a:latin typeface="Calibri" panose="020F0502020204030204" pitchFamily="34" charset="0"/>
                <a:ea typeface="Calibri" panose="020F0502020204030204" pitchFamily="34" charset="0"/>
                <a:cs typeface="Calibri" panose="020F0502020204030204" pitchFamily="34" charset="0"/>
              </a:rPr>
              <a:t>În conținutul paginii se pot include texte, imagini, referințe, video etc.</a:t>
            </a:r>
            <a:r>
              <a:rPr lang="en-GB" sz="1900" dirty="0">
                <a:latin typeface="Calibri" panose="020F0502020204030204" pitchFamily="34" charset="0"/>
                <a:ea typeface="Calibri" panose="020F0502020204030204" pitchFamily="34" charset="0"/>
                <a:cs typeface="Calibri" panose="020F0502020204030204" pitchFamily="34" charset="0"/>
              </a:rPr>
              <a:t> </a:t>
            </a:r>
            <a:r>
              <a:rPr lang="ro-RO" sz="1900" dirty="0">
                <a:latin typeface="Calibri" panose="020F0502020204030204" pitchFamily="34" charset="0"/>
                <a:ea typeface="Calibri" panose="020F0502020204030204" pitchFamily="34" charset="0"/>
                <a:cs typeface="Calibri" panose="020F0502020204030204" pitchFamily="34" charset="0"/>
              </a:rPr>
              <a:t>Imaginile în paginilie web adaugă culoare, și ele sunt </a:t>
            </a:r>
          </a:p>
          <a:p>
            <a:pPr>
              <a:lnSpc>
                <a:spcPct val="100000"/>
              </a:lnSpc>
              <a:spcBef>
                <a:spcPts val="600"/>
              </a:spcBef>
            </a:pPr>
            <a:r>
              <a:rPr lang="ro-RO" sz="1900" dirty="0">
                <a:latin typeface="Calibri" panose="020F0502020204030204" pitchFamily="34" charset="0"/>
                <a:ea typeface="Calibri" panose="020F0502020204030204" pitchFamily="34" charset="0"/>
                <a:cs typeface="Calibri" panose="020F0502020204030204" pitchFamily="34" charset="0"/>
              </a:rPr>
              <a:t>frecvent folosite. Dar ele trebuie și corect stilizate</a:t>
            </a:r>
          </a:p>
          <a:p>
            <a:pPr>
              <a:lnSpc>
                <a:spcPct val="100000"/>
              </a:lnSpc>
              <a:spcBef>
                <a:spcPts val="600"/>
              </a:spcBef>
            </a:pPr>
            <a:r>
              <a:rPr lang="ro-RO" sz="1900" dirty="0">
                <a:latin typeface="Calibri" panose="020F0502020204030204" pitchFamily="34" charset="0"/>
                <a:ea typeface="Calibri" panose="020F0502020204030204" pitchFamily="34" charset="0"/>
                <a:cs typeface="Calibri" panose="020F0502020204030204" pitchFamily="34" charset="0"/>
              </a:rPr>
              <a:t>Referințele tot sunt prezente în toate site-urile. Ele tot este bine să fie stilizate. Pot fi stilizate stări ale referințelor: referințe nevizitate, referințe vizitate, referințe active și starea când cursorul se află de-asupra referinței, pentru a atrage atenția utilizatorului</a:t>
            </a:r>
          </a:p>
          <a:p>
            <a:pPr>
              <a:lnSpc>
                <a:spcPct val="100000"/>
              </a:lnSpc>
              <a:spcBef>
                <a:spcPts val="600"/>
              </a:spcBef>
            </a:pPr>
            <a:r>
              <a:rPr lang="ro-RO" sz="1900" dirty="0">
                <a:latin typeface="Calibri" panose="020F0502020204030204" pitchFamily="34" charset="0"/>
                <a:ea typeface="Calibri" panose="020F0502020204030204" pitchFamily="34" charset="0"/>
                <a:cs typeface="Calibri" panose="020F0502020204030204" pitchFamily="34" charset="0"/>
              </a:rPr>
              <a:t>În header și footer, ca regulă se includ: logoul, referințe la paginile sau componentele site-ului, iconițe-referințe</a:t>
            </a:r>
            <a:endParaRPr lang="en-GB" sz="1900" dirty="0">
              <a:latin typeface="Calibri" panose="020F0502020204030204" pitchFamily="34" charset="0"/>
              <a:ea typeface="Calibri" panose="020F0502020204030204" pitchFamily="34" charset="0"/>
              <a:cs typeface="Calibri" panose="020F0502020204030204" pitchFamily="34" charset="0"/>
            </a:endParaRPr>
          </a:p>
        </p:txBody>
      </p:sp>
      <p:pic>
        <p:nvPicPr>
          <p:cNvPr id="4" name="Picture 2" descr="Bangladeshi Conclusion Sticker By Gif for iOS &amp; Android | GIPHY">
            <a:extLst>
              <a:ext uri="{FF2B5EF4-FFF2-40B4-BE49-F238E27FC236}">
                <a16:creationId xmlns:a16="http://schemas.microsoft.com/office/drawing/2014/main" id="{B69B9C3B-D2FF-43F4-B0DF-42EAFAC717B1}"/>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071193" y="77568"/>
            <a:ext cx="3757013" cy="3757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3362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64DE5-A5B1-431E-918D-B940E5977083}"/>
              </a:ext>
            </a:extLst>
          </p:cNvPr>
          <p:cNvSpPr>
            <a:spLocks noGrp="1"/>
          </p:cNvSpPr>
          <p:nvPr>
            <p:ph type="title"/>
          </p:nvPr>
        </p:nvSpPr>
        <p:spPr/>
        <p:txBody>
          <a:bodyPr/>
          <a:lstStyle/>
          <a:p>
            <a:r>
              <a:rPr lang="ro-RO" dirty="0"/>
              <a:t>Să ne amintim...</a:t>
            </a:r>
            <a:endParaRPr lang="en-GB" dirty="0"/>
          </a:p>
        </p:txBody>
      </p:sp>
      <p:sp>
        <p:nvSpPr>
          <p:cNvPr id="3" name="Content Placeholder 2">
            <a:extLst>
              <a:ext uri="{FF2B5EF4-FFF2-40B4-BE49-F238E27FC236}">
                <a16:creationId xmlns:a16="http://schemas.microsoft.com/office/drawing/2014/main" id="{99944AAA-6430-454A-8945-54A2541BA339}"/>
              </a:ext>
            </a:extLst>
          </p:cNvPr>
          <p:cNvSpPr>
            <a:spLocks noGrp="1"/>
          </p:cNvSpPr>
          <p:nvPr>
            <p:ph idx="1"/>
          </p:nvPr>
        </p:nvSpPr>
        <p:spPr>
          <a:xfrm>
            <a:off x="776747" y="2182761"/>
            <a:ext cx="10540181" cy="4100052"/>
          </a:xfrm>
        </p:spPr>
        <p:txBody>
          <a:bodyPr>
            <a:normAutofit/>
          </a:bodyPr>
          <a:lstStyle/>
          <a:p>
            <a:r>
              <a:rPr lang="ro-RO" sz="2100" dirty="0">
                <a:latin typeface="Calibri" panose="020F0502020204030204" pitchFamily="34" charset="0"/>
                <a:ea typeface="Calibri" panose="020F0502020204030204" pitchFamily="34" charset="0"/>
                <a:cs typeface="Calibri" panose="020F0502020204030204" pitchFamily="34" charset="0"/>
              </a:rPr>
              <a:t>Care este elementul utilizat pentru inserarea imaginilor în paginile web?</a:t>
            </a:r>
          </a:p>
          <a:p>
            <a:r>
              <a:rPr lang="ro-RO" sz="2100" dirty="0">
                <a:latin typeface="Calibri" panose="020F0502020204030204" pitchFamily="34" charset="0"/>
                <a:ea typeface="Calibri" panose="020F0502020204030204" pitchFamily="34" charset="0"/>
                <a:cs typeface="Calibri" panose="020F0502020204030204" pitchFamily="34" charset="0"/>
              </a:rPr>
              <a:t>Care sunt atributele obligatorii ale elementului de inserare a imaginilor?</a:t>
            </a:r>
          </a:p>
          <a:p>
            <a:r>
              <a:rPr lang="ro-RO" sz="2100" dirty="0">
                <a:latin typeface="Calibri" panose="020F0502020204030204" pitchFamily="34" charset="0"/>
                <a:ea typeface="Calibri" panose="020F0502020204030204" pitchFamily="34" charset="0"/>
                <a:cs typeface="Calibri" panose="020F0502020204030204" pitchFamily="34" charset="0"/>
              </a:rPr>
              <a:t>Care este elementul cu ajutorul căruia se inserează referințe într-o pagină web?</a:t>
            </a:r>
          </a:p>
          <a:p>
            <a:r>
              <a:rPr lang="ro-RO" sz="2100" dirty="0">
                <a:latin typeface="Calibri" panose="020F0502020204030204" pitchFamily="34" charset="0"/>
                <a:ea typeface="Calibri" panose="020F0502020204030204" pitchFamily="34" charset="0"/>
                <a:cs typeface="Calibri" panose="020F0502020204030204" pitchFamily="34" charset="0"/>
              </a:rPr>
              <a:t>De câte tipuri pot fi referințele?</a:t>
            </a:r>
          </a:p>
          <a:p>
            <a:r>
              <a:rPr lang="ro-RO" sz="2100" dirty="0">
                <a:latin typeface="Calibri" panose="020F0502020204030204" pitchFamily="34" charset="0"/>
                <a:ea typeface="Calibri" panose="020F0502020204030204" pitchFamily="34" charset="0"/>
                <a:cs typeface="Calibri" panose="020F0502020204030204" pitchFamily="34" charset="0"/>
              </a:rPr>
              <a:t>Ce presupune noțiunea de ”imagine-referință”?</a:t>
            </a:r>
            <a:endParaRPr lang="en-GB" sz="2100" dirty="0">
              <a:latin typeface="Calibri" panose="020F0502020204030204" pitchFamily="34" charset="0"/>
              <a:ea typeface="Calibri" panose="020F0502020204030204" pitchFamily="34" charset="0"/>
              <a:cs typeface="Calibri" panose="020F0502020204030204" pitchFamily="34" charset="0"/>
            </a:endParaRPr>
          </a:p>
          <a:p>
            <a:r>
              <a:rPr lang="ro-RO" sz="2100" dirty="0">
                <a:latin typeface="Calibri" panose="020F0502020204030204" pitchFamily="34" charset="0"/>
                <a:ea typeface="Calibri" panose="020F0502020204030204" pitchFamily="34" charset="0"/>
                <a:cs typeface="Calibri" panose="020F0502020204030204" pitchFamily="34" charset="0"/>
              </a:rPr>
              <a:t>Care este pseudoclasa utilizată pentru stilzarea momentului când utilizatorul trece de-asupra referințelor sau a oricărui alt element?</a:t>
            </a:r>
          </a:p>
          <a:p>
            <a:r>
              <a:rPr lang="ro-RO" sz="2100" dirty="0">
                <a:latin typeface="Calibri" panose="020F0502020204030204" pitchFamily="34" charset="0"/>
                <a:ea typeface="Calibri" panose="020F0502020204030204" pitchFamily="34" charset="0"/>
                <a:cs typeface="Calibri" panose="020F0502020204030204" pitchFamily="34" charset="0"/>
              </a:rPr>
              <a:t>Numiți 2 pseudoelemente și spuneți care este rolul lor.</a:t>
            </a:r>
            <a:endParaRPr lang="en-GB" sz="2100" dirty="0">
              <a:latin typeface="Calibri" panose="020F0502020204030204" pitchFamily="34" charset="0"/>
              <a:ea typeface="Calibri" panose="020F0502020204030204" pitchFamily="34" charset="0"/>
              <a:cs typeface="Calibri" panose="020F0502020204030204" pitchFamily="34" charset="0"/>
            </a:endParaRPr>
          </a:p>
        </p:txBody>
      </p:sp>
      <p:pic>
        <p:nvPicPr>
          <p:cNvPr id="4" name="Picture 2" descr="Reminder Smental Sticker for iOS &amp; Android | GIPHY">
            <a:extLst>
              <a:ext uri="{FF2B5EF4-FFF2-40B4-BE49-F238E27FC236}">
                <a16:creationId xmlns:a16="http://schemas.microsoft.com/office/drawing/2014/main" id="{DF728016-30A2-4EF4-9BC5-6C868F435B9C}"/>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895303" y="149048"/>
            <a:ext cx="3838716" cy="3838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7054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F3ED6-DC5E-4D5C-B790-E3C9AB349278}"/>
              </a:ext>
            </a:extLst>
          </p:cNvPr>
          <p:cNvSpPr>
            <a:spLocks noGrp="1"/>
          </p:cNvSpPr>
          <p:nvPr>
            <p:ph type="title"/>
          </p:nvPr>
        </p:nvSpPr>
        <p:spPr>
          <a:xfrm>
            <a:off x="707923" y="434087"/>
            <a:ext cx="10058400" cy="1450757"/>
          </a:xfrm>
        </p:spPr>
        <p:txBody>
          <a:bodyPr/>
          <a:lstStyle/>
          <a:p>
            <a:r>
              <a:rPr lang="en-GB" dirty="0"/>
              <a:t>Con</a:t>
            </a:r>
            <a:r>
              <a:rPr lang="ro-RO" dirty="0"/>
              <a:t>ț</a:t>
            </a:r>
            <a:r>
              <a:rPr lang="en-GB" dirty="0" err="1"/>
              <a:t>nutul</a:t>
            </a:r>
            <a:r>
              <a:rPr lang="en-GB" dirty="0"/>
              <a:t> </a:t>
            </a:r>
            <a:r>
              <a:rPr lang="en-GB" dirty="0" err="1"/>
              <a:t>paginii</a:t>
            </a:r>
            <a:endParaRPr lang="en-GB" dirty="0"/>
          </a:p>
        </p:txBody>
      </p:sp>
      <p:sp>
        <p:nvSpPr>
          <p:cNvPr id="3" name="Content Placeholder 2">
            <a:extLst>
              <a:ext uri="{FF2B5EF4-FFF2-40B4-BE49-F238E27FC236}">
                <a16:creationId xmlns:a16="http://schemas.microsoft.com/office/drawing/2014/main" id="{CCBBC20D-0569-4CDD-83A5-A3AE0E7064EB}"/>
              </a:ext>
            </a:extLst>
          </p:cNvPr>
          <p:cNvSpPr>
            <a:spLocks noGrp="1"/>
          </p:cNvSpPr>
          <p:nvPr>
            <p:ph idx="1"/>
          </p:nvPr>
        </p:nvSpPr>
        <p:spPr>
          <a:xfrm>
            <a:off x="481781" y="2108201"/>
            <a:ext cx="11277599" cy="4315712"/>
          </a:xfrm>
        </p:spPr>
        <p:txBody>
          <a:bodyPr>
            <a:normAutofit/>
          </a:bodyPr>
          <a:lstStyle/>
          <a:p>
            <a:r>
              <a:rPr lang="ro-RO" sz="2400" dirty="0">
                <a:latin typeface="Calibri" panose="020F0502020204030204" pitchFamily="34" charset="0"/>
                <a:ea typeface="Calibri" panose="020F0502020204030204" pitchFamily="34" charset="0"/>
                <a:cs typeface="Calibri" panose="020F0502020204030204" pitchFamily="34" charset="0"/>
              </a:rPr>
              <a:t>Toate site-urile posedă un </a:t>
            </a:r>
            <a:r>
              <a:rPr lang="ro-RO" sz="2400" b="1" dirty="0">
                <a:solidFill>
                  <a:srgbClr val="00B0F0"/>
                </a:solidFill>
                <a:latin typeface="Calibri" panose="020F0502020204030204" pitchFamily="34" charset="0"/>
                <a:ea typeface="Calibri" panose="020F0502020204030204" pitchFamily="34" charset="0"/>
                <a:cs typeface="Calibri" panose="020F0502020204030204" pitchFamily="34" charset="0"/>
              </a:rPr>
              <a:t>conținut</a:t>
            </a:r>
          </a:p>
          <a:p>
            <a:r>
              <a:rPr lang="ro-RO" sz="2400" dirty="0">
                <a:latin typeface="Calibri" panose="020F0502020204030204" pitchFamily="34" charset="0"/>
                <a:ea typeface="Calibri" panose="020F0502020204030204" pitchFamily="34" charset="0"/>
                <a:cs typeface="Calibri" panose="020F0502020204030204" pitchFamily="34" charset="0"/>
              </a:rPr>
              <a:t>Conținut înseamnă de obicei textul scris în site care explică despre ce este site-ul, ce oferă și modul în care vizitatorii site-ului pot profita de ofertele propuse</a:t>
            </a:r>
          </a:p>
          <a:p>
            <a:r>
              <a:rPr lang="ro-RO" sz="2400" dirty="0">
                <a:latin typeface="Calibri" panose="020F0502020204030204" pitchFamily="34" charset="0"/>
                <a:ea typeface="Calibri" panose="020F0502020204030204" pitchFamily="34" charset="0"/>
                <a:cs typeface="Calibri" panose="020F0502020204030204" pitchFamily="34" charset="0"/>
              </a:rPr>
              <a:t>De asemenea în conținut sunt inserate: imagini, referințe, video etc.</a:t>
            </a:r>
          </a:p>
          <a:p>
            <a:r>
              <a:rPr lang="ro-RO" sz="2400" dirty="0">
                <a:latin typeface="Calibri" panose="020F0502020204030204" pitchFamily="34" charset="0"/>
                <a:ea typeface="Calibri" panose="020F0502020204030204" pitchFamily="34" charset="0"/>
                <a:cs typeface="Calibri" panose="020F0502020204030204" pitchFamily="34" charset="0"/>
              </a:rPr>
              <a:t>Conținutul unei pagini web depinde de tematica site-ului, dar și de destinația paginii web</a:t>
            </a:r>
          </a:p>
          <a:p>
            <a:r>
              <a:rPr lang="ro-RO" sz="2400" dirty="0">
                <a:latin typeface="Calibri" panose="020F0502020204030204" pitchFamily="34" charset="0"/>
                <a:ea typeface="Calibri" panose="020F0502020204030204" pitchFamily="34" charset="0"/>
                <a:cs typeface="Calibri" panose="020F0502020204030204" pitchFamily="34" charset="0"/>
              </a:rPr>
              <a:t>De exemplu, </a:t>
            </a:r>
            <a:r>
              <a:rPr lang="ro-RO" sz="2400" i="1" dirty="0">
                <a:latin typeface="Calibri" panose="020F0502020204030204" pitchFamily="34" charset="0"/>
                <a:ea typeface="Calibri" panose="020F0502020204030204" pitchFamily="34" charset="0"/>
                <a:cs typeface="Calibri" panose="020F0502020204030204" pitchFamily="34" charset="0"/>
              </a:rPr>
              <a:t>pagina de start </a:t>
            </a:r>
            <a:r>
              <a:rPr lang="ro-RO" sz="2400" dirty="0">
                <a:latin typeface="Calibri" panose="020F0502020204030204" pitchFamily="34" charset="0"/>
                <a:ea typeface="Calibri" panose="020F0502020204030204" pitchFamily="34" charset="0"/>
                <a:cs typeface="Calibri" panose="020F0502020204030204" pitchFamily="34" charset="0"/>
              </a:rPr>
              <a:t>face o descriere generală a site-ului</a:t>
            </a:r>
          </a:p>
          <a:p>
            <a:r>
              <a:rPr lang="ro-RO" sz="2400" dirty="0">
                <a:latin typeface="Calibri" panose="020F0502020204030204" pitchFamily="34" charset="0"/>
                <a:ea typeface="Calibri" panose="020F0502020204030204" pitchFamily="34" charset="0"/>
                <a:cs typeface="Calibri" panose="020F0502020204030204" pitchFamily="34" charset="0"/>
              </a:rPr>
              <a:t>Pagina ”</a:t>
            </a:r>
            <a:r>
              <a:rPr lang="ro-RO" sz="2400" i="1" dirty="0">
                <a:latin typeface="Calibri" panose="020F0502020204030204" pitchFamily="34" charset="0"/>
                <a:ea typeface="Calibri" panose="020F0502020204030204" pitchFamily="34" charset="0"/>
                <a:cs typeface="Calibri" panose="020F0502020204030204" pitchFamily="34" charset="0"/>
              </a:rPr>
              <a:t>Contacte</a:t>
            </a:r>
            <a:r>
              <a:rPr lang="ro-RO" sz="2400" dirty="0">
                <a:latin typeface="Calibri" panose="020F0502020204030204" pitchFamily="34" charset="0"/>
                <a:ea typeface="Calibri" panose="020F0502020204030204" pitchFamily="34" charset="0"/>
                <a:cs typeface="Calibri" panose="020F0502020204030204" pitchFamily="34" charset="0"/>
              </a:rPr>
              <a:t>” prezintă datele de contact ale posesorului site-ului și mai multe modalități de contactare ale lui: prin email, telefon, formular etc.</a:t>
            </a:r>
          </a:p>
        </p:txBody>
      </p:sp>
      <p:pic>
        <p:nvPicPr>
          <p:cNvPr id="5" name="Picture 4">
            <a:extLst>
              <a:ext uri="{FF2B5EF4-FFF2-40B4-BE49-F238E27FC236}">
                <a16:creationId xmlns:a16="http://schemas.microsoft.com/office/drawing/2014/main" id="{55A6945A-326D-47CB-9DE8-019F29120B2A}"/>
              </a:ext>
            </a:extLst>
          </p:cNvPr>
          <p:cNvPicPr>
            <a:picLocks noChangeAspect="1"/>
          </p:cNvPicPr>
          <p:nvPr/>
        </p:nvPicPr>
        <p:blipFill>
          <a:blip r:embed="rId2"/>
          <a:stretch>
            <a:fillRect/>
          </a:stretch>
        </p:blipFill>
        <p:spPr>
          <a:xfrm>
            <a:off x="5647547" y="38588"/>
            <a:ext cx="6357641" cy="2517058"/>
          </a:xfrm>
          <a:prstGeom prst="rect">
            <a:avLst/>
          </a:prstGeom>
        </p:spPr>
      </p:pic>
    </p:spTree>
    <p:extLst>
      <p:ext uri="{BB962C8B-B14F-4D97-AF65-F5344CB8AC3E}">
        <p14:creationId xmlns:p14="http://schemas.microsoft.com/office/powerpoint/2010/main" val="3891959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55969-0BDA-4D7D-9C28-C9F18EE0AF4E}"/>
              </a:ext>
            </a:extLst>
          </p:cNvPr>
          <p:cNvSpPr>
            <a:spLocks noGrp="1"/>
          </p:cNvSpPr>
          <p:nvPr>
            <p:ph type="title"/>
          </p:nvPr>
        </p:nvSpPr>
        <p:spPr/>
        <p:txBody>
          <a:bodyPr/>
          <a:lstStyle/>
          <a:p>
            <a:r>
              <a:rPr lang="ro-RO" dirty="0"/>
              <a:t>Footerul/ subsolul paginii web</a:t>
            </a:r>
            <a:endParaRPr lang="en-GB" dirty="0"/>
          </a:p>
        </p:txBody>
      </p:sp>
      <p:sp>
        <p:nvSpPr>
          <p:cNvPr id="3" name="Content Placeholder 2">
            <a:extLst>
              <a:ext uri="{FF2B5EF4-FFF2-40B4-BE49-F238E27FC236}">
                <a16:creationId xmlns:a16="http://schemas.microsoft.com/office/drawing/2014/main" id="{D446236E-5940-4476-821B-D2CAD43CCE1F}"/>
              </a:ext>
            </a:extLst>
          </p:cNvPr>
          <p:cNvSpPr>
            <a:spLocks noGrp="1"/>
          </p:cNvSpPr>
          <p:nvPr>
            <p:ph idx="1"/>
          </p:nvPr>
        </p:nvSpPr>
        <p:spPr>
          <a:xfrm>
            <a:off x="432618" y="2600289"/>
            <a:ext cx="11316929" cy="3771014"/>
          </a:xfrm>
        </p:spPr>
        <p:txBody>
          <a:bodyPr>
            <a:noAutofit/>
          </a:bodyPr>
          <a:lstStyle/>
          <a:p>
            <a:r>
              <a:rPr lang="ro-RO" sz="2100" b="1" dirty="0">
                <a:solidFill>
                  <a:srgbClr val="00B0F0"/>
                </a:solidFill>
                <a:latin typeface="Calibri" panose="020F0502020204030204" pitchFamily="34" charset="0"/>
                <a:ea typeface="Calibri" panose="020F0502020204030204" pitchFamily="34" charset="0"/>
                <a:cs typeface="Calibri" panose="020F0502020204030204" pitchFamily="34" charset="0"/>
              </a:rPr>
              <a:t>Subsolul</a:t>
            </a:r>
            <a:r>
              <a:rPr lang="ro-RO" sz="2100" dirty="0">
                <a:latin typeface="Calibri" panose="020F0502020204030204" pitchFamily="34" charset="0"/>
                <a:ea typeface="Calibri" panose="020F0502020204030204" pitchFamily="34" charset="0"/>
                <a:cs typeface="Calibri" panose="020F0502020204030204" pitchFamily="34" charset="0"/>
              </a:rPr>
              <a:t> paginii web este partea de jos, prezentă pe toate paginile web ale unui site</a:t>
            </a:r>
          </a:p>
          <a:p>
            <a:r>
              <a:rPr lang="ro-RO" sz="2100" dirty="0">
                <a:latin typeface="Calibri" panose="020F0502020204030204" pitchFamily="34" charset="0"/>
                <a:ea typeface="Calibri" panose="020F0502020204030204" pitchFamily="34" charset="0"/>
                <a:cs typeface="Calibri" panose="020F0502020204030204" pitchFamily="34" charset="0"/>
              </a:rPr>
              <a:t>De obicei, conține o hartă a site-ului cu link-uri către paginile disponibile pe site. Acest lucru poate ajuta vizitatorii să găsească toate ofertele propuse în site, inclusiv pe cele care nu sunt disponibile în header</a:t>
            </a:r>
          </a:p>
          <a:p>
            <a:r>
              <a:rPr lang="ro-RO" sz="2100" dirty="0">
                <a:latin typeface="Calibri" panose="020F0502020204030204" pitchFamily="34" charset="0"/>
                <a:ea typeface="Calibri" panose="020F0502020204030204" pitchFamily="34" charset="0"/>
                <a:cs typeface="Calibri" panose="020F0502020204030204" pitchFamily="34" charset="0"/>
              </a:rPr>
              <a:t>Adesea, subsolurile site-ului web conțin și informații de contact de bază, permițându-le utilizatorilor să contacteze posesorul site-ului sau să găsească vitrina fizică a magazinului. Acest tip de informații este crucial pentru succesul afacerii</a:t>
            </a:r>
          </a:p>
          <a:p>
            <a:r>
              <a:rPr lang="ro-RO" sz="2100" dirty="0">
                <a:latin typeface="Calibri" panose="020F0502020204030204" pitchFamily="34" charset="0"/>
                <a:ea typeface="Calibri" panose="020F0502020204030204" pitchFamily="34" charset="0"/>
                <a:cs typeface="Calibri" panose="020F0502020204030204" pitchFamily="34" charset="0"/>
              </a:rPr>
              <a:t>Subsolurile pot include, de asemenea, o bară cu link-uri la conturile în rețelele de socializare – ca regulă prezentate sub forma unor pictograme mici, dar recunoscute. Aceasta poate ajuta posesorul site-ului să obțină adepți pe platformele de social-media, aducând o potențială creștere a afacerii</a:t>
            </a:r>
          </a:p>
        </p:txBody>
      </p:sp>
      <p:pic>
        <p:nvPicPr>
          <p:cNvPr id="5" name="Picture 4">
            <a:extLst>
              <a:ext uri="{FF2B5EF4-FFF2-40B4-BE49-F238E27FC236}">
                <a16:creationId xmlns:a16="http://schemas.microsoft.com/office/drawing/2014/main" id="{AE163E42-A71D-47B6-A6A4-A497357F6AE3}"/>
              </a:ext>
            </a:extLst>
          </p:cNvPr>
          <p:cNvPicPr>
            <a:picLocks noChangeAspect="1"/>
          </p:cNvPicPr>
          <p:nvPr/>
        </p:nvPicPr>
        <p:blipFill>
          <a:blip r:embed="rId2"/>
          <a:stretch>
            <a:fillRect/>
          </a:stretch>
        </p:blipFill>
        <p:spPr>
          <a:xfrm>
            <a:off x="3033507" y="1998257"/>
            <a:ext cx="8268417" cy="602032"/>
          </a:xfrm>
          <a:prstGeom prst="rect">
            <a:avLst/>
          </a:prstGeom>
        </p:spPr>
      </p:pic>
    </p:spTree>
    <p:extLst>
      <p:ext uri="{BB962C8B-B14F-4D97-AF65-F5344CB8AC3E}">
        <p14:creationId xmlns:p14="http://schemas.microsoft.com/office/powerpoint/2010/main" val="4062122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8AADD-5031-45BA-8EBA-CC2610952A90}"/>
              </a:ext>
            </a:extLst>
          </p:cNvPr>
          <p:cNvSpPr>
            <a:spLocks noGrp="1"/>
          </p:cNvSpPr>
          <p:nvPr>
            <p:ph type="title"/>
          </p:nvPr>
        </p:nvSpPr>
        <p:spPr/>
        <p:txBody>
          <a:bodyPr/>
          <a:lstStyle/>
          <a:p>
            <a:r>
              <a:rPr lang="en-GB" i="0" dirty="0">
                <a:solidFill>
                  <a:srgbClr val="00B0F0"/>
                </a:solidFill>
                <a:effectLst/>
              </a:rPr>
              <a:t>Landing</a:t>
            </a:r>
            <a:r>
              <a:rPr lang="ro-RO" dirty="0">
                <a:solidFill>
                  <a:srgbClr val="00B0F0"/>
                </a:solidFill>
              </a:rPr>
              <a:t>-</a:t>
            </a:r>
            <a:r>
              <a:rPr lang="ro-RO" i="0" dirty="0">
                <a:solidFill>
                  <a:srgbClr val="00B0F0"/>
                </a:solidFill>
                <a:effectLst/>
              </a:rPr>
              <a:t>page</a:t>
            </a:r>
            <a:r>
              <a:rPr lang="en-GB" i="0" dirty="0">
                <a:solidFill>
                  <a:srgbClr val="00B0F0"/>
                </a:solidFill>
                <a:effectLst/>
              </a:rPr>
              <a:t> </a:t>
            </a:r>
            <a:r>
              <a:rPr lang="en-GB" i="0" dirty="0">
                <a:effectLst/>
              </a:rPr>
              <a:t>VS </a:t>
            </a:r>
            <a:r>
              <a:rPr lang="en-GB" i="0" dirty="0">
                <a:solidFill>
                  <a:srgbClr val="00B0F0"/>
                </a:solidFill>
                <a:effectLst/>
              </a:rPr>
              <a:t>Multi-page</a:t>
            </a:r>
            <a:r>
              <a:rPr lang="en-GB" i="0" dirty="0">
                <a:effectLst/>
              </a:rPr>
              <a:t> website</a:t>
            </a:r>
            <a:endParaRPr lang="en-GB" dirty="0"/>
          </a:p>
        </p:txBody>
      </p:sp>
      <p:sp>
        <p:nvSpPr>
          <p:cNvPr id="3" name="Content Placeholder 2">
            <a:extLst>
              <a:ext uri="{FF2B5EF4-FFF2-40B4-BE49-F238E27FC236}">
                <a16:creationId xmlns:a16="http://schemas.microsoft.com/office/drawing/2014/main" id="{A65BFEA7-CDD7-426D-A55C-F654EAB63B12}"/>
              </a:ext>
            </a:extLst>
          </p:cNvPr>
          <p:cNvSpPr>
            <a:spLocks noGrp="1"/>
          </p:cNvSpPr>
          <p:nvPr>
            <p:ph idx="1"/>
          </p:nvPr>
        </p:nvSpPr>
        <p:spPr/>
        <p:txBody>
          <a:bodyPr>
            <a:normAutofit/>
          </a:bodyPr>
          <a:lstStyle/>
          <a:p>
            <a:r>
              <a:rPr lang="ro-RO" sz="2200" b="1" dirty="0">
                <a:solidFill>
                  <a:srgbClr val="00B0F0"/>
                </a:solidFill>
                <a:latin typeface="Calibri" panose="020F0502020204030204" pitchFamily="34" charset="0"/>
                <a:ea typeface="Calibri" panose="020F0502020204030204" pitchFamily="34" charset="0"/>
                <a:cs typeface="Calibri" panose="020F0502020204030204" pitchFamily="34" charset="0"/>
              </a:rPr>
              <a:t>Landing page </a:t>
            </a:r>
            <a:r>
              <a:rPr lang="ro-RO" sz="2200" dirty="0">
                <a:latin typeface="Calibri" panose="020F0502020204030204" pitchFamily="34" charset="0"/>
                <a:ea typeface="Calibri" panose="020F0502020204030204" pitchFamily="34" charset="0"/>
                <a:cs typeface="Calibri" panose="020F0502020204030204" pitchFamily="34" charset="0"/>
              </a:rPr>
              <a:t>(pagina de destinație) este </a:t>
            </a:r>
            <a:r>
              <a:rPr lang="ro-RO" sz="2200" dirty="0">
                <a:solidFill>
                  <a:srgbClr val="00B0F0"/>
                </a:solidFill>
                <a:latin typeface="Calibri" panose="020F0502020204030204" pitchFamily="34" charset="0"/>
                <a:ea typeface="Calibri" panose="020F0502020204030204" pitchFamily="34" charset="0"/>
                <a:cs typeface="Calibri" panose="020F0502020204030204" pitchFamily="34" charset="0"/>
              </a:rPr>
              <a:t>o pagină </a:t>
            </a:r>
            <a:r>
              <a:rPr lang="ro-RO" sz="2200" dirty="0">
                <a:latin typeface="Calibri" panose="020F0502020204030204" pitchFamily="34" charset="0"/>
                <a:ea typeface="Calibri" panose="020F0502020204030204" pitchFamily="34" charset="0"/>
                <a:cs typeface="Calibri" panose="020F0502020204030204" pitchFamily="34" charset="0"/>
              </a:rPr>
              <a:t>web independentă, creată special pentru o campanie de marketing sau de publicitate. Este locul în care „ajunge” un vizitator după ce face click pe un link dintr-un e-mail sau pe reclame de la Google, YouTube, Facebook etc.</a:t>
            </a:r>
          </a:p>
          <a:p>
            <a:r>
              <a:rPr lang="ro-RO" sz="2200" dirty="0">
                <a:latin typeface="Calibri" panose="020F0502020204030204" pitchFamily="34" charset="0"/>
                <a:ea typeface="Calibri" panose="020F0502020204030204" pitchFamily="34" charset="0"/>
                <a:cs typeface="Calibri" panose="020F0502020204030204" pitchFamily="34" charset="0"/>
              </a:rPr>
              <a:t>Clienții adesea preferă să le fie creat un landing-page, și nu un site web cu mai multe pagini din motiv că pentru ei este important să obțină un site cât mai repede posibil și, în mod ideal, să economisească bani în același timp</a:t>
            </a:r>
          </a:p>
          <a:p>
            <a:r>
              <a:rPr lang="ro-RO" sz="2200" dirty="0">
                <a:latin typeface="Calibri" panose="020F0502020204030204" pitchFamily="34" charset="0"/>
                <a:ea typeface="Calibri" panose="020F0502020204030204" pitchFamily="34" charset="0"/>
                <a:cs typeface="Calibri" panose="020F0502020204030204" pitchFamily="34" charset="0"/>
              </a:rPr>
              <a:t>Deoarece un landing-page este un site cu o singură pagină - dezvoltarea sa durează mai puțin și costă mult mai puțin </a:t>
            </a:r>
            <a:r>
              <a:rPr lang="ro-RO" sz="2200" dirty="0">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endParaRPr lang="ro-RO" sz="2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525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471DC35C-C77A-4C34-AA18-31D10E464D61}"/>
              </a:ext>
            </a:extLst>
          </p:cNvPr>
          <p:cNvSpPr>
            <a:spLocks noGrp="1"/>
          </p:cNvSpPr>
          <p:nvPr>
            <p:ph type="title"/>
          </p:nvPr>
        </p:nvSpPr>
        <p:spPr>
          <a:xfrm>
            <a:off x="1081548" y="685801"/>
            <a:ext cx="9262602" cy="1074173"/>
          </a:xfrm>
        </p:spPr>
        <p:txBody>
          <a:bodyPr/>
          <a:lstStyle/>
          <a:p>
            <a:pPr eaLnBrk="1" hangingPunct="1">
              <a:defRPr/>
            </a:pPr>
            <a:r>
              <a:rPr lang="ro-RO" altLang="ru-RU" dirty="0"/>
              <a:t>Hiper-texte şi referinţe</a:t>
            </a:r>
            <a:endParaRPr lang="ru-RU" altLang="ru-RU" dirty="0"/>
          </a:p>
        </p:txBody>
      </p:sp>
      <p:sp>
        <p:nvSpPr>
          <p:cNvPr id="10243" name="Content Placeholder 2">
            <a:extLst>
              <a:ext uri="{FF2B5EF4-FFF2-40B4-BE49-F238E27FC236}">
                <a16:creationId xmlns:a16="http://schemas.microsoft.com/office/drawing/2014/main" id="{7B4CE789-7939-473D-ACF0-646DFA3E0B51}"/>
              </a:ext>
            </a:extLst>
          </p:cNvPr>
          <p:cNvSpPr>
            <a:spLocks noGrp="1" noChangeArrowheads="1"/>
          </p:cNvSpPr>
          <p:nvPr>
            <p:ph sz="quarter" idx="1"/>
          </p:nvPr>
        </p:nvSpPr>
        <p:spPr>
          <a:xfrm>
            <a:off x="1081548" y="1905001"/>
            <a:ext cx="10117394" cy="4505631"/>
          </a:xfrm>
        </p:spPr>
        <p:txBody>
          <a:bodyPr>
            <a:normAutofit lnSpcReduction="10000"/>
          </a:bodyPr>
          <a:lstStyle/>
          <a:p>
            <a:pPr eaLnBrk="1" hangingPunct="1"/>
            <a:r>
              <a:rPr lang="ro-RO" altLang="ru-RU" sz="2600" dirty="0">
                <a:latin typeface="Calibri" panose="020F0502020204030204" pitchFamily="34" charset="0"/>
              </a:rPr>
              <a:t>Referinţele sunt prezente aproape în orice pagină web şi permit efectuarea salturilor într-o pagină sau salturi la alte pagini web</a:t>
            </a:r>
          </a:p>
          <a:p>
            <a:pPr eaLnBrk="1" hangingPunct="1"/>
            <a:r>
              <a:rPr lang="ro-RO" altLang="ru-RU" sz="2600" dirty="0">
                <a:latin typeface="Calibri" panose="020F0502020204030204" pitchFamily="34" charset="0"/>
              </a:rPr>
              <a:t>Referinţa reprezintă marcajul locului de unde se poate efectua trecerea la un alt document sau la o altă locaţie din documentul curent</a:t>
            </a:r>
          </a:p>
          <a:p>
            <a:pPr eaLnBrk="1" hangingPunct="1"/>
            <a:r>
              <a:rPr lang="ro-RO" altLang="ru-RU" sz="2600" dirty="0">
                <a:latin typeface="Calibri" panose="020F0502020204030204" pitchFamily="34" charset="0"/>
              </a:rPr>
              <a:t>Î</a:t>
            </a:r>
            <a:r>
              <a:rPr lang="en-US" altLang="ru-RU" sz="2600" dirty="0">
                <a:latin typeface="Calibri" panose="020F0502020204030204" pitchFamily="34" charset="0"/>
              </a:rPr>
              <a:t>n </a:t>
            </a:r>
            <a:r>
              <a:rPr lang="en-US" altLang="ru-RU" sz="2600" dirty="0" err="1">
                <a:latin typeface="Calibri" panose="020F0502020204030204" pitchFamily="34" charset="0"/>
              </a:rPr>
              <a:t>calitate</a:t>
            </a:r>
            <a:r>
              <a:rPr lang="en-US" altLang="ru-RU" sz="2600" dirty="0">
                <a:latin typeface="Calibri" panose="020F0502020204030204" pitchFamily="34" charset="0"/>
              </a:rPr>
              <a:t> de link/hyperlink</a:t>
            </a:r>
            <a:r>
              <a:rPr lang="ro-RO" altLang="ru-RU" sz="2600" dirty="0">
                <a:latin typeface="Calibri" panose="020F0502020204030204" pitchFamily="34" charset="0"/>
              </a:rPr>
              <a:t> poate servi un cuvânt, un grup de cuvinte, o imagine</a:t>
            </a:r>
            <a:r>
              <a:rPr lang="en-GB" altLang="ru-RU" sz="2600" dirty="0">
                <a:latin typeface="Calibri" panose="020F0502020204030204" pitchFamily="34" charset="0"/>
              </a:rPr>
              <a:t>, un bloc cu </a:t>
            </a:r>
            <a:r>
              <a:rPr lang="en-GB" altLang="ru-RU" sz="2600" dirty="0" err="1">
                <a:latin typeface="Calibri" panose="020F0502020204030204" pitchFamily="34" charset="0"/>
              </a:rPr>
              <a:t>elemente</a:t>
            </a:r>
            <a:r>
              <a:rPr lang="en-US" altLang="ru-RU" sz="2600" dirty="0">
                <a:latin typeface="Calibri" panose="020F0502020204030204" pitchFamily="34" charset="0"/>
              </a:rPr>
              <a:t> etc.</a:t>
            </a:r>
            <a:endParaRPr lang="ro-RO" altLang="ru-RU" sz="2600" dirty="0">
              <a:latin typeface="Calibri" panose="020F0502020204030204" pitchFamily="34" charset="0"/>
            </a:endParaRPr>
          </a:p>
          <a:p>
            <a:pPr eaLnBrk="1" hangingPunct="1"/>
            <a:r>
              <a:rPr lang="ro-RO" altLang="ru-RU" sz="2600" dirty="0">
                <a:latin typeface="Calibri" panose="020F0502020204030204" pitchFamily="34" charset="0"/>
              </a:rPr>
              <a:t>Un loc marcat mai este denumit </a:t>
            </a:r>
            <a:r>
              <a:rPr lang="ro-RO" altLang="ru-RU" sz="2600" i="1" dirty="0">
                <a:highlight>
                  <a:srgbClr val="FFFF00"/>
                </a:highlight>
                <a:latin typeface="Calibri" panose="020F0502020204030204" pitchFamily="34" charset="0"/>
              </a:rPr>
              <a:t>ancorare</a:t>
            </a:r>
          </a:p>
          <a:p>
            <a:pPr eaLnBrk="1" hangingPunct="1"/>
            <a:r>
              <a:rPr lang="ro-RO" altLang="ru-RU" sz="2600" dirty="0">
                <a:latin typeface="Calibri" panose="020F0502020204030204" pitchFamily="34" charset="0"/>
              </a:rPr>
              <a:t>Pentru a defini link-uri în HTML se utilizează </a:t>
            </a:r>
            <a:r>
              <a:rPr lang="en-US" altLang="ru-RU" sz="2600" dirty="0">
                <a:latin typeface="Calibri" panose="020F0502020204030204" pitchFamily="34" charset="0"/>
              </a:rPr>
              <a:t>element</a:t>
            </a:r>
            <a:r>
              <a:rPr lang="ro-RO" altLang="ru-RU" sz="2600" dirty="0">
                <a:latin typeface="Calibri" panose="020F0502020204030204" pitchFamily="34" charset="0"/>
              </a:rPr>
              <a:t>ul </a:t>
            </a:r>
            <a:r>
              <a:rPr lang="en-US" altLang="ru-RU" sz="2600" b="1" dirty="0">
                <a:latin typeface="Calibri" panose="020F0502020204030204" pitchFamily="34" charset="0"/>
              </a:rPr>
              <a:t>&lt;a&gt;</a:t>
            </a:r>
            <a:r>
              <a:rPr lang="ro-RO" altLang="ru-RU" sz="2600" b="1" dirty="0">
                <a:latin typeface="Calibri" panose="020F0502020204030204" pitchFamily="34" charset="0"/>
              </a:rPr>
              <a:t>, </a:t>
            </a:r>
            <a:r>
              <a:rPr lang="ro-RO" altLang="ru-RU" sz="2600" b="1" dirty="0">
                <a:solidFill>
                  <a:srgbClr val="00B0F0"/>
                </a:solidFill>
                <a:latin typeface="Calibri" panose="020F0502020204030204" pitchFamily="34" charset="0"/>
              </a:rPr>
              <a:t>a</a:t>
            </a:r>
            <a:r>
              <a:rPr lang="ro-RO" altLang="ru-RU" sz="2600" b="1" dirty="0">
                <a:latin typeface="Calibri" panose="020F0502020204030204" pitchFamily="34" charset="0"/>
              </a:rPr>
              <a:t> </a:t>
            </a:r>
            <a:r>
              <a:rPr lang="ro-RO" altLang="ru-RU" sz="2600" dirty="0">
                <a:latin typeface="Calibri" panose="020F0502020204030204" pitchFamily="34" charset="0"/>
              </a:rPr>
              <a:t>provenind de la </a:t>
            </a:r>
            <a:r>
              <a:rPr lang="ro-RO" altLang="ru-RU" sz="2600" i="1" dirty="0">
                <a:latin typeface="Calibri" panose="020F0502020204030204" pitchFamily="34" charset="0"/>
              </a:rPr>
              <a:t>anchor</a:t>
            </a:r>
            <a:endParaRPr lang="en-US" altLang="ru-RU" sz="2600" dirty="0">
              <a:latin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6CA06118-D506-4CA5-8D1A-C1A20F87E68B}"/>
              </a:ext>
            </a:extLst>
          </p:cNvPr>
          <p:cNvSpPr>
            <a:spLocks noGrp="1"/>
          </p:cNvSpPr>
          <p:nvPr>
            <p:ph type="title"/>
          </p:nvPr>
        </p:nvSpPr>
        <p:spPr>
          <a:xfrm>
            <a:off x="914400" y="609601"/>
            <a:ext cx="9509125" cy="1199534"/>
          </a:xfrm>
        </p:spPr>
        <p:txBody>
          <a:bodyPr>
            <a:normAutofit/>
          </a:bodyPr>
          <a:lstStyle/>
          <a:p>
            <a:pPr eaLnBrk="1" hangingPunct="1">
              <a:defRPr/>
            </a:pPr>
            <a:r>
              <a:rPr lang="ro-RO" altLang="ru-RU" sz="4400" dirty="0"/>
              <a:t>Forma generală. Atributul </a:t>
            </a:r>
            <a:r>
              <a:rPr lang="ro-RO" altLang="ru-RU" sz="4400" dirty="0">
                <a:solidFill>
                  <a:srgbClr val="00B0F0"/>
                </a:solidFill>
              </a:rPr>
              <a:t>href</a:t>
            </a:r>
            <a:endParaRPr lang="ru-RU" altLang="ru-RU" sz="4400" dirty="0">
              <a:solidFill>
                <a:srgbClr val="00B0F0"/>
              </a:solidFill>
            </a:endParaRPr>
          </a:p>
        </p:txBody>
      </p:sp>
      <p:sp>
        <p:nvSpPr>
          <p:cNvPr id="11267" name="Content Placeholder 2">
            <a:extLst>
              <a:ext uri="{FF2B5EF4-FFF2-40B4-BE49-F238E27FC236}">
                <a16:creationId xmlns:a16="http://schemas.microsoft.com/office/drawing/2014/main" id="{702C7483-5028-48BB-9BEE-8B70861FB8F3}"/>
              </a:ext>
            </a:extLst>
          </p:cNvPr>
          <p:cNvSpPr>
            <a:spLocks noGrp="1" noChangeArrowheads="1"/>
          </p:cNvSpPr>
          <p:nvPr>
            <p:ph sz="quarter" idx="1"/>
          </p:nvPr>
        </p:nvSpPr>
        <p:spPr>
          <a:xfrm>
            <a:off x="658760" y="1907458"/>
            <a:ext cx="11218607" cy="4434349"/>
          </a:xfrm>
        </p:spPr>
        <p:txBody>
          <a:bodyPr>
            <a:normAutofit/>
          </a:bodyPr>
          <a:lstStyle/>
          <a:p>
            <a:pPr eaLnBrk="1" hangingPunct="1"/>
            <a:r>
              <a:rPr lang="en-US" altLang="ru-RU" sz="2400" dirty="0" err="1">
                <a:latin typeface="Calibri" panose="020F0502020204030204" pitchFamily="34" charset="0"/>
              </a:rPr>
              <a:t>Elementu</a:t>
            </a:r>
            <a:r>
              <a:rPr lang="ro-RO" altLang="ru-RU" sz="2400" dirty="0">
                <a:latin typeface="Calibri" panose="020F0502020204030204" pitchFamily="34" charset="0"/>
              </a:rPr>
              <a:t>l </a:t>
            </a:r>
            <a:r>
              <a:rPr lang="en-US" altLang="ru-RU" sz="2400" dirty="0">
                <a:latin typeface="Calibri" panose="020F0502020204030204" pitchFamily="34" charset="0"/>
              </a:rPr>
              <a:t>&lt;</a:t>
            </a:r>
            <a:r>
              <a:rPr lang="ro-RO" altLang="ru-RU" sz="2400" b="1" dirty="0">
                <a:latin typeface="Calibri" panose="020F0502020204030204" pitchFamily="34" charset="0"/>
              </a:rPr>
              <a:t>a</a:t>
            </a:r>
            <a:r>
              <a:rPr lang="en-US" altLang="ru-RU" sz="2400" b="1" dirty="0">
                <a:latin typeface="Calibri" panose="020F0502020204030204" pitchFamily="34" charset="0"/>
              </a:rPr>
              <a:t>&gt;</a:t>
            </a:r>
            <a:r>
              <a:rPr lang="ro-RO" altLang="ru-RU" sz="2400" dirty="0">
                <a:latin typeface="Calibri" panose="020F0502020204030204" pitchFamily="34" charset="0"/>
              </a:rPr>
              <a:t> are atributul </a:t>
            </a:r>
            <a:r>
              <a:rPr lang="en-US" altLang="ru-RU" sz="2400" dirty="0" err="1">
                <a:latin typeface="Calibri" panose="020F0502020204030204" pitchFamily="34" charset="0"/>
              </a:rPr>
              <a:t>obligatoriu</a:t>
            </a:r>
            <a:r>
              <a:rPr lang="en-US" altLang="ru-RU" sz="2400" dirty="0">
                <a:latin typeface="Calibri" panose="020F0502020204030204" pitchFamily="34" charset="0"/>
              </a:rPr>
              <a:t> </a:t>
            </a:r>
            <a:r>
              <a:rPr lang="ro-RO" altLang="ru-RU" sz="2400" b="1" i="1" dirty="0">
                <a:latin typeface="Calibri" panose="020F0502020204030204" pitchFamily="34" charset="0"/>
              </a:rPr>
              <a:t>href</a:t>
            </a:r>
            <a:r>
              <a:rPr lang="ro-RO" altLang="ru-RU" sz="2400" dirty="0">
                <a:latin typeface="Calibri" panose="020F0502020204030204" pitchFamily="34" charset="0"/>
              </a:rPr>
              <a:t>,  </a:t>
            </a:r>
            <a:r>
              <a:rPr lang="en-US" altLang="ru-RU" sz="2400" dirty="0" err="1">
                <a:latin typeface="Calibri" panose="020F0502020204030204" pitchFamily="34" charset="0"/>
              </a:rPr>
              <a:t>folosit</a:t>
            </a:r>
            <a:r>
              <a:rPr lang="en-US" altLang="ru-RU" sz="2400" dirty="0">
                <a:latin typeface="Calibri" panose="020F0502020204030204" pitchFamily="34" charset="0"/>
              </a:rPr>
              <a:t> </a:t>
            </a:r>
            <a:r>
              <a:rPr lang="ro-RO" altLang="ru-RU" sz="2400" dirty="0">
                <a:latin typeface="Calibri" panose="020F0502020204030204" pitchFamily="34" charset="0"/>
              </a:rPr>
              <a:t>pentru a specific</a:t>
            </a:r>
            <a:r>
              <a:rPr lang="en-US" altLang="ru-RU" sz="2400" dirty="0">
                <a:latin typeface="Calibri" panose="020F0502020204030204" pitchFamily="34" charset="0"/>
              </a:rPr>
              <a:t>a</a:t>
            </a:r>
            <a:r>
              <a:rPr lang="ro-RO" altLang="ru-RU" sz="2400" dirty="0">
                <a:latin typeface="Calibri" panose="020F0502020204030204" pitchFamily="34" charset="0"/>
              </a:rPr>
              <a:t> calea</a:t>
            </a:r>
            <a:r>
              <a:rPr lang="en-US" altLang="ru-RU" sz="2400" dirty="0">
                <a:latin typeface="Calibri" panose="020F0502020204030204" pitchFamily="34" charset="0"/>
              </a:rPr>
              <a:t>/</a:t>
            </a:r>
            <a:r>
              <a:rPr lang="en-US" altLang="ru-RU" sz="2400" dirty="0" err="1">
                <a:latin typeface="Calibri" panose="020F0502020204030204" pitchFamily="34" charset="0"/>
              </a:rPr>
              <a:t>destina</a:t>
            </a:r>
            <a:r>
              <a:rPr lang="ro-RO" altLang="ru-RU" sz="2400" dirty="0">
                <a:latin typeface="Calibri" panose="020F0502020204030204" pitchFamily="34" charset="0"/>
              </a:rPr>
              <a:t>ţ</a:t>
            </a:r>
            <a:r>
              <a:rPr lang="en-US" altLang="ru-RU" sz="2400" dirty="0" err="1">
                <a:latin typeface="Calibri" panose="020F0502020204030204" pitchFamily="34" charset="0"/>
              </a:rPr>
              <a:t>ia</a:t>
            </a:r>
            <a:r>
              <a:rPr lang="en-US" altLang="ru-RU" sz="2400" dirty="0">
                <a:latin typeface="Calibri" panose="020F0502020204030204" pitchFamily="34" charset="0"/>
              </a:rPr>
              <a:t> </a:t>
            </a:r>
            <a:r>
              <a:rPr lang="en-US" altLang="ru-RU" sz="2400" dirty="0" err="1">
                <a:latin typeface="Calibri" panose="020F0502020204030204" pitchFamily="34" charset="0"/>
              </a:rPr>
              <a:t>referin</a:t>
            </a:r>
            <a:r>
              <a:rPr lang="ro-RO" altLang="ru-RU" sz="2400" dirty="0">
                <a:latin typeface="Calibri" panose="020F0502020204030204" pitchFamily="34" charset="0"/>
              </a:rPr>
              <a:t>ței/</a:t>
            </a:r>
            <a:r>
              <a:rPr lang="en-US" altLang="ru-RU" sz="2400" dirty="0">
                <a:latin typeface="Calibri" panose="020F0502020204030204" pitchFamily="34" charset="0"/>
              </a:rPr>
              <a:t>link-</a:t>
            </a:r>
            <a:r>
              <a:rPr lang="en-US" altLang="ru-RU" sz="2400" dirty="0" err="1">
                <a:latin typeface="Calibri" panose="020F0502020204030204" pitchFamily="34" charset="0"/>
              </a:rPr>
              <a:t>lui</a:t>
            </a:r>
            <a:endParaRPr lang="ro-RO" altLang="ru-RU" sz="2400" dirty="0">
              <a:latin typeface="Calibri" panose="020F0502020204030204" pitchFamily="34" charset="0"/>
            </a:endParaRPr>
          </a:p>
          <a:p>
            <a:pPr eaLnBrk="1" hangingPunct="1"/>
            <a:r>
              <a:rPr lang="en-US" altLang="ru-RU" sz="2400" dirty="0" err="1">
                <a:latin typeface="Calibri" panose="020F0502020204030204" pitchFamily="34" charset="0"/>
              </a:rPr>
              <a:t>Atributul</a:t>
            </a:r>
            <a:r>
              <a:rPr lang="en-US" altLang="ru-RU" sz="2400" dirty="0">
                <a:latin typeface="Calibri" panose="020F0502020204030204" pitchFamily="34" charset="0"/>
              </a:rPr>
              <a:t> </a:t>
            </a:r>
            <a:r>
              <a:rPr lang="en-US" altLang="ru-RU" sz="2400" b="1" dirty="0" err="1">
                <a:latin typeface="Calibri" panose="020F0502020204030204" pitchFamily="34" charset="0"/>
              </a:rPr>
              <a:t>href</a:t>
            </a:r>
            <a:r>
              <a:rPr lang="en-US" altLang="ru-RU" sz="2400" dirty="0">
                <a:latin typeface="Calibri" panose="020F0502020204030204" pitchFamily="34" charset="0"/>
              </a:rPr>
              <a:t> </a:t>
            </a:r>
            <a:r>
              <a:rPr lang="en-US" altLang="ru-RU" sz="2400" dirty="0" err="1">
                <a:latin typeface="Calibri" panose="020F0502020204030204" pitchFamily="34" charset="0"/>
              </a:rPr>
              <a:t>este</a:t>
            </a:r>
            <a:r>
              <a:rPr lang="en-US" altLang="ru-RU" sz="2400" dirty="0">
                <a:latin typeface="Calibri" panose="020F0502020204030204" pitchFamily="34" charset="0"/>
              </a:rPr>
              <a:t> </a:t>
            </a:r>
            <a:r>
              <a:rPr lang="en-US" altLang="ru-RU" sz="2400" dirty="0" err="1">
                <a:latin typeface="Calibri" panose="020F0502020204030204" pitchFamily="34" charset="0"/>
              </a:rPr>
              <a:t>suportat</a:t>
            </a:r>
            <a:r>
              <a:rPr lang="en-US" altLang="ru-RU" sz="2400" dirty="0">
                <a:latin typeface="Calibri" panose="020F0502020204030204" pitchFamily="34" charset="0"/>
              </a:rPr>
              <a:t> de </a:t>
            </a:r>
            <a:r>
              <a:rPr lang="en-US" altLang="ru-RU" sz="2400" dirty="0" err="1">
                <a:latin typeface="Calibri" panose="020F0502020204030204" pitchFamily="34" charset="0"/>
              </a:rPr>
              <a:t>toate</a:t>
            </a:r>
            <a:r>
              <a:rPr lang="en-US" altLang="ru-RU" sz="2400" dirty="0">
                <a:latin typeface="Calibri" panose="020F0502020204030204" pitchFamily="34" charset="0"/>
              </a:rPr>
              <a:t> </a:t>
            </a:r>
            <a:r>
              <a:rPr lang="en-US" altLang="ru-RU" sz="2400" dirty="0" err="1">
                <a:latin typeface="Calibri" panose="020F0502020204030204" pitchFamily="34" charset="0"/>
              </a:rPr>
              <a:t>browserele</a:t>
            </a:r>
            <a:r>
              <a:rPr lang="ro-RO" altLang="ru-RU" sz="2400" dirty="0">
                <a:latin typeface="Calibri" panose="020F0502020204030204" pitchFamily="34" charset="0"/>
              </a:rPr>
              <a:t> web</a:t>
            </a:r>
          </a:p>
          <a:p>
            <a:pPr eaLnBrk="1" hangingPunct="1"/>
            <a:r>
              <a:rPr lang="ro-RO" altLang="ru-RU" sz="2400" dirty="0">
                <a:latin typeface="Calibri" panose="020F0502020204030204" pitchFamily="34" charset="0"/>
              </a:rPr>
              <a:t>Pentru a insera un link elementar în codurile HTML se va scrie</a:t>
            </a:r>
            <a:r>
              <a:rPr lang="en-GB" altLang="ru-RU" sz="2400" dirty="0">
                <a:latin typeface="Calibri" panose="020F0502020204030204" pitchFamily="34" charset="0"/>
              </a:rPr>
              <a:t>:</a:t>
            </a:r>
            <a:endParaRPr lang="ro-RO" altLang="ru-RU" sz="2400" dirty="0">
              <a:latin typeface="Calibri" panose="020F0502020204030204" pitchFamily="34" charset="0"/>
            </a:endParaRPr>
          </a:p>
          <a:p>
            <a:pPr marL="201168" lvl="1" indent="0" eaLnBrk="1" hangingPunct="1">
              <a:buNone/>
            </a:pPr>
            <a:r>
              <a:rPr lang="en-US" altLang="ru-RU" sz="2000" b="1" dirty="0">
                <a:highlight>
                  <a:srgbClr val="00FFFF"/>
                </a:highlight>
                <a:latin typeface="Calibri" panose="020F0502020204030204" pitchFamily="34" charset="0"/>
              </a:rPr>
              <a:t>&lt;a </a:t>
            </a:r>
            <a:r>
              <a:rPr lang="en-US" altLang="ru-RU" sz="2000" b="1" dirty="0" err="1">
                <a:highlight>
                  <a:srgbClr val="00FFFF"/>
                </a:highlight>
                <a:latin typeface="Calibri" panose="020F0502020204030204" pitchFamily="34" charset="0"/>
              </a:rPr>
              <a:t>href</a:t>
            </a:r>
            <a:r>
              <a:rPr lang="en-US" altLang="ru-RU" sz="2000" b="1" dirty="0">
                <a:highlight>
                  <a:srgbClr val="00FFFF"/>
                </a:highlight>
                <a:latin typeface="Calibri" panose="020F0502020204030204" pitchFamily="34" charset="0"/>
              </a:rPr>
              <a:t>="</a:t>
            </a:r>
            <a:r>
              <a:rPr lang="en-US" altLang="ru-RU" sz="2000" b="1" i="1" dirty="0" err="1">
                <a:highlight>
                  <a:srgbClr val="00FFFF"/>
                </a:highlight>
                <a:latin typeface="Calibri" panose="020F0502020204030204" pitchFamily="34" charset="0"/>
              </a:rPr>
              <a:t>url</a:t>
            </a:r>
            <a:r>
              <a:rPr lang="en-US" altLang="ru-RU" sz="2000" b="1" dirty="0">
                <a:highlight>
                  <a:srgbClr val="00FFFF"/>
                </a:highlight>
                <a:latin typeface="Calibri" panose="020F0502020204030204" pitchFamily="34" charset="0"/>
              </a:rPr>
              <a:t>"&gt;</a:t>
            </a:r>
            <a:r>
              <a:rPr lang="ro-RO" altLang="ru-RU" sz="2000" b="1" i="1" dirty="0">
                <a:highlight>
                  <a:srgbClr val="00FFFF"/>
                </a:highlight>
                <a:latin typeface="Calibri" panose="020F0502020204030204" pitchFamily="34" charset="0"/>
              </a:rPr>
              <a:t>Textul link-ului</a:t>
            </a:r>
            <a:r>
              <a:rPr lang="en-US" altLang="ru-RU" sz="2000" b="1" dirty="0">
                <a:highlight>
                  <a:srgbClr val="00FFFF"/>
                </a:highlight>
                <a:latin typeface="Calibri" panose="020F0502020204030204" pitchFamily="34" charset="0"/>
              </a:rPr>
              <a:t>&lt;/a&gt;</a:t>
            </a:r>
          </a:p>
          <a:p>
            <a:pPr lvl="1" eaLnBrk="1" hangingPunct="1"/>
            <a:r>
              <a:rPr lang="en-US" altLang="ru-RU" dirty="0" err="1">
                <a:latin typeface="Calibri" panose="020F0502020204030204" pitchFamily="34" charset="0"/>
              </a:rPr>
              <a:t>Valori</a:t>
            </a:r>
            <a:r>
              <a:rPr lang="en-US" altLang="ru-RU" dirty="0">
                <a:latin typeface="Calibri" panose="020F0502020204030204" pitchFamily="34" charset="0"/>
              </a:rPr>
              <a:t> </a:t>
            </a:r>
            <a:r>
              <a:rPr lang="en-US" altLang="ru-RU" dirty="0" err="1">
                <a:latin typeface="Calibri" panose="020F0502020204030204" pitchFamily="34" charset="0"/>
              </a:rPr>
              <a:t>posibile</a:t>
            </a:r>
            <a:r>
              <a:rPr lang="en-US" altLang="ru-RU" dirty="0">
                <a:latin typeface="Calibri" panose="020F0502020204030204" pitchFamily="34" charset="0"/>
              </a:rPr>
              <a:t> </a:t>
            </a:r>
            <a:r>
              <a:rPr lang="en-US" altLang="ru-RU" dirty="0" err="1">
                <a:latin typeface="Calibri" panose="020F0502020204030204" pitchFamily="34" charset="0"/>
              </a:rPr>
              <a:t>pentru</a:t>
            </a:r>
            <a:r>
              <a:rPr lang="en-US" altLang="ru-RU" dirty="0">
                <a:latin typeface="Calibri" panose="020F0502020204030204" pitchFamily="34" charset="0"/>
              </a:rPr>
              <a:t> “</a:t>
            </a:r>
            <a:r>
              <a:rPr lang="en-US" altLang="ru-RU" dirty="0" err="1">
                <a:latin typeface="Calibri" panose="020F0502020204030204" pitchFamily="34" charset="0"/>
              </a:rPr>
              <a:t>url</a:t>
            </a:r>
            <a:r>
              <a:rPr lang="en-US" altLang="ru-RU" dirty="0">
                <a:latin typeface="Calibri" panose="020F0502020204030204" pitchFamily="34" charset="0"/>
              </a:rPr>
              <a:t>”</a:t>
            </a:r>
            <a:r>
              <a:rPr lang="ro-RO" altLang="ru-RU" dirty="0">
                <a:latin typeface="Calibri" panose="020F0502020204030204" pitchFamily="34" charset="0"/>
              </a:rPr>
              <a:t>:</a:t>
            </a:r>
          </a:p>
          <a:p>
            <a:pPr lvl="2">
              <a:spcAft>
                <a:spcPct val="0"/>
              </a:spcAft>
            </a:pPr>
            <a:r>
              <a:rPr lang="ro-RO" altLang="ru-RU" sz="1600" dirty="0">
                <a:latin typeface="Calibri" panose="020F0502020204030204" pitchFamily="34" charset="0"/>
              </a:rPr>
              <a:t>O adresă </a:t>
            </a:r>
            <a:r>
              <a:rPr lang="en-US" altLang="ru-RU" sz="1600" dirty="0">
                <a:latin typeface="Calibri" panose="020F0502020204030204" pitchFamily="34" charset="0"/>
              </a:rPr>
              <a:t>URL</a:t>
            </a:r>
            <a:r>
              <a:rPr lang="ro-RO" altLang="ru-RU" sz="1600" dirty="0">
                <a:latin typeface="Calibri" panose="020F0502020204030204" pitchFamily="34" charset="0"/>
              </a:rPr>
              <a:t> absolută, care specifică o resursă externă, un alt site</a:t>
            </a:r>
            <a:r>
              <a:rPr lang="en-US" altLang="ru-RU" sz="1600" dirty="0">
                <a:latin typeface="Calibri" panose="020F0502020204030204" pitchFamily="34" charset="0"/>
              </a:rPr>
              <a:t> web</a:t>
            </a:r>
            <a:r>
              <a:rPr lang="ro-RO" altLang="ru-RU" sz="1600" dirty="0">
                <a:latin typeface="Calibri" panose="020F0502020204030204" pitchFamily="34" charset="0"/>
              </a:rPr>
              <a:t>. Exemplu:</a:t>
            </a:r>
            <a:r>
              <a:rPr lang="en-US" altLang="ru-RU" sz="1600" dirty="0">
                <a:latin typeface="Calibri" panose="020F0502020204030204" pitchFamily="34" charset="0"/>
              </a:rPr>
              <a:t> </a:t>
            </a:r>
            <a:r>
              <a:rPr lang="en-US" altLang="ru-RU" sz="1600" dirty="0" err="1">
                <a:highlight>
                  <a:srgbClr val="FFFF00"/>
                </a:highlight>
                <a:latin typeface="Calibri" panose="020F0502020204030204" pitchFamily="34" charset="0"/>
              </a:rPr>
              <a:t>href</a:t>
            </a:r>
            <a:r>
              <a:rPr lang="en-US" altLang="ru-RU" sz="1600" dirty="0">
                <a:highlight>
                  <a:srgbClr val="FFFF00"/>
                </a:highlight>
                <a:latin typeface="Calibri" panose="020F0502020204030204" pitchFamily="34" charset="0"/>
              </a:rPr>
              <a:t>=</a:t>
            </a:r>
            <a:r>
              <a:rPr lang="ro-RO" altLang="ru-RU" sz="1600" i="1" dirty="0">
                <a:latin typeface="Calibri" panose="020F0502020204030204" pitchFamily="34" charset="0"/>
              </a:rPr>
              <a:t> "</a:t>
            </a:r>
            <a:r>
              <a:rPr lang="it-IT" altLang="ru-RU" sz="1600" i="1" dirty="0">
                <a:highlight>
                  <a:srgbClr val="FFFF00"/>
                </a:highlight>
                <a:latin typeface="Calibri" panose="020F0502020204030204" pitchFamily="34" charset="0"/>
                <a:hlinkClick r:id="rId2"/>
              </a:rPr>
              <a:t>http://ro.wikipedia.org/wiki/</a:t>
            </a:r>
            <a:r>
              <a:rPr lang="ro-RO" altLang="ru-RU" sz="1600" i="1" dirty="0">
                <a:highlight>
                  <a:srgbClr val="FFFF00"/>
                </a:highlight>
                <a:latin typeface="Calibri" panose="020F0502020204030204" pitchFamily="34" charset="0"/>
                <a:hlinkClick r:id="rId2"/>
              </a:rPr>
              <a:t>St</a:t>
            </a:r>
            <a:r>
              <a:rPr lang="it-IT" altLang="ru-RU" sz="1600" i="1" dirty="0">
                <a:highlight>
                  <a:srgbClr val="FFFF00"/>
                </a:highlight>
                <a:latin typeface="Calibri" panose="020F0502020204030204" pitchFamily="34" charset="0"/>
                <a:hlinkClick r:id="rId2"/>
              </a:rPr>
              <a:t>efan_cel_Mare</a:t>
            </a:r>
            <a:r>
              <a:rPr lang="ro-RO" altLang="ru-RU" sz="1600" i="1" dirty="0">
                <a:latin typeface="Calibri" panose="020F0502020204030204" pitchFamily="34" charset="0"/>
              </a:rPr>
              <a:t>"</a:t>
            </a:r>
            <a:endParaRPr lang="ro-RO" altLang="ru-RU" sz="1600" dirty="0">
              <a:highlight>
                <a:srgbClr val="FFFF00"/>
              </a:highlight>
              <a:latin typeface="Calibri" panose="020F0502020204030204" pitchFamily="34" charset="0"/>
            </a:endParaRPr>
          </a:p>
          <a:p>
            <a:pPr lvl="2">
              <a:spcAft>
                <a:spcPct val="0"/>
              </a:spcAft>
            </a:pPr>
            <a:r>
              <a:rPr lang="ro-RO" altLang="ru-RU" sz="1600" dirty="0">
                <a:latin typeface="Calibri" panose="020F0502020204030204" pitchFamily="34" charset="0"/>
              </a:rPr>
              <a:t>O adresă</a:t>
            </a:r>
            <a:r>
              <a:rPr lang="en-US" altLang="ru-RU" sz="1600" dirty="0">
                <a:latin typeface="Calibri" panose="020F0502020204030204" pitchFamily="34" charset="0"/>
              </a:rPr>
              <a:t> URL </a:t>
            </a:r>
            <a:r>
              <a:rPr lang="ro-RO" altLang="ru-RU" sz="1600" dirty="0">
                <a:latin typeface="Calibri" panose="020F0502020204030204" pitchFamily="34" charset="0"/>
              </a:rPr>
              <a:t>relativă, care specifică un fişier de pe site-ul curent:</a:t>
            </a:r>
            <a:r>
              <a:rPr lang="en-US" altLang="ru-RU" sz="1600" dirty="0">
                <a:latin typeface="Calibri" panose="020F0502020204030204" pitchFamily="34" charset="0"/>
              </a:rPr>
              <a:t>  </a:t>
            </a:r>
            <a:r>
              <a:rPr lang="ro-RO" altLang="ru-RU" sz="1600" i="1" dirty="0">
                <a:highlight>
                  <a:srgbClr val="FFFF00"/>
                </a:highlight>
                <a:latin typeface="Calibri" panose="020F0502020204030204" pitchFamily="34" charset="0"/>
              </a:rPr>
              <a:t>href= "</a:t>
            </a:r>
            <a:r>
              <a:rPr lang="en-US" altLang="ru-RU" sz="1600" i="1" dirty="0" err="1">
                <a:highlight>
                  <a:srgbClr val="FFFF00"/>
                </a:highlight>
                <a:latin typeface="Calibri" panose="020F0502020204030204" pitchFamily="34" charset="0"/>
              </a:rPr>
              <a:t>muscata</a:t>
            </a:r>
            <a:r>
              <a:rPr lang="ro-RO" altLang="ru-RU" sz="1600" i="1" dirty="0">
                <a:highlight>
                  <a:srgbClr val="FFFF00"/>
                </a:highlight>
                <a:latin typeface="Calibri" panose="020F0502020204030204" pitchFamily="34" charset="0"/>
              </a:rPr>
              <a:t>.jpg"</a:t>
            </a:r>
            <a:r>
              <a:rPr lang="en-US" altLang="ru-RU" sz="1600" dirty="0">
                <a:latin typeface="Calibri" panose="020F0502020204030204" pitchFamily="34" charset="0"/>
              </a:rPr>
              <a:t>)</a:t>
            </a:r>
            <a:endParaRPr lang="ro-RO" altLang="ru-RU" sz="1600" dirty="0">
              <a:latin typeface="Calibri" panose="020F0502020204030204" pitchFamily="34" charset="0"/>
            </a:endParaRPr>
          </a:p>
          <a:p>
            <a:pPr lvl="2">
              <a:spcAft>
                <a:spcPct val="0"/>
              </a:spcAft>
            </a:pPr>
            <a:r>
              <a:rPr lang="en-US" altLang="ru-RU" sz="1600" dirty="0">
                <a:latin typeface="Calibri" panose="020F0502020204030204" pitchFamily="34" charset="0"/>
              </a:rPr>
              <a:t>L</a:t>
            </a:r>
            <a:r>
              <a:rPr lang="ro-RO" altLang="ru-RU" sz="1600" dirty="0">
                <a:latin typeface="Calibri" panose="020F0502020204030204" pitchFamily="34" charset="0"/>
              </a:rPr>
              <a:t>egătura cu un element din aceeaşi pagină, specificat prin atributul </a:t>
            </a:r>
            <a:r>
              <a:rPr lang="ro-RO" altLang="ru-RU" sz="1600" b="1" dirty="0">
                <a:latin typeface="Calibri" panose="020F0502020204030204" pitchFamily="34" charset="0"/>
              </a:rPr>
              <a:t>id</a:t>
            </a:r>
            <a:r>
              <a:rPr lang="ro-RO" altLang="ru-RU" sz="1600" dirty="0">
                <a:latin typeface="Calibri" panose="020F0502020204030204" pitchFamily="34" charset="0"/>
              </a:rPr>
              <a:t>: </a:t>
            </a:r>
            <a:r>
              <a:rPr lang="en-US" altLang="ru-RU" sz="1600" dirty="0" err="1">
                <a:highlight>
                  <a:srgbClr val="FFFF00"/>
                </a:highlight>
                <a:latin typeface="Calibri" panose="020F0502020204030204" pitchFamily="34" charset="0"/>
              </a:rPr>
              <a:t>href</a:t>
            </a:r>
            <a:r>
              <a:rPr lang="en-US" altLang="ru-RU" sz="1600" dirty="0">
                <a:highlight>
                  <a:srgbClr val="FFFF00"/>
                </a:highlight>
                <a:latin typeface="Calibri" panose="020F0502020204030204" pitchFamily="34" charset="0"/>
              </a:rPr>
              <a:t>=</a:t>
            </a:r>
            <a:r>
              <a:rPr lang="ro-RO" altLang="ru-RU" sz="1600" i="1" dirty="0">
                <a:highlight>
                  <a:srgbClr val="FFFF00"/>
                </a:highlight>
                <a:latin typeface="Calibri" panose="020F0502020204030204" pitchFamily="34" charset="0"/>
              </a:rPr>
              <a:t>"</a:t>
            </a:r>
            <a:r>
              <a:rPr lang="en-US" altLang="ru-RU" sz="1600" dirty="0">
                <a:highlight>
                  <a:srgbClr val="FFFF00"/>
                </a:highlight>
                <a:latin typeface="Calibri" panose="020F0502020204030204" pitchFamily="34" charset="0"/>
              </a:rPr>
              <a:t>#top</a:t>
            </a:r>
            <a:r>
              <a:rPr lang="ro-RO" altLang="ru-RU" sz="1600" i="1" dirty="0">
                <a:highlight>
                  <a:srgbClr val="FFFF00"/>
                </a:highlight>
                <a:latin typeface="Calibri" panose="020F0502020204030204" pitchFamily="34" charset="0"/>
              </a:rPr>
              <a:t>"</a:t>
            </a:r>
            <a:endParaRPr lang="ro-RO" altLang="ru-RU" sz="1600" dirty="0">
              <a:highlight>
                <a:srgbClr val="FFFF00"/>
              </a:highlight>
              <a:latin typeface="Calibri" panose="020F0502020204030204" pitchFamily="34" charset="0"/>
            </a:endParaRPr>
          </a:p>
          <a:p>
            <a:pPr lvl="2">
              <a:spcAft>
                <a:spcPct val="0"/>
              </a:spcAft>
            </a:pPr>
            <a:r>
              <a:rPr lang="ro-RO" altLang="ru-RU" sz="1600" dirty="0">
                <a:latin typeface="Calibri" panose="020F0502020204030204" pitchFamily="34" charset="0"/>
              </a:rPr>
              <a:t>Alte protocoale:</a:t>
            </a:r>
            <a:r>
              <a:rPr lang="en-US" altLang="ru-RU" sz="1600" dirty="0">
                <a:latin typeface="Calibri" panose="020F0502020204030204" pitchFamily="34" charset="0"/>
              </a:rPr>
              <a:t> ftp://, mailto:, file:,</a:t>
            </a:r>
            <a:r>
              <a:rPr lang="ro-RO" altLang="ru-RU" sz="1600" dirty="0">
                <a:latin typeface="Calibri" panose="020F0502020204030204" pitchFamily="34" charset="0"/>
              </a:rPr>
              <a:t> tel</a:t>
            </a:r>
            <a:r>
              <a:rPr lang="en-US" altLang="ru-RU" sz="1600" dirty="0">
                <a:latin typeface="Calibri" panose="020F0502020204030204" pitchFamily="34" charset="0"/>
              </a:rPr>
              <a:t> etc..)</a:t>
            </a:r>
            <a:r>
              <a:rPr lang="ro-RO" altLang="ru-RU" sz="1600" dirty="0">
                <a:latin typeface="Calibri" panose="020F0502020204030204" pitchFamily="34" charset="0"/>
              </a:rPr>
              <a:t>. Exemplu: </a:t>
            </a:r>
            <a:r>
              <a:rPr lang="ro-RO" altLang="ru-RU" sz="1600" i="1" dirty="0">
                <a:highlight>
                  <a:srgbClr val="FFFF00"/>
                </a:highlight>
                <a:latin typeface="Calibri" panose="020F0502020204030204" pitchFamily="34" charset="0"/>
              </a:rPr>
              <a:t>&lt;a href="mailto:cineva@mail.com"&gt;e-mail&lt;/a&gt;</a:t>
            </a:r>
            <a:endParaRPr lang="ro-RO" altLang="ru-RU" sz="1600" dirty="0">
              <a:highlight>
                <a:srgbClr val="FFFF00"/>
              </a:highlight>
              <a:latin typeface="Calibri" panose="020F0502020204030204" pitchFamily="34" charset="0"/>
            </a:endParaRPr>
          </a:p>
          <a:p>
            <a:pPr lvl="2">
              <a:spcAft>
                <a:spcPct val="0"/>
              </a:spcAft>
            </a:pPr>
            <a:r>
              <a:rPr lang="ro-RO" altLang="ru-RU" sz="1600" dirty="0">
                <a:latin typeface="Calibri" panose="020F0502020204030204" pitchFamily="34" charset="0"/>
              </a:rPr>
              <a:t>Un script</a:t>
            </a:r>
            <a:endParaRPr lang="en-US" altLang="ru-RU" sz="1600" dirty="0">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RetrospectVTI">
  <a:themeElements>
    <a:clrScheme name="">
      <a:dk1>
        <a:srgbClr val="000000"/>
      </a:dk1>
      <a:lt1>
        <a:srgbClr val="FFFFFF"/>
      </a:lt1>
      <a:dk2>
        <a:srgbClr val="243541"/>
      </a:dk2>
      <a:lt2>
        <a:srgbClr val="E2E5E8"/>
      </a:lt2>
      <a:accent1>
        <a:srgbClr val="E88B33"/>
      </a:accent1>
      <a:accent2>
        <a:srgbClr val="AEA33A"/>
      </a:accent2>
      <a:accent3>
        <a:srgbClr val="8CAB4A"/>
      </a:accent3>
      <a:accent4>
        <a:srgbClr val="57B636"/>
      </a:accent4>
      <a:accent5>
        <a:srgbClr val="2EBA43"/>
      </a:accent5>
      <a:accent6>
        <a:srgbClr val="33B67D"/>
      </a:accent6>
      <a:hlink>
        <a:srgbClr val="5F84A8"/>
      </a:hlink>
      <a:folHlink>
        <a:srgbClr val="7F7F7F"/>
      </a:folHlink>
    </a:clrScheme>
    <a:fontScheme name="Retrospect">
      <a:majorFont>
        <a:latin typeface="Georgia Pro Cond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Speak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Override1.xml><?xml version="1.0" encoding="utf-8"?>
<a:themeOverride xmlns:a="http://schemas.openxmlformats.org/drawingml/2006/main">
  <a:clrScheme name="Custom 40">
    <a:dk1>
      <a:sysClr val="windowText" lastClr="000000"/>
    </a:dk1>
    <a:lt1>
      <a:sysClr val="window" lastClr="FFFFFF"/>
    </a:lt1>
    <a:dk2>
      <a:srgbClr val="545D57"/>
    </a:dk2>
    <a:lt2>
      <a:srgbClr val="EBEBE8"/>
    </a:lt2>
    <a:accent1>
      <a:srgbClr val="579858"/>
    </a:accent1>
    <a:accent2>
      <a:srgbClr val="ED583E"/>
    </a:accent2>
    <a:accent3>
      <a:srgbClr val="D3BA59"/>
    </a:accent3>
    <a:accent4>
      <a:srgbClr val="4C94AC"/>
    </a:accent4>
    <a:accent5>
      <a:srgbClr val="A09E84"/>
    </a:accent5>
    <a:accent6>
      <a:srgbClr val="FC7D4A"/>
    </a:accent6>
    <a:hlink>
      <a:srgbClr val="04A2DA"/>
    </a:hlink>
    <a:folHlink>
      <a:srgbClr val="808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377351-63A1-4C2E-8C9A-66CDD70F16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F3CD65D-61A5-43C9-A837-6EC73C7DA8AB}">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31F006B4-A9E1-4F39-85C8-FB836F9193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{9EEFED7C-5AF6-4227-A0A0-DD858BD79877}tf11437505_win32</Template>
  <TotalTime>457</TotalTime>
  <Words>4965</Words>
  <Application>Microsoft Office PowerPoint</Application>
  <PresentationFormat>Widescreen</PresentationFormat>
  <Paragraphs>403</Paragraphs>
  <Slides>49</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49</vt:i4>
      </vt:variant>
    </vt:vector>
  </HeadingPairs>
  <TitlesOfParts>
    <vt:vector size="60" baseType="lpstr">
      <vt:lpstr>Calibri</vt:lpstr>
      <vt:lpstr>Consolas</vt:lpstr>
      <vt:lpstr>Georgia Pro Cond Light</vt:lpstr>
      <vt:lpstr>Gill Sans MT</vt:lpstr>
      <vt:lpstr>Segoe UI</vt:lpstr>
      <vt:lpstr>Speak Pro</vt:lpstr>
      <vt:lpstr>Times New Roman</vt:lpstr>
      <vt:lpstr>Verdana</vt:lpstr>
      <vt:lpstr>Wingdings</vt:lpstr>
      <vt:lpstr>Wingdings 3</vt:lpstr>
      <vt:lpstr>RetrospectVTI</vt:lpstr>
      <vt:lpstr>Imagini și referințe în HTML</vt:lpstr>
      <vt:lpstr>Conținutul temei</vt:lpstr>
      <vt:lpstr>Structura unei pagini web</vt:lpstr>
      <vt:lpstr>Headerul/ Antetul paginii web</vt:lpstr>
      <vt:lpstr>Conțnutul paginii</vt:lpstr>
      <vt:lpstr>Footerul/ subsolul paginii web</vt:lpstr>
      <vt:lpstr>Landing-page VS Multi-page website</vt:lpstr>
      <vt:lpstr>Hiper-texte şi referinţe</vt:lpstr>
      <vt:lpstr>Forma generală. Atributul href</vt:lpstr>
      <vt:lpstr>Atributul HREF</vt:lpstr>
      <vt:lpstr>Atributul id</vt:lpstr>
      <vt:lpstr>Exemplu</vt:lpstr>
      <vt:lpstr>Alte atribute ale elementului &lt;A&gt;</vt:lpstr>
      <vt:lpstr>Exemplu</vt:lpstr>
      <vt:lpstr>Proiectarea structurii site-urilor</vt:lpstr>
      <vt:lpstr>Inserarea imaginilor într-un document html</vt:lpstr>
      <vt:lpstr>Exemplu inserare imagini</vt:lpstr>
      <vt:lpstr>Alte atribute de bază ale elementului IMG</vt:lpstr>
      <vt:lpstr>Ne specificarea locației imaginii sau specificarea incorectă</vt:lpstr>
      <vt:lpstr>Inserarea imaginilor de la diverse locaţii</vt:lpstr>
      <vt:lpstr>Rezultat</vt:lpstr>
      <vt:lpstr>Imagine-referinţă</vt:lpstr>
      <vt:lpstr>Orice element sau bloc de elemente pot servi drept ancoră pentru referințe</vt:lpstr>
      <vt:lpstr>Principiul Box-Model în CSS</vt:lpstr>
      <vt:lpstr>Exemplu</vt:lpstr>
      <vt:lpstr>Rolul proprietății box-sizing</vt:lpstr>
      <vt:lpstr>Proprietatea box-sizing</vt:lpstr>
      <vt:lpstr>Atributul global “id” în html</vt:lpstr>
      <vt:lpstr>Selectori de tip „ID”</vt:lpstr>
      <vt:lpstr>Selectorul de tip „class”</vt:lpstr>
      <vt:lpstr>Definirea a două clase pentru un element HTML</vt:lpstr>
      <vt:lpstr>Stilizarea imaginilor</vt:lpstr>
      <vt:lpstr>Stilizarea imaginilor. II</vt:lpstr>
      <vt:lpstr>Pseudo-clase CSS</vt:lpstr>
      <vt:lpstr>Stilizarea referințelor</vt:lpstr>
      <vt:lpstr>Exemplu folosire pseudo-clase pentru stilizarea referințelor</vt:lpstr>
      <vt:lpstr>Ordinea definirii stilurilor pentru pseudo-clase</vt:lpstr>
      <vt:lpstr>Pseudoclasa :hover aplicată altor elemente HTML</vt:lpstr>
      <vt:lpstr>Pseudo-elemente</vt:lpstr>
      <vt:lpstr>::first-line și ::first-letter</vt:lpstr>
      <vt:lpstr>Utilizarea pseudo-elemetelor ::before și ::after</vt:lpstr>
      <vt:lpstr>Pseudo-elementul ::selection</vt:lpstr>
      <vt:lpstr>Rezultat selecție</vt:lpstr>
      <vt:lpstr>Mai sunt și alte pseudo-elemente</vt:lpstr>
      <vt:lpstr>Moștenirea stilurior</vt:lpstr>
      <vt:lpstr>Schimbăm fundalul pentru listă</vt:lpstr>
      <vt:lpstr>Cum se folosesc selectorii de context?</vt:lpstr>
      <vt:lpstr>Concluzii</vt:lpstr>
      <vt:lpstr>Să ne amintim...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Lorem Ipsum</dc:title>
  <dc:creator>Natalia Plesca</dc:creator>
  <cp:lastModifiedBy>Natalia Plesca</cp:lastModifiedBy>
  <cp:revision>14</cp:revision>
  <dcterms:created xsi:type="dcterms:W3CDTF">2023-12-09T10:55:40Z</dcterms:created>
  <dcterms:modified xsi:type="dcterms:W3CDTF">2025-09-19T19:21:40Z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