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68" r:id="rId16"/>
    <p:sldId id="270" r:id="rId17"/>
    <p:sldId id="271" r:id="rId18"/>
    <p:sldId id="272" r:id="rId19"/>
    <p:sldId id="273" r:id="rId20"/>
    <p:sldId id="276" r:id="rId21"/>
    <p:sldId id="275" r:id="rId22"/>
    <p:sldId id="279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1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5CFD-59BA-4900-B139-503AEA44500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83D67-CC01-41D4-B54E-21DF1BA7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мы и смешные картинки субботы (24 фото) | Ai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73" y="3249547"/>
            <a:ext cx="7429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239" y="356224"/>
            <a:ext cx="11597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MD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 в ситуации безработицы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Психологическое значение труда и безработица.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последствия безработицы.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 техники консультирования безработных.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тжигаю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60" y="572029"/>
            <a:ext cx="6108440" cy="28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759" y="148790"/>
            <a:ext cx="1140511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MD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ыли </a:t>
            </a: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выявлены и другие психологические качества, характеризующие в целом портрет безработного: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невысокий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смелости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покорность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уступчивость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конформность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пессимистичность и осторожность в поведении;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подозрительность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недоверчивость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тревоги и беспокойства;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развитый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обязательность в выполнении социальных норм </a:t>
            </a:r>
            <a:r>
              <a:rPr lang="ru-MD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MD" dirty="0" smtClean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эмоциональных последствий безработицы отмечается во многих случаях возникновение депрессивного синдрома с суицидальными тенденциями. </a:t>
            </a:r>
            <a:endParaRPr lang="ru-M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безработных наблюдаются пассивность, растерянность, </a:t>
            </a:r>
            <a:r>
              <a:rPr lang="ru-M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фрустрированность</a:t>
            </a: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неумение и неспособность адаптироваться в резко изменившихся социально-экономических условиях, инфантильность и потребительская позиция, обидчивость, отсутствие выраженной личной и социальной активности.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MD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 Украине официальная безработица упала до исторического минимума. В чем  причины — Минф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30" y="3728746"/>
            <a:ext cx="4693881" cy="31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249" y="133492"/>
            <a:ext cx="115861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Безработица может приводить к ухудшению отношений в семье, агрессии по отношению к членам семьи, конфликтам и разводам.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ужья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жены, потеряв работу, часто проявляют меньшую сплоченность и взаимную поддержку, чем раньше, в связи с этим чаще возникают конфликты.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Отмечается, что безработные чаще отказываются от семьи, покидают ее или разводятся чаще, чем работающие, на основании </a:t>
            </a: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сделать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значительной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угрозе безработицы семье.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в семьях безработных чаще встречаются </a:t>
            </a:r>
            <a:endParaRPr lang="ru-MD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отклонения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поведении. </a:t>
            </a:r>
            <a:endParaRPr lang="ru-MD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супруги безработного проявляется то же </a:t>
            </a:r>
            <a:endParaRPr lang="ru-MD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состояние, что и у него самого.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де работаете вы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06" y="1940766"/>
            <a:ext cx="4505294" cy="25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445" y="0"/>
            <a:ext cx="117130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адаптации, </a:t>
            </a: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используемые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безработными.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Борьба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государством, «ограбившим» своих граждан несколько раз. </a:t>
            </a:r>
            <a:endParaRPr lang="ru-MD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Рентные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с </a:t>
            </a: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государством. </a:t>
            </a:r>
            <a:endParaRPr lang="ru-MD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защитного, избегающего поведения.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Хаотический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поиск. </a:t>
            </a:r>
            <a:endParaRPr lang="ru-MD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ограниченной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информированности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MD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Продуктивное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иждивенчество. </a:t>
            </a:r>
            <a:endParaRPr lang="ru-MD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 своей </a:t>
            </a:r>
            <a:endParaRPr lang="ru-MD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межличностной сети.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Действенная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образа самого себя, своих планов и оценок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происходящего.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Достраивание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 текущей жизненной ситуации.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08" y="296415"/>
            <a:ext cx="11719249" cy="631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терапевтов: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разговоре с клиентом «проблемные зоны». Выбрать одну из них для работы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Прояснить ожидания клиента в этой зоне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неоправданными ожиданиями: Что из этого реально зависит от клиента, а что не зависит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Наметить работу по зонам: Как справляться с тем, что изменить нельзя, или Что предпринять из части зависящего от клиента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Вопросы, которые можно использовать: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должно произойти, чтобы вы поняли, что ситуация решена?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-какие перемены вы заметите, когда это произойдет?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-кто заметит различия?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еще происходит, когда вы справитесь с ситуацией?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-что измениться в вашей жизни, когда ситуация решится?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-были ли похожие ситуации? Что вы делали тогда?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-что вы уже успешно делали для решения этой ситуации?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-что еще вы можете сделать для решения этой ситуации?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еще? А еще?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7567" y="3455228"/>
            <a:ext cx="5125616" cy="24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эмоционального выгорания (или любая </a:t>
            </a: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сложная 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-эмоциональный уровень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-физиологический (телесный) уровень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-когнитивный уровень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-межличностный уровень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znperm.ru/_res/pages/img4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300"/>
            <a:ext cx="5685388" cy="30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596" y="308111"/>
            <a:ext cx="117845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Фазы изменения психологического самочувствия безработного человека </a:t>
            </a:r>
            <a:endParaRPr lang="ru-MD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MD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MD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</a:t>
            </a:r>
            <a:r>
              <a:rPr lang="ru-MD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Пельцман</a:t>
            </a:r>
            <a:r>
              <a:rPr lang="ru-MD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90254" y="1608978"/>
            <a:ext cx="557897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фаза.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MD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MD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неопределенности и шока</a:t>
            </a:r>
            <a:r>
              <a:rPr lang="ru-MD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180340" algn="just">
              <a:lnSpc>
                <a:spcPct val="150000"/>
              </a:lnSpc>
            </a:pPr>
            <a:r>
              <a:rPr lang="ru-MD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фаза.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приспособление к ситуации</a:t>
            </a: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180340" algn="just">
              <a:lnSpc>
                <a:spcPct val="150000"/>
              </a:lnSpc>
            </a:pPr>
            <a:r>
              <a:rPr lang="ru-MD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MD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Утяжеление состояния».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MD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фаза</a:t>
            </a:r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Примирение со сложившимися обстоятельствами</a:t>
            </a: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180340"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54" y="401216"/>
            <a:ext cx="11383347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ru-MD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 техники консультирования </a:t>
            </a:r>
            <a:r>
              <a:rPr lang="ru-MD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безработных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поддержка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система социально-психологических форм работы, способов и методов психологического воздействия, способствующих социально-профессиональному самоопределению личности, формированию профессионально важных качеств личности, развитию способностей, ценностных ориентации и самосознания, повышению конкурентоспособности безработных и ищущих работу на рынке труда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условиям реализации собственной профессиональной карьеры.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97" y="370378"/>
            <a:ext cx="11616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 помощи длительно безработным сотрудники службы занятости должны проводить в двух направлениях: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переживания стресса, связанного с потерей рабочего места и невозможностью найти новое место работы;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установки активного поиска работы.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95" y="3092742"/>
            <a:ext cx="4515945" cy="36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103" y="65314"/>
            <a:ext cx="5294922" cy="61332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951" y="433788"/>
            <a:ext cx="6096000" cy="61199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консультирования консультант, как правило, поэтапно решает следующие задачи: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клиенту сориентироваться в собственных проблемах, найти направление, в котором следует искать выход из затруднительной ситуации;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Актуализирует личностные ресурсы и способности клиента, способствующие нахождению новых возможностей решения проблемы.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12" y="1219201"/>
            <a:ext cx="5181688" cy="5106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115" y="554550"/>
            <a:ext cx="6441232" cy="525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ОРКТ- Ориентированная на Решение Краткосрочная Терапия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КПТОР-Краткосрочная </a:t>
            </a:r>
            <a:r>
              <a:rPr lang="ru-M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ПсихоТерапия</a:t>
            </a: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Ориентированная на Решение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-ориентация на ресурсы клиента (основная идея);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-разделение ответственности психотерапевта с клиентом;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-подстройка к клиенту, к его чувствам, мыслям, желаниям, поведению;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-опора на опыт клиента; и т.д.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28" y="2629819"/>
            <a:ext cx="5082072" cy="41303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951" y="264732"/>
            <a:ext cx="11831216" cy="561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идеи подхода: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сменить «черные очки» на более конструктивное видение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«причины» проблемы не обязательно, фокус на действиях.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Любая сложная ситуация имеет адаптивный аспект.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каждой проблемы есть исключения. Бывают моменты, когда она не проявляется, или не так выражена.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и интуиция клиента и его окружения закрепляют эффективные решения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Сопротивления нет, есть ригидные терапевты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причин проблемы разрушает процесс терапии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Реальность создается совместно с клиентом. </a:t>
            </a:r>
            <a:endParaRPr lang="ru-MD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клиента и ориентирован на настоящее и будущее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 и неизбежны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 о решении а не разговор о проблеме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Клиент-эксперт в ситуации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что-то не сломалось, чинить не надо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Отношения, основанные на сотрудничестве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то, что делается-не работает, надо сделать по-другому.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небольшое изменение может привести к большим изменениям.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66" y="559837"/>
            <a:ext cx="7343191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выделить три достаточно специфичных уровня рассмотрения здоровья: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биологический, психологический и социальный</a:t>
            </a: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каждом из этих уровней здоровье человека имеет особенности своего проявления.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 биологическом уровне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динамическое равновесие функций всех внутренних органов и их адекватное реагирование на влияние окружающей среды.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Вопросы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 на психологическом уровне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связаны с личностным контекстом рассмотрения.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 социальном уровне функционирования.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абота, семья, хобби: как соблюсти баланс? - Страна М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81" y="2323323"/>
            <a:ext cx="4182519" cy="42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758" y="375306"/>
            <a:ext cx="11078547" cy="678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сессия в ОРКТ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o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L-Listening </a:t>
            </a: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Слушаем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o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A-Acknowledging </a:t>
            </a: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Признаем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o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V-Validating </a:t>
            </a: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контакта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цели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решения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Облегчение усилий клиента в поиске, принятии решения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Психотерапевтическое вмешательство-закрепление решения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решения-домашнее </a:t>
            </a:r>
            <a:r>
              <a:rPr lang="ru-MD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MD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 для группы: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MD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Слушать </a:t>
            </a:r>
            <a:r>
              <a:rPr lang="ru-MD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эмпатически</a:t>
            </a:r>
            <a:r>
              <a:rPr lang="ru-MD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неделю (минимум несколько дней)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MD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Замечать как влияет на собеседника в процессе общения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MD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вопросы на выявление цели (желаемое будущее) и поиск ресурсов клиента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5176" y="299243"/>
            <a:ext cx="6096000" cy="2732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Слушать: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анализировать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слова и высказывания клиента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Настраиваться </a:t>
            </a:r>
            <a:r>
              <a:rPr lang="ru-M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невербально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Эмпатически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реагировать (навык слежения за своим телом, </a:t>
            </a:r>
            <a:r>
              <a:rPr lang="ru-M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передавание</a:t>
            </a:r>
            <a:r>
              <a:rPr lang="ru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чувств клиенту, если нуждается в этом, сохранять состояние «пустого сосуда», созерцать)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12594" y="-1189830"/>
            <a:ext cx="5613708" cy="10149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58817" y="405714"/>
            <a:ext cx="391258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Talk </a:t>
            </a:r>
            <a:r>
              <a:rPr lang="ru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 Talk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риентированная на решение краткосрочная терапи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5" y="292881"/>
            <a:ext cx="8764905" cy="65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ктические инструменты ориентированного на решение подхода, SFB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9" y="550991"/>
            <a:ext cx="1060132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4008" y="320159"/>
            <a:ext cx="4636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шкалы в ОРКТ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34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риентированная на решение краткосрочная терапи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92628"/>
            <a:ext cx="8531225" cy="63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074" y="343171"/>
            <a:ext cx="11255828" cy="590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Финальная </a:t>
            </a:r>
            <a:r>
              <a:rPr lang="ru-MD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сессия в </a:t>
            </a:r>
            <a:r>
              <a:rPr lang="ru-MD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ОРКТ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Е-</a:t>
            </a:r>
            <a:r>
              <a:rPr lang="ro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Eliciting</a:t>
            </a:r>
            <a:r>
              <a:rPr lang="ru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Выявляем находим как можно больше деталей о пройденном этапе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ты выполнил домашнее задание? Что изменилось к лучшему? Кто (что) помог?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o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A-Amplifying</a:t>
            </a:r>
            <a:r>
              <a:rPr lang="ru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Усиливаем чувствуем силу изменения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и в какой степени изменилось к лучшему? Как это удалось? Как ты теперь измеряешь себя по шкале?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o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R-Reinforcing</a:t>
            </a:r>
            <a:r>
              <a:rPr lang="ru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Укрепляем подтверждаем слова клиента, смотрим в глаза, повторяем слова</a:t>
            </a:r>
            <a:endParaRPr lang="ro-MD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o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S-Start Over </a:t>
            </a:r>
            <a:r>
              <a:rPr lang="ru-M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MD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ачинаем снова если ситуация улучшилась, узнаем что сделал для того чтобы ситуация изменилась? Что должны сделать еще, чтобы добиться результата? Делаем еще.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4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294588"/>
            <a:ext cx="10916816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личности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целеустремленность (обретение цели, смысла жизни); направленность как системообразующее свойство личности включает цели, потребности, устремления, мотивы, установки личности т.д.; оптимизм; сосредоточенность (отсутствие суетливости); нравственность (честность, совестливость и др.); адекватный уровень притязаний (установка личности на определенный статус, успех, результат деятельности, находящаяся в зависимости от уровня самооценки личности); чувство долга и ответственности; уверенность в себе и </a:t>
            </a:r>
            <a:r>
              <a:rPr lang="ru-M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необидчивость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(умение освобождаться от затаенных обид); трудолюбие; независимость; непосредственность (естественность); ответственность; чувство юмора; доброжелательность; терпеливость, толерантность (терпимость); самоуважение, самоконтроль и др.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894" y="406555"/>
            <a:ext cx="11299372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Психические состояния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эмоциональная устойчивость; зрелость чувств соответственно возрасту; </a:t>
            </a:r>
            <a:r>
              <a:rPr lang="ru-M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совладание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негативными эмоциями (страх, гнев, зависть, тревога и др.); свободное, естественное проявление чувств и эмоций; сохранность привычного (оптимального) самочувствия и др.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адекватность психического отражения (максимальное приближение субъективных образов к отражаемым объектам действительности); адекватное восприятие самого себя, самоконтроль и </a:t>
            </a:r>
            <a:r>
              <a:rPr lang="ru-M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способность концентрации внимания на предмете; способность удержания информации в памяти; способность к логической обработке информации; критичность мышления; креативность (способность к творчеству) и др.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Трудоустраивай меня полностью: Всем тем, кто ищет рабо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350" y="130434"/>
            <a:ext cx="3251051" cy="67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162" y="203185"/>
            <a:ext cx="8092751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сложное, многоаспектное социально-экономическое явление, присущее обществу с рыночной экономикой, когда часть трудоспособного населения, незанятая в производстве товаров и услуг, не может реализовать свою рабочую силу на рынке труда из-за отсутствия подходящих рабочих мест и лишается вследствие этого заработной платы как основного источника необходимых средств к существованию.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безработным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 все лица трудоспособного возраста, не участвующие в общественном производстве в течение определенного времени, которые в данный период: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были без работы, т.е. не работали за плату по найму или на собственном предприятии;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были готовы приступить к работе, т.е. начать работать за плату по найму или на собственном предприятии;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искали работу, т.е. предпринимали конкретные шаги в поиске оплачиваемой работы по найму или на собственном предприятии.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мешные комиксы,веб-комиксы с юмором и их переводы,безработица,безработ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3" y="464812"/>
            <a:ext cx="47625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494" y="255807"/>
            <a:ext cx="694508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Личность не может быть признана в качестве безработной, если: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по трудовому, служебному, гражданско-правовому договору либо на основании членства;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анимается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предпринимательством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Учится в учебном заведении по дневной форме обучения;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 в оборонительных войсках или проходит альтернативную службу;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в состоянии беременности и до определенного врачом срока родов остаётся менее 70 календарных дней;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Получает государственную пенсию, стипендию или находится на государственном содержании;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Получает иной облагаемый подоходным налогом доход.</a:t>
            </a:r>
            <a:br>
              <a:rPr lang="ru-MD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﻿Когда заметил, что сосед уже две недели не ходит на работу,Беларусь,страны,тунеядцы,донос,безработица,политика,Бeлоруссия,Мая Беларусь,разн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66" y="3303035"/>
            <a:ext cx="5532919" cy="34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807" y="315725"/>
            <a:ext cx="110535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основным группам безработного населения относятся:</a:t>
            </a:r>
            <a:b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неквалифицированные и малоквалифицированные работники, не готовые к переквалификации, работники нерентабельных, убыточных предприятий в связи с их закрытием или реорганизацией;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женщины (особенно с маленькими детьми);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мигранты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трудоспособные </a:t>
            </a:r>
            <a:r>
              <a:rPr lang="ru-M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инвалиды;</a:t>
            </a:r>
            <a:endParaRPr lang="ru-MD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деклассированные элементы.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57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рудоустраивай меня полностью: Всем тем, кто ищет рабо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14" y="3433665"/>
            <a:ext cx="6381286" cy="33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452" y="284813"/>
            <a:ext cx="11395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причины выделяются три блока видов безработицы</a:t>
            </a: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MD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Вынужденная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MD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Естественная </a:t>
            </a:r>
            <a:r>
              <a:rPr lang="ru-MD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MD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Маргинальная безработица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77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рудоустраивай меня полностью: Всем тем, кто ищет рабо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46" y="3506592"/>
            <a:ext cx="42862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5592" y="230546"/>
            <a:ext cx="674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ru-MD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Психологические последствия безработицы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193" y="1025894"/>
            <a:ext cx="6941975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установлено, что для потерявших работу, как правило, характерны: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депрессии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удовлетворения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чувства одиночества и социальной изоляции;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ощущения времени, нарушение распорядка дня;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нарастание апатии, </a:t>
            </a:r>
            <a:r>
              <a:rPr lang="ru-MD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бессильности</a:t>
            </a: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пассивности и покорности;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преобладание настроений пессимизма и фатализма в отношении к жизни в целом;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MD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стремления к упорядоченности в своей жизни;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возбудимости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1717</Words>
  <Application>Microsoft Office PowerPoint</Application>
  <PresentationFormat>Широкоэкранный</PresentationFormat>
  <Paragraphs>166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28</cp:revision>
  <dcterms:created xsi:type="dcterms:W3CDTF">2023-02-06T13:10:14Z</dcterms:created>
  <dcterms:modified xsi:type="dcterms:W3CDTF">2023-03-02T07:46:46Z</dcterms:modified>
</cp:coreProperties>
</file>