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6" r:id="rId1"/>
  </p:sldMasterIdLst>
  <p:notesMasterIdLst>
    <p:notesMasterId r:id="rId35"/>
  </p:notesMasterIdLst>
  <p:handoutMasterIdLst>
    <p:handoutMasterId r:id="rId36"/>
  </p:handoutMasterIdLst>
  <p:sldIdLst>
    <p:sldId id="256" r:id="rId2"/>
    <p:sldId id="266" r:id="rId3"/>
    <p:sldId id="295" r:id="rId4"/>
    <p:sldId id="289" r:id="rId5"/>
    <p:sldId id="293" r:id="rId6"/>
    <p:sldId id="292" r:id="rId7"/>
    <p:sldId id="268" r:id="rId8"/>
    <p:sldId id="267" r:id="rId9"/>
    <p:sldId id="269" r:id="rId10"/>
    <p:sldId id="270" r:id="rId11"/>
    <p:sldId id="271" r:id="rId12"/>
    <p:sldId id="272" r:id="rId13"/>
    <p:sldId id="273" r:id="rId14"/>
    <p:sldId id="274" r:id="rId15"/>
    <p:sldId id="275" r:id="rId16"/>
    <p:sldId id="276" r:id="rId17"/>
    <p:sldId id="286" r:id="rId18"/>
    <p:sldId id="287" r:id="rId19"/>
    <p:sldId id="288" r:id="rId20"/>
    <p:sldId id="278" r:id="rId21"/>
    <p:sldId id="279" r:id="rId22"/>
    <p:sldId id="280" r:id="rId23"/>
    <p:sldId id="281" r:id="rId24"/>
    <p:sldId id="282" r:id="rId25"/>
    <p:sldId id="283" r:id="rId26"/>
    <p:sldId id="284" r:id="rId27"/>
    <p:sldId id="285" r:id="rId28"/>
    <p:sldId id="297" r:id="rId29"/>
    <p:sldId id="298" r:id="rId30"/>
    <p:sldId id="291" r:id="rId31"/>
    <p:sldId id="294" r:id="rId32"/>
    <p:sldId id="265" r:id="rId33"/>
    <p:sldId id="296" r:id="rId34"/>
  </p:sldIdLst>
  <p:sldSz cx="9144000" cy="6858000" type="screen4x3"/>
  <p:notesSz cx="6735763" cy="9869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0576" autoAdjust="0"/>
  </p:normalViewPr>
  <p:slideViewPr>
    <p:cSldViewPr>
      <p:cViewPr varScale="1">
        <p:scale>
          <a:sx n="93" d="100"/>
          <a:sy n="93" d="100"/>
        </p:scale>
        <p:origin x="42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7" d="100"/>
          <a:sy n="57" d="100"/>
        </p:scale>
        <p:origin x="-1836" y="-84"/>
      </p:cViewPr>
      <p:guideLst>
        <p:guide orient="horz" pos="3109"/>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3" y="0"/>
            <a:ext cx="2918831" cy="493474"/>
          </a:xfrm>
          <a:prstGeom prst="rect">
            <a:avLst/>
          </a:prstGeom>
        </p:spPr>
        <p:txBody>
          <a:bodyPr vert="horz" lIns="91440" tIns="45720" rIns="91440" bIns="45720" rtlCol="0"/>
          <a:lstStyle>
            <a:lvl1pPr algn="r">
              <a:defRPr sz="1200"/>
            </a:lvl1pPr>
          </a:lstStyle>
          <a:p>
            <a:fld id="{D1E0373D-1F6C-4063-A466-2B81DF66E432}" type="datetimeFigureOut">
              <a:rPr lang="en-US" smtClean="0"/>
              <a:pPr/>
              <a:t>3/27/2022</a:t>
            </a:fld>
            <a:endParaRPr lang="en-US"/>
          </a:p>
        </p:txBody>
      </p:sp>
      <p:sp>
        <p:nvSpPr>
          <p:cNvPr id="4" name="Footer Placeholder 3"/>
          <p:cNvSpPr>
            <a:spLocks noGrp="1"/>
          </p:cNvSpPr>
          <p:nvPr>
            <p:ph type="ftr" sz="quarter" idx="2"/>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5373" y="9374301"/>
            <a:ext cx="2918831" cy="493474"/>
          </a:xfrm>
          <a:prstGeom prst="rect">
            <a:avLst/>
          </a:prstGeom>
        </p:spPr>
        <p:txBody>
          <a:bodyPr vert="horz" lIns="91440" tIns="45720" rIns="91440" bIns="45720" rtlCol="0" anchor="b"/>
          <a:lstStyle>
            <a:lvl1pPr algn="r">
              <a:defRPr sz="1200"/>
            </a:lvl1pPr>
          </a:lstStyle>
          <a:p>
            <a:fld id="{C1867BBE-D0CD-42C9-A026-50174F332263}" type="slidenum">
              <a:rPr lang="en-US" smtClean="0"/>
              <a:pPr/>
              <a:t>‹#›</a:t>
            </a:fld>
            <a:endParaRPr lang="en-US"/>
          </a:p>
        </p:txBody>
      </p:sp>
    </p:spTree>
    <p:extLst>
      <p:ext uri="{BB962C8B-B14F-4D97-AF65-F5344CB8AC3E}">
        <p14:creationId xmlns:p14="http://schemas.microsoft.com/office/powerpoint/2010/main" val="1413550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5F757AD3-D808-4FD4-A28F-ADCEB64129CF}" type="datetimeFigureOut">
              <a:rPr lang="en-US" smtClean="0"/>
              <a:pPr/>
              <a:t>3/27/2022</a:t>
            </a:fld>
            <a:endParaRPr lang="en-US"/>
          </a:p>
        </p:txBody>
      </p:sp>
      <p:sp>
        <p:nvSpPr>
          <p:cNvPr id="4" name="Slide Image Placeholder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65CAF053-B85F-4D71-B197-56160E7AC1BA}" type="slidenum">
              <a:rPr lang="en-US" smtClean="0"/>
              <a:pPr/>
              <a:t>‹#›</a:t>
            </a:fld>
            <a:endParaRPr lang="en-US"/>
          </a:p>
        </p:txBody>
      </p:sp>
    </p:spTree>
    <p:extLst>
      <p:ext uri="{BB962C8B-B14F-4D97-AF65-F5344CB8AC3E}">
        <p14:creationId xmlns:p14="http://schemas.microsoft.com/office/powerpoint/2010/main" val="4198922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3/27/2022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3/27/2022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1D8BD707-D9CF-40AE-B4C6-C98DA3205C09}" type="datetimeFigureOut">
              <a:rPr lang="en-US" smtClean="0"/>
              <a:pPr/>
              <a:t>3/27/2022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3/27/2022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3/27/2022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psychclassics.yorku.ca/Maslow/motivation.htm" TargetMode="External"/><Relationship Id="rId2" Type="http://schemas.openxmlformats.org/officeDocument/2006/relationships/hyperlink" Target="https://www.sv.uio.no/english/research/phd/summer-school/courses-2017/case-study-research-methods.pdf"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cssas.unap.ro/ro/pdf_carti/ssa2.pdf"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685800" y="304800"/>
            <a:ext cx="7391400" cy="584775"/>
          </a:xfrm>
          <a:prstGeom prst="rect">
            <a:avLst/>
          </a:prstGeom>
          <a:noFill/>
        </p:spPr>
        <p:txBody>
          <a:bodyPr wrap="square" rtlCol="0">
            <a:spAutoFit/>
          </a:bodyPr>
          <a:lstStyle/>
          <a:p>
            <a:pPr algn="ctr"/>
            <a:r>
              <a:rPr lang="en-US" sz="1600" dirty="0" smtClean="0">
                <a:latin typeface="Times New Roman" pitchFamily="18" charset="0"/>
                <a:cs typeface="Times New Roman" pitchFamily="18" charset="0"/>
              </a:rPr>
              <a:t>MINISTERUL EDUCA</a:t>
            </a:r>
            <a:r>
              <a:rPr lang="ro-RO" sz="1600" dirty="0" smtClean="0">
                <a:latin typeface="Times New Roman" pitchFamily="18" charset="0"/>
                <a:cs typeface="Times New Roman" pitchFamily="18" charset="0"/>
              </a:rPr>
              <a:t>ȚIEI AL REPUBLICII MOLDOVA</a:t>
            </a:r>
            <a:endParaRPr lang="en-US" sz="1600" dirty="0" smtClean="0">
              <a:latin typeface="Times New Roman" pitchFamily="18" charset="0"/>
              <a:cs typeface="Times New Roman" pitchFamily="18" charset="0"/>
            </a:endParaRPr>
          </a:p>
          <a:p>
            <a:pPr algn="ctr"/>
            <a:endParaRPr lang="ro-RO" sz="1600" dirty="0" smtClean="0">
              <a:latin typeface="Times New Roman" pitchFamily="18" charset="0"/>
              <a:cs typeface="Times New Roman" pitchFamily="18" charset="0"/>
            </a:endParaRPr>
          </a:p>
        </p:txBody>
      </p:sp>
      <p:sp>
        <p:nvSpPr>
          <p:cNvPr id="20" name="TextBox 19"/>
          <p:cNvSpPr txBox="1"/>
          <p:nvPr/>
        </p:nvSpPr>
        <p:spPr>
          <a:xfrm>
            <a:off x="1066800" y="1936016"/>
            <a:ext cx="6781800" cy="3416320"/>
          </a:xfrm>
          <a:prstGeom prst="rect">
            <a:avLst/>
          </a:prstGeom>
          <a:noFill/>
        </p:spPr>
        <p:txBody>
          <a:bodyPr wrap="square" rtlCol="0">
            <a:spAutoFit/>
          </a:bodyPr>
          <a:lstStyle/>
          <a:p>
            <a:pPr algn="ctr"/>
            <a:r>
              <a:rPr lang="ro-RO" sz="4800" b="1" dirty="0" smtClean="0">
                <a:latin typeface="Times New Roman" pitchFamily="18" charset="0"/>
                <a:cs typeface="Times New Roman" pitchFamily="18" charset="0"/>
              </a:rPr>
              <a:t>Istoriografia cercetării problemei securității internaționale</a:t>
            </a:r>
            <a:endParaRPr lang="ro-RO" dirty="0" smtClean="0"/>
          </a:p>
          <a:p>
            <a:endParaRPr lang="ro-RO" dirty="0"/>
          </a:p>
          <a:p>
            <a:pPr algn="r"/>
            <a:r>
              <a:rPr lang="ro-RO" dirty="0" smtClean="0">
                <a:latin typeface="Times New Roman" panose="02020603050405020304" pitchFamily="18" charset="0"/>
                <a:cs typeface="Times New Roman" panose="02020603050405020304" pitchFamily="18" charset="0"/>
              </a:rPr>
              <a:t>Autor: Busuncian Tatiana</a:t>
            </a:r>
          </a:p>
          <a:p>
            <a:pPr algn="r"/>
            <a:r>
              <a:rPr lang="ro-RO" dirty="0">
                <a:latin typeface="Times New Roman" panose="02020603050405020304" pitchFamily="18" charset="0"/>
                <a:cs typeface="Times New Roman" panose="02020603050405020304" pitchFamily="18" charset="0"/>
              </a:rPr>
              <a:t>D</a:t>
            </a:r>
            <a:r>
              <a:rPr lang="ro-RO" dirty="0" smtClean="0">
                <a:latin typeface="Times New Roman" panose="02020603050405020304" pitchFamily="18" charset="0"/>
                <a:cs typeface="Times New Roman" panose="02020603050405020304" pitchFamily="18" charset="0"/>
              </a:rPr>
              <a:t>r. , lector univ.</a:t>
            </a:r>
          </a:p>
          <a:p>
            <a:pPr algn="r"/>
            <a:endParaRPr lang="en-US" dirty="0"/>
          </a:p>
        </p:txBody>
      </p:sp>
      <p:sp>
        <p:nvSpPr>
          <p:cNvPr id="5" name="TextBox 4"/>
          <p:cNvSpPr txBox="1"/>
          <p:nvPr/>
        </p:nvSpPr>
        <p:spPr>
          <a:xfrm>
            <a:off x="4038600" y="6550223"/>
            <a:ext cx="1273105" cy="307777"/>
          </a:xfrm>
          <a:prstGeom prst="rect">
            <a:avLst/>
          </a:prstGeom>
          <a:noFill/>
        </p:spPr>
        <p:txBody>
          <a:bodyPr wrap="none" rtlCol="0">
            <a:spAutoFit/>
          </a:bodyPr>
          <a:lstStyle/>
          <a:p>
            <a:pPr algn="ctr"/>
            <a:r>
              <a:rPr lang="ro-RO" sz="1400" dirty="0" smtClean="0">
                <a:latin typeface="Times New Roman" pitchFamily="18" charset="0"/>
                <a:cs typeface="Times New Roman" pitchFamily="18" charset="0"/>
              </a:rPr>
              <a:t>Chişinău</a:t>
            </a:r>
            <a:r>
              <a:rPr lang="ro-RO" sz="1400" smtClean="0">
                <a:latin typeface="Times New Roman" pitchFamily="18" charset="0"/>
                <a:cs typeface="Times New Roman" pitchFamily="18" charset="0"/>
              </a:rPr>
              <a:t>, 2022</a:t>
            </a:r>
            <a:endParaRPr lang="en-US" sz="14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632311"/>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algn="just"/>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perioada modernă a istorie, sensul </a:t>
            </a:r>
            <a:r>
              <a:rPr lang="ro-RO" sz="2000" dirty="0" smtClean="0">
                <a:latin typeface="Times New Roman" panose="02020603050405020304" pitchFamily="18" charset="0"/>
                <a:cs typeface="Times New Roman" panose="02020603050405020304" pitchFamily="18" charset="0"/>
              </a:rPr>
              <a:t>noțiunii </a:t>
            </a:r>
            <a:r>
              <a:rPr lang="ro-RO" sz="2000" dirty="0">
                <a:latin typeface="Times New Roman" panose="02020603050405020304" pitchFamily="18" charset="0"/>
                <a:cs typeface="Times New Roman" panose="02020603050405020304" pitchFamily="18" charset="0"/>
              </a:rPr>
              <a:t>de </a:t>
            </a:r>
            <a:r>
              <a:rPr lang="ro-RO" sz="2000" b="1" dirty="0">
                <a:latin typeface="Times New Roman" panose="02020603050405020304" pitchFamily="18" charset="0"/>
                <a:cs typeface="Times New Roman" panose="02020603050405020304" pitchFamily="18" charset="0"/>
              </a:rPr>
              <a:t>’</a:t>
            </a:r>
            <a:r>
              <a:rPr lang="ro-RO" sz="2000" b="1" dirty="0" smtClean="0">
                <a:latin typeface="Times New Roman" panose="02020603050405020304" pitchFamily="18" charset="0"/>
                <a:cs typeface="Times New Roman" panose="02020603050405020304" pitchFamily="18" charset="0"/>
              </a:rPr>
              <a:t>’securitate’’ </a:t>
            </a:r>
            <a:r>
              <a:rPr lang="ro-RO" sz="2000" dirty="0">
                <a:latin typeface="Times New Roman" panose="02020603050405020304" pitchFamily="18" charset="0"/>
                <a:cs typeface="Times New Roman" panose="02020603050405020304" pitchFamily="18" charset="0"/>
              </a:rPr>
              <a:t>este </a:t>
            </a:r>
            <a:r>
              <a:rPr lang="ro-RO" sz="2000" dirty="0" smtClean="0">
                <a:latin typeface="Times New Roman" panose="02020603050405020304" pitchFamily="18" charset="0"/>
                <a:cs typeface="Times New Roman" panose="02020603050405020304" pitchFamily="18" charset="0"/>
              </a:rPr>
              <a:t>derivat </a:t>
            </a:r>
            <a:r>
              <a:rPr lang="ro-RO" sz="2000" dirty="0">
                <a:latin typeface="Times New Roman" panose="02020603050405020304" pitchFamily="18" charset="0"/>
                <a:cs typeface="Times New Roman" panose="02020603050405020304" pitchFamily="18" charset="0"/>
              </a:rPr>
              <a:t>din </a:t>
            </a:r>
            <a:r>
              <a:rPr lang="ro-RO" sz="2000" dirty="0" smtClean="0">
                <a:latin typeface="Times New Roman" panose="02020603050405020304" pitchFamily="18" charset="0"/>
                <a:cs typeface="Times New Roman" panose="02020603050405020304" pitchFamily="18" charset="0"/>
              </a:rPr>
              <a:t>conceptul </a:t>
            </a:r>
            <a:r>
              <a:rPr lang="ro-RO" sz="2000" dirty="0">
                <a:latin typeface="Times New Roman" panose="02020603050405020304" pitchFamily="18" charset="0"/>
                <a:cs typeface="Times New Roman" panose="02020603050405020304" pitchFamily="18" charset="0"/>
              </a:rPr>
              <a:t>medieval de </a:t>
            </a:r>
            <a:r>
              <a:rPr lang="ro-RO" sz="2000" dirty="0" smtClean="0">
                <a:latin typeface="Times New Roman" panose="02020603050405020304" pitchFamily="18" charset="0"/>
                <a:cs typeface="Times New Roman" panose="02020603050405020304" pitchFamily="18" charset="0"/>
              </a:rPr>
              <a:t>rațiune </a:t>
            </a:r>
            <a:r>
              <a:rPr lang="ro-RO" sz="2000" dirty="0">
                <a:latin typeface="Times New Roman" panose="02020603050405020304" pitchFamily="18" charset="0"/>
                <a:cs typeface="Times New Roman" panose="02020603050405020304" pitchFamily="18" charset="0"/>
              </a:rPr>
              <a:t>de stat </a:t>
            </a:r>
            <a:r>
              <a:rPr lang="ro-RO" sz="2000" dirty="0" smtClean="0">
                <a:latin typeface="Times New Roman" panose="02020603050405020304" pitchFamily="18" charset="0"/>
                <a:cs typeface="Times New Roman" panose="02020603050405020304" pitchFamily="18" charset="0"/>
              </a:rPr>
              <a:t>înțeles </a:t>
            </a:r>
            <a:r>
              <a:rPr lang="ro-RO" sz="2000" dirty="0">
                <a:latin typeface="Times New Roman" panose="02020603050405020304" pitchFamily="18" charset="0"/>
                <a:cs typeface="Times New Roman" panose="02020603050405020304" pitchFamily="18" charset="0"/>
              </a:rPr>
              <a:t>ca stare de </a:t>
            </a:r>
            <a:r>
              <a:rPr lang="ro-RO" sz="2000" dirty="0" smtClean="0">
                <a:latin typeface="Times New Roman" panose="02020603050405020304" pitchFamily="18" charset="0"/>
                <a:cs typeface="Times New Roman" panose="02020603050405020304" pitchFamily="18" charset="0"/>
              </a:rPr>
              <a:t>necesitate, </a:t>
            </a:r>
            <a:r>
              <a:rPr lang="ro-RO" sz="2000" dirty="0">
                <a:latin typeface="Times New Roman" panose="02020603050405020304" pitchFamily="18" charset="0"/>
                <a:cs typeface="Times New Roman" panose="02020603050405020304" pitchFamily="18" charset="0"/>
              </a:rPr>
              <a:t>prin care </a:t>
            </a:r>
            <a:r>
              <a:rPr lang="ro-RO" sz="2000" dirty="0" smtClean="0">
                <a:latin typeface="Times New Roman" panose="02020603050405020304" pitchFamily="18" charset="0"/>
                <a:cs typeface="Times New Roman" panose="02020603050405020304" pitchFamily="18" charset="0"/>
              </a:rPr>
              <a:t>guvernanții </a:t>
            </a:r>
            <a:r>
              <a:rPr lang="ro-RO" sz="2000" dirty="0">
                <a:latin typeface="Times New Roman" panose="02020603050405020304" pitchFamily="18" charset="0"/>
                <a:cs typeface="Times New Roman" panose="02020603050405020304" pitchFamily="18" charset="0"/>
              </a:rPr>
              <a:t>unui stat </a:t>
            </a:r>
            <a:r>
              <a:rPr lang="ro-RO" sz="2000" dirty="0" smtClean="0">
                <a:latin typeface="Times New Roman" panose="02020603050405020304" pitchFamily="18" charset="0"/>
                <a:cs typeface="Times New Roman" panose="02020603050405020304" pitchFamily="18" charset="0"/>
              </a:rPr>
              <a:t>își </a:t>
            </a:r>
            <a:r>
              <a:rPr lang="ro-RO" sz="2000" dirty="0">
                <a:latin typeface="Times New Roman" panose="02020603050405020304" pitchFamily="18" charset="0"/>
                <a:cs typeface="Times New Roman" panose="02020603050405020304" pitchFamily="18" charset="0"/>
              </a:rPr>
              <a:t>rezervă o </a:t>
            </a:r>
            <a:r>
              <a:rPr lang="ro-RO" sz="2000" dirty="0" smtClean="0">
                <a:latin typeface="Times New Roman" panose="02020603050405020304" pitchFamily="18" charset="0"/>
                <a:cs typeface="Times New Roman" panose="02020603050405020304" pitchFamily="18" charset="0"/>
              </a:rPr>
              <a:t>situație </a:t>
            </a:r>
            <a:r>
              <a:rPr lang="ro-RO" sz="2000" dirty="0">
                <a:latin typeface="Times New Roman" panose="02020603050405020304" pitchFamily="18" charset="0"/>
                <a:cs typeface="Times New Roman" panose="02020603050405020304" pitchFamily="18" charset="0"/>
              </a:rPr>
              <a:t>juridica ce le permite să invoce măsuri </a:t>
            </a:r>
            <a:r>
              <a:rPr lang="ro-RO" sz="2000" dirty="0" smtClean="0">
                <a:latin typeface="Times New Roman" panose="02020603050405020304" pitchFamily="18" charset="0"/>
                <a:cs typeface="Times New Roman" panose="02020603050405020304" pitchFamily="18" charset="0"/>
              </a:rPr>
              <a:t>excepționale </a:t>
            </a:r>
            <a:r>
              <a:rPr lang="ro-RO" sz="2000" dirty="0">
                <a:latin typeface="Times New Roman" panose="02020603050405020304" pitchFamily="18" charset="0"/>
                <a:cs typeface="Times New Roman" panose="02020603050405020304" pitchFamily="18" charset="0"/>
              </a:rPr>
              <a:t>pentru asigurarea </a:t>
            </a:r>
            <a:r>
              <a:rPr lang="ro-RO" sz="2000" dirty="0" smtClean="0">
                <a:latin typeface="Times New Roman" panose="02020603050405020304" pitchFamily="18" charset="0"/>
                <a:cs typeface="Times New Roman" panose="02020603050405020304" pitchFamily="18" charset="0"/>
              </a:rPr>
              <a:t>funcționării </a:t>
            </a:r>
            <a:r>
              <a:rPr lang="ro-RO" sz="2000" dirty="0">
                <a:latin typeface="Times New Roman" panose="02020603050405020304" pitchFamily="18" charset="0"/>
                <a:cs typeface="Times New Roman" panose="02020603050405020304" pitchFamily="18" charset="0"/>
              </a:rPr>
              <a:t>şi </a:t>
            </a:r>
            <a:r>
              <a:rPr lang="ro-RO" sz="2000" dirty="0" smtClean="0">
                <a:latin typeface="Times New Roman" panose="02020603050405020304" pitchFamily="18" charset="0"/>
                <a:cs typeface="Times New Roman" panose="02020603050405020304" pitchFamily="18" charset="0"/>
              </a:rPr>
              <a:t>integrității </a:t>
            </a:r>
            <a:r>
              <a:rPr lang="ro-RO" sz="2000" dirty="0">
                <a:latin typeface="Times New Roman" panose="02020603050405020304" pitchFamily="18" charset="0"/>
                <a:cs typeface="Times New Roman" panose="02020603050405020304" pitchFamily="18" charset="0"/>
              </a:rPr>
              <a:t>statului. </a:t>
            </a:r>
            <a:endParaRPr lang="en-US" sz="2000" dirty="0">
              <a:latin typeface="Times New Roman" panose="02020603050405020304" pitchFamily="18" charset="0"/>
              <a:cs typeface="Times New Roman" panose="02020603050405020304" pitchFamily="18" charset="0"/>
            </a:endParaRPr>
          </a:p>
          <a:p>
            <a:pPr algn="just"/>
            <a:r>
              <a:rPr lang="ro-RO" sz="2000" dirty="0">
                <a:latin typeface="Times New Roman" panose="02020603050405020304" pitchFamily="18" charset="0"/>
                <a:cs typeface="Times New Roman" panose="02020603050405020304" pitchFamily="18" charset="0"/>
              </a:rPr>
              <a:t> </a:t>
            </a:r>
          </a:p>
          <a:p>
            <a:pPr algn="just"/>
            <a:r>
              <a:rPr lang="ro-RO" sz="2000" b="1" dirty="0" smtClean="0">
                <a:latin typeface="Times New Roman" panose="02020603050405020304" pitchFamily="18" charset="0"/>
                <a:cs typeface="Times New Roman" panose="02020603050405020304" pitchFamily="18" charset="0"/>
              </a:rPr>
              <a:t>Securitatea - </a:t>
            </a:r>
            <a:r>
              <a:rPr lang="ro-RO" sz="2000" dirty="0" smtClean="0">
                <a:latin typeface="Times New Roman" panose="02020603050405020304" pitchFamily="18" charset="0"/>
                <a:cs typeface="Times New Roman" panose="02020603050405020304" pitchFamily="18" charset="0"/>
              </a:rPr>
              <a:t>a </a:t>
            </a:r>
            <a:r>
              <a:rPr lang="ro-RO" sz="2000" dirty="0">
                <a:latin typeface="Times New Roman" panose="02020603050405020304" pitchFamily="18" charset="0"/>
                <a:cs typeface="Times New Roman" panose="02020603050405020304" pitchFamily="18" charset="0"/>
              </a:rPr>
              <a:t>fost asociată cu puterea militară. </a:t>
            </a:r>
            <a:endParaRPr lang="ro-RO" sz="2000" dirty="0" smtClean="0">
              <a:latin typeface="Times New Roman" panose="02020603050405020304" pitchFamily="18" charset="0"/>
              <a:cs typeface="Times New Roman" panose="02020603050405020304" pitchFamily="18" charset="0"/>
            </a:endParaRPr>
          </a:p>
          <a:p>
            <a:pPr algn="just"/>
            <a:r>
              <a:rPr lang="ro-RO" sz="2000" dirty="0" smtClean="0">
                <a:latin typeface="Times New Roman" panose="02020603050405020304" pitchFamily="18" charset="0"/>
                <a:cs typeface="Times New Roman" panose="02020603050405020304" pitchFamily="18" charset="0"/>
              </a:rPr>
              <a:t>După 1990 securitatea </a:t>
            </a:r>
            <a:r>
              <a:rPr lang="ro-RO" sz="2000" dirty="0">
                <a:latin typeface="Times New Roman" panose="02020603050405020304" pitchFamily="18" charset="0"/>
                <a:cs typeface="Times New Roman" panose="02020603050405020304" pitchFamily="18" charset="0"/>
              </a:rPr>
              <a:t>este extinsă către </a:t>
            </a:r>
            <a:r>
              <a:rPr lang="ro-RO" sz="2000" dirty="0" smtClean="0">
                <a:latin typeface="Times New Roman" panose="02020603050405020304" pitchFamily="18" charset="0"/>
                <a:cs typeface="Times New Roman" panose="02020603050405020304" pitchFamily="18" charset="0"/>
              </a:rPr>
              <a:t>domeniile:</a:t>
            </a:r>
          </a:p>
          <a:p>
            <a:pPr algn="just"/>
            <a:endParaRPr lang="ro-RO"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000" dirty="0">
                <a:latin typeface="Times New Roman" panose="02020603050405020304" pitchFamily="18" charset="0"/>
                <a:cs typeface="Times New Roman" panose="02020603050405020304" pitchFamily="18" charset="0"/>
              </a:rPr>
              <a:t>p</a:t>
            </a:r>
            <a:r>
              <a:rPr lang="ro-RO" sz="2000" dirty="0" smtClean="0">
                <a:latin typeface="Times New Roman" panose="02020603050405020304" pitchFamily="18" charset="0"/>
                <a:cs typeface="Times New Roman" panose="02020603050405020304" pitchFamily="18" charset="0"/>
              </a:rPr>
              <a:t>olitic; </a:t>
            </a:r>
          </a:p>
          <a:p>
            <a:pPr marL="342900" indent="-342900" algn="just">
              <a:buFont typeface="Wingdings" panose="05000000000000000000" pitchFamily="2" charset="2"/>
              <a:buChar char="ü"/>
            </a:pPr>
            <a:r>
              <a:rPr lang="ro-RO" sz="2000" dirty="0" smtClean="0">
                <a:latin typeface="Times New Roman" panose="02020603050405020304" pitchFamily="18" charset="0"/>
                <a:cs typeface="Times New Roman" panose="02020603050405020304" pitchFamily="18" charset="0"/>
              </a:rPr>
              <a:t>economic;</a:t>
            </a:r>
          </a:p>
          <a:p>
            <a:pPr marL="342900" indent="-342900" algn="just">
              <a:buFont typeface="Wingdings" panose="05000000000000000000" pitchFamily="2" charset="2"/>
              <a:buChar char="ü"/>
            </a:pPr>
            <a:r>
              <a:rPr lang="ro-RO" sz="2000" dirty="0" smtClean="0">
                <a:latin typeface="Times New Roman" panose="02020603050405020304" pitchFamily="18" charset="0"/>
                <a:cs typeface="Times New Roman" panose="02020603050405020304" pitchFamily="18" charset="0"/>
              </a:rPr>
              <a:t>societal</a:t>
            </a:r>
            <a:r>
              <a:rPr lang="ro-RO" sz="2000" dirty="0">
                <a:latin typeface="Times New Roman" panose="02020603050405020304" pitchFamily="18" charset="0"/>
                <a:cs typeface="Times New Roman" panose="02020603050405020304" pitchFamily="18" charset="0"/>
              </a:rPr>
              <a:t>. </a:t>
            </a:r>
            <a:endParaRPr lang="ro-RO" sz="2000" dirty="0" smtClean="0">
              <a:latin typeface="Times New Roman" panose="02020603050405020304" pitchFamily="18" charset="0"/>
              <a:cs typeface="Times New Roman" panose="02020603050405020304" pitchFamily="18" charset="0"/>
            </a:endParaRPr>
          </a:p>
          <a:p>
            <a:pPr algn="just"/>
            <a:endParaRPr lang="ro-RO" sz="2000" dirty="0" smtClean="0">
              <a:latin typeface="Times New Roman" panose="02020603050405020304" pitchFamily="18" charset="0"/>
              <a:cs typeface="Times New Roman" panose="02020603050405020304" pitchFamily="18" charset="0"/>
            </a:endParaRPr>
          </a:p>
          <a:p>
            <a:pPr algn="just"/>
            <a:r>
              <a:rPr lang="ro-RO" sz="2000" b="1" dirty="0" smtClean="0">
                <a:latin typeface="Times New Roman" panose="02020603050405020304" pitchFamily="18" charset="0"/>
                <a:cs typeface="Times New Roman" panose="02020603050405020304" pitchFamily="18" charset="0"/>
              </a:rPr>
              <a:t>Securitatea</a:t>
            </a:r>
            <a:r>
              <a:rPr lang="ro-RO" sz="2000" dirty="0" smtClean="0">
                <a:latin typeface="Times New Roman" panose="02020603050405020304" pitchFamily="18" charset="0"/>
                <a:cs typeface="Times New Roman" panose="02020603050405020304" pitchFamily="18" charset="0"/>
              </a:rPr>
              <a:t> include </a:t>
            </a:r>
            <a:r>
              <a:rPr lang="ro-RO" sz="2000" dirty="0">
                <a:latin typeface="Times New Roman" panose="02020603050405020304" pitchFamily="18" charset="0"/>
                <a:cs typeface="Times New Roman" panose="02020603050405020304" pitchFamily="18" charset="0"/>
              </a:rPr>
              <a:t>toate acele schimburi dintre oameni şi </a:t>
            </a:r>
            <a:r>
              <a:rPr lang="ro-RO" sz="2000" dirty="0" smtClean="0">
                <a:latin typeface="Times New Roman" panose="02020603050405020304" pitchFamily="18" charset="0"/>
                <a:cs typeface="Times New Roman" panose="02020603050405020304" pitchFamily="18" charset="0"/>
              </a:rPr>
              <a:t>agenții lor:</a:t>
            </a:r>
          </a:p>
          <a:p>
            <a:pPr marL="342900" indent="-342900" algn="just">
              <a:buFontTx/>
              <a:buChar char="-"/>
            </a:pPr>
            <a:r>
              <a:rPr lang="ro-RO" sz="2000" dirty="0" smtClean="0">
                <a:latin typeface="Times New Roman" panose="02020603050405020304" pitchFamily="18" charset="0"/>
                <a:cs typeface="Times New Roman" panose="02020603050405020304" pitchFamily="18" charset="0"/>
              </a:rPr>
              <a:t>state;</a:t>
            </a:r>
          </a:p>
          <a:p>
            <a:pPr marL="342900" indent="-342900" algn="just">
              <a:buFontTx/>
              <a:buChar char="-"/>
            </a:pPr>
            <a:r>
              <a:rPr lang="ro-RO" sz="2000" dirty="0" smtClean="0">
                <a:latin typeface="Times New Roman" panose="02020603050405020304" pitchFamily="18" charset="0"/>
                <a:cs typeface="Times New Roman" panose="02020603050405020304" pitchFamily="18" charset="0"/>
              </a:rPr>
              <a:t>organizații internaționale;</a:t>
            </a:r>
          </a:p>
          <a:p>
            <a:pPr marL="342900" indent="-342900" algn="just">
              <a:buFontTx/>
              <a:buChar char="-"/>
            </a:pPr>
            <a:r>
              <a:rPr lang="ro-RO" sz="2000" dirty="0">
                <a:latin typeface="Times New Roman" panose="02020603050405020304" pitchFamily="18" charset="0"/>
                <a:cs typeface="Times New Roman" panose="02020603050405020304" pitchFamily="18" charset="0"/>
              </a:rPr>
              <a:t>c</a:t>
            </a:r>
            <a:r>
              <a:rPr lang="ro-RO" sz="2000" dirty="0" smtClean="0">
                <a:latin typeface="Times New Roman" panose="02020603050405020304" pitchFamily="18" charset="0"/>
                <a:cs typeface="Times New Roman" panose="02020603050405020304" pitchFamily="18" charset="0"/>
              </a:rPr>
              <a:t>orporații;</a:t>
            </a:r>
          </a:p>
          <a:p>
            <a:pPr marL="342900" indent="-342900" algn="just">
              <a:buFontTx/>
              <a:buChar char="-"/>
            </a:pPr>
            <a:r>
              <a:rPr lang="ro-RO" sz="2000" dirty="0" smtClean="0">
                <a:latin typeface="Times New Roman" panose="02020603050405020304" pitchFamily="18" charset="0"/>
                <a:cs typeface="Times New Roman" panose="02020603050405020304" pitchFamily="18" charset="0"/>
              </a:rPr>
              <a:t>asociații.</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7355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01205"/>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marL="342900" indent="-342900">
              <a:buFontTx/>
              <a:buChar char="-"/>
            </a:pPr>
            <a:r>
              <a:rPr lang="ro-RO" sz="2400" b="1" dirty="0" smtClean="0">
                <a:latin typeface="Times New Roman" panose="02020603050405020304" pitchFamily="18" charset="0"/>
                <a:cs typeface="Times New Roman" panose="02020603050405020304" pitchFamily="18" charset="0"/>
              </a:rPr>
              <a:t>Securitatea </a:t>
            </a:r>
            <a:r>
              <a:rPr lang="ro-RO" sz="2400" b="1" dirty="0">
                <a:latin typeface="Times New Roman" panose="02020603050405020304" pitchFamily="18" charset="0"/>
                <a:cs typeface="Times New Roman" panose="02020603050405020304" pitchFamily="18" charset="0"/>
              </a:rPr>
              <a:t>internaţională cuprinde sistemul de </a:t>
            </a:r>
            <a:r>
              <a:rPr lang="ro-RO" sz="2400" b="1" dirty="0" smtClean="0">
                <a:latin typeface="Times New Roman" panose="02020603050405020304" pitchFamily="18" charset="0"/>
                <a:cs typeface="Times New Roman" panose="02020603050405020304" pitchFamily="18" charset="0"/>
              </a:rPr>
              <a:t>relații internaționale, </a:t>
            </a:r>
            <a:r>
              <a:rPr lang="ro-RO" sz="2400" b="1" dirty="0">
                <a:latin typeface="Times New Roman" panose="02020603050405020304" pitchFamily="18" charset="0"/>
                <a:cs typeface="Times New Roman" panose="02020603050405020304" pitchFamily="18" charset="0"/>
              </a:rPr>
              <a:t>bazate pe respectul principiilor şi normelor de drept </a:t>
            </a:r>
            <a:r>
              <a:rPr lang="ro-RO" sz="2400" b="1" dirty="0" smtClean="0">
                <a:latin typeface="Times New Roman" panose="02020603050405020304" pitchFamily="18" charset="0"/>
                <a:cs typeface="Times New Roman" panose="02020603050405020304" pitchFamily="18" charset="0"/>
              </a:rPr>
              <a:t>internațional </a:t>
            </a:r>
            <a:r>
              <a:rPr lang="ro-RO" sz="2400" b="1" dirty="0">
                <a:latin typeface="Times New Roman" panose="02020603050405020304" pitchFamily="18" charset="0"/>
                <a:cs typeface="Times New Roman" panose="02020603050405020304" pitchFamily="18" charset="0"/>
              </a:rPr>
              <a:t>dintre toate </a:t>
            </a:r>
            <a:r>
              <a:rPr lang="ro-RO" sz="2400" b="1" dirty="0" smtClean="0">
                <a:latin typeface="Times New Roman" panose="02020603050405020304" pitchFamily="18" charset="0"/>
                <a:cs typeface="Times New Roman" panose="02020603050405020304" pitchFamily="18" charset="0"/>
              </a:rPr>
              <a:t>națiunile, </a:t>
            </a:r>
            <a:r>
              <a:rPr lang="ro-RO" sz="2400" b="1" dirty="0">
                <a:latin typeface="Times New Roman" panose="02020603050405020304" pitchFamily="18" charset="0"/>
                <a:cs typeface="Times New Roman" panose="02020603050405020304" pitchFamily="18" charset="0"/>
              </a:rPr>
              <a:t>care exclude </a:t>
            </a:r>
            <a:r>
              <a:rPr lang="ro-RO" sz="2400" b="1" dirty="0" smtClean="0">
                <a:latin typeface="Times New Roman" panose="02020603050405020304" pitchFamily="18" charset="0"/>
                <a:cs typeface="Times New Roman" panose="02020603050405020304" pitchFamily="18" charset="0"/>
              </a:rPr>
              <a:t>soluția </a:t>
            </a:r>
            <a:r>
              <a:rPr lang="ro-RO" sz="2400" b="1" dirty="0">
                <a:latin typeface="Times New Roman" panose="02020603050405020304" pitchFamily="18" charset="0"/>
                <a:cs typeface="Times New Roman" panose="02020603050405020304" pitchFamily="18" charset="0"/>
              </a:rPr>
              <a:t>de rezolvare a disputelor şi a diferendelor dintre ele prin </a:t>
            </a:r>
            <a:r>
              <a:rPr lang="ro-RO" sz="2400" b="1" dirty="0" smtClean="0">
                <a:latin typeface="Times New Roman" panose="02020603050405020304" pitchFamily="18" charset="0"/>
                <a:cs typeface="Times New Roman" panose="02020603050405020304" pitchFamily="18" charset="0"/>
              </a:rPr>
              <a:t>forță </a:t>
            </a:r>
            <a:r>
              <a:rPr lang="ro-RO" sz="2400" b="1" dirty="0">
                <a:latin typeface="Times New Roman" panose="02020603050405020304" pitchFamily="18" charset="0"/>
                <a:cs typeface="Times New Roman" panose="02020603050405020304" pitchFamily="18" charset="0"/>
              </a:rPr>
              <a:t>sau </a:t>
            </a:r>
            <a:r>
              <a:rPr lang="ro-RO" sz="2400" b="1" dirty="0" smtClean="0">
                <a:latin typeface="Times New Roman" panose="02020603050405020304" pitchFamily="18" charset="0"/>
                <a:cs typeface="Times New Roman" panose="02020603050405020304" pitchFamily="18" charset="0"/>
              </a:rPr>
              <a:t>amenințare.</a:t>
            </a:r>
          </a:p>
          <a:p>
            <a:endParaRPr lang="en-US" sz="2400" b="1" dirty="0">
              <a:latin typeface="Times New Roman" panose="02020603050405020304" pitchFamily="18" charset="0"/>
              <a:cs typeface="Times New Roman" panose="02020603050405020304" pitchFamily="18" charset="0"/>
            </a:endParaRPr>
          </a:p>
          <a:p>
            <a:pPr algn="ctr"/>
            <a:r>
              <a:rPr lang="ro-RO" sz="2400" b="1" dirty="0" smtClean="0">
                <a:latin typeface="Times New Roman" panose="02020603050405020304" pitchFamily="18" charset="0"/>
                <a:cs typeface="Times New Roman" panose="02020603050405020304" pitchFamily="18" charset="0"/>
              </a:rPr>
              <a:t>Un </a:t>
            </a:r>
            <a:r>
              <a:rPr lang="ro-RO" sz="2400" b="1" dirty="0">
                <a:latin typeface="Times New Roman" panose="02020603050405020304" pitchFamily="18" charset="0"/>
                <a:cs typeface="Times New Roman" panose="02020603050405020304" pitchFamily="18" charset="0"/>
              </a:rPr>
              <a:t>loc important </a:t>
            </a:r>
            <a:r>
              <a:rPr lang="ro-RO" sz="2400" b="1" dirty="0" smtClean="0">
                <a:latin typeface="Times New Roman" panose="02020603050405020304" pitchFamily="18" charset="0"/>
                <a:cs typeface="Times New Roman" panose="02020603050405020304" pitchFamily="18" charset="0"/>
              </a:rPr>
              <a:t>în RI îl </a:t>
            </a:r>
            <a:r>
              <a:rPr lang="ro-RO" sz="2400" b="1" dirty="0">
                <a:latin typeface="Times New Roman" panose="02020603050405020304" pitchFamily="18" charset="0"/>
                <a:cs typeface="Times New Roman" panose="02020603050405020304" pitchFamily="18" charset="0"/>
              </a:rPr>
              <a:t>ocupă </a:t>
            </a:r>
            <a:r>
              <a:rPr lang="ro-RO" sz="2400" b="1" dirty="0" smtClean="0">
                <a:latin typeface="Times New Roman" panose="02020603050405020304" pitchFamily="18" charset="0"/>
                <a:cs typeface="Times New Roman" panose="02020603050405020304" pitchFamily="18" charset="0"/>
              </a:rPr>
              <a:t>organizațiile internaționale </a:t>
            </a:r>
          </a:p>
          <a:p>
            <a:pPr algn="just"/>
            <a:r>
              <a:rPr lang="ro-RO" sz="2400" dirty="0" smtClean="0">
                <a:latin typeface="Times New Roman" panose="02020603050405020304" pitchFamily="18" charset="0"/>
                <a:cs typeface="Times New Roman" panose="02020603050405020304" pitchFamily="18" charset="0"/>
              </a:rPr>
              <a:t>- </a:t>
            </a:r>
            <a:r>
              <a:rPr lang="ro-RO" sz="2400" b="1" dirty="0" smtClean="0">
                <a:latin typeface="Times New Roman" panose="02020603050405020304" pitchFamily="18" charset="0"/>
                <a:cs typeface="Times New Roman" panose="02020603050405020304" pitchFamily="18" charset="0"/>
              </a:rPr>
              <a:t>Organizației </a:t>
            </a:r>
            <a:r>
              <a:rPr lang="ro-RO" sz="2400" b="1" dirty="0">
                <a:latin typeface="Times New Roman" panose="02020603050405020304" pitchFamily="18" charset="0"/>
                <a:cs typeface="Times New Roman" panose="02020603050405020304" pitchFamily="18" charset="0"/>
              </a:rPr>
              <a:t>Naţiunilor </a:t>
            </a:r>
            <a:r>
              <a:rPr lang="ro-RO" sz="2400" b="1" dirty="0" smtClean="0">
                <a:latin typeface="Times New Roman" panose="02020603050405020304" pitchFamily="18" charset="0"/>
                <a:cs typeface="Times New Roman" panose="02020603050405020304" pitchFamily="18" charset="0"/>
              </a:rPr>
              <a:t>Unite - </a:t>
            </a:r>
            <a:r>
              <a:rPr lang="ro-RO" sz="2400" dirty="0" smtClean="0">
                <a:latin typeface="Times New Roman" panose="02020603050405020304" pitchFamily="18" charset="0"/>
                <a:cs typeface="Times New Roman" panose="02020603050405020304" pitchFamily="18" charset="0"/>
              </a:rPr>
              <a:t>prima organizație </a:t>
            </a:r>
            <a:r>
              <a:rPr lang="ro-RO" sz="2400" dirty="0">
                <a:latin typeface="Times New Roman" panose="02020603050405020304" pitchFamily="18" charset="0"/>
                <a:cs typeface="Times New Roman" panose="02020603050405020304" pitchFamily="18" charset="0"/>
              </a:rPr>
              <a:t>internaţională care avea ca obiectiv principal apărarea păcii şi </a:t>
            </a:r>
            <a:r>
              <a:rPr lang="ro-RO" sz="2400" dirty="0" smtClean="0">
                <a:latin typeface="Times New Roman" panose="02020603050405020304" pitchFamily="18" charset="0"/>
                <a:cs typeface="Times New Roman" panose="02020603050405020304" pitchFamily="18" charset="0"/>
              </a:rPr>
              <a:t>securității internaționale.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2514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832092"/>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algn="just"/>
            <a:r>
              <a:rPr lang="ro-RO" sz="2400" b="1" u="sng" dirty="0">
                <a:latin typeface="Times New Roman" panose="02020603050405020304" pitchFamily="18" charset="0"/>
                <a:cs typeface="Times New Roman" panose="02020603050405020304" pitchFamily="18" charset="0"/>
              </a:rPr>
              <a:t>Practica politică a demonstrat că rolul cel mai important jucat de ONU </a:t>
            </a:r>
            <a:endParaRPr lang="ro-RO" sz="2400" b="1" u="sng" dirty="0" smtClean="0">
              <a:latin typeface="Times New Roman" panose="02020603050405020304" pitchFamily="18" charset="0"/>
              <a:cs typeface="Times New Roman" panose="02020603050405020304" pitchFamily="18" charset="0"/>
            </a:endParaRPr>
          </a:p>
          <a:p>
            <a:pPr algn="just"/>
            <a:r>
              <a:rPr lang="ro-RO" sz="2400" dirty="0" smtClean="0">
                <a:latin typeface="Times New Roman" panose="02020603050405020304" pitchFamily="18" charset="0"/>
                <a:cs typeface="Times New Roman" panose="02020603050405020304" pitchFamily="18" charset="0"/>
              </a:rPr>
              <a:t>- în 14 procese </a:t>
            </a:r>
            <a:r>
              <a:rPr lang="ro-RO" sz="2400" dirty="0">
                <a:latin typeface="Times New Roman" panose="02020603050405020304" pitchFamily="18" charset="0"/>
                <a:cs typeface="Times New Roman" panose="02020603050405020304" pitchFamily="18" charset="0"/>
              </a:rPr>
              <a:t>de aplanare al crizelor de natură diferită (politico-militare, umanitare sau ecologice) se manifestă prin intermediul promovării unei </a:t>
            </a:r>
            <a:r>
              <a:rPr lang="ro-RO" sz="2400" dirty="0" smtClean="0">
                <a:latin typeface="Times New Roman" panose="02020603050405020304" pitchFamily="18" charset="0"/>
                <a:cs typeface="Times New Roman" panose="02020603050405020304" pitchFamily="18" charset="0"/>
              </a:rPr>
              <a:t>diplomații pașnice. </a:t>
            </a:r>
            <a:endParaRPr lang="ro-RO" sz="2400" dirty="0">
              <a:latin typeface="Times New Roman" panose="02020603050405020304" pitchFamily="18" charset="0"/>
              <a:cs typeface="Times New Roman" panose="02020603050405020304" pitchFamily="18" charset="0"/>
            </a:endParaRPr>
          </a:p>
          <a:p>
            <a:pPr algn="just"/>
            <a:r>
              <a:rPr lang="ro-RO" sz="2400" b="1" u="sng" dirty="0" smtClean="0">
                <a:latin typeface="Times New Roman" panose="02020603050405020304" pitchFamily="18" charset="0"/>
                <a:cs typeface="Times New Roman" panose="02020603050405020304" pitchFamily="18" charset="0"/>
              </a:rPr>
              <a:t>- sfârșitul </a:t>
            </a:r>
            <a:r>
              <a:rPr lang="ro-RO" sz="2400" b="1" u="sng" dirty="0">
                <a:latin typeface="Times New Roman" panose="02020603050405020304" pitchFamily="18" charset="0"/>
                <a:cs typeface="Times New Roman" panose="02020603050405020304" pitchFamily="18" charset="0"/>
              </a:rPr>
              <a:t>Războiul Rece şi globalizarea </a:t>
            </a:r>
            <a:r>
              <a:rPr lang="ro-RO" sz="2400" dirty="0">
                <a:latin typeface="Times New Roman" panose="02020603050405020304" pitchFamily="18" charset="0"/>
                <a:cs typeface="Times New Roman" panose="02020603050405020304" pitchFamily="18" charset="0"/>
              </a:rPr>
              <a:t>au condus la o modificare a conceptului de securitate, astfel încât securitatea ajunge să aibă nu doar o singură dimensiune. </a:t>
            </a:r>
          </a:p>
          <a:p>
            <a:pPr algn="just"/>
            <a:r>
              <a:rPr lang="ro-RO" sz="2400" b="1" u="sng" dirty="0" smtClean="0">
                <a:latin typeface="Times New Roman" panose="02020603050405020304" pitchFamily="18" charset="0"/>
                <a:cs typeface="Times New Roman" panose="02020603050405020304" pitchFamily="18" charset="0"/>
              </a:rPr>
              <a:t>- securitatea </a:t>
            </a:r>
            <a:r>
              <a:rPr lang="ro-RO" sz="2400" b="1" u="sng" dirty="0">
                <a:latin typeface="Times New Roman" panose="02020603050405020304" pitchFamily="18" charset="0"/>
                <a:cs typeface="Times New Roman" panose="02020603050405020304" pitchFamily="18" charset="0"/>
              </a:rPr>
              <a:t>are încă o </a:t>
            </a:r>
            <a:r>
              <a:rPr lang="ro-RO" sz="2400" b="1" u="sng" dirty="0" err="1">
                <a:latin typeface="Times New Roman" panose="02020603050405020304" pitchFamily="18" charset="0"/>
                <a:cs typeface="Times New Roman" panose="02020603050405020304" pitchFamily="18" charset="0"/>
              </a:rPr>
              <a:t>rezonanţă</a:t>
            </a:r>
            <a:r>
              <a:rPr lang="ro-RO" sz="2400" b="1" u="sng" dirty="0">
                <a:latin typeface="Times New Roman" panose="02020603050405020304" pitchFamily="18" charset="0"/>
                <a:cs typeface="Times New Roman" panose="02020603050405020304" pitchFamily="18" charset="0"/>
              </a:rPr>
              <a:t> puternică în studiile de securitate </a:t>
            </a:r>
            <a:r>
              <a:rPr lang="ro-RO" sz="2400" dirty="0" smtClean="0">
                <a:latin typeface="Times New Roman" panose="02020603050405020304" pitchFamily="18" charset="0"/>
                <a:cs typeface="Times New Roman" panose="02020603050405020304" pitchFamily="18" charset="0"/>
              </a:rPr>
              <a:t>contemporane. </a:t>
            </a:r>
            <a:endParaRPr lang="ro-RO" sz="2400" dirty="0">
              <a:latin typeface="Times New Roman" panose="02020603050405020304" pitchFamily="18" charset="0"/>
              <a:cs typeface="Times New Roman" panose="02020603050405020304" pitchFamily="18" charset="0"/>
            </a:endParaRPr>
          </a:p>
          <a:p>
            <a:pPr algn="just"/>
            <a:r>
              <a:rPr lang="ro-RO" sz="2400" b="1" u="sng" dirty="0">
                <a:latin typeface="Times New Roman" panose="02020603050405020304" pitchFamily="18" charset="0"/>
                <a:cs typeface="Times New Roman" panose="02020603050405020304" pitchFamily="18" charset="0"/>
              </a:rPr>
              <a:t>- ONU </a:t>
            </a:r>
            <a:r>
              <a:rPr lang="ro-RO" sz="2400" b="1" u="sng" dirty="0" smtClean="0">
                <a:latin typeface="Times New Roman" panose="02020603050405020304" pitchFamily="18" charset="0"/>
                <a:cs typeface="Times New Roman" panose="02020603050405020304" pitchFamily="18" charset="0"/>
              </a:rPr>
              <a:t>organizație </a:t>
            </a:r>
            <a:r>
              <a:rPr lang="ro-RO" sz="2400" b="1" u="sng" dirty="0">
                <a:latin typeface="Times New Roman" panose="02020603050405020304" pitchFamily="18" charset="0"/>
                <a:cs typeface="Times New Roman" panose="02020603050405020304" pitchFamily="18" charset="0"/>
              </a:rPr>
              <a:t>internaţională de securitate </a:t>
            </a:r>
            <a:r>
              <a:rPr lang="ro-RO" sz="2400" b="1" u="sng" dirty="0" smtClean="0">
                <a:latin typeface="Times New Roman" panose="02020603050405020304" pitchFamily="18" charset="0"/>
                <a:cs typeface="Times New Roman" panose="02020603050405020304" pitchFamily="18" charset="0"/>
              </a:rPr>
              <a:t>principală. </a:t>
            </a:r>
            <a:r>
              <a:rPr lang="ro-RO" sz="2400" dirty="0" smtClean="0">
                <a:latin typeface="Times New Roman" panose="02020603050405020304" pitchFamily="18" charset="0"/>
                <a:cs typeface="Times New Roman" panose="02020603050405020304" pitchFamily="18" charset="0"/>
              </a:rPr>
              <a:t>e </a:t>
            </a:r>
            <a:r>
              <a:rPr lang="ro-RO" sz="2400" dirty="0">
                <a:latin typeface="Times New Roman" panose="02020603050405020304" pitchFamily="18" charset="0"/>
                <a:cs typeface="Times New Roman" panose="02020603050405020304" pitchFamily="18" charset="0"/>
              </a:rPr>
              <a:t>sau produse de om, să reducă vulnerabilitatea </a:t>
            </a:r>
            <a:r>
              <a:rPr lang="ro-RO" sz="2400" dirty="0" smtClean="0">
                <a:latin typeface="Times New Roman" panose="02020603050405020304" pitchFamily="18" charset="0"/>
                <a:cs typeface="Times New Roman" panose="02020603050405020304" pitchFamily="18" charset="0"/>
              </a:rPr>
              <a:t>țârilor </a:t>
            </a:r>
            <a:r>
              <a:rPr lang="ro-RO" sz="2400" dirty="0">
                <a:latin typeface="Times New Roman" panose="02020603050405020304" pitchFamily="18" charset="0"/>
                <a:cs typeface="Times New Roman" panose="02020603050405020304" pitchFamily="18" charset="0"/>
              </a:rPr>
              <a:t>la dezastre.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67339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524315"/>
          </a:xfrm>
          <a:prstGeom prst="rect">
            <a:avLst/>
          </a:prstGeom>
        </p:spPr>
        <p:txBody>
          <a:bodyPr wrap="square">
            <a:spAutoFit/>
          </a:bodyPr>
          <a:lstStyle/>
          <a:p>
            <a:pPr algn="just"/>
            <a:endParaRPr lang="ro-RO" sz="2400" dirty="0" smtClean="0">
              <a:latin typeface="Times New Roman" panose="02020603050405020304" pitchFamily="18" charset="0"/>
              <a:cs typeface="Times New Roman" panose="02020603050405020304" pitchFamily="18" charset="0"/>
            </a:endParaRPr>
          </a:p>
          <a:p>
            <a:pPr algn="just"/>
            <a:r>
              <a:rPr lang="ro-RO" sz="2400" dirty="0" smtClean="0">
                <a:latin typeface="Times New Roman" panose="02020603050405020304" pitchFamily="18" charset="0"/>
                <a:cs typeface="Times New Roman" panose="02020603050405020304" pitchFamily="18" charset="0"/>
              </a:rPr>
              <a:t>- Republica </a:t>
            </a:r>
            <a:r>
              <a:rPr lang="ro-RO" sz="2400" dirty="0">
                <a:latin typeface="Times New Roman" panose="02020603050405020304" pitchFamily="18" charset="0"/>
                <a:cs typeface="Times New Roman" panose="02020603050405020304" pitchFamily="18" charset="0"/>
              </a:rPr>
              <a:t>Moldova continuă să-şi intensifice raporturile cu instituţiile specializate din sistemul </a:t>
            </a:r>
            <a:r>
              <a:rPr lang="ro-RO" sz="2400" dirty="0" smtClean="0">
                <a:latin typeface="Times New Roman" panose="02020603050405020304" pitchFamily="18" charset="0"/>
                <a:cs typeface="Times New Roman" panose="02020603050405020304" pitchFamily="18" charset="0"/>
              </a:rPr>
              <a:t>ONU. </a:t>
            </a:r>
          </a:p>
          <a:p>
            <a:pPr algn="just"/>
            <a:endParaRPr lang="ro-RO" sz="2400" dirty="0" smtClean="0">
              <a:latin typeface="Times New Roman" panose="02020603050405020304" pitchFamily="18" charset="0"/>
              <a:cs typeface="Times New Roman" panose="02020603050405020304" pitchFamily="18" charset="0"/>
            </a:endParaRPr>
          </a:p>
          <a:p>
            <a:pPr algn="just"/>
            <a:r>
              <a:rPr lang="ro-RO" sz="2400" dirty="0" smtClean="0">
                <a:latin typeface="Times New Roman" panose="02020603050405020304" pitchFamily="18" charset="0"/>
                <a:cs typeface="Times New Roman" panose="02020603050405020304" pitchFamily="18" charset="0"/>
              </a:rPr>
              <a:t>- În </a:t>
            </a:r>
            <a:r>
              <a:rPr lang="ro-RO" sz="2400" dirty="0">
                <a:latin typeface="Times New Roman" panose="02020603050405020304" pitchFamily="18" charset="0"/>
                <a:cs typeface="Times New Roman" panose="02020603050405020304" pitchFamily="18" charset="0"/>
              </a:rPr>
              <a:t>februarie 1993, Programul Naţiunilor Unite pentru Dezvoltare şi-a </a:t>
            </a:r>
            <a:r>
              <a:rPr lang="ro-RO" sz="2400" dirty="0" smtClean="0">
                <a:latin typeface="Times New Roman" panose="02020603050405020304" pitchFamily="18" charset="0"/>
                <a:cs typeface="Times New Roman" panose="02020603050405020304" pitchFamily="18" charset="0"/>
              </a:rPr>
              <a:t>înființat </a:t>
            </a:r>
            <a:r>
              <a:rPr lang="ro-RO" sz="2400" dirty="0">
                <a:latin typeface="Times New Roman" panose="02020603050405020304" pitchFamily="18" charset="0"/>
                <a:cs typeface="Times New Roman" panose="02020603050405020304" pitchFamily="18" charset="0"/>
              </a:rPr>
              <a:t>la </a:t>
            </a:r>
            <a:r>
              <a:rPr lang="ro-RO" sz="2400" dirty="0" smtClean="0">
                <a:latin typeface="Times New Roman" panose="02020603050405020304" pitchFamily="18" charset="0"/>
                <a:cs typeface="Times New Roman" panose="02020603050405020304" pitchFamily="18" charset="0"/>
              </a:rPr>
              <a:t>Chișinău </a:t>
            </a:r>
            <a:r>
              <a:rPr lang="ro-RO" sz="2400" dirty="0">
                <a:latin typeface="Times New Roman" panose="02020603050405020304" pitchFamily="18" charset="0"/>
                <a:cs typeface="Times New Roman" panose="02020603050405020304" pitchFamily="18" charset="0"/>
              </a:rPr>
              <a:t>o </a:t>
            </a:r>
            <a:r>
              <a:rPr lang="ro-RO" sz="2400" dirty="0" smtClean="0">
                <a:latin typeface="Times New Roman" panose="02020603050405020304" pitchFamily="18" charset="0"/>
                <a:cs typeface="Times New Roman" panose="02020603050405020304" pitchFamily="18" charset="0"/>
              </a:rPr>
              <a:t>reprezentanță, </a:t>
            </a:r>
            <a:r>
              <a:rPr lang="ro-RO" sz="2400" dirty="0">
                <a:latin typeface="Times New Roman" panose="02020603050405020304" pitchFamily="18" charset="0"/>
                <a:cs typeface="Times New Roman" panose="02020603050405020304" pitchFamily="18" charset="0"/>
              </a:rPr>
              <a:t>care reprezintă un sprijin real pentru Moldova. </a:t>
            </a:r>
            <a:endParaRPr lang="ro-RO" sz="2400" dirty="0" smtClean="0">
              <a:latin typeface="Times New Roman" panose="02020603050405020304" pitchFamily="18" charset="0"/>
              <a:cs typeface="Times New Roman" panose="02020603050405020304" pitchFamily="18" charset="0"/>
            </a:endParaRPr>
          </a:p>
          <a:p>
            <a:pPr algn="just"/>
            <a:endParaRPr lang="ro-RO" sz="2400" dirty="0" smtClean="0">
              <a:latin typeface="Times New Roman" panose="02020603050405020304" pitchFamily="18" charset="0"/>
              <a:cs typeface="Times New Roman" panose="02020603050405020304" pitchFamily="18" charset="0"/>
            </a:endParaRPr>
          </a:p>
          <a:p>
            <a:pPr algn="just"/>
            <a:r>
              <a:rPr lang="ro-RO" sz="2400" b="1" dirty="0" smtClean="0">
                <a:latin typeface="Times New Roman" panose="02020603050405020304" pitchFamily="18" charset="0"/>
                <a:cs typeface="Times New Roman" panose="02020603050405020304" pitchFamily="18" charset="0"/>
              </a:rPr>
              <a:t>participarea </a:t>
            </a:r>
            <a:r>
              <a:rPr lang="ro-RO" sz="2400" b="1" dirty="0">
                <a:latin typeface="Times New Roman" panose="02020603050405020304" pitchFamily="18" charset="0"/>
                <a:cs typeface="Times New Roman" panose="02020603050405020304" pitchFamily="18" charset="0"/>
              </a:rPr>
              <a:t>la misiunile </a:t>
            </a:r>
            <a:r>
              <a:rPr lang="ro-RO" sz="2400" b="1" dirty="0" smtClean="0">
                <a:latin typeface="Times New Roman" panose="02020603050405020304" pitchFamily="18" charset="0"/>
                <a:cs typeface="Times New Roman" panose="02020603050405020304" pitchFamily="18" charset="0"/>
              </a:rPr>
              <a:t>ONU - </a:t>
            </a:r>
            <a:r>
              <a:rPr lang="ro-RO" sz="2400" dirty="0" smtClean="0">
                <a:latin typeface="Times New Roman" panose="02020603050405020304" pitchFamily="18" charset="0"/>
                <a:cs typeface="Times New Roman" panose="02020603050405020304" pitchFamily="18" charset="0"/>
              </a:rPr>
              <a:t>a adus un </a:t>
            </a:r>
            <a:r>
              <a:rPr lang="ro-RO" sz="2400" dirty="0">
                <a:latin typeface="Times New Roman" panose="02020603050405020304" pitchFamily="18" charset="0"/>
                <a:cs typeface="Times New Roman" panose="02020603050405020304" pitchFamily="18" charset="0"/>
              </a:rPr>
              <a:t>aport considerabil </a:t>
            </a:r>
            <a:r>
              <a:rPr lang="ro-RO" sz="2400" dirty="0" smtClean="0">
                <a:latin typeface="Times New Roman" panose="02020603050405020304" pitchFamily="18" charset="0"/>
                <a:cs typeface="Times New Roman" panose="02020603050405020304" pitchFamily="18" charset="0"/>
              </a:rPr>
              <a:t>prin </a:t>
            </a:r>
            <a:r>
              <a:rPr lang="ro-RO" sz="2400" dirty="0">
                <a:latin typeface="Times New Roman" panose="02020603050405020304" pitchFamily="18" charset="0"/>
                <a:cs typeface="Times New Roman" panose="02020603050405020304" pitchFamily="18" charset="0"/>
              </a:rPr>
              <a:t>prisma </a:t>
            </a:r>
            <a:r>
              <a:rPr lang="ro-RO" sz="2400" dirty="0" smtClean="0">
                <a:latin typeface="Times New Roman" panose="02020603050405020304" pitchFamily="18" charset="0"/>
                <a:cs typeface="Times New Roman" panose="02020603050405020304" pitchFamily="18" charset="0"/>
              </a:rPr>
              <a:t>experienței căpătate, cât </a:t>
            </a:r>
            <a:r>
              <a:rPr lang="ro-RO" sz="2400" dirty="0">
                <a:latin typeface="Times New Roman" panose="02020603050405020304" pitchFamily="18" charset="0"/>
                <a:cs typeface="Times New Roman" panose="02020603050405020304" pitchFamily="18" charset="0"/>
              </a:rPr>
              <a:t>şi </a:t>
            </a:r>
            <a:r>
              <a:rPr lang="ro-RO" sz="2400" dirty="0" smtClean="0">
                <a:latin typeface="Times New Roman" panose="02020603050405020304" pitchFamily="18" charset="0"/>
                <a:cs typeface="Times New Roman" panose="02020603050405020304" pitchFamily="18" charset="0"/>
              </a:rPr>
              <a:t>în promovarea </a:t>
            </a:r>
            <a:r>
              <a:rPr lang="ro-RO" sz="2400" dirty="0">
                <a:latin typeface="Times New Roman" panose="02020603050405020304" pitchFamily="18" charset="0"/>
                <a:cs typeface="Times New Roman" panose="02020603050405020304" pitchFamily="18" charset="0"/>
              </a:rPr>
              <a:t>valorilor democratice, a drepturilor omului şi a statului de drept, ceea ce stimulează </a:t>
            </a:r>
            <a:r>
              <a:rPr lang="ro-RO" sz="2400" dirty="0" smtClean="0">
                <a:latin typeface="Times New Roman" panose="02020603050405020304" pitchFamily="18" charset="0"/>
                <a:cs typeface="Times New Roman" panose="02020603050405020304" pitchFamily="18" charset="0"/>
              </a:rPr>
              <a:t>relația </a:t>
            </a:r>
            <a:r>
              <a:rPr lang="ro-RO" sz="2400" dirty="0">
                <a:latin typeface="Times New Roman" panose="02020603050405020304" pitchFamily="18" charset="0"/>
                <a:cs typeface="Times New Roman" panose="02020603050405020304" pitchFamily="18" charset="0"/>
              </a:rPr>
              <a:t>cu ONU spre o cordialitate mai </a:t>
            </a:r>
            <a:r>
              <a:rPr lang="ro-RO" sz="2400" dirty="0" smtClean="0">
                <a:latin typeface="Times New Roman" panose="02020603050405020304" pitchFamily="18" charset="0"/>
                <a:cs typeface="Times New Roman" panose="02020603050405020304" pitchFamily="18" charset="0"/>
              </a:rPr>
              <a:t>evidentă. </a:t>
            </a:r>
            <a:r>
              <a:rPr lang="ro-RO"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00967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62760"/>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algn="just"/>
            <a:r>
              <a:rPr lang="ro-RO" sz="2200" b="1" dirty="0">
                <a:latin typeface="Times New Roman" panose="02020603050405020304" pitchFamily="18" charset="0"/>
                <a:cs typeface="Times New Roman" panose="02020603050405020304" pitchFamily="18" charset="0"/>
              </a:rPr>
              <a:t>Sistemul </a:t>
            </a:r>
            <a:r>
              <a:rPr lang="ro-RO" sz="2200" b="1" dirty="0" smtClean="0">
                <a:latin typeface="Times New Roman" panose="02020603050405020304" pitchFamily="18" charset="0"/>
                <a:cs typeface="Times New Roman" panose="02020603050405020304" pitchFamily="18" charset="0"/>
              </a:rPr>
              <a:t>securității internaționale </a:t>
            </a:r>
            <a:r>
              <a:rPr lang="ro-RO" sz="2200" b="1" dirty="0">
                <a:latin typeface="Times New Roman" panose="02020603050405020304" pitchFamily="18" charset="0"/>
                <a:cs typeface="Times New Roman" panose="02020603050405020304" pitchFamily="18" charset="0"/>
              </a:rPr>
              <a:t>presupune un set de masuri comune ale statelor/a unui grup de state orientate spre prevenirea/ </a:t>
            </a:r>
            <a:r>
              <a:rPr lang="ro-RO" sz="2200" b="1" dirty="0" smtClean="0">
                <a:latin typeface="Times New Roman" panose="02020603050405020304" pitchFamily="18" charset="0"/>
                <a:cs typeface="Times New Roman" panose="02020603050405020304" pitchFamily="18" charset="0"/>
              </a:rPr>
              <a:t>amenințarea păcii </a:t>
            </a:r>
            <a:r>
              <a:rPr lang="ro-RO" sz="2200" b="1" dirty="0">
                <a:latin typeface="Times New Roman" panose="02020603050405020304" pitchFamily="18" charset="0"/>
                <a:cs typeface="Times New Roman" panose="02020603050405020304" pitchFamily="18" charset="0"/>
              </a:rPr>
              <a:t>ș</a:t>
            </a:r>
            <a:r>
              <a:rPr lang="ro-RO" sz="2200" b="1" dirty="0" smtClean="0">
                <a:latin typeface="Times New Roman" panose="02020603050405020304" pitchFamily="18" charset="0"/>
                <a:cs typeface="Times New Roman" panose="02020603050405020304" pitchFamily="18" charset="0"/>
              </a:rPr>
              <a:t>i securității </a:t>
            </a:r>
            <a:r>
              <a:rPr lang="ro-RO" sz="2200" b="1" dirty="0">
                <a:latin typeface="Times New Roman" panose="02020603050405020304" pitchFamily="18" charset="0"/>
                <a:cs typeface="Times New Roman" panose="02020603050405020304" pitchFamily="18" charset="0"/>
              </a:rPr>
              <a:t>internaționale</a:t>
            </a:r>
            <a:r>
              <a:rPr lang="ro-RO" sz="2200" b="1" dirty="0" smtClean="0">
                <a:latin typeface="Times New Roman" panose="02020603050405020304" pitchFamily="18" charset="0"/>
                <a:cs typeface="Times New Roman" panose="02020603050405020304" pitchFamily="18" charset="0"/>
              </a:rPr>
              <a:t>.</a:t>
            </a:r>
          </a:p>
          <a:p>
            <a:pPr algn="just"/>
            <a:endParaRPr lang="en-US" sz="2200" b="1" dirty="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Sistemul </a:t>
            </a:r>
            <a:r>
              <a:rPr lang="ro-RO" sz="2200" dirty="0">
                <a:latin typeface="Times New Roman" panose="02020603050405020304" pitchFamily="18" charset="0"/>
                <a:cs typeface="Times New Roman" panose="02020603050405020304" pitchFamily="18" charset="0"/>
              </a:rPr>
              <a:t>e exprimat juridic prin tratat, </a:t>
            </a:r>
            <a:r>
              <a:rPr lang="ro-RO" sz="2200" dirty="0" smtClean="0">
                <a:latin typeface="Times New Roman" panose="02020603050405020304" pitchFamily="18" charset="0"/>
                <a:cs typeface="Times New Roman" panose="02020603050405020304" pitchFamily="18" charset="0"/>
              </a:rPr>
              <a:t>însă </a:t>
            </a:r>
            <a:r>
              <a:rPr lang="ro-RO" sz="2200" dirty="0">
                <a:latin typeface="Times New Roman" panose="02020603050405020304" pitchFamily="18" charset="0"/>
                <a:cs typeface="Times New Roman" panose="02020603050405020304" pitchFamily="18" charset="0"/>
              </a:rPr>
              <a:t>la baza lui stau 3 elemente distincte</a:t>
            </a:r>
            <a:r>
              <a:rPr lang="ro-RO" sz="2200" dirty="0" smtClean="0">
                <a:latin typeface="Times New Roman" panose="02020603050405020304" pitchFamily="18" charset="0"/>
                <a:cs typeface="Times New Roman" panose="02020603050405020304" pitchFamily="18" charset="0"/>
              </a:rPr>
              <a:t>:</a:t>
            </a:r>
          </a:p>
          <a:p>
            <a:pPr algn="just"/>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smtClean="0">
                <a:latin typeface="Times New Roman" panose="02020603050405020304" pitchFamily="18" charset="0"/>
                <a:cs typeface="Times New Roman" panose="02020603050405020304" pitchFamily="18" charset="0"/>
              </a:rPr>
              <a:t>neaplicarea/amenințarea </a:t>
            </a:r>
            <a:r>
              <a:rPr lang="ro-RO" sz="2200" dirty="0">
                <a:latin typeface="Times New Roman" panose="02020603050405020304" pitchFamily="18" charset="0"/>
                <a:cs typeface="Times New Roman" panose="02020603050405020304" pitchFamily="18" charset="0"/>
              </a:rPr>
              <a:t>cu </a:t>
            </a:r>
            <a:r>
              <a:rPr lang="ro-RO" sz="2200" dirty="0" smtClean="0">
                <a:latin typeface="Times New Roman" panose="02020603050405020304" pitchFamily="18" charset="0"/>
                <a:cs typeface="Times New Roman" panose="02020603050405020304" pitchFamily="18" charset="0"/>
              </a:rPr>
              <a:t>forța;</a:t>
            </a:r>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a:latin typeface="Times New Roman" panose="02020603050405020304" pitchFamily="18" charset="0"/>
                <a:cs typeface="Times New Roman" panose="02020603050405020304" pitchFamily="18" charset="0"/>
              </a:rPr>
              <a:t>s</a:t>
            </a:r>
            <a:r>
              <a:rPr lang="ro-RO" sz="2200" dirty="0" smtClean="0">
                <a:latin typeface="Times New Roman" panose="02020603050405020304" pitchFamily="18" charset="0"/>
                <a:cs typeface="Times New Roman" panose="02020603050405020304" pitchFamily="18" charset="0"/>
              </a:rPr>
              <a:t>oluționarea </a:t>
            </a:r>
            <a:r>
              <a:rPr lang="ro-RO" sz="2200" dirty="0">
                <a:latin typeface="Times New Roman" panose="02020603050405020304" pitchFamily="18" charset="0"/>
                <a:cs typeface="Times New Roman" panose="02020603050405020304" pitchFamily="18" charset="0"/>
              </a:rPr>
              <a:t>diferendelor exclusiv prin mijloace </a:t>
            </a:r>
            <a:r>
              <a:rPr lang="ro-RO" sz="2200" dirty="0" smtClean="0">
                <a:latin typeface="Times New Roman" panose="02020603050405020304" pitchFamily="18" charset="0"/>
                <a:cs typeface="Times New Roman" panose="02020603050405020304" pitchFamily="18" charset="0"/>
              </a:rPr>
              <a:t>pașnice;</a:t>
            </a:r>
            <a:endParaRPr lang="en-US" sz="22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r>
              <a:rPr lang="ro-RO" sz="2200" dirty="0" smtClean="0">
                <a:latin typeface="Times New Roman" panose="02020603050405020304" pitchFamily="18" charset="0"/>
                <a:cs typeface="Times New Roman" panose="02020603050405020304" pitchFamily="18" charset="0"/>
              </a:rPr>
              <a:t>cooperarea activă în </a:t>
            </a:r>
            <a:r>
              <a:rPr lang="ro-RO" sz="2200" dirty="0">
                <a:latin typeface="Times New Roman" panose="02020603050405020304" pitchFamily="18" charset="0"/>
                <a:cs typeface="Times New Roman" panose="02020603050405020304" pitchFamily="18" charset="0"/>
              </a:rPr>
              <a:t>vederea </a:t>
            </a:r>
            <a:r>
              <a:rPr lang="ro-RO" sz="2200" dirty="0" smtClean="0">
                <a:latin typeface="Times New Roman" panose="02020603050405020304" pitchFamily="18" charset="0"/>
                <a:cs typeface="Times New Roman" panose="02020603050405020304" pitchFamily="18" charset="0"/>
              </a:rPr>
              <a:t>soluționării </a:t>
            </a:r>
            <a:r>
              <a:rPr lang="ro-RO" sz="2200" dirty="0">
                <a:latin typeface="Times New Roman" panose="02020603050405020304" pitchFamily="18" charset="0"/>
                <a:cs typeface="Times New Roman" panose="02020603050405020304" pitchFamily="18" charset="0"/>
              </a:rPr>
              <a:t>cauzei conflictului</a:t>
            </a:r>
            <a:r>
              <a:rPr lang="ro-RO" sz="2200" dirty="0" smtClean="0">
                <a:latin typeface="Times New Roman" panose="02020603050405020304" pitchFamily="18" charset="0"/>
                <a:cs typeface="Times New Roman" panose="02020603050405020304" pitchFamily="18" charset="0"/>
              </a:rPr>
              <a:t>.</a:t>
            </a:r>
          </a:p>
          <a:p>
            <a:pPr lvl="0" algn="just"/>
            <a:endParaRPr lang="en-US" sz="2200" dirty="0">
              <a:latin typeface="Times New Roman" panose="02020603050405020304" pitchFamily="18" charset="0"/>
              <a:cs typeface="Times New Roman" panose="02020603050405020304" pitchFamily="18" charset="0"/>
            </a:endParaRPr>
          </a:p>
          <a:p>
            <a:pPr algn="just"/>
            <a:r>
              <a:rPr lang="ro-RO" sz="2200" dirty="0">
                <a:latin typeface="Times New Roman" panose="02020603050405020304" pitchFamily="18" charset="0"/>
                <a:cs typeface="Times New Roman" panose="02020603050405020304" pitchFamily="18" charset="0"/>
              </a:rPr>
              <a:t>In plus, statele partenere pot benevol acorda ajutor statului victimă.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21436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509200"/>
          </a:xfrm>
          <a:prstGeom prst="rect">
            <a:avLst/>
          </a:prstGeom>
        </p:spPr>
        <p:txBody>
          <a:bodyPr wrap="square">
            <a:spAutoFit/>
          </a:bodyPr>
          <a:lstStyle/>
          <a:p>
            <a:r>
              <a:rPr lang="ro-RO" sz="2200" b="1" dirty="0" smtClean="0">
                <a:latin typeface="Times New Roman" panose="02020603050405020304" pitchFamily="18" charset="0"/>
                <a:cs typeface="Times New Roman" panose="02020603050405020304" pitchFamily="18" charset="0"/>
              </a:rPr>
              <a:t>Sistemul </a:t>
            </a:r>
            <a:r>
              <a:rPr lang="ro-RO" sz="2200" b="1" dirty="0">
                <a:latin typeface="Times New Roman" panose="02020603050405020304" pitchFamily="18" charset="0"/>
                <a:cs typeface="Times New Roman" panose="02020603050405020304" pitchFamily="18" charset="0"/>
              </a:rPr>
              <a:t>de securitate internațională presupune un sistem de garanții mutuale, care are 2 </a:t>
            </a:r>
            <a:r>
              <a:rPr lang="ro-RO" sz="2200" b="1" dirty="0" smtClean="0">
                <a:latin typeface="Times New Roman" panose="02020603050405020304" pitchFamily="18" charset="0"/>
                <a:cs typeface="Times New Roman" panose="02020603050405020304" pitchFamily="18" charset="0"/>
              </a:rPr>
              <a:t>cerințe: </a:t>
            </a:r>
            <a:endParaRPr lang="en-US" sz="2200" b="1"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r</a:t>
            </a:r>
            <a:r>
              <a:rPr lang="ro-RO" sz="2200" dirty="0" smtClean="0">
                <a:latin typeface="Times New Roman" panose="02020603050405020304" pitchFamily="18" charset="0"/>
                <a:cs typeface="Times New Roman" panose="02020603050405020304" pitchFamily="18" charset="0"/>
              </a:rPr>
              <a:t>ezolvarea </a:t>
            </a:r>
            <a:r>
              <a:rPr lang="ro-RO" sz="2200" dirty="0">
                <a:latin typeface="Times New Roman" panose="02020603050405020304" pitchFamily="18" charset="0"/>
                <a:cs typeface="Times New Roman" panose="02020603050405020304" pitchFamily="18" charset="0"/>
              </a:rPr>
              <a:t>diferendelor internaționale pe cale </a:t>
            </a:r>
            <a:r>
              <a:rPr lang="ro-RO" sz="2200" dirty="0" smtClean="0">
                <a:latin typeface="Times New Roman" panose="02020603050405020304" pitchFamily="18" charset="0"/>
                <a:cs typeface="Times New Roman" panose="02020603050405020304" pitchFamily="18" charset="0"/>
              </a:rPr>
              <a:t>pașnica prin </a:t>
            </a:r>
            <a:r>
              <a:rPr lang="ro-RO" sz="2200" dirty="0">
                <a:latin typeface="Times New Roman" panose="02020603050405020304" pitchFamily="18" charset="0"/>
                <a:cs typeface="Times New Roman" panose="02020603050405020304" pitchFamily="18" charset="0"/>
              </a:rPr>
              <a:t>mediere, negociere, </a:t>
            </a:r>
            <a:r>
              <a:rPr lang="ro-RO" sz="2200" dirty="0" smtClean="0">
                <a:latin typeface="Times New Roman" panose="02020603050405020304" pitchFamily="18" charset="0"/>
                <a:cs typeface="Times New Roman" panose="02020603050405020304" pitchFamily="18" charset="0"/>
              </a:rPr>
              <a:t>conciliere;</a:t>
            </a:r>
            <a:endParaRPr lang="en-US" sz="22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a:t>
            </a:r>
            <a:r>
              <a:rPr lang="ro-RO" sz="2200" dirty="0" smtClean="0">
                <a:latin typeface="Times New Roman" panose="02020603050405020304" pitchFamily="18" charset="0"/>
                <a:cs typeface="Times New Roman" panose="02020603050405020304" pitchFamily="18" charset="0"/>
              </a:rPr>
              <a:t>tatele </a:t>
            </a:r>
            <a:r>
              <a:rPr lang="ro-RO" sz="2200" dirty="0">
                <a:latin typeface="Times New Roman" panose="02020603050405020304" pitchFamily="18" charset="0"/>
                <a:cs typeface="Times New Roman" panose="02020603050405020304" pitchFamily="18" charset="0"/>
              </a:rPr>
              <a:t>ce nu recurg la asemenea cai de </a:t>
            </a:r>
            <a:r>
              <a:rPr lang="ro-RO" sz="2200" dirty="0" smtClean="0">
                <a:latin typeface="Times New Roman" panose="02020603050405020304" pitchFamily="18" charset="0"/>
                <a:cs typeface="Times New Roman" panose="02020603050405020304" pitchFamily="18" charset="0"/>
              </a:rPr>
              <a:t>soluționare </a:t>
            </a:r>
            <a:r>
              <a:rPr lang="ro-RO" sz="2200" dirty="0">
                <a:latin typeface="Times New Roman" panose="02020603050405020304" pitchFamily="18" charset="0"/>
                <a:cs typeface="Times New Roman" panose="02020603050405020304" pitchFamily="18" charset="0"/>
              </a:rPr>
              <a:t>a diferendelor </a:t>
            </a:r>
            <a:r>
              <a:rPr lang="ro-RO" sz="2200" dirty="0" smtClean="0">
                <a:latin typeface="Times New Roman" panose="02020603050405020304" pitchFamily="18" charset="0"/>
                <a:cs typeface="Times New Roman" panose="02020603050405020304" pitchFamily="18" charset="0"/>
              </a:rPr>
              <a:t>internaționale, </a:t>
            </a:r>
            <a:r>
              <a:rPr lang="ro-RO" sz="2200" dirty="0">
                <a:latin typeface="Times New Roman" panose="02020603050405020304" pitchFamily="18" charset="0"/>
                <a:cs typeface="Times New Roman" panose="02020603050405020304" pitchFamily="18" charset="0"/>
              </a:rPr>
              <a:t>devin </a:t>
            </a:r>
            <a:r>
              <a:rPr lang="ro-RO" sz="2200" dirty="0" smtClean="0">
                <a:latin typeface="Times New Roman" panose="02020603050405020304" pitchFamily="18" charset="0"/>
                <a:cs typeface="Times New Roman" panose="02020603050405020304" pitchFamily="18" charset="0"/>
              </a:rPr>
              <a:t>secționate </a:t>
            </a:r>
            <a:r>
              <a:rPr lang="ro-RO" sz="2200" dirty="0">
                <a:latin typeface="Times New Roman" panose="02020603050405020304" pitchFamily="18" charset="0"/>
                <a:cs typeface="Times New Roman" panose="02020603050405020304" pitchFamily="18" charset="0"/>
              </a:rPr>
              <a:t>colectiv.</a:t>
            </a:r>
            <a:endParaRPr lang="en-US" sz="2200" dirty="0">
              <a:latin typeface="Times New Roman" panose="02020603050405020304" pitchFamily="18" charset="0"/>
              <a:cs typeface="Times New Roman" panose="02020603050405020304" pitchFamily="18" charset="0"/>
            </a:endParaRPr>
          </a:p>
          <a:p>
            <a:r>
              <a:rPr lang="ro-RO" sz="2200" b="1" dirty="0" smtClean="0">
                <a:latin typeface="Times New Roman" panose="02020603050405020304" pitchFamily="18" charset="0"/>
                <a:cs typeface="Times New Roman" panose="02020603050405020304" pitchFamily="18" charset="0"/>
              </a:rPr>
              <a:t>Sistemul </a:t>
            </a:r>
            <a:r>
              <a:rPr lang="ro-RO" sz="2200" b="1" dirty="0">
                <a:latin typeface="Times New Roman" panose="02020603050405020304" pitchFamily="18" charset="0"/>
                <a:cs typeface="Times New Roman" panose="02020603050405020304" pitchFamily="18" charset="0"/>
              </a:rPr>
              <a:t>de securitate internațională </a:t>
            </a:r>
            <a:r>
              <a:rPr lang="ro-RO" sz="2200" b="1" dirty="0" smtClean="0">
                <a:latin typeface="Times New Roman" panose="02020603050405020304" pitchFamily="18" charset="0"/>
                <a:cs typeface="Times New Roman" panose="02020603050405020304" pitchFamily="18" charset="0"/>
              </a:rPr>
              <a:t>reprezintă </a:t>
            </a:r>
            <a:r>
              <a:rPr lang="ro-RO" sz="2200" b="1" dirty="0">
                <a:latin typeface="Times New Roman" panose="02020603050405020304" pitchFamily="18" charset="0"/>
                <a:cs typeface="Times New Roman" panose="02020603050405020304" pitchFamily="18" charset="0"/>
              </a:rPr>
              <a:t>î</a:t>
            </a:r>
            <a:r>
              <a:rPr lang="ro-RO" sz="2200" b="1" dirty="0" smtClean="0">
                <a:latin typeface="Times New Roman" panose="02020603050405020304" pitchFamily="18" charset="0"/>
                <a:cs typeface="Times New Roman" panose="02020603050405020304" pitchFamily="18" charset="0"/>
              </a:rPr>
              <a:t>n </a:t>
            </a:r>
            <a:r>
              <a:rPr lang="ro-RO" sz="2200" b="1" dirty="0">
                <a:latin typeface="Times New Roman" panose="02020603050405020304" pitchFamily="18" charset="0"/>
                <a:cs typeface="Times New Roman" panose="02020603050405020304" pitchFamily="18" charset="0"/>
              </a:rPr>
              <a:t>totalitatea sa un set de: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norme juridice </a:t>
            </a:r>
            <a:r>
              <a:rPr lang="ro-RO" sz="2200" dirty="0" smtClean="0">
                <a:latin typeface="Times New Roman" panose="02020603050405020304" pitchFamily="18" charset="0"/>
                <a:cs typeface="Times New Roman" panose="02020603050405020304" pitchFamily="18" charset="0"/>
              </a:rPr>
              <a:t>(principiile fundamentale </a:t>
            </a:r>
            <a:r>
              <a:rPr lang="ro-RO" sz="2200" dirty="0">
                <a:latin typeface="Times New Roman" panose="02020603050405020304" pitchFamily="18" charset="0"/>
                <a:cs typeface="Times New Roman" panose="02020603050405020304" pitchFamily="18" charset="0"/>
              </a:rPr>
              <a:t>ale dreptului internațional);</a:t>
            </a:r>
          </a:p>
          <a:p>
            <a:pPr marL="34290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instituții </a:t>
            </a:r>
            <a:r>
              <a:rPr lang="ro-RO" sz="2200" dirty="0">
                <a:latin typeface="Times New Roman" panose="02020603050405020304" pitchFamily="18" charset="0"/>
                <a:cs typeface="Times New Roman" panose="02020603050405020304" pitchFamily="18" charset="0"/>
              </a:rPr>
              <a:t>(Consiliul de securitate al ONU</a:t>
            </a:r>
            <a:r>
              <a:rPr lang="ro-RO" sz="2200" dirty="0" smtClean="0">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și </a:t>
            </a:r>
            <a:r>
              <a:rPr lang="ro-RO" sz="2200" dirty="0">
                <a:latin typeface="Times New Roman" panose="02020603050405020304" pitchFamily="18" charset="0"/>
                <a:cs typeface="Times New Roman" panose="02020603050405020304" pitchFamily="18" charset="0"/>
              </a:rPr>
              <a:t>mecanisme (procedurile de </a:t>
            </a:r>
            <a:r>
              <a:rPr lang="ro-RO" sz="2200" dirty="0" smtClean="0">
                <a:latin typeface="Times New Roman" panose="02020603050405020304" pitchFamily="18" charset="0"/>
                <a:cs typeface="Times New Roman" panose="02020603050405020304" pitchFamily="18" charset="0"/>
              </a:rPr>
              <a:t>soluționare pașnica </a:t>
            </a:r>
            <a:r>
              <a:rPr lang="ro-RO" sz="2200" dirty="0">
                <a:latin typeface="Times New Roman" panose="02020603050405020304" pitchFamily="18" charset="0"/>
                <a:cs typeface="Times New Roman" panose="02020603050405020304" pitchFamily="18" charset="0"/>
              </a:rPr>
              <a:t>a diferendelor, neangajarea, neutralitatea).</a:t>
            </a:r>
            <a:endParaRPr lang="en-US" sz="2200" dirty="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Se pot deosebi 2 sisteme de securitate colectiva: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sistemul universal de securitate colectiva si </a:t>
            </a:r>
          </a:p>
          <a:p>
            <a:pPr marL="342900" indent="-342900">
              <a:buFont typeface="Wingdings" panose="05000000000000000000" pitchFamily="2" charset="2"/>
              <a:buChar char="§"/>
            </a:pPr>
            <a:r>
              <a:rPr lang="ro-RO" sz="2200" dirty="0">
                <a:latin typeface="Times New Roman" panose="02020603050405020304" pitchFamily="18" charset="0"/>
                <a:cs typeface="Times New Roman" panose="02020603050405020304" pitchFamily="18" charset="0"/>
              </a:rPr>
              <a:t>sistemul regional de securitate colectiva.</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3672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139869"/>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Principala </a:t>
            </a:r>
            <a:r>
              <a:rPr lang="ro-RO" sz="2200" b="1" dirty="0" smtClean="0">
                <a:latin typeface="Times New Roman" panose="02020603050405020304" pitchFamily="18" charset="0"/>
                <a:cs typeface="Times New Roman" panose="02020603050405020304" pitchFamily="18" charset="0"/>
              </a:rPr>
              <a:t>instituție </a:t>
            </a:r>
            <a:r>
              <a:rPr lang="ro-RO" sz="2200" b="1" dirty="0">
                <a:latin typeface="Times New Roman" panose="02020603050405020304" pitchFamily="18" charset="0"/>
                <a:cs typeface="Times New Roman" panose="02020603050405020304" pitchFamily="18" charset="0"/>
              </a:rPr>
              <a:t>responsabila </a:t>
            </a:r>
            <a:r>
              <a:rPr lang="ro-RO" sz="2200" b="1" dirty="0" smtClean="0">
                <a:latin typeface="Times New Roman" panose="02020603050405020304" pitchFamily="18" charset="0"/>
                <a:cs typeface="Times New Roman" panose="02020603050405020304" pitchFamily="18" charset="0"/>
              </a:rPr>
              <a:t>pentru </a:t>
            </a:r>
            <a:r>
              <a:rPr lang="ro-RO" sz="2200" b="1" dirty="0">
                <a:latin typeface="Times New Roman" panose="02020603050405020304" pitchFamily="18" charset="0"/>
                <a:cs typeface="Times New Roman" panose="02020603050405020304" pitchFamily="18" charset="0"/>
              </a:rPr>
              <a:t>edificarea sistemului de </a:t>
            </a:r>
            <a:r>
              <a:rPr lang="ro-RO" sz="2200" b="1" dirty="0" smtClean="0">
                <a:latin typeface="Times New Roman" panose="02020603050405020304" pitchFamily="18" charset="0"/>
                <a:cs typeface="Times New Roman" panose="02020603050405020304" pitchFamily="18" charset="0"/>
              </a:rPr>
              <a:t>securitate </a:t>
            </a:r>
            <a:r>
              <a:rPr lang="ro-RO" sz="2200" b="1" dirty="0">
                <a:latin typeface="Times New Roman" panose="02020603050405020304" pitchFamily="18" charset="0"/>
                <a:cs typeface="Times New Roman" panose="02020603050405020304" pitchFamily="18" charset="0"/>
              </a:rPr>
              <a:t>colectiva e ONU care este o </a:t>
            </a:r>
            <a:r>
              <a:rPr lang="ro-RO" sz="2200" b="1" dirty="0" smtClean="0">
                <a:latin typeface="Times New Roman" panose="02020603050405020304" pitchFamily="18" charset="0"/>
                <a:cs typeface="Times New Roman" panose="02020603050405020304" pitchFamily="18" charset="0"/>
              </a:rPr>
              <a:t>instituite universală. </a:t>
            </a:r>
          </a:p>
          <a:p>
            <a:endParaRPr lang="ro-RO" sz="2200" dirty="0" smtClean="0">
              <a:latin typeface="Times New Roman" panose="02020603050405020304" pitchFamily="18" charset="0"/>
              <a:cs typeface="Times New Roman" panose="02020603050405020304" pitchFamily="18" charset="0"/>
            </a:endParaRPr>
          </a:p>
          <a:p>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Carta ONU sunt </a:t>
            </a:r>
            <a:r>
              <a:rPr lang="ro-RO" sz="2200" dirty="0" smtClean="0">
                <a:latin typeface="Times New Roman" panose="02020603050405020304" pitchFamily="18" charset="0"/>
                <a:cs typeface="Times New Roman" panose="02020603050405020304" pitchFamily="18" charset="0"/>
              </a:rPr>
              <a:t>prevăzute </a:t>
            </a:r>
            <a:r>
              <a:rPr lang="ro-RO" sz="2200" dirty="0">
                <a:latin typeface="Times New Roman" panose="02020603050405020304" pitchFamily="18" charset="0"/>
                <a:cs typeface="Times New Roman" panose="02020603050405020304" pitchFamily="18" charset="0"/>
              </a:rPr>
              <a:t>masurile pentru asigurarea securității, precum: </a:t>
            </a:r>
            <a:endParaRPr lang="ro-RO" sz="22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ro-RO" sz="2200" dirty="0" smtClean="0">
                <a:latin typeface="Times New Roman" panose="02020603050405020304" pitchFamily="18" charset="0"/>
                <a:cs typeface="Times New Roman" panose="02020603050405020304" pitchFamily="18" charset="0"/>
              </a:rPr>
              <a:t>dezarmarea; </a:t>
            </a:r>
          </a:p>
          <a:p>
            <a:pPr marL="457200" indent="-457200">
              <a:buFont typeface="Arial" panose="020B0604020202020204" pitchFamily="34" charset="0"/>
              <a:buChar char="•"/>
            </a:pPr>
            <a:r>
              <a:rPr lang="ro-RO" sz="2200" dirty="0" smtClean="0">
                <a:latin typeface="Times New Roman" panose="02020603050405020304" pitchFamily="18" charset="0"/>
                <a:cs typeface="Times New Roman" panose="02020603050405020304" pitchFamily="18" charset="0"/>
              </a:rPr>
              <a:t>reglementarea pașnică </a:t>
            </a:r>
            <a:r>
              <a:rPr lang="ro-RO" sz="2200" dirty="0">
                <a:latin typeface="Times New Roman" panose="02020603050405020304" pitchFamily="18" charset="0"/>
                <a:cs typeface="Times New Roman" panose="02020603050405020304" pitchFamily="18" charset="0"/>
              </a:rPr>
              <a:t>a diferendelor </a:t>
            </a:r>
            <a:r>
              <a:rPr lang="ro-RO" sz="2200" dirty="0" smtClean="0">
                <a:latin typeface="Times New Roman" panose="02020603050405020304" pitchFamily="18" charset="0"/>
                <a:cs typeface="Times New Roman" panose="02020603050405020304" pitchFamily="18" charset="0"/>
              </a:rPr>
              <a:t>internaționale;</a:t>
            </a:r>
          </a:p>
          <a:p>
            <a:pPr marL="457200" indent="-457200">
              <a:buFont typeface="Arial" panose="020B0604020202020204" pitchFamily="34" charset="0"/>
              <a:buChar char="•"/>
            </a:pPr>
            <a:r>
              <a:rPr lang="ro-RO" sz="2200" dirty="0" smtClean="0">
                <a:latin typeface="Times New Roman" panose="02020603050405020304" pitchFamily="18" charset="0"/>
                <a:cs typeface="Times New Roman" panose="02020603050405020304" pitchFamily="18" charset="0"/>
              </a:rPr>
              <a:t>iar</a:t>
            </a:r>
            <a:r>
              <a:rPr lang="ro-RO" sz="2200" dirty="0">
                <a:latin typeface="Times New Roman" panose="02020603050405020304" pitchFamily="18" charset="0"/>
                <a:cs typeface="Times New Roman" panose="02020603050405020304" pitchFamily="18" charset="0"/>
              </a:rPr>
              <a:t>, în caz de necesitate - adoptarea măsurilor de constrângere contra statelor ce se fac vinovate de încălcarea păcii şi </a:t>
            </a:r>
            <a:r>
              <a:rPr lang="ro-RO" sz="2200" dirty="0" smtClean="0">
                <a:latin typeface="Times New Roman" panose="02020603050405020304" pitchFamily="18" charset="0"/>
                <a:cs typeface="Times New Roman" panose="02020603050405020304" pitchFamily="18" charset="0"/>
              </a:rPr>
              <a:t>securității </a:t>
            </a:r>
            <a:r>
              <a:rPr lang="ro-RO" sz="2200" dirty="0">
                <a:latin typeface="Times New Roman" panose="02020603050405020304" pitchFamily="18" charset="0"/>
                <a:cs typeface="Times New Roman" panose="02020603050405020304" pitchFamily="18" charset="0"/>
              </a:rPr>
              <a:t>internaționale</a:t>
            </a:r>
            <a:r>
              <a:rPr lang="ro-RO" sz="2200" dirty="0" smtClean="0">
                <a:latin typeface="Times New Roman" panose="02020603050405020304" pitchFamily="18" charset="0"/>
                <a:cs typeface="Times New Roman" panose="02020603050405020304" pitchFamily="18" charset="0"/>
              </a:rPr>
              <a:t>.</a:t>
            </a:r>
          </a:p>
          <a:p>
            <a:endParaRPr lang="ro-RO" sz="2200" dirty="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Exercitarea </a:t>
            </a:r>
            <a:r>
              <a:rPr lang="ro-RO" sz="2200" dirty="0" smtClean="0">
                <a:latin typeface="Times New Roman" panose="02020603050405020304" pitchFamily="18" charset="0"/>
                <a:cs typeface="Times New Roman" panose="02020603050405020304" pitchFamily="18" charset="0"/>
              </a:rPr>
              <a:t>activității </a:t>
            </a:r>
            <a:r>
              <a:rPr lang="ro-RO" sz="2200" dirty="0">
                <a:latin typeface="Times New Roman" panose="02020603050405020304" pitchFamily="18" charset="0"/>
                <a:cs typeface="Times New Roman" panose="02020603050405020304" pitchFamily="18" charset="0"/>
              </a:rPr>
              <a:t>ONU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domeniul </a:t>
            </a:r>
            <a:r>
              <a:rPr lang="ro-RO" sz="2200" dirty="0" smtClean="0">
                <a:latin typeface="Times New Roman" panose="02020603050405020304" pitchFamily="18" charset="0"/>
                <a:cs typeface="Times New Roman" panose="02020603050405020304" pitchFamily="18" charset="0"/>
              </a:rPr>
              <a:t>securității nu </a:t>
            </a:r>
            <a:r>
              <a:rPr lang="ro-RO" sz="2200" dirty="0">
                <a:latin typeface="Times New Roman" panose="02020603050405020304" pitchFamily="18" charset="0"/>
                <a:cs typeface="Times New Roman" panose="02020603050405020304" pitchFamily="18" charset="0"/>
              </a:rPr>
              <a:t>înseamnă doar securitate militară, dar și cea nemilitară: politica, </a:t>
            </a:r>
            <a:r>
              <a:rPr lang="ro-RO" sz="2200" dirty="0" smtClean="0">
                <a:latin typeface="Times New Roman" panose="02020603050405020304" pitchFamily="18" charset="0"/>
                <a:cs typeface="Times New Roman" panose="02020603050405020304" pitchFamily="18" charset="0"/>
              </a:rPr>
              <a:t>economica</a:t>
            </a:r>
            <a:r>
              <a:rPr lang="ro-RO" sz="2200" dirty="0">
                <a:latin typeface="Times New Roman" panose="02020603050405020304" pitchFamily="18" charset="0"/>
                <a:cs typeface="Times New Roman" panose="02020603050405020304" pitchFamily="18" charset="0"/>
              </a:rPr>
              <a:t>, ecologica </a:t>
            </a:r>
            <a:r>
              <a:rPr lang="ro-RO" sz="2200" dirty="0" smtClean="0">
                <a:latin typeface="Times New Roman" panose="02020603050405020304" pitchFamily="18" charset="0"/>
                <a:cs typeface="Times New Roman" panose="02020603050405020304" pitchFamily="18" charset="0"/>
              </a:rPr>
              <a:t>și umanitară, </a:t>
            </a:r>
            <a:r>
              <a:rPr lang="en-US" sz="2200" dirty="0">
                <a:latin typeface="Times New Roman" panose="02020603050405020304" pitchFamily="18" charset="0"/>
                <a:cs typeface="Times New Roman" panose="02020603050405020304" pitchFamily="18" charset="0"/>
              </a:rPr>
              <a:t>de la </a:t>
            </a:r>
            <a:r>
              <a:rPr lang="en-US" sz="2200" dirty="0" err="1">
                <a:latin typeface="Times New Roman" panose="02020603050405020304" pitchFamily="18" charset="0"/>
                <a:cs typeface="Times New Roman" panose="02020603050405020304" pitchFamily="18" charset="0"/>
              </a:rPr>
              <a:t>nivelul</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individului</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uman</a:t>
            </a:r>
            <a:r>
              <a:rPr lang="en-US" sz="2200" dirty="0">
                <a:latin typeface="Times New Roman" panose="02020603050405020304" pitchFamily="18" charset="0"/>
                <a:cs typeface="Times New Roman" panose="02020603050405020304" pitchFamily="18" charset="0"/>
              </a:rPr>
              <a:t> la </a:t>
            </a:r>
            <a:r>
              <a:rPr lang="en-US" sz="2200" dirty="0" err="1">
                <a:latin typeface="Times New Roman" panose="02020603050405020304" pitchFamily="18" charset="0"/>
                <a:cs typeface="Times New Roman" panose="02020603050405020304" pitchFamily="18" charset="0"/>
              </a:rPr>
              <a:t>cel</a:t>
            </a:r>
            <a:r>
              <a:rPr lang="en-US" sz="2200" dirty="0">
                <a:latin typeface="Times New Roman" panose="02020603050405020304" pitchFamily="18" charset="0"/>
                <a:cs typeface="Times New Roman" panose="02020603050405020304" pitchFamily="18" charset="0"/>
              </a:rPr>
              <a:t> al </a:t>
            </a:r>
            <a:r>
              <a:rPr lang="en-US" sz="2200" dirty="0" err="1">
                <a:latin typeface="Times New Roman" panose="02020603050405020304" pitchFamily="18" charset="0"/>
                <a:cs typeface="Times New Roman" panose="02020603050405020304" pitchFamily="18" charset="0"/>
              </a:rPr>
              <a:t>întregii</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lumi</a:t>
            </a:r>
            <a:r>
              <a:rPr lang="ro-RO"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27485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685800"/>
            <a:ext cx="8153400" cy="4662815"/>
          </a:xfrm>
          <a:prstGeom prst="rect">
            <a:avLst/>
          </a:prstGeom>
        </p:spPr>
        <p:txBody>
          <a:bodyPr wrap="square">
            <a:spAutoFit/>
          </a:bodyPr>
          <a:lstStyle/>
          <a:p>
            <a:pPr>
              <a:lnSpc>
                <a:spcPct val="150000"/>
              </a:lnSpc>
            </a:pPr>
            <a:r>
              <a:rPr lang="ro-RO" sz="2200" b="1" dirty="0" smtClean="0">
                <a:latin typeface="Times New Roman" panose="02020603050405020304" pitchFamily="18" charset="0"/>
                <a:cs typeface="Times New Roman" panose="02020603050405020304" pitchFamily="18" charset="0"/>
              </a:rPr>
              <a:t>NATO </a:t>
            </a:r>
            <a:r>
              <a:rPr lang="ro-RO" sz="2200" b="1"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organizatie</a:t>
            </a:r>
            <a:r>
              <a:rPr lang="ro-RO" sz="2200" dirty="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politico</a:t>
            </a:r>
            <a:r>
              <a:rPr lang="ro-RO" sz="2200" dirty="0">
                <a:latin typeface="Times New Roman" panose="02020603050405020304" pitchFamily="18" charset="0"/>
                <a:cs typeface="Times New Roman" panose="02020603050405020304" pitchFamily="18" charset="0"/>
              </a:rPr>
              <a:t>-militara, creata prin Tratatul Atlanticului de N, la 04.04.1949, Washington</a:t>
            </a:r>
            <a:r>
              <a:rPr lang="ro-RO" sz="2200" dirty="0" smtClean="0">
                <a:latin typeface="Times New Roman" panose="02020603050405020304" pitchFamily="18" charset="0"/>
                <a:cs typeface="Times New Roman" panose="02020603050405020304" pitchFamily="18" charset="0"/>
              </a:rPr>
              <a:t>.</a:t>
            </a:r>
          </a:p>
          <a:p>
            <a:pPr>
              <a:lnSpc>
                <a:spcPct val="150000"/>
              </a:lnSpc>
            </a:pPr>
            <a:r>
              <a:rPr lang="ro-RO" sz="2200" dirty="0" smtClean="0">
                <a:latin typeface="Times New Roman" panose="02020603050405020304" pitchFamily="18" charset="0"/>
                <a:cs typeface="Times New Roman" panose="02020603050405020304" pitchFamily="18" charset="0"/>
              </a:rPr>
              <a:t>- cuprinde </a:t>
            </a:r>
            <a:r>
              <a:rPr lang="ro-RO" sz="2200" dirty="0">
                <a:latin typeface="Times New Roman" panose="02020603050405020304" pitchFamily="18" charset="0"/>
                <a:cs typeface="Times New Roman" panose="02020603050405020304" pitchFamily="18" charset="0"/>
              </a:rPr>
              <a:t>28 state independente si suverane din Europa si America N. Sediul NATO - Bruxelles (Belgia</a:t>
            </a:r>
            <a:r>
              <a:rPr lang="ro-RO" sz="2200" dirty="0" smtClean="0">
                <a:latin typeface="Times New Roman" panose="02020603050405020304" pitchFamily="18" charset="0"/>
                <a:cs typeface="Times New Roman" panose="02020603050405020304" pitchFamily="18" charset="0"/>
              </a:rPr>
              <a:t>).</a:t>
            </a:r>
          </a:p>
          <a:p>
            <a:pPr>
              <a:lnSpc>
                <a:spcPct val="150000"/>
              </a:lnSpc>
            </a:pPr>
            <a:r>
              <a:rPr lang="ro-RO" sz="2200" dirty="0" smtClean="0">
                <a:latin typeface="Times New Roman" panose="02020603050405020304" pitchFamily="18" charset="0"/>
                <a:cs typeface="Times New Roman" panose="02020603050405020304" pitchFamily="18" charset="0"/>
              </a:rPr>
              <a:t>- principiile </a:t>
            </a:r>
            <a:r>
              <a:rPr lang="ro-RO" sz="2200" dirty="0">
                <a:latin typeface="Times New Roman" panose="02020603050405020304" pitchFamily="18" charset="0"/>
                <a:cs typeface="Times New Roman" panose="02020603050405020304" pitchFamily="18" charset="0"/>
              </a:rPr>
              <a:t>NATO</a:t>
            </a:r>
            <a:r>
              <a:rPr lang="ro-RO" sz="2200" dirty="0" smtClean="0">
                <a:latin typeface="Times New Roman" panose="02020603050405020304" pitchFamily="18" charset="0"/>
                <a:cs typeface="Times New Roman" panose="02020603050405020304" pitchFamily="18" charset="0"/>
              </a:rPr>
              <a:t>: alianța </a:t>
            </a:r>
            <a:r>
              <a:rPr lang="ro-RO" sz="2200" dirty="0">
                <a:latin typeface="Times New Roman" panose="02020603050405020304" pitchFamily="18" charset="0"/>
                <a:cs typeface="Times New Roman" panose="02020603050405020304" pitchFamily="18" charset="0"/>
              </a:rPr>
              <a:t>are un caracter pur defensiv; </a:t>
            </a:r>
            <a:endParaRPr lang="en-US" sz="2200" dirty="0">
              <a:latin typeface="Times New Roman" panose="02020603050405020304" pitchFamily="18" charset="0"/>
              <a:cs typeface="Times New Roman" panose="02020603050405020304" pitchFamily="18" charset="0"/>
            </a:endParaRPr>
          </a:p>
          <a:p>
            <a:pPr lvl="0">
              <a:lnSpc>
                <a:spcPct val="150000"/>
              </a:lnSpc>
            </a:pPr>
            <a:r>
              <a:rPr lang="ro-RO" sz="2200" dirty="0" smtClean="0">
                <a:latin typeface="Times New Roman" panose="02020603050405020304" pitchFamily="18" charset="0"/>
                <a:cs typeface="Times New Roman" panose="02020603050405020304" pitchFamily="18" charset="0"/>
              </a:rPr>
              <a:t>Securitatea </a:t>
            </a:r>
            <a:r>
              <a:rPr lang="ro-RO" sz="2200" dirty="0">
                <a:latin typeface="Times New Roman" panose="02020603050405020304" pitchFamily="18" charset="0"/>
                <a:cs typeface="Times New Roman" panose="02020603050405020304" pitchFamily="18" charset="0"/>
              </a:rPr>
              <a:t>e indivizibilă - un atac asupra unui membru al </a:t>
            </a:r>
            <a:r>
              <a:rPr lang="ro-RO" sz="2200" dirty="0" err="1">
                <a:latin typeface="Times New Roman" panose="02020603050405020304" pitchFamily="18" charset="0"/>
                <a:cs typeface="Times New Roman" panose="02020603050405020304" pitchFamily="18" charset="0"/>
              </a:rPr>
              <a:t>Alianţei</a:t>
            </a:r>
            <a:r>
              <a:rPr lang="ro-RO" sz="2200" dirty="0">
                <a:latin typeface="Times New Roman" panose="02020603050405020304" pitchFamily="18" charset="0"/>
                <a:cs typeface="Times New Roman" panose="02020603050405020304" pitchFamily="18" charset="0"/>
              </a:rPr>
              <a:t> înseamnă un atac asupra tuturor; conform </a:t>
            </a:r>
            <a:r>
              <a:rPr lang="ro-RO" sz="2200" dirty="0" smtClean="0">
                <a:latin typeface="Times New Roman" panose="02020603050405020304" pitchFamily="18" charset="0"/>
                <a:cs typeface="Times New Roman" panose="02020603050405020304" pitchFamily="18" charset="0"/>
              </a:rPr>
              <a:t>art. </a:t>
            </a:r>
            <a:r>
              <a:rPr lang="ro-RO" sz="2200" dirty="0">
                <a:latin typeface="Times New Roman" panose="02020603050405020304" pitchFamily="18" charset="0"/>
                <a:cs typeface="Times New Roman" panose="02020603050405020304" pitchFamily="18" charset="0"/>
              </a:rPr>
              <a:t>5 si 7 din </a:t>
            </a:r>
            <a:r>
              <a:rPr lang="ro-RO" sz="2200" dirty="0" smtClean="0">
                <a:latin typeface="Times New Roman" panose="02020603050405020304" pitchFamily="18" charset="0"/>
                <a:cs typeface="Times New Roman" panose="02020603050405020304" pitchFamily="18" charset="0"/>
              </a:rPr>
              <a:t>Tratat, politica </a:t>
            </a:r>
            <a:r>
              <a:rPr lang="ro-RO" sz="2200" dirty="0">
                <a:latin typeface="Times New Roman" panose="02020603050405020304" pitchFamily="18" charset="0"/>
                <a:cs typeface="Times New Roman" panose="02020603050405020304" pitchFamily="18" charset="0"/>
              </a:rPr>
              <a:t>de </a:t>
            </a:r>
            <a:r>
              <a:rPr lang="ro-RO" sz="2200" dirty="0" smtClean="0">
                <a:latin typeface="Times New Roman" panose="02020603050405020304" pitchFamily="18" charset="0"/>
                <a:cs typeface="Times New Roman" panose="02020603050405020304" pitchFamily="18" charset="0"/>
              </a:rPr>
              <a:t>securitate </a:t>
            </a:r>
            <a:r>
              <a:rPr lang="ro-RO" sz="2200" dirty="0">
                <a:latin typeface="Times New Roman" panose="02020603050405020304" pitchFamily="18" charset="0"/>
                <a:cs typeface="Times New Roman" panose="02020603050405020304" pitchFamily="18" charset="0"/>
              </a:rPr>
              <a:t>a NATO are la </a:t>
            </a:r>
            <a:r>
              <a:rPr lang="ro-RO" sz="2200" dirty="0" smtClean="0">
                <a:latin typeface="Times New Roman" panose="02020603050405020304" pitchFamily="18" charset="0"/>
                <a:cs typeface="Times New Roman" panose="02020603050405020304" pitchFamily="18" charset="0"/>
              </a:rPr>
              <a:t>bază </a:t>
            </a:r>
            <a:r>
              <a:rPr lang="ro-RO" sz="2200" dirty="0">
                <a:latin typeface="Times New Roman" panose="02020603050405020304" pitchFamily="18" charset="0"/>
                <a:cs typeface="Times New Roman" panose="02020603050405020304" pitchFamily="18" charset="0"/>
              </a:rPr>
              <a:t>apărare colectivă</a:t>
            </a:r>
            <a:r>
              <a:rPr lang="ro-RO" sz="2200" dirty="0" smtClean="0">
                <a:latin typeface="Times New Roman" panose="02020603050405020304" pitchFamily="18" charset="0"/>
                <a:cs typeface="Times New Roman" panose="02020603050405020304" pitchFamily="18" charset="0"/>
              </a:rPr>
              <a:t>, </a:t>
            </a:r>
            <a:r>
              <a:rPr lang="ro-RO" sz="2200" dirty="0" err="1" smtClean="0">
                <a:latin typeface="Times New Roman" panose="02020603050405020304" pitchFamily="18" charset="0"/>
                <a:cs typeface="Times New Roman" panose="02020603050405020304" pitchFamily="18" charset="0"/>
              </a:rPr>
              <a:t>menţinerea</a:t>
            </a:r>
            <a:r>
              <a:rPr lang="ro-RO" sz="2200" dirty="0" smtClean="0">
                <a:latin typeface="Times New Roman" panose="02020603050405020304" pitchFamily="18" charset="0"/>
                <a:cs typeface="Times New Roman" panose="02020603050405020304" pitchFamily="18" charset="0"/>
              </a:rPr>
              <a:t> </a:t>
            </a:r>
            <a:r>
              <a:rPr lang="ro-RO" sz="2200" dirty="0" err="1">
                <a:latin typeface="Times New Roman" panose="02020603050405020304" pitchFamily="18" charset="0"/>
                <a:cs typeface="Times New Roman" panose="02020603050405020304" pitchFamily="18" charset="0"/>
              </a:rPr>
              <a:t>fortei</a:t>
            </a:r>
            <a:r>
              <a:rPr lang="ro-RO" sz="2200" dirty="0">
                <a:latin typeface="Times New Roman" panose="02020603050405020304" pitchFamily="18" charset="0"/>
                <a:cs typeface="Times New Roman" panose="02020603050405020304" pitchFamily="18" charset="0"/>
              </a:rPr>
              <a:t> nucleare potrivite</a:t>
            </a:r>
            <a:r>
              <a:rPr lang="ro-RO" sz="2200" dirty="0" smtClean="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96379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509200"/>
          </a:xfrm>
          <a:prstGeom prst="rect">
            <a:avLst/>
          </a:prstGeom>
        </p:spPr>
        <p:txBody>
          <a:bodyPr wrap="square">
            <a:spAutoFit/>
          </a:bodyPr>
          <a:lstStyle/>
          <a:p>
            <a:pPr algn="just"/>
            <a:r>
              <a:rPr lang="ro-RO" sz="2200" b="1" dirty="0">
                <a:latin typeface="Times New Roman" panose="02020603050405020304" pitchFamily="18" charset="0"/>
                <a:cs typeface="Times New Roman" panose="02020603050405020304" pitchFamily="18" charset="0"/>
              </a:rPr>
              <a:t>OSCE </a:t>
            </a:r>
            <a:r>
              <a:rPr lang="ro-RO" sz="2200" dirty="0">
                <a:latin typeface="Times New Roman" panose="02020603050405020304" pitchFamily="18" charset="0"/>
                <a:cs typeface="Times New Roman" panose="02020603050405020304" pitchFamily="18" charset="0"/>
              </a:rPr>
              <a:t>– </a:t>
            </a:r>
            <a:r>
              <a:rPr lang="ro-RO" sz="2200" dirty="0" smtClean="0">
                <a:latin typeface="Times New Roman" panose="02020603050405020304" pitchFamily="18" charset="0"/>
                <a:cs typeface="Times New Roman" panose="02020603050405020304" pitchFamily="18" charset="0"/>
              </a:rPr>
              <a:t>își </a:t>
            </a:r>
            <a:r>
              <a:rPr lang="ro-RO" sz="2200" dirty="0">
                <a:latin typeface="Times New Roman" panose="02020603050405020304" pitchFamily="18" charset="0"/>
                <a:cs typeface="Times New Roman" panose="02020603050405020304" pitchFamily="18" charset="0"/>
              </a:rPr>
              <a:t>are originile in anii `50, </a:t>
            </a:r>
            <a:r>
              <a:rPr lang="ro-RO" sz="2200" dirty="0" smtClean="0">
                <a:latin typeface="Times New Roman" panose="02020603050405020304" pitchFamily="18" charset="0"/>
                <a:cs typeface="Times New Roman" panose="02020603050405020304" pitchFamily="18" charset="0"/>
              </a:rPr>
              <a:t>odată </a:t>
            </a:r>
            <a:r>
              <a:rPr lang="ro-RO" sz="2200" dirty="0">
                <a:latin typeface="Times New Roman" panose="02020603050405020304" pitchFamily="18" charset="0"/>
                <a:cs typeface="Times New Roman" panose="02020603050405020304" pitchFamily="18" charset="0"/>
              </a:rPr>
              <a:t>cu ideea </a:t>
            </a:r>
            <a:r>
              <a:rPr lang="ro-RO" sz="2200" dirty="0" smtClean="0">
                <a:latin typeface="Times New Roman" panose="02020603050405020304" pitchFamily="18" charset="0"/>
                <a:cs typeface="Times New Roman" panose="02020603050405020304" pitchFamily="18" charset="0"/>
              </a:rPr>
              <a:t>convocării </a:t>
            </a:r>
            <a:r>
              <a:rPr lang="ro-RO" sz="2200" dirty="0">
                <a:latin typeface="Times New Roman" panose="02020603050405020304" pitchFamily="18" charset="0"/>
                <a:cs typeface="Times New Roman" panose="02020603050405020304" pitchFamily="18" charset="0"/>
              </a:rPr>
              <a:t>unei </a:t>
            </a:r>
            <a:r>
              <a:rPr lang="ro-RO" sz="2200" dirty="0" smtClean="0">
                <a:latin typeface="Times New Roman" panose="02020603050405020304" pitchFamily="18" charset="0"/>
                <a:cs typeface="Times New Roman" panose="02020603050405020304" pitchFamily="18" charset="0"/>
              </a:rPr>
              <a:t>conferințe </a:t>
            </a:r>
            <a:r>
              <a:rPr lang="ro-RO" sz="2200" dirty="0">
                <a:latin typeface="Times New Roman" panose="02020603050405020304" pitchFamily="18" charset="0"/>
                <a:cs typeface="Times New Roman" panose="02020603050405020304" pitchFamily="18" charset="0"/>
              </a:rPr>
              <a:t>general europene </a:t>
            </a:r>
            <a:r>
              <a:rPr lang="ro-RO" sz="2200" dirty="0" smtClean="0">
                <a:latin typeface="Times New Roman" panose="02020603050405020304" pitchFamily="18" charset="0"/>
                <a:cs typeface="Times New Roman" panose="02020603050405020304" pitchFamily="18" charset="0"/>
              </a:rPr>
              <a:t>pentru securitate, </a:t>
            </a:r>
            <a:r>
              <a:rPr lang="ro-RO" sz="2200" dirty="0">
                <a:latin typeface="Times New Roman" panose="02020603050405020304" pitchFamily="18" charset="0"/>
                <a:cs typeface="Times New Roman" panose="02020603050405020304" pitchFamily="18" charset="0"/>
              </a:rPr>
              <a:t>ce s-a materializat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`70, </a:t>
            </a:r>
            <a:r>
              <a:rPr lang="ro-RO" sz="2200" dirty="0" smtClean="0">
                <a:latin typeface="Times New Roman" panose="02020603050405020304" pitchFamily="18" charset="0"/>
                <a:cs typeface="Times New Roman" panose="02020603050405020304" pitchFamily="18" charset="0"/>
              </a:rPr>
              <a:t>când </a:t>
            </a:r>
            <a:r>
              <a:rPr lang="ro-RO" sz="2200" dirty="0">
                <a:latin typeface="Times New Roman" panose="02020603050405020304" pitchFamily="18" charset="0"/>
                <a:cs typeface="Times New Roman" panose="02020603050405020304" pitchFamily="18" charset="0"/>
              </a:rPr>
              <a:t>a fost </a:t>
            </a:r>
            <a:r>
              <a:rPr lang="ro-RO" sz="2200" dirty="0" smtClean="0">
                <a:latin typeface="Times New Roman" panose="02020603050405020304" pitchFamily="18" charset="0"/>
                <a:cs typeface="Times New Roman" panose="02020603050405020304" pitchFamily="18" charset="0"/>
              </a:rPr>
              <a:t>inițiată Conferința pentru securitate și </a:t>
            </a:r>
            <a:r>
              <a:rPr lang="ro-RO" sz="2200" dirty="0">
                <a:latin typeface="Times New Roman" panose="02020603050405020304" pitchFamily="18" charset="0"/>
                <a:cs typeface="Times New Roman" panose="02020603050405020304" pitchFamily="18" charset="0"/>
              </a:rPr>
              <a:t>Cooperare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Europa, for multilateral de dialog </a:t>
            </a:r>
            <a:r>
              <a:rPr lang="ro-RO" sz="2200" dirty="0" smtClean="0">
                <a:latin typeface="Times New Roman" panose="02020603050405020304" pitchFamily="18" charset="0"/>
                <a:cs typeface="Times New Roman" panose="02020603050405020304" pitchFamily="18" charset="0"/>
              </a:rPr>
              <a:t>și </a:t>
            </a:r>
            <a:r>
              <a:rPr lang="ro-RO" sz="2200" dirty="0">
                <a:latin typeface="Times New Roman" panose="02020603050405020304" pitchFamily="18" charset="0"/>
                <a:cs typeface="Times New Roman" panose="02020603050405020304" pitchFamily="18" charset="0"/>
              </a:rPr>
              <a:t>negocieri </a:t>
            </a:r>
            <a:r>
              <a:rPr lang="ro-RO" sz="2200" dirty="0" smtClean="0">
                <a:latin typeface="Times New Roman" panose="02020603050405020304" pitchFamily="18" charset="0"/>
                <a:cs typeface="Times New Roman" panose="02020603050405020304" pitchFamily="18" charset="0"/>
              </a:rPr>
              <a:t>între </a:t>
            </a:r>
            <a:r>
              <a:rPr lang="ro-RO" sz="2200" dirty="0">
                <a:latin typeface="Times New Roman" panose="02020603050405020304" pitchFamily="18" charset="0"/>
                <a:cs typeface="Times New Roman" panose="02020603050405020304" pitchFamily="18" charset="0"/>
              </a:rPr>
              <a:t>Est </a:t>
            </a:r>
            <a:r>
              <a:rPr lang="ro-RO" sz="2200" dirty="0" smtClean="0">
                <a:latin typeface="Times New Roman" panose="02020603050405020304" pitchFamily="18" charset="0"/>
                <a:cs typeface="Times New Roman" panose="02020603050405020304" pitchFamily="18" charset="0"/>
              </a:rPr>
              <a:t>și </a:t>
            </a:r>
            <a:r>
              <a:rPr lang="ro-RO" sz="2200" dirty="0">
                <a:latin typeface="Times New Roman" panose="02020603050405020304" pitchFamily="18" charset="0"/>
                <a:cs typeface="Times New Roman" panose="02020603050405020304" pitchFamily="18" charset="0"/>
              </a:rPr>
              <a:t>West, care a fost </a:t>
            </a:r>
            <a:r>
              <a:rPr lang="ro-RO" sz="2200" dirty="0" smtClean="0">
                <a:latin typeface="Times New Roman" panose="02020603050405020304" pitchFamily="18" charset="0"/>
                <a:cs typeface="Times New Roman" panose="02020603050405020304" pitchFamily="18" charset="0"/>
              </a:rPr>
              <a:t>urmată </a:t>
            </a:r>
            <a:r>
              <a:rPr lang="ro-RO" sz="2200" dirty="0">
                <a:latin typeface="Times New Roman" panose="02020603050405020304" pitchFamily="18" charset="0"/>
                <a:cs typeface="Times New Roman" panose="02020603050405020304" pitchFamily="18" charset="0"/>
              </a:rPr>
              <a:t>de adoptarea Actului Final (1975). </a:t>
            </a:r>
            <a:endParaRPr lang="ro-RO" sz="22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	In cadrul Conferinței </a:t>
            </a:r>
            <a:r>
              <a:rPr lang="ro-RO" sz="2200" dirty="0">
                <a:latin typeface="Times New Roman" panose="02020603050405020304" pitchFamily="18" charset="0"/>
                <a:cs typeface="Times New Roman" panose="02020603050405020304" pitchFamily="18" charset="0"/>
              </a:rPr>
              <a:t>a fost semnat </a:t>
            </a:r>
            <a:r>
              <a:rPr lang="ro-RO" sz="2200" dirty="0" smtClean="0">
                <a:latin typeface="Times New Roman" panose="02020603050405020304" pitchFamily="18" charset="0"/>
                <a:cs typeface="Times New Roman" panose="02020603050405020304" pitchFamily="18" charset="0"/>
              </a:rPr>
              <a:t>Decalogul-10 </a:t>
            </a:r>
            <a:r>
              <a:rPr lang="ro-RO" sz="2200" dirty="0">
                <a:latin typeface="Times New Roman" panose="02020603050405020304" pitchFamily="18" charset="0"/>
                <a:cs typeface="Times New Roman" panose="02020603050405020304" pitchFamily="18" charset="0"/>
              </a:rPr>
              <a:t>principii fundamentale ale DI, ce stau la baza CSCE. </a:t>
            </a:r>
            <a:endParaRPr lang="ro-RO" sz="22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	In </a:t>
            </a:r>
            <a:r>
              <a:rPr lang="ro-RO" sz="2200" dirty="0">
                <a:latin typeface="Times New Roman" panose="02020603050405020304" pitchFamily="18" charset="0"/>
                <a:cs typeface="Times New Roman" panose="02020603050405020304" pitchFamily="18" charset="0"/>
              </a:rPr>
              <a:t>1990 are loc semnarea  Cartei de la Paris </a:t>
            </a:r>
            <a:r>
              <a:rPr lang="ro-RO" sz="2200" dirty="0" smtClean="0">
                <a:latin typeface="Times New Roman" panose="02020603050405020304" pitchFamily="18" charset="0"/>
                <a:cs typeface="Times New Roman" panose="02020603050405020304" pitchFamily="18" charset="0"/>
              </a:rPr>
              <a:t>pentru </a:t>
            </a:r>
            <a:r>
              <a:rPr lang="ro-RO" sz="2200" dirty="0">
                <a:latin typeface="Times New Roman" panose="02020603050405020304" pitchFamily="18" charset="0"/>
                <a:cs typeface="Times New Roman" panose="02020603050405020304" pitchFamily="18" charset="0"/>
              </a:rPr>
              <a:t>o nouă </a:t>
            </a:r>
            <a:r>
              <a:rPr lang="ro-RO" sz="2200" dirty="0" smtClean="0">
                <a:latin typeface="Times New Roman" panose="02020603050405020304" pitchFamily="18" charset="0"/>
                <a:cs typeface="Times New Roman" panose="02020603050405020304" pitchFamily="18" charset="0"/>
              </a:rPr>
              <a:t>Europa, </a:t>
            </a:r>
            <a:r>
              <a:rPr lang="ro-RO" sz="2200" dirty="0">
                <a:latin typeface="Times New Roman" panose="02020603050405020304" pitchFamily="18" charset="0"/>
                <a:cs typeface="Times New Roman" panose="02020603050405020304" pitchFamily="18" charset="0"/>
              </a:rPr>
              <a:t>în care CSCE a </a:t>
            </a:r>
            <a:r>
              <a:rPr lang="ro-RO" sz="2200" dirty="0" smtClean="0">
                <a:latin typeface="Times New Roman" panose="02020603050405020304" pitchFamily="18" charset="0"/>
                <a:cs typeface="Times New Roman" panose="02020603050405020304" pitchFamily="18" charset="0"/>
              </a:rPr>
              <a:t>funcționat </a:t>
            </a:r>
            <a:r>
              <a:rPr lang="ro-RO" sz="2200" dirty="0">
                <a:latin typeface="Times New Roman" panose="02020603050405020304" pitchFamily="18" charset="0"/>
                <a:cs typeface="Times New Roman" panose="02020603050405020304" pitchFamily="18" charset="0"/>
              </a:rPr>
              <a:t>ca un proces de </a:t>
            </a:r>
            <a:r>
              <a:rPr lang="ro-RO" sz="2200" dirty="0" smtClean="0">
                <a:latin typeface="Times New Roman" panose="02020603050405020304" pitchFamily="18" charset="0"/>
                <a:cs typeface="Times New Roman" panose="02020603050405020304" pitchFamily="18" charset="0"/>
              </a:rPr>
              <a:t>conferințe </a:t>
            </a:r>
            <a:r>
              <a:rPr lang="ro-RO" sz="2200" dirty="0">
                <a:latin typeface="Times New Roman" panose="02020603050405020304" pitchFamily="18" charset="0"/>
                <a:cs typeface="Times New Roman" panose="02020603050405020304" pitchFamily="18" charset="0"/>
              </a:rPr>
              <a:t>şi reuniuni periodice, iar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1994 se </a:t>
            </a:r>
            <a:r>
              <a:rPr lang="ro-RO" sz="2200" dirty="0" smtClean="0">
                <a:latin typeface="Times New Roman" panose="02020603050405020304" pitchFamily="18" charset="0"/>
                <a:cs typeface="Times New Roman" panose="02020603050405020304" pitchFamily="18" charset="0"/>
              </a:rPr>
              <a:t>desfășoară Conferința </a:t>
            </a:r>
            <a:r>
              <a:rPr lang="ro-RO" sz="2200" dirty="0">
                <a:latin typeface="Times New Roman" panose="02020603050405020304" pitchFamily="18" charset="0"/>
                <a:cs typeface="Times New Roman" panose="02020603050405020304" pitchFamily="18" charset="0"/>
              </a:rPr>
              <a:t>de la Budapesta,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urma </a:t>
            </a:r>
            <a:r>
              <a:rPr lang="ro-RO" sz="2200" dirty="0" smtClean="0">
                <a:latin typeface="Times New Roman" panose="02020603050405020304" pitchFamily="18" charset="0"/>
                <a:cs typeface="Times New Roman" panose="02020603050405020304" pitchFamily="18" charset="0"/>
              </a:rPr>
              <a:t>căreia </a:t>
            </a:r>
            <a:r>
              <a:rPr lang="ro-RO" sz="2200" dirty="0">
                <a:latin typeface="Times New Roman" panose="02020603050405020304" pitchFamily="18" charset="0"/>
                <a:cs typeface="Times New Roman" panose="02020603050405020304" pitchFamily="18" charset="0"/>
              </a:rPr>
              <a:t>are loc transformarea din CSCE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OSCE. </a:t>
            </a:r>
            <a:endParaRPr lang="ro-RO" sz="22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prezent OSCE cuprinde </a:t>
            </a:r>
            <a:r>
              <a:rPr lang="ro-RO" sz="2200" dirty="0" smtClean="0">
                <a:latin typeface="Times New Roman" panose="02020603050405020304" pitchFamily="18" charset="0"/>
                <a:cs typeface="Times New Roman" panose="02020603050405020304" pitchFamily="18" charset="0"/>
              </a:rPr>
              <a:t>- 56 </a:t>
            </a:r>
            <a:r>
              <a:rPr lang="ro-RO" sz="2200" dirty="0">
                <a:latin typeface="Times New Roman" panose="02020603050405020304" pitchFamily="18" charset="0"/>
                <a:cs typeface="Times New Roman" panose="02020603050405020304" pitchFamily="18" charset="0"/>
              </a:rPr>
              <a:t>state participante (Europa, America </a:t>
            </a:r>
            <a:r>
              <a:rPr lang="ro-RO" sz="2200" dirty="0" smtClean="0">
                <a:latin typeface="Times New Roman" panose="02020603050405020304" pitchFamily="18" charset="0"/>
                <a:cs typeface="Times New Roman" panose="02020603050405020304" pitchFamily="18" charset="0"/>
              </a:rPr>
              <a:t>de Nord și </a:t>
            </a:r>
            <a:r>
              <a:rPr lang="ro-RO" sz="2200" dirty="0">
                <a:latin typeface="Times New Roman" panose="02020603050405020304" pitchFamily="18" charset="0"/>
                <a:cs typeface="Times New Roman" panose="02020603050405020304" pitchFamily="18" charset="0"/>
              </a:rPr>
              <a:t>Asia Centrala) </a:t>
            </a:r>
            <a:r>
              <a:rPr lang="ro-RO" sz="2200" dirty="0" smtClean="0">
                <a:latin typeface="Times New Roman" panose="02020603050405020304" pitchFamily="18" charset="0"/>
                <a:cs typeface="Times New Roman" panose="02020603050405020304" pitchFamily="18" charset="0"/>
              </a:rPr>
              <a:t>și </a:t>
            </a:r>
            <a:r>
              <a:rPr lang="ro-RO" sz="2200" dirty="0">
                <a:latin typeface="Times New Roman" panose="02020603050405020304" pitchFamily="18" charset="0"/>
                <a:cs typeface="Times New Roman" panose="02020603050405020304" pitchFamily="18" charset="0"/>
              </a:rPr>
              <a:t>12 parteneri de cooperare (arealul </a:t>
            </a:r>
            <a:r>
              <a:rPr lang="ro-RO" sz="2200" dirty="0" smtClean="0">
                <a:latin typeface="Times New Roman" panose="02020603050405020304" pitchFamily="18" charset="0"/>
                <a:cs typeface="Times New Roman" panose="02020603050405020304" pitchFamily="18" charset="0"/>
              </a:rPr>
              <a:t>mediteraneean, </a:t>
            </a:r>
            <a:r>
              <a:rPr lang="ro-RO" sz="2200" dirty="0">
                <a:latin typeface="Times New Roman" panose="02020603050405020304" pitchFamily="18" charset="0"/>
                <a:cs typeface="Times New Roman" panose="02020603050405020304" pitchFamily="18" charset="0"/>
              </a:rPr>
              <a:t>Asia, Australia</a:t>
            </a:r>
            <a:r>
              <a:rPr lang="ro-RO" sz="2200" dirty="0" smtClean="0">
                <a:latin typeface="Times New Roman" panose="02020603050405020304" pitchFamily="18" charset="0"/>
                <a:cs typeface="Times New Roman" panose="02020603050405020304" pitchFamily="18" charset="0"/>
              </a:rPr>
              <a:t>).</a:t>
            </a:r>
          </a:p>
          <a:p>
            <a:pPr algn="just"/>
            <a:r>
              <a:rPr lang="ro-RO" sz="2200" dirty="0" smtClean="0">
                <a:latin typeface="Times New Roman" panose="02020603050405020304" pitchFamily="18" charset="0"/>
                <a:cs typeface="Times New Roman" panose="02020603050405020304" pitchFamily="18" charset="0"/>
              </a:rPr>
              <a:t>	OSCE </a:t>
            </a:r>
            <a:r>
              <a:rPr lang="ro-RO" sz="2200" dirty="0">
                <a:latin typeface="Times New Roman" panose="02020603050405020304" pitchFamily="18" charset="0"/>
                <a:cs typeface="Times New Roman" panose="02020603050405020304" pitchFamily="18" charset="0"/>
              </a:rPr>
              <a:t>e cea </a:t>
            </a:r>
            <a:r>
              <a:rPr lang="ro-RO" sz="2200" dirty="0" smtClean="0">
                <a:latin typeface="Times New Roman" panose="02020603050405020304" pitchFamily="18" charset="0"/>
                <a:cs typeface="Times New Roman" panose="02020603050405020304" pitchFamily="18" charset="0"/>
              </a:rPr>
              <a:t>mai </a:t>
            </a:r>
            <a:r>
              <a:rPr lang="ro-RO" sz="2200" dirty="0">
                <a:latin typeface="Times New Roman" panose="02020603050405020304" pitchFamily="18" charset="0"/>
                <a:cs typeface="Times New Roman" panose="02020603050405020304" pitchFamily="18" charset="0"/>
              </a:rPr>
              <a:t>mare </a:t>
            </a:r>
            <a:r>
              <a:rPr lang="ro-RO" sz="2200" dirty="0" smtClean="0">
                <a:latin typeface="Times New Roman" panose="02020603050405020304" pitchFamily="18" charset="0"/>
                <a:cs typeface="Times New Roman" panose="02020603050405020304" pitchFamily="18" charset="0"/>
              </a:rPr>
              <a:t>organizație </a:t>
            </a:r>
            <a:r>
              <a:rPr lang="ro-RO" sz="2200" dirty="0">
                <a:latin typeface="Times New Roman" panose="02020603050405020304" pitchFamily="18" charset="0"/>
                <a:cs typeface="Times New Roman" panose="02020603050405020304" pitchFamily="18" charset="0"/>
              </a:rPr>
              <a:t>regional din lume.</a:t>
            </a:r>
            <a:endParaRPr lang="en-US" sz="2200" dirty="0">
              <a:latin typeface="Times New Roman" panose="02020603050405020304" pitchFamily="18" charset="0"/>
              <a:cs typeface="Times New Roman" panose="02020603050405020304" pitchFamily="18" charset="0"/>
            </a:endParaRPr>
          </a:p>
          <a:p>
            <a:pPr algn="just"/>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18359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170646"/>
          </a:xfrm>
          <a:prstGeom prst="rect">
            <a:avLst/>
          </a:prstGeom>
        </p:spPr>
        <p:txBody>
          <a:bodyPr wrap="square">
            <a:spAutoFit/>
          </a:bodyPr>
          <a:lstStyle/>
          <a:p>
            <a:pPr algn="just"/>
            <a:r>
              <a:rPr lang="ro-RO" sz="2200" b="1" dirty="0" smtClean="0">
                <a:latin typeface="Times New Roman" panose="02020603050405020304" pitchFamily="18" charset="0"/>
                <a:cs typeface="Times New Roman" panose="02020603050405020304" pitchFamily="18" charset="0"/>
              </a:rPr>
              <a:t>PSAC </a:t>
            </a:r>
            <a:r>
              <a:rPr lang="ro-RO" sz="2200" dirty="0" smtClean="0">
                <a:latin typeface="Times New Roman" panose="02020603050405020304" pitchFamily="18" charset="0"/>
                <a:cs typeface="Times New Roman" panose="02020603050405020304" pitchFamily="18" charset="0"/>
              </a:rPr>
              <a:t>(Politica de securitate și apărare comună) e un instrument relativ recent, menit sa înlocuiască fosta politica PESA Tratatul de la Lisabona 2009). PSAC e parte integrantă a Politicii Externe de securitate Comuna. </a:t>
            </a:r>
          </a:p>
          <a:p>
            <a:pPr algn="just"/>
            <a:endParaRPr lang="en-US" sz="22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 Un </a:t>
            </a:r>
            <a:r>
              <a:rPr lang="ro-RO" sz="2200" dirty="0">
                <a:latin typeface="Times New Roman" panose="02020603050405020304" pitchFamily="18" charset="0"/>
                <a:cs typeface="Times New Roman" panose="02020603050405020304" pitchFamily="18" charset="0"/>
              </a:rPr>
              <a:t>rol deosebit </a:t>
            </a:r>
            <a:r>
              <a:rPr lang="ro-RO" sz="2200" dirty="0" smtClean="0">
                <a:latin typeface="Times New Roman" panose="02020603050405020304" pitchFamily="18" charset="0"/>
                <a:cs typeface="Times New Roman" panose="02020603050405020304" pitchFamily="18" charset="0"/>
              </a:rPr>
              <a:t>în </a:t>
            </a:r>
            <a:r>
              <a:rPr lang="ro-RO" sz="2200" dirty="0">
                <a:latin typeface="Times New Roman" panose="02020603050405020304" pitchFamily="18" charset="0"/>
                <a:cs typeface="Times New Roman" panose="02020603050405020304" pitchFamily="18" charset="0"/>
              </a:rPr>
              <a:t>dezvoltarea </a:t>
            </a:r>
            <a:r>
              <a:rPr lang="ro-RO" sz="2200" dirty="0" smtClean="0">
                <a:latin typeface="Times New Roman" panose="02020603050405020304" pitchFamily="18" charset="0"/>
                <a:cs typeface="Times New Roman" panose="02020603050405020304" pitchFamily="18" charset="0"/>
              </a:rPr>
              <a:t>și </a:t>
            </a:r>
            <a:r>
              <a:rPr lang="ro-RO" sz="2200" dirty="0">
                <a:latin typeface="Times New Roman" panose="02020603050405020304" pitchFamily="18" charset="0"/>
                <a:cs typeface="Times New Roman" panose="02020603050405020304" pitchFamily="18" charset="0"/>
              </a:rPr>
              <a:t>modificarea PSAC l-au avut Tratatele de la Maastricht (1992), de la Amsterdam (1997), dar mai cu </a:t>
            </a:r>
            <a:r>
              <a:rPr lang="ro-RO" sz="2200" dirty="0" smtClean="0">
                <a:latin typeface="Times New Roman" panose="02020603050405020304" pitchFamily="18" charset="0"/>
                <a:cs typeface="Times New Roman" panose="02020603050405020304" pitchFamily="18" charset="0"/>
              </a:rPr>
              <a:t>seamă Tratatul </a:t>
            </a:r>
            <a:r>
              <a:rPr lang="ro-RO" sz="2200" dirty="0">
                <a:latin typeface="Times New Roman" panose="02020603050405020304" pitchFamily="18" charset="0"/>
                <a:cs typeface="Times New Roman" panose="02020603050405020304" pitchFamily="18" charset="0"/>
              </a:rPr>
              <a:t>de la </a:t>
            </a:r>
            <a:r>
              <a:rPr lang="ro-RO" sz="2200" dirty="0" smtClean="0">
                <a:latin typeface="Times New Roman" panose="02020603050405020304" pitchFamily="18" charset="0"/>
                <a:cs typeface="Times New Roman" panose="02020603050405020304" pitchFamily="18" charset="0"/>
              </a:rPr>
              <a:t>Lisabona (</a:t>
            </a:r>
            <a:r>
              <a:rPr lang="ro-RO" sz="2200" dirty="0">
                <a:latin typeface="Times New Roman" panose="02020603050405020304" pitchFamily="18" charset="0"/>
                <a:cs typeface="Times New Roman" panose="02020603050405020304" pitchFamily="18" charset="0"/>
              </a:rPr>
              <a:t>2009), </a:t>
            </a:r>
            <a:r>
              <a:rPr lang="ro-RO" sz="2200" dirty="0" smtClean="0">
                <a:latin typeface="Times New Roman" panose="02020603050405020304" pitchFamily="18" charset="0"/>
                <a:cs typeface="Times New Roman" panose="02020603050405020304" pitchFamily="18" charset="0"/>
              </a:rPr>
              <a:t>când </a:t>
            </a:r>
            <a:r>
              <a:rPr lang="ro-RO" sz="2200" dirty="0">
                <a:latin typeface="Times New Roman" panose="02020603050405020304" pitchFamily="18" charset="0"/>
                <a:cs typeface="Times New Roman" panose="02020603050405020304" pitchFamily="18" charset="0"/>
              </a:rPr>
              <a:t>s-a petrecut o renovare </a:t>
            </a:r>
            <a:r>
              <a:rPr lang="ro-RO" sz="2200" dirty="0" smtClean="0">
                <a:latin typeface="Times New Roman" panose="02020603050405020304" pitchFamily="18" charset="0"/>
                <a:cs typeface="Times New Roman" panose="02020603050405020304" pitchFamily="18" charset="0"/>
              </a:rPr>
              <a:t>considerabilă </a:t>
            </a:r>
            <a:r>
              <a:rPr lang="ro-RO" sz="2200" dirty="0">
                <a:latin typeface="Times New Roman" panose="02020603050405020304" pitchFamily="18" charset="0"/>
                <a:cs typeface="Times New Roman" panose="02020603050405020304" pitchFamily="18" charset="0"/>
              </a:rPr>
              <a:t>a </a:t>
            </a:r>
            <a:r>
              <a:rPr lang="ro-RO" sz="2200" dirty="0" smtClean="0">
                <a:latin typeface="Times New Roman" panose="02020603050405020304" pitchFamily="18" charset="0"/>
                <a:cs typeface="Times New Roman" panose="02020603050405020304" pitchFamily="18" charset="0"/>
              </a:rPr>
              <a:t>întregii </a:t>
            </a:r>
            <a:r>
              <a:rPr lang="ro-RO" sz="2200" dirty="0">
                <a:latin typeface="Times New Roman" panose="02020603050405020304" pitchFamily="18" charset="0"/>
                <a:cs typeface="Times New Roman" panose="02020603050405020304" pitchFamily="18" charset="0"/>
              </a:rPr>
              <a:t>politici. </a:t>
            </a:r>
            <a:endParaRPr lang="ro-RO" sz="22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 Ca </a:t>
            </a:r>
            <a:r>
              <a:rPr lang="ro-RO" sz="2200" dirty="0">
                <a:latin typeface="Times New Roman" panose="02020603050405020304" pitchFamily="18" charset="0"/>
                <a:cs typeface="Times New Roman" panose="02020603050405020304" pitchFamily="18" charset="0"/>
              </a:rPr>
              <a:t>urmare a prevederilor Tratatului a fost instituit postul de Înalt Reprezentant al UE </a:t>
            </a:r>
            <a:r>
              <a:rPr lang="ro-RO" sz="2200" dirty="0" smtClean="0">
                <a:latin typeface="Times New Roman" panose="02020603050405020304" pitchFamily="18" charset="0"/>
                <a:cs typeface="Times New Roman" panose="02020603050405020304" pitchFamily="18" charset="0"/>
              </a:rPr>
              <a:t>pentru </a:t>
            </a:r>
            <a:r>
              <a:rPr lang="ro-RO" sz="2200" dirty="0">
                <a:latin typeface="Times New Roman" panose="02020603050405020304" pitchFamily="18" charset="0"/>
                <a:cs typeface="Times New Roman" panose="02020603050405020304" pitchFamily="18" charset="0"/>
              </a:rPr>
              <a:t>PESC, </a:t>
            </a:r>
            <a:r>
              <a:rPr lang="ro-RO" sz="2200" dirty="0" smtClean="0">
                <a:latin typeface="Times New Roman" panose="02020603050405020304" pitchFamily="18" charset="0"/>
                <a:cs typeface="Times New Roman" panose="02020603050405020304" pitchFamily="18" charset="0"/>
              </a:rPr>
              <a:t>înființat </a:t>
            </a:r>
            <a:r>
              <a:rPr lang="ro-RO" sz="2200" dirty="0">
                <a:latin typeface="Times New Roman" panose="02020603050405020304" pitchFamily="18" charset="0"/>
                <a:cs typeface="Times New Roman" panose="02020603050405020304" pitchFamily="18" charset="0"/>
              </a:rPr>
              <a:t>Serviciul European de </a:t>
            </a:r>
            <a:r>
              <a:rPr lang="ro-RO" sz="2200" dirty="0" smtClean="0">
                <a:latin typeface="Times New Roman" panose="02020603050405020304" pitchFamily="18" charset="0"/>
                <a:cs typeface="Times New Roman" panose="02020603050405020304" pitchFamily="18" charset="0"/>
              </a:rPr>
              <a:t>Acțiune </a:t>
            </a:r>
            <a:r>
              <a:rPr lang="ro-RO" sz="2200" dirty="0">
                <a:latin typeface="Times New Roman" panose="02020603050405020304" pitchFamily="18" charset="0"/>
                <a:cs typeface="Times New Roman" panose="02020603050405020304" pitchFamily="18" charset="0"/>
              </a:rPr>
              <a:t>Externă (SEAE), precum si obiectivele </a:t>
            </a:r>
            <a:r>
              <a:rPr lang="ro-RO" sz="2200" dirty="0" smtClean="0">
                <a:latin typeface="Times New Roman" panose="02020603050405020304" pitchFamily="18" charset="0"/>
                <a:cs typeface="Times New Roman" panose="02020603050405020304" pitchFamily="18" charset="0"/>
              </a:rPr>
              <a:t>PSAC (în </a:t>
            </a:r>
            <a:r>
              <a:rPr lang="ro-RO" sz="2200" dirty="0">
                <a:latin typeface="Times New Roman" panose="02020603050405020304" pitchFamily="18" charset="0"/>
                <a:cs typeface="Times New Roman" panose="02020603050405020304" pitchFamily="18" charset="0"/>
              </a:rPr>
              <a:t>2003 au fost expuse de </a:t>
            </a:r>
            <a:r>
              <a:rPr lang="ro-RO" sz="2200" dirty="0" smtClean="0">
                <a:latin typeface="Times New Roman" panose="02020603050405020304" pitchFamily="18" charset="0"/>
                <a:cs typeface="Times New Roman" panose="02020603050405020304" pitchFamily="18" charset="0"/>
              </a:rPr>
              <a:t>Înaltul </a:t>
            </a:r>
            <a:r>
              <a:rPr lang="ro-RO" sz="2200" dirty="0">
                <a:latin typeface="Times New Roman" panose="02020603050405020304" pitchFamily="18" charset="0"/>
                <a:cs typeface="Times New Roman" panose="02020603050405020304" pitchFamily="18" charset="0"/>
              </a:rPr>
              <a:t>Reprezentant UE </a:t>
            </a:r>
            <a:r>
              <a:rPr lang="ro-RO" sz="2200" dirty="0" smtClean="0">
                <a:latin typeface="Times New Roman" panose="02020603050405020304" pitchFamily="18" charset="0"/>
                <a:cs typeface="Times New Roman" panose="02020603050405020304" pitchFamily="18" charset="0"/>
              </a:rPr>
              <a:t>pentru </a:t>
            </a:r>
            <a:r>
              <a:rPr lang="ro-RO" sz="2200" dirty="0">
                <a:latin typeface="Times New Roman" panose="02020603050405020304" pitchFamily="18" charset="0"/>
                <a:cs typeface="Times New Roman" panose="02020603050405020304" pitchFamily="18" charset="0"/>
              </a:rPr>
              <a:t>PSAC, Javier Solana la </a:t>
            </a:r>
            <a:r>
              <a:rPr lang="ro-RO" sz="2200" dirty="0" smtClean="0">
                <a:latin typeface="Times New Roman" panose="02020603050405020304" pitchFamily="18" charset="0"/>
                <a:cs typeface="Times New Roman" panose="02020603050405020304" pitchFamily="18" charset="0"/>
              </a:rPr>
              <a:t>Salonic). </a:t>
            </a:r>
            <a:endParaRPr lang="en-US"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96283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386090"/>
          </a:xfrm>
          <a:prstGeom prst="rect">
            <a:avLst/>
          </a:prstGeom>
        </p:spPr>
        <p:txBody>
          <a:bodyPr wrap="square">
            <a:spAutoFit/>
          </a:bodyPr>
          <a:lstStyle/>
          <a:p>
            <a:pPr algn="ctr"/>
            <a:r>
              <a:rPr lang="de-DE" sz="2000" b="1" dirty="0" smtClean="0">
                <a:latin typeface="Times New Roman" panose="02020603050405020304" pitchFamily="18" charset="0"/>
                <a:cs typeface="Times New Roman" panose="02020603050405020304" pitchFamily="18" charset="0"/>
              </a:rPr>
              <a:t>Conținuturi</a:t>
            </a:r>
            <a:r>
              <a:rPr lang="ro-RO" sz="2000" b="1" dirty="0">
                <a:latin typeface="Times New Roman" panose="02020603050405020304" pitchFamily="18" charset="0"/>
                <a:cs typeface="Times New Roman" panose="02020603050405020304" pitchFamily="18" charset="0"/>
              </a:rPr>
              <a:t>;</a:t>
            </a:r>
            <a:r>
              <a:rPr lang="ro-RO" sz="2000" b="1" dirty="0" smtClean="0">
                <a:latin typeface="Times New Roman" panose="02020603050405020304" pitchFamily="18" charset="0"/>
                <a:cs typeface="Times New Roman" panose="02020603050405020304" pitchFamily="18" charset="0"/>
              </a:rPr>
              <a:t> </a:t>
            </a:r>
            <a:r>
              <a:rPr lang="de-DE" sz="2000" b="1" dirty="0">
                <a:latin typeface="Times New Roman" panose="02020603050405020304" pitchFamily="18" charset="0"/>
                <a:cs typeface="Times New Roman" panose="02020603050405020304" pitchFamily="18" charset="0"/>
              </a:rPr>
              <a:t>Obiective de </a:t>
            </a:r>
            <a:r>
              <a:rPr lang="de-DE" sz="2000" b="1" dirty="0" smtClean="0">
                <a:latin typeface="Times New Roman" panose="02020603050405020304" pitchFamily="18" charset="0"/>
                <a:cs typeface="Times New Roman" panose="02020603050405020304" pitchFamily="18" charset="0"/>
              </a:rPr>
              <a:t>referință</a:t>
            </a:r>
            <a:r>
              <a:rPr lang="ro-RO"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Termeni-cheie</a:t>
            </a:r>
            <a:endParaRPr lang="en-US" sz="2000" b="1" dirty="0">
              <a:latin typeface="Times New Roman" panose="02020603050405020304" pitchFamily="18" charset="0"/>
              <a:cs typeface="Times New Roman" panose="02020603050405020304" pitchFamily="18" charset="0"/>
            </a:endParaRPr>
          </a:p>
          <a:p>
            <a:endParaRPr lang="ro-RO" b="1" dirty="0" smtClean="0">
              <a:latin typeface="Times New Roman" panose="02020603050405020304" pitchFamily="18" charset="0"/>
              <a:cs typeface="Times New Roman" panose="02020603050405020304" pitchFamily="18" charset="0"/>
            </a:endParaRPr>
          </a:p>
          <a:p>
            <a:r>
              <a:rPr lang="de-DE" b="1" dirty="0" smtClean="0">
                <a:latin typeface="Times New Roman" panose="02020603050405020304" pitchFamily="18" charset="0"/>
                <a:cs typeface="Times New Roman" panose="02020603050405020304" pitchFamily="18" charset="0"/>
              </a:rPr>
              <a:t>Conținuturi:</a:t>
            </a:r>
            <a:endParaRPr lang="en-US" b="1"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en-US"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Istoriografia </a:t>
            </a:r>
            <a:r>
              <a:rPr lang="ru-RU" dirty="0">
                <a:latin typeface="Times New Roman" panose="02020603050405020304" pitchFamily="18" charset="0"/>
                <a:cs typeface="Times New Roman" panose="02020603050405020304" pitchFamily="18" charset="0"/>
              </a:rPr>
              <a:t>cercetării securității internaționale</a:t>
            </a:r>
            <a:endParaRPr lang="en-US" dirty="0">
              <a:latin typeface="Times New Roman" panose="02020603050405020304" pitchFamily="18" charset="0"/>
              <a:cs typeface="Times New Roman" panose="02020603050405020304" pitchFamily="18" charset="0"/>
            </a:endParaRPr>
          </a:p>
          <a:p>
            <a:pPr marL="342900" lvl="0" indent="-342900" fontAlgn="base">
              <a:buFont typeface="+mj-lt"/>
              <a:buAutoNum type="arabicPeriod"/>
            </a:pPr>
            <a:r>
              <a:rPr lang="en-US" dirty="0" err="1">
                <a:latin typeface="Times New Roman" panose="02020603050405020304" pitchFamily="18" charset="0"/>
                <a:cs typeface="Times New Roman" panose="02020603050405020304" pitchFamily="18" charset="0"/>
              </a:rPr>
              <a:t>Bazele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teoretico-conceptuale</a:t>
            </a:r>
            <a:r>
              <a:rPr lang="en-US" dirty="0">
                <a:latin typeface="Times New Roman" panose="02020603050405020304" pitchFamily="18" charset="0"/>
                <a:cs typeface="Times New Roman" panose="02020603050405020304" pitchFamily="18" charset="0"/>
              </a:rPr>
              <a:t> ale </a:t>
            </a:r>
            <a:r>
              <a:rPr lang="en-US" dirty="0" err="1">
                <a:latin typeface="Times New Roman" panose="02020603050405020304" pitchFamily="18" charset="0"/>
                <a:cs typeface="Times New Roman" panose="02020603050405020304" pitchFamily="18" charset="0"/>
              </a:rPr>
              <a:t>securității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internaționale</a:t>
            </a:r>
            <a:endParaRPr lang="en-US" dirty="0">
              <a:latin typeface="Times New Roman" panose="02020603050405020304" pitchFamily="18" charset="0"/>
              <a:cs typeface="Times New Roman" panose="02020603050405020304" pitchFamily="18" charset="0"/>
            </a:endParaRPr>
          </a:p>
          <a:p>
            <a:pPr marL="342900" lvl="0" indent="-342900" fontAlgn="base">
              <a:buFont typeface="+mj-lt"/>
              <a:buAutoNum type="arabicPeriod"/>
            </a:pPr>
            <a:r>
              <a:rPr lang="en-US" dirty="0" err="1">
                <a:latin typeface="Times New Roman" panose="02020603050405020304" pitchFamily="18" charset="0"/>
                <a:cs typeface="Times New Roman" panose="02020603050405020304" pitchFamily="18" charset="0"/>
              </a:rPr>
              <a:t>Abordarea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teoretico-metodologică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conceptului</a:t>
            </a:r>
            <a:r>
              <a:rPr lang="en-US" dirty="0">
                <a:latin typeface="Times New Roman" panose="02020603050405020304" pitchFamily="18" charset="0"/>
                <a:cs typeface="Times New Roman" panose="02020603050405020304" pitchFamily="18" charset="0"/>
              </a:rPr>
              <a:t> de,”</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internaţională</a:t>
            </a:r>
            <a:r>
              <a:rPr lang="en-US" dirty="0" smtClean="0">
                <a:latin typeface="Times New Roman" panose="02020603050405020304" pitchFamily="18" charset="0"/>
                <a:cs typeface="Times New Roman" panose="02020603050405020304" pitchFamily="18" charset="0"/>
              </a:rPr>
              <a:t>’’.</a:t>
            </a:r>
            <a:endParaRPr lang="ro-RO" dirty="0" smtClean="0">
              <a:latin typeface="Times New Roman" panose="02020603050405020304" pitchFamily="18" charset="0"/>
              <a:cs typeface="Times New Roman" panose="02020603050405020304" pitchFamily="18" charset="0"/>
            </a:endParaRPr>
          </a:p>
          <a:p>
            <a:pPr lvl="0" fontAlgn="base"/>
            <a:r>
              <a:rPr lang="en-US" dirty="0">
                <a:latin typeface="Times New Roman" panose="02020603050405020304" pitchFamily="18" charset="0"/>
                <a:cs typeface="Times New Roman" panose="02020603050405020304" pitchFamily="18" charset="0"/>
              </a:rPr>
              <a:t> </a:t>
            </a:r>
          </a:p>
          <a:p>
            <a:r>
              <a:rPr lang="de-DE" b="1" dirty="0">
                <a:latin typeface="Times New Roman" panose="02020603050405020304" pitchFamily="18" charset="0"/>
                <a:cs typeface="Times New Roman" panose="02020603050405020304" pitchFamily="18" charset="0"/>
              </a:rPr>
              <a:t>Obiective de referință:</a:t>
            </a:r>
            <a:endParaRPr lang="en-US"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să</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cunoască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determine </a:t>
            </a:r>
            <a:r>
              <a:rPr lang="en-US" dirty="0" err="1">
                <a:latin typeface="Times New Roman" panose="02020603050405020304" pitchFamily="18" charset="0"/>
                <a:cs typeface="Times New Roman" panose="02020603050405020304" pitchFamily="18" charset="0"/>
              </a:rPr>
              <a:t>obiectul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studiu</a:t>
            </a:r>
            <a:r>
              <a:rPr lang="en-US" dirty="0">
                <a:latin typeface="Times New Roman" panose="02020603050405020304" pitchFamily="18" charset="0"/>
                <a:cs typeface="Times New Roman" panose="02020603050405020304" pitchFamily="18" charset="0"/>
              </a:rPr>
              <a:t> şi </a:t>
            </a:r>
            <a:r>
              <a:rPr lang="en-US" dirty="0" err="1">
                <a:latin typeface="Times New Roman" panose="02020603050405020304" pitchFamily="18" charset="0"/>
                <a:cs typeface="Times New Roman" panose="02020603050405020304" pitchFamily="18" charset="0"/>
              </a:rPr>
              <a:t>structura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cursului</a:t>
            </a:r>
            <a:r>
              <a:rPr lang="en-US" dirty="0">
                <a:latin typeface="Times New Roman" panose="02020603050405020304" pitchFamily="18" charset="0"/>
                <a:cs typeface="Times New Roman" panose="02020603050405020304" pitchFamily="18" charset="0"/>
              </a:rPr>
              <a:t>;</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proiecteze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locul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și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rolul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cursului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printre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alte</a:t>
            </a:r>
            <a:r>
              <a:rPr lang="en-US" dirty="0">
                <a:latin typeface="Times New Roman" panose="02020603050405020304" pitchFamily="18" charset="0"/>
                <a:cs typeface="Times New Roman" panose="02020603050405020304" pitchFamily="18" charset="0"/>
              </a:rPr>
              <a:t> discipline din </a:t>
            </a:r>
            <a:r>
              <a:rPr lang="en-US" dirty="0" err="1">
                <a:latin typeface="Times New Roman" panose="02020603050405020304" pitchFamily="18" charset="0"/>
                <a:cs typeface="Times New Roman" panose="02020603050405020304" pitchFamily="18" charset="0"/>
              </a:rPr>
              <a:t>domeniul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relațiilor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internaţ</a:t>
            </a:r>
            <a:r>
              <a:rPr lang="it-IT" dirty="0">
                <a:latin typeface="Times New Roman" panose="02020603050405020304" pitchFamily="18" charset="0"/>
                <a:cs typeface="Times New Roman" panose="02020603050405020304" pitchFamily="18" charset="0"/>
              </a:rPr>
              <a:t>ionale, importan</a:t>
            </a:r>
            <a:r>
              <a:rPr lang="en-US" dirty="0">
                <a:latin typeface="Times New Roman" panose="02020603050405020304" pitchFamily="18" charset="0"/>
                <a:cs typeface="Times New Roman" panose="02020603050405020304" pitchFamily="18" charset="0"/>
              </a:rPr>
              <a:t>ț</a:t>
            </a:r>
            <a:r>
              <a:rPr lang="it-IT" dirty="0">
                <a:latin typeface="Times New Roman" panose="02020603050405020304" pitchFamily="18" charset="0"/>
                <a:cs typeface="Times New Roman" panose="02020603050405020304" pitchFamily="18" charset="0"/>
              </a:rPr>
              <a:t>a teoretic</a:t>
            </a:r>
            <a:r>
              <a:rPr lang="en-US" dirty="0">
                <a:latin typeface="Times New Roman" panose="02020603050405020304" pitchFamily="18" charset="0"/>
                <a:cs typeface="Times New Roman" panose="02020603050405020304" pitchFamily="18" charset="0"/>
              </a:rPr>
              <a:t>ă şi </a:t>
            </a:r>
            <a:r>
              <a:rPr lang="en-US" dirty="0" err="1">
                <a:latin typeface="Times New Roman" panose="02020603050405020304" pitchFamily="18" charset="0"/>
                <a:cs typeface="Times New Roman" panose="02020603050405020304" pitchFamily="18" charset="0"/>
              </a:rPr>
              <a:t>practică</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studiului</a:t>
            </a:r>
            <a:r>
              <a:rPr lang="en-US" dirty="0">
                <a:latin typeface="Times New Roman" panose="02020603050405020304" pitchFamily="18" charset="0"/>
                <a:cs typeface="Times New Roman" panose="02020603050405020304" pitchFamily="18" charset="0"/>
              </a:rPr>
              <a:t>;</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definească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conceptul</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internaţională</a:t>
            </a:r>
            <a:r>
              <a:rPr lang="ar-S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analizeze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evoluția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conceptului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în sec. XX;</a:t>
            </a: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evalueze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obiectivele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principale</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referinţă</a:t>
            </a:r>
            <a:r>
              <a:rPr lang="en-US" dirty="0">
                <a:latin typeface="Times New Roman" panose="02020603050405020304" pitchFamily="18" charset="0"/>
                <a:cs typeface="Times New Roman" panose="02020603050405020304" pitchFamily="18" charset="0"/>
              </a:rPr>
              <a:t> ale securităţii </a:t>
            </a:r>
            <a:r>
              <a:rPr lang="en-US" dirty="0" err="1">
                <a:latin typeface="Times New Roman" panose="02020603050405020304" pitchFamily="18" charset="0"/>
                <a:cs typeface="Times New Roman" panose="02020603050405020304" pitchFamily="18" charset="0"/>
              </a:rPr>
              <a:t>internaţ</a:t>
            </a:r>
            <a:r>
              <a:rPr lang="it-IT" dirty="0">
                <a:latin typeface="Times New Roman" panose="02020603050405020304" pitchFamily="18" charset="0"/>
                <a:cs typeface="Times New Roman" panose="02020603050405020304" pitchFamily="18" charset="0"/>
              </a:rPr>
              <a:t>ionale;</a:t>
            </a:r>
            <a:endParaRPr lang="en-US" dirty="0">
              <a:latin typeface="Times New Roman" panose="02020603050405020304" pitchFamily="18" charset="0"/>
              <a:cs typeface="Times New Roman" panose="02020603050405020304" pitchFamily="18" charset="0"/>
            </a:endParaRPr>
          </a:p>
          <a:p>
            <a:pPr marL="285750" lvl="0" indent="-285750" fontAlgn="base">
              <a:buFont typeface="Wingdings" panose="05000000000000000000" pitchFamily="2" charset="2"/>
              <a:buChar char="§"/>
            </a:pPr>
            <a:r>
              <a:rPr lang="en-US" dirty="0" err="1">
                <a:latin typeface="Times New Roman" panose="02020603050405020304" pitchFamily="18" charset="0"/>
                <a:cs typeface="Times New Roman" panose="02020603050405020304" pitchFamily="18" charset="0"/>
              </a:rPr>
              <a:t>să</a:t>
            </a:r>
            <a:r>
              <a:rPr lang="en-US" dirty="0">
                <a:latin typeface="Times New Roman" panose="02020603050405020304" pitchFamily="18" charset="0"/>
                <a:cs typeface="Times New Roman" panose="02020603050405020304" pitchFamily="18" charset="0"/>
              </a:rPr>
              <a:t> </a:t>
            </a:r>
            <a:r>
              <a:rPr lang="es-ES_tradnl" dirty="0" err="1">
                <a:latin typeface="Times New Roman" panose="02020603050405020304" pitchFamily="18" charset="0"/>
                <a:cs typeface="Times New Roman" panose="02020603050405020304" pitchFamily="18" charset="0"/>
              </a:rPr>
              <a:t>clasifice</a:t>
            </a:r>
            <a:r>
              <a:rPr lang="es-ES_tradnl" dirty="0">
                <a:latin typeface="Times New Roman" panose="02020603050405020304" pitchFamily="18" charset="0"/>
                <a:cs typeface="Times New Roman" panose="02020603050405020304" pitchFamily="18" charset="0"/>
              </a:rPr>
              <a:t> </a:t>
            </a:r>
            <a:r>
              <a:rPr lang="es-ES_tradnl" dirty="0" err="1">
                <a:latin typeface="Times New Roman" panose="02020603050405020304" pitchFamily="18" charset="0"/>
                <a:cs typeface="Times New Roman" panose="02020603050405020304" pitchFamily="18" charset="0"/>
              </a:rPr>
              <a:t>abord</a:t>
            </a:r>
            <a:r>
              <a:rPr lang="en-US" dirty="0" err="1">
                <a:latin typeface="Times New Roman" panose="02020603050405020304" pitchFamily="18" charset="0"/>
                <a:cs typeface="Times New Roman" panose="02020603050405020304" pitchFamily="18" charset="0"/>
              </a:rPr>
              <a:t>ările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teoretico-metodologice</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conceptului</a:t>
            </a:r>
            <a:r>
              <a:rPr lang="en-US" dirty="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securitate</a:t>
            </a:r>
            <a:r>
              <a:rPr lang="en-US" dirty="0">
                <a:latin typeface="Times New Roman" panose="02020603050405020304" pitchFamily="18" charset="0"/>
                <a:cs typeface="Times New Roman" panose="02020603050405020304" pitchFamily="18" charset="0"/>
              </a:rPr>
              <a:t> internaţională</a:t>
            </a:r>
            <a:r>
              <a:rPr lang="ar-S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 </a:t>
            </a:r>
          </a:p>
          <a:p>
            <a:r>
              <a:rPr lang="en-US" b="1" dirty="0" err="1">
                <a:latin typeface="Times New Roman" panose="02020603050405020304" pitchFamily="18" charset="0"/>
                <a:cs typeface="Times New Roman" panose="02020603050405020304" pitchFamily="18" charset="0"/>
              </a:rPr>
              <a:t>Termeni-cheie</a:t>
            </a:r>
            <a:r>
              <a:rPr lang="en-US" b="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istoriografie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baze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teoretico-conceptuale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metodologice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abordări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probleme</a:t>
            </a:r>
            <a:r>
              <a:rPr lang="en-US" i="1" dirty="0">
                <a:latin typeface="Times New Roman" panose="02020603050405020304" pitchFamily="18" charset="0"/>
                <a:cs typeface="Times New Roman" panose="02020603050405020304" pitchFamily="18" charset="0"/>
              </a:rPr>
              <a:t> de </a:t>
            </a:r>
            <a:r>
              <a:rPr lang="en-US" i="1" dirty="0" err="1">
                <a:latin typeface="Times New Roman" panose="02020603050405020304" pitchFamily="18" charset="0"/>
                <a:cs typeface="Times New Roman" panose="02020603050405020304" pitchFamily="18" charset="0"/>
              </a:rPr>
              <a:t>securitate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cercetare</a:t>
            </a:r>
            <a:r>
              <a:rPr lang="en-US" i="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389541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970865"/>
          </a:xfrm>
          <a:prstGeom prst="rect">
            <a:avLst/>
          </a:prstGeom>
        </p:spPr>
        <p:txBody>
          <a:bodyPr wrap="square">
            <a:spAutoFit/>
          </a:bodyPr>
          <a:lstStyle/>
          <a:p>
            <a:pPr algn="ctr"/>
            <a:r>
              <a:rPr lang="ro-RO" sz="2200" b="1" u="sng" dirty="0" smtClean="0">
                <a:latin typeface="Times New Roman" panose="02020603050405020304" pitchFamily="18" charset="0"/>
                <a:cs typeface="Times New Roman" panose="02020603050405020304" pitchFamily="18" charset="0"/>
              </a:rPr>
              <a:t>Obiectivele </a:t>
            </a:r>
            <a:r>
              <a:rPr lang="ro-RO" sz="2200" b="1" u="sng" dirty="0">
                <a:latin typeface="Times New Roman" panose="02020603050405020304" pitchFamily="18" charset="0"/>
                <a:cs typeface="Times New Roman" panose="02020603050405020304" pitchFamily="18" charset="0"/>
              </a:rPr>
              <a:t>securităţii </a:t>
            </a:r>
            <a:r>
              <a:rPr lang="ro-RO" sz="2200" b="1" u="sng" dirty="0" err="1">
                <a:latin typeface="Times New Roman" panose="02020603050405020304" pitchFamily="18" charset="0"/>
                <a:cs typeface="Times New Roman" panose="02020603050405020304" pitchFamily="18" charset="0"/>
              </a:rPr>
              <a:t>naţionale</a:t>
            </a:r>
            <a:r>
              <a:rPr lang="ro-RO" sz="2200" b="1" u="sng" dirty="0">
                <a:latin typeface="Times New Roman" panose="02020603050405020304" pitchFamily="18" charset="0"/>
                <a:cs typeface="Times New Roman" panose="02020603050405020304" pitchFamily="18" charset="0"/>
              </a:rPr>
              <a:t> a Republicii Moldova sunt: </a:t>
            </a:r>
            <a:endParaRPr lang="ro-RO" sz="2200" b="1" u="sng"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asigurarea </a:t>
            </a:r>
            <a:r>
              <a:rPr lang="ro-RO" sz="2000" dirty="0">
                <a:latin typeface="Times New Roman" panose="02020603050405020304" pitchFamily="18" charset="0"/>
                <a:cs typeface="Times New Roman" panose="02020603050405020304" pitchFamily="18" charset="0"/>
              </a:rPr>
              <a:t>şi apărarea </a:t>
            </a:r>
            <a:r>
              <a:rPr lang="ro-RO" sz="2000" dirty="0" smtClean="0">
                <a:latin typeface="Times New Roman" panose="02020603050405020304" pitchFamily="18" charset="0"/>
                <a:cs typeface="Times New Roman" panose="02020603050405020304" pitchFamily="18" charset="0"/>
              </a:rPr>
              <a:t>independenței</a:t>
            </a:r>
            <a:r>
              <a:rPr lang="ro-RO" sz="2000" dirty="0">
                <a:latin typeface="Times New Roman" panose="02020603050405020304" pitchFamily="18" charset="0"/>
                <a:cs typeface="Times New Roman" panose="02020603050405020304" pitchFamily="18" charset="0"/>
              </a:rPr>
              <a:t>;</a:t>
            </a:r>
            <a:endParaRPr lang="ro-RO" sz="20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suveranității;</a:t>
            </a: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integrității teritoriale</a:t>
            </a:r>
            <a:r>
              <a:rPr lang="ro-RO" sz="2000" dirty="0">
                <a:latin typeface="Times New Roman" panose="02020603050405020304" pitchFamily="18" charset="0"/>
                <a:cs typeface="Times New Roman" panose="02020603050405020304" pitchFamily="18" charset="0"/>
              </a:rPr>
              <a:t>;</a:t>
            </a:r>
            <a:endParaRPr lang="ro-RO" sz="20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ordinii constituționale</a:t>
            </a:r>
            <a:r>
              <a:rPr lang="ro-RO" sz="2000" dirty="0">
                <a:latin typeface="Times New Roman" panose="02020603050405020304" pitchFamily="18" charset="0"/>
                <a:cs typeface="Times New Roman" panose="02020603050405020304" pitchFamily="18" charset="0"/>
              </a:rPr>
              <a:t>;</a:t>
            </a:r>
            <a:endParaRPr lang="ro-RO" sz="20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dezvoltării democratice;</a:t>
            </a: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securității interne;</a:t>
            </a:r>
          </a:p>
          <a:p>
            <a:pPr marL="285750" indent="-28575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consolidarea statalității </a:t>
            </a:r>
            <a:r>
              <a:rPr lang="ro-RO" sz="2000" dirty="0">
                <a:latin typeface="Times New Roman" panose="02020603050405020304" pitchFamily="18" charset="0"/>
                <a:cs typeface="Times New Roman" panose="02020603050405020304" pitchFamily="18" charset="0"/>
              </a:rPr>
              <a:t>Republicii Moldova. </a:t>
            </a:r>
            <a:endParaRPr lang="ro-RO" sz="2000" dirty="0" smtClean="0">
              <a:latin typeface="Times New Roman" panose="02020603050405020304" pitchFamily="18" charset="0"/>
              <a:cs typeface="Times New Roman" panose="02020603050405020304" pitchFamily="18" charset="0"/>
            </a:endParaRPr>
          </a:p>
          <a:p>
            <a:pPr algn="just"/>
            <a:r>
              <a:rPr lang="ro-RO" sz="2200" dirty="0" smtClean="0">
                <a:latin typeface="Times New Roman" panose="02020603050405020304" pitchFamily="18" charset="0"/>
                <a:cs typeface="Times New Roman" panose="02020603050405020304" pitchFamily="18" charset="0"/>
              </a:rPr>
              <a:t>Un </a:t>
            </a:r>
            <a:r>
              <a:rPr lang="ro-RO" sz="2200" dirty="0">
                <a:latin typeface="Times New Roman" panose="02020603050405020304" pitchFamily="18" charset="0"/>
                <a:cs typeface="Times New Roman" panose="02020603050405020304" pitchFamily="18" charset="0"/>
              </a:rPr>
              <a:t>loc </a:t>
            </a:r>
            <a:r>
              <a:rPr lang="ro-RO" sz="2200" dirty="0" smtClean="0">
                <a:latin typeface="Times New Roman" panose="02020603050405020304" pitchFamily="18" charset="0"/>
                <a:cs typeface="Times New Roman" panose="02020603050405020304" pitchFamily="18" charset="0"/>
              </a:rPr>
              <a:t>important:</a:t>
            </a:r>
          </a:p>
          <a:p>
            <a:pPr marL="342900" indent="-342900" algn="just">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apărarea </a:t>
            </a:r>
            <a:r>
              <a:rPr lang="ro-RO" sz="2200" dirty="0">
                <a:latin typeface="Times New Roman" panose="02020603050405020304" pitchFamily="18" charset="0"/>
                <a:cs typeface="Times New Roman" panose="02020603050405020304" pitchFamily="18" charset="0"/>
              </a:rPr>
              <a:t>şi </a:t>
            </a:r>
            <a:r>
              <a:rPr lang="ro-RO" sz="2200" dirty="0" smtClean="0">
                <a:latin typeface="Times New Roman" panose="02020603050405020304" pitchFamily="18" charset="0"/>
                <a:cs typeface="Times New Roman" panose="02020603050405020304" pitchFamily="18" charset="0"/>
              </a:rPr>
              <a:t>promovarea valorilor;</a:t>
            </a:r>
          </a:p>
          <a:p>
            <a:pPr marL="342900" indent="-342900" algn="just">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intereselor </a:t>
            </a:r>
            <a:r>
              <a:rPr lang="ro-RO" sz="2200" dirty="0">
                <a:latin typeface="Times New Roman" panose="02020603050405020304" pitchFamily="18" charset="0"/>
                <a:cs typeface="Times New Roman" panose="02020603050405020304" pitchFamily="18" charset="0"/>
              </a:rPr>
              <a:t>şi obiectivelor </a:t>
            </a:r>
            <a:r>
              <a:rPr lang="ro-RO" sz="2200" dirty="0" smtClean="0">
                <a:latin typeface="Times New Roman" panose="02020603050405020304" pitchFamily="18" charset="0"/>
                <a:cs typeface="Times New Roman" panose="02020603050405020304" pitchFamily="18" charset="0"/>
              </a:rPr>
              <a:t>naționale. </a:t>
            </a:r>
          </a:p>
          <a:p>
            <a:r>
              <a:rPr lang="ro-RO" sz="2200" dirty="0">
                <a:latin typeface="Times New Roman" panose="02020603050405020304" pitchFamily="18" charset="0"/>
                <a:cs typeface="Times New Roman" panose="02020603050405020304" pitchFamily="18" charset="0"/>
              </a:rPr>
              <a:t>    Securitatea </a:t>
            </a:r>
            <a:r>
              <a:rPr lang="ro-RO" sz="2200" dirty="0" smtClean="0">
                <a:latin typeface="Times New Roman" panose="02020603050405020304" pitchFamily="18" charset="0"/>
                <a:cs typeface="Times New Roman" panose="02020603050405020304" pitchFamily="18" charset="0"/>
              </a:rPr>
              <a:t>națională </a:t>
            </a:r>
            <a:r>
              <a:rPr lang="ro-RO" sz="2200" dirty="0">
                <a:latin typeface="Times New Roman" panose="02020603050405020304" pitchFamily="18" charset="0"/>
                <a:cs typeface="Times New Roman" panose="02020603050405020304" pitchFamily="18" charset="0"/>
              </a:rPr>
              <a:t>a Republicii Moldova se realizează prin măsuri adecvate de </a:t>
            </a:r>
            <a:r>
              <a:rPr lang="ro-RO" sz="2200" dirty="0" smtClean="0">
                <a:latin typeface="Times New Roman" panose="02020603050405020304" pitchFamily="18" charset="0"/>
                <a:cs typeface="Times New Roman" panose="02020603050405020304" pitchFamily="18" charset="0"/>
              </a:rPr>
              <a:t>natură: </a:t>
            </a:r>
            <a:r>
              <a:rPr lang="ro-RO" sz="2200" b="1" dirty="0" smtClean="0">
                <a:latin typeface="Times New Roman" panose="02020603050405020304" pitchFamily="18" charset="0"/>
                <a:cs typeface="Times New Roman" panose="02020603050405020304" pitchFamily="18" charset="0"/>
              </a:rPr>
              <a:t>politică</a:t>
            </a:r>
            <a:r>
              <a:rPr lang="ro-RO" sz="2200" b="1" dirty="0">
                <a:latin typeface="Times New Roman" panose="02020603050405020304" pitchFamily="18" charset="0"/>
                <a:cs typeface="Times New Roman" panose="02020603050405020304" pitchFamily="18" charset="0"/>
              </a:rPr>
              <a:t>, economică, diplomatică, socială, juridică, educativă, administrativă şi militară, prin activitate de </a:t>
            </a:r>
            <a:r>
              <a:rPr lang="ro-RO" sz="2200" b="1" dirty="0" smtClean="0">
                <a:latin typeface="Times New Roman" panose="02020603050405020304" pitchFamily="18" charset="0"/>
                <a:cs typeface="Times New Roman" panose="02020603050405020304" pitchFamily="18" charset="0"/>
              </a:rPr>
              <a:t>informații, contrainformații, </a:t>
            </a:r>
            <a:r>
              <a:rPr lang="ro-RO" sz="2200" b="1" dirty="0">
                <a:latin typeface="Times New Roman" panose="02020603050405020304" pitchFamily="18" charset="0"/>
                <a:cs typeface="Times New Roman" panose="02020603050405020304" pitchFamily="18" charset="0"/>
              </a:rPr>
              <a:t>precum şi prin </a:t>
            </a:r>
            <a:r>
              <a:rPr lang="ro-RO" sz="2200" b="1" dirty="0" smtClean="0">
                <a:latin typeface="Times New Roman" panose="02020603050405020304" pitchFamily="18" charset="0"/>
                <a:cs typeface="Times New Roman" panose="02020603050405020304" pitchFamily="18" charset="0"/>
              </a:rPr>
              <a:t>depășirea </a:t>
            </a:r>
            <a:r>
              <a:rPr lang="ro-RO" sz="2200" b="1" dirty="0">
                <a:latin typeface="Times New Roman" panose="02020603050405020304" pitchFamily="18" charset="0"/>
                <a:cs typeface="Times New Roman" panose="02020603050405020304" pitchFamily="18" charset="0"/>
              </a:rPr>
              <a:t>eficientă a crizelor, în conformitate cu </a:t>
            </a:r>
            <a:r>
              <a:rPr lang="ro-RO" sz="2200" b="1" dirty="0" smtClean="0">
                <a:latin typeface="Times New Roman" panose="02020603050405020304" pitchFamily="18" charset="0"/>
                <a:cs typeface="Times New Roman" panose="02020603050405020304" pitchFamily="18" charset="0"/>
              </a:rPr>
              <a:t>legislația </a:t>
            </a:r>
            <a:r>
              <a:rPr lang="ro-RO" sz="2200" b="1" dirty="0">
                <a:latin typeface="Times New Roman" panose="02020603050405020304" pitchFamily="18" charset="0"/>
                <a:cs typeface="Times New Roman" panose="02020603050405020304" pitchFamily="18" charset="0"/>
              </a:rPr>
              <a:t>în vigoare şi cu </a:t>
            </a:r>
            <a:r>
              <a:rPr lang="ro-RO" sz="2200" b="1" dirty="0" smtClean="0">
                <a:latin typeface="Times New Roman" panose="02020603050405020304" pitchFamily="18" charset="0"/>
                <a:cs typeface="Times New Roman" panose="02020603050405020304" pitchFamily="18" charset="0"/>
              </a:rPr>
              <a:t>dreptul internațional.</a:t>
            </a:r>
            <a:r>
              <a:rPr lang="ro-RO" sz="2200" b="1" dirty="0">
                <a:latin typeface="Times New Roman" panose="02020603050405020304" pitchFamily="18" charset="0"/>
                <a:cs typeface="Times New Roman" panose="02020603050405020304" pitchFamily="18" charset="0"/>
              </a:rPr>
              <a:t/>
            </a:r>
            <a:br>
              <a:rPr lang="ro-RO" sz="2200" b="1" dirty="0">
                <a:latin typeface="Times New Roman" panose="02020603050405020304" pitchFamily="18" charset="0"/>
                <a:cs typeface="Times New Roman" panose="02020603050405020304" pitchFamily="18" charset="0"/>
              </a:rPr>
            </a:br>
            <a:r>
              <a:rPr lang="ro-RO" sz="2200" b="1" dirty="0">
                <a:latin typeface="Times New Roman" panose="02020603050405020304" pitchFamily="18" charset="0"/>
                <a:cs typeface="Times New Roman" panose="02020603050405020304" pitchFamily="18" charset="0"/>
              </a:rPr>
              <a:t>   </a:t>
            </a:r>
            <a:endParaRPr lang="en-US"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420733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153400" cy="5139869"/>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r>
              <a:rPr lang="ro-RO" sz="2200" b="1" dirty="0">
                <a:latin typeface="Times New Roman" panose="02020603050405020304" pitchFamily="18" charset="0"/>
                <a:cs typeface="Times New Roman" panose="02020603050405020304" pitchFamily="18" charset="0"/>
              </a:rPr>
              <a:t>Calea de integrare a Republicii Moldova în Uniunea </a:t>
            </a:r>
            <a:r>
              <a:rPr lang="ro-RO" sz="2200" b="1" dirty="0" smtClean="0">
                <a:latin typeface="Times New Roman" panose="02020603050405020304" pitchFamily="18" charset="0"/>
                <a:cs typeface="Times New Roman" panose="02020603050405020304" pitchFamily="18" charset="0"/>
              </a:rPr>
              <a:t>Europeană- </a:t>
            </a:r>
          </a:p>
          <a:p>
            <a:pPr algn="ctr"/>
            <a:r>
              <a:rPr lang="ro-RO" sz="2200" b="1" dirty="0" smtClean="0">
                <a:latin typeface="Times New Roman" panose="02020603050405020304" pitchFamily="18" charset="0"/>
                <a:cs typeface="Times New Roman" panose="02020603050405020304" pitchFamily="18" charset="0"/>
              </a:rPr>
              <a:t>întreținerea </a:t>
            </a:r>
            <a:r>
              <a:rPr lang="ro-RO" sz="2200" b="1" dirty="0">
                <a:latin typeface="Times New Roman" panose="02020603050405020304" pitchFamily="18" charset="0"/>
                <a:cs typeface="Times New Roman" panose="02020603050405020304" pitchFamily="18" charset="0"/>
              </a:rPr>
              <a:t>bunelor </a:t>
            </a:r>
            <a:r>
              <a:rPr lang="ro-RO" sz="2200" b="1" dirty="0" smtClean="0">
                <a:latin typeface="Times New Roman" panose="02020603050405020304" pitchFamily="18" charset="0"/>
                <a:cs typeface="Times New Roman" panose="02020603050405020304" pitchFamily="18" charset="0"/>
              </a:rPr>
              <a:t>relații:</a:t>
            </a:r>
          </a:p>
          <a:p>
            <a:pPr algn="ctr"/>
            <a:endParaRPr lang="ro-RO" sz="2200" b="1"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ro-RO" sz="2200" dirty="0" smtClean="0">
                <a:latin typeface="Times New Roman" panose="02020603050405020304" pitchFamily="18" charset="0"/>
                <a:cs typeface="Times New Roman" panose="02020603050405020304" pitchFamily="18" charset="0"/>
              </a:rPr>
              <a:t>pe </a:t>
            </a:r>
            <a:r>
              <a:rPr lang="ro-RO" sz="2200" dirty="0">
                <a:latin typeface="Times New Roman" panose="02020603050405020304" pitchFamily="18" charset="0"/>
                <a:cs typeface="Times New Roman" panose="02020603050405020304" pitchFamily="18" charset="0"/>
              </a:rPr>
              <a:t>plan </a:t>
            </a:r>
            <a:r>
              <a:rPr lang="ro-RO" sz="2200" dirty="0" smtClean="0">
                <a:latin typeface="Times New Roman" panose="02020603050405020304" pitchFamily="18" charset="0"/>
                <a:cs typeface="Times New Roman" panose="02020603050405020304" pitchFamily="18" charset="0"/>
              </a:rPr>
              <a:t>bilateral</a:t>
            </a:r>
            <a:r>
              <a:rPr lang="ro-RO" sz="2200" dirty="0">
                <a:latin typeface="Times New Roman" panose="02020603050405020304" pitchFamily="18" charset="0"/>
                <a:cs typeface="Times New Roman" panose="02020603050405020304" pitchFamily="18" charset="0"/>
              </a:rPr>
              <a:t>;</a:t>
            </a:r>
            <a:endParaRPr lang="ro-RO" sz="2200" dirty="0" smtClean="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ro-RO" sz="2200" dirty="0" smtClean="0">
                <a:latin typeface="Times New Roman" panose="02020603050405020304" pitchFamily="18" charset="0"/>
                <a:cs typeface="Times New Roman" panose="02020603050405020304" pitchFamily="18" charset="0"/>
              </a:rPr>
              <a:t>regional;</a:t>
            </a:r>
          </a:p>
          <a:p>
            <a:pPr marL="342900" indent="-342900">
              <a:buFont typeface="Wingdings" panose="05000000000000000000" pitchFamily="2" charset="2"/>
              <a:buChar char="ü"/>
            </a:pPr>
            <a:r>
              <a:rPr lang="ro-RO" sz="2200" dirty="0" smtClean="0">
                <a:latin typeface="Times New Roman" panose="02020603050405020304" pitchFamily="18" charset="0"/>
                <a:cs typeface="Times New Roman" panose="02020603050405020304" pitchFamily="18" charset="0"/>
              </a:rPr>
              <a:t>participarea </a:t>
            </a:r>
            <a:r>
              <a:rPr lang="ro-RO" sz="2200" dirty="0">
                <a:latin typeface="Times New Roman" panose="02020603050405020304" pitchFamily="18" charset="0"/>
                <a:cs typeface="Times New Roman" panose="02020603050405020304" pitchFamily="18" charset="0"/>
              </a:rPr>
              <a:t>la cooperare </a:t>
            </a:r>
            <a:r>
              <a:rPr lang="ro-RO" sz="2200" dirty="0" smtClean="0">
                <a:latin typeface="Times New Roman" panose="02020603050405020304" pitchFamily="18" charset="0"/>
                <a:cs typeface="Times New Roman" panose="02020603050405020304" pitchFamily="18" charset="0"/>
              </a:rPr>
              <a:t>multilaterală.</a:t>
            </a:r>
          </a:p>
          <a:p>
            <a:endParaRPr lang="ro-RO" sz="2200" dirty="0" smtClean="0">
              <a:latin typeface="Times New Roman" panose="02020603050405020304" pitchFamily="18" charset="0"/>
              <a:cs typeface="Times New Roman" panose="02020603050405020304" pitchFamily="18" charset="0"/>
            </a:endParaRPr>
          </a:p>
          <a:p>
            <a:r>
              <a:rPr lang="ro-RO" sz="2200" dirty="0" smtClean="0">
                <a:latin typeface="Times New Roman" panose="02020603050405020304" pitchFamily="18" charset="0"/>
                <a:cs typeface="Times New Roman" panose="02020603050405020304" pitchFamily="18" charset="0"/>
              </a:rPr>
              <a:t>	Republica </a:t>
            </a:r>
            <a:r>
              <a:rPr lang="ro-RO" sz="2200" dirty="0">
                <a:latin typeface="Times New Roman" panose="02020603050405020304" pitchFamily="18" charset="0"/>
                <a:cs typeface="Times New Roman" panose="02020603050405020304" pitchFamily="18" charset="0"/>
              </a:rPr>
              <a:t>Moldova se ghidează după următoarele linii directorii în politica sa de securitate națională:</a:t>
            </a:r>
            <a:endParaRPr lang="en-US" sz="2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smtClean="0">
                <a:latin typeface="Times New Roman" panose="02020603050405020304" pitchFamily="18" charset="0"/>
                <a:cs typeface="Times New Roman" panose="02020603050405020304" pitchFamily="18" charset="0"/>
              </a:rPr>
              <a:t>asigurarea </a:t>
            </a:r>
            <a:r>
              <a:rPr lang="ro-RO" sz="2200" dirty="0">
                <a:latin typeface="Times New Roman" panose="02020603050405020304" pitchFamily="18" charset="0"/>
                <a:cs typeface="Times New Roman" panose="02020603050405020304" pitchFamily="18" charset="0"/>
              </a:rPr>
              <a:t>respectării statutului său de neutralitate permanentă</a:t>
            </a:r>
            <a:r>
              <a:rPr lang="ro-RO" sz="2200" dirty="0" smtClean="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restabilirea </a:t>
            </a:r>
            <a:r>
              <a:rPr lang="ro-RO" sz="2200" dirty="0" smtClean="0">
                <a:latin typeface="Times New Roman" panose="02020603050405020304" pitchFamily="18" charset="0"/>
                <a:cs typeface="Times New Roman" panose="02020603050405020304" pitchFamily="18" charset="0"/>
              </a:rPr>
              <a:t>integrității </a:t>
            </a:r>
            <a:r>
              <a:rPr lang="ro-RO" sz="2200" dirty="0">
                <a:latin typeface="Times New Roman" panose="02020603050405020304" pitchFamily="18" charset="0"/>
                <a:cs typeface="Times New Roman" panose="02020603050405020304" pitchFamily="18" charset="0"/>
              </a:rPr>
              <a:t>teritoriale a statului, eliminarea </a:t>
            </a:r>
            <a:r>
              <a:rPr lang="ro-RO" sz="2200" dirty="0" smtClean="0">
                <a:latin typeface="Times New Roman" panose="02020603050405020304" pitchFamily="18" charset="0"/>
                <a:cs typeface="Times New Roman" panose="02020603050405020304" pitchFamily="18" charset="0"/>
              </a:rPr>
              <a:t>prezentei </a:t>
            </a:r>
            <a:r>
              <a:rPr lang="ro-RO" sz="2200" dirty="0">
                <a:latin typeface="Times New Roman" panose="02020603050405020304" pitchFamily="18" charset="0"/>
                <a:cs typeface="Times New Roman" panose="02020603050405020304" pitchFamily="18" charset="0"/>
              </a:rPr>
              <a:t>militare străine, consolidarea </a:t>
            </a:r>
            <a:r>
              <a:rPr lang="ro-RO" sz="2200" dirty="0" smtClean="0">
                <a:latin typeface="Times New Roman" panose="02020603050405020304" pitchFamily="18" charset="0"/>
                <a:cs typeface="Times New Roman" panose="02020603050405020304" pitchFamily="18" charset="0"/>
              </a:rPr>
              <a:t>independenței </a:t>
            </a:r>
            <a:r>
              <a:rPr lang="ro-RO" sz="2200" dirty="0">
                <a:latin typeface="Times New Roman" panose="02020603050405020304" pitchFamily="18" charset="0"/>
                <a:cs typeface="Times New Roman" panose="02020603050405020304" pitchFamily="18" charset="0"/>
              </a:rPr>
              <a:t>și </a:t>
            </a:r>
            <a:r>
              <a:rPr lang="ro-RO" sz="2200" dirty="0" smtClean="0">
                <a:latin typeface="Times New Roman" panose="02020603050405020304" pitchFamily="18" charset="0"/>
                <a:cs typeface="Times New Roman" panose="02020603050405020304" pitchFamily="18" charset="0"/>
              </a:rPr>
              <a:t>suveranității statului</a:t>
            </a:r>
          </a:p>
          <a:p>
            <a:pPr marL="342900" indent="-342900" algn="just">
              <a:buFont typeface="Wingdings" panose="05000000000000000000" pitchFamily="2" charset="2"/>
              <a:buChar char="ü"/>
            </a:pPr>
            <a:r>
              <a:rPr lang="ro-RO" sz="2200" dirty="0" smtClean="0">
                <a:latin typeface="Times New Roman" panose="02020603050405020304" pitchFamily="18" charset="0"/>
                <a:cs typeface="Times New Roman" panose="02020603050405020304" pitchFamily="18" charset="0"/>
              </a:rPr>
              <a:t>menținerea </a:t>
            </a:r>
            <a:r>
              <a:rPr lang="ro-RO" sz="2200" dirty="0">
                <a:latin typeface="Times New Roman" panose="02020603050405020304" pitchFamily="18" charset="0"/>
                <a:cs typeface="Times New Roman" panose="02020603050405020304" pitchFamily="18" charset="0"/>
              </a:rPr>
              <a:t>proceselor de integrare europeană într-o stare dinamică </a:t>
            </a:r>
            <a:r>
              <a:rPr lang="ro-RO" sz="2200" dirty="0" smtClean="0">
                <a:latin typeface="Times New Roman" panose="02020603050405020304" pitchFamily="18" charset="0"/>
                <a:cs typeface="Times New Roman" panose="02020603050405020304" pitchFamily="18" charset="0"/>
              </a:rPr>
              <a:t>avansată.</a:t>
            </a:r>
          </a:p>
        </p:txBody>
      </p:sp>
    </p:spTree>
    <p:extLst>
      <p:ext uri="{BB962C8B-B14F-4D97-AF65-F5344CB8AC3E}">
        <p14:creationId xmlns:p14="http://schemas.microsoft.com/office/powerpoint/2010/main" val="15596150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4462760"/>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asigurarea dezvoltării democratice a societăţii şi consolidarea </a:t>
            </a:r>
            <a:r>
              <a:rPr lang="ro-RO" sz="2200" dirty="0" smtClean="0">
                <a:latin typeface="Times New Roman" panose="02020603050405020304" pitchFamily="18" charset="0"/>
                <a:cs typeface="Times New Roman" panose="02020603050405020304" pitchFamily="18" charset="0"/>
              </a:rPr>
              <a:t>securității </a:t>
            </a:r>
            <a:r>
              <a:rPr lang="ro-RO" sz="2200" dirty="0">
                <a:latin typeface="Times New Roman" panose="02020603050405020304" pitchFamily="18" charset="0"/>
                <a:cs typeface="Times New Roman" panose="02020603050405020304" pitchFamily="18" charset="0"/>
              </a:rPr>
              <a:t>ei </a:t>
            </a:r>
            <a:r>
              <a:rPr lang="ro-RO" sz="2200" dirty="0" smtClean="0">
                <a:latin typeface="Times New Roman" panose="02020603050405020304" pitchFamily="18" charset="0"/>
                <a:cs typeface="Times New Roman" panose="02020603050405020304" pitchFamily="18" charset="0"/>
              </a:rPr>
              <a:t>interne;</a:t>
            </a:r>
            <a:endParaRPr lang="ro-RO" sz="2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dezvoltarea economică şi socială ascendentă a </a:t>
            </a:r>
            <a:r>
              <a:rPr lang="ro-RO" sz="2200" dirty="0" smtClean="0">
                <a:latin typeface="Times New Roman" panose="02020603050405020304" pitchFamily="18" charset="0"/>
                <a:cs typeface="Times New Roman" panose="02020603050405020304" pitchFamily="18" charset="0"/>
              </a:rPr>
              <a:t>tarii </a:t>
            </a:r>
            <a:r>
              <a:rPr lang="ro-RO" sz="2200" dirty="0">
                <a:latin typeface="Times New Roman" panose="02020603050405020304" pitchFamily="18" charset="0"/>
                <a:cs typeface="Times New Roman" panose="02020603050405020304" pitchFamily="18" charset="0"/>
              </a:rPr>
              <a:t>prin accelerarea reformelor politice, economice şi </a:t>
            </a:r>
            <a:r>
              <a:rPr lang="ro-RO" sz="2200" dirty="0" smtClean="0">
                <a:latin typeface="Times New Roman" panose="02020603050405020304" pitchFamily="18" charset="0"/>
                <a:cs typeface="Times New Roman" panose="02020603050405020304" pitchFamily="18" charset="0"/>
              </a:rPr>
              <a:t>instituționale, </a:t>
            </a:r>
            <a:r>
              <a:rPr lang="ro-RO" sz="2200" dirty="0">
                <a:latin typeface="Times New Roman" panose="02020603050405020304" pitchFamily="18" charset="0"/>
                <a:cs typeface="Times New Roman" panose="02020603050405020304" pitchFamily="18" charset="0"/>
              </a:rPr>
              <a:t>în primul </a:t>
            </a:r>
            <a:r>
              <a:rPr lang="ro-RO" sz="2200" dirty="0" smtClean="0">
                <a:latin typeface="Times New Roman" panose="02020603050405020304" pitchFamily="18" charset="0"/>
                <a:cs typeface="Times New Roman" panose="02020603050405020304" pitchFamily="18" charset="0"/>
              </a:rPr>
              <a:t>rând </a:t>
            </a:r>
            <a:r>
              <a:rPr lang="ro-RO" sz="2200" dirty="0">
                <a:latin typeface="Times New Roman" panose="02020603050405020304" pitchFamily="18" charset="0"/>
                <a:cs typeface="Times New Roman" panose="02020603050405020304" pitchFamily="18" charset="0"/>
              </a:rPr>
              <a:t>a celor care permit îndeplinirea criteriilor de aderare la Uniunea </a:t>
            </a:r>
            <a:r>
              <a:rPr lang="ro-RO" sz="2200" dirty="0" smtClean="0">
                <a:latin typeface="Times New Roman" panose="02020603050405020304" pitchFamily="18" charset="0"/>
                <a:cs typeface="Times New Roman" panose="02020603050405020304" pitchFamily="18" charset="0"/>
              </a:rPr>
              <a:t>Europeană;</a:t>
            </a:r>
            <a:endParaRPr lang="ro-RO" sz="2200"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dezvoltarea şi valorificarea </a:t>
            </a:r>
            <a:r>
              <a:rPr lang="ro-RO" sz="2200" dirty="0" smtClean="0">
                <a:latin typeface="Times New Roman" panose="02020603050405020304" pitchFamily="18" charset="0"/>
                <a:cs typeface="Times New Roman" panose="02020603050405020304" pitchFamily="18" charset="0"/>
              </a:rPr>
              <a:t>cât </a:t>
            </a:r>
            <a:r>
              <a:rPr lang="ro-RO" sz="2200" dirty="0">
                <a:latin typeface="Times New Roman" panose="02020603050405020304" pitchFamily="18" charset="0"/>
                <a:cs typeface="Times New Roman" panose="02020603050405020304" pitchFamily="18" charset="0"/>
              </a:rPr>
              <a:t>mai plenară a </a:t>
            </a:r>
            <a:r>
              <a:rPr lang="ro-RO" sz="2200" dirty="0" smtClean="0">
                <a:latin typeface="Times New Roman" panose="02020603050405020304" pitchFamily="18" charset="0"/>
                <a:cs typeface="Times New Roman" panose="02020603050405020304" pitchFamily="18" charset="0"/>
              </a:rPr>
              <a:t>potențialului </a:t>
            </a:r>
            <a:r>
              <a:rPr lang="ro-RO" sz="2200" dirty="0">
                <a:latin typeface="Times New Roman" panose="02020603050405020304" pitchFamily="18" charset="0"/>
                <a:cs typeface="Times New Roman" panose="02020603050405020304" pitchFamily="18" charset="0"/>
              </a:rPr>
              <a:t>uman, principală resursă a </a:t>
            </a:r>
            <a:r>
              <a:rPr lang="ro-RO" sz="2200" dirty="0" smtClean="0">
                <a:latin typeface="Times New Roman" panose="02020603050405020304" pitchFamily="18" charset="0"/>
                <a:cs typeface="Times New Roman" panose="02020603050405020304" pitchFamily="18" charset="0"/>
              </a:rPr>
              <a:t>tarii, </a:t>
            </a:r>
            <a:r>
              <a:rPr lang="ro-RO" sz="2200" dirty="0">
                <a:latin typeface="Times New Roman" panose="02020603050405020304" pitchFamily="18" charset="0"/>
                <a:cs typeface="Times New Roman" panose="02020603050405020304" pitchFamily="18" charset="0"/>
              </a:rPr>
              <a:t>apărarea </a:t>
            </a:r>
            <a:r>
              <a:rPr lang="ro-RO" sz="2200" dirty="0" smtClean="0">
                <a:latin typeface="Times New Roman" panose="02020603050405020304" pitchFamily="18" charset="0"/>
                <a:cs typeface="Times New Roman" panose="02020603050405020304" pitchFamily="18" charset="0"/>
              </a:rPr>
              <a:t>cât </a:t>
            </a:r>
            <a:r>
              <a:rPr lang="ro-RO" sz="2200" dirty="0">
                <a:latin typeface="Times New Roman" panose="02020603050405020304" pitchFamily="18" charset="0"/>
                <a:cs typeface="Times New Roman" panose="02020603050405020304" pitchFamily="18" charset="0"/>
              </a:rPr>
              <a:t>mai eficientă a intereselor şi drepturilor </a:t>
            </a:r>
            <a:r>
              <a:rPr lang="ro-RO" sz="2200" dirty="0" smtClean="0">
                <a:latin typeface="Times New Roman" panose="02020603050405020304" pitchFamily="18" charset="0"/>
                <a:cs typeface="Times New Roman" panose="02020603050405020304" pitchFamily="18" charset="0"/>
              </a:rPr>
              <a:t>cetățenilor </a:t>
            </a:r>
            <a:r>
              <a:rPr lang="ro-RO" sz="2200" dirty="0">
                <a:latin typeface="Times New Roman" panose="02020603050405020304" pitchFamily="18" charset="0"/>
                <a:cs typeface="Times New Roman" panose="02020603050405020304" pitchFamily="18" charset="0"/>
              </a:rPr>
              <a:t>săi în </a:t>
            </a:r>
            <a:r>
              <a:rPr lang="ro-RO" sz="2200" dirty="0" smtClean="0">
                <a:latin typeface="Times New Roman" panose="02020603050405020304" pitchFamily="18" charset="0"/>
                <a:cs typeface="Times New Roman" panose="02020603050405020304" pitchFamily="18" charset="0"/>
              </a:rPr>
              <a:t>tara </a:t>
            </a:r>
            <a:r>
              <a:rPr lang="ro-RO" sz="2200" dirty="0">
                <a:latin typeface="Times New Roman" panose="02020603050405020304" pitchFamily="18" charset="0"/>
                <a:cs typeface="Times New Roman" panose="02020603050405020304" pitchFamily="18" charset="0"/>
              </a:rPr>
              <a:t>şi peste </a:t>
            </a:r>
            <a:r>
              <a:rPr lang="ro-RO" sz="2200" dirty="0" smtClean="0">
                <a:latin typeface="Times New Roman" panose="02020603050405020304" pitchFamily="18" charset="0"/>
                <a:cs typeface="Times New Roman" panose="02020603050405020304" pitchFamily="18" charset="0"/>
              </a:rPr>
              <a:t>hotare;</a:t>
            </a:r>
            <a:endParaRPr lang="ro-RO" sz="22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r>
              <a:rPr lang="ro-RO" sz="2200" dirty="0">
                <a:latin typeface="Times New Roman" panose="02020603050405020304" pitchFamily="18" charset="0"/>
                <a:cs typeface="Times New Roman" panose="02020603050405020304" pitchFamily="18" charset="0"/>
              </a:rPr>
              <a:t>consolidarea dimensiunii economice, sociale, energetice şi ecologice a </a:t>
            </a:r>
            <a:r>
              <a:rPr lang="ro-RO" sz="2200" dirty="0" smtClean="0">
                <a:latin typeface="Times New Roman" panose="02020603050405020304" pitchFamily="18" charset="0"/>
                <a:cs typeface="Times New Roman" panose="02020603050405020304" pitchFamily="18" charset="0"/>
              </a:rPr>
              <a:t>securității.</a:t>
            </a:r>
            <a:r>
              <a:rPr lang="ro-RO" sz="2200" dirty="0">
                <a:latin typeface="Times New Roman" panose="02020603050405020304" pitchFamily="18" charset="0"/>
                <a:cs typeface="Times New Roman" panose="02020603050405020304" pitchFamily="18" charset="0"/>
              </a:rPr>
              <a:t/>
            </a:r>
            <a:br>
              <a:rPr lang="ro-RO" sz="2200" dirty="0">
                <a:latin typeface="Times New Roman" panose="02020603050405020304" pitchFamily="18" charset="0"/>
                <a:cs typeface="Times New Roman" panose="02020603050405020304" pitchFamily="18" charset="0"/>
              </a:rPr>
            </a:b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28038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816977"/>
          </a:xfrm>
          <a:prstGeom prst="rect">
            <a:avLst/>
          </a:prstGeom>
        </p:spPr>
        <p:txBody>
          <a:bodyPr wrap="square">
            <a:spAutoFit/>
          </a:bodyPr>
          <a:lstStyle/>
          <a:p>
            <a:pPr algn="just"/>
            <a:endParaRPr lang="ro-RO" sz="2000" dirty="0" smtClean="0">
              <a:latin typeface="Times New Roman" panose="02020603050405020304" pitchFamily="18" charset="0"/>
              <a:cs typeface="Times New Roman" panose="02020603050405020304" pitchFamily="18" charset="0"/>
            </a:endParaRPr>
          </a:p>
          <a:p>
            <a:pPr lvl="0" algn="ctr"/>
            <a:r>
              <a:rPr lang="ro-RO" sz="2200" b="1" u="sng" dirty="0">
                <a:latin typeface="Times New Roman" panose="02020603050405020304" pitchFamily="18" charset="0"/>
                <a:cs typeface="Times New Roman" panose="02020603050405020304" pitchFamily="18" charset="0"/>
              </a:rPr>
              <a:t>Clasificarea </a:t>
            </a:r>
            <a:r>
              <a:rPr lang="ro-RO" sz="2200" b="1" u="sng" dirty="0" err="1" smtClean="0">
                <a:latin typeface="Times New Roman" panose="02020603050405020304" pitchFamily="18" charset="0"/>
                <a:cs typeface="Times New Roman" panose="02020603050405020304" pitchFamily="18" charset="0"/>
              </a:rPr>
              <a:t>securitatii</a:t>
            </a:r>
            <a:endParaRPr lang="ro-RO" sz="2200" b="1" u="sng" dirty="0" smtClean="0">
              <a:latin typeface="Times New Roman" panose="02020603050405020304" pitchFamily="18" charset="0"/>
              <a:cs typeface="Times New Roman" panose="02020603050405020304" pitchFamily="18" charset="0"/>
            </a:endParaRPr>
          </a:p>
          <a:p>
            <a:pPr marL="457200" lvl="0" indent="-457200">
              <a:buAutoNum type="arabicPeriod"/>
            </a:pPr>
            <a:r>
              <a:rPr lang="ro-RO" sz="2200" b="1" dirty="0" smtClean="0">
                <a:latin typeface="Times New Roman" panose="02020603050405020304" pitchFamily="18" charset="0"/>
                <a:cs typeface="Times New Roman" panose="02020603050405020304" pitchFamily="18" charset="0"/>
              </a:rPr>
              <a:t>Securitatea individuala.</a:t>
            </a:r>
            <a:endParaRPr lang="ro-RO" sz="2200" dirty="0" smtClean="0">
              <a:latin typeface="Times New Roman" panose="02020603050405020304" pitchFamily="18" charset="0"/>
              <a:cs typeface="Times New Roman" panose="02020603050405020304" pitchFamily="18" charset="0"/>
            </a:endParaRPr>
          </a:p>
          <a:p>
            <a:pPr lvl="0"/>
            <a:r>
              <a:rPr lang="ro-RO" sz="2200" dirty="0" smtClean="0">
                <a:latin typeface="Times New Roman" panose="02020603050405020304" pitchFamily="18" charset="0"/>
                <a:cs typeface="Times New Roman" panose="02020603050405020304" pitchFamily="18" charset="0"/>
              </a:rPr>
              <a:t> Amenințările </a:t>
            </a:r>
            <a:r>
              <a:rPr lang="ro-RO" sz="2200" dirty="0">
                <a:latin typeface="Times New Roman" panose="02020603050405020304" pitchFamily="18" charset="0"/>
                <a:cs typeface="Times New Roman" panose="02020603050405020304" pitchFamily="18" charset="0"/>
              </a:rPr>
              <a:t>la adresa </a:t>
            </a:r>
            <a:r>
              <a:rPr lang="ro-RO" sz="2200" dirty="0" smtClean="0">
                <a:latin typeface="Times New Roman" panose="02020603050405020304" pitchFamily="18" charset="0"/>
                <a:cs typeface="Times New Roman" panose="02020603050405020304" pitchFamily="18" charset="0"/>
              </a:rPr>
              <a:t>securității individuale </a:t>
            </a:r>
            <a:r>
              <a:rPr lang="ro-RO" sz="2200" dirty="0">
                <a:latin typeface="Times New Roman" panose="02020603050405020304" pitchFamily="18" charset="0"/>
                <a:cs typeface="Times New Roman" panose="02020603050405020304" pitchFamily="18" charset="0"/>
              </a:rPr>
              <a:t>pot fi: </a:t>
            </a:r>
            <a:endParaRPr lang="ro-RO" sz="22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sociale </a:t>
            </a:r>
            <a:r>
              <a:rPr lang="ro-RO" sz="2200" dirty="0">
                <a:latin typeface="Times New Roman" panose="02020603050405020304" pitchFamily="18" charset="0"/>
                <a:cs typeface="Times New Roman" panose="02020603050405020304" pitchFamily="18" charset="0"/>
              </a:rPr>
              <a:t>– pericole </a:t>
            </a:r>
            <a:r>
              <a:rPr lang="ro-RO" sz="2200" dirty="0" smtClean="0">
                <a:latin typeface="Times New Roman" panose="02020603050405020304" pitchFamily="18" charset="0"/>
                <a:cs typeface="Times New Roman" panose="02020603050405020304" pitchFamily="18" charset="0"/>
              </a:rPr>
              <a:t>fizice</a:t>
            </a:r>
            <a:r>
              <a:rPr lang="ro-RO" sz="2200" dirty="0">
                <a:latin typeface="Times New Roman" panose="02020603050405020304" pitchFamily="18" charset="0"/>
                <a:cs typeface="Times New Roman" panose="02020603050405020304" pitchFamily="18" charset="0"/>
              </a:rPr>
              <a:t>;</a:t>
            </a:r>
            <a:endParaRPr lang="ro-RO" sz="22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economice </a:t>
            </a:r>
            <a:r>
              <a:rPr lang="ro-RO" sz="2200" dirty="0">
                <a:latin typeface="Times New Roman" panose="02020603050405020304" pitchFamily="18" charset="0"/>
                <a:cs typeface="Times New Roman" panose="02020603050405020304" pitchFamily="18" charset="0"/>
              </a:rPr>
              <a:t>–distrugerea </a:t>
            </a:r>
            <a:r>
              <a:rPr lang="ro-RO" sz="2200" dirty="0" smtClean="0">
                <a:latin typeface="Times New Roman" panose="02020603050405020304" pitchFamily="18" charset="0"/>
                <a:cs typeface="Times New Roman" panose="02020603050405020304" pitchFamily="18" charset="0"/>
              </a:rPr>
              <a:t>proprietății, îngrădirea </a:t>
            </a:r>
            <a:r>
              <a:rPr lang="ro-RO" sz="2200" dirty="0">
                <a:latin typeface="Times New Roman" panose="02020603050405020304" pitchFamily="18" charset="0"/>
                <a:cs typeface="Times New Roman" panose="02020603050405020304" pitchFamily="18" charset="0"/>
              </a:rPr>
              <a:t>accesului la </a:t>
            </a:r>
            <a:r>
              <a:rPr lang="ro-RO" sz="2200" dirty="0" smtClean="0">
                <a:latin typeface="Times New Roman" panose="02020603050405020304" pitchFamily="18" charset="0"/>
                <a:cs typeface="Times New Roman" panose="02020603050405020304" pitchFamily="18" charset="0"/>
              </a:rPr>
              <a:t>munca;</a:t>
            </a: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politice </a:t>
            </a:r>
            <a:r>
              <a:rPr lang="ro-RO" sz="2200" dirty="0">
                <a:latin typeface="Times New Roman" panose="02020603050405020304" pitchFamily="18" charset="0"/>
                <a:cs typeface="Times New Roman" panose="02020603050405020304" pitchFamily="18" charset="0"/>
              </a:rPr>
              <a:t>– lezarea </a:t>
            </a:r>
            <a:r>
              <a:rPr lang="ro-RO" sz="2200" dirty="0" smtClean="0">
                <a:latin typeface="Times New Roman" panose="02020603050405020304" pitchFamily="18" charset="0"/>
                <a:cs typeface="Times New Roman" panose="02020603050405020304" pitchFamily="18" charset="0"/>
              </a:rPr>
              <a:t>drepturilor și libertăților </a:t>
            </a:r>
            <a:r>
              <a:rPr lang="ro-RO" sz="2200" dirty="0">
                <a:latin typeface="Times New Roman" panose="02020603050405020304" pitchFamily="18" charset="0"/>
                <a:cs typeface="Times New Roman" panose="02020603050405020304" pitchFamily="18" charset="0"/>
              </a:rPr>
              <a:t>omului, lezarea </a:t>
            </a:r>
            <a:r>
              <a:rPr lang="ro-RO" sz="2200" dirty="0" smtClean="0">
                <a:latin typeface="Times New Roman" panose="02020603050405020304" pitchFamily="18" charset="0"/>
                <a:cs typeface="Times New Roman" panose="02020603050405020304" pitchFamily="18" charset="0"/>
              </a:rPr>
              <a:t>demnității, </a:t>
            </a:r>
            <a:r>
              <a:rPr lang="ro-RO" sz="2200" dirty="0">
                <a:latin typeface="Times New Roman" panose="02020603050405020304" pitchFamily="18" charset="0"/>
                <a:cs typeface="Times New Roman" panose="02020603050405020304" pitchFamily="18" charset="0"/>
              </a:rPr>
              <a:t>discriminare</a:t>
            </a:r>
            <a:r>
              <a:rPr lang="ro-RO" sz="2200" dirty="0" smtClean="0">
                <a:latin typeface="Times New Roman" panose="02020603050405020304" pitchFamily="18" charset="0"/>
                <a:cs typeface="Times New Roman" panose="02020603050405020304" pitchFamily="18" charset="0"/>
              </a:rPr>
              <a:t>.</a:t>
            </a:r>
          </a:p>
          <a:p>
            <a:pPr lvl="0"/>
            <a:endParaRPr lang="en-US" sz="2200" dirty="0">
              <a:latin typeface="Times New Roman" panose="02020603050405020304" pitchFamily="18" charset="0"/>
              <a:cs typeface="Times New Roman" panose="02020603050405020304" pitchFamily="18" charset="0"/>
            </a:endParaRPr>
          </a:p>
          <a:p>
            <a:pPr lvl="0"/>
            <a:r>
              <a:rPr lang="ro-RO" sz="2200" b="1" dirty="0" smtClean="0">
                <a:latin typeface="Times New Roman" panose="02020603050405020304" pitchFamily="18" charset="0"/>
                <a:cs typeface="Times New Roman" panose="02020603050405020304" pitchFamily="18" charset="0"/>
              </a:rPr>
              <a:t>2. Securitatea naționala.</a:t>
            </a:r>
          </a:p>
          <a:p>
            <a:pPr lvl="0"/>
            <a:r>
              <a:rPr lang="ro-RO" sz="2200" dirty="0" smtClean="0">
                <a:latin typeface="Times New Roman" panose="02020603050405020304" pitchFamily="18" charset="0"/>
                <a:cs typeface="Times New Roman" panose="02020603050405020304" pitchFamily="18" charset="0"/>
              </a:rPr>
              <a:t>Specialiștii </a:t>
            </a:r>
            <a:r>
              <a:rPr lang="ro-RO" sz="2200" dirty="0">
                <a:latin typeface="Times New Roman" panose="02020603050405020304" pitchFamily="18" charset="0"/>
                <a:cs typeface="Times New Roman" panose="02020603050405020304" pitchFamily="18" charset="0"/>
              </a:rPr>
              <a:t>î</a:t>
            </a:r>
            <a:r>
              <a:rPr lang="ro-RO" sz="2200" dirty="0" smtClean="0">
                <a:latin typeface="Times New Roman" panose="02020603050405020304" pitchFamily="18" charset="0"/>
                <a:cs typeface="Times New Roman" panose="02020603050405020304" pitchFamily="18" charset="0"/>
              </a:rPr>
              <a:t>n </a:t>
            </a:r>
            <a:r>
              <a:rPr lang="ro-RO" sz="2200" dirty="0">
                <a:latin typeface="Times New Roman" panose="02020603050405020304" pitchFamily="18" charset="0"/>
                <a:cs typeface="Times New Roman" panose="02020603050405020304" pitchFamily="18" charset="0"/>
              </a:rPr>
              <a:t>domeniul </a:t>
            </a:r>
            <a:r>
              <a:rPr lang="ro-RO" sz="2200" dirty="0" smtClean="0">
                <a:latin typeface="Times New Roman" panose="02020603050405020304" pitchFamily="18" charset="0"/>
                <a:cs typeface="Times New Roman" panose="02020603050405020304" pitchFamily="18" charset="0"/>
              </a:rPr>
              <a:t>securității </a:t>
            </a:r>
            <a:r>
              <a:rPr lang="ro-RO" sz="2200" dirty="0">
                <a:latin typeface="Times New Roman" panose="02020603050405020304" pitchFamily="18" charset="0"/>
                <a:cs typeface="Times New Roman" panose="02020603050405020304" pitchFamily="18" charset="0"/>
              </a:rPr>
              <a:t>considera </a:t>
            </a:r>
            <a:r>
              <a:rPr lang="ro-RO" sz="2200" dirty="0" smtClean="0">
                <a:latin typeface="Times New Roman" panose="02020603050405020304" pitchFamily="18" charset="0"/>
                <a:cs typeface="Times New Roman" panose="02020603050405020304" pitchFamily="18" charset="0"/>
              </a:rPr>
              <a:t>că </a:t>
            </a:r>
            <a:r>
              <a:rPr lang="ro-RO" sz="2200" dirty="0">
                <a:latin typeface="Times New Roman" panose="02020603050405020304" pitchFamily="18" charset="0"/>
                <a:cs typeface="Times New Roman" panose="02020603050405020304" pitchFamily="18" charset="0"/>
              </a:rPr>
              <a:t>statul are 3 elemente distincte: </a:t>
            </a:r>
            <a:endParaRPr lang="ro-RO" sz="22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idea </a:t>
            </a:r>
            <a:r>
              <a:rPr lang="ro-RO" sz="2200" dirty="0">
                <a:latin typeface="Times New Roman" panose="02020603050405020304" pitchFamily="18" charset="0"/>
                <a:cs typeface="Times New Roman" panose="02020603050405020304" pitchFamily="18" charset="0"/>
              </a:rPr>
              <a:t>de </a:t>
            </a:r>
            <a:r>
              <a:rPr lang="ro-RO" sz="2200" dirty="0" smtClean="0">
                <a:latin typeface="Times New Roman" panose="02020603050405020304" pitchFamily="18" charset="0"/>
                <a:cs typeface="Times New Roman" panose="02020603050405020304" pitchFamily="18" charset="0"/>
              </a:rPr>
              <a:t>stat; </a:t>
            </a: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baza </a:t>
            </a:r>
            <a:r>
              <a:rPr lang="ro-RO" sz="2200" dirty="0">
                <a:latin typeface="Times New Roman" panose="02020603050405020304" pitchFamily="18" charset="0"/>
                <a:cs typeface="Times New Roman" panose="02020603050405020304" pitchFamily="18" charset="0"/>
              </a:rPr>
              <a:t>fizica a </a:t>
            </a:r>
            <a:r>
              <a:rPr lang="ro-RO" sz="2200" dirty="0" smtClean="0">
                <a:latin typeface="Times New Roman" panose="02020603050405020304" pitchFamily="18" charset="0"/>
                <a:cs typeface="Times New Roman" panose="02020603050405020304" pitchFamily="18" charset="0"/>
              </a:rPr>
              <a:t>statului: </a:t>
            </a:r>
          </a:p>
          <a:p>
            <a:pPr marL="342900" lvl="0" indent="-342900">
              <a:buFont typeface="Wingdings" panose="05000000000000000000" pitchFamily="2" charset="2"/>
              <a:buChar char="§"/>
            </a:pPr>
            <a:r>
              <a:rPr lang="ro-RO" sz="2200" dirty="0" smtClean="0">
                <a:latin typeface="Times New Roman" panose="02020603050405020304" pitchFamily="18" charset="0"/>
                <a:cs typeface="Times New Roman" panose="02020603050405020304" pitchFamily="18" charset="0"/>
              </a:rPr>
              <a:t>si instituţiile </a:t>
            </a:r>
            <a:r>
              <a:rPr lang="ro-RO" sz="2200" dirty="0">
                <a:latin typeface="Times New Roman" panose="02020603050405020304" pitchFamily="18" charset="0"/>
                <a:cs typeface="Times New Roman" panose="02020603050405020304" pitchFamily="18" charset="0"/>
              </a:rPr>
              <a:t>statului. </a:t>
            </a:r>
            <a:endParaRPr lang="ro-RO" sz="2200" dirty="0" smtClean="0">
              <a:latin typeface="Times New Roman" panose="02020603050405020304" pitchFamily="18" charset="0"/>
              <a:cs typeface="Times New Roman" panose="02020603050405020304" pitchFamily="18" charset="0"/>
            </a:endParaRPr>
          </a:p>
          <a:p>
            <a:r>
              <a:rPr lang="ro-RO" sz="2200" dirty="0">
                <a:latin typeface="Times New Roman" panose="02020603050405020304" pitchFamily="18" charset="0"/>
                <a:cs typeface="Times New Roman" panose="02020603050405020304" pitchFamily="18" charset="0"/>
              </a:rPr>
              <a:t/>
            </a:r>
            <a:br>
              <a:rPr lang="ro-RO" sz="2200" dirty="0">
                <a:latin typeface="Times New Roman" panose="02020603050405020304" pitchFamily="18" charset="0"/>
                <a:cs typeface="Times New Roman" panose="02020603050405020304" pitchFamily="18" charset="0"/>
              </a:rPr>
            </a:br>
            <a:r>
              <a:rPr lang="ro-RO" sz="2200" dirty="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5421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381000"/>
            <a:ext cx="8153400" cy="5632311"/>
          </a:xfrm>
          <a:prstGeom prst="rect">
            <a:avLst/>
          </a:prstGeom>
        </p:spPr>
        <p:txBody>
          <a:bodyPr wrap="square">
            <a:spAutoFit/>
          </a:bodyPr>
          <a:lstStyle/>
          <a:p>
            <a:r>
              <a:rPr lang="ro-RO" sz="2000" b="1" dirty="0">
                <a:latin typeface="Times New Roman" panose="02020603050405020304" pitchFamily="18" charset="0"/>
                <a:cs typeface="Times New Roman" panose="02020603050405020304" pitchFamily="18" charset="0"/>
              </a:rPr>
              <a:t>Fiecare din aceste elemente </a:t>
            </a:r>
            <a:r>
              <a:rPr lang="ro-RO" sz="2000" b="1" dirty="0" smtClean="0">
                <a:latin typeface="Times New Roman" panose="02020603050405020304" pitchFamily="18" charset="0"/>
                <a:cs typeface="Times New Roman" panose="02020603050405020304" pitchFamily="18" charset="0"/>
              </a:rPr>
              <a:t>reprezintă </a:t>
            </a:r>
            <a:r>
              <a:rPr lang="ro-RO" sz="2000" b="1" dirty="0">
                <a:latin typeface="Times New Roman" panose="02020603050405020304" pitchFamily="18" charset="0"/>
                <a:cs typeface="Times New Roman" panose="02020603050405020304" pitchFamily="18" charset="0"/>
              </a:rPr>
              <a:t>obiective ale </a:t>
            </a:r>
            <a:r>
              <a:rPr lang="ro-RO" sz="2000" b="1" dirty="0" smtClean="0">
                <a:latin typeface="Times New Roman" panose="02020603050405020304" pitchFamily="18" charset="0"/>
                <a:cs typeface="Times New Roman" panose="02020603050405020304" pitchFamily="18" charset="0"/>
              </a:rPr>
              <a:t>securității:</a:t>
            </a:r>
            <a:endParaRPr lang="en-US" sz="2000" b="1" dirty="0">
              <a:latin typeface="Times New Roman" panose="02020603050405020304" pitchFamily="18" charset="0"/>
              <a:cs typeface="Times New Roman" panose="02020603050405020304" pitchFamily="18" charset="0"/>
            </a:endParaRPr>
          </a:p>
          <a:p>
            <a:pPr lvl="0"/>
            <a:endParaRPr lang="ro-RO" sz="2000" b="1"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ro-RO" sz="2000" dirty="0" smtClean="0">
                <a:latin typeface="Times New Roman" panose="02020603050405020304" pitchFamily="18" charset="0"/>
                <a:cs typeface="Times New Roman" panose="02020603050405020304" pitchFamily="18" charset="0"/>
              </a:rPr>
              <a:t>Suveranitatea </a:t>
            </a:r>
            <a:r>
              <a:rPr lang="ro-RO" sz="2000" dirty="0">
                <a:latin typeface="Times New Roman" panose="02020603050405020304" pitchFamily="18" charset="0"/>
                <a:cs typeface="Times New Roman" panose="02020603050405020304" pitchFamily="18" charset="0"/>
              </a:rPr>
              <a:t>statului </a:t>
            </a:r>
            <a:r>
              <a:rPr lang="ro-RO" sz="2000" dirty="0" smtClean="0">
                <a:latin typeface="Times New Roman" panose="02020603050405020304" pitchFamily="18" charset="0"/>
                <a:cs typeface="Times New Roman" panose="02020603050405020304" pitchFamily="18" charset="0"/>
              </a:rPr>
              <a:t>conferă </a:t>
            </a:r>
            <a:r>
              <a:rPr lang="ro-RO" sz="2000" dirty="0">
                <a:latin typeface="Times New Roman" panose="02020603050405020304" pitchFamily="18" charset="0"/>
                <a:cs typeface="Times New Roman" panose="02020603050405020304" pitchFamily="18" charset="0"/>
              </a:rPr>
              <a:t>o stabilitate </a:t>
            </a:r>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asigurarea </a:t>
            </a:r>
            <a:r>
              <a:rPr lang="ro-RO" sz="2000" dirty="0" smtClean="0">
                <a:latin typeface="Times New Roman" panose="02020603050405020304" pitchFamily="18" charset="0"/>
                <a:cs typeface="Times New Roman" panose="02020603050405020304" pitchFamily="18" charset="0"/>
              </a:rPr>
              <a:t>securității </a:t>
            </a:r>
            <a:r>
              <a:rPr lang="ro-RO" sz="2000" dirty="0">
                <a:latin typeface="Times New Roman" panose="02020603050405020304" pitchFamily="18" charset="0"/>
                <a:cs typeface="Times New Roman" panose="02020603050405020304" pitchFamily="18" charset="0"/>
              </a:rPr>
              <a:t>statului.</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q"/>
            </a:pPr>
            <a:r>
              <a:rPr lang="ro-RO" sz="2000" dirty="0" smtClean="0">
                <a:latin typeface="Times New Roman" panose="02020603050405020304" pitchFamily="18" charset="0"/>
                <a:cs typeface="Times New Roman" panose="02020603050405020304" pitchFamily="18" charset="0"/>
              </a:rPr>
              <a:t>Națiunea reprezintă </a:t>
            </a:r>
            <a:r>
              <a:rPr lang="ro-RO" sz="2000" dirty="0">
                <a:latin typeface="Times New Roman" panose="02020603050405020304" pitchFamily="18" charset="0"/>
                <a:cs typeface="Times New Roman" panose="02020603050405020304" pitchFamily="18" charset="0"/>
              </a:rPr>
              <a:t>obiect al </a:t>
            </a:r>
            <a:r>
              <a:rPr lang="ro-RO" sz="2000" dirty="0" smtClean="0">
                <a:latin typeface="Times New Roman" panose="02020603050405020304" pitchFamily="18" charset="0"/>
                <a:cs typeface="Times New Roman" panose="02020603050405020304" pitchFamily="18" charset="0"/>
              </a:rPr>
              <a:t>securității </a:t>
            </a:r>
            <a:r>
              <a:rPr lang="ro-RO" sz="2000" dirty="0">
                <a:latin typeface="Times New Roman" panose="02020603050405020304" pitchFamily="18" charset="0"/>
                <a:cs typeface="Times New Roman" panose="02020603050405020304" pitchFamily="18" charset="0"/>
              </a:rPr>
              <a:t>statului. In aceasta ordine de idei B</a:t>
            </a:r>
            <a:r>
              <a:rPr lang="ro-RO" sz="2000" dirty="0" smtClean="0">
                <a:latin typeface="Times New Roman" panose="02020603050405020304" pitchFamily="18" charset="0"/>
                <a:cs typeface="Times New Roman" panose="02020603050405020304" pitchFamily="18" charset="0"/>
              </a:rPr>
              <a:t>. Buzan </a:t>
            </a:r>
            <a:r>
              <a:rPr lang="ro-RO" sz="2000" dirty="0">
                <a:latin typeface="Times New Roman" panose="02020603050405020304" pitchFamily="18" charset="0"/>
                <a:cs typeface="Times New Roman" panose="02020603050405020304" pitchFamily="18" charset="0"/>
              </a:rPr>
              <a:t>identifica 4 tipuri de </a:t>
            </a:r>
            <a:r>
              <a:rPr lang="ro-RO" sz="2000" dirty="0" smtClean="0">
                <a:latin typeface="Times New Roman" panose="02020603050405020304" pitchFamily="18" charset="0"/>
                <a:cs typeface="Times New Roman" panose="02020603050405020304" pitchFamily="18" charset="0"/>
              </a:rPr>
              <a:t>legături între </a:t>
            </a:r>
            <a:r>
              <a:rPr lang="ro-RO" sz="2000" dirty="0">
                <a:latin typeface="Times New Roman" panose="02020603050405020304" pitchFamily="18" charset="0"/>
                <a:cs typeface="Times New Roman" panose="02020603050405020304" pitchFamily="18" charset="0"/>
              </a:rPr>
              <a:t>stat </a:t>
            </a:r>
            <a:r>
              <a:rPr lang="ro-RO" sz="2000" dirty="0" smtClean="0">
                <a:latin typeface="Times New Roman" panose="02020603050405020304" pitchFamily="18" charset="0"/>
                <a:cs typeface="Times New Roman" panose="02020603050405020304" pitchFamily="18" charset="0"/>
              </a:rPr>
              <a:t>și națiune: </a:t>
            </a:r>
          </a:p>
          <a:p>
            <a:pPr lvl="0"/>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smtClean="0">
                <a:latin typeface="Times New Roman" panose="02020603050405020304" pitchFamily="18" charset="0"/>
                <a:cs typeface="Times New Roman" panose="02020603050405020304" pitchFamily="18" charset="0"/>
              </a:rPr>
              <a:t>Națiunea-stat – națiunea precedă </a:t>
            </a:r>
            <a:r>
              <a:rPr lang="ro-RO" sz="2000" dirty="0">
                <a:latin typeface="Times New Roman" panose="02020603050405020304" pitchFamily="18" charset="0"/>
                <a:cs typeface="Times New Roman" panose="02020603050405020304" pitchFamily="18" charset="0"/>
              </a:rPr>
              <a:t>statul iar </a:t>
            </a:r>
            <a:r>
              <a:rPr lang="ro-RO" sz="2000" dirty="0" smtClean="0">
                <a:latin typeface="Times New Roman" panose="02020603050405020304" pitchFamily="18" charset="0"/>
                <a:cs typeface="Times New Roman" panose="02020603050405020304" pitchFamily="18" charset="0"/>
              </a:rPr>
              <a:t>relațiile </a:t>
            </a:r>
            <a:r>
              <a:rPr lang="ro-RO" sz="2000" dirty="0">
                <a:latin typeface="Times New Roman" panose="02020603050405020304" pitchFamily="18" charset="0"/>
                <a:cs typeface="Times New Roman" panose="02020603050405020304" pitchFamily="18" charset="0"/>
              </a:rPr>
              <a:t>dintre </a:t>
            </a:r>
            <a:r>
              <a:rPr lang="ro-RO" sz="2000" dirty="0" smtClean="0">
                <a:latin typeface="Times New Roman" panose="02020603050405020304" pitchFamily="18" charset="0"/>
                <a:cs typeface="Times New Roman" panose="02020603050405020304" pitchFamily="18" charset="0"/>
              </a:rPr>
              <a:t>națiune și </a:t>
            </a:r>
            <a:r>
              <a:rPr lang="ro-RO" sz="2000" dirty="0">
                <a:latin typeface="Times New Roman" panose="02020603050405020304" pitchFamily="18" charset="0"/>
                <a:cs typeface="Times New Roman" panose="02020603050405020304" pitchFamily="18" charset="0"/>
              </a:rPr>
              <a:t>stat sunt puternice. Acest tip de stat </a:t>
            </a:r>
            <a:r>
              <a:rPr lang="ro-RO" sz="2000" dirty="0" smtClean="0">
                <a:latin typeface="Times New Roman" panose="02020603050405020304" pitchFamily="18" charset="0"/>
                <a:cs typeface="Times New Roman" panose="02020603050405020304" pitchFamily="18" charset="0"/>
              </a:rPr>
              <a:t>în relații internaționale </a:t>
            </a:r>
            <a:r>
              <a:rPr lang="ro-RO" sz="2000" dirty="0">
                <a:latin typeface="Times New Roman" panose="02020603050405020304" pitchFamily="18" charset="0"/>
                <a:cs typeface="Times New Roman" panose="02020603050405020304" pitchFamily="18" charset="0"/>
              </a:rPr>
              <a:t>e perceput ca un stat unitar. (Italia</a:t>
            </a:r>
            <a:r>
              <a:rPr lang="ro-RO"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smtClean="0">
                <a:latin typeface="Times New Roman" panose="02020603050405020304" pitchFamily="18" charset="0"/>
                <a:cs typeface="Times New Roman" panose="02020603050405020304" pitchFamily="18" charset="0"/>
              </a:rPr>
              <a:t>Statul-națiune – în </a:t>
            </a:r>
            <a:r>
              <a:rPr lang="ro-RO" sz="2000" dirty="0">
                <a:latin typeface="Times New Roman" panose="02020603050405020304" pitchFamily="18" charset="0"/>
                <a:cs typeface="Times New Roman" panose="02020603050405020304" pitchFamily="18" charset="0"/>
              </a:rPr>
              <a:t>acest model statul are rolul decisiv </a:t>
            </a:r>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formarea </a:t>
            </a:r>
            <a:r>
              <a:rPr lang="ro-RO" sz="2000" dirty="0" smtClean="0">
                <a:latin typeface="Times New Roman" panose="02020603050405020304" pitchFamily="18" charset="0"/>
                <a:cs typeface="Times New Roman" panose="02020603050405020304" pitchFamily="18" charset="0"/>
              </a:rPr>
              <a:t>națiunii. </a:t>
            </a:r>
            <a:r>
              <a:rPr lang="ro-RO" sz="2000" dirty="0">
                <a:latin typeface="Times New Roman" panose="02020603050405020304" pitchFamily="18" charset="0"/>
                <a:cs typeface="Times New Roman" panose="02020603050405020304" pitchFamily="18" charset="0"/>
              </a:rPr>
              <a:t>Aici </a:t>
            </a:r>
            <a:r>
              <a:rPr lang="ro-RO" sz="2000" dirty="0" smtClean="0">
                <a:latin typeface="Times New Roman" panose="02020603050405020304" pitchFamily="18" charset="0"/>
                <a:cs typeface="Times New Roman" panose="02020603050405020304" pitchFamily="18" charset="0"/>
              </a:rPr>
              <a:t>statul e </a:t>
            </a:r>
            <a:r>
              <a:rPr lang="ro-RO" sz="2000" dirty="0">
                <a:latin typeface="Times New Roman" panose="02020603050405020304" pitchFamily="18" charset="0"/>
                <a:cs typeface="Times New Roman" panose="02020603050405020304" pitchFamily="18" charset="0"/>
              </a:rPr>
              <a:t>responsabil de crearea imaginii </a:t>
            </a:r>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plan </a:t>
            </a:r>
            <a:r>
              <a:rPr lang="ro-RO" sz="2000" dirty="0" smtClean="0">
                <a:latin typeface="Times New Roman" panose="02020603050405020304" pitchFamily="18" charset="0"/>
                <a:cs typeface="Times New Roman" panose="02020603050405020304" pitchFamily="18" charset="0"/>
              </a:rPr>
              <a:t>internațional. </a:t>
            </a:r>
            <a:r>
              <a:rPr lang="ro-RO" sz="2000" dirty="0">
                <a:latin typeface="Times New Roman" panose="02020603050405020304" pitchFamily="18" charset="0"/>
                <a:cs typeface="Times New Roman" panose="02020603050405020304" pitchFamily="18" charset="0"/>
              </a:rPr>
              <a:t>(SUA), </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smtClean="0">
                <a:latin typeface="Times New Roman" panose="02020603050405020304" pitchFamily="18" charset="0"/>
                <a:cs typeface="Times New Roman" panose="02020603050405020304" pitchFamily="18" charset="0"/>
              </a:rPr>
              <a:t>Națiunea - stat parțial – reprezintă </a:t>
            </a:r>
            <a:r>
              <a:rPr lang="ro-RO" sz="2000" dirty="0">
                <a:latin typeface="Times New Roman" panose="02020603050405020304" pitchFamily="18" charset="0"/>
                <a:cs typeface="Times New Roman" panose="02020603050405020304" pitchFamily="18" charset="0"/>
              </a:rPr>
              <a:t>o </a:t>
            </a:r>
            <a:r>
              <a:rPr lang="ro-RO" sz="2000" dirty="0" smtClean="0">
                <a:latin typeface="Times New Roman" panose="02020603050405020304" pitchFamily="18" charset="0"/>
                <a:cs typeface="Times New Roman" panose="02020603050405020304" pitchFamily="18" charset="0"/>
              </a:rPr>
              <a:t>națiune împărțita </a:t>
            </a:r>
            <a:r>
              <a:rPr lang="ro-RO" sz="2000" dirty="0">
                <a:latin typeface="Times New Roman" panose="02020603050405020304" pitchFamily="18" charset="0"/>
                <a:cs typeface="Times New Roman" panose="02020603050405020304" pitchFamily="18" charset="0"/>
              </a:rPr>
              <a:t>î</a:t>
            </a:r>
            <a:r>
              <a:rPr lang="ro-RO" sz="2000" dirty="0" smtClean="0">
                <a:latin typeface="Times New Roman" panose="02020603050405020304" pitchFamily="18" charset="0"/>
                <a:cs typeface="Times New Roman" panose="02020603050405020304" pitchFamily="18" charset="0"/>
              </a:rPr>
              <a:t>n </a:t>
            </a:r>
            <a:r>
              <a:rPr lang="ro-RO" sz="2000" dirty="0">
                <a:latin typeface="Times New Roman" panose="02020603050405020304" pitchFamily="18" charset="0"/>
                <a:cs typeface="Times New Roman" panose="02020603050405020304" pitchFamily="18" charset="0"/>
              </a:rPr>
              <a:t>2 state ș</a:t>
            </a:r>
            <a:r>
              <a:rPr lang="ro-RO" sz="2000" dirty="0" smtClean="0">
                <a:latin typeface="Times New Roman" panose="02020603050405020304" pitchFamily="18" charset="0"/>
                <a:cs typeface="Times New Roman" panose="02020603050405020304" pitchFamily="18" charset="0"/>
              </a:rPr>
              <a:t>i </a:t>
            </a:r>
            <a:r>
              <a:rPr lang="ro-RO" sz="2000" dirty="0">
                <a:latin typeface="Times New Roman" panose="02020603050405020304" pitchFamily="18" charset="0"/>
                <a:cs typeface="Times New Roman" panose="02020603050405020304" pitchFamily="18" charset="0"/>
              </a:rPr>
              <a:t>obiectivul prioritar e unificarea. Acest model prezinta o </a:t>
            </a:r>
            <a:r>
              <a:rPr lang="ro-RO" sz="2000" dirty="0" smtClean="0">
                <a:latin typeface="Times New Roman" panose="02020603050405020304" pitchFamily="18" charset="0"/>
                <a:cs typeface="Times New Roman" panose="02020603050405020304" pitchFamily="18" charset="0"/>
              </a:rPr>
              <a:t>sursă </a:t>
            </a:r>
            <a:r>
              <a:rPr lang="ro-RO" sz="2000" dirty="0">
                <a:latin typeface="Times New Roman" panose="02020603050405020304" pitchFamily="18" charset="0"/>
                <a:cs typeface="Times New Roman" panose="02020603050405020304" pitchFamily="18" charset="0"/>
              </a:rPr>
              <a:t>continua de insecuritate </a:t>
            </a:r>
            <a:r>
              <a:rPr lang="ro-RO" sz="2000" dirty="0" smtClean="0">
                <a:latin typeface="Times New Roman" panose="02020603050405020304" pitchFamily="18" charset="0"/>
                <a:cs typeface="Times New Roman" panose="02020603050405020304" pitchFamily="18" charset="0"/>
              </a:rPr>
              <a:t>atât în </a:t>
            </a:r>
            <a:r>
              <a:rPr lang="ro-RO" sz="2000" dirty="0">
                <a:latin typeface="Times New Roman" panose="02020603050405020304" pitchFamily="18" charset="0"/>
                <a:cs typeface="Times New Roman" panose="02020603050405020304" pitchFamily="18" charset="0"/>
              </a:rPr>
              <a:t>plan intern </a:t>
            </a:r>
            <a:r>
              <a:rPr lang="ro-RO" sz="2000" dirty="0" smtClean="0">
                <a:latin typeface="Times New Roman" panose="02020603050405020304" pitchFamily="18" charset="0"/>
                <a:cs typeface="Times New Roman" panose="02020603050405020304" pitchFamily="18" charset="0"/>
              </a:rPr>
              <a:t>cât și pe </a:t>
            </a:r>
            <a:r>
              <a:rPr lang="ro-RO" sz="2000" dirty="0">
                <a:latin typeface="Times New Roman" panose="02020603050405020304" pitchFamily="18" charset="0"/>
                <a:cs typeface="Times New Roman" panose="02020603050405020304" pitchFamily="18" charset="0"/>
              </a:rPr>
              <a:t>plan </a:t>
            </a:r>
            <a:r>
              <a:rPr lang="ro-RO" sz="2000" dirty="0" smtClean="0">
                <a:latin typeface="Times New Roman" panose="02020603050405020304" pitchFamily="18" charset="0"/>
                <a:cs typeface="Times New Roman" panose="02020603050405020304" pitchFamily="18" charset="0"/>
              </a:rPr>
              <a:t>internațional (Coreea);</a:t>
            </a:r>
            <a:endParaRPr lang="en-US" sz="20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Ø"/>
            </a:pPr>
            <a:r>
              <a:rPr lang="ro-RO" sz="2000" dirty="0">
                <a:latin typeface="Times New Roman" panose="02020603050405020304" pitchFamily="18" charset="0"/>
                <a:cs typeface="Times New Roman" panose="02020603050405020304" pitchFamily="18" charset="0"/>
              </a:rPr>
              <a:t>Statul </a:t>
            </a:r>
            <a:r>
              <a:rPr lang="ro-RO" sz="2000" dirty="0" smtClean="0">
                <a:latin typeface="Times New Roman" panose="02020603050405020304" pitchFamily="18" charset="0"/>
                <a:cs typeface="Times New Roman" panose="02020603050405020304" pitchFamily="18" charset="0"/>
              </a:rPr>
              <a:t>multinațional </a:t>
            </a:r>
            <a:r>
              <a:rPr lang="ro-RO" sz="2000" dirty="0">
                <a:latin typeface="Times New Roman" panose="02020603050405020304" pitchFamily="18" charset="0"/>
                <a:cs typeface="Times New Roman" panose="02020603050405020304" pitchFamily="18" charset="0"/>
              </a:rPr>
              <a:t>– </a:t>
            </a:r>
            <a:r>
              <a:rPr lang="ro-RO" sz="2000" dirty="0" smtClean="0">
                <a:latin typeface="Times New Roman" panose="02020603050405020304" pitchFamily="18" charset="0"/>
                <a:cs typeface="Times New Roman" panose="02020603050405020304" pitchFamily="18" charset="0"/>
              </a:rPr>
              <a:t>reprezintă </a:t>
            </a:r>
            <a:r>
              <a:rPr lang="ro-RO" sz="2000" dirty="0">
                <a:latin typeface="Times New Roman" panose="02020603050405020304" pitchFamily="18" charset="0"/>
                <a:cs typeface="Times New Roman" panose="02020603050405020304" pitchFamily="18" charset="0"/>
              </a:rPr>
              <a:t>modelul de stat cu mai multe </a:t>
            </a:r>
            <a:r>
              <a:rPr lang="ro-RO" sz="2000" dirty="0" smtClean="0">
                <a:latin typeface="Times New Roman" panose="02020603050405020304" pitchFamily="18" charset="0"/>
                <a:cs typeface="Times New Roman" panose="02020603050405020304" pitchFamily="18" charset="0"/>
              </a:rPr>
              <a:t>națiuni în </a:t>
            </a:r>
            <a:r>
              <a:rPr lang="ro-RO" sz="2000" dirty="0">
                <a:latin typeface="Times New Roman" panose="02020603050405020304" pitchFamily="18" charset="0"/>
                <a:cs typeface="Times New Roman" panose="02020603050405020304" pitchFamily="18" charset="0"/>
              </a:rPr>
              <a:t>interiorul sau. In aceste state </a:t>
            </a:r>
            <a:r>
              <a:rPr lang="ro-RO" sz="2000" dirty="0" smtClean="0">
                <a:latin typeface="Times New Roman" panose="02020603050405020304" pitchFamily="18" charset="0"/>
                <a:cs typeface="Times New Roman" panose="02020603050405020304" pitchFamily="18" charset="0"/>
              </a:rPr>
              <a:t>ideea națională </a:t>
            </a:r>
            <a:r>
              <a:rPr lang="ro-RO" sz="2000" dirty="0">
                <a:latin typeface="Times New Roman" panose="02020603050405020304" pitchFamily="18" charset="0"/>
                <a:cs typeface="Times New Roman" panose="02020603050405020304" pitchFamily="18" charset="0"/>
              </a:rPr>
              <a:t>nu </a:t>
            </a:r>
            <a:r>
              <a:rPr lang="ro-RO" sz="2000" dirty="0" smtClean="0">
                <a:latin typeface="Times New Roman" panose="02020603050405020304" pitchFamily="18" charset="0"/>
                <a:cs typeface="Times New Roman" panose="02020603050405020304" pitchFamily="18" charset="0"/>
              </a:rPr>
              <a:t>reprezintă </a:t>
            </a:r>
            <a:r>
              <a:rPr lang="ro-RO" sz="2000" dirty="0">
                <a:latin typeface="Times New Roman" panose="02020603050405020304" pitchFamily="18" charset="0"/>
                <a:cs typeface="Times New Roman" panose="02020603050405020304" pitchFamily="18" charset="0"/>
              </a:rPr>
              <a:t>un element unificator. Din aceste considerente deseori asemenea state sunt vulnerabile la unele </a:t>
            </a:r>
            <a:r>
              <a:rPr lang="ro-RO" sz="2000" dirty="0" smtClean="0">
                <a:latin typeface="Times New Roman" panose="02020603050405020304" pitchFamily="18" charset="0"/>
                <a:cs typeface="Times New Roman" panose="02020603050405020304" pitchFamily="18" charset="0"/>
              </a:rPr>
              <a:t>amenințări </a:t>
            </a:r>
            <a:r>
              <a:rPr lang="ro-RO" sz="2000" dirty="0">
                <a:latin typeface="Times New Roman" panose="02020603050405020304" pitchFamily="18" charset="0"/>
                <a:cs typeface="Times New Roman" panose="02020603050405020304" pitchFamily="18" charset="0"/>
              </a:rPr>
              <a:t>specifice a </a:t>
            </a:r>
            <a:r>
              <a:rPr lang="ro-RO" sz="2000" dirty="0" smtClean="0">
                <a:latin typeface="Times New Roman" panose="02020603050405020304" pitchFamily="18" charset="0"/>
                <a:cs typeface="Times New Roman" panose="02020603050405020304" pitchFamily="18" charset="0"/>
              </a:rPr>
              <a:t>securității, </a:t>
            </a:r>
            <a:r>
              <a:rPr lang="ro-RO" sz="2000" dirty="0">
                <a:latin typeface="Times New Roman" panose="02020603050405020304" pitchFamily="18" charset="0"/>
                <a:cs typeface="Times New Roman" panose="02020603050405020304" pitchFamily="18" charset="0"/>
              </a:rPr>
              <a:t>precum </a:t>
            </a:r>
            <a:r>
              <a:rPr lang="ro-RO" sz="2000" dirty="0" smtClean="0">
                <a:latin typeface="Times New Roman" panose="02020603050405020304" pitchFamily="18" charset="0"/>
                <a:cs typeface="Times New Roman" panose="02020603050405020304" pitchFamily="18" charset="0"/>
              </a:rPr>
              <a:t>separatismul </a:t>
            </a:r>
            <a:r>
              <a:rPr lang="ro-RO" sz="2000" dirty="0">
                <a:latin typeface="Times New Roman" panose="02020603050405020304" pitchFamily="18" charset="0"/>
                <a:cs typeface="Times New Roman" panose="02020603050405020304" pitchFamily="18" charset="0"/>
              </a:rPr>
              <a:t>(Rusia).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87169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016758"/>
          </a:xfrm>
          <a:prstGeom prst="rect">
            <a:avLst/>
          </a:prstGeom>
        </p:spPr>
        <p:txBody>
          <a:bodyPr wrap="square">
            <a:spAutoFit/>
          </a:bodyPr>
          <a:lstStyle/>
          <a:p>
            <a:pPr algn="just"/>
            <a:r>
              <a:rPr lang="ro-RO" sz="2000" dirty="0">
                <a:latin typeface="Times New Roman" panose="02020603050405020304" pitchFamily="18" charset="0"/>
                <a:cs typeface="Times New Roman" panose="02020603050405020304" pitchFamily="18" charset="0"/>
              </a:rPr>
              <a:t>Î</a:t>
            </a:r>
            <a:r>
              <a:rPr lang="ro-RO" sz="2000" dirty="0" smtClean="0">
                <a:latin typeface="Times New Roman" panose="02020603050405020304" pitchFamily="18" charset="0"/>
                <a:cs typeface="Times New Roman" panose="02020603050405020304" pitchFamily="18" charset="0"/>
              </a:rPr>
              <a:t>n </a:t>
            </a:r>
            <a:r>
              <a:rPr lang="ro-RO" sz="2000" dirty="0">
                <a:latin typeface="Times New Roman" panose="02020603050405020304" pitchFamily="18" charset="0"/>
                <a:cs typeface="Times New Roman" panose="02020603050405020304" pitchFamily="18" charset="0"/>
              </a:rPr>
              <a:t>lume exista </a:t>
            </a:r>
            <a:r>
              <a:rPr lang="ro-RO" sz="2000" b="1" dirty="0">
                <a:latin typeface="Times New Roman" panose="02020603050405020304" pitchFamily="18" charset="0"/>
                <a:cs typeface="Times New Roman" panose="02020603050405020304" pitchFamily="18" charset="0"/>
              </a:rPr>
              <a:t>state </a:t>
            </a:r>
            <a:r>
              <a:rPr lang="ro-RO" sz="2000" b="1" dirty="0" smtClean="0">
                <a:latin typeface="Times New Roman" panose="02020603050405020304" pitchFamily="18" charset="0"/>
                <a:cs typeface="Times New Roman" panose="02020603050405020304" pitchFamily="18" charset="0"/>
              </a:rPr>
              <a:t>puternice</a:t>
            </a:r>
            <a:r>
              <a:rPr lang="ro-RO" sz="2000" dirty="0" smtClean="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ce sunt o sursa de </a:t>
            </a:r>
            <a:r>
              <a:rPr lang="ro-RO" sz="2000" dirty="0" smtClean="0">
                <a:latin typeface="Times New Roman" panose="02020603050405020304" pitchFamily="18" charset="0"/>
                <a:cs typeface="Times New Roman" panose="02020603050405020304" pitchFamily="18" charset="0"/>
              </a:rPr>
              <a:t>securitate individuala și națională </a:t>
            </a:r>
            <a:r>
              <a:rPr lang="ro-RO" sz="2000" dirty="0">
                <a:latin typeface="Times New Roman" panose="02020603050405020304" pitchFamily="18" charset="0"/>
                <a:cs typeface="Times New Roman" panose="02020603050405020304" pitchFamily="18" charset="0"/>
              </a:rPr>
              <a:t>ș</a:t>
            </a:r>
            <a:r>
              <a:rPr lang="ro-RO" sz="2000" dirty="0" smtClean="0">
                <a:latin typeface="Times New Roman" panose="02020603050405020304" pitchFamily="18" charset="0"/>
                <a:cs typeface="Times New Roman" panose="02020603050405020304" pitchFamily="18" charset="0"/>
              </a:rPr>
              <a:t>i </a:t>
            </a:r>
            <a:r>
              <a:rPr lang="ro-RO" sz="2000" b="1" dirty="0">
                <a:latin typeface="Times New Roman" panose="02020603050405020304" pitchFamily="18" charset="0"/>
                <a:cs typeface="Times New Roman" panose="02020603050405020304" pitchFamily="18" charset="0"/>
              </a:rPr>
              <a:t>state slabe </a:t>
            </a:r>
            <a:r>
              <a:rPr lang="ro-RO" sz="2000" dirty="0">
                <a:latin typeface="Times New Roman" panose="02020603050405020304" pitchFamily="18" charset="0"/>
                <a:cs typeface="Times New Roman" panose="02020603050405020304" pitchFamily="18" charset="0"/>
              </a:rPr>
              <a:t>ce constituie o sursa de insecuritate </a:t>
            </a:r>
            <a:r>
              <a:rPr lang="ro-RO" sz="2000" dirty="0" smtClean="0">
                <a:latin typeface="Times New Roman" panose="02020603050405020304" pitchFamily="18" charset="0"/>
                <a:cs typeface="Times New Roman" panose="02020603050405020304" pitchFamily="18" charset="0"/>
              </a:rPr>
              <a:t>individuală </a:t>
            </a:r>
            <a:r>
              <a:rPr lang="ro-RO" sz="2000" dirty="0">
                <a:latin typeface="Times New Roman" panose="02020603050405020304" pitchFamily="18" charset="0"/>
                <a:cs typeface="Times New Roman" panose="02020603050405020304" pitchFamily="18" charset="0"/>
              </a:rPr>
              <a:t>care deseori se </a:t>
            </a:r>
            <a:r>
              <a:rPr lang="ro-RO" sz="2000" dirty="0" smtClean="0">
                <a:latin typeface="Times New Roman" panose="02020603050405020304" pitchFamily="18" charset="0"/>
                <a:cs typeface="Times New Roman" panose="02020603050405020304" pitchFamily="18" charset="0"/>
              </a:rPr>
              <a:t>răsfrânge </a:t>
            </a:r>
            <a:r>
              <a:rPr lang="ro-RO" sz="2000" dirty="0">
                <a:latin typeface="Times New Roman" panose="02020603050405020304" pitchFamily="18" charset="0"/>
                <a:cs typeface="Times New Roman" panose="02020603050405020304" pitchFamily="18" charset="0"/>
              </a:rPr>
              <a:t>asupra statului</a:t>
            </a:r>
            <a:r>
              <a:rPr lang="ro-RO" sz="2000" dirty="0" smtClean="0">
                <a:latin typeface="Times New Roman" panose="02020603050405020304" pitchFamily="18" charset="0"/>
                <a:cs typeface="Times New Roman" panose="02020603050405020304" pitchFamily="18" charset="0"/>
              </a:rPr>
              <a:t>.</a:t>
            </a:r>
          </a:p>
          <a:p>
            <a:pPr algn="just"/>
            <a:endParaRPr lang="en-US" sz="2000" dirty="0">
              <a:latin typeface="Times New Roman" panose="02020603050405020304" pitchFamily="18" charset="0"/>
              <a:cs typeface="Times New Roman" panose="02020603050405020304" pitchFamily="18" charset="0"/>
            </a:endParaRPr>
          </a:p>
          <a:p>
            <a:pPr lvl="0" algn="just"/>
            <a:r>
              <a:rPr lang="ro-RO" sz="2000" b="1" dirty="0" smtClean="0">
                <a:latin typeface="Times New Roman" panose="02020603050405020304" pitchFamily="18" charset="0"/>
                <a:cs typeface="Times New Roman" panose="02020603050405020304" pitchFamily="18" charset="0"/>
              </a:rPr>
              <a:t>3. Securitatea </a:t>
            </a:r>
            <a:r>
              <a:rPr lang="ro-RO" sz="2000" b="1" dirty="0">
                <a:latin typeface="Times New Roman" panose="02020603050405020304" pitchFamily="18" charset="0"/>
                <a:cs typeface="Times New Roman" panose="02020603050405020304" pitchFamily="18" charset="0"/>
              </a:rPr>
              <a:t>regionala </a:t>
            </a:r>
            <a:r>
              <a:rPr lang="ro-RO" sz="2000" dirty="0">
                <a:latin typeface="Times New Roman" panose="02020603050405020304" pitchFamily="18" charset="0"/>
                <a:cs typeface="Times New Roman" panose="02020603050405020304" pitchFamily="18" charset="0"/>
              </a:rPr>
              <a:t>e </a:t>
            </a:r>
            <a:r>
              <a:rPr lang="ro-RO" sz="2000" dirty="0" smtClean="0">
                <a:latin typeface="Times New Roman" panose="02020603050405020304" pitchFamily="18" charset="0"/>
                <a:cs typeface="Times New Roman" panose="02020603050405020304" pitchFamily="18" charset="0"/>
              </a:rPr>
              <a:t>asigurată </a:t>
            </a:r>
            <a:r>
              <a:rPr lang="ro-RO" sz="2000" dirty="0">
                <a:latin typeface="Times New Roman" panose="02020603050405020304" pitchFamily="18" charset="0"/>
                <a:cs typeface="Times New Roman" panose="02020603050405020304" pitchFamily="18" charset="0"/>
              </a:rPr>
              <a:t>prin crearea unui </a:t>
            </a:r>
            <a:r>
              <a:rPr lang="ro-RO" sz="2000" dirty="0" smtClean="0">
                <a:latin typeface="Times New Roman" panose="02020603050405020304" pitchFamily="18" charset="0"/>
                <a:cs typeface="Times New Roman" panose="02020603050405020304" pitchFamily="18" charset="0"/>
              </a:rPr>
              <a:t>spațiu </a:t>
            </a:r>
            <a:r>
              <a:rPr lang="ro-RO" sz="2000" dirty="0">
                <a:latin typeface="Times New Roman" panose="02020603050405020304" pitchFamily="18" charset="0"/>
                <a:cs typeface="Times New Roman" panose="02020603050405020304" pitchFamily="18" charset="0"/>
              </a:rPr>
              <a:t>comun de </a:t>
            </a:r>
            <a:r>
              <a:rPr lang="ro-RO" sz="2000" dirty="0" smtClean="0">
                <a:latin typeface="Times New Roman" panose="02020603050405020304" pitchFamily="18" charset="0"/>
                <a:cs typeface="Times New Roman" panose="02020603050405020304" pitchFamily="18" charset="0"/>
              </a:rPr>
              <a:t>securitate </a:t>
            </a:r>
            <a:r>
              <a:rPr lang="ro-RO" sz="2000" dirty="0">
                <a:latin typeface="Times New Roman" panose="02020603050405020304" pitchFamily="18" charset="0"/>
                <a:cs typeface="Times New Roman" panose="02020603050405020304" pitchFamily="18" charset="0"/>
              </a:rPr>
              <a:t>de un grup de state/a unor </a:t>
            </a:r>
            <a:r>
              <a:rPr lang="ro-RO" sz="2000" dirty="0" smtClean="0">
                <a:latin typeface="Times New Roman" panose="02020603050405020304" pitchFamily="18" charset="0"/>
                <a:cs typeface="Times New Roman" panose="02020603050405020304" pitchFamily="18" charset="0"/>
              </a:rPr>
              <a:t>condiții </a:t>
            </a:r>
            <a:r>
              <a:rPr lang="ro-RO" sz="2000" dirty="0">
                <a:latin typeface="Times New Roman" panose="02020603050405020304" pitchFamily="18" charset="0"/>
                <a:cs typeface="Times New Roman" panose="02020603050405020304" pitchFamily="18" charset="0"/>
              </a:rPr>
              <a:t>ce ar garanta: </a:t>
            </a:r>
            <a:r>
              <a:rPr lang="ro-RO" sz="2000" dirty="0" smtClean="0">
                <a:latin typeface="Times New Roman" panose="02020603050405020304" pitchFamily="18" charset="0"/>
                <a:cs typeface="Times New Roman" panose="02020603050405020304" pitchFamily="18" charset="0"/>
              </a:rPr>
              <a:t>conviețuirea pașnica </a:t>
            </a:r>
            <a:r>
              <a:rPr lang="ro-RO" sz="2000" dirty="0">
                <a:latin typeface="Times New Roman" panose="02020603050405020304" pitchFamily="18" charset="0"/>
                <a:cs typeface="Times New Roman" panose="02020603050405020304" pitchFamily="18" charset="0"/>
              </a:rPr>
              <a:t>a statelor </a:t>
            </a:r>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acest </a:t>
            </a:r>
            <a:r>
              <a:rPr lang="ro-RO" sz="2000" dirty="0" smtClean="0">
                <a:latin typeface="Times New Roman" panose="02020603050405020304" pitchFamily="18" charset="0"/>
                <a:cs typeface="Times New Roman" panose="02020603050405020304" pitchFamily="18" charset="0"/>
              </a:rPr>
              <a:t>spațiu, </a:t>
            </a:r>
            <a:r>
              <a:rPr lang="ro-RO" sz="2000" dirty="0">
                <a:latin typeface="Times New Roman" panose="02020603050405020304" pitchFamily="18" charset="0"/>
                <a:cs typeface="Times New Roman" panose="02020603050405020304" pitchFamily="18" charset="0"/>
              </a:rPr>
              <a:t>respectarea echilibrului </a:t>
            </a:r>
            <a:r>
              <a:rPr lang="ro-RO" sz="2000" dirty="0" smtClean="0">
                <a:latin typeface="Times New Roman" panose="02020603050405020304" pitchFamily="18" charset="0"/>
                <a:cs typeface="Times New Roman" panose="02020603050405020304" pitchFamily="18" charset="0"/>
              </a:rPr>
              <a:t>în </a:t>
            </a:r>
            <a:r>
              <a:rPr lang="ro-RO" sz="2000" dirty="0">
                <a:latin typeface="Times New Roman" panose="02020603050405020304" pitchFamily="18" charset="0"/>
                <a:cs typeface="Times New Roman" panose="02020603050405020304" pitchFamily="18" charset="0"/>
              </a:rPr>
              <a:t>realizarea intereselor </a:t>
            </a:r>
            <a:r>
              <a:rPr lang="ro-RO" sz="2000" dirty="0" smtClean="0">
                <a:latin typeface="Times New Roman" panose="02020603050405020304" pitchFamily="18" charset="0"/>
                <a:cs typeface="Times New Roman" panose="02020603050405020304" pitchFamily="18" charset="0"/>
              </a:rPr>
              <a:t>naționale în </a:t>
            </a:r>
            <a:r>
              <a:rPr lang="ro-RO" sz="2000" dirty="0">
                <a:latin typeface="Times New Roman" panose="02020603050405020304" pitchFamily="18" charset="0"/>
                <a:cs typeface="Times New Roman" panose="02020603050405020304" pitchFamily="18" charset="0"/>
              </a:rPr>
              <a:t>zona comuna de </a:t>
            </a:r>
            <a:r>
              <a:rPr lang="ro-RO" sz="2000" dirty="0" smtClean="0">
                <a:latin typeface="Times New Roman" panose="02020603050405020304" pitchFamily="18" charset="0"/>
                <a:cs typeface="Times New Roman" panose="02020603050405020304" pitchFamily="18" charset="0"/>
              </a:rPr>
              <a:t>securitate, </a:t>
            </a:r>
            <a:r>
              <a:rPr lang="ro-RO" sz="2000" dirty="0">
                <a:latin typeface="Times New Roman" panose="02020603050405020304" pitchFamily="18" charset="0"/>
                <a:cs typeface="Times New Roman" panose="02020603050405020304" pitchFamily="18" charset="0"/>
              </a:rPr>
              <a:t>crearea </a:t>
            </a:r>
            <a:r>
              <a:rPr lang="ro-RO" sz="2000" dirty="0" smtClean="0">
                <a:latin typeface="Times New Roman" panose="02020603050405020304" pitchFamily="18" charset="0"/>
                <a:cs typeface="Times New Roman" panose="02020603050405020304" pitchFamily="18" charset="0"/>
              </a:rPr>
              <a:t>condițiilor pentru </a:t>
            </a:r>
            <a:r>
              <a:rPr lang="ro-RO" sz="2000" dirty="0">
                <a:latin typeface="Times New Roman" panose="02020603050405020304" pitchFamily="18" charset="0"/>
                <a:cs typeface="Times New Roman" panose="02020603050405020304" pitchFamily="18" charset="0"/>
              </a:rPr>
              <a:t>ca fiecare stat </a:t>
            </a:r>
            <a:r>
              <a:rPr lang="ro-RO" sz="2000" dirty="0" smtClean="0">
                <a:latin typeface="Times New Roman" panose="02020603050405020304" pitchFamily="18" charset="0"/>
                <a:cs typeface="Times New Roman" panose="02020603050405020304" pitchFamily="18" charset="0"/>
              </a:rPr>
              <a:t>să-și poată </a:t>
            </a:r>
            <a:r>
              <a:rPr lang="ro-RO" sz="2000" dirty="0">
                <a:latin typeface="Times New Roman" panose="02020603050405020304" pitchFamily="18" charset="0"/>
                <a:cs typeface="Times New Roman" panose="02020603050405020304" pitchFamily="18" charset="0"/>
              </a:rPr>
              <a:t>realiza propriul sistem de </a:t>
            </a:r>
            <a:r>
              <a:rPr lang="ro-RO" sz="2000" dirty="0" smtClean="0">
                <a:latin typeface="Times New Roman" panose="02020603050405020304" pitchFamily="18" charset="0"/>
                <a:cs typeface="Times New Roman" panose="02020603050405020304" pitchFamily="18" charset="0"/>
              </a:rPr>
              <a:t>securitate, </a:t>
            </a:r>
            <a:r>
              <a:rPr lang="ro-RO" sz="2000" dirty="0">
                <a:latin typeface="Times New Roman" panose="02020603050405020304" pitchFamily="18" charset="0"/>
                <a:cs typeface="Times New Roman" panose="02020603050405020304" pitchFamily="18" charset="0"/>
              </a:rPr>
              <a:t>care </a:t>
            </a:r>
            <a:r>
              <a:rPr lang="ro-RO" sz="2000" dirty="0" smtClean="0">
                <a:latin typeface="Times New Roman" panose="02020603050405020304" pitchFamily="18" charset="0"/>
                <a:cs typeface="Times New Roman" panose="02020603050405020304" pitchFamily="18" charset="0"/>
              </a:rPr>
              <a:t>să nu prejudicieze celelalte </a:t>
            </a:r>
            <a:r>
              <a:rPr lang="ro-RO" sz="2000" dirty="0">
                <a:latin typeface="Times New Roman" panose="02020603050405020304" pitchFamily="18" charset="0"/>
                <a:cs typeface="Times New Roman" panose="02020603050405020304" pitchFamily="18" charset="0"/>
              </a:rPr>
              <a:t>state participante la </a:t>
            </a:r>
            <a:r>
              <a:rPr lang="ro-RO" sz="2000" dirty="0" smtClean="0">
                <a:latin typeface="Times New Roman" panose="02020603050405020304" pitchFamily="18" charset="0"/>
                <a:cs typeface="Times New Roman" panose="02020603050405020304" pitchFamily="18" charset="0"/>
              </a:rPr>
              <a:t>spațiul </a:t>
            </a:r>
            <a:r>
              <a:rPr lang="ro-RO" sz="2000" dirty="0">
                <a:latin typeface="Times New Roman" panose="02020603050405020304" pitchFamily="18" charset="0"/>
                <a:cs typeface="Times New Roman" panose="02020603050405020304" pitchFamily="18" charset="0"/>
              </a:rPr>
              <a:t>comun de </a:t>
            </a:r>
            <a:r>
              <a:rPr lang="ro-RO" sz="2000" dirty="0" smtClean="0">
                <a:latin typeface="Times New Roman" panose="02020603050405020304" pitchFamily="18" charset="0"/>
                <a:cs typeface="Times New Roman" panose="02020603050405020304" pitchFamily="18" charset="0"/>
              </a:rPr>
              <a:t>securitate.</a:t>
            </a:r>
          </a:p>
          <a:p>
            <a:pPr lvl="0" algn="just"/>
            <a:endParaRPr lang="en-US" sz="2000" dirty="0">
              <a:latin typeface="Times New Roman" panose="02020603050405020304" pitchFamily="18" charset="0"/>
              <a:cs typeface="Times New Roman" panose="02020603050405020304" pitchFamily="18" charset="0"/>
            </a:endParaRPr>
          </a:p>
          <a:p>
            <a:pPr lvl="0" algn="just"/>
            <a:r>
              <a:rPr lang="ro-RO" sz="2000" b="1" dirty="0" smtClean="0">
                <a:latin typeface="Times New Roman" panose="02020603050405020304" pitchFamily="18" charset="0"/>
                <a:cs typeface="Times New Roman" panose="02020603050405020304" pitchFamily="18" charset="0"/>
              </a:rPr>
              <a:t>4. Securitatea internaţională/securitatea </a:t>
            </a:r>
            <a:r>
              <a:rPr lang="ro-RO" sz="2000" b="1" dirty="0">
                <a:latin typeface="Times New Roman" panose="02020603050405020304" pitchFamily="18" charset="0"/>
                <a:cs typeface="Times New Roman" panose="02020603050405020304" pitchFamily="18" charset="0"/>
              </a:rPr>
              <a:t>mondiala</a:t>
            </a:r>
            <a:r>
              <a:rPr lang="ro-RO" sz="2000" dirty="0">
                <a:latin typeface="Times New Roman" panose="02020603050405020304" pitchFamily="18" charset="0"/>
                <a:cs typeface="Times New Roman" panose="02020603050405020304" pitchFamily="18" charset="0"/>
              </a:rPr>
              <a:t>, presupune organizarea </a:t>
            </a:r>
            <a:r>
              <a:rPr lang="ro-RO" sz="2000" dirty="0" smtClean="0">
                <a:latin typeface="Times New Roman" panose="02020603050405020304" pitchFamily="18" charset="0"/>
                <a:cs typeface="Times New Roman" panose="02020603050405020304" pitchFamily="18" charset="0"/>
              </a:rPr>
              <a:t>relațiilor internaționale în așa </a:t>
            </a:r>
            <a:r>
              <a:rPr lang="ro-RO" sz="2000" dirty="0">
                <a:latin typeface="Times New Roman" panose="02020603050405020304" pitchFamily="18" charset="0"/>
                <a:cs typeface="Times New Roman" panose="02020603050405020304" pitchFamily="18" charset="0"/>
              </a:rPr>
              <a:t>mod </a:t>
            </a:r>
            <a:r>
              <a:rPr lang="ro-RO" sz="2000" dirty="0" smtClean="0">
                <a:latin typeface="Times New Roman" panose="02020603050405020304" pitchFamily="18" charset="0"/>
                <a:cs typeface="Times New Roman" panose="02020603050405020304" pitchFamily="18" charset="0"/>
              </a:rPr>
              <a:t>încât </a:t>
            </a:r>
            <a:r>
              <a:rPr lang="ro-RO" sz="2000" dirty="0">
                <a:latin typeface="Times New Roman" panose="02020603050405020304" pitchFamily="18" charset="0"/>
                <a:cs typeface="Times New Roman" panose="02020603050405020304" pitchFamily="18" charset="0"/>
              </a:rPr>
              <a:t>fiecare stat </a:t>
            </a:r>
            <a:r>
              <a:rPr lang="ro-RO" sz="2000" dirty="0" smtClean="0">
                <a:latin typeface="Times New Roman" panose="02020603050405020304" pitchFamily="18" charset="0"/>
                <a:cs typeface="Times New Roman" panose="02020603050405020304" pitchFamily="18" charset="0"/>
              </a:rPr>
              <a:t>să </a:t>
            </a:r>
            <a:r>
              <a:rPr lang="ro-RO" sz="2000" dirty="0">
                <a:latin typeface="Times New Roman" panose="02020603050405020304" pitchFamily="18" charset="0"/>
                <a:cs typeface="Times New Roman" panose="02020603050405020304" pitchFamily="18" charset="0"/>
              </a:rPr>
              <a:t>beneficieze de </a:t>
            </a:r>
            <a:r>
              <a:rPr lang="ro-RO" sz="2000" dirty="0" smtClean="0">
                <a:latin typeface="Times New Roman" panose="02020603050405020304" pitchFamily="18" charset="0"/>
                <a:cs typeface="Times New Roman" panose="02020603050405020304" pitchFamily="18" charset="0"/>
              </a:rPr>
              <a:t>protecție </a:t>
            </a:r>
            <a:r>
              <a:rPr lang="ro-RO" sz="2000" dirty="0">
                <a:latin typeface="Times New Roman" panose="02020603050405020304" pitchFamily="18" charset="0"/>
                <a:cs typeface="Times New Roman" panose="02020603050405020304" pitchFamily="18" charset="0"/>
              </a:rPr>
              <a:t>î</a:t>
            </a:r>
            <a:r>
              <a:rPr lang="ro-RO" sz="2000" dirty="0" smtClean="0">
                <a:latin typeface="Times New Roman" panose="02020603050405020304" pitchFamily="18" charset="0"/>
                <a:cs typeface="Times New Roman" panose="02020603050405020304" pitchFamily="18" charset="0"/>
              </a:rPr>
              <a:t>n fața oricărei agresiuni/amenințări</a:t>
            </a:r>
            <a:r>
              <a:rPr lang="ro-RO" sz="2000" dirty="0">
                <a:latin typeface="Times New Roman" panose="02020603050405020304" pitchFamily="18" charset="0"/>
                <a:cs typeface="Times New Roman" panose="02020603050405020304" pitchFamily="18" charset="0"/>
              </a:rPr>
              <a:t>, de orice atentat la adresa </a:t>
            </a:r>
            <a:r>
              <a:rPr lang="ro-RO" sz="2000" dirty="0" smtClean="0">
                <a:latin typeface="Times New Roman" panose="02020603050405020304" pitchFamily="18" charset="0"/>
                <a:cs typeface="Times New Roman" panose="02020603050405020304" pitchFamily="18" charset="0"/>
              </a:rPr>
              <a:t>independenței </a:t>
            </a:r>
            <a:r>
              <a:rPr lang="ro-RO" sz="2000" dirty="0">
                <a:latin typeface="Times New Roman" panose="02020603050405020304" pitchFamily="18" charset="0"/>
                <a:cs typeface="Times New Roman" panose="02020603050405020304" pitchFamily="18" charset="0"/>
              </a:rPr>
              <a:t>ș</a:t>
            </a:r>
            <a:r>
              <a:rPr lang="ro-RO" sz="2000" dirty="0" smtClean="0">
                <a:latin typeface="Times New Roman" panose="02020603050405020304" pitchFamily="18" charset="0"/>
                <a:cs typeface="Times New Roman" panose="02020603050405020304" pitchFamily="18" charset="0"/>
              </a:rPr>
              <a:t>i suveranității naționale/integrității teritoriale, militare</a:t>
            </a:r>
            <a:r>
              <a:rPr lang="ro-RO" sz="2000" dirty="0">
                <a:latin typeface="Times New Roman" panose="02020603050405020304" pitchFamily="18" charset="0"/>
                <a:cs typeface="Times New Roman" panose="02020603050405020304" pitchFamily="18" charset="0"/>
              </a:rPr>
              <a:t>, </a:t>
            </a:r>
            <a:r>
              <a:rPr lang="ro-RO" sz="2000" dirty="0" smtClean="0">
                <a:latin typeface="Times New Roman" panose="02020603050405020304" pitchFamily="18" charset="0"/>
                <a:cs typeface="Times New Roman" panose="02020603050405020304" pitchFamily="18" charset="0"/>
              </a:rPr>
              <a:t>politice, </a:t>
            </a:r>
            <a:r>
              <a:rPr lang="ro-RO" sz="2000" dirty="0">
                <a:latin typeface="Times New Roman" panose="02020603050405020304" pitchFamily="18" charset="0"/>
                <a:cs typeface="Times New Roman" panose="02020603050405020304" pitchFamily="18" charset="0"/>
              </a:rPr>
              <a:t>economice, sociale, tehnologice </a:t>
            </a:r>
            <a:r>
              <a:rPr lang="ro-RO" sz="2000" dirty="0" smtClean="0">
                <a:latin typeface="Times New Roman" panose="02020603050405020304" pitchFamily="18" charset="0"/>
                <a:cs typeface="Times New Roman" panose="02020603050405020304" pitchFamily="18" charset="0"/>
              </a:rPr>
              <a:t>și </a:t>
            </a:r>
            <a:r>
              <a:rPr lang="ro-RO" sz="2000" dirty="0">
                <a:latin typeface="Times New Roman" panose="02020603050405020304" pitchFamily="18" charset="0"/>
                <a:cs typeface="Times New Roman" panose="02020603050405020304" pitchFamily="18" charset="0"/>
              </a:rPr>
              <a:t>geografice</a:t>
            </a:r>
            <a:r>
              <a:rPr lang="ro-RO"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193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324535"/>
          </a:xfrm>
          <a:prstGeom prst="rect">
            <a:avLst/>
          </a:prstGeom>
        </p:spPr>
        <p:txBody>
          <a:bodyPr wrap="square">
            <a:spAutoFit/>
          </a:bodyPr>
          <a:lstStyle/>
          <a:p>
            <a:pPr algn="ctr"/>
            <a:r>
              <a:rPr lang="ro-RO" sz="2000" b="1" dirty="0" smtClean="0">
                <a:latin typeface="Times New Roman" panose="02020603050405020304" pitchFamily="18" charset="0"/>
                <a:cs typeface="Times New Roman" panose="02020603050405020304" pitchFamily="18" charset="0"/>
              </a:rPr>
              <a:t>Reieșind </a:t>
            </a:r>
            <a:r>
              <a:rPr lang="ro-RO" sz="2000" b="1" dirty="0">
                <a:latin typeface="Times New Roman" panose="02020603050405020304" pitchFamily="18" charset="0"/>
                <a:cs typeface="Times New Roman" panose="02020603050405020304" pitchFamily="18" charset="0"/>
              </a:rPr>
              <a:t>din faptul ca conceptul </a:t>
            </a:r>
            <a:r>
              <a:rPr lang="ro-RO" sz="2000" b="1" dirty="0" smtClean="0">
                <a:latin typeface="Times New Roman" panose="02020603050405020304" pitchFamily="18" charset="0"/>
                <a:cs typeface="Times New Roman" panose="02020603050405020304" pitchFamily="18" charset="0"/>
              </a:rPr>
              <a:t>de securitate </a:t>
            </a:r>
            <a:r>
              <a:rPr lang="ro-RO" sz="2000" b="1" dirty="0">
                <a:latin typeface="Times New Roman" panose="02020603050405020304" pitchFamily="18" charset="0"/>
                <a:cs typeface="Times New Roman" panose="02020603050405020304" pitchFamily="18" charset="0"/>
              </a:rPr>
              <a:t>e multidimensional, elementele sale constitutive sunt dimensiunile</a:t>
            </a:r>
            <a:r>
              <a:rPr lang="ro-RO" sz="2000" b="1"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pPr lvl="0"/>
            <a:r>
              <a:rPr lang="ro-RO" sz="2000" b="1" dirty="0" smtClean="0">
                <a:latin typeface="Times New Roman" panose="02020603050405020304" pitchFamily="18" charset="0"/>
                <a:cs typeface="Times New Roman" panose="02020603050405020304" pitchFamily="18" charset="0"/>
              </a:rPr>
              <a:t>Dimensiunea militara.</a:t>
            </a:r>
          </a:p>
          <a:p>
            <a:pPr lvl="0"/>
            <a:r>
              <a:rPr lang="ro-RO" sz="2000" dirty="0" smtClean="0">
                <a:latin typeface="Times New Roman" panose="02020603050405020304" pitchFamily="18" charset="0"/>
                <a:cs typeface="Times New Roman" panose="02020603050405020304" pitchFamily="18" charset="0"/>
              </a:rPr>
              <a:t>Amenințările </a:t>
            </a:r>
            <a:r>
              <a:rPr lang="ro-RO" sz="2000" dirty="0">
                <a:latin typeface="Times New Roman" panose="02020603050405020304" pitchFamily="18" charset="0"/>
                <a:cs typeface="Times New Roman" panose="02020603050405020304" pitchFamily="18" charset="0"/>
              </a:rPr>
              <a:t>militare contemporane sunt: </a:t>
            </a:r>
            <a:endParaRPr lang="ro-RO" sz="2000" dirty="0" smtClean="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ü"/>
            </a:pPr>
            <a:r>
              <a:rPr lang="ro-RO" sz="2000" dirty="0" smtClean="0">
                <a:latin typeface="Times New Roman" panose="02020603050405020304" pitchFamily="18" charset="0"/>
                <a:cs typeface="Times New Roman" panose="02020603050405020304" pitchFamily="18" charset="0"/>
              </a:rPr>
              <a:t>armele </a:t>
            </a:r>
            <a:r>
              <a:rPr lang="ro-RO" sz="2000" dirty="0">
                <a:latin typeface="Times New Roman" panose="02020603050405020304" pitchFamily="18" charset="0"/>
                <a:cs typeface="Times New Roman" panose="02020603050405020304" pitchFamily="18" charset="0"/>
              </a:rPr>
              <a:t>de distrugere </a:t>
            </a:r>
            <a:r>
              <a:rPr lang="ro-RO" sz="2000" dirty="0" smtClean="0">
                <a:latin typeface="Times New Roman" panose="02020603050405020304" pitchFamily="18" charset="0"/>
                <a:cs typeface="Times New Roman" panose="02020603050405020304" pitchFamily="18" charset="0"/>
              </a:rPr>
              <a:t>în masă;</a:t>
            </a:r>
          </a:p>
          <a:p>
            <a:pPr marL="342900" lvl="0" indent="-342900">
              <a:buFont typeface="Wingdings" panose="05000000000000000000" pitchFamily="2" charset="2"/>
              <a:buChar char="ü"/>
            </a:pPr>
            <a:r>
              <a:rPr lang="ro-RO" sz="2000" dirty="0" smtClean="0">
                <a:latin typeface="Times New Roman" panose="02020603050405020304" pitchFamily="18" charset="0"/>
                <a:cs typeface="Times New Roman" panose="02020603050405020304" pitchFamily="18" charset="0"/>
              </a:rPr>
              <a:t>armele nucleare;</a:t>
            </a:r>
          </a:p>
          <a:p>
            <a:pPr marL="342900" lvl="0" indent="-342900">
              <a:buFont typeface="Wingdings" panose="05000000000000000000" pitchFamily="2" charset="2"/>
              <a:buChar char="ü"/>
            </a:pPr>
            <a:r>
              <a:rPr lang="ro-RO" sz="2000" dirty="0" smtClean="0">
                <a:latin typeface="Times New Roman" panose="02020603050405020304" pitchFamily="18" charset="0"/>
                <a:cs typeface="Times New Roman" panose="02020603050405020304" pitchFamily="18" charset="0"/>
              </a:rPr>
              <a:t>terorismul</a:t>
            </a:r>
            <a:r>
              <a:rPr lang="ro-RO"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0"/>
            <a:r>
              <a:rPr lang="ro-RO" sz="2000" b="1" dirty="0">
                <a:latin typeface="Times New Roman" panose="02020603050405020304" pitchFamily="18" charset="0"/>
                <a:cs typeface="Times New Roman" panose="02020603050405020304" pitchFamily="18" charset="0"/>
              </a:rPr>
              <a:t>Dimensiunea </a:t>
            </a:r>
            <a:r>
              <a:rPr lang="ro-RO" sz="2000" b="1" dirty="0" smtClean="0">
                <a:latin typeface="Times New Roman" panose="02020603050405020304" pitchFamily="18" charset="0"/>
                <a:cs typeface="Times New Roman" panose="02020603050405020304" pitchFamily="18" charset="0"/>
              </a:rPr>
              <a:t>politica. </a:t>
            </a:r>
            <a:endParaRPr lang="ro-RO" sz="2000" dirty="0" smtClean="0">
              <a:latin typeface="Times New Roman" panose="02020603050405020304" pitchFamily="18" charset="0"/>
              <a:cs typeface="Times New Roman" panose="02020603050405020304" pitchFamily="18" charset="0"/>
            </a:endParaRPr>
          </a:p>
          <a:p>
            <a:pPr lvl="0"/>
            <a:r>
              <a:rPr lang="ro-RO" sz="2000" dirty="0" smtClean="0">
                <a:latin typeface="Times New Roman" panose="02020603050405020304" pitchFamily="18" charset="0"/>
                <a:cs typeface="Times New Roman" panose="02020603050405020304" pitchFamily="18" charset="0"/>
              </a:rPr>
              <a:t>Dimensiunea politică </a:t>
            </a:r>
            <a:r>
              <a:rPr lang="ro-RO" sz="2000" dirty="0">
                <a:latin typeface="Times New Roman" panose="02020603050405020304" pitchFamily="18" charset="0"/>
                <a:cs typeface="Times New Roman" panose="02020603050405020304" pitchFamily="18" charset="0"/>
              </a:rPr>
              <a:t>poate fi de 2 nivele</a:t>
            </a:r>
            <a:r>
              <a:rPr lang="ro-RO" sz="2000" dirty="0" smtClean="0">
                <a:latin typeface="Times New Roman" panose="02020603050405020304" pitchFamily="18" charset="0"/>
                <a:cs typeface="Times New Roman" panose="02020603050405020304" pitchFamily="18" charset="0"/>
              </a:rPr>
              <a:t>:</a:t>
            </a:r>
          </a:p>
          <a:p>
            <a:pPr marL="342900" lvl="0" indent="-342900">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intern – buna </a:t>
            </a:r>
            <a:r>
              <a:rPr lang="ro-RO" sz="2000" dirty="0">
                <a:latin typeface="Times New Roman" panose="02020603050405020304" pitchFamily="18" charset="0"/>
                <a:cs typeface="Times New Roman" panose="02020603050405020304" pitchFamily="18" charset="0"/>
              </a:rPr>
              <a:t>guvernare </a:t>
            </a:r>
            <a:r>
              <a:rPr lang="ro-RO" sz="2000" dirty="0" smtClean="0">
                <a:latin typeface="Times New Roman" panose="02020603050405020304" pitchFamily="18" charset="0"/>
                <a:cs typeface="Times New Roman" panose="02020603050405020304" pitchFamily="18" charset="0"/>
              </a:rPr>
              <a:t>vis-a-vis proasta guvernare</a:t>
            </a:r>
          </a:p>
          <a:p>
            <a:pPr marL="342900" lvl="0" indent="-342900">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extern – raportat </a:t>
            </a:r>
            <a:r>
              <a:rPr lang="ro-RO" sz="2000" dirty="0">
                <a:latin typeface="Times New Roman" panose="02020603050405020304" pitchFamily="18" charset="0"/>
                <a:cs typeface="Times New Roman" panose="02020603050405020304" pitchFamily="18" charset="0"/>
              </a:rPr>
              <a:t>la </a:t>
            </a:r>
            <a:r>
              <a:rPr lang="ro-RO" sz="2000" dirty="0" smtClean="0">
                <a:latin typeface="Times New Roman" panose="02020603050405020304" pitchFamily="18" charset="0"/>
                <a:cs typeface="Times New Roman" panose="02020603050405020304" pitchFamily="18" charset="0"/>
              </a:rPr>
              <a:t>securitatea internațională, </a:t>
            </a:r>
            <a:r>
              <a:rPr lang="ro-RO" sz="2000" dirty="0">
                <a:latin typeface="Times New Roman" panose="02020603050405020304" pitchFamily="18" charset="0"/>
                <a:cs typeface="Times New Roman" panose="02020603050405020304" pitchFamily="18" charset="0"/>
              </a:rPr>
              <a:t>dreptul </a:t>
            </a:r>
            <a:r>
              <a:rPr lang="ro-RO" sz="2000" dirty="0" smtClean="0">
                <a:latin typeface="Times New Roman" panose="02020603050405020304" pitchFamily="18" charset="0"/>
                <a:cs typeface="Times New Roman" panose="02020603050405020304" pitchFamily="18" charset="0"/>
              </a:rPr>
              <a:t>internațional, </a:t>
            </a:r>
            <a:r>
              <a:rPr lang="ro-RO" sz="2000" dirty="0">
                <a:latin typeface="Times New Roman" panose="02020603050405020304" pitchFamily="18" charset="0"/>
                <a:cs typeface="Times New Roman" panose="02020603050405020304" pitchFamily="18" charset="0"/>
              </a:rPr>
              <a:t>pericole: lovituri de </a:t>
            </a:r>
            <a:r>
              <a:rPr lang="ro-RO" sz="2000" dirty="0" smtClean="0">
                <a:latin typeface="Times New Roman" panose="02020603050405020304" pitchFamily="18" charset="0"/>
                <a:cs typeface="Times New Roman" panose="02020603050405020304" pitchFamily="18" charset="0"/>
              </a:rPr>
              <a:t>stat.</a:t>
            </a:r>
            <a:endParaRPr lang="en-US" sz="2000" dirty="0">
              <a:latin typeface="Times New Roman" panose="02020603050405020304" pitchFamily="18" charset="0"/>
              <a:cs typeface="Times New Roman" panose="02020603050405020304" pitchFamily="18" charset="0"/>
            </a:endParaRPr>
          </a:p>
          <a:p>
            <a:pPr lvl="0"/>
            <a:r>
              <a:rPr lang="ro-RO" sz="2000" b="1" dirty="0">
                <a:latin typeface="Times New Roman" panose="02020603050405020304" pitchFamily="18" charset="0"/>
                <a:cs typeface="Times New Roman" panose="02020603050405020304" pitchFamily="18" charset="0"/>
              </a:rPr>
              <a:t>Dimensiunea </a:t>
            </a:r>
            <a:r>
              <a:rPr lang="ro-RO" sz="2000" b="1" dirty="0" smtClean="0">
                <a:latin typeface="Times New Roman" panose="02020603050405020304" pitchFamily="18" charset="0"/>
                <a:cs typeface="Times New Roman" panose="02020603050405020304" pitchFamily="18" charset="0"/>
              </a:rPr>
              <a:t>economica.</a:t>
            </a:r>
          </a:p>
          <a:p>
            <a:pPr lvl="0"/>
            <a:r>
              <a:rPr lang="ro-RO" sz="2000" dirty="0" smtClean="0">
                <a:latin typeface="Times New Roman" panose="02020603050405020304" pitchFamily="18" charset="0"/>
                <a:cs typeface="Times New Roman" panose="02020603050405020304" pitchFamily="18" charset="0"/>
              </a:rPr>
              <a:t>Pericolele </a:t>
            </a:r>
            <a:r>
              <a:rPr lang="ro-RO" sz="2000" dirty="0">
                <a:latin typeface="Times New Roman" panose="02020603050405020304" pitchFamily="18" charset="0"/>
                <a:cs typeface="Times New Roman" panose="02020603050405020304" pitchFamily="18" charset="0"/>
              </a:rPr>
              <a:t>economice sunt</a:t>
            </a:r>
            <a:r>
              <a:rPr lang="ro-RO" sz="2000" dirty="0" smtClean="0">
                <a:latin typeface="Times New Roman" panose="02020603050405020304" pitchFamily="18" charset="0"/>
                <a:cs typeface="Times New Roman" panose="02020603050405020304" pitchFamily="18" charset="0"/>
              </a:rPr>
              <a:t>:</a:t>
            </a:r>
          </a:p>
          <a:p>
            <a:pPr marL="342900" lvl="0" indent="-342900">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adâncirea diferenței </a:t>
            </a:r>
            <a:r>
              <a:rPr lang="ro-RO" sz="2000" dirty="0">
                <a:latin typeface="Times New Roman" panose="02020603050405020304" pitchFamily="18" charset="0"/>
                <a:cs typeface="Times New Roman" panose="02020603050405020304" pitchFamily="18" charset="0"/>
              </a:rPr>
              <a:t>î</a:t>
            </a:r>
            <a:r>
              <a:rPr lang="ro-RO" sz="2000" dirty="0" smtClean="0">
                <a:latin typeface="Times New Roman" panose="02020603050405020304" pitchFamily="18" charset="0"/>
                <a:cs typeface="Times New Roman" panose="02020603050405020304" pitchFamily="18" charset="0"/>
              </a:rPr>
              <a:t>ntre bogați și săraci;</a:t>
            </a:r>
          </a:p>
          <a:p>
            <a:pPr marL="342900" lvl="0" indent="-342900">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răspândirea sărăciei în </a:t>
            </a:r>
            <a:r>
              <a:rPr lang="ro-RO" sz="2000" dirty="0">
                <a:latin typeface="Times New Roman" panose="02020603050405020304" pitchFamily="18" charset="0"/>
                <a:cs typeface="Times New Roman" panose="02020603050405020304" pitchFamily="18" charset="0"/>
              </a:rPr>
              <a:t>lume</a:t>
            </a:r>
            <a:r>
              <a:rPr lang="ro-RO"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23063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324535"/>
          </a:xfrm>
          <a:prstGeom prst="rect">
            <a:avLst/>
          </a:prstGeom>
        </p:spPr>
        <p:txBody>
          <a:bodyPr wrap="square">
            <a:spAutoFit/>
          </a:bodyPr>
          <a:lstStyle/>
          <a:p>
            <a:pPr lvl="0" algn="just"/>
            <a:r>
              <a:rPr lang="ro-RO" sz="2000" b="1" dirty="0">
                <a:latin typeface="Times New Roman" panose="02020603050405020304" pitchFamily="18" charset="0"/>
                <a:cs typeface="Times New Roman" panose="02020603050405020304" pitchFamily="18" charset="0"/>
              </a:rPr>
              <a:t>Dimensiunea </a:t>
            </a:r>
            <a:r>
              <a:rPr lang="ro-RO" sz="2000" b="1" dirty="0" smtClean="0">
                <a:latin typeface="Times New Roman" panose="02020603050405020304" pitchFamily="18" charset="0"/>
                <a:cs typeface="Times New Roman" panose="02020603050405020304" pitchFamily="18" charset="0"/>
              </a:rPr>
              <a:t>sociala</a:t>
            </a:r>
            <a:r>
              <a:rPr lang="ro-RO" sz="2000" dirty="0" smtClean="0">
                <a:latin typeface="Times New Roman" panose="02020603050405020304" pitchFamily="18" charset="0"/>
                <a:cs typeface="Times New Roman" panose="02020603050405020304" pitchFamily="18" charset="0"/>
              </a:rPr>
              <a:t>. </a:t>
            </a:r>
          </a:p>
          <a:p>
            <a:pPr lvl="0" algn="just"/>
            <a:r>
              <a:rPr lang="ro-RO" sz="2000" dirty="0" smtClean="0">
                <a:latin typeface="Times New Roman" panose="02020603050405020304" pitchFamily="18" charset="0"/>
                <a:cs typeface="Times New Roman" panose="02020603050405020304" pitchFamily="18" charset="0"/>
              </a:rPr>
              <a:t>Amenințări: </a:t>
            </a:r>
          </a:p>
          <a:p>
            <a:pPr marL="342900" lvl="0" indent="-34290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migrația;</a:t>
            </a:r>
          </a:p>
          <a:p>
            <a:pPr marL="342900" lvl="0" indent="-34290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degradarea;</a:t>
            </a:r>
          </a:p>
          <a:p>
            <a:pPr marL="342900" lvl="0" indent="-342900" algn="just">
              <a:buFont typeface="Wingdings" panose="05000000000000000000" pitchFamily="2" charset="2"/>
              <a:buChar char="§"/>
            </a:pPr>
            <a:r>
              <a:rPr lang="ro-RO" sz="2000" dirty="0" smtClean="0">
                <a:latin typeface="Times New Roman" panose="02020603050405020304" pitchFamily="18" charset="0"/>
                <a:cs typeface="Times New Roman" panose="02020603050405020304" pitchFamily="18" charset="0"/>
              </a:rPr>
              <a:t>sărăcia.</a:t>
            </a:r>
          </a:p>
          <a:p>
            <a:pPr lvl="0" algn="just"/>
            <a:r>
              <a:rPr lang="ro-RO" sz="2000" b="1" dirty="0" smtClean="0">
                <a:latin typeface="Times New Roman" panose="02020603050405020304" pitchFamily="18" charset="0"/>
                <a:cs typeface="Times New Roman" panose="02020603050405020304" pitchFamily="18" charset="0"/>
              </a:rPr>
              <a:t>Dimensiunea culturala.</a:t>
            </a:r>
          </a:p>
          <a:p>
            <a:pPr lvl="0" algn="just"/>
            <a:r>
              <a:rPr lang="ro-RO" sz="2000" dirty="0" smtClean="0">
                <a:latin typeface="Times New Roman" panose="02020603050405020304" pitchFamily="18" charset="0"/>
                <a:cs typeface="Times New Roman" panose="02020603050405020304" pitchFamily="18" charset="0"/>
              </a:rPr>
              <a:t>Pericole: </a:t>
            </a:r>
          </a:p>
          <a:p>
            <a:pPr marL="342900" lvl="0" indent="-342900" algn="just">
              <a:buFont typeface="Arial" panose="020B0604020202020204" pitchFamily="34" charset="0"/>
              <a:buChar char="•"/>
            </a:pPr>
            <a:r>
              <a:rPr lang="ro-RO" sz="2000" dirty="0" smtClean="0">
                <a:latin typeface="Times New Roman" panose="02020603050405020304" pitchFamily="18" charset="0"/>
                <a:cs typeface="Times New Roman" panose="02020603050405020304" pitchFamily="18" charset="0"/>
              </a:rPr>
              <a:t>religia;</a:t>
            </a:r>
          </a:p>
          <a:p>
            <a:pPr marL="342900" lvl="0" indent="-342900" algn="just">
              <a:buFont typeface="Arial" panose="020B0604020202020204" pitchFamily="34" charset="0"/>
              <a:buChar char="•"/>
            </a:pPr>
            <a:r>
              <a:rPr lang="ro-RO" sz="2000" dirty="0" smtClean="0">
                <a:latin typeface="Times New Roman" panose="02020603050405020304" pitchFamily="18" charset="0"/>
                <a:cs typeface="Times New Roman" panose="02020603050405020304" pitchFamily="18" charset="0"/>
              </a:rPr>
              <a:t>etnia;</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i</a:t>
            </a:r>
            <a:r>
              <a:rPr lang="ro-RO" sz="2000" dirty="0" smtClean="0">
                <a:latin typeface="Times New Roman" panose="02020603050405020304" pitchFamily="18" charset="0"/>
                <a:cs typeface="Times New Roman" panose="02020603050405020304" pitchFamily="18" charset="0"/>
              </a:rPr>
              <a:t>dentitatea. </a:t>
            </a:r>
          </a:p>
          <a:p>
            <a:pPr lvl="0" algn="just"/>
            <a:r>
              <a:rPr lang="ro-RO" sz="2000" b="1" dirty="0" smtClean="0">
                <a:latin typeface="Times New Roman" panose="02020603050405020304" pitchFamily="18" charset="0"/>
                <a:cs typeface="Times New Roman" panose="02020603050405020304" pitchFamily="18" charset="0"/>
              </a:rPr>
              <a:t>Dimensiunea ecologica.</a:t>
            </a:r>
          </a:p>
          <a:p>
            <a:pPr lvl="0" algn="just"/>
            <a:r>
              <a:rPr lang="ro-RO" sz="2000" dirty="0" smtClean="0">
                <a:latin typeface="Times New Roman" panose="02020603050405020304" pitchFamily="18" charset="0"/>
                <a:cs typeface="Times New Roman" panose="02020603050405020304" pitchFamily="18" charset="0"/>
              </a:rPr>
              <a:t>Pericolele </a:t>
            </a:r>
            <a:r>
              <a:rPr lang="ro-RO" sz="2000" dirty="0">
                <a:latin typeface="Times New Roman" panose="02020603050405020304" pitchFamily="18" charset="0"/>
                <a:cs typeface="Times New Roman" panose="02020603050405020304" pitchFamily="18" charset="0"/>
              </a:rPr>
              <a:t>ecologice sunt</a:t>
            </a:r>
            <a:r>
              <a:rPr lang="ro-RO" sz="2000" dirty="0" smtClean="0">
                <a:latin typeface="Times New Roman" panose="02020603050405020304" pitchFamily="18" charset="0"/>
                <a:cs typeface="Times New Roman" panose="02020603050405020304" pitchFamily="18" charset="0"/>
              </a:rPr>
              <a:t>:</a:t>
            </a:r>
          </a:p>
          <a:p>
            <a:pPr marL="342900" lvl="0" indent="-342900" algn="just">
              <a:buFont typeface="Arial" panose="020B0604020202020204" pitchFamily="34" charset="0"/>
              <a:buChar char="•"/>
            </a:pPr>
            <a:r>
              <a:rPr lang="ro-RO" sz="2000" dirty="0">
                <a:latin typeface="Times New Roman" panose="02020603050405020304" pitchFamily="18" charset="0"/>
                <a:cs typeface="Times New Roman" panose="02020603050405020304" pitchFamily="18" charset="0"/>
              </a:rPr>
              <a:t>p</a:t>
            </a:r>
            <a:r>
              <a:rPr lang="ro-RO" sz="2000" dirty="0" smtClean="0">
                <a:latin typeface="Times New Roman" panose="02020603050405020304" pitchFamily="18" charset="0"/>
                <a:cs typeface="Times New Roman" panose="02020603050405020304" pitchFamily="18" charset="0"/>
              </a:rPr>
              <a:t>oluarea;</a:t>
            </a:r>
          </a:p>
          <a:p>
            <a:pPr marL="342900" lvl="0" indent="-342900" algn="just">
              <a:buFont typeface="Arial" panose="020B0604020202020204" pitchFamily="34" charset="0"/>
              <a:buChar char="•"/>
            </a:pPr>
            <a:r>
              <a:rPr lang="ro-RO" sz="2000" dirty="0" smtClean="0">
                <a:latin typeface="Times New Roman" panose="02020603050405020304" pitchFamily="18" charset="0"/>
                <a:cs typeface="Times New Roman" panose="02020603050405020304" pitchFamily="18" charset="0"/>
              </a:rPr>
              <a:t>încălzirea climei;</a:t>
            </a:r>
          </a:p>
          <a:p>
            <a:pPr marL="342900" lvl="0" indent="-342900" algn="just">
              <a:buFont typeface="Arial" panose="020B0604020202020204" pitchFamily="34" charset="0"/>
              <a:buChar char="•"/>
            </a:pPr>
            <a:r>
              <a:rPr lang="ro-RO" sz="2000" dirty="0" smtClean="0">
                <a:latin typeface="Times New Roman" panose="02020603050405020304" pitchFamily="18" charset="0"/>
                <a:cs typeface="Times New Roman" panose="02020603050405020304" pitchFamily="18" charset="0"/>
              </a:rPr>
              <a:t>epuizarea </a:t>
            </a:r>
            <a:r>
              <a:rPr lang="ro-RO" sz="2000" dirty="0">
                <a:latin typeface="Times New Roman" panose="02020603050405020304" pitchFamily="18" charset="0"/>
                <a:cs typeface="Times New Roman" panose="02020603050405020304" pitchFamily="18" charset="0"/>
              </a:rPr>
              <a:t>resurselor </a:t>
            </a:r>
            <a:r>
              <a:rPr lang="ro-RO" sz="2000" dirty="0" smtClean="0">
                <a:latin typeface="Times New Roman" panose="02020603050405020304" pitchFamily="18" charset="0"/>
                <a:cs typeface="Times New Roman" panose="02020603050405020304" pitchFamily="18" charset="0"/>
              </a:rPr>
              <a:t>naturale;</a:t>
            </a:r>
          </a:p>
          <a:p>
            <a:pPr marL="342900" lvl="0" indent="-342900" algn="just">
              <a:buFont typeface="Arial" panose="020B0604020202020204" pitchFamily="34" charset="0"/>
              <a:buChar char="•"/>
            </a:pPr>
            <a:r>
              <a:rPr lang="ro-RO" sz="2000" dirty="0" smtClean="0">
                <a:latin typeface="Times New Roman" panose="02020603050405020304" pitchFamily="18" charset="0"/>
                <a:cs typeface="Times New Roman" panose="02020603050405020304" pitchFamily="18" charset="0"/>
              </a:rPr>
              <a:t>defrișarea.</a:t>
            </a:r>
          </a:p>
          <a:p>
            <a:r>
              <a:rPr lang="ro-RO" sz="2000" dirty="0"/>
              <a:t> </a:t>
            </a:r>
            <a:endParaRPr lang="en-US" sz="2000" dirty="0"/>
          </a:p>
        </p:txBody>
      </p:sp>
    </p:spTree>
    <p:extLst>
      <p:ext uri="{BB962C8B-B14F-4D97-AF65-F5344CB8AC3E}">
        <p14:creationId xmlns:p14="http://schemas.microsoft.com/office/powerpoint/2010/main" val="13229353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153400" cy="4401205"/>
          </a:xfrm>
          <a:prstGeom prst="rect">
            <a:avLst/>
          </a:prstGeom>
        </p:spPr>
        <p:txBody>
          <a:bodyPr wrap="square">
            <a:spAutoFit/>
          </a:bodyPr>
          <a:lstStyle/>
          <a:p>
            <a:pPr algn="ctr"/>
            <a:r>
              <a:rPr lang="ro-RO" sz="2000" b="1" dirty="0" smtClean="0">
                <a:latin typeface="Times New Roman" panose="02020603050405020304" pitchFamily="18" charset="0"/>
                <a:cs typeface="Times New Roman" panose="02020603050405020304" pitchFamily="18" charset="0"/>
              </a:rPr>
              <a:t>C</a:t>
            </a:r>
            <a:r>
              <a:rPr lang="en-US" sz="2000" b="1" dirty="0" err="1" smtClean="0">
                <a:latin typeface="Times New Roman" panose="02020603050405020304" pitchFamily="18" charset="0"/>
                <a:cs typeface="Times New Roman" panose="02020603050405020304" pitchFamily="18" charset="0"/>
              </a:rPr>
              <a:t>oncluzie</a:t>
            </a:r>
            <a:r>
              <a:rPr lang="en-US" sz="2000" b="1" dirty="0" smtClean="0">
                <a:latin typeface="Times New Roman" panose="02020603050405020304" pitchFamily="18" charset="0"/>
                <a:cs typeface="Times New Roman" panose="02020603050405020304" pitchFamily="18" charset="0"/>
              </a:rPr>
              <a:t> </a:t>
            </a:r>
            <a:endParaRPr lang="ro-RO" sz="2000" b="1" dirty="0" smtClean="0">
              <a:latin typeface="Times New Roman" panose="02020603050405020304" pitchFamily="18" charset="0"/>
              <a:cs typeface="Times New Roman" panose="02020603050405020304" pitchFamily="18" charset="0"/>
            </a:endParaRPr>
          </a:p>
          <a:p>
            <a:pPr algn="ctr"/>
            <a:endParaRPr lang="ro-RO" sz="2000" b="1" dirty="0">
              <a:latin typeface="Times New Roman" panose="02020603050405020304" pitchFamily="18" charset="0"/>
              <a:cs typeface="Times New Roman" panose="02020603050405020304" pitchFamily="18" charset="0"/>
            </a:endParaRPr>
          </a:p>
          <a:p>
            <a:pPr algn="just"/>
            <a:r>
              <a:rPr lang="ro-RO" sz="2000" dirty="0" smtClean="0">
                <a:latin typeface="Times New Roman" panose="02020603050405020304" pitchFamily="18" charset="0"/>
                <a:cs typeface="Times New Roman" panose="02020603050405020304" pitchFamily="18" charset="0"/>
              </a:rPr>
              <a:t>	S</a:t>
            </a:r>
            <a:r>
              <a:rPr lang="en-US" sz="2000" dirty="0" err="1" smtClean="0">
                <a:latin typeface="Times New Roman" panose="02020603050405020304" pitchFamily="18" charset="0"/>
                <a:cs typeface="Times New Roman" panose="02020603050405020304" pitchFamily="18" charset="0"/>
              </a:rPr>
              <a:t>ecuritatea</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 </a:t>
            </a:r>
            <a:r>
              <a:rPr lang="en-US" sz="2000" dirty="0" err="1">
                <a:latin typeface="Times New Roman" panose="02020603050405020304" pitchFamily="18" charset="0"/>
                <a:cs typeface="Times New Roman" panose="02020603050405020304" pitchFamily="18" charset="0"/>
              </a:rPr>
              <a:t>adresată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tuturor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nivelurilor</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organizare</a:t>
            </a:r>
            <a:r>
              <a:rPr lang="en-US" sz="2000" dirty="0">
                <a:latin typeface="Times New Roman" panose="02020603050405020304" pitchFamily="18" charset="0"/>
                <a:cs typeface="Times New Roman" panose="02020603050405020304" pitchFamily="18" charset="0"/>
              </a:rPr>
              <a:t> a societăţii, de la </a:t>
            </a:r>
            <a:r>
              <a:rPr lang="en-US" sz="2000" dirty="0" err="1">
                <a:latin typeface="Times New Roman" panose="02020603050405020304" pitchFamily="18" charset="0"/>
                <a:cs typeface="Times New Roman" panose="02020603050405020304" pitchFamily="18" charset="0"/>
              </a:rPr>
              <a:t>sistemul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internațional</a:t>
            </a:r>
            <a:r>
              <a:rPr lang="en-US" sz="2000" dirty="0">
                <a:latin typeface="Times New Roman" panose="02020603050405020304" pitchFamily="18" charset="0"/>
                <a:cs typeface="Times New Roman" panose="02020603050405020304" pitchFamily="18" charset="0"/>
              </a:rPr>
              <a:t>, stat, </a:t>
            </a:r>
            <a:r>
              <a:rPr lang="en-US" sz="2000" dirty="0" err="1">
                <a:latin typeface="Times New Roman" panose="02020603050405020304" pitchFamily="18" charset="0"/>
                <a:cs typeface="Times New Roman" panose="02020603050405020304" pitchFamily="18" charset="0"/>
              </a:rPr>
              <a:t>societate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și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individ</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asemenea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pentru</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înțelege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mai</a:t>
            </a:r>
            <a:r>
              <a:rPr lang="en-US" sz="2000" dirty="0">
                <a:latin typeface="Times New Roman" panose="02020603050405020304" pitchFamily="18" charset="0"/>
                <a:cs typeface="Times New Roman" panose="02020603050405020304" pitchFamily="18" charset="0"/>
              </a:rPr>
              <a:t> bine </a:t>
            </a:r>
            <a:r>
              <a:rPr lang="en-US" sz="2000" dirty="0" err="1">
                <a:latin typeface="Times New Roman" panose="02020603050405020304" pitchFamily="18" charset="0"/>
                <a:cs typeface="Times New Roman" panose="02020603050405020304" pitchFamily="18" charset="0"/>
              </a:rPr>
              <a:t>conceptul</a:t>
            </a:r>
            <a:r>
              <a:rPr lang="en-US" sz="2000" dirty="0">
                <a:latin typeface="Times New Roman" panose="02020603050405020304" pitchFamily="18" charset="0"/>
                <a:cs typeface="Times New Roman" panose="02020603050405020304" pitchFamily="18" charset="0"/>
              </a:rPr>
              <a:t> multidimensional al </a:t>
            </a:r>
            <a:r>
              <a:rPr lang="en-US" sz="2000" dirty="0" err="1">
                <a:latin typeface="Times New Roman" panose="02020603050405020304" pitchFamily="18" charset="0"/>
                <a:cs typeface="Times New Roman" panose="02020603050405020304" pitchFamily="18" charset="0"/>
              </a:rPr>
              <a:t>securității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acest</a:t>
            </a:r>
            <a:r>
              <a:rPr lang="en-US" sz="2000" dirty="0">
                <a:latin typeface="Times New Roman" panose="02020603050405020304" pitchFamily="18" charset="0"/>
                <a:cs typeface="Times New Roman" panose="02020603050405020304" pitchFamily="18" charset="0"/>
              </a:rPr>
              <a:t> concept </a:t>
            </a:r>
            <a:r>
              <a:rPr lang="en-US" sz="2000" dirty="0" err="1">
                <a:latin typeface="Times New Roman" panose="02020603050405020304" pitchFamily="18" charset="0"/>
                <a:cs typeface="Times New Roman" panose="02020603050405020304" pitchFamily="18" charset="0"/>
              </a:rPr>
              <a:t>trebuie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studiat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exhaustiv</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Cercetarea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istoriografică</a:t>
            </a:r>
            <a:r>
              <a:rPr lang="en-US" sz="2000" dirty="0">
                <a:latin typeface="Times New Roman" panose="02020603050405020304" pitchFamily="18" charset="0"/>
                <a:cs typeface="Times New Roman" panose="02020603050405020304" pitchFamily="18" charset="0"/>
              </a:rPr>
              <a:t> ne-a </a:t>
            </a:r>
            <a:r>
              <a:rPr lang="en-US" sz="2000" dirty="0" err="1">
                <a:latin typeface="Times New Roman" panose="02020603050405020304" pitchFamily="18" charset="0"/>
                <a:cs typeface="Times New Roman" panose="02020603050405020304" pitchFamily="18" charset="0"/>
              </a:rPr>
              <a:t>permis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să</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evidențiem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existența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cadru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epistemologic</a:t>
            </a:r>
            <a:r>
              <a:rPr lang="en-US" sz="2000" dirty="0">
                <a:latin typeface="Times New Roman" panose="02020603050405020304" pitchFamily="18" charset="0"/>
                <a:cs typeface="Times New Roman" panose="02020603050405020304" pitchFamily="18" charset="0"/>
              </a:rPr>
              <a:t> consistent al </a:t>
            </a:r>
            <a:r>
              <a:rPr lang="en-US" sz="2000" dirty="0" err="1">
                <a:latin typeface="Times New Roman" panose="02020603050405020304" pitchFamily="18" charset="0"/>
                <a:cs typeface="Times New Roman" panose="02020603050405020304" pitchFamily="18" charset="0"/>
              </a:rPr>
              <a:t>istoriografiei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domeniului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cercetat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transformarea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diferitor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procese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schimbărilor</a:t>
            </a:r>
            <a:r>
              <a:rPr lang="en-US" sz="2000" dirty="0">
                <a:latin typeface="Times New Roman" panose="02020603050405020304" pitchFamily="18" charset="0"/>
                <a:cs typeface="Times New Roman" panose="02020603050405020304" pitchFamily="18" charset="0"/>
              </a:rPr>
              <a:t> care au </a:t>
            </a:r>
            <a:r>
              <a:rPr lang="en-US" sz="2000" dirty="0" err="1">
                <a:latin typeface="Times New Roman" panose="02020603050405020304" pitchFamily="18" charset="0"/>
                <a:cs typeface="Times New Roman" panose="02020603050405020304" pitchFamily="18" charset="0"/>
              </a:rPr>
              <a:t>avut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loc</a:t>
            </a:r>
            <a:r>
              <a:rPr lang="en-US" sz="2000" dirty="0">
                <a:latin typeface="Times New Roman" panose="02020603050405020304" pitchFamily="18" charset="0"/>
                <a:cs typeface="Times New Roman" panose="02020603050405020304" pitchFamily="18" charset="0"/>
              </a:rPr>
              <a:t> în a </a:t>
            </a:r>
            <a:r>
              <a:rPr lang="en-US" sz="2000" dirty="0" err="1">
                <a:latin typeface="Times New Roman" panose="02020603050405020304" pitchFamily="18" charset="0"/>
                <a:cs typeface="Times New Roman" panose="02020603050405020304" pitchFamily="18" charset="0"/>
              </a:rPr>
              <a:t>doua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jumătate</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secolului</a:t>
            </a:r>
            <a:r>
              <a:rPr lang="en-US" sz="2000" dirty="0">
                <a:latin typeface="Times New Roman" panose="02020603050405020304" pitchFamily="18" charset="0"/>
                <a:cs typeface="Times New Roman" panose="02020603050405020304" pitchFamily="18" charset="0"/>
              </a:rPr>
              <a:t> XX </a:t>
            </a:r>
            <a:r>
              <a:rPr lang="en-US" sz="2000" dirty="0" err="1">
                <a:latin typeface="Times New Roman" panose="02020603050405020304" pitchFamily="18" charset="0"/>
                <a:cs typeface="Times New Roman" panose="02020603050405020304" pitchFamily="18" charset="0"/>
              </a:rPr>
              <a:t>pănă</a:t>
            </a:r>
            <a:r>
              <a:rPr lang="en-US" sz="2000" dirty="0">
                <a:latin typeface="Times New Roman" panose="02020603050405020304" pitchFamily="18" charset="0"/>
                <a:cs typeface="Times New Roman" panose="02020603050405020304" pitchFamily="18" charset="0"/>
              </a:rPr>
              <a:t> la </a:t>
            </a:r>
            <a:r>
              <a:rPr lang="en-US" sz="2000" dirty="0" err="1">
                <a:latin typeface="Times New Roman" panose="02020603050405020304" pitchFamily="18" charset="0"/>
                <a:cs typeface="Times New Roman" panose="02020603050405020304" pitchFamily="18" charset="0"/>
              </a:rPr>
              <a:t>momentul</a:t>
            </a:r>
            <a:r>
              <a:rPr lang="en-US" sz="2000" dirty="0">
                <a:latin typeface="Times New Roman" panose="02020603050405020304" pitchFamily="18" charset="0"/>
                <a:cs typeface="Times New Roman" panose="02020603050405020304" pitchFamily="18" charset="0"/>
              </a:rPr>
              <a:t> actual. </a:t>
            </a:r>
            <a:r>
              <a:rPr lang="en-US" sz="2000" dirty="0" err="1">
                <a:latin typeface="Times New Roman" panose="02020603050405020304" pitchFamily="18" charset="0"/>
                <a:cs typeface="Times New Roman" panose="02020603050405020304" pitchFamily="18" charset="0"/>
              </a:rPr>
              <a:t>Teoriile</a:t>
            </a:r>
            <a:r>
              <a:rPr lang="en-US" sz="2000" dirty="0">
                <a:latin typeface="Times New Roman" panose="02020603050405020304" pitchFamily="18" charset="0"/>
                <a:cs typeface="Times New Roman" panose="02020603050405020304" pitchFamily="18" charset="0"/>
              </a:rPr>
              <a:t> </a:t>
            </a:r>
            <a:r>
              <a:rPr lang="ro-RO" sz="2000" dirty="0">
                <a:latin typeface="Times New Roman" panose="02020603050405020304" pitchFamily="18" charset="0"/>
                <a:cs typeface="Times New Roman" panose="02020603050405020304" pitchFamily="18" charset="0"/>
              </a:rPr>
              <a:t>realismului și neorealismului, neoliberalismului și </a:t>
            </a:r>
            <a:r>
              <a:rPr lang="ro-RO" sz="2000" dirty="0" err="1">
                <a:latin typeface="Times New Roman" panose="02020603050405020304" pitchFamily="18" charset="0"/>
                <a:cs typeface="Times New Roman" panose="02020603050405020304" pitchFamily="18" charset="0"/>
              </a:rPr>
              <a:t>neoconstructivismului</a:t>
            </a:r>
            <a:r>
              <a:rPr lang="ro-RO" sz="2000" dirty="0">
                <a:latin typeface="Times New Roman" panose="02020603050405020304" pitchFamily="18" charset="0"/>
                <a:cs typeface="Times New Roman" panose="02020603050405020304" pitchFamily="18" charset="0"/>
              </a:rPr>
              <a:t> abordează problema securității internaţionale care reflectă paradigmele principale ale teoriei relațiilor internaţionale. Problema securității internaționale a devenit de primă necesitate și importanță în contextul diversificării amenințărilor și pericolelor din mediul internațional de securitate.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57467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33400"/>
            <a:ext cx="8153400" cy="4862870"/>
          </a:xfrm>
          <a:prstGeom prst="rect">
            <a:avLst/>
          </a:prstGeom>
        </p:spPr>
        <p:txBody>
          <a:bodyPr wrap="square">
            <a:spAutoFit/>
          </a:bodyPr>
          <a:lstStyle/>
          <a:p>
            <a:pPr algn="ctr"/>
            <a:r>
              <a:rPr lang="ro-RO" sz="2000" b="1" dirty="0" smtClean="0">
                <a:latin typeface="Times New Roman" panose="02020603050405020304" pitchFamily="18" charset="0"/>
                <a:cs typeface="Times New Roman" panose="02020603050405020304" pitchFamily="18" charset="0"/>
              </a:rPr>
              <a:t>C</a:t>
            </a:r>
            <a:r>
              <a:rPr lang="en-US" sz="2000" b="1" dirty="0" err="1" smtClean="0">
                <a:latin typeface="Times New Roman" panose="02020603050405020304" pitchFamily="18" charset="0"/>
                <a:cs typeface="Times New Roman" panose="02020603050405020304" pitchFamily="18" charset="0"/>
              </a:rPr>
              <a:t>oncluzie</a:t>
            </a:r>
            <a:r>
              <a:rPr lang="en-US" sz="2000" b="1" dirty="0" smtClean="0">
                <a:latin typeface="Times New Roman" panose="02020603050405020304" pitchFamily="18" charset="0"/>
                <a:cs typeface="Times New Roman" panose="02020603050405020304" pitchFamily="18" charset="0"/>
              </a:rPr>
              <a:t> </a:t>
            </a:r>
            <a:endParaRPr lang="ro-RO" sz="2000" b="1" dirty="0" smtClean="0">
              <a:latin typeface="Times New Roman" panose="02020603050405020304" pitchFamily="18" charset="0"/>
              <a:cs typeface="Times New Roman" panose="02020603050405020304" pitchFamily="18" charset="0"/>
            </a:endParaRPr>
          </a:p>
          <a:p>
            <a:pPr algn="ctr"/>
            <a:endParaRPr lang="ro-RO" sz="2000" b="1" dirty="0">
              <a:latin typeface="Times New Roman" panose="02020603050405020304" pitchFamily="18" charset="0"/>
              <a:cs typeface="Times New Roman" panose="02020603050405020304" pitchFamily="18" charset="0"/>
            </a:endParaRPr>
          </a:p>
          <a:p>
            <a:pPr algn="just">
              <a:lnSpc>
                <a:spcPct val="150000"/>
              </a:lnSpc>
            </a:pPr>
            <a:r>
              <a:rPr lang="ro-RO"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În </a:t>
            </a:r>
            <a:r>
              <a:rPr lang="en-US" sz="2000" dirty="0" err="1">
                <a:latin typeface="Times New Roman" panose="02020603050405020304" pitchFamily="18" charset="0"/>
                <a:cs typeface="Times New Roman" panose="02020603050405020304" pitchFamily="18" charset="0"/>
              </a:rPr>
              <a:t>ceea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priveş</a:t>
            </a:r>
            <a:r>
              <a:rPr lang="pt-PT" sz="2000" dirty="0">
                <a:latin typeface="Times New Roman" panose="02020603050405020304" pitchFamily="18" charset="0"/>
                <a:cs typeface="Times New Roman" panose="02020603050405020304" pitchFamily="18" charset="0"/>
              </a:rPr>
              <a:t>te teoria rela</a:t>
            </a:r>
            <a:r>
              <a:rPr lang="en-US" sz="2000" dirty="0" err="1">
                <a:latin typeface="Times New Roman" panose="02020603050405020304" pitchFamily="18" charset="0"/>
                <a:cs typeface="Times New Roman" panose="02020603050405020304" pitchFamily="18" charset="0"/>
              </a:rPr>
              <a:t>ţiilor</a:t>
            </a:r>
            <a:r>
              <a:rPr lang="en-US" sz="2000" dirty="0">
                <a:latin typeface="Times New Roman" panose="02020603050405020304" pitchFamily="18" charset="0"/>
                <a:cs typeface="Times New Roman" panose="02020603050405020304" pitchFamily="18" charset="0"/>
              </a:rPr>
              <a:t> internaţionale, </a:t>
            </a:r>
            <a:r>
              <a:rPr lang="en-US" sz="2000" dirty="0" err="1">
                <a:latin typeface="Times New Roman" panose="02020603050405020304" pitchFamily="18" charset="0"/>
                <a:cs typeface="Times New Roman" panose="02020603050405020304" pitchFamily="18" charset="0"/>
              </a:rPr>
              <a:t>subliniem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apariţia</a:t>
            </a:r>
            <a:r>
              <a:rPr lang="en-US" sz="2000" dirty="0">
                <a:latin typeface="Times New Roman" panose="02020603050405020304" pitchFamily="18" charset="0"/>
                <a:cs typeface="Times New Roman" panose="02020603050405020304" pitchFamily="18" charset="0"/>
              </a:rPr>
              <a:t> a tot </a:t>
            </a:r>
            <a:r>
              <a:rPr lang="en-US" sz="2000" dirty="0" err="1">
                <a:latin typeface="Times New Roman" panose="02020603050405020304" pitchFamily="18" charset="0"/>
                <a:cs typeface="Times New Roman" panose="02020603050405020304" pitchFamily="18" charset="0"/>
              </a:rPr>
              <a:t>mai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multe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abordări</a:t>
            </a:r>
            <a:r>
              <a:rPr lang="en-US" sz="2000" dirty="0">
                <a:latin typeface="Times New Roman" panose="02020603050405020304" pitchFamily="18" charset="0"/>
                <a:cs typeface="Times New Roman" panose="02020603050405020304" pitchFamily="18" charset="0"/>
              </a:rPr>
              <a:t> care nu au </a:t>
            </a:r>
            <a:r>
              <a:rPr lang="en-US" sz="2000" dirty="0" err="1">
                <a:latin typeface="Times New Roman" panose="02020603050405020304" pitchFamily="18" charset="0"/>
                <a:cs typeface="Times New Roman" panose="02020603050405020304" pitchFamily="18" charset="0"/>
              </a:rPr>
              <a:t>drept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scop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rezolvarea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problemelor</a:t>
            </a:r>
            <a:r>
              <a:rPr lang="en-US" sz="2000" dirty="0">
                <a:latin typeface="Times New Roman" panose="02020603050405020304" pitchFamily="18" charset="0"/>
                <a:cs typeface="Times New Roman" panose="02020603050405020304" pitchFamily="18" charset="0"/>
              </a:rPr>
              <a:t>, ci înţelegerea </a:t>
            </a:r>
            <a:r>
              <a:rPr lang="en-US" sz="2000" dirty="0" err="1">
                <a:latin typeface="Times New Roman" panose="02020603050405020304" pitchFamily="18" charset="0"/>
                <a:cs typeface="Times New Roman" panose="02020603050405020304" pitchFamily="18" charset="0"/>
              </a:rPr>
              <a:t>problemelor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analiza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modului</a:t>
            </a:r>
            <a:r>
              <a:rPr lang="en-US" sz="2000" dirty="0">
                <a:latin typeface="Times New Roman" panose="02020603050405020304" pitchFamily="18" charset="0"/>
                <a:cs typeface="Times New Roman" panose="02020603050405020304" pitchFamily="18" charset="0"/>
              </a:rPr>
              <a:t> în care </a:t>
            </a:r>
            <a:r>
              <a:rPr lang="en-US" sz="2000" dirty="0" err="1">
                <a:latin typeface="Times New Roman" panose="02020603050405020304" pitchFamily="18" charset="0"/>
                <a:cs typeface="Times New Roman" panose="02020603050405020304" pitchFamily="18" charset="0"/>
              </a:rPr>
              <a:t>acestea</a:t>
            </a:r>
            <a:r>
              <a:rPr lang="en-US" sz="2000" dirty="0">
                <a:latin typeface="Times New Roman" panose="02020603050405020304" pitchFamily="18" charset="0"/>
                <a:cs typeface="Times New Roman" panose="02020603050405020304" pitchFamily="18" charset="0"/>
              </a:rPr>
              <a:t> au </a:t>
            </a:r>
            <a:r>
              <a:rPr lang="en-US" sz="2000" dirty="0" err="1">
                <a:latin typeface="Times New Roman" panose="02020603050405020304" pitchFamily="18" charset="0"/>
                <a:cs typeface="Times New Roman" panose="02020603050405020304" pitchFamily="18" charset="0"/>
              </a:rPr>
              <a:t>apărut</a:t>
            </a:r>
            <a:r>
              <a:rPr lang="en-US" sz="2000" dirty="0">
                <a:latin typeface="Times New Roman" panose="02020603050405020304" pitchFamily="18" charset="0"/>
                <a:cs typeface="Times New Roman" panose="02020603050405020304" pitchFamily="18" charset="0"/>
              </a:rPr>
              <a:t> şi care pun </a:t>
            </a:r>
            <a:r>
              <a:rPr lang="en-US" sz="2000" dirty="0" err="1">
                <a:latin typeface="Times New Roman" panose="02020603050405020304" pitchFamily="18" charset="0"/>
                <a:cs typeface="Times New Roman" panose="02020603050405020304" pitchFamily="18" charset="0"/>
              </a:rPr>
              <a:t>accentul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rolul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cunoaşterii</a:t>
            </a:r>
            <a:r>
              <a:rPr lang="en-US" sz="2000" dirty="0">
                <a:latin typeface="Times New Roman" panose="02020603050405020304" pitchFamily="18" charset="0"/>
                <a:cs typeface="Times New Roman" panose="02020603050405020304" pitchFamily="18" charset="0"/>
              </a:rPr>
              <a:t> ş</a:t>
            </a:r>
            <a:r>
              <a:rPr lang="it-IT" sz="2000" dirty="0">
                <a:latin typeface="Times New Roman" panose="02020603050405020304" pitchFamily="18" charset="0"/>
                <a:cs typeface="Times New Roman" panose="02020603050405020304" pitchFamily="18" charset="0"/>
              </a:rPr>
              <a:t>i al </a:t>
            </a:r>
            <a:r>
              <a:rPr lang="en-US" sz="2000" dirty="0" err="1">
                <a:latin typeface="Times New Roman" panose="02020603050405020304" pitchFamily="18" charset="0"/>
                <a:cs typeface="Times New Roman" panose="02020603050405020304" pitchFamily="18" charset="0"/>
              </a:rPr>
              <a:t>înţelegerii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comune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privind</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securitatea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Securitatea</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devenit</a:t>
            </a:r>
            <a:r>
              <a:rPr lang="en-US" sz="2000" dirty="0">
                <a:latin typeface="Times New Roman" panose="02020603050405020304" pitchFamily="18" charset="0"/>
                <a:cs typeface="Times New Roman" panose="02020603050405020304" pitchFamily="18" charset="0"/>
              </a:rPr>
              <a:t> în </a:t>
            </a:r>
            <a:r>
              <a:rPr lang="en-US" sz="2000" dirty="0" err="1">
                <a:latin typeface="Times New Roman" panose="02020603050405020304" pitchFamily="18" charset="0"/>
                <a:cs typeface="Times New Roman" panose="02020603050405020304" pitchFamily="18" charset="0"/>
              </a:rPr>
              <a:t>contemporaneitate</a:t>
            </a:r>
            <a:r>
              <a:rPr lang="en-US" sz="2000" dirty="0">
                <a:latin typeface="Times New Roman" panose="02020603050405020304" pitchFamily="18" charset="0"/>
                <a:cs typeface="Times New Roman" panose="02020603050405020304" pitchFamily="18" charset="0"/>
              </a:rPr>
              <a:t> un concept tot </a:t>
            </a:r>
            <a:r>
              <a:rPr lang="en-US" sz="2000" dirty="0" err="1">
                <a:latin typeface="Times New Roman" panose="02020603050405020304" pitchFamily="18" charset="0"/>
                <a:cs typeface="Times New Roman" panose="02020603050405020304" pitchFamily="18" charset="0"/>
              </a:rPr>
              <a:t>mai</a:t>
            </a:r>
            <a:r>
              <a:rPr lang="en-US" sz="2000" dirty="0">
                <a:latin typeface="Times New Roman" panose="02020603050405020304" pitchFamily="18" charset="0"/>
                <a:cs typeface="Times New Roman" panose="02020603050405020304" pitchFamily="18" charset="0"/>
              </a:rPr>
              <a:t> complex, </a:t>
            </a:r>
            <a:r>
              <a:rPr lang="en-US" sz="2000" dirty="0" err="1">
                <a:latin typeface="Times New Roman" panose="02020603050405020304" pitchFamily="18" charset="0"/>
                <a:cs typeface="Times New Roman" panose="02020603050405020304" pitchFamily="18" charset="0"/>
              </a:rPr>
              <a:t>însă</a:t>
            </a:r>
            <a:r>
              <a:rPr lang="en-US" sz="2000" dirty="0">
                <a:latin typeface="Times New Roman" panose="02020603050405020304" pitchFamily="18" charset="0"/>
                <a:cs typeface="Times New Roman" panose="02020603050405020304" pitchFamily="18" charset="0"/>
              </a:rPr>
              <a:t> cu </a:t>
            </a:r>
            <a:r>
              <a:rPr lang="en-US" sz="2000" dirty="0" err="1">
                <a:latin typeface="Times New Roman" panose="02020603050405020304" pitchFamily="18" charset="0"/>
                <a:cs typeface="Times New Roman" panose="02020603050405020304" pitchFamily="18" charset="0"/>
              </a:rPr>
              <a:t>siguranţă</a:t>
            </a:r>
            <a:r>
              <a:rPr lang="en-US" sz="2000"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evolu</a:t>
            </a:r>
            <a:r>
              <a:rPr lang="en-US" sz="2000" dirty="0" err="1">
                <a:latin typeface="Times New Roman" panose="02020603050405020304" pitchFamily="18" charset="0"/>
                <a:cs typeface="Times New Roman" panose="02020603050405020304" pitchFamily="18" charset="0"/>
              </a:rPr>
              <a:t>ţia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acestui</a:t>
            </a:r>
            <a:r>
              <a:rPr lang="en-US" sz="2000" dirty="0">
                <a:latin typeface="Times New Roman" panose="02020603050405020304" pitchFamily="18" charset="0"/>
                <a:cs typeface="Times New Roman" panose="02020603050405020304" pitchFamily="18" charset="0"/>
              </a:rPr>
              <a:t> concept nu se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aici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depinzând</a:t>
            </a:r>
            <a:r>
              <a:rPr lang="en-US" sz="2000" dirty="0">
                <a:latin typeface="Times New Roman" panose="02020603050405020304" pitchFamily="18" charset="0"/>
                <a:cs typeface="Times New Roman" panose="02020603050405020304" pitchFamily="18" charset="0"/>
              </a:rPr>
              <a:t> nu </a:t>
            </a:r>
            <a:r>
              <a:rPr lang="en-US" sz="2000" dirty="0" err="1">
                <a:latin typeface="Times New Roman" panose="02020603050405020304" pitchFamily="18" charset="0"/>
                <a:cs typeface="Times New Roman" panose="02020603050405020304" pitchFamily="18" charset="0"/>
              </a:rPr>
              <a:t>doar</a:t>
            </a:r>
            <a:r>
              <a:rPr lang="en-US" sz="2000" dirty="0">
                <a:latin typeface="Times New Roman" panose="02020603050405020304" pitchFamily="18" charset="0"/>
                <a:cs typeface="Times New Roman" panose="02020603050405020304" pitchFamily="18" charset="0"/>
              </a:rPr>
              <a:t> de </a:t>
            </a:r>
            <a:r>
              <a:rPr lang="en-US" sz="2000" dirty="0" err="1">
                <a:latin typeface="Times New Roman" panose="02020603050405020304" pitchFamily="18" charset="0"/>
                <a:cs typeface="Times New Roman" panose="02020603050405020304" pitchFamily="18" charset="0"/>
              </a:rPr>
              <a:t>evoluţiile</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tehnologice</a:t>
            </a:r>
            <a:r>
              <a:rPr lang="en-US" sz="2000" dirty="0">
                <a:latin typeface="Times New Roman" panose="02020603050405020304" pitchFamily="18" charset="0"/>
                <a:cs typeface="Times New Roman" panose="02020603050405020304" pitchFamily="18" charset="0"/>
              </a:rPr>
              <a:t> şi din </a:t>
            </a:r>
            <a:r>
              <a:rPr lang="en-US" sz="2000" dirty="0" err="1">
                <a:latin typeface="Times New Roman" panose="02020603050405020304" pitchFamily="18" charset="0"/>
                <a:cs typeface="Times New Roman" panose="02020603050405020304" pitchFamily="18" charset="0"/>
              </a:rPr>
              <a:t>domeniul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militar</a:t>
            </a:r>
            <a:r>
              <a:rPr lang="en-US" sz="2000" dirty="0">
                <a:latin typeface="Times New Roman" panose="02020603050405020304" pitchFamily="18" charset="0"/>
                <a:cs typeface="Times New Roman" panose="02020603050405020304" pitchFamily="18" charset="0"/>
              </a:rPr>
              <a:t>, ci şi de </a:t>
            </a:r>
            <a:r>
              <a:rPr lang="en-US" sz="2000" dirty="0" err="1">
                <a:latin typeface="Times New Roman" panose="02020603050405020304" pitchFamily="18" charset="0"/>
                <a:cs typeface="Times New Roman" panose="02020603050405020304" pitchFamily="18" charset="0"/>
              </a:rPr>
              <a:t>evoluțiile</a:t>
            </a:r>
            <a:r>
              <a:rPr lang="en-US" sz="2000" dirty="0">
                <a:latin typeface="Times New Roman" panose="02020603050405020304" pitchFamily="18" charset="0"/>
                <a:cs typeface="Times New Roman" panose="02020603050405020304" pitchFamily="18" charset="0"/>
              </a:rPr>
              <a:t> din </a:t>
            </a:r>
            <a:r>
              <a:rPr lang="en-US" sz="2000" dirty="0" err="1">
                <a:latin typeface="Times New Roman" panose="02020603050405020304" pitchFamily="18" charset="0"/>
                <a:cs typeface="Times New Roman" panose="02020603050405020304" pitchFamily="18" charset="0"/>
              </a:rPr>
              <a:t>mediul</a:t>
            </a:r>
            <a:r>
              <a:rPr lang="en-US" sz="2000" dirty="0">
                <a:latin typeface="Times New Roman" panose="02020603050405020304" pitchFamily="18" charset="0"/>
                <a:cs typeface="Times New Roman" panose="02020603050405020304" pitchFamily="18" charset="0"/>
              </a:rPr>
              <a:t> cultural, social, ecologic şi politic al </a:t>
            </a:r>
            <a:r>
              <a:rPr lang="en-US" sz="2000" dirty="0" err="1">
                <a:latin typeface="Times New Roman" panose="02020603050405020304" pitchFamily="18" charset="0"/>
                <a:cs typeface="Times New Roman" panose="02020603050405020304" pitchFamily="18" charset="0"/>
              </a:rPr>
              <a:t>statelor</a:t>
            </a:r>
            <a:r>
              <a:rPr lang="en-US" sz="2000" dirty="0">
                <a:latin typeface="Times New Roman" panose="02020603050405020304" pitchFamily="18" charset="0"/>
                <a:cs typeface="Times New Roman" panose="02020603050405020304" pitchFamily="18" charset="0"/>
              </a:rPr>
              <a:t>.</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617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5139869"/>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a:t>
            </a:r>
            <a:r>
              <a:rPr lang="ro-RO" sz="2000" b="1" dirty="0" smtClean="0">
                <a:latin typeface="Times New Roman" panose="02020603050405020304" pitchFamily="18" charset="0"/>
                <a:cs typeface="Times New Roman" panose="02020603050405020304" pitchFamily="18" charset="0"/>
              </a:rPr>
              <a:t>internaționale</a:t>
            </a:r>
          </a:p>
          <a:p>
            <a:pPr lvl="0" algn="ctr"/>
            <a:endParaRPr lang="ro-RO" sz="2000" b="1"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Începutul </a:t>
            </a:r>
            <a:r>
              <a:rPr lang="ro-RO" dirty="0">
                <a:latin typeface="Times New Roman" panose="02020603050405020304" pitchFamily="18" charset="0"/>
                <a:cs typeface="Times New Roman" panose="02020603050405020304" pitchFamily="18" charset="0"/>
              </a:rPr>
              <a:t>secolului al XXI-lea deschide un nou capitol în politica internaţională, capitol în care securitatea şi, implicit, reconfigurarea şi consolidarea centrelor de putere, ocupă locul central în determinarea noii arhitecturi mondiale. </a:t>
            </a:r>
            <a:r>
              <a:rPr lang="ro-RO" dirty="0" smtClean="0">
                <a:latin typeface="Times New Roman" panose="02020603050405020304" pitchFamily="18" charset="0"/>
                <a:cs typeface="Times New Roman" panose="02020603050405020304" pitchFamily="18" charset="0"/>
              </a:rPr>
              <a:t>Problema </a:t>
            </a:r>
            <a:r>
              <a:rPr lang="ro-RO" dirty="0">
                <a:latin typeface="Times New Roman" panose="02020603050405020304" pitchFamily="18" charset="0"/>
                <a:cs typeface="Times New Roman" panose="02020603050405020304" pitchFamily="18" charset="0"/>
              </a:rPr>
              <a:t>securității internaționale este una din cele mai dificile şi complexe întrebări pe care şi le pun mințile lucide ale lumii. </a:t>
            </a:r>
            <a:endParaRPr lang="en-US"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Securitatea internaţională cuprinde un sistem comprehensiv de relații internaţionale bazat pe respectul principiilor şi normelor de drept internațional menit să păstreze pacea și stabilitatea internațională, prin prevenirea conflictelor și soluționarea disputelor şi a diferendelor internaționale apărute pe cale pașnică. </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	Pentru </a:t>
            </a:r>
            <a:r>
              <a:rPr lang="ro-RO" dirty="0">
                <a:latin typeface="Times New Roman" panose="02020603050405020304" pitchFamily="18" charset="0"/>
                <a:cs typeface="Times New Roman" panose="02020603050405020304" pitchFamily="18" charset="0"/>
              </a:rPr>
              <a:t>studierea securității internaționale au fost realizate noi abordări, au fost elaborate diverse metodologii întemeiate de o bază documentară solidă, menită să contribuie semnificativ la elaborarea unor strategii viabile la nivel internațional. Astfel, securitatea internaţională are, respectiv, mai multe concepte și definiții stabilite, numite tradiționale: neorealism: K. </a:t>
            </a:r>
            <a:r>
              <a:rPr lang="ro-RO" dirty="0" err="1">
                <a:latin typeface="Times New Roman" panose="02020603050405020304" pitchFamily="18" charset="0"/>
                <a:cs typeface="Times New Roman" panose="02020603050405020304" pitchFamily="18" charset="0"/>
              </a:rPr>
              <a:t>Waltz</a:t>
            </a:r>
            <a:r>
              <a:rPr lang="ro-RO" dirty="0">
                <a:latin typeface="Times New Roman" panose="02020603050405020304" pitchFamily="18" charset="0"/>
                <a:cs typeface="Times New Roman" panose="02020603050405020304" pitchFamily="18" charset="0"/>
              </a:rPr>
              <a:t> și comprehensive: neoliberalism/</a:t>
            </a:r>
            <a:r>
              <a:rPr lang="ro-RO" dirty="0" err="1">
                <a:latin typeface="Times New Roman" panose="02020603050405020304" pitchFamily="18" charset="0"/>
                <a:cs typeface="Times New Roman" panose="02020603050405020304" pitchFamily="18" charset="0"/>
              </a:rPr>
              <a:t>neoconstructivism</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Keohane</a:t>
            </a:r>
            <a:r>
              <a:rPr lang="ro-RO" dirty="0">
                <a:latin typeface="Times New Roman" panose="02020603050405020304" pitchFamily="18" charset="0"/>
                <a:cs typeface="Times New Roman" panose="02020603050405020304" pitchFamily="18" charset="0"/>
              </a:rPr>
              <a:t>, J. </a:t>
            </a:r>
            <a:r>
              <a:rPr lang="ro-RO" dirty="0" err="1">
                <a:latin typeface="Times New Roman" panose="02020603050405020304" pitchFamily="18" charset="0"/>
                <a:cs typeface="Times New Roman" panose="02020603050405020304" pitchFamily="18" charset="0"/>
              </a:rPr>
              <a:t>Nye</a:t>
            </a:r>
            <a:r>
              <a:rPr lang="ro-RO" dirty="0">
                <a:latin typeface="Times New Roman" panose="02020603050405020304" pitchFamily="18" charset="0"/>
                <a:cs typeface="Times New Roman" panose="02020603050405020304" pitchFamily="18" charset="0"/>
              </a:rPr>
              <a:t>/B. Buzan, O. </a:t>
            </a:r>
            <a:r>
              <a:rPr lang="ro-RO" dirty="0" err="1">
                <a:latin typeface="Times New Roman" panose="02020603050405020304" pitchFamily="18" charset="0"/>
                <a:cs typeface="Times New Roman" panose="02020603050405020304" pitchFamily="18" charset="0"/>
              </a:rPr>
              <a:t>Waever</a:t>
            </a:r>
            <a:r>
              <a:rPr lang="ro-RO" dirty="0">
                <a:latin typeface="Times New Roman" panose="02020603050405020304" pitchFamily="18" charset="0"/>
                <a:cs typeface="Times New Roman" panose="02020603050405020304" pitchFamily="18" charset="0"/>
              </a:rPr>
              <a:t>. Aceste dezbateri sunt bine cunoscute și descrise de </a:t>
            </a:r>
            <a:r>
              <a:rPr lang="ro-RO" dirty="0" err="1">
                <a:latin typeface="Times New Roman" panose="02020603050405020304" pitchFamily="18" charset="0"/>
                <a:cs typeface="Times New Roman" panose="02020603050405020304" pitchFamily="18" charset="0"/>
              </a:rPr>
              <a:t>savanţii</a:t>
            </a:r>
            <a:r>
              <a:rPr lang="ro-RO" dirty="0">
                <a:latin typeface="Times New Roman" panose="02020603050405020304" pitchFamily="18" charset="0"/>
                <a:cs typeface="Times New Roman" panose="02020603050405020304" pitchFamily="18" charset="0"/>
              </a:rPr>
              <a:t> R.-S. Ungureanu , V. </a:t>
            </a:r>
            <a:r>
              <a:rPr lang="ro-RO" dirty="0" err="1">
                <a:latin typeface="Times New Roman" panose="02020603050405020304" pitchFamily="18" charset="0"/>
                <a:cs typeface="Times New Roman" panose="02020603050405020304" pitchFamily="18" charset="0"/>
              </a:rPr>
              <a:t>Varzari</a:t>
            </a:r>
            <a:r>
              <a:rPr lang="ro-RO" dirty="0">
                <a:latin typeface="Times New Roman" panose="02020603050405020304" pitchFamily="18" charset="0"/>
                <a:cs typeface="Times New Roman" panose="02020603050405020304" pitchFamily="18" charset="0"/>
              </a:rPr>
              <a:t> și Gh. Tătaru .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481865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7232749"/>
          </a:xfrm>
          <a:prstGeom prst="rect">
            <a:avLst/>
          </a:prstGeom>
        </p:spPr>
        <p:txBody>
          <a:bodyPr wrap="square">
            <a:spAutoFit/>
          </a:bodyPr>
          <a:lstStyle/>
          <a:p>
            <a:pPr lvl="0" algn="just"/>
            <a:endParaRPr lang="ro-RO" sz="2000" b="1" dirty="0">
              <a:latin typeface="Times New Roman" panose="02020603050405020304" pitchFamily="18" charset="0"/>
              <a:cs typeface="Times New Roman" panose="02020603050405020304" pitchFamily="18" charset="0"/>
            </a:endParaRPr>
          </a:p>
          <a:p>
            <a:pPr algn="ctr"/>
            <a:r>
              <a:rPr lang="ro-RO" sz="2400" b="1" dirty="0" smtClean="0">
                <a:latin typeface="Times New Roman" panose="02020603050405020304" pitchFamily="18" charset="0"/>
                <a:cs typeface="Times New Roman" panose="02020603050405020304" pitchFamily="18" charset="0"/>
              </a:rPr>
              <a:t>Sarcini de autoevaluare:</a:t>
            </a:r>
            <a:r>
              <a:rPr lang="ro-RO" sz="2400" b="1" dirty="0">
                <a:latin typeface="Times New Roman" panose="02020603050405020304" pitchFamily="18" charset="0"/>
                <a:cs typeface="Times New Roman" panose="02020603050405020304" pitchFamily="18" charset="0"/>
              </a:rPr>
              <a:t> </a:t>
            </a:r>
            <a:endParaRPr lang="ro-RO" sz="2400" b="1" dirty="0" smtClean="0">
              <a:latin typeface="Times New Roman" panose="02020603050405020304" pitchFamily="18" charset="0"/>
              <a:cs typeface="Times New Roman" panose="02020603050405020304" pitchFamily="18" charset="0"/>
            </a:endParaRPr>
          </a:p>
          <a:p>
            <a:pPr marL="342900" indent="-342900" algn="ctr">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it-IT" sz="2400" dirty="0">
                <a:latin typeface="Times New Roman" panose="02020603050405020304" pitchFamily="18" charset="0"/>
                <a:cs typeface="Times New Roman" panose="02020603050405020304" pitchFamily="18" charset="0"/>
              </a:rPr>
              <a:t>Relata</a:t>
            </a:r>
            <a:r>
              <a:rPr lang="en-US" sz="2400" dirty="0" err="1">
                <a:latin typeface="Times New Roman" panose="02020603050405020304" pitchFamily="18" charset="0"/>
                <a:cs typeface="Times New Roman" panose="02020603050405020304" pitchFamily="18" charset="0"/>
              </a:rPr>
              <a:t>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despre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istoriografia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a:t>
            </a:r>
            <a:r>
              <a:rPr lang="it-IT" sz="2400" dirty="0">
                <a:latin typeface="Times New Roman" panose="02020603050405020304" pitchFamily="18" charset="0"/>
                <a:cs typeface="Times New Roman" panose="02020603050405020304" pitchFamily="18" charset="0"/>
              </a:rPr>
              <a:t>ionale.</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en-US" sz="2400" dirty="0" err="1">
                <a:latin typeface="Times New Roman" panose="02020603050405020304" pitchFamily="18" charset="0"/>
                <a:cs typeface="Times New Roman" panose="02020603050405020304" pitchFamily="18" charset="0"/>
              </a:rPr>
              <a:t>Expuneți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principalele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surse</a:t>
            </a:r>
            <a:r>
              <a:rPr lang="en-US" sz="2400" dirty="0">
                <a:latin typeface="Times New Roman" panose="02020603050405020304" pitchFamily="18" charset="0"/>
                <a:cs typeface="Times New Roman" panose="02020603050405020304" pitchFamily="18" charset="0"/>
              </a:rPr>
              <a:t> în </a:t>
            </a:r>
            <a:r>
              <a:rPr lang="en-US" sz="2400" dirty="0" err="1">
                <a:latin typeface="Times New Roman" panose="02020603050405020304" pitchFamily="18" charset="0"/>
                <a:cs typeface="Times New Roman" panose="02020603050405020304" pitchFamily="18" charset="0"/>
              </a:rPr>
              <a:t>domeniul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a:t>
            </a:r>
            <a:r>
              <a:rPr lang="it-IT" sz="2400" dirty="0">
                <a:latin typeface="Times New Roman" panose="02020603050405020304" pitchFamily="18" charset="0"/>
                <a:cs typeface="Times New Roman" panose="02020603050405020304" pitchFamily="18" charset="0"/>
              </a:rPr>
              <a:t>ionale.</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it-IT" sz="2400" dirty="0">
                <a:latin typeface="Times New Roman" panose="02020603050405020304" pitchFamily="18" charset="0"/>
                <a:cs typeface="Times New Roman" panose="02020603050405020304" pitchFamily="18" charset="0"/>
              </a:rPr>
              <a:t>Identifica</a:t>
            </a:r>
            <a:r>
              <a:rPr lang="en-US" sz="2400" dirty="0" err="1">
                <a:latin typeface="Times New Roman" panose="02020603050405020304" pitchFamily="18" charset="0"/>
                <a:cs typeface="Times New Roman" panose="02020603050405020304" pitchFamily="18" charset="0"/>
              </a:rPr>
              <a:t>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cercetătorii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și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sursele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acestora</a:t>
            </a:r>
            <a:r>
              <a:rPr lang="en-US" sz="2400" dirty="0">
                <a:latin typeface="Times New Roman" panose="02020603050405020304" pitchFamily="18" charset="0"/>
                <a:cs typeface="Times New Roman" panose="02020603050405020304" pitchFamily="18" charset="0"/>
              </a:rPr>
              <a:t> în </a:t>
            </a:r>
            <a:r>
              <a:rPr lang="en-US" sz="2400" dirty="0" err="1">
                <a:latin typeface="Times New Roman" panose="02020603050405020304" pitchFamily="18" charset="0"/>
                <a:cs typeface="Times New Roman" panose="02020603050405020304" pitchFamily="18" charset="0"/>
              </a:rPr>
              <a:t>domeniul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a:t>
            </a:r>
            <a:r>
              <a:rPr lang="it-IT" sz="2400" dirty="0" smtClean="0">
                <a:latin typeface="Times New Roman" panose="02020603050405020304" pitchFamily="18" charset="0"/>
                <a:cs typeface="Times New Roman" panose="02020603050405020304" pitchFamily="18" charset="0"/>
              </a:rPr>
              <a:t>ionale</a:t>
            </a:r>
            <a:r>
              <a:rPr lang="ro-RO"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it-IT" sz="2400" dirty="0">
                <a:latin typeface="Times New Roman" panose="02020603050405020304" pitchFamily="18" charset="0"/>
                <a:cs typeface="Times New Roman" panose="02020603050405020304" pitchFamily="18" charset="0"/>
              </a:rPr>
              <a:t>Stabili</a:t>
            </a:r>
            <a:r>
              <a:rPr lang="en-US" sz="2400" dirty="0" err="1">
                <a:latin typeface="Times New Roman" panose="02020603050405020304" pitchFamily="18" charset="0"/>
                <a:cs typeface="Times New Roman" panose="02020603050405020304" pitchFamily="18" charset="0"/>
              </a:rPr>
              <a:t>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bazele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teoretico-conceptuale</a:t>
            </a:r>
            <a:r>
              <a:rPr lang="en-US" sz="2400" dirty="0">
                <a:latin typeface="Times New Roman" panose="02020603050405020304" pitchFamily="18" charset="0"/>
                <a:cs typeface="Times New Roman" panose="02020603050405020304" pitchFamily="18" charset="0"/>
              </a:rPr>
              <a:t> ale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internaţ</a:t>
            </a:r>
            <a:r>
              <a:rPr lang="it-IT" sz="2400" dirty="0">
                <a:latin typeface="Times New Roman" panose="02020603050405020304" pitchFamily="18" charset="0"/>
                <a:cs typeface="Times New Roman" panose="02020603050405020304" pitchFamily="18" charset="0"/>
              </a:rPr>
              <a:t>ionale. </a:t>
            </a:r>
            <a:endParaRPr lang="en-US" sz="2400" dirty="0">
              <a:latin typeface="Times New Roman" panose="02020603050405020304" pitchFamily="18" charset="0"/>
              <a:cs typeface="Times New Roman" panose="02020603050405020304" pitchFamily="18" charset="0"/>
            </a:endParaRPr>
          </a:p>
          <a:p>
            <a:pPr marL="342900" lvl="0" indent="-342900" fontAlgn="base">
              <a:buFont typeface="Wingdings" panose="05000000000000000000" pitchFamily="2" charset="2"/>
              <a:buChar char="§"/>
            </a:pPr>
            <a:r>
              <a:rPr lang="it-IT" sz="2400" dirty="0">
                <a:latin typeface="Times New Roman" panose="02020603050405020304" pitchFamily="18" charset="0"/>
                <a:cs typeface="Times New Roman" panose="02020603050405020304" pitchFamily="18" charset="0"/>
              </a:rPr>
              <a:t>Relata</a:t>
            </a:r>
            <a:r>
              <a:rPr lang="en-US" sz="2400" dirty="0" err="1">
                <a:latin typeface="Times New Roman" panose="02020603050405020304" pitchFamily="18" charset="0"/>
                <a:cs typeface="Times New Roman" panose="02020603050405020304" pitchFamily="18" charset="0"/>
              </a:rPr>
              <a:t>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despre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istoricul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conceptului</a:t>
            </a:r>
            <a:r>
              <a:rPr lang="en-US" sz="2400" dirty="0">
                <a:latin typeface="Times New Roman" panose="02020603050405020304" pitchFamily="18" charset="0"/>
                <a:cs typeface="Times New Roman" panose="02020603050405020304" pitchFamily="18" charset="0"/>
              </a:rPr>
              <a:t> de „</a:t>
            </a:r>
            <a:r>
              <a:rPr lang="en-US" sz="2400" dirty="0" err="1">
                <a:latin typeface="Times New Roman" panose="02020603050405020304" pitchFamily="18" charset="0"/>
                <a:cs typeface="Times New Roman" panose="02020603050405020304" pitchFamily="18" charset="0"/>
              </a:rPr>
              <a:t>securitate</a:t>
            </a:r>
            <a:r>
              <a:rPr lang="en-US" sz="2400" dirty="0">
                <a:latin typeface="Times New Roman" panose="02020603050405020304" pitchFamily="18" charset="0"/>
                <a:cs typeface="Times New Roman" panose="02020603050405020304" pitchFamily="18" charset="0"/>
              </a:rPr>
              <a:t>”.</a:t>
            </a:r>
          </a:p>
          <a:p>
            <a:pPr marL="342900" lvl="0" indent="-342900" fontAlgn="base">
              <a:buFont typeface="Wingdings" panose="05000000000000000000" pitchFamily="2" charset="2"/>
              <a:buChar char="§"/>
            </a:pPr>
            <a:r>
              <a:rPr lang="pt-PT" sz="2400" dirty="0">
                <a:latin typeface="Times New Roman" panose="02020603050405020304" pitchFamily="18" charset="0"/>
                <a:cs typeface="Times New Roman" panose="02020603050405020304" pitchFamily="18" charset="0"/>
              </a:rPr>
              <a:t>Analiza</a:t>
            </a:r>
            <a:r>
              <a:rPr lang="en-US" sz="2400" dirty="0">
                <a:latin typeface="Times New Roman" panose="02020603050405020304" pitchFamily="18" charset="0"/>
                <a:cs typeface="Times New Roman" panose="02020603050405020304" pitchFamily="18" charset="0"/>
              </a:rPr>
              <a:t>ț</a:t>
            </a:r>
            <a:r>
              <a:rPr lang="it-IT" sz="2400" dirty="0">
                <a:latin typeface="Times New Roman" panose="02020603050405020304" pitchFamily="18" charset="0"/>
                <a:cs typeface="Times New Roman" panose="02020603050405020304" pitchFamily="18" charset="0"/>
              </a:rPr>
              <a:t>i evolu</a:t>
            </a:r>
            <a:r>
              <a:rPr lang="en-US" sz="2400" dirty="0" err="1">
                <a:latin typeface="Times New Roman" panose="02020603050405020304" pitchFamily="18" charset="0"/>
                <a:cs typeface="Times New Roman" panose="02020603050405020304" pitchFamily="18" charset="0"/>
              </a:rPr>
              <a:t>ția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conceptului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securității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internaț</a:t>
            </a:r>
            <a:r>
              <a:rPr lang="it-IT" sz="2400" dirty="0">
                <a:latin typeface="Times New Roman" panose="02020603050405020304" pitchFamily="18" charset="0"/>
                <a:cs typeface="Times New Roman" panose="02020603050405020304" pitchFamily="18" charset="0"/>
              </a:rPr>
              <a:t>ionale </a:t>
            </a:r>
            <a:r>
              <a:rPr lang="en-US" sz="2400" dirty="0">
                <a:latin typeface="Times New Roman" panose="02020603050405020304" pitchFamily="18" charset="0"/>
                <a:cs typeface="Times New Roman" panose="02020603050405020304" pitchFamily="18" charset="0"/>
              </a:rPr>
              <a:t>în sec. XX. </a:t>
            </a:r>
          </a:p>
          <a:p>
            <a:pPr marL="342900" lvl="0" indent="-342900" fontAlgn="base">
              <a:buFont typeface="Wingdings" panose="05000000000000000000" pitchFamily="2" charset="2"/>
              <a:buChar char="§"/>
            </a:pPr>
            <a:r>
              <a:rPr lang="en-US" sz="2400" dirty="0" err="1">
                <a:latin typeface="Times New Roman" panose="02020603050405020304" pitchFamily="18" charset="0"/>
                <a:cs typeface="Times New Roman" panose="02020603050405020304" pitchFamily="18" charset="0"/>
              </a:rPr>
              <a:t>Argumentați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metodologia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cercetării</a:t>
            </a:r>
            <a:r>
              <a:rPr lang="en-US" sz="2400" dirty="0">
                <a:latin typeface="Times New Roman" panose="02020603050405020304" pitchFamily="18" charset="0"/>
                <a:cs typeface="Times New Roman" panose="02020603050405020304" pitchFamily="18" charset="0"/>
              </a:rPr>
              <a:t> securităţii </a:t>
            </a:r>
            <a:r>
              <a:rPr lang="en-US" sz="2400" dirty="0" err="1">
                <a:latin typeface="Times New Roman" panose="02020603050405020304" pitchFamily="18" charset="0"/>
                <a:cs typeface="Times New Roman" panose="02020603050405020304" pitchFamily="18" charset="0"/>
              </a:rPr>
              <a:t>internaţ</a:t>
            </a:r>
            <a:r>
              <a:rPr lang="it-IT" sz="2400" dirty="0">
                <a:latin typeface="Times New Roman" panose="02020603050405020304" pitchFamily="18" charset="0"/>
                <a:cs typeface="Times New Roman" panose="02020603050405020304" pitchFamily="18" charset="0"/>
              </a:rPr>
              <a:t>ionale.</a:t>
            </a:r>
            <a:endParaRPr lang="en-US" sz="2400" dirty="0">
              <a:latin typeface="Times New Roman" panose="02020603050405020304" pitchFamily="18" charset="0"/>
              <a:cs typeface="Times New Roman" panose="02020603050405020304" pitchFamily="18" charset="0"/>
            </a:endParaRPr>
          </a:p>
          <a:p>
            <a:pPr marL="342900" lvl="0" indent="-342900">
              <a:buFont typeface="Wingdings" panose="05000000000000000000" pitchFamily="2" charset="2"/>
              <a:buChar char="§"/>
            </a:pPr>
            <a:r>
              <a:rPr lang="ro-RO" sz="2400" dirty="0" smtClean="0">
                <a:latin typeface="Times New Roman" panose="02020603050405020304" pitchFamily="18" charset="0"/>
                <a:cs typeface="Times New Roman" panose="02020603050405020304" pitchFamily="18" charset="0"/>
              </a:rPr>
              <a:t>Evaluați </a:t>
            </a:r>
            <a:r>
              <a:rPr lang="ro-RO" sz="2400" dirty="0">
                <a:latin typeface="Times New Roman" panose="02020603050405020304" pitchFamily="18" charset="0"/>
                <a:cs typeface="Times New Roman" panose="02020603050405020304" pitchFamily="18" charset="0"/>
              </a:rPr>
              <a:t>rolul și importanța securității internaţionale pe arena internațională.</a:t>
            </a:r>
            <a:endParaRPr lang="en-US" sz="2400" dirty="0">
              <a:latin typeface="Times New Roman" panose="02020603050405020304" pitchFamily="18" charset="0"/>
              <a:cs typeface="Times New Roman" panose="02020603050405020304" pitchFamily="18" charset="0"/>
            </a:endParaRPr>
          </a:p>
          <a:p>
            <a:r>
              <a:rPr lang="ro-RO" sz="2400" b="1" dirty="0"/>
              <a:t> </a:t>
            </a:r>
            <a:endParaRPr lang="en-US" sz="2400" dirty="0"/>
          </a:p>
          <a:p>
            <a:pPr lvl="0" algn="just"/>
            <a:endParaRPr lang="ro-RO" sz="2000" b="1" dirty="0" smtClean="0">
              <a:latin typeface="Times New Roman" panose="02020603050405020304" pitchFamily="18" charset="0"/>
              <a:cs typeface="Times New Roman" panose="02020603050405020304" pitchFamily="18" charset="0"/>
            </a:endParaRPr>
          </a:p>
          <a:p>
            <a:pPr lvl="0" algn="just"/>
            <a:endParaRPr lang="ro-RO" sz="2000" b="1" dirty="0">
              <a:latin typeface="Times New Roman" panose="02020603050405020304" pitchFamily="18" charset="0"/>
              <a:cs typeface="Times New Roman" panose="02020603050405020304" pitchFamily="18" charset="0"/>
            </a:endParaRPr>
          </a:p>
          <a:p>
            <a:pPr lvl="0" algn="just"/>
            <a:endParaRPr lang="ro-RO" sz="2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05476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6063198"/>
          </a:xfrm>
          <a:prstGeom prst="rect">
            <a:avLst/>
          </a:prstGeom>
        </p:spPr>
        <p:txBody>
          <a:bodyPr wrap="square">
            <a:spAutoFit/>
          </a:bodyPr>
          <a:lstStyle/>
          <a:p>
            <a:pPr lvl="0" algn="just"/>
            <a:endParaRPr lang="ro-RO" sz="2000" b="1" dirty="0">
              <a:latin typeface="Times New Roman" panose="02020603050405020304" pitchFamily="18" charset="0"/>
              <a:cs typeface="Times New Roman" panose="02020603050405020304" pitchFamily="18" charset="0"/>
            </a:endParaRPr>
          </a:p>
          <a:p>
            <a:pPr algn="ctr"/>
            <a:r>
              <a:rPr lang="ro-RO" sz="2400" b="1" dirty="0" smtClean="0">
                <a:latin typeface="Times New Roman" panose="02020603050405020304" pitchFamily="18" charset="0"/>
                <a:cs typeface="Times New Roman" panose="02020603050405020304" pitchFamily="18" charset="0"/>
              </a:rPr>
              <a:t>Teme </a:t>
            </a:r>
            <a:r>
              <a:rPr lang="ro-RO" sz="2400" b="1" dirty="0">
                <a:latin typeface="Times New Roman" panose="02020603050405020304" pitchFamily="18" charset="0"/>
                <a:cs typeface="Times New Roman" panose="02020603050405020304" pitchFamily="18" charset="0"/>
              </a:rPr>
              <a:t>pentru lucru individual:</a:t>
            </a:r>
            <a:endParaRPr lang="en-US" sz="2400" b="1" dirty="0">
              <a:latin typeface="Times New Roman" panose="02020603050405020304" pitchFamily="18" charset="0"/>
              <a:cs typeface="Times New Roman" panose="02020603050405020304" pitchFamily="18" charset="0"/>
            </a:endParaRPr>
          </a:p>
          <a:p>
            <a:r>
              <a:rPr lang="ro-RO" sz="2400" b="1" dirty="0"/>
              <a:t> </a:t>
            </a:r>
            <a:endParaRPr lang="en-US" sz="2000" dirty="0">
              <a:latin typeface="Times New Roman" panose="02020603050405020304" pitchFamily="18" charset="0"/>
              <a:cs typeface="Times New Roman" panose="02020603050405020304" pitchFamily="18" charset="0"/>
            </a:endParaRP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Proiectarea locului și rolului cursului printre alte discipline în domeniul relațiilor internaționale.</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Identificarea criteriilor relevante pentru compararea și evaluarea teoriilor și abordărilor privind teoria relațiilor internaționale. </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Analizarea esenței imploziei Uniunii Sovietice, sfârșitul Războiului Rece și ascensiunea coaliției occidentale.</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Identificarea criteriilor relevante pentru compararea și evaluarea teoriilor și abordărilor privind teoria relațiilor internaționale.</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Testarea teoriilor și abordărilor securităţii.</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Analiza comparativă a statelor slabe-state puternice, producători și consumatori de securitate.</a:t>
            </a:r>
          </a:p>
          <a:p>
            <a:pPr marL="457200" lvl="0" indent="-457200" fontAlgn="base">
              <a:buFont typeface="+mj-lt"/>
              <a:buAutoNum type="arabicPeriod"/>
            </a:pPr>
            <a:r>
              <a:rPr lang="ro-RO" sz="2000" dirty="0" smtClean="0">
                <a:latin typeface="Times New Roman" panose="02020603050405020304" pitchFamily="18" charset="0"/>
                <a:cs typeface="Times New Roman" panose="02020603050405020304" pitchFamily="18" charset="0"/>
              </a:rPr>
              <a:t>Evaluarea abordărilor </a:t>
            </a:r>
            <a:r>
              <a:rPr lang="ro-RO" sz="2000" dirty="0" err="1" smtClean="0">
                <a:latin typeface="Times New Roman" panose="02020603050405020304" pitchFamily="18" charset="0"/>
                <a:cs typeface="Times New Roman" panose="02020603050405020304" pitchFamily="18" charset="0"/>
              </a:rPr>
              <a:t>teoretico</a:t>
            </a:r>
            <a:r>
              <a:rPr lang="ro-RO" sz="2000" dirty="0" smtClean="0">
                <a:latin typeface="Times New Roman" panose="02020603050405020304" pitchFamily="18" charset="0"/>
                <a:cs typeface="Times New Roman" panose="02020603050405020304" pitchFamily="18" charset="0"/>
              </a:rPr>
              <a:t>-metodologice a conceptului de ,,securitate internaţională’’.</a:t>
            </a:r>
          </a:p>
          <a:p>
            <a:pPr lvl="0" algn="just"/>
            <a:endParaRPr lang="ro-RO" sz="20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endParaRPr lang="ro-RO" sz="2000" dirty="0">
              <a:latin typeface="Times New Roman" panose="02020603050405020304" pitchFamily="18" charset="0"/>
              <a:cs typeface="Times New Roman" panose="02020603050405020304" pitchFamily="18" charset="0"/>
            </a:endParaRPr>
          </a:p>
          <a:p>
            <a:pPr marL="457200" lvl="0" indent="-457200" algn="just">
              <a:buFont typeface="+mj-lt"/>
              <a:buAutoNum type="arabicPeriod"/>
            </a:pPr>
            <a:endParaRPr lang="ro-RO"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00536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1128799"/>
            <a:ext cx="8001000" cy="8371523"/>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46125" algn="l"/>
              </a:tabLst>
            </a:pPr>
            <a:endParaRPr kumimoji="0" lang="ro-RO" sz="14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r>
              <a:rPr kumimoji="0" lang="en-US"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t>
            </a:r>
            <a:r>
              <a:rPr kumimoji="0" lang="en-US" sz="2000" b="1" i="0" u="none" strike="noStrike" cap="none" normalizeH="0" baseline="0" dirty="0" err="1" smtClean="0" bmk="">
                <a:ln>
                  <a:noFill/>
                </a:ln>
                <a:solidFill>
                  <a:schemeClr val="tx1"/>
                </a:solidFill>
                <a:effectLst/>
                <a:latin typeface="Times New Roman" pitchFamily="18" charset="0"/>
                <a:ea typeface="Times New Roman" pitchFamily="18" charset="0"/>
                <a:cs typeface="Times New Roman" pitchFamily="18" charset="0"/>
              </a:rPr>
              <a:t>ibliografi</a:t>
            </a:r>
            <a:r>
              <a:rPr kumimoji="0" lang="ro-RO" sz="20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e selectivă</a:t>
            </a: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endParaRPr kumimoji="0" lang="ro-RO" sz="20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Bennett</a:t>
            </a:r>
            <a:r>
              <a:rPr lang="ro-RO" sz="1600" dirty="0">
                <a:latin typeface="Times New Roman" panose="02020603050405020304" pitchFamily="18" charset="0"/>
                <a:cs typeface="Times New Roman" panose="02020603050405020304" pitchFamily="18" charset="0"/>
              </a:rPr>
              <a:t> A. Case </a:t>
            </a:r>
            <a:r>
              <a:rPr lang="ro-RO" sz="1600" dirty="0" err="1">
                <a:latin typeface="Times New Roman" panose="02020603050405020304" pitchFamily="18" charset="0"/>
                <a:cs typeface="Times New Roman" panose="02020603050405020304" pitchFamily="18" charset="0"/>
              </a:rPr>
              <a:t>Study</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Research</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Methods</a:t>
            </a:r>
            <a:r>
              <a:rPr lang="ro-RO" sz="1600" dirty="0">
                <a:latin typeface="Times New Roman" panose="02020603050405020304" pitchFamily="18" charset="0"/>
                <a:cs typeface="Times New Roman" panose="02020603050405020304" pitchFamily="18" charset="0"/>
              </a:rPr>
              <a:t>. Accesibil la: </a:t>
            </a:r>
            <a:r>
              <a:rPr lang="ro-RO" sz="1600" dirty="0">
                <a:latin typeface="Times New Roman" panose="02020603050405020304" pitchFamily="18" charset="0"/>
                <a:cs typeface="Times New Roman" panose="02020603050405020304" pitchFamily="18" charset="0"/>
                <a:hlinkClick r:id="rId2"/>
              </a:rPr>
              <a:t>https://www.sv.uio.no/english/research/phd/summer-school/courses-2017/case-study-research-methods.pdf</a:t>
            </a:r>
            <a:r>
              <a:rPr lang="ro-RO" sz="1600" dirty="0">
                <a:latin typeface="Times New Roman" panose="02020603050405020304" pitchFamily="18" charset="0"/>
                <a:cs typeface="Times New Roman" panose="02020603050405020304" pitchFamily="18" charset="0"/>
              </a:rPr>
              <a:t> [Accesat 24.09.2021]</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Bull H. Societatea anarhică. Chişinău: </a:t>
            </a:r>
            <a:r>
              <a:rPr lang="ro-RO" sz="1600" dirty="0" err="1">
                <a:latin typeface="Times New Roman" panose="02020603050405020304" pitchFamily="18" charset="0"/>
                <a:cs typeface="Times New Roman" panose="02020603050405020304" pitchFamily="18" charset="0"/>
              </a:rPr>
              <a:t>Ştiinţa</a:t>
            </a:r>
            <a:r>
              <a:rPr lang="ro-RO" sz="1600" dirty="0">
                <a:latin typeface="Times New Roman" panose="02020603050405020304" pitchFamily="18" charset="0"/>
                <a:cs typeface="Times New Roman" panose="02020603050405020304" pitchFamily="18" charset="0"/>
              </a:rPr>
              <a:t>, 1998. 318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Buzan B. </a:t>
            </a:r>
            <a:r>
              <a:rPr lang="ro-RO" sz="1600" dirty="0" err="1">
                <a:latin typeface="Times New Roman" panose="02020603050405020304" pitchFamily="18" charset="0"/>
                <a:cs typeface="Times New Roman" panose="02020603050405020304" pitchFamily="18" charset="0"/>
              </a:rPr>
              <a:t>People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States</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Fear</a:t>
            </a:r>
            <a:r>
              <a:rPr lang="ro-RO" sz="1600" dirty="0">
                <a:latin typeface="Times New Roman" panose="02020603050405020304" pitchFamily="18" charset="0"/>
                <a:cs typeface="Times New Roman" panose="02020603050405020304" pitchFamily="18" charset="0"/>
              </a:rPr>
              <a:t>. An Agenda for International Security Studies in </a:t>
            </a:r>
            <a:r>
              <a:rPr lang="ro-RO" sz="1600" dirty="0" err="1">
                <a:latin typeface="Times New Roman" panose="02020603050405020304" pitchFamily="18" charset="0"/>
                <a:cs typeface="Times New Roman" panose="02020603050405020304" pitchFamily="18" charset="0"/>
              </a:rPr>
              <a:t>the</a:t>
            </a:r>
            <a:r>
              <a:rPr lang="ro-RO" sz="1600" dirty="0">
                <a:latin typeface="Times New Roman" panose="02020603050405020304" pitchFamily="18" charset="0"/>
                <a:cs typeface="Times New Roman" panose="02020603050405020304" pitchFamily="18" charset="0"/>
              </a:rPr>
              <a:t> Post-</a:t>
            </a:r>
            <a:r>
              <a:rPr lang="ro-RO" sz="1600" dirty="0" err="1">
                <a:latin typeface="Times New Roman" panose="02020603050405020304" pitchFamily="18" charset="0"/>
                <a:cs typeface="Times New Roman" panose="02020603050405020304" pitchFamily="18" charset="0"/>
              </a:rPr>
              <a:t>Cold</a:t>
            </a:r>
            <a:r>
              <a:rPr lang="ro-RO" sz="1600" dirty="0">
                <a:latin typeface="Times New Roman" panose="02020603050405020304" pitchFamily="18" charset="0"/>
                <a:cs typeface="Times New Roman" panose="02020603050405020304" pitchFamily="18" charset="0"/>
              </a:rPr>
              <a:t> War Era. </a:t>
            </a:r>
            <a:r>
              <a:rPr lang="ro-RO" sz="1600" dirty="0" err="1">
                <a:latin typeface="Times New Roman" panose="02020603050405020304" pitchFamily="18" charset="0"/>
                <a:cs typeface="Times New Roman" panose="02020603050405020304" pitchFamily="18" charset="0"/>
              </a:rPr>
              <a:t>Harvester</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Wheatsheaf</a:t>
            </a:r>
            <a:r>
              <a:rPr lang="ro-RO" sz="1600" dirty="0">
                <a:latin typeface="Times New Roman" panose="02020603050405020304" pitchFamily="18" charset="0"/>
                <a:cs typeface="Times New Roman" panose="02020603050405020304" pitchFamily="18" charset="0"/>
              </a:rPr>
              <a:t>, 1991.</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Buzan B. Popoarele, statele și frica. Cartier, 2014, p. 97-115.</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Dalby</a:t>
            </a:r>
            <a:r>
              <a:rPr lang="ro-RO" sz="1600" dirty="0">
                <a:latin typeface="Times New Roman" panose="02020603050405020304" pitchFamily="18" charset="0"/>
                <a:cs typeface="Times New Roman" panose="02020603050405020304" pitchFamily="18" charset="0"/>
              </a:rPr>
              <a:t>, S. (1997) '</a:t>
            </a:r>
            <a:r>
              <a:rPr lang="ro-RO" sz="1600" dirty="0" err="1">
                <a:latin typeface="Times New Roman" panose="02020603050405020304" pitchFamily="18" charset="0"/>
                <a:cs typeface="Times New Roman" panose="02020603050405020304" pitchFamily="18" charset="0"/>
              </a:rPr>
              <a:t>Contesting</a:t>
            </a:r>
            <a:r>
              <a:rPr lang="ro-RO" sz="1600" dirty="0">
                <a:latin typeface="Times New Roman" panose="02020603050405020304" pitchFamily="18" charset="0"/>
                <a:cs typeface="Times New Roman" panose="02020603050405020304" pitchFamily="18" charset="0"/>
              </a:rPr>
              <a:t> an </a:t>
            </a:r>
            <a:r>
              <a:rPr lang="ro-RO" sz="1600" dirty="0" err="1">
                <a:latin typeface="Times New Roman" panose="02020603050405020304" pitchFamily="18" charset="0"/>
                <a:cs typeface="Times New Roman" panose="02020603050405020304" pitchFamily="18" charset="0"/>
              </a:rPr>
              <a:t>Essential</a:t>
            </a:r>
            <a:r>
              <a:rPr lang="ro-RO" sz="1600" dirty="0">
                <a:latin typeface="Times New Roman" panose="02020603050405020304" pitchFamily="18" charset="0"/>
                <a:cs typeface="Times New Roman" panose="02020603050405020304" pitchFamily="18" charset="0"/>
              </a:rPr>
              <a:t> Concept: </a:t>
            </a:r>
            <a:r>
              <a:rPr lang="ro-RO" sz="1600" dirty="0" err="1">
                <a:latin typeface="Times New Roman" panose="02020603050405020304" pitchFamily="18" charset="0"/>
                <a:cs typeface="Times New Roman" panose="02020603050405020304" pitchFamily="18" charset="0"/>
              </a:rPr>
              <a:t>Reading</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the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Dilemmas</a:t>
            </a:r>
            <a:r>
              <a:rPr lang="ro-RO" sz="1600" dirty="0">
                <a:latin typeface="Times New Roman" panose="02020603050405020304" pitchFamily="18" charset="0"/>
                <a:cs typeface="Times New Roman" panose="02020603050405020304" pitchFamily="18" charset="0"/>
              </a:rPr>
              <a:t> in </a:t>
            </a:r>
            <a:r>
              <a:rPr lang="ro-RO" sz="1600" dirty="0" err="1">
                <a:latin typeface="Times New Roman" panose="02020603050405020304" pitchFamily="18" charset="0"/>
                <a:cs typeface="Times New Roman" panose="02020603050405020304" pitchFamily="18" charset="0"/>
              </a:rPr>
              <a:t>Contemporary</a:t>
            </a:r>
            <a:r>
              <a:rPr lang="ro-RO" sz="1600" dirty="0">
                <a:latin typeface="Times New Roman" panose="02020603050405020304" pitchFamily="18" charset="0"/>
                <a:cs typeface="Times New Roman" panose="02020603050405020304" pitchFamily="18" charset="0"/>
              </a:rPr>
              <a:t> Security </a:t>
            </a:r>
            <a:r>
              <a:rPr lang="ro-RO" sz="1600" dirty="0" err="1">
                <a:latin typeface="Times New Roman" panose="02020603050405020304" pitchFamily="18" charset="0"/>
                <a:cs typeface="Times New Roman" panose="02020603050405020304" pitchFamily="18" charset="0"/>
              </a:rPr>
              <a:t>Discourses</a:t>
            </a:r>
            <a:r>
              <a:rPr lang="ro-RO" sz="1600" dirty="0">
                <a:latin typeface="Times New Roman" panose="02020603050405020304" pitchFamily="18" charset="0"/>
                <a:cs typeface="Times New Roman" panose="02020603050405020304" pitchFamily="18" charset="0"/>
              </a:rPr>
              <a:t>', in K. </a:t>
            </a:r>
            <a:r>
              <a:rPr lang="ro-RO" sz="1600" dirty="0" err="1">
                <a:latin typeface="Times New Roman" panose="02020603050405020304" pitchFamily="18" charset="0"/>
                <a:cs typeface="Times New Roman" panose="02020603050405020304" pitchFamily="18" charset="0"/>
              </a:rPr>
              <a:t>Krause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M.C. Williams (</a:t>
            </a:r>
            <a:r>
              <a:rPr lang="ro-RO" sz="1600" dirty="0" err="1">
                <a:latin typeface="Times New Roman" panose="02020603050405020304" pitchFamily="18" charset="0"/>
                <a:cs typeface="Times New Roman" panose="02020603050405020304" pitchFamily="18" charset="0"/>
              </a:rPr>
              <a:t>eds</a:t>
            </a:r>
            <a:r>
              <a:rPr lang="ro-RO"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Dicţionarul</a:t>
            </a:r>
            <a:r>
              <a:rPr lang="ro-RO" sz="1600" dirty="0">
                <a:latin typeface="Times New Roman" panose="02020603050405020304" pitchFamily="18" charset="0"/>
                <a:cs typeface="Times New Roman" panose="02020603050405020304" pitchFamily="18" charset="0"/>
              </a:rPr>
              <a:t> explicativ al limbii române, op. cit., p. 846</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Duţu</a:t>
            </a:r>
            <a:r>
              <a:rPr lang="ro-RO" sz="1600" dirty="0">
                <a:latin typeface="Times New Roman" panose="02020603050405020304" pitchFamily="18" charset="0"/>
                <a:cs typeface="Times New Roman" panose="02020603050405020304" pitchFamily="18" charset="0"/>
              </a:rPr>
              <a:t> P. Apărarea colectivă – o necesitate a </a:t>
            </a:r>
            <a:r>
              <a:rPr lang="ro-RO" sz="1600" dirty="0" err="1">
                <a:latin typeface="Times New Roman" panose="02020603050405020304" pitchFamily="18" charset="0"/>
                <a:cs typeface="Times New Roman" panose="02020603050405020304" pitchFamily="18" charset="0"/>
              </a:rPr>
              <a:t>menţinerii</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integrităţii</a:t>
            </a:r>
            <a:r>
              <a:rPr lang="ro-RO" sz="1600" dirty="0">
                <a:latin typeface="Times New Roman" panose="02020603050405020304" pitchFamily="18" charset="0"/>
                <a:cs typeface="Times New Roman" panose="02020603050405020304" pitchFamily="18" charset="0"/>
              </a:rPr>
              <a:t> statale </a:t>
            </a:r>
            <a:r>
              <a:rPr lang="ro-RO" sz="1600" dirty="0" err="1">
                <a:latin typeface="Times New Roman" panose="02020603050405020304" pitchFamily="18" charset="0"/>
                <a:cs typeface="Times New Roman" panose="02020603050405020304" pitchFamily="18" charset="0"/>
              </a:rPr>
              <a:t>naţionale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Acţiunea</a:t>
            </a:r>
            <a:r>
              <a:rPr lang="ro-RO" sz="1600" dirty="0">
                <a:latin typeface="Times New Roman" panose="02020603050405020304" pitchFamily="18" charset="0"/>
                <a:cs typeface="Times New Roman" panose="02020603050405020304" pitchFamily="18" charset="0"/>
              </a:rPr>
              <a:t> Armatei României în cadrul apărării NATO.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EUNA „Carol I,” 2005. 48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Huntington S. The </a:t>
            </a:r>
            <a:r>
              <a:rPr lang="ro-RO" sz="1600" dirty="0" err="1">
                <a:latin typeface="Times New Roman" panose="02020603050405020304" pitchFamily="18" charset="0"/>
                <a:cs typeface="Times New Roman" panose="02020603050405020304" pitchFamily="18" charset="0"/>
              </a:rPr>
              <a:t>Clash</a:t>
            </a:r>
            <a:r>
              <a:rPr lang="ro-RO" sz="1600" dirty="0">
                <a:latin typeface="Times New Roman" panose="02020603050405020304" pitchFamily="18" charset="0"/>
                <a:cs typeface="Times New Roman" panose="02020603050405020304" pitchFamily="18" charset="0"/>
              </a:rPr>
              <a:t> of </a:t>
            </a:r>
            <a:r>
              <a:rPr lang="ro-RO" sz="1600" dirty="0" err="1">
                <a:latin typeface="Times New Roman" panose="02020603050405020304" pitchFamily="18" charset="0"/>
                <a:cs typeface="Times New Roman" panose="02020603050405020304" pitchFamily="18" charset="0"/>
              </a:rPr>
              <a:t>Civilizations</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Remaking</a:t>
            </a:r>
            <a:r>
              <a:rPr lang="ro-RO" sz="1600" dirty="0">
                <a:latin typeface="Times New Roman" panose="02020603050405020304" pitchFamily="18" charset="0"/>
                <a:cs typeface="Times New Roman" panose="02020603050405020304" pitchFamily="18" charset="0"/>
              </a:rPr>
              <a:t> of World </a:t>
            </a:r>
            <a:r>
              <a:rPr lang="ro-RO" sz="1600" dirty="0" err="1">
                <a:latin typeface="Times New Roman" panose="02020603050405020304" pitchFamily="18" charset="0"/>
                <a:cs typeface="Times New Roman" panose="02020603050405020304" pitchFamily="18" charset="0"/>
              </a:rPr>
              <a:t>Order</a:t>
            </a:r>
            <a:r>
              <a:rPr lang="ro-RO" sz="1600" dirty="0">
                <a:latin typeface="Times New Roman" panose="02020603050405020304" pitchFamily="18" charset="0"/>
                <a:cs typeface="Times New Roman" panose="02020603050405020304" pitchFamily="18" charset="0"/>
              </a:rPr>
              <a:t>. New York: </a:t>
            </a:r>
            <a:r>
              <a:rPr lang="ro-RO" sz="1600" dirty="0" err="1">
                <a:latin typeface="Times New Roman" panose="02020603050405020304" pitchFamily="18" charset="0"/>
                <a:cs typeface="Times New Roman" panose="02020603050405020304" pitchFamily="18" charset="0"/>
              </a:rPr>
              <a:t>Touchstone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Book</a:t>
            </a:r>
            <a:r>
              <a:rPr lang="ro-RO" sz="1600" dirty="0">
                <a:latin typeface="Times New Roman" panose="02020603050405020304" pitchFamily="18" charset="0"/>
                <a:cs typeface="Times New Roman" panose="02020603050405020304" pitchFamily="18" charset="0"/>
              </a:rPr>
              <a:t>, 1997. 367 p.</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Iordache Gh. </a:t>
            </a:r>
            <a:r>
              <a:rPr lang="ro-RO" sz="1600" dirty="0" err="1">
                <a:latin typeface="Times New Roman" panose="02020603050405020304" pitchFamily="18" charset="0"/>
                <a:cs typeface="Times New Roman" panose="02020603050405020304" pitchFamily="18" charset="0"/>
              </a:rPr>
              <a:t>Consideraţii</a:t>
            </a:r>
            <a:r>
              <a:rPr lang="ro-RO" sz="1600" dirty="0">
                <a:latin typeface="Times New Roman" panose="02020603050405020304" pitchFamily="18" charset="0"/>
                <a:cs typeface="Times New Roman" panose="02020603050405020304" pitchFamily="18" charset="0"/>
              </a:rPr>
              <a:t> privind </a:t>
            </a:r>
            <a:r>
              <a:rPr lang="ro-RO" sz="1600" dirty="0" err="1">
                <a:latin typeface="Times New Roman" panose="02020603050405020304" pitchFamily="18" charset="0"/>
                <a:cs typeface="Times New Roman" panose="02020603050405020304" pitchFamily="18" charset="0"/>
              </a:rPr>
              <a:t>evoluţia</a:t>
            </a:r>
            <a:r>
              <a:rPr lang="ro-RO" sz="1600" dirty="0">
                <a:latin typeface="Times New Roman" panose="02020603050405020304" pitchFamily="18" charset="0"/>
                <a:cs typeface="Times New Roman" panose="02020603050405020304" pitchFamily="18" charset="0"/>
              </a:rPr>
              <a:t> rolului şi misiunilor principalelor </a:t>
            </a:r>
            <a:r>
              <a:rPr lang="ro-RO" sz="1600" dirty="0" err="1">
                <a:latin typeface="Times New Roman" panose="02020603050405020304" pitchFamily="18" charset="0"/>
                <a:cs typeface="Times New Roman" panose="02020603050405020304" pitchFamily="18" charset="0"/>
              </a:rPr>
              <a:t>instituţii</a:t>
            </a:r>
            <a:r>
              <a:rPr lang="ro-RO" sz="1600" dirty="0">
                <a:latin typeface="Times New Roman" panose="02020603050405020304" pitchFamily="18" charset="0"/>
                <a:cs typeface="Times New Roman" panose="02020603050405020304" pitchFamily="18" charset="0"/>
              </a:rPr>
              <a:t> internaţionale de securitate colectivă. Expansiunea spre est a NATO. În: „Provocări la adresa securităţii şi strategiei la începutul secolului </a:t>
            </a:r>
            <a:r>
              <a:rPr lang="ro-RO" sz="1600" dirty="0" err="1">
                <a:latin typeface="Times New Roman" panose="02020603050405020304" pitchFamily="18" charset="0"/>
                <a:cs typeface="Times New Roman" panose="02020603050405020304" pitchFamily="18" charset="0"/>
              </a:rPr>
              <a:t>XXI,”Sesiunea</a:t>
            </a:r>
            <a:r>
              <a:rPr lang="ro-RO" sz="1600" dirty="0">
                <a:latin typeface="Times New Roman" panose="02020603050405020304" pitchFamily="18" charset="0"/>
                <a:cs typeface="Times New Roman" panose="02020603050405020304" pitchFamily="18" charset="0"/>
              </a:rPr>
              <a:t> de comunicări </a:t>
            </a:r>
            <a:r>
              <a:rPr lang="ro-RO" sz="1600" dirty="0" err="1">
                <a:latin typeface="Times New Roman" panose="02020603050405020304" pitchFamily="18" charset="0"/>
                <a:cs typeface="Times New Roman" panose="02020603050405020304" pitchFamily="18" charset="0"/>
              </a:rPr>
              <a:t>știinţifice</a:t>
            </a:r>
            <a:r>
              <a:rPr lang="ro-RO" sz="1600" dirty="0">
                <a:latin typeface="Times New Roman" panose="02020603050405020304" pitchFamily="18" charset="0"/>
                <a:cs typeface="Times New Roman" panose="02020603050405020304" pitchFamily="18" charset="0"/>
              </a:rPr>
              <a:t> cu participare internaţională, </a:t>
            </a:r>
            <a:r>
              <a:rPr lang="ro-RO" sz="1600" dirty="0" err="1">
                <a:latin typeface="Times New Roman" panose="02020603050405020304" pitchFamily="18" charset="0"/>
                <a:cs typeface="Times New Roman" panose="02020603050405020304" pitchFamily="18" charset="0"/>
              </a:rPr>
              <a:t>Secţiunea</a:t>
            </a:r>
            <a:r>
              <a:rPr lang="ro-RO" sz="1600" dirty="0">
                <a:latin typeface="Times New Roman" panose="02020603050405020304" pitchFamily="18" charset="0"/>
                <a:cs typeface="Times New Roman" panose="02020603050405020304" pitchFamily="18" charset="0"/>
              </a:rPr>
              <a:t> apărare şi securitate </a:t>
            </a:r>
            <a:r>
              <a:rPr lang="ro-RO" sz="1600" dirty="0" err="1">
                <a:latin typeface="Times New Roman" panose="02020603050405020304" pitchFamily="18" charset="0"/>
                <a:cs typeface="Times New Roman" panose="02020603050405020304" pitchFamily="18" charset="0"/>
              </a:rPr>
              <a:t>naţională</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EUNA, 2005, p. 578-585.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Juc</a:t>
            </a:r>
            <a:r>
              <a:rPr lang="ro-RO" sz="1600" dirty="0">
                <a:latin typeface="Times New Roman" panose="02020603050405020304" pitchFamily="18" charset="0"/>
                <a:cs typeface="Times New Roman" panose="02020603050405020304" pitchFamily="18" charset="0"/>
              </a:rPr>
              <a:t> V. Edificarea relațiilor internaţionale post-Război Rece: aspect </a:t>
            </a:r>
            <a:r>
              <a:rPr lang="ro-RO" sz="1600" dirty="0" err="1">
                <a:latin typeface="Times New Roman" panose="02020603050405020304" pitchFamily="18" charset="0"/>
                <a:cs typeface="Times New Roman" panose="02020603050405020304" pitchFamily="18" charset="0"/>
              </a:rPr>
              <a:t>teoretico</a:t>
            </a:r>
            <a:r>
              <a:rPr lang="ro-RO" sz="1600" dirty="0">
                <a:latin typeface="Times New Roman" panose="02020603050405020304" pitchFamily="18" charset="0"/>
                <a:cs typeface="Times New Roman" panose="02020603050405020304" pitchFamily="18" charset="0"/>
              </a:rPr>
              <a:t>-metodologice și replieri geostrategice. Teză de doctor habilitat în politologie, Chișinău, 2012.</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Kaplan M. </a:t>
            </a:r>
            <a:r>
              <a:rPr lang="ro-RO" sz="1600" dirty="0" err="1">
                <a:latin typeface="Times New Roman" panose="02020603050405020304" pitchFamily="18" charset="0"/>
                <a:cs typeface="Times New Roman" panose="02020603050405020304" pitchFamily="18" charset="0"/>
              </a:rPr>
              <a:t>System</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and</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Process</a:t>
            </a:r>
            <a:r>
              <a:rPr lang="ro-RO" sz="1600" dirty="0">
                <a:latin typeface="Times New Roman" panose="02020603050405020304" pitchFamily="18" charset="0"/>
                <a:cs typeface="Times New Roman" panose="02020603050405020304" pitchFamily="18" charset="0"/>
              </a:rPr>
              <a:t> in International </a:t>
            </a:r>
            <a:r>
              <a:rPr lang="ro-RO" sz="1600" dirty="0" err="1">
                <a:latin typeface="Times New Roman" panose="02020603050405020304" pitchFamily="18" charset="0"/>
                <a:cs typeface="Times New Roman" panose="02020603050405020304" pitchFamily="18" charset="0"/>
              </a:rPr>
              <a:t>Politics</a:t>
            </a:r>
            <a:r>
              <a:rPr lang="ro-RO" sz="1600" dirty="0">
                <a:latin typeface="Times New Roman" panose="02020603050405020304" pitchFamily="18" charset="0"/>
                <a:cs typeface="Times New Roman" panose="02020603050405020304" pitchFamily="18" charset="0"/>
              </a:rPr>
              <a:t>. New York: John </a:t>
            </a:r>
            <a:r>
              <a:rPr lang="ro-RO" sz="1600" dirty="0" err="1">
                <a:latin typeface="Times New Roman" panose="02020603050405020304" pitchFamily="18" charset="0"/>
                <a:cs typeface="Times New Roman" panose="02020603050405020304" pitchFamily="18" charset="0"/>
              </a:rPr>
              <a:t>Wiley</a:t>
            </a:r>
            <a:r>
              <a:rPr lang="ro-RO" sz="1600" dirty="0">
                <a:latin typeface="Times New Roman" panose="02020603050405020304" pitchFamily="18" charset="0"/>
                <a:cs typeface="Times New Roman" panose="02020603050405020304" pitchFamily="18" charset="0"/>
              </a:rPr>
              <a:t>, 1957. 150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a:latin typeface="Times New Roman" panose="02020603050405020304" pitchFamily="18" charset="0"/>
                <a:cs typeface="Times New Roman" panose="02020603050405020304" pitchFamily="18" charset="0"/>
              </a:rPr>
              <a:t>Kissinger H. </a:t>
            </a:r>
            <a:r>
              <a:rPr lang="ro-RO" sz="1600" dirty="0" err="1">
                <a:latin typeface="Times New Roman" panose="02020603050405020304" pitchFamily="18" charset="0"/>
                <a:cs typeface="Times New Roman" panose="02020603050405020304" pitchFamily="18" charset="0"/>
              </a:rPr>
              <a:t>Diplomacy</a:t>
            </a:r>
            <a:r>
              <a:rPr lang="ro-RO" sz="1600" dirty="0">
                <a:latin typeface="Times New Roman" panose="02020603050405020304" pitchFamily="18" charset="0"/>
                <a:cs typeface="Times New Roman" panose="02020603050405020304" pitchFamily="18" charset="0"/>
              </a:rPr>
              <a:t>. New York: </a:t>
            </a:r>
            <a:r>
              <a:rPr lang="ro-RO" sz="1600" dirty="0" err="1">
                <a:latin typeface="Times New Roman" panose="02020603050405020304" pitchFamily="18" charset="0"/>
                <a:cs typeface="Times New Roman" panose="02020603050405020304" pitchFamily="18" charset="0"/>
              </a:rPr>
              <a:t>Touchstone</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Rockefeller</a:t>
            </a:r>
            <a:r>
              <a:rPr lang="ro-RO" sz="1600" dirty="0">
                <a:latin typeface="Times New Roman" panose="02020603050405020304" pitchFamily="18" charset="0"/>
                <a:cs typeface="Times New Roman" panose="02020603050405020304" pitchFamily="18" charset="0"/>
              </a:rPr>
              <a:t> Center, 1994. 912 p.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Kolodziej</a:t>
            </a:r>
            <a:r>
              <a:rPr lang="ro-RO" sz="1600" dirty="0">
                <a:latin typeface="Times New Roman" panose="02020603050405020304" pitchFamily="18" charset="0"/>
                <a:cs typeface="Times New Roman" panose="02020603050405020304" pitchFamily="18" charset="0"/>
              </a:rPr>
              <a:t> E. A. Securitatea şi </a:t>
            </a:r>
            <a:r>
              <a:rPr lang="ro-RO" sz="1600" dirty="0" err="1">
                <a:latin typeface="Times New Roman" panose="02020603050405020304" pitchFamily="18" charset="0"/>
                <a:cs typeface="Times New Roman" panose="02020603050405020304" pitchFamily="18" charset="0"/>
              </a:rPr>
              <a:t>relaţiile</a:t>
            </a:r>
            <a:r>
              <a:rPr lang="ro-RO" sz="1600" dirty="0">
                <a:latin typeface="Times New Roman" panose="02020603050405020304" pitchFamily="18" charset="0"/>
                <a:cs typeface="Times New Roman" panose="02020603050405020304" pitchFamily="18" charset="0"/>
              </a:rPr>
              <a:t> internaţionale, </a:t>
            </a:r>
            <a:r>
              <a:rPr lang="ro-RO" sz="1600" dirty="0" err="1">
                <a:latin typeface="Times New Roman" panose="02020603050405020304" pitchFamily="18" charset="0"/>
                <a:cs typeface="Times New Roman" panose="02020603050405020304" pitchFamily="18" charset="0"/>
              </a:rPr>
              <a:t>Iaşi</a:t>
            </a:r>
            <a:r>
              <a:rPr lang="ro-RO" sz="1600" dirty="0">
                <a:latin typeface="Times New Roman" panose="02020603050405020304" pitchFamily="18" charset="0"/>
                <a:cs typeface="Times New Roman" panose="02020603050405020304" pitchFamily="18" charset="0"/>
              </a:rPr>
              <a:t>, Editura Polirom, p. 168.</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Kolodziej</a:t>
            </a:r>
            <a:r>
              <a:rPr lang="ro-RO" sz="1600" dirty="0">
                <a:latin typeface="Times New Roman" panose="02020603050405020304" pitchFamily="18" charset="0"/>
                <a:cs typeface="Times New Roman" panose="02020603050405020304" pitchFamily="18" charset="0"/>
              </a:rPr>
              <a:t> E.A Securitatea şi </a:t>
            </a:r>
            <a:r>
              <a:rPr lang="ro-RO" sz="1600" dirty="0" err="1">
                <a:latin typeface="Times New Roman" panose="02020603050405020304" pitchFamily="18" charset="0"/>
                <a:cs typeface="Times New Roman" panose="02020603050405020304" pitchFamily="18" charset="0"/>
              </a:rPr>
              <a:t>relaţiile</a:t>
            </a:r>
            <a:r>
              <a:rPr lang="ro-RO" sz="1600" dirty="0">
                <a:latin typeface="Times New Roman" panose="02020603050405020304" pitchFamily="18" charset="0"/>
                <a:cs typeface="Times New Roman" panose="02020603050405020304" pitchFamily="18" charset="0"/>
              </a:rPr>
              <a:t> internaţionale,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2007, Editura Polirom, pag. 36</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ro-RO" sz="1600" dirty="0" err="1">
                <a:latin typeface="Times New Roman" panose="02020603050405020304" pitchFamily="18" charset="0"/>
                <a:cs typeface="Times New Roman" panose="02020603050405020304" pitchFamily="18" charset="0"/>
              </a:rPr>
              <a:t>Maslow</a:t>
            </a:r>
            <a:r>
              <a:rPr lang="ro-RO" sz="1600" dirty="0">
                <a:latin typeface="Times New Roman" panose="02020603050405020304" pitchFamily="18" charset="0"/>
                <a:cs typeface="Times New Roman" panose="02020603050405020304" pitchFamily="18" charset="0"/>
              </a:rPr>
              <a:t> A. A </a:t>
            </a:r>
            <a:r>
              <a:rPr lang="ro-RO" sz="1600" dirty="0" err="1">
                <a:latin typeface="Times New Roman" panose="02020603050405020304" pitchFamily="18" charset="0"/>
                <a:cs typeface="Times New Roman" panose="02020603050405020304" pitchFamily="18" charset="0"/>
              </a:rPr>
              <a:t>Theory</a:t>
            </a:r>
            <a:r>
              <a:rPr lang="ro-RO" sz="1600" dirty="0">
                <a:latin typeface="Times New Roman" panose="02020603050405020304" pitchFamily="18" charset="0"/>
                <a:cs typeface="Times New Roman" panose="02020603050405020304" pitchFamily="18" charset="0"/>
              </a:rPr>
              <a:t> of </a:t>
            </a:r>
            <a:r>
              <a:rPr lang="ro-RO" sz="1600" dirty="0" err="1">
                <a:latin typeface="Times New Roman" panose="02020603050405020304" pitchFamily="18" charset="0"/>
                <a:cs typeface="Times New Roman" panose="02020603050405020304" pitchFamily="18" charset="0"/>
              </a:rPr>
              <a:t>Human</a:t>
            </a:r>
            <a:r>
              <a:rPr lang="ro-RO" sz="1600" dirty="0">
                <a:latin typeface="Times New Roman" panose="02020603050405020304" pitchFamily="18" charset="0"/>
                <a:cs typeface="Times New Roman" panose="02020603050405020304" pitchFamily="18" charset="0"/>
              </a:rPr>
              <a:t> </a:t>
            </a:r>
            <a:r>
              <a:rPr lang="ro-RO" sz="1600" dirty="0" err="1">
                <a:latin typeface="Times New Roman" panose="02020603050405020304" pitchFamily="18" charset="0"/>
                <a:cs typeface="Times New Roman" panose="02020603050405020304" pitchFamily="18" charset="0"/>
              </a:rPr>
              <a:t>Motivation</a:t>
            </a:r>
            <a:r>
              <a:rPr lang="ro-RO" sz="1600" dirty="0">
                <a:latin typeface="Times New Roman" panose="02020603050405020304" pitchFamily="18" charset="0"/>
                <a:cs typeface="Times New Roman" panose="02020603050405020304" pitchFamily="18" charset="0"/>
              </a:rPr>
              <a:t>. In: </a:t>
            </a:r>
            <a:r>
              <a:rPr lang="ro-RO" sz="1600" dirty="0" err="1">
                <a:latin typeface="Times New Roman" panose="02020603050405020304" pitchFamily="18" charset="0"/>
                <a:cs typeface="Times New Roman" panose="02020603050405020304" pitchFamily="18" charset="0"/>
              </a:rPr>
              <a:t>Psychological</a:t>
            </a:r>
            <a:r>
              <a:rPr lang="ro-RO" sz="1600" dirty="0">
                <a:latin typeface="Times New Roman" panose="02020603050405020304" pitchFamily="18" charset="0"/>
                <a:cs typeface="Times New Roman" panose="02020603050405020304" pitchFamily="18" charset="0"/>
              </a:rPr>
              <a:t> Review Nr. 50, p.370-396 Accesibil la: </a:t>
            </a:r>
            <a:r>
              <a:rPr lang="ro-RO" sz="1600" dirty="0">
                <a:latin typeface="Times New Roman" panose="02020603050405020304" pitchFamily="18" charset="0"/>
                <a:cs typeface="Times New Roman" panose="02020603050405020304" pitchFamily="18" charset="0"/>
                <a:hlinkClick r:id="rId3"/>
              </a:rPr>
              <a:t>http://psychclassics.yorku.ca/Maslow/motivation.htm</a:t>
            </a:r>
            <a:r>
              <a:rPr lang="ro-RO" sz="1600" dirty="0">
                <a:latin typeface="Times New Roman" panose="02020603050405020304" pitchFamily="18" charset="0"/>
                <a:cs typeface="Times New Roman" panose="02020603050405020304" pitchFamily="18" charset="0"/>
              </a:rPr>
              <a:t>  [Accesat 24.09.2021</a:t>
            </a:r>
            <a:r>
              <a:rPr lang="ro-RO"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1600" dirty="0">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tab pos="746125" algn="l"/>
              </a:tabLst>
            </a:pPr>
            <a:endParaRPr lang="en-US" sz="16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685800" y="-851801"/>
            <a:ext cx="8001000" cy="7817525"/>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46125" algn="l"/>
              </a:tabLst>
            </a:pPr>
            <a:endParaRPr kumimoji="0" lang="ro-RO" sz="1400" b="1"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r>
              <a:rPr kumimoji="0" lang="en-US" sz="2000"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B</a:t>
            </a:r>
            <a:r>
              <a:rPr kumimoji="0" lang="en-US" sz="2000" b="1" i="0" u="none" strike="noStrike" cap="none" normalizeH="0" baseline="0" dirty="0" err="1" smtClean="0" bmk="">
                <a:ln>
                  <a:noFill/>
                </a:ln>
                <a:solidFill>
                  <a:schemeClr val="tx1"/>
                </a:solidFill>
                <a:effectLst/>
                <a:latin typeface="Times New Roman" pitchFamily="18" charset="0"/>
                <a:ea typeface="Times New Roman" pitchFamily="18" charset="0"/>
                <a:cs typeface="Times New Roman" pitchFamily="18" charset="0"/>
              </a:rPr>
              <a:t>ibliografi</a:t>
            </a:r>
            <a:r>
              <a:rPr kumimoji="0" lang="ro-RO" sz="20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rPr>
              <a:t>e selectivă</a:t>
            </a:r>
          </a:p>
          <a:p>
            <a:pPr marL="0" marR="0" lvl="0" indent="0" algn="ctr" defTabSz="914400" rtl="0" eaLnBrk="1" fontAlgn="base" latinLnBrk="0" hangingPunct="1">
              <a:lnSpc>
                <a:spcPct val="100000"/>
              </a:lnSpc>
              <a:spcBef>
                <a:spcPct val="0"/>
              </a:spcBef>
              <a:spcAft>
                <a:spcPct val="0"/>
              </a:spcAft>
              <a:buClrTx/>
              <a:buSzTx/>
              <a:buFontTx/>
              <a:buNone/>
              <a:tabLst>
                <a:tab pos="746125" algn="l"/>
              </a:tabLst>
            </a:pPr>
            <a:endParaRPr kumimoji="0" lang="ro-RO" sz="2000" b="1" i="0" u="none" strike="noStrike" cap="none" normalizeH="0" baseline="0" dirty="0" smtClean="0" bmk="">
              <a:ln>
                <a:noFill/>
              </a:ln>
              <a:solidFill>
                <a:schemeClr val="tx1"/>
              </a:solidFill>
              <a:effectLst/>
              <a:latin typeface="Times New Roman" pitchFamily="18" charset="0"/>
              <a:ea typeface="Times New Roman" pitchFamily="18" charset="0"/>
              <a:cs typeface="Times New Roman" pitchFamily="18" charset="0"/>
            </a:endParaRPr>
          </a:p>
          <a:p>
            <a:pPr lvl="0"/>
            <a:r>
              <a:rPr lang="ro-RO" sz="1600" dirty="0" smtClean="0">
                <a:latin typeface="Times New Roman" panose="02020603050405020304" pitchFamily="18" charset="0"/>
                <a:cs typeface="Times New Roman" panose="02020603050405020304" pitchFamily="18" charset="0"/>
              </a:rPr>
              <a:t>16. Mică </a:t>
            </a:r>
            <a:r>
              <a:rPr lang="ro-RO" sz="1600" dirty="0">
                <a:latin typeface="Times New Roman" panose="02020603050405020304" pitchFamily="18" charset="0"/>
                <a:cs typeface="Times New Roman" panose="02020603050405020304" pitchFamily="18" charset="0"/>
              </a:rPr>
              <a:t>enciclopedie de politologie, Editura </a:t>
            </a:r>
            <a:r>
              <a:rPr lang="ro-RO" sz="1600" dirty="0" err="1">
                <a:latin typeface="Times New Roman" panose="02020603050405020304" pitchFamily="18" charset="0"/>
                <a:cs typeface="Times New Roman" panose="02020603050405020304" pitchFamily="18" charset="0"/>
              </a:rPr>
              <a:t>Ştiinţifică</a:t>
            </a:r>
            <a:r>
              <a:rPr lang="ro-RO" sz="1600" dirty="0">
                <a:latin typeface="Times New Roman" panose="02020603050405020304" pitchFamily="18" charset="0"/>
                <a:cs typeface="Times New Roman" panose="02020603050405020304" pitchFamily="18" charset="0"/>
              </a:rPr>
              <a:t> şi Enciclopedică,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1977, p. 402.</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17. Mija </a:t>
            </a:r>
            <a:r>
              <a:rPr lang="ro-RO" sz="1600" dirty="0">
                <a:latin typeface="Times New Roman" panose="02020603050405020304" pitchFamily="18" charset="0"/>
                <a:cs typeface="Times New Roman" panose="02020603050405020304" pitchFamily="18" charset="0"/>
              </a:rPr>
              <a:t>V. Neutralitatea Republicii Moldova prin prisma politicilor de Securitate ale unor state Europene neutre. Teza de doctor. Chișinău, 2016. </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18. </a:t>
            </a:r>
            <a:r>
              <a:rPr lang="ro-RO" sz="1600" dirty="0" err="1" smtClean="0">
                <a:latin typeface="Times New Roman" panose="02020603050405020304" pitchFamily="18" charset="0"/>
                <a:cs typeface="Times New Roman" panose="02020603050405020304" pitchFamily="18" charset="0"/>
              </a:rPr>
              <a:t>Moravcsik</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A. Security Studies. Accesibil la: https://www.princeton.edu/~amoravcs/library/Final%20Copy.pdf [Accesat 24.09.2021]</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19. </a:t>
            </a:r>
            <a:r>
              <a:rPr lang="ro-RO" sz="1600" dirty="0" err="1" smtClean="0">
                <a:latin typeface="Times New Roman" panose="02020603050405020304" pitchFamily="18" charset="0"/>
                <a:cs typeface="Times New Roman" panose="02020603050405020304" pitchFamily="18" charset="0"/>
              </a:rPr>
              <a:t>Morgenthau</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H. Politica între </a:t>
            </a:r>
            <a:r>
              <a:rPr lang="ro-RO" sz="1600" dirty="0" err="1">
                <a:latin typeface="Times New Roman" panose="02020603050405020304" pitchFamily="18" charset="0"/>
                <a:cs typeface="Times New Roman" panose="02020603050405020304" pitchFamily="18" charset="0"/>
              </a:rPr>
              <a:t>naţiuni</a:t>
            </a:r>
            <a:r>
              <a:rPr lang="ro-RO" sz="1600" dirty="0">
                <a:latin typeface="Times New Roman" panose="02020603050405020304" pitchFamily="18" charset="0"/>
                <a:cs typeface="Times New Roman" panose="02020603050405020304" pitchFamily="18" charset="0"/>
              </a:rPr>
              <a:t>. Lupta pentru putere şi lupta pentru pace. </a:t>
            </a:r>
            <a:r>
              <a:rPr lang="ro-RO" sz="1600" dirty="0" err="1">
                <a:latin typeface="Times New Roman" panose="02020603050405020304" pitchFamily="18" charset="0"/>
                <a:cs typeface="Times New Roman" panose="02020603050405020304" pitchFamily="18" charset="0"/>
              </a:rPr>
              <a:t>Iaşi</a:t>
            </a:r>
            <a:r>
              <a:rPr lang="ro-RO" sz="1600" dirty="0">
                <a:latin typeface="Times New Roman" panose="02020603050405020304" pitchFamily="18" charset="0"/>
                <a:cs typeface="Times New Roman" panose="02020603050405020304" pitchFamily="18" charset="0"/>
              </a:rPr>
              <a:t>: Polirom, 2007. 735 p. </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20. </a:t>
            </a:r>
            <a:r>
              <a:rPr lang="ro-RO" sz="1600" dirty="0" err="1" smtClean="0">
                <a:latin typeface="Times New Roman" panose="02020603050405020304" pitchFamily="18" charset="0"/>
                <a:cs typeface="Times New Roman" panose="02020603050405020304" pitchFamily="18" charset="0"/>
              </a:rPr>
              <a:t>Moștoflei</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 Duțu P., </a:t>
            </a:r>
            <a:r>
              <a:rPr lang="ro-RO" sz="1600" dirty="0" err="1">
                <a:latin typeface="Times New Roman" panose="02020603050405020304" pitchFamily="18" charset="0"/>
                <a:cs typeface="Times New Roman" panose="02020603050405020304" pitchFamily="18" charset="0"/>
              </a:rPr>
              <a:t>Sarcinschi</a:t>
            </a:r>
            <a:r>
              <a:rPr lang="ro-RO" sz="1600" dirty="0">
                <a:latin typeface="Times New Roman" panose="02020603050405020304" pitchFamily="18" charset="0"/>
                <a:cs typeface="Times New Roman" panose="02020603050405020304" pitchFamily="18" charset="0"/>
              </a:rPr>
              <a:t> A. Studii de Securitate și apărare. Volumul 2 pag. 14. Accesibil la: </a:t>
            </a:r>
            <a:r>
              <a:rPr lang="ro-RO" sz="1600" dirty="0">
                <a:latin typeface="Times New Roman" panose="02020603050405020304" pitchFamily="18" charset="0"/>
                <a:cs typeface="Times New Roman" panose="02020603050405020304" pitchFamily="18" charset="0"/>
                <a:hlinkClick r:id="rId2"/>
              </a:rPr>
              <a:t>http://cssas.unap.ro/ro/pdf_carti/ssa2.pdf</a:t>
            </a:r>
            <a:r>
              <a:rPr lang="ro-RO" sz="1600" dirty="0">
                <a:latin typeface="Times New Roman" panose="02020603050405020304" pitchFamily="18" charset="0"/>
                <a:cs typeface="Times New Roman" panose="02020603050405020304" pitchFamily="18" charset="0"/>
              </a:rPr>
              <a:t> [Accesat 24.09.2021]</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21. </a:t>
            </a:r>
            <a:r>
              <a:rPr lang="ro-RO" sz="1600" dirty="0" err="1" smtClean="0">
                <a:latin typeface="Times New Roman" panose="02020603050405020304" pitchFamily="18" charset="0"/>
                <a:cs typeface="Times New Roman" panose="02020603050405020304" pitchFamily="18" charset="0"/>
              </a:rPr>
              <a:t>Richicinschi</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Iu. Terorismul-</a:t>
            </a:r>
            <a:r>
              <a:rPr lang="ro-RO" sz="1600" dirty="0" err="1">
                <a:latin typeface="Times New Roman" panose="02020603050405020304" pitchFamily="18" charset="0"/>
                <a:cs typeface="Times New Roman" panose="02020603050405020304" pitchFamily="18" charset="0"/>
              </a:rPr>
              <a:t>ericolul</a:t>
            </a:r>
            <a:r>
              <a:rPr lang="ro-RO" sz="1600" dirty="0">
                <a:latin typeface="Times New Roman" panose="02020603050405020304" pitchFamily="18" charset="0"/>
                <a:cs typeface="Times New Roman" panose="02020603050405020304" pitchFamily="18" charset="0"/>
              </a:rPr>
              <a:t> destabilizării securităţii internaţionale. Monografie, Chișinău, CEP al USM, 2005, 117 p. </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22. Sandu </a:t>
            </a:r>
            <a:r>
              <a:rPr lang="ro-RO" sz="1600" dirty="0">
                <a:latin typeface="Times New Roman" panose="02020603050405020304" pitchFamily="18" charset="0"/>
                <a:cs typeface="Times New Roman" panose="02020603050405020304" pitchFamily="18" charset="0"/>
              </a:rPr>
              <a:t>M., </a:t>
            </a:r>
            <a:r>
              <a:rPr lang="ro-RO" sz="1600" dirty="0" err="1">
                <a:latin typeface="Times New Roman" panose="02020603050405020304" pitchFamily="18" charset="0"/>
                <a:cs typeface="Times New Roman" panose="02020603050405020304" pitchFamily="18" charset="0"/>
              </a:rPr>
              <a:t>Siteanu</a:t>
            </a:r>
            <a:r>
              <a:rPr lang="ro-RO" sz="1600" dirty="0">
                <a:latin typeface="Times New Roman" panose="02020603050405020304" pitchFamily="18" charset="0"/>
                <a:cs typeface="Times New Roman" panose="02020603050405020304" pitchFamily="18" charset="0"/>
              </a:rPr>
              <a:t> E. Securitatea </a:t>
            </a:r>
            <a:r>
              <a:rPr lang="ro-RO" sz="1600" dirty="0" err="1">
                <a:latin typeface="Times New Roman" panose="02020603050405020304" pitchFamily="18" charset="0"/>
                <a:cs typeface="Times New Roman" panose="02020603050405020304" pitchFamily="18" charset="0"/>
              </a:rPr>
              <a:t>naţională</a:t>
            </a:r>
            <a:r>
              <a:rPr lang="ro-RO" sz="1600" dirty="0">
                <a:latin typeface="Times New Roman" panose="02020603050405020304" pitchFamily="18" charset="0"/>
                <a:cs typeface="Times New Roman" panose="02020603050405020304" pitchFamily="18" charset="0"/>
              </a:rPr>
              <a:t> prin securitatea colectivă, Editura CTEA, </a:t>
            </a:r>
            <a:r>
              <a:rPr lang="ro-RO" sz="1600" dirty="0" err="1">
                <a:latin typeface="Times New Roman" panose="02020603050405020304" pitchFamily="18" charset="0"/>
                <a:cs typeface="Times New Roman" panose="02020603050405020304" pitchFamily="18" charset="0"/>
              </a:rPr>
              <a:t>Bucureşti</a:t>
            </a:r>
            <a:r>
              <a:rPr lang="ro-RO" sz="1600" dirty="0">
                <a:latin typeface="Times New Roman" panose="02020603050405020304" pitchFamily="18" charset="0"/>
                <a:cs typeface="Times New Roman" panose="02020603050405020304" pitchFamily="18" charset="0"/>
              </a:rPr>
              <a:t>, 2007, p. 27</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23. Sava </a:t>
            </a:r>
            <a:r>
              <a:rPr lang="ro-RO" sz="1600" dirty="0">
                <a:latin typeface="Times New Roman" panose="02020603050405020304" pitchFamily="18" charset="0"/>
                <a:cs typeface="Times New Roman" panose="02020603050405020304" pitchFamily="18" charset="0"/>
              </a:rPr>
              <a:t>I. N. Teoria și practica securităţii. Suport de curs. București, 2007, 27-29.</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24. </a:t>
            </a:r>
            <a:r>
              <a:rPr lang="ro-RO" sz="1600" dirty="0" err="1" smtClean="0">
                <a:latin typeface="Times New Roman" panose="02020603050405020304" pitchFamily="18" charset="0"/>
                <a:cs typeface="Times New Roman" panose="02020603050405020304" pitchFamily="18" charset="0"/>
              </a:rPr>
              <a:t>Troncotă</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C. Suport de curs pentru disciplina Securitate internațională, 2006</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25. </a:t>
            </a:r>
            <a:r>
              <a:rPr lang="ro-RO" sz="1600" dirty="0" err="1" smtClean="0">
                <a:latin typeface="Times New Roman" panose="02020603050405020304" pitchFamily="18" charset="0"/>
                <a:cs typeface="Times New Roman" panose="02020603050405020304" pitchFamily="18" charset="0"/>
              </a:rPr>
              <a:t>Waltz</a:t>
            </a:r>
            <a:r>
              <a:rPr lang="ro-RO" sz="1600" dirty="0" smtClean="0">
                <a:latin typeface="Times New Roman" panose="02020603050405020304" pitchFamily="18" charset="0"/>
                <a:cs typeface="Times New Roman" panose="02020603050405020304" pitchFamily="18" charset="0"/>
              </a:rPr>
              <a:t> </a:t>
            </a:r>
            <a:r>
              <a:rPr lang="ro-RO" sz="1600" dirty="0">
                <a:latin typeface="Times New Roman" panose="02020603050405020304" pitchFamily="18" charset="0"/>
                <a:cs typeface="Times New Roman" panose="02020603050405020304" pitchFamily="18" charset="0"/>
              </a:rPr>
              <a:t>K. </a:t>
            </a:r>
            <a:r>
              <a:rPr lang="ro-RO" sz="1600" dirty="0" err="1">
                <a:latin typeface="Times New Roman" panose="02020603050405020304" pitchFamily="18" charset="0"/>
                <a:cs typeface="Times New Roman" panose="02020603050405020304" pitchFamily="18" charset="0"/>
              </a:rPr>
              <a:t>Theory</a:t>
            </a:r>
            <a:r>
              <a:rPr lang="ro-RO" sz="1600" dirty="0">
                <a:latin typeface="Times New Roman" panose="02020603050405020304" pitchFamily="18" charset="0"/>
                <a:cs typeface="Times New Roman" panose="02020603050405020304" pitchFamily="18" charset="0"/>
              </a:rPr>
              <a:t> of International </a:t>
            </a:r>
            <a:r>
              <a:rPr lang="ro-RO" sz="1600" dirty="0" err="1">
                <a:latin typeface="Times New Roman" panose="02020603050405020304" pitchFamily="18" charset="0"/>
                <a:cs typeface="Times New Roman" panose="02020603050405020304" pitchFamily="18" charset="0"/>
              </a:rPr>
              <a:t>Politics</a:t>
            </a:r>
            <a:r>
              <a:rPr lang="ro-RO" sz="1600" dirty="0">
                <a:latin typeface="Times New Roman" panose="02020603050405020304" pitchFamily="18" charset="0"/>
                <a:cs typeface="Times New Roman" panose="02020603050405020304" pitchFamily="18" charset="0"/>
              </a:rPr>
              <a:t>. Berkeley: University of California, 1979. 251 p.</a:t>
            </a:r>
            <a:endParaRPr lang="en-US" sz="1600" dirty="0">
              <a:latin typeface="Times New Roman" panose="02020603050405020304" pitchFamily="18" charset="0"/>
              <a:cs typeface="Times New Roman" panose="02020603050405020304" pitchFamily="18" charset="0"/>
            </a:endParaRPr>
          </a:p>
          <a:p>
            <a:r>
              <a:rPr lang="ro-RO" sz="1600" dirty="0" smtClean="0">
                <a:latin typeface="Times New Roman" panose="02020603050405020304" pitchFamily="18" charset="0"/>
                <a:cs typeface="Times New Roman" panose="02020603050405020304" pitchFamily="18" charset="0"/>
              </a:rPr>
              <a:t>26. </a:t>
            </a:r>
            <a:r>
              <a:rPr lang="ru-RU" sz="1600" dirty="0">
                <a:latin typeface="Times New Roman" panose="02020603050405020304" pitchFamily="18" charset="0"/>
                <a:cs typeface="Times New Roman" panose="02020603050405020304" pitchFamily="18" charset="0"/>
              </a:rPr>
              <a:t>Богатуров А. Д. и др. Очерки теории и политического анализа международных отношений. Москва: НОФМО, 2002, c. 190-206. </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27. </a:t>
            </a:r>
            <a:r>
              <a:rPr lang="ru-RU" sz="1600" dirty="0" smtClean="0">
                <a:latin typeface="Times New Roman" panose="02020603050405020304" pitchFamily="18" charset="0"/>
                <a:cs typeface="Times New Roman" panose="02020603050405020304" pitchFamily="18" charset="0"/>
              </a:rPr>
              <a:t>Большаков </a:t>
            </a:r>
            <a:r>
              <a:rPr lang="ru-RU" sz="1600" dirty="0">
                <a:latin typeface="Times New Roman" panose="02020603050405020304" pitchFamily="18" charset="0"/>
                <a:cs typeface="Times New Roman" panose="02020603050405020304" pitchFamily="18" charset="0"/>
              </a:rPr>
              <a:t>С. И. Север Европы в стратегии НАТО и ЕС и интересы национальной безопасности России. Москва, 2005. 254 c.</a:t>
            </a:r>
            <a:endParaRPr lang="en-US" sz="1600" dirty="0">
              <a:latin typeface="Times New Roman" panose="02020603050405020304" pitchFamily="18" charset="0"/>
              <a:cs typeface="Times New Roman" panose="02020603050405020304" pitchFamily="18" charset="0"/>
            </a:endParaRPr>
          </a:p>
          <a:p>
            <a:r>
              <a:rPr lang="ro-RO" sz="1600" dirty="0" smtClean="0">
                <a:latin typeface="Times New Roman" panose="02020603050405020304" pitchFamily="18" charset="0"/>
                <a:cs typeface="Times New Roman" panose="02020603050405020304" pitchFamily="18" charset="0"/>
              </a:rPr>
              <a:t>28. </a:t>
            </a:r>
            <a:r>
              <a:rPr lang="ru-RU" sz="1600" dirty="0" smtClean="0">
                <a:latin typeface="Times New Roman" panose="02020603050405020304" pitchFamily="18" charset="0"/>
                <a:cs typeface="Times New Roman" panose="02020603050405020304" pitchFamily="18" charset="0"/>
              </a:rPr>
              <a:t>Вопросы </a:t>
            </a:r>
            <a:r>
              <a:rPr lang="ru-RU" sz="1600" dirty="0">
                <a:latin typeface="Times New Roman" panose="02020603050405020304" pitchFamily="18" charset="0"/>
                <a:cs typeface="Times New Roman" panose="02020603050405020304" pitchFamily="18" charset="0"/>
              </a:rPr>
              <a:t>методологии исследования проблем международной безопасности. Обеспечение фундаментальности проводимых исследований. </a:t>
            </a:r>
            <a:r>
              <a:rPr lang="ro-RO" sz="1600" dirty="0">
                <a:latin typeface="Times New Roman" panose="02020603050405020304" pitchFamily="18" charset="0"/>
                <a:cs typeface="Times New Roman" panose="02020603050405020304" pitchFamily="18" charset="0"/>
              </a:rPr>
              <a:t>Accesibil la: </a:t>
            </a:r>
            <a:r>
              <a:rPr lang="ru-RU" sz="1600" dirty="0">
                <a:latin typeface="Times New Roman" panose="02020603050405020304" pitchFamily="18" charset="0"/>
                <a:cs typeface="Times New Roman" panose="02020603050405020304" pitchFamily="18" charset="0"/>
              </a:rPr>
              <a:t>http://www.ipmb.ru/publik/2.html  [Accesat 24.09.2021]</a:t>
            </a:r>
            <a:endParaRPr lang="en-US" sz="1600" dirty="0">
              <a:latin typeface="Times New Roman" panose="02020603050405020304" pitchFamily="18" charset="0"/>
              <a:cs typeface="Times New Roman" panose="02020603050405020304" pitchFamily="18" charset="0"/>
            </a:endParaRPr>
          </a:p>
          <a:p>
            <a:pPr lvl="0"/>
            <a:r>
              <a:rPr lang="ro-RO" sz="1600" dirty="0" smtClean="0">
                <a:latin typeface="Times New Roman" panose="02020603050405020304" pitchFamily="18" charset="0"/>
                <a:cs typeface="Times New Roman" panose="02020603050405020304" pitchFamily="18" charset="0"/>
              </a:rPr>
              <a:t>29. </a:t>
            </a:r>
            <a:r>
              <a:rPr lang="ru-RU" sz="1600" dirty="0" smtClean="0">
                <a:latin typeface="Times New Roman" panose="02020603050405020304" pitchFamily="18" charset="0"/>
                <a:cs typeface="Times New Roman" panose="02020603050405020304" pitchFamily="18" charset="0"/>
              </a:rPr>
              <a:t>Косолапов </a:t>
            </a:r>
            <a:r>
              <a:rPr lang="ru-RU" sz="1600" dirty="0">
                <a:latin typeface="Times New Roman" panose="02020603050405020304" pitchFamily="18" charset="0"/>
                <a:cs typeface="Times New Roman" panose="02020603050405020304" pitchFamily="18" charset="0"/>
              </a:rPr>
              <a:t>Н. А. Сила, насилие, безопасность: современная диалектика взаимосвязей. </a:t>
            </a:r>
            <a:r>
              <a:rPr lang="ro-RO" sz="1600" dirty="0" smtClean="0">
                <a:latin typeface="Times New Roman" panose="02020603050405020304" pitchFamily="18" charset="0"/>
                <a:cs typeface="Times New Roman" panose="02020603050405020304" pitchFamily="18" charset="0"/>
              </a:rPr>
              <a:t>30. </a:t>
            </a:r>
            <a:r>
              <a:rPr lang="ru-RU" sz="1600" dirty="0" smtClean="0">
                <a:latin typeface="Times New Roman" panose="02020603050405020304" pitchFamily="18" charset="0"/>
                <a:cs typeface="Times New Roman" panose="02020603050405020304" pitchFamily="18" charset="0"/>
              </a:rPr>
              <a:t>Ницевич </a:t>
            </a:r>
            <a:r>
              <a:rPr lang="ru-RU" sz="1600" dirty="0">
                <a:latin typeface="Times New Roman" panose="02020603050405020304" pitchFamily="18" charset="0"/>
                <a:cs typeface="Times New Roman" panose="02020603050405020304" pitchFamily="18" charset="0"/>
              </a:rPr>
              <a:t>В.Ф. Методология исследования международной безопасности. В Мировые Проблемы. Внешняя политика nr. 3. 2012, с. </a:t>
            </a:r>
            <a:r>
              <a:rPr lang="ru-RU" sz="1600" dirty="0" smtClean="0">
                <a:latin typeface="Times New Roman" panose="02020603050405020304" pitchFamily="18" charset="0"/>
                <a:cs typeface="Times New Roman" panose="02020603050405020304" pitchFamily="18" charset="0"/>
              </a:rPr>
              <a:t>186</a:t>
            </a:r>
            <a:r>
              <a:rPr lang="ro-RO" sz="1600" dirty="0" smtClean="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US" sz="1600" dirty="0">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tab pos="746125" algn="l"/>
              </a:tabLst>
            </a:pP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579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6524863"/>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internaționale</a:t>
            </a:r>
          </a:p>
          <a:p>
            <a:pPr lvl="0" algn="ctr">
              <a:spcAft>
                <a:spcPts val="0"/>
              </a:spcAft>
              <a:tabLst>
                <a:tab pos="746760" algn="l"/>
              </a:tabLst>
            </a:pPr>
            <a:endParaRPr lang="ro-RO" sz="2000" u="sng" dirty="0" smtClean="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Astfel, cercetătorii în </a:t>
            </a:r>
            <a:r>
              <a:rPr lang="ro-RO" dirty="0" err="1">
                <a:latin typeface="Times New Roman" panose="02020603050405020304" pitchFamily="18" charset="0"/>
                <a:cs typeface="Times New Roman" panose="02020603050405020304" pitchFamily="18" charset="0"/>
              </a:rPr>
              <a:t>relaţiile</a:t>
            </a:r>
            <a:r>
              <a:rPr lang="ro-RO" dirty="0">
                <a:latin typeface="Times New Roman" panose="02020603050405020304" pitchFamily="18" charset="0"/>
                <a:cs typeface="Times New Roman" panose="02020603050405020304" pitchFamily="18" charset="0"/>
              </a:rPr>
              <a:t> internaţionale, care abordează problema privind securitatea internaţională, pot fi clasificați în trei scoli academice majore – neorealismul, neoliberalismul și </a:t>
            </a:r>
            <a:r>
              <a:rPr lang="ro-RO" dirty="0" err="1">
                <a:latin typeface="Times New Roman" panose="02020603050405020304" pitchFamily="18" charset="0"/>
                <a:cs typeface="Times New Roman" panose="02020603050405020304" pitchFamily="18" charset="0"/>
              </a:rPr>
              <a:t>neoconstructivismul</a:t>
            </a:r>
            <a:r>
              <a:rPr lang="ro-RO" dirty="0">
                <a:latin typeface="Times New Roman" panose="02020603050405020304" pitchFamily="18" charset="0"/>
                <a:cs typeface="Times New Roman" panose="02020603050405020304" pitchFamily="18" charset="0"/>
              </a:rPr>
              <a:t>, care, de fapt, reflectă paradigmele principale ale teoriei relațiilor internaţionale</a:t>
            </a:r>
            <a:r>
              <a:rPr lang="ro-RO" dirty="0" smtClean="0">
                <a:latin typeface="Times New Roman" panose="02020603050405020304" pitchFamily="18" charset="0"/>
                <a:cs typeface="Times New Roman" panose="02020603050405020304" pitchFamily="18" charset="0"/>
              </a:rPr>
              <a:t>.</a:t>
            </a:r>
          </a:p>
          <a:p>
            <a:pPr algn="just"/>
            <a:r>
              <a:rPr lang="ro-RO" dirty="0" smtClean="0">
                <a:latin typeface="Times New Roman" panose="02020603050405020304" pitchFamily="18" charset="0"/>
                <a:cs typeface="Times New Roman" panose="02020603050405020304" pitchFamily="18" charset="0"/>
              </a:rPr>
              <a:t>	</a:t>
            </a:r>
            <a:r>
              <a:rPr lang="ro-RO" dirty="0" err="1" smtClean="0">
                <a:latin typeface="Times New Roman" panose="02020603050405020304" pitchFamily="18" charset="0"/>
                <a:cs typeface="Times New Roman" panose="02020603050405020304" pitchFamily="18" charset="0"/>
              </a:rPr>
              <a:t>Reprezentanţii</a:t>
            </a:r>
            <a:r>
              <a:rPr lang="ro-RO" dirty="0" smtClean="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primei </a:t>
            </a:r>
            <a:r>
              <a:rPr lang="ro-RO" dirty="0" err="1">
                <a:latin typeface="Times New Roman" panose="02020603050405020304" pitchFamily="18" charset="0"/>
                <a:cs typeface="Times New Roman" panose="02020603050405020304" pitchFamily="18" charset="0"/>
              </a:rPr>
              <a:t>şcoli</a:t>
            </a:r>
            <a:r>
              <a:rPr lang="ro-RO" dirty="0">
                <a:latin typeface="Times New Roman" panose="02020603050405020304" pitchFamily="18" charset="0"/>
                <a:cs typeface="Times New Roman" panose="02020603050405020304" pitchFamily="18" charset="0"/>
              </a:rPr>
              <a:t> moderne, ai neorealismului, J. </a:t>
            </a:r>
            <a:r>
              <a:rPr lang="ro-RO" dirty="0" err="1">
                <a:latin typeface="Times New Roman" panose="02020603050405020304" pitchFamily="18" charset="0"/>
                <a:cs typeface="Times New Roman" panose="02020603050405020304" pitchFamily="18" charset="0"/>
              </a:rPr>
              <a:t>Herz</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Jervis</a:t>
            </a:r>
            <a:r>
              <a:rPr lang="ro-RO" dirty="0">
                <a:latin typeface="Times New Roman" panose="02020603050405020304" pitchFamily="18" charset="0"/>
                <a:cs typeface="Times New Roman" panose="02020603050405020304" pitchFamily="18" charset="0"/>
              </a:rPr>
              <a:t>, H. </a:t>
            </a:r>
            <a:r>
              <a:rPr lang="ro-RO" dirty="0" err="1">
                <a:latin typeface="Times New Roman" panose="02020603050405020304" pitchFamily="18" charset="0"/>
                <a:cs typeface="Times New Roman" panose="02020603050405020304" pitchFamily="18" charset="0"/>
              </a:rPr>
              <a:t>Morgentau</a:t>
            </a:r>
            <a:r>
              <a:rPr lang="ro-RO" dirty="0">
                <a:latin typeface="Times New Roman" panose="02020603050405020304" pitchFamily="18" charset="0"/>
                <a:cs typeface="Times New Roman" panose="02020603050405020304" pitchFamily="18" charset="0"/>
              </a:rPr>
              <a:t>, M. Kaplan, K. </a:t>
            </a:r>
            <a:r>
              <a:rPr lang="ro-RO" dirty="0" err="1">
                <a:latin typeface="Times New Roman" panose="02020603050405020304" pitchFamily="18" charset="0"/>
                <a:cs typeface="Times New Roman" panose="02020603050405020304" pitchFamily="18" charset="0"/>
              </a:rPr>
              <a:t>Waltz</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Gilpin</a:t>
            </a:r>
            <a:r>
              <a:rPr lang="ro-RO" dirty="0">
                <a:latin typeface="Times New Roman" panose="02020603050405020304" pitchFamily="18" charset="0"/>
                <a:cs typeface="Times New Roman" panose="02020603050405020304" pitchFamily="18" charset="0"/>
              </a:rPr>
              <a:t>, I. </a:t>
            </a:r>
            <a:r>
              <a:rPr lang="ro-RO" dirty="0" err="1">
                <a:latin typeface="Times New Roman" panose="02020603050405020304" pitchFamily="18" charset="0"/>
                <a:cs typeface="Times New Roman" panose="02020603050405020304" pitchFamily="18" charset="0"/>
              </a:rPr>
              <a:t>Wallerstein</a:t>
            </a:r>
            <a:r>
              <a:rPr lang="ro-RO" dirty="0">
                <a:latin typeface="Times New Roman" panose="02020603050405020304" pitchFamily="18" charset="0"/>
                <a:cs typeface="Times New Roman" panose="02020603050405020304" pitchFamily="18" charset="0"/>
              </a:rPr>
              <a:t>, H. Bull, H. Kissinger, S. Huntington, P. </a:t>
            </a:r>
            <a:r>
              <a:rPr lang="ro-RO" dirty="0" err="1">
                <a:latin typeface="Times New Roman" panose="02020603050405020304" pitchFamily="18" charset="0"/>
                <a:cs typeface="Times New Roman" panose="02020603050405020304" pitchFamily="18" charset="0"/>
              </a:rPr>
              <a:t>Duţu</a:t>
            </a:r>
            <a:r>
              <a:rPr lang="ro-RO" dirty="0">
                <a:latin typeface="Times New Roman" panose="02020603050405020304" pitchFamily="18" charset="0"/>
                <a:cs typeface="Times New Roman" panose="02020603050405020304" pitchFamily="18" charset="0"/>
              </a:rPr>
              <a:t>, N. A. </a:t>
            </a:r>
            <a:r>
              <a:rPr lang="ro-RO" dirty="0" err="1">
                <a:latin typeface="Times New Roman" panose="02020603050405020304" pitchFamily="18" charset="0"/>
                <a:cs typeface="Times New Roman" panose="02020603050405020304" pitchFamily="18" charset="0"/>
              </a:rPr>
              <a:t>Kosolapov</a:t>
            </a:r>
            <a:r>
              <a:rPr lang="ro-RO" dirty="0">
                <a:latin typeface="Times New Roman" panose="02020603050405020304" pitchFamily="18" charset="0"/>
                <a:cs typeface="Times New Roman" panose="02020603050405020304" pitchFamily="18" charset="0"/>
              </a:rPr>
              <a:t>, A. V. </a:t>
            </a:r>
            <a:r>
              <a:rPr lang="ro-RO" dirty="0" err="1">
                <a:latin typeface="Times New Roman" panose="02020603050405020304" pitchFamily="18" charset="0"/>
                <a:cs typeface="Times New Roman" panose="02020603050405020304" pitchFamily="18" charset="0"/>
              </a:rPr>
              <a:t>Avilova</a:t>
            </a:r>
            <a:r>
              <a:rPr lang="ro-RO" dirty="0">
                <a:latin typeface="Times New Roman" panose="02020603050405020304" pitchFamily="18" charset="0"/>
                <a:cs typeface="Times New Roman" panose="02020603050405020304" pitchFamily="18" charset="0"/>
              </a:rPr>
              <a:t>, urmând curentul realismului politic, consideră că statul naţional este un actor principal al sistemului de securitate internaţională, care, în relațiile internaţionale şi în ordinea mondială, este considerat a fi un mediu anarhic sau anarhic restrâns. </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	Respectiv</a:t>
            </a:r>
            <a:r>
              <a:rPr lang="ro-RO" dirty="0">
                <a:latin typeface="Times New Roman" panose="02020603050405020304" pitchFamily="18" charset="0"/>
                <a:cs typeface="Times New Roman" panose="02020603050405020304" pitchFamily="18" charset="0"/>
              </a:rPr>
              <a:t>, mai mulți savanți ai acestui curent abordează necesitatea sporirii securităţii statului naţional ca un imperativ al dezvoltării mecanismelor internaţionale necesare, cum ar fi alianțele militare și coalițiile politice în baza principiului de apărare colectivă, pentru a menține balanța puterilor sau echilibrul statelor aliate în sistemul de securitate </a:t>
            </a:r>
            <a:r>
              <a:rPr lang="ro-RO" dirty="0" smtClean="0">
                <a:latin typeface="Times New Roman" panose="02020603050405020304" pitchFamily="18" charset="0"/>
                <a:cs typeface="Times New Roman" panose="02020603050405020304" pitchFamily="18" charset="0"/>
              </a:rPr>
              <a:t>internaţională. </a:t>
            </a:r>
          </a:p>
          <a:p>
            <a:pPr algn="just"/>
            <a:endParaRPr lang="ro-RO" dirty="0" smtClean="0">
              <a:latin typeface="Times New Roman" panose="02020603050405020304" pitchFamily="18" charset="0"/>
              <a:cs typeface="Times New Roman" panose="02020603050405020304" pitchFamily="18" charset="0"/>
            </a:endParaRPr>
          </a:p>
          <a:p>
            <a:pPr algn="just"/>
            <a:endParaRPr lang="ro-RO" dirty="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288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6524863"/>
          </a:xfrm>
          <a:prstGeom prst="rect">
            <a:avLst/>
          </a:prstGeom>
        </p:spPr>
        <p:txBody>
          <a:bodyPr wrap="square">
            <a:spAutoFit/>
          </a:bodyPr>
          <a:lstStyle/>
          <a:p>
            <a:pPr lvl="0" algn="ctr"/>
            <a:r>
              <a:rPr lang="ro-RO" sz="2000" b="1" dirty="0">
                <a:latin typeface="Times New Roman" panose="02020603050405020304" pitchFamily="18" charset="0"/>
                <a:cs typeface="Times New Roman" panose="02020603050405020304" pitchFamily="18" charset="0"/>
              </a:rPr>
              <a:t>Istoriografia cercetării securității internaționale</a:t>
            </a:r>
          </a:p>
          <a:p>
            <a:pPr lvl="0" algn="ctr">
              <a:spcAft>
                <a:spcPts val="0"/>
              </a:spcAft>
              <a:tabLst>
                <a:tab pos="746760" algn="l"/>
              </a:tabLst>
            </a:pPr>
            <a:endParaRPr lang="ro-RO" sz="2000" u="sng" dirty="0" smtClean="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Pe de altă parte, </a:t>
            </a:r>
            <a:r>
              <a:rPr lang="ro-RO" dirty="0" err="1">
                <a:latin typeface="Times New Roman" panose="02020603050405020304" pitchFamily="18" charset="0"/>
                <a:cs typeface="Times New Roman" panose="02020603050405020304" pitchFamily="18" charset="0"/>
              </a:rPr>
              <a:t>reprezentanţii</a:t>
            </a:r>
            <a:r>
              <a:rPr lang="ro-RO" dirty="0">
                <a:latin typeface="Times New Roman" panose="02020603050405020304" pitchFamily="18" charset="0"/>
                <a:cs typeface="Times New Roman" panose="02020603050405020304" pitchFamily="18" charset="0"/>
              </a:rPr>
              <a:t> școlii neoliberalismului, de exemplu, J. </a:t>
            </a:r>
            <a:r>
              <a:rPr lang="ro-RO" dirty="0" err="1">
                <a:latin typeface="Times New Roman" panose="02020603050405020304" pitchFamily="18" charset="0"/>
                <a:cs typeface="Times New Roman" panose="02020603050405020304" pitchFamily="18" charset="0"/>
              </a:rPr>
              <a:t>Nye</a:t>
            </a:r>
            <a:r>
              <a:rPr lang="ro-RO" dirty="0">
                <a:latin typeface="Times New Roman" panose="02020603050405020304" pitchFamily="18" charset="0"/>
                <a:cs typeface="Times New Roman" panose="02020603050405020304" pitchFamily="18" charset="0"/>
              </a:rPr>
              <a:t>, R. </a:t>
            </a:r>
            <a:r>
              <a:rPr lang="ro-RO" dirty="0" err="1">
                <a:latin typeface="Times New Roman" panose="02020603050405020304" pitchFamily="18" charset="0"/>
                <a:cs typeface="Times New Roman" panose="02020603050405020304" pitchFamily="18" charset="0"/>
              </a:rPr>
              <a:t>Keohane</a:t>
            </a:r>
            <a:r>
              <a:rPr lang="ro-RO" dirty="0">
                <a:latin typeface="Times New Roman" panose="02020603050405020304" pitchFamily="18" charset="0"/>
                <a:cs typeface="Times New Roman" panose="02020603050405020304" pitchFamily="18" charset="0"/>
              </a:rPr>
              <a:t>, A. Carter, J. </a:t>
            </a:r>
            <a:r>
              <a:rPr lang="ro-RO" dirty="0" err="1">
                <a:latin typeface="Times New Roman" panose="02020603050405020304" pitchFamily="18" charset="0"/>
                <a:cs typeface="Times New Roman" panose="02020603050405020304" pitchFamily="18" charset="0"/>
              </a:rPr>
              <a:t>Steinbruner</a:t>
            </a:r>
            <a:r>
              <a:rPr lang="ro-RO" dirty="0">
                <a:latin typeface="Times New Roman" panose="02020603050405020304" pitchFamily="18" charset="0"/>
                <a:cs typeface="Times New Roman" panose="02020603050405020304" pitchFamily="18" charset="0"/>
              </a:rPr>
              <a:t>, W. Perry, R. Cohen, M. </a:t>
            </a:r>
            <a:r>
              <a:rPr lang="ro-RO" dirty="0" err="1">
                <a:latin typeface="Times New Roman" panose="02020603050405020304" pitchFamily="18" charset="0"/>
                <a:cs typeface="Times New Roman" panose="02020603050405020304" pitchFamily="18" charset="0"/>
              </a:rPr>
              <a:t>Mihalka</a:t>
            </a:r>
            <a:r>
              <a:rPr lang="ro-RO" dirty="0">
                <a:latin typeface="Times New Roman" panose="02020603050405020304" pitchFamily="18" charset="0"/>
                <a:cs typeface="Times New Roman" panose="02020603050405020304" pitchFamily="18" charset="0"/>
              </a:rPr>
              <a:t>, S. </a:t>
            </a:r>
            <a:r>
              <a:rPr lang="ro-RO" dirty="0" err="1">
                <a:latin typeface="Times New Roman" panose="02020603050405020304" pitchFamily="18" charset="0"/>
                <a:cs typeface="Times New Roman" panose="02020603050405020304" pitchFamily="18" charset="0"/>
              </a:rPr>
              <a:t>Krasner</a:t>
            </a:r>
            <a:r>
              <a:rPr lang="ro-RO" dirty="0">
                <a:latin typeface="Times New Roman" panose="02020603050405020304" pitchFamily="18" charset="0"/>
                <a:cs typeface="Times New Roman" panose="02020603050405020304" pitchFamily="18" charset="0"/>
              </a:rPr>
              <a:t>, F. </a:t>
            </a:r>
            <a:r>
              <a:rPr lang="ro-RO" dirty="0" err="1">
                <a:latin typeface="Times New Roman" panose="02020603050405020304" pitchFamily="18" charset="0"/>
                <a:cs typeface="Times New Roman" panose="02020603050405020304" pitchFamily="18" charset="0"/>
              </a:rPr>
              <a:t>Fukuyama</a:t>
            </a:r>
            <a:r>
              <a:rPr lang="ro-RO" dirty="0">
                <a:latin typeface="Times New Roman" panose="02020603050405020304" pitchFamily="18" charset="0"/>
                <a:cs typeface="Times New Roman" panose="02020603050405020304" pitchFamily="18" charset="0"/>
              </a:rPr>
              <a:t>, G. Alexandrescu, G. I. </a:t>
            </a:r>
            <a:r>
              <a:rPr lang="ro-RO" dirty="0" err="1">
                <a:latin typeface="Times New Roman" panose="02020603050405020304" pitchFamily="18" charset="0"/>
                <a:cs typeface="Times New Roman" panose="02020603050405020304" pitchFamily="18" charset="0"/>
              </a:rPr>
              <a:t>Ciufrin</a:t>
            </a:r>
            <a:r>
              <a:rPr lang="ro-RO" dirty="0">
                <a:latin typeface="Times New Roman" panose="02020603050405020304" pitchFamily="18" charset="0"/>
                <a:cs typeface="Times New Roman" panose="02020603050405020304" pitchFamily="18" charset="0"/>
              </a:rPr>
              <a:t>, urmând curentul liberalismului clasic, sunt de acord cu ideea că mediul </a:t>
            </a:r>
            <a:r>
              <a:rPr lang="ro-RO" dirty="0" err="1">
                <a:latin typeface="Times New Roman" panose="02020603050405020304" pitchFamily="18" charset="0"/>
                <a:cs typeface="Times New Roman" panose="02020603050405020304" pitchFamily="18" charset="0"/>
              </a:rPr>
              <a:t>relaţiilor</a:t>
            </a:r>
            <a:r>
              <a:rPr lang="ro-RO" dirty="0">
                <a:latin typeface="Times New Roman" panose="02020603050405020304" pitchFamily="18" charset="0"/>
                <a:cs typeface="Times New Roman" panose="02020603050405020304" pitchFamily="18" charset="0"/>
              </a:rPr>
              <a:t> internaţionale nu este unul securizat, pentru că există conflicte. Astfel, statul neutru este nevoit să-şi asigure securitatea </a:t>
            </a:r>
            <a:r>
              <a:rPr lang="ro-RO" dirty="0" err="1">
                <a:latin typeface="Times New Roman" panose="02020603050405020304" pitchFamily="18" charset="0"/>
                <a:cs typeface="Times New Roman" panose="02020603050405020304" pitchFamily="18" charset="0"/>
              </a:rPr>
              <a:t>naţională</a:t>
            </a:r>
            <a:r>
              <a:rPr lang="ro-RO" dirty="0">
                <a:latin typeface="Times New Roman" panose="02020603050405020304" pitchFamily="18" charset="0"/>
                <a:cs typeface="Times New Roman" panose="02020603050405020304" pitchFamily="18" charset="0"/>
              </a:rPr>
              <a:t> pentru </a:t>
            </a:r>
            <a:r>
              <a:rPr lang="ro-RO" dirty="0" err="1">
                <a:latin typeface="Times New Roman" panose="02020603050405020304" pitchFamily="18" charset="0"/>
                <a:cs typeface="Times New Roman" panose="02020603050405020304" pitchFamily="18" charset="0"/>
              </a:rPr>
              <a:t>supravieţuire</a:t>
            </a:r>
            <a:r>
              <a:rPr lang="ro-RO" dirty="0">
                <a:latin typeface="Times New Roman" panose="02020603050405020304" pitchFamily="18" charset="0"/>
                <a:cs typeface="Times New Roman" panose="02020603050405020304" pitchFamily="18" charset="0"/>
              </a:rPr>
              <a:t>. Totodată, </a:t>
            </a:r>
            <a:r>
              <a:rPr lang="ro-RO" dirty="0" err="1">
                <a:latin typeface="Times New Roman" panose="02020603050405020304" pitchFamily="18" charset="0"/>
                <a:cs typeface="Times New Roman" panose="02020603050405020304" pitchFamily="18" charset="0"/>
              </a:rPr>
              <a:t>adepţii</a:t>
            </a:r>
            <a:r>
              <a:rPr lang="ro-RO" dirty="0">
                <a:latin typeface="Times New Roman" panose="02020603050405020304" pitchFamily="18" charset="0"/>
                <a:cs typeface="Times New Roman" panose="02020603050405020304" pitchFamily="18" charset="0"/>
              </a:rPr>
              <a:t> acestei gândiri consideră că în mediul </a:t>
            </a:r>
            <a:r>
              <a:rPr lang="ro-RO" dirty="0" err="1">
                <a:latin typeface="Times New Roman" panose="02020603050405020304" pitchFamily="18" charset="0"/>
                <a:cs typeface="Times New Roman" panose="02020603050405020304" pitchFamily="18" charset="0"/>
              </a:rPr>
              <a:t>relaţiilor</a:t>
            </a:r>
            <a:r>
              <a:rPr lang="ro-RO" dirty="0">
                <a:latin typeface="Times New Roman" panose="02020603050405020304" pitchFamily="18" charset="0"/>
                <a:cs typeface="Times New Roman" panose="02020603050405020304" pitchFamily="18" charset="0"/>
              </a:rPr>
              <a:t> internaţionale există şi fenomenul cooperării.</a:t>
            </a:r>
            <a:endParaRPr lang="ro-RO" sz="2000" b="1" dirty="0">
              <a:latin typeface="Times New Roman" panose="02020603050405020304" pitchFamily="18" charset="0"/>
              <a:cs typeface="Times New Roman" panose="02020603050405020304" pitchFamily="18" charset="0"/>
            </a:endParaRPr>
          </a:p>
          <a:p>
            <a:pPr algn="just"/>
            <a:r>
              <a:rPr lang="ro-RO" dirty="0">
                <a:latin typeface="Times New Roman" panose="02020603050405020304" pitchFamily="18" charset="0"/>
                <a:cs typeface="Times New Roman" panose="02020603050405020304" pitchFamily="18" charset="0"/>
              </a:rPr>
              <a:t>	În </a:t>
            </a:r>
            <a:r>
              <a:rPr lang="ro-RO" dirty="0" err="1">
                <a:latin typeface="Times New Roman" panose="02020603050405020304" pitchFamily="18" charset="0"/>
                <a:cs typeface="Times New Roman" panose="02020603050405020304" pitchFamily="18" charset="0"/>
              </a:rPr>
              <a:t>neoconstructivism</a:t>
            </a:r>
            <a:r>
              <a:rPr lang="ro-RO" dirty="0">
                <a:latin typeface="Times New Roman" panose="02020603050405020304" pitchFamily="18" charset="0"/>
                <a:cs typeface="Times New Roman" panose="02020603050405020304" pitchFamily="18" charset="0"/>
              </a:rPr>
              <a:t>, ca şi în neorealism, politicile externe ale statelor sunt construite, în mare măsură, după modelul zero-</a:t>
            </a:r>
            <a:r>
              <a:rPr lang="ro-RO" dirty="0" err="1">
                <a:latin typeface="Times New Roman" panose="02020603050405020304" pitchFamily="18" charset="0"/>
                <a:cs typeface="Times New Roman" panose="02020603050405020304" pitchFamily="18" charset="0"/>
              </a:rPr>
              <a:t>sum</a:t>
            </a:r>
            <a:r>
              <a:rPr lang="ro-RO" dirty="0">
                <a:latin typeface="Times New Roman" panose="02020603050405020304" pitchFamily="18" charset="0"/>
                <a:cs typeface="Times New Roman" panose="02020603050405020304" pitchFamily="18" charset="0"/>
              </a:rPr>
              <a:t>, ceea ce înseamnă că orice </a:t>
            </a:r>
            <a:r>
              <a:rPr lang="ro-RO" dirty="0" err="1">
                <a:latin typeface="Times New Roman" panose="02020603050405020304" pitchFamily="18" charset="0"/>
                <a:cs typeface="Times New Roman" panose="02020603050405020304" pitchFamily="18" charset="0"/>
              </a:rPr>
              <a:t>acţiune</a:t>
            </a:r>
            <a:r>
              <a:rPr lang="ro-RO" dirty="0">
                <a:latin typeface="Times New Roman" panose="02020603050405020304" pitchFamily="18" charset="0"/>
                <a:cs typeface="Times New Roman" panose="02020603050405020304" pitchFamily="18" charset="0"/>
              </a:rPr>
              <a:t> care avantajează un stat/clasă politică, de fapt, poate avantaja sau dezavantaja relativ altă clasă politică în funcţie de </a:t>
            </a:r>
            <a:r>
              <a:rPr lang="ro-RO" dirty="0" err="1">
                <a:latin typeface="Times New Roman" panose="02020603050405020304" pitchFamily="18" charset="0"/>
                <a:cs typeface="Times New Roman" panose="02020603050405020304" pitchFamily="18" charset="0"/>
              </a:rPr>
              <a:t>tangenţa</a:t>
            </a:r>
            <a:r>
              <a:rPr lang="ro-RO" dirty="0">
                <a:latin typeface="Times New Roman" panose="02020603050405020304" pitchFamily="18" charset="0"/>
                <a:cs typeface="Times New Roman" panose="02020603050405020304" pitchFamily="18" charset="0"/>
              </a:rPr>
              <a:t> sau lipsa </a:t>
            </a:r>
            <a:r>
              <a:rPr lang="ro-RO" dirty="0" err="1">
                <a:latin typeface="Times New Roman" panose="02020603050405020304" pitchFamily="18" charset="0"/>
                <a:cs typeface="Times New Roman" panose="02020603050405020304" pitchFamily="18" charset="0"/>
              </a:rPr>
              <a:t>concordanţei</a:t>
            </a:r>
            <a:r>
              <a:rPr lang="ro-RO" dirty="0">
                <a:latin typeface="Times New Roman" panose="02020603050405020304" pitchFamily="18" charset="0"/>
                <a:cs typeface="Times New Roman" panose="02020603050405020304" pitchFamily="18" charset="0"/>
              </a:rPr>
              <a:t> intereselor identificate. Din aceste motive, agenda politicii externe a claselor politice este dominată de aspectul economic/profit. În viziunea </a:t>
            </a:r>
            <a:r>
              <a:rPr lang="ro-RO" dirty="0" err="1">
                <a:latin typeface="Times New Roman" panose="02020603050405020304" pitchFamily="18" charset="0"/>
                <a:cs typeface="Times New Roman" panose="02020603050405020304" pitchFamily="18" charset="0"/>
              </a:rPr>
              <a:t>susţinătorilor</a:t>
            </a:r>
            <a:r>
              <a:rPr lang="ro-RO" dirty="0">
                <a:latin typeface="Times New Roman" panose="02020603050405020304" pitchFamily="18" charset="0"/>
                <a:cs typeface="Times New Roman" panose="02020603050405020304" pitchFamily="18" charset="0"/>
              </a:rPr>
              <a:t> acestei paradigme, anume economia, fiind interesul principal al statului, determină politica externă pe arena internaţională. Această paradigmă este considerată, în mare măsură, una de transformare şi, astfel, </a:t>
            </a:r>
            <a:r>
              <a:rPr lang="ro-RO" dirty="0" err="1">
                <a:latin typeface="Times New Roman" panose="02020603050405020304" pitchFamily="18" charset="0"/>
                <a:cs typeface="Times New Roman" panose="02020603050405020304" pitchFamily="18" charset="0"/>
              </a:rPr>
              <a:t>adepţii</a:t>
            </a:r>
            <a:r>
              <a:rPr lang="ro-RO" dirty="0">
                <a:latin typeface="Times New Roman" panose="02020603050405020304" pitchFamily="18" charset="0"/>
                <a:cs typeface="Times New Roman" panose="02020603050405020304" pitchFamily="18" charset="0"/>
              </a:rPr>
              <a:t> săi sunt </a:t>
            </a:r>
            <a:r>
              <a:rPr lang="ro-RO" dirty="0" err="1">
                <a:latin typeface="Times New Roman" panose="02020603050405020304" pitchFamily="18" charset="0"/>
                <a:cs typeface="Times New Roman" panose="02020603050405020304" pitchFamily="18" charset="0"/>
              </a:rPr>
              <a:t>numiţi</a:t>
            </a:r>
            <a:r>
              <a:rPr lang="ro-RO" dirty="0">
                <a:latin typeface="Times New Roman" panose="02020603050405020304" pitchFamily="18" charset="0"/>
                <a:cs typeface="Times New Roman" panose="02020603050405020304" pitchFamily="18" charset="0"/>
              </a:rPr>
              <a:t> transformatori</a:t>
            </a:r>
            <a:r>
              <a:rPr lang="ro-RO"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8749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4447371"/>
          </a:xfrm>
          <a:prstGeom prst="rect">
            <a:avLst/>
          </a:prstGeom>
        </p:spPr>
        <p:txBody>
          <a:bodyPr wrap="square">
            <a:spAutoFit/>
          </a:bodyPr>
          <a:lstStyle/>
          <a:p>
            <a:pPr lvl="0" algn="ctr">
              <a:spcAft>
                <a:spcPts val="0"/>
              </a:spcAft>
              <a:tabLst>
                <a:tab pos="746760" algn="l"/>
              </a:tabLst>
            </a:pP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endParaRPr lang="ro-RO" sz="2000" u="sng" dirty="0" smtClean="0">
              <a:latin typeface="Times New Roman" panose="02020603050405020304" pitchFamily="18" charset="0"/>
              <a:cs typeface="Times New Roman" panose="02020603050405020304" pitchFamily="18" charset="0"/>
            </a:endParaRPr>
          </a:p>
          <a:p>
            <a:pPr lvl="0" algn="ctr">
              <a:spcAft>
                <a:spcPts val="0"/>
              </a:spcAft>
              <a:tabLst>
                <a:tab pos="746760" algn="l"/>
              </a:tabLst>
            </a:pPr>
            <a:endParaRPr lang="ro-RO" sz="2000" u="sng" dirty="0" smtClean="0">
              <a:latin typeface="Times New Roman" panose="02020603050405020304" pitchFamily="18" charset="0"/>
              <a:cs typeface="Times New Roman" panose="02020603050405020304" pitchFamily="18" charset="0"/>
            </a:endParaRPr>
          </a:p>
          <a:p>
            <a:pPr marL="285750" lvl="0" indent="-285750" algn="just">
              <a:lnSpc>
                <a:spcPct val="150000"/>
              </a:lnSpc>
              <a:spcAft>
                <a:spcPts val="0"/>
              </a:spcAft>
              <a:buFont typeface="Wingdings" panose="05000000000000000000" pitchFamily="2" charset="2"/>
              <a:buChar char="Ø"/>
              <a:tabLst>
                <a:tab pos="746760" algn="l"/>
              </a:tabLst>
            </a:pPr>
            <a:r>
              <a:rPr lang="ro-RO" dirty="0" smtClean="0">
                <a:latin typeface="Times New Roman" panose="02020603050405020304" pitchFamily="18" charset="0"/>
                <a:cs typeface="Times New Roman" panose="02020603050405020304" pitchFamily="18" charset="0"/>
              </a:rPr>
              <a:t>Termenul </a:t>
            </a:r>
            <a:r>
              <a:rPr lang="ro-RO" dirty="0">
                <a:latin typeface="Times New Roman" panose="02020603050405020304" pitchFamily="18" charset="0"/>
                <a:cs typeface="Times New Roman" panose="02020603050405020304" pitchFamily="18" charset="0"/>
              </a:rPr>
              <a:t>de ’’</a:t>
            </a:r>
            <a:r>
              <a:rPr lang="ro-RO" b="1" dirty="0">
                <a:latin typeface="Times New Roman" panose="02020603050405020304" pitchFamily="18" charset="0"/>
                <a:cs typeface="Times New Roman" panose="02020603050405020304" pitchFamily="18" charset="0"/>
              </a:rPr>
              <a:t>securitate</a:t>
            </a:r>
            <a:r>
              <a:rPr lang="ro-RO" dirty="0">
                <a:latin typeface="Times New Roman" panose="02020603050405020304" pitchFamily="18" charset="0"/>
                <a:cs typeface="Times New Roman" panose="02020603050405020304" pitchFamily="18" charset="0"/>
              </a:rPr>
              <a:t>’’ provine din latinescul </a:t>
            </a:r>
            <a:r>
              <a:rPr lang="ro-RO" dirty="0" err="1">
                <a:latin typeface="Times New Roman" panose="02020603050405020304" pitchFamily="18" charset="0"/>
                <a:cs typeface="Times New Roman" panose="02020603050405020304" pitchFamily="18" charset="0"/>
              </a:rPr>
              <a:t>securitas-securitatis</a:t>
            </a:r>
            <a:r>
              <a:rPr lang="ro-RO" dirty="0">
                <a:latin typeface="Times New Roman" panose="02020603050405020304" pitchFamily="18" charset="0"/>
                <a:cs typeface="Times New Roman" panose="02020603050405020304" pitchFamily="18" charset="0"/>
              </a:rPr>
              <a:t> si reprezintă ’’faptul de a fi la adăpost de orice pericol; sentimentul de </a:t>
            </a:r>
            <a:r>
              <a:rPr lang="ro-RO" dirty="0" err="1">
                <a:latin typeface="Times New Roman" panose="02020603050405020304" pitchFamily="18" charset="0"/>
                <a:cs typeface="Times New Roman" panose="02020603050405020304" pitchFamily="18" charset="0"/>
              </a:rPr>
              <a:t>siguranţă</a:t>
            </a:r>
            <a:r>
              <a:rPr lang="ro-RO" dirty="0">
                <a:latin typeface="Times New Roman" panose="02020603050405020304" pitchFamily="18" charset="0"/>
                <a:cs typeface="Times New Roman" panose="02020603050405020304" pitchFamily="18" charset="0"/>
              </a:rPr>
              <a:t> pe </a:t>
            </a:r>
            <a:r>
              <a:rPr lang="ro-RO" dirty="0" smtClean="0">
                <a:latin typeface="Times New Roman" panose="02020603050405020304" pitchFamily="18" charset="0"/>
                <a:cs typeface="Times New Roman" panose="02020603050405020304" pitchFamily="18" charset="0"/>
              </a:rPr>
              <a:t>care </a:t>
            </a:r>
            <a:r>
              <a:rPr lang="ro-RO" dirty="0">
                <a:latin typeface="Times New Roman" panose="02020603050405020304" pitchFamily="18" charset="0"/>
                <a:cs typeface="Times New Roman" panose="02020603050405020304" pitchFamily="18" charset="0"/>
              </a:rPr>
              <a:t>îl dă cuiva </a:t>
            </a:r>
            <a:r>
              <a:rPr lang="ro-RO" dirty="0" smtClean="0">
                <a:latin typeface="Times New Roman" panose="02020603050405020304" pitchFamily="18" charset="0"/>
                <a:cs typeface="Times New Roman" panose="02020603050405020304" pitchFamily="18" charset="0"/>
              </a:rPr>
              <a:t>absența </a:t>
            </a:r>
            <a:r>
              <a:rPr lang="ro-RO" dirty="0">
                <a:latin typeface="Times New Roman" panose="02020603050405020304" pitchFamily="18" charset="0"/>
                <a:cs typeface="Times New Roman" panose="02020603050405020304" pitchFamily="18" charset="0"/>
              </a:rPr>
              <a:t>oricărui pericol’’. </a:t>
            </a:r>
            <a:endParaRPr lang="ro-RO" dirty="0" smtClean="0">
              <a:latin typeface="Times New Roman" panose="02020603050405020304" pitchFamily="18" charset="0"/>
              <a:cs typeface="Times New Roman" panose="02020603050405020304" pitchFamily="18" charset="0"/>
            </a:endParaRPr>
          </a:p>
          <a:p>
            <a:pPr marL="285750" lvl="0" indent="-285750" algn="just">
              <a:lnSpc>
                <a:spcPct val="150000"/>
              </a:lnSpc>
              <a:spcAft>
                <a:spcPts val="0"/>
              </a:spcAft>
              <a:buFont typeface="Wingdings" panose="05000000000000000000" pitchFamily="2" charset="2"/>
              <a:buChar char="Ø"/>
              <a:tabLst>
                <a:tab pos="746760" algn="l"/>
              </a:tabLst>
            </a:pPr>
            <a:r>
              <a:rPr lang="ro-RO" dirty="0" smtClean="0">
                <a:latin typeface="Times New Roman" panose="02020603050405020304" pitchFamily="18" charset="0"/>
                <a:cs typeface="Times New Roman" panose="02020603050405020304" pitchFamily="18" charset="0"/>
              </a:rPr>
              <a:t>Securitatea </a:t>
            </a:r>
            <a:r>
              <a:rPr lang="ro-RO" dirty="0">
                <a:latin typeface="Times New Roman" panose="02020603050405020304" pitchFamily="18" charset="0"/>
                <a:cs typeface="Times New Roman" panose="02020603050405020304" pitchFamily="18" charset="0"/>
              </a:rPr>
              <a:t>mai înseamnă şi ’</a:t>
            </a:r>
            <a:r>
              <a:rPr lang="ro-RO" b="1" dirty="0">
                <a:latin typeface="Times New Roman" panose="02020603050405020304" pitchFamily="18" charset="0"/>
                <a:cs typeface="Times New Roman" panose="02020603050405020304" pitchFamily="18" charset="0"/>
              </a:rPr>
              <a:t>’</a:t>
            </a:r>
            <a:r>
              <a:rPr lang="ro-RO" b="1" dirty="0" err="1">
                <a:latin typeface="Times New Roman" panose="02020603050405020304" pitchFamily="18" charset="0"/>
                <a:cs typeface="Times New Roman" panose="02020603050405020304" pitchFamily="18" charset="0"/>
              </a:rPr>
              <a:t>protecţie</a:t>
            </a:r>
            <a:r>
              <a:rPr lang="ro-RO" b="1" dirty="0">
                <a:latin typeface="Times New Roman" panose="02020603050405020304" pitchFamily="18" charset="0"/>
                <a:cs typeface="Times New Roman" panose="02020603050405020304" pitchFamily="18" charset="0"/>
              </a:rPr>
              <a:t>, apărare</a:t>
            </a:r>
            <a:r>
              <a:rPr lang="ro-RO" dirty="0" smtClean="0">
                <a:latin typeface="Times New Roman" panose="02020603050405020304" pitchFamily="18" charset="0"/>
                <a:cs typeface="Times New Roman" panose="02020603050405020304" pitchFamily="18" charset="0"/>
              </a:rPr>
              <a:t>’’.</a:t>
            </a:r>
          </a:p>
          <a:p>
            <a:pPr marL="285750" lvl="0" indent="-285750" algn="just">
              <a:lnSpc>
                <a:spcPct val="150000"/>
              </a:lnSpc>
              <a:spcAft>
                <a:spcPts val="0"/>
              </a:spcAft>
              <a:buFont typeface="Wingdings" panose="05000000000000000000" pitchFamily="2" charset="2"/>
              <a:buChar char="Ø"/>
              <a:tabLst>
                <a:tab pos="746760" algn="l"/>
              </a:tabLst>
            </a:pPr>
            <a:r>
              <a:rPr lang="ro-RO" dirty="0">
                <a:latin typeface="Times New Roman" panose="02020603050405020304" pitchFamily="18" charset="0"/>
                <a:cs typeface="Times New Roman" panose="02020603050405020304" pitchFamily="18" charset="0"/>
              </a:rPr>
              <a:t>Securitatea reprezintă, în principiu</a:t>
            </a:r>
            <a:r>
              <a:rPr lang="ro-RO" dirty="0" smtClean="0">
                <a:latin typeface="Times New Roman" panose="02020603050405020304" pitchFamily="18" charset="0"/>
                <a:cs typeface="Times New Roman" panose="02020603050405020304" pitchFamily="18" charset="0"/>
              </a:rPr>
              <a:t>, ’’</a:t>
            </a:r>
            <a:r>
              <a:rPr lang="ro-RO" b="1" dirty="0" smtClean="0">
                <a:latin typeface="Times New Roman" panose="02020603050405020304" pitchFamily="18" charset="0"/>
                <a:cs typeface="Times New Roman" panose="02020603050405020304" pitchFamily="18" charset="0"/>
              </a:rPr>
              <a:t>acea </a:t>
            </a:r>
            <a:r>
              <a:rPr lang="ro-RO" b="1" dirty="0">
                <a:latin typeface="Times New Roman" panose="02020603050405020304" pitchFamily="18" charset="0"/>
                <a:cs typeface="Times New Roman" panose="02020603050405020304" pitchFamily="18" charset="0"/>
              </a:rPr>
              <a:t>stare de fapt care pune la adăpost de orice pericol extern şi intern o colectivitate sau un stat oarecare, în urma unor măsuri specifice, ce sunt adoptate şi care asigură </a:t>
            </a:r>
            <a:r>
              <a:rPr lang="ro-RO" b="1" dirty="0" err="1">
                <a:latin typeface="Times New Roman" panose="02020603050405020304" pitchFamily="18" charset="0"/>
                <a:cs typeface="Times New Roman" panose="02020603050405020304" pitchFamily="18" charset="0"/>
              </a:rPr>
              <a:t>existenţa</a:t>
            </a:r>
            <a:r>
              <a:rPr lang="ro-RO" b="1" dirty="0">
                <a:latin typeface="Times New Roman" panose="02020603050405020304" pitchFamily="18" charset="0"/>
                <a:cs typeface="Times New Roman" panose="02020603050405020304" pitchFamily="18" charset="0"/>
              </a:rPr>
              <a:t>, </a:t>
            </a:r>
            <a:r>
              <a:rPr lang="ro-RO" b="1" dirty="0" err="1">
                <a:latin typeface="Times New Roman" panose="02020603050405020304" pitchFamily="18" charset="0"/>
                <a:cs typeface="Times New Roman" panose="02020603050405020304" pitchFamily="18" charset="0"/>
              </a:rPr>
              <a:t>independenţa</a:t>
            </a:r>
            <a:r>
              <a:rPr lang="ro-RO" b="1" dirty="0">
                <a:latin typeface="Times New Roman" panose="02020603050405020304" pitchFamily="18" charset="0"/>
                <a:cs typeface="Times New Roman" panose="02020603050405020304" pitchFamily="18" charset="0"/>
              </a:rPr>
              <a:t>, suveranitatea, integritatea teritorială a statului şi respectarea intereselor fundamentale </a:t>
            </a:r>
            <a:r>
              <a:rPr lang="ro-RO" dirty="0" smtClean="0">
                <a:latin typeface="Times New Roman" panose="02020603050405020304" pitchFamily="18" charset="0"/>
                <a:cs typeface="Times New Roman" panose="02020603050405020304" pitchFamily="18" charset="0"/>
              </a:rPr>
              <a:t>’’</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3088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8229600" cy="4862870"/>
          </a:xfrm>
          <a:prstGeom prst="rect">
            <a:avLst/>
          </a:prstGeom>
        </p:spPr>
        <p:txBody>
          <a:bodyPr wrap="square">
            <a:spAutoFit/>
          </a:bodyPr>
          <a:lstStyle/>
          <a:p>
            <a:pPr lvl="0" algn="ctr">
              <a:spcAft>
                <a:spcPts val="0"/>
              </a:spcAft>
              <a:tabLst>
                <a:tab pos="746760" algn="l"/>
              </a:tabLst>
            </a:pP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endParaRPr lang="ro-RO" sz="2000" u="sng" dirty="0" smtClean="0">
              <a:latin typeface="Times New Roman" panose="02020603050405020304" pitchFamily="18" charset="0"/>
              <a:cs typeface="Times New Roman" panose="02020603050405020304" pitchFamily="18" charset="0"/>
            </a:endParaRPr>
          </a:p>
          <a:p>
            <a:pPr lvl="0" algn="ctr">
              <a:spcAft>
                <a:spcPts val="0"/>
              </a:spcAft>
              <a:tabLst>
                <a:tab pos="746760" algn="l"/>
              </a:tabLst>
            </a:pPr>
            <a:endParaRPr lang="ro-RO" sz="2000" dirty="0" smtClean="0">
              <a:latin typeface="Times New Roman" panose="02020603050405020304" pitchFamily="18" charset="0"/>
              <a:cs typeface="Times New Roman" panose="02020603050405020304" pitchFamily="18" charset="0"/>
            </a:endParaRPr>
          </a:p>
          <a:p>
            <a:endParaRPr lang="ro-RO" dirty="0">
              <a:latin typeface="Times New Roman" panose="02020603050405020304" pitchFamily="18" charset="0"/>
              <a:cs typeface="Times New Roman" panose="02020603050405020304" pitchFamily="18" charset="0"/>
            </a:endParaRPr>
          </a:p>
          <a:p>
            <a:r>
              <a:rPr lang="ro-RO" sz="2400" dirty="0" smtClean="0">
                <a:latin typeface="Times New Roman" panose="02020603050405020304" pitchFamily="18" charset="0"/>
                <a:cs typeface="Times New Roman" panose="02020603050405020304" pitchFamily="18" charset="0"/>
              </a:rPr>
              <a:t>Conceptul </a:t>
            </a:r>
            <a:r>
              <a:rPr lang="ro-RO" sz="2400" dirty="0">
                <a:latin typeface="Times New Roman" panose="02020603050405020304" pitchFamily="18" charset="0"/>
                <a:cs typeface="Times New Roman" panose="02020603050405020304" pitchFamily="18" charset="0"/>
              </a:rPr>
              <a:t>de ’’</a:t>
            </a:r>
            <a:r>
              <a:rPr lang="ro-RO" sz="2400" b="1" dirty="0">
                <a:latin typeface="Times New Roman" panose="02020603050405020304" pitchFamily="18" charset="0"/>
                <a:cs typeface="Times New Roman" panose="02020603050405020304" pitchFamily="18" charset="0"/>
              </a:rPr>
              <a:t>securitate</a:t>
            </a:r>
            <a:r>
              <a:rPr lang="ro-RO" sz="2400" dirty="0">
                <a:latin typeface="Times New Roman" panose="02020603050405020304" pitchFamily="18" charset="0"/>
                <a:cs typeface="Times New Roman" panose="02020603050405020304" pitchFamily="18" charset="0"/>
              </a:rPr>
              <a:t>’’</a:t>
            </a:r>
            <a:r>
              <a:rPr lang="ro-RO" sz="2400" dirty="0" smtClean="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e definit </a:t>
            </a:r>
            <a:r>
              <a:rPr lang="ro-RO" sz="2400" dirty="0" smtClean="0">
                <a:latin typeface="Times New Roman" panose="02020603050405020304" pitchFamily="18" charset="0"/>
                <a:cs typeface="Times New Roman" panose="02020603050405020304" pitchFamily="18" charset="0"/>
              </a:rPr>
              <a:t>în mai multe </a:t>
            </a:r>
            <a:r>
              <a:rPr lang="ro-RO" sz="2400" dirty="0">
                <a:latin typeface="Times New Roman" panose="02020603050405020304" pitchFamily="18" charset="0"/>
                <a:cs typeface="Times New Roman" panose="02020603050405020304" pitchFamily="18" charset="0"/>
              </a:rPr>
              <a:t>moduri</a:t>
            </a:r>
            <a:r>
              <a:rPr lang="ro-RO"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lipsa </a:t>
            </a:r>
            <a:r>
              <a:rPr lang="ro-RO" sz="2400" dirty="0" smtClean="0">
                <a:latin typeface="Times New Roman" panose="02020603050405020304" pitchFamily="18" charset="0"/>
                <a:cs typeface="Times New Roman" panose="02020603050405020304" pitchFamily="18" charset="0"/>
              </a:rPr>
              <a:t>relativă </a:t>
            </a:r>
            <a:r>
              <a:rPr lang="ro-RO" sz="2400" dirty="0">
                <a:latin typeface="Times New Roman" panose="02020603050405020304" pitchFamily="18" charset="0"/>
                <a:cs typeface="Times New Roman" panose="02020603050405020304" pitchFamily="18" charset="0"/>
              </a:rPr>
              <a:t>a </a:t>
            </a:r>
            <a:r>
              <a:rPr lang="ro-RO" sz="2400" dirty="0" smtClean="0">
                <a:latin typeface="Times New Roman" panose="02020603050405020304" pitchFamily="18" charset="0"/>
                <a:cs typeface="Times New Roman" panose="02020603050405020304" pitchFamily="18" charset="0"/>
              </a:rPr>
              <a:t>războiului; </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capacitatea unei </a:t>
            </a:r>
            <a:r>
              <a:rPr lang="ro-RO" sz="2400" dirty="0" smtClean="0">
                <a:latin typeface="Times New Roman" panose="02020603050405020304" pitchFamily="18" charset="0"/>
                <a:cs typeface="Times New Roman" panose="02020603050405020304" pitchFamily="18" charset="0"/>
              </a:rPr>
              <a:t>națiuni </a:t>
            </a:r>
            <a:r>
              <a:rPr lang="ro-RO" sz="2400" dirty="0">
                <a:latin typeface="Times New Roman" panose="02020603050405020304" pitchFamily="18" charset="0"/>
                <a:cs typeface="Times New Roman" panose="02020603050405020304" pitchFamily="18" charset="0"/>
              </a:rPr>
              <a:t>de a promova cu </a:t>
            </a:r>
            <a:r>
              <a:rPr lang="ro-RO" sz="2400" dirty="0" smtClean="0">
                <a:latin typeface="Times New Roman" panose="02020603050405020304" pitchFamily="18" charset="0"/>
                <a:cs typeface="Times New Roman" panose="02020603050405020304" pitchFamily="18" charset="0"/>
              </a:rPr>
              <a:t>succes </a:t>
            </a:r>
            <a:r>
              <a:rPr lang="ro-RO" sz="2400" dirty="0">
                <a:latin typeface="Times New Roman" panose="02020603050405020304" pitchFamily="18" charset="0"/>
                <a:cs typeface="Times New Roman" panose="02020603050405020304" pitchFamily="18" charset="0"/>
              </a:rPr>
              <a:t>interesele sale </a:t>
            </a:r>
            <a:r>
              <a:rPr lang="ro-RO" sz="2400" dirty="0" smtClean="0">
                <a:latin typeface="Times New Roman" panose="02020603050405020304" pitchFamily="18" charset="0"/>
                <a:cs typeface="Times New Roman" panose="02020603050405020304" pitchFamily="18" charset="0"/>
              </a:rPr>
              <a:t>naționale;</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asigurarea </a:t>
            </a:r>
            <a:r>
              <a:rPr lang="ro-RO" sz="2400" dirty="0" smtClean="0">
                <a:latin typeface="Times New Roman" panose="02020603050405020304" pitchFamily="18" charset="0"/>
                <a:cs typeface="Times New Roman" panose="02020603050405020304" pitchFamily="18" charset="0"/>
              </a:rPr>
              <a:t>bunăstării viitoare</a:t>
            </a:r>
            <a:r>
              <a:rPr lang="ro-RO"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prezentarea unui stil de </a:t>
            </a:r>
            <a:r>
              <a:rPr lang="ro-RO" sz="2400" dirty="0" smtClean="0">
                <a:latin typeface="Times New Roman" panose="02020603050405020304" pitchFamily="18" charset="0"/>
                <a:cs typeface="Times New Roman" panose="02020603050405020304" pitchFamily="18" charset="0"/>
              </a:rPr>
              <a:t>viată </a:t>
            </a:r>
            <a:r>
              <a:rPr lang="ro-RO" sz="2400" dirty="0">
                <a:latin typeface="Times New Roman" panose="02020603050405020304" pitchFamily="18" charset="0"/>
                <a:cs typeface="Times New Roman" panose="02020603050405020304" pitchFamily="18" charset="0"/>
              </a:rPr>
              <a:t>acceptabil de </a:t>
            </a:r>
            <a:r>
              <a:rPr lang="ro-RO" sz="2400" dirty="0" smtClean="0">
                <a:latin typeface="Times New Roman" panose="02020603050405020304" pitchFamily="18" charset="0"/>
                <a:cs typeface="Times New Roman" panose="02020603050405020304" pitchFamily="18" charset="0"/>
              </a:rPr>
              <a:t>către cetățeni  </a:t>
            </a:r>
            <a:r>
              <a:rPr lang="ro-RO" sz="2400" dirty="0">
                <a:latin typeface="Times New Roman" panose="02020603050405020304" pitchFamily="18" charset="0"/>
                <a:cs typeface="Times New Roman" panose="02020603050405020304" pitchFamily="18" charset="0"/>
              </a:rPr>
              <a:t>ce e compatibil cu </a:t>
            </a:r>
            <a:r>
              <a:rPr lang="ro-RO" sz="2400" dirty="0" smtClean="0">
                <a:latin typeface="Times New Roman" panose="02020603050405020304" pitchFamily="18" charset="0"/>
                <a:cs typeface="Times New Roman" panose="02020603050405020304" pitchFamily="18" charset="0"/>
              </a:rPr>
              <a:t>necesitățile </a:t>
            </a:r>
            <a:r>
              <a:rPr lang="ro-RO" sz="2400" dirty="0">
                <a:latin typeface="Times New Roman" panose="02020603050405020304" pitchFamily="18" charset="0"/>
                <a:cs typeface="Times New Roman" panose="02020603050405020304" pitchFamily="18" charset="0"/>
              </a:rPr>
              <a:t>si </a:t>
            </a:r>
            <a:r>
              <a:rPr lang="ro-RO" sz="2400" dirty="0" smtClean="0">
                <a:latin typeface="Times New Roman" panose="02020603050405020304" pitchFamily="18" charset="0"/>
                <a:cs typeface="Times New Roman" panose="02020603050405020304" pitchFamily="18" charset="0"/>
              </a:rPr>
              <a:t>aspirațiile </a:t>
            </a:r>
            <a:r>
              <a:rPr lang="ro-RO" sz="2400" dirty="0">
                <a:latin typeface="Times New Roman" panose="02020603050405020304" pitchFamily="18" charset="0"/>
                <a:cs typeface="Times New Roman" panose="02020603050405020304" pitchFamily="18" charset="0"/>
              </a:rPr>
              <a:t>legitime ale </a:t>
            </a:r>
            <a:r>
              <a:rPr lang="ro-RO" sz="2400" dirty="0" smtClean="0">
                <a:latin typeface="Times New Roman" panose="02020603050405020304" pitchFamily="18" charset="0"/>
                <a:cs typeface="Times New Roman" panose="02020603050405020304" pitchFamily="18" charset="0"/>
              </a:rPr>
              <a:t>altora;</a:t>
            </a:r>
            <a:endParaRPr lang="en-US" sz="2400" dirty="0">
              <a:latin typeface="Times New Roman" panose="02020603050405020304" pitchFamily="18" charset="0"/>
              <a:cs typeface="Times New Roman" panose="02020603050405020304" pitchFamily="18" charset="0"/>
            </a:endParaRPr>
          </a:p>
          <a:p>
            <a:pPr marL="285750" lvl="0" indent="-285750">
              <a:buFont typeface="Wingdings" panose="05000000000000000000" pitchFamily="2" charset="2"/>
              <a:buChar char="ü"/>
            </a:pPr>
            <a:r>
              <a:rPr lang="ro-RO" sz="2400" dirty="0">
                <a:latin typeface="Times New Roman" panose="02020603050405020304" pitchFamily="18" charset="0"/>
                <a:cs typeface="Times New Roman" panose="02020603050405020304" pitchFamily="18" charset="0"/>
              </a:rPr>
              <a:t>absenta </a:t>
            </a:r>
            <a:r>
              <a:rPr lang="ro-RO" sz="2400" dirty="0" smtClean="0">
                <a:latin typeface="Times New Roman" panose="02020603050405020304" pitchFamily="18" charset="0"/>
                <a:cs typeface="Times New Roman" panose="02020603050405020304" pitchFamily="18" charset="0"/>
              </a:rPr>
              <a:t>amenințărilor și </a:t>
            </a:r>
            <a:r>
              <a:rPr lang="ro-RO" sz="2400" dirty="0">
                <a:latin typeface="Times New Roman" panose="02020603050405020304" pitchFamily="18" charset="0"/>
                <a:cs typeface="Times New Roman" panose="02020603050405020304" pitchFamily="18" charset="0"/>
              </a:rPr>
              <a:t>temerilor</a:t>
            </a:r>
            <a:r>
              <a:rPr lang="ro-RO" sz="2400" dirty="0" smtClean="0">
                <a:latin typeface="Times New Roman" panose="02020603050405020304" pitchFamily="18" charset="0"/>
                <a:cs typeface="Times New Roman" panose="02020603050405020304" pitchFamily="18" charset="0"/>
              </a:rPr>
              <a:t>.</a:t>
            </a:r>
          </a:p>
          <a:p>
            <a:pPr lvl="0"/>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238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52400"/>
            <a:ext cx="8153400" cy="5064784"/>
          </a:xfrm>
          <a:prstGeom prst="rect">
            <a:avLst/>
          </a:prstGeom>
        </p:spPr>
        <p:txBody>
          <a:bodyPr wrap="square">
            <a:spAutoFit/>
          </a:bodyPr>
          <a:lstStyle/>
          <a:p>
            <a:pPr algn="ctr"/>
            <a:r>
              <a:rPr lang="ro-RO" sz="2000" b="1" u="sng" dirty="0">
                <a:latin typeface="Times New Roman" panose="02020603050405020304" pitchFamily="18" charset="0"/>
                <a:cs typeface="Times New Roman" panose="02020603050405020304" pitchFamily="18" charset="0"/>
              </a:rPr>
              <a:t>Conceptul de securitate şi elementele sale componente</a:t>
            </a:r>
            <a:r>
              <a:rPr lang="ro-RO" sz="2000" u="sng" dirty="0">
                <a:latin typeface="Times New Roman" panose="02020603050405020304" pitchFamily="18" charset="0"/>
                <a:cs typeface="Times New Roman" panose="02020603050405020304" pitchFamily="18" charset="0"/>
              </a:rPr>
              <a:t> </a:t>
            </a:r>
          </a:p>
          <a:p>
            <a:r>
              <a:rPr lang="ro-RO" sz="1600" dirty="0" smtClean="0"/>
              <a:t> </a:t>
            </a:r>
          </a:p>
          <a:p>
            <a:r>
              <a:rPr lang="ro-RO" b="1" dirty="0" smtClean="0">
                <a:latin typeface="Times New Roman" panose="02020603050405020304" pitchFamily="18" charset="0"/>
                <a:cs typeface="Times New Roman" panose="02020603050405020304" pitchFamily="18" charset="0"/>
              </a:rPr>
              <a:t>Din </a:t>
            </a:r>
            <a:r>
              <a:rPr lang="ro-RO" b="1" dirty="0">
                <a:latin typeface="Times New Roman" panose="02020603050405020304" pitchFamily="18" charset="0"/>
                <a:cs typeface="Times New Roman" panose="02020603050405020304" pitchFamily="18" charset="0"/>
              </a:rPr>
              <a:t>perspectiva UE </a:t>
            </a:r>
            <a:r>
              <a:rPr lang="ro-RO" dirty="0">
                <a:latin typeface="Times New Roman" panose="02020603050405020304" pitchFamily="18" charset="0"/>
                <a:cs typeface="Times New Roman" panose="02020603050405020304" pitchFamily="18" charset="0"/>
              </a:rPr>
              <a:t>’’</a:t>
            </a:r>
            <a:r>
              <a:rPr lang="ro-RO" b="1" dirty="0">
                <a:latin typeface="Times New Roman" panose="02020603050405020304" pitchFamily="18" charset="0"/>
                <a:cs typeface="Times New Roman" panose="02020603050405020304" pitchFamily="18" charset="0"/>
              </a:rPr>
              <a:t>securitatea</a:t>
            </a:r>
            <a:r>
              <a:rPr lang="ro-RO" dirty="0">
                <a:latin typeface="Times New Roman" panose="02020603050405020304" pitchFamily="18" charset="0"/>
                <a:cs typeface="Times New Roman" panose="02020603050405020304" pitchFamily="18" charset="0"/>
              </a:rPr>
              <a:t>’’</a:t>
            </a:r>
            <a:r>
              <a:rPr lang="ro-RO" dirty="0" smtClean="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e sistemul specific al  </a:t>
            </a:r>
            <a:r>
              <a:rPr lang="ro-RO" dirty="0" smtClean="0">
                <a:latin typeface="Times New Roman" panose="02020603050405020304" pitchFamily="18" charset="0"/>
                <a:cs typeface="Times New Roman" panose="02020603050405020304" pitchFamily="18" charset="0"/>
              </a:rPr>
              <a:t>funcționarii </a:t>
            </a:r>
            <a:r>
              <a:rPr lang="ro-RO" dirty="0">
                <a:latin typeface="Times New Roman" panose="02020603050405020304" pitchFamily="18" charset="0"/>
                <a:cs typeface="Times New Roman" panose="02020603050405020304" pitchFamily="18" charset="0"/>
              </a:rPr>
              <a:t>continentale </a:t>
            </a:r>
            <a:r>
              <a:rPr lang="ro-RO" dirty="0" smtClean="0">
                <a:latin typeface="Times New Roman" panose="02020603050405020304" pitchFamily="18" charset="0"/>
                <a:cs typeface="Times New Roman" panose="02020603050405020304" pitchFamily="18" charset="0"/>
              </a:rPr>
              <a:t>organizată </a:t>
            </a:r>
            <a:r>
              <a:rPr lang="ro-RO" dirty="0">
                <a:latin typeface="Times New Roman" panose="02020603050405020304" pitchFamily="18" charset="0"/>
                <a:cs typeface="Times New Roman" panose="02020603050405020304" pitchFamily="18" charset="0"/>
              </a:rPr>
              <a:t>astfel </a:t>
            </a:r>
            <a:r>
              <a:rPr lang="ro-RO" dirty="0" smtClean="0">
                <a:latin typeface="Times New Roman" panose="02020603050405020304" pitchFamily="18" charset="0"/>
                <a:cs typeface="Times New Roman" panose="02020603050405020304" pitchFamily="18" charset="0"/>
              </a:rPr>
              <a:t>încât să excludă </a:t>
            </a:r>
            <a:r>
              <a:rPr lang="ro-RO" dirty="0">
                <a:latin typeface="Times New Roman" panose="02020603050405020304" pitchFamily="18" charset="0"/>
                <a:cs typeface="Times New Roman" panose="02020603050405020304" pitchFamily="18" charset="0"/>
              </a:rPr>
              <a:t>posibilitatea </a:t>
            </a:r>
            <a:r>
              <a:rPr lang="ro-RO" dirty="0" smtClean="0">
                <a:latin typeface="Times New Roman" panose="02020603050405020304" pitchFamily="18" charset="0"/>
                <a:cs typeface="Times New Roman" panose="02020603050405020304" pitchFamily="18" charset="0"/>
              </a:rPr>
              <a:t>oricăror amenințări/ </a:t>
            </a:r>
            <a:r>
              <a:rPr lang="ro-RO" dirty="0">
                <a:latin typeface="Times New Roman" panose="02020603050405020304" pitchFamily="18" charset="0"/>
                <a:cs typeface="Times New Roman" panose="02020603050405020304" pitchFamily="18" charset="0"/>
              </a:rPr>
              <a:t>agresiuni la adresa </a:t>
            </a:r>
            <a:r>
              <a:rPr lang="ro-RO" dirty="0" smtClean="0">
                <a:latin typeface="Times New Roman" panose="02020603050405020304" pitchFamily="18" charset="0"/>
                <a:cs typeface="Times New Roman" panose="02020603050405020304" pitchFamily="18" charset="0"/>
              </a:rPr>
              <a:t>unuia/mai multor </a:t>
            </a:r>
            <a:r>
              <a:rPr lang="ro-RO" dirty="0">
                <a:latin typeface="Times New Roman" panose="02020603050405020304" pitchFamily="18" charset="0"/>
                <a:cs typeface="Times New Roman" panose="02020603050405020304" pitchFamily="18" charset="0"/>
              </a:rPr>
              <a:t>state </a:t>
            </a:r>
            <a:r>
              <a:rPr lang="ro-RO" dirty="0" smtClean="0">
                <a:latin typeface="Times New Roman" panose="02020603050405020304" pitchFamily="18" charset="0"/>
                <a:cs typeface="Times New Roman" panose="02020603050405020304" pitchFamily="18" charset="0"/>
              </a:rPr>
              <a:t>europene. </a:t>
            </a:r>
          </a:p>
          <a:p>
            <a:endParaRPr lang="ro-RO" dirty="0" smtClean="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UE are trei obiective strategice</a:t>
            </a:r>
            <a:r>
              <a:rPr lang="ro-RO" b="1" dirty="0" smtClean="0">
                <a:latin typeface="Times New Roman" panose="02020603050405020304" pitchFamily="18" charset="0"/>
                <a:cs typeface="Times New Roman" panose="02020603050405020304" pitchFamily="18" charset="0"/>
              </a:rPr>
              <a:t>:</a:t>
            </a:r>
          </a:p>
          <a:p>
            <a:endParaRPr lang="en-US" b="1"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a:latin typeface="Times New Roman" panose="02020603050405020304" pitchFamily="18" charset="0"/>
                <a:cs typeface="Times New Roman" panose="02020603050405020304" pitchFamily="18" charset="0"/>
              </a:rPr>
              <a:t>a</a:t>
            </a:r>
            <a:r>
              <a:rPr lang="ro-RO" dirty="0" smtClean="0">
                <a:latin typeface="Times New Roman" panose="02020603050405020304" pitchFamily="18" charset="0"/>
                <a:cs typeface="Times New Roman" panose="02020603050405020304" pitchFamily="18" charset="0"/>
              </a:rPr>
              <a:t>bordarea amenințărilor;</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a:latin typeface="Times New Roman" panose="02020603050405020304" pitchFamily="18" charset="0"/>
                <a:cs typeface="Times New Roman" panose="02020603050405020304" pitchFamily="18" charset="0"/>
              </a:rPr>
              <a:t>c</a:t>
            </a:r>
            <a:r>
              <a:rPr lang="ro-RO" dirty="0" smtClean="0">
                <a:latin typeface="Times New Roman" panose="02020603050405020304" pitchFamily="18" charset="0"/>
                <a:cs typeface="Times New Roman" panose="02020603050405020304" pitchFamily="18" charset="0"/>
              </a:rPr>
              <a:t>onstruirea </a:t>
            </a:r>
            <a:r>
              <a:rPr lang="ro-RO" dirty="0">
                <a:latin typeface="Times New Roman" panose="02020603050405020304" pitchFamily="18" charset="0"/>
                <a:cs typeface="Times New Roman" panose="02020603050405020304" pitchFamily="18" charset="0"/>
              </a:rPr>
              <a:t>securității în vecinătatea </a:t>
            </a:r>
            <a:r>
              <a:rPr lang="ro-RO" dirty="0" smtClean="0">
                <a:latin typeface="Times New Roman" panose="02020603050405020304" pitchFamily="18" charset="0"/>
                <a:cs typeface="Times New Roman" panose="02020603050405020304" pitchFamily="18" charset="0"/>
              </a:rPr>
              <a:t>noastră;</a:t>
            </a:r>
            <a:endParaRPr lang="en-US"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ro-RO" dirty="0" smtClean="0">
                <a:latin typeface="Times New Roman" panose="02020603050405020304" pitchFamily="18" charset="0"/>
                <a:cs typeface="Times New Roman" panose="02020603050405020304" pitchFamily="18" charset="0"/>
              </a:rPr>
              <a:t>o </a:t>
            </a:r>
            <a:r>
              <a:rPr lang="ro-RO" dirty="0">
                <a:latin typeface="Times New Roman" panose="02020603050405020304" pitchFamily="18" charset="0"/>
                <a:cs typeface="Times New Roman" panose="02020603050405020304" pitchFamily="18" charset="0"/>
              </a:rPr>
              <a:t>ordine internațională bazată pe multilateralismul eficient</a:t>
            </a:r>
            <a:r>
              <a:rPr lang="ro-RO" dirty="0" smtClean="0">
                <a:latin typeface="Times New Roman" panose="02020603050405020304" pitchFamily="18" charset="0"/>
                <a:cs typeface="Times New Roman" panose="02020603050405020304" pitchFamily="18" charset="0"/>
              </a:rPr>
              <a:t>.</a:t>
            </a: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r>
              <a:rPr lang="ro-RO" b="1" dirty="0">
                <a:latin typeface="Times New Roman" panose="02020603050405020304" pitchFamily="18" charset="0"/>
                <a:cs typeface="Times New Roman" panose="02020603050405020304" pitchFamily="18" charset="0"/>
              </a:rPr>
              <a:t>Din perspectiva NATO</a:t>
            </a:r>
            <a:r>
              <a:rPr lang="ro-RO" dirty="0">
                <a:latin typeface="Times New Roman" panose="02020603050405020304" pitchFamily="18" charset="0"/>
                <a:cs typeface="Times New Roman" panose="02020603050405020304" pitchFamily="18" charset="0"/>
              </a:rPr>
              <a:t> ’’</a:t>
            </a:r>
            <a:r>
              <a:rPr lang="ro-RO" b="1" dirty="0">
                <a:latin typeface="Times New Roman" panose="02020603050405020304" pitchFamily="18" charset="0"/>
                <a:cs typeface="Times New Roman" panose="02020603050405020304" pitchFamily="18" charset="0"/>
              </a:rPr>
              <a:t>securitatea</a:t>
            </a:r>
            <a:r>
              <a:rPr lang="ro-RO" dirty="0" smtClean="0">
                <a:latin typeface="Times New Roman" panose="02020603050405020304" pitchFamily="18" charset="0"/>
                <a:cs typeface="Times New Roman" panose="02020603050405020304" pitchFamily="18" charset="0"/>
              </a:rPr>
              <a:t>’’ - asigură </a:t>
            </a:r>
            <a:r>
              <a:rPr lang="ro-RO" dirty="0">
                <a:latin typeface="Times New Roman" panose="02020603050405020304" pitchFamily="18" charset="0"/>
                <a:cs typeface="Times New Roman" panose="02020603050405020304" pitchFamily="18" charset="0"/>
              </a:rPr>
              <a:t>unul din fundamentele indispensabile pentru mediul euroatlantic, </a:t>
            </a:r>
            <a:r>
              <a:rPr lang="ro-RO" dirty="0" smtClean="0">
                <a:latin typeface="Times New Roman" panose="02020603050405020304" pitchFamily="18" charset="0"/>
                <a:cs typeface="Times New Roman" panose="02020603050405020304" pitchFamily="18" charset="0"/>
              </a:rPr>
              <a:t>în </a:t>
            </a:r>
            <a:r>
              <a:rPr lang="ro-RO" dirty="0">
                <a:latin typeface="Times New Roman" panose="02020603050405020304" pitchFamily="18" charset="0"/>
                <a:cs typeface="Times New Roman" panose="02020603050405020304" pitchFamily="18" charset="0"/>
              </a:rPr>
              <a:t>care </a:t>
            </a:r>
            <a:r>
              <a:rPr lang="ro-RO" dirty="0" smtClean="0">
                <a:latin typeface="Times New Roman" panose="02020603050405020304" pitchFamily="18" charset="0"/>
                <a:cs typeface="Times New Roman" panose="02020603050405020304" pitchFamily="18" charset="0"/>
              </a:rPr>
              <a:t>nici o țară </a:t>
            </a:r>
            <a:r>
              <a:rPr lang="ro-RO" dirty="0">
                <a:latin typeface="Times New Roman" panose="02020603050405020304" pitchFamily="18" charset="0"/>
                <a:cs typeface="Times New Roman" panose="02020603050405020304" pitchFamily="18" charset="0"/>
              </a:rPr>
              <a:t>nu poate intimida/ </a:t>
            </a:r>
            <a:r>
              <a:rPr lang="ro-RO" dirty="0" smtClean="0">
                <a:latin typeface="Times New Roman" panose="02020603050405020304" pitchFamily="18" charset="0"/>
                <a:cs typeface="Times New Roman" panose="02020603050405020304" pitchFamily="18" charset="0"/>
              </a:rPr>
              <a:t>constrânge </a:t>
            </a:r>
            <a:r>
              <a:rPr lang="ro-RO" dirty="0">
                <a:latin typeface="Times New Roman" panose="02020603050405020304" pitchFamily="18" charset="0"/>
                <a:cs typeface="Times New Roman" panose="02020603050405020304" pitchFamily="18" charset="0"/>
              </a:rPr>
              <a:t>o alta </a:t>
            </a:r>
            <a:r>
              <a:rPr lang="ro-RO" dirty="0" smtClean="0">
                <a:latin typeface="Times New Roman" panose="02020603050405020304" pitchFamily="18" charset="0"/>
                <a:cs typeface="Times New Roman" panose="02020603050405020304" pitchFamily="18" charset="0"/>
              </a:rPr>
              <a:t>tară </a:t>
            </a:r>
            <a:r>
              <a:rPr lang="ro-RO" dirty="0">
                <a:latin typeface="Times New Roman" panose="02020603050405020304" pitchFamily="18" charset="0"/>
                <a:cs typeface="Times New Roman" panose="02020603050405020304" pitchFamily="18" charset="0"/>
              </a:rPr>
              <a:t>prin </a:t>
            </a:r>
            <a:r>
              <a:rPr lang="ro-RO" dirty="0" smtClean="0">
                <a:latin typeface="Times New Roman" panose="02020603050405020304" pitchFamily="18" charset="0"/>
                <a:cs typeface="Times New Roman" panose="02020603050405020304" pitchFamily="18" charset="0"/>
              </a:rPr>
              <a:t>amenințarea </a:t>
            </a:r>
            <a:r>
              <a:rPr lang="ro-RO" dirty="0">
                <a:latin typeface="Times New Roman" panose="02020603050405020304" pitchFamily="18" charset="0"/>
                <a:cs typeface="Times New Roman" panose="02020603050405020304" pitchFamily="18" charset="0"/>
              </a:rPr>
              <a:t>cu </a:t>
            </a:r>
            <a:r>
              <a:rPr lang="ro-RO" dirty="0" smtClean="0">
                <a:latin typeface="Times New Roman" panose="02020603050405020304" pitchFamily="18" charset="0"/>
                <a:cs typeface="Times New Roman" panose="02020603050405020304" pitchFamily="18" charset="0"/>
              </a:rPr>
              <a:t>forța/ </a:t>
            </a:r>
            <a:r>
              <a:rPr lang="ro-RO" dirty="0">
                <a:latin typeface="Times New Roman" panose="02020603050405020304" pitchFamily="18" charset="0"/>
                <a:cs typeface="Times New Roman" panose="02020603050405020304" pitchFamily="18" charset="0"/>
              </a:rPr>
              <a:t>cu aplicarea </a:t>
            </a:r>
            <a:r>
              <a:rPr lang="ro-RO" dirty="0" smtClean="0">
                <a:latin typeface="Times New Roman" panose="02020603050405020304" pitchFamily="18" charset="0"/>
                <a:cs typeface="Times New Roman" panose="02020603050405020304" pitchFamily="18" charset="0"/>
              </a:rPr>
              <a:t>forței.</a:t>
            </a:r>
          </a:p>
          <a:p>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 </a:t>
            </a:r>
            <a:r>
              <a:rPr lang="ro-RO" dirty="0">
                <a:latin typeface="Times New Roman" panose="02020603050405020304" pitchFamily="18" charset="0"/>
                <a:cs typeface="Times New Roman" panose="02020603050405020304" pitchFamily="18" charset="0"/>
              </a:rPr>
              <a:t>Conceptul contemporan de ’</a:t>
            </a:r>
            <a:r>
              <a:rPr lang="ro-RO" dirty="0" smtClean="0">
                <a:latin typeface="Times New Roman" panose="02020603050405020304" pitchFamily="18" charset="0"/>
                <a:cs typeface="Times New Roman" panose="02020603050405020304" pitchFamily="18" charset="0"/>
              </a:rPr>
              <a:t>’</a:t>
            </a:r>
            <a:r>
              <a:rPr lang="ro-RO" b="1" dirty="0" smtClean="0">
                <a:latin typeface="Times New Roman" panose="02020603050405020304" pitchFamily="18" charset="0"/>
                <a:cs typeface="Times New Roman" panose="02020603050405020304" pitchFamily="18" charset="0"/>
              </a:rPr>
              <a:t>securitate</a:t>
            </a:r>
            <a:r>
              <a:rPr lang="ro-RO" dirty="0" smtClean="0">
                <a:latin typeface="Times New Roman" panose="02020603050405020304" pitchFamily="18" charset="0"/>
                <a:cs typeface="Times New Roman" panose="02020603050405020304" pitchFamily="18" charset="0"/>
              </a:rPr>
              <a:t>’’ - reprezintă </a:t>
            </a:r>
            <a:r>
              <a:rPr lang="ro-RO" dirty="0">
                <a:latin typeface="Times New Roman" panose="02020603050405020304" pitchFamily="18" charset="0"/>
                <a:cs typeface="Times New Roman" panose="02020603050405020304" pitchFamily="18" charset="0"/>
              </a:rPr>
              <a:t>un termen </a:t>
            </a:r>
            <a:r>
              <a:rPr lang="ro-RO" dirty="0" smtClean="0">
                <a:latin typeface="Times New Roman" panose="02020603050405020304" pitchFamily="18" charset="0"/>
                <a:cs typeface="Times New Roman" panose="02020603050405020304" pitchFamily="18" charset="0"/>
              </a:rPr>
              <a:t>multidimensional</a:t>
            </a:r>
            <a:r>
              <a:rPr lang="ro-RO"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lgn="ctr">
              <a:lnSpc>
                <a:spcPct val="107000"/>
              </a:lnSpc>
              <a:spcAft>
                <a:spcPts val="80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36162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533400"/>
            <a:ext cx="8153400" cy="5262979"/>
          </a:xfrm>
          <a:prstGeom prst="rect">
            <a:avLst/>
          </a:prstGeom>
        </p:spPr>
        <p:txBody>
          <a:bodyPr wrap="square">
            <a:spAutoFit/>
          </a:bodyPr>
          <a:lstStyle/>
          <a:p>
            <a:pPr algn="ctr"/>
            <a:r>
              <a:rPr lang="ro-RO" sz="2400" b="1" dirty="0" smtClean="0">
                <a:latin typeface="Times New Roman" panose="02020603050405020304" pitchFamily="18" charset="0"/>
                <a:cs typeface="Times New Roman" panose="02020603050405020304" pitchFamily="18" charset="0"/>
              </a:rPr>
              <a:t>Termenul </a:t>
            </a:r>
            <a:r>
              <a:rPr lang="ro-RO" sz="2400" b="1" dirty="0">
                <a:latin typeface="Times New Roman" panose="02020603050405020304" pitchFamily="18" charset="0"/>
                <a:cs typeface="Times New Roman" panose="02020603050405020304" pitchFamily="18" charset="0"/>
              </a:rPr>
              <a:t>de securitate este de uz general în </a:t>
            </a:r>
            <a:r>
              <a:rPr lang="ro-RO" sz="2400" b="1" dirty="0" smtClean="0">
                <a:latin typeface="Times New Roman" panose="02020603050405020304" pitchFamily="18" charset="0"/>
                <a:cs typeface="Times New Roman" panose="02020603050405020304" pitchFamily="18" charset="0"/>
              </a:rPr>
              <a:t>relațiile internaționale.</a:t>
            </a:r>
          </a:p>
          <a:p>
            <a:r>
              <a:rPr lang="ro-RO" sz="2400" dirty="0" smtClean="0">
                <a:latin typeface="Times New Roman" panose="02020603050405020304" pitchFamily="18" charset="0"/>
                <a:cs typeface="Times New Roman" panose="02020603050405020304" pitchFamily="18" charset="0"/>
              </a:rPr>
              <a:t>Înainte </a:t>
            </a:r>
            <a:r>
              <a:rPr lang="ro-RO" sz="2400" dirty="0">
                <a:latin typeface="Times New Roman" panose="02020603050405020304" pitchFamily="18" charset="0"/>
                <a:cs typeface="Times New Roman" panose="02020603050405020304" pitchFamily="18" charset="0"/>
              </a:rPr>
              <a:t>de </a:t>
            </a:r>
            <a:r>
              <a:rPr lang="ro-RO" sz="2400" dirty="0" smtClean="0">
                <a:latin typeface="Times New Roman" panose="02020603050405020304" pitchFamily="18" charset="0"/>
                <a:cs typeface="Times New Roman" panose="02020603050405020304" pitchFamily="18" charset="0"/>
              </a:rPr>
              <a:t>apariția </a:t>
            </a:r>
            <a:r>
              <a:rPr lang="ro-RO" sz="2400" dirty="0">
                <a:latin typeface="Times New Roman" panose="02020603050405020304" pitchFamily="18" charset="0"/>
                <a:cs typeface="Times New Roman" panose="02020603050405020304" pitchFamily="18" charset="0"/>
              </a:rPr>
              <a:t>preocupărilor economice şi ambientale, din timpul anilor 70, conceptul de ’</a:t>
            </a:r>
            <a:r>
              <a:rPr lang="ro-RO" sz="2400" dirty="0" smtClean="0">
                <a:latin typeface="Times New Roman" panose="02020603050405020304" pitchFamily="18" charset="0"/>
                <a:cs typeface="Times New Roman" panose="02020603050405020304" pitchFamily="18" charset="0"/>
              </a:rPr>
              <a:t>’</a:t>
            </a:r>
            <a:r>
              <a:rPr lang="ro-RO" sz="2400" b="1" dirty="0" smtClean="0">
                <a:latin typeface="Times New Roman" panose="02020603050405020304" pitchFamily="18" charset="0"/>
                <a:cs typeface="Times New Roman" panose="02020603050405020304" pitchFamily="18" charset="0"/>
              </a:rPr>
              <a:t>securitate</a:t>
            </a:r>
            <a:r>
              <a:rPr lang="ro-RO" sz="2400" dirty="0" smtClean="0">
                <a:latin typeface="Times New Roman" panose="02020603050405020304" pitchFamily="18" charset="0"/>
                <a:cs typeface="Times New Roman" panose="02020603050405020304" pitchFamily="18" charset="0"/>
              </a:rPr>
              <a:t>’’ </a:t>
            </a:r>
            <a:r>
              <a:rPr lang="ro-RO" sz="2400" dirty="0">
                <a:latin typeface="Times New Roman" panose="02020603050405020304" pitchFamily="18" charset="0"/>
                <a:cs typeface="Times New Roman" panose="02020603050405020304" pitchFamily="18" charset="0"/>
              </a:rPr>
              <a:t>era rareori tratat în </a:t>
            </a:r>
            <a:r>
              <a:rPr lang="ro-RO" sz="2400" dirty="0" smtClean="0">
                <a:latin typeface="Times New Roman" panose="02020603050405020304" pitchFamily="18" charset="0"/>
                <a:cs typeface="Times New Roman" panose="02020603050405020304" pitchFamily="18" charset="0"/>
              </a:rPr>
              <a:t>alți </a:t>
            </a:r>
            <a:r>
              <a:rPr lang="ro-RO" sz="2400" dirty="0">
                <a:latin typeface="Times New Roman" panose="02020603050405020304" pitchFamily="18" charset="0"/>
                <a:cs typeface="Times New Roman" panose="02020603050405020304" pitchFamily="18" charset="0"/>
              </a:rPr>
              <a:t>termeni decât cei ai intereselor politice particulare ale participanţilor şi chiar până la </a:t>
            </a:r>
            <a:r>
              <a:rPr lang="ro-RO" sz="2400" dirty="0" smtClean="0">
                <a:latin typeface="Times New Roman" panose="02020603050405020304" pitchFamily="18" charset="0"/>
                <a:cs typeface="Times New Roman" panose="02020603050405020304" pitchFamily="18" charset="0"/>
              </a:rPr>
              <a:t>sfârșitul </a:t>
            </a:r>
            <a:r>
              <a:rPr lang="ro-RO" sz="2400" dirty="0">
                <a:latin typeface="Times New Roman" panose="02020603050405020304" pitchFamily="18" charset="0"/>
                <a:cs typeface="Times New Roman" panose="02020603050405020304" pitchFamily="18" charset="0"/>
              </a:rPr>
              <a:t>anilor 80 </a:t>
            </a:r>
            <a:r>
              <a:rPr lang="ro-RO" sz="2400" dirty="0" smtClean="0">
                <a:latin typeface="Times New Roman" panose="02020603050405020304" pitchFamily="18" charset="0"/>
                <a:cs typeface="Times New Roman" panose="02020603050405020304" pitchFamily="18" charset="0"/>
              </a:rPr>
              <a:t>discuția </a:t>
            </a:r>
            <a:r>
              <a:rPr lang="ro-RO" sz="2400" dirty="0">
                <a:latin typeface="Times New Roman" panose="02020603050405020304" pitchFamily="18" charset="0"/>
                <a:cs typeface="Times New Roman" panose="02020603050405020304" pitchFamily="18" charset="0"/>
              </a:rPr>
              <a:t>încă mai avea un puternic accent militar</a:t>
            </a:r>
            <a:r>
              <a:rPr lang="ro-RO" sz="2400" dirty="0" smtClean="0">
                <a:latin typeface="Times New Roman" panose="02020603050405020304" pitchFamily="18" charset="0"/>
                <a:cs typeface="Times New Roman" panose="02020603050405020304" pitchFamily="18" charset="0"/>
              </a:rPr>
              <a:t>.</a:t>
            </a:r>
          </a:p>
          <a:p>
            <a:endParaRPr lang="en-US" sz="2400" dirty="0">
              <a:latin typeface="Times New Roman" panose="02020603050405020304" pitchFamily="18" charset="0"/>
              <a:cs typeface="Times New Roman" panose="02020603050405020304" pitchFamily="18" charset="0"/>
            </a:endParaRPr>
          </a:p>
          <a:p>
            <a:r>
              <a:rPr lang="ro-RO" sz="2400" dirty="0">
                <a:latin typeface="Times New Roman" panose="02020603050405020304" pitchFamily="18" charset="0"/>
                <a:cs typeface="Times New Roman" panose="02020603050405020304" pitchFamily="18" charset="0"/>
              </a:rPr>
              <a:t>Termenul de securitate intră în vocabularul curent al </a:t>
            </a:r>
            <a:r>
              <a:rPr lang="ro-RO" sz="2400" dirty="0" smtClean="0">
                <a:latin typeface="Times New Roman" panose="02020603050405020304" pitchFamily="18" charset="0"/>
                <a:cs typeface="Times New Roman" panose="02020603050405020304" pitchFamily="18" charset="0"/>
              </a:rPr>
              <a:t>comunității internaționale după </a:t>
            </a:r>
            <a:r>
              <a:rPr lang="ro-RO" sz="2400" dirty="0">
                <a:latin typeface="Times New Roman" panose="02020603050405020304" pitchFamily="18" charset="0"/>
                <a:cs typeface="Times New Roman" panose="02020603050405020304" pitchFamily="18" charset="0"/>
              </a:rPr>
              <a:t>anul 1945 şi se impune la mijlocul anilor 1970. Etimologia </a:t>
            </a:r>
            <a:r>
              <a:rPr lang="ro-RO" sz="2400" dirty="0" smtClean="0">
                <a:latin typeface="Times New Roman" panose="02020603050405020304" pitchFamily="18" charset="0"/>
                <a:cs typeface="Times New Roman" panose="02020603050405020304" pitchFamily="18" charset="0"/>
              </a:rPr>
              <a:t>noțiunii își </a:t>
            </a:r>
            <a:r>
              <a:rPr lang="ro-RO" sz="2400" dirty="0">
                <a:latin typeface="Times New Roman" panose="02020603050405020304" pitchFamily="18" charset="0"/>
                <a:cs typeface="Times New Roman" panose="02020603050405020304" pitchFamily="18" charset="0"/>
              </a:rPr>
              <a:t>are rădăcinile în Imperiul Roman, în perioada domniei împăratului </a:t>
            </a:r>
            <a:r>
              <a:rPr lang="ro-RO" sz="2400" dirty="0" err="1">
                <a:latin typeface="Times New Roman" panose="02020603050405020304" pitchFamily="18" charset="0"/>
                <a:cs typeface="Times New Roman" panose="02020603050405020304" pitchFamily="18" charset="0"/>
              </a:rPr>
              <a:t>Hostilian</a:t>
            </a:r>
            <a:r>
              <a:rPr lang="ro-RO" sz="2400" dirty="0">
                <a:latin typeface="Times New Roman" panose="02020603050405020304" pitchFamily="18" charset="0"/>
                <a:cs typeface="Times New Roman" panose="02020603050405020304" pitchFamily="18" charset="0"/>
              </a:rPr>
              <a:t> – 250 d. Hr. </a:t>
            </a:r>
            <a:r>
              <a:rPr lang="ro-RO" sz="2400" dirty="0" err="1">
                <a:latin typeface="Times New Roman" panose="02020603050405020304" pitchFamily="18" charset="0"/>
                <a:cs typeface="Times New Roman" panose="02020603050405020304" pitchFamily="18" charset="0"/>
              </a:rPr>
              <a:t>Zeiţa</a:t>
            </a:r>
            <a:r>
              <a:rPr lang="ro-RO" sz="2400" dirty="0">
                <a:latin typeface="Times New Roman" panose="02020603050405020304" pitchFamily="18" charset="0"/>
                <a:cs typeface="Times New Roman" panose="02020603050405020304" pitchFamily="18" charset="0"/>
              </a:rPr>
              <a:t> care asigura </a:t>
            </a:r>
            <a:r>
              <a:rPr lang="ro-RO" sz="2400" dirty="0" smtClean="0">
                <a:latin typeface="Times New Roman" panose="02020603050405020304" pitchFamily="18" charset="0"/>
                <a:cs typeface="Times New Roman" panose="02020603050405020304" pitchFamily="18" charset="0"/>
              </a:rPr>
              <a:t>protecția </a:t>
            </a:r>
            <a:r>
              <a:rPr lang="ro-RO" sz="2400" dirty="0">
                <a:latin typeface="Times New Roman" panose="02020603050405020304" pitchFamily="18" charset="0"/>
                <a:cs typeface="Times New Roman" panose="02020603050405020304" pitchFamily="18" charset="0"/>
              </a:rPr>
              <a:t>şi bunăstarea imperiului se numea Securitas ca libertate în </a:t>
            </a:r>
            <a:r>
              <a:rPr lang="ro-RO" sz="2400" dirty="0" smtClean="0">
                <a:latin typeface="Times New Roman" panose="02020603050405020304" pitchFamily="18" charset="0"/>
                <a:cs typeface="Times New Roman" panose="02020603050405020304" pitchFamily="18" charset="0"/>
              </a:rPr>
              <a:t>fata amenințărilor. </a:t>
            </a:r>
            <a:endParaRPr lang="ro-RO"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34549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1255</TotalTime>
  <Words>2624</Words>
  <Application>Microsoft Office PowerPoint</Application>
  <PresentationFormat>On-screen Show (4:3)</PresentationFormat>
  <Paragraphs>307</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Lucida Sans Unicode</vt:lpstr>
      <vt:lpstr>Times New Roman</vt:lpstr>
      <vt:lpstr>Verdana</vt:lpstr>
      <vt:lpstr>Wingdings</vt:lpstr>
      <vt:lpstr>Wingdings 2</vt:lpstr>
      <vt:lpstr>Wingdings 3</vt:lpstr>
      <vt:lpstr>Concourse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Tatiana Busuncian</dc:creator>
  <cp:lastModifiedBy>user</cp:lastModifiedBy>
  <cp:revision>125</cp:revision>
  <cp:lastPrinted>2016-09-13T08:08:49Z</cp:lastPrinted>
  <dcterms:created xsi:type="dcterms:W3CDTF">2006-08-16T00:00:00Z</dcterms:created>
  <dcterms:modified xsi:type="dcterms:W3CDTF">2022-03-27T17:19:50Z</dcterms:modified>
</cp:coreProperties>
</file>