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46" r:id="rId6"/>
    <p:sldId id="347" r:id="rId7"/>
    <p:sldId id="34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72" r:id="rId17"/>
    <p:sldId id="349" r:id="rId18"/>
    <p:sldId id="350" r:id="rId19"/>
    <p:sldId id="373" r:id="rId20"/>
    <p:sldId id="351" r:id="rId21"/>
    <p:sldId id="368" r:id="rId22"/>
    <p:sldId id="369" r:id="rId23"/>
    <p:sldId id="370" r:id="rId24"/>
    <p:sldId id="371" r:id="rId25"/>
    <p:sldId id="376" r:id="rId26"/>
    <p:sldId id="374" r:id="rId27"/>
    <p:sldId id="375" r:id="rId28"/>
    <p:sldId id="352" r:id="rId29"/>
    <p:sldId id="353" r:id="rId30"/>
    <p:sldId id="354" r:id="rId31"/>
    <p:sldId id="355" r:id="rId32"/>
    <p:sldId id="356" r:id="rId33"/>
    <p:sldId id="357" r:id="rId34"/>
    <p:sldId id="377" r:id="rId35"/>
    <p:sldId id="378" r:id="rId36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</a:t>
            </a:r>
            <a:r>
              <a:rPr lang="en-US" altLang="en-US" sz="2000">
                <a:sym typeface="+mn-ea"/>
              </a:rPr>
              <a:t>Programarea comportamentului obiectelor folosind C# în Unity</a:t>
            </a:r>
            <a:endParaRPr lang="en-US" altLang="en-US" sz="20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LateUpdate()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dup</a:t>
            </a:r>
            <a:r>
              <a:rPr lang="en-US" altLang="en-US"/>
              <a:t>ă</a:t>
            </a:r>
            <a:r>
              <a:rPr lang="en-US" altLang="en-US"/>
              <a:t> ce Update() a fost apelat, în fiecare frame.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032000" y="2644775"/>
            <a:ext cx="5080000" cy="193802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LateUpdate()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transform.position = player.position + offset;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62125" y="4582795"/>
            <a:ext cx="587121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latin typeface="Times New Roman" panose="02020603050405020304"/>
                <a:ea typeface="Times New Roman" panose="02020603050405020304"/>
              </a:rPr>
              <a:t>Ideală pentru camere sau UI care trebuie să „reacționeze” la mișcări deja procesate.</a:t>
            </a:r>
            <a:endParaRPr lang="en-US" altLang="zh-CN" sz="1600" b="0" i="1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Awake()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PRIMA, înainte de Start() – o singur</a:t>
            </a:r>
            <a:r>
              <a:rPr lang="en-US" altLang="en-US"/>
              <a:t>ă</a:t>
            </a:r>
            <a:r>
              <a:rPr lang="en-US" altLang="en-US"/>
              <a:t> dat</a:t>
            </a:r>
            <a:r>
              <a:rPr lang="en-US" altLang="en-US"/>
              <a:t>ă</a:t>
            </a:r>
            <a:r>
              <a:rPr lang="en-US" altLang="en-US"/>
              <a:t>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964690" y="3098165"/>
            <a:ext cx="5080000" cy="193802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Awake()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Debug.Log("Se execută înainte de Start()");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OnEnable() / OnDisable()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6654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când GameObject-ul devine activ / inactiv.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032000" y="2417127"/>
            <a:ext cx="5080000" cy="341503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OnEnable()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Debug.Log("Obiectul a fost activat.");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OnDisable()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Debug.Log("Obiectul a fost dezactivat.");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OnDestroy()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9448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o singur</a:t>
            </a:r>
            <a:r>
              <a:rPr lang="en-US" altLang="en-US"/>
              <a:t>ă</a:t>
            </a:r>
            <a:r>
              <a:rPr lang="en-US" altLang="en-US"/>
              <a:t> dat</a:t>
            </a:r>
            <a:r>
              <a:rPr lang="en-US" altLang="en-US"/>
              <a:t>ă</a:t>
            </a:r>
            <a:r>
              <a:rPr lang="en-US" altLang="en-US"/>
              <a:t>, când GameObject-ul este distrus.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032000" y="2986405"/>
            <a:ext cx="5080000" cy="156845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OnDestroy()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Debug.Log("Obiectul a fost distrus!");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 Compara</a:t>
            </a:r>
            <a:r>
              <a:rPr lang="en-US" altLang="en-US"/>
              <a:t>ț</a:t>
            </a:r>
            <a:r>
              <a:rPr lang="en-US" altLang="en-US"/>
              <a:t>ie între cele 3 func</a:t>
            </a:r>
            <a:r>
              <a:rPr lang="en-US" altLang="en-US"/>
              <a:t>ț</a:t>
            </a:r>
            <a:r>
              <a:rPr lang="en-US" altLang="en-US"/>
              <a:t>ii principale: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720215" y="2173605"/>
          <a:ext cx="6118860" cy="21355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9620"/>
                <a:gridCol w="2039620"/>
                <a:gridCol w="2039620"/>
              </a:tblGrid>
              <a:tr h="35623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Funcție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Când rulează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Când se folosește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71183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Update()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 fiecare frame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input, animații, logica generală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5560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FixedUpdate()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 intervale fixe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fizică, forțe, coliziuni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1183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LateUpdate()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După Update()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cameră, UI, repoziționări post-fizică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Realizarea deciziilor cu if, else, else if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32130" y="1252855"/>
            <a:ext cx="4608195" cy="4351655"/>
          </a:xfrm>
        </p:spPr>
        <p:txBody>
          <a:bodyPr>
            <a:normAutofit/>
          </a:bodyPr>
          <a:p>
            <a:pPr marL="114300" indent="457200" algn="just">
              <a:buNone/>
            </a:pPr>
            <a:r>
              <a:rPr lang="en-US" altLang="en-US" sz="2000"/>
              <a:t>Logica condi</a:t>
            </a:r>
            <a:r>
              <a:rPr lang="en-US" altLang="en-US" sz="2000"/>
              <a:t>ț</a:t>
            </a:r>
            <a:r>
              <a:rPr lang="en-US" altLang="en-US" sz="2000"/>
              <a:t>ional</a:t>
            </a:r>
            <a:r>
              <a:rPr lang="en-US" altLang="en-US" sz="2000"/>
              <a:t>ă</a:t>
            </a:r>
            <a:r>
              <a:rPr lang="en-US" altLang="en-US" sz="2000"/>
              <a:t> este esen</a:t>
            </a:r>
            <a:r>
              <a:rPr lang="en-US" altLang="en-US" sz="2000"/>
              <a:t>ț</a:t>
            </a:r>
            <a:r>
              <a:rPr lang="en-US" altLang="en-US" sz="2000"/>
              <a:t>ial</a:t>
            </a:r>
            <a:r>
              <a:rPr lang="en-US" altLang="en-US" sz="2000"/>
              <a:t>ă</a:t>
            </a:r>
            <a:r>
              <a:rPr lang="en-US" altLang="en-US" sz="2000"/>
              <a:t> pentru crearea comportamentului în jocuri. Iat</a:t>
            </a:r>
            <a:r>
              <a:rPr lang="en-US" altLang="en-US" sz="2000"/>
              <a:t>ă</a:t>
            </a:r>
            <a:r>
              <a:rPr lang="en-US" altLang="en-US" sz="2000"/>
              <a:t> cum func</a:t>
            </a:r>
            <a:r>
              <a:rPr lang="en-US" altLang="en-US" sz="2000"/>
              <a:t>ț</a:t>
            </a:r>
            <a:r>
              <a:rPr lang="en-US" altLang="en-US" sz="2000"/>
              <a:t>ioneaz</a:t>
            </a:r>
            <a:r>
              <a:rPr lang="en-US" altLang="en-US" sz="2000"/>
              <a:t>ă</a:t>
            </a:r>
            <a:r>
              <a:rPr lang="en-US" altLang="en-US" sz="2000"/>
              <a:t>:</a:t>
            </a:r>
            <a:endParaRPr lang="en-US" altLang="en-US" sz="2000"/>
          </a:p>
          <a:p>
            <a:pPr algn="just"/>
            <a:r>
              <a:rPr lang="en-US" altLang="en-US" sz="2000"/>
              <a:t>if verific</a:t>
            </a:r>
            <a:r>
              <a:rPr lang="en-US" altLang="en-US" sz="2000"/>
              <a:t>ă</a:t>
            </a:r>
            <a:r>
              <a:rPr lang="en-US" altLang="en-US" sz="2000"/>
              <a:t> o condi</a:t>
            </a:r>
            <a:r>
              <a:rPr lang="en-US" altLang="en-US" sz="2000"/>
              <a:t>ț</a:t>
            </a:r>
            <a:r>
              <a:rPr lang="en-US" altLang="en-US" sz="2000"/>
              <a:t>ie </a:t>
            </a:r>
            <a:r>
              <a:rPr lang="en-US" altLang="en-US" sz="2000"/>
              <a:t>ș</a:t>
            </a:r>
            <a:r>
              <a:rPr lang="en-US" altLang="en-US" sz="2000"/>
              <a:t>i execut</a:t>
            </a:r>
            <a:r>
              <a:rPr lang="en-US" altLang="en-US" sz="2000"/>
              <a:t>ă</a:t>
            </a:r>
            <a:r>
              <a:rPr lang="en-US" altLang="en-US" sz="2000"/>
              <a:t> blocul de cod dac</a:t>
            </a:r>
            <a:r>
              <a:rPr lang="en-US" altLang="en-US" sz="2000"/>
              <a:t>ă</a:t>
            </a:r>
            <a:r>
              <a:rPr lang="en-US" altLang="en-US" sz="2000"/>
              <a:t> condi</a:t>
            </a:r>
            <a:r>
              <a:rPr lang="en-US" altLang="en-US" sz="2000"/>
              <a:t>ț</a:t>
            </a:r>
            <a:r>
              <a:rPr lang="en-US" altLang="en-US" sz="2000"/>
              <a:t>ia este adev</a:t>
            </a:r>
            <a:r>
              <a:rPr lang="en-US" altLang="en-US" sz="2000"/>
              <a:t>ă</a:t>
            </a:r>
            <a:r>
              <a:rPr lang="en-US" altLang="en-US" sz="2000"/>
              <a:t>rat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  <a:p>
            <a:pPr algn="just"/>
            <a:r>
              <a:rPr lang="en-US" altLang="en-US" sz="2000"/>
              <a:t>else if ofer</a:t>
            </a:r>
            <a:r>
              <a:rPr lang="en-US" altLang="en-US" sz="2000"/>
              <a:t>ă</a:t>
            </a:r>
            <a:r>
              <a:rPr lang="en-US" altLang="en-US" sz="2000"/>
              <a:t> o alt</a:t>
            </a:r>
            <a:r>
              <a:rPr lang="en-US" altLang="en-US" sz="2000"/>
              <a:t>ă</a:t>
            </a:r>
            <a:r>
              <a:rPr lang="en-US" altLang="en-US" sz="2000"/>
              <a:t> op</a:t>
            </a:r>
            <a:r>
              <a:rPr lang="en-US" altLang="en-US" sz="2000"/>
              <a:t>ț</a:t>
            </a:r>
            <a:r>
              <a:rPr lang="en-US" altLang="en-US" sz="2000"/>
              <a:t>iune dac</a:t>
            </a:r>
            <a:r>
              <a:rPr lang="en-US" altLang="en-US" sz="2000"/>
              <a:t>ă</a:t>
            </a:r>
            <a:r>
              <a:rPr lang="en-US" altLang="en-US" sz="2000"/>
              <a:t> prima condi</a:t>
            </a:r>
            <a:r>
              <a:rPr lang="en-US" altLang="en-US" sz="2000"/>
              <a:t>ț</a:t>
            </a:r>
            <a:r>
              <a:rPr lang="en-US" altLang="en-US" sz="2000"/>
              <a:t>ie este fals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  <a:p>
            <a:pPr algn="just"/>
            <a:r>
              <a:rPr lang="en-US" altLang="en-US" sz="2000"/>
              <a:t>else se execut</a:t>
            </a:r>
            <a:r>
              <a:rPr lang="en-US" altLang="en-US" sz="2000"/>
              <a:t>ă</a:t>
            </a:r>
            <a:r>
              <a:rPr lang="en-US" altLang="en-US" sz="2000"/>
              <a:t> dac</a:t>
            </a:r>
            <a:r>
              <a:rPr lang="en-US" altLang="en-US" sz="2000"/>
              <a:t>ă</a:t>
            </a:r>
            <a:r>
              <a:rPr lang="en-US" altLang="en-US" sz="2000"/>
              <a:t> niciuna dintre condi</a:t>
            </a:r>
            <a:r>
              <a:rPr lang="en-US" altLang="en-US" sz="2000"/>
              <a:t>ț</a:t>
            </a:r>
            <a:r>
              <a:rPr lang="en-US" altLang="en-US" sz="2000"/>
              <a:t>iile anterioare nu este adev</a:t>
            </a:r>
            <a:r>
              <a:rPr lang="en-US" altLang="en-US" sz="2000"/>
              <a:t>ă</a:t>
            </a:r>
            <a:r>
              <a:rPr lang="en-US" altLang="en-US" sz="2000"/>
              <a:t>rat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Astfel, po</a:t>
            </a:r>
            <a:r>
              <a:rPr lang="en-US" altLang="en-US" sz="2000"/>
              <a:t>ț</a:t>
            </a:r>
            <a:r>
              <a:rPr lang="en-US" altLang="en-US" sz="2000"/>
              <a:t>i controla fluxul programului în func</a:t>
            </a:r>
            <a:r>
              <a:rPr lang="en-US" altLang="en-US" sz="2000"/>
              <a:t>ț</a:t>
            </a:r>
            <a:r>
              <a:rPr lang="en-US" altLang="en-US" sz="2000"/>
              <a:t>ie de diferite situa</a:t>
            </a:r>
            <a:r>
              <a:rPr lang="en-US" altLang="en-US" sz="2000"/>
              <a:t>ț</a:t>
            </a:r>
            <a:r>
              <a:rPr lang="en-US" altLang="en-US" sz="2000"/>
              <a:t>ii.</a:t>
            </a:r>
            <a:endParaRPr lang="en-US" altLang="en-US" sz="2000"/>
          </a:p>
          <a:p>
            <a:pPr algn="just"/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558790" y="1604645"/>
            <a:ext cx="3138170" cy="3259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Utilizarea tastaturii </a:t>
            </a:r>
            <a:r>
              <a:rPr lang="en-US" altLang="en-US"/>
              <a:t>ș</a:t>
            </a:r>
            <a:r>
              <a:rPr lang="en-US" altLang="en-US"/>
              <a:t>i mouse-ului pentru input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23060"/>
            <a:ext cx="7886700" cy="4351338"/>
          </a:xfrm>
        </p:spPr>
        <p:txBody>
          <a:bodyPr/>
          <a:p>
            <a:pPr algn="just"/>
            <a:r>
              <a:rPr lang="en-US" altLang="en-US" sz="2000"/>
              <a:t>Input.GetKeyDown(KeyCode.Space) — tasta Space este ap</a:t>
            </a:r>
            <a:r>
              <a:rPr lang="en-US" altLang="en-US" sz="2000"/>
              <a:t>ă</a:t>
            </a:r>
            <a:r>
              <a:rPr lang="en-US" altLang="en-US" sz="2000"/>
              <a:t>sat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  <a:p>
            <a:pPr algn="just"/>
            <a:r>
              <a:rPr lang="en-US" altLang="en-US" sz="2000"/>
              <a:t>Input.GetKeyUp(KeyCode.Space) — tasta Space este eliberat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  <a:p>
            <a:pPr algn="just"/>
            <a:r>
              <a:rPr lang="en-US" altLang="en-US" sz="2000"/>
              <a:t>Input.GetMouseButtonDown(0) —un clic stânga al mouse-ului.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Aceste metode se folosesc de obicei în func</a:t>
            </a:r>
            <a:r>
              <a:rPr lang="en-US" altLang="en-US" sz="2000"/>
              <a:t>ț</a:t>
            </a:r>
            <a:r>
              <a:rPr lang="en-US" altLang="en-US" sz="2000"/>
              <a:t>ia Update(), astfel încât input-ul s</a:t>
            </a:r>
            <a:r>
              <a:rPr lang="en-US" altLang="en-US" sz="2000"/>
              <a:t>ă</a:t>
            </a:r>
            <a:r>
              <a:rPr lang="en-US" altLang="en-US" sz="2000"/>
              <a:t> fie verificat în fiecare frame. Aceast</a:t>
            </a:r>
            <a:r>
              <a:rPr lang="en-US" altLang="en-US" sz="2000"/>
              <a:t>ă</a:t>
            </a:r>
            <a:r>
              <a:rPr lang="en-US" altLang="en-US" sz="2000"/>
              <a:t> abordare asigur</a:t>
            </a:r>
            <a:r>
              <a:rPr lang="en-US" altLang="en-US" sz="2000"/>
              <a:t>ă</a:t>
            </a:r>
            <a:r>
              <a:rPr lang="en-US" altLang="en-US" sz="2000"/>
              <a:t> c</a:t>
            </a:r>
            <a:r>
              <a:rPr lang="en-US" altLang="en-US" sz="2000"/>
              <a:t>ă</a:t>
            </a:r>
            <a:r>
              <a:rPr lang="en-US" altLang="en-US" sz="2000"/>
              <a:t> ac</a:t>
            </a:r>
            <a:r>
              <a:rPr lang="en-US" altLang="en-US" sz="2000"/>
              <a:t>ț</a:t>
            </a:r>
            <a:r>
              <a:rPr lang="en-US" altLang="en-US" sz="2000"/>
              <a:t>iuni precum s</a:t>
            </a:r>
            <a:r>
              <a:rPr lang="en-US" altLang="en-US" sz="2000"/>
              <a:t>ă</a:t>
            </a:r>
            <a:r>
              <a:rPr lang="en-US" altLang="en-US" sz="2000"/>
              <a:t>ritul sau tragerea se declan</a:t>
            </a:r>
            <a:r>
              <a:rPr lang="en-US" altLang="en-US" sz="2000"/>
              <a:t>ș</a:t>
            </a:r>
            <a:r>
              <a:rPr lang="en-US" altLang="en-US" sz="2000"/>
              <a:t>eaz</a:t>
            </a:r>
            <a:r>
              <a:rPr lang="en-US" altLang="en-US" sz="2000"/>
              <a:t>ă</a:t>
            </a:r>
            <a:r>
              <a:rPr lang="en-US" altLang="en-US" sz="2000"/>
              <a:t> o singur</a:t>
            </a:r>
            <a:r>
              <a:rPr lang="en-US" altLang="en-US" sz="2000"/>
              <a:t>ă</a:t>
            </a:r>
            <a:r>
              <a:rPr lang="en-US" altLang="en-US" sz="2000"/>
              <a:t> dat</a:t>
            </a:r>
            <a:r>
              <a:rPr lang="en-US" altLang="en-US" sz="2000"/>
              <a:t>ă</a:t>
            </a:r>
            <a:r>
              <a:rPr lang="en-US" altLang="en-US" sz="2000"/>
              <a:t> la ap</a:t>
            </a:r>
            <a:r>
              <a:rPr lang="en-US" altLang="en-US" sz="2000"/>
              <a:t>ă</a:t>
            </a:r>
            <a:r>
              <a:rPr lang="en-US" altLang="en-US" sz="2000"/>
              <a:t>sare, evitând executarea repetitiv</a:t>
            </a:r>
            <a:r>
              <a:rPr lang="en-US" altLang="en-US" sz="2000"/>
              <a:t>ă</a:t>
            </a:r>
            <a:r>
              <a:rPr lang="en-US" altLang="en-US" sz="2000"/>
              <a:t>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30860" y="4222433"/>
            <a:ext cx="4229100" cy="22955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59960" y="4542473"/>
            <a:ext cx="39243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UI/Mouse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393825" y="2249805"/>
          <a:ext cx="6181090" cy="2551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90545"/>
                <a:gridCol w="3090545"/>
              </a:tblGrid>
              <a:tr h="36449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Method 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When Called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72898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OnMouseEnter()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The cursor hovers over the object(with collider)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449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OnMouseExit()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The cursor has left the object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449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OnMouseDown()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The cursor clicks on the object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449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OnMouseUp()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The cursor released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36449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OnMouseDrag()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The mouse is held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Folosirea OnCollisionEnter pentru interac</a:t>
            </a:r>
            <a:r>
              <a:rPr lang="en-US" altLang="en-US"/>
              <a:t>ț</a:t>
            </a:r>
            <a:r>
              <a:rPr lang="en-US" altLang="en-US"/>
              <a:t>iuni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9100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/>
              <a:t>Unity poate detecta interac</a:t>
            </a:r>
            <a:r>
              <a:rPr lang="en-US" altLang="en-US" sz="2000"/>
              <a:t>ț</a:t>
            </a:r>
            <a:r>
              <a:rPr lang="en-US" altLang="en-US" sz="2000"/>
              <a:t>iuni fizice între GameObject-uri prin coliziuni. Pentru a folosi detec</a:t>
            </a:r>
            <a:r>
              <a:rPr lang="en-US" altLang="en-US" sz="2000"/>
              <a:t>ț</a:t>
            </a:r>
            <a:r>
              <a:rPr lang="en-US" altLang="en-US" sz="2000"/>
              <a:t>ia coliziunilor:</a:t>
            </a:r>
            <a:endParaRPr lang="en-US" altLang="en-US" sz="2000"/>
          </a:p>
          <a:p>
            <a:pPr algn="just"/>
            <a:r>
              <a:rPr lang="en-US" altLang="en-US" sz="2000"/>
              <a:t>Ambele obiecte trebuie s</a:t>
            </a:r>
            <a:r>
              <a:rPr lang="en-US" altLang="en-US" sz="2000"/>
              <a:t>ă</a:t>
            </a:r>
            <a:r>
              <a:rPr lang="en-US" altLang="en-US" sz="2000"/>
              <a:t> aib</a:t>
            </a:r>
            <a:r>
              <a:rPr lang="en-US" altLang="en-US" sz="2000"/>
              <a:t>ă</a:t>
            </a:r>
            <a:r>
              <a:rPr lang="en-US" altLang="en-US" sz="2000"/>
              <a:t> componente Collider.</a:t>
            </a:r>
            <a:endParaRPr lang="en-US" altLang="en-US" sz="2000"/>
          </a:p>
          <a:p>
            <a:pPr algn="just"/>
            <a:r>
              <a:rPr lang="en-US" altLang="en-US" sz="2000"/>
              <a:t>Cel pu</a:t>
            </a:r>
            <a:r>
              <a:rPr lang="en-US" altLang="en-US" sz="2000"/>
              <a:t>ț</a:t>
            </a:r>
            <a:r>
              <a:rPr lang="en-US" altLang="en-US" sz="2000"/>
              <a:t>in unul trebuie s</a:t>
            </a:r>
            <a:r>
              <a:rPr lang="en-US" altLang="en-US" sz="2000"/>
              <a:t>ă</a:t>
            </a:r>
            <a:r>
              <a:rPr lang="en-US" altLang="en-US" sz="2000"/>
              <a:t> aib</a:t>
            </a:r>
            <a:r>
              <a:rPr lang="en-US" altLang="en-US" sz="2000"/>
              <a:t>ă</a:t>
            </a:r>
            <a:r>
              <a:rPr lang="en-US" altLang="en-US" sz="2000"/>
              <a:t> </a:t>
            </a:r>
            <a:r>
              <a:rPr lang="en-US" altLang="en-US" sz="2000"/>
              <a:t>ș</a:t>
            </a:r>
            <a:r>
              <a:rPr lang="en-US" altLang="en-US" sz="2000"/>
              <a:t>i un Rigidbody.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Când are loc o coliziune, Unity apeleaz</a:t>
            </a:r>
            <a:r>
              <a:rPr lang="en-US" altLang="en-US" sz="2000"/>
              <a:t>ă</a:t>
            </a:r>
            <a:r>
              <a:rPr lang="en-US" altLang="en-US" sz="2000"/>
              <a:t> automat metoda OnCollisionEnter() în scriptul ata</a:t>
            </a:r>
            <a:r>
              <a:rPr lang="en-US" altLang="en-US" sz="2000"/>
              <a:t>ș</a:t>
            </a:r>
            <a:r>
              <a:rPr lang="en-US" altLang="en-US" sz="2000"/>
              <a:t>at GameObject-ului.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Aceast</a:t>
            </a:r>
            <a:r>
              <a:rPr lang="en-US" altLang="en-US" sz="2000"/>
              <a:t>ă</a:t>
            </a:r>
            <a:r>
              <a:rPr lang="en-US" altLang="en-US" sz="2000"/>
              <a:t> func</a:t>
            </a:r>
            <a:r>
              <a:rPr lang="en-US" altLang="en-US" sz="2000"/>
              <a:t>ț</a:t>
            </a:r>
            <a:r>
              <a:rPr lang="en-US" altLang="en-US" sz="2000"/>
              <a:t>ie prime</a:t>
            </a:r>
            <a:r>
              <a:rPr lang="en-US" altLang="en-US" sz="2000"/>
              <a:t>ș</a:t>
            </a:r>
            <a:r>
              <a:rPr lang="en-US" altLang="en-US" sz="2000"/>
              <a:t>te un obiect de tip Collision, care con</a:t>
            </a:r>
            <a:r>
              <a:rPr lang="en-US" altLang="en-US" sz="2000"/>
              <a:t>ț</a:t>
            </a:r>
            <a:r>
              <a:rPr lang="en-US" altLang="en-US" sz="2000"/>
              <a:t>ine date despre ce a fost lovit.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126865" y="4393565"/>
            <a:ext cx="3585210" cy="2208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/>
              <a:t>OnCollisionEnter(Collision other)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889635"/>
          </a:xfrm>
        </p:spPr>
        <p:txBody>
          <a:bodyPr>
            <a:normAutofit lnSpcReduction="10000"/>
          </a:bodyPr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la impact cu alt obiect cu collider </a:t>
            </a:r>
            <a:r>
              <a:rPr lang="en-US" altLang="en-US"/>
              <a:t>ș</a:t>
            </a:r>
            <a:r>
              <a:rPr lang="en-US" altLang="en-US"/>
              <a:t>i Rigidbody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032000" y="3030220"/>
            <a:ext cx="5080000" cy="193802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OnCollisionEnter(Collision col)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Debug.Log("Am lovit: " + col.gameObject.name);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629983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685415"/>
                <a:gridCol w="1896325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4: Programarea comportamentului obiectelor folosind C# în Unity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2;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7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C#, script, func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ii, component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, execu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ie, debugging.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Elemente fundamentale ale limbajului C# în contextul Unity.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ata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area scripturilor la obiectele din scen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Func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iile Start(), Update(), FixedUpdate() – ciclul de via</a:t>
                      </a:r>
                      <a:r>
                        <a:rPr lang="en-US" altLang="en-US" sz="1200" i="0" u="none" strike="noStrike" cap="none"/>
                        <a:t>ță</a:t>
                      </a:r>
                      <a:r>
                        <a:rPr lang="en-US" altLang="en-US" sz="1200" i="0" u="none" strike="noStrike" cap="none"/>
                        <a:t> al unui obiect.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Interac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iunea dintre cod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componentele obiectelor prin GetComponent.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Structurarea logicii de joc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bune practici de programare.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Scrierea unui script C# care rote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te un obiect.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Controlarea pozi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iei unui obiect prin tastatur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unor modific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de culoare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transform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prin cod.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script reutilizabil pentru mai multe obiecte.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Debugging cu Debug.Log()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identificarea erorilor de execu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scriu scripturi C# de baz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care controleaz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comportamentul obiectelor în timp real.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utilizeaz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iile Unity Start(), Update(), FixedUpdate() pentru controlul logicii de joc.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metoda GetComponent() pentru a accesa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modifica componentele obiectelor.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controleaz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mi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carea, rota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transform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rile obiectelor prin cod.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scripturi reutilizabile care pot fi aplicate la mai multe GameObject-uri.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tehnici de debugging pentru identificarea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corectarea erorilor în timpul execu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iei.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Manifesteaz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aten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la structura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lizibilitatea codului scris.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Îș</a:t>
                      </a:r>
                      <a:r>
                        <a:rPr lang="en-US" altLang="en-US" sz="1200" u="none" strike="noStrike" cap="none"/>
                        <a:t>i asum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responsabilitatea pentru testarea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depanarea comportamentului obiectelor.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Urmeaz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bune practici de organizare a codului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comentarii explicative.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cu colegii pentru a integra comportamente diverse într-o scen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Revizuie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codul în mod critic pentru a îmbun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i claritatea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ionalitatea.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OnTriggerEnter(Collider other)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666750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când intr</a:t>
            </a:r>
            <a:r>
              <a:rPr lang="en-US" altLang="en-US"/>
              <a:t>ă</a:t>
            </a:r>
            <a:r>
              <a:rPr lang="en-US" altLang="en-US"/>
              <a:t>m într-un trigger activ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935480" y="2492058"/>
            <a:ext cx="5080000" cy="267652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OnTriggerEnter(Collider other)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if (other.CompareTag("Bonus"))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    Destroy(other.gameObject);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Collider + Rigidbody: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789430" y="2144395"/>
          <a:ext cx="5960110" cy="1778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80055"/>
                <a:gridCol w="2980055"/>
              </a:tblGrid>
              <a:tr h="44450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Method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Cand apeleaza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44450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OnCollisionEnter(Collision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In a collision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44450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OnCollisionStay(Collision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While the objects were toughing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44450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OnCollisionExit(Collision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When objects stop touching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Collider with Is Trigger = true: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572260" y="2270125"/>
          <a:ext cx="5999480" cy="178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99740"/>
                <a:gridCol w="2999740"/>
              </a:tblGrid>
              <a:tr h="4470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Method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Cand apeleaza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4470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OnCollisionEnter(Collision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When entering the zone-trigger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4470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OnCollisionStay(Collision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While the object is in the trigger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4470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OnCollisionExit(Collision col)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When leaving the zone-trigger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Activarea sau dezactivarea unui collider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955165" y="1597342"/>
            <a:ext cx="5080000" cy="341503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void OnTriggerEnter(Collider other)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{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if (other.CompareTag("Player"))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{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    BoxCollider col = GetComponent&lt;BoxCollider&gt;();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    col.enabled = false;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}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chemeClr val="accent1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}</a:t>
            </a:r>
            <a:endParaRPr lang="en-US" altLang="zh-CN" sz="1600" i="0">
              <a:solidFill>
                <a:schemeClr val="accent1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58645" y="5156835"/>
            <a:ext cx="57448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SimSun" panose="02010600030101010101" pitchFamily="2" charset="-122"/>
              </a:rPr>
              <a:t>Utilizare: pentru a dezactiva un trigger după ce a fost folosit.</a:t>
            </a:r>
            <a:endParaRPr lang="en-US" altLang="zh-CN" sz="1600" i="1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Interac</a:t>
            </a:r>
            <a:r>
              <a:rPr lang="en-US" altLang="en-US"/>
              <a:t>ț</a:t>
            </a:r>
            <a:r>
              <a:rPr lang="en-US" altLang="en-US"/>
              <a:t>iunea dintre cod </a:t>
            </a:r>
            <a:r>
              <a:rPr lang="en-US" altLang="en-US"/>
              <a:t>ș</a:t>
            </a:r>
            <a:r>
              <a:rPr lang="en-US" altLang="en-US"/>
              <a:t>i componentele obiectelor prin GetComponent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1438275"/>
          </a:xfrm>
        </p:spPr>
        <p:txBody>
          <a:bodyPr/>
          <a:p>
            <a:r>
              <a:rPr lang="en-US" altLang="en-US"/>
              <a:t>Permite accesarea unei componente (ex: Renderer, Collider, Rigidbody) din codul ata</a:t>
            </a:r>
            <a:r>
              <a:rPr lang="en-US" altLang="en-US"/>
              <a:t>ș</a:t>
            </a:r>
            <a:r>
              <a:rPr lang="en-US" altLang="en-US"/>
              <a:t>at unui GameObject.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205355" y="3176905"/>
            <a:ext cx="5080000" cy="230695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Start()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Renderer rend = GetComponent&lt;Renderer&gt;();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rend.material.color = Color.red;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32000" y="557117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Times New Roman" panose="02020603050405020304"/>
                <a:ea typeface="Times New Roman" panose="02020603050405020304"/>
              </a:rPr>
              <a:t>→ </a:t>
            </a:r>
            <a:r>
              <a:rPr lang="en-US" altLang="zh-CN" sz="1600" b="0" i="1">
                <a:latin typeface="Times New Roman" panose="02020603050405020304"/>
                <a:ea typeface="Times New Roman" panose="02020603050405020304"/>
              </a:rPr>
              <a:t>Schimbă culoarea materialului GameObject-ului curent în roșu, la pornire.</a:t>
            </a:r>
            <a:endParaRPr lang="en-US" altLang="zh-CN" sz="1600" b="0" i="1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GetComponent&lt;T&gt;()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2049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/>
              <a:t>GetComponent&lt;T&gt;() este o metod</a:t>
            </a:r>
            <a:r>
              <a:rPr lang="en-US" altLang="en-US"/>
              <a:t>ă</a:t>
            </a:r>
            <a:r>
              <a:rPr lang="en-US" altLang="en-US"/>
              <a:t> generic</a:t>
            </a:r>
            <a:r>
              <a:rPr lang="en-US" altLang="en-US"/>
              <a:t>ă</a:t>
            </a:r>
            <a:r>
              <a:rPr lang="en-US" altLang="en-US"/>
              <a:t> în Unity care permite accesarea oric</a:t>
            </a:r>
            <a:r>
              <a:rPr lang="en-US" altLang="en-US"/>
              <a:t>ă</a:t>
            </a:r>
            <a:r>
              <a:rPr lang="en-US" altLang="en-US"/>
              <a:t>rei componente ata</a:t>
            </a:r>
            <a:r>
              <a:rPr lang="en-US" altLang="en-US"/>
              <a:t>ș</a:t>
            </a:r>
            <a:r>
              <a:rPr lang="en-US" altLang="en-US"/>
              <a:t>ate unui GameObject.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736215" y="251428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T numeComponenta = GetComponent&lt;T&gt;();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9310" y="3154680"/>
            <a:ext cx="5080000" cy="230695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rgbClr val="2F5496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void Start()</a:t>
            </a:r>
            <a:endParaRPr lang="en-US" altLang="zh-CN" sz="1600" i="0">
              <a:solidFill>
                <a:srgbClr val="2F5496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rgbClr val="2F5496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{</a:t>
            </a:r>
            <a:endParaRPr lang="en-US" altLang="zh-CN" sz="1600" i="0">
              <a:solidFill>
                <a:srgbClr val="2F5496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rgbClr val="2F5496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AudioSource audio = GetComponent&lt;AudioSource&gt;();</a:t>
            </a:r>
            <a:endParaRPr lang="en-US" altLang="zh-CN" sz="1600" i="0">
              <a:solidFill>
                <a:srgbClr val="2F5496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rgbClr val="2F5496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audio.Play();</a:t>
            </a:r>
            <a:endParaRPr lang="en-US" altLang="zh-CN" sz="1600" i="0">
              <a:solidFill>
                <a:srgbClr val="2F5496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solidFill>
                  <a:srgbClr val="2F5496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}</a:t>
            </a:r>
            <a:endParaRPr lang="en-US" altLang="zh-CN" sz="1600" i="0">
              <a:solidFill>
                <a:srgbClr val="2F5496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40510" y="5461635"/>
            <a:ext cx="627570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latin typeface="Times New Roman" panose="02020603050405020304"/>
                <a:ea typeface="SimSun" panose="02010600030101010101" pitchFamily="2" charset="-122"/>
              </a:rPr>
              <a:t>Important: Obiectul trebuie să aibă deja un AudioSource și un clip atașat.</a:t>
            </a:r>
            <a:endParaRPr lang="en-US" altLang="zh-CN" sz="1600" i="1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Accesarea componentelor în Unity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7919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 b="1"/>
              <a:t>GameObject-urile</a:t>
            </a:r>
            <a:r>
              <a:rPr lang="en-US" altLang="en-US" sz="2000"/>
              <a:t> din Unity sunt compuse din mai multe componente — cum ar fi </a:t>
            </a:r>
            <a:r>
              <a:rPr lang="en-US" altLang="en-US" sz="2000" b="1"/>
              <a:t>Transform, Rigidbody, Collider</a:t>
            </a:r>
            <a:r>
              <a:rPr lang="en-US" altLang="en-US" sz="2000"/>
              <a:t> </a:t>
            </a:r>
            <a:r>
              <a:rPr lang="en-US" altLang="en-US" sz="2000"/>
              <a:t>ș</a:t>
            </a:r>
            <a:r>
              <a:rPr lang="en-US" altLang="en-US" sz="2000"/>
              <a:t>i scripturi personalizate.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Pentru a interac</a:t>
            </a:r>
            <a:r>
              <a:rPr lang="en-US" altLang="en-US" sz="2000"/>
              <a:t>ț</a:t>
            </a:r>
            <a:r>
              <a:rPr lang="en-US" altLang="en-US" sz="2000"/>
              <a:t>iona cu acestea, folosim metoda </a:t>
            </a:r>
            <a:r>
              <a:rPr lang="en-US" altLang="en-US" sz="2000" b="1"/>
              <a:t>GetComponent&lt;Type&gt;()</a:t>
            </a:r>
            <a:r>
              <a:rPr lang="en-US" altLang="en-US" sz="2000"/>
              <a:t>.</a:t>
            </a:r>
            <a:endParaRPr lang="en-US" altLang="en-US" sz="2000"/>
          </a:p>
          <a:p>
            <a:pPr marL="114300" indent="457200" algn="just">
              <a:buNone/>
            </a:pPr>
            <a:r>
              <a:rPr lang="en-US" altLang="en-US" sz="2000"/>
              <a:t>Aceasta se folose</a:t>
            </a:r>
            <a:r>
              <a:rPr lang="en-US" altLang="en-US" sz="2000"/>
              <a:t>ș</a:t>
            </a:r>
            <a:r>
              <a:rPr lang="en-US" altLang="en-US" sz="2000"/>
              <a:t>te adesea în func</a:t>
            </a:r>
            <a:r>
              <a:rPr lang="en-US" altLang="en-US" sz="2000"/>
              <a:t>ț</a:t>
            </a:r>
            <a:r>
              <a:rPr lang="en-US" altLang="en-US" sz="2000"/>
              <a:t>ia Start() pentru a ini</a:t>
            </a:r>
            <a:r>
              <a:rPr lang="en-US" altLang="en-US" sz="2000"/>
              <a:t>ț</a:t>
            </a:r>
            <a:r>
              <a:rPr lang="en-US" altLang="en-US" sz="2000"/>
              <a:t>ializa totul o singur</a:t>
            </a:r>
            <a:r>
              <a:rPr lang="en-US" altLang="en-US" sz="2000"/>
              <a:t>ă</a:t>
            </a:r>
            <a:r>
              <a:rPr lang="en-US" altLang="en-US" sz="2000"/>
              <a:t> dat</a:t>
            </a:r>
            <a:r>
              <a:rPr lang="en-US" altLang="en-US" sz="2000"/>
              <a:t>ă</a:t>
            </a:r>
            <a:r>
              <a:rPr lang="en-US" altLang="en-US" sz="2000"/>
              <a:t>. Ulterior, putem accesa propriet</a:t>
            </a:r>
            <a:r>
              <a:rPr lang="en-US" altLang="en-US" sz="2000"/>
              <a:t>ăț</a:t>
            </a:r>
            <a:r>
              <a:rPr lang="en-US" altLang="en-US" sz="2000"/>
              <a:t>i precum velocity, aplica for</a:t>
            </a:r>
            <a:r>
              <a:rPr lang="en-US" altLang="en-US" sz="2000"/>
              <a:t>ț</a:t>
            </a:r>
            <a:r>
              <a:rPr lang="en-US" altLang="en-US" sz="2000"/>
              <a:t>e sau modifica comportamentul fizicii.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83840" y="3632200"/>
            <a:ext cx="5401310" cy="30441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Utilizarea variabilelor în scripturile tale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23060"/>
            <a:ext cx="7886700" cy="4351338"/>
          </a:xfrm>
        </p:spPr>
        <p:txBody>
          <a:bodyPr>
            <a:normAutofit/>
          </a:bodyPr>
          <a:p>
            <a:pPr marL="114300" indent="457200" algn="just">
              <a:buNone/>
            </a:pPr>
            <a:r>
              <a:rPr lang="en-US" altLang="en-US" sz="2000"/>
              <a:t>Variabilele sunt fundamentul logicii jocului. Ele stocheaz</a:t>
            </a:r>
            <a:r>
              <a:rPr lang="en-US" altLang="en-US" sz="2000"/>
              <a:t>ă</a:t>
            </a:r>
            <a:r>
              <a:rPr lang="en-US" altLang="en-US" sz="2000"/>
              <a:t> valori care influen</a:t>
            </a:r>
            <a:r>
              <a:rPr lang="en-US" altLang="en-US" sz="2000"/>
              <a:t>ț</a:t>
            </a:r>
            <a:r>
              <a:rPr lang="en-US" altLang="en-US" sz="2000"/>
              <a:t>eaz</a:t>
            </a:r>
            <a:r>
              <a:rPr lang="en-US" altLang="en-US" sz="2000"/>
              <a:t>ă</a:t>
            </a:r>
            <a:r>
              <a:rPr lang="en-US" altLang="en-US" sz="2000"/>
              <a:t> comportamentul — cum ar fi puterea s</a:t>
            </a:r>
            <a:r>
              <a:rPr lang="en-US" altLang="en-US" sz="2000"/>
              <a:t>ă</a:t>
            </a:r>
            <a:r>
              <a:rPr lang="en-US" altLang="en-US" sz="2000"/>
              <a:t>riturii, num</a:t>
            </a:r>
            <a:r>
              <a:rPr lang="en-US" altLang="en-US" sz="2000"/>
              <a:t>ă</a:t>
            </a:r>
            <a:r>
              <a:rPr lang="en-US" altLang="en-US" sz="2000"/>
              <a:t>rul de vie</a:t>
            </a:r>
            <a:r>
              <a:rPr lang="en-US" altLang="en-US" sz="2000"/>
              <a:t>ț</a:t>
            </a:r>
            <a:r>
              <a:rPr lang="en-US" altLang="en-US" sz="2000"/>
              <a:t>i sau dac</a:t>
            </a:r>
            <a:r>
              <a:rPr lang="en-US" altLang="en-US" sz="2000"/>
              <a:t>ă</a:t>
            </a:r>
            <a:r>
              <a:rPr lang="en-US" altLang="en-US" sz="2000"/>
              <a:t> juc</a:t>
            </a:r>
            <a:r>
              <a:rPr lang="en-US" altLang="en-US" sz="2000"/>
              <a:t>ă</a:t>
            </a:r>
            <a:r>
              <a:rPr lang="en-US" altLang="en-US" sz="2000"/>
              <a:t>torul poate trage.</a:t>
            </a:r>
            <a:endParaRPr lang="en-US" altLang="en-US" sz="2000"/>
          </a:p>
          <a:p>
            <a:pPr algn="just"/>
            <a:r>
              <a:rPr lang="en-US" altLang="en-US" sz="2000"/>
              <a:t>Folosim:</a:t>
            </a:r>
            <a:endParaRPr lang="en-US" altLang="en-US" sz="2000"/>
          </a:p>
          <a:p>
            <a:pPr algn="just"/>
            <a:r>
              <a:rPr lang="en-US" altLang="en-US" sz="2000"/>
              <a:t>int pentru numere întregi (de ex. scor, num</a:t>
            </a:r>
            <a:r>
              <a:rPr lang="en-US" altLang="en-US" sz="2000"/>
              <a:t>ă</a:t>
            </a:r>
            <a:r>
              <a:rPr lang="en-US" altLang="en-US" sz="2000"/>
              <a:t>r de s</a:t>
            </a:r>
            <a:r>
              <a:rPr lang="en-US" altLang="en-US" sz="2000"/>
              <a:t>ă</a:t>
            </a:r>
            <a:r>
              <a:rPr lang="en-US" altLang="en-US" sz="2000"/>
              <a:t>rituri)</a:t>
            </a:r>
            <a:endParaRPr lang="en-US" altLang="en-US" sz="2000"/>
          </a:p>
          <a:p>
            <a:pPr algn="just"/>
            <a:r>
              <a:rPr lang="en-US" altLang="en-US" sz="2000"/>
              <a:t>float pentru numere zecimale (de ex. vitez</a:t>
            </a:r>
            <a:r>
              <a:rPr lang="en-US" altLang="en-US" sz="2000"/>
              <a:t>ă</a:t>
            </a:r>
            <a:r>
              <a:rPr lang="en-US" altLang="en-US" sz="2000"/>
              <a:t>, for</a:t>
            </a:r>
            <a:r>
              <a:rPr lang="en-US" altLang="en-US" sz="2000"/>
              <a:t>ță</a:t>
            </a:r>
            <a:r>
              <a:rPr lang="en-US" altLang="en-US" sz="2000"/>
              <a:t>)</a:t>
            </a:r>
            <a:endParaRPr lang="en-US" altLang="en-US" sz="2000"/>
          </a:p>
          <a:p>
            <a:pPr algn="just"/>
            <a:r>
              <a:rPr lang="en-US" altLang="en-US" sz="2000"/>
              <a:t>bool pentru st</a:t>
            </a:r>
            <a:r>
              <a:rPr lang="en-US" altLang="en-US" sz="2000"/>
              <a:t>ă</a:t>
            </a:r>
            <a:r>
              <a:rPr lang="en-US" altLang="en-US" sz="2000"/>
              <a:t>ri adev</a:t>
            </a:r>
            <a:r>
              <a:rPr lang="en-US" altLang="en-US" sz="2000"/>
              <a:t>ă</a:t>
            </a:r>
            <a:r>
              <a:rPr lang="en-US" altLang="en-US" sz="2000"/>
              <a:t>rat/fals (de ex. poateS</a:t>
            </a:r>
            <a:r>
              <a:rPr lang="en-US" altLang="en-US" sz="2000"/>
              <a:t>ă</a:t>
            </a:r>
            <a:r>
              <a:rPr lang="en-US" altLang="en-US" sz="2000"/>
              <a:t>ri)</a:t>
            </a:r>
            <a:endParaRPr lang="en-US" altLang="en-US" sz="2000"/>
          </a:p>
          <a:p>
            <a:pPr algn="just"/>
            <a:r>
              <a:rPr lang="en-US" altLang="en-US" sz="2000"/>
              <a:t>string pentru text (de ex. numele juc</a:t>
            </a:r>
            <a:r>
              <a:rPr lang="en-US" altLang="en-US" sz="2000"/>
              <a:t>ă</a:t>
            </a:r>
            <a:r>
              <a:rPr lang="en-US" altLang="en-US" sz="2000"/>
              <a:t>torului)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302760" y="4482783"/>
            <a:ext cx="4381500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Expunerea variabilelor în Inspector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61340" y="1253490"/>
            <a:ext cx="7886700" cy="4351338"/>
          </a:xfrm>
        </p:spPr>
        <p:txBody>
          <a:bodyPr/>
          <a:p>
            <a:r>
              <a:rPr lang="en-US" altLang="en-US" sz="2000"/>
              <a:t>Când declari o variabil</a:t>
            </a:r>
            <a:r>
              <a:rPr lang="en-US" altLang="en-US" sz="2000"/>
              <a:t>ă</a:t>
            </a:r>
            <a:r>
              <a:rPr lang="en-US" altLang="en-US" sz="2000"/>
              <a:t> ca public, Unity o afi</a:t>
            </a:r>
            <a:r>
              <a:rPr lang="en-US" altLang="en-US" sz="2000"/>
              <a:t>ș</a:t>
            </a:r>
            <a:r>
              <a:rPr lang="en-US" altLang="en-US" sz="2000"/>
              <a:t>eaz</a:t>
            </a:r>
            <a:r>
              <a:rPr lang="en-US" altLang="en-US" sz="2000"/>
              <a:t>ă</a:t>
            </a:r>
            <a:r>
              <a:rPr lang="en-US" altLang="en-US" sz="2000"/>
              <a:t> automat în Inspector.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44855" y="2077720"/>
            <a:ext cx="3368040" cy="12344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08195" y="2077720"/>
            <a:ext cx="3839845" cy="10007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2435" y="3698875"/>
            <a:ext cx="3803650" cy="96329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78350" y="3429000"/>
            <a:ext cx="3869690" cy="13011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57910" y="5048885"/>
            <a:ext cx="6777990" cy="1167130"/>
          </a:xfrm>
          <a:prstGeom prst="rect">
            <a:avLst/>
          </a:prstGeom>
        </p:spPr>
        <p:txBody>
          <a:bodyPr>
            <a:noAutofit/>
          </a:bodyPr>
          <a:p>
            <a:pPr algn="just"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Chiar dacă variabila are o valoare implicită în cod (de exemplu, 10f), schimbarea ei în Inspector va suprascrie acea valoare în timpul rulării jocului.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Generarea obiectelor în timpul rul</a:t>
            </a:r>
            <a:r>
              <a:rPr lang="en-US" altLang="en-US"/>
              <a:t>ă</a:t>
            </a:r>
            <a:r>
              <a:rPr lang="en-US" altLang="en-US"/>
              <a:t>rii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62710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2000"/>
              <a:t>Uneori, vrei s</a:t>
            </a:r>
            <a:r>
              <a:rPr lang="en-US" altLang="en-US" sz="2000"/>
              <a:t>ă</a:t>
            </a:r>
            <a:r>
              <a:rPr lang="en-US" altLang="en-US" sz="2000"/>
              <a:t> creezi obiecte noi în timpul jocului — de exemplu, inamici, gloan</a:t>
            </a:r>
            <a:r>
              <a:rPr lang="en-US" altLang="en-US" sz="2000"/>
              <a:t>ț</a:t>
            </a:r>
            <a:r>
              <a:rPr lang="en-US" altLang="en-US" sz="2000"/>
              <a:t>e sau efecte vizuale.</a:t>
            </a:r>
            <a:endParaRPr lang="en-US" altLang="en-US" sz="2000"/>
          </a:p>
          <a:p>
            <a:pPr marL="114300" indent="0" algn="just">
              <a:buNone/>
            </a:pPr>
            <a:r>
              <a:rPr lang="en-US" altLang="en-US" sz="2000"/>
              <a:t>Acest lucru se face folosind func</a:t>
            </a:r>
            <a:r>
              <a:rPr lang="en-US" altLang="en-US" sz="2000"/>
              <a:t>ț</a:t>
            </a:r>
            <a:r>
              <a:rPr lang="en-US" altLang="en-US" sz="2000"/>
              <a:t>ia Instantiate():</a:t>
            </a:r>
            <a:endParaRPr lang="en-US" altLang="en-US" sz="2000"/>
          </a:p>
          <a:p>
            <a:pPr algn="just"/>
            <a:r>
              <a:rPr lang="en-US" altLang="en-US" sz="2000"/>
              <a:t>declar</a:t>
            </a:r>
            <a:r>
              <a:rPr lang="en-US" altLang="en-US" sz="2000"/>
              <a:t>ă</a:t>
            </a:r>
            <a:r>
              <a:rPr lang="en-US" altLang="en-US" sz="2000"/>
              <a:t> o variabil</a:t>
            </a:r>
            <a:r>
              <a:rPr lang="en-US" altLang="en-US" sz="2000"/>
              <a:t>ă</a:t>
            </a:r>
            <a:r>
              <a:rPr lang="en-US" altLang="en-US" sz="2000"/>
              <a:t> public</a:t>
            </a:r>
            <a:r>
              <a:rPr lang="en-US" altLang="en-US" sz="2000"/>
              <a:t>ă</a:t>
            </a:r>
            <a:r>
              <a:rPr lang="en-US" altLang="en-US" sz="2000"/>
              <a:t> de tip GameObject</a:t>
            </a:r>
            <a:endParaRPr lang="en-US" altLang="en-US" sz="2000"/>
          </a:p>
          <a:p>
            <a:pPr algn="just"/>
            <a:r>
              <a:rPr lang="en-US" altLang="en-US" sz="2000"/>
              <a:t>în Unity, trage un prefab (de exemplu, un model 3D sau un efect) din panoul Project în câmpul respectiv din Inspector.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614170" y="3831590"/>
            <a:ext cx="6454775" cy="1882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Configurarea Spa</a:t>
            </a:r>
            <a:r>
              <a:rPr lang="en-US" altLang="en-US"/>
              <a:t>ț</a:t>
            </a:r>
            <a:r>
              <a:rPr lang="en-US" altLang="en-US"/>
              <a:t>iului de Lucru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43660"/>
            <a:ext cx="7886700" cy="4351338"/>
          </a:xfrm>
        </p:spPr>
        <p:txBody>
          <a:bodyPr/>
          <a:p>
            <a:r>
              <a:rPr lang="en-US" altLang="en-US"/>
              <a:t>Conectarea Editorului de Cod:</a:t>
            </a:r>
            <a:endParaRPr lang="en-US" altLang="en-US"/>
          </a:p>
          <a:p>
            <a:pPr marL="114300" indent="457200" algn="just">
              <a:buNone/>
            </a:pPr>
            <a:r>
              <a:rPr lang="en-US" altLang="en-US"/>
              <a:t>Unity folose</a:t>
            </a:r>
            <a:r>
              <a:rPr lang="en-US" altLang="en-US"/>
              <a:t>ș</a:t>
            </a:r>
            <a:r>
              <a:rPr lang="en-US" altLang="en-US"/>
              <a:t>te implicit Visual Studio, dar suport</a:t>
            </a:r>
            <a:r>
              <a:rPr lang="en-US" altLang="en-US"/>
              <a:t>ă</a:t>
            </a:r>
            <a:r>
              <a:rPr lang="en-US" altLang="en-US"/>
              <a:t> </a:t>
            </a:r>
            <a:r>
              <a:rPr lang="en-US" altLang="en-US"/>
              <a:t>ș</a:t>
            </a:r>
            <a:r>
              <a:rPr lang="en-US" altLang="en-US"/>
              <a:t>i al</a:t>
            </a:r>
            <a:r>
              <a:rPr lang="en-US" altLang="en-US"/>
              <a:t>ț</a:t>
            </a:r>
            <a:r>
              <a:rPr lang="en-US" altLang="en-US"/>
              <a:t>i editori. O configurare corect</a:t>
            </a:r>
            <a:r>
              <a:rPr lang="en-US" altLang="en-US"/>
              <a:t>ă</a:t>
            </a:r>
            <a:r>
              <a:rPr lang="en-US" altLang="en-US"/>
              <a:t> asigur</a:t>
            </a:r>
            <a:r>
              <a:rPr lang="en-US" altLang="en-US"/>
              <a:t>ă</a:t>
            </a:r>
            <a:r>
              <a:rPr lang="en-US" altLang="en-US"/>
              <a:t> func</a:t>
            </a:r>
            <a:r>
              <a:rPr lang="en-US" altLang="en-US"/>
              <a:t>ț</a:t>
            </a:r>
            <a:r>
              <a:rPr lang="en-US" altLang="en-US"/>
              <a:t>ii precum completarea automat</a:t>
            </a:r>
            <a:r>
              <a:rPr lang="en-US" altLang="en-US"/>
              <a:t>ă</a:t>
            </a:r>
            <a:r>
              <a:rPr lang="en-US" altLang="en-US"/>
              <a:t> </a:t>
            </a:r>
            <a:r>
              <a:rPr lang="en-US" altLang="en-US"/>
              <a:t>ș</a:t>
            </a:r>
            <a:r>
              <a:rPr lang="en-US" altLang="en-US"/>
              <a:t>i verificarea erorilor. F</a:t>
            </a:r>
            <a:r>
              <a:rPr lang="en-US" altLang="en-US"/>
              <a:t>ă</a:t>
            </a:r>
            <a:r>
              <a:rPr lang="en-US" altLang="en-US"/>
              <a:t>r</a:t>
            </a:r>
            <a:r>
              <a:rPr lang="en-US" altLang="en-US"/>
              <a:t>ă</a:t>
            </a:r>
            <a:r>
              <a:rPr lang="en-US" altLang="en-US"/>
              <a:t> aceasta, programarea devine mult mai dificil</a:t>
            </a:r>
            <a:r>
              <a:rPr lang="en-US" altLang="en-US"/>
              <a:t>ă</a:t>
            </a:r>
            <a:r>
              <a:rPr lang="en-US" altLang="en-US"/>
              <a:t>, practic „pe întuneric”.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909695" y="35569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57150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Edit -&gt; Preferences -&gt; External tools</a:t>
            </a:r>
            <a:endParaRPr lang="en-US" altLang="zh-CN" sz="1600" b="0" i="1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703830" y="3894455"/>
            <a:ext cx="4533900" cy="27705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Distrugerea obiectelor în Unity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61340" y="1253490"/>
            <a:ext cx="7886700" cy="4351338"/>
          </a:xfrm>
        </p:spPr>
        <p:txBody>
          <a:bodyPr/>
          <a:p>
            <a:pPr algn="just"/>
            <a:r>
              <a:rPr lang="en-US" altLang="en-US" sz="2000"/>
              <a:t>La fel cum putem genera obiecte în timpul jocului, de multe ori trebuie s</a:t>
            </a:r>
            <a:r>
              <a:rPr lang="en-US" altLang="en-US" sz="2000"/>
              <a:t>ă</a:t>
            </a:r>
            <a:r>
              <a:rPr lang="en-US" altLang="en-US" sz="2000"/>
              <a:t> le </a:t>
            </a:r>
            <a:r>
              <a:rPr lang="en-US" altLang="en-US" sz="2000"/>
              <a:t>ș</a:t>
            </a:r>
            <a:r>
              <a:rPr lang="en-US" altLang="en-US" sz="2000"/>
              <a:t>i elimin</a:t>
            </a:r>
            <a:r>
              <a:rPr lang="en-US" altLang="en-US" sz="2000"/>
              <a:t>ă</a:t>
            </a:r>
            <a:r>
              <a:rPr lang="en-US" altLang="en-US" sz="2000"/>
              <a:t>m — de exemplu, s</a:t>
            </a:r>
            <a:r>
              <a:rPr lang="en-US" altLang="en-US" sz="2000"/>
              <a:t>ă</a:t>
            </a:r>
            <a:r>
              <a:rPr lang="en-US" altLang="en-US" sz="2000"/>
              <a:t> distrugem un proiectil, un inamic sau un efect temporar.</a:t>
            </a:r>
            <a:endParaRPr lang="en-US" altLang="en-US" sz="200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89000" y="3189605"/>
            <a:ext cx="2470150" cy="10109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3189605"/>
            <a:ext cx="2766695" cy="10147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71645" y="4709160"/>
            <a:ext cx="4103370" cy="89598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742180" y="2730818"/>
            <a:ext cx="5080000" cy="368300"/>
          </a:xfrm>
          <a:prstGeom prst="rect">
            <a:avLst/>
          </a:prstGeom>
        </p:spPr>
        <p:txBody>
          <a:bodyPr>
            <a:spAutoFit/>
          </a:bodyPr>
          <a:p>
            <a:pPr fontAlgn="base"/>
            <a:r>
              <a:rPr lang="en-US" altLang="zh-CN" sz="18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distruge obiectul după 3 secunde.</a:t>
            </a:r>
            <a:endParaRPr lang="en-US" altLang="zh-CN" sz="18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28650" y="4709160"/>
            <a:ext cx="3642995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Folosește distrugerea bazată pe coliziune (de exemplu, explozie la contact)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49300" y="2482850"/>
            <a:ext cx="3248025" cy="706755"/>
          </a:xfrm>
          <a:prstGeom prst="rect">
            <a:avLst/>
          </a:prstGeom>
        </p:spPr>
        <p:txBody>
          <a:bodyPr wrap="square">
            <a:spAutoFit/>
          </a:bodyPr>
          <a:p>
            <a:pPr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elimină obiectul la care este atașat scriptul.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Using Trigger Zones (Zon</a:t>
            </a:r>
            <a:r>
              <a:rPr lang="en-US" altLang="en-US"/>
              <a:t>ă</a:t>
            </a:r>
            <a:r>
              <a:rPr lang="en-US" altLang="en-US"/>
              <a:t> de Trigger)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1638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/>
              <a:t>Zonele de trigger î</a:t>
            </a:r>
            <a:r>
              <a:rPr lang="en-US" altLang="en-US" sz="2400"/>
              <a:t>ț</a:t>
            </a:r>
            <a:r>
              <a:rPr lang="en-US" altLang="en-US" sz="2400"/>
              <a:t>i permit s</a:t>
            </a:r>
            <a:r>
              <a:rPr lang="en-US" altLang="en-US" sz="2400"/>
              <a:t>ă</a:t>
            </a:r>
            <a:r>
              <a:rPr lang="en-US" altLang="en-US" sz="2400"/>
              <a:t> detectezi când un GameObject intr</a:t>
            </a:r>
            <a:r>
              <a:rPr lang="en-US" altLang="en-US" sz="2400"/>
              <a:t>ă</a:t>
            </a:r>
            <a:r>
              <a:rPr lang="en-US" altLang="en-US" sz="2400"/>
              <a:t> într-o anumit</a:t>
            </a:r>
            <a:r>
              <a:rPr lang="en-US" altLang="en-US" sz="2400"/>
              <a:t>ă</a:t>
            </a:r>
            <a:r>
              <a:rPr lang="en-US" altLang="en-US" sz="2400"/>
              <a:t> zon</a:t>
            </a:r>
            <a:r>
              <a:rPr lang="en-US" altLang="en-US" sz="2400"/>
              <a:t>ă</a:t>
            </a:r>
            <a:r>
              <a:rPr lang="en-US" altLang="en-US" sz="2400"/>
              <a:t> f</a:t>
            </a:r>
            <a:r>
              <a:rPr lang="en-US" altLang="en-US" sz="2400"/>
              <a:t>ă</a:t>
            </a:r>
            <a:r>
              <a:rPr lang="en-US" altLang="en-US" sz="2400"/>
              <a:t>r</a:t>
            </a:r>
            <a:r>
              <a:rPr lang="en-US" altLang="en-US" sz="2400"/>
              <a:t>ă</a:t>
            </a:r>
            <a:r>
              <a:rPr lang="en-US" altLang="en-US" sz="2400"/>
              <a:t> coliziune fizic</a:t>
            </a:r>
            <a:r>
              <a:rPr lang="en-US" altLang="en-US" sz="2400"/>
              <a:t>ă</a:t>
            </a:r>
            <a:r>
              <a:rPr lang="en-US" altLang="en-US" sz="2400"/>
              <a:t>.</a:t>
            </a:r>
            <a:endParaRPr lang="en-US" alt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816610" y="2259330"/>
            <a:ext cx="641032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1) Adaugă un </a:t>
            </a:r>
            <a:r>
              <a:rPr lang="en-US" altLang="zh-CN" sz="2000" b="1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Collider</a:t>
            </a:r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 (Box, Sphere etc.) unui obiect (de exemplu, o zonă invizibilă).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16610" y="2966085"/>
            <a:ext cx="62274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2) Activează opțiunea </a:t>
            </a:r>
            <a:r>
              <a:rPr lang="en-US" altLang="zh-CN" sz="2000" b="1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Is Trigger </a:t>
            </a:r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în setările Collider-ului.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69965" y="3364865"/>
            <a:ext cx="2739390" cy="16808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42990" y="5046980"/>
            <a:ext cx="2666365" cy="13862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83915" y="3832861"/>
            <a:ext cx="2686050" cy="933449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989965" y="5633402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algn="just" fontAlgn="base"/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3) Asigură-te că celălalt obiect (de exemplu, jucătorul) are un </a:t>
            </a:r>
            <a:r>
              <a:rPr lang="en-US" altLang="zh-CN" sz="2000" b="1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Rigidbody</a:t>
            </a:r>
            <a:r>
              <a:rPr lang="en-US" altLang="zh-CN" sz="20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.</a:t>
            </a:r>
            <a:endParaRPr lang="en-US" altLang="zh-CN" sz="20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/>
              <a:t>Aplicarea unei for</a:t>
            </a:r>
            <a:r>
              <a:rPr lang="en-US" altLang="en-US"/>
              <a:t>ț</a:t>
            </a:r>
            <a:r>
              <a:rPr lang="en-US" altLang="en-US"/>
              <a:t>e cu Rigidbody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032000" y="1691005"/>
            <a:ext cx="5080000" cy="230695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void Start()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{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Rigidbody rb = GetComponent&lt;Rigidbody&gt;();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    rb.AddForce(Vector3.up * 300f);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E75B5"/>
                </a:solidFill>
                <a:latin typeface="Consolas" panose="020B0609020204030204" charset="0"/>
                <a:ea typeface="SimSun" panose="02010600030101010101" pitchFamily="2" charset="-122"/>
                <a:cs typeface="Consolas" panose="020B0609020204030204" charset="0"/>
              </a:rPr>
              <a:t>}</a:t>
            </a:r>
            <a:endParaRPr lang="en-US" altLang="zh-CN" sz="1600" b="0" i="0">
              <a:solidFill>
                <a:srgbClr val="2E75B5"/>
              </a:solidFill>
              <a:latin typeface="Consolas" panose="020B0609020204030204" charset="0"/>
              <a:ea typeface="SimSun" panose="02010600030101010101" pitchFamily="2" charset="-122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Bibliografie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60000"/>
          </a:bodyPr>
          <a:p>
            <a:pPr marL="114300" indent="0">
              <a:buNone/>
            </a:pPr>
            <a:r>
              <a:rPr lang="en-US" altLang="en-US"/>
              <a:t>1.Hocking, J. (2023). Learning C# by Developing Games with Unity 2023. 8th ed. Packt Publishing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2.Thorn, A. (2023). Mastering Unity Scripting. 2nd ed. Packt Publishing.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3.Unity Technologies (2025). Unity Scripting API. Disponibil la: https://docs.unity3d.com/ScriptReference/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4.Unity Technologies (2025). Physics and Rigidbody Guide. Disponibil la: https://docs.unity3d.com/Manual/PhysicsSection.html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5.Unity Technologies (2025). Colliders and Triggers. Disponibil la: https://docs.unity3d.com/Manual/CollidersOverview.html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6.Unity Technologies (2025). Animator Component and Triggers. Disponibil la: https://docs.unity3d.com/Manual/Animator.html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7.Unity Technologies (2025). Debugging and Debug.Log(). Disponibil la: https://docs.unity3d.com/ScriptReference/Debug.html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Crearea Primului Script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9283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/>
              <a:t>Click dreapta în fereastra Project → Create → C# Script. Ata</a:t>
            </a:r>
            <a:r>
              <a:rPr lang="en-US" altLang="en-US"/>
              <a:t>ș</a:t>
            </a:r>
            <a:r>
              <a:rPr lang="en-US" altLang="en-US"/>
              <a:t>eaz</a:t>
            </a:r>
            <a:r>
              <a:rPr lang="en-US" altLang="en-US"/>
              <a:t>ă</a:t>
            </a:r>
            <a:r>
              <a:rPr lang="en-US" altLang="en-US"/>
              <a:t> scriptul unui GameObject prin drag &amp; drop. Clasa scriptului trebuie s</a:t>
            </a:r>
            <a:r>
              <a:rPr lang="en-US" altLang="en-US"/>
              <a:t>ă</a:t>
            </a:r>
            <a:r>
              <a:rPr lang="en-US" altLang="en-US"/>
              <a:t> aib</a:t>
            </a:r>
            <a:r>
              <a:rPr lang="en-US" altLang="en-US"/>
              <a:t>ă</a:t>
            </a:r>
            <a:r>
              <a:rPr lang="en-US" altLang="en-US"/>
              <a:t> exact acela</a:t>
            </a:r>
            <a:r>
              <a:rPr lang="en-US" altLang="en-US"/>
              <a:t>ș</a:t>
            </a:r>
            <a:r>
              <a:rPr lang="en-US" altLang="en-US"/>
              <a:t>i nume ca fi</a:t>
            </a:r>
            <a:r>
              <a:rPr lang="en-US" altLang="en-US"/>
              <a:t>ș</a:t>
            </a:r>
            <a:r>
              <a:rPr lang="en-US" altLang="en-US"/>
              <a:t>ierul — a</a:t>
            </a:r>
            <a:r>
              <a:rPr lang="en-US" altLang="en-US"/>
              <a:t>ș</a:t>
            </a:r>
            <a:r>
              <a:rPr lang="en-US" altLang="en-US"/>
              <a:t>a Unity le leag</a:t>
            </a:r>
            <a:r>
              <a:rPr lang="en-US" altLang="en-US"/>
              <a:t>ă</a:t>
            </a:r>
            <a:r>
              <a:rPr lang="en-US" altLang="en-US"/>
              <a:t> corect.</a:t>
            </a:r>
            <a:endParaRPr lang="en-US" altLang="en-US"/>
          </a:p>
          <a:p>
            <a:pPr marL="114300" indent="0" algn="just">
              <a:buNone/>
            </a:pP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701040" y="2831147"/>
            <a:ext cx="5080000" cy="1938020"/>
          </a:xfrm>
          <a:prstGeom prst="rect">
            <a:avLst/>
          </a:prstGeom>
        </p:spPr>
        <p:txBody>
          <a:bodyPr>
            <a:spAutoFit/>
          </a:bodyPr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Selectează un GameObject</a:t>
            </a:r>
            <a:endParaRPr lang="en-US" altLang="zh-CN" sz="24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Apasă </a:t>
            </a:r>
            <a:r>
              <a:rPr lang="en-US" altLang="zh-CN" sz="2400" b="0" i="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„Add Component”</a:t>
            </a:r>
            <a:endParaRPr lang="en-US" altLang="zh-CN" sz="2400" b="0" i="1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Alege </a:t>
            </a:r>
            <a:r>
              <a:rPr lang="en-US" altLang="zh-CN" sz="2400" b="0" i="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„New Script” </a:t>
            </a:r>
            <a:endParaRPr lang="en-US" altLang="zh-CN" sz="2400" b="0" i="1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pentru a crea și atașa </a:t>
            </a:r>
            <a:endParaRPr lang="en-US" altLang="zh-CN" sz="24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  <a:p>
            <a:pPr marL="3810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un script nou</a:t>
            </a:r>
            <a:endParaRPr lang="en-US" altLang="zh-CN" sz="24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283075" y="3293745"/>
            <a:ext cx="4160520" cy="3041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Ordinea de Executare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12445" y="1252855"/>
            <a:ext cx="7886700" cy="4351338"/>
          </a:xfrm>
        </p:spPr>
        <p:txBody>
          <a:bodyPr/>
          <a:p>
            <a:pPr algn="just"/>
            <a:r>
              <a:rPr lang="en-US" altLang="en-US"/>
              <a:t>Start() se ruleaz</a:t>
            </a:r>
            <a:r>
              <a:rPr lang="en-US" altLang="en-US"/>
              <a:t>ă</a:t>
            </a:r>
            <a:r>
              <a:rPr lang="en-US" altLang="en-US"/>
              <a:t> când scena se încarc</a:t>
            </a:r>
            <a:r>
              <a:rPr lang="en-US" altLang="en-US"/>
              <a:t>ă</a:t>
            </a:r>
            <a:r>
              <a:rPr lang="en-US" altLang="en-US"/>
              <a:t>, ideal pentru ini</a:t>
            </a:r>
            <a:r>
              <a:rPr lang="en-US" altLang="en-US"/>
              <a:t>ț</a:t>
            </a:r>
            <a:r>
              <a:rPr lang="en-US" altLang="en-US"/>
              <a:t>ializ</a:t>
            </a:r>
            <a:r>
              <a:rPr lang="en-US" altLang="en-US"/>
              <a:t>ă</a:t>
            </a:r>
            <a:r>
              <a:rPr lang="en-US" altLang="en-US"/>
              <a:t>ri.</a:t>
            </a:r>
            <a:endParaRPr lang="en-US" altLang="en-US"/>
          </a:p>
          <a:p>
            <a:pPr algn="just"/>
            <a:r>
              <a:rPr lang="en-US" altLang="en-US"/>
              <a:t>Update() se ruleaz</a:t>
            </a:r>
            <a:r>
              <a:rPr lang="en-US" altLang="en-US"/>
              <a:t>ă</a:t>
            </a:r>
            <a:r>
              <a:rPr lang="en-US" altLang="en-US"/>
              <a:t> în fiecare cadru (frame) — aici pui ac</a:t>
            </a:r>
            <a:r>
              <a:rPr lang="en-US" altLang="en-US"/>
              <a:t>ț</a:t>
            </a:r>
            <a:r>
              <a:rPr lang="en-US" altLang="en-US"/>
              <a:t>iuni continue, cum ar fi mi</a:t>
            </a:r>
            <a:r>
              <a:rPr lang="en-US" altLang="en-US"/>
              <a:t>ș</a:t>
            </a:r>
            <a:r>
              <a:rPr lang="en-US" altLang="en-US"/>
              <a:t>carea. La 60 FPS, se execut</a:t>
            </a:r>
            <a:r>
              <a:rPr lang="en-US" altLang="en-US"/>
              <a:t>ă</a:t>
            </a:r>
            <a:r>
              <a:rPr lang="en-US" altLang="en-US"/>
              <a:t> de 60 de ori pe secund</a:t>
            </a:r>
            <a:r>
              <a:rPr lang="en-US" altLang="en-US"/>
              <a:t>ă</a:t>
            </a:r>
            <a:r>
              <a:rPr lang="en-US" altLang="en-US"/>
              <a:t>.</a:t>
            </a: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78735" y="3429000"/>
            <a:ext cx="4141470" cy="3152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Func</a:t>
            </a:r>
            <a:r>
              <a:rPr lang="en-US" altLang="en-US"/>
              <a:t>ț</a:t>
            </a:r>
            <a:r>
              <a:rPr lang="en-US" altLang="en-US"/>
              <a:t>iile Start(), Update(), FixedUpdate() – ciclul de via</a:t>
            </a:r>
            <a:r>
              <a:rPr lang="en-US" altLang="en-US"/>
              <a:t>ță</a:t>
            </a:r>
            <a:r>
              <a:rPr lang="en-US" altLang="en-US"/>
              <a:t> al unui obiect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450340" y="2287270"/>
          <a:ext cx="6078855" cy="33343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6285"/>
                <a:gridCol w="2026285"/>
                <a:gridCol w="2026285"/>
              </a:tblGrid>
              <a:tr h="37973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Funcție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Când este apelată?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Când o folosim?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7385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Start()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O singură dată, la începutul scenei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Inițializare: poziții, variabile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385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Update()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 fiecare frame (dependent de FPS)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Mișcare, input de la jucător, UI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391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FixedUpdate()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La intervale constante (fizică, rigidbody)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Forțe fizice, coliziuni, gravitație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738505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OnTriggerEnter()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Când un obiect intră într-un trigger collider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Detectare zone, intrări în trigger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Start()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1034415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o singur</a:t>
            </a:r>
            <a:r>
              <a:rPr lang="en-US" altLang="en-US"/>
              <a:t>ă</a:t>
            </a:r>
            <a:r>
              <a:rPr lang="en-US" altLang="en-US"/>
              <a:t> dat</a:t>
            </a:r>
            <a:r>
              <a:rPr lang="en-US" altLang="en-US"/>
              <a:t>ă</a:t>
            </a:r>
            <a:r>
              <a:rPr lang="en-US" altLang="en-US"/>
              <a:t>, la începutul scenei, când GameObject-ul devine activ.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945005" y="2859723"/>
            <a:ext cx="5080000" cy="230695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Start()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Debug.Log("Obiectul a fost activat.");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speed = 5f;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rb = GetComponent&lt;Rigidbody&gt;();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71650" y="516667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latin typeface="Times New Roman" panose="02020603050405020304"/>
                <a:ea typeface="Times New Roman" panose="02020603050405020304"/>
              </a:rPr>
              <a:t>Important: Start() NU se execută dacă obiectul este inactiv când începe scena.</a:t>
            </a:r>
            <a:endParaRPr lang="en-US" altLang="zh-CN" sz="1600" b="0" i="1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Update()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4018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la fiecare frame (de ex. 60 ori/secund</a:t>
            </a:r>
            <a:r>
              <a:rPr lang="en-US" altLang="en-US"/>
              <a:t>ă</a:t>
            </a:r>
            <a:r>
              <a:rPr lang="en-US" altLang="en-US"/>
              <a:t> dac</a:t>
            </a:r>
            <a:r>
              <a:rPr lang="en-US" altLang="en-US"/>
              <a:t>ă</a:t>
            </a:r>
            <a:r>
              <a:rPr lang="en-US" altLang="en-US"/>
              <a:t> FPS = 60).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263140" y="2534603"/>
            <a:ext cx="5080000" cy="267652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Update()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if (Input.GetKeyDown(KeyCode.Space))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    Jump();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71015" y="529050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latin typeface="Times New Roman" panose="02020603050405020304"/>
                <a:ea typeface="Times New Roman" panose="02020603050405020304"/>
              </a:rPr>
              <a:t>Nu folosi pentru logică fizică! Poate duce la rezultate inconsistente.</a:t>
            </a:r>
            <a:endParaRPr lang="en-US" altLang="zh-CN" sz="1600" b="0" i="1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FixedUpdate()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7480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→ Se execut</a:t>
            </a:r>
            <a:r>
              <a:rPr lang="en-US" altLang="en-US"/>
              <a:t>ă</a:t>
            </a:r>
            <a:r>
              <a:rPr lang="en-US" altLang="en-US"/>
              <a:t> la intervale regulate, sincronizat cu sistemul fizic.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2108835" y="2448243"/>
            <a:ext cx="5080000" cy="304609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void FixedUpdate()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{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float move = Input.GetAxis("Horizontal");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    rb.MovePosition(rb.position + Vector3.right * move * speed * Time.fixedDeltaTime);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solidFill>
                  <a:schemeClr val="accent1"/>
                </a:solidFill>
                <a:latin typeface="Consolas" panose="020B0609020204030204" charset="0"/>
                <a:ea typeface="Times New Roman" panose="02020603050405020304"/>
                <a:cs typeface="Consolas" panose="020B0609020204030204" charset="0"/>
              </a:rPr>
              <a:t>}</a:t>
            </a:r>
            <a:endParaRPr lang="en-US" altLang="zh-CN" sz="1600" b="0">
              <a:solidFill>
                <a:schemeClr val="accent1"/>
              </a:solidFill>
              <a:latin typeface="Consolas" panose="020B0609020204030204" charset="0"/>
              <a:ea typeface="Times New Roman" panose="02020603050405020304"/>
              <a:cs typeface="Consolas" panose="020B0609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04340" y="558958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latin typeface="Times New Roman" panose="02020603050405020304"/>
                <a:ea typeface="Times New Roman" panose="02020603050405020304"/>
              </a:rPr>
              <a:t>Folosește mereu Time.fixedDeltaTime în loc de Time.deltaTime aici.</a:t>
            </a:r>
            <a:endParaRPr lang="en-US" altLang="zh-CN" sz="1600" b="0" i="1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78*261"/>
  <p:tag name="TABLE_ENDDRAG_RECT" val="147*180*478*261"/>
</p:tagLst>
</file>

<file path=ppt/tags/tag2.xml><?xml version="1.0" encoding="utf-8"?>
<p:tagLst xmlns:p="http://schemas.openxmlformats.org/presentationml/2006/main">
  <p:tag name="TABLE_ENDDRAG_ORIGIN_RECT" val="481*168"/>
  <p:tag name="TABLE_ENDDRAG_RECT" val="147*220*481*168"/>
</p:tagLst>
</file>

<file path=ppt/tags/tag3.xml><?xml version="1.0" encoding="utf-8"?>
<p:tagLst xmlns:p="http://schemas.openxmlformats.org/presentationml/2006/main">
  <p:tag name="TABLE_ENDDRAG_ORIGIN_RECT" val="486*200"/>
  <p:tag name="TABLE_ENDDRAG_RECT" val="150*202*486*200"/>
</p:tagLst>
</file>

<file path=ppt/tags/tag4.xml><?xml version="1.0" encoding="utf-8"?>
<p:tagLst xmlns:p="http://schemas.openxmlformats.org/presentationml/2006/main">
  <p:tag name="TABLE_ENDDRAG_ORIGIN_RECT" val="469*139"/>
  <p:tag name="TABLE_ENDDRAG_RECT" val="140*168*469*140"/>
</p:tagLst>
</file>

<file path=ppt/tags/tag5.xml><?xml version="1.0" encoding="utf-8"?>
<p:tagLst xmlns:p="http://schemas.openxmlformats.org/presentationml/2006/main">
  <p:tag name="TABLE_ENDDRAG_ORIGIN_RECT" val="472*140"/>
  <p:tag name="TABLE_ENDDRAG_RECT" val="147*230*472*140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11905</Words>
  <Application>WPS Presentation</Application>
  <PresentationFormat/>
  <Paragraphs>431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SimSun</vt:lpstr>
      <vt:lpstr>Wingdings</vt:lpstr>
      <vt:lpstr>Arial</vt:lpstr>
      <vt:lpstr>Calibri</vt:lpstr>
      <vt:lpstr>Consolas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Configurarea Spațiului de Lucru</vt:lpstr>
      <vt:lpstr>Crearea Primului Script </vt:lpstr>
      <vt:lpstr>Ordinea de Executare </vt:lpstr>
      <vt:lpstr>Funcțiile Start(), Update(), FixedUpdate() – ciclul de viață al unui obiect</vt:lpstr>
      <vt:lpstr>Start()</vt:lpstr>
      <vt:lpstr>Update()</vt:lpstr>
      <vt:lpstr>FixedUpdate()</vt:lpstr>
      <vt:lpstr>LateUpdate()</vt:lpstr>
      <vt:lpstr>Awake()</vt:lpstr>
      <vt:lpstr>OnEnable() / OnDisable()</vt:lpstr>
      <vt:lpstr>OnDestroy()</vt:lpstr>
      <vt:lpstr> Comparație între cele 3 funcții principale:</vt:lpstr>
      <vt:lpstr>Realizarea deciziilor cu if, else, else if </vt:lpstr>
      <vt:lpstr>Utilizarea tastaturii și mouse-ului pentru input</vt:lpstr>
      <vt:lpstr>UI/Mouse</vt:lpstr>
      <vt:lpstr>Folosirea OnCollisionEnter pentru interacțiuni</vt:lpstr>
      <vt:lpstr>OnCollisionEnter(Collision other)</vt:lpstr>
      <vt:lpstr>OnTriggerEnter(Collider other)</vt:lpstr>
      <vt:lpstr>Collider + Rigidbody:</vt:lpstr>
      <vt:lpstr>Collider with Is Trigger = true:</vt:lpstr>
      <vt:lpstr>Activarea sau dezactivarea unui collider</vt:lpstr>
      <vt:lpstr>Interacțiunea dintre cod și componentele obiectelor prin GetComponent</vt:lpstr>
      <vt:lpstr>GetComponent&lt;T&gt;()</vt:lpstr>
      <vt:lpstr>Accesarea componentelor în Unity </vt:lpstr>
      <vt:lpstr>Utilizarea variabilelor în scripturile tale</vt:lpstr>
      <vt:lpstr>Expunerea variabilelor în Inspector </vt:lpstr>
      <vt:lpstr>Generarea obiectelor în timpul rulării</vt:lpstr>
      <vt:lpstr>Distrugerea obiectelor în Unity </vt:lpstr>
      <vt:lpstr>Using Trigger Zones (Zonă de Trigger)</vt:lpstr>
      <vt:lpstr>Aplicarea unei forțe cu Rigidbody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67</cp:revision>
  <dcterms:created xsi:type="dcterms:W3CDTF">2025-07-22T10:04:00Z</dcterms:created>
  <dcterms:modified xsi:type="dcterms:W3CDTF">2025-08-01T08:40:19Z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ADF07812E1494072B6189D87A3214494_13</vt:lpwstr>
  </property>
  <property fmtid="{D5CDD505-2E9C-101B-9397-08002B2CF9AE}" pid="3" name="KSOProductBuildVer">
    <vt:lpwstr>1033-12.2.0.21931</vt:lpwstr>
  </property>
</Properties>
</file>