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70" r:id="rId3"/>
    <p:sldId id="275" r:id="rId4"/>
    <p:sldId id="278" r:id="rId5"/>
    <p:sldId id="272" r:id="rId6"/>
    <p:sldId id="273" r:id="rId7"/>
    <p:sldId id="274" r:id="rId8"/>
    <p:sldId id="257" r:id="rId9"/>
    <p:sldId id="258" r:id="rId10"/>
    <p:sldId id="259" r:id="rId11"/>
    <p:sldId id="260" r:id="rId12"/>
    <p:sldId id="277" r:id="rId13"/>
    <p:sldId id="261" r:id="rId14"/>
    <p:sldId id="269" r:id="rId15"/>
    <p:sldId id="264" r:id="rId16"/>
    <p:sldId id="265" r:id="rId17"/>
    <p:sldId id="262" r:id="rId18"/>
    <p:sldId id="263" r:id="rId19"/>
    <p:sldId id="266" r:id="rId20"/>
    <p:sldId id="279" r:id="rId21"/>
    <p:sldId id="267" r:id="rId22"/>
    <p:sldId id="26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2"/>
            <a:ext cx="9068586" cy="2437875"/>
          </a:xfrm>
        </p:spPr>
        <p:txBody>
          <a:bodyPr/>
          <a:lstStyle/>
          <a:p>
            <a:r>
              <a:rPr lang="en-US" sz="3200" b="1" i="1" dirty="0" err="1" smtClean="0"/>
              <a:t>Tehnologii</a:t>
            </a:r>
            <a:r>
              <a:rPr lang="en-US" sz="3200" b="1" i="1" dirty="0" smtClean="0"/>
              <a:t> de </a:t>
            </a:r>
            <a:r>
              <a:rPr lang="en-US" sz="3200" b="1" i="1" dirty="0" err="1" smtClean="0"/>
              <a:t>creare</a:t>
            </a:r>
            <a:r>
              <a:rPr lang="en-US" sz="3200" b="1" i="1" dirty="0" smtClean="0"/>
              <a:t> </a:t>
            </a:r>
            <a:r>
              <a:rPr lang="ro-RO" sz="3200" b="1" i="1" dirty="0" smtClean="0"/>
              <a:t/>
            </a:r>
            <a:br>
              <a:rPr lang="ro-RO" sz="3200" b="1" i="1" dirty="0" smtClean="0"/>
            </a:br>
            <a:r>
              <a:rPr lang="en-US" sz="3200" b="1" i="1" dirty="0" smtClean="0"/>
              <a:t>a </a:t>
            </a:r>
            <a:r>
              <a:rPr lang="en-US" sz="3200" b="1" i="1" dirty="0" err="1" smtClean="0"/>
              <a:t>imaginii</a:t>
            </a:r>
            <a:r>
              <a:rPr lang="ro-RO" sz="3200" b="1" i="1" dirty="0"/>
              <a:t> </a:t>
            </a:r>
            <a:r>
              <a:rPr lang="ro-RO" sz="3200" b="1" i="1" dirty="0" smtClean="0"/>
              <a:t>și PR politic</a:t>
            </a:r>
            <a:br>
              <a:rPr lang="ro-RO" sz="3200" b="1" i="1" dirty="0" smtClean="0"/>
            </a:br>
            <a:r>
              <a:rPr lang="ro-RO" sz="3200" b="1" i="1" dirty="0" smtClean="0"/>
              <a:t/>
            </a:r>
            <a:br>
              <a:rPr lang="ro-RO" sz="3200" b="1" i="1" dirty="0" smtClean="0"/>
            </a:br>
            <a:r>
              <a:rPr lang="ro-RO" sz="1800" b="1" i="1" dirty="0" smtClean="0"/>
              <a:t>Politologie, anul III</a:t>
            </a:r>
            <a:endParaRPr lang="en-US" sz="18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TITULAR DE CURS:</a:t>
            </a:r>
          </a:p>
          <a:p>
            <a:r>
              <a:rPr lang="en-US" b="1" dirty="0" smtClean="0"/>
              <a:t>Natalia PUTIN</a:t>
            </a:r>
            <a:r>
              <a:rPr lang="ro-RO" b="1" dirty="0" smtClean="0"/>
              <a:t>Ă, dr., lect. </a:t>
            </a:r>
            <a:r>
              <a:rPr lang="ro-RO" b="1" dirty="0"/>
              <a:t>u</a:t>
            </a:r>
            <a:r>
              <a:rPr lang="ro-RO" b="1" dirty="0" smtClean="0"/>
              <a:t>niv.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72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270" y="531499"/>
            <a:ext cx="10058400" cy="768664"/>
          </a:xfrm>
        </p:spPr>
        <p:txBody>
          <a:bodyPr/>
          <a:lstStyle/>
          <a:p>
            <a:r>
              <a:rPr lang="en-US" b="1" dirty="0"/>
              <a:t>1. </a:t>
            </a:r>
            <a:r>
              <a:rPr lang="en-US" b="1" dirty="0" err="1"/>
              <a:t>Ce</a:t>
            </a:r>
            <a:r>
              <a:rPr lang="en-US" b="1" dirty="0"/>
              <a:t> </a:t>
            </a:r>
            <a:r>
              <a:rPr lang="en-US" b="1" dirty="0" err="1"/>
              <a:t>studiază</a:t>
            </a:r>
            <a:r>
              <a:rPr lang="en-US" b="1" dirty="0"/>
              <a:t> </a:t>
            </a:r>
            <a:r>
              <a:rPr lang="en-US" b="1" dirty="0" err="1"/>
              <a:t>imagologia</a:t>
            </a:r>
            <a:r>
              <a:rPr lang="en-US" b="1" dirty="0" smtClean="0"/>
              <a:t>?</a:t>
            </a:r>
            <a:r>
              <a:rPr lang="ro-RO" b="1" dirty="0" smtClean="0"/>
              <a:t>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23701"/>
            <a:ext cx="10058400" cy="4411339"/>
          </a:xfrm>
        </p:spPr>
        <p:txBody>
          <a:bodyPr/>
          <a:lstStyle/>
          <a:p>
            <a:pPr marL="0" indent="0">
              <a:buNone/>
            </a:pPr>
            <a:r>
              <a:rPr lang="ro-RO" b="1" dirty="0" smtClean="0"/>
              <a:t>Obiectul imagologiei </a:t>
            </a:r>
            <a:r>
              <a:rPr lang="ro-RO" dirty="0" smtClean="0"/>
              <a:t>– imaginea, gestionarea imaginii</a:t>
            </a:r>
          </a:p>
          <a:p>
            <a:pPr marL="0" indent="0">
              <a:buNone/>
            </a:pPr>
            <a:r>
              <a:rPr lang="ro-RO" b="1" dirty="0" smtClean="0"/>
              <a:t>	De ce avem nevoie să construim sau să gestionăm imaginea?</a:t>
            </a:r>
          </a:p>
          <a:p>
            <a:pPr marL="0" indent="0">
              <a:buNone/>
            </a:pPr>
            <a:r>
              <a:rPr lang="ro-RO" dirty="0" smtClean="0"/>
              <a:t>!</a:t>
            </a:r>
            <a:r>
              <a:rPr lang="ro-RO" i="1" dirty="0" smtClean="0">
                <a:solidFill>
                  <a:srgbClr val="FF0000"/>
                </a:solidFill>
              </a:rPr>
              <a:t>Orice activitate are loc în sfera socialului</a:t>
            </a:r>
            <a:r>
              <a:rPr lang="ro-RO" dirty="0" smtClean="0"/>
              <a:t>, prin urmare poate fi aprobată sau respinsă</a:t>
            </a:r>
          </a:p>
          <a:p>
            <a:pPr marL="0" indent="0">
              <a:buNone/>
            </a:pPr>
            <a:r>
              <a:rPr lang="ro-RO" dirty="0" smtClean="0"/>
              <a:t>!</a:t>
            </a:r>
            <a:r>
              <a:rPr lang="ro-RO" i="1" dirty="0" smtClean="0">
                <a:solidFill>
                  <a:srgbClr val="FF0000"/>
                </a:solidFill>
              </a:rPr>
              <a:t>Imaginea personală contribuie la adaptarea armonioasă în mediul înconjurător</a:t>
            </a:r>
            <a:r>
              <a:rPr lang="ro-RO" dirty="0" smtClean="0"/>
              <a:t>, la o creștere în carieră</a:t>
            </a:r>
          </a:p>
          <a:p>
            <a:pPr marL="0" indent="0">
              <a:buNone/>
            </a:pPr>
            <a:r>
              <a:rPr lang="ro-RO" dirty="0" smtClean="0"/>
              <a:t>!</a:t>
            </a:r>
            <a:r>
              <a:rPr lang="ro-RO" i="1" dirty="0" smtClean="0">
                <a:solidFill>
                  <a:srgbClr val="FF0000"/>
                </a:solidFill>
              </a:rPr>
              <a:t>Imaginea corporativă este un istrument de realizare a obiectivelor companiei</a:t>
            </a:r>
            <a:r>
              <a:rPr lang="ro-RO" dirty="0" smtClean="0"/>
              <a:t>:</a:t>
            </a:r>
          </a:p>
          <a:p>
            <a:pPr marL="0" indent="0">
              <a:buNone/>
            </a:pPr>
            <a:r>
              <a:rPr lang="ro-RO" dirty="0"/>
              <a:t>	</a:t>
            </a:r>
            <a:r>
              <a:rPr lang="ro-RO" dirty="0" smtClean="0"/>
              <a:t>strategie de supraviețuire?</a:t>
            </a:r>
          </a:p>
          <a:p>
            <a:pPr marL="0" indent="0">
              <a:buNone/>
            </a:pPr>
            <a:r>
              <a:rPr lang="ro-RO" dirty="0"/>
              <a:t>	</a:t>
            </a:r>
            <a:r>
              <a:rPr lang="ro-RO" dirty="0" smtClean="0"/>
              <a:t>strategie de dezvoltare?</a:t>
            </a:r>
            <a:r>
              <a:rPr lang="ro-RO" dirty="0"/>
              <a:t>	</a:t>
            </a:r>
            <a:endParaRPr lang="ro-RO" dirty="0" smtClean="0"/>
          </a:p>
          <a:p>
            <a:pPr marL="0" indent="0">
              <a:buNone/>
            </a:pPr>
            <a:r>
              <a:rPr lang="ro-RO" dirty="0" smtClean="0"/>
              <a:t>!</a:t>
            </a:r>
            <a:r>
              <a:rPr lang="ro-RO" i="1" dirty="0" smtClean="0">
                <a:solidFill>
                  <a:srgbClr val="FF0000"/>
                </a:solidFill>
              </a:rPr>
              <a:t>Activele nonmateriale </a:t>
            </a:r>
            <a:r>
              <a:rPr lang="ro-RO" dirty="0" smtClean="0"/>
              <a:t>ale unei companii sunt: </a:t>
            </a:r>
            <a:r>
              <a:rPr lang="ro-RO" b="1" dirty="0" smtClean="0"/>
              <a:t>brendul, reputația, imaginea</a:t>
            </a:r>
          </a:p>
          <a:p>
            <a:pPr marL="0" indent="0">
              <a:buNone/>
            </a:pPr>
            <a:r>
              <a:rPr lang="ro-RO" dirty="0" smtClean="0"/>
              <a:t>!</a:t>
            </a:r>
            <a:r>
              <a:rPr lang="ro-RO" dirty="0" smtClean="0">
                <a:solidFill>
                  <a:srgbClr val="FF0000"/>
                </a:solidFill>
              </a:rPr>
              <a:t>Există o relație directă între imagine pozitivă și indicatorii economici ai unei companii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86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err="1"/>
              <a:t>Ce</a:t>
            </a:r>
            <a:r>
              <a:rPr lang="en-US" b="1" dirty="0"/>
              <a:t> </a:t>
            </a:r>
            <a:r>
              <a:rPr lang="en-US" b="1" dirty="0" err="1"/>
              <a:t>studiază</a:t>
            </a:r>
            <a:r>
              <a:rPr lang="en-US" b="1" dirty="0"/>
              <a:t> </a:t>
            </a:r>
            <a:r>
              <a:rPr lang="en-US" b="1" dirty="0" err="1"/>
              <a:t>imagologia</a:t>
            </a:r>
            <a:r>
              <a:rPr lang="en-US" b="1" dirty="0"/>
              <a:t>? </a:t>
            </a:r>
            <a:r>
              <a:rPr lang="en-US" b="1" dirty="0" smtClean="0"/>
              <a:t>(</a:t>
            </a:r>
            <a:r>
              <a:rPr lang="ro-RO" b="1" dirty="0" smtClean="0"/>
              <a:t>3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b="1" dirty="0" smtClean="0"/>
              <a:t>Imagologia este o tehnologie complexă de acțiiune.</a:t>
            </a:r>
          </a:p>
          <a:p>
            <a:pPr marL="0" indent="0">
              <a:buNone/>
            </a:pPr>
            <a:r>
              <a:rPr lang="ro-RO" dirty="0" smtClean="0"/>
              <a:t> 2 modalități de a acționa asupra oamenilor:</a:t>
            </a:r>
          </a:p>
          <a:p>
            <a:pPr marL="0" indent="0">
              <a:buNone/>
            </a:pPr>
            <a:r>
              <a:rPr lang="ro-RO" dirty="0"/>
              <a:t>	</a:t>
            </a:r>
            <a:r>
              <a:rPr lang="ro-RO" dirty="0" smtClean="0"/>
              <a:t>- </a:t>
            </a:r>
            <a:r>
              <a:rPr lang="ro-RO" b="1" dirty="0" smtClean="0">
                <a:solidFill>
                  <a:srgbClr val="002060"/>
                </a:solidFill>
              </a:rPr>
              <a:t>medoda convingerii</a:t>
            </a:r>
          </a:p>
          <a:p>
            <a:pPr marL="0" indent="0">
              <a:buNone/>
            </a:pPr>
            <a:r>
              <a:rPr lang="ro-RO" b="1" dirty="0">
                <a:solidFill>
                  <a:srgbClr val="002060"/>
                </a:solidFill>
              </a:rPr>
              <a:t>	</a:t>
            </a:r>
            <a:r>
              <a:rPr lang="ro-RO" b="1" dirty="0" smtClean="0">
                <a:solidFill>
                  <a:srgbClr val="002060"/>
                </a:solidFill>
              </a:rPr>
              <a:t>- metoda de a te face plăcut</a:t>
            </a:r>
            <a:r>
              <a:rPr lang="ro-RO" dirty="0" smtClean="0"/>
              <a:t>. </a:t>
            </a:r>
          </a:p>
          <a:p>
            <a:pPr marL="0" indent="0">
              <a:buNone/>
            </a:pPr>
            <a:r>
              <a:rPr lang="ro-RO" dirty="0" smtClean="0"/>
              <a:t>Cea mai eficientă este a doua variantă (Blaise Pascal)</a:t>
            </a:r>
            <a:endParaRPr lang="ro-RO" dirty="0"/>
          </a:p>
          <a:p>
            <a:pPr marL="0" indent="0">
              <a:buNone/>
            </a:pPr>
            <a:endParaRPr lang="ro-RO" b="1" dirty="0" smtClean="0"/>
          </a:p>
          <a:p>
            <a:pPr marL="0" indent="0">
              <a:buNone/>
            </a:pPr>
            <a:r>
              <a:rPr lang="ro-RO" b="1" dirty="0" smtClean="0"/>
              <a:t>Noțiunea de imagine începe să fie utilizată activ de economiști.</a:t>
            </a:r>
          </a:p>
          <a:p>
            <a:pPr marL="0" indent="0">
              <a:buNone/>
            </a:pPr>
            <a:r>
              <a:rPr lang="ro-RO" b="1" dirty="0" smtClean="0"/>
              <a:t>Economistul american Bolduing </a:t>
            </a:r>
            <a:r>
              <a:rPr lang="ro-RO" dirty="0" smtClean="0"/>
              <a:t> introduce oficial în circuitul economic termenul de ”image”.</a:t>
            </a:r>
            <a:endParaRPr lang="en-US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29525" y="2014194"/>
            <a:ext cx="3729038" cy="18577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sz="2000" b="1" dirty="0" smtClean="0">
                <a:solidFill>
                  <a:srgbClr val="002060"/>
                </a:solidFill>
              </a:rPr>
              <a:t>Abordare de marketing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sz="2000" b="1" dirty="0" smtClean="0">
                <a:solidFill>
                  <a:srgbClr val="002060"/>
                </a:solidFill>
              </a:rPr>
              <a:t>Abordare strategică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sz="2000" b="1" dirty="0" smtClean="0">
                <a:solidFill>
                  <a:srgbClr val="002060"/>
                </a:solidFill>
              </a:rPr>
              <a:t>Abordare persuasivă</a:t>
            </a:r>
            <a:endParaRPr lang="en-GB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1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00419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 </a:t>
            </a:r>
            <a:r>
              <a:rPr lang="ro-RO" sz="2700" b="1" dirty="0" smtClean="0"/>
              <a:t>Exercițiu</a:t>
            </a:r>
            <a:endParaRPr lang="en-GB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357314"/>
            <a:ext cx="10058400" cy="4749164"/>
          </a:xfrm>
        </p:spPr>
        <p:txBody>
          <a:bodyPr>
            <a:norm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ro-RO" sz="2400" b="1" dirty="0" smtClean="0"/>
              <a:t>Care sunt factorii care influențează vizibilitatea unui produs,</a:t>
            </a:r>
          </a:p>
          <a:p>
            <a:pPr marL="0" indent="0" algn="ctr">
              <a:buNone/>
            </a:pPr>
            <a:r>
              <a:rPr lang="ro-RO" sz="2400" b="1" dirty="0" smtClean="0"/>
              <a:t> persoane, organizații ?</a:t>
            </a:r>
          </a:p>
          <a:p>
            <a:pPr marL="0" indent="0" algn="ctr">
              <a:buNone/>
            </a:pPr>
            <a:endParaRPr lang="ro-RO" sz="2400" b="1" dirty="0" smtClean="0"/>
          </a:p>
          <a:p>
            <a:pPr marL="457200" indent="-457200">
              <a:buAutoNum type="arabicPeriod"/>
            </a:pPr>
            <a:r>
              <a:rPr lang="ro-RO" sz="2400" b="1" i="1" dirty="0" smtClean="0">
                <a:solidFill>
                  <a:srgbClr val="002060"/>
                </a:solidFill>
              </a:rPr>
              <a:t>Elaborați o listă de factori</a:t>
            </a:r>
          </a:p>
          <a:p>
            <a:pPr marL="457200" indent="-457200">
              <a:buAutoNum type="arabicPeriod"/>
            </a:pPr>
            <a:r>
              <a:rPr lang="ro-RO" sz="2400" b="1" i="1" dirty="0" smtClean="0">
                <a:solidFill>
                  <a:srgbClr val="002060"/>
                </a:solidFill>
              </a:rPr>
              <a:t>Idetificați o a anumită cotă de impact al fiecărui factor în procente</a:t>
            </a:r>
          </a:p>
          <a:p>
            <a:pPr marL="457200" indent="-457200">
              <a:buAutoNum type="arabicPeriod"/>
            </a:pPr>
            <a:r>
              <a:rPr lang="ro-RO" sz="2400" b="1" i="1" dirty="0" smtClean="0">
                <a:solidFill>
                  <a:srgbClr val="002060"/>
                </a:solidFill>
              </a:rPr>
              <a:t>Comparați rezultatele cu cele ale colegilor</a:t>
            </a:r>
          </a:p>
          <a:p>
            <a:pPr marL="457200" indent="-457200">
              <a:buAutoNum type="arabicPeriod"/>
            </a:pPr>
            <a:r>
              <a:rPr lang="ro-RO" sz="2400" b="1" i="1" dirty="0" smtClean="0">
                <a:solidFill>
                  <a:srgbClr val="002060"/>
                </a:solidFill>
              </a:rPr>
              <a:t>Elaborați o listă sistematizată cu cele mai frecventa răspunsuri</a:t>
            </a:r>
          </a:p>
          <a:p>
            <a:pPr marL="457200" indent="-457200">
              <a:buAutoNum type="arabicPeriod"/>
            </a:pPr>
            <a:endParaRPr lang="ro-RO" sz="24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45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Ce </a:t>
            </a:r>
            <a:r>
              <a:rPr lang="en-US" b="1" dirty="0" err="1"/>
              <a:t>studiază</a:t>
            </a:r>
            <a:r>
              <a:rPr lang="en-US" b="1" dirty="0"/>
              <a:t> </a:t>
            </a:r>
            <a:r>
              <a:rPr lang="en-US" b="1" dirty="0" err="1"/>
              <a:t>imagologia</a:t>
            </a:r>
            <a:r>
              <a:rPr lang="en-US" b="1" dirty="0"/>
              <a:t>? </a:t>
            </a:r>
            <a:r>
              <a:rPr lang="en-US" b="1" dirty="0" smtClean="0"/>
              <a:t>(</a:t>
            </a:r>
            <a:r>
              <a:rPr lang="ro-RO" b="1" dirty="0" smtClean="0"/>
              <a:t>4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o-RO" b="1" dirty="0" smtClean="0"/>
          </a:p>
          <a:p>
            <a:pPr marL="0" indent="0">
              <a:buNone/>
            </a:pPr>
            <a:r>
              <a:rPr lang="ro-RO" b="1" dirty="0" smtClean="0"/>
              <a:t>Elery Simpson: ”Majoritatea dintre noi suntem invizibili”</a:t>
            </a:r>
          </a:p>
          <a:p>
            <a:pPr marL="0" indent="0">
              <a:buNone/>
            </a:pPr>
            <a:r>
              <a:rPr lang="ro-RO" dirty="0" smtClean="0"/>
              <a:t>Conform cercetărilor </a:t>
            </a:r>
            <a:r>
              <a:rPr lang="en-GB" dirty="0" smtClean="0"/>
              <a:t> </a:t>
            </a:r>
            <a:r>
              <a:rPr lang="en-GB" dirty="0" err="1" smtClean="0"/>
              <a:t>privind</a:t>
            </a:r>
            <a:r>
              <a:rPr lang="en-GB" dirty="0" smtClean="0"/>
              <a:t> </a:t>
            </a:r>
            <a:r>
              <a:rPr lang="en-GB" dirty="0" err="1" smtClean="0"/>
              <a:t>factorii</a:t>
            </a:r>
            <a:r>
              <a:rPr lang="en-GB" dirty="0" smtClean="0"/>
              <a:t> care </a:t>
            </a:r>
            <a:r>
              <a:rPr lang="en-GB" dirty="0" err="1" smtClean="0"/>
              <a:t>contribuie</a:t>
            </a:r>
            <a:r>
              <a:rPr lang="en-GB" dirty="0" smtClean="0"/>
              <a:t> </a:t>
            </a:r>
            <a:r>
              <a:rPr lang="ro-RO" dirty="0" smtClean="0"/>
              <a:t>la crearea unei imagini, </a:t>
            </a:r>
            <a:r>
              <a:rPr lang="en-GB" dirty="0" smtClean="0"/>
              <a:t> </a:t>
            </a:r>
            <a:r>
              <a:rPr lang="ro-RO" dirty="0" smtClean="0"/>
              <a:t>și creșterea vizibilității pesoanei, organizației sau produsului contrubuie următorii factori:</a:t>
            </a:r>
          </a:p>
          <a:p>
            <a:pPr marL="274320" lvl="1" indent="0">
              <a:buNone/>
            </a:pPr>
            <a:r>
              <a:rPr lang="ro-RO" sz="2000" b="1" dirty="0" smtClean="0"/>
              <a:t>- cât de bine vă faceți munca – 10 %</a:t>
            </a:r>
          </a:p>
          <a:p>
            <a:pPr lvl="1">
              <a:buFontTx/>
              <a:buChar char="-"/>
            </a:pPr>
            <a:r>
              <a:rPr lang="ro-RO" sz="2000" b="1" dirty="0" smtClean="0"/>
              <a:t>imaginea și stilul individual (modul în care vă realizați munca) – 30%</a:t>
            </a:r>
          </a:p>
          <a:p>
            <a:pPr lvl="1">
              <a:buFontTx/>
              <a:buChar char="-"/>
            </a:pPr>
            <a:r>
              <a:rPr lang="ro-RO" sz="2000" b="1" dirty="0"/>
              <a:t>r</a:t>
            </a:r>
            <a:r>
              <a:rPr lang="ro-RO" sz="2000" b="1" dirty="0" smtClean="0"/>
              <a:t>eputația în rândul celor care vă cunosc (relațiile, realizările, modul de reflectare în mass-media) – 60%</a:t>
            </a:r>
          </a:p>
          <a:p>
            <a:pPr lvl="1">
              <a:buFontTx/>
              <a:buChar char="-"/>
            </a:pPr>
            <a:endParaRPr lang="ro-RO" sz="2000" b="1" dirty="0"/>
          </a:p>
          <a:p>
            <a:pPr lvl="1">
              <a:buFontTx/>
              <a:buChar char="-"/>
            </a:pPr>
            <a:r>
              <a:rPr lang="ro-RO" sz="2000" b="1" dirty="0" smtClean="0"/>
              <a:t>Concluzie:  factorii care determină imaginea omului politic sunt gestionabili !!!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0194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Ce </a:t>
            </a:r>
            <a:r>
              <a:rPr lang="en-GB" b="1" dirty="0" err="1"/>
              <a:t>studiază</a:t>
            </a:r>
            <a:r>
              <a:rPr lang="en-GB" b="1" dirty="0"/>
              <a:t> </a:t>
            </a:r>
            <a:r>
              <a:rPr lang="en-GB" b="1" dirty="0" err="1"/>
              <a:t>imagologia</a:t>
            </a:r>
            <a:r>
              <a:rPr lang="en-GB" b="1" dirty="0"/>
              <a:t>? </a:t>
            </a:r>
            <a:r>
              <a:rPr lang="en-GB" b="1" dirty="0" smtClean="0"/>
              <a:t>(</a:t>
            </a:r>
            <a:r>
              <a:rPr lang="ro-RO" b="1" dirty="0" smtClean="0"/>
              <a:t>5</a:t>
            </a:r>
            <a:r>
              <a:rPr lang="en-GB" b="1" dirty="0" smtClean="0"/>
              <a:t>)</a:t>
            </a:r>
            <a:endParaRPr lang="en-GB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dirty="0" smtClean="0"/>
              <a:t>Dimensiunile de construire și gestionare a imaginii:</a:t>
            </a:r>
          </a:p>
          <a:p>
            <a:pPr marL="0" indent="0">
              <a:buNone/>
            </a:pPr>
            <a:r>
              <a:rPr lang="it-IT" sz="2400" dirty="0" smtClean="0"/>
              <a:t>1</a:t>
            </a:r>
            <a:r>
              <a:rPr lang="it-IT" sz="2400" dirty="0"/>
              <a:t>.	</a:t>
            </a:r>
            <a:r>
              <a:rPr lang="it-IT" sz="2400" b="1" dirty="0"/>
              <a:t>abordarea de marketing </a:t>
            </a:r>
            <a:r>
              <a:rPr lang="it-IT" sz="2400" dirty="0"/>
              <a:t>- (cerere - ofertă, studiul pieţii politice</a:t>
            </a:r>
            <a:r>
              <a:rPr lang="it-IT" sz="2400" dirty="0" smtClean="0"/>
              <a:t>,);</a:t>
            </a:r>
            <a:endParaRPr lang="ro-RO" sz="2400" dirty="0" smtClean="0"/>
          </a:p>
          <a:p>
            <a:pPr marL="0" indent="0">
              <a:buNone/>
            </a:pPr>
            <a:r>
              <a:rPr lang="ro-RO" sz="2400" dirty="0"/>
              <a:t>2.	</a:t>
            </a:r>
            <a:r>
              <a:rPr lang="ro-RO" sz="2400" b="1" dirty="0"/>
              <a:t>abordarea strategică - </a:t>
            </a:r>
            <a:r>
              <a:rPr lang="ro-RO" sz="2400" dirty="0"/>
              <a:t>(dimensiunea imagologică) strategiii de poziţionare şi creare a imaginii, branding, elaborarea retoricii electorale, managementul evenimentelorPR); </a:t>
            </a:r>
          </a:p>
          <a:p>
            <a:pPr marL="0" indent="0">
              <a:buNone/>
            </a:pPr>
            <a:r>
              <a:rPr lang="ro-RO" sz="2400" dirty="0"/>
              <a:t>3.	</a:t>
            </a:r>
            <a:r>
              <a:rPr lang="ro-RO" sz="2400" b="1" dirty="0"/>
              <a:t>abordarea persuasivă </a:t>
            </a:r>
            <a:r>
              <a:rPr lang="ro-RO" sz="2400" dirty="0"/>
              <a:t>- </a:t>
            </a:r>
            <a:r>
              <a:rPr lang="ro-RO" sz="2400" dirty="0" smtClean="0"/>
              <a:t>dimensiunea </a:t>
            </a:r>
            <a:r>
              <a:rPr lang="ro-RO" sz="2400" dirty="0"/>
              <a:t>mitologică, persuasiune, propagandă, managementul opiniei publice.</a:t>
            </a:r>
          </a:p>
          <a:p>
            <a:endParaRPr lang="ro-RO" sz="2400" dirty="0" smtClean="0"/>
          </a:p>
        </p:txBody>
      </p:sp>
    </p:spTree>
    <p:extLst>
      <p:ext uri="{BB962C8B-B14F-4D97-AF65-F5344CB8AC3E}">
        <p14:creationId xmlns:p14="http://schemas.microsoft.com/office/powerpoint/2010/main" val="116592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b="1" dirty="0"/>
              <a:t>Imaginea și importanța 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10058400" cy="44148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rgbClr val="002060"/>
                </a:solidFill>
              </a:rPr>
              <a:t>Problematica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imaginii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organizatiilor</a:t>
            </a:r>
            <a:r>
              <a:rPr lang="en-US" sz="2000" dirty="0">
                <a:solidFill>
                  <a:srgbClr val="002060"/>
                </a:solidFill>
              </a:rPr>
              <a:t> se </a:t>
            </a:r>
            <a:r>
              <a:rPr lang="en-US" sz="2000" dirty="0" err="1">
                <a:solidFill>
                  <a:srgbClr val="002060"/>
                </a:solidFill>
              </a:rPr>
              <a:t>afla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în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aria de </a:t>
            </a:r>
            <a:r>
              <a:rPr lang="en-US" sz="2000" b="1" dirty="0" err="1">
                <a:solidFill>
                  <a:srgbClr val="002060"/>
                </a:solidFill>
              </a:rPr>
              <a:t>activitate</a:t>
            </a:r>
            <a:r>
              <a:rPr lang="en-US" sz="2000" b="1" dirty="0">
                <a:solidFill>
                  <a:srgbClr val="002060"/>
                </a:solidFill>
              </a:rPr>
              <a:t> a </a:t>
            </a:r>
            <a:r>
              <a:rPr lang="en-US" sz="2000" b="1" dirty="0" err="1">
                <a:solidFill>
                  <a:srgbClr val="002060"/>
                </a:solidFill>
              </a:rPr>
              <a:t>relatiilor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publice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endParaRPr lang="ro-RO" sz="20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err="1" smtClean="0">
                <a:solidFill>
                  <a:srgbClr val="002060"/>
                </a:solidFill>
              </a:rPr>
              <a:t>Dupa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ce</a:t>
            </a:r>
            <a:r>
              <a:rPr lang="en-US" sz="2000" dirty="0">
                <a:solidFill>
                  <a:srgbClr val="002060"/>
                </a:solidFill>
              </a:rPr>
              <a:t> o </a:t>
            </a:r>
            <a:r>
              <a:rPr lang="en-US" sz="2000" dirty="0" err="1">
                <a:solidFill>
                  <a:srgbClr val="002060"/>
                </a:solidFill>
              </a:rPr>
              <a:t>organizatie</a:t>
            </a:r>
            <a:r>
              <a:rPr lang="en-US" sz="2000" dirty="0">
                <a:solidFill>
                  <a:srgbClr val="002060"/>
                </a:solidFill>
              </a:rPr>
              <a:t> a </a:t>
            </a:r>
            <a:r>
              <a:rPr lang="en-US" sz="2000" dirty="0" err="1">
                <a:solidFill>
                  <a:srgbClr val="002060"/>
                </a:solidFill>
              </a:rPr>
              <a:t>aparut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într</a:t>
            </a:r>
            <a:r>
              <a:rPr lang="en-US" sz="2000" dirty="0">
                <a:solidFill>
                  <a:srgbClr val="002060"/>
                </a:solidFill>
              </a:rPr>
              <a:t>-un </a:t>
            </a:r>
            <a:r>
              <a:rPr lang="en-US" sz="2000" dirty="0" err="1">
                <a:solidFill>
                  <a:srgbClr val="002060"/>
                </a:solidFill>
              </a:rPr>
              <a:t>mediu</a:t>
            </a:r>
            <a:r>
              <a:rPr lang="en-US" sz="2000" dirty="0">
                <a:solidFill>
                  <a:srgbClr val="002060"/>
                </a:solidFill>
              </a:rPr>
              <a:t> social, economic, politic, cultural etc., </a:t>
            </a:r>
            <a:r>
              <a:rPr lang="en-US" sz="2000" b="1" dirty="0" err="1">
                <a:solidFill>
                  <a:srgbClr val="002060"/>
                </a:solidFill>
              </a:rPr>
              <a:t>în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mentalul</a:t>
            </a:r>
            <a:r>
              <a:rPr lang="en-US" sz="2000" b="1" dirty="0">
                <a:solidFill>
                  <a:srgbClr val="002060"/>
                </a:solidFill>
              </a:rPr>
              <a:t> public se </a:t>
            </a:r>
            <a:r>
              <a:rPr lang="en-US" sz="2000" b="1" dirty="0" err="1" smtClean="0">
                <a:solidFill>
                  <a:srgbClr val="002060"/>
                </a:solidFill>
              </a:rPr>
              <a:t>formeaz</a:t>
            </a:r>
            <a:r>
              <a:rPr lang="ro-RO" sz="2000" b="1" dirty="0" smtClean="0">
                <a:solidFill>
                  <a:srgbClr val="002060"/>
                </a:solidFill>
              </a:rPr>
              <a:t>ă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o </a:t>
            </a:r>
            <a:r>
              <a:rPr lang="en-US" sz="2000" b="1" dirty="0" err="1" smtClean="0">
                <a:solidFill>
                  <a:srgbClr val="002060"/>
                </a:solidFill>
              </a:rPr>
              <a:t>anumit</a:t>
            </a:r>
            <a:r>
              <a:rPr lang="ro-RO" sz="2000" b="1" dirty="0" smtClean="0">
                <a:solidFill>
                  <a:srgbClr val="002060"/>
                </a:solidFill>
              </a:rPr>
              <a:t>ă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imagine a </a:t>
            </a:r>
            <a:r>
              <a:rPr lang="en-US" sz="2000" b="1" dirty="0" err="1">
                <a:solidFill>
                  <a:srgbClr val="002060"/>
                </a:solidFill>
              </a:rPr>
              <a:t>acesteia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o-RO" sz="2000" b="1" dirty="0" smtClean="0">
                <a:solidFill>
                  <a:srgbClr val="002060"/>
                </a:solidFill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</a:rPr>
              <a:t>indiferent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dac</a:t>
            </a:r>
            <a:r>
              <a:rPr lang="ro-RO" sz="2000" dirty="0" smtClean="0">
                <a:solidFill>
                  <a:srgbClr val="002060"/>
                </a:solidFill>
              </a:rPr>
              <a:t>ă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se </a:t>
            </a:r>
            <a:r>
              <a:rPr lang="en-US" sz="2000" dirty="0" err="1">
                <a:solidFill>
                  <a:srgbClr val="002060"/>
                </a:solidFill>
              </a:rPr>
              <a:t>doreste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sau</a:t>
            </a:r>
            <a:r>
              <a:rPr lang="en-US" sz="2000" dirty="0">
                <a:solidFill>
                  <a:srgbClr val="002060"/>
                </a:solidFill>
              </a:rPr>
              <a:t> nu </a:t>
            </a:r>
            <a:r>
              <a:rPr lang="en-US" sz="2000" dirty="0" err="1">
                <a:solidFill>
                  <a:srgbClr val="002060"/>
                </a:solidFill>
              </a:rPr>
              <a:t>acest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lucru</a:t>
            </a:r>
            <a:r>
              <a:rPr lang="en-US" sz="2000" dirty="0">
                <a:solidFill>
                  <a:srgbClr val="002060"/>
                </a:solidFill>
              </a:rPr>
              <a:t>. </a:t>
            </a:r>
            <a:endParaRPr lang="ro-RO" sz="20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err="1" smtClean="0">
                <a:solidFill>
                  <a:srgbClr val="002060"/>
                </a:solidFill>
              </a:rPr>
              <a:t>Prin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urmare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imaginea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va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avea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semnificatia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unei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proiec</a:t>
            </a:r>
            <a:r>
              <a:rPr lang="ro-RO" sz="2000" b="1" dirty="0" smtClean="0">
                <a:solidFill>
                  <a:srgbClr val="002060"/>
                </a:solidFill>
              </a:rPr>
              <a:t>ț</a:t>
            </a:r>
            <a:r>
              <a:rPr lang="en-US" sz="2000" b="1" dirty="0" smtClean="0">
                <a:solidFill>
                  <a:srgbClr val="002060"/>
                </a:solidFill>
              </a:rPr>
              <a:t>ii </a:t>
            </a:r>
            <a:r>
              <a:rPr lang="en-US" sz="2000" b="1" dirty="0">
                <a:solidFill>
                  <a:srgbClr val="002060"/>
                </a:solidFill>
              </a:rPr>
              <a:t>a </a:t>
            </a:r>
            <a:r>
              <a:rPr lang="en-US" sz="2000" b="1" dirty="0" err="1" smtClean="0">
                <a:solidFill>
                  <a:srgbClr val="002060"/>
                </a:solidFill>
              </a:rPr>
              <a:t>personalit</a:t>
            </a:r>
            <a:r>
              <a:rPr lang="ro-RO" sz="2000" b="1" dirty="0" smtClean="0">
                <a:solidFill>
                  <a:srgbClr val="002060"/>
                </a:solidFill>
              </a:rPr>
              <a:t>ăți</a:t>
            </a:r>
            <a:r>
              <a:rPr lang="en-US" sz="2000" b="1" dirty="0" err="1" smtClean="0">
                <a:solidFill>
                  <a:srgbClr val="002060"/>
                </a:solidFill>
              </a:rPr>
              <a:t>i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organiza</a:t>
            </a:r>
            <a:r>
              <a:rPr lang="ro-RO" sz="2000" b="1" dirty="0" smtClean="0">
                <a:solidFill>
                  <a:srgbClr val="002060"/>
                </a:solidFill>
              </a:rPr>
              <a:t>ți</a:t>
            </a:r>
            <a:r>
              <a:rPr lang="en-US" sz="2000" b="1" dirty="0" err="1" smtClean="0">
                <a:solidFill>
                  <a:srgbClr val="002060"/>
                </a:solidFill>
              </a:rPr>
              <a:t>ei</a:t>
            </a:r>
            <a:r>
              <a:rPr lang="en-US" sz="2000" dirty="0">
                <a:solidFill>
                  <a:srgbClr val="002060"/>
                </a:solidFill>
              </a:rPr>
              <a:t>, a </a:t>
            </a:r>
            <a:r>
              <a:rPr lang="en-US" sz="2000" dirty="0" err="1" smtClean="0">
                <a:solidFill>
                  <a:srgbClr val="002060"/>
                </a:solidFill>
              </a:rPr>
              <a:t>identit</a:t>
            </a:r>
            <a:r>
              <a:rPr lang="ro-RO" sz="2000" dirty="0" smtClean="0">
                <a:solidFill>
                  <a:srgbClr val="002060"/>
                </a:solidFill>
              </a:rPr>
              <a:t>ăț</a:t>
            </a:r>
            <a:r>
              <a:rPr lang="en-US" sz="2000" dirty="0" smtClean="0">
                <a:solidFill>
                  <a:srgbClr val="002060"/>
                </a:solidFill>
              </a:rPr>
              <a:t>ii </a:t>
            </a:r>
            <a:r>
              <a:rPr lang="en-US" sz="2000" dirty="0">
                <a:solidFill>
                  <a:srgbClr val="002060"/>
                </a:solidFill>
              </a:rPr>
              <a:t>sale, </a:t>
            </a:r>
            <a:r>
              <a:rPr lang="en-US" sz="2000" dirty="0" err="1">
                <a:solidFill>
                  <a:srgbClr val="002060"/>
                </a:solidFill>
              </a:rPr>
              <a:t>în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constiin</a:t>
            </a:r>
            <a:r>
              <a:rPr lang="ro-RO" sz="2000" dirty="0" smtClean="0">
                <a:solidFill>
                  <a:srgbClr val="002060"/>
                </a:solidFill>
              </a:rPr>
              <a:t>ț</a:t>
            </a:r>
            <a:r>
              <a:rPr lang="en-US" sz="2000" dirty="0" smtClean="0">
                <a:solidFill>
                  <a:srgbClr val="002060"/>
                </a:solidFill>
              </a:rPr>
              <a:t>a </a:t>
            </a:r>
            <a:r>
              <a:rPr lang="en-US" sz="2000" dirty="0" err="1">
                <a:solidFill>
                  <a:srgbClr val="002060"/>
                </a:solidFill>
              </a:rPr>
              <a:t>opiniei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public</a:t>
            </a:r>
            <a:r>
              <a:rPr lang="ro-RO" sz="2000" dirty="0" smtClean="0">
                <a:solidFill>
                  <a:srgbClr val="002060"/>
                </a:solidFill>
              </a:rPr>
              <a:t>e.</a:t>
            </a:r>
          </a:p>
          <a:p>
            <a:pPr marL="0" indent="0">
              <a:buNone/>
            </a:pPr>
            <a:r>
              <a:rPr lang="ro-RO" b="1" i="1" dirty="0" smtClean="0">
                <a:solidFill>
                  <a:srgbClr val="002060"/>
                </a:solidFill>
              </a:rPr>
              <a:t> </a:t>
            </a:r>
            <a:endParaRPr lang="ro-RO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DEFINIŢIE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Imaginea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unei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organizatii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desemneaza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reprezentarea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care o are un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anumit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public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despre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perosoană,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organizatie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sau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anumita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componenta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acesteia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2. Imaginea și importanța 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013" y="2094575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 smtClean="0"/>
              <a:t>Reprezentarea</a:t>
            </a:r>
            <a:r>
              <a:rPr lang="en-US" sz="2000" dirty="0" smtClean="0"/>
              <a:t> </a:t>
            </a:r>
            <a:r>
              <a:rPr lang="en-US" sz="2000" dirty="0" err="1"/>
              <a:t>mentionata</a:t>
            </a:r>
            <a:r>
              <a:rPr lang="en-US" sz="2000" dirty="0"/>
              <a:t> se </a:t>
            </a:r>
            <a:r>
              <a:rPr lang="en-US" sz="2000" dirty="0" err="1"/>
              <a:t>formeaza</a:t>
            </a:r>
            <a:r>
              <a:rPr lang="en-US" sz="2000" dirty="0"/>
              <a:t>  </a:t>
            </a:r>
            <a:r>
              <a:rPr lang="en-US" sz="2000" dirty="0" err="1"/>
              <a:t>în</a:t>
            </a:r>
            <a:r>
              <a:rPr lang="en-US" sz="2000" dirty="0"/>
              <a:t> „</a:t>
            </a:r>
            <a:r>
              <a:rPr lang="en-US" sz="2000" dirty="0" err="1"/>
              <a:t>mentalul</a:t>
            </a:r>
            <a:r>
              <a:rPr lang="en-US" sz="2000" dirty="0"/>
              <a:t> public” </a:t>
            </a:r>
            <a:r>
              <a:rPr lang="en-US" sz="2000" dirty="0" err="1"/>
              <a:t>dintr</a:t>
            </a:r>
            <a:r>
              <a:rPr lang="en-US" sz="2000" dirty="0"/>
              <a:t>-un </a:t>
            </a:r>
            <a:r>
              <a:rPr lang="en-US" sz="2000" dirty="0" err="1"/>
              <a:t>spectru</a:t>
            </a:r>
            <a:r>
              <a:rPr lang="en-US" sz="2000" dirty="0"/>
              <a:t> de : </a:t>
            </a:r>
            <a:endParaRPr lang="ro-RO" sz="2000" dirty="0" smtClean="0"/>
          </a:p>
          <a:p>
            <a:pPr marL="0" indent="0">
              <a:buNone/>
            </a:pPr>
            <a:r>
              <a:rPr lang="ro-RO" sz="2000" dirty="0" smtClean="0"/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atitudini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endParaRPr lang="ro-RO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credin</a:t>
            </a:r>
            <a:r>
              <a:rPr lang="ro-RO" sz="2000" b="1" dirty="0" smtClean="0">
                <a:solidFill>
                  <a:srgbClr val="002060"/>
                </a:solidFill>
              </a:rPr>
              <a:t>ț</a:t>
            </a:r>
            <a:r>
              <a:rPr lang="en-US" sz="2000" b="1" dirty="0" smtClean="0">
                <a:solidFill>
                  <a:srgbClr val="002060"/>
                </a:solidFill>
              </a:rPr>
              <a:t>e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endParaRPr lang="ro-RO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opinii</a:t>
            </a:r>
            <a:r>
              <a:rPr lang="en-US" sz="2000" b="1" dirty="0" smtClean="0">
                <a:solidFill>
                  <a:srgbClr val="002060"/>
                </a:solidFill>
              </a:rPr>
              <a:t>,</a:t>
            </a:r>
            <a:endParaRPr lang="ro-RO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prejudec</a:t>
            </a:r>
            <a:r>
              <a:rPr lang="ro-RO" sz="2000" b="1" dirty="0" smtClean="0">
                <a:solidFill>
                  <a:srgbClr val="002060"/>
                </a:solidFill>
              </a:rPr>
              <a:t>ăț</a:t>
            </a:r>
            <a:r>
              <a:rPr lang="en-US" sz="2000" b="1" dirty="0" err="1" smtClean="0">
                <a:solidFill>
                  <a:srgbClr val="002060"/>
                </a:solidFill>
              </a:rPr>
              <a:t>i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endParaRPr lang="ro-RO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experien</a:t>
            </a:r>
            <a:r>
              <a:rPr lang="ro-RO" sz="2000" b="1" dirty="0" smtClean="0">
                <a:solidFill>
                  <a:srgbClr val="002060"/>
                </a:solidFill>
              </a:rPr>
              <a:t>ț</a:t>
            </a:r>
            <a:r>
              <a:rPr lang="en-US" sz="2000" b="1" dirty="0" smtClean="0">
                <a:solidFill>
                  <a:srgbClr val="002060"/>
                </a:solidFill>
              </a:rPr>
              <a:t>e </a:t>
            </a:r>
            <a:r>
              <a:rPr lang="en-US" sz="2000" b="1" dirty="0" err="1">
                <a:solidFill>
                  <a:srgbClr val="002060"/>
                </a:solidFill>
              </a:rPr>
              <a:t>sau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astept</a:t>
            </a:r>
            <a:r>
              <a:rPr lang="ro-RO" sz="2000" b="1" dirty="0" smtClean="0">
                <a:solidFill>
                  <a:srgbClr val="002060"/>
                </a:solidFill>
              </a:rPr>
              <a:t>ă</a:t>
            </a:r>
            <a:r>
              <a:rPr lang="en-US" sz="2000" b="1" dirty="0" err="1" smtClean="0">
                <a:solidFill>
                  <a:srgbClr val="002060"/>
                </a:solidFill>
              </a:rPr>
              <a:t>ri</a:t>
            </a:r>
            <a:r>
              <a:rPr lang="en-US" sz="2000" b="1" dirty="0">
                <a:solidFill>
                  <a:srgbClr val="002060"/>
                </a:solidFill>
              </a:rPr>
              <a:t>,  </a:t>
            </a:r>
            <a:r>
              <a:rPr lang="en-US" sz="2000" b="1" dirty="0" err="1">
                <a:solidFill>
                  <a:srgbClr val="002060"/>
                </a:solidFill>
              </a:rPr>
              <a:t>referitoare</a:t>
            </a:r>
            <a:r>
              <a:rPr lang="en-US" sz="2000" b="1" dirty="0">
                <a:solidFill>
                  <a:srgbClr val="002060"/>
                </a:solidFill>
              </a:rPr>
              <a:t> la </a:t>
            </a:r>
            <a:r>
              <a:rPr lang="en-US" sz="2000" b="1" dirty="0" err="1">
                <a:solidFill>
                  <a:srgbClr val="002060"/>
                </a:solidFill>
              </a:rPr>
              <a:t>respectiva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organizatie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sau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la </a:t>
            </a: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en-US" sz="2000" b="1" dirty="0" err="1" smtClean="0">
                <a:solidFill>
                  <a:srgbClr val="002060"/>
                </a:solidFill>
              </a:rPr>
              <a:t>componentele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ei</a:t>
            </a:r>
            <a:r>
              <a:rPr lang="en-US" sz="2000" b="1" dirty="0">
                <a:solidFill>
                  <a:srgbClr val="002060"/>
                </a:solidFill>
              </a:rPr>
              <a:t>. </a:t>
            </a:r>
            <a:endParaRPr lang="ro-RO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000" dirty="0" err="1" smtClean="0"/>
              <a:t>Rezult</a:t>
            </a:r>
            <a:r>
              <a:rPr lang="ro-RO" sz="2000" dirty="0" smtClean="0"/>
              <a:t>ă</a:t>
            </a:r>
            <a:r>
              <a:rPr lang="en-US" sz="2000" dirty="0" smtClean="0"/>
              <a:t> </a:t>
            </a:r>
            <a:r>
              <a:rPr lang="en-US" sz="2000" dirty="0"/>
              <a:t>ca </a:t>
            </a:r>
            <a:r>
              <a:rPr lang="en-US" sz="2000" dirty="0" err="1"/>
              <a:t>reprezentarea</a:t>
            </a:r>
            <a:r>
              <a:rPr lang="en-US" sz="2000" dirty="0"/>
              <a:t> </a:t>
            </a:r>
            <a:r>
              <a:rPr lang="en-US" sz="2000" dirty="0" err="1" smtClean="0"/>
              <a:t>organiza</a:t>
            </a:r>
            <a:r>
              <a:rPr lang="ro-RO" sz="2000" dirty="0" smtClean="0"/>
              <a:t>ț</a:t>
            </a:r>
            <a:r>
              <a:rPr lang="en-US" sz="2000" dirty="0" err="1" smtClean="0"/>
              <a:t>iei</a:t>
            </a:r>
            <a:r>
              <a:rPr lang="en-US" sz="2000" dirty="0" smtClean="0"/>
              <a:t> </a:t>
            </a:r>
            <a:r>
              <a:rPr lang="en-US" sz="2000" dirty="0"/>
              <a:t>se </a:t>
            </a:r>
            <a:r>
              <a:rPr lang="en-US" sz="2000" dirty="0" err="1"/>
              <a:t>constituie</a:t>
            </a:r>
            <a:r>
              <a:rPr lang="en-US" sz="2000" dirty="0"/>
              <a:t>  ca o </a:t>
            </a:r>
            <a:r>
              <a:rPr lang="en-US" sz="2000" dirty="0" err="1" smtClean="0"/>
              <a:t>consecin</a:t>
            </a:r>
            <a:r>
              <a:rPr lang="ro-RO" sz="2000" dirty="0" smtClean="0"/>
              <a:t>ță</a:t>
            </a:r>
            <a:r>
              <a:rPr lang="en-US" sz="2000" dirty="0" smtClean="0"/>
              <a:t> </a:t>
            </a:r>
            <a:r>
              <a:rPr lang="en-US" sz="2000" b="1" dirty="0"/>
              <a:t>a </a:t>
            </a:r>
            <a:r>
              <a:rPr lang="en-US" sz="2000" b="1" dirty="0" err="1"/>
              <a:t>ceea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FACE </a:t>
            </a:r>
            <a:r>
              <a:rPr lang="en-US" sz="2000" b="1" dirty="0" err="1"/>
              <a:t>si</a:t>
            </a:r>
            <a:r>
              <a:rPr lang="en-US" sz="2000" b="1" dirty="0"/>
              <a:t> COMUNICĂ </a:t>
            </a:r>
            <a:r>
              <a:rPr lang="en-US" sz="2000" b="1" dirty="0" err="1" smtClean="0"/>
              <a:t>organizatia</a:t>
            </a:r>
            <a:r>
              <a:rPr lang="el-GR" sz="2000" b="1" dirty="0" smtClean="0"/>
              <a:t> </a:t>
            </a:r>
            <a:r>
              <a:rPr lang="en-US" sz="2000" b="1" dirty="0" err="1"/>
              <a:t>despre</a:t>
            </a:r>
            <a:r>
              <a:rPr lang="en-US" sz="2000" b="1" dirty="0"/>
              <a:t> </a:t>
            </a:r>
            <a:r>
              <a:rPr lang="en-US" sz="2000" b="1" dirty="0" err="1"/>
              <a:t>ea</a:t>
            </a:r>
            <a:r>
              <a:rPr lang="en-US" sz="2000" b="1" dirty="0"/>
              <a:t> </a:t>
            </a:r>
            <a:r>
              <a:rPr lang="en-US" sz="2000" b="1" dirty="0" err="1"/>
              <a:t>însasi</a:t>
            </a:r>
            <a:r>
              <a:rPr lang="en-US" sz="2000" b="1" dirty="0"/>
              <a:t> </a:t>
            </a:r>
            <a:r>
              <a:rPr lang="en-US" sz="2000" b="1" dirty="0" err="1"/>
              <a:t>si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SE SPUNE  </a:t>
            </a:r>
            <a:r>
              <a:rPr lang="en-US" sz="2000" b="1" dirty="0" err="1"/>
              <a:t>despre</a:t>
            </a:r>
            <a:r>
              <a:rPr lang="en-US" sz="2000" b="1" dirty="0"/>
              <a:t> ea.</a:t>
            </a:r>
          </a:p>
        </p:txBody>
      </p:sp>
    </p:spTree>
    <p:extLst>
      <p:ext uri="{BB962C8B-B14F-4D97-AF65-F5344CB8AC3E}">
        <p14:creationId xmlns:p14="http://schemas.microsoft.com/office/powerpoint/2010/main" val="38976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807" y="642595"/>
            <a:ext cx="10058400" cy="1371600"/>
          </a:xfrm>
        </p:spPr>
        <p:txBody>
          <a:bodyPr/>
          <a:lstStyle/>
          <a:p>
            <a:r>
              <a:rPr lang="ro-RO" b="1" dirty="0" smtClean="0"/>
              <a:t>2. Imaginea și importanța 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14195"/>
            <a:ext cx="10058400" cy="4335330"/>
          </a:xfrm>
        </p:spPr>
        <p:txBody>
          <a:bodyPr/>
          <a:lstStyle/>
          <a:p>
            <a:pPr marL="0" indent="0">
              <a:buNone/>
            </a:pPr>
            <a:r>
              <a:rPr lang="ro-RO" dirty="0" smtClean="0"/>
              <a:t>	</a:t>
            </a:r>
            <a:r>
              <a:rPr lang="ro-RO" sz="2400" dirty="0" smtClean="0"/>
              <a:t>O imagine reușită reprezintă unul dintre cele mai eficente modalități de a lucra cu conțiința de masă.</a:t>
            </a:r>
          </a:p>
          <a:p>
            <a:pPr marL="0" indent="0">
              <a:buNone/>
            </a:pPr>
            <a:r>
              <a:rPr lang="ro-RO" sz="2400" dirty="0"/>
              <a:t>	</a:t>
            </a:r>
            <a:r>
              <a:rPr lang="ro-RO" sz="2400" dirty="0" smtClean="0"/>
              <a:t>Imaginea are trei funcții de bază:</a:t>
            </a:r>
          </a:p>
          <a:p>
            <a:pPr marL="0" indent="0">
              <a:buNone/>
            </a:pPr>
            <a:r>
              <a:rPr lang="ro-RO" sz="2400" dirty="0"/>
              <a:t>	</a:t>
            </a:r>
            <a:r>
              <a:rPr lang="ro-RO" sz="2400" b="1" dirty="0" smtClean="0"/>
              <a:t>- funcția de identificare (obiectul devine cunoscut, recunoscut)</a:t>
            </a:r>
          </a:p>
          <a:p>
            <a:pPr marL="0" indent="0">
              <a:buNone/>
            </a:pPr>
            <a:r>
              <a:rPr lang="ro-RO" sz="2400" b="1" dirty="0"/>
              <a:t>	</a:t>
            </a:r>
            <a:r>
              <a:rPr lang="ro-RO" sz="2400" b="1" dirty="0" smtClean="0"/>
              <a:t>- funcția de idealizare (imaginea vrea să promoveze aparența drept realitate)</a:t>
            </a:r>
          </a:p>
          <a:p>
            <a:pPr marL="0" indent="0">
              <a:buNone/>
            </a:pPr>
            <a:r>
              <a:rPr lang="ro-RO" sz="2400" b="1" dirty="0"/>
              <a:t>	</a:t>
            </a:r>
            <a:r>
              <a:rPr lang="ro-RO" sz="2400" b="1" dirty="0" smtClean="0"/>
              <a:t>- funcția de contrast (imaginea se cosntruiește pe bază de contraste)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9979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2. Imaginea și importanța 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388" y="1743075"/>
            <a:ext cx="10310812" cy="429196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o-RO" sz="2400" b="1" dirty="0" smtClean="0">
                <a:solidFill>
                  <a:srgbClr val="002060"/>
                </a:solidFill>
              </a:rPr>
              <a:t>Imaginea - efect vizual: </a:t>
            </a:r>
          </a:p>
          <a:p>
            <a:pPr marL="0" indent="0">
              <a:buNone/>
            </a:pPr>
            <a:r>
              <a:rPr lang="ro-RO" sz="2400" dirty="0" smtClean="0"/>
              <a:t>Hipocrate propunea să studiem mimica pentru cunoașterea temperamentului oamenilor</a:t>
            </a:r>
          </a:p>
          <a:p>
            <a:pPr marL="0" indent="0">
              <a:buNone/>
            </a:pPr>
            <a:r>
              <a:rPr lang="ro-RO" sz="2400" dirty="0" smtClean="0"/>
              <a:t>Nitsche ”orice geniu poartă o mască”</a:t>
            </a:r>
          </a:p>
          <a:p>
            <a:pPr marL="0" indent="0">
              <a:buNone/>
            </a:pPr>
            <a:r>
              <a:rPr lang="ro-RO" sz="2400" dirty="0" smtClean="0"/>
              <a:t>Pe timpul Elizavetei a II exista cenzura asupra portretului impărătesei</a:t>
            </a:r>
            <a:endParaRPr lang="ro-RO" sz="2400" b="1" dirty="0" smtClean="0"/>
          </a:p>
          <a:p>
            <a:pPr marL="0" indent="0">
              <a:buNone/>
            </a:pPr>
            <a:r>
              <a:rPr lang="ro-RO" sz="2400" b="1" dirty="0" smtClean="0"/>
              <a:t>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o-RO" sz="2400" b="1" dirty="0" smtClean="0">
                <a:solidFill>
                  <a:srgbClr val="002060"/>
                </a:solidFill>
              </a:rPr>
              <a:t>Imaginea –conținut etic</a:t>
            </a:r>
          </a:p>
          <a:p>
            <a:pPr marL="0" indent="0">
              <a:buNone/>
            </a:pPr>
            <a:r>
              <a:rPr lang="ro-RO" sz="2400" dirty="0" smtClean="0"/>
              <a:t>Corelația formă și conținut?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6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/>
              <a:t>3. Evoluția imagologiei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85988"/>
            <a:ext cx="10058400" cy="43719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b="1" dirty="0" smtClean="0"/>
              <a:t>	</a:t>
            </a:r>
          </a:p>
          <a:p>
            <a:pPr marL="0" indent="0">
              <a:buNone/>
            </a:pPr>
            <a:endParaRPr lang="ro-RO" b="1" dirty="0"/>
          </a:p>
          <a:p>
            <a:pPr marL="0" indent="0" algn="ctr">
              <a:buNone/>
            </a:pPr>
            <a:r>
              <a:rPr lang="ro-RO" sz="2600" b="1" dirty="0" smtClean="0"/>
              <a:t>Etapa 1 (1900-1914)</a:t>
            </a:r>
          </a:p>
          <a:p>
            <a:pPr marL="0" indent="0" algn="ctr">
              <a:buNone/>
            </a:pPr>
            <a:endParaRPr lang="ro-RO" sz="2600" b="1" dirty="0" smtClean="0"/>
          </a:p>
          <a:p>
            <a:pPr>
              <a:buFontTx/>
              <a:buChar char="-"/>
            </a:pPr>
            <a:r>
              <a:rPr lang="ro-RO" sz="2600" dirty="0" smtClean="0"/>
              <a:t>Apare ca </a:t>
            </a:r>
            <a:r>
              <a:rPr lang="ro-RO" sz="2600" b="1" dirty="0" smtClean="0"/>
              <a:t>o reacție critică a societății față de magnații </a:t>
            </a:r>
            <a:r>
              <a:rPr lang="ro-RO" sz="2600" dirty="0" smtClean="0"/>
              <a:t>industriei petroliere americane</a:t>
            </a:r>
          </a:p>
          <a:p>
            <a:pPr>
              <a:buFontTx/>
              <a:buChar char="-"/>
            </a:pPr>
            <a:r>
              <a:rPr lang="ro-RO" sz="2600" b="1" dirty="0" smtClean="0"/>
              <a:t>Este criticat stilul violent de conducere și goana după profituri </a:t>
            </a:r>
            <a:r>
              <a:rPr lang="ro-RO" sz="2600" dirty="0" smtClean="0"/>
              <a:t>a lui J. Rockfeller (Mefistofel)</a:t>
            </a:r>
          </a:p>
          <a:p>
            <a:pPr>
              <a:buFontTx/>
              <a:buChar char="-"/>
            </a:pPr>
            <a:r>
              <a:rPr lang="ro-RO" sz="2600" dirty="0" smtClean="0"/>
              <a:t>I s-a sugerat să- și creieze o imagine de binefăcător</a:t>
            </a:r>
          </a:p>
          <a:p>
            <a:pPr>
              <a:buFontTx/>
              <a:buChar char="-"/>
            </a:pPr>
            <a:endParaRPr lang="ro-RO" sz="2400" dirty="0" smtClean="0"/>
          </a:p>
          <a:p>
            <a:pPr marL="0" indent="0">
              <a:buNone/>
            </a:pPr>
            <a:r>
              <a:rPr lang="ro-RO" sz="2400" b="1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717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Structura cursului</a:t>
            </a:r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 smtClean="0"/>
              <a:t> </a:t>
            </a:r>
          </a:p>
          <a:p>
            <a:pPr marL="0" indent="0">
              <a:buNone/>
            </a:pPr>
            <a:r>
              <a:rPr lang="ro-RO" sz="2400" b="1" dirty="0" smtClean="0"/>
              <a:t>	MODULUL 1.</a:t>
            </a:r>
          </a:p>
          <a:p>
            <a:pPr marL="0" indent="0">
              <a:buNone/>
            </a:pPr>
            <a:r>
              <a:rPr lang="ro-RO" sz="2400" b="1" dirty="0" smtClean="0"/>
              <a:t>Elemente de imagologie politică</a:t>
            </a:r>
            <a:endParaRPr lang="ro-RO" sz="2400" b="1" dirty="0"/>
          </a:p>
          <a:p>
            <a:pPr marL="0" indent="0">
              <a:buNone/>
            </a:pPr>
            <a:endParaRPr lang="ro-RO" sz="2400" b="1" dirty="0" smtClean="0"/>
          </a:p>
          <a:p>
            <a:pPr marL="0" indent="0">
              <a:buNone/>
            </a:pPr>
            <a:r>
              <a:rPr lang="ro-RO" sz="2400" b="1" dirty="0" smtClean="0"/>
              <a:t>	Modulul 2.</a:t>
            </a:r>
          </a:p>
          <a:p>
            <a:pPr marL="0" indent="0">
              <a:buNone/>
            </a:pPr>
            <a:r>
              <a:rPr lang="ro-RO" sz="2400" b="1" dirty="0" smtClean="0"/>
              <a:t>Elemente de PR politic</a:t>
            </a:r>
          </a:p>
          <a:p>
            <a:pPr marL="0" indent="0">
              <a:buNone/>
            </a:pPr>
            <a:endParaRPr lang="ro-RO" sz="2400" b="1" dirty="0" smtClean="0"/>
          </a:p>
          <a:p>
            <a:pPr marL="0" indent="0">
              <a:buNone/>
            </a:pPr>
            <a:endParaRPr lang="ro-RO" b="1" dirty="0" smtClean="0"/>
          </a:p>
        </p:txBody>
      </p:sp>
    </p:spTree>
    <p:extLst>
      <p:ext uri="{BB962C8B-B14F-4D97-AF65-F5344CB8AC3E}">
        <p14:creationId xmlns:p14="http://schemas.microsoft.com/office/powerpoint/2010/main" val="143229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68012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285874"/>
            <a:ext cx="10058400" cy="4660239"/>
          </a:xfrm>
        </p:spPr>
        <p:txBody>
          <a:bodyPr>
            <a:noAutofit/>
          </a:bodyPr>
          <a:lstStyle/>
          <a:p>
            <a:pPr marL="0" lvl="0" indent="0" algn="ctr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b="1" dirty="0">
                <a:solidFill>
                  <a:prstClr val="black"/>
                </a:solidFill>
              </a:rPr>
              <a:t>Etapa 2  (1914-1919</a:t>
            </a:r>
            <a:r>
              <a:rPr lang="ro-RO" sz="2400" b="1" dirty="0" smtClean="0">
                <a:solidFill>
                  <a:prstClr val="black"/>
                </a:solidFill>
              </a:rPr>
              <a:t>)</a:t>
            </a:r>
          </a:p>
          <a:p>
            <a:pPr marL="0" lvl="0" indent="0" algn="ctr">
              <a:buClr>
                <a:prstClr val="black">
                  <a:lumMod val="85000"/>
                  <a:lumOff val="15000"/>
                </a:prstClr>
              </a:buClr>
              <a:buNone/>
            </a:pPr>
            <a:endParaRPr lang="ro-RO" sz="2400" b="1" dirty="0">
              <a:solidFill>
                <a:prstClr val="black"/>
              </a:solidFill>
            </a:endParaRPr>
          </a:p>
          <a:p>
            <a:pPr marL="0" lvl="0" indent="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dirty="0">
                <a:solidFill>
                  <a:prstClr val="black"/>
                </a:solidFill>
              </a:rPr>
              <a:t>I </a:t>
            </a:r>
            <a:r>
              <a:rPr lang="ro-RO" sz="2400" dirty="0" smtClean="0">
                <a:solidFill>
                  <a:prstClr val="black"/>
                </a:solidFill>
              </a:rPr>
              <a:t>Război Mondial  </a:t>
            </a:r>
            <a:r>
              <a:rPr lang="ro-RO" sz="2400" dirty="0">
                <a:solidFill>
                  <a:prstClr val="black"/>
                </a:solidFill>
              </a:rPr>
              <a:t>”Publicul trebuia informat” – liderii politici aveau nevoie de încrederea cetățenilor pentru a fi acceptate sacrificiile de război</a:t>
            </a:r>
          </a:p>
          <a:p>
            <a:pPr marL="0" lvl="0" indent="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dirty="0">
                <a:solidFill>
                  <a:prstClr val="black"/>
                </a:solidFill>
              </a:rPr>
              <a:t>Mobilizarea maselor pentru sprijinirea efortului militar</a:t>
            </a:r>
          </a:p>
          <a:p>
            <a:pPr marL="0" lvl="0" indent="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dirty="0">
                <a:solidFill>
                  <a:prstClr val="black"/>
                </a:solidFill>
              </a:rPr>
              <a:t>W Wilson – Comitetul pentru informații publice, condus de ziaristul George Greel</a:t>
            </a:r>
          </a:p>
          <a:p>
            <a:pPr marL="0" lvl="0" indent="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dirty="0">
                <a:solidFill>
                  <a:prstClr val="black"/>
                </a:solidFill>
              </a:rPr>
              <a:t>Comitetul a generat o întreagă generație de practicieni </a:t>
            </a:r>
          </a:p>
          <a:p>
            <a:pPr marL="0" lvl="0" indent="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o-RO" sz="2400" b="1" dirty="0">
                <a:solidFill>
                  <a:prstClr val="black"/>
                </a:solidFill>
              </a:rPr>
              <a:t>Ed. Barnays, Ivy Lee, G. Parker </a:t>
            </a:r>
            <a:r>
              <a:rPr lang="ro-RO" sz="2400" dirty="0">
                <a:solidFill>
                  <a:prstClr val="black"/>
                </a:solidFill>
              </a:rPr>
              <a:t>    - fondatorii PR  modern și primei agenții de PR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746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00456"/>
          </a:xfrm>
        </p:spPr>
        <p:txBody>
          <a:bodyPr/>
          <a:lstStyle/>
          <a:p>
            <a:r>
              <a:rPr lang="en-US" b="1" dirty="0"/>
              <a:t>3. </a:t>
            </a:r>
            <a:r>
              <a:rPr lang="en-US" b="1" dirty="0" err="1"/>
              <a:t>Evoluția</a:t>
            </a:r>
            <a:r>
              <a:rPr lang="en-US" b="1" dirty="0"/>
              <a:t> </a:t>
            </a:r>
            <a:r>
              <a:rPr lang="en-US" b="1" dirty="0" err="1"/>
              <a:t>imagologiei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543050"/>
            <a:ext cx="10553700" cy="4700588"/>
          </a:xfrm>
        </p:spPr>
        <p:txBody>
          <a:bodyPr/>
          <a:lstStyle/>
          <a:p>
            <a:pPr marL="274320" lvl="1" indent="0">
              <a:buNone/>
            </a:pPr>
            <a:r>
              <a:rPr lang="ro-RO" dirty="0" smtClean="0"/>
              <a:t>	</a:t>
            </a:r>
            <a:r>
              <a:rPr lang="ro-RO" sz="1800" b="1" dirty="0" smtClean="0"/>
              <a:t>Etapa III (1919-1939)</a:t>
            </a:r>
            <a:endParaRPr lang="ro-RO" sz="1800" b="1" dirty="0"/>
          </a:p>
          <a:p>
            <a:pPr marL="274320" lvl="1" indent="0">
              <a:buNone/>
            </a:pPr>
            <a:r>
              <a:rPr lang="ro-RO" sz="1800" dirty="0" smtClean="0"/>
              <a:t>!”Cine deține informația acela deține puterea”</a:t>
            </a:r>
          </a:p>
          <a:p>
            <a:pPr marL="274320" lvl="1" indent="0">
              <a:buNone/>
            </a:pPr>
            <a:r>
              <a:rPr lang="ro-RO" sz="1800" dirty="0" smtClean="0"/>
              <a:t>!Ed. Bernays </a:t>
            </a:r>
            <a:r>
              <a:rPr lang="ro-RO" sz="1800" i="1" dirty="0" smtClean="0"/>
              <a:t>”Cristalizarea opiniei publice”</a:t>
            </a:r>
          </a:p>
          <a:p>
            <a:pPr marL="274320" lvl="1" indent="0">
              <a:buNone/>
            </a:pPr>
            <a:r>
              <a:rPr lang="ro-RO" sz="1800" dirty="0" smtClean="0"/>
              <a:t>!Se conturează o nouă sarcină a PR – cea de conciliere</a:t>
            </a:r>
          </a:p>
          <a:p>
            <a:pPr marL="274320" lvl="1" indent="0">
              <a:buNone/>
            </a:pPr>
            <a:r>
              <a:rPr lang="ro-RO" sz="1800" dirty="0" smtClean="0"/>
              <a:t>!Poate fi numită perioada de stabilizarea științei și practicii de relații publice</a:t>
            </a:r>
          </a:p>
          <a:p>
            <a:pPr marL="274320" lvl="1" indent="0">
              <a:buNone/>
            </a:pPr>
            <a:r>
              <a:rPr lang="ro-RO" sz="1800" dirty="0"/>
              <a:t>	</a:t>
            </a:r>
            <a:endParaRPr lang="ro-RO" sz="1800" dirty="0" smtClean="0"/>
          </a:p>
          <a:p>
            <a:pPr marL="274320" lvl="1" indent="0">
              <a:buNone/>
            </a:pPr>
            <a:r>
              <a:rPr lang="ro-RO" sz="1800" b="1" dirty="0"/>
              <a:t>	</a:t>
            </a:r>
            <a:r>
              <a:rPr lang="ro-RO" sz="1800" b="1" dirty="0" smtClean="0"/>
              <a:t>Etapa IV (1939-1945)</a:t>
            </a:r>
          </a:p>
          <a:p>
            <a:pPr marL="274320" lvl="1" indent="0">
              <a:buNone/>
            </a:pPr>
            <a:r>
              <a:rPr lang="ro-RO" sz="1800" dirty="0" smtClean="0"/>
              <a:t>Sarcina strategică -  sesizarea opiniei publice</a:t>
            </a:r>
          </a:p>
          <a:p>
            <a:pPr marL="274320" lvl="1" indent="0">
              <a:buNone/>
            </a:pPr>
            <a:r>
              <a:rPr lang="ro-RO" sz="1800" dirty="0" smtClean="0"/>
              <a:t>Se face disctincție între specializare între relațiile interne și externe (creare imaginii statelor în al II lea RM)</a:t>
            </a:r>
          </a:p>
          <a:p>
            <a:pPr marL="274320" lvl="1" indent="0">
              <a:buNone/>
            </a:pPr>
            <a:r>
              <a:rPr lang="ro-RO" sz="1800" dirty="0" smtClean="0"/>
              <a:t>Se creează ”Office of War”</a:t>
            </a:r>
          </a:p>
          <a:p>
            <a:pPr marL="274320" lvl="1" indent="0">
              <a:buNone/>
            </a:pPr>
            <a:r>
              <a:rPr lang="ro-RO" sz="1800" dirty="0" smtClean="0"/>
              <a:t>Este înființat postul de radio ”Vocea Americii”</a:t>
            </a:r>
          </a:p>
        </p:txBody>
      </p:sp>
    </p:spTree>
    <p:extLst>
      <p:ext uri="{BB962C8B-B14F-4D97-AF65-F5344CB8AC3E}">
        <p14:creationId xmlns:p14="http://schemas.microsoft.com/office/powerpoint/2010/main" val="11324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57619"/>
          </a:xfrm>
        </p:spPr>
        <p:txBody>
          <a:bodyPr/>
          <a:lstStyle/>
          <a:p>
            <a:r>
              <a:rPr lang="en-US" b="1" dirty="0"/>
              <a:t>3. </a:t>
            </a:r>
            <a:r>
              <a:rPr lang="en-US" b="1" dirty="0" err="1"/>
              <a:t>Evoluția</a:t>
            </a:r>
            <a:r>
              <a:rPr lang="en-US" b="1" dirty="0"/>
              <a:t> </a:t>
            </a:r>
            <a:r>
              <a:rPr lang="en-US" b="1" dirty="0" err="1"/>
              <a:t>imagologiei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85913"/>
            <a:ext cx="10058400" cy="4829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dirty="0" smtClean="0"/>
              <a:t>	</a:t>
            </a:r>
            <a:r>
              <a:rPr lang="ro-RO" sz="2200" b="1" dirty="0" smtClean="0"/>
              <a:t>Etapa V-a (1945-1965)</a:t>
            </a:r>
          </a:p>
          <a:p>
            <a:pPr marL="0" indent="0">
              <a:buNone/>
            </a:pPr>
            <a:r>
              <a:rPr lang="ro-RO" sz="2200" b="1" dirty="0"/>
              <a:t> </a:t>
            </a:r>
            <a:r>
              <a:rPr lang="ro-RO" sz="2200" b="1" dirty="0" smtClean="0"/>
              <a:t>     </a:t>
            </a:r>
            <a:r>
              <a:rPr lang="ro-RO" sz="2200" dirty="0" smtClean="0"/>
              <a:t>Perioada de consolidare a PR în Europa</a:t>
            </a:r>
          </a:p>
          <a:p>
            <a:pPr marL="0" indent="0">
              <a:buNone/>
            </a:pPr>
            <a:r>
              <a:rPr lang="ro-RO" sz="2200" dirty="0" smtClean="0"/>
              <a:t>      Apariția TV</a:t>
            </a:r>
          </a:p>
          <a:p>
            <a:pPr marL="0" indent="0">
              <a:buNone/>
            </a:pPr>
            <a:r>
              <a:rPr lang="ro-RO" sz="2200" dirty="0"/>
              <a:t>	</a:t>
            </a:r>
            <a:r>
              <a:rPr lang="ro-RO" sz="2200" b="1" dirty="0" smtClean="0"/>
              <a:t>Etapa VI –a (1965-1980)</a:t>
            </a:r>
          </a:p>
          <a:p>
            <a:pPr marL="0" indent="0">
              <a:buNone/>
            </a:pPr>
            <a:r>
              <a:rPr lang="ro-RO" sz="2200" dirty="0" smtClean="0"/>
              <a:t>     Explozie informațională</a:t>
            </a:r>
          </a:p>
          <a:p>
            <a:pPr marL="0" indent="0">
              <a:buNone/>
            </a:pPr>
            <a:r>
              <a:rPr lang="ro-RO" sz="2200" dirty="0" smtClean="0"/>
              <a:t>     Consolidarea dimensiunii imagologice în PR</a:t>
            </a:r>
          </a:p>
          <a:p>
            <a:pPr marL="0" indent="0">
              <a:buNone/>
            </a:pPr>
            <a:r>
              <a:rPr lang="ro-RO" sz="2200" dirty="0" smtClean="0"/>
              <a:t>     Managementul informațional</a:t>
            </a:r>
          </a:p>
          <a:p>
            <a:pPr marL="0" indent="0">
              <a:buNone/>
            </a:pPr>
            <a:r>
              <a:rPr lang="ro-RO" sz="2200" dirty="0" smtClean="0"/>
              <a:t>      Managementul mediatic</a:t>
            </a:r>
          </a:p>
          <a:p>
            <a:pPr marL="0" indent="0">
              <a:buNone/>
            </a:pPr>
            <a:r>
              <a:rPr lang="ro-RO" sz="2200" dirty="0"/>
              <a:t>	</a:t>
            </a:r>
            <a:r>
              <a:rPr lang="ro-RO" sz="2200" b="1" dirty="0" smtClean="0"/>
              <a:t>Etapa VII – (1980- prezent)</a:t>
            </a:r>
          </a:p>
          <a:p>
            <a:pPr marL="0" indent="0">
              <a:buNone/>
            </a:pPr>
            <a:r>
              <a:rPr lang="ro-RO" sz="2200" dirty="0" smtClean="0"/>
              <a:t>       apariția internetului</a:t>
            </a:r>
          </a:p>
          <a:p>
            <a:pPr marL="0" indent="0">
              <a:buNone/>
            </a:pPr>
            <a:r>
              <a:rPr lang="ro-RO" sz="2200" dirty="0"/>
              <a:t> </a:t>
            </a:r>
            <a:r>
              <a:rPr lang="ro-RO" sz="2200" dirty="0" smtClean="0"/>
              <a:t>      rețelele de socializare și blogingul</a:t>
            </a:r>
          </a:p>
          <a:p>
            <a:pPr marL="0" indent="0">
              <a:buNone/>
            </a:pPr>
            <a:r>
              <a:rPr lang="ro-RO" sz="2200" dirty="0" smtClean="0"/>
              <a:t>?????</a:t>
            </a:r>
          </a:p>
          <a:p>
            <a:pPr marL="0" indent="0">
              <a:buNone/>
            </a:pPr>
            <a:r>
              <a:rPr lang="ro-RO" sz="2200" dirty="0"/>
              <a:t>	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1761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1629119"/>
          </a:xfrm>
        </p:spPr>
        <p:txBody>
          <a:bodyPr>
            <a:normAutofit/>
          </a:bodyPr>
          <a:lstStyle/>
          <a:p>
            <a:r>
              <a:rPr lang="ro-RO" b="1" dirty="0" smtClean="0"/>
              <a:t>Tema 1. 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b="1" dirty="0" smtClean="0"/>
              <a:t>Introducere în studiul imaginii</a:t>
            </a:r>
            <a:endParaRPr lang="en-GB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9638" y="2500313"/>
            <a:ext cx="10058400" cy="2671762"/>
          </a:xfrm>
        </p:spPr>
        <p:txBody>
          <a:bodyPr>
            <a:normAutofit fontScale="92500" lnSpcReduction="10000"/>
          </a:bodyPr>
          <a:lstStyle/>
          <a:p>
            <a:endParaRPr lang="ro-RO" sz="4000" dirty="0" smtClean="0"/>
          </a:p>
          <a:p>
            <a:r>
              <a:rPr lang="en-GB" sz="4000" b="1" dirty="0" smtClean="0">
                <a:solidFill>
                  <a:srgbClr val="002060"/>
                </a:solidFill>
              </a:rPr>
              <a:t>Ce </a:t>
            </a:r>
            <a:r>
              <a:rPr lang="en-GB" sz="4000" b="1" dirty="0" err="1">
                <a:solidFill>
                  <a:srgbClr val="002060"/>
                </a:solidFill>
              </a:rPr>
              <a:t>studiază</a:t>
            </a:r>
            <a:r>
              <a:rPr lang="en-GB" sz="4000" b="1" dirty="0">
                <a:solidFill>
                  <a:srgbClr val="002060"/>
                </a:solidFill>
              </a:rPr>
              <a:t> </a:t>
            </a:r>
            <a:r>
              <a:rPr lang="en-GB" sz="4000" b="1" dirty="0" err="1">
                <a:solidFill>
                  <a:srgbClr val="002060"/>
                </a:solidFill>
              </a:rPr>
              <a:t>imagologia</a:t>
            </a:r>
            <a:r>
              <a:rPr lang="en-GB" sz="4000" b="1" dirty="0">
                <a:solidFill>
                  <a:srgbClr val="002060"/>
                </a:solidFill>
              </a:rPr>
              <a:t>?</a:t>
            </a:r>
          </a:p>
          <a:p>
            <a:r>
              <a:rPr lang="en-GB" sz="4000" b="1" dirty="0" err="1">
                <a:solidFill>
                  <a:srgbClr val="002060"/>
                </a:solidFill>
              </a:rPr>
              <a:t>Imaginea</a:t>
            </a:r>
            <a:r>
              <a:rPr lang="en-GB" sz="4000" b="1" dirty="0">
                <a:solidFill>
                  <a:srgbClr val="002060"/>
                </a:solidFill>
              </a:rPr>
              <a:t> </a:t>
            </a:r>
            <a:r>
              <a:rPr lang="en-GB" sz="4000" b="1" dirty="0" err="1">
                <a:solidFill>
                  <a:srgbClr val="002060"/>
                </a:solidFill>
              </a:rPr>
              <a:t>și</a:t>
            </a:r>
            <a:r>
              <a:rPr lang="en-GB" sz="4000" b="1" dirty="0">
                <a:solidFill>
                  <a:srgbClr val="002060"/>
                </a:solidFill>
              </a:rPr>
              <a:t> </a:t>
            </a:r>
            <a:r>
              <a:rPr lang="en-GB" sz="4000" b="1" dirty="0" err="1">
                <a:solidFill>
                  <a:srgbClr val="002060"/>
                </a:solidFill>
              </a:rPr>
              <a:t>importanța</a:t>
            </a:r>
            <a:r>
              <a:rPr lang="en-GB" sz="4000" b="1" dirty="0">
                <a:solidFill>
                  <a:srgbClr val="002060"/>
                </a:solidFill>
              </a:rPr>
              <a:t> </a:t>
            </a:r>
            <a:r>
              <a:rPr lang="en-GB" sz="4000" b="1" dirty="0" err="1">
                <a:solidFill>
                  <a:srgbClr val="002060"/>
                </a:solidFill>
              </a:rPr>
              <a:t>ei</a:t>
            </a:r>
            <a:endParaRPr lang="en-GB" sz="4000" b="1" dirty="0">
              <a:solidFill>
                <a:srgbClr val="002060"/>
              </a:solidFill>
            </a:endParaRPr>
          </a:p>
          <a:p>
            <a:r>
              <a:rPr lang="en-GB" sz="4000" b="1" dirty="0" err="1">
                <a:solidFill>
                  <a:srgbClr val="002060"/>
                </a:solidFill>
              </a:rPr>
              <a:t>Evoluția</a:t>
            </a:r>
            <a:r>
              <a:rPr lang="en-GB" sz="4000" b="1" dirty="0">
                <a:solidFill>
                  <a:srgbClr val="002060"/>
                </a:solidFill>
              </a:rPr>
              <a:t> </a:t>
            </a:r>
            <a:r>
              <a:rPr lang="en-GB" sz="4000" b="1" dirty="0" err="1">
                <a:solidFill>
                  <a:srgbClr val="002060"/>
                </a:solidFill>
              </a:rPr>
              <a:t>imagologiei</a:t>
            </a:r>
            <a:endParaRPr lang="en-GB" sz="4000" b="1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541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457544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357313"/>
            <a:ext cx="10058400" cy="46777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sz="2400" b="1" dirty="0" smtClean="0"/>
          </a:p>
          <a:p>
            <a:pPr marL="0" indent="0">
              <a:buNone/>
            </a:pPr>
            <a:r>
              <a:rPr lang="en-GB" sz="2400" b="1" dirty="0" smtClean="0"/>
              <a:t>Cum </a:t>
            </a:r>
            <a:r>
              <a:rPr lang="en-GB" sz="2400" b="1" dirty="0" err="1" smtClean="0"/>
              <a:t>pute</a:t>
            </a:r>
            <a:r>
              <a:rPr lang="ro-RO" sz="2400" b="1" dirty="0"/>
              <a:t>ț</a:t>
            </a:r>
            <a:r>
              <a:rPr lang="en-GB" sz="2400" b="1" dirty="0" smtClean="0"/>
              <a:t>í </a:t>
            </a:r>
            <a:r>
              <a:rPr lang="en-GB" sz="2400" b="1" dirty="0" err="1" smtClean="0"/>
              <a:t>explica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politica</a:t>
            </a:r>
            <a:r>
              <a:rPr lang="ro-RO" sz="2400" b="1" dirty="0" smtClean="0"/>
              <a:t> </a:t>
            </a:r>
            <a:r>
              <a:rPr lang="en-GB" sz="2400" b="1" dirty="0" smtClean="0"/>
              <a:t>din </a:t>
            </a:r>
            <a:r>
              <a:rPr lang="en-GB" sz="2400" b="1" dirty="0" err="1" smtClean="0"/>
              <a:t>perspectiva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imagologic</a:t>
            </a:r>
            <a:r>
              <a:rPr lang="ro-RO" sz="2400" b="1" dirty="0" smtClean="0"/>
              <a:t>ă?</a:t>
            </a:r>
          </a:p>
          <a:p>
            <a:pPr marL="0" indent="0">
              <a:buNone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747635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28994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685925"/>
            <a:ext cx="10058400" cy="43491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sz="2400" dirty="0" smtClean="0"/>
          </a:p>
          <a:p>
            <a:pPr marL="0" indent="0">
              <a:buNone/>
            </a:pPr>
            <a:r>
              <a:rPr lang="ro-RO" sz="2400" dirty="0" smtClean="0">
                <a:solidFill>
                  <a:srgbClr val="002060"/>
                </a:solidFill>
              </a:rPr>
              <a:t>” Altădată politica însemna </a:t>
            </a:r>
            <a:r>
              <a:rPr lang="ro-RO" sz="2400" b="1" dirty="0" smtClean="0">
                <a:solidFill>
                  <a:srgbClr val="002060"/>
                </a:solidFill>
              </a:rPr>
              <a:t>idei.</a:t>
            </a:r>
          </a:p>
          <a:p>
            <a:pPr marL="0" indent="0">
              <a:buNone/>
            </a:pPr>
            <a:r>
              <a:rPr lang="ro-RO" sz="2400" dirty="0" smtClean="0">
                <a:solidFill>
                  <a:srgbClr val="002060"/>
                </a:solidFill>
              </a:rPr>
              <a:t>Astăză politica înseamnă </a:t>
            </a:r>
            <a:r>
              <a:rPr lang="ro-RO" sz="2400" b="1" dirty="0" smtClean="0">
                <a:solidFill>
                  <a:srgbClr val="002060"/>
                </a:solidFill>
              </a:rPr>
              <a:t>persoane</a:t>
            </a:r>
            <a:r>
              <a:rPr lang="ro-RO" sz="2400" dirty="0" smtClean="0">
                <a:solidFill>
                  <a:srgbClr val="002060"/>
                </a:solidFill>
              </a:rPr>
              <a:t>. Sau mai degrabă </a:t>
            </a:r>
            <a:r>
              <a:rPr lang="ro-RO" sz="2400" b="1" dirty="0" smtClean="0">
                <a:solidFill>
                  <a:srgbClr val="002060"/>
                </a:solidFill>
              </a:rPr>
              <a:t>personaje.</a:t>
            </a:r>
          </a:p>
          <a:p>
            <a:pPr marL="0" indent="0">
              <a:buNone/>
            </a:pPr>
            <a:r>
              <a:rPr lang="ro-RO" sz="2400" dirty="0" smtClean="0">
                <a:solidFill>
                  <a:srgbClr val="002060"/>
                </a:solidFill>
              </a:rPr>
              <a:t>Pentru că fiecare conducător se pare că-și alege </a:t>
            </a:r>
            <a:r>
              <a:rPr lang="ro-RO" sz="2400" b="1" dirty="0" smtClean="0">
                <a:solidFill>
                  <a:srgbClr val="002060"/>
                </a:solidFill>
              </a:rPr>
              <a:t>o funcție și-și ia un rol.</a:t>
            </a:r>
          </a:p>
          <a:p>
            <a:pPr marL="0" indent="0">
              <a:buNone/>
            </a:pPr>
            <a:r>
              <a:rPr lang="ro-RO" sz="2400" b="1" dirty="0" smtClean="0">
                <a:solidFill>
                  <a:srgbClr val="002060"/>
                </a:solidFill>
              </a:rPr>
              <a:t> Ca la spectacol.” </a:t>
            </a:r>
          </a:p>
          <a:p>
            <a:pPr marL="0" indent="0">
              <a:buNone/>
            </a:pPr>
            <a:r>
              <a:rPr lang="ro-RO" sz="2400" dirty="0" smtClean="0">
                <a:solidFill>
                  <a:srgbClr val="002060"/>
                </a:solidFill>
              </a:rPr>
              <a:t>(Schwartzenberg, R. G, 1195, p.7</a:t>
            </a:r>
            <a:r>
              <a:rPr lang="ro-RO" sz="2400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030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00431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543050"/>
            <a:ext cx="10058400" cy="4491990"/>
          </a:xfrm>
        </p:spPr>
        <p:txBody>
          <a:bodyPr/>
          <a:lstStyle/>
          <a:p>
            <a:endParaRPr lang="ro-RO" dirty="0" smtClean="0"/>
          </a:p>
          <a:p>
            <a:r>
              <a:rPr lang="ro-RO" sz="2400" dirty="0" smtClean="0"/>
              <a:t>”Viața socială este un</a:t>
            </a:r>
            <a:r>
              <a:rPr lang="ro-RO" sz="2400" b="1" dirty="0" smtClean="0"/>
              <a:t> </a:t>
            </a:r>
            <a:r>
              <a:rPr lang="ro-RO" sz="2400" b="1" dirty="0"/>
              <a:t>joc de reprezentări, deschise </a:t>
            </a:r>
            <a:r>
              <a:rPr lang="ro-RO" sz="2400" b="1" dirty="0" smtClean="0"/>
              <a:t>improvizației, </a:t>
            </a:r>
            <a:r>
              <a:rPr lang="ro-RO" sz="2400" dirty="0" smtClean="0"/>
              <a:t>marcate printr-o dublă constrângere</a:t>
            </a:r>
            <a:r>
              <a:rPr lang="ro-RO" sz="2400" b="1" dirty="0" smtClean="0"/>
              <a:t>, cea  a rolului și cea a ritului.</a:t>
            </a:r>
          </a:p>
          <a:p>
            <a:r>
              <a:rPr lang="ro-RO" sz="2400" dirty="0" smtClean="0"/>
              <a:t>Adică e un act teatral prin care se realizează schimbul de sine și ceilalți și simultan, o recunoaștere reciprocă.</a:t>
            </a:r>
          </a:p>
          <a:p>
            <a:r>
              <a:rPr lang="ro-RO" sz="2400" dirty="0" smtClean="0"/>
              <a:t>Viața politică nu face excepție de la această dramatugie socială, ci mai degrabă o amplifică.</a:t>
            </a:r>
          </a:p>
          <a:p>
            <a:r>
              <a:rPr lang="ro-RO" sz="2400" dirty="0" smtClean="0"/>
              <a:t>(Erving Goffman, 2003)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3423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43269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385888"/>
            <a:ext cx="10058400" cy="4649152"/>
          </a:xfrm>
        </p:spPr>
        <p:txBody>
          <a:bodyPr>
            <a:normAutofit lnSpcReduction="10000"/>
          </a:bodyPr>
          <a:lstStyle/>
          <a:p>
            <a:endParaRPr lang="ro-RO" dirty="0" smtClean="0"/>
          </a:p>
          <a:p>
            <a:r>
              <a:rPr lang="ro-RO" sz="2400" dirty="0" smtClean="0"/>
              <a:t>Puterea întemeiată numai prin </a:t>
            </a:r>
            <a:r>
              <a:rPr lang="ro-RO" sz="2400" b="1" dirty="0" smtClean="0"/>
              <a:t>forță sau violență </a:t>
            </a:r>
            <a:r>
              <a:rPr lang="ro-RO" sz="2400" dirty="0" smtClean="0"/>
              <a:t>are </a:t>
            </a:r>
            <a:r>
              <a:rPr lang="ro-RO" sz="2400" b="1" dirty="0" smtClean="0"/>
              <a:t>o existență amenințată constant</a:t>
            </a:r>
            <a:r>
              <a:rPr lang="ro-RO" sz="2400" dirty="0" smtClean="0"/>
              <a:t>. </a:t>
            </a:r>
          </a:p>
          <a:p>
            <a:r>
              <a:rPr lang="ro-RO" sz="2400" dirty="0" smtClean="0"/>
              <a:t>Puterea expusă doar </a:t>
            </a:r>
            <a:r>
              <a:rPr lang="ro-RO" sz="2400" b="1" dirty="0" smtClean="0"/>
              <a:t>sub eclerajul rațiunii </a:t>
            </a:r>
            <a:r>
              <a:rPr lang="ro-RO" sz="2400" dirty="0" smtClean="0"/>
              <a:t>dispune de </a:t>
            </a:r>
            <a:r>
              <a:rPr lang="ro-RO" sz="2400" b="1" dirty="0" smtClean="0"/>
              <a:t>puțină credibilittae.</a:t>
            </a:r>
          </a:p>
          <a:p>
            <a:r>
              <a:rPr lang="ro-RO" sz="2400" b="1" dirty="0" smtClean="0"/>
              <a:t>Pentru a-și legitima poziția </a:t>
            </a:r>
            <a:r>
              <a:rPr lang="ro-RO" sz="2400" dirty="0" smtClean="0"/>
              <a:t>de guvernare oamenii politici regurg la </a:t>
            </a:r>
            <a:r>
              <a:rPr lang="ro-RO" sz="2400" b="1" dirty="0" smtClean="0"/>
              <a:t>puterea generată prin </a:t>
            </a:r>
          </a:p>
          <a:p>
            <a:pPr>
              <a:buFontTx/>
              <a:buChar char="-"/>
            </a:pPr>
            <a:r>
              <a:rPr lang="ro-RO" sz="2400" b="1" dirty="0" smtClean="0"/>
              <a:t>”producerea de imagini”,</a:t>
            </a:r>
          </a:p>
          <a:p>
            <a:pPr>
              <a:buFontTx/>
              <a:buChar char="-"/>
            </a:pPr>
            <a:r>
              <a:rPr lang="ro-RO" sz="2400" b="1" dirty="0" smtClean="0"/>
              <a:t>”manipularea de simboluri”,</a:t>
            </a:r>
          </a:p>
          <a:p>
            <a:pPr>
              <a:buFontTx/>
              <a:buChar char="-"/>
            </a:pPr>
            <a:r>
              <a:rPr lang="ro-RO" sz="2400" b="1" dirty="0" smtClean="0"/>
              <a:t>”organizarea lor într-un cadru ceremonial”</a:t>
            </a:r>
          </a:p>
          <a:p>
            <a:pPr marL="0" indent="0">
              <a:buNone/>
            </a:pPr>
            <a:r>
              <a:rPr lang="ro-RO" sz="2400" dirty="0" smtClean="0"/>
              <a:t>(G. Ballandier, 2000, p. 18)</a:t>
            </a:r>
          </a:p>
          <a:p>
            <a:pPr>
              <a:buFontTx/>
              <a:buChar char="-"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69036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 smtClean="0"/>
              <a:t>Tema 1. Obiectul de cercetare a imagologiei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17220" lvl="1" indent="-342900">
              <a:buAutoNum type="arabicPeriod"/>
            </a:pPr>
            <a:r>
              <a:rPr lang="ro-RO" sz="3400" dirty="0" smtClean="0"/>
              <a:t>Ce studiază imagologia?</a:t>
            </a:r>
          </a:p>
          <a:p>
            <a:pPr marL="342900" indent="-342900">
              <a:buAutoNum type="arabicPeriod"/>
            </a:pPr>
            <a:r>
              <a:rPr lang="ro-RO" sz="3600" dirty="0" smtClean="0"/>
              <a:t>Imaginea și importanța ei</a:t>
            </a:r>
          </a:p>
          <a:p>
            <a:pPr marL="342900" indent="-342900">
              <a:buAutoNum type="arabicPeriod"/>
            </a:pPr>
            <a:r>
              <a:rPr lang="ro-RO" sz="3600" dirty="0" smtClean="0"/>
              <a:t>Evoluția imagologiei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7708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57594"/>
          </a:xfrm>
        </p:spPr>
        <p:txBody>
          <a:bodyPr/>
          <a:lstStyle/>
          <a:p>
            <a:r>
              <a:rPr lang="ro-RO" b="1" dirty="0" smtClean="0"/>
              <a:t>1. Ce studiază imagologia?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63" y="1728787"/>
            <a:ext cx="10282237" cy="4600575"/>
          </a:xfrm>
        </p:spPr>
        <p:txBody>
          <a:bodyPr/>
          <a:lstStyle/>
          <a:p>
            <a:pPr marL="0" indent="0">
              <a:buNone/>
            </a:pPr>
            <a:r>
              <a:rPr lang="ro-RO" b="1" dirty="0"/>
              <a:t>	</a:t>
            </a:r>
            <a:r>
              <a:rPr lang="ro-RO" sz="2400" b="1" dirty="0" smtClean="0"/>
              <a:t>Imagologia </a:t>
            </a:r>
            <a:r>
              <a:rPr lang="ro-RO" sz="2400" dirty="0" smtClean="0"/>
              <a:t>- o disciplină teoretico-practică complexă care utilizează rezultatele unui șir întreg de științe, precum </a:t>
            </a:r>
            <a:r>
              <a:rPr lang="ro-RO" sz="2400" b="1" dirty="0" smtClean="0"/>
              <a:t>psihologie socială, culturologie, retorică, etică </a:t>
            </a:r>
            <a:r>
              <a:rPr lang="ro-RO" sz="2400" dirty="0" smtClean="0"/>
              <a:t>etc.și are drept scop elaborarea unei metodologii pentru activitatea profesională de creare și transformare a imaginii.</a:t>
            </a:r>
            <a:endParaRPr lang="ro-RO" sz="2400" dirty="0"/>
          </a:p>
          <a:p>
            <a:pPr marL="0" indent="0">
              <a:buNone/>
            </a:pPr>
            <a:r>
              <a:rPr lang="ro-RO" sz="2400" dirty="0" smtClean="0"/>
              <a:t>	</a:t>
            </a:r>
            <a:r>
              <a:rPr lang="ro-RO" sz="2400" b="1" dirty="0" smtClean="0"/>
              <a:t>Imagologia </a:t>
            </a:r>
            <a:r>
              <a:rPr lang="ro-RO" sz="2400" dirty="0" smtClean="0"/>
              <a:t>– studiază legitățile </a:t>
            </a:r>
            <a:r>
              <a:rPr lang="ro-RO" sz="2400" i="1" dirty="0" smtClean="0"/>
              <a:t>formării, funcționării și gestionării </a:t>
            </a:r>
            <a:r>
              <a:rPr lang="ro-RO" sz="2400" dirty="0" smtClean="0"/>
              <a:t>imaginii persoanei, organizației, produsului, serviciului etc.</a:t>
            </a:r>
          </a:p>
          <a:p>
            <a:pPr marL="0" indent="0">
              <a:buNone/>
            </a:pPr>
            <a:endParaRPr lang="ro-RO" sz="2400" dirty="0" smtClean="0"/>
          </a:p>
          <a:p>
            <a:pPr marL="0" indent="0">
              <a:buNone/>
            </a:pPr>
            <a:r>
              <a:rPr lang="ro-RO" sz="2400" dirty="0" smtClean="0"/>
              <a:t>Această disciplină teoretico-practică operează cu modele, tehnologii, criterii de evaluare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014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670</TotalTime>
  <Words>727</Words>
  <Application>Microsoft Office PowerPoint</Application>
  <PresentationFormat>Custom</PresentationFormat>
  <Paragraphs>161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Savon</vt:lpstr>
      <vt:lpstr>Tehnologii de creare  a imaginii și PR politic  Politologie, anul III</vt:lpstr>
      <vt:lpstr>Structura cursului</vt:lpstr>
      <vt:lpstr>Tema 1.  Introducere în studiul imaginii</vt:lpstr>
      <vt:lpstr>PowerPoint Presentation</vt:lpstr>
      <vt:lpstr>PowerPoint Presentation</vt:lpstr>
      <vt:lpstr>PowerPoint Presentation</vt:lpstr>
      <vt:lpstr>PowerPoint Presentation</vt:lpstr>
      <vt:lpstr>Tema 1. Obiectul de cercetare a imagologiei</vt:lpstr>
      <vt:lpstr>1. Ce studiază imagologia?</vt:lpstr>
      <vt:lpstr>1. Ce studiază imagologia? (2)</vt:lpstr>
      <vt:lpstr> Ce studiază imagologia? (3)</vt:lpstr>
      <vt:lpstr> Exercițiu</vt:lpstr>
      <vt:lpstr>Ce studiază imagologia? (4)</vt:lpstr>
      <vt:lpstr>Ce studiază imagologia? (5)</vt:lpstr>
      <vt:lpstr>2. Imaginea și importanța ei</vt:lpstr>
      <vt:lpstr>2. Imaginea și importanța ei</vt:lpstr>
      <vt:lpstr>2. Imaginea și importanța ei</vt:lpstr>
      <vt:lpstr>2. Imaginea și importanța ei</vt:lpstr>
      <vt:lpstr>3. Evoluția imagologiei</vt:lpstr>
      <vt:lpstr>PowerPoint Presentation</vt:lpstr>
      <vt:lpstr>3. Evoluția imagologiei</vt:lpstr>
      <vt:lpstr>3. Evoluția imagologiei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IMAGOLOGIE</dc:title>
  <dc:creator>Vasile Putina</dc:creator>
  <cp:lastModifiedBy>RePack by Diakov</cp:lastModifiedBy>
  <cp:revision>33</cp:revision>
  <cp:lastPrinted>2016-02-07T18:25:19Z</cp:lastPrinted>
  <dcterms:created xsi:type="dcterms:W3CDTF">2016-02-07T16:26:00Z</dcterms:created>
  <dcterms:modified xsi:type="dcterms:W3CDTF">2020-09-08T07:01:53Z</dcterms:modified>
</cp:coreProperties>
</file>