
<file path=[Content_Types].xml><?xml version="1.0" encoding="utf-8"?>
<Types xmlns="http://schemas.openxmlformats.org/package/2006/content-types">
  <Default Extension="au" ContentType="audio/basic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24581CE-F4E3-4612-A264-153693C410FF}" v="621" dt="2025-09-06T08:00:44.1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 mediu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zitiv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o-RO"/>
              <a:t>Clic pentru a edita stilul de subtitlu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06736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ext vertical și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881899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lu vertical ș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6835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u și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2769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ntet secțiu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03149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uă tipuri de conțin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39618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ț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4" name="Substituent conținut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5" name="Substituent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6" name="Substituent conținut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7" name="Substituent dată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8" name="Substituent subso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ubstituent număr diapozitiv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529116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oar tit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dată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4" name="Substituent subso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ubstituent număr diapozitiv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36998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Necomple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dată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3" name="Substituent subso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895968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ținut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conținut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43803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ine cu legend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o-RO"/>
              <a:t>Clic pentru editare stil titlu</a:t>
            </a:r>
          </a:p>
        </p:txBody>
      </p:sp>
      <p:sp>
        <p:nvSpPr>
          <p:cNvPr id="3" name="Substituent i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Substituent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o-RO"/>
              <a:t>Clic pentru editare stiluri text Coordonator</a:t>
            </a:r>
          </a:p>
        </p:txBody>
      </p:sp>
      <p:sp>
        <p:nvSpPr>
          <p:cNvPr id="5" name="Substituent dată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25016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titl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/>
              <a:t>Clic pentru editare stil titlu</a:t>
            </a:r>
          </a:p>
        </p:txBody>
      </p:sp>
      <p:sp>
        <p:nvSpPr>
          <p:cNvPr id="3" name="Substituent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o-RO"/>
              <a:t>Clic pentru editare stiluri text Coordonator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4" name="Substituent dată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63E8AD-4F80-492A-97A9-79DD5BB5D54F}" type="datetimeFigureOut">
              <a:rPr lang="ro-RO" smtClean="0"/>
              <a:t>05.09.2025</a:t>
            </a:fld>
            <a:endParaRPr lang="ro-RO"/>
          </a:p>
        </p:txBody>
      </p:sp>
      <p:sp>
        <p:nvSpPr>
          <p:cNvPr id="5" name="Substituent subsol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ubstituent număr diapozitiv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6C7AF6-F5DD-4AA3-9281-1BCA95A92161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3495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au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ine 3" descr="What Is Network Security? Basics and Types of Security for Networks">
            <a:extLst>
              <a:ext uri="{FF2B5EF4-FFF2-40B4-BE49-F238E27FC236}">
                <a16:creationId xmlns:a16="http://schemas.microsoft.com/office/drawing/2014/main" id="{CF18CBB1-A53B-B2CB-7D5F-BF9A22EF4B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609" r="23298" b="2482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B58EF07-17C2-48CF-ABB0-EEF1F17CB8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/>
              </a:gs>
              <a:gs pos="33000">
                <a:schemeClr val="tx1">
                  <a:alpha val="64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u 1"/>
          <p:cNvSpPr>
            <a:spLocks noGrp="1"/>
          </p:cNvSpPr>
          <p:nvPr>
            <p:ph type="ctrTitle"/>
          </p:nvPr>
        </p:nvSpPr>
        <p:spPr>
          <a:xfrm>
            <a:off x="477981" y="1122363"/>
            <a:ext cx="4023360" cy="3204134"/>
          </a:xfrm>
        </p:spPr>
        <p:txBody>
          <a:bodyPr anchor="b">
            <a:normAutofit/>
          </a:bodyPr>
          <a:lstStyle/>
          <a:p>
            <a:pPr algn="l"/>
            <a:r>
              <a:rPr lang="ro-RO" sz="4800">
                <a:solidFill>
                  <a:schemeClr val="bg1"/>
                </a:solidFill>
                <a:latin typeface="Times New Roman"/>
                <a:ea typeface="Calibri"/>
                <a:cs typeface="Calibri"/>
              </a:rPr>
              <a:t>Securitatea rețelelor</a:t>
            </a:r>
          </a:p>
        </p:txBody>
      </p:sp>
      <p:sp>
        <p:nvSpPr>
          <p:cNvPr id="3" name="Subtitlu 2"/>
          <p:cNvSpPr>
            <a:spLocks noGrp="1"/>
          </p:cNvSpPr>
          <p:nvPr>
            <p:ph type="subTitle" idx="1"/>
          </p:nvPr>
        </p:nvSpPr>
        <p:spPr>
          <a:xfrm>
            <a:off x="477980" y="4872922"/>
            <a:ext cx="4023359" cy="1208141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ro-RO" sz="2000">
                <a:solidFill>
                  <a:schemeClr val="bg1"/>
                </a:solidFill>
                <a:latin typeface="Times New Roman"/>
                <a:cs typeface="Times New Roman"/>
              </a:rPr>
              <a:t>Tema 1: </a:t>
            </a:r>
            <a:r>
              <a:rPr lang="ro-RO" sz="2000">
                <a:solidFill>
                  <a:schemeClr val="bg1"/>
                </a:solidFill>
                <a:latin typeface="Times New Roman"/>
                <a:ea typeface="+mn-lt"/>
                <a:cs typeface="+mn-lt"/>
              </a:rPr>
              <a:t>Recapitulare concepte fundamentale de rețele de calculatoare</a:t>
            </a:r>
            <a:endParaRPr lang="ro-RO" sz="20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979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821940F-7A1D-4ACC-85B4-A932898A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6674508-81D3-48CF-96BF-7FC60EAA57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741994" cy="6858000"/>
          </a:xfrm>
          <a:custGeom>
            <a:avLst/>
            <a:gdLst>
              <a:gd name="connsiteX0" fmla="*/ 0 w 6568309"/>
              <a:gd name="connsiteY0" fmla="*/ 0 h 6858000"/>
              <a:gd name="connsiteX1" fmla="*/ 362841 w 6568309"/>
              <a:gd name="connsiteY1" fmla="*/ 0 h 6858000"/>
              <a:gd name="connsiteX2" fmla="*/ 523269 w 6568309"/>
              <a:gd name="connsiteY2" fmla="*/ 0 h 6858000"/>
              <a:gd name="connsiteX3" fmla="*/ 1343025 w 6568309"/>
              <a:gd name="connsiteY3" fmla="*/ 0 h 6858000"/>
              <a:gd name="connsiteX4" fmla="*/ 1705866 w 6568309"/>
              <a:gd name="connsiteY4" fmla="*/ 0 h 6858000"/>
              <a:gd name="connsiteX5" fmla="*/ 1866294 w 6568309"/>
              <a:gd name="connsiteY5" fmla="*/ 0 h 6858000"/>
              <a:gd name="connsiteX6" fmla="*/ 5225154 w 6568309"/>
              <a:gd name="connsiteY6" fmla="*/ 0 h 6858000"/>
              <a:gd name="connsiteX7" fmla="*/ 6568179 w 6568309"/>
              <a:gd name="connsiteY7" fmla="*/ 0 h 6858000"/>
              <a:gd name="connsiteX8" fmla="*/ 6568309 w 6568309"/>
              <a:gd name="connsiteY8" fmla="*/ 1 h 6858000"/>
              <a:gd name="connsiteX9" fmla="*/ 6562951 w 6568309"/>
              <a:gd name="connsiteY9" fmla="*/ 30700 h 6858000"/>
              <a:gd name="connsiteX10" fmla="*/ 6547446 w 6568309"/>
              <a:gd name="connsiteY10" fmla="*/ 310025 h 6858000"/>
              <a:gd name="connsiteX11" fmla="*/ 6558316 w 6568309"/>
              <a:gd name="connsiteY11" fmla="*/ 443960 h 6858000"/>
              <a:gd name="connsiteX12" fmla="*/ 6528896 w 6568309"/>
              <a:gd name="connsiteY12" fmla="*/ 642659 h 6858000"/>
              <a:gd name="connsiteX13" fmla="*/ 6523095 w 6568309"/>
              <a:gd name="connsiteY13" fmla="*/ 673307 h 6858000"/>
              <a:gd name="connsiteX14" fmla="*/ 6496169 w 6568309"/>
              <a:gd name="connsiteY14" fmla="*/ 839641 h 6858000"/>
              <a:gd name="connsiteX15" fmla="*/ 6450789 w 6568309"/>
              <a:gd name="connsiteY15" fmla="*/ 958357 h 6858000"/>
              <a:gd name="connsiteX16" fmla="*/ 6453996 w 6568309"/>
              <a:gd name="connsiteY16" fmla="*/ 963398 h 6858000"/>
              <a:gd name="connsiteX17" fmla="*/ 6419467 w 6568309"/>
              <a:gd name="connsiteY17" fmla="*/ 1117169 h 6858000"/>
              <a:gd name="connsiteX18" fmla="*/ 6417348 w 6568309"/>
              <a:gd name="connsiteY18" fmla="*/ 1144352 h 6858000"/>
              <a:gd name="connsiteX19" fmla="*/ 6418473 w 6568309"/>
              <a:gd name="connsiteY19" fmla="*/ 1164484 h 6858000"/>
              <a:gd name="connsiteX20" fmla="*/ 6406979 w 6568309"/>
              <a:gd name="connsiteY20" fmla="*/ 1213829 h 6858000"/>
              <a:gd name="connsiteX21" fmla="*/ 6381928 w 6568309"/>
              <a:gd name="connsiteY21" fmla="*/ 1294823 h 6858000"/>
              <a:gd name="connsiteX22" fmla="*/ 6377948 w 6568309"/>
              <a:gd name="connsiteY22" fmla="*/ 1312193 h 6858000"/>
              <a:gd name="connsiteX23" fmla="*/ 6379894 w 6568309"/>
              <a:gd name="connsiteY23" fmla="*/ 1327626 h 6858000"/>
              <a:gd name="connsiteX24" fmla="*/ 6385024 w 6568309"/>
              <a:gd name="connsiteY24" fmla="*/ 1331644 h 6858000"/>
              <a:gd name="connsiteX25" fmla="*/ 6383696 w 6568309"/>
              <a:gd name="connsiteY25" fmla="*/ 1341276 h 6858000"/>
              <a:gd name="connsiteX26" fmla="*/ 6384464 w 6568309"/>
              <a:gd name="connsiteY26" fmla="*/ 1343945 h 6858000"/>
              <a:gd name="connsiteX27" fmla="*/ 6387748 w 6568309"/>
              <a:gd name="connsiteY27" fmla="*/ 1359134 h 6858000"/>
              <a:gd name="connsiteX28" fmla="*/ 6364157 w 6568309"/>
              <a:gd name="connsiteY28" fmla="*/ 1427803 h 6858000"/>
              <a:gd name="connsiteX29" fmla="*/ 6335874 w 6568309"/>
              <a:gd name="connsiteY29" fmla="*/ 1540278 h 6858000"/>
              <a:gd name="connsiteX30" fmla="*/ 6331892 w 6568309"/>
              <a:gd name="connsiteY30" fmla="*/ 1547262 h 6858000"/>
              <a:gd name="connsiteX31" fmla="*/ 6332744 w 6568309"/>
              <a:gd name="connsiteY31" fmla="*/ 1577056 h 6858000"/>
              <a:gd name="connsiteX32" fmla="*/ 6333604 w 6568309"/>
              <a:gd name="connsiteY32" fmla="*/ 1595898 h 6858000"/>
              <a:gd name="connsiteX33" fmla="*/ 6324749 w 6568309"/>
              <a:gd name="connsiteY33" fmla="*/ 1703726 h 6858000"/>
              <a:gd name="connsiteX34" fmla="*/ 6329594 w 6568309"/>
              <a:gd name="connsiteY34" fmla="*/ 1809535 h 6858000"/>
              <a:gd name="connsiteX35" fmla="*/ 6329062 w 6568309"/>
              <a:gd name="connsiteY35" fmla="*/ 2018310 h 6858000"/>
              <a:gd name="connsiteX36" fmla="*/ 6321735 w 6568309"/>
              <a:gd name="connsiteY36" fmla="*/ 2071355 h 6858000"/>
              <a:gd name="connsiteX37" fmla="*/ 6322678 w 6568309"/>
              <a:gd name="connsiteY37" fmla="*/ 2141166 h 6858000"/>
              <a:gd name="connsiteX38" fmla="*/ 6321340 w 6568309"/>
              <a:gd name="connsiteY38" fmla="*/ 2154548 h 6858000"/>
              <a:gd name="connsiteX39" fmla="*/ 6316582 w 6568309"/>
              <a:gd name="connsiteY39" fmla="*/ 2158153 h 6858000"/>
              <a:gd name="connsiteX40" fmla="*/ 6311428 w 6568309"/>
              <a:gd name="connsiteY40" fmla="*/ 2178174 h 6858000"/>
              <a:gd name="connsiteX41" fmla="*/ 6310192 w 6568309"/>
              <a:gd name="connsiteY41" fmla="*/ 2202858 h 6858000"/>
              <a:gd name="connsiteX42" fmla="*/ 6309211 w 6568309"/>
              <a:gd name="connsiteY42" fmla="*/ 2320214 h 6858000"/>
              <a:gd name="connsiteX43" fmla="*/ 6300151 w 6568309"/>
              <a:gd name="connsiteY43" fmla="*/ 2417011 h 6858000"/>
              <a:gd name="connsiteX44" fmla="*/ 6295176 w 6568309"/>
              <a:gd name="connsiteY44" fmla="*/ 2454207 h 6858000"/>
              <a:gd name="connsiteX45" fmla="*/ 6293727 w 6568309"/>
              <a:gd name="connsiteY45" fmla="*/ 2487203 h 6858000"/>
              <a:gd name="connsiteX46" fmla="*/ 6285477 w 6568309"/>
              <a:gd name="connsiteY46" fmla="*/ 2512282 h 6858000"/>
              <a:gd name="connsiteX47" fmla="*/ 6286205 w 6568309"/>
              <a:gd name="connsiteY47" fmla="*/ 2514318 h 6858000"/>
              <a:gd name="connsiteX48" fmla="*/ 6304629 w 6568309"/>
              <a:gd name="connsiteY48" fmla="*/ 2574334 h 6858000"/>
              <a:gd name="connsiteX49" fmla="*/ 6303842 w 6568309"/>
              <a:gd name="connsiteY49" fmla="*/ 2579877 h 6858000"/>
              <a:gd name="connsiteX50" fmla="*/ 6303953 w 6568309"/>
              <a:gd name="connsiteY50" fmla="*/ 2608928 h 6858000"/>
              <a:gd name="connsiteX51" fmla="*/ 6303530 w 6568309"/>
              <a:gd name="connsiteY51" fmla="*/ 2613111 h 6858000"/>
              <a:gd name="connsiteX52" fmla="*/ 6297474 w 6568309"/>
              <a:gd name="connsiteY52" fmla="*/ 2621996 h 6858000"/>
              <a:gd name="connsiteX53" fmla="*/ 6299263 w 6568309"/>
              <a:gd name="connsiteY53" fmla="*/ 2634265 h 6858000"/>
              <a:gd name="connsiteX54" fmla="*/ 6293065 w 6568309"/>
              <a:gd name="connsiteY54" fmla="*/ 2647237 h 6858000"/>
              <a:gd name="connsiteX55" fmla="*/ 6297496 w 6568309"/>
              <a:gd name="connsiteY55" fmla="*/ 2650786 h 6858000"/>
              <a:gd name="connsiteX56" fmla="*/ 6301708 w 6568309"/>
              <a:gd name="connsiteY56" fmla="*/ 2661993 h 6858000"/>
              <a:gd name="connsiteX57" fmla="*/ 6295884 w 6568309"/>
              <a:gd name="connsiteY57" fmla="*/ 2670949 h 6858000"/>
              <a:gd name="connsiteX58" fmla="*/ 6291714 w 6568309"/>
              <a:gd name="connsiteY58" fmla="*/ 2690255 h 6858000"/>
              <a:gd name="connsiteX59" fmla="*/ 6292327 w 6568309"/>
              <a:gd name="connsiteY59" fmla="*/ 2695683 h 6858000"/>
              <a:gd name="connsiteX60" fmla="*/ 6284410 w 6568309"/>
              <a:gd name="connsiteY60" fmla="*/ 2713964 h 6858000"/>
              <a:gd name="connsiteX61" fmla="*/ 6280410 w 6568309"/>
              <a:gd name="connsiteY61" fmla="*/ 2730175 h 6858000"/>
              <a:gd name="connsiteX62" fmla="*/ 6288082 w 6568309"/>
              <a:gd name="connsiteY62" fmla="*/ 2763497 h 6858000"/>
              <a:gd name="connsiteX63" fmla="*/ 6260924 w 6568309"/>
              <a:gd name="connsiteY63" fmla="*/ 3051539 h 6858000"/>
              <a:gd name="connsiteX64" fmla="*/ 6210151 w 6568309"/>
              <a:gd name="connsiteY64" fmla="*/ 3335396 h 6858000"/>
              <a:gd name="connsiteX65" fmla="*/ 6212034 w 6568309"/>
              <a:gd name="connsiteY65" fmla="*/ 3456509 h 6858000"/>
              <a:gd name="connsiteX66" fmla="*/ 6197490 w 6568309"/>
              <a:gd name="connsiteY66" fmla="*/ 3531827 h 6858000"/>
              <a:gd name="connsiteX67" fmla="*/ 6208018 w 6568309"/>
              <a:gd name="connsiteY67" fmla="*/ 3570877 h 6858000"/>
              <a:gd name="connsiteX68" fmla="*/ 6205920 w 6568309"/>
              <a:gd name="connsiteY68" fmla="*/ 3583849 h 6858000"/>
              <a:gd name="connsiteX69" fmla="*/ 6199616 w 6568309"/>
              <a:gd name="connsiteY69" fmla="*/ 3592763 h 6858000"/>
              <a:gd name="connsiteX70" fmla="*/ 6181288 w 6568309"/>
              <a:gd name="connsiteY70" fmla="*/ 3653485 h 6858000"/>
              <a:gd name="connsiteX71" fmla="*/ 6175963 w 6568309"/>
              <a:gd name="connsiteY71" fmla="*/ 3670528 h 6858000"/>
              <a:gd name="connsiteX72" fmla="*/ 6176722 w 6568309"/>
              <a:gd name="connsiteY72" fmla="*/ 3685990 h 6858000"/>
              <a:gd name="connsiteX73" fmla="*/ 6181549 w 6568309"/>
              <a:gd name="connsiteY73" fmla="*/ 3690283 h 6858000"/>
              <a:gd name="connsiteX74" fmla="*/ 6179476 w 6568309"/>
              <a:gd name="connsiteY74" fmla="*/ 3699787 h 6858000"/>
              <a:gd name="connsiteX75" fmla="*/ 6180040 w 6568309"/>
              <a:gd name="connsiteY75" fmla="*/ 3702486 h 6858000"/>
              <a:gd name="connsiteX76" fmla="*/ 6182155 w 6568309"/>
              <a:gd name="connsiteY76" fmla="*/ 3717784 h 6858000"/>
              <a:gd name="connsiteX77" fmla="*/ 6158980 w 6568309"/>
              <a:gd name="connsiteY77" fmla="*/ 3746229 h 6858000"/>
              <a:gd name="connsiteX78" fmla="*/ 6096049 w 6568309"/>
              <a:gd name="connsiteY78" fmla="*/ 3924910 h 6858000"/>
              <a:gd name="connsiteX79" fmla="*/ 6069712 w 6568309"/>
              <a:gd name="connsiteY79" fmla="*/ 3989353 h 6858000"/>
              <a:gd name="connsiteX80" fmla="*/ 6067330 w 6568309"/>
              <a:gd name="connsiteY80" fmla="*/ 4033899 h 6858000"/>
              <a:gd name="connsiteX81" fmla="*/ 6061081 w 6568309"/>
              <a:gd name="connsiteY81" fmla="*/ 4142250 h 6858000"/>
              <a:gd name="connsiteX82" fmla="*/ 6042858 w 6568309"/>
              <a:gd name="connsiteY82" fmla="*/ 4329442 h 6858000"/>
              <a:gd name="connsiteX83" fmla="*/ 6034182 w 6568309"/>
              <a:gd name="connsiteY83" fmla="*/ 4456184 h 6858000"/>
              <a:gd name="connsiteX84" fmla="*/ 6029178 w 6568309"/>
              <a:gd name="connsiteY84" fmla="*/ 4468478 h 6858000"/>
              <a:gd name="connsiteX85" fmla="*/ 6029974 w 6568309"/>
              <a:gd name="connsiteY85" fmla="*/ 4469862 h 6858000"/>
              <a:gd name="connsiteX86" fmla="*/ 6028340 w 6568309"/>
              <a:gd name="connsiteY86" fmla="*/ 4483797 h 6858000"/>
              <a:gd name="connsiteX87" fmla="*/ 6025168 w 6568309"/>
              <a:gd name="connsiteY87" fmla="*/ 4487091 h 6858000"/>
              <a:gd name="connsiteX88" fmla="*/ 6023164 w 6568309"/>
              <a:gd name="connsiteY88" fmla="*/ 4496728 h 6858000"/>
              <a:gd name="connsiteX89" fmla="*/ 6016839 w 6568309"/>
              <a:gd name="connsiteY89" fmla="*/ 4515918 h 6858000"/>
              <a:gd name="connsiteX90" fmla="*/ 6017886 w 6568309"/>
              <a:gd name="connsiteY90" fmla="*/ 4519316 h 6858000"/>
              <a:gd name="connsiteX91" fmla="*/ 6011819 w 6568309"/>
              <a:gd name="connsiteY91" fmla="*/ 4547957 h 6858000"/>
              <a:gd name="connsiteX92" fmla="*/ 6012791 w 6568309"/>
              <a:gd name="connsiteY92" fmla="*/ 4548262 h 6858000"/>
              <a:gd name="connsiteX93" fmla="*/ 6015703 w 6568309"/>
              <a:gd name="connsiteY93" fmla="*/ 4555939 h 6858000"/>
              <a:gd name="connsiteX94" fmla="*/ 6018854 w 6568309"/>
              <a:gd name="connsiteY94" fmla="*/ 4570815 h 6858000"/>
              <a:gd name="connsiteX95" fmla="*/ 6033000 w 6568309"/>
              <a:gd name="connsiteY95" fmla="*/ 4633846 h 6858000"/>
              <a:gd name="connsiteX96" fmla="*/ 6032325 w 6568309"/>
              <a:gd name="connsiteY96" fmla="*/ 4639816 h 6858000"/>
              <a:gd name="connsiteX97" fmla="*/ 6032549 w 6568309"/>
              <a:gd name="connsiteY97" fmla="*/ 4639923 h 6858000"/>
              <a:gd name="connsiteX98" fmla="*/ 6032309 w 6568309"/>
              <a:gd name="connsiteY98" fmla="*/ 4646192 h 6858000"/>
              <a:gd name="connsiteX99" fmla="*/ 6031095 w 6568309"/>
              <a:gd name="connsiteY99" fmla="*/ 4650706 h 6858000"/>
              <a:gd name="connsiteX100" fmla="*/ 6029786 w 6568309"/>
              <a:gd name="connsiteY100" fmla="*/ 4662290 h 6858000"/>
              <a:gd name="connsiteX101" fmla="*/ 6030911 w 6568309"/>
              <a:gd name="connsiteY101" fmla="*/ 4666180 h 6858000"/>
              <a:gd name="connsiteX102" fmla="*/ 6033630 w 6568309"/>
              <a:gd name="connsiteY102" fmla="*/ 4667585 h 6858000"/>
              <a:gd name="connsiteX103" fmla="*/ 6033189 w 6568309"/>
              <a:gd name="connsiteY103" fmla="*/ 4668660 h 6858000"/>
              <a:gd name="connsiteX104" fmla="*/ 6038764 w 6568309"/>
              <a:gd name="connsiteY104" fmla="*/ 4689807 h 6858000"/>
              <a:gd name="connsiteX105" fmla="*/ 6042217 w 6568309"/>
              <a:gd name="connsiteY105" fmla="*/ 4737890 h 6858000"/>
              <a:gd name="connsiteX106" fmla="*/ 6040543 w 6568309"/>
              <a:gd name="connsiteY106" fmla="*/ 4765657 h 6858000"/>
              <a:gd name="connsiteX107" fmla="*/ 6039956 w 6568309"/>
              <a:gd name="connsiteY107" fmla="*/ 4841463 h 6858000"/>
              <a:gd name="connsiteX108" fmla="*/ 6057123 w 6568309"/>
              <a:gd name="connsiteY108" fmla="*/ 4969863 h 6858000"/>
              <a:gd name="connsiteX109" fmla="*/ 6055039 w 6568309"/>
              <a:gd name="connsiteY109" fmla="*/ 4974028 h 6858000"/>
              <a:gd name="connsiteX110" fmla="*/ 6053462 w 6568309"/>
              <a:gd name="connsiteY110" fmla="*/ 4980318 h 6858000"/>
              <a:gd name="connsiteX111" fmla="*/ 6053643 w 6568309"/>
              <a:gd name="connsiteY111" fmla="*/ 4980501 h 6858000"/>
              <a:gd name="connsiteX112" fmla="*/ 6051733 w 6568309"/>
              <a:gd name="connsiteY112" fmla="*/ 4986338 h 6858000"/>
              <a:gd name="connsiteX113" fmla="*/ 6049602 w 6568309"/>
              <a:gd name="connsiteY113" fmla="*/ 4991296 h 6858000"/>
              <a:gd name="connsiteX114" fmla="*/ 6075165 w 6568309"/>
              <a:gd name="connsiteY114" fmla="*/ 5076895 h 6858000"/>
              <a:gd name="connsiteX115" fmla="*/ 6073751 w 6568309"/>
              <a:gd name="connsiteY115" fmla="*/ 5081568 h 6858000"/>
              <a:gd name="connsiteX116" fmla="*/ 6073150 w 6568309"/>
              <a:gd name="connsiteY116" fmla="*/ 5088173 h 6858000"/>
              <a:gd name="connsiteX117" fmla="*/ 6073355 w 6568309"/>
              <a:gd name="connsiteY117" fmla="*/ 5088300 h 6858000"/>
              <a:gd name="connsiteX118" fmla="*/ 6072362 w 6568309"/>
              <a:gd name="connsiteY118" fmla="*/ 5094558 h 6858000"/>
              <a:gd name="connsiteX119" fmla="*/ 6064726 w 6568309"/>
              <a:gd name="connsiteY119" fmla="*/ 5125620 h 6858000"/>
              <a:gd name="connsiteX120" fmla="*/ 6065415 w 6568309"/>
              <a:gd name="connsiteY120" fmla="*/ 5268004 h 6858000"/>
              <a:gd name="connsiteX121" fmla="*/ 6066081 w 6568309"/>
              <a:gd name="connsiteY121" fmla="*/ 5269530 h 6858000"/>
              <a:gd name="connsiteX122" fmla="*/ 6043407 w 6568309"/>
              <a:gd name="connsiteY122" fmla="*/ 5390941 h 6858000"/>
              <a:gd name="connsiteX123" fmla="*/ 6025377 w 6568309"/>
              <a:gd name="connsiteY123" fmla="*/ 5539927 h 6858000"/>
              <a:gd name="connsiteX124" fmla="*/ 6010052 w 6568309"/>
              <a:gd name="connsiteY124" fmla="*/ 5791594 h 6858000"/>
              <a:gd name="connsiteX125" fmla="*/ 5994220 w 6568309"/>
              <a:gd name="connsiteY125" fmla="*/ 5855206 h 6858000"/>
              <a:gd name="connsiteX126" fmla="*/ 5982580 w 6568309"/>
              <a:gd name="connsiteY126" fmla="*/ 5873582 h 6858000"/>
              <a:gd name="connsiteX127" fmla="*/ 5983608 w 6568309"/>
              <a:gd name="connsiteY127" fmla="*/ 5876037 h 6858000"/>
              <a:gd name="connsiteX128" fmla="*/ 5983535 w 6568309"/>
              <a:gd name="connsiteY128" fmla="*/ 5886534 h 6858000"/>
              <a:gd name="connsiteX129" fmla="*/ 5988737 w 6568309"/>
              <a:gd name="connsiteY129" fmla="*/ 5888644 h 6858000"/>
              <a:gd name="connsiteX130" fmla="*/ 5992371 w 6568309"/>
              <a:gd name="connsiteY130" fmla="*/ 5903832 h 6858000"/>
              <a:gd name="connsiteX131" fmla="*/ 5990780 w 6568309"/>
              <a:gd name="connsiteY131" fmla="*/ 5923391 h 6858000"/>
              <a:gd name="connsiteX132" fmla="*/ 5993870 w 6568309"/>
              <a:gd name="connsiteY132" fmla="*/ 6013205 h 6858000"/>
              <a:gd name="connsiteX133" fmla="*/ 5997673 w 6568309"/>
              <a:gd name="connsiteY133" fmla="*/ 6074018 h 6858000"/>
              <a:gd name="connsiteX134" fmla="*/ 6014840 w 6568309"/>
              <a:gd name="connsiteY134" fmla="*/ 6130837 h 6858000"/>
              <a:gd name="connsiteX135" fmla="*/ 6010704 w 6568309"/>
              <a:gd name="connsiteY135" fmla="*/ 6152982 h 6858000"/>
              <a:gd name="connsiteX136" fmla="*/ 6038294 w 6568309"/>
              <a:gd name="connsiteY136" fmla="*/ 6221100 h 6858000"/>
              <a:gd name="connsiteX137" fmla="*/ 6052331 w 6568309"/>
              <a:gd name="connsiteY137" fmla="*/ 6287550 h 6858000"/>
              <a:gd name="connsiteX138" fmla="*/ 6074143 w 6568309"/>
              <a:gd name="connsiteY138" fmla="*/ 6401595 h 6858000"/>
              <a:gd name="connsiteX139" fmla="*/ 6060199 w 6568309"/>
              <a:gd name="connsiteY139" fmla="*/ 6487110 h 6858000"/>
              <a:gd name="connsiteX140" fmla="*/ 6081156 w 6568309"/>
              <a:gd name="connsiteY140" fmla="*/ 6588589 h 6858000"/>
              <a:gd name="connsiteX141" fmla="*/ 6114944 w 6568309"/>
              <a:gd name="connsiteY141" fmla="*/ 6769963 h 6858000"/>
              <a:gd name="connsiteX142" fmla="*/ 6128950 w 6568309"/>
              <a:gd name="connsiteY142" fmla="*/ 6835814 h 6858000"/>
              <a:gd name="connsiteX143" fmla="*/ 6132536 w 6568309"/>
              <a:gd name="connsiteY143" fmla="*/ 6858000 h 6858000"/>
              <a:gd name="connsiteX144" fmla="*/ 4789511 w 6568309"/>
              <a:gd name="connsiteY144" fmla="*/ 6858000 h 6858000"/>
              <a:gd name="connsiteX145" fmla="*/ 1866294 w 6568309"/>
              <a:gd name="connsiteY145" fmla="*/ 6858000 h 6858000"/>
              <a:gd name="connsiteX146" fmla="*/ 1705866 w 6568309"/>
              <a:gd name="connsiteY146" fmla="*/ 6858000 h 6858000"/>
              <a:gd name="connsiteX147" fmla="*/ 1343025 w 6568309"/>
              <a:gd name="connsiteY147" fmla="*/ 6858000 h 6858000"/>
              <a:gd name="connsiteX148" fmla="*/ 523269 w 6568309"/>
              <a:gd name="connsiteY148" fmla="*/ 6858000 h 6858000"/>
              <a:gd name="connsiteX149" fmla="*/ 362841 w 6568309"/>
              <a:gd name="connsiteY149" fmla="*/ 6858000 h 6858000"/>
              <a:gd name="connsiteX150" fmla="*/ 0 w 6568309"/>
              <a:gd name="connsiteY15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6568309" h="6858000">
                <a:moveTo>
                  <a:pt x="0" y="0"/>
                </a:moveTo>
                <a:lnTo>
                  <a:pt x="362841" y="0"/>
                </a:lnTo>
                <a:lnTo>
                  <a:pt x="523269" y="0"/>
                </a:lnTo>
                <a:lnTo>
                  <a:pt x="1343025" y="0"/>
                </a:lnTo>
                <a:lnTo>
                  <a:pt x="1705866" y="0"/>
                </a:lnTo>
                <a:lnTo>
                  <a:pt x="1866294" y="0"/>
                </a:lnTo>
                <a:lnTo>
                  <a:pt x="5225154" y="0"/>
                </a:lnTo>
                <a:lnTo>
                  <a:pt x="6568179" y="0"/>
                </a:lnTo>
                <a:lnTo>
                  <a:pt x="6568309" y="1"/>
                </a:lnTo>
                <a:lnTo>
                  <a:pt x="6562951" y="30700"/>
                </a:lnTo>
                <a:cubicBezTo>
                  <a:pt x="6559126" y="84364"/>
                  <a:pt x="6548218" y="241149"/>
                  <a:pt x="6547446" y="310025"/>
                </a:cubicBezTo>
                <a:cubicBezTo>
                  <a:pt x="6550151" y="367544"/>
                  <a:pt x="6557712" y="408251"/>
                  <a:pt x="6558316" y="443960"/>
                </a:cubicBezTo>
                <a:cubicBezTo>
                  <a:pt x="6555224" y="499397"/>
                  <a:pt x="6534767" y="604434"/>
                  <a:pt x="6528896" y="642659"/>
                </a:cubicBezTo>
                <a:cubicBezTo>
                  <a:pt x="6535204" y="657287"/>
                  <a:pt x="6515365" y="658191"/>
                  <a:pt x="6523095" y="673307"/>
                </a:cubicBezTo>
                <a:cubicBezTo>
                  <a:pt x="6523388" y="693769"/>
                  <a:pt x="6506868" y="797295"/>
                  <a:pt x="6496169" y="839641"/>
                </a:cubicBezTo>
                <a:cubicBezTo>
                  <a:pt x="6484119" y="887148"/>
                  <a:pt x="6457817" y="937731"/>
                  <a:pt x="6450789" y="958357"/>
                </a:cubicBezTo>
                <a:cubicBezTo>
                  <a:pt x="6443760" y="978983"/>
                  <a:pt x="6459217" y="936930"/>
                  <a:pt x="6453996" y="963398"/>
                </a:cubicBezTo>
                <a:cubicBezTo>
                  <a:pt x="6448777" y="989867"/>
                  <a:pt x="6425575" y="1087010"/>
                  <a:pt x="6419467" y="1117169"/>
                </a:cubicBezTo>
                <a:cubicBezTo>
                  <a:pt x="6431540" y="1118586"/>
                  <a:pt x="6409651" y="1135372"/>
                  <a:pt x="6417348" y="1144352"/>
                </a:cubicBezTo>
                <a:cubicBezTo>
                  <a:pt x="6424109" y="1150681"/>
                  <a:pt x="6419047" y="1157251"/>
                  <a:pt x="6418473" y="1164484"/>
                </a:cubicBezTo>
                <a:cubicBezTo>
                  <a:pt x="6423767" y="1173524"/>
                  <a:pt x="6413947" y="1205209"/>
                  <a:pt x="6406979" y="1213829"/>
                </a:cubicBezTo>
                <a:cubicBezTo>
                  <a:pt x="6382818" y="1235037"/>
                  <a:pt x="6400452" y="1277327"/>
                  <a:pt x="6381928" y="1294823"/>
                </a:cubicBezTo>
                <a:cubicBezTo>
                  <a:pt x="6379195" y="1300845"/>
                  <a:pt x="6378069" y="1306615"/>
                  <a:pt x="6377948" y="1312193"/>
                </a:cubicBezTo>
                <a:lnTo>
                  <a:pt x="6379894" y="1327626"/>
                </a:lnTo>
                <a:lnTo>
                  <a:pt x="6385024" y="1331644"/>
                </a:lnTo>
                <a:lnTo>
                  <a:pt x="6383696" y="1341276"/>
                </a:lnTo>
                <a:cubicBezTo>
                  <a:pt x="6383952" y="1342166"/>
                  <a:pt x="6384208" y="1343055"/>
                  <a:pt x="6384464" y="1343945"/>
                </a:cubicBezTo>
                <a:cubicBezTo>
                  <a:pt x="6385957" y="1349040"/>
                  <a:pt x="6387253" y="1354080"/>
                  <a:pt x="6387748" y="1359134"/>
                </a:cubicBezTo>
                <a:cubicBezTo>
                  <a:pt x="6384363" y="1373109"/>
                  <a:pt x="6372802" y="1397612"/>
                  <a:pt x="6364157" y="1427803"/>
                </a:cubicBezTo>
                <a:cubicBezTo>
                  <a:pt x="6348141" y="1460349"/>
                  <a:pt x="6348362" y="1505076"/>
                  <a:pt x="6335874" y="1540278"/>
                </a:cubicBezTo>
                <a:lnTo>
                  <a:pt x="6331892" y="1547262"/>
                </a:lnTo>
                <a:lnTo>
                  <a:pt x="6332744" y="1577056"/>
                </a:lnTo>
                <a:cubicBezTo>
                  <a:pt x="6335859" y="1582205"/>
                  <a:pt x="6336674" y="1589568"/>
                  <a:pt x="6333604" y="1595898"/>
                </a:cubicBezTo>
                <a:lnTo>
                  <a:pt x="6324749" y="1703726"/>
                </a:lnTo>
                <a:cubicBezTo>
                  <a:pt x="6324080" y="1739332"/>
                  <a:pt x="6318019" y="1754453"/>
                  <a:pt x="6329594" y="1809535"/>
                </a:cubicBezTo>
                <a:cubicBezTo>
                  <a:pt x="6344930" y="1868036"/>
                  <a:pt x="6323725" y="1952670"/>
                  <a:pt x="6329062" y="2018310"/>
                </a:cubicBezTo>
                <a:cubicBezTo>
                  <a:pt x="6308075" y="2053162"/>
                  <a:pt x="6326925" y="2034561"/>
                  <a:pt x="6321735" y="2071355"/>
                </a:cubicBezTo>
                <a:lnTo>
                  <a:pt x="6322678" y="2141166"/>
                </a:lnTo>
                <a:lnTo>
                  <a:pt x="6321340" y="2154548"/>
                </a:lnTo>
                <a:lnTo>
                  <a:pt x="6316582" y="2158153"/>
                </a:lnTo>
                <a:lnTo>
                  <a:pt x="6311428" y="2178174"/>
                </a:lnTo>
                <a:cubicBezTo>
                  <a:pt x="6310177" y="2185696"/>
                  <a:pt x="6309622" y="2193828"/>
                  <a:pt x="6310192" y="2202858"/>
                </a:cubicBezTo>
                <a:cubicBezTo>
                  <a:pt x="6319667" y="2232772"/>
                  <a:pt x="6296459" y="2283357"/>
                  <a:pt x="6309211" y="2320214"/>
                </a:cubicBezTo>
                <a:cubicBezTo>
                  <a:pt x="6307537" y="2355906"/>
                  <a:pt x="6302490" y="2394678"/>
                  <a:pt x="6300151" y="2417011"/>
                </a:cubicBezTo>
                <a:cubicBezTo>
                  <a:pt x="6292303" y="2426377"/>
                  <a:pt x="6304439" y="2456509"/>
                  <a:pt x="6295176" y="2454207"/>
                </a:cubicBezTo>
                <a:cubicBezTo>
                  <a:pt x="6299335" y="2464947"/>
                  <a:pt x="6297305" y="2476105"/>
                  <a:pt x="6293727" y="2487203"/>
                </a:cubicBezTo>
                <a:lnTo>
                  <a:pt x="6285477" y="2512282"/>
                </a:lnTo>
                <a:cubicBezTo>
                  <a:pt x="6285720" y="2512961"/>
                  <a:pt x="6285962" y="2513640"/>
                  <a:pt x="6286205" y="2514318"/>
                </a:cubicBezTo>
                <a:cubicBezTo>
                  <a:pt x="6292347" y="2534324"/>
                  <a:pt x="6298487" y="2554328"/>
                  <a:pt x="6304629" y="2574334"/>
                </a:cubicBezTo>
                <a:lnTo>
                  <a:pt x="6303842" y="2579877"/>
                </a:lnTo>
                <a:cubicBezTo>
                  <a:pt x="6303729" y="2585644"/>
                  <a:pt x="6304006" y="2603388"/>
                  <a:pt x="6303953" y="2608928"/>
                </a:cubicBezTo>
                <a:lnTo>
                  <a:pt x="6303530" y="2613111"/>
                </a:lnTo>
                <a:lnTo>
                  <a:pt x="6297474" y="2621996"/>
                </a:lnTo>
                <a:lnTo>
                  <a:pt x="6299263" y="2634265"/>
                </a:lnTo>
                <a:lnTo>
                  <a:pt x="6293065" y="2647237"/>
                </a:lnTo>
                <a:cubicBezTo>
                  <a:pt x="6294685" y="2648158"/>
                  <a:pt x="6296180" y="2649356"/>
                  <a:pt x="6297496" y="2650786"/>
                </a:cubicBezTo>
                <a:lnTo>
                  <a:pt x="6301708" y="2661993"/>
                </a:lnTo>
                <a:lnTo>
                  <a:pt x="6295884" y="2670949"/>
                </a:lnTo>
                <a:cubicBezTo>
                  <a:pt x="6304913" y="2672007"/>
                  <a:pt x="6294429" y="2681695"/>
                  <a:pt x="6291714" y="2690255"/>
                </a:cubicBezTo>
                <a:lnTo>
                  <a:pt x="6292327" y="2695683"/>
                </a:lnTo>
                <a:lnTo>
                  <a:pt x="6284410" y="2713964"/>
                </a:lnTo>
                <a:lnTo>
                  <a:pt x="6280410" y="2730175"/>
                </a:lnTo>
                <a:lnTo>
                  <a:pt x="6288082" y="2763497"/>
                </a:lnTo>
                <a:lnTo>
                  <a:pt x="6260924" y="3051539"/>
                </a:lnTo>
                <a:cubicBezTo>
                  <a:pt x="6251455" y="3165645"/>
                  <a:pt x="6222174" y="3216611"/>
                  <a:pt x="6210151" y="3335396"/>
                </a:cubicBezTo>
                <a:lnTo>
                  <a:pt x="6212034" y="3456509"/>
                </a:lnTo>
                <a:lnTo>
                  <a:pt x="6197490" y="3531827"/>
                </a:lnTo>
                <a:lnTo>
                  <a:pt x="6208018" y="3570877"/>
                </a:lnTo>
                <a:lnTo>
                  <a:pt x="6205920" y="3583849"/>
                </a:lnTo>
                <a:lnTo>
                  <a:pt x="6199616" y="3592763"/>
                </a:lnTo>
                <a:cubicBezTo>
                  <a:pt x="6191839" y="3613948"/>
                  <a:pt x="6196204" y="3641245"/>
                  <a:pt x="6181288" y="3653485"/>
                </a:cubicBezTo>
                <a:cubicBezTo>
                  <a:pt x="6178087" y="3659316"/>
                  <a:pt x="6176516" y="3664985"/>
                  <a:pt x="6175963" y="3670528"/>
                </a:cubicBezTo>
                <a:lnTo>
                  <a:pt x="6176722" y="3685990"/>
                </a:lnTo>
                <a:lnTo>
                  <a:pt x="6181549" y="3690283"/>
                </a:lnTo>
                <a:lnTo>
                  <a:pt x="6179476" y="3699787"/>
                </a:lnTo>
                <a:cubicBezTo>
                  <a:pt x="6179664" y="3700686"/>
                  <a:pt x="6179852" y="3701586"/>
                  <a:pt x="6180040" y="3702486"/>
                </a:cubicBezTo>
                <a:cubicBezTo>
                  <a:pt x="6181140" y="3707637"/>
                  <a:pt x="6182047" y="3712728"/>
                  <a:pt x="6182155" y="3717784"/>
                </a:cubicBezTo>
                <a:cubicBezTo>
                  <a:pt x="6156678" y="3711701"/>
                  <a:pt x="6178864" y="3759789"/>
                  <a:pt x="6158980" y="3746229"/>
                </a:cubicBezTo>
                <a:cubicBezTo>
                  <a:pt x="6144630" y="3780750"/>
                  <a:pt x="6117520" y="3867558"/>
                  <a:pt x="6096049" y="3924910"/>
                </a:cubicBezTo>
                <a:lnTo>
                  <a:pt x="6069712" y="3989353"/>
                </a:lnTo>
                <a:lnTo>
                  <a:pt x="6067330" y="4033899"/>
                </a:lnTo>
                <a:cubicBezTo>
                  <a:pt x="6065506" y="4070470"/>
                  <a:pt x="6063599" y="4110146"/>
                  <a:pt x="6061081" y="4142250"/>
                </a:cubicBezTo>
                <a:cubicBezTo>
                  <a:pt x="6055260" y="4200007"/>
                  <a:pt x="6045907" y="4278998"/>
                  <a:pt x="6042858" y="4329442"/>
                </a:cubicBezTo>
                <a:cubicBezTo>
                  <a:pt x="6038376" y="4381764"/>
                  <a:pt x="6036461" y="4433012"/>
                  <a:pt x="6034182" y="4456184"/>
                </a:cubicBezTo>
                <a:lnTo>
                  <a:pt x="6029178" y="4468478"/>
                </a:lnTo>
                <a:lnTo>
                  <a:pt x="6029974" y="4469862"/>
                </a:lnTo>
                <a:cubicBezTo>
                  <a:pt x="6031287" y="4476321"/>
                  <a:pt x="6030316" y="4480555"/>
                  <a:pt x="6028340" y="4483797"/>
                </a:cubicBezTo>
                <a:lnTo>
                  <a:pt x="6025168" y="4487091"/>
                </a:lnTo>
                <a:lnTo>
                  <a:pt x="6023164" y="4496728"/>
                </a:lnTo>
                <a:lnTo>
                  <a:pt x="6016839" y="4515918"/>
                </a:lnTo>
                <a:cubicBezTo>
                  <a:pt x="6017189" y="4517049"/>
                  <a:pt x="6017537" y="4518182"/>
                  <a:pt x="6017886" y="4519316"/>
                </a:cubicBezTo>
                <a:lnTo>
                  <a:pt x="6011819" y="4547957"/>
                </a:lnTo>
                <a:lnTo>
                  <a:pt x="6012791" y="4548262"/>
                </a:lnTo>
                <a:cubicBezTo>
                  <a:pt x="6014837" y="4549595"/>
                  <a:pt x="6016087" y="4551811"/>
                  <a:pt x="6015703" y="4555939"/>
                </a:cubicBezTo>
                <a:cubicBezTo>
                  <a:pt x="6031790" y="4548276"/>
                  <a:pt x="6021405" y="4557977"/>
                  <a:pt x="6018854" y="4570815"/>
                </a:cubicBezTo>
                <a:cubicBezTo>
                  <a:pt x="6021736" y="4583801"/>
                  <a:pt x="6030754" y="4622347"/>
                  <a:pt x="6033000" y="4633846"/>
                </a:cubicBezTo>
                <a:lnTo>
                  <a:pt x="6032325" y="4639816"/>
                </a:lnTo>
                <a:lnTo>
                  <a:pt x="6032549" y="4639923"/>
                </a:lnTo>
                <a:cubicBezTo>
                  <a:pt x="6032911" y="4641190"/>
                  <a:pt x="6032878" y="4643141"/>
                  <a:pt x="6032309" y="4646192"/>
                </a:cubicBezTo>
                <a:lnTo>
                  <a:pt x="6031095" y="4650706"/>
                </a:lnTo>
                <a:lnTo>
                  <a:pt x="6029786" y="4662290"/>
                </a:lnTo>
                <a:cubicBezTo>
                  <a:pt x="6030161" y="4663587"/>
                  <a:pt x="6030536" y="4664883"/>
                  <a:pt x="6030911" y="4666180"/>
                </a:cubicBezTo>
                <a:lnTo>
                  <a:pt x="6033630" y="4667585"/>
                </a:lnTo>
                <a:lnTo>
                  <a:pt x="6033189" y="4668660"/>
                </a:lnTo>
                <a:cubicBezTo>
                  <a:pt x="6027286" y="4676831"/>
                  <a:pt x="6019767" y="4679345"/>
                  <a:pt x="6038764" y="4689807"/>
                </a:cubicBezTo>
                <a:cubicBezTo>
                  <a:pt x="6028616" y="4708535"/>
                  <a:pt x="6040474" y="4712235"/>
                  <a:pt x="6042217" y="4737890"/>
                </a:cubicBezTo>
                <a:cubicBezTo>
                  <a:pt x="6033362" y="4748600"/>
                  <a:pt x="6035273" y="4757223"/>
                  <a:pt x="6040543" y="4765657"/>
                </a:cubicBezTo>
                <a:cubicBezTo>
                  <a:pt x="6034416" y="4790618"/>
                  <a:pt x="6040696" y="4813399"/>
                  <a:pt x="6039956" y="4841463"/>
                </a:cubicBezTo>
                <a:lnTo>
                  <a:pt x="6057123" y="4969863"/>
                </a:lnTo>
                <a:lnTo>
                  <a:pt x="6055039" y="4974028"/>
                </a:lnTo>
                <a:cubicBezTo>
                  <a:pt x="6053860" y="4976933"/>
                  <a:pt x="6053409" y="4978909"/>
                  <a:pt x="6053462" y="4980318"/>
                </a:cubicBezTo>
                <a:lnTo>
                  <a:pt x="6053643" y="4980501"/>
                </a:lnTo>
                <a:lnTo>
                  <a:pt x="6051733" y="4986338"/>
                </a:lnTo>
                <a:lnTo>
                  <a:pt x="6049602" y="4991296"/>
                </a:lnTo>
                <a:cubicBezTo>
                  <a:pt x="6058123" y="5019829"/>
                  <a:pt x="6066643" y="5048361"/>
                  <a:pt x="6075165" y="5076895"/>
                </a:cubicBezTo>
                <a:lnTo>
                  <a:pt x="6073751" y="5081568"/>
                </a:lnTo>
                <a:cubicBezTo>
                  <a:pt x="6073034" y="5084748"/>
                  <a:pt x="6072888" y="5086810"/>
                  <a:pt x="6073150" y="5088173"/>
                </a:cubicBezTo>
                <a:lnTo>
                  <a:pt x="6073355" y="5088300"/>
                </a:lnTo>
                <a:lnTo>
                  <a:pt x="6072362" y="5094558"/>
                </a:lnTo>
                <a:cubicBezTo>
                  <a:pt x="6070184" y="5105196"/>
                  <a:pt x="6067588" y="5115626"/>
                  <a:pt x="6064726" y="5125620"/>
                </a:cubicBezTo>
                <a:cubicBezTo>
                  <a:pt x="6063568" y="5154527"/>
                  <a:pt x="6065189" y="5244020"/>
                  <a:pt x="6065415" y="5268004"/>
                </a:cubicBezTo>
                <a:cubicBezTo>
                  <a:pt x="6065637" y="5268513"/>
                  <a:pt x="6065860" y="5269021"/>
                  <a:pt x="6066081" y="5269530"/>
                </a:cubicBezTo>
                <a:lnTo>
                  <a:pt x="6043407" y="5390941"/>
                </a:lnTo>
                <a:cubicBezTo>
                  <a:pt x="6032545" y="5438194"/>
                  <a:pt x="6020942" y="5465286"/>
                  <a:pt x="6025377" y="5539927"/>
                </a:cubicBezTo>
                <a:cubicBezTo>
                  <a:pt x="6019787" y="5610775"/>
                  <a:pt x="6013913" y="5740573"/>
                  <a:pt x="6010052" y="5791594"/>
                </a:cubicBezTo>
                <a:cubicBezTo>
                  <a:pt x="5989401" y="5787060"/>
                  <a:pt x="6018524" y="5849672"/>
                  <a:pt x="5994220" y="5855206"/>
                </a:cubicBezTo>
                <a:cubicBezTo>
                  <a:pt x="5995282" y="5860240"/>
                  <a:pt x="5980598" y="5868910"/>
                  <a:pt x="5982580" y="5873582"/>
                </a:cubicBezTo>
                <a:cubicBezTo>
                  <a:pt x="5982922" y="5874401"/>
                  <a:pt x="5983265" y="5875218"/>
                  <a:pt x="5983608" y="5876037"/>
                </a:cubicBezTo>
                <a:lnTo>
                  <a:pt x="5983535" y="5886534"/>
                </a:lnTo>
                <a:lnTo>
                  <a:pt x="5988737" y="5888644"/>
                </a:lnTo>
                <a:cubicBezTo>
                  <a:pt x="5989948" y="5893707"/>
                  <a:pt x="5991159" y="5898769"/>
                  <a:pt x="5992371" y="5903832"/>
                </a:cubicBezTo>
                <a:cubicBezTo>
                  <a:pt x="5992924" y="5909651"/>
                  <a:pt x="5992578" y="5916068"/>
                  <a:pt x="5990780" y="5923391"/>
                </a:cubicBezTo>
                <a:cubicBezTo>
                  <a:pt x="5975822" y="5948880"/>
                  <a:pt x="6013580" y="5981626"/>
                  <a:pt x="5993870" y="6013205"/>
                </a:cubicBezTo>
                <a:cubicBezTo>
                  <a:pt x="5988486" y="6024901"/>
                  <a:pt x="5991718" y="6066777"/>
                  <a:pt x="5997673" y="6074018"/>
                </a:cubicBezTo>
                <a:cubicBezTo>
                  <a:pt x="5998007" y="6081731"/>
                  <a:pt x="6007861" y="6126985"/>
                  <a:pt x="6014840" y="6130837"/>
                </a:cubicBezTo>
                <a:cubicBezTo>
                  <a:pt x="6022998" y="6137057"/>
                  <a:pt x="5999420" y="6156330"/>
                  <a:pt x="6010704" y="6152982"/>
                </a:cubicBezTo>
                <a:cubicBezTo>
                  <a:pt x="6008682" y="6186619"/>
                  <a:pt x="6039938" y="6191636"/>
                  <a:pt x="6038294" y="6221100"/>
                </a:cubicBezTo>
                <a:cubicBezTo>
                  <a:pt x="6039643" y="6222126"/>
                  <a:pt x="6046356" y="6257468"/>
                  <a:pt x="6052331" y="6287550"/>
                </a:cubicBezTo>
                <a:cubicBezTo>
                  <a:pt x="6058307" y="6317632"/>
                  <a:pt x="6082079" y="6391312"/>
                  <a:pt x="6074143" y="6401595"/>
                </a:cubicBezTo>
                <a:cubicBezTo>
                  <a:pt x="6074931" y="6423902"/>
                  <a:pt x="6059614" y="6432919"/>
                  <a:pt x="6060199" y="6487110"/>
                </a:cubicBezTo>
                <a:cubicBezTo>
                  <a:pt x="6075583" y="6574474"/>
                  <a:pt x="6076150" y="6553611"/>
                  <a:pt x="6081156" y="6588589"/>
                </a:cubicBezTo>
                <a:cubicBezTo>
                  <a:pt x="6102088" y="6637976"/>
                  <a:pt x="6067660" y="6687723"/>
                  <a:pt x="6114944" y="6769963"/>
                </a:cubicBezTo>
                <a:cubicBezTo>
                  <a:pt x="6130462" y="6819284"/>
                  <a:pt x="6119243" y="6817955"/>
                  <a:pt x="6128950" y="6835814"/>
                </a:cubicBezTo>
                <a:lnTo>
                  <a:pt x="6132536" y="6858000"/>
                </a:lnTo>
                <a:lnTo>
                  <a:pt x="4789511" y="6858000"/>
                </a:lnTo>
                <a:lnTo>
                  <a:pt x="1866294" y="6858000"/>
                </a:lnTo>
                <a:lnTo>
                  <a:pt x="1705866" y="6858000"/>
                </a:lnTo>
                <a:lnTo>
                  <a:pt x="1343025" y="6858000"/>
                </a:lnTo>
                <a:lnTo>
                  <a:pt x="523269" y="6858000"/>
                </a:lnTo>
                <a:lnTo>
                  <a:pt x="36284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E944CA5D-5D64-D807-65B8-90D7E0814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4" y="609600"/>
            <a:ext cx="4784796" cy="1330840"/>
          </a:xfrm>
        </p:spPr>
        <p:txBody>
          <a:bodyPr>
            <a:normAutofit/>
          </a:bodyPr>
          <a:lstStyle/>
          <a:p>
            <a:r>
              <a:rPr lang="ro-RO" dirty="0"/>
              <a:t>Modelul OSI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F3B979E0-922D-A0C9-0F21-C017EEEE14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7034" y="2194102"/>
            <a:ext cx="4438036" cy="390858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ro-RO" sz="2000">
                <a:latin typeface="Times New Roman"/>
                <a:ea typeface="+mn-lt"/>
                <a:cs typeface="+mn-lt"/>
              </a:rPr>
              <a:t>🔹 </a:t>
            </a:r>
            <a:r>
              <a:rPr lang="ro-RO" sz="2000" b="1">
                <a:latin typeface="Times New Roman"/>
                <a:ea typeface="+mn-lt"/>
                <a:cs typeface="+mn-lt"/>
              </a:rPr>
              <a:t>Dispozitivele de rețea funcționează pe primele 3 niveluri (OSI):</a:t>
            </a:r>
            <a:endParaRPr lang="ro-RO" sz="2000">
              <a:latin typeface="Times New Roman"/>
              <a:cs typeface="Times New Roman"/>
            </a:endParaRPr>
          </a:p>
          <a:p>
            <a:r>
              <a:rPr lang="ro-RO" sz="2000" b="1">
                <a:latin typeface="Times New Roman"/>
                <a:ea typeface="+mn-lt"/>
                <a:cs typeface="+mn-lt"/>
              </a:rPr>
              <a:t>Network (Rețea)</a:t>
            </a:r>
            <a:r>
              <a:rPr lang="ro-RO" sz="2000">
                <a:latin typeface="Times New Roman"/>
                <a:ea typeface="+mn-lt"/>
                <a:cs typeface="+mn-lt"/>
              </a:rPr>
              <a:t> – Routere (routers)</a:t>
            </a:r>
            <a:endParaRPr lang="ro-RO" sz="2000">
              <a:latin typeface="Times New Roman"/>
              <a:cs typeface="Times New Roman"/>
            </a:endParaRPr>
          </a:p>
          <a:p>
            <a:r>
              <a:rPr lang="ro-RO" sz="2000" b="1">
                <a:latin typeface="Times New Roman"/>
                <a:ea typeface="+mn-lt"/>
                <a:cs typeface="+mn-lt"/>
              </a:rPr>
              <a:t>Data Link (Legătură de date)</a:t>
            </a:r>
            <a:r>
              <a:rPr lang="ro-RO" sz="2000">
                <a:latin typeface="Times New Roman"/>
                <a:ea typeface="+mn-lt"/>
                <a:cs typeface="+mn-lt"/>
              </a:rPr>
              <a:t> – Switch-uri (switches), Poduri (bridges)</a:t>
            </a:r>
            <a:endParaRPr lang="ro-RO" sz="2000">
              <a:latin typeface="Times New Roman"/>
              <a:cs typeface="Times New Roman"/>
            </a:endParaRPr>
          </a:p>
          <a:p>
            <a:r>
              <a:rPr lang="ro-RO" sz="2000" b="1">
                <a:latin typeface="Times New Roman"/>
                <a:ea typeface="+mn-lt"/>
                <a:cs typeface="+mn-lt"/>
              </a:rPr>
              <a:t>Physical (Fizic)</a:t>
            </a:r>
            <a:r>
              <a:rPr lang="ro-RO" sz="2000">
                <a:latin typeface="Times New Roman"/>
                <a:ea typeface="+mn-lt"/>
                <a:cs typeface="+mn-lt"/>
              </a:rPr>
              <a:t> – Hub-uri (hubs), Repetitoare (repeaters)</a:t>
            </a:r>
            <a:endParaRPr lang="ro-RO" sz="2000">
              <a:latin typeface="Times New Roman"/>
              <a:cs typeface="Times New Roman"/>
            </a:endParaRPr>
          </a:p>
          <a:p>
            <a:endParaRPr lang="ro-RO" sz="2000">
              <a:latin typeface="Times New Roman"/>
              <a:cs typeface="Times New Roman"/>
            </a:endParaRPr>
          </a:p>
        </p:txBody>
      </p:sp>
      <p:pic>
        <p:nvPicPr>
          <p:cNvPr id="4" name="Imagine 3" descr="O imagine care conține text, Font, captură de ecran, alb&#10;&#10;Conținutul generat de inteligența artificială poate fi incorect.">
            <a:extLst>
              <a:ext uri="{FF2B5EF4-FFF2-40B4-BE49-F238E27FC236}">
                <a16:creationId xmlns:a16="http://schemas.microsoft.com/office/drawing/2014/main" id="{E6A7D5AA-EAA8-5280-98B9-47EEE8495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0233" y="717012"/>
            <a:ext cx="2818403" cy="5446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3857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ubstituent conținut 3" descr="O imagine care conține text, captură de ecran&#10;&#10;Conținutul generat de inteligența artificială poate fi incorect.">
            <a:extLst>
              <a:ext uri="{FF2B5EF4-FFF2-40B4-BE49-F238E27FC236}">
                <a16:creationId xmlns:a16="http://schemas.microsoft.com/office/drawing/2014/main" id="{26D08AD8-95CA-3D34-7E5C-50F6354F9B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4847" y="891540"/>
            <a:ext cx="7512755" cy="5071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553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2642C8F-E237-539C-DF58-15082B4F2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err="1">
                <a:latin typeface="Times New Roman"/>
                <a:cs typeface="Times New Roman"/>
              </a:rPr>
              <a:t>Incapsularea</a:t>
            </a:r>
            <a:r>
              <a:rPr lang="ro-RO" dirty="0">
                <a:latin typeface="Times New Roman"/>
                <a:cs typeface="Times New Roman"/>
              </a:rPr>
              <a:t> si decapsularea</a:t>
            </a:r>
            <a:endParaRPr lang="ro-RO"/>
          </a:p>
        </p:txBody>
      </p:sp>
      <p:pic>
        <p:nvPicPr>
          <p:cNvPr id="4" name="Substituent conținut 3" descr="What Osi Layer Is A Firewall – Softwareg.com.au">
            <a:extLst>
              <a:ext uri="{FF2B5EF4-FFF2-40B4-BE49-F238E27FC236}">
                <a16:creationId xmlns:a16="http://schemas.microsoft.com/office/drawing/2014/main" id="{1D7DB0EF-A4B2-3381-640F-2DB0917670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72786" y="1825625"/>
            <a:ext cx="644642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602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ubstituent conținut 3" descr="O imagine care conține text, captură de ecran, Font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4885CD8B-45D6-D627-F1B6-E5CCC61B5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438826"/>
            <a:ext cx="10905066" cy="398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535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DA3F560E-DBA4-829B-E951-9C6A521CD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Protocoalele pentru Modelul OSI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ubstituent conținut 4">
            <a:extLst>
              <a:ext uri="{FF2B5EF4-FFF2-40B4-BE49-F238E27FC236}">
                <a16:creationId xmlns:a16="http://schemas.microsoft.com/office/drawing/2014/main" id="{73F9B339-5C68-6451-D302-68A6F81934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2253399"/>
              </p:ext>
            </p:extLst>
          </p:nvPr>
        </p:nvGraphicFramePr>
        <p:xfrm>
          <a:off x="5922492" y="1200226"/>
          <a:ext cx="5536002" cy="4398798"/>
        </p:xfrm>
        <a:graphic>
          <a:graphicData uri="http://schemas.openxmlformats.org/drawingml/2006/table">
            <a:tbl>
              <a:tblPr bandRow="1">
                <a:solidFill>
                  <a:schemeClr val="accent1">
                    <a:lumMod val="20000"/>
                    <a:lumOff val="80000"/>
                  </a:schemeClr>
                </a:solidFill>
                <a:tableStyleId>{5C22544A-7EE6-4342-B048-85BDC9FD1C3A}</a:tableStyleId>
              </a:tblPr>
              <a:tblGrid>
                <a:gridCol w="1647630">
                  <a:extLst>
                    <a:ext uri="{9D8B030D-6E8A-4147-A177-3AD203B41FA5}">
                      <a16:colId xmlns:a16="http://schemas.microsoft.com/office/drawing/2014/main" val="2610518122"/>
                    </a:ext>
                  </a:extLst>
                </a:gridCol>
                <a:gridCol w="1948547">
                  <a:extLst>
                    <a:ext uri="{9D8B030D-6E8A-4147-A177-3AD203B41FA5}">
                      <a16:colId xmlns:a16="http://schemas.microsoft.com/office/drawing/2014/main" val="3616731480"/>
                    </a:ext>
                  </a:extLst>
                </a:gridCol>
                <a:gridCol w="1939825">
                  <a:extLst>
                    <a:ext uri="{9D8B030D-6E8A-4147-A177-3AD203B41FA5}">
                      <a16:colId xmlns:a16="http://schemas.microsoft.com/office/drawing/2014/main" val="2422648406"/>
                    </a:ext>
                  </a:extLst>
                </a:gridCol>
              </a:tblGrid>
              <a:tr h="605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Nivel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PDU (Unitatea de Date Protocol)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Protocoale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9487081"/>
                  </a:ext>
                </a:extLst>
              </a:tr>
              <a:tr h="605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7 – Aplicație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Date (Data)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HTTP, FTP, SMTP, SIP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1357000"/>
                  </a:ext>
                </a:extLst>
              </a:tr>
              <a:tr h="3823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6 – Prezentare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Flux (Stream)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JPEG, MPEG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7483244"/>
                  </a:ext>
                </a:extLst>
              </a:tr>
              <a:tr h="605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5 – Sesiune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Sesiune (Session)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L2TP, PPTP, NetBIOS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532732"/>
                  </a:ext>
                </a:extLst>
              </a:tr>
              <a:tr h="3823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4 – Transport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Segment (Segment)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TCP, UDP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3803014"/>
                  </a:ext>
                </a:extLst>
              </a:tr>
              <a:tr h="605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3 – Rețea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Pachet/Datagramă (Packet/Datagram)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IP, IPX, OSPF, RIP, IPSec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3452594"/>
                  </a:ext>
                </a:extLst>
              </a:tr>
              <a:tr h="605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2 – Legătură de date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Cadru (Frame)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IEEE 802.2, IEEE 802.11, PPP, HDLC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8612923"/>
                  </a:ext>
                </a:extLst>
              </a:tr>
              <a:tr h="60567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b="1" cap="none" spc="0">
                          <a:solidFill>
                            <a:schemeClr val="tx1"/>
                          </a:solidFill>
                        </a:rPr>
                        <a:t>1 – Fizic</a:t>
                      </a:r>
                      <a:endParaRPr lang="ro-RO" sz="1500" cap="none" spc="0">
                        <a:solidFill>
                          <a:schemeClr val="tx1"/>
                        </a:solidFill>
                      </a:endParaRP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Bit (Bit)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500" cap="none" spc="0">
                          <a:solidFill>
                            <a:schemeClr val="tx1"/>
                          </a:solidFill>
                        </a:rPr>
                        <a:t>IEEE 802.2, IEEE 802.11</a:t>
                      </a:r>
                    </a:p>
                  </a:txBody>
                  <a:tcPr marL="83733" marR="83733" marT="41867" marB="83733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DAE3F3">
                        <a:alpha val="5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755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3702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C640A533-A6E7-E4CE-69E1-53A8E9349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>
                <a:latin typeface="Times New Roman"/>
                <a:cs typeface="Times New Roman"/>
              </a:rPr>
              <a:t>OSI Model </a:t>
            </a:r>
            <a:r>
              <a:rPr lang="ro-RO" err="1">
                <a:latin typeface="Times New Roman"/>
                <a:cs typeface="Times New Roman"/>
              </a:rPr>
              <a:t>vs</a:t>
            </a:r>
            <a:r>
              <a:rPr lang="ro-RO">
                <a:latin typeface="Times New Roman"/>
                <a:cs typeface="Times New Roman"/>
              </a:rPr>
              <a:t> TCP/IP Model</a:t>
            </a:r>
          </a:p>
        </p:txBody>
      </p:sp>
      <p:pic>
        <p:nvPicPr>
          <p:cNvPr id="4" name="Substituent conținut 3" descr="A Refresher Course on OSI &amp; TCP/IP - Real Time Automation, Inc.">
            <a:extLst>
              <a:ext uri="{FF2B5EF4-FFF2-40B4-BE49-F238E27FC236}">
                <a16:creationId xmlns:a16="http://schemas.microsoft.com/office/drawing/2014/main" id="{AA78E317-5020-5F5C-FB5C-57600ECFCA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081091"/>
            <a:ext cx="10515600" cy="384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77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8CADBA52-AD21-E4A2-0E26-268204480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o-RO" sz="5400">
                <a:latin typeface="Times New Roman"/>
                <a:ea typeface="+mj-lt"/>
                <a:cs typeface="+mj-lt"/>
              </a:rPr>
              <a:t>Probleme și soluții pe niveluri OSI</a:t>
            </a:r>
            <a:endParaRPr lang="ro-RO" sz="5400">
              <a:latin typeface="Times New Roman"/>
              <a:cs typeface="Times New Roman"/>
            </a:endParaRP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ubstituent conținut 4">
            <a:extLst>
              <a:ext uri="{FF2B5EF4-FFF2-40B4-BE49-F238E27FC236}">
                <a16:creationId xmlns:a16="http://schemas.microsoft.com/office/drawing/2014/main" id="{E0FE9EFB-3517-5448-4091-ABF5F3B494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2029637"/>
              </p:ext>
            </p:extLst>
          </p:nvPr>
        </p:nvGraphicFramePr>
        <p:xfrm>
          <a:off x="838200" y="2371465"/>
          <a:ext cx="10515602" cy="366212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469787">
                  <a:extLst>
                    <a:ext uri="{9D8B030D-6E8A-4147-A177-3AD203B41FA5}">
                      <a16:colId xmlns:a16="http://schemas.microsoft.com/office/drawing/2014/main" val="2823121501"/>
                    </a:ext>
                  </a:extLst>
                </a:gridCol>
                <a:gridCol w="3576028">
                  <a:extLst>
                    <a:ext uri="{9D8B030D-6E8A-4147-A177-3AD203B41FA5}">
                      <a16:colId xmlns:a16="http://schemas.microsoft.com/office/drawing/2014/main" val="1232875105"/>
                    </a:ext>
                  </a:extLst>
                </a:gridCol>
                <a:gridCol w="3469787">
                  <a:extLst>
                    <a:ext uri="{9D8B030D-6E8A-4147-A177-3AD203B41FA5}">
                      <a16:colId xmlns:a16="http://schemas.microsoft.com/office/drawing/2014/main" val="2571002657"/>
                    </a:ext>
                  </a:extLst>
                </a:gridCol>
              </a:tblGrid>
              <a:tr h="3028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Nivel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Problemă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Soluție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2873991"/>
                  </a:ext>
                </a:extLst>
              </a:tr>
              <a:tr h="509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7 – Aplicație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Programul nu funcționează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Verifică setările programului, reinstalează aplicația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203460"/>
                  </a:ext>
                </a:extLst>
              </a:tr>
              <a:tr h="509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6 – Prezentare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Programul nu funcționează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Verifică setările programului, reinstalează aplicația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66746191"/>
                  </a:ext>
                </a:extLst>
              </a:tr>
              <a:tr h="509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5 – Sesiune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DNS nu se rezolvă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Verifică funcționarea serverului DNS și a clientului DNS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5703629"/>
                  </a:ext>
                </a:extLst>
              </a:tr>
              <a:tr h="509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4 – Transport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Există „ping”, dar programele nu au acces prin rețea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Testare cu </a:t>
                      </a:r>
                      <a:r>
                        <a:rPr lang="ro-RO" sz="1400" i="1">
                          <a:latin typeface="Times New Roman"/>
                        </a:rPr>
                        <a:t>telnet</a:t>
                      </a:r>
                      <a:r>
                        <a:rPr lang="ro-RO" sz="1400">
                          <a:latin typeface="Times New Roman"/>
                        </a:rPr>
                        <a:t> pe port, verifică setările programului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7192765"/>
                  </a:ext>
                </a:extLst>
              </a:tr>
              <a:tr h="30288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3 – Rețea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Nu există „ping”, dar adresa MAC este vizibilă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Verifică setările IP, firewall-ul, rutele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1643244"/>
                  </a:ext>
                </a:extLst>
              </a:tr>
              <a:tr h="509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2 – Legătură de date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Nu există conexiune, adresele MAC nu sunt vizibile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Verifică driverul plăcii de rețea și funcționalitatea acesteia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348409"/>
                  </a:ext>
                </a:extLst>
              </a:tr>
              <a:tr h="5093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 b="1">
                          <a:latin typeface="Times New Roman"/>
                        </a:rPr>
                        <a:t>1 – Fizic</a:t>
                      </a:r>
                      <a:endParaRPr lang="ro-RO" sz="1400">
                        <a:latin typeface="Times New Roman"/>
                      </a:endParaRP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Nu există „link” sau sincronizare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400">
                          <a:latin typeface="Times New Roman"/>
                        </a:rPr>
                        <a:t>Verifică cablurile, conectorii, setările Wi-Fi, funcționalitatea plăcii de rețea</a:t>
                      </a:r>
                    </a:p>
                  </a:txBody>
                  <a:tcPr marL="68837" marR="68837" marT="34418" marB="34418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83474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3676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6CDA21F-E7AF-4C75-8395-33F58D5B0E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" y="121659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79" y="613954"/>
            <a:ext cx="10907487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164FE753-33C5-D675-3300-ACC92B784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31" y="809898"/>
            <a:ext cx="9942716" cy="1554480"/>
          </a:xfrm>
        </p:spPr>
        <p:txBody>
          <a:bodyPr anchor="ctr">
            <a:normAutofit/>
          </a:bodyPr>
          <a:lstStyle/>
          <a:p>
            <a:r>
              <a:rPr lang="ro-RO" sz="4800">
                <a:latin typeface="Times New Roman"/>
                <a:cs typeface="Times New Roman"/>
              </a:rPr>
              <a:t>Continuare: DHCP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65D24BF2-CC6B-E4A6-46A2-35914F7AE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017522"/>
            <a:ext cx="9941319" cy="312465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r>
              <a:rPr lang="ro-RO" sz="2400">
                <a:latin typeface="Times New Roman"/>
                <a:cs typeface="Times New Roman"/>
              </a:rPr>
              <a:t>Conținut</a:t>
            </a:r>
          </a:p>
          <a:p>
            <a:r>
              <a:rPr lang="ro-RO" sz="2400">
                <a:latin typeface="Times New Roman"/>
                <a:ea typeface="+mn-lt"/>
                <a:cs typeface="+mn-lt"/>
              </a:rPr>
              <a:t>Protocolul ARP</a:t>
            </a:r>
            <a:endParaRPr lang="ro-RO" sz="2400">
              <a:latin typeface="Times New Roman"/>
              <a:cs typeface="Times New Roman"/>
            </a:endParaRPr>
          </a:p>
          <a:p>
            <a:r>
              <a:rPr lang="ro-RO" sz="2400">
                <a:latin typeface="Times New Roman"/>
                <a:ea typeface="+mn-lt"/>
                <a:cs typeface="+mn-lt"/>
              </a:rPr>
              <a:t>Protocolul DHCP</a:t>
            </a:r>
            <a:endParaRPr lang="ro-RO" sz="2400">
              <a:latin typeface="Times New Roman"/>
              <a:cs typeface="Times New Roman"/>
            </a:endParaRPr>
          </a:p>
          <a:p>
            <a:endParaRPr lang="ro-RO" sz="2400">
              <a:latin typeface="Times New Roman"/>
              <a:cs typeface="Times New Roman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6485313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158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2922C676-86AF-8EC0-E288-80AB44294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o-RO">
                <a:solidFill>
                  <a:srgbClr val="FFFFFF"/>
                </a:solidFill>
                <a:latin typeface="Times New Roman"/>
                <a:ea typeface="+mj-lt"/>
                <a:cs typeface="+mj-lt"/>
              </a:rPr>
              <a:t>Nivelul Legătură de Date: </a:t>
            </a:r>
            <a:r>
              <a:rPr lang="ro-RO" b="1">
                <a:solidFill>
                  <a:srgbClr val="FFFFFF"/>
                </a:solidFill>
                <a:latin typeface="Times New Roman"/>
                <a:ea typeface="+mj-lt"/>
                <a:cs typeface="+mj-lt"/>
              </a:rPr>
              <a:t>Adresare fizică</a:t>
            </a:r>
            <a:endParaRPr lang="ro-RO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11F5C2C8-D758-52B7-B489-B7C3D5BDA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>
              <a:buNone/>
            </a:pPr>
            <a:endParaRPr lang="ro-RO" sz="1800" b="1">
              <a:latin typeface="Times New Roman"/>
              <a:cs typeface="Times New Roman"/>
            </a:endParaRPr>
          </a:p>
          <a:p>
            <a:r>
              <a:rPr lang="ro-RO" sz="1800">
                <a:latin typeface="Times New Roman"/>
                <a:ea typeface="+mn-lt"/>
                <a:cs typeface="+mn-lt"/>
              </a:rPr>
              <a:t>Fiecare dispozitiv trebuie să aibă o adresă fizică unică pentru accesul la rețea.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 b="1">
                <a:latin typeface="Times New Roman"/>
                <a:ea typeface="+mn-lt"/>
                <a:cs typeface="+mn-lt"/>
              </a:rPr>
              <a:t>Adresa MAC (Media Access Control </a:t>
            </a:r>
            <a:r>
              <a:rPr lang="ro-RO" sz="1800" b="1" err="1">
                <a:latin typeface="Times New Roman"/>
                <a:ea typeface="+mn-lt"/>
                <a:cs typeface="+mn-lt"/>
              </a:rPr>
              <a:t>address</a:t>
            </a:r>
            <a:r>
              <a:rPr lang="ro-RO" sz="1800" b="1">
                <a:latin typeface="Times New Roman"/>
                <a:ea typeface="+mn-lt"/>
                <a:cs typeface="+mn-lt"/>
              </a:rPr>
              <a:t>)</a:t>
            </a:r>
            <a:r>
              <a:rPr lang="ro-RO" sz="1800">
                <a:latin typeface="Times New Roman"/>
                <a:ea typeface="+mn-lt"/>
                <a:cs typeface="+mn-lt"/>
              </a:rPr>
              <a:t> – definește adresarea dispozitivului, fiind legată de protocolul de la nivelul legătură de date.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 b="1">
                <a:latin typeface="Times New Roman"/>
                <a:ea typeface="+mn-lt"/>
                <a:cs typeface="+mn-lt"/>
              </a:rPr>
              <a:t>Formatul adresei MAC</a:t>
            </a:r>
            <a:r>
              <a:rPr lang="ro-RO" sz="1800">
                <a:latin typeface="Times New Roman"/>
                <a:ea typeface="+mn-lt"/>
                <a:cs typeface="+mn-lt"/>
              </a:rPr>
              <a:t> – 00:0C:42:20:97:68, 00-0C-42-20-97-68, 000C.4220.9768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 b="1">
                <a:latin typeface="Times New Roman"/>
                <a:ea typeface="+mn-lt"/>
                <a:cs typeface="+mn-lt"/>
              </a:rPr>
              <a:t>Lungime</a:t>
            </a:r>
            <a:r>
              <a:rPr lang="ro-RO" sz="1800">
                <a:latin typeface="Times New Roman"/>
                <a:ea typeface="+mn-lt"/>
                <a:cs typeface="+mn-lt"/>
              </a:rPr>
              <a:t> – 48 biți (6 octeți).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>
                <a:latin typeface="Times New Roman"/>
                <a:ea typeface="+mn-lt"/>
                <a:cs typeface="+mn-lt"/>
              </a:rPr>
              <a:t>Se utilizează cifre hexazecimale: 0,1,2,3,4,5,6,7,8,9,A,B,C,D,E,F.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>
                <a:latin typeface="Times New Roman"/>
                <a:ea typeface="+mn-lt"/>
                <a:cs typeface="+mn-lt"/>
              </a:rPr>
              <a:t>Este permanentă și asociată cu un anumit adaptor de rețea.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>
                <a:latin typeface="Times New Roman"/>
                <a:ea typeface="+mn-lt"/>
                <a:cs typeface="+mn-lt"/>
              </a:rPr>
              <a:t>Primele 3 octeți – identificatorul producătorului adaptorului de rețea, următorii – identificatorul adaptorului (ex.: coffer.com/</a:t>
            </a:r>
            <a:r>
              <a:rPr lang="ro-RO" sz="1800" err="1">
                <a:latin typeface="Times New Roman"/>
                <a:ea typeface="+mn-lt"/>
                <a:cs typeface="+mn-lt"/>
              </a:rPr>
              <a:t>mac_find</a:t>
            </a:r>
            <a:r>
              <a:rPr lang="ro-RO" sz="1800">
                <a:latin typeface="Times New Roman"/>
                <a:ea typeface="+mn-lt"/>
                <a:cs typeface="+mn-lt"/>
              </a:rPr>
              <a:t>, macvendors.com).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>
                <a:latin typeface="Times New Roman"/>
                <a:ea typeface="+mn-lt"/>
                <a:cs typeface="+mn-lt"/>
              </a:rPr>
              <a:t>Folosită pentru comunicarea în interiorul unei rețele LAN.</a:t>
            </a:r>
            <a:endParaRPr lang="ro-RO" sz="1800">
              <a:latin typeface="Times New Roman"/>
              <a:cs typeface="Times New Roman"/>
            </a:endParaRPr>
          </a:p>
          <a:p>
            <a:r>
              <a:rPr lang="ro-RO" sz="1800">
                <a:latin typeface="Times New Roman"/>
                <a:ea typeface="+mn-lt"/>
                <a:cs typeface="+mn-lt"/>
              </a:rPr>
              <a:t>Corespondența dintre MAC și IP – realizată prin protocolul </a:t>
            </a:r>
            <a:r>
              <a:rPr lang="ro-RO" sz="1800" b="1">
                <a:latin typeface="Times New Roman"/>
                <a:ea typeface="+mn-lt"/>
                <a:cs typeface="+mn-lt"/>
              </a:rPr>
              <a:t>ARP (</a:t>
            </a:r>
            <a:r>
              <a:rPr lang="ro-RO" sz="1800" b="1" err="1">
                <a:latin typeface="Times New Roman"/>
                <a:ea typeface="+mn-lt"/>
                <a:cs typeface="+mn-lt"/>
              </a:rPr>
              <a:t>Address</a:t>
            </a:r>
            <a:r>
              <a:rPr lang="ro-RO" sz="1800" b="1">
                <a:latin typeface="Times New Roman"/>
                <a:ea typeface="+mn-lt"/>
                <a:cs typeface="+mn-lt"/>
              </a:rPr>
              <a:t> </a:t>
            </a:r>
            <a:r>
              <a:rPr lang="ro-RO" sz="1800" b="1" err="1">
                <a:latin typeface="Times New Roman"/>
                <a:ea typeface="+mn-lt"/>
                <a:cs typeface="+mn-lt"/>
              </a:rPr>
              <a:t>Resolution</a:t>
            </a:r>
            <a:r>
              <a:rPr lang="ro-RO" sz="1800" b="1">
                <a:latin typeface="Times New Roman"/>
                <a:ea typeface="+mn-lt"/>
                <a:cs typeface="+mn-lt"/>
              </a:rPr>
              <a:t> Protocol)</a:t>
            </a:r>
            <a:r>
              <a:rPr lang="ro-RO" sz="1800">
                <a:latin typeface="Times New Roman"/>
                <a:ea typeface="+mn-lt"/>
                <a:cs typeface="+mn-lt"/>
              </a:rPr>
              <a:t>, cu ajutorul tabelului ARP.</a:t>
            </a:r>
            <a:endParaRPr lang="ro-RO" sz="18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38647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8078CE6B-2073-BE26-2F6C-B87386B7EA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ro-RO" sz="5400">
                <a:ea typeface="+mj-lt"/>
                <a:cs typeface="+mj-lt"/>
              </a:rPr>
              <a:t>Nivelurile Legătură de Date și Fizic</a:t>
            </a:r>
            <a:endParaRPr lang="ro-RO" sz="54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onnsiteX0" fmla="*/ 0 w 18288"/>
              <a:gd name="connsiteY0" fmla="*/ 0 h 5590381"/>
              <a:gd name="connsiteX1" fmla="*/ 18288 w 18288"/>
              <a:gd name="connsiteY1" fmla="*/ 0 h 5590381"/>
              <a:gd name="connsiteX2" fmla="*/ 18288 w 18288"/>
              <a:gd name="connsiteY2" fmla="*/ 754701 h 5590381"/>
              <a:gd name="connsiteX3" fmla="*/ 18288 w 18288"/>
              <a:gd name="connsiteY3" fmla="*/ 1565307 h 5590381"/>
              <a:gd name="connsiteX4" fmla="*/ 18288 w 18288"/>
              <a:gd name="connsiteY4" fmla="*/ 2152297 h 5590381"/>
              <a:gd name="connsiteX5" fmla="*/ 18288 w 18288"/>
              <a:gd name="connsiteY5" fmla="*/ 2906998 h 5590381"/>
              <a:gd name="connsiteX6" fmla="*/ 18288 w 18288"/>
              <a:gd name="connsiteY6" fmla="*/ 3549892 h 5590381"/>
              <a:gd name="connsiteX7" fmla="*/ 18288 w 18288"/>
              <a:gd name="connsiteY7" fmla="*/ 4080978 h 5590381"/>
              <a:gd name="connsiteX8" fmla="*/ 18288 w 18288"/>
              <a:gd name="connsiteY8" fmla="*/ 4835680 h 5590381"/>
              <a:gd name="connsiteX9" fmla="*/ 18288 w 18288"/>
              <a:gd name="connsiteY9" fmla="*/ 5590381 h 5590381"/>
              <a:gd name="connsiteX10" fmla="*/ 0 w 18288"/>
              <a:gd name="connsiteY10" fmla="*/ 5590381 h 5590381"/>
              <a:gd name="connsiteX11" fmla="*/ 0 w 18288"/>
              <a:gd name="connsiteY11" fmla="*/ 4835680 h 5590381"/>
              <a:gd name="connsiteX12" fmla="*/ 0 w 18288"/>
              <a:gd name="connsiteY12" fmla="*/ 4304593 h 5590381"/>
              <a:gd name="connsiteX13" fmla="*/ 0 w 18288"/>
              <a:gd name="connsiteY13" fmla="*/ 3773507 h 5590381"/>
              <a:gd name="connsiteX14" fmla="*/ 0 w 18288"/>
              <a:gd name="connsiteY14" fmla="*/ 3186517 h 5590381"/>
              <a:gd name="connsiteX15" fmla="*/ 0 w 18288"/>
              <a:gd name="connsiteY15" fmla="*/ 2487720 h 5590381"/>
              <a:gd name="connsiteX16" fmla="*/ 0 w 18288"/>
              <a:gd name="connsiteY16" fmla="*/ 1956633 h 5590381"/>
              <a:gd name="connsiteX17" fmla="*/ 0 w 18288"/>
              <a:gd name="connsiteY17" fmla="*/ 1425547 h 5590381"/>
              <a:gd name="connsiteX18" fmla="*/ 0 w 18288"/>
              <a:gd name="connsiteY18" fmla="*/ 614942 h 5590381"/>
              <a:gd name="connsiteX19" fmla="*/ 0 w 18288"/>
              <a:gd name="connsiteY19" fmla="*/ 0 h 559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ine 3" descr="Network Topologies - sagarfive">
            <a:extLst>
              <a:ext uri="{FF2B5EF4-FFF2-40B4-BE49-F238E27FC236}">
                <a16:creationId xmlns:a16="http://schemas.microsoft.com/office/drawing/2014/main" id="{A9E37A7C-1818-7196-974B-25B7A5F39B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786544"/>
            <a:ext cx="6894576" cy="3602416"/>
          </a:xfrm>
          <a:prstGeom prst="rect">
            <a:avLst/>
          </a:prstGeom>
        </p:spPr>
      </p:pic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07033CC1-19F2-D4A1-19B2-0FC03CAE4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o-RO" sz="1900">
                <a:latin typeface="Times New Roman"/>
                <a:ea typeface="+mn-lt"/>
                <a:cs typeface="+mn-lt"/>
              </a:rPr>
              <a:t>Pot fi </a:t>
            </a:r>
            <a:r>
              <a:rPr lang="ro-RO" sz="1900" b="1">
                <a:latin typeface="Times New Roman"/>
                <a:ea typeface="+mn-lt"/>
                <a:cs typeface="+mn-lt"/>
              </a:rPr>
              <a:t>logice</a:t>
            </a:r>
            <a:r>
              <a:rPr lang="ro-RO" sz="1900">
                <a:latin typeface="Times New Roman"/>
                <a:ea typeface="+mn-lt"/>
                <a:cs typeface="+mn-lt"/>
              </a:rPr>
              <a:t> și </a:t>
            </a:r>
            <a:r>
              <a:rPr lang="ro-RO" sz="1900" b="1">
                <a:latin typeface="Times New Roman"/>
                <a:ea typeface="+mn-lt"/>
                <a:cs typeface="+mn-lt"/>
              </a:rPr>
              <a:t>fizice</a:t>
            </a:r>
            <a:r>
              <a:rPr lang="ro-RO" sz="1900">
                <a:latin typeface="Times New Roman"/>
                <a:ea typeface="+mn-lt"/>
                <a:cs typeface="+mn-lt"/>
              </a:rPr>
              <a:t>.</a:t>
            </a:r>
            <a:endParaRPr lang="ro-RO" sz="1900">
              <a:latin typeface="Times New Roman"/>
              <a:cs typeface="Times New Roman"/>
            </a:endParaRPr>
          </a:p>
          <a:p>
            <a:r>
              <a:rPr lang="ro-RO" sz="1900" b="1">
                <a:latin typeface="Times New Roman"/>
                <a:ea typeface="+mn-lt"/>
                <a:cs typeface="+mn-lt"/>
              </a:rPr>
              <a:t>Logice</a:t>
            </a:r>
            <a:r>
              <a:rPr lang="ro-RO" sz="1900">
                <a:latin typeface="Times New Roman"/>
                <a:ea typeface="+mn-lt"/>
                <a:cs typeface="+mn-lt"/>
              </a:rPr>
              <a:t> – metoda de acces a gazdelor la rețea (aleatoriu, cu jeton/token).</a:t>
            </a:r>
            <a:endParaRPr lang="ro-RO" sz="1900">
              <a:latin typeface="Times New Roman"/>
              <a:cs typeface="Times New Roman"/>
            </a:endParaRPr>
          </a:p>
          <a:p>
            <a:r>
              <a:rPr lang="ro-RO" sz="1900" b="1">
                <a:latin typeface="Times New Roman"/>
                <a:ea typeface="+mn-lt"/>
                <a:cs typeface="+mn-lt"/>
              </a:rPr>
              <a:t>Fizice</a:t>
            </a:r>
            <a:r>
              <a:rPr lang="ro-RO" sz="1900">
                <a:latin typeface="Times New Roman"/>
                <a:ea typeface="+mn-lt"/>
                <a:cs typeface="+mn-lt"/>
              </a:rPr>
              <a:t> – metoda de conectare a dispozitivelor.</a:t>
            </a:r>
            <a:endParaRPr lang="ro-RO" sz="19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21536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95453E23-8D86-C649-218B-5289E4F8B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ro-RO" sz="4800">
                <a:latin typeface="Times New Roman"/>
                <a:cs typeface="Times New Roman"/>
              </a:rPr>
              <a:t>Clasificarea rețelelor de calculatoare</a:t>
            </a:r>
            <a:endParaRPr lang="ro-RO" sz="4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2A693285-1E8B-D808-6F8F-14E9D78F7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37" y="2525168"/>
            <a:ext cx="5664604" cy="3868669"/>
          </a:xfrm>
        </p:spPr>
        <p:txBody>
          <a:bodyPr vert="horz" lIns="91440" tIns="45720" rIns="91440" bIns="45720" rtlCol="0" anchor="ctr">
            <a:noAutofit/>
          </a:bodyPr>
          <a:lstStyle/>
          <a:p>
            <a:pPr marL="0" indent="0">
              <a:buNone/>
            </a:pPr>
            <a:endParaRPr lang="ro-RO" sz="2000"/>
          </a:p>
          <a:p>
            <a:pPr marL="0" indent="0">
              <a:buNone/>
            </a:pPr>
            <a:r>
              <a:rPr lang="ro-RO" b="1" dirty="0">
                <a:latin typeface="Times New Roman"/>
                <a:ea typeface="+mn-lt"/>
                <a:cs typeface="+mn-lt"/>
              </a:rPr>
              <a:t>LAN – Local </a:t>
            </a:r>
            <a:r>
              <a:rPr lang="ro-RO" b="1" err="1">
                <a:latin typeface="Times New Roman"/>
                <a:ea typeface="+mn-lt"/>
                <a:cs typeface="+mn-lt"/>
              </a:rPr>
              <a:t>Area</a:t>
            </a:r>
            <a:r>
              <a:rPr lang="ro-RO" b="1" dirty="0">
                <a:latin typeface="Times New Roman"/>
                <a:ea typeface="+mn-lt"/>
                <a:cs typeface="+mn-lt"/>
              </a:rPr>
              <a:t> </a:t>
            </a:r>
            <a:r>
              <a:rPr lang="ro-RO" b="1" err="1">
                <a:latin typeface="Times New Roman"/>
                <a:ea typeface="+mn-lt"/>
                <a:cs typeface="+mn-lt"/>
              </a:rPr>
              <a:t>Network</a:t>
            </a:r>
            <a:r>
              <a:rPr lang="ro-RO" b="1" dirty="0">
                <a:latin typeface="Times New Roman"/>
                <a:ea typeface="+mn-lt"/>
                <a:cs typeface="+mn-lt"/>
              </a:rPr>
              <a:t> – Rețea Locală de Calculatoare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Dimensiuni mici și număr redus de dispozitive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Viteze mari de transfer al datelor: 10, 100, 1000, 10 000 Mbps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Rețea de acasă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Rețele interne ale întreprinderilor și companiilor</a:t>
            </a:r>
            <a:endParaRPr lang="ro-RO" dirty="0">
              <a:latin typeface="Times New Roman"/>
              <a:cs typeface="Times New Roman"/>
            </a:endParaRPr>
          </a:p>
          <a:p>
            <a:endParaRPr lang="ro-RO" sz="2000"/>
          </a:p>
        </p:txBody>
      </p:sp>
      <p:pic>
        <p:nvPicPr>
          <p:cNvPr id="4" name="Imagine 3" descr="O imagine care conține captură de ecran, televiziune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2118FD1B-33E4-C404-3129-FA643A540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1532" y="2525904"/>
            <a:ext cx="5150277" cy="363094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6028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7FF47CB7-972F-479F-A36D-9E72D26EC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0">
            <a:extLst>
              <a:ext uri="{FF2B5EF4-FFF2-40B4-BE49-F238E27FC236}">
                <a16:creationId xmlns:a16="http://schemas.microsoft.com/office/drawing/2014/main" id="{0D153B68-5844-490D-8E67-F616D6D72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1766176" cy="2061837"/>
          </a:xfrm>
          <a:custGeom>
            <a:avLst/>
            <a:gdLst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13657 w 10768629"/>
              <a:gd name="connsiteY144" fmla="*/ 1730706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18446 w 10768629"/>
              <a:gd name="connsiteY143" fmla="*/ 1726895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45936 w 10768629"/>
              <a:gd name="connsiteY142" fmla="*/ 1713743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9437 w 10768629"/>
              <a:gd name="connsiteY140" fmla="*/ 1636968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40853 w 10768629"/>
              <a:gd name="connsiteY141" fmla="*/ 1657958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38835 w 10768629"/>
              <a:gd name="connsiteY164" fmla="*/ 1920210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32568 w 10768629"/>
              <a:gd name="connsiteY178" fmla="*/ 1793149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186881 w 10768629"/>
              <a:gd name="connsiteY179" fmla="*/ 1768613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1967996 w 10768629"/>
              <a:gd name="connsiteY173" fmla="*/ 1953187 h 1978172"/>
              <a:gd name="connsiteX174" fmla="*/ 1855805 w 10768629"/>
              <a:gd name="connsiteY174" fmla="*/ 1926082 h 1978172"/>
              <a:gd name="connsiteX175" fmla="*/ 1790957 w 10768629"/>
              <a:gd name="connsiteY175" fmla="*/ 1919460 h 1978172"/>
              <a:gd name="connsiteX176" fmla="*/ 1613978 w 10768629"/>
              <a:gd name="connsiteY176" fmla="*/ 1891581 h 1978172"/>
              <a:gd name="connsiteX177" fmla="*/ 1436831 w 10768629"/>
              <a:gd name="connsiteY177" fmla="*/ 1856201 h 1978172"/>
              <a:gd name="connsiteX178" fmla="*/ 1357365 w 10768629"/>
              <a:gd name="connsiteY178" fmla="*/ 1832140 h 1978172"/>
              <a:gd name="connsiteX179" fmla="*/ 1232341 w 10768629"/>
              <a:gd name="connsiteY179" fmla="*/ 1785942 h 1978172"/>
              <a:gd name="connsiteX180" fmla="*/ 1162595 w 10768629"/>
              <a:gd name="connsiteY180" fmla="*/ 1758337 h 1978172"/>
              <a:gd name="connsiteX181" fmla="*/ 1128523 w 10768629"/>
              <a:gd name="connsiteY181" fmla="*/ 1763621 h 1978172"/>
              <a:gd name="connsiteX182" fmla="*/ 991903 w 10768629"/>
              <a:gd name="connsiteY182" fmla="*/ 1786741 h 1978172"/>
              <a:gd name="connsiteX183" fmla="*/ 883960 w 10768629"/>
              <a:gd name="connsiteY183" fmla="*/ 1822386 h 1978172"/>
              <a:gd name="connsiteX184" fmla="*/ 766531 w 10768629"/>
              <a:gd name="connsiteY184" fmla="*/ 1805053 h 1978172"/>
              <a:gd name="connsiteX185" fmla="*/ 669779 w 10768629"/>
              <a:gd name="connsiteY185" fmla="*/ 1800537 h 1978172"/>
              <a:gd name="connsiteX186" fmla="*/ 523898 w 10768629"/>
              <a:gd name="connsiteY186" fmla="*/ 1811085 h 1978172"/>
              <a:gd name="connsiteX187" fmla="*/ 360251 w 10768629"/>
              <a:gd name="connsiteY187" fmla="*/ 1830735 h 1978172"/>
              <a:gd name="connsiteX188" fmla="*/ 255207 w 10768629"/>
              <a:gd name="connsiteY188" fmla="*/ 1818275 h 1978172"/>
              <a:gd name="connsiteX189" fmla="*/ 101803 w 10768629"/>
              <a:gd name="connsiteY189" fmla="*/ 1870647 h 1978172"/>
              <a:gd name="connsiteX190" fmla="*/ 25397 w 10768629"/>
              <a:gd name="connsiteY190" fmla="*/ 1888443 h 1978172"/>
              <a:gd name="connsiteX191" fmla="*/ 2370 w 10768629"/>
              <a:gd name="connsiteY191" fmla="*/ 1878311 h 1978172"/>
              <a:gd name="connsiteX192" fmla="*/ 0 w 10768629"/>
              <a:gd name="connsiteY192" fmla="*/ 1878785 h 1978172"/>
              <a:gd name="connsiteX193" fmla="*/ 0 w 10768629"/>
              <a:gd name="connsiteY193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115176 w 10768629"/>
              <a:gd name="connsiteY163" fmla="*/ 1943459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57504 w 10768629"/>
              <a:gd name="connsiteY162" fmla="*/ 1957276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90336 w 10768629"/>
              <a:gd name="connsiteY159" fmla="*/ 1925039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76289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407128 w 10768629"/>
              <a:gd name="connsiteY46" fmla="*/ 961344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69725 w 10768629"/>
              <a:gd name="connsiteY49" fmla="*/ 989186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9462 w 10768629"/>
              <a:gd name="connsiteY48" fmla="*/ 987106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79948 w 10768629"/>
              <a:gd name="connsiteY35" fmla="*/ 576062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316893 w 10768629"/>
              <a:gd name="connsiteY28" fmla="*/ 491390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69666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43525 w 10768629"/>
              <a:gd name="connsiteY78" fmla="*/ 1179064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85942 w 10768629"/>
              <a:gd name="connsiteY79" fmla="*/ 1233723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07190 w 10768629"/>
              <a:gd name="connsiteY82" fmla="*/ 1314737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5361 w 10768629"/>
              <a:gd name="connsiteY152" fmla="*/ 1894711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20200 w 10768629"/>
              <a:gd name="connsiteY151" fmla="*/ 1873173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22386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8523 w 10768629"/>
              <a:gd name="connsiteY182" fmla="*/ 1763621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58337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  <a:gd name="connsiteX0" fmla="*/ 0 w 10768629"/>
              <a:gd name="connsiteY0" fmla="*/ 0 h 1978172"/>
              <a:gd name="connsiteX1" fmla="*/ 10768629 w 10768629"/>
              <a:gd name="connsiteY1" fmla="*/ 0 h 1978172"/>
              <a:gd name="connsiteX2" fmla="*/ 10733254 w 10768629"/>
              <a:gd name="connsiteY2" fmla="*/ 31439 h 1978172"/>
              <a:gd name="connsiteX3" fmla="*/ 10727085 w 10768629"/>
              <a:gd name="connsiteY3" fmla="*/ 37910 h 1978172"/>
              <a:gd name="connsiteX4" fmla="*/ 10675953 w 10768629"/>
              <a:gd name="connsiteY4" fmla="*/ 68623 h 1978172"/>
              <a:gd name="connsiteX5" fmla="*/ 10637091 w 10768629"/>
              <a:gd name="connsiteY5" fmla="*/ 90361 h 1978172"/>
              <a:gd name="connsiteX6" fmla="*/ 10610971 w 10768629"/>
              <a:gd name="connsiteY6" fmla="*/ 110764 h 1978172"/>
              <a:gd name="connsiteX7" fmla="*/ 10532872 w 10768629"/>
              <a:gd name="connsiteY7" fmla="*/ 138028 h 1978172"/>
              <a:gd name="connsiteX8" fmla="*/ 10398558 w 10768629"/>
              <a:gd name="connsiteY8" fmla="*/ 172911 h 1978172"/>
              <a:gd name="connsiteX9" fmla="*/ 10371128 w 10768629"/>
              <a:gd name="connsiteY9" fmla="*/ 182609 h 1978172"/>
              <a:gd name="connsiteX10" fmla="*/ 10352178 w 10768629"/>
              <a:gd name="connsiteY10" fmla="*/ 199976 h 1978172"/>
              <a:gd name="connsiteX11" fmla="*/ 10351815 w 10768629"/>
              <a:gd name="connsiteY11" fmla="*/ 211879 h 1978172"/>
              <a:gd name="connsiteX12" fmla="*/ 10337471 w 10768629"/>
              <a:gd name="connsiteY12" fmla="*/ 218661 h 1978172"/>
              <a:gd name="connsiteX13" fmla="*/ 10334625 w 10768629"/>
              <a:gd name="connsiteY13" fmla="*/ 222351 h 1978172"/>
              <a:gd name="connsiteX14" fmla="*/ 10256365 w 10768629"/>
              <a:gd name="connsiteY14" fmla="*/ 235917 h 1978172"/>
              <a:gd name="connsiteX15" fmla="*/ 10201127 w 10768629"/>
              <a:gd name="connsiteY15" fmla="*/ 267448 h 1978172"/>
              <a:gd name="connsiteX16" fmla="*/ 9961218 w 10768629"/>
              <a:gd name="connsiteY16" fmla="*/ 326720 h 1978172"/>
              <a:gd name="connsiteX17" fmla="*/ 9859715 w 10768629"/>
              <a:gd name="connsiteY17" fmla="*/ 355698 h 1978172"/>
              <a:gd name="connsiteX18" fmla="*/ 9679867 w 10768629"/>
              <a:gd name="connsiteY18" fmla="*/ 399081 h 1978172"/>
              <a:gd name="connsiteX19" fmla="*/ 9490654 w 10768629"/>
              <a:gd name="connsiteY19" fmla="*/ 455225 h 1978172"/>
              <a:gd name="connsiteX20" fmla="*/ 9470837 w 10768629"/>
              <a:gd name="connsiteY20" fmla="*/ 452539 h 1978172"/>
              <a:gd name="connsiteX21" fmla="*/ 9469082 w 10768629"/>
              <a:gd name="connsiteY21" fmla="*/ 454891 h 1978172"/>
              <a:gd name="connsiteX22" fmla="*/ 9448038 w 10768629"/>
              <a:gd name="connsiteY22" fmla="*/ 459733 h 1978172"/>
              <a:gd name="connsiteX23" fmla="*/ 9396821 w 10768629"/>
              <a:gd name="connsiteY23" fmla="*/ 455795 h 1978172"/>
              <a:gd name="connsiteX24" fmla="*/ 9392197 w 10768629"/>
              <a:gd name="connsiteY24" fmla="*/ 459796 h 1978172"/>
              <a:gd name="connsiteX25" fmla="*/ 9347994 w 10768629"/>
              <a:gd name="connsiteY25" fmla="*/ 464462 h 1978172"/>
              <a:gd name="connsiteX26" fmla="*/ 9347889 w 10768629"/>
              <a:gd name="connsiteY26" fmla="*/ 466539 h 1978172"/>
              <a:gd name="connsiteX27" fmla="*/ 9337639 w 10768629"/>
              <a:gd name="connsiteY27" fmla="*/ 476654 h 1978172"/>
              <a:gd name="connsiteX28" fmla="*/ 9287964 w 10768629"/>
              <a:gd name="connsiteY28" fmla="*/ 513052 h 1978172"/>
              <a:gd name="connsiteX29" fmla="*/ 9229283 w 10768629"/>
              <a:gd name="connsiteY29" fmla="*/ 555377 h 1978172"/>
              <a:gd name="connsiteX30" fmla="*/ 9220274 w 10768629"/>
              <a:gd name="connsiteY30" fmla="*/ 557502 h 1978172"/>
              <a:gd name="connsiteX31" fmla="*/ 9220202 w 10768629"/>
              <a:gd name="connsiteY31" fmla="*/ 558001 h 1978172"/>
              <a:gd name="connsiteX32" fmla="*/ 9210908 w 10768629"/>
              <a:gd name="connsiteY32" fmla="*/ 561147 h 1978172"/>
              <a:gd name="connsiteX33" fmla="*/ 9186374 w 10768629"/>
              <a:gd name="connsiteY33" fmla="*/ 565502 h 1978172"/>
              <a:gd name="connsiteX34" fmla="*/ 9181058 w 10768629"/>
              <a:gd name="connsiteY34" fmla="*/ 569943 h 1978172"/>
              <a:gd name="connsiteX35" fmla="*/ 9167549 w 10768629"/>
              <a:gd name="connsiteY35" fmla="*/ 584727 h 1978172"/>
              <a:gd name="connsiteX36" fmla="*/ 9149110 w 10768629"/>
              <a:gd name="connsiteY36" fmla="*/ 598906 h 1978172"/>
              <a:gd name="connsiteX37" fmla="*/ 9078556 w 10768629"/>
              <a:gd name="connsiteY37" fmla="*/ 644039 h 1978172"/>
              <a:gd name="connsiteX38" fmla="*/ 8996399 w 10768629"/>
              <a:gd name="connsiteY38" fmla="*/ 690055 h 1978172"/>
              <a:gd name="connsiteX39" fmla="*/ 8803791 w 10768629"/>
              <a:gd name="connsiteY39" fmla="*/ 813860 h 1978172"/>
              <a:gd name="connsiteX40" fmla="*/ 8636202 w 10768629"/>
              <a:gd name="connsiteY40" fmla="*/ 848463 h 1978172"/>
              <a:gd name="connsiteX41" fmla="*/ 8555372 w 10768629"/>
              <a:gd name="connsiteY41" fmla="*/ 883171 h 1978172"/>
              <a:gd name="connsiteX42" fmla="*/ 8507229 w 10768629"/>
              <a:gd name="connsiteY42" fmla="*/ 901665 h 1978172"/>
              <a:gd name="connsiteX43" fmla="*/ 8428473 w 10768629"/>
              <a:gd name="connsiteY43" fmla="*/ 927985 h 1978172"/>
              <a:gd name="connsiteX44" fmla="*/ 8427914 w 10768629"/>
              <a:gd name="connsiteY44" fmla="*/ 933480 h 1978172"/>
              <a:gd name="connsiteX45" fmla="*/ 8420327 w 10768629"/>
              <a:gd name="connsiteY45" fmla="*/ 941984 h 1978172"/>
              <a:gd name="connsiteX46" fmla="*/ 8394729 w 10768629"/>
              <a:gd name="connsiteY46" fmla="*/ 948347 h 1978172"/>
              <a:gd name="connsiteX47" fmla="*/ 8380548 w 10768629"/>
              <a:gd name="connsiteY47" fmla="*/ 987916 h 1978172"/>
              <a:gd name="connsiteX48" fmla="*/ 8375330 w 10768629"/>
              <a:gd name="connsiteY48" fmla="*/ 965444 h 1978172"/>
              <a:gd name="connsiteX49" fmla="*/ 8340796 w 10768629"/>
              <a:gd name="connsiteY49" fmla="*/ 980522 h 1978172"/>
              <a:gd name="connsiteX50" fmla="*/ 8304438 w 10768629"/>
              <a:gd name="connsiteY50" fmla="*/ 996739 h 1978172"/>
              <a:gd name="connsiteX51" fmla="*/ 8280929 w 10768629"/>
              <a:gd name="connsiteY51" fmla="*/ 1023089 h 1978172"/>
              <a:gd name="connsiteX52" fmla="*/ 8275760 w 10768629"/>
              <a:gd name="connsiteY52" fmla="*/ 1027772 h 1978172"/>
              <a:gd name="connsiteX53" fmla="*/ 8275478 w 10768629"/>
              <a:gd name="connsiteY53" fmla="*/ 1027605 h 1978172"/>
              <a:gd name="connsiteX54" fmla="*/ 8249003 w 10768629"/>
              <a:gd name="connsiteY54" fmla="*/ 1032033 h 1978172"/>
              <a:gd name="connsiteX55" fmla="*/ 8203836 w 10768629"/>
              <a:gd name="connsiteY55" fmla="*/ 1037347 h 1978172"/>
              <a:gd name="connsiteX56" fmla="*/ 8122936 w 10768629"/>
              <a:gd name="connsiteY56" fmla="*/ 1063113 h 1978172"/>
              <a:gd name="connsiteX57" fmla="*/ 8043658 w 10768629"/>
              <a:gd name="connsiteY57" fmla="*/ 1092746 h 1978172"/>
              <a:gd name="connsiteX58" fmla="*/ 8015351 w 10768629"/>
              <a:gd name="connsiteY58" fmla="*/ 1105478 h 1978172"/>
              <a:gd name="connsiteX59" fmla="*/ 7963145 w 10768629"/>
              <a:gd name="connsiteY59" fmla="*/ 1119346 h 1978172"/>
              <a:gd name="connsiteX60" fmla="*/ 7938145 w 10768629"/>
              <a:gd name="connsiteY60" fmla="*/ 1120225 h 1978172"/>
              <a:gd name="connsiteX61" fmla="*/ 7937238 w 10768629"/>
              <a:gd name="connsiteY61" fmla="*/ 1121204 h 1978172"/>
              <a:gd name="connsiteX62" fmla="*/ 7934398 w 10768629"/>
              <a:gd name="connsiteY62" fmla="*/ 1118240 h 1978172"/>
              <a:gd name="connsiteX63" fmla="*/ 7918248 w 10768629"/>
              <a:gd name="connsiteY63" fmla="*/ 1124371 h 1978172"/>
              <a:gd name="connsiteX64" fmla="*/ 7914119 w 10768629"/>
              <a:gd name="connsiteY64" fmla="*/ 1127653 h 1978172"/>
              <a:gd name="connsiteX65" fmla="*/ 7907658 w 10768629"/>
              <a:gd name="connsiteY65" fmla="*/ 1130350 h 1978172"/>
              <a:gd name="connsiteX66" fmla="*/ 7907434 w 10768629"/>
              <a:gd name="connsiteY66" fmla="*/ 1130103 h 1978172"/>
              <a:gd name="connsiteX67" fmla="*/ 7901508 w 10768629"/>
              <a:gd name="connsiteY67" fmla="*/ 1133245 h 1978172"/>
              <a:gd name="connsiteX68" fmla="*/ 7873287 w 10768629"/>
              <a:gd name="connsiteY68" fmla="*/ 1152609 h 1978172"/>
              <a:gd name="connsiteX69" fmla="*/ 7834833 w 10768629"/>
              <a:gd name="connsiteY69" fmla="*/ 1153868 h 1978172"/>
              <a:gd name="connsiteX70" fmla="*/ 7828661 w 10768629"/>
              <a:gd name="connsiteY70" fmla="*/ 1139994 h 1978172"/>
              <a:gd name="connsiteX71" fmla="*/ 7823966 w 10768629"/>
              <a:gd name="connsiteY71" fmla="*/ 1143178 h 1978172"/>
              <a:gd name="connsiteX72" fmla="*/ 7815078 w 10768629"/>
              <a:gd name="connsiteY72" fmla="*/ 1151776 h 1978172"/>
              <a:gd name="connsiteX73" fmla="*/ 7812026 w 10768629"/>
              <a:gd name="connsiteY73" fmla="*/ 1151522 h 1978172"/>
              <a:gd name="connsiteX74" fmla="*/ 7782249 w 10768629"/>
              <a:gd name="connsiteY74" fmla="*/ 1160970 h 1978172"/>
              <a:gd name="connsiteX75" fmla="*/ 7773476 w 10768629"/>
              <a:gd name="connsiteY75" fmla="*/ 1157414 h 1978172"/>
              <a:gd name="connsiteX76" fmla="*/ 7769600 w 10768629"/>
              <a:gd name="connsiteY76" fmla="*/ 1157365 h 1978172"/>
              <a:gd name="connsiteX77" fmla="*/ 7752631 w 10768629"/>
              <a:gd name="connsiteY77" fmla="*/ 1172815 h 1978172"/>
              <a:gd name="connsiteX78" fmla="*/ 7739392 w 10768629"/>
              <a:gd name="connsiteY78" fmla="*/ 1192062 h 1978172"/>
              <a:gd name="connsiteX79" fmla="*/ 7677677 w 10768629"/>
              <a:gd name="connsiteY79" fmla="*/ 1216394 h 1978172"/>
              <a:gd name="connsiteX80" fmla="*/ 7586920 w 10768629"/>
              <a:gd name="connsiteY80" fmla="*/ 1261888 h 1978172"/>
              <a:gd name="connsiteX81" fmla="*/ 7486100 w 10768629"/>
              <a:gd name="connsiteY81" fmla="*/ 1292563 h 1978172"/>
              <a:gd name="connsiteX82" fmla="*/ 7411323 w 10768629"/>
              <a:gd name="connsiteY82" fmla="*/ 1340732 h 1978172"/>
              <a:gd name="connsiteX83" fmla="*/ 7240698 w 10768629"/>
              <a:gd name="connsiteY83" fmla="*/ 1438832 h 1978172"/>
              <a:gd name="connsiteX84" fmla="*/ 7197675 w 10768629"/>
              <a:gd name="connsiteY84" fmla="*/ 1447530 h 1978172"/>
              <a:gd name="connsiteX85" fmla="*/ 7164788 w 10768629"/>
              <a:gd name="connsiteY85" fmla="*/ 1480293 h 1978172"/>
              <a:gd name="connsiteX86" fmla="*/ 7147929 w 10768629"/>
              <a:gd name="connsiteY86" fmla="*/ 1477641 h 1978172"/>
              <a:gd name="connsiteX87" fmla="*/ 7144965 w 10768629"/>
              <a:gd name="connsiteY87" fmla="*/ 1476908 h 1978172"/>
              <a:gd name="connsiteX88" fmla="*/ 7134299 w 10768629"/>
              <a:gd name="connsiteY88" fmla="*/ 1479969 h 1978172"/>
              <a:gd name="connsiteX89" fmla="*/ 7129809 w 10768629"/>
              <a:gd name="connsiteY89" fmla="*/ 1473339 h 1978172"/>
              <a:gd name="connsiteX90" fmla="*/ 7112688 w 10768629"/>
              <a:gd name="connsiteY90" fmla="*/ 1472575 h 1978172"/>
              <a:gd name="connsiteX91" fmla="*/ 7093470 w 10768629"/>
              <a:gd name="connsiteY91" fmla="*/ 1480300 h 1978172"/>
              <a:gd name="connsiteX92" fmla="*/ 7025034 w 10768629"/>
              <a:gd name="connsiteY92" fmla="*/ 1506934 h 1978172"/>
              <a:gd name="connsiteX93" fmla="*/ 7014783 w 10768629"/>
              <a:gd name="connsiteY93" fmla="*/ 1515868 h 1978172"/>
              <a:gd name="connsiteX94" fmla="*/ 6979706 w 10768629"/>
              <a:gd name="connsiteY94" fmla="*/ 1523511 h 1978172"/>
              <a:gd name="connsiteX95" fmla="*/ 6977890 w 10768629"/>
              <a:gd name="connsiteY95" fmla="*/ 1525793 h 1978172"/>
              <a:gd name="connsiteX96" fmla="*/ 6944339 w 10768629"/>
              <a:gd name="connsiteY96" fmla="*/ 1536237 h 1978172"/>
              <a:gd name="connsiteX97" fmla="*/ 6886996 w 10768629"/>
              <a:gd name="connsiteY97" fmla="*/ 1563569 h 1978172"/>
              <a:gd name="connsiteX98" fmla="*/ 6874510 w 10768629"/>
              <a:gd name="connsiteY98" fmla="*/ 1558469 h 1978172"/>
              <a:gd name="connsiteX99" fmla="*/ 6871943 w 10768629"/>
              <a:gd name="connsiteY99" fmla="*/ 1554651 h 1978172"/>
              <a:gd name="connsiteX100" fmla="*/ 6856174 w 10768629"/>
              <a:gd name="connsiteY100" fmla="*/ 1562024 h 1978172"/>
              <a:gd name="connsiteX101" fmla="*/ 6842321 w 10768629"/>
              <a:gd name="connsiteY101" fmla="*/ 1560554 h 1978172"/>
              <a:gd name="connsiteX102" fmla="*/ 6832713 w 10768629"/>
              <a:gd name="connsiteY102" fmla="*/ 1569357 h 1978172"/>
              <a:gd name="connsiteX103" fmla="*/ 6816351 w 10768629"/>
              <a:gd name="connsiteY103" fmla="*/ 1571495 h 1978172"/>
              <a:gd name="connsiteX104" fmla="*/ 6795800 w 10768629"/>
              <a:gd name="connsiteY104" fmla="*/ 1572010 h 1978172"/>
              <a:gd name="connsiteX105" fmla="*/ 6777546 w 10768629"/>
              <a:gd name="connsiteY105" fmla="*/ 1568661 h 1978172"/>
              <a:gd name="connsiteX106" fmla="*/ 6751528 w 10768629"/>
              <a:gd name="connsiteY106" fmla="*/ 1574143 h 1978172"/>
              <a:gd name="connsiteX107" fmla="*/ 6691966 w 10768629"/>
              <a:gd name="connsiteY107" fmla="*/ 1582255 h 1978172"/>
              <a:gd name="connsiteX108" fmla="*/ 6646941 w 10768629"/>
              <a:gd name="connsiteY108" fmla="*/ 1588471 h 1978172"/>
              <a:gd name="connsiteX109" fmla="*/ 6568576 w 10768629"/>
              <a:gd name="connsiteY109" fmla="*/ 1606488 h 1978172"/>
              <a:gd name="connsiteX110" fmla="*/ 6554358 w 10768629"/>
              <a:gd name="connsiteY110" fmla="*/ 1621701 h 1978172"/>
              <a:gd name="connsiteX111" fmla="*/ 6516968 w 10768629"/>
              <a:gd name="connsiteY111" fmla="*/ 1617195 h 1978172"/>
              <a:gd name="connsiteX112" fmla="*/ 6506479 w 10768629"/>
              <a:gd name="connsiteY112" fmla="*/ 1602227 h 1978172"/>
              <a:gd name="connsiteX113" fmla="*/ 6458436 w 10768629"/>
              <a:gd name="connsiteY113" fmla="*/ 1607332 h 1978172"/>
              <a:gd name="connsiteX114" fmla="*/ 6414786 w 10768629"/>
              <a:gd name="connsiteY114" fmla="*/ 1628815 h 1978172"/>
              <a:gd name="connsiteX115" fmla="*/ 6357085 w 10768629"/>
              <a:gd name="connsiteY115" fmla="*/ 1640846 h 1978172"/>
              <a:gd name="connsiteX116" fmla="*/ 6322636 w 10768629"/>
              <a:gd name="connsiteY116" fmla="*/ 1648213 h 1978172"/>
              <a:gd name="connsiteX117" fmla="*/ 6226172 w 10768629"/>
              <a:gd name="connsiteY117" fmla="*/ 1654676 h 1978172"/>
              <a:gd name="connsiteX118" fmla="*/ 6221217 w 10768629"/>
              <a:gd name="connsiteY118" fmla="*/ 1654506 h 1978172"/>
              <a:gd name="connsiteX119" fmla="*/ 6204956 w 10768629"/>
              <a:gd name="connsiteY119" fmla="*/ 1664280 h 1978172"/>
              <a:gd name="connsiteX120" fmla="*/ 6204270 w 10768629"/>
              <a:gd name="connsiteY120" fmla="*/ 1666782 h 1978172"/>
              <a:gd name="connsiteX121" fmla="*/ 6143810 w 10768629"/>
              <a:gd name="connsiteY121" fmla="*/ 1661963 h 1978172"/>
              <a:gd name="connsiteX122" fmla="*/ 6136560 w 10768629"/>
              <a:gd name="connsiteY122" fmla="*/ 1665728 h 1978172"/>
              <a:gd name="connsiteX123" fmla="*/ 6096155 w 10768629"/>
              <a:gd name="connsiteY123" fmla="*/ 1656951 h 1978172"/>
              <a:gd name="connsiteX124" fmla="*/ 6075812 w 10768629"/>
              <a:gd name="connsiteY124" fmla="*/ 1655422 h 1978172"/>
              <a:gd name="connsiteX125" fmla="*/ 6039495 w 10768629"/>
              <a:gd name="connsiteY125" fmla="*/ 1649680 h 1978172"/>
              <a:gd name="connsiteX126" fmla="*/ 6036523 w 10768629"/>
              <a:gd name="connsiteY126" fmla="*/ 1652121 h 1978172"/>
              <a:gd name="connsiteX127" fmla="*/ 6029328 w 10768629"/>
              <a:gd name="connsiteY127" fmla="*/ 1649904 h 1978172"/>
              <a:gd name="connsiteX128" fmla="*/ 6024075 w 10768629"/>
              <a:gd name="connsiteY128" fmla="*/ 1652779 h 1978172"/>
              <a:gd name="connsiteX129" fmla="*/ 6018085 w 10768629"/>
              <a:gd name="connsiteY129" fmla="*/ 1652030 h 1978172"/>
              <a:gd name="connsiteX130" fmla="*/ 5955513 w 10768629"/>
              <a:gd name="connsiteY130" fmla="*/ 1663584 h 1978172"/>
              <a:gd name="connsiteX131" fmla="*/ 5941996 w 10768629"/>
              <a:gd name="connsiteY131" fmla="*/ 1661326 h 1978172"/>
              <a:gd name="connsiteX132" fmla="*/ 5931789 w 10768629"/>
              <a:gd name="connsiteY132" fmla="*/ 1669915 h 1978172"/>
              <a:gd name="connsiteX133" fmla="*/ 5888686 w 10768629"/>
              <a:gd name="connsiteY133" fmla="*/ 1672175 h 1978172"/>
              <a:gd name="connsiteX134" fmla="*/ 5873794 w 10768629"/>
              <a:gd name="connsiteY134" fmla="*/ 1665454 h 1978172"/>
              <a:gd name="connsiteX135" fmla="*/ 5860022 w 10768629"/>
              <a:gd name="connsiteY135" fmla="*/ 1660635 h 1978172"/>
              <a:gd name="connsiteX136" fmla="*/ 5858237 w 10768629"/>
              <a:gd name="connsiteY136" fmla="*/ 1660649 h 1978172"/>
              <a:gd name="connsiteX137" fmla="*/ 5840319 w 10768629"/>
              <a:gd name="connsiteY137" fmla="*/ 1660798 h 1978172"/>
              <a:gd name="connsiteX138" fmla="*/ 5806984 w 10768629"/>
              <a:gd name="connsiteY138" fmla="*/ 1661075 h 1978172"/>
              <a:gd name="connsiteX139" fmla="*/ 5742351 w 10768629"/>
              <a:gd name="connsiteY139" fmla="*/ 1667489 h 1978172"/>
              <a:gd name="connsiteX140" fmla="*/ 5521171 w 10768629"/>
              <a:gd name="connsiteY140" fmla="*/ 1671626 h 1978172"/>
              <a:gd name="connsiteX141" fmla="*/ 5457384 w 10768629"/>
              <a:gd name="connsiteY141" fmla="*/ 1683952 h 1978172"/>
              <a:gd name="connsiteX142" fmla="*/ 4950070 w 10768629"/>
              <a:gd name="connsiteY142" fmla="*/ 1748401 h 1978172"/>
              <a:gd name="connsiteX143" fmla="*/ 4872172 w 10768629"/>
              <a:gd name="connsiteY143" fmla="*/ 1757222 h 1978172"/>
              <a:gd name="connsiteX144" fmla="*/ 4809524 w 10768629"/>
              <a:gd name="connsiteY144" fmla="*/ 1761033 h 1978172"/>
              <a:gd name="connsiteX145" fmla="*/ 4759058 w 10768629"/>
              <a:gd name="connsiteY145" fmla="*/ 1766533 h 1978172"/>
              <a:gd name="connsiteX146" fmla="*/ 4719749 w 10768629"/>
              <a:gd name="connsiteY146" fmla="*/ 1771811 h 1978172"/>
              <a:gd name="connsiteX147" fmla="*/ 4568686 w 10768629"/>
              <a:gd name="connsiteY147" fmla="*/ 1786141 h 1978172"/>
              <a:gd name="connsiteX148" fmla="*/ 4418751 w 10768629"/>
              <a:gd name="connsiteY148" fmla="*/ 1796932 h 1978172"/>
              <a:gd name="connsiteX149" fmla="*/ 4378377 w 10768629"/>
              <a:gd name="connsiteY149" fmla="*/ 1815528 h 1978172"/>
              <a:gd name="connsiteX150" fmla="*/ 4320575 w 10768629"/>
              <a:gd name="connsiteY150" fmla="*/ 1832722 h 1978172"/>
              <a:gd name="connsiteX151" fmla="*/ 4211935 w 10768629"/>
              <a:gd name="connsiteY151" fmla="*/ 1860177 h 1978172"/>
              <a:gd name="connsiteX152" fmla="*/ 4101228 w 10768629"/>
              <a:gd name="connsiteY152" fmla="*/ 1868717 h 1978172"/>
              <a:gd name="connsiteX153" fmla="*/ 3973223 w 10768629"/>
              <a:gd name="connsiteY153" fmla="*/ 1881015 h 1978172"/>
              <a:gd name="connsiteX154" fmla="*/ 3900992 w 10768629"/>
              <a:gd name="connsiteY154" fmla="*/ 1880603 h 1978172"/>
              <a:gd name="connsiteX155" fmla="*/ 3662119 w 10768629"/>
              <a:gd name="connsiteY155" fmla="*/ 1889285 h 1978172"/>
              <a:gd name="connsiteX156" fmla="*/ 3496919 w 10768629"/>
              <a:gd name="connsiteY156" fmla="*/ 1873180 h 1978172"/>
              <a:gd name="connsiteX157" fmla="*/ 3449433 w 10768629"/>
              <a:gd name="connsiteY157" fmla="*/ 1889681 h 1978172"/>
              <a:gd name="connsiteX158" fmla="*/ 3369766 w 10768629"/>
              <a:gd name="connsiteY158" fmla="*/ 1916653 h 1978172"/>
              <a:gd name="connsiteX159" fmla="*/ 3269672 w 10768629"/>
              <a:gd name="connsiteY159" fmla="*/ 1938036 h 1978172"/>
              <a:gd name="connsiteX160" fmla="*/ 3224897 w 10768629"/>
              <a:gd name="connsiteY160" fmla="*/ 1943733 h 1978172"/>
              <a:gd name="connsiteX161" fmla="*/ 3161463 w 10768629"/>
              <a:gd name="connsiteY161" fmla="*/ 1946591 h 1978172"/>
              <a:gd name="connsiteX162" fmla="*/ 3112044 w 10768629"/>
              <a:gd name="connsiteY162" fmla="*/ 1935614 h 1978172"/>
              <a:gd name="connsiteX163" fmla="*/ 3069716 w 10768629"/>
              <a:gd name="connsiteY163" fmla="*/ 1930463 h 1978172"/>
              <a:gd name="connsiteX164" fmla="*/ 3005773 w 10768629"/>
              <a:gd name="connsiteY164" fmla="*/ 1915878 h 1978172"/>
              <a:gd name="connsiteX165" fmla="*/ 2897201 w 10768629"/>
              <a:gd name="connsiteY165" fmla="*/ 1926772 h 1978172"/>
              <a:gd name="connsiteX166" fmla="*/ 2783891 w 10768629"/>
              <a:gd name="connsiteY166" fmla="*/ 1931749 h 1978172"/>
              <a:gd name="connsiteX167" fmla="*/ 2712447 w 10768629"/>
              <a:gd name="connsiteY167" fmla="*/ 1933044 h 1978172"/>
              <a:gd name="connsiteX168" fmla="*/ 2560151 w 10768629"/>
              <a:gd name="connsiteY168" fmla="*/ 1963609 h 1978172"/>
              <a:gd name="connsiteX169" fmla="*/ 2367221 w 10768629"/>
              <a:gd name="connsiteY169" fmla="*/ 1971884 h 1978172"/>
              <a:gd name="connsiteX170" fmla="*/ 2272130 w 10768629"/>
              <a:gd name="connsiteY170" fmla="*/ 1961162 h 1978172"/>
              <a:gd name="connsiteX171" fmla="*/ 2189404 w 10768629"/>
              <a:gd name="connsiteY171" fmla="*/ 1978172 h 1978172"/>
              <a:gd name="connsiteX172" fmla="*/ 2077704 w 10768629"/>
              <a:gd name="connsiteY172" fmla="*/ 1965002 h 1978172"/>
              <a:gd name="connsiteX173" fmla="*/ 2033299 w 10768629"/>
              <a:gd name="connsiteY173" fmla="*/ 1969042 h 1978172"/>
              <a:gd name="connsiteX174" fmla="*/ 1967996 w 10768629"/>
              <a:gd name="connsiteY174" fmla="*/ 1953187 h 1978172"/>
              <a:gd name="connsiteX175" fmla="*/ 1855805 w 10768629"/>
              <a:gd name="connsiteY175" fmla="*/ 1926082 h 1978172"/>
              <a:gd name="connsiteX176" fmla="*/ 1790957 w 10768629"/>
              <a:gd name="connsiteY176" fmla="*/ 1919460 h 1978172"/>
              <a:gd name="connsiteX177" fmla="*/ 1613978 w 10768629"/>
              <a:gd name="connsiteY177" fmla="*/ 1891581 h 1978172"/>
              <a:gd name="connsiteX178" fmla="*/ 1436831 w 10768629"/>
              <a:gd name="connsiteY178" fmla="*/ 1856201 h 1978172"/>
              <a:gd name="connsiteX179" fmla="*/ 1357365 w 10768629"/>
              <a:gd name="connsiteY179" fmla="*/ 1832140 h 1978172"/>
              <a:gd name="connsiteX180" fmla="*/ 1232341 w 10768629"/>
              <a:gd name="connsiteY180" fmla="*/ 1785942 h 1978172"/>
              <a:gd name="connsiteX181" fmla="*/ 1162595 w 10768629"/>
              <a:gd name="connsiteY181" fmla="*/ 1784330 h 1978172"/>
              <a:gd name="connsiteX182" fmla="*/ 1120257 w 10768629"/>
              <a:gd name="connsiteY182" fmla="*/ 1789615 h 1978172"/>
              <a:gd name="connsiteX183" fmla="*/ 991903 w 10768629"/>
              <a:gd name="connsiteY183" fmla="*/ 1786741 h 1978172"/>
              <a:gd name="connsiteX184" fmla="*/ 883960 w 10768629"/>
              <a:gd name="connsiteY184" fmla="*/ 1809389 h 1978172"/>
              <a:gd name="connsiteX185" fmla="*/ 766531 w 10768629"/>
              <a:gd name="connsiteY185" fmla="*/ 1805053 h 1978172"/>
              <a:gd name="connsiteX186" fmla="*/ 669779 w 10768629"/>
              <a:gd name="connsiteY186" fmla="*/ 1800537 h 1978172"/>
              <a:gd name="connsiteX187" fmla="*/ 523898 w 10768629"/>
              <a:gd name="connsiteY187" fmla="*/ 1811085 h 1978172"/>
              <a:gd name="connsiteX188" fmla="*/ 360251 w 10768629"/>
              <a:gd name="connsiteY188" fmla="*/ 1830735 h 1978172"/>
              <a:gd name="connsiteX189" fmla="*/ 255207 w 10768629"/>
              <a:gd name="connsiteY189" fmla="*/ 1818275 h 1978172"/>
              <a:gd name="connsiteX190" fmla="*/ 101803 w 10768629"/>
              <a:gd name="connsiteY190" fmla="*/ 1870647 h 1978172"/>
              <a:gd name="connsiteX191" fmla="*/ 25397 w 10768629"/>
              <a:gd name="connsiteY191" fmla="*/ 1888443 h 1978172"/>
              <a:gd name="connsiteX192" fmla="*/ 2370 w 10768629"/>
              <a:gd name="connsiteY192" fmla="*/ 1878311 h 1978172"/>
              <a:gd name="connsiteX193" fmla="*/ 0 w 10768629"/>
              <a:gd name="connsiteY193" fmla="*/ 1878785 h 1978172"/>
              <a:gd name="connsiteX194" fmla="*/ 0 w 10768629"/>
              <a:gd name="connsiteY194" fmla="*/ 0 h 1978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</a:cxnLst>
            <a:rect l="l" t="t" r="r" b="b"/>
            <a:pathLst>
              <a:path w="10768629" h="1978172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B2E88731-BE59-9A06-F368-D36A568BC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923" y="2819"/>
            <a:ext cx="3776199" cy="1330841"/>
          </a:xfrm>
        </p:spPr>
        <p:txBody>
          <a:bodyPr>
            <a:normAutofit/>
          </a:bodyPr>
          <a:lstStyle/>
          <a:p>
            <a:r>
              <a:rPr lang="ro-RO" dirty="0">
                <a:latin typeface="Times New Roman"/>
                <a:cs typeface="Times New Roman"/>
              </a:rPr>
              <a:t>Protocolul ARP</a:t>
            </a:r>
            <a:endParaRPr lang="ro-RO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6B9AD40-4397-5CA5-0DC3-D1A2C427A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701" y="1027141"/>
            <a:ext cx="6348909" cy="582982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o-RO" sz="2400" dirty="0">
                <a:latin typeface="Times New Roman"/>
                <a:ea typeface="+mn-lt"/>
                <a:cs typeface="+mn-lt"/>
              </a:rPr>
              <a:t>Determină corespondența dintre adresele IP și MAC ale gazdelor.</a:t>
            </a:r>
            <a:endParaRPr lang="ro-RO" sz="2400">
              <a:latin typeface="Times New Roman"/>
              <a:cs typeface="Times New Roman"/>
            </a:endParaRPr>
          </a:p>
          <a:p>
            <a:r>
              <a:rPr lang="ro-RO" sz="2400" dirty="0">
                <a:latin typeface="Times New Roman"/>
                <a:ea typeface="+mn-lt"/>
                <a:cs typeface="+mn-lt"/>
              </a:rPr>
              <a:t>Înainte de a trimite un pachet de date în rețea, un </a:t>
            </a:r>
            <a:r>
              <a:rPr lang="ro-RO" sz="2400" err="1">
                <a:latin typeface="Times New Roman"/>
                <a:ea typeface="+mn-lt"/>
                <a:cs typeface="+mn-lt"/>
              </a:rPr>
              <a:t>host</a:t>
            </a:r>
            <a:r>
              <a:rPr lang="ro-RO" sz="2400" dirty="0">
                <a:latin typeface="Times New Roman"/>
                <a:ea typeface="+mn-lt"/>
                <a:cs typeface="+mn-lt"/>
              </a:rPr>
              <a:t> încearcă să determine adresa MAC a destinatarului, pornind de la adresa IP a acestuia.</a:t>
            </a:r>
            <a:endParaRPr lang="ro-RO" sz="2400">
              <a:latin typeface="Times New Roman"/>
              <a:cs typeface="Times New Roman"/>
            </a:endParaRPr>
          </a:p>
          <a:p>
            <a:r>
              <a:rPr lang="ro-RO" sz="2400" dirty="0">
                <a:latin typeface="Times New Roman"/>
                <a:ea typeface="+mn-lt"/>
                <a:cs typeface="+mn-lt"/>
              </a:rPr>
              <a:t>Mai întâi se caută în cache-</a:t>
            </a:r>
            <a:r>
              <a:rPr lang="ro-RO" sz="2400" dirty="0" err="1">
                <a:latin typeface="Times New Roman"/>
                <a:ea typeface="+mn-lt"/>
                <a:cs typeface="+mn-lt"/>
              </a:rPr>
              <a:t>ul</a:t>
            </a:r>
            <a:r>
              <a:rPr lang="ro-RO" sz="2400" dirty="0">
                <a:latin typeface="Times New Roman"/>
                <a:ea typeface="+mn-lt"/>
                <a:cs typeface="+mn-lt"/>
              </a:rPr>
              <a:t> ARP (ARP cache).</a:t>
            </a:r>
            <a:endParaRPr lang="ro-RO" sz="2400">
              <a:latin typeface="Times New Roman"/>
              <a:cs typeface="Times New Roman"/>
            </a:endParaRPr>
          </a:p>
          <a:p>
            <a:r>
              <a:rPr lang="ro-RO" sz="2400" dirty="0">
                <a:latin typeface="Times New Roman"/>
                <a:ea typeface="+mn-lt"/>
                <a:cs typeface="+mn-lt"/>
              </a:rPr>
              <a:t>Dacă nu există înregistrare în cache, se trimite un </a:t>
            </a:r>
            <a:r>
              <a:rPr lang="ro-RO" sz="2400" b="1" err="1">
                <a:latin typeface="Times New Roman"/>
                <a:ea typeface="+mn-lt"/>
                <a:cs typeface="+mn-lt"/>
              </a:rPr>
              <a:t>broadcast</a:t>
            </a:r>
            <a:r>
              <a:rPr lang="ro-RO" sz="2400" b="1" dirty="0">
                <a:latin typeface="Times New Roman"/>
                <a:ea typeface="+mn-lt"/>
                <a:cs typeface="+mn-lt"/>
              </a:rPr>
              <a:t> ARP </a:t>
            </a:r>
            <a:r>
              <a:rPr lang="ro-RO" sz="2400" b="1" err="1">
                <a:latin typeface="Times New Roman"/>
                <a:ea typeface="+mn-lt"/>
                <a:cs typeface="+mn-lt"/>
              </a:rPr>
              <a:t>Request</a:t>
            </a:r>
            <a:r>
              <a:rPr lang="ro-RO" sz="2400" dirty="0">
                <a:latin typeface="Times New Roman"/>
                <a:ea typeface="+mn-lt"/>
                <a:cs typeface="+mn-lt"/>
              </a:rPr>
              <a:t> (ARP – cerere).</a:t>
            </a:r>
            <a:endParaRPr lang="ro-RO" sz="2400">
              <a:latin typeface="Times New Roman"/>
              <a:cs typeface="Times New Roman"/>
            </a:endParaRPr>
          </a:p>
          <a:p>
            <a:r>
              <a:rPr lang="ro-RO" sz="2400" dirty="0">
                <a:latin typeface="Times New Roman"/>
                <a:ea typeface="+mn-lt"/>
                <a:cs typeface="+mn-lt"/>
              </a:rPr>
              <a:t>Destinatarul răspunde cu un </a:t>
            </a:r>
            <a:r>
              <a:rPr lang="ro-RO" sz="2400" b="1" dirty="0">
                <a:latin typeface="Times New Roman"/>
                <a:ea typeface="+mn-lt"/>
                <a:cs typeface="+mn-lt"/>
              </a:rPr>
              <a:t>ARP </a:t>
            </a:r>
            <a:r>
              <a:rPr lang="ro-RO" sz="2400" b="1" err="1">
                <a:latin typeface="Times New Roman"/>
                <a:ea typeface="+mn-lt"/>
                <a:cs typeface="+mn-lt"/>
              </a:rPr>
              <a:t>Reply</a:t>
            </a:r>
            <a:r>
              <a:rPr lang="ro-RO" sz="2400" dirty="0">
                <a:latin typeface="Times New Roman"/>
                <a:ea typeface="+mn-lt"/>
                <a:cs typeface="+mn-lt"/>
              </a:rPr>
              <a:t> (ARP – răspuns), în care își indică adresa MAC.</a:t>
            </a:r>
            <a:endParaRPr lang="ro-RO" sz="2400">
              <a:latin typeface="Times New Roman"/>
              <a:cs typeface="Times New Roman"/>
            </a:endParaRPr>
          </a:p>
          <a:p>
            <a:r>
              <a:rPr lang="ro-RO" sz="2400" dirty="0">
                <a:latin typeface="Times New Roman"/>
                <a:ea typeface="+mn-lt"/>
                <a:cs typeface="+mn-lt"/>
              </a:rPr>
              <a:t>Noua înregistrare ARP este salvată în cache-</a:t>
            </a:r>
            <a:r>
              <a:rPr lang="ro-RO" sz="2400" dirty="0" err="1">
                <a:latin typeface="Times New Roman"/>
                <a:ea typeface="+mn-lt"/>
                <a:cs typeface="+mn-lt"/>
              </a:rPr>
              <a:t>ul</a:t>
            </a:r>
            <a:r>
              <a:rPr lang="ro-RO" sz="2400" dirty="0">
                <a:latin typeface="Times New Roman"/>
                <a:ea typeface="+mn-lt"/>
                <a:cs typeface="+mn-lt"/>
              </a:rPr>
              <a:t> ARP.</a:t>
            </a:r>
            <a:endParaRPr lang="ro-RO" sz="2400">
              <a:latin typeface="Times New Roman"/>
              <a:cs typeface="Times New Roman"/>
            </a:endParaRPr>
          </a:p>
          <a:p>
            <a:r>
              <a:rPr lang="ro-RO" sz="2400" dirty="0">
                <a:latin typeface="Times New Roman"/>
                <a:ea typeface="+mn-lt"/>
                <a:cs typeface="+mn-lt"/>
              </a:rPr>
              <a:t>Pachetul pleacă în rețea folosind adresa MAC a destinatarului.</a:t>
            </a:r>
            <a:endParaRPr lang="ro-RO" sz="2400" dirty="0">
              <a:latin typeface="Times New Roman"/>
              <a:cs typeface="Times New Roman"/>
            </a:endParaRPr>
          </a:p>
          <a:p>
            <a:endParaRPr lang="ro-RO" sz="1800">
              <a:latin typeface="Times New Roman"/>
              <a:cs typeface="Times New Roman"/>
            </a:endParaRPr>
          </a:p>
        </p:txBody>
      </p:sp>
      <p:pic>
        <p:nvPicPr>
          <p:cNvPr id="4" name="Imagine 3" descr="O imagine care conține text, captură de ecran, Font, carte de vizită&#10;&#10;Conținutul generat de inteligența artificială poate fi incorect.">
            <a:extLst>
              <a:ext uri="{FF2B5EF4-FFF2-40B4-BE49-F238E27FC236}">
                <a16:creationId xmlns:a16="http://schemas.microsoft.com/office/drawing/2014/main" id="{EEA3069B-1476-D53B-A999-05DF70B17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367" y="2937573"/>
            <a:ext cx="4788505" cy="2250597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A0D773F-7A7D-4DBB-9DEA-86BB8B8F4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381624" y="6209414"/>
            <a:ext cx="6810375" cy="648586"/>
          </a:xfrm>
          <a:custGeom>
            <a:avLst/>
            <a:gdLst>
              <a:gd name="connsiteX0" fmla="*/ 0 w 10753706"/>
              <a:gd name="connsiteY0" fmla="*/ 0 h 1027260"/>
              <a:gd name="connsiteX1" fmla="*/ 10753706 w 10753706"/>
              <a:gd name="connsiteY1" fmla="*/ 0 h 1027260"/>
              <a:gd name="connsiteX2" fmla="*/ 10748809 w 10753706"/>
              <a:gd name="connsiteY2" fmla="*/ 2522 h 1027260"/>
              <a:gd name="connsiteX3" fmla="*/ 10725330 w 10753706"/>
              <a:gd name="connsiteY3" fmla="*/ 11977 h 1027260"/>
              <a:gd name="connsiteX4" fmla="*/ 10615423 w 10753706"/>
              <a:gd name="connsiteY4" fmla="*/ 52967 h 1027260"/>
              <a:gd name="connsiteX5" fmla="*/ 10533936 w 10753706"/>
              <a:gd name="connsiteY5" fmla="*/ 53095 h 1027260"/>
              <a:gd name="connsiteX6" fmla="*/ 10466876 w 10753706"/>
              <a:gd name="connsiteY6" fmla="*/ 45180 h 1027260"/>
              <a:gd name="connsiteX7" fmla="*/ 10355090 w 10753706"/>
              <a:gd name="connsiteY7" fmla="*/ 89741 h 1027260"/>
              <a:gd name="connsiteX8" fmla="*/ 10087145 w 10753706"/>
              <a:gd name="connsiteY8" fmla="*/ 66115 h 1027260"/>
              <a:gd name="connsiteX9" fmla="*/ 10015902 w 10753706"/>
              <a:gd name="connsiteY9" fmla="*/ 76178 h 1027260"/>
              <a:gd name="connsiteX10" fmla="*/ 9806005 w 10753706"/>
              <a:gd name="connsiteY10" fmla="*/ 102435 h 1027260"/>
              <a:gd name="connsiteX11" fmla="*/ 9602583 w 10753706"/>
              <a:gd name="connsiteY11" fmla="*/ 179170 h 1027260"/>
              <a:gd name="connsiteX12" fmla="*/ 9469719 w 10753706"/>
              <a:gd name="connsiteY12" fmla="*/ 174721 h 1027260"/>
              <a:gd name="connsiteX13" fmla="*/ 9408692 w 10753706"/>
              <a:gd name="connsiteY13" fmla="*/ 189513 h 1027260"/>
              <a:gd name="connsiteX14" fmla="*/ 9364151 w 10753706"/>
              <a:gd name="connsiteY14" fmla="*/ 194072 h 1027260"/>
              <a:gd name="connsiteX15" fmla="*/ 9337751 w 10753706"/>
              <a:gd name="connsiteY15" fmla="*/ 197579 h 1027260"/>
              <a:gd name="connsiteX16" fmla="*/ 9297166 w 10753706"/>
              <a:gd name="connsiteY16" fmla="*/ 216558 h 1027260"/>
              <a:gd name="connsiteX17" fmla="*/ 9123859 w 10753706"/>
              <a:gd name="connsiteY17" fmla="*/ 237356 h 1027260"/>
              <a:gd name="connsiteX18" fmla="*/ 8950741 w 10753706"/>
              <a:gd name="connsiteY18" fmla="*/ 238020 h 1027260"/>
              <a:gd name="connsiteX19" fmla="*/ 8718236 w 10753706"/>
              <a:gd name="connsiteY19" fmla="*/ 303148 h 1027260"/>
              <a:gd name="connsiteX20" fmla="*/ 8694011 w 10753706"/>
              <a:gd name="connsiteY20" fmla="*/ 308812 h 1027260"/>
              <a:gd name="connsiteX21" fmla="*/ 8611976 w 10753706"/>
              <a:gd name="connsiteY21" fmla="*/ 324819 h 1027260"/>
              <a:gd name="connsiteX22" fmla="*/ 8562074 w 10753706"/>
              <a:gd name="connsiteY22" fmla="*/ 337971 h 1027260"/>
              <a:gd name="connsiteX23" fmla="*/ 8501724 w 10753706"/>
              <a:gd name="connsiteY23" fmla="*/ 360865 h 1027260"/>
              <a:gd name="connsiteX24" fmla="*/ 8504489 w 10753706"/>
              <a:gd name="connsiteY24" fmla="*/ 364790 h 1027260"/>
              <a:gd name="connsiteX25" fmla="*/ 8492774 w 10753706"/>
              <a:gd name="connsiteY25" fmla="*/ 366181 h 1027260"/>
              <a:gd name="connsiteX26" fmla="*/ 8466405 w 10753706"/>
              <a:gd name="connsiteY26" fmla="*/ 368724 h 1027260"/>
              <a:gd name="connsiteX27" fmla="*/ 8427069 w 10753706"/>
              <a:gd name="connsiteY27" fmla="*/ 387211 h 1027260"/>
              <a:gd name="connsiteX28" fmla="*/ 8387766 w 10753706"/>
              <a:gd name="connsiteY28" fmla="*/ 377161 h 1027260"/>
              <a:gd name="connsiteX29" fmla="*/ 8315874 w 10753706"/>
              <a:gd name="connsiteY29" fmla="*/ 395527 h 1027260"/>
              <a:gd name="connsiteX30" fmla="*/ 8274474 w 10753706"/>
              <a:gd name="connsiteY30" fmla="*/ 405112 h 1027260"/>
              <a:gd name="connsiteX31" fmla="*/ 8234664 w 10753706"/>
              <a:gd name="connsiteY31" fmla="*/ 410219 h 1027260"/>
              <a:gd name="connsiteX32" fmla="*/ 8211268 w 10753706"/>
              <a:gd name="connsiteY32" fmla="*/ 416791 h 1027260"/>
              <a:gd name="connsiteX33" fmla="*/ 8188615 w 10753706"/>
              <a:gd name="connsiteY33" fmla="*/ 421755 h 1027260"/>
              <a:gd name="connsiteX34" fmla="*/ 8179981 w 10753706"/>
              <a:gd name="connsiteY34" fmla="*/ 420402 h 1027260"/>
              <a:gd name="connsiteX35" fmla="*/ 8179307 w 10753706"/>
              <a:gd name="connsiteY35" fmla="*/ 422516 h 1027260"/>
              <a:gd name="connsiteX36" fmla="*/ 8147929 w 10753706"/>
              <a:gd name="connsiteY36" fmla="*/ 450302 h 1027260"/>
              <a:gd name="connsiteX37" fmla="*/ 8089136 w 10753706"/>
              <a:gd name="connsiteY37" fmla="*/ 465283 h 1027260"/>
              <a:gd name="connsiteX38" fmla="*/ 8049973 w 10753706"/>
              <a:gd name="connsiteY38" fmla="*/ 454121 h 1027260"/>
              <a:gd name="connsiteX39" fmla="*/ 7965913 w 10753706"/>
              <a:gd name="connsiteY39" fmla="*/ 464415 h 1027260"/>
              <a:gd name="connsiteX40" fmla="*/ 7945093 w 10753706"/>
              <a:gd name="connsiteY40" fmla="*/ 464798 h 1027260"/>
              <a:gd name="connsiteX41" fmla="*/ 7935335 w 10753706"/>
              <a:gd name="connsiteY41" fmla="*/ 462442 h 1027260"/>
              <a:gd name="connsiteX42" fmla="*/ 7904779 w 10753706"/>
              <a:gd name="connsiteY42" fmla="*/ 471429 h 1027260"/>
              <a:gd name="connsiteX43" fmla="*/ 7855604 w 10753706"/>
              <a:gd name="connsiteY43" fmla="*/ 480199 h 1027260"/>
              <a:gd name="connsiteX44" fmla="*/ 7832630 w 10753706"/>
              <a:gd name="connsiteY44" fmla="*/ 485371 h 1027260"/>
              <a:gd name="connsiteX45" fmla="*/ 7812438 w 10753706"/>
              <a:gd name="connsiteY45" fmla="*/ 485391 h 1027260"/>
              <a:gd name="connsiteX46" fmla="*/ 7701399 w 10753706"/>
              <a:gd name="connsiteY46" fmla="*/ 495197 h 1027260"/>
              <a:gd name="connsiteX47" fmla="*/ 7674778 w 10753706"/>
              <a:gd name="connsiteY47" fmla="*/ 494723 h 1027260"/>
              <a:gd name="connsiteX48" fmla="*/ 7660445 w 10753706"/>
              <a:gd name="connsiteY48" fmla="*/ 490194 h 1027260"/>
              <a:gd name="connsiteX49" fmla="*/ 7651781 w 10753706"/>
              <a:gd name="connsiteY49" fmla="*/ 493084 h 1027260"/>
              <a:gd name="connsiteX50" fmla="*/ 7584807 w 10753706"/>
              <a:gd name="connsiteY50" fmla="*/ 499490 h 1027260"/>
              <a:gd name="connsiteX51" fmla="*/ 7541324 w 10753706"/>
              <a:gd name="connsiteY51" fmla="*/ 504184 h 1027260"/>
              <a:gd name="connsiteX52" fmla="*/ 7541756 w 10753706"/>
              <a:gd name="connsiteY52" fmla="*/ 512184 h 1027260"/>
              <a:gd name="connsiteX53" fmla="*/ 7503906 w 10753706"/>
              <a:gd name="connsiteY53" fmla="*/ 518551 h 1027260"/>
              <a:gd name="connsiteX54" fmla="*/ 7460411 w 10753706"/>
              <a:gd name="connsiteY54" fmla="*/ 517415 h 1027260"/>
              <a:gd name="connsiteX55" fmla="*/ 7460116 w 10753706"/>
              <a:gd name="connsiteY55" fmla="*/ 517548 h 1027260"/>
              <a:gd name="connsiteX56" fmla="*/ 7297810 w 10753706"/>
              <a:gd name="connsiteY56" fmla="*/ 563947 h 1027260"/>
              <a:gd name="connsiteX57" fmla="*/ 6946388 w 10753706"/>
              <a:gd name="connsiteY57" fmla="*/ 665244 h 1027260"/>
              <a:gd name="connsiteX58" fmla="*/ 6741704 w 10753706"/>
              <a:gd name="connsiteY58" fmla="*/ 679365 h 1027260"/>
              <a:gd name="connsiteX59" fmla="*/ 6624680 w 10753706"/>
              <a:gd name="connsiteY59" fmla="*/ 677674 h 1027260"/>
              <a:gd name="connsiteX60" fmla="*/ 6605700 w 10753706"/>
              <a:gd name="connsiteY60" fmla="*/ 683566 h 1027260"/>
              <a:gd name="connsiteX61" fmla="*/ 6576922 w 10753706"/>
              <a:gd name="connsiteY61" fmla="*/ 683030 h 1027260"/>
              <a:gd name="connsiteX62" fmla="*/ 6405123 w 10753706"/>
              <a:gd name="connsiteY62" fmla="*/ 721946 h 1027260"/>
              <a:gd name="connsiteX63" fmla="*/ 6368938 w 10753706"/>
              <a:gd name="connsiteY63" fmla="*/ 717341 h 1027260"/>
              <a:gd name="connsiteX64" fmla="*/ 6295102 w 10753706"/>
              <a:gd name="connsiteY64" fmla="*/ 729508 h 1027260"/>
              <a:gd name="connsiteX65" fmla="*/ 6202084 w 10753706"/>
              <a:gd name="connsiteY65" fmla="*/ 767091 h 1027260"/>
              <a:gd name="connsiteX66" fmla="*/ 6067157 w 10753706"/>
              <a:gd name="connsiteY66" fmla="*/ 790339 h 1027260"/>
              <a:gd name="connsiteX67" fmla="*/ 6061443 w 10753706"/>
              <a:gd name="connsiteY67" fmla="*/ 796151 h 1027260"/>
              <a:gd name="connsiteX68" fmla="*/ 6051406 w 10753706"/>
              <a:gd name="connsiteY68" fmla="*/ 800684 h 1027260"/>
              <a:gd name="connsiteX69" fmla="*/ 6049097 w 10753706"/>
              <a:gd name="connsiteY69" fmla="*/ 800636 h 1027260"/>
              <a:gd name="connsiteX70" fmla="*/ 6034222 w 10753706"/>
              <a:gd name="connsiteY70" fmla="*/ 804110 h 1027260"/>
              <a:gd name="connsiteX71" fmla="*/ 6033121 w 10753706"/>
              <a:gd name="connsiteY71" fmla="*/ 806078 h 1027260"/>
              <a:gd name="connsiteX72" fmla="*/ 6023593 w 10753706"/>
              <a:gd name="connsiteY72" fmla="*/ 808842 h 1027260"/>
              <a:gd name="connsiteX73" fmla="*/ 6006639 w 10753706"/>
              <a:gd name="connsiteY73" fmla="*/ 815304 h 1027260"/>
              <a:gd name="connsiteX74" fmla="*/ 6001762 w 10753706"/>
              <a:gd name="connsiteY74" fmla="*/ 815557 h 1027260"/>
              <a:gd name="connsiteX75" fmla="*/ 5973534 w 10753706"/>
              <a:gd name="connsiteY75" fmla="*/ 823815 h 1027260"/>
              <a:gd name="connsiteX76" fmla="*/ 5972336 w 10753706"/>
              <a:gd name="connsiteY76" fmla="*/ 823476 h 1027260"/>
              <a:gd name="connsiteX77" fmla="*/ 5960841 w 10753706"/>
              <a:gd name="connsiteY77" fmla="*/ 823819 h 1027260"/>
              <a:gd name="connsiteX78" fmla="*/ 5940719 w 10753706"/>
              <a:gd name="connsiteY78" fmla="*/ 825514 h 1027260"/>
              <a:gd name="connsiteX79" fmla="*/ 5884298 w 10753706"/>
              <a:gd name="connsiteY79" fmla="*/ 823806 h 1027260"/>
              <a:gd name="connsiteX80" fmla="*/ 5854779 w 10753706"/>
              <a:gd name="connsiteY80" fmla="*/ 832365 h 1027260"/>
              <a:gd name="connsiteX81" fmla="*/ 5848382 w 10753706"/>
              <a:gd name="connsiteY81" fmla="*/ 833844 h 1027260"/>
              <a:gd name="connsiteX82" fmla="*/ 5848066 w 10753706"/>
              <a:gd name="connsiteY82" fmla="*/ 833772 h 1027260"/>
              <a:gd name="connsiteX83" fmla="*/ 5840944 w 10753706"/>
              <a:gd name="connsiteY83" fmla="*/ 835132 h 1027260"/>
              <a:gd name="connsiteX84" fmla="*/ 5836719 w 10753706"/>
              <a:gd name="connsiteY84" fmla="*/ 836539 h 1027260"/>
              <a:gd name="connsiteX85" fmla="*/ 5824311 w 10753706"/>
              <a:gd name="connsiteY85" fmla="*/ 839408 h 1027260"/>
              <a:gd name="connsiteX86" fmla="*/ 5818788 w 10753706"/>
              <a:gd name="connsiteY86" fmla="*/ 839727 h 1027260"/>
              <a:gd name="connsiteX87" fmla="*/ 5763953 w 10753706"/>
              <a:gd name="connsiteY87" fmla="*/ 834282 h 1027260"/>
              <a:gd name="connsiteX88" fmla="*/ 5667748 w 10753706"/>
              <a:gd name="connsiteY88" fmla="*/ 840211 h 1027260"/>
              <a:gd name="connsiteX89" fmla="*/ 5573108 w 10753706"/>
              <a:gd name="connsiteY89" fmla="*/ 847611 h 1027260"/>
              <a:gd name="connsiteX90" fmla="*/ 5539137 w 10753706"/>
              <a:gd name="connsiteY90" fmla="*/ 851033 h 1027260"/>
              <a:gd name="connsiteX91" fmla="*/ 5510651 w 10753706"/>
              <a:gd name="connsiteY91" fmla="*/ 844215 h 1027260"/>
              <a:gd name="connsiteX92" fmla="*/ 5457331 w 10753706"/>
              <a:gd name="connsiteY92" fmla="*/ 839159 h 1027260"/>
              <a:gd name="connsiteX93" fmla="*/ 5410613 w 10753706"/>
              <a:gd name="connsiteY93" fmla="*/ 834358 h 1027260"/>
              <a:gd name="connsiteX94" fmla="*/ 5370040 w 10753706"/>
              <a:gd name="connsiteY94" fmla="*/ 862127 h 1027260"/>
              <a:gd name="connsiteX95" fmla="*/ 5318778 w 10753706"/>
              <a:gd name="connsiteY95" fmla="*/ 855310 h 1027260"/>
              <a:gd name="connsiteX96" fmla="*/ 5298645 w 10753706"/>
              <a:gd name="connsiteY96" fmla="*/ 855171 h 1027260"/>
              <a:gd name="connsiteX97" fmla="*/ 5253828 w 10753706"/>
              <a:gd name="connsiteY97" fmla="*/ 859670 h 1027260"/>
              <a:gd name="connsiteX98" fmla="*/ 5216955 w 10753706"/>
              <a:gd name="connsiteY98" fmla="*/ 866245 h 1027260"/>
              <a:gd name="connsiteX99" fmla="*/ 5214344 w 10753706"/>
              <a:gd name="connsiteY99" fmla="*/ 868102 h 1027260"/>
              <a:gd name="connsiteX100" fmla="*/ 5195561 w 10753706"/>
              <a:gd name="connsiteY100" fmla="*/ 869949 h 1027260"/>
              <a:gd name="connsiteX101" fmla="*/ 5182555 w 10753706"/>
              <a:gd name="connsiteY101" fmla="*/ 873542 h 1027260"/>
              <a:gd name="connsiteX102" fmla="*/ 5172552 w 10753706"/>
              <a:gd name="connsiteY102" fmla="*/ 878801 h 1027260"/>
              <a:gd name="connsiteX103" fmla="*/ 5027993 w 10753706"/>
              <a:gd name="connsiteY103" fmla="*/ 889666 h 1027260"/>
              <a:gd name="connsiteX104" fmla="*/ 4939844 w 10753706"/>
              <a:gd name="connsiteY104" fmla="*/ 934802 h 1027260"/>
              <a:gd name="connsiteX105" fmla="*/ 4792576 w 10753706"/>
              <a:gd name="connsiteY105" fmla="*/ 934820 h 1027260"/>
              <a:gd name="connsiteX106" fmla="*/ 4602423 w 10753706"/>
              <a:gd name="connsiteY106" fmla="*/ 958063 h 1027260"/>
              <a:gd name="connsiteX107" fmla="*/ 4290656 w 10753706"/>
              <a:gd name="connsiteY107" fmla="*/ 969152 h 1027260"/>
              <a:gd name="connsiteX108" fmla="*/ 3952334 w 10753706"/>
              <a:gd name="connsiteY108" fmla="*/ 954043 h 1027260"/>
              <a:gd name="connsiteX109" fmla="*/ 3858560 w 10753706"/>
              <a:gd name="connsiteY109" fmla="*/ 948781 h 1027260"/>
              <a:gd name="connsiteX110" fmla="*/ 3846597 w 10753706"/>
              <a:gd name="connsiteY110" fmla="*/ 948382 h 1027260"/>
              <a:gd name="connsiteX111" fmla="*/ 3736044 w 10753706"/>
              <a:gd name="connsiteY111" fmla="*/ 947759 h 1027260"/>
              <a:gd name="connsiteX112" fmla="*/ 3713136 w 10753706"/>
              <a:gd name="connsiteY112" fmla="*/ 946963 h 1027260"/>
              <a:gd name="connsiteX113" fmla="*/ 3695939 w 10753706"/>
              <a:gd name="connsiteY113" fmla="*/ 943639 h 1027260"/>
              <a:gd name="connsiteX114" fmla="*/ 3694125 w 10753706"/>
              <a:gd name="connsiteY114" fmla="*/ 940567 h 1027260"/>
              <a:gd name="connsiteX115" fmla="*/ 3681925 w 10753706"/>
              <a:gd name="connsiteY115" fmla="*/ 939706 h 1027260"/>
              <a:gd name="connsiteX116" fmla="*/ 3679204 w 10753706"/>
              <a:gd name="connsiteY116" fmla="*/ 938926 h 1027260"/>
              <a:gd name="connsiteX117" fmla="*/ 3615656 w 10753706"/>
              <a:gd name="connsiteY117" fmla="*/ 940320 h 1027260"/>
              <a:gd name="connsiteX118" fmla="*/ 3567983 w 10753706"/>
              <a:gd name="connsiteY118" fmla="*/ 935596 h 1027260"/>
              <a:gd name="connsiteX119" fmla="*/ 3422423 w 10753706"/>
              <a:gd name="connsiteY119" fmla="*/ 932129 h 1027260"/>
              <a:gd name="connsiteX120" fmla="*/ 3310925 w 10753706"/>
              <a:gd name="connsiteY120" fmla="*/ 911072 h 1027260"/>
              <a:gd name="connsiteX121" fmla="*/ 3139421 w 10753706"/>
              <a:gd name="connsiteY121" fmla="*/ 934151 h 1027260"/>
              <a:gd name="connsiteX122" fmla="*/ 2996922 w 10753706"/>
              <a:gd name="connsiteY122" fmla="*/ 927537 h 1027260"/>
              <a:gd name="connsiteX123" fmla="*/ 2982785 w 10753706"/>
              <a:gd name="connsiteY123" fmla="*/ 931453 h 1027260"/>
              <a:gd name="connsiteX124" fmla="*/ 2967478 w 10753706"/>
              <a:gd name="connsiteY124" fmla="*/ 933397 h 1027260"/>
              <a:gd name="connsiteX125" fmla="*/ 2948552 w 10753706"/>
              <a:gd name="connsiteY125" fmla="*/ 932961 h 1027260"/>
              <a:gd name="connsiteX126" fmla="*/ 2944404 w 10753706"/>
              <a:gd name="connsiteY126" fmla="*/ 934452 h 1027260"/>
              <a:gd name="connsiteX127" fmla="*/ 2908608 w 10753706"/>
              <a:gd name="connsiteY127" fmla="*/ 937205 h 1027260"/>
              <a:gd name="connsiteX128" fmla="*/ 2904443 w 10753706"/>
              <a:gd name="connsiteY128" fmla="*/ 936455 h 1027260"/>
              <a:gd name="connsiteX129" fmla="*/ 2868935 w 10753706"/>
              <a:gd name="connsiteY129" fmla="*/ 938022 h 1027260"/>
              <a:gd name="connsiteX130" fmla="*/ 2868586 w 10753706"/>
              <a:gd name="connsiteY130" fmla="*/ 937487 h 1027260"/>
              <a:gd name="connsiteX131" fmla="*/ 2859191 w 10753706"/>
              <a:gd name="connsiteY131" fmla="*/ 935503 h 1027260"/>
              <a:gd name="connsiteX132" fmla="*/ 2840915 w 10753706"/>
              <a:gd name="connsiteY132" fmla="*/ 932977 h 1027260"/>
              <a:gd name="connsiteX133" fmla="*/ 2763509 w 10753706"/>
              <a:gd name="connsiteY133" fmla="*/ 921850 h 1027260"/>
              <a:gd name="connsiteX134" fmla="*/ 2756121 w 10753706"/>
              <a:gd name="connsiteY134" fmla="*/ 921864 h 1027260"/>
              <a:gd name="connsiteX135" fmla="*/ 2755998 w 10753706"/>
              <a:gd name="connsiteY135" fmla="*/ 921739 h 1027260"/>
              <a:gd name="connsiteX136" fmla="*/ 2748255 w 10753706"/>
              <a:gd name="connsiteY136" fmla="*/ 921505 h 1027260"/>
              <a:gd name="connsiteX137" fmla="*/ 2694601 w 10753706"/>
              <a:gd name="connsiteY137" fmla="*/ 915575 h 1027260"/>
              <a:gd name="connsiteX138" fmla="*/ 2635357 w 10753706"/>
              <a:gd name="connsiteY138" fmla="*/ 910976 h 1027260"/>
              <a:gd name="connsiteX139" fmla="*/ 2601047 w 10753706"/>
              <a:gd name="connsiteY139" fmla="*/ 910263 h 1027260"/>
              <a:gd name="connsiteX140" fmla="*/ 2507482 w 10753706"/>
              <a:gd name="connsiteY140" fmla="*/ 906211 h 1027260"/>
              <a:gd name="connsiteX141" fmla="*/ 2413884 w 10753706"/>
              <a:gd name="connsiteY141" fmla="*/ 900545 h 1027260"/>
              <a:gd name="connsiteX142" fmla="*/ 2368912 w 10753706"/>
              <a:gd name="connsiteY142" fmla="*/ 888755 h 1027260"/>
              <a:gd name="connsiteX143" fmla="*/ 2349490 w 10753706"/>
              <a:gd name="connsiteY143" fmla="*/ 889719 h 1027260"/>
              <a:gd name="connsiteX144" fmla="*/ 2344290 w 10753706"/>
              <a:gd name="connsiteY144" fmla="*/ 890584 h 1027260"/>
              <a:gd name="connsiteX145" fmla="*/ 2336488 w 10753706"/>
              <a:gd name="connsiteY145" fmla="*/ 891058 h 1027260"/>
              <a:gd name="connsiteX146" fmla="*/ 2329015 w 10753706"/>
              <a:gd name="connsiteY146" fmla="*/ 891627 h 1027260"/>
              <a:gd name="connsiteX147" fmla="*/ 2293898 w 10753706"/>
              <a:gd name="connsiteY147" fmla="*/ 896431 h 1027260"/>
              <a:gd name="connsiteX148" fmla="*/ 2243927 w 10753706"/>
              <a:gd name="connsiteY148" fmla="*/ 888076 h 1027260"/>
              <a:gd name="connsiteX149" fmla="*/ 2223920 w 10753706"/>
              <a:gd name="connsiteY149" fmla="*/ 887331 h 1027260"/>
              <a:gd name="connsiteX150" fmla="*/ 2213081 w 10753706"/>
              <a:gd name="connsiteY150" fmla="*/ 886302 h 1027260"/>
              <a:gd name="connsiteX151" fmla="*/ 2212307 w 10753706"/>
              <a:gd name="connsiteY151" fmla="*/ 885829 h 1027260"/>
              <a:gd name="connsiteX152" fmla="*/ 2152321 w 10753706"/>
              <a:gd name="connsiteY152" fmla="*/ 894418 h 1027260"/>
              <a:gd name="connsiteX153" fmla="*/ 2140985 w 10753706"/>
              <a:gd name="connsiteY153" fmla="*/ 895968 h 1027260"/>
              <a:gd name="connsiteX154" fmla="*/ 2121210 w 10753706"/>
              <a:gd name="connsiteY154" fmla="*/ 899354 h 1027260"/>
              <a:gd name="connsiteX155" fmla="*/ 2119146 w 10753706"/>
              <a:gd name="connsiteY155" fmla="*/ 899033 h 1027260"/>
              <a:gd name="connsiteX156" fmla="*/ 2105666 w 10753706"/>
              <a:gd name="connsiteY156" fmla="*/ 902240 h 1027260"/>
              <a:gd name="connsiteX157" fmla="*/ 2094924 w 10753706"/>
              <a:gd name="connsiteY157" fmla="*/ 907203 h 1027260"/>
              <a:gd name="connsiteX158" fmla="*/ 1949478 w 10753706"/>
              <a:gd name="connsiteY158" fmla="*/ 913748 h 1027260"/>
              <a:gd name="connsiteX159" fmla="*/ 1749684 w 10753706"/>
              <a:gd name="connsiteY159" fmla="*/ 942223 h 1027260"/>
              <a:gd name="connsiteX160" fmla="*/ 1585576 w 10753706"/>
              <a:gd name="connsiteY160" fmla="*/ 954170 h 1027260"/>
              <a:gd name="connsiteX161" fmla="*/ 1476250 w 10753706"/>
              <a:gd name="connsiteY161" fmla="*/ 950653 h 1027260"/>
              <a:gd name="connsiteX162" fmla="*/ 1433927 w 10753706"/>
              <a:gd name="connsiteY162" fmla="*/ 959926 h 1027260"/>
              <a:gd name="connsiteX163" fmla="*/ 1414893 w 10753706"/>
              <a:gd name="connsiteY163" fmla="*/ 957671 h 1027260"/>
              <a:gd name="connsiteX164" fmla="*/ 1411585 w 10753706"/>
              <a:gd name="connsiteY164" fmla="*/ 957179 h 1027260"/>
              <a:gd name="connsiteX165" fmla="*/ 1398896 w 10753706"/>
              <a:gd name="connsiteY165" fmla="*/ 957460 h 1027260"/>
              <a:gd name="connsiteX166" fmla="*/ 1394632 w 10753706"/>
              <a:gd name="connsiteY166" fmla="*/ 954725 h 1027260"/>
              <a:gd name="connsiteX167" fmla="*/ 1375043 w 10753706"/>
              <a:gd name="connsiteY167" fmla="*/ 953132 h 1027260"/>
              <a:gd name="connsiteX168" fmla="*/ 1351876 w 10753706"/>
              <a:gd name="connsiteY168" fmla="*/ 954436 h 1027260"/>
              <a:gd name="connsiteX169" fmla="*/ 1242676 w 10753706"/>
              <a:gd name="connsiteY169" fmla="*/ 963767 h 1027260"/>
              <a:gd name="connsiteX170" fmla="*/ 1205993 w 10753706"/>
              <a:gd name="connsiteY170" fmla="*/ 974080 h 1027260"/>
              <a:gd name="connsiteX171" fmla="*/ 1052221 w 10753706"/>
              <a:gd name="connsiteY171" fmla="*/ 963954 h 1027260"/>
              <a:gd name="connsiteX172" fmla="*/ 968270 w 10753706"/>
              <a:gd name="connsiteY172" fmla="*/ 964761 h 1027260"/>
              <a:gd name="connsiteX173" fmla="*/ 874493 w 10753706"/>
              <a:gd name="connsiteY173" fmla="*/ 998122 h 1027260"/>
              <a:gd name="connsiteX174" fmla="*/ 814411 w 10753706"/>
              <a:gd name="connsiteY174" fmla="*/ 1007391 h 1027260"/>
              <a:gd name="connsiteX175" fmla="*/ 688604 w 10753706"/>
              <a:gd name="connsiteY175" fmla="*/ 1015631 h 1027260"/>
              <a:gd name="connsiteX176" fmla="*/ 618171 w 10753706"/>
              <a:gd name="connsiteY176" fmla="*/ 1027260 h 1027260"/>
              <a:gd name="connsiteX177" fmla="*/ 570379 w 10753706"/>
              <a:gd name="connsiteY177" fmla="*/ 1023487 h 1027260"/>
              <a:gd name="connsiteX178" fmla="*/ 482519 w 10753706"/>
              <a:gd name="connsiteY178" fmla="*/ 1002108 h 1027260"/>
              <a:gd name="connsiteX179" fmla="*/ 475319 w 10753706"/>
              <a:gd name="connsiteY179" fmla="*/ 1009922 h 1027260"/>
              <a:gd name="connsiteX180" fmla="*/ 431104 w 10753706"/>
              <a:gd name="connsiteY180" fmla="*/ 1009317 h 1027260"/>
              <a:gd name="connsiteX181" fmla="*/ 363782 w 10753706"/>
              <a:gd name="connsiteY181" fmla="*/ 1007585 h 1027260"/>
              <a:gd name="connsiteX182" fmla="*/ 325533 w 10753706"/>
              <a:gd name="connsiteY182" fmla="*/ 1008502 h 1027260"/>
              <a:gd name="connsiteX183" fmla="*/ 220429 w 10753706"/>
              <a:gd name="connsiteY183" fmla="*/ 1008927 h 1027260"/>
              <a:gd name="connsiteX184" fmla="*/ 114676 w 10753706"/>
              <a:gd name="connsiteY184" fmla="*/ 1007765 h 1027260"/>
              <a:gd name="connsiteX185" fmla="*/ 13470 w 10753706"/>
              <a:gd name="connsiteY185" fmla="*/ 998544 h 1027260"/>
              <a:gd name="connsiteX186" fmla="*/ 0 w 10753706"/>
              <a:gd name="connsiteY186" fmla="*/ 997355 h 1027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0753706" h="1027260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29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49FB5C3-7336-4FE0-A30C-CC0A3646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9A6B5CE-CB1D-48EE-8B43-E952235C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3F3EAA5-4E15-400B-BBA3-82B3F49A2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BA2E40-BE9B-4C54-9CDD-40EE804CC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DA909B4-15FF-46A6-8A7F-7AEF977FE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E084833D-0F72-9E62-5CDC-4890EA084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025" y="922644"/>
            <a:ext cx="5040285" cy="1169585"/>
          </a:xfrm>
        </p:spPr>
        <p:txBody>
          <a:bodyPr anchor="b">
            <a:normAutofit/>
          </a:bodyPr>
          <a:lstStyle/>
          <a:p>
            <a:r>
              <a:rPr lang="ro-RO" sz="4000"/>
              <a:t>ARP cache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55714" y="2263365"/>
            <a:ext cx="49377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05B60325-B14C-ED8A-0FDA-6D1C69AB6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715" y="2508105"/>
            <a:ext cx="5040285" cy="36324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2000">
                <a:latin typeface="Times New Roman"/>
                <a:ea typeface="+mn-lt"/>
                <a:cs typeface="+mn-lt"/>
              </a:rPr>
              <a:t>Fiecare host are un </a:t>
            </a:r>
            <a:r>
              <a:rPr lang="ro-RO" sz="2000" b="1">
                <a:latin typeface="Times New Roman"/>
                <a:ea typeface="+mn-lt"/>
                <a:cs typeface="+mn-lt"/>
              </a:rPr>
              <a:t>cache ARP</a:t>
            </a:r>
            <a:r>
              <a:rPr lang="ro-RO" sz="2000">
                <a:latin typeface="Times New Roman"/>
                <a:ea typeface="+mn-lt"/>
                <a:cs typeface="+mn-lt"/>
              </a:rPr>
              <a:t>.</a:t>
            </a:r>
            <a:endParaRPr lang="ro-RO" sz="2000">
              <a:latin typeface="Times New Roman"/>
              <a:cs typeface="Times New Roman"/>
            </a:endParaRPr>
          </a:p>
          <a:p>
            <a:r>
              <a:rPr lang="ro-RO" sz="2000">
                <a:latin typeface="Times New Roman"/>
                <a:ea typeface="+mn-lt"/>
                <a:cs typeface="+mn-lt"/>
              </a:rPr>
              <a:t>Se completează dinamic, inițial este gol.</a:t>
            </a:r>
            <a:endParaRPr lang="ro-RO" sz="2000">
              <a:latin typeface="Times New Roman"/>
              <a:cs typeface="Times New Roman"/>
            </a:endParaRPr>
          </a:p>
          <a:p>
            <a:r>
              <a:rPr lang="ro-RO" sz="2000">
                <a:latin typeface="Times New Roman"/>
                <a:ea typeface="+mn-lt"/>
                <a:cs typeface="+mn-lt"/>
              </a:rPr>
              <a:t>Vizualizare în </a:t>
            </a:r>
            <a:r>
              <a:rPr lang="ro-RO" sz="2000" b="1">
                <a:latin typeface="Times New Roman"/>
                <a:ea typeface="+mn-lt"/>
                <a:cs typeface="+mn-lt"/>
              </a:rPr>
              <a:t>Windows</a:t>
            </a:r>
            <a:r>
              <a:rPr lang="ro-RO" sz="2000">
                <a:latin typeface="Times New Roman"/>
                <a:ea typeface="+mn-lt"/>
                <a:cs typeface="+mn-lt"/>
              </a:rPr>
              <a:t>: </a:t>
            </a:r>
            <a:r>
              <a:rPr lang="ro-RO" sz="2000">
                <a:latin typeface="Times New Roman"/>
                <a:cs typeface="Times New Roman"/>
              </a:rPr>
              <a:t>arp -a</a:t>
            </a:r>
          </a:p>
          <a:p>
            <a:r>
              <a:rPr lang="ro-RO" sz="2000">
                <a:latin typeface="Times New Roman"/>
                <a:ea typeface="+mn-lt"/>
                <a:cs typeface="+mn-lt"/>
              </a:rPr>
              <a:t>Vizualizare în </a:t>
            </a:r>
            <a:r>
              <a:rPr lang="ro-RO" sz="2000" b="1">
                <a:latin typeface="Times New Roman"/>
                <a:ea typeface="+mn-lt"/>
                <a:cs typeface="+mn-lt"/>
              </a:rPr>
              <a:t>Mikrotik</a:t>
            </a:r>
            <a:r>
              <a:rPr lang="ro-RO" sz="2000">
                <a:latin typeface="Times New Roman"/>
                <a:ea typeface="+mn-lt"/>
                <a:cs typeface="+mn-lt"/>
              </a:rPr>
              <a:t>: </a:t>
            </a:r>
            <a:r>
              <a:rPr lang="ro-RO" sz="2000">
                <a:latin typeface="Times New Roman"/>
                <a:cs typeface="Times New Roman"/>
              </a:rPr>
              <a:t>ip -&gt; arp</a:t>
            </a:r>
          </a:p>
          <a:p>
            <a:endParaRPr lang="ro-RO" sz="2000">
              <a:latin typeface="Times New Roman"/>
              <a:cs typeface="Times New Roman"/>
            </a:endParaRPr>
          </a:p>
        </p:txBody>
      </p:sp>
      <p:pic>
        <p:nvPicPr>
          <p:cNvPr id="4" name="Imagine 3" descr="O imagine care conține text, captură de ecran, meniu, Font&#10;&#10;Conținutul generat de inteligența artificială poate fi incorect.">
            <a:extLst>
              <a:ext uri="{FF2B5EF4-FFF2-40B4-BE49-F238E27FC236}">
                <a16:creationId xmlns:a16="http://schemas.microsoft.com/office/drawing/2014/main" id="{7CA29FEB-C386-C064-4107-EF1E061C8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5006" y="520285"/>
            <a:ext cx="2674552" cy="3272617"/>
          </a:xfrm>
          <a:prstGeom prst="rect">
            <a:avLst/>
          </a:prstGeom>
        </p:spPr>
      </p:pic>
      <p:pic>
        <p:nvPicPr>
          <p:cNvPr id="5" name="Imagine 4" descr="O imagine care conține text, captură de ecran, afișaj, număr&#10;&#10;Conținutul generat de inteligența artificială poate fi incorect.">
            <a:extLst>
              <a:ext uri="{FF2B5EF4-FFF2-40B4-BE49-F238E27FC236}">
                <a16:creationId xmlns:a16="http://schemas.microsoft.com/office/drawing/2014/main" id="{0AFCFAB0-0637-6779-4D97-221810772F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612" y="4103051"/>
            <a:ext cx="5666175" cy="196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7861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ECD96404-5E6D-B241-ECFE-C9872044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491"/>
            <a:ext cx="10515600" cy="1325563"/>
          </a:xfrm>
        </p:spPr>
        <p:txBody>
          <a:bodyPr/>
          <a:lstStyle/>
          <a:p>
            <a:pPr algn="ctr"/>
            <a:r>
              <a:rPr lang="ro-RO" sz="4000" dirty="0"/>
              <a:t>Protocolul DHCP - </a:t>
            </a:r>
            <a:r>
              <a:rPr lang="ro-RO" sz="4000" err="1">
                <a:ea typeface="+mj-lt"/>
                <a:cs typeface="+mj-lt"/>
              </a:rPr>
              <a:t>Dynamic</a:t>
            </a:r>
            <a:r>
              <a:rPr lang="ro-RO" sz="4000" dirty="0">
                <a:ea typeface="+mj-lt"/>
                <a:cs typeface="+mj-lt"/>
              </a:rPr>
              <a:t> </a:t>
            </a:r>
            <a:r>
              <a:rPr lang="ro-RO" sz="4000" err="1">
                <a:ea typeface="+mj-lt"/>
                <a:cs typeface="+mj-lt"/>
              </a:rPr>
              <a:t>Host</a:t>
            </a:r>
            <a:r>
              <a:rPr lang="ro-RO" sz="4000" dirty="0">
                <a:ea typeface="+mj-lt"/>
                <a:cs typeface="+mj-lt"/>
              </a:rPr>
              <a:t> </a:t>
            </a:r>
            <a:r>
              <a:rPr lang="ro-RO" sz="4000" err="1">
                <a:ea typeface="+mj-lt"/>
                <a:cs typeface="+mj-lt"/>
              </a:rPr>
              <a:t>Configuration</a:t>
            </a:r>
            <a:r>
              <a:rPr lang="ro-RO" sz="4000" dirty="0">
                <a:ea typeface="+mj-lt"/>
                <a:cs typeface="+mj-lt"/>
              </a:rPr>
              <a:t> Protocol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C9CA61E9-7793-9925-AE35-662B690A17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127" y="1689333"/>
            <a:ext cx="11822770" cy="490889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ro-RO" b="1" dirty="0">
                <a:latin typeface="Times New Roman"/>
                <a:ea typeface="+mn-lt"/>
                <a:cs typeface="+mn-lt"/>
              </a:rPr>
              <a:t>Protocol de configurare dinamică a gazdelor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Permite automatizarea atribuirii setărilor de rețea (IP, mască, gateway etc.).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Funcționează pe principiul </a:t>
            </a:r>
            <a:r>
              <a:rPr lang="ro-RO" b="1" dirty="0">
                <a:latin typeface="Times New Roman"/>
                <a:ea typeface="+mn-lt"/>
                <a:cs typeface="+mn-lt"/>
              </a:rPr>
              <a:t>client–server</a:t>
            </a:r>
            <a:r>
              <a:rPr lang="ro-RO" dirty="0">
                <a:latin typeface="Times New Roman"/>
                <a:ea typeface="+mn-lt"/>
                <a:cs typeface="+mn-lt"/>
              </a:rPr>
              <a:t>.</a:t>
            </a:r>
            <a:endParaRPr lang="ro-RO" dirty="0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Clienții și serverul trebuie să fie în aceeași rețea de nivel 2 (L2).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La pornire, clienții solicită setările de la server, trimițând </a:t>
            </a:r>
            <a:r>
              <a:rPr lang="ro-RO" b="1" err="1">
                <a:latin typeface="Times New Roman"/>
                <a:ea typeface="+mn-lt"/>
                <a:cs typeface="+mn-lt"/>
              </a:rPr>
              <a:t>broadcast</a:t>
            </a:r>
            <a:r>
              <a:rPr lang="ro-RO" b="1" dirty="0">
                <a:latin typeface="Times New Roman"/>
                <a:ea typeface="+mn-lt"/>
                <a:cs typeface="+mn-lt"/>
              </a:rPr>
              <a:t> </a:t>
            </a:r>
            <a:r>
              <a:rPr lang="ro-RO" b="1" err="1">
                <a:latin typeface="Times New Roman"/>
                <a:ea typeface="+mn-lt"/>
                <a:cs typeface="+mn-lt"/>
              </a:rPr>
              <a:t>requests</a:t>
            </a:r>
            <a:r>
              <a:rPr lang="ro-RO" dirty="0">
                <a:latin typeface="Times New Roman"/>
                <a:ea typeface="+mn-lt"/>
                <a:cs typeface="+mn-lt"/>
              </a:rPr>
              <a:t>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dirty="0">
                <a:latin typeface="Times New Roman"/>
                <a:ea typeface="+mn-lt"/>
                <a:cs typeface="+mn-lt"/>
              </a:rPr>
              <a:t>Serverul răspunde la cereri, furnizând setările de rețea.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b="1" dirty="0">
                <a:latin typeface="Times New Roman"/>
                <a:ea typeface="+mn-lt"/>
                <a:cs typeface="+mn-lt"/>
              </a:rPr>
              <a:t>Roluri DHCP: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b="1" dirty="0">
                <a:latin typeface="Times New Roman"/>
                <a:ea typeface="+mn-lt"/>
                <a:cs typeface="+mn-lt"/>
              </a:rPr>
              <a:t>DHCP-server</a:t>
            </a:r>
            <a:r>
              <a:rPr lang="ro-RO" dirty="0">
                <a:latin typeface="Times New Roman"/>
                <a:ea typeface="+mn-lt"/>
                <a:cs typeface="+mn-lt"/>
              </a:rPr>
              <a:t> – distribuie setările de rețea.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b="1" dirty="0">
                <a:latin typeface="Times New Roman"/>
                <a:ea typeface="+mn-lt"/>
                <a:cs typeface="+mn-lt"/>
              </a:rPr>
              <a:t>DHCP-client</a:t>
            </a:r>
            <a:r>
              <a:rPr lang="ro-RO" dirty="0">
                <a:latin typeface="Times New Roman"/>
                <a:ea typeface="+mn-lt"/>
                <a:cs typeface="+mn-lt"/>
              </a:rPr>
              <a:t> – primește setările de rețea de la server.</a:t>
            </a:r>
            <a:endParaRPr lang="ro-RO">
              <a:latin typeface="Times New Roman"/>
              <a:cs typeface="Times New Roman"/>
            </a:endParaRPr>
          </a:p>
          <a:p>
            <a:r>
              <a:rPr lang="ro-RO" b="1" dirty="0">
                <a:latin typeface="Times New Roman"/>
                <a:ea typeface="+mn-lt"/>
                <a:cs typeface="+mn-lt"/>
              </a:rPr>
              <a:t>DHCP-</a:t>
            </a:r>
            <a:r>
              <a:rPr lang="ro-RO" b="1" err="1">
                <a:latin typeface="Times New Roman"/>
                <a:ea typeface="+mn-lt"/>
                <a:cs typeface="+mn-lt"/>
              </a:rPr>
              <a:t>relay</a:t>
            </a:r>
            <a:r>
              <a:rPr lang="ro-RO" dirty="0">
                <a:latin typeface="Times New Roman"/>
                <a:ea typeface="+mn-lt"/>
                <a:cs typeface="+mn-lt"/>
              </a:rPr>
              <a:t> – transmite cererile de la client către serverul DHCP aflat într-o altă rețea.</a:t>
            </a:r>
            <a:endParaRPr lang="ro-RO">
              <a:latin typeface="Times New Roman"/>
              <a:cs typeface="Times New Roman"/>
            </a:endParaRPr>
          </a:p>
          <a:p>
            <a:endParaRPr lang="ro-RO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6293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482FCD03-7B5B-D624-2956-5521FC92BE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Protocolul DHCP</a:t>
            </a:r>
          </a:p>
        </p:txBody>
      </p:sp>
      <p:graphicFrame>
        <p:nvGraphicFramePr>
          <p:cNvPr id="5" name="Substituent conținut 4">
            <a:extLst>
              <a:ext uri="{FF2B5EF4-FFF2-40B4-BE49-F238E27FC236}">
                <a16:creationId xmlns:a16="http://schemas.microsoft.com/office/drawing/2014/main" id="{7AEABCF0-B42D-CBEA-CFC3-FB2D52D3EFF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673473" y="1675227"/>
          <a:ext cx="8845053" cy="4394205"/>
        </p:xfrm>
        <a:graphic>
          <a:graphicData uri="http://schemas.openxmlformats.org/drawingml/2006/table">
            <a:tbl>
              <a:tblPr bandRow="1">
                <a:solidFill>
                  <a:schemeClr val="tx1">
                    <a:lumMod val="75000"/>
                    <a:lumOff val="25000"/>
                  </a:schemeClr>
                </a:solidFill>
                <a:tableStyleId>{5C22544A-7EE6-4342-B048-85BDC9FD1C3A}</a:tableStyleId>
              </a:tblPr>
              <a:tblGrid>
                <a:gridCol w="2559818">
                  <a:extLst>
                    <a:ext uri="{9D8B030D-6E8A-4147-A177-3AD203B41FA5}">
                      <a16:colId xmlns:a16="http://schemas.microsoft.com/office/drawing/2014/main" val="255857395"/>
                    </a:ext>
                  </a:extLst>
                </a:gridCol>
                <a:gridCol w="6285235">
                  <a:extLst>
                    <a:ext uri="{9D8B030D-6E8A-4147-A177-3AD203B41FA5}">
                      <a16:colId xmlns:a16="http://schemas.microsoft.com/office/drawing/2014/main" val="2407378404"/>
                    </a:ext>
                  </a:extLst>
                </a:gridCol>
              </a:tblGrid>
              <a:tr h="5173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Mesaj DHCP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Destinație / Funcție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ap="flat" cmpd="sng" algn="ctr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6956057"/>
                  </a:ext>
                </a:extLst>
              </a:tr>
              <a:tr h="5173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DISCOVER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cap="none" spc="0">
                          <a:solidFill>
                            <a:schemeClr val="bg1"/>
                          </a:solidFill>
                        </a:rPr>
                        <a:t>Căutarea serverului DHCP</a:t>
                      </a: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1135289"/>
                  </a:ext>
                </a:extLst>
              </a:tr>
              <a:tr h="5173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OFFER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cap="none" spc="0">
                          <a:solidFill>
                            <a:schemeClr val="bg1"/>
                          </a:solidFill>
                        </a:rPr>
                        <a:t>Oferirea unei adrese IP de către serverul DHCP clientului</a:t>
                      </a: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9018568"/>
                  </a:ext>
                </a:extLst>
              </a:tr>
              <a:tr h="5173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REQUEST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cap="none" spc="0">
                          <a:solidFill>
                            <a:schemeClr val="bg1"/>
                          </a:solidFill>
                        </a:rPr>
                        <a:t>Solicitarea adresei IP de către clientul DHCP</a:t>
                      </a: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5128390"/>
                  </a:ext>
                </a:extLst>
              </a:tr>
              <a:tr h="5173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ACK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cap="none" spc="0">
                          <a:solidFill>
                            <a:schemeClr val="bg1"/>
                          </a:solidFill>
                        </a:rPr>
                        <a:t>Confirmarea atribuirii adresei IP către client</a:t>
                      </a: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4767293"/>
                  </a:ext>
                </a:extLst>
              </a:tr>
              <a:tr h="5173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NACK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cap="none" spc="0">
                          <a:solidFill>
                            <a:schemeClr val="bg1"/>
                          </a:solidFill>
                        </a:rPr>
                        <a:t>Refuzul utilizării adresei IP solicitate de client</a:t>
                      </a: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1029920"/>
                  </a:ext>
                </a:extLst>
              </a:tr>
              <a:tr h="5173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RELEASE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cap="none" spc="0">
                          <a:solidFill>
                            <a:schemeClr val="bg1"/>
                          </a:solidFill>
                        </a:rPr>
                        <a:t>Eliberarea adresei IP</a:t>
                      </a: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B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8591249"/>
                  </a:ext>
                </a:extLst>
              </a:tr>
              <a:tr h="77244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b="1" cap="none" spc="0">
                          <a:solidFill>
                            <a:schemeClr val="bg1"/>
                          </a:solidFill>
                        </a:rPr>
                        <a:t>INFORM</a:t>
                      </a:r>
                      <a:endParaRPr lang="ro-RO" sz="1700" cap="none" spc="0">
                        <a:solidFill>
                          <a:schemeClr val="bg1"/>
                        </a:solidFill>
                      </a:endParaRP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o-RO" sz="1700" cap="none" spc="0">
                          <a:solidFill>
                            <a:schemeClr val="bg1"/>
                          </a:solidFill>
                        </a:rPr>
                        <a:t>Solicitarea și transmiterea de informații suplimentare de configurare</a:t>
                      </a:r>
                    </a:p>
                  </a:txBody>
                  <a:tcPr marL="142101" marR="109308" marT="109308" marB="109308"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tx1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511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541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ubstituent conținut 3" descr="What is DHCP DORA Process and How It Works?">
            <a:extLst>
              <a:ext uri="{FF2B5EF4-FFF2-40B4-BE49-F238E27FC236}">
                <a16:creationId xmlns:a16="http://schemas.microsoft.com/office/drawing/2014/main" id="{3129B843-ECCD-77DB-23FD-96F8A2917D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4954" y="643466"/>
            <a:ext cx="10462092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70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07A992AD-428D-841E-5058-DBFDF73A3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ro-RO">
                <a:latin typeface="Times New Roman"/>
                <a:ea typeface="+mj-lt"/>
                <a:cs typeface="+mj-lt"/>
              </a:rPr>
              <a:t>MAN – Metropolitan Area Network – Rețea la nivel de oraș</a:t>
            </a:r>
            <a:endParaRPr lang="ro-RO">
              <a:latin typeface="Times New Roman"/>
              <a:cs typeface="Times New Roman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78BB7CA3-B92C-2C74-0F52-143C81EC4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o-RO" sz="2000">
                <a:latin typeface="Times New Roman"/>
                <a:ea typeface="+mn-lt"/>
                <a:cs typeface="+mn-lt"/>
              </a:rPr>
              <a:t>Viteze mari: 100, 1000, 10 000, 40 000, 100 000 Mbps</a:t>
            </a:r>
            <a:endParaRPr lang="ro-RO" sz="2000">
              <a:latin typeface="Times New Roman"/>
              <a:cs typeface="Times New Roman"/>
            </a:endParaRPr>
          </a:p>
          <a:p>
            <a:r>
              <a:rPr lang="ro-RO" sz="2000">
                <a:latin typeface="Times New Roman"/>
                <a:ea typeface="+mn-lt"/>
                <a:cs typeface="+mn-lt"/>
              </a:rPr>
              <a:t>Rețele ale operatorilor de telecomunicații sau ale companiilor mari</a:t>
            </a:r>
            <a:br>
              <a:rPr lang="ro-RO" sz="2000">
                <a:latin typeface="Times New Roman"/>
                <a:ea typeface="+mn-lt"/>
                <a:cs typeface="+mn-lt"/>
              </a:rPr>
            </a:br>
            <a:r>
              <a:rPr lang="ro-RO" sz="2000">
                <a:latin typeface="Times New Roman"/>
                <a:ea typeface="+mn-lt"/>
                <a:cs typeface="+mn-lt"/>
              </a:rPr>
              <a:t> în cadrul unui singur oraș/centru urban.</a:t>
            </a:r>
            <a:endParaRPr lang="ro-RO" sz="2000">
              <a:latin typeface="Times New Roman"/>
              <a:cs typeface="Times New Roman"/>
            </a:endParaRPr>
          </a:p>
          <a:p>
            <a:endParaRPr lang="ro-RO" sz="2000">
              <a:latin typeface="Times New Roman"/>
              <a:cs typeface="Times New Roman"/>
            </a:endParaRPr>
          </a:p>
        </p:txBody>
      </p:sp>
      <p:pic>
        <p:nvPicPr>
          <p:cNvPr id="4" name="Imagine 3" descr="O imagine care conține captură de ecran, diagramă, text&#10;&#10;Conținutul generat de inteligența artificială poate fi incorect.">
            <a:extLst>
              <a:ext uri="{FF2B5EF4-FFF2-40B4-BE49-F238E27FC236}">
                <a16:creationId xmlns:a16="http://schemas.microsoft.com/office/drawing/2014/main" id="{B97D2BDF-A99B-8859-A94E-453B77505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539" y="2484255"/>
            <a:ext cx="5036263" cy="37142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584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D4AF7396-1011-4650-EFC8-7B4CA55B7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ro-RO" sz="4200">
                <a:latin typeface="Times New Roman"/>
                <a:ea typeface="+mj-lt"/>
                <a:cs typeface="+mj-lt"/>
              </a:rPr>
              <a:t>WAN – Wide Area Network – Rețea globală</a:t>
            </a:r>
            <a:endParaRPr lang="ro-RO" sz="4200">
              <a:latin typeface="Times New Roman"/>
              <a:cs typeface="Times New Roman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3DBF29E-B3F6-42B3-5E5C-DE37D75139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ro-RO" sz="2200">
                <a:latin typeface="Times New Roman"/>
                <a:ea typeface="+mn-lt"/>
                <a:cs typeface="+mn-lt"/>
              </a:rPr>
              <a:t>Viteze mari: 1000, 10 000, 40 000, 100 000 Mbps</a:t>
            </a:r>
            <a:endParaRPr lang="ro-RO" sz="2200">
              <a:latin typeface="Times New Roman"/>
              <a:cs typeface="Times New Roman"/>
            </a:endParaRPr>
          </a:p>
          <a:p>
            <a:r>
              <a:rPr lang="ro-RO" sz="2200">
                <a:latin typeface="Times New Roman"/>
                <a:ea typeface="+mn-lt"/>
                <a:cs typeface="+mn-lt"/>
              </a:rPr>
              <a:t>Rețele ale operatorilor de comunicații de tip backbone, rețeaua Internet</a:t>
            </a:r>
            <a:endParaRPr lang="ro-RO" sz="2200">
              <a:latin typeface="Times New Roman"/>
              <a:cs typeface="Times New Roman"/>
            </a:endParaRPr>
          </a:p>
          <a:p>
            <a:endParaRPr lang="ro-RO" sz="2200">
              <a:latin typeface="Times New Roman"/>
              <a:cs typeface="Times New Roman"/>
            </a:endParaRPr>
          </a:p>
        </p:txBody>
      </p:sp>
      <p:pic>
        <p:nvPicPr>
          <p:cNvPr id="4" name="Imagine 3" descr="O imagine care conține text, calculator, cerc, proiectare&#10;&#10;Conținutul generat de inteligența artificială poate fi incorect.">
            <a:extLst>
              <a:ext uri="{FF2B5EF4-FFF2-40B4-BE49-F238E27FC236}">
                <a16:creationId xmlns:a16="http://schemas.microsoft.com/office/drawing/2014/main" id="{73A6B3B0-E780-6666-8D64-740FC0C2D5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11" r="10798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97562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FD35141B-75CD-DB83-3C90-DA4BE3F56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kern="1200" err="1">
                <a:solidFill>
                  <a:schemeClr val="bg1"/>
                </a:solidFill>
                <a:latin typeface="Times New Roman"/>
                <a:cs typeface="Times New Roman"/>
              </a:rPr>
              <a:t>Rețeaua</a:t>
            </a:r>
            <a:r>
              <a:rPr lang="en-US" sz="3200" kern="1200" dirty="0">
                <a:solidFill>
                  <a:schemeClr val="bg1"/>
                </a:solidFill>
                <a:latin typeface="Times New Roman"/>
                <a:cs typeface="Times New Roman"/>
              </a:rPr>
              <a:t> de Internet </a:t>
            </a:r>
          </a:p>
        </p:txBody>
      </p:sp>
      <p:pic>
        <p:nvPicPr>
          <p:cNvPr id="4" name="Substituent conținut 3" descr="O imagine care conține text, diagramă, Artă de copii, hartă&#10;&#10;Conținutul generat de inteligența artificială poate fi incorect.">
            <a:extLst>
              <a:ext uri="{FF2B5EF4-FFF2-40B4-BE49-F238E27FC236}">
                <a16:creationId xmlns:a16="http://schemas.microsoft.com/office/drawing/2014/main" id="{9E705ED8-F4B7-6E47-1F65-F2B223557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41439" y="1675227"/>
            <a:ext cx="7709121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033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47C2947E-693E-2358-5408-0AD41CD8C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800" err="1">
                <a:solidFill>
                  <a:schemeClr val="bg1"/>
                </a:solidFill>
                <a:latin typeface="Times New Roman"/>
                <a:cs typeface="Times New Roman"/>
              </a:rPr>
              <a:t>Rețeaua</a:t>
            </a:r>
            <a:r>
              <a:rPr lang="en-US" sz="4800" dirty="0">
                <a:solidFill>
                  <a:schemeClr val="bg1"/>
                </a:solidFill>
                <a:latin typeface="Times New Roman"/>
                <a:cs typeface="Times New Roman"/>
              </a:rPr>
              <a:t> de Internet </a:t>
            </a:r>
            <a:endParaRPr lang="ro-RO" sz="4800">
              <a:solidFill>
                <a:schemeClr val="bg1"/>
              </a:solidFill>
              <a:latin typeface="Times New Roman"/>
              <a:cs typeface="Times New Roman"/>
            </a:endParaRPr>
          </a:p>
        </p:txBody>
      </p:sp>
      <p:pic>
        <p:nvPicPr>
          <p:cNvPr id="4" name="Substituent conținut 3" descr="O imagine care conține text, captură de ecran, linie, Font&#10;&#10;Conținutul generat de inteligența artificială poate fi incorect.">
            <a:extLst>
              <a:ext uri="{FF2B5EF4-FFF2-40B4-BE49-F238E27FC236}">
                <a16:creationId xmlns:a16="http://schemas.microsoft.com/office/drawing/2014/main" id="{4C011958-39C1-D249-8C5F-498393C8FD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7327" y="1675227"/>
            <a:ext cx="7777345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17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FA91B23-95C3-0194-D7A4-0E270F9FD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>
                <a:latin typeface="Times New Roman"/>
                <a:cs typeface="Times New Roman"/>
              </a:rPr>
              <a:t>Protocoale de rețea</a:t>
            </a:r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A070646B-2FAD-F684-4403-0E51CCE49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256" y="1494014"/>
            <a:ext cx="11644488" cy="518389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algn="just"/>
            <a:r>
              <a:rPr lang="ro-RO" dirty="0">
                <a:latin typeface="Times New Roman"/>
                <a:ea typeface="+mn-lt"/>
                <a:cs typeface="+mn-lt"/>
              </a:rPr>
              <a:t>Procesul de transmitere a datelor în rețea este un proces complex.</a:t>
            </a:r>
            <a:endParaRPr lang="ro-RO" dirty="0">
              <a:latin typeface="Times New Roman"/>
              <a:cs typeface="Times New Roman"/>
            </a:endParaRPr>
          </a:p>
          <a:p>
            <a:pPr algn="just"/>
            <a:r>
              <a:rPr lang="ro-RO">
                <a:latin typeface="Times New Roman"/>
                <a:ea typeface="+mn-lt"/>
                <a:cs typeface="+mn-lt"/>
              </a:rPr>
              <a:t>Pentru a facilita dezvoltarea echipamentului și software-ului, precum și pentru înțelegerea funcționării rețelelor, procesul de transmitere a datelor este împărțit în blocuri logice – niveluri.</a:t>
            </a:r>
            <a:endParaRPr lang="ro-RO">
              <a:latin typeface="Times New Roman"/>
              <a:cs typeface="Times New Roman"/>
            </a:endParaRPr>
          </a:p>
          <a:p>
            <a:pPr algn="just"/>
            <a:r>
              <a:rPr lang="ro-RO">
                <a:latin typeface="Times New Roman"/>
                <a:ea typeface="+mn-lt"/>
                <a:cs typeface="+mn-lt"/>
              </a:rPr>
              <a:t>La fiecare nivel funcționează propriile reguli – protocoale.</a:t>
            </a:r>
            <a:endParaRPr lang="ro-RO">
              <a:latin typeface="Times New Roman"/>
              <a:cs typeface="Times New Roman"/>
            </a:endParaRPr>
          </a:p>
          <a:p>
            <a:pPr algn="just"/>
            <a:r>
              <a:rPr lang="ro-RO">
                <a:latin typeface="Times New Roman"/>
                <a:ea typeface="+mn-lt"/>
                <a:cs typeface="+mn-lt"/>
              </a:rPr>
              <a:t>Protocolul reprezintă un set de reguli și acorduri care gestionează procesul de transmitere a datelor.</a:t>
            </a:r>
            <a:endParaRPr lang="ro-RO">
              <a:latin typeface="Times New Roman"/>
              <a:cs typeface="Times New Roman"/>
            </a:endParaRPr>
          </a:p>
          <a:p>
            <a:pPr algn="just"/>
            <a:r>
              <a:rPr lang="ro-RO" dirty="0">
                <a:latin typeface="Times New Roman"/>
                <a:ea typeface="+mn-lt"/>
                <a:cs typeface="+mn-lt"/>
              </a:rPr>
              <a:t>Protocoalele definesc formatul datelor transmise, corectarea erorilor, sincronizarea, construcția fizică a rețelelor și echipamentului de rețea.</a:t>
            </a:r>
            <a:endParaRPr lang="ro-RO" dirty="0">
              <a:latin typeface="Times New Roman"/>
              <a:cs typeface="Times New Roman"/>
            </a:endParaRPr>
          </a:p>
          <a:p>
            <a:pPr algn="just"/>
            <a:r>
              <a:rPr lang="ro-RO" dirty="0">
                <a:latin typeface="Times New Roman"/>
                <a:ea typeface="+mn-lt"/>
                <a:cs typeface="+mn-lt"/>
              </a:rPr>
              <a:t>Protocoalele sunt necesare pentru compatibilitatea echipamentelor de la diferiți producători.</a:t>
            </a:r>
            <a:endParaRPr lang="ro-RO" dirty="0">
              <a:latin typeface="Times New Roman"/>
              <a:cs typeface="Times New Roman"/>
            </a:endParaRPr>
          </a:p>
          <a:p>
            <a:pPr algn="just"/>
            <a:r>
              <a:rPr lang="ro-RO" dirty="0">
                <a:latin typeface="Times New Roman"/>
                <a:ea typeface="+mn-lt"/>
                <a:cs typeface="+mn-lt"/>
              </a:rPr>
              <a:t>Modelul de referință OSI (Open </a:t>
            </a:r>
            <a:r>
              <a:rPr lang="ro-RO" err="1">
                <a:latin typeface="Times New Roman"/>
                <a:ea typeface="+mn-lt"/>
                <a:cs typeface="+mn-lt"/>
              </a:rPr>
              <a:t>Systems</a:t>
            </a:r>
            <a:r>
              <a:rPr lang="ro-RO" dirty="0">
                <a:latin typeface="Times New Roman"/>
                <a:ea typeface="+mn-lt"/>
                <a:cs typeface="+mn-lt"/>
              </a:rPr>
              <a:t> </a:t>
            </a:r>
            <a:r>
              <a:rPr lang="ro-RO" err="1">
                <a:latin typeface="Times New Roman"/>
                <a:ea typeface="+mn-lt"/>
                <a:cs typeface="+mn-lt"/>
              </a:rPr>
              <a:t>Interconnection</a:t>
            </a:r>
            <a:r>
              <a:rPr lang="ro-RO" dirty="0">
                <a:latin typeface="Times New Roman"/>
                <a:ea typeface="+mn-lt"/>
                <a:cs typeface="+mn-lt"/>
              </a:rPr>
              <a:t> </a:t>
            </a:r>
            <a:r>
              <a:rPr lang="ro-RO" err="1">
                <a:latin typeface="Times New Roman"/>
                <a:ea typeface="+mn-lt"/>
                <a:cs typeface="+mn-lt"/>
              </a:rPr>
              <a:t>Reference</a:t>
            </a:r>
            <a:r>
              <a:rPr lang="ro-RO" dirty="0">
                <a:latin typeface="Times New Roman"/>
                <a:ea typeface="+mn-lt"/>
                <a:cs typeface="+mn-lt"/>
              </a:rPr>
              <a:t> Model) – modelul de interacțiune a sistemelor deschise.</a:t>
            </a:r>
            <a:endParaRPr lang="ro-RO" dirty="0">
              <a:latin typeface="Times New Roman"/>
              <a:cs typeface="Times New Roman"/>
            </a:endParaRPr>
          </a:p>
          <a:p>
            <a:pPr algn="just"/>
            <a:r>
              <a:rPr lang="ro-RO" dirty="0">
                <a:latin typeface="Times New Roman"/>
                <a:ea typeface="+mn-lt"/>
                <a:cs typeface="+mn-lt"/>
              </a:rPr>
              <a:t>Modelul (stiva) TCP/IP – modelul dominant în prezent (aproape identic cu OSI).</a:t>
            </a:r>
            <a:endParaRPr lang="ro-RO" dirty="0">
              <a:latin typeface="Times New Roman"/>
              <a:cs typeface="Times New Roman"/>
            </a:endParaRPr>
          </a:p>
          <a:p>
            <a:pPr algn="just"/>
            <a:endParaRPr lang="ro-RO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81766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6CF8D64E-2B2B-E08F-FD35-3A0D84918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ro-RO">
                <a:solidFill>
                  <a:srgbClr val="FFFFFF"/>
                </a:solidFill>
              </a:rPr>
              <a:t>Modelul OSI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stituent conținut 2">
            <a:extLst>
              <a:ext uri="{FF2B5EF4-FFF2-40B4-BE49-F238E27FC236}">
                <a16:creationId xmlns:a16="http://schemas.microsoft.com/office/drawing/2014/main" id="{4C886CD7-B359-2F7A-1D2F-93B682D2A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marL="0" indent="0">
              <a:buNone/>
            </a:pPr>
            <a:r>
              <a:rPr lang="ro-RO" sz="2600" dirty="0">
                <a:latin typeface="Times New Roman"/>
                <a:ea typeface="+mn-lt"/>
                <a:cs typeface="+mn-lt"/>
              </a:rPr>
              <a:t>Împarte procesul de transmitere a datelor în </a:t>
            </a:r>
            <a:r>
              <a:rPr lang="ro-RO" sz="2600" b="1" dirty="0">
                <a:latin typeface="Times New Roman"/>
                <a:ea typeface="+mn-lt"/>
                <a:cs typeface="+mn-lt"/>
              </a:rPr>
              <a:t>7 niveluri</a:t>
            </a:r>
            <a:r>
              <a:rPr lang="ro-RO" sz="2600" dirty="0">
                <a:latin typeface="Times New Roman"/>
                <a:ea typeface="+mn-lt"/>
                <a:cs typeface="+mn-lt"/>
              </a:rPr>
              <a:t>:</a:t>
            </a:r>
            <a:endParaRPr lang="ro-RO" sz="2600" dirty="0">
              <a:latin typeface="Times New Roman"/>
              <a:cs typeface="Times New Roman"/>
            </a:endParaRPr>
          </a:p>
          <a:p>
            <a:r>
              <a:rPr lang="ro-RO" sz="2600" b="1" dirty="0" err="1">
                <a:latin typeface="Times New Roman"/>
                <a:ea typeface="+mn-lt"/>
                <a:cs typeface="+mn-lt"/>
              </a:rPr>
              <a:t>Application</a:t>
            </a:r>
            <a:r>
              <a:rPr lang="ro-RO" sz="2600" b="1" dirty="0">
                <a:latin typeface="Times New Roman"/>
                <a:ea typeface="+mn-lt"/>
                <a:cs typeface="+mn-lt"/>
              </a:rPr>
              <a:t> (7)</a:t>
            </a:r>
            <a:r>
              <a:rPr lang="ro-RO" sz="2600" dirty="0">
                <a:latin typeface="Times New Roman"/>
                <a:ea typeface="+mn-lt"/>
                <a:cs typeface="+mn-lt"/>
              </a:rPr>
              <a:t> – Nivelul aplicației (logic, aplicații)</a:t>
            </a:r>
            <a:endParaRPr lang="ro-RO" sz="2600" dirty="0">
              <a:latin typeface="Times New Roman"/>
              <a:cs typeface="Times New Roman"/>
            </a:endParaRPr>
          </a:p>
          <a:p>
            <a:r>
              <a:rPr lang="ro-RO" sz="2600" b="1" dirty="0" err="1">
                <a:latin typeface="Times New Roman"/>
                <a:ea typeface="+mn-lt"/>
                <a:cs typeface="+mn-lt"/>
              </a:rPr>
              <a:t>Presentation</a:t>
            </a:r>
            <a:r>
              <a:rPr lang="ro-RO" sz="2600" b="1" dirty="0">
                <a:latin typeface="Times New Roman"/>
                <a:ea typeface="+mn-lt"/>
                <a:cs typeface="+mn-lt"/>
              </a:rPr>
              <a:t> (6)</a:t>
            </a:r>
            <a:r>
              <a:rPr lang="ro-RO" sz="2600" dirty="0">
                <a:latin typeface="Times New Roman"/>
                <a:ea typeface="+mn-lt"/>
                <a:cs typeface="+mn-lt"/>
              </a:rPr>
              <a:t> – Nivelul de prezentare (logic, aplicații)</a:t>
            </a:r>
            <a:endParaRPr lang="ro-RO" sz="2600" dirty="0">
              <a:latin typeface="Times New Roman"/>
              <a:cs typeface="Times New Roman"/>
            </a:endParaRPr>
          </a:p>
          <a:p>
            <a:r>
              <a:rPr lang="ro-RO" sz="2600" b="1" dirty="0" err="1">
                <a:latin typeface="Times New Roman"/>
                <a:ea typeface="+mn-lt"/>
                <a:cs typeface="+mn-lt"/>
              </a:rPr>
              <a:t>Session</a:t>
            </a:r>
            <a:r>
              <a:rPr lang="ro-RO" sz="2600" b="1" dirty="0">
                <a:latin typeface="Times New Roman"/>
                <a:ea typeface="+mn-lt"/>
                <a:cs typeface="+mn-lt"/>
              </a:rPr>
              <a:t> (5)</a:t>
            </a:r>
            <a:r>
              <a:rPr lang="ro-RO" sz="2600" dirty="0">
                <a:latin typeface="Times New Roman"/>
                <a:ea typeface="+mn-lt"/>
                <a:cs typeface="+mn-lt"/>
              </a:rPr>
              <a:t> – Nivelul de sesiune (logic, aplicații)</a:t>
            </a:r>
            <a:endParaRPr lang="ro-RO" sz="2600" dirty="0">
              <a:latin typeface="Times New Roman"/>
              <a:cs typeface="Times New Roman"/>
            </a:endParaRPr>
          </a:p>
          <a:p>
            <a:r>
              <a:rPr lang="ro-RO" sz="2600" b="1" dirty="0">
                <a:latin typeface="Times New Roman"/>
                <a:ea typeface="+mn-lt"/>
                <a:cs typeface="+mn-lt"/>
              </a:rPr>
              <a:t>Transport (4)</a:t>
            </a:r>
            <a:r>
              <a:rPr lang="ro-RO" sz="2600" dirty="0">
                <a:latin typeface="Times New Roman"/>
                <a:ea typeface="+mn-lt"/>
                <a:cs typeface="+mn-lt"/>
              </a:rPr>
              <a:t> – Nivelul de transport (logic, rețea)</a:t>
            </a:r>
            <a:endParaRPr lang="ro-RO" sz="2600" dirty="0">
              <a:latin typeface="Times New Roman"/>
              <a:cs typeface="Times New Roman"/>
            </a:endParaRPr>
          </a:p>
          <a:p>
            <a:r>
              <a:rPr lang="ro-RO" sz="2600" b="1" dirty="0" err="1">
                <a:latin typeface="Times New Roman"/>
                <a:ea typeface="+mn-lt"/>
                <a:cs typeface="+mn-lt"/>
              </a:rPr>
              <a:t>Network</a:t>
            </a:r>
            <a:r>
              <a:rPr lang="ro-RO" sz="2600" dirty="0">
                <a:latin typeface="Times New Roman"/>
                <a:ea typeface="+mn-lt"/>
                <a:cs typeface="+mn-lt"/>
              </a:rPr>
              <a:t> (3)– Nivelul de rețea (logic, rețea)</a:t>
            </a:r>
            <a:endParaRPr lang="ro-RO" sz="2600" dirty="0">
              <a:latin typeface="Times New Roman"/>
              <a:cs typeface="Times New Roman"/>
            </a:endParaRPr>
          </a:p>
          <a:p>
            <a:r>
              <a:rPr lang="ro-RO" sz="2600" b="1" dirty="0">
                <a:latin typeface="Times New Roman"/>
                <a:ea typeface="+mn-lt"/>
                <a:cs typeface="+mn-lt"/>
              </a:rPr>
              <a:t>Data Link (2)</a:t>
            </a:r>
            <a:r>
              <a:rPr lang="ro-RO" sz="2600" dirty="0">
                <a:latin typeface="Times New Roman"/>
                <a:ea typeface="+mn-lt"/>
                <a:cs typeface="+mn-lt"/>
              </a:rPr>
              <a:t> – Nivelul legătură de date (fizic, rețea)</a:t>
            </a:r>
            <a:endParaRPr lang="ro-RO" sz="2600" dirty="0">
              <a:latin typeface="Times New Roman"/>
              <a:cs typeface="Times New Roman"/>
            </a:endParaRPr>
          </a:p>
          <a:p>
            <a:r>
              <a:rPr lang="ro-RO" sz="2600" b="1" dirty="0" err="1">
                <a:latin typeface="Times New Roman"/>
                <a:ea typeface="+mn-lt"/>
                <a:cs typeface="+mn-lt"/>
              </a:rPr>
              <a:t>Physical</a:t>
            </a:r>
            <a:r>
              <a:rPr lang="ro-RO" sz="2600" b="1" dirty="0">
                <a:latin typeface="Times New Roman"/>
                <a:ea typeface="+mn-lt"/>
                <a:cs typeface="+mn-lt"/>
              </a:rPr>
              <a:t> (1)</a:t>
            </a:r>
            <a:r>
              <a:rPr lang="ro-RO" sz="2600" dirty="0">
                <a:latin typeface="Times New Roman"/>
                <a:ea typeface="+mn-lt"/>
                <a:cs typeface="+mn-lt"/>
              </a:rPr>
              <a:t> – Nivelul fizic (fizic, rețea)</a:t>
            </a:r>
            <a:endParaRPr lang="ro-RO" sz="2600" dirty="0">
              <a:latin typeface="Times New Roman"/>
              <a:cs typeface="Times New Roman"/>
            </a:endParaRPr>
          </a:p>
          <a:p>
            <a:endParaRPr lang="ro-RO" sz="26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61267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u 1">
            <a:extLst>
              <a:ext uri="{FF2B5EF4-FFF2-40B4-BE49-F238E27FC236}">
                <a16:creationId xmlns:a16="http://schemas.microsoft.com/office/drawing/2014/main" id="{81FD1C30-199E-A284-D0BF-109C40BF5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3408" y="992094"/>
            <a:ext cx="3616913" cy="279516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kern="1200" err="1">
                <a:latin typeface="Times New Roman"/>
                <a:cs typeface="Times New Roman"/>
              </a:rPr>
              <a:t>Modelul</a:t>
            </a:r>
            <a:r>
              <a:rPr lang="en-US" kern="1200" dirty="0">
                <a:latin typeface="Times New Roman"/>
                <a:cs typeface="Times New Roman"/>
              </a:rPr>
              <a:t> OSI</a:t>
            </a:r>
          </a:p>
        </p:txBody>
      </p:sp>
      <p:pic>
        <p:nvPicPr>
          <p:cNvPr id="4" name="Substituent conținut 3" descr="O imagine care conține text, poster, câine, mamifer&#10;&#10;Conținutul generat de inteligența artificială poate fi incorect.">
            <a:extLst>
              <a:ext uri="{FF2B5EF4-FFF2-40B4-BE49-F238E27FC236}">
                <a16:creationId xmlns:a16="http://schemas.microsoft.com/office/drawing/2014/main" id="{0C637F9F-BBC1-7097-C53A-55C6F2F28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15001" y="578738"/>
            <a:ext cx="3870149" cy="567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40770"/>
      </p:ext>
    </p:extLst>
  </p:cSld>
  <p:clrMapOvr>
    <a:masterClrMapping/>
  </p:clrMapOvr>
</p:sld>
</file>

<file path=ppt/theme/theme1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Ecran lat</PresentationFormat>
  <Paragraphs>0</Paragraphs>
  <Slides>24</Slides>
  <Notes>0</Notes>
  <HiddenSlides>0</HiddenSlides>
  <MMClips>0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24</vt:i4>
      </vt:variant>
    </vt:vector>
  </HeadingPairs>
  <TitlesOfParts>
    <vt:vector size="25" baseType="lpstr">
      <vt:lpstr>Temă Office</vt:lpstr>
      <vt:lpstr>Securitatea rețelelor</vt:lpstr>
      <vt:lpstr>Clasificarea rețelelor de calculatoare</vt:lpstr>
      <vt:lpstr>MAN – Metropolitan Area Network – Rețea la nivel de oraș</vt:lpstr>
      <vt:lpstr>WAN – Wide Area Network – Rețea globală</vt:lpstr>
      <vt:lpstr>Rețeaua de Internet </vt:lpstr>
      <vt:lpstr>Rețeaua de Internet </vt:lpstr>
      <vt:lpstr>Protocoale de rețea</vt:lpstr>
      <vt:lpstr>Modelul OSI</vt:lpstr>
      <vt:lpstr>Modelul OSI</vt:lpstr>
      <vt:lpstr>Modelul OSI</vt:lpstr>
      <vt:lpstr>Prezentare PowerPoint</vt:lpstr>
      <vt:lpstr>Incapsularea si decapsularea</vt:lpstr>
      <vt:lpstr>Prezentare PowerPoint</vt:lpstr>
      <vt:lpstr>Protocoalele pentru Modelul OSI</vt:lpstr>
      <vt:lpstr>OSI Model vs TCP/IP Model</vt:lpstr>
      <vt:lpstr>Probleme și soluții pe niveluri OSI</vt:lpstr>
      <vt:lpstr>Continuare: DHCP</vt:lpstr>
      <vt:lpstr>Nivelul Legătură de Date: Adresare fizică</vt:lpstr>
      <vt:lpstr>Nivelurile Legătură de Date și Fizic</vt:lpstr>
      <vt:lpstr>Protocolul ARP</vt:lpstr>
      <vt:lpstr>ARP cache</vt:lpstr>
      <vt:lpstr>Protocolul DHCP - Dynamic Host Configuration Protocol</vt:lpstr>
      <vt:lpstr>Protocolul DHCP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185</cp:revision>
  <dcterms:created xsi:type="dcterms:W3CDTF">2025-09-06T06:36:16Z</dcterms:created>
  <dcterms:modified xsi:type="dcterms:W3CDTF">2025-09-06T08:00:57Z</dcterms:modified>
</cp:coreProperties>
</file>