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78A6BD1-E20C-471F-95EA-FB9FE601932A}" styleName="Table_0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pos="2880"/>
        <p:guide orient="horz" pos="216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86" name="Google Shape;86;p1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99" name="Google Shape;99;p2:notes"/>
          <p:cNvSpPr/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22"/>
          <p:cNvSpPr txBox="1"/>
          <p:nvPr>
            <p:ph type="body" idx="2"/>
          </p:nvPr>
        </p:nvSpPr>
        <p:spPr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22"/>
          <p:cNvSpPr txBox="1"/>
          <p:nvPr>
            <p:ph type="body" idx="4"/>
          </p:nvPr>
        </p:nvSpPr>
        <p:spPr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subTitle" idx="1"/>
          </p:nvPr>
        </p:nvSpPr>
        <p:spPr>
          <a:xfrm>
            <a:off x="1022235" y="1306329"/>
            <a:ext cx="6858000" cy="4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en-US" b="1">
                <a:solidFill>
                  <a:srgbClr val="2F5496"/>
                </a:solidFill>
              </a:rPr>
              <a:t>NUMELE PROGRAMULUI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19052" y="-2980"/>
            <a:ext cx="1324947" cy="63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2044471" cy="7282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ftr" idx="11"/>
          </p:nvPr>
        </p:nvSpPr>
        <p:spPr>
          <a:xfrm>
            <a:off x="2107066" y="6376950"/>
            <a:ext cx="5102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material was developed within the framework of the "Higher Education in Moldova" Project, 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Arial" panose="020B0604020202020204"/>
              <a:buNone/>
            </a:pPr>
            <a:r>
              <a:rPr lang="en-US" sz="900" b="0" i="1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implemented by the Ministry of Education and Research and financed by the World Bank</a:t>
            </a:r>
            <a:endParaRPr sz="900" b="0" i="1" u="none" strike="noStrike" cap="none">
              <a:solidFill>
                <a:srgbClr val="2F549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5227" y="21228"/>
            <a:ext cx="364826" cy="63015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042451" y="3083499"/>
            <a:ext cx="6858000" cy="56725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</a:pPr>
            <a:r>
              <a:rPr lang="ru-RU" alt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Introducerea în anima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ț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ie 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ș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 simul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ă</a:t>
            </a:r>
            <a:r>
              <a:rPr lang="en-US" altLang="en-US" sz="2000" b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ri realiste în Unity</a:t>
            </a:r>
            <a:endParaRPr lang="en-US" altLang="en-US" sz="2000" b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945223" y="5228067"/>
            <a:ext cx="3155835" cy="5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© Pugaci Diana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pugaci.diana@gmail.com</a:t>
            </a:r>
            <a:endParaRPr sz="1800" b="0" i="1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42451" y="2093370"/>
            <a:ext cx="6858000" cy="633134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US" sz="24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Dezvoltarea jocurilor video</a:t>
            </a:r>
            <a:endParaRPr lang="en-US" altLang="en-US" sz="24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6" name="Google Shape;96;p1" descr="Facultatea de Matematică și Informatică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62363" y="29975"/>
            <a:ext cx="549199" cy="5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04620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Putem vizualiza separat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ge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ile de tranzi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 dintre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9" name="Picture 16" descr="IMG_2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175" y="1730375"/>
            <a:ext cx="2709545" cy="1834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59740" y="2997200"/>
            <a:ext cx="745998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Putem vedea parametrii lor și îi putem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modifica, inclusiv timeline-ul.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34" name="Picture 17" descr="IMG_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40" y="3604260"/>
            <a:ext cx="2052955" cy="29552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8" descr="IMG_2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248" y="3863340"/>
            <a:ext cx="2638425" cy="222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34035" y="133032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Exist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condi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 care determin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când ar trebui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aib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loc tranzi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între dou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ii. Dac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nu exist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nicio condi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ie, tranzi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va avea loc automat.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Picture 19" descr="IMG_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143" y="2245360"/>
            <a:ext cx="42957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0" descr="IMG_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40" y="4323398"/>
            <a:ext cx="5271770" cy="1864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738245" y="392461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Tab-ul Parameters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8775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dori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adaug un Bool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-i dau numele isMove.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21" descr="IMG_2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755" y="1450658"/>
            <a:ext cx="4381500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544195" y="2984500"/>
            <a:ext cx="788098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Apoi selectez tranziția care duce către animația "Move" și adaug o condiție (valoare true). Cu această condiție, animația "Move" va fi redată.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8" name="Picture 22" descr="IMG_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5" y="3999230"/>
            <a:ext cx="3608070" cy="42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3" descr="IMG_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43" y="4651058"/>
            <a:ext cx="5267325" cy="1495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35735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Selectez tranzi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tre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"Drop"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aleg o condi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 cu valoarea false.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Picture 24" descr="IMG_2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095" y="1973580"/>
            <a:ext cx="2627630" cy="309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25" descr="IMG_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2283143"/>
            <a:ext cx="5271770" cy="1598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89305" y="3776345"/>
            <a:ext cx="738759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În simulare, când doresc să schimb animațiile, modific valoarea parametrului.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37" name="Picture 26" descr="IMG_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23" y="4791075"/>
            <a:ext cx="3933825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27" descr="IMG_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85" y="5335270"/>
            <a:ext cx="40005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712470" y="186056"/>
            <a:ext cx="7886700" cy="1325563"/>
          </a:xfrm>
        </p:spPr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565150" y="1379855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Avem o stare special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care permite redarea oric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rei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 din orice alt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stare. De exemplu, am creat o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 numit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"AnyState".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5" name="Picture 28" descr="IMG_2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6075" y="2051685"/>
            <a:ext cx="24003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90805" y="2792095"/>
            <a:ext cx="585851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457200" lvl="1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Pe tranziție (săgeată), vreau să setez 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o condiție folosind un Trigger.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5" name="Picture 29" descr="IMG_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18" y="3806825"/>
            <a:ext cx="41243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30" descr="IMG_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58" y="4387215"/>
            <a:ext cx="2943225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31" descr="IMG_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53" y="5353050"/>
            <a:ext cx="5267325" cy="112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72235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Când ap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pe parametru în timpul simul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rii,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"AnyState" va fi declan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4" name="Picture 32" descr="IMG_2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7940" y="1947228"/>
            <a:ext cx="5271770" cy="1636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14705" y="3429000"/>
            <a:ext cx="7239635" cy="1476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Pentru a evita ca obiectul să rămână blocat în animația "AnyState", facem o tranziție către Exit, iar apoi obiectul va porni animația de la Start.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47" name="Picture 33" descr="IMG_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40" y="4545013"/>
            <a:ext cx="1352550" cy="166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96851"/>
            <a:ext cx="7886700" cy="1325563"/>
          </a:xfrm>
        </p:spPr>
        <p:txBody>
          <a:bodyPr/>
          <a:p>
            <a:r>
              <a:rPr lang="en-US" altLang="en-US"/>
              <a:t>Anima</a:t>
            </a:r>
            <a:r>
              <a:rPr lang="en-US" altLang="en-US"/>
              <a:t>ț</a:t>
            </a:r>
            <a:r>
              <a:rPr lang="en-US" altLang="en-US"/>
              <a:t>ii prin cod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3490"/>
            <a:ext cx="7886700" cy="4351338"/>
          </a:xfrm>
        </p:spPr>
        <p:txBody>
          <a:bodyPr/>
          <a:p>
            <a:pPr marL="114300" indent="457200" algn="just">
              <a:lnSpc>
                <a:spcPct val="15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Î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n scriptul MyComponent, în condi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iile în care primim input pentru mi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care la stânga/dreapta, putem accesa componenta Animator. Pentru aceasta, în cadrul aceluia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obiect pe care este ata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at scriptul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din care dorim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ob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inem componenta, folosim GetComponent.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2" name="Picture 36" descr="IMG_2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193" y="3158808"/>
            <a:ext cx="5267325" cy="176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99465" y="4921250"/>
            <a:ext cx="640651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Pentru tasta Space, vom defini animația "AnyState".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等线"/>
              </a:rPr>
              <a:t> </a:t>
            </a:r>
            <a:endParaRPr lang="en-US" altLang="zh-CN" sz="1600">
              <a:latin typeface="Times New Roman" panose="02020603050405020304"/>
              <a:ea typeface="等线"/>
            </a:endParaRPr>
          </a:p>
        </p:txBody>
      </p:sp>
      <p:pic>
        <p:nvPicPr>
          <p:cNvPr id="39" name="Picture 37" descr="IMG_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708" y="5335270"/>
            <a:ext cx="5267325" cy="1009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6510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Animații prin cod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98550"/>
            <a:ext cx="7886700" cy="4351338"/>
          </a:xfrm>
        </p:spPr>
        <p:txBody>
          <a:bodyPr/>
          <a:p>
            <a:pPr marL="114300" indent="457200" algn="just">
              <a:lnSpc>
                <a:spcPct val="15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Dac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rul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simularea, vom vedea 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, chiar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dup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ce nu mai ap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tastele, personajul 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mâne blocat în bucla de mi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care. Prin urmare, trebuie ini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ial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specific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ca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8" name="Picture 38" descr="IMG_2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860" y="2561273"/>
            <a:ext cx="4457700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204595" y="3580765"/>
            <a:ext cx="6069965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La tranzițiile între animații, putem ajusta setările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52" name="Picture 39" descr="IMG_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25" y="4133850"/>
            <a:ext cx="2933700" cy="165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207011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Animații prin cod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481330" y="142557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/>
              <a:t>Selectând anima</a:t>
            </a:r>
            <a:r>
              <a:rPr lang="en-US" altLang="en-US"/>
              <a:t>ț</a:t>
            </a:r>
            <a:r>
              <a:rPr lang="en-US" altLang="en-US"/>
              <a:t>ia, putem edita set</a:t>
            </a:r>
            <a:r>
              <a:rPr lang="en-US" altLang="en-US"/>
              <a:t>ă</a:t>
            </a:r>
            <a:r>
              <a:rPr lang="en-US" altLang="en-US"/>
              <a:t>rile acesteia.</a:t>
            </a:r>
            <a:endParaRPr lang="en-US" altLang="en-US"/>
          </a:p>
        </p:txBody>
      </p:sp>
      <p:pic>
        <p:nvPicPr>
          <p:cNvPr id="43" name="Picture 40" descr="IMG_2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6488" y="2449830"/>
            <a:ext cx="4391025" cy="280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65101"/>
            <a:ext cx="7886700" cy="1325563"/>
          </a:xfrm>
        </p:spPr>
        <p:txBody>
          <a:bodyPr/>
          <a:p>
            <a:r>
              <a:rPr lang="en-US" altLang="en-US"/>
              <a:t>Physics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3490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Putem ad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uga orice obiect în scen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îi putem atribui un material. 	Apoi, ad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ug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un component: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altLang="en-US" sz="2000" b="1">
                <a:latin typeface="Times New Roman" panose="02020603050405020304" charset="0"/>
                <a:cs typeface="Times New Roman" panose="02020603050405020304" charset="0"/>
              </a:rPr>
              <a:t>Add Component → Physics → Rigidbody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. Dup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aceea, duplic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obiectul de câteva ori.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4" name="Picture 46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3650" y="2894330"/>
            <a:ext cx="4076700" cy="302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"/>
          <p:cNvGraphicFramePr/>
          <p:nvPr/>
        </p:nvGraphicFramePr>
        <p:xfrm>
          <a:off x="658975" y="370451"/>
          <a:ext cx="7731975" cy="5934075"/>
        </p:xfrm>
        <a:graphic>
          <a:graphicData uri="http://schemas.openxmlformats.org/drawingml/2006/table">
            <a:tbl>
              <a:tblPr firstRow="1" bandRow="1">
                <a:noFill/>
                <a:tableStyleId>{C78A6BD1-E20C-471F-95EA-FB9FE601932A}</a:tableStyleId>
              </a:tblPr>
              <a:tblGrid>
                <a:gridCol w="3150235"/>
                <a:gridCol w="2232660"/>
                <a:gridCol w="2349080"/>
              </a:tblGrid>
              <a:tr h="6308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Tema 6: Introducerea în anima</a:t>
                      </a:r>
                      <a:r>
                        <a:rPr lang="en-US" altLang="en-US" sz="1600" u="none" strike="noStrike" cap="none"/>
                        <a:t>ț</a:t>
                      </a:r>
                      <a:r>
                        <a:rPr lang="en-US" altLang="en-US" sz="1600" u="none" strike="noStrike" cap="none"/>
                        <a:t>ie </a:t>
                      </a:r>
                      <a:r>
                        <a:rPr lang="en-US" altLang="en-US" sz="1600" u="none" strike="noStrike" cap="none"/>
                        <a:t>ș</a:t>
                      </a:r>
                      <a:r>
                        <a:rPr lang="en-US" altLang="en-US" sz="1600" u="none" strike="noStrike" cap="none"/>
                        <a:t>i simul</a:t>
                      </a:r>
                      <a:r>
                        <a:rPr lang="en-US" altLang="en-US" sz="1600" u="none" strike="noStrike" cap="none"/>
                        <a:t>ă</a:t>
                      </a:r>
                      <a:r>
                        <a:rPr lang="en-US" altLang="en-US" sz="1600" u="none" strike="noStrike" cap="none"/>
                        <a:t>ri realiste în Unity</a:t>
                      </a:r>
                      <a:endParaRPr lang="en-US" altLang="en-US"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en-US" altLang="en-US" sz="1600" u="none" strike="noStrike" cap="none"/>
                        <a:t>Rezultatele înv</a:t>
                      </a:r>
                      <a:r>
                        <a:rPr lang="en-US" altLang="en-US" sz="1600" u="none" strike="noStrike" cap="none"/>
                        <a:t>ăță</a:t>
                      </a:r>
                      <a:r>
                        <a:rPr lang="en-US" altLang="en-US" sz="1600" u="none" strike="noStrike" cap="none"/>
                        <a:t>rii preconizate a fi atinse: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5;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6; R</a:t>
                      </a:r>
                      <a:r>
                        <a:rPr lang="en-US" altLang="en-US" sz="1600" u="none" strike="noStrike" cap="none"/>
                        <a:t>Î</a:t>
                      </a:r>
                      <a:r>
                        <a:rPr lang="en-US" altLang="en-US" sz="1600" u="none" strike="noStrike" cap="none"/>
                        <a:t>8</a:t>
                      </a:r>
                      <a:endParaRPr lang="en-US" altLang="en-US" sz="1600" u="none" strike="noStrike" cap="none"/>
                    </a:p>
                  </a:txBody>
                  <a:tcPr marL="91450" marR="91450" marT="45725" marB="45725"/>
                </a:tc>
                <a:tc hMerge="1">
                  <a:tcPr/>
                </a:tc>
                <a:tc hMerge="1">
                  <a:tcPr/>
                </a:tc>
              </a:tr>
              <a:tr h="4298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Cunoștințe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Abilități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None/>
                      </a:pPr>
                      <a:r>
                        <a:rPr lang="en-US" sz="1800" u="none" strike="noStrike" cap="none"/>
                        <a:t>Responsabilitate și autonomie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  <a:tr h="114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Termeni cheie: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anima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ie, Animator, Animation Clip, Blend Tree, Timeline, Rigidbody, AddForce.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Unit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con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Subteme: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componentelor Animator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Animation Clip în Unity.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controlul anima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iilor personajelor 3D.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Simularea fizicii (gravita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ie, s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rituri, impact) ca suport pentru anima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ie realist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). 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Limit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optimizare a sistemului fizic pentru performan</a:t>
                      </a:r>
                      <a:r>
                        <a:rPr lang="en-US" altLang="en-US" sz="1200" i="0" u="none" strike="noStrike" cap="none"/>
                        <a:t>ță</a:t>
                      </a:r>
                      <a:r>
                        <a:rPr lang="en-US" altLang="en-US" sz="1200" i="0" u="none" strike="noStrike" cap="none"/>
                        <a:t>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Integrarea anima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iilor cu fizica prin Rigidbody 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i for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e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Activit</a:t>
                      </a:r>
                      <a:r>
                        <a:rPr lang="en-US" altLang="en-US" sz="1200" i="0" u="none" strike="noStrike" cap="none"/>
                        <a:t>ăț</a:t>
                      </a:r>
                      <a:r>
                        <a:rPr lang="en-US" altLang="en-US" sz="1200" i="0" u="none" strike="noStrike" cap="none"/>
                        <a:t>i de laborator: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Crearea unei anima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ii simple (mers, s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ritur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) folosind Animator Controller.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Controlul unui personaj animat din cod.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Utilizarea Timeline pentru secven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e animate.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Aplicarea for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elor fizice (AddForce) pentru mi</a:t>
                      </a:r>
                      <a:r>
                        <a:rPr lang="en-US" altLang="en-US" sz="1200" i="0" u="none" strike="noStrike" cap="none"/>
                        <a:t>ș</a:t>
                      </a:r>
                      <a:r>
                        <a:rPr lang="en-US" altLang="en-US" sz="1200" i="0" u="none" strike="noStrike" cap="none"/>
                        <a:t>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animate realiste.</a:t>
                      </a:r>
                      <a:endParaRPr lang="en-US" altLang="en-US" sz="1200" i="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altLang="en-US" sz="1200" i="0" u="none" strike="noStrike" cap="none"/>
                        <a:t>Simul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 de scenarii în care anima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ia este sus</a:t>
                      </a:r>
                      <a:r>
                        <a:rPr lang="en-US" altLang="en-US" sz="1200" i="0" u="none" strike="noStrike" cap="none"/>
                        <a:t>ț</a:t>
                      </a:r>
                      <a:r>
                        <a:rPr lang="en-US" altLang="en-US" sz="1200" i="0" u="none" strike="noStrike" cap="none"/>
                        <a:t>inut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de fizic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 (c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dere, impact, s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ritur</a:t>
                      </a:r>
                      <a:r>
                        <a:rPr lang="en-US" altLang="en-US" sz="1200" i="0" u="none" strike="noStrike" cap="none"/>
                        <a:t>ă</a:t>
                      </a:r>
                      <a:r>
                        <a:rPr lang="en-US" altLang="en-US" sz="1200" i="0" u="none" strike="noStrike" cap="none"/>
                        <a:t>).</a:t>
                      </a:r>
                      <a:endParaRPr lang="en-US" altLang="en-US" sz="12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componente de fizic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precum Rigidbody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Collider pentru a ad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uga comportamente dinamice obiectelor.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componentele de anima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pentru a crea mi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 fluente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realiste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simuleaz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efecte de gravita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ie, s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rituri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coliziuni în scene 3D.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construiesc sisteme fizice simple care reproduc mi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carea realist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 obiectelor.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controleaz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aplicarea for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elor asupra obiectelor folosind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 specifice precum AddForce().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Se identific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se aplic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solu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 pentru optimizarea comportamentului fizic în scopul cre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terii performan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ei.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Este atent la realismul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coeren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a simul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rilor fizice în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de contextul jocului.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Este atent la realismul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coeren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a anima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iilor în func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de contextul jocului.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Revizuie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ajusteaz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tranzi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iile de anima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ie pentru a evita efecte nerealiste.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Revizuie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te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ajusteaz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simul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rile pentru a evita comportamente nerealiste.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Testeaz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documenteaz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efectele modific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rilor asupra performan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ei scenei.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Colaboreaz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cu colegii în construirea de scenarii fizice interactive </a:t>
                      </a:r>
                      <a:r>
                        <a:rPr lang="en-US" altLang="en-US" sz="1200" u="none" strike="noStrike" cap="none"/>
                        <a:t>ș</a:t>
                      </a:r>
                      <a:r>
                        <a:rPr lang="en-US" altLang="en-US" sz="1200" u="none" strike="noStrike" cap="none"/>
                        <a:t>i coerente.</a:t>
                      </a:r>
                      <a:endParaRPr lang="en-US" altLang="en-US" sz="12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/>
                        <a:buChar char="•"/>
                      </a:pPr>
                      <a:r>
                        <a:rPr lang="en-US" altLang="en-US" sz="1200" u="none" strike="noStrike" cap="none"/>
                        <a:t>Demonstreaz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ini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iativ</a:t>
                      </a:r>
                      <a:r>
                        <a:rPr lang="en-US" altLang="en-US" sz="1200" u="none" strike="noStrike" cap="none"/>
                        <a:t>ă</a:t>
                      </a:r>
                      <a:r>
                        <a:rPr lang="en-US" altLang="en-US" sz="1200" u="none" strike="noStrike" cap="none"/>
                        <a:t> în explorarea op</a:t>
                      </a:r>
                      <a:r>
                        <a:rPr lang="en-US" altLang="en-US" sz="1200" u="none" strike="noStrike" cap="none"/>
                        <a:t>ț</a:t>
                      </a:r>
                      <a:r>
                        <a:rPr lang="en-US" altLang="en-US" sz="1200" u="none" strike="noStrike" cap="none"/>
                        <a:t>iunilor de reglare a parametrilor fizici.</a:t>
                      </a:r>
                      <a:endParaRPr lang="en-US" altLang="en-US" sz="12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5430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Physics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252855"/>
            <a:ext cx="7886700" cy="4351338"/>
          </a:xfrm>
        </p:spPr>
        <p:txBody>
          <a:bodyPr/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facem obiectele mai elastice prin crearea unui Physics Material.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6" name="Picture 47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345" y="1762760"/>
            <a:ext cx="3860800" cy="1942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Picture 48" descr="IMG_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68" y="4154170"/>
            <a:ext cx="4124325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02310" y="4491673"/>
            <a:ext cx="5080000" cy="1014730"/>
          </a:xfrm>
          <a:prstGeom prst="rect">
            <a:avLst/>
          </a:prstGeom>
        </p:spPr>
        <p:txBody>
          <a:bodyPr>
            <a:spAutoFit/>
          </a:bodyPr>
          <a:p>
            <a:pPr marL="0" indent="45720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Putem plasa acest material în 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componenta Collider.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4414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Physics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6141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Collider func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ioneaz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împreun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cu componenta Rigidbody. Pute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trage materialul în Collider, dar dac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ave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mai multe obiecte cu fizic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, le pute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selecta pe toate folosind Shift. Dac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acestea au acelea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componente, când trage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materialul, acesta va fi aplicat tuturor obiectelor selectate.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De asemenea, putem configura Physics Material.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7" name="Picture 49" descr="IMG_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808" y="3078798"/>
            <a:ext cx="4257675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0" descr="IMG_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58" y="4294823"/>
            <a:ext cx="3114675" cy="1533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Tipuri de Collider</a:t>
            </a:r>
            <a:endParaRPr lang="en-US" altLang="en-US"/>
          </a:p>
        </p:txBody>
      </p:sp>
      <p:pic>
        <p:nvPicPr>
          <p:cNvPr id="59" name="Picture 51" descr="IMG_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1590" y="1691005"/>
            <a:ext cx="2628900" cy="369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65125" y="2272983"/>
            <a:ext cx="5080000" cy="1014730"/>
          </a:xfrm>
          <a:prstGeom prst="rect">
            <a:avLst/>
          </a:prstGeom>
        </p:spPr>
        <p:txBody>
          <a:bodyPr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Și putem folosi collideri complet diferiți 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pentru orice obiect.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Bibliografie recomandata 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>
            <a:normAutofit fontScale="60000"/>
          </a:bodyPr>
          <a:p>
            <a:r>
              <a:rPr lang="en-US" altLang="en-US"/>
              <a:t>1.Hocking, J. (2023). Learning C# by Developing Games with Unity 2023. 8th ed. Packt Publishing.</a:t>
            </a:r>
            <a:endParaRPr lang="en-US" altLang="en-US"/>
          </a:p>
          <a:p>
            <a:r>
              <a:rPr lang="en-US" altLang="en-US"/>
              <a:t>2.Thorn, A. (2023). Mastering Unity Scripting: Animation, Physics, and Performance. 2nd ed. Packt Publishing.</a:t>
            </a:r>
            <a:endParaRPr lang="en-US" altLang="en-US"/>
          </a:p>
          <a:p>
            <a:r>
              <a:rPr lang="en-US" altLang="en-US"/>
              <a:t>3.Unity Technologies (2025). Animator Controller and Animation System. Disponibil la: https://docs.unity3d.com/Manual/Animator.html</a:t>
            </a:r>
            <a:endParaRPr lang="en-US" altLang="en-US"/>
          </a:p>
          <a:p>
            <a:r>
              <a:rPr lang="en-US" altLang="en-US"/>
              <a:t>4.Unity Technologies (2025). Timeline Overview. Disponibil la: https://docs.unity3d.com/Manual/TimelineSection.html</a:t>
            </a:r>
            <a:endParaRPr lang="en-US" altLang="en-US"/>
          </a:p>
          <a:p>
            <a:r>
              <a:rPr lang="en-US" altLang="en-US"/>
              <a:t>5.Unity Technologies (2025). Physics in Unity – Rigidbody and Colliders. Disponibil la: https://docs.unity3d.com/Manual/PhysicsSection.html</a:t>
            </a:r>
            <a:endParaRPr lang="en-US" altLang="en-US"/>
          </a:p>
          <a:p>
            <a:r>
              <a:rPr lang="en-US" altLang="en-US"/>
              <a:t>6.Unity Docs (2025). Using Rigidbody.AddForce(). Disponibil la: https://docs.unity3d.com/ScriptReference/Rigidbody.AddForce.html</a:t>
            </a:r>
            <a:endParaRPr lang="en-US" altLang="en-US"/>
          </a:p>
          <a:p>
            <a:r>
              <a:rPr lang="en-US" altLang="en-US"/>
              <a:t>7.Unity Docs (2025). Choosing the Right Collider Type. Disponibil la: https://docs.unity3d.com/Manual/CollidersOverview.html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Anima</a:t>
            </a:r>
            <a:r>
              <a:rPr lang="en-US" altLang="en-US"/>
              <a:t>ț</a:t>
            </a:r>
            <a:r>
              <a:rPr lang="en-US" altLang="en-US"/>
              <a:t>ie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20800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Avem nevoie de o fereastr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nou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pentru a crea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Window → Animation → Animation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Picture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760" y="2011998"/>
            <a:ext cx="5271770" cy="875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810260" y="2930525"/>
            <a:ext cx="668147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Pentru a crea un animation clip, trebuie să creăm un folder, apoi, cu obiectul selectat, dăm clic pe Create.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25" name="Picture 2" descr="IMG_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05" y="3600768"/>
            <a:ext cx="312420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810260" y="4276408"/>
            <a:ext cx="5080000" cy="553085"/>
          </a:xfrm>
          <a:prstGeom prst="rect">
            <a:avLst/>
          </a:prstGeom>
        </p:spPr>
        <p:txBody>
          <a:bodyPr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Pe obiect va apărea o componentă nouă.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26" name="Picture 3" descr="IMG_2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20" y="4829810"/>
            <a:ext cx="2911475" cy="1611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628650" y="112396"/>
            <a:ext cx="7886700" cy="1325563"/>
          </a:xfrm>
        </p:spPr>
        <p:txBody>
          <a:bodyPr/>
          <a:p>
            <a:r>
              <a:rPr lang="en-US" altLang="en-US">
                <a:sym typeface="+mn-ea"/>
              </a:rPr>
              <a:t>Animație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074420"/>
            <a:ext cx="7886700" cy="4351338"/>
          </a:xfrm>
        </p:spPr>
        <p:txBody>
          <a:bodyPr/>
          <a:p>
            <a:pPr marL="114300" indent="457200">
              <a:lnSpc>
                <a:spcPct val="15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Cea mai rapid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metod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de a începe crearea unei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 este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ap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pe butonul Record (care va înregistra toate modific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rile f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cute obiectului).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" name="Picture 4" descr="IMG_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5670" y="2285365"/>
            <a:ext cx="2233295" cy="66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778510" y="3205480"/>
            <a:ext cx="6976110" cy="2399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De exemplu, pe cadrul 0, dacă modific poziția cubului, Unity va adăuga automat un keyframe. Iar dacă fac o modificare pe cadrul 15, Unity va adăuga din nou automat un keyframe.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De asemenea, selectând un keyframe, îl putem edita, iar Unity îl va actualiza automat cu noile modificări.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An</a:t>
            </a:r>
            <a:r>
              <a:rPr lang="en-US" altLang="en-US">
                <a:sym typeface="+mn-ea"/>
              </a:rPr>
              <a:t>imați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172845"/>
            <a:ext cx="7886700" cy="4351338"/>
          </a:xfrm>
        </p:spPr>
        <p:txBody>
          <a:bodyPr/>
          <a:p>
            <a:pPr marL="114300" indent="457200" algn="just">
              <a:lnSpc>
                <a:spcPct val="150000"/>
              </a:lnSpc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Putem anima nu doar componenta Transform, ci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alte componente. De exemplu, cu Record activat, putem activa sau dezactiva Renderer, iar motorul va re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ine automat punctele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iei. Cheia este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preciz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cadrele.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7" name="Picture 5" descr="IMG_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7643" y="2788920"/>
            <a:ext cx="5267325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28650" y="4484370"/>
            <a:ext cx="6522720" cy="5530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Putem crea și mai multe animații pentru același obiect.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24" name="Picture 6" descr="IMG_2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08" y="5166995"/>
            <a:ext cx="2638425" cy="74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/>
              <a:t>Utilizarea Animatorului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51280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Folderul unde am creat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iile con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ine un Animator Controller, pe care trebuie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-l 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7" descr="IMG_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0603" y="1757045"/>
            <a:ext cx="5267325" cy="224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8" descr="IMG_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429000"/>
            <a:ext cx="4511040" cy="31407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Utilizarea Animatorului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3032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Î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n mod implicit, în timpul simul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rii,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"move" se va reda prima, deoarece a fost creat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prima, dar putem schimba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de start.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Picture 9" descr="IMG_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2153603"/>
            <a:ext cx="386715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0" descr="IMG_2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3" y="2852738"/>
            <a:ext cx="4543425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11" descr="IMG_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358" y="4383405"/>
            <a:ext cx="5267325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/>
              <a:t>Cum facem o tranzi</a:t>
            </a:r>
            <a:r>
              <a:rPr lang="en-US" altLang="en-US"/>
              <a:t>ț</a:t>
            </a:r>
            <a:r>
              <a:rPr lang="en-US" altLang="en-US"/>
              <a:t>ie între anima</a:t>
            </a:r>
            <a:r>
              <a:rPr lang="en-US" altLang="en-US"/>
              <a:t>ț</a:t>
            </a:r>
            <a:r>
              <a:rPr lang="en-US" altLang="en-US"/>
              <a:t>ii?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372870"/>
            <a:ext cx="7886700" cy="4351338"/>
          </a:xfrm>
        </p:spPr>
        <p:txBody>
          <a:bodyPr/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Select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în Animator Controller.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D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clic dreapta pe starea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iei (de exemplu, "Drop")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 alegem Make Transition.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14300" indent="457200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Apoi, tragem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geata de la starea "Drop" spre starea "Move" pentru a crea tranzi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ia.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Picture 12" descr="IMG_2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3069590"/>
            <a:ext cx="5181600" cy="156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13" descr="IMG_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490" y="4290695"/>
            <a:ext cx="4213860" cy="2194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>
                <a:sym typeface="+mn-ea"/>
              </a:rPr>
              <a:t>C</a:t>
            </a:r>
            <a:r>
              <a:rPr lang="en-US" altLang="en-US">
                <a:sym typeface="+mn-ea"/>
              </a:rPr>
              <a:t>um facem o tranzi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e între anima</a:t>
            </a:r>
            <a:r>
              <a:rPr>
                <a:sym typeface="+mn-ea"/>
              </a:rPr>
              <a:t>ți</a:t>
            </a:r>
            <a:r>
              <a:rPr lang="en-US" altLang="en-US">
                <a:sym typeface="+mn-ea"/>
              </a:rPr>
              <a:t>i?</a:t>
            </a:r>
            <a:endParaRPr lang="en-US" alt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628650" y="1435735"/>
            <a:ext cx="7886700" cy="4351338"/>
          </a:xfrm>
        </p:spPr>
        <p:txBody>
          <a:bodyPr/>
          <a:p>
            <a:pPr marL="114300" indent="457200" algn="just">
              <a:buNone/>
            </a:pP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Pentru ca obiectul s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nu r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mân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blocat în anima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ț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ia "Move", repet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m pa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ș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ii, dar de aceast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dat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 de la "Move" înapoi spre </a:t>
            </a:r>
            <a:endParaRPr lang="en-US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4" descr="IMG_2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935" y="2118995"/>
            <a:ext cx="4004945" cy="261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98500" y="4738370"/>
            <a:ext cx="6734175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572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Aceste două animații se vor reda </a:t>
            </a:r>
            <a:endParaRPr lang="en-US" altLang="zh-CN" sz="2000">
              <a:latin typeface="Times New Roman" panose="02020603050405020304"/>
              <a:ea typeface="等线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Times New Roman" panose="02020603050405020304"/>
                <a:ea typeface="等线"/>
              </a:rPr>
              <a:t>una după alta în buclă.</a:t>
            </a:r>
            <a:endParaRPr lang="en-US" altLang="zh-CN" sz="2000">
              <a:latin typeface="Times New Roman" panose="02020603050405020304"/>
              <a:ea typeface="等线"/>
            </a:endParaRPr>
          </a:p>
        </p:txBody>
      </p:sp>
      <p:pic>
        <p:nvPicPr>
          <p:cNvPr id="18" name="Picture 15" descr="IMG_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80" y="4491038"/>
            <a:ext cx="2743200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7841</Words>
  <Application>WPS Presentation</Application>
  <PresentationFormat/>
  <Paragraphs>188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Arial</vt:lpstr>
      <vt:lpstr>Calibri</vt:lpstr>
      <vt:lpstr>Times New Roman</vt:lpstr>
      <vt:lpstr>Times New Roman</vt:lpstr>
      <vt:lpstr>等线</vt:lpstr>
      <vt:lpstr>Microsoft YaHei</vt:lpstr>
      <vt:lpstr>Arial Unicode MS</vt:lpstr>
      <vt:lpstr>Office Theme</vt:lpstr>
      <vt:lpstr>PowerPoint 演示文稿</vt:lpstr>
      <vt:lpstr>PowerPoint 演示文稿</vt:lpstr>
      <vt:lpstr>Animație</vt:lpstr>
      <vt:lpstr>Animație</vt:lpstr>
      <vt:lpstr>Animați</vt:lpstr>
      <vt:lpstr>Utilizarea Animatorului</vt:lpstr>
      <vt:lpstr>Utilizarea Animatorului</vt:lpstr>
      <vt:lpstr>Cum facem o tranziție între animații?</vt:lpstr>
      <vt:lpstr>Cum facem o tranziție între animații?</vt:lpstr>
      <vt:lpstr>Cum facem o tranziție între animații?</vt:lpstr>
      <vt:lpstr>Cum facem o tranziție între animații?</vt:lpstr>
      <vt:lpstr>Cum facem o tranziție între animații?</vt:lpstr>
      <vt:lpstr>Cum facem o tranziție între animații?</vt:lpstr>
      <vt:lpstr>Cum facem o tranziție între animații?</vt:lpstr>
      <vt:lpstr>Cum facem o tranziție între animații?</vt:lpstr>
      <vt:lpstr>Animații prin cod</vt:lpstr>
      <vt:lpstr>Animații prin cod</vt:lpstr>
      <vt:lpstr>Animații prin cod</vt:lpstr>
      <vt:lpstr>Physics</vt:lpstr>
      <vt:lpstr>Physics</vt:lpstr>
      <vt:lpstr>Physics</vt:lpstr>
      <vt:lpstr>Tipuri de Collider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Диана Пугач</cp:lastModifiedBy>
  <cp:revision>92</cp:revision>
  <dcterms:created xsi:type="dcterms:W3CDTF">2025-07-22T10:04:00Z</dcterms:created>
  <dcterms:modified xsi:type="dcterms:W3CDTF">2025-08-01T08:54:48Z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FD920C5C16EA4DB39D3955A3DDCAB218_13</vt:lpwstr>
  </property>
  <property fmtid="{D5CDD505-2E9C-101B-9397-08002B2CF9AE}" pid="3" name="KSOProductBuildVer">
    <vt:lpwstr>1033-12.2.0.21931</vt:lpwstr>
  </property>
</Properties>
</file>