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F58EE-EFAC-4432-BCAF-E5360DD2B445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C385E-6671-4E9E-963C-C7F06D490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338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F58EE-EFAC-4432-BCAF-E5360DD2B445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C385E-6671-4E9E-963C-C7F06D490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700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F58EE-EFAC-4432-BCAF-E5360DD2B445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C385E-6671-4E9E-963C-C7F06D490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442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F58EE-EFAC-4432-BCAF-E5360DD2B445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C385E-6671-4E9E-963C-C7F06D490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246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F58EE-EFAC-4432-BCAF-E5360DD2B445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C385E-6671-4E9E-963C-C7F06D490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196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F58EE-EFAC-4432-BCAF-E5360DD2B445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C385E-6671-4E9E-963C-C7F06D490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81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F58EE-EFAC-4432-BCAF-E5360DD2B445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C385E-6671-4E9E-963C-C7F06D490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560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F58EE-EFAC-4432-BCAF-E5360DD2B445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C385E-6671-4E9E-963C-C7F06D490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252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F58EE-EFAC-4432-BCAF-E5360DD2B445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C385E-6671-4E9E-963C-C7F06D490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571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F58EE-EFAC-4432-BCAF-E5360DD2B445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C385E-6671-4E9E-963C-C7F06D490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136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F58EE-EFAC-4432-BCAF-E5360DD2B445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C385E-6671-4E9E-963C-C7F06D490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178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CF58EE-EFAC-4432-BCAF-E5360DD2B445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AC385E-6671-4E9E-963C-C7F06D490B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032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mded.gov.md/reforma-srl-aprobata-in-lectura-finala-inovatii-in-cadrul-legal-noi-posibilitati-in-procesul-decisional-mai-multe-drepturi-pentru-asociati-si-alte-masuri-pentru-flexibilitatea-gestionarii-afaceril/" TargetMode="External"/><Relationship Id="rId2" Type="http://schemas.openxmlformats.org/officeDocument/2006/relationships/hyperlink" Target="https://alaiba.md/2023/04/08/iata-de-ce-am-facut-reforma-impozitului-pe-venit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Consec</a:t>
            </a:r>
            <a:br>
              <a:rPr lang="en-US" dirty="0"/>
            </a:br>
            <a:r>
              <a:rPr lang="en-US" dirty="0"/>
              <a:t>R</a:t>
            </a:r>
            <a:r>
              <a:rPr lang="ro-RO" dirty="0" err="1"/>
              <a:t>eforme</a:t>
            </a:r>
            <a:r>
              <a:rPr lang="ro-RO" dirty="0"/>
              <a:t> pentru creșterea accelerată a economiei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0708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461DC-12FB-464C-87F3-15CE7C961C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242222-14B6-4A9A-A901-746945E92E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400" dirty="0">
                <a:solidFill>
                  <a:srgbClr val="3F404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fi </a:t>
            </a:r>
            <a:r>
              <a:rPr lang="ro-RO" sz="2400" dirty="0">
                <a:solidFill>
                  <a:srgbClr val="3F40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 vigoare </a:t>
            </a:r>
            <a:endParaRPr lang="en-GB" sz="2400" dirty="0">
              <a:solidFill>
                <a:srgbClr val="3F4047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sz="2400" dirty="0">
                <a:solidFill>
                  <a:srgbClr val="1A498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reforma impozitului pe venit</a:t>
            </a:r>
            <a:r>
              <a:rPr lang="ro-RO" sz="2400" dirty="0">
                <a:solidFill>
                  <a:srgbClr val="3F40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GB" sz="2400" dirty="0">
              <a:solidFill>
                <a:srgbClr val="3F4047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400" dirty="0" err="1">
                <a:solidFill>
                  <a:srgbClr val="3F404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Reforma</a:t>
            </a:r>
            <a:r>
              <a:rPr lang="en-GB" sz="2400" dirty="0">
                <a:solidFill>
                  <a:srgbClr val="3F404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400" dirty="0">
                <a:solidFill>
                  <a:srgbClr val="3F40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care este valabilă </a:t>
            </a:r>
            <a:endParaRPr lang="en-GB" sz="2400" dirty="0">
              <a:solidFill>
                <a:srgbClr val="3F4047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sz="2400" dirty="0">
                <a:solidFill>
                  <a:srgbClr val="3F40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Moldova, Estonia, Letonia și Georgia. </a:t>
            </a:r>
            <a:endParaRPr lang="en-GB" sz="2400" dirty="0">
              <a:solidFill>
                <a:srgbClr val="3F4047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sz="2400" dirty="0">
                <a:solidFill>
                  <a:srgbClr val="1A498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Reforma SRL</a:t>
            </a:r>
            <a:r>
              <a:rPr lang="ro-RO" sz="2400" dirty="0">
                <a:solidFill>
                  <a:srgbClr val="3F40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GB" sz="2400" dirty="0">
              <a:solidFill>
                <a:srgbClr val="3F4047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sz="2400" dirty="0">
                <a:solidFill>
                  <a:srgbClr val="3F40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lege pro-investiții, </a:t>
            </a:r>
            <a:endParaRPr lang="en-GB" sz="2400" dirty="0">
              <a:solidFill>
                <a:srgbClr val="3F4047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sz="2400" dirty="0">
                <a:solidFill>
                  <a:srgbClr val="3F40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gestiunea SRL-urilor</a:t>
            </a:r>
            <a:endParaRPr lang="en-GB" sz="2400" dirty="0">
              <a:solidFill>
                <a:srgbClr val="3F4047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sz="2400" dirty="0">
                <a:solidFill>
                  <a:srgbClr val="3F40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Republica Moldova</a:t>
            </a:r>
            <a:endParaRPr lang="en-GB" sz="2400" dirty="0">
              <a:solidFill>
                <a:srgbClr val="3F4047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sz="2400" dirty="0">
                <a:solidFill>
                  <a:srgbClr val="1A498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Liberalizăm piața muncii</a:t>
            </a:r>
            <a:endParaRPr lang="en-GB" sz="2400" dirty="0">
              <a:solidFill>
                <a:srgbClr val="1A498D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400" dirty="0">
                <a:solidFill>
                  <a:srgbClr val="3F40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ro-RO" sz="2400" dirty="0">
                <a:solidFill>
                  <a:srgbClr val="3F40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elimina permisel</a:t>
            </a:r>
            <a:r>
              <a:rPr lang="en-GB" sz="2400" dirty="0">
                <a:solidFill>
                  <a:srgbClr val="3F40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o-RO" sz="2400" dirty="0">
                <a:solidFill>
                  <a:srgbClr val="3F40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muncă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6958769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628B0-4853-4D99-B644-D8EE7021D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6BA284-4742-4E30-AA6A-DC5E007CCD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o-RO" sz="2400" dirty="0">
                <a:solidFill>
                  <a:srgbClr val="3F40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Cetățeni</a:t>
            </a:r>
            <a:r>
              <a:rPr lang="en-GB" sz="2400" dirty="0">
                <a:solidFill>
                  <a:srgbClr val="3F40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ro-RO" sz="2400" dirty="0">
                <a:solidFill>
                  <a:srgbClr val="3F40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anumitor state sigure, </a:t>
            </a:r>
            <a:endParaRPr lang="en-GB" sz="2400" dirty="0">
              <a:solidFill>
                <a:srgbClr val="3F4047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sz="2400" dirty="0">
                <a:solidFill>
                  <a:srgbClr val="3F40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forță de muncă calificată, </a:t>
            </a:r>
            <a:endParaRPr lang="en-GB" sz="2400" dirty="0">
              <a:solidFill>
                <a:srgbClr val="3F4047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sz="2400" dirty="0">
                <a:solidFill>
                  <a:srgbClr val="3F40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forță de muncă nu doar locală, ci și străină</a:t>
            </a:r>
            <a:endParaRPr lang="en-GB" sz="2400" dirty="0">
              <a:solidFill>
                <a:srgbClr val="3F4047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400" dirty="0">
                <a:solidFill>
                  <a:srgbClr val="3F404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ro-RO" sz="2400" dirty="0">
                <a:solidFill>
                  <a:srgbClr val="3F40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deveni mai atractivi pentru investitori </a:t>
            </a:r>
            <a:endParaRPr lang="en-GB" sz="2400" dirty="0">
              <a:solidFill>
                <a:srgbClr val="3F4047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400" dirty="0">
                <a:solidFill>
                  <a:srgbClr val="3F40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o-RO" sz="2400" dirty="0">
                <a:solidFill>
                  <a:srgbClr val="3F40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lichid</a:t>
            </a:r>
            <a:r>
              <a:rPr lang="en-GB" sz="2400" dirty="0">
                <a:solidFill>
                  <a:srgbClr val="3F40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o-RO" sz="2400" dirty="0">
                <a:solidFill>
                  <a:srgbClr val="3F40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un factor </a:t>
            </a:r>
            <a:endParaRPr lang="en-GB" sz="2400" dirty="0">
              <a:solidFill>
                <a:srgbClr val="3F4047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sz="2400" dirty="0">
                <a:solidFill>
                  <a:srgbClr val="3F40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 factor care frânează dezvoltarea economică </a:t>
            </a:r>
            <a:endParaRPr lang="en-GB" sz="2400" dirty="0">
              <a:solidFill>
                <a:srgbClr val="3F4047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sz="2400" dirty="0">
                <a:solidFill>
                  <a:srgbClr val="3F40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Investitori </a:t>
            </a:r>
            <a:endParaRPr lang="en-GB" sz="2400" dirty="0">
              <a:solidFill>
                <a:srgbClr val="3F4047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400" dirty="0" err="1">
                <a:solidFill>
                  <a:srgbClr val="3F40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Investitorii</a:t>
            </a:r>
            <a:r>
              <a:rPr lang="en-GB" sz="2400" dirty="0">
                <a:solidFill>
                  <a:srgbClr val="3F40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400" dirty="0">
                <a:solidFill>
                  <a:srgbClr val="3F40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să-și angajeze echipa aici, într-un mod simplu, ușor, rapid. </a:t>
            </a:r>
            <a:endParaRPr lang="en-GB" sz="2400" dirty="0">
              <a:solidFill>
                <a:srgbClr val="3F4047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400" dirty="0">
                <a:solidFill>
                  <a:srgbClr val="3F40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ro-RO" sz="2400" dirty="0">
                <a:solidFill>
                  <a:srgbClr val="3F40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lucr</a:t>
            </a:r>
            <a:r>
              <a:rPr lang="en-GB" sz="2400" dirty="0">
                <a:solidFill>
                  <a:srgbClr val="3F404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o-RO" sz="2400" dirty="0">
                <a:solidFill>
                  <a:srgbClr val="3F40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 distanță</a:t>
            </a:r>
            <a:endParaRPr lang="en-GB" sz="2400" dirty="0">
              <a:solidFill>
                <a:srgbClr val="3F4047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o-RO" sz="2400" dirty="0">
                <a:solidFill>
                  <a:srgbClr val="3F40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reforma Pieței de Capital 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9388671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4F2A0-49DC-4AED-8A11-A763B7575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6D88BB-D6B0-4DAE-B8CD-843D3E61AB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spcAft>
                <a:spcPts val="400"/>
              </a:spcAft>
            </a:pPr>
            <a:r>
              <a:rPr lang="ro-RO" sz="2800" dirty="0">
                <a:solidFill>
                  <a:srgbClr val="3F40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companii locale </a:t>
            </a:r>
            <a:endParaRPr lang="en-GB" sz="2800" dirty="0">
              <a:solidFill>
                <a:srgbClr val="3F4047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400"/>
              </a:spcAft>
            </a:pPr>
            <a:r>
              <a:rPr lang="en-GB" sz="2800" dirty="0">
                <a:solidFill>
                  <a:srgbClr val="3F404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GB" sz="2800" dirty="0" err="1">
                <a:solidFill>
                  <a:srgbClr val="3F404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oferi</a:t>
            </a:r>
            <a:r>
              <a:rPr lang="en-GB" sz="2800" dirty="0">
                <a:solidFill>
                  <a:srgbClr val="3F404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800" dirty="0">
                <a:solidFill>
                  <a:srgbClr val="3F40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posibilitatea să investească </a:t>
            </a:r>
            <a:endParaRPr lang="en-GB" sz="2800" dirty="0">
              <a:solidFill>
                <a:srgbClr val="3F4047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400"/>
              </a:spcAft>
            </a:pPr>
            <a:r>
              <a:rPr lang="en-GB" sz="2800" dirty="0">
                <a:solidFill>
                  <a:srgbClr val="3F404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GB" sz="2800" dirty="0" err="1">
                <a:solidFill>
                  <a:srgbClr val="3F404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avea</a:t>
            </a:r>
            <a:r>
              <a:rPr lang="en-GB" sz="2800" dirty="0">
                <a:solidFill>
                  <a:srgbClr val="3F404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800" dirty="0">
                <a:solidFill>
                  <a:srgbClr val="3F40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acces la finanțare pe piețele interne și externe</a:t>
            </a:r>
            <a:endParaRPr lang="en-GB" sz="2800" dirty="0">
              <a:solidFill>
                <a:srgbClr val="3F4047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400"/>
              </a:spcAft>
            </a:pPr>
            <a:r>
              <a:rPr lang="ro-RO" sz="2800" dirty="0">
                <a:solidFill>
                  <a:srgbClr val="3F40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GB" sz="2800" dirty="0">
                <a:solidFill>
                  <a:srgbClr val="3F40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800" dirty="0">
                <a:solidFill>
                  <a:srgbClr val="3F40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spori accesul la capital </a:t>
            </a:r>
            <a:endParaRPr lang="en-GB" sz="2800" dirty="0">
              <a:solidFill>
                <a:srgbClr val="3F4047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400"/>
              </a:spcAft>
            </a:pPr>
            <a:r>
              <a:rPr lang="en-GB" sz="2800" dirty="0">
                <a:solidFill>
                  <a:srgbClr val="3F4047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ro-RO" sz="2800" dirty="0">
                <a:solidFill>
                  <a:srgbClr val="3F40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atrage și stimulăm investițiile în economia țării </a:t>
            </a:r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400"/>
              </a:spcAft>
            </a:pPr>
            <a:r>
              <a:rPr lang="ro-RO" sz="2800" dirty="0">
                <a:solidFill>
                  <a:srgbClr val="1A498D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Acord de liber schimb cu EFTA</a:t>
            </a:r>
            <a:endParaRPr lang="en-GB" sz="2800" dirty="0">
              <a:solidFill>
                <a:srgbClr val="1A498D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400"/>
              </a:spcAft>
            </a:pPr>
            <a:r>
              <a:rPr lang="ro-RO" sz="2800" dirty="0">
                <a:solidFill>
                  <a:srgbClr val="3F40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piață de consumatori dispuși să plătească mai mult </a:t>
            </a:r>
            <a:endParaRPr lang="en-GB" sz="2800" dirty="0">
              <a:solidFill>
                <a:srgbClr val="3F4047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400"/>
              </a:spcAft>
            </a:pPr>
            <a:r>
              <a:rPr lang="ro-RO" sz="2800" dirty="0">
                <a:solidFill>
                  <a:srgbClr val="3F40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produse de calitate </a:t>
            </a:r>
            <a:endParaRPr lang="en-GB" sz="2800" dirty="0">
              <a:solidFill>
                <a:srgbClr val="3F4047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400"/>
              </a:spcAft>
            </a:pPr>
            <a:r>
              <a:rPr lang="ro-RO" sz="2800" dirty="0">
                <a:solidFill>
                  <a:srgbClr val="3F40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Norvegia, Islanda, Liechtenstein și Elveția, </a:t>
            </a:r>
            <a:endParaRPr lang="en-GB" sz="2800" dirty="0">
              <a:solidFill>
                <a:srgbClr val="3F4047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400"/>
              </a:spcAft>
            </a:pPr>
            <a:r>
              <a:rPr lang="ro-RO" sz="2800" dirty="0">
                <a:solidFill>
                  <a:srgbClr val="3F40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țări interesante </a:t>
            </a:r>
            <a:r>
              <a:rPr lang="en-GB" sz="2800" dirty="0" err="1">
                <a:solidFill>
                  <a:srgbClr val="3F40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GB" sz="2800" dirty="0">
                <a:solidFill>
                  <a:srgbClr val="3F40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800" dirty="0">
                <a:solidFill>
                  <a:srgbClr val="3F404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producătorii noștri de vinuri, fructe și alte bunătățuri</a:t>
            </a:r>
            <a:endParaRPr lang="en-GB" sz="2800" dirty="0">
              <a:solidFill>
                <a:srgbClr val="3F4047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07747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D4266-2C44-4325-8F2B-707568751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EEDC13-D9CA-4719-A4A1-5A1457C6C7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spcAft>
                <a:spcPts val="400"/>
              </a:spcAft>
            </a:pPr>
            <a:r>
              <a:rPr lang="ro-RO" sz="2800" dirty="0">
                <a:solidFill>
                  <a:srgbClr val="3F4047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producătorii noștri de vinuri, fructe și alte bunătățuri</a:t>
            </a:r>
            <a:endParaRPr lang="en-GB" sz="2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400"/>
              </a:spcAft>
            </a:pPr>
            <a:r>
              <a:rPr lang="ro-RO" sz="2800" dirty="0">
                <a:solidFill>
                  <a:srgbClr val="3F4047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economie puternică, </a:t>
            </a:r>
            <a:endParaRPr lang="en-GB" sz="2800" dirty="0">
              <a:solidFill>
                <a:srgbClr val="3F4047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400"/>
              </a:spcAft>
            </a:pPr>
            <a:r>
              <a:rPr lang="ro-RO" sz="2800" dirty="0">
                <a:solidFill>
                  <a:srgbClr val="3F4047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statul trebuie să înceteze să fie parte a problemei și să devină parte a soluției</a:t>
            </a:r>
            <a:endParaRPr lang="en-GB" sz="2800" dirty="0">
              <a:solidFill>
                <a:srgbClr val="3F4047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400"/>
              </a:spcAft>
            </a:pPr>
            <a:r>
              <a:rPr lang="ro-RO" sz="2800" dirty="0">
                <a:solidFill>
                  <a:srgbClr val="3F4047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companii, mari și mici, </a:t>
            </a:r>
            <a:endParaRPr lang="en-GB" sz="2800" dirty="0">
              <a:solidFill>
                <a:srgbClr val="3F4047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400"/>
              </a:spcAft>
            </a:pPr>
            <a:r>
              <a:rPr lang="en-GB" sz="2800" dirty="0" err="1">
                <a:solidFill>
                  <a:srgbClr val="3F4047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Companii</a:t>
            </a:r>
            <a:r>
              <a:rPr lang="en-GB" sz="2800" dirty="0">
                <a:solidFill>
                  <a:srgbClr val="3F4047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o-RO" sz="2800" dirty="0">
                <a:solidFill>
                  <a:srgbClr val="3F4047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locale sau străine,</a:t>
            </a:r>
            <a:endParaRPr lang="en-GB" sz="2800" dirty="0">
              <a:solidFill>
                <a:srgbClr val="3F4047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spcAft>
                <a:spcPts val="400"/>
              </a:spcAft>
            </a:pPr>
            <a:r>
              <a:rPr lang="en-GB" sz="2800" dirty="0" err="1">
                <a:solidFill>
                  <a:srgbClr val="3F4047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Statul</a:t>
            </a:r>
            <a:r>
              <a:rPr lang="en-GB" sz="2800" dirty="0">
                <a:solidFill>
                  <a:srgbClr val="3F4047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2800" dirty="0" err="1">
                <a:solidFill>
                  <a:srgbClr val="3F4047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drept</a:t>
            </a:r>
            <a:r>
              <a:rPr lang="ro-RO" sz="2800" dirty="0">
                <a:solidFill>
                  <a:srgbClr val="3F4047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partener, nu obstacol</a:t>
            </a:r>
            <a:endParaRPr lang="en-GB" sz="2800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o-RO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GB" sz="2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65149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o-RO" dirty="0"/>
              <a:t>Vicepremier </a:t>
            </a:r>
          </a:p>
          <a:p>
            <a:r>
              <a:rPr lang="ro-RO" dirty="0"/>
              <a:t>Ministrul dezvoltării economice și a digitalizării</a:t>
            </a:r>
          </a:p>
          <a:p>
            <a:r>
              <a:rPr lang="ro-RO" dirty="0"/>
              <a:t>A vorbi despre reforme</a:t>
            </a:r>
          </a:p>
          <a:p>
            <a:r>
              <a:rPr lang="ro-RO" dirty="0"/>
              <a:t>Reforme pentru creșterea accelerată a economiei                                                                                     </a:t>
            </a:r>
          </a:p>
          <a:p>
            <a:r>
              <a:rPr lang="ro-RO" dirty="0"/>
              <a:t>a promova reforme economice ambițioase </a:t>
            </a:r>
          </a:p>
          <a:p>
            <a:r>
              <a:rPr lang="ro-RO" dirty="0"/>
              <a:t>A stimula o creștere economică rapidă</a:t>
            </a:r>
          </a:p>
          <a:p>
            <a:r>
              <a:rPr lang="ro-RO" dirty="0"/>
              <a:t>a asigura suportul necesar </a:t>
            </a:r>
          </a:p>
          <a:p>
            <a:r>
              <a:rPr lang="ro-RO" dirty="0"/>
              <a:t>îmbunătățirea calității vieții oamenilor.</a:t>
            </a:r>
          </a:p>
          <a:p>
            <a:r>
              <a:rPr lang="ro-RO" dirty="0"/>
              <a:t>Ca să atingem acest scop</a:t>
            </a:r>
          </a:p>
          <a:p>
            <a:r>
              <a:rPr lang="ro-RO" dirty="0"/>
              <a:t>rolul echipei Ministerului Dezvoltării Economice și Digitalizării </a:t>
            </a:r>
          </a:p>
        </p:txBody>
      </p:sp>
    </p:spTree>
    <p:extLst>
      <p:ext uri="{BB962C8B-B14F-4D97-AF65-F5344CB8AC3E}">
        <p14:creationId xmlns:p14="http://schemas.microsoft.com/office/powerpoint/2010/main" val="26300365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a</a:t>
            </a:r>
            <a:r>
              <a:rPr lang="ro-RO" dirty="0"/>
              <a:t> susține antreprenorii</a:t>
            </a:r>
            <a:endParaRPr lang="en-US" dirty="0"/>
          </a:p>
          <a:p>
            <a:r>
              <a:rPr lang="en-US" dirty="0"/>
              <a:t>a</a:t>
            </a:r>
            <a:r>
              <a:rPr lang="ro-RO" dirty="0"/>
              <a:t> </a:t>
            </a:r>
            <a:r>
              <a:rPr lang="ro-RO" dirty="0" err="1"/>
              <a:t>cre</a:t>
            </a:r>
            <a:r>
              <a:rPr lang="en-US" dirty="0"/>
              <a:t>a</a:t>
            </a:r>
            <a:r>
              <a:rPr lang="ro-RO" dirty="0"/>
              <a:t> noi locuri de muncă </a:t>
            </a:r>
            <a:endParaRPr lang="en-US" dirty="0"/>
          </a:p>
          <a:p>
            <a:r>
              <a:rPr lang="ro-RO" dirty="0"/>
              <a:t>locuri de muncă bine plătite</a:t>
            </a:r>
            <a:r>
              <a:rPr lang="en-US" dirty="0"/>
              <a:t> </a:t>
            </a:r>
          </a:p>
          <a:p>
            <a:r>
              <a:rPr lang="ro-RO" dirty="0"/>
              <a:t>valoare adăugată</a:t>
            </a:r>
            <a:endParaRPr lang="en-US" dirty="0"/>
          </a:p>
          <a:p>
            <a:r>
              <a:rPr lang="en-US" dirty="0"/>
              <a:t>A </a:t>
            </a:r>
            <a:r>
              <a:rPr lang="ro-RO" dirty="0"/>
              <a:t>seta</a:t>
            </a:r>
            <a:r>
              <a:rPr lang="en-US" dirty="0"/>
              <a:t> un</a:t>
            </a:r>
            <a:r>
              <a:rPr lang="ro-RO" dirty="0"/>
              <a:t> obiectiv </a:t>
            </a:r>
            <a:endParaRPr lang="en-US" dirty="0"/>
          </a:p>
          <a:p>
            <a:r>
              <a:rPr lang="ro-RO" dirty="0"/>
              <a:t>Republica Moldova </a:t>
            </a:r>
            <a:endParaRPr lang="en-US" dirty="0"/>
          </a:p>
          <a:p>
            <a:r>
              <a:rPr lang="ro-RO" dirty="0"/>
              <a:t>țara cea mai prietenoasă afacerilor din regiune.</a:t>
            </a:r>
            <a:endParaRPr lang="en-US" dirty="0"/>
          </a:p>
          <a:p>
            <a:r>
              <a:rPr lang="ro-RO" dirty="0"/>
              <a:t>Am avut an plin de reforme, chiar din prima zi.</a:t>
            </a:r>
            <a:endParaRPr lang="en-US" dirty="0"/>
          </a:p>
          <a:p>
            <a:r>
              <a:rPr lang="ro-RO" dirty="0"/>
              <a:t>servicii pentru antreprenori, </a:t>
            </a:r>
            <a:endParaRPr lang="en-US" dirty="0"/>
          </a:p>
          <a:p>
            <a:r>
              <a:rPr lang="ro-RO" dirty="0"/>
              <a:t>48,2%</a:t>
            </a:r>
            <a:r>
              <a:rPr lang="en-US" dirty="0"/>
              <a:t> </a:t>
            </a:r>
            <a:r>
              <a:rPr lang="en-US" dirty="0" err="1"/>
              <a:t>sunt</a:t>
            </a:r>
            <a:r>
              <a:rPr lang="en-US" dirty="0"/>
              <a:t> </a:t>
            </a:r>
            <a:r>
              <a:rPr lang="en-US" dirty="0" err="1"/>
              <a:t>servicii</a:t>
            </a:r>
            <a:r>
              <a:rPr lang="ro-RO" dirty="0"/>
              <a:t> digitalizate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93100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o-RO" dirty="0"/>
              <a:t>A lansa șase pachete de reducere a birocrației. </a:t>
            </a:r>
            <a:endParaRPr lang="en-US" dirty="0"/>
          </a:p>
          <a:p>
            <a:r>
              <a:rPr lang="ro-RO" dirty="0" err="1"/>
              <a:t>inițiativ</a:t>
            </a:r>
            <a:r>
              <a:rPr lang="en-US" dirty="0"/>
              <a:t>a</a:t>
            </a:r>
            <a:r>
              <a:rPr lang="ro-RO" dirty="0"/>
              <a:t> </a:t>
            </a:r>
            <a:endParaRPr lang="en-US" dirty="0"/>
          </a:p>
          <a:p>
            <a:r>
              <a:rPr lang="ro-RO" dirty="0"/>
              <a:t>economii semnificative pentru antreprenori, </a:t>
            </a:r>
            <a:endParaRPr lang="en-US" dirty="0"/>
          </a:p>
          <a:p>
            <a:r>
              <a:rPr lang="en-US" dirty="0"/>
              <a:t>A </a:t>
            </a:r>
            <a:r>
              <a:rPr lang="ro-RO" dirty="0" err="1"/>
              <a:t>totaliz</a:t>
            </a:r>
            <a:r>
              <a:rPr lang="en-US" dirty="0"/>
              <a:t>a</a:t>
            </a:r>
            <a:r>
              <a:rPr lang="ro-RO" dirty="0"/>
              <a:t> circa 1 miliard de lei </a:t>
            </a:r>
            <a:endParaRPr lang="en-US" dirty="0"/>
          </a:p>
          <a:p>
            <a:r>
              <a:rPr lang="ro-RO" dirty="0"/>
              <a:t>0,5% din PIB </a:t>
            </a:r>
            <a:endParaRPr lang="en-US" dirty="0"/>
          </a:p>
          <a:p>
            <a:r>
              <a:rPr lang="en-US" dirty="0"/>
              <a:t>A </a:t>
            </a:r>
            <a:r>
              <a:rPr lang="ro-RO" dirty="0"/>
              <a:t>reduc</a:t>
            </a:r>
            <a:r>
              <a:rPr lang="en-US" dirty="0"/>
              <a:t>e</a:t>
            </a:r>
            <a:r>
              <a:rPr lang="ro-RO" dirty="0"/>
              <a:t> timpul pierdut în proceduri inutile </a:t>
            </a:r>
            <a:endParaRPr lang="en-US" dirty="0"/>
          </a:p>
          <a:p>
            <a:r>
              <a:rPr lang="ro-RO" dirty="0"/>
              <a:t>6 milioane om-ore anual.</a:t>
            </a:r>
            <a:endParaRPr lang="en-US" dirty="0"/>
          </a:p>
          <a:p>
            <a:r>
              <a:rPr lang="ro-RO" dirty="0"/>
              <a:t>Fiecare oră și fiecare leu economisit </a:t>
            </a:r>
            <a:endParaRPr lang="en-US" dirty="0"/>
          </a:p>
          <a:p>
            <a:r>
              <a:rPr lang="ro-RO" dirty="0"/>
              <a:t>timpul și bugetul unui antreprenor </a:t>
            </a:r>
            <a:endParaRPr lang="en-US" dirty="0"/>
          </a:p>
          <a:p>
            <a:r>
              <a:rPr lang="ro-RO" dirty="0"/>
              <a:t>creșterea productivității afacerii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18240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o-RO" dirty="0"/>
              <a:t>locuri de muncă noi </a:t>
            </a:r>
            <a:endParaRPr lang="en-US" dirty="0"/>
          </a:p>
          <a:p>
            <a:r>
              <a:rPr lang="ro-RO" dirty="0"/>
              <a:t>un trai decent pentru angajați.</a:t>
            </a:r>
            <a:endParaRPr lang="en-US" dirty="0"/>
          </a:p>
          <a:p>
            <a:r>
              <a:rPr lang="ro-RO" dirty="0"/>
              <a:t>A iniția </a:t>
            </a:r>
            <a:r>
              <a:rPr lang="en-US" dirty="0"/>
              <a:t>un program </a:t>
            </a:r>
          </a:p>
          <a:p>
            <a:r>
              <a:rPr lang="ro-RO" dirty="0"/>
              <a:t>reducerea poverii de raportare </a:t>
            </a:r>
            <a:endParaRPr lang="en-US" dirty="0"/>
          </a:p>
          <a:p>
            <a:r>
              <a:rPr lang="ro-RO" dirty="0"/>
              <a:t>din 92 de rapoarte </a:t>
            </a:r>
            <a:endParaRPr lang="en-US" dirty="0"/>
          </a:p>
          <a:p>
            <a:r>
              <a:rPr lang="en-US" dirty="0"/>
              <a:t>A </a:t>
            </a:r>
            <a:r>
              <a:rPr lang="ro-RO" dirty="0"/>
              <a:t>solicit</a:t>
            </a:r>
            <a:r>
              <a:rPr lang="en-US" dirty="0"/>
              <a:t>a un </a:t>
            </a:r>
            <a:r>
              <a:rPr lang="en-US" dirty="0" err="1"/>
              <a:t>raport</a:t>
            </a:r>
            <a:r>
              <a:rPr lang="ro-RO" dirty="0"/>
              <a:t> </a:t>
            </a:r>
            <a:endParaRPr lang="en-US" dirty="0"/>
          </a:p>
          <a:p>
            <a:r>
              <a:rPr lang="ro-RO" dirty="0"/>
              <a:t>Serviciul Fiscal de Stat </a:t>
            </a:r>
            <a:endParaRPr lang="en-US" dirty="0"/>
          </a:p>
          <a:p>
            <a:r>
              <a:rPr lang="ro-RO" dirty="0"/>
              <a:t>Biroul Național de Statistică, </a:t>
            </a:r>
            <a:endParaRPr lang="en-US" dirty="0"/>
          </a:p>
          <a:p>
            <a:r>
              <a:rPr lang="en-US" dirty="0"/>
              <a:t>A </a:t>
            </a:r>
            <a:r>
              <a:rPr lang="en-US" dirty="0" err="1"/>
              <a:t>elimina</a:t>
            </a:r>
            <a:r>
              <a:rPr lang="en-US" dirty="0"/>
              <a:t> </a:t>
            </a:r>
            <a:r>
              <a:rPr lang="en-US" dirty="0" err="1"/>
              <a:t>ceva</a:t>
            </a:r>
            <a:r>
              <a:rPr lang="en-US" dirty="0"/>
              <a:t> </a:t>
            </a:r>
          </a:p>
          <a:p>
            <a:r>
              <a:rPr lang="en-US" dirty="0"/>
              <a:t>A </a:t>
            </a:r>
            <a:r>
              <a:rPr lang="en-US" dirty="0" err="1"/>
              <a:t>digitaliza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94190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A</a:t>
            </a:r>
            <a:r>
              <a:rPr lang="ro-RO" dirty="0"/>
              <a:t> </a:t>
            </a:r>
            <a:r>
              <a:rPr lang="ro-RO" dirty="0" err="1"/>
              <a:t>optimiz</a:t>
            </a:r>
            <a:r>
              <a:rPr lang="en-US" dirty="0"/>
              <a:t>a</a:t>
            </a:r>
          </a:p>
          <a:p>
            <a:r>
              <a:rPr lang="ro-RO" dirty="0"/>
              <a:t>684 mii de ore de muncă </a:t>
            </a:r>
            <a:r>
              <a:rPr lang="ro-RO" dirty="0" err="1"/>
              <a:t>economis</a:t>
            </a:r>
            <a:r>
              <a:rPr lang="en-US" dirty="0" err="1"/>
              <a:t>ite</a:t>
            </a:r>
            <a:endParaRPr lang="en-US" dirty="0"/>
          </a:p>
          <a:p>
            <a:r>
              <a:rPr lang="ro-RO" dirty="0"/>
              <a:t>68 de milioane de lei economisiți în fiecare an </a:t>
            </a:r>
            <a:endParaRPr lang="en-US" dirty="0"/>
          </a:p>
          <a:p>
            <a:r>
              <a:rPr lang="ro-RO" dirty="0"/>
              <a:t>Astfel, </a:t>
            </a:r>
            <a:endParaRPr lang="en-US" dirty="0"/>
          </a:p>
          <a:p>
            <a:r>
              <a:rPr lang="en-US" dirty="0"/>
              <a:t>A </a:t>
            </a:r>
            <a:r>
              <a:rPr lang="ro-RO" dirty="0"/>
              <a:t>sprijini antreprenorii </a:t>
            </a:r>
            <a:endParaRPr lang="en-US" dirty="0"/>
          </a:p>
          <a:p>
            <a:r>
              <a:rPr lang="ro-RO" dirty="0"/>
              <a:t>creșterea afacerilor </a:t>
            </a:r>
            <a:endParaRPr lang="en-US" dirty="0"/>
          </a:p>
          <a:p>
            <a:r>
              <a:rPr lang="en-US" dirty="0"/>
              <a:t>A </a:t>
            </a:r>
            <a:r>
              <a:rPr lang="ro-RO" dirty="0"/>
              <a:t>contribui la construirea unei economii de încredere, cinstită și durabilă. </a:t>
            </a:r>
            <a:endParaRPr lang="en-US" dirty="0"/>
          </a:p>
          <a:p>
            <a:r>
              <a:rPr lang="ro-RO" dirty="0"/>
              <a:t>a iniția </a:t>
            </a:r>
            <a:r>
              <a:rPr lang="en-US" dirty="0"/>
              <a:t>o reform</a:t>
            </a:r>
            <a:r>
              <a:rPr lang="ro-RO" dirty="0"/>
              <a:t>ă </a:t>
            </a:r>
            <a:endParaRPr lang="en-US" dirty="0"/>
          </a:p>
          <a:p>
            <a:r>
              <a:rPr lang="ro-RO" dirty="0"/>
              <a:t>A implementa cu succes reforma patentei</a:t>
            </a:r>
          </a:p>
          <a:p>
            <a:r>
              <a:rPr lang="ro-RO" dirty="0"/>
              <a:t>foști </a:t>
            </a:r>
            <a:r>
              <a:rPr lang="ro-RO" dirty="0" err="1"/>
              <a:t>patentari</a:t>
            </a:r>
            <a:r>
              <a:rPr lang="ro-RO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7051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o-RO" dirty="0" err="1"/>
              <a:t>patentarii</a:t>
            </a:r>
            <a:r>
              <a:rPr lang="ro-RO" dirty="0"/>
              <a:t> au tranzitat la activitate independentă </a:t>
            </a:r>
          </a:p>
          <a:p>
            <a:r>
              <a:rPr lang="ro-RO" dirty="0"/>
              <a:t>A munci legal</a:t>
            </a:r>
          </a:p>
          <a:p>
            <a:r>
              <a:rPr lang="ro-RO" dirty="0"/>
              <a:t>aparat de casă</a:t>
            </a:r>
          </a:p>
          <a:p>
            <a:r>
              <a:rPr lang="ro-RO" dirty="0"/>
              <a:t>A emite bon fiscal </a:t>
            </a:r>
          </a:p>
          <a:p>
            <a:r>
              <a:rPr lang="ro-RO" dirty="0"/>
              <a:t>cumpărător </a:t>
            </a:r>
          </a:p>
          <a:p>
            <a:r>
              <a:rPr lang="ro-RO" dirty="0"/>
              <a:t>Colegii de la Serviciul Fiscal de Stat </a:t>
            </a:r>
          </a:p>
          <a:p>
            <a:r>
              <a:rPr lang="ro-RO" dirty="0"/>
              <a:t>Colegii ne-au ajutat cu câteva cifre</a:t>
            </a:r>
          </a:p>
          <a:p>
            <a:r>
              <a:rPr lang="ro-RO" dirty="0"/>
              <a:t>A acorda un grant unei companii</a:t>
            </a:r>
          </a:p>
          <a:p>
            <a:r>
              <a:rPr lang="ro-RO" dirty="0"/>
              <a:t>granturi în valoare totală de aproximativ 260,0 mil. lei</a:t>
            </a:r>
          </a:p>
          <a:p>
            <a:r>
              <a:rPr lang="ro-RO" dirty="0"/>
              <a:t>A lansa un program guvernamental</a:t>
            </a:r>
          </a:p>
        </p:txBody>
      </p:sp>
    </p:spTree>
    <p:extLst>
      <p:ext uri="{BB962C8B-B14F-4D97-AF65-F5344CB8AC3E}">
        <p14:creationId xmlns:p14="http://schemas.microsoft.com/office/powerpoint/2010/main" val="3204613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o-RO" dirty="0"/>
              <a:t>A ajuta 161 de companii să se dezvolte</a:t>
            </a:r>
          </a:p>
          <a:p>
            <a:r>
              <a:rPr lang="ro-RO" dirty="0"/>
              <a:t>valoarea investițiilor </a:t>
            </a:r>
          </a:p>
          <a:p>
            <a:r>
              <a:rPr lang="ro-RO" dirty="0"/>
              <a:t>650 mil lei </a:t>
            </a:r>
          </a:p>
          <a:p>
            <a:r>
              <a:rPr lang="ro-RO" dirty="0"/>
              <a:t>beneficiarii Programului 373 </a:t>
            </a:r>
          </a:p>
          <a:p>
            <a:r>
              <a:rPr lang="ro-RO" dirty="0"/>
              <a:t>a crește numărul locurilor de muncă </a:t>
            </a:r>
          </a:p>
          <a:p>
            <a:r>
              <a:rPr lang="ro-RO" dirty="0"/>
              <a:t>peste 20%</a:t>
            </a:r>
          </a:p>
          <a:p>
            <a:r>
              <a:rPr lang="ro-RO" dirty="0"/>
              <a:t>merită de remarcat </a:t>
            </a:r>
          </a:p>
          <a:p>
            <a:r>
              <a:rPr lang="ro-RO" dirty="0"/>
              <a:t>aproape fiecare a doua investiție </a:t>
            </a:r>
          </a:p>
          <a:p>
            <a:r>
              <a:rPr lang="ro-RO" dirty="0"/>
              <a:t>Investiția are ca destinație producţia şi furnizarea de energie.</a:t>
            </a:r>
          </a:p>
          <a:p>
            <a:r>
              <a:rPr lang="ro-RO" dirty="0"/>
              <a:t>antreprenori </a:t>
            </a:r>
          </a:p>
        </p:txBody>
      </p:sp>
    </p:spTree>
    <p:extLst>
      <p:ext uri="{BB962C8B-B14F-4D97-AF65-F5344CB8AC3E}">
        <p14:creationId xmlns:p14="http://schemas.microsoft.com/office/powerpoint/2010/main" val="36012888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o-RO" sz="2800" dirty="0"/>
              <a:t>a trece la o energie verde și sustenabilă</a:t>
            </a:r>
          </a:p>
          <a:p>
            <a:r>
              <a:rPr lang="ro-RO" sz="2800" dirty="0"/>
              <a:t>a-și instala panouri fotovoltaice</a:t>
            </a:r>
          </a:p>
          <a:p>
            <a:r>
              <a:rPr lang="ro-RO" sz="2800" dirty="0"/>
              <a:t>banii economisiți </a:t>
            </a:r>
          </a:p>
          <a:p>
            <a:r>
              <a:rPr lang="ro-RO" sz="2800" dirty="0"/>
              <a:t>A investi banii economisiți în dezvoltare</a:t>
            </a:r>
          </a:p>
          <a:p>
            <a:r>
              <a:rPr lang="ro-RO" sz="2800" dirty="0"/>
              <a:t>diversificarea serviciilor</a:t>
            </a:r>
            <a:endParaRPr lang="en-GB" sz="2800" dirty="0"/>
          </a:p>
          <a:p>
            <a:pPr algn="just">
              <a:spcAft>
                <a:spcPts val="400"/>
              </a:spcAft>
            </a:pPr>
            <a:r>
              <a:rPr lang="ro-RO" sz="2800" dirty="0">
                <a:solidFill>
                  <a:srgbClr val="3F4047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 rezultat impresionant</a:t>
            </a:r>
            <a:endParaRPr lang="en-GB" sz="2800" dirty="0">
              <a:solidFill>
                <a:srgbClr val="3F4047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400"/>
              </a:spcAft>
            </a:pPr>
            <a:r>
              <a:rPr lang="ro-RO" sz="2800" dirty="0">
                <a:solidFill>
                  <a:srgbClr val="3F4047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obiectivele noastre </a:t>
            </a:r>
            <a:endParaRPr lang="en-GB" sz="2800" dirty="0">
              <a:solidFill>
                <a:srgbClr val="3F4047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400"/>
              </a:spcAft>
            </a:pPr>
            <a:r>
              <a:rPr lang="ro-RO" sz="2800" dirty="0">
                <a:solidFill>
                  <a:srgbClr val="3F4047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tranziția la economia verde</a:t>
            </a:r>
            <a:endParaRPr lang="en-GB" sz="2800" dirty="0">
              <a:solidFill>
                <a:srgbClr val="3F4047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400"/>
              </a:spcAft>
            </a:pPr>
            <a:r>
              <a:rPr lang="ro-RO" sz="2800" dirty="0">
                <a:solidFill>
                  <a:srgbClr val="3F4047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viitor mai sustenabil, echilibrat și rezistent. </a:t>
            </a:r>
            <a:endParaRPr lang="en-GB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400"/>
              </a:spcAft>
            </a:pPr>
            <a:r>
              <a:rPr lang="ro-RO" sz="2800" dirty="0">
                <a:solidFill>
                  <a:srgbClr val="3F4047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susținerea mediului de afaceri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88388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612</Words>
  <Application>Microsoft Office PowerPoint</Application>
  <PresentationFormat>On-screen Show (4:3)</PresentationFormat>
  <Paragraphs>118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Office Theme</vt:lpstr>
      <vt:lpstr>Consec Reforme pentru creșterea accelerată a economiei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Consec Reforme pentru creșterea accelerată a economiei</dc:title>
  <dc:creator>Dell</dc:creator>
  <cp:lastModifiedBy>Student</cp:lastModifiedBy>
  <cp:revision>9</cp:revision>
  <dcterms:created xsi:type="dcterms:W3CDTF">2025-10-20T07:26:29Z</dcterms:created>
  <dcterms:modified xsi:type="dcterms:W3CDTF">2025-10-20T11:45:37Z</dcterms:modified>
</cp:coreProperties>
</file>