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3" r:id="rId27"/>
    <p:sldId id="322" r:id="rId28"/>
    <p:sldId id="324" r:id="rId29"/>
  </p:sldIdLst>
  <p:sldSz cx="9144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pos="2816" userDrawn="1">
          <p15:clr>
            <a:srgbClr val="A4A3A4"/>
          </p15:clr>
        </p15:guide>
        <p15:guide id="2" orient="horz" pos="21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78A6BD1-E20C-471F-95EA-FB9FE601932A}" styleName="Table_0">
    <a:wholeTbl>
      <a:tcTxStyle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pos="2816"/>
        <p:guide orient="horz" pos="2121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/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86" name="Google Shape;86;p1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99" name="Google Shape;99;p2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8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0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22"/>
          <p:cNvSpPr txBox="1"/>
          <p:nvPr>
            <p:ph type="body" idx="2"/>
          </p:nvPr>
        </p:nvSpPr>
        <p:spPr>
          <a:xfrm>
            <a:off x="629842" y="2505074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22"/>
          <p:cNvSpPr txBox="1"/>
          <p:nvPr>
            <p:ph type="body" idx="4"/>
          </p:nvPr>
        </p:nvSpPr>
        <p:spPr>
          <a:xfrm>
            <a:off x="4629150" y="2505074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5"/>
          <p:cNvSpPr txBox="1"/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5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/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/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6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1" name="Google Shape;11;p17"/>
          <p:cNvSpPr txBox="1"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subTitle" idx="1"/>
          </p:nvPr>
        </p:nvSpPr>
        <p:spPr>
          <a:xfrm>
            <a:off x="1022235" y="1306329"/>
            <a:ext cx="6858000" cy="472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None/>
            </a:pPr>
            <a:r>
              <a:rPr lang="en-US" b="1">
                <a:solidFill>
                  <a:srgbClr val="2F5496"/>
                </a:solidFill>
              </a:rPr>
              <a:t>NUMELE PROGRAMULUI</a:t>
            </a:r>
            <a:endParaRPr b="1">
              <a:solidFill>
                <a:srgbClr val="2F5496"/>
              </a:solidFill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819052" y="-2980"/>
            <a:ext cx="1324947" cy="633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2044471" cy="72825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>
            <p:ph type="ftr" idx="11"/>
          </p:nvPr>
        </p:nvSpPr>
        <p:spPr>
          <a:xfrm>
            <a:off x="2107066" y="6376950"/>
            <a:ext cx="51026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900"/>
              <a:buFont typeface="Arial" panose="020B0604020202020204"/>
              <a:buNone/>
            </a:pPr>
            <a:r>
              <a:rPr lang="en-US" sz="900" b="0" i="1" u="none" strike="noStrike" cap="none">
                <a:solidFill>
                  <a:srgbClr val="2F549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This material was developed within the framework of the "Higher Education in Moldova" Project, </a:t>
            </a:r>
            <a:endParaRPr sz="900" b="0" i="1" u="none" strike="noStrike" cap="none">
              <a:solidFill>
                <a:srgbClr val="2F549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900"/>
              <a:buFont typeface="Arial" panose="020B0604020202020204"/>
              <a:buNone/>
            </a:pPr>
            <a:r>
              <a:rPr lang="en-US" sz="900" b="0" i="1" u="none" strike="noStrike" cap="none">
                <a:solidFill>
                  <a:srgbClr val="2F549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implemented by the Ministry of Education and Research and financed by the World Bank</a:t>
            </a:r>
            <a:endParaRPr sz="900" b="0" i="1" u="none" strike="noStrike" cap="none">
              <a:solidFill>
                <a:srgbClr val="2F549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355227" y="21228"/>
            <a:ext cx="364826" cy="63015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1042451" y="3083499"/>
            <a:ext cx="6858000" cy="567250"/>
          </a:xfrm>
          <a:prstGeom prst="rect">
            <a:avLst/>
          </a:prstGeom>
          <a:noFill/>
          <a:ln w="9525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2. </a:t>
            </a:r>
            <a:r>
              <a:rPr lang="en-US" altLang="en-US" sz="2000">
                <a:sym typeface="+mn-ea"/>
              </a:rPr>
              <a:t>Interfața Unity și structura internă a unui proiect de joc</a:t>
            </a:r>
            <a:endParaRPr lang="en-US" altLang="en-US" sz="2000" b="0" i="1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4945223" y="5228067"/>
            <a:ext cx="3155835" cy="5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Pugaci Diana</a:t>
            </a:r>
            <a:endParaRPr sz="1800" b="0" i="1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pugaci.diana@gmail.com</a:t>
            </a:r>
            <a:endParaRPr sz="1800" b="0" i="1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042451" y="2093370"/>
            <a:ext cx="6858000" cy="633134"/>
          </a:xfrm>
          <a:prstGeom prst="rect">
            <a:avLst/>
          </a:prstGeom>
          <a:noFill/>
          <a:ln w="9525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altLang="en-US" sz="24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Dezvoltarea jocurilor video</a:t>
            </a:r>
            <a:endParaRPr lang="en-US" altLang="en-US" sz="24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96" name="Google Shape;96;p1" descr="Facultatea de Matematică și Informatică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562363" y="29975"/>
            <a:ext cx="549199" cy="56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Hierarchy (Ierarhie)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520190"/>
            <a:ext cx="7886700" cy="2055495"/>
          </a:xfrm>
        </p:spPr>
        <p:txBody>
          <a:bodyPr/>
          <a:p>
            <a:r>
              <a:rPr lang="en-US" altLang="en-US"/>
              <a:t>Listeaz</a:t>
            </a:r>
            <a:r>
              <a:rPr lang="en-US" altLang="en-US"/>
              <a:t>ă</a:t>
            </a:r>
            <a:r>
              <a:rPr lang="en-US" altLang="en-US"/>
              <a:t> toate obiectele din scen</a:t>
            </a:r>
            <a:r>
              <a:rPr lang="en-US" altLang="en-US"/>
              <a:t>ă</a:t>
            </a:r>
            <a:endParaRPr lang="en-US" altLang="en-US"/>
          </a:p>
          <a:p>
            <a:r>
              <a:rPr lang="en-US" altLang="en-US"/>
              <a:t>Suport</a:t>
            </a:r>
            <a:r>
              <a:rPr lang="en-US" altLang="en-US"/>
              <a:t>ă</a:t>
            </a:r>
            <a:r>
              <a:rPr lang="en-US" altLang="en-US"/>
              <a:t> structura p</a:t>
            </a:r>
            <a:r>
              <a:rPr lang="en-US" altLang="en-US"/>
              <a:t>ă</a:t>
            </a:r>
            <a:r>
              <a:rPr lang="en-US" altLang="en-US"/>
              <a:t>rinte-copil</a:t>
            </a:r>
            <a:endParaRPr lang="en-US" altLang="en-US"/>
          </a:p>
          <a:p>
            <a:r>
              <a:rPr lang="en-US" altLang="en-US"/>
              <a:t>Click pentru a selecta </a:t>
            </a:r>
            <a:r>
              <a:rPr lang="en-US" altLang="en-US"/>
              <a:t>ș</a:t>
            </a:r>
            <a:r>
              <a:rPr lang="en-US" altLang="en-US"/>
              <a:t>i a focaliza un obiect</a:t>
            </a:r>
            <a:endParaRPr lang="en-US" altLang="en-US"/>
          </a:p>
          <a:p>
            <a:pPr marL="114300" indent="0">
              <a:buNone/>
            </a:pPr>
            <a:endParaRPr lang="en-US" altLang="en-US"/>
          </a:p>
        </p:txBody>
      </p:sp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873760" y="3154045"/>
            <a:ext cx="4899660" cy="31496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045835" y="3966845"/>
            <a:ext cx="2283460" cy="170815"/>
          </a:xfrm>
          <a:prstGeom prst="rect">
            <a:avLst/>
          </a:prstGeom>
        </p:spPr>
        <p:txBody>
          <a:bodyPr>
            <a:noAutofit/>
          </a:bodyPr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Structură părinte-copil</a:t>
            </a:r>
            <a:endParaRPr lang="en-US" altLang="zh-CN" sz="16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</p:txBody>
      </p:sp>
      <p:cxnSp>
        <p:nvCxnSpPr>
          <p:cNvPr id="7" name="Elbow Connector 6"/>
          <p:cNvCxnSpPr/>
          <p:nvPr/>
        </p:nvCxnSpPr>
        <p:spPr>
          <a:xfrm>
            <a:off x="5782945" y="4002405"/>
            <a:ext cx="305435" cy="168275"/>
          </a:xfrm>
          <a:prstGeom prst="bentConnector3">
            <a:avLst>
              <a:gd name="adj1" fmla="val 50104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 flipV="1">
            <a:off x="5793105" y="4170680"/>
            <a:ext cx="284480" cy="189865"/>
          </a:xfrm>
          <a:prstGeom prst="bentConnector3">
            <a:avLst>
              <a:gd name="adj1" fmla="val 5022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28650" y="15241"/>
            <a:ext cx="7886700" cy="1325563"/>
          </a:xfrm>
        </p:spPr>
        <p:txBody>
          <a:bodyPr/>
          <a:p>
            <a:r>
              <a:rPr lang="en-US" altLang="en-US"/>
              <a:t>Inspector (Inspectorul)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396875" y="1252855"/>
            <a:ext cx="7886700" cy="4351338"/>
          </a:xfrm>
        </p:spPr>
        <p:txBody>
          <a:bodyPr>
            <a:normAutofit fontScale="90000" lnSpcReduction="20000"/>
          </a:bodyPr>
          <a:p>
            <a:pPr marL="114300" indent="457200">
              <a:buNone/>
            </a:pPr>
            <a:r>
              <a:rPr lang="en-US" altLang="en-US"/>
              <a:t>Arat</a:t>
            </a:r>
            <a:r>
              <a:rPr lang="en-US" altLang="en-US"/>
              <a:t>ă</a:t>
            </a:r>
            <a:r>
              <a:rPr lang="en-US" altLang="en-US"/>
              <a:t> toate componentele </a:t>
            </a:r>
            <a:r>
              <a:rPr lang="en-US" altLang="en-US"/>
              <a:t>ș</a:t>
            </a:r>
            <a:r>
              <a:rPr lang="en-US" altLang="en-US"/>
              <a:t>i propriet</a:t>
            </a:r>
            <a:r>
              <a:rPr lang="en-US" altLang="en-US"/>
              <a:t>ăț</a:t>
            </a:r>
            <a:r>
              <a:rPr lang="en-US" altLang="en-US"/>
              <a:t>ile obiectului selectat din scen</a:t>
            </a:r>
            <a:r>
              <a:rPr lang="en-US" altLang="en-US"/>
              <a:t>ă</a:t>
            </a:r>
            <a:r>
              <a:rPr lang="en-US" altLang="en-US"/>
              <a:t> sau ierarhie.</a:t>
            </a:r>
            <a:endParaRPr lang="en-US" altLang="en-US"/>
          </a:p>
          <a:p>
            <a:pPr marL="571500" indent="-457200" algn="just"/>
            <a:r>
              <a:rPr lang="en-US" altLang="en-US"/>
              <a:t>Transform – pozi</a:t>
            </a:r>
            <a:r>
              <a:rPr lang="en-US" altLang="en-US"/>
              <a:t>ț</a:t>
            </a:r>
            <a:r>
              <a:rPr lang="en-US" altLang="en-US"/>
              <a:t>ie, rota</a:t>
            </a:r>
            <a:r>
              <a:rPr lang="en-US" altLang="en-US"/>
              <a:t>ț</a:t>
            </a:r>
            <a:r>
              <a:rPr lang="en-US" altLang="en-US"/>
              <a:t>ie, scal</a:t>
            </a:r>
            <a:r>
              <a:rPr lang="en-US" altLang="en-US"/>
              <a:t>ă</a:t>
            </a:r>
            <a:endParaRPr lang="en-US" altLang="en-US"/>
          </a:p>
          <a:p>
            <a:pPr marL="571500" indent="-457200" algn="just"/>
            <a:r>
              <a:rPr lang="en-US" altLang="en-US"/>
              <a:t>Renderer – vizualizare </a:t>
            </a:r>
            <a:endParaRPr lang="en-US" altLang="en-US"/>
          </a:p>
          <a:p>
            <a:pPr marL="571500" indent="-457200" algn="just"/>
            <a:r>
              <a:rPr lang="en-US" altLang="en-US"/>
              <a:t>(Mesh Renderer, Sprite </a:t>
            </a:r>
            <a:endParaRPr lang="en-US" altLang="en-US"/>
          </a:p>
          <a:p>
            <a:pPr marL="571500" indent="-457200" algn="just"/>
            <a:r>
              <a:rPr lang="en-US" altLang="en-US"/>
              <a:t>Renderer)</a:t>
            </a:r>
            <a:endParaRPr lang="en-US" altLang="en-US"/>
          </a:p>
          <a:p>
            <a:pPr marL="571500" indent="-457200" algn="just"/>
            <a:r>
              <a:rPr lang="en-US" altLang="en-US"/>
              <a:t>Collider – coliziune fizic</a:t>
            </a:r>
            <a:r>
              <a:rPr lang="en-US" altLang="en-US"/>
              <a:t>ă</a:t>
            </a:r>
            <a:endParaRPr lang="en-US" altLang="en-US"/>
          </a:p>
          <a:p>
            <a:pPr marL="571500" indent="-457200" algn="just"/>
            <a:r>
              <a:rPr lang="en-US" altLang="en-US"/>
              <a:t>Scripturi – ata</a:t>
            </a:r>
            <a:r>
              <a:rPr lang="en-US" altLang="en-US"/>
              <a:t>ș</a:t>
            </a:r>
            <a:r>
              <a:rPr lang="en-US" altLang="en-US"/>
              <a:t>ate ca </a:t>
            </a:r>
            <a:endParaRPr lang="en-US" altLang="en-US"/>
          </a:p>
          <a:p>
            <a:pPr marL="571500" indent="-457200" algn="just"/>
            <a:r>
              <a:rPr lang="en-US" altLang="en-US"/>
              <a:t>componente personalizate</a:t>
            </a:r>
            <a:endParaRPr lang="en-US" altLang="en-US"/>
          </a:p>
          <a:p>
            <a:pPr marL="571500" indent="-457200" algn="just"/>
            <a:r>
              <a:rPr lang="en-US" altLang="en-US"/>
              <a:t>Audio Source – redare de </a:t>
            </a:r>
            <a:endParaRPr lang="en-US" altLang="en-US"/>
          </a:p>
          <a:p>
            <a:pPr marL="571500" indent="-457200" algn="just"/>
            <a:r>
              <a:rPr lang="en-US" altLang="en-US"/>
              <a:t>sunete</a:t>
            </a:r>
            <a:endParaRPr lang="en-US" alt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0080" y="1826895"/>
            <a:ext cx="2672715" cy="4427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Project (Fereastra Proiectului)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pPr marL="114300" indent="0">
              <a:buNone/>
            </a:pPr>
            <a:r>
              <a:rPr lang="en-US" altLang="en-US"/>
              <a:t>Este fereastra care afi</a:t>
            </a:r>
            <a:r>
              <a:rPr lang="en-US" altLang="en-US"/>
              <a:t>ș</a:t>
            </a:r>
            <a:r>
              <a:rPr lang="en-US" altLang="en-US"/>
              <a:t>eaz</a:t>
            </a:r>
            <a:r>
              <a:rPr lang="en-US" altLang="en-US"/>
              <a:t>ă</a:t>
            </a:r>
            <a:r>
              <a:rPr lang="en-US" altLang="en-US"/>
              <a:t> toate fi</a:t>
            </a:r>
            <a:r>
              <a:rPr lang="en-US" altLang="en-US"/>
              <a:t>ș</a:t>
            </a:r>
            <a:r>
              <a:rPr lang="en-US" altLang="en-US"/>
              <a:t>ierele din proiect: imagini, sunete, scripturi, prefabs, scene etc.</a:t>
            </a:r>
            <a:endParaRPr lang="en-US" altLang="en-US"/>
          </a:p>
          <a:p>
            <a:r>
              <a:rPr lang="en-US" altLang="en-US"/>
              <a:t>Folose</a:t>
            </a:r>
            <a:r>
              <a:rPr lang="en-US" altLang="en-US"/>
              <a:t>ș</a:t>
            </a:r>
            <a:r>
              <a:rPr lang="en-US" altLang="en-US"/>
              <a:t>te click dreapta → Create &gt; Folder pentru organizare</a:t>
            </a:r>
            <a:endParaRPr lang="en-US" altLang="en-US"/>
          </a:p>
          <a:p>
            <a:r>
              <a:rPr lang="en-US" altLang="en-US"/>
              <a:t>Trage asseturi din folder în scen</a:t>
            </a:r>
            <a:r>
              <a:rPr lang="en-US" altLang="en-US"/>
              <a:t>ă</a:t>
            </a:r>
            <a:r>
              <a:rPr lang="en-US" altLang="en-US"/>
              <a:t> sau ierarhie pentru a le folosi</a:t>
            </a:r>
            <a:endParaRPr lang="en-US" altLang="en-US"/>
          </a:p>
        </p:txBody>
      </p:sp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944880" y="4883785"/>
            <a:ext cx="4185285" cy="138493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203190" y="4460875"/>
            <a:ext cx="3441065" cy="17164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Toolbar (Bara de sus)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456690"/>
            <a:ext cx="7886700" cy="4351338"/>
          </a:xfrm>
        </p:spPr>
        <p:txBody>
          <a:bodyPr/>
          <a:p>
            <a:pPr marL="114300" indent="0">
              <a:buNone/>
            </a:pPr>
            <a:r>
              <a:rPr lang="en-US" altLang="en-US"/>
              <a:t>Con</a:t>
            </a:r>
            <a:r>
              <a:rPr lang="en-US" altLang="en-US"/>
              <a:t>ț</a:t>
            </a:r>
            <a:r>
              <a:rPr lang="en-US" altLang="en-US"/>
              <a:t>ine butoanele principale de lucru:</a:t>
            </a:r>
            <a:endParaRPr lang="en-US" altLang="en-US"/>
          </a:p>
          <a:p>
            <a:r>
              <a:rPr lang="en-US" altLang="en-US"/>
              <a:t>Play / Pause / Step – ruleaz</a:t>
            </a:r>
            <a:r>
              <a:rPr lang="en-US" altLang="en-US"/>
              <a:t>ă</a:t>
            </a:r>
            <a:r>
              <a:rPr lang="en-US" altLang="en-US"/>
              <a:t> jocul</a:t>
            </a:r>
            <a:endParaRPr lang="en-US" altLang="en-US"/>
          </a:p>
          <a:p>
            <a:r>
              <a:rPr lang="en-US" altLang="en-US"/>
              <a:t>Controale de transformare: mutare, rotire, scalare</a:t>
            </a:r>
            <a:endParaRPr lang="en-US" altLang="en-US"/>
          </a:p>
          <a:p>
            <a:r>
              <a:rPr lang="en-US" altLang="en-US"/>
              <a:t>Layout – schimb</a:t>
            </a:r>
            <a:r>
              <a:rPr lang="en-US" altLang="en-US"/>
              <a:t>ă</a:t>
            </a:r>
            <a:r>
              <a:rPr lang="en-US" altLang="en-US"/>
              <a:t> aranjamentul ferestrelor</a:t>
            </a:r>
            <a:endParaRPr lang="en-US" altLang="en-US"/>
          </a:p>
          <a:p>
            <a:r>
              <a:rPr lang="en-US" altLang="en-US"/>
              <a:t>Cont utilizator – logare în Unity ID</a:t>
            </a:r>
            <a:endParaRPr lang="en-US" altLang="en-US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3790" y="4531360"/>
            <a:ext cx="6349365" cy="1276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Console (Consola)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541145"/>
            <a:ext cx="7886700" cy="1604010"/>
          </a:xfrm>
        </p:spPr>
        <p:txBody>
          <a:bodyPr/>
          <a:p>
            <a:r>
              <a:rPr lang="en-US" altLang="en-US"/>
              <a:t>Vizualizeaz</a:t>
            </a:r>
            <a:r>
              <a:rPr lang="en-US" altLang="en-US"/>
              <a:t>ă</a:t>
            </a:r>
            <a:r>
              <a:rPr lang="en-US" altLang="en-US"/>
              <a:t> jurnale, avertismente </a:t>
            </a:r>
            <a:r>
              <a:rPr lang="en-US" altLang="en-US"/>
              <a:t>ș</a:t>
            </a:r>
            <a:r>
              <a:rPr lang="en-US" altLang="en-US"/>
              <a:t>i erori</a:t>
            </a:r>
            <a:endParaRPr lang="en-US" altLang="en-US"/>
          </a:p>
          <a:p>
            <a:r>
              <a:rPr lang="en-US" altLang="en-US"/>
              <a:t>Depaneaz</a:t>
            </a:r>
            <a:r>
              <a:rPr lang="en-US" altLang="en-US"/>
              <a:t>ă</a:t>
            </a:r>
            <a:r>
              <a:rPr lang="en-US" altLang="en-US"/>
              <a:t> jocul t</a:t>
            </a:r>
            <a:r>
              <a:rPr lang="en-US" altLang="en-US"/>
              <a:t>ă</a:t>
            </a:r>
            <a:r>
              <a:rPr lang="en-US" altLang="en-US"/>
              <a:t>u</a:t>
            </a:r>
            <a:endParaRPr lang="en-US" altLang="en-US"/>
          </a:p>
          <a:p>
            <a:r>
              <a:rPr lang="en-US" altLang="en-US"/>
              <a:t>Esential pentru testare</a:t>
            </a:r>
            <a:endParaRPr lang="en-US" altLang="en-US"/>
          </a:p>
          <a:p>
            <a:pPr marL="114300" indent="0">
              <a:buNone/>
            </a:pPr>
            <a:endParaRPr lang="en-US" altLang="en-US"/>
          </a:p>
        </p:txBody>
      </p:sp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1229360" y="3303270"/>
            <a:ext cx="6369050" cy="26752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Personalizarea Layout-uliu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510030"/>
            <a:ext cx="7886700" cy="1602740"/>
          </a:xfrm>
        </p:spPr>
        <p:txBody>
          <a:bodyPr/>
          <a:p>
            <a:r>
              <a:rPr lang="en-US" altLang="en-US"/>
              <a:t>Trage </a:t>
            </a:r>
            <a:r>
              <a:rPr lang="en-US" altLang="en-US"/>
              <a:t>ș</a:t>
            </a:r>
            <a:r>
              <a:rPr lang="en-US" altLang="en-US"/>
              <a:t>i fixeaz</a:t>
            </a:r>
            <a:r>
              <a:rPr lang="en-US" altLang="en-US"/>
              <a:t>ă</a:t>
            </a:r>
            <a:r>
              <a:rPr lang="en-US" altLang="en-US"/>
              <a:t> ferestrele</a:t>
            </a:r>
            <a:endParaRPr lang="en-US" altLang="en-US"/>
          </a:p>
          <a:p>
            <a:r>
              <a:rPr lang="en-US" altLang="en-US"/>
              <a:t>Salveaz</a:t>
            </a:r>
            <a:r>
              <a:rPr lang="en-US" altLang="en-US"/>
              <a:t>ă</a:t>
            </a:r>
            <a:r>
              <a:rPr lang="en-US" altLang="en-US"/>
              <a:t> aspecte personalizate</a:t>
            </a:r>
            <a:endParaRPr lang="en-US" altLang="en-US"/>
          </a:p>
          <a:p>
            <a:r>
              <a:rPr lang="en-US" altLang="en-US"/>
              <a:t>Î</a:t>
            </a:r>
            <a:r>
              <a:rPr lang="en-US" altLang="en-US"/>
              <a:t>mbun</a:t>
            </a:r>
            <a:r>
              <a:rPr lang="en-US" altLang="en-US"/>
              <a:t>ă</a:t>
            </a:r>
            <a:r>
              <a:rPr lang="en-US" altLang="en-US"/>
              <a:t>t</a:t>
            </a:r>
            <a:r>
              <a:rPr lang="en-US" altLang="en-US"/>
              <a:t>ăț</a:t>
            </a:r>
            <a:r>
              <a:rPr lang="en-US" altLang="en-US"/>
              <a:t>e</a:t>
            </a:r>
            <a:r>
              <a:rPr lang="en-US" altLang="en-US"/>
              <a:t>ș</a:t>
            </a:r>
            <a:r>
              <a:rPr lang="en-US" altLang="en-US"/>
              <a:t>te-</a:t>
            </a:r>
            <a:r>
              <a:rPr lang="en-US" altLang="en-US"/>
              <a:t>ț</a:t>
            </a:r>
            <a:r>
              <a:rPr lang="en-US" altLang="en-US"/>
              <a:t>i fluxul de lucru</a:t>
            </a:r>
            <a:endParaRPr lang="en-US" altLang="en-US"/>
          </a:p>
          <a:p>
            <a:pPr marL="114300" indent="0">
              <a:buNone/>
            </a:pPr>
            <a:endParaRPr lang="en-US" altLang="en-US"/>
          </a:p>
        </p:txBody>
      </p:sp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2411730" y="3282950"/>
            <a:ext cx="4655820" cy="24542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Navigarea în Scen</a:t>
            </a:r>
            <a:r>
              <a:rPr lang="en-US" altLang="en-US"/>
              <a:t>ă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414780"/>
            <a:ext cx="7886700" cy="1729105"/>
          </a:xfrm>
        </p:spPr>
        <p:txBody>
          <a:bodyPr/>
          <a:p>
            <a:r>
              <a:rPr lang="en-US" altLang="en-US"/>
              <a:t>Q/W/E/R pentru unelte</a:t>
            </a:r>
            <a:endParaRPr lang="en-US" altLang="en-US"/>
          </a:p>
          <a:p>
            <a:r>
              <a:rPr lang="en-US" altLang="en-US"/>
              <a:t>Click dreapta + WASD</a:t>
            </a:r>
            <a:endParaRPr lang="en-US" altLang="en-US"/>
          </a:p>
          <a:p>
            <a:r>
              <a:rPr lang="en-US" altLang="en-US"/>
              <a:t>Alt + click pentru orbitare</a:t>
            </a:r>
            <a:endParaRPr lang="en-US" altLang="en-US"/>
          </a:p>
          <a:p>
            <a:pPr marL="114300" indent="0">
              <a:buNone/>
            </a:pPr>
            <a:endParaRPr lang="en-US" altLang="en-US"/>
          </a:p>
        </p:txBody>
      </p:sp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1873250" y="3143885"/>
            <a:ext cx="5567045" cy="306959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Crearea GameObject-urilor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445895"/>
            <a:ext cx="7886700" cy="1718310"/>
          </a:xfrm>
        </p:spPr>
        <p:txBody>
          <a:bodyPr/>
          <a:p>
            <a:r>
              <a:rPr lang="en-US" altLang="en-US"/>
              <a:t>Meniul de sus sau click dreapta în Hierarchy</a:t>
            </a:r>
            <a:endParaRPr lang="en-US" altLang="en-US"/>
          </a:p>
          <a:p>
            <a:r>
              <a:rPr lang="en-US" altLang="en-US"/>
              <a:t>Alege din forme 3D, lumini, camere etc.</a:t>
            </a:r>
            <a:endParaRPr lang="en-US" altLang="en-US"/>
          </a:p>
          <a:p>
            <a:r>
              <a:rPr lang="en-US" altLang="en-US"/>
              <a:t>Obiecte goale pentru grupare</a:t>
            </a:r>
            <a:endParaRPr lang="en-US" altLang="en-US"/>
          </a:p>
          <a:p>
            <a:pPr marL="114300" indent="0">
              <a:buNone/>
            </a:pPr>
            <a:endParaRPr lang="en-US" altLang="en-US"/>
          </a:p>
        </p:txBody>
      </p:sp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628650" y="3068955"/>
            <a:ext cx="3882390" cy="28956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377055" y="3164205"/>
            <a:ext cx="4254500" cy="24841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Componente esen</a:t>
            </a:r>
            <a:r>
              <a:rPr lang="en-US" altLang="en-US"/>
              <a:t>ț</a:t>
            </a:r>
            <a:r>
              <a:rPr lang="en-US" altLang="en-US"/>
              <a:t>iale ale unui GameObject: transform</a:t>
            </a:r>
            <a:r>
              <a:rPr lang="en-US" altLang="en-US"/>
              <a:t>ă</a:t>
            </a:r>
            <a:r>
              <a:rPr lang="en-US" altLang="en-US"/>
              <a:t>ri, randare, coliziuni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825625"/>
            <a:ext cx="7886700" cy="2245360"/>
          </a:xfrm>
        </p:spPr>
        <p:txBody>
          <a:bodyPr/>
          <a:p>
            <a:pPr marL="114300" indent="0">
              <a:buNone/>
            </a:pPr>
            <a:r>
              <a:rPr lang="en-US" altLang="en-US" i="1"/>
              <a:t>Ce este un GameObject?</a:t>
            </a:r>
            <a:endParaRPr lang="en-US" altLang="en-US" i="1"/>
          </a:p>
          <a:p>
            <a:pPr marL="114300" indent="457200" algn="just">
              <a:buNone/>
            </a:pPr>
            <a:r>
              <a:rPr lang="en-US" altLang="en-US"/>
              <a:t>Un GameObject este orice element din joc – un personaj, un obstacol, o camer</a:t>
            </a:r>
            <a:r>
              <a:rPr lang="en-US" altLang="en-US"/>
              <a:t>ă</a:t>
            </a:r>
            <a:r>
              <a:rPr lang="en-US" altLang="en-US"/>
              <a:t>, o lumin</a:t>
            </a:r>
            <a:r>
              <a:rPr lang="en-US" altLang="en-US"/>
              <a:t>ă</a:t>
            </a:r>
            <a:r>
              <a:rPr lang="en-US" altLang="en-US"/>
              <a:t> etc. Fiecare GameObject este alc</a:t>
            </a:r>
            <a:r>
              <a:rPr lang="en-US" altLang="en-US"/>
              <a:t>ă</a:t>
            </a:r>
            <a:r>
              <a:rPr lang="en-US" altLang="en-US"/>
              <a:t>tuit din componente, care definesc comportamentul </a:t>
            </a:r>
            <a:r>
              <a:rPr lang="en-US" altLang="en-US"/>
              <a:t>ș</a:t>
            </a:r>
            <a:r>
              <a:rPr lang="en-US" altLang="en-US"/>
              <a:t>i aspectul s</a:t>
            </a:r>
            <a:r>
              <a:rPr lang="en-US" altLang="en-US"/>
              <a:t>ă</a:t>
            </a:r>
            <a:r>
              <a:rPr lang="en-US" altLang="en-US"/>
              <a:t>u.</a:t>
            </a:r>
            <a:endParaRPr lang="en-US" altLang="en-US"/>
          </a:p>
        </p:txBody>
      </p:sp>
      <p:pic>
        <p:nvPicPr>
          <p:cNvPr id="5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2540000" y="3933190"/>
            <a:ext cx="4254500" cy="24841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Transform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523875" y="1435735"/>
            <a:ext cx="7886700" cy="2255520"/>
          </a:xfrm>
        </p:spPr>
        <p:txBody>
          <a:bodyPr/>
          <a:p>
            <a:r>
              <a:rPr lang="en-US" altLang="en-US"/>
              <a:t>Coordoneaz</a:t>
            </a:r>
            <a:r>
              <a:rPr lang="en-US" altLang="en-US"/>
              <a:t>ă</a:t>
            </a:r>
            <a:r>
              <a:rPr lang="en-US" altLang="en-US"/>
              <a:t> pozi</a:t>
            </a:r>
            <a:r>
              <a:rPr lang="en-US" altLang="en-US"/>
              <a:t>ț</a:t>
            </a:r>
            <a:r>
              <a:rPr lang="en-US" altLang="en-US"/>
              <a:t>ia (Position), rota</a:t>
            </a:r>
            <a:r>
              <a:rPr lang="en-US" altLang="en-US"/>
              <a:t>ț</a:t>
            </a:r>
            <a:r>
              <a:rPr lang="en-US" altLang="en-US"/>
              <a:t>ia (Rotation) </a:t>
            </a:r>
            <a:r>
              <a:rPr lang="en-US" altLang="en-US"/>
              <a:t>ș</a:t>
            </a:r>
            <a:r>
              <a:rPr lang="en-US" altLang="en-US"/>
              <a:t>i dimensiunea (Scale) unui obiect în scen</a:t>
            </a:r>
            <a:r>
              <a:rPr lang="en-US" altLang="en-US"/>
              <a:t>ă</a:t>
            </a:r>
            <a:r>
              <a:rPr lang="en-US" altLang="en-US"/>
              <a:t>.</a:t>
            </a:r>
            <a:endParaRPr lang="en-US" altLang="en-US"/>
          </a:p>
          <a:p>
            <a:r>
              <a:rPr lang="en-US" altLang="en-US"/>
              <a:t>Este componenta obligatorie a fiec</a:t>
            </a:r>
            <a:r>
              <a:rPr lang="en-US" altLang="en-US"/>
              <a:t>ă</a:t>
            </a:r>
            <a:r>
              <a:rPr lang="en-US" altLang="en-US"/>
              <a:t>rui GameObject.</a:t>
            </a:r>
            <a:endParaRPr lang="en-US" altLang="en-US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5285" y="3429000"/>
            <a:ext cx="6050915" cy="2465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Google Shape;101;p2"/>
          <p:cNvGraphicFramePr/>
          <p:nvPr/>
        </p:nvGraphicFramePr>
        <p:xfrm>
          <a:off x="658975" y="370451"/>
          <a:ext cx="7731975" cy="6299835"/>
        </p:xfrm>
        <a:graphic>
          <a:graphicData uri="http://schemas.openxmlformats.org/drawingml/2006/table">
            <a:tbl>
              <a:tblPr firstRow="1" bandRow="1">
                <a:noFill/>
                <a:tableStyleId>{C78A6BD1-E20C-471F-95EA-FB9FE601932A}</a:tableStyleId>
              </a:tblPr>
              <a:tblGrid>
                <a:gridCol w="3150235"/>
                <a:gridCol w="2685415"/>
                <a:gridCol w="1896325"/>
              </a:tblGrid>
              <a:tr h="630850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/>
                        <a:buNone/>
                      </a:pPr>
                      <a:r>
                        <a:rPr lang="en-US" altLang="en-US" sz="1600" u="none" strike="noStrike" cap="none"/>
                        <a:t>Tema 2: Interfa</a:t>
                      </a:r>
                      <a:r>
                        <a:rPr lang="en-US" altLang="en-US" sz="1600" u="none" strike="noStrike" cap="none"/>
                        <a:t>ț</a:t>
                      </a:r>
                      <a:r>
                        <a:rPr lang="en-US" altLang="en-US" sz="1600" u="none" strike="noStrike" cap="none"/>
                        <a:t>a Unity </a:t>
                      </a:r>
                      <a:r>
                        <a:rPr lang="en-US" altLang="en-US" sz="1600" u="none" strike="noStrike" cap="none"/>
                        <a:t>ș</a:t>
                      </a:r>
                      <a:r>
                        <a:rPr lang="en-US" altLang="en-US" sz="1600" u="none" strike="noStrike" cap="none"/>
                        <a:t>i structura intern</a:t>
                      </a:r>
                      <a:r>
                        <a:rPr lang="en-US" altLang="en-US" sz="1600" u="none" strike="noStrike" cap="none"/>
                        <a:t>ă</a:t>
                      </a:r>
                      <a:r>
                        <a:rPr lang="en-US" altLang="en-US" sz="1600" u="none" strike="noStrike" cap="none"/>
                        <a:t> a unui proiect de joc</a:t>
                      </a:r>
                      <a:endParaRPr lang="en-US" altLang="en-US"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/>
                        <a:buNone/>
                      </a:pPr>
                      <a:r>
                        <a:rPr lang="en-US" altLang="en-US" sz="1600" u="none" strike="noStrike" cap="none"/>
                        <a:t>Rezultatele înv</a:t>
                      </a:r>
                      <a:r>
                        <a:rPr lang="en-US" altLang="en-US" sz="1600" u="none" strike="noStrike" cap="none"/>
                        <a:t>ăță</a:t>
                      </a:r>
                      <a:r>
                        <a:rPr lang="en-US" altLang="en-US" sz="1600" u="none" strike="noStrike" cap="none"/>
                        <a:t>rii preconizate a fi atinse: R</a:t>
                      </a:r>
                      <a:r>
                        <a:rPr lang="en-US" altLang="en-US" sz="1600" u="none" strike="noStrike" cap="none"/>
                        <a:t>Î</a:t>
                      </a:r>
                      <a:r>
                        <a:rPr lang="en-US" altLang="en-US" sz="1600" u="none" strike="noStrike" cap="none"/>
                        <a:t>11; R</a:t>
                      </a:r>
                      <a:r>
                        <a:rPr lang="en-US" altLang="en-US" sz="1600" u="none" strike="noStrike" cap="none"/>
                        <a:t>Î</a:t>
                      </a:r>
                      <a:r>
                        <a:rPr lang="en-US" altLang="en-US" sz="1600" u="none" strike="noStrike" cap="none"/>
                        <a:t>2; R</a:t>
                      </a:r>
                      <a:r>
                        <a:rPr lang="en-US" altLang="en-US" sz="1600" u="none" strike="noStrike" cap="none"/>
                        <a:t>Î</a:t>
                      </a:r>
                      <a:r>
                        <a:rPr lang="en-US" altLang="en-US" sz="1600" u="none" strike="noStrike" cap="none"/>
                        <a:t>4</a:t>
                      </a:r>
                      <a:endParaRPr lang="en-US" altLang="en-US" sz="1600" u="none" strike="noStrike" cap="none"/>
                    </a:p>
                  </a:txBody>
                  <a:tcPr marL="91450" marR="91450" marT="45725" marB="45725"/>
                </a:tc>
                <a:tc hMerge="1">
                  <a:tcPr/>
                </a:tc>
                <a:tc hMerge="1">
                  <a:tcPr/>
                </a:tc>
              </a:tr>
              <a:tr h="4298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en-US" sz="1800" u="none" strike="noStrike" cap="none"/>
                        <a:t>Cunoștințe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en-US" sz="1800" u="none" strike="noStrike" cap="none"/>
                        <a:t>Abilități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en-US" sz="1800" u="none" strike="noStrike" cap="none"/>
                        <a:t>Responsabilitate și autonomie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</a:tr>
              <a:tr h="114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Termeni-cheie: 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Editor Unity, GameObject, Inspector, component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, ierarhie, Asset.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Unit</a:t>
                      </a:r>
                      <a:r>
                        <a:rPr lang="en-US" altLang="en-US" sz="1200" i="0" u="none" strike="noStrike" cap="none"/>
                        <a:t>ăț</a:t>
                      </a:r>
                      <a:r>
                        <a:rPr lang="en-US" altLang="en-US" sz="1200" i="0" u="none" strike="noStrike" cap="none"/>
                        <a:t>i de con</a:t>
                      </a:r>
                      <a:r>
                        <a:rPr lang="en-US" altLang="en-US" sz="1200" i="0" u="none" strike="noStrike" cap="none"/>
                        <a:t>ț</a:t>
                      </a:r>
                      <a:r>
                        <a:rPr lang="en-US" altLang="en-US" sz="1200" i="0" u="none" strike="noStrike" cap="none"/>
                        <a:t>inut: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Subteme: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Configurarea ini</a:t>
                      </a:r>
                      <a:r>
                        <a:rPr lang="en-US" altLang="en-US" sz="1200" i="0" u="none" strike="noStrike" cap="none"/>
                        <a:t>ț</a:t>
                      </a:r>
                      <a:r>
                        <a:rPr lang="en-US" altLang="en-US" sz="1200" i="0" u="none" strike="noStrike" cap="none"/>
                        <a:t>ial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 a mediului Unity 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i gestionarea proiectelor în Unity Hub.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Navigarea interfe</a:t>
                      </a:r>
                      <a:r>
                        <a:rPr lang="en-US" altLang="en-US" sz="1200" i="0" u="none" strike="noStrike" cap="none"/>
                        <a:t>ț</a:t>
                      </a:r>
                      <a:r>
                        <a:rPr lang="en-US" altLang="en-US" sz="1200" i="0" u="none" strike="noStrike" cap="none"/>
                        <a:t>ei Unity Editor 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i explicarea ierarhiei de obiecte.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Componente esen</a:t>
                      </a:r>
                      <a:r>
                        <a:rPr lang="en-US" altLang="en-US" sz="1200" i="0" u="none" strike="noStrike" cap="none"/>
                        <a:t>ț</a:t>
                      </a:r>
                      <a:r>
                        <a:rPr lang="en-US" altLang="en-US" sz="1200" i="0" u="none" strike="noStrike" cap="none"/>
                        <a:t>iale ale unui GameObject: transform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ri, randare, coliziuni.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Gestionarea 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i organizarea fi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ierelor 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i asseturilor în cadrul proiectului.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Salvarea versiunilor, backup 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i bune practici în lucru colaborativ.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Activit</a:t>
                      </a:r>
                      <a:r>
                        <a:rPr lang="en-US" altLang="en-US" sz="1200" i="0" u="none" strike="noStrike" cap="none"/>
                        <a:t>ăț</a:t>
                      </a:r>
                      <a:r>
                        <a:rPr lang="en-US" altLang="en-US" sz="1200" i="0" u="none" strike="noStrike" cap="none"/>
                        <a:t>i de laborator: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Ad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ugarea 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i modificarea GameObject-urilor în scen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 (cuburi, sfere, plane etc.).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Aplicarea de materiale 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i culori obiectelor 3D.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Organizarea proiectului în foldere (Scenes, Scripts, Materials etc.).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Utilizarea componentelor Transform, Mesh Renderer 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i Box Collider.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Crearea unei mini-scene cu camer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 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i lumin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 func</a:t>
                      </a:r>
                      <a:r>
                        <a:rPr lang="en-US" altLang="en-US" sz="1200" i="0" u="none" strike="noStrike" cap="none"/>
                        <a:t>ț</a:t>
                      </a:r>
                      <a:r>
                        <a:rPr lang="en-US" altLang="en-US" sz="1200" i="0" u="none" strike="noStrike" cap="none"/>
                        <a:t>ional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.</a:t>
                      </a:r>
                      <a:endParaRPr lang="en-US" altLang="en-US" sz="1200" i="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Se navigheaz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cu u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urin</a:t>
                      </a:r>
                      <a:r>
                        <a:rPr lang="en-US" altLang="en-US" sz="1200" u="none" strike="noStrike" cap="none"/>
                        <a:t>ță</a:t>
                      </a:r>
                      <a:r>
                        <a:rPr lang="en-US" altLang="en-US" sz="1200" u="none" strike="noStrike" cap="none"/>
                        <a:t> în Unity Editor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se explic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func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ionalitatea principalelor panouri (Hierarchy, Scene, Inspector etc.).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Se creeaz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, se modific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se organizeaz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GameObject-uri în cadrul unei scene 3D.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Se aplic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materiale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culori pe obiecte 3D folosind componente precum Mesh Renderer.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Se utilizeaz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componentele Transform, Collider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Renderer pentru configurarea obiectelor.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Se organizeaz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fi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ierele proiectului în foldere logice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se aplic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bune practici în denumirea acestora.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Se salveaz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corect proiectele, se creeaz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versiuni de rezerv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se în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elege importan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a backup-urilor în lucru colaborativ.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Se construie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te o demo-scen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complet func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ional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cu lumin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camer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stabilite corect.</a:t>
                      </a:r>
                      <a:endParaRPr lang="en-US" altLang="en-US" sz="1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Demonstreaz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autonomie în organizarea fi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ierelor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scenelor.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Respect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bunele practici în salvarea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denumirea fi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ierelor.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Colaboreaz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în echip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pentru a structura proiectele comune.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Revizuie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te scenele create pentru a asigura coeren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a ierarhic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.</a:t>
                      </a:r>
                      <a:endParaRPr lang="en-US" altLang="en-US" sz="1200" u="none" strike="noStrike" cap="none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en-US"/>
              <a:t>Mesh Renderer / Sprite Renderer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445895"/>
            <a:ext cx="7886700" cy="2086610"/>
          </a:xfrm>
        </p:spPr>
        <p:txBody>
          <a:bodyPr/>
          <a:p>
            <a:r>
              <a:rPr lang="en-US" altLang="en-US"/>
              <a:t>Afi</a:t>
            </a:r>
            <a:r>
              <a:rPr lang="en-US" altLang="en-US"/>
              <a:t>ș</a:t>
            </a:r>
            <a:r>
              <a:rPr lang="en-US" altLang="en-US"/>
              <a:t>eaz</a:t>
            </a:r>
            <a:r>
              <a:rPr lang="en-US" altLang="en-US"/>
              <a:t>ă</a:t>
            </a:r>
            <a:r>
              <a:rPr lang="en-US" altLang="en-US"/>
              <a:t> vizual obiectul (3D sau 2D).</a:t>
            </a:r>
            <a:endParaRPr lang="en-US" altLang="en-US"/>
          </a:p>
          <a:p>
            <a:r>
              <a:rPr lang="en-US" altLang="en-US"/>
              <a:t>Mesh Renderer este folosit pentru obiecte 3D.</a:t>
            </a:r>
            <a:endParaRPr lang="en-US" altLang="en-US"/>
          </a:p>
          <a:p>
            <a:r>
              <a:rPr lang="en-US" altLang="en-US"/>
              <a:t>Sprite Renderer este folosit pentru obiecte 2D.</a:t>
            </a:r>
            <a:endParaRPr lang="en-US" altLang="en-US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7620" y="3129598"/>
            <a:ext cx="4048760" cy="3232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Collider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498600"/>
            <a:ext cx="7886700" cy="2413635"/>
          </a:xfrm>
        </p:spPr>
        <p:txBody>
          <a:bodyPr/>
          <a:p>
            <a:r>
              <a:rPr lang="en-US" altLang="en-US"/>
              <a:t>Define</a:t>
            </a:r>
            <a:r>
              <a:rPr lang="en-US" altLang="en-US"/>
              <a:t>ș</a:t>
            </a:r>
            <a:r>
              <a:rPr lang="en-US" altLang="en-US"/>
              <a:t>te o zon</a:t>
            </a:r>
            <a:r>
              <a:rPr lang="en-US" altLang="en-US"/>
              <a:t>ă</a:t>
            </a:r>
            <a:r>
              <a:rPr lang="en-US" altLang="en-US"/>
              <a:t> de coliziune.</a:t>
            </a:r>
            <a:endParaRPr lang="en-US" altLang="en-US"/>
          </a:p>
          <a:p>
            <a:r>
              <a:rPr lang="en-US" altLang="en-US"/>
              <a:t>Tipuri: Box Collider, Sphere Collider, Polygon Collider 2D, etc.</a:t>
            </a:r>
            <a:endParaRPr lang="en-US" altLang="en-US"/>
          </a:p>
          <a:p>
            <a:r>
              <a:rPr lang="en-US" altLang="en-US"/>
              <a:t>Poate fi setat ca Trigger pentru a detecta coliziuni f</a:t>
            </a:r>
            <a:r>
              <a:rPr lang="en-US" altLang="en-US"/>
              <a:t>ă</a:t>
            </a:r>
            <a:r>
              <a:rPr lang="en-US" altLang="en-US"/>
              <a:t>r</a:t>
            </a:r>
            <a:r>
              <a:rPr lang="en-US" altLang="en-US"/>
              <a:t>ă</a:t>
            </a:r>
            <a:r>
              <a:rPr lang="en-US" altLang="en-US"/>
              <a:t> blocaj fizic.</a:t>
            </a:r>
            <a:endParaRPr lang="en-US" altLang="en-US"/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1960" y="3839210"/>
            <a:ext cx="4223385" cy="2385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28650" y="154941"/>
            <a:ext cx="7886700" cy="1325563"/>
          </a:xfrm>
        </p:spPr>
        <p:txBody>
          <a:bodyPr/>
          <a:p>
            <a:r>
              <a:rPr lang="en-US" altLang="en-US"/>
              <a:t>Rigidbody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320165"/>
            <a:ext cx="7886700" cy="3329940"/>
          </a:xfrm>
        </p:spPr>
        <p:txBody>
          <a:bodyPr/>
          <a:p>
            <a:r>
              <a:rPr lang="en-US" altLang="en-US"/>
              <a:t>Adaug</a:t>
            </a:r>
            <a:r>
              <a:rPr lang="en-US" altLang="en-US"/>
              <a:t>ă</a:t>
            </a:r>
            <a:r>
              <a:rPr lang="en-US" altLang="en-US"/>
              <a:t> propriet</a:t>
            </a:r>
            <a:r>
              <a:rPr lang="en-US" altLang="en-US"/>
              <a:t>ăț</a:t>
            </a:r>
            <a:r>
              <a:rPr lang="en-US" altLang="en-US"/>
              <a:t>i fizice (gravita</a:t>
            </a:r>
            <a:r>
              <a:rPr lang="en-US" altLang="en-US"/>
              <a:t>ț</a:t>
            </a:r>
            <a:r>
              <a:rPr lang="en-US" altLang="en-US"/>
              <a:t>ie, for</a:t>
            </a:r>
            <a:r>
              <a:rPr lang="en-US" altLang="en-US"/>
              <a:t>ț</a:t>
            </a:r>
            <a:r>
              <a:rPr lang="en-US" altLang="en-US"/>
              <a:t>e, mi</a:t>
            </a:r>
            <a:r>
              <a:rPr lang="en-US" altLang="en-US"/>
              <a:t>ș</a:t>
            </a:r>
            <a:r>
              <a:rPr lang="en-US" altLang="en-US"/>
              <a:t>care).</a:t>
            </a:r>
            <a:endParaRPr lang="en-US" altLang="en-US"/>
          </a:p>
          <a:p>
            <a:r>
              <a:rPr lang="en-US" altLang="en-US"/>
              <a:t>Rigidbody pentru 3D, Rigidbody2D pentru jocuri 2D.</a:t>
            </a:r>
            <a:endParaRPr lang="en-US" altLang="en-US"/>
          </a:p>
          <a:p>
            <a:pPr marL="114300" indent="457200" algn="just">
              <a:buNone/>
            </a:pPr>
            <a:r>
              <a:rPr lang="en-US" altLang="en-US"/>
              <a:t>Adaug</a:t>
            </a:r>
            <a:r>
              <a:rPr lang="en-US" altLang="en-US"/>
              <a:t>ă</a:t>
            </a:r>
            <a:r>
              <a:rPr lang="en-US" altLang="en-US"/>
              <a:t> un cub (GameObject &gt; 3D Object &gt; Cube), apoi ata</a:t>
            </a:r>
            <a:r>
              <a:rPr lang="en-US" altLang="en-US"/>
              <a:t>ș</a:t>
            </a:r>
            <a:r>
              <a:rPr lang="en-US" altLang="en-US"/>
              <a:t>eaz</a:t>
            </a:r>
            <a:r>
              <a:rPr lang="en-US" altLang="en-US"/>
              <a:t>ă</a:t>
            </a:r>
            <a:r>
              <a:rPr lang="en-US" altLang="en-US"/>
              <a:t> un Rigidbody </a:t>
            </a:r>
            <a:r>
              <a:rPr lang="en-US" altLang="en-US"/>
              <a:t>ș</a:t>
            </a:r>
            <a:r>
              <a:rPr lang="en-US" altLang="en-US"/>
              <a:t>i BoxCollider. Ruleaz</a:t>
            </a:r>
            <a:r>
              <a:rPr lang="en-US" altLang="en-US"/>
              <a:t>ă</a:t>
            </a:r>
            <a:r>
              <a:rPr lang="en-US" altLang="en-US"/>
              <a:t> jocul </a:t>
            </a:r>
            <a:r>
              <a:rPr lang="en-US" altLang="en-US"/>
              <a:t>ș</a:t>
            </a:r>
            <a:r>
              <a:rPr lang="en-US" altLang="en-US"/>
              <a:t>i observ</a:t>
            </a:r>
            <a:r>
              <a:rPr lang="en-US" altLang="en-US"/>
              <a:t>ă</a:t>
            </a:r>
            <a:r>
              <a:rPr lang="en-US" altLang="en-US"/>
              <a:t> cum cade singur.</a:t>
            </a:r>
            <a:endParaRPr lang="en-US" altLang="en-US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3580" y="4303395"/>
            <a:ext cx="3144520" cy="2407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Gestionarea </a:t>
            </a:r>
            <a:r>
              <a:rPr lang="en-US" altLang="en-US"/>
              <a:t>ș</a:t>
            </a:r>
            <a:r>
              <a:rPr lang="en-US" altLang="en-US"/>
              <a:t>i organizarea fi</a:t>
            </a:r>
            <a:r>
              <a:rPr lang="en-US" altLang="en-US"/>
              <a:t>ș</a:t>
            </a:r>
            <a:r>
              <a:rPr lang="en-US" altLang="en-US"/>
              <a:t>ierelor </a:t>
            </a:r>
            <a:r>
              <a:rPr lang="en-US" altLang="en-US"/>
              <a:t>ș</a:t>
            </a:r>
            <a:r>
              <a:rPr lang="en-US" altLang="en-US"/>
              <a:t>i asseturilor în cadrul proiectului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624965"/>
            <a:ext cx="7886700" cy="3256280"/>
          </a:xfrm>
        </p:spPr>
        <p:txBody>
          <a:bodyPr/>
          <a:p>
            <a:pPr marL="114300" indent="0">
              <a:buNone/>
            </a:pPr>
            <a:r>
              <a:rPr lang="en-US" altLang="en-US" b="1"/>
              <a:t>Recomand</a:t>
            </a:r>
            <a:r>
              <a:rPr lang="en-US" altLang="en-US" b="1"/>
              <a:t>ă</a:t>
            </a:r>
            <a:r>
              <a:rPr lang="en-US" altLang="en-US" b="1"/>
              <a:t>ri de organizare:</a:t>
            </a:r>
            <a:endParaRPr lang="en-US" altLang="en-US" b="1"/>
          </a:p>
          <a:p>
            <a:r>
              <a:rPr lang="en-US" altLang="en-US"/>
              <a:t>Scripts/: toate fi</a:t>
            </a:r>
            <a:r>
              <a:rPr lang="en-US" altLang="en-US"/>
              <a:t>ș</a:t>
            </a:r>
            <a:r>
              <a:rPr lang="en-US" altLang="en-US"/>
              <a:t>ierele C#.</a:t>
            </a:r>
            <a:endParaRPr lang="en-US" altLang="en-US"/>
          </a:p>
          <a:p>
            <a:r>
              <a:rPr lang="en-US" altLang="en-US"/>
              <a:t>Scenes/: scenele jocului (.unity).</a:t>
            </a:r>
            <a:endParaRPr lang="en-US" altLang="en-US"/>
          </a:p>
          <a:p>
            <a:r>
              <a:rPr lang="en-US" altLang="en-US"/>
              <a:t>Prefabs/: obiecte salvate care pot fi reutilizate.</a:t>
            </a:r>
            <a:endParaRPr lang="en-US" altLang="en-US"/>
          </a:p>
          <a:p>
            <a:r>
              <a:rPr lang="en-US" altLang="en-US"/>
              <a:t>Textures/Materials: resurse vizuale.</a:t>
            </a:r>
            <a:endParaRPr lang="en-US" altLang="en-US"/>
          </a:p>
          <a:p>
            <a:r>
              <a:rPr lang="en-US" altLang="en-US"/>
              <a:t>Audio/: muzic</a:t>
            </a:r>
            <a:r>
              <a:rPr lang="en-US" altLang="en-US"/>
              <a:t>ă</a:t>
            </a:r>
            <a:r>
              <a:rPr lang="en-US" altLang="en-US"/>
              <a:t>, efecte sonore.</a:t>
            </a:r>
            <a:endParaRPr lang="en-US" altLang="en-US"/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2625" y="4370705"/>
            <a:ext cx="2486025" cy="2008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Organizarea Proiectului </a:t>
            </a:r>
            <a:r>
              <a:rPr lang="en-US" altLang="en-US"/>
              <a:t>ș</a:t>
            </a:r>
            <a:r>
              <a:rPr lang="en-US" altLang="en-US"/>
              <a:t>i Package Manager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r>
              <a:rPr lang="en-US" altLang="en-US"/>
              <a:t>Folose</a:t>
            </a:r>
            <a:r>
              <a:rPr lang="en-US" altLang="en-US"/>
              <a:t>ș</a:t>
            </a:r>
            <a:r>
              <a:rPr lang="en-US" altLang="en-US"/>
              <a:t>te foldere pentru a organiza resursele</a:t>
            </a:r>
            <a:endParaRPr lang="en-US" altLang="en-US"/>
          </a:p>
          <a:p>
            <a:r>
              <a:rPr lang="en-US" altLang="en-US"/>
              <a:t>Descarc</a:t>
            </a:r>
            <a:r>
              <a:rPr lang="en-US" altLang="en-US"/>
              <a:t>ă</a:t>
            </a:r>
            <a:r>
              <a:rPr lang="en-US" altLang="en-US"/>
              <a:t> unelte prin Package Manager</a:t>
            </a:r>
            <a:endParaRPr lang="en-US" altLang="en-US"/>
          </a:p>
          <a:p>
            <a:r>
              <a:rPr lang="en-US" altLang="en-US"/>
              <a:t>P</a:t>
            </a:r>
            <a:r>
              <a:rPr lang="en-US" altLang="en-US"/>
              <a:t>ă</a:t>
            </a:r>
            <a:r>
              <a:rPr lang="en-US" altLang="en-US"/>
              <a:t>streaz</a:t>
            </a:r>
            <a:r>
              <a:rPr lang="en-US" altLang="en-US"/>
              <a:t>ă</a:t>
            </a:r>
            <a:r>
              <a:rPr lang="en-US" altLang="en-US"/>
              <a:t> proiectul curat </a:t>
            </a:r>
            <a:r>
              <a:rPr lang="en-US" altLang="en-US"/>
              <a:t>ș</a:t>
            </a:r>
            <a:r>
              <a:rPr lang="en-US" altLang="en-US"/>
              <a:t>i eficient</a:t>
            </a:r>
            <a:endParaRPr lang="en-US" altLang="en-US"/>
          </a:p>
          <a:p>
            <a:pPr marL="114300" indent="0">
              <a:buNone/>
            </a:pPr>
            <a:endParaRPr lang="en-US" altLang="en-US"/>
          </a:p>
        </p:txBody>
      </p:sp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4568825" y="3332480"/>
            <a:ext cx="3474085" cy="310705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803910" y="4218305"/>
            <a:ext cx="3659505" cy="2032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Salvarea versiunilor, backup </a:t>
            </a:r>
            <a:r>
              <a:rPr lang="en-US" altLang="en-US"/>
              <a:t>ș</a:t>
            </a:r>
            <a:r>
              <a:rPr lang="en-US" altLang="en-US"/>
              <a:t>i bune practici în lucru colaborativ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>
            <a:normAutofit lnSpcReduction="10000"/>
          </a:bodyPr>
          <a:p>
            <a:pPr marL="114300" indent="0">
              <a:buNone/>
            </a:pPr>
            <a:r>
              <a:rPr lang="en-US" altLang="en-US" b="1"/>
              <a:t>Bune practici individuale:</a:t>
            </a:r>
            <a:endParaRPr lang="en-US" altLang="en-US" b="1"/>
          </a:p>
          <a:p>
            <a:r>
              <a:rPr lang="en-US" altLang="en-US"/>
              <a:t>Salveaz</a:t>
            </a:r>
            <a:r>
              <a:rPr lang="en-US" altLang="en-US"/>
              <a:t>ă</a:t>
            </a:r>
            <a:r>
              <a:rPr lang="en-US" altLang="en-US"/>
              <a:t> scena frecvent: File &gt; Save sau Ctrl+S.</a:t>
            </a:r>
            <a:endParaRPr lang="en-US" altLang="en-US"/>
          </a:p>
          <a:p>
            <a:r>
              <a:rPr lang="en-US" altLang="en-US"/>
              <a:t>Folose</a:t>
            </a:r>
            <a:r>
              <a:rPr lang="en-US" altLang="en-US"/>
              <a:t>ș</a:t>
            </a:r>
            <a:r>
              <a:rPr lang="en-US" altLang="en-US"/>
              <a:t>te denumiri clare: PlayerController.cs, Level_01.unity.</a:t>
            </a:r>
            <a:endParaRPr lang="en-US" altLang="en-US"/>
          </a:p>
          <a:p>
            <a:r>
              <a:rPr lang="en-US" altLang="en-US"/>
              <a:t>Comenteaz</a:t>
            </a:r>
            <a:r>
              <a:rPr lang="en-US" altLang="en-US"/>
              <a:t>ă</a:t>
            </a:r>
            <a:r>
              <a:rPr lang="en-US" altLang="en-US"/>
              <a:t> codul </a:t>
            </a:r>
            <a:r>
              <a:rPr lang="en-US" altLang="en-US"/>
              <a:t>ș</a:t>
            </a:r>
            <a:r>
              <a:rPr lang="en-US" altLang="en-US"/>
              <a:t>i structureaz</a:t>
            </a:r>
            <a:r>
              <a:rPr lang="en-US" altLang="en-US"/>
              <a:t>ă</a:t>
            </a:r>
            <a:r>
              <a:rPr lang="en-US" altLang="en-US"/>
              <a:t>-l pe func</a:t>
            </a:r>
            <a:r>
              <a:rPr lang="en-US" altLang="en-US"/>
              <a:t>ț</a:t>
            </a:r>
            <a:r>
              <a:rPr lang="en-US" altLang="en-US"/>
              <a:t>ii.</a:t>
            </a:r>
            <a:endParaRPr lang="en-US" altLang="en-US"/>
          </a:p>
          <a:p>
            <a:pPr marL="114300" indent="0">
              <a:buNone/>
            </a:pPr>
            <a:r>
              <a:rPr lang="en-US" altLang="en-US" b="1"/>
              <a:t>Versiuni </a:t>
            </a:r>
            <a:r>
              <a:rPr lang="en-US" altLang="en-US" b="1"/>
              <a:t>ș</a:t>
            </a:r>
            <a:r>
              <a:rPr lang="en-US" altLang="en-US" b="1"/>
              <a:t>i backup:</a:t>
            </a:r>
            <a:endParaRPr lang="en-US" altLang="en-US" b="1"/>
          </a:p>
          <a:p>
            <a:r>
              <a:rPr lang="en-US" altLang="en-US"/>
              <a:t>Activeaz</a:t>
            </a:r>
            <a:r>
              <a:rPr lang="en-US" altLang="en-US"/>
              <a:t>ă</a:t>
            </a:r>
            <a:r>
              <a:rPr lang="en-US" altLang="en-US"/>
              <a:t> salvarea automat</a:t>
            </a:r>
            <a:r>
              <a:rPr lang="en-US" altLang="en-US"/>
              <a:t>ă</a:t>
            </a:r>
            <a:r>
              <a:rPr lang="en-US" altLang="en-US"/>
              <a:t> în cloud cu Unity Cloud Save (pentru proiecte personale).</a:t>
            </a:r>
            <a:endParaRPr lang="en-US" altLang="en-US"/>
          </a:p>
          <a:p>
            <a:r>
              <a:rPr lang="en-US" altLang="en-US"/>
              <a:t>F</a:t>
            </a:r>
            <a:r>
              <a:rPr lang="en-US" altLang="en-US"/>
              <a:t>ă</a:t>
            </a:r>
            <a:r>
              <a:rPr lang="en-US" altLang="en-US"/>
              <a:t> backup manual pe un drive extern sau în Google Drive/Dropbox.</a:t>
            </a:r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Bibliografia recomandata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>
            <a:normAutofit fontScale="50000"/>
          </a:bodyPr>
          <a:p>
            <a:r>
              <a:rPr lang="en-US" altLang="en-US"/>
              <a:t>1.[Hocking] Hocking, J. (2023). Learning C# by Developing Games with Unity 2023. 8th ed. Packt Publishing.</a:t>
            </a:r>
            <a:endParaRPr lang="en-US" altLang="en-US"/>
          </a:p>
          <a:p>
            <a:r>
              <a:rPr lang="en-US" altLang="en-US"/>
              <a:t>2.[Thorn] Thorn, A. (2023). Mastering Unity Scripting. 2nd ed. Packt Publishing.</a:t>
            </a:r>
            <a:endParaRPr lang="en-US" altLang="en-US"/>
          </a:p>
          <a:p>
            <a:r>
              <a:rPr lang="en-US" altLang="en-US"/>
              <a:t>3.Unity Technologies (2025). Unity Manual. Disponibil la: https://docs.unity3d.com/Manual/index.html</a:t>
            </a:r>
            <a:endParaRPr lang="en-US" altLang="en-US"/>
          </a:p>
          <a:p>
            <a:r>
              <a:rPr lang="en-US" altLang="en-US"/>
              <a:t>4.Unity Technologies (2025). Unity Scripting API (C#). Disponibil la: https://docs.unity3d.com/ScriptReference/</a:t>
            </a:r>
            <a:endParaRPr lang="en-US" altLang="en-US"/>
          </a:p>
          <a:p>
            <a:r>
              <a:rPr lang="en-US" altLang="en-US"/>
              <a:t>5.Unity Technologies (2025). Unity Learn Platform – Tutoriale interactive. Disponibil la: https://learn.unity.com/</a:t>
            </a:r>
            <a:endParaRPr lang="en-US" altLang="en-US"/>
          </a:p>
          <a:p>
            <a:r>
              <a:rPr lang="en-US" altLang="en-US"/>
              <a:t>6.GitHub Inc. (2023). Git workflow for Unity projects. Disponibil la: https://docs.github.com/en/get-started/quickstart/set-up-git</a:t>
            </a:r>
            <a:endParaRPr lang="en-US" altLang="en-US"/>
          </a:p>
          <a:p>
            <a:r>
              <a:rPr lang="en-US" altLang="en-US"/>
              <a:t>7.Unity Technologies (2025). Unity Asset Store – Materiale, modele, utilitare. Disponibil la: https://assetstore.unity.com/</a:t>
            </a:r>
            <a:endParaRPr lang="en-US" altLang="en-US"/>
          </a:p>
          <a:p>
            <a:r>
              <a:rPr lang="en-US" altLang="en-US"/>
              <a:t>8.Kenney.nl (2023). Free Game Assets – 3D, 2D, UI. Disponibil la: https://kenney.nl/assets</a:t>
            </a:r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Configurarea ini</a:t>
            </a:r>
            <a:r>
              <a:rPr lang="en-US" altLang="en-US"/>
              <a:t>ț</a:t>
            </a:r>
            <a:r>
              <a:rPr lang="en-US" altLang="en-US"/>
              <a:t>ial</a:t>
            </a:r>
            <a:r>
              <a:rPr lang="en-US" altLang="en-US"/>
              <a:t>ă</a:t>
            </a:r>
            <a:r>
              <a:rPr lang="en-US" altLang="en-US"/>
              <a:t> a mediului Unity </a:t>
            </a:r>
            <a:r>
              <a:rPr lang="en-US" altLang="en-US"/>
              <a:t>ș</a:t>
            </a:r>
            <a:r>
              <a:rPr lang="en-US" altLang="en-US"/>
              <a:t>i gestionarea proiectelor în Unity Hub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pPr marL="114300" indent="0">
              <a:buNone/>
            </a:pPr>
            <a:r>
              <a:rPr lang="en-US" altLang="en-US"/>
              <a:t>Pas 1: Instalarea Unity Hub</a:t>
            </a:r>
            <a:endParaRPr lang="en-US" altLang="en-US"/>
          </a:p>
          <a:p>
            <a:pPr marL="571500" indent="-457200"/>
            <a:r>
              <a:rPr lang="en-US" altLang="en-US"/>
              <a:t>Acceseaz</a:t>
            </a:r>
            <a:r>
              <a:rPr lang="en-US" altLang="en-US"/>
              <a:t>ă</a:t>
            </a:r>
            <a:r>
              <a:rPr lang="en-US" altLang="en-US"/>
              <a:t> https://unity.com/download </a:t>
            </a:r>
            <a:r>
              <a:rPr lang="en-US" altLang="en-US"/>
              <a:t>ș</a:t>
            </a:r>
            <a:r>
              <a:rPr lang="en-US" altLang="en-US"/>
              <a:t>i descarc</a:t>
            </a:r>
            <a:r>
              <a:rPr lang="en-US" altLang="en-US"/>
              <a:t>ă</a:t>
            </a:r>
            <a:r>
              <a:rPr lang="en-US" altLang="en-US"/>
              <a:t> Unity Hub.</a:t>
            </a:r>
            <a:endParaRPr lang="en-US" altLang="en-US"/>
          </a:p>
          <a:p>
            <a:pPr marL="571500" indent="-457200"/>
            <a:r>
              <a:rPr lang="en-US" altLang="en-US"/>
              <a:t>Instaleaz</a:t>
            </a:r>
            <a:r>
              <a:rPr lang="en-US" altLang="en-US"/>
              <a:t>ă</a:t>
            </a:r>
            <a:r>
              <a:rPr lang="en-US" altLang="en-US"/>
              <a:t>-l </a:t>
            </a:r>
            <a:r>
              <a:rPr lang="en-US" altLang="en-US"/>
              <a:t>ș</a:t>
            </a:r>
            <a:r>
              <a:rPr lang="en-US" altLang="en-US"/>
              <a:t>i creeaz</a:t>
            </a:r>
            <a:r>
              <a:rPr lang="en-US" altLang="en-US"/>
              <a:t>ă</a:t>
            </a:r>
            <a:r>
              <a:rPr lang="en-US" altLang="en-US"/>
              <a:t> un cont Unity (sau logheaz</a:t>
            </a:r>
            <a:r>
              <a:rPr lang="en-US" altLang="en-US"/>
              <a:t>ă</a:t>
            </a:r>
            <a:r>
              <a:rPr lang="en-US" altLang="en-US"/>
              <a:t>-te).</a:t>
            </a:r>
            <a:endParaRPr lang="en-US" altLang="en-US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7275" y="4214178"/>
            <a:ext cx="2584450" cy="186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520" y="4063048"/>
            <a:ext cx="3218180" cy="2113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Pas 2: Instalarea unei versiuni Unity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449070"/>
            <a:ext cx="7886700" cy="2782570"/>
          </a:xfrm>
        </p:spPr>
        <p:txBody>
          <a:bodyPr/>
          <a:p>
            <a:r>
              <a:rPr lang="en-US" altLang="en-US"/>
              <a:t></a:t>
            </a:r>
            <a:r>
              <a:rPr lang="en-US" altLang="en-US"/>
              <a:t>Î</a:t>
            </a:r>
            <a:r>
              <a:rPr lang="en-US" altLang="en-US"/>
              <a:t>n Unity Hub, mergi la tab-ul Installs → Add.</a:t>
            </a:r>
            <a:endParaRPr lang="en-US" altLang="en-US"/>
          </a:p>
          <a:p>
            <a:r>
              <a:rPr lang="en-US" altLang="en-US"/>
              <a:t>Alege o versiune stabil</a:t>
            </a:r>
            <a:r>
              <a:rPr lang="en-US" altLang="en-US"/>
              <a:t>ă</a:t>
            </a:r>
            <a:r>
              <a:rPr lang="en-US" altLang="en-US"/>
              <a:t> recomandat</a:t>
            </a:r>
            <a:r>
              <a:rPr lang="en-US" altLang="en-US"/>
              <a:t>ă</a:t>
            </a:r>
            <a:r>
              <a:rPr lang="en-US" altLang="en-US"/>
              <a:t> (ex: Unity 2022.3.x LTS).</a:t>
            </a:r>
            <a:endParaRPr lang="en-US" altLang="en-US"/>
          </a:p>
          <a:p>
            <a:r>
              <a:rPr lang="en-US" altLang="en-US"/>
              <a:t>Bifeaz</a:t>
            </a:r>
            <a:r>
              <a:rPr lang="en-US" altLang="en-US"/>
              <a:t>ă</a:t>
            </a:r>
            <a:r>
              <a:rPr lang="en-US" altLang="en-US"/>
              <a:t> platformele dorite (PC, Android, WebGL).</a:t>
            </a:r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333" y="3786505"/>
            <a:ext cx="5269865" cy="1135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210" y="4231640"/>
            <a:ext cx="3696970" cy="2315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Pas 3: Crearea unui proiect nou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424940"/>
            <a:ext cx="7886700" cy="2413635"/>
          </a:xfrm>
        </p:spPr>
        <p:txBody>
          <a:bodyPr>
            <a:normAutofit lnSpcReduction="10000"/>
          </a:bodyPr>
          <a:p>
            <a:r>
              <a:rPr lang="en-US" altLang="en-US"/>
              <a:t>Mergi la tab-ul Projects → New Project.</a:t>
            </a:r>
            <a:endParaRPr lang="en-US" altLang="en-US"/>
          </a:p>
          <a:p>
            <a:r>
              <a:rPr lang="en-US" altLang="en-US"/>
              <a:t>Alege template-ul: 2D, 3D (URP) sau 3D Core.</a:t>
            </a:r>
            <a:endParaRPr lang="en-US" altLang="en-US"/>
          </a:p>
          <a:p>
            <a:r>
              <a:rPr lang="en-US" altLang="en-US"/>
              <a:t>Denume</a:t>
            </a:r>
            <a:r>
              <a:rPr lang="en-US" altLang="en-US"/>
              <a:t>ș</a:t>
            </a:r>
            <a:r>
              <a:rPr lang="en-US" altLang="en-US"/>
              <a:t>te proiectul: MyFirstGame </a:t>
            </a:r>
            <a:r>
              <a:rPr lang="en-US" altLang="en-US"/>
              <a:t>ș</a:t>
            </a:r>
            <a:r>
              <a:rPr lang="en-US" altLang="en-US"/>
              <a:t>i selecteaz</a:t>
            </a:r>
            <a:r>
              <a:rPr lang="en-US" altLang="en-US"/>
              <a:t>ă</a:t>
            </a:r>
            <a:r>
              <a:rPr lang="en-US" altLang="en-US"/>
              <a:t> folderul unde se va salva.</a:t>
            </a:r>
            <a:endParaRPr lang="en-US" altLang="en-US"/>
          </a:p>
          <a:p>
            <a:r>
              <a:rPr lang="en-US" altLang="en-US"/>
              <a:t>Click Create.</a:t>
            </a:r>
            <a:endParaRPr lang="en-US" alt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2815" y="3261995"/>
            <a:ext cx="5270500" cy="797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" y="4059555"/>
            <a:ext cx="4853940" cy="2494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Navigarea interfe</a:t>
            </a:r>
            <a:r>
              <a:rPr lang="en-US" altLang="en-US"/>
              <a:t>ț</a:t>
            </a:r>
            <a:r>
              <a:rPr lang="en-US" altLang="en-US"/>
              <a:t>ei Unity Editor </a:t>
            </a:r>
            <a:r>
              <a:rPr lang="en-US" altLang="en-US"/>
              <a:t>ș</a:t>
            </a:r>
            <a:r>
              <a:rPr lang="en-US" altLang="en-US"/>
              <a:t>i explicarea ierarhiei de obiecte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pPr marL="114300" indent="0">
              <a:buNone/>
            </a:pPr>
            <a:r>
              <a:rPr lang="en-US" altLang="en-US"/>
              <a:t>GameObjects </a:t>
            </a:r>
            <a:r>
              <a:rPr lang="en-US" altLang="en-US"/>
              <a:t>ș</a:t>
            </a:r>
            <a:r>
              <a:rPr lang="en-US" altLang="en-US"/>
              <a:t>i Scene</a:t>
            </a:r>
            <a:endParaRPr lang="en-US" altLang="en-US"/>
          </a:p>
          <a:p>
            <a:r>
              <a:rPr lang="en-US" altLang="en-US"/>
              <a:t>Totul în Unity este un GameObject.</a:t>
            </a:r>
            <a:endParaRPr lang="en-US" altLang="en-US"/>
          </a:p>
          <a:p>
            <a:r>
              <a:rPr lang="en-US" altLang="en-US"/>
              <a:t>GameObject-urile exist</a:t>
            </a:r>
            <a:r>
              <a:rPr lang="en-US" altLang="en-US"/>
              <a:t>ă</a:t>
            </a:r>
            <a:r>
              <a:rPr lang="en-US" altLang="en-US"/>
              <a:t> în cadrul scenelor.</a:t>
            </a:r>
            <a:endParaRPr lang="en-US" altLang="en-US"/>
          </a:p>
          <a:p>
            <a:pPr marL="114300" indent="0">
              <a:buNone/>
            </a:pPr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8950" y="3429000"/>
            <a:ext cx="5557520" cy="28435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Prezentare general</a:t>
            </a:r>
            <a:r>
              <a:rPr lang="en-US" altLang="en-US"/>
              <a:t>ă</a:t>
            </a:r>
            <a:r>
              <a:rPr lang="en-US" altLang="en-US"/>
              <a:t> a editorului Unity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r>
              <a:rPr lang="en-US" altLang="en-US"/>
              <a:t>Hierarchy</a:t>
            </a:r>
            <a:endParaRPr lang="en-US" altLang="en-US"/>
          </a:p>
          <a:p>
            <a:r>
              <a:rPr lang="en-US" altLang="en-US"/>
              <a:t>Scene</a:t>
            </a:r>
            <a:endParaRPr lang="en-US" altLang="en-US"/>
          </a:p>
          <a:p>
            <a:r>
              <a:rPr lang="en-US" altLang="en-US"/>
              <a:t>Game</a:t>
            </a:r>
            <a:endParaRPr lang="en-US" altLang="en-US"/>
          </a:p>
          <a:p>
            <a:r>
              <a:rPr lang="en-US" altLang="en-US"/>
              <a:t>Inspector</a:t>
            </a:r>
            <a:endParaRPr lang="en-US" altLang="en-US"/>
          </a:p>
          <a:p>
            <a:r>
              <a:rPr lang="en-US" altLang="en-US"/>
              <a:t>Project</a:t>
            </a:r>
            <a:endParaRPr lang="en-US" altLang="en-US"/>
          </a:p>
          <a:p>
            <a:r>
              <a:rPr lang="en-US" altLang="en-US"/>
              <a:t>Console</a:t>
            </a:r>
            <a:endParaRPr lang="en-US" altLang="en-US"/>
          </a:p>
          <a:p>
            <a:pPr marL="114300" indent="0">
              <a:buNone/>
            </a:pPr>
            <a:endParaRPr lang="en-US" altLang="en-US"/>
          </a:p>
        </p:txBody>
      </p:sp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2959100" y="2557145"/>
            <a:ext cx="5640070" cy="33026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Scene View (Fereastra Scen</a:t>
            </a:r>
            <a:r>
              <a:rPr lang="en-US" altLang="en-US"/>
              <a:t>ă</a:t>
            </a:r>
            <a:r>
              <a:rPr lang="en-US" altLang="en-US"/>
              <a:t>)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625600"/>
            <a:ext cx="7886700" cy="4351338"/>
          </a:xfrm>
        </p:spPr>
        <p:txBody>
          <a:bodyPr>
            <a:normAutofit fontScale="90000" lnSpcReduction="10000"/>
          </a:bodyPr>
          <a:p>
            <a:pPr marL="114300" indent="0" algn="just">
              <a:buNone/>
            </a:pPr>
            <a:r>
              <a:rPr lang="en-US" altLang="en-US"/>
              <a:t>Adaugi obiecte (cuburi, camere, lumini etc.)</a:t>
            </a:r>
            <a:endParaRPr lang="en-US" altLang="en-US"/>
          </a:p>
          <a:p>
            <a:pPr marL="114300" indent="0" algn="just">
              <a:buNone/>
            </a:pPr>
            <a:r>
              <a:rPr lang="en-US" altLang="en-US"/>
              <a:t>Navighezi cu mouse-ul </a:t>
            </a:r>
            <a:r>
              <a:rPr lang="en-US" altLang="en-US"/>
              <a:t>ș</a:t>
            </a:r>
            <a:r>
              <a:rPr lang="en-US" altLang="en-US"/>
              <a:t>i tastele (click dreapta + WASD)</a:t>
            </a:r>
            <a:endParaRPr lang="en-US" altLang="en-US"/>
          </a:p>
          <a:p>
            <a:pPr marL="114300" indent="0" algn="just">
              <a:buNone/>
            </a:pPr>
            <a:r>
              <a:rPr lang="en-US" altLang="en-US"/>
              <a:t>Selectezi </a:t>
            </a:r>
            <a:r>
              <a:rPr lang="en-US" altLang="en-US"/>
              <a:t>ș</a:t>
            </a:r>
            <a:r>
              <a:rPr lang="en-US" altLang="en-US"/>
              <a:t>i editezi GameObject-uri direct în scen</a:t>
            </a:r>
            <a:r>
              <a:rPr lang="en-US" altLang="en-US"/>
              <a:t>ă</a:t>
            </a:r>
            <a:endParaRPr lang="en-US" altLang="en-US"/>
          </a:p>
          <a:p>
            <a:pPr marL="114300" indent="0">
              <a:buNone/>
            </a:pPr>
            <a:r>
              <a:rPr lang="en-US" altLang="en-US" b="1"/>
              <a:t>Controale utile:</a:t>
            </a:r>
            <a:endParaRPr lang="en-US" altLang="en-US" b="1"/>
          </a:p>
          <a:p>
            <a:r>
              <a:rPr lang="en-US" altLang="en-US"/>
              <a:t>Q – selec</a:t>
            </a:r>
            <a:r>
              <a:rPr lang="en-US" altLang="en-US"/>
              <a:t>ț</a:t>
            </a:r>
            <a:r>
              <a:rPr lang="en-US" altLang="en-US"/>
              <a:t>ie</a:t>
            </a:r>
            <a:endParaRPr lang="en-US" altLang="en-US"/>
          </a:p>
          <a:p>
            <a:r>
              <a:rPr lang="en-US" altLang="en-US"/>
              <a:t>W – mutare</a:t>
            </a:r>
            <a:endParaRPr lang="en-US" altLang="en-US"/>
          </a:p>
          <a:p>
            <a:r>
              <a:rPr lang="en-US" altLang="en-US"/>
              <a:t>E – rota</a:t>
            </a:r>
            <a:r>
              <a:rPr lang="en-US" altLang="en-US"/>
              <a:t>ț</a:t>
            </a:r>
            <a:r>
              <a:rPr lang="en-US" altLang="en-US"/>
              <a:t>ie</a:t>
            </a:r>
            <a:endParaRPr lang="en-US" altLang="en-US"/>
          </a:p>
          <a:p>
            <a:r>
              <a:rPr lang="en-US" altLang="en-US"/>
              <a:t>R – scalare</a:t>
            </a:r>
            <a:endParaRPr lang="en-US" altLang="en-US"/>
          </a:p>
          <a:p>
            <a:r>
              <a:rPr lang="en-US" altLang="en-US"/>
              <a:t>F – focus pe </a:t>
            </a:r>
            <a:endParaRPr lang="en-US" altLang="en-US"/>
          </a:p>
          <a:p>
            <a:pPr marL="114300" indent="0">
              <a:buNone/>
            </a:pPr>
            <a:r>
              <a:rPr lang="en-US" altLang="en-US"/>
              <a:t>obiectul selectat</a:t>
            </a:r>
            <a:endParaRPr lang="en-US" altLang="en-US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9245" y="2982913"/>
            <a:ext cx="4234180" cy="29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38810" y="144146"/>
            <a:ext cx="7886700" cy="1325563"/>
          </a:xfrm>
        </p:spPr>
        <p:txBody>
          <a:bodyPr/>
          <a:p>
            <a:r>
              <a:rPr lang="en-US" altLang="en-US"/>
              <a:t>Game View (Fereastra Jocului)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38810" y="1162685"/>
            <a:ext cx="7886700" cy="2045335"/>
          </a:xfrm>
        </p:spPr>
        <p:txBody>
          <a:bodyPr/>
          <a:p>
            <a:r>
              <a:rPr lang="en-US" altLang="en-US"/>
              <a:t>Rulezi jocul cu butonul Play</a:t>
            </a:r>
            <a:endParaRPr lang="en-US" altLang="en-US"/>
          </a:p>
          <a:p>
            <a:r>
              <a:rPr lang="en-US" altLang="en-US"/>
              <a:t>Schimbi rezolu</a:t>
            </a:r>
            <a:r>
              <a:rPr lang="en-US" altLang="en-US"/>
              <a:t>ț</a:t>
            </a:r>
            <a:r>
              <a:rPr lang="en-US" altLang="en-US"/>
              <a:t>ia (16:9, 4:3, etc.)</a:t>
            </a:r>
            <a:endParaRPr lang="en-US" altLang="en-US"/>
          </a:p>
          <a:p>
            <a:r>
              <a:rPr lang="en-US" altLang="en-US"/>
              <a:t>Testezi UI-ul </a:t>
            </a:r>
            <a:r>
              <a:rPr lang="en-US" altLang="en-US"/>
              <a:t>ș</a:t>
            </a:r>
            <a:r>
              <a:rPr lang="en-US" altLang="en-US"/>
              <a:t>i interac</a:t>
            </a:r>
            <a:r>
              <a:rPr lang="en-US" altLang="en-US"/>
              <a:t>ț</a:t>
            </a:r>
            <a:r>
              <a:rPr lang="en-US" altLang="en-US"/>
              <a:t>iunile</a:t>
            </a:r>
            <a:endParaRPr lang="en-US" altLang="en-US"/>
          </a:p>
          <a:p>
            <a:r>
              <a:rPr lang="en-US" altLang="en-US"/>
              <a:t>Adaugi aspect ratio personalizat</a:t>
            </a:r>
            <a:endParaRPr lang="en-US" altLang="en-US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97015" y="1363345"/>
            <a:ext cx="2060575" cy="16446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638810" y="3462655"/>
            <a:ext cx="3815715" cy="1198880"/>
          </a:xfrm>
          <a:prstGeom prst="rect">
            <a:avLst/>
          </a:prstGeom>
        </p:spPr>
        <p:txBody>
          <a:bodyPr wrap="square">
            <a:spAutoFit/>
          </a:bodyPr>
          <a:p>
            <a:pPr algn="just" fontAlgn="base"/>
            <a:r>
              <a:rPr lang="en-US" altLang="zh-CN" sz="2400" b="1" i="0">
                <a:solidFill>
                  <a:srgbClr val="000000"/>
                </a:solidFill>
                <a:latin typeface="Calibri" panose="020F0502020204030204"/>
                <a:ea typeface="Calibri" panose="020F0502020204030204"/>
              </a:rPr>
              <a:t>Fereastra Game </a:t>
            </a:r>
            <a:r>
              <a:rPr lang="en-US" altLang="zh-CN" sz="2400" b="0" i="0">
                <a:solidFill>
                  <a:srgbClr val="000000"/>
                </a:solidFill>
                <a:latin typeface="Calibri" panose="020F0502020204030204"/>
                <a:ea typeface="Calibri" panose="020F0502020204030204"/>
              </a:rPr>
              <a:t>arată ce va vedea jucătorul atunci când jocul rulează.</a:t>
            </a:r>
            <a:endParaRPr lang="en-US" altLang="zh-CN" sz="2400" b="0" i="0">
              <a:solidFill>
                <a:srgbClr val="000000"/>
              </a:solidFill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38810" y="4661535"/>
            <a:ext cx="3815715" cy="1568450"/>
          </a:xfrm>
          <a:prstGeom prst="rect">
            <a:avLst/>
          </a:prstGeom>
        </p:spPr>
        <p:txBody>
          <a:bodyPr wrap="square">
            <a:spAutoFit/>
          </a:bodyPr>
          <a:p>
            <a:pPr algn="just" fontAlgn="base"/>
            <a:r>
              <a:rPr lang="en-US" altLang="zh-CN" sz="2400" b="1" i="0">
                <a:solidFill>
                  <a:srgbClr val="000000"/>
                </a:solidFill>
                <a:latin typeface="Calibri" panose="020F0502020204030204"/>
                <a:ea typeface="Calibri" panose="020F0502020204030204"/>
              </a:rPr>
              <a:t>Fereastra Scene </a:t>
            </a:r>
            <a:r>
              <a:rPr lang="en-US" altLang="zh-CN" sz="2400" b="0" i="0">
                <a:solidFill>
                  <a:srgbClr val="000000"/>
                </a:solidFill>
                <a:latin typeface="Calibri" panose="020F0502020204030204"/>
                <a:ea typeface="Calibri" panose="020F0502020204030204"/>
              </a:rPr>
              <a:t>este un spațiu de lucru 3D editabil unde poți plasa și aranja GameObject-uri.</a:t>
            </a:r>
            <a:endParaRPr lang="en-US" altLang="zh-CN" sz="2400" b="0" i="0">
              <a:solidFill>
                <a:srgbClr val="000000"/>
              </a:solidFill>
              <a:latin typeface="Calibri" panose="020F0502020204030204"/>
              <a:ea typeface="Calibri" panose="020F0502020204030204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189220" y="3070860"/>
            <a:ext cx="3468370" cy="32613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8110</Words>
  <Application>WPS Presentation</Application>
  <PresentationFormat/>
  <Paragraphs>245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Configurarea inițială a mediului Unity și gestionarea proiectelor în Unity Hub</vt:lpstr>
      <vt:lpstr>Pas 2: Instalarea unei versiuni Unity</vt:lpstr>
      <vt:lpstr>Pas 3: Crearea unui proiect nou</vt:lpstr>
      <vt:lpstr>Navigarea interfeței Unity Editor și explicarea ierarhiei de obiecte</vt:lpstr>
      <vt:lpstr>Prezentare generală a editorului Unity</vt:lpstr>
      <vt:lpstr>Scene View (Fereastra Scenă)</vt:lpstr>
      <vt:lpstr>Game View (Fereastra Jocului)</vt:lpstr>
      <vt:lpstr>Hierarchy (Ierarhie)</vt:lpstr>
      <vt:lpstr>Inspector (Inspectorul)</vt:lpstr>
      <vt:lpstr>Project (Fereastra Proiectului)</vt:lpstr>
      <vt:lpstr>Toolbar (Bara de sus)</vt:lpstr>
      <vt:lpstr>Console (Consola)</vt:lpstr>
      <vt:lpstr>Personalizarea Layout-uliu</vt:lpstr>
      <vt:lpstr>Navigarea în Scenă</vt:lpstr>
      <vt:lpstr>Crearea GameObject-urilor</vt:lpstr>
      <vt:lpstr>Componente esențiale ale unui GameObject: transformări, randare, coliziuni</vt:lpstr>
      <vt:lpstr>Transform</vt:lpstr>
      <vt:lpstr>Mesh Renderer / Sprite Renderer</vt:lpstr>
      <vt:lpstr>Collider</vt:lpstr>
      <vt:lpstr>Rigidbody</vt:lpstr>
      <vt:lpstr>Gestionarea și organizarea fișierelor și asseturilor în cadrul proiectului</vt:lpstr>
      <vt:lpstr>Organizarea Proiectului și Package Manager</vt:lpstr>
      <vt:lpstr>Salvarea versiunilor, backup și bune practici în lucru colaborativ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Диана Пугач</cp:lastModifiedBy>
  <cp:revision>36</cp:revision>
  <dcterms:created xsi:type="dcterms:W3CDTF">2025-07-22T10:04:00Z</dcterms:created>
  <dcterms:modified xsi:type="dcterms:W3CDTF">2025-08-01T08:30:14Z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3A8831F9FBAA4C1589FB3612AF3D8ABE_13</vt:lpwstr>
  </property>
  <property fmtid="{D5CDD505-2E9C-101B-9397-08002B2CF9AE}" pid="3" name="KSOProductBuildVer">
    <vt:lpwstr>1033-12.2.0.21931</vt:lpwstr>
  </property>
</Properties>
</file>